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 id="2147483697" r:id="rId3"/>
    <p:sldMasterId id="2147483710" r:id="rId4"/>
    <p:sldMasterId id="2147483726" r:id="rId5"/>
    <p:sldMasterId id="2147483738" r:id="rId6"/>
    <p:sldMasterId id="2147483750" r:id="rId7"/>
  </p:sldMasterIdLst>
  <p:notesMasterIdLst>
    <p:notesMasterId r:id="rId71"/>
  </p:notesMasterIdLst>
  <p:handoutMasterIdLst>
    <p:handoutMasterId r:id="rId72"/>
  </p:handoutMasterIdLst>
  <p:sldIdLst>
    <p:sldId id="279" r:id="rId8"/>
    <p:sldId id="357" r:id="rId9"/>
    <p:sldId id="502" r:id="rId10"/>
    <p:sldId id="465" r:id="rId11"/>
    <p:sldId id="466" r:id="rId12"/>
    <p:sldId id="467" r:id="rId13"/>
    <p:sldId id="468" r:id="rId14"/>
    <p:sldId id="593" r:id="rId15"/>
    <p:sldId id="594" r:id="rId16"/>
    <p:sldId id="595" r:id="rId17"/>
    <p:sldId id="572" r:id="rId18"/>
    <p:sldId id="573" r:id="rId19"/>
    <p:sldId id="574" r:id="rId20"/>
    <p:sldId id="597" r:id="rId21"/>
    <p:sldId id="598" r:id="rId22"/>
    <p:sldId id="599" r:id="rId23"/>
    <p:sldId id="575" r:id="rId24"/>
    <p:sldId id="576" r:id="rId25"/>
    <p:sldId id="577" r:id="rId26"/>
    <p:sldId id="578" r:id="rId27"/>
    <p:sldId id="579" r:id="rId28"/>
    <p:sldId id="580" r:id="rId29"/>
    <p:sldId id="581" r:id="rId30"/>
    <p:sldId id="582" r:id="rId31"/>
    <p:sldId id="583" r:id="rId32"/>
    <p:sldId id="584" r:id="rId33"/>
    <p:sldId id="585" r:id="rId34"/>
    <p:sldId id="624" r:id="rId35"/>
    <p:sldId id="588" r:id="rId36"/>
    <p:sldId id="589" r:id="rId37"/>
    <p:sldId id="590" r:id="rId38"/>
    <p:sldId id="591" r:id="rId39"/>
    <p:sldId id="592" r:id="rId40"/>
    <p:sldId id="600" r:id="rId41"/>
    <p:sldId id="601" r:id="rId42"/>
    <p:sldId id="510" r:id="rId43"/>
    <p:sldId id="511" r:id="rId44"/>
    <p:sldId id="512" r:id="rId45"/>
    <p:sldId id="513" r:id="rId46"/>
    <p:sldId id="514" r:id="rId47"/>
    <p:sldId id="515" r:id="rId48"/>
    <p:sldId id="516" r:id="rId49"/>
    <p:sldId id="602" r:id="rId50"/>
    <p:sldId id="604" r:id="rId51"/>
    <p:sldId id="606" r:id="rId52"/>
    <p:sldId id="605" r:id="rId53"/>
    <p:sldId id="603" r:id="rId54"/>
    <p:sldId id="607" r:id="rId55"/>
    <p:sldId id="608" r:id="rId56"/>
    <p:sldId id="609" r:id="rId57"/>
    <p:sldId id="610" r:id="rId58"/>
    <p:sldId id="611" r:id="rId59"/>
    <p:sldId id="612" r:id="rId60"/>
    <p:sldId id="613" r:id="rId61"/>
    <p:sldId id="614" r:id="rId62"/>
    <p:sldId id="615" r:id="rId63"/>
    <p:sldId id="617" r:id="rId64"/>
    <p:sldId id="618" r:id="rId65"/>
    <p:sldId id="619" r:id="rId66"/>
    <p:sldId id="620" r:id="rId67"/>
    <p:sldId id="623" r:id="rId68"/>
    <p:sldId id="436" r:id="rId69"/>
    <p:sldId id="435" r:id="rId7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53" autoAdjust="0"/>
    <p:restoredTop sz="80891" autoAdjust="0"/>
  </p:normalViewPr>
  <p:slideViewPr>
    <p:cSldViewPr>
      <p:cViewPr>
        <p:scale>
          <a:sx n="57" d="100"/>
          <a:sy n="57" d="100"/>
        </p:scale>
        <p:origin x="-2076" y="-73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9786"/>
    </p:cViewPr>
  </p:sorterViewPr>
  <p:notesViewPr>
    <p:cSldViewPr>
      <p:cViewPr varScale="1">
        <p:scale>
          <a:sx n="57" d="100"/>
          <a:sy n="57" d="100"/>
        </p:scale>
        <p:origin x="283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74A743-3D27-45DD-BCE2-884F4EE18EF1}"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zh-CN" altLang="en-US"/>
        </a:p>
      </dgm:t>
    </dgm:pt>
    <dgm:pt modelId="{E559EC0F-AA82-434A-B42A-06F73B192943}">
      <dgm:prSet phldrT="[文本]"/>
      <dgm:spPr>
        <a:solidFill>
          <a:schemeClr val="accent1">
            <a:lumMod val="75000"/>
          </a:schemeClr>
        </a:solidFill>
      </dgm:spPr>
      <dgm:t>
        <a:bodyPr/>
        <a:lstStyle/>
        <a:p>
          <a:r>
            <a:rPr lang="en-US" altLang="zh-CN" b="1" dirty="0" smtClean="0">
              <a:latin typeface="微软雅黑" panose="020B0503020204020204" pitchFamily="34" charset="-122"/>
              <a:ea typeface="微软雅黑" panose="020B0503020204020204" pitchFamily="34" charset="-122"/>
            </a:rPr>
            <a:t>Global EPS</a:t>
          </a:r>
          <a:endParaRPr lang="zh-CN" altLang="en-US" b="1" dirty="0">
            <a:latin typeface="微软雅黑" panose="020B0503020204020204" pitchFamily="34" charset="-122"/>
            <a:ea typeface="微软雅黑" panose="020B0503020204020204" pitchFamily="34" charset="-122"/>
          </a:endParaRPr>
        </a:p>
      </dgm:t>
    </dgm:pt>
    <dgm:pt modelId="{305CCC49-B238-4601-99A4-7DB74E43DAAB}" type="parTrans" cxnId="{E8290FE4-F1CB-4073-A1EE-EDE2DDDD28C0}">
      <dgm:prSet/>
      <dgm:spPr/>
      <dgm:t>
        <a:bodyPr/>
        <a:lstStyle/>
        <a:p>
          <a:endParaRPr lang="zh-CN" altLang="en-US" b="1">
            <a:latin typeface="微软雅黑" panose="020B0503020204020204" pitchFamily="34" charset="-122"/>
            <a:ea typeface="微软雅黑" panose="020B0503020204020204" pitchFamily="34" charset="-122"/>
          </a:endParaRPr>
        </a:p>
      </dgm:t>
    </dgm:pt>
    <dgm:pt modelId="{AB0C2275-4BFF-47A9-938A-CC86000F237C}" type="sibTrans" cxnId="{E8290FE4-F1CB-4073-A1EE-EDE2DDDD28C0}">
      <dgm:prSet/>
      <dgm:spPr/>
      <dgm:t>
        <a:bodyPr/>
        <a:lstStyle/>
        <a:p>
          <a:endParaRPr lang="zh-CN" altLang="en-US" b="1">
            <a:latin typeface="微软雅黑" panose="020B0503020204020204" pitchFamily="34" charset="-122"/>
            <a:ea typeface="微软雅黑" panose="020B0503020204020204" pitchFamily="34" charset="-122"/>
          </a:endParaRPr>
        </a:p>
      </dgm:t>
    </dgm:pt>
    <dgm:pt modelId="{7AFCEEF9-9AF3-46B1-BC94-D012F6B46CA9}">
      <dgm:prSet phldrT="[文本]" custT="1"/>
      <dgm:spPr>
        <a:solidFill>
          <a:schemeClr val="accent1">
            <a:lumMod val="20000"/>
            <a:lumOff val="80000"/>
            <a:alpha val="90000"/>
          </a:schemeClr>
        </a:solidFill>
        <a:ln>
          <a:solidFill>
            <a:schemeClr val="accent1">
              <a:lumMod val="20000"/>
              <a:lumOff val="80000"/>
            </a:schemeClr>
          </a:solidFill>
        </a:ln>
      </dgm:spPr>
      <dgm:t>
        <a:bodyPr/>
        <a:lstStyle/>
        <a:p>
          <a:r>
            <a:rPr lang="en-US" altLang="zh-CN" sz="1600" b="1" dirty="0" smtClean="0">
              <a:latin typeface="微软雅黑" panose="020B0503020204020204" pitchFamily="34" charset="-122"/>
              <a:ea typeface="微软雅黑" panose="020B0503020204020204" pitchFamily="34" charset="-122"/>
            </a:rPr>
            <a:t>10-15 d</a:t>
          </a:r>
          <a:endParaRPr lang="zh-CN" altLang="en-US" sz="1600" b="1" dirty="0">
            <a:latin typeface="微软雅黑" panose="020B0503020204020204" pitchFamily="34" charset="-122"/>
            <a:ea typeface="微软雅黑" panose="020B0503020204020204" pitchFamily="34" charset="-122"/>
          </a:endParaRPr>
        </a:p>
      </dgm:t>
    </dgm:pt>
    <dgm:pt modelId="{E3CDFBBD-D402-4D44-A1CC-BFAFAA90D1BB}" type="parTrans" cxnId="{1CBD8EFA-7B12-42DA-8A2F-432757462DEB}">
      <dgm:prSet/>
      <dgm:spPr/>
      <dgm:t>
        <a:bodyPr/>
        <a:lstStyle/>
        <a:p>
          <a:endParaRPr lang="zh-CN" altLang="en-US" b="1">
            <a:latin typeface="微软雅黑" panose="020B0503020204020204" pitchFamily="34" charset="-122"/>
            <a:ea typeface="微软雅黑" panose="020B0503020204020204" pitchFamily="34" charset="-122"/>
          </a:endParaRPr>
        </a:p>
      </dgm:t>
    </dgm:pt>
    <dgm:pt modelId="{BCAD3C8D-A401-4BDD-8E60-A87A8375C500}" type="sibTrans" cxnId="{1CBD8EFA-7B12-42DA-8A2F-432757462DEB}">
      <dgm:prSet/>
      <dgm:spPr/>
      <dgm:t>
        <a:bodyPr/>
        <a:lstStyle/>
        <a:p>
          <a:endParaRPr lang="zh-CN" altLang="en-US" b="1">
            <a:latin typeface="微软雅黑" panose="020B0503020204020204" pitchFamily="34" charset="-122"/>
            <a:ea typeface="微软雅黑" panose="020B0503020204020204" pitchFamily="34" charset="-122"/>
          </a:endParaRPr>
        </a:p>
      </dgm:t>
    </dgm:pt>
    <dgm:pt modelId="{1A1C821C-551D-43A9-A927-0E73CDEBFFD7}">
      <dgm:prSet phldrT="[文本]" custT="1"/>
      <dgm:spPr>
        <a:solidFill>
          <a:schemeClr val="accent1">
            <a:lumMod val="20000"/>
            <a:lumOff val="80000"/>
            <a:alpha val="90000"/>
          </a:schemeClr>
        </a:solidFill>
        <a:ln>
          <a:solidFill>
            <a:schemeClr val="accent1">
              <a:lumMod val="20000"/>
              <a:lumOff val="80000"/>
            </a:schemeClr>
          </a:solidFill>
        </a:ln>
      </dgm:spPr>
      <dgm:t>
        <a:bodyPr/>
        <a:lstStyle/>
        <a:p>
          <a:r>
            <a:rPr lang="en-US" altLang="zh-CN" sz="1600" b="1" dirty="0" smtClean="0">
              <a:latin typeface="微软雅黑" panose="020B0503020204020204" pitchFamily="34" charset="-122"/>
              <a:ea typeface="微软雅黑" panose="020B0503020204020204" pitchFamily="34" charset="-122"/>
            </a:rPr>
            <a:t>32km-70km</a:t>
          </a:r>
          <a:endParaRPr lang="zh-CN" altLang="en-US" sz="1600" b="1" dirty="0">
            <a:latin typeface="微软雅黑" panose="020B0503020204020204" pitchFamily="34" charset="-122"/>
            <a:ea typeface="微软雅黑" panose="020B0503020204020204" pitchFamily="34" charset="-122"/>
          </a:endParaRPr>
        </a:p>
      </dgm:t>
    </dgm:pt>
    <dgm:pt modelId="{7D9EEE82-01D1-417F-8396-7D5277E296BE}" type="parTrans" cxnId="{F5B93B58-8BB2-47D0-B6AB-D1A4E0E4DA7A}">
      <dgm:prSet/>
      <dgm:spPr/>
      <dgm:t>
        <a:bodyPr/>
        <a:lstStyle/>
        <a:p>
          <a:endParaRPr lang="zh-CN" altLang="en-US" b="1">
            <a:latin typeface="微软雅黑" panose="020B0503020204020204" pitchFamily="34" charset="-122"/>
            <a:ea typeface="微软雅黑" panose="020B0503020204020204" pitchFamily="34" charset="-122"/>
          </a:endParaRPr>
        </a:p>
      </dgm:t>
    </dgm:pt>
    <dgm:pt modelId="{6184EEBD-6F08-4963-8CF1-F81DBEBD41BE}" type="sibTrans" cxnId="{F5B93B58-8BB2-47D0-B6AB-D1A4E0E4DA7A}">
      <dgm:prSet/>
      <dgm:spPr/>
      <dgm:t>
        <a:bodyPr/>
        <a:lstStyle/>
        <a:p>
          <a:endParaRPr lang="zh-CN" altLang="en-US" b="1">
            <a:latin typeface="微软雅黑" panose="020B0503020204020204" pitchFamily="34" charset="-122"/>
            <a:ea typeface="微软雅黑" panose="020B0503020204020204" pitchFamily="34" charset="-122"/>
          </a:endParaRPr>
        </a:p>
      </dgm:t>
    </dgm:pt>
    <dgm:pt modelId="{8965F33B-C218-418C-9B0E-6CCCABDDB034}">
      <dgm:prSet phldrT="[文本]"/>
      <dgm:spPr>
        <a:solidFill>
          <a:schemeClr val="accent1">
            <a:lumMod val="75000"/>
          </a:schemeClr>
        </a:solidFill>
      </dgm:spPr>
      <dgm:t>
        <a:bodyPr/>
        <a:lstStyle/>
        <a:p>
          <a:r>
            <a:rPr lang="en-US" altLang="zh-CN" b="1" dirty="0" smtClean="0">
              <a:latin typeface="微软雅黑" panose="020B0503020204020204" pitchFamily="34" charset="-122"/>
              <a:ea typeface="微软雅黑" panose="020B0503020204020204" pitchFamily="34" charset="-122"/>
            </a:rPr>
            <a:t>Regional EPS</a:t>
          </a:r>
          <a:endParaRPr lang="zh-CN" altLang="en-US" b="1" dirty="0">
            <a:latin typeface="微软雅黑" panose="020B0503020204020204" pitchFamily="34" charset="-122"/>
            <a:ea typeface="微软雅黑" panose="020B0503020204020204" pitchFamily="34" charset="-122"/>
          </a:endParaRPr>
        </a:p>
      </dgm:t>
    </dgm:pt>
    <dgm:pt modelId="{5C09D405-1CEB-462B-83D8-37EA38949283}" type="parTrans" cxnId="{FCE3C73A-675C-4A90-A5C8-1EA7D4BCD6E9}">
      <dgm:prSet/>
      <dgm:spPr/>
      <dgm:t>
        <a:bodyPr/>
        <a:lstStyle/>
        <a:p>
          <a:endParaRPr lang="zh-CN" altLang="en-US" b="1">
            <a:latin typeface="微软雅黑" panose="020B0503020204020204" pitchFamily="34" charset="-122"/>
            <a:ea typeface="微软雅黑" panose="020B0503020204020204" pitchFamily="34" charset="-122"/>
          </a:endParaRPr>
        </a:p>
      </dgm:t>
    </dgm:pt>
    <dgm:pt modelId="{767B56BB-9A29-487E-911D-10E21B93AB04}" type="sibTrans" cxnId="{FCE3C73A-675C-4A90-A5C8-1EA7D4BCD6E9}">
      <dgm:prSet/>
      <dgm:spPr/>
      <dgm:t>
        <a:bodyPr/>
        <a:lstStyle/>
        <a:p>
          <a:endParaRPr lang="zh-CN" altLang="en-US" b="1">
            <a:latin typeface="微软雅黑" panose="020B0503020204020204" pitchFamily="34" charset="-122"/>
            <a:ea typeface="微软雅黑" panose="020B0503020204020204" pitchFamily="34" charset="-122"/>
          </a:endParaRPr>
        </a:p>
      </dgm:t>
    </dgm:pt>
    <dgm:pt modelId="{549C4A05-624D-40BA-BA63-F2C1F73F527C}">
      <dgm:prSet phldrT="[文本]" custT="1"/>
      <dgm:spPr>
        <a:solidFill>
          <a:schemeClr val="accent1">
            <a:lumMod val="20000"/>
            <a:lumOff val="80000"/>
            <a:alpha val="90000"/>
          </a:schemeClr>
        </a:solidFill>
        <a:ln>
          <a:solidFill>
            <a:schemeClr val="accent1">
              <a:lumMod val="20000"/>
              <a:lumOff val="80000"/>
              <a:alpha val="90000"/>
            </a:schemeClr>
          </a:solidFill>
        </a:ln>
      </dgm:spPr>
      <dgm:t>
        <a:bodyPr/>
        <a:lstStyle/>
        <a:p>
          <a:r>
            <a:rPr lang="en-US" altLang="zh-CN" sz="1600" b="1" dirty="0" smtClean="0">
              <a:latin typeface="微软雅黑" panose="020B0503020204020204" pitchFamily="34" charset="-122"/>
              <a:ea typeface="微软雅黑" panose="020B0503020204020204" pitchFamily="34" charset="-122"/>
            </a:rPr>
            <a:t>2-5.5 d</a:t>
          </a:r>
          <a:endParaRPr lang="zh-CN" altLang="en-US" sz="1600" b="1" dirty="0">
            <a:latin typeface="微软雅黑" panose="020B0503020204020204" pitchFamily="34" charset="-122"/>
            <a:ea typeface="微软雅黑" panose="020B0503020204020204" pitchFamily="34" charset="-122"/>
          </a:endParaRPr>
        </a:p>
      </dgm:t>
    </dgm:pt>
    <dgm:pt modelId="{1432A8C6-3BB1-41BD-9C5E-6BFFF99FF11E}" type="parTrans" cxnId="{E05C916A-D992-4147-8BA4-AFFB1C7400F3}">
      <dgm:prSet/>
      <dgm:spPr/>
      <dgm:t>
        <a:bodyPr/>
        <a:lstStyle/>
        <a:p>
          <a:endParaRPr lang="zh-CN" altLang="en-US" b="1">
            <a:latin typeface="微软雅黑" panose="020B0503020204020204" pitchFamily="34" charset="-122"/>
            <a:ea typeface="微软雅黑" panose="020B0503020204020204" pitchFamily="34" charset="-122"/>
          </a:endParaRPr>
        </a:p>
      </dgm:t>
    </dgm:pt>
    <dgm:pt modelId="{920DB25F-415B-4809-B24C-380D6DA39F4B}" type="sibTrans" cxnId="{E05C916A-D992-4147-8BA4-AFFB1C7400F3}">
      <dgm:prSet/>
      <dgm:spPr/>
      <dgm:t>
        <a:bodyPr/>
        <a:lstStyle/>
        <a:p>
          <a:endParaRPr lang="zh-CN" altLang="en-US" b="1">
            <a:latin typeface="微软雅黑" panose="020B0503020204020204" pitchFamily="34" charset="-122"/>
            <a:ea typeface="微软雅黑" panose="020B0503020204020204" pitchFamily="34" charset="-122"/>
          </a:endParaRPr>
        </a:p>
      </dgm:t>
    </dgm:pt>
    <dgm:pt modelId="{E7FF9AAC-580B-4BB4-8FE9-E1BA75A2CB28}">
      <dgm:prSet phldrT="[文本]" custT="1"/>
      <dgm:spPr>
        <a:solidFill>
          <a:schemeClr val="accent1">
            <a:lumMod val="20000"/>
            <a:lumOff val="80000"/>
            <a:alpha val="90000"/>
          </a:schemeClr>
        </a:solidFill>
        <a:ln>
          <a:solidFill>
            <a:schemeClr val="accent1">
              <a:lumMod val="20000"/>
              <a:lumOff val="80000"/>
              <a:alpha val="90000"/>
            </a:schemeClr>
          </a:solidFill>
        </a:ln>
      </dgm:spPr>
      <dgm:t>
        <a:bodyPr/>
        <a:lstStyle/>
        <a:p>
          <a:r>
            <a:rPr lang="en-US" altLang="zh-CN" sz="1600" b="1" dirty="0" smtClean="0">
              <a:latin typeface="微软雅黑" panose="020B0503020204020204" pitchFamily="34" charset="-122"/>
              <a:ea typeface="微软雅黑" panose="020B0503020204020204" pitchFamily="34" charset="-122"/>
            </a:rPr>
            <a:t>7km-33km</a:t>
          </a:r>
          <a:endParaRPr lang="zh-CN" altLang="en-US" sz="1600" b="1" dirty="0">
            <a:latin typeface="微软雅黑" panose="020B0503020204020204" pitchFamily="34" charset="-122"/>
            <a:ea typeface="微软雅黑" panose="020B0503020204020204" pitchFamily="34" charset="-122"/>
          </a:endParaRPr>
        </a:p>
      </dgm:t>
    </dgm:pt>
    <dgm:pt modelId="{7CAE9CA7-588E-4036-BDEA-1D24AD24D43C}" type="parTrans" cxnId="{CE1D74D0-30A2-4A94-9F70-79CC11056D7B}">
      <dgm:prSet/>
      <dgm:spPr/>
      <dgm:t>
        <a:bodyPr/>
        <a:lstStyle/>
        <a:p>
          <a:endParaRPr lang="zh-CN" altLang="en-US" b="1">
            <a:latin typeface="微软雅黑" panose="020B0503020204020204" pitchFamily="34" charset="-122"/>
            <a:ea typeface="微软雅黑" panose="020B0503020204020204" pitchFamily="34" charset="-122"/>
          </a:endParaRPr>
        </a:p>
      </dgm:t>
    </dgm:pt>
    <dgm:pt modelId="{8F769C4F-0036-4628-9825-29379A76A60A}" type="sibTrans" cxnId="{CE1D74D0-30A2-4A94-9F70-79CC11056D7B}">
      <dgm:prSet/>
      <dgm:spPr/>
      <dgm:t>
        <a:bodyPr/>
        <a:lstStyle/>
        <a:p>
          <a:endParaRPr lang="zh-CN" altLang="en-US" b="1">
            <a:latin typeface="微软雅黑" panose="020B0503020204020204" pitchFamily="34" charset="-122"/>
            <a:ea typeface="微软雅黑" panose="020B0503020204020204" pitchFamily="34" charset="-122"/>
          </a:endParaRPr>
        </a:p>
      </dgm:t>
    </dgm:pt>
    <dgm:pt modelId="{3FFF8F20-0783-40FF-A06B-911397444B71}">
      <dgm:prSet phldrT="[文本]"/>
      <dgm:spPr>
        <a:solidFill>
          <a:schemeClr val="accent1">
            <a:lumMod val="75000"/>
          </a:schemeClr>
        </a:solidFill>
      </dgm:spPr>
      <dgm:t>
        <a:bodyPr/>
        <a:lstStyle/>
        <a:p>
          <a:r>
            <a:rPr lang="en-US" altLang="zh-CN" b="1" dirty="0" smtClean="0">
              <a:solidFill>
                <a:schemeClr val="accent4"/>
              </a:solidFill>
              <a:latin typeface="微软雅黑" panose="020B0503020204020204" pitchFamily="34" charset="-122"/>
              <a:ea typeface="微软雅黑" panose="020B0503020204020204" pitchFamily="34" charset="-122"/>
            </a:rPr>
            <a:t>Convective-scale EPS</a:t>
          </a:r>
          <a:endParaRPr lang="zh-CN" altLang="en-US" b="1" dirty="0">
            <a:latin typeface="微软雅黑" panose="020B0503020204020204" pitchFamily="34" charset="-122"/>
            <a:ea typeface="微软雅黑" panose="020B0503020204020204" pitchFamily="34" charset="-122"/>
          </a:endParaRPr>
        </a:p>
      </dgm:t>
    </dgm:pt>
    <dgm:pt modelId="{F2B836B9-07BF-4F37-9BC4-A7985BFA8880}" type="parTrans" cxnId="{C0FFB6C4-732A-4FC5-99D2-285E62ECFCB8}">
      <dgm:prSet/>
      <dgm:spPr/>
      <dgm:t>
        <a:bodyPr/>
        <a:lstStyle/>
        <a:p>
          <a:endParaRPr lang="zh-CN" altLang="en-US" b="1">
            <a:latin typeface="微软雅黑" panose="020B0503020204020204" pitchFamily="34" charset="-122"/>
            <a:ea typeface="微软雅黑" panose="020B0503020204020204" pitchFamily="34" charset="-122"/>
          </a:endParaRPr>
        </a:p>
      </dgm:t>
    </dgm:pt>
    <dgm:pt modelId="{AC7B32BC-DB51-4A25-BA9B-5D501A0001DB}" type="sibTrans" cxnId="{C0FFB6C4-732A-4FC5-99D2-285E62ECFCB8}">
      <dgm:prSet/>
      <dgm:spPr/>
      <dgm:t>
        <a:bodyPr/>
        <a:lstStyle/>
        <a:p>
          <a:endParaRPr lang="zh-CN" altLang="en-US" b="1">
            <a:latin typeface="微软雅黑" panose="020B0503020204020204" pitchFamily="34" charset="-122"/>
            <a:ea typeface="微软雅黑" panose="020B0503020204020204" pitchFamily="34" charset="-122"/>
          </a:endParaRPr>
        </a:p>
      </dgm:t>
    </dgm:pt>
    <dgm:pt modelId="{1F6D7B94-4165-408A-9B56-C7E1773057AC}">
      <dgm:prSet phldrT="[文本]" custT="1"/>
      <dgm:spPr>
        <a:solidFill>
          <a:schemeClr val="accent1">
            <a:lumMod val="20000"/>
            <a:lumOff val="80000"/>
            <a:alpha val="90000"/>
          </a:schemeClr>
        </a:solidFill>
        <a:ln>
          <a:solidFill>
            <a:schemeClr val="accent1">
              <a:lumMod val="20000"/>
              <a:lumOff val="80000"/>
              <a:alpha val="90000"/>
            </a:schemeClr>
          </a:solidFill>
        </a:ln>
      </dgm:spPr>
      <dgm:t>
        <a:bodyPr/>
        <a:lstStyle/>
        <a:p>
          <a:r>
            <a:rPr lang="en-US" altLang="zh-CN" sz="1600" b="1" dirty="0" smtClean="0">
              <a:latin typeface="微软雅黑" panose="020B0503020204020204" pitchFamily="34" charset="-122"/>
              <a:ea typeface="微软雅黑" panose="020B0503020204020204" pitchFamily="34" charset="-122"/>
            </a:rPr>
            <a:t>0-24 h</a:t>
          </a:r>
          <a:endParaRPr lang="zh-CN" altLang="en-US" sz="1600" b="1" dirty="0">
            <a:latin typeface="微软雅黑" panose="020B0503020204020204" pitchFamily="34" charset="-122"/>
            <a:ea typeface="微软雅黑" panose="020B0503020204020204" pitchFamily="34" charset="-122"/>
          </a:endParaRPr>
        </a:p>
      </dgm:t>
    </dgm:pt>
    <dgm:pt modelId="{BE3E449D-2568-4F6C-BA25-7729F528A3F6}" type="parTrans" cxnId="{0BB939B4-56FB-4DC0-BB60-B3B1ABBD8AB8}">
      <dgm:prSet/>
      <dgm:spPr/>
      <dgm:t>
        <a:bodyPr/>
        <a:lstStyle/>
        <a:p>
          <a:endParaRPr lang="zh-CN" altLang="en-US" b="1">
            <a:latin typeface="微软雅黑" panose="020B0503020204020204" pitchFamily="34" charset="-122"/>
            <a:ea typeface="微软雅黑" panose="020B0503020204020204" pitchFamily="34" charset="-122"/>
          </a:endParaRPr>
        </a:p>
      </dgm:t>
    </dgm:pt>
    <dgm:pt modelId="{2F5619DE-DD2F-431B-813E-82416C645D89}" type="sibTrans" cxnId="{0BB939B4-56FB-4DC0-BB60-B3B1ABBD8AB8}">
      <dgm:prSet/>
      <dgm:spPr/>
      <dgm:t>
        <a:bodyPr/>
        <a:lstStyle/>
        <a:p>
          <a:endParaRPr lang="zh-CN" altLang="en-US" b="1">
            <a:latin typeface="微软雅黑" panose="020B0503020204020204" pitchFamily="34" charset="-122"/>
            <a:ea typeface="微软雅黑" panose="020B0503020204020204" pitchFamily="34" charset="-122"/>
          </a:endParaRPr>
        </a:p>
      </dgm:t>
    </dgm:pt>
    <dgm:pt modelId="{2030BA51-3C0D-4860-93F1-6CF87781FFDB}">
      <dgm:prSet phldrT="[文本]" custT="1"/>
      <dgm:spPr>
        <a:solidFill>
          <a:schemeClr val="accent1">
            <a:lumMod val="20000"/>
            <a:lumOff val="80000"/>
            <a:alpha val="90000"/>
          </a:schemeClr>
        </a:solidFill>
        <a:ln>
          <a:solidFill>
            <a:schemeClr val="accent1">
              <a:lumMod val="20000"/>
              <a:lumOff val="80000"/>
              <a:alpha val="90000"/>
            </a:schemeClr>
          </a:solidFill>
        </a:ln>
      </dgm:spPr>
      <dgm:t>
        <a:bodyPr/>
        <a:lstStyle/>
        <a:p>
          <a:r>
            <a:rPr lang="en-US" altLang="zh-CN" sz="1600" b="1" dirty="0" smtClean="0">
              <a:latin typeface="微软雅黑" panose="020B0503020204020204" pitchFamily="34" charset="-122"/>
              <a:ea typeface="微软雅黑" panose="020B0503020204020204" pitchFamily="34" charset="-122"/>
            </a:rPr>
            <a:t>1km-4km</a:t>
          </a:r>
          <a:endParaRPr lang="zh-CN" altLang="en-US" sz="1600" b="1" dirty="0">
            <a:latin typeface="微软雅黑" panose="020B0503020204020204" pitchFamily="34" charset="-122"/>
            <a:ea typeface="微软雅黑" panose="020B0503020204020204" pitchFamily="34" charset="-122"/>
          </a:endParaRPr>
        </a:p>
      </dgm:t>
    </dgm:pt>
    <dgm:pt modelId="{F39D9C1C-9D43-4EA6-AD73-B92EA3E230B2}" type="parTrans" cxnId="{8AC8AA94-D7B8-43D6-BF28-E96CA24BF7AA}">
      <dgm:prSet/>
      <dgm:spPr/>
      <dgm:t>
        <a:bodyPr/>
        <a:lstStyle/>
        <a:p>
          <a:endParaRPr lang="zh-CN" altLang="en-US" b="1">
            <a:latin typeface="微软雅黑" panose="020B0503020204020204" pitchFamily="34" charset="-122"/>
            <a:ea typeface="微软雅黑" panose="020B0503020204020204" pitchFamily="34" charset="-122"/>
          </a:endParaRPr>
        </a:p>
      </dgm:t>
    </dgm:pt>
    <dgm:pt modelId="{51697D80-064A-440E-BE34-160269A089E4}" type="sibTrans" cxnId="{8AC8AA94-D7B8-43D6-BF28-E96CA24BF7AA}">
      <dgm:prSet/>
      <dgm:spPr/>
      <dgm:t>
        <a:bodyPr/>
        <a:lstStyle/>
        <a:p>
          <a:endParaRPr lang="zh-CN" altLang="en-US" b="1">
            <a:latin typeface="微软雅黑" panose="020B0503020204020204" pitchFamily="34" charset="-122"/>
            <a:ea typeface="微软雅黑" panose="020B0503020204020204" pitchFamily="34" charset="-122"/>
          </a:endParaRPr>
        </a:p>
      </dgm:t>
    </dgm:pt>
    <dgm:pt modelId="{675B2CD2-AA97-440B-85BE-2F57195F9661}" type="pres">
      <dgm:prSet presAssocID="{5674A743-3D27-45DD-BCE2-884F4EE18EF1}" presName="Name0" presStyleCnt="0">
        <dgm:presLayoutVars>
          <dgm:dir/>
          <dgm:animLvl val="lvl"/>
          <dgm:resizeHandles val="exact"/>
        </dgm:presLayoutVars>
      </dgm:prSet>
      <dgm:spPr/>
      <dgm:t>
        <a:bodyPr/>
        <a:lstStyle/>
        <a:p>
          <a:endParaRPr lang="zh-CN" altLang="en-US"/>
        </a:p>
      </dgm:t>
    </dgm:pt>
    <dgm:pt modelId="{D7D34AFE-783B-40FA-98F8-C62A7A3B85E0}" type="pres">
      <dgm:prSet presAssocID="{E559EC0F-AA82-434A-B42A-06F73B192943}" presName="linNode" presStyleCnt="0"/>
      <dgm:spPr/>
      <dgm:t>
        <a:bodyPr/>
        <a:lstStyle/>
        <a:p>
          <a:endParaRPr lang="zh-CN" altLang="en-US"/>
        </a:p>
      </dgm:t>
    </dgm:pt>
    <dgm:pt modelId="{50A5294A-2CFF-43D2-A212-90ED70BA33F6}" type="pres">
      <dgm:prSet presAssocID="{E559EC0F-AA82-434A-B42A-06F73B192943}" presName="parentText" presStyleLbl="node1" presStyleIdx="0" presStyleCnt="3">
        <dgm:presLayoutVars>
          <dgm:chMax val="1"/>
          <dgm:bulletEnabled val="1"/>
        </dgm:presLayoutVars>
      </dgm:prSet>
      <dgm:spPr/>
      <dgm:t>
        <a:bodyPr/>
        <a:lstStyle/>
        <a:p>
          <a:endParaRPr lang="zh-CN" altLang="en-US"/>
        </a:p>
      </dgm:t>
    </dgm:pt>
    <dgm:pt modelId="{BCB319D6-6DCB-42DC-9143-0B0483B4BCAF}" type="pres">
      <dgm:prSet presAssocID="{E559EC0F-AA82-434A-B42A-06F73B192943}" presName="descendantText" presStyleLbl="alignAccFollowNode1" presStyleIdx="0" presStyleCnt="3">
        <dgm:presLayoutVars>
          <dgm:bulletEnabled val="1"/>
        </dgm:presLayoutVars>
      </dgm:prSet>
      <dgm:spPr/>
      <dgm:t>
        <a:bodyPr/>
        <a:lstStyle/>
        <a:p>
          <a:endParaRPr lang="zh-CN" altLang="en-US"/>
        </a:p>
      </dgm:t>
    </dgm:pt>
    <dgm:pt modelId="{95995D65-EBBA-4CC1-9AA6-AC9B1EE32AA2}" type="pres">
      <dgm:prSet presAssocID="{AB0C2275-4BFF-47A9-938A-CC86000F237C}" presName="sp" presStyleCnt="0"/>
      <dgm:spPr/>
      <dgm:t>
        <a:bodyPr/>
        <a:lstStyle/>
        <a:p>
          <a:endParaRPr lang="zh-CN" altLang="en-US"/>
        </a:p>
      </dgm:t>
    </dgm:pt>
    <dgm:pt modelId="{CDC8D8E9-2C26-477D-B321-28A7DFA01722}" type="pres">
      <dgm:prSet presAssocID="{8965F33B-C218-418C-9B0E-6CCCABDDB034}" presName="linNode" presStyleCnt="0"/>
      <dgm:spPr/>
      <dgm:t>
        <a:bodyPr/>
        <a:lstStyle/>
        <a:p>
          <a:endParaRPr lang="zh-CN" altLang="en-US"/>
        </a:p>
      </dgm:t>
    </dgm:pt>
    <dgm:pt modelId="{CDE3DBBC-52CF-4AC0-82C5-5BF81706A6B5}" type="pres">
      <dgm:prSet presAssocID="{8965F33B-C218-418C-9B0E-6CCCABDDB034}" presName="parentText" presStyleLbl="node1" presStyleIdx="1" presStyleCnt="3">
        <dgm:presLayoutVars>
          <dgm:chMax val="1"/>
          <dgm:bulletEnabled val="1"/>
        </dgm:presLayoutVars>
      </dgm:prSet>
      <dgm:spPr/>
      <dgm:t>
        <a:bodyPr/>
        <a:lstStyle/>
        <a:p>
          <a:endParaRPr lang="zh-CN" altLang="en-US"/>
        </a:p>
      </dgm:t>
    </dgm:pt>
    <dgm:pt modelId="{8A88F370-D080-4A39-8F26-CAABBEC226AE}" type="pres">
      <dgm:prSet presAssocID="{8965F33B-C218-418C-9B0E-6CCCABDDB034}" presName="descendantText" presStyleLbl="alignAccFollowNode1" presStyleIdx="1" presStyleCnt="3">
        <dgm:presLayoutVars>
          <dgm:bulletEnabled val="1"/>
        </dgm:presLayoutVars>
      </dgm:prSet>
      <dgm:spPr/>
      <dgm:t>
        <a:bodyPr/>
        <a:lstStyle/>
        <a:p>
          <a:endParaRPr lang="zh-CN" altLang="en-US"/>
        </a:p>
      </dgm:t>
    </dgm:pt>
    <dgm:pt modelId="{681BE070-0068-4330-AAB9-8EA5E6D492F9}" type="pres">
      <dgm:prSet presAssocID="{767B56BB-9A29-487E-911D-10E21B93AB04}" presName="sp" presStyleCnt="0"/>
      <dgm:spPr/>
      <dgm:t>
        <a:bodyPr/>
        <a:lstStyle/>
        <a:p>
          <a:endParaRPr lang="zh-CN" altLang="en-US"/>
        </a:p>
      </dgm:t>
    </dgm:pt>
    <dgm:pt modelId="{9D225F53-8218-496E-9A6F-015B5ED216E2}" type="pres">
      <dgm:prSet presAssocID="{3FFF8F20-0783-40FF-A06B-911397444B71}" presName="linNode" presStyleCnt="0"/>
      <dgm:spPr/>
      <dgm:t>
        <a:bodyPr/>
        <a:lstStyle/>
        <a:p>
          <a:endParaRPr lang="zh-CN" altLang="en-US"/>
        </a:p>
      </dgm:t>
    </dgm:pt>
    <dgm:pt modelId="{14C8605B-22D1-4BFA-99E3-6A3F43B8B41E}" type="pres">
      <dgm:prSet presAssocID="{3FFF8F20-0783-40FF-A06B-911397444B71}" presName="parentText" presStyleLbl="node1" presStyleIdx="2" presStyleCnt="3">
        <dgm:presLayoutVars>
          <dgm:chMax val="1"/>
          <dgm:bulletEnabled val="1"/>
        </dgm:presLayoutVars>
      </dgm:prSet>
      <dgm:spPr/>
      <dgm:t>
        <a:bodyPr/>
        <a:lstStyle/>
        <a:p>
          <a:endParaRPr lang="zh-CN" altLang="en-US"/>
        </a:p>
      </dgm:t>
    </dgm:pt>
    <dgm:pt modelId="{D5DBBE2E-1EE0-44E8-8162-2C54502ABE08}" type="pres">
      <dgm:prSet presAssocID="{3FFF8F20-0783-40FF-A06B-911397444B71}" presName="descendantText" presStyleLbl="alignAccFollowNode1" presStyleIdx="2" presStyleCnt="3">
        <dgm:presLayoutVars>
          <dgm:bulletEnabled val="1"/>
        </dgm:presLayoutVars>
      </dgm:prSet>
      <dgm:spPr/>
      <dgm:t>
        <a:bodyPr/>
        <a:lstStyle/>
        <a:p>
          <a:endParaRPr lang="zh-CN" altLang="en-US"/>
        </a:p>
      </dgm:t>
    </dgm:pt>
  </dgm:ptLst>
  <dgm:cxnLst>
    <dgm:cxn modelId="{FCE3C73A-675C-4A90-A5C8-1EA7D4BCD6E9}" srcId="{5674A743-3D27-45DD-BCE2-884F4EE18EF1}" destId="{8965F33B-C218-418C-9B0E-6CCCABDDB034}" srcOrd="1" destOrd="0" parTransId="{5C09D405-1CEB-462B-83D8-37EA38949283}" sibTransId="{767B56BB-9A29-487E-911D-10E21B93AB04}"/>
    <dgm:cxn modelId="{CE1D74D0-30A2-4A94-9F70-79CC11056D7B}" srcId="{8965F33B-C218-418C-9B0E-6CCCABDDB034}" destId="{E7FF9AAC-580B-4BB4-8FE9-E1BA75A2CB28}" srcOrd="1" destOrd="0" parTransId="{7CAE9CA7-588E-4036-BDEA-1D24AD24D43C}" sibTransId="{8F769C4F-0036-4628-9825-29379A76A60A}"/>
    <dgm:cxn modelId="{0BB939B4-56FB-4DC0-BB60-B3B1ABBD8AB8}" srcId="{3FFF8F20-0783-40FF-A06B-911397444B71}" destId="{1F6D7B94-4165-408A-9B56-C7E1773057AC}" srcOrd="0" destOrd="0" parTransId="{BE3E449D-2568-4F6C-BA25-7729F528A3F6}" sibTransId="{2F5619DE-DD2F-431B-813E-82416C645D89}"/>
    <dgm:cxn modelId="{FF7F8718-0B6F-466C-B8E4-189987D52792}" type="presOf" srcId="{549C4A05-624D-40BA-BA63-F2C1F73F527C}" destId="{8A88F370-D080-4A39-8F26-CAABBEC226AE}" srcOrd="0" destOrd="0" presId="urn:microsoft.com/office/officeart/2005/8/layout/vList5"/>
    <dgm:cxn modelId="{558ED8D4-3DF5-4F6B-8E71-73888505A3DE}" type="presOf" srcId="{3FFF8F20-0783-40FF-A06B-911397444B71}" destId="{14C8605B-22D1-4BFA-99E3-6A3F43B8B41E}" srcOrd="0" destOrd="0" presId="urn:microsoft.com/office/officeart/2005/8/layout/vList5"/>
    <dgm:cxn modelId="{1CBD8EFA-7B12-42DA-8A2F-432757462DEB}" srcId="{E559EC0F-AA82-434A-B42A-06F73B192943}" destId="{7AFCEEF9-9AF3-46B1-BC94-D012F6B46CA9}" srcOrd="0" destOrd="0" parTransId="{E3CDFBBD-D402-4D44-A1CC-BFAFAA90D1BB}" sibTransId="{BCAD3C8D-A401-4BDD-8E60-A87A8375C500}"/>
    <dgm:cxn modelId="{E8290FE4-F1CB-4073-A1EE-EDE2DDDD28C0}" srcId="{5674A743-3D27-45DD-BCE2-884F4EE18EF1}" destId="{E559EC0F-AA82-434A-B42A-06F73B192943}" srcOrd="0" destOrd="0" parTransId="{305CCC49-B238-4601-99A4-7DB74E43DAAB}" sibTransId="{AB0C2275-4BFF-47A9-938A-CC86000F237C}"/>
    <dgm:cxn modelId="{B8B714D0-72AA-49DD-BF8F-7244381857C9}" type="presOf" srcId="{5674A743-3D27-45DD-BCE2-884F4EE18EF1}" destId="{675B2CD2-AA97-440B-85BE-2F57195F9661}" srcOrd="0" destOrd="0" presId="urn:microsoft.com/office/officeart/2005/8/layout/vList5"/>
    <dgm:cxn modelId="{9CB92061-B204-4886-A60A-9AD03D791A9E}" type="presOf" srcId="{E7FF9AAC-580B-4BB4-8FE9-E1BA75A2CB28}" destId="{8A88F370-D080-4A39-8F26-CAABBEC226AE}" srcOrd="0" destOrd="1" presId="urn:microsoft.com/office/officeart/2005/8/layout/vList5"/>
    <dgm:cxn modelId="{05163415-AF50-4E45-A9AB-09D2A8441270}" type="presOf" srcId="{7AFCEEF9-9AF3-46B1-BC94-D012F6B46CA9}" destId="{BCB319D6-6DCB-42DC-9143-0B0483B4BCAF}" srcOrd="0" destOrd="0" presId="urn:microsoft.com/office/officeart/2005/8/layout/vList5"/>
    <dgm:cxn modelId="{8AC8AA94-D7B8-43D6-BF28-E96CA24BF7AA}" srcId="{3FFF8F20-0783-40FF-A06B-911397444B71}" destId="{2030BA51-3C0D-4860-93F1-6CF87781FFDB}" srcOrd="1" destOrd="0" parTransId="{F39D9C1C-9D43-4EA6-AD73-B92EA3E230B2}" sibTransId="{51697D80-064A-440E-BE34-160269A089E4}"/>
    <dgm:cxn modelId="{F5B93B58-8BB2-47D0-B6AB-D1A4E0E4DA7A}" srcId="{E559EC0F-AA82-434A-B42A-06F73B192943}" destId="{1A1C821C-551D-43A9-A927-0E73CDEBFFD7}" srcOrd="1" destOrd="0" parTransId="{7D9EEE82-01D1-417F-8396-7D5277E296BE}" sibTransId="{6184EEBD-6F08-4963-8CF1-F81DBEBD41BE}"/>
    <dgm:cxn modelId="{C0FFB6C4-732A-4FC5-99D2-285E62ECFCB8}" srcId="{5674A743-3D27-45DD-BCE2-884F4EE18EF1}" destId="{3FFF8F20-0783-40FF-A06B-911397444B71}" srcOrd="2" destOrd="0" parTransId="{F2B836B9-07BF-4F37-9BC4-A7985BFA8880}" sibTransId="{AC7B32BC-DB51-4A25-BA9B-5D501A0001DB}"/>
    <dgm:cxn modelId="{2E892D5F-8BEE-45C0-97D8-F4B479ED8632}" type="presOf" srcId="{E559EC0F-AA82-434A-B42A-06F73B192943}" destId="{50A5294A-2CFF-43D2-A212-90ED70BA33F6}" srcOrd="0" destOrd="0" presId="urn:microsoft.com/office/officeart/2005/8/layout/vList5"/>
    <dgm:cxn modelId="{5DBA4C58-A016-4041-9570-B350691B3A89}" type="presOf" srcId="{1F6D7B94-4165-408A-9B56-C7E1773057AC}" destId="{D5DBBE2E-1EE0-44E8-8162-2C54502ABE08}" srcOrd="0" destOrd="0" presId="urn:microsoft.com/office/officeart/2005/8/layout/vList5"/>
    <dgm:cxn modelId="{E05C916A-D992-4147-8BA4-AFFB1C7400F3}" srcId="{8965F33B-C218-418C-9B0E-6CCCABDDB034}" destId="{549C4A05-624D-40BA-BA63-F2C1F73F527C}" srcOrd="0" destOrd="0" parTransId="{1432A8C6-3BB1-41BD-9C5E-6BFFF99FF11E}" sibTransId="{920DB25F-415B-4809-B24C-380D6DA39F4B}"/>
    <dgm:cxn modelId="{5615F474-46DF-46B1-842F-4F320A740063}" type="presOf" srcId="{2030BA51-3C0D-4860-93F1-6CF87781FFDB}" destId="{D5DBBE2E-1EE0-44E8-8162-2C54502ABE08}" srcOrd="0" destOrd="1" presId="urn:microsoft.com/office/officeart/2005/8/layout/vList5"/>
    <dgm:cxn modelId="{2E433E61-A3A0-4520-A3F6-64A19408D95A}" type="presOf" srcId="{8965F33B-C218-418C-9B0E-6CCCABDDB034}" destId="{CDE3DBBC-52CF-4AC0-82C5-5BF81706A6B5}" srcOrd="0" destOrd="0" presId="urn:microsoft.com/office/officeart/2005/8/layout/vList5"/>
    <dgm:cxn modelId="{0B7A465B-B338-4815-A74A-8435CA0615B9}" type="presOf" srcId="{1A1C821C-551D-43A9-A927-0E73CDEBFFD7}" destId="{BCB319D6-6DCB-42DC-9143-0B0483B4BCAF}" srcOrd="0" destOrd="1" presId="urn:microsoft.com/office/officeart/2005/8/layout/vList5"/>
    <dgm:cxn modelId="{A2E09621-F979-442C-AB46-D053CD7B692A}" type="presParOf" srcId="{675B2CD2-AA97-440B-85BE-2F57195F9661}" destId="{D7D34AFE-783B-40FA-98F8-C62A7A3B85E0}" srcOrd="0" destOrd="0" presId="urn:microsoft.com/office/officeart/2005/8/layout/vList5"/>
    <dgm:cxn modelId="{7703D6EC-454D-4C02-9B95-BBB56E91127B}" type="presParOf" srcId="{D7D34AFE-783B-40FA-98F8-C62A7A3B85E0}" destId="{50A5294A-2CFF-43D2-A212-90ED70BA33F6}" srcOrd="0" destOrd="0" presId="urn:microsoft.com/office/officeart/2005/8/layout/vList5"/>
    <dgm:cxn modelId="{7C3A76D9-C06F-41C1-964D-98F9060DE4F5}" type="presParOf" srcId="{D7D34AFE-783B-40FA-98F8-C62A7A3B85E0}" destId="{BCB319D6-6DCB-42DC-9143-0B0483B4BCAF}" srcOrd="1" destOrd="0" presId="urn:microsoft.com/office/officeart/2005/8/layout/vList5"/>
    <dgm:cxn modelId="{59E0A0C7-7883-42FF-865B-6F49AB71FF52}" type="presParOf" srcId="{675B2CD2-AA97-440B-85BE-2F57195F9661}" destId="{95995D65-EBBA-4CC1-9AA6-AC9B1EE32AA2}" srcOrd="1" destOrd="0" presId="urn:microsoft.com/office/officeart/2005/8/layout/vList5"/>
    <dgm:cxn modelId="{92628E6A-3804-42B2-B6FE-BAA38233BEFE}" type="presParOf" srcId="{675B2CD2-AA97-440B-85BE-2F57195F9661}" destId="{CDC8D8E9-2C26-477D-B321-28A7DFA01722}" srcOrd="2" destOrd="0" presId="urn:microsoft.com/office/officeart/2005/8/layout/vList5"/>
    <dgm:cxn modelId="{9E3358DE-CF12-4DCE-9709-E6132FA67C54}" type="presParOf" srcId="{CDC8D8E9-2C26-477D-B321-28A7DFA01722}" destId="{CDE3DBBC-52CF-4AC0-82C5-5BF81706A6B5}" srcOrd="0" destOrd="0" presId="urn:microsoft.com/office/officeart/2005/8/layout/vList5"/>
    <dgm:cxn modelId="{B31EE364-BE02-40AE-A815-35CDF988489A}" type="presParOf" srcId="{CDC8D8E9-2C26-477D-B321-28A7DFA01722}" destId="{8A88F370-D080-4A39-8F26-CAABBEC226AE}" srcOrd="1" destOrd="0" presId="urn:microsoft.com/office/officeart/2005/8/layout/vList5"/>
    <dgm:cxn modelId="{15C31949-47E6-4F6C-A9D8-461184DE5250}" type="presParOf" srcId="{675B2CD2-AA97-440B-85BE-2F57195F9661}" destId="{681BE070-0068-4330-AAB9-8EA5E6D492F9}" srcOrd="3" destOrd="0" presId="urn:microsoft.com/office/officeart/2005/8/layout/vList5"/>
    <dgm:cxn modelId="{19AC0B56-F06C-478A-A5AE-9F9A46FBC2AC}" type="presParOf" srcId="{675B2CD2-AA97-440B-85BE-2F57195F9661}" destId="{9D225F53-8218-496E-9A6F-015B5ED216E2}" srcOrd="4" destOrd="0" presId="urn:microsoft.com/office/officeart/2005/8/layout/vList5"/>
    <dgm:cxn modelId="{27D2E91B-F175-400F-B049-9B63E89027E9}" type="presParOf" srcId="{9D225F53-8218-496E-9A6F-015B5ED216E2}" destId="{14C8605B-22D1-4BFA-99E3-6A3F43B8B41E}" srcOrd="0" destOrd="0" presId="urn:microsoft.com/office/officeart/2005/8/layout/vList5"/>
    <dgm:cxn modelId="{6ABC2DE4-3E5B-4663-B33B-79039993A028}" type="presParOf" srcId="{9D225F53-8218-496E-9A6F-015B5ED216E2}" destId="{D5DBBE2E-1EE0-44E8-8162-2C54502ABE0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B319D6-6DCB-42DC-9143-0B0483B4BCAF}">
      <dsp:nvSpPr>
        <dsp:cNvPr id="0" name=""/>
        <dsp:cNvSpPr/>
      </dsp:nvSpPr>
      <dsp:spPr>
        <a:xfrm rot="5400000">
          <a:off x="4382613" y="-1810866"/>
          <a:ext cx="642339" cy="4427089"/>
        </a:xfrm>
        <a:prstGeom prst="round2SameRect">
          <a:avLst/>
        </a:prstGeom>
        <a:solidFill>
          <a:schemeClr val="accent1">
            <a:lumMod val="20000"/>
            <a:lumOff val="80000"/>
            <a:alpha val="90000"/>
          </a:schemeClr>
        </a:solidFill>
        <a:ln w="25400" cap="flat" cmpd="sng" algn="ctr">
          <a:solidFill>
            <a:schemeClr val="accent1">
              <a:lumMod val="20000"/>
              <a:lumOff val="8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altLang="zh-CN" sz="1600" b="1" kern="1200" dirty="0" smtClean="0">
              <a:latin typeface="微软雅黑" panose="020B0503020204020204" pitchFamily="34" charset="-122"/>
              <a:ea typeface="微软雅黑" panose="020B0503020204020204" pitchFamily="34" charset="-122"/>
            </a:rPr>
            <a:t>10-15 d</a:t>
          </a:r>
          <a:endParaRPr lang="zh-CN" altLang="en-US" sz="1600" b="1" kern="1200" dirty="0">
            <a:latin typeface="微软雅黑" panose="020B0503020204020204" pitchFamily="34" charset="-122"/>
            <a:ea typeface="微软雅黑" panose="020B0503020204020204" pitchFamily="34" charset="-122"/>
          </a:endParaRPr>
        </a:p>
        <a:p>
          <a:pPr marL="171450" lvl="1" indent="-171450" algn="l" defTabSz="711200">
            <a:lnSpc>
              <a:spcPct val="90000"/>
            </a:lnSpc>
            <a:spcBef>
              <a:spcPct val="0"/>
            </a:spcBef>
            <a:spcAft>
              <a:spcPct val="15000"/>
            </a:spcAft>
            <a:buChar char="••"/>
          </a:pPr>
          <a:r>
            <a:rPr lang="en-US" altLang="zh-CN" sz="1600" b="1" kern="1200" dirty="0" smtClean="0">
              <a:latin typeface="微软雅黑" panose="020B0503020204020204" pitchFamily="34" charset="-122"/>
              <a:ea typeface="微软雅黑" panose="020B0503020204020204" pitchFamily="34" charset="-122"/>
            </a:rPr>
            <a:t>32km-70km</a:t>
          </a:r>
          <a:endParaRPr lang="zh-CN" altLang="en-US" sz="1600" b="1" kern="1200" dirty="0">
            <a:latin typeface="微软雅黑" panose="020B0503020204020204" pitchFamily="34" charset="-122"/>
            <a:ea typeface="微软雅黑" panose="020B0503020204020204" pitchFamily="34" charset="-122"/>
          </a:endParaRPr>
        </a:p>
      </dsp:txBody>
      <dsp:txXfrm rot="-5400000">
        <a:off x="2490238" y="112865"/>
        <a:ext cx="4395733" cy="579627"/>
      </dsp:txXfrm>
    </dsp:sp>
    <dsp:sp modelId="{50A5294A-2CFF-43D2-A212-90ED70BA33F6}">
      <dsp:nvSpPr>
        <dsp:cNvPr id="0" name=""/>
        <dsp:cNvSpPr/>
      </dsp:nvSpPr>
      <dsp:spPr>
        <a:xfrm>
          <a:off x="0" y="1216"/>
          <a:ext cx="2490238" cy="802924"/>
        </a:xfrm>
        <a:prstGeom prst="roundRect">
          <a:avLst/>
        </a:prstGeom>
        <a:solidFill>
          <a:schemeClr val="accent1">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a:lnSpc>
              <a:spcPct val="90000"/>
            </a:lnSpc>
            <a:spcBef>
              <a:spcPct val="0"/>
            </a:spcBef>
            <a:spcAft>
              <a:spcPct val="35000"/>
            </a:spcAft>
          </a:pPr>
          <a:r>
            <a:rPr lang="en-US" altLang="zh-CN" sz="1700" b="1" kern="1200" dirty="0" smtClean="0">
              <a:latin typeface="微软雅黑" panose="020B0503020204020204" pitchFamily="34" charset="-122"/>
              <a:ea typeface="微软雅黑" panose="020B0503020204020204" pitchFamily="34" charset="-122"/>
            </a:rPr>
            <a:t>Global EPS</a:t>
          </a:r>
          <a:endParaRPr lang="zh-CN" altLang="en-US" sz="1700" b="1" kern="1200" dirty="0">
            <a:latin typeface="微软雅黑" panose="020B0503020204020204" pitchFamily="34" charset="-122"/>
            <a:ea typeface="微软雅黑" panose="020B0503020204020204" pitchFamily="34" charset="-122"/>
          </a:endParaRPr>
        </a:p>
      </dsp:txBody>
      <dsp:txXfrm>
        <a:off x="39196" y="40412"/>
        <a:ext cx="2411846" cy="724532"/>
      </dsp:txXfrm>
    </dsp:sp>
    <dsp:sp modelId="{8A88F370-D080-4A39-8F26-CAABBEC226AE}">
      <dsp:nvSpPr>
        <dsp:cNvPr id="0" name=""/>
        <dsp:cNvSpPr/>
      </dsp:nvSpPr>
      <dsp:spPr>
        <a:xfrm rot="5400000">
          <a:off x="4382613" y="-967795"/>
          <a:ext cx="642339" cy="4427089"/>
        </a:xfrm>
        <a:prstGeom prst="round2SameRect">
          <a:avLst/>
        </a:prstGeom>
        <a:solidFill>
          <a:schemeClr val="accent1">
            <a:lumMod val="20000"/>
            <a:lumOff val="80000"/>
            <a:alpha val="90000"/>
          </a:schemeClr>
        </a:solidFill>
        <a:ln w="25400" cap="flat" cmpd="sng" algn="ctr">
          <a:solidFill>
            <a:schemeClr val="accent1">
              <a:lumMod val="20000"/>
              <a:lumOff val="8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altLang="zh-CN" sz="1600" b="1" kern="1200" dirty="0" smtClean="0">
              <a:latin typeface="微软雅黑" panose="020B0503020204020204" pitchFamily="34" charset="-122"/>
              <a:ea typeface="微软雅黑" panose="020B0503020204020204" pitchFamily="34" charset="-122"/>
            </a:rPr>
            <a:t>2-5.5 d</a:t>
          </a:r>
          <a:endParaRPr lang="zh-CN" altLang="en-US" sz="1600" b="1" kern="1200" dirty="0">
            <a:latin typeface="微软雅黑" panose="020B0503020204020204" pitchFamily="34" charset="-122"/>
            <a:ea typeface="微软雅黑" panose="020B0503020204020204" pitchFamily="34" charset="-122"/>
          </a:endParaRPr>
        </a:p>
        <a:p>
          <a:pPr marL="171450" lvl="1" indent="-171450" algn="l" defTabSz="711200">
            <a:lnSpc>
              <a:spcPct val="90000"/>
            </a:lnSpc>
            <a:spcBef>
              <a:spcPct val="0"/>
            </a:spcBef>
            <a:spcAft>
              <a:spcPct val="15000"/>
            </a:spcAft>
            <a:buChar char="••"/>
          </a:pPr>
          <a:r>
            <a:rPr lang="en-US" altLang="zh-CN" sz="1600" b="1" kern="1200" dirty="0" smtClean="0">
              <a:latin typeface="微软雅黑" panose="020B0503020204020204" pitchFamily="34" charset="-122"/>
              <a:ea typeface="微软雅黑" panose="020B0503020204020204" pitchFamily="34" charset="-122"/>
            </a:rPr>
            <a:t>7km-33km</a:t>
          </a:r>
          <a:endParaRPr lang="zh-CN" altLang="en-US" sz="1600" b="1" kern="1200" dirty="0">
            <a:latin typeface="微软雅黑" panose="020B0503020204020204" pitchFamily="34" charset="-122"/>
            <a:ea typeface="微软雅黑" panose="020B0503020204020204" pitchFamily="34" charset="-122"/>
          </a:endParaRPr>
        </a:p>
      </dsp:txBody>
      <dsp:txXfrm rot="-5400000">
        <a:off x="2490238" y="955936"/>
        <a:ext cx="4395733" cy="579627"/>
      </dsp:txXfrm>
    </dsp:sp>
    <dsp:sp modelId="{CDE3DBBC-52CF-4AC0-82C5-5BF81706A6B5}">
      <dsp:nvSpPr>
        <dsp:cNvPr id="0" name=""/>
        <dsp:cNvSpPr/>
      </dsp:nvSpPr>
      <dsp:spPr>
        <a:xfrm>
          <a:off x="0" y="844287"/>
          <a:ext cx="2490238" cy="802924"/>
        </a:xfrm>
        <a:prstGeom prst="roundRect">
          <a:avLst/>
        </a:prstGeom>
        <a:solidFill>
          <a:schemeClr val="accent1">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a:lnSpc>
              <a:spcPct val="90000"/>
            </a:lnSpc>
            <a:spcBef>
              <a:spcPct val="0"/>
            </a:spcBef>
            <a:spcAft>
              <a:spcPct val="35000"/>
            </a:spcAft>
          </a:pPr>
          <a:r>
            <a:rPr lang="en-US" altLang="zh-CN" sz="1700" b="1" kern="1200" dirty="0" smtClean="0">
              <a:latin typeface="微软雅黑" panose="020B0503020204020204" pitchFamily="34" charset="-122"/>
              <a:ea typeface="微软雅黑" panose="020B0503020204020204" pitchFamily="34" charset="-122"/>
            </a:rPr>
            <a:t>Regional EPS</a:t>
          </a:r>
          <a:endParaRPr lang="zh-CN" altLang="en-US" sz="1700" b="1" kern="1200" dirty="0">
            <a:latin typeface="微软雅黑" panose="020B0503020204020204" pitchFamily="34" charset="-122"/>
            <a:ea typeface="微软雅黑" panose="020B0503020204020204" pitchFamily="34" charset="-122"/>
          </a:endParaRPr>
        </a:p>
      </dsp:txBody>
      <dsp:txXfrm>
        <a:off x="39196" y="883483"/>
        <a:ext cx="2411846" cy="724532"/>
      </dsp:txXfrm>
    </dsp:sp>
    <dsp:sp modelId="{D5DBBE2E-1EE0-44E8-8162-2C54502ABE08}">
      <dsp:nvSpPr>
        <dsp:cNvPr id="0" name=""/>
        <dsp:cNvSpPr/>
      </dsp:nvSpPr>
      <dsp:spPr>
        <a:xfrm rot="5400000">
          <a:off x="4382613" y="-124724"/>
          <a:ext cx="642339" cy="4427089"/>
        </a:xfrm>
        <a:prstGeom prst="round2SameRect">
          <a:avLst/>
        </a:prstGeom>
        <a:solidFill>
          <a:schemeClr val="accent1">
            <a:lumMod val="20000"/>
            <a:lumOff val="80000"/>
            <a:alpha val="90000"/>
          </a:schemeClr>
        </a:solidFill>
        <a:ln w="25400" cap="flat" cmpd="sng" algn="ctr">
          <a:solidFill>
            <a:schemeClr val="accent1">
              <a:lumMod val="20000"/>
              <a:lumOff val="8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altLang="zh-CN" sz="1600" b="1" kern="1200" dirty="0" smtClean="0">
              <a:latin typeface="微软雅黑" panose="020B0503020204020204" pitchFamily="34" charset="-122"/>
              <a:ea typeface="微软雅黑" panose="020B0503020204020204" pitchFamily="34" charset="-122"/>
            </a:rPr>
            <a:t>0-24 h</a:t>
          </a:r>
          <a:endParaRPr lang="zh-CN" altLang="en-US" sz="1600" b="1" kern="1200" dirty="0">
            <a:latin typeface="微软雅黑" panose="020B0503020204020204" pitchFamily="34" charset="-122"/>
            <a:ea typeface="微软雅黑" panose="020B0503020204020204" pitchFamily="34" charset="-122"/>
          </a:endParaRPr>
        </a:p>
        <a:p>
          <a:pPr marL="171450" lvl="1" indent="-171450" algn="l" defTabSz="711200">
            <a:lnSpc>
              <a:spcPct val="90000"/>
            </a:lnSpc>
            <a:spcBef>
              <a:spcPct val="0"/>
            </a:spcBef>
            <a:spcAft>
              <a:spcPct val="15000"/>
            </a:spcAft>
            <a:buChar char="••"/>
          </a:pPr>
          <a:r>
            <a:rPr lang="en-US" altLang="zh-CN" sz="1600" b="1" kern="1200" dirty="0" smtClean="0">
              <a:latin typeface="微软雅黑" panose="020B0503020204020204" pitchFamily="34" charset="-122"/>
              <a:ea typeface="微软雅黑" panose="020B0503020204020204" pitchFamily="34" charset="-122"/>
            </a:rPr>
            <a:t>1km-4km</a:t>
          </a:r>
          <a:endParaRPr lang="zh-CN" altLang="en-US" sz="1600" b="1" kern="1200" dirty="0">
            <a:latin typeface="微软雅黑" panose="020B0503020204020204" pitchFamily="34" charset="-122"/>
            <a:ea typeface="微软雅黑" panose="020B0503020204020204" pitchFamily="34" charset="-122"/>
          </a:endParaRPr>
        </a:p>
      </dsp:txBody>
      <dsp:txXfrm rot="-5400000">
        <a:off x="2490238" y="1799007"/>
        <a:ext cx="4395733" cy="579627"/>
      </dsp:txXfrm>
    </dsp:sp>
    <dsp:sp modelId="{14C8605B-22D1-4BFA-99E3-6A3F43B8B41E}">
      <dsp:nvSpPr>
        <dsp:cNvPr id="0" name=""/>
        <dsp:cNvSpPr/>
      </dsp:nvSpPr>
      <dsp:spPr>
        <a:xfrm>
          <a:off x="0" y="1687357"/>
          <a:ext cx="2490238" cy="802924"/>
        </a:xfrm>
        <a:prstGeom prst="roundRect">
          <a:avLst/>
        </a:prstGeom>
        <a:solidFill>
          <a:schemeClr val="accent1">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a:lnSpc>
              <a:spcPct val="90000"/>
            </a:lnSpc>
            <a:spcBef>
              <a:spcPct val="0"/>
            </a:spcBef>
            <a:spcAft>
              <a:spcPct val="35000"/>
            </a:spcAft>
          </a:pPr>
          <a:r>
            <a:rPr lang="en-US" altLang="zh-CN" sz="1700" b="1" kern="1200" dirty="0" smtClean="0">
              <a:solidFill>
                <a:schemeClr val="accent4"/>
              </a:solidFill>
              <a:latin typeface="微软雅黑" panose="020B0503020204020204" pitchFamily="34" charset="-122"/>
              <a:ea typeface="微软雅黑" panose="020B0503020204020204" pitchFamily="34" charset="-122"/>
            </a:rPr>
            <a:t>Convective-scale EPS</a:t>
          </a:r>
          <a:endParaRPr lang="zh-CN" altLang="en-US" sz="1700" b="1" kern="1200" dirty="0">
            <a:latin typeface="微软雅黑" panose="020B0503020204020204" pitchFamily="34" charset="-122"/>
            <a:ea typeface="微软雅黑" panose="020B0503020204020204" pitchFamily="34" charset="-122"/>
          </a:endParaRPr>
        </a:p>
      </dsp:txBody>
      <dsp:txXfrm>
        <a:off x="39196" y="1726553"/>
        <a:ext cx="2411846" cy="72453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C4F779-DA9D-4031-AEA5-BF8C851796E4}" type="datetimeFigureOut">
              <a:rPr lang="zh-CN" altLang="en-US" smtClean="0"/>
              <a:t>2018/1/23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AE6D1B-D74A-4D06-BBB5-30BB1B6285BC}" type="slidenum">
              <a:rPr lang="zh-CN" altLang="en-US" smtClean="0"/>
              <a:t>‹#›</a:t>
            </a:fld>
            <a:endParaRPr lang="zh-CN" altLang="en-US"/>
          </a:p>
        </p:txBody>
      </p:sp>
    </p:spTree>
    <p:extLst>
      <p:ext uri="{BB962C8B-B14F-4D97-AF65-F5344CB8AC3E}">
        <p14:creationId xmlns:p14="http://schemas.microsoft.com/office/powerpoint/2010/main" val="38495072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F7D798-D138-456D-A7C5-3778AD2590D0}" type="datetimeFigureOut">
              <a:rPr lang="zh-CN" altLang="en-US" smtClean="0"/>
              <a:pPr/>
              <a:t>2018/1/23</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D20E64-4BFD-41F6-B384-F9273DE7366F}" type="slidenum">
              <a:rPr lang="zh-CN" altLang="en-US" smtClean="0"/>
              <a:pPr/>
              <a:t>‹#›</a:t>
            </a:fld>
            <a:endParaRPr lang="zh-CN" altLang="en-US"/>
          </a:p>
        </p:txBody>
      </p:sp>
    </p:spTree>
    <p:extLst>
      <p:ext uri="{BB962C8B-B14F-4D97-AF65-F5344CB8AC3E}">
        <p14:creationId xmlns:p14="http://schemas.microsoft.com/office/powerpoint/2010/main" val="798619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bwMode="auto">
          <a:noFill/>
          <a:ln>
            <a:solidFill>
              <a:srgbClr val="000000"/>
            </a:solidFill>
            <a:miter lim="800000"/>
            <a:headEnd/>
            <a:tailEnd/>
          </a:ln>
        </p:spPr>
      </p:sp>
      <p:sp>
        <p:nvSpPr>
          <p:cNvPr id="45059"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dirty="0" smtClean="0"/>
          </a:p>
        </p:txBody>
      </p:sp>
      <p:sp>
        <p:nvSpPr>
          <p:cNvPr id="35844"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5982B3D-EEA8-487D-B57B-7E4D8954B9C0}" type="slidenum">
              <a:rPr lang="zh-CN" altLang="en-US" smtClean="0">
                <a:solidFill>
                  <a:prstClr val="black"/>
                </a:solidFill>
              </a:rPr>
              <a:pPr>
                <a:defRPr/>
              </a:pPr>
              <a:t>1</a:t>
            </a:fld>
            <a:endParaRPr lang="zh-CN" altLang="en-US" smtClean="0">
              <a:solidFill>
                <a:prstClr val="black"/>
              </a:solidFill>
            </a:endParaRPr>
          </a:p>
        </p:txBody>
      </p:sp>
    </p:spTree>
    <p:extLst>
      <p:ext uri="{BB962C8B-B14F-4D97-AF65-F5344CB8AC3E}">
        <p14:creationId xmlns:p14="http://schemas.microsoft.com/office/powerpoint/2010/main" val="112232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66813" y="1241425"/>
            <a:ext cx="4464050" cy="33496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本文的研究路线分成四步，第一步，我们首先检验</a:t>
            </a:r>
            <a:r>
              <a:rPr lang="en-US" altLang="zh-CN" dirty="0" smtClean="0"/>
              <a:t>WRF_GEFS</a:t>
            </a:r>
            <a:r>
              <a:rPr lang="zh-CN" altLang="en-US" dirty="0" smtClean="0"/>
              <a:t>，来进行</a:t>
            </a:r>
            <a:r>
              <a:rPr lang="zh-CN" altLang="en-US" sz="1200" b="1" dirty="0" smtClean="0">
                <a:latin typeface="微软雅黑" panose="020B0503020204020204" pitchFamily="34" charset="-122"/>
                <a:ea typeface="微软雅黑" panose="020B0503020204020204" pitchFamily="34" charset="-122"/>
              </a:rPr>
              <a:t>降尺度扰动可行性与空间检验方法研究；第二步，对比</a:t>
            </a:r>
            <a:r>
              <a:rPr lang="en-US" altLang="zh-CN" sz="1200" b="1" dirty="0" smtClean="0">
                <a:latin typeface="微软雅黑" panose="020B0503020204020204" pitchFamily="34" charset="-122"/>
                <a:ea typeface="微软雅黑" panose="020B0503020204020204" pitchFamily="34" charset="-122"/>
              </a:rPr>
              <a:t>WRF_GEFS</a:t>
            </a:r>
            <a:r>
              <a:rPr lang="zh-CN" altLang="en-US" sz="1200" b="1" dirty="0" smtClean="0">
                <a:latin typeface="微软雅黑" panose="020B0503020204020204" pitchFamily="34" charset="-122"/>
                <a:ea typeface="微软雅黑" panose="020B0503020204020204" pitchFamily="34" charset="-122"/>
              </a:rPr>
              <a:t>和</a:t>
            </a:r>
            <a:r>
              <a:rPr lang="en-US" altLang="zh-CN" sz="1200" b="1" dirty="0" smtClean="0">
                <a:latin typeface="微软雅黑" panose="020B0503020204020204" pitchFamily="34" charset="-122"/>
                <a:ea typeface="微软雅黑" panose="020B0503020204020204" pitchFamily="34" charset="-122"/>
              </a:rPr>
              <a:t>WRF_GEFS_INF</a:t>
            </a:r>
            <a:r>
              <a:rPr lang="zh-CN" altLang="en-US" sz="1200" b="1" dirty="0" smtClean="0">
                <a:latin typeface="微软雅黑" panose="020B0503020204020204" pitchFamily="34" charset="-122"/>
                <a:ea typeface="微软雅黑" panose="020B0503020204020204" pitchFamily="34" charset="-122"/>
              </a:rPr>
              <a:t>，来进行侧边界扰动的研究；第三步，对比</a:t>
            </a:r>
            <a:r>
              <a:rPr lang="en-US" altLang="zh-CN" sz="1200" b="1" dirty="0" smtClean="0">
                <a:latin typeface="微软雅黑" panose="020B0503020204020204" pitchFamily="34" charset="-122"/>
                <a:ea typeface="微软雅黑" panose="020B0503020204020204" pitchFamily="34" charset="-122"/>
              </a:rPr>
              <a:t>WRF_BGM</a:t>
            </a:r>
            <a:r>
              <a:rPr lang="zh-CN" altLang="en-US" sz="1200" b="1" dirty="0" smtClean="0">
                <a:latin typeface="微软雅黑" panose="020B0503020204020204" pitchFamily="34" charset="-122"/>
                <a:ea typeface="微软雅黑" panose="020B0503020204020204" pitchFamily="34" charset="-122"/>
              </a:rPr>
              <a:t>和</a:t>
            </a:r>
            <a:r>
              <a:rPr lang="en-US" altLang="zh-CN" sz="1200" b="1" dirty="0" smtClean="0">
                <a:latin typeface="微软雅黑" panose="020B0503020204020204" pitchFamily="34" charset="-122"/>
                <a:ea typeface="微软雅黑" panose="020B0503020204020204" pitchFamily="34" charset="-122"/>
              </a:rPr>
              <a:t>WRF_GEFS_INF</a:t>
            </a:r>
            <a:r>
              <a:rPr lang="zh-CN" altLang="en-US" sz="1200" b="1" dirty="0" smtClean="0">
                <a:latin typeface="微软雅黑" panose="020B0503020204020204" pitchFamily="34" charset="-122"/>
                <a:ea typeface="微软雅黑" panose="020B0503020204020204" pitchFamily="34" charset="-122"/>
              </a:rPr>
              <a:t>，来进行小尺度与降尺度初始扰动对比研究；最后一步，通过对比</a:t>
            </a:r>
            <a:r>
              <a:rPr lang="en-US" altLang="zh-CN" sz="1200" b="1" dirty="0" smtClean="0">
                <a:latin typeface="微软雅黑" panose="020B0503020204020204" pitchFamily="34" charset="-122"/>
                <a:ea typeface="微软雅黑" panose="020B0503020204020204" pitchFamily="34" charset="-122"/>
              </a:rPr>
              <a:t>WRF_GEFS_INF</a:t>
            </a:r>
            <a:r>
              <a:rPr lang="zh-CN" altLang="en-US" sz="1200" b="1" dirty="0" smtClean="0">
                <a:latin typeface="微软雅黑" panose="020B0503020204020204" pitchFamily="34" charset="-122"/>
                <a:ea typeface="微软雅黑" panose="020B0503020204020204" pitchFamily="34" charset="-122"/>
              </a:rPr>
              <a:t>，</a:t>
            </a:r>
            <a:r>
              <a:rPr lang="en-US" altLang="zh-CN" sz="1200" b="1" dirty="0" smtClean="0">
                <a:latin typeface="微软雅黑" panose="020B0503020204020204" pitchFamily="34" charset="-122"/>
                <a:ea typeface="微软雅黑" panose="020B0503020204020204" pitchFamily="34" charset="-122"/>
              </a:rPr>
              <a:t>WRF_BGM</a:t>
            </a:r>
            <a:r>
              <a:rPr lang="zh-CN" altLang="en-US" sz="1200" b="1" dirty="0" smtClean="0">
                <a:latin typeface="微软雅黑" panose="020B0503020204020204" pitchFamily="34" charset="-122"/>
                <a:ea typeface="微软雅黑" panose="020B0503020204020204" pitchFamily="34" charset="-122"/>
              </a:rPr>
              <a:t>和</a:t>
            </a:r>
            <a:r>
              <a:rPr lang="en-US" altLang="zh-CN" sz="1200" b="1" dirty="0" smtClean="0">
                <a:latin typeface="微软雅黑" panose="020B0503020204020204" pitchFamily="34" charset="-122"/>
                <a:ea typeface="微软雅黑" panose="020B0503020204020204" pitchFamily="34" charset="-122"/>
              </a:rPr>
              <a:t>WRF_BLEND</a:t>
            </a:r>
            <a:r>
              <a:rPr lang="zh-CN" altLang="en-US" sz="1200" b="1" dirty="0" smtClean="0">
                <a:latin typeface="微软雅黑" panose="020B0503020204020204" pitchFamily="34" charset="-122"/>
                <a:ea typeface="微软雅黑" panose="020B0503020204020204" pitchFamily="34" charset="-122"/>
              </a:rPr>
              <a:t>，来进行多尺度融合初始扰动研究</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1" dirty="0" smtClean="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9D2AD9BC-65B8-4AD5-B01B-18C79A7EB449}" type="slidenum">
              <a:rPr lang="zh-CN" altLang="en-US" smtClean="0"/>
              <a:t>34</a:t>
            </a:fld>
            <a:endParaRPr lang="zh-CN" altLang="en-US"/>
          </a:p>
        </p:txBody>
      </p:sp>
    </p:spTree>
    <p:extLst>
      <p:ext uri="{BB962C8B-B14F-4D97-AF65-F5344CB8AC3E}">
        <p14:creationId xmlns:p14="http://schemas.microsoft.com/office/powerpoint/2010/main" val="4270950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66813" y="1241425"/>
            <a:ext cx="4464050" cy="33496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本文首先研究了</a:t>
            </a:r>
            <a:r>
              <a:rPr lang="en-US" altLang="zh-CN" dirty="0" smtClean="0"/>
              <a:t>GEFS</a:t>
            </a:r>
            <a:r>
              <a:rPr lang="zh-CN" altLang="en-US" dirty="0" smtClean="0"/>
              <a:t>在江淮流域内各个预报时效的集合离散度误差关系，我们使用</a:t>
            </a:r>
            <a:r>
              <a:rPr lang="zh-CN" altLang="en-US" sz="1200" b="1" dirty="0" smtClean="0">
                <a:latin typeface="微软雅黑" panose="020B0503020204020204" pitchFamily="34" charset="-122"/>
                <a:ea typeface="微软雅黑" panose="020B0503020204020204" pitchFamily="34" charset="-122"/>
              </a:rPr>
              <a:t>集合离散度误差比值</a:t>
            </a:r>
            <a:r>
              <a:rPr lang="zh-CN" altLang="en-US" dirty="0" smtClean="0"/>
              <a:t>来表征此关系，比值越接近于</a:t>
            </a:r>
            <a:r>
              <a:rPr lang="en-US" altLang="zh-CN" dirty="0" smtClean="0"/>
              <a:t>1</a:t>
            </a:r>
            <a:r>
              <a:rPr lang="zh-CN" altLang="en-US" dirty="0" smtClean="0"/>
              <a:t>，说明集合离散度误差关系越好，小于</a:t>
            </a:r>
            <a:r>
              <a:rPr lang="en-US" altLang="zh-CN" dirty="0" smtClean="0"/>
              <a:t>1</a:t>
            </a:r>
            <a:r>
              <a:rPr lang="zh-CN" altLang="en-US" dirty="0" smtClean="0"/>
              <a:t>则说明预报存在欠离散现象。从图中各个变量的</a:t>
            </a:r>
            <a:r>
              <a:rPr lang="en-US" altLang="zh-CN" dirty="0" smtClean="0"/>
              <a:t>spread</a:t>
            </a:r>
            <a:r>
              <a:rPr lang="zh-CN" altLang="en-US" dirty="0" smtClean="0"/>
              <a:t>与</a:t>
            </a:r>
            <a:r>
              <a:rPr lang="en-US" altLang="zh-CN" dirty="0" smtClean="0"/>
              <a:t>RMSE</a:t>
            </a:r>
            <a:r>
              <a:rPr lang="zh-CN" altLang="en-US" dirty="0" smtClean="0"/>
              <a:t>的比值来看，对于大多数变量而言，</a:t>
            </a:r>
            <a:r>
              <a:rPr lang="en-US" altLang="zh-CN" dirty="0" smtClean="0"/>
              <a:t>GEFS</a:t>
            </a:r>
            <a:r>
              <a:rPr lang="zh-CN" altLang="en-US" dirty="0" smtClean="0"/>
              <a:t>预报在</a:t>
            </a:r>
            <a:r>
              <a:rPr lang="en-US" altLang="zh-CN" dirty="0" smtClean="0"/>
              <a:t>6</a:t>
            </a:r>
            <a:r>
              <a:rPr lang="zh-CN" altLang="en-US" dirty="0" smtClean="0"/>
              <a:t>到</a:t>
            </a:r>
            <a:r>
              <a:rPr lang="en-US" altLang="zh-CN" dirty="0" smtClean="0"/>
              <a:t>36h</a:t>
            </a:r>
            <a:r>
              <a:rPr lang="zh-CN" altLang="en-US" dirty="0" smtClean="0"/>
              <a:t>内都存在欠离散现象。从图中我们还可以发现，除了位势高度外的其他变量，这种</a:t>
            </a:r>
            <a:r>
              <a:rPr lang="zh-CN" altLang="en-US" sz="1200" b="1" dirty="0" smtClean="0">
                <a:solidFill>
                  <a:sysClr val="windowText" lastClr="000000"/>
                </a:solidFill>
                <a:latin typeface="微软雅黑" panose="020B0503020204020204" pitchFamily="34" charset="-122"/>
                <a:ea typeface="微软雅黑" panose="020B0503020204020204" pitchFamily="34" charset="-122"/>
                <a:cs typeface="Times New Roman" panose="02020603050405020304" pitchFamily="18" charset="0"/>
              </a:rPr>
              <a:t>欠离散程度对垂直层敏感，但对预报时效不敏感</a:t>
            </a:r>
            <a:r>
              <a:rPr lang="zh-CN" altLang="en-US" b="1"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。因此，本文针对</a:t>
            </a:r>
            <a:r>
              <a:rPr lang="zh-CN" altLang="en-US" b="1" dirty="0" smtClean="0">
                <a:solidFill>
                  <a:srgbClr val="FFC000"/>
                </a:solidFill>
                <a:latin typeface="微软雅黑" panose="020B0503020204020204" pitchFamily="34" charset="-122"/>
                <a:ea typeface="微软雅黑" panose="020B0503020204020204" pitchFamily="34" charset="-122"/>
                <a:cs typeface="Times New Roman" panose="02020603050405020304" pitchFamily="18" charset="0"/>
              </a:rPr>
              <a:t>不同层次的不同变量，使用其在</a:t>
            </a:r>
            <a:r>
              <a:rPr lang="en-US" altLang="zh-CN" b="1" dirty="0" smtClean="0">
                <a:solidFill>
                  <a:srgbClr val="FFC000"/>
                </a:solidFill>
                <a:latin typeface="微软雅黑" panose="020B0503020204020204" pitchFamily="34" charset="-122"/>
                <a:ea typeface="微软雅黑" panose="020B0503020204020204" pitchFamily="34" charset="-122"/>
                <a:cs typeface="Times New Roman" panose="02020603050405020304" pitchFamily="18" charset="0"/>
              </a:rPr>
              <a:t>6-36h</a:t>
            </a:r>
            <a:r>
              <a:rPr lang="zh-CN" altLang="en-US" b="1" dirty="0" smtClean="0">
                <a:solidFill>
                  <a:srgbClr val="FFC000"/>
                </a:solidFill>
                <a:latin typeface="微软雅黑" panose="020B0503020204020204" pitchFamily="34" charset="-122"/>
                <a:ea typeface="微软雅黑" panose="020B0503020204020204" pitchFamily="34" charset="-122"/>
                <a:cs typeface="Times New Roman" panose="02020603050405020304" pitchFamily="18" charset="0"/>
              </a:rPr>
              <a:t>内的平均误差与离散度比值对侧边界扰动进行放大</a:t>
            </a:r>
            <a:endParaRPr lang="en-US" altLang="zh-CN" b="1" dirty="0" smtClean="0">
              <a:solidFill>
                <a:srgbClr val="FFC000"/>
              </a:solidFill>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9D2AD9BC-65B8-4AD5-B01B-18C79A7EB449}" type="slidenum">
              <a:rPr lang="zh-CN" altLang="en-US" smtClean="0">
                <a:solidFill>
                  <a:prstClr val="black"/>
                </a:solidFill>
              </a:rPr>
              <a:pPr/>
              <a:t>35</a:t>
            </a:fld>
            <a:endParaRPr lang="zh-CN" altLang="en-US">
              <a:solidFill>
                <a:prstClr val="black"/>
              </a:solidFill>
            </a:endParaRPr>
          </a:p>
        </p:txBody>
      </p:sp>
    </p:spTree>
    <p:extLst>
      <p:ext uri="{BB962C8B-B14F-4D97-AF65-F5344CB8AC3E}">
        <p14:creationId xmlns:p14="http://schemas.microsoft.com/office/powerpoint/2010/main" val="2297181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66813" y="1241425"/>
            <a:ext cx="4464050" cy="33496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为了更为直观地对比两套集合预报系统（</a:t>
            </a:r>
            <a:r>
              <a:rPr lang="en-US" altLang="zh-CN" dirty="0" smtClean="0"/>
              <a:t>0-6h</a:t>
            </a:r>
            <a:r>
              <a:rPr lang="zh-CN" altLang="en-US" dirty="0" smtClean="0"/>
              <a:t>）降水预报差异，图中给出了</a:t>
            </a:r>
            <a:r>
              <a:rPr lang="en-US" altLang="zh-CN" b="1" dirty="0" smtClean="0">
                <a:latin typeface="微软雅黑" panose="020B0503020204020204" pitchFamily="34" charset="-122"/>
                <a:ea typeface="微软雅黑" panose="020B0503020204020204" pitchFamily="34" charset="-122"/>
                <a:cs typeface="Times New Roman" panose="02020603050405020304" pitchFamily="18" charset="0"/>
              </a:rPr>
              <a:t>WRF_BGM</a:t>
            </a:r>
            <a:r>
              <a:rPr lang="zh-CN" altLang="zh-CN" b="1" dirty="0" smtClean="0">
                <a:latin typeface="微软雅黑" panose="020B0503020204020204" pitchFamily="34" charset="-122"/>
                <a:ea typeface="微软雅黑" panose="020B0503020204020204" pitchFamily="34" charset="-122"/>
                <a:cs typeface="Times New Roman" panose="02020603050405020304" pitchFamily="18" charset="0"/>
              </a:rPr>
              <a:t>和</a:t>
            </a:r>
            <a:r>
              <a:rPr lang="en-US" altLang="zh-CN" b="1" dirty="0" smtClean="0">
                <a:latin typeface="微软雅黑" panose="020B0503020204020204" pitchFamily="34" charset="-122"/>
                <a:ea typeface="微软雅黑" panose="020B0503020204020204" pitchFamily="34" charset="-122"/>
                <a:cs typeface="Times New Roman" panose="02020603050405020304" pitchFamily="18" charset="0"/>
              </a:rPr>
              <a:t>WRF_GEFS_INF</a:t>
            </a:r>
            <a:r>
              <a:rPr lang="zh-CN" altLang="en-US" b="1" dirty="0" smtClean="0">
                <a:latin typeface="微软雅黑" panose="020B0503020204020204" pitchFamily="34" charset="-122"/>
                <a:ea typeface="微软雅黑" panose="020B0503020204020204" pitchFamily="34" charset="-122"/>
                <a:cs typeface="Times New Roman" panose="02020603050405020304" pitchFamily="18" charset="0"/>
              </a:rPr>
              <a:t>在</a:t>
            </a:r>
            <a:r>
              <a:rPr lang="en-US" altLang="zh-CN" dirty="0" smtClean="0"/>
              <a:t>0</a:t>
            </a:r>
            <a:r>
              <a:rPr lang="zh-CN" altLang="en-US" dirty="0" smtClean="0"/>
              <a:t>到</a:t>
            </a:r>
            <a:r>
              <a:rPr lang="en-US" altLang="zh-CN" dirty="0" smtClean="0"/>
              <a:t>6h</a:t>
            </a:r>
            <a:r>
              <a:rPr lang="zh-CN" altLang="en-US" dirty="0" smtClean="0"/>
              <a:t>内</a:t>
            </a:r>
            <a:r>
              <a:rPr lang="zh-CN" altLang="zh-CN" b="1" dirty="0" smtClean="0">
                <a:latin typeface="微软雅黑" panose="020B0503020204020204" pitchFamily="34" charset="-122"/>
                <a:ea typeface="微软雅黑" panose="020B0503020204020204" pitchFamily="34" charset="-122"/>
                <a:cs typeface="Times New Roman" panose="02020603050405020304" pitchFamily="18" charset="0"/>
              </a:rPr>
              <a:t>降水平均</a:t>
            </a:r>
            <a:r>
              <a:rPr lang="zh-CN" altLang="en-US" b="1" dirty="0" smtClean="0">
                <a:latin typeface="微软雅黑" panose="020B0503020204020204" pitchFamily="34" charset="-122"/>
                <a:ea typeface="微软雅黑" panose="020B0503020204020204" pitchFamily="34" charset="-122"/>
                <a:cs typeface="Times New Roman" panose="02020603050405020304" pitchFamily="18" charset="0"/>
              </a:rPr>
              <a:t>空间分布对比情况，从图中可以看出</a:t>
            </a:r>
            <a:r>
              <a:rPr lang="en-US" altLang="zh-CN" b="1" dirty="0" smtClean="0">
                <a:latin typeface="微软雅黑" panose="020B0503020204020204" pitchFamily="34" charset="-122"/>
                <a:ea typeface="微软雅黑" panose="020B0503020204020204" pitchFamily="34" charset="-122"/>
              </a:rPr>
              <a:t>LC</a:t>
            </a:r>
            <a:r>
              <a:rPr lang="zh-CN" altLang="en-US" b="1" dirty="0" smtClean="0">
                <a:latin typeface="微软雅黑" panose="020B0503020204020204" pitchFamily="34" charset="-122"/>
                <a:ea typeface="微软雅黑" panose="020B0503020204020204" pitchFamily="34" charset="-122"/>
              </a:rPr>
              <a:t>：</a:t>
            </a:r>
            <a:r>
              <a:rPr lang="en-US" altLang="zh-CN" b="1" dirty="0" smtClean="0">
                <a:solidFill>
                  <a:srgbClr val="00B050"/>
                </a:solidFill>
                <a:latin typeface="微软雅黑" panose="020B0503020204020204" pitchFamily="34" charset="-122"/>
                <a:ea typeface="微软雅黑" panose="020B0503020204020204" pitchFamily="34" charset="-122"/>
              </a:rPr>
              <a:t>WRF_GEFS_INF</a:t>
            </a:r>
            <a:r>
              <a:rPr lang="zh-CN" altLang="en-US" b="1" dirty="0" smtClean="0">
                <a:latin typeface="微软雅黑" panose="020B0503020204020204" pitchFamily="34" charset="-122"/>
                <a:ea typeface="微软雅黑" panose="020B0503020204020204" pitchFamily="34" charset="-122"/>
              </a:rPr>
              <a:t>为干偏差，</a:t>
            </a:r>
            <a:r>
              <a:rPr lang="en-US" altLang="zh-CN" b="1" dirty="0" smtClean="0">
                <a:solidFill>
                  <a:srgbClr val="FF0000"/>
                </a:solidFill>
                <a:latin typeface="微软雅黑" panose="020B0503020204020204" pitchFamily="34" charset="-122"/>
                <a:ea typeface="微软雅黑" panose="020B0503020204020204" pitchFamily="34" charset="-122"/>
              </a:rPr>
              <a:t>WRF_BGM</a:t>
            </a:r>
            <a:r>
              <a:rPr lang="zh-CN" altLang="en-US" b="1" dirty="0" smtClean="0">
                <a:latin typeface="微软雅黑" panose="020B0503020204020204" pitchFamily="34" charset="-122"/>
                <a:ea typeface="微软雅黑" panose="020B0503020204020204" pitchFamily="34" charset="-122"/>
              </a:rPr>
              <a:t>存在湿偏差；</a:t>
            </a:r>
            <a:r>
              <a:rPr lang="en-US" altLang="zh-CN" b="1" dirty="0" smtClean="0">
                <a:latin typeface="微软雅黑" panose="020B0503020204020204" pitchFamily="34" charset="-122"/>
                <a:ea typeface="微软雅黑" panose="020B0503020204020204" pitchFamily="34" charset="-122"/>
              </a:rPr>
              <a:t>SC:  </a:t>
            </a:r>
            <a:r>
              <a:rPr lang="en-US" altLang="zh-CN" b="1" dirty="0" smtClean="0">
                <a:solidFill>
                  <a:srgbClr val="00B050"/>
                </a:solidFill>
                <a:latin typeface="微软雅黑" panose="020B0503020204020204" pitchFamily="34" charset="-122"/>
                <a:ea typeface="微软雅黑" panose="020B0503020204020204" pitchFamily="34" charset="-122"/>
              </a:rPr>
              <a:t>WRF_GEFS_INF</a:t>
            </a:r>
            <a:r>
              <a:rPr lang="zh-CN" altLang="en-US" b="1" dirty="0" smtClean="0">
                <a:latin typeface="微软雅黑" panose="020B0503020204020204" pitchFamily="34" charset="-122"/>
                <a:ea typeface="微软雅黑" panose="020B0503020204020204" pitchFamily="34" charset="-122"/>
              </a:rPr>
              <a:t>为干偏差，</a:t>
            </a:r>
            <a:r>
              <a:rPr lang="en-US" altLang="zh-CN" b="1" dirty="0" smtClean="0">
                <a:solidFill>
                  <a:srgbClr val="FF0000"/>
                </a:solidFill>
                <a:latin typeface="微软雅黑" panose="020B0503020204020204" pitchFamily="34" charset="-122"/>
                <a:ea typeface="微软雅黑" panose="020B0503020204020204" pitchFamily="34" charset="-122"/>
              </a:rPr>
              <a:t>WRF_BGM</a:t>
            </a:r>
            <a:r>
              <a:rPr lang="zh-CN" altLang="en-US" b="1" dirty="0" smtClean="0">
                <a:latin typeface="微软雅黑" panose="020B0503020204020204" pitchFamily="34" charset="-122"/>
                <a:ea typeface="微软雅黑" panose="020B0503020204020204" pitchFamily="34" charset="-122"/>
              </a:rPr>
              <a:t>与观测较为接近</a:t>
            </a:r>
          </a:p>
          <a:p>
            <a:endParaRPr lang="en-US" altLang="zh-CN" b="1" dirty="0" smtClean="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b="1" dirty="0" smtClean="0">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9D2AD9BC-65B8-4AD5-B01B-18C79A7EB449}" type="slidenum">
              <a:rPr lang="zh-CN" altLang="en-US" smtClean="0"/>
              <a:t>43</a:t>
            </a:fld>
            <a:endParaRPr lang="zh-CN" altLang="en-US"/>
          </a:p>
        </p:txBody>
      </p:sp>
    </p:spTree>
    <p:extLst>
      <p:ext uri="{BB962C8B-B14F-4D97-AF65-F5344CB8AC3E}">
        <p14:creationId xmlns:p14="http://schemas.microsoft.com/office/powerpoint/2010/main" val="2311832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66813" y="1241425"/>
            <a:ext cx="4464050" cy="33496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这里我们进一步对比了</a:t>
            </a:r>
            <a:r>
              <a:rPr lang="en-US" altLang="zh-CN" dirty="0" smtClean="0"/>
              <a:t>0</a:t>
            </a:r>
            <a:r>
              <a:rPr lang="zh-CN" altLang="en-US" dirty="0" smtClean="0"/>
              <a:t>到</a:t>
            </a:r>
            <a:r>
              <a:rPr lang="en-US" altLang="zh-CN" dirty="0" smtClean="0"/>
              <a:t>6h</a:t>
            </a:r>
            <a:r>
              <a:rPr lang="zh-CN" altLang="en-US" dirty="0" smtClean="0"/>
              <a:t>内</a:t>
            </a:r>
            <a:r>
              <a:rPr lang="en-US" altLang="zh-CN" sz="1200" b="1" dirty="0" smtClean="0">
                <a:latin typeface="微软雅黑" panose="020B0503020204020204" pitchFamily="34" charset="-122"/>
                <a:ea typeface="微软雅黑" panose="020B0503020204020204" pitchFamily="34" charset="-122"/>
                <a:cs typeface="Times New Roman" panose="02020603050405020304" pitchFamily="18" charset="0"/>
              </a:rPr>
              <a:t>WRF_BGM</a:t>
            </a:r>
            <a:r>
              <a:rPr lang="zh-CN" altLang="zh-CN" sz="1200" b="1" dirty="0" smtClean="0">
                <a:latin typeface="微软雅黑" panose="020B0503020204020204" pitchFamily="34" charset="-122"/>
                <a:ea typeface="微软雅黑" panose="020B0503020204020204" pitchFamily="34" charset="-122"/>
                <a:cs typeface="Times New Roman" panose="02020603050405020304" pitchFamily="18" charset="0"/>
              </a:rPr>
              <a:t>和</a:t>
            </a:r>
            <a:r>
              <a:rPr lang="en-US" altLang="zh-CN" sz="1200" b="1" dirty="0" smtClean="0">
                <a:latin typeface="微软雅黑" panose="020B0503020204020204" pitchFamily="34" charset="-122"/>
                <a:ea typeface="微软雅黑" panose="020B0503020204020204" pitchFamily="34" charset="-122"/>
                <a:cs typeface="Times New Roman" panose="02020603050405020304" pitchFamily="18" charset="0"/>
              </a:rPr>
              <a:t>WRF_GEFS_INF</a:t>
            </a:r>
            <a:r>
              <a:rPr lang="zh-CN" altLang="en-US" sz="1200" b="1" dirty="0" smtClean="0">
                <a:latin typeface="微软雅黑" panose="020B0503020204020204" pitchFamily="34" charset="-122"/>
                <a:ea typeface="微软雅黑" panose="020B0503020204020204" pitchFamily="34" charset="-122"/>
                <a:cs typeface="Times New Roman" panose="02020603050405020304" pitchFamily="18" charset="0"/>
              </a:rPr>
              <a:t>的集合降水预报技巧进行全面的对比；从图中可以看出，在两种降水形势下，</a:t>
            </a:r>
            <a:r>
              <a:rPr lang="en-US" altLang="zh-CN" sz="1200" b="1" dirty="0" smtClean="0">
                <a:latin typeface="微软雅黑" panose="020B0503020204020204" pitchFamily="34" charset="-122"/>
                <a:ea typeface="微软雅黑" panose="020B0503020204020204" pitchFamily="34" charset="-122"/>
                <a:cs typeface="Times New Roman" panose="02020603050405020304" pitchFamily="18" charset="0"/>
              </a:rPr>
              <a:t>WRF_BGM</a:t>
            </a:r>
            <a:r>
              <a:rPr lang="zh-CN" altLang="en-US" sz="1200" b="1" dirty="0" smtClean="0">
                <a:latin typeface="微软雅黑" panose="020B0503020204020204" pitchFamily="34" charset="-122"/>
                <a:ea typeface="微软雅黑" panose="020B0503020204020204" pitchFamily="34" charset="-122"/>
                <a:cs typeface="Times New Roman" panose="02020603050405020304" pitchFamily="18" charset="0"/>
              </a:rPr>
              <a:t>的可靠性，分辨率和空间集合离散度误差关系均优于</a:t>
            </a:r>
            <a:r>
              <a:rPr lang="en-US" altLang="zh-CN" sz="1200" b="1" dirty="0" smtClean="0">
                <a:latin typeface="微软雅黑" panose="020B0503020204020204" pitchFamily="34" charset="-122"/>
                <a:ea typeface="微软雅黑" panose="020B0503020204020204" pitchFamily="34" charset="-122"/>
                <a:cs typeface="Times New Roman" panose="02020603050405020304" pitchFamily="18" charset="0"/>
              </a:rPr>
              <a:t>WRF_GEFS_INF</a:t>
            </a:r>
            <a:r>
              <a:rPr lang="zh-CN" altLang="en-US" sz="1200" b="1" dirty="0" smtClean="0">
                <a:latin typeface="微软雅黑" panose="020B0503020204020204" pitchFamily="34" charset="-122"/>
                <a:ea typeface="微软雅黑" panose="020B0503020204020204" pitchFamily="34" charset="-122"/>
                <a:cs typeface="Times New Roman" panose="02020603050405020304" pitchFamily="18" charset="0"/>
              </a:rPr>
              <a:t>，不过，在</a:t>
            </a:r>
            <a:r>
              <a:rPr lang="en-US" altLang="zh-CN" sz="1200" b="1" dirty="0" smtClean="0">
                <a:latin typeface="微软雅黑" panose="020B0503020204020204" pitchFamily="34" charset="-122"/>
                <a:ea typeface="微软雅黑" panose="020B0503020204020204" pitchFamily="34" charset="-122"/>
                <a:cs typeface="Times New Roman" panose="02020603050405020304" pitchFamily="18" charset="0"/>
              </a:rPr>
              <a:t>LC</a:t>
            </a:r>
            <a:r>
              <a:rPr lang="zh-CN" altLang="en-US" sz="1200" b="1" dirty="0" smtClean="0">
                <a:latin typeface="微软雅黑" panose="020B0503020204020204" pitchFamily="34" charset="-122"/>
                <a:ea typeface="微软雅黑" panose="020B0503020204020204" pitchFamily="34" charset="-122"/>
                <a:cs typeface="Times New Roman" panose="02020603050405020304" pitchFamily="18" charset="0"/>
              </a:rPr>
              <a:t>形势下，大的降水一致性尺度上，</a:t>
            </a:r>
            <a:r>
              <a:rPr lang="en-US" altLang="zh-CN" sz="1200" b="1" dirty="0" smtClean="0">
                <a:latin typeface="微软雅黑" panose="020B0503020204020204" pitchFamily="34" charset="-122"/>
                <a:ea typeface="微软雅黑" panose="020B0503020204020204" pitchFamily="34" charset="-122"/>
                <a:cs typeface="Times New Roman" panose="02020603050405020304" pitchFamily="18" charset="0"/>
              </a:rPr>
              <a:t>WRF_BGM</a:t>
            </a:r>
            <a:r>
              <a:rPr lang="zh-CN" altLang="en-US" sz="1200" b="1" dirty="0" smtClean="0">
                <a:latin typeface="微软雅黑" panose="020B0503020204020204" pitchFamily="34" charset="-122"/>
                <a:ea typeface="微软雅黑" panose="020B0503020204020204" pitchFamily="34" charset="-122"/>
                <a:cs typeface="Times New Roman" panose="02020603050405020304" pitchFamily="18" charset="0"/>
              </a:rPr>
              <a:t>存在过离散现象，这主要是由预报存在湿偏差引起；相比于</a:t>
            </a:r>
            <a:r>
              <a:rPr lang="en-US" altLang="zh-CN" sz="1200" b="1" dirty="0" smtClean="0">
                <a:latin typeface="微软雅黑" panose="020B0503020204020204" pitchFamily="34" charset="-122"/>
                <a:ea typeface="微软雅黑" panose="020B0503020204020204" pitchFamily="34" charset="-122"/>
                <a:cs typeface="Times New Roman" panose="02020603050405020304" pitchFamily="18" charset="0"/>
              </a:rPr>
              <a:t>LC</a:t>
            </a:r>
            <a:r>
              <a:rPr lang="zh-CN" altLang="en-US" sz="1200" b="1" dirty="0" smtClean="0">
                <a:latin typeface="微软雅黑" panose="020B0503020204020204" pitchFamily="34" charset="-122"/>
                <a:ea typeface="微软雅黑" panose="020B0503020204020204" pitchFamily="34" charset="-122"/>
                <a:cs typeface="Times New Roman" panose="02020603050405020304" pitchFamily="18" charset="0"/>
              </a:rPr>
              <a:t>形势而言，</a:t>
            </a:r>
            <a:r>
              <a:rPr lang="en-US" altLang="zh-CN" sz="1200" b="1" dirty="0" smtClean="0">
                <a:latin typeface="微软雅黑" panose="020B0503020204020204" pitchFamily="34" charset="-122"/>
                <a:ea typeface="微软雅黑" panose="020B0503020204020204" pitchFamily="34" charset="-122"/>
                <a:cs typeface="Times New Roman" panose="02020603050405020304" pitchFamily="18" charset="0"/>
              </a:rPr>
              <a:t>WRF_BGM</a:t>
            </a:r>
            <a:r>
              <a:rPr lang="zh-CN" altLang="en-US" sz="1200" b="1" dirty="0" smtClean="0">
                <a:latin typeface="微软雅黑" panose="020B0503020204020204" pitchFamily="34" charset="-122"/>
                <a:ea typeface="微软雅黑" panose="020B0503020204020204" pitchFamily="34" charset="-122"/>
                <a:cs typeface="Times New Roman" panose="02020603050405020304" pitchFamily="18" charset="0"/>
              </a:rPr>
              <a:t>对</a:t>
            </a:r>
            <a:r>
              <a:rPr lang="en-US" altLang="zh-CN" sz="1200" b="1" dirty="0" smtClean="0">
                <a:latin typeface="微软雅黑" panose="020B0503020204020204" pitchFamily="34" charset="-122"/>
                <a:ea typeface="微软雅黑" panose="020B0503020204020204" pitchFamily="34" charset="-122"/>
                <a:cs typeface="Times New Roman" panose="02020603050405020304" pitchFamily="18" charset="0"/>
              </a:rPr>
              <a:t>SC</a:t>
            </a:r>
            <a:r>
              <a:rPr lang="zh-CN" altLang="en-US" sz="1200" b="1" dirty="0" smtClean="0">
                <a:latin typeface="微软雅黑" panose="020B0503020204020204" pitchFamily="34" charset="-122"/>
                <a:ea typeface="微软雅黑" panose="020B0503020204020204" pitchFamily="34" charset="-122"/>
                <a:cs typeface="Times New Roman" panose="02020603050405020304" pitchFamily="18" charset="0"/>
              </a:rPr>
              <a:t>形势下的预报技巧改进更为明显</a:t>
            </a:r>
            <a:endParaRPr lang="en-US" altLang="zh-CN" b="1" dirty="0" smtClean="0">
              <a:solidFill>
                <a:srgbClr val="FFC000"/>
              </a:solidFill>
              <a:latin typeface="微软雅黑" panose="020B0503020204020204" pitchFamily="34" charset="-122"/>
              <a:ea typeface="微软雅黑" panose="020B0503020204020204" pitchFamily="34" charset="-122"/>
            </a:endParaRPr>
          </a:p>
          <a:p>
            <a:pPr algn="l"/>
            <a:endParaRPr lang="zh-CN" altLang="en-US" sz="1200" b="1" dirty="0" smtClean="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9D2AD9BC-65B8-4AD5-B01B-18C79A7EB449}" type="slidenum">
              <a:rPr lang="zh-CN" altLang="en-US" smtClean="0"/>
              <a:t>44</a:t>
            </a:fld>
            <a:endParaRPr lang="zh-CN" altLang="en-US"/>
          </a:p>
        </p:txBody>
      </p:sp>
    </p:spTree>
    <p:extLst>
      <p:ext uri="{BB962C8B-B14F-4D97-AF65-F5344CB8AC3E}">
        <p14:creationId xmlns:p14="http://schemas.microsoft.com/office/powerpoint/2010/main" val="2015527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66813" y="1241425"/>
            <a:ext cx="4464050" cy="33496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为了更为直观地对比两套集合预报系统（</a:t>
            </a:r>
            <a:r>
              <a:rPr lang="en-US" altLang="zh-CN" dirty="0" smtClean="0"/>
              <a:t>0-6h</a:t>
            </a:r>
            <a:r>
              <a:rPr lang="zh-CN" altLang="en-US" dirty="0" smtClean="0"/>
              <a:t>）降水预报差异，图中给出了</a:t>
            </a:r>
            <a:r>
              <a:rPr lang="en-US" altLang="zh-CN" b="1" dirty="0" smtClean="0">
                <a:latin typeface="微软雅黑" panose="020B0503020204020204" pitchFamily="34" charset="-122"/>
                <a:ea typeface="微软雅黑" panose="020B0503020204020204" pitchFamily="34" charset="-122"/>
                <a:cs typeface="Times New Roman" panose="02020603050405020304" pitchFamily="18" charset="0"/>
              </a:rPr>
              <a:t>WRF_BGM</a:t>
            </a:r>
            <a:r>
              <a:rPr lang="zh-CN" altLang="zh-CN" b="1" dirty="0" smtClean="0">
                <a:latin typeface="微软雅黑" panose="020B0503020204020204" pitchFamily="34" charset="-122"/>
                <a:ea typeface="微软雅黑" panose="020B0503020204020204" pitchFamily="34" charset="-122"/>
                <a:cs typeface="Times New Roman" panose="02020603050405020304" pitchFamily="18" charset="0"/>
              </a:rPr>
              <a:t>和</a:t>
            </a:r>
            <a:r>
              <a:rPr lang="en-US" altLang="zh-CN" b="1" dirty="0" smtClean="0">
                <a:latin typeface="微软雅黑" panose="020B0503020204020204" pitchFamily="34" charset="-122"/>
                <a:ea typeface="微软雅黑" panose="020B0503020204020204" pitchFamily="34" charset="-122"/>
                <a:cs typeface="Times New Roman" panose="02020603050405020304" pitchFamily="18" charset="0"/>
              </a:rPr>
              <a:t>WRF_GEFS_INF</a:t>
            </a:r>
            <a:r>
              <a:rPr lang="zh-CN" altLang="en-US" b="1" dirty="0" smtClean="0">
                <a:latin typeface="微软雅黑" panose="020B0503020204020204" pitchFamily="34" charset="-122"/>
                <a:ea typeface="微软雅黑" panose="020B0503020204020204" pitchFamily="34" charset="-122"/>
                <a:cs typeface="Times New Roman" panose="02020603050405020304" pitchFamily="18" charset="0"/>
              </a:rPr>
              <a:t>在</a:t>
            </a:r>
            <a:r>
              <a:rPr lang="en-US" altLang="zh-CN" dirty="0" smtClean="0"/>
              <a:t>0</a:t>
            </a:r>
            <a:r>
              <a:rPr lang="zh-CN" altLang="en-US" dirty="0" smtClean="0"/>
              <a:t>到</a:t>
            </a:r>
            <a:r>
              <a:rPr lang="en-US" altLang="zh-CN" dirty="0" smtClean="0"/>
              <a:t>6h</a:t>
            </a:r>
            <a:r>
              <a:rPr lang="zh-CN" altLang="en-US" dirty="0" smtClean="0"/>
              <a:t>内</a:t>
            </a:r>
            <a:r>
              <a:rPr lang="zh-CN" altLang="zh-CN" b="1" dirty="0" smtClean="0">
                <a:latin typeface="微软雅黑" panose="020B0503020204020204" pitchFamily="34" charset="-122"/>
                <a:ea typeface="微软雅黑" panose="020B0503020204020204" pitchFamily="34" charset="-122"/>
                <a:cs typeface="Times New Roman" panose="02020603050405020304" pitchFamily="18" charset="0"/>
              </a:rPr>
              <a:t>降水平均</a:t>
            </a:r>
            <a:r>
              <a:rPr lang="zh-CN" altLang="en-US" b="1" dirty="0" smtClean="0">
                <a:latin typeface="微软雅黑" panose="020B0503020204020204" pitchFamily="34" charset="-122"/>
                <a:ea typeface="微软雅黑" panose="020B0503020204020204" pitchFamily="34" charset="-122"/>
                <a:cs typeface="Times New Roman" panose="02020603050405020304" pitchFamily="18" charset="0"/>
              </a:rPr>
              <a:t>空间分布对比情况，从图中可以看出</a:t>
            </a:r>
            <a:r>
              <a:rPr lang="en-US" altLang="zh-CN" b="1" dirty="0" smtClean="0">
                <a:latin typeface="微软雅黑" panose="020B0503020204020204" pitchFamily="34" charset="-122"/>
                <a:ea typeface="微软雅黑" panose="020B0503020204020204" pitchFamily="34" charset="-122"/>
              </a:rPr>
              <a:t>LC</a:t>
            </a:r>
            <a:r>
              <a:rPr lang="zh-CN" altLang="en-US" b="1" dirty="0" smtClean="0">
                <a:latin typeface="微软雅黑" panose="020B0503020204020204" pitchFamily="34" charset="-122"/>
                <a:ea typeface="微软雅黑" panose="020B0503020204020204" pitchFamily="34" charset="-122"/>
              </a:rPr>
              <a:t>：</a:t>
            </a:r>
            <a:r>
              <a:rPr lang="en-US" altLang="zh-CN" b="1" dirty="0" smtClean="0">
                <a:solidFill>
                  <a:srgbClr val="00B050"/>
                </a:solidFill>
                <a:latin typeface="微软雅黑" panose="020B0503020204020204" pitchFamily="34" charset="-122"/>
                <a:ea typeface="微软雅黑" panose="020B0503020204020204" pitchFamily="34" charset="-122"/>
              </a:rPr>
              <a:t>WRF_GEFS_INF</a:t>
            </a:r>
            <a:r>
              <a:rPr lang="zh-CN" altLang="en-US" b="1" dirty="0" smtClean="0">
                <a:latin typeface="微软雅黑" panose="020B0503020204020204" pitchFamily="34" charset="-122"/>
                <a:ea typeface="微软雅黑" panose="020B0503020204020204" pitchFamily="34" charset="-122"/>
              </a:rPr>
              <a:t>为干偏差，</a:t>
            </a:r>
            <a:r>
              <a:rPr lang="en-US" altLang="zh-CN" b="1" dirty="0" smtClean="0">
                <a:solidFill>
                  <a:srgbClr val="FF0000"/>
                </a:solidFill>
                <a:latin typeface="微软雅黑" panose="020B0503020204020204" pitchFamily="34" charset="-122"/>
                <a:ea typeface="微软雅黑" panose="020B0503020204020204" pitchFamily="34" charset="-122"/>
              </a:rPr>
              <a:t>WRF_BGM</a:t>
            </a:r>
            <a:r>
              <a:rPr lang="zh-CN" altLang="en-US" b="1" dirty="0" smtClean="0">
                <a:latin typeface="微软雅黑" panose="020B0503020204020204" pitchFamily="34" charset="-122"/>
                <a:ea typeface="微软雅黑" panose="020B0503020204020204" pitchFamily="34" charset="-122"/>
              </a:rPr>
              <a:t>存在湿偏差；</a:t>
            </a:r>
            <a:r>
              <a:rPr lang="en-US" altLang="zh-CN" b="1" dirty="0" smtClean="0">
                <a:latin typeface="微软雅黑" panose="020B0503020204020204" pitchFamily="34" charset="-122"/>
                <a:ea typeface="微软雅黑" panose="020B0503020204020204" pitchFamily="34" charset="-122"/>
              </a:rPr>
              <a:t>SC:  </a:t>
            </a:r>
            <a:r>
              <a:rPr lang="en-US" altLang="zh-CN" b="1" dirty="0" smtClean="0">
                <a:solidFill>
                  <a:srgbClr val="00B050"/>
                </a:solidFill>
                <a:latin typeface="微软雅黑" panose="020B0503020204020204" pitchFamily="34" charset="-122"/>
                <a:ea typeface="微软雅黑" panose="020B0503020204020204" pitchFamily="34" charset="-122"/>
              </a:rPr>
              <a:t>WRF_GEFS_INF</a:t>
            </a:r>
            <a:r>
              <a:rPr lang="zh-CN" altLang="en-US" b="1" dirty="0" smtClean="0">
                <a:latin typeface="微软雅黑" panose="020B0503020204020204" pitchFamily="34" charset="-122"/>
                <a:ea typeface="微软雅黑" panose="020B0503020204020204" pitchFamily="34" charset="-122"/>
              </a:rPr>
              <a:t>为干偏差，</a:t>
            </a:r>
            <a:r>
              <a:rPr lang="en-US" altLang="zh-CN" b="1" dirty="0" smtClean="0">
                <a:solidFill>
                  <a:srgbClr val="FF0000"/>
                </a:solidFill>
                <a:latin typeface="微软雅黑" panose="020B0503020204020204" pitchFamily="34" charset="-122"/>
                <a:ea typeface="微软雅黑" panose="020B0503020204020204" pitchFamily="34" charset="-122"/>
              </a:rPr>
              <a:t>WRF_BGM</a:t>
            </a:r>
            <a:r>
              <a:rPr lang="zh-CN" altLang="en-US" b="1" dirty="0" smtClean="0">
                <a:latin typeface="微软雅黑" panose="020B0503020204020204" pitchFamily="34" charset="-122"/>
                <a:ea typeface="微软雅黑" panose="020B0503020204020204" pitchFamily="34" charset="-122"/>
              </a:rPr>
              <a:t>与观测较为接近</a:t>
            </a:r>
          </a:p>
          <a:p>
            <a:endParaRPr lang="en-US" altLang="zh-CN" b="1" dirty="0" smtClean="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b="1" dirty="0" smtClean="0">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9D2AD9BC-65B8-4AD5-B01B-18C79A7EB449}" type="slidenum">
              <a:rPr lang="zh-CN" altLang="en-US" smtClean="0"/>
              <a:t>45</a:t>
            </a:fld>
            <a:endParaRPr lang="zh-CN" altLang="en-US"/>
          </a:p>
        </p:txBody>
      </p:sp>
    </p:spTree>
    <p:extLst>
      <p:ext uri="{BB962C8B-B14F-4D97-AF65-F5344CB8AC3E}">
        <p14:creationId xmlns:p14="http://schemas.microsoft.com/office/powerpoint/2010/main" val="1692009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因此，我们以</a:t>
            </a:r>
            <a:r>
              <a:rPr lang="en-US" altLang="zh-CN" dirty="0" smtClean="0"/>
              <a:t>SC</a:t>
            </a:r>
            <a:r>
              <a:rPr lang="zh-CN" altLang="en-US" dirty="0" smtClean="0"/>
              <a:t>形势为例，对两套集合预报系统在不同预报时段的集合降水预报技巧进行了全面的对比。我们比较了可靠性曲线，</a:t>
            </a:r>
            <a:r>
              <a:rPr lang="en-US" altLang="zh-CN" dirty="0" smtClean="0"/>
              <a:t>ROC</a:t>
            </a:r>
            <a:r>
              <a:rPr lang="zh-CN" altLang="en-US" dirty="0" smtClean="0"/>
              <a:t>曲线和空间集合离散度误差关系。可靠性曲线比较的是不同概率阈值下预报概率和观测频率的一致性，这条线越接近于对角线越好，说明集合预报越可靠。</a:t>
            </a:r>
            <a:r>
              <a:rPr lang="en-US" altLang="zh-CN" dirty="0" smtClean="0"/>
              <a:t>ROC</a:t>
            </a:r>
            <a:r>
              <a:rPr lang="zh-CN" altLang="en-US" dirty="0" smtClean="0"/>
              <a:t>曲线比较的是不同概率阈值下，假警率和命中率的对比，这条线越接近于左上角越好，说明集合分辨率越高。从图中我们可以发现，在</a:t>
            </a:r>
            <a:r>
              <a:rPr lang="en-US" altLang="zh-CN" dirty="0" smtClean="0"/>
              <a:t>3-15h</a:t>
            </a:r>
            <a:r>
              <a:rPr lang="zh-CN" altLang="en-US" dirty="0" smtClean="0"/>
              <a:t>内，</a:t>
            </a:r>
            <a:r>
              <a:rPr lang="en-US" altLang="zh-CN" dirty="0" smtClean="0"/>
              <a:t>WRF_GEFS</a:t>
            </a:r>
            <a:r>
              <a:rPr lang="zh-CN" altLang="en-US" dirty="0" smtClean="0"/>
              <a:t>和</a:t>
            </a:r>
            <a:r>
              <a:rPr lang="en-US" altLang="zh-CN" dirty="0" smtClean="0"/>
              <a:t>WRF_GEFS_INF</a:t>
            </a:r>
            <a:r>
              <a:rPr lang="zh-CN" altLang="en-US" dirty="0" smtClean="0"/>
              <a:t>的可靠性曲线，</a:t>
            </a:r>
            <a:r>
              <a:rPr lang="en-US" altLang="zh-CN" dirty="0" smtClean="0"/>
              <a:t>ROC</a:t>
            </a:r>
            <a:r>
              <a:rPr lang="zh-CN" altLang="en-US" dirty="0" smtClean="0"/>
              <a:t>曲线和空间集合离散度误差关系几乎重合。而随着预报时效的增大，到了</a:t>
            </a:r>
            <a:r>
              <a:rPr lang="en-US" altLang="zh-CN" dirty="0" smtClean="0"/>
              <a:t>15-27h</a:t>
            </a:r>
            <a:r>
              <a:rPr lang="zh-CN" altLang="en-US" dirty="0" smtClean="0"/>
              <a:t>时段内，</a:t>
            </a:r>
            <a:r>
              <a:rPr lang="en-US" altLang="zh-CN" dirty="0" smtClean="0"/>
              <a:t>WRF_GEFS_INF</a:t>
            </a:r>
            <a:r>
              <a:rPr lang="zh-CN" altLang="en-US" dirty="0" smtClean="0"/>
              <a:t>的可靠性，分辨率和空间集合离散度误差关系均有少许提升。</a:t>
            </a:r>
            <a:endParaRPr lang="zh-CN" altLang="en-US" dirty="0"/>
          </a:p>
        </p:txBody>
      </p:sp>
      <p:sp>
        <p:nvSpPr>
          <p:cNvPr id="4" name="灯片编号占位符 3"/>
          <p:cNvSpPr>
            <a:spLocks noGrp="1"/>
          </p:cNvSpPr>
          <p:nvPr>
            <p:ph type="sldNum" sz="quarter" idx="10"/>
          </p:nvPr>
        </p:nvSpPr>
        <p:spPr/>
        <p:txBody>
          <a:bodyPr/>
          <a:lstStyle/>
          <a:p>
            <a:fld id="{9D2AD9BC-65B8-4AD5-B01B-18C79A7EB449}" type="slidenum">
              <a:rPr lang="zh-CN" altLang="en-US" smtClean="0"/>
              <a:t>46</a:t>
            </a:fld>
            <a:endParaRPr lang="zh-CN" altLang="en-US"/>
          </a:p>
        </p:txBody>
      </p:sp>
    </p:spTree>
    <p:extLst>
      <p:ext uri="{BB962C8B-B14F-4D97-AF65-F5344CB8AC3E}">
        <p14:creationId xmlns:p14="http://schemas.microsoft.com/office/powerpoint/2010/main" val="82502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66813" y="1241425"/>
            <a:ext cx="4464050" cy="3349625"/>
          </a:xfrm>
        </p:spPr>
      </p:sp>
      <p:sp>
        <p:nvSpPr>
          <p:cNvPr id="3" name="备注占位符 2"/>
          <p:cNvSpPr>
            <a:spLocks noGrp="1"/>
          </p:cNvSpPr>
          <p:nvPr>
            <p:ph type="body" idx="1"/>
          </p:nvPr>
        </p:nvSpPr>
        <p:spPr/>
        <p:txBody>
          <a:bodyPr/>
          <a:lstStyle/>
          <a:p>
            <a:pPr algn="just"/>
            <a:r>
              <a:rPr lang="zh-CN" altLang="en-US" dirty="0" smtClean="0"/>
              <a:t>我们又进一步比较了两套对流尺度集合预报系统的降水预报情况，从它们在两种降水形势下面雨量，</a:t>
            </a:r>
            <a:r>
              <a:rPr lang="en-US" altLang="zh-CN" dirty="0" err="1" smtClean="0"/>
              <a:t>crps</a:t>
            </a:r>
            <a:r>
              <a:rPr lang="zh-CN" altLang="en-US" dirty="0" smtClean="0"/>
              <a:t>评分和</a:t>
            </a:r>
            <a:r>
              <a:rPr lang="en-US" altLang="zh-CN" dirty="0" smtClean="0"/>
              <a:t>ROC</a:t>
            </a:r>
            <a:r>
              <a:rPr lang="zh-CN" altLang="en-US" dirty="0" smtClean="0"/>
              <a:t>面积评分的对比图可以发现，两套集合预报系统的面雨量预报，和</a:t>
            </a:r>
            <a:r>
              <a:rPr lang="en-US" altLang="zh-CN" dirty="0" err="1" smtClean="0"/>
              <a:t>crps</a:t>
            </a:r>
            <a:r>
              <a:rPr lang="zh-CN" altLang="en-US" dirty="0" smtClean="0"/>
              <a:t>评分差异非常小，只是</a:t>
            </a:r>
            <a:r>
              <a:rPr lang="en-US" altLang="zh-CN" dirty="0" smtClean="0"/>
              <a:t>ROC</a:t>
            </a:r>
            <a:r>
              <a:rPr lang="zh-CN" altLang="en-US" dirty="0" smtClean="0"/>
              <a:t>面积评分有些许差异，</a:t>
            </a:r>
            <a:r>
              <a:rPr lang="en-US" altLang="zh-CN" dirty="0" smtClean="0"/>
              <a:t>ROC</a:t>
            </a:r>
            <a:r>
              <a:rPr lang="zh-CN" altLang="en-US" dirty="0" smtClean="0"/>
              <a:t>面积评分评估的是预报区分不同事件的能力，也就是分辨率，值越大越接近于</a:t>
            </a:r>
            <a:r>
              <a:rPr lang="en-US" altLang="zh-CN" dirty="0" smtClean="0"/>
              <a:t>1</a:t>
            </a:r>
            <a:r>
              <a:rPr lang="zh-CN" altLang="en-US" dirty="0" smtClean="0"/>
              <a:t>，说明集合预报系统的分辨率越高。从对比图可以看出，</a:t>
            </a:r>
            <a:r>
              <a:rPr lang="zh-CN" altLang="en-US" b="1" dirty="0" smtClean="0">
                <a:solidFill>
                  <a:sysClr val="windowText" lastClr="000000"/>
                </a:solidFill>
                <a:latin typeface="微软雅黑" panose="020B0503020204020204" pitchFamily="34" charset="-122"/>
                <a:ea typeface="微软雅黑" panose="020B0503020204020204" pitchFamily="34" charset="-122"/>
              </a:rPr>
              <a:t>总体而言，放大侧边界扰动对两种降水类型下的集合降水预报影响很小，但随着预报时效的增加，集合预报分辨率略有提升；</a:t>
            </a:r>
            <a:endParaRPr lang="zh-CN" altLang="en-US" b="1" dirty="0">
              <a:solidFill>
                <a:sysClr val="windowText" lastClr="000000"/>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9D2AD9BC-65B8-4AD5-B01B-18C79A7EB449}" type="slidenum">
              <a:rPr lang="zh-CN" altLang="en-US" smtClean="0"/>
              <a:t>47</a:t>
            </a:fld>
            <a:endParaRPr lang="zh-CN" altLang="en-US"/>
          </a:p>
        </p:txBody>
      </p:sp>
    </p:spTree>
    <p:extLst>
      <p:ext uri="{BB962C8B-B14F-4D97-AF65-F5344CB8AC3E}">
        <p14:creationId xmlns:p14="http://schemas.microsoft.com/office/powerpoint/2010/main" val="3670385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66813" y="1241425"/>
            <a:ext cx="4464050" cy="3349625"/>
          </a:xfrm>
        </p:spPr>
      </p:sp>
      <p:sp>
        <p:nvSpPr>
          <p:cNvPr id="3" name="备注占位符 2"/>
          <p:cNvSpPr>
            <a:spLocks noGrp="1"/>
          </p:cNvSpPr>
          <p:nvPr>
            <p:ph type="body" idx="1"/>
          </p:nvPr>
        </p:nvSpPr>
        <p:spPr/>
        <p:txBody>
          <a:bodyPr/>
          <a:lstStyle/>
          <a:p>
            <a:r>
              <a:rPr lang="zh-CN" altLang="en-US" dirty="0" smtClean="0"/>
              <a:t>如图所示，我们给出了本文中的融合方法与融合结果。我们使用如左图所示的滤波函数，对降尺度扰动和小尺度扰动进行融合。此函数，会完全保留降尺度扰动</a:t>
            </a:r>
            <a:r>
              <a:rPr lang="en-US" altLang="zh-CN" dirty="0" smtClean="0"/>
              <a:t>400km</a:t>
            </a:r>
            <a:r>
              <a:rPr lang="zh-CN" altLang="en-US" dirty="0" smtClean="0"/>
              <a:t>以上的信息，完全保留小尺度扰动</a:t>
            </a:r>
            <a:r>
              <a:rPr lang="en-US" altLang="zh-CN" dirty="0" smtClean="0"/>
              <a:t>200km</a:t>
            </a:r>
            <a:r>
              <a:rPr lang="zh-CN" altLang="en-US" dirty="0" smtClean="0"/>
              <a:t>以下的信息，而在</a:t>
            </a:r>
            <a:r>
              <a:rPr lang="en-US" altLang="zh-CN" dirty="0" smtClean="0"/>
              <a:t>200</a:t>
            </a:r>
            <a:r>
              <a:rPr lang="zh-CN" altLang="en-US" dirty="0" smtClean="0"/>
              <a:t>到</a:t>
            </a:r>
            <a:r>
              <a:rPr lang="en-US" altLang="zh-CN" dirty="0" smtClean="0"/>
              <a:t>400km</a:t>
            </a:r>
            <a:r>
              <a:rPr lang="zh-CN" altLang="en-US" dirty="0" smtClean="0"/>
              <a:t>之间，未进行一个平缓的过渡，两种初始扰动都包括。从融合结果上看，多尺度融合初始扰动拥有最好的扰动能量谱分布；下面我们使用两个个例对多尺度融合初始扰动进行研究</a:t>
            </a:r>
            <a:endParaRPr lang="zh-CN" altLang="en-US" dirty="0"/>
          </a:p>
        </p:txBody>
      </p:sp>
      <p:sp>
        <p:nvSpPr>
          <p:cNvPr id="4" name="灯片编号占位符 3"/>
          <p:cNvSpPr>
            <a:spLocks noGrp="1"/>
          </p:cNvSpPr>
          <p:nvPr>
            <p:ph type="sldNum" sz="quarter" idx="10"/>
          </p:nvPr>
        </p:nvSpPr>
        <p:spPr/>
        <p:txBody>
          <a:bodyPr/>
          <a:lstStyle/>
          <a:p>
            <a:fld id="{9D2AD9BC-65B8-4AD5-B01B-18C79A7EB449}" type="slidenum">
              <a:rPr lang="zh-CN" altLang="en-US" smtClean="0">
                <a:solidFill>
                  <a:prstClr val="black"/>
                </a:solidFill>
              </a:rPr>
              <a:pPr/>
              <a:t>48</a:t>
            </a:fld>
            <a:endParaRPr lang="zh-CN" altLang="en-US">
              <a:solidFill>
                <a:prstClr val="black"/>
              </a:solidFill>
            </a:endParaRPr>
          </a:p>
        </p:txBody>
      </p:sp>
    </p:spTree>
    <p:extLst>
      <p:ext uri="{BB962C8B-B14F-4D97-AF65-F5344CB8AC3E}">
        <p14:creationId xmlns:p14="http://schemas.microsoft.com/office/powerpoint/2010/main" val="3833711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66813" y="1241425"/>
            <a:ext cx="4464050" cy="33496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首先，我们简单介绍下第一个个例</a:t>
            </a:r>
            <a:r>
              <a:rPr lang="en-US" altLang="zh-CN" dirty="0" smtClean="0"/>
              <a:t>--LC</a:t>
            </a:r>
            <a:r>
              <a:rPr lang="zh-CN" altLang="en-US" dirty="0" smtClean="0"/>
              <a:t>个例。从这个个例的大尺度形势场和降水分布图可以发现，这是一此典型的梅雨锋降水。江淮流域内</a:t>
            </a:r>
            <a:r>
              <a:rPr lang="en-US" altLang="zh-CN" dirty="0" smtClean="0"/>
              <a:t>850hPa</a:t>
            </a:r>
            <a:r>
              <a:rPr lang="zh-CN" altLang="en-US" dirty="0" smtClean="0"/>
              <a:t>上存在风切变，且位于</a:t>
            </a:r>
            <a:r>
              <a:rPr lang="en-US" altLang="zh-CN" dirty="0" smtClean="0"/>
              <a:t>500hpa</a:t>
            </a:r>
            <a:r>
              <a:rPr lang="zh-CN" altLang="en-US" dirty="0" smtClean="0"/>
              <a:t>的槽前和</a:t>
            </a:r>
            <a:r>
              <a:rPr lang="en-US" altLang="zh-CN" dirty="0" smtClean="0"/>
              <a:t>200hpa</a:t>
            </a:r>
            <a:r>
              <a:rPr lang="zh-CN" altLang="en-US" dirty="0" smtClean="0"/>
              <a:t>的高空急流下方，</a:t>
            </a:r>
            <a:r>
              <a:rPr lang="zh-CN" altLang="zh-CN" sz="1200" b="1" dirty="0" smtClean="0">
                <a:latin typeface="微软雅黑" panose="020B0503020204020204" pitchFamily="34" charset="-122"/>
                <a:ea typeface="微软雅黑" panose="020B0503020204020204" pitchFamily="34" charset="-122"/>
                <a:cs typeface="Times New Roman" panose="02020603050405020304" pitchFamily="18" charset="0"/>
              </a:rPr>
              <a:t>大尺度环境场有利于大面积强降水的发生</a:t>
            </a:r>
            <a:endParaRPr lang="zh-CN" altLang="en-US" dirty="0"/>
          </a:p>
        </p:txBody>
      </p:sp>
      <p:sp>
        <p:nvSpPr>
          <p:cNvPr id="4" name="灯片编号占位符 3"/>
          <p:cNvSpPr>
            <a:spLocks noGrp="1"/>
          </p:cNvSpPr>
          <p:nvPr>
            <p:ph type="sldNum" sz="quarter" idx="10"/>
          </p:nvPr>
        </p:nvSpPr>
        <p:spPr/>
        <p:txBody>
          <a:bodyPr/>
          <a:lstStyle/>
          <a:p>
            <a:fld id="{9D2AD9BC-65B8-4AD5-B01B-18C79A7EB449}" type="slidenum">
              <a:rPr lang="zh-CN" altLang="en-US" smtClean="0">
                <a:solidFill>
                  <a:prstClr val="black"/>
                </a:solidFill>
              </a:rPr>
              <a:pPr/>
              <a:t>49</a:t>
            </a:fld>
            <a:endParaRPr lang="zh-CN" altLang="en-US">
              <a:solidFill>
                <a:prstClr val="black"/>
              </a:solidFill>
            </a:endParaRPr>
          </a:p>
        </p:txBody>
      </p:sp>
    </p:spTree>
    <p:extLst>
      <p:ext uri="{BB962C8B-B14F-4D97-AF65-F5344CB8AC3E}">
        <p14:creationId xmlns:p14="http://schemas.microsoft.com/office/powerpoint/2010/main" val="3832839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66813" y="1241425"/>
            <a:ext cx="4464050" cy="33496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接着，我们来看一下第二个个例的概况</a:t>
            </a:r>
            <a:r>
              <a:rPr lang="en-US" altLang="zh-CN" dirty="0" smtClean="0"/>
              <a:t>--SC</a:t>
            </a:r>
            <a:r>
              <a:rPr lang="zh-CN" altLang="en-US" dirty="0" smtClean="0"/>
              <a:t>个例。从形势场上可以看出，江淮流域上，</a:t>
            </a:r>
            <a:r>
              <a:rPr lang="en-US" altLang="zh-CN" dirty="0" smtClean="0"/>
              <a:t>850hpa</a:t>
            </a:r>
            <a:r>
              <a:rPr lang="zh-CN" altLang="en-US" dirty="0" smtClean="0"/>
              <a:t>表现为较强的西南风，无明显的切变线存在，只有一个较弱的气旋存在，此气旋位于</a:t>
            </a:r>
            <a:r>
              <a:rPr lang="en-US" altLang="zh-CN" dirty="0" smtClean="0"/>
              <a:t>500hpa</a:t>
            </a:r>
            <a:r>
              <a:rPr lang="zh-CN" altLang="en-US" dirty="0" smtClean="0"/>
              <a:t>短波槽前，随槽从西南向东北方向移动，而</a:t>
            </a:r>
            <a:r>
              <a:rPr lang="en-US" altLang="zh-CN" dirty="0" smtClean="0"/>
              <a:t>200hpa</a:t>
            </a:r>
            <a:r>
              <a:rPr lang="zh-CN" altLang="en-US" dirty="0" smtClean="0"/>
              <a:t>，江淮流域上空无急流存在。这个个例，</a:t>
            </a:r>
            <a:r>
              <a:rPr lang="zh-CN" altLang="zh-CN" sz="1200" b="1" dirty="0" smtClean="0">
                <a:solidFill>
                  <a:srgbClr val="FFC000"/>
                </a:solidFill>
                <a:latin typeface="微软雅黑" panose="020B0503020204020204" pitchFamily="34" charset="-122"/>
                <a:ea typeface="微软雅黑" panose="020B0503020204020204" pitchFamily="34" charset="-122"/>
                <a:cs typeface="Times New Roman" panose="02020603050405020304" pitchFamily="18" charset="0"/>
              </a:rPr>
              <a:t>大尺度环境场不利于大面积强降水的发生</a:t>
            </a:r>
            <a:r>
              <a:rPr lang="zh-CN" altLang="en-US" sz="1200" b="1" dirty="0" smtClean="0">
                <a:solidFill>
                  <a:srgbClr val="FFC000"/>
                </a:solidFill>
                <a:latin typeface="微软雅黑" panose="020B0503020204020204" pitchFamily="34" charset="-122"/>
                <a:ea typeface="微软雅黑" panose="020B0503020204020204" pitchFamily="34" charset="-122"/>
                <a:cs typeface="+mn-cs"/>
              </a:rPr>
              <a:t>，</a:t>
            </a:r>
            <a:r>
              <a:rPr lang="zh-CN" altLang="zh-CN" sz="1200" b="1" dirty="0" smtClean="0">
                <a:solidFill>
                  <a:srgbClr val="FFC000"/>
                </a:solidFill>
                <a:latin typeface="微软雅黑" panose="020B0503020204020204" pitchFamily="34" charset="-122"/>
                <a:ea typeface="微软雅黑" panose="020B0503020204020204" pitchFamily="34" charset="-122"/>
                <a:cs typeface="Times New Roman" panose="02020603050405020304" pitchFamily="18" charset="0"/>
              </a:rPr>
              <a:t>降水较为局地</a:t>
            </a:r>
            <a:r>
              <a:rPr lang="zh-CN" altLang="en-US" sz="1200" b="1" dirty="0" smtClean="0">
                <a:solidFill>
                  <a:srgbClr val="FFC000"/>
                </a:solidFill>
                <a:latin typeface="微软雅黑" panose="020B0503020204020204" pitchFamily="34" charset="-122"/>
                <a:ea typeface="微软雅黑" panose="020B0503020204020204" pitchFamily="34" charset="-122"/>
                <a:cs typeface="Times New Roman" panose="02020603050405020304" pitchFamily="18" charset="0"/>
              </a:rPr>
              <a:t>；此图中我们想要强调一个位置，</a:t>
            </a:r>
            <a:r>
              <a:rPr lang="en-US" altLang="zh-CN" sz="1200" b="1" dirty="0" smtClean="0">
                <a:solidFill>
                  <a:srgbClr val="FFC000"/>
                </a:solidFill>
                <a:latin typeface="微软雅黑" panose="020B0503020204020204" pitchFamily="34" charset="-122"/>
                <a:ea typeface="微软雅黑" panose="020B0503020204020204" pitchFamily="34" charset="-122"/>
                <a:cs typeface="Times New Roman" panose="02020603050405020304" pitchFamily="18" charset="0"/>
              </a:rPr>
              <a:t>7</a:t>
            </a:r>
            <a:r>
              <a:rPr lang="zh-CN" altLang="en-US" sz="1200" b="1" dirty="0" smtClean="0">
                <a:solidFill>
                  <a:srgbClr val="FFC000"/>
                </a:solidFill>
                <a:latin typeface="微软雅黑" panose="020B0503020204020204" pitchFamily="34" charset="-122"/>
                <a:ea typeface="微软雅黑" panose="020B0503020204020204" pitchFamily="34" charset="-122"/>
                <a:cs typeface="Times New Roman" panose="02020603050405020304" pitchFamily="18" charset="0"/>
              </a:rPr>
              <a:t>日</a:t>
            </a:r>
            <a:r>
              <a:rPr lang="en-US" altLang="zh-CN" sz="1200" b="1" dirty="0" smtClean="0">
                <a:solidFill>
                  <a:srgbClr val="FFC000"/>
                </a:solidFill>
                <a:latin typeface="微软雅黑" panose="020B0503020204020204" pitchFamily="34" charset="-122"/>
                <a:ea typeface="微软雅黑" panose="020B0503020204020204" pitchFamily="34" charset="-122"/>
                <a:cs typeface="Times New Roman" panose="02020603050405020304" pitchFamily="18" charset="0"/>
              </a:rPr>
              <a:t>00UTC</a:t>
            </a:r>
            <a:r>
              <a:rPr lang="zh-CN" altLang="en-US" sz="1200" b="1" dirty="0" smtClean="0">
                <a:solidFill>
                  <a:srgbClr val="FFC000"/>
                </a:solidFill>
                <a:latin typeface="微软雅黑" panose="020B0503020204020204" pitchFamily="34" charset="-122"/>
                <a:ea typeface="微软雅黑" panose="020B0503020204020204" pitchFamily="34" charset="-122"/>
                <a:cs typeface="Times New Roman" panose="02020603050405020304" pitchFamily="18" charset="0"/>
              </a:rPr>
              <a:t>时，弱气旋在安徽湖北和河南三省交界处，这个位置我们后面会重点介绍。</a:t>
            </a:r>
            <a:endParaRPr lang="zh-CN" altLang="en-US" dirty="0"/>
          </a:p>
        </p:txBody>
      </p:sp>
      <p:sp>
        <p:nvSpPr>
          <p:cNvPr id="4" name="灯片编号占位符 3"/>
          <p:cNvSpPr>
            <a:spLocks noGrp="1"/>
          </p:cNvSpPr>
          <p:nvPr>
            <p:ph type="sldNum" sz="quarter" idx="10"/>
          </p:nvPr>
        </p:nvSpPr>
        <p:spPr/>
        <p:txBody>
          <a:bodyPr/>
          <a:lstStyle/>
          <a:p>
            <a:fld id="{9D2AD9BC-65B8-4AD5-B01B-18C79A7EB449}" type="slidenum">
              <a:rPr lang="zh-CN" altLang="en-US" smtClean="0">
                <a:solidFill>
                  <a:prstClr val="black"/>
                </a:solidFill>
              </a:rPr>
              <a:pPr/>
              <a:t>50</a:t>
            </a:fld>
            <a:endParaRPr lang="zh-CN" altLang="en-US">
              <a:solidFill>
                <a:prstClr val="black"/>
              </a:solidFill>
            </a:endParaRPr>
          </a:p>
        </p:txBody>
      </p:sp>
    </p:spTree>
    <p:extLst>
      <p:ext uri="{BB962C8B-B14F-4D97-AF65-F5344CB8AC3E}">
        <p14:creationId xmlns:p14="http://schemas.microsoft.com/office/powerpoint/2010/main" val="1409411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D2AD9BC-65B8-4AD5-B01B-18C79A7EB449}" type="slidenum">
              <a:rPr lang="zh-CN" altLang="en-US" smtClean="0"/>
              <a:t>3</a:t>
            </a:fld>
            <a:endParaRPr lang="zh-CN" altLang="en-US"/>
          </a:p>
        </p:txBody>
      </p:sp>
    </p:spTree>
    <p:extLst>
      <p:ext uri="{BB962C8B-B14F-4D97-AF65-F5344CB8AC3E}">
        <p14:creationId xmlns:p14="http://schemas.microsoft.com/office/powerpoint/2010/main" val="35822060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66813" y="1241425"/>
            <a:ext cx="4464050" cy="33496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接着我们以其中一个成员的</a:t>
            </a:r>
            <a:r>
              <a:rPr lang="en-US" altLang="zh-CN" dirty="0" smtClean="0"/>
              <a:t>850hpa</a:t>
            </a:r>
            <a:r>
              <a:rPr lang="zh-CN" altLang="en-US" dirty="0" smtClean="0"/>
              <a:t>经向风为例，对比下三种初始扰动方案的初始场和扰动场。首先我们来看一下</a:t>
            </a:r>
            <a:r>
              <a:rPr lang="en-US" altLang="zh-CN" dirty="0" smtClean="0"/>
              <a:t>LC</a:t>
            </a:r>
            <a:r>
              <a:rPr lang="zh-CN" altLang="en-US" dirty="0" smtClean="0"/>
              <a:t>个例。从初始场可以看出，三种初始扰动方案比较一致，在江淮流域内都可以看到明显经向风辐合；而扰动也主要分布在这条符合线上。从图中可以看出，</a:t>
            </a:r>
            <a:r>
              <a:rPr lang="en-US" altLang="zh-CN" sz="1200" b="1" dirty="0" smtClean="0">
                <a:latin typeface="微软雅黑" panose="020B0503020204020204" pitchFamily="34" charset="-122"/>
                <a:ea typeface="微软雅黑" panose="020B0503020204020204" pitchFamily="34" charset="-122"/>
                <a:cs typeface="Times New Roman" panose="02020603050405020304" pitchFamily="18" charset="0"/>
              </a:rPr>
              <a:t>BGM</a:t>
            </a:r>
            <a:r>
              <a:rPr lang="zh-CN" altLang="en-US" sz="1200" b="1" dirty="0" smtClean="0">
                <a:latin typeface="微软雅黑" panose="020B0503020204020204" pitchFamily="34" charset="-122"/>
                <a:ea typeface="微软雅黑" panose="020B0503020204020204" pitchFamily="34" charset="-122"/>
                <a:cs typeface="Times New Roman" panose="02020603050405020304" pitchFamily="18" charset="0"/>
              </a:rPr>
              <a:t>扰动，小尺度扰动丰富，</a:t>
            </a:r>
            <a:r>
              <a:rPr lang="en-US" altLang="zh-CN" sz="1200" b="1" dirty="0" smtClean="0">
                <a:latin typeface="微软雅黑" panose="020B0503020204020204" pitchFamily="34" charset="-122"/>
                <a:ea typeface="微软雅黑" panose="020B0503020204020204" pitchFamily="34" charset="-122"/>
                <a:cs typeface="Times New Roman" panose="02020603050405020304" pitchFamily="18" charset="0"/>
              </a:rPr>
              <a:t>Down</a:t>
            </a:r>
            <a:r>
              <a:rPr lang="zh-CN" altLang="en-US" sz="1200" b="1" dirty="0" smtClean="0">
                <a:latin typeface="微软雅黑" panose="020B0503020204020204" pitchFamily="34" charset="-122"/>
                <a:ea typeface="微软雅黑" panose="020B0503020204020204" pitchFamily="34" charset="-122"/>
                <a:cs typeface="Times New Roman" panose="02020603050405020304" pitchFamily="18" charset="0"/>
              </a:rPr>
              <a:t>扰动较为平滑，在辐合线上呈现一个正负扰动对，而</a:t>
            </a:r>
            <a:r>
              <a:rPr lang="en-US" altLang="zh-CN" sz="1200" b="1" dirty="0" smtClean="0">
                <a:latin typeface="微软雅黑" panose="020B0503020204020204" pitchFamily="34" charset="-122"/>
                <a:ea typeface="微软雅黑" panose="020B0503020204020204" pitchFamily="34" charset="-122"/>
                <a:cs typeface="Times New Roman" panose="02020603050405020304" pitchFamily="18" charset="0"/>
              </a:rPr>
              <a:t>Blend</a:t>
            </a:r>
            <a:r>
              <a:rPr lang="zh-CN" altLang="en-US" sz="1200" b="1" dirty="0" smtClean="0">
                <a:latin typeface="微软雅黑" panose="020B0503020204020204" pitchFamily="34" charset="-122"/>
                <a:ea typeface="微软雅黑" panose="020B0503020204020204" pitchFamily="34" charset="-122"/>
                <a:cs typeface="Times New Roman" panose="02020603050405020304" pitchFamily="18" charset="0"/>
              </a:rPr>
              <a:t>扰动，在保留了这个正负扰动对的同时，增加了不少小尺度扰动，具有最全面的扰动尺度信息</a:t>
            </a:r>
            <a:endParaRPr lang="en-US" altLang="zh-CN" b="1" dirty="0" smtClean="0">
              <a:solidFill>
                <a:srgbClr val="FFC000"/>
              </a:solidFill>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1" dirty="0" smtClean="0">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9D2AD9BC-65B8-4AD5-B01B-18C79A7EB449}" type="slidenum">
              <a:rPr lang="zh-CN" altLang="en-US" smtClean="0">
                <a:solidFill>
                  <a:prstClr val="black"/>
                </a:solidFill>
              </a:rPr>
              <a:pPr/>
              <a:t>51</a:t>
            </a:fld>
            <a:endParaRPr lang="zh-CN" altLang="en-US">
              <a:solidFill>
                <a:prstClr val="black"/>
              </a:solidFill>
            </a:endParaRPr>
          </a:p>
        </p:txBody>
      </p:sp>
    </p:spTree>
    <p:extLst>
      <p:ext uri="{BB962C8B-B14F-4D97-AF65-F5344CB8AC3E}">
        <p14:creationId xmlns:p14="http://schemas.microsoft.com/office/powerpoint/2010/main" val="22758582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66813" y="1241425"/>
            <a:ext cx="4464050" cy="33496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接着，我们看下</a:t>
            </a:r>
            <a:r>
              <a:rPr lang="en-US" altLang="zh-CN" dirty="0" smtClean="0"/>
              <a:t>SC</a:t>
            </a:r>
            <a:r>
              <a:rPr lang="zh-CN" altLang="en-US" dirty="0" smtClean="0"/>
              <a:t>个例的初始和扰动场。从图中可以看出，江淮流域主要受西南风控制，无明显的辐合线存在。而从扰动场上可以看出，三种初始扰动有明显区别。在之前提到的三省交界处，弱气旋存在的地方，</a:t>
            </a:r>
            <a:r>
              <a:rPr lang="en-US" altLang="zh-CN" dirty="0" smtClean="0"/>
              <a:t>BMG</a:t>
            </a:r>
            <a:r>
              <a:rPr lang="zh-CN" altLang="en-US" dirty="0" smtClean="0"/>
              <a:t>扰动以复扰动为主，</a:t>
            </a:r>
            <a:r>
              <a:rPr lang="en-US" altLang="zh-CN" dirty="0" smtClean="0"/>
              <a:t>Down</a:t>
            </a:r>
            <a:r>
              <a:rPr lang="zh-CN" altLang="en-US" dirty="0" smtClean="0"/>
              <a:t>扰动以正的我</a:t>
            </a:r>
            <a:r>
              <a:rPr lang="en-US" altLang="zh-CN" dirty="0" err="1" smtClean="0"/>
              <a:t>ie</a:t>
            </a:r>
            <a:r>
              <a:rPr lang="zh-CN" altLang="en-US" dirty="0" smtClean="0"/>
              <a:t>住，而</a:t>
            </a:r>
            <a:r>
              <a:rPr lang="en-US" altLang="zh-CN" dirty="0" smtClean="0"/>
              <a:t>Blend</a:t>
            </a:r>
            <a:r>
              <a:rPr lang="zh-CN" altLang="en-US" dirty="0" smtClean="0"/>
              <a:t>扰动，则是正负扰动相结合，且这样一个扰动是可以使得气旋强度更大的</a:t>
            </a:r>
            <a:endParaRPr lang="zh-CN" altLang="en-US" dirty="0"/>
          </a:p>
        </p:txBody>
      </p:sp>
      <p:sp>
        <p:nvSpPr>
          <p:cNvPr id="4" name="灯片编号占位符 3"/>
          <p:cNvSpPr>
            <a:spLocks noGrp="1"/>
          </p:cNvSpPr>
          <p:nvPr>
            <p:ph type="sldNum" sz="quarter" idx="10"/>
          </p:nvPr>
        </p:nvSpPr>
        <p:spPr/>
        <p:txBody>
          <a:bodyPr/>
          <a:lstStyle/>
          <a:p>
            <a:fld id="{9D2AD9BC-65B8-4AD5-B01B-18C79A7EB449}" type="slidenum">
              <a:rPr lang="zh-CN" altLang="en-US" smtClean="0">
                <a:solidFill>
                  <a:prstClr val="black"/>
                </a:solidFill>
              </a:rPr>
              <a:pPr/>
              <a:t>52</a:t>
            </a:fld>
            <a:endParaRPr lang="zh-CN" altLang="en-US">
              <a:solidFill>
                <a:prstClr val="black"/>
              </a:solidFill>
            </a:endParaRPr>
          </a:p>
        </p:txBody>
      </p:sp>
    </p:spTree>
    <p:extLst>
      <p:ext uri="{BB962C8B-B14F-4D97-AF65-F5344CB8AC3E}">
        <p14:creationId xmlns:p14="http://schemas.microsoft.com/office/powerpoint/2010/main" val="3036983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66813" y="1241425"/>
            <a:ext cx="4464050" cy="33496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初始时刻比较完了，接着我们比较下三种扰动方案的扰动发展情况。图中给出的是</a:t>
            </a:r>
            <a:r>
              <a:rPr lang="en-US" altLang="zh-CN" dirty="0" smtClean="0"/>
              <a:t>LC</a:t>
            </a:r>
            <a:r>
              <a:rPr lang="zh-CN" altLang="en-US" dirty="0" smtClean="0"/>
              <a:t>个例</a:t>
            </a:r>
            <a:r>
              <a:rPr lang="en-US" altLang="zh-CN" dirty="0" smtClean="0"/>
              <a:t>850hpa</a:t>
            </a:r>
            <a:r>
              <a:rPr lang="zh-CN" altLang="en-US" dirty="0" smtClean="0"/>
              <a:t>经向风的离散度发展情况。从图中可以看出，扰动在辐合线附近发展，</a:t>
            </a:r>
            <a:r>
              <a:rPr lang="en-US" altLang="zh-CN" dirty="0" smtClean="0"/>
              <a:t>BGM</a:t>
            </a:r>
            <a:r>
              <a:rPr lang="zh-CN" altLang="en-US" dirty="0" smtClean="0"/>
              <a:t>扰动的发展受到了抑制，一直是三种扰动方案中扰动最小的一个；</a:t>
            </a:r>
            <a:r>
              <a:rPr lang="en-US" altLang="zh-CN" dirty="0" smtClean="0"/>
              <a:t>Down</a:t>
            </a:r>
            <a:r>
              <a:rPr lang="zh-CN" altLang="en-US" dirty="0" smtClean="0"/>
              <a:t>扰动则是扰动发展最快的一个；而</a:t>
            </a:r>
            <a:r>
              <a:rPr lang="en-US" altLang="zh-CN" dirty="0" smtClean="0"/>
              <a:t>Blend</a:t>
            </a:r>
            <a:r>
              <a:rPr lang="zh-CN" altLang="en-US" dirty="0" smtClean="0"/>
              <a:t>扰动是三者中扰动最大的一个，不过它的扰动强度逐渐被</a:t>
            </a:r>
            <a:r>
              <a:rPr lang="en-US" altLang="zh-CN" dirty="0" smtClean="0"/>
              <a:t>Down</a:t>
            </a:r>
            <a:r>
              <a:rPr lang="zh-CN" altLang="en-US" dirty="0" smtClean="0"/>
              <a:t>扰动追赶上，且和</a:t>
            </a:r>
            <a:r>
              <a:rPr lang="en-US" altLang="zh-CN" dirty="0" smtClean="0"/>
              <a:t>Down</a:t>
            </a:r>
            <a:r>
              <a:rPr lang="zh-CN" altLang="en-US" dirty="0" smtClean="0"/>
              <a:t>扰动的扰动分布十分相近</a:t>
            </a:r>
            <a:endParaRPr lang="zh-CN" altLang="en-US" dirty="0"/>
          </a:p>
        </p:txBody>
      </p:sp>
      <p:sp>
        <p:nvSpPr>
          <p:cNvPr id="4" name="灯片编号占位符 3"/>
          <p:cNvSpPr>
            <a:spLocks noGrp="1"/>
          </p:cNvSpPr>
          <p:nvPr>
            <p:ph type="sldNum" sz="quarter" idx="10"/>
          </p:nvPr>
        </p:nvSpPr>
        <p:spPr/>
        <p:txBody>
          <a:bodyPr/>
          <a:lstStyle/>
          <a:p>
            <a:fld id="{9D2AD9BC-65B8-4AD5-B01B-18C79A7EB449}" type="slidenum">
              <a:rPr lang="zh-CN" altLang="en-US" smtClean="0">
                <a:solidFill>
                  <a:prstClr val="black"/>
                </a:solidFill>
              </a:rPr>
              <a:pPr/>
              <a:t>53</a:t>
            </a:fld>
            <a:endParaRPr lang="zh-CN" altLang="en-US">
              <a:solidFill>
                <a:prstClr val="black"/>
              </a:solidFill>
            </a:endParaRPr>
          </a:p>
        </p:txBody>
      </p:sp>
    </p:spTree>
    <p:extLst>
      <p:ext uri="{BB962C8B-B14F-4D97-AF65-F5344CB8AC3E}">
        <p14:creationId xmlns:p14="http://schemas.microsoft.com/office/powerpoint/2010/main" val="287146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66813" y="1241425"/>
            <a:ext cx="4464050" cy="33496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接着，我们比较下</a:t>
            </a:r>
            <a:r>
              <a:rPr lang="en-US" altLang="zh-CN" dirty="0" smtClean="0"/>
              <a:t>SC</a:t>
            </a:r>
            <a:r>
              <a:rPr lang="zh-CN" altLang="en-US" dirty="0" smtClean="0"/>
              <a:t>个例的扰动增长情况。从图中我们可以看到一些和</a:t>
            </a:r>
            <a:r>
              <a:rPr lang="en-US" altLang="zh-CN" dirty="0" smtClean="0"/>
              <a:t>LC</a:t>
            </a:r>
            <a:r>
              <a:rPr lang="zh-CN" altLang="en-US" dirty="0" smtClean="0"/>
              <a:t>个例相同的扰动增长情况，如</a:t>
            </a:r>
            <a:r>
              <a:rPr lang="en-US" altLang="zh-CN" dirty="0" smtClean="0"/>
              <a:t>BGM</a:t>
            </a:r>
            <a:r>
              <a:rPr lang="zh-CN" altLang="en-US" dirty="0" smtClean="0"/>
              <a:t>始终是三者中扰动最小的一个，</a:t>
            </a:r>
            <a:r>
              <a:rPr lang="en-US" altLang="zh-CN" dirty="0" smtClean="0"/>
              <a:t>Down</a:t>
            </a:r>
            <a:r>
              <a:rPr lang="zh-CN" altLang="en-US" dirty="0" smtClean="0"/>
              <a:t>扰动发展也是最快的一个，</a:t>
            </a:r>
            <a:r>
              <a:rPr lang="en-US" altLang="zh-CN" dirty="0" smtClean="0"/>
              <a:t>Blend</a:t>
            </a:r>
            <a:r>
              <a:rPr lang="zh-CN" altLang="en-US" dirty="0" smtClean="0"/>
              <a:t>扰动也和</a:t>
            </a:r>
            <a:r>
              <a:rPr lang="en-US" altLang="zh-CN" dirty="0" smtClean="0"/>
              <a:t>Down</a:t>
            </a:r>
            <a:r>
              <a:rPr lang="zh-CN" altLang="en-US" dirty="0" smtClean="0"/>
              <a:t>扰动越来越相似；不过我们可以发现一个有趣的地方，就是三省交界处，弱气旋存在的地方。我们可以发现，在初始时刻，</a:t>
            </a:r>
            <a:r>
              <a:rPr lang="en-US" altLang="zh-CN" dirty="0" smtClean="0"/>
              <a:t>BGM</a:t>
            </a:r>
            <a:r>
              <a:rPr lang="zh-CN" altLang="en-US" dirty="0" smtClean="0"/>
              <a:t>和</a:t>
            </a:r>
            <a:r>
              <a:rPr lang="en-US" altLang="zh-CN" dirty="0" smtClean="0"/>
              <a:t>Blend</a:t>
            </a:r>
            <a:r>
              <a:rPr lang="zh-CN" altLang="en-US" dirty="0" smtClean="0"/>
              <a:t>初始涡旋的扰动较大，而</a:t>
            </a:r>
            <a:r>
              <a:rPr lang="en-US" altLang="zh-CN" dirty="0" smtClean="0"/>
              <a:t>Down</a:t>
            </a:r>
            <a:r>
              <a:rPr lang="zh-CN" altLang="en-US" dirty="0" smtClean="0"/>
              <a:t>扰动则较小，在非降水区却较大。随着预报时效的增加，</a:t>
            </a:r>
            <a:r>
              <a:rPr lang="en-US" altLang="zh-CN" dirty="0" smtClean="0"/>
              <a:t>BGM</a:t>
            </a:r>
            <a:r>
              <a:rPr lang="zh-CN" altLang="en-US" dirty="0" smtClean="0"/>
              <a:t>和</a:t>
            </a:r>
            <a:r>
              <a:rPr lang="en-US" altLang="zh-CN" dirty="0" smtClean="0"/>
              <a:t>Blend</a:t>
            </a:r>
            <a:r>
              <a:rPr lang="zh-CN" altLang="en-US" dirty="0" smtClean="0"/>
              <a:t>涡旋扰动迅速增加，这时</a:t>
            </a:r>
            <a:r>
              <a:rPr lang="en-US" altLang="zh-CN" dirty="0" smtClean="0"/>
              <a:t>Down</a:t>
            </a:r>
            <a:r>
              <a:rPr lang="zh-CN" altLang="en-US" dirty="0" smtClean="0"/>
              <a:t>扰动发现自己错了，赶紧增加气旋扰动，并在</a:t>
            </a:r>
            <a:r>
              <a:rPr lang="en-US" altLang="zh-CN" dirty="0" smtClean="0"/>
              <a:t>6h</a:t>
            </a:r>
            <a:r>
              <a:rPr lang="zh-CN" altLang="en-US" dirty="0" smtClean="0"/>
              <a:t>时刻追赶了上来。从以上两个个例的扰动特征可以看出，</a:t>
            </a:r>
            <a:r>
              <a:rPr lang="en-US" altLang="zh-CN" dirty="0" smtClean="0"/>
              <a:t>Blend</a:t>
            </a:r>
            <a:r>
              <a:rPr lang="zh-CN" altLang="en-US" dirty="0" smtClean="0"/>
              <a:t>扰动确实能将</a:t>
            </a:r>
            <a:r>
              <a:rPr lang="en-US" altLang="zh-CN" dirty="0" smtClean="0"/>
              <a:t>BGM</a:t>
            </a:r>
            <a:r>
              <a:rPr lang="zh-CN" altLang="en-US" dirty="0" smtClean="0"/>
              <a:t>扰动和</a:t>
            </a:r>
            <a:r>
              <a:rPr lang="en-US" altLang="zh-CN" dirty="0" smtClean="0"/>
              <a:t>Down</a:t>
            </a:r>
            <a:r>
              <a:rPr lang="zh-CN" altLang="en-US" dirty="0" smtClean="0"/>
              <a:t>扰动的特征相结合，至于结合后，预报效果会不会提升呢，下面我们接着对比下三种方案的集合降水预报技巧</a:t>
            </a:r>
            <a:endParaRPr lang="zh-CN" altLang="en-US" dirty="0"/>
          </a:p>
        </p:txBody>
      </p:sp>
      <p:sp>
        <p:nvSpPr>
          <p:cNvPr id="4" name="灯片编号占位符 3"/>
          <p:cNvSpPr>
            <a:spLocks noGrp="1"/>
          </p:cNvSpPr>
          <p:nvPr>
            <p:ph type="sldNum" sz="quarter" idx="10"/>
          </p:nvPr>
        </p:nvSpPr>
        <p:spPr/>
        <p:txBody>
          <a:bodyPr/>
          <a:lstStyle/>
          <a:p>
            <a:fld id="{9D2AD9BC-65B8-4AD5-B01B-18C79A7EB449}" type="slidenum">
              <a:rPr lang="zh-CN" altLang="en-US" smtClean="0">
                <a:solidFill>
                  <a:prstClr val="black"/>
                </a:solidFill>
              </a:rPr>
              <a:pPr/>
              <a:t>54</a:t>
            </a:fld>
            <a:endParaRPr lang="zh-CN" altLang="en-US">
              <a:solidFill>
                <a:prstClr val="black"/>
              </a:solidFill>
            </a:endParaRPr>
          </a:p>
        </p:txBody>
      </p:sp>
    </p:spTree>
    <p:extLst>
      <p:ext uri="{BB962C8B-B14F-4D97-AF65-F5344CB8AC3E}">
        <p14:creationId xmlns:p14="http://schemas.microsoft.com/office/powerpoint/2010/main" val="3736607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从两个个例的逐小时降水面雨量和</a:t>
            </a:r>
            <a:r>
              <a:rPr lang="en-US" altLang="zh-CN" dirty="0" smtClean="0"/>
              <a:t>CRPS</a:t>
            </a:r>
            <a:r>
              <a:rPr lang="zh-CN" altLang="en-US" dirty="0" smtClean="0"/>
              <a:t>评分可以看出，三套方案最显著的区别在预报前期</a:t>
            </a:r>
            <a:r>
              <a:rPr lang="en-US" altLang="zh-CN" dirty="0" smtClean="0"/>
              <a:t>6h</a:t>
            </a:r>
            <a:r>
              <a:rPr lang="zh-CN" altLang="en-US" dirty="0" smtClean="0"/>
              <a:t>左右的时段内；从</a:t>
            </a:r>
            <a:r>
              <a:rPr lang="en-US" altLang="zh-CN" dirty="0" smtClean="0"/>
              <a:t>CRPS</a:t>
            </a:r>
            <a:r>
              <a:rPr lang="zh-CN" altLang="en-US" dirty="0" smtClean="0"/>
              <a:t>评分可以看到，两个个例中，</a:t>
            </a:r>
            <a:r>
              <a:rPr lang="en-US" altLang="zh-CN" dirty="0" smtClean="0"/>
              <a:t>Blend</a:t>
            </a:r>
            <a:r>
              <a:rPr lang="zh-CN" altLang="en-US" dirty="0" smtClean="0"/>
              <a:t>扰动方案的概率预报准确性都是最高的（黑线都是最小的）；不过两个个例体现出了截然不同的降水预报结果，在</a:t>
            </a:r>
            <a:r>
              <a:rPr lang="en-US" altLang="zh-CN" dirty="0" smtClean="0"/>
              <a:t>LC</a:t>
            </a:r>
            <a:r>
              <a:rPr lang="zh-CN" altLang="en-US" dirty="0" smtClean="0"/>
              <a:t>个例中，</a:t>
            </a:r>
            <a:r>
              <a:rPr lang="en-US" altLang="zh-CN" dirty="0" smtClean="0"/>
              <a:t>Blend</a:t>
            </a:r>
            <a:r>
              <a:rPr lang="zh-CN" altLang="en-US" dirty="0" smtClean="0"/>
              <a:t>扰动方案和</a:t>
            </a:r>
            <a:r>
              <a:rPr lang="en-US" altLang="zh-CN" dirty="0" smtClean="0"/>
              <a:t>Down</a:t>
            </a:r>
            <a:r>
              <a:rPr lang="zh-CN" altLang="en-US" dirty="0" smtClean="0"/>
              <a:t>扰动方案的表现十分相近（黑线和绿线接近），而在</a:t>
            </a:r>
            <a:r>
              <a:rPr lang="en-US" altLang="zh-CN" dirty="0" smtClean="0"/>
              <a:t>SC</a:t>
            </a:r>
            <a:r>
              <a:rPr lang="zh-CN" altLang="en-US" dirty="0" smtClean="0"/>
              <a:t>个例中</a:t>
            </a:r>
            <a:r>
              <a:rPr lang="en-US" altLang="zh-CN" dirty="0" smtClean="0"/>
              <a:t>Blend</a:t>
            </a:r>
            <a:r>
              <a:rPr lang="zh-CN" altLang="en-US" dirty="0" smtClean="0"/>
              <a:t>扰动方案则和</a:t>
            </a:r>
            <a:r>
              <a:rPr lang="en-US" altLang="zh-CN" dirty="0" smtClean="0"/>
              <a:t>BGM</a:t>
            </a:r>
            <a:r>
              <a:rPr lang="zh-CN" altLang="en-US" dirty="0" smtClean="0"/>
              <a:t>扰动方案接近（黑线和红线接近）。从这样的现象，我们可以推断出，在</a:t>
            </a:r>
            <a:r>
              <a:rPr lang="en-US" altLang="zh-CN" dirty="0" smtClean="0"/>
              <a:t>LC</a:t>
            </a:r>
            <a:r>
              <a:rPr lang="zh-CN" altLang="en-US" dirty="0" smtClean="0"/>
              <a:t>形势下，大尺度扰动影响更大，而在</a:t>
            </a:r>
            <a:r>
              <a:rPr lang="en-US" altLang="zh-CN" dirty="0" smtClean="0"/>
              <a:t>SC</a:t>
            </a:r>
            <a:r>
              <a:rPr lang="zh-CN" altLang="en-US" dirty="0" smtClean="0"/>
              <a:t>形势下，小尺度扰动影响更大</a:t>
            </a:r>
            <a:endParaRPr lang="zh-CN" altLang="en-US" dirty="0"/>
          </a:p>
        </p:txBody>
      </p:sp>
      <p:sp>
        <p:nvSpPr>
          <p:cNvPr id="4" name="灯片编号占位符 3"/>
          <p:cNvSpPr>
            <a:spLocks noGrp="1"/>
          </p:cNvSpPr>
          <p:nvPr>
            <p:ph type="sldNum" sz="quarter" idx="10"/>
          </p:nvPr>
        </p:nvSpPr>
        <p:spPr/>
        <p:txBody>
          <a:bodyPr/>
          <a:lstStyle/>
          <a:p>
            <a:fld id="{9D2AD9BC-65B8-4AD5-B01B-18C79A7EB449}" type="slidenum">
              <a:rPr lang="zh-CN" altLang="en-US" smtClean="0">
                <a:solidFill>
                  <a:prstClr val="black"/>
                </a:solidFill>
              </a:rPr>
              <a:pPr/>
              <a:t>55</a:t>
            </a:fld>
            <a:endParaRPr lang="zh-CN" altLang="en-US">
              <a:solidFill>
                <a:prstClr val="black"/>
              </a:solidFill>
            </a:endParaRPr>
          </a:p>
        </p:txBody>
      </p:sp>
    </p:spTree>
    <p:extLst>
      <p:ext uri="{BB962C8B-B14F-4D97-AF65-F5344CB8AC3E}">
        <p14:creationId xmlns:p14="http://schemas.microsoft.com/office/powerpoint/2010/main" val="24351801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我们进一步比较了三种扰动方案的集合降水预报技巧，为了增大样本量，我们比较了</a:t>
            </a:r>
            <a:r>
              <a:rPr lang="en-US" altLang="zh-CN" dirty="0" smtClean="0"/>
              <a:t>0-12h</a:t>
            </a:r>
            <a:r>
              <a:rPr lang="zh-CN" altLang="en-US" dirty="0" smtClean="0"/>
              <a:t>内的降水，而非</a:t>
            </a:r>
            <a:r>
              <a:rPr lang="en-US" altLang="zh-CN" dirty="0" smtClean="0"/>
              <a:t>0-6h</a:t>
            </a:r>
            <a:r>
              <a:rPr lang="zh-CN" altLang="en-US" dirty="0" smtClean="0"/>
              <a:t>；从图中的比较可以发现，在</a:t>
            </a:r>
            <a:r>
              <a:rPr lang="en-US" altLang="zh-CN" dirty="0" smtClean="0"/>
              <a:t>LC</a:t>
            </a:r>
            <a:r>
              <a:rPr lang="zh-CN" altLang="en-US" dirty="0" smtClean="0"/>
              <a:t>个例中，</a:t>
            </a:r>
            <a:r>
              <a:rPr lang="en-US" altLang="zh-CN" dirty="0" smtClean="0"/>
              <a:t>Blend</a:t>
            </a:r>
            <a:r>
              <a:rPr lang="zh-CN" altLang="en-US" dirty="0" smtClean="0"/>
              <a:t>的表现和</a:t>
            </a:r>
            <a:r>
              <a:rPr lang="en-US" altLang="zh-CN" dirty="0" smtClean="0"/>
              <a:t>Down</a:t>
            </a:r>
            <a:r>
              <a:rPr lang="zh-CN" altLang="en-US" dirty="0" smtClean="0"/>
              <a:t>几乎完全相同，这说明，在</a:t>
            </a:r>
            <a:r>
              <a:rPr lang="en-US" altLang="zh-CN" dirty="0" smtClean="0"/>
              <a:t>LC</a:t>
            </a:r>
            <a:r>
              <a:rPr lang="zh-CN" altLang="en-US" dirty="0" smtClean="0"/>
              <a:t>形势下，在大尺度扰动上增加小尺度扰动，对降水预报没有影响，融合多尺度初始扰动并不适合于</a:t>
            </a:r>
            <a:r>
              <a:rPr lang="en-US" altLang="zh-CN" dirty="0" smtClean="0"/>
              <a:t>LC</a:t>
            </a:r>
            <a:r>
              <a:rPr lang="zh-CN" altLang="en-US" dirty="0" smtClean="0"/>
              <a:t>形势下的降水预报；而在</a:t>
            </a:r>
            <a:r>
              <a:rPr lang="en-US" altLang="zh-CN" dirty="0" smtClean="0"/>
              <a:t>SC</a:t>
            </a:r>
            <a:r>
              <a:rPr lang="zh-CN" altLang="en-US" dirty="0" smtClean="0"/>
              <a:t>个例中，</a:t>
            </a:r>
            <a:r>
              <a:rPr lang="en-US" altLang="zh-CN" dirty="0" smtClean="0"/>
              <a:t>Blend</a:t>
            </a:r>
            <a:r>
              <a:rPr lang="zh-CN" altLang="en-US" dirty="0" smtClean="0"/>
              <a:t>的表现是最好的，它拥有最好的可靠性，分辨率和空间集合离散度关系，这说明融合多尺度初始扰动更适用于</a:t>
            </a:r>
            <a:r>
              <a:rPr lang="en-US" altLang="zh-CN" dirty="0" smtClean="0"/>
              <a:t>SC</a:t>
            </a:r>
            <a:r>
              <a:rPr lang="zh-CN" altLang="en-US" dirty="0" smtClean="0"/>
              <a:t>形势下的降水预报</a:t>
            </a:r>
            <a:endParaRPr lang="zh-CN" altLang="en-US" dirty="0"/>
          </a:p>
        </p:txBody>
      </p:sp>
      <p:sp>
        <p:nvSpPr>
          <p:cNvPr id="4" name="灯片编号占位符 3"/>
          <p:cNvSpPr>
            <a:spLocks noGrp="1"/>
          </p:cNvSpPr>
          <p:nvPr>
            <p:ph type="sldNum" sz="quarter" idx="10"/>
          </p:nvPr>
        </p:nvSpPr>
        <p:spPr/>
        <p:txBody>
          <a:bodyPr/>
          <a:lstStyle/>
          <a:p>
            <a:fld id="{9D2AD9BC-65B8-4AD5-B01B-18C79A7EB449}" type="slidenum">
              <a:rPr lang="zh-CN" altLang="en-US" smtClean="0">
                <a:solidFill>
                  <a:prstClr val="black"/>
                </a:solidFill>
              </a:rPr>
              <a:pPr/>
              <a:t>56</a:t>
            </a:fld>
            <a:endParaRPr lang="zh-CN" altLang="en-US">
              <a:solidFill>
                <a:prstClr val="black"/>
              </a:solidFill>
            </a:endParaRPr>
          </a:p>
        </p:txBody>
      </p:sp>
    </p:spTree>
    <p:extLst>
      <p:ext uri="{BB962C8B-B14F-4D97-AF65-F5344CB8AC3E}">
        <p14:creationId xmlns:p14="http://schemas.microsoft.com/office/powerpoint/2010/main" val="1197118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66813" y="1241425"/>
            <a:ext cx="4464050" cy="33496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图中给出了两种降水场在不同降水阈值下的空间集合离散度误差关系对比图，虚线代表二分阈值场，实线代表原始阈值场，红线为</a:t>
            </a:r>
            <a:r>
              <a:rPr lang="en-US" altLang="zh-CN" dirty="0" smtClean="0"/>
              <a:t>LC</a:t>
            </a:r>
            <a:r>
              <a:rPr lang="zh-CN" altLang="en-US" dirty="0" smtClean="0"/>
              <a:t>降水，蓝线为</a:t>
            </a:r>
            <a:r>
              <a:rPr lang="en-US" altLang="zh-CN" dirty="0" smtClean="0"/>
              <a:t>SC</a:t>
            </a:r>
            <a:r>
              <a:rPr lang="zh-CN" altLang="en-US" dirty="0" smtClean="0"/>
              <a:t>降水。从图中可以发现，</a:t>
            </a:r>
            <a:r>
              <a:rPr lang="zh-CN" altLang="zh-CN" sz="1200" b="1" dirty="0" smtClean="0">
                <a:solidFill>
                  <a:srgbClr val="FFC000"/>
                </a:solidFill>
                <a:latin typeface="微软雅黑" panose="020B0503020204020204" pitchFamily="34" charset="-122"/>
                <a:ea typeface="微软雅黑" panose="020B0503020204020204" pitchFamily="34" charset="-122"/>
                <a:cs typeface="Times New Roman" panose="02020603050405020304" pitchFamily="18" charset="0"/>
              </a:rPr>
              <a:t>忽略了</a:t>
            </a:r>
            <a:r>
              <a:rPr lang="zh-CN" altLang="zh-CN" b="1" dirty="0" smtClean="0">
                <a:latin typeface="微软雅黑" panose="020B0503020204020204" pitchFamily="34" charset="-122"/>
                <a:ea typeface="微软雅黑" panose="020B0503020204020204" pitchFamily="34" charset="-122"/>
                <a:cs typeface="Times New Roman" panose="02020603050405020304" pitchFamily="18" charset="0"/>
              </a:rPr>
              <a:t>降水</a:t>
            </a:r>
            <a:r>
              <a:rPr lang="zh-CN" altLang="en-US" b="1" dirty="0" smtClean="0">
                <a:latin typeface="微软雅黑" panose="020B0503020204020204" pitchFamily="34" charset="-122"/>
                <a:ea typeface="微软雅黑" panose="020B0503020204020204" pitchFamily="34" charset="-122"/>
                <a:cs typeface="Times New Roman" panose="02020603050405020304" pitchFamily="18" charset="0"/>
              </a:rPr>
              <a:t>强度误差</a:t>
            </a:r>
            <a:r>
              <a:rPr lang="zh-CN" altLang="zh-CN" b="1" dirty="0" smtClean="0">
                <a:latin typeface="微软雅黑" panose="020B0503020204020204" pitchFamily="34" charset="-122"/>
                <a:ea typeface="微软雅黑" panose="020B0503020204020204" pitchFamily="34" charset="-122"/>
                <a:cs typeface="Times New Roman" panose="02020603050405020304" pitchFamily="18" charset="0"/>
              </a:rPr>
              <a:t>，</a:t>
            </a:r>
            <a:r>
              <a:rPr lang="zh-CN" altLang="en-US" b="1" dirty="0" smtClean="0">
                <a:solidFill>
                  <a:sysClr val="windowText" lastClr="000000"/>
                </a:solidFill>
                <a:latin typeface="微软雅黑" panose="020B0503020204020204" pitchFamily="34" charset="-122"/>
                <a:ea typeface="微软雅黑" panose="020B0503020204020204" pitchFamily="34" charset="-122"/>
                <a:cs typeface="Times New Roman" panose="02020603050405020304" pitchFamily="18" charset="0"/>
              </a:rPr>
              <a:t>空间集合离散度关系得到改善</a:t>
            </a:r>
            <a:r>
              <a:rPr lang="zh-CN" altLang="zh-CN" b="1" dirty="0" smtClean="0">
                <a:solidFill>
                  <a:sysClr val="windowText" lastClr="000000"/>
                </a:solidFill>
                <a:latin typeface="微软雅黑" panose="020B0503020204020204" pitchFamily="34" charset="-122"/>
                <a:ea typeface="微软雅黑" panose="020B0503020204020204" pitchFamily="34" charset="-122"/>
                <a:cs typeface="Times New Roman" panose="02020603050405020304" pitchFamily="18" charset="0"/>
              </a:rPr>
              <a:t>，但这种改善幅度随着阈值的增大逐渐减小</a:t>
            </a:r>
            <a:r>
              <a:rPr lang="zh-CN" altLang="en-US" b="0" dirty="0" smtClean="0">
                <a:solidFill>
                  <a:schemeClr val="tx1"/>
                </a:solidFill>
                <a:latin typeface="+mn-lt"/>
                <a:ea typeface="+mn-ea"/>
                <a:cs typeface="+mn-cs"/>
              </a:rPr>
              <a:t>，由于强度和落区这两个因子的影响是此消彼涨的关系，我们可以推断出，</a:t>
            </a:r>
            <a:r>
              <a:rPr lang="zh-CN" altLang="en-US" b="1" dirty="0" smtClean="0">
                <a:solidFill>
                  <a:sysClr val="windowText" lastClr="000000"/>
                </a:solidFill>
                <a:latin typeface="微软雅黑" panose="020B0503020204020204" pitchFamily="34" charset="-122"/>
                <a:ea typeface="微软雅黑" panose="020B0503020204020204" pitchFamily="34" charset="-122"/>
                <a:cs typeface="Times New Roman" panose="02020603050405020304" pitchFamily="18" charset="0"/>
              </a:rPr>
              <a:t>对于</a:t>
            </a:r>
            <a:r>
              <a:rPr lang="zh-CN" altLang="en-US" b="1" dirty="0" smtClean="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强</a:t>
            </a:r>
            <a:r>
              <a:rPr lang="zh-CN" altLang="zh-CN" b="1" dirty="0" smtClean="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降水</a:t>
            </a:r>
            <a:r>
              <a:rPr lang="zh-CN" altLang="en-US" b="1" dirty="0" smtClean="0">
                <a:solidFill>
                  <a:sysClr val="windowText" lastClr="000000"/>
                </a:solidFill>
                <a:latin typeface="微软雅黑" panose="020B0503020204020204" pitchFamily="34" charset="-122"/>
                <a:ea typeface="微软雅黑" panose="020B0503020204020204" pitchFamily="34" charset="-122"/>
                <a:cs typeface="Times New Roman" panose="02020603050405020304" pitchFamily="18" charset="0"/>
              </a:rPr>
              <a:t>而言，降水</a:t>
            </a:r>
            <a:r>
              <a:rPr lang="zh-CN" altLang="en-US" b="1" dirty="0" smtClean="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落区</a:t>
            </a:r>
            <a:r>
              <a:rPr lang="zh-CN" altLang="zh-CN" b="1" dirty="0" smtClean="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误差</a:t>
            </a:r>
            <a:r>
              <a:rPr lang="zh-CN" altLang="en-US" b="1" dirty="0" smtClean="0">
                <a:solidFill>
                  <a:sysClr val="windowText" lastClr="000000"/>
                </a:solidFill>
                <a:latin typeface="微软雅黑" panose="020B0503020204020204" pitchFamily="34" charset="-122"/>
                <a:ea typeface="微软雅黑" panose="020B0503020204020204" pitchFamily="34" charset="-122"/>
                <a:cs typeface="Times New Roman" panose="02020603050405020304" pitchFamily="18" charset="0"/>
              </a:rPr>
              <a:t>是</a:t>
            </a:r>
            <a:r>
              <a:rPr lang="zh-CN" altLang="zh-CN" b="1" dirty="0" smtClean="0">
                <a:solidFill>
                  <a:sysClr val="windowText" lastClr="000000"/>
                </a:solidFill>
                <a:latin typeface="微软雅黑" panose="020B0503020204020204" pitchFamily="34" charset="-122"/>
                <a:ea typeface="微软雅黑" panose="020B0503020204020204" pitchFamily="34" charset="-122"/>
                <a:cs typeface="Times New Roman" panose="02020603050405020304" pitchFamily="18" charset="0"/>
              </a:rPr>
              <a:t>影响空间集合离散度</a:t>
            </a:r>
            <a:r>
              <a:rPr lang="zh-CN" altLang="en-US" b="1" dirty="0" smtClean="0">
                <a:solidFill>
                  <a:sysClr val="windowText" lastClr="000000"/>
                </a:solidFill>
                <a:latin typeface="微软雅黑" panose="020B0503020204020204" pitchFamily="34" charset="-122"/>
                <a:ea typeface="微软雅黑" panose="020B0503020204020204" pitchFamily="34" charset="-122"/>
                <a:cs typeface="Times New Roman" panose="02020603050405020304" pitchFamily="18" charset="0"/>
              </a:rPr>
              <a:t>误差</a:t>
            </a:r>
            <a:r>
              <a:rPr lang="zh-CN" altLang="zh-CN" b="1" dirty="0" smtClean="0">
                <a:solidFill>
                  <a:sysClr val="windowText" lastClr="000000"/>
                </a:solidFill>
                <a:latin typeface="微软雅黑" panose="020B0503020204020204" pitchFamily="34" charset="-122"/>
                <a:ea typeface="微软雅黑" panose="020B0503020204020204" pitchFamily="34" charset="-122"/>
                <a:cs typeface="Times New Roman" panose="02020603050405020304" pitchFamily="18" charset="0"/>
              </a:rPr>
              <a:t>关系的</a:t>
            </a:r>
            <a:r>
              <a:rPr lang="zh-CN" altLang="en-US" b="1" dirty="0" smtClean="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最重要</a:t>
            </a:r>
            <a:r>
              <a:rPr lang="zh-CN" altLang="en-US" b="1" dirty="0" smtClean="0">
                <a:solidFill>
                  <a:sysClr val="windowText" lastClr="000000"/>
                </a:solidFill>
                <a:latin typeface="微软雅黑" panose="020B0503020204020204" pitchFamily="34" charset="-122"/>
                <a:ea typeface="微软雅黑" panose="020B0503020204020204" pitchFamily="34" charset="-122"/>
                <a:cs typeface="Times New Roman" panose="02020603050405020304" pitchFamily="18" charset="0"/>
              </a:rPr>
              <a:t>的因素</a:t>
            </a:r>
            <a:endParaRPr lang="zh-CN" altLang="en-US" b="1" dirty="0" smtClean="0">
              <a:solidFill>
                <a:sysClr val="windowText" lastClr="000000"/>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1" dirty="0" smtClean="0">
              <a:solidFill>
                <a:sysClr val="windowText" lastClr="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9D2AD9BC-65B8-4AD5-B01B-18C79A7EB449}" type="slidenum">
              <a:rPr lang="zh-CN" altLang="en-US" smtClean="0">
                <a:solidFill>
                  <a:prstClr val="black"/>
                </a:solidFill>
              </a:rPr>
              <a:pPr/>
              <a:t>57</a:t>
            </a:fld>
            <a:endParaRPr lang="zh-CN" altLang="en-US">
              <a:solidFill>
                <a:prstClr val="black"/>
              </a:solidFill>
            </a:endParaRPr>
          </a:p>
        </p:txBody>
      </p:sp>
    </p:spTree>
    <p:extLst>
      <p:ext uri="{BB962C8B-B14F-4D97-AF65-F5344CB8AC3E}">
        <p14:creationId xmlns:p14="http://schemas.microsoft.com/office/powerpoint/2010/main" val="2293020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D2AD9BC-65B8-4AD5-B01B-18C79A7EB449}" type="slidenum">
              <a:rPr lang="zh-CN" altLang="en-US" smtClean="0">
                <a:solidFill>
                  <a:prstClr val="black"/>
                </a:solidFill>
              </a:rPr>
              <a:pPr/>
              <a:t>60</a:t>
            </a:fld>
            <a:endParaRPr lang="zh-CN" altLang="en-US">
              <a:solidFill>
                <a:prstClr val="black"/>
              </a:solidFill>
            </a:endParaRPr>
          </a:p>
        </p:txBody>
      </p:sp>
    </p:spTree>
    <p:extLst>
      <p:ext uri="{BB962C8B-B14F-4D97-AF65-F5344CB8AC3E}">
        <p14:creationId xmlns:p14="http://schemas.microsoft.com/office/powerpoint/2010/main" val="1071110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p:cNvSpPr>
            <a:spLocks noGrp="1" noRot="1" noChangeAspect="1" noTextEdit="1"/>
          </p:cNvSpPr>
          <p:nvPr>
            <p:ph type="sldImg"/>
          </p:nvPr>
        </p:nvSpPr>
        <p:spPr>
          <a:ln/>
        </p:spPr>
      </p:sp>
      <p:sp>
        <p:nvSpPr>
          <p:cNvPr id="2150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smtClean="0">
              <a:latin typeface="Arial" panose="020B0604020202020204" pitchFamily="34" charset="0"/>
              <a:cs typeface="Arial" panose="020B0604020202020204" pitchFamily="34" charset="0"/>
            </a:endParaRPr>
          </a:p>
        </p:txBody>
      </p:sp>
      <p:sp>
        <p:nvSpPr>
          <p:cNvPr id="2150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F4BBEE9-B30B-4B21-84B5-D04A19F6B18C}" type="slidenum">
              <a:rPr lang="zh-CN" altLang="en-US"/>
              <a:pPr/>
              <a:t>6</a:t>
            </a:fld>
            <a:endParaRPr lang="zh-CN" altLang="en-US"/>
          </a:p>
        </p:txBody>
      </p:sp>
    </p:spTree>
    <p:extLst>
      <p:ext uri="{BB962C8B-B14F-4D97-AF65-F5344CB8AC3E}">
        <p14:creationId xmlns:p14="http://schemas.microsoft.com/office/powerpoint/2010/main" val="2132466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幻灯片图像占位符 1"/>
          <p:cNvSpPr>
            <a:spLocks noGrp="1" noRot="1" noChangeAspect="1" noTextEdit="1"/>
          </p:cNvSpPr>
          <p:nvPr>
            <p:ph type="sldImg"/>
          </p:nvPr>
        </p:nvSpPr>
        <p:spPr>
          <a:ln/>
        </p:spPr>
      </p:sp>
      <p:sp>
        <p:nvSpPr>
          <p:cNvPr id="183299" name="备注占位符 2"/>
          <p:cNvSpPr>
            <a:spLocks noGrp="1"/>
          </p:cNvSpPr>
          <p:nvPr>
            <p:ph type="body" idx="1"/>
          </p:nvPr>
        </p:nvSpPr>
        <p:spPr>
          <a:noFill/>
          <a:ln/>
        </p:spPr>
        <p:txBody>
          <a:bodyPr/>
          <a:lstStyle/>
          <a:p>
            <a:endParaRPr lang="zh-CN" altLang="en-US" smtClean="0">
              <a:latin typeface="Arial" pitchFamily="34" charset="0"/>
              <a:cs typeface="Arial" pitchFamily="34" charset="0"/>
            </a:endParaRPr>
          </a:p>
        </p:txBody>
      </p:sp>
      <p:sp>
        <p:nvSpPr>
          <p:cNvPr id="183300" name="灯片编号占位符 3"/>
          <p:cNvSpPr>
            <a:spLocks noGrp="1"/>
          </p:cNvSpPr>
          <p:nvPr>
            <p:ph type="sldNum" sz="quarter" idx="5"/>
          </p:nvPr>
        </p:nvSpPr>
        <p:spPr>
          <a:noFill/>
        </p:spPr>
        <p:txBody>
          <a:bodyPr/>
          <a:lstStyle/>
          <a:p>
            <a:fld id="{578CDCDE-54DE-41E9-A9EC-0F869E3E4E13}" type="slidenum">
              <a:rPr lang="zh-CN" altLang="en-US" smtClean="0">
                <a:solidFill>
                  <a:srgbClr val="000000"/>
                </a:solidFill>
              </a:rPr>
              <a:pPr/>
              <a:t>7</a:t>
            </a:fld>
            <a:endParaRPr lang="zh-CN" altLang="en-US" smtClean="0">
              <a:solidFill>
                <a:srgbClr val="000000"/>
              </a:solidFill>
            </a:endParaRPr>
          </a:p>
        </p:txBody>
      </p:sp>
    </p:spTree>
    <p:extLst>
      <p:ext uri="{BB962C8B-B14F-4D97-AF65-F5344CB8AC3E}">
        <p14:creationId xmlns:p14="http://schemas.microsoft.com/office/powerpoint/2010/main" val="1215124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幻灯片图像占位符 1"/>
          <p:cNvSpPr>
            <a:spLocks noGrp="1" noRot="1" noChangeAspect="1" noTextEdit="1"/>
          </p:cNvSpPr>
          <p:nvPr>
            <p:ph type="sldImg"/>
          </p:nvPr>
        </p:nvSpPr>
        <p:spPr>
          <a:ln/>
        </p:spPr>
      </p:sp>
      <p:sp>
        <p:nvSpPr>
          <p:cNvPr id="17408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CN" smtClean="0">
              <a:latin typeface="Arial" panose="020B0604020202020204" pitchFamily="34" charset="0"/>
              <a:cs typeface="Arial" panose="020B0604020202020204" pitchFamily="34" charset="0"/>
            </a:endParaRPr>
          </a:p>
        </p:txBody>
      </p:sp>
      <p:sp>
        <p:nvSpPr>
          <p:cNvPr id="17408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E7056DE-6985-4948-8136-84F09E6935D0}" type="slidenum">
              <a:rPr lang="zh-CN" altLang="en-US">
                <a:solidFill>
                  <a:srgbClr val="000000"/>
                </a:solidFill>
              </a:rPr>
              <a:pPr/>
              <a:t>10</a:t>
            </a:fld>
            <a:endParaRPr lang="zh-CN" altLang="en-US">
              <a:solidFill>
                <a:srgbClr val="000000"/>
              </a:solidFill>
            </a:endParaRPr>
          </a:p>
        </p:txBody>
      </p:sp>
    </p:spTree>
    <p:extLst>
      <p:ext uri="{BB962C8B-B14F-4D97-AF65-F5344CB8AC3E}">
        <p14:creationId xmlns:p14="http://schemas.microsoft.com/office/powerpoint/2010/main" val="2885671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66813" y="1241425"/>
            <a:ext cx="4464050" cy="3349625"/>
          </a:xfrm>
        </p:spPr>
      </p:sp>
      <p:sp>
        <p:nvSpPr>
          <p:cNvPr id="3" name="备注占位符 2"/>
          <p:cNvSpPr>
            <a:spLocks noGrp="1"/>
          </p:cNvSpPr>
          <p:nvPr>
            <p:ph type="body" idx="1"/>
          </p:nvPr>
        </p:nvSpPr>
        <p:spPr/>
        <p:txBody>
          <a:bodyPr/>
          <a:lstStyle/>
          <a:p>
            <a:r>
              <a:rPr lang="zh-CN" altLang="en-US" dirty="0" smtClean="0"/>
              <a:t>其次，这里介绍下本文的集合预报系统配置，为了考虑物理过程不确定性，本文再进行了诸多试验和参考了美国春季试验的集合预报配置后，为每个预报成员选取了不同的物理参数化组合方案，如表所示。本文中使用的驱动数据为</a:t>
            </a:r>
            <a:r>
              <a:rPr lang="en-US" altLang="zh-CN" dirty="0" smtClean="0"/>
              <a:t>NCEP</a:t>
            </a:r>
            <a:r>
              <a:rPr lang="zh-CN" altLang="en-US" dirty="0" smtClean="0"/>
              <a:t>的全球集合预报系统</a:t>
            </a:r>
            <a:r>
              <a:rPr lang="en-US" altLang="zh-CN" dirty="0" smtClean="0"/>
              <a:t>GEFS</a:t>
            </a:r>
            <a:r>
              <a:rPr lang="zh-CN" altLang="en-US" dirty="0" smtClean="0"/>
              <a:t>，本文中的集合预报系统都包括一个控制预报和</a:t>
            </a:r>
            <a:r>
              <a:rPr lang="en-US" altLang="zh-CN" dirty="0" smtClean="0"/>
              <a:t>14</a:t>
            </a:r>
            <a:r>
              <a:rPr lang="zh-CN" altLang="en-US" dirty="0" smtClean="0"/>
              <a:t>个扰动预报，本文检验的是</a:t>
            </a:r>
            <a:r>
              <a:rPr lang="en-US" altLang="zh-CN" dirty="0" smtClean="0"/>
              <a:t>2013</a:t>
            </a:r>
            <a:r>
              <a:rPr lang="zh-CN" altLang="en-US" dirty="0" smtClean="0"/>
              <a:t>年</a:t>
            </a:r>
            <a:r>
              <a:rPr lang="en-US" altLang="zh-CN" dirty="0" smtClean="0"/>
              <a:t>6</a:t>
            </a:r>
            <a:r>
              <a:rPr lang="zh-CN" altLang="en-US" dirty="0" smtClean="0"/>
              <a:t>月</a:t>
            </a:r>
            <a:r>
              <a:rPr lang="en-US" altLang="zh-CN" dirty="0" smtClean="0"/>
              <a:t>23</a:t>
            </a:r>
            <a:r>
              <a:rPr lang="zh-CN" altLang="en-US" dirty="0" smtClean="0"/>
              <a:t>日到</a:t>
            </a:r>
            <a:r>
              <a:rPr lang="en-US" altLang="zh-CN" dirty="0" smtClean="0"/>
              <a:t>7</a:t>
            </a:r>
            <a:r>
              <a:rPr lang="zh-CN" altLang="en-US" dirty="0" smtClean="0"/>
              <a:t>月</a:t>
            </a:r>
            <a:r>
              <a:rPr lang="en-US" altLang="zh-CN" dirty="0" smtClean="0"/>
              <a:t>22</a:t>
            </a:r>
            <a:r>
              <a:rPr lang="zh-CN" altLang="en-US" dirty="0" smtClean="0"/>
              <a:t>日的</a:t>
            </a:r>
            <a:r>
              <a:rPr lang="en-US" altLang="zh-CN" dirty="0" smtClean="0"/>
              <a:t>30</a:t>
            </a:r>
            <a:r>
              <a:rPr lang="zh-CN" altLang="en-US" dirty="0" smtClean="0"/>
              <a:t>天梅雨期降水，预报从每天的</a:t>
            </a:r>
            <a:r>
              <a:rPr lang="en-US" altLang="zh-CN" dirty="0" smtClean="0"/>
              <a:t>00UTC</a:t>
            </a:r>
            <a:r>
              <a:rPr lang="zh-CN" altLang="en-US" dirty="0" smtClean="0"/>
              <a:t>起报，预报</a:t>
            </a:r>
            <a:r>
              <a:rPr lang="en-US" altLang="zh-CN" dirty="0" smtClean="0"/>
              <a:t>36h</a:t>
            </a:r>
            <a:endParaRPr lang="zh-CN" altLang="en-US" dirty="0"/>
          </a:p>
        </p:txBody>
      </p:sp>
      <p:sp>
        <p:nvSpPr>
          <p:cNvPr id="4" name="灯片编号占位符 3"/>
          <p:cNvSpPr>
            <a:spLocks noGrp="1"/>
          </p:cNvSpPr>
          <p:nvPr>
            <p:ph type="sldNum" sz="quarter" idx="10"/>
          </p:nvPr>
        </p:nvSpPr>
        <p:spPr/>
        <p:txBody>
          <a:bodyPr/>
          <a:lstStyle/>
          <a:p>
            <a:fld id="{9D2AD9BC-65B8-4AD5-B01B-18C79A7EB449}"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106114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66813" y="1241425"/>
            <a:ext cx="4464050" cy="3349625"/>
          </a:xfrm>
        </p:spPr>
      </p:sp>
      <p:sp>
        <p:nvSpPr>
          <p:cNvPr id="3" name="备注占位符 2"/>
          <p:cNvSpPr>
            <a:spLocks noGrp="1"/>
          </p:cNvSpPr>
          <p:nvPr>
            <p:ph type="body" idx="1"/>
          </p:nvPr>
        </p:nvSpPr>
        <p:spPr/>
        <p:txBody>
          <a:bodyPr/>
          <a:lstStyle/>
          <a:p>
            <a:r>
              <a:rPr lang="zh-CN" altLang="en-US" dirty="0" smtClean="0"/>
              <a:t>针对初始和侧边界扰动，本文共设计了</a:t>
            </a:r>
            <a:r>
              <a:rPr lang="en-US" altLang="zh-CN" dirty="0" smtClean="0"/>
              <a:t>4</a:t>
            </a:r>
            <a:r>
              <a:rPr lang="zh-CN" altLang="en-US" dirty="0" smtClean="0"/>
              <a:t>套集合预报系统，它们分别是降尺度初始和侧边界扰动的</a:t>
            </a:r>
            <a:r>
              <a:rPr lang="en-US" altLang="zh-CN" dirty="0" smtClean="0"/>
              <a:t>WRF_GEFS</a:t>
            </a:r>
            <a:r>
              <a:rPr lang="zh-CN" altLang="en-US" dirty="0" smtClean="0"/>
              <a:t>；在</a:t>
            </a:r>
            <a:r>
              <a:rPr lang="en-US" altLang="zh-CN" dirty="0" smtClean="0"/>
              <a:t>WRF_GEFS</a:t>
            </a:r>
            <a:r>
              <a:rPr lang="zh-CN" altLang="en-US" dirty="0" smtClean="0"/>
              <a:t>基础上增大了侧边界扰动的</a:t>
            </a:r>
            <a:r>
              <a:rPr lang="en-US" altLang="zh-CN" dirty="0" smtClean="0"/>
              <a:t>WRF_GEFS_INF</a:t>
            </a:r>
            <a:r>
              <a:rPr lang="zh-CN" altLang="en-US" dirty="0" smtClean="0"/>
              <a:t>；将</a:t>
            </a:r>
            <a:r>
              <a:rPr lang="en-US" altLang="zh-CN" dirty="0" smtClean="0"/>
              <a:t>WRF_GEFS_INF</a:t>
            </a:r>
            <a:r>
              <a:rPr lang="zh-CN" altLang="en-US" dirty="0" smtClean="0"/>
              <a:t>的初始扰动换成了增长模繁殖法扰动的</a:t>
            </a:r>
            <a:r>
              <a:rPr lang="en-US" altLang="zh-CN" dirty="0" smtClean="0"/>
              <a:t>WRF_BGM;</a:t>
            </a:r>
            <a:r>
              <a:rPr lang="zh-CN" altLang="en-US" dirty="0" smtClean="0"/>
              <a:t>以及融合了</a:t>
            </a:r>
            <a:r>
              <a:rPr lang="en-US" altLang="zh-CN" dirty="0" smtClean="0"/>
              <a:t>WRF_GEFS_INF</a:t>
            </a:r>
            <a:r>
              <a:rPr lang="zh-CN" altLang="en-US" dirty="0" smtClean="0"/>
              <a:t>和</a:t>
            </a:r>
            <a:r>
              <a:rPr lang="en-US" altLang="zh-CN" dirty="0" smtClean="0"/>
              <a:t>WRF_BGM</a:t>
            </a:r>
            <a:r>
              <a:rPr lang="zh-CN" altLang="en-US" dirty="0" smtClean="0"/>
              <a:t>初始扰动，形成多尺度混合初始扰动的</a:t>
            </a:r>
            <a:r>
              <a:rPr lang="en-US" altLang="zh-CN" dirty="0" smtClean="0"/>
              <a:t>WRF_BLEND</a:t>
            </a:r>
            <a:endParaRPr lang="zh-CN" altLang="en-US" dirty="0"/>
          </a:p>
        </p:txBody>
      </p:sp>
      <p:sp>
        <p:nvSpPr>
          <p:cNvPr id="4" name="灯片编号占位符 3"/>
          <p:cNvSpPr>
            <a:spLocks noGrp="1"/>
          </p:cNvSpPr>
          <p:nvPr>
            <p:ph type="sldNum" sz="quarter" idx="10"/>
          </p:nvPr>
        </p:nvSpPr>
        <p:spPr/>
        <p:txBody>
          <a:bodyPr/>
          <a:lstStyle/>
          <a:p>
            <a:fld id="{9D2AD9BC-65B8-4AD5-B01B-18C79A7EB449}"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550214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66813" y="1241425"/>
            <a:ext cx="4464050" cy="33496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本文的研究路线分成四步，第一步，我们首先检验</a:t>
            </a:r>
            <a:r>
              <a:rPr lang="en-US" altLang="zh-CN" dirty="0" smtClean="0"/>
              <a:t>WRF_GEFS</a:t>
            </a:r>
            <a:r>
              <a:rPr lang="zh-CN" altLang="en-US" dirty="0" smtClean="0"/>
              <a:t>，来进行</a:t>
            </a:r>
            <a:r>
              <a:rPr lang="zh-CN" altLang="en-US" sz="1200" b="1" dirty="0" smtClean="0">
                <a:latin typeface="微软雅黑" panose="020B0503020204020204" pitchFamily="34" charset="-122"/>
                <a:ea typeface="微软雅黑" panose="020B0503020204020204" pitchFamily="34" charset="-122"/>
              </a:rPr>
              <a:t>降尺度扰动可行性与空间检验方法研究；第二步，对比</a:t>
            </a:r>
            <a:r>
              <a:rPr lang="en-US" altLang="zh-CN" sz="1200" b="1" dirty="0" smtClean="0">
                <a:latin typeface="微软雅黑" panose="020B0503020204020204" pitchFamily="34" charset="-122"/>
                <a:ea typeface="微软雅黑" panose="020B0503020204020204" pitchFamily="34" charset="-122"/>
              </a:rPr>
              <a:t>WRF_GEFS</a:t>
            </a:r>
            <a:r>
              <a:rPr lang="zh-CN" altLang="en-US" sz="1200" b="1" dirty="0" smtClean="0">
                <a:latin typeface="微软雅黑" panose="020B0503020204020204" pitchFamily="34" charset="-122"/>
                <a:ea typeface="微软雅黑" panose="020B0503020204020204" pitchFamily="34" charset="-122"/>
              </a:rPr>
              <a:t>和</a:t>
            </a:r>
            <a:r>
              <a:rPr lang="en-US" altLang="zh-CN" sz="1200" b="1" dirty="0" smtClean="0">
                <a:latin typeface="微软雅黑" panose="020B0503020204020204" pitchFamily="34" charset="-122"/>
                <a:ea typeface="微软雅黑" panose="020B0503020204020204" pitchFamily="34" charset="-122"/>
              </a:rPr>
              <a:t>WRF_GEFS_INF</a:t>
            </a:r>
            <a:r>
              <a:rPr lang="zh-CN" altLang="en-US" sz="1200" b="1" dirty="0" smtClean="0">
                <a:latin typeface="微软雅黑" panose="020B0503020204020204" pitchFamily="34" charset="-122"/>
                <a:ea typeface="微软雅黑" panose="020B0503020204020204" pitchFamily="34" charset="-122"/>
              </a:rPr>
              <a:t>，来进行侧边界扰动的研究；第三步，对比</a:t>
            </a:r>
            <a:r>
              <a:rPr lang="en-US" altLang="zh-CN" sz="1200" b="1" dirty="0" smtClean="0">
                <a:latin typeface="微软雅黑" panose="020B0503020204020204" pitchFamily="34" charset="-122"/>
                <a:ea typeface="微软雅黑" panose="020B0503020204020204" pitchFamily="34" charset="-122"/>
              </a:rPr>
              <a:t>WRF_BGM</a:t>
            </a:r>
            <a:r>
              <a:rPr lang="zh-CN" altLang="en-US" sz="1200" b="1" dirty="0" smtClean="0">
                <a:latin typeface="微软雅黑" panose="020B0503020204020204" pitchFamily="34" charset="-122"/>
                <a:ea typeface="微软雅黑" panose="020B0503020204020204" pitchFamily="34" charset="-122"/>
              </a:rPr>
              <a:t>和</a:t>
            </a:r>
            <a:r>
              <a:rPr lang="en-US" altLang="zh-CN" sz="1200" b="1" dirty="0" smtClean="0">
                <a:latin typeface="微软雅黑" panose="020B0503020204020204" pitchFamily="34" charset="-122"/>
                <a:ea typeface="微软雅黑" panose="020B0503020204020204" pitchFamily="34" charset="-122"/>
              </a:rPr>
              <a:t>WRF_GEFS_INF</a:t>
            </a:r>
            <a:r>
              <a:rPr lang="zh-CN" altLang="en-US" sz="1200" b="1" dirty="0" smtClean="0">
                <a:latin typeface="微软雅黑" panose="020B0503020204020204" pitchFamily="34" charset="-122"/>
                <a:ea typeface="微软雅黑" panose="020B0503020204020204" pitchFamily="34" charset="-122"/>
              </a:rPr>
              <a:t>，来进行小尺度与降尺度初始扰动对比研究；最后一步，通过对比</a:t>
            </a:r>
            <a:r>
              <a:rPr lang="en-US" altLang="zh-CN" sz="1200" b="1" dirty="0" smtClean="0">
                <a:latin typeface="微软雅黑" panose="020B0503020204020204" pitchFamily="34" charset="-122"/>
                <a:ea typeface="微软雅黑" panose="020B0503020204020204" pitchFamily="34" charset="-122"/>
              </a:rPr>
              <a:t>WRF_GEFS_INF</a:t>
            </a:r>
            <a:r>
              <a:rPr lang="zh-CN" altLang="en-US" sz="1200" b="1" dirty="0" smtClean="0">
                <a:latin typeface="微软雅黑" panose="020B0503020204020204" pitchFamily="34" charset="-122"/>
                <a:ea typeface="微软雅黑" panose="020B0503020204020204" pitchFamily="34" charset="-122"/>
              </a:rPr>
              <a:t>，</a:t>
            </a:r>
            <a:r>
              <a:rPr lang="en-US" altLang="zh-CN" sz="1200" b="1" dirty="0" smtClean="0">
                <a:latin typeface="微软雅黑" panose="020B0503020204020204" pitchFamily="34" charset="-122"/>
                <a:ea typeface="微软雅黑" panose="020B0503020204020204" pitchFamily="34" charset="-122"/>
              </a:rPr>
              <a:t>WRF_BGM</a:t>
            </a:r>
            <a:r>
              <a:rPr lang="zh-CN" altLang="en-US" sz="1200" b="1" dirty="0" smtClean="0">
                <a:latin typeface="微软雅黑" panose="020B0503020204020204" pitchFamily="34" charset="-122"/>
                <a:ea typeface="微软雅黑" panose="020B0503020204020204" pitchFamily="34" charset="-122"/>
              </a:rPr>
              <a:t>和</a:t>
            </a:r>
            <a:r>
              <a:rPr lang="en-US" altLang="zh-CN" sz="1200" b="1" dirty="0" smtClean="0">
                <a:latin typeface="微软雅黑" panose="020B0503020204020204" pitchFamily="34" charset="-122"/>
                <a:ea typeface="微软雅黑" panose="020B0503020204020204" pitchFamily="34" charset="-122"/>
              </a:rPr>
              <a:t>WRF_BLEND</a:t>
            </a:r>
            <a:r>
              <a:rPr lang="zh-CN" altLang="en-US" sz="1200" b="1" dirty="0" smtClean="0">
                <a:latin typeface="微软雅黑" panose="020B0503020204020204" pitchFamily="34" charset="-122"/>
                <a:ea typeface="微软雅黑" panose="020B0503020204020204" pitchFamily="34" charset="-122"/>
              </a:rPr>
              <a:t>，来进行多尺度融合初始扰动研究</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1" dirty="0" smtClean="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9D2AD9BC-65B8-4AD5-B01B-18C79A7EB449}" type="slidenum">
              <a:rPr lang="zh-CN" altLang="en-US" smtClean="0"/>
              <a:t>16</a:t>
            </a:fld>
            <a:endParaRPr lang="zh-CN" altLang="en-US"/>
          </a:p>
        </p:txBody>
      </p:sp>
    </p:spTree>
    <p:extLst>
      <p:ext uri="{BB962C8B-B14F-4D97-AF65-F5344CB8AC3E}">
        <p14:creationId xmlns:p14="http://schemas.microsoft.com/office/powerpoint/2010/main" val="2339006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66813" y="1241425"/>
            <a:ext cx="4464050" cy="33496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smtClean="0"/>
              <a:t>除了上述的检验外，本文还对降水一致性尺度法进行了扩展研究。</a:t>
            </a:r>
            <a:r>
              <a:rPr lang="en-US" altLang="zh-CN" sz="1200" b="1" dirty="0" err="1" smtClean="0">
                <a:latin typeface="微软雅黑" panose="020B0503020204020204" pitchFamily="34" charset="-122"/>
                <a:ea typeface="微软雅黑" panose="020B0503020204020204" pitchFamily="34" charset="-122"/>
              </a:rPr>
              <a:t>Dey</a:t>
            </a:r>
            <a:r>
              <a:rPr lang="zh-CN" altLang="en-US" sz="1200" b="1" dirty="0" smtClean="0">
                <a:latin typeface="微软雅黑" panose="020B0503020204020204" pitchFamily="34" charset="-122"/>
                <a:ea typeface="微软雅黑" panose="020B0503020204020204" pitchFamily="34" charset="-122"/>
              </a:rPr>
              <a:t>在他的工作中指出，在降水区内，空间集合离散度误差关系由降水强度和落区决定，但他没有比较两者的相对重要性；本文在他的基础上对一致性尺度方法进行了扩展，</a:t>
            </a:r>
            <a:r>
              <a:rPr lang="zh-CN" altLang="en-US" dirty="0" smtClean="0"/>
              <a:t>使得此方法可以用来比较</a:t>
            </a:r>
            <a:r>
              <a:rPr lang="zh-CN" altLang="en-US" sz="1200" b="1" dirty="0" smtClean="0">
                <a:latin typeface="微软雅黑" panose="020B0503020204020204" pitchFamily="34" charset="-122"/>
                <a:ea typeface="微软雅黑" panose="020B0503020204020204" pitchFamily="34" charset="-122"/>
              </a:rPr>
              <a:t>降水强度落区的相对重要性；我们在计算降水一致性尺度之前，对降水场进行了两种不同的处理，第一种，选择降水阈值后，小于阈值的降水量值变为</a:t>
            </a:r>
            <a:r>
              <a:rPr lang="en-US" altLang="zh-CN" sz="1200" b="1" dirty="0" smtClean="0">
                <a:latin typeface="微软雅黑" panose="020B0503020204020204" pitchFamily="34" charset="-122"/>
                <a:ea typeface="微软雅黑" panose="020B0503020204020204" pitchFamily="34" charset="-122"/>
              </a:rPr>
              <a:t>0</a:t>
            </a:r>
            <a:r>
              <a:rPr lang="zh-CN" altLang="en-US" sz="1200" b="1" dirty="0" smtClean="0">
                <a:latin typeface="微软雅黑" panose="020B0503020204020204" pitchFamily="34" charset="-122"/>
                <a:ea typeface="微软雅黑" panose="020B0503020204020204" pitchFamily="34" charset="-122"/>
              </a:rPr>
              <a:t>，大于阈值的降水量值保持不变，我们将这种降水场叫做原始阈值场；第二种，小于阈值的降水值仍变为</a:t>
            </a:r>
            <a:r>
              <a:rPr lang="en-US" altLang="zh-CN" sz="1200" b="1" dirty="0" smtClean="0">
                <a:latin typeface="微软雅黑" panose="020B0503020204020204" pitchFamily="34" charset="-122"/>
                <a:ea typeface="微软雅黑" panose="020B0503020204020204" pitchFamily="34" charset="-122"/>
              </a:rPr>
              <a:t>0</a:t>
            </a:r>
            <a:r>
              <a:rPr lang="zh-CN" altLang="en-US" sz="1200" b="1" dirty="0" smtClean="0">
                <a:latin typeface="微软雅黑" panose="020B0503020204020204" pitchFamily="34" charset="-122"/>
                <a:ea typeface="微软雅黑" panose="020B0503020204020204" pitchFamily="34" charset="-122"/>
              </a:rPr>
              <a:t>，而大于阈值的降水值变为</a:t>
            </a:r>
            <a:r>
              <a:rPr lang="en-US" altLang="zh-CN" sz="1200" b="1" dirty="0" smtClean="0">
                <a:latin typeface="微软雅黑" panose="020B0503020204020204" pitchFamily="34" charset="-122"/>
                <a:ea typeface="微软雅黑" panose="020B0503020204020204" pitchFamily="34" charset="-122"/>
              </a:rPr>
              <a:t>1</a:t>
            </a:r>
            <a:r>
              <a:rPr lang="zh-CN" altLang="en-US" sz="1200" b="1" dirty="0" smtClean="0">
                <a:latin typeface="微软雅黑" panose="020B0503020204020204" pitchFamily="34" charset="-122"/>
                <a:ea typeface="微软雅黑" panose="020B0503020204020204" pitchFamily="34" charset="-122"/>
              </a:rPr>
              <a:t>，我们将这种降水场称为二分阈值场。从图中可以看出，</a:t>
            </a:r>
            <a:r>
              <a:rPr lang="zh-CN" altLang="en-US" sz="1200" b="1" dirty="0" smtClean="0">
                <a:solidFill>
                  <a:srgbClr val="FF0000"/>
                </a:solidFill>
                <a:latin typeface="微软雅黑" panose="020B0503020204020204" pitchFamily="34" charset="-122"/>
                <a:ea typeface="微软雅黑" panose="020B0503020204020204" pitchFamily="34" charset="-122"/>
              </a:rPr>
              <a:t>两种降水场的唯一区别就在于大于阈值的降水强度。原始阈值场保留了强度误差，而二分阈值场忽略了强度误差</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1" dirty="0" smtClean="0">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9D2AD9BC-65B8-4AD5-B01B-18C79A7EB449}" type="slidenum">
              <a:rPr lang="zh-CN" altLang="en-US" smtClean="0">
                <a:solidFill>
                  <a:prstClr val="black"/>
                </a:solidFill>
              </a:rPr>
              <a:pPr/>
              <a:t>28</a:t>
            </a:fld>
            <a:endParaRPr lang="zh-CN" altLang="en-US">
              <a:solidFill>
                <a:prstClr val="black"/>
              </a:solidFill>
            </a:endParaRPr>
          </a:p>
        </p:txBody>
      </p:sp>
    </p:spTree>
    <p:extLst>
      <p:ext uri="{BB962C8B-B14F-4D97-AF65-F5344CB8AC3E}">
        <p14:creationId xmlns:p14="http://schemas.microsoft.com/office/powerpoint/2010/main" val="31063466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Oval 6"/>
          <p:cNvSpPr>
            <a:spLocks noChangeArrowheads="1"/>
          </p:cNvSpPr>
          <p:nvPr userDrawn="1"/>
        </p:nvSpPr>
        <p:spPr bwMode="auto">
          <a:xfrm>
            <a:off x="228600" y="1635125"/>
            <a:ext cx="2514600" cy="2514600"/>
          </a:xfrm>
          <a:prstGeom prst="ellipse">
            <a:avLst/>
          </a:prstGeom>
          <a:noFill/>
          <a:ln w="12700">
            <a:solidFill>
              <a:schemeClr val="accent1"/>
            </a:solidFill>
            <a:round/>
            <a:headEnd/>
            <a:tailEnd/>
          </a:ln>
          <a:effectLst/>
        </p:spPr>
        <p:txBody>
          <a:bodyPr wrap="none" anchor="ctr"/>
          <a:lstStyle/>
          <a:p>
            <a:pPr>
              <a:defRPr/>
            </a:pPr>
            <a:endParaRPr lang="zh-CN" altLang="zh-CN">
              <a:solidFill>
                <a:srgbClr val="292929"/>
              </a:solidFill>
              <a:cs typeface="Times New Roman" pitchFamily="18" charset="0"/>
            </a:endParaRPr>
          </a:p>
        </p:txBody>
      </p:sp>
      <p:sp>
        <p:nvSpPr>
          <p:cNvPr id="5" name="Rectangle 7"/>
          <p:cNvSpPr>
            <a:spLocks noChangeArrowheads="1"/>
          </p:cNvSpPr>
          <p:nvPr userDrawn="1"/>
        </p:nvSpPr>
        <p:spPr bwMode="hidden">
          <a:xfrm>
            <a:off x="0" y="2397125"/>
            <a:ext cx="4724400" cy="1143000"/>
          </a:xfrm>
          <a:prstGeom prst="rect">
            <a:avLst/>
          </a:prstGeom>
          <a:solidFill>
            <a:schemeClr val="accent2"/>
          </a:solidFill>
          <a:ln w="9525">
            <a:noFill/>
            <a:miter lim="800000"/>
            <a:headEnd/>
            <a:tailEnd/>
          </a:ln>
          <a:effectLst/>
        </p:spPr>
        <p:txBody>
          <a:bodyPr wrap="none" anchor="ctr"/>
          <a:lstStyle/>
          <a:p>
            <a:pPr>
              <a:defRPr/>
            </a:pPr>
            <a:endParaRPr lang="zh-CN" altLang="zh-CN" sz="2400">
              <a:solidFill>
                <a:srgbClr val="292929"/>
              </a:solidFill>
              <a:cs typeface="Times New Roman" pitchFamily="18" charset="0"/>
            </a:endParaRPr>
          </a:p>
        </p:txBody>
      </p:sp>
      <p:sp>
        <p:nvSpPr>
          <p:cNvPr id="6" name="Rectangle 8"/>
          <p:cNvSpPr>
            <a:spLocks noChangeArrowheads="1"/>
          </p:cNvSpPr>
          <p:nvPr userDrawn="1"/>
        </p:nvSpPr>
        <p:spPr bwMode="hidden">
          <a:xfrm>
            <a:off x="3962400" y="2397125"/>
            <a:ext cx="4724400" cy="1143000"/>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zh-CN" altLang="zh-CN" sz="2400">
              <a:solidFill>
                <a:srgbClr val="292929"/>
              </a:solidFill>
              <a:cs typeface="Times New Roman" pitchFamily="18" charset="0"/>
            </a:endParaRPr>
          </a:p>
        </p:txBody>
      </p:sp>
      <p:pic>
        <p:nvPicPr>
          <p:cNvPr id="7" name="Picture 10" descr="tower"/>
          <p:cNvPicPr>
            <a:picLocks noChangeAspect="1" noChangeArrowheads="1"/>
          </p:cNvPicPr>
          <p:nvPr userDrawn="1"/>
        </p:nvPicPr>
        <p:blipFill>
          <a:blip r:embed="rId2" cstate="print"/>
          <a:srcRect/>
          <a:stretch>
            <a:fillRect/>
          </a:stretch>
        </p:blipFill>
        <p:spPr bwMode="auto">
          <a:xfrm>
            <a:off x="6542088" y="188913"/>
            <a:ext cx="1990725" cy="1095375"/>
          </a:xfrm>
          <a:prstGeom prst="rect">
            <a:avLst/>
          </a:prstGeom>
          <a:noFill/>
          <a:ln w="9525">
            <a:noFill/>
            <a:miter lim="800000"/>
            <a:headEnd/>
            <a:tailEnd/>
          </a:ln>
        </p:spPr>
      </p:pic>
      <p:pic>
        <p:nvPicPr>
          <p:cNvPr id="8" name="Picture 11" descr="NJU2"/>
          <p:cNvPicPr>
            <a:picLocks noChangeAspect="1" noChangeArrowheads="1"/>
          </p:cNvPicPr>
          <p:nvPr userDrawn="1"/>
        </p:nvPicPr>
        <p:blipFill>
          <a:blip r:embed="rId3" cstate="print"/>
          <a:srcRect/>
          <a:stretch>
            <a:fillRect/>
          </a:stretch>
        </p:blipFill>
        <p:spPr bwMode="auto">
          <a:xfrm>
            <a:off x="252413" y="260350"/>
            <a:ext cx="2303462" cy="904875"/>
          </a:xfrm>
          <a:prstGeom prst="rect">
            <a:avLst/>
          </a:prstGeom>
          <a:noFill/>
          <a:ln w="9525">
            <a:noFill/>
            <a:miter lim="800000"/>
            <a:headEnd/>
            <a:tailEnd/>
          </a:ln>
        </p:spPr>
      </p:pic>
      <p:pic>
        <p:nvPicPr>
          <p:cNvPr id="9" name="Picture 12"/>
          <p:cNvPicPr>
            <a:picLocks noChangeAspect="1" noChangeArrowheads="1"/>
          </p:cNvPicPr>
          <p:nvPr userDrawn="1"/>
        </p:nvPicPr>
        <p:blipFill>
          <a:blip r:embed="rId4" cstate="print"/>
          <a:srcRect/>
          <a:stretch>
            <a:fillRect/>
          </a:stretch>
        </p:blipFill>
        <p:spPr bwMode="auto">
          <a:xfrm>
            <a:off x="14288" y="6092825"/>
            <a:ext cx="9117012" cy="28575"/>
          </a:xfrm>
          <a:prstGeom prst="rect">
            <a:avLst/>
          </a:prstGeom>
          <a:noFill/>
          <a:ln w="9525">
            <a:noFill/>
            <a:miter lim="800000"/>
            <a:headEnd/>
            <a:tailEnd/>
          </a:ln>
        </p:spPr>
      </p:pic>
      <p:pic>
        <p:nvPicPr>
          <p:cNvPr id="10" name="Picture 13"/>
          <p:cNvPicPr>
            <a:picLocks noChangeAspect="1" noChangeArrowheads="1"/>
          </p:cNvPicPr>
          <p:nvPr userDrawn="1"/>
        </p:nvPicPr>
        <p:blipFill>
          <a:blip r:embed="rId4" cstate="print"/>
          <a:srcRect/>
          <a:stretch>
            <a:fillRect/>
          </a:stretch>
        </p:blipFill>
        <p:spPr bwMode="auto">
          <a:xfrm>
            <a:off x="0" y="1268413"/>
            <a:ext cx="9117013" cy="28575"/>
          </a:xfrm>
          <a:prstGeom prst="rect">
            <a:avLst/>
          </a:prstGeom>
          <a:noFill/>
          <a:ln w="9525">
            <a:noFill/>
            <a:miter lim="800000"/>
            <a:headEnd/>
            <a:tailEnd/>
          </a:ln>
        </p:spPr>
      </p:pic>
      <p:sp>
        <p:nvSpPr>
          <p:cNvPr id="189442" name="Rectangle 2"/>
          <p:cNvSpPr>
            <a:spLocks noGrp="1" noChangeArrowheads="1"/>
          </p:cNvSpPr>
          <p:nvPr>
            <p:ph type="subTitle" idx="1"/>
          </p:nvPr>
        </p:nvSpPr>
        <p:spPr>
          <a:xfrm>
            <a:off x="3059113" y="4149725"/>
            <a:ext cx="5184775" cy="1336675"/>
          </a:xfrm>
        </p:spPr>
        <p:txBody>
          <a:bodyPr/>
          <a:lstStyle>
            <a:lvl1pPr marL="0" indent="0">
              <a:buFont typeface="Wingdings" charset="2"/>
              <a:buNone/>
              <a:defRPr/>
            </a:lvl1pPr>
          </a:lstStyle>
          <a:p>
            <a:r>
              <a:rPr lang="zh-CN" altLang="en-US" smtClean="0"/>
              <a:t>单击此处编辑母版副标题样式</a:t>
            </a:r>
            <a:endParaRPr lang="zh-CN" altLang="en-US"/>
          </a:p>
        </p:txBody>
      </p:sp>
      <p:sp>
        <p:nvSpPr>
          <p:cNvPr id="189449" name="Rectangle 9"/>
          <p:cNvSpPr>
            <a:spLocks noGrp="1" noChangeArrowheads="1"/>
          </p:cNvSpPr>
          <p:nvPr>
            <p:ph type="ctrTitle"/>
          </p:nvPr>
        </p:nvSpPr>
        <p:spPr>
          <a:xfrm>
            <a:off x="838200" y="2163763"/>
            <a:ext cx="7405688" cy="1600200"/>
          </a:xfrm>
        </p:spPr>
        <p:txBody>
          <a:bodyPr anchor="ctr"/>
          <a:lstStyle>
            <a:lvl1pPr>
              <a:defRPr/>
            </a:lvl1pPr>
          </a:lstStyle>
          <a:p>
            <a:r>
              <a:rPr lang="zh-CN" altLang="en-US" smtClean="0"/>
              <a:t>单击此处编辑母版标题样式</a:t>
            </a:r>
            <a:endParaRPr lang="zh-CN" altLang="en-US"/>
          </a:p>
        </p:txBody>
      </p:sp>
      <p:sp>
        <p:nvSpPr>
          <p:cNvPr id="11" name="Rectangle 3"/>
          <p:cNvSpPr>
            <a:spLocks noGrp="1" noChangeArrowheads="1"/>
          </p:cNvSpPr>
          <p:nvPr>
            <p:ph type="dt" sz="half" idx="10"/>
          </p:nvPr>
        </p:nvSpPr>
        <p:spPr>
          <a:xfrm>
            <a:off x="685800" y="6284913"/>
            <a:ext cx="1293813" cy="457200"/>
          </a:xfrm>
        </p:spPr>
        <p:txBody>
          <a:bodyPr/>
          <a:lstStyle>
            <a:lvl1pPr>
              <a:defRPr/>
            </a:lvl1pPr>
          </a:lstStyle>
          <a:p>
            <a:pPr>
              <a:defRPr/>
            </a:pPr>
            <a:fld id="{0098BCB5-9E43-48A7-A13C-2735103DF2F0}" type="datetimeFigureOut">
              <a:rPr lang="zh-CN" altLang="en-US">
                <a:solidFill>
                  <a:srgbClr val="292929"/>
                </a:solidFill>
              </a:rPr>
              <a:pPr>
                <a:defRPr/>
              </a:pPr>
              <a:t>2018/1/23</a:t>
            </a:fld>
            <a:endParaRPr lang="zh-CN" altLang="en-US">
              <a:solidFill>
                <a:srgbClr val="292929"/>
              </a:solidFill>
            </a:endParaRPr>
          </a:p>
        </p:txBody>
      </p:sp>
      <p:sp>
        <p:nvSpPr>
          <p:cNvPr id="12" name="Rectangle 4"/>
          <p:cNvSpPr>
            <a:spLocks noGrp="1" noChangeArrowheads="1"/>
          </p:cNvSpPr>
          <p:nvPr>
            <p:ph type="ftr" sz="quarter" idx="11"/>
          </p:nvPr>
        </p:nvSpPr>
        <p:spPr>
          <a:xfrm>
            <a:off x="2195513" y="6202363"/>
            <a:ext cx="5113337" cy="539750"/>
          </a:xfrm>
        </p:spPr>
        <p:txBody>
          <a:bodyPr/>
          <a:lstStyle>
            <a:lvl1pPr>
              <a:defRPr/>
            </a:lvl1pPr>
          </a:lstStyle>
          <a:p>
            <a:pPr>
              <a:defRPr/>
            </a:pPr>
            <a:endParaRPr lang="zh-CN" altLang="en-US">
              <a:solidFill>
                <a:srgbClr val="292929"/>
              </a:solidFill>
            </a:endParaRPr>
          </a:p>
        </p:txBody>
      </p:sp>
      <p:sp>
        <p:nvSpPr>
          <p:cNvPr id="13" name="Rectangle 5"/>
          <p:cNvSpPr>
            <a:spLocks noGrp="1" noChangeArrowheads="1"/>
          </p:cNvSpPr>
          <p:nvPr>
            <p:ph type="sldNum" sz="quarter" idx="12"/>
          </p:nvPr>
        </p:nvSpPr>
        <p:spPr/>
        <p:txBody>
          <a:bodyPr/>
          <a:lstStyle>
            <a:lvl1pPr>
              <a:defRPr/>
            </a:lvl1pPr>
          </a:lstStyle>
          <a:p>
            <a:pPr>
              <a:defRPr/>
            </a:pPr>
            <a:fld id="{58F4AB2C-3A86-4AC6-A2EC-4DC82D486EBA}" type="slidenum">
              <a:rPr lang="zh-CN" altLang="en-US">
                <a:solidFill>
                  <a:srgbClr val="292929"/>
                </a:solidFill>
              </a:rPr>
              <a:pPr>
                <a:defRPr/>
              </a:pPr>
              <a:t>‹#›</a:t>
            </a:fld>
            <a:endParaRPr lang="zh-CN" altLang="en-US">
              <a:solidFill>
                <a:srgbClr val="292929"/>
              </a:solidFill>
            </a:endParaRPr>
          </a:p>
        </p:txBody>
      </p:sp>
    </p:spTree>
    <p:extLst>
      <p:ext uri="{BB962C8B-B14F-4D97-AF65-F5344CB8AC3E}">
        <p14:creationId xmlns:p14="http://schemas.microsoft.com/office/powerpoint/2010/main" val="7418729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7"/>
          <p:cNvSpPr>
            <a:spLocks noGrp="1" noChangeArrowheads="1"/>
          </p:cNvSpPr>
          <p:nvPr>
            <p:ph type="dt" sz="half" idx="10"/>
          </p:nvPr>
        </p:nvSpPr>
        <p:spPr>
          <a:ln/>
        </p:spPr>
        <p:txBody>
          <a:bodyPr/>
          <a:lstStyle>
            <a:lvl1pPr>
              <a:defRPr/>
            </a:lvl1pPr>
          </a:lstStyle>
          <a:p>
            <a:pPr>
              <a:defRPr/>
            </a:pPr>
            <a:fld id="{7C93A31A-C129-479B-89D9-7E8D008CA81F}" type="datetimeFigureOut">
              <a:rPr lang="zh-CN" altLang="en-US">
                <a:solidFill>
                  <a:srgbClr val="292929"/>
                </a:solidFill>
              </a:rPr>
              <a:pPr>
                <a:defRPr/>
              </a:pPr>
              <a:t>2018/1/23</a:t>
            </a:fld>
            <a:endParaRPr lang="zh-CN" altLang="en-US">
              <a:solidFill>
                <a:srgbClr val="292929"/>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292929"/>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FCB265B8-0B0E-4962-BA00-D4FA5C1611B0}" type="slidenum">
              <a:rPr lang="zh-CN" altLang="en-US">
                <a:solidFill>
                  <a:srgbClr val="292929"/>
                </a:solidFill>
              </a:rPr>
              <a:pPr>
                <a:defRPr/>
              </a:pPr>
              <a:t>‹#›</a:t>
            </a:fld>
            <a:endParaRPr lang="zh-CN" altLang="en-US">
              <a:solidFill>
                <a:srgbClr val="292929"/>
              </a:solidFill>
            </a:endParaRPr>
          </a:p>
        </p:txBody>
      </p:sp>
    </p:spTree>
    <p:extLst>
      <p:ext uri="{BB962C8B-B14F-4D97-AF65-F5344CB8AC3E}">
        <p14:creationId xmlns:p14="http://schemas.microsoft.com/office/powerpoint/2010/main" val="2218669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75425" y="404813"/>
            <a:ext cx="2035175" cy="547211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68313" y="404813"/>
            <a:ext cx="5954712" cy="5472112"/>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7"/>
          <p:cNvSpPr>
            <a:spLocks noGrp="1" noChangeArrowheads="1"/>
          </p:cNvSpPr>
          <p:nvPr>
            <p:ph type="dt" sz="half" idx="10"/>
          </p:nvPr>
        </p:nvSpPr>
        <p:spPr>
          <a:ln/>
        </p:spPr>
        <p:txBody>
          <a:bodyPr/>
          <a:lstStyle>
            <a:lvl1pPr>
              <a:defRPr/>
            </a:lvl1pPr>
          </a:lstStyle>
          <a:p>
            <a:pPr>
              <a:defRPr/>
            </a:pPr>
            <a:fld id="{47E2DEA5-2067-410D-87C7-3517CEF26E4E}" type="datetimeFigureOut">
              <a:rPr lang="zh-CN" altLang="en-US">
                <a:solidFill>
                  <a:srgbClr val="292929"/>
                </a:solidFill>
              </a:rPr>
              <a:pPr>
                <a:defRPr/>
              </a:pPr>
              <a:t>2018/1/23</a:t>
            </a:fld>
            <a:endParaRPr lang="zh-CN" altLang="en-US">
              <a:solidFill>
                <a:srgbClr val="292929"/>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292929"/>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BFCBC37-8CD0-470C-B4EE-507776767E57}" type="slidenum">
              <a:rPr lang="zh-CN" altLang="en-US">
                <a:solidFill>
                  <a:srgbClr val="292929"/>
                </a:solidFill>
              </a:rPr>
              <a:pPr>
                <a:defRPr/>
              </a:pPr>
              <a:t>‹#›</a:t>
            </a:fld>
            <a:endParaRPr lang="zh-CN" altLang="en-US">
              <a:solidFill>
                <a:srgbClr val="292929"/>
              </a:solidFill>
            </a:endParaRPr>
          </a:p>
        </p:txBody>
      </p:sp>
    </p:spTree>
    <p:extLst>
      <p:ext uri="{BB962C8B-B14F-4D97-AF65-F5344CB8AC3E}">
        <p14:creationId xmlns:p14="http://schemas.microsoft.com/office/powerpoint/2010/main" val="233233291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52C02766-9868-4371-A6A0-FC5C39368436}"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66883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10CF09EF-5275-4BFB-9BA2-C167BF7538A0}"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8301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C8CEC1D8-52F0-44DE-A69E-6FD491835263}"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3469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3159275D-BC2C-4C1A-BA28-34DD08297363}"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19201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B56917E6-AE22-4DD4-A885-26D170BF989F}"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6044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7D159B86-173A-4D41-B079-9ADC02BD9D9C}"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963231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347EB9-3C22-4AA2-A1FF-5E55AF3016DF}"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203727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998F902D-6A84-4C82-917C-006B09BBAB9A}"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38601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7"/>
          <p:cNvSpPr>
            <a:spLocks noGrp="1" noChangeArrowheads="1"/>
          </p:cNvSpPr>
          <p:nvPr>
            <p:ph type="dt" sz="half" idx="10"/>
          </p:nvPr>
        </p:nvSpPr>
        <p:spPr>
          <a:ln/>
        </p:spPr>
        <p:txBody>
          <a:bodyPr/>
          <a:lstStyle>
            <a:lvl1pPr>
              <a:defRPr/>
            </a:lvl1pPr>
          </a:lstStyle>
          <a:p>
            <a:pPr>
              <a:defRPr/>
            </a:pPr>
            <a:fld id="{33964F20-8875-4E5A-A039-D208509667C4}" type="datetimeFigureOut">
              <a:rPr lang="zh-CN" altLang="en-US">
                <a:solidFill>
                  <a:srgbClr val="292929"/>
                </a:solidFill>
              </a:rPr>
              <a:pPr>
                <a:defRPr/>
              </a:pPr>
              <a:t>2018/1/23</a:t>
            </a:fld>
            <a:endParaRPr lang="zh-CN" altLang="en-US">
              <a:solidFill>
                <a:srgbClr val="292929"/>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292929"/>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2D2B0E6C-BA56-4AA8-87AB-9AEACF6C23EA}" type="slidenum">
              <a:rPr lang="zh-CN" altLang="en-US">
                <a:solidFill>
                  <a:srgbClr val="292929"/>
                </a:solidFill>
              </a:rPr>
              <a:pPr>
                <a:defRPr/>
              </a:pPr>
              <a:t>‹#›</a:t>
            </a:fld>
            <a:endParaRPr lang="zh-CN" altLang="en-US">
              <a:solidFill>
                <a:srgbClr val="292929"/>
              </a:solidFill>
            </a:endParaRPr>
          </a:p>
        </p:txBody>
      </p:sp>
    </p:spTree>
    <p:extLst>
      <p:ext uri="{BB962C8B-B14F-4D97-AF65-F5344CB8AC3E}">
        <p14:creationId xmlns:p14="http://schemas.microsoft.com/office/powerpoint/2010/main" val="3774991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912233A6-0092-4F36-AC4C-9F8A93E62E1F}"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424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26CEB48D-3C9E-4515-BADF-2D7A6534F841}"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62322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AECE8F51-3655-4771-9C06-5D3CBFC15E87}"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02710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9"/>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fld id="{B3546265-12C0-46E9-BFB7-11AAA980D0EF}" type="datetime1">
              <a:rPr lang="zh-CN" altLang="en-US">
                <a:solidFill>
                  <a:srgbClr val="292929"/>
                </a:solidFill>
              </a:rPr>
              <a:pPr/>
              <a:t>2018/1/23</a:t>
            </a:fld>
            <a:endParaRPr lang="zh-CN" altLang="en-US" sz="1350">
              <a:solidFill>
                <a:srgbClr val="292929"/>
              </a:solidFill>
            </a:endParaRPr>
          </a:p>
        </p:txBody>
      </p:sp>
      <p:sp>
        <p:nvSpPr>
          <p:cNvPr id="5" name="页脚占位符 4"/>
          <p:cNvSpPr>
            <a:spLocks noGrp="1"/>
          </p:cNvSpPr>
          <p:nvPr>
            <p:ph type="ftr" sz="quarter" idx="11"/>
          </p:nvPr>
        </p:nvSpPr>
        <p:spPr/>
        <p:txBody>
          <a:bodyPr/>
          <a:lstStyle>
            <a:lvl1pPr>
              <a:defRPr/>
            </a:lvl1pPr>
          </a:lstStyle>
          <a:p>
            <a:endParaRPr lang="zh-CN" altLang="en-US">
              <a:solidFill>
                <a:srgbClr val="292929"/>
              </a:solidFill>
            </a:endParaRPr>
          </a:p>
        </p:txBody>
      </p:sp>
      <p:sp>
        <p:nvSpPr>
          <p:cNvPr id="6" name="灯片编号占位符 5"/>
          <p:cNvSpPr>
            <a:spLocks noGrp="1"/>
          </p:cNvSpPr>
          <p:nvPr>
            <p:ph type="sldNum" sz="quarter" idx="12"/>
          </p:nvPr>
        </p:nvSpPr>
        <p:spPr/>
        <p:txBody>
          <a:bodyPr/>
          <a:lstStyle>
            <a:lvl1pPr>
              <a:defRPr/>
            </a:lvl1pPr>
          </a:lstStyle>
          <a:p>
            <a:fld id="{7FE4B196-60F3-4AF3-BEE7-2FBC6B6E74A4}" type="slidenum">
              <a:rPr lang="zh-CN" altLang="en-US">
                <a:solidFill>
                  <a:srgbClr val="292929"/>
                </a:solidFill>
              </a:rPr>
              <a:pPr/>
              <a:t>‹#›</a:t>
            </a:fld>
            <a:endParaRPr lang="zh-CN" altLang="en-US" sz="1350">
              <a:solidFill>
                <a:srgbClr val="292929"/>
              </a:solidFill>
            </a:endParaRPr>
          </a:p>
        </p:txBody>
      </p:sp>
    </p:spTree>
    <p:extLst>
      <p:ext uri="{BB962C8B-B14F-4D97-AF65-F5344CB8AC3E}">
        <p14:creationId xmlns:p14="http://schemas.microsoft.com/office/powerpoint/2010/main" val="2578768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795639A4-5677-4A89-AEAC-3B78BBA70B2E}" type="datetime1">
              <a:rPr lang="zh-CN" altLang="en-US">
                <a:solidFill>
                  <a:srgbClr val="292929"/>
                </a:solidFill>
              </a:rPr>
              <a:pPr/>
              <a:t>2018/1/23</a:t>
            </a:fld>
            <a:endParaRPr lang="zh-CN" altLang="en-US" sz="1350">
              <a:solidFill>
                <a:srgbClr val="292929"/>
              </a:solidFill>
            </a:endParaRPr>
          </a:p>
        </p:txBody>
      </p:sp>
      <p:sp>
        <p:nvSpPr>
          <p:cNvPr id="5" name="页脚占位符 4"/>
          <p:cNvSpPr>
            <a:spLocks noGrp="1"/>
          </p:cNvSpPr>
          <p:nvPr>
            <p:ph type="ftr" sz="quarter" idx="11"/>
          </p:nvPr>
        </p:nvSpPr>
        <p:spPr/>
        <p:txBody>
          <a:bodyPr/>
          <a:lstStyle>
            <a:lvl1pPr>
              <a:defRPr/>
            </a:lvl1pPr>
          </a:lstStyle>
          <a:p>
            <a:endParaRPr lang="zh-CN" altLang="en-US">
              <a:solidFill>
                <a:srgbClr val="292929"/>
              </a:solidFill>
            </a:endParaRPr>
          </a:p>
        </p:txBody>
      </p:sp>
      <p:sp>
        <p:nvSpPr>
          <p:cNvPr id="6" name="灯片编号占位符 5"/>
          <p:cNvSpPr>
            <a:spLocks noGrp="1"/>
          </p:cNvSpPr>
          <p:nvPr>
            <p:ph type="sldNum" sz="quarter" idx="12"/>
          </p:nvPr>
        </p:nvSpPr>
        <p:spPr/>
        <p:txBody>
          <a:bodyPr/>
          <a:lstStyle>
            <a:lvl1pPr>
              <a:defRPr/>
            </a:lvl1pPr>
          </a:lstStyle>
          <a:p>
            <a:fld id="{56798252-127F-4A51-8D82-276F2B834BCC}" type="slidenum">
              <a:rPr lang="zh-CN" altLang="en-US">
                <a:solidFill>
                  <a:srgbClr val="292929"/>
                </a:solidFill>
              </a:rPr>
              <a:pPr/>
              <a:t>‹#›</a:t>
            </a:fld>
            <a:endParaRPr lang="zh-CN" altLang="en-US" sz="1350">
              <a:solidFill>
                <a:srgbClr val="292929"/>
              </a:solidFill>
            </a:endParaRPr>
          </a:p>
        </p:txBody>
      </p:sp>
    </p:spTree>
    <p:extLst>
      <p:ext uri="{BB962C8B-B14F-4D97-AF65-F5344CB8AC3E}">
        <p14:creationId xmlns:p14="http://schemas.microsoft.com/office/powerpoint/2010/main" val="11299086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4"/>
            <a:ext cx="7772400" cy="1362075"/>
          </a:xfrm>
        </p:spPr>
        <p:txBody>
          <a:bodyPr anchor="t"/>
          <a:lstStyle>
            <a:lvl1pPr algn="l">
              <a:defRPr sz="3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fld id="{470AB063-AE21-4803-9949-1EDCF6AA7C7F}" type="datetime1">
              <a:rPr lang="zh-CN" altLang="en-US">
                <a:solidFill>
                  <a:srgbClr val="292929"/>
                </a:solidFill>
              </a:rPr>
              <a:pPr/>
              <a:t>2018/1/23</a:t>
            </a:fld>
            <a:endParaRPr lang="zh-CN" altLang="en-US" sz="1350">
              <a:solidFill>
                <a:srgbClr val="292929"/>
              </a:solidFill>
            </a:endParaRPr>
          </a:p>
        </p:txBody>
      </p:sp>
      <p:sp>
        <p:nvSpPr>
          <p:cNvPr id="5" name="页脚占位符 4"/>
          <p:cNvSpPr>
            <a:spLocks noGrp="1"/>
          </p:cNvSpPr>
          <p:nvPr>
            <p:ph type="ftr" sz="quarter" idx="11"/>
          </p:nvPr>
        </p:nvSpPr>
        <p:spPr/>
        <p:txBody>
          <a:bodyPr/>
          <a:lstStyle>
            <a:lvl1pPr>
              <a:defRPr/>
            </a:lvl1pPr>
          </a:lstStyle>
          <a:p>
            <a:endParaRPr lang="zh-CN" altLang="en-US">
              <a:solidFill>
                <a:srgbClr val="292929"/>
              </a:solidFill>
            </a:endParaRPr>
          </a:p>
        </p:txBody>
      </p:sp>
      <p:sp>
        <p:nvSpPr>
          <p:cNvPr id="6" name="灯片编号占位符 5"/>
          <p:cNvSpPr>
            <a:spLocks noGrp="1"/>
          </p:cNvSpPr>
          <p:nvPr>
            <p:ph type="sldNum" sz="quarter" idx="12"/>
          </p:nvPr>
        </p:nvSpPr>
        <p:spPr/>
        <p:txBody>
          <a:bodyPr/>
          <a:lstStyle>
            <a:lvl1pPr>
              <a:defRPr/>
            </a:lvl1pPr>
          </a:lstStyle>
          <a:p>
            <a:fld id="{0CEAEF55-6674-447E-94EF-4ABB3EB5C3C2}" type="slidenum">
              <a:rPr lang="zh-CN" altLang="en-US">
                <a:solidFill>
                  <a:srgbClr val="292929"/>
                </a:solidFill>
              </a:rPr>
              <a:pPr/>
              <a:t>‹#›</a:t>
            </a:fld>
            <a:endParaRPr lang="zh-CN" altLang="en-US" sz="1350">
              <a:solidFill>
                <a:srgbClr val="292929"/>
              </a:solidFill>
            </a:endParaRPr>
          </a:p>
        </p:txBody>
      </p:sp>
    </p:spTree>
    <p:extLst>
      <p:ext uri="{BB962C8B-B14F-4D97-AF65-F5344CB8AC3E}">
        <p14:creationId xmlns:p14="http://schemas.microsoft.com/office/powerpoint/2010/main" val="2061292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68315" y="1484313"/>
            <a:ext cx="3994150" cy="439261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14865" y="1484313"/>
            <a:ext cx="3995737" cy="439261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fld id="{DDFCCC35-82D5-4A39-BF1A-3B3F21766C71}" type="datetime1">
              <a:rPr lang="zh-CN" altLang="en-US">
                <a:solidFill>
                  <a:srgbClr val="292929"/>
                </a:solidFill>
              </a:rPr>
              <a:pPr/>
              <a:t>2018/1/23</a:t>
            </a:fld>
            <a:endParaRPr lang="zh-CN" altLang="en-US" sz="1350">
              <a:solidFill>
                <a:srgbClr val="292929"/>
              </a:solidFill>
            </a:endParaRPr>
          </a:p>
        </p:txBody>
      </p:sp>
      <p:sp>
        <p:nvSpPr>
          <p:cNvPr id="6" name="页脚占位符 5"/>
          <p:cNvSpPr>
            <a:spLocks noGrp="1"/>
          </p:cNvSpPr>
          <p:nvPr>
            <p:ph type="ftr" sz="quarter" idx="11"/>
          </p:nvPr>
        </p:nvSpPr>
        <p:spPr/>
        <p:txBody>
          <a:bodyPr/>
          <a:lstStyle>
            <a:lvl1pPr>
              <a:defRPr/>
            </a:lvl1pPr>
          </a:lstStyle>
          <a:p>
            <a:endParaRPr lang="zh-CN" altLang="en-US">
              <a:solidFill>
                <a:srgbClr val="292929"/>
              </a:solidFill>
            </a:endParaRPr>
          </a:p>
        </p:txBody>
      </p:sp>
      <p:sp>
        <p:nvSpPr>
          <p:cNvPr id="7" name="灯片编号占位符 6"/>
          <p:cNvSpPr>
            <a:spLocks noGrp="1"/>
          </p:cNvSpPr>
          <p:nvPr>
            <p:ph type="sldNum" sz="quarter" idx="12"/>
          </p:nvPr>
        </p:nvSpPr>
        <p:spPr/>
        <p:txBody>
          <a:bodyPr/>
          <a:lstStyle>
            <a:lvl1pPr>
              <a:defRPr/>
            </a:lvl1pPr>
          </a:lstStyle>
          <a:p>
            <a:fld id="{3C5B37CD-78EA-4839-864E-7D5AB02FCAA2}" type="slidenum">
              <a:rPr lang="zh-CN" altLang="en-US">
                <a:solidFill>
                  <a:srgbClr val="292929"/>
                </a:solidFill>
              </a:rPr>
              <a:pPr/>
              <a:t>‹#›</a:t>
            </a:fld>
            <a:endParaRPr lang="zh-CN" altLang="en-US" sz="1350">
              <a:solidFill>
                <a:srgbClr val="292929"/>
              </a:solidFill>
            </a:endParaRPr>
          </a:p>
        </p:txBody>
      </p:sp>
    </p:spTree>
    <p:extLst>
      <p:ext uri="{BB962C8B-B14F-4D97-AF65-F5344CB8AC3E}">
        <p14:creationId xmlns:p14="http://schemas.microsoft.com/office/powerpoint/2010/main" val="18886906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fld id="{23664D79-852B-450B-9CCB-4CB187DFF20B}" type="datetime1">
              <a:rPr lang="zh-CN" altLang="en-US">
                <a:solidFill>
                  <a:srgbClr val="292929"/>
                </a:solidFill>
              </a:rPr>
              <a:pPr/>
              <a:t>2018/1/23</a:t>
            </a:fld>
            <a:endParaRPr lang="zh-CN" altLang="en-US" sz="1350">
              <a:solidFill>
                <a:srgbClr val="292929"/>
              </a:solidFill>
            </a:endParaRPr>
          </a:p>
        </p:txBody>
      </p:sp>
      <p:sp>
        <p:nvSpPr>
          <p:cNvPr id="8" name="页脚占位符 7"/>
          <p:cNvSpPr>
            <a:spLocks noGrp="1"/>
          </p:cNvSpPr>
          <p:nvPr>
            <p:ph type="ftr" sz="quarter" idx="11"/>
          </p:nvPr>
        </p:nvSpPr>
        <p:spPr/>
        <p:txBody>
          <a:bodyPr/>
          <a:lstStyle>
            <a:lvl1pPr>
              <a:defRPr/>
            </a:lvl1pPr>
          </a:lstStyle>
          <a:p>
            <a:endParaRPr lang="zh-CN" altLang="en-US">
              <a:solidFill>
                <a:srgbClr val="292929"/>
              </a:solidFill>
            </a:endParaRPr>
          </a:p>
        </p:txBody>
      </p:sp>
      <p:sp>
        <p:nvSpPr>
          <p:cNvPr id="9" name="灯片编号占位符 8"/>
          <p:cNvSpPr>
            <a:spLocks noGrp="1"/>
          </p:cNvSpPr>
          <p:nvPr>
            <p:ph type="sldNum" sz="quarter" idx="12"/>
          </p:nvPr>
        </p:nvSpPr>
        <p:spPr/>
        <p:txBody>
          <a:bodyPr/>
          <a:lstStyle>
            <a:lvl1pPr>
              <a:defRPr/>
            </a:lvl1pPr>
          </a:lstStyle>
          <a:p>
            <a:fld id="{9A908BD8-DCD8-4559-8091-F6A5C73B4798}" type="slidenum">
              <a:rPr lang="zh-CN" altLang="en-US">
                <a:solidFill>
                  <a:srgbClr val="292929"/>
                </a:solidFill>
              </a:rPr>
              <a:pPr/>
              <a:t>‹#›</a:t>
            </a:fld>
            <a:endParaRPr lang="zh-CN" altLang="en-US" sz="1350">
              <a:solidFill>
                <a:srgbClr val="292929"/>
              </a:solidFill>
            </a:endParaRPr>
          </a:p>
        </p:txBody>
      </p:sp>
    </p:spTree>
    <p:extLst>
      <p:ext uri="{BB962C8B-B14F-4D97-AF65-F5344CB8AC3E}">
        <p14:creationId xmlns:p14="http://schemas.microsoft.com/office/powerpoint/2010/main" val="29707209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fld id="{5662506F-09A1-4BB0-AFF3-DA7632CC94CA}" type="datetime1">
              <a:rPr lang="zh-CN" altLang="en-US">
                <a:solidFill>
                  <a:srgbClr val="292929"/>
                </a:solidFill>
              </a:rPr>
              <a:pPr/>
              <a:t>2018/1/23</a:t>
            </a:fld>
            <a:endParaRPr lang="zh-CN" altLang="en-US" sz="1350">
              <a:solidFill>
                <a:srgbClr val="292929"/>
              </a:solidFill>
            </a:endParaRPr>
          </a:p>
        </p:txBody>
      </p:sp>
      <p:sp>
        <p:nvSpPr>
          <p:cNvPr id="4" name="页脚占位符 3"/>
          <p:cNvSpPr>
            <a:spLocks noGrp="1"/>
          </p:cNvSpPr>
          <p:nvPr>
            <p:ph type="ftr" sz="quarter" idx="11"/>
          </p:nvPr>
        </p:nvSpPr>
        <p:spPr/>
        <p:txBody>
          <a:bodyPr/>
          <a:lstStyle>
            <a:lvl1pPr>
              <a:defRPr/>
            </a:lvl1pPr>
          </a:lstStyle>
          <a:p>
            <a:endParaRPr lang="zh-CN" altLang="en-US">
              <a:solidFill>
                <a:srgbClr val="292929"/>
              </a:solidFill>
            </a:endParaRPr>
          </a:p>
        </p:txBody>
      </p:sp>
      <p:sp>
        <p:nvSpPr>
          <p:cNvPr id="5" name="灯片编号占位符 4"/>
          <p:cNvSpPr>
            <a:spLocks noGrp="1"/>
          </p:cNvSpPr>
          <p:nvPr>
            <p:ph type="sldNum" sz="quarter" idx="12"/>
          </p:nvPr>
        </p:nvSpPr>
        <p:spPr/>
        <p:txBody>
          <a:bodyPr/>
          <a:lstStyle>
            <a:lvl1pPr>
              <a:defRPr/>
            </a:lvl1pPr>
          </a:lstStyle>
          <a:p>
            <a:fld id="{06FFD859-D5F2-4ACB-B746-01C65CA68E21}" type="slidenum">
              <a:rPr lang="zh-CN" altLang="en-US">
                <a:solidFill>
                  <a:srgbClr val="292929"/>
                </a:solidFill>
              </a:rPr>
              <a:pPr/>
              <a:t>‹#›</a:t>
            </a:fld>
            <a:endParaRPr lang="zh-CN" altLang="en-US" sz="1350">
              <a:solidFill>
                <a:srgbClr val="292929"/>
              </a:solidFill>
            </a:endParaRPr>
          </a:p>
        </p:txBody>
      </p:sp>
    </p:spTree>
    <p:extLst>
      <p:ext uri="{BB962C8B-B14F-4D97-AF65-F5344CB8AC3E}">
        <p14:creationId xmlns:p14="http://schemas.microsoft.com/office/powerpoint/2010/main" val="1406772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520B9CAD-2706-4CE8-9250-989952FF4C76}" type="datetime1">
              <a:rPr lang="zh-CN" altLang="en-US">
                <a:solidFill>
                  <a:srgbClr val="292929"/>
                </a:solidFill>
              </a:rPr>
              <a:pPr/>
              <a:t>2018/1/23</a:t>
            </a:fld>
            <a:endParaRPr lang="zh-CN" altLang="en-US" sz="1350">
              <a:solidFill>
                <a:srgbClr val="292929"/>
              </a:solidFill>
            </a:endParaRPr>
          </a:p>
        </p:txBody>
      </p:sp>
      <p:sp>
        <p:nvSpPr>
          <p:cNvPr id="3" name="页脚占位符 2"/>
          <p:cNvSpPr>
            <a:spLocks noGrp="1"/>
          </p:cNvSpPr>
          <p:nvPr>
            <p:ph type="ftr" sz="quarter" idx="11"/>
          </p:nvPr>
        </p:nvSpPr>
        <p:spPr/>
        <p:txBody>
          <a:bodyPr/>
          <a:lstStyle>
            <a:lvl1pPr>
              <a:defRPr/>
            </a:lvl1pPr>
          </a:lstStyle>
          <a:p>
            <a:endParaRPr lang="zh-CN" altLang="en-US">
              <a:solidFill>
                <a:srgbClr val="292929"/>
              </a:solidFill>
            </a:endParaRPr>
          </a:p>
        </p:txBody>
      </p:sp>
      <p:sp>
        <p:nvSpPr>
          <p:cNvPr id="4" name="灯片编号占位符 3"/>
          <p:cNvSpPr>
            <a:spLocks noGrp="1"/>
          </p:cNvSpPr>
          <p:nvPr>
            <p:ph type="sldNum" sz="quarter" idx="12"/>
          </p:nvPr>
        </p:nvSpPr>
        <p:spPr/>
        <p:txBody>
          <a:bodyPr/>
          <a:lstStyle>
            <a:lvl1pPr>
              <a:defRPr/>
            </a:lvl1pPr>
          </a:lstStyle>
          <a:p>
            <a:fld id="{5A80D109-AE12-4F48-8281-9083814B2A44}" type="slidenum">
              <a:rPr lang="zh-CN" altLang="en-US">
                <a:solidFill>
                  <a:srgbClr val="292929"/>
                </a:solidFill>
              </a:rPr>
              <a:pPr/>
              <a:t>‹#›</a:t>
            </a:fld>
            <a:endParaRPr lang="zh-CN" altLang="en-US" sz="1350">
              <a:solidFill>
                <a:srgbClr val="292929"/>
              </a:solidFill>
            </a:endParaRPr>
          </a:p>
        </p:txBody>
      </p:sp>
    </p:spTree>
    <p:extLst>
      <p:ext uri="{BB962C8B-B14F-4D97-AF65-F5344CB8AC3E}">
        <p14:creationId xmlns:p14="http://schemas.microsoft.com/office/powerpoint/2010/main" val="4146169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7"/>
          <p:cNvSpPr>
            <a:spLocks noGrp="1" noChangeArrowheads="1"/>
          </p:cNvSpPr>
          <p:nvPr>
            <p:ph type="dt" sz="half" idx="10"/>
          </p:nvPr>
        </p:nvSpPr>
        <p:spPr>
          <a:ln/>
        </p:spPr>
        <p:txBody>
          <a:bodyPr/>
          <a:lstStyle>
            <a:lvl1pPr>
              <a:defRPr/>
            </a:lvl1pPr>
          </a:lstStyle>
          <a:p>
            <a:pPr>
              <a:defRPr/>
            </a:pPr>
            <a:fld id="{21DC6C3D-811E-4DDA-B1A5-5B54185BD53D}" type="datetimeFigureOut">
              <a:rPr lang="zh-CN" altLang="en-US">
                <a:solidFill>
                  <a:srgbClr val="292929"/>
                </a:solidFill>
              </a:rPr>
              <a:pPr>
                <a:defRPr/>
              </a:pPr>
              <a:t>2018/1/23</a:t>
            </a:fld>
            <a:endParaRPr lang="zh-CN" altLang="en-US">
              <a:solidFill>
                <a:srgbClr val="292929"/>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292929"/>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712EE115-E4B6-480E-A613-3DDBB16A48EF}" type="slidenum">
              <a:rPr lang="zh-CN" altLang="en-US">
                <a:solidFill>
                  <a:srgbClr val="292929"/>
                </a:solidFill>
              </a:rPr>
              <a:pPr>
                <a:defRPr/>
              </a:pPr>
              <a:t>‹#›</a:t>
            </a:fld>
            <a:endParaRPr lang="zh-CN" altLang="en-US">
              <a:solidFill>
                <a:srgbClr val="292929"/>
              </a:solidFill>
            </a:endParaRPr>
          </a:p>
        </p:txBody>
      </p:sp>
    </p:spTree>
    <p:extLst>
      <p:ext uri="{BB962C8B-B14F-4D97-AF65-F5344CB8AC3E}">
        <p14:creationId xmlns:p14="http://schemas.microsoft.com/office/powerpoint/2010/main" val="10097580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p:spPr>
        <p:txBody>
          <a:bodyPr/>
          <a:lstStyle>
            <a:lvl1pPr algn="l">
              <a:defRPr sz="15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fld id="{F0E0B6AF-621E-4E89-8F0B-8A709E0A5B0B}" type="datetime1">
              <a:rPr lang="zh-CN" altLang="en-US">
                <a:solidFill>
                  <a:srgbClr val="292929"/>
                </a:solidFill>
              </a:rPr>
              <a:pPr/>
              <a:t>2018/1/23</a:t>
            </a:fld>
            <a:endParaRPr lang="zh-CN" altLang="en-US" sz="1350">
              <a:solidFill>
                <a:srgbClr val="292929"/>
              </a:solidFill>
            </a:endParaRPr>
          </a:p>
        </p:txBody>
      </p:sp>
      <p:sp>
        <p:nvSpPr>
          <p:cNvPr id="6" name="页脚占位符 5"/>
          <p:cNvSpPr>
            <a:spLocks noGrp="1"/>
          </p:cNvSpPr>
          <p:nvPr>
            <p:ph type="ftr" sz="quarter" idx="11"/>
          </p:nvPr>
        </p:nvSpPr>
        <p:spPr/>
        <p:txBody>
          <a:bodyPr/>
          <a:lstStyle>
            <a:lvl1pPr>
              <a:defRPr/>
            </a:lvl1pPr>
          </a:lstStyle>
          <a:p>
            <a:endParaRPr lang="zh-CN" altLang="en-US">
              <a:solidFill>
                <a:srgbClr val="292929"/>
              </a:solidFill>
            </a:endParaRPr>
          </a:p>
        </p:txBody>
      </p:sp>
      <p:sp>
        <p:nvSpPr>
          <p:cNvPr id="7" name="灯片编号占位符 6"/>
          <p:cNvSpPr>
            <a:spLocks noGrp="1"/>
          </p:cNvSpPr>
          <p:nvPr>
            <p:ph type="sldNum" sz="quarter" idx="12"/>
          </p:nvPr>
        </p:nvSpPr>
        <p:spPr/>
        <p:txBody>
          <a:bodyPr/>
          <a:lstStyle>
            <a:lvl1pPr>
              <a:defRPr/>
            </a:lvl1pPr>
          </a:lstStyle>
          <a:p>
            <a:fld id="{9C9A7E28-8691-42D9-A5BF-390F9DD2F273}" type="slidenum">
              <a:rPr lang="zh-CN" altLang="en-US">
                <a:solidFill>
                  <a:srgbClr val="292929"/>
                </a:solidFill>
              </a:rPr>
              <a:pPr/>
              <a:t>‹#›</a:t>
            </a:fld>
            <a:endParaRPr lang="zh-CN" altLang="en-US" sz="1350">
              <a:solidFill>
                <a:srgbClr val="292929"/>
              </a:solidFill>
            </a:endParaRPr>
          </a:p>
        </p:txBody>
      </p:sp>
    </p:spTree>
    <p:extLst>
      <p:ext uri="{BB962C8B-B14F-4D97-AF65-F5344CB8AC3E}">
        <p14:creationId xmlns:p14="http://schemas.microsoft.com/office/powerpoint/2010/main" val="39164994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15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fld id="{C03A44D1-D923-4618-AC24-8D6DBC3DCDDC}" type="datetime1">
              <a:rPr lang="zh-CN" altLang="en-US">
                <a:solidFill>
                  <a:srgbClr val="292929"/>
                </a:solidFill>
              </a:rPr>
              <a:pPr/>
              <a:t>2018/1/23</a:t>
            </a:fld>
            <a:endParaRPr lang="zh-CN" altLang="en-US" sz="1350">
              <a:solidFill>
                <a:srgbClr val="292929"/>
              </a:solidFill>
            </a:endParaRPr>
          </a:p>
        </p:txBody>
      </p:sp>
      <p:sp>
        <p:nvSpPr>
          <p:cNvPr id="6" name="页脚占位符 5"/>
          <p:cNvSpPr>
            <a:spLocks noGrp="1"/>
          </p:cNvSpPr>
          <p:nvPr>
            <p:ph type="ftr" sz="quarter" idx="11"/>
          </p:nvPr>
        </p:nvSpPr>
        <p:spPr/>
        <p:txBody>
          <a:bodyPr/>
          <a:lstStyle>
            <a:lvl1pPr>
              <a:defRPr/>
            </a:lvl1pPr>
          </a:lstStyle>
          <a:p>
            <a:endParaRPr lang="zh-CN" altLang="en-US">
              <a:solidFill>
                <a:srgbClr val="292929"/>
              </a:solidFill>
            </a:endParaRPr>
          </a:p>
        </p:txBody>
      </p:sp>
      <p:sp>
        <p:nvSpPr>
          <p:cNvPr id="7" name="灯片编号占位符 6"/>
          <p:cNvSpPr>
            <a:spLocks noGrp="1"/>
          </p:cNvSpPr>
          <p:nvPr>
            <p:ph type="sldNum" sz="quarter" idx="12"/>
          </p:nvPr>
        </p:nvSpPr>
        <p:spPr/>
        <p:txBody>
          <a:bodyPr/>
          <a:lstStyle>
            <a:lvl1pPr>
              <a:defRPr/>
            </a:lvl1pPr>
          </a:lstStyle>
          <a:p>
            <a:fld id="{DA10283D-1518-4D85-9ECC-1F43939BF895}" type="slidenum">
              <a:rPr lang="zh-CN" altLang="en-US">
                <a:solidFill>
                  <a:srgbClr val="292929"/>
                </a:solidFill>
              </a:rPr>
              <a:pPr/>
              <a:t>‹#›</a:t>
            </a:fld>
            <a:endParaRPr lang="zh-CN" altLang="en-US" sz="1350">
              <a:solidFill>
                <a:srgbClr val="292929"/>
              </a:solidFill>
            </a:endParaRPr>
          </a:p>
        </p:txBody>
      </p:sp>
    </p:spTree>
    <p:extLst>
      <p:ext uri="{BB962C8B-B14F-4D97-AF65-F5344CB8AC3E}">
        <p14:creationId xmlns:p14="http://schemas.microsoft.com/office/powerpoint/2010/main" val="30658024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8FF67C63-2632-4A18-A91B-AEB8420C582E}" type="datetime1">
              <a:rPr lang="zh-CN" altLang="en-US">
                <a:solidFill>
                  <a:srgbClr val="292929"/>
                </a:solidFill>
              </a:rPr>
              <a:pPr/>
              <a:t>2018/1/23</a:t>
            </a:fld>
            <a:endParaRPr lang="zh-CN" altLang="en-US" sz="1350">
              <a:solidFill>
                <a:srgbClr val="292929"/>
              </a:solidFill>
            </a:endParaRPr>
          </a:p>
        </p:txBody>
      </p:sp>
      <p:sp>
        <p:nvSpPr>
          <p:cNvPr id="5" name="页脚占位符 4"/>
          <p:cNvSpPr>
            <a:spLocks noGrp="1"/>
          </p:cNvSpPr>
          <p:nvPr>
            <p:ph type="ftr" sz="quarter" idx="11"/>
          </p:nvPr>
        </p:nvSpPr>
        <p:spPr/>
        <p:txBody>
          <a:bodyPr/>
          <a:lstStyle>
            <a:lvl1pPr>
              <a:defRPr/>
            </a:lvl1pPr>
          </a:lstStyle>
          <a:p>
            <a:endParaRPr lang="zh-CN" altLang="en-US">
              <a:solidFill>
                <a:srgbClr val="292929"/>
              </a:solidFill>
            </a:endParaRPr>
          </a:p>
        </p:txBody>
      </p:sp>
      <p:sp>
        <p:nvSpPr>
          <p:cNvPr id="6" name="灯片编号占位符 5"/>
          <p:cNvSpPr>
            <a:spLocks noGrp="1"/>
          </p:cNvSpPr>
          <p:nvPr>
            <p:ph type="sldNum" sz="quarter" idx="12"/>
          </p:nvPr>
        </p:nvSpPr>
        <p:spPr/>
        <p:txBody>
          <a:bodyPr/>
          <a:lstStyle>
            <a:lvl1pPr>
              <a:defRPr/>
            </a:lvl1pPr>
          </a:lstStyle>
          <a:p>
            <a:fld id="{9E037C5A-FDE8-43F8-912B-6C7074B851A0}" type="slidenum">
              <a:rPr lang="zh-CN" altLang="en-US">
                <a:solidFill>
                  <a:srgbClr val="292929"/>
                </a:solidFill>
              </a:rPr>
              <a:pPr/>
              <a:t>‹#›</a:t>
            </a:fld>
            <a:endParaRPr lang="zh-CN" altLang="en-US" sz="1350">
              <a:solidFill>
                <a:srgbClr val="292929"/>
              </a:solidFill>
            </a:endParaRPr>
          </a:p>
        </p:txBody>
      </p:sp>
    </p:spTree>
    <p:extLst>
      <p:ext uri="{BB962C8B-B14F-4D97-AF65-F5344CB8AC3E}">
        <p14:creationId xmlns:p14="http://schemas.microsoft.com/office/powerpoint/2010/main" val="42766056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72250" y="404813"/>
            <a:ext cx="2038350" cy="547211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404813"/>
            <a:ext cx="5962650" cy="5472112"/>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fld id="{E4154D9A-6C66-48B5-A9EB-FDDDA4A3AC73}" type="datetime1">
              <a:rPr lang="zh-CN" altLang="en-US">
                <a:solidFill>
                  <a:srgbClr val="292929"/>
                </a:solidFill>
              </a:rPr>
              <a:pPr/>
              <a:t>2018/1/23</a:t>
            </a:fld>
            <a:endParaRPr lang="zh-CN" altLang="en-US" sz="1350">
              <a:solidFill>
                <a:srgbClr val="292929"/>
              </a:solidFill>
            </a:endParaRPr>
          </a:p>
        </p:txBody>
      </p:sp>
      <p:sp>
        <p:nvSpPr>
          <p:cNvPr id="5" name="页脚占位符 4"/>
          <p:cNvSpPr>
            <a:spLocks noGrp="1"/>
          </p:cNvSpPr>
          <p:nvPr>
            <p:ph type="ftr" sz="quarter" idx="11"/>
          </p:nvPr>
        </p:nvSpPr>
        <p:spPr/>
        <p:txBody>
          <a:bodyPr/>
          <a:lstStyle>
            <a:lvl1pPr>
              <a:defRPr/>
            </a:lvl1pPr>
          </a:lstStyle>
          <a:p>
            <a:endParaRPr lang="zh-CN" altLang="en-US">
              <a:solidFill>
                <a:srgbClr val="292929"/>
              </a:solidFill>
            </a:endParaRPr>
          </a:p>
        </p:txBody>
      </p:sp>
      <p:sp>
        <p:nvSpPr>
          <p:cNvPr id="6" name="灯片编号占位符 5"/>
          <p:cNvSpPr>
            <a:spLocks noGrp="1"/>
          </p:cNvSpPr>
          <p:nvPr>
            <p:ph type="sldNum" sz="quarter" idx="12"/>
          </p:nvPr>
        </p:nvSpPr>
        <p:spPr/>
        <p:txBody>
          <a:bodyPr/>
          <a:lstStyle>
            <a:lvl1pPr>
              <a:defRPr/>
            </a:lvl1pPr>
          </a:lstStyle>
          <a:p>
            <a:fld id="{A32DF5AF-7AD3-4C9C-A902-3FE26589D566}" type="slidenum">
              <a:rPr lang="zh-CN" altLang="en-US">
                <a:solidFill>
                  <a:srgbClr val="292929"/>
                </a:solidFill>
              </a:rPr>
              <a:pPr/>
              <a:t>‹#›</a:t>
            </a:fld>
            <a:endParaRPr lang="zh-CN" altLang="en-US" sz="1350">
              <a:solidFill>
                <a:srgbClr val="292929"/>
              </a:solidFill>
            </a:endParaRPr>
          </a:p>
        </p:txBody>
      </p:sp>
    </p:spTree>
    <p:extLst>
      <p:ext uri="{BB962C8B-B14F-4D97-AF65-F5344CB8AC3E}">
        <p14:creationId xmlns:p14="http://schemas.microsoft.com/office/powerpoint/2010/main" val="1395892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2" y="404813"/>
            <a:ext cx="6202363" cy="57626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468315" y="1484313"/>
            <a:ext cx="8142287" cy="4392612"/>
          </a:xfrm>
        </p:spPr>
        <p:txBody>
          <a:bodyPr/>
          <a:lstStyle/>
          <a:p>
            <a:endParaRPr lang="zh-CN" altLang="en-US"/>
          </a:p>
        </p:txBody>
      </p:sp>
      <p:sp>
        <p:nvSpPr>
          <p:cNvPr id="4" name="日期占位符 3"/>
          <p:cNvSpPr>
            <a:spLocks noGrp="1"/>
          </p:cNvSpPr>
          <p:nvPr>
            <p:ph type="dt" sz="half" idx="10"/>
          </p:nvPr>
        </p:nvSpPr>
        <p:spPr>
          <a:xfrm>
            <a:off x="611188" y="6284913"/>
            <a:ext cx="1293812" cy="457200"/>
          </a:xfrm>
        </p:spPr>
        <p:txBody>
          <a:bodyPr/>
          <a:lstStyle>
            <a:lvl1pPr>
              <a:defRPr/>
            </a:lvl1pPr>
          </a:lstStyle>
          <a:p>
            <a:fld id="{251F872B-6F90-4CC0-887F-1C67C32DB039}" type="datetime1">
              <a:rPr lang="zh-CN" altLang="en-US">
                <a:solidFill>
                  <a:srgbClr val="292929"/>
                </a:solidFill>
              </a:rPr>
              <a:pPr/>
              <a:t>2018/1/23</a:t>
            </a:fld>
            <a:endParaRPr lang="zh-CN" altLang="en-US" sz="1350">
              <a:solidFill>
                <a:srgbClr val="292929"/>
              </a:solidFill>
            </a:endParaRPr>
          </a:p>
        </p:txBody>
      </p:sp>
      <p:sp>
        <p:nvSpPr>
          <p:cNvPr id="5" name="页脚占位符 4"/>
          <p:cNvSpPr>
            <a:spLocks noGrp="1"/>
          </p:cNvSpPr>
          <p:nvPr>
            <p:ph type="ftr" sz="quarter" idx="11"/>
          </p:nvPr>
        </p:nvSpPr>
        <p:spPr>
          <a:xfrm>
            <a:off x="2051050" y="6202363"/>
            <a:ext cx="5257800" cy="539750"/>
          </a:xfrm>
        </p:spPr>
        <p:txBody>
          <a:bodyPr/>
          <a:lstStyle>
            <a:lvl1pPr>
              <a:defRPr/>
            </a:lvl1pPr>
          </a:lstStyle>
          <a:p>
            <a:endParaRPr lang="zh-CN" altLang="en-US">
              <a:solidFill>
                <a:srgbClr val="292929"/>
              </a:solidFill>
            </a:endParaRPr>
          </a:p>
        </p:txBody>
      </p:sp>
      <p:sp>
        <p:nvSpPr>
          <p:cNvPr id="6" name="灯片编号占位符 5"/>
          <p:cNvSpPr>
            <a:spLocks noGrp="1"/>
          </p:cNvSpPr>
          <p:nvPr>
            <p:ph type="sldNum" sz="quarter" idx="12"/>
          </p:nvPr>
        </p:nvSpPr>
        <p:spPr>
          <a:xfrm>
            <a:off x="7524750" y="6284913"/>
            <a:ext cx="933450" cy="457200"/>
          </a:xfrm>
        </p:spPr>
        <p:txBody>
          <a:bodyPr/>
          <a:lstStyle>
            <a:lvl1pPr>
              <a:defRPr/>
            </a:lvl1pPr>
          </a:lstStyle>
          <a:p>
            <a:fld id="{573B12EC-56E7-4CAE-9594-56C0076C0FE2}" type="slidenum">
              <a:rPr lang="zh-CN" altLang="en-US">
                <a:solidFill>
                  <a:srgbClr val="292929"/>
                </a:solidFill>
              </a:rPr>
              <a:pPr/>
              <a:t>‹#›</a:t>
            </a:fld>
            <a:endParaRPr lang="zh-CN" altLang="en-US" sz="1350">
              <a:solidFill>
                <a:srgbClr val="292929"/>
              </a:solidFill>
            </a:endParaRPr>
          </a:p>
        </p:txBody>
      </p:sp>
    </p:spTree>
    <p:extLst>
      <p:ext uri="{BB962C8B-B14F-4D97-AF65-F5344CB8AC3E}">
        <p14:creationId xmlns:p14="http://schemas.microsoft.com/office/powerpoint/2010/main" val="39431539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4F2A331-0703-4F14-BC55-035D6AAA9B2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433958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EDE5A2C-2DD5-444A-B159-6C4ACDCA278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108055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BC383A2-F1CD-471F-BB53-BC0D90895AE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686538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CC13037-44DD-4808-B88E-FF03B9885F0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557870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0DF74C7-371C-40F6-ABA5-D2AAF6FD026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91092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68313" y="1484313"/>
            <a:ext cx="3994150" cy="4392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14863" y="1484313"/>
            <a:ext cx="3995737" cy="4392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7"/>
          <p:cNvSpPr>
            <a:spLocks noGrp="1" noChangeArrowheads="1"/>
          </p:cNvSpPr>
          <p:nvPr>
            <p:ph type="dt" sz="half" idx="10"/>
          </p:nvPr>
        </p:nvSpPr>
        <p:spPr>
          <a:ln/>
        </p:spPr>
        <p:txBody>
          <a:bodyPr/>
          <a:lstStyle>
            <a:lvl1pPr>
              <a:defRPr/>
            </a:lvl1pPr>
          </a:lstStyle>
          <a:p>
            <a:pPr>
              <a:defRPr/>
            </a:pPr>
            <a:fld id="{A562D76E-665C-4351-AEC2-468059DF3DA4}" type="datetimeFigureOut">
              <a:rPr lang="zh-CN" altLang="en-US">
                <a:solidFill>
                  <a:srgbClr val="292929"/>
                </a:solidFill>
              </a:rPr>
              <a:pPr>
                <a:defRPr/>
              </a:pPr>
              <a:t>2018/1/23</a:t>
            </a:fld>
            <a:endParaRPr lang="zh-CN" altLang="en-US">
              <a:solidFill>
                <a:srgbClr val="292929"/>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292929"/>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54F9712F-BA5C-4378-8E72-DB35712DC84A}" type="slidenum">
              <a:rPr lang="zh-CN" altLang="en-US">
                <a:solidFill>
                  <a:srgbClr val="292929"/>
                </a:solidFill>
              </a:rPr>
              <a:pPr>
                <a:defRPr/>
              </a:pPr>
              <a:t>‹#›</a:t>
            </a:fld>
            <a:endParaRPr lang="zh-CN" altLang="en-US">
              <a:solidFill>
                <a:srgbClr val="292929"/>
              </a:solidFill>
            </a:endParaRPr>
          </a:p>
        </p:txBody>
      </p:sp>
    </p:spTree>
    <p:extLst>
      <p:ext uri="{BB962C8B-B14F-4D97-AF65-F5344CB8AC3E}">
        <p14:creationId xmlns:p14="http://schemas.microsoft.com/office/powerpoint/2010/main" val="10802381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BEF2116-E1ED-43A1-8C6E-9B86D31EE41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08484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BEFB6FE-0768-4943-BDF3-41BF8F00F53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722145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45DC67-C234-4A54-B3BF-0FBB12E61A8E}"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590952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10E19F9-ED79-4921-ADFA-8669A83394E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8601111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F2C732B-7C77-4AA6-951D-8BE80D07749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863868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2136B6A-3F20-4A5E-888B-C843BDD88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680282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0B4BEBC-5D2D-4213-8F95-FF0226625B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893107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685631" y="609091"/>
            <a:ext cx="7772738" cy="1143764"/>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85631" y="1980692"/>
            <a:ext cx="3832329" cy="41148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26040" y="1980691"/>
            <a:ext cx="3832329" cy="200244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26040" y="4093047"/>
            <a:ext cx="3832329" cy="200244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日期占位符 5"/>
          <p:cNvSpPr>
            <a:spLocks noGrp="1"/>
          </p:cNvSpPr>
          <p:nvPr>
            <p:ph type="dt" sz="half" idx="10"/>
          </p:nvPr>
        </p:nvSpPr>
        <p:spPr>
          <a:xfrm>
            <a:off x="685800" y="6553200"/>
            <a:ext cx="1905000" cy="152400"/>
          </a:xfrm>
        </p:spPr>
        <p:txBody>
          <a:bodyPr/>
          <a:lstStyle>
            <a:lvl1pPr>
              <a:defRPr>
                <a:solidFill>
                  <a:srgbClr val="000000"/>
                </a:solidFill>
              </a:defRPr>
            </a:lvl1pPr>
          </a:lstStyle>
          <a:p>
            <a:pPr>
              <a:defRPr/>
            </a:pPr>
            <a:endParaRPr lang="en-US" altLang="zh-CN"/>
          </a:p>
        </p:txBody>
      </p:sp>
      <p:sp>
        <p:nvSpPr>
          <p:cNvPr id="7" name="页脚占位符 6"/>
          <p:cNvSpPr>
            <a:spLocks noGrp="1"/>
          </p:cNvSpPr>
          <p:nvPr>
            <p:ph type="ftr" sz="quarter" idx="11"/>
          </p:nvPr>
        </p:nvSpPr>
        <p:spPr>
          <a:xfrm>
            <a:off x="3125788" y="6553200"/>
            <a:ext cx="2892425" cy="152400"/>
          </a:xfrm>
        </p:spPr>
        <p:txBody>
          <a:bodyPr/>
          <a:lstStyle>
            <a:lvl1pPr>
              <a:defRPr>
                <a:solidFill>
                  <a:srgbClr val="000000"/>
                </a:solidFill>
              </a:defRPr>
            </a:lvl1pPr>
          </a:lstStyle>
          <a:p>
            <a:pPr>
              <a:defRPr/>
            </a:pPr>
            <a:endParaRPr lang="en-US" altLang="zh-CN"/>
          </a:p>
        </p:txBody>
      </p:sp>
      <p:sp>
        <p:nvSpPr>
          <p:cNvPr id="8" name="灯片编号占位符 7"/>
          <p:cNvSpPr>
            <a:spLocks noGrp="1"/>
          </p:cNvSpPr>
          <p:nvPr>
            <p:ph type="sldNum" sz="quarter" idx="12"/>
          </p:nvPr>
        </p:nvSpPr>
        <p:spPr>
          <a:xfrm>
            <a:off x="6553200" y="6553200"/>
            <a:ext cx="1905000" cy="152400"/>
          </a:xfrm>
        </p:spPr>
        <p:txBody>
          <a:bodyPr/>
          <a:lstStyle>
            <a:lvl1pPr>
              <a:defRPr>
                <a:solidFill>
                  <a:srgbClr val="000000"/>
                </a:solidFill>
              </a:defRPr>
            </a:lvl1pPr>
          </a:lstStyle>
          <a:p>
            <a:fld id="{57AB412A-915A-4ED9-B578-3A2D3EF3B0C9}" type="slidenum">
              <a:rPr lang="en-US" altLang="zh-CN"/>
              <a:pPr/>
              <a:t>‹#›</a:t>
            </a:fld>
            <a:endParaRPr lang="en-US" altLang="zh-CN"/>
          </a:p>
        </p:txBody>
      </p:sp>
    </p:spTree>
    <p:extLst>
      <p:ext uri="{BB962C8B-B14F-4D97-AF65-F5344CB8AC3E}">
        <p14:creationId xmlns:p14="http://schemas.microsoft.com/office/powerpoint/2010/main" val="180353409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solidFill>
                  <a:srgbClr val="000000"/>
                </a:solidFill>
              </a:defRPr>
            </a:lvl1pPr>
          </a:lstStyle>
          <a:p>
            <a:pPr>
              <a:defRPr/>
            </a:pPr>
            <a:endParaRPr lang="zh-CN" altLang="zh-CN"/>
          </a:p>
        </p:txBody>
      </p:sp>
      <p:sp>
        <p:nvSpPr>
          <p:cNvPr id="7" name="Rectangle 5"/>
          <p:cNvSpPr>
            <a:spLocks noGrp="1" noChangeArrowheads="1"/>
          </p:cNvSpPr>
          <p:nvPr>
            <p:ph type="ftr" sz="quarter" idx="11"/>
          </p:nvPr>
        </p:nvSpPr>
        <p:spPr/>
        <p:txBody>
          <a:bodyPr/>
          <a:lstStyle>
            <a:lvl1pPr>
              <a:defRPr>
                <a:solidFill>
                  <a:srgbClr val="000000"/>
                </a:solidFill>
              </a:defRPr>
            </a:lvl1pPr>
          </a:lstStyle>
          <a:p>
            <a:pPr>
              <a:defRPr/>
            </a:pPr>
            <a:endParaRPr lang="zh-CN" altLang="zh-CN"/>
          </a:p>
        </p:txBody>
      </p:sp>
      <p:sp>
        <p:nvSpPr>
          <p:cNvPr id="8" name="Rectangle 6"/>
          <p:cNvSpPr>
            <a:spLocks noGrp="1" noChangeArrowheads="1"/>
          </p:cNvSpPr>
          <p:nvPr>
            <p:ph type="sldNum" sz="quarter" idx="12"/>
          </p:nvPr>
        </p:nvSpPr>
        <p:spPr/>
        <p:txBody>
          <a:bodyPr/>
          <a:lstStyle>
            <a:lvl1pPr>
              <a:defRPr>
                <a:solidFill>
                  <a:srgbClr val="000000"/>
                </a:solidFill>
              </a:defRPr>
            </a:lvl1pPr>
          </a:lstStyle>
          <a:p>
            <a:fld id="{8D98C8A3-AD6E-4169-BC9E-03B3A8289BD9}" type="slidenum">
              <a:rPr lang="en-US" altLang="zh-CN"/>
              <a:pPr/>
              <a:t>‹#›</a:t>
            </a:fld>
            <a:endParaRPr lang="en-US" altLang="zh-CN"/>
          </a:p>
        </p:txBody>
      </p:sp>
    </p:spTree>
    <p:extLst>
      <p:ext uri="{BB962C8B-B14F-4D97-AF65-F5344CB8AC3E}">
        <p14:creationId xmlns:p14="http://schemas.microsoft.com/office/powerpoint/2010/main" val="122930516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8013" cy="1141412"/>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7013"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6613"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7013"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6613" y="3938588"/>
            <a:ext cx="4038600"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95871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7"/>
          <p:cNvSpPr>
            <a:spLocks noGrp="1" noChangeArrowheads="1"/>
          </p:cNvSpPr>
          <p:nvPr>
            <p:ph type="dt" sz="half" idx="10"/>
          </p:nvPr>
        </p:nvSpPr>
        <p:spPr>
          <a:ln/>
        </p:spPr>
        <p:txBody>
          <a:bodyPr/>
          <a:lstStyle>
            <a:lvl1pPr>
              <a:defRPr/>
            </a:lvl1pPr>
          </a:lstStyle>
          <a:p>
            <a:pPr>
              <a:defRPr/>
            </a:pPr>
            <a:fld id="{11A3300B-A454-4DD8-A71B-3B089426B6AB}" type="datetimeFigureOut">
              <a:rPr lang="zh-CN" altLang="en-US">
                <a:solidFill>
                  <a:srgbClr val="292929"/>
                </a:solidFill>
              </a:rPr>
              <a:pPr>
                <a:defRPr/>
              </a:pPr>
              <a:t>2018/1/23</a:t>
            </a:fld>
            <a:endParaRPr lang="zh-CN" altLang="en-US">
              <a:solidFill>
                <a:srgbClr val="292929"/>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zh-CN" altLang="en-US">
              <a:solidFill>
                <a:srgbClr val="292929"/>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DFC8DBF9-674A-4FEE-B2BC-80E5FDCF53C9}" type="slidenum">
              <a:rPr lang="zh-CN" altLang="en-US">
                <a:solidFill>
                  <a:srgbClr val="292929"/>
                </a:solidFill>
              </a:rPr>
              <a:pPr>
                <a:defRPr/>
              </a:pPr>
              <a:t>‹#›</a:t>
            </a:fld>
            <a:endParaRPr lang="zh-CN" altLang="en-US">
              <a:solidFill>
                <a:srgbClr val="292929"/>
              </a:solidFill>
            </a:endParaRPr>
          </a:p>
        </p:txBody>
      </p:sp>
    </p:spTree>
    <p:extLst>
      <p:ext uri="{BB962C8B-B14F-4D97-AF65-F5344CB8AC3E}">
        <p14:creationId xmlns:p14="http://schemas.microsoft.com/office/powerpoint/2010/main" val="17463259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52C02766-9868-4371-A6A0-FC5C39368436}"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558970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10CF09EF-5275-4BFB-9BA2-C167BF7538A0}"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945273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C8CEC1D8-52F0-44DE-A69E-6FD491835263}"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51885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3159275D-BC2C-4C1A-BA28-34DD08297363}"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30161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B56917E6-AE22-4DD4-A885-26D170BF989F}"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997406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7D159B86-173A-4D41-B079-9ADC02BD9D9C}"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977330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347EB9-3C22-4AA2-A1FF-5E55AF3016DF}"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310331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998F902D-6A84-4C82-917C-006B09BBAB9A}"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096894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912233A6-0092-4F36-AC4C-9F8A93E62E1F}"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66517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26CEB48D-3C9E-4515-BADF-2D7A6534F841}"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61035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7"/>
          <p:cNvSpPr>
            <a:spLocks noGrp="1" noChangeArrowheads="1"/>
          </p:cNvSpPr>
          <p:nvPr>
            <p:ph type="dt" sz="half" idx="10"/>
          </p:nvPr>
        </p:nvSpPr>
        <p:spPr>
          <a:ln/>
        </p:spPr>
        <p:txBody>
          <a:bodyPr/>
          <a:lstStyle>
            <a:lvl1pPr>
              <a:defRPr/>
            </a:lvl1pPr>
          </a:lstStyle>
          <a:p>
            <a:pPr>
              <a:defRPr/>
            </a:pPr>
            <a:fld id="{B026AAC6-4CD5-4323-8291-762A600870C6}" type="datetimeFigureOut">
              <a:rPr lang="zh-CN" altLang="en-US">
                <a:solidFill>
                  <a:srgbClr val="292929"/>
                </a:solidFill>
              </a:rPr>
              <a:pPr>
                <a:defRPr/>
              </a:pPr>
              <a:t>2018/1/23</a:t>
            </a:fld>
            <a:endParaRPr lang="zh-CN" altLang="en-US">
              <a:solidFill>
                <a:srgbClr val="292929"/>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zh-CN" altLang="en-US">
              <a:solidFill>
                <a:srgbClr val="292929"/>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2227C737-2976-4745-8902-C49F151A022A}" type="slidenum">
              <a:rPr lang="zh-CN" altLang="en-US">
                <a:solidFill>
                  <a:srgbClr val="292929"/>
                </a:solidFill>
              </a:rPr>
              <a:pPr>
                <a:defRPr/>
              </a:pPr>
              <a:t>‹#›</a:t>
            </a:fld>
            <a:endParaRPr lang="zh-CN" altLang="en-US">
              <a:solidFill>
                <a:srgbClr val="292929"/>
              </a:solidFill>
            </a:endParaRPr>
          </a:p>
        </p:txBody>
      </p:sp>
    </p:spTree>
    <p:extLst>
      <p:ext uri="{BB962C8B-B14F-4D97-AF65-F5344CB8AC3E}">
        <p14:creationId xmlns:p14="http://schemas.microsoft.com/office/powerpoint/2010/main" val="5130992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AECE8F51-3655-4771-9C06-5D3CBFC15E87}"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155146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52C02766-9868-4371-A6A0-FC5C39368436}"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051303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10CF09EF-5275-4BFB-9BA2-C167BF7538A0}"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777829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C8CEC1D8-52F0-44DE-A69E-6FD491835263}"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33909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3159275D-BC2C-4C1A-BA28-34DD08297363}"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145378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B56917E6-AE22-4DD4-A885-26D170BF989F}"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99764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7D159B86-173A-4D41-B079-9ADC02BD9D9C}"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07076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347EB9-3C22-4AA2-A1FF-5E55AF3016DF}"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9935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998F902D-6A84-4C82-917C-006B09BBAB9A}"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813786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912233A6-0092-4F36-AC4C-9F8A93E62E1F}"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2982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fld id="{CF065E25-F791-4700-BC1F-AD01E35F3F03}" type="datetimeFigureOut">
              <a:rPr lang="zh-CN" altLang="en-US">
                <a:solidFill>
                  <a:srgbClr val="292929"/>
                </a:solidFill>
              </a:rPr>
              <a:pPr>
                <a:defRPr/>
              </a:pPr>
              <a:t>2018/1/23</a:t>
            </a:fld>
            <a:endParaRPr lang="zh-CN" altLang="en-US">
              <a:solidFill>
                <a:srgbClr val="292929"/>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zh-CN" altLang="en-US">
              <a:solidFill>
                <a:srgbClr val="292929"/>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9D0417AC-92F2-47A2-8FB6-6D65767977E0}" type="slidenum">
              <a:rPr lang="zh-CN" altLang="en-US">
                <a:solidFill>
                  <a:srgbClr val="292929"/>
                </a:solidFill>
              </a:rPr>
              <a:pPr>
                <a:defRPr/>
              </a:pPr>
              <a:t>‹#›</a:t>
            </a:fld>
            <a:endParaRPr lang="zh-CN" altLang="en-US">
              <a:solidFill>
                <a:srgbClr val="292929"/>
              </a:solidFill>
            </a:endParaRPr>
          </a:p>
        </p:txBody>
      </p:sp>
    </p:spTree>
    <p:extLst>
      <p:ext uri="{BB962C8B-B14F-4D97-AF65-F5344CB8AC3E}">
        <p14:creationId xmlns:p14="http://schemas.microsoft.com/office/powerpoint/2010/main" val="29605370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26CEB48D-3C9E-4515-BADF-2D7A6534F841}"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86050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AECE8F51-3655-4771-9C06-5D3CBFC15E87}"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943425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52C02766-9868-4371-A6A0-FC5C39368436}"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160962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10CF09EF-5275-4BFB-9BA2-C167BF7538A0}"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2653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C8CEC1D8-52F0-44DE-A69E-6FD491835263}"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296830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3159275D-BC2C-4C1A-BA28-34DD08297363}"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595721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B56917E6-AE22-4DD4-A885-26D170BF989F}"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584097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7D159B86-173A-4D41-B079-9ADC02BD9D9C}"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211029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347EB9-3C22-4AA2-A1FF-5E55AF3016DF}"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423377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998F902D-6A84-4C82-917C-006B09BBAB9A}"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20317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7"/>
          <p:cNvSpPr>
            <a:spLocks noGrp="1" noChangeArrowheads="1"/>
          </p:cNvSpPr>
          <p:nvPr>
            <p:ph type="dt" sz="half" idx="10"/>
          </p:nvPr>
        </p:nvSpPr>
        <p:spPr>
          <a:ln/>
        </p:spPr>
        <p:txBody>
          <a:bodyPr/>
          <a:lstStyle>
            <a:lvl1pPr>
              <a:defRPr/>
            </a:lvl1pPr>
          </a:lstStyle>
          <a:p>
            <a:pPr>
              <a:defRPr/>
            </a:pPr>
            <a:fld id="{BF65C36F-34F1-4B46-AF74-FFA2D4C21363}" type="datetimeFigureOut">
              <a:rPr lang="zh-CN" altLang="en-US">
                <a:solidFill>
                  <a:srgbClr val="292929"/>
                </a:solidFill>
              </a:rPr>
              <a:pPr>
                <a:defRPr/>
              </a:pPr>
              <a:t>2018/1/23</a:t>
            </a:fld>
            <a:endParaRPr lang="zh-CN" altLang="en-US">
              <a:solidFill>
                <a:srgbClr val="292929"/>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292929"/>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6F7C87A5-2CCC-4DD0-AA7E-A2EC2FEC44D0}" type="slidenum">
              <a:rPr lang="zh-CN" altLang="en-US">
                <a:solidFill>
                  <a:srgbClr val="292929"/>
                </a:solidFill>
              </a:rPr>
              <a:pPr>
                <a:defRPr/>
              </a:pPr>
              <a:t>‹#›</a:t>
            </a:fld>
            <a:endParaRPr lang="zh-CN" altLang="en-US">
              <a:solidFill>
                <a:srgbClr val="292929"/>
              </a:solidFill>
            </a:endParaRPr>
          </a:p>
        </p:txBody>
      </p:sp>
    </p:spTree>
    <p:extLst>
      <p:ext uri="{BB962C8B-B14F-4D97-AF65-F5344CB8AC3E}">
        <p14:creationId xmlns:p14="http://schemas.microsoft.com/office/powerpoint/2010/main" val="14508849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912233A6-0092-4F36-AC4C-9F8A93E62E1F}"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01894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26CEB48D-3C9E-4515-BADF-2D7A6534F841}"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07838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AECE8F51-3655-4771-9C06-5D3CBFC15E87}"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38707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7"/>
          <p:cNvSpPr>
            <a:spLocks noGrp="1" noChangeArrowheads="1"/>
          </p:cNvSpPr>
          <p:nvPr>
            <p:ph type="dt" sz="half" idx="10"/>
          </p:nvPr>
        </p:nvSpPr>
        <p:spPr>
          <a:ln/>
        </p:spPr>
        <p:txBody>
          <a:bodyPr/>
          <a:lstStyle>
            <a:lvl1pPr>
              <a:defRPr/>
            </a:lvl1pPr>
          </a:lstStyle>
          <a:p>
            <a:pPr>
              <a:defRPr/>
            </a:pPr>
            <a:fld id="{4C068753-326D-45A4-8838-EACE586940E2}" type="datetimeFigureOut">
              <a:rPr lang="zh-CN" altLang="en-US">
                <a:solidFill>
                  <a:srgbClr val="292929"/>
                </a:solidFill>
              </a:rPr>
              <a:pPr>
                <a:defRPr/>
              </a:pPr>
              <a:t>2018/1/23</a:t>
            </a:fld>
            <a:endParaRPr lang="zh-CN" altLang="en-US">
              <a:solidFill>
                <a:srgbClr val="292929"/>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292929"/>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70AE4034-64E4-4C99-969E-90F2B2299CAA}" type="slidenum">
              <a:rPr lang="zh-CN" altLang="en-US">
                <a:solidFill>
                  <a:srgbClr val="292929"/>
                </a:solidFill>
              </a:rPr>
              <a:pPr>
                <a:defRPr/>
              </a:pPr>
              <a:t>‹#›</a:t>
            </a:fld>
            <a:endParaRPr lang="zh-CN" altLang="en-US">
              <a:solidFill>
                <a:srgbClr val="292929"/>
              </a:solidFill>
            </a:endParaRPr>
          </a:p>
        </p:txBody>
      </p:sp>
    </p:spTree>
    <p:extLst>
      <p:ext uri="{BB962C8B-B14F-4D97-AF65-F5344CB8AC3E}">
        <p14:creationId xmlns:p14="http://schemas.microsoft.com/office/powerpoint/2010/main" val="3671067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0" name="Rectangle 4"/>
          <p:cNvSpPr>
            <a:spLocks noGrp="1" noChangeArrowheads="1"/>
          </p:cNvSpPr>
          <p:nvPr>
            <p:ph type="title"/>
          </p:nvPr>
        </p:nvSpPr>
        <p:spPr bwMode="auto">
          <a:xfrm>
            <a:off x="1042988" y="404813"/>
            <a:ext cx="6697364" cy="5762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zh-CN" altLang="en-US" dirty="0" smtClean="0"/>
              <a:t>单击此处编辑母版标题样式</a:t>
            </a:r>
          </a:p>
        </p:txBody>
      </p:sp>
      <p:sp>
        <p:nvSpPr>
          <p:cNvPr id="9221" name="Rectangle 5"/>
          <p:cNvSpPr>
            <a:spLocks noGrp="1" noChangeArrowheads="1"/>
          </p:cNvSpPr>
          <p:nvPr>
            <p:ph type="body" idx="1"/>
          </p:nvPr>
        </p:nvSpPr>
        <p:spPr bwMode="auto">
          <a:xfrm>
            <a:off x="468313" y="1484313"/>
            <a:ext cx="8142287" cy="43926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88423" name="Rectangle 7"/>
          <p:cNvSpPr>
            <a:spLocks noGrp="1" noChangeArrowheads="1"/>
          </p:cNvSpPr>
          <p:nvPr>
            <p:ph type="dt" sz="half" idx="2"/>
          </p:nvPr>
        </p:nvSpPr>
        <p:spPr bwMode="auto">
          <a:xfrm>
            <a:off x="611188" y="6284913"/>
            <a:ext cx="12938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a:spcBef>
                <a:spcPts val="0"/>
              </a:spcBef>
              <a:spcAft>
                <a:spcPts val="0"/>
              </a:spcAft>
              <a:defRPr sz="1600">
                <a:latin typeface="+mn-lt"/>
                <a:ea typeface="+mn-ea"/>
                <a:cs typeface="+mn-cs"/>
              </a:defRPr>
            </a:lvl1pPr>
          </a:lstStyle>
          <a:p>
            <a:pPr>
              <a:defRPr/>
            </a:pPr>
            <a:fld id="{EE977452-39B5-4542-BEEB-CAD53B0FD1BC}" type="datetimeFigureOut">
              <a:rPr lang="zh-CN" altLang="en-US">
                <a:solidFill>
                  <a:srgbClr val="292929"/>
                </a:solidFill>
              </a:rPr>
              <a:pPr>
                <a:defRPr/>
              </a:pPr>
              <a:t>2018/1/23</a:t>
            </a:fld>
            <a:endParaRPr lang="zh-CN" altLang="en-US">
              <a:solidFill>
                <a:srgbClr val="292929"/>
              </a:solidFill>
            </a:endParaRPr>
          </a:p>
        </p:txBody>
      </p:sp>
      <p:sp>
        <p:nvSpPr>
          <p:cNvPr id="188424" name="Rectangle 8"/>
          <p:cNvSpPr>
            <a:spLocks noGrp="1" noChangeArrowheads="1"/>
          </p:cNvSpPr>
          <p:nvPr>
            <p:ph type="ftr" sz="quarter" idx="3"/>
          </p:nvPr>
        </p:nvSpPr>
        <p:spPr bwMode="auto">
          <a:xfrm>
            <a:off x="2051050" y="6202363"/>
            <a:ext cx="5257800" cy="539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600">
                <a:latin typeface="+mn-lt"/>
                <a:ea typeface="+mn-ea"/>
                <a:cs typeface="+mn-cs"/>
              </a:defRPr>
            </a:lvl1pPr>
          </a:lstStyle>
          <a:p>
            <a:pPr>
              <a:defRPr/>
            </a:pPr>
            <a:endParaRPr lang="zh-CN" altLang="en-US">
              <a:solidFill>
                <a:srgbClr val="292929"/>
              </a:solidFill>
            </a:endParaRPr>
          </a:p>
        </p:txBody>
      </p:sp>
      <p:sp>
        <p:nvSpPr>
          <p:cNvPr id="188425" name="Rectangle 9"/>
          <p:cNvSpPr>
            <a:spLocks noGrp="1" noChangeArrowheads="1"/>
          </p:cNvSpPr>
          <p:nvPr>
            <p:ph type="sldNum" sz="quarter" idx="4"/>
          </p:nvPr>
        </p:nvSpPr>
        <p:spPr bwMode="auto">
          <a:xfrm>
            <a:off x="7524750" y="6284913"/>
            <a:ext cx="9334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600">
                <a:latin typeface="+mn-lt"/>
                <a:ea typeface="+mn-ea"/>
                <a:cs typeface="+mn-cs"/>
              </a:defRPr>
            </a:lvl1pPr>
          </a:lstStyle>
          <a:p>
            <a:pPr>
              <a:defRPr/>
            </a:pPr>
            <a:fld id="{90185F5B-4220-44B5-852B-7C2842B72122}" type="slidenum">
              <a:rPr lang="zh-CN" altLang="en-US">
                <a:solidFill>
                  <a:srgbClr val="292929"/>
                </a:solidFill>
              </a:rPr>
              <a:pPr>
                <a:defRPr/>
              </a:pPr>
              <a:t>‹#›</a:t>
            </a:fld>
            <a:endParaRPr lang="zh-CN" altLang="en-US">
              <a:solidFill>
                <a:srgbClr val="292929"/>
              </a:solidFill>
            </a:endParaRPr>
          </a:p>
        </p:txBody>
      </p:sp>
    </p:spTree>
    <p:extLst>
      <p:ext uri="{BB962C8B-B14F-4D97-AF65-F5344CB8AC3E}">
        <p14:creationId xmlns:p14="http://schemas.microsoft.com/office/powerpoint/2010/main" val="141828430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iming>
    <p:tnLst>
      <p:par>
        <p:cTn id="1" dur="indefinite" restart="never" nodeType="tmRoot"/>
      </p:par>
    </p:tnLst>
  </p:timing>
  <p:txStyles>
    <p:titleStyle>
      <a:lvl1pPr algn="ctr" rtl="0" eaLnBrk="0" fontAlgn="base" hangingPunct="0">
        <a:spcBef>
          <a:spcPct val="0"/>
        </a:spcBef>
        <a:spcAft>
          <a:spcPct val="0"/>
        </a:spcAft>
        <a:defRPr sz="4000" b="1">
          <a:solidFill>
            <a:schemeClr val="tx1"/>
          </a:solidFill>
          <a:latin typeface="+mj-lt"/>
          <a:ea typeface="+mj-ea"/>
          <a:cs typeface="+mj-cs"/>
        </a:defRPr>
      </a:lvl1pPr>
      <a:lvl2pPr algn="ctr" rtl="0" eaLnBrk="0" fontAlgn="base" hangingPunct="0">
        <a:spcBef>
          <a:spcPct val="0"/>
        </a:spcBef>
        <a:spcAft>
          <a:spcPct val="0"/>
        </a:spcAft>
        <a:defRPr sz="3200">
          <a:solidFill>
            <a:schemeClr val="tx1"/>
          </a:solidFill>
          <a:latin typeface="Arial" charset="0"/>
          <a:ea typeface="宋体" charset="-122"/>
        </a:defRPr>
      </a:lvl2pPr>
      <a:lvl3pPr algn="ctr" rtl="0" eaLnBrk="0" fontAlgn="base" hangingPunct="0">
        <a:spcBef>
          <a:spcPct val="0"/>
        </a:spcBef>
        <a:spcAft>
          <a:spcPct val="0"/>
        </a:spcAft>
        <a:defRPr sz="3200">
          <a:solidFill>
            <a:schemeClr val="tx1"/>
          </a:solidFill>
          <a:latin typeface="Arial" charset="0"/>
          <a:ea typeface="宋体" charset="-122"/>
        </a:defRPr>
      </a:lvl3pPr>
      <a:lvl4pPr algn="ctr" rtl="0" eaLnBrk="0" fontAlgn="base" hangingPunct="0">
        <a:spcBef>
          <a:spcPct val="0"/>
        </a:spcBef>
        <a:spcAft>
          <a:spcPct val="0"/>
        </a:spcAft>
        <a:defRPr sz="3200">
          <a:solidFill>
            <a:schemeClr val="tx1"/>
          </a:solidFill>
          <a:latin typeface="Arial" charset="0"/>
          <a:ea typeface="宋体" charset="-122"/>
        </a:defRPr>
      </a:lvl4pPr>
      <a:lvl5pPr algn="ctr" rtl="0" eaLnBrk="0" fontAlgn="base" hangingPunct="0">
        <a:spcBef>
          <a:spcPct val="0"/>
        </a:spcBef>
        <a:spcAft>
          <a:spcPct val="0"/>
        </a:spcAft>
        <a:defRPr sz="3200">
          <a:solidFill>
            <a:schemeClr val="tx1"/>
          </a:solidFill>
          <a:latin typeface="Arial" charset="0"/>
          <a:ea typeface="宋体" charset="-122"/>
        </a:defRPr>
      </a:lvl5pPr>
      <a:lvl6pPr marL="457200" algn="ctr" rtl="0" eaLnBrk="1" fontAlgn="base" hangingPunct="1">
        <a:spcBef>
          <a:spcPct val="0"/>
        </a:spcBef>
        <a:spcAft>
          <a:spcPct val="0"/>
        </a:spcAft>
        <a:defRPr sz="3200">
          <a:solidFill>
            <a:schemeClr val="tx1"/>
          </a:solidFill>
          <a:latin typeface="Arial" charset="0"/>
          <a:ea typeface="宋体" charset="-122"/>
        </a:defRPr>
      </a:lvl6pPr>
      <a:lvl7pPr marL="914400" algn="ctr" rtl="0" eaLnBrk="1" fontAlgn="base" hangingPunct="1">
        <a:spcBef>
          <a:spcPct val="0"/>
        </a:spcBef>
        <a:spcAft>
          <a:spcPct val="0"/>
        </a:spcAft>
        <a:defRPr sz="3200">
          <a:solidFill>
            <a:schemeClr val="tx1"/>
          </a:solidFill>
          <a:latin typeface="Arial" charset="0"/>
          <a:ea typeface="宋体" charset="-122"/>
        </a:defRPr>
      </a:lvl7pPr>
      <a:lvl8pPr marL="1371600" algn="ctr" rtl="0" eaLnBrk="1" fontAlgn="base" hangingPunct="1">
        <a:spcBef>
          <a:spcPct val="0"/>
        </a:spcBef>
        <a:spcAft>
          <a:spcPct val="0"/>
        </a:spcAft>
        <a:defRPr sz="3200">
          <a:solidFill>
            <a:schemeClr val="tx1"/>
          </a:solidFill>
          <a:latin typeface="Arial" charset="0"/>
          <a:ea typeface="宋体" charset="-122"/>
        </a:defRPr>
      </a:lvl8pPr>
      <a:lvl9pPr marL="1828800" algn="ctr" rtl="0" eaLnBrk="1" fontAlgn="base" hangingPunct="1">
        <a:spcBef>
          <a:spcPct val="0"/>
        </a:spcBef>
        <a:spcAft>
          <a:spcPct val="0"/>
        </a:spcAft>
        <a:defRPr sz="3200">
          <a:solidFill>
            <a:schemeClr val="tx1"/>
          </a:solidFill>
          <a:latin typeface="Arial" charset="0"/>
          <a:ea typeface="宋体" charset="-122"/>
        </a:defRPr>
      </a:lvl9pPr>
    </p:titleStyle>
    <p:bodyStyle>
      <a:lvl1pPr marL="447675" indent="-447675" algn="l" rtl="0" eaLnBrk="0" fontAlgn="base" hangingPunct="0">
        <a:spcBef>
          <a:spcPct val="20000"/>
        </a:spcBef>
        <a:spcAft>
          <a:spcPct val="0"/>
        </a:spcAft>
        <a:buClr>
          <a:schemeClr val="accent1"/>
        </a:buClr>
        <a:buSzPct val="70000"/>
        <a:buFont typeface="Wingdings" pitchFamily="2" charset="2"/>
        <a:buChar char="n"/>
        <a:defRPr sz="2800">
          <a:solidFill>
            <a:schemeClr val="tx1"/>
          </a:solidFill>
          <a:latin typeface="+mn-lt"/>
          <a:ea typeface="+mn-ea"/>
          <a:cs typeface="+mn-cs"/>
        </a:defRPr>
      </a:lvl1pPr>
      <a:lvl2pPr marL="889000" indent="-439738" algn="l" rtl="0" eaLnBrk="0" fontAlgn="base" hangingPunct="0">
        <a:spcBef>
          <a:spcPct val="20000"/>
        </a:spcBef>
        <a:spcAft>
          <a:spcPct val="0"/>
        </a:spcAft>
        <a:buClr>
          <a:schemeClr val="hlink"/>
        </a:buClr>
        <a:buSzPct val="65000"/>
        <a:buFont typeface="Wingdings" pitchFamily="2" charset="2"/>
        <a:buChar char="¡"/>
        <a:defRPr sz="2400">
          <a:solidFill>
            <a:schemeClr val="tx1"/>
          </a:solidFill>
          <a:latin typeface="+mn-lt"/>
          <a:ea typeface="+mn-ea"/>
        </a:defRPr>
      </a:lvl2pPr>
      <a:lvl3pPr marL="1293813" indent="-403225" algn="l" rtl="0" eaLnBrk="0" fontAlgn="base" hangingPunct="0">
        <a:spcBef>
          <a:spcPct val="20000"/>
        </a:spcBef>
        <a:spcAft>
          <a:spcPct val="0"/>
        </a:spcAft>
        <a:buClr>
          <a:schemeClr val="accent1"/>
        </a:buClr>
        <a:buSzPct val="70000"/>
        <a:buFont typeface="Wingdings" pitchFamily="2" charset="2"/>
        <a:buChar char="n"/>
        <a:defRPr sz="2000">
          <a:solidFill>
            <a:schemeClr val="tx1"/>
          </a:solidFill>
          <a:latin typeface="+mn-lt"/>
          <a:ea typeface="+mn-ea"/>
        </a:defRPr>
      </a:lvl3pPr>
      <a:lvl4pPr marL="1681163" indent="-385763" algn="l" rtl="0" eaLnBrk="0" fontAlgn="base" hangingPunct="0">
        <a:spcBef>
          <a:spcPct val="20000"/>
        </a:spcBef>
        <a:spcAft>
          <a:spcPct val="0"/>
        </a:spcAft>
        <a:buClr>
          <a:schemeClr val="hlink"/>
        </a:buClr>
        <a:buSzPct val="75000"/>
        <a:buFont typeface="Wingdings" pitchFamily="2" charset="2"/>
        <a:buChar char="¡"/>
        <a:defRPr sz="2000">
          <a:solidFill>
            <a:schemeClr val="tx1"/>
          </a:solidFill>
          <a:latin typeface="+mn-lt"/>
          <a:ea typeface="+mn-ea"/>
        </a:defRPr>
      </a:lvl4pPr>
      <a:lvl5pPr marL="2070100" indent="-387350" algn="l" rtl="0" eaLnBrk="0" fontAlgn="base" hangingPunct="0">
        <a:spcBef>
          <a:spcPct val="20000"/>
        </a:spcBef>
        <a:spcAft>
          <a:spcPct val="0"/>
        </a:spcAft>
        <a:buClr>
          <a:schemeClr val="accent1"/>
        </a:buClr>
        <a:buSzPct val="70000"/>
        <a:buFont typeface="Wingdings" pitchFamily="2" charset="2"/>
        <a:buChar char="n"/>
        <a:defRPr sz="1600">
          <a:solidFill>
            <a:schemeClr val="tx1"/>
          </a:solidFill>
          <a:latin typeface="+mn-lt"/>
          <a:ea typeface="+mn-ea"/>
        </a:defRPr>
      </a:lvl5pPr>
      <a:lvl6pPr marL="2527300" indent="-387350" algn="l" rtl="0" eaLnBrk="1" fontAlgn="base" hangingPunct="1">
        <a:spcBef>
          <a:spcPct val="20000"/>
        </a:spcBef>
        <a:spcAft>
          <a:spcPct val="0"/>
        </a:spcAft>
        <a:buClr>
          <a:schemeClr val="accent1"/>
        </a:buClr>
        <a:buSzPct val="70000"/>
        <a:buFont typeface="Wingdings" charset="2"/>
        <a:buChar char="n"/>
        <a:defRPr sz="1600">
          <a:solidFill>
            <a:schemeClr val="tx1"/>
          </a:solidFill>
          <a:latin typeface="+mn-lt"/>
          <a:ea typeface="+mn-ea"/>
        </a:defRPr>
      </a:lvl6pPr>
      <a:lvl7pPr marL="2984500" indent="-387350" algn="l" rtl="0" eaLnBrk="1" fontAlgn="base" hangingPunct="1">
        <a:spcBef>
          <a:spcPct val="20000"/>
        </a:spcBef>
        <a:spcAft>
          <a:spcPct val="0"/>
        </a:spcAft>
        <a:buClr>
          <a:schemeClr val="accent1"/>
        </a:buClr>
        <a:buSzPct val="70000"/>
        <a:buFont typeface="Wingdings" charset="2"/>
        <a:buChar char="n"/>
        <a:defRPr sz="1600">
          <a:solidFill>
            <a:schemeClr val="tx1"/>
          </a:solidFill>
          <a:latin typeface="+mn-lt"/>
          <a:ea typeface="+mn-ea"/>
        </a:defRPr>
      </a:lvl7pPr>
      <a:lvl8pPr marL="3441700" indent="-387350" algn="l" rtl="0" eaLnBrk="1" fontAlgn="base" hangingPunct="1">
        <a:spcBef>
          <a:spcPct val="20000"/>
        </a:spcBef>
        <a:spcAft>
          <a:spcPct val="0"/>
        </a:spcAft>
        <a:buClr>
          <a:schemeClr val="accent1"/>
        </a:buClr>
        <a:buSzPct val="70000"/>
        <a:buFont typeface="Wingdings" charset="2"/>
        <a:buChar char="n"/>
        <a:defRPr sz="1600">
          <a:solidFill>
            <a:schemeClr val="tx1"/>
          </a:solidFill>
          <a:latin typeface="+mn-lt"/>
          <a:ea typeface="+mn-ea"/>
        </a:defRPr>
      </a:lvl8pPr>
      <a:lvl9pPr marL="3898900" indent="-387350" algn="l" rtl="0" eaLnBrk="1" fontAlgn="base" hangingPunct="1">
        <a:spcBef>
          <a:spcPct val="20000"/>
        </a:spcBef>
        <a:spcAft>
          <a:spcPct val="0"/>
        </a:spcAft>
        <a:buClr>
          <a:schemeClr val="accent1"/>
        </a:buClr>
        <a:buSzPct val="70000"/>
        <a:buFont typeface="Wingdings" charset="2"/>
        <a:buChar char="n"/>
        <a:defRPr sz="16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36930C-72E1-4930-83D1-D9F6824564F2}"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347921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1125538"/>
            <a:ext cx="2133600" cy="101600"/>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zh-CN" altLang="en-US">
              <a:solidFill>
                <a:srgbClr val="292929"/>
              </a:solidFill>
              <a:sym typeface="Times New Roman" pitchFamily="18" charset="0"/>
            </a:endParaRPr>
          </a:p>
        </p:txBody>
      </p:sp>
      <p:sp>
        <p:nvSpPr>
          <p:cNvPr id="1027" name="Rectangle 3"/>
          <p:cNvSpPr>
            <a:spLocks noChangeArrowheads="1"/>
          </p:cNvSpPr>
          <p:nvPr/>
        </p:nvSpPr>
        <p:spPr bwMode="auto">
          <a:xfrm>
            <a:off x="1447800" y="1125538"/>
            <a:ext cx="7239000" cy="101600"/>
          </a:xfrm>
          <a:prstGeom prst="rect">
            <a:avLst/>
          </a:prstGeom>
          <a:solidFill>
            <a:srgbClr val="FFFFFF"/>
          </a:solidFill>
          <a:ln w="9525">
            <a:noFill/>
            <a:miter lim="800000"/>
            <a:headEnd/>
            <a:tailEnd/>
          </a:ln>
        </p:spPr>
        <p:txBody>
          <a:bodyPr wrap="none" anchor="ctr"/>
          <a:lstStyle/>
          <a:p>
            <a:pPr fontAlgn="base">
              <a:spcBef>
                <a:spcPct val="0"/>
              </a:spcBef>
              <a:spcAft>
                <a:spcPct val="0"/>
              </a:spcAft>
            </a:pPr>
            <a:endParaRPr lang="zh-CN" altLang="en-US">
              <a:solidFill>
                <a:srgbClr val="292929"/>
              </a:solidFill>
              <a:sym typeface="Times New Roman" pitchFamily="18" charset="0"/>
            </a:endParaRPr>
          </a:p>
        </p:txBody>
      </p:sp>
      <p:sp>
        <p:nvSpPr>
          <p:cNvPr id="1028" name="Rectangle 4"/>
          <p:cNvSpPr>
            <a:spLocks noGrp="1" noChangeArrowheads="1"/>
          </p:cNvSpPr>
          <p:nvPr>
            <p:ph type="title" idx="4294967295"/>
          </p:nvPr>
        </p:nvSpPr>
        <p:spPr bwMode="auto">
          <a:xfrm>
            <a:off x="457202" y="404813"/>
            <a:ext cx="6202363" cy="5762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zh-CN" smtClean="0">
                <a:sym typeface="Times New Roman" pitchFamily="18" charset="0"/>
              </a:rPr>
              <a:t>单击此处编辑母版标题样式</a:t>
            </a:r>
          </a:p>
        </p:txBody>
      </p:sp>
      <p:sp>
        <p:nvSpPr>
          <p:cNvPr id="1029" name="Rectangle 5"/>
          <p:cNvSpPr>
            <a:spLocks noGrp="1" noChangeArrowheads="1"/>
          </p:cNvSpPr>
          <p:nvPr>
            <p:ph type="body" idx="1"/>
          </p:nvPr>
        </p:nvSpPr>
        <p:spPr bwMode="auto">
          <a:xfrm>
            <a:off x="468315" y="1484313"/>
            <a:ext cx="8142287" cy="43926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smtClean="0">
                <a:sym typeface="Times New Roman" pitchFamily="18" charset="0"/>
              </a:rPr>
              <a:t>单击此处编辑母版文本样式</a:t>
            </a:r>
          </a:p>
          <a:p>
            <a:pPr lvl="1"/>
            <a:r>
              <a:rPr lang="zh-CN" smtClean="0">
                <a:sym typeface="Times New Roman" pitchFamily="18" charset="0"/>
              </a:rPr>
              <a:t>第二级</a:t>
            </a:r>
          </a:p>
          <a:p>
            <a:pPr lvl="2"/>
            <a:r>
              <a:rPr lang="zh-CN" smtClean="0">
                <a:sym typeface="Times New Roman" pitchFamily="18" charset="0"/>
              </a:rPr>
              <a:t>第三级</a:t>
            </a:r>
          </a:p>
          <a:p>
            <a:pPr lvl="3"/>
            <a:r>
              <a:rPr lang="zh-CN" smtClean="0">
                <a:sym typeface="Times New Roman" pitchFamily="18" charset="0"/>
              </a:rPr>
              <a:t>第四级</a:t>
            </a:r>
          </a:p>
          <a:p>
            <a:pPr lvl="4"/>
            <a:r>
              <a:rPr lang="zh-CN" smtClean="0">
                <a:sym typeface="Times New Roman" pitchFamily="18" charset="0"/>
              </a:rPr>
              <a:t>第五级</a:t>
            </a:r>
          </a:p>
        </p:txBody>
      </p:sp>
      <p:pic>
        <p:nvPicPr>
          <p:cNvPr id="1030" name="Picture 6"/>
          <p:cNvPicPr>
            <a:picLocks noChangeAspect="1" noChangeArrowheads="1"/>
          </p:cNvPicPr>
          <p:nvPr/>
        </p:nvPicPr>
        <p:blipFill>
          <a:blip r:embed="rId14" cstate="print"/>
          <a:srcRect/>
          <a:stretch>
            <a:fillRect/>
          </a:stretch>
        </p:blipFill>
        <p:spPr bwMode="auto">
          <a:xfrm>
            <a:off x="6542090" y="188917"/>
            <a:ext cx="1990725" cy="1095375"/>
          </a:xfrm>
          <a:prstGeom prst="rect">
            <a:avLst/>
          </a:prstGeom>
          <a:noFill/>
          <a:ln w="9525">
            <a:noFill/>
            <a:miter lim="800000"/>
            <a:headEnd/>
            <a:tailEnd/>
          </a:ln>
        </p:spPr>
      </p:pic>
      <p:sp>
        <p:nvSpPr>
          <p:cNvPr id="1031" name="Rectangle 7"/>
          <p:cNvSpPr>
            <a:spLocks noGrp="1" noChangeArrowheads="1"/>
          </p:cNvSpPr>
          <p:nvPr>
            <p:ph type="dt" sz="half" idx="2"/>
          </p:nvPr>
        </p:nvSpPr>
        <p:spPr bwMode="auto">
          <a:xfrm>
            <a:off x="611188" y="6284913"/>
            <a:ext cx="1293812"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sym typeface="Arial" pitchFamily="34" charset="0"/>
              </a:defRPr>
            </a:lvl1pPr>
          </a:lstStyle>
          <a:p>
            <a:pPr fontAlgn="base">
              <a:spcBef>
                <a:spcPct val="0"/>
              </a:spcBef>
              <a:spcAft>
                <a:spcPct val="0"/>
              </a:spcAft>
            </a:pPr>
            <a:fld id="{1777F006-85A4-41A4-908C-E1DC266DA25E}" type="datetime1">
              <a:rPr lang="zh-CN" altLang="en-US">
                <a:solidFill>
                  <a:srgbClr val="292929"/>
                </a:solidFill>
                <a:latin typeface="Arial" pitchFamily="34" charset="0"/>
                <a:ea typeface="宋体" pitchFamily="2" charset="-122"/>
              </a:rPr>
              <a:pPr fontAlgn="base">
                <a:spcBef>
                  <a:spcPct val="0"/>
                </a:spcBef>
                <a:spcAft>
                  <a:spcPct val="0"/>
                </a:spcAft>
              </a:pPr>
              <a:t>2018/1/23</a:t>
            </a:fld>
            <a:endParaRPr lang="zh-CN" altLang="en-US">
              <a:solidFill>
                <a:srgbClr val="292929"/>
              </a:solidFill>
              <a:latin typeface="Arial" pitchFamily="34" charset="0"/>
              <a:ea typeface="宋体" pitchFamily="2" charset="-122"/>
            </a:endParaRPr>
          </a:p>
        </p:txBody>
      </p:sp>
      <p:sp>
        <p:nvSpPr>
          <p:cNvPr id="1032" name="Rectangle 8"/>
          <p:cNvSpPr>
            <a:spLocks noGrp="1" noChangeArrowheads="1"/>
          </p:cNvSpPr>
          <p:nvPr>
            <p:ph type="ftr" sz="quarter" idx="3"/>
          </p:nvPr>
        </p:nvSpPr>
        <p:spPr bwMode="auto">
          <a:xfrm>
            <a:off x="2051050" y="6202363"/>
            <a:ext cx="5257800" cy="539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sym typeface="Arial" pitchFamily="34" charset="0"/>
              </a:defRPr>
            </a:lvl1pPr>
          </a:lstStyle>
          <a:p>
            <a:pPr fontAlgn="base">
              <a:spcBef>
                <a:spcPct val="0"/>
              </a:spcBef>
              <a:spcAft>
                <a:spcPct val="0"/>
              </a:spcAft>
            </a:pPr>
            <a:endParaRPr lang="zh-CN" altLang="en-US">
              <a:solidFill>
                <a:srgbClr val="292929"/>
              </a:solidFill>
              <a:latin typeface="Arial" pitchFamily="34" charset="0"/>
              <a:ea typeface="宋体" pitchFamily="2" charset="-122"/>
            </a:endParaRPr>
          </a:p>
        </p:txBody>
      </p:sp>
      <p:sp>
        <p:nvSpPr>
          <p:cNvPr id="1033" name="Rectangle 9"/>
          <p:cNvSpPr>
            <a:spLocks noGrp="1" noChangeArrowheads="1"/>
          </p:cNvSpPr>
          <p:nvPr>
            <p:ph type="sldNum" sz="quarter" idx="4"/>
          </p:nvPr>
        </p:nvSpPr>
        <p:spPr bwMode="auto">
          <a:xfrm>
            <a:off x="7524750" y="6284913"/>
            <a:ext cx="9334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sym typeface="Arial" pitchFamily="34" charset="0"/>
              </a:defRPr>
            </a:lvl1pPr>
          </a:lstStyle>
          <a:p>
            <a:pPr fontAlgn="base">
              <a:spcBef>
                <a:spcPct val="0"/>
              </a:spcBef>
              <a:spcAft>
                <a:spcPct val="0"/>
              </a:spcAft>
            </a:pPr>
            <a:fld id="{F239A9B1-3A23-4580-B44B-394803DD00E3}" type="slidenum">
              <a:rPr lang="zh-CN" altLang="en-US">
                <a:solidFill>
                  <a:srgbClr val="292929"/>
                </a:solidFill>
                <a:latin typeface="Arial" pitchFamily="34" charset="0"/>
                <a:ea typeface="宋体" pitchFamily="2" charset="-122"/>
              </a:rPr>
              <a:pPr fontAlgn="base">
                <a:spcBef>
                  <a:spcPct val="0"/>
                </a:spcBef>
                <a:spcAft>
                  <a:spcPct val="0"/>
                </a:spcAft>
              </a:pPr>
              <a:t>‹#›</a:t>
            </a:fld>
            <a:endParaRPr lang="zh-CN" altLang="en-US">
              <a:solidFill>
                <a:srgbClr val="292929"/>
              </a:solidFill>
              <a:latin typeface="Arial" pitchFamily="34" charset="0"/>
              <a:ea typeface="宋体" pitchFamily="2" charset="-122"/>
            </a:endParaRPr>
          </a:p>
        </p:txBody>
      </p:sp>
      <p:pic>
        <p:nvPicPr>
          <p:cNvPr id="1034" name="Picture 10"/>
          <p:cNvPicPr>
            <a:picLocks noChangeAspect="1" noChangeArrowheads="1"/>
          </p:cNvPicPr>
          <p:nvPr/>
        </p:nvPicPr>
        <p:blipFill>
          <a:blip r:embed="rId15" cstate="print"/>
          <a:srcRect/>
          <a:stretch>
            <a:fillRect/>
          </a:stretch>
        </p:blipFill>
        <p:spPr bwMode="auto">
          <a:xfrm>
            <a:off x="14288" y="6092829"/>
            <a:ext cx="9117012" cy="28575"/>
          </a:xfrm>
          <a:prstGeom prst="rect">
            <a:avLst/>
          </a:prstGeom>
          <a:noFill/>
          <a:ln w="9525">
            <a:noFill/>
            <a:miter lim="800000"/>
            <a:headEnd/>
            <a:tailEnd/>
          </a:ln>
        </p:spPr>
      </p:pic>
    </p:spTree>
    <p:extLst>
      <p:ext uri="{BB962C8B-B14F-4D97-AF65-F5344CB8AC3E}">
        <p14:creationId xmlns:p14="http://schemas.microsoft.com/office/powerpoint/2010/main" val="149441502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rtl="0" eaLnBrk="0" fontAlgn="base" hangingPunct="0">
        <a:spcBef>
          <a:spcPct val="0"/>
        </a:spcBef>
        <a:spcAft>
          <a:spcPct val="0"/>
        </a:spcAft>
        <a:defRPr sz="2400" b="1">
          <a:solidFill>
            <a:schemeClr val="tx1"/>
          </a:solidFill>
          <a:latin typeface="+mj-lt"/>
          <a:ea typeface="+mj-ea"/>
          <a:cs typeface="+mj-cs"/>
          <a:sym typeface="Times New Roman" pitchFamily="18" charset="0"/>
        </a:defRPr>
      </a:lvl1pPr>
      <a:lvl2pPr algn="l" rtl="0" eaLnBrk="0" fontAlgn="base" hangingPunct="0">
        <a:spcBef>
          <a:spcPct val="0"/>
        </a:spcBef>
        <a:spcAft>
          <a:spcPct val="0"/>
        </a:spcAft>
        <a:defRPr sz="2400" b="1">
          <a:solidFill>
            <a:schemeClr val="tx1"/>
          </a:solidFill>
          <a:latin typeface="Times New Roman" pitchFamily="18" charset="0"/>
          <a:ea typeface="华文中宋" pitchFamily="2" charset="-122"/>
          <a:sym typeface="Times New Roman" pitchFamily="18" charset="0"/>
        </a:defRPr>
      </a:lvl2pPr>
      <a:lvl3pPr algn="l" rtl="0" eaLnBrk="0" fontAlgn="base" hangingPunct="0">
        <a:spcBef>
          <a:spcPct val="0"/>
        </a:spcBef>
        <a:spcAft>
          <a:spcPct val="0"/>
        </a:spcAft>
        <a:defRPr sz="2400" b="1">
          <a:solidFill>
            <a:schemeClr val="tx1"/>
          </a:solidFill>
          <a:latin typeface="Times New Roman" pitchFamily="18" charset="0"/>
          <a:ea typeface="华文中宋" pitchFamily="2" charset="-122"/>
          <a:sym typeface="Times New Roman" pitchFamily="18" charset="0"/>
        </a:defRPr>
      </a:lvl3pPr>
      <a:lvl4pPr algn="l" rtl="0" eaLnBrk="0" fontAlgn="base" hangingPunct="0">
        <a:spcBef>
          <a:spcPct val="0"/>
        </a:spcBef>
        <a:spcAft>
          <a:spcPct val="0"/>
        </a:spcAft>
        <a:defRPr sz="2400" b="1">
          <a:solidFill>
            <a:schemeClr val="tx1"/>
          </a:solidFill>
          <a:latin typeface="Times New Roman" pitchFamily="18" charset="0"/>
          <a:ea typeface="华文中宋" pitchFamily="2" charset="-122"/>
          <a:sym typeface="Times New Roman" pitchFamily="18" charset="0"/>
        </a:defRPr>
      </a:lvl4pPr>
      <a:lvl5pPr algn="l" rtl="0" eaLnBrk="0" fontAlgn="base" hangingPunct="0">
        <a:spcBef>
          <a:spcPct val="0"/>
        </a:spcBef>
        <a:spcAft>
          <a:spcPct val="0"/>
        </a:spcAft>
        <a:defRPr sz="2400" b="1">
          <a:solidFill>
            <a:schemeClr val="tx1"/>
          </a:solidFill>
          <a:latin typeface="Times New Roman" pitchFamily="18" charset="0"/>
          <a:ea typeface="华文中宋" pitchFamily="2" charset="-122"/>
          <a:sym typeface="Times New Roman" pitchFamily="18" charset="0"/>
        </a:defRPr>
      </a:lvl5pPr>
      <a:lvl6pPr marL="342900" algn="l" rtl="0" eaLnBrk="0" fontAlgn="base" hangingPunct="0">
        <a:spcBef>
          <a:spcPct val="0"/>
        </a:spcBef>
        <a:spcAft>
          <a:spcPct val="0"/>
        </a:spcAft>
        <a:defRPr sz="2400" b="1">
          <a:solidFill>
            <a:schemeClr val="tx1"/>
          </a:solidFill>
          <a:latin typeface="Times New Roman" pitchFamily="18" charset="0"/>
          <a:ea typeface="华文中宋" pitchFamily="2" charset="-122"/>
          <a:sym typeface="Times New Roman" pitchFamily="18" charset="0"/>
        </a:defRPr>
      </a:lvl6pPr>
      <a:lvl7pPr marL="685800" algn="l" rtl="0" eaLnBrk="0" fontAlgn="base" hangingPunct="0">
        <a:spcBef>
          <a:spcPct val="0"/>
        </a:spcBef>
        <a:spcAft>
          <a:spcPct val="0"/>
        </a:spcAft>
        <a:defRPr sz="2400" b="1">
          <a:solidFill>
            <a:schemeClr val="tx1"/>
          </a:solidFill>
          <a:latin typeface="Times New Roman" pitchFamily="18" charset="0"/>
          <a:ea typeface="华文中宋" pitchFamily="2" charset="-122"/>
          <a:sym typeface="Times New Roman" pitchFamily="18" charset="0"/>
        </a:defRPr>
      </a:lvl7pPr>
      <a:lvl8pPr marL="1028700" algn="l" rtl="0" eaLnBrk="0" fontAlgn="base" hangingPunct="0">
        <a:spcBef>
          <a:spcPct val="0"/>
        </a:spcBef>
        <a:spcAft>
          <a:spcPct val="0"/>
        </a:spcAft>
        <a:defRPr sz="2400" b="1">
          <a:solidFill>
            <a:schemeClr val="tx1"/>
          </a:solidFill>
          <a:latin typeface="Times New Roman" pitchFamily="18" charset="0"/>
          <a:ea typeface="华文中宋" pitchFamily="2" charset="-122"/>
          <a:sym typeface="Times New Roman" pitchFamily="18" charset="0"/>
        </a:defRPr>
      </a:lvl8pPr>
      <a:lvl9pPr marL="1371600" algn="l" rtl="0" eaLnBrk="0" fontAlgn="base" hangingPunct="0">
        <a:spcBef>
          <a:spcPct val="0"/>
        </a:spcBef>
        <a:spcAft>
          <a:spcPct val="0"/>
        </a:spcAft>
        <a:defRPr sz="2400" b="1">
          <a:solidFill>
            <a:schemeClr val="tx1"/>
          </a:solidFill>
          <a:latin typeface="Times New Roman" pitchFamily="18" charset="0"/>
          <a:ea typeface="华文中宋" pitchFamily="2" charset="-122"/>
          <a:sym typeface="Times New Roman" pitchFamily="18" charset="0"/>
        </a:defRPr>
      </a:lvl9pPr>
    </p:titleStyle>
    <p:bodyStyle>
      <a:lvl1pPr marL="335756" indent="-335756" algn="l" defTabSz="0" rtl="0" eaLnBrk="0" fontAlgn="base" hangingPunct="0">
        <a:spcBef>
          <a:spcPct val="20000"/>
        </a:spcBef>
        <a:spcAft>
          <a:spcPct val="0"/>
        </a:spcAft>
        <a:buClr>
          <a:schemeClr val="accent1"/>
        </a:buClr>
        <a:buSzPct val="70000"/>
        <a:buFont typeface="Wingdings" pitchFamily="2" charset="2"/>
        <a:buChar char="n"/>
        <a:defRPr sz="2100">
          <a:solidFill>
            <a:schemeClr val="tx1"/>
          </a:solidFill>
          <a:latin typeface="+mn-lt"/>
          <a:ea typeface="+mn-ea"/>
          <a:cs typeface="+mn-cs"/>
          <a:sym typeface="Times New Roman" pitchFamily="18" charset="0"/>
        </a:defRPr>
      </a:lvl1pPr>
      <a:lvl2pPr marL="666750" indent="-329804" algn="l" defTabSz="0" rtl="0" eaLnBrk="0" fontAlgn="base" hangingPunct="0">
        <a:spcBef>
          <a:spcPct val="20000"/>
        </a:spcBef>
        <a:spcAft>
          <a:spcPct val="0"/>
        </a:spcAft>
        <a:buClr>
          <a:schemeClr val="hlink"/>
        </a:buClr>
        <a:buSzPct val="65000"/>
        <a:buFont typeface="Wingdings" pitchFamily="2" charset="2"/>
        <a:buChar char="¡"/>
        <a:defRPr sz="1800">
          <a:solidFill>
            <a:schemeClr val="tx1"/>
          </a:solidFill>
          <a:latin typeface="+mn-lt"/>
          <a:ea typeface="+mn-ea"/>
          <a:sym typeface="Times New Roman" pitchFamily="18" charset="0"/>
        </a:defRPr>
      </a:lvl2pPr>
      <a:lvl3pPr marL="970360" indent="-301229" algn="l" defTabSz="0" rtl="0" eaLnBrk="0" fontAlgn="base" hangingPunct="0">
        <a:spcBef>
          <a:spcPct val="20000"/>
        </a:spcBef>
        <a:spcAft>
          <a:spcPct val="0"/>
        </a:spcAft>
        <a:buClr>
          <a:schemeClr val="accent1"/>
        </a:buClr>
        <a:buSzPct val="70000"/>
        <a:buFont typeface="Wingdings" pitchFamily="2" charset="2"/>
        <a:buChar char="n"/>
        <a:defRPr sz="1500">
          <a:solidFill>
            <a:schemeClr val="tx1"/>
          </a:solidFill>
          <a:latin typeface="+mn-lt"/>
          <a:ea typeface="+mn-ea"/>
          <a:sym typeface="Times New Roman" pitchFamily="18" charset="0"/>
        </a:defRPr>
      </a:lvl3pPr>
      <a:lvl4pPr marL="1260872" indent="-289322" algn="l" defTabSz="0" rtl="0" eaLnBrk="0" fontAlgn="base" hangingPunct="0">
        <a:spcBef>
          <a:spcPct val="20000"/>
        </a:spcBef>
        <a:spcAft>
          <a:spcPct val="0"/>
        </a:spcAft>
        <a:buClr>
          <a:schemeClr val="hlink"/>
        </a:buClr>
        <a:buSzPct val="75000"/>
        <a:buFont typeface="Wingdings" pitchFamily="2" charset="2"/>
        <a:buChar char="¡"/>
        <a:defRPr sz="1500">
          <a:solidFill>
            <a:schemeClr val="tx1"/>
          </a:solidFill>
          <a:latin typeface="+mn-lt"/>
          <a:ea typeface="+mn-ea"/>
          <a:sym typeface="Times New Roman" pitchFamily="18" charset="0"/>
        </a:defRPr>
      </a:lvl4pPr>
      <a:lvl5pPr marL="1552575" indent="-290513" algn="l" defTabSz="0" rtl="0" eaLnBrk="0" fontAlgn="base" hangingPunct="0">
        <a:spcBef>
          <a:spcPct val="20000"/>
        </a:spcBef>
        <a:spcAft>
          <a:spcPct val="0"/>
        </a:spcAft>
        <a:buClr>
          <a:schemeClr val="accent1"/>
        </a:buClr>
        <a:buSzPct val="70000"/>
        <a:buFont typeface="Wingdings" pitchFamily="2" charset="2"/>
        <a:buChar char="n"/>
        <a:defRPr sz="1200">
          <a:solidFill>
            <a:schemeClr val="tx1"/>
          </a:solidFill>
          <a:latin typeface="+mn-lt"/>
          <a:ea typeface="+mn-ea"/>
          <a:sym typeface="Times New Roman" pitchFamily="18" charset="0"/>
        </a:defRPr>
      </a:lvl5pPr>
      <a:lvl6pPr marL="1895475" indent="-290513" algn="l" defTabSz="0" rtl="0" eaLnBrk="0" fontAlgn="base" hangingPunct="0">
        <a:spcBef>
          <a:spcPct val="20000"/>
        </a:spcBef>
        <a:spcAft>
          <a:spcPct val="0"/>
        </a:spcAft>
        <a:buClr>
          <a:schemeClr val="accent1"/>
        </a:buClr>
        <a:buSzPct val="70000"/>
        <a:buFont typeface="Wingdings" pitchFamily="2" charset="2"/>
        <a:buChar char="n"/>
        <a:defRPr sz="1200">
          <a:solidFill>
            <a:schemeClr val="tx1"/>
          </a:solidFill>
          <a:latin typeface="+mn-lt"/>
          <a:ea typeface="+mn-ea"/>
          <a:sym typeface="Times New Roman" pitchFamily="18" charset="0"/>
        </a:defRPr>
      </a:lvl6pPr>
      <a:lvl7pPr marL="2238375" indent="-290513" algn="l" defTabSz="0" rtl="0" eaLnBrk="0" fontAlgn="base" hangingPunct="0">
        <a:spcBef>
          <a:spcPct val="20000"/>
        </a:spcBef>
        <a:spcAft>
          <a:spcPct val="0"/>
        </a:spcAft>
        <a:buClr>
          <a:schemeClr val="accent1"/>
        </a:buClr>
        <a:buSzPct val="70000"/>
        <a:buFont typeface="Wingdings" pitchFamily="2" charset="2"/>
        <a:buChar char="n"/>
        <a:defRPr sz="1200">
          <a:solidFill>
            <a:schemeClr val="tx1"/>
          </a:solidFill>
          <a:latin typeface="+mn-lt"/>
          <a:ea typeface="+mn-ea"/>
          <a:sym typeface="Times New Roman" pitchFamily="18" charset="0"/>
        </a:defRPr>
      </a:lvl7pPr>
      <a:lvl8pPr marL="2581275" indent="-290513" algn="l" defTabSz="0" rtl="0" eaLnBrk="0" fontAlgn="base" hangingPunct="0">
        <a:spcBef>
          <a:spcPct val="20000"/>
        </a:spcBef>
        <a:spcAft>
          <a:spcPct val="0"/>
        </a:spcAft>
        <a:buClr>
          <a:schemeClr val="accent1"/>
        </a:buClr>
        <a:buSzPct val="70000"/>
        <a:buFont typeface="Wingdings" pitchFamily="2" charset="2"/>
        <a:buChar char="n"/>
        <a:defRPr sz="1200">
          <a:solidFill>
            <a:schemeClr val="tx1"/>
          </a:solidFill>
          <a:latin typeface="+mn-lt"/>
          <a:ea typeface="+mn-ea"/>
          <a:sym typeface="Times New Roman" pitchFamily="18" charset="0"/>
        </a:defRPr>
      </a:lvl8pPr>
      <a:lvl9pPr marL="2924175" indent="-290513" algn="l" defTabSz="0" rtl="0" eaLnBrk="0" fontAlgn="base" hangingPunct="0">
        <a:spcBef>
          <a:spcPct val="20000"/>
        </a:spcBef>
        <a:spcAft>
          <a:spcPct val="0"/>
        </a:spcAft>
        <a:buClr>
          <a:schemeClr val="accent1"/>
        </a:buClr>
        <a:buSzPct val="70000"/>
        <a:buFont typeface="Wingdings" pitchFamily="2" charset="2"/>
        <a:buChar char="n"/>
        <a:defRPr sz="1200">
          <a:solidFill>
            <a:schemeClr val="tx1"/>
          </a:solidFill>
          <a:latin typeface="+mn-lt"/>
          <a:ea typeface="+mn-ea"/>
          <a:sym typeface="Times New Roman" pitchFamily="18" charset="0"/>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宋体" panose="02010600030101010101" pitchFamily="2" charset="-122"/>
              </a:defRPr>
            </a:lvl1pPr>
          </a:lstStyle>
          <a:p>
            <a:pPr fontAlgn="base">
              <a:spcBef>
                <a:spcPct val="0"/>
              </a:spcBef>
              <a:spcAft>
                <a:spcPct val="0"/>
              </a:spcAft>
              <a:defRPr/>
            </a:pPr>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宋体" panose="02010600030101010101" pitchFamily="2" charset="-122"/>
              </a:defRPr>
            </a:lvl1pPr>
          </a:lstStyle>
          <a:p>
            <a:pPr fontAlgn="base">
              <a:spcBef>
                <a:spcPct val="0"/>
              </a:spcBef>
              <a:spcAft>
                <a:spcPct val="0"/>
              </a:spcAft>
              <a:defRPr/>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宋体" panose="02010600030101010101" pitchFamily="2" charset="-122"/>
              </a:defRPr>
            </a:lvl1pPr>
          </a:lstStyle>
          <a:p>
            <a:pPr fontAlgn="base">
              <a:spcBef>
                <a:spcPct val="0"/>
              </a:spcBef>
              <a:spcAft>
                <a:spcPct val="0"/>
              </a:spcAft>
            </a:pPr>
            <a:fld id="{7F8BBA7A-AEE9-4BE0-B317-52D9F20C3789}" type="slidenum">
              <a:rPr lang="en-US" altLang="zh-CN" smtClean="0">
                <a:solidFill>
                  <a:srgbClr val="000000"/>
                </a:solidFill>
              </a:rPr>
              <a:pPr fontAlgn="base">
                <a:spcBef>
                  <a:spcPct val="0"/>
                </a:spcBef>
                <a:spcAft>
                  <a:spcPct val="0"/>
                </a:spcAft>
              </a:pPr>
              <a:t>‹#›</a:t>
            </a:fld>
            <a:endParaRPr lang="en-US" altLang="zh-CN" smtClean="0">
              <a:solidFill>
                <a:srgbClr val="000000"/>
              </a:solidFill>
            </a:endParaRPr>
          </a:p>
        </p:txBody>
      </p:sp>
    </p:spTree>
    <p:extLst>
      <p:ext uri="{BB962C8B-B14F-4D97-AF65-F5344CB8AC3E}">
        <p14:creationId xmlns:p14="http://schemas.microsoft.com/office/powerpoint/2010/main" val="169602223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Lst>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cs typeface="Arial" charset="0"/>
        </a:defRPr>
      </a:lvl2pPr>
      <a:lvl3pPr algn="l" rtl="0" eaLnBrk="0" fontAlgn="base" hangingPunct="0">
        <a:spcBef>
          <a:spcPct val="0"/>
        </a:spcBef>
        <a:spcAft>
          <a:spcPct val="0"/>
        </a:spcAft>
        <a:defRPr sz="2400" b="1">
          <a:solidFill>
            <a:schemeClr val="accent2"/>
          </a:solidFill>
          <a:latin typeface="Arial" charset="0"/>
          <a:cs typeface="Arial" charset="0"/>
        </a:defRPr>
      </a:lvl3pPr>
      <a:lvl4pPr algn="l" rtl="0" eaLnBrk="0" fontAlgn="base" hangingPunct="0">
        <a:spcBef>
          <a:spcPct val="0"/>
        </a:spcBef>
        <a:spcAft>
          <a:spcPct val="0"/>
        </a:spcAft>
        <a:defRPr sz="2400" b="1">
          <a:solidFill>
            <a:schemeClr val="accent2"/>
          </a:solidFill>
          <a:latin typeface="Arial" charset="0"/>
          <a:cs typeface="Arial" charset="0"/>
        </a:defRPr>
      </a:lvl4pPr>
      <a:lvl5pPr algn="l" rtl="0" eaLnBrk="0" fontAlgn="base" hangingPunct="0">
        <a:spcBef>
          <a:spcPct val="0"/>
        </a:spcBef>
        <a:spcAft>
          <a:spcPct val="0"/>
        </a:spcAft>
        <a:defRPr sz="2400" b="1">
          <a:solidFill>
            <a:schemeClr val="accent2"/>
          </a:solidFill>
          <a:latin typeface="Arial" charset="0"/>
          <a:cs typeface="Arial" charset="0"/>
        </a:defRPr>
      </a:lvl5pPr>
      <a:lvl6pPr marL="457200" algn="l" rtl="0" fontAlgn="base">
        <a:spcBef>
          <a:spcPct val="0"/>
        </a:spcBef>
        <a:spcAft>
          <a:spcPct val="0"/>
        </a:spcAft>
        <a:defRPr sz="2400" b="1">
          <a:solidFill>
            <a:schemeClr val="accent2"/>
          </a:solidFill>
          <a:latin typeface="Arial" charset="0"/>
          <a:cs typeface="Arial" charset="0"/>
        </a:defRPr>
      </a:lvl6pPr>
      <a:lvl7pPr marL="914400" algn="l" rtl="0" fontAlgn="base">
        <a:spcBef>
          <a:spcPct val="0"/>
        </a:spcBef>
        <a:spcAft>
          <a:spcPct val="0"/>
        </a:spcAft>
        <a:defRPr sz="2400" b="1">
          <a:solidFill>
            <a:schemeClr val="accent2"/>
          </a:solidFill>
          <a:latin typeface="Arial" charset="0"/>
          <a:cs typeface="Arial" charset="0"/>
        </a:defRPr>
      </a:lvl7pPr>
      <a:lvl8pPr marL="1371600" algn="l" rtl="0" fontAlgn="base">
        <a:spcBef>
          <a:spcPct val="0"/>
        </a:spcBef>
        <a:spcAft>
          <a:spcPct val="0"/>
        </a:spcAft>
        <a:defRPr sz="2400" b="1">
          <a:solidFill>
            <a:schemeClr val="accent2"/>
          </a:solidFill>
          <a:latin typeface="Arial" charset="0"/>
          <a:cs typeface="Arial" charset="0"/>
        </a:defRPr>
      </a:lvl8pPr>
      <a:lvl9pPr marL="1828800" algn="l" rtl="0" fontAlgn="base">
        <a:spcBef>
          <a:spcPct val="0"/>
        </a:spcBef>
        <a:spcAft>
          <a:spcPct val="0"/>
        </a:spcAft>
        <a:defRPr sz="2400" b="1">
          <a:solidFill>
            <a:schemeClr val="accent2"/>
          </a:solidFill>
          <a:latin typeface="Arial" charset="0"/>
          <a:cs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cs typeface="+mn-cs"/>
        </a:defRPr>
      </a:lvl2pPr>
      <a:lvl3pPr marL="1143000" indent="-228600" algn="l" rtl="0" eaLnBrk="0" fontAlgn="base" hangingPunct="0">
        <a:spcBef>
          <a:spcPct val="20000"/>
        </a:spcBef>
        <a:spcAft>
          <a:spcPct val="0"/>
        </a:spcAft>
        <a:buChar char="•"/>
        <a:defRPr sz="20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36930C-72E1-4930-83D1-D9F6824564F2}"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9684968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36930C-72E1-4930-83D1-D9F6824564F2}"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6340828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36930C-72E1-4930-83D1-D9F6824564F2}" type="datetime1">
              <a:rPr lang="zh-CN" altLang="en-US" smtClean="0">
                <a:solidFill>
                  <a:prstClr val="black">
                    <a:tint val="75000"/>
                  </a:prstClr>
                </a:solidFill>
              </a:rPr>
              <a:pPr/>
              <a:t>2018/1/23</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70B0F8-DCAB-407D-8AF2-7C17EBDC52A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5972157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56.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30.png"/><Relationship Id="rId2" Type="http://schemas.openxmlformats.org/officeDocument/2006/relationships/image" Target="../media/image14.jpeg"/><Relationship Id="rId1" Type="http://schemas.openxmlformats.org/officeDocument/2006/relationships/slideLayout" Target="../slideLayouts/slideLayout28.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Layout" Target="../slideLayouts/slideLayout29.xml"/><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e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jpe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jpeg"/><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jpeg"/><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67.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7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4.jpeg"/></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78.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78.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78.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78.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78.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78.xml"/><Relationship Id="rId4" Type="http://schemas.openxmlformats.org/officeDocument/2006/relationships/image" Target="../media/image52.jpeg"/></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78.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78.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78.xml"/><Relationship Id="rId4" Type="http://schemas.openxmlformats.org/officeDocument/2006/relationships/image" Target="../media/image55.jpeg"/></Relationships>
</file>

<file path=ppt/slides/_rels/slide5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7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359532" y="2138986"/>
            <a:ext cx="8424935" cy="1550989"/>
          </a:xfrm>
        </p:spPr>
        <p:txBody>
          <a:bodyPr/>
          <a:lstStyle/>
          <a:p>
            <a:pPr eaLnBrk="1" hangingPunct="1">
              <a:defRPr/>
            </a:pPr>
            <a:r>
              <a:rPr lang="en-US" altLang="zh-CN" sz="3600" dirty="0" smtClean="0"/>
              <a:t>Convective-Scale </a:t>
            </a:r>
            <a:r>
              <a:rPr lang="en-US" altLang="zh-CN" sz="3600" dirty="0"/>
              <a:t>Ensemble Prediction Experiments over the Yangtze-Huaihe River Basin</a:t>
            </a:r>
            <a:endParaRPr lang="zh-CN" altLang="en-US" sz="3600" b="1" dirty="0">
              <a:effectLst>
                <a:outerShdw blurRad="38100" dist="38100" dir="2700000" algn="tl">
                  <a:srgbClr val="000000">
                    <a:alpha val="43137"/>
                  </a:srgbClr>
                </a:outerShdw>
              </a:effectLst>
              <a:latin typeface="Times New Roman" pitchFamily="18" charset="0"/>
              <a:ea typeface="黑体" pitchFamily="49" charset="-122"/>
              <a:cs typeface="Times New Roman" pitchFamily="18" charset="0"/>
            </a:endParaRPr>
          </a:p>
        </p:txBody>
      </p:sp>
      <p:sp>
        <p:nvSpPr>
          <p:cNvPr id="8" name="TextBox 7"/>
          <p:cNvSpPr txBox="1"/>
          <p:nvPr/>
        </p:nvSpPr>
        <p:spPr>
          <a:xfrm>
            <a:off x="449541" y="4365104"/>
            <a:ext cx="8244916" cy="1661993"/>
          </a:xfrm>
          <a:prstGeom prst="rect">
            <a:avLst/>
          </a:prstGeom>
          <a:noFill/>
        </p:spPr>
        <p:txBody>
          <a:bodyPr wrap="square" rtlCol="0">
            <a:spAutoFit/>
          </a:bodyPr>
          <a:lstStyle/>
          <a:p>
            <a:pPr algn="ctr"/>
            <a:r>
              <a:rPr lang="en-US" altLang="zh-CN" sz="2400" kern="0" dirty="0" err="1"/>
              <a:t>Huiling</a:t>
            </a:r>
            <a:r>
              <a:rPr lang="en-US" altLang="zh-CN" sz="2400" kern="0" dirty="0"/>
              <a:t> </a:t>
            </a:r>
            <a:r>
              <a:rPr lang="en-US" altLang="zh-CN" sz="2400" kern="0" dirty="0" smtClean="0"/>
              <a:t>Yuan</a:t>
            </a:r>
            <a:endParaRPr lang="en-US" altLang="zh-CN" sz="2400" kern="0" baseline="30000" dirty="0"/>
          </a:p>
          <a:p>
            <a:pPr algn="ctr"/>
            <a:r>
              <a:rPr lang="en-US" altLang="zh-CN" sz="2400" kern="0" dirty="0" smtClean="0"/>
              <a:t> </a:t>
            </a:r>
            <a:r>
              <a:rPr lang="en-US" altLang="zh-CN" kern="0" dirty="0" smtClean="0"/>
              <a:t>Key </a:t>
            </a:r>
            <a:r>
              <a:rPr lang="en-US" altLang="zh-CN" kern="0" dirty="0"/>
              <a:t>Laboratory of Mesoscale Severe Weather/Ministry of Education and School of Atmospheric Sciences, Nanjing University, </a:t>
            </a:r>
            <a:r>
              <a:rPr lang="en-US" altLang="zh-CN" kern="0" dirty="0" smtClean="0"/>
              <a:t>Nanjing</a:t>
            </a:r>
          </a:p>
          <a:p>
            <a:pPr algn="ctr"/>
            <a:endParaRPr lang="en-US" altLang="zh-CN" kern="0" dirty="0" smtClean="0"/>
          </a:p>
          <a:p>
            <a:pPr algn="ctr"/>
            <a:r>
              <a:rPr lang="en-US" altLang="zh-CN" kern="0" noProof="0" dirty="0" smtClean="0"/>
              <a:t>Contributors: Xi Chen, Ming </a:t>
            </a:r>
            <a:r>
              <a:rPr lang="en-US" altLang="zh-CN" kern="0" noProof="0" dirty="0" err="1" smtClean="0"/>
              <a:t>Xue</a:t>
            </a:r>
            <a:r>
              <a:rPr lang="en-US" altLang="zh-CN" kern="0" noProof="0" dirty="0" smtClean="0"/>
              <a:t>, Min Sun, </a:t>
            </a:r>
            <a:r>
              <a:rPr lang="en-US" altLang="zh-CN" kern="0" noProof="0" dirty="0" err="1" smtClean="0"/>
              <a:t>Xiaoman</a:t>
            </a:r>
            <a:r>
              <a:rPr lang="en-US" altLang="zh-CN" kern="0" noProof="0" dirty="0" smtClean="0"/>
              <a:t> Jiang</a:t>
            </a:r>
            <a:endParaRPr kumimoji="0" lang="zh-CN" altLang="en-US" sz="1800" b="1"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3257853" y="6148229"/>
            <a:ext cx="2628292" cy="369332"/>
          </a:xfrm>
          <a:prstGeom prst="rect">
            <a:avLst/>
          </a:prstGeom>
          <a:noFill/>
        </p:spPr>
        <p:txBody>
          <a:bodyPr wrap="square" rtlCol="0">
            <a:spAutoFit/>
          </a:bodyPr>
          <a:lstStyle/>
          <a:p>
            <a:pPr algn="ctr"/>
            <a:r>
              <a:rPr lang="en-US" altLang="zh-CN" dirty="0" smtClean="0"/>
              <a:t>January 23, 2018</a:t>
            </a:r>
            <a:endParaRPr lang="zh-CN" altLang="en-US" dirty="0"/>
          </a:p>
        </p:txBody>
      </p:sp>
    </p:spTree>
    <p:extLst>
      <p:ext uri="{BB962C8B-B14F-4D97-AF65-F5344CB8AC3E}">
        <p14:creationId xmlns:p14="http://schemas.microsoft.com/office/powerpoint/2010/main" val="14846160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灯片编号占位符 3"/>
          <p:cNvSpPr>
            <a:spLocks noGrp="1"/>
          </p:cNvSpPr>
          <p:nvPr>
            <p:ph type="sldNum" sz="quarter" idx="12"/>
          </p:nvPr>
        </p:nvSpPr>
        <p:spPr>
          <a:xfrm>
            <a:off x="3124200" y="6245225"/>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fld id="{32562C75-F100-436E-A690-C3468A2FCE42}" type="slidenum">
              <a:rPr lang="en-US" altLang="zh-CN">
                <a:solidFill>
                  <a:srgbClr val="000000"/>
                </a:solidFill>
              </a:rPr>
              <a:pPr algn="ctr"/>
              <a:t>10</a:t>
            </a:fld>
            <a:endParaRPr lang="en-US" altLang="zh-CN">
              <a:solidFill>
                <a:srgbClr val="000000"/>
              </a:solidFill>
            </a:endParaRPr>
          </a:p>
        </p:txBody>
      </p:sp>
      <p:pic>
        <p:nvPicPr>
          <p:cNvPr id="1228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76225"/>
            <a:ext cx="5918200" cy="658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2884" name="标题 1"/>
          <p:cNvSpPr>
            <a:spLocks noGrp="1"/>
          </p:cNvSpPr>
          <p:nvPr>
            <p:ph type="title"/>
          </p:nvPr>
        </p:nvSpPr>
        <p:spPr>
          <a:xfrm>
            <a:off x="457200" y="381000"/>
            <a:ext cx="2667000" cy="509588"/>
          </a:xfrm>
        </p:spPr>
        <p:txBody>
          <a:bodyPr/>
          <a:lstStyle/>
          <a:p>
            <a:r>
              <a:rPr lang="en-US" altLang="zh-CN" smtClean="0">
                <a:ea typeface="宋体" panose="02010600030101010101" pitchFamily="2" charset="-122"/>
              </a:rPr>
              <a:t>Skill changes</a:t>
            </a:r>
            <a:endParaRPr lang="zh-CN" altLang="en-US" smtClean="0">
              <a:ea typeface="宋体" panose="02010600030101010101" pitchFamily="2" charset="-122"/>
            </a:endParaRPr>
          </a:p>
        </p:txBody>
      </p:sp>
      <p:sp>
        <p:nvSpPr>
          <p:cNvPr id="122885" name="椭圆 6"/>
          <p:cNvSpPr>
            <a:spLocks noChangeArrowheads="1"/>
          </p:cNvSpPr>
          <p:nvPr/>
        </p:nvSpPr>
        <p:spPr bwMode="auto">
          <a:xfrm>
            <a:off x="7543800" y="609600"/>
            <a:ext cx="1371600" cy="914400"/>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endParaRPr lang="zh-CN" altLang="en-US" smtClean="0">
              <a:solidFill>
                <a:srgbClr val="000000"/>
              </a:solidFill>
              <a:ea typeface="宋体" panose="02010600030101010101" pitchFamily="2" charset="-122"/>
            </a:endParaRPr>
          </a:p>
        </p:txBody>
      </p:sp>
      <p:sp>
        <p:nvSpPr>
          <p:cNvPr id="122886" name="内容占位符 2"/>
          <p:cNvSpPr>
            <a:spLocks noGrp="1"/>
          </p:cNvSpPr>
          <p:nvPr>
            <p:ph idx="1"/>
          </p:nvPr>
        </p:nvSpPr>
        <p:spPr>
          <a:xfrm>
            <a:off x="76200" y="1447800"/>
            <a:ext cx="3200400" cy="4392613"/>
          </a:xfrm>
        </p:spPr>
        <p:txBody>
          <a:bodyPr/>
          <a:lstStyle/>
          <a:p>
            <a:pPr>
              <a:lnSpc>
                <a:spcPct val="200000"/>
              </a:lnSpc>
              <a:buFont typeface="Wingdings" panose="05000000000000000000" pitchFamily="2" charset="2"/>
              <a:buNone/>
            </a:pPr>
            <a:r>
              <a:rPr lang="en-US" altLang="zh-CN" b="1" smtClean="0">
                <a:solidFill>
                  <a:srgbClr val="0033CC"/>
                </a:solidFill>
                <a:ea typeface="宋体" panose="02010600030101010101" pitchFamily="2" charset="-122"/>
              </a:rPr>
              <a:t>After EPS major upgrade:</a:t>
            </a:r>
          </a:p>
          <a:p>
            <a:pPr>
              <a:lnSpc>
                <a:spcPct val="200000"/>
              </a:lnSpc>
            </a:pPr>
            <a:r>
              <a:rPr lang="en-US" altLang="zh-CN" smtClean="0">
                <a:ea typeface="宋体" panose="02010600030101010101" pitchFamily="2" charset="-122"/>
              </a:rPr>
              <a:t>CMC: decreased skill</a:t>
            </a:r>
          </a:p>
          <a:p>
            <a:pPr>
              <a:lnSpc>
                <a:spcPct val="200000"/>
              </a:lnSpc>
            </a:pPr>
            <a:r>
              <a:rPr lang="en-US" altLang="zh-CN" smtClean="0">
                <a:ea typeface="宋体" panose="02010600030101010101" pitchFamily="2" charset="-122"/>
              </a:rPr>
              <a:t>ECMWF, UKMO,</a:t>
            </a:r>
            <a:r>
              <a:rPr lang="zh-CN" altLang="en-US" smtClean="0">
                <a:ea typeface="宋体" panose="02010600030101010101" pitchFamily="2" charset="-122"/>
              </a:rPr>
              <a:t> </a:t>
            </a:r>
            <a:r>
              <a:rPr lang="en-US" altLang="zh-CN" smtClean="0">
                <a:ea typeface="宋体" panose="02010600030101010101" pitchFamily="2" charset="-122"/>
              </a:rPr>
              <a:t>NCEP:</a:t>
            </a:r>
            <a:r>
              <a:rPr lang="zh-CN" altLang="en-US" smtClean="0">
                <a:ea typeface="宋体" panose="02010600030101010101" pitchFamily="2" charset="-122"/>
              </a:rPr>
              <a:t> </a:t>
            </a:r>
            <a:r>
              <a:rPr lang="en-US" altLang="zh-CN" smtClean="0">
                <a:ea typeface="宋体" panose="02010600030101010101" pitchFamily="2" charset="-122"/>
              </a:rPr>
              <a:t>improved</a:t>
            </a:r>
          </a:p>
          <a:p>
            <a:pPr>
              <a:lnSpc>
                <a:spcPct val="200000"/>
              </a:lnSpc>
            </a:pPr>
            <a:r>
              <a:rPr lang="en-US" altLang="zh-CN" smtClean="0">
                <a:ea typeface="宋体" panose="02010600030101010101" pitchFamily="2" charset="-122"/>
              </a:rPr>
              <a:t>JMA: no significant change</a:t>
            </a:r>
          </a:p>
          <a:p>
            <a:pPr>
              <a:lnSpc>
                <a:spcPct val="200000"/>
              </a:lnSpc>
            </a:pPr>
            <a:endParaRPr lang="zh-CN" altLang="en-US" smtClean="0">
              <a:ea typeface="宋体" panose="02010600030101010101" pitchFamily="2" charset="-122"/>
            </a:endParaRPr>
          </a:p>
        </p:txBody>
      </p:sp>
    </p:spTree>
    <p:extLst>
      <p:ext uri="{BB962C8B-B14F-4D97-AF65-F5344CB8AC3E}">
        <p14:creationId xmlns:p14="http://schemas.microsoft.com/office/powerpoint/2010/main" val="31415238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29846" y="1567695"/>
            <a:ext cx="7516729" cy="3477875"/>
          </a:xfrm>
          <a:prstGeom prst="rect">
            <a:avLst/>
          </a:prstGeom>
          <a:noFill/>
        </p:spPr>
        <p:txBody>
          <a:bodyPr wrap="square" rtlCol="0">
            <a:spAutoFit/>
          </a:bodyPr>
          <a:lstStyle/>
          <a:p>
            <a:pPr marL="342900" indent="-342900" algn="just">
              <a:buFont typeface="+mj-lt"/>
              <a:buAutoNum type="arabicPeriod"/>
            </a:pPr>
            <a:r>
              <a:rPr lang="en-US" altLang="zh-CN" sz="2000" b="1" dirty="0">
                <a:solidFill>
                  <a:srgbClr val="292929"/>
                </a:solidFill>
              </a:rPr>
              <a:t>The </a:t>
            </a:r>
            <a:r>
              <a:rPr lang="en-US" altLang="zh-CN" sz="2000" b="1" dirty="0" smtClean="0">
                <a:solidFill>
                  <a:srgbClr val="292929"/>
                </a:solidFill>
              </a:rPr>
              <a:t>spread-skill relationship is a crucial verification metrics for ensemble </a:t>
            </a:r>
            <a:r>
              <a:rPr lang="en-US" altLang="zh-CN" sz="2000" b="1" dirty="0">
                <a:solidFill>
                  <a:srgbClr val="292929"/>
                </a:solidFill>
              </a:rPr>
              <a:t>prediction systems</a:t>
            </a:r>
            <a:r>
              <a:rPr lang="zh-CN" altLang="en-US" sz="2000" b="1" dirty="0">
                <a:solidFill>
                  <a:srgbClr val="292929"/>
                </a:solidFill>
              </a:rPr>
              <a:t>（</a:t>
            </a:r>
            <a:r>
              <a:rPr lang="en-US" altLang="zh-CN" sz="2000" b="1" dirty="0">
                <a:solidFill>
                  <a:srgbClr val="292929"/>
                </a:solidFill>
              </a:rPr>
              <a:t>EPSs</a:t>
            </a:r>
            <a:r>
              <a:rPr lang="en-US" altLang="zh-CN" sz="2000" b="1" dirty="0" smtClean="0">
                <a:solidFill>
                  <a:srgbClr val="292929"/>
                </a:solidFill>
              </a:rPr>
              <a:t>).</a:t>
            </a:r>
            <a:endParaRPr lang="en-US" altLang="zh-CN" sz="2000" b="1" dirty="0">
              <a:solidFill>
                <a:srgbClr val="292929"/>
              </a:solidFill>
            </a:endParaRPr>
          </a:p>
          <a:p>
            <a:pPr marL="342900" indent="-342900" algn="just">
              <a:buFont typeface="+mj-lt"/>
              <a:buAutoNum type="arabicPeriod"/>
            </a:pPr>
            <a:endParaRPr lang="en-US" altLang="zh-CN" sz="2000" b="1" dirty="0">
              <a:solidFill>
                <a:srgbClr val="292929"/>
              </a:solidFill>
            </a:endParaRPr>
          </a:p>
          <a:p>
            <a:pPr marL="342900" indent="-342900" algn="just">
              <a:buFont typeface="+mj-lt"/>
              <a:buAutoNum type="arabicPeriod"/>
            </a:pPr>
            <a:r>
              <a:rPr lang="en-US" altLang="zh-CN" sz="2000" b="1" dirty="0" smtClean="0">
                <a:solidFill>
                  <a:srgbClr val="292929"/>
                </a:solidFill>
              </a:rPr>
              <a:t>For a convection-allowing EPS, conventional spread-skill metrics </a:t>
            </a:r>
            <a:r>
              <a:rPr lang="en-US" altLang="zh-CN" sz="2000" b="1" dirty="0">
                <a:solidFill>
                  <a:srgbClr val="292929"/>
                </a:solidFill>
              </a:rPr>
              <a:t>of </a:t>
            </a:r>
            <a:r>
              <a:rPr lang="en-US" altLang="zh-CN" sz="2000" b="1" dirty="0" smtClean="0">
                <a:solidFill>
                  <a:srgbClr val="292929"/>
                </a:solidFill>
              </a:rPr>
              <a:t>precipitation </a:t>
            </a:r>
            <a:r>
              <a:rPr lang="en-US" altLang="zh-CN" sz="2000" b="1" dirty="0">
                <a:solidFill>
                  <a:srgbClr val="292929"/>
                </a:solidFill>
              </a:rPr>
              <a:t>forecasts suffer from serious double </a:t>
            </a:r>
            <a:r>
              <a:rPr lang="en-US" altLang="zh-CN" sz="2000" b="1" dirty="0" smtClean="0">
                <a:solidFill>
                  <a:srgbClr val="292929"/>
                </a:solidFill>
              </a:rPr>
              <a:t>penalty and disregard scale information, </a:t>
            </a:r>
            <a:r>
              <a:rPr lang="en-US" altLang="zh-CN" sz="2000" b="1" dirty="0">
                <a:solidFill>
                  <a:srgbClr val="292929"/>
                </a:solidFill>
              </a:rPr>
              <a:t>so the new spatial verification methods of </a:t>
            </a:r>
            <a:r>
              <a:rPr lang="en-US" altLang="zh-CN" sz="2000" b="1" dirty="0" smtClean="0">
                <a:solidFill>
                  <a:srgbClr val="292929"/>
                </a:solidFill>
              </a:rPr>
              <a:t>spread-skill relationship are needed.</a:t>
            </a:r>
          </a:p>
          <a:p>
            <a:pPr marL="342900" indent="-342900" algn="just">
              <a:buFont typeface="+mj-lt"/>
              <a:buAutoNum type="arabicPeriod"/>
            </a:pPr>
            <a:endParaRPr lang="en-US" altLang="zh-CN" sz="2000" b="1" dirty="0">
              <a:solidFill>
                <a:srgbClr val="292929"/>
              </a:solidFill>
            </a:endParaRPr>
          </a:p>
          <a:p>
            <a:pPr marL="342900" indent="-342900" algn="just">
              <a:buFont typeface="+mj-lt"/>
              <a:buAutoNum type="arabicPeriod"/>
            </a:pPr>
            <a:r>
              <a:rPr lang="en-US" altLang="zh-CN" sz="2000" b="1" dirty="0" smtClean="0">
                <a:solidFill>
                  <a:srgbClr val="292929"/>
                </a:solidFill>
              </a:rPr>
              <a:t>The spatial spread-skill relationship for precipitation forecasts is varied </a:t>
            </a:r>
            <a:r>
              <a:rPr lang="en-US" altLang="zh-CN" sz="2000" b="1" dirty="0">
                <a:solidFill>
                  <a:srgbClr val="292929"/>
                </a:solidFill>
              </a:rPr>
              <a:t>with weather regimes.</a:t>
            </a:r>
          </a:p>
          <a:p>
            <a:pPr marL="342900" indent="-342900" algn="just">
              <a:buFont typeface="+mj-lt"/>
              <a:buAutoNum type="arabicPeriod"/>
            </a:pPr>
            <a:endParaRPr lang="en-US" altLang="zh-CN" sz="2000" b="1" dirty="0">
              <a:solidFill>
                <a:srgbClr val="292929"/>
              </a:solidFill>
            </a:endParaRPr>
          </a:p>
        </p:txBody>
      </p:sp>
      <p:sp>
        <p:nvSpPr>
          <p:cNvPr id="6" name="标题 2"/>
          <p:cNvSpPr>
            <a:spLocks noGrp="1"/>
          </p:cNvSpPr>
          <p:nvPr>
            <p:ph type="title"/>
          </p:nvPr>
        </p:nvSpPr>
        <p:spPr>
          <a:xfrm>
            <a:off x="457202" y="404813"/>
            <a:ext cx="7427166" cy="576262"/>
          </a:xfrm>
        </p:spPr>
        <p:txBody>
          <a:bodyPr/>
          <a:lstStyle/>
          <a:p>
            <a:r>
              <a:rPr lang="en-US" altLang="zh-CN" sz="2700" dirty="0" smtClean="0"/>
              <a:t>Verification of </a:t>
            </a:r>
            <a:r>
              <a:rPr lang="en-US" altLang="zh-CN" sz="2800" dirty="0">
                <a:solidFill>
                  <a:srgbClr val="292929"/>
                </a:solidFill>
              </a:rPr>
              <a:t>convective-scale </a:t>
            </a:r>
            <a:r>
              <a:rPr lang="en-US" altLang="zh-CN" sz="2800" dirty="0" smtClean="0">
                <a:solidFill>
                  <a:srgbClr val="292929"/>
                </a:solidFill>
              </a:rPr>
              <a:t>ensembles</a:t>
            </a:r>
            <a:endParaRPr lang="zh-CN" altLang="en-US" sz="2700" dirty="0"/>
          </a:p>
        </p:txBody>
      </p:sp>
    </p:spTree>
    <p:extLst>
      <p:ext uri="{BB962C8B-B14F-4D97-AF65-F5344CB8AC3E}">
        <p14:creationId xmlns:p14="http://schemas.microsoft.com/office/powerpoint/2010/main" val="29155110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2700" dirty="0"/>
              <a:t>Model configurations</a:t>
            </a:r>
            <a:endParaRPr lang="zh-CN" altLang="en-US" sz="2700" dirty="0"/>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494" y="1297471"/>
            <a:ext cx="4696062" cy="4621126"/>
          </a:xfrm>
          <a:prstGeom prst="rect">
            <a:avLst/>
          </a:prstGeom>
        </p:spPr>
      </p:pic>
      <p:sp>
        <p:nvSpPr>
          <p:cNvPr id="7" name="文本框 6"/>
          <p:cNvSpPr txBox="1"/>
          <p:nvPr/>
        </p:nvSpPr>
        <p:spPr>
          <a:xfrm>
            <a:off x="5403356" y="1825240"/>
            <a:ext cx="3703320" cy="2585323"/>
          </a:xfrm>
          <a:prstGeom prst="rect">
            <a:avLst/>
          </a:prstGeom>
          <a:noFill/>
        </p:spPr>
        <p:txBody>
          <a:bodyPr wrap="square" rtlCol="0">
            <a:spAutoFit/>
          </a:bodyPr>
          <a:lstStyle/>
          <a:p>
            <a:r>
              <a:rPr lang="en-US" altLang="zh-CN" b="1" dirty="0">
                <a:solidFill>
                  <a:srgbClr val="292929"/>
                </a:solidFill>
              </a:rPr>
              <a:t>Model:</a:t>
            </a:r>
          </a:p>
          <a:p>
            <a:r>
              <a:rPr lang="en-US" altLang="zh-CN" b="1" dirty="0">
                <a:solidFill>
                  <a:srgbClr val="292929"/>
                </a:solidFill>
              </a:rPr>
              <a:t>WRF V3.5.1</a:t>
            </a:r>
          </a:p>
          <a:p>
            <a:endParaRPr lang="en-US" altLang="zh-CN" b="1" dirty="0">
              <a:solidFill>
                <a:srgbClr val="292929"/>
              </a:solidFill>
            </a:endParaRPr>
          </a:p>
          <a:p>
            <a:r>
              <a:rPr lang="en-US" altLang="zh-CN" b="1" dirty="0">
                <a:solidFill>
                  <a:srgbClr val="292929"/>
                </a:solidFill>
              </a:rPr>
              <a:t>Model domain: </a:t>
            </a:r>
          </a:p>
          <a:p>
            <a:r>
              <a:rPr lang="en-US" altLang="zh-CN" b="1" dirty="0">
                <a:solidFill>
                  <a:srgbClr val="292929"/>
                </a:solidFill>
              </a:rPr>
              <a:t>620*498</a:t>
            </a:r>
            <a:r>
              <a:rPr lang="en-US" altLang="zh-CN" dirty="0">
                <a:solidFill>
                  <a:srgbClr val="292929"/>
                </a:solidFill>
              </a:rPr>
              <a:t>, </a:t>
            </a:r>
            <a:r>
              <a:rPr lang="en-US" altLang="zh-CN" b="1" dirty="0">
                <a:solidFill>
                  <a:srgbClr val="292929"/>
                </a:solidFill>
              </a:rPr>
              <a:t>3 </a:t>
            </a:r>
            <a:r>
              <a:rPr lang="en-US" altLang="zh-CN" dirty="0">
                <a:solidFill>
                  <a:srgbClr val="292929"/>
                </a:solidFill>
              </a:rPr>
              <a:t>km</a:t>
            </a:r>
          </a:p>
          <a:p>
            <a:r>
              <a:rPr lang="en-US" altLang="zh-CN" b="1" dirty="0">
                <a:solidFill>
                  <a:srgbClr val="292929"/>
                </a:solidFill>
              </a:rPr>
              <a:t>50</a:t>
            </a:r>
            <a:r>
              <a:rPr lang="en-US" altLang="zh-CN" dirty="0">
                <a:solidFill>
                  <a:srgbClr val="292929"/>
                </a:solidFill>
              </a:rPr>
              <a:t> vertical model levels</a:t>
            </a:r>
          </a:p>
          <a:p>
            <a:endParaRPr lang="en-US" altLang="zh-CN" dirty="0">
              <a:solidFill>
                <a:srgbClr val="292929"/>
              </a:solidFill>
            </a:endParaRPr>
          </a:p>
          <a:p>
            <a:r>
              <a:rPr lang="en-US" altLang="zh-CN" b="1" dirty="0">
                <a:solidFill>
                  <a:srgbClr val="292929"/>
                </a:solidFill>
              </a:rPr>
              <a:t>Verification domain:</a:t>
            </a:r>
          </a:p>
          <a:p>
            <a:r>
              <a:rPr lang="en-US" altLang="zh-CN" dirty="0" smtClean="0">
                <a:solidFill>
                  <a:srgbClr val="292929"/>
                </a:solidFill>
              </a:rPr>
              <a:t>25.55-38.25 ºN</a:t>
            </a:r>
            <a:r>
              <a:rPr lang="en-US" altLang="zh-CN" dirty="0">
                <a:solidFill>
                  <a:srgbClr val="292929"/>
                </a:solidFill>
              </a:rPr>
              <a:t>,  </a:t>
            </a:r>
            <a:r>
              <a:rPr lang="en-US" altLang="zh-CN" dirty="0" smtClean="0">
                <a:solidFill>
                  <a:srgbClr val="292929"/>
                </a:solidFill>
              </a:rPr>
              <a:t>110.05-122.75 ºE</a:t>
            </a:r>
            <a:endParaRPr lang="en-US" altLang="zh-CN" dirty="0">
              <a:solidFill>
                <a:srgbClr val="292929"/>
              </a:solidFill>
            </a:endParaRPr>
          </a:p>
        </p:txBody>
      </p:sp>
    </p:spTree>
    <p:extLst>
      <p:ext uri="{BB962C8B-B14F-4D97-AF65-F5344CB8AC3E}">
        <p14:creationId xmlns:p14="http://schemas.microsoft.com/office/powerpoint/2010/main" val="27514413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p:txBody>
          <a:bodyPr/>
          <a:lstStyle/>
          <a:p>
            <a:r>
              <a:rPr lang="en-US" altLang="zh-CN" sz="2700" dirty="0"/>
              <a:t>EPS configurations</a:t>
            </a:r>
            <a:endParaRPr lang="zh-CN" altLang="en-US" sz="2700" dirty="0"/>
          </a:p>
        </p:txBody>
      </p:sp>
      <p:pic>
        <p:nvPicPr>
          <p:cNvPr id="5" name="图片 4"/>
          <p:cNvPicPr/>
          <p:nvPr/>
        </p:nvPicPr>
        <p:blipFill>
          <a:blip r:embed="rId2"/>
          <a:stretch>
            <a:fillRect/>
          </a:stretch>
        </p:blipFill>
        <p:spPr>
          <a:xfrm>
            <a:off x="345233" y="1399593"/>
            <a:ext cx="4450702" cy="4590660"/>
          </a:xfrm>
          <a:prstGeom prst="rect">
            <a:avLst/>
          </a:prstGeom>
        </p:spPr>
      </p:pic>
      <p:sp>
        <p:nvSpPr>
          <p:cNvPr id="7" name="矩形 6"/>
          <p:cNvSpPr/>
          <p:nvPr/>
        </p:nvSpPr>
        <p:spPr>
          <a:xfrm>
            <a:off x="4509633" y="1298700"/>
            <a:ext cx="4045970" cy="4708981"/>
          </a:xfrm>
          <a:prstGeom prst="rect">
            <a:avLst/>
          </a:prstGeom>
        </p:spPr>
        <p:txBody>
          <a:bodyPr wrap="square">
            <a:spAutoFit/>
          </a:bodyPr>
          <a:lstStyle/>
          <a:p>
            <a:pPr algn="just"/>
            <a:r>
              <a:rPr lang="en-US" altLang="zh-CN" sz="2000" b="1" kern="100" dirty="0">
                <a:solidFill>
                  <a:srgbClr val="292929"/>
                </a:solidFill>
                <a:ea typeface="宋体" panose="02010600030101010101" pitchFamily="2" charset="-122"/>
              </a:rPr>
              <a:t>Members: </a:t>
            </a:r>
            <a:r>
              <a:rPr lang="en-US" altLang="zh-CN" sz="2000" kern="100" dirty="0">
                <a:solidFill>
                  <a:srgbClr val="292929"/>
                </a:solidFill>
                <a:ea typeface="宋体" panose="02010600030101010101" pitchFamily="2" charset="-122"/>
              </a:rPr>
              <a:t>1 control and 14 perturbed forecasts</a:t>
            </a:r>
          </a:p>
          <a:p>
            <a:pPr algn="just"/>
            <a:endParaRPr lang="en-US" altLang="zh-CN" sz="2000" kern="100" dirty="0">
              <a:solidFill>
                <a:srgbClr val="292929"/>
              </a:solidFill>
              <a:ea typeface="宋体" panose="02010600030101010101" pitchFamily="2" charset="-122"/>
            </a:endParaRPr>
          </a:p>
          <a:p>
            <a:pPr algn="just"/>
            <a:r>
              <a:rPr lang="en-US" altLang="zh-CN" sz="2000" b="1" kern="100" dirty="0">
                <a:solidFill>
                  <a:srgbClr val="292929"/>
                </a:solidFill>
                <a:ea typeface="宋体" panose="02010600030101010101" pitchFamily="2" charset="-122"/>
              </a:rPr>
              <a:t>ICs and BCs: </a:t>
            </a:r>
            <a:r>
              <a:rPr lang="en-US" altLang="zh-CN" sz="2000" kern="100" dirty="0">
                <a:solidFill>
                  <a:srgbClr val="292929"/>
                </a:solidFill>
                <a:ea typeface="宋体" panose="02010600030101010101" pitchFamily="2" charset="-122"/>
              </a:rPr>
              <a:t>Randomly selected from </a:t>
            </a:r>
            <a:r>
              <a:rPr lang="en-US" altLang="zh-CN" sz="2000" b="1" kern="100" dirty="0" smtClean="0">
                <a:solidFill>
                  <a:srgbClr val="292929"/>
                </a:solidFill>
                <a:ea typeface="宋体" panose="02010600030101010101" pitchFamily="2" charset="-122"/>
              </a:rPr>
              <a:t>GEFS</a:t>
            </a:r>
            <a:r>
              <a:rPr lang="en-US" altLang="zh-CN" sz="2000" kern="100" dirty="0">
                <a:solidFill>
                  <a:srgbClr val="292929"/>
                </a:solidFill>
                <a:ea typeface="宋体" panose="02010600030101010101" pitchFamily="2" charset="-122"/>
              </a:rPr>
              <a:t> </a:t>
            </a:r>
            <a:r>
              <a:rPr lang="en-US" altLang="zh-CN" sz="2000" kern="100" dirty="0" smtClean="0">
                <a:solidFill>
                  <a:srgbClr val="292929"/>
                </a:solidFill>
                <a:ea typeface="宋体" panose="02010600030101010101" pitchFamily="2" charset="-122"/>
              </a:rPr>
              <a:t>(1 degree) </a:t>
            </a:r>
            <a:r>
              <a:rPr lang="en-US" altLang="zh-CN" sz="2000" kern="100" dirty="0">
                <a:solidFill>
                  <a:srgbClr val="292929"/>
                </a:solidFill>
                <a:ea typeface="宋体" panose="02010600030101010101" pitchFamily="2" charset="-122"/>
              </a:rPr>
              <a:t>without </a:t>
            </a:r>
            <a:r>
              <a:rPr lang="en-US" altLang="zh-CN" sz="2000" kern="100" dirty="0" smtClean="0">
                <a:solidFill>
                  <a:srgbClr val="292929"/>
                </a:solidFill>
                <a:ea typeface="宋体" panose="02010600030101010101" pitchFamily="2" charset="-122"/>
              </a:rPr>
              <a:t>nesting</a:t>
            </a:r>
            <a:endParaRPr lang="en-US" altLang="zh-CN" sz="2000" kern="100" dirty="0">
              <a:solidFill>
                <a:srgbClr val="292929"/>
              </a:solidFill>
              <a:ea typeface="宋体" panose="02010600030101010101" pitchFamily="2" charset="-122"/>
            </a:endParaRPr>
          </a:p>
          <a:p>
            <a:pPr algn="just"/>
            <a:endParaRPr lang="en-US" altLang="zh-CN" sz="2000" kern="100" dirty="0">
              <a:solidFill>
                <a:srgbClr val="292929"/>
              </a:solidFill>
              <a:ea typeface="宋体" panose="02010600030101010101" pitchFamily="2" charset="-122"/>
            </a:endParaRPr>
          </a:p>
          <a:p>
            <a:pPr algn="just"/>
            <a:r>
              <a:rPr lang="en-US" altLang="zh-CN" sz="2000" b="1" dirty="0">
                <a:solidFill>
                  <a:srgbClr val="292929"/>
                </a:solidFill>
              </a:rPr>
              <a:t>Initialized at 0000</a:t>
            </a:r>
            <a:r>
              <a:rPr lang="en-US" altLang="zh-CN" sz="2000" dirty="0">
                <a:solidFill>
                  <a:srgbClr val="292929"/>
                </a:solidFill>
              </a:rPr>
              <a:t> UTC, 0-36 h forecasts, 3 h interval (except hourly rainfall for the control run)</a:t>
            </a:r>
          </a:p>
          <a:p>
            <a:pPr algn="just"/>
            <a:endParaRPr lang="en-US" altLang="zh-CN" sz="2000" kern="100" dirty="0">
              <a:solidFill>
                <a:srgbClr val="292929"/>
              </a:solidFill>
              <a:ea typeface="宋体" panose="02010600030101010101" pitchFamily="2" charset="-122"/>
            </a:endParaRPr>
          </a:p>
          <a:p>
            <a:pPr algn="just"/>
            <a:r>
              <a:rPr lang="en-US" altLang="zh-CN" sz="2000" b="1" dirty="0">
                <a:solidFill>
                  <a:srgbClr val="292929"/>
                </a:solidFill>
              </a:rPr>
              <a:t>Verification</a:t>
            </a:r>
            <a:r>
              <a:rPr lang="en-US" altLang="zh-CN" sz="2000" dirty="0">
                <a:solidFill>
                  <a:srgbClr val="292929"/>
                </a:solidFill>
              </a:rPr>
              <a:t>: </a:t>
            </a:r>
            <a:r>
              <a:rPr lang="en-US" altLang="zh-CN" sz="2000" b="1" dirty="0">
                <a:solidFill>
                  <a:srgbClr val="292929"/>
                </a:solidFill>
              </a:rPr>
              <a:t>30 cases </a:t>
            </a:r>
            <a:r>
              <a:rPr lang="en-US" altLang="zh-CN" sz="2000" dirty="0">
                <a:solidFill>
                  <a:srgbClr val="292929"/>
                </a:solidFill>
              </a:rPr>
              <a:t>from one month (23 </a:t>
            </a:r>
            <a:r>
              <a:rPr lang="en-US" altLang="zh-CN" sz="2000" dirty="0" smtClean="0">
                <a:solidFill>
                  <a:srgbClr val="292929"/>
                </a:solidFill>
              </a:rPr>
              <a:t>June-22 </a:t>
            </a:r>
            <a:r>
              <a:rPr lang="en-US" altLang="zh-CN" sz="2000" dirty="0">
                <a:solidFill>
                  <a:srgbClr val="292929"/>
                </a:solidFill>
              </a:rPr>
              <a:t>July </a:t>
            </a:r>
            <a:r>
              <a:rPr lang="en-US" altLang="zh-CN" sz="2000" dirty="0" smtClean="0">
                <a:solidFill>
                  <a:srgbClr val="292929"/>
                </a:solidFill>
              </a:rPr>
              <a:t>2013), </a:t>
            </a:r>
            <a:r>
              <a:rPr lang="en-US" altLang="zh-CN" sz="2000" dirty="0" err="1">
                <a:solidFill>
                  <a:srgbClr val="292929"/>
                </a:solidFill>
              </a:rPr>
              <a:t>Meiyu</a:t>
            </a:r>
            <a:r>
              <a:rPr lang="en-US" altLang="zh-CN" sz="2000" dirty="0">
                <a:solidFill>
                  <a:srgbClr val="292929"/>
                </a:solidFill>
              </a:rPr>
              <a:t> season, 3-27 h lead times</a:t>
            </a:r>
          </a:p>
          <a:p>
            <a:pPr algn="just"/>
            <a:endParaRPr lang="en-US" altLang="zh-CN" sz="2000" dirty="0">
              <a:solidFill>
                <a:srgbClr val="292929"/>
              </a:solidFill>
            </a:endParaRPr>
          </a:p>
        </p:txBody>
      </p:sp>
    </p:spTree>
    <p:extLst>
      <p:ext uri="{BB962C8B-B14F-4D97-AF65-F5344CB8AC3E}">
        <p14:creationId xmlns:p14="http://schemas.microsoft.com/office/powerpoint/2010/main" val="30547413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14</a:t>
            </a:fld>
            <a:endParaRPr lang="zh-CN" altLang="en-US">
              <a:solidFill>
                <a:prstClr val="black">
                  <a:tint val="75000"/>
                </a:prstClr>
              </a:solidFill>
            </a:endParaRPr>
          </a:p>
        </p:txBody>
      </p:sp>
      <p:sp>
        <p:nvSpPr>
          <p:cNvPr id="8" name="矩形 7"/>
          <p:cNvSpPr/>
          <p:nvPr/>
        </p:nvSpPr>
        <p:spPr>
          <a:xfrm>
            <a:off x="0" y="0"/>
            <a:ext cx="9144000" cy="70567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smtClean="0">
                <a:solidFill>
                  <a:prstClr val="white"/>
                </a:solidFill>
                <a:latin typeface="微软雅黑" panose="020B0503020204020204" pitchFamily="34" charset="-122"/>
                <a:ea typeface="微软雅黑" panose="020B0503020204020204" pitchFamily="34" charset="-122"/>
              </a:rPr>
              <a:t>EPS forcing data</a:t>
            </a:r>
            <a:endParaRPr lang="zh-CN" altLang="en-US" sz="4000" b="1" dirty="0">
              <a:solidFill>
                <a:prstClr val="white"/>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4959" y="1553278"/>
            <a:ext cx="3377976" cy="2337110"/>
          </a:xfrm>
          <a:prstGeom prst="rect">
            <a:avLst/>
          </a:prstGeom>
        </p:spPr>
      </p:pic>
      <p:sp>
        <p:nvSpPr>
          <p:cNvPr id="7" name="文本框 6"/>
          <p:cNvSpPr txBox="1"/>
          <p:nvPr/>
        </p:nvSpPr>
        <p:spPr>
          <a:xfrm>
            <a:off x="1547664" y="843258"/>
            <a:ext cx="7596336" cy="923330"/>
          </a:xfrm>
          <a:prstGeom prst="rect">
            <a:avLst/>
          </a:prstGeom>
          <a:noFill/>
        </p:spPr>
        <p:txBody>
          <a:bodyPr wrap="square" rtlCol="0">
            <a:spAutoFit/>
          </a:bodyPr>
          <a:lstStyle/>
          <a:p>
            <a:r>
              <a:rPr lang="en-US" altLang="zh-CN" sz="2000" b="1" dirty="0" smtClean="0">
                <a:solidFill>
                  <a:prstClr val="black"/>
                </a:solidFill>
                <a:latin typeface="微软雅黑" panose="020B0503020204020204" pitchFamily="34" charset="-122"/>
                <a:ea typeface="微软雅黑" panose="020B0503020204020204" pitchFamily="34" charset="-122"/>
              </a:rPr>
              <a:t>GEFS</a:t>
            </a:r>
          </a:p>
          <a:p>
            <a:r>
              <a:rPr lang="en-US" altLang="zh-CN" sz="2000" b="1" dirty="0" smtClean="0">
                <a:solidFill>
                  <a:prstClr val="black"/>
                </a:solidFill>
                <a:latin typeface="微软雅黑" panose="020B0503020204020204" pitchFamily="34" charset="-122"/>
                <a:ea typeface="微软雅黑" panose="020B0503020204020204" pitchFamily="34" charset="-122"/>
              </a:rPr>
              <a:t>Spread-skill relationship over </a:t>
            </a:r>
            <a:r>
              <a:rPr lang="en-US" altLang="zh-CN" sz="2000" b="1" kern="0" dirty="0" smtClean="0"/>
              <a:t>the </a:t>
            </a:r>
            <a:r>
              <a:rPr lang="en-US" altLang="zh-CN" sz="2000" b="1" kern="0" dirty="0"/>
              <a:t>Yangtze-Huaihe River Basin</a:t>
            </a:r>
            <a:endParaRPr lang="zh-CN" altLang="en-US" sz="2000" b="1" kern="0" dirty="0"/>
          </a:p>
          <a:p>
            <a:r>
              <a:rPr lang="en-US" altLang="zh-CN" sz="1400" b="1" dirty="0" smtClean="0">
                <a:solidFill>
                  <a:prstClr val="black"/>
                </a:solidFill>
                <a:latin typeface="微软雅黑" panose="020B0503020204020204" pitchFamily="34" charset="-122"/>
                <a:ea typeface="微软雅黑" panose="020B0503020204020204" pitchFamily="34" charset="-122"/>
              </a:rPr>
              <a:t> </a:t>
            </a:r>
            <a:endParaRPr lang="zh-CN" altLang="en-US" sz="1400" b="1" dirty="0">
              <a:solidFill>
                <a:prstClr val="black"/>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9712" y="4077073"/>
            <a:ext cx="2966308" cy="2644404"/>
          </a:xfrm>
          <a:prstGeom prst="rect">
            <a:avLst/>
          </a:prstGeom>
        </p:spPr>
      </p:pic>
      <p:sp>
        <p:nvSpPr>
          <p:cNvPr id="18" name="文本框 17"/>
          <p:cNvSpPr txBox="1"/>
          <p:nvPr/>
        </p:nvSpPr>
        <p:spPr>
          <a:xfrm>
            <a:off x="5086954" y="4797152"/>
            <a:ext cx="2399696" cy="307777"/>
          </a:xfrm>
          <a:prstGeom prst="rect">
            <a:avLst/>
          </a:prstGeom>
          <a:noFill/>
        </p:spPr>
        <p:txBody>
          <a:bodyPr wrap="none" rtlCol="0">
            <a:spAutoFit/>
          </a:bodyPr>
          <a:lstStyle/>
          <a:p>
            <a:r>
              <a:rPr lang="en-US" altLang="zh-CN" sz="1400" b="1" dirty="0" smtClean="0">
                <a:solidFill>
                  <a:prstClr val="black"/>
                </a:solidFill>
                <a:latin typeface="微软雅黑" panose="020B0503020204020204" pitchFamily="34" charset="-122"/>
                <a:ea typeface="微软雅黑" panose="020B0503020204020204" pitchFamily="34" charset="-122"/>
              </a:rPr>
              <a:t>GEFS</a:t>
            </a:r>
            <a:r>
              <a:rPr lang="zh-CN" altLang="en-US" sz="1400" b="1" dirty="0" smtClean="0">
                <a:solidFill>
                  <a:prstClr val="black"/>
                </a:solidFill>
                <a:latin typeface="微软雅黑" panose="020B0503020204020204" pitchFamily="34" charset="-122"/>
                <a:ea typeface="微软雅黑" panose="020B0503020204020204" pitchFamily="34" charset="-122"/>
              </a:rPr>
              <a:t> </a:t>
            </a:r>
            <a:r>
              <a:rPr lang="en-US" altLang="zh-CN" sz="1400" b="1" dirty="0" smtClean="0">
                <a:solidFill>
                  <a:prstClr val="black"/>
                </a:solidFill>
                <a:latin typeface="微软雅黑" panose="020B0503020204020204" pitchFamily="34" charset="-122"/>
                <a:ea typeface="微软雅黑" panose="020B0503020204020204" pitchFamily="34" charset="-122"/>
              </a:rPr>
              <a:t>initial perturbation</a:t>
            </a:r>
            <a:endParaRPr lang="zh-CN" altLang="en-US" sz="1400" b="1"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268051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格 9"/>
          <p:cNvGraphicFramePr>
            <a:graphicFrameLocks noGrp="1"/>
          </p:cNvGraphicFramePr>
          <p:nvPr>
            <p:extLst>
              <p:ext uri="{D42A27DB-BD31-4B8C-83A1-F6EECF244321}">
                <p14:modId xmlns:p14="http://schemas.microsoft.com/office/powerpoint/2010/main" val="4072353829"/>
              </p:ext>
            </p:extLst>
          </p:nvPr>
        </p:nvGraphicFramePr>
        <p:xfrm>
          <a:off x="343476" y="1640671"/>
          <a:ext cx="8457047" cy="4572050"/>
        </p:xfrm>
        <a:graphic>
          <a:graphicData uri="http://schemas.openxmlformats.org/drawingml/2006/table">
            <a:tbl>
              <a:tblPr firstRow="1" bandRow="1">
                <a:tableStyleId>{5C22544A-7EE6-4342-B048-85BDC9FD1C3A}</a:tableStyleId>
              </a:tblPr>
              <a:tblGrid>
                <a:gridCol w="3890158"/>
                <a:gridCol w="1457138"/>
                <a:gridCol w="1376447"/>
                <a:gridCol w="1733304"/>
              </a:tblGrid>
              <a:tr h="14258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b="1" baseline="0" dirty="0" smtClean="0">
                          <a:latin typeface="微软雅黑" panose="020B0503020204020204" pitchFamily="34" charset="-122"/>
                          <a:ea typeface="微软雅黑" panose="020B0503020204020204" pitchFamily="34" charset="-122"/>
                        </a:rPr>
                        <a:t>                     </a:t>
                      </a:r>
                      <a:r>
                        <a:rPr lang="en-US" altLang="zh-CN" sz="2000" b="1" dirty="0" smtClean="0">
                          <a:latin typeface="微软雅黑" panose="020B0503020204020204" pitchFamily="34" charset="-122"/>
                          <a:ea typeface="微软雅黑" panose="020B0503020204020204" pitchFamily="34" charset="-122"/>
                        </a:rPr>
                        <a:t>Perturbation</a:t>
                      </a:r>
                    </a:p>
                    <a:p>
                      <a:pPr algn="ctr"/>
                      <a:endParaRPr lang="en-US" altLang="zh-CN" sz="2000" b="1" baseline="0" dirty="0" smtClean="0">
                        <a:latin typeface="微软雅黑" panose="020B0503020204020204" pitchFamily="34" charset="-122"/>
                        <a:ea typeface="微软雅黑" panose="020B0503020204020204" pitchFamily="34" charset="-122"/>
                      </a:endParaRPr>
                    </a:p>
                    <a:p>
                      <a:pPr algn="l"/>
                      <a:r>
                        <a:rPr lang="en-US" altLang="zh-CN" sz="2000" b="1" dirty="0" smtClean="0">
                          <a:latin typeface="微软雅黑" panose="020B0503020204020204" pitchFamily="34" charset="-122"/>
                          <a:ea typeface="微软雅黑" panose="020B0503020204020204" pitchFamily="34" charset="-122"/>
                        </a:rPr>
                        <a:t>EPS</a:t>
                      </a:r>
                      <a:endParaRPr lang="zh-CN" altLang="en-US" sz="2000" b="1" dirty="0">
                        <a:latin typeface="微软雅黑" panose="020B0503020204020204" pitchFamily="34" charset="-122"/>
                        <a:ea typeface="微软雅黑" panose="020B0503020204020204" pitchFamily="34" charset="-122"/>
                      </a:endParaRPr>
                    </a:p>
                  </a:txBody>
                  <a:tcPr marL="84703" marR="84703" marT="42351" marB="42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9050" cap="flat" cmpd="sng" algn="ctr">
                      <a:solidFill>
                        <a:schemeClr val="bg1"/>
                      </a:solidFill>
                      <a:prstDash val="solid"/>
                      <a:round/>
                      <a:headEnd type="none" w="med" len="med"/>
                      <a:tailEnd type="none" w="med" len="med"/>
                    </a:lnTlToBr>
                    <a:solidFill>
                      <a:srgbClr val="2E75B6"/>
                    </a:solidFill>
                  </a:tcPr>
                </a:tc>
                <a:tc>
                  <a:txBody>
                    <a:bodyPr/>
                    <a:lstStyle/>
                    <a:p>
                      <a:pPr algn="ctr"/>
                      <a:r>
                        <a:rPr lang="en-US" altLang="zh-CN" sz="2000" dirty="0" smtClean="0">
                          <a:latin typeface="微软雅黑" panose="020B0503020204020204" pitchFamily="34" charset="-122"/>
                          <a:ea typeface="微软雅黑" panose="020B0503020204020204" pitchFamily="34" charset="-122"/>
                        </a:rPr>
                        <a:t>Physics</a:t>
                      </a:r>
                    </a:p>
                  </a:txBody>
                  <a:tcPr marL="84703" marR="84703" marT="42351" marB="42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US" altLang="zh-CN" sz="2000" dirty="0" smtClean="0">
                          <a:latin typeface="微软雅黑" panose="020B0503020204020204" pitchFamily="34" charset="-122"/>
                          <a:ea typeface="微软雅黑" panose="020B0503020204020204" pitchFamily="34" charset="-122"/>
                        </a:rPr>
                        <a:t>IC</a:t>
                      </a:r>
                    </a:p>
                  </a:txBody>
                  <a:tcPr marL="84703" marR="84703" marT="42351" marB="42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US" altLang="zh-CN" sz="2000" dirty="0" smtClean="0">
                          <a:latin typeface="微软雅黑" panose="020B0503020204020204" pitchFamily="34" charset="-122"/>
                          <a:ea typeface="微软雅黑" panose="020B0503020204020204" pitchFamily="34" charset="-122"/>
                        </a:rPr>
                        <a:t>BC</a:t>
                      </a:r>
                    </a:p>
                  </a:txBody>
                  <a:tcPr marL="84703" marR="84703" marT="42351" marB="42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E75B6"/>
                    </a:solidFill>
                  </a:tcPr>
                </a:tc>
              </a:tr>
              <a:tr h="786555">
                <a:tc>
                  <a:txBody>
                    <a:bodyPr/>
                    <a:lstStyle/>
                    <a:p>
                      <a:pPr algn="ctr"/>
                      <a:r>
                        <a:rPr lang="en-US" altLang="zh-CN" sz="2000" b="1" dirty="0" smtClean="0">
                          <a:solidFill>
                            <a:srgbClr val="0000F8"/>
                          </a:solidFill>
                          <a:latin typeface="微软雅黑" panose="020B0503020204020204" pitchFamily="34" charset="-122"/>
                          <a:ea typeface="微软雅黑" panose="020B0503020204020204" pitchFamily="34" charset="-122"/>
                        </a:rPr>
                        <a:t>WRF_GEFS</a:t>
                      </a:r>
                    </a:p>
                    <a:p>
                      <a:pPr algn="ctr"/>
                      <a:r>
                        <a:rPr lang="en-US" altLang="zh-CN" sz="2000" b="1" dirty="0" smtClean="0">
                          <a:solidFill>
                            <a:srgbClr val="0000F8"/>
                          </a:solidFill>
                          <a:latin typeface="微软雅黑" panose="020B0503020204020204" pitchFamily="34" charset="-122"/>
                          <a:ea typeface="微软雅黑" panose="020B0503020204020204" pitchFamily="34" charset="-122"/>
                        </a:rPr>
                        <a:t>downscaling</a:t>
                      </a:r>
                    </a:p>
                  </a:txBody>
                  <a:tcPr marL="84703" marR="84703" marT="42351" marB="42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sz="3300" b="1" kern="1200" dirty="0" smtClean="0">
                          <a:solidFill>
                            <a:schemeClr val="dk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a:t>
                      </a:r>
                      <a:endParaRPr lang="zh-CN" altLang="en-US" sz="3300" b="1" kern="1200" dirty="0">
                        <a:solidFill>
                          <a:schemeClr val="dk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a:txBody>
                  <a:tcPr marL="84703" marR="84703" marT="42351" marB="42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7"/>
                    </a:solidFill>
                  </a:tcPr>
                </a:tc>
                <a:tc>
                  <a:txBody>
                    <a:bodyPr/>
                    <a:lstStyle/>
                    <a:p>
                      <a:pPr algn="ctr"/>
                      <a:r>
                        <a:rPr lang="en-US" altLang="zh-CN" sz="2500" b="1"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GEFS</a:t>
                      </a:r>
                      <a:endParaRPr lang="zh-CN" altLang="en-US" sz="25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txBody>
                  <a:tcPr marL="84703" marR="84703" marT="42351" marB="42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500" b="1" kern="12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GEFS</a:t>
                      </a:r>
                      <a:endParaRPr lang="zh-CN" altLang="en-US" sz="2500" b="1" kern="12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a:txBody>
                  <a:tcPr marL="84703" marR="84703" marT="42351" marB="42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8"/>
                    </a:solidFill>
                  </a:tcPr>
                </a:tc>
              </a:tr>
              <a:tr h="786555">
                <a:tc>
                  <a:txBody>
                    <a:bodyPr/>
                    <a:lstStyle/>
                    <a:p>
                      <a:pPr algn="ctr"/>
                      <a:r>
                        <a:rPr lang="en-US" altLang="zh-CN" sz="2000" b="1" dirty="0" smtClean="0">
                          <a:solidFill>
                            <a:srgbClr val="00B050"/>
                          </a:solidFill>
                          <a:latin typeface="微软雅黑" panose="020B0503020204020204" pitchFamily="34" charset="-122"/>
                          <a:ea typeface="微软雅黑" panose="020B0503020204020204" pitchFamily="34" charset="-122"/>
                        </a:rPr>
                        <a:t>WRF_GEFS_INF</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kern="1200" dirty="0" smtClean="0">
                          <a:solidFill>
                            <a:srgbClr val="00B050"/>
                          </a:solidFill>
                          <a:latin typeface="微软雅黑" panose="020B0503020204020204" pitchFamily="34" charset="-122"/>
                          <a:ea typeface="微软雅黑" panose="020B0503020204020204" pitchFamily="34" charset="-122"/>
                          <a:cs typeface="+mn-cs"/>
                        </a:rPr>
                        <a:t>Inflated BC</a:t>
                      </a:r>
                      <a:endParaRPr lang="zh-CN" altLang="en-US" sz="2000" b="1" kern="1200" dirty="0" smtClean="0">
                        <a:solidFill>
                          <a:srgbClr val="00B050"/>
                        </a:solidFill>
                        <a:latin typeface="微软雅黑" panose="020B0503020204020204" pitchFamily="34" charset="-122"/>
                        <a:ea typeface="微软雅黑" panose="020B0503020204020204" pitchFamily="34" charset="-122"/>
                        <a:cs typeface="+mn-cs"/>
                      </a:endParaRPr>
                    </a:p>
                  </a:txBody>
                  <a:tcPr marL="84703" marR="84703" marT="42351" marB="42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3300" b="1" kern="1200" dirty="0" smtClean="0">
                          <a:solidFill>
                            <a:schemeClr val="dk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a:t>
                      </a:r>
                    </a:p>
                  </a:txBody>
                  <a:tcPr marL="84703" marR="84703" marT="42351" marB="42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BF7"/>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2500" b="1" kern="12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GEFS</a:t>
                      </a:r>
                      <a:endParaRPr lang="zh-CN" altLang="en-US" sz="2500" b="1" kern="12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a:txBody>
                  <a:tcPr marL="84703" marR="84703" marT="42351" marB="42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8"/>
                    </a:solidFill>
                  </a:tcPr>
                </a:tc>
                <a:tc>
                  <a:txBody>
                    <a:bodyPr/>
                    <a:lstStyle/>
                    <a:p>
                      <a:pPr algn="ctr"/>
                      <a:r>
                        <a:rPr lang="en-US" altLang="zh-CN" sz="2500" b="1" kern="12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GEFS_INF</a:t>
                      </a:r>
                      <a:endParaRPr lang="zh-CN" altLang="en-US" sz="2500" b="1"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a:txBody>
                  <a:tcPr marL="84703" marR="84703" marT="42351" marB="42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786555">
                <a:tc>
                  <a:txBody>
                    <a:bodyPr/>
                    <a:lstStyle/>
                    <a:p>
                      <a:pPr algn="ctr"/>
                      <a:r>
                        <a:rPr lang="en-US" altLang="zh-CN" sz="2000" b="1" dirty="0" smtClean="0">
                          <a:solidFill>
                            <a:srgbClr val="FF0000"/>
                          </a:solidFill>
                          <a:latin typeface="微软雅黑" panose="020B0503020204020204" pitchFamily="34" charset="-122"/>
                          <a:ea typeface="微软雅黑" panose="020B0503020204020204" pitchFamily="34" charset="-122"/>
                        </a:rPr>
                        <a:t>WRF_BGM</a:t>
                      </a:r>
                    </a:p>
                    <a:p>
                      <a:pPr algn="ctr"/>
                      <a:r>
                        <a:rPr lang="en-US" altLang="zh-CN" sz="2000" b="1" dirty="0" smtClean="0">
                          <a:solidFill>
                            <a:srgbClr val="FF0000"/>
                          </a:solidFill>
                          <a:latin typeface="微软雅黑" panose="020B0503020204020204" pitchFamily="34" charset="-122"/>
                          <a:ea typeface="微软雅黑" panose="020B0503020204020204" pitchFamily="34" charset="-122"/>
                        </a:rPr>
                        <a:t>Small-scale </a:t>
                      </a:r>
                      <a:endParaRPr lang="zh-CN" altLang="en-US" sz="2000" b="1" dirty="0">
                        <a:solidFill>
                          <a:srgbClr val="FF0000"/>
                        </a:solidFill>
                        <a:latin typeface="微软雅黑" panose="020B0503020204020204" pitchFamily="34" charset="-122"/>
                        <a:ea typeface="微软雅黑" panose="020B0503020204020204" pitchFamily="34" charset="-122"/>
                      </a:endParaRPr>
                    </a:p>
                  </a:txBody>
                  <a:tcPr marL="84703" marR="84703" marT="42351" marB="42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sz="3300"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lang="zh-CN" altLang="en-US" sz="33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txBody>
                  <a:tcPr marL="84703" marR="84703" marT="42351" marB="42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altLang="zh-CN" sz="2500" b="1" kern="12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BGM</a:t>
                      </a:r>
                      <a:endParaRPr lang="zh-CN" altLang="en-US" sz="2500" b="1"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a:txBody>
                  <a:tcPr marL="84703" marR="84703" marT="42351" marB="42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500" b="1" kern="12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GEFS_INF</a:t>
                      </a:r>
                      <a:endParaRPr lang="zh-CN" altLang="en-US" sz="2500" b="1" kern="12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a:txBody>
                  <a:tcPr marL="84703" marR="84703" marT="42351" marB="42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786555">
                <a:tc>
                  <a:txBody>
                    <a:bodyPr/>
                    <a:lstStyle/>
                    <a:p>
                      <a:pPr algn="ctr"/>
                      <a:r>
                        <a:rPr lang="en-US" altLang="zh-CN" sz="2000" b="1" dirty="0" smtClean="0">
                          <a:latin typeface="微软雅黑" panose="020B0503020204020204" pitchFamily="34" charset="-122"/>
                          <a:ea typeface="微软雅黑" panose="020B0503020204020204" pitchFamily="34" charset="-122"/>
                        </a:rPr>
                        <a:t>WRF_BLEND</a:t>
                      </a:r>
                    </a:p>
                    <a:p>
                      <a:pPr algn="ctr"/>
                      <a:r>
                        <a:rPr lang="en-US" altLang="zh-CN" sz="2000" b="1" dirty="0" smtClean="0">
                          <a:latin typeface="微软雅黑" panose="020B0503020204020204" pitchFamily="34" charset="-122"/>
                          <a:ea typeface="微软雅黑" panose="020B0503020204020204" pitchFamily="34" charset="-122"/>
                        </a:rPr>
                        <a:t>Multi-scale blending</a:t>
                      </a:r>
                      <a:endParaRPr lang="zh-CN" altLang="en-US" sz="2000" b="1" dirty="0">
                        <a:latin typeface="微软雅黑" panose="020B0503020204020204" pitchFamily="34" charset="-122"/>
                        <a:ea typeface="微软雅黑" panose="020B0503020204020204" pitchFamily="34" charset="-122"/>
                      </a:endParaRPr>
                    </a:p>
                  </a:txBody>
                  <a:tcPr marL="84703" marR="84703" marT="42351" marB="42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3300" b="1" kern="1200" dirty="0" smtClean="0">
                          <a:solidFill>
                            <a:schemeClr val="dk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a:t>
                      </a:r>
                    </a:p>
                  </a:txBody>
                  <a:tcPr marL="84703" marR="84703" marT="42351" marB="42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latinLnBrk="0" hangingPunct="1"/>
                      <a:r>
                        <a:rPr lang="en-US" altLang="zh-CN" sz="2500" b="1" kern="12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BLEND</a:t>
                      </a:r>
                      <a:endParaRPr lang="zh-CN" altLang="en-US" sz="2500" b="1" kern="12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a:txBody>
                  <a:tcPr marL="84703" marR="84703" marT="42351" marB="42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500" b="1" kern="12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GEFS_INF</a:t>
                      </a:r>
                      <a:endParaRPr lang="zh-CN" altLang="en-US" sz="2500" b="1" kern="12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a:txBody>
                  <a:tcPr marL="84703" marR="84703" marT="42351" marB="423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bl>
          </a:graphicData>
        </a:graphic>
      </p:graphicFrame>
      <p:sp>
        <p:nvSpPr>
          <p:cNvPr id="2" name="灯片编号占位符 1"/>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15</a:t>
            </a:fld>
            <a:endParaRPr lang="zh-CN" altLang="en-US">
              <a:solidFill>
                <a:prstClr val="black">
                  <a:tint val="75000"/>
                </a:prstClr>
              </a:solidFill>
            </a:endParaRPr>
          </a:p>
        </p:txBody>
      </p:sp>
      <p:sp>
        <p:nvSpPr>
          <p:cNvPr id="7" name="矩形 6"/>
          <p:cNvSpPr/>
          <p:nvPr/>
        </p:nvSpPr>
        <p:spPr>
          <a:xfrm>
            <a:off x="0" y="0"/>
            <a:ext cx="9144000" cy="70567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 name="文本框 2"/>
          <p:cNvSpPr txBox="1"/>
          <p:nvPr/>
        </p:nvSpPr>
        <p:spPr>
          <a:xfrm>
            <a:off x="908406" y="-62660"/>
            <a:ext cx="7327186" cy="830997"/>
          </a:xfrm>
          <a:prstGeom prst="rect">
            <a:avLst/>
          </a:prstGeom>
          <a:noFill/>
        </p:spPr>
        <p:txBody>
          <a:bodyPr wrap="square" rtlCol="0">
            <a:spAutoFit/>
          </a:bodyPr>
          <a:lstStyle/>
          <a:p>
            <a:r>
              <a:rPr lang="en-US" altLang="zh-CN" sz="2400" kern="0" dirty="0"/>
              <a:t>Convective-Scale Ensemble Prediction Experiments over the Yangtze-Huaihe River Basin</a:t>
            </a:r>
            <a:endParaRPr lang="zh-CN" altLang="en-US" sz="2400" kern="0" dirty="0"/>
          </a:p>
        </p:txBody>
      </p:sp>
      <p:sp>
        <p:nvSpPr>
          <p:cNvPr id="4" name="文本框 3"/>
          <p:cNvSpPr txBox="1"/>
          <p:nvPr/>
        </p:nvSpPr>
        <p:spPr>
          <a:xfrm>
            <a:off x="1930242" y="942342"/>
            <a:ext cx="5283517" cy="461665"/>
          </a:xfrm>
          <a:prstGeom prst="rect">
            <a:avLst/>
          </a:prstGeom>
          <a:noFill/>
        </p:spPr>
        <p:txBody>
          <a:bodyPr wrap="square" rtlCol="0">
            <a:spAutoFit/>
          </a:bodyPr>
          <a:lstStyle/>
          <a:p>
            <a:pPr algn="ctr"/>
            <a:r>
              <a:rPr lang="en-US" altLang="zh-CN" sz="2400" b="1" dirty="0" smtClean="0">
                <a:solidFill>
                  <a:prstClr val="black"/>
                </a:solidFill>
                <a:latin typeface="微软雅黑" panose="020B0503020204020204" pitchFamily="34" charset="-122"/>
                <a:ea typeface="微软雅黑" panose="020B0503020204020204" pitchFamily="34" charset="-122"/>
              </a:rPr>
              <a:t> 4</a:t>
            </a:r>
            <a:r>
              <a:rPr lang="zh-CN" altLang="en-US" sz="2400" b="1" dirty="0">
                <a:solidFill>
                  <a:prstClr val="black"/>
                </a:solidFill>
                <a:latin typeface="微软雅黑" panose="020B0503020204020204" pitchFamily="34" charset="-122"/>
                <a:ea typeface="微软雅黑" panose="020B0503020204020204" pitchFamily="34" charset="-122"/>
              </a:rPr>
              <a:t> </a:t>
            </a:r>
            <a:r>
              <a:rPr lang="en-US" altLang="zh-CN" sz="2400" b="1" dirty="0" smtClean="0">
                <a:solidFill>
                  <a:prstClr val="black"/>
                </a:solidFill>
                <a:latin typeface="微软雅黑" panose="020B0503020204020204" pitchFamily="34" charset="-122"/>
                <a:ea typeface="微软雅黑" panose="020B0503020204020204" pitchFamily="34" charset="-122"/>
              </a:rPr>
              <a:t>multi-physics EPSs</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249825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401935" y="1072786"/>
            <a:ext cx="1962000" cy="707231"/>
          </a:xfrm>
          <a:prstGeom prst="rect">
            <a:avLst/>
          </a:prstGeom>
          <a:solidFill>
            <a:srgbClr val="0000F8"/>
          </a:solidFill>
          <a:ln>
            <a:solidFill>
              <a:srgbClr val="0000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微软雅黑" panose="020B0503020204020204" pitchFamily="34" charset="-122"/>
                <a:ea typeface="微软雅黑" panose="020B0503020204020204" pitchFamily="34" charset="-122"/>
              </a:rPr>
              <a:t>WRF_GEFS</a:t>
            </a:r>
            <a:endParaRPr lang="en-US" altLang="zh-CN" b="1" dirty="0">
              <a:latin typeface="微软雅黑" panose="020B0503020204020204" pitchFamily="34" charset="-122"/>
              <a:ea typeface="微软雅黑" panose="020B0503020204020204" pitchFamily="34" charset="-122"/>
            </a:endParaRPr>
          </a:p>
        </p:txBody>
      </p:sp>
      <p:sp>
        <p:nvSpPr>
          <p:cNvPr id="8" name="矩形 7"/>
          <p:cNvSpPr/>
          <p:nvPr/>
        </p:nvSpPr>
        <p:spPr>
          <a:xfrm>
            <a:off x="2410990" y="2975259"/>
            <a:ext cx="1960087" cy="70723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WRF_GEFS_INF</a:t>
            </a:r>
          </a:p>
        </p:txBody>
      </p:sp>
      <p:sp>
        <p:nvSpPr>
          <p:cNvPr id="9" name="矩形 8"/>
          <p:cNvSpPr/>
          <p:nvPr/>
        </p:nvSpPr>
        <p:spPr>
          <a:xfrm>
            <a:off x="4830621" y="2980093"/>
            <a:ext cx="1962000" cy="70723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WRF_BGM</a:t>
            </a:r>
            <a:endParaRPr lang="zh-CN" altLang="en-US" b="1" dirty="0">
              <a:latin typeface="微软雅黑" panose="020B0503020204020204" pitchFamily="34" charset="-122"/>
              <a:ea typeface="微软雅黑" panose="020B0503020204020204" pitchFamily="34" charset="-122"/>
            </a:endParaRPr>
          </a:p>
        </p:txBody>
      </p:sp>
      <p:sp>
        <p:nvSpPr>
          <p:cNvPr id="12" name="矩形 11"/>
          <p:cNvSpPr/>
          <p:nvPr/>
        </p:nvSpPr>
        <p:spPr>
          <a:xfrm>
            <a:off x="3658956" y="5033096"/>
            <a:ext cx="1962000" cy="70723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WRF_BLEND</a:t>
            </a:r>
            <a:endParaRPr lang="zh-CN" altLang="en-US" b="1" dirty="0">
              <a:latin typeface="微软雅黑" panose="020B0503020204020204" pitchFamily="34" charset="-122"/>
              <a:ea typeface="微软雅黑" panose="020B0503020204020204" pitchFamily="34" charset="-122"/>
            </a:endParaRPr>
          </a:p>
        </p:txBody>
      </p:sp>
      <p:cxnSp>
        <p:nvCxnSpPr>
          <p:cNvPr id="15" name="直接箭头连接符 14"/>
          <p:cNvCxnSpPr/>
          <p:nvPr/>
        </p:nvCxnSpPr>
        <p:spPr>
          <a:xfrm>
            <a:off x="3359898" y="1862232"/>
            <a:ext cx="5431" cy="10658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a:off x="3882419" y="3802039"/>
            <a:ext cx="710803" cy="11732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H="1">
            <a:off x="4617615" y="3762258"/>
            <a:ext cx="877712" cy="12129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2339752" y="4368748"/>
            <a:ext cx="1621534" cy="338554"/>
          </a:xfrm>
          <a:prstGeom prst="rect">
            <a:avLst/>
          </a:prstGeom>
          <a:noFill/>
        </p:spPr>
        <p:txBody>
          <a:bodyPr wrap="none" rtlCol="0">
            <a:spAutoFit/>
          </a:bodyPr>
          <a:lstStyle/>
          <a:p>
            <a:r>
              <a:rPr lang="en-US" altLang="zh-CN" sz="1600" b="1" dirty="0" smtClean="0">
                <a:latin typeface="微软雅黑" panose="020B0503020204020204" pitchFamily="34" charset="-122"/>
                <a:ea typeface="微软雅黑" panose="020B0503020204020204" pitchFamily="34" charset="-122"/>
              </a:rPr>
              <a:t>Large-scale IC</a:t>
            </a:r>
            <a:endParaRPr lang="zh-CN" altLang="en-US" sz="1600" b="1" dirty="0">
              <a:latin typeface="微软雅黑" panose="020B0503020204020204" pitchFamily="34" charset="-122"/>
              <a:ea typeface="微软雅黑" panose="020B0503020204020204" pitchFamily="34" charset="-122"/>
            </a:endParaRPr>
          </a:p>
        </p:txBody>
      </p:sp>
      <p:sp>
        <p:nvSpPr>
          <p:cNvPr id="22" name="文本框 21"/>
          <p:cNvSpPr txBox="1"/>
          <p:nvPr/>
        </p:nvSpPr>
        <p:spPr>
          <a:xfrm>
            <a:off x="4982256" y="4368748"/>
            <a:ext cx="1614545" cy="338554"/>
          </a:xfrm>
          <a:prstGeom prst="rect">
            <a:avLst/>
          </a:prstGeom>
          <a:noFill/>
        </p:spPr>
        <p:txBody>
          <a:bodyPr wrap="none" rtlCol="0">
            <a:spAutoFit/>
          </a:bodyPr>
          <a:lstStyle/>
          <a:p>
            <a:r>
              <a:rPr lang="en-US" altLang="zh-CN" sz="1600" b="1" dirty="0" smtClean="0">
                <a:latin typeface="微软雅黑" panose="020B0503020204020204" pitchFamily="34" charset="-122"/>
                <a:ea typeface="微软雅黑" panose="020B0503020204020204" pitchFamily="34" charset="-122"/>
              </a:rPr>
              <a:t>Small-scale IC</a:t>
            </a:r>
            <a:endParaRPr lang="zh-CN" altLang="en-US" sz="1600" b="1" dirty="0">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12"/>
          </p:nvPr>
        </p:nvSpPr>
        <p:spPr/>
        <p:txBody>
          <a:bodyPr/>
          <a:lstStyle/>
          <a:p>
            <a:fld id="{DB70B0F8-DCAB-407D-8AF2-7C17EBDC52AF}" type="slidenum">
              <a:rPr lang="zh-CN" altLang="en-US" smtClean="0"/>
              <a:t>16</a:t>
            </a:fld>
            <a:endParaRPr lang="zh-CN" altLang="en-US"/>
          </a:p>
        </p:txBody>
      </p:sp>
      <p:sp>
        <p:nvSpPr>
          <p:cNvPr id="28" name="矩形 27"/>
          <p:cNvSpPr/>
          <p:nvPr/>
        </p:nvSpPr>
        <p:spPr>
          <a:xfrm>
            <a:off x="0" y="0"/>
            <a:ext cx="9144000" cy="70567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6" name="文本框 35"/>
          <p:cNvSpPr txBox="1"/>
          <p:nvPr/>
        </p:nvSpPr>
        <p:spPr>
          <a:xfrm>
            <a:off x="3384182" y="2185548"/>
            <a:ext cx="1330814" cy="338554"/>
          </a:xfrm>
          <a:prstGeom prst="rect">
            <a:avLst/>
          </a:prstGeom>
          <a:noFill/>
        </p:spPr>
        <p:txBody>
          <a:bodyPr wrap="none" rtlCol="0">
            <a:spAutoFit/>
          </a:bodyPr>
          <a:lstStyle/>
          <a:p>
            <a:r>
              <a:rPr lang="en-US" altLang="zh-CN" sz="1600" b="1" dirty="0" smtClean="0">
                <a:latin typeface="微软雅黑" panose="020B0503020204020204" pitchFamily="34" charset="-122"/>
                <a:ea typeface="微软雅黑" panose="020B0503020204020204" pitchFamily="34" charset="-122"/>
              </a:rPr>
              <a:t>Inflated BC</a:t>
            </a:r>
            <a:endParaRPr lang="zh-CN" altLang="en-US" sz="1600" b="1" dirty="0">
              <a:latin typeface="微软雅黑" panose="020B0503020204020204" pitchFamily="34" charset="-122"/>
              <a:ea typeface="微软雅黑" panose="020B0503020204020204" pitchFamily="34" charset="-122"/>
            </a:endParaRPr>
          </a:p>
        </p:txBody>
      </p:sp>
      <p:sp>
        <p:nvSpPr>
          <p:cNvPr id="20" name="文本框 19"/>
          <p:cNvSpPr txBox="1"/>
          <p:nvPr/>
        </p:nvSpPr>
        <p:spPr>
          <a:xfrm>
            <a:off x="908406" y="-62660"/>
            <a:ext cx="7327186" cy="830997"/>
          </a:xfrm>
          <a:prstGeom prst="rect">
            <a:avLst/>
          </a:prstGeom>
          <a:noFill/>
        </p:spPr>
        <p:txBody>
          <a:bodyPr wrap="square" rtlCol="0">
            <a:spAutoFit/>
          </a:bodyPr>
          <a:lstStyle/>
          <a:p>
            <a:r>
              <a:rPr lang="en-US" altLang="zh-CN" sz="2400" kern="0" dirty="0"/>
              <a:t>Convective-Scale Ensemble Prediction Experiments over the Yangtze-Huaihe River Basin</a:t>
            </a:r>
            <a:endParaRPr lang="zh-CN" altLang="en-US" sz="2400" kern="0" dirty="0"/>
          </a:p>
        </p:txBody>
      </p:sp>
    </p:spTree>
    <p:extLst>
      <p:ext uri="{BB962C8B-B14F-4D97-AF65-F5344CB8AC3E}">
        <p14:creationId xmlns:p14="http://schemas.microsoft.com/office/powerpoint/2010/main" val="32696518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2700" dirty="0"/>
              <a:t>Classification of weather regimes</a:t>
            </a:r>
            <a:endParaRPr lang="zh-CN" altLang="en-US" sz="2700" dirty="0"/>
          </a:p>
        </p:txBody>
      </p:sp>
      <p:sp>
        <p:nvSpPr>
          <p:cNvPr id="3" name="文本框 2"/>
          <p:cNvSpPr txBox="1"/>
          <p:nvPr/>
        </p:nvSpPr>
        <p:spPr>
          <a:xfrm>
            <a:off x="190831" y="1439896"/>
            <a:ext cx="8563555" cy="1477328"/>
          </a:xfrm>
          <a:prstGeom prst="rect">
            <a:avLst/>
          </a:prstGeom>
          <a:noFill/>
        </p:spPr>
        <p:txBody>
          <a:bodyPr wrap="square" rtlCol="0">
            <a:spAutoFit/>
          </a:bodyPr>
          <a:lstStyle/>
          <a:p>
            <a:r>
              <a:rPr lang="en-US" altLang="zh-CN" b="1" dirty="0">
                <a:solidFill>
                  <a:srgbClr val="292929"/>
                </a:solidFill>
              </a:rPr>
              <a:t>Verification data:</a:t>
            </a:r>
          </a:p>
          <a:p>
            <a:pPr indent="342900" algn="just"/>
            <a:r>
              <a:rPr lang="en-US" altLang="zh-CN" b="1" dirty="0" smtClean="0">
                <a:solidFill>
                  <a:srgbClr val="292929"/>
                </a:solidFill>
              </a:rPr>
              <a:t>CMORPH-CMA</a:t>
            </a:r>
            <a:r>
              <a:rPr lang="en-US" altLang="zh-CN" dirty="0" smtClean="0">
                <a:solidFill>
                  <a:srgbClr val="292929"/>
                </a:solidFill>
              </a:rPr>
              <a:t>: The </a:t>
            </a:r>
            <a:r>
              <a:rPr lang="en-US" altLang="zh-CN" dirty="0">
                <a:solidFill>
                  <a:srgbClr val="292929"/>
                </a:solidFill>
              </a:rPr>
              <a:t>NOAA CPC </a:t>
            </a:r>
            <a:r>
              <a:rPr lang="en-US" altLang="zh-CN" b="1" dirty="0" smtClean="0">
                <a:solidFill>
                  <a:srgbClr val="292929"/>
                </a:solidFill>
              </a:rPr>
              <a:t>CMORPH</a:t>
            </a:r>
            <a:r>
              <a:rPr lang="en-US" altLang="zh-CN" dirty="0" smtClean="0">
                <a:solidFill>
                  <a:srgbClr val="292929"/>
                </a:solidFill>
              </a:rPr>
              <a:t> </a:t>
            </a:r>
            <a:r>
              <a:rPr lang="en-US" altLang="zh-CN" dirty="0">
                <a:solidFill>
                  <a:srgbClr val="292929"/>
                </a:solidFill>
              </a:rPr>
              <a:t>merged with the rain gauge observations in China (</a:t>
            </a:r>
            <a:r>
              <a:rPr lang="en-US" altLang="zh-CN" b="1" dirty="0">
                <a:solidFill>
                  <a:srgbClr val="292929"/>
                </a:solidFill>
              </a:rPr>
              <a:t>1 h</a:t>
            </a:r>
            <a:r>
              <a:rPr lang="en-US" altLang="zh-CN" dirty="0">
                <a:solidFill>
                  <a:srgbClr val="292929"/>
                </a:solidFill>
              </a:rPr>
              <a:t>, </a:t>
            </a:r>
            <a:r>
              <a:rPr lang="en-US" altLang="zh-CN" b="1" dirty="0">
                <a:solidFill>
                  <a:srgbClr val="292929"/>
                </a:solidFill>
              </a:rPr>
              <a:t>0.1 degree)</a:t>
            </a:r>
          </a:p>
          <a:p>
            <a:pPr indent="342900"/>
            <a:endParaRPr lang="en-US" altLang="zh-CN" b="1" dirty="0">
              <a:solidFill>
                <a:srgbClr val="292929"/>
              </a:solidFill>
            </a:endParaRPr>
          </a:p>
          <a:p>
            <a:pPr indent="342900"/>
            <a:endParaRPr lang="en-US" altLang="zh-CN" b="1" dirty="0">
              <a:solidFill>
                <a:srgbClr val="292929"/>
              </a:solidFill>
            </a:endParaRPr>
          </a:p>
        </p:txBody>
      </p:sp>
      <p:sp>
        <p:nvSpPr>
          <p:cNvPr id="4" name="文本框 3"/>
          <p:cNvSpPr txBox="1"/>
          <p:nvPr/>
        </p:nvSpPr>
        <p:spPr>
          <a:xfrm>
            <a:off x="349858" y="2722687"/>
            <a:ext cx="7551354" cy="2308324"/>
          </a:xfrm>
          <a:prstGeom prst="rect">
            <a:avLst/>
          </a:prstGeom>
          <a:noFill/>
        </p:spPr>
        <p:txBody>
          <a:bodyPr wrap="square" rtlCol="0">
            <a:spAutoFit/>
          </a:bodyPr>
          <a:lstStyle/>
          <a:p>
            <a:r>
              <a:rPr lang="en-US" altLang="zh-CN" b="1" dirty="0">
                <a:solidFill>
                  <a:srgbClr val="292929"/>
                </a:solidFill>
              </a:rPr>
              <a:t>Classification of weather regimes</a:t>
            </a:r>
            <a:r>
              <a:rPr lang="en-US" altLang="zh-CN" b="1" dirty="0" smtClean="0">
                <a:solidFill>
                  <a:srgbClr val="292929"/>
                </a:solidFill>
              </a:rPr>
              <a:t>:</a:t>
            </a:r>
          </a:p>
          <a:p>
            <a:pPr indent="342900" algn="just"/>
            <a:endParaRPr lang="en-US" altLang="zh-CN" dirty="0" smtClean="0">
              <a:solidFill>
                <a:srgbClr val="292929"/>
              </a:solidFill>
            </a:endParaRPr>
          </a:p>
          <a:p>
            <a:pPr indent="342900" algn="just"/>
            <a:r>
              <a:rPr lang="en-US" altLang="zh-CN" dirty="0" smtClean="0">
                <a:solidFill>
                  <a:srgbClr val="292929"/>
                </a:solidFill>
              </a:rPr>
              <a:t>Both </a:t>
            </a:r>
            <a:r>
              <a:rPr lang="en-US" altLang="zh-CN" dirty="0">
                <a:solidFill>
                  <a:srgbClr val="292929"/>
                </a:solidFill>
              </a:rPr>
              <a:t>the </a:t>
            </a:r>
            <a:r>
              <a:rPr lang="en-US" altLang="zh-CN" b="1" dirty="0">
                <a:solidFill>
                  <a:srgbClr val="292929"/>
                </a:solidFill>
              </a:rPr>
              <a:t>median and mean </a:t>
            </a:r>
            <a:r>
              <a:rPr lang="en-US" altLang="zh-CN" dirty="0">
                <a:solidFill>
                  <a:srgbClr val="292929"/>
                </a:solidFill>
              </a:rPr>
              <a:t>values of </a:t>
            </a:r>
            <a:r>
              <a:rPr lang="en-US" altLang="zh-CN" b="1" dirty="0" smtClean="0">
                <a:solidFill>
                  <a:srgbClr val="292929"/>
                </a:solidFill>
              </a:rPr>
              <a:t>hourly</a:t>
            </a:r>
            <a:r>
              <a:rPr lang="en-US" altLang="zh-CN" dirty="0" smtClean="0">
                <a:solidFill>
                  <a:srgbClr val="292929"/>
                </a:solidFill>
              </a:rPr>
              <a:t> </a:t>
            </a:r>
            <a:r>
              <a:rPr lang="en-US" altLang="zh-CN" b="1" dirty="0" smtClean="0">
                <a:solidFill>
                  <a:srgbClr val="292929"/>
                </a:solidFill>
              </a:rPr>
              <a:t>precipitation </a:t>
            </a:r>
            <a:r>
              <a:rPr lang="en-US" altLang="zh-CN" b="1" dirty="0">
                <a:solidFill>
                  <a:srgbClr val="292929"/>
                </a:solidFill>
              </a:rPr>
              <a:t>fractional coverage </a:t>
            </a:r>
            <a:r>
              <a:rPr lang="en-US" altLang="zh-CN" dirty="0">
                <a:solidFill>
                  <a:srgbClr val="292929"/>
                </a:solidFill>
              </a:rPr>
              <a:t>of </a:t>
            </a:r>
            <a:r>
              <a:rPr lang="en-US" altLang="zh-CN" dirty="0" smtClean="0">
                <a:solidFill>
                  <a:srgbClr val="292929"/>
                </a:solidFill>
              </a:rPr>
              <a:t>observations for one case during the 24 </a:t>
            </a:r>
            <a:r>
              <a:rPr lang="en-US" altLang="zh-CN" dirty="0">
                <a:solidFill>
                  <a:srgbClr val="292929"/>
                </a:solidFill>
              </a:rPr>
              <a:t>h period </a:t>
            </a:r>
            <a:r>
              <a:rPr lang="en-US" altLang="zh-CN" dirty="0" smtClean="0">
                <a:solidFill>
                  <a:srgbClr val="292929"/>
                </a:solidFill>
              </a:rPr>
              <a:t>(3-27 </a:t>
            </a:r>
            <a:r>
              <a:rPr lang="en-US" altLang="zh-CN" dirty="0">
                <a:solidFill>
                  <a:srgbClr val="292929"/>
                </a:solidFill>
              </a:rPr>
              <a:t>h forecasts) </a:t>
            </a:r>
          </a:p>
          <a:p>
            <a:pPr indent="342900" algn="just"/>
            <a:endParaRPr lang="en-US" altLang="zh-CN" b="1" dirty="0" smtClean="0">
              <a:solidFill>
                <a:srgbClr val="292929"/>
              </a:solidFill>
            </a:endParaRPr>
          </a:p>
          <a:p>
            <a:pPr indent="342900" algn="just"/>
            <a:r>
              <a:rPr lang="en-US" altLang="zh-CN" b="1" dirty="0">
                <a:solidFill>
                  <a:srgbClr val="292929"/>
                </a:solidFill>
              </a:rPr>
              <a:t> </a:t>
            </a:r>
            <a:r>
              <a:rPr lang="en-US" altLang="zh-CN" b="1" dirty="0" smtClean="0">
                <a:solidFill>
                  <a:srgbClr val="292929"/>
                </a:solidFill>
              </a:rPr>
              <a:t>    &lt; 0.1: </a:t>
            </a:r>
            <a:r>
              <a:rPr lang="en-US" altLang="zh-CN" b="1" dirty="0" smtClean="0">
                <a:solidFill>
                  <a:srgbClr val="00B0F0"/>
                </a:solidFill>
              </a:rPr>
              <a:t>Small coverage </a:t>
            </a:r>
            <a:endParaRPr lang="en-US" altLang="zh-CN" b="1" dirty="0">
              <a:solidFill>
                <a:srgbClr val="00B0F0"/>
              </a:solidFill>
            </a:endParaRPr>
          </a:p>
          <a:p>
            <a:pPr indent="342900" algn="just"/>
            <a:r>
              <a:rPr lang="en-US" altLang="zh-CN" b="1" dirty="0" smtClean="0">
                <a:solidFill>
                  <a:srgbClr val="292929"/>
                </a:solidFill>
              </a:rPr>
              <a:t>     ≥ 0.1: </a:t>
            </a:r>
            <a:r>
              <a:rPr lang="en-US" altLang="zh-CN" b="1" dirty="0" smtClean="0">
                <a:solidFill>
                  <a:srgbClr val="FF0000"/>
                </a:solidFill>
              </a:rPr>
              <a:t>Large coverage </a:t>
            </a:r>
            <a:endParaRPr lang="en-US" altLang="zh-CN" b="1" dirty="0">
              <a:solidFill>
                <a:srgbClr val="FF0000"/>
              </a:solidFill>
            </a:endParaRPr>
          </a:p>
          <a:p>
            <a:endParaRPr lang="zh-CN" altLang="en-US" dirty="0">
              <a:solidFill>
                <a:srgbClr val="292929"/>
              </a:solidFill>
            </a:endParaRPr>
          </a:p>
        </p:txBody>
      </p:sp>
      <p:sp>
        <p:nvSpPr>
          <p:cNvPr id="5" name="矩形 4"/>
          <p:cNvSpPr/>
          <p:nvPr/>
        </p:nvSpPr>
        <p:spPr>
          <a:xfrm>
            <a:off x="7440867" y="5762624"/>
            <a:ext cx="1511952" cy="300082"/>
          </a:xfrm>
          <a:prstGeom prst="rect">
            <a:avLst/>
          </a:prstGeom>
        </p:spPr>
        <p:txBody>
          <a:bodyPr wrap="none">
            <a:spAutoFit/>
          </a:bodyPr>
          <a:lstStyle/>
          <a:p>
            <a:r>
              <a:rPr lang="en-US" altLang="zh-CN" sz="1350" dirty="0" err="1">
                <a:solidFill>
                  <a:srgbClr val="292929"/>
                </a:solidFill>
              </a:rPr>
              <a:t>Surcel</a:t>
            </a:r>
            <a:r>
              <a:rPr lang="en-US" altLang="zh-CN" sz="1350" dirty="0">
                <a:solidFill>
                  <a:srgbClr val="292929"/>
                </a:solidFill>
              </a:rPr>
              <a:t> et al. (2016)</a:t>
            </a:r>
            <a:endParaRPr lang="zh-CN" altLang="en-US" sz="1350" dirty="0">
              <a:solidFill>
                <a:srgbClr val="292929"/>
              </a:solidFill>
            </a:endParaRPr>
          </a:p>
        </p:txBody>
      </p:sp>
    </p:spTree>
    <p:extLst>
      <p:ext uri="{BB962C8B-B14F-4D97-AF65-F5344CB8AC3E}">
        <p14:creationId xmlns:p14="http://schemas.microsoft.com/office/powerpoint/2010/main" val="13142445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ph type="title"/>
          </p:nvPr>
        </p:nvSpPr>
        <p:spPr/>
        <p:txBody>
          <a:bodyPr/>
          <a:lstStyle/>
          <a:p>
            <a:r>
              <a:rPr lang="en-US" altLang="zh-CN" sz="2700" dirty="0"/>
              <a:t>Classification of weather regimes</a:t>
            </a:r>
            <a:endParaRPr lang="zh-CN" altLang="en-US" sz="2700" dirty="0"/>
          </a:p>
        </p:txBody>
      </p:sp>
      <p:pic>
        <p:nvPicPr>
          <p:cNvPr id="6" name="图片 5"/>
          <p:cNvPicPr>
            <a:picLocks noChangeAspect="1"/>
          </p:cNvPicPr>
          <p:nvPr/>
        </p:nvPicPr>
        <p:blipFill>
          <a:blip r:embed="rId2"/>
          <a:stretch>
            <a:fillRect/>
          </a:stretch>
        </p:blipFill>
        <p:spPr>
          <a:xfrm>
            <a:off x="748607" y="1764618"/>
            <a:ext cx="5782689" cy="3002551"/>
          </a:xfrm>
          <a:prstGeom prst="rect">
            <a:avLst/>
          </a:prstGeom>
        </p:spPr>
      </p:pic>
      <p:sp>
        <p:nvSpPr>
          <p:cNvPr id="8" name="文本框 7"/>
          <p:cNvSpPr txBox="1"/>
          <p:nvPr/>
        </p:nvSpPr>
        <p:spPr>
          <a:xfrm>
            <a:off x="6491037" y="2663588"/>
            <a:ext cx="2652963" cy="923330"/>
          </a:xfrm>
          <a:prstGeom prst="rect">
            <a:avLst/>
          </a:prstGeom>
          <a:noFill/>
        </p:spPr>
        <p:txBody>
          <a:bodyPr wrap="square" rtlCol="0">
            <a:spAutoFit/>
          </a:bodyPr>
          <a:lstStyle/>
          <a:p>
            <a:r>
              <a:rPr lang="en-US" altLang="zh-CN" dirty="0" smtClean="0">
                <a:solidFill>
                  <a:srgbClr val="FF0000"/>
                </a:solidFill>
              </a:rPr>
              <a:t>LC: </a:t>
            </a:r>
            <a:r>
              <a:rPr lang="en-US" altLang="zh-CN" dirty="0">
                <a:solidFill>
                  <a:srgbClr val="FF0000"/>
                </a:solidFill>
              </a:rPr>
              <a:t>22 </a:t>
            </a:r>
            <a:r>
              <a:rPr lang="en-US" altLang="zh-CN" dirty="0">
                <a:solidFill>
                  <a:srgbClr val="292929"/>
                </a:solidFill>
              </a:rPr>
              <a:t>cases</a:t>
            </a:r>
          </a:p>
          <a:p>
            <a:r>
              <a:rPr lang="en-US" altLang="zh-CN" dirty="0" smtClean="0">
                <a:solidFill>
                  <a:srgbClr val="00B0F0"/>
                </a:solidFill>
              </a:rPr>
              <a:t>SC: </a:t>
            </a:r>
            <a:r>
              <a:rPr lang="en-US" altLang="zh-CN" dirty="0">
                <a:solidFill>
                  <a:srgbClr val="00B0F0"/>
                </a:solidFill>
              </a:rPr>
              <a:t>8</a:t>
            </a:r>
            <a:r>
              <a:rPr lang="en-US" altLang="zh-CN" dirty="0">
                <a:solidFill>
                  <a:srgbClr val="292929"/>
                </a:solidFill>
              </a:rPr>
              <a:t> cases</a:t>
            </a:r>
          </a:p>
          <a:p>
            <a:endParaRPr lang="en-US" altLang="zh-CN" dirty="0">
              <a:solidFill>
                <a:srgbClr val="292929"/>
              </a:solidFill>
            </a:endParaRPr>
          </a:p>
        </p:txBody>
      </p:sp>
      <p:sp>
        <p:nvSpPr>
          <p:cNvPr id="2" name="文本框 1"/>
          <p:cNvSpPr txBox="1"/>
          <p:nvPr/>
        </p:nvSpPr>
        <p:spPr>
          <a:xfrm>
            <a:off x="931488" y="4950547"/>
            <a:ext cx="2829104" cy="923330"/>
          </a:xfrm>
          <a:prstGeom prst="rect">
            <a:avLst/>
          </a:prstGeom>
          <a:noFill/>
        </p:spPr>
        <p:txBody>
          <a:bodyPr wrap="square" rtlCol="0">
            <a:spAutoFit/>
          </a:bodyPr>
          <a:lstStyle/>
          <a:p>
            <a:r>
              <a:rPr lang="en-US" altLang="zh-CN" dirty="0">
                <a:solidFill>
                  <a:srgbClr val="292929"/>
                </a:solidFill>
              </a:rPr>
              <a:t>(a) The boxplot of hourly precipitation coverage of observations for 30 cases.</a:t>
            </a:r>
            <a:endParaRPr lang="zh-CN" altLang="en-US" dirty="0">
              <a:solidFill>
                <a:srgbClr val="292929"/>
              </a:solidFill>
            </a:endParaRPr>
          </a:p>
        </p:txBody>
      </p:sp>
      <p:sp>
        <p:nvSpPr>
          <p:cNvPr id="9" name="文本框 8"/>
          <p:cNvSpPr txBox="1"/>
          <p:nvPr/>
        </p:nvSpPr>
        <p:spPr>
          <a:xfrm>
            <a:off x="4110898" y="4812048"/>
            <a:ext cx="3458744" cy="1200329"/>
          </a:xfrm>
          <a:prstGeom prst="rect">
            <a:avLst/>
          </a:prstGeom>
          <a:noFill/>
        </p:spPr>
        <p:txBody>
          <a:bodyPr wrap="square" rtlCol="0">
            <a:spAutoFit/>
          </a:bodyPr>
          <a:lstStyle/>
          <a:p>
            <a:r>
              <a:rPr lang="en-US" altLang="zh-CN" dirty="0">
                <a:solidFill>
                  <a:srgbClr val="292929"/>
                </a:solidFill>
              </a:rPr>
              <a:t>(b) </a:t>
            </a:r>
            <a:r>
              <a:rPr lang="en-US" altLang="zh-CN" dirty="0" smtClean="0">
                <a:solidFill>
                  <a:srgbClr val="292929"/>
                </a:solidFill>
              </a:rPr>
              <a:t>The </a:t>
            </a:r>
            <a:r>
              <a:rPr lang="en-US" altLang="zh-CN" dirty="0">
                <a:solidFill>
                  <a:srgbClr val="292929"/>
                </a:solidFill>
              </a:rPr>
              <a:t>scatterplot of hourly precipitation coverage of observations vs the control forecasts of </a:t>
            </a:r>
            <a:r>
              <a:rPr lang="en-US" altLang="zh-CN" dirty="0" smtClean="0">
                <a:solidFill>
                  <a:srgbClr val="292929"/>
                </a:solidFill>
              </a:rPr>
              <a:t>EPS </a:t>
            </a:r>
            <a:endParaRPr lang="zh-CN" altLang="en-US" dirty="0">
              <a:solidFill>
                <a:srgbClr val="292929"/>
              </a:solidFill>
            </a:endParaRPr>
          </a:p>
        </p:txBody>
      </p:sp>
      <p:sp>
        <p:nvSpPr>
          <p:cNvPr id="4" name="文本框 3"/>
          <p:cNvSpPr txBox="1"/>
          <p:nvPr/>
        </p:nvSpPr>
        <p:spPr>
          <a:xfrm>
            <a:off x="4222143" y="2157897"/>
            <a:ext cx="1057523" cy="369332"/>
          </a:xfrm>
          <a:prstGeom prst="rect">
            <a:avLst/>
          </a:prstGeom>
          <a:noFill/>
        </p:spPr>
        <p:txBody>
          <a:bodyPr wrap="square" rtlCol="0">
            <a:spAutoFit/>
          </a:bodyPr>
          <a:lstStyle/>
          <a:p>
            <a:r>
              <a:rPr lang="en-US" altLang="zh-CN" i="1" dirty="0">
                <a:solidFill>
                  <a:srgbClr val="292929"/>
                </a:solidFill>
              </a:rPr>
              <a:t>r</a:t>
            </a:r>
            <a:r>
              <a:rPr lang="en-US" altLang="zh-CN" dirty="0" smtClean="0">
                <a:solidFill>
                  <a:srgbClr val="292929"/>
                </a:solidFill>
              </a:rPr>
              <a:t>=0.86</a:t>
            </a:r>
            <a:endParaRPr lang="zh-CN" altLang="en-US" dirty="0">
              <a:solidFill>
                <a:srgbClr val="292929"/>
              </a:solidFill>
            </a:endParaRPr>
          </a:p>
        </p:txBody>
      </p:sp>
    </p:spTree>
    <p:extLst>
      <p:ext uri="{BB962C8B-B14F-4D97-AF65-F5344CB8AC3E}">
        <p14:creationId xmlns:p14="http://schemas.microsoft.com/office/powerpoint/2010/main" val="944969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Location-dependent agreement scales</a:t>
            </a:r>
            <a:endParaRPr lang="zh-CN" altLang="en-US" dirty="0"/>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864" y="2176213"/>
            <a:ext cx="4892040" cy="2686050"/>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864" y="2176213"/>
            <a:ext cx="4892040" cy="268605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864" y="2176213"/>
            <a:ext cx="4892040" cy="2686050"/>
          </a:xfrm>
          <a:prstGeom prst="rect">
            <a:avLst/>
          </a:prstGeom>
        </p:spPr>
      </p:pic>
      <p:pic>
        <p:nvPicPr>
          <p:cNvPr id="2050"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97533" y="1517579"/>
            <a:ext cx="3527631" cy="781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文本框 8"/>
              <p:cNvSpPr txBox="1"/>
              <p:nvPr/>
            </p:nvSpPr>
            <p:spPr>
              <a:xfrm>
                <a:off x="5186443" y="3767640"/>
                <a:ext cx="3638721" cy="1540422"/>
              </a:xfrm>
              <a:prstGeom prst="rect">
                <a:avLst/>
              </a:prstGeom>
              <a:noFill/>
            </p:spPr>
            <p:txBody>
              <a:bodyPr wrap="square" rtlCol="0">
                <a:spAutoFit/>
              </a:bodyPr>
              <a:lstStyle/>
              <a:p>
                <a:r>
                  <a:rPr lang="en-US" altLang="zh-CN" dirty="0">
                    <a:solidFill>
                      <a:srgbClr val="292929"/>
                    </a:solidFill>
                  </a:rPr>
                  <a:t>Criterion: </a:t>
                </a:r>
                <a14:m>
                  <m:oMath xmlns:m="http://schemas.openxmlformats.org/officeDocument/2006/math">
                    <m:sSubSup>
                      <m:sSubSupPr>
                        <m:ctrlPr>
                          <a:rPr lang="en-US" altLang="zh-CN" i="1">
                            <a:solidFill>
                              <a:srgbClr val="292929"/>
                            </a:solidFill>
                            <a:latin typeface="Cambria Math"/>
                          </a:rPr>
                        </m:ctrlPr>
                      </m:sSubSupPr>
                      <m:e>
                        <m:r>
                          <a:rPr lang="en-US" altLang="zh-CN" i="1">
                            <a:solidFill>
                              <a:srgbClr val="292929"/>
                            </a:solidFill>
                            <a:latin typeface="Cambria Math" panose="02040503050406030204" pitchFamily="18" charset="0"/>
                          </a:rPr>
                          <m:t>𝐷</m:t>
                        </m:r>
                      </m:e>
                      <m:sub>
                        <m:r>
                          <a:rPr lang="en-US" altLang="zh-CN" i="1">
                            <a:solidFill>
                              <a:srgbClr val="292929"/>
                            </a:solidFill>
                            <a:latin typeface="Cambria Math" panose="02040503050406030204" pitchFamily="18" charset="0"/>
                          </a:rPr>
                          <m:t>𝑖</m:t>
                        </m:r>
                        <m:r>
                          <a:rPr lang="en-US" altLang="zh-CN" i="1">
                            <a:solidFill>
                              <a:srgbClr val="292929"/>
                            </a:solidFill>
                            <a:latin typeface="Cambria Math" panose="02040503050406030204" pitchFamily="18" charset="0"/>
                          </a:rPr>
                          <m:t>,</m:t>
                        </m:r>
                        <m:r>
                          <a:rPr lang="en-US" altLang="zh-CN" i="1">
                            <a:solidFill>
                              <a:srgbClr val="292929"/>
                            </a:solidFill>
                            <a:latin typeface="Cambria Math" panose="02040503050406030204" pitchFamily="18" charset="0"/>
                          </a:rPr>
                          <m:t>𝑗</m:t>
                        </m:r>
                      </m:sub>
                      <m:sup>
                        <m:r>
                          <a:rPr lang="en-US" altLang="zh-CN" i="1">
                            <a:solidFill>
                              <a:srgbClr val="292929"/>
                            </a:solidFill>
                            <a:latin typeface="Cambria Math" panose="02040503050406030204" pitchFamily="18" charset="0"/>
                          </a:rPr>
                          <m:t>𝑆</m:t>
                        </m:r>
                      </m:sup>
                    </m:sSubSup>
                    <m:r>
                      <a:rPr lang="en-US" altLang="zh-CN" i="1">
                        <a:solidFill>
                          <a:srgbClr val="292929"/>
                        </a:solidFill>
                        <a:latin typeface="Cambria Math" panose="02040503050406030204" pitchFamily="18" charset="0"/>
                      </a:rPr>
                      <m:t>≤ </m:t>
                    </m:r>
                    <m:sSubSup>
                      <m:sSubSupPr>
                        <m:ctrlPr>
                          <a:rPr lang="en-US" altLang="zh-CN" i="1">
                            <a:solidFill>
                              <a:srgbClr val="292929"/>
                            </a:solidFill>
                            <a:latin typeface="Cambria Math"/>
                          </a:rPr>
                        </m:ctrlPr>
                      </m:sSubSupPr>
                      <m:e>
                        <m:r>
                          <a:rPr lang="en-US" altLang="zh-CN" i="1">
                            <a:solidFill>
                              <a:srgbClr val="292929"/>
                            </a:solidFill>
                            <a:latin typeface="Cambria Math" panose="02040503050406030204" pitchFamily="18" charset="0"/>
                          </a:rPr>
                          <m:t>𝐷</m:t>
                        </m:r>
                      </m:e>
                      <m:sub>
                        <m:r>
                          <a:rPr lang="en-US" altLang="zh-CN" i="1">
                            <a:solidFill>
                              <a:srgbClr val="292929"/>
                            </a:solidFill>
                            <a:latin typeface="Cambria Math" panose="02040503050406030204" pitchFamily="18" charset="0"/>
                          </a:rPr>
                          <m:t>𝑐𝑟𝑖𝑡</m:t>
                        </m:r>
                        <m:r>
                          <a:rPr lang="en-US" altLang="zh-CN" i="1">
                            <a:solidFill>
                              <a:srgbClr val="292929"/>
                            </a:solidFill>
                            <a:latin typeface="Cambria Math" panose="02040503050406030204" pitchFamily="18" charset="0"/>
                          </a:rPr>
                          <m:t>,</m:t>
                        </m:r>
                        <m:r>
                          <a:rPr lang="en-US" altLang="zh-CN" i="1">
                            <a:solidFill>
                              <a:srgbClr val="292929"/>
                            </a:solidFill>
                            <a:latin typeface="Cambria Math" panose="02040503050406030204" pitchFamily="18" charset="0"/>
                          </a:rPr>
                          <m:t>𝑖𝑗</m:t>
                        </m:r>
                      </m:sub>
                      <m:sup>
                        <m:r>
                          <a:rPr lang="en-US" altLang="zh-CN" i="1">
                            <a:solidFill>
                              <a:srgbClr val="292929"/>
                            </a:solidFill>
                            <a:latin typeface="Cambria Math" panose="02040503050406030204" pitchFamily="18" charset="0"/>
                          </a:rPr>
                          <m:t>𝑆</m:t>
                        </m:r>
                      </m:sup>
                    </m:sSubSup>
                  </m:oMath>
                </a14:m>
                <a:r>
                  <a:rPr lang="zh-CN" altLang="en-US" dirty="0">
                    <a:solidFill>
                      <a:srgbClr val="292929"/>
                    </a:solidFill>
                  </a:rPr>
                  <a:t> </a:t>
                </a:r>
                <a:r>
                  <a:rPr lang="en-US" altLang="zh-CN" dirty="0">
                    <a:solidFill>
                      <a:srgbClr val="292929"/>
                    </a:solidFill>
                  </a:rPr>
                  <a:t> </a:t>
                </a:r>
              </a:p>
              <a:p>
                <a:endParaRPr lang="en-US" altLang="zh-CN" dirty="0">
                  <a:solidFill>
                    <a:srgbClr val="292929"/>
                  </a:solidFill>
                </a:endParaRPr>
              </a:p>
              <a:p>
                <a:pPr/>
                <a14:m>
                  <m:oMathPara xmlns:m="http://schemas.openxmlformats.org/officeDocument/2006/math">
                    <m:oMathParaPr>
                      <m:jc m:val="centerGroup"/>
                    </m:oMathParaPr>
                    <m:oMath xmlns:m="http://schemas.openxmlformats.org/officeDocument/2006/math">
                      <m:sSubSup>
                        <m:sSubSupPr>
                          <m:ctrlPr>
                            <a:rPr lang="en-US" altLang="zh-CN" i="1">
                              <a:solidFill>
                                <a:srgbClr val="292929"/>
                              </a:solidFill>
                              <a:latin typeface="Cambria Math"/>
                            </a:rPr>
                          </m:ctrlPr>
                        </m:sSubSupPr>
                        <m:e>
                          <m:r>
                            <a:rPr lang="en-US" altLang="zh-CN" i="1">
                              <a:solidFill>
                                <a:srgbClr val="292929"/>
                              </a:solidFill>
                              <a:latin typeface="Cambria Math" panose="02040503050406030204" pitchFamily="18" charset="0"/>
                            </a:rPr>
                            <m:t>𝐷</m:t>
                          </m:r>
                        </m:e>
                        <m:sub>
                          <m:r>
                            <a:rPr lang="en-US" altLang="zh-CN" i="1">
                              <a:solidFill>
                                <a:srgbClr val="292929"/>
                              </a:solidFill>
                              <a:latin typeface="Cambria Math" panose="02040503050406030204" pitchFamily="18" charset="0"/>
                            </a:rPr>
                            <m:t>𝑐𝑟𝑖𝑡</m:t>
                          </m:r>
                          <m:r>
                            <a:rPr lang="en-US" altLang="zh-CN" i="1">
                              <a:solidFill>
                                <a:srgbClr val="292929"/>
                              </a:solidFill>
                              <a:latin typeface="Cambria Math" panose="02040503050406030204" pitchFamily="18" charset="0"/>
                            </a:rPr>
                            <m:t>,</m:t>
                          </m:r>
                          <m:r>
                            <a:rPr lang="en-US" altLang="zh-CN" i="1">
                              <a:solidFill>
                                <a:srgbClr val="292929"/>
                              </a:solidFill>
                              <a:latin typeface="Cambria Math" panose="02040503050406030204" pitchFamily="18" charset="0"/>
                            </a:rPr>
                            <m:t>𝑖𝑗</m:t>
                          </m:r>
                        </m:sub>
                        <m:sup>
                          <m:r>
                            <a:rPr lang="en-US" altLang="zh-CN" i="1">
                              <a:solidFill>
                                <a:srgbClr val="292929"/>
                              </a:solidFill>
                              <a:latin typeface="Cambria Math" panose="02040503050406030204" pitchFamily="18" charset="0"/>
                            </a:rPr>
                            <m:t>𝑆</m:t>
                          </m:r>
                        </m:sup>
                      </m:sSubSup>
                      <m:r>
                        <a:rPr lang="en-US" altLang="zh-CN" i="1">
                          <a:solidFill>
                            <a:srgbClr val="292929"/>
                          </a:solidFill>
                          <a:latin typeface="Cambria Math" panose="02040503050406030204" pitchFamily="18" charset="0"/>
                        </a:rPr>
                        <m:t>=</m:t>
                      </m:r>
                      <m:r>
                        <a:rPr lang="zh-CN" altLang="en-US" i="1">
                          <a:solidFill>
                            <a:srgbClr val="292929"/>
                          </a:solidFill>
                          <a:latin typeface="Cambria Math" panose="02040503050406030204" pitchFamily="18" charset="0"/>
                        </a:rPr>
                        <m:t>𝛼</m:t>
                      </m:r>
                      <m:r>
                        <a:rPr lang="en-US" altLang="zh-CN" i="1">
                          <a:solidFill>
                            <a:srgbClr val="292929"/>
                          </a:solidFill>
                          <a:latin typeface="Cambria Math" panose="02040503050406030204" pitchFamily="18" charset="0"/>
                        </a:rPr>
                        <m:t>+</m:t>
                      </m:r>
                      <m:d>
                        <m:dPr>
                          <m:ctrlPr>
                            <a:rPr lang="en-US" altLang="zh-CN" i="1">
                              <a:solidFill>
                                <a:srgbClr val="292929"/>
                              </a:solidFill>
                              <a:latin typeface="Cambria Math"/>
                            </a:rPr>
                          </m:ctrlPr>
                        </m:dPr>
                        <m:e>
                          <m:r>
                            <a:rPr lang="en-US" altLang="zh-CN" i="1">
                              <a:solidFill>
                                <a:srgbClr val="292929"/>
                              </a:solidFill>
                              <a:latin typeface="Cambria Math" panose="02040503050406030204" pitchFamily="18" charset="0"/>
                            </a:rPr>
                            <m:t>1−</m:t>
                          </m:r>
                          <m:r>
                            <a:rPr lang="zh-CN" altLang="en-US" i="1">
                              <a:solidFill>
                                <a:srgbClr val="292929"/>
                              </a:solidFill>
                              <a:latin typeface="Cambria Math" panose="02040503050406030204" pitchFamily="18" charset="0"/>
                            </a:rPr>
                            <m:t>𝛼</m:t>
                          </m:r>
                        </m:e>
                      </m:d>
                      <m:f>
                        <m:fPr>
                          <m:ctrlPr>
                            <a:rPr lang="en-US" altLang="zh-CN" i="1">
                              <a:solidFill>
                                <a:srgbClr val="292929"/>
                              </a:solidFill>
                              <a:latin typeface="Cambria Math"/>
                            </a:rPr>
                          </m:ctrlPr>
                        </m:fPr>
                        <m:num>
                          <m:r>
                            <a:rPr lang="en-US" altLang="zh-CN" i="1">
                              <a:solidFill>
                                <a:srgbClr val="292929"/>
                              </a:solidFill>
                              <a:latin typeface="Cambria Math" panose="02040503050406030204" pitchFamily="18" charset="0"/>
                            </a:rPr>
                            <m:t>𝑆</m:t>
                          </m:r>
                        </m:num>
                        <m:den>
                          <m:sSub>
                            <m:sSubPr>
                              <m:ctrlPr>
                                <a:rPr lang="en-US" altLang="zh-CN" i="1">
                                  <a:solidFill>
                                    <a:srgbClr val="292929"/>
                                  </a:solidFill>
                                  <a:latin typeface="Cambria Math"/>
                                </a:rPr>
                              </m:ctrlPr>
                            </m:sSubPr>
                            <m:e>
                              <m:r>
                                <a:rPr lang="en-US" altLang="zh-CN" i="1">
                                  <a:solidFill>
                                    <a:srgbClr val="292929"/>
                                  </a:solidFill>
                                  <a:latin typeface="Cambria Math" panose="02040503050406030204" pitchFamily="18" charset="0"/>
                                </a:rPr>
                                <m:t>𝑆</m:t>
                              </m:r>
                            </m:e>
                            <m:sub>
                              <m:r>
                                <a:rPr lang="en-US" altLang="zh-CN" i="1">
                                  <a:solidFill>
                                    <a:srgbClr val="292929"/>
                                  </a:solidFill>
                                  <a:latin typeface="Cambria Math" panose="02040503050406030204" pitchFamily="18" charset="0"/>
                                </a:rPr>
                                <m:t>𝑙𝑖𝑚</m:t>
                              </m:r>
                            </m:sub>
                          </m:sSub>
                        </m:den>
                      </m:f>
                      <m:r>
                        <a:rPr lang="en-US" altLang="zh-CN" i="1">
                          <a:solidFill>
                            <a:srgbClr val="292929"/>
                          </a:solidFill>
                          <a:latin typeface="Cambria Math" panose="02040503050406030204" pitchFamily="18" charset="0"/>
                        </a:rPr>
                        <m:t>   </m:t>
                      </m:r>
                    </m:oMath>
                  </m:oMathPara>
                </a14:m>
                <a:endParaRPr lang="en-US" altLang="zh-CN" dirty="0">
                  <a:solidFill>
                    <a:srgbClr val="292929"/>
                  </a:solidFill>
                </a:endParaRPr>
              </a:p>
              <a:p>
                <a:r>
                  <a:rPr lang="en-US" altLang="zh-CN" dirty="0">
                    <a:solidFill>
                      <a:srgbClr val="292929"/>
                    </a:solidFill>
                  </a:rPr>
                  <a:t>              </a:t>
                </a:r>
                <a14:m>
                  <m:oMath xmlns:m="http://schemas.openxmlformats.org/officeDocument/2006/math">
                    <m:r>
                      <a:rPr lang="zh-CN" altLang="en-US" i="1">
                        <a:solidFill>
                          <a:srgbClr val="292929"/>
                        </a:solidFill>
                        <a:latin typeface="Cambria Math" panose="02040503050406030204" pitchFamily="18" charset="0"/>
                      </a:rPr>
                      <m:t>𝛼</m:t>
                    </m:r>
                    <m:r>
                      <a:rPr lang="en-US" altLang="zh-CN" i="1">
                        <a:solidFill>
                          <a:srgbClr val="292929"/>
                        </a:solidFill>
                        <a:latin typeface="Cambria Math" panose="02040503050406030204" pitchFamily="18" charset="0"/>
                      </a:rPr>
                      <m:t>=0.25;</m:t>
                    </m:r>
                    <m:sSub>
                      <m:sSubPr>
                        <m:ctrlPr>
                          <a:rPr lang="en-US" altLang="zh-CN" i="1">
                            <a:solidFill>
                              <a:srgbClr val="292929"/>
                            </a:solidFill>
                            <a:latin typeface="Cambria Math"/>
                          </a:rPr>
                        </m:ctrlPr>
                      </m:sSubPr>
                      <m:e>
                        <m:r>
                          <a:rPr lang="en-US" altLang="zh-CN" i="1">
                            <a:solidFill>
                              <a:srgbClr val="292929"/>
                            </a:solidFill>
                            <a:latin typeface="Cambria Math" panose="02040503050406030204" pitchFamily="18" charset="0"/>
                          </a:rPr>
                          <m:t>𝑆</m:t>
                        </m:r>
                      </m:e>
                      <m:sub>
                        <m:r>
                          <a:rPr lang="en-US" altLang="zh-CN" i="1">
                            <a:solidFill>
                              <a:srgbClr val="292929"/>
                            </a:solidFill>
                            <a:latin typeface="Cambria Math" panose="02040503050406030204" pitchFamily="18" charset="0"/>
                          </a:rPr>
                          <m:t>𝑙𝑖𝑚</m:t>
                        </m:r>
                      </m:sub>
                    </m:sSub>
                    <m:r>
                      <a:rPr lang="en-US" altLang="zh-CN" i="1">
                        <a:solidFill>
                          <a:srgbClr val="292929"/>
                        </a:solidFill>
                        <a:latin typeface="Cambria Math" panose="02040503050406030204" pitchFamily="18" charset="0"/>
                      </a:rPr>
                      <m:t>=30</m:t>
                    </m:r>
                  </m:oMath>
                </a14:m>
                <a:endParaRPr lang="zh-CN" altLang="en-US" dirty="0">
                  <a:solidFill>
                    <a:srgbClr val="292929"/>
                  </a:solidFill>
                </a:endParaRPr>
              </a:p>
            </p:txBody>
          </p:sp>
        </mc:Choice>
        <mc:Fallback xmlns="">
          <p:sp>
            <p:nvSpPr>
              <p:cNvPr id="9" name="文本框 8"/>
              <p:cNvSpPr txBox="1">
                <a:spLocks noRot="1" noChangeAspect="1" noMove="1" noResize="1" noEditPoints="1" noAdjustHandles="1" noChangeArrowheads="1" noChangeShapeType="1" noTextEdit="1"/>
              </p:cNvSpPr>
              <p:nvPr/>
            </p:nvSpPr>
            <p:spPr>
              <a:xfrm>
                <a:off x="5186443" y="3767640"/>
                <a:ext cx="3638721" cy="1540422"/>
              </a:xfrm>
              <a:prstGeom prst="rect">
                <a:avLst/>
              </a:prstGeom>
              <a:blipFill rotWithShape="0">
                <a:blip r:embed="rId6"/>
                <a:stretch>
                  <a:fillRect l="-1508" t="-11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p:cNvSpPr txBox="1"/>
              <p:nvPr/>
            </p:nvSpPr>
            <p:spPr>
              <a:xfrm>
                <a:off x="5246197" y="2566010"/>
                <a:ext cx="3690057" cy="973152"/>
              </a:xfrm>
              <a:prstGeom prst="rect">
                <a:avLst/>
              </a:prstGeom>
              <a:noFill/>
            </p:spPr>
            <p:txBody>
              <a:bodyPr wrap="square" rtlCol="0">
                <a:spAutoFit/>
              </a:bodyPr>
              <a:lstStyle/>
              <a:p>
                <a:pPr algn="just"/>
                <a14:m>
                  <m:oMath xmlns:m="http://schemas.openxmlformats.org/officeDocument/2006/math">
                    <m:sSubSup>
                      <m:sSubSupPr>
                        <m:ctrlPr>
                          <a:rPr lang="en-US" altLang="zh-CN" i="1" smtClean="0">
                            <a:solidFill>
                              <a:srgbClr val="292929"/>
                            </a:solidFill>
                            <a:latin typeface="Cambria Math"/>
                          </a:rPr>
                        </m:ctrlPr>
                      </m:sSubSupPr>
                      <m:e>
                        <m:r>
                          <a:rPr lang="en-US" altLang="zh-CN" i="1">
                            <a:solidFill>
                              <a:srgbClr val="292929"/>
                            </a:solidFill>
                            <a:latin typeface="Cambria Math" panose="02040503050406030204" pitchFamily="18" charset="0"/>
                          </a:rPr>
                          <m:t>𝑓</m:t>
                        </m:r>
                        <m:r>
                          <a:rPr lang="en-US" altLang="zh-CN" i="1">
                            <a:solidFill>
                              <a:srgbClr val="292929"/>
                            </a:solidFill>
                            <a:latin typeface="Cambria Math" panose="02040503050406030204" pitchFamily="18" charset="0"/>
                          </a:rPr>
                          <m:t>1</m:t>
                        </m:r>
                      </m:e>
                      <m:sub>
                        <m:r>
                          <a:rPr lang="en-US" altLang="zh-CN" i="1">
                            <a:solidFill>
                              <a:srgbClr val="292929"/>
                            </a:solidFill>
                            <a:latin typeface="Cambria Math" panose="02040503050406030204" pitchFamily="18" charset="0"/>
                          </a:rPr>
                          <m:t>𝑖𝑗</m:t>
                        </m:r>
                      </m:sub>
                      <m:sup>
                        <m:r>
                          <a:rPr lang="en-US" altLang="zh-CN" i="1">
                            <a:solidFill>
                              <a:srgbClr val="292929"/>
                            </a:solidFill>
                            <a:latin typeface="Cambria Math" panose="02040503050406030204" pitchFamily="18" charset="0"/>
                          </a:rPr>
                          <m:t>𝑆</m:t>
                        </m:r>
                      </m:sup>
                    </m:sSubSup>
                  </m:oMath>
                </a14:m>
                <a:r>
                  <a:rPr lang="en-US" altLang="zh-CN" dirty="0" smtClean="0">
                    <a:solidFill>
                      <a:srgbClr val="292929"/>
                    </a:solidFill>
                  </a:rPr>
                  <a:t>, </a:t>
                </a:r>
                <a14:m>
                  <m:oMath xmlns:m="http://schemas.openxmlformats.org/officeDocument/2006/math">
                    <m:sSubSup>
                      <m:sSubSupPr>
                        <m:ctrlPr>
                          <a:rPr lang="en-US" altLang="zh-CN" i="1">
                            <a:solidFill>
                              <a:srgbClr val="292929"/>
                            </a:solidFill>
                            <a:latin typeface="Cambria Math"/>
                          </a:rPr>
                        </m:ctrlPr>
                      </m:sSubSupPr>
                      <m:e>
                        <m:r>
                          <a:rPr lang="en-US" altLang="zh-CN" i="1">
                            <a:solidFill>
                              <a:srgbClr val="292929"/>
                            </a:solidFill>
                            <a:latin typeface="Cambria Math" panose="02040503050406030204" pitchFamily="18" charset="0"/>
                          </a:rPr>
                          <m:t>𝑓</m:t>
                        </m:r>
                        <m:r>
                          <a:rPr lang="en-US" altLang="zh-CN" i="1">
                            <a:solidFill>
                              <a:srgbClr val="292929"/>
                            </a:solidFill>
                            <a:latin typeface="Cambria Math" panose="02040503050406030204" pitchFamily="18" charset="0"/>
                          </a:rPr>
                          <m:t>2</m:t>
                        </m:r>
                      </m:e>
                      <m:sub>
                        <m:r>
                          <a:rPr lang="en-US" altLang="zh-CN" i="1">
                            <a:solidFill>
                              <a:srgbClr val="292929"/>
                            </a:solidFill>
                            <a:latin typeface="Cambria Math" panose="02040503050406030204" pitchFamily="18" charset="0"/>
                          </a:rPr>
                          <m:t>𝑖𝑗</m:t>
                        </m:r>
                      </m:sub>
                      <m:sup>
                        <m:r>
                          <a:rPr lang="en-US" altLang="zh-CN" i="1">
                            <a:solidFill>
                              <a:srgbClr val="292929"/>
                            </a:solidFill>
                            <a:latin typeface="Cambria Math" panose="02040503050406030204" pitchFamily="18" charset="0"/>
                          </a:rPr>
                          <m:t>𝑆</m:t>
                        </m:r>
                      </m:sup>
                    </m:sSubSup>
                  </m:oMath>
                </a14:m>
                <a:r>
                  <a:rPr lang="en-US" altLang="zh-CN" dirty="0" smtClean="0">
                    <a:solidFill>
                      <a:srgbClr val="292929"/>
                    </a:solidFill>
                  </a:rPr>
                  <a:t>: domain </a:t>
                </a:r>
                <a:r>
                  <a:rPr lang="en-US" altLang="zh-CN" dirty="0">
                    <a:solidFill>
                      <a:srgbClr val="292929"/>
                    </a:solidFill>
                  </a:rPr>
                  <a:t>averaged precipitation within a squared grid box centered upon the point (</a:t>
                </a:r>
                <a:r>
                  <a:rPr lang="en-US" altLang="zh-CN" dirty="0" err="1">
                    <a:solidFill>
                      <a:srgbClr val="292929"/>
                    </a:solidFill>
                  </a:rPr>
                  <a:t>i</a:t>
                </a:r>
                <a:r>
                  <a:rPr lang="en-US" altLang="zh-CN" dirty="0">
                    <a:solidFill>
                      <a:srgbClr val="292929"/>
                    </a:solidFill>
                  </a:rPr>
                  <a:t>, j)</a:t>
                </a:r>
                <a:endParaRPr lang="zh-CN" altLang="en-US" dirty="0">
                  <a:solidFill>
                    <a:srgbClr val="292929"/>
                  </a:solidFill>
                </a:endParaRPr>
              </a:p>
            </p:txBody>
          </p:sp>
        </mc:Choice>
        <mc:Fallback xmlns="">
          <p:sp>
            <p:nvSpPr>
              <p:cNvPr id="16" name="文本框 15"/>
              <p:cNvSpPr txBox="1">
                <a:spLocks noRot="1" noChangeAspect="1" noMove="1" noResize="1" noEditPoints="1" noAdjustHandles="1" noChangeArrowheads="1" noChangeShapeType="1" noTextEdit="1"/>
              </p:cNvSpPr>
              <p:nvPr/>
            </p:nvSpPr>
            <p:spPr>
              <a:xfrm>
                <a:off x="5246197" y="2566010"/>
                <a:ext cx="3690057" cy="973152"/>
              </a:xfrm>
              <a:prstGeom prst="rect">
                <a:avLst/>
              </a:prstGeom>
              <a:blipFill rotWithShape="0">
                <a:blip r:embed="rId7"/>
                <a:stretch>
                  <a:fillRect l="-1488" t="-2500" r="-1322" b="-8750"/>
                </a:stretch>
              </a:blipFill>
            </p:spPr>
            <p:txBody>
              <a:bodyPr/>
              <a:lstStyle/>
              <a:p>
                <a:r>
                  <a:rPr lang="zh-CN" altLang="en-US">
                    <a:noFill/>
                  </a:rPr>
                  <a:t> </a:t>
                </a:r>
              </a:p>
            </p:txBody>
          </p:sp>
        </mc:Fallback>
      </mc:AlternateContent>
      <p:sp>
        <p:nvSpPr>
          <p:cNvPr id="17" name="文本框 16"/>
          <p:cNvSpPr txBox="1"/>
          <p:nvPr/>
        </p:nvSpPr>
        <p:spPr>
          <a:xfrm>
            <a:off x="3059029" y="5503885"/>
            <a:ext cx="2707106" cy="369332"/>
          </a:xfrm>
          <a:prstGeom prst="rect">
            <a:avLst/>
          </a:prstGeom>
          <a:noFill/>
        </p:spPr>
        <p:txBody>
          <a:bodyPr wrap="square" rtlCol="0">
            <a:spAutoFit/>
          </a:bodyPr>
          <a:lstStyle/>
          <a:p>
            <a:pPr algn="ctr"/>
            <a:r>
              <a:rPr lang="en-US" altLang="zh-CN" dirty="0" err="1">
                <a:solidFill>
                  <a:srgbClr val="292929"/>
                </a:solidFill>
              </a:rPr>
              <a:t>Dey</a:t>
            </a:r>
            <a:r>
              <a:rPr lang="en-US" altLang="zh-CN" dirty="0">
                <a:solidFill>
                  <a:srgbClr val="292929"/>
                </a:solidFill>
              </a:rPr>
              <a:t> et al. (2016)</a:t>
            </a:r>
            <a:endParaRPr lang="zh-CN" altLang="en-US" dirty="0">
              <a:solidFill>
                <a:srgbClr val="292929"/>
              </a:solidFill>
            </a:endParaRPr>
          </a:p>
        </p:txBody>
      </p:sp>
      <p:sp>
        <p:nvSpPr>
          <p:cNvPr id="3" name="矩形 2"/>
          <p:cNvSpPr/>
          <p:nvPr/>
        </p:nvSpPr>
        <p:spPr>
          <a:xfrm>
            <a:off x="1755633" y="4906075"/>
            <a:ext cx="2986715" cy="369332"/>
          </a:xfrm>
          <a:prstGeom prst="rect">
            <a:avLst/>
          </a:prstGeom>
        </p:spPr>
        <p:txBody>
          <a:bodyPr wrap="none">
            <a:spAutoFit/>
          </a:bodyPr>
          <a:lstStyle/>
          <a:p>
            <a:r>
              <a:rPr lang="en-US" altLang="zh-CN" dirty="0" err="1">
                <a:solidFill>
                  <a:srgbClr val="292929"/>
                </a:solidFill>
              </a:rPr>
              <a:t>Neighbourhood</a:t>
            </a:r>
            <a:r>
              <a:rPr lang="en-US" altLang="zh-CN" dirty="0">
                <a:solidFill>
                  <a:srgbClr val="292929"/>
                </a:solidFill>
              </a:rPr>
              <a:t>-based method</a:t>
            </a:r>
            <a:endParaRPr lang="zh-CN" altLang="en-US" dirty="0">
              <a:solidFill>
                <a:srgbClr val="292929"/>
              </a:solidFill>
            </a:endParaRPr>
          </a:p>
        </p:txBody>
      </p:sp>
    </p:spTree>
    <p:extLst>
      <p:ext uri="{BB962C8B-B14F-4D97-AF65-F5344CB8AC3E}">
        <p14:creationId xmlns:p14="http://schemas.microsoft.com/office/powerpoint/2010/main" val="330304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en-US" altLang="zh-CN" sz="4000" b="1" dirty="0" smtClean="0"/>
              <a:t>Outline</a:t>
            </a:r>
            <a:endParaRPr lang="zh-CN" altLang="en-US" sz="4000" b="1" dirty="0"/>
          </a:p>
        </p:txBody>
      </p:sp>
      <p:sp>
        <p:nvSpPr>
          <p:cNvPr id="3" name="矩形 2"/>
          <p:cNvSpPr/>
          <p:nvPr/>
        </p:nvSpPr>
        <p:spPr>
          <a:xfrm>
            <a:off x="1127100" y="1340768"/>
            <a:ext cx="7405340" cy="3231654"/>
          </a:xfrm>
          <a:prstGeom prst="rect">
            <a:avLst/>
          </a:prstGeom>
        </p:spPr>
        <p:txBody>
          <a:bodyPr wrap="square">
            <a:spAutoFit/>
          </a:bodyPr>
          <a:lstStyle/>
          <a:p>
            <a:pPr marL="342900" indent="-342900">
              <a:buFont typeface="Wingdings" pitchFamily="2" charset="2"/>
              <a:buChar char="u"/>
            </a:pPr>
            <a:r>
              <a:rPr lang="en-US" altLang="zh-CN" sz="2800" b="1" dirty="0" smtClean="0"/>
              <a:t>Verification of ensemble forecasts</a:t>
            </a:r>
          </a:p>
          <a:p>
            <a:pPr marL="342900" indent="-342900">
              <a:buFont typeface="Wingdings" pitchFamily="2" charset="2"/>
              <a:buChar char="u"/>
            </a:pPr>
            <a:endParaRPr lang="en-US" altLang="zh-CN" sz="2800" dirty="0" smtClean="0"/>
          </a:p>
          <a:p>
            <a:pPr marL="342900" indent="-342900">
              <a:buFont typeface="Wingdings" pitchFamily="2" charset="2"/>
              <a:buChar char="u"/>
            </a:pPr>
            <a:r>
              <a:rPr lang="en-US" altLang="zh-CN" sz="2800" b="1" dirty="0" smtClean="0"/>
              <a:t>Convective-scale ensemble prediction experiments</a:t>
            </a:r>
          </a:p>
          <a:p>
            <a:pPr marL="342900" indent="-342900">
              <a:buFont typeface="Wingdings" pitchFamily="2" charset="2"/>
              <a:buChar char="u"/>
            </a:pPr>
            <a:endParaRPr lang="en-US" altLang="zh-CN" sz="2800" dirty="0"/>
          </a:p>
          <a:p>
            <a:pPr marL="342900" indent="-342900">
              <a:buFont typeface="Wingdings" pitchFamily="2" charset="2"/>
              <a:buChar char="u"/>
            </a:pPr>
            <a:r>
              <a:rPr lang="en-US" altLang="zh-CN" sz="2800" b="1" dirty="0" smtClean="0"/>
              <a:t>Results </a:t>
            </a:r>
            <a:r>
              <a:rPr lang="en-US" altLang="zh-CN" sz="2800" b="1" dirty="0"/>
              <a:t>of </a:t>
            </a:r>
            <a:r>
              <a:rPr lang="en-US" altLang="zh-CN" sz="2800" b="1" dirty="0" smtClean="0"/>
              <a:t>convective-scale ensembles </a:t>
            </a:r>
          </a:p>
          <a:p>
            <a:endParaRPr lang="en-US" altLang="zh-CN" sz="3600" b="1" dirty="0" smtClean="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Tree>
    <p:extLst>
      <p:ext uri="{BB962C8B-B14F-4D97-AF65-F5344CB8AC3E}">
        <p14:creationId xmlns:p14="http://schemas.microsoft.com/office/powerpoint/2010/main" val="19176200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ph type="title"/>
          </p:nvPr>
        </p:nvSpPr>
        <p:spPr/>
        <p:txBody>
          <a:bodyPr/>
          <a:lstStyle/>
          <a:p>
            <a:r>
              <a:rPr lang="en-US" altLang="zh-CN" sz="2800" dirty="0"/>
              <a:t>Location-dependent agreement scales</a:t>
            </a:r>
            <a:endParaRPr lang="zh-CN" altLang="en-US" sz="2800" dirty="0"/>
          </a:p>
        </p:txBody>
      </p:sp>
      <p:sp>
        <p:nvSpPr>
          <p:cNvPr id="4" name="矩形 3"/>
          <p:cNvSpPr/>
          <p:nvPr/>
        </p:nvSpPr>
        <p:spPr>
          <a:xfrm>
            <a:off x="817214" y="1807764"/>
            <a:ext cx="6268453" cy="461665"/>
          </a:xfrm>
          <a:prstGeom prst="rect">
            <a:avLst/>
          </a:prstGeom>
        </p:spPr>
        <p:txBody>
          <a:bodyPr wrap="square">
            <a:spAutoFit/>
          </a:bodyPr>
          <a:lstStyle/>
          <a:p>
            <a:pPr algn="just"/>
            <a:r>
              <a:rPr lang="en-US" altLang="zh-CN" sz="2400" dirty="0">
                <a:solidFill>
                  <a:srgbClr val="292929"/>
                </a:solidFill>
              </a:rPr>
              <a:t>Statistics of </a:t>
            </a:r>
            <a:r>
              <a:rPr lang="en-US" altLang="zh-CN" sz="2400" dirty="0" smtClean="0">
                <a:solidFill>
                  <a:srgbClr val="292929"/>
                </a:solidFill>
              </a:rPr>
              <a:t>average </a:t>
            </a:r>
            <a:r>
              <a:rPr lang="en-US" altLang="zh-CN" sz="2400" dirty="0">
                <a:solidFill>
                  <a:srgbClr val="292929"/>
                </a:solidFill>
              </a:rPr>
              <a:t>scales:</a:t>
            </a:r>
          </a:p>
        </p:txBody>
      </p:sp>
      <mc:AlternateContent xmlns:mc="http://schemas.openxmlformats.org/markup-compatibility/2006" xmlns:a14="http://schemas.microsoft.com/office/drawing/2010/main">
        <mc:Choice Requires="a14">
          <p:sp>
            <p:nvSpPr>
              <p:cNvPr id="5" name="文本框 4"/>
              <p:cNvSpPr txBox="1"/>
              <p:nvPr/>
            </p:nvSpPr>
            <p:spPr>
              <a:xfrm>
                <a:off x="817214" y="3096119"/>
                <a:ext cx="7231082" cy="2275495"/>
              </a:xfrm>
              <a:prstGeom prst="rect">
                <a:avLst/>
              </a:prstGeom>
              <a:noFill/>
            </p:spPr>
            <p:txBody>
              <a:bodyPr wrap="square" rtlCol="0">
                <a:spAutoFit/>
              </a:bodyPr>
              <a:lstStyle/>
              <a:p>
                <a:pPr algn="just"/>
                <a:r>
                  <a:rPr lang="en-US" altLang="zh-CN" dirty="0" smtClean="0">
                    <a:solidFill>
                      <a:srgbClr val="292929"/>
                    </a:solidFill>
                  </a:rPr>
                  <a:t>For an EPS with </a:t>
                </a:r>
                <a:r>
                  <a:rPr lang="en-US" altLang="zh-CN" i="1" dirty="0">
                    <a:solidFill>
                      <a:srgbClr val="292929"/>
                    </a:solidFill>
                  </a:rPr>
                  <a:t>N</a:t>
                </a:r>
                <a:r>
                  <a:rPr lang="en-US" altLang="zh-CN" dirty="0">
                    <a:solidFill>
                      <a:srgbClr val="292929"/>
                    </a:solidFill>
                  </a:rPr>
                  <a:t> members, </a:t>
                </a:r>
              </a:p>
              <a:p>
                <a:pPr algn="just"/>
                <a14:m>
                  <m:oMath xmlns:m="http://schemas.openxmlformats.org/officeDocument/2006/math">
                    <m:sSubSup>
                      <m:sSubSupPr>
                        <m:ctrlPr>
                          <a:rPr lang="en-US" altLang="zh-CN" i="1">
                            <a:solidFill>
                              <a:srgbClr val="292929"/>
                            </a:solidFill>
                            <a:latin typeface="Cambria Math"/>
                          </a:rPr>
                        </m:ctrlPr>
                      </m:sSubSupPr>
                      <m:e>
                        <m:r>
                          <a:rPr lang="en-US" altLang="zh-CN" i="1">
                            <a:solidFill>
                              <a:srgbClr val="292929"/>
                            </a:solidFill>
                            <a:latin typeface="Cambria Math" panose="02040503050406030204" pitchFamily="18" charset="0"/>
                          </a:rPr>
                          <m:t>𝑠</m:t>
                        </m:r>
                      </m:e>
                      <m:sub>
                        <m:r>
                          <a:rPr lang="en-US" altLang="zh-CN" i="1">
                            <a:solidFill>
                              <a:srgbClr val="292929"/>
                            </a:solidFill>
                            <a:latin typeface="Cambria Math" panose="02040503050406030204" pitchFamily="18" charset="0"/>
                          </a:rPr>
                          <m:t>𝑖𝑗</m:t>
                        </m:r>
                      </m:sub>
                      <m:sup>
                        <m:r>
                          <a:rPr lang="en-US" altLang="zh-CN" i="1">
                            <a:solidFill>
                              <a:srgbClr val="292929"/>
                            </a:solidFill>
                            <a:latin typeface="Cambria Math" panose="02040503050406030204" pitchFamily="18" charset="0"/>
                          </a:rPr>
                          <m:t>𝐴</m:t>
                        </m:r>
                        <m:r>
                          <a:rPr lang="en-US" altLang="zh-CN" i="1">
                            <a:solidFill>
                              <a:srgbClr val="292929"/>
                            </a:solidFill>
                            <a:latin typeface="Cambria Math" panose="02040503050406030204" pitchFamily="18" charset="0"/>
                          </a:rPr>
                          <m:t>(</m:t>
                        </m:r>
                        <m:bar>
                          <m:barPr>
                            <m:pos m:val="top"/>
                            <m:ctrlPr>
                              <a:rPr lang="en-US" altLang="zh-CN" i="1">
                                <a:solidFill>
                                  <a:srgbClr val="292929"/>
                                </a:solidFill>
                                <a:latin typeface="Cambria Math"/>
                              </a:rPr>
                            </m:ctrlPr>
                          </m:barPr>
                          <m:e>
                            <m:r>
                              <m:rPr>
                                <m:sty m:val="p"/>
                              </m:rPr>
                              <a:rPr lang="en-US" altLang="zh-CN" i="1">
                                <a:solidFill>
                                  <a:srgbClr val="292929"/>
                                </a:solidFill>
                                <a:latin typeface="Cambria Math" panose="02040503050406030204" pitchFamily="18" charset="0"/>
                              </a:rPr>
                              <m:t>mm</m:t>
                            </m:r>
                          </m:e>
                        </m:bar>
                        <m:r>
                          <a:rPr lang="en-US" altLang="zh-CN" i="1">
                            <a:solidFill>
                              <a:srgbClr val="292929"/>
                            </a:solidFill>
                            <a:latin typeface="Cambria Math" panose="02040503050406030204" pitchFamily="18" charset="0"/>
                          </a:rPr>
                          <m:t>)</m:t>
                        </m:r>
                      </m:sup>
                    </m:sSubSup>
                  </m:oMath>
                </a14:m>
                <a:r>
                  <a:rPr lang="en-US" altLang="zh-CN" dirty="0" smtClean="0">
                    <a:solidFill>
                      <a:srgbClr val="292929"/>
                    </a:solidFill>
                  </a:rPr>
                  <a:t>: </a:t>
                </a:r>
                <a:r>
                  <a:rPr lang="en-US" altLang="zh-CN" dirty="0">
                    <a:solidFill>
                      <a:srgbClr val="292929"/>
                    </a:solidFill>
                  </a:rPr>
                  <a:t>the averaged scales </a:t>
                </a:r>
                <a:r>
                  <a:rPr lang="en-US" altLang="zh-CN" dirty="0" smtClean="0">
                    <a:solidFill>
                      <a:srgbClr val="292929"/>
                    </a:solidFill>
                  </a:rPr>
                  <a:t>of </a:t>
                </a:r>
                <a:r>
                  <a:rPr lang="en-US" altLang="zh-CN" i="1" dirty="0">
                    <a:solidFill>
                      <a:srgbClr val="292929"/>
                    </a:solidFill>
                  </a:rPr>
                  <a:t>N</a:t>
                </a:r>
                <a:r>
                  <a:rPr lang="en-US" altLang="zh-CN" dirty="0">
                    <a:solidFill>
                      <a:srgbClr val="292929"/>
                    </a:solidFill>
                  </a:rPr>
                  <a:t>(</a:t>
                </a:r>
                <a:r>
                  <a:rPr lang="en-US" altLang="zh-CN" i="1" dirty="0">
                    <a:solidFill>
                      <a:srgbClr val="292929"/>
                    </a:solidFill>
                  </a:rPr>
                  <a:t>N</a:t>
                </a:r>
                <a:r>
                  <a:rPr lang="en-US" altLang="zh-CN" dirty="0">
                    <a:solidFill>
                      <a:srgbClr val="292929"/>
                    </a:solidFill>
                  </a:rPr>
                  <a:t>-1)/2  pairs between ensemble members</a:t>
                </a:r>
              </a:p>
              <a:p>
                <a:pPr algn="just"/>
                <a:r>
                  <a:rPr lang="en-US" altLang="zh-CN" dirty="0">
                    <a:solidFill>
                      <a:srgbClr val="292929"/>
                    </a:solidFill>
                  </a:rPr>
                  <a:t>(</a:t>
                </a:r>
                <a14:m>
                  <m:oMath xmlns:m="http://schemas.openxmlformats.org/officeDocument/2006/math">
                    <m:sSubSup>
                      <m:sSubSupPr>
                        <m:ctrlPr>
                          <a:rPr lang="en-US" altLang="zh-CN" i="1">
                            <a:solidFill>
                              <a:srgbClr val="292929"/>
                            </a:solidFill>
                            <a:latin typeface="Cambria Math"/>
                          </a:rPr>
                        </m:ctrlPr>
                      </m:sSubSupPr>
                      <m:e>
                        <m:r>
                          <a:rPr lang="en-US" altLang="zh-CN" i="1">
                            <a:solidFill>
                              <a:srgbClr val="292929"/>
                            </a:solidFill>
                            <a:latin typeface="Cambria Math" panose="02040503050406030204" pitchFamily="18" charset="0"/>
                          </a:rPr>
                          <m:t>𝑠</m:t>
                        </m:r>
                      </m:e>
                      <m:sub>
                        <m:r>
                          <a:rPr lang="en-US" altLang="zh-CN" i="1">
                            <a:solidFill>
                              <a:srgbClr val="292929"/>
                            </a:solidFill>
                            <a:latin typeface="Cambria Math" panose="02040503050406030204" pitchFamily="18" charset="0"/>
                          </a:rPr>
                          <m:t>𝑖𝑗</m:t>
                        </m:r>
                      </m:sub>
                      <m:sup>
                        <m:r>
                          <a:rPr lang="en-US" altLang="zh-CN" i="1">
                            <a:solidFill>
                              <a:srgbClr val="292929"/>
                            </a:solidFill>
                            <a:latin typeface="Cambria Math" panose="02040503050406030204" pitchFamily="18" charset="0"/>
                          </a:rPr>
                          <m:t>𝐴</m:t>
                        </m:r>
                        <m:r>
                          <a:rPr lang="en-US" altLang="zh-CN" i="1">
                            <a:solidFill>
                              <a:srgbClr val="292929"/>
                            </a:solidFill>
                            <a:latin typeface="Cambria Math" panose="02040503050406030204" pitchFamily="18" charset="0"/>
                          </a:rPr>
                          <m:t>(</m:t>
                        </m:r>
                        <m:bar>
                          <m:barPr>
                            <m:pos m:val="top"/>
                            <m:ctrlPr>
                              <a:rPr lang="en-US" altLang="zh-CN" i="1">
                                <a:solidFill>
                                  <a:srgbClr val="292929"/>
                                </a:solidFill>
                                <a:latin typeface="Cambria Math"/>
                              </a:rPr>
                            </m:ctrlPr>
                          </m:barPr>
                          <m:e>
                            <m:r>
                              <m:rPr>
                                <m:sty m:val="p"/>
                              </m:rPr>
                              <a:rPr lang="en-US" altLang="zh-CN" i="1">
                                <a:solidFill>
                                  <a:srgbClr val="292929"/>
                                </a:solidFill>
                                <a:latin typeface="Cambria Math" panose="02040503050406030204" pitchFamily="18" charset="0"/>
                              </a:rPr>
                              <m:t>m</m:t>
                            </m:r>
                            <m:r>
                              <a:rPr lang="en-US" altLang="zh-CN" i="1">
                                <a:solidFill>
                                  <a:srgbClr val="292929"/>
                                </a:solidFill>
                                <a:latin typeface="Cambria Math" panose="02040503050406030204" pitchFamily="18" charset="0"/>
                              </a:rPr>
                              <m:t>𝑜</m:t>
                            </m:r>
                          </m:e>
                        </m:bar>
                        <m:r>
                          <a:rPr lang="en-US" altLang="zh-CN" i="1">
                            <a:solidFill>
                              <a:srgbClr val="292929"/>
                            </a:solidFill>
                            <a:latin typeface="Cambria Math" panose="02040503050406030204" pitchFamily="18" charset="0"/>
                          </a:rPr>
                          <m:t>)</m:t>
                        </m:r>
                      </m:sup>
                    </m:sSubSup>
                  </m:oMath>
                </a14:m>
                <a:r>
                  <a:rPr lang="en-US" altLang="zh-CN" dirty="0">
                    <a:solidFill>
                      <a:srgbClr val="292929"/>
                    </a:solidFill>
                  </a:rPr>
                  <a:t>) </a:t>
                </a:r>
                <a:r>
                  <a:rPr lang="en-US" altLang="zh-CN" dirty="0" smtClean="0">
                    <a:solidFill>
                      <a:srgbClr val="292929"/>
                    </a:solidFill>
                  </a:rPr>
                  <a:t>: the </a:t>
                </a:r>
                <a:r>
                  <a:rPr lang="en-US" altLang="zh-CN" dirty="0">
                    <a:solidFill>
                      <a:srgbClr val="292929"/>
                    </a:solidFill>
                  </a:rPr>
                  <a:t>averaged scales </a:t>
                </a:r>
                <a:r>
                  <a:rPr lang="en-US" altLang="zh-CN" dirty="0" smtClean="0">
                    <a:solidFill>
                      <a:srgbClr val="292929"/>
                    </a:solidFill>
                  </a:rPr>
                  <a:t>of </a:t>
                </a:r>
                <a:r>
                  <a:rPr lang="en-US" altLang="zh-CN" i="1" dirty="0">
                    <a:solidFill>
                      <a:srgbClr val="292929"/>
                    </a:solidFill>
                  </a:rPr>
                  <a:t>N </a:t>
                </a:r>
                <a:r>
                  <a:rPr lang="en-US" altLang="zh-CN" dirty="0">
                    <a:solidFill>
                      <a:srgbClr val="292929"/>
                    </a:solidFill>
                  </a:rPr>
                  <a:t>pairs between individual ensemble members and </a:t>
                </a:r>
                <a:r>
                  <a:rPr lang="en-US" altLang="zh-CN" dirty="0" smtClean="0">
                    <a:solidFill>
                      <a:srgbClr val="292929"/>
                    </a:solidFill>
                  </a:rPr>
                  <a:t>observations</a:t>
                </a:r>
              </a:p>
              <a:p>
                <a:pPr algn="just"/>
                <a:endParaRPr lang="en-US" altLang="zh-CN" dirty="0">
                  <a:solidFill>
                    <a:srgbClr val="292929"/>
                  </a:solidFill>
                </a:endParaRPr>
              </a:p>
              <a:p>
                <a:pPr algn="just"/>
                <a:r>
                  <a:rPr lang="en-US" altLang="zh-CN" dirty="0" smtClean="0">
                    <a:solidFill>
                      <a:srgbClr val="292929"/>
                    </a:solidFill>
                  </a:rPr>
                  <a:t>Small </a:t>
                </a:r>
                <a:r>
                  <a:rPr lang="en-US" altLang="zh-CN" dirty="0">
                    <a:solidFill>
                      <a:srgbClr val="292929"/>
                    </a:solidFill>
                  </a:rPr>
                  <a:t>(large) spatial agreement scales correspond to high (low) spatial agreement</a:t>
                </a:r>
                <a:endParaRPr lang="zh-CN" altLang="en-US" dirty="0">
                  <a:solidFill>
                    <a:srgbClr val="292929"/>
                  </a:solidFill>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817214" y="3096119"/>
                <a:ext cx="7231082" cy="2275495"/>
              </a:xfrm>
              <a:prstGeom prst="rect">
                <a:avLst/>
              </a:prstGeom>
              <a:blipFill rotWithShape="0">
                <a:blip r:embed="rId2"/>
                <a:stretch>
                  <a:fillRect l="-675" t="-1609" r="-759" b="-348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1204449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1" y="359882"/>
            <a:ext cx="7646275" cy="432197"/>
          </a:xfrm>
        </p:spPr>
        <p:txBody>
          <a:bodyPr/>
          <a:lstStyle/>
          <a:p>
            <a:r>
              <a:rPr lang="en-US" altLang="zh-CN" dirty="0" smtClean="0"/>
              <a:t>Spatial </a:t>
            </a:r>
            <a:r>
              <a:rPr lang="en-US" altLang="zh-CN" dirty="0"/>
              <a:t>distributions </a:t>
            </a:r>
            <a:r>
              <a:rPr lang="en-US" altLang="zh-CN" dirty="0" smtClean="0"/>
              <a:t>of </a:t>
            </a:r>
            <a:r>
              <a:rPr lang="en-US" altLang="zh-CN" dirty="0"/>
              <a:t>3h accumulated precipitation</a:t>
            </a:r>
            <a:r>
              <a:rPr lang="en-US" altLang="zh-CN" dirty="0" smtClean="0"/>
              <a:t> </a:t>
            </a:r>
            <a:endParaRPr lang="zh-CN" altLang="en-US" dirty="0"/>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7176" y="1471989"/>
            <a:ext cx="4628127" cy="5093851"/>
          </a:xfrm>
          <a:prstGeom prst="rect">
            <a:avLst/>
          </a:prstGeom>
        </p:spPr>
      </p:pic>
      <p:sp>
        <p:nvSpPr>
          <p:cNvPr id="6" name="文本框 5"/>
          <p:cNvSpPr txBox="1"/>
          <p:nvPr/>
        </p:nvSpPr>
        <p:spPr>
          <a:xfrm>
            <a:off x="5788071" y="2393565"/>
            <a:ext cx="3117248" cy="2031325"/>
          </a:xfrm>
          <a:prstGeom prst="rect">
            <a:avLst/>
          </a:prstGeom>
          <a:noFill/>
        </p:spPr>
        <p:txBody>
          <a:bodyPr wrap="square" rtlCol="0">
            <a:spAutoFit/>
          </a:bodyPr>
          <a:lstStyle/>
          <a:p>
            <a:endParaRPr lang="en-US" altLang="zh-CN" dirty="0">
              <a:solidFill>
                <a:srgbClr val="292929"/>
              </a:solidFill>
            </a:endParaRPr>
          </a:p>
          <a:p>
            <a:r>
              <a:rPr lang="en-US" altLang="zh-CN" dirty="0" smtClean="0">
                <a:solidFill>
                  <a:srgbClr val="FF0000"/>
                </a:solidFill>
              </a:rPr>
              <a:t>LC: </a:t>
            </a:r>
            <a:endParaRPr lang="en-US" altLang="zh-CN" dirty="0">
              <a:solidFill>
                <a:srgbClr val="FF0000"/>
              </a:solidFill>
            </a:endParaRPr>
          </a:p>
          <a:p>
            <a:r>
              <a:rPr lang="en-US" altLang="zh-CN" b="1" dirty="0">
                <a:solidFill>
                  <a:srgbClr val="292929"/>
                </a:solidFill>
              </a:rPr>
              <a:t>Widely spread, east-west or northeast-southwest</a:t>
            </a:r>
          </a:p>
          <a:p>
            <a:endParaRPr lang="en-US" altLang="zh-CN" dirty="0">
              <a:solidFill>
                <a:srgbClr val="292929"/>
              </a:solidFill>
            </a:endParaRPr>
          </a:p>
          <a:p>
            <a:r>
              <a:rPr lang="en-US" altLang="zh-CN" dirty="0" smtClean="0">
                <a:solidFill>
                  <a:srgbClr val="00B0F0"/>
                </a:solidFill>
              </a:rPr>
              <a:t>SC:</a:t>
            </a:r>
            <a:endParaRPr lang="en-US" altLang="zh-CN" dirty="0">
              <a:solidFill>
                <a:srgbClr val="00B0F0"/>
              </a:solidFill>
            </a:endParaRPr>
          </a:p>
          <a:p>
            <a:r>
              <a:rPr lang="en-US" altLang="zh-CN" b="1" dirty="0">
                <a:solidFill>
                  <a:srgbClr val="292929"/>
                </a:solidFill>
              </a:rPr>
              <a:t>Localized,  higher extremes</a:t>
            </a:r>
            <a:endParaRPr lang="zh-CN" altLang="en-US" b="1" dirty="0">
              <a:solidFill>
                <a:srgbClr val="292929"/>
              </a:solidFill>
            </a:endParaRPr>
          </a:p>
        </p:txBody>
      </p:sp>
      <p:sp>
        <p:nvSpPr>
          <p:cNvPr id="3" name="文本框 2"/>
          <p:cNvSpPr txBox="1"/>
          <p:nvPr/>
        </p:nvSpPr>
        <p:spPr>
          <a:xfrm>
            <a:off x="1225455" y="1077201"/>
            <a:ext cx="4863136" cy="369332"/>
          </a:xfrm>
          <a:prstGeom prst="rect">
            <a:avLst/>
          </a:prstGeom>
          <a:noFill/>
        </p:spPr>
        <p:txBody>
          <a:bodyPr wrap="square" rtlCol="0">
            <a:spAutoFit/>
          </a:bodyPr>
          <a:lstStyle/>
          <a:p>
            <a:r>
              <a:rPr lang="en-US" altLang="zh-CN" dirty="0" smtClean="0">
                <a:solidFill>
                  <a:srgbClr val="292929"/>
                </a:solidFill>
              </a:rPr>
              <a:t>       Large Coverage            Small Coverage </a:t>
            </a:r>
            <a:endParaRPr lang="zh-CN" altLang="en-US" dirty="0">
              <a:solidFill>
                <a:srgbClr val="292929"/>
              </a:solidFill>
            </a:endParaRPr>
          </a:p>
        </p:txBody>
      </p:sp>
      <p:sp>
        <p:nvSpPr>
          <p:cNvPr id="7" name="文本框 6"/>
          <p:cNvSpPr txBox="1"/>
          <p:nvPr/>
        </p:nvSpPr>
        <p:spPr>
          <a:xfrm>
            <a:off x="250578" y="2465128"/>
            <a:ext cx="725214" cy="300082"/>
          </a:xfrm>
          <a:prstGeom prst="rect">
            <a:avLst/>
          </a:prstGeom>
          <a:noFill/>
        </p:spPr>
        <p:txBody>
          <a:bodyPr wrap="square" rtlCol="0">
            <a:spAutoFit/>
          </a:bodyPr>
          <a:lstStyle/>
          <a:p>
            <a:r>
              <a:rPr lang="en-US" altLang="zh-CN" sz="1350" b="1" dirty="0">
                <a:solidFill>
                  <a:srgbClr val="292929"/>
                </a:solidFill>
              </a:rPr>
              <a:t>OBS</a:t>
            </a:r>
            <a:endParaRPr lang="zh-CN" altLang="en-US" sz="1350" b="1" dirty="0">
              <a:solidFill>
                <a:srgbClr val="292929"/>
              </a:solidFill>
            </a:endParaRPr>
          </a:p>
        </p:txBody>
      </p:sp>
      <p:sp>
        <p:nvSpPr>
          <p:cNvPr id="8" name="文本框 7"/>
          <p:cNvSpPr txBox="1"/>
          <p:nvPr/>
        </p:nvSpPr>
        <p:spPr>
          <a:xfrm>
            <a:off x="189194" y="4203481"/>
            <a:ext cx="847982" cy="507831"/>
          </a:xfrm>
          <a:prstGeom prst="rect">
            <a:avLst/>
          </a:prstGeom>
          <a:noFill/>
        </p:spPr>
        <p:txBody>
          <a:bodyPr wrap="square" rtlCol="0">
            <a:spAutoFit/>
          </a:bodyPr>
          <a:lstStyle/>
          <a:p>
            <a:r>
              <a:rPr lang="en-US" altLang="zh-CN" sz="1350" b="1" dirty="0" smtClean="0">
                <a:solidFill>
                  <a:srgbClr val="292929"/>
                </a:solidFill>
              </a:rPr>
              <a:t>Control</a:t>
            </a:r>
          </a:p>
          <a:p>
            <a:r>
              <a:rPr lang="en-US" altLang="zh-CN" sz="1350" b="1" dirty="0" smtClean="0">
                <a:solidFill>
                  <a:srgbClr val="292929"/>
                </a:solidFill>
              </a:rPr>
              <a:t>forecasts</a:t>
            </a:r>
            <a:endParaRPr lang="zh-CN" altLang="en-US" sz="1350" b="1" dirty="0">
              <a:solidFill>
                <a:srgbClr val="292929"/>
              </a:solidFill>
            </a:endParaRPr>
          </a:p>
        </p:txBody>
      </p:sp>
    </p:spTree>
    <p:extLst>
      <p:ext uri="{BB962C8B-B14F-4D97-AF65-F5344CB8AC3E}">
        <p14:creationId xmlns:p14="http://schemas.microsoft.com/office/powerpoint/2010/main" val="22923876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Spatial agreement </a:t>
            </a:r>
            <a:r>
              <a:rPr lang="en-US" altLang="zh-CN" dirty="0"/>
              <a:t>scales</a:t>
            </a:r>
            <a:endParaRPr lang="zh-CN" altLang="en-US" dirty="0"/>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9457" y="1568403"/>
            <a:ext cx="5517985" cy="3268412"/>
          </a:xfrm>
          <a:prstGeom prst="rect">
            <a:avLst/>
          </a:prstGeom>
        </p:spPr>
      </p:pic>
      <p:sp>
        <p:nvSpPr>
          <p:cNvPr id="8" name="文本框 7"/>
          <p:cNvSpPr txBox="1"/>
          <p:nvPr/>
        </p:nvSpPr>
        <p:spPr>
          <a:xfrm>
            <a:off x="143125" y="4865107"/>
            <a:ext cx="8825947" cy="1323439"/>
          </a:xfrm>
          <a:prstGeom prst="rect">
            <a:avLst/>
          </a:prstGeom>
          <a:noFill/>
        </p:spPr>
        <p:txBody>
          <a:bodyPr wrap="square" rtlCol="0">
            <a:spAutoFit/>
          </a:bodyPr>
          <a:lstStyle/>
          <a:p>
            <a:pPr marL="257175" indent="-257175" algn="just">
              <a:buFont typeface="Arial" panose="020B0604020202020204" pitchFamily="34" charset="0"/>
              <a:buChar char="•"/>
            </a:pPr>
            <a:r>
              <a:rPr lang="en-US" altLang="zh-CN" sz="2000" dirty="0">
                <a:solidFill>
                  <a:srgbClr val="292929"/>
                </a:solidFill>
              </a:rPr>
              <a:t>Lowest agreement scales locate close to the rainfall </a:t>
            </a:r>
            <a:r>
              <a:rPr lang="en-US" altLang="zh-CN" sz="2000" dirty="0" smtClean="0">
                <a:solidFill>
                  <a:srgbClr val="292929"/>
                </a:solidFill>
              </a:rPr>
              <a:t>centers</a:t>
            </a:r>
            <a:endParaRPr lang="en-US" altLang="zh-CN" sz="2000" dirty="0">
              <a:solidFill>
                <a:srgbClr val="292929"/>
              </a:solidFill>
            </a:endParaRPr>
          </a:p>
          <a:p>
            <a:pPr marL="257175" indent="-257175" algn="just">
              <a:buFont typeface="Arial" panose="020B0604020202020204" pitchFamily="34" charset="0"/>
              <a:buChar char="•"/>
            </a:pPr>
            <a:r>
              <a:rPr lang="en-US" altLang="zh-CN" sz="2000" dirty="0" smtClean="0">
                <a:solidFill>
                  <a:srgbClr val="292929"/>
                </a:solidFill>
              </a:rPr>
              <a:t>Lower agreement </a:t>
            </a:r>
            <a:r>
              <a:rPr lang="en-US" altLang="zh-CN" sz="2000" dirty="0">
                <a:solidFill>
                  <a:srgbClr val="292929"/>
                </a:solidFill>
              </a:rPr>
              <a:t>scales under the strong regime </a:t>
            </a:r>
            <a:endParaRPr lang="en-US" altLang="zh-CN" sz="2000" dirty="0" smtClean="0">
              <a:solidFill>
                <a:srgbClr val="292929"/>
              </a:solidFill>
            </a:endParaRPr>
          </a:p>
          <a:p>
            <a:pPr marL="257175" indent="-257175" algn="just">
              <a:buFont typeface="Arial" panose="020B0604020202020204" pitchFamily="34" charset="0"/>
              <a:buChar char="•"/>
            </a:pPr>
            <a:r>
              <a:rPr lang="en-US" altLang="zh-CN" sz="2000" dirty="0">
                <a:solidFill>
                  <a:srgbClr val="292929"/>
                </a:solidFill>
              </a:rPr>
              <a:t>M</a:t>
            </a:r>
            <a:r>
              <a:rPr lang="en-US" altLang="zh-CN" sz="2000" dirty="0" smtClean="0">
                <a:solidFill>
                  <a:srgbClr val="292929"/>
                </a:solidFill>
              </a:rPr>
              <a:t>inimum </a:t>
            </a:r>
            <a:r>
              <a:rPr lang="en-US" altLang="zh-CN" sz="2000" dirty="0">
                <a:solidFill>
                  <a:srgbClr val="292929"/>
                </a:solidFill>
              </a:rPr>
              <a:t>agreement </a:t>
            </a:r>
            <a:r>
              <a:rPr lang="en-US" altLang="zh-CN" sz="2000" dirty="0" smtClean="0">
                <a:solidFill>
                  <a:srgbClr val="292929"/>
                </a:solidFill>
              </a:rPr>
              <a:t>scales: ~10 grids (~210 </a:t>
            </a:r>
            <a:r>
              <a:rPr lang="en-US" altLang="zh-CN" sz="2000" dirty="0">
                <a:solidFill>
                  <a:srgbClr val="292929"/>
                </a:solidFill>
              </a:rPr>
              <a:t>km) under </a:t>
            </a:r>
            <a:r>
              <a:rPr lang="en-US" altLang="zh-CN" sz="2000" dirty="0" smtClean="0">
                <a:solidFill>
                  <a:srgbClr val="292929"/>
                </a:solidFill>
              </a:rPr>
              <a:t>LC</a:t>
            </a:r>
          </a:p>
          <a:p>
            <a:pPr algn="just"/>
            <a:r>
              <a:rPr lang="en-US" altLang="zh-CN" sz="2000" dirty="0" smtClean="0">
                <a:solidFill>
                  <a:srgbClr val="292929"/>
                </a:solidFill>
              </a:rPr>
              <a:t>                                                   ~12 grids </a:t>
            </a:r>
            <a:r>
              <a:rPr lang="en-US" altLang="zh-CN" sz="2000" dirty="0">
                <a:solidFill>
                  <a:srgbClr val="292929"/>
                </a:solidFill>
              </a:rPr>
              <a:t>(~250 km) under </a:t>
            </a:r>
            <a:r>
              <a:rPr lang="en-US" altLang="zh-CN" sz="2000" dirty="0" smtClean="0">
                <a:solidFill>
                  <a:srgbClr val="292929"/>
                </a:solidFill>
              </a:rPr>
              <a:t>SC</a:t>
            </a:r>
            <a:endParaRPr lang="zh-CN" altLang="en-US" sz="2000" dirty="0">
              <a:solidFill>
                <a:srgbClr val="292929"/>
              </a:solidFill>
            </a:endParaRPr>
          </a:p>
        </p:txBody>
      </p:sp>
      <p:sp>
        <p:nvSpPr>
          <p:cNvPr id="6" name="文本框 5"/>
          <p:cNvSpPr txBox="1"/>
          <p:nvPr/>
        </p:nvSpPr>
        <p:spPr>
          <a:xfrm>
            <a:off x="2037219" y="1151847"/>
            <a:ext cx="4863136" cy="369332"/>
          </a:xfrm>
          <a:prstGeom prst="rect">
            <a:avLst/>
          </a:prstGeom>
          <a:noFill/>
        </p:spPr>
        <p:txBody>
          <a:bodyPr wrap="square" rtlCol="0">
            <a:spAutoFit/>
          </a:bodyPr>
          <a:lstStyle/>
          <a:p>
            <a:r>
              <a:rPr lang="en-US" altLang="zh-CN" dirty="0" smtClean="0">
                <a:solidFill>
                  <a:srgbClr val="292929"/>
                </a:solidFill>
              </a:rPr>
              <a:t>       Large Coverage                 Small Coverage </a:t>
            </a:r>
            <a:endParaRPr lang="zh-CN" altLang="en-US" dirty="0">
              <a:solidFill>
                <a:srgbClr val="292929"/>
              </a:solidFill>
            </a:endParaRPr>
          </a:p>
        </p:txBody>
      </p:sp>
    </p:spTree>
    <p:extLst>
      <p:ext uri="{BB962C8B-B14F-4D97-AF65-F5344CB8AC3E}">
        <p14:creationId xmlns:p14="http://schemas.microsoft.com/office/powerpoint/2010/main" val="981413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76471" y="349827"/>
            <a:ext cx="7039303" cy="432197"/>
          </a:xfrm>
        </p:spPr>
        <p:txBody>
          <a:bodyPr/>
          <a:lstStyle/>
          <a:p>
            <a:r>
              <a:rPr lang="en-US" altLang="zh-CN" dirty="0"/>
              <a:t>Diurnal variations of domain averaged </a:t>
            </a:r>
            <a:r>
              <a:rPr lang="en-US" altLang="zh-CN" dirty="0" smtClean="0"/>
              <a:t>precipitation</a:t>
            </a:r>
            <a:endParaRPr lang="zh-CN" altLang="en-US" dirty="0"/>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7983" y="1735555"/>
            <a:ext cx="6911235" cy="2669499"/>
          </a:xfrm>
          <a:prstGeom prst="rect">
            <a:avLst/>
          </a:prstGeom>
        </p:spPr>
      </p:pic>
      <p:sp>
        <p:nvSpPr>
          <p:cNvPr id="6" name="文本框 5"/>
          <p:cNvSpPr txBox="1"/>
          <p:nvPr/>
        </p:nvSpPr>
        <p:spPr>
          <a:xfrm>
            <a:off x="5189030" y="4415525"/>
            <a:ext cx="3247303" cy="1323439"/>
          </a:xfrm>
          <a:prstGeom prst="rect">
            <a:avLst/>
          </a:prstGeom>
          <a:noFill/>
        </p:spPr>
        <p:txBody>
          <a:bodyPr wrap="square" rtlCol="0">
            <a:spAutoFit/>
          </a:bodyPr>
          <a:lstStyle/>
          <a:p>
            <a:pPr marL="214313" indent="-214313" algn="just">
              <a:buFont typeface="Arial" panose="020B0604020202020204" pitchFamily="34" charset="0"/>
              <a:buChar char="•"/>
            </a:pPr>
            <a:r>
              <a:rPr lang="en-US" altLang="zh-CN" sz="2000" dirty="0" smtClean="0">
                <a:solidFill>
                  <a:srgbClr val="292929"/>
                </a:solidFill>
              </a:rPr>
              <a:t>SC:</a:t>
            </a:r>
            <a:endParaRPr lang="en-US" altLang="zh-CN" sz="2000" dirty="0">
              <a:solidFill>
                <a:srgbClr val="292929"/>
              </a:solidFill>
            </a:endParaRPr>
          </a:p>
          <a:p>
            <a:pPr algn="just"/>
            <a:r>
              <a:rPr lang="en-US" altLang="zh-CN" sz="2000" dirty="0">
                <a:solidFill>
                  <a:srgbClr val="292929"/>
                </a:solidFill>
              </a:rPr>
              <a:t>Generate a spurious peak and  a time lag for  the real peak</a:t>
            </a:r>
          </a:p>
          <a:p>
            <a:pPr marL="214313" indent="-214313" algn="just">
              <a:buFont typeface="Arial" panose="020B0604020202020204" pitchFamily="34" charset="0"/>
              <a:buChar char="•"/>
            </a:pPr>
            <a:endParaRPr lang="zh-CN" altLang="en-US" sz="2000" dirty="0">
              <a:solidFill>
                <a:srgbClr val="292929"/>
              </a:solidFill>
            </a:endParaRPr>
          </a:p>
        </p:txBody>
      </p:sp>
      <p:sp>
        <p:nvSpPr>
          <p:cNvPr id="3" name="文本框 2"/>
          <p:cNvSpPr txBox="1"/>
          <p:nvPr/>
        </p:nvSpPr>
        <p:spPr>
          <a:xfrm>
            <a:off x="1177983" y="4462435"/>
            <a:ext cx="3455618" cy="1631216"/>
          </a:xfrm>
          <a:prstGeom prst="rect">
            <a:avLst/>
          </a:prstGeom>
          <a:noFill/>
        </p:spPr>
        <p:txBody>
          <a:bodyPr wrap="square" rtlCol="0">
            <a:spAutoFit/>
          </a:bodyPr>
          <a:lstStyle/>
          <a:p>
            <a:pPr marL="214313" indent="-214313" algn="just">
              <a:buFont typeface="Arial" panose="020B0604020202020204" pitchFamily="34" charset="0"/>
              <a:buChar char="•"/>
            </a:pPr>
            <a:r>
              <a:rPr lang="en-US" altLang="zh-CN" sz="2000" dirty="0" smtClean="0">
                <a:solidFill>
                  <a:srgbClr val="292929"/>
                </a:solidFill>
              </a:rPr>
              <a:t>LC:</a:t>
            </a:r>
            <a:endParaRPr lang="en-US" altLang="zh-CN" sz="2000" dirty="0">
              <a:solidFill>
                <a:srgbClr val="292929"/>
              </a:solidFill>
            </a:endParaRPr>
          </a:p>
          <a:p>
            <a:pPr algn="just"/>
            <a:r>
              <a:rPr lang="en-US" altLang="zh-CN" sz="2000" dirty="0">
                <a:solidFill>
                  <a:srgbClr val="292929"/>
                </a:solidFill>
              </a:rPr>
              <a:t>Overestimate the first rainfall peak and underestimate the second peak</a:t>
            </a:r>
          </a:p>
          <a:p>
            <a:endParaRPr lang="zh-CN" altLang="en-US" sz="2000" dirty="0">
              <a:solidFill>
                <a:srgbClr val="292929"/>
              </a:solidFill>
            </a:endParaRPr>
          </a:p>
        </p:txBody>
      </p:sp>
      <p:sp>
        <p:nvSpPr>
          <p:cNvPr id="8" name="文本框 2"/>
          <p:cNvSpPr txBox="1"/>
          <p:nvPr/>
        </p:nvSpPr>
        <p:spPr>
          <a:xfrm>
            <a:off x="1804530" y="1303565"/>
            <a:ext cx="6079838"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smtClean="0">
                <a:solidFill>
                  <a:srgbClr val="292929"/>
                </a:solidFill>
              </a:rPr>
              <a:t>       Large Coverage                                   Small Coverage </a:t>
            </a:r>
            <a:endParaRPr lang="zh-CN" altLang="en-US" dirty="0">
              <a:solidFill>
                <a:srgbClr val="292929"/>
              </a:solidFill>
            </a:endParaRPr>
          </a:p>
        </p:txBody>
      </p:sp>
    </p:spTree>
    <p:extLst>
      <p:ext uri="{BB962C8B-B14F-4D97-AF65-F5344CB8AC3E}">
        <p14:creationId xmlns:p14="http://schemas.microsoft.com/office/powerpoint/2010/main" val="7276220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30" y="1736839"/>
            <a:ext cx="5659407" cy="4309397"/>
          </a:xfrm>
          <a:prstGeom prst="rect">
            <a:avLst/>
          </a:prstGeom>
        </p:spPr>
      </p:pic>
      <p:sp>
        <p:nvSpPr>
          <p:cNvPr id="6" name="文本框 5"/>
          <p:cNvSpPr txBox="1"/>
          <p:nvPr/>
        </p:nvSpPr>
        <p:spPr>
          <a:xfrm>
            <a:off x="5756989" y="1698479"/>
            <a:ext cx="3256382" cy="2739211"/>
          </a:xfrm>
          <a:prstGeom prst="rect">
            <a:avLst/>
          </a:prstGeom>
          <a:noFill/>
        </p:spPr>
        <p:txBody>
          <a:bodyPr wrap="square" rtlCol="0">
            <a:spAutoFit/>
          </a:bodyPr>
          <a:lstStyle/>
          <a:p>
            <a:pPr marL="214313" indent="-214313" algn="just">
              <a:spcBef>
                <a:spcPts val="600"/>
              </a:spcBef>
              <a:buFont typeface="Arial" panose="020B0604020202020204" pitchFamily="34" charset="0"/>
              <a:buChar char="•"/>
            </a:pPr>
            <a:r>
              <a:rPr lang="en-US" altLang="zh-CN" dirty="0">
                <a:solidFill>
                  <a:srgbClr val="292929"/>
                </a:solidFill>
              </a:rPr>
              <a:t>Domain averaged precipitation amounts negatively correlate with agreement scales.</a:t>
            </a:r>
          </a:p>
          <a:p>
            <a:pPr marL="214313" indent="-214313" algn="just">
              <a:spcBef>
                <a:spcPts val="600"/>
              </a:spcBef>
              <a:buFont typeface="Arial" panose="020B0604020202020204" pitchFamily="34" charset="0"/>
              <a:buChar char="•"/>
            </a:pPr>
            <a:r>
              <a:rPr lang="en-US" altLang="zh-CN" dirty="0">
                <a:solidFill>
                  <a:srgbClr val="292929"/>
                </a:solidFill>
              </a:rPr>
              <a:t>The weak regime shows higher domain averaged agreement </a:t>
            </a:r>
            <a:r>
              <a:rPr lang="en-US" altLang="zh-CN" dirty="0" smtClean="0">
                <a:solidFill>
                  <a:srgbClr val="292929"/>
                </a:solidFill>
              </a:rPr>
              <a:t>scales.</a:t>
            </a:r>
            <a:endParaRPr lang="en-US" altLang="zh-CN" dirty="0">
              <a:solidFill>
                <a:srgbClr val="292929"/>
              </a:solidFill>
            </a:endParaRPr>
          </a:p>
          <a:p>
            <a:pPr marL="214313" indent="-214313" algn="just">
              <a:spcBef>
                <a:spcPts val="600"/>
              </a:spcBef>
              <a:buFont typeface="Arial" panose="020B0604020202020204" pitchFamily="34" charset="0"/>
              <a:buChar char="•"/>
            </a:pPr>
            <a:r>
              <a:rPr lang="en-US" altLang="zh-CN" dirty="0" err="1">
                <a:solidFill>
                  <a:srgbClr val="292929"/>
                </a:solidFill>
              </a:rPr>
              <a:t>Underdispersion</a:t>
            </a:r>
            <a:r>
              <a:rPr lang="en-US" altLang="zh-CN" dirty="0">
                <a:solidFill>
                  <a:srgbClr val="292929"/>
                </a:solidFill>
              </a:rPr>
              <a:t> (ratio &lt; 1):  the lowest at the 18 h lead time under the weak regime.</a:t>
            </a:r>
            <a:endParaRPr lang="zh-CN" altLang="en-US" dirty="0">
              <a:solidFill>
                <a:srgbClr val="292929"/>
              </a:solidFill>
            </a:endParaRPr>
          </a:p>
        </p:txBody>
      </p:sp>
      <p:sp>
        <p:nvSpPr>
          <p:cNvPr id="7" name="标题 1"/>
          <p:cNvSpPr>
            <a:spLocks noGrp="1"/>
          </p:cNvSpPr>
          <p:nvPr>
            <p:ph type="title"/>
          </p:nvPr>
        </p:nvSpPr>
        <p:spPr>
          <a:xfrm>
            <a:off x="0" y="312505"/>
            <a:ext cx="7945820" cy="432197"/>
          </a:xfrm>
        </p:spPr>
        <p:txBody>
          <a:bodyPr/>
          <a:lstStyle/>
          <a:p>
            <a:r>
              <a:rPr lang="en-US" altLang="zh-CN" sz="2800" dirty="0"/>
              <a:t>Diurnal variations </a:t>
            </a:r>
            <a:r>
              <a:rPr lang="en-US" altLang="zh-CN" sz="2800" dirty="0" smtClean="0"/>
              <a:t>of spread-skill relationship</a:t>
            </a:r>
            <a:endParaRPr lang="zh-CN" altLang="en-US" sz="2800" dirty="0"/>
          </a:p>
        </p:txBody>
      </p:sp>
      <mc:AlternateContent xmlns:mc="http://schemas.openxmlformats.org/markup-compatibility/2006" xmlns:a14="http://schemas.microsoft.com/office/drawing/2010/main">
        <mc:Choice Requires="a14">
          <p:sp>
            <p:nvSpPr>
              <p:cNvPr id="8" name="文本框 7"/>
              <p:cNvSpPr txBox="1"/>
              <p:nvPr/>
            </p:nvSpPr>
            <p:spPr>
              <a:xfrm>
                <a:off x="318546" y="6073857"/>
                <a:ext cx="6894022" cy="433645"/>
              </a:xfrm>
              <a:prstGeom prst="rect">
                <a:avLst/>
              </a:prstGeom>
              <a:noFill/>
            </p:spPr>
            <p:txBody>
              <a:bodyPr wrap="square" rtlCol="0">
                <a:spAutoFit/>
              </a:bodyPr>
              <a:lstStyle/>
              <a:p>
                <a:r>
                  <a:rPr lang="en-US" altLang="zh-CN" sz="1600" dirty="0" smtClean="0">
                    <a:solidFill>
                      <a:srgbClr val="292929"/>
                    </a:solidFill>
                    <a:ea typeface="宋体" panose="02010600030101010101" pitchFamily="2" charset="-122"/>
                  </a:rPr>
                  <a:t>Averaged Agreement </a:t>
                </a:r>
                <a:r>
                  <a:rPr lang="en-US" altLang="zh-CN" sz="1600" dirty="0">
                    <a:solidFill>
                      <a:srgbClr val="292929"/>
                    </a:solidFill>
                    <a:ea typeface="宋体" panose="02010600030101010101" pitchFamily="2" charset="-122"/>
                  </a:rPr>
                  <a:t>scales</a:t>
                </a:r>
                <a:r>
                  <a:rPr lang="en-US" altLang="zh-CN" sz="1600" dirty="0">
                    <a:solidFill>
                      <a:srgbClr val="292929"/>
                    </a:solidFill>
                  </a:rPr>
                  <a:t>        </a:t>
                </a:r>
                <a:r>
                  <a:rPr lang="en-US" altLang="zh-CN" sz="1600" dirty="0" smtClean="0">
                    <a:solidFill>
                      <a:srgbClr val="292929"/>
                    </a:solidFill>
                    <a:ea typeface="宋体" panose="02010600030101010101" pitchFamily="2" charset="-122"/>
                  </a:rPr>
                  <a:t>the </a:t>
                </a:r>
                <a:r>
                  <a:rPr lang="en-US" altLang="zh-CN" sz="1600" dirty="0">
                    <a:solidFill>
                      <a:srgbClr val="292929"/>
                    </a:solidFill>
                    <a:ea typeface="宋体" panose="02010600030101010101" pitchFamily="2" charset="-122"/>
                  </a:rPr>
                  <a:t>ratios of </a:t>
                </a:r>
                <a14:m>
                  <m:oMath xmlns:m="http://schemas.openxmlformats.org/officeDocument/2006/math">
                    <m:sSubSup>
                      <m:sSubSupPr>
                        <m:ctrlPr>
                          <a:rPr lang="zh-CN" altLang="zh-CN" sz="1600" i="1">
                            <a:solidFill>
                              <a:srgbClr val="292929"/>
                            </a:solidFill>
                            <a:latin typeface="Cambria Math"/>
                            <a:ea typeface="Cambria Math" panose="02040503050406030204" pitchFamily="18" charset="0"/>
                            <a:cs typeface="Times New Roman" panose="02020603050405020304" pitchFamily="18" charset="0"/>
                          </a:rPr>
                        </m:ctrlPr>
                      </m:sSubSupPr>
                      <m:e>
                        <m:r>
                          <a:rPr lang="en-US" altLang="zh-CN" sz="1600" i="1">
                            <a:solidFill>
                              <a:srgbClr val="292929"/>
                            </a:solidFill>
                            <a:latin typeface="Cambria Math" panose="02040503050406030204" pitchFamily="18" charset="0"/>
                            <a:ea typeface="宋体" panose="02010600030101010101" pitchFamily="2" charset="-122"/>
                            <a:cs typeface="Times New Roman" panose="02020603050405020304" pitchFamily="18" charset="0"/>
                          </a:rPr>
                          <m:t>𝑆</m:t>
                        </m:r>
                      </m:e>
                      <m:sub>
                        <m:r>
                          <a:rPr lang="en-US" altLang="zh-CN" sz="1600" i="1">
                            <a:solidFill>
                              <a:srgbClr val="292929"/>
                            </a:solidFill>
                            <a:latin typeface="Cambria Math" panose="02040503050406030204" pitchFamily="18" charset="0"/>
                            <a:ea typeface="宋体" panose="02010600030101010101" pitchFamily="2" charset="-122"/>
                            <a:cs typeface="Times New Roman" panose="02020603050405020304" pitchFamily="18" charset="0"/>
                          </a:rPr>
                          <m:t>𝑖𝑗</m:t>
                        </m:r>
                      </m:sub>
                      <m:sup>
                        <m:r>
                          <a:rPr lang="en-US" altLang="zh-CN" sz="1600" i="1">
                            <a:solidFill>
                              <a:srgbClr val="292929"/>
                            </a:solidFill>
                            <a:latin typeface="Cambria Math" panose="02040503050406030204" pitchFamily="18" charset="0"/>
                            <a:ea typeface="宋体" panose="02010600030101010101" pitchFamily="2" charset="-122"/>
                            <a:cs typeface="Times New Roman" panose="02020603050405020304" pitchFamily="18" charset="0"/>
                          </a:rPr>
                          <m:t>𝐴</m:t>
                        </m:r>
                        <m:r>
                          <a:rPr lang="en-US" altLang="zh-CN" sz="1600" i="1">
                            <a:solidFill>
                              <a:srgbClr val="292929"/>
                            </a:solidFill>
                            <a:latin typeface="Cambria Math" panose="02040503050406030204" pitchFamily="18" charset="0"/>
                            <a:ea typeface="宋体" panose="02010600030101010101" pitchFamily="2" charset="-122"/>
                            <a:cs typeface="Times New Roman" panose="02020603050405020304" pitchFamily="18" charset="0"/>
                          </a:rPr>
                          <m:t>(</m:t>
                        </m:r>
                        <m:acc>
                          <m:accPr>
                            <m:chr m:val="̅"/>
                            <m:ctrlPr>
                              <a:rPr lang="zh-CN" altLang="zh-CN" sz="1600" i="1">
                                <a:solidFill>
                                  <a:srgbClr val="292929"/>
                                </a:solidFill>
                                <a:latin typeface="Cambria Math"/>
                                <a:ea typeface="Cambria Math" panose="02040503050406030204" pitchFamily="18" charset="0"/>
                                <a:cs typeface="Times New Roman" panose="02020603050405020304" pitchFamily="18" charset="0"/>
                              </a:rPr>
                            </m:ctrlPr>
                          </m:accPr>
                          <m:e>
                            <m:r>
                              <a:rPr lang="en-US" altLang="zh-CN" sz="1600" i="1">
                                <a:solidFill>
                                  <a:srgbClr val="292929"/>
                                </a:solidFill>
                                <a:latin typeface="Cambria Math" panose="02040503050406030204" pitchFamily="18" charset="0"/>
                                <a:ea typeface="宋体" panose="02010600030101010101" pitchFamily="2" charset="-122"/>
                                <a:cs typeface="Times New Roman" panose="02020603050405020304" pitchFamily="18" charset="0"/>
                              </a:rPr>
                              <m:t>𝑚𝑚</m:t>
                            </m:r>
                          </m:e>
                        </m:acc>
                        <m:r>
                          <a:rPr lang="en-US" altLang="zh-CN" sz="1600" i="1">
                            <a:solidFill>
                              <a:srgbClr val="292929"/>
                            </a:solidFill>
                            <a:latin typeface="Cambria Math" panose="02040503050406030204" pitchFamily="18" charset="0"/>
                            <a:ea typeface="宋体" panose="02010600030101010101" pitchFamily="2" charset="-122"/>
                            <a:cs typeface="Times New Roman" panose="02020603050405020304" pitchFamily="18" charset="0"/>
                          </a:rPr>
                          <m:t>)</m:t>
                        </m:r>
                      </m:sup>
                    </m:sSubSup>
                  </m:oMath>
                </a14:m>
                <a:r>
                  <a:rPr lang="en-US" altLang="zh-CN" sz="1600" dirty="0">
                    <a:solidFill>
                      <a:srgbClr val="292929"/>
                    </a:solidFill>
                    <a:ea typeface="宋体" panose="02010600030101010101" pitchFamily="2" charset="-122"/>
                  </a:rPr>
                  <a:t> and </a:t>
                </a:r>
                <a14:m>
                  <m:oMath xmlns:m="http://schemas.openxmlformats.org/officeDocument/2006/math">
                    <m:sSubSup>
                      <m:sSubSupPr>
                        <m:ctrlPr>
                          <a:rPr lang="zh-CN" altLang="zh-CN" sz="1600" i="1">
                            <a:solidFill>
                              <a:srgbClr val="292929"/>
                            </a:solidFill>
                            <a:latin typeface="Cambria Math"/>
                            <a:ea typeface="Cambria Math" panose="02040503050406030204" pitchFamily="18" charset="0"/>
                            <a:cs typeface="Times New Roman" panose="02020603050405020304" pitchFamily="18" charset="0"/>
                          </a:rPr>
                        </m:ctrlPr>
                      </m:sSubSupPr>
                      <m:e>
                        <m:r>
                          <a:rPr lang="en-US" altLang="zh-CN" sz="1600" i="1">
                            <a:solidFill>
                              <a:srgbClr val="292929"/>
                            </a:solidFill>
                            <a:latin typeface="Cambria Math" panose="02040503050406030204" pitchFamily="18" charset="0"/>
                            <a:ea typeface="宋体" panose="02010600030101010101" pitchFamily="2" charset="-122"/>
                            <a:cs typeface="Times New Roman" panose="02020603050405020304" pitchFamily="18" charset="0"/>
                          </a:rPr>
                          <m:t>𝑆</m:t>
                        </m:r>
                      </m:e>
                      <m:sub>
                        <m:r>
                          <a:rPr lang="en-US" altLang="zh-CN" sz="1600" i="1">
                            <a:solidFill>
                              <a:srgbClr val="292929"/>
                            </a:solidFill>
                            <a:latin typeface="Cambria Math" panose="02040503050406030204" pitchFamily="18" charset="0"/>
                            <a:ea typeface="宋体" panose="02010600030101010101" pitchFamily="2" charset="-122"/>
                            <a:cs typeface="Times New Roman" panose="02020603050405020304" pitchFamily="18" charset="0"/>
                          </a:rPr>
                          <m:t>𝑖𝑗</m:t>
                        </m:r>
                      </m:sub>
                      <m:sup>
                        <m:r>
                          <a:rPr lang="en-US" altLang="zh-CN" sz="1600" i="1">
                            <a:solidFill>
                              <a:srgbClr val="292929"/>
                            </a:solidFill>
                            <a:latin typeface="Cambria Math" panose="02040503050406030204" pitchFamily="18" charset="0"/>
                            <a:ea typeface="宋体" panose="02010600030101010101" pitchFamily="2" charset="-122"/>
                            <a:cs typeface="Times New Roman" panose="02020603050405020304" pitchFamily="18" charset="0"/>
                          </a:rPr>
                          <m:t>𝐴</m:t>
                        </m:r>
                        <m:r>
                          <a:rPr lang="en-US" altLang="zh-CN" sz="1600" i="1">
                            <a:solidFill>
                              <a:srgbClr val="292929"/>
                            </a:solidFill>
                            <a:latin typeface="Cambria Math" panose="02040503050406030204" pitchFamily="18" charset="0"/>
                            <a:ea typeface="宋体" panose="02010600030101010101" pitchFamily="2" charset="-122"/>
                            <a:cs typeface="Times New Roman" panose="02020603050405020304" pitchFamily="18" charset="0"/>
                          </a:rPr>
                          <m:t>(</m:t>
                        </m:r>
                        <m:acc>
                          <m:accPr>
                            <m:chr m:val="̅"/>
                            <m:ctrlPr>
                              <a:rPr lang="zh-CN" altLang="zh-CN" sz="1600" i="1">
                                <a:solidFill>
                                  <a:srgbClr val="292929"/>
                                </a:solidFill>
                                <a:latin typeface="Cambria Math"/>
                                <a:ea typeface="Cambria Math" panose="02040503050406030204" pitchFamily="18" charset="0"/>
                                <a:cs typeface="Times New Roman" panose="02020603050405020304" pitchFamily="18" charset="0"/>
                              </a:rPr>
                            </m:ctrlPr>
                          </m:accPr>
                          <m:e>
                            <m:r>
                              <a:rPr lang="en-US" altLang="zh-CN" sz="1600" i="1">
                                <a:solidFill>
                                  <a:srgbClr val="292929"/>
                                </a:solidFill>
                                <a:latin typeface="Cambria Math" panose="02040503050406030204" pitchFamily="18" charset="0"/>
                                <a:ea typeface="宋体" panose="02010600030101010101" pitchFamily="2" charset="-122"/>
                                <a:cs typeface="Times New Roman" panose="02020603050405020304" pitchFamily="18" charset="0"/>
                              </a:rPr>
                              <m:t>𝑚𝑜</m:t>
                            </m:r>
                          </m:e>
                        </m:acc>
                        <m:r>
                          <a:rPr lang="en-US" altLang="zh-CN" sz="1600" i="1">
                            <a:solidFill>
                              <a:srgbClr val="292929"/>
                            </a:solidFill>
                            <a:latin typeface="Cambria Math" panose="02040503050406030204" pitchFamily="18" charset="0"/>
                            <a:ea typeface="宋体" panose="02010600030101010101" pitchFamily="2" charset="-122"/>
                            <a:cs typeface="Times New Roman" panose="02020603050405020304" pitchFamily="18" charset="0"/>
                          </a:rPr>
                          <m:t>)</m:t>
                        </m:r>
                      </m:sup>
                    </m:sSubSup>
                  </m:oMath>
                </a14:m>
                <a:endParaRPr lang="zh-CN" altLang="en-US" sz="1600" dirty="0">
                  <a:solidFill>
                    <a:srgbClr val="292929"/>
                  </a:solidFill>
                </a:endParaRPr>
              </a:p>
            </p:txBody>
          </p:sp>
        </mc:Choice>
        <mc:Fallback xmlns="">
          <p:sp>
            <p:nvSpPr>
              <p:cNvPr id="8" name="文本框 7"/>
              <p:cNvSpPr txBox="1">
                <a:spLocks noRot="1" noChangeAspect="1" noMove="1" noResize="1" noEditPoints="1" noAdjustHandles="1" noChangeArrowheads="1" noChangeShapeType="1" noTextEdit="1"/>
              </p:cNvSpPr>
              <p:nvPr/>
            </p:nvSpPr>
            <p:spPr>
              <a:xfrm>
                <a:off x="318546" y="6073857"/>
                <a:ext cx="6894022" cy="433645"/>
              </a:xfrm>
              <a:prstGeom prst="rect">
                <a:avLst/>
              </a:prstGeom>
              <a:blipFill rotWithShape="0">
                <a:blip r:embed="rId3"/>
                <a:stretch>
                  <a:fillRect l="-442" b="-5556"/>
                </a:stretch>
              </a:blipFill>
            </p:spPr>
            <p:txBody>
              <a:bodyPr/>
              <a:lstStyle/>
              <a:p>
                <a:r>
                  <a:rPr lang="zh-CN" altLang="en-US">
                    <a:noFill/>
                  </a:rPr>
                  <a:t> </a:t>
                </a:r>
              </a:p>
            </p:txBody>
          </p:sp>
        </mc:Fallback>
      </mc:AlternateContent>
      <p:sp>
        <p:nvSpPr>
          <p:cNvPr id="2" name="文本框 1"/>
          <p:cNvSpPr txBox="1"/>
          <p:nvPr/>
        </p:nvSpPr>
        <p:spPr>
          <a:xfrm>
            <a:off x="699796" y="1334277"/>
            <a:ext cx="4683968" cy="369332"/>
          </a:xfrm>
          <a:prstGeom prst="rect">
            <a:avLst/>
          </a:prstGeom>
          <a:noFill/>
        </p:spPr>
        <p:txBody>
          <a:bodyPr wrap="square" rtlCol="0">
            <a:spAutoFit/>
          </a:bodyPr>
          <a:lstStyle/>
          <a:p>
            <a:r>
              <a:rPr lang="en-US" altLang="zh-CN" dirty="0" err="1" smtClean="0">
                <a:solidFill>
                  <a:srgbClr val="292929"/>
                </a:solidFill>
              </a:rPr>
              <a:t>RMSE&amp;spread</a:t>
            </a:r>
            <a:r>
              <a:rPr lang="en-US" altLang="zh-CN" dirty="0" smtClean="0">
                <a:solidFill>
                  <a:srgbClr val="292929"/>
                </a:solidFill>
              </a:rPr>
              <a:t>                           spread/RMSE</a:t>
            </a:r>
            <a:endParaRPr lang="zh-CN" altLang="en-US" dirty="0">
              <a:solidFill>
                <a:srgbClr val="292929"/>
              </a:solidFill>
            </a:endParaRPr>
          </a:p>
        </p:txBody>
      </p:sp>
    </p:spTree>
    <p:extLst>
      <p:ext uri="{BB962C8B-B14F-4D97-AF65-F5344CB8AC3E}">
        <p14:creationId xmlns:p14="http://schemas.microsoft.com/office/powerpoint/2010/main" val="39313717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57" y="1511608"/>
            <a:ext cx="5850132" cy="4823880"/>
          </a:xfrm>
          <a:prstGeom prst="rect">
            <a:avLst/>
          </a:prstGeom>
        </p:spPr>
      </p:pic>
      <p:sp>
        <p:nvSpPr>
          <p:cNvPr id="4" name="标题 1"/>
          <p:cNvSpPr txBox="1">
            <a:spLocks/>
          </p:cNvSpPr>
          <p:nvPr/>
        </p:nvSpPr>
        <p:spPr>
          <a:xfrm>
            <a:off x="0" y="237860"/>
            <a:ext cx="8117633" cy="432197"/>
          </a:xfrm>
          <a:prstGeom prst="rect">
            <a:avLst/>
          </a:prstGeom>
        </p:spPr>
        <p:txBody>
          <a:bodyPr/>
          <a:lstStyle>
            <a:lvl1pPr algn="l" rtl="0" eaLnBrk="0" fontAlgn="base" hangingPunct="0">
              <a:spcBef>
                <a:spcPct val="0"/>
              </a:spcBef>
              <a:spcAft>
                <a:spcPct val="0"/>
              </a:spcAft>
              <a:defRPr sz="2400" b="1">
                <a:solidFill>
                  <a:schemeClr val="tx1"/>
                </a:solidFill>
                <a:latin typeface="+mj-lt"/>
                <a:ea typeface="+mj-ea"/>
                <a:cs typeface="+mj-cs"/>
                <a:sym typeface="Times New Roman" pitchFamily="18" charset="0"/>
              </a:defRPr>
            </a:lvl1pPr>
            <a:lvl2pPr algn="l" rtl="0" eaLnBrk="0" fontAlgn="base" hangingPunct="0">
              <a:spcBef>
                <a:spcPct val="0"/>
              </a:spcBef>
              <a:spcAft>
                <a:spcPct val="0"/>
              </a:spcAft>
              <a:defRPr sz="2400" b="1">
                <a:solidFill>
                  <a:schemeClr val="tx1"/>
                </a:solidFill>
                <a:latin typeface="Times New Roman" pitchFamily="18" charset="0"/>
                <a:ea typeface="华文中宋" pitchFamily="2" charset="-122"/>
                <a:sym typeface="Times New Roman" pitchFamily="18" charset="0"/>
              </a:defRPr>
            </a:lvl2pPr>
            <a:lvl3pPr algn="l" rtl="0" eaLnBrk="0" fontAlgn="base" hangingPunct="0">
              <a:spcBef>
                <a:spcPct val="0"/>
              </a:spcBef>
              <a:spcAft>
                <a:spcPct val="0"/>
              </a:spcAft>
              <a:defRPr sz="2400" b="1">
                <a:solidFill>
                  <a:schemeClr val="tx1"/>
                </a:solidFill>
                <a:latin typeface="Times New Roman" pitchFamily="18" charset="0"/>
                <a:ea typeface="华文中宋" pitchFamily="2" charset="-122"/>
                <a:sym typeface="Times New Roman" pitchFamily="18" charset="0"/>
              </a:defRPr>
            </a:lvl3pPr>
            <a:lvl4pPr algn="l" rtl="0" eaLnBrk="0" fontAlgn="base" hangingPunct="0">
              <a:spcBef>
                <a:spcPct val="0"/>
              </a:spcBef>
              <a:spcAft>
                <a:spcPct val="0"/>
              </a:spcAft>
              <a:defRPr sz="2400" b="1">
                <a:solidFill>
                  <a:schemeClr val="tx1"/>
                </a:solidFill>
                <a:latin typeface="Times New Roman" pitchFamily="18" charset="0"/>
                <a:ea typeface="华文中宋" pitchFamily="2" charset="-122"/>
                <a:sym typeface="Times New Roman" pitchFamily="18" charset="0"/>
              </a:defRPr>
            </a:lvl4pPr>
            <a:lvl5pPr algn="l" rtl="0" eaLnBrk="0" fontAlgn="base" hangingPunct="0">
              <a:spcBef>
                <a:spcPct val="0"/>
              </a:spcBef>
              <a:spcAft>
                <a:spcPct val="0"/>
              </a:spcAft>
              <a:defRPr sz="2400" b="1">
                <a:solidFill>
                  <a:schemeClr val="tx1"/>
                </a:solidFill>
                <a:latin typeface="Times New Roman" pitchFamily="18" charset="0"/>
                <a:ea typeface="华文中宋" pitchFamily="2" charset="-122"/>
                <a:sym typeface="Times New Roman" pitchFamily="18" charset="0"/>
              </a:defRPr>
            </a:lvl5pPr>
            <a:lvl6pPr marL="342900" algn="l" rtl="0" eaLnBrk="0" fontAlgn="base" hangingPunct="0">
              <a:spcBef>
                <a:spcPct val="0"/>
              </a:spcBef>
              <a:spcAft>
                <a:spcPct val="0"/>
              </a:spcAft>
              <a:defRPr sz="2400" b="1">
                <a:solidFill>
                  <a:schemeClr val="tx1"/>
                </a:solidFill>
                <a:latin typeface="Times New Roman" pitchFamily="18" charset="0"/>
                <a:ea typeface="华文中宋" pitchFamily="2" charset="-122"/>
                <a:sym typeface="Times New Roman" pitchFamily="18" charset="0"/>
              </a:defRPr>
            </a:lvl6pPr>
            <a:lvl7pPr marL="685800" algn="l" rtl="0" eaLnBrk="0" fontAlgn="base" hangingPunct="0">
              <a:spcBef>
                <a:spcPct val="0"/>
              </a:spcBef>
              <a:spcAft>
                <a:spcPct val="0"/>
              </a:spcAft>
              <a:defRPr sz="2400" b="1">
                <a:solidFill>
                  <a:schemeClr val="tx1"/>
                </a:solidFill>
                <a:latin typeface="Times New Roman" pitchFamily="18" charset="0"/>
                <a:ea typeface="华文中宋" pitchFamily="2" charset="-122"/>
                <a:sym typeface="Times New Roman" pitchFamily="18" charset="0"/>
              </a:defRPr>
            </a:lvl7pPr>
            <a:lvl8pPr marL="1028700" algn="l" rtl="0" eaLnBrk="0" fontAlgn="base" hangingPunct="0">
              <a:spcBef>
                <a:spcPct val="0"/>
              </a:spcBef>
              <a:spcAft>
                <a:spcPct val="0"/>
              </a:spcAft>
              <a:defRPr sz="2400" b="1">
                <a:solidFill>
                  <a:schemeClr val="tx1"/>
                </a:solidFill>
                <a:latin typeface="Times New Roman" pitchFamily="18" charset="0"/>
                <a:ea typeface="华文中宋" pitchFamily="2" charset="-122"/>
                <a:sym typeface="Times New Roman" pitchFamily="18" charset="0"/>
              </a:defRPr>
            </a:lvl8pPr>
            <a:lvl9pPr marL="1371600" algn="l" rtl="0" eaLnBrk="0" fontAlgn="base" hangingPunct="0">
              <a:spcBef>
                <a:spcPct val="0"/>
              </a:spcBef>
              <a:spcAft>
                <a:spcPct val="0"/>
              </a:spcAft>
              <a:defRPr sz="2400" b="1">
                <a:solidFill>
                  <a:schemeClr val="tx1"/>
                </a:solidFill>
                <a:latin typeface="Times New Roman" pitchFamily="18" charset="0"/>
                <a:ea typeface="华文中宋" pitchFamily="2" charset="-122"/>
                <a:sym typeface="Times New Roman" pitchFamily="18" charset="0"/>
              </a:defRPr>
            </a:lvl9pPr>
          </a:lstStyle>
          <a:p>
            <a:r>
              <a:rPr lang="en-US" altLang="zh-CN" sz="2000" kern="0" dirty="0" smtClean="0">
                <a:solidFill>
                  <a:srgbClr val="292929"/>
                </a:solidFill>
              </a:rPr>
              <a:t>Comparison between the traditional </a:t>
            </a:r>
          </a:p>
          <a:p>
            <a:r>
              <a:rPr lang="en-US" altLang="zh-CN" sz="2000" kern="0" dirty="0">
                <a:solidFill>
                  <a:srgbClr val="292929"/>
                </a:solidFill>
              </a:rPr>
              <a:t> </a:t>
            </a:r>
            <a:r>
              <a:rPr lang="en-US" altLang="zh-CN" sz="2000" kern="0" dirty="0" smtClean="0">
                <a:solidFill>
                  <a:srgbClr val="292929"/>
                </a:solidFill>
              </a:rPr>
              <a:t>                                    and spatial spread-skill relationship</a:t>
            </a:r>
            <a:endParaRPr lang="zh-CN" altLang="en-US" sz="2000" kern="0" dirty="0">
              <a:solidFill>
                <a:srgbClr val="292929"/>
              </a:solidFill>
            </a:endParaRPr>
          </a:p>
        </p:txBody>
      </p:sp>
      <p:sp>
        <p:nvSpPr>
          <p:cNvPr id="5" name="文本框 4"/>
          <p:cNvSpPr txBox="1"/>
          <p:nvPr/>
        </p:nvSpPr>
        <p:spPr>
          <a:xfrm>
            <a:off x="858416" y="1250302"/>
            <a:ext cx="914400" cy="307777"/>
          </a:xfrm>
          <a:prstGeom prst="rect">
            <a:avLst/>
          </a:prstGeom>
          <a:noFill/>
        </p:spPr>
        <p:txBody>
          <a:bodyPr wrap="square" rtlCol="0">
            <a:spAutoFit/>
          </a:bodyPr>
          <a:lstStyle/>
          <a:p>
            <a:r>
              <a:rPr lang="en-US" altLang="zh-CN" sz="1400" b="1" dirty="0" smtClean="0">
                <a:solidFill>
                  <a:srgbClr val="292929"/>
                </a:solidFill>
              </a:rPr>
              <a:t>RMSE</a:t>
            </a:r>
            <a:endParaRPr lang="zh-CN" altLang="en-US" sz="1400" b="1" dirty="0">
              <a:solidFill>
                <a:srgbClr val="292929"/>
              </a:solidFill>
            </a:endParaRPr>
          </a:p>
        </p:txBody>
      </p:sp>
      <p:sp>
        <p:nvSpPr>
          <p:cNvPr id="7" name="文本框 6"/>
          <p:cNvSpPr txBox="1"/>
          <p:nvPr/>
        </p:nvSpPr>
        <p:spPr>
          <a:xfrm>
            <a:off x="2690327" y="1225421"/>
            <a:ext cx="914400" cy="307777"/>
          </a:xfrm>
          <a:prstGeom prst="rect">
            <a:avLst/>
          </a:prstGeom>
          <a:noFill/>
        </p:spPr>
        <p:txBody>
          <a:bodyPr wrap="square" rtlCol="0">
            <a:spAutoFit/>
          </a:bodyPr>
          <a:lstStyle/>
          <a:p>
            <a:r>
              <a:rPr lang="en-US" altLang="zh-CN" sz="1400" b="1" dirty="0" smtClean="0">
                <a:solidFill>
                  <a:srgbClr val="292929"/>
                </a:solidFill>
              </a:rPr>
              <a:t>spread</a:t>
            </a:r>
            <a:endParaRPr lang="zh-CN" altLang="en-US" sz="1400" b="1" dirty="0">
              <a:solidFill>
                <a:srgbClr val="292929"/>
              </a:solidFill>
            </a:endParaRPr>
          </a:p>
        </p:txBody>
      </p:sp>
      <p:sp>
        <p:nvSpPr>
          <p:cNvPr id="8" name="文本框 4"/>
          <p:cNvSpPr txBox="1"/>
          <p:nvPr/>
        </p:nvSpPr>
        <p:spPr>
          <a:xfrm>
            <a:off x="4329404" y="1231707"/>
            <a:ext cx="1576873"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b="1" dirty="0" smtClean="0">
                <a:solidFill>
                  <a:srgbClr val="292929"/>
                </a:solidFill>
              </a:rPr>
              <a:t>Spread-RMSE</a:t>
            </a:r>
            <a:endParaRPr lang="zh-CN" altLang="en-US" sz="1400" b="1" dirty="0">
              <a:solidFill>
                <a:srgbClr val="292929"/>
              </a:solidFill>
            </a:endParaRPr>
          </a:p>
        </p:txBody>
      </p:sp>
      <mc:AlternateContent xmlns:mc="http://schemas.openxmlformats.org/markup-compatibility/2006" xmlns:a14="http://schemas.microsoft.com/office/drawing/2010/main">
        <mc:Choice Requires="a14">
          <p:sp>
            <p:nvSpPr>
              <p:cNvPr id="9" name="矩形 8"/>
              <p:cNvSpPr/>
              <p:nvPr/>
            </p:nvSpPr>
            <p:spPr>
              <a:xfrm>
                <a:off x="716110" y="6372629"/>
                <a:ext cx="732316" cy="3857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CN" altLang="zh-CN" sz="1400" b="1" i="1" smtClean="0">
                              <a:solidFill>
                                <a:srgbClr val="292929"/>
                              </a:solidFill>
                              <a:latin typeface="Cambria Math"/>
                              <a:ea typeface="Cambria Math" panose="02040503050406030204" pitchFamily="18" charset="0"/>
                              <a:cs typeface="Times New Roman" panose="02020603050405020304" pitchFamily="18" charset="0"/>
                            </a:rPr>
                          </m:ctrlPr>
                        </m:sSubSupPr>
                        <m:e>
                          <m:r>
                            <a:rPr lang="en-US" altLang="zh-CN" sz="1400" b="1" i="1">
                              <a:solidFill>
                                <a:srgbClr val="292929"/>
                              </a:solidFill>
                              <a:latin typeface="Cambria Math" panose="02040503050406030204" pitchFamily="18" charset="0"/>
                              <a:ea typeface="宋体" panose="02010600030101010101" pitchFamily="2" charset="-122"/>
                              <a:cs typeface="Times New Roman" panose="02020603050405020304" pitchFamily="18" charset="0"/>
                            </a:rPr>
                            <m:t>𝑺</m:t>
                          </m:r>
                        </m:e>
                        <m:sub>
                          <m:r>
                            <a:rPr lang="en-US" altLang="zh-CN" sz="1400" b="1" i="1">
                              <a:solidFill>
                                <a:srgbClr val="292929"/>
                              </a:solidFill>
                              <a:latin typeface="Cambria Math" panose="02040503050406030204" pitchFamily="18" charset="0"/>
                              <a:ea typeface="宋体" panose="02010600030101010101" pitchFamily="2" charset="-122"/>
                              <a:cs typeface="Times New Roman" panose="02020603050405020304" pitchFamily="18" charset="0"/>
                            </a:rPr>
                            <m:t>𝒊𝒋</m:t>
                          </m:r>
                        </m:sub>
                        <m:sup>
                          <m:r>
                            <a:rPr lang="en-US" altLang="zh-CN" sz="1400" b="1" i="1">
                              <a:solidFill>
                                <a:srgbClr val="292929"/>
                              </a:solidFill>
                              <a:latin typeface="Cambria Math" panose="02040503050406030204" pitchFamily="18" charset="0"/>
                              <a:ea typeface="宋体" panose="02010600030101010101" pitchFamily="2" charset="-122"/>
                              <a:cs typeface="Times New Roman" panose="02020603050405020304" pitchFamily="18" charset="0"/>
                            </a:rPr>
                            <m:t>𝑨</m:t>
                          </m:r>
                          <m:r>
                            <a:rPr lang="en-US" altLang="zh-CN" sz="1400" b="1" i="1">
                              <a:solidFill>
                                <a:srgbClr val="292929"/>
                              </a:solidFill>
                              <a:latin typeface="Cambria Math" panose="02040503050406030204" pitchFamily="18" charset="0"/>
                              <a:ea typeface="宋体" panose="02010600030101010101" pitchFamily="2" charset="-122"/>
                              <a:cs typeface="Times New Roman" panose="02020603050405020304" pitchFamily="18" charset="0"/>
                            </a:rPr>
                            <m:t>(</m:t>
                          </m:r>
                          <m:acc>
                            <m:accPr>
                              <m:chr m:val="̅"/>
                              <m:ctrlPr>
                                <a:rPr lang="zh-CN" altLang="zh-CN" sz="1400" b="1" i="1">
                                  <a:solidFill>
                                    <a:srgbClr val="292929"/>
                                  </a:solidFill>
                                  <a:latin typeface="Cambria Math"/>
                                  <a:ea typeface="Cambria Math" panose="02040503050406030204" pitchFamily="18" charset="0"/>
                                  <a:cs typeface="Times New Roman" panose="02020603050405020304" pitchFamily="18" charset="0"/>
                                </a:rPr>
                              </m:ctrlPr>
                            </m:accPr>
                            <m:e>
                              <m:r>
                                <a:rPr lang="en-US" altLang="zh-CN" sz="1400" b="1" i="1">
                                  <a:solidFill>
                                    <a:srgbClr val="292929"/>
                                  </a:solidFill>
                                  <a:latin typeface="Cambria Math" panose="02040503050406030204" pitchFamily="18" charset="0"/>
                                  <a:ea typeface="宋体" panose="02010600030101010101" pitchFamily="2" charset="-122"/>
                                  <a:cs typeface="Times New Roman" panose="02020603050405020304" pitchFamily="18" charset="0"/>
                                </a:rPr>
                                <m:t>𝒎</m:t>
                              </m:r>
                              <m:r>
                                <a:rPr lang="en-US" altLang="zh-CN" sz="1400" b="1" i="1" smtClean="0">
                                  <a:solidFill>
                                    <a:srgbClr val="292929"/>
                                  </a:solidFill>
                                  <a:latin typeface="Cambria Math" panose="02040503050406030204" pitchFamily="18" charset="0"/>
                                  <a:ea typeface="宋体" panose="02010600030101010101" pitchFamily="2" charset="-122"/>
                                  <a:cs typeface="Times New Roman" panose="02020603050405020304" pitchFamily="18" charset="0"/>
                                </a:rPr>
                                <m:t>𝒐</m:t>
                              </m:r>
                            </m:e>
                          </m:acc>
                          <m:r>
                            <a:rPr lang="en-US" altLang="zh-CN" sz="1400" b="1" i="1">
                              <a:solidFill>
                                <a:srgbClr val="292929"/>
                              </a:solidFill>
                              <a:latin typeface="Cambria Math" panose="02040503050406030204" pitchFamily="18" charset="0"/>
                              <a:ea typeface="宋体" panose="02010600030101010101" pitchFamily="2" charset="-122"/>
                              <a:cs typeface="Times New Roman" panose="02020603050405020304" pitchFamily="18" charset="0"/>
                            </a:rPr>
                            <m:t>)</m:t>
                          </m:r>
                        </m:sup>
                      </m:sSubSup>
                    </m:oMath>
                  </m:oMathPara>
                </a14:m>
                <a:endParaRPr lang="zh-CN" altLang="en-US" b="1" dirty="0">
                  <a:solidFill>
                    <a:srgbClr val="292929"/>
                  </a:solidFill>
                </a:endParaRPr>
              </a:p>
            </p:txBody>
          </p:sp>
        </mc:Choice>
        <mc:Fallback xmlns="">
          <p:sp>
            <p:nvSpPr>
              <p:cNvPr id="9" name="矩形 8"/>
              <p:cNvSpPr>
                <a:spLocks noRot="1" noChangeAspect="1" noMove="1" noResize="1" noEditPoints="1" noAdjustHandles="1" noChangeArrowheads="1" noChangeShapeType="1" noTextEdit="1"/>
              </p:cNvSpPr>
              <p:nvPr/>
            </p:nvSpPr>
            <p:spPr>
              <a:xfrm>
                <a:off x="716110" y="6372629"/>
                <a:ext cx="732316" cy="385747"/>
              </a:xfrm>
              <a:prstGeom prst="rect">
                <a:avLst/>
              </a:prstGeom>
              <a:blipFill rotWithShape="0">
                <a:blip r:embed="rId3"/>
                <a:stretch>
                  <a:fillRect b="-156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2671463" y="6360041"/>
                <a:ext cx="778803" cy="3857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CN" altLang="zh-CN" sz="1400" b="1" i="1" smtClean="0">
                              <a:solidFill>
                                <a:srgbClr val="292929"/>
                              </a:solidFill>
                              <a:latin typeface="Cambria Math"/>
                              <a:ea typeface="Cambria Math" panose="02040503050406030204" pitchFamily="18" charset="0"/>
                              <a:cs typeface="Times New Roman" panose="02020603050405020304" pitchFamily="18" charset="0"/>
                            </a:rPr>
                          </m:ctrlPr>
                        </m:sSubSupPr>
                        <m:e>
                          <m:r>
                            <a:rPr lang="en-US" altLang="zh-CN" sz="1400" b="1" i="1">
                              <a:solidFill>
                                <a:srgbClr val="292929"/>
                              </a:solidFill>
                              <a:latin typeface="Cambria Math" panose="02040503050406030204" pitchFamily="18" charset="0"/>
                              <a:ea typeface="Cambria Math" panose="02040503050406030204" pitchFamily="18" charset="0"/>
                              <a:cs typeface="Times New Roman" panose="02020603050405020304" pitchFamily="18" charset="0"/>
                            </a:rPr>
                            <m:t>𝑺</m:t>
                          </m:r>
                        </m:e>
                        <m:sub>
                          <m:r>
                            <a:rPr lang="en-US" altLang="zh-CN" sz="1400" b="1" i="1">
                              <a:solidFill>
                                <a:srgbClr val="292929"/>
                              </a:solidFill>
                              <a:latin typeface="Cambria Math" panose="02040503050406030204" pitchFamily="18" charset="0"/>
                              <a:ea typeface="Cambria Math" panose="02040503050406030204" pitchFamily="18" charset="0"/>
                              <a:cs typeface="Times New Roman" panose="02020603050405020304" pitchFamily="18" charset="0"/>
                            </a:rPr>
                            <m:t>𝒊𝒋</m:t>
                          </m:r>
                        </m:sub>
                        <m:sup>
                          <m:r>
                            <a:rPr lang="en-US" altLang="zh-CN" sz="1400" b="1" i="1">
                              <a:solidFill>
                                <a:srgbClr val="292929"/>
                              </a:solidFill>
                              <a:latin typeface="Cambria Math" panose="02040503050406030204" pitchFamily="18" charset="0"/>
                              <a:ea typeface="Cambria Math" panose="02040503050406030204" pitchFamily="18" charset="0"/>
                              <a:cs typeface="Times New Roman" panose="02020603050405020304" pitchFamily="18" charset="0"/>
                            </a:rPr>
                            <m:t>𝑨</m:t>
                          </m:r>
                          <m:r>
                            <a:rPr lang="en-US" altLang="zh-CN" sz="1400" b="1" i="1">
                              <a:solidFill>
                                <a:srgbClr val="292929"/>
                              </a:solidFill>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lang="zh-CN" altLang="zh-CN" sz="1400" b="1" i="1">
                                  <a:solidFill>
                                    <a:srgbClr val="292929"/>
                                  </a:solidFill>
                                  <a:latin typeface="Cambria Math"/>
                                  <a:ea typeface="Cambria Math" panose="02040503050406030204" pitchFamily="18" charset="0"/>
                                  <a:cs typeface="Times New Roman" panose="02020603050405020304" pitchFamily="18" charset="0"/>
                                </a:rPr>
                              </m:ctrlPr>
                            </m:accPr>
                            <m:e>
                              <m:r>
                                <a:rPr lang="en-US" altLang="zh-CN" sz="1400" b="1" i="1">
                                  <a:solidFill>
                                    <a:srgbClr val="292929"/>
                                  </a:solidFill>
                                  <a:latin typeface="Cambria Math" panose="02040503050406030204" pitchFamily="18" charset="0"/>
                                  <a:ea typeface="Cambria Math" panose="02040503050406030204" pitchFamily="18" charset="0"/>
                                  <a:cs typeface="Times New Roman" panose="02020603050405020304" pitchFamily="18" charset="0"/>
                                </a:rPr>
                                <m:t>𝒎</m:t>
                              </m:r>
                              <m:r>
                                <a:rPr lang="en-US" altLang="zh-CN" sz="1400" b="1" i="1" smtClean="0">
                                  <a:solidFill>
                                    <a:srgbClr val="292929"/>
                                  </a:solidFill>
                                  <a:latin typeface="Cambria Math" panose="02040503050406030204" pitchFamily="18" charset="0"/>
                                  <a:ea typeface="Cambria Math" panose="02040503050406030204" pitchFamily="18" charset="0"/>
                                  <a:cs typeface="Times New Roman" panose="02020603050405020304" pitchFamily="18" charset="0"/>
                                </a:rPr>
                                <m:t>𝒎</m:t>
                              </m:r>
                            </m:e>
                          </m:acc>
                          <m:r>
                            <a:rPr lang="en-US" altLang="zh-CN" sz="1400" b="1" i="1">
                              <a:solidFill>
                                <a:srgbClr val="292929"/>
                              </a:solidFill>
                              <a:latin typeface="Cambria Math" panose="02040503050406030204" pitchFamily="18" charset="0"/>
                              <a:ea typeface="Cambria Math" panose="02040503050406030204" pitchFamily="18" charset="0"/>
                              <a:cs typeface="Times New Roman" panose="02020603050405020304" pitchFamily="18" charset="0"/>
                            </a:rPr>
                            <m:t>)</m:t>
                          </m:r>
                        </m:sup>
                      </m:sSubSup>
                    </m:oMath>
                  </m:oMathPara>
                </a14:m>
                <a:endParaRPr lang="zh-CN" altLang="en-US" sz="1400" b="1" i="1" dirty="0">
                  <a:solidFill>
                    <a:srgbClr val="292929"/>
                  </a:solidFill>
                  <a:ea typeface="Cambria Math" panose="02040503050406030204" pitchFamily="18"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71463" y="6360041"/>
                <a:ext cx="778803" cy="385747"/>
              </a:xfrm>
              <a:prstGeom prst="rect">
                <a:avLst/>
              </a:prstGeom>
              <a:blipFill rotWithShape="0">
                <a:blip r:embed="rId4"/>
                <a:stretch>
                  <a:fillRect b="-156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矩形 10"/>
              <p:cNvSpPr/>
              <p:nvPr/>
            </p:nvSpPr>
            <p:spPr>
              <a:xfrm>
                <a:off x="4251446" y="6378947"/>
                <a:ext cx="1495987" cy="393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CN" altLang="zh-CN" sz="1400" b="1" i="1" smtClean="0">
                              <a:solidFill>
                                <a:srgbClr val="292929"/>
                              </a:solidFill>
                              <a:latin typeface="Cambria Math"/>
                              <a:ea typeface="Cambria Math" panose="02040503050406030204" pitchFamily="18" charset="0"/>
                              <a:cs typeface="Times New Roman" panose="02020603050405020304" pitchFamily="18" charset="0"/>
                            </a:rPr>
                          </m:ctrlPr>
                        </m:sSubSupPr>
                        <m:e>
                          <m:r>
                            <a:rPr lang="en-US" altLang="zh-CN" sz="1400" b="1" i="1">
                              <a:solidFill>
                                <a:srgbClr val="292929"/>
                              </a:solidFill>
                              <a:latin typeface="Cambria Math" panose="02040503050406030204" pitchFamily="18" charset="0"/>
                              <a:ea typeface="Cambria Math" panose="02040503050406030204" pitchFamily="18" charset="0"/>
                              <a:cs typeface="Times New Roman" panose="02020603050405020304" pitchFamily="18" charset="0"/>
                            </a:rPr>
                            <m:t>𝑺</m:t>
                          </m:r>
                        </m:e>
                        <m:sub>
                          <m:r>
                            <a:rPr lang="en-US" altLang="zh-CN" sz="1400" b="1" i="1">
                              <a:solidFill>
                                <a:srgbClr val="292929"/>
                              </a:solidFill>
                              <a:latin typeface="Cambria Math" panose="02040503050406030204" pitchFamily="18" charset="0"/>
                              <a:ea typeface="Cambria Math" panose="02040503050406030204" pitchFamily="18" charset="0"/>
                              <a:cs typeface="Times New Roman" panose="02020603050405020304" pitchFamily="18" charset="0"/>
                            </a:rPr>
                            <m:t>𝒊𝒋</m:t>
                          </m:r>
                        </m:sub>
                        <m:sup>
                          <m:r>
                            <a:rPr lang="en-US" altLang="zh-CN" sz="1400" b="1" i="1">
                              <a:solidFill>
                                <a:srgbClr val="292929"/>
                              </a:solidFill>
                              <a:latin typeface="Cambria Math" panose="02040503050406030204" pitchFamily="18" charset="0"/>
                              <a:ea typeface="Cambria Math" panose="02040503050406030204" pitchFamily="18" charset="0"/>
                              <a:cs typeface="Times New Roman" panose="02020603050405020304" pitchFamily="18" charset="0"/>
                            </a:rPr>
                            <m:t>𝑨</m:t>
                          </m:r>
                          <m:r>
                            <a:rPr lang="en-US" altLang="zh-CN" sz="1400" b="1" i="1">
                              <a:solidFill>
                                <a:srgbClr val="292929"/>
                              </a:solidFill>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lang="zh-CN" altLang="zh-CN" sz="1400" b="1" i="1">
                                  <a:solidFill>
                                    <a:srgbClr val="292929"/>
                                  </a:solidFill>
                                  <a:latin typeface="Cambria Math"/>
                                  <a:ea typeface="Cambria Math" panose="02040503050406030204" pitchFamily="18" charset="0"/>
                                  <a:cs typeface="Times New Roman" panose="02020603050405020304" pitchFamily="18" charset="0"/>
                                </a:rPr>
                              </m:ctrlPr>
                            </m:accPr>
                            <m:e>
                              <m:r>
                                <a:rPr lang="en-US" altLang="zh-CN" sz="1400" b="1" i="1">
                                  <a:solidFill>
                                    <a:srgbClr val="292929"/>
                                  </a:solidFill>
                                  <a:latin typeface="Cambria Math" panose="02040503050406030204" pitchFamily="18" charset="0"/>
                                  <a:ea typeface="Cambria Math" panose="02040503050406030204" pitchFamily="18" charset="0"/>
                                  <a:cs typeface="Times New Roman" panose="02020603050405020304" pitchFamily="18" charset="0"/>
                                </a:rPr>
                                <m:t>𝒎</m:t>
                              </m:r>
                              <m:r>
                                <a:rPr lang="en-US" altLang="zh-CN" sz="1400" b="1" i="1" smtClean="0">
                                  <a:solidFill>
                                    <a:srgbClr val="292929"/>
                                  </a:solidFill>
                                  <a:latin typeface="Cambria Math" panose="02040503050406030204" pitchFamily="18" charset="0"/>
                                  <a:ea typeface="Cambria Math" panose="02040503050406030204" pitchFamily="18" charset="0"/>
                                  <a:cs typeface="Times New Roman" panose="02020603050405020304" pitchFamily="18" charset="0"/>
                                </a:rPr>
                                <m:t>𝒎</m:t>
                              </m:r>
                            </m:e>
                          </m:acc>
                          <m:r>
                            <a:rPr lang="en-US" altLang="zh-CN" sz="1400" b="1" i="1">
                              <a:solidFill>
                                <a:srgbClr val="292929"/>
                              </a:solidFill>
                              <a:latin typeface="Cambria Math" panose="02040503050406030204" pitchFamily="18" charset="0"/>
                              <a:ea typeface="Cambria Math" panose="02040503050406030204" pitchFamily="18" charset="0"/>
                              <a:cs typeface="Times New Roman" panose="02020603050405020304" pitchFamily="18" charset="0"/>
                            </a:rPr>
                            <m:t>)</m:t>
                          </m:r>
                        </m:sup>
                      </m:sSubSup>
                      <m:r>
                        <a:rPr lang="en-US" altLang="zh-CN" sz="1400" b="1" i="1" smtClean="0">
                          <a:solidFill>
                            <a:srgbClr val="292929"/>
                          </a:solidFill>
                          <a:latin typeface="Cambria Math" panose="02040503050406030204" pitchFamily="18" charset="0"/>
                          <a:ea typeface="Cambria Math" panose="02040503050406030204" pitchFamily="18" charset="0"/>
                          <a:cs typeface="Times New Roman" panose="02020603050405020304" pitchFamily="18" charset="0"/>
                        </a:rPr>
                        <m:t>−</m:t>
                      </m:r>
                      <m:sSubSup>
                        <m:sSubSupPr>
                          <m:ctrlPr>
                            <a:rPr lang="zh-CN" altLang="zh-CN" sz="1400" b="1" i="1">
                              <a:solidFill>
                                <a:srgbClr val="292929"/>
                              </a:solidFill>
                              <a:latin typeface="Cambria Math"/>
                              <a:ea typeface="Cambria Math" panose="02040503050406030204" pitchFamily="18" charset="0"/>
                              <a:cs typeface="Times New Roman" panose="02020603050405020304" pitchFamily="18" charset="0"/>
                            </a:rPr>
                          </m:ctrlPr>
                        </m:sSubSupPr>
                        <m:e>
                          <m:r>
                            <a:rPr lang="en-US" altLang="zh-CN" sz="1400" b="1" i="1">
                              <a:solidFill>
                                <a:srgbClr val="292929"/>
                              </a:solidFill>
                              <a:latin typeface="Cambria Math" panose="02040503050406030204" pitchFamily="18" charset="0"/>
                              <a:ea typeface="宋体" panose="02010600030101010101" pitchFamily="2" charset="-122"/>
                              <a:cs typeface="Times New Roman" panose="02020603050405020304" pitchFamily="18" charset="0"/>
                            </a:rPr>
                            <m:t>𝑺</m:t>
                          </m:r>
                        </m:e>
                        <m:sub>
                          <m:r>
                            <a:rPr lang="en-US" altLang="zh-CN" sz="1400" b="1" i="1">
                              <a:solidFill>
                                <a:srgbClr val="292929"/>
                              </a:solidFill>
                              <a:latin typeface="Cambria Math" panose="02040503050406030204" pitchFamily="18" charset="0"/>
                              <a:ea typeface="宋体" panose="02010600030101010101" pitchFamily="2" charset="-122"/>
                              <a:cs typeface="Times New Roman" panose="02020603050405020304" pitchFamily="18" charset="0"/>
                            </a:rPr>
                            <m:t>𝒊𝒋</m:t>
                          </m:r>
                        </m:sub>
                        <m:sup>
                          <m:r>
                            <a:rPr lang="en-US" altLang="zh-CN" sz="1400" b="1" i="1">
                              <a:solidFill>
                                <a:srgbClr val="292929"/>
                              </a:solidFill>
                              <a:latin typeface="Cambria Math" panose="02040503050406030204" pitchFamily="18" charset="0"/>
                              <a:ea typeface="宋体" panose="02010600030101010101" pitchFamily="2" charset="-122"/>
                              <a:cs typeface="Times New Roman" panose="02020603050405020304" pitchFamily="18" charset="0"/>
                            </a:rPr>
                            <m:t>𝑨</m:t>
                          </m:r>
                          <m:r>
                            <a:rPr lang="en-US" altLang="zh-CN" sz="1400" b="1" i="1">
                              <a:solidFill>
                                <a:srgbClr val="292929"/>
                              </a:solidFill>
                              <a:latin typeface="Cambria Math" panose="02040503050406030204" pitchFamily="18" charset="0"/>
                              <a:ea typeface="宋体" panose="02010600030101010101" pitchFamily="2" charset="-122"/>
                              <a:cs typeface="Times New Roman" panose="02020603050405020304" pitchFamily="18" charset="0"/>
                            </a:rPr>
                            <m:t>(</m:t>
                          </m:r>
                          <m:acc>
                            <m:accPr>
                              <m:chr m:val="̅"/>
                              <m:ctrlPr>
                                <a:rPr lang="zh-CN" altLang="zh-CN" sz="1400" b="1" i="1">
                                  <a:solidFill>
                                    <a:srgbClr val="292929"/>
                                  </a:solidFill>
                                  <a:latin typeface="Cambria Math"/>
                                  <a:ea typeface="Cambria Math" panose="02040503050406030204" pitchFamily="18" charset="0"/>
                                  <a:cs typeface="Times New Roman" panose="02020603050405020304" pitchFamily="18" charset="0"/>
                                </a:rPr>
                              </m:ctrlPr>
                            </m:accPr>
                            <m:e>
                              <m:r>
                                <a:rPr lang="en-US" altLang="zh-CN" sz="1400" b="1" i="1">
                                  <a:solidFill>
                                    <a:srgbClr val="292929"/>
                                  </a:solidFill>
                                  <a:latin typeface="Cambria Math" panose="02040503050406030204" pitchFamily="18" charset="0"/>
                                  <a:ea typeface="宋体" panose="02010600030101010101" pitchFamily="2" charset="-122"/>
                                  <a:cs typeface="Times New Roman" panose="02020603050405020304" pitchFamily="18" charset="0"/>
                                </a:rPr>
                                <m:t>𝒎𝒐</m:t>
                              </m:r>
                            </m:e>
                          </m:acc>
                          <m:r>
                            <a:rPr lang="en-US" altLang="zh-CN" sz="1400" b="1" i="1">
                              <a:solidFill>
                                <a:srgbClr val="292929"/>
                              </a:solidFill>
                              <a:latin typeface="Cambria Math" panose="02040503050406030204" pitchFamily="18" charset="0"/>
                              <a:ea typeface="宋体" panose="02010600030101010101" pitchFamily="2" charset="-122"/>
                              <a:cs typeface="Times New Roman" panose="02020603050405020304" pitchFamily="18" charset="0"/>
                            </a:rPr>
                            <m:t>)</m:t>
                          </m:r>
                        </m:sup>
                      </m:sSubSup>
                    </m:oMath>
                  </m:oMathPara>
                </a14:m>
                <a:endParaRPr lang="zh-CN" altLang="en-US" sz="1400" b="1" i="1" dirty="0">
                  <a:solidFill>
                    <a:srgbClr val="292929"/>
                  </a:solidFill>
                  <a:ea typeface="Cambria Math" panose="02040503050406030204" pitchFamily="18"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4251446" y="6378947"/>
                <a:ext cx="1495987" cy="393249"/>
              </a:xfrm>
              <a:prstGeom prst="rect">
                <a:avLst/>
              </a:prstGeom>
              <a:blipFill rotWithShape="0">
                <a:blip r:embed="rId5"/>
                <a:stretch>
                  <a:fillRect b="-1538"/>
                </a:stretch>
              </a:blipFill>
            </p:spPr>
            <p:txBody>
              <a:bodyPr/>
              <a:lstStyle/>
              <a:p>
                <a:r>
                  <a:rPr lang="zh-CN" altLang="en-US">
                    <a:noFill/>
                  </a:rPr>
                  <a:t> </a:t>
                </a:r>
              </a:p>
            </p:txBody>
          </p:sp>
        </mc:Fallback>
      </mc:AlternateContent>
      <p:sp>
        <p:nvSpPr>
          <p:cNvPr id="13" name="矩形 12"/>
          <p:cNvSpPr/>
          <p:nvPr/>
        </p:nvSpPr>
        <p:spPr>
          <a:xfrm>
            <a:off x="5896555" y="1355767"/>
            <a:ext cx="3228780" cy="5355312"/>
          </a:xfrm>
          <a:prstGeom prst="rect">
            <a:avLst/>
          </a:prstGeom>
        </p:spPr>
        <p:txBody>
          <a:bodyPr wrap="square">
            <a:spAutoFit/>
          </a:bodyPr>
          <a:lstStyle/>
          <a:p>
            <a:pPr marL="285750" indent="-285750" algn="just">
              <a:buFont typeface="Arial" panose="020B0604020202020204" pitchFamily="34" charset="0"/>
              <a:buChar char="•"/>
            </a:pPr>
            <a:r>
              <a:rPr lang="en-US" altLang="zh-CN" dirty="0" smtClean="0">
                <a:solidFill>
                  <a:srgbClr val="292929"/>
                </a:solidFill>
              </a:rPr>
              <a:t>The </a:t>
            </a:r>
            <a:r>
              <a:rPr lang="en-US" altLang="zh-CN" dirty="0">
                <a:solidFill>
                  <a:srgbClr val="292929"/>
                </a:solidFill>
              </a:rPr>
              <a:t>forecasts for heavier precipitation amounts </a:t>
            </a:r>
            <a:r>
              <a:rPr lang="en-US" altLang="zh-CN" dirty="0" smtClean="0">
                <a:solidFill>
                  <a:srgbClr val="292929"/>
                </a:solidFill>
              </a:rPr>
              <a:t>show </a:t>
            </a:r>
            <a:r>
              <a:rPr lang="en-US" altLang="zh-CN" dirty="0">
                <a:solidFill>
                  <a:srgbClr val="292929"/>
                </a:solidFill>
              </a:rPr>
              <a:t>larger forecast errors </a:t>
            </a:r>
            <a:r>
              <a:rPr lang="en-US" altLang="zh-CN" dirty="0" smtClean="0">
                <a:solidFill>
                  <a:srgbClr val="292929"/>
                </a:solidFill>
              </a:rPr>
              <a:t>increased spread, and smaller </a:t>
            </a:r>
            <a:r>
              <a:rPr lang="en-US" altLang="zh-CN" dirty="0">
                <a:solidFill>
                  <a:srgbClr val="292929"/>
                </a:solidFill>
              </a:rPr>
              <a:t>agreement </a:t>
            </a:r>
            <a:r>
              <a:rPr lang="en-US" altLang="zh-CN" dirty="0" smtClean="0">
                <a:solidFill>
                  <a:srgbClr val="292929"/>
                </a:solidFill>
              </a:rPr>
              <a:t>scales</a:t>
            </a:r>
          </a:p>
          <a:p>
            <a:pPr marL="285750" indent="-285750" algn="just">
              <a:buFont typeface="Arial" panose="020B0604020202020204" pitchFamily="34" charset="0"/>
              <a:buChar char="•"/>
            </a:pPr>
            <a:endParaRPr lang="en-US" altLang="zh-CN" dirty="0">
              <a:solidFill>
                <a:srgbClr val="292929"/>
              </a:solidFill>
            </a:endParaRPr>
          </a:p>
          <a:p>
            <a:pPr marL="285750" indent="-285750" algn="just">
              <a:buFont typeface="Arial" panose="020B0604020202020204" pitchFamily="34" charset="0"/>
              <a:buChar char="•"/>
            </a:pPr>
            <a:r>
              <a:rPr lang="en-US" altLang="zh-CN" dirty="0" smtClean="0">
                <a:solidFill>
                  <a:srgbClr val="292929"/>
                </a:solidFill>
              </a:rPr>
              <a:t>The </a:t>
            </a:r>
            <a:r>
              <a:rPr lang="en-US" altLang="zh-CN" dirty="0">
                <a:solidFill>
                  <a:srgbClr val="292929"/>
                </a:solidFill>
              </a:rPr>
              <a:t>EPS is </a:t>
            </a:r>
            <a:r>
              <a:rPr lang="en-US" altLang="zh-CN" dirty="0" err="1" smtClean="0">
                <a:solidFill>
                  <a:srgbClr val="292929"/>
                </a:solidFill>
              </a:rPr>
              <a:t>underdispersive</a:t>
            </a:r>
            <a:r>
              <a:rPr lang="en-US" altLang="zh-CN" dirty="0" smtClean="0">
                <a:solidFill>
                  <a:srgbClr val="292929"/>
                </a:solidFill>
              </a:rPr>
              <a:t> </a:t>
            </a:r>
            <a:r>
              <a:rPr lang="en-US" altLang="zh-CN" dirty="0">
                <a:solidFill>
                  <a:srgbClr val="292929"/>
                </a:solidFill>
              </a:rPr>
              <a:t>in the precipitation </a:t>
            </a:r>
            <a:r>
              <a:rPr lang="en-US" altLang="zh-CN" dirty="0" smtClean="0">
                <a:solidFill>
                  <a:srgbClr val="292929"/>
                </a:solidFill>
              </a:rPr>
              <a:t>areas from both of the relationships</a:t>
            </a:r>
          </a:p>
          <a:p>
            <a:pPr marL="285750" indent="-285750" algn="just">
              <a:buFont typeface="Arial" panose="020B0604020202020204" pitchFamily="34" charset="0"/>
              <a:buChar char="•"/>
            </a:pPr>
            <a:endParaRPr lang="en-US" altLang="zh-CN" dirty="0">
              <a:solidFill>
                <a:srgbClr val="292929"/>
              </a:solidFill>
            </a:endParaRPr>
          </a:p>
          <a:p>
            <a:pPr marL="285750" indent="-285750" algn="just">
              <a:buFont typeface="Arial" panose="020B0604020202020204" pitchFamily="34" charset="0"/>
              <a:buChar char="•"/>
            </a:pPr>
            <a:r>
              <a:rPr lang="en-US" altLang="zh-CN" dirty="0" smtClean="0">
                <a:solidFill>
                  <a:srgbClr val="292929"/>
                </a:solidFill>
              </a:rPr>
              <a:t>The traditional one provides </a:t>
            </a:r>
            <a:r>
              <a:rPr lang="en-US" altLang="zh-CN" dirty="0">
                <a:solidFill>
                  <a:srgbClr val="292929"/>
                </a:solidFill>
              </a:rPr>
              <a:t>spurious perfect </a:t>
            </a:r>
            <a:r>
              <a:rPr lang="en-US" altLang="zh-CN" dirty="0" smtClean="0">
                <a:solidFill>
                  <a:srgbClr val="292929"/>
                </a:solidFill>
              </a:rPr>
              <a:t>spread-skill relationship in statistics, while </a:t>
            </a:r>
            <a:r>
              <a:rPr lang="en-US" altLang="zh-CN" dirty="0">
                <a:solidFill>
                  <a:srgbClr val="292929"/>
                </a:solidFill>
              </a:rPr>
              <a:t>the spatial spread-skill relationship is capable of reflecting the correct spatial scale information </a:t>
            </a:r>
            <a:r>
              <a:rPr lang="en-US" altLang="zh-CN" dirty="0" smtClean="0">
                <a:solidFill>
                  <a:srgbClr val="292929"/>
                </a:solidFill>
              </a:rPr>
              <a:t>and obtaining </a:t>
            </a:r>
            <a:r>
              <a:rPr lang="en-US" altLang="zh-CN" dirty="0">
                <a:solidFill>
                  <a:srgbClr val="292929"/>
                </a:solidFill>
              </a:rPr>
              <a:t>consistent total statistics</a:t>
            </a:r>
            <a:endParaRPr lang="zh-CN" altLang="en-US" dirty="0">
              <a:solidFill>
                <a:srgbClr val="292929"/>
              </a:solidFill>
            </a:endParaRPr>
          </a:p>
        </p:txBody>
      </p:sp>
    </p:spTree>
    <p:extLst>
      <p:ext uri="{BB962C8B-B14F-4D97-AF65-F5344CB8AC3E}">
        <p14:creationId xmlns:p14="http://schemas.microsoft.com/office/powerpoint/2010/main" val="869690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2800" dirty="0" smtClean="0"/>
              <a:t>Spatial Spread-skill relationship</a:t>
            </a:r>
            <a:endParaRPr lang="zh-CN" altLang="en-US" sz="2800" dirty="0"/>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261" y="1995777"/>
            <a:ext cx="7590224" cy="2481066"/>
          </a:xfrm>
          <a:prstGeom prst="rect">
            <a:avLst/>
          </a:prstGeom>
        </p:spPr>
      </p:pic>
      <p:sp>
        <p:nvSpPr>
          <p:cNvPr id="5" name="文本框 4"/>
          <p:cNvSpPr txBox="1"/>
          <p:nvPr/>
        </p:nvSpPr>
        <p:spPr>
          <a:xfrm>
            <a:off x="1642609" y="4784837"/>
            <a:ext cx="6168796" cy="1015663"/>
          </a:xfrm>
          <a:prstGeom prst="rect">
            <a:avLst/>
          </a:prstGeom>
          <a:noFill/>
        </p:spPr>
        <p:txBody>
          <a:bodyPr wrap="square" rtlCol="0">
            <a:spAutoFit/>
          </a:bodyPr>
          <a:lstStyle/>
          <a:p>
            <a:pPr marL="214313" indent="-214313" algn="just">
              <a:buFont typeface="Arial" panose="020B0604020202020204" pitchFamily="34" charset="0"/>
              <a:buChar char="•"/>
            </a:pPr>
            <a:r>
              <a:rPr lang="en-US" altLang="zh-CN" sz="2000" dirty="0" err="1">
                <a:solidFill>
                  <a:srgbClr val="292929"/>
                </a:solidFill>
              </a:rPr>
              <a:t>Underdispersive</a:t>
            </a:r>
            <a:r>
              <a:rPr lang="en-US" altLang="zh-CN" sz="2000" dirty="0">
                <a:solidFill>
                  <a:srgbClr val="292929"/>
                </a:solidFill>
              </a:rPr>
              <a:t> spread-skill relationship</a:t>
            </a:r>
          </a:p>
          <a:p>
            <a:pPr marL="214313" indent="-214313" algn="just">
              <a:buFont typeface="Arial" panose="020B0604020202020204" pitchFamily="34" charset="0"/>
              <a:buChar char="•"/>
            </a:pPr>
            <a:r>
              <a:rPr lang="en-US" altLang="zh-CN" sz="2000" dirty="0" smtClean="0">
                <a:solidFill>
                  <a:srgbClr val="292929"/>
                </a:solidFill>
              </a:rPr>
              <a:t>SC shows </a:t>
            </a:r>
            <a:r>
              <a:rPr lang="en-US" altLang="zh-CN" sz="2000" dirty="0">
                <a:solidFill>
                  <a:srgbClr val="292929"/>
                </a:solidFill>
              </a:rPr>
              <a:t>much larger diurnal variations (worst at the 18 h lead time)</a:t>
            </a:r>
            <a:endParaRPr lang="zh-CN" altLang="en-US" sz="2000" dirty="0">
              <a:solidFill>
                <a:srgbClr val="292929"/>
              </a:solidFill>
            </a:endParaRPr>
          </a:p>
        </p:txBody>
      </p:sp>
      <p:sp>
        <p:nvSpPr>
          <p:cNvPr id="6" name="文本框 5"/>
          <p:cNvSpPr txBox="1"/>
          <p:nvPr/>
        </p:nvSpPr>
        <p:spPr>
          <a:xfrm>
            <a:off x="373710" y="1532555"/>
            <a:ext cx="8340919" cy="646331"/>
          </a:xfrm>
          <a:prstGeom prst="rect">
            <a:avLst/>
          </a:prstGeom>
          <a:noFill/>
        </p:spPr>
        <p:txBody>
          <a:bodyPr wrap="square" rtlCol="0">
            <a:spAutoFit/>
          </a:bodyPr>
          <a:lstStyle/>
          <a:p>
            <a:r>
              <a:rPr lang="en-US" altLang="zh-CN" kern="100" dirty="0" smtClean="0">
                <a:solidFill>
                  <a:srgbClr val="292929"/>
                </a:solidFill>
                <a:ea typeface="宋体" panose="02010600030101010101" pitchFamily="2" charset="-122"/>
                <a:cs typeface="Times New Roman" panose="02020603050405020304" pitchFamily="18" charset="0"/>
              </a:rPr>
              <a:t>     (</a:t>
            </a:r>
            <a:r>
              <a:rPr lang="en-US" altLang="zh-CN" kern="100" dirty="0">
                <a:solidFill>
                  <a:srgbClr val="292929"/>
                </a:solidFill>
                <a:ea typeface="宋体" panose="02010600030101010101" pitchFamily="2" charset="-122"/>
                <a:cs typeface="Times New Roman" panose="02020603050405020304" pitchFamily="18" charset="0"/>
              </a:rPr>
              <a:t>a) 3-27 h averages             </a:t>
            </a:r>
            <a:r>
              <a:rPr lang="en-US" altLang="zh-CN" kern="100" dirty="0" smtClean="0">
                <a:solidFill>
                  <a:srgbClr val="292929"/>
                </a:solidFill>
                <a:ea typeface="宋体" panose="02010600030101010101" pitchFamily="2" charset="-122"/>
                <a:cs typeface="Times New Roman" panose="02020603050405020304" pitchFamily="18" charset="0"/>
              </a:rPr>
              <a:t>   </a:t>
            </a:r>
            <a:r>
              <a:rPr lang="en-US" altLang="zh-CN" kern="100" dirty="0">
                <a:solidFill>
                  <a:srgbClr val="292929"/>
                </a:solidFill>
                <a:ea typeface="宋体" panose="02010600030101010101" pitchFamily="2" charset="-122"/>
                <a:cs typeface="Times New Roman" panose="02020603050405020304" pitchFamily="18" charset="0"/>
              </a:rPr>
              <a:t>(b) </a:t>
            </a:r>
            <a:r>
              <a:rPr lang="en-US" altLang="zh-CN" kern="100" dirty="0" smtClean="0">
                <a:solidFill>
                  <a:srgbClr val="292929"/>
                </a:solidFill>
                <a:ea typeface="宋体" panose="02010600030101010101" pitchFamily="2" charset="-122"/>
                <a:cs typeface="Times New Roman" panose="02020603050405020304" pitchFamily="18" charset="0"/>
              </a:rPr>
              <a:t>large coverage                </a:t>
            </a:r>
            <a:r>
              <a:rPr lang="en-US" altLang="zh-CN" kern="100" dirty="0">
                <a:solidFill>
                  <a:srgbClr val="292929"/>
                </a:solidFill>
                <a:ea typeface="宋体" panose="02010600030101010101" pitchFamily="2" charset="-122"/>
                <a:cs typeface="Times New Roman" panose="02020603050405020304" pitchFamily="18" charset="0"/>
              </a:rPr>
              <a:t>(c) </a:t>
            </a:r>
            <a:r>
              <a:rPr lang="en-US" altLang="zh-CN" kern="100" dirty="0" smtClean="0">
                <a:solidFill>
                  <a:srgbClr val="292929"/>
                </a:solidFill>
                <a:ea typeface="宋体" panose="02010600030101010101" pitchFamily="2" charset="-122"/>
                <a:cs typeface="Times New Roman" panose="02020603050405020304" pitchFamily="18" charset="0"/>
              </a:rPr>
              <a:t>small coverage</a:t>
            </a:r>
            <a:endParaRPr lang="zh-CN" altLang="zh-CN" kern="100" dirty="0">
              <a:solidFill>
                <a:srgbClr val="292929"/>
              </a:solidFill>
              <a:latin typeface="Calibri" panose="020F0502020204030204" pitchFamily="34" charset="0"/>
              <a:ea typeface="宋体" panose="02010600030101010101" pitchFamily="2" charset="-122"/>
              <a:cs typeface="Times New Roman" panose="02020603050405020304" pitchFamily="18" charset="0"/>
            </a:endParaRPr>
          </a:p>
          <a:p>
            <a:endParaRPr lang="zh-CN" altLang="en-US" dirty="0">
              <a:solidFill>
                <a:srgbClr val="292929"/>
              </a:solidFill>
            </a:endParaRPr>
          </a:p>
        </p:txBody>
      </p:sp>
    </p:spTree>
    <p:extLst>
      <p:ext uri="{BB962C8B-B14F-4D97-AF65-F5344CB8AC3E}">
        <p14:creationId xmlns:p14="http://schemas.microsoft.com/office/powerpoint/2010/main" val="8321292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5238" y="1706177"/>
            <a:ext cx="6116008" cy="3072266"/>
          </a:xfrm>
          <a:prstGeom prst="rect">
            <a:avLst/>
          </a:prstGeom>
        </p:spPr>
      </p:pic>
      <p:sp>
        <p:nvSpPr>
          <p:cNvPr id="5" name="文本框 4"/>
          <p:cNvSpPr txBox="1"/>
          <p:nvPr/>
        </p:nvSpPr>
        <p:spPr>
          <a:xfrm>
            <a:off x="1580113" y="5032885"/>
            <a:ext cx="6530218" cy="707886"/>
          </a:xfrm>
          <a:prstGeom prst="rect">
            <a:avLst/>
          </a:prstGeom>
          <a:noFill/>
        </p:spPr>
        <p:txBody>
          <a:bodyPr wrap="square" rtlCol="0">
            <a:spAutoFit/>
          </a:bodyPr>
          <a:lstStyle/>
          <a:p>
            <a:pPr marL="214313" indent="-214313" algn="just">
              <a:buFont typeface="Arial" panose="020B0604020202020204" pitchFamily="34" charset="0"/>
              <a:buChar char="•"/>
            </a:pPr>
            <a:r>
              <a:rPr lang="en-US" altLang="zh-CN" sz="2000" dirty="0">
                <a:solidFill>
                  <a:srgbClr val="292929"/>
                </a:solidFill>
              </a:rPr>
              <a:t>Better spread-skill under </a:t>
            </a:r>
            <a:r>
              <a:rPr lang="en-US" altLang="zh-CN" sz="2000" dirty="0" smtClean="0">
                <a:solidFill>
                  <a:srgbClr val="292929"/>
                </a:solidFill>
              </a:rPr>
              <a:t>LC</a:t>
            </a:r>
            <a:endParaRPr lang="en-US" altLang="zh-CN" sz="2000" dirty="0">
              <a:solidFill>
                <a:srgbClr val="292929"/>
              </a:solidFill>
            </a:endParaRPr>
          </a:p>
          <a:p>
            <a:pPr marL="214313" indent="-214313" algn="just">
              <a:buFont typeface="Arial" panose="020B0604020202020204" pitchFamily="34" charset="0"/>
              <a:buChar char="•"/>
            </a:pPr>
            <a:r>
              <a:rPr lang="en-US" altLang="zh-CN" sz="2000" dirty="0">
                <a:solidFill>
                  <a:srgbClr val="292929"/>
                </a:solidFill>
              </a:rPr>
              <a:t>More insufficient spread for higher precipitation intensities</a:t>
            </a:r>
            <a:endParaRPr lang="zh-CN" altLang="en-US" sz="2000" dirty="0">
              <a:solidFill>
                <a:srgbClr val="292929"/>
              </a:solidFill>
            </a:endParaRPr>
          </a:p>
        </p:txBody>
      </p:sp>
      <p:sp>
        <p:nvSpPr>
          <p:cNvPr id="7" name="标题 1"/>
          <p:cNvSpPr>
            <a:spLocks noGrp="1"/>
          </p:cNvSpPr>
          <p:nvPr>
            <p:ph type="title"/>
          </p:nvPr>
        </p:nvSpPr>
        <p:spPr>
          <a:xfrm>
            <a:off x="504909" y="389583"/>
            <a:ext cx="6202363" cy="432197"/>
          </a:xfrm>
        </p:spPr>
        <p:txBody>
          <a:bodyPr/>
          <a:lstStyle/>
          <a:p>
            <a:r>
              <a:rPr lang="en-US" altLang="zh-CN" sz="2800" dirty="0" smtClean="0"/>
              <a:t>Spatial Spread-skill relationship</a:t>
            </a:r>
            <a:endParaRPr lang="zh-CN" altLang="en-US" sz="2800" dirty="0"/>
          </a:p>
        </p:txBody>
      </p:sp>
      <p:sp>
        <p:nvSpPr>
          <p:cNvPr id="6" name="文本框 2"/>
          <p:cNvSpPr txBox="1"/>
          <p:nvPr/>
        </p:nvSpPr>
        <p:spPr>
          <a:xfrm>
            <a:off x="2009804" y="1303566"/>
            <a:ext cx="486313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smtClean="0">
                <a:solidFill>
                  <a:srgbClr val="292929"/>
                </a:solidFill>
              </a:rPr>
              <a:t>       Large Coverage                     Small Coverage </a:t>
            </a:r>
            <a:endParaRPr lang="zh-CN" altLang="en-US" dirty="0">
              <a:solidFill>
                <a:srgbClr val="292929"/>
              </a:solidFill>
            </a:endParaRPr>
          </a:p>
        </p:txBody>
      </p:sp>
    </p:spTree>
    <p:extLst>
      <p:ext uri="{BB962C8B-B14F-4D97-AF65-F5344CB8AC3E}">
        <p14:creationId xmlns:p14="http://schemas.microsoft.com/office/powerpoint/2010/main" val="42700178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28</a:t>
            </a:fld>
            <a:endParaRPr lang="zh-CN" altLang="en-US" dirty="0">
              <a:solidFill>
                <a:prstClr val="black">
                  <a:tint val="75000"/>
                </a:prstClr>
              </a:solidFill>
            </a:endParaRPr>
          </a:p>
        </p:txBody>
      </p:sp>
      <p:sp>
        <p:nvSpPr>
          <p:cNvPr id="8" name="矩形 7"/>
          <p:cNvSpPr/>
          <p:nvPr/>
        </p:nvSpPr>
        <p:spPr>
          <a:xfrm>
            <a:off x="2384117" y="1221135"/>
            <a:ext cx="3069146" cy="4472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smtClean="0">
                <a:solidFill>
                  <a:srgbClr val="FF0000"/>
                </a:solidFill>
                <a:latin typeface="微软雅黑" panose="020B0503020204020204" pitchFamily="34" charset="-122"/>
                <a:ea typeface="微软雅黑" panose="020B0503020204020204" pitchFamily="34" charset="-122"/>
              </a:rPr>
              <a:t> </a:t>
            </a:r>
            <a:r>
              <a:rPr lang="en-US" altLang="zh-CN" b="1" dirty="0" smtClean="0">
                <a:solidFill>
                  <a:srgbClr val="FF0000"/>
                </a:solidFill>
                <a:latin typeface="微软雅黑" panose="020B0503020204020204" pitchFamily="34" charset="-122"/>
                <a:ea typeface="微软雅黑" panose="020B0503020204020204" pitchFamily="34" charset="-122"/>
              </a:rPr>
              <a:t>Raw</a:t>
            </a:r>
            <a:endParaRPr lang="zh-CN" altLang="en-US" b="1" dirty="0">
              <a:solidFill>
                <a:prstClr val="black"/>
              </a:solidFill>
              <a:latin typeface="微软雅黑" panose="020B0503020204020204" pitchFamily="34" charset="-122"/>
              <a:ea typeface="微软雅黑" panose="020B0503020204020204" pitchFamily="34" charset="-122"/>
            </a:endParaRPr>
          </a:p>
        </p:txBody>
      </p:sp>
      <p:sp>
        <p:nvSpPr>
          <p:cNvPr id="12" name="矩形 11"/>
          <p:cNvSpPr/>
          <p:nvPr/>
        </p:nvSpPr>
        <p:spPr>
          <a:xfrm>
            <a:off x="5724128" y="1199804"/>
            <a:ext cx="3069146" cy="4472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smtClean="0">
                <a:solidFill>
                  <a:srgbClr val="FF0000"/>
                </a:solidFill>
                <a:latin typeface="微软雅黑" panose="020B0503020204020204" pitchFamily="34" charset="-122"/>
                <a:ea typeface="微软雅黑" panose="020B0503020204020204" pitchFamily="34" charset="-122"/>
              </a:rPr>
              <a:t> </a:t>
            </a:r>
            <a:r>
              <a:rPr lang="en-US" altLang="zh-CN" b="1" dirty="0" smtClean="0">
                <a:solidFill>
                  <a:srgbClr val="FF0000"/>
                </a:solidFill>
                <a:latin typeface="微软雅黑" panose="020B0503020204020204" pitchFamily="34" charset="-122"/>
                <a:ea typeface="微软雅黑" panose="020B0503020204020204" pitchFamily="34" charset="-122"/>
              </a:rPr>
              <a:t>Binary</a:t>
            </a:r>
            <a:endParaRPr lang="zh-CN" altLang="en-US" b="1" dirty="0">
              <a:solidFill>
                <a:prstClr val="black"/>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603" y="1689718"/>
            <a:ext cx="7363240" cy="4288835"/>
          </a:xfrm>
          <a:prstGeom prst="rect">
            <a:avLst/>
          </a:prstGeom>
        </p:spPr>
      </p:pic>
      <p:sp>
        <p:nvSpPr>
          <p:cNvPr id="3" name="矩形 2"/>
          <p:cNvSpPr/>
          <p:nvPr/>
        </p:nvSpPr>
        <p:spPr>
          <a:xfrm>
            <a:off x="323528" y="268444"/>
            <a:ext cx="6012160" cy="830997"/>
          </a:xfrm>
          <a:prstGeom prst="rect">
            <a:avLst/>
          </a:prstGeom>
        </p:spPr>
        <p:txBody>
          <a:bodyPr wrap="square">
            <a:spAutoFit/>
          </a:bodyPr>
          <a:lstStyle/>
          <a:p>
            <a:r>
              <a:rPr lang="en-US" altLang="zh-CN" sz="2400" dirty="0"/>
              <a:t>Relative impacts of intensity and placement on the spread-skill relationship</a:t>
            </a:r>
            <a:endParaRPr lang="zh-CN" altLang="en-US" sz="2400" dirty="0"/>
          </a:p>
        </p:txBody>
      </p:sp>
    </p:spTree>
    <p:extLst>
      <p:ext uri="{BB962C8B-B14F-4D97-AF65-F5344CB8AC3E}">
        <p14:creationId xmlns:p14="http://schemas.microsoft.com/office/powerpoint/2010/main" val="32523560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C:\Users\cx\AppData\Local\Microsoft\Windows\INetCache\Content.Word\XiChen_Fig1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863" y="1800807"/>
            <a:ext cx="4350495" cy="4304133"/>
          </a:xfrm>
          <a:prstGeom prst="rect">
            <a:avLst/>
          </a:prstGeom>
          <a:noFill/>
          <a:ln>
            <a:noFill/>
          </a:ln>
        </p:spPr>
      </p:pic>
      <mc:AlternateContent xmlns:mc="http://schemas.openxmlformats.org/markup-compatibility/2006" xmlns:a14="http://schemas.microsoft.com/office/drawing/2010/main">
        <mc:Choice Requires="a14">
          <p:sp>
            <p:nvSpPr>
              <p:cNvPr id="4" name="矩形 3"/>
              <p:cNvSpPr/>
              <p:nvPr/>
            </p:nvSpPr>
            <p:spPr>
              <a:xfrm>
                <a:off x="624996" y="1353002"/>
                <a:ext cx="4572000" cy="476221"/>
              </a:xfrm>
              <a:prstGeom prst="rect">
                <a:avLst/>
              </a:prstGeom>
            </p:spPr>
            <p:txBody>
              <a:bodyPr>
                <a:spAutoFit/>
              </a:bodyPr>
              <a:lstStyle/>
              <a:p>
                <a:pPr algn="just"/>
                <a:r>
                  <a:rPr lang="en-US" altLang="zh-CN" kern="100" dirty="0" smtClean="0">
                    <a:solidFill>
                      <a:srgbClr val="292929"/>
                    </a:solidFill>
                    <a:ea typeface="宋体" panose="02010600030101010101" pitchFamily="2" charset="-122"/>
                    <a:cs typeface="Times New Roman" panose="02020603050405020304" pitchFamily="18" charset="0"/>
                  </a:rPr>
                  <a:t>Scatterplots </a:t>
                </a:r>
                <a:r>
                  <a:rPr lang="en-US" altLang="zh-CN" kern="100" dirty="0">
                    <a:solidFill>
                      <a:srgbClr val="292929"/>
                    </a:solidFill>
                    <a:ea typeface="宋体" panose="02010600030101010101" pitchFamily="2" charset="-122"/>
                    <a:cs typeface="Times New Roman" panose="02020603050405020304" pitchFamily="18" charset="0"/>
                  </a:rPr>
                  <a:t>of </a:t>
                </a:r>
                <a14:m>
                  <m:oMath xmlns:m="http://schemas.openxmlformats.org/officeDocument/2006/math">
                    <m:sSubSup>
                      <m:sSubSupPr>
                        <m:ctrlPr>
                          <a:rPr lang="zh-CN" altLang="zh-CN" i="1" kern="100">
                            <a:solidFill>
                              <a:srgbClr val="292929"/>
                            </a:solidFill>
                            <a:latin typeface="Cambria Math"/>
                            <a:ea typeface="Cambria Math" panose="02040503050406030204" pitchFamily="18" charset="0"/>
                            <a:cs typeface="Times New Roman" panose="02020603050405020304" pitchFamily="18" charset="0"/>
                          </a:rPr>
                        </m:ctrlPr>
                      </m:sSubSupPr>
                      <m:e>
                        <m:r>
                          <a:rPr lang="en-US" altLang="zh-CN"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𝑆</m:t>
                        </m:r>
                      </m:e>
                      <m:sub>
                        <m:r>
                          <a:rPr lang="en-US" altLang="zh-CN"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𝑖𝑗</m:t>
                        </m:r>
                      </m:sub>
                      <m:sup>
                        <m:r>
                          <a:rPr lang="en-US" altLang="zh-CN"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𝐴</m:t>
                        </m:r>
                        <m:r>
                          <a:rPr lang="en-US" altLang="zh-CN"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m:t>
                        </m:r>
                        <m:acc>
                          <m:accPr>
                            <m:chr m:val="̅"/>
                            <m:ctrlPr>
                              <a:rPr lang="zh-CN" altLang="zh-CN" i="1" kern="100">
                                <a:solidFill>
                                  <a:srgbClr val="292929"/>
                                </a:solidFill>
                                <a:latin typeface="Cambria Math"/>
                                <a:ea typeface="Cambria Math" panose="02040503050406030204" pitchFamily="18" charset="0"/>
                                <a:cs typeface="Times New Roman" panose="02020603050405020304" pitchFamily="18" charset="0"/>
                              </a:rPr>
                            </m:ctrlPr>
                          </m:accPr>
                          <m:e>
                            <m:r>
                              <a:rPr lang="en-US" altLang="zh-CN"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𝑚𝑚</m:t>
                            </m:r>
                          </m:e>
                        </m:acc>
                        <m:r>
                          <a:rPr lang="en-US" altLang="zh-CN"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m:t>
                        </m:r>
                      </m:sup>
                    </m:sSubSup>
                  </m:oMath>
                </a14:m>
                <a:r>
                  <a:rPr lang="en-US" altLang="zh-CN" kern="100" dirty="0">
                    <a:solidFill>
                      <a:srgbClr val="292929"/>
                    </a:solidFill>
                    <a:ea typeface="宋体" panose="02010600030101010101" pitchFamily="2" charset="-122"/>
                    <a:cs typeface="Times New Roman" panose="02020603050405020304" pitchFamily="18" charset="0"/>
                  </a:rPr>
                  <a:t> and </a:t>
                </a:r>
                <a14:m>
                  <m:oMath xmlns:m="http://schemas.openxmlformats.org/officeDocument/2006/math">
                    <m:sSubSup>
                      <m:sSubSupPr>
                        <m:ctrlPr>
                          <a:rPr lang="zh-CN" altLang="zh-CN" i="1" kern="100">
                            <a:solidFill>
                              <a:srgbClr val="292929"/>
                            </a:solidFill>
                            <a:latin typeface="Cambria Math"/>
                            <a:ea typeface="Cambria Math" panose="02040503050406030204" pitchFamily="18" charset="0"/>
                            <a:cs typeface="Times New Roman" panose="02020603050405020304" pitchFamily="18" charset="0"/>
                          </a:rPr>
                        </m:ctrlPr>
                      </m:sSubSupPr>
                      <m:e>
                        <m:r>
                          <a:rPr lang="en-US" altLang="zh-CN"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𝑆</m:t>
                        </m:r>
                      </m:e>
                      <m:sub>
                        <m:r>
                          <a:rPr lang="en-US" altLang="zh-CN"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𝑖𝑗</m:t>
                        </m:r>
                      </m:sub>
                      <m:sup>
                        <m:r>
                          <a:rPr lang="en-US" altLang="zh-CN"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𝐴</m:t>
                        </m:r>
                        <m:r>
                          <a:rPr lang="en-US" altLang="zh-CN"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m:t>
                        </m:r>
                        <m:acc>
                          <m:accPr>
                            <m:chr m:val="̅"/>
                            <m:ctrlPr>
                              <a:rPr lang="zh-CN" altLang="zh-CN" i="1" kern="100">
                                <a:solidFill>
                                  <a:srgbClr val="292929"/>
                                </a:solidFill>
                                <a:latin typeface="Cambria Math"/>
                                <a:ea typeface="Cambria Math" panose="02040503050406030204" pitchFamily="18" charset="0"/>
                                <a:cs typeface="Times New Roman" panose="02020603050405020304" pitchFamily="18" charset="0"/>
                              </a:rPr>
                            </m:ctrlPr>
                          </m:accPr>
                          <m:e>
                            <m:r>
                              <a:rPr lang="en-US" altLang="zh-CN"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𝑚𝑜</m:t>
                            </m:r>
                          </m:e>
                        </m:acc>
                        <m:r>
                          <a:rPr lang="en-US" altLang="zh-CN"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m:t>
                        </m:r>
                      </m:sup>
                    </m:sSubSup>
                  </m:oMath>
                </a14:m>
                <a:endParaRPr lang="zh-CN" altLang="zh-CN" kern="100" dirty="0">
                  <a:solidFill>
                    <a:srgbClr val="292929"/>
                  </a:solidFill>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624996" y="1353002"/>
                <a:ext cx="4572000" cy="476221"/>
              </a:xfrm>
              <a:prstGeom prst="rect">
                <a:avLst/>
              </a:prstGeom>
              <a:blipFill rotWithShape="0">
                <a:blip r:embed="rId3"/>
                <a:stretch>
                  <a:fillRect l="-1200" b="-8974"/>
                </a:stretch>
              </a:blipFill>
            </p:spPr>
            <p:txBody>
              <a:bodyPr/>
              <a:lstStyle/>
              <a:p>
                <a:r>
                  <a:rPr lang="zh-CN" altLang="en-US">
                    <a:noFill/>
                  </a:rPr>
                  <a:t> </a:t>
                </a:r>
              </a:p>
            </p:txBody>
          </p:sp>
        </mc:Fallback>
      </mc:AlternateContent>
      <p:sp>
        <p:nvSpPr>
          <p:cNvPr id="5" name="文本框 4"/>
          <p:cNvSpPr txBox="1"/>
          <p:nvPr/>
        </p:nvSpPr>
        <p:spPr>
          <a:xfrm>
            <a:off x="4656307" y="2541050"/>
            <a:ext cx="4006516" cy="2554545"/>
          </a:xfrm>
          <a:prstGeom prst="rect">
            <a:avLst/>
          </a:prstGeom>
          <a:noFill/>
        </p:spPr>
        <p:txBody>
          <a:bodyPr wrap="square" rtlCol="0">
            <a:spAutoFit/>
          </a:bodyPr>
          <a:lstStyle/>
          <a:p>
            <a:pPr marL="214313" indent="-214313" algn="just">
              <a:buFont typeface="Arial" panose="020B0604020202020204" pitchFamily="34" charset="0"/>
              <a:buChar char="•"/>
            </a:pPr>
            <a:r>
              <a:rPr lang="en-US" altLang="zh-CN" sz="2000" dirty="0" smtClean="0">
                <a:solidFill>
                  <a:srgbClr val="292929"/>
                </a:solidFill>
              </a:rPr>
              <a:t>Higher spread-skills under LC</a:t>
            </a:r>
            <a:endParaRPr lang="en-US" altLang="zh-CN" sz="2000" dirty="0">
              <a:solidFill>
                <a:srgbClr val="292929"/>
              </a:solidFill>
            </a:endParaRPr>
          </a:p>
          <a:p>
            <a:pPr marL="214313" indent="-214313" algn="just">
              <a:buFont typeface="Arial" panose="020B0604020202020204" pitchFamily="34" charset="0"/>
              <a:buChar char="•"/>
            </a:pPr>
            <a:endParaRPr lang="en-US" altLang="zh-CN" sz="2000" dirty="0">
              <a:solidFill>
                <a:srgbClr val="292929"/>
              </a:solidFill>
            </a:endParaRPr>
          </a:p>
          <a:p>
            <a:pPr marL="214313" indent="-214313" algn="just">
              <a:buFont typeface="Arial" panose="020B0604020202020204" pitchFamily="34" charset="0"/>
              <a:buChar char="•"/>
            </a:pPr>
            <a:r>
              <a:rPr lang="en-US" altLang="zh-CN" sz="2000" dirty="0" smtClean="0">
                <a:solidFill>
                  <a:srgbClr val="292929"/>
                </a:solidFill>
              </a:rPr>
              <a:t>Higher skills </a:t>
            </a:r>
            <a:r>
              <a:rPr lang="en-US" altLang="zh-CN" sz="2000" dirty="0">
                <a:solidFill>
                  <a:srgbClr val="292929"/>
                </a:solidFill>
              </a:rPr>
              <a:t>for threshold binary precipitation </a:t>
            </a:r>
            <a:r>
              <a:rPr lang="en-US" altLang="zh-CN" sz="2000" dirty="0" smtClean="0">
                <a:solidFill>
                  <a:srgbClr val="292929"/>
                </a:solidFill>
              </a:rPr>
              <a:t>fields</a:t>
            </a:r>
          </a:p>
          <a:p>
            <a:pPr algn="just"/>
            <a:endParaRPr lang="en-US" altLang="zh-CN" sz="2000" dirty="0">
              <a:solidFill>
                <a:srgbClr val="292929"/>
              </a:solidFill>
            </a:endParaRPr>
          </a:p>
          <a:p>
            <a:pPr marL="214313" indent="-214313" algn="just">
              <a:buFont typeface="Arial" panose="020B0604020202020204" pitchFamily="34" charset="0"/>
              <a:buChar char="•"/>
            </a:pPr>
            <a:r>
              <a:rPr lang="en-US" altLang="zh-CN" sz="2000" dirty="0">
                <a:solidFill>
                  <a:srgbClr val="292929"/>
                </a:solidFill>
              </a:rPr>
              <a:t>With the increasing threshold, the skill differences </a:t>
            </a:r>
            <a:r>
              <a:rPr lang="en-US" altLang="zh-CN" sz="2000" dirty="0" smtClean="0">
                <a:solidFill>
                  <a:srgbClr val="292929"/>
                </a:solidFill>
              </a:rPr>
              <a:t>between the fields reduce</a:t>
            </a:r>
            <a:endParaRPr lang="zh-CN" altLang="en-US" sz="2000" dirty="0">
              <a:solidFill>
                <a:srgbClr val="292929"/>
              </a:solidFill>
            </a:endParaRPr>
          </a:p>
        </p:txBody>
      </p:sp>
      <p:sp>
        <p:nvSpPr>
          <p:cNvPr id="6" name="文本框 5"/>
          <p:cNvSpPr txBox="1"/>
          <p:nvPr/>
        </p:nvSpPr>
        <p:spPr>
          <a:xfrm>
            <a:off x="1096285" y="3102334"/>
            <a:ext cx="1304015" cy="369332"/>
          </a:xfrm>
          <a:prstGeom prst="rect">
            <a:avLst/>
          </a:prstGeom>
          <a:noFill/>
        </p:spPr>
        <p:txBody>
          <a:bodyPr wrap="square" rtlCol="0">
            <a:spAutoFit/>
          </a:bodyPr>
          <a:lstStyle/>
          <a:p>
            <a:r>
              <a:rPr lang="en-US" altLang="zh-CN" kern="100" dirty="0" smtClean="0">
                <a:solidFill>
                  <a:srgbClr val="292929"/>
                </a:solidFill>
                <a:ea typeface="宋体" panose="02010600030101010101" pitchFamily="2" charset="-122"/>
                <a:cs typeface="Times New Roman" panose="02020603050405020304" pitchFamily="18" charset="0"/>
              </a:rPr>
              <a:t>0.1 </a:t>
            </a:r>
            <a:r>
              <a:rPr lang="en-US" altLang="zh-CN" kern="100" dirty="0">
                <a:solidFill>
                  <a:srgbClr val="292929"/>
                </a:solidFill>
                <a:ea typeface="宋体" panose="02010600030101010101" pitchFamily="2" charset="-122"/>
                <a:cs typeface="Times New Roman" panose="02020603050405020304" pitchFamily="18" charset="0"/>
              </a:rPr>
              <a:t>mm/3h</a:t>
            </a:r>
            <a:endParaRPr lang="zh-CN" altLang="en-US" dirty="0">
              <a:solidFill>
                <a:srgbClr val="292929"/>
              </a:solidFill>
            </a:endParaRPr>
          </a:p>
        </p:txBody>
      </p:sp>
      <p:sp>
        <p:nvSpPr>
          <p:cNvPr id="7" name="文本框 6"/>
          <p:cNvSpPr txBox="1"/>
          <p:nvPr/>
        </p:nvSpPr>
        <p:spPr>
          <a:xfrm>
            <a:off x="3045680" y="3102334"/>
            <a:ext cx="1304015" cy="369332"/>
          </a:xfrm>
          <a:prstGeom prst="rect">
            <a:avLst/>
          </a:prstGeom>
          <a:noFill/>
        </p:spPr>
        <p:txBody>
          <a:bodyPr wrap="square" rtlCol="0">
            <a:spAutoFit/>
          </a:bodyPr>
          <a:lstStyle/>
          <a:p>
            <a:r>
              <a:rPr lang="en-US" altLang="zh-CN" kern="100" dirty="0" smtClean="0">
                <a:solidFill>
                  <a:srgbClr val="292929"/>
                </a:solidFill>
                <a:ea typeface="宋体" panose="02010600030101010101" pitchFamily="2" charset="-122"/>
                <a:cs typeface="Times New Roman" panose="02020603050405020304" pitchFamily="18" charset="0"/>
              </a:rPr>
              <a:t>2 </a:t>
            </a:r>
            <a:r>
              <a:rPr lang="en-US" altLang="zh-CN" kern="100" dirty="0">
                <a:solidFill>
                  <a:srgbClr val="292929"/>
                </a:solidFill>
                <a:ea typeface="宋体" panose="02010600030101010101" pitchFamily="2" charset="-122"/>
                <a:cs typeface="Times New Roman" panose="02020603050405020304" pitchFamily="18" charset="0"/>
              </a:rPr>
              <a:t>mm/3h</a:t>
            </a:r>
            <a:endParaRPr lang="zh-CN" altLang="en-US" dirty="0">
              <a:solidFill>
                <a:srgbClr val="292929"/>
              </a:solidFill>
            </a:endParaRPr>
          </a:p>
        </p:txBody>
      </p:sp>
      <p:sp>
        <p:nvSpPr>
          <p:cNvPr id="8" name="文本框 7"/>
          <p:cNvSpPr txBox="1"/>
          <p:nvPr/>
        </p:nvSpPr>
        <p:spPr>
          <a:xfrm>
            <a:off x="1096285" y="5218706"/>
            <a:ext cx="1304015" cy="369332"/>
          </a:xfrm>
          <a:prstGeom prst="rect">
            <a:avLst/>
          </a:prstGeom>
          <a:noFill/>
        </p:spPr>
        <p:txBody>
          <a:bodyPr wrap="square" rtlCol="0">
            <a:spAutoFit/>
          </a:bodyPr>
          <a:lstStyle/>
          <a:p>
            <a:r>
              <a:rPr lang="en-US" altLang="zh-CN" kern="100" dirty="0" smtClean="0">
                <a:solidFill>
                  <a:srgbClr val="292929"/>
                </a:solidFill>
                <a:ea typeface="宋体" panose="02010600030101010101" pitchFamily="2" charset="-122"/>
                <a:cs typeface="Times New Roman" panose="02020603050405020304" pitchFamily="18" charset="0"/>
              </a:rPr>
              <a:t>7 </a:t>
            </a:r>
            <a:r>
              <a:rPr lang="en-US" altLang="zh-CN" kern="100" dirty="0">
                <a:solidFill>
                  <a:srgbClr val="292929"/>
                </a:solidFill>
                <a:ea typeface="宋体" panose="02010600030101010101" pitchFamily="2" charset="-122"/>
                <a:cs typeface="Times New Roman" panose="02020603050405020304" pitchFamily="18" charset="0"/>
              </a:rPr>
              <a:t>mm/3h</a:t>
            </a:r>
            <a:endParaRPr lang="zh-CN" altLang="en-US" dirty="0">
              <a:solidFill>
                <a:srgbClr val="292929"/>
              </a:solidFill>
            </a:endParaRPr>
          </a:p>
        </p:txBody>
      </p:sp>
      <p:sp>
        <p:nvSpPr>
          <p:cNvPr id="9" name="文本框 8"/>
          <p:cNvSpPr txBox="1"/>
          <p:nvPr/>
        </p:nvSpPr>
        <p:spPr>
          <a:xfrm>
            <a:off x="3045680" y="5218706"/>
            <a:ext cx="1304015" cy="369332"/>
          </a:xfrm>
          <a:prstGeom prst="rect">
            <a:avLst/>
          </a:prstGeom>
          <a:noFill/>
        </p:spPr>
        <p:txBody>
          <a:bodyPr wrap="square" rtlCol="0">
            <a:spAutoFit/>
          </a:bodyPr>
          <a:lstStyle/>
          <a:p>
            <a:r>
              <a:rPr lang="en-US" altLang="zh-CN" kern="100" dirty="0" smtClean="0">
                <a:solidFill>
                  <a:srgbClr val="292929"/>
                </a:solidFill>
                <a:ea typeface="宋体" panose="02010600030101010101" pitchFamily="2" charset="-122"/>
                <a:cs typeface="Times New Roman" panose="02020603050405020304" pitchFamily="18" charset="0"/>
              </a:rPr>
              <a:t>15 </a:t>
            </a:r>
            <a:r>
              <a:rPr lang="en-US" altLang="zh-CN" kern="100" dirty="0">
                <a:solidFill>
                  <a:srgbClr val="292929"/>
                </a:solidFill>
                <a:ea typeface="宋体" panose="02010600030101010101" pitchFamily="2" charset="-122"/>
                <a:cs typeface="Times New Roman" panose="02020603050405020304" pitchFamily="18" charset="0"/>
              </a:rPr>
              <a:t>mm/3h</a:t>
            </a:r>
            <a:endParaRPr lang="zh-CN" altLang="en-US" dirty="0">
              <a:solidFill>
                <a:srgbClr val="292929"/>
              </a:solidFill>
            </a:endParaRPr>
          </a:p>
        </p:txBody>
      </p:sp>
      <p:sp>
        <p:nvSpPr>
          <p:cNvPr id="11" name="标题 1"/>
          <p:cNvSpPr>
            <a:spLocks noGrp="1"/>
          </p:cNvSpPr>
          <p:nvPr>
            <p:ph type="title"/>
          </p:nvPr>
        </p:nvSpPr>
        <p:spPr>
          <a:xfrm>
            <a:off x="433347" y="325973"/>
            <a:ext cx="6944710" cy="432197"/>
          </a:xfrm>
        </p:spPr>
        <p:txBody>
          <a:bodyPr/>
          <a:lstStyle/>
          <a:p>
            <a:r>
              <a:rPr lang="en-US" altLang="zh-CN" dirty="0" smtClean="0"/>
              <a:t>Impacts of intensity and placement on spread-skill</a:t>
            </a:r>
            <a:endParaRPr lang="zh-CN" altLang="en-US" dirty="0"/>
          </a:p>
        </p:txBody>
      </p:sp>
    </p:spTree>
    <p:extLst>
      <p:ext uri="{BB962C8B-B14F-4D97-AF65-F5344CB8AC3E}">
        <p14:creationId xmlns:p14="http://schemas.microsoft.com/office/powerpoint/2010/main" val="4682168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898476" y="1431465"/>
            <a:ext cx="8064896" cy="415498"/>
          </a:xfrm>
          <a:prstGeom prst="rect">
            <a:avLst/>
          </a:prstGeom>
          <a:noFill/>
        </p:spPr>
        <p:txBody>
          <a:bodyPr wrap="square" rtlCol="0">
            <a:spAutoFit/>
          </a:bodyPr>
          <a:lstStyle/>
          <a:p>
            <a:r>
              <a:rPr lang="en-US" altLang="zh-CN" sz="2100" b="1" dirty="0" smtClean="0">
                <a:latin typeface="微软雅黑" panose="020B0503020204020204" pitchFamily="34" charset="-122"/>
                <a:ea typeface="微软雅黑" panose="020B0503020204020204" pitchFamily="34" charset="-122"/>
              </a:rPr>
              <a:t>Scales of ensemble prediction systems (EPS)</a:t>
            </a:r>
            <a:r>
              <a:rPr lang="zh-CN" altLang="en-US" sz="2100" b="1" dirty="0" smtClean="0">
                <a:latin typeface="微软雅黑" panose="020B0503020204020204" pitchFamily="34" charset="-122"/>
                <a:ea typeface="微软雅黑" panose="020B0503020204020204" pitchFamily="34" charset="-122"/>
              </a:rPr>
              <a:t>（</a:t>
            </a:r>
            <a:r>
              <a:rPr lang="en-US" altLang="zh-CN" sz="2100" b="1" dirty="0">
                <a:latin typeface="微软雅黑" panose="020B0503020204020204" pitchFamily="34" charset="-122"/>
                <a:ea typeface="微软雅黑" panose="020B0503020204020204" pitchFamily="34" charset="-122"/>
              </a:rPr>
              <a:t>WMO; 2012</a:t>
            </a:r>
            <a:r>
              <a:rPr lang="zh-CN" altLang="en-US" sz="2100" b="1" dirty="0">
                <a:latin typeface="微软雅黑" panose="020B0503020204020204" pitchFamily="34" charset="-122"/>
                <a:ea typeface="微软雅黑" panose="020B0503020204020204" pitchFamily="34" charset="-122"/>
              </a:rPr>
              <a:t>）</a:t>
            </a:r>
          </a:p>
        </p:txBody>
      </p:sp>
      <p:sp>
        <p:nvSpPr>
          <p:cNvPr id="6" name="文本框 5"/>
          <p:cNvSpPr txBox="1"/>
          <p:nvPr/>
        </p:nvSpPr>
        <p:spPr>
          <a:xfrm>
            <a:off x="1403648" y="4823794"/>
            <a:ext cx="7054552" cy="1261884"/>
          </a:xfrm>
          <a:prstGeom prst="rect">
            <a:avLst/>
          </a:prstGeom>
          <a:noFill/>
        </p:spPr>
        <p:txBody>
          <a:bodyPr wrap="square" rtlCol="0">
            <a:spAutoFit/>
          </a:bodyPr>
          <a:lstStyle/>
          <a:p>
            <a:r>
              <a:rPr lang="en-US" altLang="zh-CN" sz="2000" dirty="0" smtClean="0">
                <a:latin typeface="微软雅黑" panose="020B0503020204020204" pitchFamily="34" charset="-122"/>
                <a:ea typeface="微软雅黑" panose="020B0503020204020204" pitchFamily="34" charset="-122"/>
              </a:rPr>
              <a:t>Operational or quasi-operational</a:t>
            </a:r>
            <a:r>
              <a:rPr lang="zh-CN" altLang="en-US" sz="2000" dirty="0" smtClean="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marL="214313" indent="-214313">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MOGREPS-UK                           </a:t>
            </a:r>
            <a:r>
              <a:rPr lang="en-US" altLang="zh-CN" sz="1400" dirty="0" smtClean="0">
                <a:latin typeface="微软雅黑" panose="020B0503020204020204" pitchFamily="34" charset="-122"/>
                <a:ea typeface="微软雅黑" panose="020B0503020204020204" pitchFamily="34" charset="-122"/>
              </a:rPr>
              <a:t>             </a:t>
            </a:r>
            <a:r>
              <a:rPr lang="en-US" altLang="zh-CN" sz="1400" dirty="0">
                <a:latin typeface="微软雅黑" panose="020B0503020204020204" pitchFamily="34" charset="-122"/>
                <a:ea typeface="微软雅黑" panose="020B0503020204020204" pitchFamily="34" charset="-122"/>
              </a:rPr>
              <a:t>2.2 </a:t>
            </a:r>
            <a:r>
              <a:rPr lang="en-US" altLang="zh-CN" sz="1400" dirty="0" smtClean="0">
                <a:latin typeface="微软雅黑" panose="020B0503020204020204" pitchFamily="34" charset="-122"/>
                <a:ea typeface="微软雅黑" panose="020B0503020204020204" pitchFamily="34" charset="-122"/>
              </a:rPr>
              <a:t>km</a:t>
            </a:r>
            <a:r>
              <a:rPr lang="zh-CN" altLang="en-US" sz="1400" dirty="0" smtClean="0">
                <a:latin typeface="微软雅黑" panose="020B0503020204020204" pitchFamily="34" charset="-122"/>
                <a:ea typeface="微软雅黑" panose="020B0503020204020204" pitchFamily="34" charset="-122"/>
              </a:rPr>
              <a:t>  </a:t>
            </a:r>
            <a:r>
              <a:rPr lang="en-US" altLang="zh-CN" sz="1400" dirty="0">
                <a:latin typeface="微软雅黑" panose="020B0503020204020204" pitchFamily="34" charset="-122"/>
                <a:ea typeface="微软雅黑" panose="020B0503020204020204" pitchFamily="34" charset="-122"/>
              </a:rPr>
              <a:t>(Tennant, 2015)</a:t>
            </a:r>
          </a:p>
          <a:p>
            <a:pPr marL="214313" indent="-214313">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AROME-EPS                              </a:t>
            </a:r>
            <a:r>
              <a:rPr lang="en-US" altLang="zh-CN" sz="1400" dirty="0" smtClean="0">
                <a:latin typeface="微软雅黑" panose="020B0503020204020204" pitchFamily="34" charset="-122"/>
                <a:ea typeface="微软雅黑" panose="020B0503020204020204" pitchFamily="34" charset="-122"/>
              </a:rPr>
              <a:t>            2.5 km</a:t>
            </a:r>
            <a:r>
              <a:rPr lang="zh-CN" altLang="en-US" sz="1400" dirty="0">
                <a:latin typeface="微软雅黑" panose="020B0503020204020204" pitchFamily="34" charset="-122"/>
                <a:ea typeface="微软雅黑" panose="020B0503020204020204" pitchFamily="34" charset="-122"/>
              </a:rPr>
              <a:t> </a:t>
            </a:r>
            <a:r>
              <a:rPr lang="en-US" altLang="zh-CN" sz="1400" dirty="0" smtClean="0">
                <a:latin typeface="微软雅黑" panose="020B0503020204020204" pitchFamily="34" charset="-122"/>
                <a:ea typeface="微软雅黑" panose="020B0503020204020204" pitchFamily="34" charset="-122"/>
              </a:rPr>
              <a:t>(</a:t>
            </a:r>
            <a:r>
              <a:rPr lang="en-US" altLang="zh-CN" sz="1400" dirty="0" err="1" smtClean="0">
                <a:latin typeface="微软雅黑" panose="020B0503020204020204" pitchFamily="34" charset="-122"/>
                <a:ea typeface="微软雅黑" panose="020B0503020204020204" pitchFamily="34" charset="-122"/>
              </a:rPr>
              <a:t>Bouttier</a:t>
            </a:r>
            <a:r>
              <a:rPr lang="en-US" altLang="zh-CN" sz="1400" dirty="0" smtClean="0">
                <a:latin typeface="微软雅黑" panose="020B0503020204020204" pitchFamily="34" charset="-122"/>
                <a:ea typeface="微软雅黑" panose="020B0503020204020204" pitchFamily="34" charset="-122"/>
              </a:rPr>
              <a:t> </a:t>
            </a:r>
            <a:r>
              <a:rPr lang="en-US" altLang="zh-CN" sz="1400" dirty="0">
                <a:latin typeface="微软雅黑" panose="020B0503020204020204" pitchFamily="34" charset="-122"/>
                <a:ea typeface="微软雅黑" panose="020B0503020204020204" pitchFamily="34" charset="-122"/>
              </a:rPr>
              <a:t>et al., 2012, 2016)</a:t>
            </a:r>
          </a:p>
          <a:p>
            <a:pPr marL="214313" indent="-214313">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COSMO-DE-EPS                           </a:t>
            </a:r>
            <a:r>
              <a:rPr lang="en-US" altLang="zh-CN" sz="1400" dirty="0" smtClean="0">
                <a:latin typeface="微软雅黑" panose="020B0503020204020204" pitchFamily="34" charset="-122"/>
                <a:ea typeface="微软雅黑" panose="020B0503020204020204" pitchFamily="34" charset="-122"/>
              </a:rPr>
              <a:t>         2.8 km</a:t>
            </a:r>
            <a:r>
              <a:rPr lang="zh-CN" altLang="en-US" sz="1400" dirty="0">
                <a:latin typeface="微软雅黑" panose="020B0503020204020204" pitchFamily="34" charset="-122"/>
                <a:ea typeface="微软雅黑" panose="020B0503020204020204" pitchFamily="34" charset="-122"/>
              </a:rPr>
              <a:t> </a:t>
            </a:r>
            <a:r>
              <a:rPr lang="en-US" altLang="zh-CN" sz="1400" dirty="0" smtClean="0">
                <a:latin typeface="微软雅黑" panose="020B0503020204020204" pitchFamily="34" charset="-122"/>
                <a:ea typeface="微软雅黑" panose="020B0503020204020204" pitchFamily="34" charset="-122"/>
              </a:rPr>
              <a:t>(</a:t>
            </a:r>
            <a:r>
              <a:rPr lang="en-US" altLang="zh-CN" sz="1400" dirty="0" err="1" smtClean="0">
                <a:latin typeface="微软雅黑" panose="020B0503020204020204" pitchFamily="34" charset="-122"/>
                <a:ea typeface="微软雅黑" panose="020B0503020204020204" pitchFamily="34" charset="-122"/>
              </a:rPr>
              <a:t>Harnisch</a:t>
            </a:r>
            <a:r>
              <a:rPr lang="en-US" altLang="zh-CN" sz="1400" dirty="0" smtClean="0">
                <a:latin typeface="微软雅黑" panose="020B0503020204020204" pitchFamily="34" charset="-122"/>
                <a:ea typeface="微软雅黑" panose="020B0503020204020204" pitchFamily="34" charset="-122"/>
              </a:rPr>
              <a:t> </a:t>
            </a:r>
            <a:r>
              <a:rPr lang="en-US" altLang="zh-CN" sz="1400" dirty="0">
                <a:latin typeface="微软雅黑" panose="020B0503020204020204" pitchFamily="34" charset="-122"/>
                <a:ea typeface="微软雅黑" panose="020B0503020204020204" pitchFamily="34" charset="-122"/>
              </a:rPr>
              <a:t>and </a:t>
            </a:r>
            <a:r>
              <a:rPr lang="en-US" altLang="zh-CN" sz="1400" dirty="0" err="1">
                <a:latin typeface="微软雅黑" panose="020B0503020204020204" pitchFamily="34" charset="-122"/>
                <a:ea typeface="微软雅黑" panose="020B0503020204020204" pitchFamily="34" charset="-122"/>
              </a:rPr>
              <a:t>Keil</a:t>
            </a:r>
            <a:r>
              <a:rPr lang="en-US" altLang="zh-CN" sz="1400" dirty="0">
                <a:latin typeface="微软雅黑" panose="020B0503020204020204" pitchFamily="34" charset="-122"/>
                <a:ea typeface="微软雅黑" panose="020B0503020204020204" pitchFamily="34" charset="-122"/>
              </a:rPr>
              <a:t>, 2015) </a:t>
            </a:r>
          </a:p>
          <a:p>
            <a:pPr marL="214313" indent="-214313">
              <a:buFont typeface="Arial" panose="020B0604020202020204" pitchFamily="34" charset="0"/>
              <a:buChar char="•"/>
            </a:pPr>
            <a:r>
              <a:rPr lang="en-US" altLang="zh-CN" sz="1400" dirty="0">
                <a:latin typeface="微软雅黑" panose="020B0503020204020204" pitchFamily="34" charset="-122"/>
                <a:ea typeface="微软雅黑" panose="020B0503020204020204" pitchFamily="34" charset="-122"/>
              </a:rPr>
              <a:t>NCAR </a:t>
            </a:r>
            <a:r>
              <a:rPr lang="en-US" altLang="zh-CN" sz="1400" dirty="0" smtClean="0">
                <a:latin typeface="微软雅黑" panose="020B0503020204020204" pitchFamily="34" charset="-122"/>
                <a:ea typeface="微软雅黑" panose="020B0503020204020204" pitchFamily="34" charset="-122"/>
              </a:rPr>
              <a:t>EPS experiments                        </a:t>
            </a:r>
            <a:r>
              <a:rPr lang="en-US" altLang="zh-CN" sz="1400" dirty="0">
                <a:latin typeface="微软雅黑" panose="020B0503020204020204" pitchFamily="34" charset="-122"/>
                <a:ea typeface="微软雅黑" panose="020B0503020204020204" pitchFamily="34" charset="-122"/>
              </a:rPr>
              <a:t>4 </a:t>
            </a:r>
            <a:r>
              <a:rPr lang="en-US" altLang="zh-CN" sz="1400" dirty="0" smtClean="0">
                <a:latin typeface="微软雅黑" panose="020B0503020204020204" pitchFamily="34" charset="-122"/>
                <a:ea typeface="微软雅黑" panose="020B0503020204020204" pitchFamily="34" charset="-122"/>
              </a:rPr>
              <a:t>km</a:t>
            </a:r>
            <a:r>
              <a:rPr lang="zh-CN" altLang="en-US" sz="1400" dirty="0">
                <a:latin typeface="微软雅黑" panose="020B0503020204020204" pitchFamily="34" charset="-122"/>
                <a:ea typeface="微软雅黑" panose="020B0503020204020204" pitchFamily="34" charset="-122"/>
              </a:rPr>
              <a:t> </a:t>
            </a:r>
            <a:r>
              <a:rPr lang="en-US" altLang="zh-CN" sz="1400" dirty="0" smtClean="0">
                <a:latin typeface="微软雅黑" panose="020B0503020204020204" pitchFamily="34" charset="-122"/>
                <a:ea typeface="微软雅黑" panose="020B0503020204020204" pitchFamily="34" charset="-122"/>
              </a:rPr>
              <a:t>(Schwartz </a:t>
            </a:r>
            <a:r>
              <a:rPr lang="en-US" altLang="zh-CN" sz="1400" dirty="0">
                <a:latin typeface="微软雅黑" panose="020B0503020204020204" pitchFamily="34" charset="-122"/>
                <a:ea typeface="微软雅黑" panose="020B0503020204020204" pitchFamily="34" charset="-122"/>
              </a:rPr>
              <a:t>et al., 2015)</a:t>
            </a:r>
            <a:endParaRPr lang="zh-CN" altLang="en-US" sz="1400" dirty="0">
              <a:latin typeface="微软雅黑" panose="020B0503020204020204" pitchFamily="34" charset="-122"/>
              <a:ea typeface="微软雅黑" panose="020B0503020204020204" pitchFamily="34" charset="-122"/>
            </a:endParaRPr>
          </a:p>
        </p:txBody>
      </p:sp>
      <p:graphicFrame>
        <p:nvGraphicFramePr>
          <p:cNvPr id="7" name="图示 6"/>
          <p:cNvGraphicFramePr/>
          <p:nvPr>
            <p:extLst>
              <p:ext uri="{D42A27DB-BD31-4B8C-83A1-F6EECF244321}">
                <p14:modId xmlns:p14="http://schemas.microsoft.com/office/powerpoint/2010/main" val="3210379665"/>
              </p:ext>
            </p:extLst>
          </p:nvPr>
        </p:nvGraphicFramePr>
        <p:xfrm>
          <a:off x="1259632" y="2089629"/>
          <a:ext cx="6917328" cy="2491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文本框 7"/>
          <p:cNvSpPr txBox="1"/>
          <p:nvPr/>
        </p:nvSpPr>
        <p:spPr>
          <a:xfrm>
            <a:off x="3708070" y="565665"/>
            <a:ext cx="2592122" cy="553998"/>
          </a:xfrm>
          <a:prstGeom prst="rect">
            <a:avLst/>
          </a:prstGeom>
          <a:noFill/>
        </p:spPr>
        <p:txBody>
          <a:bodyPr wrap="square" rtlCol="0">
            <a:spAutoFit/>
          </a:bodyPr>
          <a:lstStyle/>
          <a:p>
            <a:pPr algn="ctr"/>
            <a:r>
              <a:rPr lang="en-US" altLang="zh-CN" sz="3000" b="1" dirty="0" smtClean="0">
                <a:latin typeface="微软雅黑" panose="020B0503020204020204" pitchFamily="34" charset="-122"/>
                <a:ea typeface="微软雅黑" panose="020B0503020204020204" pitchFamily="34" charset="-122"/>
              </a:rPr>
              <a:t>Background</a:t>
            </a:r>
            <a:endParaRPr lang="zh-CN" altLang="en-US" sz="3000" b="1" dirty="0">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12"/>
          </p:nvPr>
        </p:nvSpPr>
        <p:spPr/>
        <p:txBody>
          <a:bodyPr/>
          <a:lstStyle/>
          <a:p>
            <a:fld id="{DB70B0F8-DCAB-407D-8AF2-7C17EBDC52AF}" type="slidenum">
              <a:rPr lang="zh-CN" altLang="en-US" smtClean="0"/>
              <a:t>3</a:t>
            </a:fld>
            <a:endParaRPr lang="zh-CN" altLang="en-US"/>
          </a:p>
        </p:txBody>
      </p:sp>
    </p:spTree>
    <p:extLst>
      <p:ext uri="{BB962C8B-B14F-4D97-AF65-F5344CB8AC3E}">
        <p14:creationId xmlns:p14="http://schemas.microsoft.com/office/powerpoint/2010/main" val="34268168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C:\Users\cx\AppData\Local\Microsoft\Windows\INetCache\Content.Word\XiChen_Fig1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1478" y="1520888"/>
            <a:ext cx="4907902" cy="3797559"/>
          </a:xfrm>
          <a:prstGeom prst="rect">
            <a:avLst/>
          </a:prstGeom>
          <a:noFill/>
          <a:ln>
            <a:noFill/>
          </a:ln>
        </p:spPr>
      </p:pic>
      <p:sp>
        <p:nvSpPr>
          <p:cNvPr id="4" name="矩形 3"/>
          <p:cNvSpPr/>
          <p:nvPr/>
        </p:nvSpPr>
        <p:spPr>
          <a:xfrm>
            <a:off x="1493570" y="889521"/>
            <a:ext cx="5536566" cy="646331"/>
          </a:xfrm>
          <a:prstGeom prst="rect">
            <a:avLst/>
          </a:prstGeom>
        </p:spPr>
        <p:txBody>
          <a:bodyPr wrap="square">
            <a:spAutoFit/>
          </a:bodyPr>
          <a:lstStyle/>
          <a:p>
            <a:pPr algn="just"/>
            <a:r>
              <a:rPr lang="en-US" altLang="zh-CN" kern="100" dirty="0" smtClean="0">
                <a:solidFill>
                  <a:srgbClr val="292929"/>
                </a:solidFill>
                <a:ea typeface="宋体" panose="02010600030101010101" pitchFamily="2" charset="-122"/>
                <a:cs typeface="Times New Roman" panose="02020603050405020304" pitchFamily="18" charset="0"/>
              </a:rPr>
              <a:t>The </a:t>
            </a:r>
            <a:r>
              <a:rPr lang="en-US" altLang="zh-CN" kern="100" dirty="0">
                <a:solidFill>
                  <a:srgbClr val="292929"/>
                </a:solidFill>
                <a:ea typeface="宋体" panose="02010600030101010101" pitchFamily="2" charset="-122"/>
                <a:cs typeface="Times New Roman" panose="02020603050405020304" pitchFamily="18" charset="0"/>
              </a:rPr>
              <a:t>relative difference percentages of precipitation intensity on the </a:t>
            </a:r>
            <a:r>
              <a:rPr lang="en-US" altLang="zh-CN" kern="100" dirty="0" smtClean="0">
                <a:solidFill>
                  <a:srgbClr val="292929"/>
                </a:solidFill>
                <a:ea typeface="宋体" panose="02010600030101010101" pitchFamily="2" charset="-122"/>
                <a:cs typeface="Times New Roman" panose="02020603050405020304" pitchFamily="18" charset="0"/>
              </a:rPr>
              <a:t>spatial spread-skill relationship</a:t>
            </a:r>
            <a:endParaRPr lang="zh-CN" altLang="zh-CN" kern="100" dirty="0">
              <a:solidFill>
                <a:srgbClr val="292929"/>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5" name="文本框 4"/>
          <p:cNvSpPr txBox="1"/>
          <p:nvPr/>
        </p:nvSpPr>
        <p:spPr>
          <a:xfrm>
            <a:off x="557113" y="5365669"/>
            <a:ext cx="8062623" cy="784830"/>
          </a:xfrm>
          <a:prstGeom prst="rect">
            <a:avLst/>
          </a:prstGeom>
          <a:noFill/>
        </p:spPr>
        <p:txBody>
          <a:bodyPr wrap="square" rtlCol="0">
            <a:spAutoFit/>
          </a:bodyPr>
          <a:lstStyle/>
          <a:p>
            <a:pPr marL="257175" indent="-257175" algn="just">
              <a:buFont typeface="Arial" panose="020B0604020202020204" pitchFamily="34" charset="0"/>
              <a:buChar char="•"/>
            </a:pPr>
            <a:r>
              <a:rPr lang="en-US" altLang="zh-CN" sz="1500" dirty="0">
                <a:solidFill>
                  <a:srgbClr val="292929"/>
                </a:solidFill>
              </a:rPr>
              <a:t>Impacts of precipitation intensity on the spatial spread-skill decrease with the increasing </a:t>
            </a:r>
            <a:r>
              <a:rPr lang="en-US" altLang="zh-CN" sz="1500" dirty="0" smtClean="0">
                <a:solidFill>
                  <a:srgbClr val="292929"/>
                </a:solidFill>
              </a:rPr>
              <a:t>threshold and agreement scales, </a:t>
            </a:r>
            <a:r>
              <a:rPr lang="en-US" altLang="zh-CN" sz="1500" dirty="0">
                <a:solidFill>
                  <a:srgbClr val="292929"/>
                </a:solidFill>
              </a:rPr>
              <a:t>while the precipitation placement becomes more dominant to influence the spatial spread-skill </a:t>
            </a:r>
            <a:r>
              <a:rPr lang="en-US" altLang="zh-CN" sz="1500" dirty="0" smtClean="0">
                <a:solidFill>
                  <a:srgbClr val="292929"/>
                </a:solidFill>
              </a:rPr>
              <a:t>relationship for </a:t>
            </a:r>
            <a:r>
              <a:rPr lang="en-US" altLang="zh-CN" sz="1500" dirty="0">
                <a:solidFill>
                  <a:srgbClr val="292929"/>
                </a:solidFill>
              </a:rPr>
              <a:t>heavy precipitation events</a:t>
            </a:r>
            <a:endParaRPr lang="zh-CN" altLang="en-US" sz="1500" dirty="0">
              <a:solidFill>
                <a:srgbClr val="292929"/>
              </a:solidFill>
            </a:endParaRPr>
          </a:p>
        </p:txBody>
      </p:sp>
      <mc:AlternateContent xmlns:mc="http://schemas.openxmlformats.org/markup-compatibility/2006" xmlns:a14="http://schemas.microsoft.com/office/drawing/2010/main">
        <mc:Choice Requires="a14">
          <p:sp>
            <p:nvSpPr>
              <p:cNvPr id="7" name="文本框 6"/>
              <p:cNvSpPr txBox="1"/>
              <p:nvPr/>
            </p:nvSpPr>
            <p:spPr>
              <a:xfrm>
                <a:off x="6866244" y="1693519"/>
                <a:ext cx="1781483" cy="4792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350" b="1" i="1">
                              <a:solidFill>
                                <a:srgbClr val="292929"/>
                              </a:solidFill>
                              <a:latin typeface="Cambria Math"/>
                            </a:rPr>
                          </m:ctrlPr>
                        </m:sSupPr>
                        <m:e>
                          <m:r>
                            <a:rPr lang="en-US" altLang="zh-CN" sz="1350" b="1" i="1">
                              <a:solidFill>
                                <a:srgbClr val="292929"/>
                              </a:solidFill>
                              <a:latin typeface="Cambria Math" panose="02040503050406030204" pitchFamily="18" charset="0"/>
                            </a:rPr>
                            <m:t>𝒔</m:t>
                          </m:r>
                        </m:e>
                        <m:sup>
                          <m:r>
                            <a:rPr lang="en-US" altLang="zh-CN" sz="1350" b="1" i="1">
                              <a:solidFill>
                                <a:srgbClr val="292929"/>
                              </a:solidFill>
                              <a:latin typeface="Cambria Math" panose="02040503050406030204" pitchFamily="18" charset="0"/>
                            </a:rPr>
                            <m:t>𝒊</m:t>
                          </m:r>
                        </m:sup>
                      </m:sSup>
                      <m:r>
                        <a:rPr lang="en-US" altLang="zh-CN" sz="1350" b="1" i="1">
                          <a:solidFill>
                            <a:srgbClr val="292929"/>
                          </a:solidFill>
                          <a:latin typeface="Cambria Math" panose="02040503050406030204" pitchFamily="18" charset="0"/>
                        </a:rPr>
                        <m:t>=</m:t>
                      </m:r>
                      <m:f>
                        <m:fPr>
                          <m:ctrlPr>
                            <a:rPr lang="en-US" altLang="zh-CN" sz="1350" b="1" i="1">
                              <a:solidFill>
                                <a:srgbClr val="292929"/>
                              </a:solidFill>
                              <a:latin typeface="Cambria Math"/>
                            </a:rPr>
                          </m:ctrlPr>
                        </m:fPr>
                        <m:num>
                          <m:sSubSup>
                            <m:sSubSupPr>
                              <m:ctrlPr>
                                <a:rPr lang="en-US" altLang="zh-CN" sz="1350" b="1" i="1">
                                  <a:solidFill>
                                    <a:srgbClr val="292929"/>
                                  </a:solidFill>
                                  <a:latin typeface="Cambria Math"/>
                                </a:rPr>
                              </m:ctrlPr>
                            </m:sSubSupPr>
                            <m:e>
                              <m:r>
                                <a:rPr lang="en-US" altLang="zh-CN" sz="1350" b="1" i="1">
                                  <a:solidFill>
                                    <a:srgbClr val="292929"/>
                                  </a:solidFill>
                                  <a:latin typeface="Cambria Math" panose="02040503050406030204" pitchFamily="18" charset="0"/>
                                </a:rPr>
                                <m:t>𝒔</m:t>
                              </m:r>
                            </m:e>
                            <m:sub>
                              <m:r>
                                <a:rPr lang="en-US" altLang="zh-CN" sz="1350" b="1" i="1">
                                  <a:solidFill>
                                    <a:srgbClr val="292929"/>
                                  </a:solidFill>
                                  <a:latin typeface="Cambria Math" panose="02040503050406030204" pitchFamily="18" charset="0"/>
                                </a:rPr>
                                <m:t>𝒃</m:t>
                              </m:r>
                            </m:sub>
                            <m:sup>
                              <m:r>
                                <a:rPr lang="en-US" altLang="zh-CN" sz="1350" b="1" i="1">
                                  <a:solidFill>
                                    <a:srgbClr val="292929"/>
                                  </a:solidFill>
                                  <a:latin typeface="Cambria Math" panose="02040503050406030204" pitchFamily="18" charset="0"/>
                                </a:rPr>
                                <m:t>𝒊</m:t>
                              </m:r>
                            </m:sup>
                          </m:sSubSup>
                          <m:r>
                            <a:rPr lang="en-US" altLang="zh-CN" sz="1350" b="1" i="1">
                              <a:solidFill>
                                <a:srgbClr val="292929"/>
                              </a:solidFill>
                              <a:latin typeface="Cambria Math" panose="02040503050406030204" pitchFamily="18" charset="0"/>
                            </a:rPr>
                            <m:t>−</m:t>
                          </m:r>
                          <m:sSubSup>
                            <m:sSubSupPr>
                              <m:ctrlPr>
                                <a:rPr lang="en-US" altLang="zh-CN" sz="1350" b="1" i="1">
                                  <a:solidFill>
                                    <a:srgbClr val="292929"/>
                                  </a:solidFill>
                                  <a:latin typeface="Cambria Math"/>
                                </a:rPr>
                              </m:ctrlPr>
                            </m:sSubSupPr>
                            <m:e>
                              <m:r>
                                <a:rPr lang="en-US" altLang="zh-CN" sz="1350" b="1" i="1">
                                  <a:solidFill>
                                    <a:srgbClr val="292929"/>
                                  </a:solidFill>
                                  <a:latin typeface="Cambria Math" panose="02040503050406030204" pitchFamily="18" charset="0"/>
                                </a:rPr>
                                <m:t>𝒔</m:t>
                              </m:r>
                            </m:e>
                            <m:sub>
                              <m:r>
                                <a:rPr lang="en-US" altLang="zh-CN" sz="1350" b="1" i="1">
                                  <a:solidFill>
                                    <a:srgbClr val="292929"/>
                                  </a:solidFill>
                                  <a:latin typeface="Cambria Math" panose="02040503050406030204" pitchFamily="18" charset="0"/>
                                </a:rPr>
                                <m:t>𝒓</m:t>
                              </m:r>
                            </m:sub>
                            <m:sup>
                              <m:r>
                                <a:rPr lang="en-US" altLang="zh-CN" sz="1350" b="1" i="1">
                                  <a:solidFill>
                                    <a:srgbClr val="292929"/>
                                  </a:solidFill>
                                  <a:latin typeface="Cambria Math" panose="02040503050406030204" pitchFamily="18" charset="0"/>
                                </a:rPr>
                                <m:t>𝒊</m:t>
                              </m:r>
                            </m:sup>
                          </m:sSubSup>
                        </m:num>
                        <m:den>
                          <m:sSubSup>
                            <m:sSubSupPr>
                              <m:ctrlPr>
                                <a:rPr lang="en-US" altLang="zh-CN" sz="1350" b="1" i="1">
                                  <a:solidFill>
                                    <a:srgbClr val="292929"/>
                                  </a:solidFill>
                                  <a:latin typeface="Cambria Math"/>
                                </a:rPr>
                              </m:ctrlPr>
                            </m:sSubSupPr>
                            <m:e>
                              <m:r>
                                <a:rPr lang="en-US" altLang="zh-CN" sz="1350" b="1" i="1">
                                  <a:solidFill>
                                    <a:srgbClr val="292929"/>
                                  </a:solidFill>
                                  <a:latin typeface="Cambria Math" panose="02040503050406030204" pitchFamily="18" charset="0"/>
                                </a:rPr>
                                <m:t>𝒔</m:t>
                              </m:r>
                            </m:e>
                            <m:sub>
                              <m:r>
                                <a:rPr lang="en-US" altLang="zh-CN" sz="1350" b="1" i="1">
                                  <a:solidFill>
                                    <a:srgbClr val="292929"/>
                                  </a:solidFill>
                                  <a:latin typeface="Cambria Math" panose="02040503050406030204" pitchFamily="18" charset="0"/>
                                </a:rPr>
                                <m:t>𝒓</m:t>
                              </m:r>
                            </m:sub>
                            <m:sup>
                              <m:r>
                                <a:rPr lang="en-US" altLang="zh-CN" sz="1350" b="1" i="1">
                                  <a:solidFill>
                                    <a:srgbClr val="292929"/>
                                  </a:solidFill>
                                  <a:latin typeface="Cambria Math" panose="02040503050406030204" pitchFamily="18" charset="0"/>
                                </a:rPr>
                                <m:t>𝒊</m:t>
                              </m:r>
                            </m:sup>
                          </m:sSubSup>
                        </m:den>
                      </m:f>
                    </m:oMath>
                  </m:oMathPara>
                </a14:m>
                <a:endParaRPr lang="zh-CN" altLang="en-US" sz="1350" b="1" dirty="0">
                  <a:solidFill>
                    <a:srgbClr val="292929"/>
                  </a:solidFill>
                </a:endParaRPr>
              </a:p>
            </p:txBody>
          </p:sp>
        </mc:Choice>
        <mc:Fallback xmlns="">
          <p:sp>
            <p:nvSpPr>
              <p:cNvPr id="7" name="文本框 6"/>
              <p:cNvSpPr txBox="1">
                <a:spLocks noRot="1" noChangeAspect="1" noMove="1" noResize="1" noEditPoints="1" noAdjustHandles="1" noChangeArrowheads="1" noChangeShapeType="1" noTextEdit="1"/>
              </p:cNvSpPr>
              <p:nvPr/>
            </p:nvSpPr>
            <p:spPr>
              <a:xfrm>
                <a:off x="6866244" y="1693519"/>
                <a:ext cx="1781483" cy="479298"/>
              </a:xfrm>
              <a:prstGeom prst="rect">
                <a:avLst/>
              </a:prstGeom>
              <a:blipFill rotWithShape="0">
                <a:blip r:embed="rId3"/>
                <a:stretch>
                  <a:fillRect b="-1282"/>
                </a:stretch>
              </a:blipFill>
            </p:spPr>
            <p:txBody>
              <a:bodyPr/>
              <a:lstStyle/>
              <a:p>
                <a:r>
                  <a:rPr lang="zh-CN" altLang="en-US">
                    <a:noFill/>
                  </a:rPr>
                  <a:t> </a:t>
                </a:r>
              </a:p>
            </p:txBody>
          </p:sp>
        </mc:Fallback>
      </mc:AlternateContent>
      <p:sp>
        <p:nvSpPr>
          <p:cNvPr id="8" name="文本框 7"/>
          <p:cNvSpPr txBox="1"/>
          <p:nvPr/>
        </p:nvSpPr>
        <p:spPr>
          <a:xfrm>
            <a:off x="3084111" y="2385533"/>
            <a:ext cx="1304015" cy="369332"/>
          </a:xfrm>
          <a:prstGeom prst="rect">
            <a:avLst/>
          </a:prstGeom>
          <a:noFill/>
        </p:spPr>
        <p:txBody>
          <a:bodyPr wrap="square" rtlCol="0">
            <a:spAutoFit/>
          </a:bodyPr>
          <a:lstStyle/>
          <a:p>
            <a:r>
              <a:rPr lang="en-US" altLang="zh-CN" kern="100" dirty="0" smtClean="0">
                <a:solidFill>
                  <a:srgbClr val="292929"/>
                </a:solidFill>
                <a:ea typeface="宋体" panose="02010600030101010101" pitchFamily="2" charset="-122"/>
                <a:cs typeface="Times New Roman" panose="02020603050405020304" pitchFamily="18" charset="0"/>
              </a:rPr>
              <a:t>0.1 </a:t>
            </a:r>
            <a:r>
              <a:rPr lang="en-US" altLang="zh-CN" kern="100" dirty="0">
                <a:solidFill>
                  <a:srgbClr val="292929"/>
                </a:solidFill>
                <a:ea typeface="宋体" panose="02010600030101010101" pitchFamily="2" charset="-122"/>
                <a:cs typeface="Times New Roman" panose="02020603050405020304" pitchFamily="18" charset="0"/>
              </a:rPr>
              <a:t>mm/3h</a:t>
            </a:r>
            <a:endParaRPr lang="zh-CN" altLang="en-US" dirty="0">
              <a:solidFill>
                <a:srgbClr val="292929"/>
              </a:solidFill>
            </a:endParaRPr>
          </a:p>
        </p:txBody>
      </p:sp>
      <p:sp>
        <p:nvSpPr>
          <p:cNvPr id="9" name="文本框 8"/>
          <p:cNvSpPr txBox="1"/>
          <p:nvPr/>
        </p:nvSpPr>
        <p:spPr>
          <a:xfrm>
            <a:off x="5383697" y="2378546"/>
            <a:ext cx="1304015" cy="369332"/>
          </a:xfrm>
          <a:prstGeom prst="rect">
            <a:avLst/>
          </a:prstGeom>
          <a:noFill/>
        </p:spPr>
        <p:txBody>
          <a:bodyPr wrap="square" rtlCol="0">
            <a:spAutoFit/>
          </a:bodyPr>
          <a:lstStyle/>
          <a:p>
            <a:r>
              <a:rPr lang="en-US" altLang="zh-CN" kern="100" dirty="0" smtClean="0">
                <a:solidFill>
                  <a:srgbClr val="292929"/>
                </a:solidFill>
                <a:ea typeface="宋体" panose="02010600030101010101" pitchFamily="2" charset="-122"/>
                <a:cs typeface="Times New Roman" panose="02020603050405020304" pitchFamily="18" charset="0"/>
              </a:rPr>
              <a:t>2 </a:t>
            </a:r>
            <a:r>
              <a:rPr lang="en-US" altLang="zh-CN" kern="100" dirty="0">
                <a:solidFill>
                  <a:srgbClr val="292929"/>
                </a:solidFill>
                <a:ea typeface="宋体" panose="02010600030101010101" pitchFamily="2" charset="-122"/>
                <a:cs typeface="Times New Roman" panose="02020603050405020304" pitchFamily="18" charset="0"/>
              </a:rPr>
              <a:t>mm/3h</a:t>
            </a:r>
            <a:endParaRPr lang="zh-CN" altLang="en-US" dirty="0">
              <a:solidFill>
                <a:srgbClr val="292929"/>
              </a:solidFill>
            </a:endParaRPr>
          </a:p>
        </p:txBody>
      </p:sp>
      <p:sp>
        <p:nvSpPr>
          <p:cNvPr id="10" name="文本框 9"/>
          <p:cNvSpPr txBox="1"/>
          <p:nvPr/>
        </p:nvSpPr>
        <p:spPr>
          <a:xfrm>
            <a:off x="3084110" y="4113261"/>
            <a:ext cx="1304015" cy="369332"/>
          </a:xfrm>
          <a:prstGeom prst="rect">
            <a:avLst/>
          </a:prstGeom>
          <a:noFill/>
        </p:spPr>
        <p:txBody>
          <a:bodyPr wrap="square" rtlCol="0">
            <a:spAutoFit/>
          </a:bodyPr>
          <a:lstStyle/>
          <a:p>
            <a:r>
              <a:rPr lang="en-US" altLang="zh-CN" kern="100" dirty="0" smtClean="0">
                <a:solidFill>
                  <a:srgbClr val="292929"/>
                </a:solidFill>
                <a:ea typeface="宋体" panose="02010600030101010101" pitchFamily="2" charset="-122"/>
                <a:cs typeface="Times New Roman" panose="02020603050405020304" pitchFamily="18" charset="0"/>
              </a:rPr>
              <a:t>7 </a:t>
            </a:r>
            <a:r>
              <a:rPr lang="en-US" altLang="zh-CN" kern="100" dirty="0">
                <a:solidFill>
                  <a:srgbClr val="292929"/>
                </a:solidFill>
                <a:ea typeface="宋体" panose="02010600030101010101" pitchFamily="2" charset="-122"/>
                <a:cs typeface="Times New Roman" panose="02020603050405020304" pitchFamily="18" charset="0"/>
              </a:rPr>
              <a:t>mm/3h</a:t>
            </a:r>
            <a:endParaRPr lang="zh-CN" altLang="en-US" dirty="0">
              <a:solidFill>
                <a:srgbClr val="292929"/>
              </a:solidFill>
            </a:endParaRPr>
          </a:p>
        </p:txBody>
      </p:sp>
      <p:sp>
        <p:nvSpPr>
          <p:cNvPr id="11" name="文本框 10"/>
          <p:cNvSpPr txBox="1"/>
          <p:nvPr/>
        </p:nvSpPr>
        <p:spPr>
          <a:xfrm>
            <a:off x="5337102" y="4049653"/>
            <a:ext cx="1304015" cy="369332"/>
          </a:xfrm>
          <a:prstGeom prst="rect">
            <a:avLst/>
          </a:prstGeom>
          <a:noFill/>
        </p:spPr>
        <p:txBody>
          <a:bodyPr wrap="square" rtlCol="0">
            <a:spAutoFit/>
          </a:bodyPr>
          <a:lstStyle/>
          <a:p>
            <a:r>
              <a:rPr lang="en-US" altLang="zh-CN" kern="100" dirty="0" smtClean="0">
                <a:solidFill>
                  <a:srgbClr val="292929"/>
                </a:solidFill>
                <a:ea typeface="宋体" panose="02010600030101010101" pitchFamily="2" charset="-122"/>
                <a:cs typeface="Times New Roman" panose="02020603050405020304" pitchFamily="18" charset="0"/>
              </a:rPr>
              <a:t>15 </a:t>
            </a:r>
            <a:r>
              <a:rPr lang="en-US" altLang="zh-CN" kern="100" dirty="0">
                <a:solidFill>
                  <a:srgbClr val="292929"/>
                </a:solidFill>
                <a:ea typeface="宋体" panose="02010600030101010101" pitchFamily="2" charset="-122"/>
                <a:cs typeface="Times New Roman" panose="02020603050405020304" pitchFamily="18" charset="0"/>
              </a:rPr>
              <a:t>mm/3h</a:t>
            </a:r>
            <a:endParaRPr lang="zh-CN" altLang="en-US" dirty="0">
              <a:solidFill>
                <a:srgbClr val="292929"/>
              </a:solidFill>
            </a:endParaRPr>
          </a:p>
        </p:txBody>
      </p:sp>
      <p:sp>
        <p:nvSpPr>
          <p:cNvPr id="12" name="标题 1"/>
          <p:cNvSpPr>
            <a:spLocks noGrp="1"/>
          </p:cNvSpPr>
          <p:nvPr>
            <p:ph type="title"/>
          </p:nvPr>
        </p:nvSpPr>
        <p:spPr>
          <a:xfrm>
            <a:off x="433347" y="325973"/>
            <a:ext cx="6944710" cy="432197"/>
          </a:xfrm>
        </p:spPr>
        <p:txBody>
          <a:bodyPr/>
          <a:lstStyle/>
          <a:p>
            <a:r>
              <a:rPr lang="en-US" altLang="zh-CN" dirty="0" smtClean="0"/>
              <a:t>Impacts of intensity and placement on spread-skill</a:t>
            </a:r>
            <a:endParaRPr lang="zh-CN" altLang="en-US" dirty="0"/>
          </a:p>
        </p:txBody>
      </p:sp>
    </p:spTree>
    <p:extLst>
      <p:ext uri="{BB962C8B-B14F-4D97-AF65-F5344CB8AC3E}">
        <p14:creationId xmlns:p14="http://schemas.microsoft.com/office/powerpoint/2010/main" val="9996779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2" y="404813"/>
            <a:ext cx="7215807" cy="576262"/>
          </a:xfrm>
        </p:spPr>
        <p:txBody>
          <a:bodyPr/>
          <a:lstStyle/>
          <a:p>
            <a:r>
              <a:rPr lang="en-US" altLang="zh-CN" sz="2800" dirty="0" smtClean="0"/>
              <a:t>The case under LC</a:t>
            </a:r>
            <a:endParaRPr lang="zh-CN" altLang="en-US" sz="2800" dirty="0"/>
          </a:p>
        </p:txBody>
      </p:sp>
      <p:sp>
        <p:nvSpPr>
          <p:cNvPr id="4" name="矩形 3"/>
          <p:cNvSpPr/>
          <p:nvPr/>
        </p:nvSpPr>
        <p:spPr>
          <a:xfrm>
            <a:off x="6459218" y="1697139"/>
            <a:ext cx="2771868" cy="2092881"/>
          </a:xfrm>
          <a:prstGeom prst="rect">
            <a:avLst/>
          </a:prstGeom>
        </p:spPr>
        <p:txBody>
          <a:bodyPr wrap="square">
            <a:spAutoFit/>
          </a:bodyPr>
          <a:lstStyle/>
          <a:p>
            <a:r>
              <a:rPr lang="en-US" altLang="zh-CN" sz="2000" dirty="0" smtClean="0">
                <a:solidFill>
                  <a:srgbClr val="292929"/>
                </a:solidFill>
                <a:ea typeface="宋体" panose="02010600030101010101" pitchFamily="2" charset="-122"/>
              </a:rPr>
              <a:t>Case 1: June </a:t>
            </a:r>
            <a:r>
              <a:rPr lang="en-US" altLang="zh-CN" sz="2000" dirty="0">
                <a:solidFill>
                  <a:srgbClr val="292929"/>
                </a:solidFill>
                <a:ea typeface="宋体" panose="02010600030101010101" pitchFamily="2" charset="-122"/>
              </a:rPr>
              <a:t>27, </a:t>
            </a:r>
            <a:r>
              <a:rPr lang="en-US" altLang="zh-CN" sz="2000" dirty="0" smtClean="0">
                <a:solidFill>
                  <a:srgbClr val="292929"/>
                </a:solidFill>
                <a:ea typeface="宋体" panose="02010600030101010101" pitchFamily="2" charset="-122"/>
              </a:rPr>
              <a:t>2013</a:t>
            </a:r>
          </a:p>
          <a:p>
            <a:endParaRPr lang="en-US" altLang="zh-CN" sz="2000" dirty="0">
              <a:solidFill>
                <a:srgbClr val="292929"/>
              </a:solidFill>
              <a:ea typeface="宋体" panose="02010600030101010101" pitchFamily="2" charset="-122"/>
            </a:endParaRPr>
          </a:p>
          <a:p>
            <a:r>
              <a:rPr lang="en-US" altLang="zh-CN" dirty="0" smtClean="0">
                <a:solidFill>
                  <a:srgbClr val="292929"/>
                </a:solidFill>
                <a:ea typeface="宋体" panose="02010600030101010101" pitchFamily="2" charset="-122"/>
              </a:rPr>
              <a:t>Gray areas: no precipitation </a:t>
            </a:r>
          </a:p>
          <a:p>
            <a:endParaRPr lang="en-US" altLang="zh-CN" dirty="0" smtClean="0">
              <a:solidFill>
                <a:srgbClr val="292929"/>
              </a:solidFill>
              <a:ea typeface="宋体" panose="02010600030101010101" pitchFamily="2" charset="-122"/>
            </a:endParaRPr>
          </a:p>
          <a:p>
            <a:r>
              <a:rPr lang="en-US" altLang="zh-CN" dirty="0" smtClean="0">
                <a:solidFill>
                  <a:srgbClr val="292929"/>
                </a:solidFill>
                <a:ea typeface="宋体" panose="02010600030101010101" pitchFamily="2" charset="-122"/>
              </a:rPr>
              <a:t>Blue contours:  Observed thresholds</a:t>
            </a:r>
          </a:p>
          <a:p>
            <a:pPr algn="just"/>
            <a:endParaRPr lang="en-US" altLang="zh-CN" dirty="0">
              <a:solidFill>
                <a:srgbClr val="292929"/>
              </a:solidFill>
              <a:ea typeface="宋体" panose="02010600030101010101" pitchFamily="2" charset="-122"/>
            </a:endParaRPr>
          </a:p>
        </p:txBody>
      </p:sp>
      <p:sp>
        <p:nvSpPr>
          <p:cNvPr id="5" name="文本框 4"/>
          <p:cNvSpPr txBox="1"/>
          <p:nvPr/>
        </p:nvSpPr>
        <p:spPr>
          <a:xfrm>
            <a:off x="3374738" y="1133014"/>
            <a:ext cx="5088125" cy="307777"/>
          </a:xfrm>
          <a:prstGeom prst="rect">
            <a:avLst/>
          </a:prstGeom>
          <a:noFill/>
        </p:spPr>
        <p:txBody>
          <a:bodyPr wrap="square" rtlCol="0">
            <a:spAutoFit/>
          </a:bodyPr>
          <a:lstStyle/>
          <a:p>
            <a:r>
              <a:rPr lang="en-US" altLang="zh-CN" sz="1400" dirty="0" smtClean="0">
                <a:solidFill>
                  <a:srgbClr val="292929"/>
                </a:solidFill>
              </a:rPr>
              <a:t>                          threshold raw – binary fields</a:t>
            </a:r>
            <a:endParaRPr lang="zh-CN" altLang="en-US" dirty="0">
              <a:solidFill>
                <a:srgbClr val="292929"/>
              </a:solidFill>
            </a:endParaRPr>
          </a:p>
        </p:txBody>
      </p:sp>
      <p:sp>
        <p:nvSpPr>
          <p:cNvPr id="6" name="文本框 5"/>
          <p:cNvSpPr txBox="1"/>
          <p:nvPr/>
        </p:nvSpPr>
        <p:spPr>
          <a:xfrm>
            <a:off x="-60955" y="2168415"/>
            <a:ext cx="740228" cy="507831"/>
          </a:xfrm>
          <a:prstGeom prst="rect">
            <a:avLst/>
          </a:prstGeom>
          <a:noFill/>
        </p:spPr>
        <p:txBody>
          <a:bodyPr wrap="square" rtlCol="0">
            <a:spAutoFit/>
          </a:bodyPr>
          <a:lstStyle/>
          <a:p>
            <a:pPr algn="ctr"/>
            <a:r>
              <a:rPr lang="en-US" altLang="zh-CN" sz="1350" b="1" dirty="0" smtClean="0">
                <a:solidFill>
                  <a:srgbClr val="292929"/>
                </a:solidFill>
              </a:rPr>
              <a:t>0.1</a:t>
            </a:r>
          </a:p>
          <a:p>
            <a:pPr algn="ctr"/>
            <a:r>
              <a:rPr lang="en-US" altLang="zh-CN" sz="1350" b="1" dirty="0" smtClean="0">
                <a:solidFill>
                  <a:srgbClr val="292929"/>
                </a:solidFill>
              </a:rPr>
              <a:t>mm/3h</a:t>
            </a:r>
            <a:endParaRPr lang="zh-CN" altLang="en-US" sz="1350" b="1" dirty="0">
              <a:solidFill>
                <a:srgbClr val="292929"/>
              </a:solidFill>
            </a:endParaRPr>
          </a:p>
        </p:txBody>
      </p:sp>
      <p:sp>
        <p:nvSpPr>
          <p:cNvPr id="7" name="文本框 6"/>
          <p:cNvSpPr txBox="1"/>
          <p:nvPr/>
        </p:nvSpPr>
        <p:spPr>
          <a:xfrm>
            <a:off x="-26127" y="4612223"/>
            <a:ext cx="722811" cy="507831"/>
          </a:xfrm>
          <a:prstGeom prst="rect">
            <a:avLst/>
          </a:prstGeom>
          <a:noFill/>
        </p:spPr>
        <p:txBody>
          <a:bodyPr wrap="square" rtlCol="0">
            <a:spAutoFit/>
          </a:bodyPr>
          <a:lstStyle/>
          <a:p>
            <a:pPr algn="ctr"/>
            <a:r>
              <a:rPr lang="en-US" altLang="zh-CN" sz="1350" b="1" dirty="0" smtClean="0">
                <a:solidFill>
                  <a:srgbClr val="292929"/>
                </a:solidFill>
              </a:rPr>
              <a:t>7 </a:t>
            </a:r>
          </a:p>
          <a:p>
            <a:pPr algn="ctr"/>
            <a:r>
              <a:rPr lang="en-US" altLang="zh-CN" sz="1350" b="1" dirty="0" smtClean="0">
                <a:solidFill>
                  <a:srgbClr val="292929"/>
                </a:solidFill>
              </a:rPr>
              <a:t>mm/3h</a:t>
            </a:r>
            <a:endParaRPr lang="zh-CN" altLang="en-US" sz="1350" b="1" dirty="0">
              <a:solidFill>
                <a:srgbClr val="292929"/>
              </a:solidFill>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511" y="1435371"/>
            <a:ext cx="5868000" cy="4566228"/>
          </a:xfrm>
          <a:prstGeom prst="rect">
            <a:avLst/>
          </a:prstGeom>
        </p:spPr>
      </p:pic>
      <mc:AlternateContent xmlns:mc="http://schemas.openxmlformats.org/markup-compatibility/2006" xmlns:a14="http://schemas.microsoft.com/office/drawing/2010/main">
        <mc:Choice Requires="a14">
          <p:sp>
            <p:nvSpPr>
              <p:cNvPr id="10" name="矩形 9"/>
              <p:cNvSpPr/>
              <p:nvPr/>
            </p:nvSpPr>
            <p:spPr>
              <a:xfrm>
                <a:off x="684894" y="1170501"/>
                <a:ext cx="1921745" cy="384336"/>
              </a:xfrm>
              <a:prstGeom prst="rect">
                <a:avLst/>
              </a:prstGeom>
            </p:spPr>
            <p:txBody>
              <a:bodyPr wrap="none">
                <a:spAutoFit/>
              </a:bodyPr>
              <a:lstStyle/>
              <a:p>
                <a14:m>
                  <m:oMath xmlns:m="http://schemas.openxmlformats.org/officeDocument/2006/math">
                    <m:sSubSup>
                      <m:sSubSupPr>
                        <m:ctrlPr>
                          <a:rPr lang="zh-CN" altLang="zh-CN" sz="1400" i="1" kern="100">
                            <a:solidFill>
                              <a:srgbClr val="292929"/>
                            </a:solidFill>
                            <a:latin typeface="Cambria Math"/>
                            <a:ea typeface="Cambria Math" panose="02040503050406030204" pitchFamily="18" charset="0"/>
                            <a:cs typeface="Times New Roman" panose="02020603050405020304" pitchFamily="18" charset="0"/>
                          </a:rPr>
                        </m:ctrlPr>
                      </m:sSubSupPr>
                      <m:e>
                        <m:r>
                          <a:rPr lang="en-US" altLang="zh-CN" sz="1400"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𝑆</m:t>
                        </m:r>
                      </m:e>
                      <m:sub>
                        <m:r>
                          <a:rPr lang="en-US" altLang="zh-CN" sz="1400"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𝑖𝑗</m:t>
                        </m:r>
                      </m:sub>
                      <m:sup>
                        <m:r>
                          <a:rPr lang="en-US" altLang="zh-CN" sz="1400"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𝐴</m:t>
                        </m:r>
                        <m:r>
                          <a:rPr lang="en-US" altLang="zh-CN" sz="1400"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m:t>
                        </m:r>
                        <m:acc>
                          <m:accPr>
                            <m:chr m:val="̅"/>
                            <m:ctrlPr>
                              <a:rPr lang="zh-CN" altLang="zh-CN" sz="1400" i="1" kern="100">
                                <a:solidFill>
                                  <a:srgbClr val="292929"/>
                                </a:solidFill>
                                <a:latin typeface="Cambria Math"/>
                                <a:ea typeface="Cambria Math" panose="02040503050406030204" pitchFamily="18" charset="0"/>
                                <a:cs typeface="Times New Roman" panose="02020603050405020304" pitchFamily="18" charset="0"/>
                              </a:rPr>
                            </m:ctrlPr>
                          </m:accPr>
                          <m:e>
                            <m:r>
                              <a:rPr lang="en-US" altLang="zh-CN" sz="1400"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𝑚𝑚</m:t>
                            </m:r>
                          </m:e>
                        </m:acc>
                        <m:r>
                          <a:rPr lang="en-US" altLang="zh-CN" sz="1400"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m:t>
                        </m:r>
                      </m:sup>
                    </m:sSubSup>
                  </m:oMath>
                </a14:m>
                <a:r>
                  <a:rPr lang="zh-CN" altLang="en-US" sz="1400" dirty="0" smtClean="0">
                    <a:solidFill>
                      <a:srgbClr val="292929"/>
                    </a:solidFill>
                  </a:rPr>
                  <a:t> </a:t>
                </a:r>
                <a:r>
                  <a:rPr lang="en-US" altLang="zh-CN" sz="1400" dirty="0" smtClean="0">
                    <a:solidFill>
                      <a:srgbClr val="292929"/>
                    </a:solidFill>
                  </a:rPr>
                  <a:t>of threshold raw</a:t>
                </a:r>
                <a:endParaRPr lang="zh-CN" altLang="en-US" sz="1400" dirty="0">
                  <a:solidFill>
                    <a:srgbClr val="292929"/>
                  </a:solidFill>
                </a:endParaRPr>
              </a:p>
            </p:txBody>
          </p:sp>
        </mc:Choice>
        <mc:Fallback xmlns="">
          <p:sp>
            <p:nvSpPr>
              <p:cNvPr id="10" name="矩形 9"/>
              <p:cNvSpPr>
                <a:spLocks noRot="1" noChangeAspect="1" noMove="1" noResize="1" noEditPoints="1" noAdjustHandles="1" noChangeArrowheads="1" noChangeShapeType="1" noTextEdit="1"/>
              </p:cNvSpPr>
              <p:nvPr/>
            </p:nvSpPr>
            <p:spPr>
              <a:xfrm>
                <a:off x="684894" y="1170501"/>
                <a:ext cx="1921745" cy="384336"/>
              </a:xfrm>
              <a:prstGeom prst="rect">
                <a:avLst/>
              </a:prstGeom>
              <a:blipFill rotWithShape="0">
                <a:blip r:embed="rId3"/>
                <a:stretch>
                  <a:fillRect b="-793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矩形 10"/>
              <p:cNvSpPr/>
              <p:nvPr/>
            </p:nvSpPr>
            <p:spPr>
              <a:xfrm>
                <a:off x="3140710" y="1153084"/>
                <a:ext cx="1235082" cy="384336"/>
              </a:xfrm>
              <a:prstGeom prst="rect">
                <a:avLst/>
              </a:prstGeom>
            </p:spPr>
            <p:txBody>
              <a:bodyPr wrap="none">
                <a:spAutoFit/>
              </a:bodyPr>
              <a:lstStyle/>
              <a:p>
                <a14:m>
                  <m:oMath xmlns:m="http://schemas.openxmlformats.org/officeDocument/2006/math">
                    <m:sSubSup>
                      <m:sSubSupPr>
                        <m:ctrlPr>
                          <a:rPr lang="zh-CN" altLang="zh-CN" sz="1400" i="1" kern="100" smtClean="0">
                            <a:solidFill>
                              <a:srgbClr val="292929"/>
                            </a:solidFill>
                            <a:latin typeface="Cambria Math"/>
                            <a:ea typeface="Cambria Math" panose="02040503050406030204" pitchFamily="18" charset="0"/>
                            <a:cs typeface="Times New Roman" panose="02020603050405020304" pitchFamily="18" charset="0"/>
                          </a:rPr>
                        </m:ctrlPr>
                      </m:sSubSupPr>
                      <m:e>
                        <m:r>
                          <a:rPr lang="en-US" altLang="zh-CN" sz="1400"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𝑆</m:t>
                        </m:r>
                      </m:e>
                      <m:sub>
                        <m:r>
                          <a:rPr lang="en-US" altLang="zh-CN" sz="1400"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𝑖𝑗</m:t>
                        </m:r>
                      </m:sub>
                      <m:sup>
                        <m:r>
                          <a:rPr lang="en-US" altLang="zh-CN" sz="1400"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𝐴</m:t>
                        </m:r>
                        <m:r>
                          <a:rPr lang="en-US" altLang="zh-CN" sz="1400"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m:t>
                        </m:r>
                        <m:acc>
                          <m:accPr>
                            <m:chr m:val="̅"/>
                            <m:ctrlPr>
                              <a:rPr lang="zh-CN" altLang="zh-CN" sz="1400" i="1" kern="100">
                                <a:solidFill>
                                  <a:srgbClr val="292929"/>
                                </a:solidFill>
                                <a:latin typeface="Cambria Math"/>
                                <a:ea typeface="Cambria Math" panose="02040503050406030204" pitchFamily="18" charset="0"/>
                                <a:cs typeface="Times New Roman" panose="02020603050405020304" pitchFamily="18" charset="0"/>
                              </a:rPr>
                            </m:ctrlPr>
                          </m:accPr>
                          <m:e>
                            <m:r>
                              <a:rPr lang="en-US" altLang="zh-CN" sz="1400"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𝑚𝑚</m:t>
                            </m:r>
                          </m:e>
                        </m:acc>
                        <m:r>
                          <a:rPr lang="en-US" altLang="zh-CN" sz="1400"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m:t>
                        </m:r>
                      </m:sup>
                    </m:sSubSup>
                  </m:oMath>
                </a14:m>
                <a:r>
                  <a:rPr lang="en-US" altLang="zh-CN" sz="1400" dirty="0" smtClean="0">
                    <a:solidFill>
                      <a:srgbClr val="292929"/>
                    </a:solidFill>
                  </a:rPr>
                  <a:t>-</a:t>
                </a:r>
                <a14:m>
                  <m:oMath xmlns:m="http://schemas.openxmlformats.org/officeDocument/2006/math">
                    <m:sSubSup>
                      <m:sSubSupPr>
                        <m:ctrlPr>
                          <a:rPr lang="zh-CN" altLang="zh-CN" sz="1400" i="1" kern="100">
                            <a:solidFill>
                              <a:srgbClr val="292929"/>
                            </a:solidFill>
                            <a:latin typeface="Cambria Math"/>
                            <a:ea typeface="Cambria Math" panose="02040503050406030204" pitchFamily="18" charset="0"/>
                            <a:cs typeface="Times New Roman" panose="02020603050405020304" pitchFamily="18" charset="0"/>
                          </a:rPr>
                        </m:ctrlPr>
                      </m:sSubSupPr>
                      <m:e>
                        <m:r>
                          <a:rPr lang="en-US" altLang="zh-CN" sz="1400"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𝑆</m:t>
                        </m:r>
                      </m:e>
                      <m:sub>
                        <m:r>
                          <a:rPr lang="en-US" altLang="zh-CN" sz="1400"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𝑖𝑗</m:t>
                        </m:r>
                      </m:sub>
                      <m:sup>
                        <m:r>
                          <a:rPr lang="en-US" altLang="zh-CN" sz="1400"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𝐴</m:t>
                        </m:r>
                        <m:r>
                          <a:rPr lang="en-US" altLang="zh-CN" sz="1400"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m:t>
                        </m:r>
                        <m:acc>
                          <m:accPr>
                            <m:chr m:val="̅"/>
                            <m:ctrlPr>
                              <a:rPr lang="zh-CN" altLang="zh-CN" sz="1400" i="1" kern="100">
                                <a:solidFill>
                                  <a:srgbClr val="292929"/>
                                </a:solidFill>
                                <a:latin typeface="Cambria Math"/>
                                <a:ea typeface="Cambria Math" panose="02040503050406030204" pitchFamily="18" charset="0"/>
                                <a:cs typeface="Times New Roman" panose="02020603050405020304" pitchFamily="18" charset="0"/>
                              </a:rPr>
                            </m:ctrlPr>
                          </m:accPr>
                          <m:e>
                            <m:r>
                              <a:rPr lang="en-US" altLang="zh-CN" sz="1400"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𝑚</m:t>
                            </m:r>
                            <m:r>
                              <a:rPr lang="en-US" altLang="zh-CN" sz="1400" i="1" kern="100" smtClean="0">
                                <a:solidFill>
                                  <a:srgbClr val="292929"/>
                                </a:solidFill>
                                <a:latin typeface="Cambria Math" panose="02040503050406030204" pitchFamily="18" charset="0"/>
                                <a:ea typeface="宋体" panose="02010600030101010101" pitchFamily="2" charset="-122"/>
                                <a:cs typeface="Times New Roman" panose="02020603050405020304" pitchFamily="18" charset="0"/>
                              </a:rPr>
                              <m:t>𝑜</m:t>
                            </m:r>
                          </m:e>
                        </m:acc>
                        <m:r>
                          <a:rPr lang="en-US" altLang="zh-CN" sz="1400"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m:t>
                        </m:r>
                      </m:sup>
                    </m:sSubSup>
                  </m:oMath>
                </a14:m>
                <a:endParaRPr lang="zh-CN" altLang="en-US" sz="1400" dirty="0">
                  <a:solidFill>
                    <a:srgbClr val="292929"/>
                  </a:solidFill>
                </a:endParaRPr>
              </a:p>
            </p:txBody>
          </p:sp>
        </mc:Choice>
        <mc:Fallback xmlns="">
          <p:sp>
            <p:nvSpPr>
              <p:cNvPr id="11" name="矩形 10"/>
              <p:cNvSpPr>
                <a:spLocks noRot="1" noChangeAspect="1" noMove="1" noResize="1" noEditPoints="1" noAdjustHandles="1" noChangeArrowheads="1" noChangeShapeType="1" noTextEdit="1"/>
              </p:cNvSpPr>
              <p:nvPr/>
            </p:nvSpPr>
            <p:spPr>
              <a:xfrm>
                <a:off x="3140710" y="1153084"/>
                <a:ext cx="1235082" cy="384336"/>
              </a:xfrm>
              <a:prstGeom prst="rect">
                <a:avLst/>
              </a:prstGeom>
              <a:blipFill rotWithShape="0">
                <a:blip r:embed="rId4"/>
                <a:stretch>
                  <a:fillRect b="-7937"/>
                </a:stretch>
              </a:blipFill>
            </p:spPr>
            <p:txBody>
              <a:bodyPr/>
              <a:lstStyle/>
              <a:p>
                <a:r>
                  <a:rPr lang="zh-CN" altLang="en-US">
                    <a:noFill/>
                  </a:rPr>
                  <a:t> </a:t>
                </a:r>
              </a:p>
            </p:txBody>
          </p:sp>
        </mc:Fallback>
      </mc:AlternateContent>
      <p:sp>
        <p:nvSpPr>
          <p:cNvPr id="8" name="文本框 7"/>
          <p:cNvSpPr txBox="1"/>
          <p:nvPr/>
        </p:nvSpPr>
        <p:spPr>
          <a:xfrm>
            <a:off x="6534407" y="3840480"/>
            <a:ext cx="2531215" cy="2031325"/>
          </a:xfrm>
          <a:prstGeom prst="rect">
            <a:avLst/>
          </a:prstGeom>
          <a:noFill/>
        </p:spPr>
        <p:txBody>
          <a:bodyPr wrap="square" rtlCol="0">
            <a:spAutoFit/>
          </a:bodyPr>
          <a:lstStyle/>
          <a:p>
            <a:pPr algn="just"/>
            <a:r>
              <a:rPr lang="en-US" altLang="zh-CN" dirty="0">
                <a:solidFill>
                  <a:srgbClr val="292929"/>
                </a:solidFill>
              </a:rPr>
              <a:t>the influence of precipitation intensity on agreement scales decrease with the increasing precipitation threshold</a:t>
            </a:r>
            <a:endParaRPr lang="zh-CN" altLang="en-US" dirty="0">
              <a:solidFill>
                <a:srgbClr val="292929"/>
              </a:solidFill>
            </a:endParaRPr>
          </a:p>
          <a:p>
            <a:pPr algn="just"/>
            <a:endParaRPr lang="zh-CN" altLang="en-US" dirty="0">
              <a:solidFill>
                <a:srgbClr val="292929"/>
              </a:solidFill>
            </a:endParaRPr>
          </a:p>
        </p:txBody>
      </p:sp>
    </p:spTree>
    <p:extLst>
      <p:ext uri="{BB962C8B-B14F-4D97-AF65-F5344CB8AC3E}">
        <p14:creationId xmlns:p14="http://schemas.microsoft.com/office/powerpoint/2010/main" val="31664196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610661" y="1808752"/>
            <a:ext cx="2454962" cy="400110"/>
          </a:xfrm>
          <a:prstGeom prst="rect">
            <a:avLst/>
          </a:prstGeom>
        </p:spPr>
        <p:txBody>
          <a:bodyPr wrap="square">
            <a:spAutoFit/>
          </a:bodyPr>
          <a:lstStyle/>
          <a:p>
            <a:r>
              <a:rPr lang="en-US" altLang="zh-CN" sz="2000" dirty="0" smtClean="0">
                <a:solidFill>
                  <a:srgbClr val="292929"/>
                </a:solidFill>
                <a:ea typeface="宋体" panose="02010600030101010101" pitchFamily="2" charset="-122"/>
              </a:rPr>
              <a:t>Case 2: July </a:t>
            </a:r>
            <a:r>
              <a:rPr lang="en-US" altLang="zh-CN" sz="2000" dirty="0">
                <a:solidFill>
                  <a:srgbClr val="292929"/>
                </a:solidFill>
                <a:ea typeface="宋体" panose="02010600030101010101" pitchFamily="2" charset="-122"/>
              </a:rPr>
              <a:t>7, </a:t>
            </a:r>
            <a:r>
              <a:rPr lang="en-US" altLang="zh-CN" sz="2000" dirty="0" smtClean="0">
                <a:solidFill>
                  <a:srgbClr val="292929"/>
                </a:solidFill>
                <a:ea typeface="宋体" panose="02010600030101010101" pitchFamily="2" charset="-122"/>
              </a:rPr>
              <a:t>2013</a:t>
            </a:r>
            <a:endParaRPr lang="zh-CN" altLang="en-US" sz="2000" dirty="0">
              <a:solidFill>
                <a:srgbClr val="292929"/>
              </a:solidFill>
            </a:endParaRPr>
          </a:p>
        </p:txBody>
      </p:sp>
      <p:sp>
        <p:nvSpPr>
          <p:cNvPr id="5" name="文本框 4"/>
          <p:cNvSpPr txBox="1"/>
          <p:nvPr/>
        </p:nvSpPr>
        <p:spPr>
          <a:xfrm>
            <a:off x="6506575" y="2082421"/>
            <a:ext cx="2637425" cy="3139321"/>
          </a:xfrm>
          <a:prstGeom prst="rect">
            <a:avLst/>
          </a:prstGeom>
          <a:noFill/>
        </p:spPr>
        <p:txBody>
          <a:bodyPr wrap="square" rtlCol="0">
            <a:spAutoFit/>
          </a:bodyPr>
          <a:lstStyle/>
          <a:p>
            <a:pPr marL="214313" indent="-214313" algn="just">
              <a:buFont typeface="Arial" panose="020B0604020202020204" pitchFamily="34" charset="0"/>
              <a:buChar char="•"/>
            </a:pPr>
            <a:endParaRPr lang="en-US" altLang="zh-CN" dirty="0">
              <a:solidFill>
                <a:srgbClr val="292929"/>
              </a:solidFill>
            </a:endParaRPr>
          </a:p>
          <a:p>
            <a:r>
              <a:rPr lang="en-US" altLang="zh-CN" dirty="0">
                <a:solidFill>
                  <a:srgbClr val="292929"/>
                </a:solidFill>
              </a:rPr>
              <a:t>Displacement </a:t>
            </a:r>
            <a:r>
              <a:rPr lang="en-US" altLang="zh-CN" dirty="0" smtClean="0">
                <a:solidFill>
                  <a:srgbClr val="292929"/>
                </a:solidFill>
              </a:rPr>
              <a:t>for </a:t>
            </a:r>
            <a:r>
              <a:rPr lang="en-US" altLang="zh-CN" dirty="0">
                <a:solidFill>
                  <a:srgbClr val="292929"/>
                </a:solidFill>
              </a:rPr>
              <a:t>case 2 is more severe than case 1, especially for the heavier precipitation </a:t>
            </a:r>
            <a:r>
              <a:rPr lang="en-US" altLang="zh-CN" dirty="0" smtClean="0">
                <a:solidFill>
                  <a:srgbClr val="292929"/>
                </a:solidFill>
              </a:rPr>
              <a:t>threshold</a:t>
            </a:r>
          </a:p>
          <a:p>
            <a:endParaRPr lang="en-US" altLang="zh-CN" dirty="0">
              <a:solidFill>
                <a:srgbClr val="292929"/>
              </a:solidFill>
            </a:endParaRPr>
          </a:p>
          <a:p>
            <a:r>
              <a:rPr lang="en-US" altLang="zh-CN" dirty="0">
                <a:solidFill>
                  <a:srgbClr val="292929"/>
                </a:solidFill>
              </a:rPr>
              <a:t>the </a:t>
            </a:r>
            <a:r>
              <a:rPr lang="en-US" altLang="zh-CN" dirty="0" err="1">
                <a:solidFill>
                  <a:srgbClr val="292929"/>
                </a:solidFill>
              </a:rPr>
              <a:t>underdispersion</a:t>
            </a:r>
            <a:r>
              <a:rPr lang="en-US" altLang="zh-CN" dirty="0">
                <a:solidFill>
                  <a:srgbClr val="292929"/>
                </a:solidFill>
              </a:rPr>
              <a:t> of the spatial spread-skill relationship for the SC case is more serious than that for the LC one</a:t>
            </a:r>
            <a:r>
              <a:rPr lang="en-US" altLang="zh-CN" dirty="0" smtClean="0">
                <a:solidFill>
                  <a:srgbClr val="292929"/>
                </a:solidFill>
              </a:rPr>
              <a:t> </a:t>
            </a:r>
            <a:endParaRPr lang="zh-CN" altLang="en-US" dirty="0">
              <a:solidFill>
                <a:srgbClr val="292929"/>
              </a:solidFill>
            </a:endParaRPr>
          </a:p>
        </p:txBody>
      </p:sp>
      <p:sp>
        <p:nvSpPr>
          <p:cNvPr id="7" name="标题 1"/>
          <p:cNvSpPr>
            <a:spLocks noGrp="1"/>
          </p:cNvSpPr>
          <p:nvPr>
            <p:ph type="title"/>
          </p:nvPr>
        </p:nvSpPr>
        <p:spPr>
          <a:xfrm>
            <a:off x="457202" y="404813"/>
            <a:ext cx="6857998" cy="576262"/>
          </a:xfrm>
        </p:spPr>
        <p:txBody>
          <a:bodyPr/>
          <a:lstStyle/>
          <a:p>
            <a:r>
              <a:rPr lang="en-US" altLang="zh-CN" sz="2800" dirty="0" smtClean="0"/>
              <a:t>The case under SC</a:t>
            </a:r>
            <a:endParaRPr lang="zh-CN" altLang="en-US" sz="2800" dirty="0"/>
          </a:p>
        </p:txBody>
      </p:sp>
      <p:sp>
        <p:nvSpPr>
          <p:cNvPr id="11" name="文本框 10"/>
          <p:cNvSpPr txBox="1"/>
          <p:nvPr/>
        </p:nvSpPr>
        <p:spPr>
          <a:xfrm>
            <a:off x="3374738" y="1133014"/>
            <a:ext cx="5088125" cy="307777"/>
          </a:xfrm>
          <a:prstGeom prst="rect">
            <a:avLst/>
          </a:prstGeom>
          <a:noFill/>
        </p:spPr>
        <p:txBody>
          <a:bodyPr wrap="square" rtlCol="0">
            <a:spAutoFit/>
          </a:bodyPr>
          <a:lstStyle/>
          <a:p>
            <a:r>
              <a:rPr lang="en-US" altLang="zh-CN" sz="1400" dirty="0" smtClean="0">
                <a:solidFill>
                  <a:srgbClr val="292929"/>
                </a:solidFill>
              </a:rPr>
              <a:t>                          threshold raw – binary fields</a:t>
            </a:r>
            <a:endParaRPr lang="zh-CN" altLang="en-US" dirty="0">
              <a:solidFill>
                <a:srgbClr val="292929"/>
              </a:solidFill>
            </a:endParaRPr>
          </a:p>
        </p:txBody>
      </p:sp>
      <p:sp>
        <p:nvSpPr>
          <p:cNvPr id="12" name="文本框 11"/>
          <p:cNvSpPr txBox="1"/>
          <p:nvPr/>
        </p:nvSpPr>
        <p:spPr>
          <a:xfrm>
            <a:off x="-60955" y="2168415"/>
            <a:ext cx="740228" cy="507831"/>
          </a:xfrm>
          <a:prstGeom prst="rect">
            <a:avLst/>
          </a:prstGeom>
          <a:noFill/>
        </p:spPr>
        <p:txBody>
          <a:bodyPr wrap="square" rtlCol="0">
            <a:spAutoFit/>
          </a:bodyPr>
          <a:lstStyle/>
          <a:p>
            <a:pPr algn="ctr"/>
            <a:r>
              <a:rPr lang="en-US" altLang="zh-CN" sz="1350" b="1" dirty="0" smtClean="0">
                <a:solidFill>
                  <a:srgbClr val="292929"/>
                </a:solidFill>
              </a:rPr>
              <a:t>0.1</a:t>
            </a:r>
          </a:p>
          <a:p>
            <a:pPr algn="ctr"/>
            <a:r>
              <a:rPr lang="en-US" altLang="zh-CN" sz="1350" b="1" dirty="0" smtClean="0">
                <a:solidFill>
                  <a:srgbClr val="292929"/>
                </a:solidFill>
              </a:rPr>
              <a:t>mm/3h</a:t>
            </a:r>
            <a:endParaRPr lang="zh-CN" altLang="en-US" sz="1350" b="1" dirty="0">
              <a:solidFill>
                <a:srgbClr val="292929"/>
              </a:solidFill>
            </a:endParaRPr>
          </a:p>
        </p:txBody>
      </p:sp>
      <p:sp>
        <p:nvSpPr>
          <p:cNvPr id="13" name="文本框 12"/>
          <p:cNvSpPr txBox="1"/>
          <p:nvPr/>
        </p:nvSpPr>
        <p:spPr>
          <a:xfrm>
            <a:off x="-26127" y="4612223"/>
            <a:ext cx="722811" cy="507831"/>
          </a:xfrm>
          <a:prstGeom prst="rect">
            <a:avLst/>
          </a:prstGeom>
          <a:noFill/>
        </p:spPr>
        <p:txBody>
          <a:bodyPr wrap="square" rtlCol="0">
            <a:spAutoFit/>
          </a:bodyPr>
          <a:lstStyle/>
          <a:p>
            <a:pPr algn="ctr"/>
            <a:r>
              <a:rPr lang="en-US" altLang="zh-CN" sz="1350" b="1" dirty="0" smtClean="0">
                <a:solidFill>
                  <a:srgbClr val="292929"/>
                </a:solidFill>
              </a:rPr>
              <a:t>7 </a:t>
            </a:r>
          </a:p>
          <a:p>
            <a:pPr algn="ctr"/>
            <a:r>
              <a:rPr lang="en-US" altLang="zh-CN" sz="1350" b="1" dirty="0" smtClean="0">
                <a:solidFill>
                  <a:srgbClr val="292929"/>
                </a:solidFill>
              </a:rPr>
              <a:t>mm/3h</a:t>
            </a:r>
            <a:endParaRPr lang="zh-CN" altLang="en-US" sz="1350" b="1" dirty="0">
              <a:solidFill>
                <a:srgbClr val="292929"/>
              </a:solidFill>
            </a:endParaRPr>
          </a:p>
        </p:txBody>
      </p:sp>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511" y="1442702"/>
            <a:ext cx="5868000" cy="4551565"/>
          </a:xfrm>
          <a:prstGeom prst="rect">
            <a:avLst/>
          </a:prstGeom>
        </p:spPr>
      </p:pic>
      <mc:AlternateContent xmlns:mc="http://schemas.openxmlformats.org/markup-compatibility/2006" xmlns:a14="http://schemas.microsoft.com/office/drawing/2010/main">
        <mc:Choice Requires="a14">
          <p:sp>
            <p:nvSpPr>
              <p:cNvPr id="15" name="矩形 14"/>
              <p:cNvSpPr/>
              <p:nvPr/>
            </p:nvSpPr>
            <p:spPr>
              <a:xfrm>
                <a:off x="684894" y="1170501"/>
                <a:ext cx="1921745" cy="384336"/>
              </a:xfrm>
              <a:prstGeom prst="rect">
                <a:avLst/>
              </a:prstGeom>
            </p:spPr>
            <p:txBody>
              <a:bodyPr wrap="none">
                <a:spAutoFit/>
              </a:bodyPr>
              <a:lstStyle/>
              <a:p>
                <a14:m>
                  <m:oMath xmlns:m="http://schemas.openxmlformats.org/officeDocument/2006/math">
                    <m:sSubSup>
                      <m:sSubSupPr>
                        <m:ctrlPr>
                          <a:rPr lang="zh-CN" altLang="zh-CN" sz="1400" i="1" kern="100">
                            <a:solidFill>
                              <a:srgbClr val="292929"/>
                            </a:solidFill>
                            <a:latin typeface="Cambria Math"/>
                            <a:ea typeface="Cambria Math" panose="02040503050406030204" pitchFamily="18" charset="0"/>
                            <a:cs typeface="Times New Roman" panose="02020603050405020304" pitchFamily="18" charset="0"/>
                          </a:rPr>
                        </m:ctrlPr>
                      </m:sSubSupPr>
                      <m:e>
                        <m:r>
                          <a:rPr lang="en-US" altLang="zh-CN" sz="1400"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𝑆</m:t>
                        </m:r>
                      </m:e>
                      <m:sub>
                        <m:r>
                          <a:rPr lang="en-US" altLang="zh-CN" sz="1400"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𝑖𝑗</m:t>
                        </m:r>
                      </m:sub>
                      <m:sup>
                        <m:r>
                          <a:rPr lang="en-US" altLang="zh-CN" sz="1400"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𝐴</m:t>
                        </m:r>
                        <m:r>
                          <a:rPr lang="en-US" altLang="zh-CN" sz="1400"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m:t>
                        </m:r>
                        <m:acc>
                          <m:accPr>
                            <m:chr m:val="̅"/>
                            <m:ctrlPr>
                              <a:rPr lang="zh-CN" altLang="zh-CN" sz="1400" i="1" kern="100">
                                <a:solidFill>
                                  <a:srgbClr val="292929"/>
                                </a:solidFill>
                                <a:latin typeface="Cambria Math"/>
                                <a:ea typeface="Cambria Math" panose="02040503050406030204" pitchFamily="18" charset="0"/>
                                <a:cs typeface="Times New Roman" panose="02020603050405020304" pitchFamily="18" charset="0"/>
                              </a:rPr>
                            </m:ctrlPr>
                          </m:accPr>
                          <m:e>
                            <m:r>
                              <a:rPr lang="en-US" altLang="zh-CN" sz="1400"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𝑚𝑚</m:t>
                            </m:r>
                          </m:e>
                        </m:acc>
                        <m:r>
                          <a:rPr lang="en-US" altLang="zh-CN" sz="1400"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m:t>
                        </m:r>
                      </m:sup>
                    </m:sSubSup>
                  </m:oMath>
                </a14:m>
                <a:r>
                  <a:rPr lang="zh-CN" altLang="en-US" sz="1400" dirty="0" smtClean="0">
                    <a:solidFill>
                      <a:srgbClr val="292929"/>
                    </a:solidFill>
                  </a:rPr>
                  <a:t> </a:t>
                </a:r>
                <a:r>
                  <a:rPr lang="en-US" altLang="zh-CN" sz="1400" dirty="0" smtClean="0">
                    <a:solidFill>
                      <a:srgbClr val="292929"/>
                    </a:solidFill>
                  </a:rPr>
                  <a:t>of threshold raw</a:t>
                </a:r>
                <a:endParaRPr lang="zh-CN" altLang="en-US" sz="1400" dirty="0">
                  <a:solidFill>
                    <a:srgbClr val="292929"/>
                  </a:solidFill>
                </a:endParaRPr>
              </a:p>
            </p:txBody>
          </p:sp>
        </mc:Choice>
        <mc:Fallback xmlns="">
          <p:sp>
            <p:nvSpPr>
              <p:cNvPr id="15" name="矩形 14"/>
              <p:cNvSpPr>
                <a:spLocks noRot="1" noChangeAspect="1" noMove="1" noResize="1" noEditPoints="1" noAdjustHandles="1" noChangeArrowheads="1" noChangeShapeType="1" noTextEdit="1"/>
              </p:cNvSpPr>
              <p:nvPr/>
            </p:nvSpPr>
            <p:spPr>
              <a:xfrm>
                <a:off x="684894" y="1170501"/>
                <a:ext cx="1921745" cy="384336"/>
              </a:xfrm>
              <a:prstGeom prst="rect">
                <a:avLst/>
              </a:prstGeom>
              <a:blipFill rotWithShape="0">
                <a:blip r:embed="rId3"/>
                <a:stretch>
                  <a:fillRect b="-793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3140710" y="1153084"/>
                <a:ext cx="1235082" cy="384336"/>
              </a:xfrm>
              <a:prstGeom prst="rect">
                <a:avLst/>
              </a:prstGeom>
            </p:spPr>
            <p:txBody>
              <a:bodyPr wrap="none">
                <a:spAutoFit/>
              </a:bodyPr>
              <a:lstStyle/>
              <a:p>
                <a14:m>
                  <m:oMath xmlns:m="http://schemas.openxmlformats.org/officeDocument/2006/math">
                    <m:sSubSup>
                      <m:sSubSupPr>
                        <m:ctrlPr>
                          <a:rPr lang="zh-CN" altLang="zh-CN" sz="1400" i="1" kern="100" smtClean="0">
                            <a:solidFill>
                              <a:srgbClr val="292929"/>
                            </a:solidFill>
                            <a:latin typeface="Cambria Math"/>
                            <a:ea typeface="Cambria Math" panose="02040503050406030204" pitchFamily="18" charset="0"/>
                            <a:cs typeface="Times New Roman" panose="02020603050405020304" pitchFamily="18" charset="0"/>
                          </a:rPr>
                        </m:ctrlPr>
                      </m:sSubSupPr>
                      <m:e>
                        <m:r>
                          <a:rPr lang="en-US" altLang="zh-CN" sz="1400"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𝑆</m:t>
                        </m:r>
                      </m:e>
                      <m:sub>
                        <m:r>
                          <a:rPr lang="en-US" altLang="zh-CN" sz="1400"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𝑖𝑗</m:t>
                        </m:r>
                      </m:sub>
                      <m:sup>
                        <m:r>
                          <a:rPr lang="en-US" altLang="zh-CN" sz="1400"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𝐴</m:t>
                        </m:r>
                        <m:r>
                          <a:rPr lang="en-US" altLang="zh-CN" sz="1400"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m:t>
                        </m:r>
                        <m:acc>
                          <m:accPr>
                            <m:chr m:val="̅"/>
                            <m:ctrlPr>
                              <a:rPr lang="zh-CN" altLang="zh-CN" sz="1400" i="1" kern="100">
                                <a:solidFill>
                                  <a:srgbClr val="292929"/>
                                </a:solidFill>
                                <a:latin typeface="Cambria Math"/>
                                <a:ea typeface="Cambria Math" panose="02040503050406030204" pitchFamily="18" charset="0"/>
                                <a:cs typeface="Times New Roman" panose="02020603050405020304" pitchFamily="18" charset="0"/>
                              </a:rPr>
                            </m:ctrlPr>
                          </m:accPr>
                          <m:e>
                            <m:r>
                              <a:rPr lang="en-US" altLang="zh-CN" sz="1400"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𝑚𝑚</m:t>
                            </m:r>
                          </m:e>
                        </m:acc>
                        <m:r>
                          <a:rPr lang="en-US" altLang="zh-CN" sz="1400"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m:t>
                        </m:r>
                      </m:sup>
                    </m:sSubSup>
                  </m:oMath>
                </a14:m>
                <a:r>
                  <a:rPr lang="en-US" altLang="zh-CN" sz="1400" dirty="0" smtClean="0">
                    <a:solidFill>
                      <a:srgbClr val="292929"/>
                    </a:solidFill>
                  </a:rPr>
                  <a:t>-</a:t>
                </a:r>
                <a14:m>
                  <m:oMath xmlns:m="http://schemas.openxmlformats.org/officeDocument/2006/math">
                    <m:sSubSup>
                      <m:sSubSupPr>
                        <m:ctrlPr>
                          <a:rPr lang="zh-CN" altLang="zh-CN" sz="1400" i="1" kern="100">
                            <a:solidFill>
                              <a:srgbClr val="292929"/>
                            </a:solidFill>
                            <a:latin typeface="Cambria Math"/>
                            <a:ea typeface="Cambria Math" panose="02040503050406030204" pitchFamily="18" charset="0"/>
                            <a:cs typeface="Times New Roman" panose="02020603050405020304" pitchFamily="18" charset="0"/>
                          </a:rPr>
                        </m:ctrlPr>
                      </m:sSubSupPr>
                      <m:e>
                        <m:r>
                          <a:rPr lang="en-US" altLang="zh-CN" sz="1400"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𝑆</m:t>
                        </m:r>
                      </m:e>
                      <m:sub>
                        <m:r>
                          <a:rPr lang="en-US" altLang="zh-CN" sz="1400"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𝑖𝑗</m:t>
                        </m:r>
                      </m:sub>
                      <m:sup>
                        <m:r>
                          <a:rPr lang="en-US" altLang="zh-CN" sz="1400"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𝐴</m:t>
                        </m:r>
                        <m:r>
                          <a:rPr lang="en-US" altLang="zh-CN" sz="1400"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m:t>
                        </m:r>
                        <m:acc>
                          <m:accPr>
                            <m:chr m:val="̅"/>
                            <m:ctrlPr>
                              <a:rPr lang="zh-CN" altLang="zh-CN" sz="1400" i="1" kern="100">
                                <a:solidFill>
                                  <a:srgbClr val="292929"/>
                                </a:solidFill>
                                <a:latin typeface="Cambria Math"/>
                                <a:ea typeface="Cambria Math" panose="02040503050406030204" pitchFamily="18" charset="0"/>
                                <a:cs typeface="Times New Roman" panose="02020603050405020304" pitchFamily="18" charset="0"/>
                              </a:rPr>
                            </m:ctrlPr>
                          </m:accPr>
                          <m:e>
                            <m:r>
                              <a:rPr lang="en-US" altLang="zh-CN" sz="1400"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𝑚</m:t>
                            </m:r>
                            <m:r>
                              <a:rPr lang="en-US" altLang="zh-CN" sz="1400" i="1" kern="100" smtClean="0">
                                <a:solidFill>
                                  <a:srgbClr val="292929"/>
                                </a:solidFill>
                                <a:latin typeface="Cambria Math" panose="02040503050406030204" pitchFamily="18" charset="0"/>
                                <a:ea typeface="宋体" panose="02010600030101010101" pitchFamily="2" charset="-122"/>
                                <a:cs typeface="Times New Roman" panose="02020603050405020304" pitchFamily="18" charset="0"/>
                              </a:rPr>
                              <m:t>𝑜</m:t>
                            </m:r>
                          </m:e>
                        </m:acc>
                        <m:r>
                          <a:rPr lang="en-US" altLang="zh-CN" sz="1400" i="1" kern="100">
                            <a:solidFill>
                              <a:srgbClr val="292929"/>
                            </a:solidFill>
                            <a:latin typeface="Cambria Math" panose="02040503050406030204" pitchFamily="18" charset="0"/>
                            <a:ea typeface="宋体" panose="02010600030101010101" pitchFamily="2" charset="-122"/>
                            <a:cs typeface="Times New Roman" panose="02020603050405020304" pitchFamily="18" charset="0"/>
                          </a:rPr>
                          <m:t>)</m:t>
                        </m:r>
                      </m:sup>
                    </m:sSubSup>
                  </m:oMath>
                </a14:m>
                <a:endParaRPr lang="zh-CN" altLang="en-US" sz="1400" dirty="0">
                  <a:solidFill>
                    <a:srgbClr val="292929"/>
                  </a:solidFill>
                </a:endParaRPr>
              </a:p>
            </p:txBody>
          </p:sp>
        </mc:Choice>
        <mc:Fallback xmlns="">
          <p:sp>
            <p:nvSpPr>
              <p:cNvPr id="16" name="矩形 15"/>
              <p:cNvSpPr>
                <a:spLocks noRot="1" noChangeAspect="1" noMove="1" noResize="1" noEditPoints="1" noAdjustHandles="1" noChangeArrowheads="1" noChangeShapeType="1" noTextEdit="1"/>
              </p:cNvSpPr>
              <p:nvPr/>
            </p:nvSpPr>
            <p:spPr>
              <a:xfrm>
                <a:off x="3140710" y="1153084"/>
                <a:ext cx="1235082" cy="384336"/>
              </a:xfrm>
              <a:prstGeom prst="rect">
                <a:avLst/>
              </a:prstGeom>
              <a:blipFill rotWithShape="0">
                <a:blip r:embed="rId4"/>
                <a:stretch>
                  <a:fillRect b="-7937"/>
                </a:stretch>
              </a:blipFill>
            </p:spPr>
            <p:txBody>
              <a:bodyPr/>
              <a:lstStyle/>
              <a:p>
                <a:r>
                  <a:rPr lang="zh-CN" altLang="en-US">
                    <a:noFill/>
                  </a:rPr>
                  <a:t> </a:t>
                </a:r>
              </a:p>
            </p:txBody>
          </p:sp>
        </mc:Fallback>
      </mc:AlternateContent>
      <p:sp>
        <p:nvSpPr>
          <p:cNvPr id="2" name="矩形 1"/>
          <p:cNvSpPr/>
          <p:nvPr/>
        </p:nvSpPr>
        <p:spPr>
          <a:xfrm>
            <a:off x="126277" y="6091424"/>
            <a:ext cx="9017724" cy="830997"/>
          </a:xfrm>
          <a:prstGeom prst="rect">
            <a:avLst/>
          </a:prstGeom>
        </p:spPr>
        <p:txBody>
          <a:bodyPr wrap="square">
            <a:spAutoFit/>
          </a:bodyPr>
          <a:lstStyle/>
          <a:p>
            <a:r>
              <a:rPr lang="en-US" altLang="zh-CN" sz="1600" kern="100" dirty="0">
                <a:solidFill>
                  <a:srgbClr val="292929"/>
                </a:solidFill>
                <a:ea typeface="宋体" panose="02010600030101010101" pitchFamily="2" charset="-122"/>
              </a:rPr>
              <a:t>The two cases results further suggest that the spatial spread-skill relationship under SC is poorer than that under LC and the precipitation placement gradually become a dominant factor to affect the spatial spread-skill relationship at higher precipitation thresholds for both regimes.</a:t>
            </a:r>
            <a:endParaRPr lang="zh-CN" altLang="en-US" sz="1600" dirty="0">
              <a:solidFill>
                <a:srgbClr val="292929"/>
              </a:solidFill>
            </a:endParaRPr>
          </a:p>
        </p:txBody>
      </p:sp>
    </p:spTree>
    <p:extLst>
      <p:ext uri="{BB962C8B-B14F-4D97-AF65-F5344CB8AC3E}">
        <p14:creationId xmlns:p14="http://schemas.microsoft.com/office/powerpoint/2010/main" val="11032069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Summary and discussions (1)</a:t>
            </a:r>
            <a:endParaRPr lang="zh-CN" altLang="en-US" dirty="0"/>
          </a:p>
        </p:txBody>
      </p:sp>
      <p:sp>
        <p:nvSpPr>
          <p:cNvPr id="3" name="文本框 2"/>
          <p:cNvSpPr txBox="1"/>
          <p:nvPr/>
        </p:nvSpPr>
        <p:spPr>
          <a:xfrm>
            <a:off x="552771" y="1351880"/>
            <a:ext cx="7597943" cy="3970318"/>
          </a:xfrm>
          <a:prstGeom prst="rect">
            <a:avLst/>
          </a:prstGeom>
          <a:noFill/>
        </p:spPr>
        <p:txBody>
          <a:bodyPr wrap="square" rtlCol="0">
            <a:spAutoFit/>
          </a:bodyPr>
          <a:lstStyle/>
          <a:p>
            <a:pPr marL="257175" indent="-257175" algn="just">
              <a:buFont typeface="Wingdings" panose="05000000000000000000" pitchFamily="2" charset="2"/>
              <a:buChar char="ü"/>
            </a:pPr>
            <a:r>
              <a:rPr lang="en-US" altLang="zh-CN" dirty="0" smtClean="0">
                <a:solidFill>
                  <a:srgbClr val="292929"/>
                </a:solidFill>
              </a:rPr>
              <a:t>Compared to the cases under LC, the spatial spread-skill relationship for precipitation forecasts under SC is poorer and shows more </a:t>
            </a:r>
            <a:r>
              <a:rPr lang="en-US" altLang="zh-CN" dirty="0">
                <a:solidFill>
                  <a:srgbClr val="292929"/>
                </a:solidFill>
              </a:rPr>
              <a:t>diurnal </a:t>
            </a:r>
            <a:r>
              <a:rPr lang="en-US" altLang="zh-CN" dirty="0" smtClean="0">
                <a:solidFill>
                  <a:srgbClr val="292929"/>
                </a:solidFill>
              </a:rPr>
              <a:t>variations.</a:t>
            </a:r>
            <a:endParaRPr lang="en-US" altLang="zh-CN" dirty="0">
              <a:solidFill>
                <a:srgbClr val="292929"/>
              </a:solidFill>
            </a:endParaRPr>
          </a:p>
          <a:p>
            <a:pPr marL="257175" indent="-257175" algn="just">
              <a:buFont typeface="Wingdings" panose="05000000000000000000" pitchFamily="2" charset="2"/>
              <a:buChar char="ü"/>
            </a:pPr>
            <a:endParaRPr lang="en-US" altLang="zh-CN" dirty="0">
              <a:solidFill>
                <a:srgbClr val="292929"/>
              </a:solidFill>
            </a:endParaRPr>
          </a:p>
          <a:p>
            <a:pPr marL="257175" indent="-257175" algn="just">
              <a:buFont typeface="Wingdings" panose="05000000000000000000" pitchFamily="2" charset="2"/>
              <a:buChar char="ü"/>
            </a:pPr>
            <a:r>
              <a:rPr lang="en-US" altLang="zh-CN" dirty="0">
                <a:solidFill>
                  <a:srgbClr val="292929"/>
                </a:solidFill>
              </a:rPr>
              <a:t>With the increasing precipitation </a:t>
            </a:r>
            <a:r>
              <a:rPr lang="en-US" altLang="zh-CN" dirty="0" smtClean="0">
                <a:solidFill>
                  <a:srgbClr val="292929"/>
                </a:solidFill>
              </a:rPr>
              <a:t>threshold and agreement scales, </a:t>
            </a:r>
            <a:r>
              <a:rPr lang="en-US" altLang="zh-CN" dirty="0">
                <a:solidFill>
                  <a:srgbClr val="292929"/>
                </a:solidFill>
              </a:rPr>
              <a:t>the </a:t>
            </a:r>
            <a:r>
              <a:rPr lang="en-US" altLang="zh-CN" dirty="0" smtClean="0">
                <a:solidFill>
                  <a:srgbClr val="292929"/>
                </a:solidFill>
              </a:rPr>
              <a:t>relative impact </a:t>
            </a:r>
            <a:r>
              <a:rPr lang="en-US" altLang="zh-CN" dirty="0">
                <a:solidFill>
                  <a:srgbClr val="292929"/>
                </a:solidFill>
              </a:rPr>
              <a:t>of precipitation intensity gradually decreases, and the influence of precipitation placement on the spatial spread-skill relationship becomes </a:t>
            </a:r>
            <a:r>
              <a:rPr lang="en-US" altLang="zh-CN" dirty="0" smtClean="0">
                <a:solidFill>
                  <a:srgbClr val="292929"/>
                </a:solidFill>
              </a:rPr>
              <a:t>dominant.</a:t>
            </a:r>
            <a:endParaRPr lang="en-US" altLang="zh-CN" dirty="0">
              <a:solidFill>
                <a:srgbClr val="292929"/>
              </a:solidFill>
            </a:endParaRPr>
          </a:p>
          <a:p>
            <a:pPr algn="just"/>
            <a:endParaRPr lang="en-US" altLang="zh-CN" dirty="0">
              <a:solidFill>
                <a:srgbClr val="292929"/>
              </a:solidFill>
            </a:endParaRPr>
          </a:p>
          <a:p>
            <a:pPr marL="214313" indent="-214313" algn="just">
              <a:buFont typeface="Wingdings" panose="05000000000000000000" pitchFamily="2" charset="2"/>
              <a:buChar char="p"/>
            </a:pPr>
            <a:r>
              <a:rPr lang="en-US" altLang="zh-CN" dirty="0" smtClean="0">
                <a:solidFill>
                  <a:srgbClr val="292929"/>
                </a:solidFill>
              </a:rPr>
              <a:t>The CMORPH-CMA </a:t>
            </a:r>
            <a:r>
              <a:rPr lang="en-US" altLang="zh-CN" dirty="0">
                <a:solidFill>
                  <a:srgbClr val="292929"/>
                </a:solidFill>
              </a:rPr>
              <a:t>observation dataset is </a:t>
            </a:r>
            <a:r>
              <a:rPr lang="en-US" altLang="zh-CN" dirty="0" smtClean="0">
                <a:solidFill>
                  <a:srgbClr val="292929"/>
                </a:solidFill>
              </a:rPr>
              <a:t>still </a:t>
            </a:r>
            <a:r>
              <a:rPr lang="en-US" altLang="zh-CN" dirty="0">
                <a:solidFill>
                  <a:srgbClr val="292929"/>
                </a:solidFill>
              </a:rPr>
              <a:t>coarse for the exquisite verification of this EPS because of the information loss below 10 </a:t>
            </a:r>
            <a:r>
              <a:rPr lang="en-US" altLang="zh-CN" dirty="0" smtClean="0">
                <a:solidFill>
                  <a:srgbClr val="292929"/>
                </a:solidFill>
              </a:rPr>
              <a:t>km.</a:t>
            </a:r>
            <a:endParaRPr lang="en-US" altLang="zh-CN" dirty="0">
              <a:solidFill>
                <a:srgbClr val="292929"/>
              </a:solidFill>
            </a:endParaRPr>
          </a:p>
          <a:p>
            <a:pPr marL="214313" indent="-214313" algn="just">
              <a:buFont typeface="Wingdings" panose="05000000000000000000" pitchFamily="2" charset="2"/>
              <a:buChar char="p"/>
            </a:pPr>
            <a:endParaRPr lang="en-US" altLang="zh-CN" dirty="0">
              <a:solidFill>
                <a:srgbClr val="292929"/>
              </a:solidFill>
            </a:endParaRPr>
          </a:p>
          <a:p>
            <a:pPr marL="214313" indent="-214313" algn="just">
              <a:buFont typeface="Wingdings" panose="05000000000000000000" pitchFamily="2" charset="2"/>
              <a:buChar char="p"/>
            </a:pPr>
            <a:r>
              <a:rPr lang="en-US" altLang="zh-CN" dirty="0">
                <a:solidFill>
                  <a:srgbClr val="292929"/>
                </a:solidFill>
              </a:rPr>
              <a:t>In the next-generation EPS, small-scale initial perturbations will be implemented and the spread-skills need to be evaluated to assess the benefit of the initial perturbations in the </a:t>
            </a:r>
            <a:r>
              <a:rPr lang="en-US" altLang="zh-CN" dirty="0" smtClean="0">
                <a:solidFill>
                  <a:srgbClr val="292929"/>
                </a:solidFill>
              </a:rPr>
              <a:t>future.</a:t>
            </a:r>
            <a:endParaRPr lang="zh-CN" altLang="en-US" dirty="0">
              <a:solidFill>
                <a:srgbClr val="292929"/>
              </a:solidFill>
            </a:endParaRPr>
          </a:p>
        </p:txBody>
      </p:sp>
      <p:sp>
        <p:nvSpPr>
          <p:cNvPr id="4" name="矩形 3"/>
          <p:cNvSpPr/>
          <p:nvPr/>
        </p:nvSpPr>
        <p:spPr>
          <a:xfrm>
            <a:off x="2952" y="5517232"/>
            <a:ext cx="8928991" cy="900246"/>
          </a:xfrm>
          <a:prstGeom prst="rect">
            <a:avLst/>
          </a:prstGeom>
        </p:spPr>
        <p:txBody>
          <a:bodyPr wrap="square">
            <a:spAutoFit/>
          </a:bodyPr>
          <a:lstStyle/>
          <a:p>
            <a:pPr marL="471488" lvl="1" indent="-128588">
              <a:lnSpc>
                <a:spcPct val="125000"/>
              </a:lnSpc>
              <a:buFont typeface="Arial" panose="020B0604020202020204" pitchFamily="34" charset="0"/>
              <a:buChar char="•"/>
            </a:pPr>
            <a:r>
              <a:rPr lang="en-US" altLang="zh-CN" sz="1400" b="1" dirty="0">
                <a:latin typeface="微软雅黑" pitchFamily="34" charset="-122"/>
                <a:ea typeface="微软雅黑" pitchFamily="34" charset="-122"/>
              </a:rPr>
              <a:t>Chen, X.</a:t>
            </a:r>
            <a:r>
              <a:rPr lang="en-US" altLang="zh-CN" sz="1400" dirty="0">
                <a:latin typeface="微软雅黑" pitchFamily="34" charset="-122"/>
                <a:ea typeface="微软雅黑" pitchFamily="34" charset="-122"/>
              </a:rPr>
              <a:t>, H. Yuan, and M. </a:t>
            </a:r>
            <a:r>
              <a:rPr lang="en-US" altLang="zh-CN" sz="1400" dirty="0" err="1">
                <a:latin typeface="微软雅黑" pitchFamily="34" charset="-122"/>
                <a:ea typeface="微软雅黑" pitchFamily="34" charset="-122"/>
              </a:rPr>
              <a:t>Xue</a:t>
            </a:r>
            <a:r>
              <a:rPr lang="en-US" altLang="zh-CN" sz="1400" dirty="0">
                <a:latin typeface="微软雅黑" pitchFamily="34" charset="-122"/>
                <a:ea typeface="微软雅黑" pitchFamily="34" charset="-122"/>
              </a:rPr>
              <a:t>, 2017: Spatial Spread-Skill Relationship in Terms of Agreement Scales for Precipitation Forecasts in a Convection-Allowing Ensemble.,  Q. J. Royal </a:t>
            </a:r>
            <a:r>
              <a:rPr lang="en-US" altLang="zh-CN" sz="1400" dirty="0" err="1">
                <a:latin typeface="微软雅黑" pitchFamily="34" charset="-122"/>
                <a:ea typeface="微软雅黑" pitchFamily="34" charset="-122"/>
              </a:rPr>
              <a:t>Meteo</a:t>
            </a:r>
            <a:r>
              <a:rPr lang="en-US" altLang="zh-CN" sz="1400" dirty="0">
                <a:latin typeface="微软雅黑" pitchFamily="34" charset="-122"/>
                <a:ea typeface="微软雅黑" pitchFamily="34" charset="-122"/>
              </a:rPr>
              <a:t>. Soc. DOI: 10.1002/qj.3186</a:t>
            </a:r>
            <a:endParaRPr lang="en-US" altLang="zh-CN" sz="1400" dirty="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15550944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401935" y="1072786"/>
            <a:ext cx="1962000" cy="707231"/>
          </a:xfrm>
          <a:prstGeom prst="rect">
            <a:avLst/>
          </a:prstGeom>
          <a:solidFill>
            <a:srgbClr val="0000F8"/>
          </a:solidFill>
          <a:ln>
            <a:solidFill>
              <a:srgbClr val="0000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latin typeface="微软雅黑" panose="020B0503020204020204" pitchFamily="34" charset="-122"/>
                <a:ea typeface="微软雅黑" panose="020B0503020204020204" pitchFamily="34" charset="-122"/>
              </a:rPr>
              <a:t>WRF_GEFS</a:t>
            </a:r>
            <a:endParaRPr lang="en-US" altLang="zh-CN" b="1" dirty="0">
              <a:latin typeface="微软雅黑" panose="020B0503020204020204" pitchFamily="34" charset="-122"/>
              <a:ea typeface="微软雅黑" panose="020B0503020204020204" pitchFamily="34" charset="-122"/>
            </a:endParaRPr>
          </a:p>
        </p:txBody>
      </p:sp>
      <p:sp>
        <p:nvSpPr>
          <p:cNvPr id="8" name="矩形 7"/>
          <p:cNvSpPr/>
          <p:nvPr/>
        </p:nvSpPr>
        <p:spPr>
          <a:xfrm>
            <a:off x="2410990" y="2975259"/>
            <a:ext cx="1960087" cy="70723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WRF_GEFS_INF</a:t>
            </a:r>
          </a:p>
        </p:txBody>
      </p:sp>
      <p:sp>
        <p:nvSpPr>
          <p:cNvPr id="9" name="矩形 8"/>
          <p:cNvSpPr/>
          <p:nvPr/>
        </p:nvSpPr>
        <p:spPr>
          <a:xfrm>
            <a:off x="4830621" y="2980093"/>
            <a:ext cx="1962000" cy="70723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WRF_BGM</a:t>
            </a:r>
            <a:endParaRPr lang="zh-CN" altLang="en-US" b="1" dirty="0">
              <a:latin typeface="微软雅黑" panose="020B0503020204020204" pitchFamily="34" charset="-122"/>
              <a:ea typeface="微软雅黑" panose="020B0503020204020204" pitchFamily="34" charset="-122"/>
            </a:endParaRPr>
          </a:p>
        </p:txBody>
      </p:sp>
      <p:sp>
        <p:nvSpPr>
          <p:cNvPr id="12" name="矩形 11"/>
          <p:cNvSpPr/>
          <p:nvPr/>
        </p:nvSpPr>
        <p:spPr>
          <a:xfrm>
            <a:off x="3658956" y="5033096"/>
            <a:ext cx="1962000" cy="70723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WRF_BLEND</a:t>
            </a:r>
            <a:endParaRPr lang="zh-CN" altLang="en-US" b="1" dirty="0">
              <a:latin typeface="微软雅黑" panose="020B0503020204020204" pitchFamily="34" charset="-122"/>
              <a:ea typeface="微软雅黑" panose="020B0503020204020204" pitchFamily="34" charset="-122"/>
            </a:endParaRPr>
          </a:p>
        </p:txBody>
      </p:sp>
      <p:cxnSp>
        <p:nvCxnSpPr>
          <p:cNvPr id="15" name="直接箭头连接符 14"/>
          <p:cNvCxnSpPr/>
          <p:nvPr/>
        </p:nvCxnSpPr>
        <p:spPr>
          <a:xfrm>
            <a:off x="3359898" y="1862232"/>
            <a:ext cx="5431" cy="106589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a:off x="3882419" y="3802039"/>
            <a:ext cx="710803" cy="11732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H="1">
            <a:off x="4617615" y="3762258"/>
            <a:ext cx="877712" cy="12129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2339752" y="4368748"/>
            <a:ext cx="1621534" cy="338554"/>
          </a:xfrm>
          <a:prstGeom prst="rect">
            <a:avLst/>
          </a:prstGeom>
          <a:noFill/>
        </p:spPr>
        <p:txBody>
          <a:bodyPr wrap="none" rtlCol="0">
            <a:spAutoFit/>
          </a:bodyPr>
          <a:lstStyle/>
          <a:p>
            <a:r>
              <a:rPr lang="en-US" altLang="zh-CN" sz="1600" b="1" dirty="0" smtClean="0">
                <a:latin typeface="微软雅黑" panose="020B0503020204020204" pitchFamily="34" charset="-122"/>
                <a:ea typeface="微软雅黑" panose="020B0503020204020204" pitchFamily="34" charset="-122"/>
              </a:rPr>
              <a:t>Large-scale IC</a:t>
            </a:r>
            <a:endParaRPr lang="zh-CN" altLang="en-US" sz="1600" b="1" dirty="0">
              <a:latin typeface="微软雅黑" panose="020B0503020204020204" pitchFamily="34" charset="-122"/>
              <a:ea typeface="微软雅黑" panose="020B0503020204020204" pitchFamily="34" charset="-122"/>
            </a:endParaRPr>
          </a:p>
        </p:txBody>
      </p:sp>
      <p:sp>
        <p:nvSpPr>
          <p:cNvPr id="22" name="文本框 21"/>
          <p:cNvSpPr txBox="1"/>
          <p:nvPr/>
        </p:nvSpPr>
        <p:spPr>
          <a:xfrm>
            <a:off x="4982256" y="4368748"/>
            <a:ext cx="1614545" cy="338554"/>
          </a:xfrm>
          <a:prstGeom prst="rect">
            <a:avLst/>
          </a:prstGeom>
          <a:noFill/>
        </p:spPr>
        <p:txBody>
          <a:bodyPr wrap="none" rtlCol="0">
            <a:spAutoFit/>
          </a:bodyPr>
          <a:lstStyle/>
          <a:p>
            <a:r>
              <a:rPr lang="en-US" altLang="zh-CN" sz="1600" b="1" dirty="0" smtClean="0">
                <a:latin typeface="微软雅黑" panose="020B0503020204020204" pitchFamily="34" charset="-122"/>
                <a:ea typeface="微软雅黑" panose="020B0503020204020204" pitchFamily="34" charset="-122"/>
              </a:rPr>
              <a:t>Small-scale IC</a:t>
            </a:r>
            <a:endParaRPr lang="zh-CN" altLang="en-US" sz="1600" b="1" dirty="0">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12"/>
          </p:nvPr>
        </p:nvSpPr>
        <p:spPr/>
        <p:txBody>
          <a:bodyPr/>
          <a:lstStyle/>
          <a:p>
            <a:fld id="{DB70B0F8-DCAB-407D-8AF2-7C17EBDC52AF}" type="slidenum">
              <a:rPr lang="zh-CN" altLang="en-US" smtClean="0"/>
              <a:t>34</a:t>
            </a:fld>
            <a:endParaRPr lang="zh-CN" altLang="en-US"/>
          </a:p>
        </p:txBody>
      </p:sp>
      <p:sp>
        <p:nvSpPr>
          <p:cNvPr id="28" name="矩形 27"/>
          <p:cNvSpPr/>
          <p:nvPr/>
        </p:nvSpPr>
        <p:spPr>
          <a:xfrm>
            <a:off x="0" y="0"/>
            <a:ext cx="9144000" cy="70567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6" name="文本框 35"/>
          <p:cNvSpPr txBox="1"/>
          <p:nvPr/>
        </p:nvSpPr>
        <p:spPr>
          <a:xfrm>
            <a:off x="3384182" y="2185548"/>
            <a:ext cx="1330814" cy="338554"/>
          </a:xfrm>
          <a:prstGeom prst="rect">
            <a:avLst/>
          </a:prstGeom>
          <a:noFill/>
        </p:spPr>
        <p:txBody>
          <a:bodyPr wrap="none" rtlCol="0">
            <a:spAutoFit/>
          </a:bodyPr>
          <a:lstStyle/>
          <a:p>
            <a:r>
              <a:rPr lang="en-US" altLang="zh-CN" sz="1600" b="1" dirty="0" smtClean="0">
                <a:latin typeface="微软雅黑" panose="020B0503020204020204" pitchFamily="34" charset="-122"/>
                <a:ea typeface="微软雅黑" panose="020B0503020204020204" pitchFamily="34" charset="-122"/>
              </a:rPr>
              <a:t>Inflated BC</a:t>
            </a:r>
            <a:endParaRPr lang="zh-CN" altLang="en-US" sz="1600" b="1" dirty="0">
              <a:latin typeface="微软雅黑" panose="020B0503020204020204" pitchFamily="34" charset="-122"/>
              <a:ea typeface="微软雅黑" panose="020B0503020204020204" pitchFamily="34" charset="-122"/>
            </a:endParaRPr>
          </a:p>
        </p:txBody>
      </p:sp>
      <p:sp>
        <p:nvSpPr>
          <p:cNvPr id="20" name="文本框 19"/>
          <p:cNvSpPr txBox="1"/>
          <p:nvPr/>
        </p:nvSpPr>
        <p:spPr>
          <a:xfrm>
            <a:off x="908406" y="-62660"/>
            <a:ext cx="7327186" cy="830997"/>
          </a:xfrm>
          <a:prstGeom prst="rect">
            <a:avLst/>
          </a:prstGeom>
          <a:noFill/>
        </p:spPr>
        <p:txBody>
          <a:bodyPr wrap="square" rtlCol="0">
            <a:spAutoFit/>
          </a:bodyPr>
          <a:lstStyle/>
          <a:p>
            <a:r>
              <a:rPr lang="en-US" altLang="zh-CN" sz="2400" kern="0" dirty="0"/>
              <a:t>Convective-Scale Ensemble Prediction Experiments over the Yangtze-Huaihe River Basin</a:t>
            </a:r>
            <a:endParaRPr lang="zh-CN" altLang="en-US" sz="2400" kern="0" dirty="0"/>
          </a:p>
        </p:txBody>
      </p:sp>
    </p:spTree>
    <p:extLst>
      <p:ext uri="{BB962C8B-B14F-4D97-AF65-F5344CB8AC3E}">
        <p14:creationId xmlns:p14="http://schemas.microsoft.com/office/powerpoint/2010/main" val="38203370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213405" y="812354"/>
            <a:ext cx="3975464" cy="400110"/>
          </a:xfrm>
          <a:prstGeom prst="rect">
            <a:avLst/>
          </a:prstGeom>
          <a:noFill/>
        </p:spPr>
        <p:txBody>
          <a:bodyPr wrap="square" rtlCol="0">
            <a:spAutoFit/>
          </a:bodyPr>
          <a:lstStyle/>
          <a:p>
            <a:pPr algn="ctr"/>
            <a:r>
              <a:rPr lang="en-US" altLang="zh-CN" sz="2000" b="1" dirty="0" smtClean="0">
                <a:solidFill>
                  <a:prstClr val="black"/>
                </a:solidFill>
                <a:latin typeface="微软雅黑" panose="020B0503020204020204" pitchFamily="34" charset="-122"/>
                <a:ea typeface="微软雅黑" panose="020B0503020204020204" pitchFamily="34" charset="-122"/>
              </a:rPr>
              <a:t>GEFS</a:t>
            </a:r>
            <a:r>
              <a:rPr lang="zh-CN" altLang="en-US" sz="2000" b="1" dirty="0" smtClean="0">
                <a:solidFill>
                  <a:prstClr val="black"/>
                </a:solidFill>
                <a:latin typeface="微软雅黑" panose="020B0503020204020204" pitchFamily="34" charset="-122"/>
                <a:ea typeface="微软雅黑" panose="020B0503020204020204" pitchFamily="34" charset="-122"/>
              </a:rPr>
              <a:t>（</a:t>
            </a:r>
            <a:r>
              <a:rPr lang="en-US" altLang="zh-CN" sz="2000" b="1" dirty="0" smtClean="0">
                <a:solidFill>
                  <a:prstClr val="black"/>
                </a:solidFill>
                <a:latin typeface="微软雅黑" panose="020B0503020204020204" pitchFamily="34" charset="-122"/>
                <a:ea typeface="微软雅黑" panose="020B0503020204020204" pitchFamily="34" charset="-122"/>
              </a:rPr>
              <a:t>spread/RMSE</a:t>
            </a:r>
            <a:r>
              <a:rPr lang="zh-CN" altLang="en-US" sz="2000" b="1" dirty="0" smtClean="0">
                <a:solidFill>
                  <a:prstClr val="black"/>
                </a:solidFill>
                <a:latin typeface="微软雅黑" panose="020B0503020204020204" pitchFamily="34" charset="-122"/>
                <a:ea typeface="微软雅黑" panose="020B0503020204020204" pitchFamily="34" charset="-122"/>
              </a:rPr>
              <a:t>）</a:t>
            </a:r>
            <a:endParaRPr lang="zh-CN" altLang="en-US" sz="2000" b="1" dirty="0">
              <a:solidFill>
                <a:prstClr val="black"/>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135751" y="1630837"/>
            <a:ext cx="8704745" cy="4814244"/>
            <a:chOff x="215919" y="1151907"/>
            <a:chExt cx="10091864" cy="5593277"/>
          </a:xfrm>
        </p:grpSpPr>
        <p:pic>
          <p:nvPicPr>
            <p:cNvPr id="5" name="图片 4" descr="ratio"/>
            <p:cNvPicPr/>
            <p:nvPr/>
          </p:nvPicPr>
          <p:blipFill rotWithShape="1">
            <a:blip r:embed="rId3" cstate="print">
              <a:extLst>
                <a:ext uri="{28A0092B-C50C-407E-A947-70E740481C1C}">
                  <a14:useLocalDpi xmlns:a14="http://schemas.microsoft.com/office/drawing/2010/main" val="0"/>
                </a:ext>
              </a:extLst>
            </a:blip>
            <a:srcRect t="118" b="33147"/>
            <a:stretch/>
          </p:blipFill>
          <p:spPr bwMode="auto">
            <a:xfrm>
              <a:off x="215919" y="1151907"/>
              <a:ext cx="6671769" cy="5593277"/>
            </a:xfrm>
            <a:prstGeom prst="rect">
              <a:avLst/>
            </a:prstGeom>
            <a:noFill/>
            <a:ln>
              <a:noFill/>
            </a:ln>
          </p:spPr>
        </p:pic>
        <p:pic>
          <p:nvPicPr>
            <p:cNvPr id="6" name="图片 5" descr="ratio"/>
            <p:cNvPicPr/>
            <p:nvPr/>
          </p:nvPicPr>
          <p:blipFill rotWithShape="1">
            <a:blip r:embed="rId3" cstate="print">
              <a:extLst>
                <a:ext uri="{28A0092B-C50C-407E-A947-70E740481C1C}">
                  <a14:useLocalDpi xmlns:a14="http://schemas.microsoft.com/office/drawing/2010/main" val="0"/>
                </a:ext>
              </a:extLst>
            </a:blip>
            <a:srcRect t="66479" r="50267"/>
            <a:stretch/>
          </p:blipFill>
          <p:spPr bwMode="auto">
            <a:xfrm>
              <a:off x="6982693" y="3883231"/>
              <a:ext cx="3325090" cy="2826327"/>
            </a:xfrm>
            <a:prstGeom prst="rect">
              <a:avLst/>
            </a:prstGeom>
            <a:noFill/>
            <a:ln>
              <a:noFill/>
            </a:ln>
          </p:spPr>
        </p:pic>
      </p:grpSp>
      <p:cxnSp>
        <p:nvCxnSpPr>
          <p:cNvPr id="9" name="直接连接符 8"/>
          <p:cNvCxnSpPr/>
          <p:nvPr/>
        </p:nvCxnSpPr>
        <p:spPr>
          <a:xfrm flipH="1" flipV="1">
            <a:off x="2498103" y="1734532"/>
            <a:ext cx="9427" cy="2045616"/>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5439266" y="1706253"/>
            <a:ext cx="0" cy="2055042"/>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8335751" y="4131378"/>
            <a:ext cx="16397" cy="2071459"/>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flipV="1">
            <a:off x="5426712" y="4157654"/>
            <a:ext cx="12554" cy="205461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flipV="1">
            <a:off x="2500898" y="4137317"/>
            <a:ext cx="16059" cy="2084374"/>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灯片编号占位符 9"/>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35</a:t>
            </a:fld>
            <a:endParaRPr lang="zh-CN" altLang="en-US">
              <a:solidFill>
                <a:prstClr val="black">
                  <a:tint val="75000"/>
                </a:prstClr>
              </a:solidFill>
            </a:endParaRPr>
          </a:p>
        </p:txBody>
      </p:sp>
      <p:sp>
        <p:nvSpPr>
          <p:cNvPr id="18" name="矩形 17"/>
          <p:cNvSpPr/>
          <p:nvPr/>
        </p:nvSpPr>
        <p:spPr>
          <a:xfrm>
            <a:off x="0" y="0"/>
            <a:ext cx="9144000" cy="70567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5" name="文本框 24"/>
          <p:cNvSpPr txBox="1"/>
          <p:nvPr/>
        </p:nvSpPr>
        <p:spPr>
          <a:xfrm>
            <a:off x="1489435" y="1659118"/>
            <a:ext cx="364202" cy="369332"/>
          </a:xfrm>
          <a:prstGeom prst="rect">
            <a:avLst/>
          </a:prstGeom>
          <a:noFill/>
        </p:spPr>
        <p:txBody>
          <a:bodyPr wrap="none" rtlCol="0">
            <a:spAutoFit/>
          </a:bodyPr>
          <a:lstStyle/>
          <a:p>
            <a:r>
              <a:rPr lang="en-US" altLang="zh-CN" b="1" dirty="0" smtClean="0">
                <a:solidFill>
                  <a:prstClr val="black"/>
                </a:solidFill>
                <a:latin typeface="微软雅黑" panose="020B0503020204020204" pitchFamily="34" charset="-122"/>
                <a:ea typeface="微软雅黑" panose="020B0503020204020204" pitchFamily="34" charset="-122"/>
              </a:rPr>
              <a:t>U</a:t>
            </a:r>
            <a:endParaRPr lang="zh-CN" altLang="en-US" b="1" dirty="0">
              <a:solidFill>
                <a:prstClr val="black"/>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4461337" y="1688970"/>
            <a:ext cx="349776" cy="369332"/>
          </a:xfrm>
          <a:prstGeom prst="rect">
            <a:avLst/>
          </a:prstGeom>
          <a:noFill/>
        </p:spPr>
        <p:txBody>
          <a:bodyPr wrap="none" rtlCol="0">
            <a:spAutoFit/>
          </a:bodyPr>
          <a:lstStyle/>
          <a:p>
            <a:r>
              <a:rPr lang="en-US" altLang="zh-CN" b="1" dirty="0">
                <a:solidFill>
                  <a:prstClr val="black"/>
                </a:solidFill>
                <a:latin typeface="微软雅黑" panose="020B0503020204020204" pitchFamily="34" charset="-122"/>
                <a:ea typeface="微软雅黑" panose="020B0503020204020204" pitchFamily="34" charset="-122"/>
              </a:rPr>
              <a:t>V</a:t>
            </a:r>
            <a:endParaRPr lang="zh-CN" altLang="en-US" b="1" dirty="0">
              <a:solidFill>
                <a:prstClr val="black"/>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1481579" y="4102231"/>
            <a:ext cx="328936" cy="369332"/>
          </a:xfrm>
          <a:prstGeom prst="rect">
            <a:avLst/>
          </a:prstGeom>
          <a:noFill/>
        </p:spPr>
        <p:txBody>
          <a:bodyPr wrap="none" rtlCol="0">
            <a:spAutoFit/>
          </a:bodyPr>
          <a:lstStyle/>
          <a:p>
            <a:r>
              <a:rPr lang="en-US" altLang="zh-CN" b="1" dirty="0">
                <a:solidFill>
                  <a:prstClr val="black"/>
                </a:solidFill>
                <a:latin typeface="微软雅黑" panose="020B0503020204020204" pitchFamily="34" charset="-122"/>
                <a:ea typeface="微软雅黑" panose="020B0503020204020204" pitchFamily="34" charset="-122"/>
              </a:rPr>
              <a:t>T</a:t>
            </a:r>
            <a:endParaRPr lang="zh-CN" altLang="en-US" b="1" dirty="0">
              <a:solidFill>
                <a:prstClr val="black"/>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4461337" y="4102231"/>
            <a:ext cx="535724" cy="369332"/>
          </a:xfrm>
          <a:prstGeom prst="rect">
            <a:avLst/>
          </a:prstGeom>
          <a:noFill/>
        </p:spPr>
        <p:txBody>
          <a:bodyPr wrap="none" rtlCol="0">
            <a:spAutoFit/>
          </a:bodyPr>
          <a:lstStyle/>
          <a:p>
            <a:r>
              <a:rPr lang="en-US" altLang="zh-CN" b="1" dirty="0" smtClean="0">
                <a:solidFill>
                  <a:prstClr val="black"/>
                </a:solidFill>
                <a:latin typeface="微软雅黑" panose="020B0503020204020204" pitchFamily="34" charset="-122"/>
                <a:ea typeface="微软雅黑" panose="020B0503020204020204" pitchFamily="34" charset="-122"/>
              </a:rPr>
              <a:t>RH</a:t>
            </a:r>
            <a:endParaRPr lang="zh-CN" altLang="en-US" b="1" dirty="0">
              <a:solidFill>
                <a:prstClr val="black"/>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7269635" y="4083378"/>
            <a:ext cx="694421" cy="369332"/>
          </a:xfrm>
          <a:prstGeom prst="rect">
            <a:avLst/>
          </a:prstGeom>
          <a:noFill/>
        </p:spPr>
        <p:txBody>
          <a:bodyPr wrap="none" rtlCol="0">
            <a:spAutoFit/>
          </a:bodyPr>
          <a:lstStyle/>
          <a:p>
            <a:r>
              <a:rPr lang="en-US" altLang="zh-CN" b="1" dirty="0" smtClean="0">
                <a:solidFill>
                  <a:prstClr val="black"/>
                </a:solidFill>
                <a:latin typeface="微软雅黑" panose="020B0503020204020204" pitchFamily="34" charset="-122"/>
                <a:ea typeface="微软雅黑" panose="020B0503020204020204" pitchFamily="34" charset="-122"/>
              </a:rPr>
              <a:t>GHT</a:t>
            </a:r>
            <a:endParaRPr lang="zh-CN" altLang="en-US" b="1" dirty="0">
              <a:solidFill>
                <a:prstClr val="black"/>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8" name="矩形 7"/>
              <p:cNvSpPr/>
              <p:nvPr/>
            </p:nvSpPr>
            <p:spPr>
              <a:xfrm>
                <a:off x="6035382" y="1074419"/>
                <a:ext cx="2902536" cy="876715"/>
              </a:xfrm>
              <a:prstGeom prst="rect">
                <a:avLst/>
              </a:prstGeom>
              <a:solidFill>
                <a:schemeClr val="bg1"/>
              </a:solidFill>
            </p:spPr>
            <p:txBody>
              <a:bodyPr wrap="square">
                <a:spAutoFit/>
              </a:bodyPr>
              <a:lstStyle/>
              <a:p>
                <a:endParaRPr lang="en-US" altLang="zh-CN" sz="1600" b="1" dirty="0" smtClean="0">
                  <a:solidFill>
                    <a:sysClr val="windowText" lastClr="000000"/>
                  </a:solidFill>
                  <a:latin typeface="微软雅黑" panose="020B0503020204020204" pitchFamily="34" charset="-122"/>
                  <a:ea typeface="微软雅黑" panose="020B0503020204020204" pitchFamily="34" charset="-122"/>
                  <a:cs typeface="Times New Roman" panose="02020603050405020304" pitchFamily="18" charset="0"/>
                </a:endParaRPr>
              </a:p>
              <a:p>
                <a:r>
                  <a:rPr lang="en-US" altLang="zh-CN" sz="1600" b="1" dirty="0" smtClean="0">
                    <a:solidFill>
                      <a:sysClr val="windowText" lastClr="000000"/>
                    </a:solidFill>
                    <a:latin typeface="微软雅黑" panose="020B0503020204020204" pitchFamily="34" charset="-122"/>
                    <a:ea typeface="微软雅黑" panose="020B0503020204020204" pitchFamily="34" charset="-122"/>
                    <a:cs typeface="Times New Roman" panose="02020603050405020304" pitchFamily="18" charset="0"/>
                  </a:rPr>
                  <a:t>Ratio:</a:t>
                </a:r>
              </a:p>
              <a:p>
                <a:pPr/>
                <a14:m>
                  <m:oMathPara xmlns:m="http://schemas.openxmlformats.org/officeDocument/2006/math">
                    <m:oMathParaPr>
                      <m:jc m:val="centerGroup"/>
                    </m:oMathParaPr>
                    <m:oMath xmlns:m="http://schemas.openxmlformats.org/officeDocument/2006/math">
                      <m:f>
                        <m:fPr>
                          <m:type m:val="lin"/>
                          <m:ctrlPr>
                            <a:rPr lang="zh-CN" altLang="en-US" sz="1600" b="1" i="1" dirty="0" smtClean="0">
                              <a:solidFill>
                                <a:srgbClr val="FF0000"/>
                              </a:solidFill>
                              <a:latin typeface="Cambria Math"/>
                              <a:ea typeface="微软雅黑" panose="020B0503020204020204" pitchFamily="34" charset="-122"/>
                              <a:cs typeface="Times New Roman" panose="02020603050405020304" pitchFamily="18" charset="0"/>
                            </a:rPr>
                          </m:ctrlPr>
                        </m:fPr>
                        <m:num>
                          <m:r>
                            <a:rPr lang="en-US" altLang="zh-CN" sz="1600" b="1" i="1" dirty="0">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t>(</m:t>
                          </m:r>
                          <m:bar>
                            <m:barPr>
                              <m:pos m:val="top"/>
                              <m:ctrlPr>
                                <a:rPr lang="en-US" altLang="zh-CN" sz="1600" b="1" i="1" dirty="0">
                                  <a:solidFill>
                                    <a:srgbClr val="FF0000"/>
                                  </a:solidFill>
                                  <a:latin typeface="Cambria Math"/>
                                  <a:ea typeface="微软雅黑" panose="020B0503020204020204" pitchFamily="34" charset="-122"/>
                                  <a:cs typeface="Times New Roman" panose="02020603050405020304" pitchFamily="18" charset="0"/>
                                </a:rPr>
                              </m:ctrlPr>
                            </m:barPr>
                            <m:e>
                              <m:sSub>
                                <m:sSubPr>
                                  <m:ctrlPr>
                                    <a:rPr lang="en-US" altLang="zh-CN" sz="1600" b="1" i="1" dirty="0">
                                      <a:solidFill>
                                        <a:srgbClr val="FF0000"/>
                                      </a:solidFill>
                                      <a:latin typeface="Cambria Math"/>
                                      <a:ea typeface="微软雅黑" panose="020B0503020204020204" pitchFamily="34" charset="-122"/>
                                      <a:cs typeface="Times New Roman" panose="02020603050405020304" pitchFamily="18" charset="0"/>
                                    </a:rPr>
                                  </m:ctrlPr>
                                </m:sSubPr>
                                <m:e>
                                  <m:r>
                                    <a:rPr lang="en-US" altLang="zh-CN" sz="1600" b="1" i="1" dirty="0">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t>𝑹𝑴𝑺𝑬</m:t>
                                  </m:r>
                                </m:e>
                                <m:sub>
                                  <m:r>
                                    <a:rPr lang="en-US" altLang="zh-CN" sz="1600" b="1" i="1" dirty="0">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t>0−36</m:t>
                                  </m:r>
                                  <m:r>
                                    <m:rPr>
                                      <m:sty m:val="p"/>
                                    </m:rPr>
                                    <a:rPr lang="en-US" altLang="zh-CN" sz="1600" b="1" i="1" dirty="0">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t>h</m:t>
                                  </m:r>
                                </m:sub>
                              </m:sSub>
                            </m:e>
                          </m:bar>
                        </m:num>
                        <m:den>
                          <m:bar>
                            <m:barPr>
                              <m:pos m:val="top"/>
                              <m:ctrlPr>
                                <a:rPr lang="en-US" altLang="zh-CN" sz="1600" b="1" i="1" dirty="0">
                                  <a:solidFill>
                                    <a:srgbClr val="FF0000"/>
                                  </a:solidFill>
                                  <a:latin typeface="Cambria Math"/>
                                  <a:ea typeface="微软雅黑" panose="020B0503020204020204" pitchFamily="34" charset="-122"/>
                                  <a:cs typeface="Times New Roman" panose="02020603050405020304" pitchFamily="18" charset="0"/>
                                </a:rPr>
                              </m:ctrlPr>
                            </m:barPr>
                            <m:e>
                              <m:sSub>
                                <m:sSubPr>
                                  <m:ctrlPr>
                                    <a:rPr lang="en-US" altLang="zh-CN" sz="1600" b="1" i="1" dirty="0">
                                      <a:solidFill>
                                        <a:srgbClr val="FF0000"/>
                                      </a:solidFill>
                                      <a:latin typeface="Cambria Math"/>
                                      <a:ea typeface="微软雅黑" panose="020B0503020204020204" pitchFamily="34" charset="-122"/>
                                      <a:cs typeface="Times New Roman" panose="02020603050405020304" pitchFamily="18" charset="0"/>
                                    </a:rPr>
                                  </m:ctrlPr>
                                </m:sSubPr>
                                <m:e>
                                  <m:r>
                                    <a:rPr lang="en-US" altLang="zh-CN" sz="1600" b="1" i="1" dirty="0">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t>𝒔𝒑𝒓𝒆𝒂𝒅</m:t>
                                  </m:r>
                                </m:e>
                                <m:sub>
                                  <m:r>
                                    <a:rPr lang="en-US" altLang="zh-CN" sz="1600" b="1" i="1" dirty="0">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t>𝟎</m:t>
                                  </m:r>
                                  <m:r>
                                    <a:rPr lang="en-US" altLang="zh-CN" sz="1600" b="1" i="1" dirty="0">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t>−</m:t>
                                  </m:r>
                                  <m:r>
                                    <a:rPr lang="en-US" altLang="zh-CN" sz="1600" b="1" i="1" dirty="0">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t>𝟑𝟔</m:t>
                                  </m:r>
                                  <m:r>
                                    <a:rPr lang="en-US" altLang="zh-CN" sz="1600" b="1" i="1" dirty="0">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t>𝒉</m:t>
                                  </m:r>
                                </m:sub>
                              </m:sSub>
                            </m:e>
                          </m:bar>
                          <m:r>
                            <a:rPr lang="en-US" altLang="zh-CN" sz="1600" b="1" i="1" dirty="0">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t>)</m:t>
                          </m:r>
                        </m:den>
                      </m:f>
                    </m:oMath>
                  </m:oMathPara>
                </a14:m>
                <a:endParaRPr lang="en-US" altLang="zh-CN" sz="1600" b="1" dirty="0" smtClean="0">
                  <a:solidFill>
                    <a:sysClr val="windowText" lastClr="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6035382" y="1074419"/>
                <a:ext cx="2902536" cy="876715"/>
              </a:xfrm>
              <a:prstGeom prst="rect">
                <a:avLst/>
              </a:prstGeom>
              <a:blipFill rotWithShape="0">
                <a:blip r:embed="rId4"/>
                <a:stretch>
                  <a:fillRect l="-1050" b="-84722"/>
                </a:stretch>
              </a:blipFill>
            </p:spPr>
            <p:txBody>
              <a:bodyPr/>
              <a:lstStyle/>
              <a:p>
                <a:r>
                  <a:rPr lang="zh-CN" altLang="en-US">
                    <a:noFill/>
                  </a:rPr>
                  <a:t> </a:t>
                </a:r>
              </a:p>
            </p:txBody>
          </p:sp>
        </mc:Fallback>
      </mc:AlternateContent>
      <p:sp>
        <p:nvSpPr>
          <p:cNvPr id="20" name="文本框 19"/>
          <p:cNvSpPr txBox="1"/>
          <p:nvPr/>
        </p:nvSpPr>
        <p:spPr>
          <a:xfrm>
            <a:off x="1412489" y="100598"/>
            <a:ext cx="6633419" cy="553998"/>
          </a:xfrm>
          <a:prstGeom prst="rect">
            <a:avLst/>
          </a:prstGeom>
          <a:noFill/>
        </p:spPr>
        <p:txBody>
          <a:bodyPr wrap="none" rtlCol="0">
            <a:spAutoFit/>
          </a:bodyPr>
          <a:lstStyle/>
          <a:p>
            <a:r>
              <a:rPr lang="en-US" altLang="zh-CN" sz="3000" b="1" dirty="0" smtClean="0">
                <a:solidFill>
                  <a:prstClr val="white"/>
                </a:solidFill>
                <a:latin typeface="微软雅黑" panose="020B0503020204020204" pitchFamily="34" charset="-122"/>
                <a:ea typeface="微软雅黑" panose="020B0503020204020204" pitchFamily="34" charset="-122"/>
              </a:rPr>
              <a:t>Boundary condition perturbation</a:t>
            </a:r>
            <a:endParaRPr lang="zh-CN" altLang="en-US" sz="3000" b="1" dirty="0">
              <a:solidFill>
                <a:prstClr val="white"/>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668333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857250"/>
            <a:ext cx="9144000" cy="63236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9" name="组合 8"/>
          <p:cNvGrpSpPr/>
          <p:nvPr/>
        </p:nvGrpSpPr>
        <p:grpSpPr>
          <a:xfrm>
            <a:off x="755576" y="1768203"/>
            <a:ext cx="6875814" cy="4309556"/>
            <a:chOff x="166254" y="1100051"/>
            <a:chExt cx="10379036" cy="5746074"/>
          </a:xfrm>
        </p:grpSpPr>
        <p:grpSp>
          <p:nvGrpSpPr>
            <p:cNvPr id="2" name="组合 1"/>
            <p:cNvGrpSpPr/>
            <p:nvPr/>
          </p:nvGrpSpPr>
          <p:grpSpPr>
            <a:xfrm>
              <a:off x="166254" y="1100051"/>
              <a:ext cx="10379036" cy="5746074"/>
              <a:chOff x="166254" y="1100051"/>
              <a:chExt cx="10379036" cy="5746074"/>
            </a:xfrm>
          </p:grpSpPr>
          <p:pic>
            <p:nvPicPr>
              <p:cNvPr id="5" name="图片 4" descr="Rmse_spread_with_time"/>
              <p:cNvPicPr/>
              <p:nvPr/>
            </p:nvPicPr>
            <p:blipFill rotWithShape="1">
              <a:blip r:embed="rId2" cstate="print">
                <a:extLst>
                  <a:ext uri="{28A0092B-C50C-407E-A947-70E740481C1C}">
                    <a14:useLocalDpi xmlns:a14="http://schemas.microsoft.com/office/drawing/2010/main" val="0"/>
                  </a:ext>
                </a:extLst>
              </a:blip>
              <a:srcRect b="31256"/>
              <a:stretch/>
            </p:blipFill>
            <p:spPr bwMode="auto">
              <a:xfrm>
                <a:off x="166254" y="1100051"/>
                <a:ext cx="6911439" cy="5746074"/>
              </a:xfrm>
              <a:prstGeom prst="rect">
                <a:avLst/>
              </a:prstGeom>
              <a:noFill/>
              <a:ln>
                <a:noFill/>
              </a:ln>
            </p:spPr>
          </p:pic>
          <p:pic>
            <p:nvPicPr>
              <p:cNvPr id="7" name="图片 6" descr="Rmse_spread_with_time"/>
              <p:cNvPicPr/>
              <p:nvPr/>
            </p:nvPicPr>
            <p:blipFill rotWithShape="1">
              <a:blip r:embed="rId2" cstate="print">
                <a:extLst>
                  <a:ext uri="{28A0092B-C50C-407E-A947-70E740481C1C}">
                    <a14:useLocalDpi xmlns:a14="http://schemas.microsoft.com/office/drawing/2010/main" val="0"/>
                  </a:ext>
                </a:extLst>
              </a:blip>
              <a:srcRect t="68668" r="49914"/>
              <a:stretch/>
            </p:blipFill>
            <p:spPr bwMode="auto">
              <a:xfrm>
                <a:off x="7077698" y="1508166"/>
                <a:ext cx="3467592" cy="2636322"/>
              </a:xfrm>
              <a:prstGeom prst="rect">
                <a:avLst/>
              </a:prstGeom>
              <a:noFill/>
              <a:ln>
                <a:noFill/>
              </a:ln>
            </p:spPr>
          </p:pic>
        </p:grpSp>
        <p:pic>
          <p:nvPicPr>
            <p:cNvPr id="8" name="图片 7" descr="Rmse_spread_with_time"/>
            <p:cNvPicPr/>
            <p:nvPr/>
          </p:nvPicPr>
          <p:blipFill rotWithShape="1">
            <a:blip r:embed="rId2" cstate="print">
              <a:extLst>
                <a:ext uri="{28A0092B-C50C-407E-A947-70E740481C1C}">
                  <a14:useLocalDpi xmlns:a14="http://schemas.microsoft.com/office/drawing/2010/main" val="0"/>
                </a:ext>
              </a:extLst>
            </a:blip>
            <a:srcRect l="49948" t="68846"/>
            <a:stretch/>
          </p:blipFill>
          <p:spPr bwMode="auto">
            <a:xfrm>
              <a:off x="7042067" y="4203865"/>
              <a:ext cx="3467596" cy="2600695"/>
            </a:xfrm>
            <a:prstGeom prst="rect">
              <a:avLst/>
            </a:prstGeom>
            <a:noFill/>
            <a:ln>
              <a:noFill/>
            </a:ln>
          </p:spPr>
        </p:pic>
      </p:grpSp>
      <p:sp>
        <p:nvSpPr>
          <p:cNvPr id="11" name="灯片编号占位符 10"/>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36</a:t>
            </a:fld>
            <a:endParaRPr lang="zh-CN" altLang="en-US" dirty="0">
              <a:solidFill>
                <a:prstClr val="black">
                  <a:tint val="75000"/>
                </a:prstClr>
              </a:solidFill>
            </a:endParaRPr>
          </a:p>
        </p:txBody>
      </p:sp>
      <p:sp>
        <p:nvSpPr>
          <p:cNvPr id="12" name="矩形 11"/>
          <p:cNvSpPr/>
          <p:nvPr/>
        </p:nvSpPr>
        <p:spPr>
          <a:xfrm>
            <a:off x="4712227" y="1550448"/>
            <a:ext cx="2673296" cy="300082"/>
          </a:xfrm>
          <a:prstGeom prst="rect">
            <a:avLst/>
          </a:prstGeom>
        </p:spPr>
        <p:txBody>
          <a:bodyPr wrap="none">
            <a:spAutoFit/>
          </a:bodyPr>
          <a:lstStyle/>
          <a:p>
            <a:r>
              <a:rPr lang="en-US" altLang="zh-CN" sz="1350" dirty="0">
                <a:solidFill>
                  <a:prstClr val="black"/>
                </a:solidFill>
                <a:latin typeface="微软雅黑" panose="020B0503020204020204" pitchFamily="34" charset="-122"/>
                <a:ea typeface="微软雅黑" panose="020B0503020204020204" pitchFamily="34" charset="-122"/>
              </a:rPr>
              <a:t>OBS: </a:t>
            </a:r>
            <a:r>
              <a:rPr lang="en-US" altLang="zh-CN" sz="1350" dirty="0" smtClean="0">
                <a:solidFill>
                  <a:prstClr val="black"/>
                </a:solidFill>
                <a:latin typeface="微软雅黑" panose="020B0503020204020204" pitchFamily="34" charset="-122"/>
                <a:ea typeface="微软雅黑" panose="020B0503020204020204" pitchFamily="34" charset="-122"/>
              </a:rPr>
              <a:t>GFS</a:t>
            </a:r>
            <a:r>
              <a:rPr lang="zh-CN" altLang="en-US" sz="1350" dirty="0" smtClean="0">
                <a:solidFill>
                  <a:prstClr val="black"/>
                </a:solidFill>
                <a:latin typeface="微软雅黑" panose="020B0503020204020204" pitchFamily="34" charset="-122"/>
                <a:ea typeface="微软雅黑" panose="020B0503020204020204" pitchFamily="34" charset="-122"/>
              </a:rPr>
              <a:t> </a:t>
            </a:r>
            <a:r>
              <a:rPr lang="en-US" altLang="zh-CN" sz="1350" dirty="0" smtClean="0">
                <a:solidFill>
                  <a:prstClr val="black"/>
                </a:solidFill>
                <a:latin typeface="微软雅黑" panose="020B0503020204020204" pitchFamily="34" charset="-122"/>
                <a:ea typeface="微软雅黑" panose="020B0503020204020204" pitchFamily="34" charset="-122"/>
              </a:rPr>
              <a:t>analysis</a:t>
            </a:r>
            <a:r>
              <a:rPr lang="zh-CN" altLang="en-US" sz="1350" dirty="0" smtClean="0">
                <a:solidFill>
                  <a:prstClr val="black"/>
                </a:solidFill>
                <a:latin typeface="微软雅黑" panose="020B0503020204020204" pitchFamily="34" charset="-122"/>
                <a:ea typeface="微软雅黑" panose="020B0503020204020204" pitchFamily="34" charset="-122"/>
              </a:rPr>
              <a:t>（</a:t>
            </a:r>
            <a:r>
              <a:rPr lang="en-US" altLang="zh-CN" sz="1350" dirty="0" smtClean="0">
                <a:solidFill>
                  <a:prstClr val="black"/>
                </a:solidFill>
                <a:latin typeface="微软雅黑" panose="020B0503020204020204" pitchFamily="34" charset="-122"/>
                <a:ea typeface="微软雅黑" panose="020B0503020204020204" pitchFamily="34" charset="-122"/>
              </a:rPr>
              <a:t>&gt;200km</a:t>
            </a:r>
            <a:r>
              <a:rPr lang="zh-CN" altLang="en-US" sz="1350" dirty="0" smtClean="0">
                <a:solidFill>
                  <a:prstClr val="black"/>
                </a:solidFill>
                <a:latin typeface="微软雅黑" panose="020B0503020204020204" pitchFamily="34" charset="-122"/>
                <a:ea typeface="微软雅黑" panose="020B0503020204020204" pitchFamily="34" charset="-122"/>
              </a:rPr>
              <a:t>）</a:t>
            </a:r>
            <a:endParaRPr lang="zh-CN" altLang="en-US" sz="1350" dirty="0">
              <a:solidFill>
                <a:prstClr val="black"/>
              </a:solidFill>
            </a:endParaRPr>
          </a:p>
        </p:txBody>
      </p:sp>
      <p:sp>
        <p:nvSpPr>
          <p:cNvPr id="13" name="文本框 12"/>
          <p:cNvSpPr txBox="1"/>
          <p:nvPr/>
        </p:nvSpPr>
        <p:spPr>
          <a:xfrm>
            <a:off x="1255290" y="857581"/>
            <a:ext cx="6633419" cy="553998"/>
          </a:xfrm>
          <a:prstGeom prst="rect">
            <a:avLst/>
          </a:prstGeom>
          <a:noFill/>
        </p:spPr>
        <p:txBody>
          <a:bodyPr wrap="none" rtlCol="0">
            <a:spAutoFit/>
          </a:bodyPr>
          <a:lstStyle/>
          <a:p>
            <a:r>
              <a:rPr lang="en-US" altLang="zh-CN" sz="3000" b="1" dirty="0" smtClean="0">
                <a:solidFill>
                  <a:prstClr val="white"/>
                </a:solidFill>
                <a:latin typeface="微软雅黑" panose="020B0503020204020204" pitchFamily="34" charset="-122"/>
                <a:ea typeface="微软雅黑" panose="020B0503020204020204" pitchFamily="34" charset="-122"/>
              </a:rPr>
              <a:t>Boundary condition perturbation</a:t>
            </a:r>
            <a:endParaRPr lang="zh-CN" altLang="en-US" sz="3000" b="1" dirty="0">
              <a:solidFill>
                <a:prstClr val="white"/>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445813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857250"/>
            <a:ext cx="9144000" cy="63236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2" name="组合 1"/>
          <p:cNvGrpSpPr/>
          <p:nvPr/>
        </p:nvGrpSpPr>
        <p:grpSpPr>
          <a:xfrm>
            <a:off x="761208" y="1961655"/>
            <a:ext cx="7461267" cy="3972296"/>
            <a:chOff x="216922" y="1294411"/>
            <a:chExt cx="9948356" cy="5296394"/>
          </a:xfrm>
        </p:grpSpPr>
        <p:pic>
          <p:nvPicPr>
            <p:cNvPr id="5" name="图片 4" descr="CRPS_with_time"/>
            <p:cNvPicPr/>
            <p:nvPr/>
          </p:nvPicPr>
          <p:blipFill rotWithShape="1">
            <a:blip r:embed="rId2" cstate="print">
              <a:extLst>
                <a:ext uri="{28A0092B-C50C-407E-A947-70E740481C1C}">
                  <a14:useLocalDpi xmlns:a14="http://schemas.microsoft.com/office/drawing/2010/main" val="0"/>
                </a:ext>
              </a:extLst>
            </a:blip>
            <a:srcRect b="33154"/>
            <a:stretch/>
          </p:blipFill>
          <p:spPr bwMode="auto">
            <a:xfrm>
              <a:off x="216922" y="1337162"/>
              <a:ext cx="6611390" cy="5253643"/>
            </a:xfrm>
            <a:prstGeom prst="rect">
              <a:avLst/>
            </a:prstGeom>
            <a:noFill/>
            <a:ln>
              <a:noFill/>
            </a:ln>
          </p:spPr>
        </p:pic>
        <p:pic>
          <p:nvPicPr>
            <p:cNvPr id="6" name="图片 5" descr="CRPS_with_time"/>
            <p:cNvPicPr/>
            <p:nvPr/>
          </p:nvPicPr>
          <p:blipFill rotWithShape="1">
            <a:blip r:embed="rId2" cstate="print">
              <a:extLst>
                <a:ext uri="{28A0092B-C50C-407E-A947-70E740481C1C}">
                  <a14:useLocalDpi xmlns:a14="http://schemas.microsoft.com/office/drawing/2010/main" val="0"/>
                </a:ext>
              </a:extLst>
            </a:blip>
            <a:srcRect l="50002" t="66835"/>
            <a:stretch/>
          </p:blipFill>
          <p:spPr bwMode="auto">
            <a:xfrm>
              <a:off x="6852063" y="3966359"/>
              <a:ext cx="3289464" cy="2600696"/>
            </a:xfrm>
            <a:prstGeom prst="rect">
              <a:avLst/>
            </a:prstGeom>
            <a:noFill/>
            <a:ln>
              <a:noFill/>
            </a:ln>
          </p:spPr>
        </p:pic>
        <p:pic>
          <p:nvPicPr>
            <p:cNvPr id="7" name="图片 6" descr="CRPS_with_time"/>
            <p:cNvPicPr/>
            <p:nvPr/>
          </p:nvPicPr>
          <p:blipFill rotWithShape="1">
            <a:blip r:embed="rId2" cstate="print">
              <a:extLst>
                <a:ext uri="{28A0092B-C50C-407E-A947-70E740481C1C}">
                  <a14:useLocalDpi xmlns:a14="http://schemas.microsoft.com/office/drawing/2010/main" val="0"/>
                </a:ext>
              </a:extLst>
            </a:blip>
            <a:srcRect t="66620" r="49954"/>
            <a:stretch/>
          </p:blipFill>
          <p:spPr bwMode="auto">
            <a:xfrm>
              <a:off x="6839394" y="1294411"/>
              <a:ext cx="3325884" cy="2612571"/>
            </a:xfrm>
            <a:prstGeom prst="rect">
              <a:avLst/>
            </a:prstGeom>
            <a:noFill/>
            <a:ln>
              <a:noFill/>
            </a:ln>
          </p:spPr>
        </p:pic>
      </p:grpSp>
      <p:sp>
        <p:nvSpPr>
          <p:cNvPr id="8" name="矩形 7"/>
          <p:cNvSpPr/>
          <p:nvPr/>
        </p:nvSpPr>
        <p:spPr>
          <a:xfrm>
            <a:off x="2423207" y="1527016"/>
            <a:ext cx="4297587" cy="369332"/>
          </a:xfrm>
          <a:prstGeom prst="rect">
            <a:avLst/>
          </a:prstGeom>
        </p:spPr>
        <p:txBody>
          <a:bodyPr wrap="none">
            <a:spAutoFit/>
          </a:bodyPr>
          <a:lstStyle/>
          <a:p>
            <a:pPr algn="ctr"/>
            <a:r>
              <a:rPr lang="en-US" altLang="zh-CN" b="1" dirty="0" smtClean="0">
                <a:solidFill>
                  <a:prstClr val="black"/>
                </a:solidFill>
                <a:latin typeface="微软雅黑" panose="020B0503020204020204" pitchFamily="34" charset="-122"/>
                <a:ea typeface="微软雅黑" panose="020B0503020204020204" pitchFamily="34" charset="-122"/>
              </a:rPr>
              <a:t>WRF_GEFS</a:t>
            </a:r>
            <a:r>
              <a:rPr lang="zh-CN" altLang="en-US" b="1" dirty="0">
                <a:solidFill>
                  <a:prstClr val="black"/>
                </a:solidFill>
                <a:latin typeface="微软雅黑" panose="020B0503020204020204" pitchFamily="34" charset="-122"/>
                <a:ea typeface="微软雅黑" panose="020B0503020204020204" pitchFamily="34" charset="-122"/>
              </a:rPr>
              <a:t> </a:t>
            </a:r>
            <a:r>
              <a:rPr lang="en-US" altLang="zh-CN" b="1" dirty="0" smtClean="0">
                <a:solidFill>
                  <a:prstClr val="black"/>
                </a:solidFill>
                <a:latin typeface="微软雅黑" panose="020B0503020204020204" pitchFamily="34" charset="-122"/>
                <a:ea typeface="微软雅黑" panose="020B0503020204020204" pitchFamily="34" charset="-122"/>
              </a:rPr>
              <a:t>vs. WRF_GEFS_INF, CRPS</a:t>
            </a:r>
            <a:endParaRPr lang="zh-CN" altLang="en-US" b="1" dirty="0">
              <a:solidFill>
                <a:prstClr val="black"/>
              </a:solidFill>
              <a:latin typeface="微软雅黑" panose="020B0503020204020204" pitchFamily="34" charset="-122"/>
              <a:ea typeface="微软雅黑" panose="020B0503020204020204" pitchFamily="34" charset="-122"/>
            </a:endParaRPr>
          </a:p>
        </p:txBody>
      </p:sp>
      <p:sp>
        <p:nvSpPr>
          <p:cNvPr id="10" name="灯片编号占位符 9"/>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37</a:t>
            </a:fld>
            <a:endParaRPr lang="zh-CN" altLang="en-US">
              <a:solidFill>
                <a:prstClr val="black">
                  <a:tint val="75000"/>
                </a:prstClr>
              </a:solidFill>
            </a:endParaRPr>
          </a:p>
        </p:txBody>
      </p:sp>
      <p:sp>
        <p:nvSpPr>
          <p:cNvPr id="11" name="文本框 10"/>
          <p:cNvSpPr txBox="1"/>
          <p:nvPr/>
        </p:nvSpPr>
        <p:spPr>
          <a:xfrm>
            <a:off x="1255290" y="857581"/>
            <a:ext cx="6633419" cy="553998"/>
          </a:xfrm>
          <a:prstGeom prst="rect">
            <a:avLst/>
          </a:prstGeom>
          <a:noFill/>
        </p:spPr>
        <p:txBody>
          <a:bodyPr wrap="none" rtlCol="0">
            <a:spAutoFit/>
          </a:bodyPr>
          <a:lstStyle/>
          <a:p>
            <a:r>
              <a:rPr lang="en-US" altLang="zh-CN" sz="3000" b="1" dirty="0" smtClean="0">
                <a:solidFill>
                  <a:prstClr val="white"/>
                </a:solidFill>
                <a:latin typeface="微软雅黑" panose="020B0503020204020204" pitchFamily="34" charset="-122"/>
                <a:ea typeface="微软雅黑" panose="020B0503020204020204" pitchFamily="34" charset="-122"/>
              </a:rPr>
              <a:t>Boundary condition perturbation</a:t>
            </a:r>
            <a:endParaRPr lang="zh-CN" altLang="en-US" sz="3000" b="1" dirty="0">
              <a:solidFill>
                <a:prstClr val="white"/>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068037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857250"/>
            <a:ext cx="9144000" cy="63236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文本框 5"/>
          <p:cNvSpPr txBox="1"/>
          <p:nvPr/>
        </p:nvSpPr>
        <p:spPr>
          <a:xfrm>
            <a:off x="1741872" y="1546709"/>
            <a:ext cx="5660257" cy="369332"/>
          </a:xfrm>
          <a:prstGeom prst="rect">
            <a:avLst/>
          </a:prstGeom>
          <a:noFill/>
        </p:spPr>
        <p:txBody>
          <a:bodyPr wrap="square" rtlCol="0">
            <a:spAutoFit/>
          </a:bodyPr>
          <a:lstStyle/>
          <a:p>
            <a:pPr algn="ctr"/>
            <a:r>
              <a:rPr lang="en-US" altLang="zh-CN" b="1" dirty="0" smtClean="0">
                <a:solidFill>
                  <a:prstClr val="black"/>
                </a:solidFill>
                <a:latin typeface="微软雅黑" panose="020B0503020204020204" pitchFamily="34" charset="-122"/>
                <a:ea typeface="微软雅黑" panose="020B0503020204020204" pitchFamily="34" charset="-122"/>
              </a:rPr>
              <a:t>WRF_GEFS</a:t>
            </a:r>
            <a:r>
              <a:rPr lang="zh-CN" altLang="en-US" b="1" dirty="0">
                <a:solidFill>
                  <a:prstClr val="black"/>
                </a:solidFill>
                <a:latin typeface="微软雅黑" panose="020B0503020204020204" pitchFamily="34" charset="-122"/>
                <a:ea typeface="微软雅黑" panose="020B0503020204020204" pitchFamily="34" charset="-122"/>
              </a:rPr>
              <a:t> </a:t>
            </a:r>
            <a:r>
              <a:rPr lang="en-US" altLang="zh-CN" b="1" dirty="0" smtClean="0">
                <a:solidFill>
                  <a:prstClr val="black"/>
                </a:solidFill>
                <a:latin typeface="微软雅黑" panose="020B0503020204020204" pitchFamily="34" charset="-122"/>
                <a:ea typeface="微软雅黑" panose="020B0503020204020204" pitchFamily="34" charset="-122"/>
              </a:rPr>
              <a:t>vs. WRF_GEFS_INF, 3h precipitation</a:t>
            </a:r>
            <a:endParaRPr lang="zh-CN" altLang="en-US" b="1" dirty="0">
              <a:solidFill>
                <a:prstClr val="black"/>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647199" y="1868286"/>
            <a:ext cx="7653665" cy="4030040"/>
            <a:chOff x="281025" y="1549929"/>
            <a:chExt cx="7023301" cy="3684914"/>
          </a:xfrm>
        </p:grpSpPr>
        <p:pic>
          <p:nvPicPr>
            <p:cNvPr id="5" name="图片 4" descr="apcp3h_with_time"/>
            <p:cNvPicPr/>
            <p:nvPr/>
          </p:nvPicPr>
          <p:blipFill rotWithShape="1">
            <a:blip r:embed="rId2" cstate="print">
              <a:extLst>
                <a:ext uri="{28A0092B-C50C-407E-A947-70E740481C1C}">
                  <a14:useLocalDpi xmlns:a14="http://schemas.microsoft.com/office/drawing/2010/main" val="0"/>
                </a:ext>
              </a:extLst>
            </a:blip>
            <a:srcRect r="49837" b="67826"/>
            <a:stretch/>
          </p:blipFill>
          <p:spPr bwMode="auto">
            <a:xfrm>
              <a:off x="281025" y="1604752"/>
              <a:ext cx="2319672" cy="1720339"/>
            </a:xfrm>
            <a:prstGeom prst="rect">
              <a:avLst/>
            </a:prstGeom>
            <a:noFill/>
            <a:ln>
              <a:noFill/>
            </a:ln>
          </p:spPr>
        </p:pic>
        <p:pic>
          <p:nvPicPr>
            <p:cNvPr id="7" name="图片 6" descr="apcp3h_with_time"/>
            <p:cNvPicPr/>
            <p:nvPr/>
          </p:nvPicPr>
          <p:blipFill rotWithShape="1">
            <a:blip r:embed="rId2" cstate="print">
              <a:extLst>
                <a:ext uri="{28A0092B-C50C-407E-A947-70E740481C1C}">
                  <a14:useLocalDpi xmlns:a14="http://schemas.microsoft.com/office/drawing/2010/main" val="0"/>
                </a:ext>
              </a:extLst>
            </a:blip>
            <a:srcRect t="65524" r="49794"/>
            <a:stretch/>
          </p:blipFill>
          <p:spPr bwMode="auto">
            <a:xfrm>
              <a:off x="4982674" y="1549929"/>
              <a:ext cx="2321652" cy="1843446"/>
            </a:xfrm>
            <a:prstGeom prst="rect">
              <a:avLst/>
            </a:prstGeom>
            <a:noFill/>
            <a:ln>
              <a:noFill/>
            </a:ln>
          </p:spPr>
        </p:pic>
        <p:pic>
          <p:nvPicPr>
            <p:cNvPr id="8" name="图片 7" descr="apcp3h_with_time"/>
            <p:cNvPicPr/>
            <p:nvPr/>
          </p:nvPicPr>
          <p:blipFill rotWithShape="1">
            <a:blip r:embed="rId2" cstate="print">
              <a:extLst>
                <a:ext uri="{28A0092B-C50C-407E-A947-70E740481C1C}">
                  <a14:useLocalDpi xmlns:a14="http://schemas.microsoft.com/office/drawing/2010/main" val="0"/>
                </a:ext>
              </a:extLst>
            </a:blip>
            <a:srcRect l="50249" t="65561"/>
            <a:stretch/>
          </p:blipFill>
          <p:spPr bwMode="auto">
            <a:xfrm>
              <a:off x="4993189" y="3393375"/>
              <a:ext cx="2300621" cy="1841468"/>
            </a:xfrm>
            <a:prstGeom prst="rect">
              <a:avLst/>
            </a:prstGeom>
            <a:noFill/>
            <a:ln>
              <a:noFill/>
            </a:ln>
          </p:spPr>
        </p:pic>
        <p:pic>
          <p:nvPicPr>
            <p:cNvPr id="9" name="图片 8" descr="apcp3h_with_time"/>
            <p:cNvPicPr/>
            <p:nvPr/>
          </p:nvPicPr>
          <p:blipFill rotWithShape="1">
            <a:blip r:embed="rId2" cstate="print">
              <a:extLst>
                <a:ext uri="{28A0092B-C50C-407E-A947-70E740481C1C}">
                  <a14:useLocalDpi xmlns:a14="http://schemas.microsoft.com/office/drawing/2010/main" val="0"/>
                </a:ext>
              </a:extLst>
            </a:blip>
            <a:srcRect l="50292" t="32285" b="34402"/>
            <a:stretch/>
          </p:blipFill>
          <p:spPr bwMode="auto">
            <a:xfrm>
              <a:off x="2636323" y="3384467"/>
              <a:ext cx="2298643" cy="1781300"/>
            </a:xfrm>
            <a:prstGeom prst="rect">
              <a:avLst/>
            </a:prstGeom>
            <a:noFill/>
            <a:ln>
              <a:noFill/>
            </a:ln>
          </p:spPr>
        </p:pic>
        <p:pic>
          <p:nvPicPr>
            <p:cNvPr id="10" name="图片 9" descr="apcp3h_with_time"/>
            <p:cNvPicPr/>
            <p:nvPr/>
          </p:nvPicPr>
          <p:blipFill rotWithShape="1">
            <a:blip r:embed="rId2" cstate="print">
              <a:extLst>
                <a:ext uri="{28A0092B-C50C-407E-A947-70E740481C1C}">
                  <a14:useLocalDpi xmlns:a14="http://schemas.microsoft.com/office/drawing/2010/main" val="0"/>
                </a:ext>
              </a:extLst>
            </a:blip>
            <a:srcRect t="32322" r="49922" b="34365"/>
            <a:stretch/>
          </p:blipFill>
          <p:spPr bwMode="auto">
            <a:xfrm>
              <a:off x="2624422" y="1555668"/>
              <a:ext cx="2315714" cy="1781298"/>
            </a:xfrm>
            <a:prstGeom prst="rect">
              <a:avLst/>
            </a:prstGeom>
            <a:noFill/>
            <a:ln>
              <a:noFill/>
            </a:ln>
          </p:spPr>
        </p:pic>
        <p:pic>
          <p:nvPicPr>
            <p:cNvPr id="11" name="图片 10" descr="apcp3h_with_time"/>
            <p:cNvPicPr/>
            <p:nvPr/>
          </p:nvPicPr>
          <p:blipFill rotWithShape="1">
            <a:blip r:embed="rId2" cstate="print">
              <a:extLst>
                <a:ext uri="{28A0092B-C50C-407E-A947-70E740481C1C}">
                  <a14:useLocalDpi xmlns:a14="http://schemas.microsoft.com/office/drawing/2010/main" val="0"/>
                </a:ext>
              </a:extLst>
            </a:blip>
            <a:srcRect l="51019" b="67641"/>
            <a:stretch/>
          </p:blipFill>
          <p:spPr bwMode="auto">
            <a:xfrm>
              <a:off x="344385" y="3429000"/>
              <a:ext cx="2265022" cy="1730234"/>
            </a:xfrm>
            <a:prstGeom prst="rect">
              <a:avLst/>
            </a:prstGeom>
            <a:noFill/>
            <a:ln>
              <a:noFill/>
            </a:ln>
          </p:spPr>
        </p:pic>
      </p:grpSp>
      <p:sp>
        <p:nvSpPr>
          <p:cNvPr id="13" name="文本框 12"/>
          <p:cNvSpPr txBox="1"/>
          <p:nvPr/>
        </p:nvSpPr>
        <p:spPr>
          <a:xfrm>
            <a:off x="1834738" y="3429000"/>
            <a:ext cx="418704" cy="230832"/>
          </a:xfrm>
          <a:prstGeom prst="rect">
            <a:avLst/>
          </a:prstGeom>
          <a:noFill/>
        </p:spPr>
        <p:txBody>
          <a:bodyPr wrap="none" rtlCol="0">
            <a:spAutoFit/>
          </a:bodyPr>
          <a:lstStyle/>
          <a:p>
            <a:r>
              <a:rPr lang="en-US" altLang="zh-CN" sz="900" b="1" dirty="0" smtClean="0">
                <a:solidFill>
                  <a:prstClr val="black"/>
                </a:solidFill>
                <a:latin typeface="微软雅黑" panose="020B0503020204020204" pitchFamily="34" charset="-122"/>
                <a:ea typeface="微软雅黑" panose="020B0503020204020204" pitchFamily="34" charset="-122"/>
              </a:rPr>
              <a:t>QPF</a:t>
            </a:r>
            <a:endParaRPr lang="zh-CN" altLang="en-US" sz="900" b="1" dirty="0">
              <a:solidFill>
                <a:prstClr val="black"/>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4827320" y="3092780"/>
            <a:ext cx="486030" cy="230832"/>
          </a:xfrm>
          <a:prstGeom prst="rect">
            <a:avLst/>
          </a:prstGeom>
          <a:noFill/>
        </p:spPr>
        <p:txBody>
          <a:bodyPr wrap="none" rtlCol="0">
            <a:spAutoFit/>
          </a:bodyPr>
          <a:lstStyle/>
          <a:p>
            <a:r>
              <a:rPr lang="en-US" altLang="zh-CN" sz="900" b="1" dirty="0" smtClean="0">
                <a:solidFill>
                  <a:prstClr val="black"/>
                </a:solidFill>
                <a:latin typeface="微软雅黑" panose="020B0503020204020204" pitchFamily="34" charset="-122"/>
                <a:ea typeface="微软雅黑" panose="020B0503020204020204" pitchFamily="34" charset="-122"/>
              </a:rPr>
              <a:t>CRPS</a:t>
            </a:r>
            <a:endParaRPr lang="zh-CN" altLang="en-US" sz="900" b="1" dirty="0">
              <a:solidFill>
                <a:prstClr val="black"/>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6482443" y="1960172"/>
            <a:ext cx="1356462" cy="230832"/>
          </a:xfrm>
          <a:prstGeom prst="rect">
            <a:avLst/>
          </a:prstGeom>
          <a:noFill/>
        </p:spPr>
        <p:txBody>
          <a:bodyPr wrap="none" rtlCol="0">
            <a:spAutoFit/>
          </a:bodyPr>
          <a:lstStyle/>
          <a:p>
            <a:r>
              <a:rPr lang="en-US" altLang="zh-CN" sz="900" b="1" dirty="0" smtClean="0">
                <a:solidFill>
                  <a:prstClr val="black"/>
                </a:solidFill>
                <a:latin typeface="微软雅黑" panose="020B0503020204020204" pitchFamily="34" charset="-122"/>
                <a:ea typeface="微软雅黑" panose="020B0503020204020204" pitchFamily="34" charset="-122"/>
              </a:rPr>
              <a:t>ROC</a:t>
            </a:r>
            <a:r>
              <a:rPr lang="zh-CN" altLang="en-US" sz="900" b="1" dirty="0">
                <a:solidFill>
                  <a:prstClr val="black"/>
                </a:solidFill>
                <a:latin typeface="微软雅黑" panose="020B0503020204020204" pitchFamily="34" charset="-122"/>
                <a:ea typeface="微软雅黑" panose="020B0503020204020204" pitchFamily="34" charset="-122"/>
              </a:rPr>
              <a:t> </a:t>
            </a:r>
            <a:r>
              <a:rPr lang="en-US" altLang="zh-CN" sz="900" b="1" dirty="0" smtClean="0">
                <a:solidFill>
                  <a:prstClr val="black"/>
                </a:solidFill>
                <a:latin typeface="微软雅黑" panose="020B0503020204020204" pitchFamily="34" charset="-122"/>
                <a:ea typeface="微软雅黑" panose="020B0503020204020204" pitchFamily="34" charset="-122"/>
              </a:rPr>
              <a:t>area</a:t>
            </a:r>
            <a:r>
              <a:rPr lang="zh-CN" altLang="en-US" sz="900" b="1" dirty="0" smtClean="0">
                <a:solidFill>
                  <a:prstClr val="black"/>
                </a:solidFill>
                <a:latin typeface="微软雅黑" panose="020B0503020204020204" pitchFamily="34" charset="-122"/>
                <a:ea typeface="微软雅黑" panose="020B0503020204020204" pitchFamily="34" charset="-122"/>
              </a:rPr>
              <a:t> </a:t>
            </a:r>
            <a:r>
              <a:rPr lang="en-US" altLang="zh-CN" sz="900" b="1" dirty="0">
                <a:solidFill>
                  <a:prstClr val="black"/>
                </a:solidFill>
                <a:latin typeface="微软雅黑" panose="020B0503020204020204" pitchFamily="34" charset="-122"/>
                <a:ea typeface="微软雅黑" panose="020B0503020204020204" pitchFamily="34" charset="-122"/>
              </a:rPr>
              <a:t>0.1mm/3h</a:t>
            </a:r>
            <a:endParaRPr lang="zh-CN" altLang="en-US" sz="900" b="1" dirty="0">
              <a:solidFill>
                <a:prstClr val="black"/>
              </a:solidFill>
              <a:latin typeface="微软雅黑" panose="020B0503020204020204" pitchFamily="34" charset="-122"/>
              <a:ea typeface="微软雅黑" panose="020B0503020204020204" pitchFamily="34" charset="-122"/>
            </a:endParaRPr>
          </a:p>
        </p:txBody>
      </p:sp>
      <p:sp>
        <p:nvSpPr>
          <p:cNvPr id="12" name="灯片编号占位符 11"/>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38</a:t>
            </a:fld>
            <a:endParaRPr lang="zh-CN" altLang="en-US">
              <a:solidFill>
                <a:prstClr val="black">
                  <a:tint val="75000"/>
                </a:prstClr>
              </a:solidFill>
            </a:endParaRPr>
          </a:p>
        </p:txBody>
      </p:sp>
      <p:sp>
        <p:nvSpPr>
          <p:cNvPr id="20" name="文本框 19"/>
          <p:cNvSpPr txBox="1"/>
          <p:nvPr/>
        </p:nvSpPr>
        <p:spPr>
          <a:xfrm>
            <a:off x="371620" y="2734283"/>
            <a:ext cx="526925" cy="300082"/>
          </a:xfrm>
          <a:prstGeom prst="rect">
            <a:avLst/>
          </a:prstGeom>
          <a:noFill/>
        </p:spPr>
        <p:txBody>
          <a:bodyPr wrap="square" rtlCol="0">
            <a:spAutoFit/>
          </a:bodyPr>
          <a:lstStyle/>
          <a:p>
            <a:r>
              <a:rPr lang="en-US" altLang="zh-CN" sz="1350" b="1" dirty="0">
                <a:solidFill>
                  <a:srgbClr val="FF0000"/>
                </a:solidFill>
                <a:latin typeface="微软雅黑" panose="020B0503020204020204" pitchFamily="34" charset="-122"/>
                <a:ea typeface="微软雅黑" panose="020B0503020204020204" pitchFamily="34" charset="-122"/>
              </a:rPr>
              <a:t>LC</a:t>
            </a:r>
            <a:endParaRPr lang="zh-CN" altLang="en-US" sz="1350" b="1" dirty="0">
              <a:solidFill>
                <a:srgbClr val="FF0000"/>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350204" y="4685983"/>
            <a:ext cx="526925" cy="300082"/>
          </a:xfrm>
          <a:prstGeom prst="rect">
            <a:avLst/>
          </a:prstGeom>
          <a:noFill/>
        </p:spPr>
        <p:txBody>
          <a:bodyPr wrap="square" rtlCol="0">
            <a:spAutoFit/>
          </a:bodyPr>
          <a:lstStyle/>
          <a:p>
            <a:r>
              <a:rPr lang="en-US" altLang="zh-CN" sz="1350" b="1" dirty="0">
                <a:solidFill>
                  <a:srgbClr val="0070C0"/>
                </a:solidFill>
                <a:latin typeface="微软雅黑" panose="020B0503020204020204" pitchFamily="34" charset="-122"/>
                <a:ea typeface="微软雅黑" panose="020B0503020204020204" pitchFamily="34" charset="-122"/>
              </a:rPr>
              <a:t>SC</a:t>
            </a:r>
            <a:endParaRPr lang="zh-CN" altLang="en-US" sz="1350" b="1" dirty="0">
              <a:solidFill>
                <a:srgbClr val="0070C0"/>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1255290" y="857581"/>
            <a:ext cx="6633419" cy="553998"/>
          </a:xfrm>
          <a:prstGeom prst="rect">
            <a:avLst/>
          </a:prstGeom>
          <a:noFill/>
        </p:spPr>
        <p:txBody>
          <a:bodyPr wrap="none" rtlCol="0">
            <a:spAutoFit/>
          </a:bodyPr>
          <a:lstStyle/>
          <a:p>
            <a:r>
              <a:rPr lang="en-US" altLang="zh-CN" sz="3000" b="1" dirty="0" smtClean="0">
                <a:solidFill>
                  <a:prstClr val="white"/>
                </a:solidFill>
                <a:latin typeface="微软雅黑" panose="020B0503020204020204" pitchFamily="34" charset="-122"/>
                <a:ea typeface="微软雅黑" panose="020B0503020204020204" pitchFamily="34" charset="-122"/>
              </a:rPr>
              <a:t>Boundary condition perturbation</a:t>
            </a:r>
            <a:endParaRPr lang="zh-CN" altLang="en-US" sz="3000" b="1" dirty="0">
              <a:solidFill>
                <a:prstClr val="white"/>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747754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857250"/>
            <a:ext cx="9144000" cy="63236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5" name="Picture 2" descr="BGM示意图"/>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2276873"/>
            <a:ext cx="6055101" cy="367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p:nvPr/>
        </p:nvSpPr>
        <p:spPr>
          <a:xfrm>
            <a:off x="3779912" y="1788266"/>
            <a:ext cx="1678666" cy="369332"/>
          </a:xfrm>
          <a:prstGeom prst="rect">
            <a:avLst/>
          </a:prstGeom>
          <a:noFill/>
        </p:spPr>
        <p:txBody>
          <a:bodyPr wrap="none" rtlCol="0">
            <a:spAutoFit/>
          </a:bodyPr>
          <a:lstStyle/>
          <a:p>
            <a:pPr algn="ctr"/>
            <a:r>
              <a:rPr lang="en-US" altLang="zh-CN" b="1" dirty="0">
                <a:latin typeface="微软雅黑" panose="020B0503020204020204" pitchFamily="34" charset="-122"/>
                <a:ea typeface="微软雅黑" panose="020B0503020204020204" pitchFamily="34" charset="-122"/>
              </a:rPr>
              <a:t>BGM</a:t>
            </a:r>
            <a:r>
              <a:rPr lang="zh-CN" altLang="en-US" b="1" dirty="0">
                <a:latin typeface="微软雅黑" panose="020B0503020204020204" pitchFamily="34" charset="-122"/>
                <a:ea typeface="微软雅黑" panose="020B0503020204020204" pitchFamily="34" charset="-122"/>
              </a:rPr>
              <a:t>方法介绍</a:t>
            </a:r>
          </a:p>
        </p:txBody>
      </p:sp>
      <p:sp>
        <p:nvSpPr>
          <p:cNvPr id="8" name="文本框 7"/>
          <p:cNvSpPr txBox="1"/>
          <p:nvPr/>
        </p:nvSpPr>
        <p:spPr>
          <a:xfrm>
            <a:off x="1259632" y="901781"/>
            <a:ext cx="7149073" cy="553998"/>
          </a:xfrm>
          <a:prstGeom prst="rect">
            <a:avLst/>
          </a:prstGeom>
          <a:noFill/>
        </p:spPr>
        <p:txBody>
          <a:bodyPr wrap="none" rtlCol="0">
            <a:spAutoFit/>
          </a:bodyPr>
          <a:lstStyle/>
          <a:p>
            <a:r>
              <a:rPr lang="en-US" altLang="zh-CN" sz="3000" b="1" dirty="0" smtClean="0">
                <a:solidFill>
                  <a:schemeClr val="bg1"/>
                </a:solidFill>
                <a:latin typeface="微软雅黑" panose="020B0503020204020204" pitchFamily="34" charset="-122"/>
                <a:ea typeface="微软雅黑" panose="020B0503020204020204" pitchFamily="34" charset="-122"/>
              </a:rPr>
              <a:t>Downscaling vs. BGM perturbations</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12"/>
          </p:nvPr>
        </p:nvSpPr>
        <p:spPr/>
        <p:txBody>
          <a:bodyPr/>
          <a:lstStyle/>
          <a:p>
            <a:fld id="{DB70B0F8-DCAB-407D-8AF2-7C17EBDC52AF}" type="slidenum">
              <a:rPr lang="zh-CN" altLang="en-US" smtClean="0"/>
              <a:t>39</a:t>
            </a:fld>
            <a:endParaRPr lang="zh-CN" altLang="en-US"/>
          </a:p>
        </p:txBody>
      </p:sp>
    </p:spTree>
    <p:extLst>
      <p:ext uri="{BB962C8B-B14F-4D97-AF65-F5344CB8AC3E}">
        <p14:creationId xmlns:p14="http://schemas.microsoft.com/office/powerpoint/2010/main" val="8393087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C:\Users\yuan\AppData\Roaming\Tencent\Users\540399424\QQ\WinTemp\RichOle\S552Z~(2V{K@O]@GR[C3YP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340768"/>
            <a:ext cx="8585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85373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857250"/>
            <a:ext cx="9144000" cy="63236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2" name="组合 1"/>
          <p:cNvGrpSpPr/>
          <p:nvPr/>
        </p:nvGrpSpPr>
        <p:grpSpPr>
          <a:xfrm>
            <a:off x="827584" y="1628800"/>
            <a:ext cx="7349045" cy="4107677"/>
            <a:chOff x="188421" y="1244532"/>
            <a:chExt cx="9798727" cy="5334398"/>
          </a:xfrm>
        </p:grpSpPr>
        <p:pic>
          <p:nvPicPr>
            <p:cNvPr id="5" name="图片 4" descr="Rmse_spread_with_time"/>
            <p:cNvPicPr/>
            <p:nvPr/>
          </p:nvPicPr>
          <p:blipFill rotWithShape="1">
            <a:blip r:embed="rId2" cstate="print">
              <a:extLst>
                <a:ext uri="{28A0092B-C50C-407E-A947-70E740481C1C}">
                  <a14:useLocalDpi xmlns:a14="http://schemas.microsoft.com/office/drawing/2010/main" val="0"/>
                </a:ext>
              </a:extLst>
            </a:blip>
            <a:srcRect b="31993"/>
            <a:stretch/>
          </p:blipFill>
          <p:spPr bwMode="auto">
            <a:xfrm>
              <a:off x="188421" y="1244532"/>
              <a:ext cx="6497387" cy="5322523"/>
            </a:xfrm>
            <a:prstGeom prst="rect">
              <a:avLst/>
            </a:prstGeom>
            <a:noFill/>
            <a:ln>
              <a:noFill/>
            </a:ln>
          </p:spPr>
        </p:pic>
        <p:pic>
          <p:nvPicPr>
            <p:cNvPr id="7" name="图片 6" descr="Rmse_spread_with_time"/>
            <p:cNvPicPr/>
            <p:nvPr/>
          </p:nvPicPr>
          <p:blipFill rotWithShape="1">
            <a:blip r:embed="rId2" cstate="print">
              <a:extLst>
                <a:ext uri="{28A0092B-C50C-407E-A947-70E740481C1C}">
                  <a14:useLocalDpi xmlns:a14="http://schemas.microsoft.com/office/drawing/2010/main" val="0"/>
                </a:ext>
              </a:extLst>
            </a:blip>
            <a:srcRect t="68481" r="50135"/>
            <a:stretch/>
          </p:blipFill>
          <p:spPr bwMode="auto">
            <a:xfrm>
              <a:off x="6753496" y="1567541"/>
              <a:ext cx="3233652" cy="2481945"/>
            </a:xfrm>
            <a:prstGeom prst="rect">
              <a:avLst/>
            </a:prstGeom>
            <a:noFill/>
            <a:ln>
              <a:noFill/>
            </a:ln>
          </p:spPr>
        </p:pic>
        <p:pic>
          <p:nvPicPr>
            <p:cNvPr id="8" name="图片 7" descr="Rmse_spread_with_time"/>
            <p:cNvPicPr/>
            <p:nvPr/>
          </p:nvPicPr>
          <p:blipFill rotWithShape="1">
            <a:blip r:embed="rId2" cstate="print">
              <a:extLst>
                <a:ext uri="{28A0092B-C50C-407E-A947-70E740481C1C}">
                  <a14:useLocalDpi xmlns:a14="http://schemas.microsoft.com/office/drawing/2010/main" val="0"/>
                </a:ext>
              </a:extLst>
            </a:blip>
            <a:srcRect l="50180" t="68517"/>
            <a:stretch/>
          </p:blipFill>
          <p:spPr bwMode="auto">
            <a:xfrm>
              <a:off x="6745184" y="4096987"/>
              <a:ext cx="3230089" cy="2481943"/>
            </a:xfrm>
            <a:prstGeom prst="rect">
              <a:avLst/>
            </a:prstGeom>
            <a:noFill/>
            <a:ln>
              <a:noFill/>
            </a:ln>
          </p:spPr>
        </p:pic>
      </p:grpSp>
      <p:sp>
        <p:nvSpPr>
          <p:cNvPr id="10" name="灯片编号占位符 9"/>
          <p:cNvSpPr>
            <a:spLocks noGrp="1"/>
          </p:cNvSpPr>
          <p:nvPr>
            <p:ph type="sldNum" sz="quarter" idx="12"/>
          </p:nvPr>
        </p:nvSpPr>
        <p:spPr/>
        <p:txBody>
          <a:bodyPr/>
          <a:lstStyle/>
          <a:p>
            <a:fld id="{DB70B0F8-DCAB-407D-8AF2-7C17EBDC52AF}" type="slidenum">
              <a:rPr lang="zh-CN" altLang="en-US" smtClean="0"/>
              <a:t>40</a:t>
            </a:fld>
            <a:endParaRPr lang="zh-CN" altLang="en-US"/>
          </a:p>
        </p:txBody>
      </p:sp>
      <p:sp>
        <p:nvSpPr>
          <p:cNvPr id="11" name="文本框 10"/>
          <p:cNvSpPr txBox="1"/>
          <p:nvPr/>
        </p:nvSpPr>
        <p:spPr>
          <a:xfrm>
            <a:off x="1259632" y="901781"/>
            <a:ext cx="7149073" cy="553998"/>
          </a:xfrm>
          <a:prstGeom prst="rect">
            <a:avLst/>
          </a:prstGeom>
          <a:noFill/>
        </p:spPr>
        <p:txBody>
          <a:bodyPr wrap="none" rtlCol="0">
            <a:spAutoFit/>
          </a:bodyPr>
          <a:lstStyle/>
          <a:p>
            <a:r>
              <a:rPr lang="en-US" altLang="zh-CN" sz="3000" b="1" dirty="0" smtClean="0">
                <a:solidFill>
                  <a:schemeClr val="bg1"/>
                </a:solidFill>
                <a:latin typeface="微软雅黑" panose="020B0503020204020204" pitchFamily="34" charset="-122"/>
                <a:ea typeface="微软雅黑" panose="020B0503020204020204" pitchFamily="34" charset="-122"/>
              </a:rPr>
              <a:t>Downscaling vs. BGM perturbations</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027083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857250"/>
            <a:ext cx="9144000" cy="63236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2" name="组合 1"/>
          <p:cNvGrpSpPr/>
          <p:nvPr/>
        </p:nvGrpSpPr>
        <p:grpSpPr>
          <a:xfrm>
            <a:off x="955073" y="1908216"/>
            <a:ext cx="7051865" cy="4092534"/>
            <a:chOff x="235131" y="1259861"/>
            <a:chExt cx="9431382" cy="5402196"/>
          </a:xfrm>
        </p:grpSpPr>
        <p:pic>
          <p:nvPicPr>
            <p:cNvPr id="5" name="图片 4" descr="CRPS_with_time"/>
            <p:cNvPicPr/>
            <p:nvPr/>
          </p:nvPicPr>
          <p:blipFill rotWithShape="1">
            <a:blip r:embed="rId2" cstate="print">
              <a:extLst>
                <a:ext uri="{28A0092B-C50C-407E-A947-70E740481C1C}">
                  <a14:useLocalDpi xmlns:a14="http://schemas.microsoft.com/office/drawing/2010/main" val="0"/>
                </a:ext>
              </a:extLst>
            </a:blip>
            <a:srcRect b="33112"/>
            <a:stretch/>
          </p:blipFill>
          <p:spPr bwMode="auto">
            <a:xfrm>
              <a:off x="235131" y="1287285"/>
              <a:ext cx="6296298" cy="5374772"/>
            </a:xfrm>
            <a:prstGeom prst="rect">
              <a:avLst/>
            </a:prstGeom>
            <a:noFill/>
            <a:ln>
              <a:noFill/>
            </a:ln>
          </p:spPr>
        </p:pic>
        <p:pic>
          <p:nvPicPr>
            <p:cNvPr id="7" name="图片 6" descr="CRPS_with_time"/>
            <p:cNvPicPr/>
            <p:nvPr/>
          </p:nvPicPr>
          <p:blipFill rotWithShape="1">
            <a:blip r:embed="rId2" cstate="print">
              <a:extLst>
                <a:ext uri="{28A0092B-C50C-407E-A947-70E740481C1C}">
                  <a14:useLocalDpi xmlns:a14="http://schemas.microsoft.com/office/drawing/2010/main" val="0"/>
                </a:ext>
              </a:extLst>
            </a:blip>
            <a:srcRect t="67151" r="49747"/>
            <a:stretch/>
          </p:blipFill>
          <p:spPr bwMode="auto">
            <a:xfrm>
              <a:off x="6562703" y="1259861"/>
              <a:ext cx="3103810" cy="2635245"/>
            </a:xfrm>
            <a:prstGeom prst="rect">
              <a:avLst/>
            </a:prstGeom>
            <a:noFill/>
            <a:ln>
              <a:noFill/>
            </a:ln>
          </p:spPr>
        </p:pic>
        <p:pic>
          <p:nvPicPr>
            <p:cNvPr id="8" name="图片 7" descr="CRPS_with_time"/>
            <p:cNvPicPr/>
            <p:nvPr/>
          </p:nvPicPr>
          <p:blipFill rotWithShape="1">
            <a:blip r:embed="rId2" cstate="print">
              <a:extLst>
                <a:ext uri="{28A0092B-C50C-407E-A947-70E740481C1C}">
                  <a14:useLocalDpi xmlns:a14="http://schemas.microsoft.com/office/drawing/2010/main" val="0"/>
                </a:ext>
              </a:extLst>
            </a:blip>
            <a:srcRect l="50035" t="66736"/>
            <a:stretch/>
          </p:blipFill>
          <p:spPr bwMode="auto">
            <a:xfrm>
              <a:off x="6531428" y="3930733"/>
              <a:ext cx="3111633" cy="2683823"/>
            </a:xfrm>
            <a:prstGeom prst="rect">
              <a:avLst/>
            </a:prstGeom>
            <a:noFill/>
            <a:ln>
              <a:noFill/>
            </a:ln>
          </p:spPr>
        </p:pic>
      </p:grpSp>
      <p:sp>
        <p:nvSpPr>
          <p:cNvPr id="9" name="文本框 8"/>
          <p:cNvSpPr txBox="1"/>
          <p:nvPr/>
        </p:nvSpPr>
        <p:spPr>
          <a:xfrm>
            <a:off x="2439059" y="1538547"/>
            <a:ext cx="4265883" cy="323165"/>
          </a:xfrm>
          <a:prstGeom prst="rect">
            <a:avLst/>
          </a:prstGeom>
          <a:noFill/>
        </p:spPr>
        <p:txBody>
          <a:bodyPr wrap="square" rtlCol="0">
            <a:spAutoFit/>
          </a:bodyPr>
          <a:lstStyle/>
          <a:p>
            <a:pPr algn="ctr"/>
            <a:r>
              <a:rPr lang="en-US" altLang="zh-CN" sz="1500" b="1" dirty="0" smtClean="0">
                <a:latin typeface="微软雅黑" panose="020B0503020204020204" pitchFamily="34" charset="-122"/>
                <a:ea typeface="微软雅黑" panose="020B0503020204020204" pitchFamily="34" charset="-122"/>
              </a:rPr>
              <a:t>WRF_BGM</a:t>
            </a:r>
            <a:r>
              <a:rPr lang="zh-CN" altLang="en-US" sz="1500" b="1" dirty="0">
                <a:latin typeface="微软雅黑" panose="020B0503020204020204" pitchFamily="34" charset="-122"/>
                <a:ea typeface="微软雅黑" panose="020B0503020204020204" pitchFamily="34" charset="-122"/>
              </a:rPr>
              <a:t> </a:t>
            </a:r>
            <a:r>
              <a:rPr lang="en-US" altLang="zh-CN" sz="1500" b="1" dirty="0" smtClean="0">
                <a:latin typeface="微软雅黑" panose="020B0503020204020204" pitchFamily="34" charset="-122"/>
                <a:ea typeface="微软雅黑" panose="020B0503020204020204" pitchFamily="34" charset="-122"/>
              </a:rPr>
              <a:t>vs. WRF_GEFS_INF, CRPS</a:t>
            </a:r>
            <a:endParaRPr lang="zh-CN" altLang="en-US" sz="1500" b="1" dirty="0">
              <a:latin typeface="微软雅黑" panose="020B0503020204020204" pitchFamily="34" charset="-122"/>
              <a:ea typeface="微软雅黑" panose="020B0503020204020204" pitchFamily="34" charset="-122"/>
            </a:endParaRPr>
          </a:p>
        </p:txBody>
      </p:sp>
      <p:sp>
        <p:nvSpPr>
          <p:cNvPr id="10" name="灯片编号占位符 9"/>
          <p:cNvSpPr>
            <a:spLocks noGrp="1"/>
          </p:cNvSpPr>
          <p:nvPr>
            <p:ph type="sldNum" sz="quarter" idx="12"/>
          </p:nvPr>
        </p:nvSpPr>
        <p:spPr/>
        <p:txBody>
          <a:bodyPr/>
          <a:lstStyle/>
          <a:p>
            <a:fld id="{DB70B0F8-DCAB-407D-8AF2-7C17EBDC52AF}" type="slidenum">
              <a:rPr lang="zh-CN" altLang="en-US" smtClean="0"/>
              <a:t>41</a:t>
            </a:fld>
            <a:endParaRPr lang="zh-CN" altLang="en-US"/>
          </a:p>
        </p:txBody>
      </p:sp>
      <p:sp>
        <p:nvSpPr>
          <p:cNvPr id="11" name="文本框 10"/>
          <p:cNvSpPr txBox="1"/>
          <p:nvPr/>
        </p:nvSpPr>
        <p:spPr>
          <a:xfrm>
            <a:off x="1259632" y="901781"/>
            <a:ext cx="7149073" cy="553998"/>
          </a:xfrm>
          <a:prstGeom prst="rect">
            <a:avLst/>
          </a:prstGeom>
          <a:noFill/>
        </p:spPr>
        <p:txBody>
          <a:bodyPr wrap="none" rtlCol="0">
            <a:spAutoFit/>
          </a:bodyPr>
          <a:lstStyle/>
          <a:p>
            <a:r>
              <a:rPr lang="en-US" altLang="zh-CN" sz="3000" b="1" dirty="0" smtClean="0">
                <a:solidFill>
                  <a:schemeClr val="bg1"/>
                </a:solidFill>
                <a:latin typeface="微软雅黑" panose="020B0503020204020204" pitchFamily="34" charset="-122"/>
                <a:ea typeface="微软雅黑" panose="020B0503020204020204" pitchFamily="34" charset="-122"/>
              </a:rPr>
              <a:t>Downscaling vs. BGM perturbations</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142308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857250"/>
            <a:ext cx="9144000" cy="63236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7" name="图片 6" descr="T850spread"/>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727" y="1641023"/>
            <a:ext cx="5277673" cy="4239490"/>
          </a:xfrm>
          <a:prstGeom prst="rect">
            <a:avLst/>
          </a:prstGeom>
          <a:noFill/>
          <a:ln>
            <a:noFill/>
          </a:ln>
        </p:spPr>
      </p:pic>
      <p:sp>
        <p:nvSpPr>
          <p:cNvPr id="5" name="文本框 4"/>
          <p:cNvSpPr txBox="1"/>
          <p:nvPr/>
        </p:nvSpPr>
        <p:spPr>
          <a:xfrm>
            <a:off x="1326510" y="1792246"/>
            <a:ext cx="869225" cy="300082"/>
          </a:xfrm>
          <a:prstGeom prst="rect">
            <a:avLst/>
          </a:prstGeom>
          <a:noFill/>
        </p:spPr>
        <p:txBody>
          <a:bodyPr wrap="square" rtlCol="0">
            <a:spAutoFit/>
          </a:bodyPr>
          <a:lstStyle/>
          <a:p>
            <a:pPr algn="ctr"/>
            <a:r>
              <a:rPr lang="en-US" altLang="zh-CN" sz="1350" b="1" dirty="0" err="1" smtClean="0">
                <a:solidFill>
                  <a:srgbClr val="FF0000"/>
                </a:solidFill>
                <a:latin typeface="微软雅黑" panose="020B0503020204020204" pitchFamily="34" charset="-122"/>
                <a:ea typeface="微软雅黑" panose="020B0503020204020204" pitchFamily="34" charset="-122"/>
              </a:rPr>
              <a:t>Meso</a:t>
            </a:r>
            <a:r>
              <a:rPr lang="en-US" altLang="zh-CN" sz="1350" b="1" dirty="0" smtClean="0">
                <a:solidFill>
                  <a:srgbClr val="FF0000"/>
                </a:solidFill>
                <a:latin typeface="微软雅黑" panose="020B0503020204020204" pitchFamily="34" charset="-122"/>
                <a:ea typeface="微软雅黑" panose="020B0503020204020204" pitchFamily="34" charset="-122"/>
              </a:rPr>
              <a:t>-α</a:t>
            </a:r>
            <a:endParaRPr lang="zh-CN" altLang="en-US" sz="1350" b="1" dirty="0">
              <a:solidFill>
                <a:srgbClr val="FF0000"/>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3971462" y="1811821"/>
            <a:ext cx="888570" cy="300082"/>
          </a:xfrm>
          <a:prstGeom prst="rect">
            <a:avLst/>
          </a:prstGeom>
          <a:noFill/>
        </p:spPr>
        <p:txBody>
          <a:bodyPr wrap="square" rtlCol="0">
            <a:spAutoFit/>
          </a:bodyPr>
          <a:lstStyle/>
          <a:p>
            <a:pPr algn="ctr"/>
            <a:r>
              <a:rPr lang="en-US" altLang="zh-CN" sz="1350" b="1" dirty="0" err="1" smtClean="0">
                <a:solidFill>
                  <a:srgbClr val="FF0000"/>
                </a:solidFill>
                <a:latin typeface="微软雅黑" panose="020B0503020204020204" pitchFamily="34" charset="-122"/>
                <a:ea typeface="微软雅黑" panose="020B0503020204020204" pitchFamily="34" charset="-122"/>
              </a:rPr>
              <a:t>Meso</a:t>
            </a:r>
            <a:r>
              <a:rPr lang="en-US" altLang="zh-CN" sz="1350" b="1" dirty="0" smtClean="0">
                <a:solidFill>
                  <a:srgbClr val="FF0000"/>
                </a:solidFill>
                <a:latin typeface="微软雅黑" panose="020B0503020204020204" pitchFamily="34" charset="-122"/>
                <a:ea typeface="微软雅黑" panose="020B0503020204020204" pitchFamily="34" charset="-122"/>
              </a:rPr>
              <a:t>-β</a:t>
            </a:r>
            <a:endParaRPr lang="zh-CN" altLang="en-US" sz="1350" b="1" dirty="0">
              <a:solidFill>
                <a:srgbClr val="FF0000"/>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353231" y="3878592"/>
            <a:ext cx="842504" cy="300082"/>
          </a:xfrm>
          <a:prstGeom prst="rect">
            <a:avLst/>
          </a:prstGeom>
          <a:noFill/>
        </p:spPr>
        <p:txBody>
          <a:bodyPr wrap="square" rtlCol="0">
            <a:spAutoFit/>
          </a:bodyPr>
          <a:lstStyle/>
          <a:p>
            <a:pPr algn="ctr"/>
            <a:r>
              <a:rPr lang="en-US" altLang="zh-CN" sz="1350" b="1" dirty="0" err="1" smtClean="0">
                <a:solidFill>
                  <a:srgbClr val="FF0000"/>
                </a:solidFill>
                <a:latin typeface="微软雅黑" panose="020B0503020204020204" pitchFamily="34" charset="-122"/>
                <a:ea typeface="微软雅黑" panose="020B0503020204020204" pitchFamily="34" charset="-122"/>
              </a:rPr>
              <a:t>Meso</a:t>
            </a:r>
            <a:r>
              <a:rPr lang="en-US" altLang="zh-CN" sz="1350" b="1" dirty="0" smtClean="0">
                <a:solidFill>
                  <a:srgbClr val="FF0000"/>
                </a:solidFill>
                <a:latin typeface="微软雅黑" panose="020B0503020204020204" pitchFamily="34" charset="-122"/>
                <a:ea typeface="微软雅黑" panose="020B0503020204020204" pitchFamily="34" charset="-122"/>
              </a:rPr>
              <a:t>-γ</a:t>
            </a:r>
            <a:endParaRPr lang="zh-CN" altLang="en-US" sz="1350" b="1" dirty="0">
              <a:solidFill>
                <a:srgbClr val="FF0000"/>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4050135" y="3891117"/>
            <a:ext cx="664369" cy="300082"/>
          </a:xfrm>
          <a:prstGeom prst="rect">
            <a:avLst/>
          </a:prstGeom>
          <a:noFill/>
        </p:spPr>
        <p:txBody>
          <a:bodyPr wrap="square" rtlCol="0">
            <a:spAutoFit/>
          </a:bodyPr>
          <a:lstStyle/>
          <a:p>
            <a:r>
              <a:rPr lang="en-US" altLang="zh-CN" sz="1350" b="1" dirty="0" smtClean="0">
                <a:solidFill>
                  <a:srgbClr val="FF0000"/>
                </a:solidFill>
                <a:latin typeface="微软雅黑" panose="020B0503020204020204" pitchFamily="34" charset="-122"/>
                <a:ea typeface="微软雅黑" panose="020B0503020204020204" pitchFamily="34" charset="-122"/>
              </a:rPr>
              <a:t>total</a:t>
            </a:r>
            <a:endParaRPr lang="zh-CN" altLang="en-US" sz="1350" b="1" dirty="0">
              <a:solidFill>
                <a:srgbClr val="FF0000"/>
              </a:solidFill>
              <a:latin typeface="微软雅黑" panose="020B0503020204020204" pitchFamily="34" charset="-122"/>
              <a:ea typeface="微软雅黑" panose="020B0503020204020204" pitchFamily="34" charset="-122"/>
            </a:endParaRPr>
          </a:p>
        </p:txBody>
      </p:sp>
      <p:sp>
        <p:nvSpPr>
          <p:cNvPr id="2" name="矩形 1"/>
          <p:cNvSpPr/>
          <p:nvPr/>
        </p:nvSpPr>
        <p:spPr>
          <a:xfrm>
            <a:off x="5554684" y="2162380"/>
            <a:ext cx="3431969" cy="553998"/>
          </a:xfrm>
          <a:prstGeom prst="rect">
            <a:avLst/>
          </a:prstGeom>
        </p:spPr>
        <p:txBody>
          <a:bodyPr wrap="square">
            <a:spAutoFit/>
          </a:bodyPr>
          <a:lstStyle/>
          <a:p>
            <a:pPr algn="ctr"/>
            <a:r>
              <a:rPr lang="en-US" altLang="zh-CN" sz="1500" b="1" dirty="0" smtClean="0">
                <a:latin typeface="微软雅黑" panose="020B0503020204020204" pitchFamily="34" charset="-122"/>
                <a:ea typeface="微软雅黑" panose="020B0503020204020204" pitchFamily="34" charset="-122"/>
              </a:rPr>
              <a:t>WRF_BGM</a:t>
            </a:r>
            <a:r>
              <a:rPr lang="zh-CN" altLang="en-US" sz="1500" b="1" dirty="0">
                <a:latin typeface="微软雅黑" panose="020B0503020204020204" pitchFamily="34" charset="-122"/>
                <a:ea typeface="微软雅黑" panose="020B0503020204020204" pitchFamily="34" charset="-122"/>
              </a:rPr>
              <a:t> </a:t>
            </a:r>
            <a:r>
              <a:rPr lang="en-US" altLang="zh-CN" sz="1500" b="1" dirty="0" smtClean="0">
                <a:latin typeface="微软雅黑" panose="020B0503020204020204" pitchFamily="34" charset="-122"/>
                <a:ea typeface="微软雅黑" panose="020B0503020204020204" pitchFamily="34" charset="-122"/>
              </a:rPr>
              <a:t>vs. WRF_GEFS_INF</a:t>
            </a:r>
          </a:p>
          <a:p>
            <a:pPr algn="ctr"/>
            <a:r>
              <a:rPr lang="en-US" altLang="zh-CN" sz="1500" b="1" dirty="0" smtClean="0">
                <a:latin typeface="微软雅黑" panose="020B0503020204020204" pitchFamily="34" charset="-122"/>
                <a:ea typeface="微软雅黑" panose="020B0503020204020204" pitchFamily="34" charset="-122"/>
              </a:rPr>
              <a:t>Spectral power</a:t>
            </a:r>
            <a:endParaRPr lang="zh-CN" altLang="en-US" sz="1500" b="1" dirty="0">
              <a:latin typeface="微软雅黑" panose="020B0503020204020204" pitchFamily="34" charset="-122"/>
              <a:ea typeface="微软雅黑" panose="020B0503020204020204" pitchFamily="34" charset="-122"/>
            </a:endParaRPr>
          </a:p>
        </p:txBody>
      </p:sp>
      <p:sp>
        <p:nvSpPr>
          <p:cNvPr id="11" name="灯片编号占位符 10"/>
          <p:cNvSpPr>
            <a:spLocks noGrp="1"/>
          </p:cNvSpPr>
          <p:nvPr>
            <p:ph type="sldNum" sz="quarter" idx="12"/>
          </p:nvPr>
        </p:nvSpPr>
        <p:spPr/>
        <p:txBody>
          <a:bodyPr/>
          <a:lstStyle/>
          <a:p>
            <a:fld id="{DB70B0F8-DCAB-407D-8AF2-7C17EBDC52AF}" type="slidenum">
              <a:rPr lang="zh-CN" altLang="en-US" smtClean="0"/>
              <a:t>42</a:t>
            </a:fld>
            <a:endParaRPr lang="zh-CN" altLang="en-US"/>
          </a:p>
        </p:txBody>
      </p:sp>
      <p:sp>
        <p:nvSpPr>
          <p:cNvPr id="12" name="文本框 11"/>
          <p:cNvSpPr txBox="1"/>
          <p:nvPr/>
        </p:nvSpPr>
        <p:spPr>
          <a:xfrm>
            <a:off x="1259632" y="901781"/>
            <a:ext cx="7149073" cy="553998"/>
          </a:xfrm>
          <a:prstGeom prst="rect">
            <a:avLst/>
          </a:prstGeom>
          <a:noFill/>
        </p:spPr>
        <p:txBody>
          <a:bodyPr wrap="none" rtlCol="0">
            <a:spAutoFit/>
          </a:bodyPr>
          <a:lstStyle/>
          <a:p>
            <a:r>
              <a:rPr lang="en-US" altLang="zh-CN" sz="3000" b="1" dirty="0" smtClean="0">
                <a:solidFill>
                  <a:schemeClr val="bg1"/>
                </a:solidFill>
                <a:latin typeface="微软雅黑" panose="020B0503020204020204" pitchFamily="34" charset="-122"/>
                <a:ea typeface="微软雅黑" panose="020B0503020204020204" pitchFamily="34" charset="-122"/>
              </a:rPr>
              <a:t>Downscaling vs. BGM perturbations</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308343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75415" y="3964557"/>
            <a:ext cx="548548" cy="369332"/>
          </a:xfrm>
          <a:prstGeom prst="rect">
            <a:avLst/>
          </a:prstGeom>
        </p:spPr>
        <p:txBody>
          <a:bodyPr wrap="none">
            <a:spAutoFit/>
          </a:bodyPr>
          <a:lstStyle/>
          <a:p>
            <a:r>
              <a:rPr lang="en-US" altLang="zh-CN" b="1" kern="100"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SC </a:t>
            </a:r>
            <a:endParaRPr lang="zh-CN" altLang="en-US" dirty="0">
              <a:solidFill>
                <a:srgbClr val="0070C0"/>
              </a:solidFill>
            </a:endParaRPr>
          </a:p>
        </p:txBody>
      </p:sp>
      <p:sp>
        <p:nvSpPr>
          <p:cNvPr id="14" name="矩形 13"/>
          <p:cNvSpPr/>
          <p:nvPr/>
        </p:nvSpPr>
        <p:spPr>
          <a:xfrm>
            <a:off x="-65989" y="2032293"/>
            <a:ext cx="529312" cy="369332"/>
          </a:xfrm>
          <a:prstGeom prst="rect">
            <a:avLst/>
          </a:prstGeom>
        </p:spPr>
        <p:txBody>
          <a:bodyPr wrap="none">
            <a:spAutoFit/>
          </a:bodyPr>
          <a:lstStyle/>
          <a:p>
            <a:r>
              <a:rPr lang="en-US" altLang="zh-CN"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LC </a:t>
            </a:r>
            <a:endParaRPr lang="zh-CN" altLang="en-US" dirty="0"/>
          </a:p>
        </p:txBody>
      </p:sp>
      <p:sp>
        <p:nvSpPr>
          <p:cNvPr id="3" name="灯片编号占位符 2"/>
          <p:cNvSpPr>
            <a:spLocks noGrp="1"/>
          </p:cNvSpPr>
          <p:nvPr>
            <p:ph type="sldNum" sz="quarter" idx="12"/>
          </p:nvPr>
        </p:nvSpPr>
        <p:spPr/>
        <p:txBody>
          <a:bodyPr/>
          <a:lstStyle/>
          <a:p>
            <a:fld id="{DB70B0F8-DCAB-407D-8AF2-7C17EBDC52AF}" type="slidenum">
              <a:rPr lang="zh-CN" altLang="en-US" smtClean="0"/>
              <a:t>43</a:t>
            </a:fld>
            <a:endParaRPr lang="zh-CN" altLang="en-US" dirty="0"/>
          </a:p>
        </p:txBody>
      </p:sp>
      <p:sp>
        <p:nvSpPr>
          <p:cNvPr id="5" name="椭圆 4"/>
          <p:cNvSpPr/>
          <p:nvPr/>
        </p:nvSpPr>
        <p:spPr>
          <a:xfrm>
            <a:off x="1432874" y="4798243"/>
            <a:ext cx="424206" cy="44306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4153243" y="4799814"/>
            <a:ext cx="424206" cy="44306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6865855" y="4801386"/>
            <a:ext cx="424206" cy="44306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079" y="1102051"/>
            <a:ext cx="8686982" cy="4911124"/>
          </a:xfrm>
          <a:prstGeom prst="rect">
            <a:avLst/>
          </a:prstGeom>
        </p:spPr>
      </p:pic>
      <p:sp>
        <p:nvSpPr>
          <p:cNvPr id="18" name="矩形 17"/>
          <p:cNvSpPr/>
          <p:nvPr/>
        </p:nvSpPr>
        <p:spPr>
          <a:xfrm>
            <a:off x="0" y="0"/>
            <a:ext cx="9144000" cy="70567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smtClean="0">
                <a:solidFill>
                  <a:schemeClr val="bg1"/>
                </a:solidFill>
                <a:latin typeface="微软雅黑" panose="020B0503020204020204" pitchFamily="34" charset="-122"/>
                <a:ea typeface="微软雅黑" panose="020B0503020204020204" pitchFamily="34" charset="-122"/>
              </a:rPr>
              <a:t>Precipitation</a:t>
            </a:r>
            <a:r>
              <a:rPr lang="zh-CN" altLang="en-US" sz="4000" b="1" dirty="0" smtClean="0">
                <a:solidFill>
                  <a:schemeClr val="bg1"/>
                </a:solidFill>
                <a:latin typeface="微软雅黑" panose="020B0503020204020204" pitchFamily="34" charset="-122"/>
                <a:ea typeface="微软雅黑" panose="020B0503020204020204" pitchFamily="34" charset="-122"/>
              </a:rPr>
              <a:t>（</a:t>
            </a:r>
            <a:r>
              <a:rPr lang="en-US" altLang="zh-CN" sz="4000" b="1" dirty="0" smtClean="0">
                <a:solidFill>
                  <a:schemeClr val="bg1"/>
                </a:solidFill>
                <a:latin typeface="微软雅黑" panose="020B0503020204020204" pitchFamily="34" charset="-122"/>
                <a:ea typeface="微软雅黑" panose="020B0503020204020204" pitchFamily="34" charset="-122"/>
              </a:rPr>
              <a:t>0-6h</a:t>
            </a:r>
            <a:r>
              <a:rPr lang="zh-CN" altLang="en-US" sz="4000" b="1" dirty="0">
                <a:solidFill>
                  <a:schemeClr val="bg1"/>
                </a:solidFill>
                <a:latin typeface="微软雅黑" panose="020B0503020204020204" pitchFamily="34" charset="-122"/>
                <a:ea typeface="微软雅黑" panose="020B0503020204020204" pitchFamily="34" charset="-122"/>
              </a:rPr>
              <a:t>）</a:t>
            </a:r>
          </a:p>
        </p:txBody>
      </p:sp>
      <p:sp>
        <p:nvSpPr>
          <p:cNvPr id="19" name="文本框 18"/>
          <p:cNvSpPr txBox="1"/>
          <p:nvPr/>
        </p:nvSpPr>
        <p:spPr>
          <a:xfrm>
            <a:off x="1370116" y="731287"/>
            <a:ext cx="7922972" cy="369332"/>
          </a:xfrm>
          <a:prstGeom prst="rect">
            <a:avLst/>
          </a:prstGeom>
          <a:noFill/>
        </p:spPr>
        <p:txBody>
          <a:bodyPr wrap="square" rtlCol="0">
            <a:spAutoFit/>
          </a:bodyPr>
          <a:lstStyle/>
          <a:p>
            <a:r>
              <a:rPr lang="en-US" altLang="zh-CN" b="1" dirty="0" smtClean="0">
                <a:latin typeface="微软雅黑" panose="020B0503020204020204" pitchFamily="34" charset="-122"/>
                <a:ea typeface="微软雅黑" panose="020B0503020204020204" pitchFamily="34" charset="-122"/>
              </a:rPr>
              <a:t>OBS</a:t>
            </a:r>
            <a:r>
              <a:rPr lang="zh-CN" altLang="en-US" b="1" dirty="0" smtClean="0">
                <a:latin typeface="微软雅黑" panose="020B0503020204020204" pitchFamily="34" charset="-122"/>
                <a:ea typeface="微软雅黑" panose="020B0503020204020204" pitchFamily="34" charset="-122"/>
              </a:rPr>
              <a:t>                  </a:t>
            </a:r>
            <a:r>
              <a:rPr lang="en-US" altLang="zh-CN" b="1" dirty="0" smtClean="0">
                <a:solidFill>
                  <a:srgbClr val="0000F8"/>
                </a:solidFill>
                <a:latin typeface="微软雅黑" panose="020B0503020204020204" pitchFamily="34" charset="-122"/>
                <a:ea typeface="微软雅黑" panose="020B0503020204020204" pitchFamily="34" charset="-122"/>
              </a:rPr>
              <a:t>WRF_GEFS</a:t>
            </a:r>
            <a:r>
              <a:rPr lang="zh-CN" altLang="en-US" b="1" dirty="0" smtClean="0">
                <a:solidFill>
                  <a:srgbClr val="FF0000"/>
                </a:solidFill>
                <a:latin typeface="微软雅黑" panose="020B0503020204020204" pitchFamily="34" charset="-122"/>
                <a:ea typeface="微软雅黑" panose="020B0503020204020204" pitchFamily="34" charset="-122"/>
              </a:rPr>
              <a:t>           </a:t>
            </a:r>
            <a:r>
              <a:rPr lang="en-US" altLang="zh-CN" b="1" dirty="0" smtClean="0">
                <a:solidFill>
                  <a:srgbClr val="00B050"/>
                </a:solidFill>
                <a:latin typeface="微软雅黑" panose="020B0503020204020204" pitchFamily="34" charset="-122"/>
                <a:ea typeface="微软雅黑" panose="020B0503020204020204" pitchFamily="34" charset="-122"/>
              </a:rPr>
              <a:t>WRF_GEFS_INF         </a:t>
            </a:r>
            <a:r>
              <a:rPr lang="en-US" altLang="zh-CN" b="1" dirty="0" smtClean="0">
                <a:solidFill>
                  <a:srgbClr val="FF0000"/>
                </a:solidFill>
                <a:latin typeface="微软雅黑" panose="020B0503020204020204" pitchFamily="34" charset="-122"/>
                <a:ea typeface="微软雅黑" panose="020B0503020204020204" pitchFamily="34" charset="-122"/>
              </a:rPr>
              <a:t>WRF_BGM</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4" name="椭圆 3"/>
          <p:cNvSpPr/>
          <p:nvPr/>
        </p:nvSpPr>
        <p:spPr>
          <a:xfrm>
            <a:off x="1248937" y="4237463"/>
            <a:ext cx="457200" cy="37914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657171" y="4244897"/>
            <a:ext cx="457200" cy="37914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5534722" y="4230028"/>
            <a:ext cx="457200" cy="37914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3445727" y="4215161"/>
            <a:ext cx="457200" cy="37914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165355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213" y="773396"/>
            <a:ext cx="8219473" cy="5675775"/>
          </a:xfrm>
          <a:prstGeom prst="rect">
            <a:avLst/>
          </a:prstGeom>
        </p:spPr>
      </p:pic>
      <p:sp>
        <p:nvSpPr>
          <p:cNvPr id="43" name="矩形 42"/>
          <p:cNvSpPr/>
          <p:nvPr/>
        </p:nvSpPr>
        <p:spPr>
          <a:xfrm>
            <a:off x="108523" y="4716395"/>
            <a:ext cx="548548" cy="369332"/>
          </a:xfrm>
          <a:prstGeom prst="rect">
            <a:avLst/>
          </a:prstGeom>
        </p:spPr>
        <p:txBody>
          <a:bodyPr wrap="none">
            <a:spAutoFit/>
          </a:bodyPr>
          <a:lstStyle/>
          <a:p>
            <a:r>
              <a:rPr lang="en-US" altLang="zh-CN" b="1" kern="100"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SC </a:t>
            </a:r>
            <a:endParaRPr lang="zh-CN" altLang="en-US" dirty="0">
              <a:solidFill>
                <a:srgbClr val="0070C0"/>
              </a:solidFill>
            </a:endParaRPr>
          </a:p>
        </p:txBody>
      </p:sp>
      <p:sp>
        <p:nvSpPr>
          <p:cNvPr id="2" name="灯片编号占位符 1"/>
          <p:cNvSpPr>
            <a:spLocks noGrp="1"/>
          </p:cNvSpPr>
          <p:nvPr>
            <p:ph type="sldNum" sz="quarter" idx="12"/>
          </p:nvPr>
        </p:nvSpPr>
        <p:spPr/>
        <p:txBody>
          <a:bodyPr/>
          <a:lstStyle/>
          <a:p>
            <a:fld id="{DB70B0F8-DCAB-407D-8AF2-7C17EBDC52AF}" type="slidenum">
              <a:rPr lang="zh-CN" altLang="en-US" smtClean="0"/>
              <a:t>44</a:t>
            </a:fld>
            <a:endParaRPr lang="zh-CN" altLang="en-US"/>
          </a:p>
        </p:txBody>
      </p:sp>
      <p:sp>
        <p:nvSpPr>
          <p:cNvPr id="11" name="矩形 10"/>
          <p:cNvSpPr/>
          <p:nvPr/>
        </p:nvSpPr>
        <p:spPr>
          <a:xfrm>
            <a:off x="0" y="0"/>
            <a:ext cx="9144000" cy="70567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文本框 11"/>
          <p:cNvSpPr txBox="1"/>
          <p:nvPr/>
        </p:nvSpPr>
        <p:spPr>
          <a:xfrm>
            <a:off x="1777560" y="0"/>
            <a:ext cx="5731761" cy="707886"/>
          </a:xfrm>
          <a:prstGeom prst="rect">
            <a:avLst/>
          </a:prstGeom>
          <a:noFill/>
        </p:spPr>
        <p:txBody>
          <a:bodyPr wrap="none" rtlCol="0">
            <a:spAutoFit/>
          </a:bodyPr>
          <a:lstStyle/>
          <a:p>
            <a:pPr algn="ctr"/>
            <a:r>
              <a:rPr lang="en-US" altLang="zh-CN" sz="4000" b="1" dirty="0" smtClean="0">
                <a:solidFill>
                  <a:schemeClr val="bg1"/>
                </a:solidFill>
                <a:latin typeface="微软雅黑" panose="020B0503020204020204" pitchFamily="34" charset="-122"/>
                <a:ea typeface="微软雅黑" panose="020B0503020204020204" pitchFamily="34" charset="-122"/>
              </a:rPr>
              <a:t>Forecast skill</a:t>
            </a:r>
            <a:r>
              <a:rPr lang="zh-CN" altLang="en-US" sz="4000" b="1" dirty="0" smtClean="0">
                <a:solidFill>
                  <a:schemeClr val="bg1"/>
                </a:solidFill>
                <a:latin typeface="微软雅黑" panose="020B0503020204020204" pitchFamily="34" charset="-122"/>
                <a:ea typeface="微软雅黑" panose="020B0503020204020204" pitchFamily="34" charset="-122"/>
              </a:rPr>
              <a:t>（</a:t>
            </a:r>
            <a:r>
              <a:rPr lang="en-US" altLang="zh-CN" sz="4000" b="1" dirty="0" smtClean="0">
                <a:solidFill>
                  <a:schemeClr val="bg1"/>
                </a:solidFill>
                <a:latin typeface="微软雅黑" panose="020B0503020204020204" pitchFamily="34" charset="-122"/>
                <a:ea typeface="微软雅黑" panose="020B0503020204020204" pitchFamily="34" charset="-122"/>
              </a:rPr>
              <a:t>0-6h</a:t>
            </a:r>
            <a:r>
              <a:rPr lang="zh-CN" altLang="en-US" sz="4000" b="1" dirty="0" smtClean="0">
                <a:solidFill>
                  <a:schemeClr val="bg1"/>
                </a:solidFill>
                <a:latin typeface="微软雅黑" panose="020B0503020204020204" pitchFamily="34" charset="-122"/>
                <a:ea typeface="微软雅黑" panose="020B0503020204020204" pitchFamily="34" charset="-122"/>
              </a:rPr>
              <a:t>）</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5046288" y="2237320"/>
            <a:ext cx="575414" cy="307777"/>
          </a:xfrm>
          <a:prstGeom prst="rect">
            <a:avLst/>
          </a:prstGeom>
          <a:noFill/>
        </p:spPr>
        <p:txBody>
          <a:bodyPr wrap="none" rtlCol="0">
            <a:spAutoFit/>
          </a:bodyPr>
          <a:lstStyle/>
          <a:p>
            <a:r>
              <a:rPr lang="en-US" altLang="zh-CN" sz="1400" b="1" dirty="0" smtClean="0">
                <a:latin typeface="微软雅黑" panose="020B0503020204020204" pitchFamily="34" charset="-122"/>
                <a:ea typeface="微软雅黑" panose="020B0503020204020204" pitchFamily="34" charset="-122"/>
              </a:rPr>
              <a:t>ROC</a:t>
            </a:r>
            <a:endParaRPr lang="zh-CN" altLang="en-US" sz="1400" b="1" dirty="0">
              <a:latin typeface="微软雅黑" panose="020B0503020204020204" pitchFamily="34" charset="-122"/>
              <a:ea typeface="微软雅黑" panose="020B0503020204020204" pitchFamily="34" charset="-122"/>
            </a:endParaRPr>
          </a:p>
        </p:txBody>
      </p:sp>
      <p:sp>
        <p:nvSpPr>
          <p:cNvPr id="44" name="矩形 43"/>
          <p:cNvSpPr/>
          <p:nvPr/>
        </p:nvSpPr>
        <p:spPr>
          <a:xfrm>
            <a:off x="86209" y="1840700"/>
            <a:ext cx="529312" cy="369332"/>
          </a:xfrm>
          <a:prstGeom prst="rect">
            <a:avLst/>
          </a:prstGeom>
        </p:spPr>
        <p:txBody>
          <a:bodyPr wrap="none">
            <a:spAutoFit/>
          </a:bodyPr>
          <a:lstStyle/>
          <a:p>
            <a:r>
              <a:rPr lang="en-US" altLang="zh-CN"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LC </a:t>
            </a:r>
            <a:endParaRPr lang="zh-CN" altLang="en-US" dirty="0"/>
          </a:p>
        </p:txBody>
      </p:sp>
    </p:spTree>
    <p:extLst>
      <p:ext uri="{BB962C8B-B14F-4D97-AF65-F5344CB8AC3E}">
        <p14:creationId xmlns:p14="http://schemas.microsoft.com/office/powerpoint/2010/main" val="35475131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428" y="1084273"/>
            <a:ext cx="8700142" cy="4749997"/>
          </a:xfrm>
          <a:prstGeom prst="rect">
            <a:avLst/>
          </a:prstGeom>
        </p:spPr>
      </p:pic>
      <p:sp>
        <p:nvSpPr>
          <p:cNvPr id="13" name="矩形 12"/>
          <p:cNvSpPr/>
          <p:nvPr/>
        </p:nvSpPr>
        <p:spPr>
          <a:xfrm>
            <a:off x="-59634" y="4004314"/>
            <a:ext cx="548548" cy="369332"/>
          </a:xfrm>
          <a:prstGeom prst="rect">
            <a:avLst/>
          </a:prstGeom>
        </p:spPr>
        <p:txBody>
          <a:bodyPr wrap="none">
            <a:spAutoFit/>
          </a:bodyPr>
          <a:lstStyle/>
          <a:p>
            <a:r>
              <a:rPr lang="en-US" altLang="zh-CN" b="1" kern="100"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SC </a:t>
            </a:r>
            <a:endParaRPr lang="zh-CN" altLang="en-US" dirty="0">
              <a:solidFill>
                <a:srgbClr val="0070C0"/>
              </a:solidFill>
            </a:endParaRPr>
          </a:p>
        </p:txBody>
      </p:sp>
      <p:sp>
        <p:nvSpPr>
          <p:cNvPr id="14" name="矩形 13"/>
          <p:cNvSpPr/>
          <p:nvPr/>
        </p:nvSpPr>
        <p:spPr>
          <a:xfrm>
            <a:off x="-56050" y="2072049"/>
            <a:ext cx="529312" cy="369332"/>
          </a:xfrm>
          <a:prstGeom prst="rect">
            <a:avLst/>
          </a:prstGeom>
        </p:spPr>
        <p:txBody>
          <a:bodyPr wrap="none">
            <a:spAutoFit/>
          </a:bodyPr>
          <a:lstStyle/>
          <a:p>
            <a:r>
              <a:rPr lang="en-US" altLang="zh-CN"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LC </a:t>
            </a:r>
            <a:endParaRPr lang="zh-CN" altLang="en-US" dirty="0"/>
          </a:p>
        </p:txBody>
      </p:sp>
      <p:sp>
        <p:nvSpPr>
          <p:cNvPr id="15" name="文本框 14"/>
          <p:cNvSpPr txBox="1"/>
          <p:nvPr/>
        </p:nvSpPr>
        <p:spPr>
          <a:xfrm>
            <a:off x="1370116" y="731287"/>
            <a:ext cx="7922972" cy="369332"/>
          </a:xfrm>
          <a:prstGeom prst="rect">
            <a:avLst/>
          </a:prstGeom>
          <a:noFill/>
        </p:spPr>
        <p:txBody>
          <a:bodyPr wrap="square" rtlCol="0">
            <a:spAutoFit/>
          </a:bodyPr>
          <a:lstStyle/>
          <a:p>
            <a:r>
              <a:rPr lang="en-US" altLang="zh-CN" b="1" dirty="0" smtClean="0">
                <a:latin typeface="微软雅黑" panose="020B0503020204020204" pitchFamily="34" charset="-122"/>
                <a:ea typeface="微软雅黑" panose="020B0503020204020204" pitchFamily="34" charset="-122"/>
              </a:rPr>
              <a:t>OBS</a:t>
            </a:r>
            <a:r>
              <a:rPr lang="zh-CN" altLang="en-US" b="1" dirty="0" smtClean="0">
                <a:latin typeface="微软雅黑" panose="020B0503020204020204" pitchFamily="34" charset="-122"/>
                <a:ea typeface="微软雅黑" panose="020B0503020204020204" pitchFamily="34" charset="-122"/>
              </a:rPr>
              <a:t>                 </a:t>
            </a:r>
            <a:r>
              <a:rPr lang="en-US" altLang="zh-CN" b="1" dirty="0" smtClean="0">
                <a:solidFill>
                  <a:srgbClr val="0000F8"/>
                </a:solidFill>
                <a:latin typeface="微软雅黑" panose="020B0503020204020204" pitchFamily="34" charset="-122"/>
                <a:ea typeface="微软雅黑" panose="020B0503020204020204" pitchFamily="34" charset="-122"/>
              </a:rPr>
              <a:t>WRF_GEFS</a:t>
            </a:r>
            <a:r>
              <a:rPr lang="zh-CN" altLang="en-US" b="1" dirty="0" smtClean="0">
                <a:solidFill>
                  <a:srgbClr val="FF0000"/>
                </a:solidFill>
                <a:latin typeface="微软雅黑" panose="020B0503020204020204" pitchFamily="34" charset="-122"/>
                <a:ea typeface="微软雅黑" panose="020B0503020204020204" pitchFamily="34" charset="-122"/>
              </a:rPr>
              <a:t>           </a:t>
            </a:r>
            <a:r>
              <a:rPr lang="en-US" altLang="zh-CN" b="1" dirty="0" smtClean="0">
                <a:solidFill>
                  <a:srgbClr val="00B050"/>
                </a:solidFill>
                <a:latin typeface="微软雅黑" panose="020B0503020204020204" pitchFamily="34" charset="-122"/>
                <a:ea typeface="微软雅黑" panose="020B0503020204020204" pitchFamily="34" charset="-122"/>
              </a:rPr>
              <a:t>WRF_GEFS_INF         </a:t>
            </a:r>
            <a:r>
              <a:rPr lang="en-US" altLang="zh-CN" b="1" dirty="0" smtClean="0">
                <a:solidFill>
                  <a:srgbClr val="FF0000"/>
                </a:solidFill>
                <a:latin typeface="微软雅黑" panose="020B0503020204020204" pitchFamily="34" charset="-122"/>
                <a:ea typeface="微软雅黑" panose="020B0503020204020204" pitchFamily="34" charset="-122"/>
              </a:rPr>
              <a:t>WRF_BGM</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2"/>
          </p:nvPr>
        </p:nvSpPr>
        <p:spPr/>
        <p:txBody>
          <a:bodyPr/>
          <a:lstStyle/>
          <a:p>
            <a:fld id="{DB70B0F8-DCAB-407D-8AF2-7C17EBDC52AF}" type="slidenum">
              <a:rPr lang="zh-CN" altLang="en-US" smtClean="0"/>
              <a:t>45</a:t>
            </a:fld>
            <a:endParaRPr lang="zh-CN" altLang="en-US" dirty="0"/>
          </a:p>
        </p:txBody>
      </p:sp>
      <p:sp>
        <p:nvSpPr>
          <p:cNvPr id="20" name="矩形 19"/>
          <p:cNvSpPr/>
          <p:nvPr/>
        </p:nvSpPr>
        <p:spPr>
          <a:xfrm>
            <a:off x="0" y="0"/>
            <a:ext cx="9144000" cy="70567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smtClean="0">
                <a:solidFill>
                  <a:schemeClr val="bg1"/>
                </a:solidFill>
                <a:latin typeface="微软雅黑" panose="020B0503020204020204" pitchFamily="34" charset="-122"/>
                <a:ea typeface="微软雅黑" panose="020B0503020204020204" pitchFamily="34" charset="-122"/>
              </a:rPr>
              <a:t>Precipitation</a:t>
            </a:r>
            <a:r>
              <a:rPr lang="zh-CN" altLang="en-US" sz="4000" b="1" dirty="0" smtClean="0">
                <a:solidFill>
                  <a:schemeClr val="bg1"/>
                </a:solidFill>
                <a:latin typeface="微软雅黑" panose="020B0503020204020204" pitchFamily="34" charset="-122"/>
                <a:ea typeface="微软雅黑" panose="020B0503020204020204" pitchFamily="34" charset="-122"/>
              </a:rPr>
              <a:t>（</a:t>
            </a:r>
            <a:r>
              <a:rPr lang="en-US" altLang="zh-CN" sz="4000" b="1" dirty="0">
                <a:solidFill>
                  <a:schemeClr val="bg1"/>
                </a:solidFill>
                <a:latin typeface="微软雅黑" panose="020B0503020204020204" pitchFamily="34" charset="-122"/>
                <a:ea typeface="微软雅黑" panose="020B0503020204020204" pitchFamily="34" charset="-122"/>
              </a:rPr>
              <a:t>18-24h</a:t>
            </a:r>
            <a:r>
              <a:rPr lang="zh-CN" altLang="en-US" sz="4000" b="1" dirty="0">
                <a:solidFill>
                  <a:schemeClr val="bg1"/>
                </a:solidFill>
                <a:latin typeface="微软雅黑" panose="020B0503020204020204" pitchFamily="34" charset="-122"/>
                <a:ea typeface="微软雅黑" panose="020B0503020204020204" pitchFamily="34" charset="-122"/>
              </a:rPr>
              <a:t>）</a:t>
            </a:r>
          </a:p>
        </p:txBody>
      </p:sp>
      <p:sp>
        <p:nvSpPr>
          <p:cNvPr id="5" name="椭圆 4"/>
          <p:cNvSpPr/>
          <p:nvPr/>
        </p:nvSpPr>
        <p:spPr>
          <a:xfrm>
            <a:off x="1661474" y="4400678"/>
            <a:ext cx="424206" cy="44306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5931987" y="4486817"/>
            <a:ext cx="424206" cy="44306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8092091" y="4480191"/>
            <a:ext cx="424206" cy="44306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3801700" y="4453687"/>
            <a:ext cx="424206" cy="44306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rot="19873218">
            <a:off x="3696802" y="1169078"/>
            <a:ext cx="528549" cy="35817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rot="19873218">
            <a:off x="1543325" y="1162451"/>
            <a:ext cx="528549" cy="35817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rot="19873218">
            <a:off x="7947436" y="1185640"/>
            <a:ext cx="528549" cy="35817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rot="19873218">
            <a:off x="5843655" y="1169077"/>
            <a:ext cx="528549" cy="35817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1298864" y="3990109"/>
            <a:ext cx="488372" cy="29944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5514109" y="4007427"/>
            <a:ext cx="488372" cy="29944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3380510" y="4003964"/>
            <a:ext cx="488372" cy="29944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7689273" y="3990109"/>
            <a:ext cx="488372" cy="299446"/>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296469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631" y="746281"/>
            <a:ext cx="8173034" cy="5634642"/>
          </a:xfrm>
          <a:prstGeom prst="rect">
            <a:avLst/>
          </a:prstGeom>
        </p:spPr>
      </p:pic>
      <p:sp>
        <p:nvSpPr>
          <p:cNvPr id="2" name="灯片编号占位符 1"/>
          <p:cNvSpPr>
            <a:spLocks noGrp="1"/>
          </p:cNvSpPr>
          <p:nvPr>
            <p:ph type="sldNum" sz="quarter" idx="12"/>
          </p:nvPr>
        </p:nvSpPr>
        <p:spPr/>
        <p:txBody>
          <a:bodyPr/>
          <a:lstStyle/>
          <a:p>
            <a:fld id="{DB70B0F8-DCAB-407D-8AF2-7C17EBDC52AF}" type="slidenum">
              <a:rPr lang="zh-CN" altLang="en-US" smtClean="0"/>
              <a:t>46</a:t>
            </a:fld>
            <a:endParaRPr lang="zh-CN" altLang="en-US"/>
          </a:p>
        </p:txBody>
      </p:sp>
      <p:sp>
        <p:nvSpPr>
          <p:cNvPr id="15" name="矩形 14"/>
          <p:cNvSpPr/>
          <p:nvPr/>
        </p:nvSpPr>
        <p:spPr>
          <a:xfrm>
            <a:off x="0" y="0"/>
            <a:ext cx="9144000" cy="70567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文本框 15"/>
          <p:cNvSpPr txBox="1"/>
          <p:nvPr/>
        </p:nvSpPr>
        <p:spPr>
          <a:xfrm>
            <a:off x="1405706" y="0"/>
            <a:ext cx="6363344" cy="707886"/>
          </a:xfrm>
          <a:prstGeom prst="rect">
            <a:avLst/>
          </a:prstGeom>
          <a:noFill/>
        </p:spPr>
        <p:txBody>
          <a:bodyPr wrap="none" rtlCol="0">
            <a:spAutoFit/>
          </a:bodyPr>
          <a:lstStyle/>
          <a:p>
            <a:pPr algn="ctr"/>
            <a:r>
              <a:rPr lang="en-US" altLang="zh-CN" sz="4000" b="1" dirty="0" smtClean="0">
                <a:solidFill>
                  <a:schemeClr val="bg1"/>
                </a:solidFill>
                <a:latin typeface="微软雅黑" panose="020B0503020204020204" pitchFamily="34" charset="-122"/>
                <a:ea typeface="微软雅黑" panose="020B0503020204020204" pitchFamily="34" charset="-122"/>
              </a:rPr>
              <a:t>Forecast skill</a:t>
            </a:r>
            <a:r>
              <a:rPr lang="zh-CN" altLang="en-US" sz="4000" b="1" dirty="0" smtClean="0">
                <a:solidFill>
                  <a:schemeClr val="bg1"/>
                </a:solidFill>
                <a:latin typeface="微软雅黑" panose="020B0503020204020204" pitchFamily="34" charset="-122"/>
                <a:ea typeface="微软雅黑" panose="020B0503020204020204" pitchFamily="34" charset="-122"/>
              </a:rPr>
              <a:t>（</a:t>
            </a:r>
            <a:r>
              <a:rPr lang="en-US" altLang="zh-CN" sz="4000" b="1" dirty="0" smtClean="0">
                <a:solidFill>
                  <a:schemeClr val="bg1"/>
                </a:solidFill>
                <a:latin typeface="微软雅黑" panose="020B0503020204020204" pitchFamily="34" charset="-122"/>
                <a:ea typeface="微软雅黑" panose="020B0503020204020204" pitchFamily="34" charset="-122"/>
              </a:rPr>
              <a:t>18-24h</a:t>
            </a:r>
            <a:r>
              <a:rPr lang="zh-CN" altLang="en-US" sz="4000" b="1" dirty="0" smtClean="0">
                <a:solidFill>
                  <a:schemeClr val="bg1"/>
                </a:solidFill>
                <a:latin typeface="微软雅黑" panose="020B0503020204020204" pitchFamily="34" charset="-122"/>
                <a:ea typeface="微软雅黑" panose="020B0503020204020204" pitchFamily="34" charset="-122"/>
              </a:rPr>
              <a:t>）</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354736" y="4711321"/>
            <a:ext cx="1010239" cy="369332"/>
          </a:xfrm>
          <a:prstGeom prst="rect">
            <a:avLst/>
          </a:prstGeom>
          <a:noFill/>
        </p:spPr>
        <p:txBody>
          <a:bodyPr wrap="square" rtlCol="0">
            <a:spAutoFit/>
          </a:bodyPr>
          <a:lstStyle/>
          <a:p>
            <a:pPr algn="ctr"/>
            <a:r>
              <a:rPr lang="en-US" altLang="zh-CN" b="1" dirty="0" smtClean="0">
                <a:solidFill>
                  <a:srgbClr val="0070C0"/>
                </a:solidFill>
                <a:latin typeface="微软雅黑" panose="020B0503020204020204" pitchFamily="34" charset="-122"/>
                <a:ea typeface="微软雅黑" panose="020B0503020204020204" pitchFamily="34" charset="-122"/>
              </a:rPr>
              <a:t>SC</a:t>
            </a:r>
          </a:p>
        </p:txBody>
      </p:sp>
      <p:sp>
        <p:nvSpPr>
          <p:cNvPr id="17" name="矩形 16"/>
          <p:cNvSpPr/>
          <p:nvPr/>
        </p:nvSpPr>
        <p:spPr>
          <a:xfrm>
            <a:off x="-82757" y="2019604"/>
            <a:ext cx="529312" cy="369332"/>
          </a:xfrm>
          <a:prstGeom prst="rect">
            <a:avLst/>
          </a:prstGeom>
        </p:spPr>
        <p:txBody>
          <a:bodyPr wrap="none">
            <a:spAutoFit/>
          </a:bodyPr>
          <a:lstStyle/>
          <a:p>
            <a:r>
              <a:rPr lang="en-US" altLang="zh-CN"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LC </a:t>
            </a:r>
            <a:endParaRPr lang="zh-CN" altLang="en-US" dirty="0"/>
          </a:p>
        </p:txBody>
      </p:sp>
      <p:sp>
        <p:nvSpPr>
          <p:cNvPr id="19" name="文本框 18"/>
          <p:cNvSpPr txBox="1"/>
          <p:nvPr/>
        </p:nvSpPr>
        <p:spPr>
          <a:xfrm>
            <a:off x="3149805" y="1590262"/>
            <a:ext cx="323165" cy="904459"/>
          </a:xfrm>
          <a:prstGeom prst="rect">
            <a:avLst/>
          </a:prstGeom>
          <a:solidFill>
            <a:schemeClr val="bg1"/>
          </a:solidFill>
        </p:spPr>
        <p:txBody>
          <a:bodyPr vert="eaVert" wrap="square" rtlCol="0">
            <a:spAutoFit/>
          </a:bodyPr>
          <a:lstStyle/>
          <a:p>
            <a:pPr algn="ctr"/>
            <a:r>
              <a:rPr lang="zh-CN" altLang="en-US" sz="900" b="1" dirty="0" smtClean="0">
                <a:latin typeface="微软雅黑" panose="020B0503020204020204" pitchFamily="34" charset="-122"/>
                <a:ea typeface="微软雅黑" panose="020B0503020204020204" pitchFamily="34" charset="-122"/>
              </a:rPr>
              <a:t>命中率</a:t>
            </a:r>
            <a:endParaRPr lang="en-US" altLang="zh-CN" sz="900" b="1" dirty="0" smtClean="0">
              <a:latin typeface="微软雅黑" panose="020B0503020204020204" pitchFamily="34" charset="-122"/>
              <a:ea typeface="微软雅黑" panose="020B0503020204020204" pitchFamily="34" charset="-122"/>
            </a:endParaRPr>
          </a:p>
        </p:txBody>
      </p:sp>
      <p:sp>
        <p:nvSpPr>
          <p:cNvPr id="26" name="文本框 25"/>
          <p:cNvSpPr txBox="1"/>
          <p:nvPr/>
        </p:nvSpPr>
        <p:spPr>
          <a:xfrm>
            <a:off x="5955952" y="1272209"/>
            <a:ext cx="323165" cy="1590261"/>
          </a:xfrm>
          <a:prstGeom prst="rect">
            <a:avLst/>
          </a:prstGeom>
          <a:solidFill>
            <a:schemeClr val="bg1"/>
          </a:solidFill>
        </p:spPr>
        <p:txBody>
          <a:bodyPr vert="eaVert" wrap="square" rtlCol="0">
            <a:spAutoFit/>
          </a:bodyPr>
          <a:lstStyle/>
          <a:p>
            <a:pPr algn="ctr"/>
            <a:r>
              <a:rPr lang="zh-CN" altLang="en-US" sz="900" b="1" dirty="0" smtClean="0">
                <a:latin typeface="微软雅黑" panose="020B0503020204020204" pitchFamily="34" charset="-122"/>
                <a:ea typeface="微软雅黑" panose="020B0503020204020204" pitchFamily="34" charset="-122"/>
              </a:rPr>
              <a:t>观测与预报间一致性尺度</a:t>
            </a:r>
            <a:endParaRPr lang="en-US" altLang="zh-CN" sz="900" b="1" dirty="0" smtClean="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23800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450" y="1249631"/>
            <a:ext cx="8724900" cy="4603214"/>
          </a:xfrm>
          <a:prstGeom prst="rect">
            <a:avLst/>
          </a:prstGeom>
        </p:spPr>
      </p:pic>
      <p:sp>
        <p:nvSpPr>
          <p:cNvPr id="6" name="文本框 5"/>
          <p:cNvSpPr txBox="1"/>
          <p:nvPr/>
        </p:nvSpPr>
        <p:spPr>
          <a:xfrm>
            <a:off x="1063240" y="780581"/>
            <a:ext cx="7484412" cy="369332"/>
          </a:xfrm>
          <a:prstGeom prst="rect">
            <a:avLst/>
          </a:prstGeom>
          <a:noFill/>
        </p:spPr>
        <p:txBody>
          <a:bodyPr wrap="square" rtlCol="0">
            <a:spAutoFit/>
          </a:bodyPr>
          <a:lstStyle/>
          <a:p>
            <a:pPr algn="ctr"/>
            <a:r>
              <a:rPr lang="en-US" altLang="zh-CN" b="1" dirty="0" smtClean="0">
                <a:solidFill>
                  <a:srgbClr val="0070C0"/>
                </a:solidFill>
                <a:latin typeface="微软雅黑" panose="020B0503020204020204" pitchFamily="34" charset="-122"/>
                <a:ea typeface="微软雅黑" panose="020B0503020204020204" pitchFamily="34" charset="-122"/>
              </a:rPr>
              <a:t>WRF_GEFS</a:t>
            </a:r>
            <a:r>
              <a:rPr lang="en-US" altLang="zh-CN" b="1" dirty="0" smtClean="0">
                <a:latin typeface="微软雅黑" panose="020B0503020204020204" pitchFamily="34" charset="-122"/>
                <a:ea typeface="微软雅黑" panose="020B0503020204020204" pitchFamily="34" charset="-122"/>
              </a:rPr>
              <a:t>, </a:t>
            </a:r>
            <a:r>
              <a:rPr lang="en-US" altLang="zh-CN" b="1" dirty="0" smtClean="0">
                <a:solidFill>
                  <a:srgbClr val="00B050"/>
                </a:solidFill>
                <a:latin typeface="微软雅黑" panose="020B0503020204020204" pitchFamily="34" charset="-122"/>
                <a:ea typeface="微软雅黑" panose="020B0503020204020204" pitchFamily="34" charset="-122"/>
              </a:rPr>
              <a:t>WRF_GEFS_INF</a:t>
            </a:r>
            <a:r>
              <a:rPr lang="en-US" altLang="zh-CN" b="1" dirty="0" smtClean="0">
                <a:latin typeface="微软雅黑" panose="020B0503020204020204" pitchFamily="34" charset="-122"/>
                <a:ea typeface="微软雅黑" panose="020B0503020204020204" pitchFamily="34" charset="-122"/>
              </a:rPr>
              <a:t>, </a:t>
            </a:r>
            <a:r>
              <a:rPr lang="en-US" altLang="zh-CN" b="1" dirty="0" smtClean="0">
                <a:solidFill>
                  <a:srgbClr val="FF0000"/>
                </a:solidFill>
                <a:latin typeface="微软雅黑" panose="020B0503020204020204" pitchFamily="34" charset="-122"/>
                <a:ea typeface="微软雅黑" panose="020B0503020204020204" pitchFamily="34" charset="-122"/>
              </a:rPr>
              <a:t>WRF_BGM</a:t>
            </a:r>
            <a:r>
              <a:rPr lang="en-US" altLang="zh-CN" b="1" dirty="0" smtClean="0">
                <a:latin typeface="微软雅黑" panose="020B0503020204020204" pitchFamily="34" charset="-122"/>
                <a:ea typeface="微软雅黑" panose="020B0503020204020204" pitchFamily="34" charset="-122"/>
              </a:rPr>
              <a:t>, 3h rain</a:t>
            </a:r>
            <a:endParaRPr lang="zh-CN" altLang="en-US" b="1"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1958761" y="1274904"/>
            <a:ext cx="1183914" cy="338554"/>
          </a:xfrm>
          <a:prstGeom prst="rect">
            <a:avLst/>
          </a:prstGeom>
          <a:noFill/>
        </p:spPr>
        <p:txBody>
          <a:bodyPr wrap="none" rtlCol="0">
            <a:spAutoFit/>
          </a:bodyPr>
          <a:lstStyle/>
          <a:p>
            <a:r>
              <a:rPr lang="en-US" altLang="zh-CN" sz="1600" b="1" dirty="0" smtClean="0">
                <a:latin typeface="微软雅黑" panose="020B0503020204020204" pitchFamily="34" charset="-122"/>
                <a:ea typeface="微软雅黑" panose="020B0503020204020204" pitchFamily="34" charset="-122"/>
              </a:rPr>
              <a:t>Areal rain</a:t>
            </a:r>
            <a:endParaRPr lang="zh-CN" altLang="en-US" sz="1600" b="1"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4958019" y="1323958"/>
            <a:ext cx="723275" cy="338554"/>
          </a:xfrm>
          <a:prstGeom prst="rect">
            <a:avLst/>
          </a:prstGeom>
          <a:noFill/>
        </p:spPr>
        <p:txBody>
          <a:bodyPr wrap="none" rtlCol="0">
            <a:spAutoFit/>
          </a:bodyPr>
          <a:lstStyle/>
          <a:p>
            <a:r>
              <a:rPr lang="en-US" altLang="zh-CN" sz="1600" b="1" dirty="0" smtClean="0">
                <a:latin typeface="微软雅黑" panose="020B0503020204020204" pitchFamily="34" charset="-122"/>
                <a:ea typeface="微软雅黑" panose="020B0503020204020204" pitchFamily="34" charset="-122"/>
              </a:rPr>
              <a:t>CRPS</a:t>
            </a:r>
            <a:endParaRPr lang="zh-CN" altLang="en-US" sz="1600" b="1" dirty="0">
              <a:latin typeface="微软雅黑" panose="020B0503020204020204" pitchFamily="34" charset="-122"/>
              <a:ea typeface="微软雅黑" panose="020B0503020204020204" pitchFamily="34" charset="-122"/>
            </a:endParaRPr>
          </a:p>
        </p:txBody>
      </p:sp>
      <p:sp>
        <p:nvSpPr>
          <p:cNvPr id="12" name="灯片编号占位符 11"/>
          <p:cNvSpPr>
            <a:spLocks noGrp="1"/>
          </p:cNvSpPr>
          <p:nvPr>
            <p:ph type="sldNum" sz="quarter" idx="12"/>
          </p:nvPr>
        </p:nvSpPr>
        <p:spPr>
          <a:xfrm>
            <a:off x="6965950" y="6406855"/>
            <a:ext cx="2057400" cy="365125"/>
          </a:xfrm>
        </p:spPr>
        <p:txBody>
          <a:bodyPr/>
          <a:lstStyle/>
          <a:p>
            <a:fld id="{DB70B0F8-DCAB-407D-8AF2-7C17EBDC52AF}" type="slidenum">
              <a:rPr lang="zh-CN" altLang="en-US" smtClean="0"/>
              <a:t>47</a:t>
            </a:fld>
            <a:endParaRPr lang="zh-CN" altLang="en-US" dirty="0"/>
          </a:p>
        </p:txBody>
      </p:sp>
      <p:sp>
        <p:nvSpPr>
          <p:cNvPr id="20" name="文本框 19"/>
          <p:cNvSpPr txBox="1"/>
          <p:nvPr/>
        </p:nvSpPr>
        <p:spPr>
          <a:xfrm>
            <a:off x="-85725" y="2197050"/>
            <a:ext cx="526925" cy="369332"/>
          </a:xfrm>
          <a:prstGeom prst="rect">
            <a:avLst/>
          </a:prstGeom>
          <a:noFill/>
        </p:spPr>
        <p:txBody>
          <a:bodyPr wrap="square" rtlCol="0">
            <a:spAutoFit/>
          </a:bodyPr>
          <a:lstStyle/>
          <a:p>
            <a:r>
              <a:rPr lang="en-US" altLang="zh-CN" b="1" dirty="0">
                <a:solidFill>
                  <a:srgbClr val="FF0000"/>
                </a:solidFill>
                <a:latin typeface="微软雅黑" panose="020B0503020204020204" pitchFamily="34" charset="-122"/>
                <a:ea typeface="微软雅黑" panose="020B0503020204020204" pitchFamily="34" charset="-122"/>
              </a:rPr>
              <a:t>LC</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95250" y="4459736"/>
            <a:ext cx="526925" cy="369332"/>
          </a:xfrm>
          <a:prstGeom prst="rect">
            <a:avLst/>
          </a:prstGeom>
          <a:noFill/>
        </p:spPr>
        <p:txBody>
          <a:bodyPr wrap="square" rtlCol="0">
            <a:spAutoFit/>
          </a:bodyPr>
          <a:lstStyle/>
          <a:p>
            <a:r>
              <a:rPr lang="en-US" altLang="zh-CN" b="1" dirty="0">
                <a:solidFill>
                  <a:srgbClr val="0070C0"/>
                </a:solidFill>
                <a:latin typeface="微软雅黑" panose="020B0503020204020204" pitchFamily="34" charset="-122"/>
                <a:ea typeface="微软雅黑" panose="020B0503020204020204" pitchFamily="34" charset="-122"/>
              </a:rPr>
              <a:t>SC</a:t>
            </a:r>
            <a:endParaRPr lang="zh-CN" altLang="en-US" b="1" dirty="0">
              <a:solidFill>
                <a:srgbClr val="0070C0"/>
              </a:solidFill>
              <a:latin typeface="微软雅黑" panose="020B0503020204020204" pitchFamily="34" charset="-122"/>
              <a:ea typeface="微软雅黑" panose="020B0503020204020204" pitchFamily="34" charset="-122"/>
            </a:endParaRPr>
          </a:p>
        </p:txBody>
      </p:sp>
      <p:sp>
        <p:nvSpPr>
          <p:cNvPr id="23" name="矩形 22"/>
          <p:cNvSpPr/>
          <p:nvPr/>
        </p:nvSpPr>
        <p:spPr>
          <a:xfrm>
            <a:off x="0" y="0"/>
            <a:ext cx="9144000" cy="70567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 name="文本框 23"/>
          <p:cNvSpPr txBox="1"/>
          <p:nvPr/>
        </p:nvSpPr>
        <p:spPr>
          <a:xfrm>
            <a:off x="2884434" y="0"/>
            <a:ext cx="3518015" cy="707886"/>
          </a:xfrm>
          <a:prstGeom prst="rect">
            <a:avLst/>
          </a:prstGeom>
          <a:noFill/>
        </p:spPr>
        <p:txBody>
          <a:bodyPr wrap="none" rtlCol="0">
            <a:spAutoFit/>
          </a:bodyPr>
          <a:lstStyle/>
          <a:p>
            <a:pPr algn="ctr"/>
            <a:r>
              <a:rPr lang="en-US" altLang="zh-CN" sz="4000" b="1" dirty="0" smtClean="0">
                <a:solidFill>
                  <a:schemeClr val="bg1"/>
                </a:solidFill>
                <a:latin typeface="微软雅黑" panose="020B0503020204020204" pitchFamily="34" charset="-122"/>
                <a:ea typeface="微软雅黑" panose="020B0503020204020204" pitchFamily="34" charset="-122"/>
              </a:rPr>
              <a:t>Forecast skill</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6761001" y="1342770"/>
            <a:ext cx="2329356" cy="338554"/>
          </a:xfrm>
          <a:prstGeom prst="rect">
            <a:avLst/>
          </a:prstGeom>
          <a:noFill/>
        </p:spPr>
        <p:txBody>
          <a:bodyPr wrap="none" rtlCol="0">
            <a:spAutoFit/>
          </a:bodyPr>
          <a:lstStyle>
            <a:defPPr>
              <a:defRPr lang="zh-CN"/>
            </a:defPPr>
            <a:lvl1pPr>
              <a:defRPr sz="1600" b="1">
                <a:latin typeface="微软雅黑" panose="020B0503020204020204" pitchFamily="34" charset="-122"/>
                <a:ea typeface="微软雅黑" panose="020B0503020204020204" pitchFamily="34" charset="-122"/>
              </a:defRPr>
            </a:lvl1pPr>
          </a:lstStyle>
          <a:p>
            <a:r>
              <a:rPr lang="en-US" altLang="zh-CN" dirty="0" smtClean="0"/>
              <a:t>ROC</a:t>
            </a:r>
            <a:r>
              <a:rPr lang="zh-CN" altLang="en-US" dirty="0"/>
              <a:t> </a:t>
            </a:r>
            <a:r>
              <a:rPr lang="en-US" altLang="zh-CN" dirty="0" smtClean="0"/>
              <a:t>area, 0.1mm/3h</a:t>
            </a:r>
            <a:endParaRPr lang="zh-CN" altLang="en-US" dirty="0"/>
          </a:p>
        </p:txBody>
      </p:sp>
      <p:sp>
        <p:nvSpPr>
          <p:cNvPr id="2" name="椭圆 1"/>
          <p:cNvSpPr/>
          <p:nvPr/>
        </p:nvSpPr>
        <p:spPr>
          <a:xfrm>
            <a:off x="367749" y="1023731"/>
            <a:ext cx="606288" cy="2097157"/>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420758" y="4482548"/>
            <a:ext cx="566531" cy="1172817"/>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6477001" y="4247322"/>
            <a:ext cx="566531" cy="1172817"/>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6510130" y="1679713"/>
            <a:ext cx="337932" cy="563217"/>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392115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p:cNvGrpSpPr/>
          <p:nvPr/>
        </p:nvGrpSpPr>
        <p:grpSpPr>
          <a:xfrm>
            <a:off x="4643438" y="1357449"/>
            <a:ext cx="4330880" cy="3374795"/>
            <a:chOff x="1853293" y="1555049"/>
            <a:chExt cx="6245431" cy="4699903"/>
          </a:xfrm>
        </p:grpSpPr>
        <p:pic>
          <p:nvPicPr>
            <p:cNvPr id="45" name="图片 44"/>
            <p:cNvPicPr/>
            <p:nvPr/>
          </p:nvPicPr>
          <p:blipFill>
            <a:blip r:embed="rId3" cstate="print">
              <a:extLst>
                <a:ext uri="{28A0092B-C50C-407E-A947-70E740481C1C}">
                  <a14:useLocalDpi xmlns:a14="http://schemas.microsoft.com/office/drawing/2010/main" val="0"/>
                </a:ext>
              </a:extLst>
            </a:blip>
            <a:stretch>
              <a:fillRect/>
            </a:stretch>
          </p:blipFill>
          <p:spPr bwMode="auto">
            <a:xfrm>
              <a:off x="1853293" y="1555049"/>
              <a:ext cx="6245431" cy="4699903"/>
            </a:xfrm>
            <a:prstGeom prst="rect">
              <a:avLst/>
            </a:prstGeom>
            <a:noFill/>
            <a:ln>
              <a:noFill/>
            </a:ln>
          </p:spPr>
        </p:pic>
        <p:sp>
          <p:nvSpPr>
            <p:cNvPr id="46" name="文本框 45"/>
            <p:cNvSpPr txBox="1"/>
            <p:nvPr/>
          </p:nvSpPr>
          <p:spPr>
            <a:xfrm>
              <a:off x="4603670" y="1670256"/>
              <a:ext cx="1590923" cy="417909"/>
            </a:xfrm>
            <a:prstGeom prst="rect">
              <a:avLst/>
            </a:prstGeom>
            <a:noFill/>
          </p:spPr>
          <p:txBody>
            <a:bodyPr wrap="square" rtlCol="0">
              <a:spAutoFit/>
            </a:bodyPr>
            <a:lstStyle/>
            <a:p>
              <a:pPr algn="ctr"/>
              <a:r>
                <a:rPr lang="en-US" altLang="zh-CN" sz="1350" b="1" dirty="0">
                  <a:solidFill>
                    <a:prstClr val="black"/>
                  </a:solidFill>
                  <a:latin typeface="微软雅黑" panose="020B0503020204020204" pitchFamily="34" charset="-122"/>
                  <a:ea typeface="微软雅黑" panose="020B0503020204020204" pitchFamily="34" charset="-122"/>
                </a:rPr>
                <a:t>850hPa </a:t>
              </a:r>
              <a:r>
                <a:rPr lang="en-US" altLang="zh-CN" sz="1350" b="1" dirty="0" smtClean="0">
                  <a:solidFill>
                    <a:prstClr val="black"/>
                  </a:solidFill>
                  <a:latin typeface="微软雅黑" panose="020B0503020204020204" pitchFamily="34" charset="-122"/>
                  <a:ea typeface="微软雅黑" panose="020B0503020204020204" pitchFamily="34" charset="-122"/>
                </a:rPr>
                <a:t>T</a:t>
              </a:r>
              <a:endParaRPr lang="en-US" altLang="zh-CN" sz="1350" b="1" dirty="0">
                <a:solidFill>
                  <a:prstClr val="black"/>
                </a:solidFill>
                <a:latin typeface="微软雅黑" panose="020B0503020204020204" pitchFamily="34" charset="-122"/>
                <a:ea typeface="微软雅黑" panose="020B0503020204020204" pitchFamily="34" charset="-122"/>
              </a:endParaRPr>
            </a:p>
          </p:txBody>
        </p:sp>
      </p:grpSp>
      <p:sp>
        <p:nvSpPr>
          <p:cNvPr id="6" name="灯片编号占位符 5"/>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48</a:t>
            </a:fld>
            <a:endParaRPr lang="zh-CN" altLang="en-US">
              <a:solidFill>
                <a:prstClr val="black">
                  <a:tint val="75000"/>
                </a:prstClr>
              </a:solidFill>
            </a:endParaRPr>
          </a:p>
        </p:txBody>
      </p:sp>
      <p:sp>
        <p:nvSpPr>
          <p:cNvPr id="9" name="矩形 8"/>
          <p:cNvSpPr/>
          <p:nvPr/>
        </p:nvSpPr>
        <p:spPr>
          <a:xfrm>
            <a:off x="0" y="0"/>
            <a:ext cx="9144000" cy="70567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文本框 6"/>
          <p:cNvSpPr txBox="1"/>
          <p:nvPr/>
        </p:nvSpPr>
        <p:spPr>
          <a:xfrm>
            <a:off x="1673654" y="0"/>
            <a:ext cx="5939576" cy="707886"/>
          </a:xfrm>
          <a:prstGeom prst="rect">
            <a:avLst/>
          </a:prstGeom>
          <a:noFill/>
        </p:spPr>
        <p:txBody>
          <a:bodyPr wrap="none" rtlCol="0">
            <a:spAutoFit/>
          </a:bodyPr>
          <a:lstStyle/>
          <a:p>
            <a:pPr algn="ctr"/>
            <a:r>
              <a:rPr lang="en-US" altLang="zh-CN" sz="4000" b="1" dirty="0" smtClean="0">
                <a:solidFill>
                  <a:prstClr val="white"/>
                </a:solidFill>
                <a:latin typeface="微软雅黑" panose="020B0503020204020204" pitchFamily="34" charset="-122"/>
                <a:ea typeface="微软雅黑" panose="020B0503020204020204" pitchFamily="34" charset="-122"/>
              </a:rPr>
              <a:t>Blending perturbation</a:t>
            </a:r>
            <a:endParaRPr lang="zh-CN" altLang="en-US" sz="4000" b="1" dirty="0">
              <a:solidFill>
                <a:prstClr val="white"/>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723" y="1376301"/>
            <a:ext cx="4278243" cy="3332438"/>
          </a:xfrm>
          <a:prstGeom prst="rect">
            <a:avLst/>
          </a:prstGeom>
        </p:spPr>
      </p:pic>
      <mc:AlternateContent xmlns:mc="http://schemas.openxmlformats.org/markup-compatibility/2006" xmlns:a14="http://schemas.microsoft.com/office/drawing/2010/main">
        <mc:Choice Requires="a14">
          <p:sp>
            <p:nvSpPr>
              <p:cNvPr id="3" name="矩形 2"/>
              <p:cNvSpPr/>
              <p:nvPr/>
            </p:nvSpPr>
            <p:spPr>
              <a:xfrm>
                <a:off x="1252324" y="3114803"/>
                <a:ext cx="1721049" cy="5073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zh-CN" altLang="en-US" sz="1200" b="1" i="1" smtClean="0">
                              <a:solidFill>
                                <a:srgbClr val="0000F8"/>
                              </a:solidFill>
                              <a:latin typeface="Cambria Math"/>
                            </a:rPr>
                          </m:ctrlPr>
                        </m:funcPr>
                        <m:fName>
                          <m:sSup>
                            <m:sSupPr>
                              <m:ctrlPr>
                                <a:rPr lang="zh-CN" altLang="en-US" sz="1200" b="1" i="1">
                                  <a:solidFill>
                                    <a:srgbClr val="0000F8"/>
                                  </a:solidFill>
                                  <a:latin typeface="Cambria Math"/>
                                </a:rPr>
                              </m:ctrlPr>
                            </m:sSupPr>
                            <m:e>
                              <m:r>
                                <a:rPr lang="zh-CN" altLang="en-US" sz="1200" b="1" i="1">
                                  <a:solidFill>
                                    <a:srgbClr val="0000F8"/>
                                  </a:solidFill>
                                  <a:latin typeface="Cambria Math" panose="02040503050406030204" pitchFamily="18" charset="0"/>
                                </a:rPr>
                                <m:t>𝒄𝒐𝒔</m:t>
                              </m:r>
                            </m:e>
                            <m:sup>
                              <m:r>
                                <a:rPr lang="zh-CN" altLang="en-US" sz="1200" b="1">
                                  <a:solidFill>
                                    <a:srgbClr val="0000F8"/>
                                  </a:solidFill>
                                  <a:latin typeface="Cambria Math" panose="02040503050406030204" pitchFamily="18" charset="0"/>
                                </a:rPr>
                                <m:t>𝟐</m:t>
                              </m:r>
                            </m:sup>
                          </m:sSup>
                        </m:fName>
                        <m:e>
                          <m:d>
                            <m:dPr>
                              <m:ctrlPr>
                                <a:rPr lang="zh-CN" altLang="en-US" sz="1200" b="1" i="1">
                                  <a:solidFill>
                                    <a:srgbClr val="0000F8"/>
                                  </a:solidFill>
                                  <a:latin typeface="Cambria Math"/>
                                </a:rPr>
                              </m:ctrlPr>
                            </m:dPr>
                            <m:e>
                              <m:f>
                                <m:fPr>
                                  <m:ctrlPr>
                                    <a:rPr lang="zh-CN" altLang="en-US" sz="1200" b="1" i="1">
                                      <a:solidFill>
                                        <a:srgbClr val="0000F8"/>
                                      </a:solidFill>
                                      <a:latin typeface="Cambria Math"/>
                                    </a:rPr>
                                  </m:ctrlPr>
                                </m:fPr>
                                <m:num>
                                  <m:r>
                                    <a:rPr lang="zh-CN" altLang="en-US" sz="1200" b="1" i="1">
                                      <a:solidFill>
                                        <a:srgbClr val="0000F8"/>
                                      </a:solidFill>
                                      <a:latin typeface="Cambria Math" panose="02040503050406030204" pitchFamily="18" charset="0"/>
                                    </a:rPr>
                                    <m:t>𝝅</m:t>
                                  </m:r>
                                </m:num>
                                <m:den>
                                  <m:r>
                                    <a:rPr lang="zh-CN" altLang="en-US" sz="1200" b="1">
                                      <a:solidFill>
                                        <a:srgbClr val="0000F8"/>
                                      </a:solidFill>
                                      <a:latin typeface="Cambria Math" panose="02040503050406030204" pitchFamily="18" charset="0"/>
                                    </a:rPr>
                                    <m:t>𝟐</m:t>
                                  </m:r>
                                </m:den>
                              </m:f>
                              <m:r>
                                <a:rPr lang="zh-CN" altLang="en-US" sz="1200" b="1">
                                  <a:solidFill>
                                    <a:srgbClr val="0000F8"/>
                                  </a:solidFill>
                                  <a:latin typeface="Cambria Math" panose="02040503050406030204" pitchFamily="18" charset="0"/>
                                </a:rPr>
                                <m:t>∗</m:t>
                              </m:r>
                              <m:f>
                                <m:fPr>
                                  <m:ctrlPr>
                                    <a:rPr lang="zh-CN" altLang="en-US" sz="1200" b="1" i="1">
                                      <a:solidFill>
                                        <a:srgbClr val="0000F8"/>
                                      </a:solidFill>
                                      <a:latin typeface="Cambria Math"/>
                                    </a:rPr>
                                  </m:ctrlPr>
                                </m:fPr>
                                <m:num>
                                  <m:r>
                                    <a:rPr lang="zh-CN" altLang="en-US" sz="1200" b="1" i="1">
                                      <a:solidFill>
                                        <a:srgbClr val="0000F8"/>
                                      </a:solidFill>
                                      <a:latin typeface="Cambria Math" panose="02040503050406030204" pitchFamily="18" charset="0"/>
                                    </a:rPr>
                                    <m:t>𝝎</m:t>
                                  </m:r>
                                  <m:r>
                                    <a:rPr lang="zh-CN" altLang="en-US" sz="1200" b="1">
                                      <a:solidFill>
                                        <a:srgbClr val="0000F8"/>
                                      </a:solidFill>
                                      <a:latin typeface="Cambria Math" panose="02040503050406030204" pitchFamily="18" charset="0"/>
                                    </a:rPr>
                                    <m:t>−</m:t>
                                  </m:r>
                                  <m:r>
                                    <a:rPr lang="en-US" altLang="zh-CN" sz="1200" b="1" i="1" smtClean="0">
                                      <a:solidFill>
                                        <a:srgbClr val="0000F8"/>
                                      </a:solidFill>
                                      <a:latin typeface="Cambria Math" panose="02040503050406030204" pitchFamily="18" charset="0"/>
                                    </a:rPr>
                                    <m:t>𝟒𝟎𝟎</m:t>
                                  </m:r>
                                </m:num>
                                <m:den>
                                  <m:r>
                                    <a:rPr lang="en-US" altLang="zh-CN" sz="1200" b="1" smtClean="0">
                                      <a:solidFill>
                                        <a:srgbClr val="0000F8"/>
                                      </a:solidFill>
                                      <a:latin typeface="Cambria Math" panose="02040503050406030204" pitchFamily="18" charset="0"/>
                                    </a:rPr>
                                    <m:t>𝟐𝟎𝟎</m:t>
                                  </m:r>
                                  <m:r>
                                    <a:rPr lang="zh-CN" altLang="en-US" sz="1200" b="1">
                                      <a:solidFill>
                                        <a:srgbClr val="0000F8"/>
                                      </a:solidFill>
                                      <a:latin typeface="Cambria Math" panose="02040503050406030204" pitchFamily="18" charset="0"/>
                                    </a:rPr>
                                    <m:t>−</m:t>
                                  </m:r>
                                  <m:r>
                                    <a:rPr lang="en-US" altLang="zh-CN" sz="1200" b="1" i="1" smtClean="0">
                                      <a:solidFill>
                                        <a:srgbClr val="0000F8"/>
                                      </a:solidFill>
                                      <a:latin typeface="Cambria Math" panose="02040503050406030204" pitchFamily="18" charset="0"/>
                                    </a:rPr>
                                    <m:t>𝟒𝟎𝟎</m:t>
                                  </m:r>
                                </m:den>
                              </m:f>
                            </m:e>
                          </m:d>
                        </m:e>
                      </m:func>
                    </m:oMath>
                  </m:oMathPara>
                </a14:m>
                <a:endParaRPr lang="zh-CN" altLang="en-US" sz="1200" b="1" dirty="0">
                  <a:solidFill>
                    <a:srgbClr val="0000F8"/>
                  </a:solidFill>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1252324" y="3114803"/>
                <a:ext cx="1721049" cy="507318"/>
              </a:xfrm>
              <a:prstGeom prst="rect">
                <a:avLst/>
              </a:prstGeom>
              <a:blipFill rotWithShape="0">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923956" y="2145413"/>
                <a:ext cx="1996187" cy="5073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zh-CN" altLang="en-US" sz="1200" b="1" i="1" smtClean="0">
                              <a:solidFill>
                                <a:srgbClr val="FF0000"/>
                              </a:solidFill>
                              <a:latin typeface="Cambria Math"/>
                            </a:rPr>
                          </m:ctrlPr>
                        </m:funcPr>
                        <m:fName>
                          <m:r>
                            <a:rPr lang="en-US" altLang="zh-CN" sz="1200" b="1" smtClean="0">
                              <a:solidFill>
                                <a:srgbClr val="FF0000"/>
                              </a:solidFill>
                              <a:latin typeface="Cambria Math" panose="02040503050406030204" pitchFamily="18" charset="0"/>
                            </a:rPr>
                            <m:t>𝟏</m:t>
                          </m:r>
                          <m:r>
                            <a:rPr lang="en-US" altLang="zh-CN" sz="1200" b="1" smtClean="0">
                              <a:solidFill>
                                <a:srgbClr val="FF0000"/>
                              </a:solidFill>
                              <a:latin typeface="Cambria Math" panose="02040503050406030204" pitchFamily="18" charset="0"/>
                            </a:rPr>
                            <m:t>−</m:t>
                          </m:r>
                          <m:sSup>
                            <m:sSupPr>
                              <m:ctrlPr>
                                <a:rPr lang="zh-CN" altLang="en-US" sz="1200" b="1" i="1">
                                  <a:solidFill>
                                    <a:srgbClr val="FF0000"/>
                                  </a:solidFill>
                                  <a:latin typeface="Cambria Math"/>
                                </a:rPr>
                              </m:ctrlPr>
                            </m:sSupPr>
                            <m:e>
                              <m:r>
                                <a:rPr lang="zh-CN" altLang="en-US" sz="1200" b="1" i="1">
                                  <a:solidFill>
                                    <a:srgbClr val="FF0000"/>
                                  </a:solidFill>
                                  <a:latin typeface="Cambria Math" panose="02040503050406030204" pitchFamily="18" charset="0"/>
                                </a:rPr>
                                <m:t>𝒄𝒐𝒔</m:t>
                              </m:r>
                            </m:e>
                            <m:sup>
                              <m:r>
                                <a:rPr lang="zh-CN" altLang="en-US" sz="1200" b="1">
                                  <a:solidFill>
                                    <a:srgbClr val="FF0000"/>
                                  </a:solidFill>
                                  <a:latin typeface="Cambria Math" panose="02040503050406030204" pitchFamily="18" charset="0"/>
                                </a:rPr>
                                <m:t>𝟐</m:t>
                              </m:r>
                            </m:sup>
                          </m:sSup>
                        </m:fName>
                        <m:e>
                          <m:d>
                            <m:dPr>
                              <m:ctrlPr>
                                <a:rPr lang="zh-CN" altLang="en-US" sz="1200" b="1" i="1">
                                  <a:solidFill>
                                    <a:srgbClr val="FF0000"/>
                                  </a:solidFill>
                                  <a:latin typeface="Cambria Math"/>
                                </a:rPr>
                              </m:ctrlPr>
                            </m:dPr>
                            <m:e>
                              <m:f>
                                <m:fPr>
                                  <m:ctrlPr>
                                    <a:rPr lang="zh-CN" altLang="en-US" sz="1200" b="1" i="1">
                                      <a:solidFill>
                                        <a:srgbClr val="FF0000"/>
                                      </a:solidFill>
                                      <a:latin typeface="Cambria Math"/>
                                    </a:rPr>
                                  </m:ctrlPr>
                                </m:fPr>
                                <m:num>
                                  <m:r>
                                    <a:rPr lang="zh-CN" altLang="en-US" sz="1200" b="1" i="1">
                                      <a:solidFill>
                                        <a:srgbClr val="FF0000"/>
                                      </a:solidFill>
                                      <a:latin typeface="Cambria Math" panose="02040503050406030204" pitchFamily="18" charset="0"/>
                                    </a:rPr>
                                    <m:t>𝝅</m:t>
                                  </m:r>
                                </m:num>
                                <m:den>
                                  <m:r>
                                    <a:rPr lang="zh-CN" altLang="en-US" sz="1200" b="1">
                                      <a:solidFill>
                                        <a:srgbClr val="FF0000"/>
                                      </a:solidFill>
                                      <a:latin typeface="Cambria Math" panose="02040503050406030204" pitchFamily="18" charset="0"/>
                                    </a:rPr>
                                    <m:t>𝟐</m:t>
                                  </m:r>
                                </m:den>
                              </m:f>
                              <m:r>
                                <a:rPr lang="zh-CN" altLang="en-US" sz="1200" b="1">
                                  <a:solidFill>
                                    <a:srgbClr val="FF0000"/>
                                  </a:solidFill>
                                  <a:latin typeface="Cambria Math" panose="02040503050406030204" pitchFamily="18" charset="0"/>
                                </a:rPr>
                                <m:t>∗</m:t>
                              </m:r>
                              <m:f>
                                <m:fPr>
                                  <m:ctrlPr>
                                    <a:rPr lang="zh-CN" altLang="en-US" sz="1200" b="1" i="1">
                                      <a:solidFill>
                                        <a:srgbClr val="FF0000"/>
                                      </a:solidFill>
                                      <a:latin typeface="Cambria Math"/>
                                    </a:rPr>
                                  </m:ctrlPr>
                                </m:fPr>
                                <m:num>
                                  <m:r>
                                    <a:rPr lang="zh-CN" altLang="en-US" sz="1200" b="1" i="1">
                                      <a:solidFill>
                                        <a:srgbClr val="FF0000"/>
                                      </a:solidFill>
                                      <a:latin typeface="Cambria Math" panose="02040503050406030204" pitchFamily="18" charset="0"/>
                                    </a:rPr>
                                    <m:t>𝝎</m:t>
                                  </m:r>
                                  <m:r>
                                    <a:rPr lang="zh-CN" altLang="en-US" sz="1200" b="1">
                                      <a:solidFill>
                                        <a:srgbClr val="FF0000"/>
                                      </a:solidFill>
                                      <a:latin typeface="Cambria Math" panose="02040503050406030204" pitchFamily="18" charset="0"/>
                                    </a:rPr>
                                    <m:t>−</m:t>
                                  </m:r>
                                  <m:r>
                                    <a:rPr lang="en-US" altLang="zh-CN" sz="1200" b="1" i="1" smtClean="0">
                                      <a:solidFill>
                                        <a:srgbClr val="FF0000"/>
                                      </a:solidFill>
                                      <a:latin typeface="Cambria Math" panose="02040503050406030204" pitchFamily="18" charset="0"/>
                                    </a:rPr>
                                    <m:t>𝟒𝟎𝟎</m:t>
                                  </m:r>
                                </m:num>
                                <m:den>
                                  <m:r>
                                    <a:rPr lang="en-US" altLang="zh-CN" sz="1200" b="1" smtClean="0">
                                      <a:solidFill>
                                        <a:srgbClr val="FF0000"/>
                                      </a:solidFill>
                                      <a:latin typeface="Cambria Math" panose="02040503050406030204" pitchFamily="18" charset="0"/>
                                    </a:rPr>
                                    <m:t>𝟐𝟎𝟎</m:t>
                                  </m:r>
                                  <m:r>
                                    <a:rPr lang="zh-CN" altLang="en-US" sz="1200" b="1">
                                      <a:solidFill>
                                        <a:srgbClr val="FF0000"/>
                                      </a:solidFill>
                                      <a:latin typeface="Cambria Math" panose="02040503050406030204" pitchFamily="18" charset="0"/>
                                    </a:rPr>
                                    <m:t>−</m:t>
                                  </m:r>
                                  <m:r>
                                    <a:rPr lang="en-US" altLang="zh-CN" sz="1200" b="1" i="1" smtClean="0">
                                      <a:solidFill>
                                        <a:srgbClr val="FF0000"/>
                                      </a:solidFill>
                                      <a:latin typeface="Cambria Math" panose="02040503050406030204" pitchFamily="18" charset="0"/>
                                    </a:rPr>
                                    <m:t>𝟒𝟎𝟎</m:t>
                                  </m:r>
                                </m:den>
                              </m:f>
                            </m:e>
                          </m:d>
                        </m:e>
                      </m:func>
                    </m:oMath>
                  </m:oMathPara>
                </a14:m>
                <a:endParaRPr lang="zh-CN" altLang="en-US" sz="1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923956" y="2145413"/>
                <a:ext cx="1996187" cy="507318"/>
              </a:xfrm>
              <a:prstGeom prst="rect">
                <a:avLst/>
              </a:prstGeom>
              <a:blipFill rotWithShape="0">
                <a:blip r:embed="rId6"/>
                <a:stretch>
                  <a:fillRect/>
                </a:stretch>
              </a:blipFill>
            </p:spPr>
            <p:txBody>
              <a:bodyPr/>
              <a:lstStyle/>
              <a:p>
                <a:r>
                  <a:rPr lang="zh-CN" altLang="en-US">
                    <a:noFill/>
                  </a:rPr>
                  <a:t> </a:t>
                </a:r>
              </a:p>
            </p:txBody>
          </p:sp>
        </mc:Fallback>
      </mc:AlternateContent>
      <p:sp>
        <p:nvSpPr>
          <p:cNvPr id="5" name="矩形 4"/>
          <p:cNvSpPr/>
          <p:nvPr/>
        </p:nvSpPr>
        <p:spPr>
          <a:xfrm>
            <a:off x="6450577" y="1000743"/>
            <a:ext cx="1220207" cy="369332"/>
          </a:xfrm>
          <a:prstGeom prst="rect">
            <a:avLst/>
          </a:prstGeom>
        </p:spPr>
        <p:txBody>
          <a:bodyPr wrap="none">
            <a:spAutoFit/>
          </a:bodyPr>
          <a:lstStyle/>
          <a:p>
            <a:pPr algn="ctr"/>
            <a:r>
              <a:rPr lang="en-US" altLang="zh-CN" b="1" dirty="0" smtClean="0">
                <a:solidFill>
                  <a:prstClr val="black"/>
                </a:solidFill>
                <a:latin typeface="微软雅黑" panose="020B0503020204020204" pitchFamily="34" charset="-122"/>
                <a:ea typeface="微软雅黑" panose="020B0503020204020204" pitchFamily="34" charset="-122"/>
              </a:rPr>
              <a:t>Blending</a:t>
            </a:r>
            <a:endParaRPr lang="zh-CN" altLang="en-US" b="1" dirty="0">
              <a:solidFill>
                <a:prstClr val="black"/>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3421930" y="4939644"/>
            <a:ext cx="4392549" cy="1754326"/>
          </a:xfrm>
          <a:prstGeom prst="rect">
            <a:avLst/>
          </a:prstGeom>
          <a:noFill/>
        </p:spPr>
        <p:txBody>
          <a:bodyPr wrap="none" rtlCol="0">
            <a:spAutoFit/>
          </a:bodyPr>
          <a:lstStyle/>
          <a:p>
            <a:r>
              <a:rPr lang="en-US" altLang="zh-CN" b="1" dirty="0">
                <a:solidFill>
                  <a:prstClr val="black"/>
                </a:solidFill>
                <a:latin typeface="微软雅黑" panose="020B0503020204020204" pitchFamily="34" charset="-122"/>
                <a:ea typeface="微软雅黑" panose="020B0503020204020204" pitchFamily="34" charset="-122"/>
              </a:rPr>
              <a:t>r</a:t>
            </a:r>
            <a:r>
              <a:rPr lang="en-US" altLang="zh-CN" b="1" dirty="0" smtClean="0">
                <a:solidFill>
                  <a:prstClr val="black"/>
                </a:solidFill>
                <a:latin typeface="微软雅黑" panose="020B0503020204020204" pitchFamily="34" charset="-122"/>
                <a:ea typeface="微软雅黑" panose="020B0503020204020204" pitchFamily="34" charset="-122"/>
              </a:rPr>
              <a:t>≤200km              </a:t>
            </a:r>
            <a:r>
              <a:rPr lang="en-US" altLang="zh-CN" b="1" dirty="0" smtClean="0">
                <a:solidFill>
                  <a:srgbClr val="FF0000"/>
                </a:solidFill>
                <a:latin typeface="微软雅黑" panose="020B0503020204020204" pitchFamily="34" charset="-122"/>
                <a:ea typeface="微软雅黑" panose="020B0503020204020204" pitchFamily="34" charset="-122"/>
              </a:rPr>
              <a:t>BGM</a:t>
            </a:r>
            <a:endParaRPr lang="en-US" altLang="zh-CN" b="1" dirty="0" smtClean="0">
              <a:solidFill>
                <a:prstClr val="black"/>
              </a:solidFill>
              <a:latin typeface="微软雅黑" panose="020B0503020204020204" pitchFamily="34" charset="-122"/>
              <a:ea typeface="微软雅黑" panose="020B0503020204020204" pitchFamily="34" charset="-122"/>
            </a:endParaRPr>
          </a:p>
          <a:p>
            <a:endParaRPr lang="en-US" altLang="zh-CN" b="1" dirty="0" smtClean="0">
              <a:solidFill>
                <a:prstClr val="black"/>
              </a:solidFill>
              <a:latin typeface="微软雅黑" panose="020B0503020204020204" pitchFamily="34" charset="-122"/>
              <a:ea typeface="微软雅黑" panose="020B0503020204020204" pitchFamily="34" charset="-122"/>
            </a:endParaRPr>
          </a:p>
          <a:p>
            <a:r>
              <a:rPr lang="en-US" altLang="zh-CN" b="1" dirty="0" smtClean="0">
                <a:solidFill>
                  <a:prstClr val="black"/>
                </a:solidFill>
                <a:latin typeface="微软雅黑" panose="020B0503020204020204" pitchFamily="34" charset="-122"/>
                <a:ea typeface="微软雅黑" panose="020B0503020204020204" pitchFamily="34" charset="-122"/>
              </a:rPr>
              <a:t>200&lt;</a:t>
            </a:r>
            <a:r>
              <a:rPr lang="en-US" altLang="zh-CN" b="1" dirty="0">
                <a:solidFill>
                  <a:prstClr val="black"/>
                </a:solidFill>
                <a:latin typeface="微软雅黑" panose="020B0503020204020204" pitchFamily="34" charset="-122"/>
                <a:ea typeface="微软雅黑" panose="020B0503020204020204" pitchFamily="34" charset="-122"/>
              </a:rPr>
              <a:t>r</a:t>
            </a:r>
            <a:r>
              <a:rPr lang="en-US" altLang="zh-CN" b="1" dirty="0" smtClean="0">
                <a:solidFill>
                  <a:prstClr val="black"/>
                </a:solidFill>
                <a:latin typeface="微软雅黑" panose="020B0503020204020204" pitchFamily="34" charset="-122"/>
                <a:ea typeface="微软雅黑" panose="020B0503020204020204" pitchFamily="34" charset="-122"/>
              </a:rPr>
              <a:t>&lt;400km     </a:t>
            </a:r>
            <a:r>
              <a:rPr lang="en-US" altLang="zh-CN" b="1" dirty="0" smtClean="0">
                <a:solidFill>
                  <a:srgbClr val="FF0000"/>
                </a:solidFill>
                <a:latin typeface="微软雅黑" panose="020B0503020204020204" pitchFamily="34" charset="-122"/>
                <a:ea typeface="微软雅黑" panose="020B0503020204020204" pitchFamily="34" charset="-122"/>
              </a:rPr>
              <a:t>BGM</a:t>
            </a:r>
            <a:r>
              <a:rPr lang="en-US" altLang="zh-CN" b="1" dirty="0" smtClean="0">
                <a:solidFill>
                  <a:prstClr val="black"/>
                </a:solidFill>
                <a:latin typeface="微软雅黑" panose="020B0503020204020204" pitchFamily="34" charset="-122"/>
                <a:ea typeface="微软雅黑" panose="020B0503020204020204" pitchFamily="34" charset="-122"/>
              </a:rPr>
              <a:t>, </a:t>
            </a:r>
            <a:r>
              <a:rPr lang="en-US" altLang="zh-CN" b="1" dirty="0" smtClean="0">
                <a:solidFill>
                  <a:srgbClr val="00B050"/>
                </a:solidFill>
                <a:latin typeface="微软雅黑" panose="020B0503020204020204" pitchFamily="34" charset="-122"/>
                <a:ea typeface="微软雅黑" panose="020B0503020204020204" pitchFamily="34" charset="-122"/>
              </a:rPr>
              <a:t>Down</a:t>
            </a:r>
            <a:r>
              <a:rPr lang="en-US" altLang="zh-CN" b="1" dirty="0" smtClean="0">
                <a:solidFill>
                  <a:prstClr val="black"/>
                </a:solidFill>
                <a:latin typeface="微软雅黑" panose="020B0503020204020204" pitchFamily="34" charset="-122"/>
                <a:ea typeface="微软雅黑" panose="020B0503020204020204" pitchFamily="34" charset="-122"/>
              </a:rPr>
              <a:t>scaling</a:t>
            </a:r>
            <a:endParaRPr lang="en-US" altLang="zh-CN" b="1" dirty="0">
              <a:solidFill>
                <a:prstClr val="black"/>
              </a:solidFill>
              <a:latin typeface="微软雅黑" panose="020B0503020204020204" pitchFamily="34" charset="-122"/>
              <a:ea typeface="微软雅黑" panose="020B0503020204020204" pitchFamily="34" charset="-122"/>
            </a:endParaRPr>
          </a:p>
          <a:p>
            <a:endParaRPr lang="en-US" altLang="zh-CN" b="1" dirty="0" smtClean="0">
              <a:solidFill>
                <a:prstClr val="black"/>
              </a:solidFill>
              <a:latin typeface="微软雅黑" panose="020B0503020204020204" pitchFamily="34" charset="-122"/>
              <a:ea typeface="微软雅黑" panose="020B0503020204020204" pitchFamily="34" charset="-122"/>
            </a:endParaRPr>
          </a:p>
          <a:p>
            <a:r>
              <a:rPr lang="en-US" altLang="zh-CN" b="1" dirty="0">
                <a:solidFill>
                  <a:prstClr val="black"/>
                </a:solidFill>
                <a:latin typeface="微软雅黑" panose="020B0503020204020204" pitchFamily="34" charset="-122"/>
                <a:ea typeface="微软雅黑" panose="020B0503020204020204" pitchFamily="34" charset="-122"/>
              </a:rPr>
              <a:t>r</a:t>
            </a:r>
            <a:r>
              <a:rPr lang="en-US" altLang="zh-CN" b="1" dirty="0" smtClean="0">
                <a:solidFill>
                  <a:prstClr val="black"/>
                </a:solidFill>
                <a:latin typeface="微软雅黑" panose="020B0503020204020204" pitchFamily="34" charset="-122"/>
                <a:ea typeface="微软雅黑" panose="020B0503020204020204" pitchFamily="34" charset="-122"/>
              </a:rPr>
              <a:t>≥400km              </a:t>
            </a:r>
            <a:r>
              <a:rPr lang="en-US" altLang="zh-CN" b="1" dirty="0" smtClean="0">
                <a:solidFill>
                  <a:srgbClr val="00B050"/>
                </a:solidFill>
                <a:latin typeface="微软雅黑" panose="020B0503020204020204" pitchFamily="34" charset="-122"/>
                <a:ea typeface="微软雅黑" panose="020B0503020204020204" pitchFamily="34" charset="-122"/>
              </a:rPr>
              <a:t>Down</a:t>
            </a:r>
            <a:r>
              <a:rPr lang="en-US" altLang="zh-CN" b="1" dirty="0" smtClean="0">
                <a:solidFill>
                  <a:prstClr val="black"/>
                </a:solidFill>
                <a:latin typeface="微软雅黑" panose="020B0503020204020204" pitchFamily="34" charset="-122"/>
                <a:ea typeface="微软雅黑" panose="020B0503020204020204" pitchFamily="34" charset="-122"/>
              </a:rPr>
              <a:t>scaling</a:t>
            </a:r>
          </a:p>
          <a:p>
            <a:endParaRPr lang="zh-CN" altLang="en-US" b="1" dirty="0">
              <a:solidFill>
                <a:prstClr val="black"/>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1687398" y="5495827"/>
            <a:ext cx="1220206" cy="369332"/>
          </a:xfrm>
          <a:prstGeom prst="rect">
            <a:avLst/>
          </a:prstGeom>
          <a:noFill/>
        </p:spPr>
        <p:txBody>
          <a:bodyPr wrap="none" rtlCol="0">
            <a:spAutoFit/>
          </a:bodyPr>
          <a:lstStyle/>
          <a:p>
            <a:r>
              <a:rPr lang="en-US" altLang="zh-CN" b="1" dirty="0" smtClean="0">
                <a:solidFill>
                  <a:prstClr val="black"/>
                </a:solidFill>
                <a:latin typeface="微软雅黑" panose="020B0503020204020204" pitchFamily="34" charset="-122"/>
                <a:ea typeface="微软雅黑" panose="020B0503020204020204" pitchFamily="34" charset="-122"/>
              </a:rPr>
              <a:t>Blending</a:t>
            </a:r>
            <a:endParaRPr lang="zh-CN" altLang="en-US" b="1" dirty="0">
              <a:solidFill>
                <a:prstClr val="black"/>
              </a:solidFill>
              <a:latin typeface="微软雅黑" panose="020B0503020204020204" pitchFamily="34" charset="-122"/>
              <a:ea typeface="微软雅黑" panose="020B0503020204020204" pitchFamily="34" charset="-122"/>
            </a:endParaRPr>
          </a:p>
        </p:txBody>
      </p:sp>
      <p:sp>
        <p:nvSpPr>
          <p:cNvPr id="14" name="左大括号 13"/>
          <p:cNvSpPr/>
          <p:nvPr/>
        </p:nvSpPr>
        <p:spPr>
          <a:xfrm>
            <a:off x="3157979" y="5099901"/>
            <a:ext cx="160256" cy="1168924"/>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spTree>
    <p:extLst>
      <p:ext uri="{BB962C8B-B14F-4D97-AF65-F5344CB8AC3E}">
        <p14:creationId xmlns:p14="http://schemas.microsoft.com/office/powerpoint/2010/main" val="10052858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965706" y="807359"/>
            <a:ext cx="1355642" cy="300082"/>
          </a:xfrm>
          <a:prstGeom prst="rect">
            <a:avLst/>
          </a:prstGeom>
          <a:noFill/>
        </p:spPr>
        <p:txBody>
          <a:bodyPr wrap="square" rtlCol="0">
            <a:spAutoFit/>
          </a:bodyPr>
          <a:lstStyle/>
          <a:p>
            <a:pPr algn="ctr"/>
            <a:r>
              <a:rPr lang="en-US" altLang="zh-CN" sz="1350" b="1" dirty="0">
                <a:solidFill>
                  <a:prstClr val="black"/>
                </a:solidFill>
                <a:latin typeface="微软雅黑" panose="020B0503020204020204" pitchFamily="34" charset="-122"/>
                <a:ea typeface="微软雅黑" panose="020B0503020204020204" pitchFamily="34" charset="-122"/>
              </a:rPr>
              <a:t>27</a:t>
            </a:r>
            <a:r>
              <a:rPr lang="zh-CN" altLang="en-US" sz="1350" b="1" dirty="0">
                <a:solidFill>
                  <a:prstClr val="black"/>
                </a:solidFill>
                <a:latin typeface="微软雅黑" panose="020B0503020204020204" pitchFamily="34" charset="-122"/>
                <a:ea typeface="微软雅黑" panose="020B0503020204020204" pitchFamily="34" charset="-122"/>
              </a:rPr>
              <a:t>日</a:t>
            </a:r>
            <a:r>
              <a:rPr lang="en-US" altLang="zh-CN" sz="1350" b="1" dirty="0">
                <a:solidFill>
                  <a:prstClr val="black"/>
                </a:solidFill>
                <a:latin typeface="微软雅黑" panose="020B0503020204020204" pitchFamily="34" charset="-122"/>
                <a:ea typeface="微软雅黑" panose="020B0503020204020204" pitchFamily="34" charset="-122"/>
              </a:rPr>
              <a:t>00UTC</a:t>
            </a:r>
            <a:endParaRPr lang="zh-CN" altLang="en-US" sz="1350" b="1" dirty="0">
              <a:solidFill>
                <a:prstClr val="black"/>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3850003" y="803185"/>
            <a:ext cx="1304059" cy="300082"/>
          </a:xfrm>
          <a:prstGeom prst="rect">
            <a:avLst/>
          </a:prstGeom>
          <a:noFill/>
        </p:spPr>
        <p:txBody>
          <a:bodyPr wrap="square" rtlCol="0">
            <a:spAutoFit/>
          </a:bodyPr>
          <a:lstStyle/>
          <a:p>
            <a:pPr algn="ctr"/>
            <a:r>
              <a:rPr lang="en-US" altLang="zh-CN" sz="1350" b="1" dirty="0">
                <a:solidFill>
                  <a:prstClr val="black"/>
                </a:solidFill>
                <a:latin typeface="微软雅黑" panose="020B0503020204020204" pitchFamily="34" charset="-122"/>
                <a:ea typeface="微软雅黑" panose="020B0503020204020204" pitchFamily="34" charset="-122"/>
              </a:rPr>
              <a:t>27</a:t>
            </a:r>
            <a:r>
              <a:rPr lang="zh-CN" altLang="en-US" sz="1350" b="1" dirty="0">
                <a:solidFill>
                  <a:prstClr val="black"/>
                </a:solidFill>
                <a:latin typeface="微软雅黑" panose="020B0503020204020204" pitchFamily="34" charset="-122"/>
                <a:ea typeface="微软雅黑" panose="020B0503020204020204" pitchFamily="34" charset="-122"/>
              </a:rPr>
              <a:t>日</a:t>
            </a:r>
            <a:r>
              <a:rPr lang="en-US" altLang="zh-CN" sz="1350" b="1" dirty="0">
                <a:solidFill>
                  <a:prstClr val="black"/>
                </a:solidFill>
                <a:latin typeface="微软雅黑" panose="020B0503020204020204" pitchFamily="34" charset="-122"/>
                <a:ea typeface="微软雅黑" panose="020B0503020204020204" pitchFamily="34" charset="-122"/>
              </a:rPr>
              <a:t>12UTC</a:t>
            </a:r>
            <a:endParaRPr lang="zh-CN" altLang="en-US" sz="1350" b="1" dirty="0">
              <a:solidFill>
                <a:prstClr val="black"/>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6745889" y="824475"/>
            <a:ext cx="1309255" cy="30008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350" b="1" dirty="0">
                <a:solidFill>
                  <a:prstClr val="black"/>
                </a:solidFill>
                <a:latin typeface="微软雅黑" panose="020B0503020204020204" pitchFamily="34" charset="-122"/>
                <a:ea typeface="微软雅黑" panose="020B0503020204020204" pitchFamily="34" charset="-122"/>
              </a:rPr>
              <a:t>28</a:t>
            </a:r>
            <a:r>
              <a:rPr lang="zh-CN" altLang="en-US" sz="1350" b="1" dirty="0">
                <a:solidFill>
                  <a:prstClr val="black"/>
                </a:solidFill>
                <a:latin typeface="微软雅黑" panose="020B0503020204020204" pitchFamily="34" charset="-122"/>
                <a:ea typeface="微软雅黑" panose="020B0503020204020204" pitchFamily="34" charset="-122"/>
              </a:rPr>
              <a:t>日</a:t>
            </a:r>
            <a:r>
              <a:rPr lang="en-US" altLang="zh-CN" sz="1350" b="1" dirty="0">
                <a:solidFill>
                  <a:prstClr val="black"/>
                </a:solidFill>
                <a:latin typeface="微软雅黑" panose="020B0503020204020204" pitchFamily="34" charset="-122"/>
                <a:ea typeface="微软雅黑" panose="020B0503020204020204" pitchFamily="34" charset="-122"/>
              </a:rPr>
              <a:t>00UTC</a:t>
            </a:r>
            <a:endParaRPr lang="zh-CN" altLang="en-US" sz="1350" b="1" dirty="0">
              <a:solidFill>
                <a:prstClr val="black"/>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2391026" y="5853368"/>
            <a:ext cx="4747582" cy="300082"/>
          </a:xfrm>
          <a:prstGeom prst="rect">
            <a:avLst/>
          </a:prstGeom>
          <a:solidFill>
            <a:schemeClr val="bg1"/>
          </a:solidFill>
          <a:ln>
            <a:solidFill>
              <a:schemeClr val="accent1"/>
            </a:solidFill>
          </a:ln>
        </p:spPr>
        <p:txBody>
          <a:bodyPr wrap="none" rtlCol="0">
            <a:spAutoFit/>
          </a:bodyPr>
          <a:lstStyle/>
          <a:p>
            <a:r>
              <a:rPr lang="en-US" altLang="zh-CN" sz="1350" b="1" dirty="0">
                <a:solidFill>
                  <a:prstClr val="black"/>
                </a:solidFill>
                <a:latin typeface="微软雅黑" panose="020B0503020204020204" pitchFamily="34" charset="-122"/>
                <a:ea typeface="微软雅黑" panose="020B0503020204020204" pitchFamily="34" charset="-122"/>
              </a:rPr>
              <a:t>850hPa </a:t>
            </a:r>
            <a:r>
              <a:rPr lang="en-US" altLang="zh-CN" sz="1350" b="1" dirty="0" smtClean="0">
                <a:solidFill>
                  <a:prstClr val="black"/>
                </a:solidFill>
                <a:latin typeface="微软雅黑" panose="020B0503020204020204" pitchFamily="34" charset="-122"/>
                <a:ea typeface="微软雅黑" panose="020B0503020204020204" pitchFamily="34" charset="-122"/>
              </a:rPr>
              <a:t>wind,</a:t>
            </a:r>
            <a:r>
              <a:rPr lang="zh-CN" altLang="en-US" sz="1350" b="1" dirty="0" smtClean="0">
                <a:solidFill>
                  <a:prstClr val="black"/>
                </a:solidFill>
                <a:latin typeface="微软雅黑" panose="020B0503020204020204" pitchFamily="34" charset="-122"/>
                <a:ea typeface="微软雅黑" panose="020B0503020204020204" pitchFamily="34" charset="-122"/>
              </a:rPr>
              <a:t> </a:t>
            </a:r>
            <a:r>
              <a:rPr lang="en-US" altLang="zh-CN" sz="1350" b="1" dirty="0" smtClean="0">
                <a:solidFill>
                  <a:prstClr val="black"/>
                </a:solidFill>
                <a:latin typeface="微软雅黑" panose="020B0503020204020204" pitchFamily="34" charset="-122"/>
                <a:ea typeface="微软雅黑" panose="020B0503020204020204" pitchFamily="34" charset="-122"/>
              </a:rPr>
              <a:t>500hPa height,</a:t>
            </a:r>
            <a:r>
              <a:rPr lang="zh-CN" altLang="en-US" sz="1350" b="1" dirty="0" smtClean="0">
                <a:solidFill>
                  <a:prstClr val="black"/>
                </a:solidFill>
                <a:latin typeface="微软雅黑" panose="020B0503020204020204" pitchFamily="34" charset="-122"/>
                <a:ea typeface="微软雅黑" panose="020B0503020204020204" pitchFamily="34" charset="-122"/>
              </a:rPr>
              <a:t> </a:t>
            </a:r>
            <a:r>
              <a:rPr lang="en-US" altLang="zh-CN" sz="1350" b="1" dirty="0" smtClean="0">
                <a:solidFill>
                  <a:prstClr val="black"/>
                </a:solidFill>
                <a:latin typeface="微软雅黑" panose="020B0503020204020204" pitchFamily="34" charset="-122"/>
                <a:ea typeface="微软雅黑" panose="020B0503020204020204" pitchFamily="34" charset="-122"/>
              </a:rPr>
              <a:t>CMORPH</a:t>
            </a:r>
            <a:r>
              <a:rPr lang="zh-CN" altLang="en-US" sz="1350" b="1" dirty="0">
                <a:solidFill>
                  <a:prstClr val="black"/>
                </a:solidFill>
                <a:latin typeface="微软雅黑" panose="020B0503020204020204" pitchFamily="34" charset="-122"/>
                <a:ea typeface="微软雅黑" panose="020B0503020204020204" pitchFamily="34" charset="-122"/>
              </a:rPr>
              <a:t> </a:t>
            </a:r>
            <a:r>
              <a:rPr lang="en-US" altLang="zh-CN" sz="1350" b="1" dirty="0" smtClean="0">
                <a:solidFill>
                  <a:prstClr val="black"/>
                </a:solidFill>
                <a:latin typeface="微软雅黑" panose="020B0503020204020204" pitchFamily="34" charset="-122"/>
                <a:ea typeface="微软雅黑" panose="020B0503020204020204" pitchFamily="34" charset="-122"/>
              </a:rPr>
              <a:t>precipitation</a:t>
            </a:r>
            <a:endParaRPr lang="zh-CN" altLang="en-US" sz="1350" b="1" dirty="0">
              <a:solidFill>
                <a:prstClr val="black"/>
              </a:solidFill>
              <a:latin typeface="微软雅黑" panose="020B0503020204020204" pitchFamily="34" charset="-122"/>
              <a:ea typeface="微软雅黑" panose="020B0503020204020204" pitchFamily="34" charset="-122"/>
            </a:endParaRPr>
          </a:p>
        </p:txBody>
      </p:sp>
      <p:sp>
        <p:nvSpPr>
          <p:cNvPr id="6" name="灯片编号占位符 5"/>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49</a:t>
            </a:fld>
            <a:endParaRPr lang="zh-CN" altLang="en-US" dirty="0">
              <a:solidFill>
                <a:prstClr val="black">
                  <a:tint val="75000"/>
                </a:prstClr>
              </a:solidFill>
            </a:endParaRPr>
          </a:p>
        </p:txBody>
      </p:sp>
      <p:sp>
        <p:nvSpPr>
          <p:cNvPr id="25" name="矩形 24"/>
          <p:cNvSpPr/>
          <p:nvPr/>
        </p:nvSpPr>
        <p:spPr>
          <a:xfrm>
            <a:off x="0" y="0"/>
            <a:ext cx="9144000" cy="70567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文本框 7"/>
          <p:cNvSpPr txBox="1"/>
          <p:nvPr/>
        </p:nvSpPr>
        <p:spPr>
          <a:xfrm>
            <a:off x="1159010" y="0"/>
            <a:ext cx="6968856" cy="707886"/>
          </a:xfrm>
          <a:prstGeom prst="rect">
            <a:avLst/>
          </a:prstGeom>
          <a:noFill/>
        </p:spPr>
        <p:txBody>
          <a:bodyPr wrap="square" rtlCol="0">
            <a:spAutoFit/>
          </a:bodyPr>
          <a:lstStyle/>
          <a:p>
            <a:pPr algn="ctr"/>
            <a:r>
              <a:rPr lang="en-US" altLang="zh-CN" sz="4000" b="1" dirty="0">
                <a:solidFill>
                  <a:prstClr val="white"/>
                </a:solidFill>
                <a:latin typeface="微软雅黑" panose="020B0503020204020204" pitchFamily="34" charset="-122"/>
                <a:ea typeface="微软雅黑" panose="020B0503020204020204" pitchFamily="34" charset="-122"/>
              </a:rPr>
              <a:t>LC </a:t>
            </a:r>
            <a:r>
              <a:rPr lang="en-US" altLang="zh-CN" sz="4000" b="1" dirty="0" smtClean="0">
                <a:solidFill>
                  <a:prstClr val="white"/>
                </a:solidFill>
                <a:latin typeface="微软雅黑" panose="020B0503020204020204" pitchFamily="34" charset="-122"/>
                <a:ea typeface="微软雅黑" panose="020B0503020204020204" pitchFamily="34" charset="-122"/>
              </a:rPr>
              <a:t>case</a:t>
            </a:r>
            <a:r>
              <a:rPr lang="zh-CN" altLang="en-US" sz="4000" b="1" dirty="0" smtClean="0">
                <a:solidFill>
                  <a:prstClr val="white"/>
                </a:solidFill>
                <a:latin typeface="微软雅黑" panose="020B0503020204020204" pitchFamily="34" charset="-122"/>
                <a:ea typeface="微软雅黑" panose="020B0503020204020204" pitchFamily="34" charset="-122"/>
              </a:rPr>
              <a:t>（</a:t>
            </a:r>
            <a:r>
              <a:rPr lang="en-US" altLang="zh-CN" sz="4000" b="1" dirty="0">
                <a:solidFill>
                  <a:prstClr val="white"/>
                </a:solidFill>
                <a:latin typeface="微软雅黑" panose="020B0503020204020204" pitchFamily="34" charset="-122"/>
                <a:ea typeface="微软雅黑" panose="020B0503020204020204" pitchFamily="34" charset="-122"/>
              </a:rPr>
              <a:t>20130627</a:t>
            </a:r>
            <a:r>
              <a:rPr lang="zh-CN" altLang="en-US" sz="4000" b="1" dirty="0">
                <a:solidFill>
                  <a:prstClr val="white"/>
                </a:solidFill>
                <a:latin typeface="微软雅黑" panose="020B0503020204020204" pitchFamily="34" charset="-122"/>
                <a:ea typeface="微软雅黑" panose="020B0503020204020204" pitchFamily="34" charset="-122"/>
              </a:rPr>
              <a:t>）</a:t>
            </a: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61" y="1077102"/>
            <a:ext cx="9062106" cy="4687200"/>
          </a:xfrm>
          <a:prstGeom prst="rect">
            <a:avLst/>
          </a:prstGeom>
        </p:spPr>
      </p:pic>
      <p:cxnSp>
        <p:nvCxnSpPr>
          <p:cNvPr id="26" name="直接连接符 25"/>
          <p:cNvCxnSpPr/>
          <p:nvPr/>
        </p:nvCxnSpPr>
        <p:spPr>
          <a:xfrm flipV="1">
            <a:off x="1522434" y="2298359"/>
            <a:ext cx="631681" cy="60200"/>
          </a:xfrm>
          <a:prstGeom prst="line">
            <a:avLst/>
          </a:prstGeom>
          <a:ln w="571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4517271" y="2298359"/>
            <a:ext cx="610415" cy="65908"/>
          </a:xfrm>
          <a:prstGeom prst="line">
            <a:avLst/>
          </a:prstGeom>
          <a:ln w="571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7349089" y="2358559"/>
            <a:ext cx="614548" cy="115785"/>
          </a:xfrm>
          <a:prstGeom prst="line">
            <a:avLst/>
          </a:prstGeom>
          <a:ln w="571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851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304800" y="1004888"/>
          <a:ext cx="8501063" cy="3600133"/>
        </p:xfrm>
        <a:graphic>
          <a:graphicData uri="http://schemas.openxmlformats.org/drawingml/2006/table">
            <a:tbl>
              <a:tblPr/>
              <a:tblGrid>
                <a:gridCol w="990600"/>
                <a:gridCol w="990600"/>
                <a:gridCol w="838200"/>
                <a:gridCol w="1460500"/>
                <a:gridCol w="749300"/>
                <a:gridCol w="914400"/>
                <a:gridCol w="1371600"/>
                <a:gridCol w="1185863"/>
              </a:tblGrid>
              <a:tr h="690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Center</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Base time</a:t>
                      </a:r>
                      <a:endParaRPr kumimoji="0" lang="zh-CN"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(UTC)</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
                      </a:r>
                      <a:br>
                        <a:rPr kumimoji="0" lang="en-US" altLang="zh-CN" sz="14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br>
                      <a:r>
                        <a:rPr kumimoji="0" lang="en-US" altLang="zh-CN" sz="14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members</a:t>
                      </a:r>
                      <a:endParaRPr kumimoji="0" lang="zh-CN"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Horizontal resolution</a:t>
                      </a:r>
                      <a:br>
                        <a:rPr kumimoji="0" lang="en-US" altLang="zh-CN" sz="14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br>
                      <a:r>
                        <a:rPr kumimoji="0" lang="en-US" altLang="zh-CN" sz="14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archived</a:t>
                      </a:r>
                      <a:endParaRPr kumimoji="0" lang="zh-CN"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Fcst</a:t>
                      </a:r>
                      <a:br>
                        <a:rPr kumimoji="0" lang="en-US" altLang="zh-CN" sz="14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br>
                      <a:r>
                        <a:rPr kumimoji="0" lang="en-US" altLang="zh-CN" sz="14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length</a:t>
                      </a:r>
                      <a:endParaRPr kumimoji="0" lang="zh-CN" altLang="zh-CN" sz="14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(day)</a:t>
                      </a:r>
                      <a:endParaRPr kumimoji="0" lang="zh-CN"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Initial</a:t>
                      </a:r>
                      <a:br>
                        <a:rPr kumimoji="0" lang="en-US" altLang="zh-CN" sz="14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br>
                      <a:r>
                        <a:rPr kumimoji="0" lang="en-US" altLang="zh-CN" sz="14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perturb method</a:t>
                      </a:r>
                      <a:endParaRPr kumimoji="0" lang="zh-CN"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Model</a:t>
                      </a:r>
                      <a:endParaRPr kumimoji="0" lang="zh-CN" altLang="zh-CN" sz="14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uncertainty</a:t>
                      </a:r>
                      <a:endParaRPr kumimoji="0" lang="zh-CN"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Major EPS upgrade time</a:t>
                      </a:r>
                      <a:endParaRPr kumimoji="0" lang="zh-CN"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r>
              <a:tr h="487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FF0000"/>
                          </a:solidFill>
                          <a:effectLst/>
                          <a:latin typeface="Times New Roman" pitchFamily="18" charset="0"/>
                          <a:ea typeface="华文中宋" pitchFamily="2" charset="-122"/>
                          <a:cs typeface="Arial" pitchFamily="34" charset="0"/>
                        </a:rPr>
                        <a:t>CMA</a:t>
                      </a:r>
                      <a:endParaRPr kumimoji="0" lang="zh-CN" altLang="zh-CN" sz="1600" b="1" i="0" u="none" strike="noStrike" cap="none" normalizeH="0" baseline="0" smtClean="0">
                        <a:ln>
                          <a:noFill/>
                        </a:ln>
                        <a:solidFill>
                          <a:srgbClr val="FF0000"/>
                        </a:solidFill>
                        <a:effectLst/>
                        <a:latin typeface="Times New Roman" pitchFamily="18" charset="0"/>
                        <a:ea typeface="华文中宋"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FF0000"/>
                          </a:solidFill>
                          <a:effectLst/>
                          <a:latin typeface="Times New Roman" pitchFamily="18" charset="0"/>
                          <a:ea typeface="华文中宋" pitchFamily="2" charset="-122"/>
                          <a:cs typeface="Arial" pitchFamily="34" charset="0"/>
                        </a:rPr>
                        <a:t>(China)</a:t>
                      </a:r>
                      <a:endParaRPr kumimoji="0" lang="zh-CN" altLang="zh-CN" sz="1600" b="1" i="0" u="none" strike="noStrike" cap="none" normalizeH="0" baseline="0" smtClean="0">
                        <a:ln>
                          <a:noFill/>
                        </a:ln>
                        <a:solidFill>
                          <a:srgbClr val="FF0000"/>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00/12</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14+1</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0.56º×0.56º</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0-10</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BVs</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r>
              <a:tr h="487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FF0000"/>
                          </a:solidFill>
                          <a:effectLst/>
                          <a:latin typeface="Times New Roman" pitchFamily="18" charset="0"/>
                          <a:ea typeface="华文中宋" pitchFamily="2" charset="-122"/>
                          <a:cs typeface="Arial" pitchFamily="34" charset="0"/>
                        </a:rPr>
                        <a:t>CMC</a:t>
                      </a:r>
                      <a:endParaRPr kumimoji="0" lang="en-US" altLang="zh-CN" sz="1600" b="1" i="0" u="none" strike="noStrike" cap="none" normalizeH="0" baseline="30000" smtClean="0">
                        <a:ln>
                          <a:noFill/>
                        </a:ln>
                        <a:solidFill>
                          <a:srgbClr val="FF0000"/>
                        </a:solidFill>
                        <a:effectLst/>
                        <a:latin typeface="Times New Roman" pitchFamily="18" charset="0"/>
                        <a:ea typeface="华文中宋"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FF0000"/>
                          </a:solidFill>
                          <a:effectLst/>
                          <a:latin typeface="Times New Roman" pitchFamily="18" charset="0"/>
                          <a:ea typeface="华文中宋" pitchFamily="2" charset="-122"/>
                          <a:cs typeface="Arial" pitchFamily="34" charset="0"/>
                        </a:rPr>
                        <a:t>(Canada)</a:t>
                      </a:r>
                      <a:endParaRPr kumimoji="0" lang="zh-CN" altLang="zh-CN" sz="1600" b="1" i="0" u="none" strike="noStrike" cap="none" normalizeH="0" baseline="0" smtClean="0">
                        <a:ln>
                          <a:noFill/>
                        </a:ln>
                        <a:solidFill>
                          <a:srgbClr val="FF0000"/>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00/12</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20+1</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1.0º×1.0º</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0-16</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EnKF</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PTP + SKEB</a:t>
                      </a:r>
                      <a:endParaRPr kumimoji="0" lang="zh-CN"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multi-physics</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17 Aug 2011</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r>
              <a:tr h="487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FF0000"/>
                          </a:solidFill>
                          <a:effectLst/>
                          <a:latin typeface="Times New Roman" pitchFamily="18" charset="0"/>
                          <a:ea typeface="华文中宋" pitchFamily="2" charset="-122"/>
                          <a:cs typeface="Arial" pitchFamily="34" charset="0"/>
                        </a:rPr>
                        <a:t>ECMWF</a:t>
                      </a:r>
                      <a:endParaRPr kumimoji="0" lang="zh-CN" altLang="zh-CN" sz="1600" b="1" i="0" u="none" strike="noStrike" cap="none" normalizeH="0" baseline="0" smtClean="0">
                        <a:ln>
                          <a:noFill/>
                        </a:ln>
                        <a:solidFill>
                          <a:srgbClr val="FF0000"/>
                        </a:solidFill>
                        <a:effectLst/>
                        <a:latin typeface="Times New Roman" pitchFamily="18" charset="0"/>
                        <a:ea typeface="华文中宋" pitchFamily="2" charset="-122"/>
                        <a:cs typeface="Arial" pitchFamily="34"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00/12</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50+1</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N320 (~0.28º)</a:t>
                      </a:r>
                      <a:endParaRPr kumimoji="0" lang="zh-CN"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N160 (~0.56º)</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0-10</a:t>
                      </a:r>
                      <a:endParaRPr kumimoji="0" lang="zh-CN"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10-15</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EDA-SVINI</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SPPT + SPBS</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9 Nov 2010</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r>
              <a:tr h="479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FF0000"/>
                          </a:solidFill>
                          <a:effectLst/>
                          <a:latin typeface="Times New Roman" pitchFamily="18" charset="0"/>
                          <a:ea typeface="华文中宋" pitchFamily="2" charset="-122"/>
                          <a:cs typeface="Arial" pitchFamily="34" charset="0"/>
                        </a:rPr>
                        <a:t>JMA</a:t>
                      </a:r>
                      <a:endParaRPr kumimoji="0" lang="zh-CN" altLang="zh-CN" sz="1600" b="1" i="0" u="none" strike="noStrike" cap="none" normalizeH="0" baseline="0" smtClean="0">
                        <a:ln>
                          <a:noFill/>
                        </a:ln>
                        <a:solidFill>
                          <a:srgbClr val="FF0000"/>
                        </a:solidFill>
                        <a:effectLst/>
                        <a:latin typeface="Times New Roman" pitchFamily="18" charset="0"/>
                        <a:ea typeface="华文中宋" pitchFamily="2" charset="-122"/>
                        <a:cs typeface="Arial" pitchFamily="34"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12</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50+1</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1.25º×1.25º</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0-9</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SVs</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SPPT</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17 Dec 2010</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r>
              <a:tr h="487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FF0000"/>
                          </a:solidFill>
                          <a:effectLst/>
                          <a:latin typeface="Times New Roman" pitchFamily="18" charset="0"/>
                          <a:ea typeface="华文中宋" pitchFamily="2" charset="-122"/>
                          <a:cs typeface="Arial" pitchFamily="34" charset="0"/>
                        </a:rPr>
                        <a:t>NCEP</a:t>
                      </a:r>
                      <a:endParaRPr kumimoji="0" lang="zh-CN" altLang="zh-CN" sz="1600" b="1" i="0" u="none" strike="noStrike" cap="none" normalizeH="0" baseline="0" smtClean="0">
                        <a:ln>
                          <a:noFill/>
                        </a:ln>
                        <a:solidFill>
                          <a:srgbClr val="FF0000"/>
                        </a:solidFill>
                        <a:effectLst/>
                        <a:latin typeface="Times New Roman" pitchFamily="18" charset="0"/>
                        <a:ea typeface="华文中宋" pitchFamily="2" charset="-122"/>
                        <a:cs typeface="Arial" pitchFamily="34"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00/06/12/18</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20+1</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1.0º×1.0º</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0-16</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BV-ETR</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STTP</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23 Feb 2010</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r>
              <a:tr h="479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FF0000"/>
                          </a:solidFill>
                          <a:effectLst/>
                          <a:latin typeface="Times New Roman" pitchFamily="18" charset="0"/>
                          <a:ea typeface="华文中宋" pitchFamily="2" charset="-122"/>
                          <a:cs typeface="Arial" pitchFamily="34" charset="0"/>
                        </a:rPr>
                        <a:t>UKMO</a:t>
                      </a:r>
                      <a:endParaRPr kumimoji="0" lang="zh-CN" altLang="zh-CN" sz="1600" b="1" i="0" u="none" strike="noStrike" cap="none" normalizeH="0" baseline="0" smtClean="0">
                        <a:ln>
                          <a:noFill/>
                        </a:ln>
                        <a:solidFill>
                          <a:srgbClr val="FF0000"/>
                        </a:solidFill>
                        <a:effectLst/>
                        <a:latin typeface="Times New Roman" pitchFamily="18" charset="0"/>
                        <a:ea typeface="华文中宋" pitchFamily="2" charset="-122"/>
                        <a:cs typeface="Arial" pitchFamily="34"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00/12</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23+1</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0.83º×0.56º</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0-15</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ETKF</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RP + SKEB</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Times New Roman" pitchFamily="18" charset="0"/>
                          <a:ea typeface="华文中宋" pitchFamily="2" charset="-122"/>
                          <a:cs typeface="Arial" pitchFamily="34" charset="0"/>
                        </a:rPr>
                        <a:t>9 Mar 2010</a:t>
                      </a:r>
                      <a:endParaRPr kumimoji="0" lang="zh-CN" altLang="zh-CN" sz="16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55278" marR="55278"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EEEF"/>
                    </a:solidFill>
                  </a:tcPr>
                </a:tc>
              </a:tr>
            </a:tbl>
          </a:graphicData>
        </a:graphic>
      </p:graphicFrame>
      <p:sp>
        <p:nvSpPr>
          <p:cNvPr id="123980" name="Rectangle 1"/>
          <p:cNvSpPr>
            <a:spLocks noChangeArrowheads="1"/>
          </p:cNvSpPr>
          <p:nvPr/>
        </p:nvSpPr>
        <p:spPr bwMode="auto">
          <a:xfrm>
            <a:off x="71438" y="4724400"/>
            <a:ext cx="9144000" cy="2246313"/>
          </a:xfrm>
          <a:prstGeom prst="rect">
            <a:avLst/>
          </a:prstGeom>
          <a:noFill/>
          <a:ln w="9525">
            <a:noFill/>
            <a:miter lim="800000"/>
            <a:headEnd/>
            <a:tailEnd/>
          </a:ln>
        </p:spPr>
        <p:txBody>
          <a:bodyPr anchor="ctr">
            <a:spAutoFit/>
          </a:bodyPr>
          <a:lstStyle/>
          <a:p>
            <a:r>
              <a:rPr lang="en-US" altLang="zh-CN" sz="1400">
                <a:solidFill>
                  <a:srgbClr val="000000"/>
                </a:solidFill>
                <a:ea typeface="宋体" pitchFamily="2" charset="-122"/>
                <a:cs typeface="Times New Roman" pitchFamily="18" charset="0"/>
              </a:rPr>
              <a:t>1. The CMC EPS was upgraded to version 2.0.2 on 17 August 2011.</a:t>
            </a:r>
            <a:endParaRPr lang="en-US" altLang="zh-CN" sz="1000">
              <a:solidFill>
                <a:srgbClr val="000000"/>
              </a:solidFill>
              <a:ea typeface="宋体" pitchFamily="2" charset="-122"/>
              <a:cs typeface="Times New Roman" pitchFamily="18" charset="0"/>
            </a:endParaRPr>
          </a:p>
          <a:p>
            <a:r>
              <a:rPr lang="en-US" altLang="zh-CN" sz="1400">
                <a:solidFill>
                  <a:srgbClr val="000000"/>
                </a:solidFill>
                <a:ea typeface="宋体" pitchFamily="2" charset="-122"/>
                <a:cs typeface="Times New Roman" pitchFamily="18" charset="0"/>
              </a:rPr>
              <a:t>2. The ECMWF EPS used a horizontal resolution of N200 (~0.45º) for 0-10 day forecasts </a:t>
            </a:r>
          </a:p>
          <a:p>
            <a:r>
              <a:rPr lang="en-US" altLang="zh-CN" sz="1400">
                <a:solidFill>
                  <a:srgbClr val="000000"/>
                </a:solidFill>
                <a:ea typeface="宋体" pitchFamily="2" charset="-122"/>
                <a:cs typeface="Times New Roman" pitchFamily="18" charset="0"/>
              </a:rPr>
              <a:t>     and N128 (~0.7º) for 10-15 day forecasts before 26 January 2010. </a:t>
            </a:r>
          </a:p>
          <a:p>
            <a:r>
              <a:rPr lang="en-US" altLang="zh-CN" sz="1400">
                <a:solidFill>
                  <a:srgbClr val="000000"/>
                </a:solidFill>
                <a:ea typeface="宋体" pitchFamily="2" charset="-122"/>
                <a:cs typeface="Times New Roman" pitchFamily="18" charset="0"/>
              </a:rPr>
              <a:t>     EVO-SVINI was used as the initial perturbation method before 24 Jun 2010. </a:t>
            </a:r>
          </a:p>
          <a:p>
            <a:r>
              <a:rPr lang="en-US" altLang="zh-CN" sz="1400">
                <a:solidFill>
                  <a:srgbClr val="000000"/>
                </a:solidFill>
                <a:ea typeface="宋体" pitchFamily="2" charset="-122"/>
                <a:cs typeface="Times New Roman" pitchFamily="18" charset="0"/>
              </a:rPr>
              <a:t>     The SPBS method has been added on 9 November 2010.</a:t>
            </a:r>
            <a:endParaRPr lang="en-US" altLang="zh-CN" sz="1000">
              <a:solidFill>
                <a:srgbClr val="000000"/>
              </a:solidFill>
              <a:ea typeface="宋体" pitchFamily="2" charset="-122"/>
              <a:cs typeface="Times New Roman" pitchFamily="18" charset="0"/>
            </a:endParaRPr>
          </a:p>
          <a:p>
            <a:r>
              <a:rPr lang="en-US" altLang="zh-CN" sz="1400">
                <a:solidFill>
                  <a:srgbClr val="000000"/>
                </a:solidFill>
                <a:ea typeface="宋体" pitchFamily="2" charset="-122"/>
                <a:cs typeface="Times New Roman" pitchFamily="18" charset="0"/>
              </a:rPr>
              <a:t>3. The JMA EPS began to use the SPPT method on 17 December 2010.</a:t>
            </a:r>
            <a:endParaRPr lang="en-US" altLang="zh-CN" sz="1000">
              <a:solidFill>
                <a:srgbClr val="000000"/>
              </a:solidFill>
              <a:ea typeface="宋体" pitchFamily="2" charset="-122"/>
              <a:cs typeface="Times New Roman" pitchFamily="18" charset="0"/>
            </a:endParaRPr>
          </a:p>
          <a:p>
            <a:r>
              <a:rPr lang="en-US" altLang="zh-CN" sz="1400">
                <a:solidFill>
                  <a:srgbClr val="000000"/>
                </a:solidFill>
                <a:ea typeface="宋体" pitchFamily="2" charset="-122"/>
                <a:cs typeface="Times New Roman" pitchFamily="18" charset="0"/>
              </a:rPr>
              <a:t>4. The NCEP EPS was upgraded to version 8.0 and began to use the STTP method on 23 February 2010. </a:t>
            </a:r>
          </a:p>
          <a:p>
            <a:r>
              <a:rPr lang="en-US" altLang="zh-CN" sz="1400">
                <a:solidFill>
                  <a:srgbClr val="000000"/>
                </a:solidFill>
                <a:ea typeface="宋体" pitchFamily="2" charset="-122"/>
                <a:cs typeface="Times New Roman" pitchFamily="18" charset="0"/>
              </a:rPr>
              <a:t>     In 14 February 2012, the NCEP EPS was upgraded to version 9.0.</a:t>
            </a:r>
            <a:endParaRPr lang="en-US" altLang="zh-CN" sz="1000">
              <a:solidFill>
                <a:srgbClr val="000000"/>
              </a:solidFill>
              <a:ea typeface="宋体" pitchFamily="2" charset="-122"/>
              <a:cs typeface="Times New Roman" pitchFamily="18" charset="0"/>
            </a:endParaRPr>
          </a:p>
          <a:p>
            <a:r>
              <a:rPr lang="en-US" altLang="zh-CN" sz="1400">
                <a:solidFill>
                  <a:srgbClr val="000000"/>
                </a:solidFill>
                <a:ea typeface="宋体" pitchFamily="2" charset="-122"/>
                <a:cs typeface="Times New Roman" pitchFamily="18" charset="0"/>
              </a:rPr>
              <a:t>5. The UKMO EPS used a horizontal resolution of 1.25º×0.83º before 9 March 2010.</a:t>
            </a:r>
            <a:endParaRPr lang="en-US" altLang="zh-CN" sz="1000">
              <a:solidFill>
                <a:srgbClr val="000000"/>
              </a:solidFill>
              <a:ea typeface="宋体" pitchFamily="2" charset="-122"/>
              <a:cs typeface="Times New Roman" pitchFamily="18" charset="0"/>
            </a:endParaRPr>
          </a:p>
          <a:p>
            <a:r>
              <a:rPr lang="en-US" altLang="zh-CN" sz="1400">
                <a:solidFill>
                  <a:srgbClr val="000000"/>
                </a:solidFill>
                <a:ea typeface="宋体" pitchFamily="2" charset="-122"/>
                <a:cs typeface="Times New Roman" pitchFamily="18" charset="0"/>
              </a:rPr>
              <a:t>	</a:t>
            </a:r>
            <a:endParaRPr lang="en-US" altLang="zh-CN" sz="2000">
              <a:solidFill>
                <a:srgbClr val="000000"/>
              </a:solidFill>
              <a:ea typeface="宋体" pitchFamily="2" charset="-122"/>
              <a:cs typeface="Times New Roman" pitchFamily="18" charset="0"/>
            </a:endParaRPr>
          </a:p>
        </p:txBody>
      </p:sp>
      <p:sp>
        <p:nvSpPr>
          <p:cNvPr id="17471" name="TextBox 5"/>
          <p:cNvSpPr txBox="1">
            <a:spLocks noChangeArrowheads="1"/>
          </p:cNvSpPr>
          <p:nvPr/>
        </p:nvSpPr>
        <p:spPr bwMode="auto">
          <a:xfrm>
            <a:off x="223838" y="6019800"/>
            <a:ext cx="8839200" cy="646113"/>
          </a:xfrm>
          <a:prstGeom prst="rect">
            <a:avLst/>
          </a:prstGeom>
          <a:solidFill>
            <a:srgbClr val="0033CC">
              <a:alpha val="38823"/>
            </a:srgbClr>
          </a:solidFill>
          <a:ln w="9525">
            <a:noFill/>
            <a:miter lim="800000"/>
            <a:headEnd/>
            <a:tailEnd/>
          </a:ln>
        </p:spPr>
        <p:txBody>
          <a:bodyPr>
            <a:spAutoFit/>
          </a:bodyPr>
          <a:lstStyle/>
          <a:p>
            <a:pPr algn="just"/>
            <a:r>
              <a:rPr lang="en-US" altLang="zh-CN" b="1">
                <a:solidFill>
                  <a:srgbClr val="FF0000"/>
                </a:solidFill>
                <a:ea typeface="宋体" pitchFamily="2" charset="-122"/>
              </a:rPr>
              <a:t>Referenced to the CMA EPS (frozen), the impacts of major model upgrades on the forecast performance are examined for other five EPSs.</a:t>
            </a:r>
            <a:endParaRPr lang="zh-CN" altLang="en-US" b="1">
              <a:solidFill>
                <a:srgbClr val="FF0000"/>
              </a:solidFill>
              <a:ea typeface="宋体" pitchFamily="2" charset="-122"/>
            </a:endParaRPr>
          </a:p>
        </p:txBody>
      </p:sp>
      <p:sp>
        <p:nvSpPr>
          <p:cNvPr id="123982" name="TextBox 4"/>
          <p:cNvSpPr txBox="1">
            <a:spLocks noChangeArrowheads="1"/>
          </p:cNvSpPr>
          <p:nvPr/>
        </p:nvSpPr>
        <p:spPr bwMode="auto">
          <a:xfrm>
            <a:off x="152400" y="228600"/>
            <a:ext cx="8839200" cy="862013"/>
          </a:xfrm>
          <a:prstGeom prst="rect">
            <a:avLst/>
          </a:prstGeom>
          <a:noFill/>
          <a:ln w="9525">
            <a:noFill/>
            <a:miter lim="800000"/>
            <a:headEnd/>
            <a:tailEnd/>
          </a:ln>
        </p:spPr>
        <p:txBody>
          <a:bodyPr>
            <a:spAutoFit/>
          </a:bodyPr>
          <a:lstStyle/>
          <a:p>
            <a:r>
              <a:rPr lang="en-US" altLang="zh-CN" sz="3200" b="1">
                <a:solidFill>
                  <a:srgbClr val="0033CC"/>
                </a:solidFill>
                <a:ea typeface="宋体" pitchFamily="2" charset="-122"/>
                <a:cs typeface="Times New Roman" pitchFamily="18" charset="0"/>
              </a:rPr>
              <a:t>Configurations of six TIGGE EPSs</a:t>
            </a:r>
          </a:p>
          <a:p>
            <a:endParaRPr lang="zh-CN" altLang="en-US">
              <a:solidFill>
                <a:srgbClr val="000000"/>
              </a:solidFill>
              <a:ea typeface="宋体" pitchFamily="2" charset="-122"/>
              <a:cs typeface="Times New Roman" pitchFamily="18" charset="0"/>
            </a:endParaRPr>
          </a:p>
        </p:txBody>
      </p:sp>
    </p:spTree>
    <p:extLst>
      <p:ext uri="{BB962C8B-B14F-4D97-AF65-F5344CB8AC3E}">
        <p14:creationId xmlns:p14="http://schemas.microsoft.com/office/powerpoint/2010/main" val="3836571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71">
                                            <p:bg/>
                                          </p:spTgt>
                                        </p:tgtEl>
                                        <p:attrNameLst>
                                          <p:attrName>style.visibility</p:attrName>
                                        </p:attrNameLst>
                                      </p:cBhvr>
                                      <p:to>
                                        <p:strVal val="visible"/>
                                      </p:to>
                                    </p:set>
                                    <p:anim calcmode="lin" valueType="num">
                                      <p:cBhvr additive="base">
                                        <p:cTn id="7" dur="500" fill="hold"/>
                                        <p:tgtEl>
                                          <p:spTgt spid="1747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7471">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471">
                                            <p:txEl>
                                              <p:pRg st="0" end="0"/>
                                            </p:txEl>
                                          </p:spTgt>
                                        </p:tgtEl>
                                        <p:attrNameLst>
                                          <p:attrName>style.visibility</p:attrName>
                                        </p:attrNameLst>
                                      </p:cBhvr>
                                      <p:to>
                                        <p:strVal val="visible"/>
                                      </p:to>
                                    </p:set>
                                    <p:anim calcmode="lin" valueType="num">
                                      <p:cBhvr additive="base">
                                        <p:cTn id="11" dur="500" fill="hold"/>
                                        <p:tgtEl>
                                          <p:spTgt spid="1747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47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71" grpId="0" build="allAtOnce"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62" y="1077102"/>
            <a:ext cx="9062104" cy="4687200"/>
          </a:xfrm>
          <a:prstGeom prst="rect">
            <a:avLst/>
          </a:prstGeom>
          <a:noFill/>
          <a:ln w="57150"/>
        </p:spPr>
      </p:pic>
      <p:sp>
        <p:nvSpPr>
          <p:cNvPr id="25" name="文本框 24"/>
          <p:cNvSpPr txBox="1"/>
          <p:nvPr/>
        </p:nvSpPr>
        <p:spPr>
          <a:xfrm>
            <a:off x="880868" y="826213"/>
            <a:ext cx="1355642" cy="300082"/>
          </a:xfrm>
          <a:prstGeom prst="rect">
            <a:avLst/>
          </a:prstGeom>
          <a:noFill/>
        </p:spPr>
        <p:txBody>
          <a:bodyPr wrap="square" rtlCol="0">
            <a:spAutoFit/>
          </a:bodyPr>
          <a:lstStyle/>
          <a:p>
            <a:pPr algn="ctr"/>
            <a:r>
              <a:rPr lang="en-US" altLang="zh-CN" sz="1350" b="1" dirty="0">
                <a:solidFill>
                  <a:prstClr val="black"/>
                </a:solidFill>
                <a:latin typeface="微软雅黑" panose="020B0503020204020204" pitchFamily="34" charset="-122"/>
                <a:ea typeface="微软雅黑" panose="020B0503020204020204" pitchFamily="34" charset="-122"/>
              </a:rPr>
              <a:t>7</a:t>
            </a:r>
            <a:r>
              <a:rPr lang="zh-CN" altLang="en-US" sz="1350" b="1" dirty="0">
                <a:solidFill>
                  <a:prstClr val="black"/>
                </a:solidFill>
                <a:latin typeface="微软雅黑" panose="020B0503020204020204" pitchFamily="34" charset="-122"/>
                <a:ea typeface="微软雅黑" panose="020B0503020204020204" pitchFamily="34" charset="-122"/>
              </a:rPr>
              <a:t>日</a:t>
            </a:r>
            <a:r>
              <a:rPr lang="en-US" altLang="zh-CN" sz="1350" b="1" dirty="0">
                <a:solidFill>
                  <a:prstClr val="black"/>
                </a:solidFill>
                <a:latin typeface="微软雅黑" panose="020B0503020204020204" pitchFamily="34" charset="-122"/>
                <a:ea typeface="微软雅黑" panose="020B0503020204020204" pitchFamily="34" charset="-122"/>
              </a:rPr>
              <a:t>00UTC</a:t>
            </a:r>
            <a:endParaRPr lang="zh-CN" altLang="en-US" sz="1350" b="1" dirty="0">
              <a:solidFill>
                <a:prstClr val="black"/>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3867710" y="812609"/>
            <a:ext cx="1304059" cy="300082"/>
          </a:xfrm>
          <a:prstGeom prst="rect">
            <a:avLst/>
          </a:prstGeom>
          <a:noFill/>
        </p:spPr>
        <p:txBody>
          <a:bodyPr wrap="square" rtlCol="0">
            <a:spAutoFit/>
          </a:bodyPr>
          <a:lstStyle/>
          <a:p>
            <a:pPr algn="ctr"/>
            <a:r>
              <a:rPr lang="en-US" altLang="zh-CN" sz="1350" b="1" dirty="0">
                <a:solidFill>
                  <a:prstClr val="black"/>
                </a:solidFill>
                <a:latin typeface="微软雅黑" panose="020B0503020204020204" pitchFamily="34" charset="-122"/>
                <a:ea typeface="微软雅黑" panose="020B0503020204020204" pitchFamily="34" charset="-122"/>
              </a:rPr>
              <a:t>7</a:t>
            </a:r>
            <a:r>
              <a:rPr lang="zh-CN" altLang="en-US" sz="1350" b="1" dirty="0">
                <a:solidFill>
                  <a:prstClr val="black"/>
                </a:solidFill>
                <a:latin typeface="微软雅黑" panose="020B0503020204020204" pitchFamily="34" charset="-122"/>
                <a:ea typeface="微软雅黑" panose="020B0503020204020204" pitchFamily="34" charset="-122"/>
              </a:rPr>
              <a:t>日</a:t>
            </a:r>
            <a:r>
              <a:rPr lang="en-US" altLang="zh-CN" sz="1350" b="1" dirty="0">
                <a:solidFill>
                  <a:prstClr val="black"/>
                </a:solidFill>
                <a:latin typeface="微软雅黑" panose="020B0503020204020204" pitchFamily="34" charset="-122"/>
                <a:ea typeface="微软雅黑" panose="020B0503020204020204" pitchFamily="34" charset="-122"/>
              </a:rPr>
              <a:t>12UTC</a:t>
            </a:r>
            <a:endParaRPr lang="zh-CN" altLang="en-US" sz="1350" b="1" dirty="0">
              <a:solidFill>
                <a:prstClr val="black"/>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6745891" y="815047"/>
            <a:ext cx="1309255" cy="30008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350" b="1" dirty="0">
                <a:solidFill>
                  <a:prstClr val="black"/>
                </a:solidFill>
                <a:latin typeface="微软雅黑" panose="020B0503020204020204" pitchFamily="34" charset="-122"/>
                <a:ea typeface="微软雅黑" panose="020B0503020204020204" pitchFamily="34" charset="-122"/>
              </a:rPr>
              <a:t>8</a:t>
            </a:r>
            <a:r>
              <a:rPr lang="zh-CN" altLang="en-US" sz="1350" b="1" dirty="0">
                <a:solidFill>
                  <a:prstClr val="black"/>
                </a:solidFill>
                <a:latin typeface="微软雅黑" panose="020B0503020204020204" pitchFamily="34" charset="-122"/>
                <a:ea typeface="微软雅黑" panose="020B0503020204020204" pitchFamily="34" charset="-122"/>
              </a:rPr>
              <a:t>日</a:t>
            </a:r>
            <a:r>
              <a:rPr lang="en-US" altLang="zh-CN" sz="1350" b="1" dirty="0">
                <a:solidFill>
                  <a:prstClr val="black"/>
                </a:solidFill>
                <a:latin typeface="微软雅黑" panose="020B0503020204020204" pitchFamily="34" charset="-122"/>
                <a:ea typeface="微软雅黑" panose="020B0503020204020204" pitchFamily="34" charset="-122"/>
              </a:rPr>
              <a:t>00UTC</a:t>
            </a:r>
            <a:endParaRPr lang="zh-CN" altLang="en-US" sz="1350" b="1" dirty="0">
              <a:solidFill>
                <a:prstClr val="black"/>
              </a:solidFill>
              <a:latin typeface="微软雅黑" panose="020B0503020204020204" pitchFamily="34" charset="-122"/>
              <a:ea typeface="微软雅黑" panose="020B0503020204020204" pitchFamily="34" charset="-122"/>
            </a:endParaRPr>
          </a:p>
        </p:txBody>
      </p:sp>
      <p:sp>
        <p:nvSpPr>
          <p:cNvPr id="29" name="椭圆 28"/>
          <p:cNvSpPr/>
          <p:nvPr/>
        </p:nvSpPr>
        <p:spPr>
          <a:xfrm>
            <a:off x="1208454" y="2092568"/>
            <a:ext cx="310813" cy="29268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0" name="椭圆 29"/>
          <p:cNvSpPr/>
          <p:nvPr/>
        </p:nvSpPr>
        <p:spPr>
          <a:xfrm>
            <a:off x="4519739" y="1899137"/>
            <a:ext cx="329361" cy="29719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1" name="椭圆 30"/>
          <p:cNvSpPr/>
          <p:nvPr/>
        </p:nvSpPr>
        <p:spPr>
          <a:xfrm>
            <a:off x="7800340" y="1637944"/>
            <a:ext cx="295665" cy="27877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 name="灯片编号占位符 4"/>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50</a:t>
            </a:fld>
            <a:endParaRPr lang="zh-CN" altLang="en-US">
              <a:solidFill>
                <a:prstClr val="black">
                  <a:tint val="75000"/>
                </a:prstClr>
              </a:solidFill>
            </a:endParaRPr>
          </a:p>
        </p:txBody>
      </p:sp>
      <p:sp>
        <p:nvSpPr>
          <p:cNvPr id="24" name="矩形 23"/>
          <p:cNvSpPr/>
          <p:nvPr/>
        </p:nvSpPr>
        <p:spPr>
          <a:xfrm>
            <a:off x="0" y="0"/>
            <a:ext cx="9144000" cy="70567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文本框 34"/>
          <p:cNvSpPr txBox="1"/>
          <p:nvPr/>
        </p:nvSpPr>
        <p:spPr>
          <a:xfrm>
            <a:off x="1159010" y="0"/>
            <a:ext cx="6968856" cy="707886"/>
          </a:xfrm>
          <a:prstGeom prst="rect">
            <a:avLst/>
          </a:prstGeom>
          <a:noFill/>
        </p:spPr>
        <p:txBody>
          <a:bodyPr wrap="square" rtlCol="0">
            <a:spAutoFit/>
          </a:bodyPr>
          <a:lstStyle/>
          <a:p>
            <a:pPr algn="ctr"/>
            <a:r>
              <a:rPr lang="en-US" altLang="zh-CN" sz="4000" b="1" dirty="0">
                <a:solidFill>
                  <a:prstClr val="white"/>
                </a:solidFill>
                <a:latin typeface="微软雅黑" panose="020B0503020204020204" pitchFamily="34" charset="-122"/>
                <a:ea typeface="微软雅黑" panose="020B0503020204020204" pitchFamily="34" charset="-122"/>
              </a:rPr>
              <a:t>S</a:t>
            </a:r>
            <a:r>
              <a:rPr lang="en-US" altLang="zh-CN" sz="4000" b="1" dirty="0" smtClean="0">
                <a:solidFill>
                  <a:prstClr val="white"/>
                </a:solidFill>
                <a:latin typeface="微软雅黑" panose="020B0503020204020204" pitchFamily="34" charset="-122"/>
                <a:ea typeface="微软雅黑" panose="020B0503020204020204" pitchFamily="34" charset="-122"/>
              </a:rPr>
              <a:t>C case</a:t>
            </a:r>
            <a:r>
              <a:rPr lang="zh-CN" altLang="en-US" sz="4000" b="1" dirty="0" smtClean="0">
                <a:solidFill>
                  <a:prstClr val="white"/>
                </a:solidFill>
                <a:latin typeface="微软雅黑" panose="020B0503020204020204" pitchFamily="34" charset="-122"/>
                <a:ea typeface="微软雅黑" panose="020B0503020204020204" pitchFamily="34" charset="-122"/>
              </a:rPr>
              <a:t>（</a:t>
            </a:r>
            <a:r>
              <a:rPr lang="en-US" altLang="zh-CN" sz="4000" b="1" dirty="0" smtClean="0">
                <a:solidFill>
                  <a:prstClr val="white"/>
                </a:solidFill>
                <a:latin typeface="微软雅黑" panose="020B0503020204020204" pitchFamily="34" charset="-122"/>
                <a:ea typeface="微软雅黑" panose="020B0503020204020204" pitchFamily="34" charset="-122"/>
              </a:rPr>
              <a:t>20130707</a:t>
            </a:r>
            <a:r>
              <a:rPr lang="zh-CN" altLang="en-US" sz="4000" b="1" dirty="0">
                <a:solidFill>
                  <a:prstClr val="white"/>
                </a:solidFill>
                <a:latin typeface="微软雅黑" panose="020B0503020204020204" pitchFamily="34" charset="-122"/>
                <a:ea typeface="微软雅黑" panose="020B0503020204020204" pitchFamily="34" charset="-122"/>
              </a:rPr>
              <a:t>）</a:t>
            </a:r>
          </a:p>
        </p:txBody>
      </p:sp>
      <p:sp>
        <p:nvSpPr>
          <p:cNvPr id="14" name="文本框 13"/>
          <p:cNvSpPr txBox="1"/>
          <p:nvPr/>
        </p:nvSpPr>
        <p:spPr>
          <a:xfrm>
            <a:off x="2391026" y="5853368"/>
            <a:ext cx="4747582" cy="300082"/>
          </a:xfrm>
          <a:prstGeom prst="rect">
            <a:avLst/>
          </a:prstGeom>
          <a:solidFill>
            <a:schemeClr val="bg1"/>
          </a:solidFill>
          <a:ln>
            <a:solidFill>
              <a:schemeClr val="accent1"/>
            </a:solidFill>
          </a:ln>
        </p:spPr>
        <p:txBody>
          <a:bodyPr wrap="none" rtlCol="0">
            <a:spAutoFit/>
          </a:bodyPr>
          <a:lstStyle/>
          <a:p>
            <a:r>
              <a:rPr lang="en-US" altLang="zh-CN" sz="1350" b="1" dirty="0">
                <a:solidFill>
                  <a:prstClr val="black"/>
                </a:solidFill>
                <a:latin typeface="微软雅黑" panose="020B0503020204020204" pitchFamily="34" charset="-122"/>
                <a:ea typeface="微软雅黑" panose="020B0503020204020204" pitchFamily="34" charset="-122"/>
              </a:rPr>
              <a:t>850hPa </a:t>
            </a:r>
            <a:r>
              <a:rPr lang="en-US" altLang="zh-CN" sz="1350" b="1" dirty="0" smtClean="0">
                <a:solidFill>
                  <a:prstClr val="black"/>
                </a:solidFill>
                <a:latin typeface="微软雅黑" panose="020B0503020204020204" pitchFamily="34" charset="-122"/>
                <a:ea typeface="微软雅黑" panose="020B0503020204020204" pitchFamily="34" charset="-122"/>
              </a:rPr>
              <a:t>wind,</a:t>
            </a:r>
            <a:r>
              <a:rPr lang="zh-CN" altLang="en-US" sz="1350" b="1" dirty="0" smtClean="0">
                <a:solidFill>
                  <a:prstClr val="black"/>
                </a:solidFill>
                <a:latin typeface="微软雅黑" panose="020B0503020204020204" pitchFamily="34" charset="-122"/>
                <a:ea typeface="微软雅黑" panose="020B0503020204020204" pitchFamily="34" charset="-122"/>
              </a:rPr>
              <a:t> </a:t>
            </a:r>
            <a:r>
              <a:rPr lang="en-US" altLang="zh-CN" sz="1350" b="1" dirty="0" smtClean="0">
                <a:solidFill>
                  <a:prstClr val="black"/>
                </a:solidFill>
                <a:latin typeface="微软雅黑" panose="020B0503020204020204" pitchFamily="34" charset="-122"/>
                <a:ea typeface="微软雅黑" panose="020B0503020204020204" pitchFamily="34" charset="-122"/>
              </a:rPr>
              <a:t>500hPa height,</a:t>
            </a:r>
            <a:r>
              <a:rPr lang="zh-CN" altLang="en-US" sz="1350" b="1" dirty="0" smtClean="0">
                <a:solidFill>
                  <a:prstClr val="black"/>
                </a:solidFill>
                <a:latin typeface="微软雅黑" panose="020B0503020204020204" pitchFamily="34" charset="-122"/>
                <a:ea typeface="微软雅黑" panose="020B0503020204020204" pitchFamily="34" charset="-122"/>
              </a:rPr>
              <a:t> </a:t>
            </a:r>
            <a:r>
              <a:rPr lang="en-US" altLang="zh-CN" sz="1350" b="1" dirty="0" smtClean="0">
                <a:solidFill>
                  <a:prstClr val="black"/>
                </a:solidFill>
                <a:latin typeface="微软雅黑" panose="020B0503020204020204" pitchFamily="34" charset="-122"/>
                <a:ea typeface="微软雅黑" panose="020B0503020204020204" pitchFamily="34" charset="-122"/>
              </a:rPr>
              <a:t>CMORPH</a:t>
            </a:r>
            <a:r>
              <a:rPr lang="zh-CN" altLang="en-US" sz="1350" b="1" dirty="0">
                <a:solidFill>
                  <a:prstClr val="black"/>
                </a:solidFill>
                <a:latin typeface="微软雅黑" panose="020B0503020204020204" pitchFamily="34" charset="-122"/>
                <a:ea typeface="微软雅黑" panose="020B0503020204020204" pitchFamily="34" charset="-122"/>
              </a:rPr>
              <a:t> </a:t>
            </a:r>
            <a:r>
              <a:rPr lang="en-US" altLang="zh-CN" sz="1350" b="1" dirty="0" smtClean="0">
                <a:solidFill>
                  <a:prstClr val="black"/>
                </a:solidFill>
                <a:latin typeface="微软雅黑" panose="020B0503020204020204" pitchFamily="34" charset="-122"/>
                <a:ea typeface="微软雅黑" panose="020B0503020204020204" pitchFamily="34" charset="-122"/>
              </a:rPr>
              <a:t>precipitation</a:t>
            </a:r>
            <a:endParaRPr lang="zh-CN" altLang="en-US" sz="1350" b="1"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643619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0" y="3852924"/>
            <a:ext cx="400110" cy="776366"/>
          </a:xfrm>
          <a:prstGeom prst="rect">
            <a:avLst/>
          </a:prstGeom>
          <a:noFill/>
        </p:spPr>
        <p:txBody>
          <a:bodyPr vert="eaVert" wrap="none" rtlCol="0">
            <a:spAutoFit/>
          </a:bodyPr>
          <a:lstStyle/>
          <a:p>
            <a:r>
              <a:rPr lang="en-US" altLang="zh-CN" sz="1400" b="1" dirty="0" smtClean="0">
                <a:solidFill>
                  <a:prstClr val="black"/>
                </a:solidFill>
                <a:latin typeface="微软雅黑" panose="020B0503020204020204" pitchFamily="34" charset="-122"/>
                <a:ea typeface="微软雅黑" panose="020B0503020204020204" pitchFamily="34" charset="-122"/>
              </a:rPr>
              <a:t>Perturb</a:t>
            </a:r>
            <a:endParaRPr lang="zh-CN" altLang="en-US" sz="1400" b="1" dirty="0">
              <a:solidFill>
                <a:prstClr val="black"/>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9427" y="1762812"/>
            <a:ext cx="400110" cy="678730"/>
          </a:xfrm>
          <a:prstGeom prst="rect">
            <a:avLst/>
          </a:prstGeom>
          <a:noFill/>
        </p:spPr>
        <p:txBody>
          <a:bodyPr vert="eaVert" wrap="square" rtlCol="0">
            <a:spAutoFit/>
          </a:bodyPr>
          <a:lstStyle/>
          <a:p>
            <a:r>
              <a:rPr lang="en-US" altLang="zh-CN" sz="1400" b="1" dirty="0" smtClean="0">
                <a:solidFill>
                  <a:prstClr val="black"/>
                </a:solidFill>
                <a:latin typeface="微软雅黑" panose="020B0503020204020204" pitchFamily="34" charset="-122"/>
                <a:ea typeface="微软雅黑" panose="020B0503020204020204" pitchFamily="34" charset="-122"/>
              </a:rPr>
              <a:t>IC</a:t>
            </a:r>
            <a:endParaRPr lang="zh-CN" altLang="en-US" sz="1400" b="1" dirty="0">
              <a:solidFill>
                <a:prstClr val="black"/>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1450014" y="811464"/>
            <a:ext cx="630301" cy="307777"/>
          </a:xfrm>
          <a:prstGeom prst="rect">
            <a:avLst/>
          </a:prstGeom>
          <a:noFill/>
        </p:spPr>
        <p:txBody>
          <a:bodyPr wrap="none" rtlCol="0">
            <a:spAutoFit/>
          </a:bodyPr>
          <a:lstStyle/>
          <a:p>
            <a:r>
              <a:rPr lang="en-US" altLang="zh-CN" sz="1400" b="1" dirty="0" smtClean="0">
                <a:solidFill>
                  <a:srgbClr val="FF0000"/>
                </a:solidFill>
                <a:latin typeface="微软雅黑" panose="020B0503020204020204" pitchFamily="34" charset="-122"/>
                <a:ea typeface="微软雅黑" panose="020B0503020204020204" pitchFamily="34" charset="-122"/>
              </a:rPr>
              <a:t>BGM</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4276267" y="809459"/>
            <a:ext cx="715260" cy="307777"/>
          </a:xfrm>
          <a:prstGeom prst="rect">
            <a:avLst/>
          </a:prstGeom>
          <a:noFill/>
        </p:spPr>
        <p:txBody>
          <a:bodyPr wrap="none" rtlCol="0">
            <a:spAutoFit/>
          </a:bodyPr>
          <a:lstStyle/>
          <a:p>
            <a:r>
              <a:rPr lang="en-US" altLang="zh-CN" sz="1400" b="1" dirty="0" smtClean="0">
                <a:solidFill>
                  <a:srgbClr val="00B050"/>
                </a:solidFill>
                <a:latin typeface="微软雅黑" panose="020B0503020204020204" pitchFamily="34" charset="-122"/>
                <a:ea typeface="微软雅黑" panose="020B0503020204020204" pitchFamily="34" charset="-122"/>
              </a:rPr>
              <a:t>Down</a:t>
            </a:r>
            <a:endParaRPr lang="zh-CN" altLang="en-US" sz="1400" b="1" dirty="0">
              <a:solidFill>
                <a:srgbClr val="00B050"/>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7025608" y="836253"/>
            <a:ext cx="700833" cy="307777"/>
          </a:xfrm>
          <a:prstGeom prst="rect">
            <a:avLst/>
          </a:prstGeom>
          <a:noFill/>
        </p:spPr>
        <p:txBody>
          <a:bodyPr wrap="none" rtlCol="0">
            <a:spAutoFit/>
          </a:bodyPr>
          <a:lstStyle/>
          <a:p>
            <a:r>
              <a:rPr lang="en-US" altLang="zh-CN" sz="1400" b="1" dirty="0" smtClean="0">
                <a:solidFill>
                  <a:prstClr val="black"/>
                </a:solidFill>
                <a:latin typeface="微软雅黑" panose="020B0503020204020204" pitchFamily="34" charset="-122"/>
                <a:ea typeface="微软雅黑" panose="020B0503020204020204" pitchFamily="34" charset="-122"/>
              </a:rPr>
              <a:t>Blend</a:t>
            </a:r>
            <a:endParaRPr lang="zh-CN" altLang="en-US" sz="1400" b="1" dirty="0">
              <a:solidFill>
                <a:prstClr val="black"/>
              </a:solidFill>
              <a:latin typeface="微软雅黑" panose="020B0503020204020204" pitchFamily="34" charset="-122"/>
              <a:ea typeface="微软雅黑" panose="020B0503020204020204" pitchFamily="34" charset="-122"/>
            </a:endParaRPr>
          </a:p>
        </p:txBody>
      </p:sp>
      <p:sp>
        <p:nvSpPr>
          <p:cNvPr id="5" name="灯片编号占位符 4"/>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51</a:t>
            </a:fld>
            <a:endParaRPr lang="zh-CN" altLang="en-US">
              <a:solidFill>
                <a:prstClr val="black">
                  <a:tint val="75000"/>
                </a:prstClr>
              </a:solidFill>
            </a:endParaRPr>
          </a:p>
        </p:txBody>
      </p:sp>
      <p:sp>
        <p:nvSpPr>
          <p:cNvPr id="30" name="矩形 29"/>
          <p:cNvSpPr/>
          <p:nvPr/>
        </p:nvSpPr>
        <p:spPr>
          <a:xfrm>
            <a:off x="0" y="0"/>
            <a:ext cx="9144000" cy="70567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 name="文本框 2"/>
          <p:cNvSpPr txBox="1"/>
          <p:nvPr/>
        </p:nvSpPr>
        <p:spPr>
          <a:xfrm>
            <a:off x="783335" y="123842"/>
            <a:ext cx="7577331" cy="523220"/>
          </a:xfrm>
          <a:prstGeom prst="rect">
            <a:avLst/>
          </a:prstGeom>
          <a:noFill/>
        </p:spPr>
        <p:txBody>
          <a:bodyPr wrap="none" rtlCol="0">
            <a:spAutoFit/>
          </a:bodyPr>
          <a:lstStyle/>
          <a:p>
            <a:pPr algn="ctr"/>
            <a:r>
              <a:rPr lang="en-US" altLang="zh-CN" sz="2800" b="1" dirty="0" smtClean="0">
                <a:solidFill>
                  <a:prstClr val="white"/>
                </a:solidFill>
                <a:latin typeface="微软雅黑" panose="020B0503020204020204" pitchFamily="34" charset="-122"/>
                <a:ea typeface="微软雅黑" panose="020B0503020204020204" pitchFamily="34" charset="-122"/>
              </a:rPr>
              <a:t>LC</a:t>
            </a:r>
            <a:r>
              <a:rPr lang="zh-CN" altLang="en-US" sz="2800" b="1" dirty="0" smtClean="0">
                <a:solidFill>
                  <a:prstClr val="white"/>
                </a:solidFill>
                <a:latin typeface="微软雅黑" panose="020B0503020204020204" pitchFamily="34" charset="-122"/>
                <a:ea typeface="微软雅黑" panose="020B0503020204020204" pitchFamily="34" charset="-122"/>
              </a:rPr>
              <a:t> </a:t>
            </a:r>
            <a:r>
              <a:rPr lang="en-US" altLang="zh-CN" sz="2800" b="1" dirty="0" smtClean="0">
                <a:solidFill>
                  <a:prstClr val="white"/>
                </a:solidFill>
                <a:latin typeface="微软雅黑" panose="020B0503020204020204" pitchFamily="34" charset="-122"/>
                <a:ea typeface="微软雅黑" panose="020B0503020204020204" pitchFamily="34" charset="-122"/>
              </a:rPr>
              <a:t>case, IC and perturbation</a:t>
            </a:r>
            <a:r>
              <a:rPr lang="zh-CN" altLang="en-US" sz="2800" b="1" dirty="0" smtClean="0">
                <a:solidFill>
                  <a:prstClr val="white"/>
                </a:solidFill>
                <a:latin typeface="微软雅黑" panose="020B0503020204020204" pitchFamily="34" charset="-122"/>
                <a:ea typeface="微软雅黑" panose="020B0503020204020204" pitchFamily="34" charset="-122"/>
              </a:rPr>
              <a:t>（</a:t>
            </a:r>
            <a:r>
              <a:rPr lang="en-US" altLang="zh-CN" sz="2800" b="1" dirty="0" smtClean="0">
                <a:solidFill>
                  <a:prstClr val="white"/>
                </a:solidFill>
                <a:latin typeface="微软雅黑" panose="020B0503020204020204" pitchFamily="34" charset="-122"/>
                <a:ea typeface="微软雅黑" panose="020B0503020204020204" pitchFamily="34" charset="-122"/>
              </a:rPr>
              <a:t>V850hPa</a:t>
            </a:r>
            <a:r>
              <a:rPr lang="zh-CN" altLang="en-US" sz="2800" b="1" dirty="0" smtClean="0">
                <a:solidFill>
                  <a:prstClr val="white"/>
                </a:solidFill>
                <a:latin typeface="微软雅黑" panose="020B0503020204020204" pitchFamily="34" charset="-122"/>
                <a:ea typeface="微软雅黑" panose="020B0503020204020204" pitchFamily="34" charset="-122"/>
              </a:rPr>
              <a:t>）</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693" y="1136526"/>
            <a:ext cx="8656320" cy="4361688"/>
          </a:xfrm>
          <a:prstGeom prst="rect">
            <a:avLst/>
          </a:prstGeom>
        </p:spPr>
      </p:pic>
      <p:cxnSp>
        <p:nvCxnSpPr>
          <p:cNvPr id="11" name="直接连接符 10"/>
          <p:cNvCxnSpPr/>
          <p:nvPr/>
        </p:nvCxnSpPr>
        <p:spPr>
          <a:xfrm flipV="1">
            <a:off x="1517715" y="2300140"/>
            <a:ext cx="876693" cy="1885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4319047" y="2301711"/>
            <a:ext cx="876693" cy="1885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V="1">
            <a:off x="7110952" y="2322136"/>
            <a:ext cx="876693" cy="1885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rot="20432835">
            <a:off x="1159497" y="4345757"/>
            <a:ext cx="1442301" cy="52790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椭圆 35"/>
          <p:cNvSpPr/>
          <p:nvPr/>
        </p:nvSpPr>
        <p:spPr>
          <a:xfrm rot="20432835">
            <a:off x="6562627" y="4290767"/>
            <a:ext cx="1442301" cy="52790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椭圆 36"/>
          <p:cNvSpPr/>
          <p:nvPr/>
        </p:nvSpPr>
        <p:spPr>
          <a:xfrm rot="20432835">
            <a:off x="3922288" y="4245204"/>
            <a:ext cx="1442301" cy="52790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5970947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52</a:t>
            </a:fld>
            <a:endParaRPr lang="zh-CN" altLang="en-US">
              <a:solidFill>
                <a:prstClr val="black">
                  <a:tint val="75000"/>
                </a:prstClr>
              </a:solidFill>
            </a:endParaRPr>
          </a:p>
        </p:txBody>
      </p:sp>
      <p:sp>
        <p:nvSpPr>
          <p:cNvPr id="25" name="矩形 24"/>
          <p:cNvSpPr/>
          <p:nvPr/>
        </p:nvSpPr>
        <p:spPr>
          <a:xfrm>
            <a:off x="0" y="0"/>
            <a:ext cx="9144000" cy="70567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7" name="文本框 26"/>
          <p:cNvSpPr txBox="1"/>
          <p:nvPr/>
        </p:nvSpPr>
        <p:spPr>
          <a:xfrm>
            <a:off x="0" y="3852924"/>
            <a:ext cx="400110" cy="776366"/>
          </a:xfrm>
          <a:prstGeom prst="rect">
            <a:avLst/>
          </a:prstGeom>
          <a:noFill/>
        </p:spPr>
        <p:txBody>
          <a:bodyPr vert="eaVert" wrap="none" rtlCol="0">
            <a:spAutoFit/>
          </a:bodyPr>
          <a:lstStyle/>
          <a:p>
            <a:r>
              <a:rPr lang="en-US" altLang="zh-CN" sz="1400" b="1" dirty="0" smtClean="0">
                <a:solidFill>
                  <a:prstClr val="black"/>
                </a:solidFill>
                <a:latin typeface="微软雅黑" panose="020B0503020204020204" pitchFamily="34" charset="-122"/>
                <a:ea typeface="微软雅黑" panose="020B0503020204020204" pitchFamily="34" charset="-122"/>
              </a:rPr>
              <a:t>Perturb</a:t>
            </a:r>
            <a:endParaRPr lang="zh-CN" altLang="en-US" sz="1400" b="1" dirty="0">
              <a:solidFill>
                <a:prstClr val="black"/>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9427" y="1762812"/>
            <a:ext cx="400110" cy="678730"/>
          </a:xfrm>
          <a:prstGeom prst="rect">
            <a:avLst/>
          </a:prstGeom>
          <a:noFill/>
        </p:spPr>
        <p:txBody>
          <a:bodyPr vert="eaVert" wrap="square" rtlCol="0">
            <a:spAutoFit/>
          </a:bodyPr>
          <a:lstStyle/>
          <a:p>
            <a:r>
              <a:rPr lang="en-US" altLang="zh-CN" sz="1400" b="1" dirty="0" smtClean="0">
                <a:solidFill>
                  <a:prstClr val="black"/>
                </a:solidFill>
                <a:latin typeface="微软雅黑" panose="020B0503020204020204" pitchFamily="34" charset="-122"/>
                <a:ea typeface="微软雅黑" panose="020B0503020204020204" pitchFamily="34" charset="-122"/>
              </a:rPr>
              <a:t>IC</a:t>
            </a:r>
            <a:endParaRPr lang="zh-CN" altLang="en-US" sz="1400" b="1" dirty="0">
              <a:solidFill>
                <a:prstClr val="black"/>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1450014" y="811464"/>
            <a:ext cx="630301" cy="307777"/>
          </a:xfrm>
          <a:prstGeom prst="rect">
            <a:avLst/>
          </a:prstGeom>
          <a:noFill/>
        </p:spPr>
        <p:txBody>
          <a:bodyPr wrap="none" rtlCol="0">
            <a:spAutoFit/>
          </a:bodyPr>
          <a:lstStyle/>
          <a:p>
            <a:r>
              <a:rPr lang="en-US" altLang="zh-CN" sz="1400" b="1" dirty="0" smtClean="0">
                <a:solidFill>
                  <a:srgbClr val="FF0000"/>
                </a:solidFill>
                <a:latin typeface="微软雅黑" panose="020B0503020204020204" pitchFamily="34" charset="-122"/>
                <a:ea typeface="微软雅黑" panose="020B0503020204020204" pitchFamily="34" charset="-122"/>
              </a:rPr>
              <a:t>BGM</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4276267" y="809459"/>
            <a:ext cx="715260" cy="307777"/>
          </a:xfrm>
          <a:prstGeom prst="rect">
            <a:avLst/>
          </a:prstGeom>
          <a:noFill/>
        </p:spPr>
        <p:txBody>
          <a:bodyPr wrap="none" rtlCol="0">
            <a:spAutoFit/>
          </a:bodyPr>
          <a:lstStyle/>
          <a:p>
            <a:r>
              <a:rPr lang="en-US" altLang="zh-CN" sz="1400" b="1" dirty="0" smtClean="0">
                <a:solidFill>
                  <a:srgbClr val="00B050"/>
                </a:solidFill>
                <a:latin typeface="微软雅黑" panose="020B0503020204020204" pitchFamily="34" charset="-122"/>
                <a:ea typeface="微软雅黑" panose="020B0503020204020204" pitchFamily="34" charset="-122"/>
              </a:rPr>
              <a:t>Down</a:t>
            </a:r>
            <a:endParaRPr lang="zh-CN" altLang="en-US" sz="1400" b="1" dirty="0">
              <a:solidFill>
                <a:srgbClr val="00B050"/>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7025608" y="836253"/>
            <a:ext cx="700833" cy="307777"/>
          </a:xfrm>
          <a:prstGeom prst="rect">
            <a:avLst/>
          </a:prstGeom>
          <a:noFill/>
        </p:spPr>
        <p:txBody>
          <a:bodyPr wrap="none" rtlCol="0">
            <a:spAutoFit/>
          </a:bodyPr>
          <a:lstStyle/>
          <a:p>
            <a:r>
              <a:rPr lang="en-US" altLang="zh-CN" sz="1400" b="1" dirty="0" smtClean="0">
                <a:solidFill>
                  <a:prstClr val="black"/>
                </a:solidFill>
                <a:latin typeface="微软雅黑" panose="020B0503020204020204" pitchFamily="34" charset="-122"/>
                <a:ea typeface="微软雅黑" panose="020B0503020204020204" pitchFamily="34" charset="-122"/>
              </a:rPr>
              <a:t>Blend</a:t>
            </a:r>
            <a:endParaRPr lang="zh-CN" altLang="en-US" sz="1400" b="1" dirty="0">
              <a:solidFill>
                <a:prstClr val="black"/>
              </a:solidFill>
              <a:latin typeface="微软雅黑" panose="020B0503020204020204" pitchFamily="34" charset="-122"/>
              <a:ea typeface="微软雅黑" panose="020B0503020204020204" pitchFamily="34" charset="-122"/>
            </a:endParaRPr>
          </a:p>
        </p:txBody>
      </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107" y="1136526"/>
            <a:ext cx="8605492" cy="4361688"/>
          </a:xfrm>
          <a:prstGeom prst="rect">
            <a:avLst/>
          </a:prstGeom>
        </p:spPr>
      </p:pic>
      <p:sp>
        <p:nvSpPr>
          <p:cNvPr id="14" name="椭圆 13"/>
          <p:cNvSpPr/>
          <p:nvPr/>
        </p:nvSpPr>
        <p:spPr>
          <a:xfrm>
            <a:off x="4035765" y="4244179"/>
            <a:ext cx="414779" cy="37707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椭圆 14"/>
          <p:cNvSpPr/>
          <p:nvPr/>
        </p:nvSpPr>
        <p:spPr>
          <a:xfrm>
            <a:off x="1274770" y="4236835"/>
            <a:ext cx="414779" cy="37707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椭圆 16"/>
          <p:cNvSpPr/>
          <p:nvPr/>
        </p:nvSpPr>
        <p:spPr>
          <a:xfrm>
            <a:off x="6850179" y="4241002"/>
            <a:ext cx="414779" cy="37707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文本框 19"/>
          <p:cNvSpPr txBox="1"/>
          <p:nvPr/>
        </p:nvSpPr>
        <p:spPr>
          <a:xfrm>
            <a:off x="783335" y="123842"/>
            <a:ext cx="7577331" cy="523220"/>
          </a:xfrm>
          <a:prstGeom prst="rect">
            <a:avLst/>
          </a:prstGeom>
          <a:noFill/>
        </p:spPr>
        <p:txBody>
          <a:bodyPr wrap="none" rtlCol="0">
            <a:spAutoFit/>
          </a:bodyPr>
          <a:lstStyle/>
          <a:p>
            <a:pPr algn="ctr"/>
            <a:r>
              <a:rPr lang="en-US" altLang="zh-CN" sz="2800" b="1" dirty="0">
                <a:solidFill>
                  <a:prstClr val="white"/>
                </a:solidFill>
                <a:latin typeface="微软雅黑" panose="020B0503020204020204" pitchFamily="34" charset="-122"/>
                <a:ea typeface="微软雅黑" panose="020B0503020204020204" pitchFamily="34" charset="-122"/>
              </a:rPr>
              <a:t>S</a:t>
            </a:r>
            <a:r>
              <a:rPr lang="en-US" altLang="zh-CN" sz="2800" b="1" dirty="0" smtClean="0">
                <a:solidFill>
                  <a:prstClr val="white"/>
                </a:solidFill>
                <a:latin typeface="微软雅黑" panose="020B0503020204020204" pitchFamily="34" charset="-122"/>
                <a:ea typeface="微软雅黑" panose="020B0503020204020204" pitchFamily="34" charset="-122"/>
              </a:rPr>
              <a:t>C</a:t>
            </a:r>
            <a:r>
              <a:rPr lang="zh-CN" altLang="en-US" sz="2800" b="1" dirty="0" smtClean="0">
                <a:solidFill>
                  <a:prstClr val="white"/>
                </a:solidFill>
                <a:latin typeface="微软雅黑" panose="020B0503020204020204" pitchFamily="34" charset="-122"/>
                <a:ea typeface="微软雅黑" panose="020B0503020204020204" pitchFamily="34" charset="-122"/>
              </a:rPr>
              <a:t> </a:t>
            </a:r>
            <a:r>
              <a:rPr lang="en-US" altLang="zh-CN" sz="2800" b="1" dirty="0" smtClean="0">
                <a:solidFill>
                  <a:prstClr val="white"/>
                </a:solidFill>
                <a:latin typeface="微软雅黑" panose="020B0503020204020204" pitchFamily="34" charset="-122"/>
                <a:ea typeface="微软雅黑" panose="020B0503020204020204" pitchFamily="34" charset="-122"/>
              </a:rPr>
              <a:t>case, IC and perturbation</a:t>
            </a:r>
            <a:r>
              <a:rPr lang="zh-CN" altLang="en-US" sz="2800" b="1" dirty="0" smtClean="0">
                <a:solidFill>
                  <a:prstClr val="white"/>
                </a:solidFill>
                <a:latin typeface="微软雅黑" panose="020B0503020204020204" pitchFamily="34" charset="-122"/>
                <a:ea typeface="微软雅黑" panose="020B0503020204020204" pitchFamily="34" charset="-122"/>
              </a:rPr>
              <a:t>（</a:t>
            </a:r>
            <a:r>
              <a:rPr lang="en-US" altLang="zh-CN" sz="2800" b="1" dirty="0" smtClean="0">
                <a:solidFill>
                  <a:prstClr val="white"/>
                </a:solidFill>
                <a:latin typeface="微软雅黑" panose="020B0503020204020204" pitchFamily="34" charset="-122"/>
                <a:ea typeface="微软雅黑" panose="020B0503020204020204" pitchFamily="34" charset="-122"/>
              </a:rPr>
              <a:t>V850hPa</a:t>
            </a:r>
            <a:r>
              <a:rPr lang="zh-CN" altLang="en-US" sz="2800" b="1" dirty="0" smtClean="0">
                <a:solidFill>
                  <a:prstClr val="white"/>
                </a:solidFill>
                <a:latin typeface="微软雅黑" panose="020B0503020204020204" pitchFamily="34" charset="-122"/>
                <a:ea typeface="微软雅黑" panose="020B0503020204020204" pitchFamily="34" charset="-122"/>
              </a:rPr>
              <a:t>）</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510853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86490" y="919474"/>
            <a:ext cx="6953862" cy="5900818"/>
            <a:chOff x="316519" y="919474"/>
            <a:chExt cx="6953862" cy="5900818"/>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519" y="919474"/>
              <a:ext cx="6953862" cy="5900818"/>
            </a:xfrm>
            <a:prstGeom prst="rect">
              <a:avLst/>
            </a:prstGeom>
          </p:spPr>
        </p:pic>
        <p:sp>
          <p:nvSpPr>
            <p:cNvPr id="31" name="矩形 30"/>
            <p:cNvSpPr/>
            <p:nvPr/>
          </p:nvSpPr>
          <p:spPr>
            <a:xfrm rot="20484779">
              <a:off x="772998" y="1838227"/>
              <a:ext cx="1508289" cy="49962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矩形 31"/>
            <p:cNvSpPr/>
            <p:nvPr/>
          </p:nvSpPr>
          <p:spPr>
            <a:xfrm rot="20484779">
              <a:off x="3094859" y="1839799"/>
              <a:ext cx="1508289" cy="49962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矩形 32"/>
            <p:cNvSpPr/>
            <p:nvPr/>
          </p:nvSpPr>
          <p:spPr>
            <a:xfrm rot="20484779">
              <a:off x="5489542" y="1841369"/>
              <a:ext cx="1508289" cy="49962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 name="矩形 33"/>
            <p:cNvSpPr/>
            <p:nvPr/>
          </p:nvSpPr>
          <p:spPr>
            <a:xfrm rot="20484779">
              <a:off x="5689076" y="5465415"/>
              <a:ext cx="1508289" cy="49962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矩形 34"/>
            <p:cNvSpPr/>
            <p:nvPr/>
          </p:nvSpPr>
          <p:spPr>
            <a:xfrm rot="20484779">
              <a:off x="3305667" y="3616751"/>
              <a:ext cx="1508289" cy="49962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矩形 35"/>
            <p:cNvSpPr/>
            <p:nvPr/>
          </p:nvSpPr>
          <p:spPr>
            <a:xfrm rot="20484779">
              <a:off x="5560244" y="3627749"/>
              <a:ext cx="1508289" cy="49962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矩形 36"/>
            <p:cNvSpPr/>
            <p:nvPr/>
          </p:nvSpPr>
          <p:spPr>
            <a:xfrm rot="20484779">
              <a:off x="1055801" y="5495827"/>
              <a:ext cx="1508289" cy="49962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 name="矩形 37"/>
            <p:cNvSpPr/>
            <p:nvPr/>
          </p:nvSpPr>
          <p:spPr>
            <a:xfrm rot="20484779">
              <a:off x="3366941" y="5450264"/>
              <a:ext cx="1508289" cy="49962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矩形 38"/>
            <p:cNvSpPr/>
            <p:nvPr/>
          </p:nvSpPr>
          <p:spPr>
            <a:xfrm rot="20484779">
              <a:off x="947394" y="3643460"/>
              <a:ext cx="1508289" cy="49962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文本框 8"/>
          <p:cNvSpPr txBox="1"/>
          <p:nvPr/>
        </p:nvSpPr>
        <p:spPr>
          <a:xfrm>
            <a:off x="0" y="1873174"/>
            <a:ext cx="410690" cy="307777"/>
          </a:xfrm>
          <a:prstGeom prst="rect">
            <a:avLst/>
          </a:prstGeom>
          <a:noFill/>
        </p:spPr>
        <p:txBody>
          <a:bodyPr wrap="none" rtlCol="0">
            <a:spAutoFit/>
          </a:bodyPr>
          <a:lstStyle/>
          <a:p>
            <a:r>
              <a:rPr lang="en-US" altLang="zh-CN" sz="1400" b="1" dirty="0">
                <a:solidFill>
                  <a:prstClr val="black"/>
                </a:solidFill>
                <a:latin typeface="微软雅黑" panose="020B0503020204020204" pitchFamily="34" charset="-122"/>
                <a:ea typeface="微软雅黑" panose="020B0503020204020204" pitchFamily="34" charset="-122"/>
              </a:rPr>
              <a:t>0h</a:t>
            </a:r>
            <a:endParaRPr lang="zh-CN" altLang="en-US" sz="1400" b="1" dirty="0">
              <a:solidFill>
                <a:prstClr val="black"/>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0" y="5301890"/>
            <a:ext cx="410690" cy="307777"/>
          </a:xfrm>
          <a:prstGeom prst="rect">
            <a:avLst/>
          </a:prstGeom>
          <a:noFill/>
        </p:spPr>
        <p:txBody>
          <a:bodyPr wrap="none" rtlCol="0">
            <a:spAutoFit/>
          </a:bodyPr>
          <a:lstStyle/>
          <a:p>
            <a:r>
              <a:rPr lang="en-US" altLang="zh-CN" sz="1400" b="1" dirty="0">
                <a:solidFill>
                  <a:prstClr val="black"/>
                </a:solidFill>
                <a:latin typeface="微软雅黑" panose="020B0503020204020204" pitchFamily="34" charset="-122"/>
                <a:ea typeface="微软雅黑" panose="020B0503020204020204" pitchFamily="34" charset="-122"/>
              </a:rPr>
              <a:t>6h</a:t>
            </a:r>
            <a:endParaRPr lang="zh-CN" altLang="en-US" sz="1400" b="1" dirty="0">
              <a:solidFill>
                <a:prstClr val="black"/>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0" y="3603944"/>
            <a:ext cx="410690" cy="307777"/>
          </a:xfrm>
          <a:prstGeom prst="rect">
            <a:avLst/>
          </a:prstGeom>
          <a:noFill/>
        </p:spPr>
        <p:txBody>
          <a:bodyPr wrap="none" rtlCol="0">
            <a:spAutoFit/>
          </a:bodyPr>
          <a:lstStyle/>
          <a:p>
            <a:r>
              <a:rPr lang="en-US" altLang="zh-CN" sz="1400" b="1" dirty="0">
                <a:solidFill>
                  <a:prstClr val="black"/>
                </a:solidFill>
                <a:latin typeface="微软雅黑" panose="020B0503020204020204" pitchFamily="34" charset="-122"/>
                <a:ea typeface="微软雅黑" panose="020B0503020204020204" pitchFamily="34" charset="-122"/>
              </a:rPr>
              <a:t>3h</a:t>
            </a:r>
            <a:endParaRPr lang="zh-CN" altLang="en-US" sz="1400" b="1" dirty="0">
              <a:solidFill>
                <a:prstClr val="black"/>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4013749" y="1059655"/>
            <a:ext cx="678391" cy="369332"/>
          </a:xfrm>
          <a:prstGeom prst="rect">
            <a:avLst/>
          </a:prstGeom>
          <a:noFill/>
        </p:spPr>
        <p:txBody>
          <a:bodyPr wrap="none" rtlCol="0">
            <a:spAutoFit/>
          </a:bodyPr>
          <a:lstStyle/>
          <a:p>
            <a:r>
              <a:rPr lang="en-US" altLang="zh-CN" b="1" dirty="0">
                <a:solidFill>
                  <a:prstClr val="black"/>
                </a:solidFill>
                <a:latin typeface="微软雅黑" panose="020B0503020204020204" pitchFamily="34" charset="-122"/>
                <a:ea typeface="微软雅黑" panose="020B0503020204020204" pitchFamily="34" charset="-122"/>
              </a:rPr>
              <a:t>0.66</a:t>
            </a:r>
            <a:endParaRPr lang="zh-CN" altLang="en-US" b="1" dirty="0">
              <a:solidFill>
                <a:prstClr val="black"/>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1651368" y="1040801"/>
            <a:ext cx="678391" cy="369332"/>
          </a:xfrm>
          <a:prstGeom prst="rect">
            <a:avLst/>
          </a:prstGeom>
          <a:noFill/>
        </p:spPr>
        <p:txBody>
          <a:bodyPr wrap="none" rtlCol="0">
            <a:spAutoFit/>
          </a:bodyPr>
          <a:lstStyle/>
          <a:p>
            <a:r>
              <a:rPr lang="en-US" altLang="zh-CN" b="1" dirty="0">
                <a:solidFill>
                  <a:prstClr val="black"/>
                </a:solidFill>
                <a:latin typeface="微软雅黑" panose="020B0503020204020204" pitchFamily="34" charset="-122"/>
                <a:ea typeface="微软雅黑" panose="020B0503020204020204" pitchFamily="34" charset="-122"/>
              </a:rPr>
              <a:t>0.58</a:t>
            </a:r>
            <a:endParaRPr lang="zh-CN" altLang="en-US" b="1" dirty="0">
              <a:solidFill>
                <a:prstClr val="black"/>
              </a:solidFill>
              <a:latin typeface="微软雅黑" panose="020B0503020204020204" pitchFamily="34" charset="-122"/>
              <a:ea typeface="微软雅黑" panose="020B0503020204020204" pitchFamily="34" charset="-122"/>
            </a:endParaRPr>
          </a:p>
        </p:txBody>
      </p:sp>
      <p:sp>
        <p:nvSpPr>
          <p:cNvPr id="17" name="文本框 12"/>
          <p:cNvSpPr txBox="1"/>
          <p:nvPr/>
        </p:nvSpPr>
        <p:spPr>
          <a:xfrm>
            <a:off x="6315797" y="1059655"/>
            <a:ext cx="678391"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solidFill>
                  <a:srgbClr val="FF0000"/>
                </a:solidFill>
                <a:latin typeface="微软雅黑" panose="020B0503020204020204" pitchFamily="34" charset="-122"/>
                <a:ea typeface="微软雅黑" panose="020B0503020204020204" pitchFamily="34" charset="-122"/>
              </a:rPr>
              <a:t>0.75</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18" name="文本框 12"/>
          <p:cNvSpPr txBox="1"/>
          <p:nvPr/>
        </p:nvSpPr>
        <p:spPr>
          <a:xfrm>
            <a:off x="3994896" y="2870677"/>
            <a:ext cx="678391"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solidFill>
                  <a:prstClr val="black"/>
                </a:solidFill>
                <a:latin typeface="微软雅黑" panose="020B0503020204020204" pitchFamily="34" charset="-122"/>
                <a:ea typeface="微软雅黑" panose="020B0503020204020204" pitchFamily="34" charset="-122"/>
              </a:rPr>
              <a:t>0.88</a:t>
            </a:r>
            <a:endParaRPr lang="zh-CN" altLang="en-US" b="1" dirty="0">
              <a:solidFill>
                <a:prstClr val="black"/>
              </a:solidFill>
              <a:latin typeface="微软雅黑" panose="020B0503020204020204" pitchFamily="34" charset="-122"/>
              <a:ea typeface="微软雅黑" panose="020B0503020204020204" pitchFamily="34" charset="-122"/>
            </a:endParaRPr>
          </a:p>
        </p:txBody>
      </p:sp>
      <p:sp>
        <p:nvSpPr>
          <p:cNvPr id="19" name="文本框 12"/>
          <p:cNvSpPr txBox="1"/>
          <p:nvPr/>
        </p:nvSpPr>
        <p:spPr>
          <a:xfrm>
            <a:off x="1641943" y="2851823"/>
            <a:ext cx="678391"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solidFill>
                  <a:prstClr val="black"/>
                </a:solidFill>
                <a:latin typeface="微软雅黑" panose="020B0503020204020204" pitchFamily="34" charset="-122"/>
                <a:ea typeface="微软雅黑" panose="020B0503020204020204" pitchFamily="34" charset="-122"/>
              </a:rPr>
              <a:t>0.77</a:t>
            </a:r>
            <a:endParaRPr lang="zh-CN" altLang="en-US" b="1" dirty="0">
              <a:solidFill>
                <a:prstClr val="black"/>
              </a:solidFill>
              <a:latin typeface="微软雅黑" panose="020B0503020204020204" pitchFamily="34" charset="-122"/>
              <a:ea typeface="微软雅黑" panose="020B0503020204020204" pitchFamily="34" charset="-122"/>
            </a:endParaRPr>
          </a:p>
        </p:txBody>
      </p:sp>
      <p:sp>
        <p:nvSpPr>
          <p:cNvPr id="20" name="文本框 12"/>
          <p:cNvSpPr txBox="1"/>
          <p:nvPr/>
        </p:nvSpPr>
        <p:spPr>
          <a:xfrm>
            <a:off x="6362930" y="2899923"/>
            <a:ext cx="678391"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solidFill>
                  <a:srgbClr val="FF0000"/>
                </a:solidFill>
                <a:latin typeface="微软雅黑" panose="020B0503020204020204" pitchFamily="34" charset="-122"/>
                <a:ea typeface="微软雅黑" panose="020B0503020204020204" pitchFamily="34" charset="-122"/>
              </a:rPr>
              <a:t>0.91</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21" name="文本框 12"/>
          <p:cNvSpPr txBox="1"/>
          <p:nvPr/>
        </p:nvSpPr>
        <p:spPr>
          <a:xfrm>
            <a:off x="4023175" y="4671446"/>
            <a:ext cx="678391"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solidFill>
                  <a:prstClr val="black"/>
                </a:solidFill>
                <a:latin typeface="微软雅黑" panose="020B0503020204020204" pitchFamily="34" charset="-122"/>
                <a:ea typeface="微软雅黑" panose="020B0503020204020204" pitchFamily="34" charset="-122"/>
              </a:rPr>
              <a:t>1.17</a:t>
            </a:r>
            <a:endParaRPr lang="zh-CN" altLang="en-US" b="1" dirty="0">
              <a:solidFill>
                <a:prstClr val="black"/>
              </a:solidFill>
              <a:latin typeface="微软雅黑" panose="020B0503020204020204" pitchFamily="34" charset="-122"/>
              <a:ea typeface="微软雅黑" panose="020B0503020204020204" pitchFamily="34" charset="-122"/>
            </a:endParaRPr>
          </a:p>
        </p:txBody>
      </p:sp>
      <p:sp>
        <p:nvSpPr>
          <p:cNvPr id="22" name="文本框 12"/>
          <p:cNvSpPr txBox="1"/>
          <p:nvPr/>
        </p:nvSpPr>
        <p:spPr>
          <a:xfrm>
            <a:off x="1623089" y="4664869"/>
            <a:ext cx="678391"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solidFill>
                  <a:prstClr val="black"/>
                </a:solidFill>
                <a:latin typeface="微软雅黑" panose="020B0503020204020204" pitchFamily="34" charset="-122"/>
                <a:ea typeface="微软雅黑" panose="020B0503020204020204" pitchFamily="34" charset="-122"/>
              </a:rPr>
              <a:t>1.07</a:t>
            </a:r>
            <a:endParaRPr lang="zh-CN" altLang="en-US" b="1" dirty="0">
              <a:solidFill>
                <a:prstClr val="black"/>
              </a:solidFill>
              <a:latin typeface="微软雅黑" panose="020B0503020204020204" pitchFamily="34" charset="-122"/>
              <a:ea typeface="微软雅黑" panose="020B0503020204020204" pitchFamily="34" charset="-122"/>
            </a:endParaRPr>
          </a:p>
        </p:txBody>
      </p:sp>
      <p:sp>
        <p:nvSpPr>
          <p:cNvPr id="23" name="文本框 12"/>
          <p:cNvSpPr txBox="1"/>
          <p:nvPr/>
        </p:nvSpPr>
        <p:spPr>
          <a:xfrm>
            <a:off x="6362930" y="4671445"/>
            <a:ext cx="678391"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solidFill>
                  <a:srgbClr val="FF0000"/>
                </a:solidFill>
                <a:latin typeface="微软雅黑" panose="020B0503020204020204" pitchFamily="34" charset="-122"/>
                <a:ea typeface="微软雅黑" panose="020B0503020204020204" pitchFamily="34" charset="-122"/>
              </a:rPr>
              <a:t>1.18</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53</a:t>
            </a:fld>
            <a:endParaRPr lang="zh-CN" altLang="en-US">
              <a:solidFill>
                <a:prstClr val="black">
                  <a:tint val="75000"/>
                </a:prstClr>
              </a:solidFill>
            </a:endParaRPr>
          </a:p>
        </p:txBody>
      </p:sp>
      <p:sp>
        <p:nvSpPr>
          <p:cNvPr id="25" name="矩形 24"/>
          <p:cNvSpPr/>
          <p:nvPr/>
        </p:nvSpPr>
        <p:spPr>
          <a:xfrm>
            <a:off x="0" y="0"/>
            <a:ext cx="9144000" cy="70567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6" name="文本框 25"/>
          <p:cNvSpPr txBox="1"/>
          <p:nvPr/>
        </p:nvSpPr>
        <p:spPr>
          <a:xfrm>
            <a:off x="1623946" y="717196"/>
            <a:ext cx="630301" cy="307777"/>
          </a:xfrm>
          <a:prstGeom prst="rect">
            <a:avLst/>
          </a:prstGeom>
          <a:noFill/>
        </p:spPr>
        <p:txBody>
          <a:bodyPr wrap="none" rtlCol="0">
            <a:spAutoFit/>
          </a:bodyPr>
          <a:lstStyle/>
          <a:p>
            <a:r>
              <a:rPr lang="en-US" altLang="zh-CN" sz="1400" b="1" dirty="0" smtClean="0">
                <a:solidFill>
                  <a:srgbClr val="FF0000"/>
                </a:solidFill>
                <a:latin typeface="微软雅黑" panose="020B0503020204020204" pitchFamily="34" charset="-122"/>
                <a:ea typeface="微软雅黑" panose="020B0503020204020204" pitchFamily="34" charset="-122"/>
              </a:rPr>
              <a:t>BGM</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3960005" y="715191"/>
            <a:ext cx="715260" cy="307777"/>
          </a:xfrm>
          <a:prstGeom prst="rect">
            <a:avLst/>
          </a:prstGeom>
          <a:noFill/>
        </p:spPr>
        <p:txBody>
          <a:bodyPr wrap="none" rtlCol="0">
            <a:spAutoFit/>
          </a:bodyPr>
          <a:lstStyle/>
          <a:p>
            <a:r>
              <a:rPr lang="en-US" altLang="zh-CN" sz="1400" b="1" dirty="0" smtClean="0">
                <a:solidFill>
                  <a:srgbClr val="00B050"/>
                </a:solidFill>
                <a:latin typeface="微软雅黑" panose="020B0503020204020204" pitchFamily="34" charset="-122"/>
                <a:ea typeface="微软雅黑" panose="020B0503020204020204" pitchFamily="34" charset="-122"/>
              </a:rPr>
              <a:t>Down</a:t>
            </a:r>
            <a:endParaRPr lang="zh-CN" altLang="en-US" sz="1400" b="1" dirty="0">
              <a:solidFill>
                <a:srgbClr val="00B050"/>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6247431" y="713704"/>
            <a:ext cx="700833" cy="307777"/>
          </a:xfrm>
          <a:prstGeom prst="rect">
            <a:avLst/>
          </a:prstGeom>
          <a:noFill/>
        </p:spPr>
        <p:txBody>
          <a:bodyPr wrap="none" rtlCol="0">
            <a:spAutoFit/>
          </a:bodyPr>
          <a:lstStyle/>
          <a:p>
            <a:r>
              <a:rPr lang="en-US" altLang="zh-CN" sz="1400" b="1" dirty="0" smtClean="0">
                <a:solidFill>
                  <a:prstClr val="black"/>
                </a:solidFill>
                <a:latin typeface="微软雅黑" panose="020B0503020204020204" pitchFamily="34" charset="-122"/>
                <a:ea typeface="微软雅黑" panose="020B0503020204020204" pitchFamily="34" charset="-122"/>
              </a:rPr>
              <a:t>Blend</a:t>
            </a:r>
            <a:endParaRPr lang="zh-CN" altLang="en-US" sz="1400" b="1" dirty="0">
              <a:solidFill>
                <a:prstClr val="black"/>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1303214" y="0"/>
            <a:ext cx="6680483" cy="707886"/>
          </a:xfrm>
          <a:prstGeom prst="rect">
            <a:avLst/>
          </a:prstGeom>
          <a:noFill/>
        </p:spPr>
        <p:txBody>
          <a:bodyPr wrap="none" rtlCol="0">
            <a:spAutoFit/>
          </a:bodyPr>
          <a:lstStyle/>
          <a:p>
            <a:pPr algn="ctr"/>
            <a:r>
              <a:rPr lang="en-US" altLang="zh-CN" sz="4000" b="1" dirty="0" smtClean="0">
                <a:solidFill>
                  <a:prstClr val="white"/>
                </a:solidFill>
                <a:latin typeface="微软雅黑" panose="020B0503020204020204" pitchFamily="34" charset="-122"/>
                <a:ea typeface="微软雅黑" panose="020B0503020204020204" pitchFamily="34" charset="-122"/>
              </a:rPr>
              <a:t>LC</a:t>
            </a:r>
            <a:r>
              <a:rPr lang="zh-CN" altLang="en-US" sz="4000" b="1" dirty="0" smtClean="0">
                <a:solidFill>
                  <a:prstClr val="white"/>
                </a:solidFill>
                <a:latin typeface="微软雅黑" panose="020B0503020204020204" pitchFamily="34" charset="-122"/>
                <a:ea typeface="微软雅黑" panose="020B0503020204020204" pitchFamily="34" charset="-122"/>
              </a:rPr>
              <a:t> </a:t>
            </a:r>
            <a:r>
              <a:rPr lang="en-US" altLang="zh-CN" sz="4000" b="1" dirty="0" smtClean="0">
                <a:solidFill>
                  <a:prstClr val="white"/>
                </a:solidFill>
                <a:latin typeface="微软雅黑" panose="020B0503020204020204" pitchFamily="34" charset="-122"/>
                <a:ea typeface="微软雅黑" panose="020B0503020204020204" pitchFamily="34" charset="-122"/>
              </a:rPr>
              <a:t>case spread</a:t>
            </a:r>
            <a:r>
              <a:rPr lang="zh-CN" altLang="en-US" sz="4000" b="1" dirty="0" smtClean="0">
                <a:solidFill>
                  <a:prstClr val="white"/>
                </a:solidFill>
                <a:latin typeface="微软雅黑" panose="020B0503020204020204" pitchFamily="34" charset="-122"/>
                <a:ea typeface="微软雅黑" panose="020B0503020204020204" pitchFamily="34" charset="-122"/>
              </a:rPr>
              <a:t>（</a:t>
            </a:r>
            <a:r>
              <a:rPr lang="en-US" altLang="zh-CN" sz="4000" b="1" dirty="0" smtClean="0">
                <a:solidFill>
                  <a:prstClr val="white"/>
                </a:solidFill>
                <a:latin typeface="微软雅黑" panose="020B0503020204020204" pitchFamily="34" charset="-122"/>
                <a:ea typeface="微软雅黑" panose="020B0503020204020204" pitchFamily="34" charset="-122"/>
              </a:rPr>
              <a:t>V</a:t>
            </a:r>
            <a:r>
              <a:rPr lang="en-US" altLang="zh-CN" sz="2800" b="1" dirty="0" smtClean="0">
                <a:solidFill>
                  <a:prstClr val="white"/>
                </a:solidFill>
                <a:latin typeface="微软雅黑" panose="020B0503020204020204" pitchFamily="34" charset="-122"/>
                <a:ea typeface="微软雅黑" panose="020B0503020204020204" pitchFamily="34" charset="-122"/>
              </a:rPr>
              <a:t>850hPa</a:t>
            </a:r>
            <a:r>
              <a:rPr lang="zh-CN" altLang="en-US" sz="4000" b="1" dirty="0" smtClean="0">
                <a:solidFill>
                  <a:prstClr val="white"/>
                </a:solidFill>
                <a:latin typeface="微软雅黑" panose="020B0503020204020204" pitchFamily="34" charset="-122"/>
                <a:ea typeface="微软雅黑" panose="020B0503020204020204" pitchFamily="34" charset="-122"/>
              </a:rPr>
              <a:t>）</a:t>
            </a:r>
            <a:endParaRPr lang="zh-CN" altLang="en-US" sz="4000" b="1" dirty="0">
              <a:solidFill>
                <a:prstClr val="white"/>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179403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p:nvPr/>
        </p:nvPicPr>
        <p:blipFill>
          <a:blip r:embed="rId3" cstate="print">
            <a:extLst>
              <a:ext uri="{28A0092B-C50C-407E-A947-70E740481C1C}">
                <a14:useLocalDpi xmlns:a14="http://schemas.microsoft.com/office/drawing/2010/main" val="0"/>
              </a:ext>
            </a:extLst>
          </a:blip>
          <a:stretch>
            <a:fillRect/>
          </a:stretch>
        </p:blipFill>
        <p:spPr bwMode="auto">
          <a:xfrm>
            <a:off x="1055499" y="945520"/>
            <a:ext cx="6612845" cy="5870060"/>
          </a:xfrm>
          <a:prstGeom prst="rect">
            <a:avLst/>
          </a:prstGeom>
          <a:noFill/>
          <a:ln>
            <a:noFill/>
          </a:ln>
        </p:spPr>
      </p:pic>
      <p:sp>
        <p:nvSpPr>
          <p:cNvPr id="15" name="文本框 14"/>
          <p:cNvSpPr txBox="1"/>
          <p:nvPr/>
        </p:nvSpPr>
        <p:spPr>
          <a:xfrm>
            <a:off x="1880609" y="1003094"/>
            <a:ext cx="678391" cy="369332"/>
          </a:xfrm>
          <a:prstGeom prst="rect">
            <a:avLst/>
          </a:prstGeom>
          <a:noFill/>
        </p:spPr>
        <p:txBody>
          <a:bodyPr wrap="none" rtlCol="0">
            <a:spAutoFit/>
          </a:bodyPr>
          <a:lstStyle/>
          <a:p>
            <a:r>
              <a:rPr lang="en-US" altLang="zh-CN" b="1" dirty="0" smtClean="0">
                <a:solidFill>
                  <a:prstClr val="black"/>
                </a:solidFill>
                <a:latin typeface="微软雅黑" panose="020B0503020204020204" pitchFamily="34" charset="-122"/>
                <a:ea typeface="微软雅黑" panose="020B0503020204020204" pitchFamily="34" charset="-122"/>
              </a:rPr>
              <a:t>0.58</a:t>
            </a:r>
            <a:endParaRPr lang="zh-CN" altLang="en-US" b="1" dirty="0">
              <a:solidFill>
                <a:prstClr val="black"/>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4156215" y="1012519"/>
            <a:ext cx="678391" cy="369332"/>
          </a:xfrm>
          <a:prstGeom prst="rect">
            <a:avLst/>
          </a:prstGeom>
          <a:noFill/>
        </p:spPr>
        <p:txBody>
          <a:bodyPr wrap="none" rtlCol="0">
            <a:spAutoFit/>
          </a:bodyPr>
          <a:lstStyle/>
          <a:p>
            <a:r>
              <a:rPr lang="en-US" altLang="zh-CN" b="1" dirty="0" smtClean="0">
                <a:solidFill>
                  <a:prstClr val="black"/>
                </a:solidFill>
                <a:latin typeface="微软雅黑" panose="020B0503020204020204" pitchFamily="34" charset="-122"/>
                <a:ea typeface="微软雅黑" panose="020B0503020204020204" pitchFamily="34" charset="-122"/>
              </a:rPr>
              <a:t>1.02</a:t>
            </a:r>
            <a:endParaRPr lang="zh-CN" altLang="en-US" b="1" dirty="0">
              <a:solidFill>
                <a:prstClr val="black"/>
              </a:solidFill>
              <a:latin typeface="微软雅黑" panose="020B0503020204020204" pitchFamily="34" charset="-122"/>
              <a:ea typeface="微软雅黑" panose="020B0503020204020204" pitchFamily="34" charset="-122"/>
            </a:endParaRPr>
          </a:p>
        </p:txBody>
      </p:sp>
      <p:sp>
        <p:nvSpPr>
          <p:cNvPr id="17" name="文本框 12"/>
          <p:cNvSpPr txBox="1"/>
          <p:nvPr/>
        </p:nvSpPr>
        <p:spPr>
          <a:xfrm>
            <a:off x="6397957" y="1003091"/>
            <a:ext cx="678391"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smtClean="0">
                <a:solidFill>
                  <a:srgbClr val="FF0000"/>
                </a:solidFill>
                <a:latin typeface="微软雅黑" panose="020B0503020204020204" pitchFamily="34" charset="-122"/>
                <a:ea typeface="微软雅黑" panose="020B0503020204020204" pitchFamily="34" charset="-122"/>
              </a:rPr>
              <a:t>1.05</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18" name="文本框 12"/>
          <p:cNvSpPr txBox="1"/>
          <p:nvPr/>
        </p:nvSpPr>
        <p:spPr>
          <a:xfrm>
            <a:off x="1946595" y="2842396"/>
            <a:ext cx="678391"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smtClean="0">
                <a:solidFill>
                  <a:prstClr val="black"/>
                </a:solidFill>
                <a:latin typeface="微软雅黑" panose="020B0503020204020204" pitchFamily="34" charset="-122"/>
                <a:ea typeface="微软雅黑" panose="020B0503020204020204" pitchFamily="34" charset="-122"/>
              </a:rPr>
              <a:t>0.73</a:t>
            </a:r>
            <a:endParaRPr lang="zh-CN" altLang="en-US" b="1" dirty="0">
              <a:solidFill>
                <a:prstClr val="black"/>
              </a:solidFill>
              <a:latin typeface="微软雅黑" panose="020B0503020204020204" pitchFamily="34" charset="-122"/>
              <a:ea typeface="微软雅黑" panose="020B0503020204020204" pitchFamily="34" charset="-122"/>
            </a:endParaRPr>
          </a:p>
        </p:txBody>
      </p:sp>
      <p:sp>
        <p:nvSpPr>
          <p:cNvPr id="19" name="文本框 12"/>
          <p:cNvSpPr txBox="1"/>
          <p:nvPr/>
        </p:nvSpPr>
        <p:spPr>
          <a:xfrm>
            <a:off x="4175069" y="2851823"/>
            <a:ext cx="678391"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smtClean="0">
                <a:solidFill>
                  <a:srgbClr val="FF0000"/>
                </a:solidFill>
                <a:latin typeface="微软雅黑" panose="020B0503020204020204" pitchFamily="34" charset="-122"/>
                <a:ea typeface="微软雅黑" panose="020B0503020204020204" pitchFamily="34" charset="-122"/>
              </a:rPr>
              <a:t>1.17</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20" name="文本框 12"/>
          <p:cNvSpPr txBox="1"/>
          <p:nvPr/>
        </p:nvSpPr>
        <p:spPr>
          <a:xfrm>
            <a:off x="6435662" y="2852790"/>
            <a:ext cx="678391"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smtClean="0">
                <a:solidFill>
                  <a:prstClr val="black"/>
                </a:solidFill>
                <a:latin typeface="微软雅黑" panose="020B0503020204020204" pitchFamily="34" charset="-122"/>
                <a:ea typeface="微软雅黑" panose="020B0503020204020204" pitchFamily="34" charset="-122"/>
              </a:rPr>
              <a:t>1.15</a:t>
            </a:r>
            <a:endParaRPr lang="zh-CN" altLang="en-US" b="1" dirty="0">
              <a:solidFill>
                <a:prstClr val="black"/>
              </a:solidFill>
              <a:latin typeface="微软雅黑" panose="020B0503020204020204" pitchFamily="34" charset="-122"/>
              <a:ea typeface="微软雅黑" panose="020B0503020204020204" pitchFamily="34" charset="-122"/>
            </a:endParaRPr>
          </a:p>
        </p:txBody>
      </p:sp>
      <p:sp>
        <p:nvSpPr>
          <p:cNvPr id="21" name="文本框 12"/>
          <p:cNvSpPr txBox="1"/>
          <p:nvPr/>
        </p:nvSpPr>
        <p:spPr>
          <a:xfrm>
            <a:off x="1937169" y="4680873"/>
            <a:ext cx="678391"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smtClean="0">
                <a:solidFill>
                  <a:prstClr val="black"/>
                </a:solidFill>
                <a:latin typeface="微软雅黑" panose="020B0503020204020204" pitchFamily="34" charset="-122"/>
                <a:ea typeface="微软雅黑" panose="020B0503020204020204" pitchFamily="34" charset="-122"/>
              </a:rPr>
              <a:t>0.97</a:t>
            </a:r>
            <a:endParaRPr lang="zh-CN" altLang="en-US" b="1" dirty="0">
              <a:solidFill>
                <a:prstClr val="black"/>
              </a:solidFill>
              <a:latin typeface="微软雅黑" panose="020B0503020204020204" pitchFamily="34" charset="-122"/>
              <a:ea typeface="微软雅黑" panose="020B0503020204020204" pitchFamily="34" charset="-122"/>
            </a:endParaRPr>
          </a:p>
        </p:txBody>
      </p:sp>
      <p:sp>
        <p:nvSpPr>
          <p:cNvPr id="22" name="文本框 12"/>
          <p:cNvSpPr txBox="1"/>
          <p:nvPr/>
        </p:nvSpPr>
        <p:spPr>
          <a:xfrm>
            <a:off x="4184496" y="4683723"/>
            <a:ext cx="678391"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smtClean="0">
                <a:solidFill>
                  <a:srgbClr val="FF0000"/>
                </a:solidFill>
                <a:latin typeface="微软雅黑" panose="020B0503020204020204" pitchFamily="34" charset="-122"/>
                <a:ea typeface="微软雅黑" panose="020B0503020204020204" pitchFamily="34" charset="-122"/>
              </a:rPr>
              <a:t>1.41</a:t>
            </a:r>
            <a:endParaRPr lang="zh-CN" altLang="en-US" b="1" dirty="0">
              <a:solidFill>
                <a:srgbClr val="FF0000"/>
              </a:solidFill>
              <a:latin typeface="微软雅黑" panose="020B0503020204020204" pitchFamily="34" charset="-122"/>
              <a:ea typeface="微软雅黑" panose="020B0503020204020204" pitchFamily="34" charset="-122"/>
            </a:endParaRPr>
          </a:p>
        </p:txBody>
      </p:sp>
      <p:sp>
        <p:nvSpPr>
          <p:cNvPr id="23" name="文本框 12"/>
          <p:cNvSpPr txBox="1"/>
          <p:nvPr/>
        </p:nvSpPr>
        <p:spPr>
          <a:xfrm>
            <a:off x="6463943" y="4690299"/>
            <a:ext cx="678391"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smtClean="0">
                <a:solidFill>
                  <a:prstClr val="black"/>
                </a:solidFill>
                <a:latin typeface="微软雅黑" panose="020B0503020204020204" pitchFamily="34" charset="-122"/>
                <a:ea typeface="微软雅黑" panose="020B0503020204020204" pitchFamily="34" charset="-122"/>
              </a:rPr>
              <a:t>1.35</a:t>
            </a:r>
            <a:endParaRPr lang="zh-CN" altLang="en-US" b="1" dirty="0">
              <a:solidFill>
                <a:prstClr val="black"/>
              </a:solidFill>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54</a:t>
            </a:fld>
            <a:endParaRPr lang="zh-CN" altLang="en-US">
              <a:solidFill>
                <a:prstClr val="black">
                  <a:tint val="75000"/>
                </a:prstClr>
              </a:solidFill>
            </a:endParaRPr>
          </a:p>
        </p:txBody>
      </p:sp>
      <p:sp>
        <p:nvSpPr>
          <p:cNvPr id="25" name="矩形 24"/>
          <p:cNvSpPr/>
          <p:nvPr/>
        </p:nvSpPr>
        <p:spPr>
          <a:xfrm>
            <a:off x="0" y="0"/>
            <a:ext cx="9144000" cy="70567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6" name="文本框 25"/>
          <p:cNvSpPr txBox="1"/>
          <p:nvPr/>
        </p:nvSpPr>
        <p:spPr>
          <a:xfrm>
            <a:off x="1914021" y="0"/>
            <a:ext cx="5458867" cy="707886"/>
          </a:xfrm>
          <a:prstGeom prst="rect">
            <a:avLst/>
          </a:prstGeom>
          <a:noFill/>
        </p:spPr>
        <p:txBody>
          <a:bodyPr wrap="none" rtlCol="0">
            <a:spAutoFit/>
          </a:bodyPr>
          <a:lstStyle/>
          <a:p>
            <a:pPr algn="ctr"/>
            <a:r>
              <a:rPr lang="en-US" altLang="zh-CN" sz="4000" b="1" dirty="0" smtClean="0">
                <a:solidFill>
                  <a:prstClr val="white"/>
                </a:solidFill>
                <a:latin typeface="微软雅黑" panose="020B0503020204020204" pitchFamily="34" charset="-122"/>
                <a:ea typeface="微软雅黑" panose="020B0503020204020204" pitchFamily="34" charset="-122"/>
              </a:rPr>
              <a:t>SC</a:t>
            </a:r>
            <a:r>
              <a:rPr lang="zh-CN" altLang="en-US" sz="4000" b="1" dirty="0" smtClean="0">
                <a:solidFill>
                  <a:prstClr val="white"/>
                </a:solidFill>
                <a:latin typeface="微软雅黑" panose="020B0503020204020204" pitchFamily="34" charset="-122"/>
                <a:ea typeface="微软雅黑" panose="020B0503020204020204" pitchFamily="34" charset="-122"/>
              </a:rPr>
              <a:t> </a:t>
            </a:r>
            <a:r>
              <a:rPr lang="en-US" altLang="zh-CN" sz="4000" b="1" dirty="0" smtClean="0">
                <a:solidFill>
                  <a:prstClr val="white"/>
                </a:solidFill>
                <a:latin typeface="微软雅黑" panose="020B0503020204020204" pitchFamily="34" charset="-122"/>
                <a:ea typeface="微软雅黑" panose="020B0503020204020204" pitchFamily="34" charset="-122"/>
              </a:rPr>
              <a:t>spread</a:t>
            </a:r>
            <a:r>
              <a:rPr lang="zh-CN" altLang="en-US" sz="4000" b="1" dirty="0" smtClean="0">
                <a:solidFill>
                  <a:prstClr val="white"/>
                </a:solidFill>
                <a:latin typeface="微软雅黑" panose="020B0503020204020204" pitchFamily="34" charset="-122"/>
                <a:ea typeface="微软雅黑" panose="020B0503020204020204" pitchFamily="34" charset="-122"/>
              </a:rPr>
              <a:t>（</a:t>
            </a:r>
            <a:r>
              <a:rPr lang="en-US" altLang="zh-CN" sz="4000" b="1" dirty="0" smtClean="0">
                <a:solidFill>
                  <a:prstClr val="white"/>
                </a:solidFill>
                <a:latin typeface="微软雅黑" panose="020B0503020204020204" pitchFamily="34" charset="-122"/>
                <a:ea typeface="微软雅黑" panose="020B0503020204020204" pitchFamily="34" charset="-122"/>
              </a:rPr>
              <a:t>V</a:t>
            </a:r>
            <a:r>
              <a:rPr lang="en-US" altLang="zh-CN" sz="2800" b="1" dirty="0" smtClean="0">
                <a:solidFill>
                  <a:prstClr val="white"/>
                </a:solidFill>
                <a:latin typeface="微软雅黑" panose="020B0503020204020204" pitchFamily="34" charset="-122"/>
                <a:ea typeface="微软雅黑" panose="020B0503020204020204" pitchFamily="34" charset="-122"/>
              </a:rPr>
              <a:t>850hPa</a:t>
            </a:r>
            <a:r>
              <a:rPr lang="zh-CN" altLang="en-US" sz="4000" b="1" dirty="0" smtClean="0">
                <a:solidFill>
                  <a:prstClr val="white"/>
                </a:solidFill>
                <a:latin typeface="微软雅黑" panose="020B0503020204020204" pitchFamily="34" charset="-122"/>
                <a:ea typeface="微软雅黑" panose="020B0503020204020204" pitchFamily="34" charset="-122"/>
              </a:rPr>
              <a:t>）</a:t>
            </a:r>
            <a:endParaRPr lang="zh-CN" altLang="en-US" sz="4000" b="1" dirty="0">
              <a:solidFill>
                <a:prstClr val="white"/>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731239" y="1873174"/>
            <a:ext cx="410690" cy="307777"/>
          </a:xfrm>
          <a:prstGeom prst="rect">
            <a:avLst/>
          </a:prstGeom>
          <a:noFill/>
        </p:spPr>
        <p:txBody>
          <a:bodyPr wrap="none" rtlCol="0">
            <a:spAutoFit/>
          </a:bodyPr>
          <a:lstStyle/>
          <a:p>
            <a:r>
              <a:rPr lang="en-US" altLang="zh-CN" sz="1400" b="1" dirty="0">
                <a:solidFill>
                  <a:prstClr val="black"/>
                </a:solidFill>
                <a:latin typeface="微软雅黑" panose="020B0503020204020204" pitchFamily="34" charset="-122"/>
                <a:ea typeface="微软雅黑" panose="020B0503020204020204" pitchFamily="34" charset="-122"/>
              </a:rPr>
              <a:t>0h</a:t>
            </a:r>
            <a:endParaRPr lang="zh-CN" altLang="en-US" sz="1400" b="1" dirty="0">
              <a:solidFill>
                <a:prstClr val="black"/>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731239" y="5301890"/>
            <a:ext cx="410690" cy="307777"/>
          </a:xfrm>
          <a:prstGeom prst="rect">
            <a:avLst/>
          </a:prstGeom>
          <a:noFill/>
        </p:spPr>
        <p:txBody>
          <a:bodyPr wrap="none" rtlCol="0">
            <a:spAutoFit/>
          </a:bodyPr>
          <a:lstStyle/>
          <a:p>
            <a:r>
              <a:rPr lang="en-US" altLang="zh-CN" sz="1400" b="1" dirty="0">
                <a:solidFill>
                  <a:prstClr val="black"/>
                </a:solidFill>
                <a:latin typeface="微软雅黑" panose="020B0503020204020204" pitchFamily="34" charset="-122"/>
                <a:ea typeface="微软雅黑" panose="020B0503020204020204" pitchFamily="34" charset="-122"/>
              </a:rPr>
              <a:t>6h</a:t>
            </a:r>
            <a:endParaRPr lang="zh-CN" altLang="en-US" sz="1400" b="1" dirty="0">
              <a:solidFill>
                <a:prstClr val="black"/>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731239" y="3603944"/>
            <a:ext cx="410690" cy="307777"/>
          </a:xfrm>
          <a:prstGeom prst="rect">
            <a:avLst/>
          </a:prstGeom>
          <a:noFill/>
        </p:spPr>
        <p:txBody>
          <a:bodyPr wrap="none" rtlCol="0">
            <a:spAutoFit/>
          </a:bodyPr>
          <a:lstStyle/>
          <a:p>
            <a:r>
              <a:rPr lang="en-US" altLang="zh-CN" sz="1400" b="1" dirty="0">
                <a:solidFill>
                  <a:prstClr val="black"/>
                </a:solidFill>
                <a:latin typeface="微软雅黑" panose="020B0503020204020204" pitchFamily="34" charset="-122"/>
                <a:ea typeface="微软雅黑" panose="020B0503020204020204" pitchFamily="34" charset="-122"/>
              </a:rPr>
              <a:t>3h</a:t>
            </a:r>
            <a:endParaRPr lang="zh-CN" altLang="en-US" sz="1400" b="1" dirty="0">
              <a:solidFill>
                <a:prstClr val="black"/>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1640186" y="754904"/>
            <a:ext cx="630301" cy="307777"/>
          </a:xfrm>
          <a:prstGeom prst="rect">
            <a:avLst/>
          </a:prstGeom>
          <a:noFill/>
        </p:spPr>
        <p:txBody>
          <a:bodyPr wrap="none" rtlCol="0">
            <a:spAutoFit/>
          </a:bodyPr>
          <a:lstStyle/>
          <a:p>
            <a:r>
              <a:rPr lang="en-US" altLang="zh-CN" sz="1400" b="1" dirty="0" smtClean="0">
                <a:solidFill>
                  <a:srgbClr val="FF0000"/>
                </a:solidFill>
                <a:latin typeface="微软雅黑" panose="020B0503020204020204" pitchFamily="34" charset="-122"/>
                <a:ea typeface="微软雅黑" panose="020B0503020204020204" pitchFamily="34" charset="-122"/>
              </a:rPr>
              <a:t>BGM</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3853696" y="752898"/>
            <a:ext cx="715260" cy="307777"/>
          </a:xfrm>
          <a:prstGeom prst="rect">
            <a:avLst/>
          </a:prstGeom>
          <a:noFill/>
        </p:spPr>
        <p:txBody>
          <a:bodyPr wrap="none" rtlCol="0">
            <a:spAutoFit/>
          </a:bodyPr>
          <a:lstStyle/>
          <a:p>
            <a:r>
              <a:rPr lang="en-US" altLang="zh-CN" sz="1400" b="1" dirty="0" smtClean="0">
                <a:solidFill>
                  <a:srgbClr val="00B050"/>
                </a:solidFill>
                <a:latin typeface="微软雅黑" panose="020B0503020204020204" pitchFamily="34" charset="-122"/>
                <a:ea typeface="微软雅黑" panose="020B0503020204020204" pitchFamily="34" charset="-122"/>
              </a:rPr>
              <a:t>Down</a:t>
            </a:r>
            <a:endParaRPr lang="zh-CN" altLang="en-US" sz="1400" b="1" dirty="0">
              <a:solidFill>
                <a:srgbClr val="00B050"/>
              </a:solidFill>
              <a:latin typeface="微软雅黑" panose="020B0503020204020204" pitchFamily="34" charset="-122"/>
              <a:ea typeface="微软雅黑" panose="020B0503020204020204" pitchFamily="34" charset="-122"/>
            </a:endParaRPr>
          </a:p>
        </p:txBody>
      </p:sp>
      <p:sp>
        <p:nvSpPr>
          <p:cNvPr id="32" name="文本框 31"/>
          <p:cNvSpPr txBox="1"/>
          <p:nvPr/>
        </p:nvSpPr>
        <p:spPr>
          <a:xfrm>
            <a:off x="6103415" y="751411"/>
            <a:ext cx="700833" cy="307777"/>
          </a:xfrm>
          <a:prstGeom prst="rect">
            <a:avLst/>
          </a:prstGeom>
          <a:noFill/>
        </p:spPr>
        <p:txBody>
          <a:bodyPr wrap="none" rtlCol="0">
            <a:spAutoFit/>
          </a:bodyPr>
          <a:lstStyle/>
          <a:p>
            <a:r>
              <a:rPr lang="en-US" altLang="zh-CN" sz="1400" b="1" dirty="0" smtClean="0">
                <a:solidFill>
                  <a:prstClr val="black"/>
                </a:solidFill>
                <a:latin typeface="微软雅黑" panose="020B0503020204020204" pitchFamily="34" charset="-122"/>
                <a:ea typeface="微软雅黑" panose="020B0503020204020204" pitchFamily="34" charset="-122"/>
              </a:rPr>
              <a:t>Blend</a:t>
            </a:r>
            <a:endParaRPr lang="zh-CN" altLang="en-US" sz="1400" b="1" dirty="0">
              <a:solidFill>
                <a:prstClr val="black"/>
              </a:solidFill>
              <a:latin typeface="微软雅黑" panose="020B0503020204020204" pitchFamily="34" charset="-122"/>
              <a:ea typeface="微软雅黑" panose="020B0503020204020204" pitchFamily="34" charset="-122"/>
            </a:endParaRPr>
          </a:p>
        </p:txBody>
      </p:sp>
      <p:sp>
        <p:nvSpPr>
          <p:cNvPr id="4" name="椭圆 3"/>
          <p:cNvSpPr/>
          <p:nvPr/>
        </p:nvSpPr>
        <p:spPr>
          <a:xfrm rot="2446986">
            <a:off x="1784480" y="1692008"/>
            <a:ext cx="339365" cy="42420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 name="椭圆 33"/>
          <p:cNvSpPr/>
          <p:nvPr/>
        </p:nvSpPr>
        <p:spPr>
          <a:xfrm rot="2446986">
            <a:off x="1901734" y="3470636"/>
            <a:ext cx="339365" cy="42420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椭圆 34"/>
          <p:cNvSpPr/>
          <p:nvPr/>
        </p:nvSpPr>
        <p:spPr>
          <a:xfrm rot="2446986">
            <a:off x="4156311" y="3462780"/>
            <a:ext cx="339365" cy="42420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椭圆 35"/>
          <p:cNvSpPr/>
          <p:nvPr/>
        </p:nvSpPr>
        <p:spPr>
          <a:xfrm rot="2446986">
            <a:off x="6373181" y="3445498"/>
            <a:ext cx="339365" cy="42420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椭圆 36"/>
          <p:cNvSpPr/>
          <p:nvPr/>
        </p:nvSpPr>
        <p:spPr>
          <a:xfrm rot="2446986">
            <a:off x="1981862" y="5285296"/>
            <a:ext cx="339365" cy="42420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 name="椭圆 37"/>
          <p:cNvSpPr/>
          <p:nvPr/>
        </p:nvSpPr>
        <p:spPr>
          <a:xfrm rot="2446986">
            <a:off x="4179878" y="5296294"/>
            <a:ext cx="339365" cy="42420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椭圆 38"/>
          <p:cNvSpPr/>
          <p:nvPr/>
        </p:nvSpPr>
        <p:spPr>
          <a:xfrm rot="2446986">
            <a:off x="6406175" y="5307291"/>
            <a:ext cx="339365" cy="42420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0" name="椭圆 39"/>
          <p:cNvSpPr/>
          <p:nvPr/>
        </p:nvSpPr>
        <p:spPr>
          <a:xfrm rot="2446986">
            <a:off x="6196258" y="1689482"/>
            <a:ext cx="339365" cy="42420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1" name="椭圆 40"/>
          <p:cNvSpPr/>
          <p:nvPr/>
        </p:nvSpPr>
        <p:spPr>
          <a:xfrm rot="2446986">
            <a:off x="3973105" y="1693101"/>
            <a:ext cx="339365" cy="42420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0972864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apcp1h_070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6303" y="1020640"/>
            <a:ext cx="4418901" cy="4635441"/>
          </a:xfrm>
          <a:prstGeom prst="rect">
            <a:avLst/>
          </a:prstGeom>
          <a:noFill/>
          <a:ln>
            <a:noFill/>
          </a:ln>
        </p:spPr>
      </p:pic>
      <p:pic>
        <p:nvPicPr>
          <p:cNvPr id="5" name="图片 4" descr="apcp01_062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526" y="1029382"/>
            <a:ext cx="4383675" cy="4598419"/>
          </a:xfrm>
          <a:prstGeom prst="rect">
            <a:avLst/>
          </a:prstGeom>
          <a:noFill/>
          <a:ln>
            <a:noFill/>
          </a:ln>
        </p:spPr>
      </p:pic>
      <p:sp>
        <p:nvSpPr>
          <p:cNvPr id="7" name="椭圆 6"/>
          <p:cNvSpPr/>
          <p:nvPr/>
        </p:nvSpPr>
        <p:spPr>
          <a:xfrm rot="647469">
            <a:off x="552117" y="1043421"/>
            <a:ext cx="554949" cy="1921548"/>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椭圆 7"/>
          <p:cNvSpPr/>
          <p:nvPr/>
        </p:nvSpPr>
        <p:spPr>
          <a:xfrm rot="3792214">
            <a:off x="316128" y="3697126"/>
            <a:ext cx="1308622" cy="544180"/>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9" name="椭圆 8"/>
          <p:cNvSpPr/>
          <p:nvPr/>
        </p:nvSpPr>
        <p:spPr>
          <a:xfrm rot="647469">
            <a:off x="5014349" y="1244196"/>
            <a:ext cx="519401" cy="1824237"/>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0" name="椭圆 9"/>
          <p:cNvSpPr/>
          <p:nvPr/>
        </p:nvSpPr>
        <p:spPr>
          <a:xfrm rot="3792214">
            <a:off x="4581058" y="3758799"/>
            <a:ext cx="1627454" cy="604167"/>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1" name="文本框 10"/>
          <p:cNvSpPr txBox="1"/>
          <p:nvPr/>
        </p:nvSpPr>
        <p:spPr>
          <a:xfrm>
            <a:off x="-47135" y="3935944"/>
            <a:ext cx="392415" cy="547586"/>
          </a:xfrm>
          <a:prstGeom prst="rect">
            <a:avLst/>
          </a:prstGeom>
          <a:solidFill>
            <a:schemeClr val="bg1"/>
          </a:solidFill>
        </p:spPr>
        <p:txBody>
          <a:bodyPr vert="eaVert" wrap="none" rtlCol="0">
            <a:spAutoFit/>
          </a:bodyPr>
          <a:lstStyle/>
          <a:p>
            <a:r>
              <a:rPr lang="en-US" altLang="zh-CN" sz="1350" b="1" dirty="0" smtClean="0">
                <a:solidFill>
                  <a:prstClr val="black"/>
                </a:solidFill>
                <a:latin typeface="微软雅黑" panose="020B0503020204020204" pitchFamily="34" charset="-122"/>
                <a:ea typeface="微软雅黑" panose="020B0503020204020204" pitchFamily="34" charset="-122"/>
              </a:rPr>
              <a:t>CRPS</a:t>
            </a:r>
            <a:endParaRPr lang="zh-CN" altLang="en-US" sz="1350" b="1" dirty="0">
              <a:solidFill>
                <a:prstClr val="black"/>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0" y="1773007"/>
            <a:ext cx="392415" cy="443391"/>
          </a:xfrm>
          <a:prstGeom prst="rect">
            <a:avLst/>
          </a:prstGeom>
          <a:solidFill>
            <a:schemeClr val="bg1"/>
          </a:solidFill>
        </p:spPr>
        <p:txBody>
          <a:bodyPr vert="eaVert" wrap="none" rtlCol="0">
            <a:spAutoFit/>
          </a:bodyPr>
          <a:lstStyle/>
          <a:p>
            <a:r>
              <a:rPr lang="en-US" altLang="zh-CN" sz="1350" b="1" dirty="0" smtClean="0">
                <a:solidFill>
                  <a:prstClr val="black"/>
                </a:solidFill>
                <a:latin typeface="微软雅黑" panose="020B0503020204020204" pitchFamily="34" charset="-122"/>
                <a:ea typeface="微软雅黑" panose="020B0503020204020204" pitchFamily="34" charset="-122"/>
              </a:rPr>
              <a:t>QPF</a:t>
            </a:r>
          </a:p>
        </p:txBody>
      </p:sp>
      <p:sp>
        <p:nvSpPr>
          <p:cNvPr id="13" name="文本框 12"/>
          <p:cNvSpPr txBox="1"/>
          <p:nvPr/>
        </p:nvSpPr>
        <p:spPr>
          <a:xfrm>
            <a:off x="2200172" y="713529"/>
            <a:ext cx="429028" cy="338554"/>
          </a:xfrm>
          <a:prstGeom prst="rect">
            <a:avLst/>
          </a:prstGeom>
          <a:noFill/>
        </p:spPr>
        <p:txBody>
          <a:bodyPr wrap="none" rtlCol="0">
            <a:spAutoFit/>
          </a:bodyPr>
          <a:lstStyle/>
          <a:p>
            <a:r>
              <a:rPr lang="en-US" altLang="zh-CN" sz="1600" b="1" dirty="0" smtClean="0">
                <a:solidFill>
                  <a:srgbClr val="FF0000"/>
                </a:solidFill>
                <a:latin typeface="微软雅黑" panose="020B0503020204020204" pitchFamily="34" charset="-122"/>
                <a:ea typeface="微软雅黑" panose="020B0503020204020204" pitchFamily="34" charset="-122"/>
              </a:rPr>
              <a:t>LC</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6528301" y="704103"/>
            <a:ext cx="445956" cy="338554"/>
          </a:xfrm>
          <a:prstGeom prst="rect">
            <a:avLst/>
          </a:prstGeom>
          <a:noFill/>
        </p:spPr>
        <p:txBody>
          <a:bodyPr wrap="none" rtlCol="0">
            <a:spAutoFit/>
          </a:bodyPr>
          <a:lstStyle/>
          <a:p>
            <a:r>
              <a:rPr lang="en-US" altLang="zh-CN" sz="1600" b="1" dirty="0" smtClean="0">
                <a:solidFill>
                  <a:srgbClr val="00B0F0"/>
                </a:solidFill>
                <a:latin typeface="微软雅黑" panose="020B0503020204020204" pitchFamily="34" charset="-122"/>
                <a:ea typeface="微软雅黑" panose="020B0503020204020204" pitchFamily="34" charset="-122"/>
              </a:rPr>
              <a:t>SC</a:t>
            </a:r>
            <a:endParaRPr lang="zh-CN" altLang="en-US" sz="1600" b="1" dirty="0">
              <a:solidFill>
                <a:srgbClr val="00B0F0"/>
              </a:solidFill>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55</a:t>
            </a:fld>
            <a:endParaRPr lang="zh-CN" altLang="en-US" dirty="0">
              <a:solidFill>
                <a:prstClr val="black">
                  <a:tint val="75000"/>
                </a:prstClr>
              </a:solidFill>
            </a:endParaRPr>
          </a:p>
        </p:txBody>
      </p:sp>
      <p:sp>
        <p:nvSpPr>
          <p:cNvPr id="16" name="矩形 15"/>
          <p:cNvSpPr/>
          <p:nvPr/>
        </p:nvSpPr>
        <p:spPr>
          <a:xfrm>
            <a:off x="0" y="0"/>
            <a:ext cx="9144000" cy="70567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7" name="文本框 16"/>
          <p:cNvSpPr txBox="1"/>
          <p:nvPr/>
        </p:nvSpPr>
        <p:spPr>
          <a:xfrm>
            <a:off x="2884434" y="0"/>
            <a:ext cx="3518015" cy="707886"/>
          </a:xfrm>
          <a:prstGeom prst="rect">
            <a:avLst/>
          </a:prstGeom>
          <a:noFill/>
        </p:spPr>
        <p:txBody>
          <a:bodyPr wrap="none" rtlCol="0">
            <a:spAutoFit/>
          </a:bodyPr>
          <a:lstStyle/>
          <a:p>
            <a:pPr algn="ctr"/>
            <a:r>
              <a:rPr lang="en-US" altLang="zh-CN" sz="4000" b="1" dirty="0" smtClean="0">
                <a:solidFill>
                  <a:prstClr val="white"/>
                </a:solidFill>
                <a:latin typeface="微软雅黑" panose="020B0503020204020204" pitchFamily="34" charset="-122"/>
                <a:ea typeface="微软雅黑" panose="020B0503020204020204" pitchFamily="34" charset="-122"/>
              </a:rPr>
              <a:t>Forecast skill</a:t>
            </a:r>
            <a:endParaRPr lang="zh-CN" altLang="en-US" sz="3600" b="1" dirty="0">
              <a:solidFill>
                <a:prstClr val="white"/>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888258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224797" y="877484"/>
            <a:ext cx="6910306" cy="369332"/>
          </a:xfrm>
          <a:prstGeom prst="rect">
            <a:avLst/>
          </a:prstGeom>
          <a:noFill/>
        </p:spPr>
        <p:txBody>
          <a:bodyPr wrap="square" rtlCol="0">
            <a:spAutoFit/>
          </a:bodyPr>
          <a:lstStyle/>
          <a:p>
            <a:pPr algn="ctr"/>
            <a:r>
              <a:rPr lang="en-US" altLang="zh-CN" b="1" dirty="0" smtClean="0">
                <a:solidFill>
                  <a:srgbClr val="FF0000"/>
                </a:solidFill>
                <a:latin typeface="微软雅黑" panose="020B0503020204020204" pitchFamily="34" charset="-122"/>
                <a:ea typeface="微软雅黑" panose="020B0503020204020204" pitchFamily="34" charset="-122"/>
              </a:rPr>
              <a:t>LC</a:t>
            </a:r>
            <a:r>
              <a:rPr lang="zh-CN" altLang="en-US" b="1" dirty="0" smtClean="0">
                <a:solidFill>
                  <a:srgbClr val="FF0000"/>
                </a:solidFill>
                <a:latin typeface="微软雅黑" panose="020B0503020204020204" pitchFamily="34" charset="-122"/>
                <a:ea typeface="微软雅黑" panose="020B0503020204020204" pitchFamily="34" charset="-122"/>
              </a:rPr>
              <a:t>                                                     </a:t>
            </a:r>
            <a:r>
              <a:rPr lang="en-US" altLang="zh-CN" b="1" dirty="0" smtClean="0">
                <a:solidFill>
                  <a:srgbClr val="0070C0"/>
                </a:solidFill>
                <a:latin typeface="微软雅黑" panose="020B0503020204020204" pitchFamily="34" charset="-122"/>
                <a:ea typeface="微软雅黑" panose="020B0503020204020204" pitchFamily="34" charset="-122"/>
              </a:rPr>
              <a:t>SC</a:t>
            </a:r>
            <a:endParaRPr lang="zh-CN" altLang="en-US" b="1" dirty="0" smtClean="0">
              <a:solidFill>
                <a:srgbClr val="0070C0"/>
              </a:solidFill>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56</a:t>
            </a:fld>
            <a:endParaRPr lang="zh-CN" altLang="en-US">
              <a:solidFill>
                <a:prstClr val="black">
                  <a:tint val="75000"/>
                </a:prstClr>
              </a:solidFill>
            </a:endParaRPr>
          </a:p>
        </p:txBody>
      </p:sp>
      <p:sp>
        <p:nvSpPr>
          <p:cNvPr id="13" name="矩形 12"/>
          <p:cNvSpPr/>
          <p:nvPr/>
        </p:nvSpPr>
        <p:spPr>
          <a:xfrm>
            <a:off x="0" y="0"/>
            <a:ext cx="9144000" cy="70567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smtClean="0">
                <a:solidFill>
                  <a:prstClr val="white"/>
                </a:solidFill>
                <a:latin typeface="微软雅黑" panose="020B0503020204020204" pitchFamily="34" charset="-122"/>
                <a:ea typeface="微软雅黑" panose="020B0503020204020204" pitchFamily="34" charset="-122"/>
              </a:rPr>
              <a:t>Spread-skill</a:t>
            </a:r>
            <a:r>
              <a:rPr lang="zh-CN" altLang="en-US" sz="4000" b="1" dirty="0" smtClean="0">
                <a:solidFill>
                  <a:prstClr val="white"/>
                </a:solidFill>
                <a:latin typeface="微软雅黑" panose="020B0503020204020204" pitchFamily="34" charset="-122"/>
                <a:ea typeface="微软雅黑" panose="020B0503020204020204" pitchFamily="34" charset="-122"/>
              </a:rPr>
              <a:t>（</a:t>
            </a:r>
            <a:r>
              <a:rPr lang="en-US" altLang="zh-CN" sz="4000" b="1" dirty="0" smtClean="0">
                <a:solidFill>
                  <a:prstClr val="white"/>
                </a:solidFill>
                <a:latin typeface="微软雅黑" panose="020B0503020204020204" pitchFamily="34" charset="-122"/>
                <a:ea typeface="微软雅黑" panose="020B0503020204020204" pitchFamily="34" charset="-122"/>
              </a:rPr>
              <a:t>0-6h</a:t>
            </a:r>
            <a:r>
              <a:rPr lang="zh-CN" altLang="en-US" sz="4000" b="1" dirty="0">
                <a:solidFill>
                  <a:prstClr val="white"/>
                </a:solidFill>
                <a:latin typeface="微软雅黑" panose="020B0503020204020204" pitchFamily="34" charset="-122"/>
                <a:ea typeface="微软雅黑" panose="020B0503020204020204" pitchFamily="34" charset="-122"/>
              </a:rPr>
              <a:t>）</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059" y="1420282"/>
            <a:ext cx="8427563" cy="4245227"/>
          </a:xfrm>
          <a:prstGeom prst="rect">
            <a:avLst/>
          </a:prstGeom>
        </p:spPr>
      </p:pic>
    </p:spTree>
    <p:extLst>
      <p:ext uri="{BB962C8B-B14F-4D97-AF65-F5344CB8AC3E}">
        <p14:creationId xmlns:p14="http://schemas.microsoft.com/office/powerpoint/2010/main" val="24260550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57</a:t>
            </a:fld>
            <a:endParaRPr lang="zh-CN" altLang="en-US">
              <a:solidFill>
                <a:prstClr val="black">
                  <a:tint val="75000"/>
                </a:prstClr>
              </a:solidFill>
            </a:endParaRPr>
          </a:p>
        </p:txBody>
      </p:sp>
      <p:sp>
        <p:nvSpPr>
          <p:cNvPr id="13" name="矩形 12"/>
          <p:cNvSpPr/>
          <p:nvPr/>
        </p:nvSpPr>
        <p:spPr>
          <a:xfrm>
            <a:off x="0" y="0"/>
            <a:ext cx="9144000" cy="70567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smtClean="0">
                <a:solidFill>
                  <a:prstClr val="white"/>
                </a:solidFill>
                <a:latin typeface="微软雅黑" panose="020B0503020204020204" pitchFamily="34" charset="-122"/>
                <a:ea typeface="微软雅黑" panose="020B0503020204020204" pitchFamily="34" charset="-122"/>
              </a:rPr>
              <a:t>SC</a:t>
            </a:r>
            <a:r>
              <a:rPr lang="zh-CN" altLang="en-US" sz="4000" b="1" dirty="0">
                <a:solidFill>
                  <a:prstClr val="white"/>
                </a:solidFill>
                <a:latin typeface="微软雅黑" panose="020B0503020204020204" pitchFamily="34" charset="-122"/>
                <a:ea typeface="微软雅黑" panose="020B0503020204020204" pitchFamily="34" charset="-122"/>
              </a:rPr>
              <a:t> </a:t>
            </a:r>
            <a:r>
              <a:rPr lang="en-US" altLang="zh-CN" sz="4000" b="1" dirty="0" smtClean="0">
                <a:solidFill>
                  <a:prstClr val="white"/>
                </a:solidFill>
                <a:latin typeface="微软雅黑" panose="020B0503020204020204" pitchFamily="34" charset="-122"/>
                <a:ea typeface="微软雅黑" panose="020B0503020204020204" pitchFamily="34" charset="-122"/>
              </a:rPr>
              <a:t>case</a:t>
            </a:r>
            <a:endParaRPr lang="zh-CN" altLang="en-US" sz="3600" dirty="0">
              <a:solidFill>
                <a:prstClr val="white"/>
              </a:solidFill>
            </a:endParaRPr>
          </a:p>
        </p:txBody>
      </p:sp>
      <p:sp>
        <p:nvSpPr>
          <p:cNvPr id="5" name="矩形 4"/>
          <p:cNvSpPr/>
          <p:nvPr/>
        </p:nvSpPr>
        <p:spPr>
          <a:xfrm>
            <a:off x="1121741" y="798697"/>
            <a:ext cx="7116417" cy="400110"/>
          </a:xfrm>
          <a:prstGeom prst="rect">
            <a:avLst/>
          </a:prstGeom>
        </p:spPr>
        <p:txBody>
          <a:bodyPr wrap="square">
            <a:spAutoFit/>
          </a:bodyPr>
          <a:lstStyle/>
          <a:p>
            <a:pPr algn="ctr"/>
            <a:r>
              <a:rPr lang="en-US" altLang="zh-CN" sz="2000" b="1" dirty="0" smtClean="0">
                <a:solidFill>
                  <a:prstClr val="black"/>
                </a:solidFill>
                <a:latin typeface="微软雅黑" panose="020B0503020204020204" pitchFamily="34" charset="-122"/>
                <a:ea typeface="微软雅黑" panose="020B0503020204020204" pitchFamily="34" charset="-122"/>
              </a:rPr>
              <a:t>Spread-skill</a:t>
            </a:r>
            <a:r>
              <a:rPr lang="zh-CN" altLang="en-US" sz="2000" b="1" dirty="0" smtClean="0">
                <a:solidFill>
                  <a:prstClr val="black"/>
                </a:solidFill>
                <a:latin typeface="微软雅黑" panose="020B0503020204020204" pitchFamily="34" charset="-122"/>
                <a:ea typeface="微软雅黑" panose="020B0503020204020204" pitchFamily="34" charset="-122"/>
              </a:rPr>
              <a:t>（</a:t>
            </a:r>
            <a:r>
              <a:rPr lang="en-US" altLang="zh-CN" sz="2000" b="1" dirty="0" smtClean="0">
                <a:solidFill>
                  <a:prstClr val="black"/>
                </a:solidFill>
                <a:latin typeface="微软雅黑" panose="020B0503020204020204" pitchFamily="34" charset="-122"/>
                <a:ea typeface="微软雅黑" panose="020B0503020204020204" pitchFamily="34" charset="-122"/>
              </a:rPr>
              <a:t>0-6h</a:t>
            </a:r>
            <a:r>
              <a:rPr lang="zh-CN" altLang="en-US" sz="2000" b="1" dirty="0" smtClean="0">
                <a:solidFill>
                  <a:prstClr val="black"/>
                </a:solidFill>
                <a:latin typeface="微软雅黑" panose="020B0503020204020204" pitchFamily="34" charset="-122"/>
                <a:ea typeface="微软雅黑" panose="020B0503020204020204" pitchFamily="34" charset="-122"/>
              </a:rPr>
              <a:t>）</a:t>
            </a:r>
            <a:endParaRPr lang="zh-CN" altLang="en-US" sz="2000" b="1" dirty="0">
              <a:solidFill>
                <a:prstClr val="black"/>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973923" y="1293091"/>
            <a:ext cx="7592143" cy="338554"/>
          </a:xfrm>
          <a:prstGeom prst="rect">
            <a:avLst/>
          </a:prstGeom>
          <a:noFill/>
        </p:spPr>
        <p:txBody>
          <a:bodyPr wrap="none" rtlCol="0">
            <a:spAutoFit/>
          </a:bodyPr>
          <a:lstStyle/>
          <a:p>
            <a:r>
              <a:rPr lang="en-US" altLang="zh-CN" sz="1600" b="1" dirty="0" smtClean="0">
                <a:solidFill>
                  <a:prstClr val="black"/>
                </a:solidFill>
                <a:latin typeface="微软雅黑" panose="020B0503020204020204" pitchFamily="34" charset="-122"/>
                <a:ea typeface="微软雅黑" panose="020B0503020204020204" pitchFamily="34" charset="-122"/>
              </a:rPr>
              <a:t>0.1mm/h                                     2.5mm/h                                     5mm/h</a:t>
            </a:r>
            <a:endParaRPr lang="zh-CN" altLang="en-US" sz="1600" b="1" dirty="0">
              <a:solidFill>
                <a:prstClr val="black"/>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37" y="1621072"/>
            <a:ext cx="9013562" cy="3020502"/>
          </a:xfrm>
          <a:prstGeom prst="rect">
            <a:avLst/>
          </a:prstGeom>
        </p:spPr>
      </p:pic>
    </p:spTree>
    <p:extLst>
      <p:ext uri="{BB962C8B-B14F-4D97-AF65-F5344CB8AC3E}">
        <p14:creationId xmlns:p14="http://schemas.microsoft.com/office/powerpoint/2010/main" val="16179152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58</a:t>
            </a:fld>
            <a:endParaRPr lang="zh-CN" altLang="en-US" dirty="0">
              <a:solidFill>
                <a:prstClr val="black">
                  <a:tint val="75000"/>
                </a:prstClr>
              </a:solidFill>
            </a:endParaRPr>
          </a:p>
        </p:txBody>
      </p:sp>
      <p:sp>
        <p:nvSpPr>
          <p:cNvPr id="4" name="文本框 3"/>
          <p:cNvSpPr txBox="1"/>
          <p:nvPr/>
        </p:nvSpPr>
        <p:spPr>
          <a:xfrm>
            <a:off x="135369" y="924340"/>
            <a:ext cx="6524863" cy="307777"/>
          </a:xfrm>
          <a:prstGeom prst="rect">
            <a:avLst/>
          </a:prstGeom>
          <a:noFill/>
        </p:spPr>
        <p:txBody>
          <a:bodyPr wrap="none" rtlCol="0">
            <a:spAutoFit/>
          </a:bodyPr>
          <a:lstStyle/>
          <a:p>
            <a:r>
              <a:rPr lang="en-US" altLang="zh-CN" sz="1400" b="1" dirty="0" smtClean="0">
                <a:solidFill>
                  <a:srgbClr val="FF0000"/>
                </a:solidFill>
                <a:latin typeface="微软雅黑" panose="020B0503020204020204" pitchFamily="34" charset="-122"/>
                <a:ea typeface="微软雅黑" panose="020B0503020204020204" pitchFamily="34" charset="-122"/>
              </a:rPr>
              <a:t>Intensity impact</a:t>
            </a:r>
            <a:r>
              <a:rPr lang="zh-CN" altLang="en-US" sz="1400" b="1" dirty="0" smtClean="0">
                <a:solidFill>
                  <a:prstClr val="black"/>
                </a:solidFill>
                <a:latin typeface="微软雅黑" panose="020B0503020204020204" pitchFamily="34" charset="-122"/>
                <a:ea typeface="微软雅黑" panose="020B0503020204020204" pitchFamily="34" charset="-122"/>
              </a:rPr>
              <a:t>                                                    </a:t>
            </a:r>
            <a:r>
              <a:rPr lang="en-US" altLang="zh-CN" sz="1400" b="1" dirty="0" smtClean="0">
                <a:solidFill>
                  <a:prstClr val="black"/>
                </a:solidFill>
                <a:latin typeface="微软雅黑" panose="020B0503020204020204" pitchFamily="34" charset="-122"/>
                <a:ea typeface="微软雅黑" panose="020B0503020204020204" pitchFamily="34" charset="-122"/>
              </a:rPr>
              <a:t>Blend</a:t>
            </a:r>
            <a:r>
              <a:rPr lang="zh-CN" altLang="en-US" sz="1400" b="1" dirty="0">
                <a:solidFill>
                  <a:prstClr val="black"/>
                </a:solidFill>
                <a:latin typeface="微软雅黑" panose="020B0503020204020204" pitchFamily="34" charset="-122"/>
                <a:ea typeface="微软雅黑" panose="020B0503020204020204" pitchFamily="34" charset="-122"/>
              </a:rPr>
              <a:t> </a:t>
            </a:r>
            <a:r>
              <a:rPr lang="en-US" altLang="zh-CN" sz="1400" b="1" dirty="0" smtClean="0">
                <a:solidFill>
                  <a:prstClr val="black"/>
                </a:solidFill>
                <a:latin typeface="微软雅黑" panose="020B0503020204020204" pitchFamily="34" charset="-122"/>
                <a:ea typeface="微软雅黑" panose="020B0503020204020204" pitchFamily="34" charset="-122"/>
              </a:rPr>
              <a:t>vs Down</a:t>
            </a:r>
            <a:r>
              <a:rPr lang="zh-CN" altLang="en-US" sz="1400" b="1" dirty="0" smtClean="0">
                <a:solidFill>
                  <a:prstClr val="black"/>
                </a:solidFill>
                <a:latin typeface="微软雅黑" panose="020B0503020204020204" pitchFamily="34" charset="-122"/>
                <a:ea typeface="微软雅黑" panose="020B0503020204020204" pitchFamily="34" charset="-122"/>
              </a:rPr>
              <a:t> </a:t>
            </a:r>
            <a:r>
              <a:rPr lang="en-US" altLang="zh-CN" sz="1400" b="1" dirty="0" smtClean="0">
                <a:solidFill>
                  <a:prstClr val="black"/>
                </a:solidFill>
                <a:latin typeface="微软雅黑" panose="020B0503020204020204" pitchFamily="34" charset="-122"/>
                <a:ea typeface="微软雅黑" panose="020B0503020204020204" pitchFamily="34" charset="-122"/>
              </a:rPr>
              <a:t>location</a:t>
            </a:r>
            <a:endParaRPr lang="zh-CN" altLang="en-US" sz="1400" b="1" dirty="0">
              <a:solidFill>
                <a:prstClr val="black"/>
              </a:solidFill>
              <a:latin typeface="微软雅黑" panose="020B0503020204020204" pitchFamily="34" charset="-122"/>
              <a:ea typeface="微软雅黑" panose="020B0503020204020204" pitchFamily="34" charset="-122"/>
            </a:endParaRPr>
          </a:p>
        </p:txBody>
      </p:sp>
      <p:sp>
        <p:nvSpPr>
          <p:cNvPr id="6" name="矩形 5"/>
          <p:cNvSpPr/>
          <p:nvPr/>
        </p:nvSpPr>
        <p:spPr>
          <a:xfrm>
            <a:off x="0" y="0"/>
            <a:ext cx="9144000" cy="70567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smtClean="0">
                <a:solidFill>
                  <a:prstClr val="white"/>
                </a:solidFill>
                <a:latin typeface="微软雅黑" panose="020B0503020204020204" pitchFamily="34" charset="-122"/>
                <a:ea typeface="微软雅黑" panose="020B0503020204020204" pitchFamily="34" charset="-122"/>
              </a:rPr>
              <a:t>Relative skill</a:t>
            </a:r>
            <a:endParaRPr lang="zh-CN" altLang="en-US" sz="3600" dirty="0">
              <a:solidFill>
                <a:prstClr val="white"/>
              </a:solidFill>
            </a:endParaRPr>
          </a:p>
        </p:txBody>
      </p:sp>
      <mc:AlternateContent xmlns:mc="http://schemas.openxmlformats.org/markup-compatibility/2006" xmlns:a14="http://schemas.microsoft.com/office/drawing/2010/main">
        <mc:Choice Requires="a14">
          <p:sp>
            <p:nvSpPr>
              <p:cNvPr id="7" name="矩形 6"/>
              <p:cNvSpPr/>
              <p:nvPr/>
            </p:nvSpPr>
            <p:spPr>
              <a:xfrm>
                <a:off x="1622518" y="706788"/>
                <a:ext cx="2534796" cy="691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1600" b="1" smtClean="0">
                          <a:solidFill>
                            <a:prstClr val="black"/>
                          </a:solidFill>
                          <a:latin typeface="Cambria Math" panose="02040503050406030204" pitchFamily="18" charset="0"/>
                        </a:rPr>
                        <m:t>=</m:t>
                      </m:r>
                      <m:f>
                        <m:fPr>
                          <m:ctrlPr>
                            <a:rPr lang="zh-CN" altLang="en-US" sz="1600" b="1" i="1">
                              <a:solidFill>
                                <a:prstClr val="black"/>
                              </a:solidFill>
                              <a:latin typeface="Cambria Math"/>
                            </a:rPr>
                          </m:ctrlPr>
                        </m:fPr>
                        <m:num>
                          <m:sSubSup>
                            <m:sSubSupPr>
                              <m:ctrlPr>
                                <a:rPr lang="zh-CN" altLang="en-US" sz="1600" b="1" i="1">
                                  <a:solidFill>
                                    <a:prstClr val="black"/>
                                  </a:solidFill>
                                  <a:latin typeface="Cambria Math"/>
                                </a:rPr>
                              </m:ctrlPr>
                            </m:sSubSupPr>
                            <m:e>
                              <m:r>
                                <a:rPr lang="zh-CN" altLang="en-US" sz="1600" b="1" i="1">
                                  <a:solidFill>
                                    <a:prstClr val="black"/>
                                  </a:solidFill>
                                  <a:latin typeface="Cambria Math" panose="02040503050406030204" pitchFamily="18" charset="0"/>
                                </a:rPr>
                                <m:t>𝒔</m:t>
                              </m:r>
                              <m:r>
                                <a:rPr lang="en-US" altLang="zh-CN" sz="1600" b="1" i="1" smtClean="0">
                                  <a:solidFill>
                                    <a:prstClr val="black"/>
                                  </a:solidFill>
                                  <a:latin typeface="Cambria Math" panose="02040503050406030204" pitchFamily="18" charset="0"/>
                                </a:rPr>
                                <m:t>𝒌𝒊𝒍𝒍</m:t>
                              </m:r>
                            </m:e>
                            <m:sub>
                              <m:r>
                                <a:rPr lang="zh-CN" altLang="en-US" sz="1600" b="1" i="1" smtClean="0">
                                  <a:solidFill>
                                    <a:srgbClr val="FF0000"/>
                                  </a:solidFill>
                                  <a:latin typeface="Cambria Math" panose="02040503050406030204" pitchFamily="18" charset="0"/>
                                </a:rPr>
                                <m:t>𝒃</m:t>
                              </m:r>
                              <m:r>
                                <a:rPr lang="en-US" altLang="zh-CN" sz="1600" b="1" i="1" smtClean="0">
                                  <a:solidFill>
                                    <a:srgbClr val="FF0000"/>
                                  </a:solidFill>
                                  <a:latin typeface="Cambria Math" panose="02040503050406030204" pitchFamily="18" charset="0"/>
                                </a:rPr>
                                <m:t>𝒊𝒏𝒂𝒓𝒚</m:t>
                              </m:r>
                            </m:sub>
                            <m:sup>
                              <m:r>
                                <a:rPr lang="en-US" altLang="zh-CN" sz="1600" b="1" i="1" smtClean="0">
                                  <a:solidFill>
                                    <a:prstClr val="black"/>
                                  </a:solidFill>
                                  <a:latin typeface="Cambria Math" panose="02040503050406030204" pitchFamily="18" charset="0"/>
                                </a:rPr>
                                <m:t>𝑫</m:t>
                              </m:r>
                              <m:r>
                                <m:rPr>
                                  <m:sty m:val="p"/>
                                </m:rPr>
                                <a:rPr lang="en-US" altLang="zh-CN" sz="1600" b="1" i="1">
                                  <a:solidFill>
                                    <a:prstClr val="black"/>
                                  </a:solidFill>
                                  <a:latin typeface="Cambria Math" panose="02040503050406030204" pitchFamily="18" charset="0"/>
                                </a:rPr>
                                <m:t>own</m:t>
                              </m:r>
                            </m:sup>
                          </m:sSubSup>
                          <m:r>
                            <a:rPr lang="zh-CN" altLang="en-US" sz="1600" b="1">
                              <a:solidFill>
                                <a:prstClr val="black"/>
                              </a:solidFill>
                              <a:latin typeface="Cambria Math" panose="02040503050406030204" pitchFamily="18" charset="0"/>
                            </a:rPr>
                            <m:t>−</m:t>
                          </m:r>
                          <m:sSubSup>
                            <m:sSubSupPr>
                              <m:ctrlPr>
                                <a:rPr lang="zh-CN" altLang="en-US" sz="1600" b="1" i="1">
                                  <a:solidFill>
                                    <a:prstClr val="black"/>
                                  </a:solidFill>
                                  <a:latin typeface="Cambria Math"/>
                                </a:rPr>
                              </m:ctrlPr>
                            </m:sSubSupPr>
                            <m:e>
                              <m:r>
                                <a:rPr lang="zh-CN" altLang="en-US" sz="1600" b="1" i="1">
                                  <a:solidFill>
                                    <a:prstClr val="black"/>
                                  </a:solidFill>
                                  <a:latin typeface="Cambria Math" panose="02040503050406030204" pitchFamily="18" charset="0"/>
                                </a:rPr>
                                <m:t>𝒔</m:t>
                              </m:r>
                              <m:r>
                                <a:rPr lang="en-US" altLang="zh-CN" sz="1600" b="1" i="1" smtClean="0">
                                  <a:solidFill>
                                    <a:prstClr val="black"/>
                                  </a:solidFill>
                                  <a:latin typeface="Cambria Math" panose="02040503050406030204" pitchFamily="18" charset="0"/>
                                </a:rPr>
                                <m:t>𝒌𝒊𝒍𝒍</m:t>
                              </m:r>
                            </m:e>
                            <m:sub>
                              <m:r>
                                <a:rPr lang="zh-CN" altLang="en-US" sz="1600" b="1" i="1" smtClean="0">
                                  <a:solidFill>
                                    <a:srgbClr val="FF0000"/>
                                  </a:solidFill>
                                  <a:latin typeface="Cambria Math" panose="02040503050406030204" pitchFamily="18" charset="0"/>
                                </a:rPr>
                                <m:t>𝒓</m:t>
                              </m:r>
                              <m:r>
                                <a:rPr lang="en-US" altLang="zh-CN" sz="1600" b="1" i="1" smtClean="0">
                                  <a:solidFill>
                                    <a:srgbClr val="FF0000"/>
                                  </a:solidFill>
                                  <a:latin typeface="Cambria Math" panose="02040503050406030204" pitchFamily="18" charset="0"/>
                                </a:rPr>
                                <m:t>𝒂𝒘</m:t>
                              </m:r>
                            </m:sub>
                            <m:sup>
                              <m:r>
                                <a:rPr lang="en-US" altLang="zh-CN" sz="1600" b="1" i="1" smtClean="0">
                                  <a:solidFill>
                                    <a:prstClr val="black"/>
                                  </a:solidFill>
                                  <a:latin typeface="Cambria Math" panose="02040503050406030204" pitchFamily="18" charset="0"/>
                                </a:rPr>
                                <m:t>𝑫𝒐𝒘𝒏</m:t>
                              </m:r>
                            </m:sup>
                          </m:sSubSup>
                        </m:num>
                        <m:den>
                          <m:r>
                            <a:rPr lang="en-US" altLang="zh-CN" sz="1600" b="1" i="1">
                              <a:solidFill>
                                <a:prstClr val="black"/>
                              </a:solidFill>
                              <a:latin typeface="Cambria Math" panose="02040503050406030204" pitchFamily="18" charset="0"/>
                            </a:rPr>
                            <m:t>0</m:t>
                          </m:r>
                          <m:r>
                            <a:rPr lang="en-US" altLang="zh-CN" sz="1600" b="1" i="1" smtClean="0">
                              <a:solidFill>
                                <a:prstClr val="black"/>
                              </a:solidFill>
                              <a:latin typeface="Cambria Math" panose="02040503050406030204" pitchFamily="18" charset="0"/>
                            </a:rPr>
                            <m:t>−</m:t>
                          </m:r>
                          <m:sSubSup>
                            <m:sSubSupPr>
                              <m:ctrlPr>
                                <a:rPr lang="zh-CN" altLang="en-US" sz="1600" b="1" i="1">
                                  <a:solidFill>
                                    <a:prstClr val="black"/>
                                  </a:solidFill>
                                  <a:latin typeface="Cambria Math"/>
                                </a:rPr>
                              </m:ctrlPr>
                            </m:sSubSupPr>
                            <m:e>
                              <m:r>
                                <a:rPr lang="zh-CN" altLang="en-US" sz="1600" b="1" i="1">
                                  <a:solidFill>
                                    <a:prstClr val="black"/>
                                  </a:solidFill>
                                  <a:latin typeface="Cambria Math" panose="02040503050406030204" pitchFamily="18" charset="0"/>
                                </a:rPr>
                                <m:t>𝒔</m:t>
                              </m:r>
                              <m:r>
                                <a:rPr lang="en-US" altLang="zh-CN" sz="1600" b="1" i="1" smtClean="0">
                                  <a:solidFill>
                                    <a:prstClr val="black"/>
                                  </a:solidFill>
                                  <a:latin typeface="Cambria Math" panose="02040503050406030204" pitchFamily="18" charset="0"/>
                                </a:rPr>
                                <m:t>𝒌𝒊𝒍𝒍</m:t>
                              </m:r>
                            </m:e>
                            <m:sub>
                              <m:r>
                                <a:rPr lang="zh-CN" altLang="en-US" sz="1600" b="1" i="1" smtClean="0">
                                  <a:solidFill>
                                    <a:srgbClr val="FF0000"/>
                                  </a:solidFill>
                                  <a:latin typeface="Cambria Math" panose="02040503050406030204" pitchFamily="18" charset="0"/>
                                </a:rPr>
                                <m:t>𝒓</m:t>
                              </m:r>
                              <m:r>
                                <a:rPr lang="en-US" altLang="zh-CN" sz="1600" b="1" i="1" smtClean="0">
                                  <a:solidFill>
                                    <a:srgbClr val="FF0000"/>
                                  </a:solidFill>
                                  <a:latin typeface="Cambria Math" panose="02040503050406030204" pitchFamily="18" charset="0"/>
                                </a:rPr>
                                <m:t>𝒂𝒘</m:t>
                              </m:r>
                            </m:sub>
                            <m:sup>
                              <m:r>
                                <a:rPr lang="en-US" altLang="zh-CN" sz="1600" b="1" i="1" smtClean="0">
                                  <a:solidFill>
                                    <a:prstClr val="black"/>
                                  </a:solidFill>
                                  <a:latin typeface="Cambria Math" panose="02040503050406030204" pitchFamily="18" charset="0"/>
                                </a:rPr>
                                <m:t>𝑫𝒐𝒘𝒏</m:t>
                              </m:r>
                            </m:sup>
                          </m:sSubSup>
                        </m:den>
                      </m:f>
                    </m:oMath>
                  </m:oMathPara>
                </a14:m>
                <a:endParaRPr lang="zh-CN" altLang="en-US" sz="1600" b="1" dirty="0">
                  <a:solidFill>
                    <a:prstClr val="black"/>
                  </a:solidFill>
                </a:endParaRPr>
              </a:p>
            </p:txBody>
          </p:sp>
        </mc:Choice>
        <mc:Fallback xmlns="">
          <p:sp>
            <p:nvSpPr>
              <p:cNvPr id="7" name="矩形 6"/>
              <p:cNvSpPr>
                <a:spLocks noRot="1" noChangeAspect="1" noMove="1" noResize="1" noEditPoints="1" noAdjustHandles="1" noChangeArrowheads="1" noChangeShapeType="1" noTextEdit="1"/>
              </p:cNvSpPr>
              <p:nvPr/>
            </p:nvSpPr>
            <p:spPr>
              <a:xfrm>
                <a:off x="1622518" y="706788"/>
                <a:ext cx="2534796" cy="691984"/>
              </a:xfrm>
              <a:prstGeom prst="rect">
                <a:avLst/>
              </a:prstGeom>
              <a:blipFill rotWithShape="0">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6585457" y="710100"/>
                <a:ext cx="2627771" cy="7281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1600" b="1" smtClean="0">
                          <a:solidFill>
                            <a:prstClr val="black"/>
                          </a:solidFill>
                          <a:latin typeface="Cambria Math" panose="02040503050406030204" pitchFamily="18" charset="0"/>
                        </a:rPr>
                        <m:t>=</m:t>
                      </m:r>
                      <m:f>
                        <m:fPr>
                          <m:ctrlPr>
                            <a:rPr lang="zh-CN" altLang="en-US" sz="1600" b="1" i="1">
                              <a:solidFill>
                                <a:prstClr val="black"/>
                              </a:solidFill>
                              <a:latin typeface="Cambria Math"/>
                            </a:rPr>
                          </m:ctrlPr>
                        </m:fPr>
                        <m:num>
                          <m:sSubSup>
                            <m:sSubSupPr>
                              <m:ctrlPr>
                                <a:rPr lang="zh-CN" altLang="en-US" sz="1600" b="1" i="1">
                                  <a:solidFill>
                                    <a:prstClr val="black"/>
                                  </a:solidFill>
                                  <a:latin typeface="Cambria Math"/>
                                </a:rPr>
                              </m:ctrlPr>
                            </m:sSubSupPr>
                            <m:e>
                              <m:r>
                                <a:rPr lang="zh-CN" altLang="en-US" sz="1600" b="1" i="1">
                                  <a:solidFill>
                                    <a:prstClr val="black"/>
                                  </a:solidFill>
                                  <a:latin typeface="Cambria Math" panose="02040503050406030204" pitchFamily="18" charset="0"/>
                                </a:rPr>
                                <m:t>𝒔</m:t>
                              </m:r>
                              <m:r>
                                <a:rPr lang="en-US" altLang="zh-CN" sz="1600" b="1" i="1" smtClean="0">
                                  <a:solidFill>
                                    <a:prstClr val="black"/>
                                  </a:solidFill>
                                  <a:latin typeface="Cambria Math" panose="02040503050406030204" pitchFamily="18" charset="0"/>
                                </a:rPr>
                                <m:t>𝒌𝒊𝒍𝒍</m:t>
                              </m:r>
                            </m:e>
                            <m:sub>
                              <m:r>
                                <a:rPr lang="zh-CN" altLang="en-US" sz="1600" b="1" i="1" smtClean="0">
                                  <a:solidFill>
                                    <a:srgbClr val="FF0000"/>
                                  </a:solidFill>
                                  <a:latin typeface="Cambria Math" panose="02040503050406030204" pitchFamily="18" charset="0"/>
                                </a:rPr>
                                <m:t>𝒃</m:t>
                              </m:r>
                              <m:r>
                                <a:rPr lang="en-US" altLang="zh-CN" sz="1600" b="1" i="1" smtClean="0">
                                  <a:solidFill>
                                    <a:srgbClr val="FF0000"/>
                                  </a:solidFill>
                                  <a:latin typeface="Cambria Math" panose="02040503050406030204" pitchFamily="18" charset="0"/>
                                </a:rPr>
                                <m:t>𝒊𝒏𝒂𝒓𝒚</m:t>
                              </m:r>
                            </m:sub>
                            <m:sup>
                              <m:r>
                                <a:rPr lang="en-US" altLang="zh-CN" sz="1600" b="1" i="1" smtClean="0">
                                  <a:solidFill>
                                    <a:prstClr val="black"/>
                                  </a:solidFill>
                                  <a:latin typeface="Cambria Math" panose="02040503050406030204" pitchFamily="18" charset="0"/>
                                </a:rPr>
                                <m:t>𝑩𝒍𝒆𝒏𝒅</m:t>
                              </m:r>
                            </m:sup>
                          </m:sSubSup>
                          <m:r>
                            <a:rPr lang="zh-CN" altLang="en-US" sz="1600" b="1">
                              <a:solidFill>
                                <a:prstClr val="black"/>
                              </a:solidFill>
                              <a:latin typeface="Cambria Math" panose="02040503050406030204" pitchFamily="18" charset="0"/>
                            </a:rPr>
                            <m:t>−</m:t>
                          </m:r>
                          <m:sSubSup>
                            <m:sSubSupPr>
                              <m:ctrlPr>
                                <a:rPr lang="zh-CN" altLang="en-US" sz="1600" b="1" i="1">
                                  <a:solidFill>
                                    <a:prstClr val="black"/>
                                  </a:solidFill>
                                  <a:latin typeface="Cambria Math"/>
                                </a:rPr>
                              </m:ctrlPr>
                            </m:sSubSupPr>
                            <m:e>
                              <m:r>
                                <a:rPr lang="zh-CN" altLang="en-US" sz="1600" b="1" i="1">
                                  <a:solidFill>
                                    <a:prstClr val="black"/>
                                  </a:solidFill>
                                  <a:latin typeface="Cambria Math" panose="02040503050406030204" pitchFamily="18" charset="0"/>
                                </a:rPr>
                                <m:t>𝒔</m:t>
                              </m:r>
                              <m:r>
                                <a:rPr lang="en-US" altLang="zh-CN" sz="1600" b="1" i="1" smtClean="0">
                                  <a:solidFill>
                                    <a:prstClr val="black"/>
                                  </a:solidFill>
                                  <a:latin typeface="Cambria Math" panose="02040503050406030204" pitchFamily="18" charset="0"/>
                                </a:rPr>
                                <m:t>𝒌𝒊𝒍𝒍</m:t>
                              </m:r>
                            </m:e>
                            <m:sub>
                              <m:r>
                                <a:rPr lang="en-US" altLang="zh-CN" sz="1600" b="1" i="1" smtClean="0">
                                  <a:solidFill>
                                    <a:srgbClr val="FF0000"/>
                                  </a:solidFill>
                                  <a:latin typeface="Cambria Math" panose="02040503050406030204" pitchFamily="18" charset="0"/>
                                </a:rPr>
                                <m:t>𝒃𝒊𝒏𝒂𝒓𝒚</m:t>
                              </m:r>
                            </m:sub>
                            <m:sup>
                              <m:r>
                                <a:rPr lang="en-US" altLang="zh-CN" sz="1600" b="1" i="1" smtClean="0">
                                  <a:solidFill>
                                    <a:prstClr val="black"/>
                                  </a:solidFill>
                                  <a:latin typeface="Cambria Math" panose="02040503050406030204" pitchFamily="18" charset="0"/>
                                </a:rPr>
                                <m:t>𝑫𝒐𝒘𝒏</m:t>
                              </m:r>
                            </m:sup>
                          </m:sSubSup>
                        </m:num>
                        <m:den>
                          <m:r>
                            <a:rPr lang="en-US" altLang="zh-CN" sz="1600" b="1" i="1">
                              <a:solidFill>
                                <a:prstClr val="black"/>
                              </a:solidFill>
                              <a:latin typeface="Cambria Math" panose="02040503050406030204" pitchFamily="18" charset="0"/>
                            </a:rPr>
                            <m:t>0</m:t>
                          </m:r>
                          <m:r>
                            <a:rPr lang="en-US" altLang="zh-CN" sz="1600" b="1" i="1" smtClean="0">
                              <a:solidFill>
                                <a:prstClr val="black"/>
                              </a:solidFill>
                              <a:latin typeface="Cambria Math" panose="02040503050406030204" pitchFamily="18" charset="0"/>
                            </a:rPr>
                            <m:t>−</m:t>
                          </m:r>
                          <m:sSubSup>
                            <m:sSubSupPr>
                              <m:ctrlPr>
                                <a:rPr lang="zh-CN" altLang="en-US" sz="1600" b="1" i="1">
                                  <a:solidFill>
                                    <a:prstClr val="black"/>
                                  </a:solidFill>
                                  <a:latin typeface="Cambria Math"/>
                                </a:rPr>
                              </m:ctrlPr>
                            </m:sSubSupPr>
                            <m:e>
                              <m:r>
                                <a:rPr lang="zh-CN" altLang="en-US" sz="1600" b="1" i="1">
                                  <a:solidFill>
                                    <a:prstClr val="black"/>
                                  </a:solidFill>
                                  <a:latin typeface="Cambria Math" panose="02040503050406030204" pitchFamily="18" charset="0"/>
                                </a:rPr>
                                <m:t>𝒔</m:t>
                              </m:r>
                              <m:r>
                                <a:rPr lang="en-US" altLang="zh-CN" sz="1600" b="1" i="1" smtClean="0">
                                  <a:solidFill>
                                    <a:prstClr val="black"/>
                                  </a:solidFill>
                                  <a:latin typeface="Cambria Math" panose="02040503050406030204" pitchFamily="18" charset="0"/>
                                </a:rPr>
                                <m:t>𝒌𝒊𝒍𝒍</m:t>
                              </m:r>
                            </m:e>
                            <m:sub>
                              <m:r>
                                <a:rPr lang="en-US" altLang="zh-CN" sz="1600" b="1" i="1" smtClean="0">
                                  <a:solidFill>
                                    <a:srgbClr val="FF0000"/>
                                  </a:solidFill>
                                  <a:latin typeface="Cambria Math" panose="02040503050406030204" pitchFamily="18" charset="0"/>
                                </a:rPr>
                                <m:t>𝒃𝒊𝒏𝒂𝒓𝒚</m:t>
                              </m:r>
                            </m:sub>
                            <m:sup>
                              <m:r>
                                <a:rPr lang="en-US" altLang="zh-CN" sz="1600" b="1" i="1" smtClean="0">
                                  <a:solidFill>
                                    <a:prstClr val="black"/>
                                  </a:solidFill>
                                  <a:latin typeface="Cambria Math" panose="02040503050406030204" pitchFamily="18" charset="0"/>
                                </a:rPr>
                                <m:t>𝑫𝒐𝒘𝒏</m:t>
                              </m:r>
                            </m:sup>
                          </m:sSubSup>
                        </m:den>
                      </m:f>
                    </m:oMath>
                  </m:oMathPara>
                </a14:m>
                <a:endParaRPr lang="zh-CN" altLang="en-US" sz="1600" b="1" dirty="0">
                  <a:solidFill>
                    <a:prstClr val="black"/>
                  </a:solidFill>
                </a:endParaRPr>
              </a:p>
            </p:txBody>
          </p:sp>
        </mc:Choice>
        <mc:Fallback xmlns="">
          <p:sp>
            <p:nvSpPr>
              <p:cNvPr id="8" name="矩形 7"/>
              <p:cNvSpPr>
                <a:spLocks noRot="1" noChangeAspect="1" noMove="1" noResize="1" noEditPoints="1" noAdjustHandles="1" noChangeArrowheads="1" noChangeShapeType="1" noTextEdit="1"/>
              </p:cNvSpPr>
              <p:nvPr/>
            </p:nvSpPr>
            <p:spPr>
              <a:xfrm>
                <a:off x="6585457" y="710100"/>
                <a:ext cx="2627771" cy="728148"/>
              </a:xfrm>
              <a:prstGeom prst="rect">
                <a:avLst/>
              </a:prstGeom>
              <a:blipFill rotWithShape="0">
                <a:blip r:embed="rId3"/>
                <a:stretch>
                  <a:fillRect/>
                </a:stretch>
              </a:blipFill>
            </p:spPr>
            <p:txBody>
              <a:bodyPr/>
              <a:lstStyle/>
              <a:p>
                <a:r>
                  <a:rPr lang="zh-CN" altLang="en-US">
                    <a:noFill/>
                  </a:rPr>
                  <a:t> </a:t>
                </a:r>
              </a:p>
            </p:txBody>
          </p:sp>
        </mc:Fallback>
      </mc:AlternateContent>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12" y="1481923"/>
            <a:ext cx="8792586" cy="3209345"/>
          </a:xfrm>
          <a:prstGeom prst="rect">
            <a:avLst/>
          </a:prstGeom>
        </p:spPr>
      </p:pic>
    </p:spTree>
    <p:extLst>
      <p:ext uri="{BB962C8B-B14F-4D97-AF65-F5344CB8AC3E}">
        <p14:creationId xmlns:p14="http://schemas.microsoft.com/office/powerpoint/2010/main" val="74467739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59</a:t>
            </a:fld>
            <a:endParaRPr lang="zh-CN" altLang="en-US" dirty="0">
              <a:solidFill>
                <a:prstClr val="black">
                  <a:tint val="75000"/>
                </a:prstClr>
              </a:solidFill>
            </a:endParaRPr>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51" y="1828798"/>
            <a:ext cx="8912741" cy="3001618"/>
          </a:xfrm>
          <a:prstGeom prst="rect">
            <a:avLst/>
          </a:prstGeom>
        </p:spPr>
      </p:pic>
      <p:sp>
        <p:nvSpPr>
          <p:cNvPr id="10" name="矩形 9"/>
          <p:cNvSpPr/>
          <p:nvPr/>
        </p:nvSpPr>
        <p:spPr>
          <a:xfrm>
            <a:off x="0" y="0"/>
            <a:ext cx="9144000" cy="70567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dirty="0" smtClean="0">
                <a:solidFill>
                  <a:prstClr val="white"/>
                </a:solidFill>
                <a:latin typeface="微软雅黑" panose="020B0503020204020204" pitchFamily="34" charset="-122"/>
                <a:ea typeface="微软雅黑" panose="020B0503020204020204" pitchFamily="34" charset="-122"/>
              </a:rPr>
              <a:t> </a:t>
            </a:r>
            <a:r>
              <a:rPr lang="en-US" altLang="zh-CN" sz="4000" b="1" dirty="0" smtClean="0">
                <a:solidFill>
                  <a:prstClr val="white"/>
                </a:solidFill>
                <a:latin typeface="微软雅黑" panose="020B0503020204020204" pitchFamily="34" charset="-122"/>
                <a:ea typeface="微软雅黑" panose="020B0503020204020204" pitchFamily="34" charset="-122"/>
              </a:rPr>
              <a:t>ROC</a:t>
            </a:r>
            <a:r>
              <a:rPr lang="zh-CN" altLang="en-US" sz="4000" b="1" dirty="0" smtClean="0">
                <a:solidFill>
                  <a:prstClr val="white"/>
                </a:solidFill>
                <a:latin typeface="微软雅黑" panose="020B0503020204020204" pitchFamily="34" charset="-122"/>
                <a:ea typeface="微软雅黑" panose="020B0503020204020204" pitchFamily="34" charset="-122"/>
              </a:rPr>
              <a:t>（</a:t>
            </a:r>
            <a:r>
              <a:rPr lang="en-US" altLang="zh-CN" sz="4000" b="1" dirty="0" smtClean="0">
                <a:solidFill>
                  <a:prstClr val="white"/>
                </a:solidFill>
                <a:latin typeface="微软雅黑" panose="020B0503020204020204" pitchFamily="34" charset="-122"/>
                <a:ea typeface="微软雅黑" panose="020B0503020204020204" pitchFamily="34" charset="-122"/>
              </a:rPr>
              <a:t>0-6h</a:t>
            </a:r>
            <a:r>
              <a:rPr lang="zh-CN" altLang="en-US" sz="4000" b="1" dirty="0" smtClean="0">
                <a:solidFill>
                  <a:prstClr val="white"/>
                </a:solidFill>
                <a:latin typeface="微软雅黑" panose="020B0503020204020204" pitchFamily="34" charset="-122"/>
                <a:ea typeface="微软雅黑" panose="020B0503020204020204" pitchFamily="34" charset="-122"/>
              </a:rPr>
              <a:t>）</a:t>
            </a:r>
            <a:endParaRPr lang="zh-CN" altLang="en-US" sz="4000" b="1" dirty="0">
              <a:solidFill>
                <a:prstClr val="white"/>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182642" y="1581322"/>
            <a:ext cx="7287572" cy="338554"/>
          </a:xfrm>
          <a:prstGeom prst="rect">
            <a:avLst/>
          </a:prstGeom>
          <a:solidFill>
            <a:schemeClr val="bg1"/>
          </a:solidFill>
        </p:spPr>
        <p:txBody>
          <a:bodyPr wrap="none" rtlCol="0">
            <a:spAutoFit/>
          </a:bodyPr>
          <a:lstStyle/>
          <a:p>
            <a:r>
              <a:rPr lang="en-US" altLang="zh-CN" sz="1600" b="1" dirty="0" smtClean="0">
                <a:solidFill>
                  <a:prstClr val="black"/>
                </a:solidFill>
                <a:latin typeface="微软雅黑" panose="020B0503020204020204" pitchFamily="34" charset="-122"/>
                <a:ea typeface="微软雅黑" panose="020B0503020204020204" pitchFamily="34" charset="-122"/>
              </a:rPr>
              <a:t>0.1mm/h                                 2.5mm/h                                    5mm/h</a:t>
            </a:r>
            <a:endParaRPr lang="zh-CN" altLang="en-US" sz="1600" b="1"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064741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标题 1"/>
          <p:cNvSpPr>
            <a:spLocks noGrp="1"/>
          </p:cNvSpPr>
          <p:nvPr>
            <p:ph type="title"/>
          </p:nvPr>
        </p:nvSpPr>
        <p:spPr/>
        <p:txBody>
          <a:bodyPr/>
          <a:lstStyle/>
          <a:p>
            <a:r>
              <a:rPr lang="en-US" altLang="zh-CN" smtClean="0">
                <a:ea typeface="宋体" panose="02010600030101010101" pitchFamily="2" charset="-122"/>
              </a:rPr>
              <a:t>Spread-skill relationship</a:t>
            </a:r>
            <a:endParaRPr lang="zh-CN" altLang="en-US" smtClean="0">
              <a:ea typeface="宋体" panose="02010600030101010101" pitchFamily="2" charset="-122"/>
            </a:endParaRPr>
          </a:p>
        </p:txBody>
      </p:sp>
      <p:sp>
        <p:nvSpPr>
          <p:cNvPr id="20483" name="内容占位符 2"/>
          <p:cNvSpPr>
            <a:spLocks noGrp="1"/>
          </p:cNvSpPr>
          <p:nvPr>
            <p:ph idx="1"/>
          </p:nvPr>
        </p:nvSpPr>
        <p:spPr>
          <a:xfrm>
            <a:off x="5486400" y="1484313"/>
            <a:ext cx="3429000" cy="4392612"/>
          </a:xfrm>
        </p:spPr>
        <p:txBody>
          <a:bodyPr/>
          <a:lstStyle/>
          <a:p>
            <a:pPr>
              <a:spcBef>
                <a:spcPts val="1200"/>
              </a:spcBef>
            </a:pPr>
            <a:r>
              <a:rPr lang="en-US" altLang="zh-CN" sz="2000" dirty="0" smtClean="0">
                <a:ea typeface="宋体" panose="02010600030101010101" pitchFamily="2" charset="-122"/>
              </a:rPr>
              <a:t>The day +1 ensemble spread of JMA is the largest in the NH tropics</a:t>
            </a:r>
          </a:p>
          <a:p>
            <a:pPr>
              <a:spcBef>
                <a:spcPts val="1200"/>
              </a:spcBef>
            </a:pPr>
            <a:endParaRPr lang="en-US" altLang="zh-CN" sz="2000" dirty="0" smtClean="0">
              <a:ea typeface="宋体" panose="02010600030101010101" pitchFamily="2" charset="-122"/>
            </a:endParaRPr>
          </a:p>
          <a:p>
            <a:pPr>
              <a:spcBef>
                <a:spcPts val="1200"/>
              </a:spcBef>
            </a:pPr>
            <a:r>
              <a:rPr lang="en-US" altLang="zh-CN" sz="2000" dirty="0" smtClean="0">
                <a:ea typeface="宋体" panose="02010600030101010101" pitchFamily="2" charset="-122"/>
              </a:rPr>
              <a:t>CMC has the largest spread and it grows with the lead time:</a:t>
            </a:r>
          </a:p>
          <a:p>
            <a:pPr>
              <a:spcBef>
                <a:spcPts val="1200"/>
              </a:spcBef>
              <a:buFont typeface="Wingdings" panose="05000000000000000000" pitchFamily="2" charset="2"/>
              <a:buNone/>
            </a:pPr>
            <a:r>
              <a:rPr lang="en-US" altLang="zh-CN" sz="2000" dirty="0" smtClean="0">
                <a:ea typeface="宋体" panose="02010600030101010101" pitchFamily="2" charset="-122"/>
              </a:rPr>
              <a:t>        NH </a:t>
            </a:r>
            <a:r>
              <a:rPr lang="en-US" altLang="zh-CN" sz="2000" dirty="0" err="1" smtClean="0">
                <a:ea typeface="宋体" panose="02010600030101010101" pitchFamily="2" charset="-122"/>
              </a:rPr>
              <a:t>midlatitude</a:t>
            </a:r>
            <a:r>
              <a:rPr lang="en-US" altLang="zh-CN" sz="2000" dirty="0" smtClean="0">
                <a:ea typeface="宋体" panose="02010600030101010101" pitchFamily="2" charset="-122"/>
              </a:rPr>
              <a:t>: level with the ensemble mean error</a:t>
            </a:r>
          </a:p>
          <a:p>
            <a:pPr>
              <a:spcBef>
                <a:spcPts val="1200"/>
              </a:spcBef>
              <a:buFont typeface="Wingdings" panose="05000000000000000000" pitchFamily="2" charset="2"/>
              <a:buNone/>
            </a:pPr>
            <a:r>
              <a:rPr lang="en-US" altLang="zh-CN" sz="2000" dirty="0" smtClean="0">
                <a:ea typeface="宋体" panose="02010600030101010101" pitchFamily="2" charset="-122"/>
              </a:rPr>
              <a:t>        NH tropics: slightly </a:t>
            </a:r>
            <a:r>
              <a:rPr lang="en-US" altLang="zh-CN" sz="2000" dirty="0" err="1" smtClean="0">
                <a:ea typeface="宋体" panose="02010600030101010101" pitchFamily="2" charset="-122"/>
              </a:rPr>
              <a:t>overdispersive</a:t>
            </a:r>
            <a:endParaRPr lang="en-US" altLang="zh-CN" sz="2000" dirty="0" smtClean="0">
              <a:ea typeface="宋体" panose="02010600030101010101" pitchFamily="2" charset="-122"/>
            </a:endParaRPr>
          </a:p>
          <a:p>
            <a:pPr>
              <a:spcBef>
                <a:spcPts val="1200"/>
              </a:spcBef>
              <a:buFont typeface="Wingdings" panose="05000000000000000000" pitchFamily="2" charset="2"/>
              <a:buNone/>
            </a:pPr>
            <a:endParaRPr lang="en-US" altLang="zh-CN" sz="2000" dirty="0" smtClean="0">
              <a:ea typeface="宋体" panose="02010600030101010101" pitchFamily="2" charset="-122"/>
            </a:endParaRPr>
          </a:p>
        </p:txBody>
      </p:sp>
      <p:sp>
        <p:nvSpPr>
          <p:cNvPr id="20484" name="灯片编号占位符 3"/>
          <p:cNvSpPr>
            <a:spLocks noGrp="1"/>
          </p:cNvSpPr>
          <p:nvPr>
            <p:ph type="sldNum" sz="quarter" idx="12"/>
          </p:nvPr>
        </p:nvSpPr>
        <p:spPr>
          <a:xfrm>
            <a:off x="3124200" y="6245225"/>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fld id="{0A8AD145-8889-459D-90BF-10E4A5EB9F0A}" type="slidenum">
              <a:rPr lang="en-US" altLang="zh-CN" sz="1400"/>
              <a:pPr algn="ctr">
                <a:spcBef>
                  <a:spcPct val="0"/>
                </a:spcBef>
                <a:buFontTx/>
                <a:buNone/>
              </a:pPr>
              <a:t>6</a:t>
            </a:fld>
            <a:endParaRPr lang="en-US" altLang="zh-CN" sz="1400"/>
          </a:p>
        </p:txBody>
      </p:sp>
      <p:pic>
        <p:nvPicPr>
          <p:cNvPr id="2048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609725"/>
            <a:ext cx="5248275"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0486" name="TextBox 5"/>
          <p:cNvSpPr txBox="1">
            <a:spLocks noChangeArrowheads="1"/>
          </p:cNvSpPr>
          <p:nvPr/>
        </p:nvSpPr>
        <p:spPr bwMode="auto">
          <a:xfrm>
            <a:off x="533400" y="6096000"/>
            <a:ext cx="480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zh-CN" sz="1800" b="1">
                <a:ea typeface="宋体" panose="02010600030101010101" pitchFamily="2" charset="-122"/>
              </a:rPr>
              <a:t>Spread: dash (- - -), RMSE: solid (——)</a:t>
            </a:r>
            <a:endParaRPr lang="zh-CN" altLang="en-US" sz="1800" b="1">
              <a:ea typeface="宋体" panose="02010600030101010101" pitchFamily="2" charset="-122"/>
            </a:endParaRPr>
          </a:p>
        </p:txBody>
      </p:sp>
    </p:spTree>
    <p:extLst>
      <p:ext uri="{BB962C8B-B14F-4D97-AF65-F5344CB8AC3E}">
        <p14:creationId xmlns:p14="http://schemas.microsoft.com/office/powerpoint/2010/main" val="199499830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60</a:t>
            </a:fld>
            <a:endParaRPr lang="zh-CN" altLang="en-US">
              <a:solidFill>
                <a:prstClr val="black">
                  <a:tint val="75000"/>
                </a:prstClr>
              </a:solidFill>
            </a:endParaRPr>
          </a:p>
        </p:txBody>
      </p:sp>
      <p:sp>
        <p:nvSpPr>
          <p:cNvPr id="5" name="矩形 4"/>
          <p:cNvSpPr/>
          <p:nvPr/>
        </p:nvSpPr>
        <p:spPr>
          <a:xfrm>
            <a:off x="0" y="0"/>
            <a:ext cx="9144000" cy="70567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smtClean="0">
                <a:solidFill>
                  <a:prstClr val="white"/>
                </a:solidFill>
                <a:latin typeface="微软雅黑" panose="020B0503020204020204" pitchFamily="34" charset="-122"/>
                <a:ea typeface="微软雅黑" panose="020B0503020204020204" pitchFamily="34" charset="-122"/>
              </a:rPr>
              <a:t>Probability</a:t>
            </a:r>
            <a:r>
              <a:rPr lang="zh-CN" altLang="en-US" sz="4000" b="1" dirty="0" smtClean="0">
                <a:solidFill>
                  <a:prstClr val="white"/>
                </a:solidFill>
                <a:latin typeface="微软雅黑" panose="020B0503020204020204" pitchFamily="34" charset="-122"/>
                <a:ea typeface="微软雅黑" panose="020B0503020204020204" pitchFamily="34" charset="-122"/>
              </a:rPr>
              <a:t>（</a:t>
            </a:r>
            <a:r>
              <a:rPr lang="en-US" altLang="zh-CN" sz="4000" b="1" dirty="0" smtClean="0">
                <a:solidFill>
                  <a:prstClr val="white"/>
                </a:solidFill>
                <a:latin typeface="微软雅黑" panose="020B0503020204020204" pitchFamily="34" charset="-122"/>
                <a:ea typeface="微软雅黑" panose="020B0503020204020204" pitchFamily="34" charset="-122"/>
              </a:rPr>
              <a:t>5-6h</a:t>
            </a:r>
            <a:r>
              <a:rPr lang="zh-CN" altLang="en-US" sz="4000" b="1" dirty="0" smtClean="0">
                <a:solidFill>
                  <a:prstClr val="white"/>
                </a:solidFill>
                <a:latin typeface="微软雅黑" panose="020B0503020204020204" pitchFamily="34" charset="-122"/>
                <a:ea typeface="微软雅黑" panose="020B0503020204020204" pitchFamily="34" charset="-122"/>
              </a:rPr>
              <a:t>）</a:t>
            </a:r>
            <a:endParaRPr lang="zh-CN" altLang="en-US" sz="4000" b="1" dirty="0">
              <a:solidFill>
                <a:prstClr val="white"/>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19270" y="2107096"/>
            <a:ext cx="848309" cy="369332"/>
          </a:xfrm>
          <a:prstGeom prst="rect">
            <a:avLst/>
          </a:prstGeom>
          <a:noFill/>
        </p:spPr>
        <p:txBody>
          <a:bodyPr wrap="none" rtlCol="0">
            <a:spAutoFit/>
          </a:bodyPr>
          <a:lstStyle/>
          <a:p>
            <a:r>
              <a:rPr lang="en-US" altLang="zh-CN" b="1" dirty="0" smtClean="0">
                <a:solidFill>
                  <a:prstClr val="black"/>
                </a:solidFill>
                <a:latin typeface="微软雅黑" panose="020B0503020204020204" pitchFamily="34" charset="-122"/>
                <a:ea typeface="微软雅黑" panose="020B0503020204020204" pitchFamily="34" charset="-122"/>
              </a:rPr>
              <a:t>Blend</a:t>
            </a:r>
            <a:endParaRPr lang="zh-CN" altLang="en-US" b="1" dirty="0">
              <a:solidFill>
                <a:prstClr val="black"/>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99390" y="4412973"/>
            <a:ext cx="865943" cy="369332"/>
          </a:xfrm>
          <a:prstGeom prst="rect">
            <a:avLst/>
          </a:prstGeom>
          <a:noFill/>
        </p:spPr>
        <p:txBody>
          <a:bodyPr wrap="none" rtlCol="0">
            <a:spAutoFit/>
          </a:bodyPr>
          <a:lstStyle/>
          <a:p>
            <a:r>
              <a:rPr lang="en-US" altLang="zh-CN" b="1" dirty="0" smtClean="0">
                <a:solidFill>
                  <a:srgbClr val="00B050"/>
                </a:solidFill>
                <a:latin typeface="微软雅黑" panose="020B0503020204020204" pitchFamily="34" charset="-122"/>
                <a:ea typeface="微软雅黑" panose="020B0503020204020204" pitchFamily="34" charset="-122"/>
              </a:rPr>
              <a:t>Down</a:t>
            </a:r>
            <a:endParaRPr lang="zh-CN" altLang="en-US" b="1" dirty="0">
              <a:solidFill>
                <a:srgbClr val="00B050"/>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957900" y="756378"/>
            <a:ext cx="6252033" cy="338554"/>
          </a:xfrm>
          <a:prstGeom prst="rect">
            <a:avLst/>
          </a:prstGeom>
          <a:noFill/>
        </p:spPr>
        <p:txBody>
          <a:bodyPr wrap="none" rtlCol="0">
            <a:spAutoFit/>
          </a:bodyPr>
          <a:lstStyle/>
          <a:p>
            <a:r>
              <a:rPr lang="en-US" altLang="zh-CN" sz="1600" b="1" dirty="0" smtClean="0">
                <a:solidFill>
                  <a:prstClr val="black"/>
                </a:solidFill>
                <a:latin typeface="微软雅黑" panose="020B0503020204020204" pitchFamily="34" charset="-122"/>
                <a:ea typeface="微软雅黑" panose="020B0503020204020204" pitchFamily="34" charset="-122"/>
              </a:rPr>
              <a:t>0.1mm/h                            2.5mm/h                             5mm/h</a:t>
            </a:r>
            <a:endParaRPr lang="zh-CN" altLang="en-US" sz="1600" b="1" dirty="0">
              <a:solidFill>
                <a:prstClr val="black"/>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7" y="1046880"/>
            <a:ext cx="7881731" cy="5353920"/>
          </a:xfrm>
          <a:prstGeom prst="rect">
            <a:avLst/>
          </a:prstGeom>
        </p:spPr>
      </p:pic>
      <p:sp>
        <p:nvSpPr>
          <p:cNvPr id="3" name="椭圆 2"/>
          <p:cNvSpPr/>
          <p:nvPr/>
        </p:nvSpPr>
        <p:spPr>
          <a:xfrm rot="1701302">
            <a:off x="2365514" y="2286000"/>
            <a:ext cx="457200" cy="87464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椭圆 8"/>
          <p:cNvSpPr/>
          <p:nvPr/>
        </p:nvSpPr>
        <p:spPr>
          <a:xfrm rot="1701302">
            <a:off x="2358888" y="4823791"/>
            <a:ext cx="457200" cy="87464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矩形 9"/>
          <p:cNvSpPr/>
          <p:nvPr/>
        </p:nvSpPr>
        <p:spPr>
          <a:xfrm>
            <a:off x="1987826" y="1470991"/>
            <a:ext cx="1222513" cy="7951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矩形 10"/>
          <p:cNvSpPr/>
          <p:nvPr/>
        </p:nvSpPr>
        <p:spPr>
          <a:xfrm>
            <a:off x="1971260" y="3998843"/>
            <a:ext cx="1222513" cy="7951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椭圆 11"/>
          <p:cNvSpPr/>
          <p:nvPr/>
        </p:nvSpPr>
        <p:spPr>
          <a:xfrm rot="1701302">
            <a:off x="7697107" y="4008560"/>
            <a:ext cx="639508" cy="87464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椭圆 12"/>
          <p:cNvSpPr/>
          <p:nvPr/>
        </p:nvSpPr>
        <p:spPr>
          <a:xfrm rot="2761966">
            <a:off x="4702734" y="1303055"/>
            <a:ext cx="759403" cy="172559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椭圆 13"/>
          <p:cNvSpPr/>
          <p:nvPr/>
        </p:nvSpPr>
        <p:spPr>
          <a:xfrm rot="2761966">
            <a:off x="4696109" y="3741455"/>
            <a:ext cx="759403" cy="172559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椭圆 14"/>
          <p:cNvSpPr/>
          <p:nvPr/>
        </p:nvSpPr>
        <p:spPr>
          <a:xfrm rot="1701302">
            <a:off x="7650725" y="1497273"/>
            <a:ext cx="639508" cy="87464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1799967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DB70B0F8-DCAB-407D-8AF2-7C17EBDC52AF}" type="slidenum">
              <a:rPr lang="zh-CN" altLang="en-US" smtClean="0">
                <a:solidFill>
                  <a:prstClr val="black">
                    <a:tint val="75000"/>
                  </a:prstClr>
                </a:solidFill>
              </a:rPr>
              <a:pPr/>
              <a:t>61</a:t>
            </a:fld>
            <a:endParaRPr lang="zh-CN" altLang="en-US">
              <a:solidFill>
                <a:prstClr val="black">
                  <a:tint val="75000"/>
                </a:prstClr>
              </a:solidFill>
            </a:endParaRPr>
          </a:p>
        </p:txBody>
      </p:sp>
      <p:sp>
        <p:nvSpPr>
          <p:cNvPr id="7" name="矩形 6"/>
          <p:cNvSpPr/>
          <p:nvPr/>
        </p:nvSpPr>
        <p:spPr>
          <a:xfrm>
            <a:off x="0" y="0"/>
            <a:ext cx="9144000" cy="70567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 name="矩形 2"/>
          <p:cNvSpPr/>
          <p:nvPr/>
        </p:nvSpPr>
        <p:spPr>
          <a:xfrm>
            <a:off x="265642" y="1289506"/>
            <a:ext cx="8479870" cy="4893647"/>
          </a:xfrm>
          <a:prstGeom prst="rect">
            <a:avLst/>
          </a:prstGeom>
        </p:spPr>
        <p:txBody>
          <a:bodyPr wrap="square">
            <a:spAutoFit/>
          </a:bodyPr>
          <a:lstStyle/>
          <a:p>
            <a:pPr algn="just"/>
            <a:endParaRPr lang="en-US" altLang="zh-CN" sz="2400" b="1" dirty="0" smtClean="0">
              <a:latin typeface="微软雅黑" panose="020B0503020204020204" pitchFamily="34" charset="-122"/>
              <a:ea typeface="微软雅黑" panose="020B0503020204020204" pitchFamily="34" charset="-122"/>
            </a:endParaRPr>
          </a:p>
          <a:p>
            <a:pPr marL="457200" indent="-457200" algn="just">
              <a:buFont typeface="+mj-lt"/>
              <a:buAutoNum type="arabicPeriod"/>
            </a:pPr>
            <a:r>
              <a:rPr lang="en-US" altLang="zh-CN" sz="2400" b="1" dirty="0" smtClean="0">
                <a:latin typeface="微软雅黑" panose="020B0503020204020204" pitchFamily="34" charset="-122"/>
                <a:ea typeface="微软雅黑" panose="020B0503020204020204" pitchFamily="34" charset="-122"/>
              </a:rPr>
              <a:t>Small-scale (large-scale) initial perturbations are relatively important for SC (LC) cases.</a:t>
            </a:r>
          </a:p>
          <a:p>
            <a:pPr marL="457200" indent="-457200" algn="just">
              <a:buFont typeface="+mj-lt"/>
              <a:buAutoNum type="arabicPeriod"/>
            </a:pPr>
            <a:endParaRPr lang="en-US" altLang="zh-CN" sz="2400" b="1" dirty="0" smtClean="0">
              <a:latin typeface="微软雅黑" panose="020B0503020204020204" pitchFamily="34" charset="-122"/>
              <a:ea typeface="微软雅黑" panose="020B0503020204020204" pitchFamily="34" charset="-122"/>
            </a:endParaRPr>
          </a:p>
          <a:p>
            <a:pPr marL="457200" indent="-457200" algn="just">
              <a:buFont typeface="+mj-lt"/>
              <a:buAutoNum type="arabicPeriod"/>
            </a:pPr>
            <a:r>
              <a:rPr lang="en-US" altLang="zh-CN" sz="2400" b="1" dirty="0" smtClean="0">
                <a:latin typeface="微软雅黑" panose="020B0503020204020204" pitchFamily="34" charset="-122"/>
                <a:ea typeface="微软雅黑" panose="020B0503020204020204" pitchFamily="34" charset="-122"/>
              </a:rPr>
              <a:t>With the inflated boundary condition perturbations, the forecasts of state variables are improved, but only slight improvements for long-term precipitation forecasts.</a:t>
            </a:r>
          </a:p>
          <a:p>
            <a:pPr marL="457200" indent="-457200" algn="just">
              <a:buFont typeface="+mj-lt"/>
              <a:buAutoNum type="arabicPeriod"/>
            </a:pPr>
            <a:endParaRPr lang="en-US" altLang="zh-CN" sz="2400" b="1" dirty="0" smtClean="0">
              <a:latin typeface="微软雅黑" panose="020B0503020204020204" pitchFamily="34" charset="-122"/>
              <a:ea typeface="微软雅黑" panose="020B0503020204020204" pitchFamily="34" charset="-122"/>
            </a:endParaRPr>
          </a:p>
          <a:p>
            <a:pPr marL="457200" indent="-457200" algn="just">
              <a:buFont typeface="+mj-lt"/>
              <a:buAutoNum type="arabicPeriod"/>
            </a:pPr>
            <a:r>
              <a:rPr lang="en-US" altLang="zh-CN" sz="2400" b="1" dirty="0" smtClean="0">
                <a:latin typeface="微软雅黑" panose="020B0503020204020204" pitchFamily="34" charset="-122"/>
                <a:ea typeface="微软雅黑" panose="020B0503020204020204" pitchFamily="34" charset="-122"/>
              </a:rPr>
              <a:t>In general, multi-scale initial perturbations are the optimal scheme for convective-scale EPSs, which may improve the precipitation distribution of SC cases. </a:t>
            </a:r>
            <a:endParaRPr lang="zh-CN" altLang="en-US" sz="2400" b="1" dirty="0">
              <a:latin typeface="微软雅黑" panose="020B0503020204020204" pitchFamily="34" charset="-122"/>
              <a:ea typeface="微软雅黑" panose="020B0503020204020204" pitchFamily="34" charset="-122"/>
            </a:endParaRPr>
          </a:p>
        </p:txBody>
      </p:sp>
      <p:sp>
        <p:nvSpPr>
          <p:cNvPr id="6" name="标题 1"/>
          <p:cNvSpPr txBox="1">
            <a:spLocks/>
          </p:cNvSpPr>
          <p:nvPr/>
        </p:nvSpPr>
        <p:spPr>
          <a:xfrm>
            <a:off x="265642" y="64708"/>
            <a:ext cx="6202363" cy="576262"/>
          </a:xfrm>
          <a:prstGeom prst="rect">
            <a:avLst/>
          </a:prstGeom>
        </p:spPr>
        <p:txBody>
          <a:bodyPr/>
          <a:lstStyle>
            <a:lvl1pPr algn="ctr" rtl="0" eaLnBrk="0" fontAlgn="base" hangingPunct="0">
              <a:spcBef>
                <a:spcPct val="0"/>
              </a:spcBef>
              <a:spcAft>
                <a:spcPct val="0"/>
              </a:spcAft>
              <a:defRPr sz="4000" b="1">
                <a:solidFill>
                  <a:schemeClr val="tx1"/>
                </a:solidFill>
                <a:latin typeface="+mj-lt"/>
                <a:ea typeface="+mj-ea"/>
                <a:cs typeface="+mj-cs"/>
              </a:defRPr>
            </a:lvl1pPr>
            <a:lvl2pPr algn="ctr" rtl="0" eaLnBrk="0" fontAlgn="base" hangingPunct="0">
              <a:spcBef>
                <a:spcPct val="0"/>
              </a:spcBef>
              <a:spcAft>
                <a:spcPct val="0"/>
              </a:spcAft>
              <a:defRPr sz="3200">
                <a:solidFill>
                  <a:schemeClr val="tx1"/>
                </a:solidFill>
                <a:latin typeface="Arial" charset="0"/>
                <a:ea typeface="宋体" charset="-122"/>
              </a:defRPr>
            </a:lvl2pPr>
            <a:lvl3pPr algn="ctr" rtl="0" eaLnBrk="0" fontAlgn="base" hangingPunct="0">
              <a:spcBef>
                <a:spcPct val="0"/>
              </a:spcBef>
              <a:spcAft>
                <a:spcPct val="0"/>
              </a:spcAft>
              <a:defRPr sz="3200">
                <a:solidFill>
                  <a:schemeClr val="tx1"/>
                </a:solidFill>
                <a:latin typeface="Arial" charset="0"/>
                <a:ea typeface="宋体" charset="-122"/>
              </a:defRPr>
            </a:lvl3pPr>
            <a:lvl4pPr algn="ctr" rtl="0" eaLnBrk="0" fontAlgn="base" hangingPunct="0">
              <a:spcBef>
                <a:spcPct val="0"/>
              </a:spcBef>
              <a:spcAft>
                <a:spcPct val="0"/>
              </a:spcAft>
              <a:defRPr sz="3200">
                <a:solidFill>
                  <a:schemeClr val="tx1"/>
                </a:solidFill>
                <a:latin typeface="Arial" charset="0"/>
                <a:ea typeface="宋体" charset="-122"/>
              </a:defRPr>
            </a:lvl4pPr>
            <a:lvl5pPr algn="ctr" rtl="0" eaLnBrk="0" fontAlgn="base" hangingPunct="0">
              <a:spcBef>
                <a:spcPct val="0"/>
              </a:spcBef>
              <a:spcAft>
                <a:spcPct val="0"/>
              </a:spcAft>
              <a:defRPr sz="3200">
                <a:solidFill>
                  <a:schemeClr val="tx1"/>
                </a:solidFill>
                <a:latin typeface="Arial" charset="0"/>
                <a:ea typeface="宋体" charset="-122"/>
              </a:defRPr>
            </a:lvl5pPr>
            <a:lvl6pPr marL="457200" algn="ctr" rtl="0" eaLnBrk="1" fontAlgn="base" hangingPunct="1">
              <a:spcBef>
                <a:spcPct val="0"/>
              </a:spcBef>
              <a:spcAft>
                <a:spcPct val="0"/>
              </a:spcAft>
              <a:defRPr sz="3200">
                <a:solidFill>
                  <a:schemeClr val="tx1"/>
                </a:solidFill>
                <a:latin typeface="Arial" charset="0"/>
                <a:ea typeface="宋体" charset="-122"/>
              </a:defRPr>
            </a:lvl6pPr>
            <a:lvl7pPr marL="914400" algn="ctr" rtl="0" eaLnBrk="1" fontAlgn="base" hangingPunct="1">
              <a:spcBef>
                <a:spcPct val="0"/>
              </a:spcBef>
              <a:spcAft>
                <a:spcPct val="0"/>
              </a:spcAft>
              <a:defRPr sz="3200">
                <a:solidFill>
                  <a:schemeClr val="tx1"/>
                </a:solidFill>
                <a:latin typeface="Arial" charset="0"/>
                <a:ea typeface="宋体" charset="-122"/>
              </a:defRPr>
            </a:lvl7pPr>
            <a:lvl8pPr marL="1371600" algn="ctr" rtl="0" eaLnBrk="1" fontAlgn="base" hangingPunct="1">
              <a:spcBef>
                <a:spcPct val="0"/>
              </a:spcBef>
              <a:spcAft>
                <a:spcPct val="0"/>
              </a:spcAft>
              <a:defRPr sz="3200">
                <a:solidFill>
                  <a:schemeClr val="tx1"/>
                </a:solidFill>
                <a:latin typeface="Arial" charset="0"/>
                <a:ea typeface="宋体" charset="-122"/>
              </a:defRPr>
            </a:lvl8pPr>
            <a:lvl9pPr marL="1828800" algn="ctr" rtl="0" eaLnBrk="1" fontAlgn="base" hangingPunct="1">
              <a:spcBef>
                <a:spcPct val="0"/>
              </a:spcBef>
              <a:spcAft>
                <a:spcPct val="0"/>
              </a:spcAft>
              <a:defRPr sz="3200">
                <a:solidFill>
                  <a:schemeClr val="tx1"/>
                </a:solidFill>
                <a:latin typeface="Arial" charset="0"/>
                <a:ea typeface="宋体" charset="-122"/>
              </a:defRPr>
            </a:lvl9pPr>
          </a:lstStyle>
          <a:p>
            <a:r>
              <a:rPr lang="en-US" altLang="zh-CN" sz="2800" kern="0" dirty="0" smtClean="0"/>
              <a:t>Summary and discussions (2)</a:t>
            </a:r>
            <a:endParaRPr lang="zh-CN" altLang="en-US" sz="2800" kern="0" dirty="0"/>
          </a:p>
        </p:txBody>
      </p:sp>
    </p:spTree>
    <p:extLst>
      <p:ext uri="{BB962C8B-B14F-4D97-AF65-F5344CB8AC3E}">
        <p14:creationId xmlns:p14="http://schemas.microsoft.com/office/powerpoint/2010/main" val="318132630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rotWithShape="1">
          <a:blip r:embed="rId2" cstate="print">
            <a:extLst>
              <a:ext uri="{28A0092B-C50C-407E-A947-70E740481C1C}">
                <a14:useLocalDpi xmlns:a14="http://schemas.microsoft.com/office/drawing/2010/main" val="0"/>
              </a:ext>
            </a:extLst>
          </a:blip>
          <a:srcRect t="12233"/>
          <a:stretch/>
        </p:blipFill>
        <p:spPr>
          <a:xfrm>
            <a:off x="2411760" y="548680"/>
            <a:ext cx="5022552" cy="5056505"/>
          </a:xfrm>
          <a:prstGeom prst="rect">
            <a:avLst/>
          </a:prstGeom>
        </p:spPr>
      </p:pic>
      <p:sp>
        <p:nvSpPr>
          <p:cNvPr id="3" name="矩形 2"/>
          <p:cNvSpPr/>
          <p:nvPr/>
        </p:nvSpPr>
        <p:spPr>
          <a:xfrm>
            <a:off x="1592796" y="5517232"/>
            <a:ext cx="5958408" cy="507831"/>
          </a:xfrm>
          <a:prstGeom prst="rect">
            <a:avLst/>
          </a:prstGeom>
        </p:spPr>
        <p:txBody>
          <a:bodyPr wrap="square">
            <a:spAutoFit/>
          </a:bodyPr>
          <a:lstStyle/>
          <a:p>
            <a:pPr marL="381000" indent="182880" algn="ctr">
              <a:lnSpc>
                <a:spcPct val="150000"/>
              </a:lnSpc>
            </a:pPr>
            <a:r>
              <a:rPr lang="en-US" altLang="zh-CN" kern="0" dirty="0" smtClean="0">
                <a:latin typeface="Times New Roman" panose="02020603050405020304" pitchFamily="18" charset="0"/>
                <a:ea typeface="仿宋_GB2312"/>
                <a:cs typeface="仿宋_GB2312"/>
              </a:rPr>
              <a:t>June 2015 WRF_ENS</a:t>
            </a:r>
            <a:endParaRPr lang="zh-CN" altLang="zh-CN" sz="2400" kern="100" dirty="0">
              <a:effectLst/>
              <a:latin typeface="Times New Roman" panose="02020603050405020304" pitchFamily="18" charset="0"/>
              <a:ea typeface="宋体" panose="02010600030101010101" pitchFamily="2" charset="-122"/>
            </a:endParaRPr>
          </a:p>
        </p:txBody>
      </p:sp>
      <p:sp>
        <p:nvSpPr>
          <p:cNvPr id="4" name="内容占位符 2"/>
          <p:cNvSpPr txBox="1">
            <a:spLocks/>
          </p:cNvSpPr>
          <p:nvPr/>
        </p:nvSpPr>
        <p:spPr>
          <a:xfrm>
            <a:off x="302276" y="96239"/>
            <a:ext cx="8539447" cy="720080"/>
          </a:xfrm>
          <a:prstGeom prst="rect">
            <a:avLst/>
          </a:prstGeom>
        </p:spPr>
        <p:txBody>
          <a:bodyPr/>
          <a:lstStyle>
            <a:lvl1pPr marL="447675" indent="-447675" algn="l" rtl="0" eaLnBrk="0" fontAlgn="base" hangingPunct="0">
              <a:spcBef>
                <a:spcPct val="20000"/>
              </a:spcBef>
              <a:spcAft>
                <a:spcPct val="0"/>
              </a:spcAft>
              <a:buClr>
                <a:schemeClr val="accent1"/>
              </a:buClr>
              <a:buSzPct val="70000"/>
              <a:buFont typeface="Wingdings" pitchFamily="2" charset="2"/>
              <a:buChar char="n"/>
              <a:defRPr sz="2800">
                <a:solidFill>
                  <a:schemeClr val="tx1"/>
                </a:solidFill>
                <a:latin typeface="+mn-lt"/>
                <a:ea typeface="+mn-ea"/>
                <a:cs typeface="+mn-cs"/>
              </a:defRPr>
            </a:lvl1pPr>
            <a:lvl2pPr marL="889000" indent="-439738" algn="l" rtl="0" eaLnBrk="0" fontAlgn="base" hangingPunct="0">
              <a:spcBef>
                <a:spcPct val="20000"/>
              </a:spcBef>
              <a:spcAft>
                <a:spcPct val="0"/>
              </a:spcAft>
              <a:buClr>
                <a:schemeClr val="hlink"/>
              </a:buClr>
              <a:buSzPct val="65000"/>
              <a:buFont typeface="Wingdings" pitchFamily="2" charset="2"/>
              <a:buChar char="¡"/>
              <a:defRPr sz="2400">
                <a:solidFill>
                  <a:schemeClr val="tx1"/>
                </a:solidFill>
                <a:latin typeface="+mn-lt"/>
                <a:ea typeface="+mn-ea"/>
              </a:defRPr>
            </a:lvl2pPr>
            <a:lvl3pPr marL="1293813" indent="-403225" algn="l" rtl="0" eaLnBrk="0" fontAlgn="base" hangingPunct="0">
              <a:spcBef>
                <a:spcPct val="20000"/>
              </a:spcBef>
              <a:spcAft>
                <a:spcPct val="0"/>
              </a:spcAft>
              <a:buClr>
                <a:schemeClr val="accent1"/>
              </a:buClr>
              <a:buSzPct val="70000"/>
              <a:buFont typeface="Wingdings" pitchFamily="2" charset="2"/>
              <a:buChar char="n"/>
              <a:defRPr sz="2000">
                <a:solidFill>
                  <a:schemeClr val="tx1"/>
                </a:solidFill>
                <a:latin typeface="+mn-lt"/>
                <a:ea typeface="+mn-ea"/>
              </a:defRPr>
            </a:lvl3pPr>
            <a:lvl4pPr marL="1681163" indent="-385763" algn="l" rtl="0" eaLnBrk="0" fontAlgn="base" hangingPunct="0">
              <a:spcBef>
                <a:spcPct val="20000"/>
              </a:spcBef>
              <a:spcAft>
                <a:spcPct val="0"/>
              </a:spcAft>
              <a:buClr>
                <a:schemeClr val="hlink"/>
              </a:buClr>
              <a:buSzPct val="75000"/>
              <a:buFont typeface="Wingdings" pitchFamily="2" charset="2"/>
              <a:buChar char="¡"/>
              <a:defRPr sz="2000">
                <a:solidFill>
                  <a:schemeClr val="tx1"/>
                </a:solidFill>
                <a:latin typeface="+mn-lt"/>
                <a:ea typeface="+mn-ea"/>
              </a:defRPr>
            </a:lvl4pPr>
            <a:lvl5pPr marL="2070100" indent="-387350" algn="l" rtl="0" eaLnBrk="0" fontAlgn="base" hangingPunct="0">
              <a:spcBef>
                <a:spcPct val="20000"/>
              </a:spcBef>
              <a:spcAft>
                <a:spcPct val="0"/>
              </a:spcAft>
              <a:buClr>
                <a:schemeClr val="accent1"/>
              </a:buClr>
              <a:buSzPct val="70000"/>
              <a:buFont typeface="Wingdings" pitchFamily="2" charset="2"/>
              <a:buChar char="n"/>
              <a:defRPr sz="1600">
                <a:solidFill>
                  <a:schemeClr val="tx1"/>
                </a:solidFill>
                <a:latin typeface="+mn-lt"/>
                <a:ea typeface="+mn-ea"/>
              </a:defRPr>
            </a:lvl5pPr>
            <a:lvl6pPr marL="2527300" indent="-387350" algn="l" rtl="0" eaLnBrk="1" fontAlgn="base" hangingPunct="1">
              <a:spcBef>
                <a:spcPct val="20000"/>
              </a:spcBef>
              <a:spcAft>
                <a:spcPct val="0"/>
              </a:spcAft>
              <a:buClr>
                <a:schemeClr val="accent1"/>
              </a:buClr>
              <a:buSzPct val="70000"/>
              <a:buFont typeface="Wingdings" charset="2"/>
              <a:buChar char="n"/>
              <a:defRPr sz="1600">
                <a:solidFill>
                  <a:schemeClr val="tx1"/>
                </a:solidFill>
                <a:latin typeface="+mn-lt"/>
                <a:ea typeface="+mn-ea"/>
              </a:defRPr>
            </a:lvl6pPr>
            <a:lvl7pPr marL="2984500" indent="-387350" algn="l" rtl="0" eaLnBrk="1" fontAlgn="base" hangingPunct="1">
              <a:spcBef>
                <a:spcPct val="20000"/>
              </a:spcBef>
              <a:spcAft>
                <a:spcPct val="0"/>
              </a:spcAft>
              <a:buClr>
                <a:schemeClr val="accent1"/>
              </a:buClr>
              <a:buSzPct val="70000"/>
              <a:buFont typeface="Wingdings" charset="2"/>
              <a:buChar char="n"/>
              <a:defRPr sz="1600">
                <a:solidFill>
                  <a:schemeClr val="tx1"/>
                </a:solidFill>
                <a:latin typeface="+mn-lt"/>
                <a:ea typeface="+mn-ea"/>
              </a:defRPr>
            </a:lvl7pPr>
            <a:lvl8pPr marL="3441700" indent="-387350" algn="l" rtl="0" eaLnBrk="1" fontAlgn="base" hangingPunct="1">
              <a:spcBef>
                <a:spcPct val="20000"/>
              </a:spcBef>
              <a:spcAft>
                <a:spcPct val="0"/>
              </a:spcAft>
              <a:buClr>
                <a:schemeClr val="accent1"/>
              </a:buClr>
              <a:buSzPct val="70000"/>
              <a:buFont typeface="Wingdings" charset="2"/>
              <a:buChar char="n"/>
              <a:defRPr sz="1600">
                <a:solidFill>
                  <a:schemeClr val="tx1"/>
                </a:solidFill>
                <a:latin typeface="+mn-lt"/>
                <a:ea typeface="+mn-ea"/>
              </a:defRPr>
            </a:lvl8pPr>
            <a:lvl9pPr marL="3898900" indent="-387350" algn="l" rtl="0" eaLnBrk="1" fontAlgn="base" hangingPunct="1">
              <a:spcBef>
                <a:spcPct val="20000"/>
              </a:spcBef>
              <a:spcAft>
                <a:spcPct val="0"/>
              </a:spcAft>
              <a:buClr>
                <a:schemeClr val="accent1"/>
              </a:buClr>
              <a:buSzPct val="70000"/>
              <a:buFont typeface="Wingdings" charset="2"/>
              <a:buChar char="n"/>
              <a:defRPr sz="1600">
                <a:solidFill>
                  <a:schemeClr val="tx1"/>
                </a:solidFill>
                <a:latin typeface="+mn-lt"/>
                <a:ea typeface="+mn-ea"/>
              </a:defRPr>
            </a:lvl9pPr>
          </a:lstStyle>
          <a:p>
            <a:pPr marL="0" indent="0">
              <a:buNone/>
            </a:pPr>
            <a:r>
              <a:rPr lang="en-US" altLang="zh-CN" kern="0" dirty="0" smtClean="0"/>
              <a:t>Ongoing research</a:t>
            </a:r>
            <a:endParaRPr lang="zh-CN" altLang="en-US" kern="0" dirty="0"/>
          </a:p>
        </p:txBody>
      </p:sp>
      <p:sp>
        <p:nvSpPr>
          <p:cNvPr id="5" name="矩形 4"/>
          <p:cNvSpPr/>
          <p:nvPr/>
        </p:nvSpPr>
        <p:spPr>
          <a:xfrm>
            <a:off x="284474" y="5147900"/>
            <a:ext cx="3070071" cy="369332"/>
          </a:xfrm>
          <a:prstGeom prst="rect">
            <a:avLst/>
          </a:prstGeom>
        </p:spPr>
        <p:txBody>
          <a:bodyPr wrap="none">
            <a:spAutoFit/>
          </a:bodyPr>
          <a:lstStyle/>
          <a:p>
            <a:r>
              <a:rPr lang="en-US" altLang="zh-CN" dirty="0">
                <a:latin typeface="黑体" panose="02010609060101010101" pitchFamily="49" charset="-122"/>
                <a:ea typeface="黑体" panose="02010609060101010101" pitchFamily="49" charset="-122"/>
              </a:rPr>
              <a:t>WRF_ENS,(WRF3.9)EPS, 3 km</a:t>
            </a:r>
            <a:endParaRPr lang="zh-CN" altLang="en-US" dirty="0"/>
          </a:p>
        </p:txBody>
      </p:sp>
      <p:sp>
        <p:nvSpPr>
          <p:cNvPr id="6" name="矩形 5"/>
          <p:cNvSpPr/>
          <p:nvPr/>
        </p:nvSpPr>
        <p:spPr>
          <a:xfrm>
            <a:off x="1187624" y="5840397"/>
            <a:ext cx="1774845" cy="369332"/>
          </a:xfrm>
          <a:prstGeom prst="rect">
            <a:avLst/>
          </a:prstGeom>
        </p:spPr>
        <p:txBody>
          <a:bodyPr wrap="none">
            <a:spAutoFit/>
          </a:bodyPr>
          <a:lstStyle/>
          <a:p>
            <a:pPr eaLnBrk="0" fontAlgn="base" hangingPunct="0">
              <a:spcBef>
                <a:spcPct val="0"/>
              </a:spcBef>
              <a:spcAft>
                <a:spcPct val="0"/>
              </a:spcAft>
            </a:pPr>
            <a:r>
              <a:rPr lang="en-US" altLang="zh-CN" b="1" dirty="0">
                <a:solidFill>
                  <a:prstClr val="black"/>
                </a:solidFill>
              </a:rPr>
              <a:t>cloud analysis</a:t>
            </a:r>
            <a:endParaRPr lang="zh-CN" altLang="en-US" dirty="0">
              <a:solidFill>
                <a:prstClr val="black"/>
              </a:solidFill>
            </a:endParaRPr>
          </a:p>
        </p:txBody>
      </p:sp>
    </p:spTree>
    <p:extLst>
      <p:ext uri="{BB962C8B-B14F-4D97-AF65-F5344CB8AC3E}">
        <p14:creationId xmlns:p14="http://schemas.microsoft.com/office/powerpoint/2010/main" val="207187902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95536" y="188640"/>
            <a:ext cx="8539447" cy="720080"/>
          </a:xfrm>
        </p:spPr>
        <p:txBody>
          <a:bodyPr/>
          <a:lstStyle/>
          <a:p>
            <a:pPr marL="0" indent="0">
              <a:buNone/>
            </a:pPr>
            <a:r>
              <a:rPr lang="en-US" altLang="zh-CN" dirty="0" smtClean="0"/>
              <a:t>Ongoing research</a:t>
            </a:r>
            <a:endParaRPr lang="zh-CN" altLang="en-US" dirty="0"/>
          </a:p>
        </p:txBody>
      </p:sp>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t="11547"/>
          <a:stretch/>
        </p:blipFill>
        <p:spPr>
          <a:xfrm>
            <a:off x="549561" y="908720"/>
            <a:ext cx="8133278" cy="4968552"/>
          </a:xfrm>
          <a:prstGeom prst="rect">
            <a:avLst/>
          </a:prstGeom>
        </p:spPr>
      </p:pic>
      <p:sp>
        <p:nvSpPr>
          <p:cNvPr id="5" name="文本框 4">
            <a:extLst>
              <a:ext uri="{FF2B5EF4-FFF2-40B4-BE49-F238E27FC236}">
                <a16:creationId xmlns:a16="http://schemas.microsoft.com/office/drawing/2014/main" xmlns="" id="{33DC6803-7D71-4332-B4FF-C8D76BE51BDC}"/>
              </a:ext>
            </a:extLst>
          </p:cNvPr>
          <p:cNvSpPr txBox="1"/>
          <p:nvPr/>
        </p:nvSpPr>
        <p:spPr>
          <a:xfrm>
            <a:off x="1937050" y="5877272"/>
            <a:ext cx="8222227" cy="461665"/>
          </a:xfrm>
          <a:prstGeom prst="rect">
            <a:avLst/>
          </a:prstGeom>
          <a:noFill/>
        </p:spPr>
        <p:txBody>
          <a:bodyPr wrap="square" rtlCol="0">
            <a:spAutoFit/>
          </a:bodyPr>
          <a:lstStyle/>
          <a:p>
            <a:pPr eaLnBrk="0" fontAlgn="base" hangingPunct="0">
              <a:spcBef>
                <a:spcPct val="0"/>
              </a:spcBef>
              <a:spcAft>
                <a:spcPct val="0"/>
              </a:spcAft>
            </a:pPr>
            <a:r>
              <a:rPr lang="en-US" altLang="zh-CN" sz="2400" b="1" dirty="0" smtClean="0">
                <a:solidFill>
                  <a:prstClr val="black"/>
                </a:solidFill>
              </a:rPr>
              <a:t>Multi-model +</a:t>
            </a:r>
            <a:r>
              <a:rPr lang="zh-CN" altLang="en-US" sz="2400" b="1" dirty="0">
                <a:solidFill>
                  <a:prstClr val="black"/>
                </a:solidFill>
              </a:rPr>
              <a:t> </a:t>
            </a:r>
            <a:r>
              <a:rPr lang="en-US" altLang="zh-CN" sz="2400" b="1" dirty="0" smtClean="0">
                <a:solidFill>
                  <a:prstClr val="black"/>
                </a:solidFill>
              </a:rPr>
              <a:t>cloud analysis</a:t>
            </a:r>
            <a:endParaRPr lang="zh-CN" altLang="en-US" sz="2400" dirty="0">
              <a:solidFill>
                <a:prstClr val="black"/>
              </a:solidFill>
            </a:endParaRPr>
          </a:p>
        </p:txBody>
      </p:sp>
      <p:cxnSp>
        <p:nvCxnSpPr>
          <p:cNvPr id="8" name="直接箭头连接符 7"/>
          <p:cNvCxnSpPr/>
          <p:nvPr/>
        </p:nvCxnSpPr>
        <p:spPr>
          <a:xfrm flipH="1">
            <a:off x="7308304" y="2564904"/>
            <a:ext cx="216024" cy="2160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flipH="1">
            <a:off x="6660232" y="2492896"/>
            <a:ext cx="216024" cy="2160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H="1">
            <a:off x="5940152" y="2420888"/>
            <a:ext cx="216024" cy="2160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H="1">
            <a:off x="5220072" y="2348880"/>
            <a:ext cx="216024" cy="2160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9661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标题 1"/>
          <p:cNvSpPr>
            <a:spLocks noGrp="1"/>
          </p:cNvSpPr>
          <p:nvPr>
            <p:ph type="title"/>
          </p:nvPr>
        </p:nvSpPr>
        <p:spPr/>
        <p:txBody>
          <a:bodyPr/>
          <a:lstStyle/>
          <a:p>
            <a:r>
              <a:rPr lang="en-US" altLang="zh-CN" smtClean="0">
                <a:ea typeface="宋体" pitchFamily="2" charset="-122"/>
              </a:rPr>
              <a:t>PQPF error: CRPSS</a:t>
            </a:r>
            <a:endParaRPr lang="zh-CN" altLang="en-US" smtClean="0">
              <a:ea typeface="宋体" pitchFamily="2" charset="-122"/>
            </a:endParaRPr>
          </a:p>
        </p:txBody>
      </p:sp>
      <p:sp>
        <p:nvSpPr>
          <p:cNvPr id="130051" name="内容占位符 2"/>
          <p:cNvSpPr>
            <a:spLocks noGrp="1"/>
          </p:cNvSpPr>
          <p:nvPr>
            <p:ph idx="1"/>
          </p:nvPr>
        </p:nvSpPr>
        <p:spPr>
          <a:xfrm>
            <a:off x="5867400" y="1627188"/>
            <a:ext cx="3124200" cy="4392612"/>
          </a:xfrm>
        </p:spPr>
        <p:txBody>
          <a:bodyPr/>
          <a:lstStyle/>
          <a:p>
            <a:pPr>
              <a:spcBef>
                <a:spcPts val="1200"/>
              </a:spcBef>
            </a:pPr>
            <a:r>
              <a:rPr lang="en-US" altLang="zh-CN" smtClean="0">
                <a:ea typeface="宋体" pitchFamily="2" charset="-122"/>
              </a:rPr>
              <a:t>ECMWF</a:t>
            </a:r>
            <a:r>
              <a:rPr lang="zh-CN" altLang="en-US" smtClean="0">
                <a:ea typeface="宋体" pitchFamily="2" charset="-122"/>
              </a:rPr>
              <a:t> </a:t>
            </a:r>
            <a:r>
              <a:rPr lang="en-US" altLang="zh-CN" smtClean="0">
                <a:ea typeface="宋体" pitchFamily="2" charset="-122"/>
              </a:rPr>
              <a:t>best</a:t>
            </a:r>
          </a:p>
          <a:p>
            <a:pPr>
              <a:spcBef>
                <a:spcPts val="1200"/>
              </a:spcBef>
            </a:pPr>
            <a:r>
              <a:rPr lang="en-US" altLang="zh-CN" smtClean="0">
                <a:ea typeface="宋体" pitchFamily="2" charset="-122"/>
              </a:rPr>
              <a:t>In the NH tropics, the day +1 CMA is even poorer than the day +9 ECMWF</a:t>
            </a:r>
          </a:p>
          <a:p>
            <a:pPr>
              <a:spcBef>
                <a:spcPts val="1200"/>
              </a:spcBef>
            </a:pPr>
            <a:r>
              <a:rPr lang="en-US" altLang="zh-CN" smtClean="0">
                <a:ea typeface="宋体" pitchFamily="2" charset="-122"/>
              </a:rPr>
              <a:t>Skill of CMC rapidly drops from day +2</a:t>
            </a:r>
          </a:p>
        </p:txBody>
      </p:sp>
      <p:sp>
        <p:nvSpPr>
          <p:cNvPr id="130052" name="灯片编号占位符 3"/>
          <p:cNvSpPr>
            <a:spLocks noGrp="1"/>
          </p:cNvSpPr>
          <p:nvPr>
            <p:ph type="sldNum" sz="quarter" idx="12"/>
          </p:nvPr>
        </p:nvSpPr>
        <p:spPr>
          <a:xfrm>
            <a:off x="3124200" y="6245225"/>
            <a:ext cx="2895600" cy="476250"/>
          </a:xfrm>
          <a:noFill/>
        </p:spPr>
        <p:txBody>
          <a:bodyPr/>
          <a:lstStyle/>
          <a:p>
            <a:pPr algn="ctr"/>
            <a:fld id="{43129A6F-E44F-46E1-8F68-6AAB27875562}" type="slidenum">
              <a:rPr lang="en-US" altLang="zh-CN" smtClean="0">
                <a:solidFill>
                  <a:srgbClr val="000000"/>
                </a:solidFill>
              </a:rPr>
              <a:pPr algn="ctr"/>
              <a:t>7</a:t>
            </a:fld>
            <a:endParaRPr lang="en-US" altLang="zh-CN" smtClean="0">
              <a:solidFill>
                <a:srgbClr val="000000"/>
              </a:solidFill>
            </a:endParaRPr>
          </a:p>
        </p:txBody>
      </p:sp>
      <p:pic>
        <p:nvPicPr>
          <p:cNvPr id="130053" name="Picture 2"/>
          <p:cNvPicPr>
            <a:picLocks noChangeAspect="1" noChangeArrowheads="1"/>
          </p:cNvPicPr>
          <p:nvPr/>
        </p:nvPicPr>
        <p:blipFill>
          <a:blip r:embed="rId3" cstate="print"/>
          <a:srcRect/>
          <a:stretch>
            <a:fillRect/>
          </a:stretch>
        </p:blipFill>
        <p:spPr bwMode="auto">
          <a:xfrm>
            <a:off x="269875" y="1733550"/>
            <a:ext cx="5597525" cy="3981450"/>
          </a:xfrm>
          <a:prstGeom prst="rect">
            <a:avLst/>
          </a:prstGeom>
          <a:noFill/>
          <a:ln w="9525" algn="ctr">
            <a:noFill/>
            <a:miter lim="800000"/>
            <a:headEnd/>
            <a:tailEnd/>
          </a:ln>
        </p:spPr>
      </p:pic>
    </p:spTree>
    <p:extLst>
      <p:ext uri="{BB962C8B-B14F-4D97-AF65-F5344CB8AC3E}">
        <p14:creationId xmlns:p14="http://schemas.microsoft.com/office/powerpoint/2010/main" val="7127101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标题 1"/>
          <p:cNvSpPr>
            <a:spLocks noGrp="1"/>
          </p:cNvSpPr>
          <p:nvPr>
            <p:ph type="title"/>
          </p:nvPr>
        </p:nvSpPr>
        <p:spPr>
          <a:xfrm>
            <a:off x="152400" y="152400"/>
            <a:ext cx="8991600" cy="576263"/>
          </a:xfrm>
        </p:spPr>
        <p:txBody>
          <a:bodyPr/>
          <a:lstStyle/>
          <a:p>
            <a:r>
              <a:rPr lang="en-US" altLang="zh-CN" smtClean="0">
                <a:ea typeface="宋体" panose="02010600030101010101" pitchFamily="2" charset="-122"/>
              </a:rPr>
              <a:t>Performance changes due to major EPS upgrade</a:t>
            </a:r>
            <a:endParaRPr lang="zh-CN" altLang="en-US" smtClean="0">
              <a:ea typeface="宋体" panose="02010600030101010101" pitchFamily="2" charset="-122"/>
            </a:endParaRPr>
          </a:p>
        </p:txBody>
      </p:sp>
      <p:pic>
        <p:nvPicPr>
          <p:cNvPr id="120835" name="图片 11" descr="new_sprd1"/>
          <p:cNvPicPr>
            <a:picLocks noChangeArrowheads="1"/>
          </p:cNvPicPr>
          <p:nvPr/>
        </p:nvPicPr>
        <p:blipFill>
          <a:blip r:embed="rId2">
            <a:extLst>
              <a:ext uri="{28A0092B-C50C-407E-A947-70E740481C1C}">
                <a14:useLocalDpi xmlns:a14="http://schemas.microsoft.com/office/drawing/2010/main" val="0"/>
              </a:ext>
            </a:extLst>
          </a:blip>
          <a:srcRect l="3738" b="48322"/>
          <a:stretch>
            <a:fillRect/>
          </a:stretch>
        </p:blipFill>
        <p:spPr bwMode="auto">
          <a:xfrm>
            <a:off x="457200" y="814388"/>
            <a:ext cx="8153400" cy="558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椭圆 6"/>
          <p:cNvSpPr>
            <a:spLocks noChangeArrowheads="1"/>
          </p:cNvSpPr>
          <p:nvPr/>
        </p:nvSpPr>
        <p:spPr bwMode="auto">
          <a:xfrm>
            <a:off x="6705600" y="3048000"/>
            <a:ext cx="2057400" cy="1295400"/>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endParaRPr lang="zh-CN" altLang="en-US" smtClean="0">
              <a:solidFill>
                <a:srgbClr val="000000"/>
              </a:solidFill>
              <a:ea typeface="宋体" panose="02010600030101010101" pitchFamily="2" charset="-122"/>
            </a:endParaRPr>
          </a:p>
        </p:txBody>
      </p:sp>
      <p:sp>
        <p:nvSpPr>
          <p:cNvPr id="120837" name="TextBox 6"/>
          <p:cNvSpPr txBox="1">
            <a:spLocks noChangeArrowheads="1"/>
          </p:cNvSpPr>
          <p:nvPr/>
        </p:nvSpPr>
        <p:spPr bwMode="auto">
          <a:xfrm>
            <a:off x="2590800" y="6324600"/>
            <a:ext cx="480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zh-CN" b="1" smtClean="0">
                <a:solidFill>
                  <a:srgbClr val="5E5E5E"/>
                </a:solidFill>
                <a:ea typeface="宋体" panose="02010600030101010101" pitchFamily="2" charset="-122"/>
              </a:rPr>
              <a:t>Spread: grey</a:t>
            </a:r>
            <a:r>
              <a:rPr lang="en-US" altLang="zh-CN" b="1" smtClean="0">
                <a:solidFill>
                  <a:srgbClr val="000000"/>
                </a:solidFill>
                <a:ea typeface="宋体" panose="02010600030101010101" pitchFamily="2" charset="-122"/>
              </a:rPr>
              <a:t>, RMSE: black</a:t>
            </a:r>
            <a:endParaRPr lang="zh-CN" altLang="en-US" b="1" smtClean="0">
              <a:solidFill>
                <a:srgbClr val="000000"/>
              </a:solidFill>
              <a:ea typeface="宋体" panose="02010600030101010101" pitchFamily="2" charset="-122"/>
            </a:endParaRPr>
          </a:p>
        </p:txBody>
      </p:sp>
      <p:sp>
        <p:nvSpPr>
          <p:cNvPr id="9" name="TextBox 5"/>
          <p:cNvSpPr txBox="1">
            <a:spLocks noChangeArrowheads="1"/>
          </p:cNvSpPr>
          <p:nvPr/>
        </p:nvSpPr>
        <p:spPr bwMode="auto">
          <a:xfrm>
            <a:off x="762000" y="1524000"/>
            <a:ext cx="6248400" cy="1016000"/>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0" fontAlgn="base" hangingPunct="0">
              <a:spcBef>
                <a:spcPct val="0"/>
              </a:spcBef>
              <a:spcAft>
                <a:spcPct val="0"/>
              </a:spcAft>
            </a:pPr>
            <a:r>
              <a:rPr lang="en-US" altLang="zh-CN" sz="2000" b="1" smtClean="0">
                <a:solidFill>
                  <a:srgbClr val="FFFFFF"/>
                </a:solidFill>
                <a:ea typeface="宋体" panose="02010600030101010101" pitchFamily="2" charset="-122"/>
              </a:rPr>
              <a:t>Changes of spread, Spread/RMSE ratio are significant for CMC and ECMWF</a:t>
            </a:r>
          </a:p>
          <a:p>
            <a:pPr algn="just" eaLnBrk="0" fontAlgn="base" hangingPunct="0">
              <a:spcBef>
                <a:spcPct val="0"/>
              </a:spcBef>
              <a:spcAft>
                <a:spcPct val="0"/>
              </a:spcAft>
            </a:pPr>
            <a:r>
              <a:rPr lang="en-US" altLang="zh-CN" sz="2000" b="1" smtClean="0">
                <a:solidFill>
                  <a:srgbClr val="FFFFFF"/>
                </a:solidFill>
                <a:ea typeface="宋体" panose="02010600030101010101" pitchFamily="2" charset="-122"/>
              </a:rPr>
              <a:t>Change of RMSE is only significant for CMC (increase)</a:t>
            </a:r>
          </a:p>
        </p:txBody>
      </p:sp>
    </p:spTree>
    <p:extLst>
      <p:ext uri="{BB962C8B-B14F-4D97-AF65-F5344CB8AC3E}">
        <p14:creationId xmlns:p14="http://schemas.microsoft.com/office/powerpoint/2010/main" val="2200968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additive="base">
                                        <p:cTn id="7" dur="500" fill="hold"/>
                                        <p:tgtEl>
                                          <p:spTgt spid="9">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 calcmode="lin" valueType="num">
                                      <p:cBhvr additive="base">
                                        <p:cTn id="1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标题 1"/>
          <p:cNvSpPr>
            <a:spLocks noGrp="1"/>
          </p:cNvSpPr>
          <p:nvPr>
            <p:ph type="title"/>
          </p:nvPr>
        </p:nvSpPr>
        <p:spPr>
          <a:xfrm>
            <a:off x="228600" y="76200"/>
            <a:ext cx="8686800" cy="576263"/>
          </a:xfrm>
        </p:spPr>
        <p:txBody>
          <a:bodyPr/>
          <a:lstStyle/>
          <a:p>
            <a:r>
              <a:rPr lang="en-US" altLang="zh-CN" smtClean="0">
                <a:ea typeface="宋体" panose="02010600030101010101" pitchFamily="2" charset="-122"/>
              </a:rPr>
              <a:t>Performance changes due to major EPS upgrade</a:t>
            </a:r>
            <a:endParaRPr lang="zh-CN" altLang="en-US" smtClean="0">
              <a:ea typeface="宋体" panose="02010600030101010101" pitchFamily="2" charset="-122"/>
            </a:endParaRPr>
          </a:p>
        </p:txBody>
      </p:sp>
      <p:pic>
        <p:nvPicPr>
          <p:cNvPr id="121859" name="图片 11" descr="new_sprd1"/>
          <p:cNvPicPr>
            <a:picLocks noChangeArrowheads="1"/>
          </p:cNvPicPr>
          <p:nvPr/>
        </p:nvPicPr>
        <p:blipFill>
          <a:blip r:embed="rId2">
            <a:extLst>
              <a:ext uri="{28A0092B-C50C-407E-A947-70E740481C1C}">
                <a14:useLocalDpi xmlns:a14="http://schemas.microsoft.com/office/drawing/2010/main" val="0"/>
              </a:ext>
            </a:extLst>
          </a:blip>
          <a:srcRect l="3030" t="50998"/>
          <a:stretch>
            <a:fillRect/>
          </a:stretch>
        </p:blipFill>
        <p:spPr bwMode="auto">
          <a:xfrm>
            <a:off x="609600" y="685800"/>
            <a:ext cx="80772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TextBox 6"/>
          <p:cNvSpPr txBox="1">
            <a:spLocks noChangeArrowheads="1"/>
          </p:cNvSpPr>
          <p:nvPr/>
        </p:nvSpPr>
        <p:spPr bwMode="auto">
          <a:xfrm>
            <a:off x="2590800" y="6324600"/>
            <a:ext cx="480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zh-CN" b="1" smtClean="0">
                <a:solidFill>
                  <a:srgbClr val="5E5E5E"/>
                </a:solidFill>
                <a:ea typeface="宋体" panose="02010600030101010101" pitchFamily="2" charset="-122"/>
              </a:rPr>
              <a:t>Spread: grey</a:t>
            </a:r>
            <a:r>
              <a:rPr lang="en-US" altLang="zh-CN" b="1" smtClean="0">
                <a:solidFill>
                  <a:srgbClr val="000000"/>
                </a:solidFill>
                <a:ea typeface="宋体" panose="02010600030101010101" pitchFamily="2" charset="-122"/>
              </a:rPr>
              <a:t>, RMSE: black</a:t>
            </a:r>
            <a:endParaRPr lang="zh-CN" altLang="en-US" b="1" smtClean="0">
              <a:solidFill>
                <a:srgbClr val="000000"/>
              </a:solidFill>
              <a:ea typeface="宋体" panose="02010600030101010101" pitchFamily="2" charset="-122"/>
            </a:endParaRPr>
          </a:p>
        </p:txBody>
      </p:sp>
      <p:sp>
        <p:nvSpPr>
          <p:cNvPr id="9" name="TextBox 5"/>
          <p:cNvSpPr txBox="1">
            <a:spLocks noChangeArrowheads="1"/>
          </p:cNvSpPr>
          <p:nvPr/>
        </p:nvSpPr>
        <p:spPr bwMode="auto">
          <a:xfrm>
            <a:off x="914400" y="3403600"/>
            <a:ext cx="6629400" cy="1016000"/>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0" fontAlgn="base" hangingPunct="0">
              <a:spcBef>
                <a:spcPct val="0"/>
              </a:spcBef>
              <a:spcAft>
                <a:spcPct val="0"/>
              </a:spcAft>
            </a:pPr>
            <a:r>
              <a:rPr lang="en-US" altLang="zh-CN" sz="2000" b="1" smtClean="0">
                <a:solidFill>
                  <a:srgbClr val="FFFFFF"/>
                </a:solidFill>
                <a:ea typeface="宋体" panose="02010600030101010101" pitchFamily="2" charset="-122"/>
              </a:rPr>
              <a:t>Changes of spread, Spread/RMSE ratio are significant for UKMO, NCEP, JMA</a:t>
            </a:r>
          </a:p>
          <a:p>
            <a:pPr algn="just" eaLnBrk="0" fontAlgn="base" hangingPunct="0">
              <a:spcBef>
                <a:spcPct val="0"/>
              </a:spcBef>
              <a:spcAft>
                <a:spcPct val="0"/>
              </a:spcAft>
            </a:pPr>
            <a:r>
              <a:rPr lang="en-US" altLang="zh-CN" sz="2000" b="1" smtClean="0">
                <a:solidFill>
                  <a:srgbClr val="FFFFFF"/>
                </a:solidFill>
                <a:ea typeface="宋体" panose="02010600030101010101" pitchFamily="2" charset="-122"/>
              </a:rPr>
              <a:t>Change of RMSE is only significant for UKMO (decrease) </a:t>
            </a:r>
          </a:p>
        </p:txBody>
      </p:sp>
    </p:spTree>
    <p:extLst>
      <p:ext uri="{BB962C8B-B14F-4D97-AF65-F5344CB8AC3E}">
        <p14:creationId xmlns:p14="http://schemas.microsoft.com/office/powerpoint/2010/main" val="4055285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additive="base">
                                        <p:cTn id="7" dur="500" fill="hold"/>
                                        <p:tgtEl>
                                          <p:spTgt spid="9">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 calcmode="lin" valueType="num">
                                      <p:cBhvr additive="base">
                                        <p:cTn id="1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Lst>
  </p:timing>
</p:sld>
</file>

<file path=ppt/theme/theme1.xml><?xml version="1.0" encoding="utf-8"?>
<a:theme xmlns:a="http://schemas.openxmlformats.org/drawingml/2006/main" name="NJU">
  <a:themeElements>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Axis">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smtClean="0">
            <a:ln>
              <a:noFill/>
            </a:ln>
            <a:solidFill>
              <a:schemeClr val="tx1"/>
            </a:solidFill>
            <a:effectLst/>
            <a:latin typeface="Times New Roman" pitchFamily="18" charset="0"/>
            <a:ea typeface="宋体" charset="-122"/>
          </a:defRPr>
        </a:defPPr>
      </a:lstStyle>
    </a:spDef>
    <a:lnDef>
      <a:spPr bwMode="auto">
        <a:xfrm>
          <a:off x="0" y="0"/>
          <a:ext cx="1" cy="1"/>
        </a:xfrm>
        <a:custGeom>
          <a:avLst/>
          <a:gdLst/>
          <a:ahLst/>
          <a:cxnLst/>
          <a:rect l="0" t="0" r="0" b="0"/>
          <a:pathLst/>
        </a:custGeom>
        <a:solidFill>
          <a:schemeClr val="bg1"/>
        </a:solidFill>
        <a:ln w="952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smtClean="0">
            <a:ln>
              <a:noFill/>
            </a:ln>
            <a:solidFill>
              <a:schemeClr val="tx1"/>
            </a:solidFill>
            <a:effectLst/>
            <a:latin typeface="Times New Roman" pitchFamily="18" charset="0"/>
            <a:ea typeface="宋体" charset="-122"/>
          </a:defRPr>
        </a:defPPr>
      </a:lstStyle>
    </a:lnDef>
  </a:objectDefaults>
  <a:extraClrSchemeLst>
    <a:extraClrScheme>
      <a:clrScheme name="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主题">
  <a:themeElements>
    <a:clrScheme name="主题 1">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292929"/>
      </a:hlink>
      <a:folHlink>
        <a:srgbClr val="B2B2B2"/>
      </a:folHlink>
    </a:clrScheme>
    <a:fontScheme name="主题">
      <a:majorFont>
        <a:latin typeface="Times New Roman"/>
        <a:ea typeface="华文中宋"/>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主题 1">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29292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5073</TotalTime>
  <Words>6391</Words>
  <Application>Microsoft Office PowerPoint</Application>
  <PresentationFormat>On-screen Show (4:3)</PresentationFormat>
  <Paragraphs>582</Paragraphs>
  <Slides>63</Slides>
  <Notes>27</Notes>
  <HiddenSlides>0</HiddenSlides>
  <MMClips>0</MMClips>
  <ScaleCrop>false</ScaleCrop>
  <HeadingPairs>
    <vt:vector size="4" baseType="variant">
      <vt:variant>
        <vt:lpstr>Theme</vt:lpstr>
      </vt:variant>
      <vt:variant>
        <vt:i4>7</vt:i4>
      </vt:variant>
      <vt:variant>
        <vt:lpstr>Slide Titles</vt:lpstr>
      </vt:variant>
      <vt:variant>
        <vt:i4>63</vt:i4>
      </vt:variant>
    </vt:vector>
  </HeadingPairs>
  <TitlesOfParts>
    <vt:vector size="70" baseType="lpstr">
      <vt:lpstr>NJU</vt:lpstr>
      <vt:lpstr>Office 主题</vt:lpstr>
      <vt:lpstr>主题</vt:lpstr>
      <vt:lpstr>Default Design</vt:lpstr>
      <vt:lpstr>1_Office 主题</vt:lpstr>
      <vt:lpstr>2_Office 主题</vt:lpstr>
      <vt:lpstr>3_Office 主题</vt:lpstr>
      <vt:lpstr>Convective-Scale Ensemble Prediction Experiments over the Yangtze-Huaihe River Basin</vt:lpstr>
      <vt:lpstr>Outline</vt:lpstr>
      <vt:lpstr>PowerPoint Presentation</vt:lpstr>
      <vt:lpstr>PowerPoint Presentation</vt:lpstr>
      <vt:lpstr>PowerPoint Presentation</vt:lpstr>
      <vt:lpstr>Spread-skill relationship</vt:lpstr>
      <vt:lpstr>PQPF error: CRPSS</vt:lpstr>
      <vt:lpstr>Performance changes due to major EPS upgrade</vt:lpstr>
      <vt:lpstr>Performance changes due to major EPS upgrade</vt:lpstr>
      <vt:lpstr>Skill changes</vt:lpstr>
      <vt:lpstr>Verification of convective-scale ensembles</vt:lpstr>
      <vt:lpstr>Model configurations</vt:lpstr>
      <vt:lpstr>EPS configurations</vt:lpstr>
      <vt:lpstr>PowerPoint Presentation</vt:lpstr>
      <vt:lpstr>PowerPoint Presentation</vt:lpstr>
      <vt:lpstr>PowerPoint Presentation</vt:lpstr>
      <vt:lpstr>Classification of weather regimes</vt:lpstr>
      <vt:lpstr>Classification of weather regimes</vt:lpstr>
      <vt:lpstr>Location-dependent agreement scales</vt:lpstr>
      <vt:lpstr>Location-dependent agreement scales</vt:lpstr>
      <vt:lpstr>Spatial distributions of 3h accumulated precipitation </vt:lpstr>
      <vt:lpstr>Spatial agreement scales</vt:lpstr>
      <vt:lpstr>Diurnal variations of domain averaged precipitation</vt:lpstr>
      <vt:lpstr>Diurnal variations of spread-skill relationship</vt:lpstr>
      <vt:lpstr>PowerPoint Presentation</vt:lpstr>
      <vt:lpstr>Spatial Spread-skill relationship</vt:lpstr>
      <vt:lpstr>Spatial Spread-skill relationship</vt:lpstr>
      <vt:lpstr>PowerPoint Presentation</vt:lpstr>
      <vt:lpstr>Impacts of intensity and placement on spread-skill</vt:lpstr>
      <vt:lpstr>Impacts of intensity and placement on spread-skill</vt:lpstr>
      <vt:lpstr>The case under LC</vt:lpstr>
      <vt:lpstr>The case under SC</vt:lpstr>
      <vt:lpstr>Summary and discussions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cx</dc:creator>
  <cp:lastModifiedBy>Yuejian Zhu</cp:lastModifiedBy>
  <cp:revision>530</cp:revision>
  <dcterms:created xsi:type="dcterms:W3CDTF">2014-09-10T00:51:15Z</dcterms:created>
  <dcterms:modified xsi:type="dcterms:W3CDTF">2018-01-23T16:43:14Z</dcterms:modified>
</cp:coreProperties>
</file>