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5"/>
  </p:notesMasterIdLst>
  <p:handoutMasterIdLst>
    <p:handoutMasterId r:id="rId46"/>
  </p:handoutMasterIdLst>
  <p:sldIdLst>
    <p:sldId id="258" r:id="rId2"/>
    <p:sldId id="259" r:id="rId3"/>
    <p:sldId id="261" r:id="rId4"/>
    <p:sldId id="302" r:id="rId5"/>
    <p:sldId id="270" r:id="rId6"/>
    <p:sldId id="272" r:id="rId7"/>
    <p:sldId id="269" r:id="rId8"/>
    <p:sldId id="262" r:id="rId9"/>
    <p:sldId id="285" r:id="rId10"/>
    <p:sldId id="303" r:id="rId11"/>
    <p:sldId id="329" r:id="rId12"/>
    <p:sldId id="264" r:id="rId13"/>
    <p:sldId id="274" r:id="rId14"/>
    <p:sldId id="284" r:id="rId15"/>
    <p:sldId id="275" r:id="rId16"/>
    <p:sldId id="324" r:id="rId17"/>
    <p:sldId id="325" r:id="rId18"/>
    <p:sldId id="283" r:id="rId19"/>
    <p:sldId id="276" r:id="rId20"/>
    <p:sldId id="277" r:id="rId21"/>
    <p:sldId id="278" r:id="rId22"/>
    <p:sldId id="279" r:id="rId23"/>
    <p:sldId id="280" r:id="rId24"/>
    <p:sldId id="281" r:id="rId25"/>
    <p:sldId id="306" r:id="rId26"/>
    <p:sldId id="307" r:id="rId27"/>
    <p:sldId id="305" r:id="rId28"/>
    <p:sldId id="265" r:id="rId29"/>
    <p:sldId id="315" r:id="rId30"/>
    <p:sldId id="292" r:id="rId31"/>
    <p:sldId id="293" r:id="rId32"/>
    <p:sldId id="314" r:id="rId33"/>
    <p:sldId id="312" r:id="rId34"/>
    <p:sldId id="313" r:id="rId35"/>
    <p:sldId id="311" r:id="rId36"/>
    <p:sldId id="294" r:id="rId37"/>
    <p:sldId id="332" r:id="rId38"/>
    <p:sldId id="330" r:id="rId39"/>
    <p:sldId id="310" r:id="rId40"/>
    <p:sldId id="316" r:id="rId41"/>
    <p:sldId id="309" r:id="rId42"/>
    <p:sldId id="317" r:id="rId43"/>
    <p:sldId id="338" r:id="rId44"/>
  </p:sldIdLst>
  <p:sldSz cx="9144000" cy="6858000" type="screen4x3"/>
  <p:notesSz cx="6797675" cy="987425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68D"/>
    <a:srgbClr val="0054A7"/>
    <a:srgbClr val="496481"/>
    <a:srgbClr val="6D8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7" autoAdjust="0"/>
    <p:restoredTop sz="56272" autoAdjust="0"/>
  </p:normalViewPr>
  <p:slideViewPr>
    <p:cSldViewPr>
      <p:cViewPr varScale="1">
        <p:scale>
          <a:sx n="67" d="100"/>
          <a:sy n="67" d="100"/>
        </p:scale>
        <p:origin x="325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58" y="-10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A2888\Desktop\JMAMRI-CGCM2_&#36039;&#26009;\&#21271;&#26997;&#22495;&#12473;&#12467;&#1245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A2888\Desktop\JMAMRI-CGCM2_&#36039;&#26009;\&#38520;&#38754;&#21021;&#26399;&#20516;&#2127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A2888\Desktop\JMAMRI-CGCM2_&#36039;&#26009;\&#38520;&#38754;&#21021;&#26399;&#20516;&#2127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A2888\Desktop\JMAMRI-CGCM2_&#36039;&#26009;\&#38520;&#38754;&#21021;&#26399;&#20516;&#2127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MA2888\Desktop\JMAMRI-CGCM2_&#36039;&#26009;\&#27671;&#28201;&#12488;&#12524;&#12531;&#12489;_GHG\&#20840;&#29699;&#38520;&#38754;2m&#27671;&#28201;&#12488;&#12524;&#12531;&#1248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82534925252036"/>
          <c:y val="0.14969605726345414"/>
          <c:w val="0.77340860510700937"/>
          <c:h val="0.69514921607081603"/>
        </c:manualLayout>
      </c:layout>
      <c:barChart>
        <c:barDir val="col"/>
        <c:grouping val="clustered"/>
        <c:varyColors val="0"/>
        <c:ser>
          <c:idx val="0"/>
          <c:order val="0"/>
          <c:tx>
            <c:v>JMA/MRI-CPS2</c:v>
          </c:tx>
          <c:spPr>
            <a:pattFill prst="ltUpDiag">
              <a:fgClr>
                <a:srgbClr val="0000FF"/>
              </a:fgClr>
              <a:bgClr>
                <a:schemeClr val="bg1"/>
              </a:bgClr>
            </a:pattFill>
            <a:ln>
              <a:solidFill>
                <a:srgbClr val="0000FF"/>
              </a:solidFill>
            </a:ln>
          </c:spPr>
          <c:invertIfNegative val="0"/>
          <c:cat>
            <c:strRef>
              <c:f>Sheet1!$A$7:$A$18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Sheet1!$B$7:$B$18</c:f>
              <c:numCache>
                <c:formatCode>General</c:formatCode>
                <c:ptCount val="12"/>
                <c:pt idx="0">
                  <c:v>0.309</c:v>
                </c:pt>
                <c:pt idx="1">
                  <c:v>0.29599999999999999</c:v>
                </c:pt>
                <c:pt idx="2">
                  <c:v>0.26200000000000001</c:v>
                </c:pt>
                <c:pt idx="3">
                  <c:v>0.23699999999999999</c:v>
                </c:pt>
                <c:pt idx="4">
                  <c:v>0.28799999999999998</c:v>
                </c:pt>
                <c:pt idx="5">
                  <c:v>0.38500000000000001</c:v>
                </c:pt>
                <c:pt idx="6">
                  <c:v>0.38700000000000001</c:v>
                </c:pt>
                <c:pt idx="7">
                  <c:v>0.308</c:v>
                </c:pt>
                <c:pt idx="8">
                  <c:v>0.247</c:v>
                </c:pt>
                <c:pt idx="9">
                  <c:v>0.33200000000000002</c:v>
                </c:pt>
                <c:pt idx="10">
                  <c:v>0.221</c:v>
                </c:pt>
                <c:pt idx="11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F-4D42-9B68-4C8E739E3A8B}"/>
            </c:ext>
          </c:extLst>
        </c:ser>
        <c:ser>
          <c:idx val="1"/>
          <c:order val="1"/>
          <c:tx>
            <c:v>JMA/MRI-CPS1</c:v>
          </c:tx>
          <c:spPr>
            <a:pattFill prst="pct20">
              <a:fgClr>
                <a:srgbClr val="FF0000"/>
              </a:fgClr>
              <a:bgClr>
                <a:schemeClr val="bg1"/>
              </a:bgClr>
            </a:pattFill>
            <a:ln>
              <a:solidFill>
                <a:srgbClr val="FF0000"/>
              </a:solidFill>
            </a:ln>
          </c:spPr>
          <c:invertIfNegative val="0"/>
          <c:cat>
            <c:strRef>
              <c:f>Sheet1!$A$7:$A$18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Sheet1!$C$7:$C$18</c:f>
              <c:numCache>
                <c:formatCode>General</c:formatCode>
                <c:ptCount val="12"/>
                <c:pt idx="0">
                  <c:v>0.193</c:v>
                </c:pt>
                <c:pt idx="1">
                  <c:v>0.17899999999999999</c:v>
                </c:pt>
                <c:pt idx="2">
                  <c:v>0.24</c:v>
                </c:pt>
                <c:pt idx="3">
                  <c:v>0.157</c:v>
                </c:pt>
                <c:pt idx="4">
                  <c:v>0.215</c:v>
                </c:pt>
                <c:pt idx="5">
                  <c:v>0.22900000000000001</c:v>
                </c:pt>
                <c:pt idx="6">
                  <c:v>0.187</c:v>
                </c:pt>
                <c:pt idx="7">
                  <c:v>0.182</c:v>
                </c:pt>
                <c:pt idx="8">
                  <c:v>0.25800000000000001</c:v>
                </c:pt>
                <c:pt idx="9">
                  <c:v>0.17100000000000001</c:v>
                </c:pt>
                <c:pt idx="10">
                  <c:v>0.13200000000000001</c:v>
                </c:pt>
                <c:pt idx="11">
                  <c:v>0.22500000000000001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DF-4D42-9B68-4C8E739E3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8071296"/>
        <c:axId val="98073216"/>
      </c:barChart>
      <c:catAx>
        <c:axId val="98071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ja-JP" sz="1400" dirty="0"/>
                  <a:t>Initial</a:t>
                </a:r>
                <a:r>
                  <a:rPr lang="en-US" altLang="ja-JP" sz="1400" baseline="0" dirty="0"/>
                  <a:t> Month</a:t>
                </a:r>
                <a:endParaRPr lang="ja-JP" alt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98073216"/>
        <c:crosses val="autoZero"/>
        <c:auto val="1"/>
        <c:lblAlgn val="ctr"/>
        <c:lblOffset val="100"/>
        <c:noMultiLvlLbl val="0"/>
      </c:catAx>
      <c:valAx>
        <c:axId val="980732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ja-JP" sz="1400" dirty="0"/>
                  <a:t>Anomaly Correlation</a:t>
                </a:r>
                <a:endParaRPr lang="ja-JP" altLang="en-US" sz="1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defRPr>
            </a:pPr>
            <a:endParaRPr lang="ja-JP"/>
          </a:p>
        </c:txPr>
        <c:crossAx val="98071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507659967605939"/>
          <c:y val="7.7834944161871533E-2"/>
          <c:w val="0.3503295540131981"/>
          <c:h val="0.14906061881579327"/>
        </c:manualLayout>
      </c:layout>
      <c:overlay val="0"/>
      <c:txPr>
        <a:bodyPr/>
        <a:lstStyle/>
        <a:p>
          <a:pPr>
            <a:defRPr sz="1600">
              <a:latin typeface="+mn-lt"/>
              <a:ea typeface="メイリオ" panose="020B0604030504040204" pitchFamily="50" charset="-128"/>
              <a:cs typeface="メイリオ" panose="020B0604030504040204" pitchFamily="50" charset="-128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Land C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Sheet1!$B$4:$B$7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0.53900000000000003</c:v>
                </c:pt>
                <c:pt idx="1">
                  <c:v>0.495</c:v>
                </c:pt>
                <c:pt idx="2">
                  <c:v>0.42899999999999999</c:v>
                </c:pt>
                <c:pt idx="3">
                  <c:v>0.39200000000000002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5E-4EAC-9B23-64A3B8E481D4}"/>
            </c:ext>
          </c:extLst>
        </c:ser>
        <c:ser>
          <c:idx val="1"/>
          <c:order val="1"/>
          <c:tx>
            <c:v>Land A</c:v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Sheet1!$B$4:$B$7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Sheet1!$D$4:$D$7</c:f>
              <c:numCache>
                <c:formatCode>General</c:formatCode>
                <c:ptCount val="4"/>
                <c:pt idx="0">
                  <c:v>0.57399999999999995</c:v>
                </c:pt>
                <c:pt idx="1">
                  <c:v>0.49</c:v>
                </c:pt>
                <c:pt idx="2">
                  <c:v>0.45300000000000001</c:v>
                </c:pt>
                <c:pt idx="3">
                  <c:v>0.41399999999999998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5E-4EAC-9B23-64A3B8E48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422784"/>
        <c:axId val="98424320"/>
      </c:barChart>
      <c:catAx>
        <c:axId val="98422784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424320"/>
        <c:crosses val="autoZero"/>
        <c:auto val="1"/>
        <c:lblAlgn val="ctr"/>
        <c:lblOffset val="100"/>
        <c:noMultiLvlLbl val="0"/>
      </c:catAx>
      <c:valAx>
        <c:axId val="98424320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4227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egendEntry>
        <c:idx val="1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ayout>
        <c:manualLayout>
          <c:xMode val="edge"/>
          <c:yMode val="edge"/>
          <c:x val="0.47551855198428061"/>
          <c:y val="8.5433711030023674E-2"/>
          <c:w val="0.23650330593921665"/>
          <c:h val="0.19058253135024789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Land C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Sheet1!$B$11:$B$14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Sheet1!$C$11:$C$14</c:f>
              <c:numCache>
                <c:formatCode>General</c:formatCode>
                <c:ptCount val="4"/>
                <c:pt idx="0">
                  <c:v>0.57999999999999996</c:v>
                </c:pt>
                <c:pt idx="1">
                  <c:v>0.49299999999999999</c:v>
                </c:pt>
                <c:pt idx="2">
                  <c:v>0.45400000000000001</c:v>
                </c:pt>
                <c:pt idx="3">
                  <c:v>0.38800000000000001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A-400A-A698-6900B050BE54}"/>
            </c:ext>
          </c:extLst>
        </c:ser>
        <c:ser>
          <c:idx val="1"/>
          <c:order val="1"/>
          <c:tx>
            <c:v>Land A</c:v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Sheet1!$B$11:$B$14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Sheet1!$D$11:$D$14</c:f>
              <c:numCache>
                <c:formatCode>General</c:formatCode>
                <c:ptCount val="4"/>
                <c:pt idx="0">
                  <c:v>0.61299999999999999</c:v>
                </c:pt>
                <c:pt idx="1">
                  <c:v>0.46</c:v>
                </c:pt>
                <c:pt idx="2">
                  <c:v>0.45500000000000002</c:v>
                </c:pt>
                <c:pt idx="3">
                  <c:v>0.39200000000000002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5A-400A-A698-6900B050B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241152"/>
        <c:axId val="98255232"/>
      </c:barChart>
      <c:catAx>
        <c:axId val="98241152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255232"/>
        <c:crosses val="autoZero"/>
        <c:auto val="1"/>
        <c:lblAlgn val="ctr"/>
        <c:lblOffset val="100"/>
        <c:noMultiLvlLbl val="0"/>
      </c:catAx>
      <c:valAx>
        <c:axId val="98255232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2411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egendEntry>
        <c:idx val="1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ayout>
        <c:manualLayout>
          <c:xMode val="edge"/>
          <c:yMode val="edge"/>
          <c:x val="0.46494682715069335"/>
          <c:y val="8.5040216747100161E-2"/>
          <c:w val="0.25448990538308053"/>
          <c:h val="0.19058253135024789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Land C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Sheet1!$B$18:$B$21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Sheet1!$C$18:$C$21</c:f>
              <c:numCache>
                <c:formatCode>General</c:formatCode>
                <c:ptCount val="4"/>
                <c:pt idx="0">
                  <c:v>0.61</c:v>
                </c:pt>
                <c:pt idx="1">
                  <c:v>0.48299999999999998</c:v>
                </c:pt>
                <c:pt idx="2">
                  <c:v>0.441</c:v>
                </c:pt>
                <c:pt idx="3">
                  <c:v>0.39300000000000002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BF-4273-8E93-4AD91FE36767}"/>
            </c:ext>
          </c:extLst>
        </c:ser>
        <c:ser>
          <c:idx val="1"/>
          <c:order val="1"/>
          <c:tx>
            <c:v>Land A</c:v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Sheet1!$B$18:$B$21</c:f>
              <c:strCache>
                <c:ptCount val="4"/>
                <c:pt idx="0">
                  <c:v>Feb</c:v>
                </c:pt>
                <c:pt idx="1">
                  <c:v>May</c:v>
                </c:pt>
                <c:pt idx="2">
                  <c:v>Aug</c:v>
                </c:pt>
                <c:pt idx="3">
                  <c:v>Nov</c:v>
                </c:pt>
              </c:strCache>
            </c:strRef>
          </c:cat>
          <c:val>
            <c:numRef>
              <c:f>Sheet1!$D$18:$D$21</c:f>
              <c:numCache>
                <c:formatCode>General</c:formatCode>
                <c:ptCount val="4"/>
                <c:pt idx="0">
                  <c:v>0.64300000000000002</c:v>
                </c:pt>
                <c:pt idx="1">
                  <c:v>0.45700000000000002</c:v>
                </c:pt>
                <c:pt idx="2">
                  <c:v>0.46400000000000002</c:v>
                </c:pt>
                <c:pt idx="3">
                  <c:v>0.38600000000000001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BF-4273-8E93-4AD91FE36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289152"/>
        <c:axId val="98290688"/>
      </c:barChart>
      <c:catAx>
        <c:axId val="98289152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290688"/>
        <c:crosses val="autoZero"/>
        <c:auto val="1"/>
        <c:lblAlgn val="ctr"/>
        <c:lblOffset val="100"/>
        <c:noMultiLvlLbl val="0"/>
      </c:catAx>
      <c:valAx>
        <c:axId val="98290688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+mn-lt"/>
                <a:ea typeface="HGｺﾞｼｯｸM" panose="020B0609000000000000" pitchFamily="49" charset="-128"/>
              </a:defRPr>
            </a:pPr>
            <a:endParaRPr lang="ja-JP"/>
          </a:p>
        </c:txPr>
        <c:crossAx val="982891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egendEntry>
        <c:idx val="1"/>
        <c:txPr>
          <a:bodyPr/>
          <a:lstStyle/>
          <a:p>
            <a:pPr>
              <a:defRPr sz="1400">
                <a:latin typeface="+mn-lt"/>
              </a:defRPr>
            </a:pPr>
            <a:endParaRPr lang="ja-JP"/>
          </a:p>
        </c:txPr>
      </c:legendEntry>
      <c:layout>
        <c:manualLayout>
          <c:xMode val="edge"/>
          <c:yMode val="edge"/>
          <c:x val="0.46600723558203877"/>
          <c:y val="9.0416560833121662E-2"/>
          <c:w val="0.2754342058594027"/>
          <c:h val="0.19058253135024789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76163154919862"/>
          <c:y val="5.89443373572998E-2"/>
          <c:w val="0.48471019647441149"/>
          <c:h val="0.75992251465717331"/>
        </c:manualLayout>
      </c:layout>
      <c:scatterChart>
        <c:scatterStyle val="lineMarker"/>
        <c:varyColors val="0"/>
        <c:ser>
          <c:idx val="3"/>
          <c:order val="0"/>
          <c:tx>
            <c:v>JMA/MRI-CGCM1 VarCO2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7030A0"/>
              </a:solidFill>
            </c:spPr>
          </c:marker>
          <c:trendline>
            <c:spPr>
              <a:ln>
                <a:solidFill>
                  <a:srgbClr val="7030A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Sheet1!$C$2:$C$31</c:f>
              <c:numCache>
                <c:formatCode>General</c:formatCode>
                <c:ptCount val="30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</c:numCache>
            </c:numRef>
          </c:xVal>
          <c:yVal>
            <c:numRef>
              <c:f>Sheet1!$G$2:$G$31</c:f>
              <c:numCache>
                <c:formatCode>General</c:formatCode>
                <c:ptCount val="30"/>
                <c:pt idx="0">
                  <c:v>288.34219400000001</c:v>
                </c:pt>
                <c:pt idx="1">
                  <c:v>288.33966099999998</c:v>
                </c:pt>
                <c:pt idx="2">
                  <c:v>288.39926100000002</c:v>
                </c:pt>
                <c:pt idx="3">
                  <c:v>288.24514799999997</c:v>
                </c:pt>
                <c:pt idx="4">
                  <c:v>288.205353</c:v>
                </c:pt>
                <c:pt idx="5">
                  <c:v>288.30844100000002</c:v>
                </c:pt>
                <c:pt idx="6">
                  <c:v>288.48724399999998</c:v>
                </c:pt>
                <c:pt idx="7">
                  <c:v>288.35650600000002</c:v>
                </c:pt>
                <c:pt idx="8">
                  <c:v>288.37655599999999</c:v>
                </c:pt>
                <c:pt idx="9">
                  <c:v>288.382294</c:v>
                </c:pt>
                <c:pt idx="10">
                  <c:v>288.43524200000002</c:v>
                </c:pt>
                <c:pt idx="11">
                  <c:v>288.427887</c:v>
                </c:pt>
                <c:pt idx="12">
                  <c:v>288.29748499999999</c:v>
                </c:pt>
                <c:pt idx="13">
                  <c:v>288.32119799999998</c:v>
                </c:pt>
                <c:pt idx="14">
                  <c:v>288.42501800000002</c:v>
                </c:pt>
                <c:pt idx="15">
                  <c:v>288.43667599999998</c:v>
                </c:pt>
                <c:pt idx="16">
                  <c:v>288.54070999999999</c:v>
                </c:pt>
                <c:pt idx="17">
                  <c:v>288.61236600000001</c:v>
                </c:pt>
                <c:pt idx="18">
                  <c:v>288.44873000000001</c:v>
                </c:pt>
                <c:pt idx="19">
                  <c:v>288.41073599999999</c:v>
                </c:pt>
                <c:pt idx="20">
                  <c:v>288.478973</c:v>
                </c:pt>
                <c:pt idx="21">
                  <c:v>288.54946899999999</c:v>
                </c:pt>
                <c:pt idx="22">
                  <c:v>288.52972399999999</c:v>
                </c:pt>
                <c:pt idx="23">
                  <c:v>288.52520800000002</c:v>
                </c:pt>
                <c:pt idx="24">
                  <c:v>288.605591</c:v>
                </c:pt>
                <c:pt idx="25">
                  <c:v>288.55660999999998</c:v>
                </c:pt>
                <c:pt idx="26">
                  <c:v>288.547211</c:v>
                </c:pt>
                <c:pt idx="27">
                  <c:v>288.54074100000003</c:v>
                </c:pt>
                <c:pt idx="28">
                  <c:v>288.57376099999999</c:v>
                </c:pt>
                <c:pt idx="29">
                  <c:v>288.78616299999999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6E-497B-83B4-ADA6C804DA8D}"/>
            </c:ext>
          </c:extLst>
        </c:ser>
        <c:ser>
          <c:idx val="2"/>
          <c:order val="1"/>
          <c:tx>
            <c:v>JMA/MRI-CGCM2 ConstGHG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50"/>
              </a:solidFill>
              <a:ln>
                <a:noFill/>
              </a:ln>
            </c:spPr>
          </c:marker>
          <c:trendline>
            <c:spPr>
              <a:ln>
                <a:solidFill>
                  <a:srgbClr val="00B05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Sheet1!$C$2:$C$31</c:f>
              <c:numCache>
                <c:formatCode>General</c:formatCode>
                <c:ptCount val="30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</c:numCache>
            </c:numRef>
          </c:xVal>
          <c:yVal>
            <c:numRef>
              <c:f>Sheet1!$F$2:$F$31</c:f>
              <c:numCache>
                <c:formatCode>General</c:formatCode>
                <c:ptCount val="30"/>
                <c:pt idx="0">
                  <c:v>288.09631300000001</c:v>
                </c:pt>
                <c:pt idx="1">
                  <c:v>288.00280800000002</c:v>
                </c:pt>
                <c:pt idx="2">
                  <c:v>288.11996499999998</c:v>
                </c:pt>
                <c:pt idx="3">
                  <c:v>287.91644300000002</c:v>
                </c:pt>
                <c:pt idx="4">
                  <c:v>287.81796300000002</c:v>
                </c:pt>
                <c:pt idx="5">
                  <c:v>287.87966899999998</c:v>
                </c:pt>
                <c:pt idx="6">
                  <c:v>288.10382099999998</c:v>
                </c:pt>
                <c:pt idx="7">
                  <c:v>288.02242999999999</c:v>
                </c:pt>
                <c:pt idx="8">
                  <c:v>288.01455700000002</c:v>
                </c:pt>
                <c:pt idx="9">
                  <c:v>288.23538200000002</c:v>
                </c:pt>
                <c:pt idx="10">
                  <c:v>288.167328</c:v>
                </c:pt>
                <c:pt idx="11">
                  <c:v>288.22164900000001</c:v>
                </c:pt>
                <c:pt idx="12">
                  <c:v>288.11660799999999</c:v>
                </c:pt>
                <c:pt idx="13">
                  <c:v>287.99203499999999</c:v>
                </c:pt>
                <c:pt idx="14">
                  <c:v>288.16976899999997</c:v>
                </c:pt>
                <c:pt idx="15">
                  <c:v>288.08609000000001</c:v>
                </c:pt>
                <c:pt idx="16">
                  <c:v>288.28720099999998</c:v>
                </c:pt>
                <c:pt idx="17">
                  <c:v>288.35418700000002</c:v>
                </c:pt>
                <c:pt idx="18">
                  <c:v>288.12142899999998</c:v>
                </c:pt>
                <c:pt idx="19">
                  <c:v>288.075897</c:v>
                </c:pt>
                <c:pt idx="20">
                  <c:v>288.291473</c:v>
                </c:pt>
                <c:pt idx="21">
                  <c:v>288.42849699999999</c:v>
                </c:pt>
                <c:pt idx="22">
                  <c:v>288.31262199999998</c:v>
                </c:pt>
                <c:pt idx="23">
                  <c:v>288.32556199999999</c:v>
                </c:pt>
                <c:pt idx="24">
                  <c:v>288.40631100000002</c:v>
                </c:pt>
                <c:pt idx="25">
                  <c:v>288.31133999999997</c:v>
                </c:pt>
                <c:pt idx="26">
                  <c:v>288.35543799999999</c:v>
                </c:pt>
                <c:pt idx="27">
                  <c:v>288.19714399999998</c:v>
                </c:pt>
                <c:pt idx="28">
                  <c:v>288.18572999999998</c:v>
                </c:pt>
                <c:pt idx="29">
                  <c:v>288.40924100000001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46E-497B-83B4-ADA6C804DA8D}"/>
            </c:ext>
          </c:extLst>
        </c:ser>
        <c:ser>
          <c:idx val="1"/>
          <c:order val="2"/>
          <c:tx>
            <c:v>JMA/MRI-CGCM2 VarGHG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trendline>
            <c:spPr>
              <a:ln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Sheet1!$C$2:$C$31</c:f>
              <c:numCache>
                <c:formatCode>General</c:formatCode>
                <c:ptCount val="30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</c:numCache>
            </c:numRef>
          </c:xVal>
          <c:yVal>
            <c:numRef>
              <c:f>Sheet1!$E$2:$E$31</c:f>
              <c:numCache>
                <c:formatCode>General</c:formatCode>
                <c:ptCount val="30"/>
                <c:pt idx="0">
                  <c:v>287.97970600000002</c:v>
                </c:pt>
                <c:pt idx="1">
                  <c:v>287.93661500000002</c:v>
                </c:pt>
                <c:pt idx="2">
                  <c:v>288.069031</c:v>
                </c:pt>
                <c:pt idx="3">
                  <c:v>287.77816799999999</c:v>
                </c:pt>
                <c:pt idx="4">
                  <c:v>287.68576000000002</c:v>
                </c:pt>
                <c:pt idx="5">
                  <c:v>287.78750600000001</c:v>
                </c:pt>
                <c:pt idx="6">
                  <c:v>288.02511600000003</c:v>
                </c:pt>
                <c:pt idx="7">
                  <c:v>288.006775</c:v>
                </c:pt>
                <c:pt idx="8">
                  <c:v>287.98605300000003</c:v>
                </c:pt>
                <c:pt idx="9">
                  <c:v>288.16592400000002</c:v>
                </c:pt>
                <c:pt idx="10">
                  <c:v>288.09893799999998</c:v>
                </c:pt>
                <c:pt idx="11">
                  <c:v>288.15152</c:v>
                </c:pt>
                <c:pt idx="12">
                  <c:v>288.08071899999999</c:v>
                </c:pt>
                <c:pt idx="13">
                  <c:v>287.99661300000002</c:v>
                </c:pt>
                <c:pt idx="14">
                  <c:v>288.10934400000002</c:v>
                </c:pt>
                <c:pt idx="15">
                  <c:v>288.08093300000002</c:v>
                </c:pt>
                <c:pt idx="16">
                  <c:v>288.23980699999998</c:v>
                </c:pt>
                <c:pt idx="17">
                  <c:v>288.335938</c:v>
                </c:pt>
                <c:pt idx="18">
                  <c:v>288.16424599999999</c:v>
                </c:pt>
                <c:pt idx="19">
                  <c:v>288.09863300000001</c:v>
                </c:pt>
                <c:pt idx="20">
                  <c:v>288.23202500000002</c:v>
                </c:pt>
                <c:pt idx="21">
                  <c:v>288.39733899999999</c:v>
                </c:pt>
                <c:pt idx="22">
                  <c:v>288.30252100000001</c:v>
                </c:pt>
                <c:pt idx="23">
                  <c:v>288.31143200000002</c:v>
                </c:pt>
                <c:pt idx="24">
                  <c:v>288.450897</c:v>
                </c:pt>
                <c:pt idx="25">
                  <c:v>288.35522500000002</c:v>
                </c:pt>
                <c:pt idx="26">
                  <c:v>288.379211</c:v>
                </c:pt>
                <c:pt idx="27">
                  <c:v>288.26995799999997</c:v>
                </c:pt>
                <c:pt idx="28">
                  <c:v>288.24298099999999</c:v>
                </c:pt>
                <c:pt idx="29">
                  <c:v>288.44760100000002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46E-497B-83B4-ADA6C804DA8D}"/>
            </c:ext>
          </c:extLst>
        </c:ser>
        <c:ser>
          <c:idx val="0"/>
          <c:order val="3"/>
          <c:tx>
            <c:v>JRA-55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noFill/>
              </a:ln>
            </c:spPr>
          </c:marker>
          <c:trendline>
            <c:spPr>
              <a:ln>
                <a:solidFill>
                  <a:srgbClr val="0000FF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Sheet1!$C$2:$C$31</c:f>
              <c:numCache>
                <c:formatCode>General</c:formatCode>
                <c:ptCount val="30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</c:numCache>
            </c:numRef>
          </c:xVal>
          <c:yVal>
            <c:numRef>
              <c:f>Sheet1!$D$2:$D$31</c:f>
              <c:numCache>
                <c:formatCode>General</c:formatCode>
                <c:ptCount val="30"/>
                <c:pt idx="0">
                  <c:v>287.529449</c:v>
                </c:pt>
                <c:pt idx="1">
                  <c:v>287.20678700000002</c:v>
                </c:pt>
                <c:pt idx="2">
                  <c:v>287.332245</c:v>
                </c:pt>
                <c:pt idx="3">
                  <c:v>287.16336100000001</c:v>
                </c:pt>
                <c:pt idx="4">
                  <c:v>287.09826700000002</c:v>
                </c:pt>
                <c:pt idx="5">
                  <c:v>287.12609900000001</c:v>
                </c:pt>
                <c:pt idx="6">
                  <c:v>287.47467</c:v>
                </c:pt>
                <c:pt idx="7">
                  <c:v>287.64828499999999</c:v>
                </c:pt>
                <c:pt idx="8">
                  <c:v>287.33139</c:v>
                </c:pt>
                <c:pt idx="9">
                  <c:v>287.53936800000002</c:v>
                </c:pt>
                <c:pt idx="10">
                  <c:v>287.73443600000002</c:v>
                </c:pt>
                <c:pt idx="11">
                  <c:v>287.03393599999998</c:v>
                </c:pt>
                <c:pt idx="12">
                  <c:v>287.23654199999999</c:v>
                </c:pt>
                <c:pt idx="13">
                  <c:v>287.51513699999998</c:v>
                </c:pt>
                <c:pt idx="14">
                  <c:v>287.88592499999999</c:v>
                </c:pt>
                <c:pt idx="15">
                  <c:v>287.54888899999997</c:v>
                </c:pt>
                <c:pt idx="16">
                  <c:v>287.57519500000001</c:v>
                </c:pt>
                <c:pt idx="17">
                  <c:v>288.24408</c:v>
                </c:pt>
                <c:pt idx="18">
                  <c:v>287.74609400000003</c:v>
                </c:pt>
                <c:pt idx="19">
                  <c:v>287.71417200000002</c:v>
                </c:pt>
                <c:pt idx="20">
                  <c:v>287.863831</c:v>
                </c:pt>
                <c:pt idx="21">
                  <c:v>288.01357999999999</c:v>
                </c:pt>
                <c:pt idx="22">
                  <c:v>287.82754499999999</c:v>
                </c:pt>
                <c:pt idx="23">
                  <c:v>287.40454099999999</c:v>
                </c:pt>
                <c:pt idx="24">
                  <c:v>287.96554600000002</c:v>
                </c:pt>
                <c:pt idx="25">
                  <c:v>288.06475799999998</c:v>
                </c:pt>
                <c:pt idx="26">
                  <c:v>287.97579999999999</c:v>
                </c:pt>
                <c:pt idx="27">
                  <c:v>287.77468900000002</c:v>
                </c:pt>
                <c:pt idx="28">
                  <c:v>287.93618800000002</c:v>
                </c:pt>
                <c:pt idx="29">
                  <c:v>288.034943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46E-497B-83B4-ADA6C804D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481664"/>
        <c:axId val="98483584"/>
      </c:scatterChart>
      <c:valAx>
        <c:axId val="98481664"/>
        <c:scaling>
          <c:orientation val="minMax"/>
          <c:max val="2010"/>
          <c:min val="198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</a:t>
                </a:r>
                <a:endParaRPr lang="ja-JP" sz="1200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98483584"/>
        <c:crosses val="autoZero"/>
        <c:crossBetween val="midCat"/>
      </c:valAx>
      <c:valAx>
        <c:axId val="984835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/>
                  <a:t>Global mean 2-m temperature over land [K]</a:t>
                </a:r>
                <a:endParaRPr lang="ja-JP" sz="1200" dirty="0"/>
              </a:p>
            </c:rich>
          </c:tx>
          <c:layout>
            <c:manualLayout>
              <c:xMode val="edge"/>
              <c:yMode val="edge"/>
              <c:x val="5.3279672180137627E-3"/>
              <c:y val="0.10171089932553319"/>
            </c:manualLayout>
          </c:layout>
          <c:overlay val="0"/>
        </c:title>
        <c:numFmt formatCode="0.0_);[Red]\(0.0\)" sourceLinked="0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98481664"/>
        <c:crosses val="autoZero"/>
        <c:crossBetween val="midCat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58AE1-F46D-4708-AFFA-EB697C1FF180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E85C4854-7331-4198-9261-0991FC2EBD0B}">
      <dgm:prSet phldrT="[テキスト]" custT="1"/>
      <dgm:spPr/>
      <dgm:t>
        <a:bodyPr/>
        <a:lstStyle/>
        <a:p>
          <a:r>
            <a:rPr kumimoji="1" lang="en-US" altLang="ja-JP" sz="1800" dirty="0" err="1"/>
            <a:t>Atmo</a:t>
          </a:r>
          <a:r>
            <a:rPr kumimoji="1" lang="en-US" altLang="ja-JP" sz="1800" dirty="0"/>
            <a:t>-sphere</a:t>
          </a:r>
          <a:endParaRPr kumimoji="1" lang="ja-JP" altLang="en-US" sz="1800" dirty="0"/>
        </a:p>
      </dgm:t>
    </dgm:pt>
    <dgm:pt modelId="{6B278520-9116-4417-BA36-E806EDDD7ECF}" type="parTrans" cxnId="{CDF7633B-2BBC-4BA0-9773-2A95B842F976}">
      <dgm:prSet/>
      <dgm:spPr/>
      <dgm:t>
        <a:bodyPr/>
        <a:lstStyle/>
        <a:p>
          <a:endParaRPr kumimoji="1" lang="ja-JP" altLang="en-US"/>
        </a:p>
      </dgm:t>
    </dgm:pt>
    <dgm:pt modelId="{79AECB2F-8E17-418E-9008-824DCC5DF7B6}" type="sibTrans" cxnId="{CDF7633B-2BBC-4BA0-9773-2A95B842F976}">
      <dgm:prSet/>
      <dgm:spPr/>
      <dgm:t>
        <a:bodyPr/>
        <a:lstStyle/>
        <a:p>
          <a:endParaRPr kumimoji="1" lang="ja-JP" altLang="en-US"/>
        </a:p>
      </dgm:t>
    </dgm:pt>
    <dgm:pt modelId="{A9D4F8BD-732A-43EF-9BD5-1126281F9AA8}">
      <dgm:prSet phldrT="[テキスト]" custT="1"/>
      <dgm:spPr/>
      <dgm:t>
        <a:bodyPr/>
        <a:lstStyle/>
        <a:p>
          <a:r>
            <a:rPr kumimoji="1" lang="en-US" altLang="ja-JP" sz="1400" dirty="0" err="1"/>
            <a:t>Strato</a:t>
          </a:r>
          <a:r>
            <a:rPr kumimoji="1" lang="en-US" altLang="ja-JP" sz="1400" dirty="0"/>
            <a:t>-sphere</a:t>
          </a:r>
          <a:endParaRPr kumimoji="1" lang="ja-JP" altLang="en-US" sz="1400" dirty="0"/>
        </a:p>
      </dgm:t>
    </dgm:pt>
    <dgm:pt modelId="{4B72305B-CF0D-43B3-97AB-16985EB6C2E6}" type="parTrans" cxnId="{0D8EDA44-F39A-4DE5-8C79-75CD207F3348}">
      <dgm:prSet/>
      <dgm:spPr/>
      <dgm:t>
        <a:bodyPr/>
        <a:lstStyle/>
        <a:p>
          <a:endParaRPr kumimoji="1" lang="ja-JP" altLang="en-US"/>
        </a:p>
      </dgm:t>
    </dgm:pt>
    <dgm:pt modelId="{43D0EB47-B93B-41F7-A7C0-893993B9CAE4}" type="sibTrans" cxnId="{0D8EDA44-F39A-4DE5-8C79-75CD207F3348}">
      <dgm:prSet/>
      <dgm:spPr/>
      <dgm:t>
        <a:bodyPr/>
        <a:lstStyle/>
        <a:p>
          <a:endParaRPr kumimoji="1" lang="ja-JP" altLang="en-US"/>
        </a:p>
      </dgm:t>
    </dgm:pt>
    <dgm:pt modelId="{BCA38C66-67C4-4D67-8D92-7814A0959A18}">
      <dgm:prSet phldrT="[テキスト]"/>
      <dgm:spPr/>
      <dgm:t>
        <a:bodyPr/>
        <a:lstStyle/>
        <a:p>
          <a:r>
            <a:rPr kumimoji="1" lang="en-US" altLang="ja-JP" dirty="0"/>
            <a:t>Sea Ice</a:t>
          </a:r>
          <a:endParaRPr kumimoji="1" lang="ja-JP" altLang="en-US" dirty="0"/>
        </a:p>
      </dgm:t>
    </dgm:pt>
    <dgm:pt modelId="{58B10583-F1C1-415E-9719-2A575EF756DA}" type="parTrans" cxnId="{8129DF65-E3A5-42A1-A91C-6DE6190E2556}">
      <dgm:prSet/>
      <dgm:spPr/>
      <dgm:t>
        <a:bodyPr/>
        <a:lstStyle/>
        <a:p>
          <a:endParaRPr kumimoji="1" lang="ja-JP" altLang="en-US"/>
        </a:p>
      </dgm:t>
    </dgm:pt>
    <dgm:pt modelId="{0EBE37F1-537F-4EDE-BB46-3134C26590B0}" type="sibTrans" cxnId="{8129DF65-E3A5-42A1-A91C-6DE6190E2556}">
      <dgm:prSet/>
      <dgm:spPr/>
      <dgm:t>
        <a:bodyPr/>
        <a:lstStyle/>
        <a:p>
          <a:endParaRPr kumimoji="1" lang="ja-JP" altLang="en-US"/>
        </a:p>
      </dgm:t>
    </dgm:pt>
    <dgm:pt modelId="{374AC359-2165-4B36-B730-5F30624F0F48}">
      <dgm:prSet phldrT="[テキスト]"/>
      <dgm:spPr/>
      <dgm:t>
        <a:bodyPr/>
        <a:lstStyle/>
        <a:p>
          <a:r>
            <a:rPr kumimoji="1" lang="en-US" altLang="ja-JP" dirty="0"/>
            <a:t>Ocean</a:t>
          </a:r>
          <a:endParaRPr kumimoji="1" lang="ja-JP" altLang="en-US" dirty="0"/>
        </a:p>
      </dgm:t>
    </dgm:pt>
    <dgm:pt modelId="{184751D0-3D1C-43EE-94A8-77917ACE9D0D}" type="parTrans" cxnId="{492484AE-C896-4DEC-A1AD-5DC701C4AC9E}">
      <dgm:prSet/>
      <dgm:spPr/>
      <dgm:t>
        <a:bodyPr/>
        <a:lstStyle/>
        <a:p>
          <a:endParaRPr kumimoji="1" lang="ja-JP" altLang="en-US"/>
        </a:p>
      </dgm:t>
    </dgm:pt>
    <dgm:pt modelId="{946573C8-24AA-4D56-AD8F-83C229E4ED1F}" type="sibTrans" cxnId="{492484AE-C896-4DEC-A1AD-5DC701C4AC9E}">
      <dgm:prSet/>
      <dgm:spPr/>
      <dgm:t>
        <a:bodyPr/>
        <a:lstStyle/>
        <a:p>
          <a:endParaRPr kumimoji="1" lang="ja-JP" altLang="en-US"/>
        </a:p>
      </dgm:t>
    </dgm:pt>
    <dgm:pt modelId="{B7464261-0845-4929-A299-4993CC0B99B4}">
      <dgm:prSet phldrT="[テキスト]" custT="1"/>
      <dgm:spPr/>
      <dgm:t>
        <a:bodyPr/>
        <a:lstStyle/>
        <a:p>
          <a:r>
            <a:rPr kumimoji="1" lang="en-US" altLang="ja-JP" sz="1800" dirty="0"/>
            <a:t>Land</a:t>
          </a:r>
          <a:endParaRPr kumimoji="1" lang="ja-JP" altLang="en-US" sz="1800" dirty="0"/>
        </a:p>
      </dgm:t>
    </dgm:pt>
    <dgm:pt modelId="{4BC04F90-E75C-46B2-970D-F761DD9DA733}" type="parTrans" cxnId="{F4EFF2EC-21FC-4BC5-A3E1-A884011C24CB}">
      <dgm:prSet/>
      <dgm:spPr/>
      <dgm:t>
        <a:bodyPr/>
        <a:lstStyle/>
        <a:p>
          <a:endParaRPr kumimoji="1" lang="ja-JP" altLang="en-US"/>
        </a:p>
      </dgm:t>
    </dgm:pt>
    <dgm:pt modelId="{84DD777E-FBAE-427F-A0D5-529BFD2155BE}" type="sibTrans" cxnId="{F4EFF2EC-21FC-4BC5-A3E1-A884011C24CB}">
      <dgm:prSet/>
      <dgm:spPr/>
      <dgm:t>
        <a:bodyPr/>
        <a:lstStyle/>
        <a:p>
          <a:endParaRPr kumimoji="1" lang="ja-JP" altLang="en-US"/>
        </a:p>
      </dgm:t>
    </dgm:pt>
    <dgm:pt modelId="{9418755B-3CD7-4CA6-B47C-1998740BDAF0}" type="pres">
      <dgm:prSet presAssocID="{35558AE1-F46D-4708-AFFA-EB697C1FF18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78F75E-09DC-456A-992E-8C870D0A94A2}" type="pres">
      <dgm:prSet presAssocID="{E85C4854-7331-4198-9261-0991FC2EBD0B}" presName="centerShape" presStyleLbl="node0" presStyleIdx="0" presStyleCnt="1"/>
      <dgm:spPr/>
    </dgm:pt>
    <dgm:pt modelId="{7908657E-5031-4BD1-A023-81DE9315E495}" type="pres">
      <dgm:prSet presAssocID="{A9D4F8BD-732A-43EF-9BD5-1126281F9AA8}" presName="node" presStyleLbl="node1" presStyleIdx="0" presStyleCnt="4">
        <dgm:presLayoutVars>
          <dgm:bulletEnabled val="1"/>
        </dgm:presLayoutVars>
      </dgm:prSet>
      <dgm:spPr/>
    </dgm:pt>
    <dgm:pt modelId="{66822134-2164-434E-9B93-B508C904AA7A}" type="pres">
      <dgm:prSet presAssocID="{A9D4F8BD-732A-43EF-9BD5-1126281F9AA8}" presName="dummy" presStyleCnt="0"/>
      <dgm:spPr/>
    </dgm:pt>
    <dgm:pt modelId="{C513618A-4187-47C5-BE11-128C70F54123}" type="pres">
      <dgm:prSet presAssocID="{43D0EB47-B93B-41F7-A7C0-893993B9CAE4}" presName="sibTrans" presStyleLbl="sibTrans2D1" presStyleIdx="0" presStyleCnt="4"/>
      <dgm:spPr/>
    </dgm:pt>
    <dgm:pt modelId="{3D54246E-0ACF-48A8-81D9-9021F1C7B0E2}" type="pres">
      <dgm:prSet presAssocID="{BCA38C66-67C4-4D67-8D92-7814A0959A18}" presName="node" presStyleLbl="node1" presStyleIdx="1" presStyleCnt="4">
        <dgm:presLayoutVars>
          <dgm:bulletEnabled val="1"/>
        </dgm:presLayoutVars>
      </dgm:prSet>
      <dgm:spPr/>
    </dgm:pt>
    <dgm:pt modelId="{57CCDCC4-75A7-4A6B-BD3C-14B1016CEA59}" type="pres">
      <dgm:prSet presAssocID="{BCA38C66-67C4-4D67-8D92-7814A0959A18}" presName="dummy" presStyleCnt="0"/>
      <dgm:spPr/>
    </dgm:pt>
    <dgm:pt modelId="{6FA9FE63-8074-4468-A38F-12A8285FD339}" type="pres">
      <dgm:prSet presAssocID="{0EBE37F1-537F-4EDE-BB46-3134C26590B0}" presName="sibTrans" presStyleLbl="sibTrans2D1" presStyleIdx="1" presStyleCnt="4"/>
      <dgm:spPr/>
    </dgm:pt>
    <dgm:pt modelId="{F67B2AA2-9616-40FB-A678-919FCC2FCCB0}" type="pres">
      <dgm:prSet presAssocID="{374AC359-2165-4B36-B730-5F30624F0F48}" presName="node" presStyleLbl="node1" presStyleIdx="2" presStyleCnt="4">
        <dgm:presLayoutVars>
          <dgm:bulletEnabled val="1"/>
        </dgm:presLayoutVars>
      </dgm:prSet>
      <dgm:spPr/>
    </dgm:pt>
    <dgm:pt modelId="{6F19D9F6-584F-457D-99D9-61CCE2B067F6}" type="pres">
      <dgm:prSet presAssocID="{374AC359-2165-4B36-B730-5F30624F0F48}" presName="dummy" presStyleCnt="0"/>
      <dgm:spPr/>
    </dgm:pt>
    <dgm:pt modelId="{7F6B2DE5-0AD1-4CBB-B9E9-77A7651C1B36}" type="pres">
      <dgm:prSet presAssocID="{946573C8-24AA-4D56-AD8F-83C229E4ED1F}" presName="sibTrans" presStyleLbl="sibTrans2D1" presStyleIdx="2" presStyleCnt="4"/>
      <dgm:spPr/>
    </dgm:pt>
    <dgm:pt modelId="{FCEE0DC6-2B60-4110-8D9B-6BA8F4931B50}" type="pres">
      <dgm:prSet presAssocID="{B7464261-0845-4929-A299-4993CC0B99B4}" presName="node" presStyleLbl="node1" presStyleIdx="3" presStyleCnt="4">
        <dgm:presLayoutVars>
          <dgm:bulletEnabled val="1"/>
        </dgm:presLayoutVars>
      </dgm:prSet>
      <dgm:spPr/>
    </dgm:pt>
    <dgm:pt modelId="{166C02D2-047D-4676-BEFF-B0245CE66284}" type="pres">
      <dgm:prSet presAssocID="{B7464261-0845-4929-A299-4993CC0B99B4}" presName="dummy" presStyleCnt="0"/>
      <dgm:spPr/>
    </dgm:pt>
    <dgm:pt modelId="{1DF0546D-3C22-4BF5-A0AA-2A06E85252E9}" type="pres">
      <dgm:prSet presAssocID="{84DD777E-FBAE-427F-A0D5-529BFD2155BE}" presName="sibTrans" presStyleLbl="sibTrans2D1" presStyleIdx="3" presStyleCnt="4"/>
      <dgm:spPr/>
    </dgm:pt>
  </dgm:ptLst>
  <dgm:cxnLst>
    <dgm:cxn modelId="{F4EFF2EC-21FC-4BC5-A3E1-A884011C24CB}" srcId="{E85C4854-7331-4198-9261-0991FC2EBD0B}" destId="{B7464261-0845-4929-A299-4993CC0B99B4}" srcOrd="3" destOrd="0" parTransId="{4BC04F90-E75C-46B2-970D-F761DD9DA733}" sibTransId="{84DD777E-FBAE-427F-A0D5-529BFD2155BE}"/>
    <dgm:cxn modelId="{ECC8AB66-9BA1-4281-B70F-03D9CC2F2F3C}" type="presOf" srcId="{35558AE1-F46D-4708-AFFA-EB697C1FF180}" destId="{9418755B-3CD7-4CA6-B47C-1998740BDAF0}" srcOrd="0" destOrd="0" presId="urn:microsoft.com/office/officeart/2005/8/layout/radial6"/>
    <dgm:cxn modelId="{40FBE3E5-BAD5-4F56-992A-496B50DC82B6}" type="presOf" srcId="{84DD777E-FBAE-427F-A0D5-529BFD2155BE}" destId="{1DF0546D-3C22-4BF5-A0AA-2A06E85252E9}" srcOrd="0" destOrd="0" presId="urn:microsoft.com/office/officeart/2005/8/layout/radial6"/>
    <dgm:cxn modelId="{0D8EDA44-F39A-4DE5-8C79-75CD207F3348}" srcId="{E85C4854-7331-4198-9261-0991FC2EBD0B}" destId="{A9D4F8BD-732A-43EF-9BD5-1126281F9AA8}" srcOrd="0" destOrd="0" parTransId="{4B72305B-CF0D-43B3-97AB-16985EB6C2E6}" sibTransId="{43D0EB47-B93B-41F7-A7C0-893993B9CAE4}"/>
    <dgm:cxn modelId="{18E6CBA3-1666-4FA1-A189-D6B088828FBC}" type="presOf" srcId="{0EBE37F1-537F-4EDE-BB46-3134C26590B0}" destId="{6FA9FE63-8074-4468-A38F-12A8285FD339}" srcOrd="0" destOrd="0" presId="urn:microsoft.com/office/officeart/2005/8/layout/radial6"/>
    <dgm:cxn modelId="{46EFC1DB-5597-4A68-AF3B-B60C4038F0AA}" type="presOf" srcId="{BCA38C66-67C4-4D67-8D92-7814A0959A18}" destId="{3D54246E-0ACF-48A8-81D9-9021F1C7B0E2}" srcOrd="0" destOrd="0" presId="urn:microsoft.com/office/officeart/2005/8/layout/radial6"/>
    <dgm:cxn modelId="{457AD77B-2199-412A-BC2D-AA3C118A6408}" type="presOf" srcId="{946573C8-24AA-4D56-AD8F-83C229E4ED1F}" destId="{7F6B2DE5-0AD1-4CBB-B9E9-77A7651C1B36}" srcOrd="0" destOrd="0" presId="urn:microsoft.com/office/officeart/2005/8/layout/radial6"/>
    <dgm:cxn modelId="{42D07E60-0BB3-4D0E-A065-CF9FFBCF2D0B}" type="presOf" srcId="{A9D4F8BD-732A-43EF-9BD5-1126281F9AA8}" destId="{7908657E-5031-4BD1-A023-81DE9315E495}" srcOrd="0" destOrd="0" presId="urn:microsoft.com/office/officeart/2005/8/layout/radial6"/>
    <dgm:cxn modelId="{411110A1-117A-4496-9E1A-AFE2CE4A6EDD}" type="presOf" srcId="{E85C4854-7331-4198-9261-0991FC2EBD0B}" destId="{F578F75E-09DC-456A-992E-8C870D0A94A2}" srcOrd="0" destOrd="0" presId="urn:microsoft.com/office/officeart/2005/8/layout/radial6"/>
    <dgm:cxn modelId="{CD21380A-3061-403D-B367-B5010FD33A57}" type="presOf" srcId="{B7464261-0845-4929-A299-4993CC0B99B4}" destId="{FCEE0DC6-2B60-4110-8D9B-6BA8F4931B50}" srcOrd="0" destOrd="0" presId="urn:microsoft.com/office/officeart/2005/8/layout/radial6"/>
    <dgm:cxn modelId="{CDF7633B-2BBC-4BA0-9773-2A95B842F976}" srcId="{35558AE1-F46D-4708-AFFA-EB697C1FF180}" destId="{E85C4854-7331-4198-9261-0991FC2EBD0B}" srcOrd="0" destOrd="0" parTransId="{6B278520-9116-4417-BA36-E806EDDD7ECF}" sibTransId="{79AECB2F-8E17-418E-9008-824DCC5DF7B6}"/>
    <dgm:cxn modelId="{FDB5898B-100C-4FBA-BBF2-222D156F2A09}" type="presOf" srcId="{374AC359-2165-4B36-B730-5F30624F0F48}" destId="{F67B2AA2-9616-40FB-A678-919FCC2FCCB0}" srcOrd="0" destOrd="0" presId="urn:microsoft.com/office/officeart/2005/8/layout/radial6"/>
    <dgm:cxn modelId="{492484AE-C896-4DEC-A1AD-5DC701C4AC9E}" srcId="{E85C4854-7331-4198-9261-0991FC2EBD0B}" destId="{374AC359-2165-4B36-B730-5F30624F0F48}" srcOrd="2" destOrd="0" parTransId="{184751D0-3D1C-43EE-94A8-77917ACE9D0D}" sibTransId="{946573C8-24AA-4D56-AD8F-83C229E4ED1F}"/>
    <dgm:cxn modelId="{4EA0833E-58F1-49D6-98F8-14727C819D2F}" type="presOf" srcId="{43D0EB47-B93B-41F7-A7C0-893993B9CAE4}" destId="{C513618A-4187-47C5-BE11-128C70F54123}" srcOrd="0" destOrd="0" presId="urn:microsoft.com/office/officeart/2005/8/layout/radial6"/>
    <dgm:cxn modelId="{8129DF65-E3A5-42A1-A91C-6DE6190E2556}" srcId="{E85C4854-7331-4198-9261-0991FC2EBD0B}" destId="{BCA38C66-67C4-4D67-8D92-7814A0959A18}" srcOrd="1" destOrd="0" parTransId="{58B10583-F1C1-415E-9719-2A575EF756DA}" sibTransId="{0EBE37F1-537F-4EDE-BB46-3134C26590B0}"/>
    <dgm:cxn modelId="{00CA8C69-B3B0-4758-8683-FFEC559417B3}" type="presParOf" srcId="{9418755B-3CD7-4CA6-B47C-1998740BDAF0}" destId="{F578F75E-09DC-456A-992E-8C870D0A94A2}" srcOrd="0" destOrd="0" presId="urn:microsoft.com/office/officeart/2005/8/layout/radial6"/>
    <dgm:cxn modelId="{86FDDDFE-D5E5-44ED-9D60-7BCE65AEC0BD}" type="presParOf" srcId="{9418755B-3CD7-4CA6-B47C-1998740BDAF0}" destId="{7908657E-5031-4BD1-A023-81DE9315E495}" srcOrd="1" destOrd="0" presId="urn:microsoft.com/office/officeart/2005/8/layout/radial6"/>
    <dgm:cxn modelId="{5E5F7C84-5E07-4A4F-A2CC-14C2FFB105C9}" type="presParOf" srcId="{9418755B-3CD7-4CA6-B47C-1998740BDAF0}" destId="{66822134-2164-434E-9B93-B508C904AA7A}" srcOrd="2" destOrd="0" presId="urn:microsoft.com/office/officeart/2005/8/layout/radial6"/>
    <dgm:cxn modelId="{136FBDF7-CE45-4EEB-83A2-12192F57D442}" type="presParOf" srcId="{9418755B-3CD7-4CA6-B47C-1998740BDAF0}" destId="{C513618A-4187-47C5-BE11-128C70F54123}" srcOrd="3" destOrd="0" presId="urn:microsoft.com/office/officeart/2005/8/layout/radial6"/>
    <dgm:cxn modelId="{0DD7531C-D63E-4C97-96E6-E14951B7164C}" type="presParOf" srcId="{9418755B-3CD7-4CA6-B47C-1998740BDAF0}" destId="{3D54246E-0ACF-48A8-81D9-9021F1C7B0E2}" srcOrd="4" destOrd="0" presId="urn:microsoft.com/office/officeart/2005/8/layout/radial6"/>
    <dgm:cxn modelId="{A43F8663-66A6-44D9-BB5E-EBACF2C70EA5}" type="presParOf" srcId="{9418755B-3CD7-4CA6-B47C-1998740BDAF0}" destId="{57CCDCC4-75A7-4A6B-BD3C-14B1016CEA59}" srcOrd="5" destOrd="0" presId="urn:microsoft.com/office/officeart/2005/8/layout/radial6"/>
    <dgm:cxn modelId="{59112366-534B-4241-AB09-A87BDA8D624A}" type="presParOf" srcId="{9418755B-3CD7-4CA6-B47C-1998740BDAF0}" destId="{6FA9FE63-8074-4468-A38F-12A8285FD339}" srcOrd="6" destOrd="0" presId="urn:microsoft.com/office/officeart/2005/8/layout/radial6"/>
    <dgm:cxn modelId="{FEB5B753-8A2D-40A0-8202-215AF92844F5}" type="presParOf" srcId="{9418755B-3CD7-4CA6-B47C-1998740BDAF0}" destId="{F67B2AA2-9616-40FB-A678-919FCC2FCCB0}" srcOrd="7" destOrd="0" presId="urn:microsoft.com/office/officeart/2005/8/layout/radial6"/>
    <dgm:cxn modelId="{D8322429-C9C8-4C57-9A2B-1545E2290BF9}" type="presParOf" srcId="{9418755B-3CD7-4CA6-B47C-1998740BDAF0}" destId="{6F19D9F6-584F-457D-99D9-61CCE2B067F6}" srcOrd="8" destOrd="0" presId="urn:microsoft.com/office/officeart/2005/8/layout/radial6"/>
    <dgm:cxn modelId="{1A436363-4820-4690-9FA9-C928422F472B}" type="presParOf" srcId="{9418755B-3CD7-4CA6-B47C-1998740BDAF0}" destId="{7F6B2DE5-0AD1-4CBB-B9E9-77A7651C1B36}" srcOrd="9" destOrd="0" presId="urn:microsoft.com/office/officeart/2005/8/layout/radial6"/>
    <dgm:cxn modelId="{C2FE1900-9E16-4C1F-897D-D39D5A60BF20}" type="presParOf" srcId="{9418755B-3CD7-4CA6-B47C-1998740BDAF0}" destId="{FCEE0DC6-2B60-4110-8D9B-6BA8F4931B50}" srcOrd="10" destOrd="0" presId="urn:microsoft.com/office/officeart/2005/8/layout/radial6"/>
    <dgm:cxn modelId="{C2701D37-F920-4E34-BEF8-5D56735D7467}" type="presParOf" srcId="{9418755B-3CD7-4CA6-B47C-1998740BDAF0}" destId="{166C02D2-047D-4676-BEFF-B0245CE66284}" srcOrd="11" destOrd="0" presId="urn:microsoft.com/office/officeart/2005/8/layout/radial6"/>
    <dgm:cxn modelId="{E2A51036-0796-4B87-A26D-6C6AF8A6C1AD}" type="presParOf" srcId="{9418755B-3CD7-4CA6-B47C-1998740BDAF0}" destId="{1DF0546D-3C22-4BF5-A0AA-2A06E85252E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0546D-3C22-4BF5-A0AA-2A06E85252E9}">
      <dsp:nvSpPr>
        <dsp:cNvPr id="0" name=""/>
        <dsp:cNvSpPr/>
      </dsp:nvSpPr>
      <dsp:spPr>
        <a:xfrm>
          <a:off x="773316" y="367412"/>
          <a:ext cx="2449302" cy="244930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B2DE5-0AD1-4CBB-B9E9-77A7651C1B36}">
      <dsp:nvSpPr>
        <dsp:cNvPr id="0" name=""/>
        <dsp:cNvSpPr/>
      </dsp:nvSpPr>
      <dsp:spPr>
        <a:xfrm>
          <a:off x="773316" y="367412"/>
          <a:ext cx="2449302" cy="244930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9FE63-8074-4468-A38F-12A8285FD339}">
      <dsp:nvSpPr>
        <dsp:cNvPr id="0" name=""/>
        <dsp:cNvSpPr/>
      </dsp:nvSpPr>
      <dsp:spPr>
        <a:xfrm>
          <a:off x="773316" y="367412"/>
          <a:ext cx="2449302" cy="2449302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3618A-4187-47C5-BE11-128C70F54123}">
      <dsp:nvSpPr>
        <dsp:cNvPr id="0" name=""/>
        <dsp:cNvSpPr/>
      </dsp:nvSpPr>
      <dsp:spPr>
        <a:xfrm>
          <a:off x="773316" y="367412"/>
          <a:ext cx="2449302" cy="2449302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8F75E-09DC-456A-992E-8C870D0A94A2}">
      <dsp:nvSpPr>
        <dsp:cNvPr id="0" name=""/>
        <dsp:cNvSpPr/>
      </dsp:nvSpPr>
      <dsp:spPr>
        <a:xfrm>
          <a:off x="1434088" y="1028184"/>
          <a:ext cx="1127759" cy="11277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 err="1"/>
            <a:t>Atmo</a:t>
          </a:r>
          <a:r>
            <a:rPr kumimoji="1" lang="en-US" altLang="ja-JP" sz="1800" kern="1200" dirty="0"/>
            <a:t>-sphere</a:t>
          </a:r>
          <a:endParaRPr kumimoji="1" lang="ja-JP" altLang="en-US" sz="1800" kern="1200" dirty="0"/>
        </a:p>
      </dsp:txBody>
      <dsp:txXfrm>
        <a:off x="1599244" y="1193340"/>
        <a:ext cx="797447" cy="797447"/>
      </dsp:txXfrm>
    </dsp:sp>
    <dsp:sp modelId="{7908657E-5031-4BD1-A023-81DE9315E495}">
      <dsp:nvSpPr>
        <dsp:cNvPr id="0" name=""/>
        <dsp:cNvSpPr/>
      </dsp:nvSpPr>
      <dsp:spPr>
        <a:xfrm>
          <a:off x="1603252" y="1116"/>
          <a:ext cx="789431" cy="7894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400" kern="1200" dirty="0" err="1"/>
            <a:t>Strato</a:t>
          </a:r>
          <a:r>
            <a:rPr kumimoji="1" lang="en-US" altLang="ja-JP" sz="1400" kern="1200" dirty="0"/>
            <a:t>-sphere</a:t>
          </a:r>
          <a:endParaRPr kumimoji="1" lang="ja-JP" altLang="en-US" sz="1400" kern="1200" dirty="0"/>
        </a:p>
      </dsp:txBody>
      <dsp:txXfrm>
        <a:off x="1718861" y="116725"/>
        <a:ext cx="558213" cy="558213"/>
      </dsp:txXfrm>
    </dsp:sp>
    <dsp:sp modelId="{3D54246E-0ACF-48A8-81D9-9021F1C7B0E2}">
      <dsp:nvSpPr>
        <dsp:cNvPr id="0" name=""/>
        <dsp:cNvSpPr/>
      </dsp:nvSpPr>
      <dsp:spPr>
        <a:xfrm>
          <a:off x="2799483" y="1197348"/>
          <a:ext cx="789431" cy="789431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/>
            <a:t>Sea Ice</a:t>
          </a:r>
          <a:endParaRPr kumimoji="1" lang="ja-JP" altLang="en-US" sz="1500" kern="1200" dirty="0"/>
        </a:p>
      </dsp:txBody>
      <dsp:txXfrm>
        <a:off x="2915092" y="1312957"/>
        <a:ext cx="558213" cy="558213"/>
      </dsp:txXfrm>
    </dsp:sp>
    <dsp:sp modelId="{F67B2AA2-9616-40FB-A678-919FCC2FCCB0}">
      <dsp:nvSpPr>
        <dsp:cNvPr id="0" name=""/>
        <dsp:cNvSpPr/>
      </dsp:nvSpPr>
      <dsp:spPr>
        <a:xfrm>
          <a:off x="1603252" y="2393579"/>
          <a:ext cx="789431" cy="789431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500" kern="1200" dirty="0"/>
            <a:t>Ocean</a:t>
          </a:r>
          <a:endParaRPr kumimoji="1" lang="ja-JP" altLang="en-US" sz="1500" kern="1200" dirty="0"/>
        </a:p>
      </dsp:txBody>
      <dsp:txXfrm>
        <a:off x="1718861" y="2509188"/>
        <a:ext cx="558213" cy="558213"/>
      </dsp:txXfrm>
    </dsp:sp>
    <dsp:sp modelId="{FCEE0DC6-2B60-4110-8D9B-6BA8F4931B50}">
      <dsp:nvSpPr>
        <dsp:cNvPr id="0" name=""/>
        <dsp:cNvSpPr/>
      </dsp:nvSpPr>
      <dsp:spPr>
        <a:xfrm>
          <a:off x="407020" y="1197348"/>
          <a:ext cx="789431" cy="789431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altLang="ja-JP" sz="1800" kern="1200" dirty="0"/>
            <a:t>Land</a:t>
          </a:r>
          <a:endParaRPr kumimoji="1" lang="ja-JP" altLang="en-US" sz="1800" kern="1200" dirty="0"/>
        </a:p>
      </dsp:txBody>
      <dsp:txXfrm>
        <a:off x="522629" y="1312957"/>
        <a:ext cx="558213" cy="558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3637B4-4724-4BEE-BA64-34D3A629D2AF}" type="datetimeFigureOut">
              <a:rPr kumimoji="1" lang="ja-JP" altLang="en-US" smtClean="0"/>
              <a:t>2016/9/20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8825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5CCCCB-D88B-4554-B093-8102796371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66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8F79EC0-9E3C-4CEF-A405-C6EF1757EFD7}" type="datetimeFigureOut">
              <a:rPr lang="en-US"/>
              <a:pPr>
                <a:defRPr/>
              </a:pPr>
              <a:t>9/20/2016</a:t>
            </a:fld>
            <a:endParaRPr 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37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8950707-6B44-4D60-B310-2D21583BD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83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0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9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8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6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2072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92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18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78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45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41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83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20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402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385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288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83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6960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523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491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2E0D5-5864-4A58-939D-8BF637E55CEB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565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63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3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98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4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31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73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84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01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14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4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20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69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CA2E2-0628-4619-B244-29CB8459F269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7739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11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3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2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4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3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1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50707-6B44-4D60-B310-2D21583BD8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1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296144"/>
          </a:xfr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1026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AD45F-CB8C-4AFE-831E-212F8161C2A0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C30F-9608-4C5C-ADA7-C5CBBAF824A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6183" y="119675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844824"/>
            <a:ext cx="4040188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844824"/>
            <a:ext cx="4041775" cy="428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E213E-8A34-443A-8715-A6596AEBE3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F0D8-8ADA-4B70-A11F-BA660F944981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B2B6A-107A-4980-9A2D-CDC1DB1D55B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13DEB-6F96-4E7B-AA5A-CC83EACCB444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987C1-93AC-4071-8322-170071EC522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98697-4AE2-42C1-BB64-288C8DBD8A5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60FEA-66F4-4325-A3B9-606E39A040E9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50EF-ECDA-4ECE-8DA7-C6B35CBD4662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1.JPG"/>
          <p:cNvPicPr>
            <a:picLocks noChangeAspect="1" noChangeArrowheads="1"/>
          </p:cNvPicPr>
          <p:nvPr/>
        </p:nvPicPr>
        <p:blipFill rotWithShape="1">
          <a:blip r:embed="rId2" cstate="print"/>
          <a:srcRect l="6075" t="263" r="5454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MA3214\デスクトップ\図\2.JPG"/>
          <p:cNvPicPr>
            <a:picLocks noChangeAspect="1" noChangeArrowheads="1"/>
          </p:cNvPicPr>
          <p:nvPr/>
        </p:nvPicPr>
        <p:blipFill rotWithShape="1">
          <a:blip r:embed="rId2" cstate="print"/>
          <a:srcRect l="11147" t="263" r="466" b="2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258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634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IMG_819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JMA_building_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MA3214\デスクトップ\トップ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8595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1824335"/>
          </a:xfrm>
        </p:spPr>
        <p:txBody>
          <a:bodyPr/>
          <a:lstStyle>
            <a:lvl1pPr algn="ctr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3568" y="2807055"/>
            <a:ext cx="7772400" cy="1788219"/>
          </a:xfrm>
        </p:spPr>
        <p:txBody>
          <a:bodyPr anchor="ctr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pic>
        <p:nvPicPr>
          <p:cNvPr id="9" name="Picture 3" descr="C:\Users\JMA3214\Desktop\20130204160756\気象庁ロゴ\(大）気象庁ロゴマーク_濃い青_小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 userDrawn="1"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3779912" y="6525344"/>
            <a:ext cx="4536504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88424" y="6525344"/>
            <a:ext cx="648072" cy="28803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9A62-1E34-45B4-8BD9-9566EBF62A1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5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">
              <a:schemeClr val="accent1">
                <a:lumMod val="40000"/>
                <a:lumOff val="60000"/>
              </a:schemeClr>
            </a:gs>
            <a:gs pos="25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MA3214\Desktop\20130204160756\気象庁ロゴ\(大）気象庁ロゴマーク_濃い青_小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" y="6455131"/>
            <a:ext cx="378000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24" y="6631876"/>
            <a:ext cx="2098800" cy="15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0" y="6555420"/>
            <a:ext cx="768793" cy="2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8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196752"/>
            <a:ext cx="8229600" cy="525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79912" y="6525344"/>
            <a:ext cx="453650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388424" y="6525344"/>
            <a:ext cx="64807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1D7E6F-8CFD-4309-83DF-4EFD1A91320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18560" y="6479625"/>
            <a:ext cx="8725440" cy="45719"/>
          </a:xfrm>
          <a:prstGeom prst="rect">
            <a:avLst/>
          </a:prstGeom>
          <a:gradFill flip="none" rotWithShape="1">
            <a:gsLst>
              <a:gs pos="0">
                <a:srgbClr val="2B468D"/>
              </a:gs>
              <a:gs pos="20000">
                <a:schemeClr val="tx2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26" r:id="rId2"/>
    <p:sldLayoutId id="2147484747" r:id="rId3"/>
    <p:sldLayoutId id="2147484748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27" r:id="rId10"/>
    <p:sldLayoutId id="2147484728" r:id="rId11"/>
    <p:sldLayoutId id="2147484729" r:id="rId12"/>
    <p:sldLayoutId id="2147484730" r:id="rId13"/>
    <p:sldLayoutId id="2147484731" r:id="rId14"/>
    <p:sldLayoutId id="2147484732" r:id="rId15"/>
    <p:sldLayoutId id="2147484733" r:id="rId16"/>
    <p:sldLayoutId id="2147484734" r:id="rId17"/>
    <p:sldLayoutId id="2147484735" r:id="rId18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88F77E-4FCA-4C87-B48F-FC8F4B807336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  <p:sp>
        <p:nvSpPr>
          <p:cNvPr id="11267" name="サブタイトル 7"/>
          <p:cNvSpPr>
            <a:spLocks noGrp="1"/>
          </p:cNvSpPr>
          <p:nvPr>
            <p:ph type="subTitle" idx="1"/>
          </p:nvPr>
        </p:nvSpPr>
        <p:spPr>
          <a:xfrm>
            <a:off x="1371600" y="4292600"/>
            <a:ext cx="6400800" cy="1296988"/>
          </a:xfrm>
        </p:spPr>
        <p:txBody>
          <a:bodyPr/>
          <a:lstStyle/>
          <a:p>
            <a:r>
              <a:rPr lang="en-US" altLang="ja-JP" dirty="0"/>
              <a:t>September 20, 2016</a:t>
            </a:r>
            <a:br>
              <a:rPr lang="en-US" altLang="ja-JP" dirty="0"/>
            </a:br>
            <a:r>
              <a:rPr lang="en-US" altLang="ja-JP" dirty="0"/>
              <a:t>Environmental Modeling Center, </a:t>
            </a:r>
            <a:r>
              <a:rPr lang="en-US" altLang="ja-JP" dirty="0" err="1"/>
              <a:t>NCEP</a:t>
            </a:r>
            <a:endParaRPr lang="en-US" altLang="ja-JP" dirty="0"/>
          </a:p>
          <a:p>
            <a:r>
              <a:rPr lang="en-US" altLang="ja-JP" dirty="0"/>
              <a:t>Takuma Yoshida</a:t>
            </a:r>
            <a:br>
              <a:rPr lang="en-US" altLang="ja-JP" dirty="0"/>
            </a:br>
            <a:r>
              <a:rPr lang="en-US" altLang="ja-JP" dirty="0"/>
              <a:t>(University of Maryland,</a:t>
            </a:r>
            <a:br>
              <a:rPr lang="en-US" altLang="ja-JP" dirty="0"/>
            </a:br>
            <a:r>
              <a:rPr lang="en-US" altLang="ja-JP" dirty="0"/>
              <a:t>Japan Meteorological Agency)</a:t>
            </a:r>
          </a:p>
        </p:txBody>
      </p:sp>
      <p:sp>
        <p:nvSpPr>
          <p:cNvPr id="11266" name="タイトル 6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08912" cy="1470025"/>
          </a:xfrm>
        </p:spPr>
        <p:txBody>
          <a:bodyPr/>
          <a:lstStyle/>
          <a:p>
            <a:r>
              <a:rPr lang="en-US" altLang="ja-JP" sz="3600" dirty="0"/>
              <a:t>Current development of </a:t>
            </a:r>
            <a:r>
              <a:rPr lang="en-US" altLang="ja-JP" sz="3600" dirty="0" err="1"/>
              <a:t>JMA’s</a:t>
            </a:r>
            <a:r>
              <a:rPr lang="en-US" altLang="ja-JP" sz="3600" dirty="0"/>
              <a:t> operational Ensemble Prediction Systems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  <p:sp>
        <p:nvSpPr>
          <p:cNvPr id="12291" name="タイトル 6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25470"/>
          </a:xfrm>
        </p:spPr>
        <p:txBody>
          <a:bodyPr/>
          <a:lstStyle/>
          <a:p>
            <a:r>
              <a:rPr lang="en-US" altLang="ja-JP" dirty="0"/>
              <a:t>Ensemble Prediction Systems</a:t>
            </a:r>
            <a:endParaRPr lang="ja-JP" altLang="en-US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20050" y="6133563"/>
            <a:ext cx="912394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85087"/>
              </p:ext>
            </p:extLst>
          </p:nvPr>
        </p:nvGraphicFramePr>
        <p:xfrm>
          <a:off x="179512" y="950168"/>
          <a:ext cx="8856984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439">
                  <a:extLst>
                    <a:ext uri="{9D8B030D-6E8A-4147-A177-3AD203B41FA5}">
                      <a16:colId xmlns:a16="http://schemas.microsoft.com/office/drawing/2014/main" val="4019968991"/>
                    </a:ext>
                  </a:extLst>
                </a:gridCol>
                <a:gridCol w="2080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1685">
                  <a:extLst>
                    <a:ext uri="{9D8B030D-6E8A-4147-A177-3AD203B41FA5}">
                      <a16:colId xmlns:a16="http://schemas.microsoft.com/office/drawing/2014/main" val="3366132059"/>
                    </a:ext>
                  </a:extLst>
                </a:gridCol>
              </a:tblGrid>
              <a:tr h="325214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One-week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One-month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JMA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/MRI-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CPS2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12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Main targets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One-week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Two-week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to one-month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Seasonal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outlook</a:t>
                      </a:r>
                    </a:p>
                    <a:p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Enso outlook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22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</a:rPr>
                        <a:t>Atmospheric Initial Condition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Global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Analysis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JRA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-55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802098"/>
                  </a:ext>
                </a:extLst>
              </a:tr>
              <a:tr h="56912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times a day</a:t>
                      </a:r>
                    </a:p>
                    <a:p>
                      <a:pPr algn="ctr"/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(at maximum)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times a day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Sat.,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Sun. and</a:t>
                      </a:r>
                    </a:p>
                    <a:p>
                      <a:pPr algn="ctr"/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Tue., Wed.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Once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a month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12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Forecast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5.5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(Sat., Sun.)</a:t>
                      </a:r>
                    </a:p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(Tue., Wed.)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7 months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67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Ensemble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size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50 (25x2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with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LAF)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51 (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13x4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 with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 err="1">
                          <a:solidFill>
                            <a:schemeClr val="tx1"/>
                          </a:solidFill>
                        </a:rPr>
                        <a:t>LAF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14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TL479L60 (Model top: 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TL319L60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TL159L60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0.1hPa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12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Initial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SV (NW Pacific, TC areas)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SV (NH, TR and SH)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BGM (NH and TR)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BGM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912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ensemble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Stochastically Perturbed Physics Tendency (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SPPT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3035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Ocean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Assume c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onst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ant SST anomaly</a:t>
                      </a:r>
                    </a:p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MGDSST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, ICE)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Dynamical</a:t>
                      </a:r>
                      <a:r>
                        <a:rPr kumimoji="1" lang="en-US" altLang="ja-JP" baseline="0" dirty="0"/>
                        <a:t> model coupled (1 x 0.3-0.5 </a:t>
                      </a:r>
                      <a:r>
                        <a:rPr kumimoji="1" lang="en-US" altLang="ja-JP" baseline="0" dirty="0" err="1"/>
                        <a:t>deg</a:t>
                      </a:r>
                      <a:r>
                        <a:rPr kumimoji="1" lang="en-US" altLang="ja-JP" baseline="0" dirty="0"/>
                        <a:t>, </a:t>
                      </a:r>
                      <a:r>
                        <a:rPr kumimoji="1" lang="en-US" altLang="ja-JP" baseline="0" dirty="0" err="1"/>
                        <a:t>52L+BBL</a:t>
                      </a:r>
                      <a:r>
                        <a:rPr kumimoji="1" lang="en-US" altLang="ja-JP" baseline="0" dirty="0"/>
                        <a:t>)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590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88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sp>
        <p:nvSpPr>
          <p:cNvPr id="12291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Current DA systems at </a:t>
            </a:r>
            <a:r>
              <a:rPr lang="en-US" altLang="ja-JP" dirty="0" err="1"/>
              <a:t>JMA</a:t>
            </a:r>
            <a:endParaRPr lang="ja-JP" altLang="en-US" sz="2400" dirty="0"/>
          </a:p>
        </p:txBody>
      </p:sp>
      <p:sp>
        <p:nvSpPr>
          <p:cNvPr id="5" name="角丸四角形 4"/>
          <p:cNvSpPr/>
          <p:nvPr/>
        </p:nvSpPr>
        <p:spPr>
          <a:xfrm>
            <a:off x="197514" y="4869160"/>
            <a:ext cx="8748972" cy="14401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Climate Analysis (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JRA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-55) (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4DVAR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): every 6 hours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Model resolution: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    Outer: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TL319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/ Inner: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T106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L60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Consistent analysis with reanalysis</a:t>
            </a:r>
            <a:endParaRPr lang="ja-JP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79512" y="3248981"/>
            <a:ext cx="5472608" cy="144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Mesoscale Analysis (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4DVAR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): every 3 hours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Model resolution: Outer: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5km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/ Inner: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15km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L50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Data cut off time: +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50min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Assimilation Window: -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3h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to Analysis time</a:t>
            </a:r>
            <a:endParaRPr lang="ja-JP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828164" y="3248981"/>
            <a:ext cx="3208332" cy="1440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Local Analysis (</a:t>
            </a:r>
            <a:r>
              <a:rPr lang="en-US" altLang="ja-JP" dirty="0" err="1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3DVAR</a:t>
            </a:r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):</a:t>
            </a:r>
          </a:p>
          <a:p>
            <a:pPr lvl="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    every hours</a:t>
            </a:r>
          </a:p>
          <a:p>
            <a:pPr lvl="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    Resolution: </a:t>
            </a:r>
            <a:r>
              <a:rPr lang="en-US" altLang="ja-JP" dirty="0" err="1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2km</a:t>
            </a:r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, </a:t>
            </a:r>
            <a:r>
              <a:rPr lang="en-US" altLang="ja-JP" dirty="0" err="1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L60</a:t>
            </a:r>
            <a:endParaRPr lang="en-US" altLang="ja-JP" dirty="0">
              <a:solidFill>
                <a:srgbClr val="C0504D">
                  <a:lumMod val="75000"/>
                </a:srgbClr>
              </a:solidFill>
              <a:latin typeface="Arial" pitchFamily="34" charset="0"/>
            </a:endParaRPr>
          </a:p>
          <a:p>
            <a:pPr lvl="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    Data cut off time: +</a:t>
            </a:r>
            <a:r>
              <a:rPr lang="en-US" altLang="ja-JP" dirty="0" err="1">
                <a:solidFill>
                  <a:srgbClr val="C0504D">
                    <a:lumMod val="75000"/>
                  </a:srgbClr>
                </a:solidFill>
                <a:latin typeface="Arial" pitchFamily="34" charset="0"/>
              </a:rPr>
              <a:t>30min</a:t>
            </a:r>
            <a:endParaRPr lang="en-US" altLang="ja-JP" dirty="0">
              <a:solidFill>
                <a:srgbClr val="C0504D">
                  <a:lumMod val="75000"/>
                </a:srgbClr>
              </a:solidFill>
              <a:latin typeface="Arial" pitchFamily="34" charset="0"/>
            </a:endParaRPr>
          </a:p>
        </p:txBody>
      </p:sp>
      <p:sp>
        <p:nvSpPr>
          <p:cNvPr id="16" name="角丸四角形 4"/>
          <p:cNvSpPr/>
          <p:nvPr/>
        </p:nvSpPr>
        <p:spPr>
          <a:xfrm>
            <a:off x="179512" y="1160750"/>
            <a:ext cx="8748972" cy="19442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Global Analysis (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4DVAR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): every 6 hours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Model resolution: Outer: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TL959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/ Inner: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TL319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L100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Data cut off time 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    for Early Analysis: +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2h20m</a:t>
            </a:r>
            <a:endParaRPr lang="en-US" altLang="ja-JP" dirty="0">
              <a:solidFill>
                <a:prstClr val="black"/>
              </a:solidFill>
              <a:latin typeface="Arial" pitchFamily="34" charset="0"/>
            </a:endParaRP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    for Cycle Analysis: +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11h50m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(00,12),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7h50m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(06,18)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   Assimilation Window: -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3h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</a:rPr>
              <a:t> to +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</a:rPr>
              <a:t>3h</a:t>
            </a:r>
            <a:endParaRPr lang="ja-JP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20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About Japan Meteorological Agency</a:t>
            </a:r>
          </a:p>
          <a:p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JMA’s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NWP systems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Updated coupled EPS (</a:t>
            </a:r>
            <a:r>
              <a:rPr lang="en-US" altLang="ja-JP" dirty="0" err="1">
                <a:solidFill>
                  <a:srgbClr val="FF0000"/>
                </a:solidFill>
              </a:rPr>
              <a:t>JMA</a:t>
            </a:r>
            <a:r>
              <a:rPr lang="en-US" altLang="ja-JP" dirty="0">
                <a:solidFill>
                  <a:srgbClr val="FF0000"/>
                </a:solidFill>
              </a:rPr>
              <a:t>/MRI-</a:t>
            </a:r>
            <a:r>
              <a:rPr lang="en-US" altLang="ja-JP" dirty="0" err="1">
                <a:solidFill>
                  <a:srgbClr val="FF0000"/>
                </a:solidFill>
              </a:rPr>
              <a:t>CPS2</a:t>
            </a:r>
            <a:r>
              <a:rPr lang="en-US" altLang="ja-JP" dirty="0">
                <a:solidFill>
                  <a:srgbClr val="FF0000"/>
                </a:solidFill>
              </a:rPr>
              <a:t>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Ongoing development toward unified atmospheric EPS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1742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7504" y="53752"/>
            <a:ext cx="8928992" cy="1143000"/>
          </a:xfrm>
        </p:spPr>
        <p:txBody>
          <a:bodyPr/>
          <a:lstStyle/>
          <a:p>
            <a:r>
              <a:rPr lang="en-US" altLang="ja-JP" dirty="0"/>
              <a:t>System components of JMA/MRI-CPS2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538163" y="1628923"/>
            <a:ext cx="8208962" cy="4824413"/>
            <a:chOff x="0" y="0"/>
            <a:chExt cx="8208912" cy="4824536"/>
          </a:xfrm>
        </p:grpSpPr>
        <p:sp>
          <p:nvSpPr>
            <p:cNvPr id="17" name="AutoShape 18" descr="25%"/>
            <p:cNvSpPr>
              <a:spLocks noChangeArrowheads="1"/>
            </p:cNvSpPr>
            <p:nvPr/>
          </p:nvSpPr>
          <p:spPr bwMode="auto">
            <a:xfrm>
              <a:off x="4464023" y="404823"/>
              <a:ext cx="3178156" cy="4033940"/>
            </a:xfrm>
            <a:prstGeom prst="roundRect">
              <a:avLst>
                <a:gd name="adj" fmla="val 5440"/>
              </a:avLst>
            </a:prstGeom>
            <a:solidFill>
              <a:srgbClr val="EBF1DE"/>
            </a:solidFill>
            <a:ln w="12700" cmpd="dbl">
              <a:solidFill>
                <a:srgbClr val="4F6228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5473965" y="2136106"/>
              <a:ext cx="1870853" cy="436684"/>
            </a:xfrm>
            <a:prstGeom prst="roundRect">
              <a:avLst>
                <a:gd name="adj" fmla="val 14431"/>
              </a:avLst>
            </a:prstGeom>
            <a:solidFill>
              <a:srgbClr val="F2F2F2"/>
            </a:solidFill>
            <a:ln w="9525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wrap="none" lIns="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600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Coupler</a:t>
              </a:r>
              <a:r>
                <a:rPr lang="ja-JP" altLang="en-US" sz="1600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600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(SCUP)</a:t>
              </a: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>
              <a:off x="633408" y="360372"/>
              <a:ext cx="2630472" cy="962050"/>
            </a:xfrm>
            <a:prstGeom prst="roundRect">
              <a:avLst>
                <a:gd name="adj" fmla="val 16667"/>
              </a:avLst>
            </a:prstGeom>
            <a:solidFill>
              <a:srgbClr val="C6D9F1"/>
            </a:solidFill>
            <a:ln w="12700">
              <a:solidFill>
                <a:srgbClr val="17375E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Atmospheric </a:t>
              </a:r>
              <a:b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</a:br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Reanalysis</a:t>
              </a:r>
            </a:p>
            <a:p>
              <a:pPr algn="ctr" eaLnBrk="1" hangingPunct="1"/>
              <a:r>
                <a:rPr lang="ja-JP" altLang="en-US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JRA-55</a:t>
              </a:r>
              <a:r>
                <a:rPr lang="ja-JP" altLang="en-US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4761788" y="449010"/>
              <a:ext cx="2583028" cy="618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ja-JP" sz="2000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Coupled model </a:t>
              </a:r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(JMA/MRI-CGCM2)</a:t>
              </a: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8208912" cy="4824536"/>
            </a:xfrm>
            <a:prstGeom prst="rect">
              <a:avLst/>
            </a:prstGeom>
            <a:noFill/>
            <a:ln w="254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2" name="AutoShape 16"/>
            <p:cNvSpPr>
              <a:spLocks noChangeArrowheads="1"/>
            </p:cNvSpPr>
            <p:nvPr/>
          </p:nvSpPr>
          <p:spPr bwMode="auto">
            <a:xfrm>
              <a:off x="595308" y="3383049"/>
              <a:ext cx="2662222" cy="1022376"/>
            </a:xfrm>
            <a:prstGeom prst="roundRect">
              <a:avLst>
                <a:gd name="adj" fmla="val 16667"/>
              </a:avLst>
            </a:prstGeom>
            <a:solidFill>
              <a:srgbClr val="C6D9F1"/>
            </a:solidFill>
            <a:ln w="12700">
              <a:solidFill>
                <a:srgbClr val="17375E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Ocean Data </a:t>
              </a:r>
            </a:p>
            <a:p>
              <a:pPr algn="ctr" eaLnBrk="1" hangingPunct="1"/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Assimilation</a:t>
              </a:r>
              <a:b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</a:br>
              <a:r>
                <a:rPr lang="ja-JP" altLang="en-US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MOVE/MRI.COM-G2</a:t>
              </a:r>
              <a:r>
                <a:rPr lang="ja-JP" altLang="en-US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</a:p>
          </p:txBody>
        </p:sp>
        <p:sp>
          <p:nvSpPr>
            <p:cNvPr id="23" name="AutoShape 30"/>
            <p:cNvSpPr>
              <a:spLocks noChangeArrowheads="1"/>
            </p:cNvSpPr>
            <p:nvPr/>
          </p:nvSpPr>
          <p:spPr bwMode="auto">
            <a:xfrm>
              <a:off x="614358" y="1890761"/>
              <a:ext cx="2660634" cy="962050"/>
            </a:xfrm>
            <a:prstGeom prst="roundRect">
              <a:avLst>
                <a:gd name="adj" fmla="val 16667"/>
              </a:avLst>
            </a:prstGeom>
            <a:solidFill>
              <a:srgbClr val="F2DCDB"/>
            </a:solidFill>
            <a:ln w="12700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b="1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Initial Perturbation</a:t>
              </a:r>
            </a:p>
            <a:p>
              <a:pPr algn="ctr" eaLnBrk="1" hangingPunct="1"/>
              <a:r>
                <a:rPr lang="en-US" altLang="ja-JP" sz="1600" dirty="0" err="1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Trop.&amp;NH</a:t>
              </a:r>
              <a:r>
                <a:rPr lang="en-US" altLang="ja-JP" sz="1600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 Breeding Method</a:t>
              </a:r>
            </a:p>
            <a:p>
              <a:pPr algn="ctr" eaLnBrk="1" hangingPunct="1"/>
              <a:r>
                <a:rPr lang="en-US" altLang="ja-JP" sz="1600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(BGM</a:t>
              </a:r>
              <a:r>
                <a:rPr lang="ja-JP" altLang="en-US" sz="1600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en-US" altLang="ja-JP" sz="1600" dirty="0">
                  <a:latin typeface="+mn-lt"/>
                  <a:ea typeface="Meiryo UI" panose="020B0604030504040204" pitchFamily="50" charset="-128"/>
                  <a:cs typeface="Meiryo UI" panose="020B0604030504040204" pitchFamily="50" charset="-128"/>
                </a:rPr>
                <a:t>method)</a:t>
              </a:r>
            </a:p>
          </p:txBody>
        </p:sp>
        <p:sp>
          <p:nvSpPr>
            <p:cNvPr id="24" name="上下矢印 24"/>
            <p:cNvSpPr>
              <a:spLocks noChangeArrowheads="1"/>
            </p:cNvSpPr>
            <p:nvPr/>
          </p:nvSpPr>
          <p:spPr bwMode="auto">
            <a:xfrm>
              <a:off x="5049806" y="1913952"/>
              <a:ext cx="287336" cy="804436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B9CDE5"/>
            </a:solidFill>
            <a:ln w="12700">
              <a:solidFill>
                <a:srgbClr val="385D8A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25" name="正方形/長方形 28"/>
          <p:cNvSpPr>
            <a:spLocks noChangeArrowheads="1"/>
          </p:cNvSpPr>
          <p:nvPr/>
        </p:nvSpPr>
        <p:spPr bwMode="auto">
          <a:xfrm>
            <a:off x="3831576" y="3253980"/>
            <a:ext cx="1081088" cy="278213"/>
          </a:xfrm>
          <a:prstGeom prst="rect">
            <a:avLst/>
          </a:prstGeom>
          <a:noFill/>
          <a:ln w="19050">
            <a:solidFill>
              <a:srgbClr val="385D8A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400" b="1" u="sng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Atm. I.C.</a:t>
            </a:r>
          </a:p>
        </p:txBody>
      </p:sp>
      <p:sp>
        <p:nvSpPr>
          <p:cNvPr id="26" name="二等辺三角形 25"/>
          <p:cNvSpPr/>
          <p:nvPr/>
        </p:nvSpPr>
        <p:spPr>
          <a:xfrm rot="10800000">
            <a:off x="2143630" y="3125455"/>
            <a:ext cx="650652" cy="25705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/>
          <p:cNvSpPr/>
          <p:nvPr/>
        </p:nvSpPr>
        <p:spPr>
          <a:xfrm rot="10800000">
            <a:off x="2149316" y="4617528"/>
            <a:ext cx="650652" cy="25705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/>
          <p:cNvSpPr/>
          <p:nvPr/>
        </p:nvSpPr>
        <p:spPr>
          <a:xfrm rot="5400000">
            <a:off x="4046793" y="3882756"/>
            <a:ext cx="650652" cy="25705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二等辺三角形 28"/>
          <p:cNvSpPr/>
          <p:nvPr/>
        </p:nvSpPr>
        <p:spPr>
          <a:xfrm rot="5400000">
            <a:off x="4045304" y="5304919"/>
            <a:ext cx="650652" cy="25705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8"/>
          <p:cNvSpPr>
            <a:spLocks noChangeArrowheads="1"/>
          </p:cNvSpPr>
          <p:nvPr/>
        </p:nvSpPr>
        <p:spPr bwMode="auto">
          <a:xfrm>
            <a:off x="3853545" y="4773281"/>
            <a:ext cx="1081088" cy="278213"/>
          </a:xfrm>
          <a:prstGeom prst="rect">
            <a:avLst/>
          </a:prstGeom>
          <a:noFill/>
          <a:ln w="19050">
            <a:solidFill>
              <a:srgbClr val="385D8A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400" b="1" u="sng" dirty="0" err="1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Ocn</a:t>
            </a:r>
            <a:r>
              <a:rPr lang="en-US" altLang="ja-JP" sz="1400" b="1" u="sng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. I.C.</a:t>
            </a: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5201229" y="2721380"/>
            <a:ext cx="2746722" cy="76635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solidFill>
              <a:srgbClr val="17375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s-ES" altLang="ja-JP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JMA Global Spectral Model</a:t>
            </a:r>
            <a:br>
              <a:rPr lang="es-ES" altLang="ja-JP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s-ES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s-ES" altLang="ja-JP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TL159L60: 110km</a:t>
            </a:r>
            <a:r>
              <a:rPr lang="ja-JP" altLang="es-ES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auto">
          <a:xfrm>
            <a:off x="5193649" y="4389395"/>
            <a:ext cx="2754301" cy="1428328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12700">
            <a:solidFill>
              <a:srgbClr val="17375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Ocean Model </a:t>
            </a:r>
            <a:br>
              <a:rPr lang="en-US" altLang="ja-JP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1600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(MRI.COM v3)</a:t>
            </a:r>
          </a:p>
          <a:p>
            <a:pPr algn="ctr" eaLnBrk="1" hangingPunct="1"/>
            <a:r>
              <a:rPr lang="en-US" altLang="ja-JP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1.0°×(0.3°-0.5°)</a:t>
            </a:r>
            <a:r>
              <a:rPr lang="zh-TW" altLang="en-US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, L52+BBL</a:t>
            </a:r>
          </a:p>
          <a:p>
            <a:pPr algn="ctr" eaLnBrk="1" hangingPunct="1"/>
            <a:endParaRPr lang="en-US" altLang="ja-JP" sz="800" dirty="0">
              <a:latin typeface="+mn-lt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eaLnBrk="1" hangingPunct="1"/>
            <a:r>
              <a:rPr lang="en-US" altLang="ja-JP" sz="1600" b="1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Sea Ice Model</a:t>
            </a:r>
          </a:p>
          <a:p>
            <a:pPr algn="ctr" eaLnBrk="1" hangingPunct="1"/>
            <a:r>
              <a:rPr lang="en-US" altLang="ja-JP" sz="1600" dirty="0">
                <a:latin typeface="+mn-lt"/>
                <a:ea typeface="Meiryo UI" panose="020B0604030504040204" pitchFamily="50" charset="-128"/>
                <a:cs typeface="Meiryo UI" panose="020B0604030504040204" pitchFamily="50" charset="-128"/>
              </a:rPr>
              <a:t>CICE type, 5-categories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59879" y="2951745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Kobayashi et al. 2015 JMSJ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841138" y="6034236"/>
            <a:ext cx="18722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Toyoda et al. 2013 </a:t>
            </a:r>
          </a:p>
          <a:p>
            <a:r>
              <a:rPr lang="en-US" altLang="ja-JP" sz="1050" dirty="0" err="1">
                <a:ea typeface="Meiryo UI" panose="020B0604030504040204" pitchFamily="50" charset="-128"/>
                <a:cs typeface="Meiryo UI" panose="020B0604030504040204" pitchFamily="50" charset="-128"/>
              </a:rPr>
              <a:t>Theor</a:t>
            </a:r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. Appl. Mech. Jpn.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94282" y="4484356"/>
            <a:ext cx="18722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Chikamoto et al. 2007 GRL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5436096" y="5326723"/>
            <a:ext cx="23042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5972612" y="3479028"/>
            <a:ext cx="11157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JMA 2013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07314" y="4151295"/>
            <a:ext cx="21730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Yoshimura and </a:t>
            </a:r>
            <a:r>
              <a:rPr lang="en-US" altLang="ja-JP" sz="1050" dirty="0" err="1">
                <a:ea typeface="Meiryo UI" panose="020B0604030504040204" pitchFamily="50" charset="-128"/>
                <a:cs typeface="Meiryo UI" panose="020B0604030504040204" pitchFamily="50" charset="-128"/>
              </a:rPr>
              <a:t>Yukimoto</a:t>
            </a:r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 2008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84078" y="5824290"/>
            <a:ext cx="1514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ea typeface="Meiryo UI" panose="020B0604030504040204" pitchFamily="50" charset="-128"/>
                <a:cs typeface="Meiryo UI" panose="020B0604030504040204" pitchFamily="50" charset="-128"/>
              </a:rPr>
              <a:t>Tsujino et al. 2010</a:t>
            </a:r>
            <a:endParaRPr kumimoji="1" lang="ja-JP" altLang="en-US" sz="1050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67544" y="1222267"/>
            <a:ext cx="482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JMA/MRI-CPS2</a:t>
            </a:r>
            <a:r>
              <a:rPr kumimoji="1" lang="ja-JP" altLang="en-US" b="1" u="sng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kumimoji="1" lang="en-US" altLang="ja-JP" b="1" u="sng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Coupled Prediction System 2</a:t>
            </a:r>
            <a:r>
              <a:rPr kumimoji="1" lang="ja-JP" altLang="en-US" b="1" u="sng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16216" y="1124744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U</a:t>
            </a:r>
            <a:r>
              <a:rPr kumimoji="1" lang="en-US" altLang="ja-JP" i="1" dirty="0"/>
              <a:t>pgraded in June 2015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2673315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History of Coupled Models at JMA</a:t>
            </a:r>
            <a:endParaRPr kumimoji="1" lang="ja-JP" altLang="en-US" sz="36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4" y="14754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1999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827584" y="1340768"/>
            <a:ext cx="0" cy="504056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12" idx="3"/>
          </p:cNvCxnSpPr>
          <p:nvPr/>
        </p:nvCxnSpPr>
        <p:spPr>
          <a:xfrm>
            <a:off x="688237" y="1660158"/>
            <a:ext cx="1393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971600" y="1484784"/>
            <a:ext cx="5028043" cy="1064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 b="1" dirty="0" err="1">
                <a:solidFill>
                  <a:sysClr val="windowText" lastClr="000000"/>
                </a:solidFill>
              </a:rPr>
              <a:t>JMA-CGCM01</a:t>
            </a:r>
            <a:endParaRPr lang="en-US" altLang="ja-JP" sz="2000" b="1" dirty="0">
              <a:solidFill>
                <a:sysClr val="windowText" lastClr="000000"/>
              </a:solidFill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ysClr val="windowText" lastClr="000000"/>
                </a:solidFill>
              </a:rPr>
              <a:t>      Atmosphere:   T42 (~250 km) L21 (~10hPa)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ysClr val="windowText" lastClr="000000"/>
                </a:solidFill>
              </a:rPr>
              <a:t>      Ocean:              2.5x2-0.5(10N-10S) L20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71600" y="2652125"/>
            <a:ext cx="6310445" cy="1064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sz="2000" b="1" dirty="0" err="1">
                <a:solidFill>
                  <a:sysClr val="windowText" lastClr="000000"/>
                </a:solidFill>
              </a:rPr>
              <a:t>JMA-CGCM02</a:t>
            </a:r>
            <a:endParaRPr lang="en-US" altLang="ja-JP" sz="2000" dirty="0">
              <a:solidFill>
                <a:sysClr val="windowText" lastClr="000000"/>
              </a:solidFill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ysClr val="windowText" lastClr="000000"/>
                </a:solidFill>
              </a:rPr>
              <a:t>      Atmosphere:   T63 (~180 km, 1.875 deg.) L40 (~0.4hPa)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ja-JP" dirty="0">
                <a:solidFill>
                  <a:sysClr val="windowText" lastClr="000000"/>
                </a:solidFill>
              </a:rPr>
              <a:t>      Ocean:             2.5x2-0.5(10N-10S) L20 (top: ~10 m)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96" y="26369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2003</a:t>
            </a:r>
            <a:endParaRPr kumimoji="1" lang="ja-JP" altLang="en-US" dirty="0"/>
          </a:p>
        </p:txBody>
      </p:sp>
      <p:cxnSp>
        <p:nvCxnSpPr>
          <p:cNvPr id="20" name="直線コネクタ 19"/>
          <p:cNvCxnSpPr>
            <a:stCxn id="19" idx="3"/>
          </p:cNvCxnSpPr>
          <p:nvPr/>
        </p:nvCxnSpPr>
        <p:spPr>
          <a:xfrm>
            <a:off x="688239" y="2821578"/>
            <a:ext cx="1393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35496" y="37890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2008</a:t>
            </a:r>
            <a:endParaRPr kumimoji="1" lang="ja-JP" altLang="en-US" dirty="0"/>
          </a:p>
        </p:txBody>
      </p:sp>
      <p:cxnSp>
        <p:nvCxnSpPr>
          <p:cNvPr id="22" name="直線コネクタ 21"/>
          <p:cNvCxnSpPr>
            <a:stCxn id="21" idx="3"/>
          </p:cNvCxnSpPr>
          <p:nvPr/>
        </p:nvCxnSpPr>
        <p:spPr>
          <a:xfrm>
            <a:off x="688239" y="3973706"/>
            <a:ext cx="1393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971600" y="3789040"/>
            <a:ext cx="6523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None/>
            </a:pPr>
            <a:r>
              <a:rPr lang="en-US" altLang="ja-JP" sz="2000" b="1" dirty="0" err="1">
                <a:solidFill>
                  <a:sysClr val="windowText" lastClr="000000"/>
                </a:solidFill>
              </a:rPr>
              <a:t>JMA</a:t>
            </a:r>
            <a:r>
              <a:rPr lang="en-US" altLang="ja-JP" sz="2000" b="1" dirty="0">
                <a:solidFill>
                  <a:sysClr val="windowText" lastClr="000000"/>
                </a:solidFill>
              </a:rPr>
              <a:t>/MRI-</a:t>
            </a:r>
            <a:r>
              <a:rPr lang="en-US" altLang="ja-JP" sz="2000" b="1" dirty="0" err="1">
                <a:solidFill>
                  <a:sysClr val="windowText" lastClr="000000"/>
                </a:solidFill>
              </a:rPr>
              <a:t>CGCM</a:t>
            </a:r>
            <a:endParaRPr lang="en-US" altLang="ja-JP" sz="2000" b="1" dirty="0">
              <a:solidFill>
                <a:sysClr val="windowText" lastClr="000000"/>
              </a:solidFill>
            </a:endParaRPr>
          </a:p>
          <a:p>
            <a:pPr lvl="0">
              <a:buNone/>
            </a:pPr>
            <a:r>
              <a:rPr lang="en-US" altLang="ja-JP" dirty="0">
                <a:solidFill>
                  <a:sysClr val="windowText" lastClr="000000"/>
                </a:solidFill>
              </a:rPr>
              <a:t>      Atmosphere:   T</a:t>
            </a:r>
            <a:r>
              <a:rPr lang="en-US" altLang="ja-JP" baseline="-25000" dirty="0">
                <a:solidFill>
                  <a:sysClr val="windowText" lastClr="000000"/>
                </a:solidFill>
              </a:rPr>
              <a:t>L</a:t>
            </a:r>
            <a:r>
              <a:rPr lang="en-US" altLang="ja-JP" dirty="0">
                <a:solidFill>
                  <a:sysClr val="windowText" lastClr="000000"/>
                </a:solidFill>
              </a:rPr>
              <a:t>95 (~180 km, 1.875 deg.)  L40 (~0.4hPa) </a:t>
            </a:r>
          </a:p>
          <a:p>
            <a:pPr lvl="0">
              <a:buNone/>
            </a:pPr>
            <a:r>
              <a:rPr lang="en-US" altLang="ja-JP" dirty="0">
                <a:solidFill>
                  <a:sysClr val="windowText" lastClr="000000"/>
                </a:solidFill>
              </a:rPr>
              <a:t>      Ocean:              1x1-0.3 (30N-30S) L51</a:t>
            </a:r>
            <a:r>
              <a:rPr lang="ja-JP" altLang="en-US" dirty="0">
                <a:solidFill>
                  <a:sysClr val="windowText" lastClr="000000"/>
                </a:solidFill>
              </a:rPr>
              <a:t>　</a:t>
            </a:r>
            <a:r>
              <a:rPr lang="en-US" altLang="ja-JP" dirty="0">
                <a:solidFill>
                  <a:sysClr val="windowText" lastClr="000000"/>
                </a:solidFill>
              </a:rPr>
              <a:t>(top: ~1m)</a:t>
            </a:r>
            <a:endParaRPr lang="en-US" altLang="ja-JP" sz="900" dirty="0">
              <a:solidFill>
                <a:sysClr val="windowText" lastClr="00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496" y="49318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2015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5" name="直線コネクタ 24"/>
          <p:cNvCxnSpPr>
            <a:stCxn id="24" idx="3"/>
          </p:cNvCxnSpPr>
          <p:nvPr/>
        </p:nvCxnSpPr>
        <p:spPr>
          <a:xfrm>
            <a:off x="688239" y="5116542"/>
            <a:ext cx="1393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971600" y="4851157"/>
            <a:ext cx="81911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None/>
            </a:pPr>
            <a:r>
              <a:rPr lang="en-US" altLang="ja-JP" sz="2800" b="1" dirty="0">
                <a:solidFill>
                  <a:srgbClr val="FF0000"/>
                </a:solidFill>
              </a:rPr>
              <a:t>JMA/MRI-CGCM2</a:t>
            </a:r>
            <a:br>
              <a:rPr lang="en-US" altLang="ja-JP" sz="3200" b="1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Atmosphere:	</a:t>
            </a:r>
            <a:r>
              <a:rPr lang="en-US" altLang="ja-JP" sz="2400" dirty="0" err="1">
                <a:solidFill>
                  <a:srgbClr val="FF0000"/>
                </a:solidFill>
              </a:rPr>
              <a:t>T</a:t>
            </a:r>
            <a:r>
              <a:rPr lang="en-US" altLang="ja-JP" sz="2400" baseline="-25000" dirty="0" err="1">
                <a:solidFill>
                  <a:srgbClr val="FF0000"/>
                </a:solidFill>
              </a:rPr>
              <a:t>L</a:t>
            </a:r>
            <a:r>
              <a:rPr lang="en-US" altLang="ja-JP" sz="2400" dirty="0" err="1">
                <a:solidFill>
                  <a:srgbClr val="FF0000"/>
                </a:solidFill>
              </a:rPr>
              <a:t>159</a:t>
            </a:r>
            <a:r>
              <a:rPr lang="en-US" altLang="ja-JP" sz="2400" dirty="0">
                <a:solidFill>
                  <a:srgbClr val="FF0000"/>
                </a:solidFill>
              </a:rPr>
              <a:t> (~110 km, 1.125 deg.) L60 (~0.1hPa)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Ocean:	</a:t>
            </a:r>
            <a:r>
              <a:rPr lang="en-US" altLang="ja-JP" sz="2400" dirty="0" err="1">
                <a:solidFill>
                  <a:srgbClr val="FF0000"/>
                </a:solidFill>
              </a:rPr>
              <a:t>1x0.5</a:t>
            </a:r>
            <a:r>
              <a:rPr lang="en-US" altLang="ja-JP" sz="2400" dirty="0">
                <a:solidFill>
                  <a:srgbClr val="FF0000"/>
                </a:solidFill>
              </a:rPr>
              <a:t>-0.3 </a:t>
            </a:r>
            <a:r>
              <a:rPr lang="en-US" altLang="ja-JP" sz="2400" dirty="0" err="1">
                <a:solidFill>
                  <a:srgbClr val="FF0000"/>
                </a:solidFill>
              </a:rPr>
              <a:t>L52+BBL</a:t>
            </a:r>
            <a:endParaRPr lang="en-US" altLang="ja-JP" sz="10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48064" y="1052736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ysClr val="windowText" lastClr="000000"/>
                </a:solidFill>
              </a:rPr>
              <a:t>1999- for ENSO forecast</a:t>
            </a:r>
          </a:p>
          <a:p>
            <a:r>
              <a:rPr kumimoji="1" lang="en-US" altLang="ja-JP" dirty="0">
                <a:solidFill>
                  <a:sysClr val="windowText" lastClr="000000"/>
                </a:solidFill>
              </a:rPr>
              <a:t>2010- for ENSO/Seasonal forecast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737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7504" y="53752"/>
            <a:ext cx="8928992" cy="1143000"/>
          </a:xfrm>
        </p:spPr>
        <p:txBody>
          <a:bodyPr/>
          <a:lstStyle/>
          <a:p>
            <a:r>
              <a:rPr lang="en-US" altLang="ja-JP" dirty="0"/>
              <a:t>Configuration of JMA’s seasonal EPS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59813"/>
              </p:ext>
            </p:extLst>
          </p:nvPr>
        </p:nvGraphicFramePr>
        <p:xfrm>
          <a:off x="179512" y="997440"/>
          <a:ext cx="8784976" cy="545589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62"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JMA/MRI-CPS1 ( Previous )</a:t>
                      </a:r>
                      <a:endParaRPr kumimoji="1" lang="ja-JP" altLang="en-US" sz="1800" i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/>
                        <a:t>JMA/MRI-CPS2 ( since</a:t>
                      </a:r>
                      <a:r>
                        <a:rPr kumimoji="1" lang="en-US" altLang="ja-JP" sz="1800" baseline="0" dirty="0"/>
                        <a:t> June 2015 )</a:t>
                      </a:r>
                      <a:endParaRPr kumimoji="1" lang="ja-JP" altLang="en-US" sz="1800" i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307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Atmosphere</a:t>
                      </a:r>
                    </a:p>
                    <a:p>
                      <a:r>
                        <a:rPr kumimoji="1" lang="en-US" altLang="ja-JP" sz="1600" b="1" dirty="0"/>
                        <a:t>(JMA-AGCM)</a:t>
                      </a:r>
                    </a:p>
                    <a:p>
                      <a:endParaRPr lang="en-US" altLang="ja-JP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lang="en-US" altLang="ja-JP" sz="1600" b="1" i="1" dirty="0">
                          <a:solidFill>
                            <a:srgbClr val="0000FF"/>
                          </a:solidFill>
                        </a:rPr>
                        <a:t>TL95L40</a:t>
                      </a:r>
                      <a:r>
                        <a:rPr lang="en-US" altLang="ja-JP" sz="1600" dirty="0"/>
                        <a:t>,</a:t>
                      </a:r>
                      <a:r>
                        <a:rPr lang="en-US" altLang="ja-JP" sz="1600" baseline="0" dirty="0"/>
                        <a:t> ~180km</a:t>
                      </a:r>
                      <a:r>
                        <a:rPr kumimoji="1" lang="en-US" altLang="ja-JP" sz="1600" dirty="0"/>
                        <a:t>, </a:t>
                      </a:r>
                      <a:r>
                        <a:rPr lang="en-US" altLang="ja-JP" sz="1600" baseline="0" dirty="0"/>
                        <a:t>Up to </a:t>
                      </a:r>
                      <a:r>
                        <a:rPr lang="en-US" altLang="ja-JP" sz="1600" b="1" i="1" dirty="0">
                          <a:solidFill>
                            <a:srgbClr val="0000FF"/>
                          </a:solidFill>
                        </a:rPr>
                        <a:t>0.4hPa</a:t>
                      </a:r>
                      <a:endParaRPr lang="en-US" altLang="ja-JP" sz="1600" b="1" i="1" dirty="0">
                        <a:solidFill>
                          <a:srgbClr val="0000F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lang="en-US" altLang="ja-JP" sz="1600" b="1" i="1" dirty="0">
                          <a:solidFill>
                            <a:srgbClr val="FF0000"/>
                          </a:solidFill>
                        </a:rPr>
                        <a:t>TL159L60</a:t>
                      </a:r>
                      <a:r>
                        <a:rPr lang="en-US" altLang="ja-JP" sz="1600" baseline="0" dirty="0"/>
                        <a:t> </a:t>
                      </a:r>
                      <a:r>
                        <a:rPr lang="en-US" altLang="ja-JP" sz="1600" dirty="0"/>
                        <a:t>,</a:t>
                      </a:r>
                      <a:r>
                        <a:rPr lang="en-US" altLang="ja-JP" sz="1600" baseline="0" dirty="0"/>
                        <a:t> ~110km</a:t>
                      </a:r>
                      <a:r>
                        <a:rPr kumimoji="1" lang="en-US" altLang="ja-JP" sz="1600" dirty="0"/>
                        <a:t>, u</a:t>
                      </a:r>
                      <a:r>
                        <a:rPr lang="en-US" altLang="ja-JP" sz="1600" baseline="0" dirty="0"/>
                        <a:t>p to </a:t>
                      </a:r>
                      <a:r>
                        <a:rPr lang="en-US" altLang="ja-JP" sz="1600" b="1" i="1" dirty="0">
                          <a:solidFill>
                            <a:srgbClr val="FF0000"/>
                          </a:solidFill>
                        </a:rPr>
                        <a:t>0.1hPa</a:t>
                      </a:r>
                      <a:endParaRPr kumimoji="1" lang="ja-JP" altLang="en-US" sz="1600" b="1" i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Stochastic tendency perturbation</a:t>
                      </a:r>
                    </a:p>
                    <a:p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GHG forcing</a:t>
                      </a:r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</a:rPr>
                        <a:t> from RCP4.5 scenario</a:t>
                      </a:r>
                      <a:endParaRPr kumimoji="1" lang="en-US" altLang="ja-JP" sz="1600" b="0" i="0" baseline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03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Ocean</a:t>
                      </a:r>
                    </a:p>
                    <a:p>
                      <a:r>
                        <a:rPr kumimoji="1" lang="en-US" altLang="ja-JP" sz="1600" b="1" dirty="0"/>
                        <a:t>(MRI.COM)</a:t>
                      </a:r>
                    </a:p>
                    <a:p>
                      <a:pPr algn="r"/>
                      <a:r>
                        <a:rPr kumimoji="1" lang="en-US" altLang="ja-JP" sz="1600" baseline="0" dirty="0"/>
                        <a:t>(</a:t>
                      </a:r>
                      <a:r>
                        <a:rPr kumimoji="1" lang="en-US" altLang="ja-JP" sz="1600" baseline="0" dirty="0" err="1"/>
                        <a:t>Tsujino</a:t>
                      </a:r>
                      <a:r>
                        <a:rPr kumimoji="1" lang="en-US" altLang="ja-JP" sz="1600" baseline="0" dirty="0"/>
                        <a:t> et al 2010</a:t>
                      </a:r>
                      <a:r>
                        <a:rPr kumimoji="1" lang="en-US" altLang="ja-JP" sz="1600" dirty="0"/>
                        <a:t>)</a:t>
                      </a:r>
                      <a:endParaRPr kumimoji="1" lang="en-US" altLang="ja-JP" sz="1600" b="0" i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1.0</a:t>
                      </a:r>
                      <a:r>
                        <a:rPr kumimoji="1" lang="ja-JP" altLang="en-US" sz="1600" dirty="0" err="1"/>
                        <a:t>゜</a:t>
                      </a:r>
                      <a:r>
                        <a:rPr kumimoji="1" lang="en-US" altLang="ja-JP" sz="1600" dirty="0"/>
                        <a:t> (</a:t>
                      </a:r>
                      <a:r>
                        <a:rPr kumimoji="1" lang="en-US" altLang="ja-JP" sz="1600" dirty="0" err="1"/>
                        <a:t>lon</a:t>
                      </a:r>
                      <a:r>
                        <a:rPr kumimoji="1" lang="en-US" altLang="ja-JP" sz="1600" dirty="0"/>
                        <a:t>) x </a:t>
                      </a:r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0.3-1</a:t>
                      </a:r>
                      <a:r>
                        <a:rPr kumimoji="1" lang="ja-JP" altLang="en-US" sz="1600" b="1" i="1" dirty="0" err="1">
                          <a:solidFill>
                            <a:srgbClr val="0000FF"/>
                          </a:solidFill>
                        </a:rPr>
                        <a:t>゜</a:t>
                      </a:r>
                      <a:r>
                        <a:rPr kumimoji="1" lang="en-US" altLang="ja-JP" sz="1600" dirty="0"/>
                        <a:t> (lat) </a:t>
                      </a:r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L50</a:t>
                      </a:r>
                    </a:p>
                    <a:p>
                      <a:r>
                        <a:rPr kumimoji="1" lang="en-US" altLang="ja-JP" sz="1600" dirty="0"/>
                        <a:t>75</a:t>
                      </a:r>
                      <a:r>
                        <a:rPr kumimoji="1" lang="ja-JP" altLang="en-US" sz="1600" dirty="0" err="1"/>
                        <a:t>゜</a:t>
                      </a:r>
                      <a:r>
                        <a:rPr kumimoji="1" lang="en-US" altLang="ja-JP" sz="1600" dirty="0"/>
                        <a:t>S-75</a:t>
                      </a:r>
                      <a:r>
                        <a:rPr kumimoji="1" lang="ja-JP" altLang="en-US" sz="1600" dirty="0" err="1"/>
                        <a:t>゜</a:t>
                      </a:r>
                      <a:r>
                        <a:rPr kumimoji="1" lang="en-US" altLang="ja-JP" sz="1600" dirty="0"/>
                        <a:t>N  Ocean</a:t>
                      </a:r>
                    </a:p>
                    <a:p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Sea-ice climatology</a:t>
                      </a:r>
                      <a:endParaRPr kumimoji="1" lang="en-US" altLang="ja-JP" sz="1600" b="1" i="1" dirty="0">
                        <a:solidFill>
                          <a:srgbClr val="0000F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1.0</a:t>
                      </a:r>
                      <a:r>
                        <a:rPr kumimoji="1" lang="ja-JP" altLang="en-US" sz="1600" dirty="0" err="1"/>
                        <a:t>゜</a:t>
                      </a:r>
                      <a:r>
                        <a:rPr kumimoji="1" lang="en-US" altLang="ja-JP" sz="1600" dirty="0"/>
                        <a:t> (</a:t>
                      </a:r>
                      <a:r>
                        <a:rPr kumimoji="1" lang="en-US" altLang="ja-JP" sz="1600" dirty="0" err="1"/>
                        <a:t>lon</a:t>
                      </a:r>
                      <a:r>
                        <a:rPr kumimoji="1" lang="en-US" altLang="ja-JP" sz="1600" dirty="0"/>
                        <a:t>) x </a:t>
                      </a:r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0.3-0.5</a:t>
                      </a:r>
                      <a:r>
                        <a:rPr kumimoji="1" lang="ja-JP" altLang="en-US" sz="1600" b="1" i="1" dirty="0" err="1">
                          <a:solidFill>
                            <a:srgbClr val="FF0000"/>
                          </a:solidFill>
                        </a:rPr>
                        <a:t>゜</a:t>
                      </a:r>
                      <a:r>
                        <a:rPr kumimoji="1" lang="en-US" altLang="ja-JP" sz="1600" dirty="0"/>
                        <a:t> (</a:t>
                      </a:r>
                      <a:r>
                        <a:rPr kumimoji="1" lang="en-US" altLang="ja-JP" sz="1600" dirty="0" err="1"/>
                        <a:t>lat</a:t>
                      </a:r>
                      <a:r>
                        <a:rPr kumimoji="1" lang="en-US" altLang="ja-JP" sz="1600" dirty="0"/>
                        <a:t>) </a:t>
                      </a:r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L52+BBL</a:t>
                      </a:r>
                    </a:p>
                    <a:p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Global ocean with tri-polar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 grid</a:t>
                      </a:r>
                      <a:endParaRPr kumimoji="1" lang="en-US" altLang="ja-JP" sz="1600" b="1" i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Sea-ice model</a:t>
                      </a:r>
                      <a:endParaRPr kumimoji="1" lang="en-US" altLang="ja-JP" sz="1600" b="1" i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666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Coupler (Scup)</a:t>
                      </a:r>
                    </a:p>
                    <a:p>
                      <a:pPr algn="r"/>
                      <a:r>
                        <a:rPr kumimoji="1" lang="en-US" altLang="ja-JP" sz="1600" dirty="0"/>
                        <a:t>(Yoshimura</a:t>
                      </a:r>
                      <a:r>
                        <a:rPr kumimoji="1" lang="en-US" altLang="ja-JP" sz="1600" baseline="0" dirty="0"/>
                        <a:t> and </a:t>
                      </a:r>
                      <a:r>
                        <a:rPr kumimoji="1" lang="en-US" altLang="ja-JP" sz="1600" baseline="0" dirty="0" err="1"/>
                        <a:t>Yukimoto</a:t>
                      </a:r>
                      <a:r>
                        <a:rPr kumimoji="1" lang="en-US" altLang="ja-JP" sz="1600" baseline="0" dirty="0"/>
                        <a:t> 2008)</a:t>
                      </a:r>
                      <a:endParaRPr kumimoji="1" lang="ja-JP" altLang="en-US" sz="16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</a:t>
                      </a:r>
                      <a:r>
                        <a:rPr kumimoji="1" lang="en-US" altLang="ja-JP" sz="1600" baseline="0" dirty="0"/>
                        <a:t>-hour coupling interval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Momentum and heat flux adjustments</a:t>
                      </a:r>
                      <a:endParaRPr kumimoji="1" lang="en-US" altLang="ja-JP" sz="1600" b="1" i="1" dirty="0">
                        <a:solidFill>
                          <a:srgbClr val="0000F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1</a:t>
                      </a:r>
                      <a:r>
                        <a:rPr kumimoji="1" lang="en-US" altLang="ja-JP" sz="1600" baseline="0" dirty="0"/>
                        <a:t>-hour coupling interval</a:t>
                      </a:r>
                      <a:endParaRPr kumimoji="1" lang="en-US" altLang="ja-JP" sz="1600" dirty="0"/>
                    </a:p>
                    <a:p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No flux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 adjustment</a:t>
                      </a:r>
                      <a:endParaRPr kumimoji="1" lang="ja-JP" altLang="en-US" sz="1600" b="1" i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18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Initial</a:t>
                      </a:r>
                      <a:r>
                        <a:rPr kumimoji="1" lang="en-US" altLang="ja-JP" sz="1600" b="1" baseline="0" dirty="0"/>
                        <a:t> Condition</a:t>
                      </a:r>
                      <a:endParaRPr kumimoji="1" lang="ja-JP" altLang="en-US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Atmosphere: </a:t>
                      </a:r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JRA-25</a:t>
                      </a:r>
                    </a:p>
                    <a:p>
                      <a:r>
                        <a:rPr kumimoji="1" lang="en-US" altLang="ja-JP" sz="1600" dirty="0"/>
                        <a:t>Land: </a:t>
                      </a:r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Climatology</a:t>
                      </a:r>
                    </a:p>
                    <a:p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           with ERA-15</a:t>
                      </a:r>
                      <a:r>
                        <a:rPr kumimoji="1" lang="en-US" altLang="ja-JP" sz="1600" b="1" i="1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kumimoji="1" lang="en-US" altLang="ja-JP" sz="1600" b="1" i="1" dirty="0">
                          <a:solidFill>
                            <a:srgbClr val="0000FF"/>
                          </a:solidFill>
                        </a:rPr>
                        <a:t>forcing</a:t>
                      </a:r>
                    </a:p>
                    <a:p>
                      <a:r>
                        <a:rPr kumimoji="1" lang="en-US" altLang="ja-JP" sz="1600" dirty="0"/>
                        <a:t>Ocean: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b="1" i="1" baseline="0" dirty="0">
                          <a:solidFill>
                            <a:srgbClr val="0000FF"/>
                          </a:solidFill>
                        </a:rPr>
                        <a:t>MOVE/MRI.COM-G</a:t>
                      </a:r>
                    </a:p>
                    <a:p>
                      <a:r>
                        <a:rPr kumimoji="1" lang="en-US" altLang="ja-JP" sz="1600" baseline="0" dirty="0"/>
                        <a:t>              T, S&amp;SSH  (</a:t>
                      </a:r>
                      <a:r>
                        <a:rPr kumimoji="1" lang="en-US" altLang="ja-JP" sz="1600" baseline="0" dirty="0" err="1"/>
                        <a:t>Usui</a:t>
                      </a:r>
                      <a:r>
                        <a:rPr kumimoji="1" lang="en-US" altLang="ja-JP" sz="1600" baseline="0" dirty="0"/>
                        <a:t> et al. 2006)</a:t>
                      </a:r>
                    </a:p>
                    <a:p>
                      <a:r>
                        <a:rPr kumimoji="1" lang="en-US" altLang="ja-JP" sz="1600" baseline="0" dirty="0"/>
                        <a:t>              </a:t>
                      </a:r>
                      <a:r>
                        <a:rPr kumimoji="1" lang="en-US" altLang="ja-JP" sz="1600" b="1" i="1" baseline="0" dirty="0">
                          <a:solidFill>
                            <a:srgbClr val="0000FF"/>
                          </a:solidFill>
                        </a:rPr>
                        <a:t>Sea-ice climatology</a:t>
                      </a:r>
                      <a:endParaRPr kumimoji="1" lang="en-US" altLang="ja-JP" sz="1600" b="1" i="1" baseline="0" dirty="0">
                        <a:solidFill>
                          <a:srgbClr val="0000FF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/>
                        <a:t>Atmosphere: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JRA-55</a:t>
                      </a:r>
                    </a:p>
                    <a:p>
                      <a:r>
                        <a:rPr kumimoji="1" lang="en-US" altLang="ja-JP" sz="1600" dirty="0"/>
                        <a:t>Land: 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JRA-55 land analysis</a:t>
                      </a:r>
                      <a:endParaRPr kumimoji="1" lang="en-US" altLang="ja-JP" sz="1600" dirty="0"/>
                    </a:p>
                    <a:p>
                      <a:endParaRPr kumimoji="1" lang="en-US" altLang="ja-JP" sz="1600" dirty="0"/>
                    </a:p>
                    <a:p>
                      <a:r>
                        <a:rPr kumimoji="1" lang="en-US" altLang="ja-JP" sz="1600" dirty="0"/>
                        <a:t>Ocean:</a:t>
                      </a:r>
                      <a:r>
                        <a:rPr kumimoji="1" lang="en-US" altLang="ja-JP" sz="1600" baseline="0" dirty="0"/>
                        <a:t> </a:t>
                      </a:r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MOVE/MRI.COM-G2</a:t>
                      </a:r>
                    </a:p>
                    <a:p>
                      <a:r>
                        <a:rPr kumimoji="1" lang="en-US" altLang="ja-JP" sz="1600" dirty="0"/>
                        <a:t>                T, S &amp; SSH</a:t>
                      </a:r>
                    </a:p>
                    <a:p>
                      <a:r>
                        <a:rPr kumimoji="1" lang="en-US" altLang="ja-JP" sz="1600" dirty="0"/>
                        <a:t>               </a:t>
                      </a:r>
                      <a:r>
                        <a:rPr kumimoji="1" lang="en-US" altLang="ja-JP" sz="1600" b="1" i="1" dirty="0">
                          <a:solidFill>
                            <a:srgbClr val="FF0000"/>
                          </a:solidFill>
                        </a:rPr>
                        <a:t>Sea-ice model</a:t>
                      </a:r>
                      <a:endParaRPr kumimoji="1" lang="ja-JP" altLang="en-US" sz="1600" b="1" i="1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18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+mn-lt"/>
                          <a:cs typeface="Arial" panose="020B0604020202020204" pitchFamily="34" charset="0"/>
                        </a:rPr>
                        <a:t>Ensemble</a:t>
                      </a:r>
                      <a:r>
                        <a:rPr kumimoji="1" lang="en-US" altLang="ja-JP" sz="1600" b="1" baseline="0" dirty="0">
                          <a:latin typeface="+mn-lt"/>
                          <a:cs typeface="Arial" panose="020B0604020202020204" pitchFamily="34" charset="0"/>
                        </a:rPr>
                        <a:t> Size</a:t>
                      </a:r>
                      <a:endParaRPr kumimoji="1" lang="ja-JP" altLang="en-US" sz="16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/>
                        <a:t>51</a:t>
                      </a:r>
                    </a:p>
                    <a:p>
                      <a:r>
                        <a:rPr kumimoji="1" lang="en-US" altLang="ja-JP" sz="1600" baseline="0" dirty="0"/>
                        <a:t>(</a:t>
                      </a:r>
                      <a:r>
                        <a:rPr kumimoji="1" lang="en-US" altLang="ja-JP" sz="1600" b="1" i="1" baseline="0" dirty="0">
                          <a:solidFill>
                            <a:srgbClr val="0000FF"/>
                          </a:solidFill>
                        </a:rPr>
                        <a:t>9</a:t>
                      </a:r>
                      <a:r>
                        <a:rPr kumimoji="1" lang="en-US" altLang="ja-JP" sz="1600" baseline="0" dirty="0"/>
                        <a:t> BGMs, </a:t>
                      </a:r>
                      <a:r>
                        <a:rPr kumimoji="1" lang="en-US" altLang="ja-JP" sz="1600" b="1" i="1" baseline="0" dirty="0">
                          <a:solidFill>
                            <a:srgbClr val="0000FF"/>
                          </a:solidFill>
                        </a:rPr>
                        <a:t>6</a:t>
                      </a:r>
                      <a:r>
                        <a:rPr kumimoji="1" lang="en-US" altLang="ja-JP" sz="1600" baseline="0" dirty="0"/>
                        <a:t> days with 5-day </a:t>
                      </a:r>
                      <a:r>
                        <a:rPr kumimoji="1" lang="en-US" altLang="ja-JP" sz="1600" baseline="0" dirty="0" err="1"/>
                        <a:t>LAF</a:t>
                      </a:r>
                      <a:r>
                        <a:rPr kumimoji="1" lang="en-US" altLang="ja-JP" sz="1600" baseline="0" dirty="0"/>
                        <a:t>)</a:t>
                      </a:r>
                    </a:p>
                    <a:p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for reforecast</a:t>
                      </a:r>
                    </a:p>
                    <a:p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(5 </a:t>
                      </a:r>
                      <a:r>
                        <a:rPr kumimoji="1" lang="en-US" altLang="ja-JP" sz="1600" b="0" i="0" baseline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BGMs</a:t>
                      </a:r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2 days with </a:t>
                      </a:r>
                      <a:r>
                        <a:rPr kumimoji="1" lang="en-US" altLang="ja-JP" sz="1600" b="0" i="0" baseline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LAF</a:t>
                      </a:r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2" marR="91432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/>
                        <a:t>51</a:t>
                      </a:r>
                    </a:p>
                    <a:p>
                      <a:r>
                        <a:rPr kumimoji="1" lang="en-US" altLang="ja-JP" sz="1600" baseline="0" dirty="0"/>
                        <a:t>(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13</a:t>
                      </a:r>
                      <a:r>
                        <a:rPr kumimoji="1" lang="en-US" altLang="ja-JP" sz="1600" baseline="0" dirty="0"/>
                        <a:t> BGMs, </a:t>
                      </a:r>
                      <a:r>
                        <a:rPr kumimoji="1" lang="en-US" altLang="ja-JP" sz="1600" b="1" i="1" baseline="0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en-US" altLang="ja-JP" sz="1600" baseline="0" dirty="0"/>
                        <a:t> days with 5-day </a:t>
                      </a:r>
                      <a:r>
                        <a:rPr kumimoji="1" lang="en-US" altLang="ja-JP" sz="1600" baseline="0" dirty="0" err="1"/>
                        <a:t>LAF</a:t>
                      </a:r>
                      <a:r>
                        <a:rPr kumimoji="1" lang="en-US" altLang="ja-JP" sz="1600" baseline="0" dirty="0"/>
                        <a:t>)</a:t>
                      </a:r>
                    </a:p>
                    <a:p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 for reforecast</a:t>
                      </a:r>
                    </a:p>
                    <a:p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(5 </a:t>
                      </a:r>
                      <a:r>
                        <a:rPr kumimoji="1" lang="en-US" altLang="ja-JP" sz="1600" b="0" i="0" baseline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BGMs</a:t>
                      </a:r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2 days with </a:t>
                      </a:r>
                      <a:r>
                        <a:rPr kumimoji="1" lang="en-US" altLang="ja-JP" sz="1600" b="0" i="0" baseline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LAF</a:t>
                      </a:r>
                      <a:r>
                        <a:rPr kumimoji="1" lang="en-US" altLang="ja-JP" sz="1600" b="0" i="0" baseline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32" marR="91432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378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07504" y="53752"/>
            <a:ext cx="8928992" cy="1143000"/>
          </a:xfrm>
        </p:spPr>
        <p:txBody>
          <a:bodyPr/>
          <a:lstStyle/>
          <a:p>
            <a:r>
              <a:rPr kumimoji="1" lang="en-US" altLang="ja-JP" dirty="0" err="1"/>
              <a:t>JRA</a:t>
            </a:r>
            <a:r>
              <a:rPr kumimoji="1" lang="en-US" altLang="ja-JP" dirty="0"/>
              <a:t>-55 reanalysis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3591" y="980728"/>
            <a:ext cx="8229600" cy="504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 err="1"/>
              <a:t>JRA</a:t>
            </a:r>
            <a:r>
              <a:rPr lang="en-US" altLang="ja-JP" dirty="0"/>
              <a:t>-55  </a:t>
            </a:r>
            <a:r>
              <a:rPr lang="en-US" altLang="ja-JP" sz="1900" dirty="0"/>
              <a:t>Kobayashi et al. (2015)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256989" y="1460788"/>
            <a:ext cx="4227784" cy="4745508"/>
            <a:chOff x="139622" y="1604804"/>
            <a:chExt cx="4227784" cy="474550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/>
            <a:srcRect l="271"/>
            <a:stretch/>
          </p:blipFill>
          <p:spPr>
            <a:xfrm>
              <a:off x="139622" y="1604804"/>
              <a:ext cx="4216354" cy="3093969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622" y="4645041"/>
              <a:ext cx="4227784" cy="1705271"/>
            </a:xfrm>
            <a:prstGeom prst="rect">
              <a:avLst/>
            </a:prstGeom>
          </p:spPr>
        </p:pic>
      </p:grpSp>
      <p:pic>
        <p:nvPicPr>
          <p:cNvPr id="30" name="図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047" y="1844824"/>
            <a:ext cx="4398449" cy="400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9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r>
              <a:rPr kumimoji="1" lang="en-US" altLang="ja-JP" sz="4000" dirty="0"/>
              <a:t>Ocean data assimilation</a:t>
            </a:r>
            <a:br>
              <a:rPr kumimoji="1" lang="en-US" altLang="ja-JP" dirty="0"/>
            </a:br>
            <a:r>
              <a:rPr kumimoji="1" lang="en-US" altLang="ja-JP" sz="4000" dirty="0"/>
              <a:t>for ENSO monitoring and coupled forecast</a:t>
            </a:r>
            <a:endParaRPr kumimoji="1" lang="ja-JP" altLang="en-US" sz="40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1566" y="1340768"/>
            <a:ext cx="8229600" cy="504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ja-JP" dirty="0"/>
              <a:t>MOVE/MRI.COM-G2  </a:t>
            </a:r>
            <a:r>
              <a:rPr lang="en-US" altLang="ja-JP" sz="1900" dirty="0"/>
              <a:t>Toyoda et al. (2013), Fujii and Kamachi </a:t>
            </a:r>
            <a:r>
              <a:rPr lang="ja-JP" altLang="en-US" sz="1900" dirty="0"/>
              <a:t>　</a:t>
            </a:r>
            <a:r>
              <a:rPr lang="en-US" altLang="ja-JP" sz="1900" dirty="0"/>
              <a:t>(2003)</a:t>
            </a:r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316355" y="3585696"/>
            <a:ext cx="2883080" cy="3070819"/>
            <a:chOff x="579661" y="1425620"/>
            <a:chExt cx="2883080" cy="3227516"/>
          </a:xfrm>
        </p:grpSpPr>
        <p:sp>
          <p:nvSpPr>
            <p:cNvPr id="8" name="角丸四角形 7"/>
            <p:cNvSpPr/>
            <p:nvPr/>
          </p:nvSpPr>
          <p:spPr>
            <a:xfrm>
              <a:off x="579661" y="1425620"/>
              <a:ext cx="2883080" cy="3227516"/>
            </a:xfrm>
            <a:prstGeom prst="roundRect">
              <a:avLst>
                <a:gd name="adj" fmla="val 375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888025" y="2815065"/>
              <a:ext cx="1037293" cy="789950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角丸四角形 9"/>
            <p:cNvSpPr/>
            <p:nvPr/>
          </p:nvSpPr>
          <p:spPr>
            <a:xfrm>
              <a:off x="2131086" y="2815065"/>
              <a:ext cx="1036800" cy="789950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角丸四角形 10"/>
            <p:cNvSpPr/>
            <p:nvPr/>
          </p:nvSpPr>
          <p:spPr>
            <a:xfrm>
              <a:off x="887423" y="3754528"/>
              <a:ext cx="1036800" cy="789950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角丸四角形 11"/>
            <p:cNvSpPr/>
            <p:nvPr/>
          </p:nvSpPr>
          <p:spPr>
            <a:xfrm>
              <a:off x="2130593" y="3754528"/>
              <a:ext cx="1037293" cy="789950"/>
            </a:xfrm>
            <a:prstGeom prst="roundRect">
              <a:avLst>
                <a:gd name="adj" fmla="val 1000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テキスト ボックス 12"/>
            <p:cNvSpPr txBox="1"/>
            <p:nvPr/>
          </p:nvSpPr>
          <p:spPr>
            <a:xfrm>
              <a:off x="794657" y="1502516"/>
              <a:ext cx="2664296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ea typeface="Meiryo UI" panose="020B0604030504040204" pitchFamily="50" charset="-128"/>
                  <a:cs typeface="Meiryo UI" panose="020B0604030504040204" pitchFamily="50" charset="-128"/>
                </a:rPr>
                <a:t>Observations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ea typeface="Meiryo UI" panose="020B0604030504040204" pitchFamily="50" charset="-128"/>
                  <a:cs typeface="Meiryo UI" panose="020B0604030504040204" pitchFamily="50" charset="-128"/>
                </a:rPr>
                <a:t>Temperature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ea typeface="Meiryo UI" panose="020B0604030504040204" pitchFamily="50" charset="-128"/>
                  <a:cs typeface="Meiryo UI" panose="020B0604030504040204" pitchFamily="50" charset="-128"/>
                </a:rPr>
                <a:t>Salinity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dirty="0">
                  <a:ea typeface="Meiryo UI" panose="020B0604030504040204" pitchFamily="50" charset="-128"/>
                  <a:cs typeface="Meiryo UI" panose="020B0604030504040204" pitchFamily="50" charset="-128"/>
                </a:rPr>
                <a:t>Altimetry</a:t>
              </a:r>
              <a:endParaRPr kumimoji="1" lang="ja-JP" altLang="en-US" dirty="0"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14" name="ホームベース 13"/>
          <p:cNvSpPr/>
          <p:nvPr/>
        </p:nvSpPr>
        <p:spPr>
          <a:xfrm>
            <a:off x="1239638" y="1772816"/>
            <a:ext cx="6768752" cy="720080"/>
          </a:xfrm>
          <a:prstGeom prst="homePlate">
            <a:avLst>
              <a:gd name="adj" fmla="val 7768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b="1" dirty="0">
                <a:solidFill>
                  <a:schemeClr val="tx1"/>
                </a:solidFill>
              </a:rPr>
              <a:t>            Ocean General Circulation Model </a:t>
            </a:r>
          </a:p>
          <a:p>
            <a:r>
              <a:rPr kumimoji="1" lang="en-US" altLang="ja-JP" sz="2000" b="1" dirty="0">
                <a:solidFill>
                  <a:schemeClr val="tx1"/>
                </a:solidFill>
              </a:rPr>
              <a:t>            (MRI.COM v3) Prediction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3534" y="1916832"/>
            <a:ext cx="5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2">
                    <a:lumMod val="50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Past</a:t>
            </a:r>
            <a:endParaRPr lang="ja-JP" altLang="en-US" b="1" dirty="0">
              <a:solidFill>
                <a:schemeClr val="tx2">
                  <a:lumMod val="50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52406" y="1916832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tx2">
                    <a:lumMod val="50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Future</a:t>
            </a:r>
            <a:endParaRPr lang="ja-JP" altLang="en-US" b="1" dirty="0">
              <a:solidFill>
                <a:schemeClr val="tx2">
                  <a:lumMod val="50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2032024" y="2708920"/>
            <a:ext cx="1482252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2">
                    <a:lumMod val="50000"/>
                  </a:schemeClr>
                </a:solidFill>
              </a:rPr>
              <a:t>First guess</a:t>
            </a:r>
            <a:endParaRPr kumimoji="1" lang="ja-JP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8" name="カギ線コネクタ 17"/>
          <p:cNvCxnSpPr/>
          <p:nvPr/>
        </p:nvCxnSpPr>
        <p:spPr>
          <a:xfrm rot="16200000" flipV="1">
            <a:off x="436273" y="3810182"/>
            <a:ext cx="1117247" cy="642916"/>
          </a:xfrm>
          <a:prstGeom prst="bentConnector3">
            <a:avLst>
              <a:gd name="adj1" fmla="val 1465"/>
            </a:avLst>
          </a:prstGeom>
          <a:ln w="25400">
            <a:solidFill>
              <a:schemeClr val="tx1"/>
            </a:solidFill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カギ線コネクタ 18"/>
          <p:cNvCxnSpPr/>
          <p:nvPr/>
        </p:nvCxnSpPr>
        <p:spPr>
          <a:xfrm flipV="1">
            <a:off x="660521" y="2852936"/>
            <a:ext cx="1371503" cy="235426"/>
          </a:xfrm>
          <a:prstGeom prst="bentConnector3">
            <a:avLst>
              <a:gd name="adj1" fmla="val -391"/>
            </a:avLst>
          </a:prstGeom>
          <a:ln w="25400">
            <a:solidFill>
              <a:schemeClr val="tx1"/>
            </a:solidFill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角丸四角形 19"/>
          <p:cNvSpPr/>
          <p:nvPr/>
        </p:nvSpPr>
        <p:spPr>
          <a:xfrm>
            <a:off x="155404" y="3068960"/>
            <a:ext cx="148225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2">
                    <a:lumMod val="50000"/>
                  </a:schemeClr>
                </a:solidFill>
              </a:rPr>
              <a:t>Climatology</a:t>
            </a:r>
            <a:endParaRPr kumimoji="1" lang="ja-JP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2721294" y="2492896"/>
            <a:ext cx="0" cy="26058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3514276" y="3006895"/>
            <a:ext cx="1671198" cy="854153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78" y="1808820"/>
            <a:ext cx="8633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直線矢印コネクタ 23"/>
          <p:cNvCxnSpPr/>
          <p:nvPr/>
        </p:nvCxnSpPr>
        <p:spPr>
          <a:xfrm>
            <a:off x="4195647" y="4623102"/>
            <a:ext cx="989827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 24"/>
          <p:cNvSpPr/>
          <p:nvPr/>
        </p:nvSpPr>
        <p:spPr>
          <a:xfrm>
            <a:off x="5185474" y="3641822"/>
            <a:ext cx="2656662" cy="2883522"/>
          </a:xfrm>
          <a:prstGeom prst="roundRect">
            <a:avLst>
              <a:gd name="adj" fmla="val 5061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b="1" dirty="0">
                <a:solidFill>
                  <a:schemeClr val="tx2">
                    <a:lumMod val="50000"/>
                  </a:schemeClr>
                </a:solidFill>
              </a:rPr>
              <a:t> Objective Analysis</a:t>
            </a:r>
          </a:p>
          <a:p>
            <a:r>
              <a:rPr lang="en-US" altLang="ja-JP" sz="2000" b="1" dirty="0">
                <a:solidFill>
                  <a:schemeClr val="tx2">
                    <a:lumMod val="50000"/>
                  </a:schemeClr>
                </a:solidFill>
              </a:rPr>
              <a:t> (3-D Variational      </a:t>
            </a:r>
            <a:br>
              <a:rPr lang="en-US" altLang="ja-JP" sz="20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altLang="ja-JP" sz="2000" b="1" dirty="0">
                <a:solidFill>
                  <a:schemeClr val="tx2">
                    <a:lumMod val="50000"/>
                  </a:schemeClr>
                </a:solidFill>
              </a:rPr>
              <a:t> Method)</a:t>
            </a:r>
          </a:p>
          <a:p>
            <a:endParaRPr kumimoji="1"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kumimoji="1"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kumimoji="1" lang="en-US" altLang="ja-JP" sz="2000" b="1" dirty="0">
              <a:solidFill>
                <a:schemeClr val="tx2">
                  <a:lumMod val="50000"/>
                </a:schemeClr>
              </a:solidFill>
            </a:endParaRPr>
          </a:p>
          <a:p>
            <a:endParaRPr kumimoji="1" lang="ja-JP" alt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6" name="直線矢印コネクタ 25"/>
          <p:cNvCxnSpPr>
            <a:stCxn id="25" idx="0"/>
          </p:cNvCxnSpPr>
          <p:nvPr/>
        </p:nvCxnSpPr>
        <p:spPr>
          <a:xfrm flipV="1">
            <a:off x="6513805" y="2492896"/>
            <a:ext cx="0" cy="1148926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513805" y="2854677"/>
            <a:ext cx="219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ea typeface="Meiryo UI" panose="020B0604030504040204" pitchFamily="50" charset="-128"/>
                <a:cs typeface="Meiryo UI" panose="020B0604030504040204" pitchFamily="50" charset="-128"/>
              </a:rPr>
              <a:t>IAU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 (</a:t>
            </a:r>
            <a:r>
              <a:rPr kumimoji="1" lang="en-US" altLang="ja-JP">
                <a:ea typeface="Meiryo UI" panose="020B0604030504040204" pitchFamily="50" charset="-128"/>
                <a:cs typeface="Meiryo UI" panose="020B0604030504040204" pitchFamily="50" charset="-128"/>
              </a:rPr>
              <a:t>Incremental Analysis </a:t>
            </a:r>
            <a:r>
              <a:rPr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kumimoji="1" lang="en-US" altLang="ja-JP">
                <a:ea typeface="Meiryo UI" panose="020B0604030504040204" pitchFamily="50" charset="-128"/>
                <a:cs typeface="Meiryo UI" panose="020B0604030504040204" pitchFamily="50" charset="-128"/>
              </a:rPr>
              <a:t>pdate</a:t>
            </a:r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8" name="Picture 5" descr="http://svkva.naps.kishou.go.jp/~climator/htdoc/diag/web_diag/fig/2015/06/t-eq_colo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87" y="4867800"/>
            <a:ext cx="2404636" cy="14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956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Global ocean with tri-polar grid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66400" y="1124744"/>
            <a:ext cx="8229600" cy="51125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kumimoji="1" lang="en-US" altLang="ja-JP" sz="2400" dirty="0"/>
              <a:t>Horizontal resolution</a:t>
            </a:r>
          </a:p>
          <a:p>
            <a:pPr lvl="1"/>
            <a:r>
              <a:rPr lang="en-US" altLang="ja-JP" sz="2000" dirty="0"/>
              <a:t>Longitude direction: 1°(approximately 100km)</a:t>
            </a:r>
          </a:p>
          <a:p>
            <a:pPr lvl="1"/>
            <a:r>
              <a:rPr kumimoji="1" lang="en-US" altLang="ja-JP" sz="2000" dirty="0"/>
              <a:t>Latitude direction: </a:t>
            </a:r>
            <a:r>
              <a:rPr kumimoji="1" lang="en-US" altLang="ja-JP" sz="2000" dirty="0">
                <a:solidFill>
                  <a:srgbClr val="FF0000"/>
                </a:solidFill>
              </a:rPr>
              <a:t>0.3-0.5°(approximately 30-50km)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altLang="ja-JP" sz="1800" dirty="0"/>
              <a:t>with finer resolution near the equator</a:t>
            </a:r>
            <a:endParaRPr kumimoji="1" lang="en-US" altLang="ja-JP" sz="1800" dirty="0"/>
          </a:p>
          <a:p>
            <a:pPr>
              <a:buClr>
                <a:schemeClr val="tx1"/>
              </a:buClr>
            </a:pPr>
            <a:r>
              <a:rPr lang="en-US" altLang="ja-JP" sz="2400" dirty="0"/>
              <a:t>Vertical level: </a:t>
            </a:r>
            <a:r>
              <a:rPr lang="en-US" altLang="ja-JP" sz="2400" dirty="0">
                <a:solidFill>
                  <a:srgbClr val="FF0000"/>
                </a:solidFill>
              </a:rPr>
              <a:t>52 and BBL</a:t>
            </a:r>
            <a:r>
              <a:rPr lang="en-US" altLang="ja-JP" sz="2400" dirty="0"/>
              <a:t>(bottom boundary layer)</a:t>
            </a:r>
          </a:p>
          <a:p>
            <a:pPr>
              <a:buClr>
                <a:schemeClr val="tx1"/>
              </a:buClr>
            </a:pPr>
            <a:r>
              <a:rPr kumimoji="1" lang="en-US" altLang="ja-JP" sz="2400" dirty="0">
                <a:solidFill>
                  <a:srgbClr val="FF0000"/>
                </a:solidFill>
              </a:rPr>
              <a:t>Global ocean with tri-polar grid</a:t>
            </a:r>
          </a:p>
        </p:txBody>
      </p:sp>
      <p:pic>
        <p:nvPicPr>
          <p:cNvPr id="7" name="Picture 3" descr="C:\Users\JMA329B\AppData\Local\Temp\ffftp0000115c\file\npol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3429000"/>
            <a:ext cx="2952328" cy="283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MA329B\AppData\Local\Temp\ffftp0000115c\file\latl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3438767"/>
            <a:ext cx="4860032" cy="28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1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Operational e</a:t>
            </a:r>
            <a:r>
              <a:rPr kumimoji="1" lang="en-US" altLang="ja-JP" dirty="0"/>
              <a:t>nsemble method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pic>
        <p:nvPicPr>
          <p:cNvPr id="6" name="Picture 2" descr="C:\Users\JMA32D5\Pictures\図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80004"/>
            <a:ext cx="5472608" cy="419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81917" y="1414517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Previous system</a:t>
            </a:r>
          </a:p>
          <a:p>
            <a:r>
              <a:rPr lang="en-US" altLang="ja-JP" dirty="0">
                <a:ea typeface="Meiryo UI" panose="020B0604030504040204" pitchFamily="50" charset="-128"/>
                <a:cs typeface="Meiryo UI" panose="020B0604030504040204" pitchFamily="50" charset="-128"/>
              </a:rPr>
              <a:t>(JMA/MRI-CPS1)</a:t>
            </a:r>
            <a:endParaRPr kumimoji="1" lang="ja-JP" altLang="en-US" dirty="0"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3790781"/>
            <a:ext cx="24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New operational system</a:t>
            </a:r>
          </a:p>
          <a:p>
            <a:r>
              <a:rPr kumimoji="1" lang="en-US" altLang="ja-JP" dirty="0">
                <a:solidFill>
                  <a:srgbClr val="0066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(JMA/MRI-CPS2)</a:t>
            </a:r>
            <a:endParaRPr kumimoji="1" lang="ja-JP" altLang="en-US" dirty="0">
              <a:solidFill>
                <a:srgbClr val="006600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7840" y="5373216"/>
            <a:ext cx="882664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number of ensembles per initial date has been increased from 9 to 13.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/>
              <a:t>Production of combined 51-member ensemble predictions starting from later initial dates compared to the previous system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	  </a:t>
            </a:r>
            <a:r>
              <a:rPr lang="en-US" altLang="ja-JP" sz="2000" dirty="0"/>
              <a:t>The forecast lead time is shortened.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2475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About Japan Meteorological Agency</a:t>
            </a:r>
          </a:p>
          <a:p>
            <a:r>
              <a:rPr lang="en-US" altLang="ja-JP" dirty="0" err="1"/>
              <a:t>JMA’s</a:t>
            </a:r>
            <a:r>
              <a:rPr lang="en-US" altLang="ja-JP" dirty="0"/>
              <a:t> NWP systems</a:t>
            </a:r>
          </a:p>
          <a:p>
            <a:r>
              <a:rPr lang="en-US" altLang="ja-JP" dirty="0"/>
              <a:t>Updated coupled EPS (</a:t>
            </a:r>
            <a:r>
              <a:rPr lang="en-US" altLang="ja-JP" dirty="0" err="1"/>
              <a:t>JMA</a:t>
            </a:r>
            <a:r>
              <a:rPr lang="en-US" altLang="ja-JP" dirty="0"/>
              <a:t>/MRI-</a:t>
            </a:r>
            <a:r>
              <a:rPr lang="en-US" altLang="ja-JP" dirty="0" err="1"/>
              <a:t>CPS2</a:t>
            </a:r>
            <a:r>
              <a:rPr lang="en-US" altLang="ja-JP" dirty="0"/>
              <a:t>)</a:t>
            </a:r>
          </a:p>
          <a:p>
            <a:r>
              <a:rPr kumimoji="1" lang="en-US" altLang="ja-JP" dirty="0"/>
              <a:t>Ongoing development toward unified atmospheric EPS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9016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108520" y="53752"/>
            <a:ext cx="9361040" cy="1143000"/>
          </a:xfrm>
        </p:spPr>
        <p:txBody>
          <a:bodyPr/>
          <a:lstStyle/>
          <a:p>
            <a:r>
              <a:rPr lang="en-US" altLang="ja-JP" sz="4000" dirty="0"/>
              <a:t>Newly introduced sources of predictability</a:t>
            </a:r>
            <a:endParaRPr kumimoji="1" lang="ja-JP" altLang="en-US" sz="40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66400" y="1340768"/>
            <a:ext cx="8229600" cy="51125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ja-JP" sz="2400" dirty="0"/>
              <a:t>Dynamical </a:t>
            </a:r>
            <a:r>
              <a:rPr lang="en-US" altLang="ja-JP" sz="2400" dirty="0">
                <a:solidFill>
                  <a:srgbClr val="FF0000"/>
                </a:solidFill>
              </a:rPr>
              <a:t>sea ice</a:t>
            </a:r>
            <a:r>
              <a:rPr lang="en-US" altLang="ja-JP" sz="2400" dirty="0"/>
              <a:t> simulation</a:t>
            </a:r>
          </a:p>
          <a:p>
            <a:pPr>
              <a:buClr>
                <a:schemeClr val="tx1"/>
              </a:buClr>
            </a:pPr>
            <a:r>
              <a:rPr lang="en-US" altLang="ja-JP" sz="2400" dirty="0">
                <a:solidFill>
                  <a:srgbClr val="FF0000"/>
                </a:solidFill>
              </a:rPr>
              <a:t>Land</a:t>
            </a:r>
            <a:r>
              <a:rPr lang="en-US" altLang="ja-JP" sz="2400" dirty="0"/>
              <a:t> initialization with JRA-55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Fully covered </a:t>
            </a:r>
            <a:r>
              <a:rPr lang="en-US" altLang="ja-JP" sz="2400" dirty="0">
                <a:solidFill>
                  <a:srgbClr val="FF0000"/>
                </a:solidFill>
              </a:rPr>
              <a:t>stratosphere (Top: 0.1 </a:t>
            </a:r>
            <a:r>
              <a:rPr lang="en-US" altLang="ja-JP" sz="2400" dirty="0" err="1">
                <a:solidFill>
                  <a:srgbClr val="FF0000"/>
                </a:solidFill>
              </a:rPr>
              <a:t>hPa</a:t>
            </a:r>
            <a:r>
              <a:rPr lang="en-US" altLang="ja-JP" sz="2400" dirty="0">
                <a:solidFill>
                  <a:srgbClr val="FF0000"/>
                </a:solidFill>
              </a:rPr>
              <a:t>)</a:t>
            </a:r>
          </a:p>
          <a:p>
            <a:pPr>
              <a:buClr>
                <a:schemeClr val="tx1"/>
              </a:buClr>
            </a:pPr>
            <a:r>
              <a:rPr lang="en-US" altLang="ja-JP" sz="2400" dirty="0">
                <a:solidFill>
                  <a:srgbClr val="FF0000"/>
                </a:solidFill>
              </a:rPr>
              <a:t>Global ocean</a:t>
            </a:r>
            <a:r>
              <a:rPr lang="en-US" altLang="ja-JP" sz="2400" dirty="0"/>
              <a:t> domain</a:t>
            </a:r>
          </a:p>
          <a:p>
            <a:pPr>
              <a:buClr>
                <a:schemeClr val="tx1"/>
              </a:buClr>
            </a:pPr>
            <a:r>
              <a:rPr lang="en-US" altLang="ja-JP" sz="2400" dirty="0"/>
              <a:t>Realistic concentration of </a:t>
            </a:r>
            <a:r>
              <a:rPr lang="en-US" altLang="ja-JP" sz="2400" dirty="0">
                <a:solidFill>
                  <a:srgbClr val="FF0000"/>
                </a:solidFill>
              </a:rPr>
              <a:t>GHGs</a:t>
            </a:r>
            <a:r>
              <a:rPr lang="en-US" altLang="ja-JP" sz="2400" dirty="0"/>
              <a:t> (6 gases prescribed with RCP4.5 scenario)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ja-JP" sz="2000" dirty="0"/>
          </a:p>
          <a:p>
            <a:pPr marL="0" indent="0">
              <a:buClr>
                <a:schemeClr val="tx1"/>
              </a:buClr>
              <a:buNone/>
            </a:pPr>
            <a:endParaRPr lang="en-US" altLang="ja-JP" sz="2000" dirty="0"/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000" dirty="0"/>
              <a:t>The new system is capable of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000" dirty="0"/>
              <a:t>incorporating a full range of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000" dirty="0"/>
              <a:t>potential sources of the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altLang="ja-JP" sz="2000" dirty="0"/>
              <a:t>predictability.</a:t>
            </a:r>
          </a:p>
        </p:txBody>
      </p:sp>
      <p:graphicFrame>
        <p:nvGraphicFramePr>
          <p:cNvPr id="7" name="図表 6"/>
          <p:cNvGraphicFramePr/>
          <p:nvPr>
            <p:extLst/>
          </p:nvPr>
        </p:nvGraphicFramePr>
        <p:xfrm>
          <a:off x="5148064" y="3573016"/>
          <a:ext cx="3995936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2067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Sea-ice model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pic>
        <p:nvPicPr>
          <p:cNvPr id="7" name="Picture 8" descr="sea ice inde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/>
          <a:stretch/>
        </p:blipFill>
        <p:spPr bwMode="auto">
          <a:xfrm>
            <a:off x="467544" y="2268722"/>
            <a:ext cx="3487406" cy="23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68762" y="2010326"/>
            <a:ext cx="2779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8000"/>
                </a:solidFill>
              </a:rPr>
              <a:t>Arctic sea-ice extent from May</a:t>
            </a:r>
            <a:endParaRPr kumimoji="1" lang="ja-JP" altLang="en-US" sz="1600" b="1" dirty="0">
              <a:solidFill>
                <a:srgbClr val="008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02947" y="2010326"/>
            <a:ext cx="3081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8000"/>
                </a:solidFill>
              </a:rPr>
              <a:t>Arctic sea-ice extent in September</a:t>
            </a:r>
            <a:endParaRPr kumimoji="1" lang="ja-JP" altLang="en-US" sz="1600" b="1" dirty="0">
              <a:solidFill>
                <a:srgbClr val="008000"/>
              </a:solidFill>
            </a:endParaRPr>
          </a:p>
        </p:txBody>
      </p:sp>
      <p:pic>
        <p:nvPicPr>
          <p:cNvPr id="10" name="Picture 4" descr="sea ice inde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-626"/>
          <a:stretch/>
        </p:blipFill>
        <p:spPr bwMode="auto">
          <a:xfrm>
            <a:off x="4405037" y="2268722"/>
            <a:ext cx="3695355" cy="231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932040" y="3646765"/>
            <a:ext cx="256692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/>
              <a:t>Observation (COBE-ICE)</a:t>
            </a:r>
          </a:p>
          <a:p>
            <a:pPr>
              <a:defRPr/>
            </a:pPr>
            <a:r>
              <a:rPr lang="en-US" altLang="ja-JP" sz="1400" dirty="0">
                <a:solidFill>
                  <a:srgbClr val="FF0000"/>
                </a:solidFill>
              </a:rPr>
              <a:t>Lead time of 2 months ACC=0.73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B050"/>
                </a:solidFill>
              </a:rPr>
              <a:t>Lead time of 5 months ACC=0.68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396" y="5293657"/>
            <a:ext cx="822940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Sea-ice simulation represents: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Seasonal variation of Arctic sea ice.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 err="1"/>
              <a:t>Interannual</a:t>
            </a:r>
            <a:r>
              <a:rPr lang="en-US" altLang="ja-JP" sz="2000" dirty="0"/>
              <a:t> variability and reduction trend of Arctic sea-ice extent.</a:t>
            </a: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444597" y="4482475"/>
            <a:ext cx="4199412" cy="81873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1400" dirty="0">
                <a:solidFill>
                  <a:srgbClr val="FF0000"/>
                </a:solidFill>
              </a:rPr>
              <a:t>Color: Individual forecast</a:t>
            </a:r>
          </a:p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</a:rPr>
              <a:t>Black and Grey: Observed climatology (COBE-ICE) (Grey) minimum and maximum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457200" y="980728"/>
            <a:ext cx="850728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/>
              <a:t>Interactive sea-ice model</a:t>
            </a:r>
          </a:p>
          <a:p>
            <a:pPr lvl="1"/>
            <a:r>
              <a:rPr lang="en-US" altLang="ja-JP" sz="1800" dirty="0"/>
              <a:t>Thermodynamic model (sea-ice production / melting)</a:t>
            </a:r>
          </a:p>
          <a:p>
            <a:pPr lvl="1"/>
            <a:r>
              <a:rPr lang="en-US" altLang="ja-JP" sz="1800" dirty="0"/>
              <a:t>Dynamic model (momentum equation)</a:t>
            </a:r>
          </a:p>
        </p:txBody>
      </p:sp>
    </p:spTree>
    <p:extLst>
      <p:ext uri="{BB962C8B-B14F-4D97-AF65-F5344CB8AC3E}">
        <p14:creationId xmlns:p14="http://schemas.microsoft.com/office/powerpoint/2010/main" val="1340029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>
            <p:extLst/>
          </p:nvPr>
        </p:nvGraphicFramePr>
        <p:xfrm>
          <a:off x="268153" y="1254886"/>
          <a:ext cx="6840760" cy="3988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108520" y="53752"/>
            <a:ext cx="9361040" cy="1143000"/>
          </a:xfrm>
        </p:spPr>
        <p:txBody>
          <a:bodyPr/>
          <a:lstStyle/>
          <a:p>
            <a:r>
              <a:rPr kumimoji="1" lang="en-US" altLang="ja-JP" dirty="0"/>
              <a:t>2-m temperature ove</a:t>
            </a:r>
            <a:r>
              <a:rPr lang="en-US" altLang="ja-JP" dirty="0"/>
              <a:t>r Arctic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196752"/>
            <a:ext cx="7632848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ja-JP" sz="1800" dirty="0">
                <a:solidFill>
                  <a:srgbClr val="008000"/>
                </a:solidFill>
              </a:rPr>
              <a:t>Anomaly Correlation of 2-m Temperature over the Arctic region (60N-90N)</a:t>
            </a:r>
            <a:endParaRPr kumimoji="1" lang="ja-JP" altLang="en-US" sz="18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60232" y="4149080"/>
            <a:ext cx="227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Lead time: 1 month</a:t>
            </a:r>
          </a:p>
          <a:p>
            <a:r>
              <a:rPr lang="en-US" altLang="ja-JP" dirty="0"/>
              <a:t>Target: 3-month mean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1520" y="5229200"/>
            <a:ext cx="868613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Prediction skill of 2-m temperature over the Arctic area is improved in almost all initial month.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It is suggested that sea-ice model contributes to improvement of 2-m temperature.</a:t>
            </a:r>
          </a:p>
        </p:txBody>
      </p:sp>
    </p:spTree>
    <p:extLst>
      <p:ext uri="{BB962C8B-B14F-4D97-AF65-F5344CB8AC3E}">
        <p14:creationId xmlns:p14="http://schemas.microsoft.com/office/powerpoint/2010/main" val="184167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Impact of land initialization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2708920"/>
            <a:ext cx="8640960" cy="360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ja-JP" sz="1800" dirty="0">
                <a:solidFill>
                  <a:srgbClr val="008000"/>
                </a:solidFill>
              </a:rPr>
              <a:t>Anomaly Correlation of 2-m Temperature over land (Lead Time: 0 month)</a:t>
            </a:r>
            <a:endParaRPr kumimoji="1" lang="ja-JP" altLang="en-US" sz="1800" dirty="0">
              <a:solidFill>
                <a:srgbClr val="008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89937" y="3149352"/>
            <a:ext cx="2376264" cy="2880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Northern Hemisphere</a:t>
            </a:r>
            <a:endParaRPr kumimoji="1" lang="ja-JP" altLang="en-US" dirty="0"/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/>
          </p:nvPr>
        </p:nvGraphicFramePr>
        <p:xfrm>
          <a:off x="344965" y="3570581"/>
          <a:ext cx="3486150" cy="234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3193648" y="3570581"/>
          <a:ext cx="3495675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/>
          </p:nvPr>
        </p:nvGraphicFramePr>
        <p:xfrm>
          <a:off x="6088310" y="3570581"/>
          <a:ext cx="352425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441869" y="3140968"/>
            <a:ext cx="2376264" cy="2880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Global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180196" y="3148472"/>
            <a:ext cx="2376264" cy="2880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Eurasia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-661606" y="4416776"/>
            <a:ext cx="1692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Anomaly Correlation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82512" y="3423534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20N-90N,0E-180E</a:t>
            </a:r>
            <a:endParaRPr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02192" y="3412501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20N-90N,0E-360E</a:t>
            </a:r>
            <a:endParaRPr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9672" y="3412501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90S-90N,0E-360E</a:t>
            </a:r>
            <a:endParaRPr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403648" y="5816297"/>
            <a:ext cx="99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Initial Month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27300" y="5816297"/>
            <a:ext cx="99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Initial Month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164288" y="5816297"/>
            <a:ext cx="992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Initial Month</a:t>
            </a:r>
            <a:endParaRPr kumimoji="1" lang="ja-JP" altLang="en-US" sz="1200" dirty="0"/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>
          <a:xfrm>
            <a:off x="457200" y="1268760"/>
            <a:ext cx="850728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ja-JP" sz="2400" b="1" dirty="0"/>
              <a:t>JMA/MRI-CPS1	</a:t>
            </a:r>
            <a:r>
              <a:rPr lang="en-US" altLang="ja-JP" sz="2400" dirty="0"/>
              <a:t>Climatology with ERA-15 forcing</a:t>
            </a:r>
          </a:p>
          <a:p>
            <a:pPr>
              <a:buClr>
                <a:schemeClr val="tx1"/>
              </a:buClr>
            </a:pPr>
            <a:r>
              <a:rPr lang="en-US" altLang="ja-JP" sz="2400" b="1" dirty="0">
                <a:solidFill>
                  <a:srgbClr val="FF0000"/>
                </a:solidFill>
              </a:rPr>
              <a:t>JMA/MRI-CPS2 	</a:t>
            </a:r>
            <a:r>
              <a:rPr lang="en-US" altLang="ja-JP" sz="2400" dirty="0">
                <a:solidFill>
                  <a:srgbClr val="FF0000"/>
                </a:solidFill>
              </a:rPr>
              <a:t>JRA-55 land analysis : Land A</a:t>
            </a:r>
          </a:p>
          <a:p>
            <a:pPr lvl="1">
              <a:buClr>
                <a:schemeClr val="tx1"/>
              </a:buClr>
            </a:pPr>
            <a:r>
              <a:rPr lang="en-US" altLang="ja-JP" sz="1800" dirty="0"/>
              <a:t>Additional experiment: Climatology (1981-2010) of JRA-55 land analysis (</a:t>
            </a:r>
            <a:r>
              <a:rPr lang="en-US" altLang="ja-JP" sz="1800" dirty="0">
                <a:solidFill>
                  <a:srgbClr val="002060"/>
                </a:solidFill>
              </a:rPr>
              <a:t>Land C</a:t>
            </a:r>
            <a:r>
              <a:rPr lang="en-US" altLang="ja-JP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406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Improvement of GHG forcing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57200" y="1268760"/>
            <a:ext cx="8507288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ja-JP" sz="2400" b="1" dirty="0"/>
              <a:t>JMA/MRI-CPS1	</a:t>
            </a:r>
            <a:r>
              <a:rPr lang="en-US" altLang="ja-JP" sz="2400" dirty="0"/>
              <a:t>CO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trend</a:t>
            </a:r>
          </a:p>
          <a:p>
            <a:pPr>
              <a:buClr>
                <a:schemeClr val="tx1"/>
              </a:buClr>
            </a:pPr>
            <a:r>
              <a:rPr lang="en-US" altLang="ja-JP" sz="2400" b="1" dirty="0">
                <a:solidFill>
                  <a:srgbClr val="FF0000"/>
                </a:solidFill>
              </a:rPr>
              <a:t>JMA/MRI-CPS2 	</a:t>
            </a:r>
            <a:r>
              <a:rPr lang="en-US" altLang="ja-JP" sz="2400" dirty="0">
                <a:solidFill>
                  <a:srgbClr val="FF0000"/>
                </a:solidFill>
              </a:rPr>
              <a:t>6 </a:t>
            </a:r>
            <a:r>
              <a:rPr lang="en-US" altLang="ja-JP" sz="2400" dirty="0" err="1">
                <a:solidFill>
                  <a:srgbClr val="FF0000"/>
                </a:solidFill>
              </a:rPr>
              <a:t>GHGs</a:t>
            </a:r>
            <a:r>
              <a:rPr lang="en-US" altLang="ja-JP" sz="2400" dirty="0">
                <a:solidFill>
                  <a:srgbClr val="FF0000"/>
                </a:solidFill>
              </a:rPr>
              <a:t> in RCP 4.5 scenario</a:t>
            </a:r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/>
          </p:nvPr>
        </p:nvGraphicFramePr>
        <p:xfrm>
          <a:off x="103788" y="2132856"/>
          <a:ext cx="8980294" cy="418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76064" y="6093296"/>
            <a:ext cx="79563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prstClr val="black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Linear trend:</a:t>
            </a:r>
            <a:r>
              <a:rPr lang="ja-JP" altLang="en-US" b="1" dirty="0">
                <a:solidFill>
                  <a:prstClr val="black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b="1" dirty="0">
                <a:solidFill>
                  <a:srgbClr val="7030A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JMA/MRI-CPS1</a:t>
            </a:r>
            <a:r>
              <a:rPr lang="en-US" altLang="ja-JP" b="1" dirty="0">
                <a:solidFill>
                  <a:prstClr val="black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 &lt; </a:t>
            </a:r>
            <a:r>
              <a:rPr lang="en-US" altLang="ja-JP" b="1" dirty="0" err="1">
                <a:solidFill>
                  <a:srgbClr val="00B05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ConstGHG</a:t>
            </a:r>
            <a:r>
              <a:rPr lang="ja-JP" altLang="en-US" b="1" dirty="0">
                <a:solidFill>
                  <a:srgbClr val="C000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&lt; </a:t>
            </a:r>
            <a:r>
              <a:rPr lang="en-US" altLang="ja-JP" b="1" dirty="0" err="1">
                <a:solidFill>
                  <a:srgbClr val="FF00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VarGHG</a:t>
            </a:r>
            <a:r>
              <a:rPr lang="ja-JP" altLang="en-US" b="1" dirty="0">
                <a:solidFill>
                  <a:srgbClr val="FF00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b="1" dirty="0">
                <a:solidFill>
                  <a:prstClr val="black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&lt; </a:t>
            </a:r>
            <a:r>
              <a:rPr lang="en-US" altLang="ja-JP" b="1" dirty="0" err="1">
                <a:solidFill>
                  <a:srgbClr val="0000FF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JRA</a:t>
            </a:r>
            <a:r>
              <a:rPr lang="en-US" altLang="ja-JP" b="1" dirty="0">
                <a:solidFill>
                  <a:srgbClr val="0000FF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-55 (</a:t>
            </a:r>
            <a:r>
              <a:rPr lang="en-US" altLang="ja-JP" b="1" dirty="0" err="1">
                <a:solidFill>
                  <a:srgbClr val="0000FF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anl</a:t>
            </a:r>
            <a:r>
              <a:rPr lang="en-US" altLang="ja-JP" b="1" dirty="0">
                <a:solidFill>
                  <a:srgbClr val="0000FF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91863" y="2399893"/>
            <a:ext cx="3044633" cy="3477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6600CC"/>
                </a:solidFill>
              </a:rPr>
              <a:t>VarCO</a:t>
            </a:r>
            <a:r>
              <a:rPr lang="en-US" altLang="ja-JP" sz="2000" b="1" baseline="-25000" dirty="0">
                <a:solidFill>
                  <a:srgbClr val="6600CC"/>
                </a:solidFill>
              </a:rPr>
              <a:t>2</a:t>
            </a:r>
          </a:p>
          <a:p>
            <a:pPr lvl="1"/>
            <a:r>
              <a:rPr lang="en-US" altLang="ja-JP" sz="1600" dirty="0"/>
              <a:t>- JMA/MRI-CPS1</a:t>
            </a:r>
          </a:p>
          <a:p>
            <a:pPr lvl="1"/>
            <a:r>
              <a:rPr lang="en-US" altLang="ja-JP" sz="1600" dirty="0"/>
              <a:t>- CO</a:t>
            </a:r>
            <a:r>
              <a:rPr lang="en-US" altLang="ja-JP" sz="1600" baseline="-25000" dirty="0"/>
              <a:t>2 </a:t>
            </a:r>
            <a:r>
              <a:rPr lang="en-US" altLang="ja-JP" sz="1600" dirty="0"/>
              <a:t> Trend</a:t>
            </a:r>
          </a:p>
          <a:p>
            <a:r>
              <a:rPr lang="en-US" altLang="ja-JP" sz="2000" b="1" dirty="0" err="1">
                <a:solidFill>
                  <a:srgbClr val="FF0000"/>
                </a:solidFill>
              </a:rPr>
              <a:t>VarGHG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lvl="1"/>
            <a:r>
              <a:rPr lang="en-US" altLang="ja-JP" sz="1600" dirty="0"/>
              <a:t>- JMA/MRI-CPS2</a:t>
            </a:r>
          </a:p>
          <a:p>
            <a:pPr lvl="1"/>
            <a:r>
              <a:rPr lang="en-US" altLang="ja-JP" sz="1600" dirty="0"/>
              <a:t>- CO</a:t>
            </a:r>
            <a:r>
              <a:rPr lang="en-US" altLang="ja-JP" sz="1600" baseline="-25000" dirty="0"/>
              <a:t>2</a:t>
            </a:r>
            <a:r>
              <a:rPr lang="en-US" altLang="ja-JP" sz="1600" dirty="0"/>
              <a:t>, CH</a:t>
            </a:r>
            <a:r>
              <a:rPr lang="en-US" altLang="ja-JP" sz="1600" baseline="-25000" dirty="0"/>
              <a:t>4</a:t>
            </a:r>
            <a:r>
              <a:rPr lang="en-US" altLang="ja-JP" sz="1600" dirty="0"/>
              <a:t>, N</a:t>
            </a:r>
            <a:r>
              <a:rPr lang="en-US" altLang="ja-JP" sz="1600" baseline="-25000" dirty="0"/>
              <a:t>2</a:t>
            </a:r>
            <a:r>
              <a:rPr lang="en-US" altLang="ja-JP" sz="1600" dirty="0"/>
              <a:t>O, CHC-11, CHF-12, HCFC-22 (GHGs) Trend </a:t>
            </a:r>
          </a:p>
          <a:p>
            <a:r>
              <a:rPr lang="en-US" altLang="ja-JP" sz="1600" dirty="0"/>
              <a:t>	(RCP 4.5 scenario)</a:t>
            </a:r>
          </a:p>
          <a:p>
            <a:r>
              <a:rPr lang="en-US" altLang="ja-JP" sz="2000" b="1" dirty="0" err="1">
                <a:solidFill>
                  <a:srgbClr val="008000"/>
                </a:solidFill>
              </a:rPr>
              <a:t>ConstGHG</a:t>
            </a:r>
            <a:endParaRPr lang="en-US" altLang="ja-JP" sz="2000" b="1" dirty="0">
              <a:solidFill>
                <a:srgbClr val="008000"/>
              </a:solidFill>
            </a:endParaRPr>
          </a:p>
          <a:p>
            <a:pPr lvl="1"/>
            <a:r>
              <a:rPr lang="en-US" altLang="ja-JP" sz="1600" dirty="0"/>
              <a:t>(Additional experiment)</a:t>
            </a:r>
          </a:p>
          <a:p>
            <a:pPr lvl="1"/>
            <a:r>
              <a:rPr lang="en-US" altLang="ja-JP" sz="1600" dirty="0"/>
              <a:t>- JMA/MRI-CPS2</a:t>
            </a:r>
          </a:p>
          <a:p>
            <a:pPr lvl="1"/>
            <a:r>
              <a:rPr lang="en-US" altLang="ja-JP" sz="1600" dirty="0"/>
              <a:t>- Constant GHGs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25779" y="2060848"/>
            <a:ext cx="527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</a:rPr>
              <a:t>2-m temperature Trend over Land (JJA)   (Initial: May)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03648" y="2780928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6600CC"/>
                </a:solidFill>
              </a:rPr>
              <a:t>VarCO</a:t>
            </a:r>
            <a:r>
              <a:rPr lang="en-US" altLang="ja-JP" sz="1600" b="1" baseline="-25000" dirty="0">
                <a:solidFill>
                  <a:srgbClr val="6600CC"/>
                </a:solidFill>
              </a:rPr>
              <a:t>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27784" y="381052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err="1">
                <a:solidFill>
                  <a:srgbClr val="FF0000"/>
                </a:solidFill>
              </a:rPr>
              <a:t>VarGHG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72769" y="3471972"/>
            <a:ext cx="1287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err="1">
                <a:solidFill>
                  <a:srgbClr val="008000"/>
                </a:solidFill>
              </a:rPr>
              <a:t>ConstGHG</a:t>
            </a:r>
            <a:endParaRPr lang="en-US" altLang="ja-JP" sz="1600" b="1" dirty="0">
              <a:solidFill>
                <a:srgbClr val="008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47864" y="453060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</a:rPr>
              <a:t>JRA-55</a:t>
            </a:r>
            <a:endParaRPr lang="en-US" altLang="ja-JP" sz="1600" b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7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NINO.3</a:t>
            </a:r>
            <a:r>
              <a:rPr kumimoji="1" lang="en-US" altLang="ja-JP" dirty="0"/>
              <a:t> SST prediction skill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pic>
        <p:nvPicPr>
          <p:cNvPr id="6" name="Picture 2" descr="http://svkva.naps.kishou.go.jp/~climat06/kyoyu/20150908_nino3_score/acc_NINO3SURF_En10_allinit_mon_1981-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" y="1412778"/>
            <a:ext cx="4390683" cy="3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vkva.naps.kishou.go.jp/~climat06/kyoyu/20150908_nino3_score/bcrmse_NINO3SURF_En10_allinit_mon_1981-2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49" y="1412776"/>
            <a:ext cx="4385347" cy="3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08614" y="1115452"/>
            <a:ext cx="217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8000"/>
                </a:solidFill>
              </a:rPr>
              <a:t>Anomal</a:t>
            </a:r>
            <a:r>
              <a:rPr lang="en-US" altLang="ja-JP" b="1" dirty="0">
                <a:solidFill>
                  <a:srgbClr val="008000"/>
                </a:solidFill>
              </a:rPr>
              <a:t>y Correlation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43266" y="1115452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8000"/>
                </a:solidFill>
              </a:rPr>
              <a:t>RMSE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53286" y="4581129"/>
            <a:ext cx="511120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Improvement of ACC in longer lead time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Improvement of ACC over the spring barrier (not shown)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3286" y="5697533"/>
            <a:ext cx="3671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NINO.3 : 150W-90W, 5S-</a:t>
            </a:r>
            <a:r>
              <a:rPr kumimoji="1" lang="en-US" altLang="ja-JP" dirty="0" err="1"/>
              <a:t>5N</a:t>
            </a:r>
            <a:endParaRPr kumimoji="1" lang="en-US" altLang="ja-JP" dirty="0"/>
          </a:p>
          <a:p>
            <a:r>
              <a:rPr lang="en-US" altLang="ja-JP" dirty="0"/>
              <a:t>(figure from NOAA website)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9" y="4458056"/>
            <a:ext cx="3669414" cy="2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88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Improved ACC for 3-month forecast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079" b="5052"/>
          <a:stretch/>
        </p:blipFill>
        <p:spPr bwMode="auto">
          <a:xfrm>
            <a:off x="23751" y="2025136"/>
            <a:ext cx="4572290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b="5250"/>
          <a:stretch/>
        </p:blipFill>
        <p:spPr bwMode="auto">
          <a:xfrm>
            <a:off x="4654542" y="2025136"/>
            <a:ext cx="4453962" cy="26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652120" y="1628800"/>
            <a:ext cx="2674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008000"/>
                </a:solidFill>
              </a:rPr>
              <a:t>Precipitation averaged in TRP</a:t>
            </a:r>
            <a:endParaRPr kumimoji="1" lang="ja-JP" altLang="en-US" sz="1600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80430" y="1628800"/>
            <a:ext cx="299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rgbClr val="008000"/>
                </a:solidFill>
              </a:rPr>
              <a:t>2-m Temperature averaged in NH</a:t>
            </a:r>
            <a:endParaRPr kumimoji="1" lang="ja-JP" altLang="en-US" sz="1600" b="1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64288" y="1124744"/>
            <a:ext cx="1872208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NH:   20N-90N,0E-360E</a:t>
            </a:r>
            <a:endParaRPr lang="ja-JP" altLang="en-US" sz="1200" dirty="0"/>
          </a:p>
          <a:p>
            <a:r>
              <a:rPr lang="en-US" altLang="ja-JP" sz="1200" dirty="0"/>
              <a:t>TRP:  20S-20N,0E-360E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4697849"/>
            <a:ext cx="885698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/>
              <a:t>For 3-month forecast, anomaly correlation coefficient of 2m temperature (NH) and precipitation (TRP) is greater than the previous system in almost all initial months.</a:t>
            </a:r>
          </a:p>
        </p:txBody>
      </p:sp>
    </p:spTree>
    <p:extLst>
      <p:ext uri="{BB962C8B-B14F-4D97-AF65-F5344CB8AC3E}">
        <p14:creationId xmlns:p14="http://schemas.microsoft.com/office/powerpoint/2010/main" val="157954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53752"/>
            <a:ext cx="8784976" cy="1143000"/>
          </a:xfrm>
        </p:spPr>
        <p:txBody>
          <a:bodyPr/>
          <a:lstStyle/>
          <a:p>
            <a:r>
              <a:rPr lang="en-US" altLang="ja-JP" dirty="0"/>
              <a:t>Improved Madden-Julian Oscillation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2AE2EE-0DA7-4615-A3A3-EEDE35AA7873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3" b="6973"/>
          <a:stretch/>
        </p:blipFill>
        <p:spPr bwMode="auto">
          <a:xfrm>
            <a:off x="546956" y="3212977"/>
            <a:ext cx="5807118" cy="189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 rot="16200000">
            <a:off x="-316102" y="4036880"/>
            <a:ext cx="1356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Amplitude</a:t>
            </a:r>
            <a:r>
              <a:rPr kumimoji="1" lang="en-US" altLang="ja-JP" sz="1400" dirty="0"/>
              <a:t> Error</a:t>
            </a:r>
            <a:endParaRPr kumimoji="1" lang="ja-JP" altLang="en-US" sz="14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6449232" y="3556177"/>
            <a:ext cx="0" cy="1296144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377224" y="4185199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521240" y="3402869"/>
            <a:ext cx="1395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larger amplitude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21240" y="4708305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smaller amplitude</a:t>
            </a:r>
            <a:endParaRPr kumimoji="1" lang="ja-JP" altLang="en-US" sz="1400" dirty="0"/>
          </a:p>
        </p:txBody>
      </p:sp>
      <p:sp>
        <p:nvSpPr>
          <p:cNvPr id="49" name="コンテンツ プレースホルダー 1"/>
          <p:cNvSpPr txBox="1">
            <a:spLocks/>
          </p:cNvSpPr>
          <p:nvPr/>
        </p:nvSpPr>
        <p:spPr>
          <a:xfrm>
            <a:off x="694591" y="5229200"/>
            <a:ext cx="8197889" cy="1142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D3131"/>
              </a:buClr>
              <a:buSzPct val="120000"/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C588E"/>
              </a:buClr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7171"/>
              </a:buClr>
              <a:buFont typeface="Calibri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95BD"/>
              </a:buClr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FF"/>
              </a:buClr>
              <a:buFont typeface="Arial" pitchFamily="34" charset="0"/>
              <a:buNone/>
            </a:pPr>
            <a:r>
              <a:rPr lang="en-US" altLang="ja-JP" sz="1800" dirty="0"/>
              <a:t>The verification of Wheeler-Hendon indices indicates that:</a:t>
            </a:r>
          </a:p>
          <a:p>
            <a:pPr>
              <a:buClr>
                <a:srgbClr val="0000FF"/>
              </a:buClr>
            </a:pPr>
            <a:r>
              <a:rPr lang="en-US" altLang="ja-JP" sz="1800" dirty="0"/>
              <a:t>the forecast time of 0.5 correlation extends roughly 2 days with model update. </a:t>
            </a:r>
          </a:p>
          <a:p>
            <a:pPr>
              <a:buClr>
                <a:srgbClr val="0000FF"/>
              </a:buClr>
            </a:pPr>
            <a:r>
              <a:rPr lang="en-US" altLang="ja-JP" sz="1800" dirty="0"/>
              <a:t>too small MJO amplitude is improved.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5"/>
          <a:stretch/>
        </p:blipFill>
        <p:spPr bwMode="auto">
          <a:xfrm>
            <a:off x="448281" y="1268760"/>
            <a:ext cx="5928943" cy="188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 rot="16200000">
            <a:off x="-140800" y="2080288"/>
            <a:ext cx="100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Correlation</a:t>
            </a:r>
            <a:endParaRPr kumimoji="1" lang="ja-JP" altLang="en-US" sz="1400" dirty="0"/>
          </a:p>
        </p:txBody>
      </p:sp>
      <p:cxnSp>
        <p:nvCxnSpPr>
          <p:cNvPr id="33" name="直線コネクタ 32"/>
          <p:cNvCxnSpPr/>
          <p:nvPr/>
        </p:nvCxnSpPr>
        <p:spPr>
          <a:xfrm>
            <a:off x="904616" y="2204864"/>
            <a:ext cx="5256584" cy="8106"/>
          </a:xfrm>
          <a:prstGeom prst="line">
            <a:avLst/>
          </a:prstGeom>
          <a:ln w="158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3257730" y="2204864"/>
            <a:ext cx="0" cy="936104"/>
          </a:xfrm>
          <a:prstGeom prst="line">
            <a:avLst/>
          </a:prstGeom>
          <a:ln w="158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992848" y="2204864"/>
            <a:ext cx="0" cy="945976"/>
          </a:xfrm>
          <a:prstGeom prst="line">
            <a:avLst/>
          </a:prstGeom>
          <a:ln w="158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377433" y="1457489"/>
            <a:ext cx="25870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Initial: Nov-Apr</a:t>
            </a:r>
          </a:p>
          <a:p>
            <a:r>
              <a:rPr lang="en-US" altLang="ja-JP" sz="1600" dirty="0"/>
              <a:t>Ensemble Member: 10</a:t>
            </a:r>
          </a:p>
          <a:p>
            <a:r>
              <a:rPr lang="en-US" altLang="ja-JP" sz="1600" dirty="0"/>
              <a:t>Period: 30 years (1981-2010)</a:t>
            </a:r>
          </a:p>
          <a:p>
            <a:r>
              <a:rPr kumimoji="1" lang="en-US" altLang="ja-JP" sz="1600" dirty="0"/>
              <a:t>Analysis: </a:t>
            </a:r>
          </a:p>
          <a:p>
            <a:r>
              <a:rPr lang="en-US" altLang="ja-JP" sz="1600" dirty="0"/>
              <a:t>Index: RMM1, RMM2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65043" r="50000" b="26133"/>
          <a:stretch/>
        </p:blipFill>
        <p:spPr bwMode="auto">
          <a:xfrm>
            <a:off x="2813200" y="3462047"/>
            <a:ext cx="3348000" cy="49719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47119" r="50000" b="44880"/>
          <a:stretch/>
        </p:blipFill>
        <p:spPr bwMode="auto">
          <a:xfrm>
            <a:off x="2771800" y="1508910"/>
            <a:ext cx="3348562" cy="450845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6239795" y="2996952"/>
            <a:ext cx="85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ea typeface="+mj-ea"/>
              </a:rPr>
              <a:t>[</a:t>
            </a:r>
            <a:r>
              <a:rPr lang="en-US" altLang="ja-JP" sz="1400" dirty="0">
                <a:ea typeface="+mj-ea"/>
              </a:rPr>
              <a:t>day</a:t>
            </a:r>
            <a:r>
              <a:rPr kumimoji="1" lang="en-US" altLang="ja-JP" sz="1400" dirty="0">
                <a:ea typeface="+mj-ea"/>
              </a:rPr>
              <a:t>]</a:t>
            </a:r>
            <a:endParaRPr kumimoji="1" lang="ja-JP" altLang="en-US" sz="1400" dirty="0">
              <a:ea typeface="+mj-ea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1022755" y="2258288"/>
            <a:ext cx="2325109" cy="738664"/>
            <a:chOff x="4119099" y="3554432"/>
            <a:chExt cx="2325109" cy="738664"/>
          </a:xfrm>
        </p:grpSpPr>
        <p:cxnSp>
          <p:nvCxnSpPr>
            <p:cNvPr id="42" name="直線コネクタ 41"/>
            <p:cNvCxnSpPr/>
            <p:nvPr/>
          </p:nvCxnSpPr>
          <p:spPr>
            <a:xfrm>
              <a:off x="4119099" y="3707507"/>
              <a:ext cx="234280" cy="0"/>
            </a:xfrm>
            <a:prstGeom prst="line">
              <a:avLst/>
            </a:prstGeom>
            <a:ln w="2222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4119099" y="3914006"/>
              <a:ext cx="234280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4119099" y="4130030"/>
              <a:ext cx="23428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4353379" y="3554432"/>
              <a:ext cx="20908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JMA/MRI CGCM2</a:t>
              </a:r>
            </a:p>
            <a:p>
              <a:r>
                <a:rPr lang="en-US" altLang="ja-JP" sz="1400" dirty="0"/>
                <a:t>JMA/MRI CGCM</a:t>
              </a:r>
            </a:p>
            <a:p>
              <a:r>
                <a:rPr kumimoji="1" lang="en-US" altLang="ja-JP" sz="1400" dirty="0"/>
                <a:t>JMA</a:t>
              </a:r>
              <a:r>
                <a:rPr lang="ja-JP" altLang="en-US" sz="1400" dirty="0"/>
                <a:t> </a:t>
              </a:r>
              <a:r>
                <a:rPr lang="en-US" altLang="ja-JP" sz="1400" dirty="0"/>
                <a:t>1-month EPS (AGCM)</a:t>
              </a:r>
              <a:endParaRPr kumimoji="1" lang="ja-JP" altLang="en-US" sz="1400" dirty="0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4202435" y="3680838"/>
              <a:ext cx="45719" cy="45719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4202435" y="3887337"/>
              <a:ext cx="45719" cy="45719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4202435" y="41033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9904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About Japan Meteorological Agency</a:t>
            </a:r>
          </a:p>
          <a:p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JMA’s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NWP systems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Updated coupled EPS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/MRI-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CPS2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Ongoing development toward unified atmospheric EPS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7215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6AD45F-CB8C-4AFE-831E-212F8161C2A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+mn-ea"/>
              </a:rPr>
              <a:pPr>
                <a:defRPr/>
              </a:pPr>
              <a:t>29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915816" y="1844824"/>
            <a:ext cx="1368152" cy="37264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23528" y="1844824"/>
            <a:ext cx="1584176" cy="11521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Typhoon</a:t>
            </a: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  <a:endParaRPr kumimoji="1" lang="ja-JP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23528" y="3122965"/>
            <a:ext cx="1584176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One-week EPS</a:t>
            </a:r>
            <a:endParaRPr kumimoji="1" lang="ja-JP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3528" y="4419109"/>
            <a:ext cx="1584176" cy="1152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One-month EPS</a:t>
            </a:r>
            <a:endParaRPr kumimoji="1" lang="ja-JP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2123728" y="2042845"/>
            <a:ext cx="57606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2123728" y="3266981"/>
            <a:ext cx="57606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123728" y="4635133"/>
            <a:ext cx="576064" cy="6480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04589" y="3041665"/>
            <a:ext cx="139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ea typeface="+mn-ea"/>
                <a:cs typeface="Arial" panose="020B0604020202020204" pitchFamily="34" charset="0"/>
              </a:rPr>
              <a:t>Global</a:t>
            </a:r>
          </a:p>
          <a:p>
            <a:pPr algn="ctr"/>
            <a:r>
              <a:rPr lang="en-US" altLang="ja-JP" sz="3200" dirty="0">
                <a:ea typeface="+mn-ea"/>
                <a:cs typeface="Arial" panose="020B0604020202020204" pitchFamily="34" charset="0"/>
              </a:rPr>
              <a:t>EPS</a:t>
            </a:r>
            <a:endParaRPr kumimoji="1" lang="ja-JP" altLang="en-US" sz="32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528" y="12687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ea typeface="+mn-ea"/>
                <a:cs typeface="Arial" panose="020B0604020202020204" pitchFamily="34" charset="0"/>
              </a:rPr>
              <a:t>Current</a:t>
            </a:r>
            <a:endParaRPr kumimoji="1" lang="ja-JP" altLang="en-US" sz="24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83768" y="126876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ea typeface="+mn-ea"/>
                <a:cs typeface="Arial" panose="020B0604020202020204" pitchFamily="34" charset="0"/>
              </a:rPr>
              <a:t>Planned</a:t>
            </a:r>
            <a:endParaRPr kumimoji="1" lang="ja-JP" altLang="en-US" sz="2400" dirty="0"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498480" y="2165741"/>
            <a:ext cx="865608" cy="10918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498480" y="3250822"/>
            <a:ext cx="865608" cy="3190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498480" y="3849850"/>
            <a:ext cx="865608" cy="6643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台風の5日進路予報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1402662" cy="12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92" y="2651794"/>
            <a:ext cx="3457896" cy="11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28293"/>
            <a:ext cx="2088232" cy="117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http://www.jma.go.jp/jp/soukei/imgs/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6001"/>
            <a:ext cx="1356925" cy="11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www.jma.go.jp/jp/longfcst/imgs/1/rain/rain-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52" y="5244082"/>
            <a:ext cx="1407856" cy="10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44082"/>
            <a:ext cx="1907233" cy="103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5771707" y="1624518"/>
            <a:ext cx="3145202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ea typeface="+mn-ea"/>
                <a:cs typeface="Arial" panose="020B0604020202020204" pitchFamily="34" charset="0"/>
              </a:rPr>
              <a:t>Typhoon forecast</a:t>
            </a:r>
            <a:endParaRPr kumimoji="1" lang="ja-JP" altLang="en-US" sz="28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35169" y="2843590"/>
            <a:ext cx="2797271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ea typeface="+mn-ea"/>
                <a:cs typeface="Arial" panose="020B0604020202020204" pitchFamily="34" charset="0"/>
              </a:rPr>
              <a:t>Mid-range forecast</a:t>
            </a:r>
            <a:endParaRPr kumimoji="1" lang="ja-JP" altLang="en-US" sz="28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879185" y="4049723"/>
            <a:ext cx="2797271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ea typeface="+mn-ea"/>
                <a:cs typeface="Arial" panose="020B0604020202020204" pitchFamily="34" charset="0"/>
              </a:rPr>
              <a:t>2nd week</a:t>
            </a:r>
            <a:br>
              <a:rPr lang="en-US" altLang="ja-JP" sz="2800" dirty="0">
                <a:ea typeface="+mn-ea"/>
                <a:cs typeface="Arial" panose="020B0604020202020204" pitchFamily="34" charset="0"/>
              </a:rPr>
            </a:br>
            <a:r>
              <a:rPr lang="en-US" altLang="ja-JP" sz="2800" dirty="0">
                <a:ea typeface="+mn-ea"/>
                <a:cs typeface="Arial" panose="020B0604020202020204" pitchFamily="34" charset="0"/>
              </a:rPr>
              <a:t>forecast</a:t>
            </a:r>
            <a:endParaRPr kumimoji="1" lang="ja-JP" altLang="en-US" sz="28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96136" y="5291862"/>
            <a:ext cx="2797271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ea typeface="+mn-ea"/>
                <a:cs typeface="Arial" panose="020B0604020202020204" pitchFamily="34" charset="0"/>
              </a:rPr>
              <a:t>One-month</a:t>
            </a:r>
            <a:br>
              <a:rPr kumimoji="1" lang="en-US" altLang="ja-JP" sz="2800" dirty="0">
                <a:ea typeface="+mn-ea"/>
                <a:cs typeface="Arial" panose="020B0604020202020204" pitchFamily="34" charset="0"/>
              </a:rPr>
            </a:br>
            <a:r>
              <a:rPr kumimoji="1" lang="en-US" altLang="ja-JP" sz="2800" dirty="0">
                <a:ea typeface="+mn-ea"/>
                <a:cs typeface="Arial" panose="020B0604020202020204" pitchFamily="34" charset="0"/>
              </a:rPr>
              <a:t>forecast</a:t>
            </a:r>
            <a:endParaRPr kumimoji="1" lang="ja-JP" altLang="en-US" sz="2800" dirty="0"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4498480" y="4239790"/>
            <a:ext cx="865608" cy="1340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2123728" y="5628983"/>
            <a:ext cx="2992335" cy="8309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ea typeface="+mn-ea"/>
                <a:cs typeface="Arial" panose="020B0604020202020204" pitchFamily="34" charset="0"/>
              </a:rPr>
              <a:t>Common NWP,</a:t>
            </a:r>
            <a:br>
              <a:rPr kumimoji="1" lang="en-US" altLang="ja-JP" sz="2400" dirty="0">
                <a:ea typeface="+mn-ea"/>
                <a:cs typeface="Arial" panose="020B0604020202020204" pitchFamily="34" charset="0"/>
              </a:rPr>
            </a:br>
            <a:r>
              <a:rPr kumimoji="1" lang="en-US" altLang="ja-JP" sz="2400" dirty="0">
                <a:ea typeface="+mn-ea"/>
                <a:cs typeface="Arial" panose="020B0604020202020204" pitchFamily="34" charset="0"/>
              </a:rPr>
              <a:t>Consistent forecast</a:t>
            </a:r>
            <a:endParaRPr kumimoji="1" lang="ja-JP" altLang="en-US" sz="24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 bwMode="auto">
          <a:xfrm>
            <a:off x="457200" y="537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ja-JP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Unifying atmospheric EPSs</a:t>
            </a:r>
            <a:endParaRPr lang="ja-JP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3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About Japan Meteorological Agency</a:t>
            </a:r>
          </a:p>
          <a:p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JMA’s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NWP systems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Updated coupled EPS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/MRI-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CPS2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Ongoing development toward unified atmospheric EPS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007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dirty="0"/>
              <a:t>Operational global EPSs in JMA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735746"/>
              </p:ext>
            </p:extLst>
          </p:nvPr>
        </p:nvGraphicFramePr>
        <p:xfrm>
          <a:off x="323528" y="836712"/>
          <a:ext cx="8496944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6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One-week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One-month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Main targets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Typhoon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One-week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Two-week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to one-month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times a day</a:t>
                      </a:r>
                    </a:p>
                    <a:p>
                      <a:pPr algn="ctr"/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(at maximum)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times a day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Sat.,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Sun. and</a:t>
                      </a:r>
                    </a:p>
                    <a:p>
                      <a:pPr algn="ctr"/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Tue., Wed.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Forecast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5.5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(Sat., Sun.)</a:t>
                      </a:r>
                    </a:p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(Tue., Wed.)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Ensemble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size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50 (25x2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with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LAF)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Model and Resolution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GSM1304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*</a:t>
                      </a:r>
                      <a:br>
                        <a:rPr kumimoji="1" lang="en-US" altLang="ja-JP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TL479L60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 (Model top: 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GSM1304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  <a:p>
                      <a:pPr algn="ctr"/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TL319L60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0.1hPa)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Initial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SV (NW Pacific, TC areas)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SV (NH, TR and SH)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BGM (NH and TR)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ensemble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Stochastically Perturbed Physics Tendency (SPPT)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Boundary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None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67544" y="553000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/>
              <a:t>Different configurations for each EPS depending on the main target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Significant costs on developments and maintenance of multiple EPSs</a:t>
            </a:r>
            <a:br>
              <a:rPr lang="en-US" altLang="ja-JP" dirty="0"/>
            </a:br>
            <a:r>
              <a:rPr lang="en-US" altLang="ja-JP" dirty="0">
                <a:sym typeface="Wingdings" panose="05000000000000000000" pitchFamily="2" charset="2"/>
              </a:rPr>
              <a:t> Plans to unify three existing EPSs to one global EPS</a:t>
            </a:r>
            <a:endParaRPr kumimoji="1"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8184" y="6525344"/>
            <a:ext cx="245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* Some minor features differ</a:t>
            </a:r>
          </a:p>
        </p:txBody>
      </p:sp>
    </p:spTree>
    <p:extLst>
      <p:ext uri="{BB962C8B-B14F-4D97-AF65-F5344CB8AC3E}">
        <p14:creationId xmlns:p14="http://schemas.microsoft.com/office/powerpoint/2010/main" val="1976546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/>
          <a:lstStyle/>
          <a:p>
            <a:r>
              <a:rPr kumimoji="1" lang="en-US" altLang="ja-JP" dirty="0"/>
              <a:t>Plan of new global EPS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882463"/>
              </p:ext>
            </p:extLst>
          </p:nvPr>
        </p:nvGraphicFramePr>
        <p:xfrm>
          <a:off x="467544" y="1065128"/>
          <a:ext cx="828092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Global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targets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Typhoon forecast, One-week to One-month forecast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Frequency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times a day when TC exists, 2 times a day otherwise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Forecast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5.5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06,18UTC),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18 days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00,12UTC)</a:t>
                      </a:r>
                    </a:p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days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00,12UTC on Tue. and Wed.)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Ensemble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size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up to 11 days,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13 afterwards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Resolution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err="1">
                          <a:solidFill>
                            <a:srgbClr val="FF0000"/>
                          </a:solidFill>
                        </a:rPr>
                        <a:t>GSM1603</a:t>
                      </a:r>
                      <a:r>
                        <a:rPr kumimoji="1" lang="en-US" altLang="ja-JP" b="1" baseline="0" dirty="0">
                          <a:solidFill>
                            <a:srgbClr val="FF0000"/>
                          </a:solidFill>
                        </a:rPr>
                        <a:t> + extra features</a:t>
                      </a:r>
                      <a:endParaRPr kumimoji="1" lang="en-US" altLang="ja-JP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b="1" dirty="0" err="1">
                          <a:solidFill>
                            <a:srgbClr val="FF0000"/>
                          </a:solidFill>
                        </a:rPr>
                        <a:t>TL479L100</a:t>
                      </a:r>
                      <a:r>
                        <a:rPr kumimoji="1" lang="ja-JP" alt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(Model top: 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0.01hPa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up to 18 days,</a:t>
                      </a:r>
                      <a:b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b="1" dirty="0" err="1">
                          <a:solidFill>
                            <a:srgbClr val="FF0000"/>
                          </a:solidFill>
                        </a:rPr>
                        <a:t>TL319L100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 afterwards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Initial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SV</a:t>
                      </a:r>
                      <a:r>
                        <a:rPr kumimoji="1" lang="ja-JP" alt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="1" baseline="0" dirty="0">
                          <a:solidFill>
                            <a:srgbClr val="FF0000"/>
                          </a:solidFill>
                        </a:rPr>
                        <a:t>(NH, TR and SH)</a:t>
                      </a:r>
                      <a:r>
                        <a:rPr kumimoji="1" lang="ja-JP" altLang="en-US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b="1" baseline="0" dirty="0">
                          <a:solidFill>
                            <a:srgbClr val="FF0000"/>
                          </a:solidFill>
                        </a:rPr>
                        <a:t>+ </a:t>
                      </a: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LETKF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Model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ensemble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Stochastically Perturbed Physics Tendency (</a:t>
                      </a:r>
                      <a:r>
                        <a:rPr kumimoji="1" lang="en-US" altLang="ja-JP" dirty="0" err="1">
                          <a:solidFill>
                            <a:schemeClr val="tx1"/>
                          </a:solidFill>
                        </a:rPr>
                        <a:t>SPPT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)</a:t>
                      </a:r>
                      <a:br>
                        <a:rPr kumimoji="1" lang="en-US" altLang="ja-JP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Modified</a:t>
                      </a:r>
                      <a:r>
                        <a:rPr kumimoji="1" lang="en-US" altLang="ja-JP" b="1" baseline="0" dirty="0">
                          <a:solidFill>
                            <a:srgbClr val="FF0000"/>
                          </a:solidFill>
                        </a:rPr>
                        <a:t> amplitude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Boundary</a:t>
                      </a:r>
                      <a:r>
                        <a:rPr kumimoji="1" lang="en-US" altLang="ja-JP" baseline="0" dirty="0">
                          <a:solidFill>
                            <a:schemeClr val="tx1"/>
                          </a:solidFill>
                        </a:rPr>
                        <a:t> Perturbations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rgbClr val="FF0000"/>
                          </a:solidFill>
                        </a:rPr>
                        <a:t>Perturbations</a:t>
                      </a:r>
                      <a:r>
                        <a:rPr kumimoji="1" lang="en-US" altLang="ja-JP" b="1" baseline="0" dirty="0">
                          <a:solidFill>
                            <a:srgbClr val="FF0000"/>
                          </a:solidFill>
                        </a:rPr>
                        <a:t> on SST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95536" y="553000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/>
              <a:t>New Global EPS will cover from Typhoon forecast to One-month prediction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Plans to implement with </a:t>
            </a:r>
            <a:r>
              <a:rPr lang="en-US" altLang="ja-JP" dirty="0">
                <a:solidFill>
                  <a:srgbClr val="FF0000"/>
                </a:solidFill>
              </a:rPr>
              <a:t>the latest version of the GSM with extra features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Target on 2017 spring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991691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New perturbation strategy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32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7888" y="4133398"/>
            <a:ext cx="835292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Must consider uncertainties else than analysis error</a:t>
            </a:r>
            <a:endParaRPr lang="ja-JP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Model error</a:t>
            </a:r>
            <a:r>
              <a:rPr lang="ja-JP" altLang="en-US" sz="2800" dirty="0"/>
              <a:t>：</a:t>
            </a:r>
            <a:r>
              <a:rPr lang="en-US" altLang="ja-JP" sz="2800" dirty="0">
                <a:solidFill>
                  <a:srgbClr val="FF0000"/>
                </a:solidFill>
              </a:rPr>
              <a:t>larger Stochastic Physics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Boundary condition</a:t>
            </a:r>
            <a:r>
              <a:rPr kumimoji="1" lang="ja-JP" altLang="en-US" sz="2800" dirty="0"/>
              <a:t>：</a:t>
            </a:r>
            <a:r>
              <a:rPr kumimoji="1" lang="en-US" altLang="ja-JP" sz="2800" dirty="0">
                <a:solidFill>
                  <a:srgbClr val="FF0000"/>
                </a:solidFill>
              </a:rPr>
              <a:t>SST perturbation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Plus, combine </a:t>
            </a:r>
            <a:r>
              <a:rPr lang="en-US" altLang="ja-JP" sz="2800" dirty="0">
                <a:solidFill>
                  <a:srgbClr val="FF0000"/>
                </a:solidFill>
              </a:rPr>
              <a:t>initial </a:t>
            </a:r>
            <a:r>
              <a:rPr lang="en-US" altLang="ja-JP" sz="2800" dirty="0" err="1">
                <a:solidFill>
                  <a:srgbClr val="FF0000"/>
                </a:solidFill>
              </a:rPr>
              <a:t>SV</a:t>
            </a:r>
            <a:r>
              <a:rPr lang="en-US" altLang="ja-JP" sz="2800" dirty="0"/>
              <a:t> with </a:t>
            </a:r>
            <a:r>
              <a:rPr lang="en-US" altLang="ja-JP" sz="2800" dirty="0" err="1"/>
              <a:t>LETKF</a:t>
            </a:r>
            <a:endParaRPr lang="en-US" altLang="ja-JP" sz="2800" dirty="0"/>
          </a:p>
        </p:txBody>
      </p:sp>
      <p:sp>
        <p:nvSpPr>
          <p:cNvPr id="5" name="下矢印 4"/>
          <p:cNvSpPr/>
          <p:nvPr/>
        </p:nvSpPr>
        <p:spPr>
          <a:xfrm>
            <a:off x="3419872" y="3284984"/>
            <a:ext cx="2520280" cy="43204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メモ 10"/>
          <p:cNvSpPr/>
          <p:nvPr/>
        </p:nvSpPr>
        <p:spPr>
          <a:xfrm>
            <a:off x="395536" y="3933057"/>
            <a:ext cx="8435280" cy="2160238"/>
          </a:xfrm>
          <a:prstGeom prst="foldedCorne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1268760"/>
            <a:ext cx="83529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 err="1">
                <a:solidFill>
                  <a:srgbClr val="FF0000"/>
                </a:solidFill>
              </a:rPr>
              <a:t>LETKF</a:t>
            </a:r>
            <a:r>
              <a:rPr lang="ja-JP" altLang="en-US" sz="3200" dirty="0"/>
              <a:t> </a:t>
            </a:r>
            <a:r>
              <a:rPr lang="en-US" altLang="ja-JP" sz="3200" dirty="0"/>
              <a:t>as initial perturbation</a:t>
            </a:r>
          </a:p>
          <a:p>
            <a:pPr marL="914400" lvl="1" indent="-457200">
              <a:buFontTx/>
              <a:buChar char="-"/>
            </a:pPr>
            <a:r>
              <a:rPr lang="en-US" altLang="ja-JP" sz="2800" dirty="0"/>
              <a:t>Better representation of analysis error compared to (initial + evolved) </a:t>
            </a:r>
            <a:r>
              <a:rPr lang="en-US" altLang="ja-JP" sz="2800" dirty="0" err="1"/>
              <a:t>SV</a:t>
            </a:r>
            <a:endParaRPr lang="en-US" altLang="ja-JP" sz="2800" dirty="0"/>
          </a:p>
          <a:p>
            <a:pPr marL="914400" lvl="1" indent="-457200">
              <a:buFontTx/>
              <a:buChar char="-"/>
            </a:pPr>
            <a:r>
              <a:rPr kumimoji="1" lang="en-US" altLang="ja-JP" sz="2800" u="sng" dirty="0"/>
              <a:t>However, spread </a:t>
            </a:r>
            <a:r>
              <a:rPr lang="en-US" altLang="ja-JP" sz="2800" u="sng" dirty="0"/>
              <a:t>will be</a:t>
            </a:r>
            <a:r>
              <a:rPr kumimoji="1" lang="en-US" altLang="ja-JP" sz="2800" u="sng" dirty="0"/>
              <a:t> insufficient</a:t>
            </a:r>
            <a:endParaRPr kumimoji="1" lang="en-US" altLang="ja-JP" sz="2400" u="sng" dirty="0"/>
          </a:p>
        </p:txBody>
      </p:sp>
    </p:spTree>
    <p:extLst>
      <p:ext uri="{BB962C8B-B14F-4D97-AF65-F5344CB8AC3E}">
        <p14:creationId xmlns:p14="http://schemas.microsoft.com/office/powerpoint/2010/main" val="490294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LETKF + Initial SVs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0B9A62-1E34-45B4-8BD9-9566EBF62A18}" type="slidenum">
              <a:rPr lang="ja-JP" altLang="en-US" smtClean="0"/>
              <a:pPr>
                <a:defRPr/>
              </a:pPr>
              <a:t>33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92789" y="908720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Initial perturbations from LETKF are supposed to approximate analysis error covariance. </a:t>
            </a:r>
            <a:r>
              <a:rPr lang="en-US" altLang="ja-JP" sz="2400" dirty="0">
                <a:sym typeface="Wingdings" panose="05000000000000000000" pitchFamily="2" charset="2"/>
              </a:rPr>
              <a:t> Use LETKF perturbations instead of evolved SVs</a:t>
            </a:r>
            <a:endParaRPr lang="en-US" altLang="ja-JP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Use initial SVs as </a:t>
            </a:r>
            <a:r>
              <a:rPr lang="en-US" altLang="ja-JP" sz="2400" dirty="0">
                <a:solidFill>
                  <a:srgbClr val="FF0000"/>
                </a:solidFill>
              </a:rPr>
              <a:t>a temporal solution to mitigate the </a:t>
            </a:r>
            <a:r>
              <a:rPr lang="en-US" altLang="ja-JP" sz="2400" dirty="0" err="1">
                <a:solidFill>
                  <a:srgbClr val="FF0000"/>
                </a:solidFill>
              </a:rPr>
              <a:t>underdispersiveness</a:t>
            </a:r>
            <a:r>
              <a:rPr lang="en-US" altLang="ja-JP" sz="2400" dirty="0"/>
              <a:t> on medium-range forecast.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624534" y="393305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Decide initial amplitudes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Amplitude of initial SVs is set almost equal to that of the operational one-week EPS.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400" dirty="0"/>
              <a:t>Minimal adjustments to the amplitude of the LETKF perturbations for adding initial SVs</a:t>
            </a:r>
            <a:endParaRPr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8626" y="2847711"/>
            <a:ext cx="8344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Based on above ideas, LETKF and initial SVs are combined for global EPS experiment.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92073" y="53751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EMC seminar May 20, 2016</a:t>
            </a:r>
          </a:p>
          <a:p>
            <a:pPr algn="r"/>
            <a:r>
              <a:rPr lang="en-US" altLang="ja-JP" dirty="0" err="1">
                <a:solidFill>
                  <a:srgbClr val="FF0000"/>
                </a:solidFill>
              </a:rPr>
              <a:t>Yoichiro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Ota</a:t>
            </a:r>
          </a:p>
        </p:txBody>
      </p:sp>
    </p:spTree>
    <p:extLst>
      <p:ext uri="{BB962C8B-B14F-4D97-AF65-F5344CB8AC3E}">
        <p14:creationId xmlns:p14="http://schemas.microsoft.com/office/powerpoint/2010/main" val="193818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Representing analysis uncertainty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689" y="306896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 conclusion, SST perturbations are derived as following:</a:t>
            </a:r>
            <a:endParaRPr kumimoji="1" lang="ja-JP" altLang="en-US" sz="2000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/>
          </p:nvPr>
        </p:nvGraphicFramePr>
        <p:xfrm>
          <a:off x="1331640" y="3789040"/>
          <a:ext cx="6970374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2" name="数式" r:id="rId4" imgW="3073320" imgH="507960" progId="Equation.3">
                  <p:embed/>
                </p:oleObj>
              </mc:Choice>
              <mc:Fallback>
                <p:oleObj name="数式" r:id="rId4" imgW="3073320" imgH="507960" progId="Equation.3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3789040"/>
                        <a:ext cx="6970374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41689" y="24115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Where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ja-JP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SST</a:t>
            </a:r>
            <a:r>
              <a:rPr kumimoji="1" lang="en-US" altLang="ja-JP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kumimoji="1" lang="ja-JP" altLang="en-US" dirty="0"/>
              <a:t> </a:t>
            </a:r>
            <a:r>
              <a:rPr kumimoji="1" lang="en-US" altLang="ja-JP" dirty="0"/>
              <a:t>represents analysis uncertainty of the SST.</a:t>
            </a:r>
            <a:endParaRPr kumimoji="1" lang="ja-JP" altLang="en-US" dirty="0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/>
          </p:nvPr>
        </p:nvGraphicFramePr>
        <p:xfrm>
          <a:off x="1547664" y="1494076"/>
          <a:ext cx="5695950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3" name="数式" r:id="rId6" imgW="2717640" imgH="457200" progId="Equation.3">
                  <p:embed/>
                </p:oleObj>
              </mc:Choice>
              <mc:Fallback>
                <p:oleObj name="数式" r:id="rId6" imgW="2717640" imgH="457200" progId="Equation.3">
                  <p:embed/>
                  <p:pic>
                    <p:nvPicPr>
                      <p:cNvPr id="10" name="オブジェクト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7664" y="1494076"/>
                        <a:ext cx="5695950" cy="95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67544" y="112474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Analysis uncertainty is represented with sampling like “NMC-method”.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494116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α and ΔT</a:t>
            </a:r>
            <a:r>
              <a:rPr lang="ja-JP" altLang="en-US" dirty="0"/>
              <a:t> </a:t>
            </a:r>
            <a:r>
              <a:rPr lang="en-US" altLang="ja-JP" dirty="0"/>
              <a:t>are parameters to be determined from the statistics of the past SST analysis and set 1.0 and 1 day respectively.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92073" y="53751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EMC seminar May 20, 2016</a:t>
            </a:r>
          </a:p>
          <a:p>
            <a:pPr algn="r"/>
            <a:r>
              <a:rPr lang="en-US" altLang="ja-JP" dirty="0" err="1">
                <a:solidFill>
                  <a:srgbClr val="FF0000"/>
                </a:solidFill>
              </a:rPr>
              <a:t>Yoichiro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Ota</a:t>
            </a:r>
          </a:p>
        </p:txBody>
      </p:sp>
    </p:spTree>
    <p:extLst>
      <p:ext uri="{BB962C8B-B14F-4D97-AF65-F5344CB8AC3E}">
        <p14:creationId xmlns:p14="http://schemas.microsoft.com/office/powerpoint/2010/main" val="216222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260350" y="1196752"/>
            <a:ext cx="4953000" cy="2220634"/>
          </a:xfrm>
          <a:prstGeom prst="roundRect">
            <a:avLst>
              <a:gd name="adj" fmla="val 16667"/>
            </a:avLst>
          </a:prstGeom>
          <a:solidFill>
            <a:srgbClr val="D0EAE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ja-JP" altLang="ja-JP" sz="1800" b="1">
              <a:latin typeface="Arial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520700" y="2303825"/>
            <a:ext cx="2112963" cy="833437"/>
          </a:xfrm>
          <a:prstGeom prst="rect">
            <a:avLst/>
          </a:prstGeom>
          <a:noFill/>
          <a:ln w="158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graphicFrame>
        <p:nvGraphicFramePr>
          <p:cNvPr id="4096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7124724"/>
              </p:ext>
            </p:extLst>
          </p:nvPr>
        </p:nvGraphicFramePr>
        <p:xfrm>
          <a:off x="582613" y="2265725"/>
          <a:ext cx="4360862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0" name="数式" r:id="rId4" imgW="1955800" imgH="393700" progId="Equation.3">
                  <p:embed/>
                </p:oleObj>
              </mc:Choice>
              <mc:Fallback>
                <p:oleObj name="数式" r:id="rId4" imgW="1955800" imgH="393700" progId="Equation.3">
                  <p:embed/>
                  <p:pic>
                    <p:nvPicPr>
                      <p:cNvPr id="409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3" y="2265725"/>
                        <a:ext cx="4360862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27402" y="1343412"/>
            <a:ext cx="21723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3300"/>
                </a:solidFill>
                <a:latin typeface="Arial" charset="0"/>
              </a:rPr>
              <a:t>Non-perturbed</a:t>
            </a:r>
            <a:br>
              <a:rPr lang="en-US" altLang="ja-JP" sz="2400" dirty="0">
                <a:solidFill>
                  <a:srgbClr val="FF3300"/>
                </a:solidFill>
                <a:latin typeface="Arial" charset="0"/>
              </a:rPr>
            </a:br>
            <a:r>
              <a:rPr lang="en-US" altLang="ja-JP" sz="2400" dirty="0">
                <a:solidFill>
                  <a:srgbClr val="FF3300"/>
                </a:solidFill>
                <a:latin typeface="Arial" charset="0"/>
              </a:rPr>
              <a:t>Forecast</a:t>
            </a:r>
            <a:endParaRPr lang="ja-JP" altLang="en-US" sz="24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>
          <a:xfrm>
            <a:off x="22226" y="42863"/>
            <a:ext cx="9121774" cy="1154112"/>
          </a:xfrm>
        </p:spPr>
        <p:txBody>
          <a:bodyPr/>
          <a:lstStyle/>
          <a:p>
            <a:r>
              <a:rPr lang="en-US" altLang="ja-JP" sz="3600" dirty="0"/>
              <a:t>Stochastically Perturbed Physics Tendencies</a:t>
            </a:r>
            <a:endParaRPr lang="ja-JP" altLang="en-US" sz="3600" baseline="30000" dirty="0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90866" y="3574936"/>
            <a:ext cx="350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Arial" charset="0"/>
              </a:rPr>
              <a:t>Ｐ：</a:t>
            </a:r>
            <a:r>
              <a:rPr lang="en-US" altLang="ja-JP" sz="2000" dirty="0">
                <a:latin typeface="Arial" charset="0"/>
              </a:rPr>
              <a:t>Tendency from physical processes</a:t>
            </a:r>
            <a:endParaRPr lang="ja-JP" altLang="en-US" sz="1600" dirty="0">
              <a:latin typeface="Arial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4572000" y="3604401"/>
            <a:ext cx="2843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charset="0"/>
              </a:rPr>
              <a:t>Probabilistic term with zero mean</a:t>
            </a:r>
            <a:endParaRPr lang="ja-JP" altLang="en-US" sz="1800" dirty="0">
              <a:latin typeface="Arial" charset="0"/>
            </a:endParaRPr>
          </a:p>
        </p:txBody>
      </p:sp>
      <p:graphicFrame>
        <p:nvGraphicFramePr>
          <p:cNvPr id="40969" name="Object 9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51148775"/>
              </p:ext>
            </p:extLst>
          </p:nvPr>
        </p:nvGraphicFramePr>
        <p:xfrm>
          <a:off x="3563937" y="3621863"/>
          <a:ext cx="10080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1" name="数式" r:id="rId6" imgW="558558" imgH="203112" progId="Equation.3">
                  <p:embed/>
                </p:oleObj>
              </mc:Choice>
              <mc:Fallback>
                <p:oleObj name="数式" r:id="rId6" imgW="558558" imgH="203112" progId="Equation.3">
                  <p:embed/>
                  <p:pic>
                    <p:nvPicPr>
                      <p:cNvPr id="409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7" y="3621863"/>
                        <a:ext cx="1008063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563937" y="4159274"/>
            <a:ext cx="2424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i="1" dirty="0">
                <a:latin typeface="Arial" charset="0"/>
              </a:rPr>
              <a:t>λ</a:t>
            </a:r>
            <a:r>
              <a:rPr lang="ja-JP" altLang="en-US" sz="1800" dirty="0">
                <a:latin typeface="Arial" charset="0"/>
              </a:rPr>
              <a:t>：</a:t>
            </a:r>
            <a:r>
              <a:rPr lang="en-US" altLang="ja-JP" sz="1800" dirty="0">
                <a:latin typeface="Arial" charset="0"/>
              </a:rPr>
              <a:t>latitude </a:t>
            </a:r>
            <a:r>
              <a:rPr lang="en-US" altLang="ja-JP" sz="1800" i="1" dirty="0">
                <a:latin typeface="Arial" charset="0"/>
              </a:rPr>
              <a:t>φ</a:t>
            </a:r>
            <a:r>
              <a:rPr lang="ja-JP" altLang="en-US" sz="1800" dirty="0">
                <a:latin typeface="Arial" charset="0"/>
              </a:rPr>
              <a:t>：</a:t>
            </a:r>
            <a:r>
              <a:rPr lang="en-US" altLang="ja-JP" sz="1800" dirty="0">
                <a:latin typeface="Arial" charset="0"/>
              </a:rPr>
              <a:t>longitude</a:t>
            </a:r>
            <a:endParaRPr lang="ja-JP" altLang="en-US" sz="1800" dirty="0">
              <a:latin typeface="Arial" charset="0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2862263" y="2303825"/>
            <a:ext cx="2125662" cy="833437"/>
          </a:xfrm>
          <a:prstGeom prst="rect">
            <a:avLst/>
          </a:prstGeom>
          <a:noFill/>
          <a:ln w="25400" cap="rnd">
            <a:solidFill>
              <a:srgbClr val="0099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2808288" y="1354525"/>
            <a:ext cx="22557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99FF"/>
                </a:solidFill>
                <a:latin typeface="Arial" charset="0"/>
              </a:rPr>
              <a:t>Perturbed</a:t>
            </a:r>
            <a:br>
              <a:rPr lang="en-US" altLang="ja-JP" sz="2400" dirty="0">
                <a:solidFill>
                  <a:srgbClr val="0099FF"/>
                </a:solidFill>
                <a:latin typeface="Arial" charset="0"/>
              </a:rPr>
            </a:br>
            <a:r>
              <a:rPr lang="en-US" altLang="ja-JP" sz="2400" dirty="0">
                <a:solidFill>
                  <a:srgbClr val="0099FF"/>
                </a:solidFill>
                <a:latin typeface="Arial" charset="0"/>
              </a:rPr>
              <a:t>phys. tendency</a:t>
            </a:r>
            <a:endParaRPr lang="ja-JP" altLang="en-US" sz="2400" dirty="0">
              <a:solidFill>
                <a:srgbClr val="0099FF"/>
              </a:solidFill>
              <a:latin typeface="Arial" charset="0"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95288" y="4933617"/>
            <a:ext cx="84931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charset="0"/>
              </a:rPr>
              <a:t>Represents uncertainty in parameterization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charset="0"/>
              </a:rPr>
              <a:t>Gaussian distribution with variance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0.16</a:t>
            </a:r>
            <a:r>
              <a:rPr lang="ja-JP" alt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-&gt; 0.25</a:t>
            </a:r>
          </a:p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Arial" charset="0"/>
              </a:rPr>
              <a:t>6h</a:t>
            </a:r>
            <a:r>
              <a:rPr lang="en-US" altLang="ja-JP" sz="2000" dirty="0">
                <a:latin typeface="Arial" charset="0"/>
              </a:rPr>
              <a:t> time correlation, ~</a:t>
            </a:r>
            <a:r>
              <a:rPr lang="en-US" altLang="ja-JP" sz="2000" dirty="0" err="1">
                <a:latin typeface="Arial" charset="0"/>
              </a:rPr>
              <a:t>700km</a:t>
            </a:r>
            <a:r>
              <a:rPr lang="en-US" altLang="ja-JP" sz="2000" dirty="0">
                <a:latin typeface="Arial" charset="0"/>
              </a:rPr>
              <a:t> spatial correlation (wavenumber&lt;=20)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4211960" y="5877272"/>
            <a:ext cx="47881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BUIZZA,M.MILLER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T.N.PALMER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(1999)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L. MARTIN et al. (2009)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33" y="1066208"/>
            <a:ext cx="3551683" cy="2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98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Upgrades on GSM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95536" y="1052736"/>
            <a:ext cx="8568952" cy="5472608"/>
          </a:xfrm>
        </p:spPr>
        <p:txBody>
          <a:bodyPr/>
          <a:lstStyle/>
          <a:p>
            <a:r>
              <a:rPr lang="en-US" altLang="ja-JP" sz="2800" dirty="0"/>
              <a:t>Recent major upgrades to GSM will be applied to EPSs</a:t>
            </a:r>
            <a:endParaRPr kumimoji="1" lang="en-US" altLang="ja-JP" sz="2800" dirty="0"/>
          </a:p>
          <a:p>
            <a:pPr lvl="1"/>
            <a:r>
              <a:rPr lang="en-US" altLang="ja-JP" sz="2400" dirty="0"/>
              <a:t>March 2014</a:t>
            </a:r>
          </a:p>
          <a:p>
            <a:pPr lvl="2"/>
            <a:r>
              <a:rPr lang="en-US" altLang="ja-JP" sz="2000" dirty="0"/>
              <a:t>Enhance the number of vertical layers from 60</a:t>
            </a:r>
            <a:r>
              <a:rPr lang="ja-JP" altLang="en-US" sz="2000" dirty="0"/>
              <a:t> </a:t>
            </a:r>
            <a:r>
              <a:rPr lang="en-US" altLang="ja-JP" sz="2000" dirty="0"/>
              <a:t>to </a:t>
            </a:r>
            <a:r>
              <a:rPr lang="en-US" altLang="ja-JP" sz="2000" dirty="0">
                <a:sym typeface="Wingdings" panose="05000000000000000000" pitchFamily="2" charset="2"/>
              </a:rPr>
              <a:t>100</a:t>
            </a:r>
          </a:p>
          <a:p>
            <a:pPr lvl="2"/>
            <a:r>
              <a:rPr lang="en-US" altLang="ja-JP" sz="2000" dirty="0">
                <a:sym typeface="Wingdings" panose="05000000000000000000" pitchFamily="2" charset="2"/>
              </a:rPr>
              <a:t>raise model top from 0.1hPa to </a:t>
            </a:r>
            <a:r>
              <a:rPr lang="en-US" altLang="ja-JP" sz="2000" dirty="0" err="1">
                <a:sym typeface="Wingdings" panose="05000000000000000000" pitchFamily="2" charset="2"/>
              </a:rPr>
              <a:t>0.01hPa</a:t>
            </a:r>
            <a:endParaRPr lang="en-US" altLang="ja-JP" sz="2000" dirty="0">
              <a:sym typeface="Wingdings" panose="05000000000000000000" pitchFamily="2" charset="2"/>
            </a:endParaRPr>
          </a:p>
          <a:p>
            <a:pPr lvl="2"/>
            <a:r>
              <a:rPr lang="en-US" altLang="ja-JP" sz="2000" dirty="0">
                <a:sym typeface="Wingdings" panose="05000000000000000000" pitchFamily="2" charset="2"/>
              </a:rPr>
              <a:t>improvements on the parametrizations</a:t>
            </a:r>
            <a:endParaRPr lang="en-US" altLang="ja-JP" sz="2000" dirty="0"/>
          </a:p>
          <a:p>
            <a:pPr lvl="1"/>
            <a:r>
              <a:rPr kumimoji="1" lang="en-US" altLang="ja-JP" sz="2400" dirty="0"/>
              <a:t>March 2016</a:t>
            </a:r>
            <a:endParaRPr lang="en-US" altLang="ja-JP" sz="2400" dirty="0"/>
          </a:p>
          <a:p>
            <a:pPr lvl="2"/>
            <a:r>
              <a:rPr lang="en-US" altLang="ja-JP" sz="2000" dirty="0"/>
              <a:t>Significant upgrades to the parametrizations</a:t>
            </a:r>
            <a:endParaRPr kumimoji="1" lang="en-US" altLang="ja-JP" sz="2000" dirty="0"/>
          </a:p>
          <a:p>
            <a:r>
              <a:rPr lang="en-US" altLang="ja-JP" sz="2800" dirty="0"/>
              <a:t>Additional improvements towards next version of GSM</a:t>
            </a:r>
          </a:p>
          <a:p>
            <a:pPr lvl="1"/>
            <a:r>
              <a:rPr lang="en-US" altLang="ja-JP" sz="2400" dirty="0"/>
              <a:t>Land and cloud parameterization modified</a:t>
            </a:r>
            <a:br>
              <a:rPr lang="en-US" altLang="ja-JP" sz="2400" dirty="0"/>
            </a:br>
            <a:r>
              <a:rPr lang="en-US" altLang="ja-JP" sz="2400" dirty="0"/>
              <a:t>to reduce excessive shortwave radiation in summer</a:t>
            </a:r>
            <a:endParaRPr lang="ja-JP" altLang="en-US" sz="2400" dirty="0"/>
          </a:p>
          <a:p>
            <a:pPr lvl="1"/>
            <a:r>
              <a:rPr lang="en-US" altLang="ja-JP" sz="2400" dirty="0"/>
              <a:t>Daily climatology of SST and Sea Ice Concentration</a:t>
            </a:r>
          </a:p>
          <a:p>
            <a:pPr marL="457200" lvl="1" indent="0">
              <a:buNone/>
            </a:pPr>
            <a:endParaRPr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D3F0D8-8ADA-4B70-A11F-BA660F944981}" type="slidenum">
              <a:rPr lang="ja-JP" altLang="en-US" smtClean="0"/>
              <a:pPr>
                <a:defRPr/>
              </a:pPr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991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vkva.naps.kishou.go.jp/%7Esuuchi41/epswork/EPSIVS-trunk/cmp_E004_Se_WEPSv1_2015sum-12UTC-FT132-M13-E004_Ge_GEPSv5_2015sum-12UTC-FT132-M13/verification/period/obsvrf/graph/2015062212_2015101700_Z500_NH_bin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12234"/>
          <a:stretch/>
        </p:blipFill>
        <p:spPr bwMode="auto">
          <a:xfrm>
            <a:off x="1259632" y="1099758"/>
            <a:ext cx="2016224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vkva.naps.kishou.go.jp/%7Esuuchi41/epswork/EPSIVS-trunk/cmp_E004_Se_WEPSv1_2015sum-12UTC-FT132-M13-E004_Ge_GEPSv5_2015sum-12UTC-FT132-M13/verification/period/obsvrf/graph/2015062212_2015101700_Z500_NH_bin02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14284"/>
          <a:stretch/>
        </p:blipFill>
        <p:spPr bwMode="auto">
          <a:xfrm>
            <a:off x="3193503" y="1099758"/>
            <a:ext cx="1943940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vkva.naps.kishou.go.jp/%7Esuuchi41/epswork/EPSIVS-trunk/cmp_E004_Se_WEPSv1_2015sum-12UTC-FT132-M13-E004_Ge_GEPSv5_2015sum-12UTC-FT132-M13/verification/period/obsvrf/graph/2015062212_2015101700_Z500_NH_bin07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r="11028"/>
          <a:stretch/>
        </p:blipFill>
        <p:spPr bwMode="auto">
          <a:xfrm>
            <a:off x="5137719" y="1099758"/>
            <a:ext cx="2027620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vkva.naps.kishou.go.jp/%7Esuuchi41/epswork/EPSIVS-trunk/cmp_E004_Se_WEPSv1_2015sum-12UTC-FT132-M13-E004_Ge_GEPSv5_2015sum-12UTC-FT132-M13/verification/period/obsvrf/graph/2015062212_2015101700_Z500_NH_bin12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12146"/>
          <a:stretch/>
        </p:blipFill>
        <p:spPr bwMode="auto">
          <a:xfrm>
            <a:off x="7063034" y="1099758"/>
            <a:ext cx="2045470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svkva.naps.kishou.go.jp/%7Esuuchi41/epswork/EPSIVS-trunk/cmp_E004_Se_WEPSv1_2015sum-12UTC-FT132-M13-E004_Ge_GEPSv5_2015sum-12UTC-FT132-M13/verification/period/obsvrf/graph/2015062212_2015101700_T850_TR_bin12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12145"/>
          <a:stretch/>
        </p:blipFill>
        <p:spPr bwMode="auto">
          <a:xfrm>
            <a:off x="7108575" y="3059999"/>
            <a:ext cx="1999928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svkva.naps.kishou.go.jp/%7Esuuchi41/epswork/EPSIVS-trunk/cmp_E004_Se_WEPSv1_2015sum-12UTC-FT132-M13-E004_Ge_GEPSv5_2015sum-12UTC-FT132-M13/verification/period/obsvrf/graph/2015062212_2015101700_T850_TR_bin07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r="14295"/>
          <a:stretch/>
        </p:blipFill>
        <p:spPr bwMode="auto">
          <a:xfrm>
            <a:off x="5137719" y="3059999"/>
            <a:ext cx="1943940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svkva.naps.kishou.go.jp/%7Esuuchi41/epswork/EPSIVS-trunk/cmp_E004_Se_WEPSv1_2015sum-12UTC-FT132-M13-E004_Ge_GEPSv5_2015sum-12UTC-FT132-M13/verification/period/obsvrf/graph/2015062212_2015101700_T850_TR_bin024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10485"/>
          <a:stretch/>
        </p:blipFill>
        <p:spPr bwMode="auto">
          <a:xfrm>
            <a:off x="3193503" y="3059999"/>
            <a:ext cx="2042864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svkva.naps.kishou.go.jp/%7Esuuchi41/epswork/EPSIVS-trunk/cmp_E004_Se_WEPSv1_2015sum-12UTC-FT132-M13-E004_Ge_GEPSv5_2015sum-12UTC-FT132-M13/verification/period/obsvrf/graph/2015062212_2015101700_T850_TR_bin000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12234"/>
          <a:stretch/>
        </p:blipFill>
        <p:spPr bwMode="auto">
          <a:xfrm>
            <a:off x="1259631" y="3059999"/>
            <a:ext cx="2016225" cy="19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36601" y="1094879"/>
            <a:ext cx="10070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/>
              <a:t>Z500</a:t>
            </a:r>
            <a:r>
              <a:rPr kumimoji="1" lang="en-US" altLang="ja-JP" dirty="0"/>
              <a:t>-NH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5252" y="3044429"/>
            <a:ext cx="101835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/>
              <a:t>T850</a:t>
            </a:r>
            <a:r>
              <a:rPr lang="en-US" altLang="ja-JP" dirty="0" err="1"/>
              <a:t>-Trp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87124" y="62068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0 h</a:t>
            </a:r>
            <a:endParaRPr kumimoji="1" lang="ja-JP" altLang="en-US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919878" y="62068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24 h</a:t>
            </a:r>
            <a:endParaRPr kumimoji="1" lang="ja-JP" altLang="en-US" sz="24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735244" y="62068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72 h</a:t>
            </a:r>
            <a:endParaRPr kumimoji="1" lang="ja-JP" altLang="en-US" sz="2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730007" y="620688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120 h</a:t>
            </a:r>
            <a:endParaRPr kumimoji="1" lang="ja-JP" altLang="en-US" sz="2400" dirty="0"/>
          </a:p>
        </p:txBody>
      </p:sp>
      <p:sp>
        <p:nvSpPr>
          <p:cNvPr id="34" name="テキスト ボックス 30"/>
          <p:cNvSpPr txBox="1"/>
          <p:nvPr/>
        </p:nvSpPr>
        <p:spPr>
          <a:xfrm>
            <a:off x="179512" y="5085184"/>
            <a:ext cx="60183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ja-JP" dirty="0"/>
              <a:t>With </a:t>
            </a:r>
            <a:r>
              <a:rPr lang="en-US" altLang="ja-JP" dirty="0" err="1"/>
              <a:t>LETKF</a:t>
            </a:r>
            <a:r>
              <a:rPr lang="en-US" altLang="ja-JP" dirty="0"/>
              <a:t> perturbation, </a:t>
            </a:r>
            <a:r>
              <a:rPr lang="en-US" altLang="ja-JP" dirty="0" err="1"/>
              <a:t>RMSE</a:t>
            </a:r>
            <a:r>
              <a:rPr lang="en-US" altLang="ja-JP" dirty="0"/>
              <a:t>-Spread relationship became more obvious in shorter lead time</a:t>
            </a:r>
          </a:p>
          <a:p>
            <a:pPr marL="342900" indent="-342900">
              <a:buFontTx/>
              <a:buChar char="-"/>
            </a:pPr>
            <a:r>
              <a:rPr lang="en-US" altLang="ja-JP" dirty="0"/>
              <a:t>Boreal summer exp. (6/22-10/11, 2015), </a:t>
            </a:r>
            <a:r>
              <a:rPr lang="en-US" altLang="ja-JP" dirty="0" err="1"/>
              <a:t>12UTC</a:t>
            </a:r>
            <a:r>
              <a:rPr lang="en-US" altLang="ja-JP" dirty="0"/>
              <a:t>, verified by radiosonde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275517" y="5155942"/>
            <a:ext cx="270926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B050"/>
                </a:solidFill>
              </a:rPr>
              <a:t>CNTL</a:t>
            </a:r>
            <a:r>
              <a:rPr kumimoji="1" lang="en-US" altLang="ja-JP" b="1" dirty="0">
                <a:solidFill>
                  <a:srgbClr val="00B050"/>
                </a:solidFill>
              </a:rPr>
              <a:t>(</a:t>
            </a:r>
            <a:r>
              <a:rPr kumimoji="1" lang="en-US" altLang="ja-JP" b="1" dirty="0" err="1">
                <a:solidFill>
                  <a:srgbClr val="00B050"/>
                </a:solidFill>
              </a:rPr>
              <a:t>GSM1603</a:t>
            </a:r>
            <a:r>
              <a:rPr kumimoji="1" lang="en-US" altLang="ja-JP" b="1" dirty="0">
                <a:solidFill>
                  <a:srgbClr val="00B050"/>
                </a:solidFill>
              </a:rPr>
              <a:t> + old </a:t>
            </a:r>
            <a:r>
              <a:rPr kumimoji="1" lang="en-US" altLang="ja-JP" b="1" dirty="0" err="1">
                <a:solidFill>
                  <a:srgbClr val="00B050"/>
                </a:solidFill>
              </a:rPr>
              <a:t>ptb</a:t>
            </a:r>
            <a:r>
              <a:rPr kumimoji="1" lang="en-US" altLang="ja-JP" b="1" dirty="0">
                <a:solidFill>
                  <a:srgbClr val="00B050"/>
                </a:solidFill>
              </a:rPr>
              <a:t>)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TEST(</a:t>
            </a:r>
            <a:r>
              <a:rPr kumimoji="1" lang="en-US" altLang="ja-JP" b="1" dirty="0" err="1">
                <a:solidFill>
                  <a:srgbClr val="FF0000"/>
                </a:solidFill>
              </a:rPr>
              <a:t>GSM1603</a:t>
            </a:r>
            <a:r>
              <a:rPr kumimoji="1" lang="en-US" altLang="ja-JP" b="1" dirty="0">
                <a:solidFill>
                  <a:srgbClr val="FF0000"/>
                </a:solidFill>
              </a:rPr>
              <a:t> + new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ptb</a:t>
            </a:r>
            <a:r>
              <a:rPr kumimoji="1" lang="en-US" altLang="ja-JP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0" name="タイトル 3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82960"/>
          </a:xfrm>
        </p:spPr>
        <p:txBody>
          <a:bodyPr/>
          <a:lstStyle/>
          <a:p>
            <a:r>
              <a:rPr kumimoji="1" lang="en-US" altLang="ja-JP" dirty="0" err="1"/>
              <a:t>RMSE</a:t>
            </a:r>
            <a:r>
              <a:rPr kumimoji="1" lang="en-US" altLang="ja-JP" dirty="0"/>
              <a:t>-Spread relationship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972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http://svkva.naps.kishou.go.jp/%7Esuuchi41/epswork/EPSIVS-trunk/cmp_E004_Se_CNTL_2015sum-12UTC-FT132-M13-E004_Se_WEPSv1_2015sum-12UTC-FT132-M13/verification/period/deterministic/err_spd_acc/figure/2015062212_2015101700/T850_TR_cr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8" y="3212976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svkva.naps.kishou.go.jp/%7Esuuchi41/epswork/EPSIVS-trunk/cmp_E004_Se_CNTL_2015sum-12UTC-FT132-M13-E004_Se_WEPSv1_2015sum-12UTC-FT132-M13/verification/period/deterministic/err_spd_acc/figure/2015062212_2015101700/Z500_NH_cr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6" y="1627059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vkva.naps.kishou.go.jp/%7Esuuchi41/epswork/EPSIVS-trunk/cmp_E004_Se_WEPSv1_2015sum-12UTC-FT132-M13-E004_Ge_GEPSv5_2015sum-12UTC-FT132-M13/verification/period/deterministic/err_spd_acc/figure/2015062212_2015101700/T850_TR_crp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26" y="3212976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svkva.naps.kishou.go.jp/%7Esuuchi41/epswork/EPSIVS-trunk/cmp_E004_Se_CNTL_2015sum-12UTC-FT132-M13-E004_Ge_GEPSv5_2015sum-12UTC-FT132-M13/verification/period/deterministic/err_spd_acc/figure/2015062212_2015101700/T850_TR_crp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68" y="3212976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vkva.naps.kishou.go.jp/%7Esuuchi41/epswork/EPSIVS-trunk/cmp_E004_Se_CNTL_2015sum-12UTC-FT132-M13-E004_Ge_GEPSv5_2015sum-12UTC-FT132-M13/verification/period/deterministic/err_spd_acc/figure/2015062212_2015101700/Z500_NH_crp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68" y="1627059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vkva.naps.kishou.go.jp/%7Esuuchi41/epswork/EPSIVS-trunk/cmp_E004_Se_WEPSv1_2015sum-12UTC-FT132-M13-E004_Ge_GEPSv5_2015sum-12UTC-FT132-M13/verification/period/deterministic/err_spd_acc/figure/2015062212_2015101700/Z500_NH_crp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26" y="1627059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-14084" y="1738908"/>
            <a:ext cx="10070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/>
              <a:t>Z500</a:t>
            </a:r>
            <a:r>
              <a:rPr kumimoji="1" lang="en-US" altLang="ja-JP" dirty="0"/>
              <a:t>-NH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14085" y="3328417"/>
            <a:ext cx="101463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/>
              <a:t>T850-Tro</a:t>
            </a:r>
            <a:endParaRPr kumimoji="1" lang="ja-JP" altLang="en-US" dirty="0"/>
          </a:p>
        </p:txBody>
      </p:sp>
      <p:sp>
        <p:nvSpPr>
          <p:cNvPr id="27" name="タイトル 3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altLang="ja-JP" dirty="0"/>
              <a:t>Ensemble mean field CRPS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05160" y="1209526"/>
            <a:ext cx="15105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update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779912" y="993502"/>
            <a:ext cx="20937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Perturbation update</a:t>
            </a:r>
            <a:br>
              <a:rPr lang="en-US" altLang="ja-JP" dirty="0"/>
            </a:br>
            <a:r>
              <a:rPr lang="en-US" altLang="ja-JP" dirty="0"/>
              <a:t>(vs One-week EPS)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03621" y="995243"/>
            <a:ext cx="138480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and </a:t>
            </a:r>
            <a:br>
              <a:rPr lang="en-US" altLang="ja-JP" dirty="0"/>
            </a:br>
            <a:r>
              <a:rPr lang="en-US" altLang="ja-JP" dirty="0"/>
              <a:t>perturbation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2987824" y="921494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143704" y="921494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=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3" name="テキスト ボックス 30"/>
          <p:cNvSpPr txBox="1"/>
          <p:nvPr/>
        </p:nvSpPr>
        <p:spPr>
          <a:xfrm>
            <a:off x="323528" y="5253007"/>
            <a:ext cx="86296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ja-JP" dirty="0"/>
              <a:t>Model update shows improvement in </a:t>
            </a:r>
            <a:r>
              <a:rPr lang="en-US" altLang="ja-JP" dirty="0" err="1"/>
              <a:t>Z500</a:t>
            </a:r>
            <a:r>
              <a:rPr lang="en-US" altLang="ja-JP" dirty="0"/>
              <a:t>-NH, </a:t>
            </a:r>
            <a:r>
              <a:rPr lang="en-US" altLang="ja-JP" dirty="0" err="1"/>
              <a:t>T850-Tro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   (</a:t>
            </a:r>
            <a:r>
              <a:rPr lang="en-US" altLang="ja-JP" dirty="0" err="1"/>
              <a:t>Z500-SH</a:t>
            </a:r>
            <a:r>
              <a:rPr lang="en-US" altLang="ja-JP" dirty="0"/>
              <a:t> (winter) is depreciated by model update; not shown)</a:t>
            </a:r>
          </a:p>
          <a:p>
            <a:pPr marL="342900" indent="-342900">
              <a:buFontTx/>
              <a:buChar char="-"/>
            </a:pPr>
            <a:r>
              <a:rPr lang="en-US" altLang="ja-JP" dirty="0"/>
              <a:t>New perturbation shows improvement in almost all lead time and area</a:t>
            </a:r>
          </a:p>
          <a:p>
            <a:pPr marL="342900" indent="-342900">
              <a:buFontTx/>
              <a:buChar char="-"/>
            </a:pPr>
            <a:r>
              <a:rPr lang="en-US" altLang="ja-JP" dirty="0"/>
              <a:t>Boreal summer exp. (6/22-10/11, 2015), </a:t>
            </a:r>
            <a:r>
              <a:rPr lang="en-US" altLang="ja-JP" dirty="0" err="1"/>
              <a:t>12UTC</a:t>
            </a:r>
            <a:r>
              <a:rPr lang="en-US" altLang="ja-JP" dirty="0"/>
              <a:t>, verified by radiosonde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80112" y="4869160"/>
            <a:ext cx="3661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relative improvement (better </a:t>
            </a:r>
            <a:r>
              <a:rPr kumimoji="1" lang="ja-JP" altLang="en-US" b="1" dirty="0">
                <a:solidFill>
                  <a:srgbClr val="7030A0"/>
                </a:solidFill>
              </a:rPr>
              <a:t>↓</a:t>
            </a:r>
            <a:r>
              <a:rPr kumimoji="1" lang="en-US" altLang="ja-JP" b="1" dirty="0">
                <a:solidFill>
                  <a:srgbClr val="7030A0"/>
                </a:solidFill>
              </a:rPr>
              <a:t>)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028384" y="4221088"/>
            <a:ext cx="10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TEST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CTRL</a:t>
            </a:r>
          </a:p>
        </p:txBody>
      </p:sp>
    </p:spTree>
    <p:extLst>
      <p:ext uri="{BB962C8B-B14F-4D97-AF65-F5344CB8AC3E}">
        <p14:creationId xmlns:p14="http://schemas.microsoft.com/office/powerpoint/2010/main" val="447652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 descr="http://svkva.naps.kishou.go.jp/%7Esuuchi41/epswork/EPSIVS-trunk/cmp_E004_Se_CNTL_2015sum-12UTC-FT132-M13-E004_Se_WEPSv1_2015sum-12UTC-FT132-M13/verification/period/probability/figure/rain24_gt5mm/2015062212_2015101700/RA_b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8" y="3128194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svkva.naps.kishou.go.jp/%7Esuuchi41/epswork/EPSIVS-trunk/cmp_E004_Se_CNTL_2015sum-12UTC-FT132-M13-E004_Se_WEPSv1_2015sum-12UTC-FT132-M13/verification/period/probability/figure/rain24_gt1mm/2015062212_2015101700/RA_bs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7"/>
          <a:stretch/>
        </p:blipFill>
        <p:spPr bwMode="auto">
          <a:xfrm>
            <a:off x="574468" y="1829748"/>
            <a:ext cx="2857500" cy="15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svkva.naps.kishou.go.jp/%7Esuuchi41/epswork/EPSIVS-trunk/cmp_E004_Se_WEPSv1_2015sum-12UTC-FT132-M13-E004_Ge_GEPSv5_2015sum-12UTC-FT132-M13/verification/period/probability/figure/rain24_gt5mm/2015062212_2015101700/RA_b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26" y="3128194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svkva.naps.kishou.go.jp/%7Esuuchi41/epswork/EPSIVS-trunk/cmp_E004_Se_CNTL_2015sum-12UTC-FT132-M13-E004_Ge_GEPSv5_2015sum-12UTC-FT132-M13/verification/period/probability/figure/rain24_gt5mm/2015062212_2015101700/RA_b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68" y="3128194"/>
            <a:ext cx="285750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svkva.naps.kishou.go.jp/%7Esuuchi41/epswork/EPSIVS-trunk/cmp_E004_Se_WEPSv1_2015sum-12UTC-FT132-M13-E004_Ge_GEPSv5_2015sum-12UTC-FT132-M13/verification/period/probability/figure/rain24_gt1mm/2015062212_2015101700/RA_bs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2"/>
          <a:stretch/>
        </p:blipFill>
        <p:spPr bwMode="auto">
          <a:xfrm>
            <a:off x="3431326" y="1818317"/>
            <a:ext cx="2857500" cy="15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svkva.naps.kishou.go.jp/%7Esuuchi41/epswork/EPSIVS-trunk/cmp_E004_Se_CNTL_2015sum-12UTC-FT132-M13-E004_Ge_GEPSv5_2015sum-12UTC-FT132-M13/verification/period/probability/figure/rain24_gt1mm/2015062212_2015101700/RA_bs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7"/>
          <a:stretch/>
        </p:blipFill>
        <p:spPr bwMode="auto">
          <a:xfrm>
            <a:off x="6288826" y="1829747"/>
            <a:ext cx="2857500" cy="15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05160" y="1268760"/>
            <a:ext cx="15105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update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79912" y="1052736"/>
            <a:ext cx="20937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Perturbation update</a:t>
            </a:r>
            <a:br>
              <a:rPr lang="en-US" altLang="ja-JP" dirty="0"/>
            </a:br>
            <a:r>
              <a:rPr lang="en-US" altLang="ja-JP" dirty="0"/>
              <a:t>(vs One-week EPS)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003621" y="1054477"/>
            <a:ext cx="138480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and </a:t>
            </a:r>
            <a:br>
              <a:rPr lang="en-US" altLang="ja-JP" dirty="0"/>
            </a:br>
            <a:r>
              <a:rPr lang="en-US" altLang="ja-JP" dirty="0"/>
              <a:t>perturbation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5241974"/>
            <a:ext cx="730841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-   Precipitation over Japan. Verified with gauge-corrected radar.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Model update has significant improvement on precipitation forecast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Perturbation update has slight negative effect on precipitation</a:t>
            </a:r>
          </a:p>
          <a:p>
            <a:pPr marL="342900" indent="-342900">
              <a:buFontTx/>
              <a:buChar char="-"/>
            </a:pPr>
            <a:r>
              <a:rPr lang="en-US" altLang="ja-JP" dirty="0"/>
              <a:t>Boreal summer exp. (6/22-10/11, 2015), </a:t>
            </a:r>
            <a:r>
              <a:rPr lang="en-US" altLang="ja-JP" dirty="0" err="1"/>
              <a:t>12UTC</a:t>
            </a:r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4084" y="1654126"/>
            <a:ext cx="11160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1mm/24h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14085" y="3243635"/>
            <a:ext cx="11160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  <a:r>
              <a:rPr kumimoji="1" lang="en-US" altLang="ja-JP" dirty="0"/>
              <a:t>mm/24h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492839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relative improvement (better </a:t>
            </a:r>
            <a:r>
              <a:rPr kumimoji="1" lang="ja-JP" altLang="en-US" b="1" dirty="0">
                <a:solidFill>
                  <a:srgbClr val="7030A0"/>
                </a:solidFill>
              </a:rPr>
              <a:t>↑</a:t>
            </a:r>
            <a:r>
              <a:rPr kumimoji="1" lang="en-US" altLang="ja-JP" b="1" dirty="0">
                <a:solidFill>
                  <a:srgbClr val="7030A0"/>
                </a:solidFill>
              </a:rPr>
              <a:t>)</a:t>
            </a:r>
            <a:endParaRPr kumimoji="1" lang="ja-JP" altLang="en-US" dirty="0"/>
          </a:p>
        </p:txBody>
      </p:sp>
      <p:sp>
        <p:nvSpPr>
          <p:cNvPr id="25" name="タイトル 1"/>
          <p:cNvSpPr>
            <a:spLocks noGrp="1"/>
          </p:cNvSpPr>
          <p:nvPr>
            <p:ph type="title"/>
          </p:nvPr>
        </p:nvSpPr>
        <p:spPr>
          <a:xfrm>
            <a:off x="-2326" y="53752"/>
            <a:ext cx="9148652" cy="1143000"/>
          </a:xfrm>
        </p:spPr>
        <p:txBody>
          <a:bodyPr/>
          <a:lstStyle/>
          <a:p>
            <a:r>
              <a:rPr kumimoji="1" lang="en-US" altLang="ja-JP" dirty="0"/>
              <a:t>precipitation probability</a:t>
            </a:r>
            <a:r>
              <a:rPr kumimoji="1" lang="en-US" altLang="ja-JP" sz="3600" dirty="0"/>
              <a:t> (</a:t>
            </a:r>
            <a:r>
              <a:rPr lang="en-US" altLang="ja-JP" sz="3600" dirty="0"/>
              <a:t>Brier Skill Score)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987824" y="980728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143704" y="980728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=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27584" y="4248676"/>
            <a:ext cx="10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TEST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CTRL</a:t>
            </a:r>
          </a:p>
        </p:txBody>
      </p:sp>
    </p:spTree>
    <p:extLst>
      <p:ext uri="{BB962C8B-B14F-4D97-AF65-F5344CB8AC3E}">
        <p14:creationId xmlns:p14="http://schemas.microsoft.com/office/powerpoint/2010/main" val="318303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JMA</a:t>
            </a:r>
            <a:r>
              <a:rPr kumimoji="1" lang="en-US" altLang="ja-JP" dirty="0"/>
              <a:t> in Government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pic>
        <p:nvPicPr>
          <p:cNvPr id="3074" name="Picture 2" descr="Organizational chart of the national authorities of Ja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2245"/>
            <a:ext cx="8496944" cy="491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25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</a:t>
            </a:r>
            <a:r>
              <a:rPr kumimoji="1" lang="en-US" altLang="ja-JP" dirty="0"/>
              <a:t>Typhoon position error (w/o </a:t>
            </a:r>
            <a:r>
              <a:rPr kumimoji="1" lang="en-US" altLang="ja-JP" dirty="0" err="1"/>
              <a:t>ptb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D524D6-B087-48D6-BBD8-35FF7C5713B0}" type="slidenum">
              <a:rPr lang="ja-JP" altLang="en-US" smtClean="0"/>
              <a:pPr>
                <a:defRPr/>
              </a:pPr>
              <a:t>40</a:t>
            </a:fld>
            <a:endParaRPr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79512" y="1446069"/>
            <a:ext cx="4190376" cy="3240845"/>
            <a:chOff x="136243" y="1196752"/>
            <a:chExt cx="2752138" cy="2100732"/>
          </a:xfrm>
        </p:grpSpPr>
        <p:pic>
          <p:nvPicPr>
            <p:cNvPr id="1030" name="Picture 6" descr="http://svkva.naps.kishou.go.jp/~suuchi05/DPSIVS/v3WomDcNs18735-5_WEPS8368-2-201507/TyVerif/Fig/Position_sig/trackerror_si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46"/>
            <a:stretch/>
          </p:blipFill>
          <p:spPr bwMode="auto">
            <a:xfrm>
              <a:off x="136243" y="1410092"/>
              <a:ext cx="2752138" cy="1887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14588" y="1196752"/>
              <a:ext cx="1999504" cy="239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vs One-week EPS non-</a:t>
              </a:r>
              <a:r>
                <a:rPr lang="en-US" altLang="ja-JP" b="1" dirty="0" err="1"/>
                <a:t>ptb</a:t>
              </a:r>
              <a:endParaRPr kumimoji="1" lang="ja-JP" altLang="en-US" b="1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513904" y="1403485"/>
            <a:ext cx="4430877" cy="3177644"/>
            <a:chOff x="6181485" y="1323972"/>
            <a:chExt cx="2752138" cy="2090466"/>
          </a:xfrm>
        </p:grpSpPr>
        <p:pic>
          <p:nvPicPr>
            <p:cNvPr id="1026" name="Picture 2" descr="http://svkva.naps.kishou.go.jp/~suuchi05/DPSIVS/v3WomDcNs18735-5_H0118189-4-201507/TyVerif/Fig/Position_sig/trackerror_si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403"/>
            <a:stretch/>
          </p:blipFill>
          <p:spPr bwMode="auto">
            <a:xfrm>
              <a:off x="6181485" y="1570036"/>
              <a:ext cx="2752138" cy="1844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996354" y="1323972"/>
              <a:ext cx="1182058" cy="24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err="1"/>
                <a:t>TL479</a:t>
              </a:r>
              <a:r>
                <a:rPr lang="en-US" altLang="ja-JP" b="1" dirty="0"/>
                <a:t> vs </a:t>
              </a:r>
              <a:r>
                <a:rPr lang="en-US" altLang="ja-JP" b="1" dirty="0" err="1"/>
                <a:t>TL959</a:t>
              </a:r>
              <a:endParaRPr kumimoji="1" lang="ja-JP" altLang="en-US" b="1" dirty="0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259304" y="500051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Significant improvement from old model (</a:t>
            </a:r>
            <a:r>
              <a:rPr kumimoji="1" lang="en-US" altLang="ja-JP" sz="2000" dirty="0" err="1"/>
              <a:t>100km</a:t>
            </a:r>
            <a:r>
              <a:rPr kumimoji="1" lang="en-US" altLang="ja-JP" sz="2000" dirty="0"/>
              <a:t> less at 132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Even in a lower resolution, almost as accurate as deterministic (</a:t>
            </a:r>
            <a:r>
              <a:rPr lang="en-US" altLang="ja-JP" sz="2000" dirty="0" err="1"/>
              <a:t>TL959</a:t>
            </a:r>
            <a:r>
              <a:rPr lang="en-US" altLang="ja-JP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Experiments for t</a:t>
            </a:r>
            <a:r>
              <a:rPr kumimoji="1" lang="en-US" altLang="ja-JP" sz="2000" dirty="0"/>
              <a:t>yphoons in 2015 (</a:t>
            </a:r>
            <a:r>
              <a:rPr kumimoji="1" lang="en-US" altLang="ja-JP" sz="2000" dirty="0" err="1"/>
              <a:t>TL959</a:t>
            </a:r>
            <a:r>
              <a:rPr kumimoji="1" lang="en-US" altLang="ja-JP" sz="2000" dirty="0"/>
              <a:t> does not include early 2015)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92444" y="3539555"/>
            <a:ext cx="10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TEST</a:t>
            </a:r>
          </a:p>
          <a:p>
            <a:r>
              <a:rPr lang="en-US" altLang="ja-JP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CTRL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52638" y="3537273"/>
            <a:ext cx="10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</a:rPr>
              <a:t>TL479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TL959</a:t>
            </a:r>
            <a:endParaRPr lang="en-US" altLang="ja-JP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58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vkva.naps.kishou.go.jp/%7Esuuchi41/epswork/EPSIVS-trunk/cmp_E004_Te_CNTL_2015ty-12UTC-FT132-M13-E004_Te_TEPSv1_2015ty-12UTC-FT132-M13/verification/period/tyverif/figure/MEAN_DSTV_MERR_co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 r="27919"/>
          <a:stretch/>
        </p:blipFill>
        <p:spPr bwMode="auto">
          <a:xfrm>
            <a:off x="179513" y="1901954"/>
            <a:ext cx="2663406" cy="22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vkva.naps.kishou.go.jp/%7Esuuchi41/epswork/EPSIVS-trunk/cmp_E004_Te_TEPSv1_2015ty-12UTC-FT132-M13-E004_Ge_GEPSv5_2015ty-12UTC-FT132-M13/verification/period/tyverif/figure/MEAN_DSTV_MERR_comp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6" r="28579"/>
          <a:stretch/>
        </p:blipFill>
        <p:spPr bwMode="auto">
          <a:xfrm>
            <a:off x="2552925" y="1856234"/>
            <a:ext cx="2576486" cy="222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svkva.naps.kishou.go.jp/%7Esuuchi41/epswork/EPSIVS-trunk/cmp_E004_Te_CNTL_2015ty-12UTC-FT132-M13-E004_Ge_GEPSv5_2015ty-12UTC-FT132-M13/verification/period/tyverif/figure/MEAN_DSTV_MERR_comp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7" r="28136" b="8134"/>
          <a:stretch/>
        </p:blipFill>
        <p:spPr bwMode="auto">
          <a:xfrm>
            <a:off x="5039482" y="1638092"/>
            <a:ext cx="3966343" cy="29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3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/>
          <a:lstStyle/>
          <a:p>
            <a:r>
              <a:rPr kumimoji="1" lang="ja-JP" altLang="en-US" dirty="0"/>
              <a:t> </a:t>
            </a:r>
            <a:r>
              <a:rPr kumimoji="1" lang="en-US" altLang="ja-JP" dirty="0"/>
              <a:t>Typhoon track error (ensemble mean)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16367" y="1124744"/>
            <a:ext cx="175137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update</a:t>
            </a:r>
          </a:p>
          <a:p>
            <a:r>
              <a:rPr kumimoji="1" lang="en-US" altLang="ja-JP" dirty="0"/>
              <a:t>(vs typhoon EPS)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838325" y="1126485"/>
            <a:ext cx="20937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Perturbation update</a:t>
            </a:r>
            <a:br>
              <a:rPr lang="en-US" altLang="ja-JP" dirty="0"/>
            </a:br>
            <a:r>
              <a:rPr lang="en-US" altLang="ja-JP" dirty="0"/>
              <a:t>(vs typhoon EPS)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322390" y="1050507"/>
            <a:ext cx="138480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Model and </a:t>
            </a:r>
            <a:br>
              <a:rPr lang="en-US" altLang="ja-JP" dirty="0"/>
            </a:br>
            <a:r>
              <a:rPr lang="en-US" altLang="ja-JP" dirty="0"/>
              <a:t>perturbation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2191688" y="980728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+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980744" y="980728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ja-JP" sz="5400" b="1" cap="none" spc="0" dirty="0">
                <a:ln/>
                <a:solidFill>
                  <a:schemeClr val="accent3"/>
                </a:solidFill>
                <a:effectLst/>
              </a:rPr>
              <a:t>=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510291" y="2947055"/>
            <a:ext cx="1032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TEST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CTRL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32040" y="4581128"/>
            <a:ext cx="407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New perturbation is slightly less accurate in mean typhoon track compared to typhoon-specific perturbation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Modify under-dispersive typhoon 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Experiments for typhoons in 2015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179513" y="4089488"/>
            <a:ext cx="4608511" cy="2291438"/>
            <a:chOff x="-1692696" y="2204864"/>
            <a:chExt cx="6264696" cy="3114924"/>
          </a:xfrm>
        </p:grpSpPr>
        <p:pic>
          <p:nvPicPr>
            <p:cNvPr id="17" name="Picture 9" descr="http://svkva.naps.kishou.go.jp/%7Esuuchi41/TyMonit/TyPng/GEPSvsTEPS_D0003_20150311120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447800" y="2204864"/>
              <a:ext cx="3124200" cy="311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9" descr="http://svkva.naps.kishou.go.jp/%7Esuuchi41/TyMonit/TyPng/GEPSvsTEPS_D0003_20150311120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9"/>
            <a:stretch/>
          </p:blipFill>
          <p:spPr bwMode="auto">
            <a:xfrm>
              <a:off x="-1692696" y="2205112"/>
              <a:ext cx="3140496" cy="311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テキスト ボックス 18"/>
          <p:cNvSpPr txBox="1"/>
          <p:nvPr/>
        </p:nvSpPr>
        <p:spPr>
          <a:xfrm>
            <a:off x="1163068" y="4102709"/>
            <a:ext cx="146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</a:rPr>
              <a:t>New model</a:t>
            </a:r>
          </a:p>
          <a:p>
            <a:r>
              <a:rPr lang="en-US" altLang="ja-JP" b="1" dirty="0">
                <a:solidFill>
                  <a:srgbClr val="00B050"/>
                </a:solidFill>
              </a:rPr>
              <a:t>Old </a:t>
            </a:r>
            <a:r>
              <a:rPr lang="en-US" altLang="ja-JP" b="1" dirty="0" err="1">
                <a:solidFill>
                  <a:srgbClr val="00B050"/>
                </a:solidFill>
              </a:rPr>
              <a:t>PTB</a:t>
            </a:r>
            <a:endParaRPr lang="en-US" altLang="ja-JP" b="1" dirty="0">
              <a:solidFill>
                <a:srgbClr val="00B05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73317" y="4131231"/>
            <a:ext cx="147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New model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en-US" altLang="ja-JP" b="1" dirty="0">
                <a:solidFill>
                  <a:srgbClr val="FF0000"/>
                </a:solidFill>
              </a:rPr>
              <a:t>New </a:t>
            </a:r>
            <a:r>
              <a:rPr lang="en-US" altLang="ja-JP" b="1" dirty="0" err="1">
                <a:solidFill>
                  <a:srgbClr val="FF0000"/>
                </a:solidFill>
              </a:rPr>
              <a:t>PTB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34637" y="6084004"/>
            <a:ext cx="404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Forecast from </a:t>
            </a:r>
            <a:r>
              <a:rPr lang="en-US" altLang="ja-JP" dirty="0" err="1"/>
              <a:t>12Z</a:t>
            </a:r>
            <a:r>
              <a:rPr lang="en-US" altLang="ja-JP" dirty="0"/>
              <a:t>, 3/11, 2016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83747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One-month reforecast (1981-2010)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999E11-8AB5-4240-B74A-6230666B2EEC}" type="slidenum">
              <a:rPr lang="ja-JP" altLang="en-US" smtClean="0"/>
              <a:pPr>
                <a:defRPr/>
              </a:pPr>
              <a:t>42</a:t>
            </a:fld>
            <a:endParaRPr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179512" y="1268760"/>
            <a:ext cx="8784976" cy="1903149"/>
            <a:chOff x="-4896544" y="-2259633"/>
            <a:chExt cx="19477656" cy="4219576"/>
          </a:xfrm>
        </p:grpSpPr>
        <p:pic>
          <p:nvPicPr>
            <p:cNvPr id="3074" name="Picture 2" descr="http://svkva.naps.kishou.go.jp/~climat15/hindcast_verif/GEPS17XX_Yobi_v0/map/png/Score_diff/GEPS170X-v3HL-m5-Sla-woMk8110-K1V14038110/JRA55/CHI2_r07_1231_acor_t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087" y="-2259633"/>
              <a:ext cx="4772025" cy="421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://svkva.naps.kishou.go.jp/~climat15/hindcast_verif/GEPS17XX_Yobi_v0/map/png/Score_diff/GEPS170X-v3HL-m5-Sla-woMk8110-K1V14038110/JRA55/CHI2_r07_0331_acor_t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6544" y="-2259632"/>
              <a:ext cx="4772025" cy="421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://svkva.naps.kishou.go.jp/~climat15/hindcast_verif/GEPS17XX_Yobi_v0/map/png/Score_diff/GEPS170X-v3HL-m5-Sla-woMk8110-K1V14038110/JRA55/CHI2_r07_0630_acor_t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259632"/>
              <a:ext cx="4772025" cy="421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http://svkva.naps.kishou.go.jp/~climat15/hindcast_verif/GEPS17XX_Yobi_v0/map/png/Score_diff/GEPS170X-v3HL-m5-Sla-woMk8110-K1V14038110/JRA55/CHI2_r07_0930_acor_tr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543" y="-2259632"/>
              <a:ext cx="4772025" cy="4219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グループ化 4"/>
          <p:cNvGrpSpPr/>
          <p:nvPr/>
        </p:nvGrpSpPr>
        <p:grpSpPr>
          <a:xfrm>
            <a:off x="179512" y="3473952"/>
            <a:ext cx="8845607" cy="1908556"/>
            <a:chOff x="-5005064" y="-2671862"/>
            <a:chExt cx="19322209" cy="4169020"/>
          </a:xfrm>
        </p:grpSpPr>
        <p:pic>
          <p:nvPicPr>
            <p:cNvPr id="3082" name="Picture 10" descr="http://svkva.naps.kishou.go.jp/~climat15/hindcast_verif/GEPS17XX_Yobi_v0/map/png/Score_diff/GEPS170X-v3HL-m5-Sla-woMk8110-K1V14038110/JRA55/Z500_r07_1231_acor_n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05064" y="-2664271"/>
              <a:ext cx="4704584" cy="415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http://svkva.naps.kishou.go.jp/~climat15/hindcast_verif/GEPS17XX_Yobi_v0/map/png/Score_diff/GEPS170X-v3HL-m5-Sla-woMk8110-K1V14038110/JRA55/Z500_r07_0331_acor_nh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017" y="-2662784"/>
              <a:ext cx="4704584" cy="415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://svkva.naps.kishou.go.jp/~climat15/hindcast_verif/GEPS17XX_Yobi_v0/map/png/Score_diff/GEPS170X-v3HL-m5-Sla-woMk8110-K1V14038110/JRA55/Z500_r07_0630_acor_nh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325" y="-2671862"/>
              <a:ext cx="4704584" cy="415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http://svkva.naps.kishou.go.jp/~climat15/hindcast_verif/GEPS17XX_Yobi_v0/map/png/Score_diff/GEPS170X-v3HL-m5-Sla-woMk8110-K1V14038110/JRA55/Z500_r07_0930_acor_nh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2561" y="-2671862"/>
              <a:ext cx="4704584" cy="415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テキスト ボックス 9"/>
          <p:cNvSpPr txBox="1"/>
          <p:nvPr/>
        </p:nvSpPr>
        <p:spPr>
          <a:xfrm>
            <a:off x="251520" y="545799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dirty="0"/>
              <a:t>Overall improvement except for tropics </a:t>
            </a:r>
            <a:r>
              <a:rPr kumimoji="1" lang="en-US" altLang="ja-JP" dirty="0" err="1"/>
              <a:t>CHI200</a:t>
            </a:r>
            <a:r>
              <a:rPr kumimoji="1" lang="en-US" altLang="ja-JP" dirty="0"/>
              <a:t> in some initial date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It will be verified with 36 initial date (this is preliminary result with smaller sample)</a:t>
            </a:r>
          </a:p>
          <a:p>
            <a:pPr marL="285750" indent="-285750">
              <a:buFontTx/>
              <a:buChar char="-"/>
            </a:pPr>
            <a:r>
              <a:rPr kumimoji="1" lang="en-US" altLang="ja-JP" dirty="0" err="1"/>
              <a:t>JRA</a:t>
            </a:r>
            <a:r>
              <a:rPr kumimoji="1" lang="en-US" altLang="ja-JP" dirty="0"/>
              <a:t>-55 </a:t>
            </a:r>
            <a:r>
              <a:rPr kumimoji="1" lang="en-US" altLang="ja-JP" dirty="0" err="1"/>
              <a:t>init</a:t>
            </a:r>
            <a:r>
              <a:rPr kumimoji="1" lang="en-US" altLang="ja-JP" dirty="0"/>
              <a:t>, 5-mem, initial + evolved </a:t>
            </a:r>
            <a:r>
              <a:rPr kumimoji="1" lang="en-US" altLang="ja-JP" dirty="0" err="1"/>
              <a:t>SV</a:t>
            </a:r>
            <a:r>
              <a:rPr kumimoji="1" lang="en-US" altLang="ja-JP" dirty="0"/>
              <a:t>. Verified to </a:t>
            </a:r>
            <a:r>
              <a:rPr kumimoji="1" lang="en-US" altLang="ja-JP" dirty="0" err="1"/>
              <a:t>JRA</a:t>
            </a:r>
            <a:r>
              <a:rPr kumimoji="1" lang="en-US" altLang="ja-JP" dirty="0"/>
              <a:t>-55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355867" y="2492896"/>
            <a:ext cx="7416535" cy="2664296"/>
            <a:chOff x="355867" y="2780928"/>
            <a:chExt cx="7416535" cy="2664296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355867" y="2780928"/>
              <a:ext cx="7416535" cy="406837"/>
              <a:chOff x="355867" y="3033831"/>
              <a:chExt cx="7416535" cy="406837"/>
            </a:xfrm>
          </p:grpSpPr>
          <p:sp>
            <p:nvSpPr>
              <p:cNvPr id="31" name="正方形/長方形 30"/>
              <p:cNvSpPr/>
              <p:nvPr/>
            </p:nvSpPr>
            <p:spPr>
              <a:xfrm>
                <a:off x="355867" y="3059668"/>
                <a:ext cx="752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03/31</a:t>
                </a:r>
                <a:endParaRPr lang="ja-JP" altLang="en-US" b="1" dirty="0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2621367" y="3071336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06/30</a:t>
                </a:r>
                <a:endParaRPr lang="ja-JP" altLang="en-US" b="1" dirty="0"/>
              </a:p>
            </p:txBody>
          </p:sp>
          <p:sp>
            <p:nvSpPr>
              <p:cNvPr id="33" name="正方形/長方形 32"/>
              <p:cNvSpPr/>
              <p:nvPr/>
            </p:nvSpPr>
            <p:spPr>
              <a:xfrm>
                <a:off x="4788024" y="3033831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09/30</a:t>
                </a:r>
                <a:endParaRPr lang="ja-JP" altLang="en-US" b="1" dirty="0"/>
              </a:p>
            </p:txBody>
          </p:sp>
          <p:sp>
            <p:nvSpPr>
              <p:cNvPr id="34" name="正方形/長方形 33"/>
              <p:cNvSpPr/>
              <p:nvPr/>
            </p:nvSpPr>
            <p:spPr>
              <a:xfrm>
                <a:off x="7020272" y="3033831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12/31</a:t>
                </a:r>
                <a:endParaRPr lang="ja-JP" altLang="en-US" b="1" dirty="0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355867" y="5038387"/>
              <a:ext cx="7416535" cy="406837"/>
              <a:chOff x="355867" y="3033831"/>
              <a:chExt cx="7416535" cy="406837"/>
            </a:xfrm>
          </p:grpSpPr>
          <p:sp>
            <p:nvSpPr>
              <p:cNvPr id="27" name="正方形/長方形 26"/>
              <p:cNvSpPr/>
              <p:nvPr/>
            </p:nvSpPr>
            <p:spPr>
              <a:xfrm>
                <a:off x="355867" y="3059668"/>
                <a:ext cx="7521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03/31</a:t>
                </a:r>
                <a:endParaRPr lang="ja-JP" altLang="en-US" b="1" dirty="0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2621367" y="3071336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06/30</a:t>
                </a:r>
                <a:endParaRPr lang="ja-JP" altLang="en-US" b="1" dirty="0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4788024" y="3033831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09/30</a:t>
                </a:r>
                <a:endParaRPr lang="ja-JP" altLang="en-US" b="1" dirty="0"/>
              </a:p>
            </p:txBody>
          </p:sp>
          <p:sp>
            <p:nvSpPr>
              <p:cNvPr id="30" name="正方形/長方形 29"/>
              <p:cNvSpPr/>
              <p:nvPr/>
            </p:nvSpPr>
            <p:spPr>
              <a:xfrm>
                <a:off x="7020272" y="3033831"/>
                <a:ext cx="752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/>
                  <a:t>12/31</a:t>
                </a:r>
                <a:endParaRPr lang="ja-JP" altLang="en-US" b="1" dirty="0"/>
              </a:p>
            </p:txBody>
          </p:sp>
        </p:grpSp>
      </p:grpSp>
      <p:sp>
        <p:nvSpPr>
          <p:cNvPr id="6" name="正方形/長方形 5"/>
          <p:cNvSpPr/>
          <p:nvPr/>
        </p:nvSpPr>
        <p:spPr>
          <a:xfrm>
            <a:off x="179512" y="1113511"/>
            <a:ext cx="8856984" cy="32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764704"/>
            <a:ext cx="277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TEST (new model + </a:t>
            </a:r>
            <a:r>
              <a:rPr lang="en-US" altLang="ja-JP" b="1" dirty="0" err="1">
                <a:solidFill>
                  <a:srgbClr val="FF0000"/>
                </a:solidFill>
              </a:rPr>
              <a:t>SV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 err="1"/>
              <a:t>CNTL</a:t>
            </a:r>
            <a:r>
              <a:rPr lang="en-US" altLang="ja-JP" b="1" dirty="0"/>
              <a:t> (One-month EPS)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6410" y="1052736"/>
            <a:ext cx="581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b="1" dirty="0"/>
              <a:t>Tropics </a:t>
            </a:r>
            <a:r>
              <a:rPr lang="en-US" altLang="ja-JP" b="1" dirty="0" err="1"/>
              <a:t>CHI200</a:t>
            </a:r>
            <a:r>
              <a:rPr lang="en-US" altLang="ja-JP" b="1" dirty="0"/>
              <a:t>, bias-corrected ACC for </a:t>
            </a:r>
            <a:r>
              <a:rPr lang="en-US" altLang="ja-JP" b="1" dirty="0" err="1"/>
              <a:t>7day</a:t>
            </a:r>
            <a:r>
              <a:rPr lang="en-US" altLang="ja-JP" b="1" dirty="0"/>
              <a:t> mean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68135" y="3320881"/>
            <a:ext cx="8856984" cy="32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71578" y="3275692"/>
            <a:ext cx="703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b="1" dirty="0"/>
              <a:t>Northern Hemisphere </a:t>
            </a:r>
            <a:r>
              <a:rPr lang="en-US" altLang="ja-JP" b="1" dirty="0" err="1"/>
              <a:t>Z500</a:t>
            </a:r>
            <a:r>
              <a:rPr lang="en-US" altLang="ja-JP" b="1" dirty="0"/>
              <a:t>, bias-corrected ACC for </a:t>
            </a:r>
            <a:r>
              <a:rPr lang="en-US" altLang="ja-JP" b="1" dirty="0" err="1"/>
              <a:t>7day</a:t>
            </a:r>
            <a:r>
              <a:rPr lang="en-US" altLang="ja-JP" b="1" dirty="0"/>
              <a:t> mean</a:t>
            </a:r>
          </a:p>
        </p:txBody>
      </p:sp>
    </p:spTree>
    <p:extLst>
      <p:ext uri="{BB962C8B-B14F-4D97-AF65-F5344CB8AC3E}">
        <p14:creationId xmlns:p14="http://schemas.microsoft.com/office/powerpoint/2010/main" val="3073475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Thank you!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About Japan Meteorological Agency</a:t>
            </a:r>
          </a:p>
          <a:p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JMA’s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 NWP systems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Updated coupled EPS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/MRI-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CPS2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Ongoing development toward unified atmospheric EPS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298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JMA</a:t>
            </a:r>
            <a:r>
              <a:rPr kumimoji="1" lang="en-US" altLang="ja-JP" dirty="0"/>
              <a:t> organization structure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  <p:pic>
        <p:nvPicPr>
          <p:cNvPr id="3076" name="Picture 4" descr="http://www.jma.go.jp/jma/en/Background/stru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93" y="1124744"/>
            <a:ext cx="6903814" cy="5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844820" y="340037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M. Sawada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7412772" y="3369013"/>
            <a:ext cx="432048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059832" y="5899790"/>
            <a:ext cx="576064" cy="2880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00996" y="6071726"/>
            <a:ext cx="46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Climate Prediction Division (Y. Sato, me)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43746" y="4293548"/>
            <a:ext cx="1663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Numerical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Prediction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Division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(M. Nakagawa,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Y. Ota, …)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1121534" y="4264860"/>
            <a:ext cx="498138" cy="1327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40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JMA’s</a:t>
            </a:r>
            <a:r>
              <a:rPr kumimoji="1" lang="en-US" altLang="ja-JP" dirty="0"/>
              <a:t> goals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By meteorological services</a:t>
            </a:r>
            <a:br>
              <a:rPr lang="en-US" altLang="ja-JP" dirty="0"/>
            </a:br>
            <a:r>
              <a:rPr lang="en-US" altLang="ja-JP" dirty="0"/>
              <a:t>(including volcanic and seismological),</a:t>
            </a:r>
          </a:p>
          <a:p>
            <a:r>
              <a:rPr lang="en-US" altLang="ja-JP" dirty="0"/>
              <a:t>Improve public welfare</a:t>
            </a:r>
          </a:p>
          <a:p>
            <a:pPr lvl="1"/>
            <a:r>
              <a:rPr lang="en-US" altLang="ja-JP" dirty="0"/>
              <a:t>Prevention and mitigation of natural disasters</a:t>
            </a:r>
          </a:p>
          <a:p>
            <a:pPr lvl="1"/>
            <a:r>
              <a:rPr lang="en-US" altLang="ja-JP" dirty="0"/>
              <a:t>Safety of transportation</a:t>
            </a:r>
          </a:p>
          <a:p>
            <a:pPr lvl="1"/>
            <a:r>
              <a:rPr lang="en-US" altLang="ja-JP" dirty="0"/>
              <a:t>Development and prosperity of industry</a:t>
            </a:r>
          </a:p>
          <a:p>
            <a:r>
              <a:rPr lang="en-US" altLang="ja-JP" dirty="0"/>
              <a:t>Offer international</a:t>
            </a:r>
            <a:r>
              <a:rPr lang="ja-JP" altLang="en-US" dirty="0"/>
              <a:t> </a:t>
            </a:r>
            <a:r>
              <a:rPr lang="en-US" altLang="ja-JP" dirty="0"/>
              <a:t>cooperation in meteorological services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17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Climate Prediction Division (</a:t>
            </a:r>
            <a:r>
              <a:rPr lang="en-US" altLang="ja-JP" dirty="0" err="1"/>
              <a:t>CPD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Operation</a:t>
            </a:r>
            <a:br>
              <a:rPr kumimoji="1" lang="en-US" altLang="ja-JP" dirty="0"/>
            </a:br>
            <a:r>
              <a:rPr kumimoji="1" lang="en-US" altLang="ja-JP" dirty="0"/>
              <a:t>Issuing climate information on</a:t>
            </a:r>
          </a:p>
          <a:p>
            <a:pPr lvl="1"/>
            <a:r>
              <a:rPr lang="en-US" altLang="ja-JP" dirty="0"/>
              <a:t>climate monitoring (analysis and interpretation)</a:t>
            </a:r>
          </a:p>
          <a:p>
            <a:pPr lvl="1"/>
            <a:r>
              <a:rPr lang="en-US" altLang="ja-JP" dirty="0"/>
              <a:t>forecast (2</a:t>
            </a:r>
            <a:r>
              <a:rPr lang="en-US" altLang="ja-JP" baseline="30000" dirty="0"/>
              <a:t>nd</a:t>
            </a:r>
            <a:r>
              <a:rPr lang="en-US" altLang="ja-JP" dirty="0"/>
              <a:t> week forecast ~ seasonal outlook)</a:t>
            </a:r>
          </a:p>
          <a:p>
            <a:pPr lvl="1"/>
            <a:r>
              <a:rPr lang="en-US" altLang="ja-JP" dirty="0"/>
              <a:t>ENSO outlook</a:t>
            </a:r>
          </a:p>
          <a:p>
            <a:pPr lvl="1"/>
            <a:r>
              <a:rPr lang="en-US" altLang="ja-JP" dirty="0"/>
              <a:t>Global Warming</a:t>
            </a:r>
          </a:p>
          <a:p>
            <a:r>
              <a:rPr kumimoji="1" lang="en-US" altLang="ja-JP" dirty="0"/>
              <a:t>Development</a:t>
            </a:r>
            <a:endParaRPr lang="en-US" altLang="ja-JP" dirty="0"/>
          </a:p>
          <a:p>
            <a:pPr lvl="1"/>
            <a:r>
              <a:rPr lang="en-US" altLang="ja-JP" dirty="0"/>
              <a:t>One-month EPS</a:t>
            </a:r>
          </a:p>
          <a:p>
            <a:pPr lvl="1"/>
            <a:r>
              <a:rPr kumimoji="1" lang="en-US" altLang="ja-JP" dirty="0"/>
              <a:t>Coupled Prediction System (</a:t>
            </a:r>
            <a:r>
              <a:rPr kumimoji="1" lang="en-US" altLang="ja-JP" dirty="0" err="1"/>
              <a:t>JMA</a:t>
            </a:r>
            <a:r>
              <a:rPr kumimoji="1" lang="en-US" altLang="ja-JP" dirty="0"/>
              <a:t>/MRI-</a:t>
            </a:r>
            <a:r>
              <a:rPr kumimoji="1" lang="en-US" altLang="ja-JP" dirty="0" err="1"/>
              <a:t>CPS2</a:t>
            </a:r>
            <a:r>
              <a:rPr kumimoji="1" lang="en-US" altLang="ja-JP" dirty="0"/>
              <a:t>)</a:t>
            </a:r>
          </a:p>
          <a:p>
            <a:pPr lvl="1"/>
            <a:r>
              <a:rPr lang="en-US" altLang="ja-JP" dirty="0" err="1"/>
              <a:t>JRA</a:t>
            </a:r>
            <a:r>
              <a:rPr lang="en-US" altLang="ja-JP" dirty="0"/>
              <a:t>-55 reanalysis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4293096"/>
            <a:ext cx="4643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Joint team with NPD to develop unified EPS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線コネクタ 6"/>
          <p:cNvCxnSpPr>
            <a:endCxn id="6" idx="1"/>
          </p:cNvCxnSpPr>
          <p:nvPr/>
        </p:nvCxnSpPr>
        <p:spPr>
          <a:xfrm flipV="1">
            <a:off x="3419872" y="4477762"/>
            <a:ext cx="720080" cy="4634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272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Today’s talk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About Japan Meteorological Agency</a:t>
            </a:r>
          </a:p>
          <a:p>
            <a:r>
              <a:rPr lang="en-US" altLang="ja-JP" dirty="0" err="1">
                <a:solidFill>
                  <a:srgbClr val="FF0000"/>
                </a:solidFill>
              </a:rPr>
              <a:t>JMA’s</a:t>
            </a:r>
            <a:r>
              <a:rPr lang="en-US" altLang="ja-JP" dirty="0">
                <a:solidFill>
                  <a:srgbClr val="FF0000"/>
                </a:solidFill>
              </a:rPr>
              <a:t> NWP systems</a:t>
            </a:r>
          </a:p>
          <a:p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Updated coupled EPS (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JMA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/MRI-</a:t>
            </a:r>
            <a:r>
              <a:rPr lang="en-US" altLang="ja-JP" dirty="0" err="1">
                <a:solidFill>
                  <a:schemeClr val="bg1">
                    <a:lumMod val="75000"/>
                  </a:schemeClr>
                </a:solidFill>
              </a:rPr>
              <a:t>CPS2</a:t>
            </a: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Ongoing development toward unified atmospheric EPS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850EF-ECDA-4ECE-8DA7-C6B35CBD4662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937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49FC44-C0A9-4C67-9F04-672EB5326625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sp>
        <p:nvSpPr>
          <p:cNvPr id="12291" name="タイトル 6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25470"/>
          </a:xfrm>
        </p:spPr>
        <p:txBody>
          <a:bodyPr/>
          <a:lstStyle/>
          <a:p>
            <a:r>
              <a:rPr lang="en-US" altLang="ja-JP" dirty="0"/>
              <a:t>Deterministic models at </a:t>
            </a:r>
            <a:r>
              <a:rPr lang="en-US" altLang="ja-JP" dirty="0" err="1"/>
              <a:t>JMA</a:t>
            </a:r>
            <a:r>
              <a:rPr lang="en-US" altLang="ja-JP" dirty="0"/>
              <a:t>/NPD</a:t>
            </a:r>
            <a:endParaRPr lang="ja-JP" altLang="en-US" sz="2400" dirty="0"/>
          </a:p>
        </p:txBody>
      </p:sp>
      <p:sp>
        <p:nvSpPr>
          <p:cNvPr id="5" name="角丸四角形 4"/>
          <p:cNvSpPr/>
          <p:nvPr/>
        </p:nvSpPr>
        <p:spPr>
          <a:xfrm>
            <a:off x="395536" y="1115452"/>
            <a:ext cx="8352928" cy="1944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3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395536" y="3131676"/>
            <a:ext cx="8352928" cy="158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95536" y="4787860"/>
            <a:ext cx="8352928" cy="14256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219185"/>
          <a:ext cx="1795462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" name="ビットマップ イメージ" r:id="rId4" imgW="4533333" imgH="4466667" progId="PBrush">
                  <p:embed/>
                </p:oleObj>
              </mc:Choice>
              <mc:Fallback>
                <p:oleObj name="ビットマップ イメージ" r:id="rId4" imgW="4533333" imgH="4466667" progId="PBrush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9185"/>
                        <a:ext cx="1795462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2411760" y="1231592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GSM: Global Spectral Model</a:t>
            </a:r>
          </a:p>
          <a:p>
            <a:r>
              <a:rPr lang="en-US" altLang="ja-JP" dirty="0"/>
              <a:t>    short- and medium-range forecast</a:t>
            </a:r>
          </a:p>
          <a:p>
            <a:r>
              <a:rPr kumimoji="1" lang="en-US" altLang="ja-JP" dirty="0"/>
              <a:t>    TL959(0.1875deg.) / 100 Layers up to </a:t>
            </a:r>
            <a:r>
              <a:rPr kumimoji="1" lang="en-US" altLang="ja-JP" dirty="0" err="1"/>
              <a:t>0.01hPa</a:t>
            </a:r>
            <a:endParaRPr kumimoji="1" lang="en-US" altLang="ja-JP" dirty="0"/>
          </a:p>
          <a:p>
            <a:r>
              <a:rPr lang="en-US" altLang="ja-JP" dirty="0"/>
              <a:t>    84-hours forecast at 00, 06, 18UTC, </a:t>
            </a:r>
          </a:p>
          <a:p>
            <a:r>
              <a:rPr lang="en-US" altLang="ja-JP" dirty="0"/>
              <a:t>    264-hours forecast at 12UTC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769570" y="3216458"/>
            <a:ext cx="4651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MSM: </a:t>
            </a:r>
            <a:r>
              <a:rPr kumimoji="1" lang="en-US" altLang="ja-JP" dirty="0" err="1"/>
              <a:t>MesoScale</a:t>
            </a:r>
            <a:r>
              <a:rPr kumimoji="1" lang="en-US" altLang="ja-JP" dirty="0"/>
              <a:t> Model</a:t>
            </a:r>
          </a:p>
          <a:p>
            <a:r>
              <a:rPr lang="en-US" altLang="ja-JP" dirty="0"/>
              <a:t>    Disaster reduction, short-range forecast</a:t>
            </a:r>
          </a:p>
          <a:p>
            <a:r>
              <a:rPr kumimoji="1" lang="en-US" altLang="ja-JP" dirty="0"/>
              <a:t>    </a:t>
            </a:r>
            <a:r>
              <a:rPr kumimoji="1" lang="en-US" altLang="ja-JP" dirty="0" err="1"/>
              <a:t>5km</a:t>
            </a:r>
            <a:r>
              <a:rPr kumimoji="1" lang="en-US" altLang="ja-JP" dirty="0"/>
              <a:t> / 50 Layers up to 22km</a:t>
            </a:r>
          </a:p>
          <a:p>
            <a:r>
              <a:rPr lang="en-US" altLang="ja-JP" dirty="0"/>
              <a:t>    39-hours forecast at </a:t>
            </a:r>
            <a:r>
              <a:rPr lang="en-US" altLang="ja-JP" dirty="0" err="1"/>
              <a:t>00,03,06,09,12,15,18,21UTC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69570" y="4859868"/>
            <a:ext cx="4762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LFM: Local Forecast Model</a:t>
            </a:r>
          </a:p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    Disaster prevention, Aviation forecast</a:t>
            </a:r>
          </a:p>
          <a:p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kumimoji="1" lang="en-US" altLang="ja-JP" dirty="0" err="1">
                <a:solidFill>
                  <a:schemeClr val="accent2">
                    <a:lumMod val="75000"/>
                  </a:schemeClr>
                </a:solidFill>
              </a:rPr>
              <a:t>2km</a:t>
            </a:r>
            <a:r>
              <a:rPr kumimoji="1" lang="en-US" altLang="ja-JP" dirty="0">
                <a:solidFill>
                  <a:schemeClr val="accent2">
                    <a:lumMod val="75000"/>
                  </a:schemeClr>
                </a:solidFill>
              </a:rPr>
              <a:t> / 60 Layers up to </a:t>
            </a:r>
            <a:r>
              <a:rPr kumimoji="1" lang="en-US" altLang="ja-JP" dirty="0" err="1">
                <a:solidFill>
                  <a:schemeClr val="accent2">
                    <a:lumMod val="75000"/>
                  </a:schemeClr>
                </a:solidFill>
              </a:rPr>
              <a:t>20km</a:t>
            </a:r>
            <a:endParaRPr kumimoji="1" lang="en-US" altLang="ja-JP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ja-JP" dirty="0">
                <a:solidFill>
                  <a:schemeClr val="accent2">
                    <a:lumMod val="75000"/>
                  </a:schemeClr>
                </a:solidFill>
              </a:rPr>
              <a:t>    9-hours forecast every hour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51" name="Picture 427" descr="メソ・局地モデルの領域と地形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6"/>
          <a:stretch/>
        </p:blipFill>
        <p:spPr bwMode="auto">
          <a:xfrm>
            <a:off x="467544" y="3155483"/>
            <a:ext cx="3250704" cy="30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45885"/>
      </p:ext>
    </p:extLst>
  </p:cSld>
  <p:clrMapOvr>
    <a:masterClrMapping/>
  </p:clrMapOvr>
</p:sld>
</file>

<file path=ppt/theme/theme1.xml><?xml version="1.0" encoding="utf-8"?>
<a:theme xmlns:a="http://schemas.openxmlformats.org/drawingml/2006/main" name="temprate_v5_macro_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temprate_v5_macro_v1</Template>
  <TotalTime>1914</TotalTime>
  <Words>2616</Words>
  <Application>Microsoft Office PowerPoint</Application>
  <PresentationFormat>画面に合わせる (4:3)</PresentationFormat>
  <Paragraphs>654</Paragraphs>
  <Slides>43</Slides>
  <Notes>43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43</vt:i4>
      </vt:variant>
    </vt:vector>
  </HeadingPairs>
  <TitlesOfParts>
    <vt:vector size="52" baseType="lpstr">
      <vt:lpstr>Meiryo UI</vt:lpstr>
      <vt:lpstr>ＭＳ Ｐゴシック</vt:lpstr>
      <vt:lpstr>Arial</vt:lpstr>
      <vt:lpstr>Calibri</vt:lpstr>
      <vt:lpstr>Times New Roman</vt:lpstr>
      <vt:lpstr>Wingdings</vt:lpstr>
      <vt:lpstr>temprate_v5_macro_v1</vt:lpstr>
      <vt:lpstr>ビットマップ イメージ</vt:lpstr>
      <vt:lpstr>数式</vt:lpstr>
      <vt:lpstr>Current development of JMA’s operational Ensemble Prediction Systems</vt:lpstr>
      <vt:lpstr>Today’s talk</vt:lpstr>
      <vt:lpstr>Today’s talk</vt:lpstr>
      <vt:lpstr>JMA in Government</vt:lpstr>
      <vt:lpstr>JMA organization structure</vt:lpstr>
      <vt:lpstr>JMA’s goals</vt:lpstr>
      <vt:lpstr>Climate Prediction Division (CPD)</vt:lpstr>
      <vt:lpstr>Today’s talk</vt:lpstr>
      <vt:lpstr>Deterministic models at JMA/NPD</vt:lpstr>
      <vt:lpstr>Ensemble Prediction Systems</vt:lpstr>
      <vt:lpstr>Current DA systems at JMA</vt:lpstr>
      <vt:lpstr>Today’s talk</vt:lpstr>
      <vt:lpstr>System components of JMA/MRI-CPS2</vt:lpstr>
      <vt:lpstr>History of Coupled Models at JMA</vt:lpstr>
      <vt:lpstr>Configuration of JMA’s seasonal EPS</vt:lpstr>
      <vt:lpstr>JRA-55 reanalysis</vt:lpstr>
      <vt:lpstr>Ocean data assimilation for ENSO monitoring and coupled forecast</vt:lpstr>
      <vt:lpstr>Global ocean with tri-polar grid</vt:lpstr>
      <vt:lpstr>Operational ensemble method</vt:lpstr>
      <vt:lpstr>Newly introduced sources of predictability</vt:lpstr>
      <vt:lpstr>Sea-ice model</vt:lpstr>
      <vt:lpstr>2-m temperature over Arctic</vt:lpstr>
      <vt:lpstr>Impact of land initialization</vt:lpstr>
      <vt:lpstr>Improvement of GHG forcing</vt:lpstr>
      <vt:lpstr>NINO.3 SST prediction skill</vt:lpstr>
      <vt:lpstr>Improved ACC for 3-month forecast</vt:lpstr>
      <vt:lpstr>Improved Madden-Julian Oscillation</vt:lpstr>
      <vt:lpstr>Today’s talk</vt:lpstr>
      <vt:lpstr>PowerPoint プレゼンテーション</vt:lpstr>
      <vt:lpstr>Operational global EPSs in JMA</vt:lpstr>
      <vt:lpstr>Plan of new global EPS</vt:lpstr>
      <vt:lpstr>New perturbation strategy</vt:lpstr>
      <vt:lpstr>LETKF + Initial SVs</vt:lpstr>
      <vt:lpstr>Representing analysis uncertainty</vt:lpstr>
      <vt:lpstr>Stochastically Perturbed Physics Tendencies</vt:lpstr>
      <vt:lpstr>Upgrades on GSM</vt:lpstr>
      <vt:lpstr>RMSE-Spread relationship</vt:lpstr>
      <vt:lpstr>Ensemble mean field CRPS</vt:lpstr>
      <vt:lpstr>precipitation probability (Brier Skill Score)</vt:lpstr>
      <vt:lpstr> Typhoon position error (w/o ptb)</vt:lpstr>
      <vt:lpstr> Typhoon track error (ensemble mean)</vt:lpstr>
      <vt:lpstr>One-month reforecast (1981-2010)</vt:lpstr>
      <vt:lpstr>Thank you!</vt:lpstr>
    </vt:vector>
  </TitlesOfParts>
  <Company>気象庁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気象庁</dc:creator>
  <cp:lastModifiedBy>吉田拓馬</cp:lastModifiedBy>
  <cp:revision>756</cp:revision>
  <cp:lastPrinted>2016-09-20T14:12:00Z</cp:lastPrinted>
  <dcterms:created xsi:type="dcterms:W3CDTF">2016-02-16T09:59:09Z</dcterms:created>
  <dcterms:modified xsi:type="dcterms:W3CDTF">2016-09-20T15:08:32Z</dcterms:modified>
</cp:coreProperties>
</file>