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340" r:id="rId1"/>
  </p:sldMasterIdLst>
  <p:notesMasterIdLst>
    <p:notesMasterId r:id="rId38"/>
  </p:notesMasterIdLst>
  <p:handoutMasterIdLst>
    <p:handoutMasterId r:id="rId39"/>
  </p:handoutMasterIdLst>
  <p:sldIdLst>
    <p:sldId id="383" r:id="rId2"/>
    <p:sldId id="395" r:id="rId3"/>
    <p:sldId id="522" r:id="rId4"/>
    <p:sldId id="480" r:id="rId5"/>
    <p:sldId id="504" r:id="rId6"/>
    <p:sldId id="508" r:id="rId7"/>
    <p:sldId id="538" r:id="rId8"/>
    <p:sldId id="471" r:id="rId9"/>
    <p:sldId id="498" r:id="rId10"/>
    <p:sldId id="542" r:id="rId11"/>
    <p:sldId id="543" r:id="rId12"/>
    <p:sldId id="544" r:id="rId13"/>
    <p:sldId id="545" r:id="rId14"/>
    <p:sldId id="523" r:id="rId15"/>
    <p:sldId id="527" r:id="rId16"/>
    <p:sldId id="525" r:id="rId17"/>
    <p:sldId id="528" r:id="rId18"/>
    <p:sldId id="532" r:id="rId19"/>
    <p:sldId id="551" r:id="rId20"/>
    <p:sldId id="529" r:id="rId21"/>
    <p:sldId id="537" r:id="rId22"/>
    <p:sldId id="546" r:id="rId23"/>
    <p:sldId id="534" r:id="rId24"/>
    <p:sldId id="496" r:id="rId25"/>
    <p:sldId id="536" r:id="rId26"/>
    <p:sldId id="539" r:id="rId27"/>
    <p:sldId id="541" r:id="rId28"/>
    <p:sldId id="549" r:id="rId29"/>
    <p:sldId id="550" r:id="rId30"/>
    <p:sldId id="540" r:id="rId31"/>
    <p:sldId id="535" r:id="rId32"/>
    <p:sldId id="547" r:id="rId33"/>
    <p:sldId id="531" r:id="rId34"/>
    <p:sldId id="521" r:id="rId35"/>
    <p:sldId id="503" r:id="rId36"/>
    <p:sldId id="512" r:id="rId37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02FF"/>
    <a:srgbClr val="0758FF"/>
    <a:srgbClr val="00FF06"/>
    <a:srgbClr val="00FDFF"/>
    <a:srgbClr val="AEFF01"/>
    <a:srgbClr val="BBBB00"/>
    <a:srgbClr val="09C405"/>
    <a:srgbClr val="B70AF4"/>
    <a:srgbClr val="6EC737"/>
    <a:srgbClr val="65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3" autoAdjust="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1301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3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356EC4A7-2196-6D4F-9BB6-531408FED174}" type="datetime1">
              <a:rPr lang="en-US"/>
              <a:pPr>
                <a:defRPr/>
              </a:pPr>
              <a:t>6/30/2016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0792E0F-3E13-6A41-B087-D1B63FE17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8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68" tIns="46584" rIns="93168" bIns="4658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A34EE737-4804-0B44-980F-08A0192A4CD7}" type="datetime1">
              <a:rPr lang="en-US"/>
              <a:pPr>
                <a:defRPr/>
              </a:pPr>
              <a:t>6/30/2016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8" tIns="46584" rIns="93168" bIns="4658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68" tIns="46584" rIns="93168" bIns="46584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68" tIns="46584" rIns="93168" bIns="4658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7089E7DB-E534-DC4B-964D-B9D825C22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693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18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8130" name="Shape 190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hape 211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42" name="Shape 21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3162" tIns="93162" rIns="93162" bIns="931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21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19458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hape 9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6" name="Shape 9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3162" tIns="93162" rIns="93162" bIns="9316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18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3162" tIns="93162" rIns="93162" bIns="93162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8130" name="Shape 190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168400" y="706438"/>
            <a:ext cx="46736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3172" tIns="46587" rIns="93172" bIns="46587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800"/>
          </a:p>
        </p:txBody>
      </p:sp>
      <p:sp>
        <p:nvSpPr>
          <p:cNvPr id="23555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701675" y="4416426"/>
            <a:ext cx="5594350" cy="417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"/>
          <p:cNvSpPr txBox="1">
            <a:spLocks noChangeArrowheads="1"/>
          </p:cNvSpPr>
          <p:nvPr/>
        </p:nvSpPr>
        <p:spPr bwMode="auto">
          <a:xfrm>
            <a:off x="1168400" y="706438"/>
            <a:ext cx="4673600" cy="34861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3172" tIns="46587" rIns="93172" bIns="46587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457200" eaLnBrk="1" hangingPunct="1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3555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701675" y="4416426"/>
            <a:ext cx="5594350" cy="41719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701041" y="4415790"/>
            <a:ext cx="5608319" cy="4183380"/>
          </a:xfrm>
          <a:prstGeom prst="rect">
            <a:avLst/>
          </a:prstGeom>
        </p:spPr>
        <p:txBody>
          <a:bodyPr lIns="93162" tIns="93162" rIns="93162" bIns="93162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115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noFill/>
        </p:spPr>
      </p:sp>
      <p:sp>
        <p:nvSpPr>
          <p:cNvPr id="15362" name="Shape 11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218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noFill/>
        </p:spPr>
      </p:sp>
      <p:sp>
        <p:nvSpPr>
          <p:cNvPr id="17410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21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17410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218"/>
          <p:cNvSpPr>
            <a:spLocks noGrp="1" noRot="1" noChangeAspect="1" noTextEdit="1"/>
          </p:cNvSpPr>
          <p:nvPr>
            <p:ph type="sldImg" idx="2"/>
          </p:nvPr>
        </p:nvSpPr>
        <p:spPr>
          <a:noFill/>
        </p:spPr>
      </p:sp>
      <p:sp>
        <p:nvSpPr>
          <p:cNvPr id="19458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A120ED-569C-8645-9663-9E3E21A9F69F}" type="datetime1">
              <a:rPr lang="en-US" smtClean="0"/>
              <a:pPr>
                <a:defRPr/>
              </a:pPr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F789E5-B159-034A-84CD-0F90294672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6F6832-62AF-8C4D-B1A7-45D627749A81}" type="datetime1">
              <a:rPr lang="en-US" smtClean="0"/>
              <a:pPr>
                <a:defRPr/>
              </a:pPr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D9BD3-E57B-4194-A545-2804EB95D9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6F6832-62AF-8C4D-B1A7-45D627749A81}" type="datetime1">
              <a:rPr lang="en-US" smtClean="0"/>
              <a:pPr>
                <a:defRPr/>
              </a:pPr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0A3C9-6C93-1349-BD2C-7B7DC99273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31FC34-457D-0A43-8F66-92614F1DB115}" type="datetime1">
              <a:rPr lang="en-US" smtClean="0"/>
              <a:pPr>
                <a:defRPr/>
              </a:pPr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DC123D-A470-4F43-B3FE-543D400C90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EC59F9-ABE9-E847-A2C1-136AB243B37F}" type="datetime1">
              <a:rPr lang="en-US" smtClean="0"/>
              <a:pPr>
                <a:defRPr/>
              </a:pPr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E03175-1E28-BF43-8502-066EA082E7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2530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F7200-4D05-4A4E-B112-FCACB5B1A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33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AE50FB-32BB-914F-918F-465DBD9D1319}" type="datetime1">
              <a:rPr lang="en-US" smtClean="0"/>
              <a:pPr>
                <a:defRPr/>
              </a:pPr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7A48D7-5BFD-3043-BB4F-F8F28AF32E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6F6832-62AF-8C4D-B1A7-45D627749A81}" type="datetime1">
              <a:rPr lang="en-US" smtClean="0"/>
              <a:pPr>
                <a:defRPr/>
              </a:pPr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0A3C9-6C93-1349-BD2C-7B7DC99273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38E4D-051A-41E1-86A4-E56916468FD0}" type="datetimeFigureOut">
              <a:rPr lang="en-US" smtClean="0"/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B73A-582F-4420-9A14-CB10A2B2E5E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CE4164-5578-454C-BAA6-8562894AD7B1}" type="datetime1">
              <a:rPr lang="en-US" smtClean="0"/>
              <a:pPr>
                <a:defRPr/>
              </a:pPr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579D2-A523-8443-A241-B61280563E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8611AE-19DB-2242-B33F-B18FD04ECC4F}" type="datetime1">
              <a:rPr lang="en-US" smtClean="0"/>
              <a:pPr>
                <a:defRPr/>
              </a:pPr>
              <a:t>6/30/2016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4C4CBC-F836-604C-9185-7EFAFBE232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238C0C-6DE0-A445-99DD-FD4E96F763AB}" type="datetime1">
              <a:rPr lang="en-US" smtClean="0"/>
              <a:pPr>
                <a:defRPr/>
              </a:pPr>
              <a:t>6/30/2016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DCE099-088A-C140-B2CD-B09CD18A7A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CBC5C3E-78C8-194E-8A1A-5BD8D321C05E}" type="datetime1">
              <a:rPr lang="en-US" smtClean="0"/>
              <a:pPr>
                <a:defRPr/>
              </a:pPr>
              <a:t>6/30/2016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3FCB69-9179-B541-ACEB-C890971162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B4D082-6511-0841-B446-F28A22891853}" type="datetime1">
              <a:rPr lang="en-US" smtClean="0"/>
              <a:pPr>
                <a:defRPr/>
              </a:pPr>
              <a:t>6/30/2016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386197-8901-9B47-88CF-D796E93A8A9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546F6832-62AF-8C4D-B1A7-45D627749A81}" type="datetime1">
              <a:rPr lang="en-US" smtClean="0"/>
              <a:pPr>
                <a:defRPr/>
              </a:pPr>
              <a:t>6/30/2016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A10A3C9-6C93-1349-BD2C-7B7DC99273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41" r:id="rId1"/>
    <p:sldLayoutId id="2147484342" r:id="rId2"/>
    <p:sldLayoutId id="2147484343" r:id="rId3"/>
    <p:sldLayoutId id="2147484344" r:id="rId4"/>
    <p:sldLayoutId id="2147484345" r:id="rId5"/>
    <p:sldLayoutId id="2147484346" r:id="rId6"/>
    <p:sldLayoutId id="2147484347" r:id="rId7"/>
    <p:sldLayoutId id="2147484348" r:id="rId8"/>
    <p:sldLayoutId id="2147484349" r:id="rId9"/>
    <p:sldLayoutId id="2147484350" r:id="rId10"/>
    <p:sldLayoutId id="2147484351" r:id="rId11"/>
    <p:sldLayoutId id="2147484352" r:id="rId12"/>
    <p:sldLayoutId id="2147484353" r:id="rId13"/>
    <p:sldLayoutId id="2147484354" r:id="rId14"/>
    <p:sldLayoutId id="2147484355" r:id="rId15"/>
    <p:sldLayoutId id="2147484356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8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8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8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8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wmf"/><Relationship Id="rId5" Type="http://schemas.openxmlformats.org/officeDocument/2006/relationships/image" Target="../media/image14.tif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bined_1411020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433" name="Shape 185"/>
          <p:cNvSpPr>
            <a:spLocks noGrp="1"/>
          </p:cNvSpPr>
          <p:nvPr>
            <p:ph type="ctrTitle"/>
          </p:nvPr>
        </p:nvSpPr>
        <p:spPr>
          <a:xfrm>
            <a:off x="366713" y="542746"/>
            <a:ext cx="8335962" cy="1884363"/>
          </a:xfrm>
        </p:spPr>
        <p:txBody>
          <a:bodyPr lIns="91425" tIns="45700" rIns="91425" bIns="45700"/>
          <a:lstStyle/>
          <a:p>
            <a:pPr>
              <a:buSzPct val="25000"/>
            </a:pPr>
            <a:r>
              <a:rPr lang="en-US" sz="3000" b="1" dirty="0" smtClean="0">
                <a:solidFill>
                  <a:srgbClr val="FFE530"/>
                </a:solidFill>
                <a:latin typeface="Verdana" charset="0"/>
                <a:ea typeface="ＭＳ Ｐゴシック" charset="0"/>
                <a:cs typeface="Verdana" charset="0"/>
                <a:sym typeface="Verdana" charset="0"/>
              </a:rPr>
              <a:t>Observations, Ray-Tracing, and Data Assimilation in Aerosol Assessment</a:t>
            </a:r>
            <a:endParaRPr lang="en-US" sz="3000" b="1" dirty="0">
              <a:solidFill>
                <a:srgbClr val="FFE530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</p:txBody>
      </p:sp>
      <p:sp>
        <p:nvSpPr>
          <p:cNvPr id="186" name="Shape 186"/>
          <p:cNvSpPr txBox="1">
            <a:spLocks noGrp="1"/>
          </p:cNvSpPr>
          <p:nvPr>
            <p:ph type="subTitle" idx="1"/>
          </p:nvPr>
        </p:nvSpPr>
        <p:spPr>
          <a:xfrm>
            <a:off x="982996" y="4839203"/>
            <a:ext cx="6589452" cy="1752600"/>
          </a:xfrm>
        </p:spPr>
        <p:txBody>
          <a:bodyPr lIns="91425" tIns="45700" rIns="91425" bIns="45700">
            <a:noAutofit/>
          </a:bodyPr>
          <a:lstStyle/>
          <a:p>
            <a:pPr>
              <a:spcBef>
                <a:spcPts val="480"/>
              </a:spcBef>
              <a:buClr>
                <a:srgbClr val="888888"/>
              </a:buClr>
              <a:buSzPct val="25000"/>
              <a:buFont typeface="Calibri"/>
              <a:buNone/>
              <a:defRPr/>
            </a:pPr>
            <a:r>
              <a:rPr lang="en" sz="2800" i="1" dirty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Steve Albers, </a:t>
            </a:r>
            <a:r>
              <a:rPr lang="en-US" sz="2800" i="1" dirty="0" err="1" smtClean="0">
                <a:solidFill>
                  <a:srgbClr val="55FFFC"/>
                </a:solidFill>
                <a:latin typeface="Lucida Bright"/>
                <a:cs typeface="Lucida Bright"/>
              </a:rPr>
              <a:t>Yuanfu</a:t>
            </a:r>
            <a:r>
              <a:rPr lang="en-US" sz="2800" i="1" dirty="0" smtClean="0">
                <a:solidFill>
                  <a:srgbClr val="55FFFC"/>
                </a:solidFill>
                <a:latin typeface="Lucida Bright"/>
                <a:cs typeface="Lucida Bright"/>
              </a:rPr>
              <a:t> </a:t>
            </a:r>
            <a:r>
              <a:rPr lang="en-US" sz="2800" i="1" dirty="0" err="1" smtClean="0">
                <a:solidFill>
                  <a:srgbClr val="55FFFC"/>
                </a:solidFill>
                <a:latin typeface="Lucida Bright"/>
                <a:cs typeface="Lucida Bright"/>
              </a:rPr>
              <a:t>Xie</a:t>
            </a:r>
            <a:r>
              <a:rPr lang="en" sz="2800" i="1" dirty="0" smtClean="0">
                <a:solidFill>
                  <a:srgbClr val="55FFFC"/>
                </a:solidFill>
                <a:latin typeface="Lucida Bright"/>
                <a:cs typeface="Lucida Bright"/>
              </a:rPr>
              <a:t>,</a:t>
            </a:r>
            <a:r>
              <a:rPr lang="en-US" sz="2800" i="1" dirty="0" smtClean="0">
                <a:solidFill>
                  <a:srgbClr val="55FFFC"/>
                </a:solidFill>
                <a:latin typeface="Lucida Bright"/>
                <a:cs typeface="Lucida Bright"/>
              </a:rPr>
              <a:t> </a:t>
            </a:r>
            <a:r>
              <a:rPr lang="en" sz="2800" i="1" dirty="0" smtClean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Zoltan Toth</a:t>
            </a:r>
            <a:r>
              <a:rPr lang="en-US" sz="2800" i="1" dirty="0" smtClean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 (NOAA/</a:t>
            </a:r>
            <a:r>
              <a:rPr lang="en" sz="2800" i="1" dirty="0" smtClean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ESRL/GSD</a:t>
            </a:r>
            <a:r>
              <a:rPr lang="en-US" sz="2800" i="1" dirty="0" smtClean="0">
                <a:solidFill>
                  <a:srgbClr val="55FFFC"/>
                </a:solidFill>
                <a:latin typeface="Lucida Bright"/>
                <a:ea typeface="Calibri"/>
                <a:cs typeface="Lucida Bright"/>
                <a:sym typeface="Calibri"/>
              </a:rPr>
              <a:t> &amp; CIRA)</a:t>
            </a:r>
            <a:endParaRPr lang="en" sz="2800" i="1" dirty="0">
              <a:solidFill>
                <a:srgbClr val="55FFFC"/>
              </a:solidFill>
              <a:latin typeface="Lucida Bright"/>
              <a:ea typeface="Calibri"/>
              <a:cs typeface="Lucida Bright"/>
              <a:sym typeface="Calibri"/>
            </a:endParaRPr>
          </a:p>
          <a:p>
            <a:pPr>
              <a:spcBef>
                <a:spcPts val="480"/>
              </a:spcBef>
              <a:buClr>
                <a:srgbClr val="888888"/>
              </a:buClr>
              <a:buSzPct val="25000"/>
              <a:buFont typeface="Calibri"/>
              <a:buNone/>
              <a:defRPr/>
            </a:pPr>
            <a:endParaRPr lang="en" sz="2400" dirty="0">
              <a:solidFill>
                <a:srgbClr val="478A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35" name="Shape 187"/>
          <p:cNvSpPr txBox="1">
            <a:spLocks noChangeArrowheads="1"/>
          </p:cNvSpPr>
          <p:nvPr/>
        </p:nvSpPr>
        <p:spPr bwMode="auto">
          <a:xfrm>
            <a:off x="7919569" y="6569075"/>
            <a:ext cx="111351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800" dirty="0">
                <a:solidFill>
                  <a:srgbClr val="B7B7B7"/>
                </a:solidFill>
              </a:rPr>
              <a:t>Updated </a:t>
            </a:r>
            <a:r>
              <a:rPr lang="en-US" sz="800" dirty="0" smtClean="0">
                <a:solidFill>
                  <a:srgbClr val="B7B7B7"/>
                </a:solidFill>
              </a:rPr>
              <a:t>6/23/2016 </a:t>
            </a:r>
            <a:endParaRPr lang="en-US" sz="800" dirty="0">
              <a:solidFill>
                <a:srgbClr val="B7B7B7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hape 214"/>
          <p:cNvSpPr txBox="1">
            <a:spLocks noGrp="1"/>
          </p:cNvSpPr>
          <p:nvPr>
            <p:ph type="ctrTitle"/>
          </p:nvPr>
        </p:nvSpPr>
        <p:spPr>
          <a:xfrm>
            <a:off x="-139050" y="320357"/>
            <a:ext cx="9144001" cy="723900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200" b="1" dirty="0" smtClean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Initial ray-trace from sun through 3-D grid</a:t>
            </a:r>
            <a:endParaRPr lang="en-US" sz="3200" b="1" dirty="0">
              <a:solidFill>
                <a:srgbClr val="FF660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0" y="1813150"/>
            <a:ext cx="9144000" cy="4186688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defRPr/>
            </a:pPr>
            <a:endParaRPr lang="en-US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Determines 3-D short wave radiation field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Efficient simplified approach</a:t>
            </a: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kern="0" dirty="0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Uses model 3-D hydrometeor analysis or forecast</a:t>
            </a: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indent="-342900">
              <a:lnSpc>
                <a:spcPct val="150000"/>
              </a:lnSpc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Specified in 3 colors to work with sun near the horizon</a:t>
            </a:r>
            <a:endParaRPr lang="en-US" sz="24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l</a:t>
            </a:r>
            <a:r>
              <a:rPr lang="en-US" sz="24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uminance (</a:t>
            </a:r>
            <a:r>
              <a:rPr lang="en-US" sz="2400" b="1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nL</a:t>
            </a:r>
            <a:r>
              <a:rPr lang="en-US" sz="24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) and solar relative units presently used</a:t>
            </a:r>
          </a:p>
          <a:p>
            <a:pPr marL="876300" lvl="1" indent="-342900">
              <a:lnSpc>
                <a:spcPct val="150000"/>
              </a:lnSpc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r>
              <a:rPr lang="en-US" sz="24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an be converted to spectral radiance</a:t>
            </a:r>
          </a:p>
          <a:p>
            <a:pPr marL="419100" indent="-342900">
              <a:lnSpc>
                <a:spcPct val="150000"/>
              </a:lnSpc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400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Moon can be light source at night</a:t>
            </a:r>
          </a:p>
          <a:p>
            <a:pPr marL="419100" indent="-342900">
              <a:lnSpc>
                <a:spcPct val="150000"/>
              </a:lnSpc>
              <a:buClr>
                <a:srgbClr val="FFFF00"/>
              </a:buClr>
              <a:buSzPct val="100000"/>
              <a:buFont typeface="Arial"/>
              <a:buChar char="•"/>
              <a:defRPr/>
            </a:pPr>
            <a:endParaRPr lang="en-US" sz="2000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rgbClr val="FF66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pic>
        <p:nvPicPr>
          <p:cNvPr id="4" name="Picture 3" descr="sun-icon-m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044" y="1057214"/>
            <a:ext cx="1550644" cy="156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104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hape 214"/>
          <p:cNvSpPr txBox="1">
            <a:spLocks noGrp="1"/>
          </p:cNvSpPr>
          <p:nvPr>
            <p:ph type="ctrTitle"/>
          </p:nvPr>
        </p:nvSpPr>
        <p:spPr>
          <a:xfrm>
            <a:off x="-119063" y="185382"/>
            <a:ext cx="9144001" cy="950912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5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Scattering of Sunlight by Clouds &amp; </a:t>
            </a:r>
            <a:r>
              <a:rPr lang="en-US" sz="3500" b="1" dirty="0" err="1" smtClean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Precip</a:t>
            </a:r>
            <a:r>
              <a:rPr lang="en-US" sz="3500" b="1" dirty="0" smtClean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/>
            </a:r>
            <a:br>
              <a:rPr lang="en-US" sz="3500" b="1" dirty="0" smtClean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</a:br>
            <a:r>
              <a:rPr lang="en-US" sz="2800" b="1" dirty="0" smtClean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(initial gridded ray trace from sun)</a:t>
            </a:r>
            <a:endParaRPr lang="en-US" sz="2800" b="1" dirty="0">
              <a:solidFill>
                <a:srgbClr val="FF660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0" y="2051193"/>
            <a:ext cx="9144000" cy="4092575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defRPr/>
            </a:pPr>
            <a:endParaRPr lang="en-US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endParaRPr lang="en-US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kern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Calculate fraction of incident sunlight scattered </a:t>
            </a:r>
            <a:r>
              <a:rPr lang="en-US" sz="2400" b="1" kern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up &amp; down</a:t>
            </a:r>
            <a:endParaRPr lang="en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r>
              <a:rPr lang="en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</a:t>
            </a:r>
            <a:r>
              <a:rPr lang="en-US" sz="2000" b="1" kern="0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ased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on optical depth and </a:t>
            </a: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backscatter fraction</a:t>
            </a: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kern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Backscatter fraction (for a single scattering event)</a:t>
            </a:r>
            <a:endParaRPr lang="en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r>
              <a:rPr lang="en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R</a:t>
            </a:r>
            <a:r>
              <a:rPr lang="en-US" sz="2000" b="1" kern="0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atio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of </a:t>
            </a: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backscattering 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coefficient to extinction coefficient</a:t>
            </a: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.063 for liquid, .14 for cloud ice or snow, 0.3 for </a:t>
            </a:r>
            <a:r>
              <a:rPr lang="en-US" sz="2000" b="1" kern="0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graupel</a:t>
            </a: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Low values explain why clouds can look opaque yet still darker gray </a:t>
            </a: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even when lit in full sunlight from behind the observer</a:t>
            </a: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Remainder of light continues downward (through cloud) via forward scattering</a:t>
            </a: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pic>
        <p:nvPicPr>
          <p:cNvPr id="5" name="Picture 4" descr="sun-icon-m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294" y="497694"/>
            <a:ext cx="1550644" cy="156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5706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un-icon-m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453" y="248356"/>
            <a:ext cx="1550644" cy="1561086"/>
          </a:xfrm>
          <a:prstGeom prst="rect">
            <a:avLst/>
          </a:prstGeom>
        </p:spPr>
      </p:pic>
      <p:sp>
        <p:nvSpPr>
          <p:cNvPr id="216" name="Shape 216"/>
          <p:cNvSpPr txBox="1"/>
          <p:nvPr/>
        </p:nvSpPr>
        <p:spPr>
          <a:xfrm>
            <a:off x="0" y="3415511"/>
            <a:ext cx="9144000" cy="4092575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000" b="1" kern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Determine </a:t>
            </a:r>
            <a:r>
              <a:rPr lang="en-US" sz="2000" b="1" kern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cloud albedo (a) using optical depth (</a:t>
            </a:r>
            <a:r>
              <a:rPr lang="en-US" sz="2000" b="1" dirty="0" err="1">
                <a:solidFill>
                  <a:srgbClr val="FFFFFF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="1" kern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) and </a:t>
            </a:r>
            <a:r>
              <a:rPr lang="en-US" sz="2000" b="1" kern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backscatter fraction </a:t>
            </a:r>
            <a:r>
              <a:rPr lang="en-US" sz="2000" b="1" kern="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(b</a:t>
            </a:r>
            <a:r>
              <a:rPr lang="en-US" sz="2000" b="1" kern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)</a:t>
            </a:r>
            <a:r>
              <a:rPr lang="en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endParaRPr lang="en" sz="2000" b="1" kern="0" dirty="0">
              <a:solidFill>
                <a:srgbClr val="21212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= </a:t>
            </a:r>
            <a:r>
              <a:rPr lang="en-US" sz="2000" b="1" kern="0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</a:t>
            </a:r>
            <a:r>
              <a:rPr lang="en-US" sz="2000" b="1" dirty="0" err="1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/ </a:t>
            </a: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(1 + </a:t>
            </a:r>
            <a:r>
              <a:rPr lang="en-US" sz="2000" b="1" kern="0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</a:t>
            </a:r>
            <a:r>
              <a:rPr lang="en-US" sz="2000" b="1" dirty="0" err="1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)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000" b="1" dirty="0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Asymptotically </a:t>
            </a:r>
            <a:r>
              <a:rPr lang="en-US" sz="2000" b="1" dirty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approaches 1 for high </a:t>
            </a:r>
            <a:r>
              <a:rPr lang="en-US" sz="2000" b="1" dirty="0" err="1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endParaRPr lang="en-US" sz="2000" b="1" dirty="0">
              <a:solidFill>
                <a:srgbClr val="FFFF00"/>
              </a:solidFill>
              <a:latin typeface="Lucida Grande"/>
              <a:ea typeface="Lucida Grande"/>
              <a:cs typeface="Lucida Grande"/>
            </a:endParaRP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Reproduces 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figure in </a:t>
            </a:r>
            <a:r>
              <a:rPr lang="en-US" sz="2000" b="1" kern="0" dirty="0" err="1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Mishchenko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et. al. (1996) within a few % (for non-absorbing clouds)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Works with cloud liquid and cloud ice (random fractal crystals) 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Reduces to expected </a:t>
            </a: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relationship 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 = </a:t>
            </a:r>
            <a:r>
              <a:rPr lang="en-US" sz="2000" b="1" kern="0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</a:t>
            </a:r>
            <a:r>
              <a:rPr lang="en-US" sz="2000" b="1" dirty="0" err="1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for small values of </a:t>
            </a:r>
            <a:r>
              <a:rPr lang="en-US" sz="2000" b="1" dirty="0" err="1" smtClean="0">
                <a:solidFill>
                  <a:srgbClr val="FFFF00"/>
                </a:solidFill>
                <a:latin typeface="Lucida Grande"/>
                <a:ea typeface="Lucida Grande"/>
                <a:cs typeface="Lucida Grande"/>
              </a:rPr>
              <a:t>τ</a:t>
            </a:r>
            <a:endParaRPr lang="en-US" sz="2000" b="1" dirty="0" smtClean="0">
              <a:solidFill>
                <a:srgbClr val="FFFF00"/>
              </a:solidFill>
              <a:latin typeface="Lucida Grande"/>
              <a:ea typeface="Lucida Grande"/>
              <a:cs typeface="Lucida Grande"/>
            </a:endParaRP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000" b="1" kern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Light not reflected (back-scattered) is assumed to be transmitted (directly and via forward scattering), thus transmittance = (1. – a)</a:t>
            </a: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r>
              <a:rPr lang="en-US" sz="2000" b="1" kern="0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Absorption by clouds is small and is presently neglected</a:t>
            </a:r>
          </a:p>
          <a:p>
            <a:pPr marL="4191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endParaRPr lang="en-US" sz="2000" b="1" dirty="0">
              <a:solidFill>
                <a:srgbClr val="FFFF00"/>
              </a:solidFill>
              <a:latin typeface="Lucida Grande"/>
              <a:ea typeface="Lucida Grande"/>
              <a:cs typeface="Lucida Grande"/>
            </a:endParaRP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Arial"/>
              <a:buChar char="•"/>
              <a:defRPr/>
            </a:pPr>
            <a:endParaRPr lang="en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8433" name="Shape 214"/>
          <p:cNvSpPr txBox="1">
            <a:spLocks noGrp="1"/>
          </p:cNvSpPr>
          <p:nvPr>
            <p:ph type="ctrTitle"/>
          </p:nvPr>
        </p:nvSpPr>
        <p:spPr>
          <a:xfrm>
            <a:off x="-273050" y="261762"/>
            <a:ext cx="9144000" cy="725487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5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Cl</a:t>
            </a:r>
            <a:r>
              <a:rPr lang="en-US" sz="3500" b="1" dirty="0">
                <a:solidFill>
                  <a:srgbClr val="FF6600"/>
                </a:solidFill>
                <a:latin typeface="ＭＳ ゴシック" charset="0"/>
                <a:ea typeface="ＭＳ ゴシック" charset="0"/>
                <a:cs typeface="ＭＳ ゴシック" charset="0"/>
                <a:sym typeface="Trebuchet MS" charset="0"/>
              </a:rPr>
              <a:t>oud</a:t>
            </a:r>
            <a:r>
              <a:rPr lang="en-US" sz="35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 / </a:t>
            </a:r>
            <a:r>
              <a:rPr lang="en-US" sz="3500" b="1" dirty="0" err="1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Precip</a:t>
            </a:r>
            <a:r>
              <a:rPr lang="en-US" sz="35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 </a:t>
            </a:r>
            <a:r>
              <a:rPr lang="en-US" sz="3500" b="1" dirty="0" smtClean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Multiple Scattering</a:t>
            </a:r>
            <a:br>
              <a:rPr lang="en-US" sz="3500" b="1" dirty="0" smtClean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</a:br>
            <a:r>
              <a:rPr lang="en-US" sz="2400" b="1" dirty="0" smtClean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(initial gridded ray trace from sun)</a:t>
            </a:r>
            <a:endParaRPr lang="en-US" sz="2400" b="1" dirty="0">
              <a:solidFill>
                <a:srgbClr val="FF660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pic>
        <p:nvPicPr>
          <p:cNvPr id="2" name="Picture 1" descr="tauplo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39" y="1846950"/>
            <a:ext cx="2466258" cy="1476845"/>
          </a:xfrm>
          <a:prstGeom prst="rect">
            <a:avLst/>
          </a:prstGeom>
        </p:spPr>
      </p:pic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3118532" y="2597354"/>
            <a:ext cx="3198694" cy="0"/>
          </a:xfrm>
          <a:prstGeom prst="line">
            <a:avLst/>
          </a:prstGeom>
          <a:noFill/>
          <a:ln w="38100" cmpd="sng">
            <a:solidFill>
              <a:srgbClr val="FF660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766592" y="2904678"/>
            <a:ext cx="3125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6600"/>
                </a:solidFill>
                <a:latin typeface="Lucida Grande"/>
                <a:ea typeface="Lucida Grande"/>
                <a:cs typeface="Lucida Grande"/>
              </a:rPr>
              <a:t>τ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743920" y="1710440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b="1" kern="0" dirty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</a:t>
            </a:r>
            <a:r>
              <a:rPr lang="en-US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25934" y="2566124"/>
            <a:ext cx="9940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kern="0" dirty="0" smtClean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b ~ 0.1</a:t>
            </a:r>
            <a:r>
              <a:rPr lang="en-US" sz="16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305097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ye-2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30498" r="13562" b="14899"/>
          <a:stretch/>
        </p:blipFill>
        <p:spPr>
          <a:xfrm rot="20247470" flipH="1">
            <a:off x="-114452" y="276739"/>
            <a:ext cx="1643169" cy="1000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5841" name="Shape 207"/>
          <p:cNvSpPr>
            <a:spLocks noGrp="1"/>
          </p:cNvSpPr>
          <p:nvPr>
            <p:ph type="ctrTitle"/>
          </p:nvPr>
        </p:nvSpPr>
        <p:spPr>
          <a:xfrm>
            <a:off x="1547917" y="154079"/>
            <a:ext cx="7453740" cy="698629"/>
          </a:xfrm>
        </p:spPr>
        <p:txBody>
          <a:bodyPr lIns="91425" tIns="91425" rIns="91425" bIns="91425" anchor="b">
            <a:normAutofit fontScale="90000"/>
          </a:bodyPr>
          <a:lstStyle/>
          <a:p>
            <a:r>
              <a:rPr lang="en-US" sz="36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3600" b="1" baseline="30000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nd</a:t>
            </a:r>
            <a:r>
              <a:rPr lang="en-US" sz="36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Ray</a:t>
            </a:r>
            <a:r>
              <a:rPr lang="en-US" sz="36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-Tracing </a:t>
            </a:r>
            <a:r>
              <a:rPr lang="en-US" sz="36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Step (from observer)</a:t>
            </a:r>
            <a:endParaRPr lang="en-US" sz="3600" b="1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245225"/>
            <a:ext cx="457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000000"/>
                </a:solidFill>
              </a:rPr>
              <a:t>26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0" y="1340184"/>
            <a:ext cx="9144000" cy="4611472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>
              <a:lnSpc>
                <a:spcPct val="150000"/>
              </a:lnSpc>
              <a:defRPr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Trace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from viewer into sky </a:t>
            </a:r>
            <a:r>
              <a:rPr lang="en-US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using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 ¼</a:t>
            </a:r>
            <a:r>
              <a:rPr lang="en-US" sz="2400" baseline="30000" dirty="0" smtClean="0">
                <a:latin typeface="Trebuchet MS"/>
                <a:ea typeface="Trebuchet MS"/>
                <a:cs typeface="Trebuchet MS"/>
                <a:sym typeface="Trebuchet MS"/>
              </a:rPr>
              <a:t>o</a:t>
            </a:r>
            <a:r>
              <a:rPr lang="en-US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 x 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¼</a:t>
            </a:r>
            <a:r>
              <a:rPr lang="en-US" sz="2400" baseline="30000" dirty="0" smtClean="0">
                <a:latin typeface="Trebuchet MS"/>
                <a:ea typeface="Trebuchet MS"/>
                <a:cs typeface="Trebuchet MS"/>
                <a:sym typeface="Trebuchet MS"/>
              </a:rPr>
              <a:t>o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cylindrical 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grid</a:t>
            </a:r>
            <a:endParaRPr lang="en-US" sz="2400" b="1" dirty="0" smtClean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Ray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path travels through clear air, aerosols, clouds, and may hit 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terrain</a:t>
            </a:r>
            <a:endParaRPr lang="en-US" sz="24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First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estimate is clear sky value 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lang="en-US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modified as follows</a:t>
            </a: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 lang="en-US" sz="24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800100" lvl="1" indent="-342900">
              <a:lnSpc>
                <a:spcPct val="150000"/>
              </a:lnSpc>
              <a:buFont typeface="Wingdings" charset="2"/>
              <a:buChar char="Ø"/>
              <a:defRPr/>
            </a:pPr>
            <a:r>
              <a:rPr lang="en" sz="24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Scattered </a:t>
            </a:r>
            <a:r>
              <a:rPr lang="en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by clouds (can show up either bright or </a:t>
            </a:r>
            <a:r>
              <a:rPr lang="en" sz="24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dark)depends </a:t>
            </a:r>
            <a:r>
              <a:rPr lang="en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on optical depth of cloud and elongation from </a:t>
            </a:r>
            <a:r>
              <a:rPr lang="en" sz="24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sun</a:t>
            </a:r>
            <a:r>
              <a:rPr lang="en-US" sz="24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(scattering angle)</a:t>
            </a:r>
            <a:r>
              <a:rPr lang="en" sz="24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r>
              <a:rPr lang="en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as well as pre-computed cloud illumination</a:t>
            </a: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(3-D shortwave radiation field</a:t>
            </a:r>
            <a:r>
              <a:rPr lang="en-US" sz="24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</a:p>
          <a:p>
            <a:pPr marL="800100" lvl="1" indent="-342900">
              <a:lnSpc>
                <a:spcPct val="150000"/>
              </a:lnSpc>
              <a:buFont typeface="Wingdings" charset="2"/>
              <a:buChar char="Ø"/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Phase </a:t>
            </a:r>
            <a:r>
              <a:rPr lang="en-US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function varies with single/multiple </a:t>
            </a:r>
            <a:r>
              <a:rPr lang="en-US" sz="24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scattering</a:t>
            </a: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Cloud/Aerosol </a:t>
            </a:r>
            <a:r>
              <a:rPr lang="en" sz="2400" b="1" dirty="0">
                <a:latin typeface="Trebuchet MS"/>
                <a:ea typeface="Trebuchet MS"/>
                <a:cs typeface="Trebuchet MS"/>
                <a:sym typeface="Trebuchet MS"/>
              </a:rPr>
              <a:t>scattering can obscure distant terrain</a:t>
            </a:r>
          </a:p>
          <a:p>
            <a:pPr marL="342900" indent="-342900">
              <a:buFont typeface="Arial"/>
              <a:buChar char="•"/>
              <a:defRPr/>
            </a:pPr>
            <a:endParaRPr lang="en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32387954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bined_1530010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33400"/>
            <a:ext cx="4572000" cy="28194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733800"/>
            <a:ext cx="4535426" cy="2824087"/>
            <a:chOff x="0" y="1191233"/>
            <a:chExt cx="7132519" cy="4587798"/>
          </a:xfrm>
        </p:grpSpPr>
        <p:pic>
          <p:nvPicPr>
            <p:cNvPr id="7" name="Picture 6" descr="rainbow_camera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21998"/>
            <a:stretch/>
          </p:blipFill>
          <p:spPr>
            <a:xfrm>
              <a:off x="0" y="3488271"/>
              <a:ext cx="7132516" cy="2290760"/>
            </a:xfrm>
            <a:prstGeom prst="rect">
              <a:avLst/>
            </a:prstGeom>
          </p:spPr>
        </p:pic>
        <p:pic>
          <p:nvPicPr>
            <p:cNvPr id="8" name="Picture 7" descr="gmeta_15649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t="-216" r="21997" b="216"/>
            <a:stretch/>
          </p:blipFill>
          <p:spPr>
            <a:xfrm>
              <a:off x="0" y="1191233"/>
              <a:ext cx="7132519" cy="2290758"/>
            </a:xfrm>
            <a:prstGeom prst="rect">
              <a:avLst/>
            </a:prstGeom>
          </p:spPr>
        </p:pic>
      </p:grpSp>
      <p:pic>
        <p:nvPicPr>
          <p:cNvPr id="20" name="Picture 19" descr="combined_152230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77" r="-26277"/>
          <a:stretch/>
        </p:blipFill>
        <p:spPr>
          <a:xfrm>
            <a:off x="4590288" y="3747680"/>
            <a:ext cx="12172747" cy="2824867"/>
          </a:xfrm>
          <a:prstGeom prst="rect">
            <a:avLst/>
          </a:prstGeom>
        </p:spPr>
      </p:pic>
      <p:pic>
        <p:nvPicPr>
          <p:cNvPr id="4" name="Picture 3" descr="6Jul14-single-frame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4537802" cy="28194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560"/>
            <a:ext cx="9144000" cy="43815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FOUR SIMULATED </a:t>
            </a:r>
            <a:r>
              <a:rPr lang="en-US" sz="2800" b="1" dirty="0" err="1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vs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 OBSERVED COMPARISONS</a:t>
            </a:r>
            <a:endParaRPr lang="en-US" sz="2800" b="1" dirty="0">
              <a:solidFill>
                <a:srgbClr val="3333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685800"/>
            <a:ext cx="1945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Daytime clouds 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705600" y="685800"/>
            <a:ext cx="2111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Nighttime clouds 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9793" y="3897603"/>
            <a:ext cx="120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Rainbow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993" y="3897603"/>
            <a:ext cx="1765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Sunset colors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0" y="1143000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10000" y="1968372"/>
            <a:ext cx="1491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OBSERVED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10000" y="3911089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10000" y="5219317"/>
            <a:ext cx="1491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OBSERVED</a:t>
            </a:r>
            <a:endParaRPr lang="en-US" dirty="0">
              <a:solidFill>
                <a:srgbClr val="A1D4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17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ctrTitle"/>
          </p:nvPr>
        </p:nvSpPr>
        <p:spPr>
          <a:xfrm>
            <a:off x="1474855" y="-279716"/>
            <a:ext cx="6136408" cy="94950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" sz="3600" dirty="0"/>
              <a:t>Daylight </a:t>
            </a:r>
            <a:r>
              <a:rPr lang="en" sz="3600" dirty="0" smtClean="0"/>
              <a:t>Clear </a:t>
            </a:r>
            <a:r>
              <a:rPr lang="en" sz="3600" dirty="0"/>
              <a:t>Sky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subTitle" idx="1"/>
          </p:nvPr>
        </p:nvSpPr>
        <p:spPr>
          <a:xfrm>
            <a:off x="633891" y="5307444"/>
            <a:ext cx="8053912" cy="115941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42900" indent="-342900" algn="l">
              <a:buFont typeface="Arial"/>
              <a:buChar char="•"/>
            </a:pPr>
            <a:r>
              <a:rPr lang="en-US" dirty="0" smtClean="0"/>
              <a:t>Low aerosol content (</a:t>
            </a:r>
            <a:r>
              <a:rPr lang="en-US" b="1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</a:rPr>
              <a:t>τ~.05) </a:t>
            </a:r>
            <a:r>
              <a:rPr lang="en-US" dirty="0" smtClean="0"/>
              <a:t>with aureole around the sun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/>
              <a:t>Bimodal aerosol size distribution contributes to condensed </a:t>
            </a:r>
            <a:r>
              <a:rPr lang="en-US" dirty="0" smtClean="0"/>
              <a:t>aureole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smtClean="0"/>
              <a:t>Standard gamma brightness function to match camera image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smtClean="0"/>
              <a:t>Image brightness proportional to actual scene enhances realism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 descr="combined_1521716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106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8777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98" y="-393444"/>
            <a:ext cx="7770813" cy="1429871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Closeup</a:t>
            </a:r>
            <a:r>
              <a:rPr lang="en-US" sz="4000" dirty="0" smtClean="0"/>
              <a:t> of Solar Aureole</a:t>
            </a:r>
            <a:endParaRPr lang="en-US" sz="4000" dirty="0"/>
          </a:p>
        </p:txBody>
      </p:sp>
      <p:pic>
        <p:nvPicPr>
          <p:cNvPr id="5" name="Content Placeholder 4" descr="IMG_000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3" b="13473"/>
          <a:stretch>
            <a:fillRect/>
          </a:stretch>
        </p:blipFill>
        <p:spPr>
          <a:xfrm>
            <a:off x="358578" y="1428557"/>
            <a:ext cx="8377855" cy="4589573"/>
          </a:xfrm>
        </p:spPr>
      </p:pic>
      <p:pic>
        <p:nvPicPr>
          <p:cNvPr id="4" name="Picture 3" descr="pf_aero_spectr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356" y="682682"/>
            <a:ext cx="3359644" cy="223976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373" y="6083415"/>
            <a:ext cx="8312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Aerosols modeled with </a:t>
            </a:r>
            <a:r>
              <a:rPr lang="en-US" dirty="0" smtClean="0"/>
              <a:t>vertical extinction coefficient profile and scattering </a:t>
            </a:r>
            <a:r>
              <a:rPr lang="en-US" dirty="0"/>
              <a:t>phase </a:t>
            </a:r>
            <a:r>
              <a:rPr lang="en-US" dirty="0" smtClean="0"/>
              <a:t>function. Phase function and Angstrom exponent depend on size distribution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816169" y="3037908"/>
            <a:ext cx="3338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Aureole (glow around sun)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2441737">
            <a:off x="3624247" y="4130518"/>
            <a:ext cx="1648759" cy="446556"/>
          </a:xfrm>
          <a:prstGeom prst="rightArrow">
            <a:avLst>
              <a:gd name="adj1" fmla="val 50000"/>
              <a:gd name="adj2" fmla="val 760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60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f_aero_spectr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18433" name="Shape 214"/>
          <p:cNvSpPr txBox="1">
            <a:spLocks noGrp="1"/>
          </p:cNvSpPr>
          <p:nvPr>
            <p:ph type="ctrTitle"/>
          </p:nvPr>
        </p:nvSpPr>
        <p:spPr>
          <a:xfrm>
            <a:off x="-273050" y="-102794"/>
            <a:ext cx="9144000" cy="725487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500" b="1" dirty="0" smtClean="0">
                <a:solidFill>
                  <a:srgbClr val="FFFFFF"/>
                </a:solidFill>
                <a:latin typeface="Trebuchet MS" charset="0"/>
                <a:cs typeface="Trebuchet MS" charset="0"/>
                <a:sym typeface="Trebuchet MS" charset="0"/>
              </a:rPr>
              <a:t>Aerosol Scattering Phase Function</a:t>
            </a:r>
            <a:endParaRPr lang="en-US" sz="3500" b="1" dirty="0">
              <a:solidFill>
                <a:srgbClr val="FFFFFF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18434" name="Shape 215"/>
          <p:cNvSpPr txBox="1">
            <a:spLocks noGrp="1"/>
          </p:cNvSpPr>
          <p:nvPr>
            <p:ph type="subTitle" idx="1"/>
          </p:nvPr>
        </p:nvSpPr>
        <p:spPr>
          <a:xfrm>
            <a:off x="1082675" y="3230563"/>
            <a:ext cx="7035800" cy="925512"/>
          </a:xfrm>
        </p:spPr>
        <p:txBody>
          <a:bodyPr/>
          <a:lstStyle>
            <a:lvl1pPr indent="152400" algn="ctr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2pPr>
            <a:lvl3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3pPr>
            <a:lvl4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4pPr>
            <a:lvl5pPr algn="ctr"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  <a:sym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endParaRPr lang="en-US" sz="2400">
              <a:solidFill>
                <a:srgbClr val="FFFFFF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0" y="1803400"/>
            <a:ext cx="9144000" cy="4092575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533400" lv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defRPr/>
            </a:pPr>
            <a:endParaRPr lang="en" sz="20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00000"/>
              <a:buFont typeface="Trebuchet MS"/>
              <a:buChar char="○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6767" y="1372047"/>
            <a:ext cx="6820368" cy="418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Multi-parameter phase function</a:t>
            </a:r>
            <a:endParaRPr lang="en-US" dirty="0">
              <a:solidFill>
                <a:srgbClr val="0000FF"/>
              </a:solidFill>
            </a:endParaRPr>
          </a:p>
          <a:p>
            <a:pPr marL="742950" lvl="1" indent="-285750">
              <a:lnSpc>
                <a:spcPct val="110000"/>
              </a:lnSpc>
              <a:buFont typeface="Courier New"/>
              <a:buChar char="o"/>
            </a:pPr>
            <a:r>
              <a:rPr lang="en-US" sz="1400" dirty="0">
                <a:solidFill>
                  <a:srgbClr val="0000FF"/>
                </a:solidFill>
              </a:rPr>
              <a:t>T</a:t>
            </a:r>
            <a:r>
              <a:rPr lang="en-US" sz="1400" dirty="0" smtClean="0">
                <a:solidFill>
                  <a:srgbClr val="0000FF"/>
                </a:solidFill>
              </a:rPr>
              <a:t>erms use </a:t>
            </a:r>
            <a:r>
              <a:rPr lang="en-US" sz="1400" dirty="0" err="1" smtClean="0">
                <a:solidFill>
                  <a:srgbClr val="0000FF"/>
                </a:solidFill>
              </a:rPr>
              <a:t>Henyey</a:t>
            </a:r>
            <a:r>
              <a:rPr lang="en-US" sz="1400" dirty="0" smtClean="0">
                <a:solidFill>
                  <a:srgbClr val="0000FF"/>
                </a:solidFill>
              </a:rPr>
              <a:t>-Greenstein and related functions </a:t>
            </a:r>
          </a:p>
          <a:p>
            <a:pPr marL="742950" lvl="1" indent="-285750">
              <a:lnSpc>
                <a:spcPct val="110000"/>
              </a:lnSpc>
              <a:buFont typeface="Courier New"/>
              <a:buChar char="o"/>
            </a:pPr>
            <a:r>
              <a:rPr lang="en-US" sz="1400" dirty="0" smtClean="0">
                <a:solidFill>
                  <a:srgbClr val="0000FF"/>
                </a:solidFill>
              </a:rPr>
              <a:t>Approximates Mie scattering for non-spherical aerosols with bi-modal size distribution</a:t>
            </a:r>
          </a:p>
          <a:p>
            <a:pPr marL="742950" lvl="1" indent="-285750">
              <a:lnSpc>
                <a:spcPct val="110000"/>
              </a:lnSpc>
              <a:buFont typeface="Courier New"/>
              <a:buChar char="o"/>
            </a:pPr>
            <a:r>
              <a:rPr lang="en-US" sz="1400" dirty="0" smtClean="0">
                <a:solidFill>
                  <a:srgbClr val="0000FF"/>
                </a:solidFill>
              </a:rPr>
              <a:t>Agrees with recent </a:t>
            </a:r>
            <a:r>
              <a:rPr lang="en-US" sz="1400" b="1" dirty="0" smtClean="0">
                <a:solidFill>
                  <a:srgbClr val="0000FF"/>
                </a:solidFill>
              </a:rPr>
              <a:t>AERONET</a:t>
            </a:r>
            <a:r>
              <a:rPr lang="en-US" sz="1400" dirty="0" smtClean="0">
                <a:solidFill>
                  <a:srgbClr val="0000FF"/>
                </a:solidFill>
              </a:rPr>
              <a:t> aerosol phase function measurements in Boulder area</a:t>
            </a:r>
          </a:p>
          <a:p>
            <a:pPr marL="742950" lvl="1" indent="-285750">
              <a:lnSpc>
                <a:spcPct val="110000"/>
              </a:lnSpc>
              <a:buFont typeface="Courier New"/>
              <a:buChar char="o"/>
            </a:pPr>
            <a:r>
              <a:rPr lang="en-US" sz="1400" dirty="0" smtClean="0">
                <a:solidFill>
                  <a:srgbClr val="0000FF"/>
                </a:solidFill>
              </a:rPr>
              <a:t>Central peak is adjustable (higher with more large aerosols)</a:t>
            </a: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Used with Aerosol Optical Depth &amp; Single Scattering Albedo</a:t>
            </a:r>
            <a:endParaRPr lang="en-US" sz="1600" dirty="0">
              <a:solidFill>
                <a:srgbClr val="0000FF"/>
              </a:solidFill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Wavelength dependent </a:t>
            </a:r>
            <a:r>
              <a:rPr lang="en-US" sz="1600" dirty="0">
                <a:solidFill>
                  <a:srgbClr val="0000FF"/>
                </a:solidFill>
              </a:rPr>
              <a:t>p</a:t>
            </a:r>
            <a:r>
              <a:rPr lang="en-US" sz="1600" dirty="0" smtClean="0">
                <a:solidFill>
                  <a:srgbClr val="0000FF"/>
                </a:solidFill>
              </a:rPr>
              <a:t>hase function?</a:t>
            </a:r>
          </a:p>
          <a:p>
            <a:pPr marL="742950" lvl="1" indent="-285750">
              <a:lnSpc>
                <a:spcPct val="110000"/>
              </a:lnSpc>
              <a:buFont typeface="Courier New"/>
              <a:buChar char="o"/>
            </a:pPr>
            <a:r>
              <a:rPr lang="en-US" sz="1400" dirty="0" smtClean="0">
                <a:solidFill>
                  <a:srgbClr val="0000FF"/>
                </a:solidFill>
              </a:rPr>
              <a:t>Plus Angstrom </a:t>
            </a:r>
            <a:r>
              <a:rPr lang="en-US" sz="1400" dirty="0">
                <a:solidFill>
                  <a:srgbClr val="0000FF"/>
                </a:solidFill>
              </a:rPr>
              <a:t>exponent (wavelength dependence for </a:t>
            </a:r>
            <a:r>
              <a:rPr lang="en-US" sz="1400" b="1" dirty="0" err="1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τ</a:t>
            </a:r>
            <a:r>
              <a:rPr lang="en-US" sz="1400" dirty="0" smtClean="0">
                <a:solidFill>
                  <a:srgbClr val="0000FF"/>
                </a:solidFill>
                <a:latin typeface="Lucida Grande"/>
                <a:ea typeface="Lucida Grande"/>
                <a:cs typeface="Lucida Grande"/>
              </a:rPr>
              <a:t>)</a:t>
            </a:r>
            <a:endParaRPr lang="en-US" sz="1400" dirty="0" smtClean="0">
              <a:solidFill>
                <a:srgbClr val="0000FF"/>
              </a:solidFill>
            </a:endParaRPr>
          </a:p>
          <a:p>
            <a:pPr marL="285750" indent="-285750">
              <a:lnSpc>
                <a:spcPct val="110000"/>
              </a:lnSpc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Consider size distribution of aerosols from chemistry model?</a:t>
            </a:r>
          </a:p>
          <a:p>
            <a:pPr marL="742950" lvl="1" indent="-285750">
              <a:lnSpc>
                <a:spcPct val="110000"/>
              </a:lnSpc>
              <a:buFont typeface="Courier New"/>
              <a:buChar char="o"/>
            </a:pPr>
            <a:r>
              <a:rPr lang="en-US" sz="1400" dirty="0">
                <a:solidFill>
                  <a:srgbClr val="0000FF"/>
                </a:solidFill>
              </a:rPr>
              <a:t>Connect to aerosol phase function database?</a:t>
            </a:r>
          </a:p>
          <a:p>
            <a:pPr marL="285750" indent="-285750">
              <a:buFont typeface="Arial"/>
              <a:buChar char="•"/>
            </a:pPr>
            <a:endParaRPr lang="en-US" sz="1600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5986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ctrTitle"/>
          </p:nvPr>
        </p:nvSpPr>
        <p:spPr>
          <a:xfrm>
            <a:off x="1668170" y="-23105"/>
            <a:ext cx="6597349" cy="74165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-US" sz="3600" dirty="0" smtClean="0"/>
              <a:t>Smoke Event Comparison - 1</a:t>
            </a:r>
            <a:endParaRPr lang="en" sz="36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ubTitle" idx="1"/>
          </p:nvPr>
        </p:nvSpPr>
        <p:spPr>
          <a:xfrm>
            <a:off x="0" y="1834312"/>
            <a:ext cx="2278209" cy="117841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 smtClean="0"/>
              <a:t>AOD ~ 0.23</a:t>
            </a:r>
            <a:endParaRPr dirty="0"/>
          </a:p>
        </p:txBody>
      </p:sp>
      <p:sp>
        <p:nvSpPr>
          <p:cNvPr id="193" name="Shape 193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" name="Shape 192"/>
          <p:cNvSpPr txBox="1">
            <a:spLocks/>
          </p:cNvSpPr>
          <p:nvPr/>
        </p:nvSpPr>
        <p:spPr>
          <a:xfrm>
            <a:off x="129286" y="4942187"/>
            <a:ext cx="2278209" cy="1178415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6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6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18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AOD ~ 0.05</a:t>
            </a:r>
            <a:endParaRPr lang="en-US" dirty="0"/>
          </a:p>
        </p:txBody>
      </p:sp>
      <p:pic>
        <p:nvPicPr>
          <p:cNvPr id="5" name="Picture 4" descr="combined_1523716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92" y="719798"/>
            <a:ext cx="5606845" cy="2820908"/>
          </a:xfrm>
          <a:prstGeom prst="rect">
            <a:avLst/>
          </a:prstGeom>
        </p:spPr>
      </p:pic>
      <p:pic>
        <p:nvPicPr>
          <p:cNvPr id="6" name="Picture 5" descr="combined_1521716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993" y="3778042"/>
            <a:ext cx="5606845" cy="282090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23451" y="1043460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23452" y="4058508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40358" y="5432854"/>
            <a:ext cx="153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OBSERVED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57265" y="2454875"/>
            <a:ext cx="153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OBSERVED </a:t>
            </a:r>
            <a:endParaRPr lang="en-US" dirty="0">
              <a:solidFill>
                <a:srgbClr val="A1D4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1454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ink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666"/>
            <a:ext cx="9144000" cy="4572000"/>
          </a:xfrm>
          <a:prstGeom prst="rect">
            <a:avLst/>
          </a:prstGeom>
        </p:spPr>
      </p:pic>
      <p:sp>
        <p:nvSpPr>
          <p:cNvPr id="191" name="Shape 191"/>
          <p:cNvSpPr txBox="1">
            <a:spLocks noGrp="1"/>
          </p:cNvSpPr>
          <p:nvPr>
            <p:ph type="ctrTitle"/>
          </p:nvPr>
        </p:nvSpPr>
        <p:spPr>
          <a:xfrm>
            <a:off x="1668170" y="-23105"/>
            <a:ext cx="6597349" cy="74165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-US" sz="3600" dirty="0" smtClean="0"/>
              <a:t>Smoke Event Comparison - 2</a:t>
            </a:r>
            <a:endParaRPr lang="en" sz="36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ubTitle" idx="1"/>
          </p:nvPr>
        </p:nvSpPr>
        <p:spPr>
          <a:xfrm>
            <a:off x="2668902" y="6028810"/>
            <a:ext cx="3110332" cy="958334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dirty="0" smtClean="0"/>
              <a:t>AOD ~ 0.045 – 0.09</a:t>
            </a:r>
            <a:endParaRPr dirty="0"/>
          </a:p>
        </p:txBody>
      </p:sp>
      <p:sp>
        <p:nvSpPr>
          <p:cNvPr id="193" name="Shape 193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8848" y="958334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09730" y="948100"/>
            <a:ext cx="153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OBSERVED </a:t>
            </a:r>
            <a:endParaRPr lang="en-US" dirty="0">
              <a:solidFill>
                <a:srgbClr val="A1D4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0376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hape 89"/>
          <p:cNvSpPr>
            <a:spLocks noGrp="1"/>
          </p:cNvSpPr>
          <p:nvPr>
            <p:ph type="ctrTitle"/>
          </p:nvPr>
        </p:nvSpPr>
        <p:spPr>
          <a:xfrm>
            <a:off x="371475" y="-538163"/>
            <a:ext cx="8315325" cy="1811338"/>
          </a:xfrm>
        </p:spPr>
        <p:txBody>
          <a:bodyPr lIns="91425" tIns="91425" rIns="91425" bIns="91425" anchor="b"/>
          <a:lstStyle/>
          <a:p>
            <a:r>
              <a:rPr lang="en-US" sz="3200" b="1" smtClean="0">
                <a:latin typeface="Arial" charset="0"/>
                <a:ea typeface="ＭＳ Ｐゴシック" charset="0"/>
                <a:cs typeface="ＭＳ Ｐゴシック" charset="0"/>
              </a:rPr>
              <a:t>Model Simulated </a:t>
            </a:r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All-Sky </a:t>
            </a:r>
            <a:r>
              <a:rPr lang="en-US" sz="3200" b="1" dirty="0" smtClean="0">
                <a:latin typeface="Arial" charset="0"/>
                <a:ea typeface="ＭＳ Ｐゴシック" charset="0"/>
                <a:cs typeface="ＭＳ Ｐゴシック" charset="0"/>
              </a:rPr>
              <a:t>Image </a:t>
            </a:r>
            <a:r>
              <a:rPr lang="en-US" sz="32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(left) </a:t>
            </a:r>
            <a:r>
              <a:rPr lang="en-US" sz="3200" b="1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 b="1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 b="1" dirty="0" smtClean="0">
                <a:latin typeface="Arial" charset="0"/>
                <a:ea typeface="ＭＳ Ｐゴシック" charset="0"/>
                <a:cs typeface="ＭＳ Ｐゴシック" charset="0"/>
              </a:rPr>
              <a:t>Compared </a:t>
            </a:r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3200" b="1" dirty="0" smtClean="0">
                <a:latin typeface="Arial" charset="0"/>
                <a:ea typeface="ＭＳ Ｐゴシック" charset="0"/>
                <a:cs typeface="ＭＳ Ｐゴシック" charset="0"/>
              </a:rPr>
              <a:t>All</a:t>
            </a:r>
            <a:r>
              <a:rPr lang="en-US" sz="3200" b="1" dirty="0">
                <a:latin typeface="Arial" charset="0"/>
                <a:ea typeface="ＭＳ Ｐゴシック" charset="0"/>
                <a:cs typeface="ＭＳ Ｐゴシック" charset="0"/>
              </a:rPr>
              <a:t>-Sky </a:t>
            </a:r>
            <a:r>
              <a:rPr lang="en-US" sz="3200" b="1" dirty="0" smtClean="0">
                <a:latin typeface="Arial" charset="0"/>
                <a:ea typeface="ＭＳ Ｐゴシック" charset="0"/>
                <a:cs typeface="ＭＳ Ｐゴシック" charset="0"/>
              </a:rPr>
              <a:t>Camera </a:t>
            </a:r>
            <a:r>
              <a:rPr lang="en-US" sz="32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(right)</a:t>
            </a:r>
            <a:endParaRPr lang="en-US" sz="3200" b="1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subTitle" idx="1"/>
          </p:nvPr>
        </p:nvSpPr>
        <p:spPr>
          <a:xfrm>
            <a:off x="1082675" y="3230563"/>
            <a:ext cx="7035800" cy="925512"/>
          </a:xfrm>
        </p:spPr>
        <p:txBody>
          <a:bodyPr lIns="91425" tIns="91425" rIns="91425" bIns="91425">
            <a:noAutofit/>
          </a:bodyPr>
          <a:lstStyle/>
          <a:p>
            <a:pPr>
              <a:defRPr/>
            </a:pPr>
            <a:endParaRPr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245225"/>
            <a:ext cx="4572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000000"/>
                </a:solidFill>
              </a:rPr>
              <a:t>24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30723" name="Shape 92"/>
          <p:cNvSpPr txBox="1">
            <a:spLocks noChangeArrowheads="1"/>
          </p:cNvSpPr>
          <p:nvPr/>
        </p:nvSpPr>
        <p:spPr bwMode="auto">
          <a:xfrm>
            <a:off x="0" y="6042025"/>
            <a:ext cx="914400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i="1" dirty="0" smtClean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A way to peer into the model analysis (or forecast)</a:t>
            </a:r>
            <a:endParaRPr lang="en-US" b="1" i="1" dirty="0">
              <a:solidFill>
                <a:srgbClr val="FF660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pic>
        <p:nvPicPr>
          <p:cNvPr id="30724" name="Picture 1" descr="combined_1416422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43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ctrTitle"/>
          </p:nvPr>
        </p:nvSpPr>
        <p:spPr>
          <a:xfrm>
            <a:off x="951970" y="0"/>
            <a:ext cx="7173543" cy="74165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" sz="3600" dirty="0"/>
              <a:t>Twilight </a:t>
            </a:r>
            <a:r>
              <a:rPr lang="en" sz="3600" dirty="0" smtClean="0"/>
              <a:t>Comparison</a:t>
            </a:r>
            <a:r>
              <a:rPr lang="en-US" sz="3600" dirty="0" smtClean="0"/>
              <a:t> – BAO Tower</a:t>
            </a:r>
            <a:endParaRPr lang="en" sz="36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ubTitle" idx="1"/>
          </p:nvPr>
        </p:nvSpPr>
        <p:spPr>
          <a:xfrm>
            <a:off x="28000" y="5180120"/>
            <a:ext cx="9172000" cy="86179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dirty="0" smtClean="0"/>
          </a:p>
          <a:p>
            <a:r>
              <a:rPr lang="en-US" sz="2200" b="1" dirty="0" smtClean="0">
                <a:solidFill>
                  <a:srgbClr val="FF6600"/>
                </a:solidFill>
              </a:rPr>
              <a:t>Colors relate to handling of multiple scattering &amp; ozone absorption</a:t>
            </a:r>
          </a:p>
          <a:p>
            <a:r>
              <a:rPr lang="en-US" sz="2200" b="1" dirty="0" smtClean="0">
                <a:solidFill>
                  <a:srgbClr val="FF6600"/>
                </a:solidFill>
              </a:rPr>
              <a:t>Stratospheric (and </a:t>
            </a:r>
            <a:r>
              <a:rPr lang="en-US" sz="2200" b="1" dirty="0">
                <a:solidFill>
                  <a:srgbClr val="FF6600"/>
                </a:solidFill>
              </a:rPr>
              <a:t>tropospheric</a:t>
            </a:r>
            <a:r>
              <a:rPr lang="en-US" sz="2200" b="1" dirty="0" smtClean="0">
                <a:solidFill>
                  <a:srgbClr val="FF6600"/>
                </a:solidFill>
              </a:rPr>
              <a:t>) aerosols can affect twilight appearance</a:t>
            </a:r>
            <a:endParaRPr sz="2200" b="1" dirty="0">
              <a:solidFill>
                <a:srgbClr val="FF6600"/>
              </a:solidFill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 descr="combined_1526801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0533" y="1025821"/>
            <a:ext cx="18154533" cy="421302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75614" y="665559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487105" y="5241685"/>
            <a:ext cx="153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OBSERVED </a:t>
            </a:r>
            <a:endParaRPr lang="en-US" dirty="0">
              <a:solidFill>
                <a:srgbClr val="A1D4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3742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ctrTitle"/>
          </p:nvPr>
        </p:nvSpPr>
        <p:spPr>
          <a:xfrm>
            <a:off x="683860" y="-20833"/>
            <a:ext cx="7780642" cy="74165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" sz="3600" dirty="0"/>
              <a:t>Twilight </a:t>
            </a:r>
            <a:r>
              <a:rPr lang="en" sz="3600" dirty="0" smtClean="0"/>
              <a:t>Comparison</a:t>
            </a:r>
            <a:r>
              <a:rPr lang="en-US" sz="3600" dirty="0" smtClean="0"/>
              <a:t> – Fisheye View</a:t>
            </a:r>
            <a:endParaRPr lang="en" sz="36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ubTitle" idx="1"/>
          </p:nvPr>
        </p:nvSpPr>
        <p:spPr>
          <a:xfrm>
            <a:off x="0" y="5238850"/>
            <a:ext cx="9172000" cy="117841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dirty="0" smtClean="0"/>
          </a:p>
          <a:p>
            <a:r>
              <a:rPr lang="en-US" sz="2200" b="1" dirty="0" smtClean="0">
                <a:solidFill>
                  <a:srgbClr val="FF6600"/>
                </a:solidFill>
              </a:rPr>
              <a:t>Colors relate to handling of multiple scattering &amp; ozone absorption</a:t>
            </a:r>
          </a:p>
          <a:p>
            <a:r>
              <a:rPr lang="en-US" sz="2200" b="1" dirty="0" smtClean="0">
                <a:solidFill>
                  <a:srgbClr val="FF6600"/>
                </a:solidFill>
              </a:rPr>
              <a:t>Stratospheric (and </a:t>
            </a:r>
            <a:r>
              <a:rPr lang="en-US" sz="2200" b="1" dirty="0">
                <a:solidFill>
                  <a:srgbClr val="FF6600"/>
                </a:solidFill>
              </a:rPr>
              <a:t>tropospheric</a:t>
            </a:r>
            <a:r>
              <a:rPr lang="en-US" sz="2200" b="1" dirty="0" smtClean="0">
                <a:solidFill>
                  <a:srgbClr val="FF6600"/>
                </a:solidFill>
              </a:rPr>
              <a:t>) aerosols can affect twilight brightness</a:t>
            </a:r>
            <a:endParaRPr sz="2200" b="1" dirty="0">
              <a:solidFill>
                <a:srgbClr val="FF6600"/>
              </a:solidFill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Picture 2" descr="combined_1602814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0935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9454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ctrTitle"/>
          </p:nvPr>
        </p:nvSpPr>
        <p:spPr>
          <a:xfrm>
            <a:off x="1375203" y="27813"/>
            <a:ext cx="6686099" cy="82482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" sz="3600" dirty="0"/>
              <a:t>Nighttime Clouds (and stars)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subTitle" idx="1"/>
          </p:nvPr>
        </p:nvSpPr>
        <p:spPr>
          <a:xfrm>
            <a:off x="579438" y="5895549"/>
            <a:ext cx="7699375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400" dirty="0" smtClean="0"/>
              <a:t>Illumination by moonlight and artificial surface lighting</a:t>
            </a:r>
            <a:endParaRPr sz="2400" dirty="0"/>
          </a:p>
        </p:txBody>
      </p:sp>
      <p:sp>
        <p:nvSpPr>
          <p:cNvPr id="145" name="Shape 145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" name="Picture 1" descr="combined_1425611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4666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43251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ctrTitle"/>
          </p:nvPr>
        </p:nvSpPr>
        <p:spPr>
          <a:xfrm>
            <a:off x="879192" y="707185"/>
            <a:ext cx="6895142" cy="741656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3600" dirty="0" smtClean="0"/>
              <a:t>Nighttime</a:t>
            </a:r>
            <a:r>
              <a:rPr lang="en" sz="3600" dirty="0" smtClean="0"/>
              <a:t> Comparison</a:t>
            </a:r>
            <a:r>
              <a:rPr lang="en-US" sz="3600" dirty="0" smtClean="0"/>
              <a:t> atop 300m BAO Tower in Erie, CO</a:t>
            </a:r>
            <a:endParaRPr lang="en" sz="36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ubTitle" idx="1"/>
          </p:nvPr>
        </p:nvSpPr>
        <p:spPr>
          <a:xfrm>
            <a:off x="28000" y="4449147"/>
            <a:ext cx="8816063" cy="117841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b="1" dirty="0">
                <a:solidFill>
                  <a:srgbClr val="FF6600"/>
                </a:solidFill>
              </a:rPr>
              <a:t>Lunar aureole is bright in this </a:t>
            </a:r>
            <a:r>
              <a:rPr lang="en-US" b="1" dirty="0" smtClean="0">
                <a:solidFill>
                  <a:srgbClr val="FF6600"/>
                </a:solidFill>
              </a:rPr>
              <a:t>example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VIIRS stable nightlights used in simulation 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Good alignment of city lights on larger scales</a:t>
            </a:r>
          </a:p>
          <a:p>
            <a:r>
              <a:rPr lang="en-US" b="1" dirty="0" smtClean="0">
                <a:solidFill>
                  <a:srgbClr val="FF6600"/>
                </a:solidFill>
              </a:rPr>
              <a:t>City lights show aerosol scattering localized over Denver (observed)</a:t>
            </a:r>
          </a:p>
        </p:txBody>
      </p:sp>
      <p:sp>
        <p:nvSpPr>
          <p:cNvPr id="193" name="Shape 193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" name="Picture 2" descr="combined_1602704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5692"/>
            <a:ext cx="9144000" cy="2122001"/>
          </a:xfrm>
          <a:prstGeom prst="rect">
            <a:avLst/>
          </a:prstGeom>
        </p:spPr>
      </p:pic>
      <p:pic>
        <p:nvPicPr>
          <p:cNvPr id="4" name="Picture 3" descr="gmeta_15193.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335"/>
            <a:ext cx="9144000" cy="10566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75614" y="1618003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92520" y="4097693"/>
            <a:ext cx="15345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OBSERVED </a:t>
            </a:r>
            <a:endParaRPr lang="en-US" dirty="0">
              <a:solidFill>
                <a:srgbClr val="A1D4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6775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0" y="1037652"/>
            <a:ext cx="9090170" cy="501251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pPr marL="419100" lvl="0" indent="-34290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Camera</a:t>
            </a:r>
          </a:p>
          <a:p>
            <a:pPr marL="914400" lvl="1" indent="-3810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Scattered light intensity &amp; phase function</a:t>
            </a: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lang="en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err="1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Nephelometer</a:t>
            </a:r>
            <a:endParaRPr lang="en-US" sz="24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In-situ spectral measurement of extinction coefficient </a:t>
            </a:r>
            <a:r>
              <a:rPr lang="en-US" sz="2000" b="1" dirty="0" smtClean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rPr>
              <a:t>(</a:t>
            </a:r>
            <a:r>
              <a:rPr lang="en-US" sz="2000" b="1" dirty="0" err="1" smtClean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rPr>
              <a:t>AirPhoton</a:t>
            </a:r>
            <a:r>
              <a:rPr lang="en-US" sz="2000" b="1" dirty="0" smtClean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err="1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Aeronet</a:t>
            </a: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Spectrophotometry yields spectral phase function</a:t>
            </a: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Provides AOD, Angstrom </a:t>
            </a: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e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xponent, size distribution</a:t>
            </a:r>
          </a:p>
          <a:p>
            <a:pPr marL="419100" indent="-34290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Other Spectrophotometry</a:t>
            </a:r>
          </a:p>
          <a:p>
            <a:pPr marL="876300" lvl="1" indent="-3429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Solar / Moon / Star extinction </a:t>
            </a:r>
            <a:r>
              <a:rPr lang="en-US" sz="2000" b="1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vs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zenith angle</a:t>
            </a:r>
          </a:p>
          <a:p>
            <a:pPr marL="876300" lvl="1" indent="-3429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Yields AOD and potentially vertical / horizontal distribution</a:t>
            </a:r>
          </a:p>
          <a:p>
            <a:pPr marL="876300" lvl="1" indent="-3429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Airmass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calculation is non-linear </a:t>
            </a:r>
            <a:r>
              <a:rPr lang="en-US" sz="2000" b="1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vs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sec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(z) near the horizon from Earth curvature and aerosol scale height</a:t>
            </a:r>
          </a:p>
          <a:p>
            <a:pPr marL="876300" lvl="1" indent="-3429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Direct / Diffuse irradiance comparisons, such as </a:t>
            </a:r>
            <a:r>
              <a:rPr lang="en-US" sz="2000" b="1" dirty="0" err="1">
                <a:solidFill>
                  <a:srgbClr val="FF6600"/>
                </a:solidFill>
              </a:rPr>
              <a:t>MultiFilter</a:t>
            </a:r>
            <a:r>
              <a:rPr lang="en-US" sz="2000" b="1" dirty="0">
                <a:solidFill>
                  <a:srgbClr val="FF6600"/>
                </a:solidFill>
              </a:rPr>
              <a:t> Rotating </a:t>
            </a:r>
            <a:r>
              <a:rPr lang="en-US" sz="2000" b="1" dirty="0" err="1">
                <a:solidFill>
                  <a:srgbClr val="FF6600"/>
                </a:solidFill>
              </a:rPr>
              <a:t>Shadowband</a:t>
            </a:r>
            <a:r>
              <a:rPr lang="en-US" sz="2000" b="1" dirty="0">
                <a:solidFill>
                  <a:srgbClr val="FF6600"/>
                </a:solidFill>
              </a:rPr>
              <a:t> </a:t>
            </a:r>
            <a:r>
              <a:rPr lang="en-US" sz="2000" b="1" dirty="0" smtClean="0">
                <a:solidFill>
                  <a:srgbClr val="FF6600"/>
                </a:solidFill>
              </a:rPr>
              <a:t>Radiometer (MFRSR) </a:t>
            </a:r>
            <a:r>
              <a:rPr lang="en-US" sz="2000" b="1" dirty="0" smtClean="0">
                <a:solidFill>
                  <a:srgbClr val="FFFF00"/>
                </a:solidFill>
              </a:rPr>
              <a:t>at NOAA/GMD.</a:t>
            </a:r>
            <a:endParaRPr lang="en-US" sz="2000" b="1" dirty="0">
              <a:solidFill>
                <a:srgbClr val="FFFF00"/>
              </a:solidFill>
            </a:endParaRPr>
          </a:p>
          <a:p>
            <a:pPr marL="876300" lvl="1" indent="-3429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endParaRPr lang="en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>
              <a:spcBef>
                <a:spcPts val="60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35237" y="-300255"/>
            <a:ext cx="9008763" cy="1058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  <a:t>Aerosol Observation Platforms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44762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0" y="1362547"/>
            <a:ext cx="9090170" cy="204320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pPr marL="419100" lvl="0" indent="-34290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Small Telescope</a:t>
            </a:r>
          </a:p>
          <a:p>
            <a:pPr marL="876300" lvl="1" indent="-3429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Concurrent star extinction measurements throughout sky</a:t>
            </a:r>
          </a:p>
          <a:p>
            <a:pPr marL="419100" lvl="0" indent="-342900" algn="l" rtl="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Balloon / Glider</a:t>
            </a:r>
          </a:p>
          <a:p>
            <a:pPr marL="914400" lvl="1" indent="-3810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Miniaturized </a:t>
            </a:r>
            <a:r>
              <a:rPr lang="en-US" sz="2000" b="1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Aeronet</a:t>
            </a: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like package – experimental at ESRL/CSD</a:t>
            </a:r>
          </a:p>
          <a:p>
            <a:pPr marL="457200" indent="-38100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LIDAR</a:t>
            </a:r>
          </a:p>
          <a:p>
            <a:pPr marL="457200" indent="-38100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Satellite</a:t>
            </a:r>
          </a:p>
          <a:p>
            <a:pPr marL="914400" lvl="1" indent="-3810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Radiance Measurements (in conjunction with RTM)</a:t>
            </a:r>
          </a:p>
          <a:p>
            <a:pPr marL="914400" lvl="1" indent="-3810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Retrievals (e.g. GASP from GOES satellite)</a:t>
            </a: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>
              <a:spcBef>
                <a:spcPts val="60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81407" y="-231440"/>
            <a:ext cx="9008763" cy="1058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  <a:t>Aerosol Observation Platforms (</a:t>
            </a:r>
            <a:r>
              <a:rPr lang="en-US" sz="3600" b="1" dirty="0" err="1" smtClean="0">
                <a:solidFill>
                  <a:srgbClr val="FF6600"/>
                </a:solidFill>
                <a:latin typeface="Arial"/>
                <a:cs typeface="Arial"/>
              </a:rPr>
              <a:t>cont</a:t>
            </a:r>
            <a: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  <a:t>)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56042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1386703" y="-206514"/>
            <a:ext cx="6329405" cy="9586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  <a:t>Nighttime View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833396"/>
            <a:ext cx="9064625" cy="3905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80085" y="2624407"/>
            <a:ext cx="3296663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Twilight / Airglow 790km up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+ City Lights, Zodiacal Light, Galactic Glow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2" name="Picture 1" descr="muri_790k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73" y="842973"/>
            <a:ext cx="6015027" cy="60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642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75336" y="2097561"/>
            <a:ext cx="9014833" cy="204320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endParaRPr lang="en-US" sz="2800" b="1" dirty="0" smtClean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8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Extinction </a:t>
            </a:r>
            <a:r>
              <a:rPr lang="en-US" sz="28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is </a:t>
            </a:r>
            <a:r>
              <a:rPr lang="en-US" sz="28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fairly straightforward</a:t>
            </a:r>
          </a:p>
          <a:p>
            <a:pPr marL="76200">
              <a:spcBef>
                <a:spcPts val="600"/>
              </a:spcBef>
              <a:buClr>
                <a:schemeClr val="lt1"/>
              </a:buClr>
              <a:buSzPct val="100000"/>
            </a:pPr>
            <a:endParaRPr lang="en-US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33400" indent="-45720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Scattering presently under development</a:t>
            </a:r>
          </a:p>
          <a:p>
            <a:pPr marL="876300" lvl="1" indent="-3429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Determine upward irradiance field within aerosol volume</a:t>
            </a:r>
          </a:p>
          <a:p>
            <a:pPr marL="876300" lvl="1" indent="-3429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Can be approximated by calculating aerosol irradiance at one or more layers, then interpolate in height</a:t>
            </a:r>
          </a:p>
          <a:p>
            <a:pPr marL="876300" lvl="1" indent="-3429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Consider “dominant” scattering angle</a:t>
            </a:r>
          </a:p>
          <a:p>
            <a:pPr marL="876300" lvl="1" indent="-342900">
              <a:spcBef>
                <a:spcPts val="600"/>
              </a:spcBef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Show light domes on horizon as seen from observer</a:t>
            </a:r>
          </a:p>
          <a:p>
            <a:pPr marL="533400" lvl="1">
              <a:spcBef>
                <a:spcPts val="600"/>
              </a:spcBef>
              <a:buClr>
                <a:schemeClr val="lt1"/>
              </a:buClr>
              <a:buSzPct val="100000"/>
            </a:pPr>
            <a:endParaRPr lang="en-US" sz="24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indent="-342900">
              <a:spcBef>
                <a:spcPts val="600"/>
              </a:spcBef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800" b="1" dirty="0" smtClean="0">
                <a:latin typeface="Trebuchet MS"/>
                <a:ea typeface="Trebuchet MS"/>
                <a:cs typeface="Trebuchet MS"/>
                <a:sym typeface="Trebuchet MS"/>
              </a:rPr>
              <a:t>Similar procedure for clouds</a:t>
            </a:r>
            <a:endParaRPr lang="en-US" sz="28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76200">
              <a:spcBef>
                <a:spcPts val="600"/>
              </a:spcBef>
              <a:buClr>
                <a:schemeClr val="lt1"/>
              </a:buClr>
              <a:buSzPct val="100000"/>
            </a:pPr>
            <a:endParaRPr lang="en-US" sz="24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>
              <a:spcBef>
                <a:spcPts val="600"/>
              </a:spcBef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0" y="8757"/>
            <a:ext cx="9008763" cy="1058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  <a:t>Scattering of City Lights by Aerosols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734280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398209" y="33154"/>
            <a:ext cx="8276282" cy="9586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  <a:t>City Lights Atmospheric Scattering</a:t>
            </a:r>
            <a:b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Location in Boulder, CO</a:t>
            </a:r>
            <a:endParaRPr lang="en" sz="2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833396"/>
            <a:ext cx="9064625" cy="3905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95089" y="6380578"/>
            <a:ext cx="3343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Azimuthal variation added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2624" y="3408319"/>
            <a:ext cx="28764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Altitude variation only</a:t>
            </a:r>
          </a:p>
        </p:txBody>
      </p:sp>
      <p:pic>
        <p:nvPicPr>
          <p:cNvPr id="2" name="Picture 1" descr="skydom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560"/>
            <a:ext cx="9144000" cy="2290759"/>
          </a:xfrm>
          <a:prstGeom prst="rect">
            <a:avLst/>
          </a:prstGeom>
        </p:spPr>
      </p:pic>
      <p:pic>
        <p:nvPicPr>
          <p:cNvPr id="5" name="Picture 4" descr="skyglow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819"/>
            <a:ext cx="9144000" cy="22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887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398209" y="33154"/>
            <a:ext cx="8276282" cy="9586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  <a:t>City Lights Atmospheric Scattering</a:t>
            </a:r>
            <a:b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rgbClr val="FFFF00"/>
                </a:solidFill>
                <a:latin typeface="Arial"/>
                <a:cs typeface="Arial"/>
              </a:rPr>
              <a:t>Location 110km East of Boulder, CO</a:t>
            </a:r>
            <a:endParaRPr lang="en" sz="2000" b="1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833396"/>
            <a:ext cx="9064625" cy="3905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95089" y="6380578"/>
            <a:ext cx="3343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Azimuthal variation added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2624" y="3408319"/>
            <a:ext cx="28764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Altitude variation only</a:t>
            </a:r>
          </a:p>
        </p:txBody>
      </p:sp>
      <p:pic>
        <p:nvPicPr>
          <p:cNvPr id="4" name="Picture 3" descr="skydom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7560"/>
            <a:ext cx="9144000" cy="2290759"/>
          </a:xfrm>
          <a:prstGeom prst="rect">
            <a:avLst/>
          </a:prstGeom>
        </p:spPr>
      </p:pic>
      <p:pic>
        <p:nvPicPr>
          <p:cNvPr id="7" name="Picture 6" descr="skyglow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9819"/>
            <a:ext cx="9144000" cy="229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402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525463" y="-104775"/>
            <a:ext cx="8229600" cy="842963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SzTx/>
              <a:buFontTx/>
              <a:buNone/>
              <a:defRPr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Simulated Weather Imagery Purpose</a:t>
            </a:r>
            <a:endParaRPr lang="en-US" dirty="0">
              <a:solidFill>
                <a:schemeClr val="tx1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31746" name="Text Placeholder 2"/>
          <p:cNvSpPr>
            <a:spLocks noGrp="1"/>
          </p:cNvSpPr>
          <p:nvPr>
            <p:ph type="body" idx="1"/>
          </p:nvPr>
        </p:nvSpPr>
        <p:spPr>
          <a:xfrm>
            <a:off x="196850" y="737264"/>
            <a:ext cx="8677275" cy="6022975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Helps </a:t>
            </a:r>
            <a:r>
              <a:rPr lang="en-US" sz="2400" b="1" dirty="0" smtClean="0">
                <a:solidFill>
                  <a:srgbClr val="FF6600"/>
                </a:solidFill>
                <a:latin typeface="Arial" charset="0"/>
              </a:rPr>
              <a:t>communicate capabilities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of high-resolution real-time model, literally “</a:t>
            </a:r>
            <a:r>
              <a:rPr lang="en-US" sz="2400" b="1" dirty="0" smtClean="0">
                <a:solidFill>
                  <a:srgbClr val="FF6600"/>
                </a:solidFill>
                <a:latin typeface="Arial" charset="0"/>
              </a:rPr>
              <a:t>peering inside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”</a:t>
            </a:r>
            <a:endParaRPr lang="en-US" sz="2400" b="1" dirty="0">
              <a:solidFill>
                <a:srgbClr val="FFFFFF"/>
              </a:solidFill>
              <a:latin typeface="Arial" charset="0"/>
            </a:endParaRP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200" b="1" dirty="0" smtClean="0">
                <a:solidFill>
                  <a:srgbClr val="FFFF00"/>
                </a:solidFill>
                <a:latin typeface="Arial" charset="0"/>
              </a:rPr>
              <a:t>Real-time Analyses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200" b="1" dirty="0" smtClean="0">
                <a:solidFill>
                  <a:srgbClr val="FFFF00"/>
                </a:solidFill>
                <a:latin typeface="Arial" charset="0"/>
              </a:rPr>
              <a:t>Forecasts</a:t>
            </a:r>
          </a:p>
          <a:p>
            <a:pPr>
              <a:spcBef>
                <a:spcPts val="1200"/>
              </a:spcBef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FF6600"/>
                </a:solidFill>
                <a:latin typeface="Arial" charset="0"/>
              </a:rPr>
              <a:t>Visually / physically realistic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display conveys </a:t>
            </a:r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lots of 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</a:rPr>
              <a:t>information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  <a:defRPr/>
            </a:pP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Clouds, Precipitation, Aerosols, Land Surface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charset="0"/>
                <a:cs typeface="+mn-cs"/>
              </a:rPr>
              <a:t>Display output for scientific and lay audiences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200" b="1" dirty="0" smtClean="0">
                <a:solidFill>
                  <a:srgbClr val="FFFF00"/>
                </a:solidFill>
                <a:latin typeface="Arial" charset="0"/>
              </a:rPr>
              <a:t>Connect </a:t>
            </a:r>
            <a:r>
              <a:rPr lang="en-US" sz="2200" b="1" dirty="0">
                <a:solidFill>
                  <a:srgbClr val="FFFF00"/>
                </a:solidFill>
                <a:latin typeface="Arial" charset="0"/>
              </a:rPr>
              <a:t>w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</a:rPr>
              <a:t>eather phenomena with what can be seen in the sky (bringing science and art together)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solidFill>
                  <a:srgbClr val="FFFFFF"/>
                </a:solidFill>
                <a:latin typeface="Arial" charset="0"/>
              </a:rPr>
              <a:t>Helps guide improvements in cloud, etc. analyses and model initialization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>
                <a:solidFill>
                  <a:srgbClr val="FFFF00"/>
                </a:solidFill>
                <a:latin typeface="Arial" charset="0"/>
                <a:cs typeface="ＭＳ Ｐゴシック" charset="0"/>
              </a:rPr>
              <a:t>S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  <a:cs typeface="ＭＳ Ｐゴシック" charset="0"/>
              </a:rPr>
              <a:t>ensitive </a:t>
            </a:r>
            <a:r>
              <a:rPr lang="en-US" sz="2200" b="1" dirty="0" smtClean="0">
                <a:solidFill>
                  <a:srgbClr val="FF6600"/>
                </a:solidFill>
                <a:latin typeface="Arial" charset="0"/>
                <a:cs typeface="ＭＳ Ｐゴシック" charset="0"/>
              </a:rPr>
              <a:t>independent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</a:t>
            </a:r>
            <a:r>
              <a:rPr lang="en-US" sz="2200" b="1" dirty="0" smtClean="0">
                <a:solidFill>
                  <a:srgbClr val="FF6600"/>
                </a:solidFill>
                <a:latin typeface="Arial" charset="0"/>
                <a:cs typeface="ＭＳ Ｐゴシック" charset="0"/>
              </a:rPr>
              <a:t>validation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of both model fields and visualization package</a:t>
            </a:r>
          </a:p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b="1" dirty="0" smtClean="0">
                <a:latin typeface="Arial" charset="0"/>
              </a:rPr>
              <a:t>Potential use as an input for model data </a:t>
            </a:r>
            <a:r>
              <a:rPr lang="en-US" sz="2400" b="1" dirty="0" smtClean="0">
                <a:solidFill>
                  <a:srgbClr val="FF6600"/>
                </a:solidFill>
                <a:latin typeface="Arial" charset="0"/>
              </a:rPr>
              <a:t>assimilation</a:t>
            </a:r>
          </a:p>
          <a:p>
            <a:pPr lvl="1" eaLnBrk="1" fontAlgn="auto" hangingPunct="1">
              <a:spcBef>
                <a:spcPts val="120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200" b="1" dirty="0" err="1" smtClean="0">
                <a:solidFill>
                  <a:srgbClr val="FFFF00"/>
                </a:solidFill>
                <a:latin typeface="Arial" charset="0"/>
                <a:cs typeface="ＭＳ Ｐゴシック" charset="0"/>
              </a:rPr>
              <a:t>Variational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  <a:cs typeface="ＭＳ Ｐゴシック" charset="0"/>
              </a:rPr>
              <a:t> forward model (e.g. GSI or </a:t>
            </a:r>
            <a:r>
              <a:rPr lang="en-US" sz="2200" b="1" dirty="0" err="1" smtClean="0">
                <a:solidFill>
                  <a:srgbClr val="FFFF00"/>
                </a:solidFill>
                <a:latin typeface="Arial" charset="0"/>
                <a:cs typeface="ＭＳ Ｐゴシック" charset="0"/>
              </a:rPr>
              <a:t>vLAPS</a:t>
            </a:r>
            <a:r>
              <a:rPr lang="en-US" sz="2200" b="1" dirty="0" smtClean="0">
                <a:solidFill>
                  <a:srgbClr val="FFFF00"/>
                </a:solidFill>
                <a:latin typeface="Arial" charset="0"/>
                <a:cs typeface="ＭＳ Ｐゴシック" charset="0"/>
              </a:rPr>
              <a:t>)</a:t>
            </a:r>
            <a:endParaRPr lang="en-US" sz="2200" b="1" dirty="0">
              <a:solidFill>
                <a:srgbClr val="FFFF00"/>
              </a:solidFill>
              <a:latin typeface="Arial" charset="0"/>
              <a:cs typeface="ＭＳ Ｐゴシック" charset="0"/>
            </a:endParaRPr>
          </a:p>
        </p:txBody>
      </p:sp>
      <p:sp>
        <p:nvSpPr>
          <p:cNvPr id="56323" name="Slide Number Placeholder 4"/>
          <p:cNvSpPr txBox="1">
            <a:spLocks/>
          </p:cNvSpPr>
          <p:nvPr/>
        </p:nvSpPr>
        <p:spPr bwMode="auto">
          <a:xfrm>
            <a:off x="8229600" y="6245225"/>
            <a:ext cx="457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0276D05-4387-AD4B-921B-87038A760E06}" type="slidenum">
              <a:rPr lang="en-US" sz="1400">
                <a:solidFill>
                  <a:srgbClr val="000000"/>
                </a:solidFill>
                <a:latin typeface="Arial" charset="0"/>
              </a:rPr>
              <a:pPr/>
              <a:t>3</a:t>
            </a:fld>
            <a:endParaRPr lang="en-US" sz="1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96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1386703" y="-206514"/>
            <a:ext cx="6329405" cy="9586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  <a:t>Full Disk Earth View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833396"/>
            <a:ext cx="9064625" cy="3905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20968" y="5705156"/>
            <a:ext cx="29460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Earth global view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Compare with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DSCOVR or </a:t>
            </a:r>
            <a:r>
              <a:rPr lang="en-US" sz="1600" b="1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Himawari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4" name="Picture 3" descr="dscovr_montage_1609418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1371"/>
            <a:ext cx="9144000" cy="457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16385" y="5543371"/>
            <a:ext cx="15683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SIMULATED </a:t>
            </a:r>
            <a:endParaRPr lang="en-US" dirty="0">
              <a:solidFill>
                <a:srgbClr val="A1D4EA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66813" y="5543371"/>
            <a:ext cx="20167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 smtClean="0">
                <a:solidFill>
                  <a:srgbClr val="A1D4EA"/>
                </a:solidFill>
              </a:rPr>
              <a:t>OBSERVED (DSCOVR) </a:t>
            </a:r>
            <a:endParaRPr lang="en-US" dirty="0">
              <a:solidFill>
                <a:srgbClr val="A1D4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07967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ctrTitle"/>
          </p:nvPr>
        </p:nvSpPr>
        <p:spPr>
          <a:xfrm>
            <a:off x="1386703" y="-206514"/>
            <a:ext cx="6329405" cy="958675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 rtl="0">
              <a:buNone/>
            </a:pPr>
            <a: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  <a:t>Miscellaneous Simulations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202" name="Shape 202"/>
          <p:cNvSpPr txBox="1"/>
          <p:nvPr/>
        </p:nvSpPr>
        <p:spPr>
          <a:xfrm>
            <a:off x="0" y="833396"/>
            <a:ext cx="9064625" cy="3905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4238" y="6455911"/>
            <a:ext cx="3343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Martian Sky </a:t>
            </a:r>
            <a:r>
              <a:rPr lang="en-US" sz="16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– Mainly Dust</a:t>
            </a:r>
            <a:endParaRPr lang="en-US" sz="1600" dirty="0">
              <a:solidFill>
                <a:srgbClr val="FFFF00"/>
              </a:solidFill>
            </a:endParaRPr>
          </a:p>
        </p:txBody>
      </p:sp>
      <p:pic>
        <p:nvPicPr>
          <p:cNvPr id="7" name="Picture 6" descr="allsky_rgb_cyl_mar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83" y="4738687"/>
            <a:ext cx="7012121" cy="1754855"/>
          </a:xfrm>
          <a:prstGeom prst="rect">
            <a:avLst/>
          </a:prstGeom>
        </p:spPr>
      </p:pic>
      <p:pic>
        <p:nvPicPr>
          <p:cNvPr id="4" name="Picture 3" descr="img_moon0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8" y="818064"/>
            <a:ext cx="2891734" cy="289173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939571" y="3766816"/>
            <a:ext cx="287640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Lunar Eclipse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Sensitive to stratospheric aerosols, ozone, clouds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3438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0" y="1686161"/>
            <a:ext cx="9144000" cy="457645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Improve 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ray-tracing </a:t>
            </a: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techniques</a:t>
            </a: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Monte Carlo </a:t>
            </a: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methods (in parallel using GPU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)?</a:t>
            </a: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Improve scattering phase functions </a:t>
            </a: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Connect with 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microphysics packages and chemistry </a:t>
            </a: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models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Details on hydrometeor &amp; aerosol species</a:t>
            </a: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FIM-</a:t>
            </a:r>
            <a:r>
              <a:rPr lang="en-US" sz="2000" b="1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Chem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global model and WRF-</a:t>
            </a:r>
            <a:r>
              <a:rPr lang="en-US" sz="2000" b="1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Chem</a:t>
            </a: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76300" lvl="1" indent="-3429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33400" lvl="1">
              <a:lnSpc>
                <a:spcPct val="150000"/>
              </a:lnSpc>
              <a:buClr>
                <a:schemeClr val="lt1"/>
              </a:buClr>
              <a:buSzPct val="100000"/>
            </a:pPr>
            <a:endParaRPr lang="en" sz="20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805927" y="92162"/>
            <a:ext cx="7285892" cy="7780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4000" b="1" dirty="0" smtClean="0">
                <a:solidFill>
                  <a:srgbClr val="FF6600"/>
                </a:solidFill>
                <a:latin typeface="Arial"/>
                <a:cs typeface="Arial"/>
              </a:rPr>
              <a:t>Future Directions</a:t>
            </a:r>
            <a:endParaRPr lang="en" sz="40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118936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53830" y="994256"/>
            <a:ext cx="8885798" cy="501251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err="1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Variational</a:t>
            </a: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cloud analysis currently under development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b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ased on existing LAPS and GSI cloud analyses</a:t>
            </a:r>
            <a:endParaRPr lang="en-US" sz="20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Simultaneous solution with all types of data + constraints </a:t>
            </a:r>
            <a:endParaRPr lang="en" sz="24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 algn="l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Use satellite radiance (e.g. CRTM) or algorithm products (e.g. </a:t>
            </a: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WP, AOD)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r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adiances may blend more naturally with other types of data</a:t>
            </a:r>
          </a:p>
          <a:p>
            <a:pPr marL="41910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Radars used for precipitating hydrometeors</a:t>
            </a:r>
            <a:endParaRPr lang="en" sz="2400" b="1" dirty="0"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lvl="0" indent="-342900" algn="l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Appropriate forward models and constraints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onstraints between state variables and hydrometeor fields</a:t>
            </a:r>
          </a:p>
          <a:p>
            <a:pPr marL="419100" lvl="0" indent="-342900" algn="l" rtl="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Will use all-sky cameras + all aerosol </a:t>
            </a:r>
            <a:r>
              <a:rPr lang="en-US" sz="2400" b="1" dirty="0" err="1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obs</a:t>
            </a: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as input data</a:t>
            </a: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309344" y="-153792"/>
            <a:ext cx="8287195" cy="10580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-US" sz="3600" b="1" dirty="0" err="1" smtClean="0">
                <a:solidFill>
                  <a:srgbClr val="FF6600"/>
                </a:solidFill>
                <a:latin typeface="Arial"/>
                <a:cs typeface="Arial"/>
              </a:rPr>
              <a:t>Variational</a:t>
            </a:r>
            <a:r>
              <a:rPr lang="en-US" sz="3600" b="1" dirty="0" smtClean="0">
                <a:solidFill>
                  <a:srgbClr val="FF6600"/>
                </a:solidFill>
                <a:latin typeface="Arial"/>
                <a:cs typeface="Arial"/>
              </a:rPr>
              <a:t> Cloud / Aerosol Analysis</a:t>
            </a:r>
            <a:endParaRPr lang="en" sz="36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42595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im_cy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85845"/>
          </a:xfrm>
          <a:prstGeom prst="rect">
            <a:avLst/>
          </a:prstGeom>
        </p:spPr>
      </p:pic>
      <p:sp>
        <p:nvSpPr>
          <p:cNvPr id="18433" name="Shape 185"/>
          <p:cNvSpPr>
            <a:spLocks noGrp="1"/>
          </p:cNvSpPr>
          <p:nvPr>
            <p:ph type="ctrTitle"/>
          </p:nvPr>
        </p:nvSpPr>
        <p:spPr>
          <a:xfrm>
            <a:off x="221105" y="501778"/>
            <a:ext cx="8335962" cy="1884363"/>
          </a:xfrm>
        </p:spPr>
        <p:txBody>
          <a:bodyPr lIns="91425" tIns="45700" rIns="91425" bIns="45700"/>
          <a:lstStyle/>
          <a:p>
            <a:pPr lvl="1" algn="l" rtl="0">
              <a:spcBef>
                <a:spcPct val="0"/>
              </a:spcBef>
              <a:buSzPct val="25000"/>
            </a:pPr>
            <a:r>
              <a:rPr lang="en-US" sz="3600" i="1" dirty="0" smtClean="0">
                <a:solidFill>
                  <a:srgbClr val="FFFF00"/>
                </a:solidFill>
                <a:latin typeface="Times New Roman"/>
                <a:ea typeface="Trebuchet MS"/>
                <a:cs typeface="Times New Roman"/>
                <a:sym typeface="Trebuchet MS"/>
              </a:rPr>
              <a:t>   </a:t>
            </a:r>
            <a:r>
              <a:rPr lang="en-US" sz="4400" i="1" dirty="0" smtClean="0">
                <a:solidFill>
                  <a:srgbClr val="FFFF00"/>
                </a:solidFill>
                <a:latin typeface="Times New Roman"/>
                <a:ea typeface="Trebuchet MS"/>
                <a:cs typeface="Times New Roman"/>
                <a:sym typeface="Trebuchet MS"/>
              </a:rPr>
              <a:t>The sky is the limit</a:t>
            </a:r>
            <a:r>
              <a:rPr lang="en-US" sz="3600" i="1" dirty="0" smtClean="0">
                <a:solidFill>
                  <a:srgbClr val="FFFF00"/>
                </a:solidFill>
                <a:latin typeface="Times New Roman"/>
                <a:ea typeface="Trebuchet MS"/>
                <a:cs typeface="Times New Roman"/>
                <a:sym typeface="Trebuchet MS"/>
              </a:rPr>
              <a:t>!</a:t>
            </a:r>
            <a:br>
              <a:rPr lang="en-US" sz="3600" i="1" dirty="0" smtClean="0">
                <a:solidFill>
                  <a:srgbClr val="FFFF00"/>
                </a:solidFill>
                <a:latin typeface="Times New Roman"/>
                <a:ea typeface="Trebuchet MS"/>
                <a:cs typeface="Times New Roman"/>
                <a:sym typeface="Trebuchet MS"/>
              </a:rPr>
            </a:br>
            <a:endParaRPr lang="en-US" sz="3000" b="1" dirty="0">
              <a:solidFill>
                <a:srgbClr val="FFE530"/>
              </a:solidFill>
              <a:latin typeface="Verdana" charset="0"/>
              <a:ea typeface="ＭＳ Ｐゴシック" charset="0"/>
              <a:cs typeface="Verdana" charset="0"/>
              <a:sym typeface="Verdana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6973" y="6366688"/>
            <a:ext cx="8020094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b="1" kern="0" dirty="0" smtClean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More at </a:t>
            </a:r>
            <a:r>
              <a:rPr lang="en-US" sz="2000" b="1" kern="0" dirty="0" err="1" smtClean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laps.noaa.gov</a:t>
            </a:r>
            <a:r>
              <a:rPr lang="en-US" sz="2000" b="1" kern="0" dirty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/</a:t>
            </a:r>
            <a:r>
              <a:rPr lang="en-US" sz="2000" b="1" kern="0" dirty="0" err="1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allsky</a:t>
            </a:r>
            <a:r>
              <a:rPr lang="en-US" sz="2000" b="1" kern="0" dirty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/</a:t>
            </a:r>
            <a:r>
              <a:rPr lang="en-US" sz="2000" b="1" kern="0" dirty="0" err="1" smtClean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allsky.cgi</a:t>
            </a:r>
            <a:r>
              <a:rPr lang="en-US" sz="2000" b="1" kern="0" dirty="0" smtClean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OR </a:t>
            </a:r>
            <a:r>
              <a:rPr lang="en-US" sz="2000" b="1" kern="0" dirty="0" err="1" smtClean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steve.albers@noaa.gov</a:t>
            </a:r>
            <a:endParaRPr lang="en-US" sz="2400" b="1" kern="0" dirty="0">
              <a:solidFill>
                <a:srgbClr val="FF66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2980" y="5997356"/>
            <a:ext cx="7257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“Launch” into the stratosphere (40km up), 360</a:t>
            </a:r>
            <a:r>
              <a:rPr lang="en-US" baseline="30000" dirty="0" smtClean="0"/>
              <a:t>o</a:t>
            </a:r>
            <a:r>
              <a:rPr lang="en-US" dirty="0" smtClean="0"/>
              <a:t> spherical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53138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ctrTitle"/>
          </p:nvPr>
        </p:nvSpPr>
        <p:spPr>
          <a:xfrm>
            <a:off x="1044350" y="-487826"/>
            <a:ext cx="7754100" cy="20379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just" rtl="0">
              <a:buNone/>
            </a:pPr>
            <a:r>
              <a:rPr lang="en" sz="3600" dirty="0"/>
              <a:t>
</a:t>
            </a:r>
          </a:p>
          <a:p>
            <a:pPr lvl="0" algn="just" rtl="0">
              <a:buNone/>
            </a:pPr>
            <a:r>
              <a:rPr lang="en-US" sz="3600" dirty="0" smtClean="0"/>
              <a:t>Backup Slides</a:t>
            </a:r>
            <a:endParaRPr lang="en" sz="3600" dirty="0"/>
          </a:p>
          <a:p>
            <a:pPr lvl="0" algn="just" rtl="0">
              <a:buNone/>
            </a:pPr>
            <a:endParaRPr lang="en" sz="3600" dirty="0"/>
          </a:p>
        </p:txBody>
      </p:sp>
      <p:sp>
        <p:nvSpPr>
          <p:cNvPr id="243" name="Shape 243"/>
          <p:cNvSpPr txBox="1">
            <a:spLocks noGrp="1"/>
          </p:cNvSpPr>
          <p:nvPr>
            <p:ph type="subTitle" idx="1"/>
          </p:nvPr>
        </p:nvSpPr>
        <p:spPr>
          <a:xfrm>
            <a:off x="609540" y="5895549"/>
            <a:ext cx="7035899" cy="9254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dirty="0"/>
          </a:p>
        </p:txBody>
      </p:sp>
      <p:sp>
        <p:nvSpPr>
          <p:cNvPr id="244" name="Shape 244"/>
          <p:cNvSpPr txBox="1"/>
          <p:nvPr/>
        </p:nvSpPr>
        <p:spPr>
          <a:xfrm>
            <a:off x="28000" y="5238850"/>
            <a:ext cx="9144000" cy="656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endParaRPr lang="en" sz="2400" b="1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8763751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/>
        </p:nvSpPr>
        <p:spPr>
          <a:xfrm>
            <a:off x="0" y="1497207"/>
            <a:ext cx="9144000" cy="4576458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l" rtl="0">
              <a:lnSpc>
                <a:spcPct val="150000"/>
              </a:lnSpc>
              <a:buNone/>
            </a:pPr>
            <a:r>
              <a:rPr lang="en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
</a:t>
            </a:r>
          </a:p>
          <a:p>
            <a:pPr marL="457200" lvl="0" indent="-38100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000" b="1" dirty="0" smtClean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19100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More cameras, via NOAA’s observing systems</a:t>
            </a:r>
            <a:r>
              <a:rPr lang="en-US" sz="24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?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Add to ASOS?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FAA camera networks (e.g. Alaska)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Airborne cameras? 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CSTAR / AWIPS</a:t>
            </a:r>
          </a:p>
          <a:p>
            <a:pPr marL="457200" indent="-3810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-US" sz="2400" b="1" dirty="0">
                <a:latin typeface="Trebuchet MS"/>
                <a:ea typeface="Trebuchet MS"/>
                <a:cs typeface="Trebuchet MS"/>
                <a:sym typeface="Trebuchet MS"/>
              </a:rPr>
              <a:t>D</a:t>
            </a:r>
            <a:r>
              <a:rPr lang="en-US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ata assimilation with </a:t>
            </a:r>
            <a:r>
              <a:rPr lang="en-US" sz="2400" b="1" dirty="0" err="1" smtClean="0">
                <a:latin typeface="Trebuchet MS"/>
                <a:ea typeface="Trebuchet MS"/>
                <a:cs typeface="Trebuchet MS"/>
                <a:sym typeface="Trebuchet MS"/>
              </a:rPr>
              <a:t>variational</a:t>
            </a:r>
            <a:r>
              <a:rPr lang="en-US" sz="2400" b="1" dirty="0" smtClean="0">
                <a:latin typeface="Trebuchet MS"/>
                <a:ea typeface="Trebuchet MS"/>
                <a:cs typeface="Trebuchet MS"/>
                <a:sym typeface="Trebuchet MS"/>
              </a:rPr>
              <a:t> cloud and GSI analysis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</a:rPr>
              <a:t>Efforts underway </a:t>
            </a:r>
            <a:r>
              <a:rPr lang="en-US" sz="2000" b="1" dirty="0">
                <a:solidFill>
                  <a:srgbClr val="FFFF00"/>
                </a:solidFill>
              </a:rPr>
              <a:t>to use GSI cloud/hydrometeor analysis (used in HRRR/RAP) with all-sky forward model for </a:t>
            </a:r>
            <a:r>
              <a:rPr lang="en-US" sz="2000" b="1" dirty="0" err="1">
                <a:solidFill>
                  <a:srgbClr val="FFFF00"/>
                </a:solidFill>
              </a:rPr>
              <a:t>nowcasting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Use derived METAR, cloud mask, image correlation, or spectral radiances</a:t>
            </a:r>
          </a:p>
          <a:p>
            <a:pPr marL="914400" lvl="1" indent="-381000">
              <a:lnSpc>
                <a:spcPct val="150000"/>
              </a:lnSpc>
              <a:buClr>
                <a:schemeClr val="lt1"/>
              </a:buClr>
              <a:buSzPct val="100000"/>
              <a:buFont typeface="Courier New"/>
              <a:buChar char="o"/>
            </a:pP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Check </a:t>
            </a:r>
            <a:r>
              <a:rPr lang="en-US" sz="2000" b="1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applicabilty</a:t>
            </a:r>
            <a:r>
              <a:rPr lang="en-US" sz="2000" b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of available RTMs</a:t>
            </a:r>
          </a:p>
          <a:p>
            <a:pPr marL="533400" lvl="1">
              <a:lnSpc>
                <a:spcPct val="150000"/>
              </a:lnSpc>
              <a:buClr>
                <a:schemeClr val="lt1"/>
              </a:buClr>
              <a:buSzPct val="100000"/>
            </a:pPr>
            <a:r>
              <a:rPr lang="en-US" sz="2000" b="1" i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</a:t>
            </a:r>
          </a:p>
          <a:p>
            <a:pPr marL="533400" lvl="1">
              <a:lnSpc>
                <a:spcPct val="150000"/>
              </a:lnSpc>
              <a:buClr>
                <a:schemeClr val="lt1"/>
              </a:buClr>
              <a:buSzPct val="100000"/>
            </a:pPr>
            <a:r>
              <a:rPr lang="en-US" sz="2000" b="1" i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-US" sz="2000" b="1" i="1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                  </a:t>
            </a:r>
            <a:endParaRPr lang="en-US" sz="3600" i="1" dirty="0" smtClean="0">
              <a:solidFill>
                <a:srgbClr val="FFFF00"/>
              </a:solidFill>
              <a:latin typeface="Times New Roman"/>
              <a:ea typeface="Trebuchet MS"/>
              <a:cs typeface="Times New Roman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-US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81000" algn="l" rtl="0">
              <a:lnSpc>
                <a:spcPct val="150000"/>
              </a:lnSpc>
              <a:buClr>
                <a:schemeClr val="lt1"/>
              </a:buClr>
              <a:buSzPct val="100000"/>
              <a:buFont typeface="Trebuchet MS"/>
              <a:buChar char="●"/>
            </a:pPr>
            <a:endParaRPr lang="en" sz="24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619305" y="84666"/>
            <a:ext cx="5552915" cy="77807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buNone/>
            </a:pPr>
            <a:r>
              <a:rPr lang="en-US" sz="4000" b="1" i="1" dirty="0" smtClean="0">
                <a:solidFill>
                  <a:srgbClr val="FF6600"/>
                </a:solidFill>
                <a:latin typeface="Arial"/>
                <a:cs typeface="Arial"/>
              </a:rPr>
              <a:t>Future Directions - II</a:t>
            </a:r>
            <a:endParaRPr lang="en" sz="4000" b="1" i="1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83366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644525" y="-31214"/>
            <a:ext cx="8229600" cy="842962"/>
          </a:xfrm>
        </p:spPr>
        <p:txBody>
          <a:bodyPr>
            <a:normAutofit fontScale="90000"/>
          </a:bodyPr>
          <a:lstStyle/>
          <a:p>
            <a:pPr>
              <a:spcBef>
                <a:spcPct val="0"/>
              </a:spcBef>
              <a:buSzTx/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Sky &amp; Weather 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Simulation Ingredients</a:t>
            </a:r>
          </a:p>
        </p:txBody>
      </p:sp>
      <p:sp>
        <p:nvSpPr>
          <p:cNvPr id="31746" name="Text Placeholder 2"/>
          <p:cNvSpPr>
            <a:spLocks noGrp="1"/>
          </p:cNvSpPr>
          <p:nvPr>
            <p:ph type="body" idx="1"/>
          </p:nvPr>
        </p:nvSpPr>
        <p:spPr>
          <a:xfrm>
            <a:off x="196850" y="949112"/>
            <a:ext cx="8677275" cy="5516065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6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3-</a:t>
            </a:r>
            <a:r>
              <a:rPr lang="en-US" sz="26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D cloud / hydrometeor analyses </a:t>
            </a:r>
            <a:r>
              <a:rPr lang="en-US" sz="26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(or forecasts)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Cloud 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liquid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/ ice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, rain, snow, </a:t>
            </a:r>
            <a:r>
              <a:rPr lang="en-US" sz="2400" b="1" dirty="0" err="1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graupel</a:t>
            </a:r>
            <a:endParaRPr lang="en-US" sz="2400" b="1" dirty="0" smtClean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LAPS / HRRR systems developed at ESRL/GSD (e.g.)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Typical grid 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r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esolution = 500m – 3km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6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Land Surface (3-color spectral reflectance</a:t>
            </a:r>
            <a:r>
              <a:rPr lang="en-US" sz="26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6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- including snow cover)</a:t>
            </a:r>
            <a:endParaRPr lang="en-US" sz="26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600" b="1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Aerosol parameters</a:t>
            </a:r>
            <a:endParaRPr lang="en-US" sz="26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Optical d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epth (~.03-.30)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Scale height (~7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5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0-3000m)</a:t>
            </a:r>
            <a:endParaRPr lang="en-US" sz="2400" b="1" dirty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Size distribution</a:t>
            </a:r>
            <a:endParaRPr lang="en-US" sz="2400" b="1" dirty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6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Locations of sun, moon, planets, stars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6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Nighttime </a:t>
            </a:r>
            <a:r>
              <a:rPr lang="en-US" sz="26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c</a:t>
            </a:r>
            <a:r>
              <a:rPr lang="en-US" sz="26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ity lights (via VIIRS), airglow</a:t>
            </a:r>
            <a:endParaRPr lang="en-US" sz="26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2600" b="1" dirty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Specify </a:t>
            </a:r>
            <a:r>
              <a:rPr lang="en-US" sz="2600" b="1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rPr>
              <a:t>vantage point – easily movable</a:t>
            </a:r>
            <a:endParaRPr lang="en-US" sz="2600" b="1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Latitude, 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longitude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, 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elevation / altitude (surface to lunar distance)</a:t>
            </a:r>
          </a:p>
          <a:p>
            <a:pPr lvl="1">
              <a:spcBef>
                <a:spcPts val="1200"/>
              </a:spcBef>
              <a:buFont typeface="Wingdings" charset="2"/>
              <a:buChar char="§"/>
            </a:pP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Viewing window up to full 360</a:t>
            </a:r>
            <a:r>
              <a:rPr lang="en-US" sz="2400" b="1" baseline="30000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sphere (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v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irtual </a:t>
            </a:r>
            <a:r>
              <a:rPr lang="en-US" sz="2400" b="1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r</a:t>
            </a:r>
            <a:r>
              <a:rPr lang="en-US" sz="2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eality)</a:t>
            </a:r>
            <a:endParaRPr lang="en-US" sz="2400" b="1" dirty="0">
              <a:solidFill>
                <a:srgbClr val="FFFF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4" name="Slide Number Placeholder 4"/>
          <p:cNvSpPr txBox="1">
            <a:spLocks/>
          </p:cNvSpPr>
          <p:nvPr/>
        </p:nvSpPr>
        <p:spPr>
          <a:xfrm>
            <a:off x="8229600" y="6245225"/>
            <a:ext cx="4572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fld id="{18B72C05-4274-D242-BA78-E78DA5042A50}" type="slidenum">
              <a:rPr lang="en-US" sz="1400" smtClean="0">
                <a:solidFill>
                  <a:srgbClr val="000000"/>
                </a:solidFill>
              </a:rPr>
              <a:pPr eaLnBrk="1" hangingPunct="1"/>
              <a:t>4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9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0" y="228600"/>
            <a:ext cx="2667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b="1" dirty="0" smtClean="0">
                <a:latin typeface="Calibri" charset="0"/>
              </a:rPr>
              <a:t>Cloud analysis</a:t>
            </a:r>
          </a:p>
          <a:p>
            <a:pPr algn="ctr" eaLnBrk="1" hangingPunct="1"/>
            <a:r>
              <a:rPr lang="en-US" sz="2800" b="1" dirty="0" smtClean="0">
                <a:latin typeface="Calibri" charset="0"/>
              </a:rPr>
              <a:t>(e.g. from LAPS)</a:t>
            </a:r>
            <a:endParaRPr lang="en-US" sz="2800" b="1" dirty="0">
              <a:latin typeface="Calibri" charset="0"/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30480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32" name="Line 3"/>
          <p:cNvSpPr>
            <a:spLocks noChangeShapeType="1"/>
          </p:cNvSpPr>
          <p:nvPr/>
        </p:nvSpPr>
        <p:spPr bwMode="auto">
          <a:xfrm>
            <a:off x="5105400" y="1905000"/>
            <a:ext cx="914400" cy="914400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3" name="Line 4"/>
          <p:cNvSpPr>
            <a:spLocks noChangeShapeType="1"/>
          </p:cNvSpPr>
          <p:nvPr/>
        </p:nvSpPr>
        <p:spPr bwMode="auto">
          <a:xfrm>
            <a:off x="4722813" y="2251075"/>
            <a:ext cx="612775" cy="1138238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4" name="Line 5"/>
          <p:cNvSpPr>
            <a:spLocks noChangeShapeType="1"/>
          </p:cNvSpPr>
          <p:nvPr/>
        </p:nvSpPr>
        <p:spPr bwMode="auto">
          <a:xfrm>
            <a:off x="4303713" y="2347913"/>
            <a:ext cx="320675" cy="1858962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5" name="Line 6"/>
          <p:cNvSpPr>
            <a:spLocks noChangeShapeType="1"/>
          </p:cNvSpPr>
          <p:nvPr/>
        </p:nvSpPr>
        <p:spPr bwMode="auto">
          <a:xfrm flipH="1">
            <a:off x="3829050" y="2479675"/>
            <a:ext cx="115888" cy="1290638"/>
          </a:xfrm>
          <a:prstGeom prst="line">
            <a:avLst/>
          </a:prstGeom>
          <a:noFill/>
          <a:ln w="936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3962400" y="5410200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en-US" sz="1800" b="1" dirty="0">
                <a:solidFill>
                  <a:srgbClr val="FF6600"/>
                </a:solidFill>
                <a:latin typeface="Times New Roman" charset="0"/>
              </a:rPr>
              <a:t>METAR</a:t>
            </a:r>
          </a:p>
        </p:txBody>
      </p:sp>
      <p:sp>
        <p:nvSpPr>
          <p:cNvPr id="22537" name="Line 8"/>
          <p:cNvSpPr>
            <a:spLocks noChangeShapeType="1"/>
          </p:cNvSpPr>
          <p:nvPr/>
        </p:nvSpPr>
        <p:spPr bwMode="auto">
          <a:xfrm flipH="1" flipV="1">
            <a:off x="3922713" y="5026025"/>
            <a:ext cx="231775" cy="385763"/>
          </a:xfrm>
          <a:prstGeom prst="line">
            <a:avLst/>
          </a:prstGeom>
          <a:noFill/>
          <a:ln w="9398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8" name="Line 9"/>
          <p:cNvSpPr>
            <a:spLocks noChangeShapeType="1"/>
          </p:cNvSpPr>
          <p:nvPr/>
        </p:nvSpPr>
        <p:spPr bwMode="auto">
          <a:xfrm flipH="1" flipV="1">
            <a:off x="4283075" y="5005388"/>
            <a:ext cx="120650" cy="428625"/>
          </a:xfrm>
          <a:prstGeom prst="line">
            <a:avLst/>
          </a:prstGeom>
          <a:noFill/>
          <a:ln w="9398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Line 10"/>
          <p:cNvSpPr>
            <a:spLocks noChangeShapeType="1"/>
          </p:cNvSpPr>
          <p:nvPr/>
        </p:nvSpPr>
        <p:spPr bwMode="auto">
          <a:xfrm flipV="1">
            <a:off x="4587875" y="5008563"/>
            <a:ext cx="120650" cy="420687"/>
          </a:xfrm>
          <a:prstGeom prst="line">
            <a:avLst/>
          </a:prstGeom>
          <a:noFill/>
          <a:ln w="9525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0" name="Line 11"/>
          <p:cNvSpPr>
            <a:spLocks noChangeShapeType="1"/>
          </p:cNvSpPr>
          <p:nvPr/>
        </p:nvSpPr>
        <p:spPr bwMode="auto">
          <a:xfrm flipV="1">
            <a:off x="4767263" y="5032375"/>
            <a:ext cx="219075" cy="374650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1" name="Text Box 12"/>
          <p:cNvSpPr txBox="1">
            <a:spLocks noChangeArrowheads="1"/>
          </p:cNvSpPr>
          <p:nvPr/>
        </p:nvSpPr>
        <p:spPr bwMode="auto">
          <a:xfrm>
            <a:off x="5486400" y="5638800"/>
            <a:ext cx="121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en-US" sz="1800" b="1" dirty="0">
                <a:solidFill>
                  <a:srgbClr val="FF6600"/>
                </a:solidFill>
                <a:latin typeface="Times New Roman" charset="0"/>
              </a:rPr>
              <a:t>METAR</a:t>
            </a:r>
          </a:p>
        </p:txBody>
      </p:sp>
      <p:sp>
        <p:nvSpPr>
          <p:cNvPr id="22542" name="Line 13"/>
          <p:cNvSpPr>
            <a:spLocks noChangeShapeType="1"/>
          </p:cNvSpPr>
          <p:nvPr/>
        </p:nvSpPr>
        <p:spPr bwMode="auto">
          <a:xfrm flipH="1" flipV="1">
            <a:off x="5408613" y="5254625"/>
            <a:ext cx="231775" cy="385763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Line 14"/>
          <p:cNvSpPr>
            <a:spLocks noChangeShapeType="1"/>
          </p:cNvSpPr>
          <p:nvPr/>
        </p:nvSpPr>
        <p:spPr bwMode="auto">
          <a:xfrm flipH="1" flipV="1">
            <a:off x="5768975" y="5233988"/>
            <a:ext cx="120650" cy="428625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15"/>
          <p:cNvSpPr>
            <a:spLocks noChangeShapeType="1"/>
          </p:cNvSpPr>
          <p:nvPr/>
        </p:nvSpPr>
        <p:spPr bwMode="auto">
          <a:xfrm flipV="1">
            <a:off x="6073775" y="5237163"/>
            <a:ext cx="120650" cy="420687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Line 16"/>
          <p:cNvSpPr>
            <a:spLocks noChangeShapeType="1"/>
          </p:cNvSpPr>
          <p:nvPr/>
        </p:nvSpPr>
        <p:spPr bwMode="auto">
          <a:xfrm flipV="1">
            <a:off x="6253163" y="5260975"/>
            <a:ext cx="219075" cy="374650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6" name="Line 17"/>
          <p:cNvSpPr>
            <a:spLocks noChangeShapeType="1"/>
          </p:cNvSpPr>
          <p:nvPr/>
        </p:nvSpPr>
        <p:spPr bwMode="auto">
          <a:xfrm flipH="1" flipV="1">
            <a:off x="6704013" y="4949825"/>
            <a:ext cx="231775" cy="385763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7" name="Line 18"/>
          <p:cNvSpPr>
            <a:spLocks noChangeShapeType="1"/>
          </p:cNvSpPr>
          <p:nvPr/>
        </p:nvSpPr>
        <p:spPr bwMode="auto">
          <a:xfrm flipH="1" flipV="1">
            <a:off x="7073900" y="4864100"/>
            <a:ext cx="101600" cy="482600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8" name="Line 19"/>
          <p:cNvSpPr>
            <a:spLocks noChangeShapeType="1"/>
          </p:cNvSpPr>
          <p:nvPr/>
        </p:nvSpPr>
        <p:spPr bwMode="auto">
          <a:xfrm flipV="1">
            <a:off x="7369175" y="4933950"/>
            <a:ext cx="120650" cy="420688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9" name="Line 20"/>
          <p:cNvSpPr>
            <a:spLocks noChangeShapeType="1"/>
          </p:cNvSpPr>
          <p:nvPr/>
        </p:nvSpPr>
        <p:spPr bwMode="auto">
          <a:xfrm flipV="1">
            <a:off x="7624763" y="4994275"/>
            <a:ext cx="219075" cy="374650"/>
          </a:xfrm>
          <a:prstGeom prst="line">
            <a:avLst/>
          </a:prstGeom>
          <a:noFill/>
          <a:ln w="9360">
            <a:solidFill>
              <a:schemeClr val="accent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0" name="Line 21"/>
          <p:cNvSpPr>
            <a:spLocks noChangeShapeType="1"/>
          </p:cNvSpPr>
          <p:nvPr/>
        </p:nvSpPr>
        <p:spPr bwMode="auto">
          <a:xfrm flipV="1">
            <a:off x="2705100" y="3562350"/>
            <a:ext cx="2435225" cy="901700"/>
          </a:xfrm>
          <a:prstGeom prst="line">
            <a:avLst/>
          </a:prstGeom>
          <a:noFill/>
          <a:ln w="9360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1" name="Line 22"/>
          <p:cNvSpPr>
            <a:spLocks noChangeShapeType="1"/>
          </p:cNvSpPr>
          <p:nvPr/>
        </p:nvSpPr>
        <p:spPr bwMode="auto">
          <a:xfrm flipV="1">
            <a:off x="2667000" y="3871913"/>
            <a:ext cx="2209800" cy="714375"/>
          </a:xfrm>
          <a:prstGeom prst="line">
            <a:avLst/>
          </a:prstGeom>
          <a:noFill/>
          <a:ln w="9360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2" name="Line 23"/>
          <p:cNvSpPr>
            <a:spLocks noChangeShapeType="1"/>
          </p:cNvSpPr>
          <p:nvPr/>
        </p:nvSpPr>
        <p:spPr bwMode="auto">
          <a:xfrm flipV="1">
            <a:off x="2667000" y="4329113"/>
            <a:ext cx="1828800" cy="409575"/>
          </a:xfrm>
          <a:prstGeom prst="line">
            <a:avLst/>
          </a:prstGeom>
          <a:noFill/>
          <a:ln w="9360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53" name="Line 24"/>
          <p:cNvSpPr>
            <a:spLocks noChangeShapeType="1"/>
          </p:cNvSpPr>
          <p:nvPr/>
        </p:nvSpPr>
        <p:spPr bwMode="auto">
          <a:xfrm flipV="1">
            <a:off x="2622550" y="4679950"/>
            <a:ext cx="1922463" cy="207963"/>
          </a:xfrm>
          <a:prstGeom prst="line">
            <a:avLst/>
          </a:prstGeom>
          <a:noFill/>
          <a:ln w="9360">
            <a:solidFill>
              <a:srgbClr val="FFCC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54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038600"/>
            <a:ext cx="15224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2555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424" y="837642"/>
            <a:ext cx="210978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56" name="Text Box 27"/>
          <p:cNvSpPr txBox="1">
            <a:spLocks noChangeArrowheads="1"/>
          </p:cNvSpPr>
          <p:nvPr/>
        </p:nvSpPr>
        <p:spPr bwMode="auto">
          <a:xfrm>
            <a:off x="6781800" y="5410200"/>
            <a:ext cx="1219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ts val="1125"/>
              </a:spcBef>
            </a:pPr>
            <a:r>
              <a:rPr lang="en-US" sz="1800" b="1" dirty="0">
                <a:solidFill>
                  <a:srgbClr val="FF6600"/>
                </a:solidFill>
                <a:latin typeface="Times New Roman" charset="0"/>
              </a:rPr>
              <a:t>METAR</a:t>
            </a:r>
          </a:p>
        </p:txBody>
      </p:sp>
      <p:sp>
        <p:nvSpPr>
          <p:cNvPr id="22557" name="Rectangle 28"/>
          <p:cNvSpPr>
            <a:spLocks noChangeArrowheads="1"/>
          </p:cNvSpPr>
          <p:nvPr/>
        </p:nvSpPr>
        <p:spPr bwMode="auto">
          <a:xfrm>
            <a:off x="5414963" y="152400"/>
            <a:ext cx="372903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2558" name="Picture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182880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2559" name="Line 30"/>
          <p:cNvSpPr>
            <a:spLocks noChangeShapeType="1"/>
          </p:cNvSpPr>
          <p:nvPr/>
        </p:nvSpPr>
        <p:spPr bwMode="auto">
          <a:xfrm flipV="1">
            <a:off x="7467600" y="2501900"/>
            <a:ext cx="228600" cy="558800"/>
          </a:xfrm>
          <a:prstGeom prst="line">
            <a:avLst/>
          </a:prstGeom>
          <a:noFill/>
          <a:ln w="936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0" name="Line 31"/>
          <p:cNvSpPr>
            <a:spLocks noChangeShapeType="1"/>
          </p:cNvSpPr>
          <p:nvPr/>
        </p:nvSpPr>
        <p:spPr bwMode="auto">
          <a:xfrm flipV="1">
            <a:off x="6477000" y="2501900"/>
            <a:ext cx="152400" cy="558800"/>
          </a:xfrm>
          <a:prstGeom prst="line">
            <a:avLst/>
          </a:prstGeom>
          <a:noFill/>
          <a:ln w="936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1" name="Line 32"/>
          <p:cNvSpPr>
            <a:spLocks noChangeShapeType="1"/>
          </p:cNvSpPr>
          <p:nvPr/>
        </p:nvSpPr>
        <p:spPr bwMode="auto">
          <a:xfrm flipV="1">
            <a:off x="7696200" y="2501900"/>
            <a:ext cx="457200" cy="939800"/>
          </a:xfrm>
          <a:prstGeom prst="line">
            <a:avLst/>
          </a:prstGeom>
          <a:noFill/>
          <a:ln w="936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2" name="Line 33"/>
          <p:cNvSpPr>
            <a:spLocks noChangeShapeType="1"/>
          </p:cNvSpPr>
          <p:nvPr/>
        </p:nvSpPr>
        <p:spPr bwMode="auto">
          <a:xfrm flipV="1">
            <a:off x="7086600" y="2501900"/>
            <a:ext cx="76200" cy="254000"/>
          </a:xfrm>
          <a:prstGeom prst="line">
            <a:avLst/>
          </a:prstGeom>
          <a:noFill/>
          <a:ln w="936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64" name="Text Box 3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4D59C559-3FA4-9E44-8B07-DC233800EB85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eaLnBrk="1" hangingPunct="1"/>
              <a:t>5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2565" name="TextBox 1"/>
          <p:cNvSpPr txBox="1">
            <a:spLocks noChangeArrowheads="1"/>
          </p:cNvSpPr>
          <p:nvPr/>
        </p:nvSpPr>
        <p:spPr bwMode="auto">
          <a:xfrm>
            <a:off x="776465" y="2875756"/>
            <a:ext cx="1654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FF00"/>
                </a:solidFill>
              </a:rPr>
              <a:t>First Guess </a:t>
            </a:r>
            <a:r>
              <a:rPr lang="en-US" sz="1800" dirty="0">
                <a:solidFill>
                  <a:srgbClr val="FFFF00"/>
                </a:solidFill>
                <a:sym typeface="Wingdings" charset="0"/>
              </a:rPr>
              <a:t>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2400" y="2571234"/>
            <a:ext cx="1886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11um,VIS,3.9um</a:t>
            </a:r>
            <a:endParaRPr lang="en-US" dirty="0"/>
          </a:p>
        </p:txBody>
      </p:sp>
      <p:pic>
        <p:nvPicPr>
          <p:cNvPr id="3" name="Picture 2" descr="grid_transparen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476" y="2251075"/>
            <a:ext cx="5381541" cy="39708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75350" y="6356350"/>
            <a:ext cx="2515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6"/>
                </a:solidFill>
                <a:latin typeface="Lucida Grande"/>
                <a:ea typeface="Lucida Grande"/>
                <a:cs typeface="Lucida Grande"/>
              </a:rPr>
              <a:t>(Albers et. al. 1996)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6147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A4EB29-9A59-D046-8BA7-E1E625E7611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6" name="Picture 5" descr="camera-allsky.jpg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" y="0"/>
            <a:ext cx="5390368" cy="3854113"/>
          </a:xfrm>
          <a:prstGeom prst="rect">
            <a:avLst/>
          </a:prstGeom>
        </p:spPr>
      </p:pic>
      <p:pic>
        <p:nvPicPr>
          <p:cNvPr id="5" name="Picture 4" descr="touchsrceen-allsky.jp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828" y="2286000"/>
            <a:ext cx="5255172" cy="457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53126" y="676959"/>
            <a:ext cx="28019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DSRC Rooftop</a:t>
            </a:r>
          </a:p>
          <a:p>
            <a:pPr algn="ctr"/>
            <a:r>
              <a:rPr lang="en-US" sz="2000" b="1" dirty="0" smtClean="0"/>
              <a:t>“</a:t>
            </a:r>
            <a:r>
              <a:rPr lang="en-US" sz="2000" b="1" dirty="0" err="1" smtClean="0"/>
              <a:t>Moonglow</a:t>
            </a:r>
            <a:r>
              <a:rPr lang="en-US" sz="2000" b="1" dirty="0" smtClean="0"/>
              <a:t>” Camera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3495" y="4032806"/>
            <a:ext cx="411560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Other cameras: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Mt. Evans webcam </a:t>
            </a:r>
          </a:p>
          <a:p>
            <a:r>
              <a:rPr lang="en-US" dirty="0"/>
              <a:t> </a:t>
            </a:r>
            <a:r>
              <a:rPr lang="en-US" dirty="0" smtClean="0"/>
              <a:t>   (Meyer-</a:t>
            </a:r>
            <a:r>
              <a:rPr lang="en-US" dirty="0" err="1" smtClean="0"/>
              <a:t>Womble</a:t>
            </a:r>
            <a:r>
              <a:rPr lang="en-US" dirty="0" smtClean="0"/>
              <a:t> Observatory </a:t>
            </a:r>
          </a:p>
          <a:p>
            <a:r>
              <a:rPr lang="en-US" dirty="0" smtClean="0"/>
              <a:t>     Univ. of Denver)</a:t>
            </a:r>
          </a:p>
          <a:p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Longmont Astronomical Society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300m BAO Tower (Erie, CO)</a:t>
            </a:r>
            <a:endParaRPr lang="en-US" dirty="0"/>
          </a:p>
        </p:txBody>
      </p:sp>
      <p:sp>
        <p:nvSpPr>
          <p:cNvPr id="8" name="Left Arrow 7"/>
          <p:cNvSpPr/>
          <p:nvPr/>
        </p:nvSpPr>
        <p:spPr>
          <a:xfrm>
            <a:off x="2944815" y="751231"/>
            <a:ext cx="3040063" cy="169520"/>
          </a:xfrm>
          <a:prstGeom prst="leftArrow">
            <a:avLst>
              <a:gd name="adj1" fmla="val 50000"/>
              <a:gd name="adj2" fmla="val 77814"/>
            </a:avLst>
          </a:prstGeom>
          <a:effectLst/>
          <a:scene3d>
            <a:camera prst="orthographicFront">
              <a:rot lat="0" lon="0" rev="2118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518893" y="1563156"/>
            <a:ext cx="3512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6600"/>
                </a:solidFill>
              </a:rPr>
              <a:t>Acknowledgement to Kirk </a:t>
            </a:r>
            <a:r>
              <a:rPr lang="en-US" i="1" dirty="0" err="1" smtClean="0">
                <a:solidFill>
                  <a:srgbClr val="FF6600"/>
                </a:solidFill>
              </a:rPr>
              <a:t>Holub</a:t>
            </a:r>
            <a:endParaRPr lang="en-US" i="1" dirty="0">
              <a:solidFill>
                <a:srgbClr val="FF6600"/>
              </a:solidFill>
            </a:endParaRPr>
          </a:p>
          <a:p>
            <a:pPr algn="ctr"/>
            <a:r>
              <a:rPr lang="en-US" i="1" dirty="0" smtClean="0">
                <a:solidFill>
                  <a:srgbClr val="FF6600"/>
                </a:solidFill>
              </a:rPr>
              <a:t>(GSD) as camera engineer</a:t>
            </a:r>
            <a:endParaRPr lang="en-US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grid_transpar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44" y="1653875"/>
            <a:ext cx="8618022" cy="4842994"/>
          </a:xfrm>
          <a:prstGeom prst="rect">
            <a:avLst/>
          </a:prstGeom>
        </p:spPr>
      </p:pic>
      <p:pic>
        <p:nvPicPr>
          <p:cNvPr id="3" name="Picture 2" descr="sun-icon-m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22" y="-4339740"/>
            <a:ext cx="6739576" cy="6784963"/>
          </a:xfrm>
          <a:prstGeom prst="rect">
            <a:avLst/>
          </a:prstGeom>
        </p:spPr>
      </p:pic>
      <p:sp>
        <p:nvSpPr>
          <p:cNvPr id="22530" name="Text Box 1"/>
          <p:cNvSpPr txBox="1">
            <a:spLocks noChangeArrowheads="1"/>
          </p:cNvSpPr>
          <p:nvPr/>
        </p:nvSpPr>
        <p:spPr bwMode="auto">
          <a:xfrm>
            <a:off x="5962543" y="15873"/>
            <a:ext cx="2895600" cy="1512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en-US" sz="3200" b="1" dirty="0" smtClean="0">
                <a:solidFill>
                  <a:prstClr val="white"/>
                </a:solidFill>
                <a:latin typeface="Calibri" charset="0"/>
              </a:rPr>
              <a:t>Ray Tracing Techniques</a:t>
            </a:r>
            <a:endParaRPr lang="en-US" sz="3200" b="1" dirty="0">
              <a:solidFill>
                <a:prstClr val="white"/>
              </a:solidFill>
              <a:latin typeface="Calibri" charset="0"/>
            </a:endParaRPr>
          </a:p>
        </p:txBody>
      </p:sp>
      <p:sp>
        <p:nvSpPr>
          <p:cNvPr id="22532" name="Line 3"/>
          <p:cNvSpPr>
            <a:spLocks noChangeShapeType="1"/>
          </p:cNvSpPr>
          <p:nvPr/>
        </p:nvSpPr>
        <p:spPr bwMode="auto">
          <a:xfrm>
            <a:off x="5080097" y="1011866"/>
            <a:ext cx="1855691" cy="3553784"/>
          </a:xfrm>
          <a:prstGeom prst="line">
            <a:avLst/>
          </a:prstGeom>
          <a:noFill/>
          <a:ln w="22098">
            <a:solidFill>
              <a:srgbClr val="FFFF0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533" name="Line 4"/>
          <p:cNvSpPr>
            <a:spLocks noChangeShapeType="1"/>
          </p:cNvSpPr>
          <p:nvPr/>
        </p:nvSpPr>
        <p:spPr bwMode="auto">
          <a:xfrm>
            <a:off x="4333434" y="1380434"/>
            <a:ext cx="1556191" cy="3083615"/>
          </a:xfrm>
          <a:prstGeom prst="line">
            <a:avLst/>
          </a:prstGeom>
          <a:noFill/>
          <a:ln w="22098">
            <a:solidFill>
              <a:srgbClr val="FFFF0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534" name="Line 5"/>
          <p:cNvSpPr>
            <a:spLocks noChangeShapeType="1"/>
          </p:cNvSpPr>
          <p:nvPr/>
        </p:nvSpPr>
        <p:spPr bwMode="auto">
          <a:xfrm>
            <a:off x="3642597" y="1584092"/>
            <a:ext cx="1716626" cy="3565949"/>
          </a:xfrm>
          <a:prstGeom prst="line">
            <a:avLst/>
          </a:prstGeom>
          <a:noFill/>
          <a:ln w="22098">
            <a:solidFill>
              <a:srgbClr val="FFFF0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535" name="Line 6"/>
          <p:cNvSpPr>
            <a:spLocks noChangeShapeType="1"/>
          </p:cNvSpPr>
          <p:nvPr/>
        </p:nvSpPr>
        <p:spPr bwMode="auto">
          <a:xfrm>
            <a:off x="2958739" y="1891140"/>
            <a:ext cx="1749786" cy="3744485"/>
          </a:xfrm>
          <a:prstGeom prst="line">
            <a:avLst/>
          </a:prstGeom>
          <a:noFill/>
          <a:ln w="22098">
            <a:solidFill>
              <a:srgbClr val="FFFF0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550" name="Line 21"/>
          <p:cNvSpPr>
            <a:spLocks noChangeShapeType="1"/>
          </p:cNvSpPr>
          <p:nvPr/>
        </p:nvSpPr>
        <p:spPr bwMode="auto">
          <a:xfrm flipV="1">
            <a:off x="2705100" y="2438400"/>
            <a:ext cx="3848100" cy="2025650"/>
          </a:xfrm>
          <a:prstGeom prst="line">
            <a:avLst/>
          </a:prstGeom>
          <a:noFill/>
          <a:ln w="22098">
            <a:solidFill>
              <a:srgbClr val="FFCCCC"/>
            </a:solidFill>
            <a:miter lim="800000"/>
            <a:headEnd type="none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ln>
                <a:solidFill>
                  <a:schemeClr val="tx1"/>
                </a:solidFill>
                <a:headEnd type="triangle"/>
                <a:tailEnd type="triangle"/>
              </a:ln>
              <a:solidFill>
                <a:prstClr val="white"/>
              </a:solidFill>
            </a:endParaRPr>
          </a:p>
        </p:txBody>
      </p:sp>
      <p:sp>
        <p:nvSpPr>
          <p:cNvPr id="22551" name="Line 22"/>
          <p:cNvSpPr>
            <a:spLocks noChangeShapeType="1"/>
          </p:cNvSpPr>
          <p:nvPr/>
        </p:nvSpPr>
        <p:spPr bwMode="auto">
          <a:xfrm flipV="1">
            <a:off x="2666999" y="3871912"/>
            <a:ext cx="2887611" cy="714375"/>
          </a:xfrm>
          <a:prstGeom prst="line">
            <a:avLst/>
          </a:prstGeom>
          <a:noFill/>
          <a:ln w="22098">
            <a:solidFill>
              <a:srgbClr val="FFCCCC"/>
            </a:solidFill>
            <a:miter lim="800000"/>
            <a:headEnd type="none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ln>
                <a:solidFill>
                  <a:srgbClr val="000000"/>
                </a:solidFill>
                <a:headEnd type="triangle"/>
                <a:tailEnd type="triangle"/>
              </a:ln>
              <a:solidFill>
                <a:prstClr val="white"/>
              </a:solidFill>
            </a:endParaRPr>
          </a:p>
        </p:txBody>
      </p:sp>
      <p:sp>
        <p:nvSpPr>
          <p:cNvPr id="22552" name="Line 23"/>
          <p:cNvSpPr>
            <a:spLocks noChangeShapeType="1"/>
          </p:cNvSpPr>
          <p:nvPr/>
        </p:nvSpPr>
        <p:spPr bwMode="auto">
          <a:xfrm flipV="1">
            <a:off x="2667000" y="4464049"/>
            <a:ext cx="2319338" cy="274637"/>
          </a:xfrm>
          <a:prstGeom prst="line">
            <a:avLst/>
          </a:prstGeom>
          <a:noFill/>
          <a:ln w="22098">
            <a:solidFill>
              <a:srgbClr val="FFCCCC"/>
            </a:solidFill>
            <a:miter lim="800000"/>
            <a:headEnd type="none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557" name="Rectangle 28"/>
          <p:cNvSpPr>
            <a:spLocks noChangeArrowheads="1"/>
          </p:cNvSpPr>
          <p:nvPr/>
        </p:nvSpPr>
        <p:spPr bwMode="auto">
          <a:xfrm>
            <a:off x="5414963" y="152400"/>
            <a:ext cx="3729037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2564" name="Text Box 35"/>
          <p:cNvSpPr txBox="1">
            <a:spLocks noChangeArrowheads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457200" eaLnBrk="1" hangingPunct="1"/>
            <a:fld id="{4D59C559-3FA4-9E44-8B07-DC233800EB85}" type="slidenum">
              <a:rPr lang="en-US" sz="1200">
                <a:solidFill>
                  <a:srgbClr val="898989"/>
                </a:solidFill>
                <a:latin typeface="Calibri" charset="0"/>
              </a:rPr>
              <a:pPr algn="r" defTabSz="457200" eaLnBrk="1" hangingPunct="1"/>
              <a:t>7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 descr="Eye-2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4" t="30498" r="13562" b="14899"/>
          <a:stretch/>
        </p:blipFill>
        <p:spPr>
          <a:xfrm rot="20247470" flipH="1">
            <a:off x="903286" y="4341623"/>
            <a:ext cx="1799228" cy="1095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53" name="Line 24"/>
          <p:cNvSpPr>
            <a:spLocks noChangeShapeType="1"/>
          </p:cNvSpPr>
          <p:nvPr/>
        </p:nvSpPr>
        <p:spPr bwMode="auto">
          <a:xfrm flipV="1">
            <a:off x="2622550" y="4887912"/>
            <a:ext cx="2618044" cy="0"/>
          </a:xfrm>
          <a:prstGeom prst="line">
            <a:avLst/>
          </a:prstGeom>
          <a:noFill/>
          <a:ln w="22098">
            <a:solidFill>
              <a:srgbClr val="FFCCCC"/>
            </a:solidFill>
            <a:miter lim="800000"/>
            <a:headEnd type="none" w="lg" len="lg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6">
            <a:alphaModFix amt="7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30480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5" name="Line 5"/>
          <p:cNvSpPr>
            <a:spLocks noChangeShapeType="1"/>
          </p:cNvSpPr>
          <p:nvPr/>
        </p:nvSpPr>
        <p:spPr bwMode="auto">
          <a:xfrm>
            <a:off x="5170055" y="4757882"/>
            <a:ext cx="181264" cy="397163"/>
          </a:xfrm>
          <a:prstGeom prst="line">
            <a:avLst/>
          </a:prstGeom>
          <a:noFill/>
          <a:ln w="22098">
            <a:solidFill>
              <a:srgbClr val="C8CBA0"/>
            </a:solidFill>
            <a:miter lim="800000"/>
            <a:headEnd type="none"/>
            <a:tailEnd type="arrow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3780000">
            <a:off x="3389357" y="2325708"/>
            <a:ext cx="1741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3D Short Wave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64678" y="3491433"/>
            <a:ext cx="355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θ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487893" y="6249373"/>
            <a:ext cx="2217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θ</a:t>
            </a:r>
            <a:r>
              <a:rPr lang="en-US" dirty="0" smtClean="0"/>
              <a:t> = scattering angle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6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bined_142271815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5900"/>
            <a:ext cx="9144000" cy="46005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926299"/>
            <a:ext cx="91439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Top: </a:t>
            </a:r>
            <a:r>
              <a:rPr lang="en-US" sz="2400" dirty="0" smtClean="0">
                <a:solidFill>
                  <a:srgbClr val="FF6600"/>
                </a:solidFill>
              </a:rPr>
              <a:t>simulated</a:t>
            </a:r>
            <a:r>
              <a:rPr lang="en-US" sz="2400" dirty="0" smtClean="0">
                <a:solidFill>
                  <a:srgbClr val="FFFF00"/>
                </a:solidFill>
              </a:rPr>
              <a:t> sky via LAPS analysis </a:t>
            </a:r>
            <a:r>
              <a:rPr lang="en-US" sz="2400" dirty="0" smtClean="0">
                <a:solidFill>
                  <a:srgbClr val="FF6600"/>
                </a:solidFill>
              </a:rPr>
              <a:t>(independent of camera)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Bottom: </a:t>
            </a:r>
            <a:r>
              <a:rPr lang="en-US" sz="2400" dirty="0" smtClean="0">
                <a:solidFill>
                  <a:srgbClr val="FF6600"/>
                </a:solidFill>
              </a:rPr>
              <a:t>observed</a:t>
            </a:r>
            <a:r>
              <a:rPr lang="en-US" sz="2400" dirty="0" smtClean="0">
                <a:solidFill>
                  <a:srgbClr val="FFFF00"/>
                </a:solidFill>
              </a:rPr>
              <a:t> sky (</a:t>
            </a:r>
            <a:r>
              <a:rPr lang="en-US" sz="2400" dirty="0">
                <a:solidFill>
                  <a:srgbClr val="FFFF00"/>
                </a:solidFill>
              </a:rPr>
              <a:t>“</a:t>
            </a:r>
            <a:r>
              <a:rPr lang="en-US" sz="2400" dirty="0" err="1">
                <a:solidFill>
                  <a:srgbClr val="FFFF00"/>
                </a:solidFill>
              </a:rPr>
              <a:t>Moonglow</a:t>
            </a:r>
            <a:r>
              <a:rPr lang="en-US" sz="2400" dirty="0">
                <a:solidFill>
                  <a:srgbClr val="FFFF00"/>
                </a:solidFill>
              </a:rPr>
              <a:t>” camera </a:t>
            </a:r>
            <a:r>
              <a:rPr lang="en-US" sz="2400" dirty="0" smtClean="0">
                <a:solidFill>
                  <a:srgbClr val="FFFF00"/>
                </a:solidFill>
              </a:rPr>
              <a:t>atop ESRL) </a:t>
            </a:r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0" y="40846"/>
            <a:ext cx="9144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6600"/>
                </a:solidFill>
                <a:latin typeface="Arial"/>
                <a:cs typeface="Arial"/>
              </a:rPr>
              <a:t>Cylindrical Panorama Comparison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0" y="62562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dirty="0">
                <a:solidFill>
                  <a:srgbClr val="FFFF00"/>
                </a:solidFill>
              </a:rPr>
              <a:t>(</a:t>
            </a:r>
            <a:r>
              <a:rPr lang="en-US" dirty="0">
                <a:solidFill>
                  <a:srgbClr val="FFFF00"/>
                </a:solidFill>
              </a:rPr>
              <a:t>1/4</a:t>
            </a:r>
            <a:r>
              <a:rPr lang="en" dirty="0">
                <a:solidFill>
                  <a:srgbClr val="FFFF00"/>
                </a:solidFill>
              </a:rPr>
              <a:t> degree resolution</a:t>
            </a:r>
            <a:r>
              <a:rPr lang="en" dirty="0" smtClean="0">
                <a:solidFill>
                  <a:srgbClr val="FFFF00"/>
                </a:solidFill>
              </a:rPr>
              <a:t>)</a:t>
            </a:r>
            <a:endParaRPr lang="en" dirty="0"/>
          </a:p>
          <a:p>
            <a:pPr algn="ctr"/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0" y="1916602"/>
            <a:ext cx="9144000" cy="5009680"/>
          </a:xfrm>
          <a:prstGeom prst="rect">
            <a:avLst/>
          </a:prstGeom>
        </p:spPr>
        <p:txBody>
          <a:bodyPr lIns="91425" tIns="91425" rIns="91425" bIns="91425" anchor="ctr"/>
          <a:lstStyle/>
          <a:p>
            <a:pPr marL="419100" lvl="3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kern="0" dirty="0" smtClean="0">
                <a:latin typeface="Trebuchet MS"/>
                <a:ea typeface="Trebuchet MS"/>
                <a:cs typeface="Trebuchet MS"/>
                <a:sym typeface="Trebuchet MS"/>
                <a:rtl val="0"/>
              </a:rPr>
              <a:t>Determine 3-D short wave radiation field</a:t>
            </a:r>
          </a:p>
          <a:p>
            <a:pPr marL="419100" lvl="3" indent="-342900">
              <a:lnSpc>
                <a:spcPct val="150000"/>
              </a:lnSpc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kern="0" dirty="0" smtClean="0">
                <a:latin typeface="Trebuchet MS"/>
                <a:ea typeface="Trebuchet MS"/>
                <a:cs typeface="Trebuchet MS"/>
                <a:sym typeface="Trebuchet MS"/>
                <a:rtl val="0"/>
              </a:rPr>
              <a:t>Light scattering by hydrometeors, aerosols, gases</a:t>
            </a:r>
            <a:endParaRPr lang="en-US" sz="2400" b="1" kern="0" dirty="0"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Cloud liquid / ice, rain, snow, </a:t>
            </a:r>
            <a:r>
              <a:rPr lang="en-US" sz="2000" b="1" kern="0" dirty="0" err="1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graupel</a:t>
            </a: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 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Determine optical thickness along light ray paths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Rayleigh and Mie scattering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Single / Multiple scattering phase functions</a:t>
            </a: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Calculated using 3 colors</a:t>
            </a:r>
          </a:p>
          <a:p>
            <a:pPr marL="876300" lvl="1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Shadowing effects and terrain</a:t>
            </a: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/>
            </a:pPr>
            <a:r>
              <a:rPr lang="en-US" sz="2400" b="1" kern="0" dirty="0" smtClean="0">
                <a:latin typeface="Trebuchet MS"/>
                <a:ea typeface="Trebuchet MS"/>
                <a:cs typeface="Trebuchet MS"/>
                <a:sym typeface="Trebuchet MS"/>
                <a:rtl val="0"/>
              </a:rPr>
              <a:t>Light scattering by land / water / snow surface</a:t>
            </a: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</a:t>
            </a: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pectral albedo and reflectance (BRDF) used</a:t>
            </a: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S</a:t>
            </a: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pectral Solar Irradiance fields (GHI, DNI) – </a:t>
            </a:r>
            <a:r>
              <a:rPr lang="en-US" sz="2000" b="1" kern="0" dirty="0" smtClean="0">
                <a:solidFill>
                  <a:srgbClr val="FF66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Renewable Energy Link</a:t>
            </a:r>
          </a:p>
          <a:p>
            <a:pPr marL="914400" lvl="1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r>
              <a:rPr lang="en-US" sz="2000" b="1" kern="0" dirty="0" smtClean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  <a:rtl val="0"/>
              </a:rPr>
              <a:t>Terrain slope considered</a:t>
            </a:r>
            <a:endParaRPr lang="en-US" sz="24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876300" lvl="2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/>
            </a:pPr>
            <a:endParaRPr lang="en-US" sz="20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76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defRPr/>
            </a:pPr>
            <a:endParaRPr lang="en" sz="2400" b="1" kern="0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  <a:p>
            <a:pPr marL="457200" indent="-3810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Trebuchet MS"/>
              <a:buChar char="●"/>
              <a:defRPr/>
            </a:pPr>
            <a:endParaRPr lang="en" sz="2400" b="1" kern="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  <a:rtl val="0"/>
            </a:endParaRPr>
          </a:p>
        </p:txBody>
      </p:sp>
      <p:sp>
        <p:nvSpPr>
          <p:cNvPr id="14337" name="Shape 111"/>
          <p:cNvSpPr txBox="1">
            <a:spLocks noGrp="1"/>
          </p:cNvSpPr>
          <p:nvPr>
            <p:ph type="ctrTitle"/>
          </p:nvPr>
        </p:nvSpPr>
        <p:spPr>
          <a:xfrm>
            <a:off x="492125" y="-329778"/>
            <a:ext cx="7905750" cy="1057276"/>
          </a:xfrm>
        </p:spPr>
        <p:txBody>
          <a:bodyPr/>
          <a:lstStyle>
            <a:lvl1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1pPr>
            <a:lvl2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indent="304800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FFFFFF"/>
              </a:buClr>
              <a:buSzTx/>
              <a:buFont typeface="Trebuchet MS" charset="0"/>
              <a:buNone/>
            </a:pPr>
            <a:r>
              <a:rPr lang="en-US" sz="3600" b="1" dirty="0" smtClean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Ray</a:t>
            </a:r>
            <a:r>
              <a:rPr lang="en-US" sz="3600" b="1" dirty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 </a:t>
            </a:r>
            <a:r>
              <a:rPr lang="en-US" sz="3600" b="1" dirty="0" smtClean="0">
                <a:solidFill>
                  <a:srgbClr val="FF6600"/>
                </a:solidFill>
                <a:latin typeface="Trebuchet MS" charset="0"/>
                <a:cs typeface="Trebuchet MS" charset="0"/>
                <a:sym typeface="Trebuchet MS" charset="0"/>
              </a:rPr>
              <a:t>Tracing Techniques</a:t>
            </a:r>
            <a:endParaRPr lang="en-US" sz="3200" b="1" dirty="0">
              <a:solidFill>
                <a:srgbClr val="FF660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02955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ory">
  <a:themeElements>
    <a:clrScheme name="Custom 1">
      <a:dk1>
        <a:srgbClr val="3A7AD1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492531</TotalTime>
  <Words>1205</Words>
  <Application>Microsoft Office PowerPoint</Application>
  <PresentationFormat>On-screen Show (4:3)</PresentationFormat>
  <Paragraphs>293</Paragraphs>
  <Slides>36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Story</vt:lpstr>
      <vt:lpstr>Observations, Ray-Tracing, and Data Assimilation in Aerosol Assessment</vt:lpstr>
      <vt:lpstr>Model Simulated All-Sky Image (left)  Compared with All-Sky Camera (right)</vt:lpstr>
      <vt:lpstr>Simulated Weather Imagery Purpose</vt:lpstr>
      <vt:lpstr>Sky &amp; Weather Simulation Ingredients</vt:lpstr>
      <vt:lpstr>PowerPoint Presentation</vt:lpstr>
      <vt:lpstr>PowerPoint Presentation</vt:lpstr>
      <vt:lpstr>PowerPoint Presentation</vt:lpstr>
      <vt:lpstr>PowerPoint Presentation</vt:lpstr>
      <vt:lpstr>Ray Tracing Techniques</vt:lpstr>
      <vt:lpstr>Initial ray-trace from sun through 3-D grid</vt:lpstr>
      <vt:lpstr>Scattering of Sunlight by Clouds &amp; Precip (initial gridded ray trace from sun)</vt:lpstr>
      <vt:lpstr>Cloud / Precip Multiple Scattering (initial gridded ray trace from sun)</vt:lpstr>
      <vt:lpstr>2nd Ray-Tracing Step (from observer)</vt:lpstr>
      <vt:lpstr>FOUR SIMULATED vs OBSERVED COMPARISONS</vt:lpstr>
      <vt:lpstr>Daylight Clear Sky</vt:lpstr>
      <vt:lpstr>Closeup of Solar Aureole</vt:lpstr>
      <vt:lpstr>Aerosol Scattering Phase Function</vt:lpstr>
      <vt:lpstr>Smoke Event Comparison - 1</vt:lpstr>
      <vt:lpstr>Smoke Event Comparison - 2</vt:lpstr>
      <vt:lpstr>Twilight Comparison – BAO Tower</vt:lpstr>
      <vt:lpstr>Twilight Comparison – Fisheye View</vt:lpstr>
      <vt:lpstr>Nighttime Clouds (and stars)</vt:lpstr>
      <vt:lpstr>Nighttime Comparison atop 300m BAO Tower in Erie, CO</vt:lpstr>
      <vt:lpstr>Aerosol Observation Platforms</vt:lpstr>
      <vt:lpstr>Aerosol Observation Platforms (cont)</vt:lpstr>
      <vt:lpstr>Nighttime View</vt:lpstr>
      <vt:lpstr>Scattering of City Lights by Aerosols</vt:lpstr>
      <vt:lpstr>City Lights Atmospheric Scattering Location in Boulder, CO</vt:lpstr>
      <vt:lpstr>City Lights Atmospheric Scattering Location 110km East of Boulder, CO</vt:lpstr>
      <vt:lpstr>Full Disk Earth View</vt:lpstr>
      <vt:lpstr>Miscellaneous Simulations</vt:lpstr>
      <vt:lpstr>Future Directions</vt:lpstr>
      <vt:lpstr>Variational Cloud / Aerosol Analysis</vt:lpstr>
      <vt:lpstr>   The sky is the limit! </vt:lpstr>
      <vt:lpstr>
 Backup Slides </vt:lpstr>
      <vt:lpstr>Future Directions - II</vt:lpstr>
    </vt:vector>
  </TitlesOfParts>
  <Company>NOAA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Forecast Applications Branch (FAB)</dc:title>
  <dc:creator>Scott Mackaro</dc:creator>
  <cp:lastModifiedBy>avuser avuser</cp:lastModifiedBy>
  <cp:revision>814</cp:revision>
  <cp:lastPrinted>2010-04-26T20:07:53Z</cp:lastPrinted>
  <dcterms:created xsi:type="dcterms:W3CDTF">2011-08-31T19:33:34Z</dcterms:created>
  <dcterms:modified xsi:type="dcterms:W3CDTF">2016-06-30T15:40:07Z</dcterms:modified>
</cp:coreProperties>
</file>