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61" r:id="rId2"/>
    <p:sldId id="500" r:id="rId3"/>
    <p:sldId id="480" r:id="rId4"/>
    <p:sldId id="451" r:id="rId5"/>
    <p:sldId id="453" r:id="rId6"/>
    <p:sldId id="481" r:id="rId7"/>
    <p:sldId id="482" r:id="rId8"/>
    <p:sldId id="457" r:id="rId9"/>
    <p:sldId id="483" r:id="rId10"/>
    <p:sldId id="484" r:id="rId11"/>
    <p:sldId id="468" r:id="rId12"/>
    <p:sldId id="485" r:id="rId13"/>
    <p:sldId id="486" r:id="rId14"/>
    <p:sldId id="487" r:id="rId15"/>
    <p:sldId id="488" r:id="rId16"/>
    <p:sldId id="489" r:id="rId17"/>
    <p:sldId id="490" r:id="rId18"/>
    <p:sldId id="491" r:id="rId19"/>
    <p:sldId id="492" r:id="rId20"/>
    <p:sldId id="493" r:id="rId21"/>
    <p:sldId id="494" r:id="rId22"/>
    <p:sldId id="495" r:id="rId23"/>
    <p:sldId id="496" r:id="rId24"/>
    <p:sldId id="497" r:id="rId25"/>
    <p:sldId id="498" r:id="rId26"/>
    <p:sldId id="499" r:id="rId27"/>
    <p:sldId id="434" r:id="rId28"/>
  </p:sldIdLst>
  <p:sldSz cx="9144000" cy="6858000" type="screen4x3"/>
  <p:notesSz cx="6934200" cy="9182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</p:showPr>
  <p:clrMru>
    <a:srgbClr val="CCECFF"/>
    <a:srgbClr val="FFFF00"/>
    <a:srgbClr val="FF33CC"/>
    <a:srgbClr val="FFFF99"/>
    <a:srgbClr val="84E8FC"/>
    <a:srgbClr val="FFFFFF"/>
    <a:srgbClr val="FFFFCC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24" autoAdjust="0"/>
    <p:restoredTop sz="93688" autoAdjust="0"/>
  </p:normalViewPr>
  <p:slideViewPr>
    <p:cSldViewPr snapToGrid="0" snapToObjects="1">
      <p:cViewPr>
        <p:scale>
          <a:sx n="100" d="100"/>
          <a:sy n="100" d="100"/>
        </p:scale>
        <p:origin x="-582" y="-156"/>
      </p:cViewPr>
      <p:guideLst>
        <p:guide orient="horz" pos="2376"/>
        <p:guide pos="28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91" tIns="45395" rIns="90791" bIns="45395" numCol="1" anchor="t" anchorCtr="0" compatLnSpc="1">
            <a:prstTxWarp prst="textNoShape">
              <a:avLst/>
            </a:prstTxWarp>
          </a:bodyPr>
          <a:lstStyle>
            <a:lvl1pPr defTabSz="90805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91" tIns="45395" rIns="90791" bIns="45395" numCol="1" anchor="t" anchorCtr="0" compatLnSpc="1">
            <a:prstTxWarp prst="textNoShape">
              <a:avLst/>
            </a:prstTxWarp>
          </a:bodyPr>
          <a:lstStyle>
            <a:lvl1pPr algn="r" defTabSz="90805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01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91" tIns="45395" rIns="90791" bIns="45395" numCol="1" anchor="b" anchorCtr="0" compatLnSpc="1">
            <a:prstTxWarp prst="textNoShape">
              <a:avLst/>
            </a:prstTxWarp>
          </a:bodyPr>
          <a:lstStyle>
            <a:lvl1pPr defTabSz="90805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201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91" tIns="45395" rIns="90791" bIns="45395" numCol="1" anchor="b" anchorCtr="0" compatLnSpc="1">
            <a:prstTxWarp prst="textNoShape">
              <a:avLst/>
            </a:prstTxWarp>
          </a:bodyPr>
          <a:lstStyle>
            <a:lvl1pPr algn="r" defTabSz="90805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E1CF9C5-5295-42F3-9079-B1EEAA8B2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0" tIns="46040" rIns="92080" bIns="46040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0" tIns="46040" rIns="92080" bIns="46040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87388"/>
            <a:ext cx="4591050" cy="3443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60863"/>
            <a:ext cx="554672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0" tIns="46040" rIns="92080" bIns="460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01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0" tIns="46040" rIns="92080" bIns="46040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201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0" tIns="46040" rIns="92080" bIns="46040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45149C6-1828-45F5-AEBB-0E342ABD2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D3F0B0-0916-4E48-B636-D3C87BAB5DF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791" tIns="45395" rIns="90791" bIns="4539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2BB5F1-0F0A-421E-8FC0-08D0EDF20657}" type="slidenum">
              <a:rPr lang="en-US"/>
              <a:pPr/>
              <a:t>17</a:t>
            </a:fld>
            <a:endParaRPr lang="en-US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73100"/>
            <a:ext cx="4660900" cy="3495675"/>
          </a:xfrm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391025"/>
            <a:ext cx="5092700" cy="40989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2BB5F1-0F0A-421E-8FC0-08D0EDF20657}" type="slidenum">
              <a:rPr lang="en-US"/>
              <a:pPr/>
              <a:t>18</a:t>
            </a:fld>
            <a:endParaRPr lang="en-US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73100"/>
            <a:ext cx="4660900" cy="3495675"/>
          </a:xfrm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391025"/>
            <a:ext cx="5092700" cy="40989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2BB5F1-0F0A-421E-8FC0-08D0EDF20657}" type="slidenum">
              <a:rPr lang="en-US"/>
              <a:pPr/>
              <a:t>19</a:t>
            </a:fld>
            <a:endParaRPr lang="en-US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73100"/>
            <a:ext cx="4660900" cy="3495675"/>
          </a:xfrm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391025"/>
            <a:ext cx="5092700" cy="40989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A8CAF6-4F4E-4565-994A-2654370BF71D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46A145-03D5-48ED-B7C1-C1DE68E49E4D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ADBEAE-1AF0-479C-9669-18CAD583A909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8EC810-434F-43B8-889B-A5566D95136C}" type="slidenum">
              <a:rPr lang="en-US"/>
              <a:pPr/>
              <a:t>5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8EC810-434F-43B8-889B-A5566D95136C}" type="slidenum">
              <a:rPr lang="en-US"/>
              <a:pPr/>
              <a:t>6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8EC810-434F-43B8-889B-A5566D95136C}" type="slidenum">
              <a:rPr lang="en-US"/>
              <a:pPr/>
              <a:t>7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2BB5F1-0F0A-421E-8FC0-08D0EDF20657}" type="slidenum">
              <a:rPr lang="en-US"/>
              <a:pPr/>
              <a:t>12</a:t>
            </a:fld>
            <a:endParaRPr lang="en-US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73100"/>
            <a:ext cx="4660900" cy="3495675"/>
          </a:xfrm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391025"/>
            <a:ext cx="5092700" cy="40989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2BB5F1-0F0A-421E-8FC0-08D0EDF20657}" type="slidenum">
              <a:rPr lang="en-US"/>
              <a:pPr/>
              <a:t>13</a:t>
            </a:fld>
            <a:endParaRPr lang="en-US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73100"/>
            <a:ext cx="4660900" cy="3495675"/>
          </a:xfrm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391025"/>
            <a:ext cx="5092700" cy="40989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2BB5F1-0F0A-421E-8FC0-08D0EDF20657}" type="slidenum">
              <a:rPr lang="en-US"/>
              <a:pPr/>
              <a:t>14</a:t>
            </a:fld>
            <a:endParaRPr lang="en-US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73100"/>
            <a:ext cx="4660900" cy="3495675"/>
          </a:xfrm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391025"/>
            <a:ext cx="5092700" cy="40989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2BB5F1-0F0A-421E-8FC0-08D0EDF20657}" type="slidenum">
              <a:rPr lang="en-US"/>
              <a:pPr/>
              <a:t>15</a:t>
            </a:fld>
            <a:endParaRPr lang="en-US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73100"/>
            <a:ext cx="4660900" cy="3495675"/>
          </a:xfrm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391025"/>
            <a:ext cx="5092700" cy="40989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2BB5F1-0F0A-421E-8FC0-08D0EDF20657}" type="slidenum">
              <a:rPr lang="en-US"/>
              <a:pPr/>
              <a:t>16</a:t>
            </a:fld>
            <a:endParaRPr lang="en-US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73100"/>
            <a:ext cx="4660900" cy="3495675"/>
          </a:xfrm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391025"/>
            <a:ext cx="5092700" cy="40989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GMAO ODAS</a:t>
            </a:r>
            <a:r>
              <a:rPr lang="en-US" b="0">
                <a:solidFill>
                  <a:schemeClr val="tx1"/>
                </a:solidFill>
              </a:rPr>
              <a:t>	</a:t>
            </a:r>
            <a:endParaRPr lang="en-US" b="0">
              <a:solidFill>
                <a:srgbClr val="0099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8DDCF8C5-0182-4FBD-A50B-9B42A2158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GMAO ODAS</a:t>
            </a:r>
            <a:r>
              <a:rPr lang="en-US" b="0">
                <a:solidFill>
                  <a:schemeClr val="tx1"/>
                </a:solidFill>
              </a:rPr>
              <a:t>	</a:t>
            </a:r>
            <a:endParaRPr lang="en-US" b="0">
              <a:solidFill>
                <a:srgbClr val="0099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E4280D01-3D63-4A64-A4B5-61FB162D5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GMAO ODAS</a:t>
            </a:r>
            <a:r>
              <a:rPr lang="en-US" b="0">
                <a:solidFill>
                  <a:schemeClr val="tx1"/>
                </a:solidFill>
              </a:rPr>
              <a:t>	</a:t>
            </a:r>
            <a:endParaRPr lang="en-US" b="0">
              <a:solidFill>
                <a:srgbClr val="0099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E33F6979-1B69-4448-B501-1C3527344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GMAO ODAS</a:t>
            </a:r>
            <a:r>
              <a:rPr lang="en-US" b="0">
                <a:solidFill>
                  <a:schemeClr val="tx1"/>
                </a:solidFill>
              </a:rPr>
              <a:t>	</a:t>
            </a:r>
            <a:endParaRPr lang="en-US" b="0">
              <a:solidFill>
                <a:srgbClr val="0099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FBCA3887-DAA2-4C4A-B2C4-C211CD500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GMAO ODAS</a:t>
            </a:r>
            <a:r>
              <a:rPr lang="en-US" b="0">
                <a:solidFill>
                  <a:schemeClr val="tx1"/>
                </a:solidFill>
              </a:rPr>
              <a:t>	</a:t>
            </a:r>
            <a:endParaRPr lang="en-US" b="0">
              <a:solidFill>
                <a:srgbClr val="0099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385CBABF-58BF-4583-8C2D-738CE7F8A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GMAO ODAS</a:t>
            </a:r>
            <a:r>
              <a:rPr lang="en-US" b="0">
                <a:solidFill>
                  <a:schemeClr val="tx1"/>
                </a:solidFill>
              </a:rPr>
              <a:t>	</a:t>
            </a:r>
            <a:endParaRPr lang="en-US" b="0">
              <a:solidFill>
                <a:srgbClr val="0099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4AACE249-130D-419C-BE71-432C5EB46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GMAO ODAS</a:t>
            </a:r>
            <a:r>
              <a:rPr lang="en-US" b="0">
                <a:solidFill>
                  <a:schemeClr val="tx1"/>
                </a:solidFill>
              </a:rPr>
              <a:t>	</a:t>
            </a:r>
            <a:endParaRPr lang="en-US" b="0">
              <a:solidFill>
                <a:srgbClr val="0099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0BCF3896-FEA6-4D6D-B6E0-EC7B21BF5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GMAO ODAS</a:t>
            </a:r>
            <a:r>
              <a:rPr lang="en-US" b="0">
                <a:solidFill>
                  <a:schemeClr val="tx1"/>
                </a:solidFill>
              </a:rPr>
              <a:t>	</a:t>
            </a:r>
            <a:endParaRPr lang="en-US" b="0">
              <a:solidFill>
                <a:srgbClr val="0099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30ACAE6A-4F47-4751-8A4F-390F1230E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GMAO ODAS</a:t>
            </a:r>
            <a:r>
              <a:rPr lang="en-US" b="0">
                <a:solidFill>
                  <a:schemeClr val="tx1"/>
                </a:solidFill>
              </a:rPr>
              <a:t>	</a:t>
            </a:r>
            <a:endParaRPr lang="en-US" b="0">
              <a:solidFill>
                <a:srgbClr val="0099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88BAB01B-F100-4952-A312-CAD427784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GMAO ODAS</a:t>
            </a:r>
            <a:r>
              <a:rPr lang="en-US" b="0">
                <a:solidFill>
                  <a:schemeClr val="tx1"/>
                </a:solidFill>
              </a:rPr>
              <a:t>	</a:t>
            </a:r>
            <a:endParaRPr lang="en-US" b="0">
              <a:solidFill>
                <a:srgbClr val="0099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E6BACE94-9FCD-4091-BCD1-A22678F71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GMAO ODAS</a:t>
            </a:r>
            <a:r>
              <a:rPr lang="en-US" b="0">
                <a:solidFill>
                  <a:schemeClr val="tx1"/>
                </a:solidFill>
              </a:rPr>
              <a:t>	</a:t>
            </a:r>
            <a:endParaRPr lang="en-US" b="0">
              <a:solidFill>
                <a:srgbClr val="0099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ECD259F5-86B5-4626-BB8E-A819FABEF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GMAO ODAS</a:t>
            </a:r>
            <a:r>
              <a:rPr lang="en-US" b="0">
                <a:solidFill>
                  <a:schemeClr val="tx1"/>
                </a:solidFill>
              </a:rPr>
              <a:t>	</a:t>
            </a:r>
            <a:endParaRPr lang="en-US" b="0">
              <a:solidFill>
                <a:srgbClr val="0099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19684778-7037-4B0C-B93D-8BEFBEDF9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899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 i="1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en-US"/>
              <a:t>GMAO ODAS	</a:t>
            </a:r>
            <a:endParaRPr lang="en-US">
              <a:solidFill>
                <a:srgbClr val="009900"/>
              </a:solidFill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D4B0B519-1F2D-4635-9EE9-304B68F2E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clk\My%20Documents\work\talks\jcsda10\pics\cov4clk_eqpac_T_vert_T_S.av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video" Target="file:///C:\Documents%20and%20Settings\clk\My%20Documents\work\talks\jcsda10\pics\cov_eqpac_SLA.avi" TargetMode="External"/><Relationship Id="rId7" Type="http://schemas.openxmlformats.org/officeDocument/2006/relationships/image" Target="../media/image30.png"/><Relationship Id="rId2" Type="http://schemas.openxmlformats.org/officeDocument/2006/relationships/video" Target="file:///C:\Documents%20and%20Settings\clk\My%20Documents\work\talks\jcsda10\pics\cov_kuroshio_SLA.avi" TargetMode="Externa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file:///C:\Documents%20and%20Settings\clk\My%20Documents\work\talks\jcsda10\pics\cov4clk_eqpac_SLA_T_S_2.avi" TargetMode="External"/><Relationship Id="rId1" Type="http://schemas.openxmlformats.org/officeDocument/2006/relationships/video" Target="file:///C:\Documents%20and%20Settings\clk\My%20Documents\work\talks\jcsda10\pics\cov4clk_eqpac_T100_T_S.avi" TargetMode="Externa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jpe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 preferRelativeResize="0">
            <a:picLocks noChangeAspect="1" noChangeArrowheads="1"/>
          </p:cNvPicPr>
          <p:nvPr/>
        </p:nvPicPr>
        <p:blipFill>
          <a:blip r:embed="rId3" cstate="print"/>
          <a:srcRect l="13252" t="2161" r="13252" b="87840"/>
          <a:stretch>
            <a:fillRect/>
          </a:stretch>
        </p:blipFill>
        <p:spPr bwMode="auto">
          <a:xfrm>
            <a:off x="0" y="1588"/>
            <a:ext cx="1050925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2704" name="AutoShape 16"/>
          <p:cNvSpPr>
            <a:spLocks noChangeArrowheads="1"/>
          </p:cNvSpPr>
          <p:nvPr/>
        </p:nvSpPr>
        <p:spPr bwMode="auto">
          <a:xfrm>
            <a:off x="1400175" y="190500"/>
            <a:ext cx="7029449" cy="2276475"/>
          </a:xfrm>
          <a:prstGeom prst="flowChartAlternateProcess">
            <a:avLst/>
          </a:prstGeom>
          <a:solidFill>
            <a:srgbClr val="CCECFF"/>
          </a:solidFill>
          <a:ln w="57150">
            <a:solidFill>
              <a:srgbClr val="000080"/>
            </a:solidFill>
            <a:miter lim="800000"/>
            <a:headEnd/>
            <a:tailEnd/>
          </a:ln>
          <a:effectLst>
            <a:outerShdw dist="155023" dir="2099521" algn="ctr" rotWithShape="0">
              <a:srgbClr val="65839B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8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438150" y="615315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1600" b="1" dirty="0" smtClean="0">
              <a:solidFill>
                <a:srgbClr val="000099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1600" b="1" dirty="0" smtClean="0">
                <a:solidFill>
                  <a:srgbClr val="000099"/>
                </a:solidFill>
              </a:rPr>
              <a:t>June 15, </a:t>
            </a:r>
            <a:r>
              <a:rPr lang="en-US" sz="1600" b="1" dirty="0">
                <a:solidFill>
                  <a:srgbClr val="000099"/>
                </a:solidFill>
              </a:rPr>
              <a:t>2010</a:t>
            </a:r>
            <a:endParaRPr lang="en-US" sz="700" b="1" dirty="0">
              <a:solidFill>
                <a:srgbClr val="000099"/>
              </a:solidFill>
            </a:endParaRPr>
          </a:p>
          <a:p>
            <a:pPr algn="ctr">
              <a:spcBef>
                <a:spcPct val="20000"/>
              </a:spcBef>
              <a:spcAft>
                <a:spcPct val="60000"/>
              </a:spcAft>
            </a:pP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460375" y="114300"/>
            <a:ext cx="885825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sz="2000" b="1" dirty="0" smtClean="0">
                <a:solidFill>
                  <a:srgbClr val="000099"/>
                </a:solidFill>
              </a:rPr>
              <a:t>Ensemble Assimilation of Ocean </a:t>
            </a:r>
            <a:r>
              <a:rPr lang="en-US" sz="2000" b="1" dirty="0">
                <a:solidFill>
                  <a:srgbClr val="000099"/>
                </a:solidFill>
              </a:rPr>
              <a:t>Data </a:t>
            </a:r>
            <a:endParaRPr lang="en-US" sz="2000" b="1" dirty="0" smtClean="0">
              <a:solidFill>
                <a:srgbClr val="000099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2000" b="1" dirty="0" smtClean="0">
                <a:solidFill>
                  <a:srgbClr val="000099"/>
                </a:solidFill>
              </a:rPr>
              <a:t>into </a:t>
            </a:r>
            <a:r>
              <a:rPr lang="en-US" sz="2000" b="1" dirty="0">
                <a:solidFill>
                  <a:srgbClr val="000099"/>
                </a:solidFill>
              </a:rPr>
              <a:t>the GEOS-5 Coupled </a:t>
            </a:r>
            <a:r>
              <a:rPr lang="en-US" sz="2000" b="1" dirty="0" smtClean="0">
                <a:solidFill>
                  <a:srgbClr val="000099"/>
                </a:solidFill>
              </a:rPr>
              <a:t>GCM</a:t>
            </a:r>
            <a:endParaRPr lang="en-US" sz="2000" b="1" dirty="0">
              <a:solidFill>
                <a:srgbClr val="000099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1200" b="1" dirty="0">
                <a:solidFill>
                  <a:srgbClr val="000099"/>
                </a:solidFill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1600" b="1" dirty="0">
                <a:solidFill>
                  <a:srgbClr val="000099"/>
                </a:solidFill>
              </a:rPr>
              <a:t>Christian Keppenne</a:t>
            </a:r>
            <a:r>
              <a:rPr lang="en-US" sz="1600" b="1" baseline="30000" dirty="0">
                <a:solidFill>
                  <a:srgbClr val="000099"/>
                </a:solidFill>
              </a:rPr>
              <a:t>1,2,*</a:t>
            </a:r>
            <a:r>
              <a:rPr lang="en-US" sz="1600" b="1" dirty="0">
                <a:solidFill>
                  <a:srgbClr val="000099"/>
                </a:solidFill>
              </a:rPr>
              <a:t>, Guillaume Vernieres</a:t>
            </a:r>
            <a:r>
              <a:rPr lang="en-US" sz="1600" b="1" baseline="30000" dirty="0">
                <a:solidFill>
                  <a:srgbClr val="000099"/>
                </a:solidFill>
              </a:rPr>
              <a:t>1,2</a:t>
            </a:r>
            <a:r>
              <a:rPr lang="en-US" sz="1600" b="1" dirty="0">
                <a:solidFill>
                  <a:srgbClr val="000099"/>
                </a:solidFill>
              </a:rPr>
              <a:t>, Michele Rienecker</a:t>
            </a:r>
            <a:r>
              <a:rPr lang="en-US" sz="1600" b="1" baseline="30000" dirty="0">
                <a:solidFill>
                  <a:srgbClr val="000099"/>
                </a:solidFill>
              </a:rPr>
              <a:t>1</a:t>
            </a:r>
            <a:r>
              <a:rPr lang="en-US" sz="1600" b="1" dirty="0">
                <a:solidFill>
                  <a:srgbClr val="000099"/>
                </a:solidFill>
              </a:rPr>
              <a:t>, </a:t>
            </a:r>
            <a:endParaRPr lang="en-US" sz="1600" b="1" dirty="0" smtClean="0">
              <a:solidFill>
                <a:srgbClr val="000099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1600" b="1" dirty="0" smtClean="0">
                <a:solidFill>
                  <a:srgbClr val="000099"/>
                </a:solidFill>
              </a:rPr>
              <a:t>Robin </a:t>
            </a:r>
            <a:r>
              <a:rPr lang="en-US" sz="1600" b="1" dirty="0">
                <a:solidFill>
                  <a:srgbClr val="000099"/>
                </a:solidFill>
              </a:rPr>
              <a:t>Kovach</a:t>
            </a:r>
            <a:r>
              <a:rPr lang="en-US" sz="1600" b="1" baseline="30000" dirty="0">
                <a:solidFill>
                  <a:srgbClr val="000099"/>
                </a:solidFill>
              </a:rPr>
              <a:t>1,2</a:t>
            </a:r>
            <a:r>
              <a:rPr lang="en-US" sz="1600" b="1" dirty="0">
                <a:solidFill>
                  <a:srgbClr val="000099"/>
                </a:solidFill>
              </a:rPr>
              <a:t>, </a:t>
            </a:r>
            <a:r>
              <a:rPr lang="en-US" sz="1600" b="1" dirty="0" err="1">
                <a:solidFill>
                  <a:srgbClr val="000099"/>
                </a:solidFill>
              </a:rPr>
              <a:t>Jossy</a:t>
            </a:r>
            <a:r>
              <a:rPr lang="en-US" sz="1600" b="1" dirty="0">
                <a:solidFill>
                  <a:srgbClr val="000099"/>
                </a:solidFill>
              </a:rPr>
              <a:t> </a:t>
            </a:r>
            <a:r>
              <a:rPr lang="en-US" sz="1600" b="1" dirty="0" smtClean="0">
                <a:solidFill>
                  <a:srgbClr val="000099"/>
                </a:solidFill>
              </a:rPr>
              <a:t>Jacob</a:t>
            </a:r>
            <a:r>
              <a:rPr lang="en-US" sz="1600" b="1" baseline="30000" dirty="0" smtClean="0">
                <a:solidFill>
                  <a:srgbClr val="000099"/>
                </a:solidFill>
              </a:rPr>
              <a:t>1,2</a:t>
            </a:r>
            <a:r>
              <a:rPr lang="en-US" sz="1600" b="1" dirty="0" smtClean="0">
                <a:solidFill>
                  <a:srgbClr val="000099"/>
                </a:solidFill>
              </a:rPr>
              <a:t> and </a:t>
            </a:r>
            <a:r>
              <a:rPr lang="en-US" sz="1600" b="1" dirty="0" err="1">
                <a:solidFill>
                  <a:srgbClr val="000099"/>
                </a:solidFill>
              </a:rPr>
              <a:t>Atanas</a:t>
            </a:r>
            <a:r>
              <a:rPr lang="en-US" sz="1600" b="1" dirty="0">
                <a:solidFill>
                  <a:srgbClr val="000099"/>
                </a:solidFill>
              </a:rPr>
              <a:t> </a:t>
            </a:r>
            <a:r>
              <a:rPr lang="en-US" sz="1600" b="1" dirty="0" smtClean="0">
                <a:solidFill>
                  <a:srgbClr val="000099"/>
                </a:solidFill>
              </a:rPr>
              <a:t>Trayanov</a:t>
            </a:r>
            <a:r>
              <a:rPr lang="en-US" sz="1600" b="1" baseline="30000" dirty="0" smtClean="0">
                <a:solidFill>
                  <a:srgbClr val="000099"/>
                </a:solidFill>
              </a:rPr>
              <a:t>1,2</a:t>
            </a:r>
            <a:endParaRPr lang="en-US" sz="1600" b="1" dirty="0">
              <a:solidFill>
                <a:srgbClr val="000099"/>
              </a:solidFill>
            </a:endParaRPr>
          </a:p>
          <a:p>
            <a:pPr algn="ctr">
              <a:lnSpc>
                <a:spcPct val="120000"/>
              </a:lnSpc>
            </a:pPr>
            <a:endParaRPr lang="en-US" b="1" baseline="30000" dirty="0">
              <a:solidFill>
                <a:srgbClr val="000099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b="1" baseline="30000" dirty="0">
                <a:solidFill>
                  <a:srgbClr val="000099"/>
                </a:solidFill>
              </a:rPr>
              <a:t>1</a:t>
            </a:r>
            <a:r>
              <a:rPr lang="en-US" b="1" dirty="0">
                <a:solidFill>
                  <a:srgbClr val="000099"/>
                </a:solidFill>
              </a:rPr>
              <a:t>NASA </a:t>
            </a:r>
            <a:r>
              <a:rPr lang="en-US" b="1" dirty="0" smtClean="0">
                <a:solidFill>
                  <a:srgbClr val="000099"/>
                </a:solidFill>
              </a:rPr>
              <a:t>GMAO</a:t>
            </a:r>
            <a:endParaRPr lang="en-US" b="1" dirty="0">
              <a:solidFill>
                <a:srgbClr val="000099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b="1" baseline="30000" dirty="0">
                <a:solidFill>
                  <a:srgbClr val="000099"/>
                </a:solidFill>
              </a:rPr>
              <a:t>2</a:t>
            </a:r>
            <a:r>
              <a:rPr lang="en-US" b="1" dirty="0">
                <a:solidFill>
                  <a:srgbClr val="000099"/>
                </a:solidFill>
              </a:rPr>
              <a:t>SAIC</a:t>
            </a:r>
          </a:p>
          <a:p>
            <a:pPr algn="ctr">
              <a:lnSpc>
                <a:spcPct val="120000"/>
              </a:lnSpc>
            </a:pP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142874" y="1933575"/>
            <a:ext cx="8658225" cy="448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srgbClr val="FF33CC"/>
                </a:solidFill>
              </a:rPr>
              <a:t> </a:t>
            </a:r>
            <a:endParaRPr lang="en-US" b="1" dirty="0">
              <a:solidFill>
                <a:srgbClr val="000099"/>
              </a:solidFill>
            </a:endParaRPr>
          </a:p>
          <a:p>
            <a:pPr lvl="1">
              <a:lnSpc>
                <a:spcPct val="120000"/>
              </a:lnSpc>
            </a:pPr>
            <a:endParaRPr lang="en-US" b="1" dirty="0">
              <a:solidFill>
                <a:srgbClr val="000099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b="1" dirty="0">
                <a:solidFill>
                  <a:srgbClr val="000099"/>
                </a:solidFill>
              </a:rPr>
              <a:t>Outline:</a:t>
            </a:r>
          </a:p>
          <a:p>
            <a:pPr lvl="2">
              <a:lnSpc>
                <a:spcPct val="120000"/>
              </a:lnSpc>
              <a:buFont typeface="Arial" charset="0"/>
              <a:buChar char="•"/>
            </a:pPr>
            <a:r>
              <a:rPr lang="en-US" b="1" dirty="0" smtClean="0">
                <a:solidFill>
                  <a:srgbClr val="000099"/>
                </a:solidFill>
              </a:rPr>
              <a:t> NASA GMAO coupled model </a:t>
            </a:r>
          </a:p>
          <a:p>
            <a:pPr lvl="2">
              <a:lnSpc>
                <a:spcPct val="120000"/>
              </a:lnSpc>
              <a:buFont typeface="Arial" charset="0"/>
              <a:buChar char="•"/>
            </a:pPr>
            <a:r>
              <a:rPr lang="en-US" b="1" dirty="0" smtClean="0">
                <a:solidFill>
                  <a:srgbClr val="000099"/>
                </a:solidFill>
              </a:rPr>
              <a:t> Coupled </a:t>
            </a:r>
            <a:r>
              <a:rPr lang="en-US" b="1" dirty="0">
                <a:solidFill>
                  <a:srgbClr val="000099"/>
                </a:solidFill>
              </a:rPr>
              <a:t>ensemble assimilation with </a:t>
            </a:r>
            <a:r>
              <a:rPr lang="en-US" b="1" dirty="0" smtClean="0">
                <a:solidFill>
                  <a:srgbClr val="000099"/>
                </a:solidFill>
              </a:rPr>
              <a:t>GMAO ODAS-2</a:t>
            </a:r>
          </a:p>
          <a:p>
            <a:pPr lvl="3">
              <a:lnSpc>
                <a:spcPct val="120000"/>
              </a:lnSpc>
              <a:buFont typeface="Arial" charset="0"/>
              <a:buChar char="•"/>
            </a:pPr>
            <a:r>
              <a:rPr lang="en-US" b="1" dirty="0" smtClean="0">
                <a:solidFill>
                  <a:srgbClr val="000099"/>
                </a:solidFill>
              </a:rPr>
              <a:t> Atmospheric analysis “replay” procedure</a:t>
            </a:r>
          </a:p>
          <a:p>
            <a:pPr lvl="3">
              <a:lnSpc>
                <a:spcPct val="120000"/>
              </a:lnSpc>
              <a:buFont typeface="Arial" charset="0"/>
              <a:buChar char="•"/>
            </a:pPr>
            <a:r>
              <a:rPr lang="en-US" b="1" dirty="0" smtClean="0">
                <a:solidFill>
                  <a:srgbClr val="000099"/>
                </a:solidFill>
              </a:rPr>
              <a:t> Augmented ocean ensemble </a:t>
            </a:r>
            <a:r>
              <a:rPr lang="en-US" b="1" dirty="0" err="1" smtClean="0">
                <a:solidFill>
                  <a:srgbClr val="000099"/>
                </a:solidFill>
              </a:rPr>
              <a:t>Kalman</a:t>
            </a:r>
            <a:r>
              <a:rPr lang="en-US" b="1" dirty="0" smtClean="0">
                <a:solidFill>
                  <a:srgbClr val="000099"/>
                </a:solidFill>
              </a:rPr>
              <a:t> filter</a:t>
            </a:r>
          </a:p>
          <a:p>
            <a:pPr lvl="4">
              <a:lnSpc>
                <a:spcPct val="120000"/>
              </a:lnSpc>
              <a:buFont typeface="Arial" charset="0"/>
              <a:buChar char="•"/>
            </a:pP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smtClean="0">
                <a:solidFill>
                  <a:srgbClr val="000099"/>
                </a:solidFill>
              </a:rPr>
              <a:t>Adaptive observation errors</a:t>
            </a:r>
          </a:p>
          <a:p>
            <a:pPr lvl="4">
              <a:lnSpc>
                <a:spcPct val="120000"/>
              </a:lnSpc>
              <a:buFont typeface="Arial" charset="0"/>
              <a:buChar char="•"/>
            </a:pP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smtClean="0">
                <a:solidFill>
                  <a:srgbClr val="000099"/>
                </a:solidFill>
              </a:rPr>
              <a:t>Adaptive background-error covariance localization and inflation/deflation</a:t>
            </a:r>
          </a:p>
          <a:p>
            <a:pPr lvl="4">
              <a:lnSpc>
                <a:spcPct val="120000"/>
              </a:lnSpc>
              <a:buFont typeface="Arial" charset="0"/>
              <a:buChar char="•"/>
            </a:pPr>
            <a:r>
              <a:rPr lang="en-US" b="1" dirty="0" smtClean="0">
                <a:solidFill>
                  <a:srgbClr val="000099"/>
                </a:solidFill>
              </a:rPr>
              <a:t> Hybrid particle filter</a:t>
            </a:r>
          </a:p>
          <a:p>
            <a:pPr lvl="4">
              <a:lnSpc>
                <a:spcPct val="120000"/>
              </a:lnSpc>
              <a:buFont typeface="Arial" charset="0"/>
              <a:buChar char="•"/>
            </a:pPr>
            <a:r>
              <a:rPr lang="en-US" b="1" dirty="0" smtClean="0">
                <a:solidFill>
                  <a:srgbClr val="000099"/>
                </a:solidFill>
              </a:rPr>
              <a:t> Online bias correction</a:t>
            </a:r>
          </a:p>
          <a:p>
            <a:pPr lvl="2">
              <a:lnSpc>
                <a:spcPct val="120000"/>
              </a:lnSpc>
              <a:buFont typeface="Arial" charset="0"/>
              <a:buChar char="•"/>
            </a:pPr>
            <a:r>
              <a:rPr lang="en-US" b="1" dirty="0" smtClean="0">
                <a:solidFill>
                  <a:srgbClr val="000099"/>
                </a:solidFill>
              </a:rPr>
              <a:t> System validation</a:t>
            </a:r>
          </a:p>
          <a:p>
            <a:pPr lvl="3">
              <a:lnSpc>
                <a:spcPct val="120000"/>
              </a:lnSpc>
              <a:buFont typeface="Arial" charset="0"/>
              <a:buChar char="•"/>
            </a:pP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smtClean="0">
                <a:solidFill>
                  <a:srgbClr val="000099"/>
                </a:solidFill>
              </a:rPr>
              <a:t>Assimilation of sea level height</a:t>
            </a:r>
          </a:p>
          <a:p>
            <a:pPr lvl="4">
              <a:lnSpc>
                <a:spcPct val="120000"/>
              </a:lnSpc>
              <a:buFont typeface="Arial" charset="0"/>
              <a:buChar char="•"/>
            </a:pPr>
            <a:r>
              <a:rPr lang="en-US" b="1" dirty="0" smtClean="0">
                <a:solidFill>
                  <a:srgbClr val="000099"/>
                </a:solidFill>
              </a:rPr>
              <a:t> Online bias correction</a:t>
            </a:r>
          </a:p>
          <a:p>
            <a:pPr lvl="4">
              <a:lnSpc>
                <a:spcPct val="120000"/>
              </a:lnSpc>
              <a:buFont typeface="Arial" charset="0"/>
              <a:buChar char="•"/>
            </a:pPr>
            <a:r>
              <a:rPr lang="en-US" b="1" dirty="0" smtClean="0">
                <a:solidFill>
                  <a:srgbClr val="000099"/>
                </a:solidFill>
              </a:rPr>
              <a:t> Multivariate projection method</a:t>
            </a:r>
          </a:p>
          <a:p>
            <a:pPr lvl="3">
              <a:lnSpc>
                <a:spcPct val="120000"/>
              </a:lnSpc>
              <a:buFont typeface="Arial" charset="0"/>
              <a:buChar char="•"/>
            </a:pP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smtClean="0">
                <a:solidFill>
                  <a:srgbClr val="000099"/>
                </a:solidFill>
              </a:rPr>
              <a:t>Assimilation of in situ T and/or S </a:t>
            </a:r>
            <a:endParaRPr lang="en-US" b="1" dirty="0">
              <a:solidFill>
                <a:srgbClr val="000099"/>
              </a:solidFill>
            </a:endParaRPr>
          </a:p>
          <a:p>
            <a:pPr lvl="2">
              <a:lnSpc>
                <a:spcPct val="120000"/>
              </a:lnSpc>
              <a:buFont typeface="Arial" charset="0"/>
              <a:buChar char="•"/>
            </a:pP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smtClean="0">
                <a:solidFill>
                  <a:srgbClr val="000099"/>
                </a:solidFill>
              </a:rPr>
              <a:t>Outlook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15368" name="Rectangle 7"/>
          <p:cNvSpPr>
            <a:spLocks noChangeArrowheads="1"/>
          </p:cNvSpPr>
          <p:nvPr/>
        </p:nvSpPr>
        <p:spPr bwMode="auto">
          <a:xfrm>
            <a:off x="38100" y="6438900"/>
            <a:ext cx="3556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>
              <a:lnSpc>
                <a:spcPct val="120000"/>
              </a:lnSpc>
            </a:pPr>
            <a:r>
              <a:rPr lang="en-US" sz="1200" b="1" dirty="0">
                <a:solidFill>
                  <a:srgbClr val="000099"/>
                </a:solidFill>
              </a:rPr>
              <a:t>*contact: christian.keppenne@nasa.gov</a:t>
            </a:r>
          </a:p>
        </p:txBody>
      </p:sp>
    </p:spTree>
  </p:cSld>
  <p:clrMapOvr>
    <a:masterClrMapping/>
  </p:clrMapOvr>
  <p:transition spd="slow" advTm="49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  <a:p>
            <a:fld id="{6187E013-B6A1-49EA-BCD0-A8D3F7A29199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370691" name="Rectangle 3"/>
          <p:cNvSpPr>
            <a:spLocks noChangeArrowheads="1"/>
          </p:cNvSpPr>
          <p:nvPr/>
        </p:nvSpPr>
        <p:spPr bwMode="auto">
          <a:xfrm>
            <a:off x="0" y="2986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0692" name="Rectangle 4"/>
          <p:cNvSpPr>
            <a:spLocks noChangeArrowheads="1"/>
          </p:cNvSpPr>
          <p:nvPr/>
        </p:nvSpPr>
        <p:spPr bwMode="auto">
          <a:xfrm>
            <a:off x="-19050" y="2481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200025" y="1574800"/>
            <a:ext cx="8715375" cy="5207001"/>
            <a:chOff x="126" y="992"/>
            <a:chExt cx="5490" cy="3280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126" y="992"/>
              <a:ext cx="5490" cy="3280"/>
              <a:chOff x="126" y="992"/>
              <a:chExt cx="5490" cy="3280"/>
            </a:xfrm>
          </p:grpSpPr>
          <p:sp>
            <p:nvSpPr>
              <p:cNvPr id="370700" name="Rectangle 12"/>
              <p:cNvSpPr>
                <a:spLocks noChangeArrowheads="1"/>
              </p:cNvSpPr>
              <p:nvPr/>
            </p:nvSpPr>
            <p:spPr bwMode="auto">
              <a:xfrm>
                <a:off x="126" y="992"/>
                <a:ext cx="5490" cy="32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82058" tIns="41029" rIns="82058" bIns="41029">
                <a:spAutoFit/>
              </a:bodyPr>
              <a:lstStyle/>
              <a:p>
                <a:pPr algn="ctr" defTabSz="820738" eaLnBrk="0" hangingPunct="0"/>
                <a:r>
                  <a:rPr lang="fr-FR" b="1" dirty="0" smtClean="0">
                    <a:solidFill>
                      <a:srgbClr val="000099"/>
                    </a:solidFill>
                    <a:ea typeface="Batang" pitchFamily="18" charset="-127"/>
                    <a:cs typeface="Times New Roman" pitchFamily="18" charset="0"/>
                  </a:rPr>
                  <a:t>Marginal </a:t>
                </a:r>
                <a:r>
                  <a:rPr lang="fr-FR" b="1" dirty="0">
                    <a:solidFill>
                      <a:srgbClr val="000099"/>
                    </a:solidFill>
                    <a:ea typeface="Batang" pitchFamily="18" charset="-127"/>
                    <a:cs typeface="Times New Roman" pitchFamily="18" charset="0"/>
                  </a:rPr>
                  <a:t>Kalman gain: T </a:t>
                </a:r>
                <a:r>
                  <a:rPr lang="fr-FR" b="1" dirty="0" err="1">
                    <a:solidFill>
                      <a:srgbClr val="000099"/>
                    </a:solidFill>
                    <a:ea typeface="Batang" pitchFamily="18" charset="-127"/>
                    <a:cs typeface="Times New Roman" pitchFamily="18" charset="0"/>
                  </a:rPr>
                  <a:t>obs</a:t>
                </a:r>
                <a:r>
                  <a:rPr lang="fr-FR" b="1" dirty="0">
                    <a:solidFill>
                      <a:srgbClr val="000099"/>
                    </a:solidFill>
                    <a:ea typeface="Batang" pitchFamily="18" charset="-127"/>
                    <a:cs typeface="Times New Roman" pitchFamily="18" charset="0"/>
                  </a:rPr>
                  <a:t> @(0n,156E,150m) on 12/31/01 </a:t>
                </a:r>
                <a:endParaRPr lang="fr-FR" b="1" dirty="0" smtClean="0">
                  <a:solidFill>
                    <a:srgbClr val="000099"/>
                  </a:solidFill>
                  <a:ea typeface="Batang" pitchFamily="18" charset="-127"/>
                  <a:cs typeface="Times New Roman" pitchFamily="18" charset="0"/>
                </a:endParaRPr>
              </a:p>
              <a:p>
                <a:pPr algn="ctr" defTabSz="820738" eaLnBrk="0" hangingPunct="0"/>
                <a:r>
                  <a:rPr lang="fr-FR" b="1" dirty="0" smtClean="0">
                    <a:solidFill>
                      <a:srgbClr val="000099"/>
                    </a:solidFill>
                    <a:ea typeface="Batang" pitchFamily="18" charset="-127"/>
                    <a:cs typeface="Times New Roman" pitchFamily="18" charset="0"/>
                  </a:rPr>
                  <a:t>horizontal </a:t>
                </a:r>
                <a:r>
                  <a:rPr lang="fr-FR" b="1" dirty="0">
                    <a:solidFill>
                      <a:srgbClr val="000099"/>
                    </a:solidFill>
                    <a:ea typeface="Batang" pitchFamily="18" charset="-127"/>
                    <a:cs typeface="Times New Roman" pitchFamily="18" charset="0"/>
                  </a:rPr>
                  <a:t>section </a:t>
                </a:r>
                <a:r>
                  <a:rPr lang="fr-FR" b="1" dirty="0" err="1">
                    <a:solidFill>
                      <a:srgbClr val="000099"/>
                    </a:solidFill>
                    <a:ea typeface="Batang" pitchFamily="18" charset="-127"/>
                    <a:cs typeface="Times New Roman" pitchFamily="18" charset="0"/>
                  </a:rPr>
                  <a:t>through</a:t>
                </a:r>
                <a:r>
                  <a:rPr lang="fr-FR" b="1" dirty="0">
                    <a:solidFill>
                      <a:srgbClr val="000099"/>
                    </a:solidFill>
                    <a:ea typeface="Batang" pitchFamily="18" charset="-127"/>
                    <a:cs typeface="Times New Roman" pitchFamily="18" charset="0"/>
                  </a:rPr>
                  <a:t> &lt;T’,T’&gt; covariances</a:t>
                </a:r>
                <a:endParaRPr lang="en-US" b="1" dirty="0">
                  <a:solidFill>
                    <a:srgbClr val="000099"/>
                  </a:solidFill>
                  <a:ea typeface="Batang" pitchFamily="18" charset="-127"/>
                  <a:cs typeface="Times New Roman" pitchFamily="18" charset="0"/>
                </a:endParaRPr>
              </a:p>
            </p:txBody>
          </p:sp>
          <p:sp>
            <p:nvSpPr>
              <p:cNvPr id="370701" name="Rectangle 13"/>
              <p:cNvSpPr>
                <a:spLocks noChangeArrowheads="1"/>
              </p:cNvSpPr>
              <p:nvPr/>
            </p:nvSpPr>
            <p:spPr bwMode="auto">
              <a:xfrm>
                <a:off x="155" y="2888"/>
                <a:ext cx="512" cy="16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82039" tIns="41020" rIns="82039" bIns="41020">
                <a:spAutoFit/>
              </a:bodyPr>
              <a:lstStyle/>
              <a:p>
                <a:pPr algn="ctr" defTabSz="820738" eaLnBrk="0" hangingPunct="0"/>
                <a:r>
                  <a:rPr lang="en-US" sz="1200" b="1">
                    <a:solidFill>
                      <a:srgbClr val="000099"/>
                    </a:solidFill>
                  </a:rPr>
                  <a:t>EnKF-33</a:t>
                </a:r>
              </a:p>
            </p:txBody>
          </p:sp>
          <p:pic>
            <p:nvPicPr>
              <p:cNvPr id="370702" name="Picture 14"/>
              <p:cNvPicPr>
                <a:picLocks noChangeArrowheads="1"/>
              </p:cNvPicPr>
              <p:nvPr/>
            </p:nvPicPr>
            <p:blipFill>
              <a:blip r:embed="rId3" cstate="print"/>
              <a:srcRect l="1970" t="4974" r="52191" b="79596"/>
              <a:stretch>
                <a:fillRect/>
              </a:stretch>
            </p:blipFill>
            <p:spPr bwMode="auto">
              <a:xfrm>
                <a:off x="706" y="2682"/>
                <a:ext cx="1649" cy="5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70703" name="Rectangle 15"/>
              <p:cNvSpPr>
                <a:spLocks noChangeArrowheads="1"/>
              </p:cNvSpPr>
              <p:nvPr/>
            </p:nvSpPr>
            <p:spPr bwMode="auto">
              <a:xfrm>
                <a:off x="155" y="2262"/>
                <a:ext cx="512" cy="16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82039" tIns="41020" rIns="82039" bIns="41020">
                <a:spAutoFit/>
              </a:bodyPr>
              <a:lstStyle/>
              <a:p>
                <a:pPr algn="ctr" defTabSz="820738" eaLnBrk="0" hangingPunct="0"/>
                <a:r>
                  <a:rPr lang="en-US" sz="1200" b="1">
                    <a:solidFill>
                      <a:srgbClr val="000099"/>
                    </a:solidFill>
                  </a:rPr>
                  <a:t>EnKF-17</a:t>
                </a:r>
              </a:p>
            </p:txBody>
          </p:sp>
          <p:pic>
            <p:nvPicPr>
              <p:cNvPr id="370704" name="Picture 16"/>
              <p:cNvPicPr>
                <a:picLocks noChangeArrowheads="1"/>
              </p:cNvPicPr>
              <p:nvPr/>
            </p:nvPicPr>
            <p:blipFill>
              <a:blip r:embed="rId4" cstate="print"/>
              <a:srcRect l="1970" t="4974" r="52191" b="79596"/>
              <a:stretch>
                <a:fillRect/>
              </a:stretch>
            </p:blipFill>
            <p:spPr bwMode="auto">
              <a:xfrm>
                <a:off x="706" y="2060"/>
                <a:ext cx="1649" cy="5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70705" name="Rectangle 17"/>
              <p:cNvSpPr>
                <a:spLocks noChangeArrowheads="1"/>
              </p:cNvSpPr>
              <p:nvPr/>
            </p:nvSpPr>
            <p:spPr bwMode="auto">
              <a:xfrm>
                <a:off x="170" y="1635"/>
                <a:ext cx="495" cy="16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82039" tIns="41020" rIns="82039" bIns="41020">
                <a:spAutoFit/>
              </a:bodyPr>
              <a:lstStyle/>
              <a:p>
                <a:pPr algn="ctr" defTabSz="820738" eaLnBrk="0" hangingPunct="0"/>
                <a:r>
                  <a:rPr lang="en-US" sz="1200" b="1" dirty="0">
                    <a:solidFill>
                      <a:srgbClr val="000099"/>
                    </a:solidFill>
                  </a:rPr>
                  <a:t>EnKF-9 </a:t>
                </a:r>
              </a:p>
            </p:txBody>
          </p:sp>
          <p:pic>
            <p:nvPicPr>
              <p:cNvPr id="370706" name="Picture 18"/>
              <p:cNvPicPr>
                <a:picLocks noChangeArrowheads="1"/>
              </p:cNvPicPr>
              <p:nvPr/>
            </p:nvPicPr>
            <p:blipFill>
              <a:blip r:embed="rId5" cstate="print"/>
              <a:srcRect l="1970" t="4974" r="52191" b="79596"/>
              <a:stretch>
                <a:fillRect/>
              </a:stretch>
            </p:blipFill>
            <p:spPr bwMode="auto">
              <a:xfrm>
                <a:off x="706" y="1434"/>
                <a:ext cx="1649" cy="5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70707" name="Rectangle 19"/>
              <p:cNvSpPr>
                <a:spLocks noChangeArrowheads="1"/>
              </p:cNvSpPr>
              <p:nvPr/>
            </p:nvSpPr>
            <p:spPr bwMode="auto">
              <a:xfrm>
                <a:off x="155" y="3510"/>
                <a:ext cx="512" cy="16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82039" tIns="41020" rIns="82039" bIns="41020">
                <a:spAutoFit/>
              </a:bodyPr>
              <a:lstStyle/>
              <a:p>
                <a:pPr algn="ctr" defTabSz="820738" eaLnBrk="0" hangingPunct="0"/>
                <a:r>
                  <a:rPr lang="en-US" sz="1200" b="1" dirty="0">
                    <a:solidFill>
                      <a:srgbClr val="000099"/>
                    </a:solidFill>
                  </a:rPr>
                  <a:t>EnKF-65</a:t>
                </a:r>
              </a:p>
            </p:txBody>
          </p:sp>
          <p:pic>
            <p:nvPicPr>
              <p:cNvPr id="370708" name="Picture 20"/>
              <p:cNvPicPr>
                <a:picLocks noChangeArrowheads="1"/>
              </p:cNvPicPr>
              <p:nvPr/>
            </p:nvPicPr>
            <p:blipFill>
              <a:blip r:embed="rId6" cstate="print"/>
              <a:srcRect l="1970" t="4974" r="52191" b="79596"/>
              <a:stretch>
                <a:fillRect/>
              </a:stretch>
            </p:blipFill>
            <p:spPr bwMode="auto">
              <a:xfrm>
                <a:off x="706" y="3306"/>
                <a:ext cx="1649" cy="5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70709" name="Rectangle 21"/>
              <p:cNvSpPr>
                <a:spLocks noChangeArrowheads="1"/>
              </p:cNvSpPr>
              <p:nvPr/>
            </p:nvSpPr>
            <p:spPr bwMode="auto">
              <a:xfrm>
                <a:off x="852" y="3948"/>
                <a:ext cx="1444" cy="32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82058" tIns="41029" rIns="82058" bIns="41029">
                <a:spAutoFit/>
              </a:bodyPr>
              <a:lstStyle/>
              <a:p>
                <a:pPr algn="ctr" defTabSz="820738" eaLnBrk="0" hangingPunct="0"/>
                <a:r>
                  <a:rPr lang="en-US" b="1" dirty="0">
                    <a:solidFill>
                      <a:srgbClr val="000099"/>
                    </a:solidFill>
                  </a:rPr>
                  <a:t>Unfiltered, </a:t>
                </a:r>
                <a:endParaRPr lang="en-US" b="1" dirty="0" smtClean="0">
                  <a:solidFill>
                    <a:srgbClr val="000099"/>
                  </a:solidFill>
                </a:endParaRPr>
              </a:p>
              <a:p>
                <a:pPr algn="ctr" defTabSz="820738" eaLnBrk="0" hangingPunct="0"/>
                <a:r>
                  <a:rPr lang="en-US" b="1" dirty="0" smtClean="0">
                    <a:solidFill>
                      <a:srgbClr val="000099"/>
                    </a:solidFill>
                  </a:rPr>
                  <a:t>not </a:t>
                </a:r>
                <a:r>
                  <a:rPr lang="en-US" b="1" dirty="0">
                    <a:solidFill>
                      <a:srgbClr val="000099"/>
                    </a:solidFill>
                  </a:rPr>
                  <a:t>compactly supported</a:t>
                </a:r>
              </a:p>
            </p:txBody>
          </p:sp>
        </p:grpSp>
        <p:sp>
          <p:nvSpPr>
            <p:cNvPr id="370729" name="Rectangle 41"/>
            <p:cNvSpPr>
              <a:spLocks noChangeArrowheads="1"/>
            </p:cNvSpPr>
            <p:nvPr/>
          </p:nvSpPr>
          <p:spPr bwMode="auto">
            <a:xfrm>
              <a:off x="529" y="3026"/>
              <a:ext cx="448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2058" tIns="41029" rIns="82058" bIns="41029"/>
            <a:lstStyle/>
            <a:p>
              <a:pPr defTabSz="820738" eaLnBrk="0" hangingPunct="0"/>
              <a:r>
                <a:rPr lang="en-US" sz="1200" b="1">
                  <a:solidFill>
                    <a:srgbClr val="000099"/>
                  </a:solidFill>
                  <a:ea typeface="Batang" pitchFamily="18" charset="-127"/>
                  <a:cs typeface="Times New Roman" pitchFamily="18" charset="0"/>
                </a:rPr>
                <a:t>0.63</a:t>
              </a:r>
            </a:p>
          </p:txBody>
        </p:sp>
        <p:sp>
          <p:nvSpPr>
            <p:cNvPr id="370730" name="Rectangle 42"/>
            <p:cNvSpPr>
              <a:spLocks noChangeArrowheads="1"/>
            </p:cNvSpPr>
            <p:nvPr/>
          </p:nvSpPr>
          <p:spPr bwMode="auto">
            <a:xfrm>
              <a:off x="526" y="2424"/>
              <a:ext cx="448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2058" tIns="41029" rIns="82058" bIns="41029"/>
            <a:lstStyle/>
            <a:p>
              <a:pPr defTabSz="820738" eaLnBrk="0" hangingPunct="0"/>
              <a:r>
                <a:rPr lang="en-US" sz="1200" b="1">
                  <a:solidFill>
                    <a:srgbClr val="000099"/>
                  </a:solidFill>
                  <a:ea typeface="Batang" pitchFamily="18" charset="-127"/>
                  <a:cs typeface="Times New Roman" pitchFamily="18" charset="0"/>
                </a:rPr>
                <a:t>0.51</a:t>
              </a:r>
            </a:p>
          </p:txBody>
        </p:sp>
        <p:sp>
          <p:nvSpPr>
            <p:cNvPr id="370731" name="Rectangle 43"/>
            <p:cNvSpPr>
              <a:spLocks noChangeArrowheads="1"/>
            </p:cNvSpPr>
            <p:nvPr/>
          </p:nvSpPr>
          <p:spPr bwMode="auto">
            <a:xfrm>
              <a:off x="526" y="1797"/>
              <a:ext cx="448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2058" tIns="41029" rIns="82058" bIns="41029"/>
            <a:lstStyle/>
            <a:p>
              <a:pPr defTabSz="820738" eaLnBrk="0" hangingPunct="0"/>
              <a:r>
                <a:rPr lang="en-US" sz="1200" b="1">
                  <a:solidFill>
                    <a:srgbClr val="000099"/>
                  </a:solidFill>
                  <a:ea typeface="Batang" pitchFamily="18" charset="-127"/>
                  <a:cs typeface="Times New Roman" pitchFamily="18" charset="0"/>
                </a:rPr>
                <a:t>0.36</a:t>
              </a:r>
            </a:p>
          </p:txBody>
        </p:sp>
      </p:grp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3713164" y="2284413"/>
            <a:ext cx="2341563" cy="4495800"/>
            <a:chOff x="2093" y="1631"/>
            <a:chExt cx="1475" cy="2832"/>
          </a:xfrm>
        </p:grpSpPr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2299" y="1631"/>
              <a:ext cx="1269" cy="2832"/>
              <a:chOff x="2299" y="1631"/>
              <a:chExt cx="1269" cy="2832"/>
            </a:xfrm>
          </p:grpSpPr>
          <p:pic>
            <p:nvPicPr>
              <p:cNvPr id="370717" name="Picture 29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984" t="4974" r="52191" b="79596"/>
              <a:stretch>
                <a:fillRect/>
              </a:stretch>
            </p:blipFill>
            <p:spPr bwMode="auto">
              <a:xfrm>
                <a:off x="2308" y="3499"/>
                <a:ext cx="1200" cy="5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70718" name="Picture 30"/>
              <p:cNvPicPr>
                <a:picLocks noChangeArrowheads="1"/>
              </p:cNvPicPr>
              <p:nvPr/>
            </p:nvPicPr>
            <p:blipFill>
              <a:blip r:embed="rId8" cstate="print"/>
              <a:srcRect l="1970" t="4974" r="52191" b="79596"/>
              <a:stretch>
                <a:fillRect/>
              </a:stretch>
            </p:blipFill>
            <p:spPr bwMode="auto">
              <a:xfrm>
                <a:off x="2304" y="1631"/>
                <a:ext cx="1200" cy="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70719" name="Picture 31"/>
              <p:cNvPicPr>
                <a:picLocks noChangeArrowheads="1"/>
              </p:cNvPicPr>
              <p:nvPr/>
            </p:nvPicPr>
            <p:blipFill>
              <a:blip r:embed="rId9" cstate="print"/>
              <a:srcRect l="1970" t="4974" r="52191" b="79596"/>
              <a:stretch>
                <a:fillRect/>
              </a:stretch>
            </p:blipFill>
            <p:spPr bwMode="auto">
              <a:xfrm>
                <a:off x="2314" y="2879"/>
                <a:ext cx="1199" cy="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70720" name="Picture 32"/>
              <p:cNvPicPr>
                <a:picLocks noChangeArrowheads="1"/>
              </p:cNvPicPr>
              <p:nvPr/>
            </p:nvPicPr>
            <p:blipFill>
              <a:blip r:embed="rId10" cstate="print"/>
              <a:srcRect l="984" t="4974" r="52191" b="79596"/>
              <a:stretch>
                <a:fillRect/>
              </a:stretch>
            </p:blipFill>
            <p:spPr bwMode="auto">
              <a:xfrm>
                <a:off x="2299" y="2250"/>
                <a:ext cx="1204" cy="6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70721" name="Rectangle 33"/>
              <p:cNvSpPr>
                <a:spLocks noChangeArrowheads="1"/>
              </p:cNvSpPr>
              <p:nvPr/>
            </p:nvSpPr>
            <p:spPr bwMode="auto">
              <a:xfrm>
                <a:off x="2346" y="4139"/>
                <a:ext cx="1222" cy="32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82058" tIns="41029" rIns="82058" bIns="41029">
                <a:spAutoFit/>
              </a:bodyPr>
              <a:lstStyle/>
              <a:p>
                <a:pPr algn="ctr" defTabSz="820738" eaLnBrk="0" hangingPunct="0"/>
                <a:r>
                  <a:rPr lang="en-US" b="1" dirty="0">
                    <a:solidFill>
                      <a:srgbClr val="000099"/>
                    </a:solidFill>
                  </a:rPr>
                  <a:t>Unfiltered, </a:t>
                </a:r>
                <a:endParaRPr lang="en-US" b="1" dirty="0" smtClean="0">
                  <a:solidFill>
                    <a:srgbClr val="000099"/>
                  </a:solidFill>
                </a:endParaRPr>
              </a:p>
              <a:p>
                <a:pPr algn="ctr" defTabSz="820738" eaLnBrk="0" hangingPunct="0"/>
                <a:r>
                  <a:rPr lang="en-US" b="1" dirty="0" smtClean="0">
                    <a:solidFill>
                      <a:srgbClr val="000099"/>
                    </a:solidFill>
                  </a:rPr>
                  <a:t>compactly </a:t>
                </a:r>
                <a:r>
                  <a:rPr lang="en-US" b="1" dirty="0">
                    <a:solidFill>
                      <a:srgbClr val="000099"/>
                    </a:solidFill>
                  </a:rPr>
                  <a:t>supported</a:t>
                </a:r>
              </a:p>
            </p:txBody>
          </p:sp>
        </p:grpSp>
        <p:sp>
          <p:nvSpPr>
            <p:cNvPr id="370748" name="Rectangle 60"/>
            <p:cNvSpPr>
              <a:spLocks noChangeArrowheads="1"/>
            </p:cNvSpPr>
            <p:nvPr/>
          </p:nvSpPr>
          <p:spPr bwMode="auto">
            <a:xfrm>
              <a:off x="2105" y="3224"/>
              <a:ext cx="50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2058" tIns="41029" rIns="82058" bIns="41029"/>
            <a:lstStyle/>
            <a:p>
              <a:pPr defTabSz="820738" eaLnBrk="0" hangingPunct="0"/>
              <a:r>
                <a:rPr lang="en-US" sz="1200" b="1">
                  <a:solidFill>
                    <a:srgbClr val="000099"/>
                  </a:solidFill>
                  <a:ea typeface="Batang" pitchFamily="18" charset="-127"/>
                  <a:cs typeface="Times New Roman" pitchFamily="18" charset="0"/>
                </a:rPr>
                <a:t>0.70</a:t>
              </a:r>
            </a:p>
          </p:txBody>
        </p:sp>
        <p:sp>
          <p:nvSpPr>
            <p:cNvPr id="370749" name="Rectangle 61"/>
            <p:cNvSpPr>
              <a:spLocks noChangeArrowheads="1"/>
            </p:cNvSpPr>
            <p:nvPr/>
          </p:nvSpPr>
          <p:spPr bwMode="auto">
            <a:xfrm>
              <a:off x="2093" y="2622"/>
              <a:ext cx="502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2058" tIns="41029" rIns="82058" bIns="41029"/>
            <a:lstStyle/>
            <a:p>
              <a:pPr defTabSz="820738" eaLnBrk="0" hangingPunct="0"/>
              <a:r>
                <a:rPr lang="en-US" sz="1200" b="1">
                  <a:solidFill>
                    <a:srgbClr val="000099"/>
                  </a:solidFill>
                  <a:ea typeface="Batang" pitchFamily="18" charset="-127"/>
                  <a:cs typeface="Times New Roman" pitchFamily="18" charset="0"/>
                </a:rPr>
                <a:t>0.58</a:t>
              </a:r>
            </a:p>
          </p:txBody>
        </p:sp>
        <p:sp>
          <p:nvSpPr>
            <p:cNvPr id="370750" name="Rectangle 62"/>
            <p:cNvSpPr>
              <a:spLocks noChangeArrowheads="1"/>
            </p:cNvSpPr>
            <p:nvPr/>
          </p:nvSpPr>
          <p:spPr bwMode="auto">
            <a:xfrm>
              <a:off x="2097" y="1995"/>
              <a:ext cx="502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2058" tIns="41029" rIns="82058" bIns="41029"/>
            <a:lstStyle/>
            <a:p>
              <a:pPr defTabSz="820738" eaLnBrk="0" hangingPunct="0"/>
              <a:r>
                <a:rPr lang="en-US" sz="1200" b="1">
                  <a:solidFill>
                    <a:srgbClr val="000099"/>
                  </a:solidFill>
                  <a:ea typeface="Batang" pitchFamily="18" charset="-127"/>
                  <a:cs typeface="Times New Roman" pitchFamily="18" charset="0"/>
                </a:rPr>
                <a:t>0.46</a:t>
              </a:r>
            </a:p>
          </p:txBody>
        </p:sp>
      </p:grpSp>
      <p:grpSp>
        <p:nvGrpSpPr>
          <p:cNvPr id="6" name="Group 68"/>
          <p:cNvGrpSpPr>
            <a:grpSpLocks/>
          </p:cNvGrpSpPr>
          <p:nvPr/>
        </p:nvGrpSpPr>
        <p:grpSpPr bwMode="auto">
          <a:xfrm>
            <a:off x="6257925" y="2284413"/>
            <a:ext cx="2333625" cy="4470400"/>
            <a:chOff x="3420" y="1643"/>
            <a:chExt cx="1470" cy="2816"/>
          </a:xfrm>
        </p:grpSpPr>
        <p:grpSp>
          <p:nvGrpSpPr>
            <p:cNvPr id="7" name="Group 39"/>
            <p:cNvGrpSpPr>
              <a:grpSpLocks/>
            </p:cNvGrpSpPr>
            <p:nvPr/>
          </p:nvGrpSpPr>
          <p:grpSpPr bwMode="auto">
            <a:xfrm>
              <a:off x="3631" y="1643"/>
              <a:ext cx="1259" cy="2816"/>
              <a:chOff x="3671" y="1643"/>
              <a:chExt cx="1259" cy="2816"/>
            </a:xfrm>
          </p:grpSpPr>
          <p:pic>
            <p:nvPicPr>
              <p:cNvPr id="370722" name="Picture 34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 l="1970" t="4974" r="52191" b="79596"/>
              <a:stretch>
                <a:fillRect/>
              </a:stretch>
            </p:blipFill>
            <p:spPr bwMode="auto">
              <a:xfrm>
                <a:off x="3671" y="3513"/>
                <a:ext cx="1209" cy="5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70723" name="Picture 35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 l="1970" t="4974" r="52191" b="79596"/>
              <a:stretch>
                <a:fillRect/>
              </a:stretch>
            </p:blipFill>
            <p:spPr bwMode="auto">
              <a:xfrm>
                <a:off x="3671" y="2890"/>
                <a:ext cx="1209" cy="5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70724" name="Picture 36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 l="1970" t="4974" r="52191" b="79596"/>
              <a:stretch>
                <a:fillRect/>
              </a:stretch>
            </p:blipFill>
            <p:spPr bwMode="auto">
              <a:xfrm>
                <a:off x="3671" y="2265"/>
                <a:ext cx="1209" cy="5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70725" name="Picture 37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 l="1970" t="4974" r="52191" b="79596"/>
              <a:stretch>
                <a:fillRect/>
              </a:stretch>
            </p:blipFill>
            <p:spPr bwMode="auto">
              <a:xfrm>
                <a:off x="3671" y="1643"/>
                <a:ext cx="1209" cy="5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70726" name="Rectangle 38"/>
              <p:cNvSpPr>
                <a:spLocks noChangeArrowheads="1"/>
              </p:cNvSpPr>
              <p:nvPr/>
            </p:nvSpPr>
            <p:spPr bwMode="auto">
              <a:xfrm>
                <a:off x="3708" y="4135"/>
                <a:ext cx="1222" cy="32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82058" tIns="41029" rIns="82058" bIns="41029">
                <a:spAutoFit/>
              </a:bodyPr>
              <a:lstStyle/>
              <a:p>
                <a:pPr algn="ctr" defTabSz="820738" eaLnBrk="0" hangingPunct="0"/>
                <a:r>
                  <a:rPr lang="en-US" b="1" dirty="0" smtClean="0">
                    <a:solidFill>
                      <a:srgbClr val="000099"/>
                    </a:solidFill>
                  </a:rPr>
                  <a:t>Filtered,</a:t>
                </a:r>
              </a:p>
              <a:p>
                <a:pPr algn="ctr" defTabSz="820738" eaLnBrk="0" hangingPunct="0"/>
                <a:r>
                  <a:rPr lang="en-US" b="1" dirty="0" smtClean="0">
                    <a:solidFill>
                      <a:srgbClr val="000099"/>
                    </a:solidFill>
                  </a:rPr>
                  <a:t>compactly </a:t>
                </a:r>
                <a:r>
                  <a:rPr lang="en-US" b="1" dirty="0">
                    <a:solidFill>
                      <a:srgbClr val="000099"/>
                    </a:solidFill>
                  </a:rPr>
                  <a:t>supported</a:t>
                </a:r>
              </a:p>
            </p:txBody>
          </p:sp>
        </p:grpSp>
        <p:sp>
          <p:nvSpPr>
            <p:cNvPr id="370753" name="Rectangle 65"/>
            <p:cNvSpPr>
              <a:spLocks noChangeArrowheads="1"/>
            </p:cNvSpPr>
            <p:nvPr/>
          </p:nvSpPr>
          <p:spPr bwMode="auto">
            <a:xfrm>
              <a:off x="3426" y="3224"/>
              <a:ext cx="550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2058" tIns="41029" rIns="82058" bIns="41029"/>
            <a:lstStyle/>
            <a:p>
              <a:pPr defTabSz="820738" eaLnBrk="0" hangingPunct="0"/>
              <a:r>
                <a:rPr lang="en-US" sz="1200" b="1">
                  <a:solidFill>
                    <a:srgbClr val="000099"/>
                  </a:solidFill>
                  <a:ea typeface="Batang" pitchFamily="18" charset="-127"/>
                  <a:cs typeface="Times New Roman" pitchFamily="18" charset="0"/>
                </a:rPr>
                <a:t>0.77</a:t>
              </a:r>
            </a:p>
          </p:txBody>
        </p:sp>
        <p:sp>
          <p:nvSpPr>
            <p:cNvPr id="370754" name="Rectangle 66"/>
            <p:cNvSpPr>
              <a:spLocks noChangeArrowheads="1"/>
            </p:cNvSpPr>
            <p:nvPr/>
          </p:nvSpPr>
          <p:spPr bwMode="auto">
            <a:xfrm>
              <a:off x="3435" y="2634"/>
              <a:ext cx="55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2058" tIns="41029" rIns="82058" bIns="41029"/>
            <a:lstStyle/>
            <a:p>
              <a:pPr defTabSz="820738" eaLnBrk="0" hangingPunct="0"/>
              <a:r>
                <a:rPr lang="en-US" sz="1200" b="1">
                  <a:solidFill>
                    <a:srgbClr val="000099"/>
                  </a:solidFill>
                  <a:ea typeface="Batang" pitchFamily="18" charset="-127"/>
                  <a:cs typeface="Times New Roman" pitchFamily="18" charset="0"/>
                </a:rPr>
                <a:t>0.75</a:t>
              </a:r>
            </a:p>
          </p:txBody>
        </p:sp>
        <p:sp>
          <p:nvSpPr>
            <p:cNvPr id="370755" name="Rectangle 67"/>
            <p:cNvSpPr>
              <a:spLocks noChangeArrowheads="1"/>
            </p:cNvSpPr>
            <p:nvPr/>
          </p:nvSpPr>
          <p:spPr bwMode="auto">
            <a:xfrm>
              <a:off x="3420" y="1989"/>
              <a:ext cx="55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2058" tIns="41029" rIns="82058" bIns="41029"/>
            <a:lstStyle/>
            <a:p>
              <a:pPr defTabSz="820738" eaLnBrk="0" hangingPunct="0"/>
              <a:r>
                <a:rPr lang="en-US" sz="1200" b="1">
                  <a:solidFill>
                    <a:srgbClr val="000099"/>
                  </a:solidFill>
                  <a:ea typeface="Batang" pitchFamily="18" charset="-127"/>
                  <a:cs typeface="Times New Roman" pitchFamily="18" charset="0"/>
                </a:rPr>
                <a:t>0.67</a:t>
              </a:r>
            </a:p>
          </p:txBody>
        </p:sp>
      </p:grpSp>
      <p:sp>
        <p:nvSpPr>
          <p:cNvPr id="370758" name="Rectangle 70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" name="Rectangle 13"/>
          <p:cNvSpPr>
            <a:spLocks noChangeArrowheads="1"/>
          </p:cNvSpPr>
          <p:nvPr/>
        </p:nvSpPr>
        <p:spPr bwMode="auto">
          <a:xfrm>
            <a:off x="914400" y="680029"/>
            <a:ext cx="7315200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99"/>
                </a:solidFill>
              </a:rPr>
              <a:t> Static, not flow adaptive 3D localization along (x, y, z) space dimensions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99"/>
                </a:solidFill>
              </a:rPr>
              <a:t> Also apply Gaussian filter to deviations from ensemble mean</a:t>
            </a:r>
          </a:p>
        </p:txBody>
      </p:sp>
      <p:graphicFrame>
        <p:nvGraphicFramePr>
          <p:cNvPr id="64" name="Object 10"/>
          <p:cNvGraphicFramePr>
            <a:graphicFrameLocks noChangeAspect="1"/>
          </p:cNvGraphicFramePr>
          <p:nvPr/>
        </p:nvGraphicFramePr>
        <p:xfrm>
          <a:off x="6494324" y="946151"/>
          <a:ext cx="1649726" cy="333375"/>
        </p:xfrm>
        <a:graphic>
          <a:graphicData uri="http://schemas.openxmlformats.org/presentationml/2006/ole">
            <p:oleObj spid="_x0000_s109570" name="Equation" r:id="rId15" imgW="1079280" imgH="228600" progId="Equation.3">
              <p:embed/>
            </p:oleObj>
          </a:graphicData>
        </a:graphic>
      </p:graphicFrame>
      <p:sp>
        <p:nvSpPr>
          <p:cNvPr id="44" name="AutoShape 2"/>
          <p:cNvSpPr>
            <a:spLocks noChangeArrowheads="1"/>
          </p:cNvSpPr>
          <p:nvPr/>
        </p:nvSpPr>
        <p:spPr bwMode="auto">
          <a:xfrm>
            <a:off x="123825" y="123826"/>
            <a:ext cx="5396442" cy="350307"/>
          </a:xfrm>
          <a:prstGeom prst="flowChartAlternateProcess">
            <a:avLst/>
          </a:prstGeom>
          <a:solidFill>
            <a:srgbClr val="FFFF99"/>
          </a:solidFill>
          <a:ln w="57150">
            <a:solidFill>
              <a:srgbClr val="000080"/>
            </a:solidFill>
            <a:miter lim="800000"/>
            <a:headEnd/>
            <a:tailEnd/>
          </a:ln>
          <a:effectLst>
            <a:outerShdw dist="117088" dir="2436078" algn="ctr" rotWithShape="0">
              <a:srgbClr val="65839B">
                <a:alpha val="45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1800" b="1" dirty="0" smtClean="0">
                <a:solidFill>
                  <a:srgbClr val="000099"/>
                </a:solidFill>
              </a:rPr>
              <a:t>ODAS-1 Error-Covariance Localization</a:t>
            </a:r>
            <a:endParaRPr lang="en-US" sz="18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  <a:p>
            <a:fld id="{6187E013-B6A1-49EA-BCD0-A8D3F7A29199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370691" name="Rectangle 3"/>
          <p:cNvSpPr>
            <a:spLocks noChangeArrowheads="1"/>
          </p:cNvSpPr>
          <p:nvPr/>
        </p:nvSpPr>
        <p:spPr bwMode="auto">
          <a:xfrm>
            <a:off x="0" y="2986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0692" name="Rectangle 4"/>
          <p:cNvSpPr>
            <a:spLocks noChangeArrowheads="1"/>
          </p:cNvSpPr>
          <p:nvPr/>
        </p:nvSpPr>
        <p:spPr bwMode="auto">
          <a:xfrm>
            <a:off x="-19050" y="2481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0758" name="Rectangle 70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" name="AutoShape 2"/>
          <p:cNvSpPr>
            <a:spLocks noChangeArrowheads="1"/>
          </p:cNvSpPr>
          <p:nvPr/>
        </p:nvSpPr>
        <p:spPr bwMode="auto">
          <a:xfrm>
            <a:off x="238824" y="100805"/>
            <a:ext cx="6000750" cy="376237"/>
          </a:xfrm>
          <a:prstGeom prst="flowChartAlternateProcess">
            <a:avLst/>
          </a:prstGeom>
          <a:solidFill>
            <a:srgbClr val="FFFF99"/>
          </a:solidFill>
          <a:ln w="57150">
            <a:solidFill>
              <a:srgbClr val="000080"/>
            </a:solidFill>
            <a:miter lim="800000"/>
            <a:headEnd/>
            <a:tailEnd/>
          </a:ln>
          <a:effectLst>
            <a:outerShdw dist="117088" dir="2436078" algn="ctr" rotWithShape="0">
              <a:srgbClr val="65839B">
                <a:alpha val="45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rgbClr val="000099"/>
                </a:solidFill>
              </a:rPr>
              <a:t>ODAS-2 flow-adaptive and observation-adaptive analysis</a:t>
            </a:r>
            <a:endParaRPr lang="en-US" sz="1400" b="1" dirty="0">
              <a:solidFill>
                <a:srgbClr val="000099"/>
              </a:solidFill>
            </a:endParaRPr>
          </a:p>
        </p:txBody>
      </p:sp>
      <p:sp>
        <p:nvSpPr>
          <p:cNvPr id="62" name="Rectangle 13"/>
          <p:cNvSpPr>
            <a:spLocks noChangeArrowheads="1"/>
          </p:cNvSpPr>
          <p:nvPr/>
        </p:nvSpPr>
        <p:spPr bwMode="auto">
          <a:xfrm>
            <a:off x="238124" y="565728"/>
            <a:ext cx="8905875" cy="185897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endParaRPr lang="en-US" b="1" dirty="0" smtClean="0">
              <a:solidFill>
                <a:srgbClr val="000099"/>
              </a:solidFill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smtClean="0">
                <a:solidFill>
                  <a:srgbClr val="FF33CC"/>
                </a:solidFill>
              </a:rPr>
              <a:t>Flow adaptive </a:t>
            </a:r>
            <a:r>
              <a:rPr lang="en-US" b="1" dirty="0" smtClean="0">
                <a:solidFill>
                  <a:srgbClr val="000099"/>
                </a:solidFill>
              </a:rPr>
              <a:t>error-covariance localization  following neutral density [(x, y, z, </a:t>
            </a:r>
            <a:r>
              <a:rPr lang="en-US" b="1" dirty="0" smtClean="0">
                <a:solidFill>
                  <a:srgbClr val="000099"/>
                </a:solidFill>
                <a:latin typeface="Symbol" pitchFamily="18" charset="2"/>
              </a:rPr>
              <a:t>r</a:t>
            </a:r>
            <a:r>
              <a:rPr lang="en-US" b="1" dirty="0" smtClean="0">
                <a:solidFill>
                  <a:srgbClr val="000099"/>
                </a:solidFill>
              </a:rPr>
              <a:t>) dimensions]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smtClean="0">
                <a:solidFill>
                  <a:srgbClr val="FF33CC"/>
                </a:solidFill>
              </a:rPr>
              <a:t>Adaptive optimization </a:t>
            </a:r>
            <a:r>
              <a:rPr lang="en-US" b="1" dirty="0" smtClean="0">
                <a:solidFill>
                  <a:srgbClr val="000099"/>
                </a:solidFill>
              </a:rPr>
              <a:t>of error-covariance </a:t>
            </a:r>
            <a:r>
              <a:rPr lang="en-US" b="1" dirty="0" smtClean="0">
                <a:solidFill>
                  <a:srgbClr val="FF33CC"/>
                </a:solidFill>
              </a:rPr>
              <a:t>localization scales </a:t>
            </a:r>
            <a:r>
              <a:rPr lang="en-US" b="1" dirty="0" smtClean="0">
                <a:solidFill>
                  <a:srgbClr val="000099"/>
                </a:solidFill>
              </a:rPr>
              <a:t>(x, y, z) used with each observation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smtClean="0">
                <a:solidFill>
                  <a:srgbClr val="FF33CC"/>
                </a:solidFill>
              </a:rPr>
              <a:t>Adaptive estimation </a:t>
            </a:r>
            <a:r>
              <a:rPr lang="en-US" b="1" dirty="0" smtClean="0">
                <a:solidFill>
                  <a:srgbClr val="000099"/>
                </a:solidFill>
              </a:rPr>
              <a:t>of </a:t>
            </a:r>
            <a:r>
              <a:rPr lang="en-US" b="1" dirty="0" smtClean="0">
                <a:solidFill>
                  <a:srgbClr val="FF33CC"/>
                </a:solidFill>
              </a:rPr>
              <a:t>representation error </a:t>
            </a:r>
            <a:r>
              <a:rPr lang="en-US" b="1" dirty="0" smtClean="0">
                <a:solidFill>
                  <a:srgbClr val="000099"/>
                </a:solidFill>
              </a:rPr>
              <a:t>associated with each observation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smtClean="0">
                <a:solidFill>
                  <a:srgbClr val="FF33CC"/>
                </a:solidFill>
              </a:rPr>
              <a:t>Adaptive</a:t>
            </a:r>
            <a:r>
              <a:rPr lang="en-US" b="1" dirty="0" smtClean="0">
                <a:solidFill>
                  <a:srgbClr val="000099"/>
                </a:solidFill>
              </a:rPr>
              <a:t> background-error covariance </a:t>
            </a:r>
            <a:r>
              <a:rPr lang="en-US" b="1" dirty="0" smtClean="0">
                <a:solidFill>
                  <a:srgbClr val="FF33CC"/>
                </a:solidFill>
              </a:rPr>
              <a:t>inflation/deflation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99"/>
                </a:solidFill>
              </a:rPr>
              <a:t> Adaptive rescaling of analysis increments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smtClean="0">
                <a:solidFill>
                  <a:srgbClr val="FF33CC"/>
                </a:solidFill>
              </a:rPr>
              <a:t>Particle pre-filter</a:t>
            </a:r>
          </a:p>
        </p:txBody>
      </p:sp>
      <p:pic>
        <p:nvPicPr>
          <p:cNvPr id="44" name="cov4clk_eqpac_T_vert_T_S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778976" y="2647950"/>
            <a:ext cx="4936399" cy="36957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/>
          </a:p>
          <a:p>
            <a:fld id="{87924BEE-984F-4883-AABB-CC4231D1ED66}" type="slidenum">
              <a:rPr lang="en-US"/>
              <a:pPr/>
              <a:t>12</a:t>
            </a:fld>
            <a:endParaRPr lang="en-US"/>
          </a:p>
        </p:txBody>
      </p:sp>
      <p:sp>
        <p:nvSpPr>
          <p:cNvPr id="298020" name="Rectangle 36"/>
          <p:cNvSpPr>
            <a:spLocks noChangeArrowheads="1"/>
          </p:cNvSpPr>
          <p:nvPr/>
        </p:nvSpPr>
        <p:spPr bwMode="auto">
          <a:xfrm>
            <a:off x="215901" y="1862138"/>
            <a:ext cx="7080249" cy="513747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marL="457200" indent="-457200" algn="just" defTabSz="820738" eaLnBrk="0" hangingPunct="0"/>
            <a:r>
              <a:rPr lang="en-US" b="1" dirty="0" smtClean="0">
                <a:solidFill>
                  <a:srgbClr val="000099"/>
                </a:solidFill>
                <a:ea typeface="Batang" pitchFamily="18" charset="-127"/>
                <a:cs typeface="Times New Roman" pitchFamily="18" charset="0"/>
              </a:rPr>
              <a:t>2.  </a:t>
            </a:r>
            <a:r>
              <a:rPr lang="en-US" sz="1400" b="1" dirty="0" smtClean="0">
                <a:solidFill>
                  <a:srgbClr val="000099"/>
                </a:solidFill>
                <a:ea typeface="Batang" pitchFamily="18" charset="-127"/>
                <a:cs typeface="Times New Roman" pitchFamily="18" charset="0"/>
              </a:rPr>
              <a:t>Tried </a:t>
            </a:r>
            <a:r>
              <a:rPr lang="en-US" sz="1400" b="1" dirty="0">
                <a:solidFill>
                  <a:srgbClr val="000099"/>
                </a:solidFill>
                <a:ea typeface="Batang" pitchFamily="18" charset="-127"/>
                <a:cs typeface="Times New Roman" pitchFamily="18" charset="0"/>
              </a:rPr>
              <a:t>hierarchical ensemble filter (Anderson 2007</a:t>
            </a:r>
            <a:r>
              <a:rPr lang="en-US" sz="1400" b="1" dirty="0" smtClean="0">
                <a:solidFill>
                  <a:srgbClr val="000099"/>
                </a:solidFill>
                <a:ea typeface="Batang" pitchFamily="18" charset="-127"/>
                <a:cs typeface="Times New Roman" pitchFamily="18" charset="0"/>
              </a:rPr>
              <a:t>)</a:t>
            </a:r>
            <a:endParaRPr lang="en-US" sz="1400" b="1" dirty="0">
              <a:solidFill>
                <a:srgbClr val="000099"/>
              </a:solidFill>
              <a:ea typeface="Batang" pitchFamily="18" charset="-127"/>
              <a:cs typeface="Times New Roman" pitchFamily="18" charset="0"/>
            </a:endParaRPr>
          </a:p>
          <a:p>
            <a:pPr marL="914400" lvl="1" indent="-457200" algn="just" defTabSz="820738" eaLnBrk="0" hangingPunct="0">
              <a:buFont typeface="Arial" pitchFamily="34" charset="0"/>
              <a:buChar char="•"/>
            </a:pPr>
            <a:r>
              <a:rPr lang="en-US" b="1" dirty="0">
                <a:solidFill>
                  <a:srgbClr val="000099"/>
                </a:solidFill>
                <a:ea typeface="Batang" pitchFamily="18" charset="-127"/>
                <a:cs typeface="Times New Roman" pitchFamily="18" charset="0"/>
              </a:rPr>
              <a:t>Observations must be processed serially (</a:t>
            </a:r>
            <a:r>
              <a:rPr lang="en-US" b="1" dirty="0" err="1">
                <a:solidFill>
                  <a:srgbClr val="000099"/>
                </a:solidFill>
                <a:latin typeface="Symbol" pitchFamily="18" charset="2"/>
                <a:ea typeface="Batang" pitchFamily="18" charset="-127"/>
                <a:cs typeface="Times New Roman" pitchFamily="18" charset="0"/>
              </a:rPr>
              <a:t>a</a:t>
            </a:r>
            <a:r>
              <a:rPr lang="en-US" b="1" baseline="-25000" dirty="0" err="1">
                <a:solidFill>
                  <a:srgbClr val="000099"/>
                </a:solidFill>
                <a:ea typeface="Batang" pitchFamily="18" charset="-127"/>
                <a:cs typeface="Times New Roman" pitchFamily="18" charset="0"/>
              </a:rPr>
              <a:t>kl</a:t>
            </a:r>
            <a:r>
              <a:rPr lang="en-US" b="1" baseline="-25000" dirty="0">
                <a:solidFill>
                  <a:srgbClr val="000099"/>
                </a:solidFill>
                <a:ea typeface="Batang" pitchFamily="18" charset="-127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ea typeface="Batang" pitchFamily="18" charset="-127"/>
                <a:cs typeface="Times New Roman" pitchFamily="18" charset="0"/>
              </a:rPr>
              <a:t>P</a:t>
            </a:r>
            <a:r>
              <a:rPr lang="en-US" b="1" baseline="-25000" dirty="0" err="1">
                <a:solidFill>
                  <a:srgbClr val="000099"/>
                </a:solidFill>
                <a:ea typeface="Batang" pitchFamily="18" charset="-127"/>
                <a:cs typeface="Times New Roman" pitchFamily="18" charset="0"/>
              </a:rPr>
              <a:t>kl</a:t>
            </a:r>
            <a:r>
              <a:rPr lang="en-US" b="1" baseline="-25000" dirty="0">
                <a:solidFill>
                  <a:srgbClr val="000099"/>
                </a:solidFill>
                <a:ea typeface="Batang" pitchFamily="18" charset="-127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0099"/>
                </a:solidFill>
                <a:ea typeface="Batang" pitchFamily="18" charset="-127"/>
                <a:cs typeface="Times New Roman" pitchFamily="18" charset="0"/>
              </a:rPr>
              <a:t> is not a covariance)</a:t>
            </a:r>
          </a:p>
        </p:txBody>
      </p:sp>
      <p:sp>
        <p:nvSpPr>
          <p:cNvPr id="298027" name="Rectangle 43"/>
          <p:cNvSpPr>
            <a:spLocks noChangeArrowheads="1"/>
          </p:cNvSpPr>
          <p:nvPr/>
        </p:nvSpPr>
        <p:spPr bwMode="auto">
          <a:xfrm>
            <a:off x="215900" y="819150"/>
            <a:ext cx="8623300" cy="513747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marL="457200" indent="-457200" algn="just" defTabSz="820738" eaLnBrk="0" hangingPunct="0"/>
            <a:r>
              <a:rPr lang="en-US" sz="1400" b="1" dirty="0" smtClean="0">
                <a:solidFill>
                  <a:srgbClr val="000099"/>
                </a:solidFill>
                <a:ea typeface="Batang" pitchFamily="18" charset="-127"/>
                <a:cs typeface="Times New Roman" pitchFamily="18" charset="0"/>
              </a:rPr>
              <a:t>1.  Traditional </a:t>
            </a:r>
            <a:r>
              <a:rPr lang="en-US" sz="1400" b="1" dirty="0">
                <a:solidFill>
                  <a:srgbClr val="000099"/>
                </a:solidFill>
                <a:ea typeface="Batang" pitchFamily="18" charset="-127"/>
                <a:cs typeface="Times New Roman" pitchFamily="18" charset="0"/>
              </a:rPr>
              <a:t>approach (as in ODAS-1</a:t>
            </a:r>
            <a:r>
              <a:rPr lang="en-US" sz="1400" b="1" dirty="0" smtClean="0">
                <a:solidFill>
                  <a:srgbClr val="000099"/>
                </a:solidFill>
                <a:ea typeface="Batang" pitchFamily="18" charset="-127"/>
                <a:cs typeface="Times New Roman" pitchFamily="18" charset="0"/>
              </a:rPr>
              <a:t>)</a:t>
            </a:r>
            <a:endParaRPr lang="en-US" sz="1400" b="1" dirty="0">
              <a:solidFill>
                <a:srgbClr val="000099"/>
              </a:solidFill>
              <a:ea typeface="Batang" pitchFamily="18" charset="-127"/>
              <a:cs typeface="Times New Roman" pitchFamily="18" charset="0"/>
            </a:endParaRPr>
          </a:p>
          <a:p>
            <a:pPr marL="914400" lvl="1" indent="-457200" algn="just" defTabSz="820738" eaLnBrk="0" hangingPunct="0"/>
            <a:r>
              <a:rPr lang="en-US" b="1" dirty="0">
                <a:solidFill>
                  <a:srgbClr val="000099"/>
                </a:solidFill>
                <a:ea typeface="Batang" pitchFamily="18" charset="-127"/>
                <a:cs typeface="Times New Roman" pitchFamily="18" charset="0"/>
              </a:rPr>
              <a:t>C(</a:t>
            </a:r>
            <a:r>
              <a:rPr lang="en-US" b="1" dirty="0" err="1">
                <a:solidFill>
                  <a:srgbClr val="000099"/>
                </a:solidFill>
                <a:latin typeface="Symbol" pitchFamily="18" charset="2"/>
                <a:ea typeface="Batang" pitchFamily="18" charset="-127"/>
                <a:cs typeface="Times New Roman" pitchFamily="18" charset="0"/>
              </a:rPr>
              <a:t>d</a:t>
            </a:r>
            <a:r>
              <a:rPr lang="en-US" b="1" dirty="0" err="1">
                <a:solidFill>
                  <a:srgbClr val="000099"/>
                </a:solidFill>
                <a:ea typeface="Batang" pitchFamily="18" charset="-127"/>
                <a:cs typeface="Times New Roman" pitchFamily="18" charset="0"/>
              </a:rPr>
              <a:t>x</a:t>
            </a:r>
            <a:r>
              <a:rPr lang="en-US" b="1" dirty="0">
                <a:solidFill>
                  <a:srgbClr val="000099"/>
                </a:solidFill>
                <a:ea typeface="Batang" pitchFamily="18" charset="-127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0099"/>
                </a:solidFill>
                <a:latin typeface="Symbol" pitchFamily="18" charset="2"/>
                <a:ea typeface="Batang" pitchFamily="18" charset="-127"/>
                <a:cs typeface="Times New Roman" pitchFamily="18" charset="0"/>
              </a:rPr>
              <a:t>d</a:t>
            </a:r>
            <a:r>
              <a:rPr lang="en-US" b="1" dirty="0" err="1">
                <a:solidFill>
                  <a:srgbClr val="000099"/>
                </a:solidFill>
                <a:ea typeface="Batang" pitchFamily="18" charset="-127"/>
                <a:cs typeface="Times New Roman" pitchFamily="18" charset="0"/>
              </a:rPr>
              <a:t>y</a:t>
            </a:r>
            <a:r>
              <a:rPr lang="en-US" b="1" dirty="0">
                <a:solidFill>
                  <a:srgbClr val="000099"/>
                </a:solidFill>
                <a:ea typeface="Batang" pitchFamily="18" charset="-127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0099"/>
                </a:solidFill>
                <a:latin typeface="Symbol" pitchFamily="18" charset="2"/>
                <a:ea typeface="Batang" pitchFamily="18" charset="-127"/>
                <a:cs typeface="Times New Roman" pitchFamily="18" charset="0"/>
              </a:rPr>
              <a:t>d</a:t>
            </a:r>
            <a:r>
              <a:rPr lang="en-US" b="1" dirty="0" err="1">
                <a:solidFill>
                  <a:srgbClr val="000099"/>
                </a:solidFill>
                <a:ea typeface="Batang" pitchFamily="18" charset="-127"/>
                <a:cs typeface="Times New Roman" pitchFamily="18" charset="0"/>
              </a:rPr>
              <a:t>z</a:t>
            </a:r>
            <a:r>
              <a:rPr lang="en-US" b="1" dirty="0">
                <a:solidFill>
                  <a:srgbClr val="000099"/>
                </a:solidFill>
                <a:ea typeface="Batang" pitchFamily="18" charset="-127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0099"/>
                </a:solidFill>
                <a:latin typeface="Symbol" pitchFamily="18" charset="2"/>
                <a:ea typeface="Batang" pitchFamily="18" charset="-127"/>
                <a:cs typeface="Times New Roman" pitchFamily="18" charset="0"/>
              </a:rPr>
              <a:t>d</a:t>
            </a:r>
            <a:r>
              <a:rPr lang="en-US" b="1" dirty="0" err="1">
                <a:solidFill>
                  <a:srgbClr val="000099"/>
                </a:solidFill>
                <a:ea typeface="Batang" pitchFamily="18" charset="-127"/>
                <a:cs typeface="Times New Roman" pitchFamily="18" charset="0"/>
              </a:rPr>
              <a:t>t</a:t>
            </a:r>
            <a:r>
              <a:rPr lang="en-US" b="1" dirty="0">
                <a:solidFill>
                  <a:srgbClr val="000099"/>
                </a:solidFill>
                <a:ea typeface="Batang" pitchFamily="18" charset="-127"/>
                <a:cs typeface="Times New Roman" pitchFamily="18" charset="0"/>
              </a:rPr>
              <a:t>) is an approximately Gaussian compactly supported correlation function</a:t>
            </a:r>
          </a:p>
        </p:txBody>
      </p:sp>
      <p:graphicFrame>
        <p:nvGraphicFramePr>
          <p:cNvPr id="298031" name="Object 47"/>
          <p:cNvGraphicFramePr>
            <a:graphicFrameLocks noChangeAspect="1"/>
          </p:cNvGraphicFramePr>
          <p:nvPr/>
        </p:nvGraphicFramePr>
        <p:xfrm>
          <a:off x="2971800" y="2501900"/>
          <a:ext cx="1771650" cy="1108075"/>
        </p:xfrm>
        <a:graphic>
          <a:graphicData uri="http://schemas.openxmlformats.org/presentationml/2006/ole">
            <p:oleObj spid="_x0000_s110594" name="Equation" r:id="rId4" imgW="1460160" imgH="914400" progId="Equation.3">
              <p:embed/>
            </p:oleObj>
          </a:graphicData>
        </a:graphic>
      </p:graphicFrame>
      <p:graphicFrame>
        <p:nvGraphicFramePr>
          <p:cNvPr id="298032" name="Object 48"/>
          <p:cNvGraphicFramePr>
            <a:graphicFrameLocks noChangeAspect="1"/>
          </p:cNvGraphicFramePr>
          <p:nvPr>
            <p:ph sz="half" idx="2"/>
          </p:nvPr>
        </p:nvGraphicFramePr>
        <p:xfrm>
          <a:off x="3619500" y="1428750"/>
          <a:ext cx="898525" cy="304800"/>
        </p:xfrm>
        <a:graphic>
          <a:graphicData uri="http://schemas.openxmlformats.org/presentationml/2006/ole">
            <p:oleObj spid="_x0000_s110595" name="Equation" r:id="rId5" imgW="672840" imgH="228600" progId="Equation.3">
              <p:embed/>
            </p:oleObj>
          </a:graphicData>
        </a:graphic>
      </p:graphicFrame>
      <p:sp>
        <p:nvSpPr>
          <p:cNvPr id="298036" name="Rectangle 52"/>
          <p:cNvSpPr>
            <a:spLocks noChangeArrowheads="1"/>
          </p:cNvSpPr>
          <p:nvPr/>
        </p:nvSpPr>
        <p:spPr bwMode="auto">
          <a:xfrm>
            <a:off x="201613" y="3676650"/>
            <a:ext cx="7123112" cy="72919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marL="457200" indent="-457200" algn="just" defTabSz="820738" eaLnBrk="0" hangingPunct="0">
              <a:buAutoNum type="arabicPeriod" startAt="3"/>
            </a:pPr>
            <a:r>
              <a:rPr lang="en-US" sz="1400" b="1" dirty="0" smtClean="0">
                <a:solidFill>
                  <a:srgbClr val="000099"/>
                </a:solidFill>
                <a:ea typeface="Batang" pitchFamily="18" charset="-127"/>
                <a:cs typeface="Times New Roman" pitchFamily="18" charset="0"/>
              </a:rPr>
              <a:t>Bishop’s </a:t>
            </a:r>
            <a:r>
              <a:rPr lang="en-US" sz="1400" b="1" dirty="0">
                <a:solidFill>
                  <a:srgbClr val="000099"/>
                </a:solidFill>
                <a:ea typeface="Batang" pitchFamily="18" charset="-127"/>
                <a:cs typeface="Times New Roman" pitchFamily="18" charset="0"/>
              </a:rPr>
              <a:t>(2007) flow adaptive moderation of spurious </a:t>
            </a:r>
            <a:r>
              <a:rPr lang="en-US" sz="1400" b="1" dirty="0" smtClean="0">
                <a:solidFill>
                  <a:srgbClr val="000099"/>
                </a:solidFill>
                <a:ea typeface="Batang" pitchFamily="18" charset="-127"/>
                <a:cs typeface="Times New Roman" pitchFamily="18" charset="0"/>
              </a:rPr>
              <a:t>covariances</a:t>
            </a:r>
            <a:endParaRPr lang="en-US" b="1" dirty="0">
              <a:solidFill>
                <a:srgbClr val="000099"/>
              </a:solidFill>
              <a:ea typeface="Batang" pitchFamily="18" charset="-127"/>
              <a:cs typeface="Times New Roman" pitchFamily="18" charset="0"/>
            </a:endParaRPr>
          </a:p>
          <a:p>
            <a:pPr marL="914400" lvl="1" indent="-457200" algn="just" defTabSz="820738" eaLnBrk="0" hangingPunct="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99"/>
                </a:solidFill>
                <a:ea typeface="Batang" pitchFamily="18" charset="-127"/>
                <a:cs typeface="Times New Roman" pitchFamily="18" charset="0"/>
              </a:rPr>
              <a:t>Some </a:t>
            </a:r>
            <a:r>
              <a:rPr lang="en-US" b="1" dirty="0">
                <a:solidFill>
                  <a:srgbClr val="000099"/>
                </a:solidFill>
                <a:ea typeface="Batang" pitchFamily="18" charset="-127"/>
                <a:cs typeface="Times New Roman" pitchFamily="18" charset="0"/>
              </a:rPr>
              <a:t>long-range </a:t>
            </a:r>
            <a:r>
              <a:rPr lang="en-US" b="1" dirty="0" smtClean="0">
                <a:solidFill>
                  <a:srgbClr val="000099"/>
                </a:solidFill>
                <a:ea typeface="Batang" pitchFamily="18" charset="-127"/>
                <a:cs typeface="Times New Roman" pitchFamily="18" charset="0"/>
              </a:rPr>
              <a:t>spurious </a:t>
            </a:r>
            <a:r>
              <a:rPr lang="en-US" b="1" dirty="0">
                <a:solidFill>
                  <a:srgbClr val="000099"/>
                </a:solidFill>
                <a:ea typeface="Batang" pitchFamily="18" charset="-127"/>
                <a:cs typeface="Times New Roman" pitchFamily="18" charset="0"/>
              </a:rPr>
              <a:t>features are amplified. </a:t>
            </a:r>
            <a:endParaRPr lang="en-US" b="1" dirty="0" smtClean="0">
              <a:solidFill>
                <a:srgbClr val="000099"/>
              </a:solidFill>
              <a:ea typeface="Batang" pitchFamily="18" charset="-127"/>
              <a:cs typeface="Times New Roman" pitchFamily="18" charset="0"/>
            </a:endParaRPr>
          </a:p>
          <a:p>
            <a:pPr marL="914400" lvl="1" indent="-457200" algn="just" defTabSz="820738" eaLnBrk="0" hangingPunct="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99"/>
                </a:solidFill>
                <a:ea typeface="Batang" pitchFamily="18" charset="-127"/>
                <a:cs typeface="Times New Roman" pitchFamily="18" charset="0"/>
              </a:rPr>
              <a:t>Assimilation </a:t>
            </a:r>
            <a:r>
              <a:rPr lang="en-US" b="1" dirty="0">
                <a:solidFill>
                  <a:srgbClr val="000099"/>
                </a:solidFill>
                <a:ea typeface="Batang" pitchFamily="18" charset="-127"/>
                <a:cs typeface="Times New Roman" pitchFamily="18" charset="0"/>
              </a:rPr>
              <a:t>performance (OMFA statistics) worse than case 1</a:t>
            </a:r>
          </a:p>
        </p:txBody>
      </p:sp>
      <p:graphicFrame>
        <p:nvGraphicFramePr>
          <p:cNvPr id="298037" name="Object 53"/>
          <p:cNvGraphicFramePr>
            <a:graphicFrameLocks noChangeAspect="1"/>
          </p:cNvGraphicFramePr>
          <p:nvPr>
            <p:ph sz="half" idx="1"/>
          </p:nvPr>
        </p:nvGraphicFramePr>
        <p:xfrm>
          <a:off x="2317750" y="4575175"/>
          <a:ext cx="3467100" cy="976313"/>
        </p:xfrm>
        <a:graphic>
          <a:graphicData uri="http://schemas.openxmlformats.org/presentationml/2006/ole">
            <p:oleObj spid="_x0000_s110596" name="Equation" r:id="rId6" imgW="2616120" imgH="736560" progId="Equation.3">
              <p:embed/>
            </p:oleObj>
          </a:graphicData>
        </a:graphic>
      </p:graphicFrame>
      <p:sp>
        <p:nvSpPr>
          <p:cNvPr id="298040" name="Rectangle 56"/>
          <p:cNvSpPr>
            <a:spLocks noChangeArrowheads="1"/>
          </p:cNvSpPr>
          <p:nvPr/>
        </p:nvSpPr>
        <p:spPr bwMode="auto">
          <a:xfrm>
            <a:off x="196849" y="5705475"/>
            <a:ext cx="8537575" cy="94463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marL="457200" indent="-457200" algn="just" defTabSz="820738" eaLnBrk="0" hangingPunct="0">
              <a:buAutoNum type="arabicPeriod" startAt="4"/>
            </a:pPr>
            <a:r>
              <a:rPr lang="en-US" sz="1400" b="1" dirty="0" smtClean="0">
                <a:solidFill>
                  <a:srgbClr val="000099"/>
                </a:solidFill>
                <a:ea typeface="Batang" pitchFamily="18" charset="-127"/>
                <a:cs typeface="Times New Roman" pitchFamily="18" charset="0"/>
              </a:rPr>
              <a:t>Back </a:t>
            </a:r>
            <a:r>
              <a:rPr lang="en-US" sz="1400" b="1" dirty="0">
                <a:solidFill>
                  <a:srgbClr val="000099"/>
                </a:solidFill>
                <a:ea typeface="Batang" pitchFamily="18" charset="-127"/>
                <a:cs typeface="Times New Roman" pitchFamily="18" charset="0"/>
              </a:rPr>
              <a:t>to </a:t>
            </a:r>
            <a:r>
              <a:rPr lang="en-US" b="1" dirty="0" smtClean="0">
                <a:solidFill>
                  <a:srgbClr val="000099"/>
                </a:solidFill>
                <a:ea typeface="Batang" pitchFamily="18" charset="-127"/>
                <a:cs typeface="Times New Roman" pitchFamily="18" charset="0"/>
              </a:rPr>
              <a:t>approach</a:t>
            </a:r>
            <a:r>
              <a:rPr lang="en-US" sz="1400" b="1" dirty="0" smtClean="0">
                <a:solidFill>
                  <a:srgbClr val="000099"/>
                </a:solidFill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1400" b="1" dirty="0">
                <a:solidFill>
                  <a:srgbClr val="000099"/>
                </a:solidFill>
                <a:ea typeface="Batang" pitchFamily="18" charset="-127"/>
                <a:cs typeface="Times New Roman" pitchFamily="18" charset="0"/>
              </a:rPr>
              <a:t>1 </a:t>
            </a:r>
            <a:r>
              <a:rPr lang="en-US" sz="1400" b="1" dirty="0" smtClean="0">
                <a:solidFill>
                  <a:srgbClr val="000099"/>
                </a:solidFill>
                <a:ea typeface="Batang" pitchFamily="18" charset="-127"/>
                <a:cs typeface="Times New Roman" pitchFamily="18" charset="0"/>
              </a:rPr>
              <a:t>with </a:t>
            </a:r>
            <a:r>
              <a:rPr lang="en-US" sz="1400" b="1" dirty="0">
                <a:solidFill>
                  <a:srgbClr val="FF33CC"/>
                </a:solidFill>
                <a:ea typeface="Batang" pitchFamily="18" charset="-127"/>
                <a:cs typeface="Times New Roman" pitchFamily="18" charset="0"/>
              </a:rPr>
              <a:t>localization in (x, y, z, t, neutral density) </a:t>
            </a:r>
            <a:r>
              <a:rPr lang="en-US" sz="1400" b="1" dirty="0" smtClean="0">
                <a:solidFill>
                  <a:srgbClr val="FF33CC"/>
                </a:solidFill>
                <a:ea typeface="Batang" pitchFamily="18" charset="-127"/>
                <a:cs typeface="Times New Roman" pitchFamily="18" charset="0"/>
              </a:rPr>
              <a:t>space</a:t>
            </a:r>
            <a:endParaRPr lang="en-US" b="1" dirty="0">
              <a:solidFill>
                <a:srgbClr val="FF33CC"/>
              </a:solidFill>
              <a:ea typeface="Batang" pitchFamily="18" charset="-127"/>
              <a:cs typeface="Times New Roman" pitchFamily="18" charset="0"/>
            </a:endParaRPr>
          </a:p>
          <a:p>
            <a:pPr marL="914400" lvl="1" indent="-457200" algn="just" defTabSz="820738" eaLnBrk="0" hangingPunct="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99"/>
                </a:solidFill>
                <a:ea typeface="Batang" pitchFamily="18" charset="-127"/>
                <a:cs typeface="Times New Roman" pitchFamily="18" charset="0"/>
              </a:rPr>
              <a:t>Respects </a:t>
            </a:r>
            <a:r>
              <a:rPr lang="en-US" b="1" dirty="0">
                <a:solidFill>
                  <a:srgbClr val="000099"/>
                </a:solidFill>
                <a:ea typeface="Batang" pitchFamily="18" charset="-127"/>
                <a:cs typeface="Times New Roman" pitchFamily="18" charset="0"/>
              </a:rPr>
              <a:t>flow-dependent gradients such as </a:t>
            </a:r>
            <a:r>
              <a:rPr lang="en-US" b="1" dirty="0" err="1">
                <a:solidFill>
                  <a:srgbClr val="000099"/>
                </a:solidFill>
                <a:ea typeface="Batang" pitchFamily="18" charset="-127"/>
                <a:cs typeface="Times New Roman" pitchFamily="18" charset="0"/>
              </a:rPr>
              <a:t>thermocline</a:t>
            </a:r>
            <a:r>
              <a:rPr lang="en-US" b="1" dirty="0">
                <a:solidFill>
                  <a:srgbClr val="000099"/>
                </a:solidFill>
                <a:ea typeface="Batang" pitchFamily="18" charset="-127"/>
                <a:cs typeface="Times New Roman" pitchFamily="18" charset="0"/>
              </a:rPr>
              <a:t> and </a:t>
            </a:r>
            <a:r>
              <a:rPr lang="en-US" b="1" dirty="0" smtClean="0">
                <a:solidFill>
                  <a:srgbClr val="000099"/>
                </a:solidFill>
                <a:ea typeface="Batang" pitchFamily="18" charset="-127"/>
                <a:cs typeface="Times New Roman" pitchFamily="18" charset="0"/>
              </a:rPr>
              <a:t>fronts</a:t>
            </a:r>
          </a:p>
          <a:p>
            <a:pPr marL="914400" lvl="1" indent="-457200" algn="just" defTabSz="820738" eaLnBrk="0" hangingPunct="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99"/>
                </a:solidFill>
                <a:ea typeface="Batang" pitchFamily="18" charset="-127"/>
                <a:cs typeface="Times New Roman" pitchFamily="18" charset="0"/>
              </a:rPr>
              <a:t>Adaptive optimization of </a:t>
            </a:r>
            <a:r>
              <a:rPr lang="en-US" b="1" dirty="0" smtClean="0">
                <a:solidFill>
                  <a:srgbClr val="000099"/>
                </a:solidFill>
              </a:rPr>
              <a:t>localization scales involved in processing each observation</a:t>
            </a:r>
            <a:endParaRPr lang="en-US" b="1" dirty="0">
              <a:solidFill>
                <a:srgbClr val="000099"/>
              </a:solidFill>
              <a:ea typeface="Batang" pitchFamily="18" charset="-127"/>
              <a:cs typeface="Times New Roman" pitchFamily="18" charset="0"/>
            </a:endParaRPr>
          </a:p>
          <a:p>
            <a:pPr marL="914400" lvl="1" indent="-457200" algn="just" defTabSz="820738" eaLnBrk="0" hangingPunct="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99"/>
                </a:solidFill>
                <a:ea typeface="Batang" pitchFamily="18" charset="-127"/>
                <a:cs typeface="Times New Roman" pitchFamily="18" charset="0"/>
              </a:rPr>
              <a:t>Assimilation </a:t>
            </a:r>
            <a:r>
              <a:rPr lang="en-US" b="1" dirty="0">
                <a:solidFill>
                  <a:srgbClr val="000099"/>
                </a:solidFill>
                <a:ea typeface="Batang" pitchFamily="18" charset="-127"/>
                <a:cs typeface="Times New Roman" pitchFamily="18" charset="0"/>
              </a:rPr>
              <a:t>performance better than case 1</a:t>
            </a: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133350" y="95250"/>
            <a:ext cx="7716688" cy="381000"/>
          </a:xfrm>
          <a:prstGeom prst="flowChartAlternateProcess">
            <a:avLst/>
          </a:prstGeom>
          <a:solidFill>
            <a:srgbClr val="FFFF99"/>
          </a:solidFill>
          <a:ln w="57150">
            <a:solidFill>
              <a:srgbClr val="000080"/>
            </a:solidFill>
            <a:miter lim="800000"/>
            <a:headEnd/>
            <a:tailEnd/>
          </a:ln>
          <a:effectLst>
            <a:outerShdw dist="117088" dir="2436078" algn="ctr" rotWithShape="0">
              <a:srgbClr val="65839B">
                <a:alpha val="45000"/>
              </a:srgbClr>
            </a:outerShdw>
          </a:effectLst>
        </p:spPr>
        <p:txBody>
          <a:bodyPr wrap="none" anchor="ctr"/>
          <a:lstStyle/>
          <a:p>
            <a:r>
              <a:rPr lang="en-US" sz="1800" b="1" dirty="0" smtClean="0">
                <a:solidFill>
                  <a:srgbClr val="000099"/>
                </a:solidFill>
              </a:rPr>
              <a:t>ODAS-2 adaptive error covariance localization: successive stages</a:t>
            </a:r>
            <a:endParaRPr lang="en-US" sz="18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11"/>
          <p:cNvSpPr>
            <a:spLocks noChangeArrowheads="1"/>
          </p:cNvSpPr>
          <p:nvPr/>
        </p:nvSpPr>
        <p:spPr bwMode="auto">
          <a:xfrm>
            <a:off x="92074" y="2708075"/>
            <a:ext cx="8575675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FF33CC"/>
                </a:solidFill>
              </a:rPr>
              <a:t>ODAS-1: </a:t>
            </a:r>
            <a:r>
              <a:rPr lang="en-US" b="1" dirty="0" smtClean="0">
                <a:solidFill>
                  <a:srgbClr val="000099"/>
                </a:solidFill>
              </a:rPr>
              <a:t>l</a:t>
            </a:r>
            <a:r>
              <a:rPr lang="en-US" b="1" baseline="-25000" dirty="0" smtClean="0">
                <a:solidFill>
                  <a:srgbClr val="000099"/>
                </a:solidFill>
              </a:rPr>
              <a:t>x</a:t>
            </a:r>
            <a:r>
              <a:rPr lang="en-US" b="1" dirty="0" smtClean="0">
                <a:solidFill>
                  <a:srgbClr val="000099"/>
                </a:solidFill>
              </a:rPr>
              <a:t>(y) and </a:t>
            </a:r>
            <a:r>
              <a:rPr lang="en-US" b="1" dirty="0" err="1" smtClean="0">
                <a:solidFill>
                  <a:srgbClr val="000099"/>
                </a:solidFill>
              </a:rPr>
              <a:t>l</a:t>
            </a:r>
            <a:r>
              <a:rPr lang="en-US" b="1" baseline="-25000" dirty="0" err="1" smtClean="0">
                <a:solidFill>
                  <a:srgbClr val="000099"/>
                </a:solidFill>
              </a:rPr>
              <a:t>y</a:t>
            </a:r>
            <a:r>
              <a:rPr lang="en-US" b="1" dirty="0" smtClean="0">
                <a:solidFill>
                  <a:srgbClr val="000099"/>
                </a:solidFill>
              </a:rPr>
              <a:t>(y) proportional to </a:t>
            </a:r>
            <a:r>
              <a:rPr lang="en-US" b="1" dirty="0" err="1" smtClean="0">
                <a:solidFill>
                  <a:srgbClr val="000099"/>
                </a:solidFill>
              </a:rPr>
              <a:t>Rossby</a:t>
            </a:r>
            <a:r>
              <a:rPr lang="en-US" b="1" dirty="0" smtClean="0">
                <a:solidFill>
                  <a:srgbClr val="000099"/>
                </a:solidFill>
              </a:rPr>
              <a:t> radius of deformation</a:t>
            </a:r>
          </a:p>
          <a:p>
            <a:pPr algn="just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FF33CC"/>
                </a:solidFill>
              </a:rPr>
              <a:t>ODAS-2: </a:t>
            </a:r>
            <a:r>
              <a:rPr lang="en-US" b="1" dirty="0" smtClean="0">
                <a:solidFill>
                  <a:srgbClr val="000099"/>
                </a:solidFill>
              </a:rPr>
              <a:t>l</a:t>
            </a:r>
            <a:r>
              <a:rPr lang="en-US" b="1" baseline="-25000" dirty="0" smtClean="0">
                <a:solidFill>
                  <a:srgbClr val="000099"/>
                </a:solidFill>
              </a:rPr>
              <a:t>x</a:t>
            </a:r>
            <a:r>
              <a:rPr lang="en-US" b="1" dirty="0" smtClean="0">
                <a:solidFill>
                  <a:srgbClr val="000099"/>
                </a:solidFill>
              </a:rPr>
              <a:t>(</a:t>
            </a:r>
            <a:r>
              <a:rPr lang="en-US" b="1" dirty="0" err="1" smtClean="0">
                <a:solidFill>
                  <a:srgbClr val="000099"/>
                </a:solidFill>
              </a:rPr>
              <a:t>x,y,z,t</a:t>
            </a:r>
            <a:r>
              <a:rPr lang="en-US" b="1" dirty="0" smtClean="0">
                <a:solidFill>
                  <a:srgbClr val="000099"/>
                </a:solidFill>
              </a:rPr>
              <a:t>), </a:t>
            </a:r>
            <a:r>
              <a:rPr lang="en-US" b="1" dirty="0" err="1" smtClean="0">
                <a:solidFill>
                  <a:srgbClr val="000099"/>
                </a:solidFill>
              </a:rPr>
              <a:t>l</a:t>
            </a:r>
            <a:r>
              <a:rPr lang="en-US" b="1" baseline="-25000" dirty="0" err="1" smtClean="0">
                <a:solidFill>
                  <a:srgbClr val="000099"/>
                </a:solidFill>
              </a:rPr>
              <a:t>y</a:t>
            </a:r>
            <a:r>
              <a:rPr lang="en-US" b="1" dirty="0" smtClean="0">
                <a:solidFill>
                  <a:srgbClr val="000099"/>
                </a:solidFill>
              </a:rPr>
              <a:t>(</a:t>
            </a:r>
            <a:r>
              <a:rPr lang="en-US" b="1" dirty="0" err="1" smtClean="0">
                <a:solidFill>
                  <a:srgbClr val="000099"/>
                </a:solidFill>
              </a:rPr>
              <a:t>x,y,z,t</a:t>
            </a:r>
            <a:r>
              <a:rPr lang="en-US" b="1" dirty="0" smtClean="0">
                <a:solidFill>
                  <a:srgbClr val="000099"/>
                </a:solidFill>
              </a:rPr>
              <a:t>), </a:t>
            </a:r>
            <a:r>
              <a:rPr lang="en-US" b="1" dirty="0" err="1" smtClean="0">
                <a:solidFill>
                  <a:srgbClr val="000099"/>
                </a:solidFill>
              </a:rPr>
              <a:t>l</a:t>
            </a:r>
            <a:r>
              <a:rPr lang="en-US" b="1" baseline="-25000" dirty="0" err="1" smtClean="0">
                <a:solidFill>
                  <a:srgbClr val="000099"/>
                </a:solidFill>
              </a:rPr>
              <a:t>z</a:t>
            </a:r>
            <a:r>
              <a:rPr lang="en-US" b="1" dirty="0" smtClean="0">
                <a:solidFill>
                  <a:srgbClr val="000099"/>
                </a:solidFill>
              </a:rPr>
              <a:t>(</a:t>
            </a:r>
            <a:r>
              <a:rPr lang="en-US" b="1" dirty="0" err="1" smtClean="0">
                <a:solidFill>
                  <a:srgbClr val="000099"/>
                </a:solidFill>
              </a:rPr>
              <a:t>x,y,z,t</a:t>
            </a:r>
            <a:r>
              <a:rPr lang="en-US" b="1" dirty="0" smtClean="0">
                <a:solidFill>
                  <a:srgbClr val="000099"/>
                </a:solidFill>
              </a:rPr>
              <a:t>) &amp; </a:t>
            </a:r>
            <a:r>
              <a:rPr lang="en-US" b="1" dirty="0" err="1" smtClean="0">
                <a:solidFill>
                  <a:srgbClr val="000099"/>
                </a:solidFill>
              </a:rPr>
              <a:t>l</a:t>
            </a:r>
            <a:r>
              <a:rPr lang="en-US" b="1" baseline="-25000" dirty="0" err="1" smtClean="0">
                <a:solidFill>
                  <a:srgbClr val="000099"/>
                </a:solidFill>
                <a:latin typeface="Symbol" pitchFamily="18" charset="2"/>
              </a:rPr>
              <a:t>r</a:t>
            </a:r>
            <a:r>
              <a:rPr lang="en-US" b="1" dirty="0" smtClean="0">
                <a:solidFill>
                  <a:srgbClr val="000099"/>
                </a:solidFill>
              </a:rPr>
              <a:t>(</a:t>
            </a:r>
            <a:r>
              <a:rPr lang="en-US" b="1" dirty="0" err="1" smtClean="0">
                <a:solidFill>
                  <a:srgbClr val="000099"/>
                </a:solidFill>
              </a:rPr>
              <a:t>x,y,z,t</a:t>
            </a:r>
            <a:r>
              <a:rPr lang="en-US" b="1" dirty="0" smtClean="0">
                <a:solidFill>
                  <a:srgbClr val="000099"/>
                </a:solidFill>
              </a:rPr>
              <a:t>) optimized iteratively for each datum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80975" y="231457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000099"/>
                </a:solidFill>
              </a:rPr>
              <a:t>C</a:t>
            </a:r>
            <a:r>
              <a:rPr lang="en-US" b="1" baseline="-25000" dirty="0" smtClean="0">
                <a:solidFill>
                  <a:srgbClr val="000099"/>
                </a:solidFill>
              </a:rPr>
              <a:t>0</a:t>
            </a:r>
            <a:r>
              <a:rPr lang="en-US" b="1" dirty="0" smtClean="0">
                <a:solidFill>
                  <a:srgbClr val="000099"/>
                </a:solidFill>
              </a:rPr>
              <a:t> is a compactly supported analytical covariance function (</a:t>
            </a:r>
            <a:r>
              <a:rPr lang="en-US" b="1" dirty="0" err="1" smtClean="0">
                <a:solidFill>
                  <a:srgbClr val="000099"/>
                </a:solidFill>
              </a:rPr>
              <a:t>Gaspari</a:t>
            </a:r>
            <a:r>
              <a:rPr lang="en-US" b="1" dirty="0" smtClean="0">
                <a:solidFill>
                  <a:srgbClr val="000099"/>
                </a:solidFill>
              </a:rPr>
              <a:t> and Cohn 1985) </a:t>
            </a:r>
          </a:p>
        </p:txBody>
      </p:sp>
      <p:graphicFrame>
        <p:nvGraphicFramePr>
          <p:cNvPr id="104451" name="Object 3"/>
          <p:cNvGraphicFramePr>
            <a:graphicFrameLocks noChangeAspect="1"/>
          </p:cNvGraphicFramePr>
          <p:nvPr/>
        </p:nvGraphicFramePr>
        <p:xfrm>
          <a:off x="1227138" y="782638"/>
          <a:ext cx="6188075" cy="1360487"/>
        </p:xfrm>
        <a:graphic>
          <a:graphicData uri="http://schemas.openxmlformats.org/presentationml/2006/ole">
            <p:oleObj spid="_x0000_s111618" name="Equation" r:id="rId6" imgW="4368600" imgH="1002960" progId="Equation.3">
              <p:embed/>
            </p:oleObj>
          </a:graphicData>
        </a:graphic>
      </p:graphicFrame>
      <p:pic>
        <p:nvPicPr>
          <p:cNvPr id="19" name="cov_kuroshio_SLA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 cstate="print"/>
          <a:srcRect l="14556" b="15947"/>
          <a:stretch>
            <a:fillRect/>
          </a:stretch>
        </p:blipFill>
        <p:spPr>
          <a:xfrm>
            <a:off x="0" y="3485936"/>
            <a:ext cx="4565717" cy="3362539"/>
          </a:xfrm>
          <a:prstGeom prst="rect">
            <a:avLst/>
          </a:prstGeom>
        </p:spPr>
      </p:pic>
      <p:pic>
        <p:nvPicPr>
          <p:cNvPr id="22" name="cov_eqpac_SLA.avi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8" cstate="print"/>
          <a:srcRect r="14232" b="15947"/>
          <a:stretch>
            <a:fillRect/>
          </a:stretch>
        </p:blipFill>
        <p:spPr>
          <a:xfrm>
            <a:off x="4560954" y="3485936"/>
            <a:ext cx="4583046" cy="336253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33350" y="714373"/>
            <a:ext cx="87534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000099"/>
                </a:solidFill>
              </a:rPr>
              <a:t>Covariance localization</a:t>
            </a:r>
            <a:r>
              <a:rPr lang="en-US" b="1" baseline="-25000" dirty="0" smtClean="0">
                <a:solidFill>
                  <a:srgbClr val="000099"/>
                </a:solidFill>
              </a:rPr>
              <a:t> </a:t>
            </a:r>
            <a:r>
              <a:rPr lang="en-US" b="1" dirty="0" smtClean="0">
                <a:solidFill>
                  <a:srgbClr val="000099"/>
                </a:solidFill>
              </a:rPr>
              <a:t>is the most numerically intensive part of the ensemble assimilation system</a:t>
            </a: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161925" y="152400"/>
            <a:ext cx="8801100" cy="381000"/>
          </a:xfrm>
          <a:prstGeom prst="flowChartAlternateProcess">
            <a:avLst/>
          </a:prstGeom>
          <a:solidFill>
            <a:srgbClr val="FFFF99"/>
          </a:solidFill>
          <a:ln w="57150">
            <a:solidFill>
              <a:srgbClr val="000080"/>
            </a:solidFill>
            <a:miter lim="800000"/>
            <a:headEnd/>
            <a:tailEnd/>
          </a:ln>
          <a:effectLst>
            <a:outerShdw dist="117088" dir="2436078" algn="ctr" rotWithShape="0">
              <a:srgbClr val="65839B">
                <a:alpha val="45000"/>
              </a:srgbClr>
            </a:outerShdw>
          </a:effectLst>
        </p:spPr>
        <p:txBody>
          <a:bodyPr wrap="none" anchor="ctr"/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ODAS-2 flow-dependent error-covariance localization along neutral density surfaces</a:t>
            </a:r>
            <a:endParaRPr lang="en-US" sz="16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>
                <p:cTn id="1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v4clk_eqpac_T100_T_S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rcRect l="660" r="7440"/>
          <a:stretch>
            <a:fillRect/>
          </a:stretch>
        </p:blipFill>
        <p:spPr>
          <a:xfrm>
            <a:off x="0" y="1476371"/>
            <a:ext cx="4419600" cy="3600450"/>
          </a:xfrm>
          <a:prstGeom prst="rect">
            <a:avLst/>
          </a:prstGeom>
        </p:spPr>
      </p:pic>
      <p:pic>
        <p:nvPicPr>
          <p:cNvPr id="9" name="cov4clk_eqpac_SLA_T_S_2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rcRect r="7110"/>
          <a:stretch>
            <a:fillRect/>
          </a:stretch>
        </p:blipFill>
        <p:spPr>
          <a:xfrm>
            <a:off x="4676783" y="3257560"/>
            <a:ext cx="4467217" cy="3600450"/>
          </a:xfrm>
          <a:prstGeom prst="rect">
            <a:avLst/>
          </a:prstGeom>
        </p:spPr>
      </p:pic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-1" y="771521"/>
            <a:ext cx="4429125" cy="566309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Marginal Kalman gain: 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unit T innovation at 95m 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4667250" y="2433945"/>
            <a:ext cx="4476750" cy="566309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Marginal Kalman gain: 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unit SSH innovation along equator </a:t>
            </a: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42875" y="114300"/>
            <a:ext cx="4391025" cy="381000"/>
          </a:xfrm>
          <a:prstGeom prst="flowChartAlternateProcess">
            <a:avLst/>
          </a:prstGeom>
          <a:solidFill>
            <a:srgbClr val="FFFF99"/>
          </a:solidFill>
          <a:ln w="57150">
            <a:solidFill>
              <a:srgbClr val="000080"/>
            </a:solidFill>
            <a:miter lim="800000"/>
            <a:headEnd/>
            <a:tailEnd/>
          </a:ln>
          <a:effectLst>
            <a:outerShdw dist="117088" dir="2436078" algn="ctr" rotWithShape="0">
              <a:srgbClr val="65839B">
                <a:alpha val="45000"/>
              </a:srgbClr>
            </a:outerShdw>
          </a:effectLst>
        </p:spPr>
        <p:txBody>
          <a:bodyPr wrap="none" anchor="ctr"/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ODAS-2 flow-dependent error </a:t>
            </a:r>
            <a:r>
              <a:rPr lang="en-US" sz="1600" b="1" dirty="0" err="1" smtClean="0">
                <a:solidFill>
                  <a:srgbClr val="000099"/>
                </a:solidFill>
              </a:rPr>
              <a:t>covariances</a:t>
            </a:r>
            <a:endParaRPr lang="en-US" sz="16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zon_loc.jpg"/>
          <p:cNvPicPr>
            <a:picLocks noChangeAspect="1"/>
          </p:cNvPicPr>
          <p:nvPr/>
        </p:nvPicPr>
        <p:blipFill>
          <a:blip r:embed="rId4" cstate="print"/>
          <a:srcRect l="11105" r="9071" b="22754"/>
          <a:stretch>
            <a:fillRect/>
          </a:stretch>
        </p:blipFill>
        <p:spPr>
          <a:xfrm>
            <a:off x="0" y="2322076"/>
            <a:ext cx="4668379" cy="3151628"/>
          </a:xfrm>
          <a:prstGeom prst="rect">
            <a:avLst/>
          </a:prstGeom>
        </p:spPr>
      </p:pic>
      <p:pic>
        <p:nvPicPr>
          <p:cNvPr id="30" name="Picture 29" descr="mer_loc.jpg"/>
          <p:cNvPicPr>
            <a:picLocks noChangeAspect="1"/>
          </p:cNvPicPr>
          <p:nvPr/>
        </p:nvPicPr>
        <p:blipFill>
          <a:blip r:embed="rId5" cstate="print"/>
          <a:srcRect l="15118" r="7324" b="22754"/>
          <a:stretch>
            <a:fillRect/>
          </a:stretch>
        </p:blipFill>
        <p:spPr>
          <a:xfrm>
            <a:off x="4766362" y="3688929"/>
            <a:ext cx="4377638" cy="3041759"/>
          </a:xfrm>
          <a:prstGeom prst="rect">
            <a:avLst/>
          </a:prstGeom>
        </p:spPr>
      </p:pic>
      <p:graphicFrame>
        <p:nvGraphicFramePr>
          <p:cNvPr id="77827" name="Object 3"/>
          <p:cNvGraphicFramePr>
            <a:graphicFrameLocks noChangeAspect="1"/>
          </p:cNvGraphicFramePr>
          <p:nvPr/>
        </p:nvGraphicFramePr>
        <p:xfrm>
          <a:off x="252413" y="1354138"/>
          <a:ext cx="3065462" cy="1597025"/>
        </p:xfrm>
        <a:graphic>
          <a:graphicData uri="http://schemas.openxmlformats.org/presentationml/2006/ole">
            <p:oleObj spid="_x0000_s112642" name="Equation" r:id="rId6" imgW="3124080" imgH="1295280" progId="Equation.3">
              <p:embed/>
            </p:oleObj>
          </a:graphicData>
        </a:graphic>
      </p:graphicFrame>
      <p:sp>
        <p:nvSpPr>
          <p:cNvPr id="44" name="Rectangle 43"/>
          <p:cNvSpPr/>
          <p:nvPr/>
        </p:nvSpPr>
        <p:spPr>
          <a:xfrm>
            <a:off x="92074" y="729099"/>
            <a:ext cx="793750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For each observation </a:t>
            </a:r>
            <a:r>
              <a:rPr lang="en-US" i="1" dirty="0" smtClean="0">
                <a:solidFill>
                  <a:srgbClr val="000099"/>
                </a:solidFill>
                <a:latin typeface="Times New Roman"/>
              </a:rPr>
              <a:t>y</a:t>
            </a:r>
            <a:r>
              <a:rPr lang="en-US" b="1" i="1" baseline="-25000" dirty="0" smtClean="0">
                <a:solidFill>
                  <a:srgbClr val="000099"/>
                </a:solidFill>
                <a:latin typeface="Times New Roman"/>
              </a:rPr>
              <a:t>0</a:t>
            </a:r>
            <a:r>
              <a:rPr lang="en-US" b="1" dirty="0" smtClean="0">
                <a:solidFill>
                  <a:srgbClr val="000099"/>
                </a:solidFill>
              </a:rPr>
              <a:t>, process neighboring observations as though they were perfect (R=0) and optimize the localization by iteratively solving for the l</a:t>
            </a:r>
            <a:r>
              <a:rPr lang="en-US" b="1" baseline="-25000" dirty="0" smtClean="0">
                <a:solidFill>
                  <a:srgbClr val="000099"/>
                </a:solidFill>
              </a:rPr>
              <a:t>x</a:t>
            </a:r>
            <a:r>
              <a:rPr lang="en-US" b="1" dirty="0" smtClean="0">
                <a:solidFill>
                  <a:srgbClr val="000099"/>
                </a:solidFill>
              </a:rPr>
              <a:t>, </a:t>
            </a:r>
            <a:r>
              <a:rPr lang="en-US" b="1" dirty="0" err="1" smtClean="0">
                <a:solidFill>
                  <a:srgbClr val="000099"/>
                </a:solidFill>
              </a:rPr>
              <a:t>l</a:t>
            </a:r>
            <a:r>
              <a:rPr lang="en-US" b="1" baseline="-25000" dirty="0" err="1" smtClean="0">
                <a:solidFill>
                  <a:srgbClr val="000099"/>
                </a:solidFill>
              </a:rPr>
              <a:t>y</a:t>
            </a:r>
            <a:r>
              <a:rPr lang="en-US" b="1" dirty="0" smtClean="0">
                <a:solidFill>
                  <a:srgbClr val="000099"/>
                </a:solidFill>
              </a:rPr>
              <a:t> &amp; </a:t>
            </a:r>
            <a:r>
              <a:rPr lang="en-US" b="1" dirty="0" err="1" smtClean="0">
                <a:solidFill>
                  <a:srgbClr val="000099"/>
                </a:solidFill>
              </a:rPr>
              <a:t>l</a:t>
            </a:r>
            <a:r>
              <a:rPr lang="en-US" b="1" baseline="-25000" dirty="0" err="1" smtClean="0">
                <a:solidFill>
                  <a:srgbClr val="000099"/>
                </a:solidFill>
              </a:rPr>
              <a:t>z</a:t>
            </a:r>
            <a:r>
              <a:rPr lang="en-US" b="1" dirty="0" smtClean="0">
                <a:solidFill>
                  <a:srgbClr val="000099"/>
                </a:solidFill>
              </a:rPr>
              <a:t> that minimize  </a:t>
            </a:r>
          </a:p>
          <a:p>
            <a:endParaRPr lang="en-US" b="1" dirty="0" smtClean="0">
              <a:solidFill>
                <a:srgbClr val="000099"/>
              </a:solidFill>
            </a:endParaRPr>
          </a:p>
          <a:p>
            <a:endParaRPr lang="en-US" b="1" dirty="0" smtClean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36214" y="1760101"/>
            <a:ext cx="17355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: an observation</a:t>
            </a:r>
          </a:p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70532" y="2620328"/>
            <a:ext cx="28251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: maps the state vector to </a:t>
            </a:r>
            <a:r>
              <a:rPr lang="en-US" i="1" dirty="0" smtClean="0">
                <a:solidFill>
                  <a:srgbClr val="000099"/>
                </a:solidFill>
                <a:latin typeface="Times New Roman"/>
              </a:rPr>
              <a:t>y</a:t>
            </a:r>
            <a:r>
              <a:rPr lang="en-US" b="1" i="1" baseline="-25000" dirty="0" smtClean="0">
                <a:solidFill>
                  <a:srgbClr val="000099"/>
                </a:solidFill>
                <a:latin typeface="Times New Roman"/>
              </a:rPr>
              <a:t>0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45739" y="2042219"/>
            <a:ext cx="58906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: set of neighboring observations of same variable excluding </a:t>
            </a:r>
            <a:r>
              <a:rPr lang="en-US" i="1" dirty="0" smtClean="0">
                <a:solidFill>
                  <a:srgbClr val="000099"/>
                </a:solidFill>
                <a:latin typeface="+mj-lt"/>
              </a:rPr>
              <a:t>y</a:t>
            </a:r>
            <a:r>
              <a:rPr lang="en-US" b="1" i="1" baseline="-25000" dirty="0" smtClean="0">
                <a:solidFill>
                  <a:srgbClr val="000099"/>
                </a:solidFill>
                <a:latin typeface="+mj-lt"/>
              </a:rPr>
              <a:t>0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64789" y="2312551"/>
            <a:ext cx="29547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: maps the state vector to  </a:t>
            </a:r>
            <a:r>
              <a:rPr lang="en-US" b="1" i="1" dirty="0" err="1" smtClean="0">
                <a:solidFill>
                  <a:srgbClr val="000099"/>
                </a:solidFill>
                <a:latin typeface="Times New Roman"/>
              </a:rPr>
              <a:t>y</a:t>
            </a:r>
            <a:r>
              <a:rPr lang="en-US" b="1" i="1" baseline="-25000" dirty="0" err="1" smtClean="0">
                <a:solidFill>
                  <a:srgbClr val="000099"/>
                </a:solidFill>
                <a:latin typeface="Times New Roman"/>
              </a:rPr>
              <a:t>n</a:t>
            </a:r>
            <a:endParaRPr lang="en-US" b="1" dirty="0" smtClean="0">
              <a:solidFill>
                <a:srgbClr val="000099"/>
              </a:solidFill>
            </a:endParaRPr>
          </a:p>
        </p:txBody>
      </p:sp>
      <p:sp>
        <p:nvSpPr>
          <p:cNvPr id="27" name="Text Box 35"/>
          <p:cNvSpPr txBox="1">
            <a:spLocks noChangeArrowheads="1"/>
          </p:cNvSpPr>
          <p:nvPr/>
        </p:nvSpPr>
        <p:spPr bwMode="auto">
          <a:xfrm>
            <a:off x="406400" y="5528931"/>
            <a:ext cx="3708400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>
                <a:solidFill>
                  <a:srgbClr val="000099"/>
                </a:solidFill>
              </a:rPr>
              <a:t>Example: </a:t>
            </a:r>
          </a:p>
          <a:p>
            <a:pPr algn="just"/>
            <a:r>
              <a:rPr lang="en-US" sz="1400" b="1" dirty="0" smtClean="0">
                <a:solidFill>
                  <a:srgbClr val="000099"/>
                </a:solidFill>
              </a:rPr>
              <a:t>optimized </a:t>
            </a:r>
            <a:r>
              <a:rPr lang="en-US" b="1" dirty="0" smtClean="0">
                <a:solidFill>
                  <a:srgbClr val="000099"/>
                </a:solidFill>
              </a:rPr>
              <a:t>l</a:t>
            </a:r>
            <a:r>
              <a:rPr lang="en-US" b="1" baseline="-25000" dirty="0" smtClean="0">
                <a:solidFill>
                  <a:srgbClr val="000099"/>
                </a:solidFill>
              </a:rPr>
              <a:t>x</a:t>
            </a:r>
            <a:r>
              <a:rPr lang="en-US" b="1" dirty="0" smtClean="0">
                <a:solidFill>
                  <a:srgbClr val="000099"/>
                </a:solidFill>
              </a:rPr>
              <a:t> and </a:t>
            </a:r>
            <a:r>
              <a:rPr lang="en-US" b="1" dirty="0" err="1" smtClean="0">
                <a:solidFill>
                  <a:srgbClr val="000099"/>
                </a:solidFill>
              </a:rPr>
              <a:t>l</a:t>
            </a:r>
            <a:r>
              <a:rPr lang="en-US" b="1" baseline="-25000" dirty="0" err="1" smtClean="0">
                <a:solidFill>
                  <a:srgbClr val="000099"/>
                </a:solidFill>
              </a:rPr>
              <a:t>y</a:t>
            </a:r>
            <a:r>
              <a:rPr lang="en-US" b="1" baseline="-25000" dirty="0" smtClean="0">
                <a:solidFill>
                  <a:srgbClr val="000099"/>
                </a:solidFill>
              </a:rPr>
              <a:t> </a:t>
            </a:r>
            <a:r>
              <a:rPr lang="en-US" b="1" dirty="0" smtClean="0">
                <a:solidFill>
                  <a:srgbClr val="000099"/>
                </a:solidFill>
              </a:rPr>
              <a:t>localization scales for Re</a:t>
            </a:r>
            <a:r>
              <a:rPr lang="en-US" sz="1400" b="1" dirty="0" smtClean="0">
                <a:solidFill>
                  <a:srgbClr val="000099"/>
                </a:solidFill>
              </a:rPr>
              <a:t>ynolds SST data on Jan. 1 2007 expressed as a fraction of the default </a:t>
            </a:r>
            <a:r>
              <a:rPr lang="en-US" sz="1400" b="1" dirty="0" err="1" smtClean="0">
                <a:solidFill>
                  <a:srgbClr val="000099"/>
                </a:solidFill>
              </a:rPr>
              <a:t>Rossyby</a:t>
            </a:r>
            <a:r>
              <a:rPr lang="en-US" b="1" dirty="0" smtClean="0">
                <a:solidFill>
                  <a:srgbClr val="000099"/>
                </a:solidFill>
              </a:rPr>
              <a:t>-</a:t>
            </a:r>
            <a:r>
              <a:rPr lang="en-US" sz="1400" b="1" dirty="0" smtClean="0">
                <a:solidFill>
                  <a:srgbClr val="000099"/>
                </a:solidFill>
              </a:rPr>
              <a:t>radius </a:t>
            </a:r>
            <a:r>
              <a:rPr lang="en-US" b="1" dirty="0" smtClean="0">
                <a:solidFill>
                  <a:srgbClr val="000099"/>
                </a:solidFill>
              </a:rPr>
              <a:t>dependent</a:t>
            </a:r>
            <a:r>
              <a:rPr lang="en-US" sz="1400" b="1" dirty="0" smtClean="0">
                <a:solidFill>
                  <a:srgbClr val="000099"/>
                </a:solidFill>
              </a:rPr>
              <a:t> </a:t>
            </a:r>
            <a:r>
              <a:rPr lang="en-US" sz="1400" b="1" dirty="0" smtClean="0">
                <a:solidFill>
                  <a:srgbClr val="000099"/>
                </a:solidFill>
              </a:rPr>
              <a:t>localization</a:t>
            </a:r>
            <a:endParaRPr lang="en-US" sz="1400" b="1" dirty="0">
              <a:solidFill>
                <a:srgbClr val="000099"/>
              </a:solidFill>
            </a:endParaRP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135464" y="67731"/>
            <a:ext cx="5080003" cy="406401"/>
          </a:xfrm>
          <a:prstGeom prst="flowChartAlternateProcess">
            <a:avLst/>
          </a:prstGeom>
          <a:solidFill>
            <a:srgbClr val="FFFF99"/>
          </a:solidFill>
          <a:ln w="57150">
            <a:solidFill>
              <a:srgbClr val="000080"/>
            </a:solidFill>
            <a:miter lim="800000"/>
            <a:headEnd/>
            <a:tailEnd/>
          </a:ln>
          <a:effectLst>
            <a:outerShdw dist="117088" dir="2436078" algn="ctr" rotWithShape="0">
              <a:srgbClr val="65839B">
                <a:alpha val="45000"/>
              </a:srgbClr>
            </a:outerShdw>
          </a:effectLst>
        </p:spPr>
        <p:txBody>
          <a:bodyPr wrap="none" anchor="ctr"/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ODAS-2 adaptive error-covariance localization</a:t>
            </a:r>
            <a:endParaRPr lang="en-US" sz="16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ep_err.jpg"/>
          <p:cNvPicPr>
            <a:picLocks noChangeAspect="1"/>
          </p:cNvPicPr>
          <p:nvPr/>
        </p:nvPicPr>
        <p:blipFill>
          <a:blip r:embed="rId4" cstate="print"/>
          <a:srcRect l="86791" t="18942" r="8407" b="23594"/>
          <a:stretch>
            <a:fillRect/>
          </a:stretch>
        </p:blipFill>
        <p:spPr>
          <a:xfrm>
            <a:off x="5010150" y="514350"/>
            <a:ext cx="352425" cy="2943225"/>
          </a:xfrm>
          <a:prstGeom prst="rect">
            <a:avLst/>
          </a:prstGeom>
        </p:spPr>
      </p:pic>
      <p:pic>
        <p:nvPicPr>
          <p:cNvPr id="23" name="Picture 22" descr="rep_err.jpg"/>
          <p:cNvPicPr>
            <a:picLocks noChangeAspect="1"/>
          </p:cNvPicPr>
          <p:nvPr/>
        </p:nvPicPr>
        <p:blipFill>
          <a:blip r:embed="rId4" cstate="print"/>
          <a:srcRect l="13882" t="21670" r="17748" b="19503"/>
          <a:stretch>
            <a:fillRect/>
          </a:stretch>
        </p:blipFill>
        <p:spPr>
          <a:xfrm>
            <a:off x="0" y="606452"/>
            <a:ext cx="5019675" cy="3013048"/>
          </a:xfrm>
          <a:prstGeom prst="rect">
            <a:avLst/>
          </a:prstGeom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 cstate="print"/>
          <a:srcRect l="14772" t="21172" r="7386" b="24429"/>
          <a:stretch>
            <a:fillRect/>
          </a:stretch>
        </p:blipFill>
        <p:spPr bwMode="auto">
          <a:xfrm>
            <a:off x="2856922" y="3128197"/>
            <a:ext cx="6287078" cy="306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Object 3"/>
          <p:cNvGraphicFramePr>
            <a:graphicFrameLocks noChangeAspect="1"/>
          </p:cNvGraphicFramePr>
          <p:nvPr/>
        </p:nvGraphicFramePr>
        <p:xfrm>
          <a:off x="5535613" y="2039938"/>
          <a:ext cx="3395662" cy="438150"/>
        </p:xfrm>
        <a:graphic>
          <a:graphicData uri="http://schemas.openxmlformats.org/presentationml/2006/ole">
            <p:oleObj spid="_x0000_s113666" name="Equation" r:id="rId6" imgW="3466800" imgH="355320" progId="Equation.3">
              <p:embed/>
            </p:oleObj>
          </a:graphicData>
        </a:graphic>
      </p:graphicFrame>
      <p:sp>
        <p:nvSpPr>
          <p:cNvPr id="15" name="Rectangle 14"/>
          <p:cNvSpPr/>
          <p:nvPr/>
        </p:nvSpPr>
        <p:spPr>
          <a:xfrm>
            <a:off x="5476875" y="885824"/>
            <a:ext cx="33337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For each individual observation, after optimization of the covariance localization parameters l</a:t>
            </a:r>
            <a:r>
              <a:rPr lang="en-US" b="1" baseline="-25000" dirty="0" smtClean="0">
                <a:solidFill>
                  <a:srgbClr val="000099"/>
                </a:solidFill>
              </a:rPr>
              <a:t>x</a:t>
            </a:r>
            <a:r>
              <a:rPr lang="en-US" b="1" dirty="0" smtClean="0">
                <a:solidFill>
                  <a:srgbClr val="000099"/>
                </a:solidFill>
              </a:rPr>
              <a:t>, </a:t>
            </a:r>
            <a:r>
              <a:rPr lang="en-US" b="1" dirty="0" err="1" smtClean="0">
                <a:solidFill>
                  <a:srgbClr val="000099"/>
                </a:solidFill>
              </a:rPr>
              <a:t>l</a:t>
            </a:r>
            <a:r>
              <a:rPr lang="en-US" b="1" baseline="-25000" dirty="0" err="1" smtClean="0">
                <a:solidFill>
                  <a:srgbClr val="000099"/>
                </a:solidFill>
              </a:rPr>
              <a:t>y</a:t>
            </a:r>
            <a:r>
              <a:rPr lang="en-US" b="1" dirty="0" smtClean="0">
                <a:solidFill>
                  <a:srgbClr val="000099"/>
                </a:solidFill>
              </a:rPr>
              <a:t> &amp; </a:t>
            </a:r>
            <a:r>
              <a:rPr lang="en-US" b="1" dirty="0" err="1" smtClean="0">
                <a:solidFill>
                  <a:srgbClr val="000099"/>
                </a:solidFill>
              </a:rPr>
              <a:t>l</a:t>
            </a:r>
            <a:r>
              <a:rPr lang="en-US" b="1" baseline="-25000" dirty="0" err="1" smtClean="0">
                <a:solidFill>
                  <a:srgbClr val="000099"/>
                </a:solidFill>
              </a:rPr>
              <a:t>z</a:t>
            </a:r>
            <a:r>
              <a:rPr lang="en-US" b="1" dirty="0" smtClean="0">
                <a:solidFill>
                  <a:srgbClr val="000099"/>
                </a:solidFill>
              </a:rPr>
              <a:t>, the representation error is estimated as</a:t>
            </a:r>
          </a:p>
          <a:p>
            <a:endParaRPr lang="en-US" b="1" dirty="0" smtClean="0">
              <a:solidFill>
                <a:srgbClr val="000099"/>
              </a:solidFill>
            </a:endParaRPr>
          </a:p>
          <a:p>
            <a:endParaRPr lang="en-US" b="1" dirty="0" smtClean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-1" y="3262610"/>
            <a:ext cx="3067051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0099"/>
                </a:solidFill>
              </a:rPr>
              <a:t>Estimated representation error </a:t>
            </a:r>
          </a:p>
          <a:p>
            <a:pPr algn="ctr"/>
            <a:r>
              <a:rPr lang="en-US" b="1" dirty="0" smtClean="0">
                <a:solidFill>
                  <a:srgbClr val="000099"/>
                </a:solidFill>
              </a:rPr>
              <a:t>for Reynolds SST data</a:t>
            </a:r>
          </a:p>
          <a:p>
            <a:pPr algn="ctr"/>
            <a:r>
              <a:rPr lang="en-US" b="1" dirty="0" smtClean="0">
                <a:solidFill>
                  <a:srgbClr val="000099"/>
                </a:solidFill>
              </a:rPr>
              <a:t>Jan. 1 2007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114300" y="6168004"/>
            <a:ext cx="902969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Difference in SST </a:t>
            </a:r>
            <a:r>
              <a:rPr lang="en-US" b="1" dirty="0" smtClean="0">
                <a:solidFill>
                  <a:srgbClr val="000099"/>
                </a:solidFill>
              </a:rPr>
              <a:t>increment </a:t>
            </a:r>
            <a:r>
              <a:rPr lang="en-US" b="1" dirty="0" smtClean="0">
                <a:solidFill>
                  <a:srgbClr val="000099"/>
                </a:solidFill>
              </a:rPr>
              <a:t>: </a:t>
            </a:r>
          </a:p>
          <a:p>
            <a:r>
              <a:rPr lang="en-US" b="1" dirty="0" smtClean="0">
                <a:solidFill>
                  <a:srgbClr val="000099"/>
                </a:solidFill>
              </a:rPr>
              <a:t>adaptive </a:t>
            </a:r>
            <a:r>
              <a:rPr lang="en-US" b="1" dirty="0" smtClean="0">
                <a:solidFill>
                  <a:srgbClr val="000099"/>
                </a:solidFill>
              </a:rPr>
              <a:t>(errors + localization + covariance inflation) </a:t>
            </a:r>
            <a:r>
              <a:rPr lang="en-US" b="1" dirty="0" smtClean="0">
                <a:solidFill>
                  <a:srgbClr val="000099"/>
                </a:solidFill>
              </a:rPr>
              <a:t>– standard </a:t>
            </a:r>
            <a:r>
              <a:rPr lang="en-US" b="1" dirty="0" smtClean="0">
                <a:solidFill>
                  <a:srgbClr val="000099"/>
                </a:solidFill>
              </a:rPr>
              <a:t>assimilation (adaptive inflation only)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114300" y="114300"/>
            <a:ext cx="5507567" cy="376767"/>
          </a:xfrm>
          <a:prstGeom prst="flowChartAlternateProcess">
            <a:avLst/>
          </a:prstGeom>
          <a:solidFill>
            <a:srgbClr val="FFFF99"/>
          </a:solidFill>
          <a:ln w="57150">
            <a:solidFill>
              <a:srgbClr val="000080"/>
            </a:solidFill>
            <a:miter lim="800000"/>
            <a:headEnd/>
            <a:tailEnd/>
          </a:ln>
          <a:effectLst>
            <a:outerShdw dist="117088" dir="2436078" algn="ctr" rotWithShape="0">
              <a:srgbClr val="65839B">
                <a:alpha val="45000"/>
              </a:srgbClr>
            </a:outerShdw>
          </a:effectLst>
        </p:spPr>
        <p:txBody>
          <a:bodyPr wrap="none" anchor="ctr"/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ODAS-2 adaptive representation-error estimation</a:t>
            </a:r>
            <a:endParaRPr lang="en-US" sz="16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1550" y="876299"/>
            <a:ext cx="405765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5" y="828674"/>
            <a:ext cx="4095750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0"/>
          <p:cNvSpPr/>
          <p:nvPr/>
        </p:nvSpPr>
        <p:spPr>
          <a:xfrm>
            <a:off x="5381622" y="690889"/>
            <a:ext cx="3048003" cy="52322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000099"/>
                </a:solidFill>
              </a:rPr>
              <a:t>Example for one ARGO T profile </a:t>
            </a:r>
          </a:p>
          <a:p>
            <a:pPr algn="just"/>
            <a:r>
              <a:rPr lang="en-US" b="1" dirty="0" smtClean="0">
                <a:solidFill>
                  <a:srgbClr val="000099"/>
                </a:solidFill>
              </a:rPr>
              <a:t>at (16S, 0W) on Jan. 1, 2007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47723" y="567064"/>
            <a:ext cx="13716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Relative x loc. scale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000248" y="567064"/>
            <a:ext cx="10763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Relative y loc. scale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133723" y="576589"/>
            <a:ext cx="11144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Relative z loc. scale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553074" y="1695450"/>
            <a:ext cx="9906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OMF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172324" y="1638300"/>
            <a:ext cx="9906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OMA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896224" y="1600200"/>
            <a:ext cx="9906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99"/>
                </a:solidFill>
                <a:latin typeface="Symbol" pitchFamily="18" charset="2"/>
              </a:rPr>
              <a:t>s</a:t>
            </a:r>
            <a:r>
              <a:rPr lang="en-US" sz="2000" b="1" baseline="-25000" dirty="0" smtClean="0">
                <a:solidFill>
                  <a:srgbClr val="000099"/>
                </a:solidFill>
              </a:rPr>
              <a:t>obs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92074" y="5884843"/>
            <a:ext cx="891857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1300" b="1" dirty="0" smtClean="0">
                <a:solidFill>
                  <a:srgbClr val="000099"/>
                </a:solidFill>
              </a:rPr>
              <a:t> </a:t>
            </a:r>
            <a:r>
              <a:rPr lang="en-US" sz="1300" b="1" dirty="0" smtClean="0">
                <a:solidFill>
                  <a:srgbClr val="000099"/>
                </a:solidFill>
              </a:rPr>
              <a:t>Optimal </a:t>
            </a:r>
            <a:r>
              <a:rPr lang="en-US" sz="1300" b="1" dirty="0" smtClean="0">
                <a:solidFill>
                  <a:srgbClr val="000099"/>
                </a:solidFill>
              </a:rPr>
              <a:t>horizontal </a:t>
            </a:r>
            <a:r>
              <a:rPr lang="en-US" sz="1300" b="1" dirty="0" smtClean="0">
                <a:solidFill>
                  <a:srgbClr val="000099"/>
                </a:solidFill>
              </a:rPr>
              <a:t>scales: ~60</a:t>
            </a:r>
            <a:r>
              <a:rPr lang="en-US" sz="1300" b="1" dirty="0" smtClean="0">
                <a:solidFill>
                  <a:srgbClr val="000099"/>
                </a:solidFill>
              </a:rPr>
              <a:t>% of </a:t>
            </a:r>
            <a:r>
              <a:rPr lang="en-US" sz="1300" b="1" dirty="0" err="1" smtClean="0">
                <a:solidFill>
                  <a:srgbClr val="000099"/>
                </a:solidFill>
              </a:rPr>
              <a:t>Rossby</a:t>
            </a:r>
            <a:r>
              <a:rPr lang="en-US" sz="1300" b="1" dirty="0" smtClean="0">
                <a:solidFill>
                  <a:srgbClr val="000099"/>
                </a:solidFill>
              </a:rPr>
              <a:t>-radius dependent scales @250m, </a:t>
            </a:r>
            <a:r>
              <a:rPr lang="en-US" sz="1300" b="1" dirty="0" smtClean="0">
                <a:solidFill>
                  <a:srgbClr val="000099"/>
                </a:solidFill>
              </a:rPr>
              <a:t>larger</a:t>
            </a:r>
            <a:r>
              <a:rPr lang="en-US" sz="1300" b="1" dirty="0" smtClean="0">
                <a:solidFill>
                  <a:srgbClr val="000099"/>
                </a:solidFill>
              </a:rPr>
              <a:t> </a:t>
            </a:r>
            <a:r>
              <a:rPr lang="en-US" sz="1300" b="1" dirty="0" smtClean="0">
                <a:solidFill>
                  <a:srgbClr val="000099"/>
                </a:solidFill>
              </a:rPr>
              <a:t>@1000m</a:t>
            </a:r>
          </a:p>
          <a:p>
            <a:pPr algn="just">
              <a:buFont typeface="Arial" pitchFamily="34" charset="0"/>
              <a:buChar char="•"/>
            </a:pPr>
            <a:r>
              <a:rPr lang="en-US" sz="1300" b="1" dirty="0" smtClean="0">
                <a:solidFill>
                  <a:srgbClr val="000099"/>
                </a:solidFill>
              </a:rPr>
              <a:t> </a:t>
            </a:r>
            <a:r>
              <a:rPr lang="en-US" sz="1300" b="1" dirty="0" smtClean="0">
                <a:solidFill>
                  <a:srgbClr val="000099"/>
                </a:solidFill>
              </a:rPr>
              <a:t>Optimal </a:t>
            </a:r>
            <a:r>
              <a:rPr lang="en-US" sz="1300" b="1" dirty="0" smtClean="0">
                <a:solidFill>
                  <a:srgbClr val="000099"/>
                </a:solidFill>
              </a:rPr>
              <a:t>vertical localization </a:t>
            </a:r>
            <a:r>
              <a:rPr lang="en-US" sz="1300" b="1" dirty="0" smtClean="0">
                <a:solidFill>
                  <a:srgbClr val="000099"/>
                </a:solidFill>
              </a:rPr>
              <a:t>scales: </a:t>
            </a:r>
            <a:r>
              <a:rPr lang="en-US" sz="1300" b="1" dirty="0" smtClean="0">
                <a:solidFill>
                  <a:srgbClr val="000099"/>
                </a:solidFill>
              </a:rPr>
              <a:t>minimum in </a:t>
            </a:r>
            <a:r>
              <a:rPr lang="en-US" sz="1300" b="1" dirty="0" err="1" smtClean="0">
                <a:solidFill>
                  <a:srgbClr val="000099"/>
                </a:solidFill>
              </a:rPr>
              <a:t>thermocline</a:t>
            </a:r>
            <a:r>
              <a:rPr lang="en-US" sz="1300" b="1" dirty="0" smtClean="0">
                <a:solidFill>
                  <a:srgbClr val="000099"/>
                </a:solidFill>
              </a:rPr>
              <a:t>.</a:t>
            </a:r>
            <a:r>
              <a:rPr lang="en-US" sz="1300" b="1" dirty="0" smtClean="0">
                <a:solidFill>
                  <a:srgbClr val="000099"/>
                </a:solidFill>
              </a:rPr>
              <a:t> </a:t>
            </a:r>
            <a:r>
              <a:rPr lang="en-US" sz="1300" b="1" dirty="0" smtClean="0">
                <a:solidFill>
                  <a:srgbClr val="000099"/>
                </a:solidFill>
              </a:rPr>
              <a:t>D</a:t>
            </a:r>
            <a:r>
              <a:rPr lang="en-US" sz="1300" b="1" dirty="0" smtClean="0">
                <a:solidFill>
                  <a:srgbClr val="000099"/>
                </a:solidFill>
              </a:rPr>
              <a:t>efault </a:t>
            </a:r>
            <a:r>
              <a:rPr lang="en-US" sz="1300" b="1" dirty="0" smtClean="0">
                <a:solidFill>
                  <a:srgbClr val="000099"/>
                </a:solidFill>
              </a:rPr>
              <a:t>(250m) is too short near 1000m</a:t>
            </a:r>
          </a:p>
          <a:p>
            <a:pPr algn="just">
              <a:buFont typeface="Arial" pitchFamily="34" charset="0"/>
              <a:buChar char="•"/>
            </a:pPr>
            <a:r>
              <a:rPr lang="en-US" sz="1300" b="1" dirty="0" smtClean="0">
                <a:solidFill>
                  <a:srgbClr val="000099"/>
                </a:solidFill>
              </a:rPr>
              <a:t> Representation error </a:t>
            </a:r>
            <a:r>
              <a:rPr lang="en-US" sz="1300" b="1" dirty="0" smtClean="0">
                <a:solidFill>
                  <a:srgbClr val="000099"/>
                </a:solidFill>
              </a:rPr>
              <a:t>estimate (</a:t>
            </a:r>
            <a:r>
              <a:rPr lang="en-US" sz="1300" b="1" dirty="0" smtClean="0">
                <a:solidFill>
                  <a:srgbClr val="000099"/>
                </a:solidFill>
                <a:latin typeface="Symbol" pitchFamily="18" charset="2"/>
              </a:rPr>
              <a:t>s</a:t>
            </a:r>
            <a:r>
              <a:rPr lang="en-US" sz="1300" b="1" baseline="-25000" dirty="0" smtClean="0">
                <a:solidFill>
                  <a:srgbClr val="000099"/>
                </a:solidFill>
              </a:rPr>
              <a:t>obs</a:t>
            </a:r>
            <a:r>
              <a:rPr lang="en-US" sz="1300" b="1" dirty="0" smtClean="0">
                <a:solidFill>
                  <a:srgbClr val="000099"/>
                </a:solidFill>
              </a:rPr>
              <a:t>): </a:t>
            </a:r>
            <a:r>
              <a:rPr lang="en-US" sz="1300" b="1" dirty="0" smtClean="0">
                <a:solidFill>
                  <a:srgbClr val="000099"/>
                </a:solidFill>
              </a:rPr>
              <a:t>maximum in </a:t>
            </a:r>
            <a:r>
              <a:rPr lang="en-US" sz="1300" b="1" dirty="0" err="1" smtClean="0">
                <a:solidFill>
                  <a:srgbClr val="000099"/>
                </a:solidFill>
              </a:rPr>
              <a:t>thermocline</a:t>
            </a:r>
            <a:r>
              <a:rPr lang="en-US" sz="1300" b="1" dirty="0" smtClean="0">
                <a:solidFill>
                  <a:srgbClr val="000099"/>
                </a:solidFill>
              </a:rPr>
              <a:t>, very small below 1000m  </a:t>
            </a:r>
          </a:p>
          <a:p>
            <a:pPr algn="just"/>
            <a:endParaRPr lang="en-US" sz="1200" b="1" dirty="0" smtClean="0">
              <a:solidFill>
                <a:srgbClr val="000099"/>
              </a:solidFill>
            </a:endParaRP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123825" y="114300"/>
            <a:ext cx="6988175" cy="325967"/>
          </a:xfrm>
          <a:prstGeom prst="flowChartAlternateProcess">
            <a:avLst/>
          </a:prstGeom>
          <a:solidFill>
            <a:srgbClr val="FFFF99"/>
          </a:solidFill>
          <a:ln w="57150">
            <a:solidFill>
              <a:srgbClr val="000080"/>
            </a:solidFill>
            <a:miter lim="800000"/>
            <a:headEnd/>
            <a:tailEnd/>
          </a:ln>
          <a:effectLst>
            <a:outerShdw dist="117088" dir="2436078" algn="ctr" rotWithShape="0">
              <a:srgbClr val="65839B">
                <a:alpha val="45000"/>
              </a:srgbClr>
            </a:outerShdw>
          </a:effectLst>
        </p:spPr>
        <p:txBody>
          <a:bodyPr wrap="none" anchor="ctr"/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ODAS-2 adaptive localization and representation-error estimation</a:t>
            </a:r>
            <a:endParaRPr lang="en-US" sz="16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36623" y="617636"/>
            <a:ext cx="46147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Following </a:t>
            </a:r>
            <a:r>
              <a:rPr lang="en-US" b="1" dirty="0" err="1" smtClean="0">
                <a:solidFill>
                  <a:srgbClr val="000099"/>
                </a:solidFill>
              </a:rPr>
              <a:t>Desroziers</a:t>
            </a:r>
            <a:r>
              <a:rPr lang="en-US" b="1" dirty="0" smtClean="0">
                <a:solidFill>
                  <a:srgbClr val="000099"/>
                </a:solidFill>
              </a:rPr>
              <a:t> et al. we have:</a:t>
            </a:r>
          </a:p>
        </p:txBody>
      </p:sp>
      <p:graphicFrame>
        <p:nvGraphicFramePr>
          <p:cNvPr id="82947" name="Object 3"/>
          <p:cNvGraphicFramePr>
            <a:graphicFrameLocks noChangeAspect="1"/>
          </p:cNvGraphicFramePr>
          <p:nvPr/>
        </p:nvGraphicFramePr>
        <p:xfrm>
          <a:off x="295275" y="709613"/>
          <a:ext cx="4513263" cy="901700"/>
        </p:xfrm>
        <a:graphic>
          <a:graphicData uri="http://schemas.openxmlformats.org/presentationml/2006/ole">
            <p:oleObj spid="_x0000_s114690" name="Equation" r:id="rId4" imgW="2781000" imgH="774360" progId="Equation.3">
              <p:embed/>
            </p:oleObj>
          </a:graphicData>
        </a:graphic>
      </p:graphicFrame>
      <p:sp>
        <p:nvSpPr>
          <p:cNvPr id="13" name="Rectangle 12"/>
          <p:cNvSpPr/>
          <p:nvPr/>
        </p:nvSpPr>
        <p:spPr>
          <a:xfrm>
            <a:off x="519186" y="1725711"/>
            <a:ext cx="52243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Iteratively iterate until global convergence is satisfied: </a:t>
            </a:r>
          </a:p>
        </p:txBody>
      </p:sp>
      <p:grpSp>
        <p:nvGrpSpPr>
          <p:cNvPr id="2" name="Group 24"/>
          <p:cNvGrpSpPr/>
          <p:nvPr/>
        </p:nvGrpSpPr>
        <p:grpSpPr>
          <a:xfrm>
            <a:off x="1074738" y="2387600"/>
            <a:ext cx="7145336" cy="1093687"/>
            <a:chOff x="1722438" y="2501900"/>
            <a:chExt cx="7145336" cy="1093687"/>
          </a:xfrm>
        </p:grpSpPr>
        <p:graphicFrame>
          <p:nvGraphicFramePr>
            <p:cNvPr id="82950" name="Object 6"/>
            <p:cNvGraphicFramePr>
              <a:graphicFrameLocks noChangeAspect="1"/>
            </p:cNvGraphicFramePr>
            <p:nvPr/>
          </p:nvGraphicFramePr>
          <p:xfrm>
            <a:off x="1722438" y="2501900"/>
            <a:ext cx="3421062" cy="1081088"/>
          </p:xfrm>
          <a:graphic>
            <a:graphicData uri="http://schemas.openxmlformats.org/presentationml/2006/ole">
              <p:oleObj spid="_x0000_s114691" name="Equation" r:id="rId5" imgW="2108160" imgH="927000" progId="Equation.3">
                <p:embed/>
              </p:oleObj>
            </a:graphicData>
          </a:graphic>
        </p:graphicFrame>
        <p:sp>
          <p:nvSpPr>
            <p:cNvPr id="16" name="Rectangle 15"/>
            <p:cNvSpPr/>
            <p:nvPr/>
          </p:nvSpPr>
          <p:spPr>
            <a:xfrm>
              <a:off x="2324929" y="3287810"/>
              <a:ext cx="65428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000099"/>
                  </a:solidFill>
                </a:rPr>
                <a:t>: observation operator (e.g., interpolation) for observation </a:t>
              </a:r>
              <a:r>
                <a:rPr lang="en-US" b="1" dirty="0" err="1" smtClean="0">
                  <a:solidFill>
                    <a:srgbClr val="000099"/>
                  </a:solidFill>
                </a:rPr>
                <a:t>i</a:t>
              </a:r>
              <a:r>
                <a:rPr lang="en-US" b="1" dirty="0" smtClean="0">
                  <a:solidFill>
                    <a:srgbClr val="000099"/>
                  </a:solidFill>
                </a:rPr>
                <a:t> (scalar)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585860" y="2019494"/>
            <a:ext cx="72817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Not prohibitively expensive because does not require calculation of </a:t>
            </a:r>
            <a:r>
              <a:rPr lang="en-US" b="1" dirty="0" smtClean="0">
                <a:solidFill>
                  <a:srgbClr val="000099"/>
                </a:solidFill>
                <a:latin typeface="+mj-lt"/>
              </a:rPr>
              <a:t>C</a:t>
            </a:r>
            <a:r>
              <a:rPr lang="en-US" b="1" baseline="-25000" dirty="0" smtClean="0">
                <a:solidFill>
                  <a:srgbClr val="000099"/>
                </a:solidFill>
                <a:latin typeface="+mj-lt"/>
              </a:rPr>
              <a:t>°</a:t>
            </a:r>
            <a:r>
              <a:rPr lang="en-US" b="1" dirty="0" smtClean="0">
                <a:solidFill>
                  <a:srgbClr val="000099"/>
                </a:solidFill>
                <a:latin typeface="+mj-lt"/>
              </a:rPr>
              <a:t>HPH</a:t>
            </a:r>
            <a:r>
              <a:rPr lang="en-US" b="1" baseline="30000" dirty="0" smtClean="0">
                <a:solidFill>
                  <a:srgbClr val="000099"/>
                </a:solidFill>
                <a:latin typeface="+mj-lt"/>
              </a:rPr>
              <a:t>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3351" y="4186674"/>
            <a:ext cx="55721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000099"/>
                </a:solidFill>
              </a:rPr>
              <a:t>Parallel algorithm involves each CPU minimizing RMS analysis error variance for a subset of all the observations (all the observations that influence state variables pertaining to that CPU).  The increment, </a:t>
            </a:r>
            <a:r>
              <a:rPr lang="en-US" b="1" dirty="0" smtClean="0">
                <a:solidFill>
                  <a:srgbClr val="000099"/>
                </a:solidFill>
                <a:latin typeface="Symbol" pitchFamily="18" charset="2"/>
              </a:rPr>
              <a:t>D,</a:t>
            </a:r>
            <a:r>
              <a:rPr lang="en-US" b="1" dirty="0" smtClean="0">
                <a:solidFill>
                  <a:srgbClr val="000099"/>
                </a:solidFill>
              </a:rPr>
              <a:t> is then optimized globally by rescaling it (</a:t>
            </a:r>
            <a:r>
              <a:rPr lang="en-US" b="1" dirty="0" smtClean="0">
                <a:solidFill>
                  <a:srgbClr val="000099"/>
                </a:solidFill>
                <a:latin typeface="Symbol" pitchFamily="18" charset="2"/>
              </a:rPr>
              <a:t>D </a:t>
            </a:r>
            <a:r>
              <a:rPr lang="en-US" b="1" dirty="0" smtClean="0">
                <a:solidFill>
                  <a:srgbClr val="000099"/>
                </a:solidFill>
                <a:latin typeface="Symbol" pitchFamily="18" charset="2"/>
                <a:sym typeface="Symbol"/>
              </a:rPr>
              <a:t></a:t>
            </a:r>
            <a:r>
              <a:rPr lang="en-US" b="1" dirty="0" err="1" smtClean="0">
                <a:solidFill>
                  <a:srgbClr val="000099"/>
                </a:solidFill>
                <a:latin typeface="Symbol" pitchFamily="18" charset="2"/>
              </a:rPr>
              <a:t>gD</a:t>
            </a:r>
            <a:r>
              <a:rPr lang="en-US" b="1" dirty="0" smtClean="0">
                <a:solidFill>
                  <a:srgbClr val="000099"/>
                </a:solidFill>
              </a:rPr>
              <a:t>) such as to globally minimize </a:t>
            </a:r>
          </a:p>
          <a:p>
            <a:pPr algn="just"/>
            <a:r>
              <a:rPr lang="en-US" b="1" dirty="0" smtClean="0">
                <a:solidFill>
                  <a:srgbClr val="000099"/>
                </a:solidFill>
              </a:rPr>
              <a:t>   </a:t>
            </a:r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2952" name="Object 8"/>
          <p:cNvGraphicFramePr>
            <a:graphicFrameLocks noChangeAspect="1"/>
          </p:cNvGraphicFramePr>
          <p:nvPr/>
        </p:nvGraphicFramePr>
        <p:xfrm>
          <a:off x="6313216" y="4796274"/>
          <a:ext cx="2185089" cy="1384995"/>
        </p:xfrm>
        <a:graphic>
          <a:graphicData uri="http://schemas.openxmlformats.org/presentationml/2006/ole">
            <p:oleObj spid="_x0000_s114692" name="Picture" r:id="rId6" imgW="2914560" imgH="1542960" progId="Word.Picture.8">
              <p:embed/>
            </p:oleObj>
          </a:graphicData>
        </a:graphic>
      </p:graphicFrame>
      <p:graphicFrame>
        <p:nvGraphicFramePr>
          <p:cNvPr id="82955" name="Object 11"/>
          <p:cNvGraphicFramePr>
            <a:graphicFrameLocks noChangeAspect="1"/>
          </p:cNvGraphicFramePr>
          <p:nvPr/>
        </p:nvGraphicFramePr>
        <p:xfrm>
          <a:off x="706438" y="5718175"/>
          <a:ext cx="3943350" cy="1000125"/>
        </p:xfrm>
        <a:graphic>
          <a:graphicData uri="http://schemas.openxmlformats.org/presentationml/2006/ole">
            <p:oleObj spid="_x0000_s114693" name="Equation" r:id="rId7" imgW="2831760" imgH="736560" progId="Equation.3">
              <p:embed/>
            </p:oleObj>
          </a:graphicData>
        </a:graphic>
      </p:graphicFrame>
      <p:graphicFrame>
        <p:nvGraphicFramePr>
          <p:cNvPr id="82956" name="Object 12"/>
          <p:cNvGraphicFramePr>
            <a:graphicFrameLocks noChangeAspect="1"/>
          </p:cNvGraphicFramePr>
          <p:nvPr/>
        </p:nvGraphicFramePr>
        <p:xfrm>
          <a:off x="622373" y="5086688"/>
          <a:ext cx="4046537" cy="722312"/>
        </p:xfrm>
        <a:graphic>
          <a:graphicData uri="http://schemas.openxmlformats.org/presentationml/2006/ole">
            <p:oleObj spid="_x0000_s114694" name="Equation" r:id="rId8" imgW="2908080" imgH="533160" progId="Equation.3">
              <p:embed/>
            </p:oleObj>
          </a:graphicData>
        </a:graphic>
      </p:graphicFrame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133350" y="133349"/>
            <a:ext cx="4811183" cy="391583"/>
          </a:xfrm>
          <a:prstGeom prst="flowChartAlternateProcess">
            <a:avLst/>
          </a:prstGeom>
          <a:solidFill>
            <a:srgbClr val="FFFF99"/>
          </a:solidFill>
          <a:ln w="57150">
            <a:solidFill>
              <a:srgbClr val="000080"/>
            </a:solidFill>
            <a:miter lim="800000"/>
            <a:headEnd/>
            <a:tailEnd/>
          </a:ln>
          <a:effectLst>
            <a:outerShdw dist="117088" dir="2436078" algn="ctr" rotWithShape="0">
              <a:srgbClr val="65839B">
                <a:alpha val="45000"/>
              </a:srgbClr>
            </a:outerShdw>
          </a:effectLst>
        </p:spPr>
        <p:txBody>
          <a:bodyPr wrap="none" anchor="ctr"/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ODAS-2 adaptive error-covariance inflation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133350" y="3657600"/>
            <a:ext cx="3507317" cy="372533"/>
          </a:xfrm>
          <a:prstGeom prst="flowChartAlternateProcess">
            <a:avLst/>
          </a:prstGeom>
          <a:solidFill>
            <a:srgbClr val="FFFF99"/>
          </a:solidFill>
          <a:ln w="57150">
            <a:solidFill>
              <a:srgbClr val="000080"/>
            </a:solidFill>
            <a:miter lim="800000"/>
            <a:headEnd/>
            <a:tailEnd/>
          </a:ln>
          <a:effectLst>
            <a:outerShdw dist="117088" dir="2436078" algn="ctr" rotWithShape="0">
              <a:srgbClr val="65839B">
                <a:alpha val="45000"/>
              </a:srgbClr>
            </a:outerShdw>
          </a:effectLst>
        </p:spPr>
        <p:txBody>
          <a:bodyPr wrap="none" anchor="ctr"/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Assimilation increment rescaling</a:t>
            </a:r>
            <a:endParaRPr lang="en-US" sz="16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444499" y="1930689"/>
            <a:ext cx="83566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99"/>
                </a:solidFill>
              </a:rPr>
              <a:t> Find ensemble member </a:t>
            </a:r>
            <a:r>
              <a:rPr lang="en-US" b="1" dirty="0" err="1" smtClean="0">
                <a:solidFill>
                  <a:srgbClr val="000099"/>
                </a:solidFill>
              </a:rPr>
              <a:t>x</a:t>
            </a:r>
            <a:r>
              <a:rPr lang="en-US" b="1" baseline="-25000" dirty="0" err="1" smtClean="0">
                <a:solidFill>
                  <a:srgbClr val="000099"/>
                </a:solidFill>
              </a:rPr>
              <a:t>p</a:t>
            </a:r>
            <a:r>
              <a:rPr lang="en-US" b="1" dirty="0" smtClean="0">
                <a:solidFill>
                  <a:srgbClr val="000099"/>
                </a:solidFill>
              </a:rPr>
              <a:t> that is closest to the data in terms of RMS OMF</a:t>
            </a:r>
          </a:p>
          <a:p>
            <a:pPr algn="just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99"/>
                </a:solidFill>
              </a:rPr>
              <a:t> Displace the whole ensemble by an increment </a:t>
            </a:r>
            <a:r>
              <a:rPr lang="en-US" b="1" dirty="0" err="1" smtClean="0">
                <a:solidFill>
                  <a:srgbClr val="000099"/>
                </a:solidFill>
                <a:latin typeface="Symbol" pitchFamily="18" charset="2"/>
              </a:rPr>
              <a:t>D</a:t>
            </a:r>
            <a:r>
              <a:rPr lang="en-US" b="1" baseline="-25000" dirty="0" err="1" smtClean="0">
                <a:solidFill>
                  <a:srgbClr val="000099"/>
                </a:solidFill>
              </a:rPr>
              <a:t>p</a:t>
            </a:r>
            <a:r>
              <a:rPr lang="en-US" b="1" dirty="0" smtClean="0">
                <a:solidFill>
                  <a:srgbClr val="000099"/>
                </a:solidFill>
              </a:rPr>
              <a:t> = </a:t>
            </a:r>
            <a:r>
              <a:rPr lang="en-US" b="1" dirty="0" err="1" smtClean="0">
                <a:solidFill>
                  <a:srgbClr val="000099"/>
                </a:solidFill>
              </a:rPr>
              <a:t>x</a:t>
            </a:r>
            <a:r>
              <a:rPr lang="en-US" b="1" baseline="-25000" dirty="0" err="1" smtClean="0">
                <a:solidFill>
                  <a:srgbClr val="000099"/>
                </a:solidFill>
              </a:rPr>
              <a:t>p</a:t>
            </a:r>
            <a:r>
              <a:rPr lang="en-US" b="1" dirty="0" smtClean="0">
                <a:solidFill>
                  <a:srgbClr val="000099"/>
                </a:solidFill>
              </a:rPr>
              <a:t> - </a:t>
            </a:r>
            <a:r>
              <a:rPr lang="en-US" b="1" dirty="0" err="1" smtClean="0">
                <a:solidFill>
                  <a:srgbClr val="000099"/>
                </a:solidFill>
              </a:rPr>
              <a:t>x</a:t>
            </a:r>
            <a:r>
              <a:rPr lang="en-US" b="1" baseline="-25000" dirty="0" err="1" smtClean="0">
                <a:solidFill>
                  <a:srgbClr val="000099"/>
                </a:solidFill>
              </a:rPr>
              <a:t>m</a:t>
            </a:r>
            <a:r>
              <a:rPr lang="en-US" b="1" dirty="0" smtClean="0">
                <a:solidFill>
                  <a:srgbClr val="000099"/>
                </a:solidFill>
              </a:rPr>
              <a:t> where </a:t>
            </a:r>
            <a:r>
              <a:rPr lang="en-US" b="1" dirty="0" err="1" smtClean="0">
                <a:solidFill>
                  <a:srgbClr val="000099"/>
                </a:solidFill>
              </a:rPr>
              <a:t>x</a:t>
            </a:r>
            <a:r>
              <a:rPr lang="en-US" b="1" baseline="-25000" dirty="0" err="1" smtClean="0">
                <a:solidFill>
                  <a:srgbClr val="000099"/>
                </a:solidFill>
              </a:rPr>
              <a:t>m</a:t>
            </a:r>
            <a:r>
              <a:rPr lang="en-US" b="1" baseline="-25000" dirty="0" smtClean="0">
                <a:solidFill>
                  <a:srgbClr val="000099"/>
                </a:solidFill>
              </a:rPr>
              <a:t> </a:t>
            </a:r>
            <a:r>
              <a:rPr lang="en-US" b="1" dirty="0" smtClean="0">
                <a:solidFill>
                  <a:srgbClr val="000099"/>
                </a:solidFill>
              </a:rPr>
              <a:t>is the ensemble mean</a:t>
            </a:r>
          </a:p>
          <a:p>
            <a:pPr algn="just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99"/>
                </a:solidFill>
              </a:rPr>
              <a:t> Thereafter, apply the ensemble </a:t>
            </a:r>
            <a:r>
              <a:rPr lang="en-US" b="1" dirty="0" err="1" smtClean="0">
                <a:solidFill>
                  <a:srgbClr val="000099"/>
                </a:solidFill>
              </a:rPr>
              <a:t>Kalman</a:t>
            </a:r>
            <a:r>
              <a:rPr lang="en-US" b="1" dirty="0" smtClean="0">
                <a:solidFill>
                  <a:srgbClr val="000099"/>
                </a:solidFill>
              </a:rPr>
              <a:t> filter analysis </a:t>
            </a:r>
          </a:p>
          <a:p>
            <a:pPr algn="just"/>
            <a:r>
              <a:rPr lang="en-US" b="1" dirty="0" smtClean="0">
                <a:solidFill>
                  <a:srgbClr val="000099"/>
                </a:solidFill>
              </a:rPr>
              <a:t>   </a:t>
            </a:r>
          </a:p>
        </p:txBody>
      </p:sp>
      <p:grpSp>
        <p:nvGrpSpPr>
          <p:cNvPr id="2" name="Group 106"/>
          <p:cNvGrpSpPr/>
          <p:nvPr/>
        </p:nvGrpSpPr>
        <p:grpSpPr>
          <a:xfrm>
            <a:off x="1067787" y="2960996"/>
            <a:ext cx="6097917" cy="1413986"/>
            <a:chOff x="915387" y="1217921"/>
            <a:chExt cx="6097917" cy="1413986"/>
          </a:xfrm>
        </p:grpSpPr>
        <p:grpSp>
          <p:nvGrpSpPr>
            <p:cNvPr id="3" name="Group 104"/>
            <p:cNvGrpSpPr/>
            <p:nvPr/>
          </p:nvGrpSpPr>
          <p:grpSpPr>
            <a:xfrm>
              <a:off x="915387" y="1217921"/>
              <a:ext cx="2162137" cy="1413986"/>
              <a:chOff x="915387" y="1217921"/>
              <a:chExt cx="2162137" cy="1413986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1720247" y="1941849"/>
                <a:ext cx="4286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x</a:t>
                </a:r>
                <a:r>
                  <a:rPr lang="en-US" baseline="-25000" dirty="0" err="1" smtClean="0"/>
                  <a:t>m</a:t>
                </a:r>
                <a:endParaRPr lang="en-US" baseline="-25000" dirty="0"/>
              </a:p>
            </p:txBody>
          </p:sp>
          <p:sp>
            <p:nvSpPr>
              <p:cNvPr id="21" name="Flowchart: Connector 20"/>
              <p:cNvSpPr>
                <a:spLocks noChangeAspect="1"/>
              </p:cNvSpPr>
              <p:nvPr/>
            </p:nvSpPr>
            <p:spPr>
              <a:xfrm>
                <a:off x="1353537" y="1875146"/>
                <a:ext cx="81928" cy="80486"/>
              </a:xfrm>
              <a:prstGeom prst="flowChartConnector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22" name="Flowchart: Connector 21"/>
              <p:cNvSpPr>
                <a:spLocks noChangeAspect="1"/>
              </p:cNvSpPr>
              <p:nvPr/>
            </p:nvSpPr>
            <p:spPr>
              <a:xfrm>
                <a:off x="1667862" y="2551421"/>
                <a:ext cx="81928" cy="80486"/>
              </a:xfrm>
              <a:prstGeom prst="flowChartConnector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23" name="Flowchart: Connector 22"/>
              <p:cNvSpPr>
                <a:spLocks noChangeAspect="1"/>
              </p:cNvSpPr>
              <p:nvPr/>
            </p:nvSpPr>
            <p:spPr>
              <a:xfrm>
                <a:off x="1658337" y="1770371"/>
                <a:ext cx="81928" cy="80486"/>
              </a:xfrm>
              <a:prstGeom prst="flowChartConnector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24" name="Flowchart: Connector 23"/>
              <p:cNvSpPr>
                <a:spLocks noChangeAspect="1"/>
              </p:cNvSpPr>
              <p:nvPr/>
            </p:nvSpPr>
            <p:spPr>
              <a:xfrm>
                <a:off x="1448787" y="2198996"/>
                <a:ext cx="81928" cy="80486"/>
              </a:xfrm>
              <a:prstGeom prst="flowChartConnector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25" name="Flowchart: Connector 24"/>
              <p:cNvSpPr>
                <a:spLocks noChangeAspect="1"/>
              </p:cNvSpPr>
              <p:nvPr/>
            </p:nvSpPr>
            <p:spPr>
              <a:xfrm>
                <a:off x="2115537" y="2027546"/>
                <a:ext cx="81928" cy="80486"/>
              </a:xfrm>
              <a:prstGeom prst="flowChartConnector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26" name="Flowchart: Connector 25"/>
              <p:cNvSpPr>
                <a:spLocks noChangeAspect="1"/>
              </p:cNvSpPr>
              <p:nvPr/>
            </p:nvSpPr>
            <p:spPr>
              <a:xfrm>
                <a:off x="2258412" y="2341871"/>
                <a:ext cx="81928" cy="80486"/>
              </a:xfrm>
              <a:prstGeom prst="flowChartConnector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27" name="Flowchart: Connector 26"/>
              <p:cNvSpPr>
                <a:spLocks noChangeAspect="1"/>
              </p:cNvSpPr>
              <p:nvPr/>
            </p:nvSpPr>
            <p:spPr>
              <a:xfrm>
                <a:off x="2267937" y="1656071"/>
                <a:ext cx="81928" cy="80486"/>
              </a:xfrm>
              <a:prstGeom prst="flowChartConnector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28" name="Flowchart: Connector 27"/>
              <p:cNvSpPr>
                <a:spLocks noChangeAspect="1"/>
              </p:cNvSpPr>
              <p:nvPr/>
            </p:nvSpPr>
            <p:spPr>
              <a:xfrm>
                <a:off x="1839324" y="2360940"/>
                <a:ext cx="81928" cy="80486"/>
              </a:xfrm>
              <a:prstGeom prst="flowChartConnector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29" name="Flowchart: Connector 28"/>
              <p:cNvSpPr>
                <a:spLocks noChangeAspect="1"/>
              </p:cNvSpPr>
              <p:nvPr/>
            </p:nvSpPr>
            <p:spPr>
              <a:xfrm>
                <a:off x="2267937" y="1217921"/>
                <a:ext cx="81928" cy="80486"/>
              </a:xfrm>
              <a:prstGeom prst="flowChartConnector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30" name="Flowchart: Connector 29"/>
              <p:cNvSpPr>
                <a:spLocks noChangeAspect="1"/>
              </p:cNvSpPr>
              <p:nvPr/>
            </p:nvSpPr>
            <p:spPr>
              <a:xfrm>
                <a:off x="915387" y="2179946"/>
                <a:ext cx="81928" cy="80486"/>
              </a:xfrm>
              <a:prstGeom prst="flowChartConnector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31" name="Flowchart: Connector 30"/>
              <p:cNvSpPr>
                <a:spLocks noChangeAspect="1"/>
              </p:cNvSpPr>
              <p:nvPr/>
            </p:nvSpPr>
            <p:spPr>
              <a:xfrm>
                <a:off x="2267937" y="1389371"/>
                <a:ext cx="81928" cy="80486"/>
              </a:xfrm>
              <a:prstGeom prst="flowChartConnector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32" name="Flowchart: Connector 31"/>
              <p:cNvSpPr>
                <a:spLocks noChangeAspect="1"/>
              </p:cNvSpPr>
              <p:nvPr/>
            </p:nvSpPr>
            <p:spPr>
              <a:xfrm>
                <a:off x="1286862" y="2179946"/>
                <a:ext cx="81928" cy="80486"/>
              </a:xfrm>
              <a:prstGeom prst="flowChartConnector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33" name="Flowchart: Connector 32"/>
              <p:cNvSpPr>
                <a:spLocks noChangeAspect="1"/>
              </p:cNvSpPr>
              <p:nvPr/>
            </p:nvSpPr>
            <p:spPr>
              <a:xfrm>
                <a:off x="2267937" y="1884671"/>
                <a:ext cx="81928" cy="80486"/>
              </a:xfrm>
              <a:prstGeom prst="flowChartConnector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34" name="Flowchart: Connector 33"/>
              <p:cNvSpPr>
                <a:spLocks noChangeAspect="1"/>
              </p:cNvSpPr>
              <p:nvPr/>
            </p:nvSpPr>
            <p:spPr>
              <a:xfrm>
                <a:off x="1363062" y="1303646"/>
                <a:ext cx="81928" cy="80486"/>
              </a:xfrm>
              <a:prstGeom prst="flowChartConnector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35" name="Flowchart: Connector 34"/>
              <p:cNvSpPr>
                <a:spLocks noChangeAspect="1"/>
              </p:cNvSpPr>
              <p:nvPr/>
            </p:nvSpPr>
            <p:spPr>
              <a:xfrm>
                <a:off x="1815498" y="1979924"/>
                <a:ext cx="81928" cy="80486"/>
              </a:xfrm>
              <a:prstGeom prst="flowChartConnector">
                <a:avLst/>
              </a:prstGeom>
              <a:solidFill>
                <a:srgbClr val="FF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37" name="Flowchart: Connector 36"/>
              <p:cNvSpPr>
                <a:spLocks noChangeAspect="1"/>
              </p:cNvSpPr>
              <p:nvPr/>
            </p:nvSpPr>
            <p:spPr>
              <a:xfrm>
                <a:off x="2629890" y="1522721"/>
                <a:ext cx="81928" cy="80486"/>
              </a:xfrm>
              <a:prstGeom prst="flowChartConnector">
                <a:avLst/>
              </a:prstGeom>
              <a:solidFill>
                <a:srgbClr val="84E8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38" name="Flowchart: Connector 37"/>
              <p:cNvSpPr>
                <a:spLocks noChangeAspect="1"/>
              </p:cNvSpPr>
              <p:nvPr/>
            </p:nvSpPr>
            <p:spPr>
              <a:xfrm>
                <a:off x="2686996" y="1651280"/>
                <a:ext cx="163855" cy="160972"/>
              </a:xfrm>
              <a:prstGeom prst="flowChartConnector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648899" y="1756071"/>
                <a:ext cx="4286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Y</a:t>
                </a:r>
                <a:endParaRPr lang="en-US" baseline="-25000" dirty="0"/>
              </a:p>
            </p:txBody>
          </p:sp>
          <p:cxnSp>
            <p:nvCxnSpPr>
              <p:cNvPr id="41" name="Straight Arrow Connector 40"/>
              <p:cNvCxnSpPr/>
              <p:nvPr/>
            </p:nvCxnSpPr>
            <p:spPr>
              <a:xfrm flipV="1">
                <a:off x="1909261" y="1577131"/>
                <a:ext cx="723101" cy="417910"/>
              </a:xfrm>
              <a:prstGeom prst="straightConnector1">
                <a:avLst/>
              </a:prstGeom>
              <a:ln w="25400" cmpd="dbl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1923550" y="1535866"/>
                <a:ext cx="4286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latin typeface="Symbol" pitchFamily="18" charset="2"/>
                  </a:rPr>
                  <a:t>D</a:t>
                </a:r>
                <a:r>
                  <a:rPr lang="en-US" baseline="-25000" dirty="0" err="1" smtClean="0"/>
                  <a:t>p</a:t>
                </a:r>
                <a:endParaRPr lang="en-US" baseline="-25000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507979" y="1256021"/>
                <a:ext cx="4286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x</a:t>
                </a:r>
                <a:r>
                  <a:rPr lang="en-US" baseline="-25000" dirty="0" err="1" smtClean="0"/>
                  <a:t>p</a:t>
                </a:r>
                <a:endParaRPr lang="en-US" baseline="-25000" dirty="0"/>
              </a:p>
            </p:txBody>
          </p:sp>
        </p:grpSp>
        <p:cxnSp>
          <p:nvCxnSpPr>
            <p:cNvPr id="69" name="Straight Arrow Connector 68"/>
            <p:cNvCxnSpPr/>
            <p:nvPr/>
          </p:nvCxnSpPr>
          <p:spPr>
            <a:xfrm>
              <a:off x="3629025" y="1965157"/>
              <a:ext cx="1095375" cy="1588"/>
            </a:xfrm>
            <a:prstGeom prst="straightConnector1">
              <a:avLst/>
            </a:prstGeom>
            <a:ln w="101600" cmpd="tri">
              <a:solidFill>
                <a:schemeClr val="accent2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105"/>
            <p:cNvGrpSpPr/>
            <p:nvPr/>
          </p:nvGrpSpPr>
          <p:grpSpPr>
            <a:xfrm>
              <a:off x="4937817" y="1217921"/>
              <a:ext cx="2075487" cy="1413986"/>
              <a:chOff x="4937817" y="1217921"/>
              <a:chExt cx="2075487" cy="1413986"/>
            </a:xfrm>
          </p:grpSpPr>
          <p:grpSp>
            <p:nvGrpSpPr>
              <p:cNvPr id="5" name="Group 102"/>
              <p:cNvGrpSpPr/>
              <p:nvPr/>
            </p:nvGrpSpPr>
            <p:grpSpPr>
              <a:xfrm>
                <a:off x="4937817" y="1217921"/>
                <a:ext cx="1801194" cy="1413986"/>
                <a:chOff x="4937817" y="1217921"/>
                <a:chExt cx="1801194" cy="1413986"/>
              </a:xfrm>
            </p:grpSpPr>
            <p:sp>
              <p:nvSpPr>
                <p:cNvPr id="79" name="TextBox 78"/>
                <p:cNvSpPr txBox="1"/>
                <p:nvPr/>
              </p:nvSpPr>
              <p:spPr>
                <a:xfrm>
                  <a:off x="5752203" y="1757428"/>
                  <a:ext cx="42862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/>
                    <a:t>x</a:t>
                  </a:r>
                  <a:r>
                    <a:rPr lang="en-US" baseline="-25000" dirty="0" err="1" smtClean="0"/>
                    <a:t>m</a:t>
                  </a:r>
                  <a:endParaRPr lang="en-US" baseline="-25000" dirty="0"/>
                </a:p>
              </p:txBody>
            </p:sp>
            <p:sp>
              <p:nvSpPr>
                <p:cNvPr id="80" name="Flowchart: Connector 79"/>
                <p:cNvSpPr>
                  <a:spLocks noChangeAspect="1"/>
                </p:cNvSpPr>
                <p:nvPr/>
              </p:nvSpPr>
              <p:spPr>
                <a:xfrm>
                  <a:off x="5375967" y="1875146"/>
                  <a:ext cx="81928" cy="80486"/>
                </a:xfrm>
                <a:prstGeom prst="flowChartConnector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81" name="Flowchart: Connector 80"/>
                <p:cNvSpPr>
                  <a:spLocks noChangeAspect="1"/>
                </p:cNvSpPr>
                <p:nvPr/>
              </p:nvSpPr>
              <p:spPr>
                <a:xfrm>
                  <a:off x="5690292" y="2551421"/>
                  <a:ext cx="81928" cy="80486"/>
                </a:xfrm>
                <a:prstGeom prst="flowChartConnector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82" name="Flowchart: Connector 81"/>
                <p:cNvSpPr>
                  <a:spLocks noChangeAspect="1"/>
                </p:cNvSpPr>
                <p:nvPr/>
              </p:nvSpPr>
              <p:spPr>
                <a:xfrm>
                  <a:off x="5680767" y="1770371"/>
                  <a:ext cx="81928" cy="80486"/>
                </a:xfrm>
                <a:prstGeom prst="flowChartConnector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83" name="Flowchart: Connector 82"/>
                <p:cNvSpPr>
                  <a:spLocks noChangeAspect="1"/>
                </p:cNvSpPr>
                <p:nvPr/>
              </p:nvSpPr>
              <p:spPr>
                <a:xfrm>
                  <a:off x="5471217" y="2198996"/>
                  <a:ext cx="81928" cy="80486"/>
                </a:xfrm>
                <a:prstGeom prst="flowChartConnector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84" name="Flowchart: Connector 83"/>
                <p:cNvSpPr>
                  <a:spLocks noChangeAspect="1"/>
                </p:cNvSpPr>
                <p:nvPr/>
              </p:nvSpPr>
              <p:spPr>
                <a:xfrm>
                  <a:off x="6137967" y="2027546"/>
                  <a:ext cx="81928" cy="80486"/>
                </a:xfrm>
                <a:prstGeom prst="flowChartConnector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85" name="Flowchart: Connector 84"/>
                <p:cNvSpPr>
                  <a:spLocks noChangeAspect="1"/>
                </p:cNvSpPr>
                <p:nvPr/>
              </p:nvSpPr>
              <p:spPr>
                <a:xfrm>
                  <a:off x="6280842" y="2341871"/>
                  <a:ext cx="81928" cy="80486"/>
                </a:xfrm>
                <a:prstGeom prst="flowChartConnector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86" name="Flowchart: Connector 85"/>
                <p:cNvSpPr>
                  <a:spLocks noChangeAspect="1"/>
                </p:cNvSpPr>
                <p:nvPr/>
              </p:nvSpPr>
              <p:spPr>
                <a:xfrm>
                  <a:off x="6290367" y="1656071"/>
                  <a:ext cx="81928" cy="80486"/>
                </a:xfrm>
                <a:prstGeom prst="flowChartConnector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87" name="Flowchart: Connector 86"/>
                <p:cNvSpPr>
                  <a:spLocks noChangeAspect="1"/>
                </p:cNvSpPr>
                <p:nvPr/>
              </p:nvSpPr>
              <p:spPr>
                <a:xfrm>
                  <a:off x="5861754" y="2360940"/>
                  <a:ext cx="81928" cy="80486"/>
                </a:xfrm>
                <a:prstGeom prst="flowChartConnector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88" name="Flowchart: Connector 87"/>
                <p:cNvSpPr>
                  <a:spLocks noChangeAspect="1"/>
                </p:cNvSpPr>
                <p:nvPr/>
              </p:nvSpPr>
              <p:spPr>
                <a:xfrm>
                  <a:off x="6290367" y="1217921"/>
                  <a:ext cx="81928" cy="80486"/>
                </a:xfrm>
                <a:prstGeom prst="flowChartConnector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89" name="Flowchart: Connector 88"/>
                <p:cNvSpPr>
                  <a:spLocks noChangeAspect="1"/>
                </p:cNvSpPr>
                <p:nvPr/>
              </p:nvSpPr>
              <p:spPr>
                <a:xfrm>
                  <a:off x="4937817" y="2179946"/>
                  <a:ext cx="81928" cy="80486"/>
                </a:xfrm>
                <a:prstGeom prst="flowChartConnector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90" name="Flowchart: Connector 89"/>
                <p:cNvSpPr>
                  <a:spLocks noChangeAspect="1"/>
                </p:cNvSpPr>
                <p:nvPr/>
              </p:nvSpPr>
              <p:spPr>
                <a:xfrm>
                  <a:off x="6290367" y="1389371"/>
                  <a:ext cx="81928" cy="80486"/>
                </a:xfrm>
                <a:prstGeom prst="flowChartConnector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91" name="Flowchart: Connector 90"/>
                <p:cNvSpPr>
                  <a:spLocks noChangeAspect="1"/>
                </p:cNvSpPr>
                <p:nvPr/>
              </p:nvSpPr>
              <p:spPr>
                <a:xfrm>
                  <a:off x="5309292" y="2179946"/>
                  <a:ext cx="81928" cy="80486"/>
                </a:xfrm>
                <a:prstGeom prst="flowChartConnector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92" name="Flowchart: Connector 91"/>
                <p:cNvSpPr>
                  <a:spLocks noChangeAspect="1"/>
                </p:cNvSpPr>
                <p:nvPr/>
              </p:nvSpPr>
              <p:spPr>
                <a:xfrm>
                  <a:off x="6290367" y="1884671"/>
                  <a:ext cx="81928" cy="80486"/>
                </a:xfrm>
                <a:prstGeom prst="flowChartConnector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93" name="Flowchart: Connector 92"/>
                <p:cNvSpPr>
                  <a:spLocks noChangeAspect="1"/>
                </p:cNvSpPr>
                <p:nvPr/>
              </p:nvSpPr>
              <p:spPr>
                <a:xfrm>
                  <a:off x="5385492" y="1303646"/>
                  <a:ext cx="81928" cy="80486"/>
                </a:xfrm>
                <a:prstGeom prst="flowChartConnector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94" name="Flowchart: Connector 93"/>
                <p:cNvSpPr>
                  <a:spLocks noChangeAspect="1"/>
                </p:cNvSpPr>
                <p:nvPr/>
              </p:nvSpPr>
              <p:spPr>
                <a:xfrm>
                  <a:off x="5837928" y="1979924"/>
                  <a:ext cx="81928" cy="80486"/>
                </a:xfrm>
                <a:prstGeom prst="flowChartConnector">
                  <a:avLst/>
                </a:prstGeom>
                <a:solidFill>
                  <a:srgbClr val="FF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95" name="Flowchart: Connector 94"/>
                <p:cNvSpPr>
                  <a:spLocks noChangeAspect="1"/>
                </p:cNvSpPr>
                <p:nvPr/>
              </p:nvSpPr>
              <p:spPr>
                <a:xfrm>
                  <a:off x="6657083" y="1527484"/>
                  <a:ext cx="81928" cy="80486"/>
                </a:xfrm>
                <a:prstGeom prst="flowChartConnector">
                  <a:avLst/>
                </a:prstGeom>
                <a:solidFill>
                  <a:srgbClr val="84E8F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96" name="Flowchart: Connector 95"/>
                <p:cNvSpPr>
                  <a:spLocks noChangeAspect="1"/>
                </p:cNvSpPr>
                <p:nvPr/>
              </p:nvSpPr>
              <p:spPr>
                <a:xfrm>
                  <a:off x="5894953" y="2108528"/>
                  <a:ext cx="163855" cy="160972"/>
                </a:xfrm>
                <a:prstGeom prst="flowChartConnector">
                  <a:avLst/>
                </a:prstGeom>
                <a:no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97" name="TextBox 96"/>
                <p:cNvSpPr txBox="1"/>
                <p:nvPr/>
              </p:nvSpPr>
              <p:spPr>
                <a:xfrm>
                  <a:off x="5856856" y="2213319"/>
                  <a:ext cx="42862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Y</a:t>
                  </a:r>
                  <a:endParaRPr lang="en-US" baseline="-25000" dirty="0"/>
                </a:p>
              </p:txBody>
            </p:sp>
          </p:grpSp>
          <p:sp>
            <p:nvSpPr>
              <p:cNvPr id="104" name="TextBox 103"/>
              <p:cNvSpPr txBox="1"/>
              <p:nvPr/>
            </p:nvSpPr>
            <p:spPr>
              <a:xfrm>
                <a:off x="6584679" y="1265546"/>
                <a:ext cx="4286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x</a:t>
                </a:r>
                <a:r>
                  <a:rPr lang="en-US" baseline="-25000" dirty="0" err="1" smtClean="0"/>
                  <a:t>p</a:t>
                </a:r>
                <a:endParaRPr lang="en-US" baseline="-25000" dirty="0"/>
              </a:p>
            </p:txBody>
          </p:sp>
        </p:grpSp>
      </p:grpSp>
      <p:sp>
        <p:nvSpPr>
          <p:cNvPr id="108" name="Rectangle 107"/>
          <p:cNvSpPr/>
          <p:nvPr/>
        </p:nvSpPr>
        <p:spPr>
          <a:xfrm>
            <a:off x="244474" y="683569"/>
            <a:ext cx="604589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000099"/>
                </a:solidFill>
              </a:rPr>
              <a:t>Motivation: ensemble mean is not necessarily a realizable state.  Hence we want to improve upon this state by shifting the ensemble mean to the ensemble member that is closest to the observations (a realizable state).</a:t>
            </a:r>
          </a:p>
          <a:p>
            <a:pPr algn="just"/>
            <a:r>
              <a:rPr lang="en-US" b="1" dirty="0" smtClean="0">
                <a:solidFill>
                  <a:srgbClr val="000099"/>
                </a:solidFill>
              </a:rPr>
              <a:t>   </a:t>
            </a:r>
          </a:p>
        </p:txBody>
      </p:sp>
      <p:sp>
        <p:nvSpPr>
          <p:cNvPr id="52" name="AutoShape 2"/>
          <p:cNvSpPr>
            <a:spLocks noChangeArrowheads="1"/>
          </p:cNvSpPr>
          <p:nvPr/>
        </p:nvSpPr>
        <p:spPr bwMode="auto">
          <a:xfrm>
            <a:off x="133350" y="133350"/>
            <a:ext cx="8801100" cy="381000"/>
          </a:xfrm>
          <a:prstGeom prst="flowChartAlternateProcess">
            <a:avLst/>
          </a:prstGeom>
          <a:solidFill>
            <a:srgbClr val="FFFF99"/>
          </a:solidFill>
          <a:ln w="57150">
            <a:solidFill>
              <a:srgbClr val="000080"/>
            </a:solidFill>
            <a:miter lim="800000"/>
            <a:headEnd/>
            <a:tailEnd/>
          </a:ln>
          <a:effectLst>
            <a:outerShdw dist="117088" dir="2436078" algn="ctr" rotWithShape="0">
              <a:srgbClr val="65839B">
                <a:alpha val="45000"/>
              </a:srgbClr>
            </a:outerShdw>
          </a:effectLst>
        </p:spPr>
        <p:txBody>
          <a:bodyPr wrap="none" anchor="ctr"/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ODAS-2 particle pre-filter</a:t>
            </a:r>
            <a:endParaRPr lang="en-US" sz="16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/>
          </a:p>
          <a:p>
            <a:fld id="{3471861F-4027-46CB-8973-D103DFFA13F3}" type="slidenum">
              <a:rPr lang="en-US"/>
              <a:pPr/>
              <a:t>2</a:t>
            </a:fld>
            <a:endParaRPr lang="en-US"/>
          </a:p>
        </p:txBody>
      </p:sp>
      <p:sp>
        <p:nvSpPr>
          <p:cNvPr id="347141" name="AutoShape 5"/>
          <p:cNvSpPr>
            <a:spLocks noChangeArrowheads="1"/>
          </p:cNvSpPr>
          <p:nvPr/>
        </p:nvSpPr>
        <p:spPr bwMode="auto">
          <a:xfrm>
            <a:off x="247649" y="133350"/>
            <a:ext cx="4943475" cy="400050"/>
          </a:xfrm>
          <a:prstGeom prst="flowChartAlternateProcess">
            <a:avLst/>
          </a:prstGeom>
          <a:solidFill>
            <a:srgbClr val="FFFF99"/>
          </a:solidFill>
          <a:ln w="57150">
            <a:solidFill>
              <a:srgbClr val="000080"/>
            </a:solidFill>
            <a:miter lim="800000"/>
            <a:headEnd/>
            <a:tailEnd/>
          </a:ln>
          <a:effectLst>
            <a:outerShdw dist="117088" dir="2436078" algn="ctr" rotWithShape="0">
              <a:srgbClr val="65839B">
                <a:alpha val="45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1800" b="1" dirty="0" smtClean="0">
                <a:solidFill>
                  <a:srgbClr val="000099"/>
                </a:solidFill>
              </a:rPr>
              <a:t>Atmospheric Observing System</a:t>
            </a:r>
            <a:endParaRPr lang="en-US" sz="1800" b="1" dirty="0">
              <a:solidFill>
                <a:srgbClr val="000099"/>
              </a:solidFill>
            </a:endParaRPr>
          </a:p>
        </p:txBody>
      </p:sp>
      <p:sp>
        <p:nvSpPr>
          <p:cNvPr id="347144" name="Text Box 8"/>
          <p:cNvSpPr txBox="1">
            <a:spLocks noChangeArrowheads="1"/>
          </p:cNvSpPr>
          <p:nvPr/>
        </p:nvSpPr>
        <p:spPr bwMode="auto">
          <a:xfrm>
            <a:off x="0" y="1790700"/>
            <a:ext cx="1228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47146" name="Rectangle 10"/>
          <p:cNvSpPr>
            <a:spLocks noChangeArrowheads="1"/>
          </p:cNvSpPr>
          <p:nvPr/>
        </p:nvSpPr>
        <p:spPr bwMode="auto">
          <a:xfrm>
            <a:off x="0" y="2747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7148" name="Rectangle 12"/>
          <p:cNvSpPr>
            <a:spLocks noChangeArrowheads="1"/>
          </p:cNvSpPr>
          <p:nvPr/>
        </p:nvSpPr>
        <p:spPr bwMode="auto">
          <a:xfrm>
            <a:off x="0" y="2747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7156" name="Rectangle 20"/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47185" name="Picture 49" descr="latest"/>
          <p:cNvPicPr>
            <a:picLocks noChangeAspect="1" noChangeArrowheads="1"/>
          </p:cNvPicPr>
          <p:nvPr/>
        </p:nvPicPr>
        <p:blipFill>
          <a:blip r:embed="rId2" cstate="print"/>
          <a:srcRect l="9599" t="16754" b="8377"/>
          <a:stretch>
            <a:fillRect/>
          </a:stretch>
        </p:blipFill>
        <p:spPr bwMode="auto">
          <a:xfrm>
            <a:off x="264086" y="1638299"/>
            <a:ext cx="8860866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7193" name="Rectangle 57"/>
          <p:cNvSpPr>
            <a:spLocks noChangeArrowheads="1"/>
          </p:cNvSpPr>
          <p:nvPr/>
        </p:nvSpPr>
        <p:spPr bwMode="auto">
          <a:xfrm>
            <a:off x="457199" y="1004888"/>
            <a:ext cx="47339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cs typeface="Arial" pitchFamily="34" charset="0"/>
              </a:rPr>
              <a:t>GEOS-5 ADAS   14 May 2008 00UTC   </a:t>
            </a:r>
          </a:p>
          <a:p>
            <a:pPr eaLnBrk="0" hangingPunct="0"/>
            <a:r>
              <a:rPr lang="en-US" b="1" dirty="0">
                <a:solidFill>
                  <a:srgbClr val="0070C0"/>
                </a:solidFill>
                <a:cs typeface="Arial" pitchFamily="34" charset="0"/>
              </a:rPr>
              <a:t>1,557,926 observations – 90% from satellites</a:t>
            </a:r>
          </a:p>
        </p:txBody>
      </p:sp>
      <p:sp>
        <p:nvSpPr>
          <p:cNvPr id="16" name="Rectangle 56"/>
          <p:cNvSpPr>
            <a:spLocks noChangeArrowheads="1"/>
          </p:cNvSpPr>
          <p:nvPr/>
        </p:nvSpPr>
        <p:spPr bwMode="auto">
          <a:xfrm>
            <a:off x="733426" y="6253162"/>
            <a:ext cx="4610099" cy="52322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0070C0"/>
                </a:solidFill>
                <a:cs typeface="Arial" pitchFamily="34" charset="0"/>
              </a:rPr>
              <a:t>The atmospheric observing system today…</a:t>
            </a:r>
          </a:p>
          <a:p>
            <a:pPr algn="ctr" eaLnBrk="0" hangingPunct="0"/>
            <a:r>
              <a:rPr lang="en-US" b="1" dirty="0">
                <a:solidFill>
                  <a:srgbClr val="0070C0"/>
                </a:solidFill>
                <a:cs typeface="Arial" pitchFamily="34" charset="0"/>
              </a:rPr>
              <a:t>a 6-hr snapshot (courtesy of Ron </a:t>
            </a:r>
            <a:r>
              <a:rPr lang="en-US" b="1" dirty="0" err="1" smtClean="0">
                <a:solidFill>
                  <a:srgbClr val="0070C0"/>
                </a:solidFill>
                <a:cs typeface="Arial" pitchFamily="34" charset="0"/>
              </a:rPr>
              <a:t>Gelaro</a:t>
            </a:r>
            <a:r>
              <a:rPr lang="en-US" b="1" dirty="0" smtClean="0">
                <a:solidFill>
                  <a:srgbClr val="0070C0"/>
                </a:solidFill>
                <a:cs typeface="Arial" pitchFamily="34" charset="0"/>
              </a:rPr>
              <a:t>, GMAO)</a:t>
            </a:r>
            <a:endParaRPr lang="en-US" b="1" dirty="0">
              <a:solidFill>
                <a:srgbClr val="0070C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75"/>
          <p:cNvSpPr>
            <a:spLocks noChangeArrowheads="1"/>
          </p:cNvSpPr>
          <p:nvPr/>
        </p:nvSpPr>
        <p:spPr bwMode="auto">
          <a:xfrm>
            <a:off x="209550" y="1143000"/>
            <a:ext cx="8686800" cy="398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CGCM</a:t>
            </a:r>
          </a:p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Data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300" b="1" dirty="0">
                <a:solidFill>
                  <a:srgbClr val="000099"/>
                </a:solidFill>
              </a:rPr>
              <a:t> Daily assimilation of ARGO T profiles 04/01/06 – 05/31/06 (active data set)</a:t>
            </a:r>
          </a:p>
          <a:p>
            <a:pPr lvl="1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300" b="1" dirty="0">
                <a:solidFill>
                  <a:srgbClr val="000099"/>
                </a:solidFill>
              </a:rPr>
              <a:t> ARGO S profiles used for validation (passive data set) </a:t>
            </a:r>
          </a:p>
          <a:p>
            <a:pPr lvl="1" eaLnBrk="0" hangingPunct="0">
              <a:spcBef>
                <a:spcPct val="20000"/>
              </a:spcBef>
              <a:defRPr/>
            </a:pPr>
            <a:endParaRPr lang="en-US" sz="1300" b="1" dirty="0">
              <a:solidFill>
                <a:srgbClr val="000099"/>
              </a:solidFill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Initial condition 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300" b="1" dirty="0">
                <a:solidFill>
                  <a:srgbClr val="000099"/>
                </a:solidFill>
              </a:rPr>
              <a:t> 03/01/06 coupled model restart from single coupled model run with atm. Anal. Replay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300" b="1" dirty="0">
              <a:solidFill>
                <a:srgbClr val="000099"/>
              </a:solidFill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Ensemble initialization (03/01/06 – 04/01/06)</a:t>
            </a:r>
            <a:r>
              <a:rPr lang="en-US" sz="13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pPr lvl="1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300" b="1" dirty="0">
                <a:solidFill>
                  <a:srgbClr val="000099"/>
                </a:solidFill>
              </a:rPr>
              <a:t> initial perturbation from linear combinations of model signal EOFs</a:t>
            </a:r>
          </a:p>
          <a:p>
            <a:pPr lvl="1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300" b="1" dirty="0">
                <a:solidFill>
                  <a:srgbClr val="000099"/>
                </a:solidFill>
              </a:rPr>
              <a:t> daily perturbations with 1% of initial perturbation </a:t>
            </a:r>
            <a:r>
              <a:rPr lang="en-US" sz="1300" b="1" dirty="0" smtClean="0">
                <a:solidFill>
                  <a:srgbClr val="000099"/>
                </a:solidFill>
              </a:rPr>
              <a:t>amplitude</a:t>
            </a:r>
          </a:p>
          <a:p>
            <a:pPr lvl="1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300" b="1" dirty="0" smtClean="0">
              <a:solidFill>
                <a:srgbClr val="000099"/>
              </a:solidFill>
            </a:endParaRPr>
          </a:p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Assimilation (04/01/06-05/31/06)</a:t>
            </a:r>
          </a:p>
          <a:p>
            <a:pPr lvl="1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300" b="1" dirty="0" smtClean="0">
                <a:solidFill>
                  <a:srgbClr val="FF33CC"/>
                </a:solidFill>
              </a:rPr>
              <a:t> CE-16</a:t>
            </a:r>
            <a:r>
              <a:rPr lang="en-US" sz="1300" b="1" dirty="0" smtClean="0">
                <a:solidFill>
                  <a:srgbClr val="000099"/>
                </a:solidFill>
              </a:rPr>
              <a:t>: 16-member control ensemble – no assimilation</a:t>
            </a:r>
          </a:p>
          <a:p>
            <a:pPr lvl="1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300" b="1" dirty="0" smtClean="0">
                <a:solidFill>
                  <a:srgbClr val="000099"/>
                </a:solidFill>
              </a:rPr>
              <a:t> </a:t>
            </a:r>
            <a:r>
              <a:rPr lang="en-US" sz="1300" b="1" dirty="0" smtClean="0">
                <a:solidFill>
                  <a:srgbClr val="FF33CC"/>
                </a:solidFill>
              </a:rPr>
              <a:t>EnKF-16x11</a:t>
            </a:r>
            <a:r>
              <a:rPr lang="en-US" sz="1300" b="1" dirty="0" smtClean="0">
                <a:solidFill>
                  <a:srgbClr val="000099"/>
                </a:solidFill>
              </a:rPr>
              <a:t>: 16 streams (model integrations) and 10 past instances in each stream (lag = 1 day) </a:t>
            </a:r>
          </a:p>
          <a:p>
            <a:pPr lvl="1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300" b="1" dirty="0" smtClean="0">
                <a:solidFill>
                  <a:srgbClr val="000099"/>
                </a:solidFill>
              </a:rPr>
              <a:t> </a:t>
            </a:r>
            <a:r>
              <a:rPr lang="en-US" sz="1300" b="1" dirty="0" smtClean="0">
                <a:solidFill>
                  <a:srgbClr val="FF33CC"/>
                </a:solidFill>
              </a:rPr>
              <a:t>HPEnKF-16x11</a:t>
            </a:r>
            <a:r>
              <a:rPr lang="en-US" sz="1300" b="1" dirty="0" smtClean="0">
                <a:solidFill>
                  <a:srgbClr val="000099"/>
                </a:solidFill>
              </a:rPr>
              <a:t>: reordering particle pre-filter HPF-16 used prior to each EnKF-16x11 analysis </a:t>
            </a:r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endParaRPr lang="en-US" dirty="0" smtClean="0"/>
          </a:p>
          <a:p>
            <a:fld id="{3851ED85-89C8-42D5-9699-CC561758206C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-38100" y="2852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-57150" y="2347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90500" y="104774"/>
            <a:ext cx="8801100" cy="666751"/>
          </a:xfrm>
          <a:prstGeom prst="flowChartAlternateProcess">
            <a:avLst/>
          </a:prstGeom>
          <a:solidFill>
            <a:srgbClr val="FFFF99"/>
          </a:solidFill>
          <a:ln w="57150">
            <a:solidFill>
              <a:srgbClr val="000080"/>
            </a:solidFill>
            <a:miter lim="800000"/>
            <a:headEnd/>
            <a:tailEnd/>
          </a:ln>
          <a:effectLst>
            <a:outerShdw dist="117088" dir="2436078" algn="ctr" rotWithShape="0">
              <a:srgbClr val="65839B">
                <a:alpha val="45000"/>
              </a:srgbClr>
            </a:outerShdw>
          </a:effectLst>
        </p:spPr>
        <p:txBody>
          <a:bodyPr wrap="none" anchor="ctr"/>
          <a:lstStyle/>
          <a:p>
            <a:pPr algn="ctr"/>
            <a:endParaRPr lang="en-US" sz="16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000099"/>
                </a:solidFill>
              </a:rPr>
              <a:t>ODAS-2 particle pre-filter example: </a:t>
            </a:r>
          </a:p>
          <a:p>
            <a:pPr algn="ctr"/>
            <a:r>
              <a:rPr lang="en-US" sz="1600" b="1" dirty="0" smtClean="0">
                <a:solidFill>
                  <a:srgbClr val="000099"/>
                </a:solidFill>
              </a:rPr>
              <a:t>assimilate in situ ARGO T data. Validate against ARGO S data</a:t>
            </a:r>
          </a:p>
          <a:p>
            <a:endParaRPr lang="en-US" sz="16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 advTm="326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0" y="576263"/>
            <a:ext cx="3867150" cy="253916"/>
          </a:xfrm>
          <a:prstGeom prst="rect">
            <a:avLst/>
          </a:prstGeom>
          <a:solidFill>
            <a:srgbClr val="CCECFF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389438">
              <a:defRPr/>
            </a:pPr>
            <a:r>
              <a:rPr lang="en-US" sz="1050" b="1" dirty="0">
                <a:solidFill>
                  <a:srgbClr val="000099"/>
                </a:solidFill>
              </a:rPr>
              <a:t>CE-16 RMS OMF – </a:t>
            </a:r>
            <a:r>
              <a:rPr lang="en-US" sz="1050" b="1" dirty="0">
                <a:solidFill>
                  <a:srgbClr val="FF33CC"/>
                </a:solidFill>
              </a:rPr>
              <a:t>ENKF-16x11 </a:t>
            </a:r>
            <a:r>
              <a:rPr lang="en-US" sz="1050" b="1" dirty="0">
                <a:solidFill>
                  <a:srgbClr val="000099"/>
                </a:solidFill>
              </a:rPr>
              <a:t>RMS OMF: </a:t>
            </a:r>
            <a:r>
              <a:rPr lang="en-US" sz="1050" b="1" dirty="0">
                <a:solidFill>
                  <a:srgbClr val="FF33CC"/>
                </a:solidFill>
              </a:rPr>
              <a:t>z&lt;200m</a:t>
            </a:r>
            <a:r>
              <a:rPr lang="en-US" sz="1050" b="1" dirty="0">
                <a:solidFill>
                  <a:srgbClr val="000099"/>
                </a:solidFill>
              </a:rPr>
              <a:t>  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0" y="2141538"/>
            <a:ext cx="3838575" cy="254000"/>
          </a:xfrm>
          <a:prstGeom prst="rect">
            <a:avLst/>
          </a:prstGeom>
          <a:solidFill>
            <a:srgbClr val="CCECFF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389438">
              <a:defRPr/>
            </a:pPr>
            <a:r>
              <a:rPr lang="en-US" sz="1050" b="1" dirty="0">
                <a:solidFill>
                  <a:srgbClr val="000099"/>
                </a:solidFill>
              </a:rPr>
              <a:t>CE-16 RMS OMF – </a:t>
            </a:r>
            <a:r>
              <a:rPr lang="en-US" sz="1050" b="1" dirty="0">
                <a:solidFill>
                  <a:srgbClr val="FF33CC"/>
                </a:solidFill>
              </a:rPr>
              <a:t>HPENKF-16x11</a:t>
            </a:r>
            <a:r>
              <a:rPr lang="en-US" sz="1050" b="1" dirty="0">
                <a:solidFill>
                  <a:srgbClr val="000099"/>
                </a:solidFill>
              </a:rPr>
              <a:t> RMS OMF: </a:t>
            </a:r>
            <a:r>
              <a:rPr lang="en-US" sz="1050" b="1" dirty="0">
                <a:solidFill>
                  <a:srgbClr val="FF33CC"/>
                </a:solidFill>
              </a:rPr>
              <a:t>z&lt;200m</a:t>
            </a:r>
            <a:r>
              <a:rPr lang="en-US" sz="1050" b="1" dirty="0">
                <a:solidFill>
                  <a:srgbClr val="000099"/>
                </a:solidFill>
              </a:rPr>
              <a:t>  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9049" y="3738563"/>
            <a:ext cx="3790951" cy="254000"/>
          </a:xfrm>
          <a:prstGeom prst="rect">
            <a:avLst/>
          </a:prstGeom>
          <a:solidFill>
            <a:srgbClr val="CCECFF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389438">
              <a:defRPr/>
            </a:pPr>
            <a:r>
              <a:rPr lang="en-US" sz="1050" b="1" dirty="0">
                <a:solidFill>
                  <a:srgbClr val="000099"/>
                </a:solidFill>
              </a:rPr>
              <a:t>CE-16 RMS OMF –</a:t>
            </a:r>
            <a:r>
              <a:rPr lang="en-US" sz="1050" b="1" dirty="0">
                <a:solidFill>
                  <a:srgbClr val="FF33CC"/>
                </a:solidFill>
              </a:rPr>
              <a:t> ENKF-16x11 </a:t>
            </a:r>
            <a:r>
              <a:rPr lang="en-US" sz="1050" b="1" dirty="0">
                <a:solidFill>
                  <a:srgbClr val="000099"/>
                </a:solidFill>
              </a:rPr>
              <a:t>RMS OMF: </a:t>
            </a:r>
            <a:r>
              <a:rPr lang="en-US" sz="1050" b="1" dirty="0">
                <a:solidFill>
                  <a:srgbClr val="FF33CC"/>
                </a:solidFill>
              </a:rPr>
              <a:t>z&gt;200m  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12700" y="5353050"/>
            <a:ext cx="3892550" cy="253916"/>
          </a:xfrm>
          <a:prstGeom prst="rect">
            <a:avLst/>
          </a:prstGeom>
          <a:solidFill>
            <a:srgbClr val="CCECFF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389438">
              <a:defRPr/>
            </a:pPr>
            <a:r>
              <a:rPr lang="en-US" sz="1050" b="1" dirty="0">
                <a:solidFill>
                  <a:srgbClr val="000099"/>
                </a:solidFill>
              </a:rPr>
              <a:t>CE-16 RMS OMF – </a:t>
            </a:r>
            <a:r>
              <a:rPr lang="en-US" sz="1050" b="1" dirty="0">
                <a:solidFill>
                  <a:srgbClr val="FF33CC"/>
                </a:solidFill>
              </a:rPr>
              <a:t>HPENKF-16x11</a:t>
            </a:r>
            <a:r>
              <a:rPr lang="en-US" sz="1050" b="1" dirty="0">
                <a:solidFill>
                  <a:srgbClr val="000099"/>
                </a:solidFill>
              </a:rPr>
              <a:t> RMS OMF: </a:t>
            </a:r>
            <a:r>
              <a:rPr lang="en-US" sz="1050" b="1" dirty="0">
                <a:solidFill>
                  <a:srgbClr val="FF33CC"/>
                </a:solidFill>
              </a:rPr>
              <a:t>z&gt;200m</a:t>
            </a:r>
            <a:r>
              <a:rPr lang="en-US" sz="1050" b="1" dirty="0">
                <a:solidFill>
                  <a:srgbClr val="000099"/>
                </a:solidFill>
              </a:rPr>
              <a:t>  </a:t>
            </a:r>
          </a:p>
        </p:txBody>
      </p:sp>
      <p:sp>
        <p:nvSpPr>
          <p:cNvPr id="23554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239000" y="6210300"/>
            <a:ext cx="1905000" cy="457200"/>
          </a:xfrm>
          <a:noFill/>
        </p:spPr>
        <p:txBody>
          <a:bodyPr/>
          <a:lstStyle/>
          <a:p>
            <a:endParaRPr lang="en-US" smtClean="0"/>
          </a:p>
          <a:p>
            <a:fld id="{9ED90EC7-6A85-44FF-9D2A-6FCFEE7B560F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4972050" y="476160"/>
            <a:ext cx="4200525" cy="1107996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4389438">
              <a:defRPr/>
            </a:pPr>
            <a:r>
              <a:rPr lang="en-US" b="1" dirty="0">
                <a:solidFill>
                  <a:srgbClr val="FF33CC"/>
                </a:solidFill>
              </a:rPr>
              <a:t>Salinity </a:t>
            </a:r>
            <a:r>
              <a:rPr lang="en-US" b="1" dirty="0" smtClean="0">
                <a:solidFill>
                  <a:srgbClr val="FF33CC"/>
                </a:solidFill>
              </a:rPr>
              <a:t>improvement</a:t>
            </a:r>
            <a:r>
              <a:rPr lang="en-US" b="1" dirty="0" smtClean="0">
                <a:solidFill>
                  <a:srgbClr val="FF33CC"/>
                </a:solidFill>
              </a:rPr>
              <a:t>  </a:t>
            </a:r>
            <a:r>
              <a:rPr lang="en-US" b="1" dirty="0">
                <a:solidFill>
                  <a:srgbClr val="FF33CC"/>
                </a:solidFill>
              </a:rPr>
              <a:t>over control ensemble </a:t>
            </a:r>
            <a:endParaRPr lang="en-US" b="1" dirty="0" smtClean="0">
              <a:solidFill>
                <a:srgbClr val="FF33CC"/>
              </a:solidFill>
            </a:endParaRPr>
          </a:p>
          <a:p>
            <a:pPr algn="just" defTabSz="4389438">
              <a:defRPr/>
            </a:pPr>
            <a:r>
              <a:rPr lang="en-US" sz="1300" b="1" dirty="0" smtClean="0">
                <a:solidFill>
                  <a:srgbClr val="000099"/>
                </a:solidFill>
              </a:rPr>
              <a:t>Warm (resp. cold) colors </a:t>
            </a:r>
            <a:r>
              <a:rPr lang="en-US" sz="1300" b="1" dirty="0">
                <a:solidFill>
                  <a:srgbClr val="000099"/>
                </a:solidFill>
              </a:rPr>
              <a:t>denote areas where the analysis is </a:t>
            </a:r>
            <a:r>
              <a:rPr lang="en-US" sz="1300" b="1" dirty="0" smtClean="0">
                <a:solidFill>
                  <a:srgbClr val="000099"/>
                </a:solidFill>
              </a:rPr>
              <a:t>closer to (resp. further away from) </a:t>
            </a:r>
            <a:r>
              <a:rPr lang="en-US" sz="1300" b="1" dirty="0">
                <a:solidFill>
                  <a:srgbClr val="000099"/>
                </a:solidFill>
              </a:rPr>
              <a:t>the passive S ARGO data than the control </a:t>
            </a:r>
            <a:r>
              <a:rPr lang="en-US" sz="1300" b="1" dirty="0" smtClean="0">
                <a:solidFill>
                  <a:srgbClr val="000099"/>
                </a:solidFill>
              </a:rPr>
              <a:t>ensemble in May 2006 (last month of exp). </a:t>
            </a:r>
            <a:endParaRPr lang="en-US" sz="1300" b="1" dirty="0">
              <a:solidFill>
                <a:srgbClr val="000099"/>
              </a:solidFill>
            </a:endParaRPr>
          </a:p>
        </p:txBody>
      </p:sp>
      <p:pic>
        <p:nvPicPr>
          <p:cNvPr id="23558" name="Picture 21" descr="clk_S_ce-enkf-0-200.jpg"/>
          <p:cNvPicPr>
            <a:picLocks noChangeAspect="1"/>
          </p:cNvPicPr>
          <p:nvPr/>
        </p:nvPicPr>
        <p:blipFill>
          <a:blip r:embed="rId3" cstate="print"/>
          <a:srcRect l="15430" t="27429" b="32001"/>
          <a:stretch>
            <a:fillRect/>
          </a:stretch>
        </p:blipFill>
        <p:spPr bwMode="auto">
          <a:xfrm>
            <a:off x="0" y="773113"/>
            <a:ext cx="3835400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22" descr="clk_S_ce-hpenkf-0-200.jpg"/>
          <p:cNvPicPr>
            <a:picLocks noChangeAspect="1"/>
          </p:cNvPicPr>
          <p:nvPr/>
        </p:nvPicPr>
        <p:blipFill>
          <a:blip r:embed="rId4" cstate="print"/>
          <a:srcRect l="15430" t="27429" b="32001"/>
          <a:stretch>
            <a:fillRect/>
          </a:stretch>
        </p:blipFill>
        <p:spPr bwMode="auto">
          <a:xfrm>
            <a:off x="12700" y="2338388"/>
            <a:ext cx="3835400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24" descr="clk_S_ce-enkf-200-2000.jpg"/>
          <p:cNvPicPr>
            <a:picLocks noChangeAspect="1"/>
          </p:cNvPicPr>
          <p:nvPr/>
        </p:nvPicPr>
        <p:blipFill>
          <a:blip r:embed="rId5" cstate="print"/>
          <a:srcRect l="15430" t="27429" b="32001"/>
          <a:stretch>
            <a:fillRect/>
          </a:stretch>
        </p:blipFill>
        <p:spPr bwMode="auto">
          <a:xfrm>
            <a:off x="0" y="3935413"/>
            <a:ext cx="3835400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648075" y="1022350"/>
            <a:ext cx="1533525" cy="25391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389438">
              <a:defRPr/>
            </a:pPr>
            <a:r>
              <a:rPr lang="en-US" sz="1050" b="1" dirty="0" err="1">
                <a:solidFill>
                  <a:srgbClr val="000099"/>
                </a:solidFill>
              </a:rPr>
              <a:t>EnKF</a:t>
            </a:r>
            <a:r>
              <a:rPr lang="en-US" sz="1050" b="1" dirty="0">
                <a:solidFill>
                  <a:srgbClr val="000099"/>
                </a:solidFill>
              </a:rPr>
              <a:t> 16x11 </a:t>
            </a:r>
            <a:r>
              <a:rPr lang="en-US" sz="1050" b="1" dirty="0" smtClean="0">
                <a:solidFill>
                  <a:srgbClr val="000099"/>
                </a:solidFill>
              </a:rPr>
              <a:t>better </a:t>
            </a:r>
            <a:endParaRPr lang="en-US" sz="1050" b="1" dirty="0">
              <a:solidFill>
                <a:srgbClr val="000099"/>
              </a:solidFill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657600" y="1554501"/>
            <a:ext cx="1314450" cy="25391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389438">
              <a:defRPr/>
            </a:pPr>
            <a:r>
              <a:rPr lang="en-US" sz="1050" b="1" dirty="0">
                <a:solidFill>
                  <a:srgbClr val="000099"/>
                </a:solidFill>
              </a:rPr>
              <a:t>CE-16 </a:t>
            </a:r>
            <a:r>
              <a:rPr lang="en-US" sz="1050" b="1" dirty="0" smtClean="0">
                <a:solidFill>
                  <a:srgbClr val="000099"/>
                </a:solidFill>
              </a:rPr>
              <a:t>better</a:t>
            </a:r>
            <a:r>
              <a:rPr lang="en-US" sz="1050" b="1" dirty="0" smtClean="0">
                <a:solidFill>
                  <a:srgbClr val="000099"/>
                </a:solidFill>
              </a:rPr>
              <a:t> </a:t>
            </a:r>
            <a:endParaRPr lang="en-US" sz="1050" b="1" dirty="0">
              <a:solidFill>
                <a:srgbClr val="000099"/>
              </a:solidFill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619500" y="2593975"/>
            <a:ext cx="1847850" cy="254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389438">
              <a:defRPr/>
            </a:pPr>
            <a:r>
              <a:rPr lang="en-US" sz="1050" b="1" dirty="0" err="1">
                <a:solidFill>
                  <a:srgbClr val="000099"/>
                </a:solidFill>
              </a:rPr>
              <a:t>HPEnKF</a:t>
            </a:r>
            <a:r>
              <a:rPr lang="en-US" sz="1050" b="1" dirty="0">
                <a:solidFill>
                  <a:srgbClr val="000099"/>
                </a:solidFill>
              </a:rPr>
              <a:t> 16x11 </a:t>
            </a:r>
            <a:r>
              <a:rPr lang="en-US" sz="1050" b="1" dirty="0" smtClean="0">
                <a:solidFill>
                  <a:srgbClr val="000099"/>
                </a:solidFill>
              </a:rPr>
              <a:t>better </a:t>
            </a:r>
            <a:endParaRPr lang="en-US" sz="1050" b="1" dirty="0">
              <a:solidFill>
                <a:srgbClr val="000099"/>
              </a:solidFill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3638550" y="3175000"/>
            <a:ext cx="1333500" cy="25391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389438">
              <a:defRPr/>
            </a:pPr>
            <a:r>
              <a:rPr lang="en-US" sz="1050" b="1" dirty="0">
                <a:solidFill>
                  <a:srgbClr val="000099"/>
                </a:solidFill>
              </a:rPr>
              <a:t>CE-16 </a:t>
            </a:r>
            <a:r>
              <a:rPr lang="en-US" sz="1050" b="1" dirty="0" smtClean="0">
                <a:solidFill>
                  <a:srgbClr val="000099"/>
                </a:solidFill>
              </a:rPr>
              <a:t>better </a:t>
            </a:r>
            <a:endParaRPr lang="en-US" sz="1050" b="1" dirty="0">
              <a:solidFill>
                <a:srgbClr val="000099"/>
              </a:solidFill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3686175" y="4222750"/>
            <a:ext cx="1495425" cy="25391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389438">
              <a:defRPr/>
            </a:pPr>
            <a:r>
              <a:rPr lang="en-US" sz="1050" b="1" dirty="0" err="1">
                <a:solidFill>
                  <a:srgbClr val="000099"/>
                </a:solidFill>
              </a:rPr>
              <a:t>EnKF</a:t>
            </a:r>
            <a:r>
              <a:rPr lang="en-US" sz="1050" b="1" dirty="0">
                <a:solidFill>
                  <a:srgbClr val="000099"/>
                </a:solidFill>
              </a:rPr>
              <a:t> 16x11 </a:t>
            </a:r>
            <a:r>
              <a:rPr lang="en-US" sz="1050" b="1" dirty="0" smtClean="0">
                <a:solidFill>
                  <a:srgbClr val="000099"/>
                </a:solidFill>
              </a:rPr>
              <a:t>better </a:t>
            </a:r>
            <a:endParaRPr lang="en-US" sz="1050" b="1" dirty="0">
              <a:solidFill>
                <a:srgbClr val="000099"/>
              </a:solidFill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657600" y="4803775"/>
            <a:ext cx="1314450" cy="25391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389438">
              <a:defRPr/>
            </a:pPr>
            <a:r>
              <a:rPr lang="en-US" sz="1050" b="1" dirty="0">
                <a:solidFill>
                  <a:srgbClr val="000099"/>
                </a:solidFill>
              </a:rPr>
              <a:t>CE-16 </a:t>
            </a:r>
            <a:r>
              <a:rPr lang="en-US" sz="1050" b="1" dirty="0" smtClean="0">
                <a:solidFill>
                  <a:srgbClr val="000099"/>
                </a:solidFill>
              </a:rPr>
              <a:t>better </a:t>
            </a:r>
            <a:endParaRPr lang="en-US" sz="1050" b="1" dirty="0">
              <a:solidFill>
                <a:srgbClr val="000099"/>
              </a:solidFill>
            </a:endParaRPr>
          </a:p>
        </p:txBody>
      </p:sp>
      <p:pic>
        <p:nvPicPr>
          <p:cNvPr id="44" name="Picture 22" descr="odss2.ptstats.GLB.2006050100-2006053100.png"/>
          <p:cNvPicPr>
            <a:picLocks/>
          </p:cNvPicPr>
          <p:nvPr/>
        </p:nvPicPr>
        <p:blipFill>
          <a:blip r:embed="rId6" cstate="print"/>
          <a:srcRect l="66174" t="14999" r="3746" b="46663"/>
          <a:stretch>
            <a:fillRect/>
          </a:stretch>
        </p:blipFill>
        <p:spPr bwMode="auto">
          <a:xfrm>
            <a:off x="6645153" y="1724025"/>
            <a:ext cx="2203567" cy="168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3" descr="odss3.ptstats.GLB.2006050100-2006053100.png"/>
          <p:cNvPicPr>
            <a:picLocks/>
          </p:cNvPicPr>
          <p:nvPr/>
        </p:nvPicPr>
        <p:blipFill>
          <a:blip r:embed="rId7" cstate="print"/>
          <a:srcRect l="66174" t="14999" r="3746" b="46663"/>
          <a:stretch>
            <a:fillRect/>
          </a:stretch>
        </p:blipFill>
        <p:spPr bwMode="auto">
          <a:xfrm>
            <a:off x="6632575" y="3430580"/>
            <a:ext cx="2225675" cy="168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5" descr="odss4.ptstats.GLB.2006050100-2006053100.png"/>
          <p:cNvPicPr>
            <a:picLocks/>
          </p:cNvPicPr>
          <p:nvPr/>
        </p:nvPicPr>
        <p:blipFill>
          <a:blip r:embed="rId8" cstate="print"/>
          <a:srcRect l="66174" t="14999" r="3746" b="46663"/>
          <a:stretch>
            <a:fillRect/>
          </a:stretch>
        </p:blipFill>
        <p:spPr bwMode="auto">
          <a:xfrm>
            <a:off x="6726110" y="5138722"/>
            <a:ext cx="1851000" cy="168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7531100" y="2828925"/>
            <a:ext cx="1222375" cy="400110"/>
          </a:xfrm>
          <a:prstGeom prst="rect">
            <a:avLst/>
          </a:prstGeom>
          <a:solidFill>
            <a:srgbClr val="FFFF99">
              <a:alpha val="50195"/>
            </a:srgbClr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389438"/>
            <a:r>
              <a:rPr lang="en-US" sz="1000" b="1" dirty="0" smtClean="0">
                <a:solidFill>
                  <a:srgbClr val="000099"/>
                </a:solidFill>
              </a:rPr>
              <a:t>CE-16</a:t>
            </a:r>
          </a:p>
          <a:p>
            <a:pPr defTabSz="4389438"/>
            <a:r>
              <a:rPr lang="en-US" sz="1000" b="1" dirty="0" smtClean="0">
                <a:solidFill>
                  <a:srgbClr val="000099"/>
                </a:solidFill>
              </a:rPr>
              <a:t>RMS </a:t>
            </a:r>
            <a:r>
              <a:rPr lang="en-US" sz="1000" b="1" dirty="0">
                <a:solidFill>
                  <a:srgbClr val="000099"/>
                </a:solidFill>
              </a:rPr>
              <a:t>OMF=0.51 </a:t>
            </a:r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7502525" y="4538664"/>
            <a:ext cx="1222375" cy="400110"/>
          </a:xfrm>
          <a:prstGeom prst="rect">
            <a:avLst/>
          </a:prstGeom>
          <a:solidFill>
            <a:srgbClr val="FFFF99">
              <a:alpha val="50195"/>
            </a:srgbClr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389438"/>
            <a:r>
              <a:rPr lang="en-US" sz="1000" b="1" dirty="0" err="1" smtClean="0">
                <a:solidFill>
                  <a:srgbClr val="000099"/>
                </a:solidFill>
              </a:rPr>
              <a:t>EnKF</a:t>
            </a:r>
            <a:r>
              <a:rPr lang="en-US" sz="1000" b="1" dirty="0" smtClean="0">
                <a:solidFill>
                  <a:srgbClr val="000099"/>
                </a:solidFill>
              </a:rPr>
              <a:t> 16x11</a:t>
            </a:r>
          </a:p>
          <a:p>
            <a:pPr defTabSz="4389438"/>
            <a:r>
              <a:rPr lang="en-US" sz="1000" b="1" dirty="0" smtClean="0">
                <a:solidFill>
                  <a:srgbClr val="000099"/>
                </a:solidFill>
              </a:rPr>
              <a:t>RMS OMF=0.50 </a:t>
            </a:r>
            <a:endParaRPr lang="en-US" sz="1000" b="1" dirty="0">
              <a:solidFill>
                <a:srgbClr val="000099"/>
              </a:solidFill>
            </a:endParaRPr>
          </a:p>
        </p:txBody>
      </p:sp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7502525" y="6191250"/>
            <a:ext cx="1222375" cy="400110"/>
          </a:xfrm>
          <a:prstGeom prst="rect">
            <a:avLst/>
          </a:prstGeom>
          <a:solidFill>
            <a:srgbClr val="FFFF99">
              <a:alpha val="50195"/>
            </a:srgbClr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389438"/>
            <a:r>
              <a:rPr lang="en-US" sz="1000" b="1" dirty="0" err="1" smtClean="0">
                <a:solidFill>
                  <a:srgbClr val="000099"/>
                </a:solidFill>
              </a:rPr>
              <a:t>HPEnKF</a:t>
            </a:r>
            <a:r>
              <a:rPr lang="en-US" sz="1000" b="1" dirty="0" smtClean="0">
                <a:solidFill>
                  <a:srgbClr val="000099"/>
                </a:solidFill>
              </a:rPr>
              <a:t> 16x11</a:t>
            </a:r>
          </a:p>
          <a:p>
            <a:pPr defTabSz="4389438"/>
            <a:r>
              <a:rPr lang="en-US" sz="1000" b="1" dirty="0" smtClean="0">
                <a:solidFill>
                  <a:srgbClr val="000099"/>
                </a:solidFill>
              </a:rPr>
              <a:t>RMS </a:t>
            </a:r>
            <a:r>
              <a:rPr lang="en-US" sz="1000" b="1" dirty="0">
                <a:solidFill>
                  <a:srgbClr val="000099"/>
                </a:solidFill>
              </a:rPr>
              <a:t>OMF=0.37 </a:t>
            </a:r>
          </a:p>
        </p:txBody>
      </p:sp>
      <p:sp>
        <p:nvSpPr>
          <p:cNvPr id="53" name="Text Box 29"/>
          <p:cNvSpPr txBox="1">
            <a:spLocks noChangeArrowheads="1"/>
          </p:cNvSpPr>
          <p:nvPr/>
        </p:nvSpPr>
        <p:spPr bwMode="auto">
          <a:xfrm>
            <a:off x="4800600" y="3329995"/>
            <a:ext cx="1847850" cy="121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846" tIns="50923" rIns="101846" bIns="50923">
            <a:spAutoFit/>
          </a:bodyPr>
          <a:lstStyle/>
          <a:p>
            <a:pPr algn="ctr" defTabSz="10191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 smtClean="0">
                <a:solidFill>
                  <a:srgbClr val="FF33CC"/>
                </a:solidFill>
              </a:rPr>
              <a:t>Global salt </a:t>
            </a:r>
          </a:p>
          <a:p>
            <a:pPr algn="ctr" defTabSz="10191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 smtClean="0">
                <a:solidFill>
                  <a:srgbClr val="FF33CC"/>
                </a:solidFill>
              </a:rPr>
              <a:t>OMFA statistics:</a:t>
            </a:r>
          </a:p>
          <a:p>
            <a:pPr algn="ctr" defTabSz="10191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 smtClean="0">
                <a:solidFill>
                  <a:srgbClr val="00FFFF"/>
                </a:solidFill>
              </a:rPr>
              <a:t>mean </a:t>
            </a:r>
            <a:r>
              <a:rPr lang="en-US" sz="1200" b="1" kern="0" dirty="0">
                <a:solidFill>
                  <a:srgbClr val="00FFFF"/>
                </a:solidFill>
              </a:rPr>
              <a:t>OMF</a:t>
            </a:r>
          </a:p>
          <a:p>
            <a:pPr algn="ctr" defTabSz="10191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rgbClr val="096FF7"/>
                </a:solidFill>
              </a:rPr>
              <a:t>RMS OMF</a:t>
            </a:r>
          </a:p>
          <a:p>
            <a:pPr algn="ctr" defTabSz="10191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rgbClr val="FFCC00"/>
                </a:solidFill>
              </a:rPr>
              <a:t>mean OMA</a:t>
            </a:r>
          </a:p>
          <a:p>
            <a:pPr algn="ctr" defTabSz="10191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rgbClr val="FF0000"/>
                </a:solidFill>
              </a:rPr>
              <a:t>RMS OMA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029450" y="3667125"/>
            <a:ext cx="676275" cy="1314450"/>
          </a:xfrm>
          <a:prstGeom prst="rect">
            <a:avLst/>
          </a:prstGeom>
          <a:solidFill>
            <a:schemeClr val="accent3">
              <a:lumMod val="75000"/>
              <a:alpha val="29000"/>
            </a:schemeClr>
          </a:solidFill>
          <a:ln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7534275" y="3960813"/>
            <a:ext cx="1228725" cy="577850"/>
          </a:xfrm>
          <a:prstGeom prst="rect">
            <a:avLst/>
          </a:prstGeom>
          <a:solidFill>
            <a:srgbClr val="84E8FC">
              <a:alpha val="50000"/>
            </a:srgbClr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389438">
              <a:defRPr/>
            </a:pPr>
            <a:r>
              <a:rPr lang="en-US" sz="1050" b="1" dirty="0">
                <a:solidFill>
                  <a:srgbClr val="000099"/>
                </a:solidFill>
              </a:rPr>
              <a:t>better than control below 200m</a:t>
            </a:r>
          </a:p>
        </p:txBody>
      </p: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7562850" y="5884863"/>
            <a:ext cx="1152525" cy="253916"/>
          </a:xfrm>
          <a:prstGeom prst="rect">
            <a:avLst/>
          </a:prstGeom>
          <a:solidFill>
            <a:srgbClr val="84E8FC">
              <a:alpha val="50000"/>
            </a:srgbClr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389438">
              <a:defRPr/>
            </a:pPr>
            <a:r>
              <a:rPr lang="en-US" sz="1050" b="1" dirty="0">
                <a:solidFill>
                  <a:srgbClr val="000099"/>
                </a:solidFill>
              </a:rPr>
              <a:t>better </a:t>
            </a:r>
            <a:r>
              <a:rPr lang="en-US" sz="1050" b="1" dirty="0" smtClean="0">
                <a:solidFill>
                  <a:srgbClr val="000099"/>
                </a:solidFill>
              </a:rPr>
              <a:t>overall</a:t>
            </a:r>
            <a:endParaRPr lang="en-US" sz="1050" b="1" dirty="0">
              <a:solidFill>
                <a:srgbClr val="000099"/>
              </a:solidFill>
            </a:endParaRPr>
          </a:p>
        </p:txBody>
      </p:sp>
      <p:sp>
        <p:nvSpPr>
          <p:cNvPr id="31" name="AutoShape 2"/>
          <p:cNvSpPr>
            <a:spLocks noChangeArrowheads="1"/>
          </p:cNvSpPr>
          <p:nvPr/>
        </p:nvSpPr>
        <p:spPr bwMode="auto">
          <a:xfrm>
            <a:off x="1" y="0"/>
            <a:ext cx="9144000" cy="457201"/>
          </a:xfrm>
          <a:prstGeom prst="flowChartAlternateProcess">
            <a:avLst/>
          </a:prstGeom>
          <a:solidFill>
            <a:srgbClr val="FFFF99"/>
          </a:solidFill>
          <a:ln w="57150">
            <a:solidFill>
              <a:srgbClr val="000080"/>
            </a:solidFill>
            <a:miter lim="800000"/>
            <a:headEnd/>
            <a:tailEnd/>
          </a:ln>
          <a:effectLst>
            <a:outerShdw dist="117088" dir="2436078" algn="ctr" rotWithShape="0">
              <a:srgbClr val="65839B">
                <a:alpha val="45000"/>
              </a:srgbClr>
            </a:outerShdw>
          </a:effectLst>
        </p:spPr>
        <p:txBody>
          <a:bodyPr wrap="none" anchor="ctr"/>
          <a:lstStyle/>
          <a:p>
            <a:pPr algn="ctr"/>
            <a:endParaRPr lang="en-US" sz="1600" b="1" dirty="0" smtClean="0">
              <a:solidFill>
                <a:srgbClr val="000099"/>
              </a:solidFill>
            </a:endParaRPr>
          </a:p>
          <a:p>
            <a:pPr algn="ctr"/>
            <a:r>
              <a:rPr lang="en-US" b="1" dirty="0" smtClean="0">
                <a:solidFill>
                  <a:srgbClr val="000099"/>
                </a:solidFill>
              </a:rPr>
              <a:t>ODAS-2 particle pre-filter example: assimilate in situ ARGO T data. Validate against ARGO S data</a:t>
            </a:r>
          </a:p>
          <a:p>
            <a:endParaRPr lang="en-US" sz="1600" b="1" dirty="0">
              <a:solidFill>
                <a:srgbClr val="000099"/>
              </a:solidFill>
            </a:endParaRPr>
          </a:p>
        </p:txBody>
      </p:sp>
      <p:pic>
        <p:nvPicPr>
          <p:cNvPr id="23561" name="Picture 25" descr="clk_S_ce-hpenkf-200-2000.jpg"/>
          <p:cNvPicPr>
            <a:picLocks noChangeAspect="1"/>
          </p:cNvPicPr>
          <p:nvPr/>
        </p:nvPicPr>
        <p:blipFill>
          <a:blip r:embed="rId9" cstate="print"/>
          <a:srcRect l="15540" t="28129" r="1375" b="32001"/>
          <a:stretch>
            <a:fillRect/>
          </a:stretch>
        </p:blipFill>
        <p:spPr bwMode="auto">
          <a:xfrm>
            <a:off x="12699" y="5543550"/>
            <a:ext cx="3883025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590925" y="5756275"/>
            <a:ext cx="1724025" cy="25391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389438">
              <a:defRPr/>
            </a:pPr>
            <a:r>
              <a:rPr lang="en-US" sz="1050" b="1" dirty="0" err="1">
                <a:solidFill>
                  <a:srgbClr val="000099"/>
                </a:solidFill>
              </a:rPr>
              <a:t>HPEnKF</a:t>
            </a:r>
            <a:r>
              <a:rPr lang="en-US" sz="1050" b="1" dirty="0">
                <a:solidFill>
                  <a:srgbClr val="000099"/>
                </a:solidFill>
              </a:rPr>
              <a:t> 16x11 </a:t>
            </a:r>
            <a:r>
              <a:rPr lang="en-US" sz="1050" b="1" dirty="0" smtClean="0">
                <a:solidFill>
                  <a:srgbClr val="000099"/>
                </a:solidFill>
              </a:rPr>
              <a:t>better </a:t>
            </a:r>
            <a:endParaRPr lang="en-US" sz="1050" b="1" dirty="0">
              <a:solidFill>
                <a:srgbClr val="000099"/>
              </a:solidFill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3609975" y="6337300"/>
            <a:ext cx="1190625" cy="25391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389438">
              <a:defRPr/>
            </a:pPr>
            <a:r>
              <a:rPr lang="en-US" sz="1050" b="1" dirty="0">
                <a:solidFill>
                  <a:srgbClr val="000099"/>
                </a:solidFill>
              </a:rPr>
              <a:t>CE-16 </a:t>
            </a:r>
            <a:r>
              <a:rPr lang="en-US" sz="1050" b="1" dirty="0" smtClean="0">
                <a:solidFill>
                  <a:srgbClr val="000099"/>
                </a:solidFill>
              </a:rPr>
              <a:t>better </a:t>
            </a:r>
            <a:endParaRPr lang="en-US" sz="1050" b="1" dirty="0">
              <a:solidFill>
                <a:srgbClr val="000099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668042" y="1074745"/>
            <a:ext cx="67807" cy="680918"/>
            <a:chOff x="4677692" y="1589095"/>
            <a:chExt cx="67807" cy="680918"/>
          </a:xfrm>
        </p:grpSpPr>
        <p:sp>
          <p:nvSpPr>
            <p:cNvPr id="32" name="AutoShape 768"/>
            <p:cNvSpPr>
              <a:spLocks noChangeAspect="1" noChangeArrowheads="1"/>
            </p:cNvSpPr>
            <p:nvPr/>
          </p:nvSpPr>
          <p:spPr bwMode="auto">
            <a:xfrm>
              <a:off x="4677692" y="1589095"/>
              <a:ext cx="62317" cy="305131"/>
            </a:xfrm>
            <a:prstGeom prst="upArrow">
              <a:avLst>
                <a:gd name="adj1" fmla="val 50000"/>
                <a:gd name="adj2" fmla="val 103711"/>
              </a:avLst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0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defTabSz="4389438"/>
              <a:endParaRPr lang="en-US"/>
            </a:p>
          </p:txBody>
        </p:sp>
        <p:sp>
          <p:nvSpPr>
            <p:cNvPr id="33" name="AutoShape 770"/>
            <p:cNvSpPr>
              <a:spLocks noChangeAspect="1" noChangeArrowheads="1"/>
            </p:cNvSpPr>
            <p:nvPr/>
          </p:nvSpPr>
          <p:spPr bwMode="auto">
            <a:xfrm flipV="1">
              <a:off x="4680636" y="1951046"/>
              <a:ext cx="64863" cy="318967"/>
            </a:xfrm>
            <a:prstGeom prst="upArrow">
              <a:avLst>
                <a:gd name="adj1" fmla="val 50000"/>
                <a:gd name="adj2" fmla="val 103711"/>
              </a:avLst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6200000" scaled="0"/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defTabSz="4389438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668042" y="2646370"/>
            <a:ext cx="67807" cy="680918"/>
            <a:chOff x="4677692" y="1589095"/>
            <a:chExt cx="67807" cy="680918"/>
          </a:xfrm>
        </p:grpSpPr>
        <p:sp>
          <p:nvSpPr>
            <p:cNvPr id="39" name="AutoShape 768"/>
            <p:cNvSpPr>
              <a:spLocks noChangeAspect="1" noChangeArrowheads="1"/>
            </p:cNvSpPr>
            <p:nvPr/>
          </p:nvSpPr>
          <p:spPr bwMode="auto">
            <a:xfrm>
              <a:off x="4677692" y="1589095"/>
              <a:ext cx="62317" cy="305131"/>
            </a:xfrm>
            <a:prstGeom prst="upArrow">
              <a:avLst>
                <a:gd name="adj1" fmla="val 50000"/>
                <a:gd name="adj2" fmla="val 103711"/>
              </a:avLst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0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defTabSz="4389438"/>
              <a:endParaRPr lang="en-US"/>
            </a:p>
          </p:txBody>
        </p:sp>
        <p:sp>
          <p:nvSpPr>
            <p:cNvPr id="40" name="AutoShape 770"/>
            <p:cNvSpPr>
              <a:spLocks noChangeAspect="1" noChangeArrowheads="1"/>
            </p:cNvSpPr>
            <p:nvPr/>
          </p:nvSpPr>
          <p:spPr bwMode="auto">
            <a:xfrm flipV="1">
              <a:off x="4680636" y="1951046"/>
              <a:ext cx="64863" cy="318967"/>
            </a:xfrm>
            <a:prstGeom prst="upArrow">
              <a:avLst>
                <a:gd name="adj1" fmla="val 50000"/>
                <a:gd name="adj2" fmla="val 103711"/>
              </a:avLst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6200000" scaled="0"/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defTabSz="4389438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668042" y="4303720"/>
            <a:ext cx="67807" cy="680918"/>
            <a:chOff x="4677692" y="1589095"/>
            <a:chExt cx="67807" cy="680918"/>
          </a:xfrm>
        </p:grpSpPr>
        <p:sp>
          <p:nvSpPr>
            <p:cNvPr id="42" name="AutoShape 768"/>
            <p:cNvSpPr>
              <a:spLocks noChangeAspect="1" noChangeArrowheads="1"/>
            </p:cNvSpPr>
            <p:nvPr/>
          </p:nvSpPr>
          <p:spPr bwMode="auto">
            <a:xfrm>
              <a:off x="4677692" y="1589095"/>
              <a:ext cx="62317" cy="305131"/>
            </a:xfrm>
            <a:prstGeom prst="upArrow">
              <a:avLst>
                <a:gd name="adj1" fmla="val 50000"/>
                <a:gd name="adj2" fmla="val 103711"/>
              </a:avLst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0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defTabSz="4389438"/>
              <a:endParaRPr lang="en-US"/>
            </a:p>
          </p:txBody>
        </p:sp>
        <p:sp>
          <p:nvSpPr>
            <p:cNvPr id="50" name="AutoShape 770"/>
            <p:cNvSpPr>
              <a:spLocks noChangeAspect="1" noChangeArrowheads="1"/>
            </p:cNvSpPr>
            <p:nvPr/>
          </p:nvSpPr>
          <p:spPr bwMode="auto">
            <a:xfrm flipV="1">
              <a:off x="4680636" y="1951046"/>
              <a:ext cx="64863" cy="318967"/>
            </a:xfrm>
            <a:prstGeom prst="upArrow">
              <a:avLst>
                <a:gd name="adj1" fmla="val 50000"/>
                <a:gd name="adj2" fmla="val 103711"/>
              </a:avLst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6200000" scaled="0"/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defTabSz="4389438"/>
              <a:endParaRPr lang="en-US"/>
            </a:p>
          </p:txBody>
        </p:sp>
      </p:grpSp>
    </p:spTree>
  </p:cSld>
  <p:clrMapOvr>
    <a:masterClrMapping/>
  </p:clrMapOvr>
  <p:transition spd="slow" advTm="14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3" descr="AGU_CLK_bias.jpg"/>
          <p:cNvPicPr>
            <a:picLocks noChangeAspect="1"/>
          </p:cNvPicPr>
          <p:nvPr/>
        </p:nvPicPr>
        <p:blipFill>
          <a:blip r:embed="rId3" cstate="print"/>
          <a:srcRect l="12094" t="23489" r="9071" b="24512"/>
          <a:stretch>
            <a:fillRect/>
          </a:stretch>
        </p:blipFill>
        <p:spPr bwMode="auto">
          <a:xfrm>
            <a:off x="3886200" y="4554863"/>
            <a:ext cx="4795043" cy="234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4"/>
          <p:cNvGrpSpPr/>
          <p:nvPr/>
        </p:nvGrpSpPr>
        <p:grpSpPr>
          <a:xfrm>
            <a:off x="4595813" y="2357116"/>
            <a:ext cx="4197350" cy="2135509"/>
            <a:chOff x="4718844" y="2375629"/>
            <a:chExt cx="5204449" cy="2411870"/>
          </a:xfrm>
        </p:grpSpPr>
        <p:graphicFrame>
          <p:nvGraphicFramePr>
            <p:cNvPr id="384210" name="Object 210"/>
            <p:cNvGraphicFramePr>
              <a:graphicFrameLocks noChangeAspect="1"/>
            </p:cNvGraphicFramePr>
            <p:nvPr/>
          </p:nvGraphicFramePr>
          <p:xfrm>
            <a:off x="4718844" y="2393922"/>
            <a:ext cx="5204449" cy="2393577"/>
          </p:xfrm>
          <a:graphic>
            <a:graphicData uri="http://schemas.openxmlformats.org/presentationml/2006/ole">
              <p:oleObj spid="_x0000_s115714" name="Equation" r:id="rId4" imgW="3644640" imgH="1676160" progId="Equation.3">
                <p:embed/>
              </p:oleObj>
            </a:graphicData>
          </a:graphic>
        </p:graphicFrame>
        <p:sp>
          <p:nvSpPr>
            <p:cNvPr id="384211" name="Rectangle 211"/>
            <p:cNvSpPr>
              <a:spLocks noChangeArrowheads="1"/>
            </p:cNvSpPr>
            <p:nvPr/>
          </p:nvSpPr>
          <p:spPr bwMode="auto">
            <a:xfrm>
              <a:off x="6143959" y="2375629"/>
              <a:ext cx="3203575" cy="330227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300" b="1" dirty="0">
                  <a:solidFill>
                    <a:srgbClr val="003399"/>
                  </a:solidFill>
                </a:rPr>
                <a:t>after Dee and </a:t>
              </a:r>
              <a:r>
                <a:rPr lang="en-US" sz="1300" b="1" dirty="0" err="1">
                  <a:solidFill>
                    <a:srgbClr val="003399"/>
                  </a:solidFill>
                </a:rPr>
                <a:t>Dasilva</a:t>
              </a:r>
              <a:r>
                <a:rPr lang="en-US" sz="1300" b="1" dirty="0">
                  <a:solidFill>
                    <a:srgbClr val="003399"/>
                  </a:solidFill>
                </a:rPr>
                <a:t> (1998)</a:t>
              </a:r>
            </a:p>
          </p:txBody>
        </p:sp>
      </p:grpSp>
      <p:sp>
        <p:nvSpPr>
          <p:cNvPr id="7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/>
          </a:p>
          <a:p>
            <a:fld id="{C57B8B41-404B-4CE4-B4FF-28BEAC883C3D}" type="slidenum">
              <a:rPr lang="en-US"/>
              <a:pPr/>
              <a:t>22</a:t>
            </a:fld>
            <a:endParaRPr lang="en-US"/>
          </a:p>
        </p:txBody>
      </p:sp>
      <p:sp>
        <p:nvSpPr>
          <p:cNvPr id="384003" name="Rectangle 3"/>
          <p:cNvSpPr>
            <a:spLocks noChangeArrowheads="1"/>
          </p:cNvSpPr>
          <p:nvPr/>
        </p:nvSpPr>
        <p:spPr bwMode="auto">
          <a:xfrm>
            <a:off x="5768181" y="3412966"/>
            <a:ext cx="297973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300" b="1" i="1" dirty="0">
                <a:latin typeface="Times New Roman" pitchFamily="18" charset="0"/>
              </a:rPr>
              <a:t>y – H</a:t>
            </a:r>
            <a:r>
              <a:rPr lang="en-US" sz="1300" i="1" dirty="0">
                <a:latin typeface="Times New Roman" pitchFamily="18" charset="0"/>
              </a:rPr>
              <a:t>(</a:t>
            </a:r>
            <a:r>
              <a:rPr lang="en-US" sz="1300" b="1" i="1" dirty="0">
                <a:latin typeface="Times New Roman" pitchFamily="18" charset="0"/>
              </a:rPr>
              <a:t>x</a:t>
            </a:r>
            <a:r>
              <a:rPr lang="en-US" sz="1300" i="1" dirty="0">
                <a:latin typeface="Times New Roman" pitchFamily="18" charset="0"/>
              </a:rPr>
              <a:t>)</a:t>
            </a:r>
            <a:r>
              <a:rPr lang="en-US" sz="1300" b="1" i="1" dirty="0">
                <a:latin typeface="Times New Roman" pitchFamily="18" charset="0"/>
              </a:rPr>
              <a:t>: </a:t>
            </a:r>
            <a:r>
              <a:rPr lang="en-US" sz="1300" b="1" dirty="0">
                <a:solidFill>
                  <a:srgbClr val="003399"/>
                </a:solidFill>
              </a:rPr>
              <a:t>total innovation</a:t>
            </a:r>
          </a:p>
          <a:p>
            <a:r>
              <a:rPr lang="en-US" sz="1300" b="1" i="1" dirty="0">
                <a:latin typeface="Times New Roman" pitchFamily="18" charset="0"/>
              </a:rPr>
              <a:t>y – H</a:t>
            </a:r>
            <a:r>
              <a:rPr lang="en-US" sz="1300" i="1" dirty="0">
                <a:latin typeface="Times New Roman" pitchFamily="18" charset="0"/>
              </a:rPr>
              <a:t>(</a:t>
            </a:r>
            <a:r>
              <a:rPr lang="en-US" sz="1300" b="1" i="1" dirty="0">
                <a:latin typeface="Times New Roman" pitchFamily="18" charset="0"/>
              </a:rPr>
              <a:t>x - b</a:t>
            </a:r>
            <a:r>
              <a:rPr lang="en-US" sz="1300" i="1" dirty="0">
                <a:latin typeface="Times New Roman" pitchFamily="18" charset="0"/>
              </a:rPr>
              <a:t>)</a:t>
            </a:r>
            <a:r>
              <a:rPr lang="en-US" sz="1300" b="1" i="1" dirty="0">
                <a:latin typeface="Times New Roman" pitchFamily="18" charset="0"/>
              </a:rPr>
              <a:t>: </a:t>
            </a:r>
            <a:r>
              <a:rPr lang="en-US" sz="1300" b="1" dirty="0">
                <a:solidFill>
                  <a:srgbClr val="003399"/>
                </a:solidFill>
              </a:rPr>
              <a:t>unbiased innovation</a:t>
            </a:r>
          </a:p>
        </p:txBody>
      </p:sp>
      <p:sp>
        <p:nvSpPr>
          <p:cNvPr id="384004" name="Rectangle 4"/>
          <p:cNvSpPr>
            <a:spLocks noChangeArrowheads="1"/>
          </p:cNvSpPr>
          <p:nvPr/>
        </p:nvSpPr>
        <p:spPr bwMode="auto">
          <a:xfrm>
            <a:off x="-19050" y="2481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840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" name="Group 139"/>
          <p:cNvGrpSpPr>
            <a:grpSpLocks/>
          </p:cNvGrpSpPr>
          <p:nvPr/>
        </p:nvGrpSpPr>
        <p:grpSpPr bwMode="auto">
          <a:xfrm>
            <a:off x="36512" y="3692525"/>
            <a:ext cx="4116388" cy="2327275"/>
            <a:chOff x="533" y="2854"/>
            <a:chExt cx="2593" cy="1466"/>
          </a:xfrm>
        </p:grpSpPr>
        <p:sp>
          <p:nvSpPr>
            <p:cNvPr id="384140" name="Text Box 140"/>
            <p:cNvSpPr txBox="1">
              <a:spLocks noChangeAspect="1" noChangeArrowheads="1"/>
            </p:cNvSpPr>
            <p:nvPr/>
          </p:nvSpPr>
          <p:spPr bwMode="auto">
            <a:xfrm>
              <a:off x="1849" y="4082"/>
              <a:ext cx="78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313" tIns="45655" rIns="91313" bIns="45655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b="1">
                  <a:solidFill>
                    <a:srgbClr val="003399"/>
                  </a:solidFill>
                </a:rPr>
                <a:t>model climate</a:t>
              </a:r>
            </a:p>
          </p:txBody>
        </p:sp>
        <p:grpSp>
          <p:nvGrpSpPr>
            <p:cNvPr id="4" name="Group 141"/>
            <p:cNvGrpSpPr>
              <a:grpSpLocks/>
            </p:cNvGrpSpPr>
            <p:nvPr/>
          </p:nvGrpSpPr>
          <p:grpSpPr bwMode="auto">
            <a:xfrm>
              <a:off x="533" y="2854"/>
              <a:ext cx="2593" cy="1466"/>
              <a:chOff x="533" y="2854"/>
              <a:chExt cx="2593" cy="1466"/>
            </a:xfrm>
          </p:grpSpPr>
          <p:sp>
            <p:nvSpPr>
              <p:cNvPr id="384142" name="Freeform 142"/>
              <p:cNvSpPr>
                <a:spLocks noChangeAspect="1"/>
              </p:cNvSpPr>
              <p:nvPr/>
            </p:nvSpPr>
            <p:spPr bwMode="auto">
              <a:xfrm>
                <a:off x="910" y="3795"/>
                <a:ext cx="1705" cy="525"/>
              </a:xfrm>
              <a:custGeom>
                <a:avLst/>
                <a:gdLst/>
                <a:ahLst/>
                <a:cxnLst>
                  <a:cxn ang="0">
                    <a:pos x="0" y="352"/>
                  </a:cxn>
                  <a:cxn ang="0">
                    <a:pos x="150" y="250"/>
                  </a:cxn>
                  <a:cxn ang="0">
                    <a:pos x="432" y="694"/>
                  </a:cxn>
                  <a:cxn ang="0">
                    <a:pos x="582" y="658"/>
                  </a:cxn>
                  <a:cxn ang="0">
                    <a:pos x="684" y="304"/>
                  </a:cxn>
                  <a:cxn ang="0">
                    <a:pos x="918" y="478"/>
                  </a:cxn>
                  <a:cxn ang="0">
                    <a:pos x="1026" y="304"/>
                  </a:cxn>
                  <a:cxn ang="0">
                    <a:pos x="1380" y="676"/>
                  </a:cxn>
                  <a:cxn ang="0">
                    <a:pos x="1626" y="232"/>
                  </a:cxn>
                  <a:cxn ang="0">
                    <a:pos x="1716" y="664"/>
                  </a:cxn>
                  <a:cxn ang="0">
                    <a:pos x="2148" y="274"/>
                  </a:cxn>
                  <a:cxn ang="0">
                    <a:pos x="2250" y="484"/>
                  </a:cxn>
                  <a:cxn ang="0">
                    <a:pos x="2478" y="70"/>
                  </a:cxn>
                  <a:cxn ang="0">
                    <a:pos x="2754" y="904"/>
                  </a:cxn>
                  <a:cxn ang="0">
                    <a:pos x="2940" y="148"/>
                  </a:cxn>
                  <a:cxn ang="0">
                    <a:pos x="3108" y="664"/>
                  </a:cxn>
                  <a:cxn ang="0">
                    <a:pos x="3474" y="424"/>
                  </a:cxn>
                  <a:cxn ang="0">
                    <a:pos x="3546" y="388"/>
                  </a:cxn>
                </a:cxnLst>
                <a:rect l="0" t="0" r="r" b="b"/>
                <a:pathLst>
                  <a:path w="3547" h="917">
                    <a:moveTo>
                      <a:pt x="0" y="352"/>
                    </a:moveTo>
                    <a:cubicBezTo>
                      <a:pt x="39" y="272"/>
                      <a:pt x="78" y="193"/>
                      <a:pt x="150" y="250"/>
                    </a:cubicBezTo>
                    <a:cubicBezTo>
                      <a:pt x="222" y="307"/>
                      <a:pt x="360" y="626"/>
                      <a:pt x="432" y="694"/>
                    </a:cubicBezTo>
                    <a:cubicBezTo>
                      <a:pt x="504" y="762"/>
                      <a:pt x="540" y="723"/>
                      <a:pt x="582" y="658"/>
                    </a:cubicBezTo>
                    <a:cubicBezTo>
                      <a:pt x="624" y="593"/>
                      <a:pt x="628" y="334"/>
                      <a:pt x="684" y="304"/>
                    </a:cubicBezTo>
                    <a:cubicBezTo>
                      <a:pt x="740" y="274"/>
                      <a:pt x="861" y="478"/>
                      <a:pt x="918" y="478"/>
                    </a:cubicBezTo>
                    <a:cubicBezTo>
                      <a:pt x="975" y="478"/>
                      <a:pt x="949" y="271"/>
                      <a:pt x="1026" y="304"/>
                    </a:cubicBezTo>
                    <a:cubicBezTo>
                      <a:pt x="1103" y="337"/>
                      <a:pt x="1280" y="688"/>
                      <a:pt x="1380" y="676"/>
                    </a:cubicBezTo>
                    <a:cubicBezTo>
                      <a:pt x="1480" y="664"/>
                      <a:pt x="1570" y="234"/>
                      <a:pt x="1626" y="232"/>
                    </a:cubicBezTo>
                    <a:cubicBezTo>
                      <a:pt x="1682" y="230"/>
                      <a:pt x="1629" y="657"/>
                      <a:pt x="1716" y="664"/>
                    </a:cubicBezTo>
                    <a:cubicBezTo>
                      <a:pt x="1803" y="671"/>
                      <a:pt x="2059" y="304"/>
                      <a:pt x="2148" y="274"/>
                    </a:cubicBezTo>
                    <a:cubicBezTo>
                      <a:pt x="2237" y="244"/>
                      <a:pt x="2195" y="518"/>
                      <a:pt x="2250" y="484"/>
                    </a:cubicBezTo>
                    <a:cubicBezTo>
                      <a:pt x="2305" y="450"/>
                      <a:pt x="2394" y="0"/>
                      <a:pt x="2478" y="70"/>
                    </a:cubicBezTo>
                    <a:cubicBezTo>
                      <a:pt x="2562" y="140"/>
                      <a:pt x="2677" y="891"/>
                      <a:pt x="2754" y="904"/>
                    </a:cubicBezTo>
                    <a:cubicBezTo>
                      <a:pt x="2831" y="917"/>
                      <a:pt x="2881" y="188"/>
                      <a:pt x="2940" y="148"/>
                    </a:cubicBezTo>
                    <a:cubicBezTo>
                      <a:pt x="2999" y="108"/>
                      <a:pt x="3019" y="618"/>
                      <a:pt x="3108" y="664"/>
                    </a:cubicBezTo>
                    <a:cubicBezTo>
                      <a:pt x="3197" y="710"/>
                      <a:pt x="3401" y="470"/>
                      <a:pt x="3474" y="424"/>
                    </a:cubicBezTo>
                    <a:cubicBezTo>
                      <a:pt x="3547" y="378"/>
                      <a:pt x="3532" y="396"/>
                      <a:pt x="3546" y="3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101777" tIns="50887" rIns="101777" bIns="50887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5" name="Group 143"/>
              <p:cNvGrpSpPr>
                <a:grpSpLocks/>
              </p:cNvGrpSpPr>
              <p:nvPr/>
            </p:nvGrpSpPr>
            <p:grpSpPr bwMode="auto">
              <a:xfrm>
                <a:off x="533" y="2854"/>
                <a:ext cx="2593" cy="1268"/>
                <a:chOff x="533" y="2854"/>
                <a:chExt cx="2593" cy="1268"/>
              </a:xfrm>
            </p:grpSpPr>
            <p:sp>
              <p:nvSpPr>
                <p:cNvPr id="384144" name="Text Box 14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33" y="2854"/>
                  <a:ext cx="2593" cy="221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1313" tIns="45655" rIns="91313" bIns="45655"/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300" b="1" dirty="0">
                      <a:solidFill>
                        <a:srgbClr val="003399"/>
                      </a:solidFill>
                    </a:rPr>
                    <a:t>b) Assimilation with online bias estimation (OBE)</a:t>
                  </a:r>
                </a:p>
              </p:txBody>
            </p:sp>
            <p:sp>
              <p:nvSpPr>
                <p:cNvPr id="384145" name="Line 145"/>
                <p:cNvSpPr>
                  <a:spLocks noChangeAspect="1" noChangeShapeType="1"/>
                </p:cNvSpPr>
                <p:nvPr/>
              </p:nvSpPr>
              <p:spPr bwMode="auto">
                <a:xfrm>
                  <a:off x="902" y="3450"/>
                  <a:ext cx="170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101777" tIns="50887" rIns="101777" bIns="50887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4146" name="Line 146"/>
                <p:cNvSpPr>
                  <a:spLocks noChangeAspect="1" noChangeShapeType="1"/>
                </p:cNvSpPr>
                <p:nvPr/>
              </p:nvSpPr>
              <p:spPr bwMode="auto">
                <a:xfrm>
                  <a:off x="902" y="4103"/>
                  <a:ext cx="170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101777" tIns="50887" rIns="101777" bIns="50887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4147" name="Freeform 147"/>
                <p:cNvSpPr>
                  <a:spLocks noChangeAspect="1"/>
                </p:cNvSpPr>
                <p:nvPr/>
              </p:nvSpPr>
              <p:spPr bwMode="auto">
                <a:xfrm>
                  <a:off x="902" y="3152"/>
                  <a:ext cx="1703" cy="577"/>
                </a:xfrm>
                <a:custGeom>
                  <a:avLst/>
                  <a:gdLst/>
                  <a:ahLst/>
                  <a:cxnLst>
                    <a:cxn ang="0">
                      <a:pos x="0" y="424"/>
                    </a:cxn>
                    <a:cxn ang="0">
                      <a:pos x="240" y="280"/>
                    </a:cxn>
                    <a:cxn ang="0">
                      <a:pos x="528" y="712"/>
                    </a:cxn>
                    <a:cxn ang="0">
                      <a:pos x="720" y="328"/>
                    </a:cxn>
                    <a:cxn ang="0">
                      <a:pos x="912" y="424"/>
                    </a:cxn>
                    <a:cxn ang="0">
                      <a:pos x="1008" y="328"/>
                    </a:cxn>
                    <a:cxn ang="0">
                      <a:pos x="1200" y="424"/>
                    </a:cxn>
                    <a:cxn ang="0">
                      <a:pos x="1440" y="664"/>
                    </a:cxn>
                    <a:cxn ang="0">
                      <a:pos x="1632" y="280"/>
                    </a:cxn>
                    <a:cxn ang="0">
                      <a:pos x="1776" y="664"/>
                    </a:cxn>
                    <a:cxn ang="0">
                      <a:pos x="2160" y="280"/>
                    </a:cxn>
                    <a:cxn ang="0">
                      <a:pos x="2304" y="424"/>
                    </a:cxn>
                    <a:cxn ang="0">
                      <a:pos x="2544" y="88"/>
                    </a:cxn>
                    <a:cxn ang="0">
                      <a:pos x="2832" y="952"/>
                    </a:cxn>
                    <a:cxn ang="0">
                      <a:pos x="2928" y="424"/>
                    </a:cxn>
                    <a:cxn ang="0">
                      <a:pos x="3168" y="664"/>
                    </a:cxn>
                    <a:cxn ang="0">
                      <a:pos x="3456" y="376"/>
                    </a:cxn>
                  </a:cxnLst>
                  <a:rect l="0" t="0" r="r" b="b"/>
                  <a:pathLst>
                    <a:path w="3456" h="1008">
                      <a:moveTo>
                        <a:pt x="0" y="424"/>
                      </a:moveTo>
                      <a:cubicBezTo>
                        <a:pt x="76" y="328"/>
                        <a:pt x="152" y="232"/>
                        <a:pt x="240" y="280"/>
                      </a:cubicBezTo>
                      <a:cubicBezTo>
                        <a:pt x="328" y="328"/>
                        <a:pt x="448" y="704"/>
                        <a:pt x="528" y="712"/>
                      </a:cubicBezTo>
                      <a:cubicBezTo>
                        <a:pt x="608" y="720"/>
                        <a:pt x="656" y="376"/>
                        <a:pt x="720" y="328"/>
                      </a:cubicBezTo>
                      <a:cubicBezTo>
                        <a:pt x="784" y="280"/>
                        <a:pt x="864" y="424"/>
                        <a:pt x="912" y="424"/>
                      </a:cubicBezTo>
                      <a:cubicBezTo>
                        <a:pt x="960" y="424"/>
                        <a:pt x="960" y="328"/>
                        <a:pt x="1008" y="328"/>
                      </a:cubicBezTo>
                      <a:cubicBezTo>
                        <a:pt x="1056" y="328"/>
                        <a:pt x="1128" y="368"/>
                        <a:pt x="1200" y="424"/>
                      </a:cubicBezTo>
                      <a:cubicBezTo>
                        <a:pt x="1272" y="480"/>
                        <a:pt x="1368" y="688"/>
                        <a:pt x="1440" y="664"/>
                      </a:cubicBezTo>
                      <a:cubicBezTo>
                        <a:pt x="1512" y="640"/>
                        <a:pt x="1576" y="280"/>
                        <a:pt x="1632" y="280"/>
                      </a:cubicBezTo>
                      <a:cubicBezTo>
                        <a:pt x="1688" y="280"/>
                        <a:pt x="1688" y="664"/>
                        <a:pt x="1776" y="664"/>
                      </a:cubicBezTo>
                      <a:cubicBezTo>
                        <a:pt x="1864" y="664"/>
                        <a:pt x="2072" y="320"/>
                        <a:pt x="2160" y="280"/>
                      </a:cubicBezTo>
                      <a:cubicBezTo>
                        <a:pt x="2248" y="240"/>
                        <a:pt x="2240" y="456"/>
                        <a:pt x="2304" y="424"/>
                      </a:cubicBezTo>
                      <a:cubicBezTo>
                        <a:pt x="2368" y="392"/>
                        <a:pt x="2456" y="0"/>
                        <a:pt x="2544" y="88"/>
                      </a:cubicBezTo>
                      <a:cubicBezTo>
                        <a:pt x="2632" y="176"/>
                        <a:pt x="2768" y="896"/>
                        <a:pt x="2832" y="952"/>
                      </a:cubicBezTo>
                      <a:cubicBezTo>
                        <a:pt x="2896" y="1008"/>
                        <a:pt x="2872" y="472"/>
                        <a:pt x="2928" y="424"/>
                      </a:cubicBezTo>
                      <a:cubicBezTo>
                        <a:pt x="2984" y="376"/>
                        <a:pt x="3080" y="672"/>
                        <a:pt x="3168" y="664"/>
                      </a:cubicBezTo>
                      <a:cubicBezTo>
                        <a:pt x="3256" y="656"/>
                        <a:pt x="3408" y="424"/>
                        <a:pt x="3456" y="3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101777" tIns="50887" rIns="101777" bIns="50887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4148" name="Oval 148"/>
                <p:cNvSpPr>
                  <a:spLocks noChangeAspect="1" noChangeArrowheads="1"/>
                </p:cNvSpPr>
                <p:nvPr/>
              </p:nvSpPr>
              <p:spPr bwMode="auto">
                <a:xfrm>
                  <a:off x="902" y="3285"/>
                  <a:ext cx="24" cy="2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101777" tIns="50887" rIns="101777" bIns="50887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4149" name="Oval 149"/>
                <p:cNvSpPr>
                  <a:spLocks noChangeAspect="1" noChangeArrowheads="1"/>
                </p:cNvSpPr>
                <p:nvPr/>
              </p:nvSpPr>
              <p:spPr bwMode="auto">
                <a:xfrm>
                  <a:off x="949" y="3340"/>
                  <a:ext cx="24" cy="2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101777" tIns="50887" rIns="101777" bIns="50887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4150" name="Oval 150"/>
                <p:cNvSpPr>
                  <a:spLocks noChangeAspect="1" noChangeArrowheads="1"/>
                </p:cNvSpPr>
                <p:nvPr/>
              </p:nvSpPr>
              <p:spPr bwMode="auto">
                <a:xfrm>
                  <a:off x="1068" y="3313"/>
                  <a:ext cx="23" cy="2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101777" tIns="50887" rIns="101777" bIns="50887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4151" name="Oval 151"/>
                <p:cNvSpPr>
                  <a:spLocks noChangeAspect="1" noChangeArrowheads="1"/>
                </p:cNvSpPr>
                <p:nvPr/>
              </p:nvSpPr>
              <p:spPr bwMode="auto">
                <a:xfrm>
                  <a:off x="1044" y="3450"/>
                  <a:ext cx="24" cy="2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101777" tIns="50887" rIns="101777" bIns="50887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4152" name="Oval 152"/>
                <p:cNvSpPr>
                  <a:spLocks noChangeAspect="1" noChangeArrowheads="1"/>
                </p:cNvSpPr>
                <p:nvPr/>
              </p:nvSpPr>
              <p:spPr bwMode="auto">
                <a:xfrm>
                  <a:off x="1186" y="3560"/>
                  <a:ext cx="24" cy="2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101777" tIns="50887" rIns="101777" bIns="50887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4153" name="Oval 153"/>
                <p:cNvSpPr>
                  <a:spLocks noChangeAspect="1" noChangeArrowheads="1"/>
                </p:cNvSpPr>
                <p:nvPr/>
              </p:nvSpPr>
              <p:spPr bwMode="auto">
                <a:xfrm>
                  <a:off x="997" y="3396"/>
                  <a:ext cx="23" cy="2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101777" tIns="50887" rIns="101777" bIns="50887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4154" name="Oval 154"/>
                <p:cNvSpPr>
                  <a:spLocks noChangeAspect="1" noChangeArrowheads="1"/>
                </p:cNvSpPr>
                <p:nvPr/>
              </p:nvSpPr>
              <p:spPr bwMode="auto">
                <a:xfrm>
                  <a:off x="1186" y="3422"/>
                  <a:ext cx="24" cy="2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101777" tIns="50887" rIns="101777" bIns="50887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4155" name="Oval 155"/>
                <p:cNvSpPr>
                  <a:spLocks noChangeAspect="1" noChangeArrowheads="1"/>
                </p:cNvSpPr>
                <p:nvPr/>
              </p:nvSpPr>
              <p:spPr bwMode="auto">
                <a:xfrm>
                  <a:off x="1257" y="3285"/>
                  <a:ext cx="23" cy="2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101777" tIns="50887" rIns="101777" bIns="50887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4156" name="Oval 156"/>
                <p:cNvSpPr>
                  <a:spLocks noChangeAspect="1" noChangeArrowheads="1"/>
                </p:cNvSpPr>
                <p:nvPr/>
              </p:nvSpPr>
              <p:spPr bwMode="auto">
                <a:xfrm>
                  <a:off x="1044" y="3450"/>
                  <a:ext cx="24" cy="2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101777" tIns="50887" rIns="101777" bIns="50887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4157" name="Oval 157"/>
                <p:cNvSpPr>
                  <a:spLocks noChangeAspect="1" noChangeArrowheads="1"/>
                </p:cNvSpPr>
                <p:nvPr/>
              </p:nvSpPr>
              <p:spPr bwMode="auto">
                <a:xfrm>
                  <a:off x="1328" y="3396"/>
                  <a:ext cx="23" cy="2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101777" tIns="50887" rIns="101777" bIns="50887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4158" name="Oval 158"/>
                <p:cNvSpPr>
                  <a:spLocks noChangeAspect="1" noChangeArrowheads="1"/>
                </p:cNvSpPr>
                <p:nvPr/>
              </p:nvSpPr>
              <p:spPr bwMode="auto">
                <a:xfrm>
                  <a:off x="1517" y="3368"/>
                  <a:ext cx="23" cy="2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101777" tIns="50887" rIns="101777" bIns="50887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4159" name="Oval 159"/>
                <p:cNvSpPr>
                  <a:spLocks noChangeAspect="1" noChangeArrowheads="1"/>
                </p:cNvSpPr>
                <p:nvPr/>
              </p:nvSpPr>
              <p:spPr bwMode="auto">
                <a:xfrm>
                  <a:off x="1611" y="3560"/>
                  <a:ext cx="25" cy="2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101777" tIns="50887" rIns="101777" bIns="50887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4160" name="Oval 160"/>
                <p:cNvSpPr>
                  <a:spLocks noChangeAspect="1" noChangeArrowheads="1"/>
                </p:cNvSpPr>
                <p:nvPr/>
              </p:nvSpPr>
              <p:spPr bwMode="auto">
                <a:xfrm>
                  <a:off x="1682" y="3368"/>
                  <a:ext cx="24" cy="2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101777" tIns="50887" rIns="101777" bIns="50887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4161" name="Oval 161"/>
                <p:cNvSpPr>
                  <a:spLocks noChangeAspect="1" noChangeArrowheads="1"/>
                </p:cNvSpPr>
                <p:nvPr/>
              </p:nvSpPr>
              <p:spPr bwMode="auto">
                <a:xfrm>
                  <a:off x="1942" y="3368"/>
                  <a:ext cx="25" cy="2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101777" tIns="50887" rIns="101777" bIns="50887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4162" name="Oval 162"/>
                <p:cNvSpPr>
                  <a:spLocks noChangeAspect="1" noChangeArrowheads="1"/>
                </p:cNvSpPr>
                <p:nvPr/>
              </p:nvSpPr>
              <p:spPr bwMode="auto">
                <a:xfrm>
                  <a:off x="2038" y="3148"/>
                  <a:ext cx="23" cy="2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101777" tIns="50887" rIns="101777" bIns="50887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4163" name="Oval 163"/>
                <p:cNvSpPr>
                  <a:spLocks noChangeAspect="1" noChangeArrowheads="1"/>
                </p:cNvSpPr>
                <p:nvPr/>
              </p:nvSpPr>
              <p:spPr bwMode="auto">
                <a:xfrm>
                  <a:off x="2085" y="3340"/>
                  <a:ext cx="24" cy="2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101777" tIns="50887" rIns="101777" bIns="50887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4164" name="Oval 164"/>
                <p:cNvSpPr>
                  <a:spLocks noChangeAspect="1" noChangeArrowheads="1"/>
                </p:cNvSpPr>
                <p:nvPr/>
              </p:nvSpPr>
              <p:spPr bwMode="auto">
                <a:xfrm>
                  <a:off x="2179" y="3231"/>
                  <a:ext cx="24" cy="2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101777" tIns="50887" rIns="101777" bIns="50887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4165" name="Oval 165"/>
                <p:cNvSpPr>
                  <a:spLocks noChangeAspect="1" noChangeArrowheads="1"/>
                </p:cNvSpPr>
                <p:nvPr/>
              </p:nvSpPr>
              <p:spPr bwMode="auto">
                <a:xfrm>
                  <a:off x="2227" y="3533"/>
                  <a:ext cx="23" cy="2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101777" tIns="50887" rIns="101777" bIns="50887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4166" name="Oval 166"/>
                <p:cNvSpPr>
                  <a:spLocks noChangeAspect="1" noChangeArrowheads="1"/>
                </p:cNvSpPr>
                <p:nvPr/>
              </p:nvSpPr>
              <p:spPr bwMode="auto">
                <a:xfrm>
                  <a:off x="2321" y="3340"/>
                  <a:ext cx="24" cy="2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101777" tIns="50887" rIns="101777" bIns="50887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4167" name="Oval 167"/>
                <p:cNvSpPr>
                  <a:spLocks noChangeAspect="1" noChangeArrowheads="1"/>
                </p:cNvSpPr>
                <p:nvPr/>
              </p:nvSpPr>
              <p:spPr bwMode="auto">
                <a:xfrm>
                  <a:off x="2488" y="3533"/>
                  <a:ext cx="22" cy="2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101777" tIns="50887" rIns="101777" bIns="50887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4168" name="Text Box 16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825" y="3422"/>
                  <a:ext cx="785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1313" tIns="45655" rIns="91313" bIns="45655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900" b="1">
                      <a:solidFill>
                        <a:srgbClr val="003399"/>
                      </a:solidFill>
                    </a:rPr>
                    <a:t>true climate</a:t>
                  </a:r>
                </a:p>
              </p:txBody>
            </p:sp>
            <p:sp>
              <p:nvSpPr>
                <p:cNvPr id="384169" name="Freeform 169"/>
                <p:cNvSpPr>
                  <a:spLocks noChangeAspect="1"/>
                </p:cNvSpPr>
                <p:nvPr/>
              </p:nvSpPr>
              <p:spPr bwMode="auto">
                <a:xfrm>
                  <a:off x="902" y="3061"/>
                  <a:ext cx="0" cy="1033"/>
                </a:xfrm>
                <a:custGeom>
                  <a:avLst/>
                  <a:gdLst/>
                  <a:ahLst/>
                  <a:cxnLst>
                    <a:cxn ang="0">
                      <a:pos x="0" y="204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2046">
                      <a:moveTo>
                        <a:pt x="0" y="2046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sm"/>
                </a:ln>
                <a:effectLst/>
              </p:spPr>
              <p:txBody>
                <a:bodyPr lIns="101777" tIns="50887" rIns="101777" bIns="50887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4170" name="Freeform 170"/>
                <p:cNvSpPr>
                  <a:spLocks noChangeAspect="1"/>
                </p:cNvSpPr>
                <p:nvPr/>
              </p:nvSpPr>
              <p:spPr bwMode="auto">
                <a:xfrm>
                  <a:off x="902" y="3398"/>
                  <a:ext cx="1706" cy="128"/>
                </a:xfrm>
                <a:custGeom>
                  <a:avLst/>
                  <a:gdLst/>
                  <a:ahLst/>
                  <a:cxnLst>
                    <a:cxn ang="0">
                      <a:pos x="0" y="222"/>
                    </a:cxn>
                    <a:cxn ang="0">
                      <a:pos x="522" y="18"/>
                    </a:cxn>
                    <a:cxn ang="0">
                      <a:pos x="1206" y="150"/>
                    </a:cxn>
                    <a:cxn ang="0">
                      <a:pos x="1992" y="6"/>
                    </a:cxn>
                    <a:cxn ang="0">
                      <a:pos x="2970" y="156"/>
                    </a:cxn>
                    <a:cxn ang="0">
                      <a:pos x="3462" y="0"/>
                    </a:cxn>
                  </a:cxnLst>
                  <a:rect l="0" t="0" r="r" b="b"/>
                  <a:pathLst>
                    <a:path w="3462" h="222">
                      <a:moveTo>
                        <a:pt x="0" y="222"/>
                      </a:moveTo>
                      <a:cubicBezTo>
                        <a:pt x="160" y="126"/>
                        <a:pt x="321" y="30"/>
                        <a:pt x="522" y="18"/>
                      </a:cubicBezTo>
                      <a:cubicBezTo>
                        <a:pt x="723" y="6"/>
                        <a:pt x="961" y="152"/>
                        <a:pt x="1206" y="150"/>
                      </a:cubicBezTo>
                      <a:cubicBezTo>
                        <a:pt x="1451" y="148"/>
                        <a:pt x="1698" y="5"/>
                        <a:pt x="1992" y="6"/>
                      </a:cubicBezTo>
                      <a:cubicBezTo>
                        <a:pt x="2286" y="7"/>
                        <a:pt x="2725" y="157"/>
                        <a:pt x="2970" y="156"/>
                      </a:cubicBezTo>
                      <a:cubicBezTo>
                        <a:pt x="3215" y="155"/>
                        <a:pt x="3338" y="77"/>
                        <a:pt x="3462" y="0"/>
                      </a:cubicBezTo>
                    </a:path>
                  </a:pathLst>
                </a:custGeom>
                <a:noFill/>
                <a:ln w="1905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lIns="101777" tIns="50887" rIns="101777" bIns="50887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4171" name="Line 171"/>
                <p:cNvSpPr>
                  <a:spLocks noChangeAspect="1" noChangeShapeType="1"/>
                </p:cNvSpPr>
                <p:nvPr/>
              </p:nvSpPr>
              <p:spPr bwMode="auto">
                <a:xfrm>
                  <a:off x="1540" y="3480"/>
                  <a:ext cx="3" cy="623"/>
                </a:xfrm>
                <a:prstGeom prst="line">
                  <a:avLst/>
                </a:prstGeom>
                <a:noFill/>
                <a:ln w="22225" cap="rnd">
                  <a:solidFill>
                    <a:schemeClr val="tx1"/>
                  </a:solidFill>
                  <a:prstDash val="sysDot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lIns="101777" tIns="50887" rIns="101777" bIns="50887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4172" name="Text Box 172"/>
                <p:cNvSpPr txBox="1">
                  <a:spLocks noChangeAspect="1" noChangeArrowheads="1"/>
                </p:cNvSpPr>
                <p:nvPr/>
              </p:nvSpPr>
              <p:spPr bwMode="auto">
                <a:xfrm rot="16200000">
                  <a:off x="889" y="3472"/>
                  <a:ext cx="1137" cy="1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1313" tIns="45655" rIns="91313" bIns="45655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100" b="1" dirty="0">
                      <a:solidFill>
                        <a:srgbClr val="003399"/>
                      </a:solidFill>
                    </a:rPr>
                    <a:t>Bias </a:t>
                  </a:r>
                  <a:r>
                    <a:rPr lang="en-US" sz="1000" b="1" dirty="0">
                      <a:solidFill>
                        <a:srgbClr val="003399"/>
                      </a:solidFill>
                    </a:rPr>
                    <a:t>estimate</a:t>
                  </a:r>
                </a:p>
              </p:txBody>
            </p:sp>
          </p:grpSp>
        </p:grpSp>
      </p:grpSp>
      <p:sp>
        <p:nvSpPr>
          <p:cNvPr id="384173" name="Text Box 173"/>
          <p:cNvSpPr txBox="1">
            <a:spLocks noChangeArrowheads="1"/>
          </p:cNvSpPr>
          <p:nvPr/>
        </p:nvSpPr>
        <p:spPr bwMode="auto">
          <a:xfrm>
            <a:off x="41275" y="6046812"/>
            <a:ext cx="2871787" cy="738619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1397" tIns="45698" rIns="91397" bIns="45698">
            <a:spAutoFit/>
          </a:bodyPr>
          <a:lstStyle/>
          <a:p>
            <a:r>
              <a:rPr lang="en-US" b="1" dirty="0" smtClean="0">
                <a:solidFill>
                  <a:srgbClr val="FF33CC"/>
                </a:solidFill>
              </a:rPr>
              <a:t>Side </a:t>
            </a:r>
            <a:r>
              <a:rPr lang="en-US" b="1" dirty="0">
                <a:solidFill>
                  <a:srgbClr val="FF33CC"/>
                </a:solidFill>
              </a:rPr>
              <a:t>by </a:t>
            </a:r>
            <a:r>
              <a:rPr lang="en-US" b="1" dirty="0" smtClean="0">
                <a:solidFill>
                  <a:srgbClr val="FF33CC"/>
                </a:solidFill>
              </a:rPr>
              <a:t>side estimation of</a:t>
            </a:r>
            <a:endParaRPr lang="en-US" b="1" dirty="0">
              <a:solidFill>
                <a:srgbClr val="FF33CC"/>
              </a:solidFill>
            </a:endParaRPr>
          </a:p>
          <a:p>
            <a:pPr>
              <a:buFontTx/>
              <a:buChar char="•"/>
            </a:pPr>
            <a:r>
              <a:rPr lang="en-US" b="1" dirty="0" smtClean="0">
                <a:solidFill>
                  <a:srgbClr val="003399"/>
                </a:solidFill>
              </a:rPr>
              <a:t> bias </a:t>
            </a:r>
          </a:p>
          <a:p>
            <a:pPr>
              <a:buFontTx/>
              <a:buChar char="•"/>
            </a:pPr>
            <a:r>
              <a:rPr lang="en-US" b="1" dirty="0" smtClean="0">
                <a:solidFill>
                  <a:srgbClr val="003399"/>
                </a:solidFill>
              </a:rPr>
              <a:t> unbiased </a:t>
            </a:r>
            <a:r>
              <a:rPr lang="en-US" b="1" dirty="0">
                <a:solidFill>
                  <a:srgbClr val="003399"/>
                </a:solidFill>
              </a:rPr>
              <a:t>error </a:t>
            </a:r>
            <a:r>
              <a:rPr lang="en-US" b="1" dirty="0" smtClean="0">
                <a:solidFill>
                  <a:srgbClr val="003399"/>
                </a:solidFill>
              </a:rPr>
              <a:t>component</a:t>
            </a:r>
            <a:endParaRPr lang="en-US" b="1" dirty="0">
              <a:solidFill>
                <a:srgbClr val="003399"/>
              </a:solidFill>
            </a:endParaRPr>
          </a:p>
        </p:txBody>
      </p:sp>
      <p:grpSp>
        <p:nvGrpSpPr>
          <p:cNvPr id="6" name="Group 205"/>
          <p:cNvGrpSpPr>
            <a:grpSpLocks/>
          </p:cNvGrpSpPr>
          <p:nvPr/>
        </p:nvGrpSpPr>
        <p:grpSpPr bwMode="auto">
          <a:xfrm>
            <a:off x="60325" y="1479550"/>
            <a:ext cx="3222625" cy="2024063"/>
            <a:chOff x="458" y="1352"/>
            <a:chExt cx="2030" cy="1275"/>
          </a:xfrm>
        </p:grpSpPr>
        <p:grpSp>
          <p:nvGrpSpPr>
            <p:cNvPr id="7" name="Group 136"/>
            <p:cNvGrpSpPr>
              <a:grpSpLocks/>
            </p:cNvGrpSpPr>
            <p:nvPr/>
          </p:nvGrpSpPr>
          <p:grpSpPr bwMode="auto">
            <a:xfrm>
              <a:off x="786" y="1840"/>
              <a:ext cx="174" cy="646"/>
              <a:chOff x="786" y="1840"/>
              <a:chExt cx="174" cy="646"/>
            </a:xfrm>
          </p:grpSpPr>
          <p:sp>
            <p:nvSpPr>
              <p:cNvPr id="384130" name="Line 130"/>
              <p:cNvSpPr>
                <a:spLocks noChangeShapeType="1"/>
              </p:cNvSpPr>
              <p:nvPr/>
            </p:nvSpPr>
            <p:spPr bwMode="auto">
              <a:xfrm flipH="1">
                <a:off x="960" y="1938"/>
                <a:ext cx="0" cy="4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133" name="Rectangle 133"/>
              <p:cNvSpPr>
                <a:spLocks noChangeArrowheads="1"/>
              </p:cNvSpPr>
              <p:nvPr/>
            </p:nvSpPr>
            <p:spPr bwMode="auto">
              <a:xfrm rot="16200000">
                <a:off x="545" y="2081"/>
                <a:ext cx="646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1100" b="1" dirty="0">
                    <a:solidFill>
                      <a:srgbClr val="003399"/>
                    </a:solidFill>
                  </a:rPr>
                  <a:t>Total </a:t>
                </a:r>
                <a:r>
                  <a:rPr lang="en-US" sz="1000" b="1" dirty="0">
                    <a:solidFill>
                      <a:srgbClr val="003399"/>
                    </a:solidFill>
                  </a:rPr>
                  <a:t>error</a:t>
                </a:r>
              </a:p>
            </p:txBody>
          </p:sp>
        </p:grpSp>
        <p:grpSp>
          <p:nvGrpSpPr>
            <p:cNvPr id="8" name="Group 174"/>
            <p:cNvGrpSpPr>
              <a:grpSpLocks/>
            </p:cNvGrpSpPr>
            <p:nvPr/>
          </p:nvGrpSpPr>
          <p:grpSpPr bwMode="auto">
            <a:xfrm>
              <a:off x="458" y="1352"/>
              <a:ext cx="2030" cy="1275"/>
              <a:chOff x="3232" y="1032"/>
              <a:chExt cx="2234" cy="1445"/>
            </a:xfrm>
          </p:grpSpPr>
          <p:sp>
            <p:nvSpPr>
              <p:cNvPr id="384175" name="Line 175"/>
              <p:cNvSpPr>
                <a:spLocks noChangeAspect="1" noChangeShapeType="1"/>
              </p:cNvSpPr>
              <p:nvPr/>
            </p:nvSpPr>
            <p:spPr bwMode="auto">
              <a:xfrm>
                <a:off x="3548" y="1659"/>
                <a:ext cx="189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101788" tIns="50893" rIns="101788" bIns="50893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4176" name="Freeform 176"/>
              <p:cNvSpPr>
                <a:spLocks noChangeAspect="1"/>
              </p:cNvSpPr>
              <p:nvPr/>
            </p:nvSpPr>
            <p:spPr bwMode="auto">
              <a:xfrm>
                <a:off x="3548" y="1350"/>
                <a:ext cx="1895" cy="599"/>
              </a:xfrm>
              <a:custGeom>
                <a:avLst/>
                <a:gdLst/>
                <a:ahLst/>
                <a:cxnLst>
                  <a:cxn ang="0">
                    <a:pos x="0" y="424"/>
                  </a:cxn>
                  <a:cxn ang="0">
                    <a:pos x="240" y="280"/>
                  </a:cxn>
                  <a:cxn ang="0">
                    <a:pos x="528" y="712"/>
                  </a:cxn>
                  <a:cxn ang="0">
                    <a:pos x="720" y="328"/>
                  </a:cxn>
                  <a:cxn ang="0">
                    <a:pos x="912" y="424"/>
                  </a:cxn>
                  <a:cxn ang="0">
                    <a:pos x="1008" y="328"/>
                  </a:cxn>
                  <a:cxn ang="0">
                    <a:pos x="1200" y="424"/>
                  </a:cxn>
                  <a:cxn ang="0">
                    <a:pos x="1440" y="664"/>
                  </a:cxn>
                  <a:cxn ang="0">
                    <a:pos x="1632" y="280"/>
                  </a:cxn>
                  <a:cxn ang="0">
                    <a:pos x="1776" y="664"/>
                  </a:cxn>
                  <a:cxn ang="0">
                    <a:pos x="2160" y="280"/>
                  </a:cxn>
                  <a:cxn ang="0">
                    <a:pos x="2304" y="424"/>
                  </a:cxn>
                  <a:cxn ang="0">
                    <a:pos x="2544" y="88"/>
                  </a:cxn>
                  <a:cxn ang="0">
                    <a:pos x="2832" y="952"/>
                  </a:cxn>
                  <a:cxn ang="0">
                    <a:pos x="2928" y="424"/>
                  </a:cxn>
                  <a:cxn ang="0">
                    <a:pos x="3168" y="664"/>
                  </a:cxn>
                  <a:cxn ang="0">
                    <a:pos x="3456" y="376"/>
                  </a:cxn>
                </a:cxnLst>
                <a:rect l="0" t="0" r="r" b="b"/>
                <a:pathLst>
                  <a:path w="3456" h="1008">
                    <a:moveTo>
                      <a:pt x="0" y="424"/>
                    </a:moveTo>
                    <a:cubicBezTo>
                      <a:pt x="76" y="328"/>
                      <a:pt x="152" y="232"/>
                      <a:pt x="240" y="280"/>
                    </a:cubicBezTo>
                    <a:cubicBezTo>
                      <a:pt x="328" y="328"/>
                      <a:pt x="448" y="704"/>
                      <a:pt x="528" y="712"/>
                    </a:cubicBezTo>
                    <a:cubicBezTo>
                      <a:pt x="608" y="720"/>
                      <a:pt x="656" y="376"/>
                      <a:pt x="720" y="328"/>
                    </a:cubicBezTo>
                    <a:cubicBezTo>
                      <a:pt x="784" y="280"/>
                      <a:pt x="864" y="424"/>
                      <a:pt x="912" y="424"/>
                    </a:cubicBezTo>
                    <a:cubicBezTo>
                      <a:pt x="960" y="424"/>
                      <a:pt x="960" y="328"/>
                      <a:pt x="1008" y="328"/>
                    </a:cubicBezTo>
                    <a:cubicBezTo>
                      <a:pt x="1056" y="328"/>
                      <a:pt x="1128" y="368"/>
                      <a:pt x="1200" y="424"/>
                    </a:cubicBezTo>
                    <a:cubicBezTo>
                      <a:pt x="1272" y="480"/>
                      <a:pt x="1368" y="688"/>
                      <a:pt x="1440" y="664"/>
                    </a:cubicBezTo>
                    <a:cubicBezTo>
                      <a:pt x="1512" y="640"/>
                      <a:pt x="1576" y="280"/>
                      <a:pt x="1632" y="280"/>
                    </a:cubicBezTo>
                    <a:cubicBezTo>
                      <a:pt x="1688" y="280"/>
                      <a:pt x="1688" y="664"/>
                      <a:pt x="1776" y="664"/>
                    </a:cubicBezTo>
                    <a:cubicBezTo>
                      <a:pt x="1864" y="664"/>
                      <a:pt x="2072" y="320"/>
                      <a:pt x="2160" y="280"/>
                    </a:cubicBezTo>
                    <a:cubicBezTo>
                      <a:pt x="2248" y="240"/>
                      <a:pt x="2240" y="456"/>
                      <a:pt x="2304" y="424"/>
                    </a:cubicBezTo>
                    <a:cubicBezTo>
                      <a:pt x="2368" y="392"/>
                      <a:pt x="2456" y="0"/>
                      <a:pt x="2544" y="88"/>
                    </a:cubicBezTo>
                    <a:cubicBezTo>
                      <a:pt x="2632" y="176"/>
                      <a:pt x="2768" y="896"/>
                      <a:pt x="2832" y="952"/>
                    </a:cubicBezTo>
                    <a:cubicBezTo>
                      <a:pt x="2896" y="1008"/>
                      <a:pt x="2872" y="472"/>
                      <a:pt x="2928" y="424"/>
                    </a:cubicBezTo>
                    <a:cubicBezTo>
                      <a:pt x="2984" y="376"/>
                      <a:pt x="3080" y="672"/>
                      <a:pt x="3168" y="664"/>
                    </a:cubicBezTo>
                    <a:cubicBezTo>
                      <a:pt x="3256" y="656"/>
                      <a:pt x="3408" y="424"/>
                      <a:pt x="3456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101788" tIns="50893" rIns="101788" bIns="50893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4177" name="Freeform 177"/>
              <p:cNvSpPr>
                <a:spLocks noChangeAspect="1"/>
              </p:cNvSpPr>
              <p:nvPr/>
            </p:nvSpPr>
            <p:spPr bwMode="auto">
              <a:xfrm rot="21000000">
                <a:off x="3544" y="1954"/>
                <a:ext cx="1895" cy="489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384" y="176"/>
                  </a:cxn>
                  <a:cxn ang="0">
                    <a:pos x="720" y="704"/>
                  </a:cxn>
                  <a:cxn ang="0">
                    <a:pos x="1200" y="176"/>
                  </a:cxn>
                  <a:cxn ang="0">
                    <a:pos x="1584" y="608"/>
                  </a:cxn>
                  <a:cxn ang="0">
                    <a:pos x="2016" y="224"/>
                  </a:cxn>
                  <a:cxn ang="0">
                    <a:pos x="2448" y="752"/>
                  </a:cxn>
                  <a:cxn ang="0">
                    <a:pos x="2640" y="512"/>
                  </a:cxn>
                  <a:cxn ang="0">
                    <a:pos x="2784" y="752"/>
                  </a:cxn>
                  <a:cxn ang="0">
                    <a:pos x="3120" y="80"/>
                  </a:cxn>
                  <a:cxn ang="0">
                    <a:pos x="3264" y="272"/>
                  </a:cxn>
                  <a:cxn ang="0">
                    <a:pos x="3456" y="80"/>
                  </a:cxn>
                </a:cxnLst>
                <a:rect l="0" t="0" r="r" b="b"/>
                <a:pathLst>
                  <a:path w="3456" h="824">
                    <a:moveTo>
                      <a:pt x="0" y="320"/>
                    </a:moveTo>
                    <a:cubicBezTo>
                      <a:pt x="132" y="216"/>
                      <a:pt x="264" y="112"/>
                      <a:pt x="384" y="176"/>
                    </a:cubicBezTo>
                    <a:cubicBezTo>
                      <a:pt x="504" y="240"/>
                      <a:pt x="584" y="704"/>
                      <a:pt x="720" y="704"/>
                    </a:cubicBezTo>
                    <a:cubicBezTo>
                      <a:pt x="856" y="704"/>
                      <a:pt x="1056" y="192"/>
                      <a:pt x="1200" y="176"/>
                    </a:cubicBezTo>
                    <a:cubicBezTo>
                      <a:pt x="1344" y="160"/>
                      <a:pt x="1448" y="600"/>
                      <a:pt x="1584" y="608"/>
                    </a:cubicBezTo>
                    <a:cubicBezTo>
                      <a:pt x="1720" y="616"/>
                      <a:pt x="1872" y="200"/>
                      <a:pt x="2016" y="224"/>
                    </a:cubicBezTo>
                    <a:cubicBezTo>
                      <a:pt x="2160" y="248"/>
                      <a:pt x="2344" y="704"/>
                      <a:pt x="2448" y="752"/>
                    </a:cubicBezTo>
                    <a:cubicBezTo>
                      <a:pt x="2552" y="800"/>
                      <a:pt x="2584" y="512"/>
                      <a:pt x="2640" y="512"/>
                    </a:cubicBezTo>
                    <a:cubicBezTo>
                      <a:pt x="2696" y="512"/>
                      <a:pt x="2704" y="824"/>
                      <a:pt x="2784" y="752"/>
                    </a:cubicBezTo>
                    <a:cubicBezTo>
                      <a:pt x="2864" y="680"/>
                      <a:pt x="3040" y="160"/>
                      <a:pt x="3120" y="80"/>
                    </a:cubicBezTo>
                    <a:cubicBezTo>
                      <a:pt x="3200" y="0"/>
                      <a:pt x="3208" y="272"/>
                      <a:pt x="3264" y="272"/>
                    </a:cubicBezTo>
                    <a:cubicBezTo>
                      <a:pt x="3320" y="272"/>
                      <a:pt x="3388" y="176"/>
                      <a:pt x="3456" y="8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101788" tIns="50893" rIns="101788" bIns="50893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4178" name="Oval 178"/>
              <p:cNvSpPr>
                <a:spLocks noChangeAspect="1" noChangeArrowheads="1"/>
              </p:cNvSpPr>
              <p:nvPr/>
            </p:nvSpPr>
            <p:spPr bwMode="auto">
              <a:xfrm>
                <a:off x="3548" y="1488"/>
                <a:ext cx="26" cy="2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101788" tIns="50893" rIns="101788" bIns="50893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4179" name="Oval 179"/>
              <p:cNvSpPr>
                <a:spLocks noChangeAspect="1" noChangeArrowheads="1"/>
              </p:cNvSpPr>
              <p:nvPr/>
            </p:nvSpPr>
            <p:spPr bwMode="auto">
              <a:xfrm>
                <a:off x="3601" y="1546"/>
                <a:ext cx="26" cy="2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101788" tIns="50893" rIns="101788" bIns="50893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4180" name="Oval 180"/>
              <p:cNvSpPr>
                <a:spLocks noChangeAspect="1" noChangeArrowheads="1"/>
              </p:cNvSpPr>
              <p:nvPr/>
            </p:nvSpPr>
            <p:spPr bwMode="auto">
              <a:xfrm>
                <a:off x="3732" y="1517"/>
                <a:ext cx="27" cy="2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101788" tIns="50893" rIns="101788" bIns="50893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4181" name="Oval 181"/>
              <p:cNvSpPr>
                <a:spLocks noChangeAspect="1" noChangeArrowheads="1"/>
              </p:cNvSpPr>
              <p:nvPr/>
            </p:nvSpPr>
            <p:spPr bwMode="auto">
              <a:xfrm>
                <a:off x="3706" y="1659"/>
                <a:ext cx="26" cy="2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101788" tIns="50893" rIns="101788" bIns="50893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4182" name="Oval 182"/>
              <p:cNvSpPr>
                <a:spLocks noChangeAspect="1" noChangeArrowheads="1"/>
              </p:cNvSpPr>
              <p:nvPr/>
            </p:nvSpPr>
            <p:spPr bwMode="auto">
              <a:xfrm>
                <a:off x="3864" y="1774"/>
                <a:ext cx="26" cy="2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101788" tIns="50893" rIns="101788" bIns="50893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4183" name="Oval 183"/>
              <p:cNvSpPr>
                <a:spLocks noChangeAspect="1" noChangeArrowheads="1"/>
              </p:cNvSpPr>
              <p:nvPr/>
            </p:nvSpPr>
            <p:spPr bwMode="auto">
              <a:xfrm>
                <a:off x="3653" y="1602"/>
                <a:ext cx="27" cy="2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101788" tIns="50893" rIns="101788" bIns="50893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4184" name="Oval 184"/>
              <p:cNvSpPr>
                <a:spLocks noChangeAspect="1" noChangeArrowheads="1"/>
              </p:cNvSpPr>
              <p:nvPr/>
            </p:nvSpPr>
            <p:spPr bwMode="auto">
              <a:xfrm>
                <a:off x="3864" y="1631"/>
                <a:ext cx="26" cy="2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101788" tIns="50893" rIns="101788" bIns="50893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4185" name="Oval 185"/>
              <p:cNvSpPr>
                <a:spLocks noChangeAspect="1" noChangeArrowheads="1"/>
              </p:cNvSpPr>
              <p:nvPr/>
            </p:nvSpPr>
            <p:spPr bwMode="auto">
              <a:xfrm>
                <a:off x="3943" y="1488"/>
                <a:ext cx="26" cy="2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101788" tIns="50893" rIns="101788" bIns="50893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4186" name="Oval 186"/>
              <p:cNvSpPr>
                <a:spLocks noChangeAspect="1" noChangeArrowheads="1"/>
              </p:cNvSpPr>
              <p:nvPr/>
            </p:nvSpPr>
            <p:spPr bwMode="auto">
              <a:xfrm>
                <a:off x="3706" y="1659"/>
                <a:ext cx="26" cy="2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101788" tIns="50893" rIns="101788" bIns="50893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4187" name="Oval 187"/>
              <p:cNvSpPr>
                <a:spLocks noChangeAspect="1" noChangeArrowheads="1"/>
              </p:cNvSpPr>
              <p:nvPr/>
            </p:nvSpPr>
            <p:spPr bwMode="auto">
              <a:xfrm>
                <a:off x="4021" y="1602"/>
                <a:ext cx="27" cy="2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101788" tIns="50893" rIns="101788" bIns="50893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4188" name="Oval 188"/>
              <p:cNvSpPr>
                <a:spLocks noChangeAspect="1" noChangeArrowheads="1"/>
              </p:cNvSpPr>
              <p:nvPr/>
            </p:nvSpPr>
            <p:spPr bwMode="auto">
              <a:xfrm>
                <a:off x="4233" y="1574"/>
                <a:ext cx="26" cy="2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101788" tIns="50893" rIns="101788" bIns="50893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4189" name="Oval 189"/>
              <p:cNvSpPr>
                <a:spLocks noChangeAspect="1" noChangeArrowheads="1"/>
              </p:cNvSpPr>
              <p:nvPr/>
            </p:nvSpPr>
            <p:spPr bwMode="auto">
              <a:xfrm>
                <a:off x="4338" y="1774"/>
                <a:ext cx="26" cy="2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101788" tIns="50893" rIns="101788" bIns="50893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4190" name="Oval 190"/>
              <p:cNvSpPr>
                <a:spLocks noChangeAspect="1" noChangeArrowheads="1"/>
              </p:cNvSpPr>
              <p:nvPr/>
            </p:nvSpPr>
            <p:spPr bwMode="auto">
              <a:xfrm>
                <a:off x="4416" y="1574"/>
                <a:ext cx="27" cy="2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101788" tIns="50893" rIns="101788" bIns="50893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4191" name="Oval 191"/>
              <p:cNvSpPr>
                <a:spLocks noChangeAspect="1" noChangeArrowheads="1"/>
              </p:cNvSpPr>
              <p:nvPr/>
            </p:nvSpPr>
            <p:spPr bwMode="auto">
              <a:xfrm>
                <a:off x="4706" y="1574"/>
                <a:ext cx="26" cy="2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101788" tIns="50893" rIns="101788" bIns="50893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4192" name="Oval 192"/>
              <p:cNvSpPr>
                <a:spLocks noChangeAspect="1" noChangeArrowheads="1"/>
              </p:cNvSpPr>
              <p:nvPr/>
            </p:nvSpPr>
            <p:spPr bwMode="auto">
              <a:xfrm>
                <a:off x="4811" y="1346"/>
                <a:ext cx="27" cy="2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101788" tIns="50893" rIns="101788" bIns="50893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4193" name="Oval 193"/>
              <p:cNvSpPr>
                <a:spLocks noChangeAspect="1" noChangeArrowheads="1"/>
              </p:cNvSpPr>
              <p:nvPr/>
            </p:nvSpPr>
            <p:spPr bwMode="auto">
              <a:xfrm>
                <a:off x="4864" y="1546"/>
                <a:ext cx="26" cy="2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101788" tIns="50893" rIns="101788" bIns="50893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4194" name="Oval 194"/>
              <p:cNvSpPr>
                <a:spLocks noChangeAspect="1" noChangeArrowheads="1"/>
              </p:cNvSpPr>
              <p:nvPr/>
            </p:nvSpPr>
            <p:spPr bwMode="auto">
              <a:xfrm>
                <a:off x="4969" y="1431"/>
                <a:ext cx="27" cy="2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101788" tIns="50893" rIns="101788" bIns="50893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4195" name="Oval 195"/>
              <p:cNvSpPr>
                <a:spLocks noChangeAspect="1" noChangeArrowheads="1"/>
              </p:cNvSpPr>
              <p:nvPr/>
            </p:nvSpPr>
            <p:spPr bwMode="auto">
              <a:xfrm>
                <a:off x="5022" y="1744"/>
                <a:ext cx="26" cy="3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101788" tIns="50893" rIns="101788" bIns="50893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4196" name="Oval 196"/>
              <p:cNvSpPr>
                <a:spLocks noChangeAspect="1" noChangeArrowheads="1"/>
              </p:cNvSpPr>
              <p:nvPr/>
            </p:nvSpPr>
            <p:spPr bwMode="auto">
              <a:xfrm>
                <a:off x="5127" y="1546"/>
                <a:ext cx="27" cy="2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101788" tIns="50893" rIns="101788" bIns="50893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4197" name="Oval 197"/>
              <p:cNvSpPr>
                <a:spLocks noChangeAspect="1" noChangeArrowheads="1"/>
              </p:cNvSpPr>
              <p:nvPr/>
            </p:nvSpPr>
            <p:spPr bwMode="auto">
              <a:xfrm>
                <a:off x="5312" y="1744"/>
                <a:ext cx="25" cy="3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101788" tIns="50893" rIns="101788" bIns="50893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4198" name="Text Box 198"/>
              <p:cNvSpPr txBox="1">
                <a:spLocks noChangeAspect="1" noChangeArrowheads="1"/>
              </p:cNvSpPr>
              <p:nvPr/>
            </p:nvSpPr>
            <p:spPr bwMode="auto">
              <a:xfrm>
                <a:off x="4574" y="1632"/>
                <a:ext cx="594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1324" tIns="45661" rIns="91324" bIns="45661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900" b="1">
                    <a:solidFill>
                      <a:srgbClr val="003399"/>
                    </a:solidFill>
                  </a:rPr>
                  <a:t>true climate</a:t>
                </a:r>
              </a:p>
            </p:txBody>
          </p:sp>
          <p:sp>
            <p:nvSpPr>
              <p:cNvPr id="384199" name="Text Box 199"/>
              <p:cNvSpPr txBox="1">
                <a:spLocks noChangeAspect="1" noChangeArrowheads="1"/>
              </p:cNvSpPr>
              <p:nvPr/>
            </p:nvSpPr>
            <p:spPr bwMode="auto">
              <a:xfrm>
                <a:off x="4601" y="2314"/>
                <a:ext cx="649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1324" tIns="45661" rIns="91324" bIns="45661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900" b="1" dirty="0">
                    <a:solidFill>
                      <a:srgbClr val="003399"/>
                    </a:solidFill>
                  </a:rPr>
                  <a:t>model climate</a:t>
                </a:r>
              </a:p>
            </p:txBody>
          </p:sp>
          <p:sp>
            <p:nvSpPr>
              <p:cNvPr id="384200" name="Freeform 200"/>
              <p:cNvSpPr>
                <a:spLocks noChangeAspect="1"/>
              </p:cNvSpPr>
              <p:nvPr/>
            </p:nvSpPr>
            <p:spPr bwMode="auto">
              <a:xfrm>
                <a:off x="3550" y="1248"/>
                <a:ext cx="1" cy="1080"/>
              </a:xfrm>
              <a:custGeom>
                <a:avLst/>
                <a:gdLst/>
                <a:ahLst/>
                <a:cxnLst>
                  <a:cxn ang="0">
                    <a:pos x="0" y="2061"/>
                  </a:cxn>
                  <a:cxn ang="0">
                    <a:pos x="0" y="0"/>
                  </a:cxn>
                </a:cxnLst>
                <a:rect l="0" t="0" r="r" b="b"/>
                <a:pathLst>
                  <a:path w="1" h="2061">
                    <a:moveTo>
                      <a:pt x="0" y="2061"/>
                    </a:move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lIns="101788" tIns="50893" rIns="101788" bIns="50893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4201" name="Text Box 201"/>
              <p:cNvSpPr txBox="1">
                <a:spLocks noChangeAspect="1" noChangeArrowheads="1"/>
              </p:cNvSpPr>
              <p:nvPr/>
            </p:nvSpPr>
            <p:spPr bwMode="auto">
              <a:xfrm>
                <a:off x="3232" y="1032"/>
                <a:ext cx="1471" cy="207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1324" tIns="45661" rIns="91324" bIns="45661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300" b="1" dirty="0">
                    <a:solidFill>
                      <a:srgbClr val="003399"/>
                    </a:solidFill>
                  </a:rPr>
                  <a:t>a) Standard assimilation</a:t>
                </a:r>
              </a:p>
            </p:txBody>
          </p:sp>
          <p:sp>
            <p:nvSpPr>
              <p:cNvPr id="384202" name="Line 202"/>
              <p:cNvSpPr>
                <a:spLocks noChangeShapeType="1"/>
              </p:cNvSpPr>
              <p:nvPr/>
            </p:nvSpPr>
            <p:spPr bwMode="auto">
              <a:xfrm>
                <a:off x="4180" y="1664"/>
                <a:ext cx="0" cy="6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203" name="Rectangle 203"/>
              <p:cNvSpPr>
                <a:spLocks noChangeArrowheads="1"/>
              </p:cNvSpPr>
              <p:nvPr/>
            </p:nvSpPr>
            <p:spPr bwMode="auto">
              <a:xfrm rot="16200000">
                <a:off x="3987" y="1860"/>
                <a:ext cx="292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82058" tIns="41029" rIns="82058" bIns="41029">
                <a:spAutoFit/>
              </a:bodyPr>
              <a:lstStyle/>
              <a:p>
                <a:pPr defTabSz="820738" eaLnBrk="0" hangingPunct="0"/>
                <a:r>
                  <a:rPr lang="en-US" sz="1000" b="1" dirty="0">
                    <a:solidFill>
                      <a:srgbClr val="003399"/>
                    </a:solidFill>
                  </a:rPr>
                  <a:t>bias</a:t>
                </a:r>
              </a:p>
            </p:txBody>
          </p:sp>
          <p:sp>
            <p:nvSpPr>
              <p:cNvPr id="384204" name="Arc 204"/>
              <p:cNvSpPr>
                <a:spLocks/>
              </p:cNvSpPr>
              <p:nvPr/>
            </p:nvSpPr>
            <p:spPr bwMode="auto">
              <a:xfrm flipV="1">
                <a:off x="3546" y="2124"/>
                <a:ext cx="1920" cy="19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1598612" y="748306"/>
            <a:ext cx="7421564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6699FF"/>
                </a:solidFill>
              </a:rPr>
              <a:t>Challenge 1: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model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bias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changes as the data are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assimilated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b="1" dirty="0">
                <a:solidFill>
                  <a:srgbClr val="6699FF"/>
                </a:solidFill>
              </a:rPr>
              <a:t> Challenge </a:t>
            </a:r>
            <a:r>
              <a:rPr lang="en-US" b="1" dirty="0" smtClean="0">
                <a:solidFill>
                  <a:srgbClr val="6699FF"/>
                </a:solidFill>
              </a:rPr>
              <a:t>2: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must derive T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(z), S(z) u(z) and v(z)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from scalar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Symbol" pitchFamily="18" charset="2"/>
              </a:rPr>
              <a:t>h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measurements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84" name="Object 12"/>
          <p:cNvGraphicFramePr>
            <a:graphicFrameLocks noChangeAspect="1"/>
          </p:cNvGraphicFramePr>
          <p:nvPr/>
        </p:nvGraphicFramePr>
        <p:xfrm>
          <a:off x="5768181" y="1504390"/>
          <a:ext cx="1489075" cy="539750"/>
        </p:xfrm>
        <a:graphic>
          <a:graphicData uri="http://schemas.openxmlformats.org/presentationml/2006/ole">
            <p:oleObj spid="_x0000_s115715" name="Equation" r:id="rId5" imgW="1015920" imgH="368280" progId="Equation.3">
              <p:embed/>
            </p:oleObj>
          </a:graphicData>
        </a:graphic>
      </p:graphicFrame>
      <p:sp>
        <p:nvSpPr>
          <p:cNvPr id="87" name="Text Box 5"/>
          <p:cNvSpPr txBox="1">
            <a:spLocks noChangeArrowheads="1"/>
          </p:cNvSpPr>
          <p:nvPr/>
        </p:nvSpPr>
        <p:spPr bwMode="auto">
          <a:xfrm>
            <a:off x="7038975" y="4043363"/>
            <a:ext cx="1985168" cy="492443"/>
          </a:xfrm>
          <a:prstGeom prst="rect">
            <a:avLst/>
          </a:prstGeom>
          <a:solidFill>
            <a:srgbClr val="FFCCFF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4389438"/>
            <a:r>
              <a:rPr lang="en-US" sz="1300" b="1" dirty="0" smtClean="0">
                <a:solidFill>
                  <a:srgbClr val="000099"/>
                </a:solidFill>
              </a:rPr>
              <a:t>SSH bias estimate snapshot </a:t>
            </a:r>
            <a:r>
              <a:rPr lang="en-US" sz="1300" b="1" dirty="0">
                <a:solidFill>
                  <a:srgbClr val="000099"/>
                </a:solidFill>
              </a:rPr>
              <a:t>04/01/2006</a:t>
            </a:r>
          </a:p>
        </p:txBody>
      </p:sp>
      <p:sp>
        <p:nvSpPr>
          <p:cNvPr id="88" name="AutoShape 2"/>
          <p:cNvSpPr>
            <a:spLocks noChangeArrowheads="1"/>
          </p:cNvSpPr>
          <p:nvPr/>
        </p:nvSpPr>
        <p:spPr bwMode="auto">
          <a:xfrm>
            <a:off x="161926" y="142874"/>
            <a:ext cx="5967942" cy="466726"/>
          </a:xfrm>
          <a:prstGeom prst="flowChartAlternateProcess">
            <a:avLst/>
          </a:prstGeom>
          <a:solidFill>
            <a:srgbClr val="FFFF99"/>
          </a:solidFill>
          <a:ln w="57150">
            <a:solidFill>
              <a:srgbClr val="000080"/>
            </a:solidFill>
            <a:miter lim="800000"/>
            <a:headEnd/>
            <a:tailEnd/>
          </a:ln>
          <a:effectLst>
            <a:outerShdw dist="117088" dir="2436078" algn="ctr" rotWithShape="0">
              <a:srgbClr val="65839B">
                <a:alpha val="45000"/>
              </a:srgbClr>
            </a:outerShdw>
          </a:effectLst>
        </p:spPr>
        <p:txBody>
          <a:bodyPr wrap="none" anchor="ctr"/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Online bias correction and assimilation of SSH anomalies</a:t>
            </a:r>
            <a:endParaRPr lang="en-US" sz="16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2" cstate="print"/>
          <a:srcRect l="26111" t="29257" r="62500" b="42857"/>
          <a:stretch>
            <a:fillRect/>
          </a:stretch>
        </p:blipFill>
        <p:spPr bwMode="auto">
          <a:xfrm>
            <a:off x="6559549" y="209343"/>
            <a:ext cx="2260234" cy="201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3" cstate="print"/>
          <a:srcRect l="43056" t="23314" r="45555" b="48190"/>
          <a:stretch>
            <a:fillRect/>
          </a:stretch>
        </p:blipFill>
        <p:spPr bwMode="auto">
          <a:xfrm>
            <a:off x="6590407" y="2132187"/>
            <a:ext cx="2229376" cy="2033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3" cstate="print"/>
          <a:srcRect l="18334" t="23771" r="70555" b="49714"/>
          <a:stretch>
            <a:fillRect/>
          </a:stretch>
        </p:blipFill>
        <p:spPr bwMode="auto">
          <a:xfrm>
            <a:off x="6590407" y="4061515"/>
            <a:ext cx="2229376" cy="193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Rectangle 75"/>
          <p:cNvSpPr>
            <a:spLocks noChangeArrowheads="1"/>
          </p:cNvSpPr>
          <p:nvPr/>
        </p:nvSpPr>
        <p:spPr bwMode="auto">
          <a:xfrm>
            <a:off x="6829427" y="1400175"/>
            <a:ext cx="180022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srgbClr val="00B050"/>
                </a:solidFill>
              </a:rPr>
              <a:t>Control</a:t>
            </a:r>
            <a:r>
              <a:rPr lang="en-US" sz="1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schemeClr val="accent2">
                    <a:lumMod val="75000"/>
                  </a:schemeClr>
                </a:solidFill>
              </a:rPr>
              <a:t>RMS T OMF = 1.76C</a:t>
            </a:r>
            <a:endParaRPr lang="en-US" sz="1000" b="1" dirty="0">
              <a:solidFill>
                <a:srgbClr val="6699FF"/>
              </a:solidFill>
            </a:endParaRPr>
          </a:p>
        </p:txBody>
      </p:sp>
      <p:sp>
        <p:nvSpPr>
          <p:cNvPr id="91" name="Rectangle 75"/>
          <p:cNvSpPr>
            <a:spLocks noChangeArrowheads="1"/>
          </p:cNvSpPr>
          <p:nvPr/>
        </p:nvSpPr>
        <p:spPr bwMode="auto">
          <a:xfrm>
            <a:off x="6829427" y="3333750"/>
            <a:ext cx="180022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srgbClr val="FF0000"/>
                </a:solidFill>
              </a:rPr>
              <a:t>MVOI</a:t>
            </a:r>
            <a:r>
              <a:rPr lang="en-US" sz="1000" b="1" dirty="0" smtClean="0">
                <a:solidFill>
                  <a:schemeClr val="accent2">
                    <a:lumMod val="75000"/>
                  </a:schemeClr>
                </a:solidFill>
              </a:rPr>
              <a:t> (static ensemble)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schemeClr val="accent2">
                    <a:lumMod val="75000"/>
                  </a:schemeClr>
                </a:solidFill>
              </a:rPr>
              <a:t>RMS T OMF = 1.48C</a:t>
            </a:r>
            <a:endParaRPr lang="en-US" sz="1000" b="1" dirty="0">
              <a:solidFill>
                <a:srgbClr val="6699FF"/>
              </a:solidFill>
            </a:endParaRPr>
          </a:p>
        </p:txBody>
      </p:sp>
      <p:sp>
        <p:nvSpPr>
          <p:cNvPr id="92" name="Rectangle 75"/>
          <p:cNvSpPr>
            <a:spLocks noChangeArrowheads="1"/>
          </p:cNvSpPr>
          <p:nvPr/>
        </p:nvSpPr>
        <p:spPr bwMode="auto">
          <a:xfrm>
            <a:off x="6981827" y="5191125"/>
            <a:ext cx="180022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000" b="1" dirty="0" smtClean="0"/>
              <a:t>EnKF-8x1</a:t>
            </a:r>
            <a:r>
              <a:rPr lang="en-US" sz="1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000" b="1" dirty="0" smtClean="0">
                <a:solidFill>
                  <a:schemeClr val="accent2">
                    <a:lumMod val="75000"/>
                  </a:schemeClr>
                </a:solidFill>
              </a:rPr>
              <a:t>RMS T OMF = 1.3C</a:t>
            </a:r>
            <a:endParaRPr lang="en-US" sz="1000" b="1" dirty="0">
              <a:solidFill>
                <a:srgbClr val="6699FF"/>
              </a:solidFill>
            </a:endParaRPr>
          </a:p>
        </p:txBody>
      </p:sp>
      <p:sp>
        <p:nvSpPr>
          <p:cNvPr id="93" name="Rectangle 75"/>
          <p:cNvSpPr>
            <a:spLocks noChangeArrowheads="1"/>
          </p:cNvSpPr>
          <p:nvPr/>
        </p:nvSpPr>
        <p:spPr bwMode="auto">
          <a:xfrm>
            <a:off x="904875" y="902553"/>
            <a:ext cx="4591049" cy="10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Experiment duration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01-07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2007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b="1" dirty="0" smtClean="0">
                <a:solidFill>
                  <a:srgbClr val="000099"/>
                </a:solidFill>
              </a:rPr>
              <a:t>RMS T OMFA statistics at TAO moorings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b="1" dirty="0" smtClean="0">
                <a:solidFill>
                  <a:srgbClr val="000099"/>
                </a:solidFill>
              </a:rPr>
              <a:t>TAO T data are passive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b="1" dirty="0" smtClean="0">
                <a:solidFill>
                  <a:srgbClr val="000099"/>
                </a:solidFill>
              </a:rPr>
              <a:t>SLA is active</a:t>
            </a:r>
          </a:p>
        </p:txBody>
      </p:sp>
      <p:sp>
        <p:nvSpPr>
          <p:cNvPr id="9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239000" y="6324600"/>
            <a:ext cx="1905000" cy="457200"/>
          </a:xfrm>
          <a:noFill/>
        </p:spPr>
        <p:txBody>
          <a:bodyPr/>
          <a:lstStyle/>
          <a:p>
            <a:endParaRPr lang="en-US" dirty="0" smtClean="0"/>
          </a:p>
          <a:p>
            <a:fld id="{3851ED85-89C8-42D5-9699-CC561758206C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114300" y="133349"/>
            <a:ext cx="6167967" cy="425451"/>
          </a:xfrm>
          <a:prstGeom prst="flowChartAlternateProcess">
            <a:avLst/>
          </a:prstGeom>
          <a:solidFill>
            <a:srgbClr val="FFFF99"/>
          </a:solidFill>
          <a:ln w="57150">
            <a:solidFill>
              <a:srgbClr val="000080"/>
            </a:solidFill>
            <a:miter lim="800000"/>
            <a:headEnd/>
            <a:tailEnd/>
          </a:ln>
          <a:effectLst>
            <a:outerShdw dist="117088" dir="2436078" algn="ctr" rotWithShape="0">
              <a:srgbClr val="65839B">
                <a:alpha val="45000"/>
              </a:srgbClr>
            </a:outerShdw>
          </a:effectLst>
        </p:spPr>
        <p:txBody>
          <a:bodyPr wrap="none" anchor="ctr"/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Online bias correction and assimilation of SSH anomalies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12" name="Rectangle 75"/>
          <p:cNvSpPr>
            <a:spLocks noChangeArrowheads="1"/>
          </p:cNvSpPr>
          <p:nvPr/>
        </p:nvSpPr>
        <p:spPr bwMode="auto">
          <a:xfrm>
            <a:off x="5867400" y="6058555"/>
            <a:ext cx="3200400" cy="532453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1300" b="1" dirty="0" smtClean="0">
                <a:solidFill>
                  <a:schemeClr val="accent6"/>
                </a:solidFill>
              </a:rPr>
              <a:t>RMS T OMFA statistics at TAO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n-US" sz="1300" b="1" dirty="0" smtClean="0">
                <a:solidFill>
                  <a:schemeClr val="accent6"/>
                </a:solidFill>
              </a:rPr>
              <a:t>mooring </a:t>
            </a:r>
            <a:r>
              <a:rPr lang="en-US" sz="1300" b="1" dirty="0" smtClean="0">
                <a:solidFill>
                  <a:schemeClr val="accent6"/>
                </a:solidFill>
              </a:rPr>
              <a:t>locations </a:t>
            </a:r>
            <a:r>
              <a:rPr lang="en-US" sz="1300" b="1" dirty="0" smtClean="0">
                <a:solidFill>
                  <a:schemeClr val="accent6"/>
                </a:solidFill>
              </a:rPr>
              <a:t>(April-July 2007</a:t>
            </a:r>
            <a:r>
              <a:rPr lang="en-US" sz="1300" b="1" dirty="0" smtClean="0">
                <a:solidFill>
                  <a:schemeClr val="accent6"/>
                </a:solidFill>
              </a:rPr>
              <a:t>)</a:t>
            </a:r>
            <a:endParaRPr lang="en-US" sz="1300" b="1" dirty="0">
              <a:solidFill>
                <a:schemeClr val="accent6"/>
              </a:solidFill>
            </a:endParaRPr>
          </a:p>
        </p:txBody>
      </p:sp>
      <p:pic>
        <p:nvPicPr>
          <p:cNvPr id="157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8346" y="3217035"/>
            <a:ext cx="2987721" cy="224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6238" y="3217035"/>
            <a:ext cx="2987721" cy="224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75"/>
          <p:cNvSpPr>
            <a:spLocks noChangeArrowheads="1"/>
          </p:cNvSpPr>
          <p:nvPr/>
        </p:nvSpPr>
        <p:spPr bwMode="auto">
          <a:xfrm>
            <a:off x="381000" y="5503843"/>
            <a:ext cx="60346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Note: ensemble initialization during first two months of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EnKF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run</a:t>
            </a:r>
            <a:endParaRPr lang="en-US" b="1" dirty="0">
              <a:solidFill>
                <a:srgbClr val="6699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CRA023_TEST4_T_2007_0_300.png"/>
          <p:cNvPicPr>
            <a:picLocks noChangeAspect="1"/>
          </p:cNvPicPr>
          <p:nvPr/>
        </p:nvPicPr>
        <p:blipFill>
          <a:blip r:embed="rId2" cstate="print"/>
          <a:srcRect l="1255" t="8045" r="50771" b="53123"/>
          <a:stretch>
            <a:fillRect/>
          </a:stretch>
        </p:blipFill>
        <p:spPr>
          <a:xfrm>
            <a:off x="5380589" y="1542817"/>
            <a:ext cx="2962269" cy="1776436"/>
          </a:xfrm>
          <a:prstGeom prst="rect">
            <a:avLst/>
          </a:prstGeom>
        </p:spPr>
      </p:pic>
      <p:pic>
        <p:nvPicPr>
          <p:cNvPr id="14" name="Picture 13" descr="GCRA023_TEST2_T_2007_0_300.png"/>
          <p:cNvPicPr>
            <a:picLocks noChangeAspect="1"/>
          </p:cNvPicPr>
          <p:nvPr/>
        </p:nvPicPr>
        <p:blipFill>
          <a:blip r:embed="rId3" cstate="print"/>
          <a:srcRect t="7802" r="55877" b="53649"/>
          <a:stretch>
            <a:fillRect/>
          </a:stretch>
        </p:blipFill>
        <p:spPr>
          <a:xfrm>
            <a:off x="2656109" y="1542817"/>
            <a:ext cx="2724480" cy="1763490"/>
          </a:xfrm>
          <a:prstGeom prst="rect">
            <a:avLst/>
          </a:prstGeom>
        </p:spPr>
      </p:pic>
      <p:pic>
        <p:nvPicPr>
          <p:cNvPr id="16" name="Picture 15" descr="GCRA023_TEST3_T_2007_0_300.png"/>
          <p:cNvPicPr>
            <a:picLocks noChangeAspect="1"/>
          </p:cNvPicPr>
          <p:nvPr/>
        </p:nvPicPr>
        <p:blipFill>
          <a:blip r:embed="rId4" cstate="print"/>
          <a:srcRect l="1583" t="8072" r="55842" b="53305"/>
          <a:stretch>
            <a:fillRect/>
          </a:stretch>
        </p:blipFill>
        <p:spPr>
          <a:xfrm>
            <a:off x="27214" y="1542817"/>
            <a:ext cx="2628895" cy="1766875"/>
          </a:xfrm>
          <a:prstGeom prst="rect">
            <a:avLst/>
          </a:prstGeom>
        </p:spPr>
      </p:pic>
      <p:pic>
        <p:nvPicPr>
          <p:cNvPr id="33" name="Picture 32" descr="GCRA023_TEST4_T_2007_300_2000.png"/>
          <p:cNvPicPr>
            <a:picLocks noChangeAspect="1"/>
          </p:cNvPicPr>
          <p:nvPr/>
        </p:nvPicPr>
        <p:blipFill>
          <a:blip r:embed="rId5" cstate="print"/>
          <a:srcRect t="7941" r="50000" b="52082"/>
          <a:stretch>
            <a:fillRect/>
          </a:stretch>
        </p:blipFill>
        <p:spPr>
          <a:xfrm>
            <a:off x="5361306" y="3624827"/>
            <a:ext cx="3087369" cy="1828816"/>
          </a:xfrm>
          <a:prstGeom prst="rect">
            <a:avLst/>
          </a:prstGeom>
        </p:spPr>
      </p:pic>
      <p:pic>
        <p:nvPicPr>
          <p:cNvPr id="34" name="Picture 33" descr="GCRA023_TEST3_T_2007_300_2000.png"/>
          <p:cNvPicPr>
            <a:picLocks noChangeAspect="1"/>
          </p:cNvPicPr>
          <p:nvPr/>
        </p:nvPicPr>
        <p:blipFill>
          <a:blip r:embed="rId6" cstate="print"/>
          <a:srcRect l="1177" t="7525" r="55939" b="52707"/>
          <a:stretch>
            <a:fillRect/>
          </a:stretch>
        </p:blipFill>
        <p:spPr>
          <a:xfrm>
            <a:off x="8164" y="3624827"/>
            <a:ext cx="2647975" cy="1819255"/>
          </a:xfrm>
          <a:prstGeom prst="rect">
            <a:avLst/>
          </a:prstGeom>
        </p:spPr>
      </p:pic>
      <p:pic>
        <p:nvPicPr>
          <p:cNvPr id="35" name="Picture 34" descr="GCRA023_TEST2_T_2007_300_2000.png"/>
          <p:cNvPicPr>
            <a:picLocks noChangeAspect="1"/>
          </p:cNvPicPr>
          <p:nvPr/>
        </p:nvPicPr>
        <p:blipFill>
          <a:blip r:embed="rId7" cstate="print"/>
          <a:srcRect l="1177" t="7941" r="56016" b="50208"/>
          <a:stretch>
            <a:fillRect/>
          </a:stretch>
        </p:blipFill>
        <p:spPr>
          <a:xfrm>
            <a:off x="2739563" y="3624827"/>
            <a:ext cx="2643220" cy="1914545"/>
          </a:xfrm>
          <a:prstGeom prst="rect">
            <a:avLst/>
          </a:prstGeom>
        </p:spPr>
      </p:pic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09549" y="5424278"/>
            <a:ext cx="2438401" cy="307777"/>
          </a:xfrm>
          <a:prstGeom prst="rect">
            <a:avLst/>
          </a:prstGeom>
          <a:solidFill>
            <a:srgbClr val="FFFF99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389438"/>
            <a:r>
              <a:rPr lang="en-US" b="1" dirty="0" smtClean="0">
                <a:solidFill>
                  <a:srgbClr val="000099"/>
                </a:solidFill>
              </a:rPr>
              <a:t>SST + SSS assimilation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944591" y="5424278"/>
            <a:ext cx="2398934" cy="307777"/>
          </a:xfrm>
          <a:prstGeom prst="rect">
            <a:avLst/>
          </a:prstGeom>
          <a:solidFill>
            <a:srgbClr val="FFFF99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389438"/>
            <a:r>
              <a:rPr lang="en-US" b="1" dirty="0" smtClean="0">
                <a:solidFill>
                  <a:srgbClr val="000099"/>
                </a:solidFill>
              </a:rPr>
              <a:t>SLA assimilation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5505450" y="5424278"/>
            <a:ext cx="2952750" cy="307777"/>
          </a:xfrm>
          <a:prstGeom prst="rect">
            <a:avLst/>
          </a:prstGeom>
          <a:solidFill>
            <a:srgbClr val="FFFF99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389438"/>
            <a:r>
              <a:rPr lang="en-US" b="1" dirty="0" smtClean="0">
                <a:solidFill>
                  <a:srgbClr val="000099"/>
                </a:solidFill>
              </a:rPr>
              <a:t>SST + SSS + SLA assimilation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209550" y="1246768"/>
            <a:ext cx="7791449" cy="307777"/>
          </a:xfrm>
          <a:prstGeom prst="rect">
            <a:avLst/>
          </a:prstGeom>
          <a:solidFill>
            <a:srgbClr val="CCECFF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389438"/>
            <a:r>
              <a:rPr lang="en-US" b="1" dirty="0" smtClean="0">
                <a:solidFill>
                  <a:srgbClr val="000099"/>
                </a:solidFill>
              </a:rPr>
              <a:t>RMS T OMF diff. 0-300m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209549" y="3334882"/>
            <a:ext cx="7820025" cy="307777"/>
          </a:xfrm>
          <a:prstGeom prst="rect">
            <a:avLst/>
          </a:prstGeom>
          <a:solidFill>
            <a:srgbClr val="CCECFF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389438"/>
            <a:r>
              <a:rPr lang="en-US" b="1" dirty="0" smtClean="0">
                <a:solidFill>
                  <a:srgbClr val="000099"/>
                </a:solidFill>
              </a:rPr>
              <a:t>RMS T OMF diff. 300-2000m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39" name="Rectangle 75"/>
          <p:cNvSpPr>
            <a:spLocks noChangeArrowheads="1"/>
          </p:cNvSpPr>
          <p:nvPr/>
        </p:nvSpPr>
        <p:spPr bwMode="auto">
          <a:xfrm>
            <a:off x="171450" y="5891777"/>
            <a:ext cx="8972550" cy="77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300" b="1" dirty="0" smtClean="0">
                <a:solidFill>
                  <a:srgbClr val="000099"/>
                </a:solidFill>
              </a:rPr>
              <a:t>Assimilation of SST + SSS alone does not </a:t>
            </a:r>
            <a:r>
              <a:rPr lang="en-US" sz="1300" b="1" dirty="0" smtClean="0">
                <a:solidFill>
                  <a:srgbClr val="000099"/>
                </a:solidFill>
              </a:rPr>
              <a:t>improve </a:t>
            </a:r>
            <a:r>
              <a:rPr lang="en-US" sz="1300" b="1" dirty="0" smtClean="0">
                <a:solidFill>
                  <a:srgbClr val="000099"/>
                </a:solidFill>
              </a:rPr>
              <a:t>the </a:t>
            </a:r>
            <a:r>
              <a:rPr lang="en-US" sz="1300" b="1" dirty="0" smtClean="0">
                <a:solidFill>
                  <a:srgbClr val="000099"/>
                </a:solidFill>
              </a:rPr>
              <a:t>subsurface T much </a:t>
            </a:r>
            <a:r>
              <a:rPr lang="en-US" sz="1300" b="1" dirty="0" smtClean="0">
                <a:solidFill>
                  <a:srgbClr val="000099"/>
                </a:solidFill>
              </a:rPr>
              <a:t>(vs. control)  </a:t>
            </a:r>
            <a:endParaRPr lang="en-US" sz="1300" b="1" dirty="0">
              <a:solidFill>
                <a:srgbClr val="000099"/>
              </a:solidFill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300" b="1" dirty="0" smtClean="0">
                <a:solidFill>
                  <a:srgbClr val="000099"/>
                </a:solidFill>
              </a:rPr>
              <a:t>SLA assimilation with online bias correction </a:t>
            </a:r>
            <a:r>
              <a:rPr lang="en-US" sz="1300" b="1" dirty="0" smtClean="0">
                <a:solidFill>
                  <a:srgbClr val="000099"/>
                </a:solidFill>
              </a:rPr>
              <a:t>improves upon control</a:t>
            </a:r>
            <a:r>
              <a:rPr lang="en-US" sz="1300" b="1" dirty="0" smtClean="0">
                <a:solidFill>
                  <a:srgbClr val="000099"/>
                </a:solidFill>
              </a:rPr>
              <a:t>, </a:t>
            </a:r>
            <a:r>
              <a:rPr lang="en-US" sz="1300" b="1" dirty="0" smtClean="0">
                <a:solidFill>
                  <a:srgbClr val="000099"/>
                </a:solidFill>
              </a:rPr>
              <a:t>but not in </a:t>
            </a:r>
            <a:r>
              <a:rPr lang="en-US" sz="1300" b="1" dirty="0" smtClean="0">
                <a:solidFill>
                  <a:srgbClr val="000099"/>
                </a:solidFill>
              </a:rPr>
              <a:t>Nino-4 </a:t>
            </a:r>
            <a:r>
              <a:rPr lang="en-US" sz="1300" b="1" dirty="0" smtClean="0">
                <a:solidFill>
                  <a:srgbClr val="000099"/>
                </a:solidFill>
              </a:rPr>
              <a:t>area (0-300m)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300" b="1" dirty="0" smtClean="0">
                <a:solidFill>
                  <a:srgbClr val="000099"/>
                </a:solidFill>
              </a:rPr>
              <a:t>Assimilating SST + SSS + SLA mostly corrects the 0-300m Nino-4 area deficiencies  </a:t>
            </a:r>
          </a:p>
        </p:txBody>
      </p:sp>
      <p:sp>
        <p:nvSpPr>
          <p:cNvPr id="40" name="Rectangle 75"/>
          <p:cNvSpPr>
            <a:spLocks noChangeArrowheads="1"/>
          </p:cNvSpPr>
          <p:nvPr/>
        </p:nvSpPr>
        <p:spPr bwMode="auto">
          <a:xfrm>
            <a:off x="323851" y="828442"/>
            <a:ext cx="84772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b="1" dirty="0" smtClean="0">
                <a:solidFill>
                  <a:srgbClr val="000099"/>
                </a:solidFill>
              </a:rPr>
              <a:t>Validation of surface data assimilation using passive (not assimilated) sub-surface Argo data</a:t>
            </a: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239000" y="6324600"/>
            <a:ext cx="1905000" cy="457200"/>
          </a:xfrm>
          <a:noFill/>
        </p:spPr>
        <p:txBody>
          <a:bodyPr/>
          <a:lstStyle/>
          <a:p>
            <a:endParaRPr lang="en-US" dirty="0" smtClean="0"/>
          </a:p>
          <a:p>
            <a:fld id="{3851ED85-89C8-42D5-9699-CC561758206C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17" name="AutoShape 2"/>
          <p:cNvSpPr>
            <a:spLocks noChangeArrowheads="1"/>
          </p:cNvSpPr>
          <p:nvPr/>
        </p:nvSpPr>
        <p:spPr bwMode="auto">
          <a:xfrm>
            <a:off x="161925" y="152399"/>
            <a:ext cx="8867775" cy="457201"/>
          </a:xfrm>
          <a:prstGeom prst="flowChartAlternateProcess">
            <a:avLst/>
          </a:prstGeom>
          <a:solidFill>
            <a:srgbClr val="FFFF99"/>
          </a:solidFill>
          <a:ln w="57150">
            <a:solidFill>
              <a:srgbClr val="000080"/>
            </a:solidFill>
            <a:miter lim="800000"/>
            <a:headEnd/>
            <a:tailEnd/>
          </a:ln>
          <a:effectLst>
            <a:outerShdw dist="117088" dir="2436078" algn="ctr" rotWithShape="0">
              <a:srgbClr val="65839B">
                <a:alpha val="45000"/>
              </a:srgbClr>
            </a:outerShdw>
          </a:effectLst>
        </p:spPr>
        <p:txBody>
          <a:bodyPr wrap="none" anchor="ctr"/>
          <a:lstStyle/>
          <a:p>
            <a:pPr algn="ctr" defTabSz="4389438"/>
            <a:r>
              <a:rPr lang="en-US" sz="1600" b="1" dirty="0" smtClean="0">
                <a:solidFill>
                  <a:srgbClr val="000099"/>
                </a:solidFill>
              </a:rPr>
              <a:t>T improvement over control: control RMS T OMF – ODAS RMS T OMF</a:t>
            </a:r>
            <a:endParaRPr lang="en-US" sz="1600" b="1" dirty="0">
              <a:solidFill>
                <a:srgbClr val="000099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933283" y="1879600"/>
            <a:ext cx="1590675" cy="1063198"/>
            <a:chOff x="7933283" y="1879600"/>
            <a:chExt cx="1590675" cy="1063198"/>
          </a:xfrm>
        </p:grpSpPr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7933283" y="1879600"/>
              <a:ext cx="1590675" cy="41549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389438">
                <a:defRPr/>
              </a:pPr>
              <a:r>
                <a:rPr lang="en-US" sz="1050" b="1" dirty="0" smtClean="0">
                  <a:solidFill>
                    <a:srgbClr val="000099"/>
                  </a:solidFill>
                </a:rPr>
                <a:t>Experiment</a:t>
              </a:r>
            </a:p>
            <a:p>
              <a:pPr algn="ctr" defTabSz="4389438">
                <a:defRPr/>
              </a:pPr>
              <a:r>
                <a:rPr lang="en-US" sz="1050" b="1" dirty="0" smtClean="0">
                  <a:solidFill>
                    <a:srgbClr val="000099"/>
                  </a:solidFill>
                </a:rPr>
                <a:t>is better </a:t>
              </a:r>
              <a:endParaRPr lang="en-US" sz="1050" b="1" dirty="0">
                <a:solidFill>
                  <a:srgbClr val="000099"/>
                </a:solidFill>
              </a:endParaRPr>
            </a:p>
          </p:txBody>
        </p:sp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8124825" y="2527300"/>
              <a:ext cx="1019175" cy="41549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389438">
                <a:defRPr/>
              </a:pPr>
              <a:r>
                <a:rPr lang="en-US" sz="1050" b="1" dirty="0" smtClean="0">
                  <a:solidFill>
                    <a:srgbClr val="000099"/>
                  </a:solidFill>
                </a:rPr>
                <a:t>Control</a:t>
              </a:r>
            </a:p>
            <a:p>
              <a:pPr algn="ctr" defTabSz="4389438">
                <a:defRPr/>
              </a:pPr>
              <a:r>
                <a:rPr lang="en-US" sz="1050" b="1" dirty="0" smtClean="0">
                  <a:solidFill>
                    <a:srgbClr val="000099"/>
                  </a:solidFill>
                </a:rPr>
                <a:t>is better </a:t>
              </a:r>
              <a:endParaRPr lang="en-US" sz="1050" b="1" dirty="0">
                <a:solidFill>
                  <a:srgbClr val="000099"/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8286625" y="2065345"/>
              <a:ext cx="67807" cy="680918"/>
              <a:chOff x="4677692" y="1589095"/>
              <a:chExt cx="67807" cy="680918"/>
            </a:xfrm>
          </p:grpSpPr>
          <p:sp>
            <p:nvSpPr>
              <p:cNvPr id="21" name="AutoShape 768"/>
              <p:cNvSpPr>
                <a:spLocks noChangeAspect="1" noChangeArrowheads="1"/>
              </p:cNvSpPr>
              <p:nvPr/>
            </p:nvSpPr>
            <p:spPr bwMode="auto">
              <a:xfrm>
                <a:off x="4677692" y="1589095"/>
                <a:ext cx="62317" cy="305131"/>
              </a:xfrm>
              <a:prstGeom prst="upArrow">
                <a:avLst>
                  <a:gd name="adj1" fmla="val 50000"/>
                  <a:gd name="adj2" fmla="val 103711"/>
                </a:avLst>
              </a:prstGeom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16200000" scaled="0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 defTabSz="4389438"/>
                <a:endParaRPr lang="en-US"/>
              </a:p>
            </p:txBody>
          </p:sp>
          <p:sp>
            <p:nvSpPr>
              <p:cNvPr id="25" name="AutoShape 770"/>
              <p:cNvSpPr>
                <a:spLocks noChangeAspect="1" noChangeArrowheads="1"/>
              </p:cNvSpPr>
              <p:nvPr/>
            </p:nvSpPr>
            <p:spPr bwMode="auto">
              <a:xfrm flipV="1">
                <a:off x="4680636" y="1951046"/>
                <a:ext cx="64863" cy="318967"/>
              </a:xfrm>
              <a:prstGeom prst="upArrow">
                <a:avLst>
                  <a:gd name="adj1" fmla="val 50000"/>
                  <a:gd name="adj2" fmla="val 103711"/>
                </a:avLst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0"/>
                <a:tileRect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defTabSz="4389438"/>
                <a:endParaRPr lang="en-US"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7971383" y="3905250"/>
            <a:ext cx="1590675" cy="1063198"/>
            <a:chOff x="7914233" y="1879600"/>
            <a:chExt cx="1590675" cy="1063198"/>
          </a:xfrm>
        </p:grpSpPr>
        <p:sp>
          <p:nvSpPr>
            <p:cNvPr id="36" name="Text Box 5"/>
            <p:cNvSpPr txBox="1">
              <a:spLocks noChangeArrowheads="1"/>
            </p:cNvSpPr>
            <p:nvPr/>
          </p:nvSpPr>
          <p:spPr bwMode="auto">
            <a:xfrm>
              <a:off x="7914233" y="1879600"/>
              <a:ext cx="1590675" cy="41549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389438">
                <a:defRPr/>
              </a:pPr>
              <a:r>
                <a:rPr lang="en-US" sz="1050" b="1" dirty="0" smtClean="0">
                  <a:solidFill>
                    <a:srgbClr val="000099"/>
                  </a:solidFill>
                </a:rPr>
                <a:t>Experiment</a:t>
              </a:r>
            </a:p>
            <a:p>
              <a:pPr algn="ctr" defTabSz="4389438">
                <a:defRPr/>
              </a:pPr>
              <a:r>
                <a:rPr lang="en-US" sz="1050" b="1" dirty="0" smtClean="0">
                  <a:solidFill>
                    <a:srgbClr val="000099"/>
                  </a:solidFill>
                </a:rPr>
                <a:t>is better </a:t>
              </a:r>
              <a:endParaRPr lang="en-US" sz="1050" b="1" dirty="0">
                <a:solidFill>
                  <a:srgbClr val="000099"/>
                </a:solidFill>
              </a:endParaRPr>
            </a:p>
          </p:txBody>
        </p:sp>
        <p:sp>
          <p:nvSpPr>
            <p:cNvPr id="42" name="Text Box 5"/>
            <p:cNvSpPr txBox="1">
              <a:spLocks noChangeArrowheads="1"/>
            </p:cNvSpPr>
            <p:nvPr/>
          </p:nvSpPr>
          <p:spPr bwMode="auto">
            <a:xfrm>
              <a:off x="8124825" y="2527300"/>
              <a:ext cx="1019175" cy="41549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389438">
                <a:defRPr/>
              </a:pPr>
              <a:r>
                <a:rPr lang="en-US" sz="1050" b="1" dirty="0" smtClean="0">
                  <a:solidFill>
                    <a:srgbClr val="000099"/>
                  </a:solidFill>
                </a:rPr>
                <a:t>Control</a:t>
              </a:r>
            </a:p>
            <a:p>
              <a:pPr algn="ctr" defTabSz="4389438">
                <a:defRPr/>
              </a:pPr>
              <a:r>
                <a:rPr lang="en-US" sz="1050" b="1" dirty="0" smtClean="0">
                  <a:solidFill>
                    <a:srgbClr val="000099"/>
                  </a:solidFill>
                </a:rPr>
                <a:t>is better </a:t>
              </a:r>
              <a:endParaRPr lang="en-US" sz="1050" b="1" dirty="0">
                <a:solidFill>
                  <a:srgbClr val="000099"/>
                </a:solidFill>
              </a:endParaRPr>
            </a:p>
          </p:txBody>
        </p:sp>
        <p:grpSp>
          <p:nvGrpSpPr>
            <p:cNvPr id="43" name="Group 19"/>
            <p:cNvGrpSpPr/>
            <p:nvPr/>
          </p:nvGrpSpPr>
          <p:grpSpPr>
            <a:xfrm>
              <a:off x="8286625" y="2065345"/>
              <a:ext cx="67807" cy="680918"/>
              <a:chOff x="4677692" y="1589095"/>
              <a:chExt cx="67807" cy="680918"/>
            </a:xfrm>
          </p:grpSpPr>
          <p:sp>
            <p:nvSpPr>
              <p:cNvPr id="44" name="AutoShape 768"/>
              <p:cNvSpPr>
                <a:spLocks noChangeAspect="1" noChangeArrowheads="1"/>
              </p:cNvSpPr>
              <p:nvPr/>
            </p:nvSpPr>
            <p:spPr bwMode="auto">
              <a:xfrm>
                <a:off x="4677692" y="1589095"/>
                <a:ext cx="62317" cy="305131"/>
              </a:xfrm>
              <a:prstGeom prst="upArrow">
                <a:avLst>
                  <a:gd name="adj1" fmla="val 50000"/>
                  <a:gd name="adj2" fmla="val 103711"/>
                </a:avLst>
              </a:prstGeom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16200000" scaled="0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 defTabSz="4389438"/>
                <a:endParaRPr lang="en-US"/>
              </a:p>
            </p:txBody>
          </p:sp>
          <p:sp>
            <p:nvSpPr>
              <p:cNvPr id="45" name="AutoShape 770"/>
              <p:cNvSpPr>
                <a:spLocks noChangeAspect="1" noChangeArrowheads="1"/>
              </p:cNvSpPr>
              <p:nvPr/>
            </p:nvSpPr>
            <p:spPr bwMode="auto">
              <a:xfrm flipV="1">
                <a:off x="4680636" y="1951046"/>
                <a:ext cx="64863" cy="318967"/>
              </a:xfrm>
              <a:prstGeom prst="upArrow">
                <a:avLst>
                  <a:gd name="adj1" fmla="val 50000"/>
                  <a:gd name="adj2" fmla="val 103711"/>
                </a:avLst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0"/>
                <a:tileRect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defTabSz="4389438"/>
                <a:endParaRPr lang="en-US"/>
              </a:p>
            </p:txBody>
          </p:sp>
        </p:grpSp>
      </p:grpSp>
    </p:spTree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>
            <a:grpSpLocks noChangeAspect="1"/>
          </p:cNvGrpSpPr>
          <p:nvPr/>
        </p:nvGrpSpPr>
        <p:grpSpPr>
          <a:xfrm>
            <a:off x="4486" y="1265818"/>
            <a:ext cx="8732942" cy="4499671"/>
            <a:chOff x="4487" y="1265818"/>
            <a:chExt cx="8822035" cy="4545577"/>
          </a:xfrm>
        </p:grpSpPr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180975" y="5490953"/>
              <a:ext cx="2495550" cy="307777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4389438"/>
              <a:r>
                <a:rPr lang="en-US" b="1" dirty="0" smtClean="0">
                  <a:solidFill>
                    <a:srgbClr val="000099"/>
                  </a:solidFill>
                </a:rPr>
                <a:t>SST + SSS assimilation</a:t>
              </a:r>
              <a:endParaRPr lang="en-US" b="1" dirty="0">
                <a:solidFill>
                  <a:srgbClr val="000099"/>
                </a:solidFill>
              </a:endParaRPr>
            </a:p>
          </p:txBody>
        </p:sp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>
              <a:off x="3086099" y="5490953"/>
              <a:ext cx="2514601" cy="307777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4389438"/>
              <a:r>
                <a:rPr lang="en-US" b="1" dirty="0" smtClean="0">
                  <a:solidFill>
                    <a:srgbClr val="000099"/>
                  </a:solidFill>
                </a:rPr>
                <a:t>SLA assimilation</a:t>
              </a:r>
              <a:endParaRPr lang="en-US" b="1" dirty="0">
                <a:solidFill>
                  <a:srgbClr val="000099"/>
                </a:solidFill>
              </a:endParaRPr>
            </a:p>
          </p:txBody>
        </p:sp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5819776" y="5500478"/>
              <a:ext cx="2962274" cy="310917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4389438"/>
              <a:r>
                <a:rPr lang="en-US" b="1" dirty="0" smtClean="0">
                  <a:solidFill>
                    <a:srgbClr val="000099"/>
                  </a:solidFill>
                </a:rPr>
                <a:t>SST + SSS + SLA assimilation</a:t>
              </a:r>
              <a:endParaRPr lang="en-US" b="1" dirty="0">
                <a:solidFill>
                  <a:srgbClr val="000099"/>
                </a:solidFill>
              </a:endParaRPr>
            </a:p>
          </p:txBody>
        </p:sp>
        <p:sp>
          <p:nvSpPr>
            <p:cNvPr id="37" name="Text Box 5"/>
            <p:cNvSpPr txBox="1">
              <a:spLocks noChangeArrowheads="1"/>
            </p:cNvSpPr>
            <p:nvPr/>
          </p:nvSpPr>
          <p:spPr bwMode="auto">
            <a:xfrm>
              <a:off x="186862" y="1265818"/>
              <a:ext cx="8118937" cy="307777"/>
            </a:xfrm>
            <a:prstGeom prst="rect">
              <a:avLst/>
            </a:prstGeom>
            <a:solidFill>
              <a:srgbClr val="CCECFF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4389438"/>
              <a:r>
                <a:rPr lang="en-US" b="1" dirty="0" smtClean="0">
                  <a:solidFill>
                    <a:srgbClr val="000099"/>
                  </a:solidFill>
                </a:rPr>
                <a:t>RMS S OMF diff. 0-300m</a:t>
              </a:r>
              <a:endParaRPr lang="en-US" b="1" dirty="0">
                <a:solidFill>
                  <a:srgbClr val="000099"/>
                </a:solidFill>
              </a:endParaRPr>
            </a:p>
          </p:txBody>
        </p:sp>
        <p:sp>
          <p:nvSpPr>
            <p:cNvPr id="38" name="Text Box 5"/>
            <p:cNvSpPr txBox="1">
              <a:spLocks noChangeArrowheads="1"/>
            </p:cNvSpPr>
            <p:nvPr/>
          </p:nvSpPr>
          <p:spPr bwMode="auto">
            <a:xfrm>
              <a:off x="182340" y="3430132"/>
              <a:ext cx="8218709" cy="307777"/>
            </a:xfrm>
            <a:prstGeom prst="rect">
              <a:avLst/>
            </a:prstGeom>
            <a:solidFill>
              <a:srgbClr val="CCECFF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4389438"/>
              <a:r>
                <a:rPr lang="en-US" b="1" dirty="0" smtClean="0">
                  <a:solidFill>
                    <a:srgbClr val="000099"/>
                  </a:solidFill>
                </a:rPr>
                <a:t>RMS S OMF diff. 300-2000m</a:t>
              </a:r>
              <a:endParaRPr lang="en-US" b="1" dirty="0">
                <a:solidFill>
                  <a:srgbClr val="000099"/>
                </a:solidFill>
              </a:endParaRPr>
            </a:p>
          </p:txBody>
        </p:sp>
        <p:pic>
          <p:nvPicPr>
            <p:cNvPr id="17" name="Picture 16" descr="GCRA023_TEST2_S_2007_0_300.png"/>
            <p:cNvPicPr>
              <a:picLocks noChangeAspect="1"/>
            </p:cNvPicPr>
            <p:nvPr/>
          </p:nvPicPr>
          <p:blipFill>
            <a:blip r:embed="rId2" cstate="print"/>
            <a:srcRect l="1563" t="8045" r="56093" b="52499"/>
            <a:stretch>
              <a:fillRect/>
            </a:stretch>
          </p:blipFill>
          <p:spPr>
            <a:xfrm>
              <a:off x="2927877" y="1542817"/>
              <a:ext cx="2614631" cy="1804982"/>
            </a:xfrm>
            <a:prstGeom prst="rect">
              <a:avLst/>
            </a:prstGeom>
          </p:spPr>
        </p:pic>
        <p:pic>
          <p:nvPicPr>
            <p:cNvPr id="18" name="Picture 17" descr="GCRA023_TEST3_S_2007_0_300.png"/>
            <p:cNvPicPr>
              <a:picLocks noChangeAspect="1"/>
            </p:cNvPicPr>
            <p:nvPr/>
          </p:nvPicPr>
          <p:blipFill>
            <a:blip r:embed="rId3" cstate="print"/>
            <a:srcRect l="1409" t="7733" r="55785" b="52499"/>
            <a:stretch>
              <a:fillRect/>
            </a:stretch>
          </p:blipFill>
          <p:spPr>
            <a:xfrm>
              <a:off x="11328" y="1542817"/>
              <a:ext cx="2643159" cy="1819255"/>
            </a:xfrm>
            <a:prstGeom prst="rect">
              <a:avLst/>
            </a:prstGeom>
          </p:spPr>
        </p:pic>
        <p:pic>
          <p:nvPicPr>
            <p:cNvPr id="19" name="Picture 18" descr="GCRA023_TEST4_S_2007_0_300.png"/>
            <p:cNvPicPr>
              <a:picLocks noChangeAspect="1"/>
            </p:cNvPicPr>
            <p:nvPr/>
          </p:nvPicPr>
          <p:blipFill>
            <a:blip r:embed="rId4" cstate="print"/>
            <a:srcRect l="1486" t="7941" r="49537" b="52707"/>
            <a:stretch>
              <a:fillRect/>
            </a:stretch>
          </p:blipFill>
          <p:spPr>
            <a:xfrm>
              <a:off x="5741547" y="1542817"/>
              <a:ext cx="3024202" cy="1800224"/>
            </a:xfrm>
            <a:prstGeom prst="rect">
              <a:avLst/>
            </a:prstGeom>
          </p:spPr>
        </p:pic>
        <p:pic>
          <p:nvPicPr>
            <p:cNvPr id="9830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 l="1136" t="7666" r="55678" b="54428"/>
            <a:stretch>
              <a:fillRect/>
            </a:stretch>
          </p:blipFill>
          <p:spPr bwMode="auto">
            <a:xfrm>
              <a:off x="2905721" y="3697558"/>
              <a:ext cx="2710734" cy="1763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310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 l="1136" t="7666" r="55678" b="54428"/>
            <a:stretch>
              <a:fillRect/>
            </a:stretch>
          </p:blipFill>
          <p:spPr bwMode="auto">
            <a:xfrm>
              <a:off x="4487" y="3697557"/>
              <a:ext cx="2710734" cy="1763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311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 l="1136" t="7666" r="49428" b="54428"/>
            <a:stretch>
              <a:fillRect/>
            </a:stretch>
          </p:blipFill>
          <p:spPr bwMode="auto">
            <a:xfrm>
              <a:off x="5723483" y="3697557"/>
              <a:ext cx="3103039" cy="1763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Rectangle 75"/>
          <p:cNvSpPr>
            <a:spLocks noChangeArrowheads="1"/>
          </p:cNvSpPr>
          <p:nvPr/>
        </p:nvSpPr>
        <p:spPr bwMode="auto">
          <a:xfrm>
            <a:off x="76200" y="6044177"/>
            <a:ext cx="8334375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0099"/>
                </a:solidFill>
              </a:rPr>
              <a:t> SLA assimilation alone very effective is improving S over the control</a:t>
            </a:r>
            <a:endParaRPr lang="en-US" b="1" dirty="0">
              <a:solidFill>
                <a:srgbClr val="000099"/>
              </a:solidFill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0099"/>
                </a:solidFill>
              </a:rPr>
              <a:t> Best results for S seen when assimilating SST + SSS + SLA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27" name="Rectangle 75"/>
          <p:cNvSpPr>
            <a:spLocks noChangeArrowheads="1"/>
          </p:cNvSpPr>
          <p:nvPr/>
        </p:nvSpPr>
        <p:spPr bwMode="auto">
          <a:xfrm>
            <a:off x="314325" y="761767"/>
            <a:ext cx="84867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b="1" dirty="0" smtClean="0">
                <a:solidFill>
                  <a:srgbClr val="000099"/>
                </a:solidFill>
              </a:rPr>
              <a:t>Validation of surface data assimilation using passive (not assimilated) sub-surface Argo data</a:t>
            </a: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58025" y="6324600"/>
            <a:ext cx="1905000" cy="457200"/>
          </a:xfrm>
          <a:noFill/>
        </p:spPr>
        <p:txBody>
          <a:bodyPr/>
          <a:lstStyle/>
          <a:p>
            <a:endParaRPr lang="en-US" dirty="0" smtClean="0"/>
          </a:p>
          <a:p>
            <a:fld id="{3851ED85-89C8-42D5-9699-CC561758206C}" type="slidenum">
              <a:rPr lang="en-US" smtClean="0"/>
              <a:pPr/>
              <a:t>25</a:t>
            </a:fld>
            <a:endParaRPr lang="en-US" dirty="0" smtClean="0"/>
          </a:p>
        </p:txBody>
      </p: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133350" y="152400"/>
            <a:ext cx="8867775" cy="457201"/>
          </a:xfrm>
          <a:prstGeom prst="flowChartAlternateProcess">
            <a:avLst/>
          </a:prstGeom>
          <a:solidFill>
            <a:srgbClr val="FFFF99"/>
          </a:solidFill>
          <a:ln w="57150">
            <a:solidFill>
              <a:srgbClr val="000080"/>
            </a:solidFill>
            <a:miter lim="800000"/>
            <a:headEnd/>
            <a:tailEnd/>
          </a:ln>
          <a:effectLst>
            <a:outerShdw dist="117088" dir="2436078" algn="ctr" rotWithShape="0">
              <a:srgbClr val="65839B">
                <a:alpha val="45000"/>
              </a:srgbClr>
            </a:outerShdw>
          </a:effectLst>
        </p:spPr>
        <p:txBody>
          <a:bodyPr wrap="none" anchor="ctr"/>
          <a:lstStyle/>
          <a:p>
            <a:pPr algn="ctr" defTabSz="4389438"/>
            <a:r>
              <a:rPr lang="en-US" sz="1600" b="1" dirty="0" smtClean="0">
                <a:solidFill>
                  <a:srgbClr val="000099"/>
                </a:solidFill>
              </a:rPr>
              <a:t>S improvement over control: control RMS S OMF – ODAS RMS S OMF</a:t>
            </a:r>
            <a:endParaRPr lang="en-US" sz="1600" b="1" dirty="0">
              <a:solidFill>
                <a:srgbClr val="000099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038058" y="1851025"/>
            <a:ext cx="1590675" cy="1015573"/>
            <a:chOff x="7790408" y="1879600"/>
            <a:chExt cx="1590675" cy="1015573"/>
          </a:xfrm>
        </p:grpSpPr>
        <p:sp>
          <p:nvSpPr>
            <p:cNvPr id="25" name="Text Box 5"/>
            <p:cNvSpPr txBox="1">
              <a:spLocks noChangeArrowheads="1"/>
            </p:cNvSpPr>
            <p:nvPr/>
          </p:nvSpPr>
          <p:spPr bwMode="auto">
            <a:xfrm>
              <a:off x="7790408" y="1879600"/>
              <a:ext cx="1590675" cy="41549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389438">
                <a:defRPr/>
              </a:pPr>
              <a:r>
                <a:rPr lang="en-US" sz="1050" b="1" dirty="0" smtClean="0">
                  <a:solidFill>
                    <a:srgbClr val="000099"/>
                  </a:solidFill>
                </a:rPr>
                <a:t>Exp.</a:t>
              </a:r>
            </a:p>
            <a:p>
              <a:pPr algn="ctr" defTabSz="4389438">
                <a:defRPr/>
              </a:pPr>
              <a:r>
                <a:rPr lang="en-US" sz="1050" b="1" dirty="0" smtClean="0">
                  <a:solidFill>
                    <a:srgbClr val="000099"/>
                  </a:solidFill>
                </a:rPr>
                <a:t>better </a:t>
              </a:r>
              <a:endParaRPr lang="en-US" sz="1050" b="1" dirty="0">
                <a:solidFill>
                  <a:srgbClr val="000099"/>
                </a:solidFill>
              </a:endParaRPr>
            </a:p>
          </p:txBody>
        </p:sp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8105775" y="2479675"/>
              <a:ext cx="1019175" cy="41549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389438">
                <a:defRPr/>
              </a:pPr>
              <a:r>
                <a:rPr lang="en-US" sz="1050" b="1" dirty="0" smtClean="0">
                  <a:solidFill>
                    <a:srgbClr val="000099"/>
                  </a:solidFill>
                </a:rPr>
                <a:t>Control</a:t>
              </a:r>
            </a:p>
            <a:p>
              <a:pPr algn="ctr" defTabSz="4389438">
                <a:defRPr/>
              </a:pPr>
              <a:r>
                <a:rPr lang="en-US" sz="1050" b="1" dirty="0" smtClean="0">
                  <a:solidFill>
                    <a:srgbClr val="000099"/>
                  </a:solidFill>
                </a:rPr>
                <a:t>better </a:t>
              </a:r>
              <a:endParaRPr lang="en-US" sz="1050" b="1" dirty="0">
                <a:solidFill>
                  <a:srgbClr val="000099"/>
                </a:solidFill>
              </a:endParaRPr>
            </a:p>
          </p:txBody>
        </p:sp>
        <p:grpSp>
          <p:nvGrpSpPr>
            <p:cNvPr id="30" name="Group 19"/>
            <p:cNvGrpSpPr/>
            <p:nvPr/>
          </p:nvGrpSpPr>
          <p:grpSpPr>
            <a:xfrm>
              <a:off x="8286625" y="2065345"/>
              <a:ext cx="67807" cy="680918"/>
              <a:chOff x="4677692" y="1589095"/>
              <a:chExt cx="67807" cy="680918"/>
            </a:xfrm>
          </p:grpSpPr>
          <p:sp>
            <p:nvSpPr>
              <p:cNvPr id="31" name="AutoShape 768"/>
              <p:cNvSpPr>
                <a:spLocks noChangeAspect="1" noChangeArrowheads="1"/>
              </p:cNvSpPr>
              <p:nvPr/>
            </p:nvSpPr>
            <p:spPr bwMode="auto">
              <a:xfrm>
                <a:off x="4677692" y="1589095"/>
                <a:ext cx="62317" cy="305131"/>
              </a:xfrm>
              <a:prstGeom prst="upArrow">
                <a:avLst>
                  <a:gd name="adj1" fmla="val 50000"/>
                  <a:gd name="adj2" fmla="val 103711"/>
                </a:avLst>
              </a:prstGeom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16200000" scaled="0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 defTabSz="4389438"/>
                <a:endParaRPr lang="en-US"/>
              </a:p>
            </p:txBody>
          </p:sp>
          <p:sp>
            <p:nvSpPr>
              <p:cNvPr id="32" name="AutoShape 770"/>
              <p:cNvSpPr>
                <a:spLocks noChangeAspect="1" noChangeArrowheads="1"/>
              </p:cNvSpPr>
              <p:nvPr/>
            </p:nvSpPr>
            <p:spPr bwMode="auto">
              <a:xfrm flipV="1">
                <a:off x="4680636" y="1951046"/>
                <a:ext cx="64863" cy="318967"/>
              </a:xfrm>
              <a:prstGeom prst="upArrow">
                <a:avLst>
                  <a:gd name="adj1" fmla="val 50000"/>
                  <a:gd name="adj2" fmla="val 103711"/>
                </a:avLst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0"/>
                <a:tileRect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defTabSz="4389438"/>
                <a:endParaRPr lang="en-US"/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8047583" y="4003675"/>
            <a:ext cx="1590675" cy="1015573"/>
            <a:chOff x="7790408" y="1879600"/>
            <a:chExt cx="1590675" cy="1015573"/>
          </a:xfrm>
        </p:grpSpPr>
        <p:sp>
          <p:nvSpPr>
            <p:cNvPr id="43" name="Text Box 5"/>
            <p:cNvSpPr txBox="1">
              <a:spLocks noChangeArrowheads="1"/>
            </p:cNvSpPr>
            <p:nvPr/>
          </p:nvSpPr>
          <p:spPr bwMode="auto">
            <a:xfrm>
              <a:off x="7790408" y="1879600"/>
              <a:ext cx="1590675" cy="41549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389438">
                <a:defRPr/>
              </a:pPr>
              <a:r>
                <a:rPr lang="en-US" sz="1050" b="1" dirty="0" smtClean="0">
                  <a:solidFill>
                    <a:srgbClr val="000099"/>
                  </a:solidFill>
                </a:rPr>
                <a:t>Exp.</a:t>
              </a:r>
            </a:p>
            <a:p>
              <a:pPr algn="ctr" defTabSz="4389438">
                <a:defRPr/>
              </a:pPr>
              <a:r>
                <a:rPr lang="en-US" sz="1050" b="1" dirty="0" smtClean="0">
                  <a:solidFill>
                    <a:srgbClr val="000099"/>
                  </a:solidFill>
                </a:rPr>
                <a:t>better </a:t>
              </a:r>
              <a:endParaRPr lang="en-US" sz="1050" b="1" dirty="0">
                <a:solidFill>
                  <a:srgbClr val="000099"/>
                </a:solidFill>
              </a:endParaRPr>
            </a:p>
          </p:txBody>
        </p:sp>
        <p:sp>
          <p:nvSpPr>
            <p:cNvPr id="44" name="Text Box 5"/>
            <p:cNvSpPr txBox="1">
              <a:spLocks noChangeArrowheads="1"/>
            </p:cNvSpPr>
            <p:nvPr/>
          </p:nvSpPr>
          <p:spPr bwMode="auto">
            <a:xfrm>
              <a:off x="8105775" y="2479675"/>
              <a:ext cx="1019175" cy="41549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389438">
                <a:defRPr/>
              </a:pPr>
              <a:r>
                <a:rPr lang="en-US" sz="1050" b="1" dirty="0" smtClean="0">
                  <a:solidFill>
                    <a:srgbClr val="000099"/>
                  </a:solidFill>
                </a:rPr>
                <a:t>Control</a:t>
              </a:r>
            </a:p>
            <a:p>
              <a:pPr algn="ctr" defTabSz="4389438">
                <a:defRPr/>
              </a:pPr>
              <a:r>
                <a:rPr lang="en-US" sz="1050" b="1" dirty="0" smtClean="0">
                  <a:solidFill>
                    <a:srgbClr val="000099"/>
                  </a:solidFill>
                </a:rPr>
                <a:t>better </a:t>
              </a:r>
              <a:endParaRPr lang="en-US" sz="1050" b="1" dirty="0">
                <a:solidFill>
                  <a:srgbClr val="000099"/>
                </a:solidFill>
              </a:endParaRPr>
            </a:p>
          </p:txBody>
        </p:sp>
        <p:grpSp>
          <p:nvGrpSpPr>
            <p:cNvPr id="45" name="Group 19"/>
            <p:cNvGrpSpPr/>
            <p:nvPr/>
          </p:nvGrpSpPr>
          <p:grpSpPr>
            <a:xfrm>
              <a:off x="8286625" y="2065345"/>
              <a:ext cx="67807" cy="680918"/>
              <a:chOff x="4677692" y="1589095"/>
              <a:chExt cx="67807" cy="680918"/>
            </a:xfrm>
          </p:grpSpPr>
          <p:sp>
            <p:nvSpPr>
              <p:cNvPr id="46" name="AutoShape 768"/>
              <p:cNvSpPr>
                <a:spLocks noChangeAspect="1" noChangeArrowheads="1"/>
              </p:cNvSpPr>
              <p:nvPr/>
            </p:nvSpPr>
            <p:spPr bwMode="auto">
              <a:xfrm>
                <a:off x="4677692" y="1589095"/>
                <a:ext cx="62317" cy="305131"/>
              </a:xfrm>
              <a:prstGeom prst="upArrow">
                <a:avLst>
                  <a:gd name="adj1" fmla="val 50000"/>
                  <a:gd name="adj2" fmla="val 103711"/>
                </a:avLst>
              </a:prstGeom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16200000" scaled="0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 defTabSz="4389438"/>
                <a:endParaRPr lang="en-US"/>
              </a:p>
            </p:txBody>
          </p:sp>
          <p:sp>
            <p:nvSpPr>
              <p:cNvPr id="47" name="AutoShape 770"/>
              <p:cNvSpPr>
                <a:spLocks noChangeAspect="1" noChangeArrowheads="1"/>
              </p:cNvSpPr>
              <p:nvPr/>
            </p:nvSpPr>
            <p:spPr bwMode="auto">
              <a:xfrm flipV="1">
                <a:off x="4680636" y="1951046"/>
                <a:ext cx="64863" cy="318967"/>
              </a:xfrm>
              <a:prstGeom prst="upArrow">
                <a:avLst>
                  <a:gd name="adj1" fmla="val 50000"/>
                  <a:gd name="adj2" fmla="val 103711"/>
                </a:avLst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0"/>
                <a:tileRect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defTabSz="4389438"/>
                <a:endParaRPr lang="en-US"/>
              </a:p>
            </p:txBody>
          </p:sp>
        </p:grpSp>
      </p:grpSp>
    </p:spTree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2"/>
          <p:cNvGrpSpPr/>
          <p:nvPr/>
        </p:nvGrpSpPr>
        <p:grpSpPr>
          <a:xfrm>
            <a:off x="3753262" y="759479"/>
            <a:ext cx="5292725" cy="2476500"/>
            <a:chOff x="3768725" y="23813"/>
            <a:chExt cx="5292725" cy="2476500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3768725" y="23813"/>
              <a:ext cx="5292725" cy="2476500"/>
              <a:chOff x="130634" y="55393"/>
              <a:chExt cx="5291930" cy="2476500"/>
            </a:xfrm>
          </p:grpSpPr>
          <p:pic>
            <p:nvPicPr>
              <p:cNvPr id="25611" name="Picture 1" descr="AGU_CLK_bias_obs.jpg"/>
              <p:cNvPicPr>
                <a:picLocks noChangeAspect="1"/>
              </p:cNvPicPr>
              <p:nvPr/>
            </p:nvPicPr>
            <p:blipFill>
              <a:blip r:embed="rId3" cstate="print"/>
              <a:srcRect l="18898" t="26006" r="12849" b="29256"/>
              <a:stretch>
                <a:fillRect/>
              </a:stretch>
            </p:blipFill>
            <p:spPr bwMode="auto">
              <a:xfrm>
                <a:off x="130634" y="55393"/>
                <a:ext cx="5291930" cy="2476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Oval 9"/>
              <p:cNvSpPr/>
              <p:nvPr/>
            </p:nvSpPr>
            <p:spPr>
              <a:xfrm>
                <a:off x="4919400" y="1228555"/>
                <a:ext cx="90473" cy="90488"/>
              </a:xfrm>
              <a:prstGeom prst="ellipse">
                <a:avLst/>
              </a:prstGeom>
              <a:solidFill>
                <a:schemeClr val="tx1">
                  <a:alpha val="3000"/>
                </a:schemeClr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54" name="Text Box 5"/>
            <p:cNvSpPr txBox="1">
              <a:spLocks noChangeArrowheads="1"/>
            </p:cNvSpPr>
            <p:nvPr/>
          </p:nvSpPr>
          <p:spPr bwMode="auto">
            <a:xfrm rot="10800000" flipV="1">
              <a:off x="6816159" y="806389"/>
              <a:ext cx="460941" cy="24622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4389438"/>
              <a:r>
                <a:rPr lang="en-US" sz="1000" b="1" dirty="0" smtClean="0">
                  <a:solidFill>
                    <a:srgbClr val="FFFFFF"/>
                  </a:solidFill>
                </a:rPr>
                <a:t>1</a:t>
              </a:r>
              <a:endParaRPr lang="en-US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55" name="Text Box 5"/>
            <p:cNvSpPr txBox="1">
              <a:spLocks noChangeArrowheads="1"/>
            </p:cNvSpPr>
            <p:nvPr/>
          </p:nvSpPr>
          <p:spPr bwMode="auto">
            <a:xfrm rot="10800000" flipV="1">
              <a:off x="5987484" y="1111189"/>
              <a:ext cx="460941" cy="24622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4389438"/>
              <a:r>
                <a:rPr lang="en-US" sz="1000" b="1" dirty="0" smtClean="0">
                  <a:solidFill>
                    <a:srgbClr val="FFFFFF"/>
                  </a:solidFill>
                </a:rPr>
                <a:t>2</a:t>
              </a:r>
              <a:endParaRPr lang="en-US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56" name="Text Box 5"/>
            <p:cNvSpPr txBox="1">
              <a:spLocks noChangeArrowheads="1"/>
            </p:cNvSpPr>
            <p:nvPr/>
          </p:nvSpPr>
          <p:spPr bwMode="auto">
            <a:xfrm rot="10800000" flipV="1">
              <a:off x="7492434" y="1234301"/>
              <a:ext cx="460941" cy="246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4389438"/>
              <a:r>
                <a:rPr lang="en-US" sz="1000" b="1" dirty="0" smtClean="0">
                  <a:solidFill>
                    <a:srgbClr val="FFFFFF"/>
                  </a:solidFill>
                </a:rPr>
                <a:t>3</a:t>
              </a:r>
              <a:endParaRPr lang="en-US" sz="10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4" cstate="print"/>
          <a:srcRect l="3599" t="6299" r="7198" b="8098"/>
          <a:stretch>
            <a:fillRect/>
          </a:stretch>
        </p:blipFill>
        <p:spPr bwMode="auto">
          <a:xfrm>
            <a:off x="67721" y="102872"/>
            <a:ext cx="1699679" cy="217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5" cstate="print"/>
          <a:srcRect l="3599" t="6299" r="7198" b="8098"/>
          <a:stretch>
            <a:fillRect/>
          </a:stretch>
        </p:blipFill>
        <p:spPr bwMode="auto">
          <a:xfrm>
            <a:off x="1948808" y="102872"/>
            <a:ext cx="1699679" cy="217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6" cstate="print"/>
          <a:srcRect l="3599" t="6299" r="7198" b="8098"/>
          <a:stretch>
            <a:fillRect/>
          </a:stretch>
        </p:blipFill>
        <p:spPr bwMode="auto">
          <a:xfrm>
            <a:off x="1948808" y="2385294"/>
            <a:ext cx="1699679" cy="217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7" cstate="print"/>
          <a:srcRect l="3599" t="6299" r="7198" b="8098"/>
          <a:stretch>
            <a:fillRect/>
          </a:stretch>
        </p:blipFill>
        <p:spPr bwMode="auto">
          <a:xfrm>
            <a:off x="77246" y="4664133"/>
            <a:ext cx="1699679" cy="217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8" cstate="print"/>
          <a:srcRect l="3599" t="6299" r="7198" b="8098"/>
          <a:stretch>
            <a:fillRect/>
          </a:stretch>
        </p:blipFill>
        <p:spPr bwMode="auto">
          <a:xfrm>
            <a:off x="1948808" y="4613678"/>
            <a:ext cx="1699679" cy="217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"/>
          <p:cNvPicPr>
            <a:picLocks noChangeAspect="1" noChangeArrowheads="1"/>
          </p:cNvPicPr>
          <p:nvPr/>
        </p:nvPicPr>
        <p:blipFill>
          <a:blip r:embed="rId9" cstate="print"/>
          <a:srcRect l="3599" t="6299" r="7198" b="8098"/>
          <a:stretch>
            <a:fillRect/>
          </a:stretch>
        </p:blipFill>
        <p:spPr bwMode="auto">
          <a:xfrm>
            <a:off x="67721" y="2385294"/>
            <a:ext cx="1699679" cy="217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7" cstate="print"/>
          <a:srcRect l="3599" t="6299" r="7198" b="8098"/>
          <a:stretch>
            <a:fillRect/>
          </a:stretch>
        </p:blipFill>
        <p:spPr bwMode="auto">
          <a:xfrm>
            <a:off x="77246" y="4613678"/>
            <a:ext cx="1699679" cy="217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752475" y="1005701"/>
            <a:ext cx="895350" cy="646331"/>
          </a:xfrm>
          <a:prstGeom prst="rect">
            <a:avLst/>
          </a:prstGeom>
          <a:solidFill>
            <a:srgbClr val="FFFF99">
              <a:alpha val="50195"/>
            </a:srgbClr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389438"/>
            <a:r>
              <a:rPr lang="en-US" sz="1200" b="1" dirty="0" smtClean="0">
                <a:solidFill>
                  <a:srgbClr val="000099"/>
                </a:solidFill>
              </a:rPr>
              <a:t>ARGO T</a:t>
            </a:r>
          </a:p>
          <a:p>
            <a:pPr defTabSz="4389438"/>
            <a:r>
              <a:rPr lang="en-US" sz="1200" b="1" dirty="0" smtClean="0">
                <a:solidFill>
                  <a:srgbClr val="FF0000"/>
                </a:solidFill>
              </a:rPr>
              <a:t>Analysis</a:t>
            </a:r>
          </a:p>
          <a:p>
            <a:pPr defTabSz="4389438"/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forecast</a:t>
            </a:r>
            <a:endParaRPr lang="en-US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2219325" y="1015226"/>
            <a:ext cx="857250" cy="646331"/>
          </a:xfrm>
          <a:prstGeom prst="rect">
            <a:avLst/>
          </a:prstGeom>
          <a:solidFill>
            <a:srgbClr val="FFFF99">
              <a:alpha val="50195"/>
            </a:srgbClr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389438"/>
            <a:r>
              <a:rPr lang="en-US" sz="1200" b="1" dirty="0" smtClean="0">
                <a:solidFill>
                  <a:srgbClr val="000099"/>
                </a:solidFill>
              </a:rPr>
              <a:t>ARGO S</a:t>
            </a:r>
          </a:p>
          <a:p>
            <a:pPr defTabSz="4389438"/>
            <a:r>
              <a:rPr lang="en-US" sz="1200" b="1" dirty="0" smtClean="0">
                <a:solidFill>
                  <a:srgbClr val="FF0000"/>
                </a:solidFill>
              </a:rPr>
              <a:t>Analysis</a:t>
            </a:r>
          </a:p>
          <a:p>
            <a:pPr defTabSz="4389438"/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forecast</a:t>
            </a:r>
            <a:endParaRPr lang="en-US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647700" y="3539351"/>
            <a:ext cx="933450" cy="646331"/>
          </a:xfrm>
          <a:prstGeom prst="rect">
            <a:avLst/>
          </a:prstGeom>
          <a:solidFill>
            <a:srgbClr val="FFFF99">
              <a:alpha val="50195"/>
            </a:srgbClr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389438"/>
            <a:r>
              <a:rPr lang="en-US" sz="1200" b="1" dirty="0" smtClean="0">
                <a:solidFill>
                  <a:srgbClr val="000099"/>
                </a:solidFill>
              </a:rPr>
              <a:t>ARGO T</a:t>
            </a:r>
          </a:p>
          <a:p>
            <a:pPr defTabSz="4389438"/>
            <a:r>
              <a:rPr lang="en-US" sz="1200" b="1" dirty="0" smtClean="0">
                <a:solidFill>
                  <a:srgbClr val="FF0000"/>
                </a:solidFill>
              </a:rPr>
              <a:t>Analysis</a:t>
            </a:r>
          </a:p>
          <a:p>
            <a:pPr defTabSz="4389438"/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forecast</a:t>
            </a:r>
            <a:endParaRPr lang="en-US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2206625" y="3767951"/>
            <a:ext cx="850899" cy="646331"/>
          </a:xfrm>
          <a:prstGeom prst="rect">
            <a:avLst/>
          </a:prstGeom>
          <a:solidFill>
            <a:srgbClr val="FFFF99">
              <a:alpha val="50195"/>
            </a:srgbClr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389438"/>
            <a:r>
              <a:rPr lang="en-US" sz="1200" b="1" dirty="0" smtClean="0">
                <a:solidFill>
                  <a:srgbClr val="000099"/>
                </a:solidFill>
              </a:rPr>
              <a:t>ARGO S</a:t>
            </a:r>
          </a:p>
          <a:p>
            <a:pPr defTabSz="4389438"/>
            <a:r>
              <a:rPr lang="en-US" sz="1200" b="1" dirty="0" smtClean="0">
                <a:solidFill>
                  <a:srgbClr val="FF0000"/>
                </a:solidFill>
              </a:rPr>
              <a:t>Analysis</a:t>
            </a:r>
          </a:p>
          <a:p>
            <a:pPr defTabSz="4389438"/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forecast</a:t>
            </a:r>
            <a:endParaRPr lang="en-US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695325" y="5501501"/>
            <a:ext cx="914400" cy="646331"/>
          </a:xfrm>
          <a:prstGeom prst="rect">
            <a:avLst/>
          </a:prstGeom>
          <a:solidFill>
            <a:srgbClr val="FFFF99">
              <a:alpha val="50195"/>
            </a:srgbClr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389438"/>
            <a:r>
              <a:rPr lang="en-US" sz="1200" b="1" dirty="0" smtClean="0">
                <a:solidFill>
                  <a:srgbClr val="000099"/>
                </a:solidFill>
              </a:rPr>
              <a:t>TAO T</a:t>
            </a:r>
          </a:p>
          <a:p>
            <a:pPr defTabSz="4389438"/>
            <a:r>
              <a:rPr lang="en-US" sz="1200" b="1" dirty="0" smtClean="0">
                <a:solidFill>
                  <a:srgbClr val="FF0000"/>
                </a:solidFill>
              </a:rPr>
              <a:t>Analysis</a:t>
            </a:r>
          </a:p>
          <a:p>
            <a:pPr defTabSz="4389438"/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forecast</a:t>
            </a:r>
            <a:endParaRPr lang="en-US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2152651" y="5501501"/>
            <a:ext cx="1133474" cy="600164"/>
          </a:xfrm>
          <a:prstGeom prst="rect">
            <a:avLst/>
          </a:prstGeom>
          <a:solidFill>
            <a:srgbClr val="FFFF99">
              <a:alpha val="50195"/>
            </a:srgbClr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389438"/>
            <a:r>
              <a:rPr lang="en-US" sz="900" b="1" dirty="0" smtClean="0">
                <a:solidFill>
                  <a:srgbClr val="000099"/>
                </a:solidFill>
              </a:rPr>
              <a:t>TAO synthetic S</a:t>
            </a:r>
          </a:p>
          <a:p>
            <a:pPr defTabSz="4389438"/>
            <a:r>
              <a:rPr lang="en-US" sz="1200" b="1" dirty="0" smtClean="0">
                <a:solidFill>
                  <a:srgbClr val="FF0000"/>
                </a:solidFill>
              </a:rPr>
              <a:t>Analysis</a:t>
            </a:r>
          </a:p>
          <a:p>
            <a:pPr defTabSz="4389438"/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forecast</a:t>
            </a:r>
            <a:endParaRPr lang="en-US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2" name="Text Box 5"/>
          <p:cNvSpPr txBox="1">
            <a:spLocks noChangeArrowheads="1"/>
          </p:cNvSpPr>
          <p:nvPr/>
        </p:nvSpPr>
        <p:spPr bwMode="auto">
          <a:xfrm rot="10800000" flipV="1">
            <a:off x="265396" y="513255"/>
            <a:ext cx="460941" cy="246223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389438"/>
            <a:r>
              <a:rPr lang="en-US" sz="1000" b="1" dirty="0" smtClean="0">
                <a:solidFill>
                  <a:srgbClr val="000099"/>
                </a:solidFill>
              </a:rPr>
              <a:t>1</a:t>
            </a:r>
            <a:endParaRPr lang="en-US" sz="1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3" name="Text Box 5"/>
          <p:cNvSpPr txBox="1">
            <a:spLocks noChangeArrowheads="1"/>
          </p:cNvSpPr>
          <p:nvPr/>
        </p:nvSpPr>
        <p:spPr bwMode="auto">
          <a:xfrm rot="10800000" flipV="1">
            <a:off x="2179921" y="513255"/>
            <a:ext cx="460941" cy="246223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389438"/>
            <a:r>
              <a:rPr lang="en-US" sz="1000" b="1" dirty="0" smtClean="0">
                <a:solidFill>
                  <a:srgbClr val="000099"/>
                </a:solidFill>
              </a:rPr>
              <a:t>1</a:t>
            </a:r>
            <a:endParaRPr lang="en-US" sz="1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7" name="Text Box 5"/>
          <p:cNvSpPr txBox="1">
            <a:spLocks noChangeArrowheads="1"/>
          </p:cNvSpPr>
          <p:nvPr/>
        </p:nvSpPr>
        <p:spPr bwMode="auto">
          <a:xfrm rot="10800000" flipV="1">
            <a:off x="225424" y="2867026"/>
            <a:ext cx="460941" cy="246223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389438"/>
            <a:r>
              <a:rPr lang="en-US" sz="1000" b="1" dirty="0" smtClean="0">
                <a:solidFill>
                  <a:srgbClr val="000099"/>
                </a:solidFill>
              </a:rPr>
              <a:t>2</a:t>
            </a:r>
            <a:endParaRPr lang="en-US" sz="1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8" name="Text Box 5"/>
          <p:cNvSpPr txBox="1">
            <a:spLocks noChangeArrowheads="1"/>
          </p:cNvSpPr>
          <p:nvPr/>
        </p:nvSpPr>
        <p:spPr bwMode="auto">
          <a:xfrm rot="10800000" flipV="1">
            <a:off x="2139949" y="2867026"/>
            <a:ext cx="460941" cy="246223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389438"/>
            <a:r>
              <a:rPr lang="en-US" sz="1000" b="1" dirty="0" smtClean="0">
                <a:solidFill>
                  <a:srgbClr val="000099"/>
                </a:solidFill>
              </a:rPr>
              <a:t>2</a:t>
            </a:r>
            <a:endParaRPr lang="en-US" sz="1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9" name="Text Box 5"/>
          <p:cNvSpPr txBox="1">
            <a:spLocks noChangeArrowheads="1"/>
          </p:cNvSpPr>
          <p:nvPr/>
        </p:nvSpPr>
        <p:spPr bwMode="auto">
          <a:xfrm rot="10800000" flipV="1">
            <a:off x="273049" y="4674253"/>
            <a:ext cx="460941" cy="246223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389438"/>
            <a:r>
              <a:rPr lang="en-US" sz="1000" b="1" dirty="0" smtClean="0">
                <a:solidFill>
                  <a:srgbClr val="000099"/>
                </a:solidFill>
              </a:rPr>
              <a:t>3</a:t>
            </a:r>
            <a:endParaRPr lang="en-US" sz="1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0" name="Text Box 5"/>
          <p:cNvSpPr txBox="1">
            <a:spLocks noChangeArrowheads="1"/>
          </p:cNvSpPr>
          <p:nvPr/>
        </p:nvSpPr>
        <p:spPr bwMode="auto">
          <a:xfrm rot="10800000" flipV="1">
            <a:off x="2187574" y="4674253"/>
            <a:ext cx="460941" cy="246223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389438"/>
            <a:r>
              <a:rPr lang="en-US" sz="1000" b="1" dirty="0" smtClean="0">
                <a:solidFill>
                  <a:srgbClr val="000099"/>
                </a:solidFill>
              </a:rPr>
              <a:t>3</a:t>
            </a:r>
            <a:endParaRPr lang="en-US" sz="1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4" name="Rectangle 75"/>
          <p:cNvSpPr>
            <a:spLocks noChangeArrowheads="1"/>
          </p:cNvSpPr>
          <p:nvPr/>
        </p:nvSpPr>
        <p:spPr bwMode="auto">
          <a:xfrm>
            <a:off x="4048125" y="3405899"/>
            <a:ext cx="458510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20000"/>
              </a:spcBef>
              <a:defRPr/>
            </a:pPr>
            <a:r>
              <a:rPr lang="en-US" b="1" dirty="0" smtClean="0">
                <a:solidFill>
                  <a:srgbClr val="000099"/>
                </a:solidFill>
              </a:rPr>
              <a:t>T and S forecast and analysis compared to some un-assimilated in situ profiles near the altimeter track at the time of the first assimilation</a:t>
            </a:r>
          </a:p>
        </p:txBody>
      </p:sp>
      <p:sp>
        <p:nvSpPr>
          <p:cNvPr id="30" name="AutoShape 2"/>
          <p:cNvSpPr>
            <a:spLocks noChangeArrowheads="1"/>
          </p:cNvSpPr>
          <p:nvPr/>
        </p:nvSpPr>
        <p:spPr bwMode="auto">
          <a:xfrm>
            <a:off x="3705225" y="152400"/>
            <a:ext cx="5295900" cy="457201"/>
          </a:xfrm>
          <a:prstGeom prst="flowChartAlternateProcess">
            <a:avLst/>
          </a:prstGeom>
          <a:solidFill>
            <a:srgbClr val="FFFF99"/>
          </a:solidFill>
          <a:ln w="57150">
            <a:solidFill>
              <a:srgbClr val="000080"/>
            </a:solidFill>
            <a:miter lim="800000"/>
            <a:headEnd/>
            <a:tailEnd/>
          </a:ln>
          <a:effectLst>
            <a:outerShdw dist="117088" dir="2436078" algn="ctr" rotWithShape="0">
              <a:srgbClr val="65839B">
                <a:alpha val="45000"/>
              </a:srgbClr>
            </a:outerShdw>
          </a:effectLst>
        </p:spPr>
        <p:txBody>
          <a:bodyPr wrap="none" anchor="ctr"/>
          <a:lstStyle/>
          <a:p>
            <a:r>
              <a:rPr lang="en-US" b="1" dirty="0" smtClean="0">
                <a:solidFill>
                  <a:srgbClr val="000099"/>
                </a:solidFill>
              </a:rPr>
              <a:t>Online bias correction and assimilation of SSH anomalies</a:t>
            </a:r>
            <a:endParaRPr lang="en-US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fld id="{B8A76C69-6672-405E-97A7-A90E92CB6379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408578" name="AutoShape 2"/>
          <p:cNvSpPr>
            <a:spLocks noChangeArrowheads="1"/>
          </p:cNvSpPr>
          <p:nvPr/>
        </p:nvSpPr>
        <p:spPr bwMode="auto">
          <a:xfrm>
            <a:off x="247650" y="858838"/>
            <a:ext cx="2571750" cy="400050"/>
          </a:xfrm>
          <a:prstGeom prst="flowChartAlternateProcess">
            <a:avLst/>
          </a:prstGeom>
          <a:solidFill>
            <a:srgbClr val="FFFF99"/>
          </a:solidFill>
          <a:ln w="57150">
            <a:solidFill>
              <a:srgbClr val="000080"/>
            </a:solidFill>
            <a:miter lim="800000"/>
            <a:headEnd/>
            <a:tailEnd/>
          </a:ln>
          <a:effectLst>
            <a:outerShdw dist="117088" dir="2436078" algn="ctr" rotWithShape="0">
              <a:srgbClr val="65839B">
                <a:alpha val="45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800" b="1" dirty="0" smtClean="0">
                <a:solidFill>
                  <a:srgbClr val="000099"/>
                </a:solidFill>
              </a:rPr>
              <a:t>Summary</a:t>
            </a:r>
            <a:endParaRPr lang="en-US" sz="1800" b="1" dirty="0">
              <a:solidFill>
                <a:srgbClr val="00009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5263" y="1434919"/>
            <a:ext cx="9367837" cy="237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endParaRPr lang="en-US" b="1" dirty="0" smtClean="0">
              <a:solidFill>
                <a:srgbClr val="000099"/>
              </a:solidFill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99"/>
                </a:solidFill>
              </a:rPr>
              <a:t> Ocean data assimilation into GMAO CGCM with “replay” of the GMAO atmospheric analysis  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99"/>
                </a:solidFill>
              </a:rPr>
              <a:t> Combining static and dynamic </a:t>
            </a:r>
            <a:r>
              <a:rPr lang="en-US" b="1" dirty="0" smtClean="0">
                <a:solidFill>
                  <a:srgbClr val="000099"/>
                </a:solidFill>
              </a:rPr>
              <a:t>ensembles </a:t>
            </a:r>
            <a:r>
              <a:rPr lang="en-US" b="1" dirty="0" smtClean="0">
                <a:solidFill>
                  <a:srgbClr val="000099"/>
                </a:solidFill>
              </a:rPr>
              <a:t>(including lagged ensemble) </a:t>
            </a:r>
            <a:r>
              <a:rPr lang="en-US" b="1" dirty="0" smtClean="0">
                <a:solidFill>
                  <a:srgbClr val="000099"/>
                </a:solidFill>
              </a:rPr>
              <a:t>gives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smtClean="0">
                <a:solidFill>
                  <a:srgbClr val="000099"/>
                </a:solidFill>
              </a:rPr>
              <a:t>best performance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99"/>
                </a:solidFill>
              </a:rPr>
              <a:t> Multivariate background </a:t>
            </a:r>
            <a:r>
              <a:rPr lang="en-US" b="1" dirty="0" err="1" smtClean="0">
                <a:solidFill>
                  <a:srgbClr val="000099"/>
                </a:solidFill>
              </a:rPr>
              <a:t>covariances</a:t>
            </a:r>
            <a:r>
              <a:rPr lang="en-US" b="1" dirty="0" smtClean="0">
                <a:solidFill>
                  <a:srgbClr val="000099"/>
                </a:solidFill>
              </a:rPr>
              <a:t> effective in improving </a:t>
            </a:r>
            <a:r>
              <a:rPr lang="en-US" b="1" dirty="0" smtClean="0">
                <a:solidFill>
                  <a:srgbClr val="000099"/>
                </a:solidFill>
              </a:rPr>
              <a:t>unobserved </a:t>
            </a:r>
            <a:r>
              <a:rPr lang="en-US" b="1" dirty="0" smtClean="0">
                <a:solidFill>
                  <a:srgbClr val="000099"/>
                </a:solidFill>
              </a:rPr>
              <a:t>model variables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99"/>
                </a:solidFill>
              </a:rPr>
              <a:t> SLA assimilation improves subsurface T &amp; S, but best results </a:t>
            </a:r>
            <a:r>
              <a:rPr lang="en-US" b="1" dirty="0" smtClean="0">
                <a:solidFill>
                  <a:srgbClr val="000099"/>
                </a:solidFill>
              </a:rPr>
              <a:t>with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smtClean="0">
                <a:solidFill>
                  <a:srgbClr val="000099"/>
                </a:solidFill>
              </a:rPr>
              <a:t>SST + SSS + </a:t>
            </a:r>
            <a:r>
              <a:rPr lang="en-US" b="1" dirty="0" smtClean="0">
                <a:solidFill>
                  <a:srgbClr val="000099"/>
                </a:solidFill>
              </a:rPr>
              <a:t>SLA </a:t>
            </a:r>
            <a:r>
              <a:rPr lang="en-US" b="1" dirty="0" err="1" smtClean="0">
                <a:solidFill>
                  <a:srgbClr val="000099"/>
                </a:solidFill>
              </a:rPr>
              <a:t>assim</a:t>
            </a:r>
            <a:r>
              <a:rPr lang="en-US" b="1" dirty="0" smtClean="0">
                <a:solidFill>
                  <a:srgbClr val="000099"/>
                </a:solidFill>
              </a:rPr>
              <a:t>.</a:t>
            </a:r>
            <a:endParaRPr lang="en-US" b="1" dirty="0" smtClean="0">
              <a:solidFill>
                <a:srgbClr val="000099"/>
              </a:solidFill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99"/>
                </a:solidFill>
              </a:rPr>
              <a:t> Ensemble data assimilation system ready for production runs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99"/>
                </a:solidFill>
              </a:rPr>
              <a:t> Started 1950-present retrospective analysis</a:t>
            </a:r>
          </a:p>
          <a:p>
            <a:pPr eaLnBrk="0" hangingPunct="0">
              <a:spcBef>
                <a:spcPct val="20000"/>
              </a:spcBef>
            </a:pPr>
            <a:endParaRPr lang="en-US" b="1" dirty="0" smtClean="0">
              <a:solidFill>
                <a:srgbClr val="000099"/>
              </a:solidFill>
            </a:endParaRPr>
          </a:p>
          <a:p>
            <a:pPr lvl="2" eaLnBrk="0" hangingPunct="0">
              <a:spcBef>
                <a:spcPct val="20000"/>
              </a:spcBef>
              <a:buFontTx/>
              <a:buChar char="•"/>
            </a:pP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247650" y="3678238"/>
            <a:ext cx="2571750" cy="400050"/>
          </a:xfrm>
          <a:prstGeom prst="flowChartAlternateProcess">
            <a:avLst/>
          </a:prstGeom>
          <a:solidFill>
            <a:srgbClr val="FFFF99"/>
          </a:solidFill>
          <a:ln w="57150">
            <a:solidFill>
              <a:srgbClr val="000080"/>
            </a:solidFill>
            <a:miter lim="800000"/>
            <a:headEnd/>
            <a:tailEnd/>
          </a:ln>
          <a:effectLst>
            <a:outerShdw dist="117088" dir="2436078" algn="ctr" rotWithShape="0">
              <a:srgbClr val="65839B">
                <a:alpha val="45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800" b="1" dirty="0" smtClean="0">
                <a:solidFill>
                  <a:srgbClr val="000099"/>
                </a:solidFill>
              </a:rPr>
              <a:t>Outlook</a:t>
            </a:r>
            <a:endParaRPr lang="en-US" sz="1800" b="1" dirty="0">
              <a:solidFill>
                <a:srgbClr val="00009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9063" y="4073344"/>
            <a:ext cx="9177337" cy="1341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endParaRPr lang="en-US" b="1" dirty="0" smtClean="0">
              <a:solidFill>
                <a:srgbClr val="000099"/>
              </a:solidFill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99"/>
                </a:solidFill>
              </a:rPr>
              <a:t> Moving towards fully coupled data assimilation </a:t>
            </a:r>
            <a:r>
              <a:rPr lang="en-US" b="1" dirty="0" smtClean="0">
                <a:solidFill>
                  <a:srgbClr val="000099"/>
                </a:solidFill>
              </a:rPr>
              <a:t>system through data </a:t>
            </a:r>
            <a:r>
              <a:rPr lang="en-US" b="1" dirty="0" smtClean="0">
                <a:solidFill>
                  <a:srgbClr val="000099"/>
                </a:solidFill>
              </a:rPr>
              <a:t>assimilation into the skin </a:t>
            </a:r>
            <a:r>
              <a:rPr lang="en-US" b="1" dirty="0" smtClean="0">
                <a:solidFill>
                  <a:srgbClr val="000099"/>
                </a:solidFill>
              </a:rPr>
              <a:t>layer</a:t>
            </a:r>
          </a:p>
          <a:p>
            <a:pPr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smtClean="0">
                <a:solidFill>
                  <a:srgbClr val="000099"/>
                </a:solidFill>
              </a:rPr>
              <a:t>(building upon NCEP GSI work)</a:t>
            </a:r>
            <a:endParaRPr lang="en-US" b="1" dirty="0" smtClean="0">
              <a:solidFill>
                <a:srgbClr val="000099"/>
              </a:solidFill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99"/>
                </a:solidFill>
              </a:rPr>
              <a:t> Ready for new data types, starting with Aquarius</a:t>
            </a:r>
          </a:p>
          <a:p>
            <a:pPr lvl="2" eaLnBrk="0" hangingPunct="0">
              <a:spcBef>
                <a:spcPct val="20000"/>
              </a:spcBef>
              <a:buFontTx/>
              <a:buChar char="•"/>
            </a:pP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9" name="Text Box 173"/>
          <p:cNvSpPr txBox="1">
            <a:spLocks noChangeArrowheads="1"/>
          </p:cNvSpPr>
          <p:nvPr/>
        </p:nvSpPr>
        <p:spPr bwMode="auto">
          <a:xfrm>
            <a:off x="1309689" y="5910550"/>
            <a:ext cx="6615112" cy="307732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1397" tIns="45698" rIns="91397" bIns="45698">
            <a:spAutoFit/>
          </a:bodyPr>
          <a:lstStyle/>
          <a:p>
            <a:r>
              <a:rPr lang="en-US" b="1" dirty="0" smtClean="0">
                <a:solidFill>
                  <a:srgbClr val="FF33CC"/>
                </a:solidFill>
              </a:rPr>
              <a:t>GMAO ODAS webpage: </a:t>
            </a:r>
            <a:r>
              <a:rPr lang="en-US" b="1" dirty="0" smtClean="0">
                <a:solidFill>
                  <a:srgbClr val="0070C0"/>
                </a:solidFill>
              </a:rPr>
              <a:t>http://gmao.gsfc.nasa.gov/research/oceanassim</a:t>
            </a:r>
            <a:r>
              <a:rPr lang="en-US" b="1" dirty="0" smtClean="0">
                <a:solidFill>
                  <a:srgbClr val="FF33CC"/>
                </a:solidFill>
              </a:rPr>
              <a:t> </a:t>
            </a:r>
            <a:endParaRPr lang="en-US" b="1" dirty="0">
              <a:solidFill>
                <a:srgbClr val="FF33CC"/>
              </a:solidFill>
            </a:endParaRPr>
          </a:p>
        </p:txBody>
      </p:sp>
    </p:spTree>
  </p:cSld>
  <p:clrMapOvr>
    <a:masterClrMapping/>
  </p:clrMapOvr>
  <p:transition spd="slow" advTm="15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123825" y="95250"/>
            <a:ext cx="4009613" cy="400050"/>
          </a:xfrm>
          <a:prstGeom prst="flowChartAlternateProcess">
            <a:avLst/>
          </a:prstGeom>
          <a:solidFill>
            <a:srgbClr val="FFFF99"/>
          </a:solidFill>
          <a:ln w="57150">
            <a:solidFill>
              <a:srgbClr val="000080"/>
            </a:solidFill>
            <a:miter lim="800000"/>
            <a:headEnd/>
            <a:tailEnd/>
          </a:ln>
          <a:effectLst>
            <a:outerShdw dist="117088" dir="2436078" algn="ctr" rotWithShape="0">
              <a:srgbClr val="65839B">
                <a:alpha val="45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800" b="1" dirty="0" smtClean="0">
                <a:solidFill>
                  <a:srgbClr val="000099"/>
                </a:solidFill>
              </a:rPr>
              <a:t>Ocean Observing System</a:t>
            </a:r>
            <a:endParaRPr lang="en-US" sz="1800" b="1" dirty="0">
              <a:solidFill>
                <a:srgbClr val="000099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038725" y="3756086"/>
            <a:ext cx="3905249" cy="276999"/>
          </a:xfrm>
          <a:prstGeom prst="rect">
            <a:avLst/>
          </a:prstGeom>
          <a:solidFill>
            <a:srgbClr val="FFCCFF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389438"/>
            <a:r>
              <a:rPr lang="en-US" sz="1200" b="1" dirty="0" smtClean="0">
                <a:solidFill>
                  <a:srgbClr val="000099"/>
                </a:solidFill>
              </a:rPr>
              <a:t>Jason altimeter track: 1 day - ~2500 obs./day</a:t>
            </a:r>
            <a:endParaRPr lang="en-US" sz="1200" b="1" dirty="0">
              <a:solidFill>
                <a:srgbClr val="000099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467349" y="418649"/>
            <a:ext cx="3000375" cy="276999"/>
          </a:xfrm>
          <a:prstGeom prst="rect">
            <a:avLst/>
          </a:prstGeom>
          <a:solidFill>
            <a:srgbClr val="FFCCFF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389438"/>
            <a:r>
              <a:rPr lang="en-US" sz="1200" b="1" dirty="0" smtClean="0">
                <a:solidFill>
                  <a:srgbClr val="000099"/>
                </a:solidFill>
              </a:rPr>
              <a:t>In situ data: 1 month (Jan. 2010)</a:t>
            </a:r>
            <a:endParaRPr lang="en-US" sz="1200" b="1" dirty="0">
              <a:solidFill>
                <a:srgbClr val="000099"/>
              </a:solidFill>
            </a:endParaRPr>
          </a:p>
        </p:txBody>
      </p:sp>
      <p:pic>
        <p:nvPicPr>
          <p:cNvPr id="13" name="Picture 12" descr="OBS_glb_pos.png"/>
          <p:cNvPicPr>
            <a:picLocks noChangeAspect="1"/>
          </p:cNvPicPr>
          <p:nvPr/>
        </p:nvPicPr>
        <p:blipFill>
          <a:blip r:embed="rId2" cstate="print"/>
          <a:srcRect l="6388" t="5124" r="6760" b="5976"/>
          <a:stretch>
            <a:fillRect/>
          </a:stretch>
        </p:blipFill>
        <p:spPr>
          <a:xfrm>
            <a:off x="4914900" y="1048074"/>
            <a:ext cx="3771899" cy="2615420"/>
          </a:xfrm>
          <a:prstGeom prst="rect">
            <a:avLst/>
          </a:prstGeom>
        </p:spPr>
      </p:pic>
      <p:pic>
        <p:nvPicPr>
          <p:cNvPr id="15" name="Picture 14" descr="vert_obs.png"/>
          <p:cNvPicPr>
            <a:picLocks noChangeAspect="1"/>
          </p:cNvPicPr>
          <p:nvPr/>
        </p:nvPicPr>
        <p:blipFill>
          <a:blip r:embed="rId3" cstate="print"/>
          <a:srcRect l="6749" t="48572" r="40715" b="12244"/>
          <a:stretch>
            <a:fillRect/>
          </a:stretch>
        </p:blipFill>
        <p:spPr>
          <a:xfrm>
            <a:off x="204352" y="2670532"/>
            <a:ext cx="3929086" cy="2171107"/>
          </a:xfrm>
          <a:prstGeom prst="rect">
            <a:avLst/>
          </a:prstGeom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97220" y="2431633"/>
            <a:ext cx="3907643" cy="276999"/>
          </a:xfrm>
          <a:prstGeom prst="rect">
            <a:avLst/>
          </a:prstGeom>
          <a:solidFill>
            <a:srgbClr val="FFCCFF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389438"/>
            <a:r>
              <a:rPr lang="en-US" sz="1200" b="1" dirty="0" smtClean="0">
                <a:solidFill>
                  <a:srgbClr val="000099"/>
                </a:solidFill>
              </a:rPr>
              <a:t>Historical availability of in situ data</a:t>
            </a:r>
            <a:endParaRPr lang="en-US" sz="1200" b="1" dirty="0">
              <a:solidFill>
                <a:srgbClr val="000099"/>
              </a:solidFill>
            </a:endParaRPr>
          </a:p>
        </p:txBody>
      </p:sp>
      <p:pic>
        <p:nvPicPr>
          <p:cNvPr id="17" name="Picture 16" descr="trk_201001.png"/>
          <p:cNvPicPr>
            <a:picLocks noChangeAspect="1"/>
          </p:cNvPicPr>
          <p:nvPr/>
        </p:nvPicPr>
        <p:blipFill>
          <a:blip r:embed="rId4" cstate="print"/>
          <a:srcRect l="11665" t="35087" r="27305" b="10948"/>
          <a:stretch>
            <a:fillRect/>
          </a:stretch>
        </p:blipFill>
        <p:spPr>
          <a:xfrm>
            <a:off x="4876800" y="4042610"/>
            <a:ext cx="4396223" cy="2879463"/>
          </a:xfrm>
          <a:prstGeom prst="rect">
            <a:avLst/>
          </a:prstGeom>
        </p:spPr>
      </p:pic>
      <p:sp>
        <p:nvSpPr>
          <p:cNvPr id="18" name="Rectangle 75"/>
          <p:cNvSpPr>
            <a:spLocks noChangeArrowheads="1"/>
          </p:cNvSpPr>
          <p:nvPr/>
        </p:nvSpPr>
        <p:spPr bwMode="auto">
          <a:xfrm>
            <a:off x="128152" y="5067300"/>
            <a:ext cx="4681973" cy="1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20000"/>
              </a:spcBef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The density and vertical coverage of in situ data has increased tremendously but the ocean is still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poorly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observed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vs. the atmosphere.  Hence, assimilating surface measurements from remote sensing is a must.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en-US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Rectangle 75"/>
          <p:cNvSpPr>
            <a:spLocks noChangeArrowheads="1"/>
          </p:cNvSpPr>
          <p:nvPr/>
        </p:nvSpPr>
        <p:spPr bwMode="auto">
          <a:xfrm>
            <a:off x="356752" y="685800"/>
            <a:ext cx="4681973" cy="2117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20000"/>
              </a:spcBef>
              <a:defRPr/>
            </a:pPr>
            <a:r>
              <a:rPr lang="en-US" b="1" dirty="0" smtClean="0">
                <a:solidFill>
                  <a:srgbClr val="FF33CC"/>
                </a:solidFill>
              </a:rPr>
              <a:t>ODAS-2 data</a:t>
            </a:r>
          </a:p>
          <a:p>
            <a:pPr algn="just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Topex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/Jason SSH anomalies</a:t>
            </a:r>
          </a:p>
          <a:p>
            <a:pPr algn="just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Argo in situ T and S profiles</a:t>
            </a:r>
          </a:p>
          <a:p>
            <a:pPr algn="just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In situ T from TAO, XBT,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Pirata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and Rama</a:t>
            </a:r>
          </a:p>
          <a:p>
            <a:pPr algn="just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Reynolds SST</a:t>
            </a:r>
          </a:p>
          <a:p>
            <a:pPr algn="just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Levitus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surface salinity while waiting for Aquarius</a:t>
            </a:r>
          </a:p>
          <a:p>
            <a:pPr algn="just" eaLnBrk="0" hangingPunct="0">
              <a:spcBef>
                <a:spcPct val="20000"/>
              </a:spcBef>
              <a:defRPr/>
            </a:pP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 Box 718"/>
          <p:cNvSpPr txBox="1">
            <a:spLocks noChangeArrowheads="1"/>
          </p:cNvSpPr>
          <p:nvPr/>
        </p:nvSpPr>
        <p:spPr bwMode="auto">
          <a:xfrm>
            <a:off x="5048250" y="828675"/>
            <a:ext cx="3710423" cy="461665"/>
          </a:xfrm>
          <a:prstGeom prst="rect">
            <a:avLst/>
          </a:prstGeom>
          <a:solidFill>
            <a:srgbClr val="84E8F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389438"/>
            <a:r>
              <a:rPr lang="en-US" sz="1200" b="1" dirty="0">
                <a:solidFill>
                  <a:srgbClr val="008000"/>
                </a:solidFill>
              </a:rPr>
              <a:t>Argo: </a:t>
            </a:r>
            <a:r>
              <a:rPr lang="en-US" sz="1200" b="1" dirty="0" smtClean="0">
                <a:solidFill>
                  <a:srgbClr val="008000"/>
                </a:solidFill>
              </a:rPr>
              <a:t>291 profiles/day</a:t>
            </a:r>
            <a:r>
              <a:rPr lang="en-US" sz="1200" dirty="0" smtClean="0">
                <a:solidFill>
                  <a:srgbClr val="008000"/>
                </a:solidFill>
              </a:rPr>
              <a:t> </a:t>
            </a:r>
            <a:r>
              <a:rPr lang="en-US" sz="1200" b="1" dirty="0" smtClean="0">
                <a:solidFill>
                  <a:srgbClr val="FF3300"/>
                </a:solidFill>
              </a:rPr>
              <a:t>XBT: 31 profiles/day</a:t>
            </a:r>
            <a:r>
              <a:rPr lang="en-US" sz="1200" dirty="0" smtClean="0"/>
              <a:t> </a:t>
            </a:r>
          </a:p>
          <a:p>
            <a:pPr algn="ctr" defTabSz="4389438"/>
            <a:r>
              <a:rPr lang="en-US" sz="1200" b="1" dirty="0" smtClean="0">
                <a:solidFill>
                  <a:srgbClr val="0000FF"/>
                </a:solidFill>
              </a:rPr>
              <a:t>TAO</a:t>
            </a:r>
            <a:r>
              <a:rPr lang="en-US" sz="1200" b="1" dirty="0">
                <a:solidFill>
                  <a:srgbClr val="0000FF"/>
                </a:solidFill>
              </a:rPr>
              <a:t>: </a:t>
            </a:r>
            <a:r>
              <a:rPr lang="en-US" sz="1200" b="1" dirty="0" smtClean="0">
                <a:solidFill>
                  <a:srgbClr val="0000FF"/>
                </a:solidFill>
              </a:rPr>
              <a:t>64 profiles </a:t>
            </a:r>
            <a:r>
              <a:rPr lang="en-US" sz="1200" b="1" dirty="0" smtClean="0"/>
              <a:t>PIRATA</a:t>
            </a:r>
            <a:r>
              <a:rPr lang="en-US" sz="1200" b="1" dirty="0"/>
              <a:t>: </a:t>
            </a:r>
            <a:r>
              <a:rPr lang="en-US" sz="1200" b="1" dirty="0" smtClean="0"/>
              <a:t>9 profiles</a:t>
            </a:r>
            <a:endParaRPr lang="en-US" sz="1200" b="1" dirty="0"/>
          </a:p>
        </p:txBody>
      </p:sp>
    </p:spTree>
  </p:cSld>
  <p:clrMapOvr>
    <a:masterClrMapping/>
  </p:clrMapOvr>
  <p:transition spd="slow" advTm="166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fld id="{51F65D38-29A8-4B29-91E7-05E64DB4CF9A}" type="slidenum">
              <a:rPr lang="en-US"/>
              <a:pPr/>
              <a:t>4</a:t>
            </a:fld>
            <a:endParaRPr lang="en-US"/>
          </a:p>
        </p:txBody>
      </p:sp>
      <p:sp>
        <p:nvSpPr>
          <p:cNvPr id="371715" name="AutoShape 3"/>
          <p:cNvSpPr>
            <a:spLocks noChangeArrowheads="1"/>
          </p:cNvSpPr>
          <p:nvPr/>
        </p:nvSpPr>
        <p:spPr bwMode="auto">
          <a:xfrm>
            <a:off x="600075" y="1171575"/>
            <a:ext cx="1971675" cy="238125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  <a:effectLst>
            <a:outerShdw dist="117088" dir="2436078" algn="ctr" rotWithShape="0">
              <a:srgbClr val="65839B">
                <a:alpha val="45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000099"/>
                </a:solidFill>
              </a:rPr>
              <a:t>ODAS-1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-38100" y="2852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-57150" y="2347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1785" name="AutoShape 73"/>
          <p:cNvSpPr>
            <a:spLocks noChangeArrowheads="1"/>
          </p:cNvSpPr>
          <p:nvPr/>
        </p:nvSpPr>
        <p:spPr bwMode="auto">
          <a:xfrm>
            <a:off x="666750" y="4305300"/>
            <a:ext cx="2060575" cy="238125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  <a:effectLst>
            <a:outerShdw dist="117088" dir="2436078" algn="ctr" rotWithShape="0">
              <a:srgbClr val="65839B">
                <a:alpha val="45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000099"/>
                </a:solidFill>
              </a:rPr>
              <a:t>ODAS-2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16392" name="Rectangle 75"/>
          <p:cNvSpPr>
            <a:spLocks noChangeArrowheads="1"/>
          </p:cNvSpPr>
          <p:nvPr/>
        </p:nvSpPr>
        <p:spPr bwMode="auto">
          <a:xfrm>
            <a:off x="600074" y="1539875"/>
            <a:ext cx="7572375" cy="1600438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smtClean="0">
                <a:solidFill>
                  <a:srgbClr val="000099"/>
                </a:solidFill>
              </a:rPr>
              <a:t>Ocean-only runs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b="1" dirty="0" smtClean="0">
                <a:solidFill>
                  <a:srgbClr val="000099"/>
                </a:solidFill>
              </a:rPr>
              <a:t> OGCM: Poseidon 4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b="1" dirty="0" smtClean="0">
                <a:solidFill>
                  <a:srgbClr val="000099"/>
                </a:solidFill>
              </a:rPr>
              <a:t> Analysis algorithms</a:t>
            </a:r>
            <a:endParaRPr lang="en-US" b="1" dirty="0">
              <a:solidFill>
                <a:srgbClr val="000099"/>
              </a:solidFill>
            </a:endParaRPr>
          </a:p>
          <a:p>
            <a:pPr lvl="1" eaLnBrk="0" hangingPunct="0">
              <a:spcBef>
                <a:spcPct val="20000"/>
              </a:spcBef>
              <a:buFontTx/>
              <a:buChar char="•"/>
            </a:pP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EnKF</a:t>
            </a:r>
            <a:endParaRPr lang="en-US" b="1" dirty="0">
              <a:solidFill>
                <a:srgbClr val="000099"/>
              </a:solidFill>
            </a:endParaRPr>
          </a:p>
          <a:p>
            <a:pPr lvl="1" eaLnBrk="0" hangingPunct="0">
              <a:spcBef>
                <a:spcPct val="20000"/>
              </a:spcBef>
              <a:buFontTx/>
              <a:buChar char="•"/>
            </a:pP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MvOI</a:t>
            </a:r>
            <a:r>
              <a:rPr lang="en-US" b="1" dirty="0">
                <a:solidFill>
                  <a:srgbClr val="000099"/>
                </a:solidFill>
              </a:rPr>
              <a:t> (</a:t>
            </a:r>
            <a:r>
              <a:rPr lang="en-US" b="1" dirty="0" err="1">
                <a:solidFill>
                  <a:srgbClr val="000099"/>
                </a:solidFill>
              </a:rPr>
              <a:t>EnKF</a:t>
            </a:r>
            <a:r>
              <a:rPr lang="en-US" b="1" dirty="0">
                <a:solidFill>
                  <a:srgbClr val="000099"/>
                </a:solidFill>
              </a:rPr>
              <a:t> analysis with steady-state fixed ensemble)</a:t>
            </a:r>
          </a:p>
          <a:p>
            <a:pPr lvl="1" eaLnBrk="0" hangingPunct="0">
              <a:spcBef>
                <a:spcPct val="20000"/>
              </a:spcBef>
              <a:buFontTx/>
              <a:buChar char="•"/>
            </a:pPr>
            <a:r>
              <a:rPr lang="en-US" b="1" dirty="0">
                <a:solidFill>
                  <a:srgbClr val="000099"/>
                </a:solidFill>
              </a:rPr>
              <a:t> UOI (functional </a:t>
            </a:r>
            <a:r>
              <a:rPr lang="en-US" b="1" dirty="0" err="1">
                <a:solidFill>
                  <a:srgbClr val="000099"/>
                </a:solidFill>
              </a:rPr>
              <a:t>univariate</a:t>
            </a:r>
            <a:r>
              <a:rPr lang="en-US" b="1" dirty="0">
                <a:solidFill>
                  <a:srgbClr val="000099"/>
                </a:solidFill>
              </a:rPr>
              <a:t> background </a:t>
            </a:r>
            <a:r>
              <a:rPr lang="en-US" b="1" dirty="0" err="1">
                <a:solidFill>
                  <a:srgbClr val="000099"/>
                </a:solidFill>
              </a:rPr>
              <a:t>covariances</a:t>
            </a:r>
            <a:r>
              <a:rPr lang="en-US" b="1" dirty="0" smtClean="0">
                <a:solidFill>
                  <a:srgbClr val="000099"/>
                </a:solidFill>
              </a:rPr>
              <a:t>)</a:t>
            </a:r>
          </a:p>
        </p:txBody>
      </p:sp>
      <p:sp>
        <p:nvSpPr>
          <p:cNvPr id="16393" name="Rectangle 76"/>
          <p:cNvSpPr>
            <a:spLocks noChangeArrowheads="1"/>
          </p:cNvSpPr>
          <p:nvPr/>
        </p:nvSpPr>
        <p:spPr bwMode="auto">
          <a:xfrm>
            <a:off x="685800" y="4645025"/>
            <a:ext cx="7867650" cy="2117503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smtClean="0">
                <a:solidFill>
                  <a:srgbClr val="000099"/>
                </a:solidFill>
              </a:rPr>
              <a:t>GEOS-5 Coupled Model:</a:t>
            </a:r>
          </a:p>
          <a:p>
            <a:pPr lvl="1" eaLnBrk="0" hangingPunct="0">
              <a:spcBef>
                <a:spcPct val="20000"/>
              </a:spcBef>
              <a:buFontTx/>
              <a:buChar char="•"/>
            </a:pPr>
            <a:r>
              <a:rPr lang="en-US" b="1" dirty="0" smtClean="0">
                <a:solidFill>
                  <a:srgbClr val="000099"/>
                </a:solidFill>
              </a:rPr>
              <a:t> OGCM: MOM-4 </a:t>
            </a:r>
            <a:r>
              <a:rPr lang="en-US" b="1" dirty="0" smtClean="0">
                <a:solidFill>
                  <a:srgbClr val="000099"/>
                </a:solidFill>
              </a:rPr>
              <a:t>(0.5°X 0.167-0.5°X 40L</a:t>
            </a:r>
            <a:r>
              <a:rPr lang="en-US" b="1" dirty="0" smtClean="0">
                <a:solidFill>
                  <a:srgbClr val="000099"/>
                </a:solidFill>
              </a:rPr>
              <a:t>) or </a:t>
            </a:r>
            <a:r>
              <a:rPr lang="en-US" b="1" dirty="0" smtClean="0">
                <a:solidFill>
                  <a:srgbClr val="000099"/>
                </a:solidFill>
              </a:rPr>
              <a:t>any other ESMF-ready model</a:t>
            </a:r>
          </a:p>
          <a:p>
            <a:pPr lvl="1" eaLnBrk="0" hangingPunct="0">
              <a:spcBef>
                <a:spcPct val="20000"/>
              </a:spcBef>
              <a:buFontTx/>
              <a:buChar char="•"/>
            </a:pPr>
            <a:r>
              <a:rPr lang="en-US" b="1" dirty="0" smtClean="0">
                <a:solidFill>
                  <a:srgbClr val="000099"/>
                </a:solidFill>
              </a:rPr>
              <a:t> AGCM: GEOS-5 </a:t>
            </a:r>
            <a:r>
              <a:rPr lang="en-US" b="1" dirty="0" smtClean="0">
                <a:solidFill>
                  <a:srgbClr val="000099"/>
                </a:solidFill>
              </a:rPr>
              <a:t>AGCM </a:t>
            </a:r>
            <a:r>
              <a:rPr lang="en-US" b="1" dirty="0" smtClean="0">
                <a:solidFill>
                  <a:srgbClr val="000099"/>
                </a:solidFill>
              </a:rPr>
              <a:t>(</a:t>
            </a:r>
            <a:r>
              <a:rPr lang="en-US" b="1" dirty="0" smtClean="0">
                <a:solidFill>
                  <a:srgbClr val="000099"/>
                </a:solidFill>
              </a:rPr>
              <a:t>1.25°X 1°X 72L)</a:t>
            </a:r>
            <a:endParaRPr lang="en-US" b="1" dirty="0" smtClean="0">
              <a:solidFill>
                <a:srgbClr val="000099"/>
              </a:solidFill>
            </a:endParaRP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b="1" dirty="0" smtClean="0">
                <a:solidFill>
                  <a:srgbClr val="000099"/>
                </a:solidFill>
              </a:rPr>
              <a:t> Analysis algorithms</a:t>
            </a:r>
          </a:p>
          <a:p>
            <a:pPr lvl="1" eaLnBrk="0" hangingPunct="0">
              <a:spcBef>
                <a:spcPct val="20000"/>
              </a:spcBef>
              <a:buFontTx/>
              <a:buChar char="•"/>
            </a:pPr>
            <a:r>
              <a:rPr lang="en-US" b="1" dirty="0" smtClean="0">
                <a:solidFill>
                  <a:srgbClr val="000099"/>
                </a:solidFill>
              </a:rPr>
              <a:t> Atmosphere: “replay” of GMAO atmospheric analysis</a:t>
            </a:r>
          </a:p>
          <a:p>
            <a:pPr lvl="1" eaLnBrk="0" hangingPunct="0">
              <a:spcBef>
                <a:spcPct val="20000"/>
              </a:spcBef>
              <a:buFontTx/>
              <a:buChar char="•"/>
            </a:pPr>
            <a:r>
              <a:rPr lang="en-US" b="1" dirty="0" smtClean="0">
                <a:solidFill>
                  <a:srgbClr val="000099"/>
                </a:solidFill>
              </a:rPr>
              <a:t> Ocean: “Augmented” hybrid </a:t>
            </a:r>
            <a:r>
              <a:rPr lang="en-US" b="1" dirty="0" err="1" smtClean="0">
                <a:solidFill>
                  <a:srgbClr val="000099"/>
                </a:solidFill>
              </a:rPr>
              <a:t>EnKF</a:t>
            </a:r>
            <a:r>
              <a:rPr lang="en-US" b="1" dirty="0" smtClean="0">
                <a:solidFill>
                  <a:srgbClr val="000099"/>
                </a:solidFill>
              </a:rPr>
              <a:t>/lagged </a:t>
            </a:r>
            <a:r>
              <a:rPr lang="en-US" b="1" dirty="0" err="1" smtClean="0">
                <a:solidFill>
                  <a:srgbClr val="000099"/>
                </a:solidFill>
              </a:rPr>
              <a:t>EnKF</a:t>
            </a:r>
            <a:r>
              <a:rPr lang="en-US" b="1" dirty="0" smtClean="0">
                <a:solidFill>
                  <a:srgbClr val="000099"/>
                </a:solidFill>
              </a:rPr>
              <a:t>/particle filter approach </a:t>
            </a:r>
          </a:p>
          <a:p>
            <a:pPr eaLnBrk="0" hangingPunct="0">
              <a:spcBef>
                <a:spcPct val="20000"/>
              </a:spcBef>
            </a:pPr>
            <a:endParaRPr lang="en-US" b="1" dirty="0">
              <a:solidFill>
                <a:srgbClr val="000099"/>
              </a:solidFill>
            </a:endParaRP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smtClean="0">
                <a:solidFill>
                  <a:srgbClr val="000099"/>
                </a:solidFill>
              </a:rPr>
              <a:t>ODAS implemented </a:t>
            </a:r>
            <a:r>
              <a:rPr lang="en-US" b="1" dirty="0">
                <a:solidFill>
                  <a:srgbClr val="000099"/>
                </a:solidFill>
              </a:rPr>
              <a:t>as ESMF </a:t>
            </a:r>
            <a:r>
              <a:rPr lang="en-US" b="1" dirty="0" smtClean="0">
                <a:solidFill>
                  <a:srgbClr val="000099"/>
                </a:solidFill>
              </a:rPr>
              <a:t>gridded-component -&gt; model independent</a:t>
            </a:r>
            <a:endParaRPr lang="en-US" b="1" dirty="0">
              <a:solidFill>
                <a:srgbClr val="000099"/>
              </a:solidFill>
            </a:endParaRPr>
          </a:p>
        </p:txBody>
      </p:sp>
      <p:grpSp>
        <p:nvGrpSpPr>
          <p:cNvPr id="13" name="Group 26"/>
          <p:cNvGrpSpPr>
            <a:grpSpLocks/>
          </p:cNvGrpSpPr>
          <p:nvPr/>
        </p:nvGrpSpPr>
        <p:grpSpPr bwMode="auto">
          <a:xfrm>
            <a:off x="4149725" y="-7937"/>
            <a:ext cx="3422650" cy="1541462"/>
            <a:chOff x="3379" y="415"/>
            <a:chExt cx="2156" cy="971"/>
          </a:xfrm>
        </p:grpSpPr>
        <p:sp>
          <p:nvSpPr>
            <p:cNvPr id="14" name="Line 16"/>
            <p:cNvSpPr>
              <a:spLocks noChangeShapeType="1"/>
            </p:cNvSpPr>
            <p:nvPr/>
          </p:nvSpPr>
          <p:spPr bwMode="auto">
            <a:xfrm rot="60000" flipV="1">
              <a:off x="4413" y="844"/>
              <a:ext cx="879" cy="16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 type="none" w="lg" len="med"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 flipH="1">
              <a:off x="4400" y="891"/>
              <a:ext cx="1" cy="2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med"/>
              <a:tailEnd type="non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4380" y="606"/>
              <a:ext cx="1155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1418" tIns="45710" rIns="91418" bIns="45710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CGCM </a:t>
              </a:r>
              <a:r>
                <a:rPr lang="en-US" b="1" dirty="0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forecast</a:t>
              </a:r>
              <a:endPara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>
              <a:off x="3692" y="1194"/>
              <a:ext cx="164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18" tIns="45710" rIns="91418" bIns="4571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b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LSM-AGCM-OGCM coupling</a:t>
              </a:r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 flipV="1">
              <a:off x="3829" y="850"/>
              <a:ext cx="56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lg" len="med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 flipH="1">
              <a:off x="4152" y="563"/>
              <a:ext cx="1" cy="2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lg" len="med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3379" y="415"/>
              <a:ext cx="164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18" tIns="45710" rIns="91418" bIns="4571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ODAS-1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456113" y="3211513"/>
            <a:ext cx="3468688" cy="1455737"/>
            <a:chOff x="5370513" y="2754313"/>
            <a:chExt cx="3468688" cy="1455737"/>
          </a:xfrm>
        </p:grpSpPr>
        <p:grpSp>
          <p:nvGrpSpPr>
            <p:cNvPr id="22" name="Group 26"/>
            <p:cNvGrpSpPr>
              <a:grpSpLocks/>
            </p:cNvGrpSpPr>
            <p:nvPr/>
          </p:nvGrpSpPr>
          <p:grpSpPr bwMode="auto">
            <a:xfrm>
              <a:off x="5370513" y="2754313"/>
              <a:ext cx="3468688" cy="1455737"/>
              <a:chOff x="3350" y="415"/>
              <a:chExt cx="2185" cy="917"/>
            </a:xfrm>
          </p:grpSpPr>
          <p:sp>
            <p:nvSpPr>
              <p:cNvPr id="23" name="Line 16"/>
              <p:cNvSpPr>
                <a:spLocks noChangeShapeType="1"/>
              </p:cNvSpPr>
              <p:nvPr/>
            </p:nvSpPr>
            <p:spPr bwMode="auto">
              <a:xfrm rot="60000" flipV="1">
                <a:off x="4413" y="844"/>
                <a:ext cx="879" cy="16"/>
              </a:xfrm>
              <a:prstGeom prst="line">
                <a:avLst/>
              </a:prstGeom>
              <a:noFill/>
              <a:ln w="76200" cmpd="tri">
                <a:solidFill>
                  <a:schemeClr val="tx1"/>
                </a:solidFill>
                <a:round/>
                <a:headEnd type="none" w="lg" len="med"/>
                <a:tailEnd type="triangle" w="sm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7"/>
              <p:cNvSpPr>
                <a:spLocks noChangeShapeType="1"/>
              </p:cNvSpPr>
              <p:nvPr/>
            </p:nvSpPr>
            <p:spPr bwMode="auto">
              <a:xfrm flipH="1">
                <a:off x="4154" y="891"/>
                <a:ext cx="1" cy="25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lg" len="med"/>
                <a:tailEnd type="non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 Box 18"/>
              <p:cNvSpPr txBox="1">
                <a:spLocks noChangeArrowheads="1"/>
              </p:cNvSpPr>
              <p:nvPr/>
            </p:nvSpPr>
            <p:spPr bwMode="auto">
              <a:xfrm>
                <a:off x="4380" y="606"/>
                <a:ext cx="1155" cy="19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1418" tIns="45710" rIns="91418" bIns="4571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en-US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CGCM </a:t>
                </a:r>
                <a:r>
                  <a:rPr lang="en-US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forecast</a:t>
                </a:r>
                <a:endParaRPr lang="en-US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26" name="Text Box 19"/>
              <p:cNvSpPr txBox="1">
                <a:spLocks noChangeArrowheads="1"/>
              </p:cNvSpPr>
              <p:nvPr/>
            </p:nvSpPr>
            <p:spPr bwMode="auto">
              <a:xfrm>
                <a:off x="3350" y="1140"/>
                <a:ext cx="164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1418" tIns="45710" rIns="91418" bIns="4571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en-US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ADAS replay</a:t>
                </a:r>
                <a:endParaRPr lang="en-US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28" name="Line 21"/>
              <p:cNvSpPr>
                <a:spLocks noChangeShapeType="1"/>
              </p:cNvSpPr>
              <p:nvPr/>
            </p:nvSpPr>
            <p:spPr bwMode="auto">
              <a:xfrm flipH="1">
                <a:off x="4152" y="563"/>
                <a:ext cx="1" cy="25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lg" len="med"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 Box 22"/>
              <p:cNvSpPr txBox="1">
                <a:spLocks noChangeArrowheads="1"/>
              </p:cNvSpPr>
              <p:nvPr/>
            </p:nvSpPr>
            <p:spPr bwMode="auto">
              <a:xfrm>
                <a:off x="3379" y="415"/>
                <a:ext cx="164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1418" tIns="45710" rIns="91418" bIns="4571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en-US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ODAS-2</a:t>
                </a:r>
                <a:endParaRPr lang="en-US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30" name="Line 16"/>
            <p:cNvSpPr>
              <a:spLocks noChangeShapeType="1"/>
            </p:cNvSpPr>
            <p:nvPr/>
          </p:nvSpPr>
          <p:spPr bwMode="auto">
            <a:xfrm rot="60000" flipV="1">
              <a:off x="5676900" y="3444875"/>
              <a:ext cx="1395413" cy="25400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 type="none" w="lg" len="med"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4776788" y="3971925"/>
            <a:ext cx="700087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1418" tIns="45710" rIns="91418" bIns="4571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CGCM</a:t>
            </a:r>
            <a:endParaRPr lang="en-US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4762384" y="714375"/>
            <a:ext cx="801803" cy="3077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1418" tIns="45710" rIns="91418" bIns="4571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OGCM</a:t>
            </a:r>
            <a:endParaRPr lang="en-US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ine 47"/>
          <p:cNvSpPr>
            <a:spLocks noChangeShapeType="1"/>
          </p:cNvSpPr>
          <p:nvPr/>
        </p:nvSpPr>
        <p:spPr bwMode="auto">
          <a:xfrm>
            <a:off x="6562235" y="5525470"/>
            <a:ext cx="0" cy="765712"/>
          </a:xfrm>
          <a:prstGeom prst="lin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000"/>
          </a:p>
        </p:txBody>
      </p:sp>
      <p:sp>
        <p:nvSpPr>
          <p:cNvPr id="1945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fld id="{A516BC24-D9DD-4FCA-A464-278EC8A8913D}" type="slidenum">
              <a:rPr lang="en-US"/>
              <a:pPr/>
              <a:t>5</a:t>
            </a:fld>
            <a:endParaRPr lang="en-US"/>
          </a:p>
        </p:txBody>
      </p: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298450" y="204788"/>
            <a:ext cx="8555038" cy="3954462"/>
            <a:chOff x="188" y="129"/>
            <a:chExt cx="5389" cy="2491"/>
          </a:xfrm>
        </p:grpSpPr>
        <p:sp>
          <p:nvSpPr>
            <p:cNvPr id="19487" name="Line 52"/>
            <p:cNvSpPr>
              <a:spLocks noChangeShapeType="1"/>
            </p:cNvSpPr>
            <p:nvPr/>
          </p:nvSpPr>
          <p:spPr bwMode="auto">
            <a:xfrm flipV="1">
              <a:off x="1347" y="778"/>
              <a:ext cx="1316" cy="14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8" name="Line 50"/>
            <p:cNvSpPr>
              <a:spLocks noChangeShapeType="1"/>
            </p:cNvSpPr>
            <p:nvPr/>
          </p:nvSpPr>
          <p:spPr bwMode="auto">
            <a:xfrm flipV="1">
              <a:off x="1304" y="766"/>
              <a:ext cx="1359" cy="84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9" name="Line 47"/>
            <p:cNvSpPr>
              <a:spLocks noChangeShapeType="1"/>
            </p:cNvSpPr>
            <p:nvPr/>
          </p:nvSpPr>
          <p:spPr bwMode="auto">
            <a:xfrm flipV="1">
              <a:off x="1376" y="634"/>
              <a:ext cx="1330" cy="3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Line 6"/>
            <p:cNvSpPr>
              <a:spLocks noChangeShapeType="1"/>
            </p:cNvSpPr>
            <p:nvPr/>
          </p:nvSpPr>
          <p:spPr bwMode="auto">
            <a:xfrm>
              <a:off x="2706" y="436"/>
              <a:ext cx="0" cy="1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Line 7"/>
            <p:cNvSpPr>
              <a:spLocks noChangeShapeType="1"/>
            </p:cNvSpPr>
            <p:nvPr/>
          </p:nvSpPr>
          <p:spPr bwMode="auto">
            <a:xfrm>
              <a:off x="5085" y="1011"/>
              <a:ext cx="183" cy="1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Text Box 9"/>
            <p:cNvSpPr txBox="1">
              <a:spLocks noChangeArrowheads="1"/>
            </p:cNvSpPr>
            <p:nvPr/>
          </p:nvSpPr>
          <p:spPr bwMode="auto">
            <a:xfrm>
              <a:off x="2292" y="263"/>
              <a:ext cx="750" cy="17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chemeClr val="accent2"/>
                  </a:solidFill>
                </a:rPr>
                <a:t>GEOS-5 CAP</a:t>
              </a:r>
            </a:p>
          </p:txBody>
        </p:sp>
        <p:sp>
          <p:nvSpPr>
            <p:cNvPr id="19493" name="Text Box 10"/>
            <p:cNvSpPr txBox="1">
              <a:spLocks noChangeArrowheads="1"/>
            </p:cNvSpPr>
            <p:nvPr/>
          </p:nvSpPr>
          <p:spPr bwMode="auto">
            <a:xfrm>
              <a:off x="3318" y="129"/>
              <a:ext cx="432" cy="173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chemeClr val="accent2"/>
                  </a:solidFill>
                </a:rPr>
                <a:t>ESMF</a:t>
              </a:r>
            </a:p>
          </p:txBody>
        </p:sp>
        <p:sp>
          <p:nvSpPr>
            <p:cNvPr id="19494" name="Text Box 11"/>
            <p:cNvSpPr txBox="1">
              <a:spLocks noChangeArrowheads="1"/>
            </p:cNvSpPr>
            <p:nvPr/>
          </p:nvSpPr>
          <p:spPr bwMode="auto">
            <a:xfrm>
              <a:off x="3984" y="129"/>
              <a:ext cx="432" cy="173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chemeClr val="accent2"/>
                  </a:solidFill>
                </a:rPr>
                <a:t>MAPL</a:t>
              </a:r>
            </a:p>
          </p:txBody>
        </p:sp>
        <p:sp>
          <p:nvSpPr>
            <p:cNvPr id="19495" name="Text Box 12"/>
            <p:cNvSpPr txBox="1">
              <a:spLocks noChangeArrowheads="1"/>
            </p:cNvSpPr>
            <p:nvPr/>
          </p:nvSpPr>
          <p:spPr bwMode="auto">
            <a:xfrm>
              <a:off x="686" y="890"/>
              <a:ext cx="690" cy="17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chemeClr val="accent2"/>
                  </a:solidFill>
                </a:rPr>
                <a:t>GEOSGCM1</a:t>
              </a:r>
            </a:p>
          </p:txBody>
        </p:sp>
        <p:sp>
          <p:nvSpPr>
            <p:cNvPr id="19496" name="Text Box 13"/>
            <p:cNvSpPr txBox="1">
              <a:spLocks noChangeArrowheads="1"/>
            </p:cNvSpPr>
            <p:nvPr/>
          </p:nvSpPr>
          <p:spPr bwMode="auto">
            <a:xfrm>
              <a:off x="1400" y="1154"/>
              <a:ext cx="522" cy="17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dirty="0">
                  <a:solidFill>
                    <a:schemeClr val="accent2"/>
                  </a:solidFill>
                </a:rPr>
                <a:t>OGCM</a:t>
              </a:r>
            </a:p>
          </p:txBody>
        </p:sp>
        <p:sp>
          <p:nvSpPr>
            <p:cNvPr id="19497" name="Text Box 15"/>
            <p:cNvSpPr txBox="1">
              <a:spLocks noChangeArrowheads="1"/>
            </p:cNvSpPr>
            <p:nvPr/>
          </p:nvSpPr>
          <p:spPr bwMode="auto">
            <a:xfrm>
              <a:off x="188" y="1154"/>
              <a:ext cx="426" cy="17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chemeClr val="accent2"/>
                  </a:solidFill>
                </a:rPr>
                <a:t>AGCM</a:t>
              </a:r>
            </a:p>
          </p:txBody>
        </p:sp>
        <p:sp>
          <p:nvSpPr>
            <p:cNvPr id="19498" name="Text Box 16"/>
            <p:cNvSpPr txBox="1">
              <a:spLocks noChangeArrowheads="1"/>
            </p:cNvSpPr>
            <p:nvPr/>
          </p:nvSpPr>
          <p:spPr bwMode="auto">
            <a:xfrm>
              <a:off x="4554" y="130"/>
              <a:ext cx="858" cy="173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chemeClr val="accent2"/>
                  </a:solidFill>
                </a:rPr>
                <a:t>misc.libraries</a:t>
              </a:r>
            </a:p>
          </p:txBody>
        </p:sp>
        <p:sp>
          <p:nvSpPr>
            <p:cNvPr id="19499" name="Text Box 25"/>
            <p:cNvSpPr txBox="1">
              <a:spLocks noChangeArrowheads="1"/>
            </p:cNvSpPr>
            <p:nvPr/>
          </p:nvSpPr>
          <p:spPr bwMode="auto">
            <a:xfrm>
              <a:off x="5019" y="1106"/>
              <a:ext cx="558" cy="173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dirty="0">
                  <a:solidFill>
                    <a:schemeClr val="accent2"/>
                  </a:solidFill>
                </a:rPr>
                <a:t>ODAS-2</a:t>
              </a:r>
            </a:p>
          </p:txBody>
        </p:sp>
        <p:sp>
          <p:nvSpPr>
            <p:cNvPr id="19500" name="Line 29"/>
            <p:cNvSpPr>
              <a:spLocks noChangeShapeType="1"/>
            </p:cNvSpPr>
            <p:nvPr/>
          </p:nvSpPr>
          <p:spPr bwMode="auto">
            <a:xfrm flipH="1">
              <a:off x="614" y="1047"/>
              <a:ext cx="78" cy="10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1" name="Line 37"/>
            <p:cNvSpPr>
              <a:spLocks noChangeShapeType="1"/>
            </p:cNvSpPr>
            <p:nvPr/>
          </p:nvSpPr>
          <p:spPr bwMode="auto">
            <a:xfrm>
              <a:off x="2964" y="759"/>
              <a:ext cx="1500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2" name="Line 40"/>
            <p:cNvSpPr>
              <a:spLocks noChangeShapeType="1"/>
            </p:cNvSpPr>
            <p:nvPr/>
          </p:nvSpPr>
          <p:spPr bwMode="auto">
            <a:xfrm>
              <a:off x="1304" y="1063"/>
              <a:ext cx="108" cy="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3" name="Text Box 41"/>
            <p:cNvSpPr txBox="1">
              <a:spLocks noChangeArrowheads="1"/>
            </p:cNvSpPr>
            <p:nvPr/>
          </p:nvSpPr>
          <p:spPr bwMode="auto">
            <a:xfrm>
              <a:off x="2364" y="605"/>
              <a:ext cx="624" cy="17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chemeClr val="accent2"/>
                  </a:solidFill>
                </a:rPr>
                <a:t>GEOSGCS</a:t>
              </a:r>
            </a:p>
          </p:txBody>
        </p:sp>
        <p:sp>
          <p:nvSpPr>
            <p:cNvPr id="19504" name="Text Box 42"/>
            <p:cNvSpPr txBox="1">
              <a:spLocks noChangeArrowheads="1"/>
            </p:cNvSpPr>
            <p:nvPr/>
          </p:nvSpPr>
          <p:spPr bwMode="auto">
            <a:xfrm>
              <a:off x="4470" y="838"/>
              <a:ext cx="624" cy="17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chemeClr val="accent2"/>
                  </a:solidFill>
                </a:rPr>
                <a:t>GEOSANA</a:t>
              </a:r>
            </a:p>
          </p:txBody>
        </p:sp>
        <p:sp>
          <p:nvSpPr>
            <p:cNvPr id="19505" name="Line 44"/>
            <p:cNvSpPr>
              <a:spLocks noChangeShapeType="1"/>
            </p:cNvSpPr>
            <p:nvPr/>
          </p:nvSpPr>
          <p:spPr bwMode="auto">
            <a:xfrm flipH="1">
              <a:off x="4332" y="1007"/>
              <a:ext cx="153" cy="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6" name="Text Box 45"/>
            <p:cNvSpPr txBox="1">
              <a:spLocks noChangeArrowheads="1"/>
            </p:cNvSpPr>
            <p:nvPr/>
          </p:nvSpPr>
          <p:spPr bwMode="auto">
            <a:xfrm>
              <a:off x="3792" y="1100"/>
              <a:ext cx="558" cy="173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chemeClr val="accent2"/>
                  </a:solidFill>
                </a:rPr>
                <a:t>AANA</a:t>
              </a:r>
            </a:p>
          </p:txBody>
        </p:sp>
        <p:sp>
          <p:nvSpPr>
            <p:cNvPr id="19507" name="Text Box 46"/>
            <p:cNvSpPr txBox="1">
              <a:spLocks noChangeArrowheads="1"/>
            </p:cNvSpPr>
            <p:nvPr/>
          </p:nvSpPr>
          <p:spPr bwMode="auto">
            <a:xfrm>
              <a:off x="692" y="1518"/>
              <a:ext cx="690" cy="17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chemeClr val="accent2"/>
                  </a:solidFill>
                </a:rPr>
                <a:t>GEOSGCM2</a:t>
              </a:r>
            </a:p>
          </p:txBody>
        </p:sp>
        <p:sp>
          <p:nvSpPr>
            <p:cNvPr id="19508" name="Text Box 48"/>
            <p:cNvSpPr txBox="1">
              <a:spLocks noChangeArrowheads="1"/>
            </p:cNvSpPr>
            <p:nvPr/>
          </p:nvSpPr>
          <p:spPr bwMode="auto">
            <a:xfrm>
              <a:off x="692" y="1854"/>
              <a:ext cx="690" cy="17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chemeClr val="accent2"/>
                  </a:solidFill>
                </a:rPr>
                <a:t>GEOSGCM3</a:t>
              </a:r>
            </a:p>
          </p:txBody>
        </p:sp>
        <p:sp>
          <p:nvSpPr>
            <p:cNvPr id="19509" name="Text Box 49"/>
            <p:cNvSpPr txBox="1">
              <a:spLocks noChangeArrowheads="1"/>
            </p:cNvSpPr>
            <p:nvPr/>
          </p:nvSpPr>
          <p:spPr bwMode="auto">
            <a:xfrm>
              <a:off x="704" y="2160"/>
              <a:ext cx="690" cy="17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chemeClr val="accent2"/>
                  </a:solidFill>
                </a:rPr>
                <a:t>GEOSGCM4</a:t>
              </a:r>
            </a:p>
          </p:txBody>
        </p:sp>
        <p:sp>
          <p:nvSpPr>
            <p:cNvPr id="19510" name="Line 51"/>
            <p:cNvSpPr>
              <a:spLocks noChangeShapeType="1"/>
            </p:cNvSpPr>
            <p:nvPr/>
          </p:nvSpPr>
          <p:spPr bwMode="auto">
            <a:xfrm flipV="1">
              <a:off x="1304" y="778"/>
              <a:ext cx="1359" cy="10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1" name="Text Box 53"/>
            <p:cNvSpPr txBox="1">
              <a:spLocks noChangeArrowheads="1"/>
            </p:cNvSpPr>
            <p:nvPr/>
          </p:nvSpPr>
          <p:spPr bwMode="auto">
            <a:xfrm>
              <a:off x="704" y="2447"/>
              <a:ext cx="690" cy="17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chemeClr val="accent2"/>
                  </a:solidFill>
                </a:rPr>
                <a:t>Etc…</a:t>
              </a: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128866" y="4476952"/>
            <a:ext cx="6929297" cy="2333589"/>
            <a:chOff x="506108" y="2657475"/>
            <a:chExt cx="7862888" cy="2631732"/>
          </a:xfrm>
          <a:solidFill>
            <a:schemeClr val="bg1">
              <a:lumMod val="85000"/>
            </a:schemeClr>
          </a:solidFill>
        </p:grpSpPr>
        <p:sp>
          <p:nvSpPr>
            <p:cNvPr id="208" name="Line 40"/>
            <p:cNvSpPr>
              <a:spLocks noChangeShapeType="1"/>
            </p:cNvSpPr>
            <p:nvPr/>
          </p:nvSpPr>
          <p:spPr bwMode="auto">
            <a:xfrm>
              <a:off x="3239783" y="3839952"/>
              <a:ext cx="0" cy="401638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211" name="Line 42"/>
            <p:cNvSpPr>
              <a:spLocks noChangeShapeType="1"/>
            </p:cNvSpPr>
            <p:nvPr/>
          </p:nvSpPr>
          <p:spPr bwMode="auto">
            <a:xfrm>
              <a:off x="5114925" y="3297503"/>
              <a:ext cx="0" cy="300038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212" name="Line 43"/>
            <p:cNvSpPr>
              <a:spLocks noChangeShapeType="1"/>
            </p:cNvSpPr>
            <p:nvPr/>
          </p:nvSpPr>
          <p:spPr bwMode="auto">
            <a:xfrm>
              <a:off x="5534025" y="3307029"/>
              <a:ext cx="138113" cy="280987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213" name="Line 44"/>
            <p:cNvSpPr>
              <a:spLocks noChangeShapeType="1"/>
            </p:cNvSpPr>
            <p:nvPr/>
          </p:nvSpPr>
          <p:spPr bwMode="auto">
            <a:xfrm>
              <a:off x="5534025" y="3287978"/>
              <a:ext cx="1671638" cy="3175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214" name="Line 41"/>
            <p:cNvSpPr>
              <a:spLocks noChangeShapeType="1"/>
            </p:cNvSpPr>
            <p:nvPr/>
          </p:nvSpPr>
          <p:spPr bwMode="auto">
            <a:xfrm flipH="1">
              <a:off x="4576763" y="3297503"/>
              <a:ext cx="147638" cy="309563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215" name="Text Box 19"/>
            <p:cNvSpPr txBox="1">
              <a:spLocks noChangeArrowheads="1"/>
            </p:cNvSpPr>
            <p:nvPr/>
          </p:nvSpPr>
          <p:spPr bwMode="auto">
            <a:xfrm>
              <a:off x="3571875" y="2657475"/>
              <a:ext cx="990600" cy="246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 dirty="0">
                  <a:solidFill>
                    <a:schemeClr val="accent2"/>
                  </a:solidFill>
                </a:rPr>
                <a:t>GEOSGCM</a:t>
              </a:r>
            </a:p>
          </p:txBody>
        </p:sp>
        <p:sp>
          <p:nvSpPr>
            <p:cNvPr id="216" name="Text Box 20"/>
            <p:cNvSpPr txBox="1">
              <a:spLocks noChangeArrowheads="1"/>
            </p:cNvSpPr>
            <p:nvPr/>
          </p:nvSpPr>
          <p:spPr bwMode="auto">
            <a:xfrm>
              <a:off x="4705350" y="3076575"/>
              <a:ext cx="828675" cy="246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>
                  <a:solidFill>
                    <a:schemeClr val="accent2"/>
                  </a:solidFill>
                </a:rPr>
                <a:t>OGCM</a:t>
              </a:r>
            </a:p>
          </p:txBody>
        </p:sp>
        <p:sp>
          <p:nvSpPr>
            <p:cNvPr id="217" name="Text Box 22"/>
            <p:cNvSpPr txBox="1">
              <a:spLocks noChangeArrowheads="1"/>
            </p:cNvSpPr>
            <p:nvPr/>
          </p:nvSpPr>
          <p:spPr bwMode="auto">
            <a:xfrm>
              <a:off x="2781300" y="3076575"/>
              <a:ext cx="676275" cy="246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 dirty="0">
                  <a:solidFill>
                    <a:schemeClr val="accent2"/>
                  </a:solidFill>
                </a:rPr>
                <a:t>AGCM</a:t>
              </a:r>
            </a:p>
          </p:txBody>
        </p:sp>
        <p:sp>
          <p:nvSpPr>
            <p:cNvPr id="218" name="Line 37"/>
            <p:cNvSpPr>
              <a:spLocks noChangeShapeType="1"/>
            </p:cNvSpPr>
            <p:nvPr/>
          </p:nvSpPr>
          <p:spPr bwMode="auto">
            <a:xfrm flipH="1">
              <a:off x="3457575" y="2906713"/>
              <a:ext cx="123825" cy="169863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219" name="Line 38"/>
            <p:cNvSpPr>
              <a:spLocks noChangeShapeType="1"/>
            </p:cNvSpPr>
            <p:nvPr/>
          </p:nvSpPr>
          <p:spPr bwMode="auto">
            <a:xfrm>
              <a:off x="3209925" y="3328512"/>
              <a:ext cx="0" cy="290513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220" name="Line 39"/>
            <p:cNvSpPr>
              <a:spLocks noChangeShapeType="1"/>
            </p:cNvSpPr>
            <p:nvPr/>
          </p:nvSpPr>
          <p:spPr bwMode="auto">
            <a:xfrm flipH="1">
              <a:off x="1523391" y="3309462"/>
              <a:ext cx="1289050" cy="319088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221" name="Line 48"/>
            <p:cNvSpPr>
              <a:spLocks noChangeShapeType="1"/>
            </p:cNvSpPr>
            <p:nvPr/>
          </p:nvSpPr>
          <p:spPr bwMode="auto">
            <a:xfrm>
              <a:off x="4552950" y="2932113"/>
              <a:ext cx="171450" cy="144463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222" name="Line 15"/>
            <p:cNvSpPr>
              <a:spLocks noChangeShapeType="1"/>
            </p:cNvSpPr>
            <p:nvPr/>
          </p:nvSpPr>
          <p:spPr bwMode="auto">
            <a:xfrm>
              <a:off x="1125233" y="3682896"/>
              <a:ext cx="0" cy="306388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223" name="Text Box 24"/>
            <p:cNvSpPr txBox="1">
              <a:spLocks noChangeArrowheads="1"/>
            </p:cNvSpPr>
            <p:nvPr/>
          </p:nvSpPr>
          <p:spPr bwMode="auto">
            <a:xfrm>
              <a:off x="3758896" y="3617807"/>
              <a:ext cx="828675" cy="246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 dirty="0">
                  <a:solidFill>
                    <a:schemeClr val="accent2"/>
                  </a:solidFill>
                </a:rPr>
                <a:t>sea ice</a:t>
              </a:r>
            </a:p>
          </p:txBody>
        </p:sp>
        <p:sp>
          <p:nvSpPr>
            <p:cNvPr id="224" name="Text Box 25"/>
            <p:cNvSpPr txBox="1">
              <a:spLocks noChangeArrowheads="1"/>
            </p:cNvSpPr>
            <p:nvPr/>
          </p:nvSpPr>
          <p:spPr bwMode="auto">
            <a:xfrm>
              <a:off x="650942" y="3444770"/>
              <a:ext cx="895350" cy="246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 dirty="0">
                  <a:solidFill>
                    <a:schemeClr val="accent2"/>
                  </a:solidFill>
                </a:rPr>
                <a:t>physics</a:t>
              </a:r>
            </a:p>
          </p:txBody>
        </p:sp>
        <p:sp>
          <p:nvSpPr>
            <p:cNvPr id="225" name="Text Box 26"/>
            <p:cNvSpPr txBox="1">
              <a:spLocks noChangeArrowheads="1"/>
            </p:cNvSpPr>
            <p:nvPr/>
          </p:nvSpPr>
          <p:spPr bwMode="auto">
            <a:xfrm>
              <a:off x="2538108" y="3616220"/>
              <a:ext cx="895350" cy="246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 dirty="0">
                  <a:solidFill>
                    <a:schemeClr val="accent2"/>
                  </a:solidFill>
                </a:rPr>
                <a:t>dynamics</a:t>
              </a:r>
            </a:p>
          </p:txBody>
        </p:sp>
        <p:sp>
          <p:nvSpPr>
            <p:cNvPr id="226" name="Text Box 27"/>
            <p:cNvSpPr txBox="1">
              <a:spLocks noChangeArrowheads="1"/>
            </p:cNvSpPr>
            <p:nvPr/>
          </p:nvSpPr>
          <p:spPr bwMode="auto">
            <a:xfrm>
              <a:off x="506108" y="3970232"/>
              <a:ext cx="1098550" cy="13189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 dirty="0">
                  <a:solidFill>
                    <a:schemeClr val="accent2"/>
                  </a:solidFill>
                </a:rPr>
                <a:t>chemistry, </a:t>
              </a:r>
            </a:p>
            <a:p>
              <a:pPr>
                <a:spcBef>
                  <a:spcPct val="50000"/>
                </a:spcBef>
              </a:pPr>
              <a:r>
                <a:rPr lang="en-US" sz="1000" b="1" dirty="0">
                  <a:solidFill>
                    <a:schemeClr val="accent2"/>
                  </a:solidFill>
                </a:rPr>
                <a:t>radiation, </a:t>
              </a:r>
            </a:p>
            <a:p>
              <a:pPr>
                <a:spcBef>
                  <a:spcPct val="50000"/>
                </a:spcBef>
              </a:pPr>
              <a:r>
                <a:rPr lang="en-US" sz="1000" b="1" dirty="0">
                  <a:solidFill>
                    <a:schemeClr val="accent2"/>
                  </a:solidFill>
                </a:rPr>
                <a:t>moisture, </a:t>
              </a:r>
            </a:p>
            <a:p>
              <a:pPr>
                <a:spcBef>
                  <a:spcPct val="50000"/>
                </a:spcBef>
              </a:pPr>
              <a:r>
                <a:rPr lang="en-US" sz="1000" b="1" dirty="0">
                  <a:solidFill>
                    <a:schemeClr val="accent2"/>
                  </a:solidFill>
                </a:rPr>
                <a:t>turbulence, </a:t>
              </a:r>
            </a:p>
            <a:p>
              <a:pPr>
                <a:spcBef>
                  <a:spcPct val="50000"/>
                </a:spcBef>
              </a:pPr>
              <a:r>
                <a:rPr lang="en-US" sz="1000" b="1" dirty="0">
                  <a:solidFill>
                    <a:schemeClr val="accent2"/>
                  </a:solidFill>
                </a:rPr>
                <a:t>etc…</a:t>
              </a:r>
            </a:p>
          </p:txBody>
        </p:sp>
        <p:sp>
          <p:nvSpPr>
            <p:cNvPr id="227" name="Text Box 28"/>
            <p:cNvSpPr txBox="1">
              <a:spLocks noChangeArrowheads="1"/>
            </p:cNvSpPr>
            <p:nvPr/>
          </p:nvSpPr>
          <p:spPr bwMode="auto">
            <a:xfrm>
              <a:off x="2387296" y="4230848"/>
              <a:ext cx="1195388" cy="79832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 dirty="0">
                  <a:solidFill>
                    <a:schemeClr val="accent2"/>
                  </a:solidFill>
                </a:rPr>
                <a:t>FV </a:t>
              </a:r>
              <a:r>
                <a:rPr lang="en-US" sz="1000" b="1" dirty="0" err="1">
                  <a:solidFill>
                    <a:schemeClr val="accent2"/>
                  </a:solidFill>
                </a:rPr>
                <a:t>dycore</a:t>
              </a:r>
              <a:r>
                <a:rPr lang="en-US" sz="1000" b="1" dirty="0">
                  <a:solidFill>
                    <a:schemeClr val="accent2"/>
                  </a:solidFill>
                </a:rPr>
                <a:t>,</a:t>
              </a:r>
            </a:p>
            <a:p>
              <a:pPr>
                <a:spcBef>
                  <a:spcPct val="50000"/>
                </a:spcBef>
              </a:pPr>
              <a:r>
                <a:rPr lang="en-US" sz="1000" b="1" dirty="0">
                  <a:solidFill>
                    <a:schemeClr val="accent2"/>
                  </a:solidFill>
                </a:rPr>
                <a:t>topography,</a:t>
              </a:r>
            </a:p>
            <a:p>
              <a:pPr>
                <a:spcBef>
                  <a:spcPct val="50000"/>
                </a:spcBef>
              </a:pPr>
              <a:r>
                <a:rPr lang="en-US" sz="1000" b="1" dirty="0">
                  <a:solidFill>
                    <a:schemeClr val="accent2"/>
                  </a:solidFill>
                </a:rPr>
                <a:t>etc…</a:t>
              </a:r>
            </a:p>
          </p:txBody>
        </p:sp>
        <p:sp>
          <p:nvSpPr>
            <p:cNvPr id="228" name="Text Box 29"/>
            <p:cNvSpPr txBox="1">
              <a:spLocks noChangeArrowheads="1"/>
            </p:cNvSpPr>
            <p:nvPr/>
          </p:nvSpPr>
          <p:spPr bwMode="auto">
            <a:xfrm>
              <a:off x="4678058" y="3606695"/>
              <a:ext cx="947737" cy="4001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 dirty="0" smtClean="0">
                  <a:solidFill>
                    <a:schemeClr val="accent2"/>
                  </a:solidFill>
                </a:rPr>
                <a:t>Ocean radiation</a:t>
              </a:r>
              <a:endParaRPr lang="en-US" sz="1000" b="1" dirty="0">
                <a:solidFill>
                  <a:schemeClr val="accent2"/>
                </a:solidFill>
              </a:endParaRPr>
            </a:p>
          </p:txBody>
        </p:sp>
        <p:sp>
          <p:nvSpPr>
            <p:cNvPr id="229" name="Text Box 30"/>
            <p:cNvSpPr txBox="1">
              <a:spLocks noChangeArrowheads="1"/>
            </p:cNvSpPr>
            <p:nvPr/>
          </p:nvSpPr>
          <p:spPr bwMode="auto">
            <a:xfrm>
              <a:off x="5682945" y="3608282"/>
              <a:ext cx="1419225" cy="246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>
                  <a:solidFill>
                    <a:schemeClr val="accent2"/>
                  </a:solidFill>
                </a:rPr>
                <a:t>biogeochemistry</a:t>
              </a:r>
            </a:p>
          </p:txBody>
        </p:sp>
        <p:sp>
          <p:nvSpPr>
            <p:cNvPr id="230" name="Text Box 31"/>
            <p:cNvSpPr txBox="1">
              <a:spLocks noChangeArrowheads="1"/>
            </p:cNvSpPr>
            <p:nvPr/>
          </p:nvSpPr>
          <p:spPr bwMode="auto">
            <a:xfrm>
              <a:off x="7216471" y="3617807"/>
              <a:ext cx="1152525" cy="246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 dirty="0">
                  <a:solidFill>
                    <a:schemeClr val="accent2"/>
                  </a:solidFill>
                </a:rPr>
                <a:t>guest ocean</a:t>
              </a:r>
            </a:p>
          </p:txBody>
        </p:sp>
      </p:grpSp>
      <p:sp>
        <p:nvSpPr>
          <p:cNvPr id="233" name="Rectangle 76"/>
          <p:cNvSpPr>
            <a:spLocks noChangeArrowheads="1"/>
          </p:cNvSpPr>
          <p:nvPr/>
        </p:nvSpPr>
        <p:spPr bwMode="auto">
          <a:xfrm>
            <a:off x="4363243" y="3351213"/>
            <a:ext cx="4618832" cy="1304973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GEOSGCM current configuration: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b="1" dirty="0" smtClean="0">
                <a:solidFill>
                  <a:srgbClr val="000099"/>
                </a:solidFill>
              </a:rPr>
              <a:t> OGCM: MOM4p1 720x410x40 grid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b="1" dirty="0" smtClean="0">
                <a:solidFill>
                  <a:srgbClr val="000099"/>
                </a:solidFill>
              </a:rPr>
              <a:t> AGCM: GEOS5 AGCM 288x181x72 grid</a:t>
            </a:r>
          </a:p>
          <a:p>
            <a:pPr eaLnBrk="0" hangingPunct="0">
              <a:spcBef>
                <a:spcPct val="20000"/>
              </a:spcBef>
            </a:pPr>
            <a:endParaRPr lang="en-US" b="1" dirty="0" smtClean="0">
              <a:solidFill>
                <a:srgbClr val="000099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1200" b="1" dirty="0" smtClean="0">
                <a:solidFill>
                  <a:srgbClr val="000099"/>
                </a:solidFill>
              </a:rPr>
              <a:t>(Each subsystem implemented as ESMF gridded component) </a:t>
            </a:r>
          </a:p>
        </p:txBody>
      </p:sp>
      <p:sp>
        <p:nvSpPr>
          <p:cNvPr id="57" name="AutoShape 2"/>
          <p:cNvSpPr>
            <a:spLocks noChangeArrowheads="1"/>
          </p:cNvSpPr>
          <p:nvPr/>
        </p:nvSpPr>
        <p:spPr bwMode="auto">
          <a:xfrm>
            <a:off x="95250" y="95250"/>
            <a:ext cx="3381375" cy="1028700"/>
          </a:xfrm>
          <a:prstGeom prst="flowChartAlternateProcess">
            <a:avLst/>
          </a:prstGeom>
          <a:solidFill>
            <a:srgbClr val="FFFF99"/>
          </a:solidFill>
          <a:ln w="57150">
            <a:solidFill>
              <a:srgbClr val="000080"/>
            </a:solidFill>
            <a:miter lim="800000"/>
            <a:headEnd/>
            <a:tailEnd/>
          </a:ln>
          <a:effectLst>
            <a:outerShdw dist="117088" dir="2436078" algn="ctr" rotWithShape="0">
              <a:srgbClr val="65839B">
                <a:alpha val="45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800" b="1" dirty="0" smtClean="0">
                <a:solidFill>
                  <a:srgbClr val="000099"/>
                </a:solidFill>
              </a:rPr>
              <a:t>GEOS-5 coupled model and</a:t>
            </a:r>
          </a:p>
          <a:p>
            <a:pPr algn="ctr">
              <a:defRPr/>
            </a:pPr>
            <a:r>
              <a:rPr lang="en-US" sz="1800" b="1" dirty="0" smtClean="0">
                <a:solidFill>
                  <a:srgbClr val="000099"/>
                </a:solidFill>
              </a:rPr>
              <a:t>coupled ensemble system</a:t>
            </a:r>
            <a:endParaRPr lang="en-US" sz="1800" b="1" dirty="0">
              <a:solidFill>
                <a:srgbClr val="000099"/>
              </a:solidFill>
            </a:endParaRPr>
          </a:p>
        </p:txBody>
      </p:sp>
      <p:sp>
        <p:nvSpPr>
          <p:cNvPr id="59" name="Text Box 34"/>
          <p:cNvSpPr txBox="1">
            <a:spLocks noChangeArrowheads="1"/>
          </p:cNvSpPr>
          <p:nvPr/>
        </p:nvSpPr>
        <p:spPr bwMode="auto">
          <a:xfrm>
            <a:off x="5749242" y="6262606"/>
            <a:ext cx="1880283" cy="40011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dirty="0" smtClean="0">
                <a:solidFill>
                  <a:schemeClr val="accent2"/>
                </a:solidFill>
              </a:rPr>
              <a:t>MOM4, Poseidon 5 or Other ESMF-ready OGCM</a:t>
            </a:r>
            <a:endParaRPr lang="en-US" sz="1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fld id="{A516BC24-D9DD-4FCA-A464-278EC8A8913D}" type="slidenum">
              <a:rPr lang="en-US"/>
              <a:pPr/>
              <a:t>6</a:t>
            </a:fld>
            <a:endParaRPr lang="en-US"/>
          </a:p>
        </p:txBody>
      </p:sp>
      <p:grpSp>
        <p:nvGrpSpPr>
          <p:cNvPr id="2" name="Group 188"/>
          <p:cNvGrpSpPr/>
          <p:nvPr/>
        </p:nvGrpSpPr>
        <p:grpSpPr>
          <a:xfrm>
            <a:off x="1511300" y="568533"/>
            <a:ext cx="5905500" cy="2463191"/>
            <a:chOff x="1511300" y="568533"/>
            <a:chExt cx="5905500" cy="2463191"/>
          </a:xfrm>
        </p:grpSpPr>
        <p:sp>
          <p:nvSpPr>
            <p:cNvPr id="100" name="Rectangle 99"/>
            <p:cNvSpPr/>
            <p:nvPr/>
          </p:nvSpPr>
          <p:spPr>
            <a:xfrm>
              <a:off x="2359025" y="1531103"/>
              <a:ext cx="3724275" cy="1500621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121"/>
            <p:cNvSpPr>
              <a:spLocks noChangeArrowheads="1"/>
            </p:cNvSpPr>
            <p:nvPr/>
          </p:nvSpPr>
          <p:spPr bwMode="auto">
            <a:xfrm>
              <a:off x="2320925" y="2544680"/>
              <a:ext cx="4025900" cy="315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5: </a:t>
              </a:r>
              <a:r>
                <a:rPr lang="en-US" b="1" dirty="0" smtClean="0">
                  <a:solidFill>
                    <a:schemeClr val="accent2"/>
                  </a:solidFill>
                </a:rPr>
                <a:t>incremental analysis update </a:t>
              </a:r>
              <a:r>
                <a:rPr lang="en-US" b="1" dirty="0">
                  <a:solidFill>
                    <a:schemeClr val="accent2"/>
                  </a:solidFill>
                </a:rPr>
                <a:t>(IAU)</a:t>
              </a:r>
            </a:p>
          </p:txBody>
        </p:sp>
        <p:sp>
          <p:nvSpPr>
            <p:cNvPr id="83" name="Text Box 122"/>
            <p:cNvSpPr txBox="1">
              <a:spLocks noChangeArrowheads="1"/>
            </p:cNvSpPr>
            <p:nvPr/>
          </p:nvSpPr>
          <p:spPr bwMode="auto">
            <a:xfrm>
              <a:off x="2301875" y="2118517"/>
              <a:ext cx="1924050" cy="542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chemeClr val="accent2"/>
                  </a:solidFill>
                </a:rPr>
                <a:t>4: </a:t>
              </a:r>
              <a:r>
                <a:rPr lang="en-US" b="1" dirty="0" smtClean="0">
                  <a:solidFill>
                    <a:schemeClr val="accent2"/>
                  </a:solidFill>
                </a:rPr>
                <a:t>rewind AGCM</a:t>
              </a:r>
              <a:endParaRPr lang="en-US" b="1" dirty="0">
                <a:solidFill>
                  <a:schemeClr val="accent2"/>
                </a:solidFill>
              </a:endParaRPr>
            </a:p>
            <a:p>
              <a:pPr>
                <a:spcBef>
                  <a:spcPct val="50000"/>
                </a:spcBef>
              </a:pPr>
              <a:endParaRPr lang="en-US" b="1" baseline="-25000" dirty="0">
                <a:solidFill>
                  <a:schemeClr val="accent2"/>
                </a:solidFill>
              </a:endParaRPr>
            </a:p>
          </p:txBody>
        </p:sp>
        <p:sp>
          <p:nvSpPr>
            <p:cNvPr id="84" name="Text Box 123"/>
            <p:cNvSpPr txBox="1">
              <a:spLocks noChangeArrowheads="1"/>
            </p:cNvSpPr>
            <p:nvPr/>
          </p:nvSpPr>
          <p:spPr bwMode="auto">
            <a:xfrm>
              <a:off x="2301875" y="1703871"/>
              <a:ext cx="2549525" cy="315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chemeClr val="accent2"/>
                  </a:solidFill>
                </a:rPr>
                <a:t>1: </a:t>
              </a:r>
              <a:r>
                <a:rPr lang="en-US" b="1" dirty="0" smtClean="0">
                  <a:solidFill>
                    <a:schemeClr val="accent2"/>
                  </a:solidFill>
                </a:rPr>
                <a:t>AGCM forecast </a:t>
              </a:r>
              <a:r>
                <a:rPr lang="en-US" b="1" dirty="0">
                  <a:solidFill>
                    <a:schemeClr val="accent2"/>
                  </a:solidFill>
                </a:rPr>
                <a:t>(F)</a:t>
              </a:r>
              <a:endParaRPr lang="en-US" b="1" baseline="-25000" dirty="0">
                <a:solidFill>
                  <a:schemeClr val="accent2"/>
                </a:solidFill>
              </a:endParaRPr>
            </a:p>
          </p:txBody>
        </p:sp>
        <p:sp>
          <p:nvSpPr>
            <p:cNvPr id="85" name="Line 124"/>
            <p:cNvSpPr>
              <a:spLocks noChangeShapeType="1"/>
            </p:cNvSpPr>
            <p:nvPr/>
          </p:nvSpPr>
          <p:spPr bwMode="auto">
            <a:xfrm>
              <a:off x="1511301" y="1531103"/>
              <a:ext cx="55372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Text Box 125"/>
            <p:cNvSpPr txBox="1">
              <a:spLocks noChangeArrowheads="1"/>
            </p:cNvSpPr>
            <p:nvPr/>
          </p:nvSpPr>
          <p:spPr bwMode="auto">
            <a:xfrm>
              <a:off x="4016375" y="1285935"/>
              <a:ext cx="485775" cy="284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chemeClr val="accent2"/>
                  </a:solidFill>
                </a:rPr>
                <a:t>06z</a:t>
              </a:r>
              <a:endParaRPr lang="en-US" sz="1200" b="1" baseline="-25000">
                <a:solidFill>
                  <a:schemeClr val="accent2"/>
                </a:solidFill>
              </a:endParaRPr>
            </a:p>
          </p:txBody>
        </p:sp>
        <p:sp>
          <p:nvSpPr>
            <p:cNvPr id="87" name="Text Box 126"/>
            <p:cNvSpPr txBox="1">
              <a:spLocks noChangeArrowheads="1"/>
            </p:cNvSpPr>
            <p:nvPr/>
          </p:nvSpPr>
          <p:spPr bwMode="auto">
            <a:xfrm>
              <a:off x="2139950" y="1297453"/>
              <a:ext cx="485775" cy="284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chemeClr val="accent2"/>
                  </a:solidFill>
                </a:rPr>
                <a:t>03z</a:t>
              </a:r>
              <a:endParaRPr lang="en-US" sz="1200" b="1" baseline="-25000">
                <a:solidFill>
                  <a:schemeClr val="accent2"/>
                </a:solidFill>
              </a:endParaRPr>
            </a:p>
          </p:txBody>
        </p:sp>
        <p:sp>
          <p:nvSpPr>
            <p:cNvPr id="88" name="Text Box 127"/>
            <p:cNvSpPr txBox="1">
              <a:spLocks noChangeArrowheads="1"/>
            </p:cNvSpPr>
            <p:nvPr/>
          </p:nvSpPr>
          <p:spPr bwMode="auto">
            <a:xfrm>
              <a:off x="5835650" y="1276063"/>
              <a:ext cx="485775" cy="284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chemeClr val="accent2"/>
                  </a:solidFill>
                </a:rPr>
                <a:t>09z</a:t>
              </a:r>
              <a:endParaRPr lang="en-US" sz="1200" b="1" baseline="-25000">
                <a:solidFill>
                  <a:schemeClr val="accent2"/>
                </a:solidFill>
              </a:endParaRPr>
            </a:p>
          </p:txBody>
        </p:sp>
        <p:sp>
          <p:nvSpPr>
            <p:cNvPr id="89" name="Text Box 128"/>
            <p:cNvSpPr txBox="1">
              <a:spLocks noChangeArrowheads="1"/>
            </p:cNvSpPr>
            <p:nvPr/>
          </p:nvSpPr>
          <p:spPr bwMode="auto">
            <a:xfrm>
              <a:off x="1511300" y="1276063"/>
              <a:ext cx="600075" cy="284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dirty="0">
                  <a:solidFill>
                    <a:schemeClr val="accent2"/>
                  </a:solidFill>
                </a:rPr>
                <a:t>time</a:t>
              </a:r>
              <a:endParaRPr lang="en-US" sz="1200" b="1" baseline="-25000" dirty="0">
                <a:solidFill>
                  <a:schemeClr val="accent2"/>
                </a:solidFill>
              </a:endParaRPr>
            </a:p>
          </p:txBody>
        </p:sp>
        <p:sp>
          <p:nvSpPr>
            <p:cNvPr id="90" name="Line 129"/>
            <p:cNvSpPr>
              <a:spLocks noChangeShapeType="1"/>
            </p:cNvSpPr>
            <p:nvPr/>
          </p:nvSpPr>
          <p:spPr bwMode="auto">
            <a:xfrm>
              <a:off x="2459038" y="2153071"/>
              <a:ext cx="176688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 type="triangle" w="med" len="lg"/>
              <a:tailEnd type="non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130"/>
            <p:cNvSpPr>
              <a:spLocks noChangeShapeType="1"/>
            </p:cNvSpPr>
            <p:nvPr/>
          </p:nvSpPr>
          <p:spPr bwMode="auto">
            <a:xfrm>
              <a:off x="2416175" y="1689063"/>
              <a:ext cx="1838325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131"/>
            <p:cNvSpPr>
              <a:spLocks noChangeShapeType="1"/>
            </p:cNvSpPr>
            <p:nvPr/>
          </p:nvSpPr>
          <p:spPr bwMode="auto">
            <a:xfrm>
              <a:off x="4197350" y="612959"/>
              <a:ext cx="0" cy="72233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Text Box 132"/>
            <p:cNvSpPr txBox="1">
              <a:spLocks noChangeArrowheads="1"/>
            </p:cNvSpPr>
            <p:nvPr/>
          </p:nvSpPr>
          <p:spPr bwMode="auto">
            <a:xfrm>
              <a:off x="4251325" y="568533"/>
              <a:ext cx="3165475" cy="653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chemeClr val="accent2"/>
                  </a:solidFill>
                </a:rPr>
                <a:t>2: read atm. </a:t>
              </a:r>
              <a:r>
                <a:rPr lang="en-US" b="1" dirty="0" smtClean="0">
                  <a:solidFill>
                    <a:schemeClr val="accent2"/>
                  </a:solidFill>
                </a:rPr>
                <a:t>analysis </a:t>
              </a:r>
              <a:r>
                <a:rPr lang="en-US" b="1" dirty="0">
                  <a:solidFill>
                    <a:schemeClr val="accent2"/>
                  </a:solidFill>
                </a:rPr>
                <a:t>(A)</a:t>
              </a:r>
            </a:p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chemeClr val="accent2"/>
                  </a:solidFill>
                </a:rPr>
                <a:t>3: calculate atm. increment (A-F)</a:t>
              </a:r>
              <a:r>
                <a:rPr lang="en-US" sz="1200" b="1" dirty="0">
                  <a:solidFill>
                    <a:schemeClr val="accent2"/>
                  </a:solidFill>
                </a:rPr>
                <a:t> </a:t>
              </a:r>
              <a:endParaRPr lang="en-US" sz="1200" b="1" baseline="-25000" dirty="0">
                <a:solidFill>
                  <a:schemeClr val="accent2"/>
                </a:solidFill>
              </a:endParaRPr>
            </a:p>
          </p:txBody>
        </p:sp>
        <p:sp>
          <p:nvSpPr>
            <p:cNvPr id="94" name="Line 133"/>
            <p:cNvSpPr>
              <a:spLocks noChangeShapeType="1"/>
            </p:cNvSpPr>
            <p:nvPr/>
          </p:nvSpPr>
          <p:spPr bwMode="auto">
            <a:xfrm>
              <a:off x="2416175" y="2557843"/>
              <a:ext cx="3629025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134"/>
            <p:cNvSpPr>
              <a:spLocks noChangeShapeType="1"/>
            </p:cNvSpPr>
            <p:nvPr/>
          </p:nvSpPr>
          <p:spPr bwMode="auto">
            <a:xfrm>
              <a:off x="2359025" y="1560720"/>
              <a:ext cx="0" cy="146113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lg"/>
              <a:tailEnd type="non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136"/>
            <p:cNvSpPr>
              <a:spLocks noChangeShapeType="1"/>
            </p:cNvSpPr>
            <p:nvPr/>
          </p:nvSpPr>
          <p:spPr bwMode="auto">
            <a:xfrm>
              <a:off x="6083300" y="1570593"/>
              <a:ext cx="0" cy="146113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lg"/>
              <a:tailEnd type="none" w="med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85"/>
          <p:cNvGrpSpPr/>
          <p:nvPr/>
        </p:nvGrpSpPr>
        <p:grpSpPr>
          <a:xfrm>
            <a:off x="53975" y="3870369"/>
            <a:ext cx="9204325" cy="2875758"/>
            <a:chOff x="44450" y="3289344"/>
            <a:chExt cx="9204325" cy="2875758"/>
          </a:xfrm>
        </p:grpSpPr>
        <p:sp>
          <p:nvSpPr>
            <p:cNvPr id="108" name="Line 124"/>
            <p:cNvSpPr>
              <a:spLocks noChangeShapeType="1"/>
            </p:cNvSpPr>
            <p:nvPr/>
          </p:nvSpPr>
          <p:spPr bwMode="auto">
            <a:xfrm>
              <a:off x="44450" y="4641754"/>
              <a:ext cx="8470900" cy="402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84"/>
            <p:cNvGrpSpPr/>
            <p:nvPr/>
          </p:nvGrpSpPr>
          <p:grpSpPr>
            <a:xfrm>
              <a:off x="73025" y="3289344"/>
              <a:ext cx="9175750" cy="2875758"/>
              <a:chOff x="73025" y="3289344"/>
              <a:chExt cx="9175750" cy="2875758"/>
            </a:xfrm>
          </p:grpSpPr>
          <p:cxnSp>
            <p:nvCxnSpPr>
              <p:cNvPr id="181" name="Straight Arrow Connector 180"/>
              <p:cNvCxnSpPr/>
              <p:nvPr/>
            </p:nvCxnSpPr>
            <p:spPr>
              <a:xfrm rot="5400000">
                <a:off x="7773479" y="3843097"/>
                <a:ext cx="1090043" cy="1588"/>
              </a:xfrm>
              <a:prstGeom prst="straightConnector1">
                <a:avLst/>
              </a:prstGeom>
              <a:ln w="101600" cmpd="tri">
                <a:solidFill>
                  <a:srgbClr val="FF33CC"/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oup 120"/>
              <p:cNvGrpSpPr/>
              <p:nvPr/>
            </p:nvGrpSpPr>
            <p:grpSpPr>
              <a:xfrm>
                <a:off x="73025" y="3683209"/>
                <a:ext cx="3070225" cy="2453318"/>
                <a:chOff x="701675" y="3340309"/>
                <a:chExt cx="3070225" cy="2453318"/>
              </a:xfrm>
            </p:grpSpPr>
            <p:sp>
              <p:nvSpPr>
                <p:cNvPr id="104" name="Rectangle 103"/>
                <p:cNvSpPr/>
                <p:nvPr/>
              </p:nvSpPr>
              <p:spPr>
                <a:xfrm>
                  <a:off x="818557" y="4299021"/>
                  <a:ext cx="1986989" cy="1494606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105" name="Rectangle 121"/>
                <p:cNvSpPr>
                  <a:spLocks noChangeArrowheads="1"/>
                </p:cNvSpPr>
                <p:nvPr/>
              </p:nvSpPr>
              <p:spPr bwMode="auto">
                <a:xfrm>
                  <a:off x="798229" y="5308535"/>
                  <a:ext cx="2147913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800" b="1" dirty="0">
                      <a:solidFill>
                        <a:schemeClr val="accent2"/>
                      </a:solidFill>
                    </a:rPr>
                    <a:t>5: </a:t>
                  </a:r>
                  <a:r>
                    <a:rPr lang="en-US" sz="800" b="1" dirty="0" smtClean="0">
                      <a:solidFill>
                        <a:schemeClr val="accent2"/>
                      </a:solidFill>
                    </a:rPr>
                    <a:t>incremental analysis update </a:t>
                  </a:r>
                  <a:r>
                    <a:rPr lang="en-US" sz="800" b="1" dirty="0">
                      <a:solidFill>
                        <a:schemeClr val="accent2"/>
                      </a:solidFill>
                    </a:rPr>
                    <a:t>(IAU)</a:t>
                  </a:r>
                </a:p>
              </p:txBody>
            </p:sp>
            <p:sp>
              <p:nvSpPr>
                <p:cNvPr id="106" name="Text Box 122"/>
                <p:cNvSpPr txBox="1">
                  <a:spLocks noChangeArrowheads="1"/>
                </p:cNvSpPr>
                <p:nvPr/>
              </p:nvSpPr>
              <p:spPr bwMode="auto">
                <a:xfrm>
                  <a:off x="788066" y="4884080"/>
                  <a:ext cx="1026526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800" b="1" dirty="0">
                      <a:solidFill>
                        <a:schemeClr val="accent2"/>
                      </a:solidFill>
                    </a:rPr>
                    <a:t>4: </a:t>
                  </a:r>
                  <a:r>
                    <a:rPr lang="en-US" sz="800" b="1" dirty="0" smtClean="0">
                      <a:solidFill>
                        <a:schemeClr val="accent2"/>
                      </a:solidFill>
                    </a:rPr>
                    <a:t>rewind AGCM</a:t>
                  </a:r>
                  <a:endParaRPr lang="en-US" sz="800" b="1" dirty="0">
                    <a:solidFill>
                      <a:schemeClr val="accent2"/>
                    </a:solidFill>
                  </a:endParaRPr>
                </a:p>
                <a:p>
                  <a:pPr>
                    <a:spcBef>
                      <a:spcPct val="50000"/>
                    </a:spcBef>
                  </a:pPr>
                  <a:endParaRPr lang="en-US" sz="800" b="1" baseline="-25000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07" name="Text Box 123"/>
                <p:cNvSpPr txBox="1">
                  <a:spLocks noChangeArrowheads="1"/>
                </p:cNvSpPr>
                <p:nvPr/>
              </p:nvSpPr>
              <p:spPr bwMode="auto">
                <a:xfrm>
                  <a:off x="788066" y="4471096"/>
                  <a:ext cx="1360232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800" b="1" dirty="0">
                      <a:solidFill>
                        <a:schemeClr val="accent2"/>
                      </a:solidFill>
                    </a:rPr>
                    <a:t>1: </a:t>
                  </a:r>
                  <a:r>
                    <a:rPr lang="en-US" sz="800" b="1" dirty="0" smtClean="0">
                      <a:solidFill>
                        <a:schemeClr val="accent2"/>
                      </a:solidFill>
                    </a:rPr>
                    <a:t>AGCM forecast </a:t>
                  </a:r>
                  <a:r>
                    <a:rPr lang="en-US" sz="800" b="1" dirty="0">
                      <a:solidFill>
                        <a:schemeClr val="accent2"/>
                      </a:solidFill>
                    </a:rPr>
                    <a:t>(F)</a:t>
                  </a:r>
                  <a:endParaRPr lang="en-US" sz="800" b="1" baseline="-25000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09" name="Text Box 125"/>
                <p:cNvSpPr txBox="1">
                  <a:spLocks noChangeArrowheads="1"/>
                </p:cNvSpPr>
                <p:nvPr/>
              </p:nvSpPr>
              <p:spPr bwMode="auto">
                <a:xfrm>
                  <a:off x="1702792" y="4054835"/>
                  <a:ext cx="408583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800" b="1" dirty="0">
                      <a:solidFill>
                        <a:schemeClr val="accent2"/>
                      </a:solidFill>
                    </a:rPr>
                    <a:t>06z</a:t>
                  </a:r>
                  <a:endParaRPr lang="en-US" sz="800" b="1" baseline="-25000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10" name="Text Box 126"/>
                <p:cNvSpPr txBox="1">
                  <a:spLocks noChangeArrowheads="1"/>
                </p:cNvSpPr>
                <p:nvPr/>
              </p:nvSpPr>
              <p:spPr bwMode="auto">
                <a:xfrm>
                  <a:off x="701675" y="4066307"/>
                  <a:ext cx="393700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800" b="1" dirty="0">
                      <a:solidFill>
                        <a:schemeClr val="accent2"/>
                      </a:solidFill>
                    </a:rPr>
                    <a:t>03z</a:t>
                  </a:r>
                  <a:endParaRPr lang="en-US" sz="800" b="1" baseline="-25000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11" name="Text Box 127"/>
                <p:cNvSpPr txBox="1">
                  <a:spLocks noChangeArrowheads="1"/>
                </p:cNvSpPr>
                <p:nvPr/>
              </p:nvSpPr>
              <p:spPr bwMode="auto">
                <a:xfrm>
                  <a:off x="2673419" y="4045003"/>
                  <a:ext cx="412681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800" b="1" dirty="0">
                      <a:solidFill>
                        <a:schemeClr val="accent2"/>
                      </a:solidFill>
                    </a:rPr>
                    <a:t>09z</a:t>
                  </a:r>
                  <a:endParaRPr lang="en-US" sz="800" b="1" baseline="-25000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13" name="Line 129"/>
                <p:cNvSpPr>
                  <a:spLocks noChangeShapeType="1"/>
                </p:cNvSpPr>
                <p:nvPr/>
              </p:nvSpPr>
              <p:spPr bwMode="auto">
                <a:xfrm>
                  <a:off x="871916" y="4918496"/>
                  <a:ext cx="942677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prstDash val="sysDot"/>
                  <a:round/>
                  <a:headEnd type="triangle" w="med" len="lg"/>
                  <a:tailEnd type="none" w="med" len="lg"/>
                </a:ln>
              </p:spPr>
              <p:txBody>
                <a:bodyPr/>
                <a:lstStyle/>
                <a:p>
                  <a:endParaRPr lang="en-US" sz="800"/>
                </a:p>
              </p:txBody>
            </p:sp>
            <p:sp>
              <p:nvSpPr>
                <p:cNvPr id="114" name="Line 130"/>
                <p:cNvSpPr>
                  <a:spLocks noChangeShapeType="1"/>
                </p:cNvSpPr>
                <p:nvPr/>
              </p:nvSpPr>
              <p:spPr bwMode="auto">
                <a:xfrm>
                  <a:off x="849048" y="4456348"/>
                  <a:ext cx="980790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triangle" w="med" len="lg"/>
                </a:ln>
              </p:spPr>
              <p:txBody>
                <a:bodyPr/>
                <a:lstStyle/>
                <a:p>
                  <a:endParaRPr lang="en-US" sz="800"/>
                </a:p>
              </p:txBody>
            </p:sp>
            <p:sp>
              <p:nvSpPr>
                <p:cNvPr id="115" name="Line 131"/>
                <p:cNvSpPr>
                  <a:spLocks noChangeShapeType="1"/>
                </p:cNvSpPr>
                <p:nvPr/>
              </p:nvSpPr>
              <p:spPr bwMode="auto">
                <a:xfrm>
                  <a:off x="1799347" y="3384557"/>
                  <a:ext cx="0" cy="7194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triangle" w="med" len="lg"/>
                </a:ln>
              </p:spPr>
              <p:txBody>
                <a:bodyPr/>
                <a:lstStyle/>
                <a:p>
                  <a:endParaRPr lang="en-US" sz="800"/>
                </a:p>
              </p:txBody>
            </p:sp>
            <p:sp>
              <p:nvSpPr>
                <p:cNvPr id="116" name="Text Box 132"/>
                <p:cNvSpPr txBox="1">
                  <a:spLocks noChangeArrowheads="1"/>
                </p:cNvSpPr>
                <p:nvPr/>
              </p:nvSpPr>
              <p:spPr bwMode="auto">
                <a:xfrm>
                  <a:off x="1828144" y="3340309"/>
                  <a:ext cx="1943756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800" b="1" dirty="0">
                      <a:solidFill>
                        <a:schemeClr val="accent2"/>
                      </a:solidFill>
                    </a:rPr>
                    <a:t>2: read atm. </a:t>
                  </a:r>
                  <a:r>
                    <a:rPr lang="en-US" sz="800" b="1" dirty="0" smtClean="0">
                      <a:solidFill>
                        <a:schemeClr val="accent2"/>
                      </a:solidFill>
                    </a:rPr>
                    <a:t>analysis </a:t>
                  </a:r>
                  <a:r>
                    <a:rPr lang="en-US" sz="800" b="1" dirty="0">
                      <a:solidFill>
                        <a:schemeClr val="accent2"/>
                      </a:solidFill>
                    </a:rPr>
                    <a:t>(A)</a:t>
                  </a:r>
                </a:p>
                <a:p>
                  <a:pPr>
                    <a:spcBef>
                      <a:spcPct val="50000"/>
                    </a:spcBef>
                  </a:pPr>
                  <a:r>
                    <a:rPr lang="en-US" sz="800" b="1" dirty="0">
                      <a:solidFill>
                        <a:schemeClr val="accent2"/>
                      </a:solidFill>
                    </a:rPr>
                    <a:t>3: calculate atm. increment (A-F) </a:t>
                  </a:r>
                  <a:endParaRPr lang="en-US" sz="800" b="1" baseline="-25000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17" name="Line 133"/>
                <p:cNvSpPr>
                  <a:spLocks noChangeShapeType="1"/>
                </p:cNvSpPr>
                <p:nvPr/>
              </p:nvSpPr>
              <p:spPr bwMode="auto">
                <a:xfrm>
                  <a:off x="849048" y="5321645"/>
                  <a:ext cx="1936171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triangle" w="med" len="lg"/>
                </a:ln>
              </p:spPr>
              <p:txBody>
                <a:bodyPr/>
                <a:lstStyle/>
                <a:p>
                  <a:endParaRPr lang="en-US" sz="800"/>
                </a:p>
              </p:txBody>
            </p:sp>
            <p:sp>
              <p:nvSpPr>
                <p:cNvPr id="118" name="Line 134"/>
                <p:cNvSpPr>
                  <a:spLocks noChangeShapeType="1"/>
                </p:cNvSpPr>
                <p:nvPr/>
              </p:nvSpPr>
              <p:spPr bwMode="auto">
                <a:xfrm>
                  <a:off x="818557" y="4328519"/>
                  <a:ext cx="0" cy="145527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 type="triangle" w="med" len="lg"/>
                  <a:tailEnd type="none" w="med" len="lg"/>
                </a:ln>
              </p:spPr>
              <p:txBody>
                <a:bodyPr/>
                <a:lstStyle/>
                <a:p>
                  <a:endParaRPr lang="en-US" sz="800"/>
                </a:p>
              </p:txBody>
            </p:sp>
            <p:sp>
              <p:nvSpPr>
                <p:cNvPr id="119" name="Line 136"/>
                <p:cNvSpPr>
                  <a:spLocks noChangeShapeType="1"/>
                </p:cNvSpPr>
                <p:nvPr/>
              </p:nvSpPr>
              <p:spPr bwMode="auto">
                <a:xfrm>
                  <a:off x="2805546" y="4338353"/>
                  <a:ext cx="0" cy="145527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 type="triangle" w="med" len="lg"/>
                  <a:tailEnd type="none" w="med" len="lg"/>
                </a:ln>
              </p:spPr>
              <p:txBody>
                <a:bodyPr/>
                <a:lstStyle/>
                <a:p>
                  <a:endParaRPr lang="en-US" sz="800"/>
                </a:p>
              </p:txBody>
            </p:sp>
          </p:grpSp>
          <p:grpSp>
            <p:nvGrpSpPr>
              <p:cNvPr id="6" name="Group 136"/>
              <p:cNvGrpSpPr/>
              <p:nvPr/>
            </p:nvGrpSpPr>
            <p:grpSpPr>
              <a:xfrm>
                <a:off x="2197766" y="3683209"/>
                <a:ext cx="2983834" cy="2453318"/>
                <a:chOff x="3074066" y="3321259"/>
                <a:chExt cx="2983834" cy="2453318"/>
              </a:xfrm>
            </p:grpSpPr>
            <p:sp>
              <p:nvSpPr>
                <p:cNvPr id="123" name="Rectangle 122"/>
                <p:cNvSpPr/>
                <p:nvPr/>
              </p:nvSpPr>
              <p:spPr>
                <a:xfrm>
                  <a:off x="3104557" y="4279971"/>
                  <a:ext cx="1986989" cy="1494606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124" name="Rectangle 121"/>
                <p:cNvSpPr>
                  <a:spLocks noChangeArrowheads="1"/>
                </p:cNvSpPr>
                <p:nvPr/>
              </p:nvSpPr>
              <p:spPr bwMode="auto">
                <a:xfrm>
                  <a:off x="3084229" y="5289485"/>
                  <a:ext cx="2147913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800" b="1" dirty="0">
                      <a:solidFill>
                        <a:schemeClr val="accent2"/>
                      </a:solidFill>
                    </a:rPr>
                    <a:t>5: </a:t>
                  </a:r>
                  <a:r>
                    <a:rPr lang="en-US" sz="800" b="1" dirty="0" smtClean="0">
                      <a:solidFill>
                        <a:schemeClr val="accent2"/>
                      </a:solidFill>
                    </a:rPr>
                    <a:t>incremental analysis update </a:t>
                  </a:r>
                  <a:r>
                    <a:rPr lang="en-US" sz="800" b="1" dirty="0">
                      <a:solidFill>
                        <a:schemeClr val="accent2"/>
                      </a:solidFill>
                    </a:rPr>
                    <a:t>(IAU)</a:t>
                  </a:r>
                </a:p>
              </p:txBody>
            </p:sp>
            <p:sp>
              <p:nvSpPr>
                <p:cNvPr id="125" name="Text Box 122"/>
                <p:cNvSpPr txBox="1">
                  <a:spLocks noChangeArrowheads="1"/>
                </p:cNvSpPr>
                <p:nvPr/>
              </p:nvSpPr>
              <p:spPr bwMode="auto">
                <a:xfrm>
                  <a:off x="3074066" y="4865030"/>
                  <a:ext cx="1026526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800" b="1" dirty="0">
                      <a:solidFill>
                        <a:schemeClr val="accent2"/>
                      </a:solidFill>
                    </a:rPr>
                    <a:t>4: </a:t>
                  </a:r>
                  <a:r>
                    <a:rPr lang="en-US" sz="800" b="1" dirty="0" smtClean="0">
                      <a:solidFill>
                        <a:schemeClr val="accent2"/>
                      </a:solidFill>
                    </a:rPr>
                    <a:t>rewind AGCM</a:t>
                  </a:r>
                  <a:endParaRPr lang="en-US" sz="800" b="1" dirty="0">
                    <a:solidFill>
                      <a:schemeClr val="accent2"/>
                    </a:solidFill>
                  </a:endParaRPr>
                </a:p>
                <a:p>
                  <a:pPr>
                    <a:spcBef>
                      <a:spcPct val="50000"/>
                    </a:spcBef>
                  </a:pPr>
                  <a:endParaRPr lang="en-US" sz="800" b="1" baseline="-25000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26" name="Text Box 123"/>
                <p:cNvSpPr txBox="1">
                  <a:spLocks noChangeArrowheads="1"/>
                </p:cNvSpPr>
                <p:nvPr/>
              </p:nvSpPr>
              <p:spPr bwMode="auto">
                <a:xfrm>
                  <a:off x="3074066" y="4452046"/>
                  <a:ext cx="1360232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800" b="1" dirty="0">
                      <a:solidFill>
                        <a:schemeClr val="accent2"/>
                      </a:solidFill>
                    </a:rPr>
                    <a:t>1: </a:t>
                  </a:r>
                  <a:r>
                    <a:rPr lang="en-US" sz="800" b="1" dirty="0" smtClean="0">
                      <a:solidFill>
                        <a:schemeClr val="accent2"/>
                      </a:solidFill>
                    </a:rPr>
                    <a:t>AGCM forecast </a:t>
                  </a:r>
                  <a:r>
                    <a:rPr lang="en-US" sz="800" b="1" dirty="0">
                      <a:solidFill>
                        <a:schemeClr val="accent2"/>
                      </a:solidFill>
                    </a:rPr>
                    <a:t>(F)</a:t>
                  </a:r>
                  <a:endParaRPr lang="en-US" sz="800" b="1" baseline="-25000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27" name="Text Box 125"/>
                <p:cNvSpPr txBox="1">
                  <a:spLocks noChangeArrowheads="1"/>
                </p:cNvSpPr>
                <p:nvPr/>
              </p:nvSpPr>
              <p:spPr bwMode="auto">
                <a:xfrm>
                  <a:off x="3988792" y="4035785"/>
                  <a:ext cx="408583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800" b="1" dirty="0" smtClean="0">
                      <a:solidFill>
                        <a:schemeClr val="accent2"/>
                      </a:solidFill>
                    </a:rPr>
                    <a:t>12z</a:t>
                  </a:r>
                  <a:endParaRPr lang="en-US" sz="800" b="1" baseline="-25000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29" name="Text Box 127"/>
                <p:cNvSpPr txBox="1">
                  <a:spLocks noChangeArrowheads="1"/>
                </p:cNvSpPr>
                <p:nvPr/>
              </p:nvSpPr>
              <p:spPr bwMode="auto">
                <a:xfrm>
                  <a:off x="4959419" y="4025953"/>
                  <a:ext cx="412681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800" b="1" dirty="0" smtClean="0">
                      <a:solidFill>
                        <a:schemeClr val="accent2"/>
                      </a:solidFill>
                    </a:rPr>
                    <a:t>15z</a:t>
                  </a:r>
                  <a:endParaRPr lang="en-US" sz="800" b="1" baseline="-25000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30" name="Line 129"/>
                <p:cNvSpPr>
                  <a:spLocks noChangeShapeType="1"/>
                </p:cNvSpPr>
                <p:nvPr/>
              </p:nvSpPr>
              <p:spPr bwMode="auto">
                <a:xfrm>
                  <a:off x="3157916" y="4899446"/>
                  <a:ext cx="942677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prstDash val="sysDot"/>
                  <a:round/>
                  <a:headEnd type="triangle" w="med" len="lg"/>
                  <a:tailEnd type="none" w="med" len="lg"/>
                </a:ln>
              </p:spPr>
              <p:txBody>
                <a:bodyPr/>
                <a:lstStyle/>
                <a:p>
                  <a:endParaRPr lang="en-US" sz="800"/>
                </a:p>
              </p:txBody>
            </p:sp>
            <p:sp>
              <p:nvSpPr>
                <p:cNvPr id="131" name="Line 130"/>
                <p:cNvSpPr>
                  <a:spLocks noChangeShapeType="1"/>
                </p:cNvSpPr>
                <p:nvPr/>
              </p:nvSpPr>
              <p:spPr bwMode="auto">
                <a:xfrm>
                  <a:off x="3135048" y="4437298"/>
                  <a:ext cx="980790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triangle" w="med" len="lg"/>
                </a:ln>
              </p:spPr>
              <p:txBody>
                <a:bodyPr/>
                <a:lstStyle/>
                <a:p>
                  <a:endParaRPr lang="en-US" sz="800"/>
                </a:p>
              </p:txBody>
            </p:sp>
            <p:sp>
              <p:nvSpPr>
                <p:cNvPr id="132" name="Line 131"/>
                <p:cNvSpPr>
                  <a:spLocks noChangeShapeType="1"/>
                </p:cNvSpPr>
                <p:nvPr/>
              </p:nvSpPr>
              <p:spPr bwMode="auto">
                <a:xfrm>
                  <a:off x="4085347" y="3365507"/>
                  <a:ext cx="0" cy="7194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triangle" w="med" len="lg"/>
                </a:ln>
              </p:spPr>
              <p:txBody>
                <a:bodyPr/>
                <a:lstStyle/>
                <a:p>
                  <a:endParaRPr lang="en-US" sz="800"/>
                </a:p>
              </p:txBody>
            </p:sp>
            <p:sp>
              <p:nvSpPr>
                <p:cNvPr id="133" name="Text Box 132"/>
                <p:cNvSpPr txBox="1">
                  <a:spLocks noChangeArrowheads="1"/>
                </p:cNvSpPr>
                <p:nvPr/>
              </p:nvSpPr>
              <p:spPr bwMode="auto">
                <a:xfrm>
                  <a:off x="4114144" y="3321259"/>
                  <a:ext cx="1943756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800" b="1" dirty="0">
                      <a:solidFill>
                        <a:schemeClr val="accent2"/>
                      </a:solidFill>
                    </a:rPr>
                    <a:t>2: read atm. </a:t>
                  </a:r>
                  <a:r>
                    <a:rPr lang="en-US" sz="800" b="1" dirty="0" smtClean="0">
                      <a:solidFill>
                        <a:schemeClr val="accent2"/>
                      </a:solidFill>
                    </a:rPr>
                    <a:t>analysis </a:t>
                  </a:r>
                  <a:r>
                    <a:rPr lang="en-US" sz="800" b="1" dirty="0">
                      <a:solidFill>
                        <a:schemeClr val="accent2"/>
                      </a:solidFill>
                    </a:rPr>
                    <a:t>(A)</a:t>
                  </a:r>
                </a:p>
                <a:p>
                  <a:pPr>
                    <a:spcBef>
                      <a:spcPct val="50000"/>
                    </a:spcBef>
                  </a:pPr>
                  <a:r>
                    <a:rPr lang="en-US" sz="800" b="1" dirty="0">
                      <a:solidFill>
                        <a:schemeClr val="accent2"/>
                      </a:solidFill>
                    </a:rPr>
                    <a:t>3: calculate atm. increment (A-F) </a:t>
                  </a:r>
                  <a:endParaRPr lang="en-US" sz="800" b="1" baseline="-25000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34" name="Line 133"/>
                <p:cNvSpPr>
                  <a:spLocks noChangeShapeType="1"/>
                </p:cNvSpPr>
                <p:nvPr/>
              </p:nvSpPr>
              <p:spPr bwMode="auto">
                <a:xfrm>
                  <a:off x="3135048" y="5302595"/>
                  <a:ext cx="1936171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triangle" w="med" len="lg"/>
                </a:ln>
              </p:spPr>
              <p:txBody>
                <a:bodyPr/>
                <a:lstStyle/>
                <a:p>
                  <a:endParaRPr lang="en-US" sz="800"/>
                </a:p>
              </p:txBody>
            </p:sp>
            <p:sp>
              <p:nvSpPr>
                <p:cNvPr id="136" name="Line 136"/>
                <p:cNvSpPr>
                  <a:spLocks noChangeShapeType="1"/>
                </p:cNvSpPr>
                <p:nvPr/>
              </p:nvSpPr>
              <p:spPr bwMode="auto">
                <a:xfrm>
                  <a:off x="5091546" y="4319303"/>
                  <a:ext cx="0" cy="145527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 type="triangle" w="med" len="lg"/>
                  <a:tailEnd type="none" w="med" len="lg"/>
                </a:ln>
              </p:spPr>
              <p:txBody>
                <a:bodyPr/>
                <a:lstStyle/>
                <a:p>
                  <a:endParaRPr lang="en-US" sz="800"/>
                </a:p>
              </p:txBody>
            </p:sp>
          </p:grpSp>
          <p:grpSp>
            <p:nvGrpSpPr>
              <p:cNvPr id="7" name="Group 150"/>
              <p:cNvGrpSpPr/>
              <p:nvPr/>
            </p:nvGrpSpPr>
            <p:grpSpPr>
              <a:xfrm>
                <a:off x="4236116" y="3692734"/>
                <a:ext cx="2983834" cy="2453318"/>
                <a:chOff x="3074066" y="3321259"/>
                <a:chExt cx="2983834" cy="2453318"/>
              </a:xfrm>
            </p:grpSpPr>
            <p:sp>
              <p:nvSpPr>
                <p:cNvPr id="152" name="Rectangle 151"/>
                <p:cNvSpPr/>
                <p:nvPr/>
              </p:nvSpPr>
              <p:spPr>
                <a:xfrm>
                  <a:off x="3104557" y="4279971"/>
                  <a:ext cx="1986989" cy="1494606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153" name="Rectangle 121"/>
                <p:cNvSpPr>
                  <a:spLocks noChangeArrowheads="1"/>
                </p:cNvSpPr>
                <p:nvPr/>
              </p:nvSpPr>
              <p:spPr bwMode="auto">
                <a:xfrm>
                  <a:off x="3084229" y="5289485"/>
                  <a:ext cx="2147913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800" b="1" dirty="0">
                      <a:solidFill>
                        <a:schemeClr val="accent2"/>
                      </a:solidFill>
                    </a:rPr>
                    <a:t>5: </a:t>
                  </a:r>
                  <a:r>
                    <a:rPr lang="en-US" sz="800" b="1" dirty="0" smtClean="0">
                      <a:solidFill>
                        <a:schemeClr val="accent2"/>
                      </a:solidFill>
                    </a:rPr>
                    <a:t>incremental analysis update </a:t>
                  </a:r>
                  <a:r>
                    <a:rPr lang="en-US" sz="800" b="1" dirty="0">
                      <a:solidFill>
                        <a:schemeClr val="accent2"/>
                      </a:solidFill>
                    </a:rPr>
                    <a:t>(IAU)</a:t>
                  </a:r>
                </a:p>
              </p:txBody>
            </p:sp>
            <p:sp>
              <p:nvSpPr>
                <p:cNvPr id="154" name="Text Box 122"/>
                <p:cNvSpPr txBox="1">
                  <a:spLocks noChangeArrowheads="1"/>
                </p:cNvSpPr>
                <p:nvPr/>
              </p:nvSpPr>
              <p:spPr bwMode="auto">
                <a:xfrm>
                  <a:off x="3074066" y="4865030"/>
                  <a:ext cx="1026526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800" b="1" dirty="0">
                      <a:solidFill>
                        <a:schemeClr val="accent2"/>
                      </a:solidFill>
                    </a:rPr>
                    <a:t>4: </a:t>
                  </a:r>
                  <a:r>
                    <a:rPr lang="en-US" sz="800" b="1" dirty="0" smtClean="0">
                      <a:solidFill>
                        <a:schemeClr val="accent2"/>
                      </a:solidFill>
                    </a:rPr>
                    <a:t>rewind AGCM</a:t>
                  </a:r>
                  <a:endParaRPr lang="en-US" sz="800" b="1" dirty="0">
                    <a:solidFill>
                      <a:schemeClr val="accent2"/>
                    </a:solidFill>
                  </a:endParaRPr>
                </a:p>
                <a:p>
                  <a:pPr>
                    <a:spcBef>
                      <a:spcPct val="50000"/>
                    </a:spcBef>
                  </a:pPr>
                  <a:endParaRPr lang="en-US" sz="800" b="1" baseline="-25000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55" name="Text Box 123"/>
                <p:cNvSpPr txBox="1">
                  <a:spLocks noChangeArrowheads="1"/>
                </p:cNvSpPr>
                <p:nvPr/>
              </p:nvSpPr>
              <p:spPr bwMode="auto">
                <a:xfrm>
                  <a:off x="3074066" y="4452046"/>
                  <a:ext cx="1360232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800" b="1" dirty="0">
                      <a:solidFill>
                        <a:schemeClr val="accent2"/>
                      </a:solidFill>
                    </a:rPr>
                    <a:t>1: </a:t>
                  </a:r>
                  <a:r>
                    <a:rPr lang="en-US" sz="800" b="1" dirty="0" smtClean="0">
                      <a:solidFill>
                        <a:schemeClr val="accent2"/>
                      </a:solidFill>
                    </a:rPr>
                    <a:t>AGCM forecast </a:t>
                  </a:r>
                  <a:r>
                    <a:rPr lang="en-US" sz="800" b="1" dirty="0">
                      <a:solidFill>
                        <a:schemeClr val="accent2"/>
                      </a:solidFill>
                    </a:rPr>
                    <a:t>(F)</a:t>
                  </a:r>
                  <a:endParaRPr lang="en-US" sz="800" b="1" baseline="-25000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56" name="Text Box 125"/>
                <p:cNvSpPr txBox="1">
                  <a:spLocks noChangeArrowheads="1"/>
                </p:cNvSpPr>
                <p:nvPr/>
              </p:nvSpPr>
              <p:spPr bwMode="auto">
                <a:xfrm>
                  <a:off x="3988792" y="4035785"/>
                  <a:ext cx="408583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800" b="1" dirty="0" smtClean="0">
                      <a:solidFill>
                        <a:schemeClr val="accent2"/>
                      </a:solidFill>
                    </a:rPr>
                    <a:t>18z</a:t>
                  </a:r>
                  <a:endParaRPr lang="en-US" sz="800" b="1" baseline="-25000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57" name="Text Box 127"/>
                <p:cNvSpPr txBox="1">
                  <a:spLocks noChangeArrowheads="1"/>
                </p:cNvSpPr>
                <p:nvPr/>
              </p:nvSpPr>
              <p:spPr bwMode="auto">
                <a:xfrm>
                  <a:off x="4959419" y="4025953"/>
                  <a:ext cx="412681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800" b="1" dirty="0" smtClean="0">
                      <a:solidFill>
                        <a:schemeClr val="accent2"/>
                      </a:solidFill>
                    </a:rPr>
                    <a:t>21z</a:t>
                  </a:r>
                  <a:endParaRPr lang="en-US" sz="800" b="1" baseline="-25000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58" name="Line 129"/>
                <p:cNvSpPr>
                  <a:spLocks noChangeShapeType="1"/>
                </p:cNvSpPr>
                <p:nvPr/>
              </p:nvSpPr>
              <p:spPr bwMode="auto">
                <a:xfrm>
                  <a:off x="3157916" y="4899446"/>
                  <a:ext cx="942677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prstDash val="sysDot"/>
                  <a:round/>
                  <a:headEnd type="triangle" w="med" len="lg"/>
                  <a:tailEnd type="none" w="med" len="lg"/>
                </a:ln>
              </p:spPr>
              <p:txBody>
                <a:bodyPr/>
                <a:lstStyle/>
                <a:p>
                  <a:endParaRPr lang="en-US" sz="800"/>
                </a:p>
              </p:txBody>
            </p:sp>
            <p:sp>
              <p:nvSpPr>
                <p:cNvPr id="159" name="Line 130"/>
                <p:cNvSpPr>
                  <a:spLocks noChangeShapeType="1"/>
                </p:cNvSpPr>
                <p:nvPr/>
              </p:nvSpPr>
              <p:spPr bwMode="auto">
                <a:xfrm>
                  <a:off x="3135048" y="4437298"/>
                  <a:ext cx="980790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triangle" w="med" len="lg"/>
                </a:ln>
              </p:spPr>
              <p:txBody>
                <a:bodyPr/>
                <a:lstStyle/>
                <a:p>
                  <a:endParaRPr lang="en-US" sz="800"/>
                </a:p>
              </p:txBody>
            </p:sp>
            <p:sp>
              <p:nvSpPr>
                <p:cNvPr id="160" name="Line 131"/>
                <p:cNvSpPr>
                  <a:spLocks noChangeShapeType="1"/>
                </p:cNvSpPr>
                <p:nvPr/>
              </p:nvSpPr>
              <p:spPr bwMode="auto">
                <a:xfrm>
                  <a:off x="4085347" y="3365507"/>
                  <a:ext cx="0" cy="7194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triangle" w="med" len="lg"/>
                </a:ln>
              </p:spPr>
              <p:txBody>
                <a:bodyPr/>
                <a:lstStyle/>
                <a:p>
                  <a:endParaRPr lang="en-US" sz="800"/>
                </a:p>
              </p:txBody>
            </p:sp>
            <p:sp>
              <p:nvSpPr>
                <p:cNvPr id="161" name="Text Box 132"/>
                <p:cNvSpPr txBox="1">
                  <a:spLocks noChangeArrowheads="1"/>
                </p:cNvSpPr>
                <p:nvPr/>
              </p:nvSpPr>
              <p:spPr bwMode="auto">
                <a:xfrm>
                  <a:off x="4114144" y="3321259"/>
                  <a:ext cx="1943756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800" b="1" dirty="0">
                      <a:solidFill>
                        <a:schemeClr val="accent2"/>
                      </a:solidFill>
                    </a:rPr>
                    <a:t>2: read atm. </a:t>
                  </a:r>
                  <a:r>
                    <a:rPr lang="en-US" sz="800" b="1" dirty="0" smtClean="0">
                      <a:solidFill>
                        <a:schemeClr val="accent2"/>
                      </a:solidFill>
                    </a:rPr>
                    <a:t>analysis </a:t>
                  </a:r>
                  <a:r>
                    <a:rPr lang="en-US" sz="800" b="1" dirty="0">
                      <a:solidFill>
                        <a:schemeClr val="accent2"/>
                      </a:solidFill>
                    </a:rPr>
                    <a:t>(A)</a:t>
                  </a:r>
                </a:p>
                <a:p>
                  <a:pPr>
                    <a:spcBef>
                      <a:spcPct val="50000"/>
                    </a:spcBef>
                  </a:pPr>
                  <a:r>
                    <a:rPr lang="en-US" sz="800" b="1" dirty="0">
                      <a:solidFill>
                        <a:schemeClr val="accent2"/>
                      </a:solidFill>
                    </a:rPr>
                    <a:t>3: calculate atm. increment (A-F) </a:t>
                  </a:r>
                  <a:endParaRPr lang="en-US" sz="800" b="1" baseline="-25000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62" name="Line 133"/>
                <p:cNvSpPr>
                  <a:spLocks noChangeShapeType="1"/>
                </p:cNvSpPr>
                <p:nvPr/>
              </p:nvSpPr>
              <p:spPr bwMode="auto">
                <a:xfrm>
                  <a:off x="3135048" y="5302595"/>
                  <a:ext cx="1936171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triangle" w="med" len="lg"/>
                </a:ln>
              </p:spPr>
              <p:txBody>
                <a:bodyPr/>
                <a:lstStyle/>
                <a:p>
                  <a:endParaRPr lang="en-US" sz="800"/>
                </a:p>
              </p:txBody>
            </p:sp>
            <p:sp>
              <p:nvSpPr>
                <p:cNvPr id="163" name="Line 136"/>
                <p:cNvSpPr>
                  <a:spLocks noChangeShapeType="1"/>
                </p:cNvSpPr>
                <p:nvPr/>
              </p:nvSpPr>
              <p:spPr bwMode="auto">
                <a:xfrm>
                  <a:off x="5091546" y="4319303"/>
                  <a:ext cx="0" cy="145527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 type="triangle" w="med" len="lg"/>
                  <a:tailEnd type="none" w="med" len="lg"/>
                </a:ln>
              </p:spPr>
              <p:txBody>
                <a:bodyPr/>
                <a:lstStyle/>
                <a:p>
                  <a:endParaRPr lang="en-US" sz="800"/>
                </a:p>
              </p:txBody>
            </p:sp>
          </p:grpSp>
          <p:grpSp>
            <p:nvGrpSpPr>
              <p:cNvPr id="8" name="Group 163"/>
              <p:cNvGrpSpPr/>
              <p:nvPr/>
            </p:nvGrpSpPr>
            <p:grpSpPr>
              <a:xfrm>
                <a:off x="6264941" y="3711784"/>
                <a:ext cx="2983834" cy="2453318"/>
                <a:chOff x="3074066" y="3321259"/>
                <a:chExt cx="2983834" cy="2453318"/>
              </a:xfrm>
            </p:grpSpPr>
            <p:sp>
              <p:nvSpPr>
                <p:cNvPr id="170" name="Text Box 127"/>
                <p:cNvSpPr txBox="1">
                  <a:spLocks noChangeArrowheads="1"/>
                </p:cNvSpPr>
                <p:nvPr/>
              </p:nvSpPr>
              <p:spPr bwMode="auto">
                <a:xfrm>
                  <a:off x="4959419" y="4025953"/>
                  <a:ext cx="412681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800" b="1" dirty="0" smtClean="0">
                      <a:solidFill>
                        <a:schemeClr val="accent2"/>
                      </a:solidFill>
                    </a:rPr>
                    <a:t>03z</a:t>
                  </a:r>
                  <a:endParaRPr lang="en-US" sz="800" b="1" baseline="-25000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65" name="Rectangle 164"/>
                <p:cNvSpPr/>
                <p:nvPr/>
              </p:nvSpPr>
              <p:spPr>
                <a:xfrm>
                  <a:off x="3104557" y="4279971"/>
                  <a:ext cx="1986989" cy="1494606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166" name="Rectangle 121"/>
                <p:cNvSpPr>
                  <a:spLocks noChangeArrowheads="1"/>
                </p:cNvSpPr>
                <p:nvPr/>
              </p:nvSpPr>
              <p:spPr bwMode="auto">
                <a:xfrm>
                  <a:off x="3084229" y="5289485"/>
                  <a:ext cx="2147913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800" b="1" dirty="0">
                      <a:solidFill>
                        <a:schemeClr val="accent2"/>
                      </a:solidFill>
                    </a:rPr>
                    <a:t>5: </a:t>
                  </a:r>
                  <a:r>
                    <a:rPr lang="en-US" sz="800" b="1" dirty="0" smtClean="0">
                      <a:solidFill>
                        <a:schemeClr val="accent2"/>
                      </a:solidFill>
                    </a:rPr>
                    <a:t>incremental analysis update </a:t>
                  </a:r>
                  <a:r>
                    <a:rPr lang="en-US" sz="800" b="1" dirty="0">
                      <a:solidFill>
                        <a:schemeClr val="accent2"/>
                      </a:solidFill>
                    </a:rPr>
                    <a:t>(IAU)</a:t>
                  </a:r>
                </a:p>
              </p:txBody>
            </p:sp>
            <p:sp>
              <p:nvSpPr>
                <p:cNvPr id="167" name="Text Box 122"/>
                <p:cNvSpPr txBox="1">
                  <a:spLocks noChangeArrowheads="1"/>
                </p:cNvSpPr>
                <p:nvPr/>
              </p:nvSpPr>
              <p:spPr bwMode="auto">
                <a:xfrm>
                  <a:off x="3074066" y="4865030"/>
                  <a:ext cx="1026526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800" b="1" dirty="0">
                      <a:solidFill>
                        <a:schemeClr val="accent2"/>
                      </a:solidFill>
                    </a:rPr>
                    <a:t>4: </a:t>
                  </a:r>
                  <a:r>
                    <a:rPr lang="en-US" sz="800" b="1" dirty="0" smtClean="0">
                      <a:solidFill>
                        <a:schemeClr val="accent2"/>
                      </a:solidFill>
                    </a:rPr>
                    <a:t>rewind AGCM</a:t>
                  </a:r>
                  <a:endParaRPr lang="en-US" sz="800" b="1" dirty="0">
                    <a:solidFill>
                      <a:schemeClr val="accent2"/>
                    </a:solidFill>
                  </a:endParaRPr>
                </a:p>
                <a:p>
                  <a:pPr>
                    <a:spcBef>
                      <a:spcPct val="50000"/>
                    </a:spcBef>
                  </a:pPr>
                  <a:endParaRPr lang="en-US" sz="800" b="1" baseline="-25000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68" name="Text Box 123"/>
                <p:cNvSpPr txBox="1">
                  <a:spLocks noChangeArrowheads="1"/>
                </p:cNvSpPr>
                <p:nvPr/>
              </p:nvSpPr>
              <p:spPr bwMode="auto">
                <a:xfrm>
                  <a:off x="3074066" y="4452046"/>
                  <a:ext cx="1360232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800" b="1" dirty="0">
                      <a:solidFill>
                        <a:schemeClr val="accent2"/>
                      </a:solidFill>
                    </a:rPr>
                    <a:t>1: </a:t>
                  </a:r>
                  <a:r>
                    <a:rPr lang="en-US" sz="800" b="1" dirty="0" smtClean="0">
                      <a:solidFill>
                        <a:schemeClr val="accent2"/>
                      </a:solidFill>
                    </a:rPr>
                    <a:t>AGCM forecast </a:t>
                  </a:r>
                  <a:r>
                    <a:rPr lang="en-US" sz="800" b="1" dirty="0">
                      <a:solidFill>
                        <a:schemeClr val="accent2"/>
                      </a:solidFill>
                    </a:rPr>
                    <a:t>(F)</a:t>
                  </a:r>
                  <a:endParaRPr lang="en-US" sz="800" b="1" baseline="-25000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69" name="Text Box 125"/>
                <p:cNvSpPr txBox="1">
                  <a:spLocks noChangeArrowheads="1"/>
                </p:cNvSpPr>
                <p:nvPr/>
              </p:nvSpPr>
              <p:spPr bwMode="auto">
                <a:xfrm>
                  <a:off x="3988792" y="4035785"/>
                  <a:ext cx="408583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800" b="1" dirty="0" smtClean="0">
                      <a:solidFill>
                        <a:schemeClr val="accent2"/>
                      </a:solidFill>
                    </a:rPr>
                    <a:t>00z</a:t>
                  </a:r>
                  <a:endParaRPr lang="en-US" sz="800" b="1" baseline="-25000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71" name="Line 129"/>
                <p:cNvSpPr>
                  <a:spLocks noChangeShapeType="1"/>
                </p:cNvSpPr>
                <p:nvPr/>
              </p:nvSpPr>
              <p:spPr bwMode="auto">
                <a:xfrm>
                  <a:off x="3157916" y="4899446"/>
                  <a:ext cx="942677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prstDash val="sysDot"/>
                  <a:round/>
                  <a:headEnd type="triangle" w="med" len="lg"/>
                  <a:tailEnd type="none" w="med" len="lg"/>
                </a:ln>
              </p:spPr>
              <p:txBody>
                <a:bodyPr/>
                <a:lstStyle/>
                <a:p>
                  <a:endParaRPr lang="en-US" sz="800"/>
                </a:p>
              </p:txBody>
            </p:sp>
            <p:sp>
              <p:nvSpPr>
                <p:cNvPr id="172" name="Line 130"/>
                <p:cNvSpPr>
                  <a:spLocks noChangeShapeType="1"/>
                </p:cNvSpPr>
                <p:nvPr/>
              </p:nvSpPr>
              <p:spPr bwMode="auto">
                <a:xfrm>
                  <a:off x="3135048" y="4437298"/>
                  <a:ext cx="980790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triangle" w="med" len="lg"/>
                </a:ln>
              </p:spPr>
              <p:txBody>
                <a:bodyPr/>
                <a:lstStyle/>
                <a:p>
                  <a:endParaRPr lang="en-US" sz="800"/>
                </a:p>
              </p:txBody>
            </p:sp>
            <p:sp>
              <p:nvSpPr>
                <p:cNvPr id="173" name="Line 131"/>
                <p:cNvSpPr>
                  <a:spLocks noChangeShapeType="1"/>
                </p:cNvSpPr>
                <p:nvPr/>
              </p:nvSpPr>
              <p:spPr bwMode="auto">
                <a:xfrm>
                  <a:off x="4085347" y="3365507"/>
                  <a:ext cx="0" cy="7194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triangle" w="med" len="lg"/>
                </a:ln>
              </p:spPr>
              <p:txBody>
                <a:bodyPr/>
                <a:lstStyle/>
                <a:p>
                  <a:endParaRPr lang="en-US" sz="800"/>
                </a:p>
              </p:txBody>
            </p:sp>
            <p:sp>
              <p:nvSpPr>
                <p:cNvPr id="174" name="Text Box 132"/>
                <p:cNvSpPr txBox="1">
                  <a:spLocks noChangeArrowheads="1"/>
                </p:cNvSpPr>
                <p:nvPr/>
              </p:nvSpPr>
              <p:spPr bwMode="auto">
                <a:xfrm>
                  <a:off x="4114144" y="3321259"/>
                  <a:ext cx="1943756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800" b="1" dirty="0">
                      <a:solidFill>
                        <a:schemeClr val="accent2"/>
                      </a:solidFill>
                    </a:rPr>
                    <a:t>2: read atm. </a:t>
                  </a:r>
                  <a:r>
                    <a:rPr lang="en-US" sz="800" b="1" dirty="0" smtClean="0">
                      <a:solidFill>
                        <a:schemeClr val="accent2"/>
                      </a:solidFill>
                    </a:rPr>
                    <a:t>analysis </a:t>
                  </a:r>
                  <a:r>
                    <a:rPr lang="en-US" sz="800" b="1" dirty="0">
                      <a:solidFill>
                        <a:schemeClr val="accent2"/>
                      </a:solidFill>
                    </a:rPr>
                    <a:t>(A)</a:t>
                  </a:r>
                </a:p>
                <a:p>
                  <a:pPr>
                    <a:spcBef>
                      <a:spcPct val="50000"/>
                    </a:spcBef>
                  </a:pPr>
                  <a:r>
                    <a:rPr lang="en-US" sz="800" b="1" dirty="0">
                      <a:solidFill>
                        <a:schemeClr val="accent2"/>
                      </a:solidFill>
                    </a:rPr>
                    <a:t>3: calculate atm. increment (A-F) </a:t>
                  </a:r>
                  <a:endParaRPr lang="en-US" sz="800" b="1" baseline="-25000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75" name="Line 133"/>
                <p:cNvSpPr>
                  <a:spLocks noChangeShapeType="1"/>
                </p:cNvSpPr>
                <p:nvPr/>
              </p:nvSpPr>
              <p:spPr bwMode="auto">
                <a:xfrm>
                  <a:off x="3135048" y="5302595"/>
                  <a:ext cx="1936171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triangle" w="med" len="lg"/>
                </a:ln>
              </p:spPr>
              <p:txBody>
                <a:bodyPr/>
                <a:lstStyle/>
                <a:p>
                  <a:endParaRPr lang="en-US" sz="800"/>
                </a:p>
              </p:txBody>
            </p:sp>
            <p:sp>
              <p:nvSpPr>
                <p:cNvPr id="176" name="Line 136"/>
                <p:cNvSpPr>
                  <a:spLocks noChangeShapeType="1"/>
                </p:cNvSpPr>
                <p:nvPr/>
              </p:nvSpPr>
              <p:spPr bwMode="auto">
                <a:xfrm>
                  <a:off x="5091546" y="4319303"/>
                  <a:ext cx="0" cy="145527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 type="triangle" w="med" len="lg"/>
                  <a:tailEnd type="none" w="med" len="lg"/>
                </a:ln>
              </p:spPr>
              <p:txBody>
                <a:bodyPr/>
                <a:lstStyle/>
                <a:p>
                  <a:endParaRPr lang="en-US" sz="800"/>
                </a:p>
              </p:txBody>
            </p:sp>
          </p:grpSp>
          <p:cxnSp>
            <p:nvCxnSpPr>
              <p:cNvPr id="180" name="Straight Arrow Connector 179"/>
              <p:cNvCxnSpPr/>
              <p:nvPr/>
            </p:nvCxnSpPr>
            <p:spPr>
              <a:xfrm rot="5400000">
                <a:off x="-351346" y="3833572"/>
                <a:ext cx="1090043" cy="1588"/>
              </a:xfrm>
              <a:prstGeom prst="straightConnector1">
                <a:avLst/>
              </a:prstGeom>
              <a:ln w="101600" cmpd="tri">
                <a:solidFill>
                  <a:srgbClr val="FF33CC"/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Arrow Connector 181"/>
              <p:cNvCxnSpPr/>
              <p:nvPr/>
            </p:nvCxnSpPr>
            <p:spPr>
              <a:xfrm>
                <a:off x="304799" y="3347736"/>
                <a:ext cx="7957295" cy="1588"/>
              </a:xfrm>
              <a:prstGeom prst="straightConnector1">
                <a:avLst/>
              </a:prstGeom>
              <a:ln w="50800" cmpd="tri">
                <a:solidFill>
                  <a:srgbClr val="FF33CC"/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8" name="Text Box 123"/>
          <p:cNvSpPr txBox="1">
            <a:spLocks noChangeArrowheads="1"/>
          </p:cNvSpPr>
          <p:nvPr/>
        </p:nvSpPr>
        <p:spPr bwMode="auto">
          <a:xfrm>
            <a:off x="-57150" y="3321490"/>
            <a:ext cx="8667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ocean analysis</a:t>
            </a:r>
            <a:endParaRPr lang="en-US" b="1" baseline="-25000" dirty="0">
              <a:solidFill>
                <a:schemeClr val="accent2"/>
              </a:solidFill>
            </a:endParaRPr>
          </a:p>
        </p:txBody>
      </p:sp>
      <p:sp>
        <p:nvSpPr>
          <p:cNvPr id="191" name="Text Box 123"/>
          <p:cNvSpPr txBox="1">
            <a:spLocks noChangeArrowheads="1"/>
          </p:cNvSpPr>
          <p:nvPr/>
        </p:nvSpPr>
        <p:spPr bwMode="auto">
          <a:xfrm>
            <a:off x="7886700" y="3331015"/>
            <a:ext cx="8667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ocean analysis</a:t>
            </a:r>
            <a:endParaRPr lang="en-US" b="1" baseline="-25000" dirty="0">
              <a:solidFill>
                <a:schemeClr val="accent2"/>
              </a:solidFill>
            </a:endParaRPr>
          </a:p>
        </p:txBody>
      </p:sp>
      <p:sp>
        <p:nvSpPr>
          <p:cNvPr id="192" name="Text Box 123"/>
          <p:cNvSpPr txBox="1">
            <a:spLocks noChangeArrowheads="1"/>
          </p:cNvSpPr>
          <p:nvPr/>
        </p:nvSpPr>
        <p:spPr bwMode="auto">
          <a:xfrm>
            <a:off x="3664616" y="3635729"/>
            <a:ext cx="11264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ocean IAU</a:t>
            </a:r>
            <a:endParaRPr lang="en-US" b="1" baseline="-25000" dirty="0">
              <a:solidFill>
                <a:schemeClr val="accent2"/>
              </a:solidFill>
            </a:endParaRPr>
          </a:p>
        </p:txBody>
      </p:sp>
      <p:sp>
        <p:nvSpPr>
          <p:cNvPr id="96" name="AutoShape 2"/>
          <p:cNvSpPr>
            <a:spLocks noChangeArrowheads="1"/>
          </p:cNvSpPr>
          <p:nvPr/>
        </p:nvSpPr>
        <p:spPr bwMode="auto">
          <a:xfrm>
            <a:off x="171450" y="133350"/>
            <a:ext cx="3486149" cy="723900"/>
          </a:xfrm>
          <a:prstGeom prst="flowChartAlternateProcess">
            <a:avLst/>
          </a:prstGeom>
          <a:solidFill>
            <a:srgbClr val="FFFF99"/>
          </a:solidFill>
          <a:ln w="57150">
            <a:solidFill>
              <a:srgbClr val="000080"/>
            </a:solidFill>
            <a:miter lim="800000"/>
            <a:headEnd/>
            <a:tailEnd/>
          </a:ln>
          <a:effectLst>
            <a:outerShdw dist="117088" dir="2436078" algn="ctr" rotWithShape="0">
              <a:srgbClr val="65839B">
                <a:alpha val="45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800" b="1" dirty="0" smtClean="0">
                <a:solidFill>
                  <a:srgbClr val="000099"/>
                </a:solidFill>
              </a:rPr>
              <a:t>Atmospheric analysis replay</a:t>
            </a:r>
            <a:endParaRPr lang="en-US" sz="18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fld id="{A516BC24-D9DD-4FCA-A464-278EC8A8913D}" type="slidenum">
              <a:rPr lang="en-US"/>
              <a:pPr/>
              <a:t>7</a:t>
            </a:fld>
            <a:endParaRPr lang="en-US"/>
          </a:p>
        </p:txBody>
      </p:sp>
      <p:graphicFrame>
        <p:nvGraphicFramePr>
          <p:cNvPr id="78" name="Object 3"/>
          <p:cNvGraphicFramePr>
            <a:graphicFrameLocks noChangeAspect="1"/>
          </p:cNvGraphicFramePr>
          <p:nvPr/>
        </p:nvGraphicFramePr>
        <p:xfrm>
          <a:off x="487363" y="1285875"/>
          <a:ext cx="8131175" cy="2563813"/>
        </p:xfrm>
        <a:graphic>
          <a:graphicData uri="http://schemas.openxmlformats.org/presentationml/2006/ole">
            <p:oleObj spid="_x0000_s107522" name="Equation" r:id="rId4" imgW="4228920" imgH="1333440" progId="Equation.3">
              <p:embed/>
            </p:oleObj>
          </a:graphicData>
        </a:graphic>
      </p:graphicFrame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1133475" y="2719388"/>
            <a:ext cx="2076450" cy="30777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model state vector</a:t>
            </a:r>
          </a:p>
        </p:txBody>
      </p:sp>
      <p:sp>
        <p:nvSpPr>
          <p:cNvPr id="80" name="Text Box 9"/>
          <p:cNvSpPr txBox="1">
            <a:spLocks noChangeArrowheads="1"/>
          </p:cNvSpPr>
          <p:nvPr/>
        </p:nvSpPr>
        <p:spPr bwMode="auto">
          <a:xfrm>
            <a:off x="1133474" y="3108325"/>
            <a:ext cx="2085975" cy="30777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unknown true state</a:t>
            </a:r>
          </a:p>
        </p:txBody>
      </p:sp>
      <p:sp>
        <p:nvSpPr>
          <p:cNvPr id="81" name="Text Box 10"/>
          <p:cNvSpPr txBox="1">
            <a:spLocks noChangeArrowheads="1"/>
          </p:cNvSpPr>
          <p:nvPr/>
        </p:nvSpPr>
        <p:spPr bwMode="auto">
          <a:xfrm>
            <a:off x="1123950" y="3476625"/>
            <a:ext cx="2095500" cy="30777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measurements</a:t>
            </a:r>
          </a:p>
        </p:txBody>
      </p:sp>
      <p:sp>
        <p:nvSpPr>
          <p:cNvPr id="82" name="AutoShape 18"/>
          <p:cNvSpPr>
            <a:spLocks noChangeArrowheads="1"/>
          </p:cNvSpPr>
          <p:nvPr/>
        </p:nvSpPr>
        <p:spPr bwMode="auto">
          <a:xfrm>
            <a:off x="520699" y="827088"/>
            <a:ext cx="4022725" cy="376237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  <a:effectLst>
            <a:outerShdw dist="117088" dir="2436078" algn="ctr" rotWithShape="0">
              <a:srgbClr val="65839B">
                <a:alpha val="45000"/>
              </a:srgbClr>
            </a:outerShdw>
          </a:effectLst>
        </p:spPr>
        <p:txBody>
          <a:bodyPr wrap="none" anchor="ctr"/>
          <a:lstStyle/>
          <a:p>
            <a:r>
              <a:rPr lang="en-US" sz="1600" b="1" dirty="0">
                <a:solidFill>
                  <a:srgbClr val="000099"/>
                </a:solidFill>
              </a:rPr>
              <a:t>The data assimilation problem</a:t>
            </a:r>
          </a:p>
        </p:txBody>
      </p:sp>
      <p:sp>
        <p:nvSpPr>
          <p:cNvPr id="83" name="Text Box 21"/>
          <p:cNvSpPr txBox="1">
            <a:spLocks noChangeArrowheads="1"/>
          </p:cNvSpPr>
          <p:nvPr/>
        </p:nvSpPr>
        <p:spPr bwMode="auto">
          <a:xfrm>
            <a:off x="3786188" y="2733675"/>
            <a:ext cx="4011612" cy="52322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u="sng" dirty="0">
                <a:solidFill>
                  <a:schemeClr val="accent2"/>
                </a:solidFill>
              </a:rPr>
              <a:t>Objective:</a:t>
            </a:r>
            <a:r>
              <a:rPr lang="en-US" sz="1400" b="1" dirty="0">
                <a:solidFill>
                  <a:schemeClr val="accent2"/>
                </a:solidFill>
              </a:rPr>
              <a:t> Find the best possible estimate of</a:t>
            </a:r>
            <a:r>
              <a:rPr lang="en-US" sz="1400" b="1" i="1" dirty="0">
                <a:solidFill>
                  <a:schemeClr val="accent2"/>
                </a:solidFill>
              </a:rPr>
              <a:t> </a:t>
            </a:r>
            <a:r>
              <a:rPr lang="en-US" sz="1400" b="1" i="1" dirty="0" err="1">
                <a:solidFill>
                  <a:schemeClr val="accent2"/>
                </a:solidFill>
                <a:latin typeface="Times New Roman" pitchFamily="18" charset="0"/>
              </a:rPr>
              <a:t>x</a:t>
            </a:r>
            <a:r>
              <a:rPr lang="en-US" sz="1400" b="1" i="1" baseline="-25000" dirty="0" err="1">
                <a:solidFill>
                  <a:schemeClr val="accent2"/>
                </a:solidFill>
                <a:latin typeface="Times New Roman" pitchFamily="18" charset="0"/>
              </a:rPr>
              <a:t>t</a:t>
            </a:r>
            <a:r>
              <a:rPr lang="en-US" sz="1400" b="1" dirty="0">
                <a:solidFill>
                  <a:schemeClr val="accent2"/>
                </a:solidFill>
              </a:rPr>
              <a:t> given </a:t>
            </a:r>
            <a:r>
              <a:rPr lang="en-US" sz="1400" b="1" i="1" dirty="0">
                <a:solidFill>
                  <a:schemeClr val="accent2"/>
                </a:solidFill>
                <a:latin typeface="Times New Roman" pitchFamily="18" charset="0"/>
              </a:rPr>
              <a:t>x, y</a:t>
            </a:r>
            <a:r>
              <a:rPr lang="en-US" sz="1400" b="1" dirty="0">
                <a:solidFill>
                  <a:schemeClr val="accent2"/>
                </a:solidFill>
              </a:rPr>
              <a:t> and their error distributions</a:t>
            </a:r>
          </a:p>
        </p:txBody>
      </p:sp>
      <p:sp>
        <p:nvSpPr>
          <p:cNvPr id="90" name="AutoShape 2"/>
          <p:cNvSpPr>
            <a:spLocks noChangeArrowheads="1"/>
          </p:cNvSpPr>
          <p:nvPr/>
        </p:nvSpPr>
        <p:spPr bwMode="auto">
          <a:xfrm>
            <a:off x="471488" y="4248150"/>
            <a:ext cx="4087812" cy="400050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  <a:effectLst>
            <a:outerShdw dist="117088" dir="2436078" algn="ctr" rotWithShape="0">
              <a:srgbClr val="65839B">
                <a:alpha val="45000"/>
              </a:srgbClr>
            </a:outerShdw>
          </a:effectLst>
        </p:spPr>
        <p:txBody>
          <a:bodyPr wrap="none" anchor="ctr"/>
          <a:lstStyle/>
          <a:p>
            <a:r>
              <a:rPr lang="en-US" sz="1800" b="1" dirty="0">
                <a:solidFill>
                  <a:srgbClr val="000099"/>
                </a:solidFill>
              </a:rPr>
              <a:t>The </a:t>
            </a:r>
            <a:r>
              <a:rPr lang="en-US" sz="1800" b="1" dirty="0" err="1" smtClean="0">
                <a:solidFill>
                  <a:srgbClr val="000099"/>
                </a:solidFill>
              </a:rPr>
              <a:t>Kalman</a:t>
            </a:r>
            <a:r>
              <a:rPr lang="en-US" sz="1800" b="1" dirty="0" smtClean="0">
                <a:solidFill>
                  <a:srgbClr val="000099"/>
                </a:solidFill>
              </a:rPr>
              <a:t> Filter (</a:t>
            </a:r>
            <a:r>
              <a:rPr lang="en-US" sz="1800" b="1" dirty="0" err="1" smtClean="0">
                <a:solidFill>
                  <a:srgbClr val="000099"/>
                </a:solidFill>
              </a:rPr>
              <a:t>Kalman</a:t>
            </a:r>
            <a:r>
              <a:rPr lang="en-US" sz="1800" b="1" dirty="0" smtClean="0">
                <a:solidFill>
                  <a:srgbClr val="000099"/>
                </a:solidFill>
              </a:rPr>
              <a:t> 1960)</a:t>
            </a:r>
            <a:endParaRPr lang="en-US" sz="1800" b="1" dirty="0">
              <a:solidFill>
                <a:srgbClr val="000099"/>
              </a:solidFill>
            </a:endParaRPr>
          </a:p>
        </p:txBody>
      </p:sp>
      <p:graphicFrame>
        <p:nvGraphicFramePr>
          <p:cNvPr id="91" name="Object 14"/>
          <p:cNvGraphicFramePr>
            <a:graphicFrameLocks noChangeAspect="1"/>
          </p:cNvGraphicFramePr>
          <p:nvPr/>
        </p:nvGraphicFramePr>
        <p:xfrm>
          <a:off x="350838" y="4781550"/>
          <a:ext cx="7381875" cy="1543050"/>
        </p:xfrm>
        <a:graphic>
          <a:graphicData uri="http://schemas.openxmlformats.org/presentationml/2006/ole">
            <p:oleObj spid="_x0000_s107523" name="Equation" r:id="rId5" imgW="3251160" imgH="711000" progId="Equation.3">
              <p:embed/>
            </p:oleObj>
          </a:graphicData>
        </a:graphic>
      </p:graphicFrame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0" y="152401"/>
            <a:ext cx="2760133" cy="438150"/>
          </a:xfrm>
          <a:prstGeom prst="flowChartAlternateProcess">
            <a:avLst/>
          </a:prstGeom>
          <a:solidFill>
            <a:srgbClr val="FFFF99"/>
          </a:solidFill>
          <a:ln w="57150">
            <a:solidFill>
              <a:srgbClr val="000080"/>
            </a:solidFill>
            <a:miter lim="800000"/>
            <a:headEnd/>
            <a:tailEnd/>
          </a:ln>
          <a:effectLst>
            <a:outerShdw dist="117088" dir="2436078" algn="ctr" rotWithShape="0">
              <a:srgbClr val="65839B">
                <a:alpha val="45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1800" b="1" dirty="0" smtClean="0">
                <a:solidFill>
                  <a:srgbClr val="000099"/>
                </a:solidFill>
              </a:rPr>
              <a:t>Augmented </a:t>
            </a:r>
            <a:r>
              <a:rPr lang="en-US" sz="1800" b="1" dirty="0" err="1" smtClean="0">
                <a:solidFill>
                  <a:srgbClr val="000099"/>
                </a:solidFill>
              </a:rPr>
              <a:t>EnKF</a:t>
            </a:r>
            <a:endParaRPr lang="en-US" sz="18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endParaRPr lang="en-US" dirty="0"/>
          </a:p>
          <a:p>
            <a:fld id="{B261EFA3-7887-42AD-8739-B33A43D1B4A4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366594" name="AutoShape 2"/>
          <p:cNvSpPr>
            <a:spLocks noChangeArrowheads="1"/>
          </p:cNvSpPr>
          <p:nvPr/>
        </p:nvSpPr>
        <p:spPr bwMode="auto">
          <a:xfrm>
            <a:off x="204788" y="228600"/>
            <a:ext cx="4087812" cy="400050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rgbClr val="000080"/>
            </a:solidFill>
            <a:miter lim="800000"/>
            <a:headEnd/>
            <a:tailEnd/>
          </a:ln>
          <a:effectLst>
            <a:outerShdw dist="117088" dir="2436078" algn="ctr" rotWithShape="0">
              <a:srgbClr val="65839B">
                <a:alpha val="45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1800" b="1" dirty="0">
                <a:solidFill>
                  <a:srgbClr val="000099"/>
                </a:solidFill>
              </a:rPr>
              <a:t>The ensemble </a:t>
            </a:r>
            <a:r>
              <a:rPr lang="en-US" sz="1800" b="1" dirty="0" err="1">
                <a:solidFill>
                  <a:srgbClr val="000099"/>
                </a:solidFill>
              </a:rPr>
              <a:t>Kalman</a:t>
            </a:r>
            <a:r>
              <a:rPr lang="en-US" sz="1800" b="1" dirty="0">
                <a:solidFill>
                  <a:srgbClr val="000099"/>
                </a:solidFill>
              </a:rPr>
              <a:t> Filter</a:t>
            </a:r>
          </a:p>
        </p:txBody>
      </p:sp>
      <p:sp>
        <p:nvSpPr>
          <p:cNvPr id="366596" name="Rectangle 4"/>
          <p:cNvSpPr>
            <a:spLocks noChangeArrowheads="1"/>
          </p:cNvSpPr>
          <p:nvPr/>
        </p:nvSpPr>
        <p:spPr bwMode="auto">
          <a:xfrm>
            <a:off x="0" y="1290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6597" name="Rectangle 5"/>
          <p:cNvSpPr>
            <a:spLocks noChangeArrowheads="1"/>
          </p:cNvSpPr>
          <p:nvPr/>
        </p:nvSpPr>
        <p:spPr bwMode="auto">
          <a:xfrm>
            <a:off x="-19050" y="785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6605" name="Rectangle 13"/>
          <p:cNvSpPr>
            <a:spLocks noChangeArrowheads="1"/>
          </p:cNvSpPr>
          <p:nvPr/>
        </p:nvSpPr>
        <p:spPr bwMode="auto">
          <a:xfrm>
            <a:off x="676275" y="873125"/>
            <a:ext cx="7458075" cy="566309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b="1" u="sng" dirty="0" err="1">
                <a:solidFill>
                  <a:srgbClr val="000099"/>
                </a:solidFill>
              </a:rPr>
              <a:t>Evensen</a:t>
            </a:r>
            <a:r>
              <a:rPr lang="en-US" b="1" u="sng" dirty="0">
                <a:solidFill>
                  <a:srgbClr val="000099"/>
                </a:solidFill>
              </a:rPr>
              <a:t> (1994, 1996)</a:t>
            </a:r>
          </a:p>
          <a:p>
            <a:pPr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Replace </a:t>
            </a:r>
            <a:r>
              <a:rPr lang="en-US" b="1" dirty="0">
                <a:solidFill>
                  <a:srgbClr val="000099"/>
                </a:solidFill>
              </a:rPr>
              <a:t>background-covariance evolution with ensemble </a:t>
            </a:r>
            <a:r>
              <a:rPr lang="en-US" b="1" dirty="0" smtClean="0">
                <a:solidFill>
                  <a:srgbClr val="000099"/>
                </a:solidFill>
              </a:rPr>
              <a:t>integration</a:t>
            </a:r>
            <a:endParaRPr lang="en-US" b="1" dirty="0">
              <a:solidFill>
                <a:srgbClr val="000099"/>
              </a:solidFill>
            </a:endParaRPr>
          </a:p>
        </p:txBody>
      </p:sp>
      <p:grpSp>
        <p:nvGrpSpPr>
          <p:cNvPr id="2" name="Group 18"/>
          <p:cNvGrpSpPr>
            <a:grpSpLocks noChangeAspect="1"/>
          </p:cNvGrpSpPr>
          <p:nvPr/>
        </p:nvGrpSpPr>
        <p:grpSpPr bwMode="auto">
          <a:xfrm>
            <a:off x="676275" y="1612901"/>
            <a:ext cx="5305425" cy="1397000"/>
            <a:chOff x="426" y="2329"/>
            <a:chExt cx="3342" cy="880"/>
          </a:xfrm>
        </p:grpSpPr>
        <p:sp>
          <p:nvSpPr>
            <p:cNvPr id="366609" name="AutoShape 17"/>
            <p:cNvSpPr>
              <a:spLocks noChangeAspect="1" noChangeArrowheads="1" noTextEdit="1"/>
            </p:cNvSpPr>
            <p:nvPr/>
          </p:nvSpPr>
          <p:spPr bwMode="auto">
            <a:xfrm>
              <a:off x="426" y="2329"/>
              <a:ext cx="3312" cy="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6611" name="Line 19"/>
            <p:cNvSpPr>
              <a:spLocks noChangeShapeType="1"/>
            </p:cNvSpPr>
            <p:nvPr/>
          </p:nvSpPr>
          <p:spPr bwMode="auto">
            <a:xfrm>
              <a:off x="452" y="2547"/>
              <a:ext cx="22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6612" name="Line 20"/>
            <p:cNvSpPr>
              <a:spLocks noChangeShapeType="1"/>
            </p:cNvSpPr>
            <p:nvPr/>
          </p:nvSpPr>
          <p:spPr bwMode="auto">
            <a:xfrm>
              <a:off x="846" y="2974"/>
              <a:ext cx="288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6613" name="Line 21"/>
            <p:cNvSpPr>
              <a:spLocks noChangeShapeType="1"/>
            </p:cNvSpPr>
            <p:nvPr/>
          </p:nvSpPr>
          <p:spPr bwMode="auto">
            <a:xfrm>
              <a:off x="1732" y="2913"/>
              <a:ext cx="7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6614" name="Line 22"/>
            <p:cNvSpPr>
              <a:spLocks noChangeShapeType="1"/>
            </p:cNvSpPr>
            <p:nvPr/>
          </p:nvSpPr>
          <p:spPr bwMode="auto">
            <a:xfrm>
              <a:off x="2227" y="2913"/>
              <a:ext cx="8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6615" name="Rectangle 23"/>
            <p:cNvSpPr>
              <a:spLocks noChangeArrowheads="1"/>
            </p:cNvSpPr>
            <p:nvPr/>
          </p:nvSpPr>
          <p:spPr bwMode="auto">
            <a:xfrm>
              <a:off x="1160" y="2811"/>
              <a:ext cx="316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0" dirty="0">
                  <a:solidFill>
                    <a:srgbClr val="000000"/>
                  </a:solidFill>
                  <a:latin typeface="Symbol" pitchFamily="18" charset="2"/>
                </a:rPr>
                <a:t>å</a:t>
              </a:r>
              <a:endParaRPr lang="en-US" dirty="0"/>
            </a:p>
          </p:txBody>
        </p:sp>
        <p:sp>
          <p:nvSpPr>
            <p:cNvPr id="366616" name="Rectangle 24"/>
            <p:cNvSpPr>
              <a:spLocks noChangeArrowheads="1"/>
            </p:cNvSpPr>
            <p:nvPr/>
          </p:nvSpPr>
          <p:spPr bwMode="auto">
            <a:xfrm>
              <a:off x="2097" y="2854"/>
              <a:ext cx="1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 dirty="0"/>
            </a:p>
          </p:txBody>
        </p:sp>
        <p:sp>
          <p:nvSpPr>
            <p:cNvPr id="366617" name="Rectangle 25"/>
            <p:cNvSpPr>
              <a:spLocks noChangeArrowheads="1"/>
            </p:cNvSpPr>
            <p:nvPr/>
          </p:nvSpPr>
          <p:spPr bwMode="auto">
            <a:xfrm>
              <a:off x="1602" y="2854"/>
              <a:ext cx="1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/>
            </a:p>
          </p:txBody>
        </p:sp>
        <p:sp>
          <p:nvSpPr>
            <p:cNvPr id="366618" name="Rectangle 26"/>
            <p:cNvSpPr>
              <a:spLocks noChangeArrowheads="1"/>
            </p:cNvSpPr>
            <p:nvPr/>
          </p:nvSpPr>
          <p:spPr bwMode="auto">
            <a:xfrm>
              <a:off x="964" y="2978"/>
              <a:ext cx="1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/>
            </a:p>
          </p:txBody>
        </p:sp>
        <p:sp>
          <p:nvSpPr>
            <p:cNvPr id="366619" name="Rectangle 27"/>
            <p:cNvSpPr>
              <a:spLocks noChangeArrowheads="1"/>
            </p:cNvSpPr>
            <p:nvPr/>
          </p:nvSpPr>
          <p:spPr bwMode="auto">
            <a:xfrm>
              <a:off x="720" y="2854"/>
              <a:ext cx="1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Symbol" pitchFamily="18" charset="2"/>
                </a:rPr>
                <a:t>»</a:t>
              </a:r>
              <a:endParaRPr lang="en-US" dirty="0"/>
            </a:p>
          </p:txBody>
        </p:sp>
        <p:sp>
          <p:nvSpPr>
            <p:cNvPr id="366620" name="Rectangle 28"/>
            <p:cNvSpPr>
              <a:spLocks noChangeArrowheads="1"/>
            </p:cNvSpPr>
            <p:nvPr/>
          </p:nvSpPr>
          <p:spPr bwMode="auto">
            <a:xfrm>
              <a:off x="3473" y="2427"/>
              <a:ext cx="1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/>
            </a:p>
          </p:txBody>
        </p:sp>
        <p:sp>
          <p:nvSpPr>
            <p:cNvPr id="366621" name="Rectangle 29"/>
            <p:cNvSpPr>
              <a:spLocks noChangeArrowheads="1"/>
            </p:cNvSpPr>
            <p:nvPr/>
          </p:nvSpPr>
          <p:spPr bwMode="auto">
            <a:xfrm>
              <a:off x="3017" y="2427"/>
              <a:ext cx="1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/>
            </a:p>
          </p:txBody>
        </p:sp>
        <p:sp>
          <p:nvSpPr>
            <p:cNvPr id="366622" name="Rectangle 30"/>
            <p:cNvSpPr>
              <a:spLocks noChangeArrowheads="1"/>
            </p:cNvSpPr>
            <p:nvPr/>
          </p:nvSpPr>
          <p:spPr bwMode="auto">
            <a:xfrm>
              <a:off x="2522" y="2427"/>
              <a:ext cx="1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/>
            </a:p>
          </p:txBody>
        </p:sp>
        <p:sp>
          <p:nvSpPr>
            <p:cNvPr id="366623" name="Rectangle 31"/>
            <p:cNvSpPr>
              <a:spLocks noChangeArrowheads="1"/>
            </p:cNvSpPr>
            <p:nvPr/>
          </p:nvSpPr>
          <p:spPr bwMode="auto">
            <a:xfrm>
              <a:off x="1469" y="2427"/>
              <a:ext cx="1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dirty="0"/>
            </a:p>
          </p:txBody>
        </p:sp>
        <p:sp>
          <p:nvSpPr>
            <p:cNvPr id="366624" name="Rectangle 32"/>
            <p:cNvSpPr>
              <a:spLocks noChangeArrowheads="1"/>
            </p:cNvSpPr>
            <p:nvPr/>
          </p:nvSpPr>
          <p:spPr bwMode="auto">
            <a:xfrm>
              <a:off x="720" y="2427"/>
              <a:ext cx="1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/>
            </a:p>
          </p:txBody>
        </p:sp>
        <p:sp>
          <p:nvSpPr>
            <p:cNvPr id="366625" name="Rectangle 33"/>
            <p:cNvSpPr>
              <a:spLocks noChangeArrowheads="1"/>
            </p:cNvSpPr>
            <p:nvPr/>
          </p:nvSpPr>
          <p:spPr bwMode="auto">
            <a:xfrm>
              <a:off x="1329" y="2997"/>
              <a:ext cx="6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i</a:t>
              </a:r>
              <a:endParaRPr lang="en-US"/>
            </a:p>
          </p:txBody>
        </p:sp>
        <p:sp>
          <p:nvSpPr>
            <p:cNvPr id="366626" name="Rectangle 34"/>
            <p:cNvSpPr>
              <a:spLocks noChangeArrowheads="1"/>
            </p:cNvSpPr>
            <p:nvPr/>
          </p:nvSpPr>
          <p:spPr bwMode="auto">
            <a:xfrm>
              <a:off x="2372" y="2859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 dirty="0" smtClean="0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dirty="0"/>
            </a:p>
          </p:txBody>
        </p:sp>
        <p:sp>
          <p:nvSpPr>
            <p:cNvPr id="366627" name="Rectangle 35"/>
            <p:cNvSpPr>
              <a:spLocks noChangeArrowheads="1"/>
            </p:cNvSpPr>
            <p:nvPr/>
          </p:nvSpPr>
          <p:spPr bwMode="auto">
            <a:xfrm>
              <a:off x="2026" y="2970"/>
              <a:ext cx="6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i</a:t>
              </a:r>
              <a:endParaRPr lang="en-US"/>
            </a:p>
          </p:txBody>
        </p:sp>
        <p:sp>
          <p:nvSpPr>
            <p:cNvPr id="366628" name="Rectangle 36"/>
            <p:cNvSpPr>
              <a:spLocks noChangeArrowheads="1"/>
            </p:cNvSpPr>
            <p:nvPr/>
          </p:nvSpPr>
          <p:spPr bwMode="auto">
            <a:xfrm>
              <a:off x="1530" y="2970"/>
              <a:ext cx="6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i</a:t>
              </a:r>
              <a:endParaRPr lang="en-US"/>
            </a:p>
          </p:txBody>
        </p:sp>
        <p:sp>
          <p:nvSpPr>
            <p:cNvPr id="366629" name="Rectangle 37"/>
            <p:cNvSpPr>
              <a:spLocks noChangeArrowheads="1"/>
            </p:cNvSpPr>
            <p:nvPr/>
          </p:nvSpPr>
          <p:spPr bwMode="auto">
            <a:xfrm>
              <a:off x="3334" y="2432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 dirty="0" smtClean="0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dirty="0"/>
            </a:p>
          </p:txBody>
        </p:sp>
        <p:sp>
          <p:nvSpPr>
            <p:cNvPr id="366630" name="Rectangle 38"/>
            <p:cNvSpPr>
              <a:spLocks noChangeArrowheads="1"/>
            </p:cNvSpPr>
            <p:nvPr/>
          </p:nvSpPr>
          <p:spPr bwMode="auto">
            <a:xfrm>
              <a:off x="3226" y="2543"/>
              <a:ext cx="6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/>
            </a:p>
          </p:txBody>
        </p:sp>
        <p:sp>
          <p:nvSpPr>
            <p:cNvPr id="366631" name="Rectangle 39"/>
            <p:cNvSpPr>
              <a:spLocks noChangeArrowheads="1"/>
            </p:cNvSpPr>
            <p:nvPr/>
          </p:nvSpPr>
          <p:spPr bwMode="auto">
            <a:xfrm>
              <a:off x="2731" y="2543"/>
              <a:ext cx="6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/>
            </a:p>
          </p:txBody>
        </p:sp>
        <p:sp>
          <p:nvSpPr>
            <p:cNvPr id="366632" name="Rectangle 40"/>
            <p:cNvSpPr>
              <a:spLocks noChangeArrowheads="1"/>
            </p:cNvSpPr>
            <p:nvPr/>
          </p:nvSpPr>
          <p:spPr bwMode="auto">
            <a:xfrm>
              <a:off x="1663" y="2543"/>
              <a:ext cx="6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i</a:t>
              </a:r>
              <a:endParaRPr lang="en-US"/>
            </a:p>
          </p:txBody>
        </p:sp>
        <p:sp>
          <p:nvSpPr>
            <p:cNvPr id="366633" name="Rectangle 41"/>
            <p:cNvSpPr>
              <a:spLocks noChangeArrowheads="1"/>
            </p:cNvSpPr>
            <p:nvPr/>
          </p:nvSpPr>
          <p:spPr bwMode="auto">
            <a:xfrm>
              <a:off x="1164" y="2543"/>
              <a:ext cx="6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i</a:t>
              </a:r>
              <a:endParaRPr lang="en-US"/>
            </a:p>
          </p:txBody>
        </p:sp>
        <p:sp>
          <p:nvSpPr>
            <p:cNvPr id="366634" name="Rectangle 42"/>
            <p:cNvSpPr>
              <a:spLocks noChangeArrowheads="1"/>
            </p:cNvSpPr>
            <p:nvPr/>
          </p:nvSpPr>
          <p:spPr bwMode="auto">
            <a:xfrm>
              <a:off x="625" y="2443"/>
              <a:ext cx="6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i</a:t>
              </a:r>
              <a:endParaRPr lang="en-US"/>
            </a:p>
          </p:txBody>
        </p:sp>
        <p:sp>
          <p:nvSpPr>
            <p:cNvPr id="366635" name="Rectangle 43"/>
            <p:cNvSpPr>
              <a:spLocks noChangeArrowheads="1"/>
            </p:cNvSpPr>
            <p:nvPr/>
          </p:nvSpPr>
          <p:spPr bwMode="auto">
            <a:xfrm>
              <a:off x="857" y="2996"/>
              <a:ext cx="1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en-US"/>
            </a:p>
          </p:txBody>
        </p:sp>
        <p:sp>
          <p:nvSpPr>
            <p:cNvPr id="366636" name="Rectangle 44"/>
            <p:cNvSpPr>
              <a:spLocks noChangeArrowheads="1"/>
            </p:cNvSpPr>
            <p:nvPr/>
          </p:nvSpPr>
          <p:spPr bwMode="auto">
            <a:xfrm>
              <a:off x="2182" y="2445"/>
              <a:ext cx="16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endParaRPr lang="en-US"/>
            </a:p>
          </p:txBody>
        </p:sp>
        <p:sp>
          <p:nvSpPr>
            <p:cNvPr id="366637" name="Rectangle 45"/>
            <p:cNvSpPr>
              <a:spLocks noChangeArrowheads="1"/>
            </p:cNvSpPr>
            <p:nvPr/>
          </p:nvSpPr>
          <p:spPr bwMode="auto">
            <a:xfrm>
              <a:off x="500" y="2569"/>
              <a:ext cx="19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  <a:latin typeface="Times New Roman" pitchFamily="18" charset="0"/>
                </a:rPr>
                <a:t>dt</a:t>
              </a:r>
              <a:endParaRPr lang="en-US"/>
            </a:p>
          </p:txBody>
        </p:sp>
        <p:sp>
          <p:nvSpPr>
            <p:cNvPr id="366638" name="Rectangle 46"/>
            <p:cNvSpPr>
              <a:spLocks noChangeArrowheads="1"/>
            </p:cNvSpPr>
            <p:nvPr/>
          </p:nvSpPr>
          <p:spPr bwMode="auto">
            <a:xfrm>
              <a:off x="463" y="2345"/>
              <a:ext cx="1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  <a:latin typeface="Times New Roman" pitchFamily="18" charset="0"/>
                </a:rPr>
                <a:t>d</a:t>
              </a:r>
              <a:endParaRPr lang="en-US"/>
            </a:p>
          </p:txBody>
        </p:sp>
        <p:sp>
          <p:nvSpPr>
            <p:cNvPr id="366639" name="Rectangle 47"/>
            <p:cNvSpPr>
              <a:spLocks noChangeArrowheads="1"/>
            </p:cNvSpPr>
            <p:nvPr/>
          </p:nvSpPr>
          <p:spPr bwMode="auto">
            <a:xfrm>
              <a:off x="2314" y="2872"/>
              <a:ext cx="11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/>
            </a:p>
          </p:txBody>
        </p:sp>
        <p:sp>
          <p:nvSpPr>
            <p:cNvPr id="366640" name="Rectangle 48"/>
            <p:cNvSpPr>
              <a:spLocks noChangeArrowheads="1"/>
            </p:cNvSpPr>
            <p:nvPr/>
          </p:nvSpPr>
          <p:spPr bwMode="auto">
            <a:xfrm>
              <a:off x="1874" y="2872"/>
              <a:ext cx="11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endParaRPr lang="en-US"/>
            </a:p>
          </p:txBody>
        </p:sp>
        <p:sp>
          <p:nvSpPr>
            <p:cNvPr id="366641" name="Rectangle 49"/>
            <p:cNvSpPr>
              <a:spLocks noChangeArrowheads="1"/>
            </p:cNvSpPr>
            <p:nvPr/>
          </p:nvSpPr>
          <p:spPr bwMode="auto">
            <a:xfrm>
              <a:off x="1819" y="2872"/>
              <a:ext cx="11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/>
            </a:p>
          </p:txBody>
        </p:sp>
        <p:sp>
          <p:nvSpPr>
            <p:cNvPr id="366642" name="Rectangle 50"/>
            <p:cNvSpPr>
              <a:spLocks noChangeArrowheads="1"/>
            </p:cNvSpPr>
            <p:nvPr/>
          </p:nvSpPr>
          <p:spPr bwMode="auto">
            <a:xfrm>
              <a:off x="1379" y="2872"/>
              <a:ext cx="11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endParaRPr lang="en-US"/>
            </a:p>
          </p:txBody>
        </p:sp>
        <p:sp>
          <p:nvSpPr>
            <p:cNvPr id="366643" name="Rectangle 51"/>
            <p:cNvSpPr>
              <a:spLocks noChangeArrowheads="1"/>
            </p:cNvSpPr>
            <p:nvPr/>
          </p:nvSpPr>
          <p:spPr bwMode="auto">
            <a:xfrm>
              <a:off x="1061" y="2996"/>
              <a:ext cx="14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/>
            </a:p>
          </p:txBody>
        </p:sp>
        <p:sp>
          <p:nvSpPr>
            <p:cNvPr id="366644" name="Rectangle 52"/>
            <p:cNvSpPr>
              <a:spLocks noChangeArrowheads="1"/>
            </p:cNvSpPr>
            <p:nvPr/>
          </p:nvSpPr>
          <p:spPr bwMode="auto">
            <a:xfrm>
              <a:off x="950" y="2773"/>
              <a:ext cx="14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/>
            </a:p>
          </p:txBody>
        </p:sp>
        <p:sp>
          <p:nvSpPr>
            <p:cNvPr id="366645" name="Rectangle 53"/>
            <p:cNvSpPr>
              <a:spLocks noChangeArrowheads="1"/>
            </p:cNvSpPr>
            <p:nvPr/>
          </p:nvSpPr>
          <p:spPr bwMode="auto">
            <a:xfrm>
              <a:off x="3383" y="2445"/>
              <a:ext cx="11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 dirty="0"/>
            </a:p>
          </p:txBody>
        </p:sp>
        <p:sp>
          <p:nvSpPr>
            <p:cNvPr id="366646" name="Rectangle 54"/>
            <p:cNvSpPr>
              <a:spLocks noChangeArrowheads="1"/>
            </p:cNvSpPr>
            <p:nvPr/>
          </p:nvSpPr>
          <p:spPr bwMode="auto">
            <a:xfrm>
              <a:off x="3276" y="2445"/>
              <a:ext cx="11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/>
            </a:p>
          </p:txBody>
        </p:sp>
        <p:sp>
          <p:nvSpPr>
            <p:cNvPr id="366647" name="Rectangle 55"/>
            <p:cNvSpPr>
              <a:spLocks noChangeArrowheads="1"/>
            </p:cNvSpPr>
            <p:nvPr/>
          </p:nvSpPr>
          <p:spPr bwMode="auto">
            <a:xfrm>
              <a:off x="2836" y="2445"/>
              <a:ext cx="11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endParaRPr lang="en-US" dirty="0"/>
            </a:p>
          </p:txBody>
        </p:sp>
        <p:sp>
          <p:nvSpPr>
            <p:cNvPr id="366648" name="Rectangle 56"/>
            <p:cNvSpPr>
              <a:spLocks noChangeArrowheads="1"/>
            </p:cNvSpPr>
            <p:nvPr/>
          </p:nvSpPr>
          <p:spPr bwMode="auto">
            <a:xfrm>
              <a:off x="2780" y="2445"/>
              <a:ext cx="11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/>
            </a:p>
          </p:txBody>
        </p:sp>
        <p:sp>
          <p:nvSpPr>
            <p:cNvPr id="366649" name="Rectangle 57"/>
            <p:cNvSpPr>
              <a:spLocks noChangeArrowheads="1"/>
            </p:cNvSpPr>
            <p:nvPr/>
          </p:nvSpPr>
          <p:spPr bwMode="auto">
            <a:xfrm>
              <a:off x="2289" y="2445"/>
              <a:ext cx="17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((</a:t>
              </a:r>
              <a:endParaRPr lang="en-US" dirty="0"/>
            </a:p>
          </p:txBody>
        </p:sp>
        <p:sp>
          <p:nvSpPr>
            <p:cNvPr id="366650" name="Rectangle 58"/>
            <p:cNvSpPr>
              <a:spLocks noChangeArrowheads="1"/>
            </p:cNvSpPr>
            <p:nvPr/>
          </p:nvSpPr>
          <p:spPr bwMode="auto">
            <a:xfrm>
              <a:off x="1390" y="2445"/>
              <a:ext cx="11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/>
            </a:p>
          </p:txBody>
        </p:sp>
        <p:sp>
          <p:nvSpPr>
            <p:cNvPr id="366651" name="Rectangle 59"/>
            <p:cNvSpPr>
              <a:spLocks noChangeArrowheads="1"/>
            </p:cNvSpPr>
            <p:nvPr/>
          </p:nvSpPr>
          <p:spPr bwMode="auto">
            <a:xfrm>
              <a:off x="1208" y="2445"/>
              <a:ext cx="1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</a:rPr>
                <a:t>,</a:t>
              </a:r>
              <a:endParaRPr lang="en-US"/>
            </a:p>
          </p:txBody>
        </p:sp>
        <p:sp>
          <p:nvSpPr>
            <p:cNvPr id="366652" name="Rectangle 60"/>
            <p:cNvSpPr>
              <a:spLocks noChangeArrowheads="1"/>
            </p:cNvSpPr>
            <p:nvPr/>
          </p:nvSpPr>
          <p:spPr bwMode="auto">
            <a:xfrm>
              <a:off x="1013" y="2445"/>
              <a:ext cx="11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endParaRPr lang="en-US"/>
            </a:p>
          </p:txBody>
        </p:sp>
        <p:sp>
          <p:nvSpPr>
            <p:cNvPr id="366653" name="Rectangle 61"/>
            <p:cNvSpPr>
              <a:spLocks noChangeArrowheads="1"/>
            </p:cNvSpPr>
            <p:nvPr/>
          </p:nvSpPr>
          <p:spPr bwMode="auto">
            <a:xfrm>
              <a:off x="2224" y="2872"/>
              <a:ext cx="14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i="1" dirty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 dirty="0"/>
            </a:p>
          </p:txBody>
        </p:sp>
        <p:sp>
          <p:nvSpPr>
            <p:cNvPr id="366654" name="Rectangle 62"/>
            <p:cNvSpPr>
              <a:spLocks noChangeArrowheads="1"/>
            </p:cNvSpPr>
            <p:nvPr/>
          </p:nvSpPr>
          <p:spPr bwMode="auto">
            <a:xfrm>
              <a:off x="1944" y="2872"/>
              <a:ext cx="14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i="1" dirty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 dirty="0"/>
            </a:p>
          </p:txBody>
        </p:sp>
        <p:sp>
          <p:nvSpPr>
            <p:cNvPr id="366655" name="Rectangle 63"/>
            <p:cNvSpPr>
              <a:spLocks noChangeArrowheads="1"/>
            </p:cNvSpPr>
            <p:nvPr/>
          </p:nvSpPr>
          <p:spPr bwMode="auto">
            <a:xfrm>
              <a:off x="1728" y="2872"/>
              <a:ext cx="14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i="1" dirty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 dirty="0"/>
            </a:p>
          </p:txBody>
        </p:sp>
        <p:sp>
          <p:nvSpPr>
            <p:cNvPr id="366656" name="Rectangle 64"/>
            <p:cNvSpPr>
              <a:spLocks noChangeArrowheads="1"/>
            </p:cNvSpPr>
            <p:nvPr/>
          </p:nvSpPr>
          <p:spPr bwMode="auto">
            <a:xfrm>
              <a:off x="1448" y="2872"/>
              <a:ext cx="14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i="1" dirty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 dirty="0"/>
            </a:p>
          </p:txBody>
        </p:sp>
        <p:sp>
          <p:nvSpPr>
            <p:cNvPr id="366657" name="Rectangle 65"/>
            <p:cNvSpPr>
              <a:spLocks noChangeArrowheads="1"/>
            </p:cNvSpPr>
            <p:nvPr/>
          </p:nvSpPr>
          <p:spPr bwMode="auto">
            <a:xfrm>
              <a:off x="575" y="2872"/>
              <a:ext cx="1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i="1" dirty="0">
                  <a:solidFill>
                    <a:srgbClr val="000000"/>
                  </a:solidFill>
                  <a:latin typeface="Times New Roman" pitchFamily="18" charset="0"/>
                </a:rPr>
                <a:t>P</a:t>
              </a:r>
              <a:endParaRPr lang="en-US" dirty="0"/>
            </a:p>
          </p:txBody>
        </p:sp>
        <p:sp>
          <p:nvSpPr>
            <p:cNvPr id="366658" name="Rectangle 66"/>
            <p:cNvSpPr>
              <a:spLocks noChangeArrowheads="1"/>
            </p:cNvSpPr>
            <p:nvPr/>
          </p:nvSpPr>
          <p:spPr bwMode="auto">
            <a:xfrm>
              <a:off x="3604" y="2445"/>
              <a:ext cx="1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i="1" dirty="0">
                  <a:solidFill>
                    <a:srgbClr val="000000"/>
                  </a:solidFill>
                  <a:latin typeface="Times New Roman" pitchFamily="18" charset="0"/>
                </a:rPr>
                <a:t>P</a:t>
              </a:r>
              <a:endParaRPr lang="en-US" dirty="0"/>
            </a:p>
          </p:txBody>
        </p:sp>
        <p:sp>
          <p:nvSpPr>
            <p:cNvPr id="366659" name="Rectangle 67"/>
            <p:cNvSpPr>
              <a:spLocks noChangeArrowheads="1"/>
            </p:cNvSpPr>
            <p:nvPr/>
          </p:nvSpPr>
          <p:spPr bwMode="auto">
            <a:xfrm>
              <a:off x="3144" y="2445"/>
              <a:ext cx="14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i="1" dirty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 dirty="0"/>
            </a:p>
          </p:txBody>
        </p:sp>
        <p:sp>
          <p:nvSpPr>
            <p:cNvPr id="366660" name="Rectangle 68"/>
            <p:cNvSpPr>
              <a:spLocks noChangeArrowheads="1"/>
            </p:cNvSpPr>
            <p:nvPr/>
          </p:nvSpPr>
          <p:spPr bwMode="auto">
            <a:xfrm>
              <a:off x="2905" y="2445"/>
              <a:ext cx="14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366661" name="Rectangle 69"/>
            <p:cNvSpPr>
              <a:spLocks noChangeArrowheads="1"/>
            </p:cNvSpPr>
            <p:nvPr/>
          </p:nvSpPr>
          <p:spPr bwMode="auto">
            <a:xfrm>
              <a:off x="2649" y="2445"/>
              <a:ext cx="14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366662" name="Rectangle 70"/>
            <p:cNvSpPr>
              <a:spLocks noChangeArrowheads="1"/>
            </p:cNvSpPr>
            <p:nvPr/>
          </p:nvSpPr>
          <p:spPr bwMode="auto">
            <a:xfrm>
              <a:off x="2410" y="2445"/>
              <a:ext cx="14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366663" name="Rectangle 71"/>
            <p:cNvSpPr>
              <a:spLocks noChangeArrowheads="1"/>
            </p:cNvSpPr>
            <p:nvPr/>
          </p:nvSpPr>
          <p:spPr bwMode="auto">
            <a:xfrm>
              <a:off x="1584" y="2445"/>
              <a:ext cx="14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i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/>
            </a:p>
          </p:txBody>
        </p:sp>
        <p:sp>
          <p:nvSpPr>
            <p:cNvPr id="366664" name="Rectangle 72"/>
            <p:cNvSpPr>
              <a:spLocks noChangeArrowheads="1"/>
            </p:cNvSpPr>
            <p:nvPr/>
          </p:nvSpPr>
          <p:spPr bwMode="auto">
            <a:xfrm>
              <a:off x="1300" y="2445"/>
              <a:ext cx="11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i="1">
                  <a:solidFill>
                    <a:srgbClr val="000000"/>
                  </a:solidFill>
                  <a:latin typeface="Times New Roman" pitchFamily="18" charset="0"/>
                </a:rPr>
                <a:t>f</a:t>
              </a:r>
              <a:endParaRPr lang="en-US"/>
            </a:p>
          </p:txBody>
        </p:sp>
        <p:sp>
          <p:nvSpPr>
            <p:cNvPr id="366665" name="Rectangle 73"/>
            <p:cNvSpPr>
              <a:spLocks noChangeArrowheads="1"/>
            </p:cNvSpPr>
            <p:nvPr/>
          </p:nvSpPr>
          <p:spPr bwMode="auto">
            <a:xfrm>
              <a:off x="1082" y="2445"/>
              <a:ext cx="14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366666" name="Rectangle 74"/>
            <p:cNvSpPr>
              <a:spLocks noChangeArrowheads="1"/>
            </p:cNvSpPr>
            <p:nvPr/>
          </p:nvSpPr>
          <p:spPr bwMode="auto">
            <a:xfrm>
              <a:off x="851" y="2445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i="1">
                  <a:solidFill>
                    <a:srgbClr val="000000"/>
                  </a:solidFill>
                  <a:latin typeface="Times New Roman" pitchFamily="18" charset="0"/>
                </a:rPr>
                <a:t>M</a:t>
              </a:r>
              <a:endParaRPr lang="en-US"/>
            </a:p>
          </p:txBody>
        </p:sp>
        <p:sp>
          <p:nvSpPr>
            <p:cNvPr id="366667" name="Rectangle 75"/>
            <p:cNvSpPr>
              <a:spLocks noChangeArrowheads="1"/>
            </p:cNvSpPr>
            <p:nvPr/>
          </p:nvSpPr>
          <p:spPr bwMode="auto">
            <a:xfrm>
              <a:off x="543" y="2345"/>
              <a:ext cx="14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</p:grpSp>
      <p:grpSp>
        <p:nvGrpSpPr>
          <p:cNvPr id="3" name="Group 81"/>
          <p:cNvGrpSpPr>
            <a:grpSpLocks/>
          </p:cNvGrpSpPr>
          <p:nvPr/>
        </p:nvGrpSpPr>
        <p:grpSpPr bwMode="auto">
          <a:xfrm>
            <a:off x="442461" y="3119433"/>
            <a:ext cx="7558087" cy="1574798"/>
            <a:chOff x="130" y="3075"/>
            <a:chExt cx="5430" cy="992"/>
          </a:xfrm>
        </p:grpSpPr>
        <p:graphicFrame>
          <p:nvGraphicFramePr>
            <p:cNvPr id="366672" name="Object 80"/>
            <p:cNvGraphicFramePr>
              <a:graphicFrameLocks noChangeAspect="1"/>
            </p:cNvGraphicFramePr>
            <p:nvPr/>
          </p:nvGraphicFramePr>
          <p:xfrm>
            <a:off x="1011" y="3789"/>
            <a:ext cx="3061" cy="278"/>
          </p:xfrm>
          <a:graphic>
            <a:graphicData uri="http://schemas.openxmlformats.org/presentationml/2006/ole">
              <p:oleObj spid="_x0000_s35843" name="Equation" r:id="rId3" imgW="2654280" imgH="241200" progId="Equation.3">
                <p:embed/>
              </p:oleObj>
            </a:graphicData>
          </a:graphic>
        </p:graphicFrame>
        <p:sp>
          <p:nvSpPr>
            <p:cNvPr id="366602" name="Rectangle 10"/>
            <p:cNvSpPr>
              <a:spLocks noChangeArrowheads="1"/>
            </p:cNvSpPr>
            <p:nvPr/>
          </p:nvSpPr>
          <p:spPr bwMode="auto">
            <a:xfrm>
              <a:off x="130" y="3111"/>
              <a:ext cx="5430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US" b="1" dirty="0">
                  <a:solidFill>
                    <a:srgbClr val="000099"/>
                  </a:solidFill>
                </a:rPr>
                <a:t>given </a:t>
              </a:r>
              <a:r>
                <a:rPr lang="en-US" sz="1200" b="1" dirty="0">
                  <a:solidFill>
                    <a:srgbClr val="000099"/>
                  </a:solidFill>
                </a:rPr>
                <a:t> </a:t>
              </a:r>
            </a:p>
            <a:p>
              <a:pPr eaLnBrk="0" hangingPunct="0">
                <a:spcBef>
                  <a:spcPct val="20000"/>
                </a:spcBef>
              </a:pPr>
              <a:endParaRPr lang="en-US" sz="1200" b="1" dirty="0">
                <a:solidFill>
                  <a:srgbClr val="000099"/>
                </a:solidFill>
              </a:endParaRPr>
            </a:p>
            <a:p>
              <a:pPr eaLnBrk="0" hangingPunct="0">
                <a:spcBef>
                  <a:spcPct val="20000"/>
                </a:spcBef>
              </a:pPr>
              <a:r>
                <a:rPr lang="en-US" b="1" dirty="0">
                  <a:solidFill>
                    <a:srgbClr val="000099"/>
                  </a:solidFill>
                </a:rPr>
                <a:t>the update for ensemble member </a:t>
              </a:r>
              <a:r>
                <a:rPr lang="en-US" b="1" i="1" dirty="0">
                  <a:latin typeface="Times New Roman" pitchFamily="18" charset="0"/>
                </a:rPr>
                <a:t>x</a:t>
              </a:r>
              <a:r>
                <a:rPr lang="en-US" b="1" i="1" baseline="-25000" dirty="0">
                  <a:latin typeface="Times New Roman" pitchFamily="18" charset="0"/>
                </a:rPr>
                <a:t>i</a:t>
              </a:r>
              <a:r>
                <a:rPr lang="en-US" b="1" dirty="0"/>
                <a:t> </a:t>
              </a:r>
              <a:r>
                <a:rPr lang="en-US" b="1" dirty="0">
                  <a:solidFill>
                    <a:srgbClr val="000099"/>
                  </a:solidFill>
                </a:rPr>
                <a:t>is computed as </a:t>
              </a:r>
              <a:endParaRPr lang="en-US" b="1" dirty="0" smtClean="0">
                <a:solidFill>
                  <a:srgbClr val="000099"/>
                </a:solidFill>
              </a:endParaRPr>
            </a:p>
            <a:p>
              <a:pPr eaLnBrk="0" hangingPunct="0">
                <a:spcBef>
                  <a:spcPct val="20000"/>
                </a:spcBef>
              </a:pPr>
              <a:r>
                <a:rPr lang="en-US" b="1" dirty="0" smtClean="0">
                  <a:solidFill>
                    <a:srgbClr val="000099"/>
                  </a:solidFill>
                </a:rPr>
                <a:t>(</a:t>
              </a:r>
              <a:r>
                <a:rPr lang="en-US" b="1" dirty="0">
                  <a:solidFill>
                    <a:srgbClr val="000099"/>
                  </a:solidFill>
                </a:rPr>
                <a:t>from right to left -&gt; only matrix-vector products):</a:t>
              </a:r>
            </a:p>
          </p:txBody>
        </p:sp>
        <p:graphicFrame>
          <p:nvGraphicFramePr>
            <p:cNvPr id="366669" name="Object 77"/>
            <p:cNvGraphicFramePr>
              <a:graphicFrameLocks noChangeAspect="1"/>
            </p:cNvGraphicFramePr>
            <p:nvPr/>
          </p:nvGraphicFramePr>
          <p:xfrm>
            <a:off x="534" y="3075"/>
            <a:ext cx="4245" cy="289"/>
          </p:xfrm>
          <a:graphic>
            <a:graphicData uri="http://schemas.openxmlformats.org/presentationml/2006/ole">
              <p:oleObj spid="_x0000_s35844" name="Equation" r:id="rId4" imgW="3898800" imgH="266400" progId="Equation.3">
                <p:embed/>
              </p:oleObj>
            </a:graphicData>
          </a:graphic>
        </p:graphicFrame>
      </p:grpSp>
      <p:grpSp>
        <p:nvGrpSpPr>
          <p:cNvPr id="81" name="Group 80"/>
          <p:cNvGrpSpPr/>
          <p:nvPr/>
        </p:nvGrpSpPr>
        <p:grpSpPr>
          <a:xfrm>
            <a:off x="412617" y="4958556"/>
            <a:ext cx="6993468" cy="1615282"/>
            <a:chOff x="412617" y="4958556"/>
            <a:chExt cx="6993468" cy="1615282"/>
          </a:xfrm>
        </p:grpSpPr>
        <p:sp>
          <p:nvSpPr>
            <p:cNvPr id="73" name="AutoShape 2"/>
            <p:cNvSpPr>
              <a:spLocks noChangeArrowheads="1"/>
            </p:cNvSpPr>
            <p:nvPr/>
          </p:nvSpPr>
          <p:spPr bwMode="auto">
            <a:xfrm>
              <a:off x="3385741" y="4958556"/>
              <a:ext cx="4020344" cy="376237"/>
            </a:xfrm>
            <a:prstGeom prst="flowChartAlternateProcess">
              <a:avLst/>
            </a:prstGeom>
            <a:solidFill>
              <a:schemeClr val="bg1"/>
            </a:solidFill>
            <a:ln w="57150">
              <a:solidFill>
                <a:srgbClr val="000080"/>
              </a:solidFill>
              <a:miter lim="800000"/>
              <a:headEnd/>
              <a:tailEnd/>
            </a:ln>
            <a:effectLst>
              <a:outerShdw dist="117088" dir="2436078" algn="ctr" rotWithShape="0">
                <a:srgbClr val="65839B">
                  <a:alpha val="45000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b="1" dirty="0" smtClean="0">
                  <a:solidFill>
                    <a:srgbClr val="000099"/>
                  </a:solidFill>
                </a:rPr>
                <a:t>Error-C</a:t>
              </a:r>
              <a:r>
                <a:rPr lang="en-US" sz="1400" b="1" dirty="0" smtClean="0">
                  <a:solidFill>
                    <a:srgbClr val="000099"/>
                  </a:solidFill>
                </a:rPr>
                <a:t>ovariance </a:t>
              </a:r>
              <a:r>
                <a:rPr lang="en-US" sz="1400" b="1" dirty="0">
                  <a:solidFill>
                    <a:srgbClr val="000099"/>
                  </a:solidFill>
                </a:rPr>
                <a:t>Localization </a:t>
              </a:r>
              <a:r>
                <a:rPr lang="en-US" b="1" dirty="0" smtClean="0">
                  <a:solidFill>
                    <a:srgbClr val="000099"/>
                  </a:solidFill>
                </a:rPr>
                <a:t>and Filtering</a:t>
              </a:r>
              <a:endParaRPr lang="en-US" sz="1400" b="1" dirty="0">
                <a:solidFill>
                  <a:srgbClr val="000099"/>
                </a:solidFill>
              </a:endParaRPr>
            </a:p>
          </p:txBody>
        </p:sp>
        <p:grpSp>
          <p:nvGrpSpPr>
            <p:cNvPr id="74" name="Group 5"/>
            <p:cNvGrpSpPr>
              <a:grpSpLocks/>
            </p:cNvGrpSpPr>
            <p:nvPr/>
          </p:nvGrpSpPr>
          <p:grpSpPr bwMode="auto">
            <a:xfrm>
              <a:off x="412617" y="5037138"/>
              <a:ext cx="5930366" cy="1536700"/>
              <a:chOff x="166" y="35"/>
              <a:chExt cx="3566" cy="968"/>
            </a:xfrm>
          </p:grpSpPr>
          <p:graphicFrame>
            <p:nvGraphicFramePr>
              <p:cNvPr id="78" name="Object 9"/>
              <p:cNvGraphicFramePr>
                <a:graphicFrameLocks noChangeAspect="1"/>
              </p:cNvGraphicFramePr>
              <p:nvPr/>
            </p:nvGraphicFramePr>
            <p:xfrm>
              <a:off x="166" y="35"/>
              <a:ext cx="3566" cy="934"/>
            </p:xfrm>
            <a:graphic>
              <a:graphicData uri="http://schemas.openxmlformats.org/presentationml/2006/ole">
                <p:oleObj spid="_x0000_s35846" name="Equation" r:id="rId5" imgW="3682800" imgH="965160" progId="Equation.3">
                  <p:embed/>
                </p:oleObj>
              </a:graphicData>
            </a:graphic>
          </p:graphicFrame>
          <p:sp>
            <p:nvSpPr>
              <p:cNvPr id="75" name="Rectangle 6"/>
              <p:cNvSpPr>
                <a:spLocks noChangeArrowheads="1"/>
              </p:cNvSpPr>
              <p:nvPr/>
            </p:nvSpPr>
            <p:spPr bwMode="auto">
              <a:xfrm>
                <a:off x="406" y="809"/>
                <a:ext cx="2041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b="1" dirty="0" err="1" smtClean="0">
                    <a:solidFill>
                      <a:srgbClr val="000099"/>
                    </a:solidFill>
                  </a:rPr>
                  <a:t>Hadamard</a:t>
                </a:r>
                <a:r>
                  <a:rPr lang="en-US" b="1" dirty="0" smtClean="0">
                    <a:solidFill>
                      <a:srgbClr val="000099"/>
                    </a:solidFill>
                  </a:rPr>
                  <a:t> </a:t>
                </a:r>
                <a:r>
                  <a:rPr lang="en-US" b="1" dirty="0">
                    <a:solidFill>
                      <a:srgbClr val="000099"/>
                    </a:solidFill>
                  </a:rPr>
                  <a:t>(</a:t>
                </a:r>
                <a:r>
                  <a:rPr lang="en-US" b="1" dirty="0" err="1">
                    <a:solidFill>
                      <a:srgbClr val="000099"/>
                    </a:solidFill>
                  </a:rPr>
                  <a:t>Schur</a:t>
                </a:r>
                <a:r>
                  <a:rPr lang="en-US" b="1" dirty="0">
                    <a:solidFill>
                      <a:srgbClr val="000099"/>
                    </a:solidFill>
                  </a:rPr>
                  <a:t>) </a:t>
                </a:r>
                <a:r>
                  <a:rPr lang="en-US" b="1" dirty="0" smtClean="0">
                    <a:solidFill>
                      <a:srgbClr val="000099"/>
                    </a:solidFill>
                  </a:rPr>
                  <a:t>product</a:t>
                </a:r>
                <a:endParaRPr lang="en-US" b="1" dirty="0">
                  <a:solidFill>
                    <a:srgbClr val="000099"/>
                  </a:solidFill>
                </a:endParaRPr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fld id="{3CB05362-6E6C-4B20-B6ED-2AC2AA3D5256}" type="slidenum">
              <a:rPr lang="en-US"/>
              <a:pPr/>
              <a:t>9</a:t>
            </a:fld>
            <a:endParaRPr 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-38100" y="2852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676400" y="4346577"/>
            <a:ext cx="16021050" cy="4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414" name="Rectangle 11"/>
          <p:cNvSpPr>
            <a:spLocks noChangeArrowheads="1"/>
          </p:cNvSpPr>
          <p:nvPr/>
        </p:nvSpPr>
        <p:spPr bwMode="auto">
          <a:xfrm>
            <a:off x="404811" y="616864"/>
            <a:ext cx="5100639" cy="307777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b="1" dirty="0">
                <a:solidFill>
                  <a:srgbClr val="000099"/>
                </a:solidFill>
              </a:rPr>
              <a:t>3 Sources of background-error covariance </a:t>
            </a:r>
            <a:r>
              <a:rPr lang="en-US" b="1" dirty="0" smtClean="0">
                <a:solidFill>
                  <a:srgbClr val="000099"/>
                </a:solidFill>
              </a:rPr>
              <a:t>information</a:t>
            </a:r>
          </a:p>
        </p:txBody>
      </p:sp>
      <p:grpSp>
        <p:nvGrpSpPr>
          <p:cNvPr id="2" name="Group 169"/>
          <p:cNvGrpSpPr>
            <a:grpSpLocks/>
          </p:cNvGrpSpPr>
          <p:nvPr/>
        </p:nvGrpSpPr>
        <p:grpSpPr bwMode="auto">
          <a:xfrm>
            <a:off x="276224" y="1836738"/>
            <a:ext cx="6388100" cy="1590675"/>
            <a:chOff x="1329" y="1545"/>
            <a:chExt cx="4024" cy="1002"/>
          </a:xfrm>
        </p:grpSpPr>
        <p:sp>
          <p:nvSpPr>
            <p:cNvPr id="17443" name="Freeform 19"/>
            <p:cNvSpPr>
              <a:spLocks noChangeAspect="1"/>
            </p:cNvSpPr>
            <p:nvPr/>
          </p:nvSpPr>
          <p:spPr bwMode="auto">
            <a:xfrm>
              <a:off x="2264" y="1622"/>
              <a:ext cx="3017" cy="925"/>
            </a:xfrm>
            <a:custGeom>
              <a:avLst/>
              <a:gdLst>
                <a:gd name="T0" fmla="*/ 0 w 3456"/>
                <a:gd name="T1" fmla="*/ 424 h 1008"/>
                <a:gd name="T2" fmla="*/ 240 w 3456"/>
                <a:gd name="T3" fmla="*/ 280 h 1008"/>
                <a:gd name="T4" fmla="*/ 528 w 3456"/>
                <a:gd name="T5" fmla="*/ 712 h 1008"/>
                <a:gd name="T6" fmla="*/ 720 w 3456"/>
                <a:gd name="T7" fmla="*/ 328 h 1008"/>
                <a:gd name="T8" fmla="*/ 912 w 3456"/>
                <a:gd name="T9" fmla="*/ 424 h 1008"/>
                <a:gd name="T10" fmla="*/ 1008 w 3456"/>
                <a:gd name="T11" fmla="*/ 328 h 1008"/>
                <a:gd name="T12" fmla="*/ 1200 w 3456"/>
                <a:gd name="T13" fmla="*/ 424 h 1008"/>
                <a:gd name="T14" fmla="*/ 1440 w 3456"/>
                <a:gd name="T15" fmla="*/ 664 h 1008"/>
                <a:gd name="T16" fmla="*/ 1632 w 3456"/>
                <a:gd name="T17" fmla="*/ 280 h 1008"/>
                <a:gd name="T18" fmla="*/ 1776 w 3456"/>
                <a:gd name="T19" fmla="*/ 664 h 1008"/>
                <a:gd name="T20" fmla="*/ 2160 w 3456"/>
                <a:gd name="T21" fmla="*/ 280 h 1008"/>
                <a:gd name="T22" fmla="*/ 2304 w 3456"/>
                <a:gd name="T23" fmla="*/ 424 h 1008"/>
                <a:gd name="T24" fmla="*/ 2544 w 3456"/>
                <a:gd name="T25" fmla="*/ 88 h 1008"/>
                <a:gd name="T26" fmla="*/ 2832 w 3456"/>
                <a:gd name="T27" fmla="*/ 952 h 1008"/>
                <a:gd name="T28" fmla="*/ 2928 w 3456"/>
                <a:gd name="T29" fmla="*/ 424 h 1008"/>
                <a:gd name="T30" fmla="*/ 3168 w 3456"/>
                <a:gd name="T31" fmla="*/ 664 h 1008"/>
                <a:gd name="T32" fmla="*/ 3456 w 3456"/>
                <a:gd name="T33" fmla="*/ 376 h 10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56"/>
                <a:gd name="T52" fmla="*/ 0 h 1008"/>
                <a:gd name="T53" fmla="*/ 3456 w 3456"/>
                <a:gd name="T54" fmla="*/ 1008 h 100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56" h="1008">
                  <a:moveTo>
                    <a:pt x="0" y="424"/>
                  </a:moveTo>
                  <a:cubicBezTo>
                    <a:pt x="76" y="328"/>
                    <a:pt x="152" y="232"/>
                    <a:pt x="240" y="280"/>
                  </a:cubicBezTo>
                  <a:cubicBezTo>
                    <a:pt x="328" y="328"/>
                    <a:pt x="448" y="704"/>
                    <a:pt x="528" y="712"/>
                  </a:cubicBezTo>
                  <a:cubicBezTo>
                    <a:pt x="608" y="720"/>
                    <a:pt x="656" y="376"/>
                    <a:pt x="720" y="328"/>
                  </a:cubicBezTo>
                  <a:cubicBezTo>
                    <a:pt x="784" y="280"/>
                    <a:pt x="864" y="424"/>
                    <a:pt x="912" y="424"/>
                  </a:cubicBezTo>
                  <a:cubicBezTo>
                    <a:pt x="960" y="424"/>
                    <a:pt x="960" y="328"/>
                    <a:pt x="1008" y="328"/>
                  </a:cubicBezTo>
                  <a:cubicBezTo>
                    <a:pt x="1056" y="328"/>
                    <a:pt x="1128" y="368"/>
                    <a:pt x="1200" y="424"/>
                  </a:cubicBezTo>
                  <a:cubicBezTo>
                    <a:pt x="1272" y="480"/>
                    <a:pt x="1368" y="688"/>
                    <a:pt x="1440" y="664"/>
                  </a:cubicBezTo>
                  <a:cubicBezTo>
                    <a:pt x="1512" y="640"/>
                    <a:pt x="1576" y="280"/>
                    <a:pt x="1632" y="280"/>
                  </a:cubicBezTo>
                  <a:cubicBezTo>
                    <a:pt x="1688" y="280"/>
                    <a:pt x="1688" y="664"/>
                    <a:pt x="1776" y="664"/>
                  </a:cubicBezTo>
                  <a:cubicBezTo>
                    <a:pt x="1864" y="664"/>
                    <a:pt x="2072" y="320"/>
                    <a:pt x="2160" y="280"/>
                  </a:cubicBezTo>
                  <a:cubicBezTo>
                    <a:pt x="2248" y="240"/>
                    <a:pt x="2240" y="456"/>
                    <a:pt x="2304" y="424"/>
                  </a:cubicBezTo>
                  <a:cubicBezTo>
                    <a:pt x="2368" y="392"/>
                    <a:pt x="2456" y="0"/>
                    <a:pt x="2544" y="88"/>
                  </a:cubicBezTo>
                  <a:cubicBezTo>
                    <a:pt x="2632" y="176"/>
                    <a:pt x="2768" y="896"/>
                    <a:pt x="2832" y="952"/>
                  </a:cubicBezTo>
                  <a:cubicBezTo>
                    <a:pt x="2896" y="1008"/>
                    <a:pt x="2872" y="472"/>
                    <a:pt x="2928" y="424"/>
                  </a:cubicBezTo>
                  <a:cubicBezTo>
                    <a:pt x="2984" y="376"/>
                    <a:pt x="3080" y="672"/>
                    <a:pt x="3168" y="664"/>
                  </a:cubicBezTo>
                  <a:cubicBezTo>
                    <a:pt x="3256" y="656"/>
                    <a:pt x="3408" y="424"/>
                    <a:pt x="3456" y="3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01788" tIns="50893" rIns="101788" bIns="50893">
              <a:spAutoFit/>
            </a:bodyPr>
            <a:lstStyle/>
            <a:p>
              <a:endParaRPr lang="en-US"/>
            </a:p>
          </p:txBody>
        </p:sp>
        <p:sp>
          <p:nvSpPr>
            <p:cNvPr id="17444" name="Text Box 42"/>
            <p:cNvSpPr txBox="1">
              <a:spLocks noChangeAspect="1" noChangeArrowheads="1"/>
            </p:cNvSpPr>
            <p:nvPr/>
          </p:nvSpPr>
          <p:spPr bwMode="auto">
            <a:xfrm>
              <a:off x="1511" y="2106"/>
              <a:ext cx="8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24" tIns="45661" rIns="91324" bIns="4566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dirty="0">
                  <a:solidFill>
                    <a:srgbClr val="003399"/>
                  </a:solidFill>
                </a:rPr>
                <a:t>Low pass filter</a:t>
              </a:r>
            </a:p>
          </p:txBody>
        </p:sp>
        <p:sp>
          <p:nvSpPr>
            <p:cNvPr id="17445" name="Freeform 52"/>
            <p:cNvSpPr>
              <a:spLocks/>
            </p:cNvSpPr>
            <p:nvPr/>
          </p:nvSpPr>
          <p:spPr bwMode="auto">
            <a:xfrm>
              <a:off x="2287" y="1867"/>
              <a:ext cx="3018" cy="340"/>
            </a:xfrm>
            <a:custGeom>
              <a:avLst/>
              <a:gdLst>
                <a:gd name="T0" fmla="*/ 0 w 3018"/>
                <a:gd name="T1" fmla="*/ 290 h 340"/>
                <a:gd name="T2" fmla="*/ 816 w 3018"/>
                <a:gd name="T3" fmla="*/ 2 h 340"/>
                <a:gd name="T4" fmla="*/ 1776 w 3018"/>
                <a:gd name="T5" fmla="*/ 302 h 340"/>
                <a:gd name="T6" fmla="*/ 3018 w 3018"/>
                <a:gd name="T7" fmla="*/ 230 h 3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18"/>
                <a:gd name="T13" fmla="*/ 0 h 340"/>
                <a:gd name="T14" fmla="*/ 3018 w 3018"/>
                <a:gd name="T15" fmla="*/ 340 h 3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18" h="340">
                  <a:moveTo>
                    <a:pt x="0" y="290"/>
                  </a:moveTo>
                  <a:cubicBezTo>
                    <a:pt x="260" y="145"/>
                    <a:pt x="520" y="0"/>
                    <a:pt x="816" y="2"/>
                  </a:cubicBezTo>
                  <a:cubicBezTo>
                    <a:pt x="1112" y="4"/>
                    <a:pt x="1409" y="264"/>
                    <a:pt x="1776" y="302"/>
                  </a:cubicBezTo>
                  <a:cubicBezTo>
                    <a:pt x="2143" y="340"/>
                    <a:pt x="2811" y="242"/>
                    <a:pt x="3018" y="23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" name="Oval 87"/>
            <p:cNvSpPr>
              <a:spLocks noChangeAspect="1" noChangeArrowheads="1"/>
            </p:cNvSpPr>
            <p:nvPr/>
          </p:nvSpPr>
          <p:spPr bwMode="auto">
            <a:xfrm>
              <a:off x="2464" y="1866"/>
              <a:ext cx="23" cy="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01777" tIns="50887" rIns="101777" bIns="50887">
              <a:spAutoFit/>
            </a:bodyPr>
            <a:lstStyle/>
            <a:p>
              <a:endParaRPr lang="en-US"/>
            </a:p>
          </p:txBody>
        </p:sp>
        <p:sp>
          <p:nvSpPr>
            <p:cNvPr id="17447" name="Oval 88"/>
            <p:cNvSpPr>
              <a:spLocks noChangeAspect="1" noChangeArrowheads="1"/>
            </p:cNvSpPr>
            <p:nvPr/>
          </p:nvSpPr>
          <p:spPr bwMode="auto">
            <a:xfrm>
              <a:off x="3046" y="1998"/>
              <a:ext cx="23" cy="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01777" tIns="50887" rIns="101777" bIns="50887">
              <a:spAutoFit/>
            </a:bodyPr>
            <a:lstStyle/>
            <a:p>
              <a:endParaRPr lang="en-US"/>
            </a:p>
          </p:txBody>
        </p:sp>
        <p:sp>
          <p:nvSpPr>
            <p:cNvPr id="17448" name="Oval 89"/>
            <p:cNvSpPr>
              <a:spLocks noChangeAspect="1" noChangeArrowheads="1"/>
            </p:cNvSpPr>
            <p:nvPr/>
          </p:nvSpPr>
          <p:spPr bwMode="auto">
            <a:xfrm>
              <a:off x="3646" y="1914"/>
              <a:ext cx="23" cy="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01777" tIns="50887" rIns="101777" bIns="50887">
              <a:spAutoFit/>
            </a:bodyPr>
            <a:lstStyle/>
            <a:p>
              <a:endParaRPr lang="en-US"/>
            </a:p>
          </p:txBody>
        </p:sp>
        <p:sp>
          <p:nvSpPr>
            <p:cNvPr id="17449" name="Oval 90"/>
            <p:cNvSpPr>
              <a:spLocks noChangeAspect="1" noChangeArrowheads="1"/>
            </p:cNvSpPr>
            <p:nvPr/>
          </p:nvSpPr>
          <p:spPr bwMode="auto">
            <a:xfrm>
              <a:off x="4192" y="1884"/>
              <a:ext cx="23" cy="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01777" tIns="50887" rIns="101777" bIns="50887">
              <a:spAutoFit/>
            </a:bodyPr>
            <a:lstStyle/>
            <a:p>
              <a:endParaRPr lang="en-US"/>
            </a:p>
          </p:txBody>
        </p:sp>
        <p:sp>
          <p:nvSpPr>
            <p:cNvPr id="17450" name="Oval 91"/>
            <p:cNvSpPr>
              <a:spLocks noChangeAspect="1" noChangeArrowheads="1"/>
            </p:cNvSpPr>
            <p:nvPr/>
          </p:nvSpPr>
          <p:spPr bwMode="auto">
            <a:xfrm>
              <a:off x="4771" y="2289"/>
              <a:ext cx="23" cy="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01777" tIns="50887" rIns="101777" bIns="50887">
              <a:spAutoFit/>
            </a:bodyPr>
            <a:lstStyle/>
            <a:p>
              <a:endParaRPr lang="en-US"/>
            </a:p>
          </p:txBody>
        </p:sp>
        <p:sp>
          <p:nvSpPr>
            <p:cNvPr id="17451" name="Line 92"/>
            <p:cNvSpPr>
              <a:spLocks noChangeAspect="1" noChangeShapeType="1"/>
            </p:cNvSpPr>
            <p:nvPr/>
          </p:nvSpPr>
          <p:spPr bwMode="auto">
            <a:xfrm>
              <a:off x="2473" y="1887"/>
              <a:ext cx="1" cy="15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101777" tIns="50887" rIns="101777" bIns="50887">
              <a:spAutoFit/>
            </a:bodyPr>
            <a:lstStyle/>
            <a:p>
              <a:endParaRPr lang="en-US"/>
            </a:p>
          </p:txBody>
        </p:sp>
        <p:sp>
          <p:nvSpPr>
            <p:cNvPr id="17452" name="Line 93"/>
            <p:cNvSpPr>
              <a:spLocks noChangeAspect="1" noChangeShapeType="1"/>
            </p:cNvSpPr>
            <p:nvPr/>
          </p:nvSpPr>
          <p:spPr bwMode="auto">
            <a:xfrm>
              <a:off x="3058" y="1875"/>
              <a:ext cx="1" cy="10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101777" tIns="50887" rIns="101777" bIns="50887">
              <a:spAutoFit/>
            </a:bodyPr>
            <a:lstStyle/>
            <a:p>
              <a:endParaRPr lang="en-US"/>
            </a:p>
          </p:txBody>
        </p:sp>
        <p:sp>
          <p:nvSpPr>
            <p:cNvPr id="17453" name="Line 95"/>
            <p:cNvSpPr>
              <a:spLocks noChangeAspect="1" noChangeShapeType="1"/>
            </p:cNvSpPr>
            <p:nvPr/>
          </p:nvSpPr>
          <p:spPr bwMode="auto">
            <a:xfrm>
              <a:off x="4780" y="2151"/>
              <a:ext cx="1" cy="14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101777" tIns="50887" rIns="101777" bIns="50887">
              <a:spAutoFit/>
            </a:bodyPr>
            <a:lstStyle/>
            <a:p>
              <a:endParaRPr lang="en-US"/>
            </a:p>
          </p:txBody>
        </p:sp>
        <p:sp>
          <p:nvSpPr>
            <p:cNvPr id="17454" name="Line 96"/>
            <p:cNvSpPr>
              <a:spLocks noChangeAspect="1" noChangeShapeType="1"/>
            </p:cNvSpPr>
            <p:nvPr/>
          </p:nvSpPr>
          <p:spPr bwMode="auto">
            <a:xfrm>
              <a:off x="4201" y="1920"/>
              <a:ext cx="2" cy="2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101777" tIns="50887" rIns="101777" bIns="50887">
              <a:spAutoFit/>
            </a:bodyPr>
            <a:lstStyle/>
            <a:p>
              <a:endParaRPr lang="en-US"/>
            </a:p>
          </p:txBody>
        </p:sp>
        <p:sp>
          <p:nvSpPr>
            <p:cNvPr id="17455" name="Line 97"/>
            <p:cNvSpPr>
              <a:spLocks noChangeAspect="1" noChangeShapeType="1"/>
            </p:cNvSpPr>
            <p:nvPr/>
          </p:nvSpPr>
          <p:spPr bwMode="auto">
            <a:xfrm>
              <a:off x="3655" y="1944"/>
              <a:ext cx="2" cy="10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101777" tIns="50887" rIns="101777" bIns="50887">
              <a:spAutoFit/>
            </a:bodyPr>
            <a:lstStyle/>
            <a:p>
              <a:endParaRPr lang="en-US"/>
            </a:p>
          </p:txBody>
        </p:sp>
        <p:sp>
          <p:nvSpPr>
            <p:cNvPr id="17456" name="Text Box 98"/>
            <p:cNvSpPr txBox="1">
              <a:spLocks noChangeAspect="1" noChangeArrowheads="1"/>
            </p:cNvSpPr>
            <p:nvPr/>
          </p:nvSpPr>
          <p:spPr bwMode="auto">
            <a:xfrm>
              <a:off x="1329" y="1886"/>
              <a:ext cx="10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24" tIns="45661" rIns="91324" bIns="4566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dirty="0">
                  <a:solidFill>
                    <a:srgbClr val="003399"/>
                  </a:solidFill>
                </a:rPr>
                <a:t>Ensemble member</a:t>
              </a:r>
            </a:p>
          </p:txBody>
        </p:sp>
        <p:sp>
          <p:nvSpPr>
            <p:cNvPr id="17457" name="Oval 131"/>
            <p:cNvSpPr>
              <a:spLocks noChangeAspect="1" noChangeArrowheads="1"/>
            </p:cNvSpPr>
            <p:nvPr/>
          </p:nvSpPr>
          <p:spPr bwMode="auto">
            <a:xfrm>
              <a:off x="5272" y="1941"/>
              <a:ext cx="23" cy="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01777" tIns="50887" rIns="101777" bIns="50887">
              <a:spAutoFit/>
            </a:bodyPr>
            <a:lstStyle/>
            <a:p>
              <a:endParaRPr lang="en-US"/>
            </a:p>
          </p:txBody>
        </p:sp>
        <p:sp>
          <p:nvSpPr>
            <p:cNvPr id="17458" name="Line 132"/>
            <p:cNvSpPr>
              <a:spLocks noChangeAspect="1" noChangeShapeType="1"/>
            </p:cNvSpPr>
            <p:nvPr/>
          </p:nvSpPr>
          <p:spPr bwMode="auto">
            <a:xfrm>
              <a:off x="5281" y="1977"/>
              <a:ext cx="1" cy="11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101777" tIns="50887" rIns="101777" bIns="50887">
              <a:spAutoFit/>
            </a:bodyPr>
            <a:lstStyle/>
            <a:p>
              <a:endParaRPr lang="en-US"/>
            </a:p>
          </p:txBody>
        </p:sp>
        <p:sp>
          <p:nvSpPr>
            <p:cNvPr id="17459" name="Line 133"/>
            <p:cNvSpPr>
              <a:spLocks noChangeShapeType="1"/>
            </p:cNvSpPr>
            <p:nvPr/>
          </p:nvSpPr>
          <p:spPr bwMode="auto">
            <a:xfrm>
              <a:off x="2264" y="1791"/>
              <a:ext cx="3089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" name="Text Box 134"/>
            <p:cNvSpPr txBox="1">
              <a:spLocks noChangeAspect="1" noChangeArrowheads="1"/>
            </p:cNvSpPr>
            <p:nvPr/>
          </p:nvSpPr>
          <p:spPr bwMode="auto">
            <a:xfrm>
              <a:off x="2264" y="1545"/>
              <a:ext cx="8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24" tIns="45661" rIns="91324" bIns="4566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time</a:t>
              </a:r>
            </a:p>
          </p:txBody>
        </p:sp>
      </p:grpSp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5753100" y="569239"/>
          <a:ext cx="2708275" cy="470356"/>
        </p:xfrm>
        <a:graphic>
          <a:graphicData uri="http://schemas.openxmlformats.org/presentationml/2006/ole">
            <p:oleObj spid="_x0000_s108546" name="Equation" r:id="rId3" imgW="1396800" imgH="253800" progId="Equation.3">
              <p:embed/>
            </p:oleObj>
          </a:graphicData>
        </a:graphic>
      </p:graphicFrame>
      <p:sp>
        <p:nvSpPr>
          <p:cNvPr id="55" name="Rectangle 11"/>
          <p:cNvSpPr>
            <a:spLocks noChangeArrowheads="1"/>
          </p:cNvSpPr>
          <p:nvPr/>
        </p:nvSpPr>
        <p:spPr bwMode="auto">
          <a:xfrm>
            <a:off x="123825" y="3416300"/>
            <a:ext cx="8720138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600" b="1" i="1" dirty="0" err="1" smtClean="0">
                <a:solidFill>
                  <a:srgbClr val="000000"/>
                </a:solidFill>
                <a:latin typeface="Times New Roman"/>
              </a:rPr>
              <a:t>P</a:t>
            </a:r>
            <a:r>
              <a:rPr lang="en-US" sz="1600" b="1" i="1" baseline="-25000" dirty="0" err="1" smtClean="0">
                <a:solidFill>
                  <a:srgbClr val="000000"/>
                </a:solidFill>
                <a:latin typeface="Times New Roman"/>
              </a:rPr>
              <a:t>stat</a:t>
            </a:r>
            <a:r>
              <a:rPr lang="en-US" b="1" dirty="0" smtClean="0">
                <a:solidFill>
                  <a:srgbClr val="000000"/>
                </a:solidFill>
              </a:rPr>
              <a:t>: </a:t>
            </a:r>
            <a:r>
              <a:rPr lang="en-US" b="1" dirty="0" smtClean="0">
                <a:solidFill>
                  <a:srgbClr val="FF33CC"/>
                </a:solidFill>
              </a:rPr>
              <a:t>Static ensemble </a:t>
            </a:r>
            <a:r>
              <a:rPr lang="en-US" b="1" dirty="0" smtClean="0">
                <a:solidFill>
                  <a:srgbClr val="000099"/>
                </a:solidFill>
              </a:rPr>
              <a:t>of time-independent </a:t>
            </a:r>
            <a:r>
              <a:rPr lang="en-US" b="1" dirty="0">
                <a:solidFill>
                  <a:srgbClr val="000099"/>
                </a:solidFill>
              </a:rPr>
              <a:t>“error EOFs</a:t>
            </a:r>
            <a:r>
              <a:rPr lang="en-US" b="1" dirty="0" smtClean="0">
                <a:solidFill>
                  <a:srgbClr val="000099"/>
                </a:solidFill>
              </a:rPr>
              <a:t>”</a:t>
            </a:r>
          </a:p>
          <a:p>
            <a:pPr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Error EOFs calculated from a time series of differences between a coupled model run constrained by replaying the GMAO atmospheric analysis and unconstrained short-term forecasts</a:t>
            </a:r>
          </a:p>
          <a:p>
            <a:pPr eaLnBrk="0" hangingPunct="0">
              <a:spcBef>
                <a:spcPct val="20000"/>
              </a:spcBef>
            </a:pPr>
            <a:endParaRPr lang="en-US" b="1" dirty="0" smtClean="0">
              <a:solidFill>
                <a:srgbClr val="000099"/>
              </a:solidFill>
            </a:endParaRPr>
          </a:p>
          <a:p>
            <a:pPr eaLnBrk="0" hangingPunct="0">
              <a:spcBef>
                <a:spcPct val="20000"/>
              </a:spcBef>
            </a:pPr>
            <a:endParaRPr lang="en-US" b="1" dirty="0" smtClean="0">
              <a:solidFill>
                <a:srgbClr val="000099"/>
              </a:solidFill>
            </a:endParaRPr>
          </a:p>
          <a:p>
            <a:pPr eaLnBrk="0" hangingPunct="0">
              <a:spcBef>
                <a:spcPct val="20000"/>
              </a:spcBef>
            </a:pPr>
            <a:endParaRPr lang="en-US" b="1" dirty="0" smtClean="0">
              <a:solidFill>
                <a:srgbClr val="000099"/>
              </a:solidFill>
            </a:endParaRPr>
          </a:p>
          <a:p>
            <a:pPr eaLnBrk="0" hangingPunct="0">
              <a:spcBef>
                <a:spcPct val="20000"/>
              </a:spcBef>
            </a:pPr>
            <a:endParaRPr lang="en-US" b="1" dirty="0" smtClean="0">
              <a:solidFill>
                <a:srgbClr val="000099"/>
              </a:solidFill>
            </a:endParaRPr>
          </a:p>
          <a:p>
            <a:pPr eaLnBrk="0" hangingPunct="0">
              <a:spcBef>
                <a:spcPct val="20000"/>
              </a:spcBef>
            </a:pPr>
            <a:endParaRPr lang="en-US" b="1" dirty="0" smtClean="0">
              <a:solidFill>
                <a:srgbClr val="000099"/>
              </a:solidFill>
            </a:endParaRPr>
          </a:p>
          <a:p>
            <a:pPr eaLnBrk="0" hangingPunct="0">
              <a:spcBef>
                <a:spcPct val="20000"/>
              </a:spcBef>
            </a:pPr>
            <a:endParaRPr lang="en-US" b="1" dirty="0" smtClean="0">
              <a:solidFill>
                <a:srgbClr val="000099"/>
              </a:solidFill>
            </a:endParaRPr>
          </a:p>
          <a:p>
            <a:pPr eaLnBrk="0" hangingPunct="0">
              <a:spcBef>
                <a:spcPct val="20000"/>
              </a:spcBef>
            </a:pPr>
            <a:endParaRPr lang="en-US" sz="1600" b="1" i="1" dirty="0" smtClean="0">
              <a:solidFill>
                <a:srgbClr val="000000"/>
              </a:solidFill>
              <a:latin typeface="Times New Roman"/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1600" b="1" i="1" dirty="0" err="1" smtClean="0">
                <a:solidFill>
                  <a:srgbClr val="000000"/>
                </a:solidFill>
                <a:latin typeface="Times New Roman"/>
              </a:rPr>
              <a:t>P</a:t>
            </a:r>
            <a:r>
              <a:rPr lang="en-US" sz="1600" b="1" i="1" baseline="-25000" dirty="0" err="1" smtClean="0">
                <a:solidFill>
                  <a:srgbClr val="000000"/>
                </a:solidFill>
                <a:latin typeface="Times New Roman"/>
              </a:rPr>
              <a:t>func</a:t>
            </a:r>
            <a:r>
              <a:rPr lang="en-US" b="1" dirty="0" smtClean="0">
                <a:solidFill>
                  <a:srgbClr val="000000"/>
                </a:solidFill>
              </a:rPr>
              <a:t>: </a:t>
            </a:r>
            <a:r>
              <a:rPr lang="en-US" b="1" dirty="0" smtClean="0">
                <a:solidFill>
                  <a:srgbClr val="000099"/>
                </a:solidFill>
              </a:rPr>
              <a:t>Pseudo-Gaussian </a:t>
            </a:r>
            <a:r>
              <a:rPr lang="en-US" b="1" dirty="0" err="1" smtClean="0">
                <a:solidFill>
                  <a:srgbClr val="000099"/>
                </a:solidFill>
              </a:rPr>
              <a:t>univariate</a:t>
            </a:r>
            <a:r>
              <a:rPr lang="en-US" b="1" dirty="0" smtClean="0">
                <a:solidFill>
                  <a:srgbClr val="000099"/>
                </a:solidFill>
              </a:rPr>
              <a:t> covariance term</a:t>
            </a:r>
          </a:p>
        </p:txBody>
      </p:sp>
      <p:sp>
        <p:nvSpPr>
          <p:cNvPr id="57" name="Rectangle 56"/>
          <p:cNvSpPr/>
          <p:nvPr/>
        </p:nvSpPr>
        <p:spPr>
          <a:xfrm>
            <a:off x="-161923" y="691969"/>
            <a:ext cx="8186736" cy="115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0" hangingPunct="0">
              <a:spcBef>
                <a:spcPct val="20000"/>
              </a:spcBef>
            </a:pPr>
            <a:endParaRPr lang="en-US" sz="1600" b="1" i="1" dirty="0" smtClean="0"/>
          </a:p>
          <a:p>
            <a:pPr lvl="1" eaLnBrk="0" hangingPunct="0">
              <a:spcBef>
                <a:spcPct val="20000"/>
              </a:spcBef>
            </a:pPr>
            <a:r>
              <a:rPr lang="en-US" sz="1600" b="1" i="1" dirty="0" err="1" smtClean="0">
                <a:latin typeface="+mj-lt"/>
              </a:rPr>
              <a:t>P</a:t>
            </a:r>
            <a:r>
              <a:rPr lang="en-US" sz="1600" b="1" i="1" baseline="-25000" dirty="0" err="1" smtClean="0">
                <a:latin typeface="+mj-lt"/>
              </a:rPr>
              <a:t>dyn</a:t>
            </a:r>
            <a:r>
              <a:rPr lang="en-US" b="1" dirty="0" smtClean="0">
                <a:latin typeface="+mj-lt"/>
              </a:rPr>
              <a:t>: </a:t>
            </a:r>
            <a:r>
              <a:rPr lang="en-US" b="1" dirty="0" smtClean="0">
                <a:solidFill>
                  <a:srgbClr val="FF33CC"/>
                </a:solidFill>
              </a:rPr>
              <a:t>State-dependent </a:t>
            </a:r>
            <a:r>
              <a:rPr lang="en-US" b="1" dirty="0" smtClean="0">
                <a:solidFill>
                  <a:srgbClr val="000099"/>
                </a:solidFill>
              </a:rPr>
              <a:t>error-covariance basis vectors from ensemble integration</a:t>
            </a:r>
          </a:p>
          <a:p>
            <a:pPr lvl="2" eaLnBrk="0" hangingPunct="0">
              <a:spcBef>
                <a:spcPct val="20000"/>
              </a:spcBef>
              <a:buFontTx/>
              <a:buChar char="•"/>
            </a:pP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smtClean="0">
                <a:solidFill>
                  <a:srgbClr val="FF33CC"/>
                </a:solidFill>
              </a:rPr>
              <a:t>Current state </a:t>
            </a:r>
            <a:r>
              <a:rPr lang="en-US" b="1" dirty="0" smtClean="0">
                <a:solidFill>
                  <a:srgbClr val="000099"/>
                </a:solidFill>
              </a:rPr>
              <a:t>of each ensemble member minus low pass filter</a:t>
            </a:r>
          </a:p>
          <a:p>
            <a:pPr lvl="2" eaLnBrk="0" hangingPunct="0">
              <a:spcBef>
                <a:spcPct val="20000"/>
              </a:spcBef>
              <a:buFontTx/>
              <a:buChar char="•"/>
            </a:pP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smtClean="0">
                <a:solidFill>
                  <a:srgbClr val="FF33CC"/>
                </a:solidFill>
              </a:rPr>
              <a:t>Past states </a:t>
            </a:r>
            <a:r>
              <a:rPr lang="en-US" b="1" dirty="0" smtClean="0">
                <a:solidFill>
                  <a:srgbClr val="000099"/>
                </a:solidFill>
              </a:rPr>
              <a:t>of each ensemble member minus a low pass filter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30" name="AutoShape 2"/>
          <p:cNvSpPr>
            <a:spLocks noChangeArrowheads="1"/>
          </p:cNvSpPr>
          <p:nvPr/>
        </p:nvSpPr>
        <p:spPr bwMode="auto">
          <a:xfrm>
            <a:off x="123825" y="123826"/>
            <a:ext cx="3753908" cy="333374"/>
          </a:xfrm>
          <a:prstGeom prst="flowChartAlternateProcess">
            <a:avLst/>
          </a:prstGeom>
          <a:solidFill>
            <a:srgbClr val="FFFF99"/>
          </a:solidFill>
          <a:ln w="57150">
            <a:solidFill>
              <a:srgbClr val="000080"/>
            </a:solidFill>
            <a:miter lim="800000"/>
            <a:headEnd/>
            <a:tailEnd/>
          </a:ln>
          <a:effectLst>
            <a:outerShdw dist="117088" dir="2436078" algn="ctr" rotWithShape="0">
              <a:srgbClr val="65839B">
                <a:alpha val="45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800" b="1" dirty="0" smtClean="0">
                <a:solidFill>
                  <a:srgbClr val="000099"/>
                </a:solidFill>
              </a:rPr>
              <a:t>ODAS-2 Augmented </a:t>
            </a:r>
            <a:r>
              <a:rPr lang="en-US" sz="1800" b="1" dirty="0" err="1" smtClean="0">
                <a:solidFill>
                  <a:srgbClr val="000099"/>
                </a:solidFill>
              </a:rPr>
              <a:t>EnKF</a:t>
            </a:r>
            <a:endParaRPr lang="en-US" sz="1800" b="1" dirty="0">
              <a:solidFill>
                <a:srgbClr val="000099"/>
              </a:solidFill>
            </a:endParaRPr>
          </a:p>
        </p:txBody>
      </p:sp>
      <p:grpSp>
        <p:nvGrpSpPr>
          <p:cNvPr id="29" name="Group 170"/>
          <p:cNvGrpSpPr>
            <a:grpSpLocks/>
          </p:cNvGrpSpPr>
          <p:nvPr/>
        </p:nvGrpSpPr>
        <p:grpSpPr bwMode="auto">
          <a:xfrm>
            <a:off x="1868383" y="4324350"/>
            <a:ext cx="4868862" cy="1468438"/>
            <a:chOff x="103187" y="2432"/>
            <a:chExt cx="4868862" cy="925"/>
          </a:xfrm>
        </p:grpSpPr>
        <p:sp>
          <p:nvSpPr>
            <p:cNvPr id="31" name="Line 138"/>
            <p:cNvSpPr>
              <a:spLocks noChangeShapeType="1"/>
            </p:cNvSpPr>
            <p:nvPr/>
          </p:nvSpPr>
          <p:spPr bwMode="auto">
            <a:xfrm>
              <a:off x="103187" y="3158"/>
              <a:ext cx="457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144"/>
            <p:cNvSpPr>
              <a:spLocks/>
            </p:cNvSpPr>
            <p:nvPr/>
          </p:nvSpPr>
          <p:spPr bwMode="auto">
            <a:xfrm>
              <a:off x="331787" y="2486"/>
              <a:ext cx="4343400" cy="656"/>
            </a:xfrm>
            <a:custGeom>
              <a:avLst/>
              <a:gdLst>
                <a:gd name="T0" fmla="*/ 0 w 2736"/>
                <a:gd name="T1" fmla="*/ 432 h 656"/>
                <a:gd name="T2" fmla="*/ 240 w 2736"/>
                <a:gd name="T3" fmla="*/ 528 h 656"/>
                <a:gd name="T4" fmla="*/ 384 w 2736"/>
                <a:gd name="T5" fmla="*/ 384 h 656"/>
                <a:gd name="T6" fmla="*/ 672 w 2736"/>
                <a:gd name="T7" fmla="*/ 240 h 656"/>
                <a:gd name="T8" fmla="*/ 912 w 2736"/>
                <a:gd name="T9" fmla="*/ 48 h 656"/>
                <a:gd name="T10" fmla="*/ 1104 w 2736"/>
                <a:gd name="T11" fmla="*/ 528 h 656"/>
                <a:gd name="T12" fmla="*/ 1296 w 2736"/>
                <a:gd name="T13" fmla="*/ 576 h 656"/>
                <a:gd name="T14" fmla="*/ 1536 w 2736"/>
                <a:gd name="T15" fmla="*/ 624 h 656"/>
                <a:gd name="T16" fmla="*/ 2016 w 2736"/>
                <a:gd name="T17" fmla="*/ 384 h 656"/>
                <a:gd name="T18" fmla="*/ 2352 w 2736"/>
                <a:gd name="T19" fmla="*/ 480 h 656"/>
                <a:gd name="T20" fmla="*/ 2544 w 2736"/>
                <a:gd name="T21" fmla="*/ 432 h 656"/>
                <a:gd name="T22" fmla="*/ 2736 w 2736"/>
                <a:gd name="T23" fmla="*/ 240 h 6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36"/>
                <a:gd name="T37" fmla="*/ 0 h 656"/>
                <a:gd name="T38" fmla="*/ 2736 w 2736"/>
                <a:gd name="T39" fmla="*/ 656 h 65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36" h="656">
                  <a:moveTo>
                    <a:pt x="0" y="432"/>
                  </a:moveTo>
                  <a:cubicBezTo>
                    <a:pt x="88" y="484"/>
                    <a:pt x="176" y="536"/>
                    <a:pt x="240" y="528"/>
                  </a:cubicBezTo>
                  <a:cubicBezTo>
                    <a:pt x="304" y="520"/>
                    <a:pt x="312" y="432"/>
                    <a:pt x="384" y="384"/>
                  </a:cubicBezTo>
                  <a:cubicBezTo>
                    <a:pt x="456" y="336"/>
                    <a:pt x="584" y="296"/>
                    <a:pt x="672" y="240"/>
                  </a:cubicBezTo>
                  <a:cubicBezTo>
                    <a:pt x="760" y="184"/>
                    <a:pt x="840" y="0"/>
                    <a:pt x="912" y="48"/>
                  </a:cubicBezTo>
                  <a:cubicBezTo>
                    <a:pt x="984" y="96"/>
                    <a:pt x="1040" y="440"/>
                    <a:pt x="1104" y="528"/>
                  </a:cubicBezTo>
                  <a:cubicBezTo>
                    <a:pt x="1168" y="616"/>
                    <a:pt x="1224" y="560"/>
                    <a:pt x="1296" y="576"/>
                  </a:cubicBezTo>
                  <a:cubicBezTo>
                    <a:pt x="1368" y="592"/>
                    <a:pt x="1416" y="656"/>
                    <a:pt x="1536" y="624"/>
                  </a:cubicBezTo>
                  <a:cubicBezTo>
                    <a:pt x="1656" y="592"/>
                    <a:pt x="1880" y="408"/>
                    <a:pt x="2016" y="384"/>
                  </a:cubicBezTo>
                  <a:cubicBezTo>
                    <a:pt x="2152" y="360"/>
                    <a:pt x="2264" y="472"/>
                    <a:pt x="2352" y="480"/>
                  </a:cubicBezTo>
                  <a:cubicBezTo>
                    <a:pt x="2440" y="488"/>
                    <a:pt x="2480" y="472"/>
                    <a:pt x="2544" y="432"/>
                  </a:cubicBezTo>
                  <a:cubicBezTo>
                    <a:pt x="2608" y="392"/>
                    <a:pt x="2672" y="316"/>
                    <a:pt x="2736" y="24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45"/>
            <p:cNvSpPr>
              <a:spLocks/>
            </p:cNvSpPr>
            <p:nvPr/>
          </p:nvSpPr>
          <p:spPr bwMode="auto">
            <a:xfrm>
              <a:off x="331787" y="2534"/>
              <a:ext cx="1066800" cy="440"/>
            </a:xfrm>
            <a:custGeom>
              <a:avLst/>
              <a:gdLst>
                <a:gd name="T0" fmla="*/ 0 w 672"/>
                <a:gd name="T1" fmla="*/ 384 h 440"/>
                <a:gd name="T2" fmla="*/ 192 w 672"/>
                <a:gd name="T3" fmla="*/ 432 h 440"/>
                <a:gd name="T4" fmla="*/ 288 w 672"/>
                <a:gd name="T5" fmla="*/ 336 h 440"/>
                <a:gd name="T6" fmla="*/ 432 w 672"/>
                <a:gd name="T7" fmla="*/ 144 h 440"/>
                <a:gd name="T8" fmla="*/ 672 w 672"/>
                <a:gd name="T9" fmla="*/ 0 h 4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440"/>
                <a:gd name="T17" fmla="*/ 672 w 672"/>
                <a:gd name="T18" fmla="*/ 440 h 4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440">
                  <a:moveTo>
                    <a:pt x="0" y="384"/>
                  </a:moveTo>
                  <a:cubicBezTo>
                    <a:pt x="72" y="412"/>
                    <a:pt x="144" y="440"/>
                    <a:pt x="192" y="432"/>
                  </a:cubicBezTo>
                  <a:cubicBezTo>
                    <a:pt x="240" y="424"/>
                    <a:pt x="248" y="384"/>
                    <a:pt x="288" y="336"/>
                  </a:cubicBezTo>
                  <a:cubicBezTo>
                    <a:pt x="328" y="288"/>
                    <a:pt x="368" y="200"/>
                    <a:pt x="432" y="144"/>
                  </a:cubicBezTo>
                  <a:cubicBezTo>
                    <a:pt x="496" y="88"/>
                    <a:pt x="584" y="44"/>
                    <a:pt x="67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46"/>
            <p:cNvSpPr>
              <a:spLocks/>
            </p:cNvSpPr>
            <p:nvPr/>
          </p:nvSpPr>
          <p:spPr bwMode="auto">
            <a:xfrm>
              <a:off x="1398587" y="2654"/>
              <a:ext cx="990600" cy="168"/>
            </a:xfrm>
            <a:custGeom>
              <a:avLst/>
              <a:gdLst>
                <a:gd name="T0" fmla="*/ 0 w 624"/>
                <a:gd name="T1" fmla="*/ 72 h 168"/>
                <a:gd name="T2" fmla="*/ 192 w 624"/>
                <a:gd name="T3" fmla="*/ 24 h 168"/>
                <a:gd name="T4" fmla="*/ 480 w 624"/>
                <a:gd name="T5" fmla="*/ 24 h 168"/>
                <a:gd name="T6" fmla="*/ 624 w 624"/>
                <a:gd name="T7" fmla="*/ 168 h 1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4"/>
                <a:gd name="T13" fmla="*/ 0 h 168"/>
                <a:gd name="T14" fmla="*/ 624 w 624"/>
                <a:gd name="T15" fmla="*/ 168 h 1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4" h="168">
                  <a:moveTo>
                    <a:pt x="0" y="72"/>
                  </a:moveTo>
                  <a:cubicBezTo>
                    <a:pt x="56" y="52"/>
                    <a:pt x="112" y="32"/>
                    <a:pt x="192" y="24"/>
                  </a:cubicBezTo>
                  <a:cubicBezTo>
                    <a:pt x="272" y="16"/>
                    <a:pt x="408" y="0"/>
                    <a:pt x="480" y="24"/>
                  </a:cubicBezTo>
                  <a:cubicBezTo>
                    <a:pt x="552" y="48"/>
                    <a:pt x="588" y="108"/>
                    <a:pt x="624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47"/>
            <p:cNvSpPr>
              <a:spLocks/>
            </p:cNvSpPr>
            <p:nvPr/>
          </p:nvSpPr>
          <p:spPr bwMode="auto">
            <a:xfrm>
              <a:off x="2389187" y="2726"/>
              <a:ext cx="1143000" cy="336"/>
            </a:xfrm>
            <a:custGeom>
              <a:avLst/>
              <a:gdLst>
                <a:gd name="T0" fmla="*/ 0 w 720"/>
                <a:gd name="T1" fmla="*/ 336 h 336"/>
                <a:gd name="T2" fmla="*/ 240 w 720"/>
                <a:gd name="T3" fmla="*/ 288 h 336"/>
                <a:gd name="T4" fmla="*/ 432 w 720"/>
                <a:gd name="T5" fmla="*/ 144 h 336"/>
                <a:gd name="T6" fmla="*/ 720 w 720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336"/>
                <a:gd name="T14" fmla="*/ 720 w 720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336">
                  <a:moveTo>
                    <a:pt x="0" y="336"/>
                  </a:moveTo>
                  <a:cubicBezTo>
                    <a:pt x="84" y="328"/>
                    <a:pt x="168" y="320"/>
                    <a:pt x="240" y="288"/>
                  </a:cubicBezTo>
                  <a:cubicBezTo>
                    <a:pt x="312" y="256"/>
                    <a:pt x="352" y="192"/>
                    <a:pt x="432" y="144"/>
                  </a:cubicBezTo>
                  <a:cubicBezTo>
                    <a:pt x="512" y="96"/>
                    <a:pt x="616" y="48"/>
                    <a:pt x="72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148"/>
            <p:cNvSpPr>
              <a:spLocks/>
            </p:cNvSpPr>
            <p:nvPr/>
          </p:nvSpPr>
          <p:spPr bwMode="auto">
            <a:xfrm>
              <a:off x="3532187" y="2486"/>
              <a:ext cx="1143000" cy="384"/>
            </a:xfrm>
            <a:custGeom>
              <a:avLst/>
              <a:gdLst>
                <a:gd name="T0" fmla="*/ 0 w 720"/>
                <a:gd name="T1" fmla="*/ 384 h 384"/>
                <a:gd name="T2" fmla="*/ 240 w 720"/>
                <a:gd name="T3" fmla="*/ 240 h 384"/>
                <a:gd name="T4" fmla="*/ 432 w 720"/>
                <a:gd name="T5" fmla="*/ 288 h 384"/>
                <a:gd name="T6" fmla="*/ 720 w 720"/>
                <a:gd name="T7" fmla="*/ 0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384"/>
                <a:gd name="T14" fmla="*/ 720 w 720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384">
                  <a:moveTo>
                    <a:pt x="0" y="384"/>
                  </a:moveTo>
                  <a:cubicBezTo>
                    <a:pt x="84" y="320"/>
                    <a:pt x="168" y="256"/>
                    <a:pt x="240" y="240"/>
                  </a:cubicBezTo>
                  <a:cubicBezTo>
                    <a:pt x="312" y="224"/>
                    <a:pt x="352" y="328"/>
                    <a:pt x="432" y="288"/>
                  </a:cubicBezTo>
                  <a:cubicBezTo>
                    <a:pt x="512" y="248"/>
                    <a:pt x="616" y="124"/>
                    <a:pt x="72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49"/>
            <p:cNvSpPr>
              <a:spLocks noChangeShapeType="1"/>
            </p:cNvSpPr>
            <p:nvPr/>
          </p:nvSpPr>
          <p:spPr bwMode="auto">
            <a:xfrm>
              <a:off x="1398587" y="2438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 Box 150"/>
            <p:cNvSpPr txBox="1">
              <a:spLocks noChangeArrowheads="1"/>
            </p:cNvSpPr>
            <p:nvPr/>
          </p:nvSpPr>
          <p:spPr bwMode="auto">
            <a:xfrm>
              <a:off x="1093787" y="3178"/>
              <a:ext cx="51752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 dirty="0"/>
                <a:t>t1+</a:t>
              </a:r>
              <a:r>
                <a:rPr lang="en-US" sz="1200" b="1" dirty="0">
                  <a:latin typeface="Symbol" pitchFamily="18" charset="2"/>
                </a:rPr>
                <a:t>d</a:t>
              </a:r>
            </a:p>
          </p:txBody>
        </p:sp>
        <p:sp>
          <p:nvSpPr>
            <p:cNvPr id="44" name="Line 156"/>
            <p:cNvSpPr>
              <a:spLocks noChangeShapeType="1"/>
            </p:cNvSpPr>
            <p:nvPr/>
          </p:nvSpPr>
          <p:spPr bwMode="auto">
            <a:xfrm>
              <a:off x="2398712" y="2442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Text Box 157"/>
            <p:cNvSpPr txBox="1">
              <a:spLocks noChangeArrowheads="1"/>
            </p:cNvSpPr>
            <p:nvPr/>
          </p:nvSpPr>
          <p:spPr bwMode="auto">
            <a:xfrm>
              <a:off x="2093912" y="3178"/>
              <a:ext cx="6111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/>
                <a:t>t1+2</a:t>
              </a:r>
              <a:r>
                <a:rPr lang="en-US" sz="1200" b="1">
                  <a:latin typeface="Symbol" pitchFamily="18" charset="2"/>
                </a:rPr>
                <a:t>d</a:t>
              </a:r>
              <a:endParaRPr lang="en-US" sz="1200">
                <a:latin typeface="Symbol" pitchFamily="18" charset="2"/>
              </a:endParaRPr>
            </a:p>
          </p:txBody>
        </p:sp>
        <p:sp>
          <p:nvSpPr>
            <p:cNvPr id="46" name="Line 158"/>
            <p:cNvSpPr>
              <a:spLocks noChangeShapeType="1"/>
            </p:cNvSpPr>
            <p:nvPr/>
          </p:nvSpPr>
          <p:spPr bwMode="auto">
            <a:xfrm>
              <a:off x="3532187" y="2432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 Box 159"/>
            <p:cNvSpPr txBox="1">
              <a:spLocks noChangeArrowheads="1"/>
            </p:cNvSpPr>
            <p:nvPr/>
          </p:nvSpPr>
          <p:spPr bwMode="auto">
            <a:xfrm>
              <a:off x="3227387" y="3184"/>
              <a:ext cx="6111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 dirty="0"/>
                <a:t>t1+3</a:t>
              </a:r>
              <a:r>
                <a:rPr lang="en-US" sz="1200" b="1" dirty="0">
                  <a:latin typeface="Symbol" pitchFamily="18" charset="2"/>
                </a:rPr>
                <a:t>d</a:t>
              </a:r>
            </a:p>
          </p:txBody>
        </p:sp>
        <p:sp>
          <p:nvSpPr>
            <p:cNvPr id="48" name="Line 160"/>
            <p:cNvSpPr>
              <a:spLocks noChangeShapeType="1"/>
            </p:cNvSpPr>
            <p:nvPr/>
          </p:nvSpPr>
          <p:spPr bwMode="auto">
            <a:xfrm>
              <a:off x="4665662" y="2438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Text Box 161"/>
            <p:cNvSpPr txBox="1">
              <a:spLocks noChangeArrowheads="1"/>
            </p:cNvSpPr>
            <p:nvPr/>
          </p:nvSpPr>
          <p:spPr bwMode="auto">
            <a:xfrm>
              <a:off x="4360862" y="3178"/>
              <a:ext cx="6111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/>
                <a:t>t1+4</a:t>
              </a:r>
              <a:r>
                <a:rPr lang="en-US" sz="1200" b="1">
                  <a:latin typeface="Symbol" pitchFamily="18" charset="2"/>
                </a:rPr>
                <a:t>d</a:t>
              </a:r>
            </a:p>
          </p:txBody>
        </p:sp>
        <p:sp>
          <p:nvSpPr>
            <p:cNvPr id="50" name="Rectangle 162"/>
            <p:cNvSpPr>
              <a:spLocks noChangeArrowheads="1"/>
            </p:cNvSpPr>
            <p:nvPr/>
          </p:nvSpPr>
          <p:spPr bwMode="auto">
            <a:xfrm>
              <a:off x="3938587" y="3024"/>
              <a:ext cx="50323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/>
                <a:t>time</a:t>
              </a:r>
            </a:p>
          </p:txBody>
        </p:sp>
        <p:sp>
          <p:nvSpPr>
            <p:cNvPr id="51" name="Text Box 163"/>
            <p:cNvSpPr txBox="1">
              <a:spLocks noChangeArrowheads="1"/>
            </p:cNvSpPr>
            <p:nvPr/>
          </p:nvSpPr>
          <p:spPr bwMode="auto">
            <a:xfrm>
              <a:off x="169862" y="3172"/>
              <a:ext cx="34925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 dirty="0"/>
                <a:t>t1</a:t>
              </a:r>
            </a:p>
          </p:txBody>
        </p:sp>
        <p:sp>
          <p:nvSpPr>
            <p:cNvPr id="52" name="Line 164"/>
            <p:cNvSpPr>
              <a:spLocks noChangeShapeType="1"/>
            </p:cNvSpPr>
            <p:nvPr/>
          </p:nvSpPr>
          <p:spPr bwMode="auto">
            <a:xfrm>
              <a:off x="324060" y="245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" name="Line 92"/>
          <p:cNvSpPr>
            <a:spLocks noChangeAspect="1" noChangeShapeType="1"/>
          </p:cNvSpPr>
          <p:nvPr/>
        </p:nvSpPr>
        <p:spPr bwMode="auto">
          <a:xfrm>
            <a:off x="3168649" y="4475163"/>
            <a:ext cx="0" cy="31591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triangle" w="med" len="med"/>
            <a:tailEnd type="triangle"/>
          </a:ln>
        </p:spPr>
        <p:txBody>
          <a:bodyPr wrap="square" lIns="101777" tIns="50887" rIns="101777" bIns="50887">
            <a:spAutoFit/>
          </a:bodyPr>
          <a:lstStyle/>
          <a:p>
            <a:endParaRPr lang="en-US"/>
          </a:p>
        </p:txBody>
      </p:sp>
      <p:sp>
        <p:nvSpPr>
          <p:cNvPr id="54" name="Line 92"/>
          <p:cNvSpPr>
            <a:spLocks noChangeAspect="1" noChangeShapeType="1"/>
          </p:cNvSpPr>
          <p:nvPr/>
        </p:nvSpPr>
        <p:spPr bwMode="auto">
          <a:xfrm>
            <a:off x="4168774" y="4922837"/>
            <a:ext cx="0" cy="4016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triangle" w="med" len="med"/>
            <a:tailEnd type="triangle"/>
          </a:ln>
        </p:spPr>
        <p:txBody>
          <a:bodyPr wrap="square" lIns="101777" tIns="50887" rIns="101777" bIns="50887">
            <a:spAutoFit/>
          </a:bodyPr>
          <a:lstStyle/>
          <a:p>
            <a:endParaRPr lang="en-US"/>
          </a:p>
        </p:txBody>
      </p:sp>
      <p:sp>
        <p:nvSpPr>
          <p:cNvPr id="56" name="Line 92"/>
          <p:cNvSpPr>
            <a:spLocks noChangeAspect="1" noChangeShapeType="1"/>
          </p:cNvSpPr>
          <p:nvPr/>
        </p:nvSpPr>
        <p:spPr bwMode="auto">
          <a:xfrm>
            <a:off x="5302249" y="4779963"/>
            <a:ext cx="0" cy="23971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triangle" w="med" len="med"/>
            <a:tailEnd type="triangle"/>
          </a:ln>
        </p:spPr>
        <p:txBody>
          <a:bodyPr wrap="square" lIns="101777" tIns="50887" rIns="101777" bIns="50887">
            <a:spAutoFit/>
          </a:bodyPr>
          <a:lstStyle/>
          <a:p>
            <a:endParaRPr lang="en-US"/>
          </a:p>
        </p:txBody>
      </p:sp>
      <p:sp>
        <p:nvSpPr>
          <p:cNvPr id="58" name="Line 92"/>
          <p:cNvSpPr>
            <a:spLocks noChangeAspect="1" noChangeShapeType="1"/>
          </p:cNvSpPr>
          <p:nvPr/>
        </p:nvSpPr>
        <p:spPr bwMode="auto">
          <a:xfrm>
            <a:off x="6435724" y="4398963"/>
            <a:ext cx="0" cy="39211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triangle" w="med" len="med"/>
            <a:tailEnd type="triangle"/>
          </a:ln>
        </p:spPr>
        <p:txBody>
          <a:bodyPr wrap="square" lIns="101777" tIns="50887" rIns="101777" bIns="50887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Mod val="40000"/>
            <a:lumOff val="60000"/>
            <a:alpha val="25000"/>
          </a:schemeClr>
        </a:solidFill>
        <a:ln>
          <a:noFill/>
        </a:ln>
      </a:spPr>
      <a:bodyPr rtlCol="0" anchor="ctr"/>
      <a:lstStyle>
        <a:defPPr algn="ctr">
          <a:defRPr sz="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72420</TotalTime>
  <Words>2577</Words>
  <Application>Microsoft Office PowerPoint</Application>
  <PresentationFormat>On-screen Show (4:3)</PresentationFormat>
  <Paragraphs>560</Paragraphs>
  <Slides>27</Slides>
  <Notes>15</Notes>
  <HiddenSlides>0</HiddenSlides>
  <MMClips>5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Default Design</vt:lpstr>
      <vt:lpstr>Microsoft Equation 3.0</vt:lpstr>
      <vt:lpstr>Equation</vt:lpstr>
      <vt:lpstr>Picture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Sony Customer</cp:lastModifiedBy>
  <cp:revision>1410</cp:revision>
  <cp:lastPrinted>2006-08-30T16:56:35Z</cp:lastPrinted>
  <dcterms:created xsi:type="dcterms:W3CDTF">2009-04-22T19:24:48Z</dcterms:created>
  <dcterms:modified xsi:type="dcterms:W3CDTF">2010-06-15T12:40:17Z</dcterms:modified>
  <cp:category/>
</cp:coreProperties>
</file>