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9" r:id="rId2"/>
    <p:sldId id="346" r:id="rId3"/>
    <p:sldId id="328" r:id="rId4"/>
    <p:sldId id="349" r:id="rId5"/>
    <p:sldId id="329" r:id="rId6"/>
    <p:sldId id="257" r:id="rId7"/>
    <p:sldId id="258" r:id="rId8"/>
    <p:sldId id="259" r:id="rId9"/>
    <p:sldId id="356" r:id="rId10"/>
    <p:sldId id="402" r:id="rId11"/>
    <p:sldId id="404" r:id="rId12"/>
    <p:sldId id="293" r:id="rId13"/>
    <p:sldId id="371" r:id="rId14"/>
    <p:sldId id="372" r:id="rId15"/>
    <p:sldId id="374" r:id="rId16"/>
    <p:sldId id="375" r:id="rId17"/>
    <p:sldId id="376" r:id="rId18"/>
    <p:sldId id="377"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3333FF"/>
    <a:srgbClr val="CC33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0" d="100"/>
          <a:sy n="120" d="100"/>
        </p:scale>
        <p:origin x="-15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77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image" Target="../media/image2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4CE1B1-06EF-48B5-A98D-91542990DBA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70DB1E-B561-40AD-9B9D-D8507BA0FD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2B705C-B1BC-48B4-8F1D-D0417C3CEB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46567F3-CFB9-4BE7-A199-4DA7129C2AB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B8028A-AC43-4E2B-B83F-57DC96CEB78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74BC85-A2F0-4EB5-8C9E-6200683BAEF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ACED83-C8A6-40DF-B0E4-E8CF6282893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04EAA29-FFA9-4391-8776-17BD8561331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C17A31D-093C-4197-A74C-183EE4AE77F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2713B6A-7A44-4F65-AA52-4A5645876C8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E74B68-4C9A-4BAC-84DC-7C9D145D6E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D866FA-2122-4C95-A6DB-23FAFCA6060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F8579EA1-A264-470D-B6B6-34E5D6943ED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7.xml"/><Relationship Id="rId4" Type="http://schemas.openxmlformats.org/officeDocument/2006/relationships/image" Target="../media/image18.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Microsoft_Office_Excel_97-2003_Worksheet2.xls"/><Relationship Id="rId5" Type="http://schemas.openxmlformats.org/officeDocument/2006/relationships/image" Target="../media/image22.png"/><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Microsoft_Office_Excel_97-2003_Worksheet4.xls"/><Relationship Id="rId5" Type="http://schemas.openxmlformats.org/officeDocument/2006/relationships/image" Target="../media/image26.png"/><Relationship Id="rId4" Type="http://schemas.openxmlformats.org/officeDocument/2006/relationships/oleObject" Target="../embeddings/Microsoft_Office_Excel_97-2003_Worksheet3.xls"/></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Office_Excel_97-2003_Worksheet5.xls"/><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1.jpeg"/><Relationship Id="rId13" Type="http://schemas.openxmlformats.org/officeDocument/2006/relationships/image" Target="../media/image3.jpeg"/><Relationship Id="rId3" Type="http://schemas.openxmlformats.org/officeDocument/2006/relationships/image" Target="../media/image7.png"/><Relationship Id="rId7" Type="http://schemas.openxmlformats.org/officeDocument/2006/relationships/image" Target="../media/image10.jpeg"/><Relationship Id="rId12" Type="http://schemas.openxmlformats.org/officeDocument/2006/relationships/image" Target="../media/image13.jpeg"/><Relationship Id="rId2" Type="http://schemas.openxmlformats.org/officeDocument/2006/relationships/image" Target="../media/image6.wmf"/><Relationship Id="rId1" Type="http://schemas.openxmlformats.org/officeDocument/2006/relationships/slideLayout" Target="../slideLayouts/slideLayout7.xml"/><Relationship Id="rId6" Type="http://schemas.openxmlformats.org/officeDocument/2006/relationships/hyperlink" Target="http://www.google.co.in/imgres?imgurl=http://www.wmo.int/pages/mediacentre/news/archive/images/WMO.bleu.jpg&amp;imgrefurl=http://www.wmo.int/pages/mediacentre/news/archive/news_july2005.html&amp;usg=__0FeOuJK1ue8mtNlK58Hxn-ZiSgc=&amp;h=696&amp;w=400&amp;sz=69&amp;hl=en&amp;start=2&amp;sig2=zKj-UZ6Vtk2VpUhGEm4HXg&amp;zoom=1&amp;tbnid=7M0cJu-NvcqjrM:&amp;tbnh=139&amp;tbnw=80&amp;ei=Vep4TJLhAcuDswaguqWyDQ&amp;prev=/images?q=wmo&amp;um=1&amp;hl=en&amp;sa=N&amp;rlz=1T4GZAZ_en-GBIN266IN266&amp;tbs=isch:1&amp;um=1&amp;itbs=1" TargetMode="External"/><Relationship Id="rId11" Type="http://schemas.openxmlformats.org/officeDocument/2006/relationships/hyperlink" Target="http://cipo.npolar.no/vacancy/wcrp.jpg" TargetMode="External"/><Relationship Id="rId5" Type="http://schemas.openxmlformats.org/officeDocument/2006/relationships/image" Target="../media/image9.wmf"/><Relationship Id="rId10" Type="http://schemas.openxmlformats.org/officeDocument/2006/relationships/image" Target="../media/image12.jpeg"/><Relationship Id="rId4" Type="http://schemas.openxmlformats.org/officeDocument/2006/relationships/image" Target="../media/image8.wmf"/><Relationship Id="rId9" Type="http://schemas.openxmlformats.org/officeDocument/2006/relationships/hyperlink" Target="http://www.google.co.in/imgres?imgurl=http://www.clivar.org/organization/vamos/images/clivar_logo_cmyk.jpg&amp;imgrefurl=http://www.clivar.org/organization/vamos/Meetings/VPM12_meet.php&amp;usg=__V3VLFt6rmakH5VaoxPFRAVZuTyI=&amp;h=275&amp;w=362&amp;sz=73&amp;hl=en&amp;start=1&amp;sig2=45Ee65iQLK5dPs9CcuYNOg&amp;zoom=1&amp;tbnid=EP4T9ITtyZlPfM:&amp;tbnh=92&amp;tbnw=121&amp;ei=Aut4TKe_HYGBswagv5CyDQ&amp;prev=/images?q=clivar&amp;um=1&amp;hl=en&amp;sa=N&amp;rlz=1T4GZAZ_en-GBIN266IN266&amp;tbs=isch:1&amp;um=1&amp;itbs=1" TargetMode="External"/><Relationship Id="rId14"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358775"/>
            <a:ext cx="8610600" cy="1470025"/>
          </a:xfrm>
        </p:spPr>
        <p:txBody>
          <a:bodyPr/>
          <a:lstStyle/>
          <a:p>
            <a:pPr eaLnBrk="1" hangingPunct="1"/>
            <a:r>
              <a:rPr lang="en-US" sz="4000" b="1" smtClean="0">
                <a:solidFill>
                  <a:srgbClr val="3333FF"/>
                </a:solidFill>
              </a:rPr>
              <a:t>South Asian Regional Reanalysis (SARR)</a:t>
            </a:r>
          </a:p>
        </p:txBody>
      </p:sp>
      <p:sp>
        <p:nvSpPr>
          <p:cNvPr id="2051" name="Rectangle 3"/>
          <p:cNvSpPr>
            <a:spLocks noGrp="1" noChangeArrowheads="1"/>
          </p:cNvSpPr>
          <p:nvPr>
            <p:ph type="subTitle" idx="1"/>
          </p:nvPr>
        </p:nvSpPr>
        <p:spPr>
          <a:xfrm>
            <a:off x="1371600" y="4191000"/>
            <a:ext cx="7086600" cy="2057400"/>
          </a:xfrm>
        </p:spPr>
        <p:txBody>
          <a:bodyPr/>
          <a:lstStyle/>
          <a:p>
            <a:pPr eaLnBrk="1" hangingPunct="1">
              <a:lnSpc>
                <a:spcPct val="90000"/>
              </a:lnSpc>
            </a:pPr>
            <a:r>
              <a:rPr lang="en-US" sz="2800" b="1" smtClean="0">
                <a:solidFill>
                  <a:srgbClr val="FF3300"/>
                </a:solidFill>
              </a:rPr>
              <a:t>Ashish Routray</a:t>
            </a:r>
          </a:p>
          <a:p>
            <a:pPr eaLnBrk="1" hangingPunct="1">
              <a:lnSpc>
                <a:spcPct val="90000"/>
              </a:lnSpc>
            </a:pPr>
            <a:r>
              <a:rPr lang="en-US" sz="2400" b="1" smtClean="0">
                <a:solidFill>
                  <a:srgbClr val="009900"/>
                </a:solidFill>
              </a:rPr>
              <a:t>National Centre for Medium Range Weather Forecasting (NCMRWF)</a:t>
            </a:r>
          </a:p>
          <a:p>
            <a:pPr eaLnBrk="1" hangingPunct="1">
              <a:lnSpc>
                <a:spcPct val="90000"/>
              </a:lnSpc>
            </a:pPr>
            <a:r>
              <a:rPr lang="en-US" sz="2400" b="1" smtClean="0">
                <a:solidFill>
                  <a:srgbClr val="009900"/>
                </a:solidFill>
              </a:rPr>
              <a:t>Ministry of Earth Sciences</a:t>
            </a:r>
          </a:p>
          <a:p>
            <a:pPr eaLnBrk="1" hangingPunct="1">
              <a:lnSpc>
                <a:spcPct val="90000"/>
              </a:lnSpc>
            </a:pPr>
            <a:r>
              <a:rPr lang="en-US" sz="2400" b="1" smtClean="0">
                <a:solidFill>
                  <a:srgbClr val="009900"/>
                </a:solidFill>
              </a:rPr>
              <a:t>Government of India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304800" y="336550"/>
            <a:ext cx="8610600" cy="1111250"/>
          </a:xfrm>
          <a:prstGeom prst="rect">
            <a:avLst/>
          </a:prstGeom>
          <a:noFill/>
          <a:ln w="44450">
            <a:solidFill>
              <a:srgbClr val="FF3399"/>
            </a:solidFill>
            <a:miter lim="800000"/>
            <a:headEnd/>
            <a:tailEnd/>
          </a:ln>
        </p:spPr>
        <p:txBody>
          <a:bodyPr>
            <a:spAutoFit/>
          </a:bodyPr>
          <a:lstStyle/>
          <a:p>
            <a:pPr eaLnBrk="0" hangingPunct="0"/>
            <a:endParaRPr lang="en-US" sz="3200" b="1">
              <a:solidFill>
                <a:srgbClr val="3333FF"/>
              </a:solidFill>
            </a:endParaRPr>
          </a:p>
          <a:p>
            <a:pPr eaLnBrk="0" hangingPunct="0"/>
            <a:endParaRPr lang="en-US" sz="3200" b="1">
              <a:solidFill>
                <a:srgbClr val="3333FF"/>
              </a:solidFill>
            </a:endParaRPr>
          </a:p>
        </p:txBody>
      </p:sp>
      <p:sp>
        <p:nvSpPr>
          <p:cNvPr id="11267" name="Text Box 5"/>
          <p:cNvSpPr txBox="1">
            <a:spLocks noChangeArrowheads="1"/>
          </p:cNvSpPr>
          <p:nvPr/>
        </p:nvSpPr>
        <p:spPr bwMode="auto">
          <a:xfrm>
            <a:off x="604838" y="473075"/>
            <a:ext cx="7700962" cy="822325"/>
          </a:xfrm>
          <a:prstGeom prst="rect">
            <a:avLst/>
          </a:prstGeom>
          <a:noFill/>
          <a:ln w="9525">
            <a:noFill/>
            <a:miter lim="800000"/>
            <a:headEnd/>
            <a:tailEnd/>
          </a:ln>
          <a:effectLst/>
        </p:spPr>
        <p:txBody>
          <a:bodyPr wrap="none">
            <a:spAutoFit/>
          </a:bodyPr>
          <a:lstStyle/>
          <a:p>
            <a:pPr algn="ctr" eaLnBrk="0" hangingPunct="0"/>
            <a:r>
              <a:rPr lang="en-US" sz="2400" b="1">
                <a:solidFill>
                  <a:srgbClr val="3333FF"/>
                </a:solidFill>
              </a:rPr>
              <a:t>Comparison between CFSR, SARR and Observation</a:t>
            </a:r>
          </a:p>
          <a:p>
            <a:pPr algn="ctr" eaLnBrk="0" hangingPunct="0"/>
            <a:r>
              <a:rPr lang="en-US" sz="2400" b="1">
                <a:solidFill>
                  <a:srgbClr val="3333FF"/>
                </a:solidFill>
              </a:rPr>
              <a:t>(1-31 July 2000)</a:t>
            </a:r>
          </a:p>
        </p:txBody>
      </p:sp>
      <p:grpSp>
        <p:nvGrpSpPr>
          <p:cNvPr id="11268" name="Group 2"/>
          <p:cNvGrpSpPr>
            <a:grpSpLocks/>
          </p:cNvGrpSpPr>
          <p:nvPr/>
        </p:nvGrpSpPr>
        <p:grpSpPr bwMode="auto">
          <a:xfrm>
            <a:off x="314325" y="1981200"/>
            <a:ext cx="8372475" cy="3581400"/>
            <a:chOff x="247360" y="2209800"/>
            <a:chExt cx="8372476" cy="3581400"/>
          </a:xfrm>
        </p:grpSpPr>
        <p:grpSp>
          <p:nvGrpSpPr>
            <p:cNvPr id="11269" name="Group 1"/>
            <p:cNvGrpSpPr>
              <a:grpSpLocks/>
            </p:cNvGrpSpPr>
            <p:nvPr/>
          </p:nvGrpSpPr>
          <p:grpSpPr bwMode="auto">
            <a:xfrm>
              <a:off x="247360" y="2577523"/>
              <a:ext cx="8372476" cy="3213677"/>
              <a:chOff x="247360" y="1663123"/>
              <a:chExt cx="8372476" cy="3213677"/>
            </a:xfrm>
          </p:grpSpPr>
          <p:pic>
            <p:nvPicPr>
              <p:cNvPr id="11271" name="Picture 2" descr="Delhi-u-wind850-2000july"/>
              <p:cNvPicPr>
                <a:picLocks noChangeAspect="1" noChangeArrowheads="1"/>
              </p:cNvPicPr>
              <p:nvPr/>
            </p:nvPicPr>
            <p:blipFill>
              <a:blip r:embed="rId2" cstate="print"/>
              <a:srcRect l="11319" t="6802" r="2425"/>
              <a:stretch>
                <a:fillRect/>
              </a:stretch>
            </p:blipFill>
            <p:spPr bwMode="auto">
              <a:xfrm>
                <a:off x="247360" y="1667741"/>
                <a:ext cx="3943640" cy="3195782"/>
              </a:xfrm>
              <a:prstGeom prst="rect">
                <a:avLst/>
              </a:prstGeom>
              <a:noFill/>
              <a:ln w="9525">
                <a:noFill/>
                <a:miter lim="800000"/>
                <a:headEnd/>
                <a:tailEnd/>
              </a:ln>
            </p:spPr>
          </p:pic>
          <p:pic>
            <p:nvPicPr>
              <p:cNvPr id="11272" name="Picture 3" descr="Delhi-T850-2000july"/>
              <p:cNvPicPr>
                <a:picLocks noChangeAspect="1" noChangeArrowheads="1"/>
              </p:cNvPicPr>
              <p:nvPr/>
            </p:nvPicPr>
            <p:blipFill>
              <a:blip r:embed="rId3" cstate="print"/>
              <a:srcRect l="11375" t="7816" r="3180"/>
              <a:stretch>
                <a:fillRect/>
              </a:stretch>
            </p:blipFill>
            <p:spPr bwMode="auto">
              <a:xfrm>
                <a:off x="4648200" y="1663123"/>
                <a:ext cx="3971636" cy="3213677"/>
              </a:xfrm>
              <a:prstGeom prst="rect">
                <a:avLst/>
              </a:prstGeom>
              <a:noFill/>
              <a:ln w="9525">
                <a:noFill/>
                <a:miter lim="800000"/>
                <a:headEnd/>
                <a:tailEnd/>
              </a:ln>
            </p:spPr>
          </p:pic>
        </p:grpSp>
        <p:sp>
          <p:nvSpPr>
            <p:cNvPr id="11270" name="Text Box 6"/>
            <p:cNvSpPr txBox="1">
              <a:spLocks noChangeArrowheads="1"/>
            </p:cNvSpPr>
            <p:nvPr/>
          </p:nvSpPr>
          <p:spPr bwMode="auto">
            <a:xfrm>
              <a:off x="3276600" y="2209800"/>
              <a:ext cx="2667000" cy="369332"/>
            </a:xfrm>
            <a:prstGeom prst="rect">
              <a:avLst/>
            </a:prstGeom>
            <a:noFill/>
            <a:ln w="9525">
              <a:noFill/>
              <a:miter lim="800000"/>
              <a:headEnd/>
              <a:tailEnd/>
            </a:ln>
            <a:effectLst/>
          </p:spPr>
          <p:txBody>
            <a:bodyPr>
              <a:spAutoFit/>
            </a:bodyPr>
            <a:lstStyle/>
            <a:p>
              <a:pPr>
                <a:spcBef>
                  <a:spcPct val="50000"/>
                </a:spcBef>
              </a:pPr>
              <a:r>
                <a:rPr lang="en-US" b="1">
                  <a:solidFill>
                    <a:srgbClr val="FF3300"/>
                  </a:solidFill>
                </a:rPr>
                <a:t>OBS	</a:t>
              </a:r>
              <a:r>
                <a:rPr lang="en-US" b="1">
                  <a:solidFill>
                    <a:srgbClr val="009900"/>
                  </a:solidFill>
                </a:rPr>
                <a:t>CFSR	</a:t>
              </a:r>
              <a:r>
                <a:rPr lang="en-US" b="1">
                  <a:solidFill>
                    <a:srgbClr val="3333FF"/>
                  </a:solidFill>
                </a:rPr>
                <a:t>SARR</a:t>
              </a: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381000" y="228600"/>
            <a:ext cx="8472488" cy="6186488"/>
          </a:xfrm>
          <a:prstGeom prst="rect">
            <a:avLst/>
          </a:prstGeom>
          <a:noFill/>
          <a:ln w="31750">
            <a:solidFill>
              <a:srgbClr val="FF0000"/>
            </a:solidFill>
            <a:miter lim="800000"/>
            <a:headEnd/>
            <a:tailEnd/>
          </a:ln>
          <a:effectLst/>
        </p:spPr>
        <p:txBody>
          <a:bodyPr>
            <a:spAutoFit/>
          </a:bodyPr>
          <a:lstStyle/>
          <a:p>
            <a:pPr algn="ctr" eaLnBrk="0" hangingPunct="0"/>
            <a:r>
              <a:rPr lang="en-US" sz="2800" b="1">
                <a:solidFill>
                  <a:srgbClr val="3333FF"/>
                </a:solidFill>
              </a:rPr>
              <a:t>      SARR Products</a:t>
            </a:r>
          </a:p>
          <a:p>
            <a:pPr algn="ctr" eaLnBrk="0" hangingPunct="0">
              <a:buFont typeface="Wingdings" pitchFamily="2" charset="2"/>
              <a:buNone/>
            </a:pPr>
            <a:r>
              <a:rPr lang="en-US" sz="2800" b="1">
                <a:solidFill>
                  <a:srgbClr val="3333FF"/>
                </a:solidFill>
              </a:rPr>
              <a:t>     Archival and Distribution</a:t>
            </a:r>
          </a:p>
          <a:p>
            <a:pPr algn="ctr" eaLnBrk="0" hangingPunct="0">
              <a:buFont typeface="Wingdings" pitchFamily="2" charset="2"/>
              <a:buNone/>
            </a:pPr>
            <a:endParaRPr lang="en-US" sz="2800" b="1">
              <a:solidFill>
                <a:srgbClr val="3333FF"/>
              </a:solidFill>
            </a:endParaRPr>
          </a:p>
          <a:p>
            <a:pPr eaLnBrk="0" hangingPunct="0">
              <a:buFont typeface="Wingdings" pitchFamily="2" charset="2"/>
              <a:buNone/>
            </a:pPr>
            <a:r>
              <a:rPr lang="en-US" sz="2800" b="1">
                <a:solidFill>
                  <a:srgbClr val="3333FF"/>
                </a:solidFill>
              </a:rPr>
              <a:t>Archival Format (Reanalysis):</a:t>
            </a:r>
          </a:p>
          <a:p>
            <a:pPr eaLnBrk="0" hangingPunct="0">
              <a:buFont typeface="Wingdings" pitchFamily="2" charset="2"/>
              <a:buNone/>
            </a:pPr>
            <a:r>
              <a:rPr lang="en-US" sz="2400" b="1">
                <a:solidFill>
                  <a:srgbClr val="3333FF"/>
                </a:solidFill>
              </a:rPr>
              <a:t>			IEEE (suitable for GrADS)</a:t>
            </a:r>
          </a:p>
          <a:p>
            <a:pPr eaLnBrk="0" hangingPunct="0">
              <a:buFont typeface="Wingdings" pitchFamily="2" charset="2"/>
              <a:buNone/>
            </a:pPr>
            <a:r>
              <a:rPr lang="en-US" sz="2400" b="1">
                <a:solidFill>
                  <a:srgbClr val="3333FF"/>
                </a:solidFill>
              </a:rPr>
              <a:t>			NetCDF </a:t>
            </a:r>
          </a:p>
          <a:p>
            <a:pPr eaLnBrk="0" hangingPunct="0">
              <a:buFont typeface="Wingdings" pitchFamily="2" charset="2"/>
              <a:buNone/>
            </a:pPr>
            <a:r>
              <a:rPr lang="en-US" sz="2400" b="1">
                <a:solidFill>
                  <a:srgbClr val="3333FF"/>
                </a:solidFill>
              </a:rPr>
              <a:t>			GRIB2</a:t>
            </a:r>
          </a:p>
          <a:p>
            <a:pPr eaLnBrk="0" hangingPunct="0">
              <a:buFont typeface="Wingdings" pitchFamily="2" charset="2"/>
              <a:buNone/>
            </a:pPr>
            <a:endParaRPr lang="en-US" sz="1400" b="1">
              <a:solidFill>
                <a:srgbClr val="3333FF"/>
              </a:solidFill>
            </a:endParaRPr>
          </a:p>
          <a:p>
            <a:pPr eaLnBrk="0" hangingPunct="0">
              <a:buFont typeface="Wingdings" pitchFamily="2" charset="2"/>
              <a:buNone/>
            </a:pPr>
            <a:r>
              <a:rPr lang="en-US" sz="2800" b="1">
                <a:solidFill>
                  <a:srgbClr val="3333FF"/>
                </a:solidFill>
              </a:rPr>
              <a:t>Archival Format (Observed data):</a:t>
            </a:r>
          </a:p>
          <a:p>
            <a:pPr eaLnBrk="0" hangingPunct="0">
              <a:buFont typeface="Wingdings" pitchFamily="2" charset="2"/>
              <a:buNone/>
            </a:pPr>
            <a:r>
              <a:rPr lang="en-US" sz="2400" b="1">
                <a:solidFill>
                  <a:srgbClr val="3333FF"/>
                </a:solidFill>
              </a:rPr>
              <a:t>			ASCII (GTS)</a:t>
            </a:r>
          </a:p>
          <a:p>
            <a:pPr eaLnBrk="0" hangingPunct="0">
              <a:buFont typeface="Wingdings" pitchFamily="2" charset="2"/>
              <a:buNone/>
            </a:pPr>
            <a:r>
              <a:rPr lang="en-US" sz="2400" b="1">
                <a:solidFill>
                  <a:srgbClr val="3333FF"/>
                </a:solidFill>
              </a:rPr>
              <a:t>			PrepBUFR</a:t>
            </a:r>
          </a:p>
          <a:p>
            <a:pPr eaLnBrk="0" hangingPunct="0">
              <a:buFont typeface="Wingdings" pitchFamily="2" charset="2"/>
              <a:buNone/>
            </a:pPr>
            <a:r>
              <a:rPr lang="en-US" sz="2400" b="1">
                <a:solidFill>
                  <a:srgbClr val="3333FF"/>
                </a:solidFill>
              </a:rPr>
              <a:t>			little-R</a:t>
            </a:r>
          </a:p>
          <a:p>
            <a:pPr eaLnBrk="0" hangingPunct="0">
              <a:buFont typeface="Wingdings" pitchFamily="2" charset="2"/>
              <a:buNone/>
            </a:pPr>
            <a:r>
              <a:rPr lang="en-US" sz="2400" b="1">
                <a:solidFill>
                  <a:srgbClr val="3333FF"/>
                </a:solidFill>
              </a:rPr>
              <a:t>			Original format of data</a:t>
            </a:r>
          </a:p>
          <a:p>
            <a:pPr eaLnBrk="0" hangingPunct="0">
              <a:buFont typeface="Wingdings" pitchFamily="2" charset="2"/>
              <a:buNone/>
            </a:pPr>
            <a:endParaRPr lang="en-US" sz="1000" b="1">
              <a:solidFill>
                <a:srgbClr val="3333FF"/>
              </a:solidFill>
            </a:endParaRPr>
          </a:p>
          <a:p>
            <a:pPr eaLnBrk="0" hangingPunct="0">
              <a:buFont typeface="Wingdings" pitchFamily="2" charset="2"/>
              <a:buNone/>
            </a:pPr>
            <a:r>
              <a:rPr lang="en-US" sz="2800" b="1">
                <a:solidFill>
                  <a:srgbClr val="3333FF"/>
                </a:solidFill>
              </a:rPr>
              <a:t>Archival online/nearline disk, Tapes</a:t>
            </a:r>
          </a:p>
          <a:p>
            <a:pPr eaLnBrk="0" hangingPunct="0">
              <a:buFont typeface="Wingdings" pitchFamily="2" charset="2"/>
              <a:buNone/>
            </a:pPr>
            <a:endParaRPr lang="en-US" sz="1000" b="1">
              <a:solidFill>
                <a:srgbClr val="3333FF"/>
              </a:solidFill>
            </a:endParaRPr>
          </a:p>
          <a:p>
            <a:pPr eaLnBrk="0" hangingPunct="0">
              <a:buFont typeface="Wingdings" pitchFamily="2" charset="2"/>
              <a:buNone/>
            </a:pPr>
            <a:r>
              <a:rPr lang="en-US" sz="2800" b="1">
                <a:solidFill>
                  <a:srgbClr val="3333FF"/>
                </a:solidFill>
              </a:rPr>
              <a:t>Available to Partner Organizations: Immediately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2133600"/>
            <a:ext cx="8229600" cy="1143000"/>
          </a:xfrm>
        </p:spPr>
        <p:txBody>
          <a:bodyPr/>
          <a:lstStyle/>
          <a:p>
            <a:pPr eaLnBrk="1" hangingPunct="1"/>
            <a:r>
              <a:rPr lang="en-US" sz="3200" b="1" smtClean="0">
                <a:solidFill>
                  <a:srgbClr val="3333FF"/>
                </a:solidFill>
              </a:rPr>
              <a:t>IMPACT of BACKGROUND ERRORS (BE) &amp; ASSIMILATION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838200" y="0"/>
            <a:ext cx="7772400" cy="762000"/>
          </a:xfrm>
        </p:spPr>
        <p:txBody>
          <a:bodyPr/>
          <a:lstStyle/>
          <a:p>
            <a:pPr eaLnBrk="1" hangingPunct="1"/>
            <a:r>
              <a:rPr lang="en-US" sz="3600" b="1" smtClean="0">
                <a:solidFill>
                  <a:srgbClr val="0000FF"/>
                </a:solidFill>
              </a:rPr>
              <a:t>Numerical Experiments</a:t>
            </a:r>
          </a:p>
        </p:txBody>
      </p:sp>
      <p:sp>
        <p:nvSpPr>
          <p:cNvPr id="14339" name="Rectangle 3"/>
          <p:cNvSpPr>
            <a:spLocks noGrp="1" noChangeArrowheads="1"/>
          </p:cNvSpPr>
          <p:nvPr>
            <p:ph type="subTitle" idx="1"/>
          </p:nvPr>
        </p:nvSpPr>
        <p:spPr>
          <a:xfrm>
            <a:off x="228600" y="711200"/>
            <a:ext cx="8610600" cy="6115050"/>
          </a:xfrm>
        </p:spPr>
        <p:txBody>
          <a:bodyPr/>
          <a:lstStyle/>
          <a:p>
            <a:pPr marL="350838" indent="-350838" algn="just" eaLnBrk="1" hangingPunct="1">
              <a:lnSpc>
                <a:spcPct val="80000"/>
              </a:lnSpc>
              <a:buClr>
                <a:schemeClr val="tx1"/>
              </a:buClr>
              <a:buFontTx/>
              <a:buChar char="•"/>
            </a:pPr>
            <a:r>
              <a:rPr lang="en-US" sz="2000" b="1" smtClean="0">
                <a:solidFill>
                  <a:srgbClr val="008000"/>
                </a:solidFill>
              </a:rPr>
              <a:t>The objective of the study is to evaluate the impact of the different back ground errors (Global and Regional) towards simulation of four Monsoon Depressions (MDs) over Indian region during SARR pilot phase period.</a:t>
            </a:r>
          </a:p>
          <a:p>
            <a:pPr marL="2835275" lvl="4" indent="-381000" algn="just" eaLnBrk="1" hangingPunct="1">
              <a:lnSpc>
                <a:spcPct val="80000"/>
              </a:lnSpc>
              <a:buClr>
                <a:schemeClr val="tx1"/>
              </a:buClr>
              <a:buFontTx/>
              <a:buChar char="•"/>
            </a:pPr>
            <a:r>
              <a:rPr lang="en-US" sz="1600" b="1" smtClean="0">
                <a:solidFill>
                  <a:srgbClr val="FF0066"/>
                </a:solidFill>
              </a:rPr>
              <a:t>27-29 July 1999 (Case-1)</a:t>
            </a:r>
          </a:p>
          <a:p>
            <a:pPr marL="2835275" lvl="4" indent="-381000" algn="just" eaLnBrk="1" hangingPunct="1">
              <a:lnSpc>
                <a:spcPct val="80000"/>
              </a:lnSpc>
              <a:buClr>
                <a:schemeClr val="tx1"/>
              </a:buClr>
              <a:buFontTx/>
              <a:buChar char="•"/>
            </a:pPr>
            <a:r>
              <a:rPr lang="en-US" sz="1600" b="1" smtClean="0">
                <a:solidFill>
                  <a:srgbClr val="FF0066"/>
                </a:solidFill>
              </a:rPr>
              <a:t>17-18 June 1999 (Case-2)</a:t>
            </a:r>
          </a:p>
          <a:p>
            <a:pPr marL="2835275" lvl="4" indent="-381000" algn="just" eaLnBrk="1" hangingPunct="1">
              <a:lnSpc>
                <a:spcPct val="80000"/>
              </a:lnSpc>
              <a:buClr>
                <a:schemeClr val="tx1"/>
              </a:buClr>
              <a:buFontTx/>
              <a:buChar char="•"/>
            </a:pPr>
            <a:r>
              <a:rPr lang="en-US" sz="1600" b="1" smtClean="0">
                <a:solidFill>
                  <a:srgbClr val="FF0066"/>
                </a:solidFill>
              </a:rPr>
              <a:t>11-12 June 1999 (Case-3)</a:t>
            </a:r>
          </a:p>
          <a:p>
            <a:pPr marL="2835275" lvl="4" indent="-381000" algn="just" eaLnBrk="1" hangingPunct="1">
              <a:lnSpc>
                <a:spcPct val="80000"/>
              </a:lnSpc>
              <a:buClr>
                <a:schemeClr val="tx1"/>
              </a:buClr>
              <a:buFontTx/>
              <a:buChar char="•"/>
            </a:pPr>
            <a:r>
              <a:rPr lang="en-US" sz="1600" b="1" smtClean="0">
                <a:solidFill>
                  <a:srgbClr val="FF0066"/>
                </a:solidFill>
              </a:rPr>
              <a:t>6-8 August 1999 (Case-4)</a:t>
            </a:r>
          </a:p>
          <a:p>
            <a:pPr marL="2835275" lvl="4" indent="-381000" algn="just" eaLnBrk="1" hangingPunct="1">
              <a:lnSpc>
                <a:spcPct val="80000"/>
              </a:lnSpc>
              <a:buClr>
                <a:schemeClr val="tx1"/>
              </a:buClr>
              <a:buFontTx/>
              <a:buChar char="•"/>
            </a:pPr>
            <a:endParaRPr lang="en-US" sz="1600" b="1" smtClean="0">
              <a:solidFill>
                <a:srgbClr val="FF0066"/>
              </a:solidFill>
            </a:endParaRPr>
          </a:p>
          <a:p>
            <a:pPr marL="2835275" lvl="4" indent="-381000" algn="just" eaLnBrk="1" hangingPunct="1">
              <a:lnSpc>
                <a:spcPct val="80000"/>
              </a:lnSpc>
              <a:buClr>
                <a:schemeClr val="tx1"/>
              </a:buClr>
            </a:pPr>
            <a:endParaRPr lang="en-US" sz="1000" b="1" smtClean="0">
              <a:solidFill>
                <a:srgbClr val="FF0066"/>
              </a:solidFill>
            </a:endParaRPr>
          </a:p>
          <a:p>
            <a:pPr marL="350838" indent="-350838" algn="just" eaLnBrk="1" hangingPunct="1">
              <a:lnSpc>
                <a:spcPct val="80000"/>
              </a:lnSpc>
              <a:buFontTx/>
              <a:buChar char="•"/>
            </a:pPr>
            <a:r>
              <a:rPr lang="en-US" sz="2000" b="1" smtClean="0">
                <a:solidFill>
                  <a:srgbClr val="008000"/>
                </a:solidFill>
              </a:rPr>
              <a:t>For this purpose three numerical experiments are carried with WRF-3DVAR as follows:</a:t>
            </a:r>
          </a:p>
          <a:p>
            <a:pPr marL="350838" indent="-350838" algn="just" eaLnBrk="1" hangingPunct="1">
              <a:lnSpc>
                <a:spcPct val="80000"/>
              </a:lnSpc>
            </a:pPr>
            <a:endParaRPr lang="en-US" sz="900" b="1" smtClean="0">
              <a:solidFill>
                <a:srgbClr val="008000"/>
              </a:solidFill>
            </a:endParaRPr>
          </a:p>
          <a:p>
            <a:pPr marL="1844675" lvl="2" indent="-457200" algn="just" eaLnBrk="1" hangingPunct="1">
              <a:lnSpc>
                <a:spcPct val="80000"/>
              </a:lnSpc>
              <a:buFontTx/>
              <a:buAutoNum type="arabicParenR"/>
            </a:pPr>
            <a:r>
              <a:rPr lang="en-US" sz="1600" b="1" smtClean="0">
                <a:solidFill>
                  <a:srgbClr val="FF3300"/>
                </a:solidFill>
              </a:rPr>
              <a:t>CNTL: 		</a:t>
            </a:r>
            <a:r>
              <a:rPr lang="en-US" sz="1600" b="1" smtClean="0">
                <a:solidFill>
                  <a:srgbClr val="009900"/>
                </a:solidFill>
              </a:rPr>
              <a:t>Without data assimilation using NCEP re-			analyses as IC and BC.</a:t>
            </a:r>
          </a:p>
          <a:p>
            <a:pPr marL="1844675" lvl="2" indent="-457200" algn="just" eaLnBrk="1" hangingPunct="1">
              <a:lnSpc>
                <a:spcPct val="80000"/>
              </a:lnSpc>
              <a:buFontTx/>
              <a:buAutoNum type="arabicParenR"/>
            </a:pPr>
            <a:endParaRPr lang="en-US" sz="500" b="1" smtClean="0">
              <a:solidFill>
                <a:srgbClr val="009900"/>
              </a:solidFill>
            </a:endParaRPr>
          </a:p>
          <a:p>
            <a:pPr marL="1844675" lvl="2" indent="-457200" algn="just" eaLnBrk="1" hangingPunct="1">
              <a:lnSpc>
                <a:spcPct val="80000"/>
              </a:lnSpc>
              <a:buFontTx/>
              <a:buAutoNum type="arabicParenR"/>
            </a:pPr>
            <a:r>
              <a:rPr lang="en-US" sz="1600" b="1" smtClean="0">
                <a:solidFill>
                  <a:srgbClr val="FF3300"/>
                </a:solidFill>
              </a:rPr>
              <a:t>BG-3DV:		</a:t>
            </a:r>
            <a:r>
              <a:rPr lang="en-US" sz="1600" b="1" smtClean="0">
                <a:solidFill>
                  <a:srgbClr val="009900"/>
                </a:solidFill>
              </a:rPr>
              <a:t>Data assimilation using NCEP global 				Background Error (BE).</a:t>
            </a:r>
          </a:p>
          <a:p>
            <a:pPr marL="1844675" lvl="2" indent="-457200" algn="just" eaLnBrk="1" hangingPunct="1">
              <a:lnSpc>
                <a:spcPct val="80000"/>
              </a:lnSpc>
              <a:buFontTx/>
              <a:buAutoNum type="arabicParenR"/>
            </a:pPr>
            <a:endParaRPr lang="en-US" sz="500" b="1" smtClean="0">
              <a:solidFill>
                <a:srgbClr val="009900"/>
              </a:solidFill>
            </a:endParaRPr>
          </a:p>
          <a:p>
            <a:pPr marL="1844675" lvl="2" indent="-457200" algn="just" eaLnBrk="1" hangingPunct="1">
              <a:lnSpc>
                <a:spcPct val="80000"/>
              </a:lnSpc>
            </a:pPr>
            <a:r>
              <a:rPr lang="en-US" sz="1600" b="1" smtClean="0">
                <a:solidFill>
                  <a:srgbClr val="FF3300"/>
                </a:solidFill>
              </a:rPr>
              <a:t>3) 	BR-3DV:		</a:t>
            </a:r>
            <a:r>
              <a:rPr lang="en-US" sz="1600" b="1" smtClean="0">
                <a:solidFill>
                  <a:srgbClr val="009900"/>
                </a:solidFill>
              </a:rPr>
              <a:t>Data assimilation using own calculated BE over 		SARR region.</a:t>
            </a:r>
          </a:p>
          <a:p>
            <a:pPr marL="350838" indent="-350838" algn="just" eaLnBrk="1" hangingPunct="1">
              <a:lnSpc>
                <a:spcPct val="80000"/>
              </a:lnSpc>
              <a:buClr>
                <a:schemeClr val="tx1"/>
              </a:buClr>
            </a:pPr>
            <a:endParaRPr lang="en-US" sz="1800" b="1" smtClean="0">
              <a:solidFill>
                <a:srgbClr val="009900"/>
              </a:solidFill>
            </a:endParaRPr>
          </a:p>
          <a:p>
            <a:pPr marL="350838" indent="-350838" algn="just" eaLnBrk="1" hangingPunct="1">
              <a:lnSpc>
                <a:spcPct val="80000"/>
              </a:lnSpc>
              <a:buClr>
                <a:schemeClr val="tx1"/>
              </a:buClr>
              <a:buFontTx/>
              <a:buChar char="•"/>
            </a:pPr>
            <a:r>
              <a:rPr lang="en-US" sz="2000" b="1" smtClean="0">
                <a:solidFill>
                  <a:srgbClr val="0033CC"/>
                </a:solidFill>
              </a:rPr>
              <a:t>The additional observations viz. SYNOP, SHIP, TEMP, BUOYS, PILOT, GEOMV, AIREP etc. are used to improve the model initial condition derived from coarse resolution large scale global analysis.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2"/>
          <p:cNvGrpSpPr>
            <a:grpSpLocks/>
          </p:cNvGrpSpPr>
          <p:nvPr/>
        </p:nvGrpSpPr>
        <p:grpSpPr bwMode="auto">
          <a:xfrm>
            <a:off x="304800" y="533400"/>
            <a:ext cx="8534400" cy="4495800"/>
            <a:chOff x="1560" y="7242"/>
            <a:chExt cx="9420" cy="5358"/>
          </a:xfrm>
        </p:grpSpPr>
        <p:grpSp>
          <p:nvGrpSpPr>
            <p:cNvPr id="15364" name="Group 3"/>
            <p:cNvGrpSpPr>
              <a:grpSpLocks/>
            </p:cNvGrpSpPr>
            <p:nvPr/>
          </p:nvGrpSpPr>
          <p:grpSpPr bwMode="auto">
            <a:xfrm>
              <a:off x="1620" y="7259"/>
              <a:ext cx="9360" cy="5341"/>
              <a:chOff x="1620" y="6300"/>
              <a:chExt cx="9360" cy="5341"/>
            </a:xfrm>
          </p:grpSpPr>
          <p:pic>
            <p:nvPicPr>
              <p:cNvPr id="15368" name="Picture 4"/>
              <p:cNvPicPr>
                <a:picLocks noChangeAspect="1" noChangeArrowheads="1"/>
              </p:cNvPicPr>
              <p:nvPr/>
            </p:nvPicPr>
            <p:blipFill>
              <a:blip r:embed="rId2" cstate="print"/>
              <a:srcRect/>
              <a:stretch>
                <a:fillRect/>
              </a:stretch>
            </p:blipFill>
            <p:spPr bwMode="auto">
              <a:xfrm>
                <a:off x="1620" y="6300"/>
                <a:ext cx="4500" cy="2589"/>
              </a:xfrm>
              <a:prstGeom prst="rect">
                <a:avLst/>
              </a:prstGeom>
              <a:noFill/>
              <a:ln w="9525">
                <a:noFill/>
                <a:miter lim="800000"/>
                <a:headEnd/>
                <a:tailEnd/>
              </a:ln>
            </p:spPr>
          </p:pic>
          <p:pic>
            <p:nvPicPr>
              <p:cNvPr id="15369" name="Picture 5"/>
              <p:cNvPicPr>
                <a:picLocks noChangeAspect="1" noChangeArrowheads="1"/>
              </p:cNvPicPr>
              <p:nvPr/>
            </p:nvPicPr>
            <p:blipFill>
              <a:blip r:embed="rId3" cstate="print"/>
              <a:srcRect/>
              <a:stretch>
                <a:fillRect/>
              </a:stretch>
            </p:blipFill>
            <p:spPr bwMode="auto">
              <a:xfrm>
                <a:off x="6300" y="6300"/>
                <a:ext cx="4680" cy="2596"/>
              </a:xfrm>
              <a:prstGeom prst="rect">
                <a:avLst/>
              </a:prstGeom>
              <a:noFill/>
              <a:ln w="9525">
                <a:noFill/>
                <a:miter lim="800000"/>
                <a:headEnd/>
                <a:tailEnd/>
              </a:ln>
            </p:spPr>
          </p:pic>
          <p:pic>
            <p:nvPicPr>
              <p:cNvPr id="15370" name="Picture 6"/>
              <p:cNvPicPr>
                <a:picLocks noChangeAspect="1" noChangeArrowheads="1"/>
              </p:cNvPicPr>
              <p:nvPr/>
            </p:nvPicPr>
            <p:blipFill>
              <a:blip r:embed="rId4" cstate="print"/>
              <a:srcRect/>
              <a:stretch>
                <a:fillRect/>
              </a:stretch>
            </p:blipFill>
            <p:spPr bwMode="auto">
              <a:xfrm>
                <a:off x="4140" y="9045"/>
                <a:ext cx="4549" cy="2596"/>
              </a:xfrm>
              <a:prstGeom prst="rect">
                <a:avLst/>
              </a:prstGeom>
              <a:noFill/>
              <a:ln w="9525">
                <a:noFill/>
                <a:miter lim="800000"/>
                <a:headEnd/>
                <a:tailEnd/>
              </a:ln>
            </p:spPr>
          </p:pic>
        </p:grpSp>
        <p:sp>
          <p:nvSpPr>
            <p:cNvPr id="15365" name="Text Box 7"/>
            <p:cNvSpPr txBox="1">
              <a:spLocks noChangeArrowheads="1"/>
            </p:cNvSpPr>
            <p:nvPr/>
          </p:nvSpPr>
          <p:spPr bwMode="auto">
            <a:xfrm>
              <a:off x="1560" y="7257"/>
              <a:ext cx="1020" cy="540"/>
            </a:xfrm>
            <a:prstGeom prst="rect">
              <a:avLst/>
            </a:prstGeom>
            <a:noFill/>
            <a:ln w="9525">
              <a:noFill/>
              <a:miter lim="800000"/>
              <a:headEnd/>
              <a:tailEnd/>
            </a:ln>
          </p:spPr>
          <p:txBody>
            <a:bodyPr/>
            <a:lstStyle/>
            <a:p>
              <a:r>
                <a:rPr lang="en-US" sz="1200" b="1"/>
                <a:t>a)</a:t>
              </a:r>
            </a:p>
            <a:p>
              <a:endParaRPr lang="en-US"/>
            </a:p>
          </p:txBody>
        </p:sp>
        <p:sp>
          <p:nvSpPr>
            <p:cNvPr id="15366" name="Text Box 8"/>
            <p:cNvSpPr txBox="1">
              <a:spLocks noChangeArrowheads="1"/>
            </p:cNvSpPr>
            <p:nvPr/>
          </p:nvSpPr>
          <p:spPr bwMode="auto">
            <a:xfrm>
              <a:off x="6290" y="7242"/>
              <a:ext cx="1020" cy="540"/>
            </a:xfrm>
            <a:prstGeom prst="rect">
              <a:avLst/>
            </a:prstGeom>
            <a:noFill/>
            <a:ln w="9525">
              <a:noFill/>
              <a:miter lim="800000"/>
              <a:headEnd/>
              <a:tailEnd/>
            </a:ln>
          </p:spPr>
          <p:txBody>
            <a:bodyPr/>
            <a:lstStyle/>
            <a:p>
              <a:r>
                <a:rPr lang="en-US" sz="1200" b="1"/>
                <a:t>b)</a:t>
              </a:r>
            </a:p>
            <a:p>
              <a:endParaRPr lang="en-US"/>
            </a:p>
          </p:txBody>
        </p:sp>
        <p:sp>
          <p:nvSpPr>
            <p:cNvPr id="15367" name="Text Box 9"/>
            <p:cNvSpPr txBox="1">
              <a:spLocks noChangeArrowheads="1"/>
            </p:cNvSpPr>
            <p:nvPr/>
          </p:nvSpPr>
          <p:spPr bwMode="auto">
            <a:xfrm>
              <a:off x="4110" y="10020"/>
              <a:ext cx="1020" cy="540"/>
            </a:xfrm>
            <a:prstGeom prst="rect">
              <a:avLst/>
            </a:prstGeom>
            <a:noFill/>
            <a:ln w="9525">
              <a:noFill/>
              <a:miter lim="800000"/>
              <a:headEnd/>
              <a:tailEnd/>
            </a:ln>
          </p:spPr>
          <p:txBody>
            <a:bodyPr/>
            <a:lstStyle/>
            <a:p>
              <a:r>
                <a:rPr lang="en-US" sz="1200" b="1"/>
                <a:t>c)</a:t>
              </a:r>
            </a:p>
            <a:p>
              <a:endParaRPr lang="en-US"/>
            </a:p>
          </p:txBody>
        </p:sp>
      </p:grpSp>
      <p:sp>
        <p:nvSpPr>
          <p:cNvPr id="15363" name="Text Box 10"/>
          <p:cNvSpPr txBox="1">
            <a:spLocks noChangeArrowheads="1"/>
          </p:cNvSpPr>
          <p:nvPr/>
        </p:nvSpPr>
        <p:spPr bwMode="auto">
          <a:xfrm>
            <a:off x="457200" y="5353050"/>
            <a:ext cx="8229600" cy="666750"/>
          </a:xfrm>
          <a:prstGeom prst="rect">
            <a:avLst/>
          </a:prstGeom>
          <a:noFill/>
          <a:ln w="9525">
            <a:noFill/>
            <a:miter lim="800000"/>
            <a:headEnd/>
            <a:tailEnd/>
          </a:ln>
        </p:spPr>
        <p:txBody>
          <a:bodyPr/>
          <a:lstStyle/>
          <a:p>
            <a:pPr algn="ctr"/>
            <a:r>
              <a:rPr lang="en-US" sz="2000" b="1">
                <a:solidFill>
                  <a:srgbClr val="FF3300"/>
                </a:solidFill>
              </a:rPr>
              <a:t>Mean RMSE from BR-3DV and BG-3DV of O-A for a) U (m/s), b) V (m/s) and c) T (K).</a:t>
            </a:r>
          </a:p>
          <a:p>
            <a:pPr algn="ctr"/>
            <a:endParaRPr lang="en-US" sz="2000" b="1">
              <a:solidFill>
                <a:srgbClr val="FF33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417638" y="476250"/>
            <a:ext cx="1600200" cy="366713"/>
          </a:xfrm>
          <a:prstGeom prst="rect">
            <a:avLst/>
          </a:prstGeom>
          <a:solidFill>
            <a:schemeClr val="bg1"/>
          </a:solidFill>
          <a:ln w="9525">
            <a:noFill/>
            <a:miter lim="800000"/>
            <a:headEnd/>
            <a:tailEnd/>
          </a:ln>
        </p:spPr>
        <p:txBody>
          <a:bodyPr>
            <a:spAutoFit/>
          </a:bodyPr>
          <a:lstStyle/>
          <a:p>
            <a:pPr algn="ctr">
              <a:spcBef>
                <a:spcPct val="50000"/>
              </a:spcBef>
            </a:pPr>
            <a:r>
              <a:rPr lang="en-US" b="1">
                <a:solidFill>
                  <a:srgbClr val="FF3300"/>
                </a:solidFill>
              </a:rPr>
              <a:t>Case-1</a:t>
            </a:r>
          </a:p>
        </p:txBody>
      </p:sp>
      <p:grpSp>
        <p:nvGrpSpPr>
          <p:cNvPr id="16387" name="Group 3"/>
          <p:cNvGrpSpPr>
            <a:grpSpLocks/>
          </p:cNvGrpSpPr>
          <p:nvPr/>
        </p:nvGrpSpPr>
        <p:grpSpPr bwMode="auto">
          <a:xfrm>
            <a:off x="0" y="831850"/>
            <a:ext cx="4495800" cy="5000625"/>
            <a:chOff x="0" y="524"/>
            <a:chExt cx="2832" cy="3150"/>
          </a:xfrm>
        </p:grpSpPr>
        <p:graphicFrame>
          <p:nvGraphicFramePr>
            <p:cNvPr id="16395" name="Object 4"/>
            <p:cNvGraphicFramePr>
              <a:graphicFrameLocks noChangeAspect="1"/>
            </p:cNvGraphicFramePr>
            <p:nvPr/>
          </p:nvGraphicFramePr>
          <p:xfrm>
            <a:off x="144" y="2304"/>
            <a:ext cx="2688" cy="1370"/>
          </p:xfrm>
          <a:graphic>
            <a:graphicData uri="http://schemas.openxmlformats.org/presentationml/2006/ole">
              <p:oleObj spid="_x0000_s16395" name="Chart" r:id="rId3" imgW="4676735" imgH="2590800" progId="Excel.Sheet.8">
                <p:embed/>
              </p:oleObj>
            </a:graphicData>
          </a:graphic>
        </p:graphicFrame>
        <p:pic>
          <p:nvPicPr>
            <p:cNvPr id="16396" name="Picture 5" descr="1999july27-Dep_tracks_color"/>
            <p:cNvPicPr>
              <a:picLocks noChangeAspect="1" noChangeArrowheads="1"/>
            </p:cNvPicPr>
            <p:nvPr/>
          </p:nvPicPr>
          <p:blipFill>
            <a:blip r:embed="rId4" cstate="print"/>
            <a:srcRect l="8342" t="5760" r="8342" b="13715"/>
            <a:stretch>
              <a:fillRect/>
            </a:stretch>
          </p:blipFill>
          <p:spPr bwMode="auto">
            <a:xfrm>
              <a:off x="0" y="524"/>
              <a:ext cx="2747" cy="1471"/>
            </a:xfrm>
            <a:prstGeom prst="rect">
              <a:avLst/>
            </a:prstGeom>
            <a:noFill/>
            <a:ln w="9525">
              <a:noFill/>
              <a:miter lim="800000"/>
              <a:headEnd/>
              <a:tailEnd/>
            </a:ln>
          </p:spPr>
        </p:pic>
      </p:grpSp>
      <p:sp>
        <p:nvSpPr>
          <p:cNvPr id="16388" name="Text Box 6"/>
          <p:cNvSpPr txBox="1">
            <a:spLocks noChangeArrowheads="1"/>
          </p:cNvSpPr>
          <p:nvPr/>
        </p:nvSpPr>
        <p:spPr bwMode="auto">
          <a:xfrm>
            <a:off x="5608638" y="909638"/>
            <a:ext cx="1546225" cy="396875"/>
          </a:xfrm>
          <a:prstGeom prst="rect">
            <a:avLst/>
          </a:prstGeom>
          <a:noFill/>
          <a:ln w="9525">
            <a:noFill/>
            <a:miter lim="800000"/>
            <a:headEnd/>
            <a:tailEnd/>
          </a:ln>
          <a:effectLst/>
        </p:spPr>
        <p:txBody>
          <a:bodyPr>
            <a:spAutoFit/>
          </a:bodyPr>
          <a:lstStyle/>
          <a:p>
            <a:pPr>
              <a:spcBef>
                <a:spcPct val="50000"/>
              </a:spcBef>
            </a:pPr>
            <a:endParaRPr lang="en-US" sz="2000" b="1">
              <a:solidFill>
                <a:srgbClr val="0000FF"/>
              </a:solidFill>
            </a:endParaRPr>
          </a:p>
        </p:txBody>
      </p:sp>
      <p:grpSp>
        <p:nvGrpSpPr>
          <p:cNvPr id="16389" name="Group 7"/>
          <p:cNvGrpSpPr>
            <a:grpSpLocks/>
          </p:cNvGrpSpPr>
          <p:nvPr/>
        </p:nvGrpSpPr>
        <p:grpSpPr bwMode="auto">
          <a:xfrm>
            <a:off x="4572000" y="838200"/>
            <a:ext cx="4267200" cy="4953000"/>
            <a:chOff x="2880" y="528"/>
            <a:chExt cx="2688" cy="3120"/>
          </a:xfrm>
        </p:grpSpPr>
        <p:pic>
          <p:nvPicPr>
            <p:cNvPr id="16391" name="Picture 8" descr="1999jun17-Dep_tracks_color"/>
            <p:cNvPicPr>
              <a:picLocks noChangeAspect="1" noChangeArrowheads="1"/>
            </p:cNvPicPr>
            <p:nvPr/>
          </p:nvPicPr>
          <p:blipFill>
            <a:blip r:embed="rId5" cstate="print"/>
            <a:srcRect l="8342" t="11520" r="6224" b="22308"/>
            <a:stretch>
              <a:fillRect/>
            </a:stretch>
          </p:blipFill>
          <p:spPr bwMode="auto">
            <a:xfrm>
              <a:off x="2928" y="528"/>
              <a:ext cx="2640" cy="1440"/>
            </a:xfrm>
            <a:prstGeom prst="rect">
              <a:avLst/>
            </a:prstGeom>
            <a:noFill/>
            <a:ln w="9525">
              <a:noFill/>
              <a:miter lim="800000"/>
              <a:headEnd/>
              <a:tailEnd/>
            </a:ln>
          </p:spPr>
        </p:pic>
        <p:grpSp>
          <p:nvGrpSpPr>
            <p:cNvPr id="16392" name="Group 9"/>
            <p:cNvGrpSpPr>
              <a:grpSpLocks/>
            </p:cNvGrpSpPr>
            <p:nvPr/>
          </p:nvGrpSpPr>
          <p:grpSpPr bwMode="auto">
            <a:xfrm>
              <a:off x="2880" y="2304"/>
              <a:ext cx="2688" cy="1344"/>
              <a:chOff x="1978" y="2094"/>
              <a:chExt cx="3456" cy="1916"/>
            </a:xfrm>
          </p:grpSpPr>
          <p:graphicFrame>
            <p:nvGraphicFramePr>
              <p:cNvPr id="16393" name="Object 10"/>
              <p:cNvGraphicFramePr>
                <a:graphicFrameLocks noChangeAspect="1"/>
              </p:cNvGraphicFramePr>
              <p:nvPr/>
            </p:nvGraphicFramePr>
            <p:xfrm>
              <a:off x="1978" y="2094"/>
              <a:ext cx="3456" cy="1916"/>
            </p:xfrm>
            <a:graphic>
              <a:graphicData uri="http://schemas.openxmlformats.org/presentationml/2006/ole">
                <p:oleObj spid="_x0000_s16393" name="Chart" r:id="rId6" imgW="4676735" imgH="2590800" progId="Excel.Sheet.8">
                  <p:embed/>
                </p:oleObj>
              </a:graphicData>
            </a:graphic>
          </p:graphicFrame>
          <p:sp>
            <p:nvSpPr>
              <p:cNvPr id="16394" name="Text Box 11"/>
              <p:cNvSpPr txBox="1">
                <a:spLocks noChangeArrowheads="1"/>
              </p:cNvSpPr>
              <p:nvPr/>
            </p:nvSpPr>
            <p:spPr bwMode="auto">
              <a:xfrm>
                <a:off x="2017" y="2160"/>
                <a:ext cx="527" cy="329"/>
              </a:xfrm>
              <a:prstGeom prst="rect">
                <a:avLst/>
              </a:prstGeom>
              <a:noFill/>
              <a:ln w="9525">
                <a:noFill/>
                <a:miter lim="800000"/>
                <a:headEnd/>
                <a:tailEnd/>
              </a:ln>
              <a:effectLst/>
            </p:spPr>
            <p:txBody>
              <a:bodyPr>
                <a:spAutoFit/>
              </a:bodyPr>
              <a:lstStyle/>
              <a:p>
                <a:pPr>
                  <a:spcBef>
                    <a:spcPct val="50000"/>
                  </a:spcBef>
                </a:pPr>
                <a:endParaRPr lang="en-US" b="1">
                  <a:solidFill>
                    <a:srgbClr val="FF3300"/>
                  </a:solidFill>
                </a:endParaRPr>
              </a:p>
            </p:txBody>
          </p:sp>
        </p:grpSp>
      </p:grpSp>
      <p:sp>
        <p:nvSpPr>
          <p:cNvPr id="16390" name="Text Box 12"/>
          <p:cNvSpPr txBox="1">
            <a:spLocks noChangeArrowheads="1"/>
          </p:cNvSpPr>
          <p:nvPr/>
        </p:nvSpPr>
        <p:spPr bwMode="auto">
          <a:xfrm>
            <a:off x="6019800" y="511175"/>
            <a:ext cx="1600200" cy="366713"/>
          </a:xfrm>
          <a:prstGeom prst="rect">
            <a:avLst/>
          </a:prstGeom>
          <a:solidFill>
            <a:schemeClr val="bg1"/>
          </a:solidFill>
          <a:ln w="9525">
            <a:noFill/>
            <a:miter lim="800000"/>
            <a:headEnd/>
            <a:tailEnd/>
          </a:ln>
        </p:spPr>
        <p:txBody>
          <a:bodyPr>
            <a:spAutoFit/>
          </a:bodyPr>
          <a:lstStyle/>
          <a:p>
            <a:pPr algn="ctr">
              <a:spcBef>
                <a:spcPct val="50000"/>
              </a:spcBef>
            </a:pPr>
            <a:r>
              <a:rPr lang="en-US" b="1">
                <a:solidFill>
                  <a:srgbClr val="FF3300"/>
                </a:solidFill>
              </a:rPr>
              <a:t>Case-2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1"/>
          <p:cNvGrpSpPr>
            <a:grpSpLocks/>
          </p:cNvGrpSpPr>
          <p:nvPr/>
        </p:nvGrpSpPr>
        <p:grpSpPr bwMode="auto">
          <a:xfrm>
            <a:off x="152400" y="533400"/>
            <a:ext cx="8763000" cy="5334000"/>
            <a:chOff x="152400" y="0"/>
            <a:chExt cx="8763000" cy="5334000"/>
          </a:xfrm>
        </p:grpSpPr>
        <p:grpSp>
          <p:nvGrpSpPr>
            <p:cNvPr id="17412" name="Group 2"/>
            <p:cNvGrpSpPr>
              <a:grpSpLocks/>
            </p:cNvGrpSpPr>
            <p:nvPr/>
          </p:nvGrpSpPr>
          <p:grpSpPr bwMode="auto">
            <a:xfrm>
              <a:off x="152400" y="330200"/>
              <a:ext cx="4343400" cy="5003800"/>
              <a:chOff x="96" y="208"/>
              <a:chExt cx="2736" cy="3152"/>
            </a:xfrm>
          </p:grpSpPr>
          <p:pic>
            <p:nvPicPr>
              <p:cNvPr id="17417" name="Picture 3" descr="1999june11-Dep_tracks_color"/>
              <p:cNvPicPr>
                <a:picLocks noChangeAspect="1" noChangeArrowheads="1"/>
              </p:cNvPicPr>
              <p:nvPr/>
            </p:nvPicPr>
            <p:blipFill>
              <a:blip r:embed="rId3" cstate="print"/>
              <a:srcRect l="17346" t="5760" r="15228" b="14629"/>
              <a:stretch>
                <a:fillRect/>
              </a:stretch>
            </p:blipFill>
            <p:spPr bwMode="auto">
              <a:xfrm>
                <a:off x="96" y="208"/>
                <a:ext cx="2736" cy="1424"/>
              </a:xfrm>
              <a:prstGeom prst="rect">
                <a:avLst/>
              </a:prstGeom>
              <a:noFill/>
              <a:ln w="9525">
                <a:noFill/>
                <a:miter lim="800000"/>
                <a:headEnd/>
                <a:tailEnd/>
              </a:ln>
            </p:spPr>
          </p:pic>
          <p:graphicFrame>
            <p:nvGraphicFramePr>
              <p:cNvPr id="17418" name="Object 4"/>
              <p:cNvGraphicFramePr>
                <a:graphicFrameLocks noChangeAspect="1"/>
              </p:cNvGraphicFramePr>
              <p:nvPr/>
            </p:nvGraphicFramePr>
            <p:xfrm>
              <a:off x="144" y="1824"/>
              <a:ext cx="2688" cy="1536"/>
            </p:xfrm>
            <a:graphic>
              <a:graphicData uri="http://schemas.openxmlformats.org/presentationml/2006/ole">
                <p:oleObj spid="_x0000_s17418" name="Chart" r:id="rId4" imgW="4676735" imgH="2590800" progId="Excel.Sheet.8">
                  <p:embed/>
                </p:oleObj>
              </a:graphicData>
            </a:graphic>
          </p:graphicFrame>
        </p:grpSp>
        <p:grpSp>
          <p:nvGrpSpPr>
            <p:cNvPr id="17413" name="Group 5"/>
            <p:cNvGrpSpPr>
              <a:grpSpLocks/>
            </p:cNvGrpSpPr>
            <p:nvPr/>
          </p:nvGrpSpPr>
          <p:grpSpPr bwMode="auto">
            <a:xfrm>
              <a:off x="4495800" y="304800"/>
              <a:ext cx="4419600" cy="5029200"/>
              <a:chOff x="2832" y="192"/>
              <a:chExt cx="2784" cy="3168"/>
            </a:xfrm>
          </p:grpSpPr>
          <p:pic>
            <p:nvPicPr>
              <p:cNvPr id="17415" name="Picture 6" descr="1999aug06-Dep_tracks_color"/>
              <p:cNvPicPr>
                <a:picLocks noChangeAspect="1" noChangeArrowheads="1"/>
              </p:cNvPicPr>
              <p:nvPr/>
            </p:nvPicPr>
            <p:blipFill>
              <a:blip r:embed="rId5" cstate="print"/>
              <a:srcRect l="8342" t="17006" r="6224" b="25143"/>
              <a:stretch>
                <a:fillRect/>
              </a:stretch>
            </p:blipFill>
            <p:spPr bwMode="auto">
              <a:xfrm>
                <a:off x="2832" y="192"/>
                <a:ext cx="2784" cy="1478"/>
              </a:xfrm>
              <a:prstGeom prst="rect">
                <a:avLst/>
              </a:prstGeom>
              <a:noFill/>
              <a:ln w="9525">
                <a:noFill/>
                <a:miter lim="800000"/>
                <a:headEnd/>
                <a:tailEnd/>
              </a:ln>
            </p:spPr>
          </p:pic>
          <p:graphicFrame>
            <p:nvGraphicFramePr>
              <p:cNvPr id="17416" name="Object 7"/>
              <p:cNvGraphicFramePr>
                <a:graphicFrameLocks noChangeAspect="1"/>
              </p:cNvGraphicFramePr>
              <p:nvPr/>
            </p:nvGraphicFramePr>
            <p:xfrm>
              <a:off x="2976" y="1824"/>
              <a:ext cx="2640" cy="1536"/>
            </p:xfrm>
            <a:graphic>
              <a:graphicData uri="http://schemas.openxmlformats.org/presentationml/2006/ole">
                <p:oleObj spid="_x0000_s17416" name="Chart" r:id="rId6" imgW="4676735" imgH="2590800" progId="Excel.Sheet.8">
                  <p:embed/>
                </p:oleObj>
              </a:graphicData>
            </a:graphic>
          </p:graphicFrame>
        </p:grpSp>
        <p:sp>
          <p:nvSpPr>
            <p:cNvPr id="17414" name="Text Box 8"/>
            <p:cNvSpPr txBox="1">
              <a:spLocks noChangeArrowheads="1"/>
            </p:cNvSpPr>
            <p:nvPr/>
          </p:nvSpPr>
          <p:spPr bwMode="auto">
            <a:xfrm>
              <a:off x="1304636" y="0"/>
              <a:ext cx="1600200" cy="366713"/>
            </a:xfrm>
            <a:prstGeom prst="rect">
              <a:avLst/>
            </a:prstGeom>
            <a:solidFill>
              <a:schemeClr val="bg1"/>
            </a:solidFill>
            <a:ln w="9525">
              <a:noFill/>
              <a:miter lim="800000"/>
              <a:headEnd/>
              <a:tailEnd/>
            </a:ln>
          </p:spPr>
          <p:txBody>
            <a:bodyPr>
              <a:spAutoFit/>
            </a:bodyPr>
            <a:lstStyle/>
            <a:p>
              <a:pPr algn="ctr">
                <a:spcBef>
                  <a:spcPct val="50000"/>
                </a:spcBef>
              </a:pPr>
              <a:r>
                <a:rPr lang="en-US" b="1">
                  <a:solidFill>
                    <a:srgbClr val="FF3300"/>
                  </a:solidFill>
                </a:rPr>
                <a:t>Case-3</a:t>
              </a:r>
            </a:p>
          </p:txBody>
        </p:sp>
      </p:grpSp>
      <p:sp>
        <p:nvSpPr>
          <p:cNvPr id="17411" name="Text Box 9"/>
          <p:cNvSpPr txBox="1">
            <a:spLocks noChangeArrowheads="1"/>
          </p:cNvSpPr>
          <p:nvPr/>
        </p:nvSpPr>
        <p:spPr bwMode="auto">
          <a:xfrm>
            <a:off x="5800725" y="498475"/>
            <a:ext cx="1600200" cy="366713"/>
          </a:xfrm>
          <a:prstGeom prst="rect">
            <a:avLst/>
          </a:prstGeom>
          <a:solidFill>
            <a:schemeClr val="bg1"/>
          </a:solidFill>
          <a:ln w="9525">
            <a:noFill/>
            <a:miter lim="800000"/>
            <a:headEnd/>
            <a:tailEnd/>
          </a:ln>
        </p:spPr>
        <p:txBody>
          <a:bodyPr>
            <a:spAutoFit/>
          </a:bodyPr>
          <a:lstStyle/>
          <a:p>
            <a:pPr algn="ctr">
              <a:spcBef>
                <a:spcPct val="50000"/>
              </a:spcBef>
            </a:pPr>
            <a:r>
              <a:rPr lang="en-US" b="1">
                <a:solidFill>
                  <a:srgbClr val="FF3300"/>
                </a:solidFill>
              </a:rPr>
              <a:t>Case-4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4" name="Group 2"/>
          <p:cNvGraphicFramePr>
            <a:graphicFrameLocks noGrp="1"/>
          </p:cNvGraphicFramePr>
          <p:nvPr/>
        </p:nvGraphicFramePr>
        <p:xfrm>
          <a:off x="381000" y="1143000"/>
          <a:ext cx="8534400" cy="5029200"/>
        </p:xfrm>
        <a:graphic>
          <a:graphicData uri="http://schemas.openxmlformats.org/drawingml/2006/table">
            <a:tbl>
              <a:tblPr/>
              <a:tblGrid>
                <a:gridCol w="1687513"/>
                <a:gridCol w="919162"/>
                <a:gridCol w="1185863"/>
                <a:gridCol w="1185862"/>
                <a:gridCol w="1185863"/>
                <a:gridCol w="1184275"/>
                <a:gridCol w="1185862"/>
              </a:tblGrid>
              <a:tr h="52070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Times New Roman" pitchFamily="18" charset="0"/>
                          <a:cs typeface="Times New Roman" pitchFamily="18" charset="0"/>
                        </a:rPr>
                        <a:t>Cases</a:t>
                      </a:r>
                      <a:endParaRPr kumimoji="0" lang="en-US" sz="18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Times New Roman" pitchFamily="18" charset="0"/>
                          <a:cs typeface="Times New Roman" pitchFamily="18" charset="0"/>
                        </a:rPr>
                        <a:t>RMSE</a:t>
                      </a:r>
                      <a:endParaRPr kumimoji="0" lang="en-US" sz="18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Times New Roman" pitchFamily="18" charset="0"/>
                          <a:cs typeface="Times New Roman" pitchFamily="18" charset="0"/>
                        </a:rPr>
                        <a:t>CC</a:t>
                      </a:r>
                      <a:endParaRPr kumimoji="0" lang="en-US" sz="18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52070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Times New Roman" pitchFamily="18" charset="0"/>
                          <a:cs typeface="Times New Roman" pitchFamily="18" charset="0"/>
                        </a:rPr>
                        <a:t>CNTL</a:t>
                      </a:r>
                      <a:endParaRPr kumimoji="0" lang="en-US" sz="18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Times New Roman" pitchFamily="18" charset="0"/>
                          <a:cs typeface="Times New Roman" pitchFamily="18" charset="0"/>
                        </a:rPr>
                        <a:t>BG-3DV</a:t>
                      </a:r>
                      <a:endParaRPr kumimoji="0" lang="en-US" sz="18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Times New Roman" pitchFamily="18" charset="0"/>
                          <a:cs typeface="Times New Roman" pitchFamily="18" charset="0"/>
                        </a:rPr>
                        <a:t>BR-3DV</a:t>
                      </a:r>
                      <a:endParaRPr kumimoji="0" lang="en-US" sz="18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Times New Roman" pitchFamily="18" charset="0"/>
                          <a:cs typeface="Times New Roman" pitchFamily="18" charset="0"/>
                        </a:rPr>
                        <a:t>CNTL</a:t>
                      </a:r>
                      <a:endParaRPr kumimoji="0" lang="en-US" sz="18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Times New Roman" pitchFamily="18" charset="0"/>
                          <a:cs typeface="Times New Roman" pitchFamily="18" charset="0"/>
                        </a:rPr>
                        <a:t>BG-3DV</a:t>
                      </a:r>
                      <a:endParaRPr kumimoji="0" lang="en-US" sz="18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accent2"/>
                          </a:solidFill>
                          <a:effectLst/>
                          <a:latin typeface="Times New Roman" pitchFamily="18" charset="0"/>
                          <a:cs typeface="Times New Roman" pitchFamily="18" charset="0"/>
                        </a:rPr>
                        <a:t>BR-3DV</a:t>
                      </a:r>
                      <a:endParaRPr kumimoji="0" lang="en-US" sz="1800" b="1" i="0" u="none" strike="noStrike" cap="none" normalizeH="0" baseline="0" smtClean="0">
                        <a:ln>
                          <a:noFill/>
                        </a:ln>
                        <a:solidFill>
                          <a:schemeClr val="accent2"/>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6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Case-1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(27-29 July 99)</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29. 62</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26. 24</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22.15</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0.23</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0.36</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0.52</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6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Case-2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(17-18 June 99)</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24. 32</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22. 31</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18. 38</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0.21</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0.33</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0.46</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6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Case-3</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(11-12 Jun 99)</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26. 93</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22. 54</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18. 68</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0.26</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0.35</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0.46</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67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Case-4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(6-8 Aug 99)</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40. 59</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34. 25</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29. 41</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0.33</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0.46</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0.52</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0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Mean</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30. 37</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26. 34</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22. 16</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0.26</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0.38</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0.49</a:t>
                      </a: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495" name="Text Box 63"/>
          <p:cNvSpPr txBox="1">
            <a:spLocks noChangeArrowheads="1"/>
          </p:cNvSpPr>
          <p:nvPr/>
        </p:nvSpPr>
        <p:spPr bwMode="auto">
          <a:xfrm>
            <a:off x="476250" y="276225"/>
            <a:ext cx="8305800" cy="641350"/>
          </a:xfrm>
          <a:prstGeom prst="rect">
            <a:avLst/>
          </a:prstGeom>
          <a:noFill/>
          <a:ln w="9525">
            <a:noFill/>
            <a:miter lim="800000"/>
            <a:headEnd/>
            <a:tailEnd/>
          </a:ln>
          <a:effectLst/>
        </p:spPr>
        <p:txBody>
          <a:bodyPr>
            <a:spAutoFit/>
          </a:bodyPr>
          <a:lstStyle/>
          <a:p>
            <a:pPr algn="ctr">
              <a:spcBef>
                <a:spcPct val="50000"/>
              </a:spcBef>
            </a:pPr>
            <a:r>
              <a:rPr lang="en-US" b="1">
                <a:solidFill>
                  <a:srgbClr val="FF3300"/>
                </a:solidFill>
              </a:rPr>
              <a:t>Spatial RMSE (mm) and Correlation Co-efficient (CC) of rainfall over the area (Lat=150-250N; Lon=750-900E) for all cases.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990600" y="5029200"/>
            <a:ext cx="7010400" cy="457200"/>
          </a:xfrm>
          <a:prstGeom prst="rect">
            <a:avLst/>
          </a:prstGeom>
          <a:noFill/>
          <a:ln w="9525">
            <a:noFill/>
            <a:miter lim="800000"/>
            <a:headEnd/>
            <a:tailEnd/>
          </a:ln>
          <a:effectLst/>
        </p:spPr>
        <p:txBody>
          <a:bodyPr anchor="ctr">
            <a:spAutoFit/>
          </a:bodyPr>
          <a:lstStyle/>
          <a:p>
            <a:r>
              <a:rPr lang="en-US" sz="2400" b="1">
                <a:solidFill>
                  <a:srgbClr val="009900"/>
                </a:solidFill>
              </a:rPr>
              <a:t>Mean VDEs (km) and gain skill of experiments </a:t>
            </a:r>
          </a:p>
        </p:txBody>
      </p:sp>
      <p:graphicFrame>
        <p:nvGraphicFramePr>
          <p:cNvPr id="19459" name="Object 3"/>
          <p:cNvGraphicFramePr>
            <a:graphicFrameLocks noChangeAspect="1"/>
          </p:cNvGraphicFramePr>
          <p:nvPr/>
        </p:nvGraphicFramePr>
        <p:xfrm>
          <a:off x="381000" y="358775"/>
          <a:ext cx="8382000" cy="4429125"/>
        </p:xfrm>
        <a:graphic>
          <a:graphicData uri="http://schemas.openxmlformats.org/presentationml/2006/ole">
            <p:oleObj spid="_x0000_s19459" name="Chart" r:id="rId3" imgW="5553227" imgH="2933700" progId="Excel.Sheet.8">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04800" y="417513"/>
            <a:ext cx="8610600" cy="3686175"/>
          </a:xfrm>
          <a:prstGeom prst="rect">
            <a:avLst/>
          </a:prstGeom>
          <a:noFill/>
          <a:ln w="9525">
            <a:noFill/>
            <a:miter lim="800000"/>
            <a:headEnd/>
            <a:tailEnd/>
          </a:ln>
        </p:spPr>
        <p:txBody>
          <a:bodyPr>
            <a:spAutoFit/>
          </a:bodyPr>
          <a:lstStyle/>
          <a:p>
            <a:pPr algn="just" eaLnBrk="0" hangingPunct="0"/>
            <a:r>
              <a:rPr lang="en-US" sz="3200" b="1">
                <a:solidFill>
                  <a:schemeClr val="accent2"/>
                </a:solidFill>
              </a:rPr>
              <a:t>Motivation for South Asian Regional Reanalysis</a:t>
            </a:r>
          </a:p>
          <a:p>
            <a:pPr algn="just" eaLnBrk="0" hangingPunct="0"/>
            <a:endParaRPr lang="en-US" sz="1200" b="1">
              <a:solidFill>
                <a:schemeClr val="accent2"/>
              </a:solidFill>
            </a:endParaRPr>
          </a:p>
          <a:p>
            <a:pPr algn="just" eaLnBrk="0" hangingPunct="0"/>
            <a:r>
              <a:rPr lang="en-US" sz="3200" b="1">
                <a:solidFill>
                  <a:srgbClr val="663300"/>
                </a:solidFill>
              </a:rPr>
              <a:t>Due to the direct societal impacts, interest in Regional Hydroclimate (precipitation, surface temperature, soil moisture, stream flow, drought indices, etc.) is intense and growing. </a:t>
            </a:r>
          </a:p>
        </p:txBody>
      </p:sp>
      <p:pic>
        <p:nvPicPr>
          <p:cNvPr id="3075" name="Picture 3"/>
          <p:cNvPicPr>
            <a:picLocks noChangeAspect="1" noChangeArrowheads="1"/>
          </p:cNvPicPr>
          <p:nvPr/>
        </p:nvPicPr>
        <p:blipFill>
          <a:blip r:embed="rId2" cstate="print"/>
          <a:srcRect l="5437" t="4814" r="10306" b="6296"/>
          <a:stretch>
            <a:fillRect/>
          </a:stretch>
        </p:blipFill>
        <p:spPr bwMode="auto">
          <a:xfrm>
            <a:off x="152400" y="3657600"/>
            <a:ext cx="2362200" cy="3048000"/>
          </a:xfrm>
          <a:prstGeom prst="rect">
            <a:avLst/>
          </a:prstGeom>
          <a:noFill/>
          <a:ln w="9525">
            <a:noFill/>
            <a:miter lim="800000"/>
            <a:headEnd/>
            <a:tailEnd/>
          </a:ln>
          <a:effectLst/>
        </p:spPr>
      </p:pic>
      <p:sp>
        <p:nvSpPr>
          <p:cNvPr id="3076" name="Text Box 4"/>
          <p:cNvSpPr txBox="1">
            <a:spLocks noChangeArrowheads="1"/>
          </p:cNvSpPr>
          <p:nvPr/>
        </p:nvSpPr>
        <p:spPr bwMode="auto">
          <a:xfrm>
            <a:off x="2514600" y="4191000"/>
            <a:ext cx="6629400" cy="2282825"/>
          </a:xfrm>
          <a:prstGeom prst="rect">
            <a:avLst/>
          </a:prstGeom>
          <a:noFill/>
          <a:ln w="9525">
            <a:noFill/>
            <a:miter lim="800000"/>
            <a:headEnd/>
            <a:tailEnd/>
          </a:ln>
          <a:effectLst/>
        </p:spPr>
        <p:txBody>
          <a:bodyPr>
            <a:spAutoFit/>
          </a:bodyPr>
          <a:lstStyle/>
          <a:p>
            <a:pPr algn="ctr" eaLnBrk="0" hangingPunct="0"/>
            <a:r>
              <a:rPr lang="en-US" sz="2400" b="1">
                <a:solidFill>
                  <a:srgbClr val="3333FF"/>
                </a:solidFill>
              </a:rPr>
              <a:t>National Action Plan on Climate Change</a:t>
            </a:r>
          </a:p>
          <a:p>
            <a:pPr algn="ctr" eaLnBrk="0" hangingPunct="0"/>
            <a:r>
              <a:rPr lang="en-US" sz="2400" b="1">
                <a:solidFill>
                  <a:srgbClr val="3333FF"/>
                </a:solidFill>
              </a:rPr>
              <a:t>Government of India</a:t>
            </a:r>
          </a:p>
          <a:p>
            <a:pPr algn="ctr" eaLnBrk="0" hangingPunct="0"/>
            <a:r>
              <a:rPr lang="en-US" sz="2400" b="1">
                <a:solidFill>
                  <a:srgbClr val="3333FF"/>
                </a:solidFill>
              </a:rPr>
              <a:t>Prime Minister’s Council on Climate Change</a:t>
            </a:r>
          </a:p>
          <a:p>
            <a:pPr eaLnBrk="0" hangingPunct="0"/>
            <a:endParaRPr lang="en-US" sz="2400" b="1">
              <a:solidFill>
                <a:srgbClr val="3333FF"/>
              </a:solidFill>
            </a:endParaRPr>
          </a:p>
          <a:p>
            <a:pPr eaLnBrk="0" hangingPunct="0"/>
            <a:r>
              <a:rPr lang="en-US" sz="2400" b="1">
                <a:solidFill>
                  <a:srgbClr val="0066FF"/>
                </a:solidFill>
              </a:rPr>
              <a:t> 3.8.2 ……. Regional data reanalysis projects should be encouraged.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6249988"/>
          </a:xfrm>
          <a:prstGeom prst="rect">
            <a:avLst/>
          </a:prstGeom>
          <a:noFill/>
          <a:ln w="9525">
            <a:noFill/>
            <a:miter lim="800000"/>
            <a:headEnd/>
            <a:tailEnd/>
          </a:ln>
          <a:effectLst/>
        </p:spPr>
        <p:txBody>
          <a:bodyPr>
            <a:spAutoFit/>
          </a:bodyPr>
          <a:lstStyle/>
          <a:p>
            <a:pPr eaLnBrk="0" hangingPunct="0"/>
            <a:r>
              <a:rPr lang="en-US" sz="3200" b="1">
                <a:solidFill>
                  <a:srgbClr val="3366FF"/>
                </a:solidFill>
                <a:ea typeface="Times New Roman" pitchFamily="18" charset="0"/>
                <a:cs typeface="Arial" charset="0"/>
              </a:rPr>
              <a:t>     South Asian Regional Reanalysis (SARR)</a:t>
            </a:r>
          </a:p>
          <a:p>
            <a:pPr eaLnBrk="0" hangingPunct="0"/>
            <a:endParaRPr lang="en-US" sz="1600" b="1">
              <a:solidFill>
                <a:srgbClr val="3366FF"/>
              </a:solidFill>
              <a:ea typeface="Times New Roman" pitchFamily="18" charset="0"/>
              <a:cs typeface="Arial" charset="0"/>
            </a:endParaRPr>
          </a:p>
          <a:p>
            <a:pPr eaLnBrk="0" hangingPunct="0"/>
            <a:r>
              <a:rPr lang="en-US" sz="3200" b="1">
                <a:solidFill>
                  <a:srgbClr val="3366FF"/>
                </a:solidFill>
                <a:ea typeface="Times New Roman" pitchFamily="18" charset="0"/>
                <a:cs typeface="Arial" charset="0"/>
              </a:rPr>
              <a:t>                 </a:t>
            </a:r>
            <a:r>
              <a:rPr lang="en-US" sz="2400" b="1" i="1">
                <a:solidFill>
                  <a:srgbClr val="3366FF"/>
                </a:solidFill>
                <a:ea typeface="Times New Roman" pitchFamily="18" charset="0"/>
                <a:cs typeface="Arial" charset="0"/>
              </a:rPr>
              <a:t>A Collaborative Project between</a:t>
            </a:r>
          </a:p>
          <a:p>
            <a:pPr eaLnBrk="0" hangingPunct="0"/>
            <a:r>
              <a:rPr lang="en-US" sz="3200" b="1">
                <a:solidFill>
                  <a:srgbClr val="3366FF"/>
                </a:solidFill>
                <a:ea typeface="Times New Roman" pitchFamily="18" charset="0"/>
                <a:cs typeface="Arial" charset="0"/>
              </a:rPr>
              <a:t>                  </a:t>
            </a:r>
            <a:r>
              <a:rPr lang="en-US" sz="2800" b="1">
                <a:solidFill>
                  <a:srgbClr val="3366FF"/>
                </a:solidFill>
                <a:ea typeface="Times New Roman" pitchFamily="18" charset="0"/>
                <a:cs typeface="Arial" charset="0"/>
              </a:rPr>
              <a:t>Ministry of Earth Sciences, </a:t>
            </a:r>
          </a:p>
          <a:p>
            <a:pPr eaLnBrk="0" hangingPunct="0"/>
            <a:r>
              <a:rPr lang="en-US" sz="2800" b="1">
                <a:solidFill>
                  <a:srgbClr val="3366FF"/>
                </a:solidFill>
                <a:ea typeface="Times New Roman" pitchFamily="18" charset="0"/>
                <a:cs typeface="Arial" charset="0"/>
              </a:rPr>
              <a:t>                         Government of India</a:t>
            </a:r>
          </a:p>
          <a:p>
            <a:pPr eaLnBrk="0" hangingPunct="0"/>
            <a:endParaRPr lang="en-US" sz="2800" b="1">
              <a:solidFill>
                <a:srgbClr val="3366FF"/>
              </a:solidFill>
              <a:ea typeface="Times New Roman" pitchFamily="18" charset="0"/>
              <a:cs typeface="Arial" charset="0"/>
            </a:endParaRPr>
          </a:p>
          <a:p>
            <a:pPr eaLnBrk="0" hangingPunct="0"/>
            <a:endParaRPr lang="en-US" sz="2800" b="1">
              <a:solidFill>
                <a:srgbClr val="3366FF"/>
              </a:solidFill>
              <a:ea typeface="Times New Roman" pitchFamily="18" charset="0"/>
              <a:cs typeface="Arial" charset="0"/>
            </a:endParaRPr>
          </a:p>
          <a:p>
            <a:pPr eaLnBrk="0" hangingPunct="0"/>
            <a:endParaRPr lang="en-US" sz="3200" b="1">
              <a:solidFill>
                <a:srgbClr val="3366FF"/>
              </a:solidFill>
              <a:ea typeface="Times New Roman" pitchFamily="18" charset="0"/>
              <a:cs typeface="Arial" charset="0"/>
            </a:endParaRPr>
          </a:p>
          <a:p>
            <a:pPr eaLnBrk="0" hangingPunct="0"/>
            <a:r>
              <a:rPr lang="en-US" sz="3200" b="1">
                <a:solidFill>
                  <a:srgbClr val="3366FF"/>
                </a:solidFill>
                <a:ea typeface="Times New Roman" pitchFamily="18" charset="0"/>
                <a:cs typeface="Arial" charset="0"/>
              </a:rPr>
              <a:t>                                  </a:t>
            </a:r>
            <a:r>
              <a:rPr lang="en-US" sz="2400" b="1" i="1">
                <a:solidFill>
                  <a:srgbClr val="3366FF"/>
                </a:solidFill>
                <a:ea typeface="Times New Roman" pitchFamily="18" charset="0"/>
                <a:cs typeface="Arial" charset="0"/>
              </a:rPr>
              <a:t>and</a:t>
            </a:r>
          </a:p>
          <a:p>
            <a:pPr eaLnBrk="0" hangingPunct="0"/>
            <a:r>
              <a:rPr lang="en-US" sz="2800" b="1">
                <a:solidFill>
                  <a:srgbClr val="3366FF"/>
                </a:solidFill>
                <a:ea typeface="Times New Roman" pitchFamily="18" charset="0"/>
                <a:cs typeface="Arial" charset="0"/>
              </a:rPr>
              <a:t> National Oceanic and Atmospheric Administration,</a:t>
            </a:r>
          </a:p>
          <a:p>
            <a:pPr eaLnBrk="0" hangingPunct="0"/>
            <a:r>
              <a:rPr lang="en-US" sz="2800" b="1">
                <a:solidFill>
                  <a:srgbClr val="3366FF"/>
                </a:solidFill>
                <a:ea typeface="Times New Roman" pitchFamily="18" charset="0"/>
                <a:cs typeface="Arial" charset="0"/>
              </a:rPr>
              <a:t>                     Department of Commerce,</a:t>
            </a:r>
          </a:p>
          <a:p>
            <a:pPr eaLnBrk="0" hangingPunct="0"/>
            <a:r>
              <a:rPr lang="en-US" sz="2800" b="1">
                <a:solidFill>
                  <a:srgbClr val="3366FF"/>
                </a:solidFill>
                <a:ea typeface="Times New Roman" pitchFamily="18" charset="0"/>
                <a:cs typeface="Arial" charset="0"/>
              </a:rPr>
              <a:t>                      United States of America</a:t>
            </a:r>
          </a:p>
          <a:p>
            <a:pPr eaLnBrk="0" hangingPunct="0"/>
            <a:endParaRPr lang="en-US" sz="2800" b="1">
              <a:solidFill>
                <a:srgbClr val="000000"/>
              </a:solidFill>
              <a:ea typeface="Times New Roman" pitchFamily="18" charset="0"/>
              <a:cs typeface="Arial" charset="0"/>
            </a:endParaRPr>
          </a:p>
          <a:p>
            <a:pPr eaLnBrk="0" hangingPunct="0"/>
            <a:r>
              <a:rPr lang="en-US" sz="3200" b="1">
                <a:ea typeface="Times New Roman" pitchFamily="18" charset="0"/>
                <a:cs typeface="Arial" charset="0"/>
              </a:rPr>
              <a:t> </a:t>
            </a:r>
          </a:p>
        </p:txBody>
      </p:sp>
      <p:sp>
        <p:nvSpPr>
          <p:cNvPr id="4099" name="Text Box 3"/>
          <p:cNvSpPr txBox="1">
            <a:spLocks noChangeArrowheads="1"/>
          </p:cNvSpPr>
          <p:nvPr/>
        </p:nvSpPr>
        <p:spPr bwMode="auto">
          <a:xfrm>
            <a:off x="822325" y="5522913"/>
            <a:ext cx="184150" cy="366712"/>
          </a:xfrm>
          <a:prstGeom prst="rect">
            <a:avLst/>
          </a:prstGeom>
          <a:noFill/>
          <a:ln w="9525">
            <a:noFill/>
            <a:miter lim="800000"/>
            <a:headEnd/>
            <a:tailEnd/>
          </a:ln>
          <a:effectLst/>
        </p:spPr>
        <p:txBody>
          <a:bodyPr wrap="none">
            <a:spAutoFit/>
          </a:bodyPr>
          <a:lstStyle/>
          <a:p>
            <a:pPr eaLnBrk="0" hangingPunct="0"/>
            <a:endParaRPr lang="en-US"/>
          </a:p>
        </p:txBody>
      </p:sp>
      <p:pic>
        <p:nvPicPr>
          <p:cNvPr id="4100" name="Picture 4" descr="noaa-logo"/>
          <p:cNvPicPr>
            <a:picLocks noChangeAspect="1" noChangeArrowheads="1"/>
          </p:cNvPicPr>
          <p:nvPr/>
        </p:nvPicPr>
        <p:blipFill>
          <a:blip r:embed="rId2" cstate="print"/>
          <a:srcRect/>
          <a:stretch>
            <a:fillRect/>
          </a:stretch>
        </p:blipFill>
        <p:spPr bwMode="auto">
          <a:xfrm>
            <a:off x="3429000" y="5219700"/>
            <a:ext cx="1676400" cy="1638300"/>
          </a:xfrm>
          <a:prstGeom prst="rect">
            <a:avLst/>
          </a:prstGeom>
          <a:noFill/>
          <a:ln w="9525">
            <a:noFill/>
            <a:miter lim="800000"/>
            <a:headEnd/>
            <a:tailEnd/>
          </a:ln>
        </p:spPr>
      </p:pic>
      <p:pic>
        <p:nvPicPr>
          <p:cNvPr id="4101" name="Picture 5" descr="See full size image"/>
          <p:cNvPicPr>
            <a:picLocks noChangeAspect="1" noChangeArrowheads="1"/>
          </p:cNvPicPr>
          <p:nvPr/>
        </p:nvPicPr>
        <p:blipFill>
          <a:blip r:embed="rId3" cstate="print"/>
          <a:srcRect/>
          <a:stretch>
            <a:fillRect/>
          </a:stretch>
        </p:blipFill>
        <p:spPr bwMode="auto">
          <a:xfrm>
            <a:off x="3886200" y="2286000"/>
            <a:ext cx="987425"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81000" y="609600"/>
            <a:ext cx="8382000" cy="6075363"/>
          </a:xfrm>
          <a:prstGeom prst="rect">
            <a:avLst/>
          </a:prstGeom>
          <a:noFill/>
          <a:ln w="44450">
            <a:solidFill>
              <a:srgbClr val="FF3399"/>
            </a:solidFill>
            <a:miter lim="800000"/>
            <a:headEnd/>
            <a:tailEnd/>
          </a:ln>
          <a:effectLst/>
        </p:spPr>
        <p:txBody>
          <a:bodyPr>
            <a:spAutoFit/>
          </a:bodyPr>
          <a:lstStyle/>
          <a:p>
            <a:pPr eaLnBrk="0" hangingPunct="0"/>
            <a:r>
              <a:rPr lang="en-US" sz="2800" b="1">
                <a:solidFill>
                  <a:schemeClr val="hlink"/>
                </a:solidFill>
              </a:rPr>
              <a:t>Specific SARR Goals </a:t>
            </a:r>
          </a:p>
          <a:p>
            <a:pPr eaLnBrk="0" hangingPunct="0"/>
            <a:endParaRPr lang="en-US" sz="2800" b="1">
              <a:solidFill>
                <a:schemeClr val="hlink"/>
              </a:solidFill>
            </a:endParaRPr>
          </a:p>
          <a:p>
            <a:pPr eaLnBrk="0" hangingPunct="0"/>
            <a:r>
              <a:rPr lang="en-US" sz="2400" b="1">
                <a:solidFill>
                  <a:schemeClr val="accent2"/>
                </a:solidFill>
              </a:rPr>
              <a:t>Refinement in methods of precipitation and radiances assimilation. </a:t>
            </a:r>
          </a:p>
          <a:p>
            <a:pPr eaLnBrk="0" hangingPunct="0"/>
            <a:endParaRPr lang="en-US" sz="1000" b="1">
              <a:solidFill>
                <a:schemeClr val="accent2"/>
              </a:solidFill>
            </a:endParaRPr>
          </a:p>
          <a:p>
            <a:pPr eaLnBrk="0" hangingPunct="0"/>
            <a:endParaRPr lang="en-US" sz="1200" b="1">
              <a:solidFill>
                <a:schemeClr val="accent2"/>
              </a:solidFill>
            </a:endParaRPr>
          </a:p>
          <a:p>
            <a:pPr eaLnBrk="0" hangingPunct="0"/>
            <a:r>
              <a:rPr lang="en-US" sz="2400" b="1">
                <a:solidFill>
                  <a:srgbClr val="3333FF"/>
                </a:solidFill>
              </a:rPr>
              <a:t>Conduct a 5-year pilot-phase reanalysis</a:t>
            </a:r>
            <a:endParaRPr lang="en-US" sz="1000" b="1">
              <a:solidFill>
                <a:srgbClr val="3333FF"/>
              </a:solidFill>
            </a:endParaRPr>
          </a:p>
          <a:p>
            <a:pPr eaLnBrk="0" hangingPunct="0"/>
            <a:r>
              <a:rPr lang="en-US" b="1">
                <a:solidFill>
                  <a:srgbClr val="3333FF"/>
                </a:solidFill>
              </a:rPr>
              <a:t>(to test and optimize data stream organization and the geographic domain and assimilating model choices) </a:t>
            </a:r>
          </a:p>
          <a:p>
            <a:pPr eaLnBrk="0" hangingPunct="0"/>
            <a:endParaRPr lang="en-US" b="1">
              <a:solidFill>
                <a:srgbClr val="3333FF"/>
              </a:solidFill>
            </a:endParaRPr>
          </a:p>
          <a:p>
            <a:pPr eaLnBrk="0" hangingPunct="0"/>
            <a:r>
              <a:rPr lang="en-US" sz="2400" b="1">
                <a:solidFill>
                  <a:srgbClr val="663300"/>
                </a:solidFill>
              </a:rPr>
              <a:t>Develop high-resolution SST analysis for the Indian ocean </a:t>
            </a:r>
            <a:r>
              <a:rPr lang="en-US" b="1">
                <a:solidFill>
                  <a:srgbClr val="663300"/>
                </a:solidFill>
              </a:rPr>
              <a:t>from satellite and in-situ observations, including moorings, drifters and Argo floats</a:t>
            </a:r>
          </a:p>
          <a:p>
            <a:pPr eaLnBrk="0" hangingPunct="0"/>
            <a:endParaRPr lang="en-US" sz="1200" b="1">
              <a:solidFill>
                <a:srgbClr val="663300"/>
              </a:solidFill>
            </a:endParaRPr>
          </a:p>
          <a:p>
            <a:pPr eaLnBrk="0" hangingPunct="0"/>
            <a:r>
              <a:rPr lang="en-US" sz="2400" b="1"/>
              <a:t>Design techniques for assimilation of aerosols</a:t>
            </a:r>
            <a:r>
              <a:rPr lang="en-US" sz="2400" b="1">
                <a:solidFill>
                  <a:srgbClr val="663300"/>
                </a:solidFill>
              </a:rPr>
              <a:t> </a:t>
            </a:r>
          </a:p>
          <a:p>
            <a:pPr eaLnBrk="0" hangingPunct="0"/>
            <a:endParaRPr lang="en-US" sz="1200" b="1">
              <a:solidFill>
                <a:srgbClr val="663300"/>
              </a:solidFill>
            </a:endParaRPr>
          </a:p>
          <a:p>
            <a:pPr eaLnBrk="0" hangingPunct="0"/>
            <a:r>
              <a:rPr lang="en-US" sz="2400" b="1">
                <a:solidFill>
                  <a:srgbClr val="0066FF"/>
                </a:solidFill>
              </a:rPr>
              <a:t>Generate a high spatio-temporal resolution (≤25 Km, ≤3 hours) climate data set for the 1979-2009 period over the South Asian land-ocean region.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28600" y="514350"/>
            <a:ext cx="8229600" cy="6191250"/>
          </a:xfrm>
          <a:prstGeom prst="rect">
            <a:avLst/>
          </a:prstGeom>
          <a:noFill/>
          <a:ln w="44450">
            <a:solidFill>
              <a:srgbClr val="FF3399"/>
            </a:solidFill>
            <a:miter lim="800000"/>
            <a:headEnd/>
            <a:tailEnd/>
          </a:ln>
        </p:spPr>
        <p:txBody>
          <a:bodyPr>
            <a:spAutoFit/>
          </a:bodyPr>
          <a:lstStyle/>
          <a:p>
            <a:pPr algn="just" eaLnBrk="0" hangingPunct="0"/>
            <a:r>
              <a:rPr lang="en-US" sz="2400" b="1">
                <a:solidFill>
                  <a:srgbClr val="3333FF"/>
                </a:solidFill>
              </a:rPr>
              <a:t>The SARR Project is being carried out with an objective that the SARR Products shall be useful for </a:t>
            </a:r>
          </a:p>
          <a:p>
            <a:pPr algn="just" eaLnBrk="0" hangingPunct="0"/>
            <a:endParaRPr lang="en-US" sz="1200" b="1">
              <a:solidFill>
                <a:srgbClr val="3333FF"/>
              </a:solidFill>
            </a:endParaRPr>
          </a:p>
          <a:p>
            <a:pPr algn="just" eaLnBrk="0" hangingPunct="0"/>
            <a:r>
              <a:rPr lang="en-US" sz="2400" b="1">
                <a:solidFill>
                  <a:srgbClr val="3333FF"/>
                </a:solidFill>
              </a:rPr>
              <a:t>Climate Diagnostics, </a:t>
            </a:r>
          </a:p>
          <a:p>
            <a:pPr algn="just" eaLnBrk="0" hangingPunct="0"/>
            <a:r>
              <a:rPr lang="en-US" sz="2400" b="1">
                <a:solidFill>
                  <a:srgbClr val="3333FF"/>
                </a:solidFill>
              </a:rPr>
              <a:t>Climate Variability, </a:t>
            </a:r>
          </a:p>
          <a:p>
            <a:pPr algn="just" eaLnBrk="0" hangingPunct="0"/>
            <a:r>
              <a:rPr lang="en-US" sz="2400" b="1">
                <a:solidFill>
                  <a:srgbClr val="3333FF"/>
                </a:solidFill>
              </a:rPr>
              <a:t>Climate Change, </a:t>
            </a:r>
          </a:p>
          <a:p>
            <a:pPr algn="just" eaLnBrk="0" hangingPunct="0"/>
            <a:r>
              <a:rPr lang="en-US" sz="2400" b="1">
                <a:solidFill>
                  <a:srgbClr val="3333FF"/>
                </a:solidFill>
              </a:rPr>
              <a:t>Model Verification/Tuning</a:t>
            </a:r>
          </a:p>
          <a:p>
            <a:pPr algn="just" eaLnBrk="0" hangingPunct="0"/>
            <a:endParaRPr lang="en-US" sz="2400" b="1">
              <a:solidFill>
                <a:srgbClr val="3333FF"/>
              </a:solidFill>
            </a:endParaRPr>
          </a:p>
          <a:p>
            <a:pPr algn="just" eaLnBrk="0" hangingPunct="0"/>
            <a:r>
              <a:rPr lang="en-US" sz="2400" b="1">
                <a:solidFill>
                  <a:srgbClr val="009900"/>
                </a:solidFill>
              </a:rPr>
              <a:t>It is expected that</a:t>
            </a:r>
            <a:r>
              <a:rPr lang="en-US" sz="2400" b="1">
                <a:solidFill>
                  <a:schemeClr val="accent2"/>
                </a:solidFill>
              </a:rPr>
              <a:t> </a:t>
            </a:r>
          </a:p>
          <a:p>
            <a:pPr algn="just" eaLnBrk="0" hangingPunct="0"/>
            <a:endParaRPr lang="en-US" sz="1200" b="1">
              <a:solidFill>
                <a:schemeClr val="accent2"/>
              </a:solidFill>
            </a:endParaRPr>
          </a:p>
          <a:p>
            <a:pPr algn="just" eaLnBrk="0" hangingPunct="0"/>
            <a:r>
              <a:rPr lang="en-US" sz="2400" b="1">
                <a:solidFill>
                  <a:schemeClr val="accent2"/>
                </a:solidFill>
              </a:rPr>
              <a:t>The SARR project will provide an Atmosphere-Land-Ocean surface state description </a:t>
            </a:r>
            <a:r>
              <a:rPr lang="en-US" sz="2400" b="1">
                <a:solidFill>
                  <a:srgbClr val="FF3300"/>
                </a:solidFill>
              </a:rPr>
              <a:t>where consistency between circulation and hydroclimate components is assured.</a:t>
            </a:r>
          </a:p>
          <a:p>
            <a:pPr algn="just" eaLnBrk="0" hangingPunct="0"/>
            <a:endParaRPr lang="en-US" sz="1400" b="1">
              <a:solidFill>
                <a:schemeClr val="accent2"/>
              </a:solidFill>
            </a:endParaRPr>
          </a:p>
          <a:p>
            <a:pPr algn="just" eaLnBrk="0" hangingPunct="0"/>
            <a:r>
              <a:rPr lang="en-US" sz="2400" b="1">
                <a:solidFill>
                  <a:schemeClr val="accent2"/>
                </a:solidFill>
              </a:rPr>
              <a:t>To achieve the goal, assimilation of rainfall, radiance, and aerosol observations in numerical weather prediction models shall be carried out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6" descr="domain"/>
          <p:cNvPicPr>
            <a:picLocks noChangeAspect="1" noChangeArrowheads="1"/>
          </p:cNvPicPr>
          <p:nvPr/>
        </p:nvPicPr>
        <p:blipFill>
          <a:blip r:embed="rId2" cstate="print"/>
          <a:srcRect l="13979" t="13438" r="16129" b="8623"/>
          <a:stretch>
            <a:fillRect/>
          </a:stretch>
        </p:blipFill>
        <p:spPr bwMode="auto">
          <a:xfrm>
            <a:off x="304800" y="1066800"/>
            <a:ext cx="4953000" cy="4419600"/>
          </a:xfrm>
          <a:prstGeom prst="rect">
            <a:avLst/>
          </a:prstGeom>
          <a:noFill/>
          <a:ln w="9525">
            <a:noFill/>
            <a:miter lim="800000"/>
            <a:headEnd/>
            <a:tailEnd/>
          </a:ln>
        </p:spPr>
      </p:pic>
      <p:sp>
        <p:nvSpPr>
          <p:cNvPr id="7171" name="Text Box 3"/>
          <p:cNvSpPr txBox="1">
            <a:spLocks noChangeArrowheads="1"/>
          </p:cNvSpPr>
          <p:nvPr/>
        </p:nvSpPr>
        <p:spPr bwMode="auto">
          <a:xfrm>
            <a:off x="274638" y="284163"/>
            <a:ext cx="5153025" cy="519112"/>
          </a:xfrm>
          <a:prstGeom prst="rect">
            <a:avLst/>
          </a:prstGeom>
          <a:solidFill>
            <a:schemeClr val="bg1"/>
          </a:solidFill>
          <a:ln w="9525">
            <a:noFill/>
            <a:miter lim="800000"/>
            <a:headEnd/>
            <a:tailEnd/>
          </a:ln>
        </p:spPr>
        <p:txBody>
          <a:bodyPr>
            <a:spAutoFit/>
          </a:bodyPr>
          <a:lstStyle/>
          <a:p>
            <a:pPr eaLnBrk="0" hangingPunct="0">
              <a:spcBef>
                <a:spcPct val="50000"/>
              </a:spcBef>
            </a:pPr>
            <a:r>
              <a:rPr lang="en-US" sz="2800" b="1">
                <a:solidFill>
                  <a:srgbClr val="3333FF"/>
                </a:solidFill>
                <a:latin typeface="Verdana" pitchFamily="34" charset="0"/>
              </a:rPr>
              <a:t>Domain chosen for SARR</a:t>
            </a:r>
          </a:p>
        </p:txBody>
      </p:sp>
      <p:sp>
        <p:nvSpPr>
          <p:cNvPr id="7172" name="Text Box 4"/>
          <p:cNvSpPr txBox="1">
            <a:spLocks noChangeArrowheads="1"/>
          </p:cNvSpPr>
          <p:nvPr/>
        </p:nvSpPr>
        <p:spPr bwMode="auto">
          <a:xfrm>
            <a:off x="5334000" y="1828800"/>
            <a:ext cx="3429000" cy="2682875"/>
          </a:xfrm>
          <a:prstGeom prst="rect">
            <a:avLst/>
          </a:prstGeom>
          <a:noFill/>
          <a:ln w="9525">
            <a:noFill/>
            <a:miter lim="800000"/>
            <a:headEnd/>
            <a:tailEnd/>
          </a:ln>
        </p:spPr>
        <p:txBody>
          <a:bodyPr>
            <a:spAutoFit/>
          </a:bodyPr>
          <a:lstStyle/>
          <a:p>
            <a:pPr algn="just" eaLnBrk="0" hangingPunct="0">
              <a:spcBef>
                <a:spcPct val="50000"/>
              </a:spcBef>
            </a:pPr>
            <a:r>
              <a:rPr lang="en-US" sz="2000" b="1">
                <a:solidFill>
                  <a:srgbClr val="FF3300"/>
                </a:solidFill>
              </a:rPr>
              <a:t>Lat:  15</a:t>
            </a:r>
            <a:r>
              <a:rPr lang="en-US" sz="2000" b="1" baseline="30000">
                <a:solidFill>
                  <a:srgbClr val="FF3300"/>
                </a:solidFill>
              </a:rPr>
              <a:t>0</a:t>
            </a:r>
            <a:r>
              <a:rPr lang="en-US" sz="2000" b="1">
                <a:solidFill>
                  <a:srgbClr val="FF3300"/>
                </a:solidFill>
              </a:rPr>
              <a:t>S-45</a:t>
            </a:r>
            <a:r>
              <a:rPr lang="en-US" sz="2000" b="1" baseline="30000">
                <a:solidFill>
                  <a:srgbClr val="FF3300"/>
                </a:solidFill>
              </a:rPr>
              <a:t>0</a:t>
            </a:r>
            <a:r>
              <a:rPr lang="en-US" sz="2000" b="1">
                <a:solidFill>
                  <a:srgbClr val="FF3300"/>
                </a:solidFill>
              </a:rPr>
              <a:t>N (286 pts)</a:t>
            </a:r>
          </a:p>
          <a:p>
            <a:pPr algn="just" eaLnBrk="0" hangingPunct="0">
              <a:spcBef>
                <a:spcPct val="50000"/>
              </a:spcBef>
            </a:pPr>
            <a:r>
              <a:rPr lang="en-US" sz="2000" b="1">
                <a:solidFill>
                  <a:srgbClr val="FF3300"/>
                </a:solidFill>
              </a:rPr>
              <a:t>Lon:  40</a:t>
            </a:r>
            <a:r>
              <a:rPr lang="en-US" sz="2000" b="1" baseline="30000">
                <a:solidFill>
                  <a:srgbClr val="FF3300"/>
                </a:solidFill>
              </a:rPr>
              <a:t>0</a:t>
            </a:r>
            <a:r>
              <a:rPr lang="en-US" sz="2000" b="1">
                <a:solidFill>
                  <a:srgbClr val="FF3300"/>
                </a:solidFill>
              </a:rPr>
              <a:t>E-120</a:t>
            </a:r>
            <a:r>
              <a:rPr lang="en-US" sz="2000" b="1" baseline="30000">
                <a:solidFill>
                  <a:srgbClr val="FF3300"/>
                </a:solidFill>
              </a:rPr>
              <a:t>0</a:t>
            </a:r>
            <a:r>
              <a:rPr lang="en-US" sz="2000" b="1">
                <a:solidFill>
                  <a:srgbClr val="FF3300"/>
                </a:solidFill>
              </a:rPr>
              <a:t>E (332 pts)</a:t>
            </a:r>
          </a:p>
          <a:p>
            <a:pPr algn="just" eaLnBrk="0" hangingPunct="0">
              <a:spcBef>
                <a:spcPct val="50000"/>
              </a:spcBef>
            </a:pPr>
            <a:r>
              <a:rPr lang="en-US" sz="2000" b="1">
                <a:solidFill>
                  <a:srgbClr val="FF3300"/>
                </a:solidFill>
              </a:rPr>
              <a:t>Res.: 25 km (pilot phase)</a:t>
            </a:r>
          </a:p>
          <a:p>
            <a:pPr algn="just" eaLnBrk="0" hangingPunct="0">
              <a:spcBef>
                <a:spcPct val="50000"/>
              </a:spcBef>
            </a:pPr>
            <a:r>
              <a:rPr lang="en-US" sz="2000" b="1">
                <a:solidFill>
                  <a:srgbClr val="FF3300"/>
                </a:solidFill>
              </a:rPr>
              <a:t>          </a:t>
            </a:r>
            <a:r>
              <a:rPr lang="en-US" sz="2000" b="1">
                <a:solidFill>
                  <a:srgbClr val="3333FF"/>
                </a:solidFill>
              </a:rPr>
              <a:t>18 km (final SARR)</a:t>
            </a:r>
          </a:p>
          <a:p>
            <a:pPr algn="just" eaLnBrk="0" hangingPunct="0">
              <a:spcBef>
                <a:spcPct val="50000"/>
              </a:spcBef>
            </a:pPr>
            <a:r>
              <a:rPr lang="en-US" sz="2000" b="1">
                <a:solidFill>
                  <a:srgbClr val="FF3300"/>
                </a:solidFill>
              </a:rPr>
              <a:t>Cen-lat: 17.5</a:t>
            </a:r>
            <a:r>
              <a:rPr lang="en-US" sz="2000" b="1" baseline="30000">
                <a:solidFill>
                  <a:srgbClr val="FF3300"/>
                </a:solidFill>
              </a:rPr>
              <a:t>0</a:t>
            </a:r>
            <a:r>
              <a:rPr lang="en-US" sz="2000" b="1">
                <a:solidFill>
                  <a:srgbClr val="FF3300"/>
                </a:solidFill>
              </a:rPr>
              <a:t>N</a:t>
            </a:r>
          </a:p>
          <a:p>
            <a:pPr algn="just" eaLnBrk="0" hangingPunct="0">
              <a:spcBef>
                <a:spcPct val="50000"/>
              </a:spcBef>
            </a:pPr>
            <a:r>
              <a:rPr lang="en-US" sz="2000" b="1">
                <a:solidFill>
                  <a:srgbClr val="FF3300"/>
                </a:solidFill>
              </a:rPr>
              <a:t>Cen-lon: 80.0</a:t>
            </a:r>
            <a:r>
              <a:rPr lang="en-US" sz="2000" b="1" baseline="30000">
                <a:solidFill>
                  <a:srgbClr val="FF3300"/>
                </a:solidFill>
              </a:rPr>
              <a:t>0</a:t>
            </a:r>
            <a:r>
              <a:rPr lang="en-US" sz="2000" b="1">
                <a:solidFill>
                  <a:srgbClr val="FF3300"/>
                </a:solidFill>
              </a:rPr>
              <a:t>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image001"/>
          <p:cNvPicPr>
            <a:picLocks noChangeAspect="1" noChangeArrowheads="1"/>
          </p:cNvPicPr>
          <p:nvPr/>
        </p:nvPicPr>
        <p:blipFill>
          <a:blip r:embed="rId2" cstate="print"/>
          <a:srcRect/>
          <a:stretch>
            <a:fillRect/>
          </a:stretch>
        </p:blipFill>
        <p:spPr bwMode="auto">
          <a:xfrm>
            <a:off x="1905000" y="0"/>
            <a:ext cx="5305425" cy="6810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srcRect/>
          <a:stretch>
            <a:fillRect/>
          </a:stretch>
        </p:blipFill>
        <p:spPr bwMode="auto">
          <a:xfrm>
            <a:off x="5638800" y="4800600"/>
            <a:ext cx="2820988" cy="1217613"/>
          </a:xfrm>
          <a:prstGeom prst="rect">
            <a:avLst/>
          </a:prstGeom>
          <a:noFill/>
          <a:ln w="9525">
            <a:noFill/>
            <a:miter lim="800000"/>
            <a:headEnd/>
            <a:tailEnd/>
          </a:ln>
          <a:effectLst/>
        </p:spPr>
      </p:pic>
      <p:grpSp>
        <p:nvGrpSpPr>
          <p:cNvPr id="9219" name="Group 3"/>
          <p:cNvGrpSpPr>
            <a:grpSpLocks/>
          </p:cNvGrpSpPr>
          <p:nvPr/>
        </p:nvGrpSpPr>
        <p:grpSpPr bwMode="auto">
          <a:xfrm>
            <a:off x="3200400" y="6056313"/>
            <a:ext cx="5943600" cy="801687"/>
            <a:chOff x="1152" y="2880"/>
            <a:chExt cx="3744" cy="505"/>
          </a:xfrm>
        </p:grpSpPr>
        <p:pic>
          <p:nvPicPr>
            <p:cNvPr id="9247" name="Picture 4"/>
            <p:cNvPicPr>
              <a:picLocks noChangeAspect="1" noChangeArrowheads="1"/>
            </p:cNvPicPr>
            <p:nvPr/>
          </p:nvPicPr>
          <p:blipFill>
            <a:blip r:embed="rId3" cstate="print"/>
            <a:srcRect/>
            <a:stretch>
              <a:fillRect/>
            </a:stretch>
          </p:blipFill>
          <p:spPr bwMode="auto">
            <a:xfrm>
              <a:off x="1152" y="2880"/>
              <a:ext cx="3744" cy="342"/>
            </a:xfrm>
            <a:prstGeom prst="rect">
              <a:avLst/>
            </a:prstGeom>
            <a:noFill/>
            <a:ln w="9525">
              <a:noFill/>
              <a:miter lim="800000"/>
              <a:headEnd/>
              <a:tailEnd/>
            </a:ln>
            <a:effectLst/>
          </p:spPr>
        </p:pic>
        <p:pic>
          <p:nvPicPr>
            <p:cNvPr id="9248" name="Picture 5"/>
            <p:cNvPicPr>
              <a:picLocks noChangeAspect="1" noChangeArrowheads="1"/>
            </p:cNvPicPr>
            <p:nvPr/>
          </p:nvPicPr>
          <p:blipFill>
            <a:blip r:embed="rId4" cstate="print"/>
            <a:srcRect/>
            <a:stretch>
              <a:fillRect/>
            </a:stretch>
          </p:blipFill>
          <p:spPr bwMode="auto">
            <a:xfrm>
              <a:off x="1152" y="3168"/>
              <a:ext cx="3744" cy="217"/>
            </a:xfrm>
            <a:prstGeom prst="rect">
              <a:avLst/>
            </a:prstGeom>
            <a:noFill/>
            <a:ln w="9525">
              <a:noFill/>
              <a:miter lim="800000"/>
              <a:headEnd/>
              <a:tailEnd/>
            </a:ln>
            <a:effectLst/>
          </p:spPr>
        </p:pic>
      </p:grpSp>
      <p:pic>
        <p:nvPicPr>
          <p:cNvPr id="9220" name="Picture 6"/>
          <p:cNvPicPr>
            <a:picLocks noChangeAspect="1" noChangeArrowheads="1"/>
          </p:cNvPicPr>
          <p:nvPr/>
        </p:nvPicPr>
        <p:blipFill>
          <a:blip r:embed="rId5" cstate="print"/>
          <a:srcRect/>
          <a:stretch>
            <a:fillRect/>
          </a:stretch>
        </p:blipFill>
        <p:spPr bwMode="auto">
          <a:xfrm>
            <a:off x="0" y="3429000"/>
            <a:ext cx="3109913" cy="990600"/>
          </a:xfrm>
          <a:prstGeom prst="rect">
            <a:avLst/>
          </a:prstGeom>
          <a:noFill/>
          <a:ln w="9525">
            <a:noFill/>
            <a:miter lim="800000"/>
            <a:headEnd/>
            <a:tailEnd/>
          </a:ln>
          <a:effectLst/>
        </p:spPr>
      </p:pic>
      <p:pic>
        <p:nvPicPr>
          <p:cNvPr id="9221" name="Picture 7" descr="WMO">
            <a:hlinkClick r:id="rId6"/>
          </p:cNvPr>
          <p:cNvPicPr>
            <a:picLocks noChangeAspect="1" noChangeArrowheads="1"/>
          </p:cNvPicPr>
          <p:nvPr/>
        </p:nvPicPr>
        <p:blipFill>
          <a:blip r:embed="rId7" cstate="print"/>
          <a:srcRect/>
          <a:stretch>
            <a:fillRect/>
          </a:stretch>
        </p:blipFill>
        <p:spPr bwMode="auto">
          <a:xfrm>
            <a:off x="8118475" y="2971800"/>
            <a:ext cx="1025525" cy="1781175"/>
          </a:xfrm>
          <a:prstGeom prst="rect">
            <a:avLst/>
          </a:prstGeom>
          <a:noFill/>
          <a:ln w="9525">
            <a:noFill/>
            <a:miter lim="800000"/>
            <a:headEnd/>
            <a:tailEnd/>
          </a:ln>
        </p:spPr>
      </p:pic>
      <p:pic>
        <p:nvPicPr>
          <p:cNvPr id="9222" name="Picture 8" descr="imdLogo"/>
          <p:cNvPicPr>
            <a:picLocks noChangeAspect="1" noChangeArrowheads="1"/>
          </p:cNvPicPr>
          <p:nvPr/>
        </p:nvPicPr>
        <p:blipFill>
          <a:blip r:embed="rId8" cstate="print"/>
          <a:srcRect/>
          <a:stretch>
            <a:fillRect/>
          </a:stretch>
        </p:blipFill>
        <p:spPr bwMode="auto">
          <a:xfrm>
            <a:off x="2819400" y="3886200"/>
            <a:ext cx="1001713" cy="1562100"/>
          </a:xfrm>
          <a:prstGeom prst="rect">
            <a:avLst/>
          </a:prstGeom>
          <a:noFill/>
          <a:ln w="9525">
            <a:noFill/>
            <a:miter lim="800000"/>
            <a:headEnd/>
            <a:tailEnd/>
          </a:ln>
        </p:spPr>
      </p:pic>
      <p:pic>
        <p:nvPicPr>
          <p:cNvPr id="9223" name="Picture 9" descr="clivar_logo_cmyk">
            <a:hlinkClick r:id="rId9"/>
          </p:cNvPr>
          <p:cNvPicPr>
            <a:picLocks noChangeAspect="1" noChangeArrowheads="1"/>
          </p:cNvPicPr>
          <p:nvPr/>
        </p:nvPicPr>
        <p:blipFill>
          <a:blip r:embed="rId10" cstate="print"/>
          <a:srcRect/>
          <a:stretch>
            <a:fillRect/>
          </a:stretch>
        </p:blipFill>
        <p:spPr bwMode="auto">
          <a:xfrm>
            <a:off x="685800" y="5638800"/>
            <a:ext cx="1533525" cy="1165225"/>
          </a:xfrm>
          <a:prstGeom prst="rect">
            <a:avLst/>
          </a:prstGeom>
          <a:noFill/>
          <a:ln w="9525">
            <a:noFill/>
            <a:miter lim="800000"/>
            <a:headEnd/>
            <a:tailEnd/>
          </a:ln>
        </p:spPr>
      </p:pic>
      <p:pic>
        <p:nvPicPr>
          <p:cNvPr id="9224" name="Picture 10" descr="See full size image">
            <a:hlinkClick r:id="rId11"/>
          </p:cNvPr>
          <p:cNvPicPr>
            <a:picLocks noChangeAspect="1" noChangeArrowheads="1"/>
          </p:cNvPicPr>
          <p:nvPr/>
        </p:nvPicPr>
        <p:blipFill>
          <a:blip r:embed="rId12" cstate="print"/>
          <a:srcRect/>
          <a:stretch>
            <a:fillRect/>
          </a:stretch>
        </p:blipFill>
        <p:spPr bwMode="auto">
          <a:xfrm>
            <a:off x="381000" y="4895850"/>
            <a:ext cx="1676400" cy="623888"/>
          </a:xfrm>
          <a:prstGeom prst="rect">
            <a:avLst/>
          </a:prstGeom>
          <a:noFill/>
          <a:ln w="9525">
            <a:noFill/>
            <a:miter lim="800000"/>
            <a:headEnd/>
            <a:tailEnd/>
          </a:ln>
        </p:spPr>
      </p:pic>
      <p:pic>
        <p:nvPicPr>
          <p:cNvPr id="9225" name="Picture 11" descr="See full size image"/>
          <p:cNvPicPr>
            <a:picLocks noChangeAspect="1" noChangeArrowheads="1"/>
          </p:cNvPicPr>
          <p:nvPr/>
        </p:nvPicPr>
        <p:blipFill>
          <a:blip r:embed="rId13" cstate="print"/>
          <a:srcRect/>
          <a:stretch>
            <a:fillRect/>
          </a:stretch>
        </p:blipFill>
        <p:spPr bwMode="auto">
          <a:xfrm>
            <a:off x="4419600" y="4114800"/>
            <a:ext cx="852488" cy="1447800"/>
          </a:xfrm>
          <a:prstGeom prst="rect">
            <a:avLst/>
          </a:prstGeom>
          <a:noFill/>
          <a:ln w="9525">
            <a:noFill/>
            <a:miter lim="800000"/>
            <a:headEnd/>
            <a:tailEnd/>
          </a:ln>
        </p:spPr>
      </p:pic>
      <p:pic>
        <p:nvPicPr>
          <p:cNvPr id="9226" name="Picture 12" descr="noaa-logo"/>
          <p:cNvPicPr>
            <a:picLocks noChangeAspect="1" noChangeArrowheads="1"/>
          </p:cNvPicPr>
          <p:nvPr/>
        </p:nvPicPr>
        <p:blipFill>
          <a:blip r:embed="rId14" cstate="print"/>
          <a:srcRect/>
          <a:stretch>
            <a:fillRect/>
          </a:stretch>
        </p:blipFill>
        <p:spPr bwMode="auto">
          <a:xfrm>
            <a:off x="6324600" y="3194050"/>
            <a:ext cx="1371600" cy="1339850"/>
          </a:xfrm>
          <a:prstGeom prst="rect">
            <a:avLst/>
          </a:prstGeom>
          <a:noFill/>
          <a:ln w="9525">
            <a:noFill/>
            <a:miter lim="800000"/>
            <a:headEnd/>
            <a:tailEnd/>
          </a:ln>
        </p:spPr>
      </p:pic>
      <p:grpSp>
        <p:nvGrpSpPr>
          <p:cNvPr id="9227" name="Group 13"/>
          <p:cNvGrpSpPr>
            <a:grpSpLocks/>
          </p:cNvGrpSpPr>
          <p:nvPr/>
        </p:nvGrpSpPr>
        <p:grpSpPr bwMode="auto">
          <a:xfrm>
            <a:off x="0" y="381000"/>
            <a:ext cx="8534400" cy="3276600"/>
            <a:chOff x="0" y="240"/>
            <a:chExt cx="5376" cy="2064"/>
          </a:xfrm>
        </p:grpSpPr>
        <p:grpSp>
          <p:nvGrpSpPr>
            <p:cNvPr id="9228" name="Group 14"/>
            <p:cNvGrpSpPr>
              <a:grpSpLocks/>
            </p:cNvGrpSpPr>
            <p:nvPr/>
          </p:nvGrpSpPr>
          <p:grpSpPr bwMode="auto">
            <a:xfrm>
              <a:off x="1104" y="240"/>
              <a:ext cx="2688" cy="1296"/>
              <a:chOff x="1104" y="240"/>
              <a:chExt cx="2688" cy="1296"/>
            </a:xfrm>
          </p:grpSpPr>
          <p:sp>
            <p:nvSpPr>
              <p:cNvPr id="9245" name="Oval 15"/>
              <p:cNvSpPr>
                <a:spLocks noChangeArrowheads="1"/>
              </p:cNvSpPr>
              <p:nvPr/>
            </p:nvSpPr>
            <p:spPr bwMode="auto">
              <a:xfrm>
                <a:off x="1104" y="240"/>
                <a:ext cx="2688" cy="1296"/>
              </a:xfrm>
              <a:prstGeom prst="ellipse">
                <a:avLst/>
              </a:prstGeom>
              <a:solidFill>
                <a:srgbClr val="CCFFFF"/>
              </a:solidFill>
              <a:ln w="9525">
                <a:solidFill>
                  <a:srgbClr val="FF0000"/>
                </a:solidFill>
                <a:round/>
                <a:headEnd/>
                <a:tailEnd/>
              </a:ln>
              <a:effectLst/>
            </p:spPr>
            <p:txBody>
              <a:bodyPr wrap="none" anchor="ctr"/>
              <a:lstStyle/>
              <a:p>
                <a:pPr algn="ctr" eaLnBrk="0" hangingPunct="0"/>
                <a:endParaRPr lang="en-US" sz="2400" b="1">
                  <a:solidFill>
                    <a:srgbClr val="0066FF"/>
                  </a:solidFill>
                  <a:latin typeface="Times New Roman" pitchFamily="18" charset="0"/>
                </a:endParaRPr>
              </a:p>
            </p:txBody>
          </p:sp>
          <p:sp>
            <p:nvSpPr>
              <p:cNvPr id="9246" name="Text Box 16"/>
              <p:cNvSpPr txBox="1">
                <a:spLocks noChangeArrowheads="1"/>
              </p:cNvSpPr>
              <p:nvPr/>
            </p:nvSpPr>
            <p:spPr bwMode="auto">
              <a:xfrm>
                <a:off x="1536" y="432"/>
                <a:ext cx="1827" cy="865"/>
              </a:xfrm>
              <a:prstGeom prst="rect">
                <a:avLst/>
              </a:prstGeom>
              <a:solidFill>
                <a:srgbClr val="339966"/>
              </a:solidFill>
              <a:ln w="9525">
                <a:noFill/>
                <a:miter lim="800000"/>
                <a:headEnd/>
                <a:tailEnd/>
              </a:ln>
              <a:effectLst/>
            </p:spPr>
            <p:txBody>
              <a:bodyPr wrap="none">
                <a:spAutoFit/>
              </a:bodyPr>
              <a:lstStyle/>
              <a:p>
                <a:pPr algn="ctr" eaLnBrk="0" hangingPunct="0"/>
                <a:r>
                  <a:rPr lang="en-US" sz="2800" b="1">
                    <a:solidFill>
                      <a:srgbClr val="FFFF99"/>
                    </a:solidFill>
                    <a:latin typeface="Times New Roman" pitchFamily="18" charset="0"/>
                  </a:rPr>
                  <a:t>SARR </a:t>
                </a:r>
              </a:p>
              <a:p>
                <a:pPr algn="ctr" eaLnBrk="0" hangingPunct="0"/>
                <a:r>
                  <a:rPr lang="en-US" sz="2800" b="1">
                    <a:solidFill>
                      <a:srgbClr val="FFFF99"/>
                    </a:solidFill>
                    <a:latin typeface="Times New Roman" pitchFamily="18" charset="0"/>
                  </a:rPr>
                  <a:t>OBSERVATION </a:t>
                </a:r>
              </a:p>
              <a:p>
                <a:pPr algn="ctr" eaLnBrk="0" hangingPunct="0"/>
                <a:r>
                  <a:rPr lang="en-US" sz="2800" b="1">
                    <a:solidFill>
                      <a:srgbClr val="FFFF99"/>
                    </a:solidFill>
                    <a:latin typeface="Times New Roman" pitchFamily="18" charset="0"/>
                  </a:rPr>
                  <a:t>DATA BANK</a:t>
                </a:r>
              </a:p>
            </p:txBody>
          </p:sp>
        </p:grpSp>
        <p:grpSp>
          <p:nvGrpSpPr>
            <p:cNvPr id="9229" name="Group 17"/>
            <p:cNvGrpSpPr>
              <a:grpSpLocks/>
            </p:cNvGrpSpPr>
            <p:nvPr/>
          </p:nvGrpSpPr>
          <p:grpSpPr bwMode="auto">
            <a:xfrm>
              <a:off x="0" y="432"/>
              <a:ext cx="5376" cy="1872"/>
              <a:chOff x="0" y="432"/>
              <a:chExt cx="5376" cy="1872"/>
            </a:xfrm>
          </p:grpSpPr>
          <p:sp>
            <p:nvSpPr>
              <p:cNvPr id="9238" name="Rectangle 18"/>
              <p:cNvSpPr>
                <a:spLocks noChangeArrowheads="1"/>
              </p:cNvSpPr>
              <p:nvPr/>
            </p:nvSpPr>
            <p:spPr bwMode="auto">
              <a:xfrm>
                <a:off x="0" y="432"/>
                <a:ext cx="720" cy="576"/>
              </a:xfrm>
              <a:prstGeom prst="rect">
                <a:avLst/>
              </a:prstGeom>
              <a:solidFill>
                <a:srgbClr val="FFFF99"/>
              </a:solidFill>
              <a:ln w="9525">
                <a:noFill/>
                <a:miter lim="800000"/>
                <a:headEnd/>
                <a:tailEnd/>
              </a:ln>
              <a:effectLst/>
            </p:spPr>
            <p:txBody>
              <a:bodyPr wrap="none" anchor="ctr"/>
              <a:lstStyle/>
              <a:p>
                <a:pPr algn="ctr" eaLnBrk="0" hangingPunct="0"/>
                <a:r>
                  <a:rPr lang="en-US" sz="2400" b="1">
                    <a:solidFill>
                      <a:srgbClr val="0066FF"/>
                    </a:solidFill>
                    <a:latin typeface="Times New Roman" pitchFamily="18" charset="0"/>
                  </a:rPr>
                  <a:t>NCEP</a:t>
                </a:r>
              </a:p>
            </p:txBody>
          </p:sp>
          <p:sp>
            <p:nvSpPr>
              <p:cNvPr id="9239" name="Rectangle 19"/>
              <p:cNvSpPr>
                <a:spLocks noChangeArrowheads="1"/>
              </p:cNvSpPr>
              <p:nvPr/>
            </p:nvSpPr>
            <p:spPr bwMode="auto">
              <a:xfrm>
                <a:off x="4224" y="528"/>
                <a:ext cx="768" cy="576"/>
              </a:xfrm>
              <a:prstGeom prst="rect">
                <a:avLst/>
              </a:prstGeom>
              <a:solidFill>
                <a:srgbClr val="FFFF99"/>
              </a:solidFill>
              <a:ln w="9525">
                <a:noFill/>
                <a:miter lim="800000"/>
                <a:headEnd/>
                <a:tailEnd/>
              </a:ln>
              <a:effectLst/>
            </p:spPr>
            <p:txBody>
              <a:bodyPr wrap="none" anchor="ctr"/>
              <a:lstStyle/>
              <a:p>
                <a:pPr algn="ctr" eaLnBrk="0" hangingPunct="0"/>
                <a:r>
                  <a:rPr lang="en-US" sz="2400" b="1">
                    <a:solidFill>
                      <a:srgbClr val="0066FF"/>
                    </a:solidFill>
                    <a:latin typeface="Times New Roman" pitchFamily="18" charset="0"/>
                  </a:rPr>
                  <a:t>IMD</a:t>
                </a:r>
              </a:p>
            </p:txBody>
          </p:sp>
          <p:sp>
            <p:nvSpPr>
              <p:cNvPr id="9240" name="Rectangle 20"/>
              <p:cNvSpPr>
                <a:spLocks noChangeArrowheads="1"/>
              </p:cNvSpPr>
              <p:nvPr/>
            </p:nvSpPr>
            <p:spPr bwMode="auto">
              <a:xfrm>
                <a:off x="0" y="1104"/>
                <a:ext cx="912" cy="576"/>
              </a:xfrm>
              <a:prstGeom prst="rect">
                <a:avLst/>
              </a:prstGeom>
              <a:solidFill>
                <a:srgbClr val="FFFF99"/>
              </a:solidFill>
              <a:ln w="9525">
                <a:noFill/>
                <a:miter lim="800000"/>
                <a:headEnd/>
                <a:tailEnd/>
              </a:ln>
              <a:effectLst/>
            </p:spPr>
            <p:txBody>
              <a:bodyPr wrap="none" anchor="ctr"/>
              <a:lstStyle/>
              <a:p>
                <a:pPr algn="ctr" eaLnBrk="0" hangingPunct="0"/>
                <a:r>
                  <a:rPr lang="en-US" sz="2400" b="1">
                    <a:solidFill>
                      <a:srgbClr val="0066FF"/>
                    </a:solidFill>
                    <a:latin typeface="Times New Roman" pitchFamily="18" charset="0"/>
                  </a:rPr>
                  <a:t>NCMRWF</a:t>
                </a:r>
              </a:p>
            </p:txBody>
          </p:sp>
          <p:sp>
            <p:nvSpPr>
              <p:cNvPr id="9241" name="Rectangle 21"/>
              <p:cNvSpPr>
                <a:spLocks noChangeArrowheads="1"/>
              </p:cNvSpPr>
              <p:nvPr/>
            </p:nvSpPr>
            <p:spPr bwMode="auto">
              <a:xfrm>
                <a:off x="1584" y="1872"/>
                <a:ext cx="816" cy="336"/>
              </a:xfrm>
              <a:prstGeom prst="rect">
                <a:avLst/>
              </a:prstGeom>
              <a:solidFill>
                <a:srgbClr val="FFFF99"/>
              </a:solidFill>
              <a:ln w="9525">
                <a:noFill/>
                <a:miter lim="800000"/>
                <a:headEnd/>
                <a:tailEnd/>
              </a:ln>
              <a:effectLst/>
            </p:spPr>
            <p:txBody>
              <a:bodyPr wrap="none" anchor="ctr"/>
              <a:lstStyle/>
              <a:p>
                <a:pPr algn="ctr" eaLnBrk="0" hangingPunct="0"/>
                <a:r>
                  <a:rPr lang="en-US" sz="2400" b="1">
                    <a:solidFill>
                      <a:srgbClr val="0066FF"/>
                    </a:solidFill>
                    <a:latin typeface="Times New Roman" pitchFamily="18" charset="0"/>
                  </a:rPr>
                  <a:t>ISRO</a:t>
                </a:r>
              </a:p>
            </p:txBody>
          </p:sp>
          <p:sp>
            <p:nvSpPr>
              <p:cNvPr id="9242" name="Rectangle 22"/>
              <p:cNvSpPr>
                <a:spLocks noChangeArrowheads="1"/>
              </p:cNvSpPr>
              <p:nvPr/>
            </p:nvSpPr>
            <p:spPr bwMode="auto">
              <a:xfrm>
                <a:off x="672" y="1728"/>
                <a:ext cx="816" cy="384"/>
              </a:xfrm>
              <a:prstGeom prst="rect">
                <a:avLst/>
              </a:prstGeom>
              <a:solidFill>
                <a:srgbClr val="FFFF99"/>
              </a:solidFill>
              <a:ln w="9525">
                <a:noFill/>
                <a:miter lim="800000"/>
                <a:headEnd/>
                <a:tailEnd/>
              </a:ln>
              <a:effectLst/>
            </p:spPr>
            <p:txBody>
              <a:bodyPr wrap="none" anchor="ctr"/>
              <a:lstStyle/>
              <a:p>
                <a:pPr algn="ctr" eaLnBrk="0" hangingPunct="0"/>
                <a:r>
                  <a:rPr lang="en-US" sz="2400" b="1">
                    <a:solidFill>
                      <a:srgbClr val="0066FF"/>
                    </a:solidFill>
                    <a:latin typeface="Times New Roman" pitchFamily="18" charset="0"/>
                  </a:rPr>
                  <a:t>INCOIS</a:t>
                </a:r>
              </a:p>
            </p:txBody>
          </p:sp>
          <p:sp>
            <p:nvSpPr>
              <p:cNvPr id="9243" name="Rectangle 23"/>
              <p:cNvSpPr>
                <a:spLocks noChangeArrowheads="1"/>
              </p:cNvSpPr>
              <p:nvPr/>
            </p:nvSpPr>
            <p:spPr bwMode="auto">
              <a:xfrm>
                <a:off x="2496" y="1872"/>
                <a:ext cx="1296" cy="432"/>
              </a:xfrm>
              <a:prstGeom prst="rect">
                <a:avLst/>
              </a:prstGeom>
              <a:solidFill>
                <a:srgbClr val="FFFF99"/>
              </a:solidFill>
              <a:ln w="9525">
                <a:noFill/>
                <a:miter lim="800000"/>
                <a:headEnd/>
                <a:tailEnd/>
              </a:ln>
              <a:effectLst/>
            </p:spPr>
            <p:txBody>
              <a:bodyPr wrap="none" anchor="ctr"/>
              <a:lstStyle/>
              <a:p>
                <a:pPr algn="ctr" eaLnBrk="0" hangingPunct="0"/>
                <a:r>
                  <a:rPr lang="en-US" sz="2400" b="1">
                    <a:solidFill>
                      <a:srgbClr val="0066FF"/>
                    </a:solidFill>
                    <a:latin typeface="Times New Roman" pitchFamily="18" charset="0"/>
                  </a:rPr>
                  <a:t>Field </a:t>
                </a:r>
              </a:p>
              <a:p>
                <a:pPr algn="ctr" eaLnBrk="0" hangingPunct="0"/>
                <a:r>
                  <a:rPr lang="en-US" sz="2400" b="1">
                    <a:solidFill>
                      <a:srgbClr val="0066FF"/>
                    </a:solidFill>
                    <a:latin typeface="Times New Roman" pitchFamily="18" charset="0"/>
                  </a:rPr>
                  <a:t>Experiments</a:t>
                </a:r>
              </a:p>
            </p:txBody>
          </p:sp>
          <p:sp>
            <p:nvSpPr>
              <p:cNvPr id="9244" name="Rectangle 24"/>
              <p:cNvSpPr>
                <a:spLocks noChangeArrowheads="1"/>
              </p:cNvSpPr>
              <p:nvPr/>
            </p:nvSpPr>
            <p:spPr bwMode="auto">
              <a:xfrm>
                <a:off x="3888" y="1296"/>
                <a:ext cx="1488" cy="432"/>
              </a:xfrm>
              <a:prstGeom prst="rect">
                <a:avLst/>
              </a:prstGeom>
              <a:solidFill>
                <a:srgbClr val="FFFF99"/>
              </a:solidFill>
              <a:ln w="9525">
                <a:noFill/>
                <a:miter lim="800000"/>
                <a:headEnd/>
                <a:tailEnd/>
              </a:ln>
              <a:effectLst/>
            </p:spPr>
            <p:txBody>
              <a:bodyPr wrap="none" anchor="ctr"/>
              <a:lstStyle/>
              <a:p>
                <a:pPr algn="ctr" eaLnBrk="0" hangingPunct="0"/>
                <a:r>
                  <a:rPr lang="en-US" sz="2400" b="1">
                    <a:solidFill>
                      <a:srgbClr val="0066FF"/>
                    </a:solidFill>
                    <a:latin typeface="Times New Roman" pitchFamily="18" charset="0"/>
                  </a:rPr>
                  <a:t>Countries in </a:t>
                </a:r>
              </a:p>
              <a:p>
                <a:pPr algn="ctr" eaLnBrk="0" hangingPunct="0"/>
                <a:r>
                  <a:rPr lang="en-US" sz="2400" b="1">
                    <a:solidFill>
                      <a:srgbClr val="0066FF"/>
                    </a:solidFill>
                    <a:latin typeface="Times New Roman" pitchFamily="18" charset="0"/>
                  </a:rPr>
                  <a:t>SARR domain</a:t>
                </a:r>
              </a:p>
            </p:txBody>
          </p:sp>
        </p:grpSp>
        <p:grpSp>
          <p:nvGrpSpPr>
            <p:cNvPr id="9230" name="Group 25"/>
            <p:cNvGrpSpPr>
              <a:grpSpLocks/>
            </p:cNvGrpSpPr>
            <p:nvPr/>
          </p:nvGrpSpPr>
          <p:grpSpPr bwMode="auto">
            <a:xfrm>
              <a:off x="720" y="768"/>
              <a:ext cx="3504" cy="1056"/>
              <a:chOff x="720" y="768"/>
              <a:chExt cx="3504" cy="1056"/>
            </a:xfrm>
          </p:grpSpPr>
          <p:sp>
            <p:nvSpPr>
              <p:cNvPr id="9231" name="Line 26"/>
              <p:cNvSpPr>
                <a:spLocks noChangeShapeType="1"/>
              </p:cNvSpPr>
              <p:nvPr/>
            </p:nvSpPr>
            <p:spPr bwMode="auto">
              <a:xfrm>
                <a:off x="720" y="768"/>
                <a:ext cx="384" cy="0"/>
              </a:xfrm>
              <a:prstGeom prst="line">
                <a:avLst/>
              </a:prstGeom>
              <a:noFill/>
              <a:ln w="53975">
                <a:solidFill>
                  <a:schemeClr val="tx1"/>
                </a:solidFill>
                <a:round/>
                <a:headEnd/>
                <a:tailEnd type="triangle" w="med" len="med"/>
              </a:ln>
              <a:effectLst/>
            </p:spPr>
            <p:txBody>
              <a:bodyPr/>
              <a:lstStyle/>
              <a:p>
                <a:endParaRPr lang="en-US"/>
              </a:p>
            </p:txBody>
          </p:sp>
          <p:sp>
            <p:nvSpPr>
              <p:cNvPr id="9232" name="Line 27"/>
              <p:cNvSpPr>
                <a:spLocks noChangeShapeType="1"/>
              </p:cNvSpPr>
              <p:nvPr/>
            </p:nvSpPr>
            <p:spPr bwMode="auto">
              <a:xfrm flipV="1">
                <a:off x="912" y="1152"/>
                <a:ext cx="288" cy="240"/>
              </a:xfrm>
              <a:prstGeom prst="line">
                <a:avLst/>
              </a:prstGeom>
              <a:noFill/>
              <a:ln w="53975">
                <a:solidFill>
                  <a:schemeClr val="tx1"/>
                </a:solidFill>
                <a:round/>
                <a:headEnd/>
                <a:tailEnd type="triangle" w="med" len="med"/>
              </a:ln>
              <a:effectLst/>
            </p:spPr>
            <p:txBody>
              <a:bodyPr/>
              <a:lstStyle/>
              <a:p>
                <a:endParaRPr lang="en-US"/>
              </a:p>
            </p:txBody>
          </p:sp>
          <p:sp>
            <p:nvSpPr>
              <p:cNvPr id="9233" name="Line 28"/>
              <p:cNvSpPr>
                <a:spLocks noChangeShapeType="1"/>
              </p:cNvSpPr>
              <p:nvPr/>
            </p:nvSpPr>
            <p:spPr bwMode="auto">
              <a:xfrm flipV="1">
                <a:off x="1104" y="1392"/>
                <a:ext cx="432" cy="336"/>
              </a:xfrm>
              <a:prstGeom prst="line">
                <a:avLst/>
              </a:prstGeom>
              <a:noFill/>
              <a:ln w="53975">
                <a:solidFill>
                  <a:schemeClr val="tx1"/>
                </a:solidFill>
                <a:round/>
                <a:headEnd/>
                <a:tailEnd type="triangle" w="med" len="med"/>
              </a:ln>
              <a:effectLst/>
            </p:spPr>
            <p:txBody>
              <a:bodyPr/>
              <a:lstStyle/>
              <a:p>
                <a:endParaRPr lang="en-US"/>
              </a:p>
            </p:txBody>
          </p:sp>
          <p:sp>
            <p:nvSpPr>
              <p:cNvPr id="9234" name="Line 29"/>
              <p:cNvSpPr>
                <a:spLocks noChangeShapeType="1"/>
              </p:cNvSpPr>
              <p:nvPr/>
            </p:nvSpPr>
            <p:spPr bwMode="auto">
              <a:xfrm flipV="1">
                <a:off x="1968" y="1488"/>
                <a:ext cx="48" cy="336"/>
              </a:xfrm>
              <a:prstGeom prst="line">
                <a:avLst/>
              </a:prstGeom>
              <a:noFill/>
              <a:ln w="53975">
                <a:solidFill>
                  <a:schemeClr val="tx1"/>
                </a:solidFill>
                <a:round/>
                <a:headEnd/>
                <a:tailEnd type="triangle" w="med" len="med"/>
              </a:ln>
              <a:effectLst/>
            </p:spPr>
            <p:txBody>
              <a:bodyPr/>
              <a:lstStyle/>
              <a:p>
                <a:endParaRPr lang="en-US"/>
              </a:p>
            </p:txBody>
          </p:sp>
          <p:sp>
            <p:nvSpPr>
              <p:cNvPr id="9235" name="Line 30"/>
              <p:cNvSpPr>
                <a:spLocks noChangeShapeType="1"/>
              </p:cNvSpPr>
              <p:nvPr/>
            </p:nvSpPr>
            <p:spPr bwMode="auto">
              <a:xfrm flipH="1" flipV="1">
                <a:off x="2880" y="1536"/>
                <a:ext cx="48" cy="288"/>
              </a:xfrm>
              <a:prstGeom prst="line">
                <a:avLst/>
              </a:prstGeom>
              <a:noFill/>
              <a:ln w="53975">
                <a:solidFill>
                  <a:schemeClr val="tx1"/>
                </a:solidFill>
                <a:round/>
                <a:headEnd/>
                <a:tailEnd type="triangle" w="med" len="med"/>
              </a:ln>
              <a:effectLst/>
            </p:spPr>
            <p:txBody>
              <a:bodyPr/>
              <a:lstStyle/>
              <a:p>
                <a:endParaRPr lang="en-US"/>
              </a:p>
            </p:txBody>
          </p:sp>
          <p:sp>
            <p:nvSpPr>
              <p:cNvPr id="9236" name="Line 31"/>
              <p:cNvSpPr>
                <a:spLocks noChangeShapeType="1"/>
              </p:cNvSpPr>
              <p:nvPr/>
            </p:nvSpPr>
            <p:spPr bwMode="auto">
              <a:xfrm flipH="1" flipV="1">
                <a:off x="3792" y="864"/>
                <a:ext cx="432" cy="0"/>
              </a:xfrm>
              <a:prstGeom prst="line">
                <a:avLst/>
              </a:prstGeom>
              <a:noFill/>
              <a:ln w="53975">
                <a:solidFill>
                  <a:schemeClr val="tx1"/>
                </a:solidFill>
                <a:round/>
                <a:headEnd/>
                <a:tailEnd type="triangle" w="med" len="med"/>
              </a:ln>
              <a:effectLst/>
            </p:spPr>
            <p:txBody>
              <a:bodyPr/>
              <a:lstStyle/>
              <a:p>
                <a:endParaRPr lang="en-US"/>
              </a:p>
            </p:txBody>
          </p:sp>
          <p:sp>
            <p:nvSpPr>
              <p:cNvPr id="9237" name="Line 32"/>
              <p:cNvSpPr>
                <a:spLocks noChangeShapeType="1"/>
              </p:cNvSpPr>
              <p:nvPr/>
            </p:nvSpPr>
            <p:spPr bwMode="auto">
              <a:xfrm flipH="1" flipV="1">
                <a:off x="3264" y="1392"/>
                <a:ext cx="624" cy="144"/>
              </a:xfrm>
              <a:prstGeom prst="line">
                <a:avLst/>
              </a:prstGeom>
              <a:noFill/>
              <a:ln w="53975">
                <a:solidFill>
                  <a:schemeClr val="tx1"/>
                </a:solidFill>
                <a:round/>
                <a:headEnd/>
                <a:tailEnd type="triangle" w="med" len="med"/>
              </a:ln>
              <a:effectLst/>
            </p:spPr>
            <p:txBody>
              <a:bodyPr/>
              <a:lstStyle/>
              <a:p>
                <a:endParaRPr lang="en-US"/>
              </a:p>
            </p:txBody>
          </p:sp>
        </p:gr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304800" y="2133600"/>
            <a:ext cx="8610600" cy="3911600"/>
          </a:xfrm>
          <a:prstGeom prst="rect">
            <a:avLst/>
          </a:prstGeom>
          <a:noFill/>
          <a:ln w="44450">
            <a:solidFill>
              <a:srgbClr val="FF3399"/>
            </a:solidFill>
            <a:miter lim="800000"/>
            <a:headEnd/>
            <a:tailEnd/>
          </a:ln>
        </p:spPr>
        <p:txBody>
          <a:bodyPr>
            <a:spAutoFit/>
          </a:bodyPr>
          <a:lstStyle/>
          <a:p>
            <a:pPr eaLnBrk="0" hangingPunct="0"/>
            <a:r>
              <a:rPr lang="en-US" sz="2800" b="1">
                <a:solidFill>
                  <a:srgbClr val="FF3300"/>
                </a:solidFill>
              </a:rPr>
              <a:t>Analysis Scheme &amp; Model for SARR Pilot Phase</a:t>
            </a:r>
          </a:p>
          <a:p>
            <a:pPr eaLnBrk="0" hangingPunct="0"/>
            <a:endParaRPr lang="en-US" sz="2800" b="1">
              <a:solidFill>
                <a:srgbClr val="FF3300"/>
              </a:solidFill>
            </a:endParaRPr>
          </a:p>
          <a:p>
            <a:pPr eaLnBrk="0" hangingPunct="0"/>
            <a:r>
              <a:rPr lang="en-US" sz="2400" b="1">
                <a:solidFill>
                  <a:schemeClr val="accent2"/>
                </a:solidFill>
              </a:rPr>
              <a:t>WRF 3.1 and WRF-VAR (3.1) has been chosen for SARR Pilot phase experiments</a:t>
            </a:r>
          </a:p>
          <a:p>
            <a:pPr eaLnBrk="0" hangingPunct="0"/>
            <a:endParaRPr lang="en-US" sz="2400" b="1">
              <a:solidFill>
                <a:schemeClr val="accent2"/>
              </a:solidFill>
            </a:endParaRPr>
          </a:p>
          <a:p>
            <a:pPr eaLnBrk="0" hangingPunct="0"/>
            <a:r>
              <a:rPr lang="en-US" sz="2400" b="1">
                <a:solidFill>
                  <a:schemeClr val="accent2"/>
                </a:solidFill>
              </a:rPr>
              <a:t>Several modeling and assimilation experiments have been carried out using past data.</a:t>
            </a:r>
          </a:p>
          <a:p>
            <a:pPr eaLnBrk="0" hangingPunct="0"/>
            <a:endParaRPr lang="en-US" sz="2400" b="1">
              <a:solidFill>
                <a:schemeClr val="accent2"/>
              </a:solidFill>
            </a:endParaRPr>
          </a:p>
          <a:p>
            <a:pPr eaLnBrk="0" hangingPunct="0"/>
            <a:r>
              <a:rPr lang="en-US" sz="2400" b="1">
                <a:solidFill>
                  <a:schemeClr val="accent2"/>
                </a:solidFill>
              </a:rPr>
              <a:t>Most of the experiments are for July 1999 using NCEP &amp; NCMRWF observation datasets</a:t>
            </a:r>
          </a:p>
        </p:txBody>
      </p:sp>
      <p:sp>
        <p:nvSpPr>
          <p:cNvPr id="10243" name="TextBox 2"/>
          <p:cNvSpPr txBox="1">
            <a:spLocks noChangeArrowheads="1"/>
          </p:cNvSpPr>
          <p:nvPr/>
        </p:nvSpPr>
        <p:spPr bwMode="auto">
          <a:xfrm>
            <a:off x="914400" y="446088"/>
            <a:ext cx="6858000" cy="1077912"/>
          </a:xfrm>
          <a:prstGeom prst="rect">
            <a:avLst/>
          </a:prstGeom>
          <a:noFill/>
          <a:ln w="9525">
            <a:noFill/>
            <a:miter lim="800000"/>
            <a:headEnd/>
            <a:tailEnd/>
          </a:ln>
        </p:spPr>
        <p:txBody>
          <a:bodyPr>
            <a:spAutoFit/>
          </a:bodyPr>
          <a:lstStyle/>
          <a:p>
            <a:pPr algn="ctr"/>
            <a:r>
              <a:rPr lang="en-US" sz="3200" b="1">
                <a:solidFill>
                  <a:srgbClr val="3333FF"/>
                </a:solidFill>
              </a:rPr>
              <a:t>SARR Pilot Phase Experiments (1999-2003)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648</TotalTime>
  <Words>690</Words>
  <Application>Microsoft Office PowerPoint</Application>
  <PresentationFormat>On-screen Show (4:3)</PresentationFormat>
  <Paragraphs>175</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Default Design</vt:lpstr>
      <vt:lpstr>Chart</vt:lpstr>
      <vt:lpstr>South Asian Regional Reanalysis (SARR)</vt:lpstr>
      <vt:lpstr>Slide 2</vt:lpstr>
      <vt:lpstr>Slide 3</vt:lpstr>
      <vt:lpstr>Slide 4</vt:lpstr>
      <vt:lpstr>Slide 5</vt:lpstr>
      <vt:lpstr>Slide 6</vt:lpstr>
      <vt:lpstr>Slide 7</vt:lpstr>
      <vt:lpstr>Slide 8</vt:lpstr>
      <vt:lpstr>Slide 9</vt:lpstr>
      <vt:lpstr>Slide 10</vt:lpstr>
      <vt:lpstr>Slide 11</vt:lpstr>
      <vt:lpstr>IMPACT of BACKGROUND ERRORS (BE) &amp; ASSIMILATION</vt:lpstr>
      <vt:lpstr>Numerical Experiments</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SCIENTIST</dc:creator>
  <cp:lastModifiedBy>kate.howard</cp:lastModifiedBy>
  <cp:revision>118</cp:revision>
  <dcterms:created xsi:type="dcterms:W3CDTF">2011-12-23T05:58:19Z</dcterms:created>
  <dcterms:modified xsi:type="dcterms:W3CDTF">2012-05-08T14:17:14Z</dcterms:modified>
</cp:coreProperties>
</file>