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360" r:id="rId3"/>
    <p:sldId id="361" r:id="rId4"/>
    <p:sldId id="339" r:id="rId5"/>
    <p:sldId id="358" r:id="rId6"/>
    <p:sldId id="359" r:id="rId7"/>
    <p:sldId id="302" r:id="rId8"/>
    <p:sldId id="335" r:id="rId9"/>
    <p:sldId id="281" r:id="rId10"/>
    <p:sldId id="306" r:id="rId11"/>
    <p:sldId id="283" r:id="rId12"/>
    <p:sldId id="334" r:id="rId13"/>
    <p:sldId id="336" r:id="rId14"/>
    <p:sldId id="340" r:id="rId15"/>
    <p:sldId id="355" r:id="rId16"/>
    <p:sldId id="333" r:id="rId17"/>
    <p:sldId id="356" r:id="rId18"/>
    <p:sldId id="331" r:id="rId19"/>
    <p:sldId id="329" r:id="rId20"/>
    <p:sldId id="26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9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5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4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2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F7B97-CEEF-8B4E-9BC5-0D78C991C4AA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gif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46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843" y="150468"/>
            <a:ext cx="8636000" cy="1470025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Recap of 9/14 MEG Briefing on Hurricane Maria (2017)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00" y="1748913"/>
            <a:ext cx="4636443" cy="339075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547" y="5502650"/>
            <a:ext cx="7344612" cy="1207148"/>
          </a:xfrm>
          <a:noFill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Logan Dawson, Tracey Dorian, Corey </a:t>
            </a:r>
            <a:r>
              <a:rPr lang="en-US" sz="2800" dirty="0" err="1" smtClean="0">
                <a:solidFill>
                  <a:srgbClr val="000000"/>
                </a:solidFill>
              </a:rPr>
              <a:t>Guastini</a:t>
            </a:r>
            <a:r>
              <a:rPr lang="en-US" sz="2800" dirty="0" smtClean="0">
                <a:solidFill>
                  <a:srgbClr val="000000"/>
                </a:solidFill>
              </a:rPr>
              <a:t>, and Geoff Manikin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7" name="Picture 6" descr="Screen Shot 2017-09-29 at 5.39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0" y="1801288"/>
            <a:ext cx="3630887" cy="32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9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75964" y="204805"/>
            <a:ext cx="6885137" cy="316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Composite Intensity Forecasts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72927" y="5786985"/>
            <a:ext cx="841790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GFS and EC did not hint at potential for rapid intensification prior to PR landfall. Intensity was well predicted by HWRF and HMON during this period.</a:t>
            </a:r>
          </a:p>
          <a:p>
            <a:pPr marL="285750" indent="-285750">
              <a:buFont typeface="Arial"/>
              <a:buChar char="•"/>
            </a:pPr>
            <a:endParaRPr lang="en-US" sz="105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HMON, HWRF, and GFS all tended to keep Maria too strong after PR landfall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95625" y="11240"/>
            <a:ext cx="15824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Plots courtesy of</a:t>
            </a:r>
          </a:p>
          <a:p>
            <a:r>
              <a:rPr lang="en-US" sz="1600" dirty="0" err="1" smtClean="0"/>
              <a:t>Avichal</a:t>
            </a:r>
            <a:r>
              <a:rPr lang="en-US" sz="1600" dirty="0" smtClean="0"/>
              <a:t> </a:t>
            </a:r>
            <a:r>
              <a:rPr lang="en-US" sz="1600" dirty="0" err="1" smtClean="0"/>
              <a:t>Mehra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57200" y="439998"/>
            <a:ext cx="8086969" cy="5333477"/>
            <a:chOff x="457200" y="480528"/>
            <a:chExt cx="8086969" cy="533347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139" y="3024359"/>
              <a:ext cx="3869684" cy="278964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608182"/>
              <a:ext cx="3871563" cy="263607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87013" y="2535581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GFS</a:t>
              </a:r>
              <a:endParaRPr lang="en-US" sz="1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7013" y="5079760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HWRF</a:t>
              </a:r>
              <a:endParaRPr lang="en-US" sz="1400" b="1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761" y="3028715"/>
              <a:ext cx="3711408" cy="25779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160626" y="4898851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HMON</a:t>
              </a:r>
              <a:endParaRPr lang="en-US" sz="14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67767" y="3081822"/>
              <a:ext cx="1719761" cy="20710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236" y="562432"/>
              <a:ext cx="3684769" cy="255298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160626" y="2535581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EC</a:t>
              </a:r>
              <a:endParaRPr lang="en-US" sz="1400" b="1" dirty="0"/>
            </a:p>
          </p:txBody>
        </p:sp>
        <p:sp>
          <p:nvSpPr>
            <p:cNvPr id="2" name="TextBox 1"/>
            <p:cNvSpPr txBox="1"/>
            <p:nvPr/>
          </p:nvSpPr>
          <p:spPr>
            <a:xfrm flipH="1">
              <a:off x="922332" y="480528"/>
              <a:ext cx="6565195" cy="343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7968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Track and Intensity Error Statistics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93518" y="3370676"/>
            <a:ext cx="4823547" cy="357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During the first two days: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GFS and EC tracks were more skillful than HMON and HWRF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HMON and HWRF intensity and bias were notably more skillful than GFS and EC</a:t>
            </a:r>
          </a:p>
          <a:p>
            <a:endParaRPr lang="en-US" sz="1000" dirty="0" smtClean="0"/>
          </a:p>
          <a:p>
            <a:r>
              <a:rPr lang="en-US" u="sng" dirty="0" smtClean="0"/>
              <a:t>Beyond the first two days: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EC track forecasts generally showed the most error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There was less distinction between global and hurricane models for intensity/bias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biases in HMON and HWRF caused increased intensity errors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0696" y="567309"/>
            <a:ext cx="8116252" cy="5937554"/>
            <a:chOff x="690696" y="778765"/>
            <a:chExt cx="8116252" cy="59375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696" y="825348"/>
              <a:ext cx="3857711" cy="27880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065" y="778765"/>
              <a:ext cx="3889883" cy="28773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065" y="3811951"/>
              <a:ext cx="3889883" cy="29043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443492" y="1200296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Track</a:t>
              </a:r>
              <a:endParaRPr lang="en-US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43642" y="1174108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Intensity</a:t>
              </a:r>
              <a:endParaRPr lang="en-US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3642" y="4236493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Bias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5077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097"/>
            <a:ext cx="8229600" cy="44704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Potential Link Between HMON Initialization and Early Model Errors</a:t>
            </a:r>
            <a:endParaRPr lang="en-US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19" y="614166"/>
            <a:ext cx="3436008" cy="30065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24" y="614166"/>
            <a:ext cx="3432085" cy="3006507"/>
          </a:xfrm>
          <a:prstGeom prst="rect">
            <a:avLst/>
          </a:prstGeom>
        </p:spPr>
      </p:pic>
      <p:pic>
        <p:nvPicPr>
          <p:cNvPr id="18" name="Picture 2" descr="http://www.emc.ncep.noaa.gov/gc_wmb/vxt/HWRFForecast/RT2017_NATL/MARIA15L/MARIA15L.2017092000/MARIA15L.2017092000.Pm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73" y="710408"/>
            <a:ext cx="3574127" cy="268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19" y="3499083"/>
            <a:ext cx="3427662" cy="29992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62" y="3499083"/>
            <a:ext cx="3423748" cy="299920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76464" y="1920591"/>
            <a:ext cx="723900" cy="144339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0085" y="497050"/>
            <a:ext cx="52199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-1" y="3526103"/>
            <a:ext cx="5310073" cy="216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4190" y="6443804"/>
            <a:ext cx="535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MSLP and PWAT forecasts initialized at 00Z 9/20</a:t>
            </a:r>
            <a:endParaRPr lang="en-US" sz="5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5788770" y="3415064"/>
            <a:ext cx="335522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Though initial minimum pressures were the same, HMON initial fields were much smoother than HWRF fields</a:t>
            </a:r>
          </a:p>
          <a:p>
            <a:pPr marL="285750" indent="-285750">
              <a:buFont typeface="Arial"/>
              <a:buChar char="•"/>
            </a:pPr>
            <a:endParaRPr lang="en-US" sz="10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Ongoing work indicates noise in HMON at F003 is a result of HMON initialization procedures (currently no DA)</a:t>
            </a:r>
          </a:p>
          <a:p>
            <a:pPr marL="285750" indent="-285750">
              <a:buFont typeface="Arial"/>
              <a:buChar char="•"/>
            </a:pPr>
            <a:endParaRPr lang="en-US" sz="10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Will be improved for next year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41214" y="2840763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9/20 HWRF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F000</a:t>
            </a:r>
          </a:p>
          <a:p>
            <a:pPr algn="ctr"/>
            <a:r>
              <a:rPr lang="en-US" sz="1400" b="1" dirty="0" smtClean="0"/>
              <a:t>Min Pressure: 909 </a:t>
            </a:r>
            <a:r>
              <a:rPr lang="en-US" sz="1400" b="1" dirty="0" err="1" smtClean="0"/>
              <a:t>mb</a:t>
            </a:r>
            <a:r>
              <a:rPr lang="en-US" sz="1400" b="1" dirty="0" smtClean="0"/>
              <a:t>  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58355" y="5696004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9/20 HWRF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F003</a:t>
            </a:r>
          </a:p>
          <a:p>
            <a:pPr algn="ctr"/>
            <a:r>
              <a:rPr lang="en-US" sz="1400" b="1" dirty="0" smtClean="0"/>
              <a:t>Min Pressure: 911 </a:t>
            </a:r>
            <a:r>
              <a:rPr lang="en-US" sz="1400" b="1" dirty="0" err="1" smtClean="0"/>
              <a:t>mb</a:t>
            </a:r>
            <a:r>
              <a:rPr lang="en-US" sz="1400" b="1" dirty="0" smtClean="0"/>
              <a:t>  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418874" y="5696004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9/20 HMON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F003</a:t>
            </a:r>
          </a:p>
          <a:p>
            <a:pPr algn="ctr"/>
            <a:r>
              <a:rPr lang="en-US" sz="1400" b="1" dirty="0" smtClean="0"/>
              <a:t>Min Pressure: 881 </a:t>
            </a:r>
            <a:r>
              <a:rPr lang="en-US" sz="1400" b="1" dirty="0" err="1" smtClean="0"/>
              <a:t>mb</a:t>
            </a:r>
            <a:r>
              <a:rPr lang="en-US" sz="1400" b="1" dirty="0" smtClean="0"/>
              <a:t>  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082283" y="2840763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9/20 HMON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F000</a:t>
            </a:r>
          </a:p>
          <a:p>
            <a:pPr algn="ctr"/>
            <a:r>
              <a:rPr lang="en-US" sz="1400" b="1" dirty="0" smtClean="0"/>
              <a:t>Min Pressure: 909 </a:t>
            </a:r>
            <a:r>
              <a:rPr lang="en-US" sz="1400" b="1" dirty="0" err="1" smtClean="0"/>
              <a:t>mb</a:t>
            </a:r>
            <a:r>
              <a:rPr lang="en-US" sz="1400" b="1" dirty="0" smtClean="0"/>
              <a:t> 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9524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097"/>
            <a:ext cx="8229600" cy="44704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HMON Errors Noted in Forecasts for Irma Were Seen Again with Maria</a:t>
            </a:r>
            <a:endParaRPr lang="en-US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19" y="616403"/>
            <a:ext cx="3436008" cy="30020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24" y="618117"/>
            <a:ext cx="3432085" cy="299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19" y="3499368"/>
            <a:ext cx="3427662" cy="29986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62" y="3501080"/>
            <a:ext cx="3423748" cy="2995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085" y="497050"/>
            <a:ext cx="52199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-1" y="3526103"/>
            <a:ext cx="5310073" cy="216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6443804"/>
            <a:ext cx="656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10-m wind and skin temperature forecasts initialized at 00Z 9/20</a:t>
            </a:r>
            <a:endParaRPr lang="en-US" sz="5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5786809" y="866382"/>
            <a:ext cx="3355229" cy="5539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12-h forecasts of 10-m wind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Though minimum pressures were the same, surface winds over Puerto Rico were much weaker in HMON than in HWRF</a:t>
            </a:r>
          </a:p>
          <a:p>
            <a:pPr marL="285750" indent="-285750">
              <a:buFont typeface="Arial"/>
              <a:buChar char="•"/>
            </a:pPr>
            <a:endParaRPr lang="en-US" sz="10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Underdone winds were also seen over smaller Leeward Islands </a:t>
            </a:r>
          </a:p>
          <a:p>
            <a:pPr marL="285750" indent="-285750">
              <a:buFont typeface="Arial"/>
              <a:buChar char="•"/>
            </a:pPr>
            <a:endParaRPr lang="en-US" sz="1000" dirty="0"/>
          </a:p>
          <a:p>
            <a:r>
              <a:rPr lang="en-US" u="sng" dirty="0" smtClean="0"/>
              <a:t>9-h forecasts of skin temperature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Lack of ocean coupling in HMON was clear. SSTs in Maria’s wake were not cooled as seen in HWRF</a:t>
            </a:r>
          </a:p>
          <a:p>
            <a:pPr marL="285750" indent="-285750">
              <a:buFont typeface="Arial"/>
              <a:buChar char="•"/>
            </a:pPr>
            <a:endParaRPr lang="en-US" sz="10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Extreme deepening at this time could be due to a combination of the high SSTs and suboptimal initialization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95262" y="2827253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9/20 HWRF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F012</a:t>
            </a:r>
          </a:p>
          <a:p>
            <a:pPr algn="ctr"/>
            <a:r>
              <a:rPr lang="en-US" sz="1400" b="1" dirty="0" smtClean="0"/>
              <a:t>10-m Winds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96211" y="5709514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9/20 HWRF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F009</a:t>
            </a:r>
          </a:p>
          <a:p>
            <a:pPr algn="ctr"/>
            <a:r>
              <a:rPr lang="en-US" sz="1400" b="1" dirty="0" smtClean="0"/>
              <a:t>Skin Temperature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257939" y="5709514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9/20 HMON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F009</a:t>
            </a:r>
          </a:p>
          <a:p>
            <a:pPr algn="ctr"/>
            <a:r>
              <a:rPr lang="en-US" sz="1400" b="1" dirty="0" smtClean="0"/>
              <a:t>Skin Temperature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149843" y="2827253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9/20 HMON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F012</a:t>
            </a:r>
          </a:p>
          <a:p>
            <a:pPr algn="ctr"/>
            <a:r>
              <a:rPr lang="en-US" sz="1400" b="1" dirty="0" smtClean="0"/>
              <a:t>10-m Winds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0065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22"/>
            <a:ext cx="8229600" cy="488013"/>
          </a:xfrm>
        </p:spPr>
        <p:txBody>
          <a:bodyPr>
            <a:noAutofit/>
          </a:bodyPr>
          <a:lstStyle/>
          <a:p>
            <a:r>
              <a:rPr lang="en-US" sz="2000" b="1" dirty="0"/>
              <a:t>Precipitation Forecasts Generally Improved with Shorter Lead-Times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190" y="5313533"/>
            <a:ext cx="892981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QPF totals from forecasts initialized on Monday, 18 September</a:t>
            </a:r>
          </a:p>
          <a:p>
            <a:pPr algn="ctr"/>
            <a:endParaRPr lang="en-US" sz="6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These 2-3 day forecasts generally showed the highest precipitation to the northeast of PR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Hi-res models showed influence of terrain in central and northeast portions of the </a:t>
            </a:r>
            <a:r>
              <a:rPr lang="en-US" dirty="0" smtClean="0"/>
              <a:t>island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particular, the NAM nest predicted a maximum in excess of 40” in northeast PR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EC showed a broad precipitation maximum over the high terrain of central PR</a:t>
            </a:r>
          </a:p>
          <a:p>
            <a:pPr algn="ctr"/>
            <a:endParaRPr lang="en-US" sz="500" dirty="0" smtClean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26" y="815838"/>
            <a:ext cx="3038307" cy="1986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6786" t="50779" r="56689" b="4297"/>
          <a:stretch/>
        </p:blipFill>
        <p:spPr>
          <a:xfrm>
            <a:off x="3102214" y="2795528"/>
            <a:ext cx="3073402" cy="20250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6786" r="56689" b="55711"/>
          <a:stretch/>
        </p:blipFill>
        <p:spPr>
          <a:xfrm>
            <a:off x="6175618" y="2795528"/>
            <a:ext cx="3038307" cy="19736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-360" t="7144" r="50702" b="62596"/>
          <a:stretch/>
        </p:blipFill>
        <p:spPr>
          <a:xfrm>
            <a:off x="-27023" y="2779055"/>
            <a:ext cx="3136241" cy="203049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0" y="4241856"/>
            <a:ext cx="19204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18Z 9/18 NAM Nest</a:t>
            </a:r>
          </a:p>
          <a:p>
            <a:pPr algn="ctr"/>
            <a:r>
              <a:rPr lang="en-US" sz="1400" b="1" dirty="0" smtClean="0"/>
              <a:t>F060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60-h QPF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115726" y="4245371"/>
            <a:ext cx="19204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18Z 9/18 Hi-Res NMMB</a:t>
            </a:r>
          </a:p>
          <a:p>
            <a:pPr algn="ctr"/>
            <a:r>
              <a:rPr lang="en-US" sz="1400" b="1" dirty="0" smtClean="0"/>
              <a:t>F048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48-h QPF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189130" y="4245942"/>
            <a:ext cx="19204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18Z 9/18 Hi-Res ARW</a:t>
            </a:r>
          </a:p>
          <a:p>
            <a:pPr algn="ctr"/>
            <a:r>
              <a:rPr lang="en-US" sz="1400" b="1" dirty="0" smtClean="0"/>
              <a:t>F048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48-h QPF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117533" y="2272308"/>
            <a:ext cx="19204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9/18 EC</a:t>
            </a:r>
          </a:p>
          <a:p>
            <a:pPr algn="ctr"/>
            <a:r>
              <a:rPr lang="en-US" sz="1400" b="1" dirty="0" smtClean="0"/>
              <a:t>F084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48-h QPF</a:t>
            </a:r>
            <a:endParaRPr lang="en-US" sz="1400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t="12258" r="51772" b="58136"/>
          <a:stretch/>
        </p:blipFill>
        <p:spPr>
          <a:xfrm>
            <a:off x="6135082" y="809378"/>
            <a:ext cx="3040510" cy="19831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/>
          <a:srcRect t="-620" b="93211"/>
          <a:stretch/>
        </p:blipFill>
        <p:spPr>
          <a:xfrm>
            <a:off x="935791" y="4765076"/>
            <a:ext cx="7036624" cy="5539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/>
          <a:srcRect t="12210" r="51661" b="58154"/>
          <a:stretch/>
        </p:blipFill>
        <p:spPr>
          <a:xfrm>
            <a:off x="27024" y="809378"/>
            <a:ext cx="3090620" cy="201317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2272308"/>
            <a:ext cx="19204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18Z 9/18 GFS</a:t>
            </a:r>
          </a:p>
          <a:p>
            <a:pPr algn="ctr"/>
            <a:r>
              <a:rPr lang="en-US" sz="1400" b="1" dirty="0" smtClean="0"/>
              <a:t>F078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48-h QPF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189130" y="2272308"/>
            <a:ext cx="19204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9/18 NAM</a:t>
            </a:r>
          </a:p>
          <a:p>
            <a:pPr algn="ctr"/>
            <a:r>
              <a:rPr lang="en-US" sz="1400" b="1" dirty="0" smtClean="0"/>
              <a:t>F078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48-h QPF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3221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22"/>
            <a:ext cx="8229600" cy="488013"/>
          </a:xfrm>
        </p:spPr>
        <p:txBody>
          <a:bodyPr>
            <a:noAutofit/>
          </a:bodyPr>
          <a:lstStyle/>
          <a:p>
            <a:r>
              <a:rPr lang="en-US" sz="2000" b="1" dirty="0"/>
              <a:t>Precipitation Forecasts </a:t>
            </a:r>
            <a:r>
              <a:rPr lang="en-US" sz="2000" b="1" dirty="0" smtClean="0"/>
              <a:t>Generally Improved with Shorter Lead-Times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26" y="818959"/>
            <a:ext cx="3038307" cy="19534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14" y="2809200"/>
            <a:ext cx="3073402" cy="19977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18" y="2813885"/>
            <a:ext cx="3038307" cy="1936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3" y="2779055"/>
            <a:ext cx="3127181" cy="203049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0" y="4241856"/>
            <a:ext cx="19204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18Z 9/19 NAM Nest</a:t>
            </a:r>
          </a:p>
          <a:p>
            <a:pPr algn="ctr"/>
            <a:r>
              <a:rPr lang="en-US" sz="1400" b="1" dirty="0" smtClean="0"/>
              <a:t>F060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60-h QPF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115726" y="4245371"/>
            <a:ext cx="19204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18Z 9/19 Hi-Res NMMB</a:t>
            </a:r>
          </a:p>
          <a:p>
            <a:pPr algn="ctr"/>
            <a:r>
              <a:rPr lang="en-US" sz="1400" b="1" dirty="0" smtClean="0"/>
              <a:t>F048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48-h QPF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189130" y="4245942"/>
            <a:ext cx="19204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18Z 9/19 Hi-Res ARW</a:t>
            </a:r>
          </a:p>
          <a:p>
            <a:pPr algn="ctr"/>
            <a:r>
              <a:rPr lang="en-US" sz="1400" b="1" dirty="0" smtClean="0"/>
              <a:t>F048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48-h QPF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117533" y="2272308"/>
            <a:ext cx="19204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9/19 EC</a:t>
            </a:r>
          </a:p>
          <a:p>
            <a:pPr algn="ctr"/>
            <a:r>
              <a:rPr lang="en-US" sz="1400" b="1" dirty="0" smtClean="0"/>
              <a:t>F060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48-h QPF</a:t>
            </a:r>
            <a:endParaRPr lang="en-US" sz="1400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82" y="813503"/>
            <a:ext cx="3040510" cy="19749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t="-620" b="93211"/>
          <a:stretch/>
        </p:blipFill>
        <p:spPr>
          <a:xfrm>
            <a:off x="935791" y="4765076"/>
            <a:ext cx="7036624" cy="5539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" y="815403"/>
            <a:ext cx="3090620" cy="200112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2272308"/>
            <a:ext cx="19204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18Z 9/19 GFS</a:t>
            </a:r>
          </a:p>
          <a:p>
            <a:pPr algn="ctr"/>
            <a:r>
              <a:rPr lang="en-US" sz="1400" b="1" dirty="0" smtClean="0"/>
              <a:t>F054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48-h QPF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189130" y="2272308"/>
            <a:ext cx="19204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9/19 NAM</a:t>
            </a:r>
          </a:p>
          <a:p>
            <a:pPr algn="ctr"/>
            <a:r>
              <a:rPr lang="en-US" sz="1400" b="1" dirty="0" smtClean="0"/>
              <a:t>F054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48-h QPF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14190" y="5318985"/>
            <a:ext cx="892981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QPF totals from forecasts initialized on Tuesday, 19 September</a:t>
            </a:r>
          </a:p>
          <a:p>
            <a:pPr algn="ctr"/>
            <a:endParaRPr lang="en-US" sz="6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QPF was generally improved with better track forecasts, particularly for the hi-res models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Hi-res models further emphasized </a:t>
            </a:r>
            <a:r>
              <a:rPr lang="en-US" dirty="0" err="1" smtClean="0"/>
              <a:t>orographically</a:t>
            </a:r>
            <a:r>
              <a:rPr lang="en-US" dirty="0"/>
              <a:t> </a:t>
            </a:r>
            <a:r>
              <a:rPr lang="en-US" dirty="0" smtClean="0"/>
              <a:t>enhanced precipitation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NAM PR nest </a:t>
            </a:r>
            <a:r>
              <a:rPr lang="en-US" dirty="0" smtClean="0"/>
              <a:t>maximum (45”+) </a:t>
            </a:r>
            <a:r>
              <a:rPr lang="en-US" dirty="0" smtClean="0"/>
              <a:t>in northeast PR appeared to match the Stage IV analysis       (though there is uncertainty in the analysis due to destruction of Puerto Rico’s radars)</a:t>
            </a:r>
          </a:p>
          <a:p>
            <a:pPr algn="ctr"/>
            <a:endParaRPr lang="en-US" sz="500" dirty="0" smtClean="0"/>
          </a:p>
        </p:txBody>
      </p:sp>
    </p:spTree>
    <p:extLst>
      <p:ext uri="{BB962C8B-B14F-4D97-AF65-F5344CB8AC3E}">
        <p14:creationId xmlns:p14="http://schemas.microsoft.com/office/powerpoint/2010/main" val="142912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097"/>
            <a:ext cx="8229600" cy="44704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Resolution Was Key to Capturing Complex Terrain and Associated Orographic Precipitation Enhancement</a:t>
            </a:r>
            <a:endParaRPr lang="en-US" sz="2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29704" y="722246"/>
            <a:ext cx="8498835" cy="3276706"/>
            <a:chOff x="229704" y="722246"/>
            <a:chExt cx="8498835" cy="327670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/>
            <a:srcRect l="49545" t="6102" b="55392"/>
            <a:stretch/>
          </p:blipFill>
          <p:spPr>
            <a:xfrm>
              <a:off x="229704" y="790871"/>
              <a:ext cx="3956336" cy="320808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49992" t="10311" b="53077"/>
            <a:stretch/>
          </p:blipFill>
          <p:spPr>
            <a:xfrm>
              <a:off x="4740033" y="722246"/>
              <a:ext cx="3988506" cy="31026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580" b="92635"/>
            <a:stretch/>
          </p:blipFill>
          <p:spPr>
            <a:xfrm>
              <a:off x="457200" y="3418112"/>
              <a:ext cx="8028108" cy="4202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63008" y="895010"/>
              <a:ext cx="192045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12Z 9/19 NAM PR Nest</a:t>
              </a:r>
            </a:p>
            <a:p>
              <a:pPr algn="ctr"/>
              <a:r>
                <a:rPr lang="en-US" sz="1400" b="1" dirty="0" smtClean="0"/>
                <a:t>F060 </a:t>
              </a:r>
              <a:r>
                <a:rPr lang="mr-IN" sz="1400" b="1" dirty="0" smtClean="0"/>
                <a:t>–</a:t>
              </a:r>
              <a:r>
                <a:rPr lang="en-US" sz="1400" b="1" dirty="0" smtClean="0"/>
                <a:t> 60-h QPF</a:t>
              </a:r>
              <a:endParaRPr lang="en-US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20202" y="895010"/>
              <a:ext cx="153836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12Z 9/19 GFS</a:t>
              </a:r>
            </a:p>
            <a:p>
              <a:pPr algn="ctr"/>
              <a:r>
                <a:rPr lang="en-US" sz="1400" b="1" dirty="0" smtClean="0"/>
                <a:t>F060 </a:t>
              </a:r>
              <a:r>
                <a:rPr lang="mr-IN" sz="1400" b="1" dirty="0" smtClean="0"/>
                <a:t>–</a:t>
              </a:r>
              <a:r>
                <a:rPr lang="en-US" sz="1400" b="1" dirty="0" smtClean="0"/>
                <a:t> 48-h QPF</a:t>
              </a:r>
              <a:endParaRPr lang="en-US" sz="14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3089" y="5603679"/>
            <a:ext cx="82741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NAM PR nest predicted high QPF amounts with totals enhanced in locations of higher terrain</a:t>
            </a:r>
          </a:p>
          <a:p>
            <a:pPr marL="285750" indent="-285750">
              <a:buFont typeface="Arial"/>
              <a:buChar char="•"/>
            </a:pPr>
            <a:endParaRPr lang="en-US" sz="6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From the corresponding GFS cycle, QPF was much more uniform across the island with no hint of orographic influences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3784323"/>
            <a:ext cx="9144000" cy="1794541"/>
            <a:chOff x="0" y="3784323"/>
            <a:chExt cx="9144000" cy="179454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/>
            <a:srcRect l="15874" t="59887" r="7771" b="15292"/>
            <a:stretch/>
          </p:blipFill>
          <p:spPr>
            <a:xfrm>
              <a:off x="4458840" y="3844126"/>
              <a:ext cx="4685160" cy="170225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/>
            <a:srcRect l="22040" t="8562" r="9740" b="66905"/>
            <a:stretch/>
          </p:blipFill>
          <p:spPr>
            <a:xfrm>
              <a:off x="0" y="3844126"/>
              <a:ext cx="4186041" cy="168252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t="26594" r="87209" b="29870"/>
            <a:stretch/>
          </p:blipFill>
          <p:spPr>
            <a:xfrm>
              <a:off x="4307438" y="3784323"/>
              <a:ext cx="458016" cy="174233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920202" y="5271087"/>
              <a:ext cx="217340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GFS Surface Height</a:t>
              </a:r>
              <a:endParaRPr lang="en-US" sz="1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3008" y="5269598"/>
              <a:ext cx="217340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NAM Nest Surface Height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1441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22"/>
            <a:ext cx="8229600" cy="488013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Benefit of Resolution Was Reflected in HREFv2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190" y="5842064"/>
            <a:ext cx="875185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36-h QPF totals from HREFv2 cycles on Tuesday, 19 September</a:t>
            </a:r>
          </a:p>
          <a:p>
            <a:pPr algn="ctr"/>
            <a:endParaRPr lang="en-US" sz="6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Benefit of resolution was reflected HREFv2 output, particularly the probability-matched mean precipitation</a:t>
            </a:r>
          </a:p>
          <a:p>
            <a:pPr algn="ctr"/>
            <a:endParaRPr lang="en-US" sz="50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76" y="3047165"/>
            <a:ext cx="4109655" cy="28431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b="12758"/>
          <a:stretch/>
        </p:blipFill>
        <p:spPr>
          <a:xfrm>
            <a:off x="310776" y="559836"/>
            <a:ext cx="4121049" cy="24873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91" y="3048971"/>
            <a:ext cx="4109655" cy="28395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90" y="561643"/>
            <a:ext cx="4078451" cy="24873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4510" y="4967387"/>
            <a:ext cx="266179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06Z 9/19 PROB-MATCHED MEAN</a:t>
            </a:r>
          </a:p>
          <a:p>
            <a:pPr algn="ctr"/>
            <a:r>
              <a:rPr lang="en-US" sz="1400" b="1" dirty="0" smtClean="0"/>
              <a:t>F036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36-h QPF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94510" y="2496924"/>
            <a:ext cx="266179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06Z 9/19 MEAN</a:t>
            </a:r>
          </a:p>
          <a:p>
            <a:pPr algn="ctr"/>
            <a:r>
              <a:rPr lang="en-US" sz="1400" b="1" dirty="0" smtClean="0"/>
              <a:t>F036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36-h QPF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786889" y="2498238"/>
            <a:ext cx="266179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18Z 9/19 MEAN</a:t>
            </a:r>
          </a:p>
          <a:p>
            <a:pPr algn="ctr"/>
            <a:r>
              <a:rPr lang="en-US" sz="1400" b="1" dirty="0" smtClean="0"/>
              <a:t>F036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36-h QPF</a:t>
            </a:r>
            <a:endParaRPr lang="en-US" sz="1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786889" y="4967387"/>
            <a:ext cx="266179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18Z 9/19 PROB-MATCHED MEAN</a:t>
            </a:r>
          </a:p>
          <a:p>
            <a:pPr algn="ctr"/>
            <a:r>
              <a:rPr lang="en-US" sz="1400" b="1" dirty="0" smtClean="0"/>
              <a:t>F036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36-h QPF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95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097"/>
            <a:ext cx="8229600" cy="44704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NAM PR Nest Is Not Optimally Configured to Handle Tropical Cyclones Approaching Puerto Rico </a:t>
            </a:r>
            <a:r>
              <a:rPr lang="en-US" sz="2000" b="1" dirty="0"/>
              <a:t>f</a:t>
            </a:r>
            <a:r>
              <a:rPr lang="en-US" sz="2000" b="1" dirty="0" smtClean="0"/>
              <a:t>rom the East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1043867"/>
            <a:ext cx="3174004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Run-total QPF (left) and 10-m wind/MSLP forecasts (right) from the 06Z 9/19 (top row) and 12Z 9/19 (bottom row) cycles of NAM PR nest</a:t>
            </a:r>
            <a:endParaRPr lang="en-US" b="1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06Z 9/19 cycle underdid PR’s QPF because Maria was predicted to pass to the northeast of Puerto Rico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Subsequently, the 12Z 9/19 cycle ramped up PR’s QPF because this cycle predicted a direct hit to Puerto Rico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Similar errors in track and intensity were also seen in the 06Z 9/19 hi-res windows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82654" y="1008241"/>
            <a:ext cx="5771874" cy="5212618"/>
            <a:chOff x="3382654" y="1008241"/>
            <a:chExt cx="5771874" cy="521261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t="57981" r="49014" b="5943"/>
            <a:stretch/>
          </p:blipFill>
          <p:spPr>
            <a:xfrm>
              <a:off x="3409678" y="1086804"/>
              <a:ext cx="3381836" cy="25423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50377" t="5682" b="56525"/>
            <a:stretch/>
          </p:blipFill>
          <p:spPr>
            <a:xfrm>
              <a:off x="3382654" y="3579615"/>
              <a:ext cx="3263997" cy="264124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22491" t="49237" r="23506"/>
            <a:stretch/>
          </p:blipFill>
          <p:spPr>
            <a:xfrm>
              <a:off x="6730505" y="1008241"/>
              <a:ext cx="2413495" cy="24104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22491" t="49869" r="23609"/>
            <a:stretch/>
          </p:blipFill>
          <p:spPr>
            <a:xfrm>
              <a:off x="6730505" y="3629190"/>
              <a:ext cx="2413495" cy="238505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409678" y="2877347"/>
              <a:ext cx="96346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60-h QPF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09678" y="5474690"/>
              <a:ext cx="96346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60-h QPF</a:t>
              </a:r>
              <a:endParaRPr lang="en-US" sz="14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22158" y="2875259"/>
              <a:ext cx="57552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F027</a:t>
              </a:r>
              <a:endParaRPr lang="en-US" sz="14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09066" y="5478775"/>
              <a:ext cx="57552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F021</a:t>
              </a:r>
              <a:endParaRPr lang="en-US" sz="14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860256" y="5839332"/>
              <a:ext cx="2837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870784" y="3207421"/>
              <a:ext cx="2837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09678" y="3191603"/>
              <a:ext cx="56993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06Z 9/19 NAM PR Nest  </a:t>
              </a:r>
              <a:endParaRPr lang="en-US" sz="14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09678" y="5792807"/>
              <a:ext cx="56993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12Z 9/19 NAM PR Nest  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51019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097"/>
            <a:ext cx="8229600" cy="44704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NAM PR Nest Is Not Optimally Configured to Handle Tropical Cyclones Approaching Puerto Rico </a:t>
            </a:r>
            <a:r>
              <a:rPr lang="en-US" sz="2000" b="1" dirty="0"/>
              <a:t>f</a:t>
            </a:r>
            <a:r>
              <a:rPr lang="en-US" sz="2000" b="1" dirty="0" smtClean="0"/>
              <a:t>rom the East</a:t>
            </a:r>
            <a:endParaRPr lang="en-US" sz="2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4383303" y="899327"/>
            <a:ext cx="4471018" cy="4843157"/>
            <a:chOff x="4383303" y="1034427"/>
            <a:chExt cx="4471018" cy="484315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t="49869"/>
            <a:stretch/>
          </p:blipFill>
          <p:spPr>
            <a:xfrm>
              <a:off x="4390950" y="1034427"/>
              <a:ext cx="4463371" cy="237740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t="49869"/>
            <a:stretch/>
          </p:blipFill>
          <p:spPr>
            <a:xfrm>
              <a:off x="4383303" y="3496108"/>
              <a:ext cx="4471018" cy="238147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57407" y="1112991"/>
              <a:ext cx="191049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Initialization: 06Z 9/19 </a:t>
              </a:r>
              <a:endParaRPr lang="en-US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57407" y="3563463"/>
              <a:ext cx="191049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Initialization: 12Z 9/19 </a:t>
              </a:r>
              <a:endParaRPr lang="en-US" sz="14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8808" y="903487"/>
            <a:ext cx="4172142" cy="2710466"/>
            <a:chOff x="218808" y="903487"/>
            <a:chExt cx="4172142" cy="271046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11573" b="8469"/>
            <a:stretch/>
          </p:blipFill>
          <p:spPr>
            <a:xfrm>
              <a:off x="218808" y="903487"/>
              <a:ext cx="4172142" cy="271046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351285" y="918465"/>
              <a:ext cx="191049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NAM PR Nest</a:t>
              </a:r>
              <a:endParaRPr lang="en-US" sz="1400" b="1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3089" y="3693377"/>
            <a:ext cx="428021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10-m wind and MSLP analyses for the NAM PR nest initialized at 06Z 9/19 (upper right) and 12Z 9/19 (lower right) </a:t>
            </a:r>
            <a:endParaRPr lang="en-US" b="1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12Z 9/19 cycle was initialized with a stronger signal of a tropical cyclone moving into the domain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103089" y="5765799"/>
            <a:ext cx="8274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Likely aided in improving the the track forecast relative to the previous cycle</a:t>
            </a:r>
          </a:p>
          <a:p>
            <a:pPr marL="285750" indent="-285750">
              <a:buFont typeface="Arial"/>
              <a:buChar char="•"/>
            </a:pPr>
            <a:endParaRPr lang="en-US" sz="10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PR’s location in the eastern half of the nest limits predictability (of high-resolution guidance) when tropical cyclones are approaching from the east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55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-27023" y="4272"/>
            <a:ext cx="9201419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At Medium Ranges, EC and GFS Hinted at a Tropical Cyclone in Puerto Rico’s Vicinity</a:t>
            </a:r>
            <a:endParaRPr lang="en-US" sz="20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7278" y="600365"/>
            <a:ext cx="4739226" cy="31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609" y="617474"/>
            <a:ext cx="3756232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MSLP forecasts valid at 12Z Wednesday, 20 September, roughly the time of landfall in Puerto Rico</a:t>
            </a:r>
          </a:p>
          <a:p>
            <a:endParaRPr lang="en-US" b="1" dirty="0"/>
          </a:p>
          <a:p>
            <a:r>
              <a:rPr lang="en-US" b="1" dirty="0" smtClean="0"/>
              <a:t>EC </a:t>
            </a:r>
            <a:r>
              <a:rPr lang="mr-IN" b="1" dirty="0" smtClean="0"/>
              <a:t>–</a:t>
            </a:r>
            <a:r>
              <a:rPr lang="en-US" b="1" dirty="0" smtClean="0"/>
              <a:t> GFS MSLP difference fields are also shown</a:t>
            </a:r>
            <a:endParaRPr lang="en-US" b="1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During the 12Z 9/12 cycle, the EC showed a closed area of low pressure to the east of the Leeward Islands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12Z 9/13 EC continued to show a weak closed low in the same area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 this time, the 12Z 9/13 GFS showed a broad area of low pressure to the southwest of Puerto Rico in the Caribbean Sea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7278" y="3754908"/>
            <a:ext cx="4739226" cy="31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77278" y="586855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9/12 GFS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F192</a:t>
            </a:r>
          </a:p>
          <a:p>
            <a:pPr algn="ctr"/>
            <a:r>
              <a:rPr lang="en-US" sz="1400" b="1" dirty="0" smtClean="0"/>
              <a:t>Min Pressure: 1012 </a:t>
            </a:r>
            <a:r>
              <a:rPr lang="en-US" sz="1400" b="1" dirty="0" err="1" smtClean="0"/>
              <a:t>mb</a:t>
            </a:r>
            <a:r>
              <a:rPr lang="en-US" sz="1400" b="1" dirty="0" smtClean="0"/>
              <a:t>  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72610" y="586855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9/12 EC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F192</a:t>
            </a:r>
          </a:p>
          <a:p>
            <a:pPr algn="ctr"/>
            <a:r>
              <a:rPr lang="en-US" sz="1400" b="1" dirty="0" smtClean="0"/>
              <a:t>Min Pressure: 1008 </a:t>
            </a:r>
            <a:r>
              <a:rPr lang="en-US" sz="1400" b="1" dirty="0" err="1" smtClean="0"/>
              <a:t>mb</a:t>
            </a:r>
            <a:r>
              <a:rPr lang="en-US" sz="1400" b="1" dirty="0" smtClean="0"/>
              <a:t>  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177278" y="3754908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9/13 GFS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F168</a:t>
            </a:r>
          </a:p>
          <a:p>
            <a:pPr algn="ctr"/>
            <a:r>
              <a:rPr lang="en-US" sz="1400" b="1" dirty="0" smtClean="0"/>
              <a:t>Min Pressure: 1009 </a:t>
            </a:r>
            <a:r>
              <a:rPr lang="en-US" sz="1400" b="1" dirty="0" err="1" smtClean="0"/>
              <a:t>mb</a:t>
            </a:r>
            <a:r>
              <a:rPr lang="en-US" sz="1400" b="1" dirty="0" smtClean="0"/>
              <a:t>  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383373" y="2178032"/>
            <a:ext cx="13183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EC - GFS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2610" y="3754908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9/13 EC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F168</a:t>
            </a:r>
          </a:p>
          <a:p>
            <a:pPr algn="ctr"/>
            <a:r>
              <a:rPr lang="en-US" sz="1400" b="1" dirty="0" smtClean="0"/>
              <a:t>Min Pressure: 1007 </a:t>
            </a:r>
            <a:r>
              <a:rPr lang="en-US" sz="1400" b="1" dirty="0" err="1" smtClean="0"/>
              <a:t>mb</a:t>
            </a:r>
            <a:r>
              <a:rPr lang="en-US" sz="1400" b="1" dirty="0" smtClean="0"/>
              <a:t>  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383373" y="5329646"/>
            <a:ext cx="13183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EC - GFS</a:t>
            </a:r>
          </a:p>
        </p:txBody>
      </p:sp>
    </p:spTree>
    <p:extLst>
      <p:ext uri="{BB962C8B-B14F-4D97-AF65-F5344CB8AC3E}">
        <p14:creationId xmlns:p14="http://schemas.microsoft.com/office/powerpoint/2010/main" val="3086273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Summary</a:t>
            </a:r>
            <a:endParaRPr lang="en-US" sz="1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684019"/>
            <a:ext cx="8686799" cy="5796103"/>
          </a:xfrm>
        </p:spPr>
        <p:txBody>
          <a:bodyPr>
            <a:noAutofit/>
          </a:bodyPr>
          <a:lstStyle/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Before landfall in Puerto Rico, global models produced better track forecasts than the hurricane models. Conversely, hurricane models produced better intensity forecasts during this period.</a:t>
            </a:r>
          </a:p>
          <a:p>
            <a:endParaRPr lang="en-US" sz="1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Track and intensity forecasts from the global and hurricane models were less skillful as Maria began moving north into the midlatitudes</a:t>
            </a:r>
          </a:p>
          <a:p>
            <a:pPr marL="0" indent="0">
              <a:buNone/>
            </a:pPr>
            <a:endParaRPr lang="en-US" sz="1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HMON’s initialization procedure has been identified as a potential source of considerable model errors during the initial forecast hours (0-6 h)</a:t>
            </a:r>
          </a:p>
          <a:p>
            <a:endParaRPr lang="en-US" sz="1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High-resolution models were able to predict a reasonable pattern of precipitation accumulations because these models were capable of resolving Puerto Rico’s complex </a:t>
            </a:r>
            <a:r>
              <a:rPr lang="en-US" sz="2000" dirty="0" smtClean="0">
                <a:solidFill>
                  <a:srgbClr val="000000"/>
                </a:solidFill>
              </a:rPr>
              <a:t>terrain</a:t>
            </a:r>
          </a:p>
          <a:p>
            <a:endParaRPr lang="en-US" sz="1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The NAM nest appeared to predict the most reasonable precipitation forecasts with maxima in excess of 40 inches in 2-3 </a:t>
            </a:r>
            <a:r>
              <a:rPr lang="en-US" sz="2000" smtClean="0">
                <a:solidFill>
                  <a:srgbClr val="000000"/>
                </a:solidFill>
              </a:rPr>
              <a:t>day forecasts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sz="1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Puerto Rico’s location in the high-resolution nests limits the lead time wherein tropical systems approaching from the east can be properly initialized</a:t>
            </a:r>
          </a:p>
          <a:p>
            <a:pPr marL="0" indent="0">
              <a:buNone/>
            </a:pP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7278" y="600365"/>
            <a:ext cx="4739225" cy="31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609" y="617474"/>
            <a:ext cx="3756232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MSLP forecasts valid at 12Z Wednesday, 20 September, roughly the time of landfall in Puerto Rico</a:t>
            </a:r>
          </a:p>
          <a:p>
            <a:endParaRPr lang="en-US" b="1" dirty="0"/>
          </a:p>
          <a:p>
            <a:r>
              <a:rPr lang="en-US" b="1" dirty="0" smtClean="0"/>
              <a:t>EC </a:t>
            </a:r>
            <a:r>
              <a:rPr lang="mr-IN" b="1" dirty="0" smtClean="0"/>
              <a:t>–</a:t>
            </a:r>
            <a:r>
              <a:rPr lang="en-US" b="1" dirty="0" smtClean="0"/>
              <a:t> GFS MSLP difference fields are also shown</a:t>
            </a:r>
            <a:endParaRPr lang="en-US" b="1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12Z 9/14 GFS predicted a strong tropical cyclone centered to the south of Puerto Rico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12Z 9/14 EC showed a weaker storm impacting the Leeward Islands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By the 12Z 9/16 cycle, the GFS and EC showed a high potential for Maria to impact Puerto Rico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During the 12Z 9/16 cycle, the GFS had a better timing and intensity forecast than the EC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7278" y="3754908"/>
            <a:ext cx="4739225" cy="31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77278" y="586855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9/14 GFS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F144</a:t>
            </a:r>
          </a:p>
          <a:p>
            <a:pPr algn="ctr"/>
            <a:r>
              <a:rPr lang="en-US" sz="1400" b="1" dirty="0" smtClean="0"/>
              <a:t>Min Pressure: 985 </a:t>
            </a:r>
            <a:r>
              <a:rPr lang="en-US" sz="1400" b="1" dirty="0" err="1" smtClean="0"/>
              <a:t>mb</a:t>
            </a:r>
            <a:r>
              <a:rPr lang="en-US" sz="1400" b="1" dirty="0" smtClean="0"/>
              <a:t>  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72610" y="586855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9/14 EC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F144</a:t>
            </a:r>
          </a:p>
          <a:p>
            <a:pPr algn="ctr"/>
            <a:r>
              <a:rPr lang="en-US" sz="1400" b="1" dirty="0" smtClean="0"/>
              <a:t>Min Pressure: 1009 </a:t>
            </a:r>
            <a:r>
              <a:rPr lang="en-US" sz="1400" b="1" dirty="0" err="1" smtClean="0"/>
              <a:t>mb</a:t>
            </a:r>
            <a:r>
              <a:rPr lang="en-US" sz="1400" b="1" dirty="0" smtClean="0"/>
              <a:t>  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177278" y="3754908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9/16 GFS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F096</a:t>
            </a:r>
          </a:p>
          <a:p>
            <a:pPr algn="ctr"/>
            <a:r>
              <a:rPr lang="en-US" sz="1400" b="1" dirty="0" smtClean="0"/>
              <a:t>Min Pressure: 953 </a:t>
            </a:r>
            <a:r>
              <a:rPr lang="en-US" sz="1400" b="1" dirty="0" err="1" smtClean="0"/>
              <a:t>mb</a:t>
            </a:r>
            <a:r>
              <a:rPr lang="en-US" sz="1400" b="1" dirty="0" smtClean="0"/>
              <a:t>  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383373" y="2178032"/>
            <a:ext cx="13183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EC - GFS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2610" y="3754908"/>
            <a:ext cx="19722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9/16 EC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F096</a:t>
            </a:r>
          </a:p>
          <a:p>
            <a:pPr algn="ctr"/>
            <a:r>
              <a:rPr lang="en-US" sz="1400" b="1" dirty="0" smtClean="0"/>
              <a:t>Min Pressure: 988 </a:t>
            </a:r>
            <a:r>
              <a:rPr lang="en-US" sz="1400" b="1" dirty="0" err="1" smtClean="0"/>
              <a:t>mb</a:t>
            </a:r>
            <a:r>
              <a:rPr lang="en-US" sz="1400" b="1" dirty="0" smtClean="0"/>
              <a:t>  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383373" y="5329646"/>
            <a:ext cx="13183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EC - GFS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27023" y="4272"/>
            <a:ext cx="9201419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At Medium Ranges, EC and GFS Hinted at a Tropical Cyclone in Puerto Rico’s Vicinity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819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Medium-Range Ensemble Guidance from </a:t>
            </a:r>
            <a:r>
              <a:rPr lang="en-US" sz="2000" b="1" dirty="0" smtClean="0"/>
              <a:t>00Z Sunday</a:t>
            </a:r>
            <a:r>
              <a:rPr lang="en-US" sz="2000" b="1" dirty="0"/>
              <a:t>, </a:t>
            </a:r>
            <a:r>
              <a:rPr lang="en-US" sz="2000" b="1" dirty="0" smtClean="0"/>
              <a:t>17 </a:t>
            </a:r>
            <a:r>
              <a:rPr lang="en-US" sz="2000" b="1" dirty="0"/>
              <a:t>September 2017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74" y="775995"/>
            <a:ext cx="3019304" cy="271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4554" y="775995"/>
            <a:ext cx="3019304" cy="271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0870" y="775995"/>
            <a:ext cx="3019304" cy="271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18808" y="3642595"/>
            <a:ext cx="87709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Three and a half days before</a:t>
            </a:r>
            <a:r>
              <a:rPr lang="en-US" dirty="0" smtClean="0"/>
              <a:t> Maria’s landfall in Puerto Rico, deterministic and ensemble global models were in good agreement that Maria would impact Puerto Rico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Despite a slight early poleward bias, </a:t>
            </a:r>
            <a:r>
              <a:rPr lang="en-US" b="1" u="sng" dirty="0" smtClean="0"/>
              <a:t>GEFS members</a:t>
            </a:r>
            <a:r>
              <a:rPr lang="en-US" dirty="0" smtClean="0"/>
              <a:t> and the </a:t>
            </a:r>
            <a:r>
              <a:rPr lang="en-US" b="1" u="sng" dirty="0" smtClean="0"/>
              <a:t>GFS deterministic</a:t>
            </a:r>
            <a:r>
              <a:rPr lang="en-US" dirty="0" smtClean="0"/>
              <a:t> indicated a high probability of a landfall in Puerto Rico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u="sng" dirty="0" smtClean="0"/>
              <a:t>EC mean</a:t>
            </a:r>
            <a:r>
              <a:rPr lang="en-US" dirty="0" smtClean="0"/>
              <a:t> and </a:t>
            </a:r>
            <a:r>
              <a:rPr lang="en-US" b="1" u="sng" dirty="0" smtClean="0"/>
              <a:t>EC deterministic</a:t>
            </a:r>
            <a:r>
              <a:rPr lang="en-US" dirty="0" smtClean="0"/>
              <a:t> showed an eventual bias to the left of the observed track, but </a:t>
            </a:r>
            <a:r>
              <a:rPr lang="en-US" b="1" u="sng" dirty="0" smtClean="0"/>
              <a:t>EC members</a:t>
            </a:r>
            <a:r>
              <a:rPr lang="en-US" dirty="0" smtClean="0"/>
              <a:t> still indicated a relatively high track probability over Puerto Rico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u="sng" dirty="0" smtClean="0"/>
              <a:t>UK mean</a:t>
            </a:r>
            <a:r>
              <a:rPr lang="en-US" dirty="0" smtClean="0"/>
              <a:t> and </a:t>
            </a:r>
            <a:r>
              <a:rPr lang="en-US" b="1" u="sng" dirty="0" smtClean="0"/>
              <a:t>UK deterministic</a:t>
            </a:r>
            <a:r>
              <a:rPr lang="en-US" dirty="0" smtClean="0"/>
              <a:t> showed a strong poleward bias with the majority of </a:t>
            </a:r>
            <a:r>
              <a:rPr lang="en-US" b="1" u="sng" dirty="0" smtClean="0"/>
              <a:t>UK members</a:t>
            </a:r>
            <a:r>
              <a:rPr lang="en-US" dirty="0" smtClean="0"/>
              <a:t> forecasting Maria to pass to the northeast of Puerto Rico</a:t>
            </a:r>
            <a:endParaRPr lang="en-US" b="1" u="sng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260118" y="1056288"/>
            <a:ext cx="669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GEFS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36451" y="1054799"/>
            <a:ext cx="669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EC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317898" y="1056288"/>
            <a:ext cx="669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UK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648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Medium-Range Ensemble Guidance from </a:t>
            </a:r>
            <a:r>
              <a:rPr lang="en-US" sz="2000" b="1" dirty="0" smtClean="0"/>
              <a:t>12Z Monday</a:t>
            </a:r>
            <a:r>
              <a:rPr lang="en-US" sz="2000" b="1" dirty="0"/>
              <a:t>, </a:t>
            </a:r>
            <a:r>
              <a:rPr lang="en-US" sz="2000" b="1" dirty="0" smtClean="0"/>
              <a:t>18 </a:t>
            </a:r>
            <a:r>
              <a:rPr lang="en-US" sz="2000" b="1" dirty="0"/>
              <a:t>September 2017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74" y="778311"/>
            <a:ext cx="3019304" cy="27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4554" y="778311"/>
            <a:ext cx="3019304" cy="27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0870" y="778311"/>
            <a:ext cx="3019304" cy="27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18808" y="3642595"/>
            <a:ext cx="87709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Two days before</a:t>
            </a:r>
            <a:r>
              <a:rPr lang="en-US" dirty="0" smtClean="0"/>
              <a:t> Maria’s landfall in Puerto Rico, deterministic and ensemble global models showed high confidence in a direct hit to Puerto Rico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u="sng" dirty="0" smtClean="0"/>
              <a:t>GEFS mean</a:t>
            </a:r>
            <a:r>
              <a:rPr lang="en-US" dirty="0" smtClean="0"/>
              <a:t> and the </a:t>
            </a:r>
            <a:r>
              <a:rPr lang="en-US" b="1" u="sng" dirty="0" smtClean="0"/>
              <a:t>GFS deterministic</a:t>
            </a:r>
            <a:r>
              <a:rPr lang="en-US" dirty="0" smtClean="0"/>
              <a:t> </a:t>
            </a:r>
            <a:r>
              <a:rPr lang="en-US" dirty="0"/>
              <a:t>extended high track </a:t>
            </a:r>
            <a:r>
              <a:rPr lang="en-US" dirty="0" smtClean="0"/>
              <a:t>probabilities and very closely predicted Maria’s observed track through 70° W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u="sng" dirty="0" smtClean="0"/>
              <a:t>EC members</a:t>
            </a:r>
            <a:r>
              <a:rPr lang="en-US" dirty="0" smtClean="0"/>
              <a:t>, </a:t>
            </a:r>
            <a:r>
              <a:rPr lang="en-US" b="1" u="sng" dirty="0" smtClean="0"/>
              <a:t>EC deterministic</a:t>
            </a:r>
            <a:r>
              <a:rPr lang="en-US" dirty="0" smtClean="0"/>
              <a:t>, </a:t>
            </a:r>
            <a:r>
              <a:rPr lang="en-US" b="1" u="sng" dirty="0" smtClean="0"/>
              <a:t>UK members</a:t>
            </a:r>
            <a:r>
              <a:rPr lang="en-US" dirty="0" smtClean="0"/>
              <a:t>, and </a:t>
            </a:r>
            <a:r>
              <a:rPr lang="en-US" b="1" u="sng" dirty="0" smtClean="0"/>
              <a:t>UK deterministic</a:t>
            </a:r>
            <a:r>
              <a:rPr lang="en-US" dirty="0" smtClean="0"/>
              <a:t> all adjusted and closely predicted Maria’s track with high track probabilities over Puerto Rico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 errors and uncertainty for all systems increased once Maria turned north. </a:t>
            </a:r>
            <a:r>
              <a:rPr lang="en-US" b="1" u="sng" dirty="0" smtClean="0"/>
              <a:t>GEFS/GFS</a:t>
            </a:r>
            <a:r>
              <a:rPr lang="en-US" dirty="0" smtClean="0"/>
              <a:t> were generally to the left of observed; </a:t>
            </a:r>
            <a:r>
              <a:rPr lang="en-US" b="1" u="sng" dirty="0" smtClean="0"/>
              <a:t>EC</a:t>
            </a:r>
            <a:r>
              <a:rPr lang="en-US" dirty="0" smtClean="0"/>
              <a:t> and </a:t>
            </a:r>
            <a:r>
              <a:rPr lang="en-US" b="1" u="sng" dirty="0" smtClean="0"/>
              <a:t>UK</a:t>
            </a:r>
            <a:r>
              <a:rPr lang="en-US" dirty="0" smtClean="0"/>
              <a:t> were generally to the right.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0118" y="1056288"/>
            <a:ext cx="669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GEFS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36451" y="1054799"/>
            <a:ext cx="669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EC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317898" y="1056288"/>
            <a:ext cx="669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UK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4774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Medium-Range Ensemble Guidance from </a:t>
            </a:r>
            <a:r>
              <a:rPr lang="en-US" sz="2000" b="1" dirty="0" smtClean="0"/>
              <a:t>12Z Tuesday</a:t>
            </a:r>
            <a:r>
              <a:rPr lang="en-US" sz="2000" b="1" dirty="0"/>
              <a:t>, </a:t>
            </a:r>
            <a:r>
              <a:rPr lang="en-US" sz="2000" b="1" dirty="0" smtClean="0"/>
              <a:t>19 </a:t>
            </a:r>
            <a:r>
              <a:rPr lang="en-US" sz="2000" b="1" dirty="0"/>
              <a:t>September 2017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74" y="778311"/>
            <a:ext cx="3019304" cy="27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4554" y="778311"/>
            <a:ext cx="3019304" cy="27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0870" y="778311"/>
            <a:ext cx="3019304" cy="27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18808" y="3642595"/>
            <a:ext cx="87709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One day before</a:t>
            </a:r>
            <a:r>
              <a:rPr lang="en-US" dirty="0" smtClean="0"/>
              <a:t> Maria’s landfall in Puerto Rico, deterministic and ensemble global models maintained high confidence in a direct hit to Puerto Rico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u="sng" dirty="0" smtClean="0"/>
              <a:t>All systems</a:t>
            </a:r>
            <a:r>
              <a:rPr lang="en-US" dirty="0" smtClean="0"/>
              <a:t> maintained high confidence in Maria directly impacting Puerto Rico and eventually turning more northward as the storm passed Hispaniola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After the north turn, global ensembles showed uncertainty in whether Maria would impact the eastern seaboard of the CONUS before accelerating east across the Atlantic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Dynamic tropopause analyses suggested Maria’s track uncertainty in the midlatitudes was likely related to a complex upper level flow pattern over eastern North America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0118" y="1056288"/>
            <a:ext cx="669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GEFS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36451" y="1054799"/>
            <a:ext cx="669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EC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317898" y="1056288"/>
            <a:ext cx="66985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UK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4774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097"/>
            <a:ext cx="8229600" cy="44704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GFS and EC Tracks Were Tightly Clustered Until Maria Turned Northward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8808" y="4222318"/>
            <a:ext cx="8770997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Before landfall in Puerto Rico, track errors were relatively low for GFS and EC forecasts</a:t>
            </a:r>
          </a:p>
          <a:p>
            <a:pPr marL="285750" indent="-285750">
              <a:buFont typeface="Arial"/>
              <a:buChar char="•"/>
            </a:pPr>
            <a:endParaRPr lang="en-US" sz="12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After landfall in Puerto Rico, track errors and uncertainty drastically increased, likely due to a complex flow pattern in the midlatitudes</a:t>
            </a:r>
          </a:p>
          <a:p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GFS and EC both </a:t>
            </a:r>
            <a:r>
              <a:rPr lang="en-US" dirty="0" err="1" smtClean="0"/>
              <a:t>underpredicted</a:t>
            </a:r>
            <a:r>
              <a:rPr lang="en-US" dirty="0" smtClean="0"/>
              <a:t> the extent of deepening during the rapid intensification period early in Maria’s lifetime</a:t>
            </a:r>
          </a:p>
          <a:p>
            <a:pPr marL="285750" indent="-285750">
              <a:buFont typeface="Arial"/>
              <a:buChar char="•"/>
            </a:pPr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After Maria made landfall in Puerto Rico, EC and even more so the GFS </a:t>
            </a:r>
            <a:r>
              <a:rPr lang="en-US" dirty="0" err="1" smtClean="0"/>
              <a:t>overpredicted</a:t>
            </a:r>
            <a:r>
              <a:rPr lang="en-US" dirty="0" smtClean="0"/>
              <a:t> Maria’s strength as the storm moved north into the midlatitudes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" y="695227"/>
            <a:ext cx="4480560" cy="3316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4" y="695226"/>
            <a:ext cx="4480560" cy="331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2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75964" y="204805"/>
            <a:ext cx="6885137" cy="316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Poleward Bias in Early HWRF Forecasts Were Significant</a:t>
            </a:r>
          </a:p>
          <a:p>
            <a:r>
              <a:rPr lang="en-US" sz="2000" b="1" dirty="0" smtClean="0"/>
              <a:t>(in the context of expected impacts to Puerto Rico)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72927" y="5727041"/>
            <a:ext cx="84179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Roughly two days prior to landfall, HWRF was indicating Puerto Rico would not take a direct hit from </a:t>
            </a:r>
            <a:r>
              <a:rPr lang="en-US" dirty="0" smtClean="0"/>
              <a:t>Maria. HMON, GFS, and ECMWF were all </a:t>
            </a:r>
            <a:r>
              <a:rPr lang="en-US" dirty="0"/>
              <a:t>in consensus for a PR </a:t>
            </a:r>
            <a:r>
              <a:rPr lang="en-US" dirty="0" smtClean="0"/>
              <a:t>landfall</a:t>
            </a:r>
          </a:p>
          <a:p>
            <a:pPr marL="285750" indent="-285750">
              <a:buFont typeface="Arial"/>
              <a:buChar char="•"/>
            </a:pPr>
            <a:endParaRPr lang="en-US" sz="12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HWRF maintained this bias until </a:t>
            </a:r>
            <a:r>
              <a:rPr lang="en-US" dirty="0" smtClean="0"/>
              <a:t>approximately 24 h </a:t>
            </a:r>
            <a:r>
              <a:rPr lang="en-US" dirty="0"/>
              <a:t>before </a:t>
            </a:r>
            <a:r>
              <a:rPr lang="en-US" dirty="0" smtClean="0"/>
              <a:t>landfall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4" y="640070"/>
            <a:ext cx="3979528" cy="26836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06" y="640070"/>
            <a:ext cx="3979528" cy="26836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2140" y="2732397"/>
            <a:ext cx="238424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Sunday, 9/17 HWRF Cycles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234262" y="2732397"/>
            <a:ext cx="238424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Sunday, 9/17 HMON Cycles</a:t>
            </a:r>
            <a:endParaRPr lang="en-US" sz="1400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4" y="3083855"/>
            <a:ext cx="3979528" cy="2683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13" y="3083657"/>
            <a:ext cx="3974713" cy="268401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62140" y="5176182"/>
            <a:ext cx="238424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Tuesday, 9/19 HWRF Cycles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234262" y="5176182"/>
            <a:ext cx="238424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Tuesday, 9/19 HMON Cycles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6091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18808" y="5073449"/>
            <a:ext cx="877099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Forecast track errors were quite low prior to Puerto Rico landfall and subsequently increased as Maria made a northward turn and moved into the midlatitudes.</a:t>
            </a:r>
          </a:p>
          <a:p>
            <a:pPr marL="285750" indent="-285750">
              <a:buFont typeface="Arial"/>
              <a:buChar char="•"/>
            </a:pPr>
            <a:endParaRPr lang="en-US" sz="10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 errors further increased with uncertainty in 1) Maria’s proximity to the Outer Banks and 2) timing of right turn and acceleration eastward across the Atlantic Ocean</a:t>
            </a:r>
          </a:p>
          <a:p>
            <a:pPr marL="285750" indent="-285750">
              <a:buFont typeface="Arial"/>
              <a:buChar char="•"/>
            </a:pPr>
            <a:endParaRPr lang="en-US" sz="10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Complex upper level flow likely caused the increase in track errors in the midlatitudes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95625" y="11240"/>
            <a:ext cx="15824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Plots courtesy of</a:t>
            </a:r>
          </a:p>
          <a:p>
            <a:r>
              <a:rPr lang="en-US" sz="1600" dirty="0" err="1" smtClean="0"/>
              <a:t>Avichal</a:t>
            </a:r>
            <a:r>
              <a:rPr lang="en-US" sz="1600" dirty="0" smtClean="0"/>
              <a:t> </a:t>
            </a:r>
            <a:r>
              <a:rPr lang="en-US" sz="1600" dirty="0" err="1" smtClean="0"/>
              <a:t>Mehra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817641" y="376950"/>
            <a:ext cx="7429769" cy="4720000"/>
            <a:chOff x="817641" y="444500"/>
            <a:chExt cx="7429769" cy="4720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3"/>
            <a:stretch/>
          </p:blipFill>
          <p:spPr>
            <a:xfrm>
              <a:off x="5032551" y="2885197"/>
              <a:ext cx="3119777" cy="227930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571913" y="4569753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HMON</a:t>
              </a:r>
              <a:endParaRPr lang="en-US" sz="1400" b="1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311" y="2784193"/>
              <a:ext cx="3154781" cy="23803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22"/>
            <a:stretch/>
          </p:blipFill>
          <p:spPr>
            <a:xfrm>
              <a:off x="817641" y="660400"/>
              <a:ext cx="3418122" cy="222479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2" b="1"/>
            <a:stretch/>
          </p:blipFill>
          <p:spPr>
            <a:xfrm>
              <a:off x="4937470" y="596016"/>
              <a:ext cx="3309940" cy="217678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76582" y="2251546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GFS</a:t>
              </a:r>
              <a:endParaRPr lang="en-US" sz="1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76582" y="4569753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HWRF</a:t>
              </a:r>
              <a:endParaRPr lang="en-US" sz="1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71913" y="2251546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EC</a:t>
              </a:r>
              <a:endParaRPr lang="en-US" sz="14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75300" y="444500"/>
              <a:ext cx="2082800" cy="209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Composite Track Forecasts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2372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4655</TotalTime>
  <Words>2254</Words>
  <Application>Microsoft Macintosh PowerPoint</Application>
  <PresentationFormat>On-screen Show (4:3)</PresentationFormat>
  <Paragraphs>258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Recap of 9/14 MEG Briefing on Hurricane Maria (2017)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GFS and EC Tracks Were Tightly Clustered Until Maria Turned Northward</vt:lpstr>
      <vt:lpstr>PowerPoint Presentation</vt:lpstr>
      <vt:lpstr>PowerPoint Presentation</vt:lpstr>
      <vt:lpstr>PowerPoint Presentation</vt:lpstr>
      <vt:lpstr>PowerPoint Presentation</vt:lpstr>
      <vt:lpstr>Potential Link Between HMON Initialization and Early Model Errors</vt:lpstr>
      <vt:lpstr>HMON Errors Noted in Forecasts for Irma Were Seen Again with Maria</vt:lpstr>
      <vt:lpstr>Precipitation Forecasts Generally Improved with Shorter Lead-Times</vt:lpstr>
      <vt:lpstr>Precipitation Forecasts Generally Improved with Shorter Lead-Times</vt:lpstr>
      <vt:lpstr>Resolution Was Key to Capturing Complex Terrain and Associated Orographic Precipitation Enhancement</vt:lpstr>
      <vt:lpstr>Benefit of Resolution Was Reflected in HREFv2 </vt:lpstr>
      <vt:lpstr>NAM PR Nest Is Not Optimally Configured to Handle Tropical Cyclones Approaching Puerto Rico from the East</vt:lpstr>
      <vt:lpstr>NAM PR Nest Is Not Optimally Configured to Handle Tropical Cyclones Approaching Puerto Rico from the East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Dawson</dc:creator>
  <cp:lastModifiedBy>Logan Dawson</cp:lastModifiedBy>
  <cp:revision>191</cp:revision>
  <dcterms:created xsi:type="dcterms:W3CDTF">2017-09-15T13:17:05Z</dcterms:created>
  <dcterms:modified xsi:type="dcterms:W3CDTF">2017-10-14T21:05:53Z</dcterms:modified>
</cp:coreProperties>
</file>