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6" r:id="rId2"/>
    <p:sldId id="297" r:id="rId3"/>
    <p:sldId id="298" r:id="rId4"/>
    <p:sldId id="301" r:id="rId5"/>
    <p:sldId id="300" r:id="rId6"/>
    <p:sldId id="299" r:id="rId7"/>
    <p:sldId id="302" r:id="rId8"/>
    <p:sldId id="308" r:id="rId9"/>
    <p:sldId id="281" r:id="rId10"/>
    <p:sldId id="328" r:id="rId11"/>
    <p:sldId id="327" r:id="rId12"/>
    <p:sldId id="313" r:id="rId13"/>
    <p:sldId id="325" r:id="rId14"/>
    <p:sldId id="306" r:id="rId15"/>
    <p:sldId id="283" r:id="rId16"/>
    <p:sldId id="317" r:id="rId17"/>
    <p:sldId id="318" r:id="rId18"/>
    <p:sldId id="326" r:id="rId19"/>
    <p:sldId id="314" r:id="rId20"/>
    <p:sldId id="268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10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7B97-CEEF-8B4E-9BC5-0D78C991C4AA}" type="datetimeFigureOut">
              <a:rPr lang="en-US" smtClean="0"/>
              <a:t>9/29/17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0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7B97-CEEF-8B4E-9BC5-0D78C991C4AA}" type="datetimeFigureOut">
              <a:rPr lang="en-US" smtClean="0"/>
              <a:t>9/29/17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62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7B97-CEEF-8B4E-9BC5-0D78C991C4AA}" type="datetimeFigureOut">
              <a:rPr lang="en-US" smtClean="0"/>
              <a:t>9/29/17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33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7B97-CEEF-8B4E-9BC5-0D78C991C4AA}" type="datetimeFigureOut">
              <a:rPr lang="en-US" smtClean="0"/>
              <a:t>9/29/17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9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7B97-CEEF-8B4E-9BC5-0D78C991C4AA}" type="datetimeFigureOut">
              <a:rPr lang="en-US" smtClean="0"/>
              <a:t>9/29/17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51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7B97-CEEF-8B4E-9BC5-0D78C991C4AA}" type="datetimeFigureOut">
              <a:rPr lang="en-US" smtClean="0"/>
              <a:t>9/29/17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41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7B97-CEEF-8B4E-9BC5-0D78C991C4AA}" type="datetimeFigureOut">
              <a:rPr lang="en-US" smtClean="0"/>
              <a:t>9/29/17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59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7B97-CEEF-8B4E-9BC5-0D78C991C4AA}" type="datetimeFigureOut">
              <a:rPr lang="en-US" smtClean="0"/>
              <a:t>9/29/17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27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7B97-CEEF-8B4E-9BC5-0D78C991C4AA}" type="datetimeFigureOut">
              <a:rPr lang="en-US" smtClean="0"/>
              <a:t>9/29/17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98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7B97-CEEF-8B4E-9BC5-0D78C991C4AA}" type="datetimeFigureOut">
              <a:rPr lang="en-US" smtClean="0"/>
              <a:t>9/29/17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5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F7B97-CEEF-8B4E-9BC5-0D78C991C4AA}" type="datetimeFigureOut">
              <a:rPr lang="en-US" smtClean="0"/>
              <a:t>9/29/17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6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F7B97-CEEF-8B4E-9BC5-0D78C991C4AA}" type="datetimeFigureOut">
              <a:rPr lang="en-US" smtClean="0"/>
              <a:t>9/29/17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F83AD-27DF-EF47-865A-6B12D4F8F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2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843" y="150468"/>
            <a:ext cx="8636000" cy="1470025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Recap of 9/14 MEG Discussion on Hurricane Irma (2017)</a:t>
            </a:r>
            <a:endParaRPr lang="en-US" sz="4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00" y="1748913"/>
            <a:ext cx="4636443" cy="339075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0547" y="5502650"/>
            <a:ext cx="7344612" cy="1207148"/>
          </a:xfrm>
          <a:noFill/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Logan Dawson, Tracey Dorian, Corey </a:t>
            </a:r>
            <a:r>
              <a:rPr lang="en-US" sz="2800" dirty="0" err="1" smtClean="0">
                <a:solidFill>
                  <a:srgbClr val="000000"/>
                </a:solidFill>
              </a:rPr>
              <a:t>Guastini</a:t>
            </a:r>
            <a:r>
              <a:rPr lang="en-US" sz="2800" dirty="0" smtClean="0">
                <a:solidFill>
                  <a:srgbClr val="000000"/>
                </a:solidFill>
              </a:rPr>
              <a:t>, and Geoff Manikin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55" y="2048559"/>
            <a:ext cx="4161503" cy="277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96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097"/>
            <a:ext cx="8229600" cy="447049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GFS Was Prone to Rapid Intensification and </a:t>
            </a:r>
            <a:r>
              <a:rPr lang="en-US" sz="2000" b="1" dirty="0" err="1" smtClean="0"/>
              <a:t>Overdeepening</a:t>
            </a:r>
            <a:endParaRPr lang="en-US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18808" y="4308857"/>
            <a:ext cx="87709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Rapid intensification and </a:t>
            </a:r>
            <a:r>
              <a:rPr lang="en-US" dirty="0" err="1" smtClean="0"/>
              <a:t>overdeepening</a:t>
            </a:r>
            <a:r>
              <a:rPr lang="en-US" dirty="0" smtClean="0"/>
              <a:t> was seen in most GFS cycles during Irma’s lifetime. For example, Irma’s central pressure dropped 18 </a:t>
            </a:r>
            <a:r>
              <a:rPr lang="en-US" dirty="0" err="1" smtClean="0"/>
              <a:t>mb</a:t>
            </a:r>
            <a:r>
              <a:rPr lang="en-US" dirty="0" smtClean="0"/>
              <a:t> during a 6-h period in the 00Z 9/5 GFS cycle (see above)</a:t>
            </a:r>
            <a:endParaRPr lang="en-US" sz="800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Inspection of SSTs during this period did not suggest a relationship to the recently implemented NSSTs, which allows for some diurnal variation in SSTs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Inspection of convective and non-convective precipitation did not suggest an erroneous convective feedback loop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1787" b="20697"/>
          <a:stretch/>
        </p:blipFill>
        <p:spPr>
          <a:xfrm>
            <a:off x="15612" y="654878"/>
            <a:ext cx="4755030" cy="32819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479" y="667508"/>
            <a:ext cx="4755030" cy="32566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8807" y="802452"/>
            <a:ext cx="210105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00Z 9/5 GFS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F066</a:t>
            </a:r>
          </a:p>
          <a:p>
            <a:pPr algn="ctr"/>
            <a:r>
              <a:rPr lang="en-US" sz="1400" b="1" dirty="0" smtClean="0"/>
              <a:t>Central Pressure</a:t>
            </a:r>
            <a:r>
              <a:rPr lang="en-US" sz="1400" b="1" dirty="0"/>
              <a:t>: </a:t>
            </a:r>
            <a:r>
              <a:rPr lang="en-US" sz="1400" b="1" dirty="0" smtClean="0"/>
              <a:t>937 </a:t>
            </a:r>
            <a:r>
              <a:rPr lang="en-US" sz="1400" b="1" dirty="0" err="1" smtClean="0"/>
              <a:t>mb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502940" y="802452"/>
            <a:ext cx="210105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00Z 9/5 GFS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F072</a:t>
            </a:r>
          </a:p>
          <a:p>
            <a:pPr algn="ctr"/>
            <a:r>
              <a:rPr lang="en-US" sz="1400" b="1" dirty="0" smtClean="0"/>
              <a:t>Central Pressure</a:t>
            </a:r>
            <a:r>
              <a:rPr lang="en-US" sz="1400" b="1" dirty="0"/>
              <a:t>: </a:t>
            </a:r>
            <a:r>
              <a:rPr lang="en-US" sz="1400" b="1" dirty="0" smtClean="0"/>
              <a:t>919 </a:t>
            </a:r>
            <a:r>
              <a:rPr lang="en-US" sz="1400" b="1" dirty="0" err="1" smtClean="0"/>
              <a:t>mb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-54048" y="3918383"/>
            <a:ext cx="9255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6-h QPF and MSLP forecasts initialized at 00Z Tuesday, 5 September</a:t>
            </a:r>
            <a:endParaRPr lang="en-US" sz="500" dirty="0" smtClean="0"/>
          </a:p>
        </p:txBody>
      </p:sp>
    </p:spTree>
    <p:extLst>
      <p:ext uri="{BB962C8B-B14F-4D97-AF65-F5344CB8AC3E}">
        <p14:creationId xmlns:p14="http://schemas.microsoft.com/office/powerpoint/2010/main" val="1005794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097"/>
            <a:ext cx="8229600" cy="447049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GFS Was Prone to Rapid Intensification and </a:t>
            </a:r>
            <a:r>
              <a:rPr lang="en-US" sz="2000" b="1" dirty="0" err="1" smtClean="0"/>
              <a:t>Overdeepening</a:t>
            </a:r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700" y="567060"/>
            <a:ext cx="2851771" cy="32819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79700" y="607512"/>
            <a:ext cx="210105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00Z 9/9 GFS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F030</a:t>
            </a:r>
          </a:p>
          <a:p>
            <a:pPr algn="ctr"/>
            <a:r>
              <a:rPr lang="en-US" sz="1400" b="1" dirty="0" smtClean="0"/>
              <a:t>Central Pressure</a:t>
            </a:r>
            <a:r>
              <a:rPr lang="en-US" sz="1400" b="1" dirty="0"/>
              <a:t>: </a:t>
            </a:r>
            <a:r>
              <a:rPr lang="en-US" sz="1400" b="1" dirty="0" smtClean="0"/>
              <a:t>920 </a:t>
            </a:r>
            <a:r>
              <a:rPr lang="en-US" sz="1400" b="1" dirty="0" err="1" smtClean="0"/>
              <a:t>mb</a:t>
            </a:r>
            <a:endParaRPr lang="en-US" sz="1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700" y="3739121"/>
            <a:ext cx="2851771" cy="31188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79700" y="3872481"/>
            <a:ext cx="210105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00Z 9/9 GFS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F036</a:t>
            </a:r>
          </a:p>
          <a:p>
            <a:pPr algn="ctr"/>
            <a:r>
              <a:rPr lang="en-US" sz="1400" b="1" dirty="0" smtClean="0"/>
              <a:t>Central Pressure</a:t>
            </a:r>
            <a:r>
              <a:rPr lang="en-US" sz="1400" b="1" dirty="0"/>
              <a:t>: </a:t>
            </a:r>
            <a:r>
              <a:rPr lang="en-US" sz="1400" b="1" dirty="0" smtClean="0"/>
              <a:t>896 </a:t>
            </a:r>
            <a:r>
              <a:rPr lang="en-US" sz="1400" b="1" dirty="0" err="1" smtClean="0"/>
              <a:t>mb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3089" y="610665"/>
            <a:ext cx="3304608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6-h </a:t>
            </a:r>
            <a:r>
              <a:rPr lang="en-US" b="1" dirty="0" smtClean="0">
                <a:solidFill>
                  <a:srgbClr val="000000"/>
                </a:solidFill>
              </a:rPr>
              <a:t>QPF and </a:t>
            </a:r>
            <a:r>
              <a:rPr lang="en-US" b="1" dirty="0">
                <a:solidFill>
                  <a:srgbClr val="000000"/>
                </a:solidFill>
              </a:rPr>
              <a:t>MSLP forecasts initialized at 00Z </a:t>
            </a:r>
            <a:r>
              <a:rPr lang="en-US" b="1" dirty="0" smtClean="0">
                <a:solidFill>
                  <a:srgbClr val="000000"/>
                </a:solidFill>
              </a:rPr>
              <a:t>Saturday, 9 September (left)</a:t>
            </a:r>
            <a:endParaRPr lang="en-US" sz="500" dirty="0">
              <a:solidFill>
                <a:srgbClr val="000000"/>
              </a:solidFill>
            </a:endParaRPr>
          </a:p>
          <a:p>
            <a:endParaRPr lang="en-US" b="1" dirty="0" smtClean="0">
              <a:solidFill>
                <a:srgbClr val="000000"/>
              </a:solidFill>
            </a:endParaRPr>
          </a:p>
          <a:p>
            <a:r>
              <a:rPr lang="en-US" b="1" dirty="0" smtClean="0">
                <a:solidFill>
                  <a:srgbClr val="000000"/>
                </a:solidFill>
              </a:rPr>
              <a:t>Skin temperature and </a:t>
            </a:r>
            <a:r>
              <a:rPr lang="en-US" b="1" dirty="0">
                <a:solidFill>
                  <a:srgbClr val="000000"/>
                </a:solidFill>
              </a:rPr>
              <a:t>MSLP forecasts initialized at </a:t>
            </a:r>
            <a:r>
              <a:rPr lang="en-US" b="1" dirty="0" smtClean="0">
                <a:solidFill>
                  <a:srgbClr val="000000"/>
                </a:solidFill>
              </a:rPr>
              <a:t>12Z Saturday, 9 September (right)</a:t>
            </a:r>
            <a:endParaRPr lang="en-US" sz="500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Successive GFS cycles deepened Irma by 20-30 </a:t>
            </a:r>
            <a:r>
              <a:rPr lang="en-US" dirty="0" err="1" smtClean="0">
                <a:solidFill>
                  <a:srgbClr val="000000"/>
                </a:solidFill>
              </a:rPr>
              <a:t>mb</a:t>
            </a:r>
            <a:r>
              <a:rPr lang="en-US" dirty="0" smtClean="0">
                <a:solidFill>
                  <a:srgbClr val="000000"/>
                </a:solidFill>
              </a:rPr>
              <a:t> during a 6-h period when Irma crossed the Florida Straits 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GFS SSTs in the Florida Straits were potentially too warm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However, GFS and NAM displayed similar patterns in latent heat flux and precipitation in this area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More investigation is needed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363" y="762943"/>
            <a:ext cx="2851771" cy="28901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51602" y="1160797"/>
            <a:ext cx="236502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12Z 9/9 GFS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F015</a:t>
            </a:r>
          </a:p>
          <a:p>
            <a:pPr algn="ctr"/>
            <a:r>
              <a:rPr lang="en-US" sz="1400" b="1" dirty="0" smtClean="0"/>
              <a:t>Central Pressure</a:t>
            </a:r>
            <a:r>
              <a:rPr lang="en-US" sz="1400" b="1" dirty="0"/>
              <a:t>: </a:t>
            </a:r>
            <a:r>
              <a:rPr lang="en-US" sz="1400" b="1" dirty="0" smtClean="0"/>
              <a:t>933 </a:t>
            </a:r>
            <a:r>
              <a:rPr lang="en-US" sz="1400" b="1" dirty="0" err="1" smtClean="0"/>
              <a:t>mb</a:t>
            </a:r>
            <a:endParaRPr lang="en-US" sz="14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363" y="3901522"/>
            <a:ext cx="2851771" cy="27940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51601" y="3653078"/>
            <a:ext cx="236502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12Z 9/9 GFS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F021</a:t>
            </a:r>
          </a:p>
          <a:p>
            <a:pPr algn="ctr"/>
            <a:r>
              <a:rPr lang="en-US" sz="1400" b="1" dirty="0" smtClean="0"/>
              <a:t>Central Pressure</a:t>
            </a:r>
            <a:r>
              <a:rPr lang="en-US" sz="1400" b="1" dirty="0"/>
              <a:t>: </a:t>
            </a:r>
            <a:r>
              <a:rPr lang="en-US" sz="1400" b="1" dirty="0" smtClean="0"/>
              <a:t>903 </a:t>
            </a:r>
            <a:r>
              <a:rPr lang="en-US" sz="1400" b="1" dirty="0" err="1" smtClean="0"/>
              <a:t>mb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396569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975" y="250866"/>
            <a:ext cx="3515929" cy="30758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975" y="3333022"/>
            <a:ext cx="3515929" cy="30758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31555" y="2995063"/>
            <a:ext cx="2898548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/>
          </a:p>
        </p:txBody>
      </p:sp>
      <p:pic>
        <p:nvPicPr>
          <p:cNvPr id="3" name="Picture 2" descr="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04" y="252779"/>
            <a:ext cx="3515929" cy="30758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504" y="3334935"/>
            <a:ext cx="3515929" cy="307585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687929" y="2535270"/>
            <a:ext cx="183277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06Z 9/5 HWRF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F048</a:t>
            </a:r>
          </a:p>
          <a:p>
            <a:pPr algn="ctr"/>
            <a:r>
              <a:rPr lang="en-US" sz="1400" b="1" dirty="0" smtClean="0"/>
              <a:t>Min Pressure</a:t>
            </a:r>
            <a:r>
              <a:rPr lang="en-US" sz="1400" b="1" dirty="0"/>
              <a:t>: </a:t>
            </a:r>
            <a:r>
              <a:rPr lang="en-US" sz="1400" b="1" dirty="0" smtClean="0"/>
              <a:t>931 </a:t>
            </a:r>
            <a:r>
              <a:rPr lang="en-US" sz="1400" b="1" dirty="0" err="1" smtClean="0"/>
              <a:t>mb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469681" y="2535269"/>
            <a:ext cx="185066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06Z 9/5 HWRF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F096</a:t>
            </a:r>
          </a:p>
          <a:p>
            <a:pPr algn="ctr"/>
            <a:r>
              <a:rPr lang="en-US" sz="1400" b="1" dirty="0" smtClean="0"/>
              <a:t>Min Pressure</a:t>
            </a:r>
            <a:r>
              <a:rPr lang="en-US" sz="1400" b="1" dirty="0"/>
              <a:t>: </a:t>
            </a:r>
            <a:r>
              <a:rPr lang="en-US" sz="1400" b="1" dirty="0" smtClean="0"/>
              <a:t>934 </a:t>
            </a:r>
            <a:r>
              <a:rPr lang="en-US" sz="1400" b="1" dirty="0" err="1" smtClean="0"/>
              <a:t>mb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723701" y="5603111"/>
            <a:ext cx="197481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06Z 9/5 HMON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F048</a:t>
            </a:r>
          </a:p>
          <a:p>
            <a:pPr algn="ctr"/>
            <a:r>
              <a:rPr lang="en-US" sz="1400" b="1" dirty="0" smtClean="0"/>
              <a:t>Min Pressure</a:t>
            </a:r>
            <a:r>
              <a:rPr lang="en-US" sz="1400" b="1" dirty="0"/>
              <a:t>: </a:t>
            </a:r>
            <a:r>
              <a:rPr lang="en-US" sz="1400" b="1" dirty="0" smtClean="0"/>
              <a:t>912 </a:t>
            </a:r>
            <a:r>
              <a:rPr lang="en-US" sz="1400" b="1" dirty="0" err="1" smtClean="0"/>
              <a:t>mb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522298" y="5603111"/>
            <a:ext cx="197481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06Z 9/5 HMON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F096</a:t>
            </a:r>
          </a:p>
          <a:p>
            <a:pPr algn="ctr"/>
            <a:r>
              <a:rPr lang="en-US" sz="1400" b="1" dirty="0" smtClean="0"/>
              <a:t>Min Pressure</a:t>
            </a:r>
            <a:r>
              <a:rPr lang="en-US" sz="1400" b="1" dirty="0"/>
              <a:t>: </a:t>
            </a:r>
            <a:r>
              <a:rPr lang="en-US" sz="1400" b="1" dirty="0" smtClean="0"/>
              <a:t>891 </a:t>
            </a:r>
            <a:r>
              <a:rPr lang="en-US" sz="1400" b="1" dirty="0" err="1" smtClean="0"/>
              <a:t>mb</a:t>
            </a:r>
            <a:endParaRPr lang="en-US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33006" y="3023311"/>
            <a:ext cx="2898548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45" y="3363183"/>
            <a:ext cx="3515928" cy="30758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45" y="281027"/>
            <a:ext cx="3515929" cy="307585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89380" y="2563518"/>
            <a:ext cx="183277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06Z 9/5 HWRF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F000</a:t>
            </a:r>
          </a:p>
          <a:p>
            <a:pPr algn="ctr"/>
            <a:r>
              <a:rPr lang="en-US" sz="1400" b="1" dirty="0" smtClean="0"/>
              <a:t>Min Pressure</a:t>
            </a:r>
            <a:r>
              <a:rPr lang="en-US" sz="1400" b="1" dirty="0"/>
              <a:t>: </a:t>
            </a:r>
            <a:r>
              <a:rPr lang="en-US" sz="1400" b="1" dirty="0" smtClean="0"/>
              <a:t>939 </a:t>
            </a:r>
            <a:r>
              <a:rPr lang="en-US" sz="1400" b="1" dirty="0" err="1" smtClean="0"/>
              <a:t>mb</a:t>
            </a:r>
            <a:endParaRPr lang="en-US" sz="1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825152" y="5631359"/>
            <a:ext cx="197481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06Z 9/5 HMON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F000</a:t>
            </a:r>
          </a:p>
          <a:p>
            <a:pPr algn="ctr"/>
            <a:r>
              <a:rPr lang="en-US" sz="1400" b="1" dirty="0" smtClean="0"/>
              <a:t>Min Pressure</a:t>
            </a:r>
            <a:r>
              <a:rPr lang="en-US" sz="1400" b="1" dirty="0"/>
              <a:t>: </a:t>
            </a:r>
            <a:r>
              <a:rPr lang="en-US" sz="1400" b="1" dirty="0" smtClean="0"/>
              <a:t>937 </a:t>
            </a:r>
            <a:r>
              <a:rPr lang="en-US" sz="1400" b="1" dirty="0" err="1" smtClean="0"/>
              <a:t>mb</a:t>
            </a:r>
            <a:endParaRPr lang="en-US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94858" y="3209294"/>
            <a:ext cx="8137936" cy="383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331488" y="3179133"/>
            <a:ext cx="215263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F096 Verification: 930 </a:t>
            </a:r>
            <a:r>
              <a:rPr lang="en-US" sz="1400" b="1" dirty="0" err="1" smtClean="0"/>
              <a:t>mb</a:t>
            </a:r>
            <a:endParaRPr lang="en-US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545887" y="3181046"/>
            <a:ext cx="215263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F048 Verification: 921 </a:t>
            </a:r>
            <a:r>
              <a:rPr lang="en-US" sz="1400" b="1" dirty="0" err="1" smtClean="0"/>
              <a:t>mb</a:t>
            </a:r>
            <a:endParaRPr lang="en-US" sz="1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647338" y="3209294"/>
            <a:ext cx="215263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F000 Verification: 939 </a:t>
            </a:r>
            <a:r>
              <a:rPr lang="en-US" sz="1400" b="1" dirty="0" err="1" smtClean="0"/>
              <a:t>mb</a:t>
            </a:r>
            <a:endParaRPr lang="en-US" sz="1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494858" y="223272"/>
            <a:ext cx="813793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05" y="112787"/>
            <a:ext cx="8973922" cy="488013"/>
          </a:xfrm>
        </p:spPr>
        <p:txBody>
          <a:bodyPr>
            <a:noAutofit/>
          </a:bodyPr>
          <a:lstStyle/>
          <a:p>
            <a:r>
              <a:rPr lang="en-US" sz="2000" b="1" dirty="0" err="1" smtClean="0"/>
              <a:t>Overdeepening</a:t>
            </a:r>
            <a:r>
              <a:rPr lang="en-US" sz="2000" b="1" dirty="0" smtClean="0"/>
              <a:t> </a:t>
            </a:r>
            <a:r>
              <a:rPr lang="en-US" sz="2000" b="1" dirty="0" smtClean="0"/>
              <a:t>in HMON Possibly Due to Uncoupled Atmosphere–Ocean System</a:t>
            </a:r>
            <a:endParaRPr lang="en-US" sz="20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-54048" y="6180113"/>
            <a:ext cx="92554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Skin temperature and MSLP forecasts initialized at 06Z Tuesday, 5 September</a:t>
            </a:r>
            <a:endParaRPr lang="en-US" sz="500" dirty="0" smtClean="0"/>
          </a:p>
          <a:p>
            <a:pPr algn="ctr"/>
            <a:r>
              <a:rPr lang="en-US" sz="1500" dirty="0" smtClean="0"/>
              <a:t>HMON is not coupled with the Atlantic. </a:t>
            </a:r>
            <a:r>
              <a:rPr lang="en-US" sz="1500" dirty="0"/>
              <a:t>S</a:t>
            </a:r>
            <a:r>
              <a:rPr lang="en-US" sz="1500" dirty="0" smtClean="0"/>
              <a:t>torm-induced SST cooling wasn’t present and caused erroneously low MSLP.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55522" y="600800"/>
            <a:ext cx="357596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HWRF SSTs were cooled in Irma’s wake </a:t>
            </a:r>
            <a:endParaRPr lang="en-US" sz="1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2760090" y="3698375"/>
            <a:ext cx="357596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HMON SSTs were not affected by Irma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604335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787"/>
            <a:ext cx="8229600" cy="488013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HMON 10-m Winds Were Extremely Weak Over Land</a:t>
            </a:r>
            <a:endParaRPr lang="en-US" sz="2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0"/>
          <a:stretch/>
        </p:blipFill>
        <p:spPr>
          <a:xfrm>
            <a:off x="3149600" y="721053"/>
            <a:ext cx="3182670" cy="56517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364" y="721053"/>
            <a:ext cx="3058854" cy="56517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089" y="696923"/>
            <a:ext cx="3304608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10-m </a:t>
            </a:r>
            <a:r>
              <a:rPr lang="en-US" b="1" dirty="0"/>
              <a:t>wind </a:t>
            </a:r>
            <a:r>
              <a:rPr lang="en-US" b="1" dirty="0" smtClean="0"/>
              <a:t>forecasts from the 00Z Sunday, 10 September cycle of HWRF and HMON</a:t>
            </a:r>
            <a:endParaRPr lang="en-US" b="1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Despite stronger winds prior to landfall, HMON weakened surface winds over land much more rapidly than HWRF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Eyewall winds in HMON were rapidly reduced from 100+ knots to less than 50 knots over land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Frictional slowing of winds over land is physical and expected, but such a rapid decrease does not appear correct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More investigation is needed to determine the cause</a:t>
            </a:r>
          </a:p>
        </p:txBody>
      </p:sp>
      <p:pic>
        <p:nvPicPr>
          <p:cNvPr id="4" name="Picture 3" descr="Screen Shot 2017-09-26 at 3.36.4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033" y="787529"/>
            <a:ext cx="571500" cy="2413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73908" y="6091858"/>
            <a:ext cx="2898548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173908" y="3346323"/>
            <a:ext cx="2898548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334235" y="6110921"/>
            <a:ext cx="2898548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334235" y="3346323"/>
            <a:ext cx="2898548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765407" y="3302747"/>
            <a:ext cx="185066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00Z 9/10 HWRF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F012  </a:t>
            </a:r>
            <a:endParaRPr 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711749" y="6091859"/>
            <a:ext cx="197586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00Z 9/10 HMON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F012  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690071" y="3311721"/>
            <a:ext cx="185066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00Z 9/10 HWRF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F018  </a:t>
            </a:r>
            <a:endParaRPr lang="en-US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690071" y="6109746"/>
            <a:ext cx="199672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00Z 9/10 HMON </a:t>
            </a:r>
            <a:r>
              <a:rPr lang="mr-IN" sz="1400" b="1" dirty="0" smtClean="0"/>
              <a:t>–</a:t>
            </a:r>
            <a:r>
              <a:rPr lang="en-US" sz="1400" b="1" dirty="0" smtClean="0"/>
              <a:t> F018 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258454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075964" y="204805"/>
            <a:ext cx="6885137" cy="3162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71822"/>
            <a:ext cx="8229600" cy="4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Composite Intensity Forecasts</a:t>
            </a:r>
            <a:endParaRPr lang="en-US" sz="20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372927" y="5868045"/>
            <a:ext cx="8417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Maximum 10-m winds in GFS and EC were too low throughout Irma’s early life cycle. This is in spite of the </a:t>
            </a:r>
            <a:r>
              <a:rPr lang="en-US" dirty="0" err="1" smtClean="0">
                <a:solidFill>
                  <a:srgbClr val="000000"/>
                </a:solidFill>
              </a:rPr>
              <a:t>overdeepening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seen in the GFS.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HWRF and HMON had better wind forecasts with more error seen in HMON.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7200" y="533061"/>
            <a:ext cx="8042805" cy="5334984"/>
            <a:chOff x="457200" y="465329"/>
            <a:chExt cx="8042805" cy="533498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3010667"/>
              <a:ext cx="3871563" cy="278964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465329"/>
              <a:ext cx="3871563" cy="2786313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787013" y="778719"/>
              <a:ext cx="84017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GFS</a:t>
              </a:r>
              <a:endParaRPr lang="en-US" sz="14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87013" y="3337656"/>
              <a:ext cx="84017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HWRF</a:t>
              </a:r>
              <a:endParaRPr lang="en-US" sz="1400" b="1" dirty="0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2032" y="3010667"/>
              <a:ext cx="3497973" cy="278964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325146" y="3337656"/>
              <a:ext cx="84017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HMON</a:t>
              </a:r>
              <a:endParaRPr lang="en-US" sz="1400" b="1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875863" y="3027600"/>
              <a:ext cx="1719761" cy="20710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5236" y="482029"/>
              <a:ext cx="3684769" cy="257832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160626" y="778719"/>
              <a:ext cx="84017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EC</a:t>
              </a:r>
              <a:endParaRPr lang="en-US" sz="1400" b="1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595625" y="11240"/>
            <a:ext cx="15824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Plots courtesy of</a:t>
            </a:r>
          </a:p>
          <a:p>
            <a:r>
              <a:rPr lang="en-US" sz="1600" dirty="0" err="1" smtClean="0"/>
              <a:t>Avichal</a:t>
            </a:r>
            <a:r>
              <a:rPr lang="en-US" sz="1600" dirty="0" smtClean="0"/>
              <a:t> </a:t>
            </a:r>
            <a:r>
              <a:rPr lang="en-US" sz="1600" dirty="0" err="1" smtClean="0"/>
              <a:t>Mehra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79681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457200" y="71822"/>
            <a:ext cx="8229600" cy="4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Track and Intensity Error Statistics</a:t>
            </a:r>
            <a:endParaRPr lang="en-US" sz="20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556759" y="3481305"/>
            <a:ext cx="4360305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Overall, EC had the lowest track errors, particularly at lead times greater than two days</a:t>
            </a:r>
          </a:p>
          <a:p>
            <a:pPr marL="285750" indent="-285750">
              <a:buFont typeface="Arial"/>
              <a:buChar char="•"/>
            </a:pPr>
            <a:endParaRPr lang="en-US" sz="1050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HWRF track errors were lower than GFS and HMON errors for 72+ h forecasts</a:t>
            </a:r>
          </a:p>
          <a:p>
            <a:pPr marL="285750" indent="-285750">
              <a:buFont typeface="Arial"/>
              <a:buChar char="•"/>
            </a:pPr>
            <a:endParaRPr lang="en-US" sz="1050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Intensity and bias errors were comparable for HWRF and HMON</a:t>
            </a:r>
            <a:endParaRPr lang="en-US" sz="1050" dirty="0"/>
          </a:p>
          <a:p>
            <a:pPr marL="285750" indent="-285750">
              <a:buFont typeface="Arial"/>
              <a:buChar char="•"/>
            </a:pPr>
            <a:endParaRPr lang="en-US" sz="1100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EC followed by GFS had the highest intensity errors with low biases in maximum wind speeds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90696" y="589947"/>
            <a:ext cx="8116252" cy="5957715"/>
            <a:chOff x="690696" y="760873"/>
            <a:chExt cx="8116252" cy="595771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696" y="764742"/>
              <a:ext cx="3857711" cy="290928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7065" y="760873"/>
              <a:ext cx="3889883" cy="291315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7065" y="3809682"/>
              <a:ext cx="3889883" cy="290890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443492" y="1174108"/>
              <a:ext cx="84017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Track</a:t>
              </a:r>
              <a:endParaRPr lang="en-US" sz="14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743642" y="1174108"/>
              <a:ext cx="84017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Intensity</a:t>
              </a:r>
              <a:endParaRPr lang="en-US" sz="14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43642" y="4236493"/>
              <a:ext cx="84017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Bias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50772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822"/>
            <a:ext cx="8229600" cy="488013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Precipitation Forecasts Improved in Response to Better Track Forecasts</a:t>
            </a:r>
            <a:endParaRPr lang="en-US" sz="2000" b="1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789" y="466123"/>
            <a:ext cx="3191328" cy="338771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" y="466138"/>
            <a:ext cx="3215481" cy="34133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810" y="465574"/>
            <a:ext cx="3212876" cy="341598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869" y="3096130"/>
            <a:ext cx="3215329" cy="34174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579" y="3097681"/>
            <a:ext cx="3212108" cy="341286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4"/>
          <a:stretch/>
        </p:blipFill>
        <p:spPr>
          <a:xfrm>
            <a:off x="31180" y="3097681"/>
            <a:ext cx="3184907" cy="3139518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214190" y="6112263"/>
            <a:ext cx="8751852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24-h QPF totals from forecasts initialized at 12Z Saturday, 9 September (F048)</a:t>
            </a:r>
          </a:p>
          <a:p>
            <a:pPr algn="ctr"/>
            <a:endParaRPr lang="en-US" sz="600" dirty="0"/>
          </a:p>
          <a:p>
            <a:pPr algn="ctr"/>
            <a:r>
              <a:rPr lang="en-US" dirty="0" smtClean="0"/>
              <a:t>NAM3 and NMMB tracks were too far west. Thus, precipitation axis was shifted to the west.</a:t>
            </a:r>
          </a:p>
          <a:p>
            <a:pPr algn="ctr"/>
            <a:endParaRPr lang="en-US" sz="500" dirty="0" smtClean="0"/>
          </a:p>
        </p:txBody>
      </p:sp>
      <p:sp>
        <p:nvSpPr>
          <p:cNvPr id="66" name="TextBox 65"/>
          <p:cNvSpPr txBox="1"/>
          <p:nvPr/>
        </p:nvSpPr>
        <p:spPr>
          <a:xfrm>
            <a:off x="4965177" y="938098"/>
            <a:ext cx="85164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NAM</a:t>
            </a:r>
            <a:endParaRPr lang="en-US" sz="1400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92775" y="938098"/>
            <a:ext cx="85164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G</a:t>
            </a:r>
            <a:r>
              <a:rPr lang="en-US" sz="1400" b="1" dirty="0" smtClean="0"/>
              <a:t>FS</a:t>
            </a:r>
            <a:endParaRPr lang="en-US" sz="14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92775" y="3546064"/>
            <a:ext cx="85164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NAM3</a:t>
            </a:r>
            <a:endParaRPr lang="en-US" sz="1400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6030677" y="938098"/>
            <a:ext cx="85164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EC</a:t>
            </a:r>
            <a:endParaRPr lang="en-US" sz="140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3216088" y="3546064"/>
            <a:ext cx="85164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HIRESW</a:t>
            </a:r>
          </a:p>
          <a:p>
            <a:pPr algn="ctr"/>
            <a:r>
              <a:rPr lang="en-US" sz="1400" b="1" dirty="0" smtClean="0"/>
              <a:t>NMMB</a:t>
            </a:r>
            <a:endParaRPr lang="en-US" sz="14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6028687" y="3546064"/>
            <a:ext cx="85164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HIRESW</a:t>
            </a:r>
          </a:p>
          <a:p>
            <a:pPr algn="ctr"/>
            <a:r>
              <a:rPr lang="en-US" sz="1400" b="1" dirty="0" smtClean="0"/>
              <a:t>ARW</a:t>
            </a:r>
            <a:endParaRPr lang="en-US" sz="14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2325039" y="911190"/>
            <a:ext cx="1691889" cy="1950758"/>
            <a:chOff x="2477436" y="911190"/>
            <a:chExt cx="1691889" cy="1950758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7436" y="911190"/>
              <a:ext cx="1691889" cy="1950758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2545472" y="938098"/>
              <a:ext cx="160537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Stage IV analysis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84861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822"/>
            <a:ext cx="8229600" cy="488013"/>
          </a:xfrm>
        </p:spPr>
        <p:txBody>
          <a:bodyPr>
            <a:noAutofit/>
          </a:bodyPr>
          <a:lstStyle/>
          <a:p>
            <a:r>
              <a:rPr lang="en-US" sz="2000" b="1" dirty="0"/>
              <a:t>Precipitation Forecasts Improved </a:t>
            </a:r>
            <a:r>
              <a:rPr lang="en-US" sz="2000" b="1" dirty="0" smtClean="0"/>
              <a:t>in </a:t>
            </a:r>
            <a:r>
              <a:rPr lang="en-US" sz="2000" b="1" dirty="0"/>
              <a:t>Response to Better Track Forecasts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686" y="466123"/>
            <a:ext cx="3189533" cy="338771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" y="466138"/>
            <a:ext cx="3212201" cy="34133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810" y="467891"/>
            <a:ext cx="3212876" cy="341135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543" y="3096130"/>
            <a:ext cx="3209981" cy="34174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579" y="3100818"/>
            <a:ext cx="3212108" cy="340659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1"/>
          <a:stretch/>
        </p:blipFill>
        <p:spPr>
          <a:xfrm>
            <a:off x="16932" y="3096130"/>
            <a:ext cx="3197211" cy="3061386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4965177" y="938098"/>
            <a:ext cx="85164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NAM</a:t>
            </a:r>
            <a:endParaRPr lang="en-US" sz="1400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92775" y="938098"/>
            <a:ext cx="85164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G</a:t>
            </a:r>
            <a:r>
              <a:rPr lang="en-US" sz="1400" b="1" dirty="0" smtClean="0"/>
              <a:t>FS</a:t>
            </a:r>
            <a:endParaRPr lang="en-US" sz="14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92775" y="3546064"/>
            <a:ext cx="85164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NAM3</a:t>
            </a:r>
            <a:endParaRPr lang="en-US" sz="1400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6030677" y="938098"/>
            <a:ext cx="85164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EC</a:t>
            </a:r>
            <a:endParaRPr lang="en-US" sz="140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3216088" y="3546064"/>
            <a:ext cx="85164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HIRESW</a:t>
            </a:r>
          </a:p>
          <a:p>
            <a:pPr algn="ctr"/>
            <a:r>
              <a:rPr lang="en-US" sz="1400" b="1" dirty="0" smtClean="0"/>
              <a:t>NMMB</a:t>
            </a:r>
            <a:endParaRPr lang="en-US" sz="14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6028687" y="3546064"/>
            <a:ext cx="85164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HIRESW</a:t>
            </a:r>
          </a:p>
          <a:p>
            <a:pPr algn="ctr"/>
            <a:r>
              <a:rPr lang="en-US" sz="1400" b="1" dirty="0" smtClean="0"/>
              <a:t>ARW</a:t>
            </a:r>
            <a:endParaRPr lang="en-US" sz="14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2325039" y="911190"/>
            <a:ext cx="1691889" cy="1950758"/>
            <a:chOff x="2477436" y="911190"/>
            <a:chExt cx="1691889" cy="1950758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7436" y="911190"/>
              <a:ext cx="1691889" cy="1950758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2545472" y="938098"/>
              <a:ext cx="160537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Stage IV analysis</a:t>
              </a:r>
              <a:endParaRPr lang="en-US" sz="1400" b="1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14190" y="6112263"/>
            <a:ext cx="8751852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24-h QPF totals from forecasts initialized at 12Z Sunday, 10 September (F024)</a:t>
            </a:r>
          </a:p>
          <a:p>
            <a:pPr algn="ctr"/>
            <a:endParaRPr lang="en-US" sz="600" dirty="0"/>
          </a:p>
          <a:p>
            <a:pPr algn="ctr"/>
            <a:r>
              <a:rPr lang="en-US" dirty="0" smtClean="0"/>
              <a:t>NAM3 and NMMB tracks improved and so did QPF. Mesoscale details were still challenging.</a:t>
            </a:r>
          </a:p>
          <a:p>
            <a:pPr algn="ctr"/>
            <a:endParaRPr lang="en-US" sz="500" dirty="0" smtClean="0"/>
          </a:p>
        </p:txBody>
      </p:sp>
    </p:spTree>
    <p:extLst>
      <p:ext uri="{BB962C8B-B14F-4D97-AF65-F5344CB8AC3E}">
        <p14:creationId xmlns:p14="http://schemas.microsoft.com/office/powerpoint/2010/main" val="3214020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822"/>
            <a:ext cx="8229600" cy="488013"/>
          </a:xfrm>
        </p:spPr>
        <p:txBody>
          <a:bodyPr>
            <a:noAutofit/>
          </a:bodyPr>
          <a:lstStyle/>
          <a:p>
            <a:r>
              <a:rPr lang="en-US" sz="2000" b="1" dirty="0"/>
              <a:t>Precipitation Forecasts Improved </a:t>
            </a:r>
            <a:r>
              <a:rPr lang="en-US" sz="2000" b="1" dirty="0" smtClean="0"/>
              <a:t>in </a:t>
            </a:r>
            <a:r>
              <a:rPr lang="en-US" sz="2000" b="1" dirty="0"/>
              <a:t>Response to Better Track Forecasts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278" y="466123"/>
            <a:ext cx="3186350" cy="338771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" y="466138"/>
            <a:ext cx="3210465" cy="34133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810" y="468594"/>
            <a:ext cx="3212876" cy="340994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869" y="3096340"/>
            <a:ext cx="3215329" cy="341705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938" y="3097681"/>
            <a:ext cx="3211389" cy="341286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0"/>
          <a:stretch/>
        </p:blipFill>
        <p:spPr>
          <a:xfrm>
            <a:off x="25043" y="3097681"/>
            <a:ext cx="3150080" cy="311002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4965177" y="2759386"/>
            <a:ext cx="85164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NAM</a:t>
            </a:r>
            <a:endParaRPr lang="en-US" sz="1400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92775" y="2759386"/>
            <a:ext cx="85164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G</a:t>
            </a:r>
            <a:r>
              <a:rPr lang="en-US" sz="1400" b="1" dirty="0" smtClean="0"/>
              <a:t>FS</a:t>
            </a:r>
            <a:endParaRPr lang="en-US" sz="14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92775" y="5656661"/>
            <a:ext cx="85164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NAM3</a:t>
            </a:r>
            <a:endParaRPr lang="en-US" sz="1400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6030677" y="2759386"/>
            <a:ext cx="85164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EC</a:t>
            </a:r>
            <a:endParaRPr lang="en-US" sz="140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3216088" y="5505528"/>
            <a:ext cx="85164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HIRESW</a:t>
            </a:r>
          </a:p>
          <a:p>
            <a:pPr algn="ctr"/>
            <a:r>
              <a:rPr lang="en-US" sz="1400" b="1" dirty="0" smtClean="0"/>
              <a:t>NMMB</a:t>
            </a:r>
            <a:endParaRPr lang="en-US" sz="14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6030677" y="5505528"/>
            <a:ext cx="85164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HIRESW</a:t>
            </a:r>
          </a:p>
          <a:p>
            <a:pPr algn="ctr"/>
            <a:r>
              <a:rPr lang="en-US" sz="1400" b="1" dirty="0" smtClean="0"/>
              <a:t>ARW</a:t>
            </a:r>
            <a:endParaRPr lang="en-US" sz="14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1473665" y="2422426"/>
            <a:ext cx="2497109" cy="1684123"/>
            <a:chOff x="1473665" y="2422426"/>
            <a:chExt cx="2497109" cy="1684123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665" y="2422426"/>
              <a:ext cx="2497109" cy="1677745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1569751" y="3798772"/>
              <a:ext cx="160537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Stage IV analysis</a:t>
              </a:r>
              <a:endParaRPr lang="en-US" sz="1400" b="1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4857" y="6102742"/>
            <a:ext cx="9065277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24-h QPF totals from forecasts initialized at 12Z Sunday, 10 September (F048)</a:t>
            </a:r>
          </a:p>
          <a:p>
            <a:pPr algn="ctr"/>
            <a:endParaRPr lang="en-US" sz="600" dirty="0"/>
          </a:p>
          <a:p>
            <a:pPr algn="ctr"/>
            <a:r>
              <a:rPr lang="en-US" dirty="0"/>
              <a:t>QPF maxima were generally too broad and too far from the Atlantic coast.</a:t>
            </a:r>
          </a:p>
          <a:p>
            <a:pPr algn="ctr"/>
            <a:endParaRPr lang="en-US" sz="500" dirty="0" smtClean="0"/>
          </a:p>
        </p:txBody>
      </p:sp>
    </p:spTree>
    <p:extLst>
      <p:ext uri="{BB962C8B-B14F-4D97-AF65-F5344CB8AC3E}">
        <p14:creationId xmlns:p14="http://schemas.microsoft.com/office/powerpoint/2010/main" val="2975088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822"/>
            <a:ext cx="8229600" cy="488013"/>
          </a:xfrm>
        </p:spPr>
        <p:txBody>
          <a:bodyPr>
            <a:noAutofit/>
          </a:bodyPr>
          <a:lstStyle/>
          <a:p>
            <a:r>
              <a:rPr lang="en-US" sz="2000" b="1" dirty="0"/>
              <a:t>Precipitation Forecasts Improved </a:t>
            </a:r>
            <a:r>
              <a:rPr lang="en-US" sz="2000" b="1" dirty="0" smtClean="0"/>
              <a:t>in </a:t>
            </a:r>
            <a:r>
              <a:rPr lang="en-US" sz="2000" b="1" dirty="0"/>
              <a:t>Response to Better Track Forecasts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488" y="466123"/>
            <a:ext cx="3191931" cy="338771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138"/>
            <a:ext cx="3216088" cy="341335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810" y="464270"/>
            <a:ext cx="3212876" cy="341859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869" y="3095567"/>
            <a:ext cx="3215329" cy="341859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589" y="3097681"/>
            <a:ext cx="3216088" cy="341286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7681"/>
            <a:ext cx="3175123" cy="3018773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4965177" y="2759386"/>
            <a:ext cx="85164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NAM</a:t>
            </a:r>
            <a:endParaRPr lang="en-US" sz="1400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92775" y="2759386"/>
            <a:ext cx="85164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G</a:t>
            </a:r>
            <a:r>
              <a:rPr lang="en-US" sz="1400" b="1" dirty="0" smtClean="0"/>
              <a:t>FS</a:t>
            </a:r>
            <a:endParaRPr lang="en-US" sz="14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92775" y="5656661"/>
            <a:ext cx="85164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NAM3</a:t>
            </a:r>
            <a:endParaRPr lang="en-US" sz="1400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6030677" y="2759386"/>
            <a:ext cx="85164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EC</a:t>
            </a:r>
            <a:endParaRPr lang="en-US" sz="1400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3216088" y="5505528"/>
            <a:ext cx="85164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HIRESW</a:t>
            </a:r>
          </a:p>
          <a:p>
            <a:pPr algn="ctr"/>
            <a:r>
              <a:rPr lang="en-US" sz="1400" b="1" dirty="0" smtClean="0"/>
              <a:t>NMMB</a:t>
            </a:r>
            <a:endParaRPr lang="en-US" sz="14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6030677" y="5505528"/>
            <a:ext cx="85164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HIRESW</a:t>
            </a:r>
          </a:p>
          <a:p>
            <a:pPr algn="ctr"/>
            <a:r>
              <a:rPr lang="en-US" sz="1400" b="1" dirty="0" smtClean="0"/>
              <a:t>ARW</a:t>
            </a:r>
            <a:endParaRPr lang="en-US" sz="14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1473665" y="2422426"/>
            <a:ext cx="2497109" cy="1684123"/>
            <a:chOff x="1473665" y="2422426"/>
            <a:chExt cx="2497109" cy="1684123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665" y="2422426"/>
              <a:ext cx="2497109" cy="1677745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1569751" y="3798772"/>
              <a:ext cx="160537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Stage IV analysis</a:t>
              </a:r>
              <a:endParaRPr lang="en-US" sz="1400" b="1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4857" y="6102742"/>
            <a:ext cx="9065277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24-h QPF totals from forecasts initialized at 12Z Monday, 11 September (F024)</a:t>
            </a:r>
          </a:p>
          <a:p>
            <a:pPr algn="ctr"/>
            <a:endParaRPr lang="en-US" sz="600" dirty="0"/>
          </a:p>
          <a:p>
            <a:pPr algn="ctr"/>
            <a:r>
              <a:rPr lang="en-US" dirty="0" smtClean="0"/>
              <a:t>Location and size of QPF maxima were improved, but mesoscale details were still challenging.</a:t>
            </a:r>
          </a:p>
          <a:p>
            <a:pPr algn="ctr"/>
            <a:endParaRPr lang="en-US" sz="500" dirty="0" smtClean="0"/>
          </a:p>
        </p:txBody>
      </p:sp>
    </p:spTree>
    <p:extLst>
      <p:ext uri="{BB962C8B-B14F-4D97-AF65-F5344CB8AC3E}">
        <p14:creationId xmlns:p14="http://schemas.microsoft.com/office/powerpoint/2010/main" val="1787229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457200" y="71822"/>
            <a:ext cx="8229600" cy="4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Medium-Range Ensemble Guidance from 12Z Saturday, 02 September 2017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76852" y="764655"/>
            <a:ext cx="6088578" cy="5331701"/>
            <a:chOff x="3309317" y="404459"/>
            <a:chExt cx="6088578" cy="5331701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64106" y="713954"/>
              <a:ext cx="3133789" cy="2523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875322" y="404459"/>
              <a:ext cx="5055311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400" b="1" dirty="0"/>
            </a:p>
          </p:txBody>
        </p:sp>
        <p:pic>
          <p:nvPicPr>
            <p:cNvPr id="13" name="Picture 2" descr="http://www.emc.ncep.noaa.gov/mmb/cguastini/rap/2017090212gefs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317" y="712236"/>
              <a:ext cx="3133789" cy="2526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97211" y="3212787"/>
              <a:ext cx="3133789" cy="2523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8260781" y="977070"/>
              <a:ext cx="66985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EC</a:t>
              </a:r>
              <a:endParaRPr lang="en-US" sz="14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21224" y="977070"/>
              <a:ext cx="66985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GEFS</a:t>
              </a:r>
              <a:endParaRPr lang="en-US" sz="14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29233" y="3479298"/>
              <a:ext cx="66985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UK</a:t>
              </a:r>
              <a:endParaRPr lang="en-US" sz="1400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3659" y="675215"/>
            <a:ext cx="4528143" cy="5873143"/>
            <a:chOff x="13659" y="657327"/>
            <a:chExt cx="4528143" cy="5873143"/>
          </a:xfrm>
        </p:grpSpPr>
        <p:sp>
          <p:nvSpPr>
            <p:cNvPr id="2" name="TextBox 1"/>
            <p:cNvSpPr txBox="1"/>
            <p:nvPr/>
          </p:nvSpPr>
          <p:spPr>
            <a:xfrm>
              <a:off x="13659" y="657327"/>
              <a:ext cx="3304608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u="sng" dirty="0" smtClean="0"/>
                <a:t>Nine </a:t>
              </a:r>
              <a:r>
                <a:rPr lang="en-US" u="sng" dirty="0"/>
                <a:t>days </a:t>
              </a:r>
              <a:r>
                <a:rPr lang="en-US" u="sng" dirty="0" smtClean="0"/>
                <a:t>before</a:t>
              </a:r>
              <a:r>
                <a:rPr lang="en-US" dirty="0" smtClean="0"/>
                <a:t> Florida landfall</a:t>
              </a:r>
              <a:endParaRPr lang="en-US" dirty="0"/>
            </a:p>
            <a:p>
              <a:endParaRPr lang="en-US" dirty="0" smtClean="0"/>
            </a:p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Global </a:t>
              </a:r>
              <a:r>
                <a:rPr lang="en-US" dirty="0"/>
                <a:t>ensemble guidance indicated Irma could pose a threat to </a:t>
              </a:r>
              <a:r>
                <a:rPr lang="en-US" dirty="0" smtClean="0"/>
                <a:t>the </a:t>
              </a:r>
              <a:r>
                <a:rPr lang="en-US" dirty="0"/>
                <a:t>eastern </a:t>
              </a:r>
              <a:r>
                <a:rPr lang="en-US" dirty="0" smtClean="0"/>
                <a:t>seaboard of the United States</a:t>
              </a:r>
              <a:endParaRPr lang="en-US" dirty="0"/>
            </a:p>
            <a:p>
              <a:pPr marL="285750" indent="-285750">
                <a:buFont typeface="Arial"/>
                <a:buChar char="•"/>
              </a:pPr>
              <a:endParaRPr lang="en-US" dirty="0"/>
            </a:p>
            <a:p>
              <a:pPr marL="285750" indent="-285750">
                <a:buFont typeface="Arial"/>
                <a:buChar char="•"/>
              </a:pPr>
              <a:r>
                <a:rPr lang="en-US" dirty="0"/>
                <a:t>The </a:t>
              </a:r>
              <a:r>
                <a:rPr lang="en-US" b="1" u="sng" dirty="0"/>
                <a:t>GEFS</a:t>
              </a:r>
              <a:r>
                <a:rPr lang="en-US" dirty="0"/>
                <a:t> and </a:t>
              </a:r>
              <a:r>
                <a:rPr lang="en-US" b="1" u="sng" dirty="0"/>
                <a:t>EC</a:t>
              </a:r>
              <a:r>
                <a:rPr lang="en-US" dirty="0"/>
                <a:t> ensembles indicated landfall could occur anywhere between south Florida and the Mid-</a:t>
              </a:r>
              <a:r>
                <a:rPr lang="en-US" dirty="0" smtClean="0"/>
                <a:t>Atlantic</a:t>
              </a:r>
            </a:p>
            <a:p>
              <a:pPr marL="285750" indent="-285750">
                <a:buFont typeface="Arial"/>
                <a:buChar char="•"/>
              </a:pPr>
              <a:endParaRPr lang="en-US" dirty="0"/>
            </a:p>
            <a:p>
              <a:pPr marL="285750" indent="-285750">
                <a:buFont typeface="Arial"/>
                <a:buChar char="•"/>
              </a:pP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659" y="3945147"/>
              <a:ext cx="452814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b="1" u="sng" dirty="0" smtClean="0"/>
                <a:t>GEFS mean</a:t>
              </a:r>
              <a:r>
                <a:rPr lang="en-US" dirty="0" smtClean="0"/>
                <a:t> and </a:t>
              </a:r>
              <a:r>
                <a:rPr lang="en-US" b="1" u="sng" dirty="0" smtClean="0"/>
                <a:t>GFS deterministic</a:t>
              </a:r>
              <a:r>
                <a:rPr lang="en-US" dirty="0"/>
                <a:t> </a:t>
              </a:r>
              <a:r>
                <a:rPr lang="en-US" dirty="0" smtClean="0"/>
                <a:t>showed a likely threat to the Mid-Atlantic states</a:t>
              </a:r>
            </a:p>
            <a:p>
              <a:endParaRPr lang="en-US" dirty="0"/>
            </a:p>
            <a:p>
              <a:pPr marL="285750" indent="-285750">
                <a:buFont typeface="Arial"/>
                <a:buChar char="•"/>
              </a:pPr>
              <a:r>
                <a:rPr lang="en-US" b="1" u="sng" dirty="0" smtClean="0"/>
                <a:t>EC mean</a:t>
              </a:r>
              <a:r>
                <a:rPr lang="en-US" dirty="0" smtClean="0"/>
                <a:t> and </a:t>
              </a:r>
              <a:r>
                <a:rPr lang="en-US" b="1" u="sng" dirty="0" smtClean="0"/>
                <a:t>deterministic</a:t>
              </a:r>
              <a:r>
                <a:rPr lang="en-US" dirty="0" smtClean="0"/>
                <a:t> suggested Irma </a:t>
              </a:r>
              <a:r>
                <a:rPr lang="en-US" dirty="0" err="1" smtClean="0"/>
                <a:t>recurving</a:t>
              </a:r>
              <a:r>
                <a:rPr lang="en-US" dirty="0" smtClean="0"/>
                <a:t> out to sea was a likely outcome</a:t>
              </a:r>
            </a:p>
            <a:p>
              <a:pPr marL="285750" indent="-285750">
                <a:buFont typeface="Arial"/>
                <a:buChar char="•"/>
              </a:pPr>
              <a:endParaRPr lang="en-US" dirty="0"/>
            </a:p>
            <a:p>
              <a:pPr marL="285750" indent="-285750">
                <a:buFont typeface="Arial"/>
                <a:buChar char="•"/>
              </a:pPr>
              <a:r>
                <a:rPr lang="en-US" b="1" dirty="0" smtClean="0"/>
                <a:t>At this time, all ensembles clearly had a poleward bias in track with the EC having the lowest track errors at longer ranges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4366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0415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Summary</a:t>
            </a:r>
            <a:endParaRPr lang="en-US" sz="1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0133" y="684019"/>
            <a:ext cx="8686799" cy="5796103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Global ensembles and deterministic models indicated Irma could pose a significant threat to Florida with about 10 days lead time</a:t>
            </a:r>
          </a:p>
          <a:p>
            <a:endParaRPr lang="en-US" sz="1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In the week leading up to Irma’s landfall, forecast continually shifted from east to west across the Florida peninsula as the verification time neared </a:t>
            </a:r>
          </a:p>
          <a:p>
            <a:pPr marL="0" indent="0">
              <a:buNone/>
            </a:pPr>
            <a:endParaRPr lang="en-US" sz="1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EC locked into correctly predicting Irma’s landfall in southwest Florida, and GFS and UK caught up to this solution with shorter lead time</a:t>
            </a:r>
          </a:p>
          <a:p>
            <a:endParaRPr lang="en-US" sz="1000" dirty="0">
              <a:solidFill>
                <a:srgbClr val="000000"/>
              </a:solidFill>
            </a:endParaRPr>
          </a:p>
          <a:p>
            <a:r>
              <a:rPr lang="en-US" sz="2000">
                <a:solidFill>
                  <a:srgbClr val="000000"/>
                </a:solidFill>
              </a:rPr>
              <a:t>T</a:t>
            </a:r>
            <a:r>
              <a:rPr lang="en-US" sz="2000" smtClean="0">
                <a:solidFill>
                  <a:srgbClr val="000000"/>
                </a:solidFill>
              </a:rPr>
              <a:t>iming </a:t>
            </a:r>
            <a:r>
              <a:rPr lang="en-US" sz="2000" dirty="0" smtClean="0">
                <a:solidFill>
                  <a:srgbClr val="000000"/>
                </a:solidFill>
              </a:rPr>
              <a:t>of Irma’s right turn seemed dependent on errors in forecast latitude. With a consistent poleward bias, GFS possibly underrepresented the strength of the Atlantic subtropical ridge</a:t>
            </a:r>
          </a:p>
          <a:p>
            <a:endParaRPr lang="en-US" sz="1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Overall, EC had the best track forecasts, and HWRF had the best intensity forecasts</a:t>
            </a:r>
          </a:p>
          <a:p>
            <a:endParaRPr lang="en-US" sz="1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GFS was consistently too deep with Irma’s central pressure in the western Atlantic, and more investigation is needed to determine the cause.</a:t>
            </a:r>
          </a:p>
          <a:p>
            <a:pPr marL="0" indent="0">
              <a:buNone/>
            </a:pPr>
            <a:endParaRPr lang="en-US" sz="1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Rainfall predictions were more skillful as track forecasts improved with shorter lead times</a:t>
            </a:r>
          </a:p>
        </p:txBody>
      </p:sp>
    </p:spTree>
    <p:extLst>
      <p:ext uri="{BB962C8B-B14F-4D97-AF65-F5344CB8AC3E}">
        <p14:creationId xmlns:p14="http://schemas.microsoft.com/office/powerpoint/2010/main" val="368635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457200" y="71822"/>
            <a:ext cx="8229600" cy="4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Medium-Range Ensemble Guidance from 12Z </a:t>
            </a:r>
            <a:r>
              <a:rPr lang="en-US" sz="2000" b="1" dirty="0" smtClean="0"/>
              <a:t>Monday</a:t>
            </a:r>
            <a:r>
              <a:rPr lang="en-US" sz="2000" b="1" dirty="0"/>
              <a:t>, </a:t>
            </a:r>
            <a:r>
              <a:rPr lang="en-US" sz="2000" b="1" dirty="0" smtClean="0"/>
              <a:t>04 </a:t>
            </a:r>
            <a:r>
              <a:rPr lang="en-US" sz="2000" b="1" dirty="0"/>
              <a:t>September 2017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76852" y="764655"/>
            <a:ext cx="6088578" cy="5222142"/>
            <a:chOff x="3309317" y="404459"/>
            <a:chExt cx="6088578" cy="5222142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64106" y="823512"/>
              <a:ext cx="3133789" cy="2304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875322" y="404459"/>
              <a:ext cx="5055311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400" b="1" dirty="0"/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09317" y="823512"/>
              <a:ext cx="3133789" cy="2304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97211" y="3322345"/>
              <a:ext cx="3133789" cy="2304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8260781" y="1028553"/>
              <a:ext cx="66985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EC</a:t>
              </a:r>
              <a:endParaRPr lang="en-US" sz="14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21224" y="1028553"/>
              <a:ext cx="66985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GEFS</a:t>
              </a:r>
              <a:endParaRPr lang="en-US" sz="14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29233" y="3530781"/>
              <a:ext cx="66985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UK</a:t>
              </a:r>
              <a:endParaRPr lang="en-US" sz="1400" b="1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3659" y="675215"/>
            <a:ext cx="4528143" cy="6167500"/>
            <a:chOff x="13659" y="657327"/>
            <a:chExt cx="4528143" cy="6167500"/>
          </a:xfrm>
        </p:grpSpPr>
        <p:sp>
          <p:nvSpPr>
            <p:cNvPr id="2" name="TextBox 1"/>
            <p:cNvSpPr txBox="1"/>
            <p:nvPr/>
          </p:nvSpPr>
          <p:spPr>
            <a:xfrm>
              <a:off x="13659" y="657327"/>
              <a:ext cx="3304608" cy="2862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u="sng" dirty="0" smtClean="0"/>
                <a:t>Six </a:t>
              </a:r>
              <a:r>
                <a:rPr lang="en-US" u="sng" dirty="0"/>
                <a:t>days </a:t>
              </a:r>
              <a:r>
                <a:rPr lang="en-US" u="sng" dirty="0" smtClean="0"/>
                <a:t>before</a:t>
              </a:r>
              <a:r>
                <a:rPr lang="en-US" dirty="0" smtClean="0"/>
                <a:t> Florida landfall</a:t>
              </a:r>
            </a:p>
            <a:p>
              <a:endParaRPr lang="en-US" dirty="0"/>
            </a:p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Global ensembles were more focused on a likely threat to the Florida peninsula with potential tracks extending as far north as the Carolinas</a:t>
              </a:r>
            </a:p>
            <a:p>
              <a:pPr marL="285750" indent="-285750">
                <a:buFont typeface="Arial"/>
                <a:buChar char="•"/>
              </a:pPr>
              <a:endParaRPr lang="en-US" dirty="0"/>
            </a:p>
            <a:p>
              <a:pPr marL="285750" indent="-285750">
                <a:buFont typeface="Arial"/>
                <a:buChar char="•"/>
              </a:pPr>
              <a:r>
                <a:rPr lang="en-US" b="1" dirty="0" smtClean="0"/>
                <a:t>At this time, all ensembles clearly suggested Irma would</a:t>
              </a:r>
              <a:endParaRPr lang="en-US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659" y="3408507"/>
              <a:ext cx="4528143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/>
              <a:r>
                <a:rPr lang="en-US" dirty="0" smtClean="0"/>
                <a:t>	</a:t>
              </a:r>
              <a:r>
                <a:rPr lang="en-US" b="1" dirty="0" smtClean="0"/>
                <a:t>make a strong right turn to the north once reaching a longitude near 80° W</a:t>
              </a:r>
            </a:p>
            <a:p>
              <a:pPr marL="285750" indent="-285750">
                <a:buFont typeface="Arial"/>
                <a:buChar char="•"/>
              </a:pPr>
              <a:endParaRPr lang="en-US" dirty="0"/>
            </a:p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After this right turn, ensemble </a:t>
              </a:r>
              <a:r>
                <a:rPr lang="en-US" dirty="0"/>
                <a:t>means and deterministic runs </a:t>
              </a:r>
              <a:r>
                <a:rPr lang="en-US" dirty="0" smtClean="0"/>
                <a:t>generally showed </a:t>
              </a:r>
              <a:r>
                <a:rPr lang="en-US" dirty="0"/>
                <a:t>a SE Florida landfall near </a:t>
              </a:r>
              <a:r>
                <a:rPr lang="en-US" dirty="0" smtClean="0"/>
                <a:t>Miami</a:t>
              </a:r>
            </a:p>
            <a:p>
              <a:pPr marL="285750" indent="-285750"/>
              <a:endParaRPr lang="en-US" dirty="0" smtClean="0"/>
            </a:p>
            <a:p>
              <a:pPr marL="285750" indent="-285750">
                <a:buFont typeface="Arial"/>
                <a:buChar char="•"/>
              </a:pPr>
              <a:r>
                <a:rPr lang="en-US" b="1" u="sng" dirty="0" smtClean="0"/>
                <a:t>GEFS mean</a:t>
              </a:r>
              <a:r>
                <a:rPr lang="en-US" dirty="0" smtClean="0"/>
                <a:t> had a slight poleward bias and </a:t>
              </a:r>
              <a:r>
                <a:rPr lang="en-US" b="1" u="sng" dirty="0" smtClean="0"/>
                <a:t>UK mean</a:t>
              </a:r>
              <a:r>
                <a:rPr lang="en-US" dirty="0" smtClean="0"/>
                <a:t> had a stronger </a:t>
              </a:r>
              <a:r>
                <a:rPr lang="en-US" dirty="0" err="1" smtClean="0"/>
                <a:t>equatorward</a:t>
              </a:r>
              <a:r>
                <a:rPr lang="en-US" dirty="0" smtClean="0"/>
                <a:t> bias</a:t>
              </a:r>
            </a:p>
            <a:p>
              <a:pPr marL="285750" indent="-285750">
                <a:buFont typeface="Arial"/>
                <a:buChar char="•"/>
              </a:pPr>
              <a:endParaRPr lang="en-US" dirty="0"/>
            </a:p>
            <a:p>
              <a:pPr marL="285750" indent="-285750">
                <a:buFont typeface="Arial"/>
                <a:buChar char="•"/>
              </a:pPr>
              <a:r>
                <a:rPr lang="en-US" b="1" u="sng" dirty="0" smtClean="0"/>
                <a:t>EC mean</a:t>
              </a:r>
              <a:r>
                <a:rPr lang="en-US" dirty="0" smtClean="0"/>
                <a:t> and </a:t>
              </a:r>
              <a:r>
                <a:rPr lang="en-US" b="1" u="sng" dirty="0" smtClean="0"/>
                <a:t>deterministic</a:t>
              </a:r>
              <a:r>
                <a:rPr lang="en-US" dirty="0" smtClean="0"/>
                <a:t> tracks were again closest to the observed track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791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457200" y="71822"/>
            <a:ext cx="8229600" cy="4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Medium-Range Ensemble Guidance from </a:t>
            </a:r>
            <a:r>
              <a:rPr lang="en-US" sz="2000" b="1" dirty="0" smtClean="0"/>
              <a:t>12Z Tuesday, 05 </a:t>
            </a:r>
            <a:r>
              <a:rPr lang="en-US" sz="2000" b="1" dirty="0"/>
              <a:t>September 2017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76852" y="764655"/>
            <a:ext cx="6088577" cy="5222142"/>
            <a:chOff x="3309317" y="404459"/>
            <a:chExt cx="6088577" cy="5222142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64106" y="823512"/>
              <a:ext cx="3133788" cy="2304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875322" y="404459"/>
              <a:ext cx="5055311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400" b="1" dirty="0"/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09317" y="823512"/>
              <a:ext cx="3133788" cy="2304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97211" y="3322345"/>
              <a:ext cx="3133788" cy="2304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8260781" y="1028553"/>
              <a:ext cx="66985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EC</a:t>
              </a:r>
              <a:endParaRPr lang="en-US" sz="14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21224" y="1028553"/>
              <a:ext cx="66985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GEFS</a:t>
              </a:r>
              <a:endParaRPr lang="en-US" sz="14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29233" y="3530781"/>
              <a:ext cx="66985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UK</a:t>
              </a:r>
              <a:endParaRPr lang="en-US" sz="14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3659" y="675215"/>
            <a:ext cx="4528143" cy="5890501"/>
            <a:chOff x="13659" y="657327"/>
            <a:chExt cx="4528143" cy="5890501"/>
          </a:xfrm>
        </p:grpSpPr>
        <p:sp>
          <p:nvSpPr>
            <p:cNvPr id="15" name="TextBox 14"/>
            <p:cNvSpPr txBox="1"/>
            <p:nvPr/>
          </p:nvSpPr>
          <p:spPr>
            <a:xfrm>
              <a:off x="13659" y="657327"/>
              <a:ext cx="3304608" cy="2862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u="sng" dirty="0" smtClean="0"/>
                <a:t>Five </a:t>
              </a:r>
              <a:r>
                <a:rPr lang="en-US" u="sng" dirty="0"/>
                <a:t>days </a:t>
              </a:r>
              <a:r>
                <a:rPr lang="en-US" u="sng" dirty="0" smtClean="0"/>
                <a:t>before</a:t>
              </a:r>
              <a:r>
                <a:rPr lang="en-US" dirty="0" smtClean="0"/>
                <a:t> Florida landfall</a:t>
              </a:r>
            </a:p>
            <a:p>
              <a:endParaRPr lang="en-US" dirty="0"/>
            </a:p>
            <a:p>
              <a:pPr marL="285750" indent="-285750">
                <a:buFont typeface="Arial"/>
                <a:buChar char="•"/>
              </a:pPr>
              <a:r>
                <a:rPr lang="en-US" b="1" u="sng" dirty="0" smtClean="0"/>
                <a:t>GEFS ensemble</a:t>
              </a:r>
              <a:r>
                <a:rPr lang="en-US" dirty="0" smtClean="0"/>
                <a:t> extended higher track probabilities northward along the Atlantic coast of Florida</a:t>
              </a:r>
            </a:p>
            <a:p>
              <a:pPr marL="285750" indent="-285750">
                <a:buFont typeface="Arial"/>
                <a:buChar char="•"/>
              </a:pPr>
              <a:endParaRPr lang="en-US" dirty="0"/>
            </a:p>
            <a:p>
              <a:pPr marL="285750" indent="-285750">
                <a:buFont typeface="Arial"/>
                <a:buChar char="•"/>
              </a:pPr>
              <a:r>
                <a:rPr lang="en-US" b="1" u="sng" dirty="0" smtClean="0"/>
                <a:t>EC ensemble</a:t>
              </a:r>
              <a:r>
                <a:rPr lang="en-US" dirty="0" smtClean="0"/>
                <a:t> had lower probabilities over a larger area, but the </a:t>
              </a:r>
              <a:r>
                <a:rPr lang="en-US" b="1" u="sng" dirty="0" smtClean="0"/>
                <a:t>EC mean</a:t>
              </a:r>
              <a:r>
                <a:rPr lang="en-US" dirty="0" smtClean="0"/>
                <a:t> and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659" y="3408507"/>
              <a:ext cx="4528143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/>
              <a:r>
                <a:rPr lang="en-US" dirty="0" smtClean="0"/>
                <a:t>	</a:t>
              </a:r>
              <a:r>
                <a:rPr lang="en-US" b="1" u="sng" dirty="0" smtClean="0"/>
                <a:t>GEFS mean</a:t>
              </a:r>
              <a:r>
                <a:rPr lang="en-US" dirty="0" smtClean="0"/>
                <a:t> tracks were quite similar</a:t>
              </a:r>
              <a:endParaRPr lang="en-US" b="1" dirty="0" smtClean="0"/>
            </a:p>
            <a:p>
              <a:pPr marL="285750" indent="-285750"/>
              <a:endParaRPr lang="en-US" dirty="0" smtClean="0"/>
            </a:p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Again, </a:t>
              </a:r>
              <a:r>
                <a:rPr lang="en-US" b="1" u="sng" dirty="0" smtClean="0"/>
                <a:t>GEFS mean</a:t>
              </a:r>
              <a:r>
                <a:rPr lang="en-US" dirty="0" smtClean="0"/>
                <a:t> had a slight poleward bias, </a:t>
              </a:r>
              <a:r>
                <a:rPr lang="en-US" b="1" u="sng" dirty="0" smtClean="0"/>
                <a:t>UK mean</a:t>
              </a:r>
              <a:r>
                <a:rPr lang="en-US" dirty="0" smtClean="0"/>
                <a:t> had a stronger </a:t>
              </a:r>
              <a:r>
                <a:rPr lang="en-US" dirty="0" err="1" smtClean="0"/>
                <a:t>equatorward</a:t>
              </a:r>
              <a:r>
                <a:rPr lang="en-US" dirty="0" smtClean="0"/>
                <a:t> bias, and the </a:t>
              </a:r>
              <a:r>
                <a:rPr lang="en-US" b="1" u="sng" dirty="0" smtClean="0"/>
                <a:t>EC mean</a:t>
              </a:r>
              <a:r>
                <a:rPr lang="en-US" dirty="0" smtClean="0"/>
                <a:t> and </a:t>
              </a:r>
              <a:r>
                <a:rPr lang="en-US" b="1" u="sng" dirty="0" smtClean="0"/>
                <a:t>deterministic</a:t>
              </a:r>
              <a:r>
                <a:rPr lang="en-US" dirty="0" smtClean="0"/>
                <a:t> tracks were closest to the observed track</a:t>
              </a:r>
            </a:p>
            <a:p>
              <a:pPr marL="285750" indent="-285750">
                <a:buFont typeface="Arial"/>
                <a:buChar char="•"/>
              </a:pPr>
              <a:endParaRPr lang="en-US" dirty="0"/>
            </a:p>
            <a:p>
              <a:pPr marL="285750" indent="-285750">
                <a:buFont typeface="Arial"/>
                <a:buChar char="•"/>
              </a:pPr>
              <a:r>
                <a:rPr lang="en-US" b="1" dirty="0" smtClean="0"/>
                <a:t>Comparison of ensembles showed that Irma’s forecast latitude was playing a role in determining when the right turn to the north would begin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9019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457200" y="71822"/>
            <a:ext cx="8229600" cy="4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Medium-Range Ensemble Guidance from 12Z </a:t>
            </a:r>
            <a:r>
              <a:rPr lang="en-US" sz="2000" b="1" dirty="0" smtClean="0"/>
              <a:t>Thursday, 07 </a:t>
            </a:r>
            <a:r>
              <a:rPr lang="en-US" sz="2000" b="1" dirty="0"/>
              <a:t>September 2017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93970" y="675215"/>
            <a:ext cx="6052234" cy="5331700"/>
            <a:chOff x="3326435" y="404459"/>
            <a:chExt cx="6052234" cy="5331700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83332" y="713954"/>
              <a:ext cx="3095337" cy="2523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875322" y="404459"/>
              <a:ext cx="5055311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400" b="1" dirty="0"/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26435" y="712236"/>
              <a:ext cx="3099552" cy="2526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16437" y="3212787"/>
              <a:ext cx="3095337" cy="25233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8260781" y="977070"/>
              <a:ext cx="66985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EC</a:t>
              </a:r>
              <a:endParaRPr lang="en-US" sz="14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21224" y="977070"/>
              <a:ext cx="66985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GEFS</a:t>
              </a:r>
              <a:endParaRPr lang="en-US" sz="14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29233" y="3479298"/>
              <a:ext cx="66985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UK</a:t>
              </a:r>
              <a:endParaRPr lang="en-US" sz="14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3659" y="675215"/>
            <a:ext cx="4528143" cy="6167500"/>
            <a:chOff x="13659" y="657327"/>
            <a:chExt cx="4528143" cy="6167500"/>
          </a:xfrm>
        </p:grpSpPr>
        <p:sp>
          <p:nvSpPr>
            <p:cNvPr id="18" name="TextBox 17"/>
            <p:cNvSpPr txBox="1"/>
            <p:nvPr/>
          </p:nvSpPr>
          <p:spPr>
            <a:xfrm>
              <a:off x="13659" y="657327"/>
              <a:ext cx="3304608" cy="2862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u="sng" dirty="0" smtClean="0"/>
                <a:t>Three </a:t>
              </a:r>
              <a:r>
                <a:rPr lang="en-US" u="sng" dirty="0"/>
                <a:t>days </a:t>
              </a:r>
              <a:r>
                <a:rPr lang="en-US" u="sng" dirty="0" smtClean="0"/>
                <a:t>before</a:t>
              </a:r>
              <a:r>
                <a:rPr lang="en-US" dirty="0" smtClean="0"/>
                <a:t> Florida landfall</a:t>
              </a:r>
            </a:p>
            <a:p>
              <a:endParaRPr lang="en-US" dirty="0"/>
            </a:p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The highest </a:t>
              </a:r>
              <a:r>
                <a:rPr lang="en-US" b="1" u="sng" dirty="0" smtClean="0"/>
                <a:t>GEFS ensemble</a:t>
              </a:r>
              <a:r>
                <a:rPr lang="en-US" dirty="0" smtClean="0"/>
                <a:t> probabilities were in central Florida, but the </a:t>
              </a:r>
              <a:r>
                <a:rPr lang="en-US" b="1" u="sng" dirty="0" smtClean="0"/>
                <a:t>GEFS mean</a:t>
              </a:r>
              <a:r>
                <a:rPr lang="en-US" dirty="0" smtClean="0"/>
                <a:t> and </a:t>
              </a:r>
              <a:r>
                <a:rPr lang="en-US" b="1" u="sng" dirty="0" smtClean="0"/>
                <a:t>GFS deterministic</a:t>
              </a:r>
              <a:r>
                <a:rPr lang="en-US" dirty="0" smtClean="0"/>
                <a:t> tracked Irma to the east of FL into GA</a:t>
              </a:r>
            </a:p>
            <a:p>
              <a:pPr marL="285750" indent="-285750">
                <a:buFont typeface="Arial"/>
                <a:buChar char="•"/>
              </a:pPr>
              <a:endParaRPr lang="en-US" dirty="0"/>
            </a:p>
            <a:p>
              <a:pPr marL="285750" indent="-285750">
                <a:buFont typeface="Arial"/>
                <a:buChar char="•"/>
              </a:pPr>
              <a:r>
                <a:rPr lang="en-US" b="1" u="sng" dirty="0" smtClean="0"/>
                <a:t>EC ensemble</a:t>
              </a:r>
              <a:r>
                <a:rPr lang="en-US" dirty="0" smtClean="0"/>
                <a:t> probabilities were highest in central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659" y="3408507"/>
              <a:ext cx="4528143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/>
              <a:r>
                <a:rPr lang="en-US" dirty="0" smtClean="0"/>
                <a:t>	Florida, but the </a:t>
              </a:r>
              <a:r>
                <a:rPr lang="en-US" b="1" u="sng" dirty="0" smtClean="0"/>
                <a:t>EC mean</a:t>
              </a:r>
              <a:r>
                <a:rPr lang="en-US" dirty="0" smtClean="0"/>
                <a:t> and </a:t>
              </a:r>
              <a:r>
                <a:rPr lang="en-US" b="1" u="sng" dirty="0" smtClean="0"/>
                <a:t>deterministic</a:t>
              </a:r>
              <a:r>
                <a:rPr lang="en-US" dirty="0" smtClean="0"/>
                <a:t> tracked Irma into southwest Florida</a:t>
              </a:r>
              <a:endParaRPr lang="en-US" b="1" dirty="0" smtClean="0"/>
            </a:p>
            <a:p>
              <a:pPr marL="285750" indent="-285750"/>
              <a:endParaRPr lang="en-US" dirty="0" smtClean="0"/>
            </a:p>
            <a:p>
              <a:pPr marL="285750" indent="-285750">
                <a:buFont typeface="Arial"/>
                <a:buChar char="•"/>
              </a:pPr>
              <a:r>
                <a:rPr lang="en-US" b="1" u="sng" dirty="0" smtClean="0"/>
                <a:t>UK mean</a:t>
              </a:r>
              <a:r>
                <a:rPr lang="en-US" dirty="0" smtClean="0"/>
                <a:t> and </a:t>
              </a:r>
              <a:r>
                <a:rPr lang="en-US" b="1" u="sng" dirty="0" smtClean="0"/>
                <a:t>deterministic</a:t>
              </a:r>
              <a:r>
                <a:rPr lang="en-US" dirty="0" smtClean="0"/>
                <a:t> had an </a:t>
              </a:r>
              <a:r>
                <a:rPr lang="en-US" dirty="0" err="1" smtClean="0"/>
                <a:t>equatorward</a:t>
              </a:r>
              <a:r>
                <a:rPr lang="en-US" dirty="0" smtClean="0"/>
                <a:t> bias west of 80</a:t>
              </a:r>
              <a:r>
                <a:rPr lang="en-US" dirty="0"/>
                <a:t>°</a:t>
              </a:r>
              <a:r>
                <a:rPr lang="en-US" dirty="0" smtClean="0"/>
                <a:t> W (with more Cuba interaction) but still made landfall in southwest Florida </a:t>
              </a:r>
            </a:p>
            <a:p>
              <a:pPr marL="285750" indent="-285750">
                <a:buFont typeface="Arial"/>
                <a:buChar char="•"/>
              </a:pPr>
              <a:endParaRPr lang="en-US" dirty="0"/>
            </a:p>
            <a:p>
              <a:pPr marL="285750" indent="-285750">
                <a:buFont typeface="Arial"/>
                <a:buChar char="•"/>
              </a:pPr>
              <a:r>
                <a:rPr lang="en-US" b="1" u="sng" dirty="0" smtClean="0"/>
                <a:t>GEFS ensemble’s</a:t>
              </a:r>
              <a:r>
                <a:rPr lang="en-US" dirty="0" smtClean="0"/>
                <a:t> poleward bias and early right turn is evident in comparison with the </a:t>
              </a:r>
              <a:r>
                <a:rPr lang="en-US" b="1" u="sng" dirty="0" smtClean="0"/>
                <a:t>EC ensemble</a:t>
              </a:r>
              <a:r>
                <a:rPr lang="en-US" dirty="0" smtClean="0"/>
                <a:t> tracking further west (and closer to observed) before turning right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7859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457200" y="71822"/>
            <a:ext cx="8229600" cy="4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Medium-Range Ensemble Guidance from 12Z Saturday, </a:t>
            </a:r>
            <a:r>
              <a:rPr lang="en-US" sz="2000" b="1" dirty="0" smtClean="0"/>
              <a:t>09 </a:t>
            </a:r>
            <a:r>
              <a:rPr lang="en-US" sz="2000" b="1" dirty="0"/>
              <a:t>September 2017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93970" y="675215"/>
            <a:ext cx="6052234" cy="5331701"/>
            <a:chOff x="3326435" y="404459"/>
            <a:chExt cx="6052234" cy="5331701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83332" y="713954"/>
              <a:ext cx="3095337" cy="2523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875322" y="404459"/>
              <a:ext cx="5055311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sz="1400" b="1" dirty="0"/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26435" y="712236"/>
              <a:ext cx="3099552" cy="25268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16437" y="3212787"/>
              <a:ext cx="3095337" cy="2523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8260781" y="977070"/>
              <a:ext cx="66985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EC</a:t>
              </a:r>
              <a:endParaRPr lang="en-US" sz="14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21224" y="977070"/>
              <a:ext cx="66985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GEFS</a:t>
              </a:r>
              <a:endParaRPr lang="en-US" sz="14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29233" y="3479298"/>
              <a:ext cx="66985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UK</a:t>
              </a:r>
              <a:endParaRPr lang="en-US" sz="14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3659" y="675215"/>
            <a:ext cx="4528143" cy="5613503"/>
            <a:chOff x="13659" y="657327"/>
            <a:chExt cx="4528143" cy="5613503"/>
          </a:xfrm>
        </p:grpSpPr>
        <p:sp>
          <p:nvSpPr>
            <p:cNvPr id="15" name="TextBox 14"/>
            <p:cNvSpPr txBox="1"/>
            <p:nvPr/>
          </p:nvSpPr>
          <p:spPr>
            <a:xfrm>
              <a:off x="13659" y="657327"/>
              <a:ext cx="3304608" cy="2862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u="sng" dirty="0" smtClean="0"/>
                <a:t>One day before</a:t>
              </a:r>
              <a:r>
                <a:rPr lang="en-US" dirty="0" smtClean="0"/>
                <a:t> Florida landfall</a:t>
              </a:r>
            </a:p>
            <a:p>
              <a:endParaRPr lang="en-US" dirty="0"/>
            </a:p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All ensembles extended high track probabilities along the Gulf Coast of Florida into southwest Georgia</a:t>
              </a:r>
            </a:p>
            <a:p>
              <a:pPr marL="285750" indent="-285750">
                <a:buFont typeface="Arial"/>
                <a:buChar char="•"/>
              </a:pPr>
              <a:endParaRPr lang="en-US" dirty="0"/>
            </a:p>
            <a:p>
              <a:pPr marL="285750" indent="-285750">
                <a:buFont typeface="Arial"/>
                <a:buChar char="•"/>
              </a:pPr>
              <a:r>
                <a:rPr lang="en-US" dirty="0" smtClean="0"/>
                <a:t>For each modeling center, the ensemble mean and deterministic run were in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659" y="3408507"/>
              <a:ext cx="4528143" cy="2862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/>
              <a:r>
                <a:rPr lang="en-US" dirty="0" smtClean="0"/>
                <a:t>	</a:t>
              </a:r>
              <a:r>
                <a:rPr lang="en-US" dirty="0" smtClean="0">
                  <a:solidFill>
                    <a:srgbClr val="000000"/>
                  </a:solidFill>
                </a:rPr>
                <a:t>good agreement by this time</a:t>
              </a:r>
            </a:p>
            <a:p>
              <a:pPr marL="285750" indent="-285750"/>
              <a:endParaRPr lang="en-US" dirty="0" smtClean="0">
                <a:solidFill>
                  <a:srgbClr val="000000"/>
                </a:solidFill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b="1" u="sng" dirty="0" smtClean="0">
                  <a:solidFill>
                    <a:srgbClr val="000000"/>
                  </a:solidFill>
                </a:rPr>
                <a:t>GEFS mean</a:t>
              </a:r>
              <a:r>
                <a:rPr lang="en-US" dirty="0" smtClean="0">
                  <a:solidFill>
                    <a:srgbClr val="000000"/>
                  </a:solidFill>
                </a:rPr>
                <a:t> and </a:t>
              </a:r>
              <a:r>
                <a:rPr lang="en-US" b="1" u="sng" dirty="0" smtClean="0">
                  <a:solidFill>
                    <a:srgbClr val="000000"/>
                  </a:solidFill>
                </a:rPr>
                <a:t>GFS deterministic</a:t>
              </a:r>
              <a:r>
                <a:rPr lang="en-US" dirty="0" smtClean="0">
                  <a:solidFill>
                    <a:srgbClr val="000000"/>
                  </a:solidFill>
                </a:rPr>
                <a:t> most closely predicted the observed track in this cycle</a:t>
              </a:r>
            </a:p>
            <a:p>
              <a:pPr marL="285750" indent="-285750">
                <a:buFont typeface="Arial"/>
                <a:buChar char="•"/>
              </a:pPr>
              <a:endParaRPr lang="en-US" dirty="0">
                <a:solidFill>
                  <a:srgbClr val="000000"/>
                </a:solidFill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b="1" u="sng" dirty="0" smtClean="0">
                  <a:solidFill>
                    <a:srgbClr val="000000"/>
                  </a:solidFill>
                </a:rPr>
                <a:t>EC mean</a:t>
              </a:r>
              <a:r>
                <a:rPr lang="en-US" dirty="0" smtClean="0">
                  <a:solidFill>
                    <a:srgbClr val="000000"/>
                  </a:solidFill>
                </a:rPr>
                <a:t> and </a:t>
              </a:r>
              <a:r>
                <a:rPr lang="en-US" b="1" u="sng" dirty="0" smtClean="0">
                  <a:solidFill>
                    <a:srgbClr val="000000"/>
                  </a:solidFill>
                </a:rPr>
                <a:t>deterministic</a:t>
              </a:r>
              <a:r>
                <a:rPr lang="en-US" dirty="0" smtClean="0">
                  <a:solidFill>
                    <a:srgbClr val="000000"/>
                  </a:solidFill>
                </a:rPr>
                <a:t> were slightly west of the observed track and suggested a potential delay in landfall until Irma reached the Florida panhandle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3630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097"/>
            <a:ext cx="8229600" cy="447049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GFS and EC Forecast Tracks Shifted West Over Time</a:t>
            </a:r>
            <a:endParaRPr lang="en-US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18808" y="4627618"/>
            <a:ext cx="8770997" cy="2108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 potential threat to the CONUS was clear with ~10 days lead time</a:t>
            </a:r>
          </a:p>
          <a:p>
            <a:pPr marL="285750" indent="-285750">
              <a:buFont typeface="Arial"/>
              <a:buChar char="•"/>
            </a:pPr>
            <a:endParaRPr lang="en-US" sz="800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GFS and EC cycles gradually shifted Irma’s predicted track to the west during this time</a:t>
            </a:r>
          </a:p>
          <a:p>
            <a:pPr marL="285750" indent="-285750">
              <a:buFont typeface="Arial"/>
              <a:buChar char="•"/>
            </a:pPr>
            <a:endParaRPr lang="en-US" sz="800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EC indicated southwest Florida as the primary threat area before the GFS, but the EC eventually tracked Irma too far to the west of the observed track</a:t>
            </a:r>
          </a:p>
          <a:p>
            <a:pPr marL="285750" indent="-285750">
              <a:buFont typeface="Arial"/>
              <a:buChar char="•"/>
            </a:pPr>
            <a:endParaRPr lang="en-US" sz="700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For all cycles during this period, Irma’s central pressure was consistently too low in GFS forecasts after Irma reached the western Atlantic around 8 September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7538" y="624491"/>
            <a:ext cx="9067798" cy="3993761"/>
            <a:chOff x="37538" y="749707"/>
            <a:chExt cx="9067798" cy="3993761"/>
          </a:xfrm>
        </p:grpSpPr>
        <p:sp>
          <p:nvSpPr>
            <p:cNvPr id="14" name="Shape 160"/>
            <p:cNvSpPr txBox="1"/>
            <p:nvPr/>
          </p:nvSpPr>
          <p:spPr>
            <a:xfrm>
              <a:off x="37538" y="749707"/>
              <a:ext cx="4811400" cy="326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b="1" u="sng" dirty="0">
                  <a:solidFill>
                    <a:srgbClr val="FFFFFF"/>
                  </a:solidFill>
                </a:rPr>
                <a:t>NWM v1.1 Experimental Guidance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rPr lang="en" b="1" u="sng" dirty="0">
                  <a:solidFill>
                    <a:srgbClr val="FFFFFF"/>
                  </a:solidFill>
                </a:rPr>
                <a:t>Depicts Streams Forecast to Rise Above Bankfull 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10" y="801190"/>
              <a:ext cx="4480560" cy="29658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4776" y="801190"/>
              <a:ext cx="4480560" cy="2965812"/>
            </a:xfrm>
            <a:prstGeom prst="rect">
              <a:avLst/>
            </a:prstGeom>
          </p:spPr>
        </p:pic>
        <p:pic>
          <p:nvPicPr>
            <p:cNvPr id="10" name="Picture 2" descr="https://www.ncl.ucar.edu/Document/Graphics/ColorTables/Images/MPL_YlGnBu_labelbar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99" b="-1"/>
            <a:stretch/>
          </p:blipFill>
          <p:spPr bwMode="auto">
            <a:xfrm>
              <a:off x="3214380" y="3825495"/>
              <a:ext cx="2678980" cy="545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263417" y="4435691"/>
              <a:ext cx="19575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Earlier cycle (00Z 9/2)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47351" y="4435691"/>
              <a:ext cx="19028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Later cycle (12Z 9/9)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2274" y="940049"/>
              <a:ext cx="66985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GFS</a:t>
              </a:r>
              <a:endParaRPr lang="en-US" sz="14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59508" y="940049"/>
              <a:ext cx="669852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EC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34126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097"/>
            <a:ext cx="8229600" cy="447049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HWRF and HMON Forecast Tracks Also Shifted West Over Time</a:t>
            </a:r>
            <a:endParaRPr lang="en-US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18808" y="4276359"/>
            <a:ext cx="8770997" cy="2554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Early cycles on HWRF and HMON on 9/4 suggested Irma could interact with Cuba </a:t>
            </a:r>
          </a:p>
          <a:p>
            <a:pPr marL="285750" indent="-285750">
              <a:buFont typeface="Arial"/>
              <a:buChar char="•"/>
            </a:pPr>
            <a:endParaRPr lang="en-US" sz="800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HWRF and HMON cycles on 9/6 and 9/7 primarily showed Irma being a threat to the Atlantic Coast from Florida to South Carolina</a:t>
            </a:r>
          </a:p>
          <a:p>
            <a:pPr marL="285750" indent="-285750">
              <a:buFont typeface="Arial"/>
              <a:buChar char="•"/>
            </a:pPr>
            <a:endParaRPr lang="en-US" sz="800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Successive cycles on 9/8 shifted Irma’s track to the west indicating landfall would be along Florida’s Gulf Coast (see above)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Subsequently, HWRF and HMON cycles on 9/9 and 9/10 skillfully continued to predict Irma’s path along the observed track</a:t>
            </a:r>
            <a:endParaRPr lang="en-US" sz="7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22246"/>
            <a:ext cx="4362450" cy="34442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355" y="722246"/>
            <a:ext cx="4362450" cy="344424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354770" y="1140355"/>
            <a:ext cx="83328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HMON</a:t>
            </a:r>
            <a:endParaRPr lang="en-US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859167" y="1138866"/>
            <a:ext cx="83328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HWRF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7533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3875322" y="404459"/>
            <a:ext cx="5055311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57200" y="71822"/>
            <a:ext cx="8229600" cy="488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/>
              <a:t>Composite Track Forecasts</a:t>
            </a:r>
            <a:endParaRPr lang="en-US" sz="20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817641" y="531176"/>
            <a:ext cx="7483860" cy="4741404"/>
            <a:chOff x="817641" y="712235"/>
            <a:chExt cx="7483860" cy="474140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437" y="3073332"/>
              <a:ext cx="3330529" cy="238030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9171" y="3073332"/>
              <a:ext cx="3226537" cy="23803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641" y="712235"/>
              <a:ext cx="3418122" cy="23803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3379" y="712235"/>
              <a:ext cx="3418122" cy="224162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709357" y="939885"/>
              <a:ext cx="84017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GFS</a:t>
              </a:r>
              <a:endParaRPr lang="en-US" sz="14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807591" y="3300702"/>
              <a:ext cx="84017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HMON</a:t>
              </a:r>
              <a:endParaRPr lang="en-US" sz="14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709357" y="3300702"/>
              <a:ext cx="84017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HWRF</a:t>
              </a:r>
              <a:endParaRPr lang="en-US" sz="14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807591" y="939885"/>
              <a:ext cx="84017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EC</a:t>
              </a:r>
              <a:endParaRPr lang="en-US" sz="1400" b="1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18808" y="5100469"/>
            <a:ext cx="8770997" cy="178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As Irma neared the CONUS, successive cycles of all four models generally shifted Irma’s projected track to the west across the Florida peninsula</a:t>
            </a:r>
          </a:p>
          <a:p>
            <a:pPr marL="285750" indent="-285750">
              <a:buFont typeface="Arial"/>
              <a:buChar char="•"/>
            </a:pPr>
            <a:endParaRPr lang="en-US" sz="1000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Cycles that kept Irma further south generally delayed the right turn to the north</a:t>
            </a:r>
          </a:p>
          <a:p>
            <a:pPr marL="285750" indent="-285750">
              <a:buFont typeface="Arial"/>
              <a:buChar char="•"/>
            </a:pPr>
            <a:endParaRPr lang="en-US" sz="1000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This was possibly related to the strength of the Atlantic subtropical ridge, which kept Irma to the south and west (compared to tracks with a poleward bias)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95625" y="11240"/>
            <a:ext cx="15824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Plots courtesy of</a:t>
            </a:r>
          </a:p>
          <a:p>
            <a:r>
              <a:rPr lang="en-US" sz="1600" dirty="0" err="1" smtClean="0"/>
              <a:t>Avichal</a:t>
            </a:r>
            <a:r>
              <a:rPr lang="en-US" sz="1600" dirty="0" smtClean="0"/>
              <a:t> </a:t>
            </a:r>
            <a:r>
              <a:rPr lang="en-US" sz="1600" dirty="0" err="1" smtClean="0"/>
              <a:t>Mehra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23722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2686</TotalTime>
  <Words>1660</Words>
  <Application>Microsoft Macintosh PowerPoint</Application>
  <PresentationFormat>On-screen Show (4:3)</PresentationFormat>
  <Paragraphs>261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Recap of 9/14 MEG Discussion on Hurricane Irma (2017)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GFS and EC Forecast Tracks Shifted West Over Time</vt:lpstr>
      <vt:lpstr>HWRF and HMON Forecast Tracks Also Shifted West Over Time</vt:lpstr>
      <vt:lpstr>PowerPoint Presentation</vt:lpstr>
      <vt:lpstr>GFS Was Prone to Rapid Intensification and Overdeepening</vt:lpstr>
      <vt:lpstr>GFS Was Prone to Rapid Intensification and Overdeepening</vt:lpstr>
      <vt:lpstr>Overdeepening in HMON Possibly Due to Uncoupled Atmosphere–Ocean System</vt:lpstr>
      <vt:lpstr>HMON 10-m Winds Were Extremely Weak Over Land</vt:lpstr>
      <vt:lpstr>PowerPoint Presentation</vt:lpstr>
      <vt:lpstr>PowerPoint Presentation</vt:lpstr>
      <vt:lpstr>Precipitation Forecasts Improved in Response to Better Track Forecasts</vt:lpstr>
      <vt:lpstr>Precipitation Forecasts Improved in Response to Better Track Forecasts</vt:lpstr>
      <vt:lpstr>Precipitation Forecasts Improved in Response to Better Track Forecasts</vt:lpstr>
      <vt:lpstr>Precipitation Forecasts Improved in Response to Better Track Forecasts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Logan Dawson</dc:creator>
  <cp:lastModifiedBy>Logan Dawson</cp:lastModifiedBy>
  <cp:revision>133</cp:revision>
  <dcterms:created xsi:type="dcterms:W3CDTF">2017-09-15T13:17:05Z</dcterms:created>
  <dcterms:modified xsi:type="dcterms:W3CDTF">2017-09-29T20:46:13Z</dcterms:modified>
</cp:coreProperties>
</file>