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0" r:id="rId2"/>
    <p:sldId id="442" r:id="rId3"/>
    <p:sldId id="436" r:id="rId4"/>
    <p:sldId id="415" r:id="rId5"/>
    <p:sldId id="416" r:id="rId6"/>
    <p:sldId id="398" r:id="rId7"/>
    <p:sldId id="384" r:id="rId8"/>
    <p:sldId id="414" r:id="rId9"/>
    <p:sldId id="428" r:id="rId10"/>
    <p:sldId id="422" r:id="rId11"/>
    <p:sldId id="425" r:id="rId12"/>
    <p:sldId id="441" r:id="rId13"/>
    <p:sldId id="444" r:id="rId14"/>
    <p:sldId id="445" r:id="rId15"/>
    <p:sldId id="413" r:id="rId16"/>
    <p:sldId id="446" r:id="rId17"/>
    <p:sldId id="443" r:id="rId18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tmcquee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FF"/>
    <a:srgbClr val="A5C1F9"/>
    <a:srgbClr val="00FF00"/>
    <a:srgbClr val="66FF33"/>
    <a:srgbClr val="A0BDFE"/>
    <a:srgbClr val="A2C4F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78" autoAdjust="0"/>
    <p:restoredTop sz="86376" autoAdjust="0"/>
  </p:normalViewPr>
  <p:slideViewPr>
    <p:cSldViewPr>
      <p:cViewPr>
        <p:scale>
          <a:sx n="160" d="100"/>
          <a:sy n="160" d="100"/>
        </p:scale>
        <p:origin x="3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1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50" d="100"/>
          <a:sy n="150" d="100"/>
        </p:scale>
        <p:origin x="-60" y="804"/>
      </p:cViewPr>
      <p:guideLst>
        <p:guide orient="horz" pos="2952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1" y="1"/>
            <a:ext cx="3038475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BF45365-645E-46C9-BFFB-D6226D172506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902049"/>
            <a:ext cx="3038475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1" y="8902049"/>
            <a:ext cx="3038475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A64FA3-E268-4F76-9AE5-333CBAB8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73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88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1"/>
            <a:ext cx="303688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2627"/>
            <a:ext cx="5607050" cy="42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049"/>
            <a:ext cx="303688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902049"/>
            <a:ext cx="3036888" cy="46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EE17ACD3-A937-49A7-B306-BC94BB1F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291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4850"/>
            <a:ext cx="4686300" cy="3514725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52627"/>
            <a:ext cx="5140325" cy="4215749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CF20-5E35-4CF3-A945-E6ABFFACB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D411-5B23-4501-A4BA-A0FEA009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83FD-89B6-4BCF-B239-6C98F3766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7CB9-9DA4-4114-B99E-50C89E11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DAED-891F-4711-A6FC-9B736BC4E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41C6-EC86-40BC-8615-478279DE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B652-C79C-46A4-BD3E-D2EC65067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5C286-3EB3-4D22-A65E-46B933DB2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DA98-D9F8-45F6-A062-1FE7B313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8AA6-A23D-4BF5-88C1-AA0B5C82B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7599-45D6-4741-86A3-00D8FB42D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D064-F3D5-4784-BC8F-D42B11B3D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E48134A7-49D8-466D-B446-004F7C5C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 descr="NOAA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ncep_8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67675" y="0"/>
            <a:ext cx="10763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76563" y="3333750"/>
            <a:ext cx="5521325" cy="1149350"/>
          </a:xfrm>
        </p:spPr>
        <p:txBody>
          <a:bodyPr anchor="b">
            <a:spAutoFit/>
          </a:bodyPr>
          <a:lstStyle/>
          <a:p>
            <a:endParaRPr lang="en-US" sz="3100" b="1" smtClean="0"/>
          </a:p>
          <a:p>
            <a:endParaRPr lang="en-US" b="1" smtClean="0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203325" y="5057775"/>
            <a:ext cx="608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0">
              <a:latin typeface="Times New Roman" pitchFamily="18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6106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cs typeface="Times New Roman" pitchFamily="18" charset="0"/>
              </a:rPr>
              <a:t>N</a:t>
            </a:r>
            <a:endParaRPr lang="en-US" sz="32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3333FF"/>
                </a:solidFill>
                <a:cs typeface="Times New Roman" pitchFamily="18" charset="0"/>
              </a:rPr>
              <a:t>Evaluation of Potential NMMB CMAQ Configurations for the July 2011 Operational NAQFC Implementation</a:t>
            </a:r>
            <a:endParaRPr lang="en-US" sz="1400" b="0" dirty="0">
              <a:solidFill>
                <a:srgbClr val="3333FF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endParaRPr lang="en-US" sz="2400" b="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endParaRPr lang="en-US" sz="2400" b="0" dirty="0"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Times New Roman" pitchFamily="18" charset="0"/>
              <a:buNone/>
            </a:pPr>
            <a:fld id="{69AC8854-651B-4293-A580-95876BB366C6}" type="datetime4">
              <a:rPr lang="en-US" sz="2400" b="0">
                <a:cs typeface="Times New Roman" pitchFamily="18" charset="0"/>
              </a:rPr>
              <a:pPr algn="ctr">
                <a:spcBef>
                  <a:spcPct val="20000"/>
                </a:spcBef>
                <a:buFont typeface="Times New Roman" pitchFamily="18" charset="0"/>
                <a:buNone/>
              </a:pPr>
              <a:t>February 17, 2011</a:t>
            </a:fld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5800" y="53340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sz="2000" b="0"/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88D548-230F-43E1-AB55-A6A8B8B9A88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55300" name="Content Placeholder 3" descr="NMMB_IGBP_2_USGS_new.gif"/>
          <p:cNvPicPr>
            <a:picLocks noChangeAspect="1"/>
          </p:cNvPicPr>
          <p:nvPr/>
        </p:nvPicPr>
        <p:blipFill rotWithShape="1">
          <a:blip r:embed="rId2"/>
          <a:srcRect l="2531" t="14691" r="6024" b="6369"/>
          <a:stretch/>
        </p:blipFill>
        <p:spPr bwMode="auto">
          <a:xfrm>
            <a:off x="4495800" y="1981200"/>
            <a:ext cx="4661302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Content Placeholder 3" descr="wrfnmm_usgs_new.gif"/>
          <p:cNvPicPr>
            <a:picLocks noChangeAspect="1"/>
          </p:cNvPicPr>
          <p:nvPr/>
        </p:nvPicPr>
        <p:blipFill rotWithShape="1">
          <a:blip r:embed="rId3"/>
          <a:srcRect t="12311" r="7461" b="6389"/>
          <a:stretch/>
        </p:blipFill>
        <p:spPr bwMode="auto">
          <a:xfrm>
            <a:off x="-76200" y="1905000"/>
            <a:ext cx="4662635" cy="30722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2. NMMB new IGBP Land </a:t>
            </a:r>
            <a:r>
              <a:rPr lang="en-US" sz="2400" dirty="0"/>
              <a:t>Use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772400" y="3124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2095500" y="1943100"/>
            <a:ext cx="1492437" cy="1111437"/>
          </a:xfrm>
          <a:prstGeom prst="straightConnector1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62600" y="15518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11: Deciduous Broadleaf Forest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76600" y="3124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H="1">
            <a:off x="6591300" y="1943100"/>
            <a:ext cx="1492437" cy="1111437"/>
          </a:xfrm>
          <a:prstGeom prst="straightConnector1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24000" y="1524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15: Mixed Forest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AFA35D-CC98-44A7-9F96-8D87B4B8699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7" name="Text Box 16"/>
          <p:cNvSpPr txBox="1">
            <a:spLocks noChangeArrowheads="1"/>
          </p:cNvSpPr>
          <p:nvPr/>
        </p:nvSpPr>
        <p:spPr bwMode="auto">
          <a:xfrm>
            <a:off x="3276600" y="845403"/>
            <a:ext cx="2895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Black: </a:t>
            </a:r>
            <a:r>
              <a:rPr lang="en-US" sz="1200" dirty="0" smtClean="0"/>
              <a:t>NAM-CMAQ CB IV</a:t>
            </a: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Red: NMMB-CMAQ </a:t>
            </a:r>
            <a:r>
              <a:rPr lang="en-US" sz="1200" dirty="0" smtClean="0">
                <a:solidFill>
                  <a:srgbClr val="FF0000"/>
                </a:solidFill>
              </a:rPr>
              <a:t>CB IV</a:t>
            </a:r>
          </a:p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FF0000"/>
                </a:solidFill>
              </a:rPr>
              <a:t>Dashed: NMMB-CMAQ CB05 combo1</a:t>
            </a:r>
            <a:endParaRPr lang="en-US" sz="1200" i="1" dirty="0">
              <a:solidFill>
                <a:srgbClr val="0066FF"/>
              </a:solidFill>
            </a:endParaRPr>
          </a:p>
        </p:txBody>
      </p:sp>
      <p:sp>
        <p:nvSpPr>
          <p:cNvPr id="59399" name="Rectangle 19"/>
          <p:cNvSpPr>
            <a:spLocks noChangeArrowheads="1"/>
          </p:cNvSpPr>
          <p:nvPr/>
        </p:nvSpPr>
        <p:spPr bwMode="auto">
          <a:xfrm>
            <a:off x="1524000" y="76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21"/>
          <p:cNvSpPr>
            <a:spLocks noChangeArrowheads="1"/>
          </p:cNvSpPr>
          <p:nvPr/>
        </p:nvSpPr>
        <p:spPr bwMode="auto">
          <a:xfrm>
            <a:off x="1524000" y="3505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23"/>
          <p:cNvSpPr>
            <a:spLocks noChangeArrowheads="1"/>
          </p:cNvSpPr>
          <p:nvPr/>
        </p:nvSpPr>
        <p:spPr bwMode="auto">
          <a:xfrm>
            <a:off x="2209800" y="-76200"/>
            <a:ext cx="5562600" cy="762000"/>
          </a:xfrm>
          <a:prstGeom prst="rect">
            <a:avLst/>
          </a:prstGeom>
          <a:solidFill>
            <a:srgbClr val="00FFFF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CMAQ driven by NAM </a:t>
            </a:r>
            <a:r>
              <a:rPr lang="en-US" dirty="0" err="1" smtClean="0"/>
              <a:t>vs</a:t>
            </a:r>
            <a:r>
              <a:rPr lang="en-US" dirty="0" smtClean="0"/>
              <a:t> NMMB</a:t>
            </a:r>
          </a:p>
          <a:p>
            <a:pPr algn="ctr"/>
            <a:r>
              <a:rPr lang="en-US" dirty="0" smtClean="0"/>
              <a:t>Daily </a:t>
            </a:r>
            <a:r>
              <a:rPr lang="en-US" dirty="0" smtClean="0">
                <a:solidFill>
                  <a:srgbClr val="FF0000"/>
                </a:solidFill>
              </a:rPr>
              <a:t>8h-max O</a:t>
            </a:r>
            <a:r>
              <a:rPr lang="en-US" baseline="-25000" dirty="0" smtClean="0">
                <a:solidFill>
                  <a:srgbClr val="FF0000"/>
                </a:solidFill>
              </a:rPr>
              <a:t>3 </a:t>
            </a:r>
            <a:r>
              <a:rPr lang="en-US" dirty="0" smtClean="0">
                <a:solidFill>
                  <a:srgbClr val="FF0000"/>
                </a:solidFill>
              </a:rPr>
              <a:t>error by Threshold (ppb) 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 l="9596" t="2941" r="5556" b="7140"/>
          <a:stretch>
            <a:fillRect/>
          </a:stretch>
        </p:blipFill>
        <p:spPr bwMode="auto">
          <a:xfrm>
            <a:off x="0" y="1828800"/>
            <a:ext cx="4495800" cy="36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 l="9596" t="2941" r="4545" b="8170"/>
          <a:stretch>
            <a:fillRect/>
          </a:stretch>
        </p:blipFill>
        <p:spPr bwMode="auto">
          <a:xfrm>
            <a:off x="4572000" y="1783080"/>
            <a:ext cx="453390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200" y="5754469"/>
            <a:ext cx="7010400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NMMB-CBIV system similar to NAM-CBIV Operational</a:t>
            </a:r>
          </a:p>
          <a:p>
            <a:pPr>
              <a:buFontTx/>
              <a:buChar char="•"/>
            </a:pPr>
            <a:r>
              <a:rPr lang="en-US" b="0" dirty="0" smtClean="0">
                <a:solidFill>
                  <a:schemeClr val="accent2"/>
                </a:solidFill>
              </a:rPr>
              <a:t> NMMB-CBIV bias improved for &gt;65 thru &gt;85 thresholds</a:t>
            </a:r>
            <a:endParaRPr lang="en-US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AFA35D-CC98-44A7-9F96-8D87B4B8699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7" name="Text Box 16"/>
          <p:cNvSpPr txBox="1">
            <a:spLocks noChangeArrowheads="1"/>
          </p:cNvSpPr>
          <p:nvPr/>
        </p:nvSpPr>
        <p:spPr bwMode="auto">
          <a:xfrm>
            <a:off x="3048000" y="609600"/>
            <a:ext cx="2895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Black: </a:t>
            </a:r>
            <a:r>
              <a:rPr lang="en-US" sz="1200" dirty="0" smtClean="0"/>
              <a:t>NAM-CMAQ CB IV</a:t>
            </a: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Red: NMMB-CMAQ </a:t>
            </a:r>
            <a:r>
              <a:rPr lang="en-US" sz="1200" dirty="0" smtClean="0">
                <a:solidFill>
                  <a:srgbClr val="FF0000"/>
                </a:solidFill>
              </a:rPr>
              <a:t>CB IV</a:t>
            </a:r>
          </a:p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FF0000"/>
                </a:solidFill>
              </a:rPr>
              <a:t>Dashed: NMMB-CMAQ CB05 combo1</a:t>
            </a:r>
            <a:endParaRPr lang="en-US" sz="1200" i="1" dirty="0">
              <a:solidFill>
                <a:srgbClr val="0066FF"/>
              </a:solidFill>
            </a:endParaRPr>
          </a:p>
        </p:txBody>
      </p:sp>
      <p:sp>
        <p:nvSpPr>
          <p:cNvPr id="59399" name="Rectangle 19"/>
          <p:cNvSpPr>
            <a:spLocks noChangeArrowheads="1"/>
          </p:cNvSpPr>
          <p:nvPr/>
        </p:nvSpPr>
        <p:spPr bwMode="auto">
          <a:xfrm>
            <a:off x="1524000" y="76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21"/>
          <p:cNvSpPr>
            <a:spLocks noChangeArrowheads="1"/>
          </p:cNvSpPr>
          <p:nvPr/>
        </p:nvSpPr>
        <p:spPr bwMode="auto">
          <a:xfrm>
            <a:off x="1524000" y="3505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23"/>
          <p:cNvSpPr>
            <a:spLocks noChangeArrowheads="1"/>
          </p:cNvSpPr>
          <p:nvPr/>
        </p:nvSpPr>
        <p:spPr bwMode="auto">
          <a:xfrm>
            <a:off x="1828800" y="76200"/>
            <a:ext cx="5562600" cy="381000"/>
          </a:xfrm>
          <a:prstGeom prst="rect">
            <a:avLst/>
          </a:prstGeom>
          <a:solidFill>
            <a:srgbClr val="00FFFF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Daily RMSE &amp; </a:t>
            </a:r>
            <a:r>
              <a:rPr lang="en-US" dirty="0" err="1" smtClean="0"/>
              <a:t>BIas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CONUS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8h</a:t>
            </a:r>
            <a:r>
              <a:rPr lang="en-US" dirty="0">
                <a:solidFill>
                  <a:srgbClr val="FF0000"/>
                </a:solidFill>
              </a:rPr>
              <a:t>-max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3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10606" t="2941" r="5556" b="2941"/>
          <a:stretch>
            <a:fillRect/>
          </a:stretch>
        </p:blipFill>
        <p:spPr bwMode="auto">
          <a:xfrm>
            <a:off x="4572000" y="1576331"/>
            <a:ext cx="4419600" cy="38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9596" t="2941" r="4545" b="2941"/>
          <a:stretch>
            <a:fillRect/>
          </a:stretch>
        </p:blipFill>
        <p:spPr bwMode="auto">
          <a:xfrm>
            <a:off x="0" y="1600200"/>
            <a:ext cx="458787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200" y="5754469"/>
            <a:ext cx="7010400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NMMB-CBIV system RMSE similar to NAM-Production</a:t>
            </a:r>
          </a:p>
          <a:p>
            <a:pPr>
              <a:buFontTx/>
              <a:buChar char="•"/>
            </a:pPr>
            <a:r>
              <a:rPr lang="en-US" b="0" dirty="0" smtClean="0">
                <a:solidFill>
                  <a:schemeClr val="accent2"/>
                </a:solidFill>
              </a:rPr>
              <a:t> NMMB-CBIV bias worse esp. August 20-24th</a:t>
            </a:r>
            <a:endParaRPr lang="en-US" b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AFA35D-CC98-44A7-9F96-8D87B4B8699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7" name="Text Box 16"/>
          <p:cNvSpPr txBox="1">
            <a:spLocks noChangeArrowheads="1"/>
          </p:cNvSpPr>
          <p:nvPr/>
        </p:nvSpPr>
        <p:spPr bwMode="auto">
          <a:xfrm>
            <a:off x="3048000" y="609600"/>
            <a:ext cx="2895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Black: </a:t>
            </a:r>
            <a:r>
              <a:rPr lang="en-US" sz="1200" dirty="0" smtClean="0"/>
              <a:t>NAM-CMAQ CB IV</a:t>
            </a: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Red: NMMB-CMAQ </a:t>
            </a:r>
            <a:r>
              <a:rPr lang="en-US" sz="1200" dirty="0" smtClean="0">
                <a:solidFill>
                  <a:srgbClr val="FF0000"/>
                </a:solidFill>
              </a:rPr>
              <a:t>CB IV</a:t>
            </a:r>
          </a:p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FF0000"/>
                </a:solidFill>
              </a:rPr>
              <a:t>Dashed: NMMB-CMAQ CB05 combo1</a:t>
            </a:r>
            <a:endParaRPr lang="en-US" sz="1200" i="1" dirty="0">
              <a:solidFill>
                <a:srgbClr val="0066FF"/>
              </a:solidFill>
            </a:endParaRPr>
          </a:p>
        </p:txBody>
      </p:sp>
      <p:sp>
        <p:nvSpPr>
          <p:cNvPr id="59399" name="Rectangle 19"/>
          <p:cNvSpPr>
            <a:spLocks noChangeArrowheads="1"/>
          </p:cNvSpPr>
          <p:nvPr/>
        </p:nvSpPr>
        <p:spPr bwMode="auto">
          <a:xfrm>
            <a:off x="1524000" y="76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21"/>
          <p:cNvSpPr>
            <a:spLocks noChangeArrowheads="1"/>
          </p:cNvSpPr>
          <p:nvPr/>
        </p:nvSpPr>
        <p:spPr bwMode="auto">
          <a:xfrm>
            <a:off x="1524000" y="3505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23"/>
          <p:cNvSpPr>
            <a:spLocks noChangeArrowheads="1"/>
          </p:cNvSpPr>
          <p:nvPr/>
        </p:nvSpPr>
        <p:spPr bwMode="auto">
          <a:xfrm>
            <a:off x="1981200" y="76200"/>
            <a:ext cx="5562600" cy="381000"/>
          </a:xfrm>
          <a:prstGeom prst="rect">
            <a:avLst/>
          </a:prstGeom>
          <a:solidFill>
            <a:srgbClr val="00FFFF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Daily RMSE &amp; </a:t>
            </a:r>
            <a:r>
              <a:rPr lang="en-US" dirty="0" smtClean="0">
                <a:solidFill>
                  <a:srgbClr val="000090"/>
                </a:solidFill>
              </a:rPr>
              <a:t>Sub-regions </a:t>
            </a:r>
            <a:r>
              <a:rPr lang="en-US" dirty="0" smtClean="0">
                <a:solidFill>
                  <a:srgbClr val="FF0000"/>
                </a:solidFill>
              </a:rPr>
              <a:t>8h</a:t>
            </a:r>
            <a:r>
              <a:rPr lang="en-US" dirty="0">
                <a:solidFill>
                  <a:srgbClr val="FF0000"/>
                </a:solidFill>
              </a:rPr>
              <a:t>-max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3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45" t="3149" r="2861" b="3889"/>
          <a:stretch/>
        </p:blipFill>
        <p:spPr>
          <a:xfrm>
            <a:off x="76200" y="1981200"/>
            <a:ext cx="4552975" cy="3662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82" t="3147" r="4125" b="2593"/>
          <a:stretch/>
        </p:blipFill>
        <p:spPr>
          <a:xfrm>
            <a:off x="4419600" y="1905000"/>
            <a:ext cx="4748651" cy="387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715000"/>
            <a:ext cx="213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Northeast  RMSE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715000"/>
            <a:ext cx="208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Southwest RMSE</a:t>
            </a:r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38200" y="6135469"/>
            <a:ext cx="7010400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NMMB-CBIV worse than Production over North East</a:t>
            </a:r>
          </a:p>
          <a:p>
            <a:pPr>
              <a:buFontTx/>
              <a:buChar char="•"/>
            </a:pPr>
            <a:r>
              <a:rPr lang="en-US" b="0" dirty="0" smtClean="0">
                <a:solidFill>
                  <a:schemeClr val="accent2"/>
                </a:solidFill>
              </a:rPr>
              <a:t> NMMB-CBIV &amp; CB05 better than Production over South West</a:t>
            </a:r>
            <a:endParaRPr lang="en-US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7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AFA35D-CC98-44A7-9F96-8D87B4B8699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9397" name="Text Box 16"/>
          <p:cNvSpPr txBox="1">
            <a:spLocks noChangeArrowheads="1"/>
          </p:cNvSpPr>
          <p:nvPr/>
        </p:nvSpPr>
        <p:spPr bwMode="auto">
          <a:xfrm>
            <a:off x="3048000" y="609600"/>
            <a:ext cx="2895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Black: </a:t>
            </a:r>
            <a:r>
              <a:rPr lang="en-US" sz="1200" dirty="0" smtClean="0"/>
              <a:t>NAM-CMAQ CB IV</a:t>
            </a: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Red: NMMB-CMAQ </a:t>
            </a:r>
            <a:r>
              <a:rPr lang="en-US" sz="1200" dirty="0" smtClean="0">
                <a:solidFill>
                  <a:srgbClr val="FF0000"/>
                </a:solidFill>
              </a:rPr>
              <a:t>CB IV</a:t>
            </a:r>
          </a:p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FF0000"/>
                </a:solidFill>
              </a:rPr>
              <a:t>Dashed: NMMB-CMAQ CB05 combo1</a:t>
            </a:r>
            <a:endParaRPr lang="en-US" sz="1200" i="1" dirty="0">
              <a:solidFill>
                <a:srgbClr val="0066FF"/>
              </a:solidFill>
            </a:endParaRPr>
          </a:p>
        </p:txBody>
      </p:sp>
      <p:sp>
        <p:nvSpPr>
          <p:cNvPr id="59399" name="Rectangle 19"/>
          <p:cNvSpPr>
            <a:spLocks noChangeArrowheads="1"/>
          </p:cNvSpPr>
          <p:nvPr/>
        </p:nvSpPr>
        <p:spPr bwMode="auto">
          <a:xfrm>
            <a:off x="1524000" y="76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21"/>
          <p:cNvSpPr>
            <a:spLocks noChangeArrowheads="1"/>
          </p:cNvSpPr>
          <p:nvPr/>
        </p:nvSpPr>
        <p:spPr bwMode="auto">
          <a:xfrm>
            <a:off x="1524000" y="3505200"/>
            <a:ext cx="68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23"/>
          <p:cNvSpPr>
            <a:spLocks noChangeArrowheads="1"/>
          </p:cNvSpPr>
          <p:nvPr/>
        </p:nvSpPr>
        <p:spPr bwMode="auto">
          <a:xfrm>
            <a:off x="1905000" y="76200"/>
            <a:ext cx="5562600" cy="381000"/>
          </a:xfrm>
          <a:prstGeom prst="rect">
            <a:avLst/>
          </a:prstGeom>
          <a:solidFill>
            <a:srgbClr val="00FFFF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Diurnal Cycle RMSE </a:t>
            </a:r>
            <a:r>
              <a:rPr lang="en-US" dirty="0" smtClean="0">
                <a:solidFill>
                  <a:srgbClr val="000090"/>
                </a:solidFill>
              </a:rPr>
              <a:t>East </a:t>
            </a:r>
            <a:r>
              <a:rPr lang="en-US" dirty="0" err="1" smtClean="0">
                <a:solidFill>
                  <a:srgbClr val="000090"/>
                </a:solidFill>
              </a:rPr>
              <a:t>vs</a:t>
            </a:r>
            <a:r>
              <a:rPr lang="en-US" dirty="0" smtClean="0">
                <a:solidFill>
                  <a:srgbClr val="000090"/>
                </a:solidFill>
              </a:rPr>
              <a:t> West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1h-avg O</a:t>
            </a:r>
            <a:r>
              <a:rPr lang="en-US" baseline="-25000" dirty="0" smtClean="0">
                <a:solidFill>
                  <a:srgbClr val="FF0000"/>
                </a:solidFill>
              </a:rPr>
              <a:t>3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" y="5791200"/>
            <a:ext cx="7239000" cy="92333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Early morning error spike for only NMMB runs in East</a:t>
            </a:r>
          </a:p>
          <a:p>
            <a:pPr lvl="1"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sz="1600" b="0" dirty="0" smtClean="0">
                <a:solidFill>
                  <a:schemeClr val="accent2"/>
                </a:solidFill>
              </a:rPr>
              <a:t>Higher NMMB-CMAQ PBLH contributes to residual layer mixing</a:t>
            </a:r>
          </a:p>
          <a:p>
            <a:pPr>
              <a:buFontTx/>
              <a:buChar char="•"/>
            </a:pPr>
            <a:r>
              <a:rPr lang="en-US" b="0" dirty="0" smtClean="0">
                <a:solidFill>
                  <a:schemeClr val="accent2"/>
                </a:solidFill>
              </a:rPr>
              <a:t> Early morning error spike for all runs in West</a:t>
            </a:r>
            <a:endParaRPr lang="en-US" b="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21" t="2912" r="5114" b="2835"/>
          <a:stretch/>
        </p:blipFill>
        <p:spPr>
          <a:xfrm>
            <a:off x="4648200" y="1828800"/>
            <a:ext cx="4495800" cy="3813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504" t="3330" r="3988" b="2834"/>
          <a:stretch/>
        </p:blipFill>
        <p:spPr>
          <a:xfrm>
            <a:off x="-42779" y="1828800"/>
            <a:ext cx="4690979" cy="39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3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90EAE5-5D59-422F-B21B-96383C3C009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/>
          <a:lstStyle/>
          <a:p>
            <a:r>
              <a:rPr lang="en-US" sz="2400" dirty="0" smtClean="0"/>
              <a:t>Summary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181600"/>
          </a:xfrm>
          <a:ln>
            <a:solidFill>
              <a:srgbClr val="3333FF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400" b="1" u="sng" dirty="0" smtClean="0">
                <a:solidFill>
                  <a:srgbClr val="0000FF"/>
                </a:solidFill>
              </a:rPr>
              <a:t>CMAQ CB05 Configuration Experiments</a:t>
            </a:r>
          </a:p>
          <a:p>
            <a:r>
              <a:rPr lang="en-US" sz="2000" dirty="0" smtClean="0"/>
              <a:t>Combo1 configuration performs best </a:t>
            </a:r>
          </a:p>
          <a:p>
            <a:pPr lvl="1"/>
            <a:r>
              <a:rPr lang="en-US" sz="1600" dirty="0" smtClean="0"/>
              <a:t>Further calibrations needed with NMMB (</a:t>
            </a:r>
            <a:r>
              <a:rPr lang="en-US" sz="1600" dirty="0" err="1" smtClean="0"/>
              <a:t>e.g</a:t>
            </a:r>
            <a:r>
              <a:rPr lang="en-US" sz="1600" dirty="0" smtClean="0"/>
              <a:t>: deposition velocity)</a:t>
            </a:r>
          </a:p>
          <a:p>
            <a:r>
              <a:rPr lang="en-US" sz="2000" dirty="0" smtClean="0"/>
              <a:t>Changes are appropriate only for CB05 chemistry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Tx/>
              <a:buNone/>
            </a:pPr>
            <a:r>
              <a:rPr lang="en-US" sz="2400" b="1" u="sng" dirty="0" smtClean="0">
                <a:solidFill>
                  <a:srgbClr val="0000FF"/>
                </a:solidFill>
              </a:rPr>
              <a:t>NMMB Coupling</a:t>
            </a:r>
            <a:endParaRPr lang="en-US" sz="2400" dirty="0" smtClean="0"/>
          </a:p>
          <a:p>
            <a:r>
              <a:rPr lang="en-US" sz="2000" dirty="0" smtClean="0"/>
              <a:t>In general CB-IV configuration</a:t>
            </a:r>
          </a:p>
          <a:p>
            <a:pPr lvl="1"/>
            <a:r>
              <a:rPr lang="en-US" sz="1600" dirty="0" smtClean="0"/>
              <a:t> performs best for threshold daily max statistics except over Southwest </a:t>
            </a:r>
          </a:p>
          <a:p>
            <a:pPr lvl="1"/>
            <a:r>
              <a:rPr lang="en-US" sz="1600" dirty="0" smtClean="0"/>
              <a:t>RMSE are improved over East but worse over West</a:t>
            </a:r>
          </a:p>
          <a:p>
            <a:r>
              <a:rPr lang="en-US" sz="2000" dirty="0" smtClean="0"/>
              <a:t> Early morning error spike more evident for NMMB runs in East </a:t>
            </a:r>
          </a:p>
          <a:p>
            <a:pPr lvl="1"/>
            <a:r>
              <a:rPr lang="en-US" sz="1600" dirty="0" smtClean="0"/>
              <a:t>Deeper PBLH in NMMB mixes down residual pollutant </a:t>
            </a:r>
            <a:r>
              <a:rPr lang="en-US" sz="1600" dirty="0" err="1" smtClean="0"/>
              <a:t>airmass</a:t>
            </a:r>
            <a:endParaRPr lang="en-US" sz="1600" dirty="0" smtClean="0"/>
          </a:p>
          <a:p>
            <a:pPr marL="0" indent="0">
              <a:buNone/>
            </a:pPr>
            <a:endParaRPr lang="en-US" sz="2400" u="sng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3333FF"/>
                </a:solidFill>
              </a:rPr>
              <a:t>Questions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Impact of higher Initial conditions with CB05 runs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CB05 performance degradation primarily in rural areas or lower ozone events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Impact of potential NMMB radiation change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	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2"/>
            <a:endParaRPr lang="en-US" sz="12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90EAE5-5D59-422F-B21B-96383C3C009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/>
          <a:lstStyle/>
          <a:p>
            <a:r>
              <a:rPr lang="en-US" sz="2400" dirty="0" smtClean="0"/>
              <a:t>FY11 NAQFC Plans</a:t>
            </a:r>
            <a:br>
              <a:rPr lang="en-US" sz="2400" dirty="0" smtClean="0"/>
            </a:br>
            <a:r>
              <a:rPr lang="en-US" sz="1800" b="0" dirty="0" smtClean="0"/>
              <a:t>(besides  maintenance, verification, </a:t>
            </a:r>
            <a:r>
              <a:rPr lang="en-US" sz="1800" b="0" dirty="0" err="1" smtClean="0"/>
              <a:t>etc</a:t>
            </a:r>
            <a:r>
              <a:rPr lang="en-US" sz="1800" b="0" dirty="0" smtClean="0"/>
              <a:t>)</a:t>
            </a:r>
            <a:r>
              <a:rPr lang="en-US" sz="2400" dirty="0" smtClean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 dirty="0" smtClean="0">
                <a:solidFill>
                  <a:srgbClr val="0000FF"/>
                </a:solidFill>
              </a:rPr>
              <a:t>Para/Prod Upgrades</a:t>
            </a:r>
          </a:p>
          <a:p>
            <a:r>
              <a:rPr lang="en-US" sz="2000" dirty="0" smtClean="0"/>
              <a:t>July 2011: </a:t>
            </a:r>
            <a:r>
              <a:rPr lang="en-US" sz="2000" dirty="0" smtClean="0">
                <a:solidFill>
                  <a:srgbClr val="3333FF"/>
                </a:solidFill>
              </a:rPr>
              <a:t>PROD</a:t>
            </a:r>
            <a:r>
              <a:rPr lang="en-US" sz="2000" dirty="0" smtClean="0"/>
              <a:t>: NMMB-CMAQ loose vertical coupling + 2011EI</a:t>
            </a:r>
          </a:p>
          <a:p>
            <a:r>
              <a:rPr lang="en-US" sz="2000" dirty="0" smtClean="0"/>
              <a:t>Aug 2011: </a:t>
            </a:r>
            <a:r>
              <a:rPr lang="en-US" sz="2000" dirty="0" smtClean="0">
                <a:solidFill>
                  <a:srgbClr val="3333FF"/>
                </a:solidFill>
              </a:rPr>
              <a:t>PARA</a:t>
            </a:r>
            <a:r>
              <a:rPr lang="en-US" sz="2000" dirty="0" smtClean="0"/>
              <a:t>: NMMB CMAQ V4.7.1, tight vertical coupling</a:t>
            </a:r>
          </a:p>
          <a:p>
            <a:r>
              <a:rPr lang="en-US" sz="2000" dirty="0" smtClean="0"/>
              <a:t>Oct 2011: </a:t>
            </a:r>
            <a:r>
              <a:rPr lang="en-US" sz="2000" dirty="0" smtClean="0">
                <a:solidFill>
                  <a:srgbClr val="3333FF"/>
                </a:solidFill>
              </a:rPr>
              <a:t>Global Para:</a:t>
            </a:r>
            <a:r>
              <a:rPr lang="en-US" sz="2000" dirty="0" smtClean="0"/>
              <a:t> NEMS-GOCART In-line (Sarah Lu)</a:t>
            </a:r>
          </a:p>
          <a:p>
            <a:endParaRPr lang="en-US" sz="2000" dirty="0" smtClean="0"/>
          </a:p>
          <a:p>
            <a:pPr>
              <a:buFontTx/>
              <a:buNone/>
            </a:pPr>
            <a:r>
              <a:rPr lang="en-US" sz="2800" b="1" u="sng" dirty="0" smtClean="0">
                <a:solidFill>
                  <a:srgbClr val="0000FF"/>
                </a:solidFill>
              </a:rPr>
              <a:t>Developmental Testing (PM Improvements)</a:t>
            </a:r>
          </a:p>
          <a:p>
            <a:r>
              <a:rPr lang="en-US" sz="2000" dirty="0" smtClean="0"/>
              <a:t>CMAQ V4.7.1</a:t>
            </a:r>
          </a:p>
          <a:p>
            <a:pPr lvl="1"/>
            <a:r>
              <a:rPr lang="en-US" sz="1800" dirty="0" smtClean="0"/>
              <a:t> w/ Smoke &amp; dust sources </a:t>
            </a:r>
          </a:p>
          <a:p>
            <a:pPr lvl="1"/>
            <a:r>
              <a:rPr lang="en-US" sz="1800" dirty="0" smtClean="0"/>
              <a:t>On consistent NMMB grid (rotated </a:t>
            </a:r>
            <a:r>
              <a:rPr lang="en-US" sz="1800" dirty="0" err="1" smtClean="0"/>
              <a:t>lat-lon</a:t>
            </a:r>
            <a:r>
              <a:rPr lang="en-US" sz="1800" dirty="0" smtClean="0"/>
              <a:t>, RLL)  </a:t>
            </a:r>
          </a:p>
          <a:p>
            <a:pPr lvl="1"/>
            <a:r>
              <a:rPr lang="en-US" sz="1800" dirty="0" smtClean="0"/>
              <a:t>PBL mixing w/ NMMB eddy diffusivity  </a:t>
            </a:r>
          </a:p>
          <a:p>
            <a:r>
              <a:rPr lang="en-US" sz="2000" dirty="0" smtClean="0"/>
              <a:t>GSI AIRNOW PM2.5 Data Assimilation </a:t>
            </a:r>
          </a:p>
          <a:p>
            <a:r>
              <a:rPr lang="en-US" sz="2000" dirty="0" smtClean="0"/>
              <a:t>Test optimized CMAQ system </a:t>
            </a:r>
          </a:p>
          <a:p>
            <a:r>
              <a:rPr lang="en-US" sz="2000" dirty="0" smtClean="0"/>
              <a:t>DT&amp;E 4 km NMMB met and CMAQ </a:t>
            </a:r>
          </a:p>
        </p:txBody>
      </p:sp>
    </p:spTree>
    <p:extLst>
      <p:ext uri="{BB962C8B-B14F-4D97-AF65-F5344CB8AC3E}">
        <p14:creationId xmlns:p14="http://schemas.microsoft.com/office/powerpoint/2010/main" xmlns="" val="29083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ARL Progress/Plans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1DAED-891F-4711-A6FC-9B736BC4EC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 with NMMB Coupling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/>
              <a:t>CMAQ with CB05 upgrades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Combo: bundled upgraded CB05 run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M-O similarity theory deposition velocity (exp1)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Improved canopy resistance (exp2)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Minimum PBL height (exp3)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GEOS-5 </a:t>
            </a:r>
            <a:r>
              <a:rPr lang="en-US" sz="1600" dirty="0" err="1" smtClean="0"/>
              <a:t>Chem</a:t>
            </a:r>
            <a:r>
              <a:rPr lang="en-US" sz="1600" dirty="0" smtClean="0"/>
              <a:t> dynamic LBCs (exp4)</a:t>
            </a:r>
          </a:p>
          <a:p>
            <a:pPr lvl="2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Combo1 : combo + satellite derived canopy heights</a:t>
            </a:r>
          </a:p>
          <a:p>
            <a:pPr lvl="2">
              <a:lnSpc>
                <a:spcPct val="80000"/>
              </a:lnSpc>
            </a:pPr>
            <a:r>
              <a:rPr lang="en-US" sz="1600" b="1" dirty="0" smtClean="0"/>
              <a:t>Other (</a:t>
            </a:r>
            <a:r>
              <a:rPr lang="en-US" sz="1600" b="1" dirty="0" err="1" smtClean="0"/>
              <a:t>biogenics</a:t>
            </a:r>
            <a:r>
              <a:rPr lang="en-US" sz="1600" b="1" dirty="0" smtClean="0"/>
              <a:t>, additional deposition velocity changes…)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NMMB CB-IV Default</a:t>
            </a:r>
          </a:p>
          <a:p>
            <a:pPr lvl="1"/>
            <a:r>
              <a:rPr lang="en-US" sz="2000" b="1" dirty="0" smtClean="0"/>
              <a:t>Gas phase Carbon Bond IV mechanism only</a:t>
            </a:r>
          </a:p>
          <a:p>
            <a:pPr lvl="2"/>
            <a:r>
              <a:rPr lang="en-US" sz="1600" dirty="0" smtClean="0"/>
              <a:t>PM Predictions not available </a:t>
            </a:r>
          </a:p>
          <a:p>
            <a:pPr lvl="2"/>
            <a:r>
              <a:rPr lang="en-US" sz="1600" dirty="0" smtClean="0"/>
              <a:t>Reduced  Volatile Organic Compounds (VOC) speciation</a:t>
            </a:r>
          </a:p>
          <a:p>
            <a:pPr lvl="1"/>
            <a:r>
              <a:rPr lang="en-US" sz="2000" b="1" dirty="0" smtClean="0"/>
              <a:t>-Using CB-IV based 2005 Emissions Inventory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Delay NMMB implementation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1DAED-891F-4711-A6FC-9B736BC4EC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5CAF6A-8AE7-4E37-ACD6-BC1210AA382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00200" y="228600"/>
            <a:ext cx="5562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CMAQ CONUS Domain Tests for </a:t>
            </a:r>
          </a:p>
          <a:p>
            <a:pPr algn="ctr"/>
            <a:r>
              <a:rPr lang="en-US" sz="2400" dirty="0" smtClean="0"/>
              <a:t> Summer 2010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946297"/>
              </p:ext>
            </p:extLst>
          </p:nvPr>
        </p:nvGraphicFramePr>
        <p:xfrm>
          <a:off x="762000" y="1397000"/>
          <a:ext cx="7467600" cy="4518065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8538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Simulation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CMAQ</a:t>
                      </a:r>
                      <a:r>
                        <a:rPr lang="en-US" baseline="0" dirty="0" smtClean="0">
                          <a:solidFill>
                            <a:srgbClr val="3333FF"/>
                          </a:solidFill>
                        </a:rPr>
                        <a:t> physics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CMAQ </a:t>
                      </a:r>
                    </a:p>
                    <a:p>
                      <a:r>
                        <a:rPr lang="en-US" dirty="0" err="1" smtClean="0">
                          <a:solidFill>
                            <a:srgbClr val="3333FF"/>
                          </a:solidFill>
                        </a:rPr>
                        <a:t>chem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Vertical Coupling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CMAQ mapping  to USGS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5">
                <a:tc>
                  <a:txBody>
                    <a:bodyPr/>
                    <a:lstStyle/>
                    <a:p>
                      <a:r>
                        <a:rPr lang="en-US" dirty="0" smtClean="0"/>
                        <a:t>NAM PROD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CB-IV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Unified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5">
                <a:tc>
                  <a:txBody>
                    <a:bodyPr/>
                    <a:lstStyle/>
                    <a:p>
                      <a:r>
                        <a:rPr lang="en-US" dirty="0" smtClean="0"/>
                        <a:t>NAM EXP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CB05, AERO-IV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Unified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4705">
                <a:tc>
                  <a:txBody>
                    <a:bodyPr/>
                    <a:lstStyle/>
                    <a:p>
                      <a:r>
                        <a:rPr lang="en-US" dirty="0" smtClean="0"/>
                        <a:t>NAM</a:t>
                      </a:r>
                      <a:r>
                        <a:rPr lang="en-US" baseline="0" dirty="0" smtClean="0"/>
                        <a:t> combo1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PBLH</a:t>
                      </a:r>
                    </a:p>
                    <a:p>
                      <a:r>
                        <a:rPr lang="en-US" baseline="0" dirty="0" smtClean="0"/>
                        <a:t>LBCs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CB05, AERO-IV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Unified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5">
                <a:tc>
                  <a:txBody>
                    <a:bodyPr/>
                    <a:lstStyle/>
                    <a:p>
                      <a:r>
                        <a:rPr lang="en-US" dirty="0" smtClean="0"/>
                        <a:t>NMMB combo1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PBLH</a:t>
                      </a:r>
                    </a:p>
                    <a:p>
                      <a:r>
                        <a:rPr lang="en-US" dirty="0" smtClean="0"/>
                        <a:t>LBCs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CB05, AERO-IV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USGS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5">
                <a:tc>
                  <a:txBody>
                    <a:bodyPr/>
                    <a:lstStyle/>
                    <a:p>
                      <a:r>
                        <a:rPr lang="en-US" dirty="0" smtClean="0"/>
                        <a:t>NMMB</a:t>
                      </a:r>
                    </a:p>
                    <a:p>
                      <a:r>
                        <a:rPr lang="en-US" baseline="0" dirty="0" smtClean="0"/>
                        <a:t> prod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CB-IV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Interpolated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r>
                        <a:rPr lang="en-US" baseline="0" dirty="0" smtClean="0"/>
                        <a:t> USGS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3E1949-2A3C-4A91-AD19-10B689ED761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298575" y="0"/>
            <a:ext cx="6602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</a:rPr>
              <a:t>NCEP Air Quality Forecast 2010 Verification</a:t>
            </a:r>
            <a:r>
              <a:rPr lang="en-US" sz="2400" dirty="0"/>
              <a:t> </a:t>
            </a:r>
          </a:p>
          <a:p>
            <a:pPr algn="ctr"/>
            <a:r>
              <a:rPr lang="en-US" b="0" dirty="0"/>
              <a:t>Daily 8h Max O3 Threshold performance</a:t>
            </a:r>
          </a:p>
          <a:p>
            <a:pPr algn="ctr"/>
            <a:r>
              <a:rPr lang="en-US" b="0" dirty="0" smtClean="0">
                <a:solidFill>
                  <a:srgbClr val="3333FF"/>
                </a:solidFill>
              </a:rPr>
              <a:t>NAM</a:t>
            </a:r>
            <a:r>
              <a:rPr lang="en-US" b="0" dirty="0" smtClean="0"/>
              <a:t>-Production</a:t>
            </a:r>
            <a:r>
              <a:rPr lang="en-US" b="0" dirty="0"/>
              <a:t>(CB04) </a:t>
            </a:r>
            <a:r>
              <a:rPr lang="en-US" b="0" dirty="0" err="1"/>
              <a:t>vs</a:t>
            </a:r>
            <a:r>
              <a:rPr lang="en-US" b="0" dirty="0"/>
              <a:t> </a:t>
            </a:r>
            <a:r>
              <a:rPr lang="en-US" b="0" i="1" dirty="0"/>
              <a:t>NCO-Para (CB05)</a:t>
            </a:r>
            <a:r>
              <a:rPr lang="en-US" b="0" dirty="0">
                <a:solidFill>
                  <a:srgbClr val="993366"/>
                </a:solidFill>
              </a:rPr>
              <a:t>, </a:t>
            </a:r>
            <a:r>
              <a:rPr lang="en-US" b="0" dirty="0"/>
              <a:t>East </a:t>
            </a:r>
            <a:r>
              <a:rPr lang="en-US" b="0" dirty="0" err="1"/>
              <a:t>vs</a:t>
            </a:r>
            <a:r>
              <a:rPr lang="en-US" b="0" dirty="0"/>
              <a:t> </a:t>
            </a:r>
            <a:r>
              <a:rPr lang="en-US" b="0" dirty="0">
                <a:solidFill>
                  <a:srgbClr val="FF0000"/>
                </a:solidFill>
              </a:rPr>
              <a:t>West</a:t>
            </a:r>
            <a:r>
              <a:rPr lang="en-US" b="0" dirty="0">
                <a:solidFill>
                  <a:srgbClr val="993366"/>
                </a:solidFill>
              </a:rPr>
              <a:t> 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52600" y="5715000"/>
            <a:ext cx="6242030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NCO/PARA CB05 run </a:t>
            </a:r>
            <a:r>
              <a:rPr lang="en-US" b="0" dirty="0" smtClean="0">
                <a:solidFill>
                  <a:schemeClr val="accent2"/>
                </a:solidFill>
              </a:rPr>
              <a:t>ETS is </a:t>
            </a:r>
            <a:r>
              <a:rPr lang="en-US" b="0" dirty="0">
                <a:solidFill>
                  <a:schemeClr val="accent2"/>
                </a:solidFill>
              </a:rPr>
              <a:t>Improved over Western </a:t>
            </a:r>
            <a:r>
              <a:rPr lang="en-US" b="0" dirty="0" smtClean="0">
                <a:solidFill>
                  <a:schemeClr val="accent2"/>
                </a:solidFill>
              </a:rPr>
              <a:t>U.S . </a:t>
            </a:r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 smtClean="0">
                <a:solidFill>
                  <a:schemeClr val="accent2"/>
                </a:solidFill>
              </a:rPr>
              <a:t>BUT </a:t>
            </a:r>
            <a:r>
              <a:rPr lang="en-US" b="0" dirty="0">
                <a:solidFill>
                  <a:schemeClr val="accent2"/>
                </a:solidFill>
              </a:rPr>
              <a:t>Skill reduced over East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00400" y="2971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CSI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7848600" y="2743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Bias</a:t>
            </a:r>
          </a:p>
        </p:txBody>
      </p:sp>
      <p:pic>
        <p:nvPicPr>
          <p:cNvPr id="19462" name="Picture 2" descr="http://www.emc.ncep.noaa.gov/mmb/aq/fvs/current/OZMX-8SFC_etsFHO48_AQMEW.gif"/>
          <p:cNvPicPr>
            <a:picLocks noChangeAspect="1" noChangeArrowheads="1"/>
          </p:cNvPicPr>
          <p:nvPr/>
        </p:nvPicPr>
        <p:blipFill>
          <a:blip r:embed="rId2"/>
          <a:srcRect l="9091" t="19608" r="6061" b="7190"/>
          <a:stretch>
            <a:fillRect/>
          </a:stretch>
        </p:blipFill>
        <p:spPr bwMode="auto">
          <a:xfrm>
            <a:off x="228600" y="26670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http://www.emc.ncep.noaa.gov/mmb/aq/fvs/current/OZMX-8SFC_hitFHO48_AQMEW.gif"/>
          <p:cNvPicPr>
            <a:picLocks noChangeAspect="1" noChangeArrowheads="1"/>
          </p:cNvPicPr>
          <p:nvPr/>
        </p:nvPicPr>
        <p:blipFill>
          <a:blip r:embed="rId3"/>
          <a:srcRect l="10101" t="19608" r="5051" b="8498"/>
          <a:stretch>
            <a:fillRect/>
          </a:stretch>
        </p:blipFill>
        <p:spPr bwMode="auto">
          <a:xfrm>
            <a:off x="4719638" y="2589213"/>
            <a:ext cx="442436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http://www.emc.ncep.noaa.gov/mmb/aq/fvs/current/OZMX-8SFC_etsFHO48_AQMEW.gif"/>
          <p:cNvPicPr>
            <a:picLocks noChangeAspect="1" noChangeArrowheads="1"/>
          </p:cNvPicPr>
          <p:nvPr/>
        </p:nvPicPr>
        <p:blipFill>
          <a:blip r:embed="rId2"/>
          <a:srcRect l="9091" t="6335" r="34960" b="80392"/>
          <a:stretch>
            <a:fillRect/>
          </a:stretch>
        </p:blipFill>
        <p:spPr bwMode="auto">
          <a:xfrm>
            <a:off x="1676400" y="1295400"/>
            <a:ext cx="5029200" cy="9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762000" y="3048000"/>
            <a:ext cx="269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Equitable Threat Score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6705600" y="4419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Fraction Correct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 rot="6873254">
            <a:off x="1185863" y="3795713"/>
            <a:ext cx="565150" cy="14478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A40E509-214B-46CB-AC52-D1F94BC9BC46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482" name="Picture 2" descr="http://www.emc.ncep.noaa.gov/mmb/aq/fvs/current/OZMX-8SFC_bias48_AQMG246.gif"/>
          <p:cNvPicPr>
            <a:picLocks noChangeAspect="1" noChangeArrowheads="1"/>
          </p:cNvPicPr>
          <p:nvPr/>
        </p:nvPicPr>
        <p:blipFill>
          <a:blip r:embed="rId2"/>
          <a:srcRect l="8493" t="19780" r="1486" b="7692"/>
          <a:stretch>
            <a:fillRect/>
          </a:stretch>
        </p:blipFill>
        <p:spPr bwMode="auto">
          <a:xfrm>
            <a:off x="4738688" y="2667000"/>
            <a:ext cx="440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www.emc.ncep.noaa.gov/mmb/aq/fvs/current/OZMX-8SFC_rmse48_AQMG246.gif"/>
          <p:cNvPicPr>
            <a:picLocks noChangeAspect="1" noChangeArrowheads="1"/>
          </p:cNvPicPr>
          <p:nvPr/>
        </p:nvPicPr>
        <p:blipFill>
          <a:blip r:embed="rId3"/>
          <a:srcRect l="8475" t="19608" r="3391" b="8009"/>
          <a:stretch>
            <a:fillRect/>
          </a:stretch>
        </p:blipFill>
        <p:spPr bwMode="auto">
          <a:xfrm>
            <a:off x="152400" y="2667000"/>
            <a:ext cx="43434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347631" y="0"/>
            <a:ext cx="672972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NCEP Air Quality Forecast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-CMAQ OPS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EXP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(8 </a:t>
            </a:r>
            <a:r>
              <a:rPr lang="en-US" sz="2400" dirty="0" err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Max Ozone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East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West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U.S. for Day 2)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6032421" cy="6463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accent2"/>
                </a:solidFill>
              </a:rPr>
              <a:t>Current Exp/Para </a:t>
            </a:r>
            <a:r>
              <a:rPr lang="en-US" b="0" dirty="0" smtClean="0">
                <a:solidFill>
                  <a:schemeClr val="accent2"/>
                </a:solidFill>
              </a:rPr>
              <a:t>system (dashed line):</a:t>
            </a:r>
          </a:p>
          <a:p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Increasing </a:t>
            </a:r>
            <a:r>
              <a:rPr lang="en-US" b="0" dirty="0">
                <a:solidFill>
                  <a:schemeClr val="accent2"/>
                </a:solidFill>
              </a:rPr>
              <a:t>error as Summer progressed for Eastern U.S.</a:t>
            </a:r>
          </a:p>
        </p:txBody>
      </p:sp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4"/>
          <a:srcRect l="11111" t="10062" r="34814" b="80855"/>
          <a:stretch>
            <a:fillRect/>
          </a:stretch>
        </p:blipFill>
        <p:spPr bwMode="auto">
          <a:xfrm>
            <a:off x="1371600" y="1219200"/>
            <a:ext cx="64627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685800" y="26670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2010 RMSE</a:t>
            </a:r>
          </a:p>
        </p:txBody>
      </p:sp>
      <p:sp>
        <p:nvSpPr>
          <p:cNvPr id="20488" name="Line 18"/>
          <p:cNvSpPr>
            <a:spLocks noChangeShapeType="1"/>
          </p:cNvSpPr>
          <p:nvPr/>
        </p:nvSpPr>
        <p:spPr bwMode="auto">
          <a:xfrm flipV="1">
            <a:off x="3048000" y="2438400"/>
            <a:ext cx="0" cy="2895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89" name="Text Box 20"/>
          <p:cNvSpPr txBox="1">
            <a:spLocks noChangeArrowheads="1"/>
          </p:cNvSpPr>
          <p:nvPr/>
        </p:nvSpPr>
        <p:spPr bwMode="auto">
          <a:xfrm>
            <a:off x="2743200" y="23002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Aug. 1</a:t>
            </a:r>
          </a:p>
        </p:txBody>
      </p:sp>
      <p:sp>
        <p:nvSpPr>
          <p:cNvPr id="20490" name="Text Box 24"/>
          <p:cNvSpPr txBox="1">
            <a:spLocks noChangeArrowheads="1"/>
          </p:cNvSpPr>
          <p:nvPr/>
        </p:nvSpPr>
        <p:spPr bwMode="auto">
          <a:xfrm>
            <a:off x="5105400" y="26670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2010 BIAS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7086600" y="22860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Aug. 1</a:t>
            </a: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 flipV="1">
            <a:off x="7543800" y="2514600"/>
            <a:ext cx="0" cy="2895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409A13-52BD-48AE-BC5B-F854723F58C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/>
          <a:lstStyle/>
          <a:p>
            <a:r>
              <a:rPr lang="en-US" dirty="0" smtClean="0"/>
              <a:t>Operational </a:t>
            </a:r>
            <a:r>
              <a:rPr lang="en-US" dirty="0" err="1" smtClean="0"/>
              <a:t>vs</a:t>
            </a:r>
            <a:r>
              <a:rPr lang="en-US" dirty="0" smtClean="0"/>
              <a:t> Experimental Verification</a:t>
            </a:r>
            <a:br>
              <a:rPr lang="en-US" dirty="0" smtClean="0"/>
            </a:br>
            <a:r>
              <a:rPr lang="en-US" dirty="0" smtClean="0"/>
              <a:t>Day 2 </a:t>
            </a:r>
            <a:r>
              <a:rPr lang="en-US" sz="2400" dirty="0" smtClean="0">
                <a:solidFill>
                  <a:schemeClr val="accent4"/>
                </a:solidFill>
              </a:rPr>
              <a:t>Ozone 8h daily maximum </a:t>
            </a:r>
            <a:br>
              <a:rPr lang="en-US" sz="2400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August 10, 2010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" y="5791200"/>
            <a:ext cx="830580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>
                <a:solidFill>
                  <a:schemeClr val="accent2"/>
                </a:solidFill>
              </a:rPr>
              <a:t> Strong overprediction esp. along Long Island Sound and DC metro area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9873292">
            <a:off x="3013075" y="2798763"/>
            <a:ext cx="869950" cy="363537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 rot="8728786">
            <a:off x="1752600" y="3581400"/>
            <a:ext cx="762000" cy="363538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49" t="8322" r="5114" b="8452"/>
          <a:stretch/>
        </p:blipFill>
        <p:spPr>
          <a:xfrm>
            <a:off x="76200" y="1524000"/>
            <a:ext cx="4972695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664" t="8321" r="11899" b="9077"/>
          <a:stretch/>
        </p:blipFill>
        <p:spPr>
          <a:xfrm>
            <a:off x="4495800" y="1524000"/>
            <a:ext cx="4648200" cy="3782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92B5AE-7672-4186-AA57-39BBCF444241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3554" name="Picture 2" descr="OZMX-8SFC_rmse48_AQMTEST2CS"/>
          <p:cNvPicPr>
            <a:picLocks noChangeAspect="1" noChangeArrowheads="1"/>
          </p:cNvPicPr>
          <p:nvPr/>
        </p:nvPicPr>
        <p:blipFill>
          <a:blip r:embed="rId2"/>
          <a:srcRect l="10606" t="21242" r="5556" b="4248"/>
          <a:stretch>
            <a:fillRect/>
          </a:stretch>
        </p:blipFill>
        <p:spPr bwMode="auto">
          <a:xfrm>
            <a:off x="4495800" y="914400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OZMX-8SFC_bias48_AQMTEST2CS"/>
          <p:cNvPicPr>
            <a:picLocks noChangeAspect="1" noChangeArrowheads="1"/>
          </p:cNvPicPr>
          <p:nvPr/>
        </p:nvPicPr>
        <p:blipFill>
          <a:blip r:embed="rId3"/>
          <a:srcRect l="10606" t="21242" r="5556" b="2942"/>
          <a:stretch>
            <a:fillRect/>
          </a:stretch>
        </p:blipFill>
        <p:spPr bwMode="auto">
          <a:xfrm>
            <a:off x="0" y="884238"/>
            <a:ext cx="44958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045095" y="0"/>
            <a:ext cx="712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NCEP Air Quality 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NAM-Combo1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Experiments </a:t>
            </a:r>
            <a:endParaRPr lang="en-US" sz="2400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(Daily 8 </a:t>
            </a:r>
            <a:r>
              <a:rPr lang="en-US" sz="2400" dirty="0" err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Max ozone 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CONUS</a:t>
            </a:r>
            <a:r>
              <a:rPr lang="en-US" sz="2400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Errors for Day 2)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6200" y="5638800"/>
            <a:ext cx="8153400" cy="92333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NAM </a:t>
            </a:r>
            <a:r>
              <a:rPr lang="en-US" b="0" dirty="0" smtClean="0">
                <a:solidFill>
                  <a:schemeClr val="accent2"/>
                </a:solidFill>
              </a:rPr>
              <a:t>–CB05- </a:t>
            </a:r>
            <a:r>
              <a:rPr lang="en-US" b="0" dirty="0" smtClean="0">
                <a:solidFill>
                  <a:schemeClr val="accent2"/>
                </a:solidFill>
              </a:rPr>
              <a:t>Combination1 </a:t>
            </a:r>
            <a:r>
              <a:rPr lang="en-US" b="0" dirty="0">
                <a:solidFill>
                  <a:schemeClr val="accent2"/>
                </a:solidFill>
              </a:rPr>
              <a:t>run </a:t>
            </a:r>
            <a:r>
              <a:rPr lang="en-US" b="0" dirty="0" smtClean="0">
                <a:solidFill>
                  <a:schemeClr val="accent2"/>
                </a:solidFill>
              </a:rPr>
              <a:t>(dashed red) improved </a:t>
            </a:r>
          </a:p>
          <a:p>
            <a:r>
              <a:rPr lang="en-US" b="0" dirty="0" smtClean="0">
                <a:solidFill>
                  <a:schemeClr val="accent2"/>
                </a:solidFill>
              </a:rPr>
              <a:t> </a:t>
            </a:r>
            <a:r>
              <a:rPr lang="en-US" b="0" dirty="0" smtClean="0">
                <a:solidFill>
                  <a:schemeClr val="accent2"/>
                </a:solidFill>
              </a:rPr>
              <a:t>compared </a:t>
            </a:r>
            <a:r>
              <a:rPr lang="en-US" b="0" dirty="0">
                <a:solidFill>
                  <a:schemeClr val="accent2"/>
                </a:solidFill>
              </a:rPr>
              <a:t>to  </a:t>
            </a:r>
            <a:r>
              <a:rPr lang="en-US" b="0" dirty="0" smtClean="0">
                <a:solidFill>
                  <a:schemeClr val="accent2"/>
                </a:solidFill>
              </a:rPr>
              <a:t>Experimental</a:t>
            </a:r>
            <a:r>
              <a:rPr lang="en-US" b="0" dirty="0">
                <a:solidFill>
                  <a:schemeClr val="accent2"/>
                </a:solidFill>
              </a:rPr>
              <a:t>/Para </a:t>
            </a:r>
            <a:r>
              <a:rPr lang="en-US" b="0" dirty="0" smtClean="0">
                <a:solidFill>
                  <a:schemeClr val="accent2"/>
                </a:solidFill>
              </a:rPr>
              <a:t>CB05 (dashed black)</a:t>
            </a:r>
            <a:endParaRPr lang="en-US" b="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b="0" dirty="0">
                <a:solidFill>
                  <a:schemeClr val="accent2"/>
                </a:solidFill>
              </a:rPr>
              <a:t>  </a:t>
            </a:r>
            <a:r>
              <a:rPr lang="en-US" b="0" dirty="0" smtClean="0">
                <a:solidFill>
                  <a:schemeClr val="accent2"/>
                </a:solidFill>
              </a:rPr>
              <a:t>BUT combo1 run </a:t>
            </a:r>
            <a:r>
              <a:rPr lang="en-US" b="0" dirty="0">
                <a:solidFill>
                  <a:schemeClr val="accent2"/>
                </a:solidFill>
              </a:rPr>
              <a:t>RMSE </a:t>
            </a:r>
            <a:r>
              <a:rPr lang="en-US" b="0" dirty="0" smtClean="0">
                <a:solidFill>
                  <a:schemeClr val="accent2"/>
                </a:solidFill>
              </a:rPr>
              <a:t> are still worse </a:t>
            </a:r>
            <a:r>
              <a:rPr lang="en-US" b="0" dirty="0">
                <a:solidFill>
                  <a:schemeClr val="accent2"/>
                </a:solidFill>
              </a:rPr>
              <a:t>than </a:t>
            </a:r>
            <a:r>
              <a:rPr lang="en-US" b="0" dirty="0" smtClean="0">
                <a:solidFill>
                  <a:schemeClr val="accent2"/>
                </a:solidFill>
              </a:rPr>
              <a:t>NAM-CBIV Prod(solid black)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14600" y="9906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BIAS</a:t>
            </a:r>
          </a:p>
        </p:txBody>
      </p:sp>
      <p:pic>
        <p:nvPicPr>
          <p:cNvPr id="23559" name="Picture 7" descr="OZMX-8SFC_hitFHO48_AQMTEST2CS"/>
          <p:cNvPicPr>
            <a:picLocks noChangeAspect="1" noChangeArrowheads="1"/>
          </p:cNvPicPr>
          <p:nvPr/>
        </p:nvPicPr>
        <p:blipFill>
          <a:blip r:embed="rId4"/>
          <a:srcRect l="17538" t="10254" r="66901" b="80833"/>
          <a:stretch>
            <a:fillRect/>
          </a:stretch>
        </p:blipFill>
        <p:spPr bwMode="auto">
          <a:xfrm>
            <a:off x="1371600" y="4314247"/>
            <a:ext cx="2133600" cy="9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620000" y="990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RMSE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981200" y="1600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Para/</a:t>
            </a:r>
            <a:r>
              <a:rPr lang="en-US" sz="1400"/>
              <a:t>Ctl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38400" y="2895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Prod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4343400"/>
            <a:ext cx="4263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NAM-CB-IV PROD</a:t>
            </a:r>
          </a:p>
          <a:p>
            <a:r>
              <a:rPr lang="en-US" sz="1400" dirty="0" smtClean="0"/>
              <a:t>NAM-CB05  EXP/PARA</a:t>
            </a:r>
          </a:p>
          <a:p>
            <a:r>
              <a:rPr lang="en-US" sz="1400" dirty="0" smtClean="0"/>
              <a:t>NAM-CB05  Control (same </a:t>
            </a:r>
            <a:r>
              <a:rPr lang="en-US" sz="1400" dirty="0" err="1" smtClean="0"/>
              <a:t>config</a:t>
            </a:r>
            <a:r>
              <a:rPr lang="en-US" sz="1400" dirty="0" smtClean="0"/>
              <a:t> as EXP/PARA)</a:t>
            </a:r>
          </a:p>
          <a:p>
            <a:r>
              <a:rPr lang="en-US" sz="1400" dirty="0" smtClean="0"/>
              <a:t>NAM-CB05  Combo1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3A1BC6-5D3D-4678-B8D4-17DFE290E34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NEMS-NMMB Coupling Tasks</a:t>
            </a:r>
            <a:br>
              <a:rPr lang="en-US" dirty="0" smtClean="0"/>
            </a:br>
            <a:endParaRPr lang="en-US" sz="1800" b="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Vertical coupling: NMMB hybrid with CMAQ sigma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Tight (ARL)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Equivalent sigma (ARL)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Interpolated (Marina, </a:t>
            </a:r>
            <a:r>
              <a:rPr lang="en-US" sz="1800" dirty="0" err="1" smtClean="0">
                <a:solidFill>
                  <a:srgbClr val="FF0000"/>
                </a:solidFill>
              </a:rPr>
              <a:t>Youhua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MAP </a:t>
            </a:r>
            <a:r>
              <a:rPr lang="en-US" sz="2000" dirty="0" smtClean="0"/>
              <a:t>NEMS-NMMB IGBP land-use </a:t>
            </a:r>
            <a:r>
              <a:rPr lang="en-US" sz="2000" dirty="0" smtClean="0"/>
              <a:t>characteristics to CMAQ USGS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Land use categories.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</a:t>
            </a:r>
            <a:r>
              <a:rPr lang="en-US" sz="2000" u="sng" dirty="0" smtClean="0"/>
              <a:t>Impacts:</a:t>
            </a:r>
            <a:endParaRPr lang="en-US" sz="2000" u="sng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Biogenic emissions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Chemical deposition processes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Couple NMMB with Production CMAQ CB-IV Configuration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August 2010 retrospective NMMB-CMAQ runs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Real-time NAM-B CMAQ EMC parallel runs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DB507E-73CD-4DFF-9E12-5AFDB43E7C7C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09600" y="838200"/>
          <a:ext cx="4029075" cy="2776538"/>
        </p:xfrm>
        <a:graphic>
          <a:graphicData uri="http://schemas.openxmlformats.org/presentationml/2006/ole">
            <p:oleObj spid="_x0000_s46173" name="Chart" r:id="rId3" imgW="5895950" imgH="3924408" progId="Excel.Sheet.8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85800" y="3657600"/>
          <a:ext cx="4038600" cy="2789238"/>
        </p:xfrm>
        <a:graphic>
          <a:graphicData uri="http://schemas.openxmlformats.org/presentationml/2006/ole">
            <p:oleObj spid="_x0000_s46174" name="Chart" r:id="rId4" imgW="5905402" imgH="3933847" progId="Excel.Sheet.8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800600" y="838200"/>
          <a:ext cx="4038600" cy="2789238"/>
        </p:xfrm>
        <a:graphic>
          <a:graphicData uri="http://schemas.openxmlformats.org/presentationml/2006/ole">
            <p:oleObj spid="_x0000_s46175" name="Chart" r:id="rId5" imgW="5905402" imgH="3933847" progId="Excel.Sheet.8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800600" y="3657600"/>
          <a:ext cx="4038600" cy="2792413"/>
        </p:xfrm>
        <a:graphic>
          <a:graphicData uri="http://schemas.openxmlformats.org/presentationml/2006/ole">
            <p:oleObj spid="_x0000_s46176" name="Chart" r:id="rId6" imgW="5915168" imgH="3943286" progId="Excel.Sheet.8">
              <p:embed/>
            </p:oleObj>
          </a:graphicData>
        </a:graphic>
      </p:graphicFrame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5348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1. Loose </a:t>
            </a:r>
            <a:r>
              <a:rPr lang="en-US" b="0" dirty="0"/>
              <a:t>coupling: equivalent sigma - Temperature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3946525" y="417513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High terrain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23926</TotalTime>
  <Words>800</Words>
  <Application>Microsoft Macintosh PowerPoint</Application>
  <PresentationFormat>On-screen Show (4:3)</PresentationFormat>
  <Paragraphs>201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Chart</vt:lpstr>
      <vt:lpstr>Slide 1</vt:lpstr>
      <vt:lpstr>Implementation Options with NMMB Coupling </vt:lpstr>
      <vt:lpstr>Slide 3</vt:lpstr>
      <vt:lpstr>Slide 4</vt:lpstr>
      <vt:lpstr>Slide 5</vt:lpstr>
      <vt:lpstr>Operational vs Experimental Verification Day 2 Ozone 8h daily maximum  August 10, 2010 </vt:lpstr>
      <vt:lpstr>Slide 7</vt:lpstr>
      <vt:lpstr>NEMS-NMMB Coupling Tasks </vt:lpstr>
      <vt:lpstr>Slide 9</vt:lpstr>
      <vt:lpstr>Slide 10</vt:lpstr>
      <vt:lpstr>Slide 11</vt:lpstr>
      <vt:lpstr>Slide 12</vt:lpstr>
      <vt:lpstr>Slide 13</vt:lpstr>
      <vt:lpstr>Slide 14</vt:lpstr>
      <vt:lpstr>Summary</vt:lpstr>
      <vt:lpstr>FY11 NAQFC Plans (besides  maintenance, verification, etc) </vt:lpstr>
      <vt:lpstr>ARL Progress/Plans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 daily view</dc:title>
  <dc:creator>jeff</dc:creator>
  <cp:lastModifiedBy>jeff.mcqueen</cp:lastModifiedBy>
  <cp:revision>2750</cp:revision>
  <dcterms:created xsi:type="dcterms:W3CDTF">2005-01-19T13:05:28Z</dcterms:created>
  <dcterms:modified xsi:type="dcterms:W3CDTF">2011-03-03T19:46:25Z</dcterms:modified>
</cp:coreProperties>
</file>