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  <p:sldMasterId id="2147484688" r:id="rId2"/>
    <p:sldMasterId id="2147483893" r:id="rId3"/>
    <p:sldMasterId id="2147483881" r:id="rId4"/>
    <p:sldMasterId id="2147483869" r:id="rId5"/>
    <p:sldMasterId id="2147483845" r:id="rId6"/>
    <p:sldMasterId id="2147483857" r:id="rId7"/>
    <p:sldMasterId id="2147483809" r:id="rId8"/>
    <p:sldMasterId id="2147483821" r:id="rId9"/>
    <p:sldMasterId id="2147483833" r:id="rId10"/>
  </p:sldMasterIdLst>
  <p:notesMasterIdLst>
    <p:notesMasterId r:id="rId28"/>
  </p:notesMasterIdLst>
  <p:handoutMasterIdLst>
    <p:handoutMasterId r:id="rId29"/>
  </p:handoutMasterIdLst>
  <p:sldIdLst>
    <p:sldId id="495" r:id="rId11"/>
    <p:sldId id="807" r:id="rId12"/>
    <p:sldId id="818" r:id="rId13"/>
    <p:sldId id="837" r:id="rId14"/>
    <p:sldId id="800" r:id="rId15"/>
    <p:sldId id="839" r:id="rId16"/>
    <p:sldId id="801" r:id="rId17"/>
    <p:sldId id="827" r:id="rId18"/>
    <p:sldId id="830" r:id="rId19"/>
    <p:sldId id="834" r:id="rId20"/>
    <p:sldId id="843" r:id="rId21"/>
    <p:sldId id="836" r:id="rId22"/>
    <p:sldId id="829" r:id="rId23"/>
    <p:sldId id="844" r:id="rId24"/>
    <p:sldId id="779" r:id="rId25"/>
    <p:sldId id="838" r:id="rId26"/>
    <p:sldId id="493" r:id="rId2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lu" initials="s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DDDDDD"/>
    <a:srgbClr val="008000"/>
    <a:srgbClr val="00CC00"/>
    <a:srgbClr val="CC0000"/>
    <a:srgbClr val="006600"/>
    <a:srgbClr val="CC0099"/>
    <a:srgbClr val="993366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53" autoAdjust="0"/>
    <p:restoredTop sz="94940" autoAdjust="0"/>
  </p:normalViewPr>
  <p:slideViewPr>
    <p:cSldViewPr>
      <p:cViewPr>
        <p:scale>
          <a:sx n="79" d="100"/>
          <a:sy n="79" d="100"/>
        </p:scale>
        <p:origin x="-1524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0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7"/>
    </p:cViewPr>
  </p:sorterViewPr>
  <p:notesViewPr>
    <p:cSldViewPr>
      <p:cViewPr varScale="1">
        <p:scale>
          <a:sx n="59" d="100"/>
          <a:sy n="59" d="100"/>
        </p:scale>
        <p:origin x="-2244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61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634" y="1"/>
            <a:ext cx="3038161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62"/>
            <a:ext cx="3038161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634" y="8829662"/>
            <a:ext cx="3038161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AA4987D-8FDB-458D-A300-4EFD7B25496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09117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61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>
            <a:lvl1pPr algn="l" defTabSz="931794" eaLnBrk="0" hangingPunct="0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240" y="1"/>
            <a:ext cx="3038160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>
            <a:lvl1pPr algn="r" defTabSz="931794" eaLnBrk="0" hangingPunct="0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84" y="4416430"/>
            <a:ext cx="5139034" cy="418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1"/>
            <a:ext cx="3038161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5" rIns="93170" bIns="46585" numCol="1" anchor="b" anchorCtr="0" compatLnSpc="1">
            <a:prstTxWarp prst="textNoShape">
              <a:avLst/>
            </a:prstTxWarp>
          </a:bodyPr>
          <a:lstStyle>
            <a:lvl1pPr algn="l" defTabSz="931794" eaLnBrk="0" hangingPunct="0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240" y="8831261"/>
            <a:ext cx="303816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0" tIns="46585" rIns="93170" bIns="46585" numCol="1" anchor="b" anchorCtr="0" compatLnSpc="1">
            <a:prstTxWarp prst="textNoShape">
              <a:avLst/>
            </a:prstTxWarp>
          </a:bodyPr>
          <a:lstStyle>
            <a:lvl1pPr algn="r" defTabSz="931794" eaLnBrk="0" hangingPunct="0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A02A36FB-AEA3-4902-AB60-1C4282353BD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037479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6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EBABF-30F2-45FA-8AAA-C208BAC090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8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32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15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1975" algn="l"/>
                <a:tab pos="823951" algn="l"/>
                <a:tab pos="1235925" algn="l"/>
                <a:tab pos="1647901" algn="l"/>
                <a:tab pos="2059876" algn="l"/>
                <a:tab pos="2471852" algn="l"/>
                <a:tab pos="2883826" algn="l"/>
                <a:tab pos="3295802" algn="l"/>
                <a:tab pos="3707777" algn="l"/>
                <a:tab pos="4119753" algn="l"/>
                <a:tab pos="4531728" algn="l"/>
                <a:tab pos="4943703" algn="l"/>
                <a:tab pos="5355678" algn="l"/>
                <a:tab pos="5767654" algn="l"/>
                <a:tab pos="6179629" algn="l"/>
                <a:tab pos="6591604" algn="l"/>
                <a:tab pos="7003579" algn="l"/>
                <a:tab pos="7415555" algn="l"/>
                <a:tab pos="7827530" algn="l"/>
                <a:tab pos="8239506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1pPr>
            <a:lvl2pPr eaLnBrk="0">
              <a:tabLst>
                <a:tab pos="0" algn="l"/>
                <a:tab pos="411975" algn="l"/>
                <a:tab pos="823951" algn="l"/>
                <a:tab pos="1235925" algn="l"/>
                <a:tab pos="1647901" algn="l"/>
                <a:tab pos="2059876" algn="l"/>
                <a:tab pos="2471852" algn="l"/>
                <a:tab pos="2883826" algn="l"/>
                <a:tab pos="3295802" algn="l"/>
                <a:tab pos="3707777" algn="l"/>
                <a:tab pos="4119753" algn="l"/>
                <a:tab pos="4531728" algn="l"/>
                <a:tab pos="4943703" algn="l"/>
                <a:tab pos="5355678" algn="l"/>
                <a:tab pos="5767654" algn="l"/>
                <a:tab pos="6179629" algn="l"/>
                <a:tab pos="6591604" algn="l"/>
                <a:tab pos="7003579" algn="l"/>
                <a:tab pos="7415555" algn="l"/>
                <a:tab pos="7827530" algn="l"/>
                <a:tab pos="8239506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2pPr>
            <a:lvl3pPr eaLnBrk="0">
              <a:tabLst>
                <a:tab pos="0" algn="l"/>
                <a:tab pos="411975" algn="l"/>
                <a:tab pos="823951" algn="l"/>
                <a:tab pos="1235925" algn="l"/>
                <a:tab pos="1647901" algn="l"/>
                <a:tab pos="2059876" algn="l"/>
                <a:tab pos="2471852" algn="l"/>
                <a:tab pos="2883826" algn="l"/>
                <a:tab pos="3295802" algn="l"/>
                <a:tab pos="3707777" algn="l"/>
                <a:tab pos="4119753" algn="l"/>
                <a:tab pos="4531728" algn="l"/>
                <a:tab pos="4943703" algn="l"/>
                <a:tab pos="5355678" algn="l"/>
                <a:tab pos="5767654" algn="l"/>
                <a:tab pos="6179629" algn="l"/>
                <a:tab pos="6591604" algn="l"/>
                <a:tab pos="7003579" algn="l"/>
                <a:tab pos="7415555" algn="l"/>
                <a:tab pos="7827530" algn="l"/>
                <a:tab pos="8239506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3pPr>
            <a:lvl4pPr eaLnBrk="0">
              <a:tabLst>
                <a:tab pos="0" algn="l"/>
                <a:tab pos="411975" algn="l"/>
                <a:tab pos="823951" algn="l"/>
                <a:tab pos="1235925" algn="l"/>
                <a:tab pos="1647901" algn="l"/>
                <a:tab pos="2059876" algn="l"/>
                <a:tab pos="2471852" algn="l"/>
                <a:tab pos="2883826" algn="l"/>
                <a:tab pos="3295802" algn="l"/>
                <a:tab pos="3707777" algn="l"/>
                <a:tab pos="4119753" algn="l"/>
                <a:tab pos="4531728" algn="l"/>
                <a:tab pos="4943703" algn="l"/>
                <a:tab pos="5355678" algn="l"/>
                <a:tab pos="5767654" algn="l"/>
                <a:tab pos="6179629" algn="l"/>
                <a:tab pos="6591604" algn="l"/>
                <a:tab pos="7003579" algn="l"/>
                <a:tab pos="7415555" algn="l"/>
                <a:tab pos="7827530" algn="l"/>
                <a:tab pos="8239506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4pPr>
            <a:lvl5pPr eaLnBrk="0">
              <a:tabLst>
                <a:tab pos="0" algn="l"/>
                <a:tab pos="411975" algn="l"/>
                <a:tab pos="823951" algn="l"/>
                <a:tab pos="1235925" algn="l"/>
                <a:tab pos="1647901" algn="l"/>
                <a:tab pos="2059876" algn="l"/>
                <a:tab pos="2471852" algn="l"/>
                <a:tab pos="2883826" algn="l"/>
                <a:tab pos="3295802" algn="l"/>
                <a:tab pos="3707777" algn="l"/>
                <a:tab pos="4119753" algn="l"/>
                <a:tab pos="4531728" algn="l"/>
                <a:tab pos="4943703" algn="l"/>
                <a:tab pos="5355678" algn="l"/>
                <a:tab pos="5767654" algn="l"/>
                <a:tab pos="6179629" algn="l"/>
                <a:tab pos="6591604" algn="l"/>
                <a:tab pos="7003579" algn="l"/>
                <a:tab pos="7415555" algn="l"/>
                <a:tab pos="7827530" algn="l"/>
                <a:tab pos="8239506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5pPr>
            <a:lvl6pPr marL="2265864" indent="-205987" defTabSz="4119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1975" algn="l"/>
                <a:tab pos="823951" algn="l"/>
                <a:tab pos="1235925" algn="l"/>
                <a:tab pos="1647901" algn="l"/>
                <a:tab pos="2059876" algn="l"/>
                <a:tab pos="2471852" algn="l"/>
                <a:tab pos="2883826" algn="l"/>
                <a:tab pos="3295802" algn="l"/>
                <a:tab pos="3707777" algn="l"/>
                <a:tab pos="4119753" algn="l"/>
                <a:tab pos="4531728" algn="l"/>
                <a:tab pos="4943703" algn="l"/>
                <a:tab pos="5355678" algn="l"/>
                <a:tab pos="5767654" algn="l"/>
                <a:tab pos="6179629" algn="l"/>
                <a:tab pos="6591604" algn="l"/>
                <a:tab pos="7003579" algn="l"/>
                <a:tab pos="7415555" algn="l"/>
                <a:tab pos="7827530" algn="l"/>
                <a:tab pos="8239506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6pPr>
            <a:lvl7pPr marL="2677839" indent="-205987" defTabSz="4119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1975" algn="l"/>
                <a:tab pos="823951" algn="l"/>
                <a:tab pos="1235925" algn="l"/>
                <a:tab pos="1647901" algn="l"/>
                <a:tab pos="2059876" algn="l"/>
                <a:tab pos="2471852" algn="l"/>
                <a:tab pos="2883826" algn="l"/>
                <a:tab pos="3295802" algn="l"/>
                <a:tab pos="3707777" algn="l"/>
                <a:tab pos="4119753" algn="l"/>
                <a:tab pos="4531728" algn="l"/>
                <a:tab pos="4943703" algn="l"/>
                <a:tab pos="5355678" algn="l"/>
                <a:tab pos="5767654" algn="l"/>
                <a:tab pos="6179629" algn="l"/>
                <a:tab pos="6591604" algn="l"/>
                <a:tab pos="7003579" algn="l"/>
                <a:tab pos="7415555" algn="l"/>
                <a:tab pos="7827530" algn="l"/>
                <a:tab pos="8239506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7pPr>
            <a:lvl8pPr marL="3089815" indent="-205987" defTabSz="4119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1975" algn="l"/>
                <a:tab pos="823951" algn="l"/>
                <a:tab pos="1235925" algn="l"/>
                <a:tab pos="1647901" algn="l"/>
                <a:tab pos="2059876" algn="l"/>
                <a:tab pos="2471852" algn="l"/>
                <a:tab pos="2883826" algn="l"/>
                <a:tab pos="3295802" algn="l"/>
                <a:tab pos="3707777" algn="l"/>
                <a:tab pos="4119753" algn="l"/>
                <a:tab pos="4531728" algn="l"/>
                <a:tab pos="4943703" algn="l"/>
                <a:tab pos="5355678" algn="l"/>
                <a:tab pos="5767654" algn="l"/>
                <a:tab pos="6179629" algn="l"/>
                <a:tab pos="6591604" algn="l"/>
                <a:tab pos="7003579" algn="l"/>
                <a:tab pos="7415555" algn="l"/>
                <a:tab pos="7827530" algn="l"/>
                <a:tab pos="8239506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8pPr>
            <a:lvl9pPr marL="3501790" indent="-205987" defTabSz="4119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1975" algn="l"/>
                <a:tab pos="823951" algn="l"/>
                <a:tab pos="1235925" algn="l"/>
                <a:tab pos="1647901" algn="l"/>
                <a:tab pos="2059876" algn="l"/>
                <a:tab pos="2471852" algn="l"/>
                <a:tab pos="2883826" algn="l"/>
                <a:tab pos="3295802" algn="l"/>
                <a:tab pos="3707777" algn="l"/>
                <a:tab pos="4119753" algn="l"/>
                <a:tab pos="4531728" algn="l"/>
                <a:tab pos="4943703" algn="l"/>
                <a:tab pos="5355678" algn="l"/>
                <a:tab pos="5767654" algn="l"/>
                <a:tab pos="6179629" algn="l"/>
                <a:tab pos="6591604" algn="l"/>
                <a:tab pos="7003579" algn="l"/>
                <a:tab pos="7415555" algn="l"/>
                <a:tab pos="7827530" algn="l"/>
                <a:tab pos="8239506" algn="l"/>
              </a:tabLst>
              <a:defRPr>
                <a:solidFill>
                  <a:schemeClr val="bg1"/>
                </a:solidFill>
                <a:latin typeface="Arial" charset="0"/>
                <a:cs typeface="DejaVu Sans" charset="0"/>
              </a:defRPr>
            </a:lvl9pPr>
          </a:lstStyle>
          <a:p>
            <a:pPr eaLnBrk="1"/>
            <a:fld id="{3B3F7324-CD49-43C5-93DE-01455BF911A0}" type="slidenum">
              <a:rPr lang="en-US" altLang="en-US">
                <a:solidFill>
                  <a:srgbClr val="000000"/>
                </a:solidFill>
                <a:latin typeface="Times New Roman" pitchFamily="16" charset="0"/>
              </a:rPr>
              <a:pPr eaLnBrk="1"/>
              <a:t>16</a:t>
            </a:fld>
            <a:endParaRPr lang="en-US" alt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2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1738" y="711200"/>
            <a:ext cx="4681537" cy="35099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08447" y="4445987"/>
            <a:ext cx="5670545" cy="421249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69319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75E77-227D-4A09-81DC-23006409BCFD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496CF-9ABA-4EC0-AF0E-DBED04243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A5F8A-5E87-4EAF-B011-B02D82DA6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C788F-5CF3-4A50-8516-340072B45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746E3-8F98-411E-B5A0-8ADE04550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AC5D6-B854-4BFF-B5BD-A74726E55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9E1F-B740-4DE1-9B77-6ED1B9256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CA68D-267A-4855-AB91-664E7DF69F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D3F7C-BABD-45DD-988D-E592FEC9F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496CF-9ABA-4EC0-AF0E-DBED04243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496CF-9ABA-4EC0-AF0E-DBED04243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496CF-9ABA-4EC0-AF0E-DBED04243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496CF-9ABA-4EC0-AF0E-DBED04243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496CF-9ABA-4EC0-AF0E-DBED04243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496CF-9ABA-4EC0-AF0E-DBED04243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496CF-9ABA-4EC0-AF0E-DBED04243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496CF-9ABA-4EC0-AF0E-DBED04243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B66B3-EE2B-493B-8F52-2EE5FE128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80583" y="6537325"/>
            <a:ext cx="2133600" cy="32067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43FF4-8822-472E-A5A9-98BB16D06F1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16C95-0026-4793-B114-D03B5AE0D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2C33-6B08-49CE-B7E8-404DDF51A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68FD2-3626-44A4-823F-F98837525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752FA-68B4-4027-AF40-B0A3C21B2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B3405-4D74-46D7-975C-9F3AC6AA6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6C0B6-4B9C-46E0-8F6E-4A1F7C4E3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41E1-4243-4407-8757-BEDF769D9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53CAA-9FA2-4DA4-9258-9A28335A0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36DB9-21DD-4DD7-A4B5-11B9518D5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7C69D-CCFF-41BA-A02F-01D93B3AA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55221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F6690-A4A5-42A9-AB56-2C7088AE17CC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86048-6B31-4C79-9A74-A82AA317B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30EA9-E61C-42B7-BF21-5FC45FF25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B7194-F9C9-4CAA-BFD2-6C9858EC8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B7B75-6CDE-4ED8-AF48-073299030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BC18C-D978-4DC0-B0B6-CE21CF71A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51F5E-F7A8-432D-98AF-3F3D021C1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04771-6AA0-4224-9406-E52C9BC12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46109-14E2-4D49-BA69-14AA2B02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19E65-6CE9-482C-9D2D-21666B7C4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AE1D1-767F-4636-B869-9BAE53AD3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D1172-0261-4056-BD47-9354580D4D8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C367B-F538-42D6-A489-74B04E0FE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7A975-FB0A-4F60-BDA8-1BF68A16E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00C74-18BD-4C09-994F-B278ECE6A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E3B70-95A5-4043-B742-40FDC440D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CB0C7-74AD-4A88-A158-FE9723884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FFA1F-1A3A-48CE-BF04-ED74CE431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13FC8-6C97-461F-B515-A6CEF0DE6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9920-F432-4C7C-96D8-598338048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CF79B-549D-445E-90BF-A43377436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F8803-B91D-4469-8F76-CAFAF64C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43FF4-8822-472E-A5A9-98BB16D06F1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158B-F3F5-4B39-A986-B1963010D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56CAD-A19A-4190-BB1E-9754B81C4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EFD0F-FF27-416E-B03F-FFED01F80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F17A5-7D34-4CD1-ADE6-B6D2D1E2C2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DBEED-9956-4183-9936-019A61A17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8FF86-B91D-479B-A9BC-B4BF8AD27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8EF94-C087-44D1-B311-FF55F3AE2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3FFC8-4FA2-4A77-8D4B-C276CB25A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2D14-8901-4621-BA5D-A107E649C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3D02C-0FE9-4DC4-8964-719F4C4CF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lvl="0"/>
            <a:endParaRPr lang="en-US" noProof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1B448-135A-40FC-9EAC-0BE2770B36D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D7A9A-5754-482A-8327-352BF2993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A9E7C-4847-403A-B689-4FBB564D2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77231-BB98-47C9-986C-4F6726029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7072C-A75B-44A7-9EEA-75F11DBAF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F6642-4E2E-4B02-9C10-59A5247A7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FA83E-6BE7-411F-84BF-4C4E92093F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76825-33C3-4222-A629-C22C78E8A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38D08-E831-47D8-BDEC-9AF51293D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692FC-B38E-4DCB-8EF6-364DCEBD4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9B14A-6239-4371-AE30-F3506936B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46BC7-4F20-4C34-B900-BA5DAB38E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702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A85FC-A867-46C5-AD8F-1BB959EC8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DB5BB-3EF9-49B7-A96D-3F051EF3A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C622B-7246-4531-B5C8-9856F8903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56378-501B-4AD5-B362-E39E9797C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A0B36-FDF0-491E-8D4C-0F846D1A1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9ACE0-152D-46B5-9B6A-703E9703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AE95A-A15E-48AF-B739-0D3536D3A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7729C-3A85-41DB-B2D0-809B9275E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CD6B-3320-4ECC-8CB5-4C0470DE6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7E2DB-2337-433E-9207-3D1B95AA0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496CF-9ABA-4EC0-AF0E-DBED04243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E1089-7737-4637-98BF-03D5C715D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09050-1089-4C7A-A4C4-2507A0BF0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24F75-0A16-4A75-A726-647DB5E78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164BB-D32F-48B4-9CA4-8E3782CFA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4D902-4C7B-4133-ABDA-8E82ED319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CF13D-0946-4DF2-BC2C-DB695FC66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C3A38-7F43-498A-9C82-5FE9E62DB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4A8E8-5CE8-4224-BDCA-14CF339EE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2AA7-3C95-43F5-96EE-5134CC315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C32EB-1FA1-473D-8C95-1CE2EC1B9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496CF-9ABA-4EC0-AF0E-DBED04243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33823-D782-48B6-BC90-0F8B2588B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4F777-5D2D-4C3B-A1FB-31136B19A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46DF3-2013-43B1-9AB5-27063227D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B2DAB-C29D-4719-8B2B-992082193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60793-1DC1-45F0-A989-203B0A21C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1C401-FF44-4B43-8FDB-D4CC00770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8E5A2-3F08-4B33-BB2F-E7D7DD1AE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FBAB8-744C-4749-B098-93FD8044C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3C65F-6ABB-43F0-B267-C62FCA704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3352B-E384-4D59-8635-3454E4AAA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cture1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10886"/>
            <a:ext cx="9144000" cy="6847114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 smtClean="0"/>
              <a:t>Click to edit Master text styles</a:t>
            </a:r>
          </a:p>
          <a:p>
            <a:pPr lvl="1"/>
            <a:r>
              <a:rPr lang="en-US" altLang="zh-TW" dirty="0" smtClean="0"/>
              <a:t>Second level</a:t>
            </a:r>
          </a:p>
          <a:p>
            <a:pPr lvl="2"/>
            <a:r>
              <a:rPr lang="en-US" altLang="zh-TW" dirty="0" smtClean="0"/>
              <a:t>Third level</a:t>
            </a:r>
          </a:p>
          <a:p>
            <a:pPr lvl="3"/>
            <a:r>
              <a:rPr lang="en-US" altLang="zh-TW" dirty="0" smtClean="0"/>
              <a:t>Fourth level</a:t>
            </a:r>
          </a:p>
          <a:p>
            <a:pPr lvl="4"/>
            <a:r>
              <a:rPr lang="en-US" altLang="zh-TW" dirty="0" smtClean="0"/>
              <a:t>Fifth level</a:t>
            </a:r>
          </a:p>
        </p:txBody>
      </p:sp>
      <p:sp>
        <p:nvSpPr>
          <p:cNvPr id="453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PMingLiU" pitchFamily="18" charset="-120"/>
              </a:defRPr>
            </a:lvl1pPr>
          </a:lstStyle>
          <a:p>
            <a:pPr>
              <a:defRPr/>
            </a:pPr>
            <a:fld id="{B9601280-B9EE-4BD9-AD64-C40405A1796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2055" name="Picture 7" descr="noaalogo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685800" cy="685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056" name="Picture 8" descr="ncep_80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4" y="18372"/>
            <a:ext cx="1017842" cy="59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lbany logo 4c.gif"/>
          <p:cNvPicPr>
            <a:picLocks noChangeAspect="1"/>
          </p:cNvPicPr>
          <p:nvPr userDrawn="1"/>
        </p:nvPicPr>
        <p:blipFill>
          <a:blip r:embed="rId12"/>
          <a:srcRect b="29476"/>
          <a:stretch>
            <a:fillRect/>
          </a:stretch>
        </p:blipFill>
        <p:spPr>
          <a:xfrm>
            <a:off x="8526780" y="18372"/>
            <a:ext cx="617220" cy="70492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320816" y="6576902"/>
            <a:ext cx="468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MAPP</a:t>
            </a:r>
            <a:r>
              <a:rPr lang="en-US" sz="1400" baseline="0" dirty="0" smtClean="0">
                <a:latin typeface="Calibri" panose="020F0502020204030204" pitchFamily="34" charset="0"/>
              </a:rPr>
              <a:t> Webinar Series: Research to Applications, May 12 2015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3" r:id="rId1"/>
    <p:sldLayoutId id="2147484685" r:id="rId2"/>
    <p:sldLayoutId id="2147484686" r:id="rId3"/>
    <p:sldLayoutId id="2147484594" r:id="rId4"/>
    <p:sldLayoutId id="2147484595" r:id="rId5"/>
    <p:sldLayoutId id="2147484596" r:id="rId6"/>
    <p:sldLayoutId id="214748470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6B2D4DB1-B41A-45A8-A75A-057C1A76D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4" r:id="rId1"/>
    <p:sldLayoutId id="2147484675" r:id="rId2"/>
    <p:sldLayoutId id="2147484676" r:id="rId3"/>
    <p:sldLayoutId id="2147484677" r:id="rId4"/>
    <p:sldLayoutId id="2147484678" r:id="rId5"/>
    <p:sldLayoutId id="2147484679" r:id="rId6"/>
    <p:sldLayoutId id="2147484680" r:id="rId7"/>
    <p:sldLayoutId id="2147484681" r:id="rId8"/>
    <p:sldLayoutId id="2147484682" r:id="rId9"/>
    <p:sldLayoutId id="2147484683" r:id="rId10"/>
    <p:sldLayoutId id="214748468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496CF-9ABA-4EC0-AF0E-DBED042433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9" r:id="rId1"/>
    <p:sldLayoutId id="2147484690" r:id="rId2"/>
    <p:sldLayoutId id="2147484691" r:id="rId3"/>
    <p:sldLayoutId id="2147484692" r:id="rId4"/>
    <p:sldLayoutId id="2147484693" r:id="rId5"/>
    <p:sldLayoutId id="2147484694" r:id="rId6"/>
    <p:sldLayoutId id="2147484695" r:id="rId7"/>
    <p:sldLayoutId id="2147484696" r:id="rId8"/>
    <p:sldLayoutId id="2147484697" r:id="rId9"/>
    <p:sldLayoutId id="2147484698" r:id="rId10"/>
    <p:sldLayoutId id="214748469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E4F7E49-0596-46B2-B55D-DA682E73C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3147869-E549-4579-9736-9C2920E0A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F88B4D9-E2C1-4AFA-B2C5-4C75B2FA2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9" r:id="rId1"/>
    <p:sldLayoutId id="2147484620" r:id="rId2"/>
    <p:sldLayoutId id="2147484621" r:id="rId3"/>
    <p:sldLayoutId id="2147484622" r:id="rId4"/>
    <p:sldLayoutId id="2147484623" r:id="rId5"/>
    <p:sldLayoutId id="2147484624" r:id="rId6"/>
    <p:sldLayoutId id="2147484625" r:id="rId7"/>
    <p:sldLayoutId id="2147484626" r:id="rId8"/>
    <p:sldLayoutId id="2147484627" r:id="rId9"/>
    <p:sldLayoutId id="2147484628" r:id="rId10"/>
    <p:sldLayoutId id="214748462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11B3E64-0ED2-47C6-B33C-0C676546A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575F065-3326-4373-892C-6D03BF9AD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1" r:id="rId1"/>
    <p:sldLayoutId id="2147484642" r:id="rId2"/>
    <p:sldLayoutId id="2147484643" r:id="rId3"/>
    <p:sldLayoutId id="2147484644" r:id="rId4"/>
    <p:sldLayoutId id="2147484645" r:id="rId5"/>
    <p:sldLayoutId id="2147484646" r:id="rId6"/>
    <p:sldLayoutId id="2147484647" r:id="rId7"/>
    <p:sldLayoutId id="2147484648" r:id="rId8"/>
    <p:sldLayoutId id="2147484649" r:id="rId9"/>
    <p:sldLayoutId id="2147484650" r:id="rId10"/>
    <p:sldLayoutId id="214748465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FE2FAA8-DE1A-4D92-98E7-3A65C6313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2" r:id="rId1"/>
    <p:sldLayoutId id="2147484653" r:id="rId2"/>
    <p:sldLayoutId id="2147484654" r:id="rId3"/>
    <p:sldLayoutId id="2147484655" r:id="rId4"/>
    <p:sldLayoutId id="2147484656" r:id="rId5"/>
    <p:sldLayoutId id="2147484657" r:id="rId6"/>
    <p:sldLayoutId id="2147484658" r:id="rId7"/>
    <p:sldLayoutId id="2147484659" r:id="rId8"/>
    <p:sldLayoutId id="2147484660" r:id="rId9"/>
    <p:sldLayoutId id="2147484661" r:id="rId10"/>
    <p:sldLayoutId id="21474846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3C139E41-042F-493F-8F30-FC04AC262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bcnews.com/video/nightly-news/52636401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5" Type="http://schemas.openxmlformats.org/officeDocument/2006/relationships/hyperlink" Target="http://www.ksat.com/news/saharan-dust-cloud-over-san-antonio-irritates-residents/-/478452/21406112/-/yh1s6f/-/index.html" TargetMode="External"/><Relationship Id="rId4" Type="http://schemas.openxmlformats.org/officeDocument/2006/relationships/hyperlink" Target="http://wkrg.membercenter.worldnow.com/story/23089497/saharan-dust-moves-across-the-atlanti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175E77-227D-4A09-81DC-23006409BCFD}" type="slidenum">
              <a:rPr lang="zh-TW" altLang="en-US" smtClean="0"/>
              <a:pPr>
                <a:defRPr/>
              </a:pPr>
              <a:t>1</a:t>
            </a:fld>
            <a:endParaRPr lang="en-US" altLang="zh-TW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-76200" y="1600200"/>
            <a:ext cx="953551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Global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Aerosol </a:t>
            </a:r>
            <a:r>
              <a:rPr 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Modeling at NCEP: 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 new capability by transitioning NASA research to operations</a:t>
            </a:r>
            <a:endParaRPr lang="en-US" sz="2400" b="1" i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0" y="4495800"/>
            <a:ext cx="6019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000" dirty="0">
                <a:latin typeface="Calibri" panose="020F0502020204030204" pitchFamily="34" charset="0"/>
              </a:rPr>
              <a:t>Sarah </a:t>
            </a:r>
            <a:r>
              <a:rPr lang="en-US" altLang="en-US" sz="2000" dirty="0" smtClean="0">
                <a:latin typeface="Calibri" panose="020F0502020204030204" pitchFamily="34" charset="0"/>
              </a:rPr>
              <a:t>Lu</a:t>
            </a:r>
          </a:p>
          <a:p>
            <a:pPr algn="ctr" eaLnBrk="0" hangingPunct="0"/>
            <a:r>
              <a:rPr lang="en-US" altLang="en-US" sz="2000" dirty="0" smtClean="0">
                <a:latin typeface="Calibri" panose="020F0502020204030204" pitchFamily="34" charset="0"/>
              </a:rPr>
              <a:t>Atmospheric Sciences Research Center</a:t>
            </a:r>
          </a:p>
          <a:p>
            <a:pPr algn="ctr" eaLnBrk="0" hangingPunct="0"/>
            <a:r>
              <a:rPr lang="en-US" altLang="en-US" sz="2000" dirty="0" smtClean="0">
                <a:latin typeface="Calibri" panose="020F0502020204030204" pitchFamily="34" charset="0"/>
              </a:rPr>
              <a:t>University at Albany, State University of New York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228600" y="1295400"/>
            <a:ext cx="8458200" cy="358140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>
                <a:latin typeface="Arial" charset="0"/>
              </a:rPr>
              <a:t>	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1600" dirty="0"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1600" b="1" dirty="0">
              <a:solidFill>
                <a:srgbClr val="000066"/>
              </a:solidFill>
              <a:latin typeface="Comic Sans MS" pitchFamily="66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defRPr/>
            </a:pPr>
            <a:endParaRPr lang="en-US" sz="1600" b="1" dirty="0">
              <a:solidFill>
                <a:srgbClr val="000066"/>
              </a:solidFill>
              <a:latin typeface="Comic Sans MS" pitchFamily="66" charset="0"/>
            </a:endParaRP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1600" dirty="0">
              <a:latin typeface="+mn-lt"/>
            </a:endParaRPr>
          </a:p>
          <a:p>
            <a:pPr marL="742950" lvl="1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altLang="zh-TW" sz="16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43FF4-8822-472E-A5A9-98BB16D06F1E}" type="slidenum">
              <a:rPr lang="zh-TW" altLang="en-US" smtClean="0"/>
              <a:pPr>
                <a:defRPr/>
              </a:pPr>
              <a:t>10</a:t>
            </a:fld>
            <a:endParaRPr lang="en-US" altLang="zh-TW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367094"/>
              </p:ext>
            </p:extLst>
          </p:nvPr>
        </p:nvGraphicFramePr>
        <p:xfrm>
          <a:off x="76200" y="1447800"/>
          <a:ext cx="8839200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3352800"/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Ongoing aerosol modeling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Program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facilitating R2O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731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Enable global short-range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multi-species aerosol prediction (Q1Y16)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Joint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Center for Satellite Data Assimilation (JCSDA)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731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alibri" pitchFamily="34" charset="0"/>
                        </a:rPr>
                        <a:t>Provides a first step toward an operational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aerosol data assimilation </a:t>
                      </a:r>
                      <a:r>
                        <a:rPr lang="en-US" sz="2000" dirty="0" smtClean="0">
                          <a:latin typeface="Calibri" pitchFamily="34" charset="0"/>
                        </a:rPr>
                        <a:t>capability at NOAA</a:t>
                      </a:r>
                      <a:endParaRPr lang="en-US" sz="2000" dirty="0" smtClean="0">
                        <a:solidFill>
                          <a:srgbClr val="C00000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JCSDA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731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alibri" pitchFamily="34" charset="0"/>
                        </a:rPr>
                        <a:t>Allows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aerosol impacts </a:t>
                      </a:r>
                      <a:r>
                        <a:rPr lang="en-US" sz="2000" dirty="0" smtClean="0">
                          <a:latin typeface="Calibri" pitchFamily="34" charset="0"/>
                        </a:rPr>
                        <a:t>on medium range weather forecasts to be considered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NWS Next-Generation Global Prediction System (NGGPS) R2O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731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alibri" pitchFamily="34" charset="0"/>
                        </a:rPr>
                        <a:t>Allows NOAA to explore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aerosol-cloud-radiation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interaction </a:t>
                      </a:r>
                      <a:r>
                        <a:rPr lang="en-US" sz="2000" dirty="0" smtClean="0">
                          <a:latin typeface="Calibri" pitchFamily="34" charset="0"/>
                        </a:rPr>
                        <a:t>in the Climate Forecast System (CFS)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CPO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MAPP-Climate Test Bed (CTB)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731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alibri" pitchFamily="34" charset="0"/>
                        </a:rPr>
                        <a:t>Provides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lateral aerosol boundary conditions </a:t>
                      </a:r>
                      <a:r>
                        <a:rPr lang="en-US" sz="2000" dirty="0" smtClean="0">
                          <a:latin typeface="Calibri" pitchFamily="34" charset="0"/>
                        </a:rPr>
                        <a:t>for regional air</a:t>
                      </a:r>
                      <a:r>
                        <a:rPr lang="en-US" sz="2000" baseline="0" dirty="0" smtClean="0">
                          <a:latin typeface="Calibri" pitchFamily="34" charset="0"/>
                        </a:rPr>
                        <a:t> quality </a:t>
                      </a:r>
                      <a:r>
                        <a:rPr lang="en-US" sz="2000" dirty="0" smtClean="0">
                          <a:latin typeface="Calibri" pitchFamily="34" charset="0"/>
                        </a:rPr>
                        <a:t>system (Q4FY15)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NWS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National Air Quality Forecast Capability (NAQFC)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Looking forward …..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43FF4-8822-472E-A5A9-98BB16D06F1E}" type="slidenum">
              <a:rPr lang="zh-TW" altLang="en-US" smtClean="0"/>
              <a:pPr>
                <a:defRPr/>
              </a:pPr>
              <a:t>11</a:t>
            </a:fld>
            <a:endParaRPr lang="en-US" altLang="zh-TW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3200721"/>
            <a:ext cx="8610600" cy="4525963"/>
          </a:xfrm>
        </p:spPr>
        <p:txBody>
          <a:bodyPr/>
          <a:lstStyle/>
          <a:p>
            <a:r>
              <a:rPr lang="en-US" sz="2000" dirty="0" smtClean="0"/>
              <a:t>Multi-agency collaborative efforts to develop the near-real-time smoke emissions (</a:t>
            </a:r>
            <a:r>
              <a:rPr lang="en-US" sz="2000" dirty="0" err="1" smtClean="0"/>
              <a:t>GBBEPx</a:t>
            </a:r>
            <a:r>
              <a:rPr lang="en-US" sz="2000" dirty="0" smtClean="0"/>
              <a:t>), funded by </a:t>
            </a:r>
            <a:r>
              <a:rPr lang="en-US" sz="2000" dirty="0"/>
              <a:t>JCSDA Science and Development Implementation (JSDI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The implementation of </a:t>
            </a:r>
            <a:r>
              <a:rPr lang="en-US" sz="2000" dirty="0" err="1" smtClean="0"/>
              <a:t>GBBEPx</a:t>
            </a:r>
            <a:r>
              <a:rPr lang="en-US" sz="2000" dirty="0" smtClean="0"/>
              <a:t> by NESDIS enables NCEP to upgrade NGAC for multi-species forecast (Q1FY16)</a:t>
            </a:r>
          </a:p>
          <a:p>
            <a:r>
              <a:rPr lang="en-US" sz="2000" dirty="0" smtClean="0"/>
              <a:t>The multi-species prognostic capability provides a first step toward aerosol data assimilation and aerosol reanalysis</a:t>
            </a:r>
          </a:p>
          <a:p>
            <a:r>
              <a:rPr lang="en-US" sz="2000" dirty="0" smtClean="0"/>
              <a:t>Efforts are underway to develop the DA capability at NCEP (a NCEP-STAR-GSFC-SUNYA collaborative project funded by JCSDA)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000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9817" y="304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TW" sz="2800" kern="0" dirty="0" smtClean="0">
                <a:ea typeface="PMingLiU" pitchFamily="18" charset="-120"/>
              </a:rPr>
              <a:t>JSDI Project: </a:t>
            </a:r>
            <a:r>
              <a:rPr lang="en-US" altLang="zh-TW" sz="2800" i="1" kern="0" dirty="0" smtClean="0">
                <a:ea typeface="PMingLiU" pitchFamily="18" charset="-120"/>
              </a:rPr>
              <a:t>Global Aerosol Forecasting at NCEP using Satellite-based Smoke Emissions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1600200" y="1604575"/>
            <a:ext cx="8153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1146175" algn="l"/>
              </a:tabLst>
            </a:pPr>
            <a:r>
              <a:rPr lang="en-US" sz="2000" kern="0" dirty="0" smtClean="0">
                <a:solidFill>
                  <a:srgbClr val="000099"/>
                </a:solidFill>
              </a:rPr>
              <a:t>NESDIS/STAR:	</a:t>
            </a:r>
            <a:r>
              <a:rPr lang="en-US" sz="2000" kern="0" dirty="0" err="1" smtClean="0">
                <a:solidFill>
                  <a:srgbClr val="000099"/>
                </a:solidFill>
              </a:rPr>
              <a:t>Shobha</a:t>
            </a:r>
            <a:r>
              <a:rPr lang="en-US" sz="2000" kern="0" dirty="0" smtClean="0">
                <a:solidFill>
                  <a:srgbClr val="000099"/>
                </a:solidFill>
              </a:rPr>
              <a:t> </a:t>
            </a:r>
            <a:r>
              <a:rPr lang="en-US" sz="2000" kern="0" dirty="0" err="1" smtClean="0">
                <a:solidFill>
                  <a:srgbClr val="000099"/>
                </a:solidFill>
              </a:rPr>
              <a:t>Kondragunta</a:t>
            </a:r>
            <a:r>
              <a:rPr lang="en-US" sz="2000" kern="0" dirty="0" smtClean="0">
                <a:solidFill>
                  <a:srgbClr val="000099"/>
                </a:solidFill>
              </a:rPr>
              <a:t>, </a:t>
            </a:r>
            <a:r>
              <a:rPr lang="en-US" sz="2000" kern="0" dirty="0" err="1">
                <a:solidFill>
                  <a:srgbClr val="000099"/>
                </a:solidFill>
              </a:rPr>
              <a:t>Xiaoyang</a:t>
            </a:r>
            <a:r>
              <a:rPr lang="en-US" sz="2000" kern="0" dirty="0">
                <a:solidFill>
                  <a:srgbClr val="000099"/>
                </a:solidFill>
              </a:rPr>
              <a:t> </a:t>
            </a:r>
            <a:r>
              <a:rPr lang="en-US" sz="2000" kern="0" dirty="0" smtClean="0">
                <a:solidFill>
                  <a:srgbClr val="000099"/>
                </a:solidFill>
              </a:rPr>
              <a:t>Zhang</a:t>
            </a:r>
            <a:r>
              <a:rPr lang="en-US" sz="2000" kern="0" baseline="30000" dirty="0" smtClean="0">
                <a:solidFill>
                  <a:srgbClr val="000099"/>
                </a:solidFill>
              </a:rPr>
              <a:t>#</a:t>
            </a:r>
            <a:endParaRPr lang="en-US" sz="2000" kern="0" dirty="0" smtClean="0">
              <a:solidFill>
                <a:srgbClr val="000099"/>
              </a:solidFill>
            </a:endParaRPr>
          </a:p>
          <a:p>
            <a:pPr marL="0" indent="0">
              <a:spcBef>
                <a:spcPts val="0"/>
              </a:spcBef>
              <a:buNone/>
              <a:tabLst>
                <a:tab pos="1146175" algn="l"/>
              </a:tabLst>
            </a:pPr>
            <a:r>
              <a:rPr lang="en-US" sz="2000" kern="0" dirty="0" smtClean="0">
                <a:solidFill>
                  <a:srgbClr val="000099"/>
                </a:solidFill>
              </a:rPr>
              <a:t>NCEP/EMC:	Sarah Lu</a:t>
            </a:r>
            <a:r>
              <a:rPr lang="en-US" sz="2000" kern="0" baseline="30000" dirty="0" smtClean="0">
                <a:solidFill>
                  <a:srgbClr val="000099"/>
                </a:solidFill>
              </a:rPr>
              <a:t>*</a:t>
            </a:r>
            <a:r>
              <a:rPr lang="en-US" sz="2000" kern="0" dirty="0" smtClean="0">
                <a:solidFill>
                  <a:srgbClr val="000099"/>
                </a:solidFill>
              </a:rPr>
              <a:t>, Jun Wang, Jeff McQueen</a:t>
            </a:r>
          </a:p>
          <a:p>
            <a:pPr marL="0" indent="0">
              <a:spcBef>
                <a:spcPts val="0"/>
              </a:spcBef>
              <a:buNone/>
              <a:tabLst>
                <a:tab pos="1146175" algn="l"/>
              </a:tabLst>
            </a:pPr>
            <a:r>
              <a:rPr lang="en-US" sz="2000" kern="0" dirty="0" smtClean="0">
                <a:solidFill>
                  <a:srgbClr val="000099"/>
                </a:solidFill>
              </a:rPr>
              <a:t>GSFC/GMAO:	</a:t>
            </a:r>
            <a:r>
              <a:rPr lang="en-US" sz="2000" kern="0" dirty="0" err="1" smtClean="0">
                <a:solidFill>
                  <a:srgbClr val="000099"/>
                </a:solidFill>
              </a:rPr>
              <a:t>Arlindo</a:t>
            </a:r>
            <a:r>
              <a:rPr lang="en-US" sz="2000" kern="0" dirty="0" smtClean="0">
                <a:solidFill>
                  <a:srgbClr val="000099"/>
                </a:solidFill>
              </a:rPr>
              <a:t> da Silva</a:t>
            </a:r>
          </a:p>
          <a:p>
            <a:pPr marL="0" indent="0">
              <a:spcBef>
                <a:spcPts val="0"/>
              </a:spcBef>
              <a:buNone/>
              <a:tabLst>
                <a:tab pos="1146175" algn="l"/>
              </a:tabLst>
            </a:pPr>
            <a:r>
              <a:rPr lang="en-US" sz="2000" kern="0" dirty="0" smtClean="0">
                <a:solidFill>
                  <a:srgbClr val="000099"/>
                </a:solidFill>
              </a:rPr>
              <a:t>ARL:		Hyun Kim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9817" y="630274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*: now at SUNYA</a:t>
            </a:r>
          </a:p>
          <a:p>
            <a:r>
              <a:rPr lang="en-US" sz="1600" baseline="30000" dirty="0" smtClean="0">
                <a:latin typeface="Calibri" panose="020F0502020204030204" pitchFamily="34" charset="0"/>
              </a:rPr>
              <a:t>#</a:t>
            </a:r>
            <a:r>
              <a:rPr lang="en-US" sz="1600" dirty="0" smtClean="0">
                <a:latin typeface="Calibri" panose="020F0502020204030204" pitchFamily="34" charset="0"/>
              </a:rPr>
              <a:t>: now at SDSU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4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446" y="-62573"/>
            <a:ext cx="8534400" cy="107217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100" dirty="0" smtClean="0">
                <a:solidFill>
                  <a:srgbClr val="C00000"/>
                </a:solidFill>
              </a:rPr>
              <a:t>Temporal and Spatial Variation in </a:t>
            </a:r>
            <a:br>
              <a:rPr lang="en-US" sz="3100" dirty="0" smtClean="0">
                <a:solidFill>
                  <a:srgbClr val="C00000"/>
                </a:solidFill>
              </a:rPr>
            </a:br>
            <a:r>
              <a:rPr lang="en-US" sz="3100" dirty="0" smtClean="0">
                <a:solidFill>
                  <a:srgbClr val="C00000"/>
                </a:solidFill>
              </a:rPr>
              <a:t>	Fire Emissions from </a:t>
            </a:r>
            <a:r>
              <a:rPr lang="en-US" sz="3100" dirty="0" err="1" smtClean="0">
                <a:solidFill>
                  <a:srgbClr val="C00000"/>
                </a:solidFill>
              </a:rPr>
              <a:t>GBBEPx</a:t>
            </a:r>
            <a:endParaRPr lang="en-US" sz="31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" y="1041446"/>
            <a:ext cx="8991600" cy="47390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43600" y="618276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 err="1" smtClean="0">
                <a:latin typeface="Calibri" pitchFamily="34" charset="0"/>
              </a:rPr>
              <a:t>Shobha</a:t>
            </a:r>
            <a:r>
              <a:rPr lang="en-US" sz="1600" i="1" dirty="0" smtClean="0">
                <a:latin typeface="Calibri" pitchFamily="34" charset="0"/>
              </a:rPr>
              <a:t> </a:t>
            </a:r>
            <a:r>
              <a:rPr lang="en-US" sz="1600" i="1" dirty="0" err="1" smtClean="0">
                <a:latin typeface="Calibri" pitchFamily="34" charset="0"/>
              </a:rPr>
              <a:t>Kondragunta</a:t>
            </a:r>
            <a:r>
              <a:rPr lang="en-US" sz="1600" i="1" dirty="0" smtClean="0">
                <a:latin typeface="Calibri" pitchFamily="34" charset="0"/>
              </a:rPr>
              <a:t> (NESDIS/STAR)</a:t>
            </a:r>
            <a:endParaRPr lang="en-US" sz="1600" i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281" y="5812340"/>
            <a:ext cx="773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libri" panose="020F0502020204030204" pitchFamily="34" charset="0"/>
              </a:rPr>
              <a:t>GBBEPx</a:t>
            </a:r>
            <a:r>
              <a:rPr lang="en-US" dirty="0" smtClean="0">
                <a:latin typeface="Calibri" panose="020F0502020204030204" pitchFamily="34" charset="0"/>
              </a:rPr>
              <a:t>:</a:t>
            </a:r>
            <a:r>
              <a:rPr lang="en-US" dirty="0">
                <a:latin typeface="Calibri" panose="020F0502020204030204" pitchFamily="34" charset="0"/>
              </a:rPr>
              <a:t> Global Biomass Burning Emissions Product from Geo </a:t>
            </a:r>
            <a:r>
              <a:rPr lang="en-US" dirty="0" smtClean="0">
                <a:latin typeface="Calibri" panose="020F0502020204030204" pitchFamily="34" charset="0"/>
              </a:rPr>
              <a:t>(NESDIS’s GBBEP</a:t>
            </a:r>
            <a:r>
              <a:rPr lang="en-US" dirty="0">
                <a:latin typeface="Calibri" panose="020F0502020204030204" pitchFamily="34" charset="0"/>
              </a:rPr>
              <a:t>) and Polar </a:t>
            </a:r>
            <a:r>
              <a:rPr lang="en-US" dirty="0" smtClean="0">
                <a:latin typeface="Calibri" panose="020F0502020204030204" pitchFamily="34" charset="0"/>
              </a:rPr>
              <a:t>(GMAO’s QFED</a:t>
            </a:r>
            <a:r>
              <a:rPr lang="en-US" dirty="0"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8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 t="11446" r="4541" b="9761"/>
          <a:stretch/>
        </p:blipFill>
        <p:spPr>
          <a:xfrm>
            <a:off x="56173" y="1184246"/>
            <a:ext cx="3014662" cy="202708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/>
          <a:lstStyle/>
          <a:p>
            <a:pPr>
              <a:defRPr/>
            </a:pPr>
            <a:fld id="{E0C43FF4-8822-472E-A5A9-98BB16D06F1E}" type="slidenum">
              <a:rPr lang="zh-TW" altLang="en-US" smtClean="0"/>
              <a:pPr>
                <a:defRPr/>
              </a:pPr>
              <a:t>13</a:t>
            </a:fld>
            <a:endParaRPr lang="en-US" altLang="zh-TW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8541" r="3612" b="1362"/>
          <a:stretch/>
        </p:blipFill>
        <p:spPr>
          <a:xfrm>
            <a:off x="86977" y="3911090"/>
            <a:ext cx="2971800" cy="2154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0432" y="818895"/>
            <a:ext cx="684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ICAP global ensemble from NRL, ECMWF, GMAO, and JMA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8147" y="3483355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NGAC OC 24hr forecast for Jun 24-26 2013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5624332" y="2569744"/>
            <a:ext cx="533400" cy="120134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6465" y="21757"/>
            <a:ext cx="6908800" cy="71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NGAC simulations using </a:t>
            </a:r>
            <a:r>
              <a:rPr lang="en-US" sz="2800" kern="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GBBEPx</a:t>
            </a:r>
            <a:endParaRPr lang="en-US" sz="2800" kern="0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35" y="1222842"/>
            <a:ext cx="2971800" cy="196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174" r="2736" b="1884"/>
          <a:stretch/>
        </p:blipFill>
        <p:spPr>
          <a:xfrm>
            <a:off x="3121758" y="3900254"/>
            <a:ext cx="2908819" cy="2165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13890" r="4447" b="9452"/>
          <a:stretch/>
        </p:blipFill>
        <p:spPr>
          <a:xfrm>
            <a:off x="6205689" y="1222842"/>
            <a:ext cx="3001292" cy="1964322"/>
          </a:xfrm>
          <a:prstGeom prst="rect">
            <a:avLst/>
          </a:prstGeom>
        </p:spPr>
      </p:pic>
      <p:pic>
        <p:nvPicPr>
          <p:cNvPr id="14" name="Content Placeholder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t="7344" r="3121" b="1740"/>
          <a:stretch/>
        </p:blipFill>
        <p:spPr bwMode="auto">
          <a:xfrm>
            <a:off x="6114520" y="3870307"/>
            <a:ext cx="3004203" cy="2180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275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43FF4-8822-472E-A5A9-98BB16D06F1E}" type="slidenum">
              <a:rPr lang="zh-TW" altLang="en-US" smtClean="0"/>
              <a:pPr>
                <a:defRPr/>
              </a:pPr>
              <a:t>14</a:t>
            </a:fld>
            <a:endParaRPr lang="en-US" altLang="zh-TW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3200721"/>
            <a:ext cx="8610600" cy="4525963"/>
          </a:xfrm>
        </p:spPr>
        <p:txBody>
          <a:bodyPr/>
          <a:lstStyle/>
          <a:p>
            <a:r>
              <a:rPr lang="en-US" sz="2000" dirty="0" smtClean="0"/>
              <a:t>Multi-agency collaborative efforts to improve the </a:t>
            </a:r>
            <a:r>
              <a:rPr lang="en-US" sz="2000" dirty="0"/>
              <a:t>representation of aerosol processes, cloud microphysics, and aerosol-cloud-radiation interaction in NCEP global </a:t>
            </a:r>
            <a:r>
              <a:rPr lang="en-US" sz="2000" dirty="0" smtClean="0"/>
              <a:t>models </a:t>
            </a:r>
          </a:p>
          <a:p>
            <a:r>
              <a:rPr lang="en-US" sz="2000" dirty="0" smtClean="0"/>
              <a:t>Proposed physics upgrade: adapting </a:t>
            </a:r>
            <a:r>
              <a:rPr lang="en-US" sz="2000" dirty="0"/>
              <a:t>GSFC’s </a:t>
            </a:r>
            <a:r>
              <a:rPr lang="en-US" sz="2000" dirty="0" smtClean="0"/>
              <a:t>physically-based aerosol </a:t>
            </a:r>
            <a:r>
              <a:rPr lang="en-US" sz="2000" dirty="0"/>
              <a:t>and cloud microphysics </a:t>
            </a:r>
            <a:r>
              <a:rPr lang="en-US" sz="2000" dirty="0" smtClean="0"/>
              <a:t>package (which </a:t>
            </a:r>
            <a:r>
              <a:rPr lang="en-US" sz="2000" smtClean="0"/>
              <a:t>in turn is based on NCAR CAM5)</a:t>
            </a:r>
            <a:endParaRPr lang="en-US" sz="2000" dirty="0"/>
          </a:p>
          <a:p>
            <a:r>
              <a:rPr lang="en-US" sz="2000" dirty="0" smtClean="0"/>
              <a:t>This project contributes toward the development of advanced physical parameterization suite in NEMS, and is closely aligned with the NWS R2O Initiative 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000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9817" y="304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TW" sz="2800" kern="0" dirty="0" smtClean="0">
                <a:ea typeface="PMingLiU" pitchFamily="18" charset="-120"/>
              </a:rPr>
              <a:t>MAPP-CTB Project: </a:t>
            </a:r>
            <a:r>
              <a:rPr lang="en-US" sz="2800" i="1" dirty="0" smtClean="0"/>
              <a:t>Improving </a:t>
            </a:r>
            <a:r>
              <a:rPr lang="en-US" sz="2800" i="1" dirty="0"/>
              <a:t>Cloud Microphysics and Their Interactions with Aerosols in the NCEP Global Models</a:t>
            </a:r>
            <a:endParaRPr lang="en-US" altLang="zh-TW" sz="2800" i="1" kern="0" dirty="0" smtClean="0">
              <a:ea typeface="PMingLiU" pitchFamily="18" charset="-12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1371600" y="1714661"/>
            <a:ext cx="8153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1146175" algn="l"/>
              </a:tabLst>
            </a:pPr>
            <a:r>
              <a:rPr lang="en-US" sz="2000" kern="0" dirty="0" smtClean="0">
                <a:solidFill>
                  <a:srgbClr val="000099"/>
                </a:solidFill>
              </a:rPr>
              <a:t>SUNYA:		Sarah Lu, </a:t>
            </a:r>
            <a:r>
              <a:rPr lang="en-US" sz="2000" kern="0" dirty="0" err="1" smtClean="0">
                <a:solidFill>
                  <a:srgbClr val="000099"/>
                </a:solidFill>
              </a:rPr>
              <a:t>Qilong</a:t>
            </a:r>
            <a:r>
              <a:rPr lang="en-US" sz="2000" kern="0" dirty="0" smtClean="0">
                <a:solidFill>
                  <a:srgbClr val="000099"/>
                </a:solidFill>
              </a:rPr>
              <a:t> Min, Sheng-Po Chen</a:t>
            </a:r>
          </a:p>
          <a:p>
            <a:pPr marL="0" indent="0">
              <a:spcBef>
                <a:spcPts val="0"/>
              </a:spcBef>
              <a:buNone/>
              <a:tabLst>
                <a:tab pos="1146175" algn="l"/>
              </a:tabLst>
            </a:pPr>
            <a:r>
              <a:rPr lang="en-US" sz="2000" kern="0" dirty="0" smtClean="0">
                <a:solidFill>
                  <a:srgbClr val="000099"/>
                </a:solidFill>
              </a:rPr>
              <a:t>GSFC/GMAO:	</a:t>
            </a:r>
            <a:r>
              <a:rPr lang="en-US" sz="2000" kern="0" dirty="0" err="1" smtClean="0">
                <a:solidFill>
                  <a:srgbClr val="000099"/>
                </a:solidFill>
              </a:rPr>
              <a:t>Arlindo</a:t>
            </a:r>
            <a:r>
              <a:rPr lang="en-US" sz="2000" kern="0" dirty="0" smtClean="0">
                <a:solidFill>
                  <a:srgbClr val="000099"/>
                </a:solidFill>
              </a:rPr>
              <a:t> da Silva, Anton </a:t>
            </a:r>
            <a:r>
              <a:rPr lang="en-US" sz="2000" kern="0" dirty="0" err="1" smtClean="0">
                <a:solidFill>
                  <a:srgbClr val="000099"/>
                </a:solidFill>
              </a:rPr>
              <a:t>Darmenov</a:t>
            </a:r>
            <a:r>
              <a:rPr lang="en-US" sz="2000" kern="0" dirty="0" smtClean="0">
                <a:solidFill>
                  <a:srgbClr val="000099"/>
                </a:solidFill>
              </a:rPr>
              <a:t>, </a:t>
            </a:r>
            <a:r>
              <a:rPr lang="en-US" sz="2000" kern="0" dirty="0" err="1" smtClean="0">
                <a:solidFill>
                  <a:srgbClr val="000099"/>
                </a:solidFill>
              </a:rPr>
              <a:t>Donifan</a:t>
            </a:r>
            <a:r>
              <a:rPr lang="en-US" sz="2000" kern="0" dirty="0" smtClean="0">
                <a:solidFill>
                  <a:srgbClr val="000099"/>
                </a:solidFill>
              </a:rPr>
              <a:t> </a:t>
            </a:r>
            <a:r>
              <a:rPr lang="en-US" sz="2000" kern="0" dirty="0" err="1" smtClean="0">
                <a:solidFill>
                  <a:srgbClr val="000099"/>
                </a:solidFill>
              </a:rPr>
              <a:t>Barahona</a:t>
            </a:r>
            <a:endParaRPr lang="en-US" sz="2000" kern="0" dirty="0" smtClean="0">
              <a:solidFill>
                <a:srgbClr val="000099"/>
              </a:solidFill>
            </a:endParaRPr>
          </a:p>
          <a:p>
            <a:pPr marL="0" indent="0">
              <a:spcBef>
                <a:spcPts val="0"/>
              </a:spcBef>
              <a:buNone/>
              <a:tabLst>
                <a:tab pos="1146175" algn="l"/>
              </a:tabLst>
            </a:pPr>
            <a:r>
              <a:rPr lang="en-US" sz="2000" kern="0" dirty="0" smtClean="0">
                <a:solidFill>
                  <a:srgbClr val="000099"/>
                </a:solidFill>
              </a:rPr>
              <a:t>NCEP/EMC:	Yu-Tai </a:t>
            </a:r>
            <a:r>
              <a:rPr lang="en-US" sz="2000" kern="0" dirty="0" err="1" smtClean="0">
                <a:solidFill>
                  <a:srgbClr val="000099"/>
                </a:solidFill>
              </a:rPr>
              <a:t>Hou</a:t>
            </a:r>
            <a:r>
              <a:rPr lang="en-US" sz="2000" kern="0" dirty="0" smtClean="0">
                <a:solidFill>
                  <a:srgbClr val="000099"/>
                </a:solidFill>
              </a:rPr>
              <a:t>, </a:t>
            </a:r>
            <a:r>
              <a:rPr lang="en-US" sz="2000" kern="0" dirty="0" err="1" smtClean="0">
                <a:solidFill>
                  <a:srgbClr val="000099"/>
                </a:solidFill>
              </a:rPr>
              <a:t>Shrinivas</a:t>
            </a:r>
            <a:r>
              <a:rPr lang="en-US" sz="2000" kern="0" dirty="0" smtClean="0">
                <a:solidFill>
                  <a:srgbClr val="000099"/>
                </a:solidFill>
              </a:rPr>
              <a:t> </a:t>
            </a:r>
            <a:r>
              <a:rPr lang="en-US" sz="2000" kern="0" dirty="0" err="1" smtClean="0">
                <a:solidFill>
                  <a:srgbClr val="000099"/>
                </a:solidFill>
              </a:rPr>
              <a:t>Moorthi</a:t>
            </a:r>
            <a:r>
              <a:rPr lang="en-US" sz="2000" kern="0" dirty="0" smtClean="0">
                <a:solidFill>
                  <a:srgbClr val="000099"/>
                </a:solidFill>
              </a:rPr>
              <a:t>, </a:t>
            </a:r>
            <a:r>
              <a:rPr lang="en-US" sz="2000" kern="0" dirty="0" err="1" smtClean="0">
                <a:solidFill>
                  <a:srgbClr val="000099"/>
                </a:solidFill>
              </a:rPr>
              <a:t>Fanglin</a:t>
            </a:r>
            <a:r>
              <a:rPr lang="en-US" sz="2000" kern="0" dirty="0" smtClean="0">
                <a:solidFill>
                  <a:srgbClr val="000099"/>
                </a:solidFill>
              </a:rPr>
              <a:t> Yang, Jun Wang</a:t>
            </a:r>
          </a:p>
          <a:p>
            <a:pPr marL="0" indent="0">
              <a:spcBef>
                <a:spcPts val="0"/>
              </a:spcBef>
              <a:buNone/>
              <a:tabLst>
                <a:tab pos="1146175" algn="l"/>
              </a:tabLst>
            </a:pPr>
            <a:r>
              <a:rPr lang="en-US" sz="2000" kern="0" dirty="0" smtClean="0">
                <a:solidFill>
                  <a:srgbClr val="000099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7334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72061" y="30880"/>
            <a:ext cx="82296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Adopting GEOS-5 aerosol-cloud package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7172" name="Oval 5"/>
          <p:cNvSpPr>
            <a:spLocks noChangeArrowheads="1"/>
          </p:cNvSpPr>
          <p:nvPr/>
        </p:nvSpPr>
        <p:spPr bwMode="auto">
          <a:xfrm>
            <a:off x="4267200" y="1487488"/>
            <a:ext cx="1676400" cy="2438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Calibri" panose="020F0502020204030204" pitchFamily="34" charset="0"/>
            </a:endParaRP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4467615" y="1809992"/>
            <a:ext cx="144550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0" dirty="0" smtClean="0">
                <a:latin typeface="Calibri" panose="020F0502020204030204" pitchFamily="34" charset="0"/>
              </a:rPr>
              <a:t>PDF-based cloud schem</a:t>
            </a:r>
            <a:r>
              <a:rPr lang="en-US" altLang="en-US" sz="1400" dirty="0" smtClean="0">
                <a:latin typeface="Calibri" panose="020F0502020204030204" pitchFamily="34" charset="0"/>
              </a:rPr>
              <a:t>e (SHOC) 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1400" dirty="0" smtClean="0">
                <a:latin typeface="Calibri" panose="020F0502020204030204" pitchFamily="34" charset="0"/>
              </a:rPr>
              <a:t>Large </a:t>
            </a:r>
            <a:r>
              <a:rPr lang="en-US" altLang="en-US" sz="1400" dirty="0">
                <a:latin typeface="Calibri" panose="020F0502020204030204" pitchFamily="34" charset="0"/>
              </a:rPr>
              <a:t>scale </a:t>
            </a:r>
            <a:r>
              <a:rPr lang="en-US" altLang="en-US" sz="1400" dirty="0" smtClean="0">
                <a:latin typeface="Calibri" panose="020F0502020204030204" pitchFamily="34" charset="0"/>
              </a:rPr>
              <a:t>and convective condensation, precipitation,  evaporation, and  sublimation</a:t>
            </a:r>
            <a:endParaRPr lang="en-US" altLang="en-US" sz="1400" b="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400" b="0" dirty="0">
              <a:latin typeface="Calibri" panose="020F0502020204030204" pitchFamily="34" charset="0"/>
            </a:endParaRPr>
          </a:p>
        </p:txBody>
      </p:sp>
      <p:grpSp>
        <p:nvGrpSpPr>
          <p:cNvPr id="7175" name="Group 15"/>
          <p:cNvGrpSpPr>
            <a:grpSpLocks/>
          </p:cNvGrpSpPr>
          <p:nvPr/>
        </p:nvGrpSpPr>
        <p:grpSpPr bwMode="auto">
          <a:xfrm>
            <a:off x="4267200" y="4032250"/>
            <a:ext cx="1676400" cy="1676400"/>
            <a:chOff x="528" y="2400"/>
            <a:chExt cx="1056" cy="1056"/>
          </a:xfrm>
        </p:grpSpPr>
        <p:sp>
          <p:nvSpPr>
            <p:cNvPr id="7194" name="Oval 9"/>
            <p:cNvSpPr>
              <a:spLocks noChangeArrowheads="1"/>
            </p:cNvSpPr>
            <p:nvPr/>
          </p:nvSpPr>
          <p:spPr bwMode="auto">
            <a:xfrm>
              <a:off x="528" y="2400"/>
              <a:ext cx="1056" cy="105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Calibri" panose="020F0502020204030204" pitchFamily="34" charset="0"/>
              </a:endParaRPr>
            </a:p>
          </p:txBody>
        </p:sp>
        <p:sp>
          <p:nvSpPr>
            <p:cNvPr id="7195" name="Text Box 10"/>
            <p:cNvSpPr txBox="1">
              <a:spLocks noChangeArrowheads="1"/>
            </p:cNvSpPr>
            <p:nvPr/>
          </p:nvSpPr>
          <p:spPr bwMode="auto">
            <a:xfrm>
              <a:off x="720" y="2578"/>
              <a:ext cx="81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AER_CLOUD</a:t>
              </a:r>
            </a:p>
          </p:txBody>
        </p:sp>
        <p:sp>
          <p:nvSpPr>
            <p:cNvPr id="7196" name="Text Box 11"/>
            <p:cNvSpPr txBox="1">
              <a:spLocks noChangeArrowheads="1"/>
            </p:cNvSpPr>
            <p:nvPr/>
          </p:nvSpPr>
          <p:spPr bwMode="auto">
            <a:xfrm>
              <a:off x="685" y="2767"/>
              <a:ext cx="816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0" dirty="0">
                  <a:latin typeface="Calibri" panose="020F0502020204030204" pitchFamily="34" charset="0"/>
                </a:rPr>
                <a:t>Cloud droplet activation and Ice nucleation</a:t>
              </a:r>
            </a:p>
          </p:txBody>
        </p:sp>
      </p:grpSp>
      <p:grpSp>
        <p:nvGrpSpPr>
          <p:cNvPr id="7176" name="Group 23"/>
          <p:cNvGrpSpPr>
            <a:grpSpLocks/>
          </p:cNvGrpSpPr>
          <p:nvPr/>
        </p:nvGrpSpPr>
        <p:grpSpPr bwMode="auto">
          <a:xfrm>
            <a:off x="6705600" y="1511300"/>
            <a:ext cx="1676400" cy="2438400"/>
            <a:chOff x="4176" y="1052"/>
            <a:chExt cx="1056" cy="1536"/>
          </a:xfrm>
        </p:grpSpPr>
        <p:sp>
          <p:nvSpPr>
            <p:cNvPr id="7191" name="Oval 12"/>
            <p:cNvSpPr>
              <a:spLocks noChangeArrowheads="1"/>
            </p:cNvSpPr>
            <p:nvPr/>
          </p:nvSpPr>
          <p:spPr bwMode="auto">
            <a:xfrm>
              <a:off x="4176" y="1052"/>
              <a:ext cx="1056" cy="1536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Calibri" panose="020F0502020204030204" pitchFamily="34" charset="0"/>
              </a:endParaRPr>
            </a:p>
          </p:txBody>
        </p:sp>
        <p:sp>
          <p:nvSpPr>
            <p:cNvPr id="7192" name="Text Box 13"/>
            <p:cNvSpPr txBox="1">
              <a:spLocks noChangeArrowheads="1"/>
            </p:cNvSpPr>
            <p:nvPr/>
          </p:nvSpPr>
          <p:spPr bwMode="auto">
            <a:xfrm>
              <a:off x="4387" y="1325"/>
              <a:ext cx="7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MGMICRO</a:t>
              </a:r>
            </a:p>
          </p:txBody>
        </p:sp>
        <p:sp>
          <p:nvSpPr>
            <p:cNvPr id="7193" name="Text Box 14"/>
            <p:cNvSpPr txBox="1">
              <a:spLocks noChangeArrowheads="1"/>
            </p:cNvSpPr>
            <p:nvPr/>
          </p:nvSpPr>
          <p:spPr bwMode="auto">
            <a:xfrm>
              <a:off x="4346" y="1573"/>
              <a:ext cx="816" cy="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400" b="0" dirty="0">
                  <a:latin typeface="Calibri" panose="020F0502020204030204" pitchFamily="34" charset="0"/>
                </a:rPr>
                <a:t>Microphysical processes for Stratus and Anvil clouds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400" b="0" dirty="0">
                <a:latin typeface="Calibri" panose="020F0502020204030204" pitchFamily="34" charset="0"/>
              </a:endParaRPr>
            </a:p>
          </p:txBody>
        </p:sp>
      </p:grpSp>
      <p:sp>
        <p:nvSpPr>
          <p:cNvPr id="7177" name="Line 16"/>
          <p:cNvSpPr>
            <a:spLocks noChangeShapeType="1"/>
          </p:cNvSpPr>
          <p:nvPr/>
        </p:nvSpPr>
        <p:spPr bwMode="auto">
          <a:xfrm flipH="1" flipV="1">
            <a:off x="3276600" y="3854870"/>
            <a:ext cx="9144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Calibri" panose="020F0502020204030204" pitchFamily="34" charset="0"/>
            </a:endParaRPr>
          </a:p>
        </p:txBody>
      </p:sp>
      <p:sp>
        <p:nvSpPr>
          <p:cNvPr id="7178" name="Line 17"/>
          <p:cNvSpPr>
            <a:spLocks noChangeShapeType="1"/>
          </p:cNvSpPr>
          <p:nvPr/>
        </p:nvSpPr>
        <p:spPr bwMode="auto">
          <a:xfrm flipV="1">
            <a:off x="5943600" y="3727450"/>
            <a:ext cx="838200" cy="6858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Calibri" panose="020F0502020204030204" pitchFamily="34" charset="0"/>
            </a:endParaRPr>
          </a:p>
        </p:txBody>
      </p:sp>
      <p:sp>
        <p:nvSpPr>
          <p:cNvPr id="7179" name="Line 18"/>
          <p:cNvSpPr>
            <a:spLocks noChangeShapeType="1"/>
          </p:cNvSpPr>
          <p:nvPr/>
        </p:nvSpPr>
        <p:spPr bwMode="auto">
          <a:xfrm>
            <a:off x="6019800" y="273685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Calibri" panose="020F0502020204030204" pitchFamily="34" charset="0"/>
            </a:endParaRPr>
          </a:p>
        </p:txBody>
      </p:sp>
      <p:sp>
        <p:nvSpPr>
          <p:cNvPr id="7184" name="Text Box 28"/>
          <p:cNvSpPr txBox="1">
            <a:spLocks noChangeArrowheads="1"/>
          </p:cNvSpPr>
          <p:nvPr/>
        </p:nvSpPr>
        <p:spPr bwMode="auto">
          <a:xfrm>
            <a:off x="609600" y="3651250"/>
            <a:ext cx="60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400">
              <a:latin typeface="Calibri" panose="020F0502020204030204" pitchFamily="34" charset="0"/>
            </a:endParaRPr>
          </a:p>
        </p:txBody>
      </p:sp>
      <p:sp>
        <p:nvSpPr>
          <p:cNvPr id="7185" name="Line 30"/>
          <p:cNvSpPr>
            <a:spLocks noChangeShapeType="1"/>
          </p:cNvSpPr>
          <p:nvPr/>
        </p:nvSpPr>
        <p:spPr bwMode="auto">
          <a:xfrm flipH="1" flipV="1">
            <a:off x="5486400" y="5708650"/>
            <a:ext cx="457200" cy="3810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Calibri" panose="020F0502020204030204" pitchFamily="34" charset="0"/>
            </a:endParaRPr>
          </a:p>
        </p:txBody>
      </p:sp>
      <p:sp>
        <p:nvSpPr>
          <p:cNvPr id="7186" name="Text Box 31"/>
          <p:cNvSpPr txBox="1">
            <a:spLocks noChangeArrowheads="1"/>
          </p:cNvSpPr>
          <p:nvPr/>
        </p:nvSpPr>
        <p:spPr bwMode="auto">
          <a:xfrm>
            <a:off x="6027224" y="5737252"/>
            <a:ext cx="20499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</a:rPr>
              <a:t>Aerosol Transport </a:t>
            </a:r>
            <a:r>
              <a:rPr lang="en-US" altLang="en-US" sz="1600" dirty="0" smtClean="0">
                <a:latin typeface="Calibri" panose="020F0502020204030204" pitchFamily="34" charset="0"/>
              </a:rPr>
              <a:t>(</a:t>
            </a:r>
            <a:r>
              <a:rPr lang="en-US" altLang="en-US" sz="1600" dirty="0">
                <a:latin typeface="Calibri" panose="020F0502020204030204" pitchFamily="34" charset="0"/>
              </a:rPr>
              <a:t>GOCART</a:t>
            </a:r>
            <a:r>
              <a:rPr lang="en-US" altLang="en-US" sz="1600" b="1" dirty="0">
                <a:latin typeface="Calibri" panose="020F0502020204030204" pitchFamily="34" charset="0"/>
              </a:rPr>
              <a:t>,</a:t>
            </a:r>
            <a:r>
              <a:rPr lang="en-US" alt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MAM-7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)</a:t>
            </a:r>
            <a:endParaRPr lang="en-US" altLang="en-US" sz="1600" dirty="0">
              <a:latin typeface="Calibri" panose="020F0502020204030204" pitchFamily="34" charset="0"/>
            </a:endParaRPr>
          </a:p>
        </p:txBody>
      </p:sp>
      <p:sp>
        <p:nvSpPr>
          <p:cNvPr id="7187" name="TextBox 26"/>
          <p:cNvSpPr txBox="1">
            <a:spLocks noChangeArrowheads="1"/>
          </p:cNvSpPr>
          <p:nvPr/>
        </p:nvSpPr>
        <p:spPr bwMode="auto">
          <a:xfrm>
            <a:off x="2501840" y="812999"/>
            <a:ext cx="1631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Calibri" panose="020F0502020204030204" pitchFamily="34" charset="0"/>
              </a:rPr>
              <a:t>Convective </a:t>
            </a:r>
            <a:r>
              <a:rPr lang="en-US" altLang="en-US" sz="1600" dirty="0" smtClean="0">
                <a:latin typeface="Calibri" panose="020F0502020204030204" pitchFamily="34" charset="0"/>
              </a:rPr>
              <a:t>parameterization</a:t>
            </a:r>
            <a:endParaRPr lang="en-US" altLang="en-US" sz="1600" dirty="0">
              <a:latin typeface="Calibri" panose="020F0502020204030204" pitchFamily="34" charset="0"/>
            </a:endParaRPr>
          </a:p>
        </p:txBody>
      </p:sp>
      <p:sp>
        <p:nvSpPr>
          <p:cNvPr id="7188" name="TextBox 27"/>
          <p:cNvSpPr txBox="1">
            <a:spLocks noChangeArrowheads="1"/>
          </p:cNvSpPr>
          <p:nvPr/>
        </p:nvSpPr>
        <p:spPr bwMode="auto">
          <a:xfrm>
            <a:off x="4516438" y="686451"/>
            <a:ext cx="1790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6600"/>
                </a:solidFill>
                <a:latin typeface="Calibri" panose="020F0502020204030204" pitchFamily="34" charset="0"/>
              </a:rPr>
              <a:t>Coupling of Macrophysics and </a:t>
            </a:r>
            <a:r>
              <a:rPr lang="en-US" altLang="en-US" sz="16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Microphysics </a:t>
            </a:r>
            <a:endParaRPr lang="en-US" altLang="en-US" sz="1600" b="1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7189" name="TextBox 28"/>
          <p:cNvSpPr txBox="1">
            <a:spLocks noChangeArrowheads="1"/>
          </p:cNvSpPr>
          <p:nvPr/>
        </p:nvSpPr>
        <p:spPr bwMode="auto">
          <a:xfrm>
            <a:off x="6841697" y="903548"/>
            <a:ext cx="1876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Two-moment </a:t>
            </a:r>
            <a:r>
              <a:rPr lang="en-US" altLang="en-US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MG cloud </a:t>
            </a:r>
            <a:r>
              <a:rPr lang="en-US" alt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microphysics</a:t>
            </a:r>
          </a:p>
        </p:txBody>
      </p:sp>
      <p:sp>
        <p:nvSpPr>
          <p:cNvPr id="7190" name="TextBox 29"/>
          <p:cNvSpPr txBox="1">
            <a:spLocks noChangeArrowheads="1"/>
          </p:cNvSpPr>
          <p:nvPr/>
        </p:nvSpPr>
        <p:spPr bwMode="auto">
          <a:xfrm>
            <a:off x="5931195" y="4822852"/>
            <a:ext cx="1333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Aerosol Activation</a:t>
            </a:r>
          </a:p>
        </p:txBody>
      </p:sp>
      <p:sp>
        <p:nvSpPr>
          <p:cNvPr id="2" name="Oval 1"/>
          <p:cNvSpPr/>
          <p:nvPr/>
        </p:nvSpPr>
        <p:spPr>
          <a:xfrm>
            <a:off x="838200" y="788604"/>
            <a:ext cx="1600200" cy="92075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GSM_Moist</a:t>
            </a:r>
            <a:endParaRPr lang="en-US" sz="1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A2083-9034-48FF-908F-96B71378291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913" y="5046479"/>
            <a:ext cx="3681044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</a:rPr>
              <a:t>This CTB project will adopt </a:t>
            </a:r>
            <a:r>
              <a:rPr lang="en-US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MAM, MG, and </a:t>
            </a:r>
            <a:r>
              <a:rPr lang="en-US" sz="16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AER_Cloud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latin typeface="Calibri" panose="020F0502020204030204" pitchFamily="34" charset="0"/>
              </a:rPr>
              <a:t>from GSFC and coordinate with EMC/CPT teams on </a:t>
            </a:r>
            <a:r>
              <a:rPr lang="en-US" sz="1600" b="1" dirty="0" smtClean="0">
                <a:solidFill>
                  <a:srgbClr val="006600"/>
                </a:solidFill>
                <a:latin typeface="Calibri" panose="020F0502020204030204" pitchFamily="34" charset="0"/>
              </a:rPr>
              <a:t>coupling cloud micro and macro physics </a:t>
            </a:r>
            <a:endParaRPr lang="en-US" sz="1600" b="1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217956" y="1447392"/>
            <a:ext cx="1577388" cy="2380456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007186" y="1709354"/>
            <a:ext cx="246917" cy="287721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879670" y="1716079"/>
            <a:ext cx="377559" cy="31843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3745206" y="2709228"/>
            <a:ext cx="54864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2635957" y="1676496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 dirty="0" smtClean="0">
                <a:latin typeface="Calibri" panose="020F0502020204030204" pitchFamily="34" charset="0"/>
              </a:rPr>
              <a:t>RAS V2</a:t>
            </a:r>
            <a:endParaRPr lang="en-US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1619" y="1914621"/>
            <a:ext cx="15412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Detrained mass fluxes,</a:t>
            </a:r>
          </a:p>
          <a:p>
            <a:r>
              <a:rPr lang="en-US" sz="1400" smtClean="0">
                <a:latin typeface="Calibri" panose="020F0502020204030204" pitchFamily="34" charset="0"/>
              </a:rPr>
              <a:t>Unsaturated downdrafts</a:t>
            </a:r>
            <a:r>
              <a:rPr lang="en-US" sz="1400" dirty="0" smtClean="0">
                <a:latin typeface="Calibri" panose="020F0502020204030204" pitchFamily="34" charset="0"/>
              </a:rPr>
              <a:t>,</a:t>
            </a:r>
            <a:endParaRPr lang="en-US" sz="1400" dirty="0">
              <a:latin typeface="Calibri" panose="020F0502020204030204" pitchFamily="34" charset="0"/>
            </a:endParaRPr>
          </a:p>
          <a:p>
            <a:r>
              <a:rPr lang="en-US" sz="1400" dirty="0" smtClean="0">
                <a:latin typeface="Calibri" panose="020F0502020204030204" pitchFamily="34" charset="0"/>
              </a:rPr>
              <a:t>Very simple bulk microphysics</a:t>
            </a:r>
          </a:p>
        </p:txBody>
      </p:sp>
    </p:spTree>
    <p:extLst>
      <p:ext uri="{BB962C8B-B14F-4D97-AF65-F5344CB8AC3E}">
        <p14:creationId xmlns:p14="http://schemas.microsoft.com/office/powerpoint/2010/main" val="35951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898BD0-FDB1-45F5-AB88-3C16785CC8F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610600" cy="4525963"/>
          </a:xfrm>
        </p:spPr>
        <p:txBody>
          <a:bodyPr/>
          <a:lstStyle/>
          <a:p>
            <a:r>
              <a:rPr lang="en-US" sz="2000" dirty="0"/>
              <a:t>The global aerosol modeling capability at NCEP has been established through close collaborations among </a:t>
            </a:r>
            <a:r>
              <a:rPr lang="en-US" sz="2000" dirty="0" smtClean="0"/>
              <a:t>NCEP, NASA GSFC, NESDIS STAR, and universities </a:t>
            </a:r>
          </a:p>
          <a:p>
            <a:r>
              <a:rPr lang="en-US" sz="2000" dirty="0" smtClean="0"/>
              <a:t>The research-to-operation is accomplished by:</a:t>
            </a:r>
          </a:p>
          <a:p>
            <a:pPr lvl="1"/>
            <a:r>
              <a:rPr lang="en-US" sz="2000" dirty="0" smtClean="0"/>
              <a:t>Concurrent </a:t>
            </a:r>
            <a:r>
              <a:rPr lang="en-US" sz="2000" dirty="0"/>
              <a:t>code management via version </a:t>
            </a:r>
            <a:r>
              <a:rPr lang="en-US" sz="2000" dirty="0" smtClean="0"/>
              <a:t>control: code development are committed </a:t>
            </a:r>
            <a:r>
              <a:rPr lang="en-US" sz="2000" dirty="0"/>
              <a:t>to NCEP code repository and all </a:t>
            </a:r>
            <a:r>
              <a:rPr lang="en-US" sz="2000" dirty="0" smtClean="0"/>
              <a:t>tests are based </a:t>
            </a:r>
            <a:r>
              <a:rPr lang="en-US" sz="2000" dirty="0"/>
              <a:t>on NCEP parallel </a:t>
            </a:r>
            <a:r>
              <a:rPr lang="en-US" sz="2000" dirty="0" smtClean="0"/>
              <a:t>infrastructure</a:t>
            </a:r>
          </a:p>
          <a:p>
            <a:pPr lvl="1"/>
            <a:r>
              <a:rPr lang="en-US" sz="2000" dirty="0"/>
              <a:t>U</a:t>
            </a:r>
            <a:r>
              <a:rPr lang="en-US" sz="2000" dirty="0" smtClean="0"/>
              <a:t>tilization </a:t>
            </a:r>
            <a:r>
              <a:rPr lang="en-US" sz="2000" dirty="0"/>
              <a:t>of Earth System Modeling Framework (ESMF</a:t>
            </a:r>
            <a:r>
              <a:rPr lang="en-US" sz="2000" dirty="0" smtClean="0"/>
              <a:t>) in NEMS</a:t>
            </a:r>
          </a:p>
          <a:p>
            <a:pPr lvl="1"/>
            <a:r>
              <a:rPr lang="en-US" sz="2000" dirty="0" smtClean="0"/>
              <a:t>Operational requirements and constraints clearly defined by NCEP</a:t>
            </a:r>
          </a:p>
          <a:p>
            <a:pPr lvl="1"/>
            <a:r>
              <a:rPr lang="en-US" sz="2000" dirty="0" smtClean="0"/>
              <a:t>Continued engagement to ensure close communication and coordination between R and O </a:t>
            </a:r>
            <a:r>
              <a:rPr lang="en-US" sz="2000" dirty="0" smtClean="0">
                <a:solidFill>
                  <a:srgbClr val="C00000"/>
                </a:solidFill>
              </a:rPr>
              <a:t>throughout the transition </a:t>
            </a:r>
            <a:r>
              <a:rPr lang="en-US" sz="2000" dirty="0" smtClean="0"/>
              <a:t>(Not just R handoff to O)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Multi-agency </a:t>
            </a:r>
            <a:r>
              <a:rPr lang="en-US" sz="2000" dirty="0">
                <a:solidFill>
                  <a:srgbClr val="C00000"/>
                </a:solidFill>
              </a:rPr>
              <a:t>partnership </a:t>
            </a:r>
            <a:r>
              <a:rPr lang="en-US" sz="2000" dirty="0"/>
              <a:t>arrangements are needed to ensure sustainable system development at NCEP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The transition of research capabilities to operational implementation has been facilitated by applications oriented programs (e.g., NASA ASP, JCSDA, and MAPP-CTB)</a:t>
            </a: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381000"/>
            <a:ext cx="82296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Concluding Remarks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3632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2590800"/>
            <a:ext cx="8229600" cy="3001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zh-TW" sz="4400" b="1" i="1" dirty="0" smtClean="0">
                <a:solidFill>
                  <a:srgbClr val="000099"/>
                </a:solidFill>
                <a:latin typeface="Calibri" panose="020F0502020204030204" pitchFamily="34" charset="0"/>
                <a:ea typeface="PMingLiU" pitchFamily="18" charset="-120"/>
              </a:rPr>
              <a:t>Thanks.</a:t>
            </a:r>
            <a:endParaRPr lang="en-US" altLang="zh-TW" sz="4400" b="1" i="1" dirty="0">
              <a:solidFill>
                <a:srgbClr val="000099"/>
              </a:solidFill>
              <a:latin typeface="Calibri" panose="020F0502020204030204" pitchFamily="34" charset="0"/>
              <a:ea typeface="PMingLiU" pitchFamily="18" charset="-120"/>
            </a:endParaRPr>
          </a:p>
          <a:p>
            <a:pPr algn="ctr" eaLnBrk="1" hangingPunct="1">
              <a:buFontTx/>
              <a:buNone/>
            </a:pPr>
            <a:r>
              <a:rPr lang="en-US" altLang="zh-TW" sz="4400" b="1" i="1" dirty="0" smtClean="0">
                <a:solidFill>
                  <a:srgbClr val="000099"/>
                </a:solidFill>
                <a:latin typeface="Calibri" panose="020F0502020204030204" pitchFamily="34" charset="0"/>
                <a:ea typeface="PMingLiU" pitchFamily="18" charset="-120"/>
              </a:rPr>
              <a:t>Questions and Comments?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/>
          <a:lstStyle/>
          <a:p>
            <a:pPr>
              <a:defRPr/>
            </a:pPr>
            <a:fld id="{E0C43FF4-8822-472E-A5A9-98BB16D06F1E}" type="slidenum">
              <a:rPr lang="zh-TW" altLang="en-US" smtClean="0"/>
              <a:pPr>
                <a:defRPr/>
              </a:pPr>
              <a:t>17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776937" y="105689"/>
            <a:ext cx="4149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Trans-Atlantic Sahara dust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681859" y="1735490"/>
            <a:ext cx="914400" cy="9144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4800600" y="6459432"/>
            <a:ext cx="2133600" cy="304800"/>
          </a:xfrm>
        </p:spPr>
        <p:txBody>
          <a:bodyPr/>
          <a:lstStyle/>
          <a:p>
            <a:pPr>
              <a:defRPr/>
            </a:pPr>
            <a:fld id="{EB2F6690-A4A5-42A9-AB56-2C7088AE17CC}" type="slidenum">
              <a:rPr lang="zh-TW" altLang="en-US" smtClean="0"/>
              <a:pPr>
                <a:defRPr/>
              </a:pPr>
              <a:t>2</a:t>
            </a:fld>
            <a:endParaRPr lang="en-US" altLang="zh-TW" dirty="0"/>
          </a:p>
        </p:txBody>
      </p:sp>
      <p:sp>
        <p:nvSpPr>
          <p:cNvPr id="2" name="Rectangle 1"/>
          <p:cNvSpPr/>
          <p:nvPr/>
        </p:nvSpPr>
        <p:spPr>
          <a:xfrm>
            <a:off x="-50719" y="1339733"/>
            <a:ext cx="35070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hlinkClick r:id="rId3"/>
              </a:rPr>
              <a:t>Nightly News </a:t>
            </a:r>
            <a:r>
              <a:rPr lang="en-US" sz="2000" dirty="0">
                <a:latin typeface="Calibri" panose="020F0502020204030204" pitchFamily="34" charset="0"/>
              </a:rPr>
              <a:t>|  July 31, 2013 </a:t>
            </a:r>
          </a:p>
          <a:p>
            <a:r>
              <a:rPr lang="en-US" sz="2000" dirty="0">
                <a:latin typeface="Calibri" panose="020F0502020204030204" pitchFamily="34" charset="0"/>
              </a:rPr>
              <a:t>Massive dust storm sweeps over Atlantic </a:t>
            </a:r>
            <a:endParaRPr lang="en-US" sz="2000" dirty="0" smtClean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>The Saharan Air Layer, a burst of dust, could possibly suppress this year’s hurricane season. NBC’s Brian Williams reports.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5840" y="5380359"/>
            <a:ext cx="8571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While the impact of dust on hurricane is yet to be determined, the long range dust transport and its impact on air quality and public health is clearly shown. </a:t>
            </a:r>
            <a:endParaRPr lang="en-US" sz="2000" b="1" i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364696"/>
            <a:ext cx="91947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hlinkClick r:id="rId4"/>
              </a:rPr>
              <a:t>WKRG (CBS at Mobile, AL)</a:t>
            </a:r>
            <a:r>
              <a:rPr lang="en-US" sz="2000" dirty="0">
                <a:latin typeface="Calibri" panose="020F0502020204030204" pitchFamily="34" charset="0"/>
              </a:rPr>
              <a:t> : Saharan dust moves across the Atlantic (Aug 8</a:t>
            </a:r>
            <a:r>
              <a:rPr lang="en-US" sz="2000" dirty="0" smtClean="0">
                <a:latin typeface="Calibri" panose="020F0502020204030204" pitchFamily="34" charset="0"/>
              </a:rPr>
              <a:t>)</a:t>
            </a:r>
          </a:p>
          <a:p>
            <a:r>
              <a:rPr lang="en-US" sz="2000" dirty="0">
                <a:latin typeface="Calibri" panose="020F0502020204030204" pitchFamily="34" charset="0"/>
                <a:hlinkClick r:id="rId5"/>
              </a:rPr>
              <a:t>KSAT (San Antonio, TX)</a:t>
            </a:r>
            <a:r>
              <a:rPr lang="en-US" sz="2000" dirty="0">
                <a:latin typeface="Calibri" panose="020F0502020204030204" pitchFamily="34" charset="0"/>
              </a:rPr>
              <a:t>: Saharan dust cloud over San Antonio irritates residents (Aug 9)</a:t>
            </a:r>
          </a:p>
          <a:p>
            <a:pPr marL="231775" indent="-231775">
              <a:buFont typeface="Wingdings" pitchFamily="2" charset="2"/>
              <a:buChar char="§"/>
            </a:pPr>
            <a:endParaRPr lang="en-US" sz="2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99" y="1042065"/>
            <a:ext cx="5710701" cy="321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F6690-A4A5-42A9-AB56-2C7088AE17CC}" type="slidenum">
              <a:rPr lang="zh-TW" altLang="en-US" smtClean="0"/>
              <a:pPr>
                <a:defRPr/>
              </a:pPr>
              <a:t>3</a:t>
            </a:fld>
            <a:endParaRPr lang="en-US" altLang="zh-TW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268524"/>
            <a:ext cx="8610600" cy="3352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altLang="zh-TW" sz="2000" b="1" dirty="0" smtClean="0">
                <a:latin typeface="Calibri" panose="020F0502020204030204" pitchFamily="34" charset="0"/>
              </a:rPr>
              <a:t>NEMS </a:t>
            </a:r>
            <a:r>
              <a:rPr lang="en-US" altLang="zh-TW" sz="2000" b="1" dirty="0">
                <a:latin typeface="Calibri" panose="020F0502020204030204" pitchFamily="34" charset="0"/>
              </a:rPr>
              <a:t>GFS Aerosol </a:t>
            </a:r>
            <a:r>
              <a:rPr lang="en-US" altLang="zh-TW" sz="2000" b="1" dirty="0" smtClean="0">
                <a:latin typeface="Calibri" panose="020F0502020204030204" pitchFamily="34" charset="0"/>
              </a:rPr>
              <a:t>Component (NGAC)  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altLang="zh-TW" sz="2000" dirty="0" smtClean="0">
                <a:latin typeface="Calibri" panose="020F0502020204030204" pitchFamily="34" charset="0"/>
              </a:rPr>
              <a:t>Successful example of transitioning NASA research to NCEP, supported by NASA Applied Sciences Program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altLang="zh-TW" sz="2000" dirty="0" smtClean="0">
                <a:latin typeface="Calibri" panose="020F0502020204030204" pitchFamily="34" charset="0"/>
              </a:rPr>
              <a:t>NCEP’s global in-line aerosol forecast system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altLang="zh-TW" sz="2000" dirty="0">
                <a:latin typeface="Calibri" panose="020F0502020204030204" pitchFamily="34" charset="0"/>
              </a:rPr>
              <a:t>B</a:t>
            </a:r>
            <a:r>
              <a:rPr lang="en-US" altLang="zh-TW" sz="2000" dirty="0" smtClean="0">
                <a:latin typeface="Calibri" panose="020F0502020204030204" pitchFamily="34" charset="0"/>
              </a:rPr>
              <a:t>uild </a:t>
            </a:r>
            <a:r>
              <a:rPr lang="en-US" altLang="zh-TW" sz="2000" dirty="0">
                <a:latin typeface="Calibri" panose="020F0502020204030204" pitchFamily="34" charset="0"/>
              </a:rPr>
              <a:t>upon </a:t>
            </a:r>
            <a:r>
              <a:rPr lang="en-US" altLang="zh-TW" sz="2000" dirty="0" smtClean="0">
                <a:latin typeface="Calibri" panose="020F0502020204030204" pitchFamily="34" charset="0"/>
              </a:rPr>
              <a:t>NOAA </a:t>
            </a:r>
            <a:r>
              <a:rPr lang="en-US" altLang="zh-TW" sz="2000" dirty="0">
                <a:latin typeface="Calibri" panose="020F0502020204030204" pitchFamily="34" charset="0"/>
              </a:rPr>
              <a:t>Environmental Modeling </a:t>
            </a:r>
            <a:r>
              <a:rPr lang="en-US" altLang="zh-TW" sz="2000" dirty="0" smtClean="0">
                <a:latin typeface="Calibri" panose="020F0502020204030204" pitchFamily="34" charset="0"/>
              </a:rPr>
              <a:t>System (</a:t>
            </a:r>
            <a:r>
              <a:rPr lang="en-US" altLang="zh-TW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NEMS</a:t>
            </a:r>
            <a:r>
              <a:rPr lang="en-US" altLang="zh-TW" sz="2000" dirty="0" smtClean="0">
                <a:latin typeface="Calibri" panose="020F0502020204030204" pitchFamily="34" charset="0"/>
              </a:rPr>
              <a:t>), a common </a:t>
            </a:r>
            <a:r>
              <a:rPr lang="en-US" altLang="zh-TW" sz="2000" dirty="0">
                <a:latin typeface="Calibri" panose="020F0502020204030204" pitchFamily="34" charset="0"/>
              </a:rPr>
              <a:t>modeling framework using Earth System Modeling Framework (</a:t>
            </a:r>
            <a:r>
              <a:rPr lang="en-US" altLang="zh-TW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ESMF</a:t>
            </a:r>
            <a:r>
              <a:rPr lang="en-US" altLang="zh-TW" sz="2000" dirty="0" smtClean="0">
                <a:latin typeface="Calibri" panose="020F0502020204030204" pitchFamily="34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0"/>
              </a:spcAft>
              <a:tabLst>
                <a:tab pos="2233613" algn="l"/>
              </a:tabLst>
            </a:pPr>
            <a:r>
              <a:rPr lang="en-US" altLang="zh-TW" sz="2000" dirty="0" smtClean="0">
                <a:latin typeface="Calibri" panose="020F0502020204030204" pitchFamily="34" charset="0"/>
              </a:rPr>
              <a:t>Provide 5-day dust-only forecast since 2012</a:t>
            </a:r>
          </a:p>
          <a:p>
            <a:pPr>
              <a:spcBef>
                <a:spcPts val="300"/>
              </a:spcBef>
              <a:spcAft>
                <a:spcPts val="0"/>
              </a:spcAft>
              <a:tabLst>
                <a:tab pos="2233613" algn="l"/>
              </a:tabLst>
            </a:pPr>
            <a:r>
              <a:rPr lang="en-US" sz="2000" kern="0" dirty="0" smtClean="0">
                <a:latin typeface="Calibri" pitchFamily="34" charset="0"/>
              </a:rPr>
              <a:t>Model </a:t>
            </a:r>
            <a:r>
              <a:rPr lang="en-US" sz="2000" kern="0" dirty="0">
                <a:latin typeface="Calibri" pitchFamily="34" charset="0"/>
              </a:rPr>
              <a:t>Configuration:</a:t>
            </a:r>
          </a:p>
          <a:p>
            <a:pPr lvl="1">
              <a:buFont typeface="Wingdings" panose="05000000000000000000" pitchFamily="2" charset="2"/>
              <a:buChar char="§"/>
              <a:tabLst>
                <a:tab pos="2233613" algn="l"/>
              </a:tabLst>
              <a:defRPr/>
            </a:pPr>
            <a:r>
              <a:rPr lang="en-US" sz="2000" kern="0" dirty="0" smtClean="0">
                <a:latin typeface="Calibri" pitchFamily="34" charset="0"/>
              </a:rPr>
              <a:t>Resolution:	T126 </a:t>
            </a:r>
            <a:r>
              <a:rPr lang="en-US" sz="2000" kern="0" dirty="0">
                <a:latin typeface="Calibri" pitchFamily="34" charset="0"/>
              </a:rPr>
              <a:t>(~ 1°x1°) L64</a:t>
            </a:r>
          </a:p>
          <a:p>
            <a:pPr lvl="1">
              <a:buFont typeface="Wingdings" panose="05000000000000000000" pitchFamily="2" charset="2"/>
              <a:buChar char="§"/>
              <a:tabLst>
                <a:tab pos="2233613" algn="l"/>
              </a:tabLst>
              <a:defRPr/>
            </a:pPr>
            <a:r>
              <a:rPr lang="en-US" sz="2000" kern="0" dirty="0">
                <a:latin typeface="Calibri" pitchFamily="34" charset="0"/>
              </a:rPr>
              <a:t>AGCM: 	</a:t>
            </a:r>
            <a:r>
              <a:rPr lang="en-US" sz="2000" kern="0" dirty="0" smtClean="0">
                <a:latin typeface="Calibri" pitchFamily="34" charset="0"/>
              </a:rPr>
              <a:t>NCEP’s </a:t>
            </a:r>
            <a:r>
              <a:rPr lang="en-US" sz="2000" kern="0" dirty="0">
                <a:latin typeface="Calibri" pitchFamily="34" charset="0"/>
              </a:rPr>
              <a:t>NEMS GFS </a:t>
            </a:r>
          </a:p>
          <a:p>
            <a:pPr lvl="1">
              <a:buFont typeface="Wingdings" panose="05000000000000000000" pitchFamily="2" charset="2"/>
              <a:buChar char="§"/>
              <a:tabLst>
                <a:tab pos="2233613" algn="l"/>
              </a:tabLst>
              <a:defRPr/>
            </a:pPr>
            <a:r>
              <a:rPr lang="en-US" sz="2000" kern="0" dirty="0">
                <a:latin typeface="Calibri" pitchFamily="34" charset="0"/>
              </a:rPr>
              <a:t>Aerosol:	</a:t>
            </a:r>
            <a:r>
              <a:rPr lang="en-US" sz="2000" kern="0" dirty="0" smtClean="0">
                <a:latin typeface="Calibri" pitchFamily="34" charset="0"/>
              </a:rPr>
              <a:t>GSFC’s GOCART</a:t>
            </a:r>
            <a:endParaRPr lang="en-US" sz="2000" dirty="0">
              <a:latin typeface="Calibri" panose="020F0502020204030204" pitchFamily="34" charset="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</a:pPr>
            <a:endParaRPr lang="en-US" sz="2000" dirty="0" smtClean="0">
              <a:latin typeface="Calibri" panose="020F0502020204030204" pitchFamily="34" charset="0"/>
            </a:endParaRPr>
          </a:p>
          <a:p>
            <a:pPr marL="457200" lvl="1" indent="0">
              <a:spcBef>
                <a:spcPts val="300"/>
              </a:spcBef>
              <a:spcAft>
                <a:spcPts val="0"/>
              </a:spcAft>
              <a:buNone/>
            </a:pPr>
            <a:endParaRPr lang="en-US" sz="2000" dirty="0">
              <a:latin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1430338" algn="l"/>
              </a:tabLst>
            </a:pPr>
            <a:endParaRPr lang="en-US" sz="20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tabLst>
                <a:tab pos="1430338" algn="l"/>
              </a:tabLst>
            </a:pPr>
            <a:endParaRPr lang="en-US" sz="2200" kern="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 smtClean="0">
              <a:latin typeface="Calibri" panose="020F0502020204030204" pitchFamily="34" charset="0"/>
            </a:endParaRPr>
          </a:p>
          <a:p>
            <a:endParaRPr lang="en-US" kern="0" dirty="0" smtClean="0">
              <a:latin typeface="Calibri" panose="020F0502020204030204" pitchFamily="34" charset="0"/>
            </a:endParaRPr>
          </a:p>
          <a:p>
            <a:endParaRPr lang="en-US" kern="0" dirty="0">
              <a:latin typeface="Calibri" panose="020F0502020204030204" pitchFamily="34" charset="0"/>
            </a:endParaRPr>
          </a:p>
        </p:txBody>
      </p:sp>
      <p:sp>
        <p:nvSpPr>
          <p:cNvPr id="4" name="Title 10"/>
          <p:cNvSpPr txBox="1">
            <a:spLocks/>
          </p:cNvSpPr>
          <p:nvPr/>
        </p:nvSpPr>
        <p:spPr bwMode="auto">
          <a:xfrm>
            <a:off x="850966" y="-14615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algn="ctr"/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Global aerosol prediction at NCEP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t="1817" r="16872" b="83414"/>
          <a:stretch/>
        </p:blipFill>
        <p:spPr bwMode="auto">
          <a:xfrm>
            <a:off x="3193927" y="5745374"/>
            <a:ext cx="5480296" cy="64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73" y="3410495"/>
            <a:ext cx="2800350" cy="217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73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7843"/>
            <a:ext cx="8131629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C00000"/>
                </a:solidFill>
              </a:rPr>
              <a:t>Multi-agency collaborations toward </a:t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>developing global aerosol forecasting system at NCEP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42997" y="1401097"/>
            <a:ext cx="9296400" cy="4525963"/>
          </a:xfrm>
        </p:spPr>
        <p:txBody>
          <a:bodyPr/>
          <a:lstStyle/>
          <a:p>
            <a:pPr marL="228600" lvl="1" indent="0" eaLnBrk="1" hangingPunct="1">
              <a:lnSpc>
                <a:spcPct val="80000"/>
              </a:lnSpc>
              <a:buFontTx/>
              <a:buNone/>
            </a:pPr>
            <a:r>
              <a:rPr lang="en-US" sz="1800" b="1" dirty="0" smtClean="0">
                <a:solidFill>
                  <a:srgbClr val="000099"/>
                </a:solidFill>
              </a:rPr>
              <a:t>NCEP EMC team</a:t>
            </a:r>
          </a:p>
          <a:p>
            <a:pPr marL="228600" lvl="1" indent="0"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Jun Wang (aerosol modeling, project POC)</a:t>
            </a:r>
          </a:p>
          <a:p>
            <a:pPr marL="228600" lvl="1" indent="0"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Mark Iredell (NEMS team lead)</a:t>
            </a:r>
          </a:p>
          <a:p>
            <a:pPr marL="228600" lvl="1" indent="0" eaLnBrk="1" hangingPunct="1">
              <a:lnSpc>
                <a:spcPct val="80000"/>
              </a:lnSpc>
              <a:buFontTx/>
              <a:buNone/>
            </a:pPr>
            <a:r>
              <a:rPr lang="en-US" sz="1800" dirty="0" err="1" smtClean="0"/>
              <a:t>Shrinivas</a:t>
            </a:r>
            <a:r>
              <a:rPr lang="en-US" sz="1800" dirty="0" smtClean="0"/>
              <a:t> Moorthi (physics)</a:t>
            </a:r>
          </a:p>
          <a:p>
            <a:pPr marL="228600" lvl="1" indent="0"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Yu-Tai Hou (radiation-aerosols)</a:t>
            </a:r>
          </a:p>
          <a:p>
            <a:pPr marL="228600" lvl="1" indent="0"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Henry Juang (dynamics)</a:t>
            </a:r>
          </a:p>
          <a:p>
            <a:pPr marL="228600" lvl="1" indent="0"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Hui-</a:t>
            </a:r>
            <a:r>
              <a:rPr lang="en-US" sz="1800" dirty="0" err="1" smtClean="0"/>
              <a:t>Ya</a:t>
            </a:r>
            <a:r>
              <a:rPr lang="en-US" sz="1800" dirty="0" smtClean="0"/>
              <a:t> Chuang (post-processing)</a:t>
            </a:r>
          </a:p>
          <a:p>
            <a:pPr marL="228600" lvl="1" indent="0"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Weiyu Yang (ESMF </a:t>
            </a:r>
            <a:r>
              <a:rPr lang="en-US" sz="1800" dirty="0" err="1" smtClean="0"/>
              <a:t>infrstructure</a:t>
            </a:r>
            <a:r>
              <a:rPr lang="en-US" sz="1800" dirty="0" smtClean="0"/>
              <a:t>)</a:t>
            </a:r>
          </a:p>
          <a:p>
            <a:pPr marL="228600" lvl="1" indent="0"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Perry </a:t>
            </a:r>
            <a:r>
              <a:rPr lang="en-US" sz="1800" dirty="0" err="1" smtClean="0"/>
              <a:t>Shafran</a:t>
            </a:r>
            <a:r>
              <a:rPr lang="en-US" sz="1800" dirty="0" smtClean="0"/>
              <a:t> (verification)</a:t>
            </a:r>
          </a:p>
          <a:p>
            <a:pPr marL="228600" lvl="1" indent="0"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Downstream applications (Jeff McQueen)</a:t>
            </a:r>
          </a:p>
          <a:p>
            <a:pPr lvl="1" eaLnBrk="1" hangingPunct="1">
              <a:lnSpc>
                <a:spcPct val="80000"/>
              </a:lnSpc>
              <a:buFontTx/>
              <a:buNone/>
              <a:tabLst>
                <a:tab pos="2176463" algn="l"/>
              </a:tabLst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  <a:buFontTx/>
              <a:buNone/>
              <a:tabLst>
                <a:tab pos="2176463" algn="l"/>
              </a:tabLst>
            </a:pPr>
            <a:endParaRPr lang="en-US" sz="2000" dirty="0" smtClean="0"/>
          </a:p>
          <a:p>
            <a:pPr marL="228600" lvl="1" indent="0" eaLnBrk="1" hangingPunct="1">
              <a:lnSpc>
                <a:spcPct val="80000"/>
              </a:lnSpc>
              <a:buFontTx/>
              <a:buNone/>
              <a:tabLst>
                <a:tab pos="1600200" algn="l"/>
              </a:tabLst>
            </a:pPr>
            <a:r>
              <a:rPr lang="en-US" sz="1800" b="1" dirty="0" smtClean="0">
                <a:solidFill>
                  <a:srgbClr val="000099"/>
                </a:solidFill>
              </a:rPr>
              <a:t>NCEP Collaborators</a:t>
            </a:r>
          </a:p>
          <a:p>
            <a:pPr marL="228600" lvl="1" indent="0" eaLnBrk="1" hangingPunct="1">
              <a:lnSpc>
                <a:spcPct val="80000"/>
              </a:lnSpc>
              <a:buFontTx/>
              <a:buNone/>
              <a:tabLst>
                <a:tab pos="1600200" algn="l"/>
              </a:tabLst>
            </a:pPr>
            <a:r>
              <a:rPr lang="en-US" sz="1800" dirty="0" smtClean="0"/>
              <a:t>NASA/GSFC: 	</a:t>
            </a:r>
            <a:r>
              <a:rPr lang="en-US" sz="1800" dirty="0" err="1" smtClean="0"/>
              <a:t>Arlindo</a:t>
            </a:r>
            <a:r>
              <a:rPr lang="en-US" sz="1800" dirty="0" smtClean="0"/>
              <a:t> da Silva, </a:t>
            </a:r>
            <a:r>
              <a:rPr lang="en-US" sz="1800" dirty="0" err="1" smtClean="0"/>
              <a:t>Mian</a:t>
            </a:r>
            <a:r>
              <a:rPr lang="en-US" sz="1800" dirty="0" smtClean="0"/>
              <a:t> Chin, Peter </a:t>
            </a:r>
            <a:r>
              <a:rPr lang="en-US" sz="1800" dirty="0" err="1" smtClean="0"/>
              <a:t>Colarco</a:t>
            </a:r>
            <a:r>
              <a:rPr lang="en-US" sz="1800" dirty="0" smtClean="0"/>
              <a:t>, Anton </a:t>
            </a:r>
            <a:r>
              <a:rPr lang="en-US" sz="1800" dirty="0" err="1" smtClean="0"/>
              <a:t>Darmenov</a:t>
            </a:r>
            <a:r>
              <a:rPr lang="en-US" sz="1800" dirty="0" smtClean="0"/>
              <a:t>, </a:t>
            </a:r>
            <a:r>
              <a:rPr lang="en-US" sz="1800" dirty="0" err="1" smtClean="0"/>
              <a:t>Donifan</a:t>
            </a:r>
            <a:r>
              <a:rPr lang="en-US" sz="1800" dirty="0" smtClean="0"/>
              <a:t> </a:t>
            </a:r>
            <a:r>
              <a:rPr lang="en-US" sz="1800" dirty="0" err="1"/>
              <a:t>B</a:t>
            </a:r>
            <a:r>
              <a:rPr lang="en-US" sz="1800" dirty="0" err="1" smtClean="0"/>
              <a:t>arahona</a:t>
            </a:r>
            <a:endParaRPr lang="en-US" sz="1800" dirty="0" smtClean="0"/>
          </a:p>
          <a:p>
            <a:pPr marL="228600" lvl="1" indent="0" eaLnBrk="1" hangingPunct="1">
              <a:lnSpc>
                <a:spcPct val="80000"/>
              </a:lnSpc>
              <a:buFontTx/>
              <a:buNone/>
              <a:tabLst>
                <a:tab pos="1600200" algn="l"/>
              </a:tabLst>
            </a:pPr>
            <a:r>
              <a:rPr lang="en-US" sz="1800" dirty="0" smtClean="0"/>
              <a:t>NESDIS/STAR: 	</a:t>
            </a:r>
            <a:r>
              <a:rPr lang="en-US" sz="1800" dirty="0" err="1" smtClean="0"/>
              <a:t>Shobha</a:t>
            </a:r>
            <a:r>
              <a:rPr lang="en-US" sz="1800" dirty="0" smtClean="0"/>
              <a:t> </a:t>
            </a:r>
            <a:r>
              <a:rPr lang="en-US" sz="1800" dirty="0" err="1" smtClean="0"/>
              <a:t>Kondragunta</a:t>
            </a:r>
            <a:endParaRPr lang="en-US" sz="1800" dirty="0" smtClean="0"/>
          </a:p>
          <a:p>
            <a:pPr marL="228600" lvl="1" indent="0" eaLnBrk="1" hangingPunct="1">
              <a:lnSpc>
                <a:spcPct val="80000"/>
              </a:lnSpc>
              <a:buFontTx/>
              <a:buNone/>
              <a:tabLst>
                <a:tab pos="1600200" algn="l"/>
              </a:tabLst>
            </a:pPr>
            <a:r>
              <a:rPr lang="en-US" sz="1800" dirty="0" smtClean="0"/>
              <a:t>Universities: 	Sarah Lu, </a:t>
            </a:r>
            <a:r>
              <a:rPr lang="en-US" sz="1800" dirty="0" err="1" smtClean="0"/>
              <a:t>Qilong</a:t>
            </a:r>
            <a:r>
              <a:rPr lang="en-US" sz="1800" dirty="0" smtClean="0"/>
              <a:t> Min, Sheng-Po Chen (University at Albany, SUNY)</a:t>
            </a:r>
          </a:p>
          <a:p>
            <a:pPr marL="228600" lvl="1" indent="0" eaLnBrk="1" hangingPunct="1">
              <a:lnSpc>
                <a:spcPct val="80000"/>
              </a:lnSpc>
              <a:buFontTx/>
              <a:buNone/>
              <a:tabLst>
                <a:tab pos="1600200" algn="l"/>
              </a:tabLst>
            </a:pPr>
            <a:r>
              <a:rPr lang="en-US" sz="1800" dirty="0"/>
              <a:t>	</a:t>
            </a:r>
            <a:r>
              <a:rPr lang="en-US" sz="1800" dirty="0" err="1" smtClean="0"/>
              <a:t>Xiaoyang</a:t>
            </a:r>
            <a:r>
              <a:rPr lang="en-US" sz="1800" dirty="0" smtClean="0"/>
              <a:t> Zhang (South Dakota State University)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000" dirty="0" smtClean="0">
              <a:solidFill>
                <a:srgbClr val="C0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78" y="1371600"/>
            <a:ext cx="4351151" cy="338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F6690-A4A5-42A9-AB56-2C7088AE17CC}" type="slidenum">
              <a:rPr lang="zh-TW" altLang="en-US" smtClean="0"/>
              <a:pPr>
                <a:defRPr/>
              </a:pPr>
              <a:t>5</a:t>
            </a:fld>
            <a:endParaRPr lang="en-US" altLang="zh-TW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81012" y="1905000"/>
            <a:ext cx="8382000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39725" lvl="1" indent="-339725">
              <a:spcBef>
                <a:spcPts val="600"/>
              </a:spcBef>
            </a:pPr>
            <a:r>
              <a:rPr lang="en-US" sz="2000" kern="0" dirty="0" smtClean="0">
                <a:latin typeface="Calibri" panose="020F0502020204030204" pitchFamily="34" charset="0"/>
              </a:rPr>
              <a:t>Improve weather forecasts and climate predictions by taking into account of </a:t>
            </a:r>
            <a:r>
              <a:rPr lang="en-US" sz="2000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aerosol effects on radiation and clouds</a:t>
            </a:r>
          </a:p>
          <a:p>
            <a:pPr marL="339725" lvl="1" indent="-339725">
              <a:spcBef>
                <a:spcPts val="600"/>
              </a:spcBef>
            </a:pPr>
            <a:r>
              <a:rPr lang="en-US" sz="2000" kern="0" dirty="0" smtClean="0">
                <a:latin typeface="Calibri" panose="020F0502020204030204" pitchFamily="34" charset="0"/>
              </a:rPr>
              <a:t>Improve assimilation of satellite observations by properly accounting for aerosol effects</a:t>
            </a:r>
          </a:p>
          <a:p>
            <a:pPr marL="339725" lvl="1" indent="-339725">
              <a:spcBef>
                <a:spcPts val="600"/>
              </a:spcBef>
              <a:tabLst>
                <a:tab pos="174625" algn="l"/>
              </a:tabLst>
            </a:pPr>
            <a:r>
              <a:rPr lang="en-US" sz="2000" kern="0" dirty="0" smtClean="0">
                <a:latin typeface="Calibri" panose="020F0502020204030204" pitchFamily="34" charset="0"/>
              </a:rPr>
              <a:t>Provide aerosol (lateral and upper) boundary conditions for regional air quality predictions</a:t>
            </a:r>
          </a:p>
          <a:p>
            <a:pPr marL="339725" lvl="1" indent="-339725">
              <a:spcBef>
                <a:spcPts val="600"/>
              </a:spcBef>
            </a:pPr>
            <a:r>
              <a:rPr lang="en-US" altLang="zh-TW" sz="2000" kern="0" dirty="0" smtClean="0">
                <a:latin typeface="Calibri" panose="020F0502020204030204" pitchFamily="34" charset="0"/>
                <a:ea typeface="新細明體" pitchFamily="18" charset="-120"/>
              </a:rPr>
              <a:t>Produce quality aerosol information that address societal needs and stakeholder requirements, e.g., UV index, air quality, ocean productivity, visibility, and sea surface temperature retrievals.</a:t>
            </a:r>
          </a:p>
          <a:p>
            <a:pPr indent="-284163">
              <a:lnSpc>
                <a:spcPct val="80000"/>
              </a:lnSpc>
            </a:pPr>
            <a:endParaRPr lang="en-US" altLang="zh-TW" sz="2400" b="1" kern="0" dirty="0" smtClean="0">
              <a:latin typeface="Calibri" panose="020F0502020204030204" pitchFamily="34" charset="0"/>
              <a:ea typeface="新細明體" pitchFamily="18" charset="-120"/>
            </a:endParaRPr>
          </a:p>
          <a:p>
            <a:endParaRPr lang="en-US" sz="2400" kern="0" dirty="0" smtClean="0">
              <a:latin typeface="Calibri" panose="020F0502020204030204" pitchFamily="34" charset="0"/>
            </a:endParaRPr>
          </a:p>
          <a:p>
            <a:endParaRPr lang="en-US" kern="0" dirty="0">
              <a:latin typeface="Calibri" panose="020F0502020204030204" pitchFamily="34" charset="0"/>
            </a:endParaRPr>
          </a:p>
        </p:txBody>
      </p:sp>
      <p:sp>
        <p:nvSpPr>
          <p:cNvPr id="4" name="Title 10"/>
          <p:cNvSpPr txBox="1">
            <a:spLocks/>
          </p:cNvSpPr>
          <p:nvPr/>
        </p:nvSpPr>
        <p:spPr bwMode="auto">
          <a:xfrm>
            <a:off x="381000" y="533400"/>
            <a:ext cx="85820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algn="ctr"/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Why include aerosols in the predictive systems?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55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surimar:Documents:suri:akcie:1209 SolarPACES_Marrakesh:obr:AOD2009_annual_mean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"/>
          <a:stretch/>
        </p:blipFill>
        <p:spPr bwMode="auto">
          <a:xfrm>
            <a:off x="1172971" y="1260339"/>
            <a:ext cx="5816012" cy="23774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402759" y="2162103"/>
            <a:ext cx="115871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</a:rPr>
              <a:t>AOD</a:t>
            </a:r>
            <a:endParaRPr lang="en-US" sz="4000" b="1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9680" y="3892034"/>
            <a:ext cx="2760436" cy="286232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/>
            </a:lvl1pPr>
          </a:lstStyle>
          <a:p>
            <a:r>
              <a:rPr lang="en-US" dirty="0" smtClean="0">
                <a:latin typeface="Calibri" panose="020F0502020204030204" pitchFamily="34" charset="0"/>
              </a:rPr>
              <a:t>W  </a:t>
            </a:r>
            <a:r>
              <a:rPr lang="en-US" sz="2000" dirty="0" err="1" smtClean="0">
                <a:latin typeface="Calibri" panose="020F0502020204030204" pitchFamily="34" charset="0"/>
              </a:rPr>
              <a:t>Preciptable</a:t>
            </a:r>
            <a:r>
              <a:rPr lang="en-US" sz="2000" dirty="0" smtClean="0">
                <a:latin typeface="Calibri" panose="020F0502020204030204" pitchFamily="34" charset="0"/>
              </a:rPr>
              <a:t> water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O</a:t>
            </a:r>
            <a:r>
              <a:rPr lang="en-US" baseline="-25000" dirty="0" smtClean="0">
                <a:latin typeface="Calibri" panose="020F0502020204030204" pitchFamily="34" charset="0"/>
              </a:rPr>
              <a:t>3</a:t>
            </a:r>
            <a:r>
              <a:rPr lang="en-US" sz="2000" dirty="0" smtClean="0">
                <a:latin typeface="Calibri" panose="020F0502020204030204" pitchFamily="34" charset="0"/>
              </a:rPr>
              <a:t>  Ozone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H   </a:t>
            </a:r>
            <a:r>
              <a:rPr lang="en-US" sz="2000" dirty="0" smtClean="0">
                <a:latin typeface="Calibri" panose="020F0502020204030204" pitchFamily="34" charset="0"/>
              </a:rPr>
              <a:t>Altitude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926347" y="3147400"/>
            <a:ext cx="383438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US" dirty="0"/>
              <a:t>0.1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6347" y="2707268"/>
            <a:ext cx="383438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US" dirty="0"/>
              <a:t>0.2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6347" y="2321915"/>
            <a:ext cx="383438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US" dirty="0"/>
              <a:t>0.3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26347" y="1908693"/>
            <a:ext cx="383438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/>
            </a:lvl1pPr>
          </a:lstStyle>
          <a:p>
            <a:r>
              <a:rPr lang="en-US" sz="1200" dirty="0"/>
              <a:t>0.4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4" y="3738415"/>
            <a:ext cx="5257305" cy="26712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7534717" y="4683295"/>
            <a:ext cx="395021" cy="122163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791473" y="4155381"/>
            <a:ext cx="395021" cy="174955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59540" y="4051749"/>
            <a:ext cx="395021" cy="185318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34116" y="3962748"/>
            <a:ext cx="395021" cy="19421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420580" y="2185692"/>
            <a:ext cx="1104319" cy="684297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31581" y="3892034"/>
            <a:ext cx="694944" cy="684297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31581" y="4490661"/>
            <a:ext cx="694944" cy="684297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31581" y="5084842"/>
            <a:ext cx="694944" cy="684297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608692" y="3892034"/>
            <a:ext cx="395021" cy="20129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7549" y="5936638"/>
            <a:ext cx="2940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Richard Perez (SUNYA) and Tom Hoff (Clean Power Research)</a:t>
            </a:r>
            <a:endParaRPr lang="en-US" sz="1600" i="1" dirty="0">
              <a:latin typeface="Calibri" panose="020F0502020204030204" pitchFamily="34" charset="0"/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2371" y="-70710"/>
            <a:ext cx="8131629" cy="752214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C00000"/>
                </a:solidFill>
              </a:rPr>
              <a:t>Semi-empirical satellite model for solar power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733" y="572639"/>
            <a:ext cx="758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Radiative transfer model (quasi physical) + cloud modulation (largely empirical)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Solar power product: 10 km hourly (standard); 1km ½ hourly (enhanced)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F6690-A4A5-42A9-AB56-2C7088AE17CC}" type="slidenum">
              <a:rPr lang="zh-TW" altLang="en-US" smtClean="0"/>
              <a:pPr>
                <a:defRPr/>
              </a:pPr>
              <a:t>7</a:t>
            </a:fld>
            <a:endParaRPr lang="en-US" altLang="zh-TW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402753"/>
            <a:ext cx="8610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kern="0" dirty="0">
                <a:latin typeface="Calibri" panose="020F0502020204030204" pitchFamily="34" charset="0"/>
              </a:rPr>
              <a:t>Aerosol modeling, traditionally serving regional air quality and climate communities, has seen rapid development at several operational NWP centers over the last few years</a:t>
            </a: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Calibri" panose="020F0502020204030204" pitchFamily="34" charset="0"/>
              </a:rPr>
              <a:t>Operational </a:t>
            </a:r>
            <a:r>
              <a:rPr lang="en-US" sz="2000" dirty="0">
                <a:latin typeface="Calibri" panose="020F0502020204030204" pitchFamily="34" charset="0"/>
              </a:rPr>
              <a:t>aerosol forecasts are now available from several operational and research NWP </a:t>
            </a:r>
            <a:r>
              <a:rPr lang="en-US" sz="2000" dirty="0" smtClean="0">
                <a:latin typeface="Calibri" panose="020F0502020204030204" pitchFamily="34" charset="0"/>
              </a:rPr>
              <a:t>centers</a:t>
            </a:r>
            <a:endParaRPr lang="en-US" sz="2000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kern="0" dirty="0" smtClean="0">
                <a:latin typeface="Calibri" panose="020F0502020204030204" pitchFamily="34" charset="0"/>
              </a:rPr>
              <a:t>Aerosol prediction systems are built upon modeling/assimilation methodologies already in place for the meteorological systems.  </a:t>
            </a:r>
          </a:p>
          <a:p>
            <a:pPr lvl="1">
              <a:spcBef>
                <a:spcPts val="600"/>
              </a:spcBef>
              <a:tabLst>
                <a:tab pos="1828800" algn="l"/>
              </a:tabLst>
            </a:pPr>
            <a:r>
              <a:rPr lang="en-US" sz="2000" kern="0" dirty="0" smtClean="0">
                <a:latin typeface="Calibri" panose="020F0502020204030204" pitchFamily="34" charset="0"/>
              </a:rPr>
              <a:t>NRL:	NAAPS, driven by NOGAPS</a:t>
            </a:r>
          </a:p>
          <a:p>
            <a:pPr lvl="1">
              <a:spcBef>
                <a:spcPts val="600"/>
              </a:spcBef>
              <a:tabLst>
                <a:tab pos="1828800" algn="l"/>
              </a:tabLst>
            </a:pPr>
            <a:r>
              <a:rPr lang="en-US" sz="2000" kern="0" dirty="0" smtClean="0">
                <a:latin typeface="Calibri" panose="020F0502020204030204" pitchFamily="34" charset="0"/>
              </a:rPr>
              <a:t>ECMWF:	MACC, IFS coupled with LMD</a:t>
            </a:r>
          </a:p>
          <a:p>
            <a:pPr lvl="1">
              <a:spcBef>
                <a:spcPts val="600"/>
              </a:spcBef>
              <a:tabLst>
                <a:tab pos="1828800" algn="l"/>
              </a:tabLst>
            </a:pPr>
            <a:r>
              <a:rPr lang="en-US" sz="2000" kern="0" dirty="0" smtClean="0">
                <a:latin typeface="Calibri" panose="020F0502020204030204" pitchFamily="34" charset="0"/>
              </a:rPr>
              <a:t>UKMO:	</a:t>
            </a:r>
            <a:r>
              <a:rPr lang="en-US" sz="2000" kern="0" dirty="0" err="1">
                <a:latin typeface="Calibri" panose="020F0502020204030204" pitchFamily="34" charset="0"/>
              </a:rPr>
              <a:t>MetUM</a:t>
            </a:r>
            <a:r>
              <a:rPr lang="en-US" sz="2000" kern="0" dirty="0">
                <a:latin typeface="Calibri" panose="020F0502020204030204" pitchFamily="34" charset="0"/>
              </a:rPr>
              <a:t> with the Hadley Centre dust </a:t>
            </a:r>
            <a:r>
              <a:rPr lang="en-US" sz="2000" kern="0" dirty="0" smtClean="0">
                <a:latin typeface="Calibri" panose="020F0502020204030204" pitchFamily="34" charset="0"/>
              </a:rPr>
              <a:t>scheme</a:t>
            </a:r>
          </a:p>
          <a:p>
            <a:pPr lvl="1">
              <a:spcBef>
                <a:spcPts val="600"/>
              </a:spcBef>
              <a:tabLst>
                <a:tab pos="1828800" algn="l"/>
              </a:tabLst>
            </a:pPr>
            <a:r>
              <a:rPr lang="en-US" sz="2000" kern="0" dirty="0" smtClean="0">
                <a:latin typeface="Calibri" panose="020F0502020204030204" pitchFamily="34" charset="0"/>
              </a:rPr>
              <a:t>GMAO:	GEOS-5, GEOS-5 AGCM coupled with GOCART</a:t>
            </a:r>
          </a:p>
          <a:p>
            <a:pPr lvl="1">
              <a:spcBef>
                <a:spcPts val="600"/>
              </a:spcBef>
              <a:tabLst>
                <a:tab pos="1828800" algn="l"/>
              </a:tabLst>
            </a:pPr>
            <a:r>
              <a:rPr lang="en-US" sz="2000" kern="0" dirty="0" smtClean="0">
                <a:latin typeface="Calibri" panose="020F0502020204030204" pitchFamily="34" charset="0"/>
              </a:rPr>
              <a:t>NCEP:	NGAC, NEMS GSM coupled with GOCART</a:t>
            </a:r>
          </a:p>
          <a:p>
            <a:pPr marL="457200" lvl="1" indent="0">
              <a:spcBef>
                <a:spcPts val="300"/>
              </a:spcBef>
              <a:spcAft>
                <a:spcPts val="0"/>
              </a:spcAft>
              <a:buNone/>
            </a:pPr>
            <a:endParaRPr lang="en-US" sz="2000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tabLst>
                <a:tab pos="1430338" algn="l"/>
              </a:tabLst>
            </a:pPr>
            <a:endParaRPr lang="en-US" sz="20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>
              <a:tabLst>
                <a:tab pos="1430338" algn="l"/>
              </a:tabLst>
            </a:pPr>
            <a:endParaRPr lang="en-US" sz="2200" kern="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 smtClean="0">
              <a:latin typeface="Calibri" panose="020F0502020204030204" pitchFamily="34" charset="0"/>
            </a:endParaRPr>
          </a:p>
          <a:p>
            <a:endParaRPr lang="en-US" kern="0" dirty="0" smtClean="0">
              <a:latin typeface="Calibri" panose="020F0502020204030204" pitchFamily="34" charset="0"/>
            </a:endParaRPr>
          </a:p>
          <a:p>
            <a:endParaRPr lang="en-US" kern="0" dirty="0">
              <a:latin typeface="Calibri" panose="020F0502020204030204" pitchFamily="34" charset="0"/>
            </a:endParaRPr>
          </a:p>
        </p:txBody>
      </p:sp>
      <p:sp>
        <p:nvSpPr>
          <p:cNvPr id="4" name="Title 10"/>
          <p:cNvSpPr txBox="1">
            <a:spLocks/>
          </p:cNvSpPr>
          <p:nvPr/>
        </p:nvSpPr>
        <p:spPr bwMode="auto">
          <a:xfrm>
            <a:off x="457200" y="412153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/>
              </a:defRPr>
            </a:lvl9pPr>
          </a:lstStyle>
          <a:p>
            <a:pPr algn="ctr"/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Global aerosol prediction at NWP centers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09600" y="4953000"/>
            <a:ext cx="6400800" cy="9144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52400" y="4953000"/>
            <a:ext cx="7772400" cy="4572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38200" y="4905318"/>
            <a:ext cx="6858000" cy="885881"/>
          </a:xfrm>
          <a:prstGeom prst="roundRect">
            <a:avLst/>
          </a:prstGeom>
          <a:noFill/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5802" y="6121562"/>
            <a:ext cx="651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  <a:latin typeface="Calibri" panose="020F0502020204030204" pitchFamily="34" charset="0"/>
              </a:rPr>
              <a:t>GOCART in different AGCMs: NCEP-GSFC collaborative R2O project</a:t>
            </a:r>
            <a:endParaRPr lang="en-US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13746513">
            <a:off x="6329110" y="5743256"/>
            <a:ext cx="609600" cy="290439"/>
          </a:xfrm>
          <a:prstGeom prst="rightArrow">
            <a:avLst/>
          </a:prstGeom>
          <a:solidFill>
            <a:srgbClr val="0000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5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t="5579" r="42488" b="3783"/>
          <a:stretch/>
        </p:blipFill>
        <p:spPr>
          <a:xfrm>
            <a:off x="3124200" y="28903"/>
            <a:ext cx="5334000" cy="642371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04800"/>
          </a:xfrm>
        </p:spPr>
        <p:txBody>
          <a:bodyPr/>
          <a:lstStyle/>
          <a:p>
            <a:pPr>
              <a:defRPr/>
            </a:pPr>
            <a:fld id="{E0C43FF4-8822-472E-A5A9-98BB16D06F1E}" type="slidenum">
              <a:rPr lang="zh-TW" altLang="en-US" smtClean="0"/>
              <a:pPr>
                <a:defRPr/>
              </a:pPr>
              <a:t>8</a:t>
            </a:fld>
            <a:endParaRPr lang="en-US" altLang="zh-TW"/>
          </a:p>
        </p:txBody>
      </p:sp>
      <p:sp>
        <p:nvSpPr>
          <p:cNvPr id="7" name="Rectangle 6"/>
          <p:cNvSpPr/>
          <p:nvPr/>
        </p:nvSpPr>
        <p:spPr>
          <a:xfrm>
            <a:off x="107066" y="1905000"/>
            <a:ext cx="3021957" cy="36625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altLang="zh-TW" sz="2000" b="1" kern="0" dirty="0">
                <a:latin typeface="Calibri" pitchFamily="34" charset="0"/>
              </a:rPr>
              <a:t>In-line chemistry </a:t>
            </a:r>
            <a:r>
              <a:rPr lang="en-US" altLang="zh-TW" sz="2000" b="1" kern="0" dirty="0" smtClean="0">
                <a:latin typeface="Calibri" pitchFamily="34" charset="0"/>
              </a:rPr>
              <a:t>advantage</a:t>
            </a:r>
          </a:p>
          <a:p>
            <a:pPr marL="231775" indent="-231775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zh-TW" sz="2000" kern="0" dirty="0" smtClean="0">
                <a:solidFill>
                  <a:srgbClr val="C00000"/>
                </a:solidFill>
                <a:latin typeface="Calibri" pitchFamily="34" charset="0"/>
              </a:rPr>
              <a:t>Consistency</a:t>
            </a:r>
            <a:r>
              <a:rPr lang="en-US" altLang="zh-TW" sz="2000" kern="0" dirty="0">
                <a:solidFill>
                  <a:srgbClr val="C00000"/>
                </a:solidFill>
                <a:latin typeface="Calibri" pitchFamily="34" charset="0"/>
              </a:rPr>
              <a:t>:</a:t>
            </a:r>
            <a:r>
              <a:rPr lang="en-US" altLang="zh-TW" sz="2000" kern="0" dirty="0">
                <a:latin typeface="Calibri" pitchFamily="34" charset="0"/>
              </a:rPr>
              <a:t> no spatial-temporal interpolation, same physics </a:t>
            </a:r>
            <a:r>
              <a:rPr lang="en-US" altLang="zh-TW" sz="2000" kern="0" dirty="0" smtClean="0">
                <a:latin typeface="Calibri" pitchFamily="34" charset="0"/>
              </a:rPr>
              <a:t>parameterization</a:t>
            </a:r>
          </a:p>
          <a:p>
            <a:pPr marL="231775" indent="-231775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zh-TW" sz="2000" kern="0" dirty="0" smtClean="0">
                <a:solidFill>
                  <a:srgbClr val="C00000"/>
                </a:solidFill>
                <a:latin typeface="Calibri" pitchFamily="34" charset="0"/>
              </a:rPr>
              <a:t>Efficiency</a:t>
            </a:r>
            <a:r>
              <a:rPr lang="en-US" altLang="zh-TW" sz="2000" kern="0" dirty="0">
                <a:latin typeface="Calibri" pitchFamily="34" charset="0"/>
              </a:rPr>
              <a:t>: lower overall CPU costs and easier data </a:t>
            </a:r>
            <a:r>
              <a:rPr lang="en-US" altLang="zh-TW" sz="2000" kern="0" dirty="0" smtClean="0">
                <a:latin typeface="Calibri" pitchFamily="34" charset="0"/>
              </a:rPr>
              <a:t>management</a:t>
            </a:r>
            <a:endParaRPr lang="en-US" altLang="zh-TW" sz="2000" kern="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231775" indent="-231775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zh-TW" sz="2000" kern="0" dirty="0">
                <a:solidFill>
                  <a:srgbClr val="C00000"/>
                </a:solidFill>
                <a:latin typeface="Calibri" pitchFamily="34" charset="0"/>
              </a:rPr>
              <a:t>I</a:t>
            </a:r>
            <a:r>
              <a:rPr lang="en-US" altLang="zh-TW" sz="2000" kern="0" dirty="0" smtClean="0">
                <a:solidFill>
                  <a:srgbClr val="C00000"/>
                </a:solidFill>
                <a:latin typeface="Calibri" pitchFamily="34" charset="0"/>
              </a:rPr>
              <a:t>nteraction</a:t>
            </a:r>
            <a:r>
              <a:rPr lang="en-US" altLang="zh-TW" sz="2000" kern="0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altLang="zh-TW" sz="2000" kern="0" dirty="0">
                <a:latin typeface="Calibri" pitchFamily="34" charset="0"/>
              </a:rPr>
              <a:t>Allows for feedback to meteorology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295400"/>
            <a:ext cx="2279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GOCART Module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066" y="5830554"/>
            <a:ext cx="2491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GOCART diagram provided by Peter </a:t>
            </a:r>
            <a:r>
              <a:rPr lang="en-US" sz="1600" i="1" dirty="0" err="1" smtClean="0">
                <a:latin typeface="Calibri" panose="020F0502020204030204" pitchFamily="34" charset="0"/>
              </a:rPr>
              <a:t>Colarco</a:t>
            </a:r>
            <a:r>
              <a:rPr lang="en-US" sz="1600" i="1" dirty="0" smtClean="0">
                <a:latin typeface="Calibri" panose="020F0502020204030204" pitchFamily="34" charset="0"/>
              </a:rPr>
              <a:t> (GSFC)</a:t>
            </a:r>
            <a:endParaRPr lang="en-US" sz="16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7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14" y="838200"/>
            <a:ext cx="7315834" cy="54868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548668"/>
            <a:ext cx="2133600" cy="304800"/>
          </a:xfrm>
        </p:spPr>
        <p:txBody>
          <a:bodyPr/>
          <a:lstStyle/>
          <a:p>
            <a:pPr>
              <a:defRPr/>
            </a:pPr>
            <a:fld id="{EB2F6690-A4A5-42A9-AB56-2C7088AE17CC}" type="slidenum">
              <a:rPr lang="zh-TW" altLang="en-US" smtClean="0"/>
              <a:pPr>
                <a:defRPr/>
              </a:pPr>
              <a:t>9</a:t>
            </a:fld>
            <a:endParaRPr lang="en-US" altLang="zh-TW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8750" y="599586"/>
            <a:ext cx="8153400" cy="3870325"/>
          </a:xfrm>
          <a:prstGeom prst="rect">
            <a:avLst/>
          </a:prstGeom>
        </p:spPr>
        <p:txBody>
          <a:bodyPr/>
          <a:lstStyle/>
          <a:p>
            <a:pPr marL="231775" indent="-231775" eaLnBrk="0" hangingPunct="0">
              <a:spcBef>
                <a:spcPct val="20000"/>
              </a:spcBef>
              <a:defRPr/>
            </a:pPr>
            <a:endParaRPr lang="en-US" kern="0" dirty="0" smtClean="0">
              <a:solidFill>
                <a:srgbClr val="3333FF"/>
              </a:solidFill>
              <a:latin typeface="Calibri" pitchFamily="34" charset="0"/>
            </a:endParaRPr>
          </a:p>
          <a:p>
            <a:pPr marL="231775" indent="-231775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kern="0" dirty="0" smtClean="0">
              <a:solidFill>
                <a:srgbClr val="3333FF"/>
              </a:solidFill>
              <a:latin typeface="Calibri" pitchFamily="34" charset="0"/>
            </a:endParaRPr>
          </a:p>
          <a:p>
            <a:pPr marL="231775" indent="-231775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kern="0" dirty="0" smtClean="0">
              <a:solidFill>
                <a:srgbClr val="3333FF"/>
              </a:solidFill>
            </a:endParaRPr>
          </a:p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9506" name="AutoShape 2" descr="http://sds-was.aemet.es/archive/images/comparison-multimodel/20131202/comparison-OD550_DUST--loop-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09600" y="34437"/>
            <a:ext cx="82296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Multi-Model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Aerosol Ensemble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14" y="848214"/>
            <a:ext cx="7315834" cy="5486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14" y="838200"/>
            <a:ext cx="7315834" cy="5486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18" y="838200"/>
            <a:ext cx="7315834" cy="54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18" y="818172"/>
            <a:ext cx="7315834" cy="5486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4278" y="818172"/>
            <a:ext cx="6960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International Cooperative for Aerosol Prediction (ICAP) multi-model ensemble.   Dust AOD from 7 members (BSC, ECMWF, GMAO, NCEP, NRL, JMA, and UKMO)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8300" y="5668080"/>
            <a:ext cx="827953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ICAP is a global aerosol forecasting working group for aerosol forecast centers and data providers.  NCEP leverages collaborations with other recognized world experts in operational aerosol forecasting</a:t>
            </a:r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16440</TotalTime>
  <Words>1137</Words>
  <Application>Microsoft Office PowerPoint</Application>
  <PresentationFormat>On-screen Show (4:3)</PresentationFormat>
  <Paragraphs>184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Default Design</vt:lpstr>
      <vt:lpstr>8_Custom Design</vt:lpstr>
      <vt:lpstr>7_Custom Design</vt:lpstr>
      <vt:lpstr>6_Custom Design</vt:lpstr>
      <vt:lpstr>5_Custom Design</vt:lpstr>
      <vt:lpstr>3_Custom Design</vt:lpstr>
      <vt:lpstr>4_Custom Design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Multi-agency collaborations toward  developing global aerosol forecasting system at NCEP</vt:lpstr>
      <vt:lpstr>PowerPoint Presentation</vt:lpstr>
      <vt:lpstr>Semi-empirical satellite model for solar power</vt:lpstr>
      <vt:lpstr>PowerPoint Presentation</vt:lpstr>
      <vt:lpstr>PowerPoint Presentation</vt:lpstr>
      <vt:lpstr>PowerPoint Presentation</vt:lpstr>
      <vt:lpstr>Looking forward …..</vt:lpstr>
      <vt:lpstr>PowerPoint Presentation</vt:lpstr>
      <vt:lpstr> Temporal and Spatial Variation in   Fire Emissions from GBBEPx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group 2: Modeling and data assimilation Interim report</dc:title>
  <dc:creator>mc</dc:creator>
  <cp:lastModifiedBy>Jun Wang</cp:lastModifiedBy>
  <cp:revision>931</cp:revision>
  <cp:lastPrinted>2015-03-25T15:03:28Z</cp:lastPrinted>
  <dcterms:created xsi:type="dcterms:W3CDTF">2005-08-19T01:51:16Z</dcterms:created>
  <dcterms:modified xsi:type="dcterms:W3CDTF">2015-06-09T00:46:27Z</dcterms:modified>
</cp:coreProperties>
</file>