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428" r:id="rId2"/>
    <p:sldId id="490" r:id="rId3"/>
    <p:sldId id="431" r:id="rId4"/>
    <p:sldId id="449" r:id="rId5"/>
    <p:sldId id="448" r:id="rId6"/>
    <p:sldId id="489" r:id="rId7"/>
    <p:sldId id="423" r:id="rId8"/>
    <p:sldId id="424" r:id="rId9"/>
    <p:sldId id="425" r:id="rId10"/>
    <p:sldId id="426" r:id="rId11"/>
    <p:sldId id="427" r:id="rId12"/>
    <p:sldId id="439" r:id="rId13"/>
    <p:sldId id="440" r:id="rId14"/>
    <p:sldId id="442" r:id="rId15"/>
    <p:sldId id="441" r:id="rId16"/>
    <p:sldId id="451" r:id="rId17"/>
    <p:sldId id="453" r:id="rId18"/>
    <p:sldId id="455" r:id="rId19"/>
    <p:sldId id="456" r:id="rId20"/>
    <p:sldId id="460" r:id="rId21"/>
    <p:sldId id="464" r:id="rId22"/>
    <p:sldId id="468" r:id="rId23"/>
    <p:sldId id="472" r:id="rId24"/>
    <p:sldId id="476" r:id="rId25"/>
    <p:sldId id="480" r:id="rId26"/>
    <p:sldId id="484" r:id="rId27"/>
    <p:sldId id="488" r:id="rId28"/>
    <p:sldId id="438" r:id="rId29"/>
  </p:sldIdLst>
  <p:sldSz cx="9144000" cy="6858000" type="screen4x3"/>
  <p:notesSz cx="6934200" cy="92329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17" autoAdjust="0"/>
    <p:restoredTop sz="88280" autoAdjust="0"/>
  </p:normalViewPr>
  <p:slideViewPr>
    <p:cSldViewPr>
      <p:cViewPr varScale="1">
        <p:scale>
          <a:sx n="62" d="100"/>
          <a:sy n="62" d="100"/>
        </p:scale>
        <p:origin x="-1734"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645"/>
          </a:xfrm>
          <a:prstGeom prst="rect">
            <a:avLst/>
          </a:prstGeom>
        </p:spPr>
        <p:txBody>
          <a:bodyPr vert="horz" lIns="92372" tIns="46186" rIns="92372" bIns="46186" rtlCol="0"/>
          <a:lstStyle>
            <a:lvl1pPr algn="l">
              <a:defRPr sz="1200">
                <a:latin typeface="Arial" charset="0"/>
                <a:cs typeface="+mn-cs"/>
              </a:defRPr>
            </a:lvl1pPr>
          </a:lstStyle>
          <a:p>
            <a:pPr>
              <a:defRPr/>
            </a:pPr>
            <a:endParaRPr lang="en-US"/>
          </a:p>
        </p:txBody>
      </p:sp>
      <p:sp>
        <p:nvSpPr>
          <p:cNvPr id="3" name="Date Placeholder 2"/>
          <p:cNvSpPr>
            <a:spLocks noGrp="1"/>
          </p:cNvSpPr>
          <p:nvPr>
            <p:ph type="dt" idx="1"/>
          </p:nvPr>
        </p:nvSpPr>
        <p:spPr>
          <a:xfrm>
            <a:off x="3927776" y="0"/>
            <a:ext cx="3004820" cy="461645"/>
          </a:xfrm>
          <a:prstGeom prst="rect">
            <a:avLst/>
          </a:prstGeom>
        </p:spPr>
        <p:txBody>
          <a:bodyPr vert="horz" lIns="92372" tIns="46186" rIns="92372" bIns="46186" rtlCol="0"/>
          <a:lstStyle>
            <a:lvl1pPr algn="r">
              <a:defRPr sz="1200">
                <a:latin typeface="Arial" charset="0"/>
                <a:cs typeface="+mn-cs"/>
              </a:defRPr>
            </a:lvl1pPr>
          </a:lstStyle>
          <a:p>
            <a:pPr>
              <a:defRPr/>
            </a:pPr>
            <a:fld id="{BD022957-8E5B-4741-BE07-BBEBCB87F74C}" type="datetimeFigureOut">
              <a:rPr lang="en-US"/>
              <a:pPr>
                <a:defRPr/>
              </a:pPr>
              <a:t>9/5/2012</a:t>
            </a:fld>
            <a:endParaRPr lang="en-US" dirty="0"/>
          </a:p>
        </p:txBody>
      </p:sp>
      <p:sp>
        <p:nvSpPr>
          <p:cNvPr id="4" name="Slide Image Placeholder 3"/>
          <p:cNvSpPr>
            <a:spLocks noGrp="1" noRot="1" noChangeAspect="1"/>
          </p:cNvSpPr>
          <p:nvPr>
            <p:ph type="sldImg" idx="2"/>
          </p:nvPr>
        </p:nvSpPr>
        <p:spPr>
          <a:xfrm>
            <a:off x="1158875" y="692150"/>
            <a:ext cx="4616450" cy="3462338"/>
          </a:xfrm>
          <a:prstGeom prst="rect">
            <a:avLst/>
          </a:prstGeom>
          <a:noFill/>
          <a:ln w="12700">
            <a:solidFill>
              <a:prstClr val="black"/>
            </a:solidFill>
          </a:ln>
        </p:spPr>
        <p:txBody>
          <a:bodyPr vert="horz" lIns="92372" tIns="46186" rIns="92372" bIns="46186" rtlCol="0" anchor="ctr"/>
          <a:lstStyle/>
          <a:p>
            <a:pPr lvl="0"/>
            <a:endParaRPr lang="en-US" noProof="0" dirty="0" smtClean="0"/>
          </a:p>
        </p:txBody>
      </p:sp>
      <p:sp>
        <p:nvSpPr>
          <p:cNvPr id="5" name="Notes Placeholder 4"/>
          <p:cNvSpPr>
            <a:spLocks noGrp="1"/>
          </p:cNvSpPr>
          <p:nvPr>
            <p:ph type="body" sz="quarter" idx="3"/>
          </p:nvPr>
        </p:nvSpPr>
        <p:spPr>
          <a:xfrm>
            <a:off x="693420" y="4385628"/>
            <a:ext cx="5547360" cy="4154805"/>
          </a:xfrm>
          <a:prstGeom prst="rect">
            <a:avLst/>
          </a:prstGeom>
        </p:spPr>
        <p:txBody>
          <a:bodyPr vert="horz" lIns="92372" tIns="46186" rIns="92372" bIns="46186"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769653"/>
            <a:ext cx="3004820" cy="461645"/>
          </a:xfrm>
          <a:prstGeom prst="rect">
            <a:avLst/>
          </a:prstGeom>
        </p:spPr>
        <p:txBody>
          <a:bodyPr vert="horz" lIns="92372" tIns="46186" rIns="92372" bIns="46186" rtlCol="0" anchor="b"/>
          <a:lstStyle>
            <a:lvl1pPr algn="l">
              <a:defRPr sz="1200">
                <a:latin typeface="Arial" charset="0"/>
                <a:cs typeface="+mn-cs"/>
              </a:defRPr>
            </a:lvl1pPr>
          </a:lstStyle>
          <a:p>
            <a:pPr>
              <a:defRPr/>
            </a:pPr>
            <a:endParaRPr lang="en-US"/>
          </a:p>
        </p:txBody>
      </p:sp>
      <p:sp>
        <p:nvSpPr>
          <p:cNvPr id="7" name="Slide Number Placeholder 6"/>
          <p:cNvSpPr>
            <a:spLocks noGrp="1"/>
          </p:cNvSpPr>
          <p:nvPr>
            <p:ph type="sldNum" sz="quarter" idx="5"/>
          </p:nvPr>
        </p:nvSpPr>
        <p:spPr>
          <a:xfrm>
            <a:off x="3927776" y="8769653"/>
            <a:ext cx="3004820" cy="461645"/>
          </a:xfrm>
          <a:prstGeom prst="rect">
            <a:avLst/>
          </a:prstGeom>
        </p:spPr>
        <p:txBody>
          <a:bodyPr vert="horz" lIns="92372" tIns="46186" rIns="92372" bIns="46186" rtlCol="0" anchor="b"/>
          <a:lstStyle>
            <a:lvl1pPr algn="r">
              <a:defRPr sz="1200">
                <a:latin typeface="Arial" charset="0"/>
                <a:cs typeface="+mn-cs"/>
              </a:defRPr>
            </a:lvl1pPr>
          </a:lstStyle>
          <a:p>
            <a:pPr>
              <a:defRPr/>
            </a:pPr>
            <a:fld id="{DC19982E-9BBC-4E17-9E5A-AD0BA52558A0}" type="slidenum">
              <a:rPr lang="en-US"/>
              <a:pPr>
                <a:defRPr/>
              </a:pPr>
              <a:t>‹#›</a:t>
            </a:fld>
            <a:endParaRPr lang="en-US" dirty="0"/>
          </a:p>
        </p:txBody>
      </p:sp>
    </p:spTree>
    <p:extLst>
      <p:ext uri="{BB962C8B-B14F-4D97-AF65-F5344CB8AC3E}">
        <p14:creationId xmlns:p14="http://schemas.microsoft.com/office/powerpoint/2010/main" val="12098265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27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D0C34F6-4F3F-4021-BC06-840E45FAA4CD}" type="slidenum">
              <a:rPr lang="en-US" smtClean="0"/>
              <a:pPr>
                <a:defRPr/>
              </a:pPr>
              <a:t>1</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C19982E-9BBC-4E17-9E5A-AD0BA52558A0}" type="slidenum">
              <a:rPr lang="en-US" smtClean="0"/>
              <a:pPr>
                <a:defRPr/>
              </a:pPr>
              <a:t>2</a:t>
            </a:fld>
            <a:endParaRPr lang="en-US" dirty="0"/>
          </a:p>
        </p:txBody>
      </p:sp>
    </p:spTree>
    <p:extLst>
      <p:ext uri="{BB962C8B-B14F-4D97-AF65-F5344CB8AC3E}">
        <p14:creationId xmlns:p14="http://schemas.microsoft.com/office/powerpoint/2010/main" val="878169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8BABF2E6-EBEB-40A1-972C-F8E35279E00F}" type="slidenum">
              <a:rPr lang="en-US"/>
              <a:pPr/>
              <a:t>3</a:t>
            </a:fld>
            <a:endParaRPr lang="en-US"/>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results are not very surprising to me, given the fact that we perturbed the model physics by simply replacing the GFS PBL scheme with the MYJ scheme.  We are demonstrating a likely consequence when anyone simply replaces a component of the physics in a model without a lot of testing and adjustment. </a:t>
            </a:r>
            <a:br>
              <a:rPr lang="en-US" dirty="0" smtClean="0"/>
            </a:br>
            <a:endParaRPr lang="en-US" dirty="0"/>
          </a:p>
        </p:txBody>
      </p:sp>
      <p:sp>
        <p:nvSpPr>
          <p:cNvPr id="4" name="Slide Number Placeholder 3"/>
          <p:cNvSpPr>
            <a:spLocks noGrp="1"/>
          </p:cNvSpPr>
          <p:nvPr>
            <p:ph type="sldNum" sz="quarter" idx="10"/>
          </p:nvPr>
        </p:nvSpPr>
        <p:spPr/>
        <p:txBody>
          <a:bodyPr/>
          <a:lstStyle/>
          <a:p>
            <a:pPr>
              <a:defRPr/>
            </a:pPr>
            <a:fld id="{DC19982E-9BBC-4E17-9E5A-AD0BA52558A0}" type="slidenum">
              <a:rPr lang="en-US" smtClean="0"/>
              <a:pPr>
                <a:defRPr/>
              </a:pPr>
              <a:t>28</a:t>
            </a:fld>
            <a:endParaRPr lang="en-US" dirty="0"/>
          </a:p>
        </p:txBody>
      </p:sp>
    </p:spTree>
    <p:extLst>
      <p:ext uri="{BB962C8B-B14F-4D97-AF65-F5344CB8AC3E}">
        <p14:creationId xmlns:p14="http://schemas.microsoft.com/office/powerpoint/2010/main" val="878169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91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smtClean="0"/>
              <a:t>Click to edit Master subtitle style</a:t>
            </a:r>
            <a:endParaRPr lang="en-US"/>
          </a:p>
        </p:txBody>
      </p:sp>
      <p:sp>
        <p:nvSpPr>
          <p:cNvPr id="49156" name="Rectangle 4"/>
          <p:cNvSpPr>
            <a:spLocks noGrp="1" noChangeArrowheads="1"/>
          </p:cNvSpPr>
          <p:nvPr>
            <p:ph type="ctrTitle"/>
          </p:nvPr>
        </p:nvSpPr>
        <p:spPr>
          <a:xfrm>
            <a:off x="685800" y="2130425"/>
            <a:ext cx="7772400" cy="1470025"/>
          </a:xfrm>
        </p:spPr>
        <p:txBody>
          <a:bodyPr/>
          <a:lstStyle>
            <a:lvl1pPr>
              <a:defRPr/>
            </a:lvl1pPr>
          </a:lstStyle>
          <a:p>
            <a:r>
              <a:rPr lang="en-US" smtClean="0"/>
              <a:t>Click to edit Master 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05588" y="785813"/>
            <a:ext cx="2079625" cy="46243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63538" y="785813"/>
            <a:ext cx="6089650" cy="46243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8788" y="1905000"/>
            <a:ext cx="4037012"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7013"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CCFFFF"/>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58788" y="1905000"/>
            <a:ext cx="8226425" cy="3505200"/>
          </a:xfrm>
          <a:prstGeom prst="rect">
            <a:avLst/>
          </a:prstGeom>
          <a:noFill/>
          <a:ln w="9525">
            <a:noFill/>
            <a:miter lim="800000"/>
            <a:headEnd/>
            <a:tailEnd/>
          </a:ln>
        </p:spPr>
        <p:txBody>
          <a:bodyPr vert="horz" wrap="square" lIns="91400" tIns="45699" rIns="91400" bIns="4569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7" name="Rectangle 2"/>
          <p:cNvSpPr>
            <a:spLocks noGrp="1" noChangeArrowheads="1"/>
          </p:cNvSpPr>
          <p:nvPr>
            <p:ph type="title"/>
          </p:nvPr>
        </p:nvSpPr>
        <p:spPr bwMode="auto">
          <a:xfrm>
            <a:off x="363538" y="785813"/>
            <a:ext cx="8228012" cy="1143000"/>
          </a:xfrm>
          <a:prstGeom prst="rect">
            <a:avLst/>
          </a:prstGeom>
          <a:noFill/>
          <a:ln w="9525">
            <a:noFill/>
            <a:miter lim="800000"/>
            <a:headEnd/>
            <a:tailEnd/>
          </a:ln>
        </p:spPr>
        <p:txBody>
          <a:bodyPr vert="horz" wrap="square" lIns="91400" tIns="45699" rIns="91400" bIns="45699" numCol="1" anchor="ctr"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1" fontAlgn="base" hangingPunct="1">
        <a:spcBef>
          <a:spcPct val="0"/>
        </a:spcBef>
        <a:spcAft>
          <a:spcPct val="0"/>
        </a:spcAft>
        <a:defRPr sz="4400">
          <a:solidFill>
            <a:schemeClr val="tx2"/>
          </a:solidFill>
          <a:latin typeface="Arial" pitchFamily="34" charset="0"/>
        </a:defRPr>
      </a:lvl6pPr>
      <a:lvl7pPr marL="914400" algn="ctr" rtl="0" eaLnBrk="1" fontAlgn="base" hangingPunct="1">
        <a:spcBef>
          <a:spcPct val="0"/>
        </a:spcBef>
        <a:spcAft>
          <a:spcPct val="0"/>
        </a:spcAft>
        <a:defRPr sz="4400">
          <a:solidFill>
            <a:schemeClr val="tx2"/>
          </a:solidFill>
          <a:latin typeface="Arial" pitchFamily="34" charset="0"/>
        </a:defRPr>
      </a:lvl7pPr>
      <a:lvl8pPr marL="1371600" algn="ctr" rtl="0" eaLnBrk="1" fontAlgn="base" hangingPunct="1">
        <a:spcBef>
          <a:spcPct val="0"/>
        </a:spcBef>
        <a:spcAft>
          <a:spcPct val="0"/>
        </a:spcAft>
        <a:defRPr sz="4400">
          <a:solidFill>
            <a:schemeClr val="tx2"/>
          </a:solidFill>
          <a:latin typeface="Arial" pitchFamily="34" charset="0"/>
        </a:defRPr>
      </a:lvl8pPr>
      <a:lvl9pPr marL="1828800" algn="ctr" rtl="0" eaLnBrk="1" fontAlgn="base" hangingPunct="1">
        <a:spcBef>
          <a:spcPct val="0"/>
        </a:spcBef>
        <a:spcAft>
          <a:spcPct val="0"/>
        </a:spcAft>
        <a:defRPr sz="4400">
          <a:solidFill>
            <a:schemeClr val="tx2"/>
          </a:solidFill>
          <a:latin typeface="Arial" pitchFamily="34" charset="0"/>
        </a:defRPr>
      </a:lvl9pPr>
    </p:titleStyle>
    <p:bodyStyle>
      <a:lvl1pPr marL="344488" indent="-344488"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700">
          <a:solidFill>
            <a:schemeClr val="tx1"/>
          </a:solidFill>
          <a:latin typeface="+mn-lt"/>
        </a:defRPr>
      </a:lvl2pPr>
      <a:lvl3pPr marL="1143000" indent="-228600" algn="l" rtl="0" eaLnBrk="0" fontAlgn="base" hangingPunct="0">
        <a:spcBef>
          <a:spcPct val="20000"/>
        </a:spcBef>
        <a:spcAft>
          <a:spcPct val="0"/>
        </a:spcAft>
        <a:buChar char="•"/>
        <a:defRPr sz="2500">
          <a:solidFill>
            <a:schemeClr val="tx1"/>
          </a:solidFill>
          <a:latin typeface="+mn-lt"/>
        </a:defRPr>
      </a:lvl3pPr>
      <a:lvl4pPr marL="1598613" indent="-225425"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gif"/><Relationship Id="rId4" Type="http://schemas.openxmlformats.org/officeDocument/2006/relationships/image" Target="../media/image3.gif"/></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
          <p:cNvSpPr>
            <a:spLocks noGrp="1" noChangeArrowheads="1"/>
          </p:cNvSpPr>
          <p:nvPr>
            <p:ph type="subTitle" idx="1"/>
          </p:nvPr>
        </p:nvSpPr>
        <p:spPr>
          <a:xfrm>
            <a:off x="0" y="3581400"/>
            <a:ext cx="9144000" cy="1295400"/>
          </a:xfrm>
        </p:spPr>
        <p:txBody>
          <a:bodyPr lIns="91440" tIns="45720" rIns="91440" bIns="45720"/>
          <a:lstStyle/>
          <a:p>
            <a:pPr eaLnBrk="1" hangingPunct="1"/>
            <a:r>
              <a:rPr lang="en-US" sz="2400" b="1" dirty="0"/>
              <a:t>The NOAA HWRF </a:t>
            </a:r>
            <a:r>
              <a:rPr lang="en-US" sz="2400" b="1" dirty="0" smtClean="0"/>
              <a:t>TEAM</a:t>
            </a:r>
            <a:endParaRPr lang="en-US" sz="2800" dirty="0"/>
          </a:p>
        </p:txBody>
      </p:sp>
      <p:sp>
        <p:nvSpPr>
          <p:cNvPr id="2051" name="Rectangle 2"/>
          <p:cNvSpPr>
            <a:spLocks noGrp="1" noChangeArrowheads="1"/>
          </p:cNvSpPr>
          <p:nvPr>
            <p:ph type="ctrTitle"/>
          </p:nvPr>
        </p:nvSpPr>
        <p:spPr>
          <a:xfrm>
            <a:off x="15240" y="811213"/>
            <a:ext cx="9118600" cy="1703387"/>
          </a:xfrm>
        </p:spPr>
        <p:txBody>
          <a:bodyPr lIns="91440" tIns="45720" rIns="91440" bIns="45720" anchor="t"/>
          <a:lstStyle/>
          <a:p>
            <a:pPr eaLnBrk="1" hangingPunct="1"/>
            <a:r>
              <a:rPr lang="en-US" sz="3200" b="1" dirty="0"/>
              <a:t>Preliminary Report on </a:t>
            </a:r>
            <a:r>
              <a:rPr lang="en-US" sz="3200" b="1" dirty="0" smtClean="0"/>
              <a:t>the MYJ </a:t>
            </a:r>
            <a:r>
              <a:rPr lang="en-US" sz="3200" b="1" dirty="0"/>
              <a:t>PBL </a:t>
            </a:r>
            <a:r>
              <a:rPr lang="en-US" sz="3200" b="1" dirty="0"/>
              <a:t>E</a:t>
            </a:r>
            <a:r>
              <a:rPr lang="en-US" sz="3200" b="1" dirty="0" smtClean="0"/>
              <a:t>xperiment </a:t>
            </a:r>
            <a:r>
              <a:rPr lang="en-US" sz="3200" b="1" dirty="0"/>
              <a:t>with the </a:t>
            </a:r>
            <a:r>
              <a:rPr lang="en-US" sz="3200" b="1" dirty="0" smtClean="0"/>
              <a:t>Operational HWRF:</a:t>
            </a:r>
            <a:br>
              <a:rPr lang="en-US" sz="3200" b="1" dirty="0" smtClean="0"/>
            </a:br>
            <a:r>
              <a:rPr lang="en-US" sz="3200" b="1" dirty="0" smtClean="0"/>
              <a:t>Comparisons with the GFS PBL Scheme</a:t>
            </a:r>
            <a:endParaRPr lang="en-US" sz="2400" b="1" dirty="0" smtClean="0"/>
          </a:p>
        </p:txBody>
      </p:sp>
      <p:sp>
        <p:nvSpPr>
          <p:cNvPr id="3076" name="Line 4"/>
          <p:cNvSpPr>
            <a:spLocks noChangeShapeType="1"/>
          </p:cNvSpPr>
          <p:nvPr/>
        </p:nvSpPr>
        <p:spPr bwMode="auto">
          <a:xfrm>
            <a:off x="1524000" y="2895600"/>
            <a:ext cx="6169025" cy="0"/>
          </a:xfrm>
          <a:prstGeom prst="line">
            <a:avLst/>
          </a:prstGeom>
          <a:noFill/>
          <a:ln w="38100">
            <a:solidFill>
              <a:srgbClr val="33CC33"/>
            </a:solidFill>
            <a:round/>
            <a:headEnd/>
            <a:tailEnd/>
          </a:ln>
          <a:effectLst>
            <a:outerShdw dist="107763" dir="2700000" algn="ctr" rotWithShape="0">
              <a:schemeClr val="bg2">
                <a:alpha val="50000"/>
              </a:schemeClr>
            </a:outerShdw>
          </a:effectLst>
        </p:spPr>
        <p:txBody>
          <a:bodyPr lIns="96653" tIns="48326" rIns="96653" bIns="48326" anchor="ctr"/>
          <a:lstStyle/>
          <a:p>
            <a:pPr>
              <a:defRPr/>
            </a:pPr>
            <a:endParaRPr lang="en-US" dirty="0">
              <a:cs typeface="+mn-cs"/>
            </a:endParaRPr>
          </a:p>
        </p:txBody>
      </p:sp>
      <p:sp>
        <p:nvSpPr>
          <p:cNvPr id="2053" name="Text Box 5"/>
          <p:cNvSpPr txBox="1">
            <a:spLocks noChangeArrowheads="1"/>
          </p:cNvSpPr>
          <p:nvPr/>
        </p:nvSpPr>
        <p:spPr bwMode="auto">
          <a:xfrm>
            <a:off x="0" y="5741988"/>
            <a:ext cx="9144000" cy="613229"/>
          </a:xfrm>
          <a:prstGeom prst="rect">
            <a:avLst/>
          </a:prstGeom>
          <a:noFill/>
          <a:ln w="9525" algn="ctr">
            <a:noFill/>
            <a:miter lim="800000"/>
            <a:headEnd/>
            <a:tailEnd/>
          </a:ln>
        </p:spPr>
        <p:txBody>
          <a:bodyPr wrap="square" lIns="91424" tIns="45712" rIns="91424" bIns="45712">
            <a:spAutoFit/>
          </a:bodyPr>
          <a:lstStyle/>
          <a:p>
            <a:pPr algn="ctr"/>
            <a:r>
              <a:rPr lang="en-US" sz="1600" b="1" dirty="0">
                <a:solidFill>
                  <a:schemeClr val="tx2"/>
                </a:solidFill>
              </a:rPr>
              <a:t>The EMC Internal HWRF Meeting</a:t>
            </a:r>
          </a:p>
          <a:p>
            <a:pPr algn="ctr">
              <a:lnSpc>
                <a:spcPct val="60000"/>
              </a:lnSpc>
              <a:spcBef>
                <a:spcPct val="45000"/>
              </a:spcBef>
            </a:pPr>
            <a:r>
              <a:rPr lang="en-US" sz="1700" b="1" dirty="0" smtClean="0">
                <a:solidFill>
                  <a:schemeClr val="tx2"/>
                </a:solidFill>
              </a:rPr>
              <a:t>6 September 2012</a:t>
            </a:r>
            <a:endParaRPr lang="en-US" sz="1700" b="1" dirty="0">
              <a:solidFill>
                <a:schemeClr val="tx2"/>
              </a:solidFill>
            </a:endParaRPr>
          </a:p>
        </p:txBody>
      </p:sp>
      <p:sp>
        <p:nvSpPr>
          <p:cNvPr id="3078" name="Line 6"/>
          <p:cNvSpPr>
            <a:spLocks noChangeShapeType="1"/>
          </p:cNvSpPr>
          <p:nvPr/>
        </p:nvSpPr>
        <p:spPr bwMode="auto">
          <a:xfrm>
            <a:off x="1524000" y="4648200"/>
            <a:ext cx="6169025" cy="0"/>
          </a:xfrm>
          <a:prstGeom prst="line">
            <a:avLst/>
          </a:prstGeom>
          <a:noFill/>
          <a:ln w="38100">
            <a:solidFill>
              <a:srgbClr val="33CC33"/>
            </a:solidFill>
            <a:round/>
            <a:headEnd/>
            <a:tailEnd/>
          </a:ln>
          <a:effectLst>
            <a:outerShdw dist="107763" dir="2700000" algn="ctr" rotWithShape="0">
              <a:schemeClr val="bg2">
                <a:alpha val="50000"/>
              </a:schemeClr>
            </a:outerShdw>
          </a:effectLst>
        </p:spPr>
        <p:txBody>
          <a:bodyPr lIns="96653" tIns="48326" rIns="96653" bIns="48326" anchor="ctr"/>
          <a:lstStyle/>
          <a:p>
            <a:pPr>
              <a:defRPr/>
            </a:pPr>
            <a:endParaRPr lang="en-US" dirty="0">
              <a:cs typeface="+mn-cs"/>
            </a:endParaRPr>
          </a:p>
        </p:txBody>
      </p:sp>
    </p:spTree>
    <p:extLst>
      <p:ext uri="{BB962C8B-B14F-4D97-AF65-F5344CB8AC3E}">
        <p14:creationId xmlns:p14="http://schemas.microsoft.com/office/powerpoint/2010/main" val="3097981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8257"/>
            <a:ext cx="8229600" cy="1143000"/>
          </a:xfrm>
        </p:spPr>
        <p:txBody>
          <a:bodyPr/>
          <a:lstStyle/>
          <a:p>
            <a:r>
              <a:rPr lang="en-US" dirty="0" smtClean="0"/>
              <a:t>MARIA (2011)</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302" y="830617"/>
            <a:ext cx="4000500" cy="292608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3756697"/>
            <a:ext cx="4000500" cy="292608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3500" y="900363"/>
            <a:ext cx="4000500" cy="2926080"/>
          </a:xfrm>
          <a:prstGeom prst="rect">
            <a:avLst/>
          </a:prstGeom>
        </p:spPr>
      </p:pic>
    </p:spTree>
    <p:extLst>
      <p:ext uri="{BB962C8B-B14F-4D97-AF65-F5344CB8AC3E}">
        <p14:creationId xmlns:p14="http://schemas.microsoft.com/office/powerpoint/2010/main" val="40067947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8257"/>
            <a:ext cx="8229600" cy="1143000"/>
          </a:xfrm>
        </p:spPr>
        <p:txBody>
          <a:bodyPr/>
          <a:lstStyle/>
          <a:p>
            <a:r>
              <a:rPr lang="en-US" dirty="0" smtClean="0"/>
              <a:t>OPHELIA (2011)</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163" y="762000"/>
            <a:ext cx="4000500" cy="292608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762000"/>
            <a:ext cx="4000500" cy="292608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200" y="3916680"/>
            <a:ext cx="4000500" cy="2926080"/>
          </a:xfrm>
          <a:prstGeom prst="rect">
            <a:avLst/>
          </a:prstGeom>
        </p:spPr>
      </p:pic>
    </p:spTree>
    <p:extLst>
      <p:ext uri="{BB962C8B-B14F-4D97-AF65-F5344CB8AC3E}">
        <p14:creationId xmlns:p14="http://schemas.microsoft.com/office/powerpoint/2010/main" val="725188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ISAAC (2012)</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728" y="771879"/>
            <a:ext cx="4267200" cy="301142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720687"/>
            <a:ext cx="4267200" cy="3011424"/>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4367" y="3809927"/>
            <a:ext cx="4267200" cy="3011424"/>
          </a:xfrm>
          <a:prstGeom prst="rect">
            <a:avLst/>
          </a:prstGeom>
        </p:spPr>
      </p:pic>
    </p:spTree>
    <p:extLst>
      <p:ext uri="{BB962C8B-B14F-4D97-AF65-F5344CB8AC3E}">
        <p14:creationId xmlns:p14="http://schemas.microsoft.com/office/powerpoint/2010/main" val="22442415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514200" y="-37322"/>
            <a:ext cx="8229600" cy="1143000"/>
          </a:xfrm>
          <a:prstGeom prst="rect">
            <a:avLst/>
          </a:prstGeom>
          <a:noFill/>
          <a:ln w="9525">
            <a:noFill/>
            <a:miter lim="800000"/>
            <a:headEnd/>
            <a:tailEnd/>
          </a:ln>
        </p:spPr>
        <p:txBody>
          <a:bodyPr vert="horz" wrap="square" lIns="91400" tIns="45699" rIns="91400" bIns="4569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1" fontAlgn="base" hangingPunct="1">
              <a:spcBef>
                <a:spcPct val="0"/>
              </a:spcBef>
              <a:spcAft>
                <a:spcPct val="0"/>
              </a:spcAft>
              <a:defRPr sz="4400">
                <a:solidFill>
                  <a:schemeClr val="tx2"/>
                </a:solidFill>
                <a:latin typeface="Arial" pitchFamily="34" charset="0"/>
              </a:defRPr>
            </a:lvl6pPr>
            <a:lvl7pPr marL="914400" algn="ctr" rtl="0" eaLnBrk="1" fontAlgn="base" hangingPunct="1">
              <a:spcBef>
                <a:spcPct val="0"/>
              </a:spcBef>
              <a:spcAft>
                <a:spcPct val="0"/>
              </a:spcAft>
              <a:defRPr sz="4400">
                <a:solidFill>
                  <a:schemeClr val="tx2"/>
                </a:solidFill>
                <a:latin typeface="Arial" pitchFamily="34" charset="0"/>
              </a:defRPr>
            </a:lvl7pPr>
            <a:lvl8pPr marL="1371600" algn="ctr" rtl="0" eaLnBrk="1" fontAlgn="base" hangingPunct="1">
              <a:spcBef>
                <a:spcPct val="0"/>
              </a:spcBef>
              <a:spcAft>
                <a:spcPct val="0"/>
              </a:spcAft>
              <a:defRPr sz="4400">
                <a:solidFill>
                  <a:schemeClr val="tx2"/>
                </a:solidFill>
                <a:latin typeface="Arial" pitchFamily="34" charset="0"/>
              </a:defRPr>
            </a:lvl8pPr>
            <a:lvl9pPr marL="1828800" algn="ctr" rtl="0" eaLnBrk="1" fontAlgn="base" hangingPunct="1">
              <a:spcBef>
                <a:spcPct val="0"/>
              </a:spcBef>
              <a:spcAft>
                <a:spcPct val="0"/>
              </a:spcAft>
              <a:defRPr sz="4400">
                <a:solidFill>
                  <a:schemeClr val="tx2"/>
                </a:solidFill>
                <a:latin typeface="Arial" pitchFamily="34" charset="0"/>
              </a:defRPr>
            </a:lvl9pPr>
          </a:lstStyle>
          <a:p>
            <a:r>
              <a:rPr lang="en-US" dirty="0" smtClean="0"/>
              <a:t>ISAAC (2012)</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2" y="1447800"/>
            <a:ext cx="4533900" cy="325145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9000" y="1499616"/>
            <a:ext cx="4533900" cy="3199638"/>
          </a:xfrm>
          <a:prstGeom prst="rect">
            <a:avLst/>
          </a:prstGeom>
        </p:spPr>
      </p:pic>
    </p:spTree>
    <p:extLst>
      <p:ext uri="{BB962C8B-B14F-4D97-AF65-F5344CB8AC3E}">
        <p14:creationId xmlns:p14="http://schemas.microsoft.com/office/powerpoint/2010/main" val="37751401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539600" y="-228600"/>
            <a:ext cx="8229600" cy="1143000"/>
          </a:xfrm>
          <a:prstGeom prst="rect">
            <a:avLst/>
          </a:prstGeom>
          <a:noFill/>
          <a:ln w="9525">
            <a:noFill/>
            <a:miter lim="800000"/>
            <a:headEnd/>
            <a:tailEnd/>
          </a:ln>
        </p:spPr>
        <p:txBody>
          <a:bodyPr vert="horz" wrap="square" lIns="91400" tIns="45699" rIns="91400" bIns="4569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1" fontAlgn="base" hangingPunct="1">
              <a:spcBef>
                <a:spcPct val="0"/>
              </a:spcBef>
              <a:spcAft>
                <a:spcPct val="0"/>
              </a:spcAft>
              <a:defRPr sz="4400">
                <a:solidFill>
                  <a:schemeClr val="tx2"/>
                </a:solidFill>
                <a:latin typeface="Arial" pitchFamily="34" charset="0"/>
              </a:defRPr>
            </a:lvl6pPr>
            <a:lvl7pPr marL="914400" algn="ctr" rtl="0" eaLnBrk="1" fontAlgn="base" hangingPunct="1">
              <a:spcBef>
                <a:spcPct val="0"/>
              </a:spcBef>
              <a:spcAft>
                <a:spcPct val="0"/>
              </a:spcAft>
              <a:defRPr sz="4400">
                <a:solidFill>
                  <a:schemeClr val="tx2"/>
                </a:solidFill>
                <a:latin typeface="Arial" pitchFamily="34" charset="0"/>
              </a:defRPr>
            </a:lvl7pPr>
            <a:lvl8pPr marL="1371600" algn="ctr" rtl="0" eaLnBrk="1" fontAlgn="base" hangingPunct="1">
              <a:spcBef>
                <a:spcPct val="0"/>
              </a:spcBef>
              <a:spcAft>
                <a:spcPct val="0"/>
              </a:spcAft>
              <a:defRPr sz="4400">
                <a:solidFill>
                  <a:schemeClr val="tx2"/>
                </a:solidFill>
                <a:latin typeface="Arial" pitchFamily="34" charset="0"/>
              </a:defRPr>
            </a:lvl8pPr>
            <a:lvl9pPr marL="1828800" algn="ctr" rtl="0" eaLnBrk="1" fontAlgn="base" hangingPunct="1">
              <a:spcBef>
                <a:spcPct val="0"/>
              </a:spcBef>
              <a:spcAft>
                <a:spcPct val="0"/>
              </a:spcAft>
              <a:defRPr sz="4400">
                <a:solidFill>
                  <a:schemeClr val="tx2"/>
                </a:solidFill>
                <a:latin typeface="Arial" pitchFamily="34" charset="0"/>
              </a:defRPr>
            </a:lvl9pPr>
          </a:lstStyle>
          <a:p>
            <a:r>
              <a:rPr lang="en-US" dirty="0" smtClean="0"/>
              <a:t>ISAAC (2012)</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400" y="742188"/>
            <a:ext cx="3200400" cy="283921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3886200"/>
            <a:ext cx="3200400" cy="270662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600" y="681736"/>
            <a:ext cx="3200400" cy="2967228"/>
          </a:xfrm>
          <a:prstGeom prst="rect">
            <a:avLst/>
          </a:prstGeom>
        </p:spPr>
      </p:pic>
    </p:spTree>
    <p:extLst>
      <p:ext uri="{BB962C8B-B14F-4D97-AF65-F5344CB8AC3E}">
        <p14:creationId xmlns:p14="http://schemas.microsoft.com/office/powerpoint/2010/main" val="1567342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381000" y="-76200"/>
            <a:ext cx="8229600" cy="1143000"/>
          </a:xfrm>
        </p:spPr>
        <p:txBody>
          <a:bodyPr/>
          <a:lstStyle/>
          <a:p>
            <a:r>
              <a:rPr lang="en-US" dirty="0" smtClean="0"/>
              <a:t>ISAAC (2012)</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6800" y="914400"/>
            <a:ext cx="3810000" cy="270891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7800" y="4038600"/>
            <a:ext cx="3810000" cy="270891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900" y="914400"/>
            <a:ext cx="3810000" cy="2708910"/>
          </a:xfrm>
          <a:prstGeom prst="rect">
            <a:avLst/>
          </a:prstGeom>
        </p:spPr>
      </p:pic>
    </p:spTree>
    <p:extLst>
      <p:ext uri="{BB962C8B-B14F-4D97-AF65-F5344CB8AC3E}">
        <p14:creationId xmlns:p14="http://schemas.microsoft.com/office/powerpoint/2010/main" val="1457383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0"/>
            <a:ext cx="2871216" cy="2865120"/>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3768461"/>
            <a:ext cx="2871216" cy="2865120"/>
          </a:xfrm>
          <a:prstGeom prst="rect">
            <a:avLst/>
          </a:prstGeom>
        </p:spPr>
      </p:pic>
      <p:sp>
        <p:nvSpPr>
          <p:cNvPr id="23" name="TextBox 22"/>
          <p:cNvSpPr txBox="1"/>
          <p:nvPr/>
        </p:nvSpPr>
        <p:spPr>
          <a:xfrm>
            <a:off x="3733800" y="11668"/>
            <a:ext cx="1136786" cy="369332"/>
          </a:xfrm>
          <a:prstGeom prst="rect">
            <a:avLst/>
          </a:prstGeom>
          <a:noFill/>
        </p:spPr>
        <p:txBody>
          <a:bodyPr wrap="none" rtlCol="0">
            <a:spAutoFit/>
          </a:bodyPr>
          <a:lstStyle/>
          <a:p>
            <a:r>
              <a:rPr lang="en-US" dirty="0" smtClean="0"/>
              <a:t>GFS GFDL </a:t>
            </a:r>
            <a:endParaRPr lang="en-US" dirty="0"/>
          </a:p>
        </p:txBody>
      </p:sp>
      <p:sp>
        <p:nvSpPr>
          <p:cNvPr id="24" name="TextBox 23"/>
          <p:cNvSpPr txBox="1"/>
          <p:nvPr/>
        </p:nvSpPr>
        <p:spPr>
          <a:xfrm>
            <a:off x="3886200" y="3352800"/>
            <a:ext cx="1153073" cy="369332"/>
          </a:xfrm>
          <a:prstGeom prst="rect">
            <a:avLst/>
          </a:prstGeom>
          <a:noFill/>
        </p:spPr>
        <p:txBody>
          <a:bodyPr wrap="none" rtlCol="0">
            <a:spAutoFit/>
          </a:bodyPr>
          <a:lstStyle/>
          <a:p>
            <a:r>
              <a:rPr lang="en-US" dirty="0" smtClean="0"/>
              <a:t>MYJ GFDL </a:t>
            </a:r>
            <a:endParaRPr lang="en-US" dirty="0"/>
          </a:p>
        </p:txBody>
      </p:sp>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75" y="355740"/>
            <a:ext cx="2871216" cy="2865120"/>
          </a:xfrm>
          <a:prstGeom prst="rect">
            <a:avLst/>
          </a:prstGeom>
        </p:spPr>
      </p:pic>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4200" y="356414"/>
            <a:ext cx="2871216" cy="286512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93072" y="3810000"/>
            <a:ext cx="2871216" cy="2865120"/>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0" y="381000"/>
            <a:ext cx="2871216" cy="2865120"/>
          </a:xfrm>
          <a:prstGeom prst="rect">
            <a:avLst/>
          </a:prstGeom>
        </p:spPr>
      </p:pic>
    </p:spTree>
    <p:extLst>
      <p:ext uri="{BB962C8B-B14F-4D97-AF65-F5344CB8AC3E}">
        <p14:creationId xmlns:p14="http://schemas.microsoft.com/office/powerpoint/2010/main" val="5418594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74489"/>
            <a:ext cx="2871216" cy="286512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9168" y="3774489"/>
            <a:ext cx="2871216" cy="2865120"/>
          </a:xfrm>
          <a:prstGeom prst="rect">
            <a:avLst/>
          </a:prstGeom>
        </p:spPr>
      </p:pic>
      <p:sp>
        <p:nvSpPr>
          <p:cNvPr id="7" name="TextBox 6"/>
          <p:cNvSpPr txBox="1"/>
          <p:nvPr/>
        </p:nvSpPr>
        <p:spPr>
          <a:xfrm>
            <a:off x="3733800" y="96460"/>
            <a:ext cx="1136786" cy="369332"/>
          </a:xfrm>
          <a:prstGeom prst="rect">
            <a:avLst/>
          </a:prstGeom>
          <a:noFill/>
        </p:spPr>
        <p:txBody>
          <a:bodyPr wrap="none" rtlCol="0">
            <a:spAutoFit/>
          </a:bodyPr>
          <a:lstStyle/>
          <a:p>
            <a:r>
              <a:rPr lang="en-US" dirty="0" smtClean="0"/>
              <a:t>GFS GFDL </a:t>
            </a:r>
            <a:endParaRPr lang="en-US" dirty="0"/>
          </a:p>
        </p:txBody>
      </p:sp>
      <p:sp>
        <p:nvSpPr>
          <p:cNvPr id="8" name="TextBox 7"/>
          <p:cNvSpPr txBox="1"/>
          <p:nvPr/>
        </p:nvSpPr>
        <p:spPr>
          <a:xfrm>
            <a:off x="3886200" y="3352800"/>
            <a:ext cx="1153073" cy="369332"/>
          </a:xfrm>
          <a:prstGeom prst="rect">
            <a:avLst/>
          </a:prstGeom>
          <a:noFill/>
        </p:spPr>
        <p:txBody>
          <a:bodyPr wrap="none" rtlCol="0">
            <a:spAutoFit/>
          </a:bodyPr>
          <a:lstStyle/>
          <a:p>
            <a:r>
              <a:rPr lang="en-US" dirty="0" smtClean="0"/>
              <a:t>MYJ GFDL </a:t>
            </a:r>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533400"/>
            <a:ext cx="2871216" cy="286512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4200" y="520231"/>
            <a:ext cx="2871216" cy="286512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0384" y="3832388"/>
            <a:ext cx="2871216" cy="2865120"/>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20384" y="536389"/>
            <a:ext cx="2871216" cy="2865120"/>
          </a:xfrm>
          <a:prstGeom prst="rect">
            <a:avLst/>
          </a:prstGeom>
        </p:spPr>
      </p:pic>
    </p:spTree>
    <p:extLst>
      <p:ext uri="{BB962C8B-B14F-4D97-AF65-F5344CB8AC3E}">
        <p14:creationId xmlns:p14="http://schemas.microsoft.com/office/powerpoint/2010/main" val="32315004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1134" y="3840480"/>
            <a:ext cx="2871216" cy="286512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67" y="3810000"/>
            <a:ext cx="2871216" cy="2865120"/>
          </a:xfrm>
          <a:prstGeom prst="rect">
            <a:avLst/>
          </a:prstGeom>
        </p:spPr>
      </p:pic>
      <p:sp>
        <p:nvSpPr>
          <p:cNvPr id="8" name="TextBox 7"/>
          <p:cNvSpPr txBox="1"/>
          <p:nvPr/>
        </p:nvSpPr>
        <p:spPr>
          <a:xfrm>
            <a:off x="3733800" y="96460"/>
            <a:ext cx="1136786" cy="369332"/>
          </a:xfrm>
          <a:prstGeom prst="rect">
            <a:avLst/>
          </a:prstGeom>
          <a:noFill/>
        </p:spPr>
        <p:txBody>
          <a:bodyPr wrap="none" rtlCol="0">
            <a:spAutoFit/>
          </a:bodyPr>
          <a:lstStyle/>
          <a:p>
            <a:r>
              <a:rPr lang="en-US" dirty="0" smtClean="0"/>
              <a:t>GFS GFDL </a:t>
            </a:r>
            <a:endParaRPr lang="en-US" dirty="0"/>
          </a:p>
        </p:txBody>
      </p:sp>
      <p:sp>
        <p:nvSpPr>
          <p:cNvPr id="9" name="TextBox 8"/>
          <p:cNvSpPr txBox="1"/>
          <p:nvPr/>
        </p:nvSpPr>
        <p:spPr>
          <a:xfrm>
            <a:off x="3886200" y="3414500"/>
            <a:ext cx="1153073" cy="369332"/>
          </a:xfrm>
          <a:prstGeom prst="rect">
            <a:avLst/>
          </a:prstGeom>
          <a:noFill/>
        </p:spPr>
        <p:txBody>
          <a:bodyPr wrap="none" rtlCol="0">
            <a:spAutoFit/>
          </a:bodyPr>
          <a:lstStyle/>
          <a:p>
            <a:r>
              <a:rPr lang="en-US" dirty="0" smtClean="0"/>
              <a:t>MYJ GFDL </a:t>
            </a:r>
            <a:endParaRPr lang="en-US"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563880"/>
            <a:ext cx="2871216" cy="286512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0" y="568082"/>
            <a:ext cx="2871216" cy="286512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0384" y="3871904"/>
            <a:ext cx="2871216" cy="2865120"/>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1019" y="549584"/>
            <a:ext cx="2871216" cy="2865120"/>
          </a:xfrm>
          <a:prstGeom prst="rect">
            <a:avLst/>
          </a:prstGeom>
        </p:spPr>
      </p:pic>
    </p:spTree>
    <p:extLst>
      <p:ext uri="{BB962C8B-B14F-4D97-AF65-F5344CB8AC3E}">
        <p14:creationId xmlns:p14="http://schemas.microsoft.com/office/powerpoint/2010/main" val="35854789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400" y="215913"/>
            <a:ext cx="3188208" cy="2859024"/>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3276600"/>
            <a:ext cx="3340608" cy="2956560"/>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215913"/>
            <a:ext cx="3188208" cy="2859024"/>
          </a:xfrm>
          <a:prstGeom prst="rect">
            <a:avLst/>
          </a:prstGeom>
        </p:spPr>
      </p:pic>
      <p:pic>
        <p:nvPicPr>
          <p:cNvPr id="32" name="Picture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392" y="3352800"/>
            <a:ext cx="3340608" cy="2956560"/>
          </a:xfrm>
          <a:prstGeom prst="rect">
            <a:avLst/>
          </a:prstGeom>
        </p:spPr>
      </p:pic>
    </p:spTree>
    <p:extLst>
      <p:ext uri="{BB962C8B-B14F-4D97-AF65-F5344CB8AC3E}">
        <p14:creationId xmlns:p14="http://schemas.microsoft.com/office/powerpoint/2010/main" val="2434193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p:cNvSpPr>
            <a:spLocks noChangeArrowheads="1"/>
          </p:cNvSpPr>
          <p:nvPr/>
        </p:nvSpPr>
        <p:spPr bwMode="auto">
          <a:xfrm>
            <a:off x="381000" y="350996"/>
            <a:ext cx="8458200" cy="5416868"/>
          </a:xfrm>
          <a:prstGeom prst="rect">
            <a:avLst/>
          </a:prstGeom>
          <a:noFill/>
          <a:ln w="9525">
            <a:noFill/>
            <a:miter lim="800000"/>
            <a:headEnd/>
            <a:tailEnd/>
          </a:ln>
        </p:spPr>
        <p:txBody>
          <a:bodyPr wrap="square">
            <a:spAutoFit/>
          </a:bodyPr>
          <a:lstStyle/>
          <a:p>
            <a:pPr algn="ctr">
              <a:defRPr/>
            </a:pPr>
            <a:r>
              <a:rPr lang="en-US" sz="3200" b="1" dirty="0" smtClean="0"/>
              <a:t>Outline</a:t>
            </a:r>
          </a:p>
          <a:p>
            <a:pPr algn="ctr">
              <a:defRPr/>
            </a:pPr>
            <a:endParaRPr lang="en-US" sz="2800" b="1" dirty="0" smtClean="0"/>
          </a:p>
          <a:p>
            <a:pPr algn="ctr">
              <a:defRPr/>
            </a:pPr>
            <a:endParaRPr lang="en-US" sz="1400" b="1" dirty="0"/>
          </a:p>
          <a:p>
            <a:pPr marL="457200" indent="-457200">
              <a:buFont typeface="+mj-lt"/>
              <a:buAutoNum type="arabicPeriod"/>
              <a:defRPr/>
            </a:pPr>
            <a:r>
              <a:rPr lang="en-US" sz="2400" b="1" dirty="0" smtClean="0"/>
              <a:t>Brief overview of the MYJ PBL scheme and its major differences with the GFS scheme</a:t>
            </a:r>
          </a:p>
          <a:p>
            <a:pPr marL="457200" indent="-457200">
              <a:buFont typeface="+mj-lt"/>
              <a:buAutoNum type="arabicPeriod"/>
              <a:defRPr/>
            </a:pPr>
            <a:endParaRPr lang="en-US" sz="2800" b="1" dirty="0" smtClean="0"/>
          </a:p>
          <a:p>
            <a:pPr marL="457200" indent="-457200">
              <a:buFont typeface="+mj-lt"/>
              <a:buAutoNum type="arabicPeriod"/>
              <a:defRPr/>
            </a:pPr>
            <a:r>
              <a:rPr lang="en-US" sz="2400" b="1" dirty="0" smtClean="0">
                <a:solidFill>
                  <a:srgbClr val="7030A0"/>
                </a:solidFill>
              </a:rPr>
              <a:t>Statistics of </a:t>
            </a:r>
            <a:r>
              <a:rPr lang="en-US" sz="2400" b="1" dirty="0" smtClean="0">
                <a:solidFill>
                  <a:srgbClr val="7030A0"/>
                </a:solidFill>
              </a:rPr>
              <a:t>individual </a:t>
            </a:r>
            <a:r>
              <a:rPr lang="en-US" sz="2400" b="1" dirty="0" smtClean="0">
                <a:solidFill>
                  <a:srgbClr val="7030A0"/>
                </a:solidFill>
              </a:rPr>
              <a:t>2012 high impact cases and Isaac (2012).</a:t>
            </a:r>
          </a:p>
          <a:p>
            <a:pPr marL="457200" indent="-457200">
              <a:buFont typeface="+mj-lt"/>
              <a:buAutoNum type="arabicPeriod"/>
              <a:defRPr/>
            </a:pPr>
            <a:endParaRPr lang="en-US" sz="2800" b="1" dirty="0">
              <a:solidFill>
                <a:srgbClr val="7030A0"/>
              </a:solidFill>
            </a:endParaRPr>
          </a:p>
          <a:p>
            <a:pPr marL="457200" indent="-457200">
              <a:buFont typeface="+mj-lt"/>
              <a:buAutoNum type="arabicPeriod"/>
              <a:defRPr/>
            </a:pPr>
            <a:r>
              <a:rPr lang="en-US" sz="2400" b="1" dirty="0" smtClean="0">
                <a:solidFill>
                  <a:srgbClr val="333399"/>
                </a:solidFill>
              </a:rPr>
              <a:t>Example of track and structural comparisons for Isaac (2012).</a:t>
            </a:r>
          </a:p>
          <a:p>
            <a:pPr marL="457200" indent="-457200">
              <a:buFont typeface="+mj-lt"/>
              <a:buAutoNum type="arabicPeriod"/>
              <a:defRPr/>
            </a:pPr>
            <a:endParaRPr lang="en-US" sz="2800" b="1" dirty="0">
              <a:solidFill>
                <a:srgbClr val="333399"/>
              </a:solidFill>
            </a:endParaRPr>
          </a:p>
          <a:p>
            <a:pPr marL="457200" indent="-457200">
              <a:buFont typeface="+mj-lt"/>
              <a:buAutoNum type="arabicPeriod"/>
              <a:defRPr/>
            </a:pPr>
            <a:r>
              <a:rPr lang="en-US" sz="2400" b="1" dirty="0" smtClean="0">
                <a:solidFill>
                  <a:srgbClr val="C00000"/>
                </a:solidFill>
              </a:rPr>
              <a:t>Summary</a:t>
            </a:r>
            <a:endParaRPr lang="en-US" sz="2400" b="1" dirty="0">
              <a:solidFill>
                <a:srgbClr val="C00000"/>
              </a:solidFill>
            </a:endParaRPr>
          </a:p>
          <a:p>
            <a:pPr marL="457200" indent="-457200">
              <a:buFont typeface="+mj-lt"/>
              <a:buAutoNum type="arabicPeriod"/>
              <a:defRPr/>
            </a:pPr>
            <a:endParaRPr lang="en-US" sz="2000" b="1" dirty="0">
              <a:solidFill>
                <a:srgbClr val="0070C0"/>
              </a:solidFill>
            </a:endParaRPr>
          </a:p>
        </p:txBody>
      </p:sp>
    </p:spTree>
    <p:extLst>
      <p:ext uri="{BB962C8B-B14F-4D97-AF65-F5344CB8AC3E}">
        <p14:creationId xmlns:p14="http://schemas.microsoft.com/office/powerpoint/2010/main" val="32271818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188976"/>
            <a:ext cx="3188208" cy="285902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3352800"/>
            <a:ext cx="3340608" cy="295656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304800"/>
            <a:ext cx="3188208" cy="285902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994" y="3352800"/>
            <a:ext cx="3340608" cy="2956560"/>
          </a:xfrm>
          <a:prstGeom prst="rect">
            <a:avLst/>
          </a:prstGeom>
        </p:spPr>
      </p:pic>
    </p:spTree>
    <p:extLst>
      <p:ext uri="{BB962C8B-B14F-4D97-AF65-F5344CB8AC3E}">
        <p14:creationId xmlns:p14="http://schemas.microsoft.com/office/powerpoint/2010/main" val="42705368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9309" y="152400"/>
            <a:ext cx="3188208" cy="285902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2847" y="3429000"/>
            <a:ext cx="3340608" cy="295656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164471"/>
            <a:ext cx="3188208" cy="285902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 y="3581400"/>
            <a:ext cx="3340608" cy="2956560"/>
          </a:xfrm>
          <a:prstGeom prst="rect">
            <a:avLst/>
          </a:prstGeom>
        </p:spPr>
      </p:pic>
    </p:spTree>
    <p:extLst>
      <p:ext uri="{BB962C8B-B14F-4D97-AF65-F5344CB8AC3E}">
        <p14:creationId xmlns:p14="http://schemas.microsoft.com/office/powerpoint/2010/main" val="5750220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304800"/>
            <a:ext cx="3188208" cy="285902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3657600"/>
            <a:ext cx="3340608" cy="295656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5912" y="316582"/>
            <a:ext cx="3188208" cy="285902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150" y="3581400"/>
            <a:ext cx="3340608" cy="2956560"/>
          </a:xfrm>
          <a:prstGeom prst="rect">
            <a:avLst/>
          </a:prstGeom>
        </p:spPr>
      </p:pic>
    </p:spTree>
    <p:extLst>
      <p:ext uri="{BB962C8B-B14F-4D97-AF65-F5344CB8AC3E}">
        <p14:creationId xmlns:p14="http://schemas.microsoft.com/office/powerpoint/2010/main" val="34041153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4727" y="235343"/>
            <a:ext cx="3188208" cy="285902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3505200"/>
            <a:ext cx="3340608" cy="295656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986" y="228600"/>
            <a:ext cx="3188208" cy="285902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786" y="3369078"/>
            <a:ext cx="3340608" cy="2956560"/>
          </a:xfrm>
          <a:prstGeom prst="rect">
            <a:avLst/>
          </a:prstGeom>
        </p:spPr>
      </p:pic>
    </p:spTree>
    <p:extLst>
      <p:ext uri="{BB962C8B-B14F-4D97-AF65-F5344CB8AC3E}">
        <p14:creationId xmlns:p14="http://schemas.microsoft.com/office/powerpoint/2010/main" val="11319430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7487" y="364816"/>
            <a:ext cx="3188208" cy="285902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4424" y="3429000"/>
            <a:ext cx="3340608" cy="295656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638" y="381000"/>
            <a:ext cx="3188208" cy="285902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236" y="3461442"/>
            <a:ext cx="3340608" cy="2956560"/>
          </a:xfrm>
          <a:prstGeom prst="rect">
            <a:avLst/>
          </a:prstGeom>
        </p:spPr>
      </p:pic>
    </p:spTree>
    <p:extLst>
      <p:ext uri="{BB962C8B-B14F-4D97-AF65-F5344CB8AC3E}">
        <p14:creationId xmlns:p14="http://schemas.microsoft.com/office/powerpoint/2010/main" val="19410119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400" y="381000"/>
            <a:ext cx="3188208" cy="285902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3520440"/>
            <a:ext cx="3340608" cy="295656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457200"/>
            <a:ext cx="3188208" cy="285902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392" y="3524519"/>
            <a:ext cx="3340608" cy="2956560"/>
          </a:xfrm>
          <a:prstGeom prst="rect">
            <a:avLst/>
          </a:prstGeom>
        </p:spPr>
      </p:pic>
    </p:spTree>
    <p:extLst>
      <p:ext uri="{BB962C8B-B14F-4D97-AF65-F5344CB8AC3E}">
        <p14:creationId xmlns:p14="http://schemas.microsoft.com/office/powerpoint/2010/main" val="42741889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0090" y="304800"/>
            <a:ext cx="3188208" cy="285902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3890" y="3429000"/>
            <a:ext cx="3340608" cy="295656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304800"/>
            <a:ext cx="3188208" cy="285902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119" y="3505200"/>
            <a:ext cx="3340608" cy="2956560"/>
          </a:xfrm>
          <a:prstGeom prst="rect">
            <a:avLst/>
          </a:prstGeom>
        </p:spPr>
      </p:pic>
    </p:spTree>
    <p:extLst>
      <p:ext uri="{BB962C8B-B14F-4D97-AF65-F5344CB8AC3E}">
        <p14:creationId xmlns:p14="http://schemas.microsoft.com/office/powerpoint/2010/main" val="13206025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304800"/>
            <a:ext cx="3188208" cy="285902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3505200"/>
            <a:ext cx="3340608" cy="295656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304800"/>
            <a:ext cx="3188208" cy="285902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 y="3429000"/>
            <a:ext cx="3340608" cy="2956560"/>
          </a:xfrm>
          <a:prstGeom prst="rect">
            <a:avLst/>
          </a:prstGeom>
        </p:spPr>
      </p:pic>
    </p:spTree>
    <p:extLst>
      <p:ext uri="{BB962C8B-B14F-4D97-AF65-F5344CB8AC3E}">
        <p14:creationId xmlns:p14="http://schemas.microsoft.com/office/powerpoint/2010/main" val="7706266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p:cNvSpPr>
            <a:spLocks noChangeArrowheads="1"/>
          </p:cNvSpPr>
          <p:nvPr/>
        </p:nvSpPr>
        <p:spPr bwMode="auto">
          <a:xfrm>
            <a:off x="342122" y="307300"/>
            <a:ext cx="8534400" cy="6124754"/>
          </a:xfrm>
          <a:prstGeom prst="rect">
            <a:avLst/>
          </a:prstGeom>
          <a:noFill/>
          <a:ln w="9525">
            <a:noFill/>
            <a:miter lim="800000"/>
            <a:headEnd/>
            <a:tailEnd/>
          </a:ln>
        </p:spPr>
        <p:txBody>
          <a:bodyPr wrap="square">
            <a:spAutoFit/>
          </a:bodyPr>
          <a:lstStyle/>
          <a:p>
            <a:pPr algn="ctr">
              <a:defRPr/>
            </a:pPr>
            <a:r>
              <a:rPr lang="en-US" sz="3200" b="1" dirty="0" smtClean="0"/>
              <a:t>Summary</a:t>
            </a:r>
          </a:p>
          <a:p>
            <a:pPr algn="ctr">
              <a:defRPr/>
            </a:pPr>
            <a:endParaRPr lang="en-US" sz="2400" b="1" dirty="0"/>
          </a:p>
          <a:p>
            <a:pPr marL="457200" indent="-457200">
              <a:buFont typeface="+mj-lt"/>
              <a:buAutoNum type="arabicPeriod"/>
              <a:defRPr/>
            </a:pPr>
            <a:r>
              <a:rPr lang="en-US" sz="2400" b="1" dirty="0" smtClean="0"/>
              <a:t>The preliminary results from these comparisons suggest that adjustments of the MYJ scheme need to be done in order to make its performance on par with the GFS scheme.</a:t>
            </a:r>
          </a:p>
          <a:p>
            <a:pPr marL="457200" indent="-457200">
              <a:buFont typeface="+mj-lt"/>
              <a:buAutoNum type="arabicPeriod"/>
              <a:defRPr/>
            </a:pPr>
            <a:endParaRPr lang="en-US" sz="2400" b="1" dirty="0" smtClean="0"/>
          </a:p>
          <a:p>
            <a:pPr marL="457200" indent="-457200">
              <a:buFont typeface="+mj-lt"/>
              <a:buAutoNum type="arabicPeriod"/>
              <a:defRPr/>
            </a:pPr>
            <a:r>
              <a:rPr lang="en-US" sz="2400" b="1" dirty="0" smtClean="0">
                <a:solidFill>
                  <a:srgbClr val="7030A0"/>
                </a:solidFill>
              </a:rPr>
              <a:t>We need to examine adjusting other physics components (particularly, the land-surface model and the cloud physics).</a:t>
            </a:r>
          </a:p>
          <a:p>
            <a:pPr marL="457200" indent="-457200">
              <a:buFont typeface="+mj-lt"/>
              <a:buAutoNum type="arabicPeriod"/>
              <a:defRPr/>
            </a:pPr>
            <a:endParaRPr lang="en-US" sz="2400" b="1" dirty="0">
              <a:solidFill>
                <a:srgbClr val="7030A0"/>
              </a:solidFill>
            </a:endParaRPr>
          </a:p>
          <a:p>
            <a:pPr marL="457200" indent="-457200">
              <a:buFont typeface="+mj-lt"/>
              <a:buAutoNum type="arabicPeriod"/>
              <a:defRPr/>
            </a:pPr>
            <a:r>
              <a:rPr lang="en-US" sz="2400" b="1" dirty="0" smtClean="0">
                <a:solidFill>
                  <a:srgbClr val="333399"/>
                </a:solidFill>
              </a:rPr>
              <a:t>We need, additionally, to consider exploring whether other implementations of the MY scheme, even the </a:t>
            </a:r>
            <a:r>
              <a:rPr lang="en-US" sz="2400" b="1" dirty="0" smtClean="0">
                <a:solidFill>
                  <a:srgbClr val="333399"/>
                </a:solidFill>
              </a:rPr>
              <a:t>more general 3-D </a:t>
            </a:r>
            <a:r>
              <a:rPr lang="en-US" sz="2400" b="1" dirty="0">
                <a:solidFill>
                  <a:srgbClr val="333399"/>
                </a:solidFill>
              </a:rPr>
              <a:t>TKE </a:t>
            </a:r>
            <a:r>
              <a:rPr lang="en-US" sz="2400" b="1" dirty="0" smtClean="0">
                <a:solidFill>
                  <a:srgbClr val="333399"/>
                </a:solidFill>
              </a:rPr>
              <a:t>sub-grid mixing scheme, would perform better than the MYJ scheme.</a:t>
            </a:r>
            <a:endParaRPr lang="en-US" sz="2400" b="1" dirty="0">
              <a:solidFill>
                <a:srgbClr val="333399"/>
              </a:solidFill>
            </a:endParaRPr>
          </a:p>
          <a:p>
            <a:pPr marL="457200" indent="-457200">
              <a:buFont typeface="+mj-lt"/>
              <a:buAutoNum type="arabicPeriod"/>
              <a:defRPr/>
            </a:pPr>
            <a:endParaRPr lang="en-US" sz="2400" b="1" dirty="0">
              <a:solidFill>
                <a:srgbClr val="0070C0"/>
              </a:solidFill>
            </a:endParaRPr>
          </a:p>
        </p:txBody>
      </p:sp>
    </p:spTree>
    <p:extLst>
      <p:ext uri="{BB962C8B-B14F-4D97-AF65-F5344CB8AC3E}">
        <p14:creationId xmlns:p14="http://schemas.microsoft.com/office/powerpoint/2010/main" val="14605169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0"/>
            <a:ext cx="9144000" cy="1143000"/>
          </a:xfrm>
        </p:spPr>
        <p:txBody>
          <a:bodyPr/>
          <a:lstStyle/>
          <a:p>
            <a:r>
              <a:rPr lang="en-US" sz="2800" b="1" dirty="0" smtClean="0"/>
              <a:t>How to Couple the MYJ PBL Scheme </a:t>
            </a:r>
            <a:br>
              <a:rPr lang="en-US" sz="2800" b="1" dirty="0" smtClean="0"/>
            </a:br>
            <a:r>
              <a:rPr lang="en-US" sz="2800" b="1" dirty="0" smtClean="0"/>
              <a:t>with a Surface Flux Module</a:t>
            </a:r>
          </a:p>
        </p:txBody>
      </p:sp>
      <p:sp>
        <p:nvSpPr>
          <p:cNvPr id="10" name="TextBox 9"/>
          <p:cNvSpPr txBox="1"/>
          <p:nvPr/>
        </p:nvSpPr>
        <p:spPr>
          <a:xfrm>
            <a:off x="304800" y="1370886"/>
            <a:ext cx="8610600" cy="4801314"/>
          </a:xfrm>
          <a:prstGeom prst="rect">
            <a:avLst/>
          </a:prstGeom>
          <a:noFill/>
        </p:spPr>
        <p:txBody>
          <a:bodyPr wrap="square" rtlCol="0">
            <a:spAutoFit/>
          </a:bodyPr>
          <a:lstStyle/>
          <a:p>
            <a:r>
              <a:rPr lang="en-US" b="1" dirty="0" smtClean="0">
                <a:solidFill>
                  <a:srgbClr val="333399"/>
                </a:solidFill>
              </a:rPr>
              <a:t>The MYJ PBL </a:t>
            </a:r>
            <a:r>
              <a:rPr lang="en-US" b="1" dirty="0" smtClean="0">
                <a:solidFill>
                  <a:srgbClr val="333399"/>
                </a:solidFill>
              </a:rPr>
              <a:t>scheme </a:t>
            </a:r>
            <a:r>
              <a:rPr lang="en-US" b="1" dirty="0" smtClean="0">
                <a:solidFill>
                  <a:srgbClr val="333399"/>
                </a:solidFill>
              </a:rPr>
              <a:t>takes the surface physical properties as the lower boundary condition, instead of the vertical fluxes of the properties.</a:t>
            </a:r>
          </a:p>
          <a:p>
            <a:pPr>
              <a:buFont typeface="Arial" pitchFamily="34" charset="0"/>
              <a:buChar char="•"/>
            </a:pPr>
            <a:endParaRPr lang="en-US" dirty="0" smtClean="0"/>
          </a:p>
          <a:p>
            <a:pPr>
              <a:buFont typeface="Arial" pitchFamily="34" charset="0"/>
              <a:buChar char="•"/>
            </a:pPr>
            <a:r>
              <a:rPr lang="en-US" dirty="0" smtClean="0"/>
              <a:t>  </a:t>
            </a:r>
            <a:r>
              <a:rPr lang="en-US" b="1" dirty="0" smtClean="0">
                <a:solidFill>
                  <a:srgbClr val="C00000"/>
                </a:solidFill>
              </a:rPr>
              <a:t>When coupling with </a:t>
            </a:r>
            <a:r>
              <a:rPr lang="en-US" b="1" dirty="0" err="1" smtClean="0">
                <a:solidFill>
                  <a:srgbClr val="C00000"/>
                </a:solidFill>
              </a:rPr>
              <a:t>Janjić’s</a:t>
            </a:r>
            <a:r>
              <a:rPr lang="en-US" b="1" dirty="0" smtClean="0">
                <a:solidFill>
                  <a:srgbClr val="C00000"/>
                </a:solidFill>
              </a:rPr>
              <a:t> two-layer surface scheme (default in NMM):</a:t>
            </a:r>
          </a:p>
          <a:p>
            <a:endParaRPr lang="en-US" dirty="0" smtClean="0"/>
          </a:p>
          <a:p>
            <a:r>
              <a:rPr lang="en-US" dirty="0" smtClean="0"/>
              <a:t>      MYJSFC is called to calculate surface fluxes, obtain K</a:t>
            </a:r>
            <a:r>
              <a:rPr lang="en-US" baseline="-25000" dirty="0" smtClean="0"/>
              <a:t>M</a:t>
            </a:r>
            <a:r>
              <a:rPr lang="en-US" dirty="0" smtClean="0"/>
              <a:t> and K</a:t>
            </a:r>
            <a:r>
              <a:rPr lang="en-US" baseline="-25000" dirty="0" smtClean="0"/>
              <a:t>C</a:t>
            </a:r>
            <a:r>
              <a:rPr lang="en-US" dirty="0" smtClean="0"/>
              <a:t> at the lowest  </a:t>
            </a:r>
          </a:p>
          <a:p>
            <a:r>
              <a:rPr lang="en-US" dirty="0" smtClean="0"/>
              <a:t>      model level corresponding to the surface fluxes, and diagnose the </a:t>
            </a:r>
            <a:r>
              <a:rPr lang="en-US" dirty="0" smtClean="0"/>
              <a:t>PBL </a:t>
            </a:r>
            <a:r>
              <a:rPr lang="en-US" dirty="0" smtClean="0"/>
              <a:t>depth.</a:t>
            </a:r>
          </a:p>
          <a:p>
            <a:endParaRPr lang="en-US" dirty="0" smtClean="0"/>
          </a:p>
          <a:p>
            <a:pPr>
              <a:buFont typeface="Arial" pitchFamily="34" charset="0"/>
              <a:buChar char="•"/>
            </a:pPr>
            <a:r>
              <a:rPr lang="en-US" dirty="0" smtClean="0"/>
              <a:t>  </a:t>
            </a:r>
            <a:r>
              <a:rPr lang="en-US" b="1" dirty="0" smtClean="0">
                <a:solidFill>
                  <a:srgbClr val="C00000"/>
                </a:solidFill>
              </a:rPr>
              <a:t>When coupling with the GFDL model (new option for the HWRF model):</a:t>
            </a:r>
          </a:p>
          <a:p>
            <a:endParaRPr lang="en-US" dirty="0" smtClean="0"/>
          </a:p>
          <a:p>
            <a:r>
              <a:rPr lang="en-US" dirty="0" smtClean="0"/>
              <a:t>     GFDLSFC is called to calculate surface fluxes.  Then, </a:t>
            </a:r>
            <a:r>
              <a:rPr lang="en-US" dirty="0" smtClean="0"/>
              <a:t>a </a:t>
            </a:r>
            <a:r>
              <a:rPr lang="en-US" u="sng" dirty="0" smtClean="0"/>
              <a:t>modified GFDLSFC</a:t>
            </a:r>
            <a:r>
              <a:rPr lang="en-US" dirty="0" smtClean="0"/>
              <a:t> is </a:t>
            </a:r>
            <a:endParaRPr lang="en-US" dirty="0" smtClean="0"/>
          </a:p>
          <a:p>
            <a:r>
              <a:rPr lang="en-US" dirty="0" smtClean="0"/>
              <a:t>     called to obtain K</a:t>
            </a:r>
            <a:r>
              <a:rPr lang="en-US" baseline="-25000" dirty="0" smtClean="0"/>
              <a:t>M</a:t>
            </a:r>
            <a:r>
              <a:rPr lang="en-US" dirty="0" smtClean="0"/>
              <a:t> and K</a:t>
            </a:r>
            <a:r>
              <a:rPr lang="en-US" baseline="-25000" dirty="0" smtClean="0"/>
              <a:t>C </a:t>
            </a:r>
            <a:r>
              <a:rPr lang="en-US" dirty="0" smtClean="0"/>
              <a:t>at the lowest model level corresponding to the GFDL </a:t>
            </a:r>
          </a:p>
          <a:p>
            <a:r>
              <a:rPr lang="en-US" dirty="0" smtClean="0"/>
              <a:t>     surface fluxes, and to diagnose the </a:t>
            </a:r>
            <a:r>
              <a:rPr lang="en-US" dirty="0" smtClean="0"/>
              <a:t>PBL </a:t>
            </a:r>
            <a:r>
              <a:rPr lang="en-US" dirty="0" smtClean="0"/>
              <a:t>depth.</a:t>
            </a:r>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37815248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0" y="0"/>
            <a:ext cx="9144000" cy="1143000"/>
          </a:xfrm>
        </p:spPr>
        <p:txBody>
          <a:bodyPr>
            <a:normAutofit fontScale="90000"/>
          </a:bodyPr>
          <a:lstStyle/>
          <a:p>
            <a:r>
              <a:rPr lang="en-US" sz="3600" b="1" dirty="0" smtClean="0">
                <a:latin typeface="Times New Roman" pitchFamily="18" charset="0"/>
                <a:cs typeface="Times New Roman" pitchFamily="18" charset="0"/>
              </a:rPr>
              <a:t>Comparison of the MYJ and the GFS Schemes</a:t>
            </a:r>
            <a:endParaRPr lang="en-US" sz="3600" b="1" dirty="0">
              <a:latin typeface="Times New Roman" pitchFamily="18" charset="0"/>
              <a:cs typeface="Times New Roman" pitchFamily="18" charset="0"/>
            </a:endParaRPr>
          </a:p>
        </p:txBody>
      </p:sp>
      <p:graphicFrame>
        <p:nvGraphicFramePr>
          <p:cNvPr id="80051" name="Group 179"/>
          <p:cNvGraphicFramePr>
            <a:graphicFrameLocks noGrp="1"/>
          </p:cNvGraphicFramePr>
          <p:nvPr>
            <p:extLst>
              <p:ext uri="{D42A27DB-BD31-4B8C-83A1-F6EECF244321}">
                <p14:modId xmlns:p14="http://schemas.microsoft.com/office/powerpoint/2010/main" val="2291745421"/>
              </p:ext>
            </p:extLst>
          </p:nvPr>
        </p:nvGraphicFramePr>
        <p:xfrm>
          <a:off x="152400" y="1574801"/>
          <a:ext cx="8763000" cy="2446821"/>
        </p:xfrm>
        <a:graphic>
          <a:graphicData uri="http://schemas.openxmlformats.org/drawingml/2006/table">
            <a:tbl>
              <a:tblPr/>
              <a:tblGrid>
                <a:gridCol w="2421996"/>
                <a:gridCol w="3597803"/>
                <a:gridCol w="2743201"/>
              </a:tblGrid>
              <a:tr h="53346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1800" b="1" i="0" u="sng" strike="noStrike" cap="none" normalizeH="0" baseline="0" dirty="0" smtClean="0">
                          <a:ln>
                            <a:noFill/>
                          </a:ln>
                          <a:solidFill>
                            <a:srgbClr val="008000"/>
                          </a:solidFill>
                          <a:effectLst/>
                          <a:latin typeface="Times New Roman" pitchFamily="18" charset="0"/>
                        </a:rPr>
                        <a:t>Parameterization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1800" b="1" i="0" u="sng" strike="noStrike" cap="none" normalizeH="0" baseline="0" dirty="0" smtClean="0">
                          <a:ln>
                            <a:noFill/>
                          </a:ln>
                          <a:solidFill>
                            <a:srgbClr val="008000"/>
                          </a:solidFill>
                          <a:effectLst/>
                          <a:latin typeface="Times New Roman" pitchFamily="18" charset="0"/>
                        </a:rPr>
                        <a:t>“Major </a:t>
                      </a:r>
                      <a:r>
                        <a:rPr kumimoji="0" lang="en-GB" sz="1800" b="1" i="0" u="sng" strike="noStrike" cap="none" normalizeH="0" baseline="0" dirty="0" err="1" smtClean="0">
                          <a:ln>
                            <a:noFill/>
                          </a:ln>
                          <a:solidFill>
                            <a:srgbClr val="008000"/>
                          </a:solidFill>
                          <a:effectLst/>
                          <a:latin typeface="Times New Roman" pitchFamily="18" charset="0"/>
                        </a:rPr>
                        <a:t>Tunable</a:t>
                      </a:r>
                      <a:r>
                        <a:rPr kumimoji="0" lang="en-GB" sz="1800" b="1" i="0" u="sng" strike="noStrike" cap="none" normalizeH="0" baseline="0" dirty="0" smtClean="0">
                          <a:ln>
                            <a:noFill/>
                          </a:ln>
                          <a:solidFill>
                            <a:srgbClr val="008000"/>
                          </a:solidFill>
                          <a:effectLst/>
                          <a:latin typeface="Times New Roman" pitchFamily="18" charset="0"/>
                        </a:rPr>
                        <a:t> Parameters”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800" b="1" i="0" u="sng" strike="noStrike" cap="none" normalizeH="0" baseline="0" dirty="0" smtClean="0">
                          <a:ln>
                            <a:noFill/>
                          </a:ln>
                          <a:solidFill>
                            <a:srgbClr val="008000"/>
                          </a:solidFill>
                          <a:effectLst/>
                          <a:latin typeface="Times New Roman" pitchFamily="18" charset="0"/>
                        </a:rPr>
                        <a:t>Order and Type of Closure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826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800" b="1" i="0" u="none" strike="noStrike" cap="none" normalizeH="0" baseline="0" dirty="0" smtClean="0">
                          <a:ln>
                            <a:noFill/>
                          </a:ln>
                          <a:solidFill>
                            <a:srgbClr val="F0FE70"/>
                          </a:solidFill>
                          <a:effectLst/>
                          <a:latin typeface="Times New Roman" pitchFamily="18" charset="0"/>
                        </a:rPr>
                        <a:t>The GFS Scheme</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800" b="1" i="0" u="none" strike="noStrike" cap="none" normalizeH="0" baseline="0" dirty="0" smtClean="0">
                          <a:ln>
                            <a:noFill/>
                          </a:ln>
                          <a:solidFill>
                            <a:srgbClr val="F0FE70"/>
                          </a:solidFill>
                          <a:effectLst/>
                          <a:latin typeface="Times New Roman" pitchFamily="18" charset="0"/>
                        </a:rPr>
                        <a:t>(K-profile)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800" b="1" i="0" u="none" strike="noStrike" cap="none" normalizeH="0" baseline="0" dirty="0" smtClean="0">
                          <a:ln>
                            <a:noFill/>
                          </a:ln>
                          <a:solidFill>
                            <a:srgbClr val="F0FE70"/>
                          </a:solidFill>
                          <a:effectLst/>
                          <a:latin typeface="Times New Roman" pitchFamily="18" charset="0"/>
                        </a:rPr>
                        <a:t>PBL depth, magnitude and profile of Km and </a:t>
                      </a:r>
                      <a:r>
                        <a:rPr kumimoji="0" lang="en-GB" sz="1800" b="1" i="0" u="none" strike="noStrike" cap="none" normalizeH="0" baseline="0" dirty="0" err="1" smtClean="0">
                          <a:ln>
                            <a:noFill/>
                          </a:ln>
                          <a:solidFill>
                            <a:srgbClr val="F0FE70"/>
                          </a:solidFill>
                          <a:effectLst/>
                          <a:latin typeface="Times New Roman" pitchFamily="18" charset="0"/>
                        </a:rPr>
                        <a:t>Kh</a:t>
                      </a:r>
                      <a:endParaRPr kumimoji="0" lang="en-GB" sz="1800" b="1" i="0" u="none" strike="noStrike" cap="none" normalizeH="0" baseline="0" dirty="0" smtClean="0">
                        <a:ln>
                          <a:noFill/>
                        </a:ln>
                        <a:solidFill>
                          <a:srgbClr val="F0FE7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800" b="1" i="0" u="none" strike="noStrike" cap="none" normalizeH="0" baseline="0" dirty="0" smtClean="0">
                          <a:ln>
                            <a:noFill/>
                          </a:ln>
                          <a:solidFill>
                            <a:srgbClr val="F0FE70"/>
                          </a:solidFill>
                          <a:effectLst/>
                          <a:latin typeface="Times New Roman" pitchFamily="18" charset="0"/>
                        </a:rPr>
                        <a:t>1</a:t>
                      </a:r>
                      <a:r>
                        <a:rPr kumimoji="0" lang="en-GB" sz="1800" b="1" i="0" u="none" strike="noStrike" cap="none" normalizeH="0" baseline="30000" dirty="0" smtClean="0">
                          <a:ln>
                            <a:noFill/>
                          </a:ln>
                          <a:solidFill>
                            <a:srgbClr val="F0FE70"/>
                          </a:solidFill>
                          <a:effectLst/>
                          <a:latin typeface="Times New Roman" pitchFamily="18" charset="0"/>
                        </a:rPr>
                        <a:t>st</a:t>
                      </a:r>
                      <a:r>
                        <a:rPr kumimoji="0" lang="en-GB" sz="1800" b="1" i="0" u="none" strike="noStrike" cap="none" normalizeH="0" baseline="0" dirty="0" smtClean="0">
                          <a:ln>
                            <a:noFill/>
                          </a:ln>
                          <a:solidFill>
                            <a:srgbClr val="F0FE70"/>
                          </a:solidFill>
                          <a:effectLst/>
                          <a:latin typeface="Times New Roman" pitchFamily="18" charset="0"/>
                        </a:rPr>
                        <a:t> order            </a:t>
                      </a:r>
                      <a:r>
                        <a:rPr kumimoji="0" lang="en-GB" sz="1800" b="1" i="0" u="none" strike="noStrike" cap="none" normalizeH="0" baseline="0" dirty="0" smtClean="0">
                          <a:ln>
                            <a:noFill/>
                          </a:ln>
                          <a:solidFill>
                            <a:srgbClr val="FFFF00"/>
                          </a:solidFill>
                          <a:effectLst/>
                          <a:latin typeface="Times New Roman" pitchFamily="18" charset="0"/>
                        </a:rPr>
                        <a:t>non-local</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GB" sz="1800" b="1" i="0" u="none" strike="noStrike" cap="none" normalizeH="0" baseline="0" dirty="0" smtClean="0">
                        <a:ln>
                          <a:noFill/>
                        </a:ln>
                        <a:solidFill>
                          <a:srgbClr val="F0FE7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r>
              <a:tr h="7826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800" b="1" i="0" u="none" strike="noStrike" cap="none" normalizeH="0" baseline="0" dirty="0" smtClean="0">
                          <a:ln>
                            <a:noFill/>
                          </a:ln>
                          <a:solidFill>
                            <a:srgbClr val="FFFF00"/>
                          </a:solidFill>
                          <a:effectLst/>
                          <a:latin typeface="Times New Roman" pitchFamily="18" charset="0"/>
                        </a:rPr>
                        <a:t>The MYJ Scheme</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800" b="1" i="0" u="none" strike="noStrike" cap="none" normalizeH="0" baseline="0" dirty="0" smtClean="0">
                          <a:ln>
                            <a:noFill/>
                          </a:ln>
                          <a:solidFill>
                            <a:srgbClr val="FFFF00"/>
                          </a:solidFill>
                          <a:effectLst/>
                          <a:latin typeface="Times New Roman" pitchFamily="18" charset="0"/>
                        </a:rPr>
                        <a:t>(TKE-closure)</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GB" sz="1800" b="1" i="0" u="none" strike="noStrike" cap="none" normalizeH="0" baseline="0" dirty="0" smtClean="0">
                        <a:ln>
                          <a:noFill/>
                        </a:ln>
                        <a:solidFill>
                          <a:srgbClr val="FFFF00"/>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800" b="1" i="0" u="none" strike="noStrike" cap="none" normalizeH="0" baseline="0" dirty="0" smtClean="0">
                          <a:ln>
                            <a:noFill/>
                          </a:ln>
                          <a:solidFill>
                            <a:srgbClr val="FFFF00"/>
                          </a:solidFill>
                          <a:effectLst/>
                          <a:latin typeface="Times New Roman" pitchFamily="18" charset="0"/>
                        </a:rPr>
                        <a:t>Mixing length</a:t>
                      </a:r>
                      <a:endParaRPr kumimoji="0" lang="en-GB" sz="2000" b="1" i="0" u="none" strike="noStrike" cap="none" normalizeH="0" baseline="0" dirty="0" smtClean="0">
                        <a:ln>
                          <a:noFill/>
                        </a:ln>
                        <a:solidFill>
                          <a:srgbClr val="FFFF00"/>
                        </a:solidFill>
                        <a:effectLst/>
                        <a:latin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GB" sz="2000" b="1" i="0" u="none" strike="noStrike" cap="none" normalizeH="0" baseline="0" dirty="0" smtClean="0">
                        <a:ln>
                          <a:noFill/>
                        </a:ln>
                        <a:solidFill>
                          <a:srgbClr val="FFFF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800" b="1" i="0" u="none" strike="noStrike" cap="none" normalizeH="0" baseline="0" dirty="0" smtClean="0">
                          <a:ln>
                            <a:noFill/>
                          </a:ln>
                          <a:solidFill>
                            <a:srgbClr val="F0FE70"/>
                          </a:solidFill>
                          <a:effectLst/>
                          <a:latin typeface="Times New Roman" pitchFamily="18" charset="0"/>
                        </a:rPr>
                        <a:t>1.5</a:t>
                      </a:r>
                      <a:r>
                        <a:rPr kumimoji="0" lang="en-GB" sz="1800" b="1" i="0" u="none" strike="noStrike" cap="none" normalizeH="0" baseline="30000" dirty="0" smtClean="0">
                          <a:ln>
                            <a:noFill/>
                          </a:ln>
                          <a:solidFill>
                            <a:srgbClr val="F0FE70"/>
                          </a:solidFill>
                          <a:effectLst/>
                          <a:latin typeface="Times New Roman" pitchFamily="18" charset="0"/>
                        </a:rPr>
                        <a:t>th</a:t>
                      </a:r>
                      <a:r>
                        <a:rPr kumimoji="0" lang="en-GB" sz="1800" b="1" i="0" u="none" strike="noStrike" cap="none" normalizeH="0" baseline="0" dirty="0" smtClean="0">
                          <a:ln>
                            <a:noFill/>
                          </a:ln>
                          <a:solidFill>
                            <a:srgbClr val="F0FE70"/>
                          </a:solidFill>
                          <a:effectLst/>
                          <a:latin typeface="Times New Roman" pitchFamily="18" charset="0"/>
                        </a:rPr>
                        <a:t> order         </a:t>
                      </a:r>
                      <a:r>
                        <a:rPr kumimoji="0" lang="en-GB" sz="1800" b="1" i="0" u="none" strike="noStrike" cap="none" normalizeH="0" baseline="0" dirty="0" smtClean="0">
                          <a:ln>
                            <a:noFill/>
                          </a:ln>
                          <a:solidFill>
                            <a:srgbClr val="FFFF00"/>
                          </a:solidFill>
                          <a:effectLst/>
                          <a:latin typeface="Times New Roman" pitchFamily="18" charset="0"/>
                        </a:rPr>
                        <a:t>local</a:t>
                      </a:r>
                      <a:endParaRPr kumimoji="0" lang="en-GB" sz="2000" b="1" i="0" u="none" strike="noStrike" cap="none" normalizeH="0" baseline="0" dirty="0" smtClean="0">
                        <a:ln>
                          <a:noFill/>
                        </a:ln>
                        <a:solidFill>
                          <a:srgbClr val="FFFF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r>
            </a:tbl>
          </a:graphicData>
        </a:graphic>
      </p:graphicFrame>
      <p:sp>
        <p:nvSpPr>
          <p:cNvPr id="2" name="TextBox 1"/>
          <p:cNvSpPr txBox="1"/>
          <p:nvPr/>
        </p:nvSpPr>
        <p:spPr>
          <a:xfrm>
            <a:off x="2133600" y="5181600"/>
            <a:ext cx="4317207" cy="1154162"/>
          </a:xfrm>
          <a:prstGeom prst="rect">
            <a:avLst/>
          </a:prstGeom>
          <a:noFill/>
        </p:spPr>
        <p:txBody>
          <a:bodyPr wrap="none" rtlCol="0">
            <a:spAutoFit/>
          </a:bodyPr>
          <a:lstStyle/>
          <a:p>
            <a:pPr>
              <a:spcAft>
                <a:spcPts val="1200"/>
              </a:spcAft>
            </a:pPr>
            <a:r>
              <a:rPr lang="en-US" b="1" dirty="0" smtClean="0"/>
              <a:t>Other important tunable factors?  </a:t>
            </a:r>
          </a:p>
          <a:p>
            <a:pPr>
              <a:spcAft>
                <a:spcPts val="600"/>
              </a:spcAft>
              <a:buFont typeface="Arial" pitchFamily="34" charset="0"/>
              <a:buChar char="•"/>
            </a:pPr>
            <a:r>
              <a:rPr lang="en-US" dirty="0"/>
              <a:t> </a:t>
            </a:r>
            <a:r>
              <a:rPr lang="en-US" dirty="0" smtClean="0"/>
              <a:t> Coupling with the land-surface model?</a:t>
            </a:r>
          </a:p>
          <a:p>
            <a:pPr>
              <a:buFont typeface="Arial" pitchFamily="34" charset="0"/>
              <a:buChar char="•"/>
            </a:pPr>
            <a:r>
              <a:rPr lang="en-US" dirty="0"/>
              <a:t> </a:t>
            </a:r>
            <a:r>
              <a:rPr lang="en-US" dirty="0" smtClean="0"/>
              <a:t> Coupling with the cloud physics?</a:t>
            </a:r>
          </a:p>
        </p:txBody>
      </p:sp>
    </p:spTree>
    <p:extLst>
      <p:ext uri="{BB962C8B-B14F-4D97-AF65-F5344CB8AC3E}">
        <p14:creationId xmlns:p14="http://schemas.microsoft.com/office/powerpoint/2010/main" val="17383879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p:cNvSpPr>
            <a:spLocks noChangeArrowheads="1"/>
          </p:cNvSpPr>
          <p:nvPr/>
        </p:nvSpPr>
        <p:spPr bwMode="auto">
          <a:xfrm>
            <a:off x="457200" y="245269"/>
            <a:ext cx="8382000" cy="6155531"/>
          </a:xfrm>
          <a:prstGeom prst="rect">
            <a:avLst/>
          </a:prstGeom>
          <a:noFill/>
          <a:ln w="9525">
            <a:noFill/>
            <a:miter lim="800000"/>
            <a:headEnd/>
            <a:tailEnd/>
          </a:ln>
        </p:spPr>
        <p:txBody>
          <a:bodyPr wrap="square">
            <a:spAutoFit/>
          </a:bodyPr>
          <a:lstStyle/>
          <a:p>
            <a:pPr algn="ctr">
              <a:defRPr/>
            </a:pPr>
            <a:r>
              <a:rPr lang="en-US" sz="3600" b="1" dirty="0" smtClean="0">
                <a:latin typeface="Times New Roman" pitchFamily="18" charset="0"/>
                <a:cs typeface="Times New Roman" pitchFamily="18" charset="0"/>
              </a:rPr>
              <a:t>Property Summary of the Two Schemes</a:t>
            </a:r>
            <a:endParaRPr lang="en-US" sz="3600" b="1" dirty="0">
              <a:latin typeface="Times New Roman" pitchFamily="18" charset="0"/>
              <a:cs typeface="Times New Roman" pitchFamily="18" charset="0"/>
            </a:endParaRPr>
          </a:p>
          <a:p>
            <a:pPr>
              <a:spcAft>
                <a:spcPts val="1200"/>
              </a:spcAft>
              <a:defRPr/>
            </a:pPr>
            <a:endParaRPr lang="en-US" sz="2000" dirty="0"/>
          </a:p>
          <a:p>
            <a:pPr marL="342900" indent="-342900">
              <a:spcAft>
                <a:spcPts val="1200"/>
              </a:spcAft>
              <a:buFont typeface="Arial" charset="0"/>
              <a:buAutoNum type="arabicPeriod"/>
              <a:defRPr/>
            </a:pPr>
            <a:r>
              <a:rPr lang="en-US" sz="2400" dirty="0" smtClean="0">
                <a:latin typeface="Times New Roman" pitchFamily="18" charset="0"/>
                <a:cs typeface="Times New Roman" pitchFamily="18" charset="0"/>
              </a:rPr>
              <a:t>The </a:t>
            </a:r>
            <a:r>
              <a:rPr lang="en-US" sz="2400" b="1" dirty="0" smtClean="0">
                <a:solidFill>
                  <a:schemeClr val="accent6">
                    <a:lumMod val="50000"/>
                  </a:schemeClr>
                </a:solidFill>
                <a:latin typeface="Times New Roman" pitchFamily="18" charset="0"/>
                <a:cs typeface="Times New Roman" pitchFamily="18" charset="0"/>
              </a:rPr>
              <a:t>GFS scheme </a:t>
            </a:r>
            <a:r>
              <a:rPr lang="en-US" sz="2400" dirty="0" smtClean="0">
                <a:latin typeface="Times New Roman" pitchFamily="18" charset="0"/>
                <a:cs typeface="Times New Roman" pitchFamily="18" charset="0"/>
              </a:rPr>
              <a:t>assumes that there is a well defined layer </a:t>
            </a:r>
            <a:r>
              <a:rPr lang="en-US" sz="2400" i="1" dirty="0" smtClean="0">
                <a:latin typeface="Times New Roman" pitchFamily="18" charset="0"/>
                <a:cs typeface="Times New Roman" pitchFamily="18" charset="0"/>
              </a:rPr>
              <a:t>h</a:t>
            </a:r>
            <a:r>
              <a:rPr lang="en-US" sz="2400" dirty="0" smtClean="0">
                <a:latin typeface="Times New Roman" pitchFamily="18" charset="0"/>
                <a:cs typeface="Times New Roman" pitchFamily="18" charset="0"/>
              </a:rPr>
              <a:t> in which the vertical distribution of diffusivities follows a special cubic polynomial function x(1-x)</a:t>
            </a:r>
            <a:r>
              <a:rPr lang="en-US" sz="2400" baseline="30000" dirty="0" smtClean="0">
                <a:latin typeface="Times New Roman" pitchFamily="18" charset="0"/>
                <a:cs typeface="Times New Roman" pitchFamily="18" charset="0"/>
              </a:rPr>
              <a:t>2</a:t>
            </a:r>
            <a:r>
              <a:rPr lang="en-US" sz="2400" dirty="0" smtClean="0">
                <a:latin typeface="Times New Roman" pitchFamily="18" charset="0"/>
                <a:cs typeface="Times New Roman" pitchFamily="18" charset="0"/>
              </a:rPr>
              <a:t>, where x = z/h. </a:t>
            </a:r>
            <a:endParaRPr lang="en-US" sz="2400" dirty="0">
              <a:latin typeface="Times New Roman" pitchFamily="18" charset="0"/>
              <a:cs typeface="Times New Roman" pitchFamily="18" charset="0"/>
            </a:endParaRPr>
          </a:p>
          <a:p>
            <a:pPr marL="342900" indent="-342900">
              <a:spcAft>
                <a:spcPts val="1200"/>
              </a:spcAft>
              <a:buFont typeface="Arial" charset="0"/>
              <a:buAutoNum type="arabicPeriod"/>
              <a:defRPr/>
            </a:pPr>
            <a:endParaRPr lang="en-US" sz="2400" dirty="0">
              <a:latin typeface="Times New Roman" pitchFamily="18" charset="0"/>
              <a:cs typeface="Times New Roman" pitchFamily="18" charset="0"/>
            </a:endParaRPr>
          </a:p>
          <a:p>
            <a:pPr marL="342900" indent="-342900">
              <a:spcAft>
                <a:spcPts val="1200"/>
              </a:spcAft>
              <a:buFont typeface="Arial" charset="0"/>
              <a:buAutoNum type="arabicPeriod"/>
              <a:defRPr/>
            </a:pPr>
            <a:r>
              <a:rPr lang="en-US" sz="2400" dirty="0" smtClean="0">
                <a:latin typeface="Times New Roman" pitchFamily="18" charset="0"/>
                <a:cs typeface="Times New Roman" pitchFamily="18" charset="0"/>
              </a:rPr>
              <a:t>The </a:t>
            </a:r>
            <a:r>
              <a:rPr lang="en-US" sz="2400" b="1" dirty="0" smtClean="0">
                <a:solidFill>
                  <a:srgbClr val="C00000"/>
                </a:solidFill>
                <a:latin typeface="Times New Roman" pitchFamily="18" charset="0"/>
                <a:cs typeface="Times New Roman" pitchFamily="18" charset="0"/>
              </a:rPr>
              <a:t>MYJ scheme </a:t>
            </a:r>
            <a:r>
              <a:rPr lang="en-US" sz="2400" dirty="0" smtClean="0">
                <a:latin typeface="Times New Roman" pitchFamily="18" charset="0"/>
                <a:cs typeface="Times New Roman" pitchFamily="18" charset="0"/>
              </a:rPr>
              <a:t>naturally links the PBL depth to the sub-grid TKE distribution, though it does require a specification of the mixing length.  Also, the non-singularity requirement  leads to small TKE above the PBL.</a:t>
            </a:r>
            <a:endParaRPr lang="en-US" sz="2400" dirty="0">
              <a:latin typeface="Times New Roman" pitchFamily="18" charset="0"/>
              <a:cs typeface="Times New Roman" pitchFamily="18" charset="0"/>
            </a:endParaRPr>
          </a:p>
          <a:p>
            <a:pPr marL="342900" indent="-342900">
              <a:spcAft>
                <a:spcPts val="1200"/>
              </a:spcAft>
              <a:defRPr/>
            </a:pPr>
            <a:endParaRPr lang="en-US" sz="2400" dirty="0">
              <a:latin typeface="Times New Roman" pitchFamily="18" charset="0"/>
              <a:cs typeface="Times New Roman" pitchFamily="18" charset="0"/>
            </a:endParaRPr>
          </a:p>
          <a:p>
            <a:pPr marL="342900" indent="-342900">
              <a:spcAft>
                <a:spcPts val="1200"/>
              </a:spcAft>
              <a:defRPr/>
            </a:pPr>
            <a:r>
              <a:rPr lang="en-US" sz="2400" dirty="0">
                <a:latin typeface="Times New Roman" pitchFamily="18" charset="0"/>
                <a:cs typeface="Times New Roman" pitchFamily="18" charset="0"/>
              </a:rPr>
              <a:t>3. </a:t>
            </a:r>
            <a:r>
              <a:rPr lang="en-US" sz="2400" dirty="0" smtClean="0">
                <a:latin typeface="Times New Roman" pitchFamily="18" charset="0"/>
                <a:cs typeface="Times New Roman" pitchFamily="18" charset="0"/>
              </a:rPr>
              <a:t>The magnitude of the diffusivities from the </a:t>
            </a:r>
            <a:r>
              <a:rPr lang="en-US" sz="2400" b="1" dirty="0" smtClean="0">
                <a:solidFill>
                  <a:schemeClr val="accent6">
                    <a:lumMod val="50000"/>
                  </a:schemeClr>
                </a:solidFill>
                <a:latin typeface="Times New Roman" pitchFamily="18" charset="0"/>
                <a:cs typeface="Times New Roman" pitchFamily="18" charset="0"/>
              </a:rPr>
              <a:t>GFS scheme </a:t>
            </a:r>
            <a:r>
              <a:rPr lang="en-US" sz="2400" dirty="0" smtClean="0">
                <a:latin typeface="Times New Roman" pitchFamily="18" charset="0"/>
                <a:cs typeface="Times New Roman" pitchFamily="18" charset="0"/>
              </a:rPr>
              <a:t>is determined  by the PBL depth, while in the </a:t>
            </a:r>
            <a:r>
              <a:rPr lang="en-US" sz="2400" b="1" dirty="0" smtClean="0">
                <a:solidFill>
                  <a:srgbClr val="C00000"/>
                </a:solidFill>
                <a:latin typeface="Times New Roman" pitchFamily="18" charset="0"/>
                <a:cs typeface="Times New Roman" pitchFamily="18" charset="0"/>
              </a:rPr>
              <a:t>MYJ scheme </a:t>
            </a:r>
            <a:r>
              <a:rPr lang="en-US" sz="2400" dirty="0" smtClean="0">
                <a:latin typeface="Times New Roman" pitchFamily="18" charset="0"/>
                <a:cs typeface="Times New Roman" pitchFamily="18" charset="0"/>
              </a:rPr>
              <a:t>it is determined by the mixing length.</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42837025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53050"/>
            <a:ext cx="3977640" cy="300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8295" y="76200"/>
            <a:ext cx="4595705" cy="2989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486400" y="3376459"/>
            <a:ext cx="2787943" cy="369332"/>
          </a:xfrm>
          <a:prstGeom prst="rect">
            <a:avLst/>
          </a:prstGeom>
          <a:noFill/>
        </p:spPr>
        <p:txBody>
          <a:bodyPr wrap="none" rtlCol="0">
            <a:spAutoFit/>
          </a:bodyPr>
          <a:lstStyle/>
          <a:p>
            <a:r>
              <a:rPr lang="en-US" dirty="0" err="1" smtClean="0"/>
              <a:t>Lorsolo</a:t>
            </a:r>
            <a:r>
              <a:rPr lang="en-US" dirty="0" smtClean="0"/>
              <a:t> et al. 2010, MWR</a:t>
            </a:r>
          </a:p>
        </p:txBody>
      </p:sp>
      <p:sp>
        <p:nvSpPr>
          <p:cNvPr id="3" name="TextBox 2"/>
          <p:cNvSpPr txBox="1"/>
          <p:nvPr/>
        </p:nvSpPr>
        <p:spPr>
          <a:xfrm>
            <a:off x="1232451" y="3001700"/>
            <a:ext cx="2044149" cy="369332"/>
          </a:xfrm>
          <a:prstGeom prst="rect">
            <a:avLst/>
          </a:prstGeom>
          <a:noFill/>
        </p:spPr>
        <p:txBody>
          <a:bodyPr wrap="none" rtlCol="0">
            <a:spAutoFit/>
          </a:bodyPr>
          <a:lstStyle/>
          <a:p>
            <a:r>
              <a:rPr lang="en-US" dirty="0" smtClean="0"/>
              <a:t>Zhang et al. 2012</a:t>
            </a: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5385" r="10400"/>
          <a:stretch/>
        </p:blipFill>
        <p:spPr>
          <a:xfrm>
            <a:off x="228600" y="3590517"/>
            <a:ext cx="4096512" cy="3244333"/>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3429000"/>
            <a:ext cx="4572000" cy="3429000"/>
          </a:xfrm>
          <a:prstGeom prst="rect">
            <a:avLst/>
          </a:prstGeom>
        </p:spPr>
      </p:pic>
      <p:sp>
        <p:nvSpPr>
          <p:cNvPr id="6" name="TextBox 5"/>
          <p:cNvSpPr txBox="1"/>
          <p:nvPr/>
        </p:nvSpPr>
        <p:spPr>
          <a:xfrm>
            <a:off x="1232451" y="3868990"/>
            <a:ext cx="2501349" cy="523220"/>
          </a:xfrm>
          <a:prstGeom prst="rect">
            <a:avLst/>
          </a:prstGeom>
          <a:noFill/>
        </p:spPr>
        <p:txBody>
          <a:bodyPr wrap="square" rtlCol="0">
            <a:spAutoFit/>
          </a:bodyPr>
          <a:lstStyle/>
          <a:p>
            <a:r>
              <a:rPr lang="en-US" sz="1400" b="1" dirty="0" smtClean="0"/>
              <a:t>Idealized HWRF2012 MYJ Km at r = 1</a:t>
            </a:r>
          </a:p>
        </p:txBody>
      </p:sp>
      <p:sp>
        <p:nvSpPr>
          <p:cNvPr id="9" name="TextBox 8"/>
          <p:cNvSpPr txBox="1"/>
          <p:nvPr/>
        </p:nvSpPr>
        <p:spPr>
          <a:xfrm>
            <a:off x="5765979" y="3024850"/>
            <a:ext cx="2082621" cy="369332"/>
          </a:xfrm>
          <a:prstGeom prst="rect">
            <a:avLst/>
          </a:prstGeom>
          <a:noFill/>
        </p:spPr>
        <p:txBody>
          <a:bodyPr wrap="none" rtlCol="0">
            <a:spAutoFit/>
          </a:bodyPr>
          <a:lstStyle/>
          <a:p>
            <a:r>
              <a:rPr lang="en-US" dirty="0" err="1">
                <a:solidFill>
                  <a:srgbClr val="000000"/>
                </a:solidFill>
              </a:rPr>
              <a:t>Lorsolo</a:t>
            </a:r>
            <a:r>
              <a:rPr lang="en-US" dirty="0">
                <a:solidFill>
                  <a:srgbClr val="000000"/>
                </a:solidFill>
              </a:rPr>
              <a:t> </a:t>
            </a:r>
            <a:r>
              <a:rPr lang="en-US" i="1" dirty="0">
                <a:solidFill>
                  <a:srgbClr val="000000"/>
                </a:solidFill>
              </a:rPr>
              <a:t>et al</a:t>
            </a:r>
            <a:r>
              <a:rPr lang="en-US" dirty="0">
                <a:solidFill>
                  <a:srgbClr val="000000"/>
                </a:solidFill>
              </a:rPr>
              <a:t>. 2010</a:t>
            </a:r>
            <a:endParaRPr lang="en-US" dirty="0" smtClean="0"/>
          </a:p>
        </p:txBody>
      </p:sp>
      <p:sp>
        <p:nvSpPr>
          <p:cNvPr id="10" name="TextBox 9"/>
          <p:cNvSpPr txBox="1"/>
          <p:nvPr/>
        </p:nvSpPr>
        <p:spPr>
          <a:xfrm>
            <a:off x="5105400" y="3569825"/>
            <a:ext cx="3505200" cy="523220"/>
          </a:xfrm>
          <a:prstGeom prst="rect">
            <a:avLst/>
          </a:prstGeom>
          <a:noFill/>
        </p:spPr>
        <p:txBody>
          <a:bodyPr wrap="square" rtlCol="0">
            <a:spAutoFit/>
          </a:bodyPr>
          <a:lstStyle/>
          <a:p>
            <a:r>
              <a:rPr lang="en-US" sz="1400" b="1" dirty="0" smtClean="0"/>
              <a:t>Idealized HWRF2012 MYJ TKE (shaded colors) and radial wind (contours)</a:t>
            </a:r>
          </a:p>
        </p:txBody>
      </p:sp>
      <p:sp>
        <p:nvSpPr>
          <p:cNvPr id="12" name="TextBox 11"/>
          <p:cNvSpPr txBox="1"/>
          <p:nvPr/>
        </p:nvSpPr>
        <p:spPr>
          <a:xfrm>
            <a:off x="6756968" y="53050"/>
            <a:ext cx="1517375" cy="307777"/>
          </a:xfrm>
          <a:prstGeom prst="rect">
            <a:avLst/>
          </a:prstGeom>
          <a:noFill/>
        </p:spPr>
        <p:txBody>
          <a:bodyPr wrap="square" rtlCol="0">
            <a:spAutoFit/>
          </a:bodyPr>
          <a:lstStyle/>
          <a:p>
            <a:r>
              <a:rPr lang="en-US" sz="1400" b="1" dirty="0" smtClean="0"/>
              <a:t>Measured TKE</a:t>
            </a:r>
          </a:p>
        </p:txBody>
      </p:sp>
      <p:sp>
        <p:nvSpPr>
          <p:cNvPr id="13" name="TextBox 12"/>
          <p:cNvSpPr txBox="1"/>
          <p:nvPr/>
        </p:nvSpPr>
        <p:spPr>
          <a:xfrm>
            <a:off x="1981200" y="967450"/>
            <a:ext cx="2196549" cy="738664"/>
          </a:xfrm>
          <a:prstGeom prst="rect">
            <a:avLst/>
          </a:prstGeom>
          <a:noFill/>
        </p:spPr>
        <p:txBody>
          <a:bodyPr wrap="square" rtlCol="0">
            <a:spAutoFit/>
          </a:bodyPr>
          <a:lstStyle/>
          <a:p>
            <a:r>
              <a:rPr lang="en-US" sz="1400" b="1" dirty="0" smtClean="0"/>
              <a:t>Idealized HWRF GFS Km and observational estimate at r = 1</a:t>
            </a:r>
          </a:p>
        </p:txBody>
      </p:sp>
      <p:sp>
        <p:nvSpPr>
          <p:cNvPr id="14" name="TextBox 13"/>
          <p:cNvSpPr txBox="1"/>
          <p:nvPr/>
        </p:nvSpPr>
        <p:spPr>
          <a:xfrm>
            <a:off x="6569781" y="5086191"/>
            <a:ext cx="1888419" cy="307777"/>
          </a:xfrm>
          <a:prstGeom prst="rect">
            <a:avLst/>
          </a:prstGeom>
          <a:noFill/>
        </p:spPr>
        <p:txBody>
          <a:bodyPr wrap="square" rtlCol="0">
            <a:spAutoFit/>
          </a:bodyPr>
          <a:lstStyle/>
          <a:p>
            <a:r>
              <a:rPr lang="en-US" sz="1400" b="1" dirty="0" smtClean="0"/>
              <a:t>Azimuthal average</a:t>
            </a:r>
          </a:p>
        </p:txBody>
      </p:sp>
      <p:sp>
        <p:nvSpPr>
          <p:cNvPr id="15" name="TextBox 14"/>
          <p:cNvSpPr txBox="1"/>
          <p:nvPr/>
        </p:nvSpPr>
        <p:spPr>
          <a:xfrm>
            <a:off x="1845381" y="4396450"/>
            <a:ext cx="1888419" cy="307777"/>
          </a:xfrm>
          <a:prstGeom prst="rect">
            <a:avLst/>
          </a:prstGeom>
          <a:noFill/>
        </p:spPr>
        <p:txBody>
          <a:bodyPr wrap="square" rtlCol="0">
            <a:spAutoFit/>
          </a:bodyPr>
          <a:lstStyle/>
          <a:p>
            <a:r>
              <a:rPr lang="en-US" sz="1400" b="1" dirty="0" smtClean="0"/>
              <a:t>Azimuthal average</a:t>
            </a:r>
          </a:p>
        </p:txBody>
      </p:sp>
    </p:spTree>
    <p:extLst>
      <p:ext uri="{BB962C8B-B14F-4D97-AF65-F5344CB8AC3E}">
        <p14:creationId xmlns:p14="http://schemas.microsoft.com/office/powerpoint/2010/main" val="8562465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2577"/>
            <a:ext cx="8229600" cy="1143000"/>
          </a:xfrm>
        </p:spPr>
        <p:txBody>
          <a:bodyPr/>
          <a:lstStyle/>
          <a:p>
            <a:r>
              <a:rPr lang="en-US" dirty="0" smtClean="0"/>
              <a:t>HARVEY (2011)</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0" y="814873"/>
            <a:ext cx="4000500" cy="292608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335" y="707571"/>
            <a:ext cx="4000500" cy="292608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3740953"/>
            <a:ext cx="4000500" cy="2926080"/>
          </a:xfrm>
          <a:prstGeom prst="rect">
            <a:avLst/>
          </a:prstGeom>
        </p:spPr>
      </p:pic>
    </p:spTree>
    <p:extLst>
      <p:ext uri="{BB962C8B-B14F-4D97-AF65-F5344CB8AC3E}">
        <p14:creationId xmlns:p14="http://schemas.microsoft.com/office/powerpoint/2010/main" val="39431470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653" y="-304800"/>
            <a:ext cx="8229600" cy="1143000"/>
          </a:xfrm>
        </p:spPr>
        <p:txBody>
          <a:bodyPr/>
          <a:lstStyle/>
          <a:p>
            <a:r>
              <a:rPr lang="en-US" dirty="0" smtClean="0"/>
              <a:t>IRENE (2011)</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653" y="838200"/>
            <a:ext cx="4000500" cy="292608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3500" y="838200"/>
            <a:ext cx="4000500" cy="292608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9800" y="3800047"/>
            <a:ext cx="4000500" cy="2926080"/>
          </a:xfrm>
          <a:prstGeom prst="rect">
            <a:avLst/>
          </a:prstGeom>
        </p:spPr>
      </p:pic>
    </p:spTree>
    <p:extLst>
      <p:ext uri="{BB962C8B-B14F-4D97-AF65-F5344CB8AC3E}">
        <p14:creationId xmlns:p14="http://schemas.microsoft.com/office/powerpoint/2010/main" val="4160962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KATIA (2011)</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685800"/>
            <a:ext cx="4000500" cy="292608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3688080"/>
            <a:ext cx="4000500" cy="292608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771896"/>
            <a:ext cx="4000500" cy="2926080"/>
          </a:xfrm>
          <a:prstGeom prst="rect">
            <a:avLst/>
          </a:prstGeom>
        </p:spPr>
      </p:pic>
    </p:spTree>
    <p:extLst>
      <p:ext uri="{BB962C8B-B14F-4D97-AF65-F5344CB8AC3E}">
        <p14:creationId xmlns:p14="http://schemas.microsoft.com/office/powerpoint/2010/main" val="3420769022"/>
      </p:ext>
    </p:extLst>
  </p:cSld>
  <p:clrMapOvr>
    <a:masterClrMapping/>
  </p:clrMapOvr>
</p:sld>
</file>

<file path=ppt/theme/theme1.xml><?xml version="1.0" encoding="utf-8"?>
<a:theme xmlns:a="http://schemas.openxmlformats.org/drawingml/2006/main" name="Theme1">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6653" tIns="48326" rIns="96653" bIns="48326"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6653" tIns="48326" rIns="96653" bIns="48326"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pitchFamily="34" charset="0"/>
          </a:defRPr>
        </a:defPPr>
      </a:lstStyle>
    </a:lnDef>
    <a:txDef>
      <a:spPr>
        <a:noFill/>
      </a:spPr>
      <a:bodyPr wrap="square" rtlCol="0">
        <a:spAutoFit/>
      </a:bodyPr>
      <a:lstStyle>
        <a:defPPr>
          <a:buFont typeface="Arial" pitchFamily="34" charset="0"/>
          <a:buChar char="•"/>
          <a:defRPr dirty="0" smtClean="0"/>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41081</TotalTime>
  <Words>593</Words>
  <Application>Microsoft Office PowerPoint</Application>
  <PresentationFormat>On-screen Show (4:3)</PresentationFormat>
  <Paragraphs>87</Paragraphs>
  <Slides>28</Slides>
  <Notes>4</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Theme1</vt:lpstr>
      <vt:lpstr>Preliminary Report on the MYJ PBL Experiment with the Operational HWRF: Comparisons with the GFS PBL Scheme</vt:lpstr>
      <vt:lpstr>PowerPoint Presentation</vt:lpstr>
      <vt:lpstr>How to Couple the MYJ PBL Scheme  with a Surface Flux Module</vt:lpstr>
      <vt:lpstr>Comparison of the MYJ and the GFS Schemes</vt:lpstr>
      <vt:lpstr>PowerPoint Presentation</vt:lpstr>
      <vt:lpstr>PowerPoint Presentation</vt:lpstr>
      <vt:lpstr>HARVEY (2011)</vt:lpstr>
      <vt:lpstr>IRENE (2011)</vt:lpstr>
      <vt:lpstr>KATIA (2011)</vt:lpstr>
      <vt:lpstr>MARIA (2011)</vt:lpstr>
      <vt:lpstr>OPHELIA (2011)</vt:lpstr>
      <vt:lpstr>ISAAC (2012)</vt:lpstr>
      <vt:lpstr>PowerPoint Presentation</vt:lpstr>
      <vt:lpstr>PowerPoint Presentation</vt:lpstr>
      <vt:lpstr>ISAAC (2012)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Idealized Strom Intensification in HWRFX: Sensitivity to Physics</dc:title>
  <dc:creator>J.-W. Bao</dc:creator>
  <cp:lastModifiedBy>jbao</cp:lastModifiedBy>
  <cp:revision>1181</cp:revision>
  <cp:lastPrinted>2012-03-01T21:17:12Z</cp:lastPrinted>
  <dcterms:created xsi:type="dcterms:W3CDTF">2010-02-16T16:15:52Z</dcterms:created>
  <dcterms:modified xsi:type="dcterms:W3CDTF">2012-09-06T04:07:38Z</dcterms:modified>
</cp:coreProperties>
</file>