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672B-AB46-48BA-B698-6F6785FC1D44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54028-8E86-492C-A09A-FAF48B37D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80AD-C70A-421A-BEFC-B3DA19C55152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85195-EEA4-41C3-9E0D-CD5B0CC67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FB3C-B2C1-4D29-9208-64EE85402B00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B4A01-1C88-4779-B916-2C553DF90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B0A7-7FBA-4BD2-A737-15F7D7164617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9351F-50F6-432B-A9D3-07F9F0A33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95166-FB88-4DE4-9730-0FD05AA0D432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45F36-C742-435D-B5FE-89F61419C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A4995-E594-457F-A92F-ADF2142BAA19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CFE-EE6C-4FC3-B29F-F57D03799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A6F2E-7D64-4956-B6F5-E9DC63D8D504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3B702-92A5-486F-9D56-24113AA1E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94EB7-6D29-48A4-BD92-A857DA39D525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1AAFE-D558-44D1-AFC7-ABA70CD2F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A13C9-0645-46F1-8A43-59F50F770F8C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5F46B-9661-4C19-9FB2-CAD82F9C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1D7C9-55BE-46EF-9330-D553F4EE65F6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61EC5-CA6C-47E6-B071-E970269E9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2C661-2700-4567-9D39-40FD4B4C87CE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6B396-06A2-41E1-B858-99D3FD071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D6BA31-3C53-46E5-83E6-45B8A494BA15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3458EE-1CE1-4BC6-A88F-3E0629D6C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orm.aoml.noaa.gov/realtime" TargetMode="External"/><Relationship Id="rId2" Type="http://schemas.openxmlformats.org/officeDocument/2006/relationships/hyperlink" Target="http://www.emc.ncep.noaa.gov/gc_wmb/vx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mc.ncep.noaa.gov/gc_wmb/vxt/PARA/TDRPPARA/TDRP/index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smtClean="0"/>
              <a:t>Performance of NCEP Operational HWRF (9 km) and HWRF Parallels for Hurricane Irene</a:t>
            </a:r>
          </a:p>
        </p:txBody>
      </p:sp>
      <p:graphicFrame>
        <p:nvGraphicFramePr>
          <p:cNvPr id="13419" name="Group 107"/>
          <p:cNvGraphicFramePr>
            <a:graphicFrameLocks noGrp="1"/>
          </p:cNvGraphicFramePr>
          <p:nvPr>
            <p:ph idx="1"/>
          </p:nvPr>
        </p:nvGraphicFramePr>
        <p:xfrm>
          <a:off x="152400" y="1219200"/>
          <a:ext cx="4953000" cy="5051425"/>
        </p:xfrm>
        <a:graphic>
          <a:graphicData uri="http://schemas.openxmlformats.org/drawingml/2006/table">
            <a:tbl>
              <a:tblPr/>
              <a:tblGrid>
                <a:gridCol w="1295400"/>
                <a:gridCol w="16002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Operational HWRF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HFIP Stream 1.5 HWRF (H3GP)*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Framework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HWRFV3.2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HWRFV3.2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Resolution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27/9/3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Initialization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Relocation, Vortex Init., Cycling, GSI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Same as Oper. HWRF for 27/9. 3 km domain is downscaled from 9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IC/BC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prep hybrid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prep hybrid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Ocean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POM (SSTs interpolated to 3 km)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Physics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Oper. HWRF 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Oper. HWRF 2011; no CP at 3km.  For 9 and 3, Km in PBL reduced to 25%, COAC set to 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Platform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NCEP IBM CCS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HFIP tJet Linux Cluster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Real-time products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hlinkClick r:id="rId2"/>
                        </a:rPr>
                        <a:t>http://www.emc.ncep.noaa.gov/gc_wmb/vxt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hlinkClick r:id="rId3"/>
                        </a:rPr>
                        <a:t>http://storm.aoml.noaa.gov/realtime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3356" name="TextBox 6"/>
          <p:cNvSpPr txBox="1">
            <a:spLocks noChangeArrowheads="1"/>
          </p:cNvSpPr>
          <p:nvPr/>
        </p:nvSpPr>
        <p:spPr bwMode="auto">
          <a:xfrm>
            <a:off x="228600" y="6477000"/>
            <a:ext cx="853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*Stream 1.5 HWRF (H3GP) is a collaborative effort between EMC and AOML</a:t>
            </a:r>
          </a:p>
        </p:txBody>
      </p:sp>
      <p:graphicFrame>
        <p:nvGraphicFramePr>
          <p:cNvPr id="13435" name="Group 123"/>
          <p:cNvGraphicFramePr>
            <a:graphicFrameLocks noGrp="1"/>
          </p:cNvGraphicFramePr>
          <p:nvPr/>
        </p:nvGraphicFramePr>
        <p:xfrm>
          <a:off x="4941888" y="1219200"/>
          <a:ext cx="3863975" cy="5051425"/>
        </p:xfrm>
        <a:graphic>
          <a:graphicData uri="http://schemas.openxmlformats.org/drawingml/2006/table">
            <a:tbl>
              <a:tblPr/>
              <a:tblGrid>
                <a:gridCol w="208280"/>
                <a:gridCol w="1951038"/>
                <a:gridCol w="17049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TDRP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HLSM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HWRFV3.2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HWRFV3.2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Use TDRP when available.  Vort init and GSI modified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Same as Oper. HWRF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prep hybrid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prep hybrid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Oper. HWRF 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Oper. HWRF 2011; NOAH LSM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NCEP IBM CCS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NCEP IBM CCS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hlinkClick r:id="rId4"/>
                        </a:rPr>
                        <a:t>http://www.emc.ncep.noaa.gov/gc_wmb/vxt/PARA/TDRP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Track Forecasts for Hurricane Irene</a:t>
            </a:r>
            <a:endParaRPr lang="en-US" dirty="0"/>
          </a:p>
        </p:txBody>
      </p:sp>
      <p:pic>
        <p:nvPicPr>
          <p:cNvPr id="14338" name="Picture 3" descr="C:\Documents and Settings\Sravya\Desktop\al092011.2011082100.11956.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4950" y="685800"/>
            <a:ext cx="3829050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5" descr="C:\Documents and Settings\Sravya\Desktop\al092011.2011082100.11956.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"/>
            <a:ext cx="385762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914400" y="64008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Operational HWRF</a:t>
            </a:r>
          </a:p>
        </p:txBody>
      </p:sp>
      <p:sp>
        <p:nvSpPr>
          <p:cNvPr id="14341" name="TextBox 8"/>
          <p:cNvSpPr txBox="1">
            <a:spLocks noChangeArrowheads="1"/>
          </p:cNvSpPr>
          <p:nvPr/>
        </p:nvSpPr>
        <p:spPr bwMode="auto">
          <a:xfrm>
            <a:off x="5410200" y="6400800"/>
            <a:ext cx="342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HFIP Stream 1.5 HWRF (H3GP)</a:t>
            </a:r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3581400" y="1828800"/>
            <a:ext cx="2057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1600">
                <a:latin typeface="Calibri" pitchFamily="34" charset="0"/>
              </a:rPr>
              <a:t>More consistent track forecasts from operational HWRF</a:t>
            </a:r>
          </a:p>
          <a:p>
            <a:pPr marL="342900" indent="-342900">
              <a:buFont typeface="Arial" charset="0"/>
              <a:buChar char="•"/>
            </a:pPr>
            <a:endParaRPr lang="en-US" sz="1600">
              <a:latin typeface="Calibri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1600">
                <a:latin typeface="Calibri" pitchFamily="34" charset="0"/>
              </a:rPr>
              <a:t>Very little “west” bias compared to H3GP forecasts.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4873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Track Forecasts for Hurricane Irene</a:t>
            </a:r>
            <a:endParaRPr lang="en-US" dirty="0"/>
          </a:p>
        </p:txBody>
      </p:sp>
      <p:pic>
        <p:nvPicPr>
          <p:cNvPr id="15362" name="Picture 3" descr="C:\Documents and Settings\Sravya\Desktop\al092011.2011082100.11956.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675" y="609600"/>
            <a:ext cx="3743325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4" descr="C:\Documents and Settings\Sravya\Desktop\al092011.2011082100.11956.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3400"/>
            <a:ext cx="4124325" cy="591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914400" y="64008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GFS</a:t>
            </a:r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5715000" y="6324600"/>
            <a:ext cx="342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GFDL</a:t>
            </a:r>
          </a:p>
        </p:txBody>
      </p: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3657600" y="1828800"/>
            <a:ext cx="1905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Operational HWRF track forecasts are quite similar to GFS forecasts</a:t>
            </a:r>
          </a:p>
          <a:p>
            <a:pPr marL="342900" indent="-342900">
              <a:buFont typeface="Arial" charset="0"/>
              <a:buChar char="•"/>
            </a:pPr>
            <a:endParaRPr lang="en-US">
              <a:latin typeface="Calibri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GFDL had significant west bias in the early forecast cycles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Documents and Settings\Sravya\Desktop\irene.track-er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152400" y="0"/>
            <a:ext cx="8686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Mean Track Errors for Hurricane Irene:  GFS did very well for tracks - operational HWRF is as good as GFS except at 96hr and 120hr (mostly larger along track errors).  H3GP is the real-time HFIP Stream 1.5 3km version of HWRF, which also was very competitive.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Documents and Settings\Sravya\Desktop\irene.intensity-er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5"/>
          <p:cNvSpPr txBox="1">
            <a:spLocks noChangeArrowheads="1"/>
          </p:cNvSpPr>
          <p:nvPr/>
        </p:nvSpPr>
        <p:spPr bwMode="auto">
          <a:xfrm>
            <a:off x="152400" y="0"/>
            <a:ext cx="8686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Mean Intensity Errors for Hurricane Irene: H3GP (real-time HFIP Stream 1.5 3km version of HWRF) H3GP have been extremely impressive, with skill improvements of the order of 30 – 50% over the operational HWRF at 72 hr and beyond.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5"/>
          <p:cNvSpPr txBox="1">
            <a:spLocks noChangeArrowheads="1"/>
          </p:cNvSpPr>
          <p:nvPr/>
        </p:nvSpPr>
        <p:spPr bwMode="auto">
          <a:xfrm>
            <a:off x="152400" y="0"/>
            <a:ext cx="868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Mean Intensity Bias for Hurricane Irene: More positive intensity bias for operational HWRF compared to H3GP</a:t>
            </a:r>
          </a:p>
        </p:txBody>
      </p:sp>
      <p:pic>
        <p:nvPicPr>
          <p:cNvPr id="18434" name="Picture 2" descr="C:\Documents and Settings\Sravya\Desktop\irene4.intensity-bi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Alng_Trk_H3GP_vs_HWRF_AT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05400" cy="3490913"/>
          </a:xfrm>
          <a:prstGeom prst="rect">
            <a:avLst/>
          </a:prstGeom>
          <a:noFill/>
        </p:spPr>
      </p:pic>
      <p:pic>
        <p:nvPicPr>
          <p:cNvPr id="21509" name="Picture 5" descr="Acrs_Trk_H3GP_vs_HWRF_AT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575050"/>
            <a:ext cx="4800600" cy="328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487363"/>
          </a:xfrm>
        </p:spPr>
        <p:txBody>
          <a:bodyPr/>
          <a:lstStyle/>
          <a:p>
            <a:pPr eaLnBrk="1" hangingPunct="1"/>
            <a:r>
              <a:rPr lang="en-US" sz="3200" smtClean="0"/>
              <a:t>Performance of Parallel HWRF runs for Hurricane Irene</a:t>
            </a:r>
          </a:p>
        </p:txBody>
      </p:sp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533400" y="914400"/>
            <a:ext cx="35814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Track errors from HWRF parallels are comparable to the operational HWRF, TDRP and HLSM did better at 120hr fcst</a:t>
            </a:r>
          </a:p>
        </p:txBody>
      </p:sp>
      <p:sp>
        <p:nvSpPr>
          <p:cNvPr id="19459" name="Text Box 10"/>
          <p:cNvSpPr txBox="1">
            <a:spLocks noChangeArrowheads="1"/>
          </p:cNvSpPr>
          <p:nvPr/>
        </p:nvSpPr>
        <p:spPr bwMode="auto">
          <a:xfrm>
            <a:off x="5105400" y="1066800"/>
            <a:ext cx="3810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HLSM and HWRF are on top of each other, TDRP slightly worse except at 120hr</a:t>
            </a:r>
          </a:p>
        </p:txBody>
      </p:sp>
      <p:pic>
        <p:nvPicPr>
          <p:cNvPr id="19460" name="Picture 5" descr="IRENE09l_TDRP_HL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457200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6" descr="IRENE09l_TDRP_HLS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600200"/>
            <a:ext cx="457200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7" descr="IRENE09l_TDRP_HLS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4495800"/>
            <a:ext cx="390366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3"/>
          </a:xfrm>
        </p:spPr>
        <p:txBody>
          <a:bodyPr/>
          <a:lstStyle/>
          <a:p>
            <a:pPr eaLnBrk="1" hangingPunct="1"/>
            <a:r>
              <a:rPr lang="en-US" sz="3200" smtClean="0"/>
              <a:t>Performance of Operational HWRF till date (Atlantic Basin)</a:t>
            </a:r>
          </a:p>
        </p:txBody>
      </p:sp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533400" y="914400"/>
            <a:ext cx="3581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HWRF Track errors comparable to or better than GFS through 96hr fcst</a:t>
            </a:r>
          </a:p>
        </p:txBody>
      </p:sp>
      <p:sp>
        <p:nvSpPr>
          <p:cNvPr id="20483" name="Text Box 10"/>
          <p:cNvSpPr txBox="1">
            <a:spLocks noChangeArrowheads="1"/>
          </p:cNvSpPr>
          <p:nvPr/>
        </p:nvSpPr>
        <p:spPr bwMode="auto">
          <a:xfrm>
            <a:off x="5105400" y="1066800"/>
            <a:ext cx="3581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HWRF Intensity errors are generally lower than other model guidance</a:t>
            </a:r>
          </a:p>
        </p:txBody>
      </p:sp>
      <p:pic>
        <p:nvPicPr>
          <p:cNvPr id="2048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457200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524000"/>
            <a:ext cx="4208463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4267200"/>
            <a:ext cx="390366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376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Performance of NCEP Operational HWRF (9 km) and HWRF Parallels for Hurricane Irene</vt:lpstr>
      <vt:lpstr>Track Forecasts for Hurricane Irene</vt:lpstr>
      <vt:lpstr>Track Forecasts for Hurricane Irene</vt:lpstr>
      <vt:lpstr>Slide 4</vt:lpstr>
      <vt:lpstr>Slide 5</vt:lpstr>
      <vt:lpstr>Slide 6</vt:lpstr>
      <vt:lpstr>Slide 7</vt:lpstr>
      <vt:lpstr>Performance of Parallel HWRF runs for Hurricane Irene</vt:lpstr>
      <vt:lpstr>Performance of Operational HWRF till date (Atlantic Basin)</vt:lpstr>
    </vt:vector>
  </TitlesOfParts>
  <Company>NOAA/SAIC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of NCEP Operational HWRF (9 km) and Real-Time Triple-Nested HFIP Stream 1.5 H3GP (3 km) for Hurricane Irene</dc:title>
  <dc:creator>Vijay Tallapragada</dc:creator>
  <cp:lastModifiedBy>wd20vxt</cp:lastModifiedBy>
  <cp:revision>11</cp:revision>
  <dcterms:created xsi:type="dcterms:W3CDTF">2011-08-31T03:58:17Z</dcterms:created>
  <dcterms:modified xsi:type="dcterms:W3CDTF">2011-09-01T15:31:52Z</dcterms:modified>
</cp:coreProperties>
</file>