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4"/>
  </p:notesMasterIdLst>
  <p:sldIdLst>
    <p:sldId id="258" r:id="rId2"/>
    <p:sldId id="260" r:id="rId3"/>
    <p:sldId id="261" r:id="rId4"/>
    <p:sldId id="263" r:id="rId5"/>
    <p:sldId id="264" r:id="rId6"/>
    <p:sldId id="274" r:id="rId7"/>
    <p:sldId id="267" r:id="rId8"/>
    <p:sldId id="268" r:id="rId9"/>
    <p:sldId id="266" r:id="rId10"/>
    <p:sldId id="271" r:id="rId11"/>
    <p:sldId id="269" r:id="rId12"/>
    <p:sldId id="270" r:id="rId13"/>
    <p:sldId id="272" r:id="rId14"/>
    <p:sldId id="276" r:id="rId15"/>
    <p:sldId id="281" r:id="rId16"/>
    <p:sldId id="278" r:id="rId17"/>
    <p:sldId id="277" r:id="rId18"/>
    <p:sldId id="256" r:id="rId19"/>
    <p:sldId id="257" r:id="rId20"/>
    <p:sldId id="285" r:id="rId21"/>
    <p:sldId id="282" r:id="rId22"/>
    <p:sldId id="283" r:id="rId23"/>
    <p:sldId id="284" r:id="rId24"/>
    <p:sldId id="289" r:id="rId25"/>
    <p:sldId id="286" r:id="rId26"/>
    <p:sldId id="290" r:id="rId27"/>
    <p:sldId id="287" r:id="rId28"/>
    <p:sldId id="273" r:id="rId29"/>
    <p:sldId id="262" r:id="rId30"/>
    <p:sldId id="280" r:id="rId31"/>
    <p:sldId id="27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24" autoAdjust="0"/>
  </p:normalViewPr>
  <p:slideViewPr>
    <p:cSldViewPr snapToGrid="0" snapToObjects="1">
      <p:cViewPr>
        <p:scale>
          <a:sx n="89" d="100"/>
          <a:sy n="89" d="100"/>
        </p:scale>
        <p:origin x="-768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A7BDF-34BC-9645-9DAE-61ACC10BEF7B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AE98-11B3-8B4D-8FE2-D968B2212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51D5-9BED-AF48-96F8-10DBA5223E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42941-614C-44AA-BFA6-E2C2C48E243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D439C7-28AD-48F8-B274-FA5B7134B22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F50DC9-7987-459B-8C1F-0134645E086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C945C-90E3-9646-BAD7-172931BEAFF5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B2543-135A-0344-9947-873071E43D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df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df"/><Relationship Id="rId5" Type="http://schemas.openxmlformats.org/officeDocument/2006/relationships/image" Target="../media/image16.png"/><Relationship Id="rId4" Type="http://schemas.openxmlformats.org/officeDocument/2006/relationships/image" Target="../media/image16.pdf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df"/><Relationship Id="rId5" Type="http://schemas.openxmlformats.org/officeDocument/2006/relationships/image" Target="../media/image29.png"/><Relationship Id="rId4" Type="http://schemas.openxmlformats.org/officeDocument/2006/relationships/image" Target="../media/image1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???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4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746" y="1143000"/>
            <a:ext cx="8322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pseudo-ensemble hybrid data assimilation system for tropical cyclone initialization in HWRF:  TC Library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4038600"/>
            <a:ext cx="8829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Xuyang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</a:t>
            </a:r>
            <a:endParaRPr lang="en-US" sz="24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UCAR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Acknowledgements: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Fuqing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Zhang,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Yonghui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(PSU)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Vijay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Tallapragada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Mingjing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Tong (EMC)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9" y="1466238"/>
            <a:ext cx="8229600" cy="551838"/>
          </a:xfrm>
        </p:spPr>
        <p:txBody>
          <a:bodyPr>
            <a:normAutofit fontScale="90000"/>
          </a:bodyPr>
          <a:lstStyle/>
          <a:p>
            <a:r>
              <a:rPr lang="en-US" altLang="zh-CN" sz="3600" b="1" u="sng" dirty="0" smtClean="0">
                <a:solidFill>
                  <a:srgbClr val="C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To create TC vortices with sufficient spreads: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17" y="2183802"/>
            <a:ext cx="8451272" cy="286962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1) varied </a:t>
            </a:r>
            <a:r>
              <a:rPr lang="en-US" altLang="zh-CN" sz="2400" b="1" i="1" dirty="0" err="1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Vmax</a:t>
            </a: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(10-20m/s)/size/</a:t>
            </a:r>
            <a:r>
              <a:rPr lang="en-US" altLang="zh-CN" sz="2400" b="1" i="1" dirty="0" err="1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Rmax</a:t>
            </a: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(75-150km)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2) perturb sounding profile (i.e., moisture field)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3) latitude effect (dynamic </a:t>
            </a:r>
            <a:r>
              <a:rPr lang="en-US" altLang="zh-CN" sz="2400" b="1" i="1" dirty="0" err="1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constrain;</a:t>
            </a:r>
            <a:r>
              <a:rPr lang="en-US" altLang="zh-CN" sz="2400" i="1" dirty="0" err="1" smtClean="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vortex</a:t>
            </a:r>
            <a:r>
              <a:rPr lang="en-US" altLang="zh-CN" sz="2400" i="1" dirty="0" smtClean="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outer size/strength</a:t>
            </a: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4) physics options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cumulus,microphysics,boundary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layer schemes) </a:t>
            </a:r>
            <a:endParaRPr lang="en-US" altLang="zh-CN" sz="2400" b="1" i="1" dirty="0" smtClean="0">
              <a:solidFill>
                <a:srgbClr val="FF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5</a:t>
            </a:r>
            <a:r>
              <a:rPr lang="en-US" altLang="zh-CN" sz="2400" b="1" i="1" dirty="0" smtClean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 SST (27.5-29C)</a:t>
            </a:r>
            <a:endParaRPr lang="en-US" altLang="zh-CN" sz="2400" b="1" i="1" dirty="0">
              <a:solidFill>
                <a:srgbClr val="008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465989"/>
            <a:ext cx="5095875" cy="50395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Initial vortex specification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22769"/>
            <a:ext cx="7905750" cy="565773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Bogussing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vortex technique ( Wang 1995)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environmental sounding: Jordan sounding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Initial vortex types: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1)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Rankine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vortex: change shape factor </a:t>
            </a:r>
            <a:r>
              <a:rPr lang="el-G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0.5;0.65;0.75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2) Vortex used in TCM3 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.G.gif"/>
          <p:cNvPicPr>
            <a:picLocks noChangeAspect="1"/>
          </p:cNvPicPr>
          <p:nvPr/>
        </p:nvPicPr>
        <p:blipFill>
          <a:blip r:embed="rId3"/>
          <a:srcRect b="12700"/>
          <a:stretch>
            <a:fillRect/>
          </a:stretch>
        </p:blipFill>
        <p:spPr>
          <a:xfrm>
            <a:off x="2127250" y="4868586"/>
            <a:ext cx="3816399" cy="1375004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27250" y="3575152"/>
          <a:ext cx="2644775" cy="528955"/>
        </p:xfrm>
        <a:graphic>
          <a:graphicData uri="http://schemas.openxmlformats.org/presentationml/2006/ole">
            <p:oleObj spid="_x0000_s1026" name="Equation" r:id="rId4" imgW="1206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31" y="535601"/>
            <a:ext cx="8701863" cy="700902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Steps for creating idealized initial conditions</a:t>
            </a:r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4" y="1376352"/>
            <a:ext cx="7764907" cy="5119327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WRF_NMM: WPS  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</a:t>
            </a:r>
            <a:r>
              <a:rPr lang="en-US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gfs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met_nmm.d01.yyyy-mm-dd-hh_mm:00:00.nc</a:t>
            </a:r>
          </a:p>
          <a:p>
            <a:pPr>
              <a:buNone/>
            </a:pP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…….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2)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Bogussing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vortex created by TCM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Sigma-level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P-coordinate </a:t>
            </a:r>
          </a:p>
          <a:p>
            <a:pPr>
              <a:buNone/>
            </a:pP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           Horizontal interpolation to match HWRF model grids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3)  Variables replacement</a:t>
            </a: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1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met_nmm.d01.yyyy-mm-dd-hh_mm:00:00.nc 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U, V, T, PSFC, GHT, SST, F, </a:t>
            </a:r>
            <a:r>
              <a:rPr lang="en-US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Landuse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Landmask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SST, Topography height, </a:t>
            </a:r>
            <a:r>
              <a:rPr lang="en-US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Albedo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;…</a:t>
            </a:r>
          </a:p>
          <a:p>
            <a:pPr marL="342900" indent="-342900"/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4)   Real_nmm.exe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</a:t>
            </a:r>
            <a:r>
              <a:rPr lang="en-US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wrfinput_d01 &amp; wrfbdy_d01</a:t>
            </a:r>
          </a:p>
          <a:p>
            <a:pPr>
              <a:buNone/>
            </a:pPr>
            <a:endParaRPr lang="en-US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459" y="517255"/>
            <a:ext cx="6496916" cy="587645"/>
          </a:xfrm>
        </p:spPr>
        <p:txBody>
          <a:bodyPr>
            <a:noAutofit/>
          </a:bodyPr>
          <a:lstStyle/>
          <a:p>
            <a:pPr algn="ctr"/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 of idealized TC 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5474" y="1237912"/>
            <a:ext cx="3756019" cy="2218880"/>
            <a:chOff x="457199" y="1707032"/>
            <a:chExt cx="5793106" cy="3422296"/>
          </a:xfrm>
        </p:grpSpPr>
        <p:pic>
          <p:nvPicPr>
            <p:cNvPr id="4" name="Picture 3" descr="vrmax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rcRect l="17318" t="6469" r="18099" b="14764"/>
                <a:stretch>
                  <a:fillRect/>
                </a:stretch>
              </p:blipFill>
            </mc:Choice>
            <mc:Fallback>
              <p:blipFill>
                <a:blip r:embed="rId3"/>
                <a:srcRect l="17318" t="6469" r="18099" b="14764"/>
                <a:stretch>
                  <a:fillRect/>
                </a:stretch>
              </p:blipFill>
            </mc:Fallback>
          </mc:AlternateContent>
          <p:spPr>
            <a:xfrm rot="5400000">
              <a:off x="1446985" y="717246"/>
              <a:ext cx="3422296" cy="54018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171748" y="2775869"/>
              <a:ext cx="1682414" cy="47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Rmax(km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pic>
        <p:nvPicPr>
          <p:cNvPr id="7" name="Picture 6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28988" t="8992" r="21524" b="11519"/>
              <a:stretch>
                <a:fillRect/>
              </a:stretch>
            </p:blipFill>
          </mc:Choice>
          <mc:Fallback>
            <p:blipFill>
              <a:blip r:embed="rId5"/>
              <a:srcRect l="28988" t="8992" r="21524" b="11519"/>
              <a:stretch>
                <a:fillRect/>
              </a:stretch>
            </p:blipFill>
          </mc:Fallback>
        </mc:AlternateContent>
        <p:spPr>
          <a:xfrm rot="5400000">
            <a:off x="3133900" y="1805637"/>
            <a:ext cx="2622387" cy="6254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4375" y="1838325"/>
            <a:ext cx="8382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Vmax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781300"/>
            <a:ext cx="8382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Rmax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Content Placeholder 2"/>
          <p:cNvSpPr>
            <a:spLocks noGrp="1"/>
          </p:cNvSpPr>
          <p:nvPr>
            <p:ph idx="1"/>
          </p:nvPr>
        </p:nvSpPr>
        <p:spPr>
          <a:xfrm>
            <a:off x="609601" y="965201"/>
            <a:ext cx="7829550" cy="787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2000" b="1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TC Vortices at different output times are binned </a:t>
            </a:r>
            <a:r>
              <a:rPr lang="en-US" altLang="zh-CN" sz="2000" b="1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ＭＳ Ｐゴシック"/>
              </a:rPr>
              <a:t>according to </a:t>
            </a:r>
            <a:r>
              <a:rPr lang="en-US" altLang="zh-CN" sz="2000" b="1" i="1" dirty="0" err="1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ＭＳ Ｐゴシック"/>
              </a:rPr>
              <a:t>Vmax</a:t>
            </a:r>
            <a:endParaRPr lang="en-US" altLang="zh-CN" sz="2000" b="1" i="1" dirty="0" smtClean="0">
              <a:solidFill>
                <a:srgbClr val="00009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(more binning criteria to be added: size, …)</a:t>
            </a:r>
            <a:endParaRPr lang="en-US" altLang="zh-CN" sz="3200" b="1" i="1" dirty="0" smtClean="0">
              <a:solidFill>
                <a:srgbClr val="FF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sz="2800" b="1" dirty="0" smtClean="0">
              <a:solidFill>
                <a:srgbClr val="8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1" y="1838325"/>
          <a:ext cx="7452027" cy="1828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46002"/>
                <a:gridCol w="630255"/>
                <a:gridCol w="630255"/>
                <a:gridCol w="630255"/>
                <a:gridCol w="630255"/>
                <a:gridCol w="630255"/>
                <a:gridCol w="630255"/>
                <a:gridCol w="630255"/>
                <a:gridCol w="630255"/>
                <a:gridCol w="630255"/>
                <a:gridCol w="63373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V15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V20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V25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V30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V35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V40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V45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V55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6672" y="4000055"/>
            <a:ext cx="65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V15:     12.5m/s≤          &lt;17.5m/s</a:t>
            </a:r>
          </a:p>
          <a:p>
            <a:r>
              <a:rPr lang="en-US" dirty="0" smtClean="0"/>
              <a:t>V20:    17.5m/s≤          &lt;22.5m/s</a:t>
            </a:r>
          </a:p>
          <a:p>
            <a:r>
              <a:rPr lang="en-US" dirty="0" smtClean="0"/>
              <a:t>V25:     22.5m/s≤          &lt;27.5m/s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71800" y="3971480"/>
          <a:ext cx="542926" cy="369191"/>
        </p:xfrm>
        <a:graphic>
          <a:graphicData uri="http://schemas.openxmlformats.org/presentationml/2006/ole">
            <p:oleObj spid="_x0000_s29698" name="Equation" r:id="rId4" imgW="317160" imgH="21564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005137" y="4340671"/>
          <a:ext cx="542925" cy="368300"/>
        </p:xfrm>
        <a:graphic>
          <a:graphicData uri="http://schemas.openxmlformats.org/presentationml/2006/ole">
            <p:oleObj spid="_x0000_s29699" name="Equation" r:id="rId5" imgW="317160" imgH="21564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005137" y="4645025"/>
          <a:ext cx="542925" cy="368300"/>
        </p:xfrm>
        <a:graphic>
          <a:graphicData uri="http://schemas.openxmlformats.org/presentationml/2006/ole">
            <p:oleObj spid="_x0000_s29700" name="Equation" r:id="rId6" imgW="317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477" y="3990796"/>
            <a:ext cx="750222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V50_001.info: </a:t>
            </a:r>
          </a:p>
          <a:p>
            <a:pPr lvl="0"/>
            <a:r>
              <a:rPr lang="en-US" altLang="zh-CN" b="1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       148.2      152.0         934.1            50.8            24.0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grid  in  (X,          Y);    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Pmin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(m/s); 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Rmax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(km)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477" y="1019175"/>
            <a:ext cx="7502223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sng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V50_001.info        :  text file includes some TC </a:t>
            </a:r>
            <a:r>
              <a:rPr lang="en-US" sz="2000" dirty="0" err="1" smtClean="0">
                <a:solidFill>
                  <a:srgbClr val="002060"/>
                </a:solidFill>
              </a:rPr>
              <a:t>inforantion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V50_001.wrfout   :  original output saved with NETCDF format 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V50_002.info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V50_002.wrfout</a:t>
            </a:r>
          </a:p>
          <a:p>
            <a:r>
              <a:rPr lang="en-US" sz="2000" dirty="0" smtClean="0"/>
              <a:t>……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V50_150.info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V50_150.wrfout              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5249" t="26852" r="5183" b="17963"/>
              <a:stretch>
                <a:fillRect/>
              </a:stretch>
            </p:blipFill>
          </mc:Choice>
          <mc:Fallback>
            <p:blipFill>
              <a:blip r:embed="rId3"/>
              <a:srcRect l="15249" t="26852" r="5183" b="17963"/>
              <a:stretch>
                <a:fillRect/>
              </a:stretch>
            </p:blipFill>
          </mc:Fallback>
        </mc:AlternateContent>
        <p:spPr>
          <a:xfrm rot="5400000">
            <a:off x="1381349" y="820645"/>
            <a:ext cx="5681864" cy="5099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175" y="857766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946" y="5962997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Standard Deviation:   </a:t>
            </a:r>
            <a:r>
              <a:rPr lang="en-US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Pmin</a:t>
            </a:r>
            <a:r>
              <a:rPr lang="en-US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(11hPa</a:t>
            </a:r>
            <a:r>
              <a:rPr lang="en-US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); </a:t>
            </a:r>
            <a:r>
              <a:rPr lang="en-US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Position (10km</a:t>
            </a:r>
            <a:r>
              <a:rPr lang="en-US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); </a:t>
            </a:r>
            <a:r>
              <a:rPr lang="en-US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Vmax(2m/s)</a:t>
            </a:r>
            <a:endParaRPr lang="en-US" i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4754" y="268096"/>
            <a:ext cx="757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                            Vortex center positions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933450"/>
            <a:ext cx="5915025" cy="60883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To save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diskspace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67625" cy="341757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i="1" dirty="0" smtClean="0"/>
              <a:t>Only the necessary variables  are extracted, and saved and plotted with </a:t>
            </a:r>
            <a:r>
              <a:rPr lang="en-US" i="1" dirty="0" err="1" smtClean="0"/>
              <a:t>GrADS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…………..</a:t>
            </a:r>
          </a:p>
          <a:p>
            <a:r>
              <a:rPr lang="en-US" sz="1400" i="1" dirty="0" smtClean="0"/>
              <a:t> allocate( </a:t>
            </a:r>
            <a:r>
              <a:rPr lang="en-US" sz="1400" i="1" dirty="0" err="1" smtClean="0"/>
              <a:t>varname</a:t>
            </a:r>
            <a:r>
              <a:rPr lang="en-US" sz="1400" i="1" dirty="0" smtClean="0"/>
              <a:t> (</a:t>
            </a:r>
            <a:r>
              <a:rPr lang="en-US" sz="1400" i="1" dirty="0" err="1" smtClean="0"/>
              <a:t>varnum</a:t>
            </a:r>
            <a:r>
              <a:rPr lang="en-US" sz="1400" i="1" dirty="0" smtClean="0"/>
              <a:t>) )</a:t>
            </a:r>
          </a:p>
          <a:p>
            <a:r>
              <a:rPr lang="en-US" sz="1400" i="1" dirty="0" smtClean="0"/>
              <a:t>  </a:t>
            </a:r>
            <a:r>
              <a:rPr lang="en-US" sz="1400" i="1" dirty="0" err="1" smtClean="0"/>
              <a:t>varname</a:t>
            </a:r>
            <a:r>
              <a:rPr lang="en-US" sz="1400" i="1" dirty="0" smtClean="0"/>
              <a:t> = (/'U         ',  'V         ', &amp;</a:t>
            </a:r>
          </a:p>
          <a:p>
            <a:r>
              <a:rPr lang="en-US" sz="1400" i="1" dirty="0" smtClean="0"/>
              <a:t>              'T         ',  'Q         ', &amp;</a:t>
            </a:r>
          </a:p>
          <a:p>
            <a:r>
              <a:rPr lang="en-US" sz="1400" i="1" dirty="0" smtClean="0"/>
              <a:t>              ‘PSFC      '/)</a:t>
            </a:r>
          </a:p>
          <a:p>
            <a:r>
              <a:rPr lang="en-US" sz="1400" i="1" dirty="0" smtClean="0"/>
              <a:t>!----------------------------------------------------------------</a:t>
            </a:r>
          </a:p>
          <a:p>
            <a:r>
              <a:rPr lang="en-US" sz="1400" i="1" dirty="0" smtClean="0"/>
              <a:t>               call </a:t>
            </a:r>
            <a:r>
              <a:rPr lang="en-US" sz="1400" i="1" dirty="0" err="1" smtClean="0"/>
              <a:t>open_file</a:t>
            </a:r>
            <a:r>
              <a:rPr lang="en-US" sz="1400" i="1" dirty="0" smtClean="0"/>
              <a:t>( </a:t>
            </a:r>
            <a:r>
              <a:rPr lang="en-US" sz="1400" i="1" dirty="0" err="1" smtClean="0"/>
              <a:t>wrffile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nf_nowrite</a:t>
            </a:r>
            <a:r>
              <a:rPr lang="en-US" sz="1400" i="1" dirty="0" smtClean="0"/>
              <a:t>, fid )</a:t>
            </a:r>
          </a:p>
          <a:p>
            <a:r>
              <a:rPr lang="en-US" sz="1400" i="1" dirty="0" smtClean="0"/>
              <a:t>               call </a:t>
            </a:r>
            <a:r>
              <a:rPr lang="en-US" sz="1400" i="1" dirty="0" err="1" smtClean="0"/>
              <a:t>get_var_ij</a:t>
            </a:r>
            <a:r>
              <a:rPr lang="en-US" sz="1400" i="1" dirty="0" smtClean="0"/>
              <a:t> (</a:t>
            </a:r>
            <a:r>
              <a:rPr lang="en-US" sz="1400" i="1" dirty="0" err="1" smtClean="0"/>
              <a:t>wrffile</a:t>
            </a:r>
            <a:r>
              <a:rPr lang="en-US" sz="1400" i="1" dirty="0" smtClean="0"/>
              <a:t>, 'T         ', ii, </a:t>
            </a:r>
            <a:r>
              <a:rPr lang="en-US" sz="1400" i="1" dirty="0" err="1" smtClean="0"/>
              <a:t>jj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kk</a:t>
            </a:r>
            <a:r>
              <a:rPr lang="en-US" sz="1400" i="1" dirty="0" smtClean="0"/>
              <a:t> )</a:t>
            </a:r>
          </a:p>
          <a:p>
            <a:r>
              <a:rPr lang="en-US" sz="1400" i="1" dirty="0" smtClean="0"/>
              <a:t>……..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4769" t="10501" r="11748" b="26093"/>
              <a:stretch>
                <a:fillRect/>
              </a:stretch>
            </p:blipFill>
          </mc:Choice>
          <mc:Fallback>
            <p:blipFill>
              <a:blip r:embed="rId3"/>
              <a:srcRect l="14769" t="10501" r="11748" b="26093"/>
              <a:stretch>
                <a:fillRect/>
              </a:stretch>
            </p:blipFill>
          </mc:Fallback>
        </mc:AlternateContent>
        <p:spPr>
          <a:xfrm rot="5400000">
            <a:off x="5460525" y="406038"/>
            <a:ext cx="2855697" cy="3798179"/>
          </a:xfrm>
          <a:prstGeom prst="rect">
            <a:avLst/>
          </a:prstGeom>
        </p:spPr>
      </p:pic>
      <p:pic>
        <p:nvPicPr>
          <p:cNvPr id="19" name="Picture 18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15387" t="12106" r="10015" b="25841"/>
              <a:stretch>
                <a:fillRect/>
              </a:stretch>
            </p:blipFill>
          </mc:Choice>
          <mc:Fallback>
            <p:blipFill>
              <a:blip r:embed="rId5"/>
              <a:srcRect l="15387" t="12106" r="10015" b="25841"/>
              <a:stretch>
                <a:fillRect/>
              </a:stretch>
            </p:blipFill>
          </mc:Fallback>
        </mc:AlternateContent>
        <p:spPr>
          <a:xfrm rot="5400000">
            <a:off x="1407517" y="3253413"/>
            <a:ext cx="2941115" cy="39002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4401" y="816927"/>
            <a:ext cx="3946884" cy="2916049"/>
            <a:chOff x="1437029" y="502187"/>
            <a:chExt cx="3096076" cy="2849751"/>
          </a:xfrm>
        </p:grpSpPr>
        <p:pic>
          <p:nvPicPr>
            <p:cNvPr id="8" name="Picture 7" descr="vt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6"/>
                <a:srcRect l="14375" t="12085" r="12295" b="26353"/>
                <a:stretch>
                  <a:fillRect/>
                </a:stretch>
              </p:blipFill>
            </mc:Choice>
            <mc:Fallback>
              <p:blipFill>
                <a:blip r:embed="rId7"/>
                <a:srcRect l="14375" t="12085" r="12295" b="26353"/>
                <a:stretch>
                  <a:fillRect/>
                </a:stretch>
              </p:blipFill>
            </mc:Fallback>
          </mc:AlternateContent>
          <p:spPr>
            <a:xfrm rot="5400000">
              <a:off x="1560191" y="379025"/>
              <a:ext cx="2849751" cy="309607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73102" y="1913157"/>
              <a:ext cx="41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7953" y="297382"/>
            <a:ext cx="7405037" cy="397943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Dynamics and Structure of Error Covariance</a:t>
            </a:r>
            <a:endParaRPr lang="en-U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rcRect l="14050" t="11667" r="12373" b="23519"/>
              <a:stretch>
                <a:fillRect/>
              </a:stretch>
            </p:blipFill>
          </mc:Choice>
          <mc:Fallback>
            <p:blipFill>
              <a:blip r:embed="rId9"/>
              <a:srcRect l="14050" t="11667" r="12373" b="23519"/>
              <a:stretch>
                <a:fillRect/>
              </a:stretch>
            </p:blipFill>
          </mc:Fallback>
        </mc:AlternateContent>
        <p:spPr>
          <a:xfrm rot="5400000">
            <a:off x="5386465" y="3337594"/>
            <a:ext cx="2874816" cy="3798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900" y="1136134"/>
            <a:ext cx="13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8631" y="4191000"/>
            <a:ext cx="13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V15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4978">
            <a:off x="3812977" y="3783063"/>
            <a:ext cx="1441570" cy="152000"/>
          </a:xfrm>
          <a:prstGeom prst="rightArrow">
            <a:avLst>
              <a:gd name="adj1" fmla="val 50000"/>
              <a:gd name="adj2" fmla="val 65112"/>
            </a:avLst>
          </a:prstGeom>
          <a:ln>
            <a:solidFill>
              <a:srgbClr val="FF0000"/>
            </a:solidFill>
            <a:prstDash val="sys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8380"/>
            <a:ext cx="8229600" cy="637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Ongoing works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" y="2438400"/>
            <a:ext cx="8058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Generate pseudo-ensemble members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Create TC Library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environmental flows</a:t>
            </a:r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Hybrid 3Dvar assimilation system for HWRF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Conduct  test runs and evaluate its performances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67" y="440267"/>
            <a:ext cx="5833533" cy="7572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Motivations</a:t>
            </a:r>
            <a:endParaRPr lang="en-US" sz="36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71" y="1342688"/>
            <a:ext cx="8267700" cy="452596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</a:gradFill>
          <a:ln w="12700" cmpd="dbl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EnKF</a:t>
            </a:r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has a great promise in initializing the hurricane forecasts </a:t>
            </a:r>
          </a:p>
          <a:p>
            <a:pPr>
              <a:lnSpc>
                <a:spcPct val="170000"/>
              </a:lnSpc>
              <a:buNone/>
            </a:pP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(</a:t>
            </a:r>
            <a:r>
              <a:rPr lang="en-US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Weng</a:t>
            </a: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and Zhang 2011, Torn and Hakim 2009; Li and Liu 2009; </a:t>
            </a:r>
            <a:r>
              <a:rPr lang="en-US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Hamill</a:t>
            </a:r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et al. 2010). </a:t>
            </a:r>
          </a:p>
          <a:p>
            <a:pPr>
              <a:lnSpc>
                <a:spcPct val="170000"/>
              </a:lnSpc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Merits</a:t>
            </a:r>
            <a:r>
              <a:rPr lang="en-US" i="1" dirty="0" smtClean="0">
                <a:latin typeface="Times New Roman"/>
                <a:cs typeface="Times New Roman"/>
              </a:rPr>
              <a:t>: 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EnKF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with a </a:t>
            </a:r>
            <a:r>
              <a:rPr lang="en-US" b="1" i="1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flow-dependent ensemble covariance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more appropriate than that using a static covariance to spread the observational information to correct the background forecast.</a:t>
            </a:r>
          </a:p>
          <a:p>
            <a:pPr>
              <a:lnSpc>
                <a:spcPct val="170000"/>
              </a:lnSpc>
              <a:buNone/>
            </a:pP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smtClean="0">
                <a:latin typeface="Times New Roman"/>
                <a:cs typeface="Times New Roman"/>
              </a:rPr>
              <a:t>     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However, the </a:t>
            </a:r>
            <a:r>
              <a:rPr lang="en-US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computational cost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for running a concurrent convection-permitting ensemble forecast required for the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EnKF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remains impractical for current operational implementations.   </a:t>
            </a:r>
            <a:endParaRPr lang="en-US" i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900"/>
            <a:ext cx="8229600" cy="556385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Performance of PEDA on Hurricane IRENE (2011)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436"/>
            <a:ext cx="8229600" cy="2638269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WRF_ARW version  ( triply nested domains: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40.5;13.5;4.5km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Observation:   MTCSWA </a:t>
            </a:r>
          </a:p>
          <a:p>
            <a:endParaRPr lang="en-US" dirty="0" smtClean="0"/>
          </a:p>
          <a:p>
            <a:r>
              <a:rPr lang="en-US" dirty="0" smtClean="0"/>
              <a:t>http://satepsanone.nesdis.noaa.gov/pub/MTCSWA/AL092011/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Yuan Ge\Application Data\SSH\temp\2011082200_al09IRENE_track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28536"/>
            <a:ext cx="3836911" cy="3108960"/>
          </a:xfrm>
          <a:prstGeom prst="rect">
            <a:avLst/>
          </a:prstGeom>
          <a:noFill/>
        </p:spPr>
      </p:pic>
      <p:pic>
        <p:nvPicPr>
          <p:cNvPr id="33795" name="Picture 3" descr="C:\Users\Yuan Ge\Application Data\SSH\temp\2011082200_al09IRENE_wsp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86868"/>
            <a:ext cx="3680460" cy="3101340"/>
          </a:xfrm>
          <a:prstGeom prst="rect">
            <a:avLst/>
          </a:prstGeom>
          <a:noFill/>
        </p:spPr>
      </p:pic>
      <p:pic>
        <p:nvPicPr>
          <p:cNvPr id="33797" name="Picture 5" descr="C:\Users\Yuan Ge\Application Data\SSH\temp\2011082300_al09IRENE_track.eps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337496"/>
            <a:ext cx="4092924" cy="3108960"/>
          </a:xfrm>
          <a:prstGeom prst="rect">
            <a:avLst/>
          </a:prstGeom>
          <a:noFill/>
        </p:spPr>
      </p:pic>
      <p:pic>
        <p:nvPicPr>
          <p:cNvPr id="33798" name="Picture 6" descr="C:\Users\Yuan Ge\Application Data\SSH\temp\2011082300_al09IRENE_wsp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3210275"/>
            <a:ext cx="3680460" cy="32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Yuan Ge\Application Data\SSH\temp\2011082400_al09IRENE_w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35" y="3351112"/>
            <a:ext cx="3674396" cy="3236181"/>
          </a:xfrm>
          <a:prstGeom prst="rect">
            <a:avLst/>
          </a:prstGeom>
          <a:noFill/>
        </p:spPr>
      </p:pic>
      <p:pic>
        <p:nvPicPr>
          <p:cNvPr id="34819" name="Picture 3" descr="C:\Users\Yuan Ge\Application Data\SSH\temp\2011082400_al09IRENE_track.eps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371" y="3441011"/>
            <a:ext cx="3931920" cy="3108960"/>
          </a:xfrm>
          <a:prstGeom prst="rect">
            <a:avLst/>
          </a:prstGeom>
          <a:noFill/>
        </p:spPr>
      </p:pic>
      <p:pic>
        <p:nvPicPr>
          <p:cNvPr id="34820" name="Picture 4" descr="C:\Users\Yuan Ge\Application Data\SSH\temp\2011082312_al09IRENE_wsp.eps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851" y="223491"/>
            <a:ext cx="3840480" cy="3108960"/>
          </a:xfrm>
          <a:prstGeom prst="rect">
            <a:avLst/>
          </a:prstGeom>
          <a:noFill/>
        </p:spPr>
      </p:pic>
      <p:pic>
        <p:nvPicPr>
          <p:cNvPr id="34821" name="Picture 5" descr="C:\Users\Yuan Ge\Application Data\SSH\temp\2011082312_al09IRENE_track.eps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371" y="242152"/>
            <a:ext cx="384048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Yuan Ge\Application Data\SSH\temp\2011082412_al09IRENE_w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7424" y="601954"/>
            <a:ext cx="3472473" cy="2926080"/>
          </a:xfrm>
          <a:prstGeom prst="rect">
            <a:avLst/>
          </a:prstGeom>
          <a:noFill/>
        </p:spPr>
      </p:pic>
      <p:pic>
        <p:nvPicPr>
          <p:cNvPr id="33795" name="Picture 3" descr="C:\Users\Yuan Ge\Application Data\SSH\temp\2011082412_al09IRENE_track.eps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350" y="639276"/>
            <a:ext cx="3931920" cy="2926080"/>
          </a:xfrm>
          <a:prstGeom prst="rect">
            <a:avLst/>
          </a:prstGeom>
          <a:noFill/>
        </p:spPr>
      </p:pic>
      <p:pic>
        <p:nvPicPr>
          <p:cNvPr id="4" name="Picture 3" descr="2011082600_al09IRENE_wsp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99160" y="3528034"/>
            <a:ext cx="3450737" cy="3046709"/>
          </a:xfrm>
          <a:prstGeom prst="rect">
            <a:avLst/>
          </a:prstGeom>
        </p:spPr>
      </p:pic>
      <p:pic>
        <p:nvPicPr>
          <p:cNvPr id="5" name="Picture 4" descr="2011082600_al09IRENE_trac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87360" y="3602984"/>
            <a:ext cx="3931920" cy="3046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C:\Users\Yuan Ge\Application Data\SSH\temp\2011082218_al09IRENE_track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131" y="2270689"/>
            <a:ext cx="3858328" cy="3083933"/>
          </a:xfrm>
          <a:prstGeom prst="rect">
            <a:avLst/>
          </a:prstGeom>
          <a:noFill/>
        </p:spPr>
      </p:pic>
      <p:pic>
        <p:nvPicPr>
          <p:cNvPr id="101383" name="Picture 7" descr="C:\Users\Yuan Ge\Application Data\SSH\temp\2011082218_al09IRENE_wsp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460" y="2270688"/>
            <a:ext cx="3659804" cy="30839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39266" y="1688951"/>
            <a:ext cx="1882588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“poor”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/>
          </p:cNvGraphicFramePr>
          <p:nvPr/>
        </p:nvGraphicFramePr>
        <p:xfrm>
          <a:off x="5116154" y="4826000"/>
          <a:ext cx="3744912" cy="842963"/>
        </p:xfrm>
        <a:graphic>
          <a:graphicData uri="http://schemas.openxmlformats.org/presentationml/2006/ole">
            <p:oleObj spid="_x0000_s39938" name="Equation" r:id="rId3" imgW="1777680" imgH="431640" progId="Equation.3">
              <p:embed/>
            </p:oleObj>
          </a:graphicData>
        </a:graphic>
      </p:graphicFrame>
      <p:pic>
        <p:nvPicPr>
          <p:cNvPr id="39939" name="Picture 3" descr="C:\Users\Yuan Ge\Application Data\SSH\temp\enkf_p3m60_2011-2011_abserr_nobias_wsp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4183" y="987387"/>
            <a:ext cx="4235147" cy="3669282"/>
          </a:xfrm>
          <a:prstGeom prst="rect">
            <a:avLst/>
          </a:prstGeom>
          <a:noFill/>
        </p:spPr>
      </p:pic>
      <p:pic>
        <p:nvPicPr>
          <p:cNvPr id="39940" name="Picture 4" descr="C:\Users\Yuan Ge\Application Data\SSH\temp\enkf_p3m60_2011-2011_abserr_track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846" y="987387"/>
            <a:ext cx="4268841" cy="361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779" y="3022899"/>
            <a:ext cx="32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831850" y="1763713"/>
          <a:ext cx="7483475" cy="4392612"/>
        </p:xfrm>
        <a:graphic>
          <a:graphicData uri="http://schemas.openxmlformats.org/presentationml/2006/ole">
            <p:oleObj spid="_x0000_s56322" name="Document" r:id="rId4" imgW="16461498" imgH="10898121" progId="Word.Document.12">
              <p:link updateAutomatic="1"/>
            </p:oleObj>
          </a:graphicData>
        </a:graphic>
      </p:graphicFrame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550863" y="379413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800000"/>
                </a:solidFill>
              </a:rPr>
              <a:t>Exploration of other hurricane inner-core observations</a:t>
            </a:r>
          </a:p>
          <a:p>
            <a:pPr algn="ctr"/>
            <a:endParaRPr lang="en-US" altLang="zh-CN" b="1"/>
          </a:p>
          <a:p>
            <a:pPr algn="ctr"/>
            <a:r>
              <a:rPr lang="en-US" altLang="zh-CN" sz="1200"/>
              <a:t>Multi-platform Tropical Cyclone Surface Wind Analysis (MTCSWA)  provides </a:t>
            </a:r>
            <a:r>
              <a:rPr lang="en-US" altLang="zh-CN" sz="1200" u="sng">
                <a:solidFill>
                  <a:srgbClr val="800000"/>
                </a:solidFill>
              </a:rPr>
              <a:t>10-m winds </a:t>
            </a:r>
            <a:r>
              <a:rPr lang="en-US" altLang="zh-CN" sz="1200"/>
              <a:t>in polar coordinates with 4.5 km radial and 10º azimuthal resolutions, and can </a:t>
            </a:r>
            <a:r>
              <a:rPr lang="en-US" altLang="zh-CN" sz="1200" u="sng">
                <a:solidFill>
                  <a:srgbClr val="800000"/>
                </a:solidFill>
              </a:rPr>
              <a:t>resolve the very strong winds with 200 km or so of the TC center</a:t>
            </a:r>
            <a:r>
              <a:rPr lang="en-US" altLang="zh-CN" sz="1200"/>
              <a:t>. </a:t>
            </a:r>
            <a:endParaRPr lang="en-US" altLang="zh-CN" sz="1200" b="1"/>
          </a:p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28642" t="8735" r="21519" b="7874"/>
              <a:stretch>
                <a:fillRect/>
              </a:stretch>
            </p:blipFill>
          </mc:Choice>
          <mc:Fallback>
            <p:blipFill>
              <a:blip r:embed="rId3"/>
              <a:srcRect l="28642" t="8735" r="21519" b="7874"/>
              <a:stretch>
                <a:fillRect/>
              </a:stretch>
            </p:blipFill>
          </mc:Fallback>
        </mc:AlternateContent>
        <p:spPr>
          <a:xfrm rot="5400000">
            <a:off x="3309070" y="2154908"/>
            <a:ext cx="2641008" cy="5718942"/>
          </a:xfrm>
          <a:prstGeom prst="rect">
            <a:avLst/>
          </a:prstGeom>
        </p:spPr>
      </p:pic>
      <p:pic>
        <p:nvPicPr>
          <p:cNvPr id="6" name="Picture 5" descr="grad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15742" t="7113" r="18633" b="16609"/>
              <a:stretch>
                <a:fillRect/>
              </a:stretch>
            </p:blipFill>
          </mc:Choice>
          <mc:Fallback>
            <p:blipFill>
              <a:blip r:embed="rId5"/>
              <a:srcRect l="15742" t="7113" r="18633" b="16609"/>
              <a:stretch>
                <a:fillRect/>
              </a:stretch>
            </p:blipFill>
          </mc:Fallback>
        </mc:AlternateContent>
        <p:spPr>
          <a:xfrm rot="5400000">
            <a:off x="3204595" y="411271"/>
            <a:ext cx="2550319" cy="38361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9325" y="352253"/>
            <a:ext cx="5086350" cy="701945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Examples of idealized TCs (II):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013688" y="1888821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Rmax</a:t>
            </a:r>
            <a:r>
              <a:rPr lang="en-US" sz="1200" dirty="0" smtClean="0"/>
              <a:t>(km)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81" y="1440597"/>
            <a:ext cx="8589818" cy="460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2" name="Text Box 4"/>
          <p:cNvSpPr txBox="1">
            <a:spLocks noChangeArrowheads="1"/>
          </p:cNvSpPr>
          <p:nvPr/>
        </p:nvSpPr>
        <p:spPr bwMode="auto">
          <a:xfrm>
            <a:off x="325581" y="609600"/>
            <a:ext cx="855027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333399"/>
                </a:solidFill>
                <a:latin typeface="Helvetica" pitchFamily="34" charset="0"/>
              </a:rPr>
              <a:t>Dynamics and Structure of Error </a:t>
            </a:r>
            <a:r>
              <a:rPr lang="en-US" sz="2400" b="1" dirty="0" err="1">
                <a:solidFill>
                  <a:srgbClr val="333399"/>
                </a:solidFill>
                <a:latin typeface="Helvetica" pitchFamily="34" charset="0"/>
              </a:rPr>
              <a:t>Covariances</a:t>
            </a:r>
            <a:endParaRPr lang="en-US" sz="2400" b="1" dirty="0">
              <a:solidFill>
                <a:srgbClr val="333399"/>
              </a:solidFill>
              <a:latin typeface="Helvetica" pitchFamily="34" charset="0"/>
            </a:endParaRPr>
          </a:p>
          <a:p>
            <a:pPr algn="ctr" eaLnBrk="0" hangingPunct="0"/>
            <a:r>
              <a:rPr lang="en-US" sz="2400" dirty="0" smtClean="0">
                <a:solidFill>
                  <a:srgbClr val="333399"/>
                </a:solidFill>
                <a:latin typeface="Helvetica" pitchFamily="34" charset="0"/>
              </a:rPr>
              <a:t>Cross-spatial </a:t>
            </a:r>
            <a:r>
              <a:rPr lang="en-US" sz="2400" dirty="0">
                <a:solidFill>
                  <a:srgbClr val="333399"/>
                </a:solidFill>
                <a:latin typeface="Helvetica" pitchFamily="34" charset="0"/>
              </a:rPr>
              <a:t>correlation of 4-km T at point C with v</a:t>
            </a:r>
          </a:p>
        </p:txBody>
      </p:sp>
      <p:sp>
        <p:nvSpPr>
          <p:cNvPr id="343043" name="Text Box 15"/>
          <p:cNvSpPr txBox="1">
            <a:spLocks noChangeArrowheads="1"/>
          </p:cNvSpPr>
          <p:nvPr/>
        </p:nvSpPr>
        <p:spPr bwMode="auto">
          <a:xfrm>
            <a:off x="4856092" y="6303447"/>
            <a:ext cx="340121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" pitchFamily="34" charset="0"/>
              </a:rPr>
              <a:t>Poterjoy</a:t>
            </a:r>
            <a:r>
              <a:rPr lang="en-US" dirty="0">
                <a:solidFill>
                  <a:srgbClr val="000000"/>
                </a:solidFill>
                <a:latin typeface="Helvetica" pitchFamily="34" charset="0"/>
              </a:rPr>
              <a:t> and Zhang 2011 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JAS)</a:t>
            </a: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58" y="1283227"/>
            <a:ext cx="5850466" cy="8090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Motivations (cont.)</a:t>
            </a:r>
            <a:endParaRPr lang="en-US" sz="32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33" y="2486025"/>
            <a:ext cx="7158567" cy="25527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Poterjoy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and Zhang (2011)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Wavenumber</a:t>
            </a:r>
            <a:r>
              <a:rPr lang="en-US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0 storm structures have the largest influence on both ground- and storm-relative forecast uncertainty for TCs with category 1 or higher intensity.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657224"/>
            <a:ext cx="7106196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581025"/>
            <a:ext cx="5991225" cy="463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13022" y="5426439"/>
          <a:ext cx="2608289" cy="856383"/>
        </p:xfrm>
        <a:graphic>
          <a:graphicData uri="http://schemas.openxmlformats.org/presentationml/2006/ole">
            <p:oleObj spid="_x0000_s53250" name="Equation" r:id="rId4" imgW="1130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25" y="1206975"/>
            <a:ext cx="41402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9" y="1099254"/>
            <a:ext cx="3709646" cy="337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3131" y="4262010"/>
            <a:ext cx="1204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Franklin Gothic Medium"/>
              </a:rPr>
              <a:t>(100km)</a:t>
            </a:r>
            <a:endParaRPr lang="en-US" sz="800" dirty="0">
              <a:latin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714" y="4261493"/>
            <a:ext cx="1204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Franklin Gothic Medium"/>
              </a:rPr>
              <a:t>(100km)</a:t>
            </a:r>
            <a:endParaRPr lang="en-US" sz="800" dirty="0">
              <a:latin typeface="Franklin Gothic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6551" y="560644"/>
            <a:ext cx="169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12hrs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6810" y="560644"/>
            <a:ext cx="22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Rankine</a:t>
            </a:r>
            <a:r>
              <a:rPr lang="en-US" dirty="0" smtClean="0"/>
              <a:t>-type vortex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89" name="Picture 4" descr="Jpoterjoy_May_10_Pag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7" name="Picture 2" descr="Jpoterjoy_May_10_Page_3.jpg"/>
          <p:cNvPicPr>
            <a:picLocks noChangeAspect="1"/>
          </p:cNvPicPr>
          <p:nvPr/>
        </p:nvPicPr>
        <p:blipFill>
          <a:blip r:embed="rId4"/>
          <a:srcRect l="37533" t="47508" b="3805"/>
          <a:stretch>
            <a:fillRect/>
          </a:stretch>
        </p:blipFill>
        <p:spPr bwMode="auto">
          <a:xfrm>
            <a:off x="1233054" y="-13847"/>
            <a:ext cx="5543355" cy="33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poterjoy_May_10_Page_4.jpg"/>
          <p:cNvPicPr>
            <a:picLocks noChangeAspect="1"/>
          </p:cNvPicPr>
          <p:nvPr/>
        </p:nvPicPr>
        <p:blipFill>
          <a:blip r:embed="rId5"/>
          <a:srcRect l="37004" t="47475" r="919" b="4242"/>
          <a:stretch>
            <a:fillRect/>
          </a:stretch>
        </p:blipFill>
        <p:spPr bwMode="auto">
          <a:xfrm>
            <a:off x="1260764" y="3338945"/>
            <a:ext cx="5508719" cy="33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90621" y="795425"/>
          <a:ext cx="1388880" cy="793646"/>
        </p:xfrm>
        <a:graphic>
          <a:graphicData uri="http://schemas.openxmlformats.org/presentationml/2006/ole">
            <p:oleObj spid="_x0000_s9217" name="Equation" r:id="rId6" imgW="444240" imgH="253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72300" y="3954463"/>
          <a:ext cx="1427163" cy="952500"/>
        </p:xfrm>
        <a:graphic>
          <a:graphicData uri="http://schemas.openxmlformats.org/presentationml/2006/ole">
            <p:oleObj spid="_x0000_s9218" name="Equation" r:id="rId7" imgW="4572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14" y="1314450"/>
            <a:ext cx="7648575" cy="391287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24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Flow-dependent forecast covariance can be approximated from a sample of near-</a:t>
            </a:r>
            <a:r>
              <a:rPr lang="en-US" sz="24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axisymmetric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TC vortices;</a:t>
            </a:r>
          </a:p>
          <a:p>
            <a:pPr algn="just">
              <a:buNone/>
            </a:pP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</a:p>
          <a:p>
            <a:pPr algn="just">
              <a:buNone/>
            </a:pP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Ensemble perturbations randomly sampled from a </a:t>
            </a:r>
            <a:r>
              <a:rPr lang="en-US" sz="2400" b="1" i="1" u="sng" dirty="0" smtClean="0">
                <a:solidFill>
                  <a:srgbClr val="660066"/>
                </a:solidFill>
                <a:latin typeface="Times New Roman"/>
                <a:cs typeface="Times New Roman"/>
              </a:rPr>
              <a:t>pre-constructed library of idealized TC vortices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are hybridized into 3DVar system via extended control variables (</a:t>
            </a:r>
            <a:r>
              <a:rPr lang="en-US" sz="24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Lorenc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2003) to assimilate inner-core wind observations.</a:t>
            </a:r>
          </a:p>
          <a:p>
            <a:pPr algn="just"/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363139" y="676275"/>
            <a:ext cx="2305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Proposal: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710266" y="1305669"/>
            <a:ext cx="6132506" cy="4763975"/>
            <a:chOff x="1138215" y="1195387"/>
            <a:chExt cx="6786584" cy="52720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38215" y="4090990"/>
              <a:ext cx="4530686" cy="2376490"/>
              <a:chOff x="2730699" y="2304"/>
              <a:chExt cx="4530686" cy="1497"/>
            </a:xfrm>
          </p:grpSpPr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2730699" y="2857"/>
                <a:ext cx="453068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zh-CN" sz="1300" b="1" dirty="0">
                    <a:solidFill>
                      <a:srgbClr val="000090"/>
                    </a:solidFill>
                    <a:latin typeface="Times New Roman"/>
                    <a:ea typeface="宋体" charset="-122"/>
                    <a:cs typeface="Times New Roman"/>
                  </a:rPr>
                  <a:t>Flow-dependent multivariate</a:t>
                </a:r>
              </a:p>
              <a:p>
                <a:pPr algn="ctr"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zh-CN" sz="1300" b="1" dirty="0">
                    <a:solidFill>
                      <a:srgbClr val="000090"/>
                    </a:solidFill>
                    <a:latin typeface="Times New Roman"/>
                    <a:ea typeface="宋体" charset="-122"/>
                    <a:cs typeface="Times New Roman"/>
                  </a:rPr>
                  <a:t>B</a:t>
                </a:r>
                <a:r>
                  <a:rPr lang="en-US" altLang="zh-CN" sz="1300" b="1" dirty="0" smtClean="0">
                    <a:solidFill>
                      <a:srgbClr val="000090"/>
                    </a:solidFill>
                    <a:latin typeface="Times New Roman"/>
                    <a:ea typeface="宋体" charset="-122"/>
                    <a:cs typeface="Times New Roman"/>
                  </a:rPr>
                  <a:t> for inner core (thorough alpha control)</a:t>
                </a:r>
                <a:endParaRPr lang="en-US" altLang="zh-CN" sz="1300" b="1" dirty="0">
                  <a:solidFill>
                    <a:srgbClr val="000090"/>
                  </a:solidFill>
                  <a:latin typeface="Times New Roman"/>
                  <a:ea typeface="宋体" charset="-122"/>
                  <a:cs typeface="Times New Roman"/>
                </a:endParaRP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3286969" y="3504"/>
                <a:ext cx="341096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b="1" dirty="0" smtClean="0">
                    <a:solidFill>
                      <a:srgbClr val="000090"/>
                    </a:solidFill>
                    <a:latin typeface="Times New Roman"/>
                    <a:ea typeface="宋体" charset="-122"/>
                    <a:cs typeface="Times New Roman"/>
                  </a:rPr>
                  <a:t>3Dvar </a:t>
                </a:r>
                <a:endParaRPr lang="en-US" altLang="zh-CN" sz="1400" b="1" dirty="0">
                  <a:solidFill>
                    <a:srgbClr val="000090"/>
                  </a:solidFill>
                  <a:latin typeface="Times New Roman"/>
                  <a:ea typeface="宋体" charset="-122"/>
                  <a:cs typeface="Times New Roman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3286968" y="2304"/>
                <a:ext cx="3410969" cy="345"/>
              </a:xfrm>
              <a:prstGeom prst="rect">
                <a:avLst/>
              </a:prstGeom>
              <a:noFill/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zh-CN" alt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3286968" y="3456"/>
                <a:ext cx="3410969" cy="345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zh-CN" alt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464642" y="2323"/>
                <a:ext cx="3731152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 dirty="0">
                    <a:latin typeface="Times New Roman"/>
                    <a:ea typeface="宋体" charset="-122"/>
                    <a:cs typeface="Times New Roman"/>
                  </a:rPr>
                  <a:t>   </a:t>
                </a:r>
                <a:r>
                  <a:rPr lang="en-US" altLang="zh-CN" sz="1400" b="1" dirty="0">
                    <a:solidFill>
                      <a:srgbClr val="000090"/>
                    </a:solidFill>
                    <a:latin typeface="Times New Roman"/>
                    <a:ea typeface="宋体" charset="-122"/>
                    <a:cs typeface="Times New Roman"/>
                  </a:rPr>
                  <a:t> Pseudo-ensemble members</a:t>
                </a: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3286968" y="2803"/>
                <a:ext cx="3410969" cy="432"/>
              </a:xfrm>
              <a:prstGeom prst="rect">
                <a:avLst/>
              </a:prstGeom>
              <a:noFill/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zh-CN" alt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974870" y="2640"/>
                <a:ext cx="0" cy="192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4974870" y="3264"/>
                <a:ext cx="0" cy="192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625655" y="1195387"/>
              <a:ext cx="6299144" cy="2895603"/>
              <a:chOff x="1584" y="480"/>
              <a:chExt cx="3967" cy="182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727" y="480"/>
                <a:ext cx="2037" cy="971"/>
                <a:chOff x="1727" y="480"/>
                <a:chExt cx="2037" cy="971"/>
              </a:xfrm>
            </p:grpSpPr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1727" y="480"/>
                  <a:ext cx="2023" cy="345"/>
                  <a:chOff x="1727" y="480"/>
                  <a:chExt cx="2001" cy="336"/>
                </a:xfrm>
              </p:grpSpPr>
              <p:sp>
                <p:nvSpPr>
                  <p:cNvPr id="2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480"/>
                    <a:ext cx="2001" cy="336"/>
                  </a:xfrm>
                  <a:prstGeom prst="rect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8" y="500"/>
                    <a:ext cx="1611" cy="2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b="1" dirty="0" smtClean="0">
                        <a:solidFill>
                          <a:srgbClr val="000090"/>
                        </a:solidFill>
                        <a:latin typeface="Times New Roman"/>
                        <a:ea typeface="宋体" charset="-122"/>
                        <a:cs typeface="Times New Roman"/>
                      </a:rPr>
                      <a:t>First guess: GFS analysis</a:t>
                    </a:r>
                    <a:endParaRPr lang="en-US" altLang="zh-CN" sz="1400" b="1" dirty="0">
                      <a:solidFill>
                        <a:srgbClr val="000090"/>
                      </a:solidFill>
                      <a:latin typeface="Times New Roman"/>
                      <a:ea typeface="宋体" charset="-122"/>
                      <a:cs typeface="Times New Roman"/>
                    </a:endParaRPr>
                  </a:p>
                </p:txBody>
              </p:sp>
            </p:grpSp>
            <p:grpSp>
              <p:nvGrpSpPr>
                <p:cNvPr id="7" name="Group 19"/>
                <p:cNvGrpSpPr>
                  <a:grpSpLocks/>
                </p:cNvGrpSpPr>
                <p:nvPr/>
              </p:nvGrpSpPr>
              <p:grpSpPr bwMode="auto">
                <a:xfrm>
                  <a:off x="1727" y="1078"/>
                  <a:ext cx="2037" cy="373"/>
                  <a:chOff x="1782" y="1229"/>
                  <a:chExt cx="1957" cy="312"/>
                </a:xfrm>
              </p:grpSpPr>
              <p:sp>
                <p:nvSpPr>
                  <p:cNvPr id="1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782" y="1252"/>
                    <a:ext cx="1943" cy="289"/>
                  </a:xfrm>
                  <a:prstGeom prst="rect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" y="1229"/>
                    <a:ext cx="1956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altLang="zh-CN" sz="1400" b="1" dirty="0" smtClean="0">
                        <a:solidFill>
                          <a:srgbClr val="000090"/>
                        </a:solidFill>
                        <a:latin typeface="Times New Roman"/>
                        <a:ea typeface="宋体" charset="-122"/>
                        <a:cs typeface="Times New Roman"/>
                      </a:rPr>
                      <a:t>Ensemble perturbations</a:t>
                    </a:r>
                    <a:endParaRPr lang="en-US" altLang="zh-CN" sz="1400" b="1" dirty="0">
                      <a:solidFill>
                        <a:srgbClr val="000090"/>
                      </a:solidFill>
                      <a:latin typeface="Times New Roman"/>
                      <a:ea typeface="宋体" charset="-122"/>
                      <a:cs typeface="Times New Roman"/>
                    </a:endParaRPr>
                  </a:p>
                </p:txBody>
              </p:sp>
            </p:grpSp>
            <p:sp>
              <p:nvSpPr>
                <p:cNvPr id="18" name="Line 22"/>
                <p:cNvSpPr>
                  <a:spLocks noChangeShapeType="1"/>
                </p:cNvSpPr>
                <p:nvPr/>
              </p:nvSpPr>
              <p:spPr bwMode="auto">
                <a:xfrm>
                  <a:off x="2688" y="834"/>
                  <a:ext cx="0" cy="27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8" name="Line 23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0" cy="192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584" y="1632"/>
                <a:ext cx="3967" cy="672"/>
                <a:chOff x="1584" y="1632"/>
                <a:chExt cx="3967" cy="672"/>
              </a:xfrm>
            </p:grpSpPr>
            <p:sp>
              <p:nvSpPr>
                <p:cNvPr id="10" name="Oval 25"/>
                <p:cNvSpPr>
                  <a:spLocks noChangeArrowheads="1"/>
                </p:cNvSpPr>
                <p:nvPr/>
              </p:nvSpPr>
              <p:spPr bwMode="auto">
                <a:xfrm>
                  <a:off x="4089" y="1650"/>
                  <a:ext cx="1296" cy="4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3975" cmpd="thinThick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zh-CN" alt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59" y="1708"/>
                  <a:ext cx="1392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400" b="1" dirty="0">
                      <a:solidFill>
                        <a:srgbClr val="660066"/>
                      </a:solidFill>
                      <a:latin typeface="Times New Roman"/>
                      <a:ea typeface="宋体" charset="-122"/>
                      <a:cs typeface="Times New Roman"/>
                    </a:rPr>
                    <a:t>TC Vortex Library</a:t>
                  </a:r>
                </a:p>
              </p:txBody>
            </p:sp>
            <p:sp>
              <p:nvSpPr>
                <p:cNvPr id="12" name="AutoShape 27"/>
                <p:cNvSpPr>
                  <a:spLocks noChangeArrowheads="1"/>
                </p:cNvSpPr>
                <p:nvPr/>
              </p:nvSpPr>
              <p:spPr bwMode="auto">
                <a:xfrm>
                  <a:off x="1584" y="1632"/>
                  <a:ext cx="2160" cy="480"/>
                </a:xfrm>
                <a:prstGeom prst="diamon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 cmpd="thinThick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zh-CN" alt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79" y="1671"/>
                  <a:ext cx="163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 dirty="0">
                      <a:solidFill>
                        <a:srgbClr val="660066"/>
                      </a:solidFill>
                      <a:latin typeface="Times New Roman"/>
                      <a:ea typeface="宋体" charset="-122"/>
                      <a:cs typeface="Times New Roman"/>
                    </a:rPr>
                    <a:t>Replace TC </a:t>
                  </a:r>
                  <a:r>
                    <a:rPr lang="en-US" altLang="zh-CN" sz="1400" b="1" dirty="0" smtClean="0">
                      <a:solidFill>
                        <a:srgbClr val="660066"/>
                      </a:solidFill>
                      <a:latin typeface="Times New Roman"/>
                      <a:ea typeface="宋体" charset="-122"/>
                      <a:cs typeface="Times New Roman"/>
                    </a:rPr>
                    <a:t>vortex perturbations</a:t>
                  </a:r>
                  <a:endParaRPr lang="en-US" altLang="zh-CN" sz="1400" b="1" dirty="0">
                    <a:solidFill>
                      <a:srgbClr val="660066"/>
                    </a:solidFill>
                    <a:latin typeface="Times New Roman"/>
                    <a:ea typeface="宋体" charset="-122"/>
                    <a:cs typeface="Times New Roman"/>
                  </a:endParaRPr>
                </a:p>
              </p:txBody>
            </p:sp>
            <p:sp>
              <p:nvSpPr>
                <p:cNvPr id="14" name="Line 29"/>
                <p:cNvSpPr>
                  <a:spLocks noChangeShapeType="1"/>
                </p:cNvSpPr>
                <p:nvPr/>
              </p:nvSpPr>
              <p:spPr bwMode="auto">
                <a:xfrm>
                  <a:off x="2688" y="2112"/>
                  <a:ext cx="0" cy="19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92" y="1872"/>
                  <a:ext cx="288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0" y="394895"/>
            <a:ext cx="9144000" cy="5715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P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seudo-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e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nsemble hybrid 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d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ata 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a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ssimilation system (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PEDA</a:t>
            </a:r>
            <a:r>
              <a:rPr kumimoji="0" lang="en-US" altLang="zh-CN" sz="2000" b="1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) for TC initialization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itle 1"/>
          <p:cNvSpPr>
            <a:spLocks noGrp="1"/>
          </p:cNvSpPr>
          <p:nvPr>
            <p:ph type="title"/>
          </p:nvPr>
        </p:nvSpPr>
        <p:spPr>
          <a:xfrm>
            <a:off x="0" y="981075"/>
            <a:ext cx="8398933" cy="5418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Establish a TC Vortex Library </a:t>
            </a:r>
          </a:p>
        </p:txBody>
      </p:sp>
      <p:sp>
        <p:nvSpPr>
          <p:cNvPr id="353282" name="Content Placeholder 2"/>
          <p:cNvSpPr>
            <a:spLocks noGrp="1"/>
          </p:cNvSpPr>
          <p:nvPr>
            <p:ph idx="1"/>
          </p:nvPr>
        </p:nvSpPr>
        <p:spPr>
          <a:xfrm>
            <a:off x="891989" y="1809750"/>
            <a:ext cx="7366186" cy="390525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800" b="1" i="1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Methods: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zh-CN" sz="2800" b="1" i="1" u="sng" dirty="0" smtClean="0">
                <a:solidFill>
                  <a:srgbClr val="00009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zh-CN" sz="2400" i="1" dirty="0" smtClean="0">
                <a:solidFill>
                  <a:srgbClr val="660066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idealized simulations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3600" b="1" dirty="0" smtClean="0">
                <a:solidFill>
                  <a:srgbClr val="8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     </a:t>
            </a:r>
            <a:r>
              <a:rPr lang="en-US" altLang="zh-CN" sz="1800" b="1" i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Problems: </a:t>
            </a:r>
            <a:r>
              <a:rPr lang="en-US" altLang="zh-CN" sz="1800" i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environmental influences are excluded.</a:t>
            </a:r>
            <a:endParaRPr lang="en-US" altLang="zh-CN" sz="3600" b="1" dirty="0" smtClean="0">
              <a:solidFill>
                <a:srgbClr val="8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2400" b="1" i="1" dirty="0" smtClean="0">
              <a:solidFill>
                <a:srgbClr val="FF0000"/>
              </a:solidFill>
              <a:latin typeface="Times New Roman"/>
              <a:ea typeface="ＭＳ Ｐゴシック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thousands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of real-case TC vortex from HFIP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        </a:t>
            </a:r>
            <a:r>
              <a:rPr lang="en-US" altLang="zh-CN" sz="2400" i="1" dirty="0" smtClean="0">
                <a:solidFill>
                  <a:srgbClr val="660066"/>
                </a:solidFill>
                <a:latin typeface="Times New Roman"/>
                <a:ea typeface="ＭＳ Ｐゴシック"/>
                <a:cs typeface="Times New Roman"/>
              </a:rPr>
              <a:t>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2400" b="1" i="1" dirty="0" smtClean="0">
                <a:solidFill>
                  <a:srgbClr val="660066"/>
                </a:solidFill>
                <a:latin typeface="Times New Roman"/>
                <a:ea typeface="ＭＳ Ｐゴシック"/>
                <a:cs typeface="Times New Roman"/>
              </a:rPr>
              <a:t>         </a:t>
            </a:r>
            <a:r>
              <a:rPr lang="en-US" altLang="zh-CN" sz="1800" b="1" i="1" dirty="0" smtClean="0">
                <a:latin typeface="Times New Roman"/>
                <a:ea typeface="ＭＳ Ｐゴシック"/>
                <a:cs typeface="Times New Roman"/>
              </a:rPr>
              <a:t>Problems:</a:t>
            </a:r>
            <a:r>
              <a:rPr lang="en-US" altLang="zh-CN" sz="1800" i="1" dirty="0" smtClean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US" altLang="zh-CN" sz="1800" i="1" dirty="0" smtClean="0">
                <a:latin typeface="Times New Roman"/>
                <a:ea typeface="ＭＳ Ｐゴシック"/>
                <a:cs typeface="Times New Roman"/>
              </a:rPr>
              <a:t>resolution; storm size and intensity correlation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i="1" dirty="0" smtClean="0">
                <a:solidFill>
                  <a:srgbClr val="660066"/>
                </a:solidFill>
                <a:latin typeface="Times New Roman"/>
                <a:ea typeface="ＭＳ Ｐゴシック"/>
                <a:cs typeface="Times New Roman"/>
              </a:rPr>
              <a:t> 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800" b="1" dirty="0" smtClean="0">
              <a:solidFill>
                <a:srgbClr val="8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186" y="935639"/>
            <a:ext cx="5629275" cy="6381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 Configuration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73814"/>
            <a:ext cx="8229600" cy="391405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HWRF model with triply nested domains (27, 9, 3km)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each domain has 300×300 grid points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43 vertical levels same as the operational system</a:t>
            </a:r>
          </a:p>
          <a:p>
            <a:pPr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 quiescence environmental flow and on a water planet</a:t>
            </a:r>
          </a:p>
          <a:p>
            <a:pPr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6-hourly outputs (innermost domain only) are saved.</a:t>
            </a:r>
          </a:p>
          <a:p>
            <a:pPr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simulations with over 1000 vortices are generated.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5818</TotalTime>
  <Words>892</Words>
  <Application>Microsoft Office PowerPoint</Application>
  <PresentationFormat>On-screen Show (4:3)</PresentationFormat>
  <Paragraphs>170</Paragraphs>
  <Slides>32</Slides>
  <Notes>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Flow</vt:lpstr>
      <vt:lpstr>???</vt:lpstr>
      <vt:lpstr>Equation</vt:lpstr>
      <vt:lpstr>Slide 1</vt:lpstr>
      <vt:lpstr>Motivations</vt:lpstr>
      <vt:lpstr>Motivations (cont.)</vt:lpstr>
      <vt:lpstr>Slide 4</vt:lpstr>
      <vt:lpstr>Slide 5</vt:lpstr>
      <vt:lpstr>Slide 6</vt:lpstr>
      <vt:lpstr>Slide 7</vt:lpstr>
      <vt:lpstr>Establish a TC Vortex Library </vt:lpstr>
      <vt:lpstr>Model Configuration</vt:lpstr>
      <vt:lpstr>To create TC vortices with sufficient spreads:</vt:lpstr>
      <vt:lpstr>Initial vortex specification</vt:lpstr>
      <vt:lpstr>Steps for creating idealized initial conditions</vt:lpstr>
      <vt:lpstr>Example of idealized TC </vt:lpstr>
      <vt:lpstr>Slide 14</vt:lpstr>
      <vt:lpstr>Slide 15</vt:lpstr>
      <vt:lpstr>Slide 16</vt:lpstr>
      <vt:lpstr>To save diskspace:</vt:lpstr>
      <vt:lpstr>Dynamics and Structure of Error Covariance</vt:lpstr>
      <vt:lpstr>Ongoing works</vt:lpstr>
      <vt:lpstr>Performance of PEDA on Hurricane IRENE (2011)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Examples of idealized TCs (II):</vt:lpstr>
      <vt:lpstr>Slide 29</vt:lpstr>
      <vt:lpstr>Slide 30</vt:lpstr>
      <vt:lpstr>Slide 31</vt:lpstr>
      <vt:lpstr>Slide 32</vt:lpstr>
    </vt:vector>
  </TitlesOfParts>
  <Company>PSU Meteorology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Yuan Ge</cp:lastModifiedBy>
  <cp:revision>128</cp:revision>
  <dcterms:created xsi:type="dcterms:W3CDTF">2011-09-02T15:49:44Z</dcterms:created>
  <dcterms:modified xsi:type="dcterms:W3CDTF">2011-09-09T00:10:20Z</dcterms:modified>
</cp:coreProperties>
</file>