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67" r:id="rId4"/>
    <p:sldId id="264" r:id="rId5"/>
    <p:sldId id="265" r:id="rId6"/>
    <p:sldId id="266" r:id="rId7"/>
    <p:sldId id="262" r:id="rId8"/>
    <p:sldId id="263" r:id="rId9"/>
    <p:sldId id="258" r:id="rId10"/>
    <p:sldId id="261" r:id="rId11"/>
    <p:sldId id="260" r:id="rId12"/>
    <p:sldId id="259" r:id="rId13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9" autoAdjust="0"/>
  </p:normalViewPr>
  <p:slideViewPr>
    <p:cSldViewPr>
      <p:cViewPr>
        <p:scale>
          <a:sx n="75" d="100"/>
          <a:sy n="75" d="100"/>
        </p:scale>
        <p:origin x="-1302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C2FADA2-2F77-460F-81BD-5588C57C93BC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24F1C65-4FC8-471F-A44C-638753836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1C65-4FC8-471F-A44C-638753836A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Huge track difference between</a:t>
            </a:r>
            <a:r>
              <a:rPr lang="en-US" baseline="0" dirty="0" smtClean="0"/>
              <a:t> HWRF and HNEW(bug-fixed HWRF).</a:t>
            </a:r>
          </a:p>
          <a:p>
            <a:r>
              <a:rPr lang="en-US" baseline="0" dirty="0" smtClean="0"/>
              <a:t>HNEW large scale flows is not much different from HWRF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ABBD-C29B-4A7B-9304-743E52D6A9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1C65-4FC8-471F-A44C-638753836A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C75-AE86-4885-97A0-225946F42AF2}" type="datetime1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5A2-7A1E-4D4A-A698-809194274A6A}" type="datetime1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FA52-3437-4EAE-AD06-E04DE4F65D4F}" type="datetime1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63AD-8FB4-4B27-AAF7-2C78739AECDD}" type="datetime1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8FA2-2E4E-467D-AEB2-0BD1F0698B38}" type="datetime1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F130-50FF-45D4-998D-AE1E43398C9A}" type="datetime1">
              <a:rPr lang="en-US" smtClean="0"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CCBC-D626-40EB-B4BD-83354A52ED60}" type="datetime1">
              <a:rPr lang="en-US" smtClean="0"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051D-68A4-4AAA-8D68-5C25283E37C8}" type="datetime1">
              <a:rPr lang="en-US" smtClean="0"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A61-9616-4DC8-8DCB-4F3481AB1A75}" type="datetime1">
              <a:rPr lang="en-US" smtClean="0"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3503-ABCF-47A4-AB2B-3FEAC817CA8F}" type="datetime1">
              <a:rPr lang="en-US" smtClean="0"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DF98-2555-4A5D-A4E5-1BF4DCE661F5}" type="datetime1">
              <a:rPr lang="en-US" smtClean="0"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F7041F-067F-4793-978C-192862690E59}" type="datetime1">
              <a:rPr lang="en-US" smtClean="0"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12" Type="http://schemas.openxmlformats.org/officeDocument/2006/relationships/image" Target="../media/image35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Relationship Id="rId1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5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ropical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Cyclone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en-US" sz="5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iagnostic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Tool</a:t>
            </a:r>
            <a:endParaRPr lang="en-US" sz="5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Kwon</a:t>
            </a:r>
          </a:p>
          <a:p>
            <a:pPr algn="ctr"/>
            <a:endParaRPr lang="en-US" sz="1200" b="1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b="1" dirty="0" smtClean="0">
                <a:latin typeface="Segoe UI" pitchFamily="34" charset="0"/>
                <a:cs typeface="Segoe UI" pitchFamily="34" charset="0"/>
              </a:rPr>
              <a:t>SEP 29 2011</a:t>
            </a:r>
            <a:endParaRPr lang="en-US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21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-docs\Work\HWRF\Analyzing\ETC\EUGENE.2011073118.Vmax.single.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/>
          <a:stretch/>
        </p:blipFill>
        <p:spPr bwMode="auto">
          <a:xfrm>
            <a:off x="4114800" y="363346"/>
            <a:ext cx="4560595" cy="3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-docs\Work\HWRF\Analyzing\ETC\ep052011.2011073118.29130.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" y="363346"/>
            <a:ext cx="4036306" cy="31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-docs\Work\HWRF\Analyzing\ETC\eugene05e.2011073118.synopt500_HWRF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/>
          <a:stretch/>
        </p:blipFill>
        <p:spPr bwMode="auto">
          <a:xfrm>
            <a:off x="4343399" y="3594924"/>
            <a:ext cx="4762500" cy="32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-docs\Work\HWRF\Analyzing\ETC\eugene05e.2011073118.synopt500_HNEW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/>
          <a:stretch/>
        </p:blipFill>
        <p:spPr bwMode="auto">
          <a:xfrm>
            <a:off x="-1" y="3594924"/>
            <a:ext cx="4762500" cy="32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6961" y="3319749"/>
            <a:ext cx="16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</a:t>
            </a:r>
            <a:r>
              <a:rPr lang="en-US" b="1" dirty="0">
                <a:solidFill>
                  <a:srgbClr val="FF0000"/>
                </a:solidFill>
              </a:rPr>
              <a:t>72h </a:t>
            </a:r>
            <a:r>
              <a:rPr lang="en-US" b="1" dirty="0" err="1">
                <a:solidFill>
                  <a:srgbClr val="FF0000"/>
                </a:solidFill>
              </a:rPr>
              <a:t>fcst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17" y="3319749"/>
            <a:ext cx="16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HNEW </a:t>
            </a:r>
            <a:r>
              <a:rPr lang="en-US" b="1" dirty="0" smtClean="0">
                <a:solidFill>
                  <a:srgbClr val="FF0000"/>
                </a:solidFill>
              </a:rPr>
              <a:t>72h </a:t>
            </a:r>
            <a:r>
              <a:rPr lang="en-US" b="1" dirty="0" err="1" smtClean="0">
                <a:solidFill>
                  <a:srgbClr val="FF0000"/>
                </a:solidFill>
              </a:rPr>
              <a:t>fcst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1819275"/>
            <a:ext cx="152400" cy="0"/>
          </a:xfrm>
          <a:prstGeom prst="straightConnector1">
            <a:avLst/>
          </a:prstGeom>
          <a:ln>
            <a:headEnd type="triangle" w="sm" len="sm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89200" y="1774855"/>
            <a:ext cx="101600" cy="53946"/>
          </a:xfrm>
          <a:prstGeom prst="straightConnector1">
            <a:avLst/>
          </a:prstGeom>
          <a:ln>
            <a:headEnd type="triangle" w="sm" len="sm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5779" y="171132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72h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1657350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72h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0499" y="6205902"/>
            <a:ext cx="245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500 </a:t>
            </a:r>
            <a:r>
              <a:rPr lang="en-US" b="1" dirty="0" err="1" smtClean="0">
                <a:solidFill>
                  <a:srgbClr val="7030A0"/>
                </a:solidFill>
              </a:rPr>
              <a:t>hPa</a:t>
            </a:r>
            <a:r>
              <a:rPr lang="en-US" b="1" dirty="0" smtClean="0">
                <a:solidFill>
                  <a:srgbClr val="7030A0"/>
                </a:solidFill>
              </a:rPr>
              <a:t> Wind  &amp; Height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033" y="6205902"/>
            <a:ext cx="245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500 </a:t>
            </a:r>
            <a:r>
              <a:rPr lang="en-US" b="1" dirty="0" err="1" smtClean="0">
                <a:solidFill>
                  <a:srgbClr val="7030A0"/>
                </a:solidFill>
              </a:rPr>
              <a:t>hPa</a:t>
            </a:r>
            <a:r>
              <a:rPr lang="en-US" b="1" dirty="0" smtClean="0">
                <a:solidFill>
                  <a:srgbClr val="7030A0"/>
                </a:solidFill>
              </a:rPr>
              <a:t> Wind  &amp; Height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-113061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Hurricane Motion Diagnosis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4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211" y="55085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00h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434" y="41529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24h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9085" y="57013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48h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0651" y="21331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72h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4434" y="384397"/>
            <a:ext cx="8740966" cy="6251328"/>
            <a:chOff x="174434" y="384397"/>
            <a:chExt cx="8740966" cy="6251328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434" y="4649495"/>
              <a:ext cx="2191703" cy="198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3434" y="4649495"/>
              <a:ext cx="2191703" cy="198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2434" y="4649495"/>
              <a:ext cx="2191703" cy="198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434" y="4649495"/>
              <a:ext cx="2191703" cy="198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-docs\Work\HWRF\Analyzing\HNEW\EUGENE05e.2011_d01\EUGENE05e_d01.2011073118_72h.wnd_dlm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287" y="25941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-docs\Work\HWRF\Analyzing\HNEW\EUGENE05e.2011_d01\EUGENE05e_d01.2011073118_00h.wnd_dlm1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43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-docs\Work\HWRF\Analyzing\HNEW\EUGENE05e.2011_d01\EUGENE05e_d01.2011073118_00h.wnd_dlm2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5941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-docs\Work\HWRF\Analyzing\HNEW\EUGENE05e.2011_d01\EUGENE05e_d01.2011073118_24h.wnd_dlm1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74" y="3843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:\user-docs\Work\HWRF\Analyzing\HNEW\EUGENE05e.2011_d01\EUGENE05e_d01.2011073118_24h.wnd_dlm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762" y="25941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-docs\Work\HWRF\Analyzing\HNEW\EUGENE05e.2011_d01\EUGENE05e_d01.2011073118_48h.wnd_dlm1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4" y="3843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-docs\Work\HWRF\Analyzing\HNEW\EUGENE05e.2011_d01\EUGENE05e_d01.2011073118_48h.wnd_dlm2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4" y="25941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C:\user-docs\Work\HWRF\Analyzing\HNEW\EUGENE05e.2011_d01\EUGENE05e_d01.2011073118_72h.wnd_dlm1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287" y="384397"/>
              <a:ext cx="204311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684" y="649223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HNEW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273552" y="1071676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84220" y="1191260"/>
            <a:ext cx="182880" cy="73152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17211" y="1051147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127879" y="1177081"/>
            <a:ext cx="182880" cy="64008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427185" y="1057497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431503" y="1239012"/>
            <a:ext cx="182880" cy="18288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582303" y="1087120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7573921" y="1263650"/>
            <a:ext cx="210312" cy="9144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"/>
          <p:cNvSpPr txBox="1">
            <a:spLocks/>
          </p:cNvSpPr>
          <p:nvPr/>
        </p:nvSpPr>
        <p:spPr>
          <a:xfrm>
            <a:off x="8229600" y="647594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59FEC-BC3C-44E6-A929-FB5F29371790}" type="slidenum">
              <a:rPr lang="en-US" sz="1800" smtClean="0"/>
              <a:pPr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05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4434" y="392917"/>
            <a:ext cx="8718722" cy="6271535"/>
            <a:chOff x="174434" y="365485"/>
            <a:chExt cx="8718722" cy="6271535"/>
          </a:xfrm>
        </p:grpSpPr>
        <p:pic>
          <p:nvPicPr>
            <p:cNvPr id="2050" name="Picture 2" descr="C:\user-docs\Work\HWRF\Analyzing\HWRF\EUGENE05e.2011_d01\EUGENE05e_d01.2011073118_72h.wnd_dlm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647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-docs\Work\HWRF\Analyzing\HWRF\EUGENE05e.2011_d01\EUGENE05e_d01.2011073118_00h.wnd_dlm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47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-docs\Work\HWRF\Analyzing\HWRF\EUGENE05e.2011_d01\EUGENE05e_d01.2011073118_00h.wnd_dlm2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47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-docs\Work\HWRF\Analyzing\HWRF\EUGENE05e.2011_d01\EUGENE05e_d01.2011073118_24h.wnd_dlm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647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-docs\Work\HWRF\Analyzing\HWRF\EUGENE05e.2011_d01\EUGENE05e_d01.2011073118_24h.wnd_dlm2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647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-docs\Work\HWRF\Analyzing\HWRF\EUGENE05e.2011_d01\EUGENE05e_d01.2011073118_48h.wnd_dlm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647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-docs\Work\HWRF\Analyzing\HWRF\EUGENE05e.2011_d01\EUGENE05e_d01.2011073118_48h.wnd_dlm2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647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-docs\Work\HWRF\Analyzing\HWRF\EUGENE05e.2011_d01\EUGENE05e_d01.2011073118_72h.wnd_dlm1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647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-docs\Work\HWRF\Analyzing\HWRF\EUGENE05e.2011_d02\EUGENE05e_d02.2011073118_00h.vt_axis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34" y="4648200"/>
              <a:ext cx="219170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-docs\Work\HWRF\Analyzing\HWRF\EUGENE05e.2011_d02\EUGENE05e_d02.2011073118_24h.vt_axis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434" y="4648200"/>
              <a:ext cx="219170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-docs\Work\HWRF\Analyzing\HWRF\EUGENE05e.2011_d02\EUGENE05e_d02.2011073118_48h.vt_axis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434" y="4648200"/>
              <a:ext cx="219170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C:\user-docs\Work\HWRF\Analyzing\HWRF\EUGENE05e.2011_d02\EUGENE05e_d02.2011073118_72h.vt_axis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434" y="4648200"/>
              <a:ext cx="2191703" cy="198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-docs\Work\HWRF\Analyzing\HWRF\EUGENE05e.2011_d01\EUGENE05e_d01.2011073118_72h.wnd_dlm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569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-docs\Work\HWRF\Analyzing\HWRF\EUGENE05e.2011_d01\EUGENE05e_d01.2011073118_00h.wnd_dlm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69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-docs\Work\HWRF\Analyzing\HWRF\EUGENE05e.2011_d01\EUGENE05e_d01.2011073118_24h.wnd_dlm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569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-docs\Work\HWRF\Analyzing\HWRF\EUGENE05e.2011_d01\EUGENE05e_d01.2011073118_24h.wnd_dlm2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569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C:\user-docs\Work\HWRF\Analyzing\HWRF\EUGENE05e.2011_d01\EUGENE05e_d01.2011073118_48h.wnd_dlm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69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-docs\Work\HWRF\Analyzing\HWRF\EUGENE05e.2011_d01\EUGENE05e_d01.2011073118_48h.wnd_dlm2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69" y="2495137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9" descr="C:\user-docs\Work\HWRF\Analyzing\HWRF\EUGENE05e.2011_d01\EUGENE05e_d01.2011073118_72h.wnd_dlm1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569" y="365485"/>
              <a:ext cx="2033587" cy="19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17211" y="55085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00h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434" y="41529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24h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9085" y="57013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48h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0651" y="21331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72h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683" y="649876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23141" y="3276396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 flipH="1" flipV="1">
            <a:off x="3276705" y="3329960"/>
            <a:ext cx="139984" cy="139172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60450" y="3268567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073150" y="3359792"/>
            <a:ext cx="199898" cy="11345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76774" y="3262217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563972" y="3285713"/>
            <a:ext cx="0" cy="18288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78090" y="3238500"/>
            <a:ext cx="365760" cy="365760"/>
          </a:xfrm>
          <a:prstGeom prst="ellipse">
            <a:avLst/>
          </a:prstGeom>
          <a:noFill/>
          <a:ln w="190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7732007" y="3291880"/>
            <a:ext cx="160447" cy="12988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66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8229600" cy="3276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/global/save/</a:t>
            </a:r>
            <a:r>
              <a:rPr lang="en-US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hurpara</a:t>
            </a:r>
            <a:r>
              <a:rPr lang="en-US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/</a:t>
            </a:r>
            <a:r>
              <a:rPr lang="en-US" b="1" dirty="0" err="1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Tcdiagnosis</a:t>
            </a:r>
            <a:r>
              <a:rPr lang="en-US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/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en-US" altLang="ko-KR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diagnose_total</a:t>
            </a:r>
            <a:r>
              <a:rPr lang="en-US" altLang="ko-KR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/</a:t>
            </a:r>
          </a:p>
          <a:p>
            <a:pPr lvl="1">
              <a:buNone/>
            </a:pPr>
            <a:r>
              <a:rPr lang="en-US" altLang="ko-KR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   data/</a:t>
            </a:r>
          </a:p>
          <a:p>
            <a:pPr lvl="1">
              <a:buNone/>
            </a:pPr>
            <a:r>
              <a:rPr lang="en-US" altLang="ko-KR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   archive/</a:t>
            </a:r>
            <a:endParaRPr lang="en-US" b="1" dirty="0" smtClean="0">
              <a:solidFill>
                <a:srgbClr val="7030A0"/>
              </a:solidFill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diagnose_d01/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   archive/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diagnose_d02/</a:t>
            </a:r>
          </a:p>
          <a:p>
            <a:pPr lvl="1">
              <a:buNone/>
            </a:pPr>
            <a:r>
              <a:rPr lang="en-US" altLang="ko-KR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        archive/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438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4000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Plotting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Tropical cyclone structure and environment from the HWRF output in vertical pressure coordinate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Useful to diagnose the hurricane motion</a:t>
            </a:r>
            <a:r>
              <a:rPr lang="en-US" sz="2000" dirty="0" smtClean="0"/>
              <a:t> and intensity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90600" y="3589866"/>
            <a:ext cx="228600" cy="2160000"/>
            <a:chOff x="990600" y="3719286"/>
            <a:chExt cx="228600" cy="2160000"/>
          </a:xfrm>
        </p:grpSpPr>
        <p:cxnSp>
          <p:nvCxnSpPr>
            <p:cNvPr id="9" name="직선 연결선 8"/>
            <p:cNvCxnSpPr/>
            <p:nvPr/>
          </p:nvCxnSpPr>
          <p:spPr>
            <a:xfrm rot="5400000">
              <a:off x="-89400" y="4799286"/>
              <a:ext cx="2160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990600" y="3957159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990600" y="5095320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990600" y="5867400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1480458" y="3943047"/>
            <a:ext cx="152400" cy="648000"/>
            <a:chOff x="990600" y="3719286"/>
            <a:chExt cx="228600" cy="2160000"/>
          </a:xfrm>
        </p:grpSpPr>
        <p:cxnSp>
          <p:nvCxnSpPr>
            <p:cNvPr id="16" name="직선 연결선 15"/>
            <p:cNvCxnSpPr/>
            <p:nvPr/>
          </p:nvCxnSpPr>
          <p:spPr>
            <a:xfrm rot="5400000">
              <a:off x="-89400" y="4799286"/>
              <a:ext cx="21600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990600" y="4540563"/>
              <a:ext cx="2286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990600" y="5867400"/>
              <a:ext cx="2286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1476828" y="5066325"/>
            <a:ext cx="152400" cy="288000"/>
            <a:chOff x="990600" y="3719286"/>
            <a:chExt cx="228600" cy="2160000"/>
          </a:xfrm>
        </p:grpSpPr>
        <p:cxnSp>
          <p:nvCxnSpPr>
            <p:cNvPr id="21" name="직선 연결선 20"/>
            <p:cNvCxnSpPr/>
            <p:nvPr/>
          </p:nvCxnSpPr>
          <p:spPr>
            <a:xfrm rot="5400000">
              <a:off x="-89400" y="4799286"/>
              <a:ext cx="21600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990600" y="5867400"/>
              <a:ext cx="2286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1480458" y="5829366"/>
            <a:ext cx="152400" cy="288000"/>
            <a:chOff x="990600" y="3719286"/>
            <a:chExt cx="228600" cy="2160000"/>
          </a:xfrm>
        </p:grpSpPr>
        <p:cxnSp>
          <p:nvCxnSpPr>
            <p:cNvPr id="25" name="직선 연결선 24"/>
            <p:cNvCxnSpPr/>
            <p:nvPr/>
          </p:nvCxnSpPr>
          <p:spPr>
            <a:xfrm rot="5400000">
              <a:off x="-89400" y="4799286"/>
              <a:ext cx="21600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990600" y="5867400"/>
              <a:ext cx="2286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8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7998"/>
            <a:ext cx="8382000" cy="393700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directory as the experiment name in </a:t>
            </a:r>
            <a:r>
              <a:rPr lang="en-US" altLang="ko-KR" b="1" dirty="0" err="1" smtClean="0">
                <a:solidFill>
                  <a:srgbClr val="7030A0"/>
                </a:solidFill>
              </a:rPr>
              <a:t>diagnose_total</a:t>
            </a:r>
            <a:r>
              <a:rPr lang="en-US" altLang="ko-KR" b="1" dirty="0" smtClean="0">
                <a:solidFill>
                  <a:srgbClr val="7030A0"/>
                </a:solidFill>
              </a:rPr>
              <a:t>/data/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</a:t>
            </a:r>
            <a:r>
              <a:rPr lang="en-US" dirty="0" err="1" smtClean="0"/>
              <a:t>hwrf</a:t>
            </a:r>
            <a:r>
              <a:rPr lang="en-US" dirty="0" smtClean="0"/>
              <a:t> output files into </a:t>
            </a:r>
            <a:r>
              <a:rPr lang="en-US" altLang="ko-KR" dirty="0" smtClean="0"/>
              <a:t>that directory</a:t>
            </a:r>
          </a:p>
          <a:p>
            <a:pPr marL="731520" lvl="1" indent="-457200">
              <a:buNone/>
            </a:pPr>
            <a:r>
              <a:rPr lang="en-US" altLang="ko-KR" dirty="0" smtClean="0"/>
              <a:t>  ( </a:t>
            </a:r>
            <a:r>
              <a:rPr lang="en-US" altLang="ko-KR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*.</a:t>
            </a:r>
            <a:r>
              <a:rPr lang="en-US" altLang="ko-KR" dirty="0" err="1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trak.hwrf.atcfunix</a:t>
            </a:r>
            <a:r>
              <a:rPr lang="en-US" altLang="ko-KR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en-US" altLang="ko-KR" dirty="0" smtClean="0">
                <a:cs typeface="Segoe UI" pitchFamily="34" charset="0"/>
              </a:rPr>
              <a:t>and </a:t>
            </a:r>
            <a:r>
              <a:rPr lang="en-US" altLang="ko-KR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*.</a:t>
            </a:r>
            <a:r>
              <a:rPr lang="en-US" altLang="ko-KR" dirty="0" err="1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hwrfprs_n.grbf</a:t>
            </a:r>
            <a:r>
              <a:rPr lang="en-US" altLang="ko-KR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*</a:t>
            </a:r>
            <a:r>
              <a:rPr lang="en-US" altLang="ko-KR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ko-K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altLang="ko-KR" b="1" dirty="0" smtClean="0">
                <a:solidFill>
                  <a:srgbClr val="7030A0"/>
                </a:solidFill>
              </a:rPr>
              <a:t>diagnose_d02/</a:t>
            </a:r>
            <a:r>
              <a:rPr lang="en-US" b="1" dirty="0" smtClean="0">
                <a:solidFill>
                  <a:srgbClr val="FF0066"/>
                </a:solidFill>
              </a:rPr>
              <a:t>tc_diagnosis.sh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Figures are stored in </a:t>
            </a:r>
            <a:r>
              <a:rPr lang="en-US" altLang="ko-KR" b="1" dirty="0" smtClean="0">
                <a:solidFill>
                  <a:srgbClr val="7030A0"/>
                </a:solidFill>
              </a:rPr>
              <a:t>diagnose_d02/archive/$EXPT/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200" b="1" spc="-1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How to use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14" y="38100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dirty="0" smtClean="0">
                <a:latin typeface="Euphemia" pitchFamily="34" charset="0"/>
              </a:rPr>
              <a:t>Usage:    </a:t>
            </a:r>
            <a:r>
              <a:rPr lang="en-US" dirty="0" err="1" smtClean="0">
                <a:latin typeface="Euphemia" pitchFamily="34" charset="0"/>
              </a:rPr>
              <a:t>sh</a:t>
            </a:r>
            <a:r>
              <a:rPr lang="en-US" dirty="0" smtClean="0">
                <a:latin typeface="Euphemia" pitchFamily="34" charset="0"/>
              </a:rPr>
              <a:t> tc_diagnose.sh  STORM </a:t>
            </a:r>
            <a:r>
              <a:rPr lang="en-US" dirty="0" err="1" smtClean="0">
                <a:latin typeface="Euphemia" pitchFamily="34" charset="0"/>
              </a:rPr>
              <a:t>stormid</a:t>
            </a:r>
            <a:r>
              <a:rPr lang="en-US" dirty="0" smtClean="0">
                <a:latin typeface="Euphemia" pitchFamily="34" charset="0"/>
              </a:rPr>
              <a:t>     date          EXPT  [</a:t>
            </a:r>
            <a:r>
              <a:rPr lang="en-US" dirty="0" err="1" smtClean="0">
                <a:latin typeface="Euphemia" pitchFamily="34" charset="0"/>
              </a:rPr>
              <a:t>hBegin</a:t>
            </a:r>
            <a:r>
              <a:rPr lang="en-US" dirty="0" smtClean="0">
                <a:latin typeface="Euphemia" pitchFamily="34" charset="0"/>
              </a:rPr>
              <a:t>] [</a:t>
            </a:r>
            <a:r>
              <a:rPr lang="en-US" dirty="0" err="1" smtClean="0">
                <a:latin typeface="Euphemia" pitchFamily="34" charset="0"/>
              </a:rPr>
              <a:t>hEnd</a:t>
            </a:r>
            <a:r>
              <a:rPr lang="en-US" dirty="0" smtClean="0">
                <a:latin typeface="Euphemia" pitchFamily="34" charset="0"/>
              </a:rPr>
              <a:t>]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dirty="0" smtClean="0">
                <a:latin typeface="Euphemia" pitchFamily="34" charset="0"/>
              </a:rPr>
              <a:t>Example: </a:t>
            </a:r>
            <a:r>
              <a:rPr lang="en-US" dirty="0" err="1" smtClean="0">
                <a:latin typeface="Euphemia" pitchFamily="34" charset="0"/>
              </a:rPr>
              <a:t>sh</a:t>
            </a:r>
            <a:r>
              <a:rPr lang="en-US" dirty="0" smtClean="0">
                <a:latin typeface="Euphemia" pitchFamily="34" charset="0"/>
              </a:rPr>
              <a:t> tc_diagnose.sh  ADRIAN   01e   2011060912  HNEW    12         48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-113061"/>
            <a:ext cx="5791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Plotting the nest domain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8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-docs\Work\HWRF\Analyzing\INI3\Adrian2011_d02\ADRIAN01e_d02.2011060912_06h.hgt_ax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0" y="3999537"/>
            <a:ext cx="3048000" cy="26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-docs\Work\HWRF\Analyzing\INI3\Adrian2011_d02\ADRIAN01e_d02.2011060912_06h.tmp_ax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80" y="3847137"/>
            <a:ext cx="2967307" cy="26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-docs\Work\HWRF\Analyzing\INI3\Adrian2011_d02\ADRIAN01e_d02.2011060912_06h.sc_ax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94737"/>
            <a:ext cx="3011321" cy="26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-docs\Work\HWRF\Analyzing\INI3\Adrian2011_d02\ADRIAN01e_d02.2011060912_06h.vdif_axi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0" y="914400"/>
            <a:ext cx="3011321" cy="25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-docs\Work\HWRF\Analyzing\INI3\Adrian2011_d02\ADRIAN01e_d02.2011060912_06h.vgr_ax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72" y="762000"/>
            <a:ext cx="2780245" cy="25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-docs\Work\HWRF\Analyzing\INI3\Adrian2011_d02\ADRIAN01e_d02.2011060912_06h.vt_ax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9600"/>
            <a:ext cx="2780245" cy="25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26656" y="-19812"/>
            <a:ext cx="8229600" cy="400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Azimuthal averaged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structure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797601" y="368300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Adrian 2011060912 06h forecast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26656" y="-19812"/>
            <a:ext cx="8229600" cy="400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Horizontal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structure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In-Hyuk\Desktop\HWRF_presentation_22SEP2011\INI3\Adrian2011_d02\ADRIAN01e_d02.2011060912_06h.wnd_10m_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430" y="4125754"/>
            <a:ext cx="3001518" cy="2544604"/>
          </a:xfrm>
          <a:prstGeom prst="rect">
            <a:avLst/>
          </a:prstGeom>
          <a:noFill/>
        </p:spPr>
      </p:pic>
      <p:pic>
        <p:nvPicPr>
          <p:cNvPr id="1028" name="Picture 4" descr="C:\Users\In-Hyuk\Desktop\HWRF_presentation_22SEP2011\INI3\Adrian2011_d02\ADRIAN01e_d02.2011060912_06h.humd_9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032" y="762000"/>
            <a:ext cx="2849213" cy="2585466"/>
          </a:xfrm>
          <a:prstGeom prst="rect">
            <a:avLst/>
          </a:prstGeom>
          <a:noFill/>
        </p:spPr>
      </p:pic>
      <p:pic>
        <p:nvPicPr>
          <p:cNvPr id="1029" name="Picture 5" descr="C:\Users\In-Hyuk\Desktop\HWRF_presentation_22SEP2011\INI3\Adrian2011_d02\ADRIAN01e_d02.2011060912_06h.pvel_7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430" y="907208"/>
            <a:ext cx="2897505" cy="2507456"/>
          </a:xfrm>
          <a:prstGeom prst="rect">
            <a:avLst/>
          </a:prstGeom>
          <a:noFill/>
        </p:spPr>
      </p:pic>
      <p:pic>
        <p:nvPicPr>
          <p:cNvPr id="1032" name="Picture 8" descr="C:\Users\In-Hyuk\Documents\Work\새 폴더\Adrian01e.2011060912\ADRIAN01e_d02.2011060912_06h.lhflx_sf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22" y="609600"/>
            <a:ext cx="2923508" cy="2581751"/>
          </a:xfrm>
          <a:prstGeom prst="rect">
            <a:avLst/>
          </a:prstGeom>
          <a:noFill/>
        </p:spPr>
      </p:pic>
      <p:pic>
        <p:nvPicPr>
          <p:cNvPr id="1033" name="Picture 9" descr="G:\HWRF_presentation_22SEP2011\INI3\Adrian2011_d02\ADRIAN01e_d02.2011060912_06h.vgrd_cr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4456" y="3980546"/>
            <a:ext cx="3038666" cy="2626328"/>
          </a:xfrm>
          <a:prstGeom prst="rect">
            <a:avLst/>
          </a:prstGeom>
          <a:noFill/>
        </p:spPr>
      </p:pic>
      <p:pic>
        <p:nvPicPr>
          <p:cNvPr id="1031" name="Picture 7" descr="C:\Users\In-Hyuk\Documents\Work\새 폴더\Adrian01e.2011060912\ADRIAN01e_d02.2011060912_06h.amtm_axi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22" y="3828146"/>
            <a:ext cx="3049810" cy="265604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18578" y="3332988"/>
            <a:ext cx="8229600" cy="400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ETC.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6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-Hyuk\Documents\Work\새 폴더\Adrian01e.2011060912_d01\ADRIAN01e_d01.2011060912_06h.wnd_dlm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124200" cy="3041180"/>
          </a:xfrm>
          <a:prstGeom prst="rect">
            <a:avLst/>
          </a:prstGeom>
          <a:noFill/>
        </p:spPr>
      </p:pic>
      <p:pic>
        <p:nvPicPr>
          <p:cNvPr id="2051" name="Picture 3" descr="C:\Users\In-Hyuk\Documents\Work\새 폴더\Adrian01e.2011060912_d01\ADRIAN01e_d01.2011060912_06h.wnd_dl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124200" cy="3041180"/>
          </a:xfrm>
          <a:prstGeom prst="rect">
            <a:avLst/>
          </a:prstGeom>
          <a:noFill/>
        </p:spPr>
      </p:pic>
      <p:pic>
        <p:nvPicPr>
          <p:cNvPr id="2054" name="Picture 6" descr="C:\Users\In-Hyuk\Documents\Work\새 폴더\Adrian01e.2011060912_d01\ADRIAN01e_d01.2011060912_06h.hgt_8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757" y="3733800"/>
            <a:ext cx="3128570" cy="3041180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0" y="-113061"/>
            <a:ext cx="5791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Plotting the parent domain</a:t>
            </a:r>
          </a:p>
        </p:txBody>
      </p:sp>
      <p:pic>
        <p:nvPicPr>
          <p:cNvPr id="1026" name="Picture 2" descr="C:\user-docs\Work\HWRF\Analyzing\INI3\Adrian2011_d01\ADRIAN01e_d01.2011060912_06h.div_15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7" y="533400"/>
            <a:ext cx="3106484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6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-docs\Work\HWRF\Analyzing\INI3\Adrian01e.2011\ADRIAN01e.2011060912_06h_INI3.dia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15" y="361660"/>
            <a:ext cx="6737985" cy="65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" y="-11306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Total figure #1</a:t>
            </a:r>
            <a:endParaRPr lang="en-US" altLang="ko-K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34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-docs\Work\HWRF\Analyzing\INI3\Adrian01e.2011\ADRIAN01e.2011060912_06h_INI3.diag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" y="413658"/>
            <a:ext cx="6663690" cy="64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" y="-11306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Total figure #2</a:t>
            </a:r>
            <a:endParaRPr lang="en-US" altLang="ko-K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84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428"/>
          <a:stretch/>
        </p:blipFill>
        <p:spPr bwMode="auto">
          <a:xfrm>
            <a:off x="9144" y="475488"/>
            <a:ext cx="9064625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7317949">
            <a:off x="2048662" y="3973601"/>
            <a:ext cx="685800" cy="1524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1906911">
            <a:off x="5241146" y="4096391"/>
            <a:ext cx="685800" cy="1524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515876"/>
            <a:ext cx="444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From Vijay’s presentation ( 04 AUG 2011)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-113061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Hurricane Motion Diagnosis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48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765</TotalTime>
  <Words>224</Words>
  <Application>Microsoft Office PowerPoint</Application>
  <PresentationFormat>On-screen Show (4:3)</PresentationFormat>
  <Paragraphs>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Tropical Cyclone diagnostic Tool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Cyclone diagnostic tool</dc:title>
  <dc:creator>In-hyuk Kwon</dc:creator>
  <cp:lastModifiedBy>In-hyuk Kwon</cp:lastModifiedBy>
  <cp:revision>37</cp:revision>
  <cp:lastPrinted>2011-09-22T13:34:31Z</cp:lastPrinted>
  <dcterms:created xsi:type="dcterms:W3CDTF">2011-09-21T15:03:25Z</dcterms:created>
  <dcterms:modified xsi:type="dcterms:W3CDTF">2011-09-29T14:44:55Z</dcterms:modified>
</cp:coreProperties>
</file>