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0" r:id="rId4"/>
    <p:sldId id="258" r:id="rId5"/>
    <p:sldId id="259" r:id="rId6"/>
    <p:sldId id="266" r:id="rId7"/>
    <p:sldId id="262" r:id="rId8"/>
    <p:sldId id="263" r:id="rId9"/>
    <p:sldId id="261" r:id="rId10"/>
    <p:sldId id="264" r:id="rId11"/>
    <p:sldId id="267" r:id="rId12"/>
    <p:sldId id="268" r:id="rId13"/>
    <p:sldId id="269" r:id="rId14"/>
    <p:sldId id="270" r:id="rId15"/>
    <p:sldId id="280" r:id="rId16"/>
    <p:sldId id="271" r:id="rId17"/>
    <p:sldId id="272" r:id="rId18"/>
    <p:sldId id="273" r:id="rId19"/>
    <p:sldId id="274" r:id="rId20"/>
    <p:sldId id="275" r:id="rId21"/>
    <p:sldId id="276" r:id="rId22"/>
    <p:sldId id="277" r:id="rId23"/>
    <p:sldId id="278" r:id="rId24"/>
    <p:sldId id="281" r:id="rId25"/>
    <p:sldId id="282" r:id="rId26"/>
    <p:sldId id="283"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3" autoAdjust="0"/>
    <p:restoredTop sz="94660"/>
  </p:normalViewPr>
  <p:slideViewPr>
    <p:cSldViewPr>
      <p:cViewPr varScale="1">
        <p:scale>
          <a:sx n="107" d="100"/>
          <a:sy n="107" d="100"/>
        </p:scale>
        <p:origin x="-90"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E9CFBA3-7F1A-4C76-A10A-7431769CAD83}" type="datetimeFigureOut">
              <a:rPr lang="en-US"/>
              <a:pPr>
                <a:defRPr/>
              </a:pPr>
              <a:t>9/29/2011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6319867-E47A-4DD1-B0E9-8B0B513FCE9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85E59E-10CC-4AC8-B5ED-FF58B85FAD83}" type="slidenum">
              <a:rPr lang="en-US"/>
              <a:pPr fontAlgn="base">
                <a:spcBef>
                  <a:spcPct val="0"/>
                </a:spcBef>
                <a:spcAft>
                  <a:spcPct val="0"/>
                </a:spcAft>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4C13252-9AD3-4954-9FA2-68898DE86B9A}" type="datetime1">
              <a:rPr lang="en-US"/>
              <a:pPr>
                <a:defRPr/>
              </a:pPr>
              <a:t>9/29/2011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10B3D9-0C26-4475-84F4-D9BC5A3890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C4A686-477B-420C-BB7A-C3327BFBC32A}" type="datetime1">
              <a:rPr lang="en-US"/>
              <a:pPr>
                <a:defRPr/>
              </a:pPr>
              <a:t>9/29/2011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3C1F0F-2DDF-4C18-B55A-FF04F9F11FB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0F31BE-D3E2-49F2-9B40-14AED9355E9A}" type="datetime1">
              <a:rPr lang="en-US"/>
              <a:pPr>
                <a:defRPr/>
              </a:pPr>
              <a:t>9/29/2011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A0D932-A2C5-4435-833B-81B246374A2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EFD6070-93EC-460C-BFFC-506183A6968C}" type="datetime1">
              <a:rPr lang="en-US"/>
              <a:pPr>
                <a:defRPr/>
              </a:pPr>
              <a:t>9/29/2011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24FF8F-A336-4892-A952-0252427621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EBEFB5-0351-4FBE-B49D-2D46BAE1210A}" type="datetime1">
              <a:rPr lang="en-US"/>
              <a:pPr>
                <a:defRPr/>
              </a:pPr>
              <a:t>9/29/2011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8BCF2F-BE38-4894-A586-F1490A2C61C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E27ABCC-658A-4D41-A311-D1E07BA7DD3D}" type="datetime1">
              <a:rPr lang="en-US"/>
              <a:pPr>
                <a:defRPr/>
              </a:pPr>
              <a:t>9/29/2011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AC1C98-21B7-4779-9771-86541D8E22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3804F9E-6684-4323-86EF-775E717DA118}" type="datetime1">
              <a:rPr lang="en-US"/>
              <a:pPr>
                <a:defRPr/>
              </a:pPr>
              <a:t>9/29/2011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C82846B-467F-4ED8-8E10-1A2F336C08F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41EFEF-9AA9-4D06-B0E8-86E31C141121}" type="datetime1">
              <a:rPr lang="en-US"/>
              <a:pPr>
                <a:defRPr/>
              </a:pPr>
              <a:t>9/29/2011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FC35539-7D32-451B-8EA7-BA05D03614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037A7B-E516-4994-9787-171E179ABD33}" type="datetime1">
              <a:rPr lang="en-US"/>
              <a:pPr>
                <a:defRPr/>
              </a:pPr>
              <a:t>9/29/2011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75F42E4-6687-49AD-96F0-82946131BAB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768862B-79D7-42AF-8FDF-9445C3474C4E}" type="datetime1">
              <a:rPr lang="en-US"/>
              <a:pPr>
                <a:defRPr/>
              </a:pPr>
              <a:t>9/29/2011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2755FA-72F9-42D0-8AF3-D337FC5622E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C0880C-60E6-4CFA-BF44-0B2998F22D4B}" type="datetime1">
              <a:rPr lang="en-US"/>
              <a:pPr>
                <a:defRPr/>
              </a:pPr>
              <a:t>9/29/2011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A2D137-0740-49BC-8E36-1F1F7629CEB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5B87D4F-CFD2-495C-94FD-365FC5CC82B1}" type="datetime1">
              <a:rPr lang="en-US"/>
              <a:pPr>
                <a:defRPr/>
              </a:pPr>
              <a:t>9/29/2011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0FCC293-4BD3-4C5E-AD98-83691FF34EA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848600" cy="1524000"/>
          </a:xfrm>
        </p:spPr>
        <p:txBody>
          <a:bodyPr rtlCol="0">
            <a:normAutofit fontScale="90000"/>
          </a:bodyPr>
          <a:lstStyle/>
          <a:p>
            <a:pPr fontAlgn="auto">
              <a:spcAft>
                <a:spcPts val="0"/>
              </a:spcAft>
              <a:defRPr/>
            </a:pPr>
            <a:r>
              <a:rPr lang="en-US" dirty="0"/>
              <a:t/>
            </a:r>
            <a:br>
              <a:rPr lang="en-US" dirty="0"/>
            </a:br>
            <a:r>
              <a:rPr lang="en-US" b="1" dirty="0" smtClean="0"/>
              <a:t> </a:t>
            </a:r>
            <a:br>
              <a:rPr lang="en-US" b="1" dirty="0" smtClean="0"/>
            </a:br>
            <a:r>
              <a:rPr lang="en-US" b="1" dirty="0" smtClean="0"/>
              <a:t>Extending Operational HWRF Initialization to Triple-nest HWRF System</a:t>
            </a:r>
            <a:br>
              <a:rPr lang="en-US" b="1" dirty="0" smtClean="0"/>
            </a:br>
            <a:r>
              <a:rPr lang="en-US" b="1" dirty="0" smtClean="0"/>
              <a:t/>
            </a:r>
            <a:br>
              <a:rPr lang="en-US" b="1" dirty="0" smtClean="0"/>
            </a:br>
            <a:endParaRPr lang="en-US" dirty="0"/>
          </a:p>
        </p:txBody>
      </p:sp>
      <p:sp>
        <p:nvSpPr>
          <p:cNvPr id="14338" name="Rectangle 4"/>
          <p:cNvSpPr>
            <a:spLocks noChangeArrowheads="1"/>
          </p:cNvSpPr>
          <p:nvPr/>
        </p:nvSpPr>
        <p:spPr bwMode="auto">
          <a:xfrm>
            <a:off x="1752600" y="2819400"/>
            <a:ext cx="5715000" cy="830263"/>
          </a:xfrm>
          <a:prstGeom prst="rect">
            <a:avLst/>
          </a:prstGeom>
          <a:noFill/>
          <a:ln w="9525">
            <a:noFill/>
            <a:miter lim="800000"/>
            <a:headEnd/>
            <a:tailEnd/>
          </a:ln>
        </p:spPr>
        <p:txBody>
          <a:bodyPr>
            <a:spAutoFit/>
          </a:bodyPr>
          <a:lstStyle/>
          <a:p>
            <a:pPr algn="ctr"/>
            <a:r>
              <a:rPr lang="en-US" sz="2400" b="1">
                <a:latin typeface="Calibri" pitchFamily="34" charset="0"/>
              </a:rPr>
              <a:t>Qingfu Liu (EMC), Xuejin Zhang</a:t>
            </a:r>
            <a:r>
              <a:rPr lang="en-US" sz="2400" b="1" baseline="30000">
                <a:latin typeface="Calibri" pitchFamily="34" charset="0"/>
              </a:rPr>
              <a:t> </a:t>
            </a:r>
            <a:r>
              <a:rPr lang="en-US" sz="2400" b="1">
                <a:latin typeface="Calibri" pitchFamily="34" charset="0"/>
              </a:rPr>
              <a:t>(HRD) and Samuel Trahan (EMC)</a:t>
            </a:r>
          </a:p>
        </p:txBody>
      </p:sp>
      <p:sp>
        <p:nvSpPr>
          <p:cNvPr id="14339" name="Rectangle 6"/>
          <p:cNvSpPr>
            <a:spLocks noChangeArrowheads="1"/>
          </p:cNvSpPr>
          <p:nvPr/>
        </p:nvSpPr>
        <p:spPr bwMode="auto">
          <a:xfrm>
            <a:off x="1600200" y="3886200"/>
            <a:ext cx="6477000" cy="1323975"/>
          </a:xfrm>
          <a:prstGeom prst="rect">
            <a:avLst/>
          </a:prstGeom>
          <a:noFill/>
          <a:ln w="9525">
            <a:noFill/>
            <a:miter lim="800000"/>
            <a:headEnd/>
            <a:tailEnd/>
          </a:ln>
        </p:spPr>
        <p:txBody>
          <a:bodyPr>
            <a:spAutoFit/>
          </a:bodyPr>
          <a:lstStyle/>
          <a:p>
            <a:r>
              <a:rPr lang="en-US" sz="2000">
                <a:latin typeface="Calibri" pitchFamily="34" charset="0"/>
              </a:rPr>
              <a:t>Contributors:  Vijay Tallapragada, Kevin Yeh (HRD), </a:t>
            </a:r>
          </a:p>
          <a:p>
            <a:r>
              <a:rPr lang="en-US" sz="2000">
                <a:latin typeface="Calibri" pitchFamily="34" charset="0"/>
              </a:rPr>
              <a:t> 	          Zhan Zhang, Young Kwon, Mingjing Tong, 	          Robert Tuleya (ODU), Janna O’Connor and</a:t>
            </a:r>
          </a:p>
          <a:p>
            <a:r>
              <a:rPr lang="en-US" sz="2000">
                <a:latin typeface="Calibri" pitchFamily="34" charset="0"/>
              </a:rPr>
              <a:t>	          Sundararaman Gopalakrishnan (HRD)                </a:t>
            </a:r>
          </a:p>
        </p:txBody>
      </p:sp>
      <p:sp>
        <p:nvSpPr>
          <p:cNvPr id="9" name="Slide Number Placeholder 8"/>
          <p:cNvSpPr>
            <a:spLocks noGrp="1"/>
          </p:cNvSpPr>
          <p:nvPr>
            <p:ph type="sldNum" sz="quarter" idx="12"/>
          </p:nvPr>
        </p:nvSpPr>
        <p:spPr/>
        <p:txBody>
          <a:bodyPr/>
          <a:lstStyle/>
          <a:p>
            <a:pPr>
              <a:defRPr/>
            </a:pPr>
            <a:fld id="{F3A37391-A1E1-4B2B-98E7-28827A46D1F9}" type="slidenum">
              <a:rPr lang="en-US"/>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a:xfrm>
            <a:off x="457200" y="457200"/>
            <a:ext cx="8229600" cy="5592763"/>
          </a:xfrm>
        </p:spPr>
        <p:txBody>
          <a:bodyPr/>
          <a:lstStyle/>
          <a:p>
            <a:pPr lvl="1">
              <a:buFont typeface="Arial" charset="0"/>
              <a:buNone/>
            </a:pPr>
            <a:endParaRPr lang="en-US" sz="1800" smtClean="0"/>
          </a:p>
          <a:p>
            <a:pPr lvl="1">
              <a:buFont typeface="Arial" charset="0"/>
              <a:buNone/>
            </a:pPr>
            <a:r>
              <a:rPr lang="en-US" sz="2400" b="1" smtClean="0"/>
              <a:t>4) Storm relocation and storm size and intensity correction</a:t>
            </a:r>
          </a:p>
          <a:p>
            <a:pPr lvl="1">
              <a:buFont typeface="Arial" charset="0"/>
              <a:buNone/>
            </a:pPr>
            <a:r>
              <a:rPr lang="en-US" sz="1800" smtClean="0"/>
              <a:t>	Once we have the high resolution HWRF vortex and GFS environment on the same 40x40 degrees 9km grids, we can do the storm relocation, storm size and storm intensity correction. </a:t>
            </a:r>
          </a:p>
          <a:p>
            <a:pPr lvl="1">
              <a:buFont typeface="Arial" charset="0"/>
              <a:buNone/>
            </a:pPr>
            <a:r>
              <a:rPr lang="en-US" sz="1800" smtClean="0"/>
              <a:t>      </a:t>
            </a:r>
            <a:r>
              <a:rPr lang="en-US" sz="1800" b="1" smtClean="0"/>
              <a:t>Storm relocation and storm size correction:</a:t>
            </a:r>
          </a:p>
          <a:p>
            <a:pPr lvl="1">
              <a:buFont typeface="Arial" charset="0"/>
              <a:buNone/>
            </a:pPr>
            <a:r>
              <a:rPr lang="en-US" sz="1400" smtClean="0"/>
              <a:t> 			HLAT2(I,J)=(HLAT2(I,J)-CLAT_FCST)*fact+CLAT_OBS</a:t>
            </a:r>
          </a:p>
          <a:p>
            <a:pPr lvl="1">
              <a:buFont typeface="Arial" charset="0"/>
              <a:buNone/>
            </a:pPr>
            <a:r>
              <a:rPr lang="en-US" sz="1400" smtClean="0"/>
              <a:t>        		HLON2(I,J)=(HLON2(I,J)-CLON_FCST)*fact+CLON_OBS</a:t>
            </a:r>
          </a:p>
          <a:p>
            <a:pPr lvl="1">
              <a:buFont typeface="Arial" charset="0"/>
              <a:buNone/>
            </a:pPr>
            <a:r>
              <a:rPr lang="en-US" sz="1400" smtClean="0"/>
              <a:t>        		VLAT2(I,J)=(VLAT2(I,J)-CLAT_FCST)*fact+CLAT_OBS</a:t>
            </a:r>
          </a:p>
          <a:p>
            <a:pPr lvl="1">
              <a:buFont typeface="Arial" charset="0"/>
              <a:buNone/>
            </a:pPr>
            <a:r>
              <a:rPr lang="en-US" sz="1400" smtClean="0"/>
              <a:t>       		 	VLON2(I,J)=(VLON2(I,J)-CLON_FCST)*fact+CLON_OBS</a:t>
            </a:r>
          </a:p>
          <a:p>
            <a:pPr lvl="1">
              <a:buFont typeface="Arial" charset="0"/>
              <a:buNone/>
            </a:pPr>
            <a:r>
              <a:rPr lang="en-US" sz="1400" smtClean="0"/>
              <a:t>	</a:t>
            </a:r>
          </a:p>
          <a:p>
            <a:pPr lvl="1">
              <a:buFont typeface="Arial" charset="0"/>
              <a:buNone/>
            </a:pPr>
            <a:r>
              <a:rPr lang="en-US" sz="1800" smtClean="0"/>
              <a:t>	</a:t>
            </a:r>
            <a:r>
              <a:rPr lang="en-US" sz="1800" b="1" smtClean="0"/>
              <a:t>Storm Intensity correction:</a:t>
            </a:r>
          </a:p>
          <a:p>
            <a:pPr lvl="1">
              <a:buFont typeface="Arial" charset="0"/>
              <a:buNone/>
            </a:pPr>
            <a:r>
              <a:rPr lang="en-US" sz="1800" smtClean="0"/>
              <a:t>			vobs=vobs*log(delt_z1/z0)/log(10./z0)</a:t>
            </a:r>
          </a:p>
          <a:p>
            <a:pPr lvl="1">
              <a:buFont typeface="Arial" charset="0"/>
              <a:buNone/>
            </a:pPr>
            <a:r>
              <a:rPr lang="en-US" sz="1800" smtClean="0"/>
              <a:t>		     		(not good for 3km resolution)</a:t>
            </a:r>
          </a:p>
          <a:p>
            <a:pPr lvl="1">
              <a:buFont typeface="Arial" charset="0"/>
              <a:buNone/>
            </a:pPr>
            <a:r>
              <a:rPr lang="en-US" sz="1800" smtClean="0"/>
              <a:t>      Storm relocation, storm size correction and storm intensity correction are described in detail in DTC scientific document and the DTC tutorial document.</a:t>
            </a:r>
          </a:p>
          <a:p>
            <a:pPr lvl="1">
              <a:buFont typeface="Arial" charset="0"/>
              <a:buNone/>
            </a:pPr>
            <a:r>
              <a:rPr lang="en-US" sz="2400" b="1" smtClean="0"/>
              <a:t>5) GSI analysis and Data merge</a:t>
            </a:r>
          </a:p>
          <a:p>
            <a:pPr lvl="1">
              <a:buFont typeface="Arial" charset="0"/>
              <a:buNone/>
            </a:pPr>
            <a:endParaRPr lang="en-US" sz="1800" smtClean="0"/>
          </a:p>
          <a:p>
            <a:pPr lvl="1">
              <a:buFont typeface="Arial" charset="0"/>
              <a:buNone/>
            </a:pPr>
            <a:endParaRPr lang="en-US" sz="1800" smtClean="0"/>
          </a:p>
          <a:p>
            <a:pPr>
              <a:buFont typeface="Arial" charset="0"/>
              <a:buNone/>
            </a:pPr>
            <a:endParaRPr lang="en-US" smtClean="0"/>
          </a:p>
        </p:txBody>
      </p:sp>
      <p:sp>
        <p:nvSpPr>
          <p:cNvPr id="5" name="Slide Number Placeholder 4"/>
          <p:cNvSpPr>
            <a:spLocks noGrp="1"/>
          </p:cNvSpPr>
          <p:nvPr>
            <p:ph type="sldNum" sz="quarter" idx="12"/>
          </p:nvPr>
        </p:nvSpPr>
        <p:spPr/>
        <p:txBody>
          <a:bodyPr/>
          <a:lstStyle/>
          <a:p>
            <a:pPr>
              <a:defRPr/>
            </a:pPr>
            <a:fld id="{15D525BD-6C02-4941-8EDD-940645062BDF}"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943600"/>
          </a:xfrm>
        </p:spPr>
        <p:txBody>
          <a:bodyPr rtlCol="0">
            <a:normAutofit fontScale="62500" lnSpcReduction="20000"/>
          </a:bodyPr>
          <a:lstStyle/>
          <a:p>
            <a:pPr fontAlgn="auto">
              <a:spcAft>
                <a:spcPts val="0"/>
              </a:spcAft>
              <a:buFont typeface="Arial" pitchFamily="34" charset="0"/>
              <a:buNone/>
              <a:defRPr/>
            </a:pPr>
            <a:r>
              <a:rPr lang="en-US" sz="5100" b="1" dirty="0" smtClean="0"/>
              <a:t>	</a:t>
            </a:r>
          </a:p>
          <a:p>
            <a:pPr marL="1143000" indent="-1143000" fontAlgn="auto">
              <a:spcAft>
                <a:spcPts val="0"/>
              </a:spcAft>
              <a:buFont typeface="Arial" pitchFamily="34" charset="0"/>
              <a:buNone/>
              <a:defRPr/>
            </a:pPr>
            <a:r>
              <a:rPr lang="en-US" sz="4000" b="1" dirty="0"/>
              <a:t>2</a:t>
            </a:r>
            <a:r>
              <a:rPr lang="en-US" sz="4000" b="1" dirty="0" smtClean="0"/>
              <a:t>. Operational HWRF </a:t>
            </a:r>
            <a:r>
              <a:rPr lang="en-US" sz="4000" b="1" dirty="0"/>
              <a:t>initialization </a:t>
            </a:r>
            <a:r>
              <a:rPr lang="en-US" sz="4000" b="1" dirty="0" smtClean="0"/>
              <a:t>to triple-nest HWRF model initialization</a:t>
            </a:r>
            <a:endParaRPr lang="en-US" sz="4000" b="1" dirty="0">
              <a:sym typeface="Wingdings" pitchFamily="2" charset="2"/>
            </a:endParaRPr>
          </a:p>
          <a:p>
            <a:pPr lvl="1" fontAlgn="auto">
              <a:spcAft>
                <a:spcPts val="0"/>
              </a:spcAft>
              <a:buFont typeface="Arial" pitchFamily="34" charset="0"/>
              <a:buNone/>
              <a:defRPr/>
            </a:pPr>
            <a:endParaRPr lang="en-US" sz="3200" dirty="0" smtClean="0"/>
          </a:p>
          <a:p>
            <a:pPr lvl="1" fontAlgn="auto">
              <a:spcAft>
                <a:spcPts val="0"/>
              </a:spcAft>
              <a:buFont typeface="Arial" pitchFamily="34" charset="0"/>
              <a:buNone/>
              <a:defRPr/>
            </a:pPr>
            <a:r>
              <a:rPr lang="en-US" sz="2600" dirty="0" smtClean="0"/>
              <a:t>HWRF initialization for 3km grid resolution is basically the same as that used in 9km initialization (the 40x40 degrees domain is replaced by 30x30 degrees domain).  We add two programs, and retired two old programs, which make the total number of programs the same as before. There are some bug fixes. Major changes include:</a:t>
            </a:r>
          </a:p>
          <a:p>
            <a:pPr lvl="1" fontAlgn="auto">
              <a:spcAft>
                <a:spcPts val="0"/>
              </a:spcAft>
              <a:buFont typeface="Arial" pitchFamily="34" charset="0"/>
              <a:buNone/>
              <a:defRPr/>
            </a:pPr>
            <a:r>
              <a:rPr lang="en-US" sz="2600" b="1" dirty="0" smtClean="0"/>
              <a:t>1) New subroutine for the E-grid to E-grid interpolation</a:t>
            </a:r>
            <a:endParaRPr lang="en-US" sz="2600" dirty="0" smtClean="0"/>
          </a:p>
          <a:p>
            <a:pPr lvl="1" fontAlgn="auto">
              <a:spcAft>
                <a:spcPts val="0"/>
              </a:spcAft>
              <a:buFont typeface="Arial" pitchFamily="34" charset="0"/>
              <a:buNone/>
              <a:defRPr/>
            </a:pPr>
            <a:r>
              <a:rPr lang="en-US" sz="2600" dirty="0" smtClean="0"/>
              <a:t>	Horizontal E-grid to E-grid interpolation subroutine for 9km resolution has large errors when applied to 3km resolution. The problem is that the subroutine can’t find the correct surrounding grid points.</a:t>
            </a:r>
          </a:p>
          <a:p>
            <a:pPr lvl="1" fontAlgn="auto">
              <a:spcAft>
                <a:spcPts val="0"/>
              </a:spcAft>
              <a:buFont typeface="Arial" pitchFamily="34" charset="0"/>
              <a:buNone/>
              <a:defRPr/>
            </a:pPr>
            <a:r>
              <a:rPr lang="en-US" sz="2600" b="1" dirty="0" smtClean="0"/>
              <a:t>2) Changes in surface wind calculation</a:t>
            </a:r>
          </a:p>
          <a:p>
            <a:pPr lvl="1" fontAlgn="auto">
              <a:spcAft>
                <a:spcPts val="0"/>
              </a:spcAft>
              <a:buFont typeface="Arial" pitchFamily="34" charset="0"/>
              <a:buNone/>
              <a:defRPr/>
            </a:pPr>
            <a:r>
              <a:rPr lang="en-US" sz="2600" dirty="0" smtClean="0"/>
              <a:t>	The max surface wind calculation from the 9km grid resolution does not work well for the 3km grid resolution. We have tried different methods in the 3km grid resolution, still has some problem, but not serious (post-process reduce initial intensity slightly). More accurate method requires that we calculate the 10m wind exactly the same way as that in the model.</a:t>
            </a:r>
          </a:p>
          <a:p>
            <a:pPr lvl="1" fontAlgn="auto">
              <a:spcAft>
                <a:spcPts val="0"/>
              </a:spcAft>
              <a:buFont typeface="Arial" pitchFamily="34" charset="0"/>
              <a:buNone/>
              <a:defRPr/>
            </a:pPr>
            <a:r>
              <a:rPr lang="en-US" sz="2600" dirty="0" smtClean="0"/>
              <a:t>        In the new version, we are using:</a:t>
            </a:r>
          </a:p>
          <a:p>
            <a:pPr marL="914400" indent="-914400" fontAlgn="auto">
              <a:spcAft>
                <a:spcPts val="0"/>
              </a:spcAft>
              <a:buFont typeface="Arial" pitchFamily="34" charset="0"/>
              <a:buNone/>
              <a:defRPr/>
            </a:pPr>
            <a:r>
              <a:rPr lang="en-US" sz="5100" b="1" dirty="0">
                <a:sym typeface="Wingdings" pitchFamily="2" charset="2"/>
              </a:rPr>
              <a:t> </a:t>
            </a:r>
            <a:r>
              <a:rPr lang="en-US" sz="5100" b="1" dirty="0" smtClean="0">
                <a:sym typeface="Wingdings" pitchFamily="2" charset="2"/>
              </a:rPr>
              <a:t>	</a:t>
            </a:r>
            <a:r>
              <a:rPr lang="en-US" sz="2900" b="1" dirty="0" smtClean="0">
                <a:sym typeface="Wingdings" pitchFamily="2" charset="2"/>
              </a:rPr>
              <a:t>U10_new(I,J)=min(1.0,U10(I,J)/U(I,J,1))*</a:t>
            </a:r>
            <a:r>
              <a:rPr lang="en-US" sz="2900" b="1" dirty="0" err="1" smtClean="0">
                <a:sym typeface="Wingdings" pitchFamily="2" charset="2"/>
              </a:rPr>
              <a:t>U_new</a:t>
            </a:r>
            <a:r>
              <a:rPr lang="en-US" sz="2900" b="1" dirty="0" smtClean="0">
                <a:sym typeface="Wingdings" pitchFamily="2" charset="2"/>
              </a:rPr>
              <a:t>(I,J,1)</a:t>
            </a:r>
            <a:endParaRPr lang="en-US" sz="2900" dirty="0" smtClean="0"/>
          </a:p>
        </p:txBody>
      </p:sp>
      <p:sp>
        <p:nvSpPr>
          <p:cNvPr id="5" name="Slide Number Placeholder 4"/>
          <p:cNvSpPr>
            <a:spLocks noGrp="1"/>
          </p:cNvSpPr>
          <p:nvPr>
            <p:ph type="sldNum" sz="quarter" idx="12"/>
          </p:nvPr>
        </p:nvSpPr>
        <p:spPr/>
        <p:txBody>
          <a:bodyPr/>
          <a:lstStyle/>
          <a:p>
            <a:pPr>
              <a:defRPr/>
            </a:pPr>
            <a:fld id="{B792FA4A-BB61-4740-9C0E-4D867CE88B6A}"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3"/>
          <p:cNvSpPr>
            <a:spLocks noGrp="1"/>
          </p:cNvSpPr>
          <p:nvPr>
            <p:ph type="title"/>
          </p:nvPr>
        </p:nvSpPr>
        <p:spPr/>
        <p:txBody>
          <a:bodyPr/>
          <a:lstStyle/>
          <a:p>
            <a:r>
              <a:rPr lang="en-US" sz="3600" smtClean="0"/>
              <a:t>Horizontal Interpolation Procedure</a:t>
            </a:r>
          </a:p>
        </p:txBody>
      </p:sp>
      <p:sp>
        <p:nvSpPr>
          <p:cNvPr id="25602" name="Content Placeholder 4"/>
          <p:cNvSpPr>
            <a:spLocks noGrp="1"/>
          </p:cNvSpPr>
          <p:nvPr>
            <p:ph idx="1"/>
          </p:nvPr>
        </p:nvSpPr>
        <p:spPr/>
        <p:txBody>
          <a:bodyPr/>
          <a:lstStyle/>
          <a:p>
            <a:r>
              <a:rPr lang="en-US" sz="2400" smtClean="0"/>
              <a:t>Obtain new storm center from TCVITAL</a:t>
            </a:r>
          </a:p>
          <a:p>
            <a:r>
              <a:rPr lang="en-US" sz="2400" smtClean="0"/>
              <a:t>Create new domain and rotated latitude-longitude grid</a:t>
            </a:r>
          </a:p>
          <a:p>
            <a:r>
              <a:rPr lang="en-US" sz="2400" smtClean="0"/>
              <a:t>Calculate regular latitudes and longitudes of new grid</a:t>
            </a:r>
          </a:p>
          <a:p>
            <a:r>
              <a:rPr lang="en-US" sz="2400" smtClean="0"/>
              <a:t>Obtain 6-hr forecast fields and grid attributes at -6h</a:t>
            </a:r>
          </a:p>
          <a:p>
            <a:r>
              <a:rPr lang="en-US" sz="2400" smtClean="0"/>
              <a:t>Define bi-linear weight coefficients and index in -6h rotated latitude-longitude grid</a:t>
            </a:r>
          </a:p>
          <a:p>
            <a:r>
              <a:rPr lang="en-US" sz="2400" smtClean="0"/>
              <a:t>Adjust local vertical profile according to new terrain</a:t>
            </a:r>
          </a:p>
          <a:p>
            <a:r>
              <a:rPr lang="en-US" sz="2400" smtClean="0"/>
              <a:t>Obtain new fields on new rotated latitude-longitude grid</a:t>
            </a:r>
          </a:p>
        </p:txBody>
      </p:sp>
      <p:sp>
        <p:nvSpPr>
          <p:cNvPr id="7" name="Slide Number Placeholder 6"/>
          <p:cNvSpPr>
            <a:spLocks noGrp="1"/>
          </p:cNvSpPr>
          <p:nvPr>
            <p:ph type="sldNum" sz="quarter" idx="12"/>
          </p:nvPr>
        </p:nvSpPr>
        <p:spPr/>
        <p:txBody>
          <a:bodyPr/>
          <a:lstStyle/>
          <a:p>
            <a:pPr>
              <a:defRPr/>
            </a:pPr>
            <a:fld id="{7571DD02-4C6D-4AA9-BF82-7BBCF1513731}"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381000" y="0"/>
            <a:ext cx="8382000" cy="1143000"/>
          </a:xfrm>
        </p:spPr>
        <p:txBody>
          <a:bodyPr/>
          <a:lstStyle/>
          <a:p>
            <a:r>
              <a:rPr lang="en-US" smtClean="0"/>
              <a:t>Horizontal Interpolation Scheme</a:t>
            </a:r>
          </a:p>
        </p:txBody>
      </p:sp>
      <p:grpSp>
        <p:nvGrpSpPr>
          <p:cNvPr id="27650" name="Group 112"/>
          <p:cNvGrpSpPr>
            <a:grpSpLocks/>
          </p:cNvGrpSpPr>
          <p:nvPr/>
        </p:nvGrpSpPr>
        <p:grpSpPr bwMode="auto">
          <a:xfrm>
            <a:off x="2133600" y="1295400"/>
            <a:ext cx="5103813" cy="5080000"/>
            <a:chOff x="2133600" y="1295400"/>
            <a:chExt cx="5103709" cy="5080482"/>
          </a:xfrm>
        </p:grpSpPr>
        <p:grpSp>
          <p:nvGrpSpPr>
            <p:cNvPr id="27657" name="Group 92"/>
            <p:cNvGrpSpPr>
              <a:grpSpLocks noChangeAspect="1"/>
            </p:cNvGrpSpPr>
            <p:nvPr/>
          </p:nvGrpSpPr>
          <p:grpSpPr bwMode="auto">
            <a:xfrm>
              <a:off x="2133600" y="1295400"/>
              <a:ext cx="5103709" cy="5080482"/>
              <a:chOff x="2830978" y="728201"/>
              <a:chExt cx="6379647" cy="6350602"/>
            </a:xfrm>
          </p:grpSpPr>
          <p:grpSp>
            <p:nvGrpSpPr>
              <p:cNvPr id="27664" name="Group 25"/>
              <p:cNvGrpSpPr>
                <a:grpSpLocks noChangeAspect="1"/>
              </p:cNvGrpSpPr>
              <p:nvPr/>
            </p:nvGrpSpPr>
            <p:grpSpPr bwMode="auto">
              <a:xfrm>
                <a:off x="2830978" y="2092126"/>
                <a:ext cx="3646022" cy="3618902"/>
                <a:chOff x="2977588" y="2654463"/>
                <a:chExt cx="1823012" cy="1809451"/>
              </a:xfrm>
            </p:grpSpPr>
            <p:sp>
              <p:nvSpPr>
                <p:cNvPr id="4" name="Rectangle 3"/>
                <p:cNvSpPr/>
                <p:nvPr/>
              </p:nvSpPr>
              <p:spPr>
                <a:xfrm rot="2700000">
                  <a:off x="3403174" y="2943006"/>
                  <a:ext cx="969459" cy="969349"/>
                </a:xfrm>
                <a:prstGeom prst="rect">
                  <a:avLst/>
                </a:prstGeom>
                <a:solidFill>
                  <a:schemeClr val="accent1">
                    <a:alpha val="2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8100000">
                  <a:off x="3300043" y="3322003"/>
                  <a:ext cx="968357" cy="99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8100000">
                  <a:off x="3534195" y="3555190"/>
                  <a:ext cx="968357" cy="99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2700000">
                  <a:off x="3283618" y="3552709"/>
                  <a:ext cx="969459" cy="198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2700000">
                  <a:off x="3519754" y="3318530"/>
                  <a:ext cx="969459" cy="198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27730" name="Rectangle 49"/>
                <p:cNvSpPr>
                  <a:spLocks noChangeArrowheads="1"/>
                </p:cNvSpPr>
                <p:nvPr/>
              </p:nvSpPr>
              <p:spPr bwMode="auto">
                <a:xfrm>
                  <a:off x="3657600" y="265446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31" name="Rectangle 49"/>
                <p:cNvSpPr>
                  <a:spLocks noChangeArrowheads="1"/>
                </p:cNvSpPr>
                <p:nvPr/>
              </p:nvSpPr>
              <p:spPr bwMode="auto">
                <a:xfrm>
                  <a:off x="4343400" y="333351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32" name="Rectangle 49"/>
                <p:cNvSpPr>
                  <a:spLocks noChangeArrowheads="1"/>
                </p:cNvSpPr>
                <p:nvPr/>
              </p:nvSpPr>
              <p:spPr bwMode="auto">
                <a:xfrm>
                  <a:off x="3657600" y="4001951"/>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33" name="Rectangle 49"/>
                <p:cNvSpPr>
                  <a:spLocks noChangeArrowheads="1"/>
                </p:cNvSpPr>
                <p:nvPr/>
              </p:nvSpPr>
              <p:spPr bwMode="auto">
                <a:xfrm>
                  <a:off x="2977588" y="333351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34" name="Rectangle 19"/>
                <p:cNvSpPr>
                  <a:spLocks noChangeArrowheads="1"/>
                </p:cNvSpPr>
                <p:nvPr/>
              </p:nvSpPr>
              <p:spPr bwMode="auto">
                <a:xfrm rot="2700000">
                  <a:off x="3509017" y="337440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35" name="Rectangle 19"/>
                <p:cNvSpPr>
                  <a:spLocks noChangeArrowheads="1"/>
                </p:cNvSpPr>
                <p:nvPr/>
              </p:nvSpPr>
              <p:spPr bwMode="auto">
                <a:xfrm rot="2700000">
                  <a:off x="3287026" y="359381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36" name="Rectangle 19"/>
                <p:cNvSpPr>
                  <a:spLocks noChangeArrowheads="1"/>
                </p:cNvSpPr>
                <p:nvPr/>
              </p:nvSpPr>
              <p:spPr bwMode="auto">
                <a:xfrm rot="2700000">
                  <a:off x="3523242" y="3830029"/>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37" name="Rectangle 19"/>
                <p:cNvSpPr>
                  <a:spLocks noChangeArrowheads="1"/>
                </p:cNvSpPr>
                <p:nvPr/>
              </p:nvSpPr>
              <p:spPr bwMode="auto">
                <a:xfrm rot="2700000">
                  <a:off x="3953680" y="382485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38" name="Rectangle 19"/>
                <p:cNvSpPr>
                  <a:spLocks noChangeArrowheads="1"/>
                </p:cNvSpPr>
                <p:nvPr/>
              </p:nvSpPr>
              <p:spPr bwMode="auto">
                <a:xfrm rot="2700000">
                  <a:off x="4189896" y="3588641"/>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39" name="Rectangle 19"/>
                <p:cNvSpPr>
                  <a:spLocks noChangeArrowheads="1"/>
                </p:cNvSpPr>
                <p:nvPr/>
              </p:nvSpPr>
              <p:spPr bwMode="auto">
                <a:xfrm rot="2700000">
                  <a:off x="3741786" y="361296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40" name="Rectangle 19"/>
                <p:cNvSpPr>
                  <a:spLocks noChangeArrowheads="1"/>
                </p:cNvSpPr>
                <p:nvPr/>
              </p:nvSpPr>
              <p:spPr bwMode="auto">
                <a:xfrm rot="2700000">
                  <a:off x="3980157" y="3378902"/>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41" name="Rectangle 19"/>
                <p:cNvSpPr>
                  <a:spLocks noChangeArrowheads="1"/>
                </p:cNvSpPr>
                <p:nvPr/>
              </p:nvSpPr>
              <p:spPr bwMode="auto">
                <a:xfrm rot="2700000">
                  <a:off x="4211202" y="3147859"/>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42" name="Rectangle 19"/>
                <p:cNvSpPr>
                  <a:spLocks noChangeArrowheads="1"/>
                </p:cNvSpPr>
                <p:nvPr/>
              </p:nvSpPr>
              <p:spPr bwMode="auto">
                <a:xfrm rot="2700000">
                  <a:off x="3743941" y="3142686"/>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43" name="Rectangle 22"/>
                <p:cNvSpPr>
                  <a:spLocks noChangeArrowheads="1"/>
                </p:cNvSpPr>
                <p:nvPr/>
              </p:nvSpPr>
              <p:spPr bwMode="auto">
                <a:xfrm rot="2700000">
                  <a:off x="3977757" y="2914658"/>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44" name="Rectangle 19"/>
                <p:cNvSpPr>
                  <a:spLocks noChangeArrowheads="1"/>
                </p:cNvSpPr>
                <p:nvPr/>
              </p:nvSpPr>
              <p:spPr bwMode="auto">
                <a:xfrm rot="2700000">
                  <a:off x="3269352" y="313474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45" name="Rectangle 19"/>
                <p:cNvSpPr>
                  <a:spLocks noChangeArrowheads="1"/>
                </p:cNvSpPr>
                <p:nvPr/>
              </p:nvSpPr>
              <p:spPr bwMode="auto">
                <a:xfrm rot="2700000">
                  <a:off x="3511355" y="2898526"/>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grpSp>
          <p:grpSp>
            <p:nvGrpSpPr>
              <p:cNvPr id="27665" name="Group 26"/>
              <p:cNvGrpSpPr>
                <a:grpSpLocks noChangeAspect="1"/>
              </p:cNvGrpSpPr>
              <p:nvPr/>
            </p:nvGrpSpPr>
            <p:grpSpPr bwMode="auto">
              <a:xfrm>
                <a:off x="5564603" y="2094051"/>
                <a:ext cx="3646022" cy="3618902"/>
                <a:chOff x="2977588" y="2654463"/>
                <a:chExt cx="1823012" cy="1809451"/>
              </a:xfrm>
            </p:grpSpPr>
            <p:sp>
              <p:nvSpPr>
                <p:cNvPr id="28" name="Rectangle 27"/>
                <p:cNvSpPr/>
                <p:nvPr/>
              </p:nvSpPr>
              <p:spPr>
                <a:xfrm rot="2700000">
                  <a:off x="3403571" y="2943037"/>
                  <a:ext cx="969459" cy="969349"/>
                </a:xfrm>
                <a:prstGeom prst="rect">
                  <a:avLst/>
                </a:prstGeom>
                <a:solidFill>
                  <a:schemeClr val="accent1">
                    <a:alpha val="2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29" name="Straight Connector 28"/>
                <p:cNvCxnSpPr/>
                <p:nvPr/>
              </p:nvCxnSpPr>
              <p:spPr>
                <a:xfrm rot="8100000">
                  <a:off x="3300440" y="3322034"/>
                  <a:ext cx="968357" cy="99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8100000">
                  <a:off x="3534592" y="3555220"/>
                  <a:ext cx="968357" cy="99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2700000">
                  <a:off x="3284014" y="3552739"/>
                  <a:ext cx="969459" cy="198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2700000">
                  <a:off x="3520150" y="3318560"/>
                  <a:ext cx="969459" cy="198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27709" name="Rectangle 49"/>
                <p:cNvSpPr>
                  <a:spLocks noChangeArrowheads="1"/>
                </p:cNvSpPr>
                <p:nvPr/>
              </p:nvSpPr>
              <p:spPr bwMode="auto">
                <a:xfrm>
                  <a:off x="3657600" y="265446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10" name="Rectangle 49"/>
                <p:cNvSpPr>
                  <a:spLocks noChangeArrowheads="1"/>
                </p:cNvSpPr>
                <p:nvPr/>
              </p:nvSpPr>
              <p:spPr bwMode="auto">
                <a:xfrm>
                  <a:off x="4343400" y="333351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11" name="Rectangle 49"/>
                <p:cNvSpPr>
                  <a:spLocks noChangeArrowheads="1"/>
                </p:cNvSpPr>
                <p:nvPr/>
              </p:nvSpPr>
              <p:spPr bwMode="auto">
                <a:xfrm>
                  <a:off x="3657600" y="4001951"/>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12" name="Rectangle 49"/>
                <p:cNvSpPr>
                  <a:spLocks noChangeArrowheads="1"/>
                </p:cNvSpPr>
                <p:nvPr/>
              </p:nvSpPr>
              <p:spPr bwMode="auto">
                <a:xfrm>
                  <a:off x="2977588" y="333351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713" name="Rectangle 19"/>
                <p:cNvSpPr>
                  <a:spLocks noChangeArrowheads="1"/>
                </p:cNvSpPr>
                <p:nvPr/>
              </p:nvSpPr>
              <p:spPr bwMode="auto">
                <a:xfrm rot="2700000">
                  <a:off x="3509017" y="337440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14" name="Rectangle 19"/>
                <p:cNvSpPr>
                  <a:spLocks noChangeArrowheads="1"/>
                </p:cNvSpPr>
                <p:nvPr/>
              </p:nvSpPr>
              <p:spPr bwMode="auto">
                <a:xfrm rot="2700000">
                  <a:off x="3287026" y="359381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15" name="Rectangle 19"/>
                <p:cNvSpPr>
                  <a:spLocks noChangeArrowheads="1"/>
                </p:cNvSpPr>
                <p:nvPr/>
              </p:nvSpPr>
              <p:spPr bwMode="auto">
                <a:xfrm rot="2700000">
                  <a:off x="3523242" y="3830029"/>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16" name="Rectangle 19"/>
                <p:cNvSpPr>
                  <a:spLocks noChangeArrowheads="1"/>
                </p:cNvSpPr>
                <p:nvPr/>
              </p:nvSpPr>
              <p:spPr bwMode="auto">
                <a:xfrm rot="2700000">
                  <a:off x="3953680" y="382485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17" name="Rectangle 19"/>
                <p:cNvSpPr>
                  <a:spLocks noChangeArrowheads="1"/>
                </p:cNvSpPr>
                <p:nvPr/>
              </p:nvSpPr>
              <p:spPr bwMode="auto">
                <a:xfrm rot="2700000">
                  <a:off x="4189896" y="3588641"/>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18" name="Rectangle 19"/>
                <p:cNvSpPr>
                  <a:spLocks noChangeArrowheads="1"/>
                </p:cNvSpPr>
                <p:nvPr/>
              </p:nvSpPr>
              <p:spPr bwMode="auto">
                <a:xfrm rot="2700000">
                  <a:off x="3741786" y="361296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19" name="Rectangle 42"/>
                <p:cNvSpPr>
                  <a:spLocks noChangeArrowheads="1"/>
                </p:cNvSpPr>
                <p:nvPr/>
              </p:nvSpPr>
              <p:spPr bwMode="auto">
                <a:xfrm rot="2700000">
                  <a:off x="3980157" y="3378902"/>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20" name="Rectangle 19"/>
                <p:cNvSpPr>
                  <a:spLocks noChangeArrowheads="1"/>
                </p:cNvSpPr>
                <p:nvPr/>
              </p:nvSpPr>
              <p:spPr bwMode="auto">
                <a:xfrm rot="2700000">
                  <a:off x="4211202" y="3147859"/>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21" name="Rectangle 19"/>
                <p:cNvSpPr>
                  <a:spLocks noChangeArrowheads="1"/>
                </p:cNvSpPr>
                <p:nvPr/>
              </p:nvSpPr>
              <p:spPr bwMode="auto">
                <a:xfrm rot="2700000">
                  <a:off x="3743941" y="3142686"/>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22" name="Rectangle 45"/>
                <p:cNvSpPr>
                  <a:spLocks noChangeArrowheads="1"/>
                </p:cNvSpPr>
                <p:nvPr/>
              </p:nvSpPr>
              <p:spPr bwMode="auto">
                <a:xfrm rot="2700000">
                  <a:off x="3977757" y="2914658"/>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23" name="Rectangle 19"/>
                <p:cNvSpPr>
                  <a:spLocks noChangeArrowheads="1"/>
                </p:cNvSpPr>
                <p:nvPr/>
              </p:nvSpPr>
              <p:spPr bwMode="auto">
                <a:xfrm rot="2700000">
                  <a:off x="3269352" y="313474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24" name="Rectangle 19"/>
                <p:cNvSpPr>
                  <a:spLocks noChangeArrowheads="1"/>
                </p:cNvSpPr>
                <p:nvPr/>
              </p:nvSpPr>
              <p:spPr bwMode="auto">
                <a:xfrm rot="2700000">
                  <a:off x="3511355" y="2898526"/>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grpSp>
          <p:grpSp>
            <p:nvGrpSpPr>
              <p:cNvPr id="27666" name="Group 48"/>
              <p:cNvGrpSpPr>
                <a:grpSpLocks noChangeAspect="1"/>
              </p:cNvGrpSpPr>
              <p:nvPr/>
            </p:nvGrpSpPr>
            <p:grpSpPr bwMode="auto">
              <a:xfrm>
                <a:off x="4795435" y="728201"/>
                <a:ext cx="2454646" cy="2795176"/>
                <a:chOff x="3275930" y="2654463"/>
                <a:chExt cx="1227324" cy="1397588"/>
              </a:xfrm>
            </p:grpSpPr>
            <p:sp>
              <p:nvSpPr>
                <p:cNvPr id="50" name="Rectangle 49"/>
                <p:cNvSpPr/>
                <p:nvPr/>
              </p:nvSpPr>
              <p:spPr>
                <a:xfrm rot="2700000">
                  <a:off x="3403884" y="2942279"/>
                  <a:ext cx="969459" cy="969349"/>
                </a:xfrm>
                <a:prstGeom prst="rect">
                  <a:avLst/>
                </a:prstGeom>
                <a:solidFill>
                  <a:schemeClr val="accent1">
                    <a:alpha val="2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1" name="Straight Connector 50"/>
                <p:cNvCxnSpPr/>
                <p:nvPr/>
              </p:nvCxnSpPr>
              <p:spPr>
                <a:xfrm rot="8100000">
                  <a:off x="3299761" y="3321276"/>
                  <a:ext cx="969350" cy="1985"/>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8100000">
                  <a:off x="3533913" y="3554463"/>
                  <a:ext cx="969350" cy="1985"/>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2700000">
                  <a:off x="3284328" y="3551982"/>
                  <a:ext cx="969459" cy="198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2700000">
                  <a:off x="3520464" y="3318795"/>
                  <a:ext cx="968467" cy="99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27691" name="Rectangle 49"/>
                <p:cNvSpPr>
                  <a:spLocks noChangeArrowheads="1"/>
                </p:cNvSpPr>
                <p:nvPr/>
              </p:nvSpPr>
              <p:spPr bwMode="auto">
                <a:xfrm>
                  <a:off x="3657600" y="2654463"/>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692" name="Rectangle 19"/>
                <p:cNvSpPr>
                  <a:spLocks noChangeArrowheads="1"/>
                </p:cNvSpPr>
                <p:nvPr/>
              </p:nvSpPr>
              <p:spPr bwMode="auto">
                <a:xfrm rot="2700000">
                  <a:off x="3509017" y="337440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93" name="Rectangle 19"/>
                <p:cNvSpPr>
                  <a:spLocks noChangeArrowheads="1"/>
                </p:cNvSpPr>
                <p:nvPr/>
              </p:nvSpPr>
              <p:spPr bwMode="auto">
                <a:xfrm rot="2700000">
                  <a:off x="3287026" y="359381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94" name="Rectangle 19"/>
                <p:cNvSpPr>
                  <a:spLocks noChangeArrowheads="1"/>
                </p:cNvSpPr>
                <p:nvPr/>
              </p:nvSpPr>
              <p:spPr bwMode="auto">
                <a:xfrm rot="2700000">
                  <a:off x="3523242" y="3830029"/>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95" name="Rectangle 19"/>
                <p:cNvSpPr>
                  <a:spLocks noChangeArrowheads="1"/>
                </p:cNvSpPr>
                <p:nvPr/>
              </p:nvSpPr>
              <p:spPr bwMode="auto">
                <a:xfrm rot="2700000">
                  <a:off x="3953680" y="382485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96" name="Rectangle 19"/>
                <p:cNvSpPr>
                  <a:spLocks noChangeArrowheads="1"/>
                </p:cNvSpPr>
                <p:nvPr/>
              </p:nvSpPr>
              <p:spPr bwMode="auto">
                <a:xfrm rot="2700000">
                  <a:off x="4189896" y="3588641"/>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97" name="Rectangle 19"/>
                <p:cNvSpPr>
                  <a:spLocks noChangeArrowheads="1"/>
                </p:cNvSpPr>
                <p:nvPr/>
              </p:nvSpPr>
              <p:spPr bwMode="auto">
                <a:xfrm rot="2700000">
                  <a:off x="3741786" y="361296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98" name="Rectangle 64"/>
                <p:cNvSpPr>
                  <a:spLocks noChangeArrowheads="1"/>
                </p:cNvSpPr>
                <p:nvPr/>
              </p:nvSpPr>
              <p:spPr bwMode="auto">
                <a:xfrm rot="2700000">
                  <a:off x="3980157" y="3378902"/>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99" name="Rectangle 19"/>
                <p:cNvSpPr>
                  <a:spLocks noChangeArrowheads="1"/>
                </p:cNvSpPr>
                <p:nvPr/>
              </p:nvSpPr>
              <p:spPr bwMode="auto">
                <a:xfrm rot="2700000">
                  <a:off x="4211202" y="3147859"/>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00" name="Rectangle 19"/>
                <p:cNvSpPr>
                  <a:spLocks noChangeArrowheads="1"/>
                </p:cNvSpPr>
                <p:nvPr/>
              </p:nvSpPr>
              <p:spPr bwMode="auto">
                <a:xfrm rot="2700000">
                  <a:off x="3743941" y="3142686"/>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01" name="Rectangle 67"/>
                <p:cNvSpPr>
                  <a:spLocks noChangeArrowheads="1"/>
                </p:cNvSpPr>
                <p:nvPr/>
              </p:nvSpPr>
              <p:spPr bwMode="auto">
                <a:xfrm rot="2700000">
                  <a:off x="3977757" y="2914658"/>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702" name="Rectangle 19"/>
                <p:cNvSpPr>
                  <a:spLocks noChangeArrowheads="1"/>
                </p:cNvSpPr>
                <p:nvPr/>
              </p:nvSpPr>
              <p:spPr bwMode="auto">
                <a:xfrm rot="2700000">
                  <a:off x="3269352" y="313474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703" name="Rectangle 19"/>
                <p:cNvSpPr>
                  <a:spLocks noChangeArrowheads="1"/>
                </p:cNvSpPr>
                <p:nvPr/>
              </p:nvSpPr>
              <p:spPr bwMode="auto">
                <a:xfrm rot="2700000">
                  <a:off x="3511355" y="2898526"/>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grpSp>
          <p:grpSp>
            <p:nvGrpSpPr>
              <p:cNvPr id="27667" name="Group 70"/>
              <p:cNvGrpSpPr>
                <a:grpSpLocks noChangeAspect="1"/>
              </p:cNvGrpSpPr>
              <p:nvPr/>
            </p:nvGrpSpPr>
            <p:grpSpPr bwMode="auto">
              <a:xfrm>
                <a:off x="4795435" y="3820555"/>
                <a:ext cx="2454646" cy="3258248"/>
                <a:chOff x="3275930" y="2834790"/>
                <a:chExt cx="1227324" cy="1629124"/>
              </a:xfrm>
            </p:grpSpPr>
            <p:sp>
              <p:nvSpPr>
                <p:cNvPr id="72" name="Rectangle 71"/>
                <p:cNvSpPr/>
                <p:nvPr/>
              </p:nvSpPr>
              <p:spPr>
                <a:xfrm rot="2700000">
                  <a:off x="3403884" y="2942801"/>
                  <a:ext cx="969459" cy="969349"/>
                </a:xfrm>
                <a:prstGeom prst="rect">
                  <a:avLst/>
                </a:prstGeom>
                <a:solidFill>
                  <a:schemeClr val="accent1">
                    <a:alpha val="20000"/>
                  </a:schemeClr>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73" name="Straight Connector 72"/>
                <p:cNvCxnSpPr/>
                <p:nvPr/>
              </p:nvCxnSpPr>
              <p:spPr>
                <a:xfrm rot="8100000">
                  <a:off x="3299761" y="3321798"/>
                  <a:ext cx="969350" cy="99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8100000">
                  <a:off x="3533913" y="3554984"/>
                  <a:ext cx="969350" cy="993"/>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2700000">
                  <a:off x="3284328" y="3552503"/>
                  <a:ext cx="969460" cy="198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2700000">
                  <a:off x="3519968" y="3318821"/>
                  <a:ext cx="969460" cy="992"/>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27673" name="Rectangle 49"/>
                <p:cNvSpPr>
                  <a:spLocks noChangeArrowheads="1"/>
                </p:cNvSpPr>
                <p:nvPr/>
              </p:nvSpPr>
              <p:spPr bwMode="auto">
                <a:xfrm>
                  <a:off x="3657600" y="4001951"/>
                  <a:ext cx="457200" cy="461963"/>
                </a:xfrm>
                <a:prstGeom prst="rect">
                  <a:avLst/>
                </a:prstGeom>
                <a:noFill/>
                <a:ln w="9525">
                  <a:noFill/>
                  <a:miter lim="800000"/>
                  <a:headEnd/>
                  <a:tailEnd/>
                </a:ln>
              </p:spPr>
              <p:txBody>
                <a:bodyPr>
                  <a:spAutoFit/>
                </a:bodyPr>
                <a:lstStyle/>
                <a:p>
                  <a:pPr algn="ctr"/>
                  <a:r>
                    <a:rPr lang="en-US">
                      <a:latin typeface="Wingdings" pitchFamily="2" charset="2"/>
                    </a:rPr>
                    <a:t>l</a:t>
                  </a:r>
                  <a:endParaRPr lang="en-US">
                    <a:latin typeface="Calibri" pitchFamily="34" charset="0"/>
                  </a:endParaRPr>
                </a:p>
              </p:txBody>
            </p:sp>
            <p:sp>
              <p:nvSpPr>
                <p:cNvPr id="27674" name="Rectangle 19"/>
                <p:cNvSpPr>
                  <a:spLocks noChangeArrowheads="1"/>
                </p:cNvSpPr>
                <p:nvPr/>
              </p:nvSpPr>
              <p:spPr bwMode="auto">
                <a:xfrm rot="2700000">
                  <a:off x="3516252" y="3359938"/>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75" name="Rectangle 19"/>
                <p:cNvSpPr>
                  <a:spLocks noChangeArrowheads="1"/>
                </p:cNvSpPr>
                <p:nvPr/>
              </p:nvSpPr>
              <p:spPr bwMode="auto">
                <a:xfrm rot="2700000">
                  <a:off x="3287026" y="359381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76" name="Rectangle 19"/>
                <p:cNvSpPr>
                  <a:spLocks noChangeArrowheads="1"/>
                </p:cNvSpPr>
                <p:nvPr/>
              </p:nvSpPr>
              <p:spPr bwMode="auto">
                <a:xfrm rot="2700000">
                  <a:off x="3523242" y="3830029"/>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77" name="Rectangle 19"/>
                <p:cNvSpPr>
                  <a:spLocks noChangeArrowheads="1"/>
                </p:cNvSpPr>
                <p:nvPr/>
              </p:nvSpPr>
              <p:spPr bwMode="auto">
                <a:xfrm rot="2700000">
                  <a:off x="3953680" y="3824857"/>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78" name="Rectangle 19"/>
                <p:cNvSpPr>
                  <a:spLocks noChangeArrowheads="1"/>
                </p:cNvSpPr>
                <p:nvPr/>
              </p:nvSpPr>
              <p:spPr bwMode="auto">
                <a:xfrm rot="2700000">
                  <a:off x="4189896" y="3588641"/>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79" name="Rectangle 19"/>
                <p:cNvSpPr>
                  <a:spLocks noChangeArrowheads="1"/>
                </p:cNvSpPr>
                <p:nvPr/>
              </p:nvSpPr>
              <p:spPr bwMode="auto">
                <a:xfrm rot="2700000">
                  <a:off x="3741786" y="361296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80" name="Rectangle 86"/>
                <p:cNvSpPr>
                  <a:spLocks noChangeArrowheads="1"/>
                </p:cNvSpPr>
                <p:nvPr/>
              </p:nvSpPr>
              <p:spPr bwMode="auto">
                <a:xfrm rot="2700000">
                  <a:off x="3987392" y="3364433"/>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81" name="Rectangle 19"/>
                <p:cNvSpPr>
                  <a:spLocks noChangeArrowheads="1"/>
                </p:cNvSpPr>
                <p:nvPr/>
              </p:nvSpPr>
              <p:spPr bwMode="auto">
                <a:xfrm rot="2700000">
                  <a:off x="4211202" y="3147859"/>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82" name="Rectangle 19"/>
                <p:cNvSpPr>
                  <a:spLocks noChangeArrowheads="1"/>
                </p:cNvSpPr>
                <p:nvPr/>
              </p:nvSpPr>
              <p:spPr bwMode="auto">
                <a:xfrm rot="2700000">
                  <a:off x="3743941" y="3142686"/>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83" name="Rectangle 89"/>
                <p:cNvSpPr>
                  <a:spLocks noChangeArrowheads="1"/>
                </p:cNvSpPr>
                <p:nvPr/>
              </p:nvSpPr>
              <p:spPr bwMode="auto">
                <a:xfrm rot="2700000">
                  <a:off x="3977757" y="2914658"/>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sp>
              <p:nvSpPr>
                <p:cNvPr id="27684" name="Rectangle 19"/>
                <p:cNvSpPr>
                  <a:spLocks noChangeArrowheads="1"/>
                </p:cNvSpPr>
                <p:nvPr/>
              </p:nvSpPr>
              <p:spPr bwMode="auto">
                <a:xfrm rot="2700000">
                  <a:off x="3269352" y="3134743"/>
                  <a:ext cx="228600" cy="215444"/>
                </a:xfrm>
                <a:prstGeom prst="rect">
                  <a:avLst/>
                </a:prstGeom>
                <a:noFill/>
                <a:ln w="9525">
                  <a:noFill/>
                  <a:miter lim="800000"/>
                  <a:headEnd/>
                  <a:tailEnd/>
                </a:ln>
              </p:spPr>
              <p:txBody>
                <a:bodyPr>
                  <a:spAutoFit/>
                </a:bodyPr>
                <a:lstStyle/>
                <a:p>
                  <a:pPr algn="ctr"/>
                  <a:r>
                    <a:rPr lang="en-US" sz="800">
                      <a:solidFill>
                        <a:srgbClr val="C00000"/>
                      </a:solidFill>
                      <a:latin typeface="Wingdings" pitchFamily="2" charset="2"/>
                    </a:rPr>
                    <a:t>l</a:t>
                  </a:r>
                  <a:endParaRPr lang="en-US" sz="800">
                    <a:solidFill>
                      <a:srgbClr val="C00000"/>
                    </a:solidFill>
                    <a:latin typeface="Calibri" pitchFamily="34" charset="0"/>
                  </a:endParaRPr>
                </a:p>
              </p:txBody>
            </p:sp>
            <p:sp>
              <p:nvSpPr>
                <p:cNvPr id="27685" name="Rectangle 19"/>
                <p:cNvSpPr>
                  <a:spLocks noChangeArrowheads="1"/>
                </p:cNvSpPr>
                <p:nvPr/>
              </p:nvSpPr>
              <p:spPr bwMode="auto">
                <a:xfrm rot="2700000">
                  <a:off x="3511355" y="2898526"/>
                  <a:ext cx="228600" cy="215444"/>
                </a:xfrm>
                <a:prstGeom prst="rect">
                  <a:avLst/>
                </a:prstGeom>
                <a:noFill/>
                <a:ln w="9525">
                  <a:noFill/>
                  <a:miter lim="800000"/>
                  <a:headEnd/>
                  <a:tailEnd/>
                </a:ln>
              </p:spPr>
              <p:txBody>
                <a:bodyPr>
                  <a:spAutoFit/>
                </a:bodyPr>
                <a:lstStyle/>
                <a:p>
                  <a:pPr algn="ctr"/>
                  <a:r>
                    <a:rPr lang="en-US" sz="800">
                      <a:latin typeface="Wingdings" pitchFamily="2" charset="2"/>
                    </a:rPr>
                    <a:t>l</a:t>
                  </a:r>
                  <a:endParaRPr lang="en-US" sz="800">
                    <a:latin typeface="Calibri" pitchFamily="34" charset="0"/>
                  </a:endParaRPr>
                </a:p>
              </p:txBody>
            </p:sp>
          </p:grpSp>
        </p:grpSp>
        <p:sp>
          <p:nvSpPr>
            <p:cNvPr id="102" name="Rectangle 101"/>
            <p:cNvSpPr/>
            <p:nvPr/>
          </p:nvSpPr>
          <p:spPr>
            <a:xfrm>
              <a:off x="3581370" y="2579810"/>
              <a:ext cx="2209755" cy="2133802"/>
            </a:xfrm>
            <a:prstGeom prst="rect">
              <a:avLst/>
            </a:prstGeom>
            <a:solidFill>
              <a:schemeClr val="accent1">
                <a:alpha val="50000"/>
              </a:schemeClr>
            </a:solidFill>
            <a:ln w="381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59" name="TextBox 102"/>
            <p:cNvSpPr txBox="1">
              <a:spLocks noChangeArrowheads="1"/>
            </p:cNvSpPr>
            <p:nvPr/>
          </p:nvSpPr>
          <p:spPr bwMode="auto">
            <a:xfrm>
              <a:off x="3233200" y="4671350"/>
              <a:ext cx="457200" cy="369332"/>
            </a:xfrm>
            <a:prstGeom prst="rect">
              <a:avLst/>
            </a:prstGeom>
            <a:noFill/>
            <a:ln w="9525">
              <a:noFill/>
              <a:miter lim="800000"/>
              <a:headEnd/>
              <a:tailEnd/>
            </a:ln>
          </p:spPr>
          <p:txBody>
            <a:bodyPr>
              <a:spAutoFit/>
            </a:bodyPr>
            <a:lstStyle/>
            <a:p>
              <a:pPr algn="ctr"/>
              <a:r>
                <a:rPr lang="en-US">
                  <a:latin typeface="Calibri" pitchFamily="34" charset="0"/>
                </a:rPr>
                <a:t>1</a:t>
              </a:r>
            </a:p>
          </p:txBody>
        </p:sp>
        <p:sp>
          <p:nvSpPr>
            <p:cNvPr id="27660" name="TextBox 103"/>
            <p:cNvSpPr txBox="1">
              <a:spLocks noChangeArrowheads="1"/>
            </p:cNvSpPr>
            <p:nvPr/>
          </p:nvSpPr>
          <p:spPr bwMode="auto">
            <a:xfrm>
              <a:off x="5687025" y="4654950"/>
              <a:ext cx="457200" cy="369332"/>
            </a:xfrm>
            <a:prstGeom prst="rect">
              <a:avLst/>
            </a:prstGeom>
            <a:noFill/>
            <a:ln w="9525">
              <a:noFill/>
              <a:miter lim="800000"/>
              <a:headEnd/>
              <a:tailEnd/>
            </a:ln>
          </p:spPr>
          <p:txBody>
            <a:bodyPr>
              <a:spAutoFit/>
            </a:bodyPr>
            <a:lstStyle/>
            <a:p>
              <a:pPr algn="ctr"/>
              <a:r>
                <a:rPr lang="en-US">
                  <a:latin typeface="Calibri" pitchFamily="34" charset="0"/>
                </a:rPr>
                <a:t>2</a:t>
              </a:r>
            </a:p>
          </p:txBody>
        </p:sp>
        <p:sp>
          <p:nvSpPr>
            <p:cNvPr id="27661" name="TextBox 104"/>
            <p:cNvSpPr txBox="1">
              <a:spLocks noChangeArrowheads="1"/>
            </p:cNvSpPr>
            <p:nvPr/>
          </p:nvSpPr>
          <p:spPr bwMode="auto">
            <a:xfrm>
              <a:off x="5659050" y="2232950"/>
              <a:ext cx="457200" cy="369332"/>
            </a:xfrm>
            <a:prstGeom prst="rect">
              <a:avLst/>
            </a:prstGeom>
            <a:noFill/>
            <a:ln w="9525">
              <a:noFill/>
              <a:miter lim="800000"/>
              <a:headEnd/>
              <a:tailEnd/>
            </a:ln>
          </p:spPr>
          <p:txBody>
            <a:bodyPr>
              <a:spAutoFit/>
            </a:bodyPr>
            <a:lstStyle/>
            <a:p>
              <a:pPr algn="ctr"/>
              <a:r>
                <a:rPr lang="en-US">
                  <a:latin typeface="Calibri" pitchFamily="34" charset="0"/>
                </a:rPr>
                <a:t>3</a:t>
              </a:r>
            </a:p>
          </p:txBody>
        </p:sp>
        <p:sp>
          <p:nvSpPr>
            <p:cNvPr id="27662" name="TextBox 105"/>
            <p:cNvSpPr txBox="1">
              <a:spLocks noChangeArrowheads="1"/>
            </p:cNvSpPr>
            <p:nvPr/>
          </p:nvSpPr>
          <p:spPr bwMode="auto">
            <a:xfrm>
              <a:off x="3186900" y="2279250"/>
              <a:ext cx="457200" cy="369332"/>
            </a:xfrm>
            <a:prstGeom prst="rect">
              <a:avLst/>
            </a:prstGeom>
            <a:noFill/>
            <a:ln w="9525">
              <a:noFill/>
              <a:miter lim="800000"/>
              <a:headEnd/>
              <a:tailEnd/>
            </a:ln>
          </p:spPr>
          <p:txBody>
            <a:bodyPr>
              <a:spAutoFit/>
            </a:bodyPr>
            <a:lstStyle/>
            <a:p>
              <a:pPr algn="ctr"/>
              <a:r>
                <a:rPr lang="en-US">
                  <a:latin typeface="Calibri" pitchFamily="34" charset="0"/>
                </a:rPr>
                <a:t>4</a:t>
              </a:r>
            </a:p>
          </p:txBody>
        </p:sp>
        <p:sp>
          <p:nvSpPr>
            <p:cNvPr id="27663" name="TextBox 106"/>
            <p:cNvSpPr txBox="1">
              <a:spLocks noChangeArrowheads="1"/>
            </p:cNvSpPr>
            <p:nvPr/>
          </p:nvSpPr>
          <p:spPr bwMode="auto">
            <a:xfrm>
              <a:off x="4461075" y="3664350"/>
              <a:ext cx="457200" cy="369332"/>
            </a:xfrm>
            <a:prstGeom prst="rect">
              <a:avLst/>
            </a:prstGeom>
            <a:noFill/>
            <a:ln w="9525">
              <a:noFill/>
              <a:miter lim="800000"/>
              <a:headEnd/>
              <a:tailEnd/>
            </a:ln>
          </p:spPr>
          <p:txBody>
            <a:bodyPr>
              <a:spAutoFit/>
            </a:bodyPr>
            <a:lstStyle/>
            <a:p>
              <a:pPr algn="ctr"/>
              <a:r>
                <a:rPr lang="en-US">
                  <a:latin typeface="Calibri" pitchFamily="34" charset="0"/>
                </a:rPr>
                <a:t>5</a:t>
              </a:r>
            </a:p>
          </p:txBody>
        </p:sp>
      </p:grpSp>
      <p:sp>
        <p:nvSpPr>
          <p:cNvPr id="94" name="Slide Number Placeholder 93"/>
          <p:cNvSpPr>
            <a:spLocks noGrp="1"/>
          </p:cNvSpPr>
          <p:nvPr>
            <p:ph type="sldNum" sz="quarter" idx="12"/>
          </p:nvPr>
        </p:nvSpPr>
        <p:spPr/>
        <p:txBody>
          <a:bodyPr/>
          <a:lstStyle/>
          <a:p>
            <a:pPr>
              <a:defRPr/>
            </a:pPr>
            <a:fld id="{3C810E08-FE35-4933-A71A-6F45318FF93D}" type="slidenum">
              <a:rPr lang="en-US"/>
              <a:pPr>
                <a:defRPr/>
              </a:pPr>
              <a:t>13</a:t>
            </a:fld>
            <a:endParaRPr lang="en-US" dirty="0"/>
          </a:p>
        </p:txBody>
      </p:sp>
      <p:sp>
        <p:nvSpPr>
          <p:cNvPr id="27652" name="TextBox 94"/>
          <p:cNvSpPr txBox="1">
            <a:spLocks noChangeArrowheads="1"/>
          </p:cNvSpPr>
          <p:nvPr/>
        </p:nvSpPr>
        <p:spPr bwMode="auto">
          <a:xfrm>
            <a:off x="3386138" y="4824413"/>
            <a:ext cx="457200" cy="368300"/>
          </a:xfrm>
          <a:prstGeom prst="rect">
            <a:avLst/>
          </a:prstGeom>
          <a:noFill/>
          <a:ln w="9525">
            <a:noFill/>
            <a:miter lim="800000"/>
            <a:headEnd/>
            <a:tailEnd/>
          </a:ln>
        </p:spPr>
        <p:txBody>
          <a:bodyPr>
            <a:spAutoFit/>
          </a:bodyPr>
          <a:lstStyle/>
          <a:p>
            <a:pPr algn="ctr"/>
            <a:r>
              <a:rPr lang="en-US" b="1">
                <a:solidFill>
                  <a:srgbClr val="C00000"/>
                </a:solidFill>
                <a:latin typeface="Calibri" pitchFamily="34" charset="0"/>
              </a:rPr>
              <a:t>A</a:t>
            </a:r>
          </a:p>
        </p:txBody>
      </p:sp>
      <p:sp>
        <p:nvSpPr>
          <p:cNvPr id="27653" name="TextBox 95"/>
          <p:cNvSpPr txBox="1">
            <a:spLocks noChangeArrowheads="1"/>
          </p:cNvSpPr>
          <p:nvPr/>
        </p:nvSpPr>
        <p:spPr bwMode="auto">
          <a:xfrm>
            <a:off x="5792788" y="4800600"/>
            <a:ext cx="457200" cy="369888"/>
          </a:xfrm>
          <a:prstGeom prst="rect">
            <a:avLst/>
          </a:prstGeom>
          <a:noFill/>
          <a:ln w="9525">
            <a:noFill/>
            <a:miter lim="800000"/>
            <a:headEnd/>
            <a:tailEnd/>
          </a:ln>
        </p:spPr>
        <p:txBody>
          <a:bodyPr>
            <a:spAutoFit/>
          </a:bodyPr>
          <a:lstStyle/>
          <a:p>
            <a:pPr algn="ctr"/>
            <a:r>
              <a:rPr lang="en-US" b="1">
                <a:solidFill>
                  <a:srgbClr val="C00000"/>
                </a:solidFill>
                <a:latin typeface="Calibri" pitchFamily="34" charset="0"/>
              </a:rPr>
              <a:t>B</a:t>
            </a:r>
          </a:p>
        </p:txBody>
      </p:sp>
      <p:sp>
        <p:nvSpPr>
          <p:cNvPr id="27654" name="TextBox 96"/>
          <p:cNvSpPr txBox="1">
            <a:spLocks noChangeArrowheads="1"/>
          </p:cNvSpPr>
          <p:nvPr/>
        </p:nvSpPr>
        <p:spPr bwMode="auto">
          <a:xfrm>
            <a:off x="4445000" y="5813425"/>
            <a:ext cx="457200" cy="368300"/>
          </a:xfrm>
          <a:prstGeom prst="rect">
            <a:avLst/>
          </a:prstGeom>
          <a:noFill/>
          <a:ln w="9525">
            <a:noFill/>
            <a:miter lim="800000"/>
            <a:headEnd/>
            <a:tailEnd/>
          </a:ln>
        </p:spPr>
        <p:txBody>
          <a:bodyPr>
            <a:spAutoFit/>
          </a:bodyPr>
          <a:lstStyle/>
          <a:p>
            <a:pPr algn="ctr"/>
            <a:r>
              <a:rPr lang="en-US" b="1">
                <a:solidFill>
                  <a:srgbClr val="C00000"/>
                </a:solidFill>
                <a:latin typeface="Calibri" pitchFamily="34" charset="0"/>
              </a:rPr>
              <a:t>C</a:t>
            </a:r>
          </a:p>
        </p:txBody>
      </p:sp>
      <p:sp>
        <p:nvSpPr>
          <p:cNvPr id="27655" name="TextBox 97"/>
          <p:cNvSpPr txBox="1">
            <a:spLocks noChangeArrowheads="1"/>
          </p:cNvSpPr>
          <p:nvPr/>
        </p:nvSpPr>
        <p:spPr bwMode="auto">
          <a:xfrm>
            <a:off x="4459288" y="3276600"/>
            <a:ext cx="457200" cy="369888"/>
          </a:xfrm>
          <a:prstGeom prst="rect">
            <a:avLst/>
          </a:prstGeom>
          <a:noFill/>
          <a:ln w="9525">
            <a:noFill/>
            <a:miter lim="800000"/>
            <a:headEnd/>
            <a:tailEnd/>
          </a:ln>
        </p:spPr>
        <p:txBody>
          <a:bodyPr>
            <a:spAutoFit/>
          </a:bodyPr>
          <a:lstStyle/>
          <a:p>
            <a:pPr algn="ctr"/>
            <a:r>
              <a:rPr lang="en-US" b="1">
                <a:solidFill>
                  <a:srgbClr val="C00000"/>
                </a:solidFill>
                <a:latin typeface="Calibri" pitchFamily="34" charset="0"/>
              </a:rPr>
              <a:t>D</a:t>
            </a:r>
          </a:p>
        </p:txBody>
      </p:sp>
      <p:sp>
        <p:nvSpPr>
          <p:cNvPr id="27656" name="TextBox 98"/>
          <p:cNvSpPr txBox="1">
            <a:spLocks noChangeArrowheads="1"/>
          </p:cNvSpPr>
          <p:nvPr/>
        </p:nvSpPr>
        <p:spPr bwMode="auto">
          <a:xfrm>
            <a:off x="4648200" y="4191000"/>
            <a:ext cx="457200" cy="369888"/>
          </a:xfrm>
          <a:prstGeom prst="rect">
            <a:avLst/>
          </a:prstGeom>
          <a:noFill/>
          <a:ln w="9525">
            <a:noFill/>
            <a:miter lim="800000"/>
            <a:headEnd/>
            <a:tailEnd/>
          </a:ln>
        </p:spPr>
        <p:txBody>
          <a:bodyPr>
            <a:spAutoFit/>
          </a:bodyPr>
          <a:lstStyle/>
          <a:p>
            <a:pPr algn="ctr"/>
            <a:r>
              <a:rPr lang="en-US" b="1">
                <a:solidFill>
                  <a:srgbClr val="0070C0"/>
                </a:solidFill>
                <a:latin typeface="Calibri" pitchFamily="34" charset="0"/>
              </a:rPr>
              <a:t>Q</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533400" y="152400"/>
            <a:ext cx="7772400" cy="838200"/>
          </a:xfrm>
          <a:prstGeom prst="rect">
            <a:avLst/>
          </a:prstGeom>
          <a:noFill/>
          <a:ln w="9525">
            <a:noFill/>
            <a:miter lim="800000"/>
            <a:headEnd/>
            <a:tailEnd/>
          </a:ln>
        </p:spPr>
        <p:txBody>
          <a:bodyPr anchor="ctr"/>
          <a:lstStyle/>
          <a:p>
            <a:pPr algn="ctr"/>
            <a:r>
              <a:rPr lang="en-US" sz="4000">
                <a:solidFill>
                  <a:srgbClr val="000099"/>
                </a:solidFill>
                <a:latin typeface="Calibri" pitchFamily="34" charset="0"/>
              </a:rPr>
              <a:t>Vertical Mass Adjustment</a:t>
            </a:r>
          </a:p>
        </p:txBody>
      </p:sp>
      <p:sp>
        <p:nvSpPr>
          <p:cNvPr id="28674" name="Rectangle 3"/>
          <p:cNvSpPr>
            <a:spLocks noChangeArrowheads="1"/>
          </p:cNvSpPr>
          <p:nvPr/>
        </p:nvSpPr>
        <p:spPr bwMode="auto">
          <a:xfrm>
            <a:off x="304800" y="2895600"/>
            <a:ext cx="8458200" cy="3733800"/>
          </a:xfrm>
          <a:prstGeom prst="rect">
            <a:avLst/>
          </a:prstGeom>
          <a:noFill/>
          <a:ln w="9525">
            <a:noFill/>
            <a:miter lim="800000"/>
            <a:headEnd/>
            <a:tailEnd/>
          </a:ln>
        </p:spPr>
        <p:txBody>
          <a:bodyPr/>
          <a:lstStyle/>
          <a:p>
            <a:pPr>
              <a:spcBef>
                <a:spcPct val="20000"/>
              </a:spcBef>
              <a:buFont typeface="Wingdings" pitchFamily="2" charset="2"/>
              <a:buChar char="Ø"/>
            </a:pPr>
            <a:r>
              <a:rPr lang="en-US">
                <a:latin typeface="Calibri" pitchFamily="34" charset="0"/>
              </a:rPr>
              <a:t> Pressure NOT directly interpolated from source hybrid to target hybrid (sigmas don’t match!)</a:t>
            </a:r>
          </a:p>
          <a:p>
            <a:pPr>
              <a:spcBef>
                <a:spcPct val="20000"/>
              </a:spcBef>
              <a:buFont typeface="Wingdings" pitchFamily="2" charset="2"/>
              <a:buChar char="Ø"/>
            </a:pPr>
            <a:endParaRPr lang="en-US">
              <a:latin typeface="Calibri" pitchFamily="34" charset="0"/>
            </a:endParaRPr>
          </a:p>
          <a:p>
            <a:pPr>
              <a:spcBef>
                <a:spcPct val="20000"/>
              </a:spcBef>
              <a:buFont typeface="Wingdings" pitchFamily="2" charset="2"/>
              <a:buChar char="Ø"/>
            </a:pPr>
            <a:r>
              <a:rPr lang="en-US">
                <a:latin typeface="Calibri" pitchFamily="34" charset="0"/>
              </a:rPr>
              <a:t>The height, temperature and moisture fields from the source domain are vertically interpolated onto pressure surfaces (not necessary standard pressure level). </a:t>
            </a:r>
          </a:p>
          <a:p>
            <a:pPr>
              <a:spcBef>
                <a:spcPct val="20000"/>
              </a:spcBef>
              <a:buFont typeface="Wingdings" pitchFamily="2" charset="2"/>
              <a:buChar char="Ø"/>
            </a:pPr>
            <a:endParaRPr lang="en-US">
              <a:latin typeface="Calibri" pitchFamily="34" charset="0"/>
            </a:endParaRPr>
          </a:p>
          <a:p>
            <a:pPr>
              <a:spcBef>
                <a:spcPct val="20000"/>
              </a:spcBef>
              <a:buFont typeface="Wingdings" pitchFamily="2" charset="2"/>
              <a:buChar char="Ø"/>
            </a:pPr>
            <a:r>
              <a:rPr lang="en-US">
                <a:latin typeface="Calibri" pitchFamily="34" charset="0"/>
              </a:rPr>
              <a:t>The above meteorological fields from the source grid are further interpolated horizontally onto target grid on the same pressure surface. </a:t>
            </a:r>
          </a:p>
        </p:txBody>
      </p:sp>
      <p:cxnSp>
        <p:nvCxnSpPr>
          <p:cNvPr id="10" name="Straight Connector 9"/>
          <p:cNvCxnSpPr/>
          <p:nvPr/>
        </p:nvCxnSpPr>
        <p:spPr>
          <a:xfrm>
            <a:off x="512763" y="2316163"/>
            <a:ext cx="1965325"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flipV="1">
            <a:off x="512763" y="2319338"/>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flipV="1">
            <a:off x="603250" y="2317750"/>
            <a:ext cx="138113"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flipV="1">
            <a:off x="695325" y="2319338"/>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flipV="1">
            <a:off x="787400" y="2317750"/>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flipV="1">
            <a:off x="877888" y="2319338"/>
            <a:ext cx="138112"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flipV="1">
            <a:off x="969963" y="2317750"/>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1060450" y="2319338"/>
            <a:ext cx="138113"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flipV="1">
            <a:off x="1152525" y="2320925"/>
            <a:ext cx="136525" cy="90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flipV="1">
            <a:off x="1244600" y="2320925"/>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flipV="1">
            <a:off x="1335088" y="2320925"/>
            <a:ext cx="138112"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flipV="1">
            <a:off x="1427163" y="2322513"/>
            <a:ext cx="136525" cy="90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flipV="1">
            <a:off x="1517650" y="2322513"/>
            <a:ext cx="138113"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flipV="1">
            <a:off x="1609725" y="2322513"/>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0800000" flipV="1">
            <a:off x="1701800" y="2320925"/>
            <a:ext cx="136525" cy="90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flipV="1">
            <a:off x="1792288" y="2317750"/>
            <a:ext cx="138112" cy="90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flipV="1">
            <a:off x="1884363" y="2317750"/>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flipV="1">
            <a:off x="1974850" y="2319338"/>
            <a:ext cx="138113" cy="90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flipV="1">
            <a:off x="2066925" y="2319338"/>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flipV="1">
            <a:off x="2159000" y="2319338"/>
            <a:ext cx="136525" cy="92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flipV="1">
            <a:off x="2249488" y="2320925"/>
            <a:ext cx="138112" cy="904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flipV="1">
            <a:off x="2341563" y="2314575"/>
            <a:ext cx="136525" cy="90488"/>
          </a:xfrm>
          <a:prstGeom prst="line">
            <a:avLst/>
          </a:prstGeom>
        </p:spPr>
        <p:style>
          <a:lnRef idx="1">
            <a:schemeClr val="accent1"/>
          </a:lnRef>
          <a:fillRef idx="0">
            <a:schemeClr val="accent1"/>
          </a:fillRef>
          <a:effectRef idx="0">
            <a:schemeClr val="accent1"/>
          </a:effectRef>
          <a:fontRef idx="minor">
            <a:schemeClr val="tx1"/>
          </a:fontRef>
        </p:style>
      </p:cxnSp>
      <p:grpSp>
        <p:nvGrpSpPr>
          <p:cNvPr id="28697" name="Group 124"/>
          <p:cNvGrpSpPr>
            <a:grpSpLocks/>
          </p:cNvGrpSpPr>
          <p:nvPr/>
        </p:nvGrpSpPr>
        <p:grpSpPr bwMode="auto">
          <a:xfrm>
            <a:off x="558800" y="1219200"/>
            <a:ext cx="1844675" cy="1092200"/>
            <a:chOff x="558102" y="1219192"/>
            <a:chExt cx="1844803" cy="1092073"/>
          </a:xfrm>
        </p:grpSpPr>
        <p:sp>
          <p:nvSpPr>
            <p:cNvPr id="9" name="Isosceles Triangle 8"/>
            <p:cNvSpPr/>
            <p:nvPr/>
          </p:nvSpPr>
          <p:spPr>
            <a:xfrm>
              <a:off x="1197909" y="2128724"/>
              <a:ext cx="595353" cy="18254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8771" name="Group 36"/>
            <p:cNvGrpSpPr>
              <a:grpSpLocks/>
            </p:cNvGrpSpPr>
            <p:nvPr/>
          </p:nvGrpSpPr>
          <p:grpSpPr bwMode="auto">
            <a:xfrm>
              <a:off x="582133" y="2087872"/>
              <a:ext cx="1820772" cy="137160"/>
              <a:chOff x="1945052" y="3962400"/>
              <a:chExt cx="3034618" cy="228600"/>
            </a:xfrm>
          </p:grpSpPr>
          <p:cxnSp>
            <p:nvCxnSpPr>
              <p:cNvPr id="50" name="Straight Connector 49"/>
              <p:cNvCxnSpPr/>
              <p:nvPr/>
            </p:nvCxnSpPr>
            <p:spPr>
              <a:xfrm>
                <a:off x="1944692" y="4191863"/>
                <a:ext cx="11430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3085123" y="3961703"/>
                <a:ext cx="381026" cy="23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458212" y="3961703"/>
                <a:ext cx="381026" cy="23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836592" y="4191863"/>
                <a:ext cx="1143078"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a:off x="576418" y="2097024"/>
              <a:ext cx="685800" cy="0"/>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4" name="Straight Connector 33"/>
            <p:cNvCxnSpPr>
              <a:cxnSpLocks noChangeAspect="1"/>
            </p:cNvCxnSpPr>
            <p:nvPr/>
          </p:nvCxnSpPr>
          <p:spPr>
            <a:xfrm rot="600000" flipV="1">
              <a:off x="1269275" y="2016725"/>
              <a:ext cx="206106" cy="123664"/>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5" name="Straight Connector 34"/>
            <p:cNvCxnSpPr>
              <a:cxnSpLocks noChangeAspect="1"/>
            </p:cNvCxnSpPr>
            <p:nvPr/>
          </p:nvCxnSpPr>
          <p:spPr>
            <a:xfrm rot="21000000">
              <a:off x="1495855" y="2016646"/>
              <a:ext cx="208347" cy="125008"/>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713584" y="2103120"/>
              <a:ext cx="685800" cy="0"/>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70803" y="1996977"/>
              <a:ext cx="6858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cxnSpLocks noChangeAspect="1"/>
            </p:cNvCxnSpPr>
            <p:nvPr/>
          </p:nvCxnSpPr>
          <p:spPr>
            <a:xfrm rot="1200000" flipV="1">
              <a:off x="1269351" y="1912849"/>
              <a:ext cx="204802" cy="123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cxnSpLocks noChangeAspect="1"/>
            </p:cNvCxnSpPr>
            <p:nvPr/>
          </p:nvCxnSpPr>
          <p:spPr>
            <a:xfrm rot="20400000">
              <a:off x="1501142" y="1916024"/>
              <a:ext cx="184163" cy="111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696419" y="1992215"/>
              <a:ext cx="6858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64452" y="1858881"/>
              <a:ext cx="6858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cxnSpLocks noChangeAspect="1"/>
            </p:cNvCxnSpPr>
            <p:nvPr/>
          </p:nvCxnSpPr>
          <p:spPr>
            <a:xfrm rot="1500000" flipV="1">
              <a:off x="1264589" y="1789039"/>
              <a:ext cx="195276" cy="117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cxnSpLocks noChangeAspect="1"/>
            </p:cNvCxnSpPr>
            <p:nvPr/>
          </p:nvCxnSpPr>
          <p:spPr>
            <a:xfrm rot="20100000">
              <a:off x="1488442" y="1787451"/>
              <a:ext cx="195277" cy="117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694831" y="1857293"/>
              <a:ext cx="6858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58102" y="1722371"/>
              <a:ext cx="1828927"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61277" y="1611259"/>
              <a:ext cx="18289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72391" y="1479512"/>
              <a:ext cx="18289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69216" y="1355701"/>
              <a:ext cx="18273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62865" y="1219192"/>
              <a:ext cx="1828927" cy="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grpSp>
      <p:cxnSp>
        <p:nvCxnSpPr>
          <p:cNvPr id="56" name="Straight Connector 55"/>
          <p:cNvCxnSpPr/>
          <p:nvPr/>
        </p:nvCxnSpPr>
        <p:spPr>
          <a:xfrm>
            <a:off x="6553200" y="2319338"/>
            <a:ext cx="1965325"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0800000" flipV="1">
            <a:off x="8382000" y="2316163"/>
            <a:ext cx="136525" cy="92075"/>
          </a:xfrm>
          <a:prstGeom prst="line">
            <a:avLst/>
          </a:prstGeom>
        </p:spPr>
        <p:style>
          <a:lnRef idx="1">
            <a:schemeClr val="accent1"/>
          </a:lnRef>
          <a:fillRef idx="0">
            <a:schemeClr val="accent1"/>
          </a:fillRef>
          <a:effectRef idx="0">
            <a:schemeClr val="accent1"/>
          </a:effectRef>
          <a:fontRef idx="minor">
            <a:schemeClr val="tx1"/>
          </a:fontRef>
        </p:style>
      </p:cxnSp>
      <p:grpSp>
        <p:nvGrpSpPr>
          <p:cNvPr id="28700" name="Group 123"/>
          <p:cNvGrpSpPr>
            <a:grpSpLocks/>
          </p:cNvGrpSpPr>
          <p:nvPr/>
        </p:nvGrpSpPr>
        <p:grpSpPr bwMode="auto">
          <a:xfrm>
            <a:off x="6553200" y="1222375"/>
            <a:ext cx="1889125" cy="1195388"/>
            <a:chOff x="6553200" y="1221828"/>
            <a:chExt cx="1889184" cy="1195436"/>
          </a:xfrm>
        </p:grpSpPr>
        <p:sp>
          <p:nvSpPr>
            <p:cNvPr id="55" name="Isosceles Triangle 54"/>
            <p:cNvSpPr/>
            <p:nvPr/>
          </p:nvSpPr>
          <p:spPr>
            <a:xfrm>
              <a:off x="7235846" y="2083876"/>
              <a:ext cx="593744" cy="233371"/>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7" name="Straight Connector 56"/>
            <p:cNvCxnSpPr/>
            <p:nvPr/>
          </p:nvCxnSpPr>
          <p:spPr>
            <a:xfrm rot="10800000" flipV="1">
              <a:off x="6553200" y="2322010"/>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0800000" flipV="1">
              <a:off x="6645278" y="2320422"/>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0800000" flipV="1">
              <a:off x="6735769" y="2322010"/>
              <a:ext cx="138116"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0800000" flipV="1">
              <a:off x="6827847" y="2320422"/>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0800000" flipV="1">
              <a:off x="6918336" y="2322010"/>
              <a:ext cx="138117"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0800000" flipV="1">
              <a:off x="7010414" y="2320422"/>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0800000" flipV="1">
              <a:off x="7102492" y="2322010"/>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0800000" flipV="1">
              <a:off x="7192983" y="2323597"/>
              <a:ext cx="138116" cy="9049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0800000" flipV="1">
              <a:off x="7285061" y="2323597"/>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0800000" flipV="1">
              <a:off x="7375551" y="2323597"/>
              <a:ext cx="138117"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0800000" flipV="1">
              <a:off x="7467629" y="2325185"/>
              <a:ext cx="136529" cy="904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0800000" flipV="1">
              <a:off x="7559706" y="2325185"/>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0800000" flipV="1">
              <a:off x="7650197" y="2325185"/>
              <a:ext cx="138116"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0800000" flipV="1">
              <a:off x="7742275" y="2323597"/>
              <a:ext cx="136529" cy="90492"/>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0800000" flipV="1">
              <a:off x="7832765" y="2320422"/>
              <a:ext cx="138117" cy="90492"/>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0800000" flipV="1">
              <a:off x="7924843" y="2320422"/>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0800000" flipV="1">
              <a:off x="8016921" y="2322010"/>
              <a:ext cx="136529" cy="90491"/>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0800000" flipV="1">
              <a:off x="8107412" y="2322010"/>
              <a:ext cx="138116"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0800000" flipV="1">
              <a:off x="8199489" y="2322010"/>
              <a:ext cx="136529" cy="9207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0800000" flipV="1">
              <a:off x="8289979" y="2323597"/>
              <a:ext cx="138117" cy="90492"/>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623052" y="2228343"/>
              <a:ext cx="685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a:cxnSpLocks noChangeAspect="1"/>
            </p:cNvCxnSpPr>
            <p:nvPr/>
          </p:nvCxnSpPr>
          <p:spPr>
            <a:xfrm rot="21300000" flipV="1">
              <a:off x="7304111" y="2077525"/>
              <a:ext cx="234957" cy="13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a:cxnSpLocks noChangeAspect="1"/>
            </p:cNvCxnSpPr>
            <p:nvPr/>
          </p:nvCxnSpPr>
          <p:spPr>
            <a:xfrm rot="300000">
              <a:off x="7527955" y="2077525"/>
              <a:ext cx="234957" cy="141293"/>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754976" y="2228343"/>
              <a:ext cx="685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6620602" y="2103120"/>
              <a:ext cx="685799" cy="0"/>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83" name="Straight Connector 82"/>
            <p:cNvCxnSpPr>
              <a:cxnSpLocks noChangeAspect="1"/>
            </p:cNvCxnSpPr>
            <p:nvPr/>
          </p:nvCxnSpPr>
          <p:spPr>
            <a:xfrm rot="300000" flipV="1">
              <a:off x="7313457" y="2012629"/>
              <a:ext cx="206106" cy="123664"/>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84" name="Straight Connector 83"/>
            <p:cNvCxnSpPr>
              <a:cxnSpLocks noChangeAspect="1"/>
            </p:cNvCxnSpPr>
            <p:nvPr/>
          </p:nvCxnSpPr>
          <p:spPr>
            <a:xfrm rot="21300000">
              <a:off x="7536671" y="2012550"/>
              <a:ext cx="208346" cy="125008"/>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7754401" y="2109216"/>
              <a:ext cx="685799" cy="0"/>
            </a:xfrm>
            <a:prstGeom prst="line">
              <a:avLst/>
            </a:prstGeom>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615115" y="2002909"/>
              <a:ext cx="685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a:cxnSpLocks noChangeAspect="1"/>
            </p:cNvCxnSpPr>
            <p:nvPr/>
          </p:nvCxnSpPr>
          <p:spPr>
            <a:xfrm rot="720000" flipV="1">
              <a:off x="7310462" y="1899718"/>
              <a:ext cx="204793" cy="12383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a:cxnSpLocks noChangeAspect="1"/>
            </p:cNvCxnSpPr>
            <p:nvPr/>
          </p:nvCxnSpPr>
          <p:spPr>
            <a:xfrm rot="20880000">
              <a:off x="7534306" y="1902893"/>
              <a:ext cx="185744" cy="111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7729575" y="1994972"/>
              <a:ext cx="685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6605590" y="1861617"/>
              <a:ext cx="685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a:cxnSpLocks noChangeAspect="1"/>
            </p:cNvCxnSpPr>
            <p:nvPr/>
          </p:nvCxnSpPr>
          <p:spPr>
            <a:xfrm rot="1080000" flipV="1">
              <a:off x="7305699" y="1775888"/>
              <a:ext cx="195269" cy="11748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cxnSpLocks noChangeAspect="1"/>
            </p:cNvCxnSpPr>
            <p:nvPr/>
          </p:nvCxnSpPr>
          <p:spPr>
            <a:xfrm rot="20520000">
              <a:off x="7529543" y="1774300"/>
              <a:ext cx="195268" cy="11748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7731162" y="1858442"/>
              <a:ext cx="685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599239" y="1725086"/>
              <a:ext cx="1828857"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6602415" y="1613957"/>
              <a:ext cx="18288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6613527" y="1482188"/>
              <a:ext cx="18288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608765" y="1358358"/>
              <a:ext cx="18288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6604002" y="1221828"/>
              <a:ext cx="1828857" cy="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99" name="Right Arrow 98"/>
          <p:cNvSpPr/>
          <p:nvPr/>
        </p:nvSpPr>
        <p:spPr>
          <a:xfrm>
            <a:off x="2840038" y="1676400"/>
            <a:ext cx="838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Right Arrow 99"/>
          <p:cNvSpPr/>
          <p:nvPr/>
        </p:nvSpPr>
        <p:spPr>
          <a:xfrm>
            <a:off x="5638800" y="1687513"/>
            <a:ext cx="838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8703" name="Picture 65"/>
          <p:cNvPicPr>
            <a:picLocks noChangeAspect="1" noChangeArrowheads="1"/>
          </p:cNvPicPr>
          <p:nvPr/>
        </p:nvPicPr>
        <p:blipFill>
          <a:blip r:embed="rId2"/>
          <a:srcRect l="30185" t="9410" r="48898" b="10352"/>
          <a:stretch>
            <a:fillRect/>
          </a:stretch>
        </p:blipFill>
        <p:spPr bwMode="auto">
          <a:xfrm>
            <a:off x="3732213" y="1066800"/>
            <a:ext cx="655637" cy="1417638"/>
          </a:xfrm>
          <a:prstGeom prst="rect">
            <a:avLst/>
          </a:prstGeom>
          <a:noFill/>
          <a:ln w="9525">
            <a:noFill/>
            <a:miter lim="800000"/>
            <a:headEnd/>
            <a:tailEnd/>
          </a:ln>
        </p:spPr>
      </p:pic>
      <p:sp>
        <p:nvSpPr>
          <p:cNvPr id="103" name="TextBox 102"/>
          <p:cNvSpPr txBox="1"/>
          <p:nvPr/>
        </p:nvSpPr>
        <p:spPr>
          <a:xfrm>
            <a:off x="3321050" y="2433638"/>
            <a:ext cx="1676400" cy="214312"/>
          </a:xfrm>
          <a:prstGeom prst="rect">
            <a:avLst/>
          </a:prstGeom>
          <a:noFill/>
        </p:spPr>
        <p:txBody>
          <a:bodyPr>
            <a:spAutoFit/>
          </a:bodyPr>
          <a:lstStyle/>
          <a:p>
            <a:pPr algn="ct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Reference Surface</a:t>
            </a:r>
            <a:endParaRPr lang="en-US" sz="800" b="1" dirty="0">
              <a:solidFill>
                <a:schemeClr val="accent4">
                  <a:lumMod val="75000"/>
                </a:schemeClr>
              </a:solidFill>
              <a:latin typeface="Arial" pitchFamily="34" charset="0"/>
              <a:cs typeface="Arial" pitchFamily="34" charset="0"/>
            </a:endParaRPr>
          </a:p>
        </p:txBody>
      </p:sp>
      <p:cxnSp>
        <p:nvCxnSpPr>
          <p:cNvPr id="105" name="Straight Connector 104"/>
          <p:cNvCxnSpPr/>
          <p:nvPr/>
        </p:nvCxnSpPr>
        <p:spPr>
          <a:xfrm>
            <a:off x="4387850" y="2286000"/>
            <a:ext cx="63976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387850" y="1828800"/>
            <a:ext cx="63976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387850" y="1090613"/>
            <a:ext cx="639763"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8708" name="TextBox 107"/>
          <p:cNvSpPr txBox="1">
            <a:spLocks noChangeArrowheads="1"/>
          </p:cNvSpPr>
          <p:nvPr/>
        </p:nvSpPr>
        <p:spPr bwMode="auto">
          <a:xfrm>
            <a:off x="4989513" y="2181225"/>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1000 hPa</a:t>
            </a:r>
          </a:p>
        </p:txBody>
      </p:sp>
      <p:sp>
        <p:nvSpPr>
          <p:cNvPr id="28709" name="TextBox 108"/>
          <p:cNvSpPr txBox="1">
            <a:spLocks noChangeArrowheads="1"/>
          </p:cNvSpPr>
          <p:nvPr/>
        </p:nvSpPr>
        <p:spPr bwMode="auto">
          <a:xfrm>
            <a:off x="4987925" y="1720850"/>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500 hPa</a:t>
            </a:r>
          </a:p>
        </p:txBody>
      </p:sp>
      <p:sp>
        <p:nvSpPr>
          <p:cNvPr id="28710" name="TextBox 109"/>
          <p:cNvSpPr txBox="1">
            <a:spLocks noChangeArrowheads="1"/>
          </p:cNvSpPr>
          <p:nvPr/>
        </p:nvSpPr>
        <p:spPr bwMode="auto">
          <a:xfrm>
            <a:off x="4976813" y="990600"/>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50 hPa</a:t>
            </a:r>
          </a:p>
        </p:txBody>
      </p:sp>
      <p:sp>
        <p:nvSpPr>
          <p:cNvPr id="28711" name="TextBox 110"/>
          <p:cNvSpPr txBox="1">
            <a:spLocks noChangeArrowheads="1"/>
          </p:cNvSpPr>
          <p:nvPr/>
        </p:nvSpPr>
        <p:spPr bwMode="auto">
          <a:xfrm>
            <a:off x="2333625" y="1111250"/>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50 hPa</a:t>
            </a:r>
          </a:p>
        </p:txBody>
      </p:sp>
      <p:sp>
        <p:nvSpPr>
          <p:cNvPr id="28712" name="TextBox 111"/>
          <p:cNvSpPr txBox="1">
            <a:spLocks noChangeArrowheads="1"/>
          </p:cNvSpPr>
          <p:nvPr/>
        </p:nvSpPr>
        <p:spPr bwMode="auto">
          <a:xfrm>
            <a:off x="8382000" y="1108075"/>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50 hPa</a:t>
            </a:r>
          </a:p>
        </p:txBody>
      </p:sp>
      <p:sp>
        <p:nvSpPr>
          <p:cNvPr id="28713" name="TextBox 112"/>
          <p:cNvSpPr txBox="1">
            <a:spLocks noChangeArrowheads="1"/>
          </p:cNvSpPr>
          <p:nvPr/>
        </p:nvSpPr>
        <p:spPr bwMode="auto">
          <a:xfrm>
            <a:off x="2309813" y="1611313"/>
            <a:ext cx="762000" cy="214312"/>
          </a:xfrm>
          <a:prstGeom prst="rect">
            <a:avLst/>
          </a:prstGeom>
          <a:noFill/>
          <a:ln w="9525">
            <a:noFill/>
            <a:miter lim="800000"/>
            <a:headEnd/>
            <a:tailEnd/>
          </a:ln>
        </p:spPr>
        <p:txBody>
          <a:bodyPr>
            <a:spAutoFit/>
          </a:bodyPr>
          <a:lstStyle/>
          <a:p>
            <a:r>
              <a:rPr lang="en-US" sz="800" b="1">
                <a:solidFill>
                  <a:srgbClr val="0070C0"/>
                </a:solidFill>
                <a:cs typeface="Arial" charset="0"/>
              </a:rPr>
              <a:t>420 hPa</a:t>
            </a:r>
          </a:p>
        </p:txBody>
      </p:sp>
      <p:sp>
        <p:nvSpPr>
          <p:cNvPr id="28714" name="TextBox 113"/>
          <p:cNvSpPr txBox="1">
            <a:spLocks noChangeArrowheads="1"/>
          </p:cNvSpPr>
          <p:nvPr/>
        </p:nvSpPr>
        <p:spPr bwMode="auto">
          <a:xfrm>
            <a:off x="8361363" y="1611313"/>
            <a:ext cx="762000" cy="214312"/>
          </a:xfrm>
          <a:prstGeom prst="rect">
            <a:avLst/>
          </a:prstGeom>
          <a:noFill/>
          <a:ln w="9525">
            <a:noFill/>
            <a:miter lim="800000"/>
            <a:headEnd/>
            <a:tailEnd/>
          </a:ln>
        </p:spPr>
        <p:txBody>
          <a:bodyPr>
            <a:spAutoFit/>
          </a:bodyPr>
          <a:lstStyle/>
          <a:p>
            <a:r>
              <a:rPr lang="en-US" sz="800" b="1">
                <a:solidFill>
                  <a:srgbClr val="0070C0"/>
                </a:solidFill>
                <a:cs typeface="Arial" charset="0"/>
              </a:rPr>
              <a:t>420 hPa</a:t>
            </a:r>
          </a:p>
        </p:txBody>
      </p:sp>
      <p:cxnSp>
        <p:nvCxnSpPr>
          <p:cNvPr id="115" name="Straight Connector 114"/>
          <p:cNvCxnSpPr/>
          <p:nvPr/>
        </p:nvCxnSpPr>
        <p:spPr>
          <a:xfrm>
            <a:off x="4387850" y="1363663"/>
            <a:ext cx="639763"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8716" name="TextBox 115"/>
          <p:cNvSpPr txBox="1">
            <a:spLocks noChangeArrowheads="1"/>
          </p:cNvSpPr>
          <p:nvPr/>
        </p:nvSpPr>
        <p:spPr bwMode="auto">
          <a:xfrm>
            <a:off x="4965700" y="1263650"/>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100 hPa</a:t>
            </a:r>
          </a:p>
        </p:txBody>
      </p:sp>
      <p:cxnSp>
        <p:nvCxnSpPr>
          <p:cNvPr id="117" name="Straight Connector 116"/>
          <p:cNvCxnSpPr/>
          <p:nvPr/>
        </p:nvCxnSpPr>
        <p:spPr>
          <a:xfrm>
            <a:off x="4387850" y="2133600"/>
            <a:ext cx="639763"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28718" name="TextBox 117"/>
          <p:cNvSpPr txBox="1">
            <a:spLocks noChangeArrowheads="1"/>
          </p:cNvSpPr>
          <p:nvPr/>
        </p:nvSpPr>
        <p:spPr bwMode="auto">
          <a:xfrm>
            <a:off x="4992688" y="2009775"/>
            <a:ext cx="762000" cy="215900"/>
          </a:xfrm>
          <a:prstGeom prst="rect">
            <a:avLst/>
          </a:prstGeom>
          <a:noFill/>
          <a:ln w="9525">
            <a:noFill/>
            <a:miter lim="800000"/>
            <a:headEnd/>
            <a:tailEnd/>
          </a:ln>
        </p:spPr>
        <p:txBody>
          <a:bodyPr>
            <a:spAutoFit/>
          </a:bodyPr>
          <a:lstStyle/>
          <a:p>
            <a:r>
              <a:rPr lang="en-US" sz="800" b="1">
                <a:solidFill>
                  <a:srgbClr val="0070C0"/>
                </a:solidFill>
                <a:cs typeface="Arial" charset="0"/>
              </a:rPr>
              <a:t>850 hPa</a:t>
            </a:r>
          </a:p>
        </p:txBody>
      </p:sp>
      <p:sp>
        <p:nvSpPr>
          <p:cNvPr id="120" name="Right Arrow 119"/>
          <p:cNvSpPr/>
          <p:nvPr/>
        </p:nvSpPr>
        <p:spPr>
          <a:xfrm rot="10800000">
            <a:off x="5634038" y="1839913"/>
            <a:ext cx="838200" cy="7620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1" name="Right Arrow 120"/>
          <p:cNvSpPr/>
          <p:nvPr/>
        </p:nvSpPr>
        <p:spPr>
          <a:xfrm rot="10800000">
            <a:off x="2819400" y="1831975"/>
            <a:ext cx="838200" cy="7620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 name="TextBox 121"/>
          <p:cNvSpPr txBox="1"/>
          <p:nvPr/>
        </p:nvSpPr>
        <p:spPr>
          <a:xfrm>
            <a:off x="2438400" y="2209800"/>
            <a:ext cx="1676400" cy="215900"/>
          </a:xfrm>
          <a:prstGeom prst="rect">
            <a:avLst/>
          </a:prstGeom>
          <a:noFill/>
        </p:spPr>
        <p:txBody>
          <a:bodyPr>
            <a:spAutoFit/>
          </a:bodyPr>
          <a:lstStyle/>
          <a:p>
            <a:pP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Earth’s Surface</a:t>
            </a:r>
            <a:endParaRPr lang="en-US" sz="800" b="1" dirty="0">
              <a:solidFill>
                <a:schemeClr val="accent4">
                  <a:lumMod val="75000"/>
                </a:schemeClr>
              </a:solidFill>
              <a:latin typeface="Arial" pitchFamily="34" charset="0"/>
              <a:cs typeface="Arial" pitchFamily="34" charset="0"/>
            </a:endParaRPr>
          </a:p>
        </p:txBody>
      </p:sp>
      <p:sp>
        <p:nvSpPr>
          <p:cNvPr id="123" name="TextBox 122"/>
          <p:cNvSpPr txBox="1"/>
          <p:nvPr/>
        </p:nvSpPr>
        <p:spPr>
          <a:xfrm>
            <a:off x="4876800" y="2209800"/>
            <a:ext cx="1676400" cy="215900"/>
          </a:xfrm>
          <a:prstGeom prst="rect">
            <a:avLst/>
          </a:prstGeom>
          <a:noFill/>
        </p:spPr>
        <p:txBody>
          <a:bodyPr>
            <a:spAutoFit/>
          </a:bodyPr>
          <a:lstStyle/>
          <a:p>
            <a:pPr algn="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Earth’s Surface</a:t>
            </a:r>
            <a:endParaRPr lang="en-US" sz="800" b="1" dirty="0">
              <a:solidFill>
                <a:schemeClr val="accent4">
                  <a:lumMod val="75000"/>
                </a:schemeClr>
              </a:solidFill>
              <a:latin typeface="Arial" pitchFamily="34" charset="0"/>
              <a:cs typeface="Arial" pitchFamily="34" charset="0"/>
            </a:endParaRPr>
          </a:p>
        </p:txBody>
      </p:sp>
      <p:sp>
        <p:nvSpPr>
          <p:cNvPr id="126" name="TextBox 125"/>
          <p:cNvSpPr txBox="1"/>
          <p:nvPr/>
        </p:nvSpPr>
        <p:spPr>
          <a:xfrm>
            <a:off x="5337175" y="1489075"/>
            <a:ext cx="1219200" cy="215900"/>
          </a:xfrm>
          <a:prstGeom prst="rect">
            <a:avLst/>
          </a:prstGeom>
          <a:noFill/>
        </p:spPr>
        <p:txBody>
          <a:bodyPr>
            <a:spAutoFit/>
          </a:bodyPr>
          <a:lstStyle/>
          <a:p>
            <a:pPr algn="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Downscale</a:t>
            </a:r>
            <a:endParaRPr lang="en-US" sz="800" b="1" dirty="0">
              <a:solidFill>
                <a:schemeClr val="accent4">
                  <a:lumMod val="75000"/>
                </a:schemeClr>
              </a:solidFill>
              <a:latin typeface="Arial" pitchFamily="34" charset="0"/>
              <a:cs typeface="Arial" pitchFamily="34" charset="0"/>
            </a:endParaRPr>
          </a:p>
        </p:txBody>
      </p:sp>
      <p:sp>
        <p:nvSpPr>
          <p:cNvPr id="127" name="TextBox 126"/>
          <p:cNvSpPr txBox="1"/>
          <p:nvPr/>
        </p:nvSpPr>
        <p:spPr>
          <a:xfrm>
            <a:off x="5329238" y="1873250"/>
            <a:ext cx="1219200" cy="215900"/>
          </a:xfrm>
          <a:prstGeom prst="rect">
            <a:avLst/>
          </a:prstGeom>
          <a:noFill/>
        </p:spPr>
        <p:txBody>
          <a:bodyPr>
            <a:spAutoFit/>
          </a:bodyPr>
          <a:lstStyle/>
          <a:p>
            <a:pPr algn="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Feedback</a:t>
            </a:r>
            <a:endParaRPr lang="en-US" sz="800" b="1" dirty="0">
              <a:solidFill>
                <a:schemeClr val="accent4">
                  <a:lumMod val="75000"/>
                </a:schemeClr>
              </a:solidFill>
              <a:latin typeface="Arial" pitchFamily="34" charset="0"/>
              <a:cs typeface="Arial" pitchFamily="34" charset="0"/>
            </a:endParaRPr>
          </a:p>
        </p:txBody>
      </p:sp>
      <p:sp>
        <p:nvSpPr>
          <p:cNvPr id="128" name="TextBox 127"/>
          <p:cNvSpPr txBox="1"/>
          <p:nvPr/>
        </p:nvSpPr>
        <p:spPr>
          <a:xfrm>
            <a:off x="838200" y="2430463"/>
            <a:ext cx="1219200" cy="215900"/>
          </a:xfrm>
          <a:prstGeom prst="rect">
            <a:avLst/>
          </a:prstGeom>
          <a:noFill/>
        </p:spPr>
        <p:txBody>
          <a:bodyPr>
            <a:spAutoFit/>
          </a:bodyPr>
          <a:lstStyle/>
          <a:p>
            <a:pPr algn="ct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Coarse Grid</a:t>
            </a:r>
            <a:endParaRPr lang="en-US" sz="800" b="1" dirty="0">
              <a:solidFill>
                <a:schemeClr val="accent4">
                  <a:lumMod val="75000"/>
                </a:schemeClr>
              </a:solidFill>
              <a:latin typeface="Arial" pitchFamily="34" charset="0"/>
              <a:cs typeface="Arial" pitchFamily="34" charset="0"/>
            </a:endParaRPr>
          </a:p>
        </p:txBody>
      </p:sp>
      <p:sp>
        <p:nvSpPr>
          <p:cNvPr id="129" name="TextBox 128"/>
          <p:cNvSpPr txBox="1"/>
          <p:nvPr/>
        </p:nvSpPr>
        <p:spPr>
          <a:xfrm>
            <a:off x="6934200" y="2427288"/>
            <a:ext cx="1219200" cy="215900"/>
          </a:xfrm>
          <a:prstGeom prst="rect">
            <a:avLst/>
          </a:prstGeom>
          <a:noFill/>
        </p:spPr>
        <p:txBody>
          <a:bodyPr>
            <a:spAutoFit/>
          </a:bodyPr>
          <a:lstStyle/>
          <a:p>
            <a:pPr algn="ctr" fontAlgn="auto">
              <a:spcBef>
                <a:spcPts val="0"/>
              </a:spcBef>
              <a:spcAft>
                <a:spcPts val="0"/>
              </a:spcAft>
              <a:defRPr/>
            </a:pPr>
            <a:r>
              <a:rPr lang="en-US" sz="800" b="1" dirty="0">
                <a:solidFill>
                  <a:schemeClr val="accent4">
                    <a:lumMod val="75000"/>
                  </a:schemeClr>
                </a:solidFill>
                <a:latin typeface="Arial" pitchFamily="34" charset="0"/>
                <a:cs typeface="Arial" pitchFamily="34" charset="0"/>
              </a:rPr>
              <a:t>Fine Grid</a:t>
            </a:r>
            <a:endParaRPr lang="en-US" sz="800" b="1" dirty="0">
              <a:solidFill>
                <a:schemeClr val="accent4">
                  <a:lumMod val="75000"/>
                </a:schemeClr>
              </a:solidFill>
              <a:latin typeface="Arial" pitchFamily="34" charset="0"/>
              <a:cs typeface="Arial" pitchFamily="34" charset="0"/>
            </a:endParaRPr>
          </a:p>
        </p:txBody>
      </p:sp>
      <p:sp>
        <p:nvSpPr>
          <p:cNvPr id="125" name="Slide Number Placeholder 124"/>
          <p:cNvSpPr>
            <a:spLocks noGrp="1"/>
          </p:cNvSpPr>
          <p:nvPr>
            <p:ph type="sldNum" sz="quarter" idx="12"/>
          </p:nvPr>
        </p:nvSpPr>
        <p:spPr/>
        <p:txBody>
          <a:bodyPr/>
          <a:lstStyle/>
          <a:p>
            <a:pPr>
              <a:defRPr/>
            </a:pPr>
            <a:fld id="{315ADB22-6BF1-46BE-9235-55B8C746F624}"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idx="1"/>
          </p:nvPr>
        </p:nvSpPr>
        <p:spPr>
          <a:xfrm>
            <a:off x="381000" y="381000"/>
            <a:ext cx="8229600" cy="5943600"/>
          </a:xfrm>
        </p:spPr>
        <p:txBody>
          <a:bodyPr/>
          <a:lstStyle/>
          <a:p>
            <a:pPr>
              <a:buFont typeface="Arial" charset="0"/>
              <a:buNone/>
            </a:pPr>
            <a:r>
              <a:rPr lang="en-US" sz="900" b="1" smtClean="0"/>
              <a:t>	</a:t>
            </a:r>
          </a:p>
          <a:p>
            <a:pPr>
              <a:buFont typeface="Arial" charset="0"/>
              <a:buNone/>
            </a:pPr>
            <a:r>
              <a:rPr lang="en-US" b="1" smtClean="0"/>
              <a:t>3. Preliminary results</a:t>
            </a:r>
            <a:endParaRPr lang="en-US" sz="900" smtClean="0"/>
          </a:p>
          <a:p>
            <a:pPr lvl="1">
              <a:buFont typeface="Arial" charset="0"/>
              <a:buNone/>
            </a:pPr>
            <a:r>
              <a:rPr lang="en-US" sz="2000" smtClean="0"/>
              <a:t>The test version of HWRF 27/9/3km has different model physics compared to 1.5 stream 27/9/3km tests Sam is running. Based on Sam’s e-mail:</a:t>
            </a:r>
          </a:p>
          <a:p>
            <a:pPr lvl="1">
              <a:buFont typeface="Arial" charset="0"/>
              <a:buNone/>
            </a:pPr>
            <a:r>
              <a:rPr lang="en-US" sz="2000" smtClean="0"/>
              <a:t>	The version on CCS is HR44 on Jet. The HR43 is what Sam is running now. The differences are:</a:t>
            </a:r>
            <a:br>
              <a:rPr lang="en-US" sz="2000" smtClean="0"/>
            </a:br>
            <a:r>
              <a:rPr lang="en-US" sz="2000" smtClean="0"/>
              <a:t>1. SAS bug fix in HR44</a:t>
            </a:r>
            <a:br>
              <a:rPr lang="en-US" sz="2000" smtClean="0"/>
            </a:br>
            <a:r>
              <a:rPr lang="en-US" sz="2000" smtClean="0"/>
              <a:t>2. pgcon=0.2 in HR44</a:t>
            </a:r>
            <a:br>
              <a:rPr lang="en-US" sz="2000" smtClean="0"/>
            </a:br>
            <a:r>
              <a:rPr lang="en-US" sz="2000" smtClean="0"/>
              <a:t>3. pressure-based RH cutoff in HR44</a:t>
            </a:r>
            <a:br>
              <a:rPr lang="en-US" sz="2000" smtClean="0"/>
            </a:br>
            <a:r>
              <a:rPr lang="en-US" sz="2000" smtClean="0"/>
              <a:t>4. the "dudhia-style" f_* fraction correction loop in module_mp_HWRF</a:t>
            </a:r>
          </a:p>
          <a:p>
            <a:pPr lvl="1">
              <a:buFont typeface="Arial" charset="0"/>
              <a:buNone/>
            </a:pPr>
            <a:endParaRPr lang="en-US" sz="1400" smtClean="0"/>
          </a:p>
          <a:p>
            <a:pPr lvl="1">
              <a:buFont typeface="Arial" charset="0"/>
              <a:buNone/>
            </a:pPr>
            <a:r>
              <a:rPr lang="en-US" sz="2000" smtClean="0"/>
              <a:t>All the following track and intensity plots are from Zhan Zhang</a:t>
            </a:r>
          </a:p>
          <a:p>
            <a:pPr lvl="1">
              <a:buFont typeface="Arial" charset="0"/>
              <a:buNone/>
            </a:pPr>
            <a:r>
              <a:rPr lang="en-US" sz="2000" smtClean="0"/>
              <a:t>		HWF3: Sam’s 1.5 stream run</a:t>
            </a:r>
          </a:p>
          <a:p>
            <a:pPr lvl="1">
              <a:buFont typeface="Arial" charset="0"/>
              <a:buNone/>
            </a:pPr>
            <a:r>
              <a:rPr lang="en-US" sz="2000" smtClean="0"/>
              <a:t>        HEXP:  New tests</a:t>
            </a:r>
          </a:p>
        </p:txBody>
      </p:sp>
      <p:sp>
        <p:nvSpPr>
          <p:cNvPr id="5" name="Slide Number Placeholder 4"/>
          <p:cNvSpPr>
            <a:spLocks noGrp="1"/>
          </p:cNvSpPr>
          <p:nvPr>
            <p:ph type="sldNum" sz="quarter" idx="12"/>
          </p:nvPr>
        </p:nvSpPr>
        <p:spPr/>
        <p:txBody>
          <a:bodyPr/>
          <a:lstStyle/>
          <a:p>
            <a:pPr>
              <a:defRPr/>
            </a:pPr>
            <a:fld id="{98FEE964-72E4-4FC1-B248-194D4ADB329D}"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462EC96-3D9B-4AFA-97DB-B2354267096E}" type="slidenum">
              <a:rPr lang="en-US"/>
              <a:pPr>
                <a:defRPr/>
              </a:pPr>
              <a:t>16</a:t>
            </a:fld>
            <a:endParaRPr lang="en-US"/>
          </a:p>
        </p:txBody>
      </p:sp>
      <p:pic>
        <p:nvPicPr>
          <p:cNvPr id="30722" name="Picture 2" descr="al092011.2011082018.12949.1.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C07598A-CD5B-49AE-ABBD-D0F75B8417E5}" type="slidenum">
              <a:rPr lang="en-US"/>
              <a:pPr>
                <a:defRPr/>
              </a:pPr>
              <a:t>17</a:t>
            </a:fld>
            <a:endParaRPr lang="en-US"/>
          </a:p>
        </p:txBody>
      </p:sp>
      <p:pic>
        <p:nvPicPr>
          <p:cNvPr id="31746" name="Picture 2" descr="IRENE.2011082018.Vmax.single.1.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0570314-B855-447C-B60B-A573D4BC619C}" type="slidenum">
              <a:rPr lang="en-US"/>
              <a:pPr>
                <a:defRPr/>
              </a:pPr>
              <a:t>18</a:t>
            </a:fld>
            <a:endParaRPr lang="en-US"/>
          </a:p>
        </p:txBody>
      </p:sp>
      <p:pic>
        <p:nvPicPr>
          <p:cNvPr id="32770" name="Picture 2" descr="al092011.2011082100.12949.2.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2316E11-DF96-4DE3-8BE6-ECC8DED5A838}" type="slidenum">
              <a:rPr lang="en-US"/>
              <a:pPr>
                <a:defRPr/>
              </a:pPr>
              <a:t>19</a:t>
            </a:fld>
            <a:endParaRPr lang="en-US"/>
          </a:p>
        </p:txBody>
      </p:sp>
      <p:pic>
        <p:nvPicPr>
          <p:cNvPr id="33794" name="Picture 2" descr="IRENE.2011082100.Vmax.single.2.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rtlCol="0">
            <a:normAutofit fontScale="47500" lnSpcReduction="20000"/>
          </a:bodyPr>
          <a:lstStyle/>
          <a:p>
            <a:pPr fontAlgn="auto">
              <a:spcAft>
                <a:spcPts val="0"/>
              </a:spcAft>
              <a:buFont typeface="Arial" pitchFamily="34" charset="0"/>
              <a:buNone/>
              <a:defRPr/>
            </a:pPr>
            <a:r>
              <a:rPr lang="en-US" sz="5100" b="1" dirty="0" smtClean="0"/>
              <a:t>	</a:t>
            </a:r>
          </a:p>
          <a:p>
            <a:pPr marL="1143000" indent="-1143000" fontAlgn="auto">
              <a:spcAft>
                <a:spcPts val="0"/>
              </a:spcAft>
              <a:buFont typeface="Arial" pitchFamily="34" charset="0"/>
              <a:buNone/>
              <a:defRPr/>
            </a:pPr>
            <a:r>
              <a:rPr lang="en-US" sz="5900" b="1" dirty="0" smtClean="0"/>
              <a:t>1. HWRF </a:t>
            </a:r>
            <a:r>
              <a:rPr lang="en-US" sz="5900" b="1" dirty="0"/>
              <a:t>initialization for 9km </a:t>
            </a:r>
            <a:r>
              <a:rPr lang="en-US" sz="5900" b="1" dirty="0" smtClean="0"/>
              <a:t>operational model</a:t>
            </a:r>
            <a:endParaRPr lang="en-US" sz="5900" dirty="0" smtClean="0"/>
          </a:p>
          <a:p>
            <a:pPr marL="914400" indent="-914400" fontAlgn="auto">
              <a:spcAft>
                <a:spcPts val="0"/>
              </a:spcAft>
              <a:buFont typeface="Arial" pitchFamily="34" charset="0"/>
              <a:buNone/>
              <a:defRPr/>
            </a:pPr>
            <a:endParaRPr lang="en-US" sz="1700" b="1" dirty="0" smtClean="0">
              <a:sym typeface="Wingdings" pitchFamily="2" charset="2"/>
            </a:endParaRPr>
          </a:p>
          <a:p>
            <a:pPr marL="914400" indent="-914400" fontAlgn="auto">
              <a:spcAft>
                <a:spcPts val="0"/>
              </a:spcAft>
              <a:buFont typeface="Arial" pitchFamily="34" charset="0"/>
              <a:buNone/>
              <a:defRPr/>
            </a:pPr>
            <a:r>
              <a:rPr lang="en-US" sz="5100" b="1" dirty="0">
                <a:sym typeface="Wingdings" pitchFamily="2" charset="2"/>
              </a:rPr>
              <a:t> </a:t>
            </a:r>
            <a:r>
              <a:rPr lang="en-US" sz="5100" b="1" dirty="0" smtClean="0">
                <a:sym typeface="Wingdings" pitchFamily="2" charset="2"/>
              </a:rPr>
              <a:t>    1) Overview </a:t>
            </a:r>
          </a:p>
          <a:p>
            <a:pPr marL="914400" indent="-914400" fontAlgn="auto">
              <a:spcAft>
                <a:spcPts val="0"/>
              </a:spcAft>
              <a:buFont typeface="Arial" pitchFamily="34" charset="0"/>
              <a:buNone/>
              <a:defRPr/>
            </a:pPr>
            <a:endParaRPr lang="en-US" sz="1700" dirty="0" smtClean="0">
              <a:sym typeface="Wingdings" pitchFamily="2" charset="2"/>
            </a:endParaRPr>
          </a:p>
          <a:p>
            <a:pPr marL="914400" indent="-914400" fontAlgn="auto">
              <a:spcAft>
                <a:spcPts val="0"/>
              </a:spcAft>
              <a:buFont typeface="Arial" pitchFamily="34" charset="0"/>
              <a:buNone/>
              <a:defRPr/>
            </a:pPr>
            <a:r>
              <a:rPr lang="en-US" sz="4200" dirty="0">
                <a:sym typeface="Wingdings" pitchFamily="2" charset="2"/>
              </a:rPr>
              <a:t> </a:t>
            </a:r>
            <a:r>
              <a:rPr lang="en-US" sz="4200" dirty="0" smtClean="0">
                <a:sym typeface="Wingdings" pitchFamily="2" charset="2"/>
              </a:rPr>
              <a:t>     </a:t>
            </a:r>
            <a:r>
              <a:rPr lang="en-US" sz="4200" dirty="0" smtClean="0"/>
              <a:t>HWRF </a:t>
            </a:r>
            <a:r>
              <a:rPr lang="en-US" sz="4200" dirty="0"/>
              <a:t>initialization is separated into Step1 and Step2 (</a:t>
            </a:r>
            <a:r>
              <a:rPr lang="en-US" sz="4200" dirty="0" smtClean="0"/>
              <a:t>then GSI analysis and </a:t>
            </a:r>
            <a:r>
              <a:rPr lang="en-US" sz="4200" dirty="0"/>
              <a:t>domain data merge). </a:t>
            </a:r>
            <a:endParaRPr lang="en-US" sz="4200" dirty="0" smtClean="0"/>
          </a:p>
          <a:p>
            <a:pPr fontAlgn="auto">
              <a:spcAft>
                <a:spcPts val="0"/>
              </a:spcAft>
              <a:buFont typeface="Arial" pitchFamily="34" charset="0"/>
              <a:buNone/>
              <a:defRPr/>
            </a:pPr>
            <a:r>
              <a:rPr lang="en-US" sz="4200" dirty="0" smtClean="0">
                <a:sym typeface="Wingdings" pitchFamily="2" charset="2"/>
              </a:rPr>
              <a:t> 	      </a:t>
            </a:r>
            <a:r>
              <a:rPr lang="en-US" sz="4200" dirty="0" smtClean="0"/>
              <a:t>Step1: run before GFS analysis is completed. </a:t>
            </a:r>
          </a:p>
          <a:p>
            <a:pPr fontAlgn="auto">
              <a:spcAft>
                <a:spcPts val="0"/>
              </a:spcAft>
              <a:buFont typeface="Arial" pitchFamily="34" charset="0"/>
              <a:buNone/>
              <a:defRPr/>
            </a:pPr>
            <a:r>
              <a:rPr lang="en-US" sz="4200" dirty="0" smtClean="0">
                <a:sym typeface="Wingdings" pitchFamily="2" charset="2"/>
              </a:rPr>
              <a:t> </a:t>
            </a:r>
            <a:r>
              <a:rPr lang="en-US" sz="4200" dirty="0">
                <a:sym typeface="Wingdings" pitchFamily="2" charset="2"/>
              </a:rPr>
              <a:t> </a:t>
            </a:r>
            <a:r>
              <a:rPr lang="en-US" sz="4200" dirty="0" smtClean="0">
                <a:sym typeface="Wingdings" pitchFamily="2" charset="2"/>
              </a:rPr>
              <a:t>          </a:t>
            </a:r>
            <a:r>
              <a:rPr lang="en-US" sz="4200" dirty="0" smtClean="0"/>
              <a:t>Step2: run after GFS analysis is completed. </a:t>
            </a:r>
          </a:p>
          <a:p>
            <a:pPr fontAlgn="auto">
              <a:spcAft>
                <a:spcPts val="0"/>
              </a:spcAft>
              <a:buFont typeface="Arial" pitchFamily="34" charset="0"/>
              <a:buNone/>
              <a:defRPr/>
            </a:pPr>
            <a:endParaRPr lang="en-US" sz="1700" dirty="0"/>
          </a:p>
          <a:p>
            <a:pPr fontAlgn="auto">
              <a:spcAft>
                <a:spcPts val="0"/>
              </a:spcAft>
              <a:buFont typeface="Arial" pitchFamily="34" charset="0"/>
              <a:buNone/>
              <a:defRPr/>
            </a:pPr>
            <a:r>
              <a:rPr lang="en-US" sz="3800" dirty="0" smtClean="0">
                <a:sym typeface="Wingdings" pitchFamily="2" charset="2"/>
              </a:rPr>
              <a:t>       </a:t>
            </a:r>
            <a:r>
              <a:rPr lang="en-US" sz="4200" b="1" dirty="0" smtClean="0"/>
              <a:t>Step1 includes,</a:t>
            </a:r>
          </a:p>
          <a:p>
            <a:pPr lvl="1" fontAlgn="auto">
              <a:spcAft>
                <a:spcPts val="0"/>
              </a:spcAft>
              <a:buFont typeface="Arial" pitchFamily="34" charset="0"/>
              <a:buChar char="–"/>
              <a:defRPr/>
            </a:pPr>
            <a:r>
              <a:rPr lang="en-US" sz="4200" dirty="0" smtClean="0"/>
              <a:t>Create 40x40 degree</a:t>
            </a:r>
            <a:r>
              <a:rPr lang="en-US" sz="4200" baseline="30000" dirty="0" smtClean="0"/>
              <a:t>2</a:t>
            </a:r>
            <a:r>
              <a:rPr lang="en-US" sz="4200" dirty="0" smtClean="0"/>
              <a:t> 9km resolution domain by interpolating data from HWRF 6h forecast parent domain (d01) and inner nest (d02).</a:t>
            </a:r>
          </a:p>
          <a:p>
            <a:pPr lvl="1" fontAlgn="auto">
              <a:spcAft>
                <a:spcPts val="0"/>
              </a:spcAft>
              <a:buFont typeface="Arial" pitchFamily="34" charset="0"/>
              <a:buChar char="–"/>
              <a:defRPr/>
            </a:pPr>
            <a:r>
              <a:rPr lang="en-US" sz="4200" dirty="0" smtClean="0"/>
              <a:t>Split the 40x40 degree</a:t>
            </a:r>
            <a:r>
              <a:rPr lang="en-US" sz="4200" baseline="30000" dirty="0" smtClean="0"/>
              <a:t>2</a:t>
            </a:r>
            <a:r>
              <a:rPr lang="en-US" sz="4200" dirty="0" smtClean="0"/>
              <a:t> 9km fields into HWRF environment and HWRF vortex</a:t>
            </a:r>
          </a:p>
          <a:p>
            <a:pPr lvl="1" fontAlgn="auto">
              <a:spcAft>
                <a:spcPts val="0"/>
              </a:spcAft>
              <a:buFont typeface="Arial" pitchFamily="34" charset="0"/>
              <a:buChar char="–"/>
              <a:defRPr/>
            </a:pPr>
            <a:r>
              <a:rPr lang="en-US" sz="4200" dirty="0" smtClean="0"/>
              <a:t>Compute </a:t>
            </a:r>
            <a:r>
              <a:rPr lang="en-US" sz="4200" dirty="0" err="1" smtClean="0"/>
              <a:t>axisymmetric</a:t>
            </a:r>
            <a:r>
              <a:rPr lang="en-US" sz="4200" dirty="0" smtClean="0"/>
              <a:t> storm and define the radius of outermost closed isobar</a:t>
            </a:r>
            <a:endParaRPr lang="en-US" sz="4200" dirty="0"/>
          </a:p>
          <a:p>
            <a:pPr fontAlgn="auto">
              <a:spcAft>
                <a:spcPts val="0"/>
              </a:spcAft>
              <a:buFont typeface="Arial" pitchFamily="34" charset="0"/>
              <a:buNone/>
              <a:defRPr/>
            </a:pPr>
            <a:endParaRPr lang="en-US" dirty="0"/>
          </a:p>
        </p:txBody>
      </p:sp>
      <p:sp>
        <p:nvSpPr>
          <p:cNvPr id="5" name="Slide Number Placeholder 4"/>
          <p:cNvSpPr>
            <a:spLocks noGrp="1"/>
          </p:cNvSpPr>
          <p:nvPr>
            <p:ph type="sldNum" sz="quarter" idx="12"/>
          </p:nvPr>
        </p:nvSpPr>
        <p:spPr/>
        <p:txBody>
          <a:bodyPr/>
          <a:lstStyle/>
          <a:p>
            <a:pPr>
              <a:defRPr/>
            </a:pPr>
            <a:fld id="{37BB4796-E869-4AEF-BBBD-53DEF06DB867}"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E95FC91-7FE9-4D68-AC82-FEE76DB578B2}" type="slidenum">
              <a:rPr lang="en-US"/>
              <a:pPr>
                <a:defRPr/>
              </a:pPr>
              <a:t>20</a:t>
            </a:fld>
            <a:endParaRPr lang="en-US"/>
          </a:p>
        </p:txBody>
      </p:sp>
      <p:pic>
        <p:nvPicPr>
          <p:cNvPr id="34818" name="Picture 2" descr="al152011.2011090718.15848.1.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CFD66A3-B125-4F80-9A33-152783AADD65}" type="slidenum">
              <a:rPr lang="en-US"/>
              <a:pPr>
                <a:defRPr/>
              </a:pPr>
              <a:t>21</a:t>
            </a:fld>
            <a:endParaRPr lang="en-US"/>
          </a:p>
        </p:txBody>
      </p:sp>
      <p:pic>
        <p:nvPicPr>
          <p:cNvPr id="35842" name="Picture 2" descr="NATE.2011090718.Vmax.single.3.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A97495-B6A6-491E-B039-2E361ACCB45C}" type="slidenum">
              <a:rPr lang="en-US"/>
              <a:pPr>
                <a:defRPr/>
              </a:pPr>
              <a:t>22</a:t>
            </a:fld>
            <a:endParaRPr lang="en-US"/>
          </a:p>
        </p:txBody>
      </p:sp>
      <p:pic>
        <p:nvPicPr>
          <p:cNvPr id="36866" name="Picture 2" descr="al152011.2011090800.29117.1.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0FE9EC3-EDEB-4C47-856A-25BAEDD73022}" type="slidenum">
              <a:rPr lang="en-US"/>
              <a:pPr>
                <a:defRPr/>
              </a:pPr>
              <a:t>23</a:t>
            </a:fld>
            <a:endParaRPr lang="en-US"/>
          </a:p>
        </p:txBody>
      </p:sp>
      <p:pic>
        <p:nvPicPr>
          <p:cNvPr id="37890" name="Picture 2" descr="NATE.2011090800.Vmax.single.1.gif"/>
          <p:cNvPicPr>
            <a:picLocks noChangeAspect="1"/>
          </p:cNvPicPr>
          <p:nvPr/>
        </p:nvPicPr>
        <p:blipFill>
          <a:blip r:embed="rId2"/>
          <a:srcRect/>
          <a:stretch>
            <a:fillRect/>
          </a:stretch>
        </p:blipFill>
        <p:spPr bwMode="auto">
          <a:xfrm>
            <a:off x="604838" y="361950"/>
            <a:ext cx="7934325" cy="61341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6" name="Picture 4" descr="HEXP"/>
          <p:cNvPicPr>
            <a:picLocks noChangeAspect="1" noChangeArrowheads="1"/>
          </p:cNvPicPr>
          <p:nvPr/>
        </p:nvPicPr>
        <p:blipFill>
          <a:blip r:embed="rId2"/>
          <a:srcRect/>
          <a:stretch>
            <a:fillRect/>
          </a:stretch>
        </p:blipFill>
        <p:spPr bwMode="auto">
          <a:xfrm>
            <a:off x="990600" y="609600"/>
            <a:ext cx="7797800" cy="584835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0" name="Picture 4" descr="HEXP"/>
          <p:cNvPicPr>
            <a:picLocks noChangeAspect="1" noChangeArrowheads="1"/>
          </p:cNvPicPr>
          <p:nvPr/>
        </p:nvPicPr>
        <p:blipFill>
          <a:blip r:embed="rId2"/>
          <a:srcRect/>
          <a:stretch>
            <a:fillRect/>
          </a:stretch>
        </p:blipFill>
        <p:spPr bwMode="auto">
          <a:xfrm>
            <a:off x="914400" y="533400"/>
            <a:ext cx="7797800" cy="584835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descr="HEXP"/>
          <p:cNvPicPr>
            <a:picLocks noChangeAspect="1" noChangeArrowheads="1"/>
          </p:cNvPicPr>
          <p:nvPr/>
        </p:nvPicPr>
        <p:blipFill>
          <a:blip r:embed="rId2"/>
          <a:srcRect/>
          <a:stretch>
            <a:fillRect/>
          </a:stretch>
        </p:blipFill>
        <p:spPr bwMode="auto">
          <a:xfrm>
            <a:off x="762000" y="533400"/>
            <a:ext cx="7797800" cy="58483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2"/>
          <p:cNvSpPr>
            <a:spLocks noGrp="1"/>
          </p:cNvSpPr>
          <p:nvPr>
            <p:ph idx="1"/>
          </p:nvPr>
        </p:nvSpPr>
        <p:spPr>
          <a:xfrm>
            <a:off x="457200" y="381000"/>
            <a:ext cx="8229600" cy="5745163"/>
          </a:xfrm>
        </p:spPr>
        <p:txBody>
          <a:bodyPr/>
          <a:lstStyle/>
          <a:p>
            <a:pPr>
              <a:buFont typeface="Arial" charset="0"/>
              <a:buNone/>
            </a:pPr>
            <a:r>
              <a:rPr lang="en-US" sz="2800" smtClean="0"/>
              <a:t> </a:t>
            </a:r>
          </a:p>
          <a:p>
            <a:pPr lvl="1">
              <a:buFont typeface="Arial" charset="0"/>
              <a:buNone/>
            </a:pPr>
            <a:r>
              <a:rPr lang="en-US" sz="2200" b="1" smtClean="0"/>
              <a:t>Step2 includes,</a:t>
            </a:r>
          </a:p>
          <a:p>
            <a:pPr lvl="1"/>
            <a:r>
              <a:rPr lang="en-US" sz="2200" smtClean="0"/>
              <a:t>Interpolate GFS analysis data onto the same 40x40 degree</a:t>
            </a:r>
            <a:r>
              <a:rPr lang="en-US" sz="2200" baseline="30000" smtClean="0"/>
              <a:t>2</a:t>
            </a:r>
            <a:r>
              <a:rPr lang="en-US" sz="2200" smtClean="0"/>
              <a:t> 9km resolution domain</a:t>
            </a:r>
          </a:p>
          <a:p>
            <a:pPr lvl="1"/>
            <a:r>
              <a:rPr lang="en-US" sz="2200" smtClean="0"/>
              <a:t>Split the 40x40 fields into GFS environment and GFS vortex </a:t>
            </a:r>
          </a:p>
          <a:p>
            <a:pPr lvl="1"/>
            <a:r>
              <a:rPr lang="en-US" sz="2200" smtClean="0"/>
              <a:t>Combine GFS environment and modified HWRF vortex</a:t>
            </a:r>
          </a:p>
          <a:p>
            <a:pPr lvl="1"/>
            <a:r>
              <a:rPr lang="en-US" sz="2200" smtClean="0"/>
              <a:t>Interpolate the combined data onto outer nest and the ghost domain</a:t>
            </a:r>
          </a:p>
          <a:p>
            <a:pPr>
              <a:buFont typeface="Arial" charset="0"/>
              <a:buNone/>
            </a:pPr>
            <a:endParaRPr lang="en-US" smtClean="0"/>
          </a:p>
          <a:p>
            <a:r>
              <a:rPr lang="en-US" sz="2600" smtClean="0"/>
              <a:t>After Step2, we run GSI on the outer nest and ghost domain. The outer nest data and the ghost domain data then are combined to create initial fields for outer nest and inner nest.</a:t>
            </a:r>
            <a:endParaRPr lang="en-US" sz="5000" smtClean="0"/>
          </a:p>
          <a:p>
            <a:endParaRPr lang="en-US" smtClean="0"/>
          </a:p>
        </p:txBody>
      </p:sp>
      <p:sp>
        <p:nvSpPr>
          <p:cNvPr id="5" name="Slide Number Placeholder 4"/>
          <p:cNvSpPr>
            <a:spLocks noGrp="1"/>
          </p:cNvSpPr>
          <p:nvPr>
            <p:ph type="sldNum" sz="quarter" idx="12"/>
          </p:nvPr>
        </p:nvSpPr>
        <p:spPr/>
        <p:txBody>
          <a:bodyPr/>
          <a:lstStyle/>
          <a:p>
            <a:pPr>
              <a:defRPr/>
            </a:pPr>
            <a:fld id="{41998778-5D38-4152-81BC-89F9A49898C1}"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26" name="Date Placeholder 25"/>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r>
              <a:rPr lang="en-US" sz="1200">
                <a:solidFill>
                  <a:schemeClr val="tx1">
                    <a:tint val="75000"/>
                  </a:schemeClr>
                </a:solidFill>
                <a:latin typeface="+mn-lt"/>
              </a:rPr>
              <a:t>1/11/2010</a:t>
            </a:r>
          </a:p>
        </p:txBody>
      </p:sp>
      <p:sp>
        <p:nvSpPr>
          <p:cNvPr id="17411" name="Slide Number Placeholder 26"/>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0C291656-A3AB-4A19-A9FF-609ECDCF45F4}" type="slidenum">
              <a:rPr lang="en-US" sz="1200">
                <a:solidFill>
                  <a:srgbClr val="898989"/>
                </a:solidFill>
                <a:latin typeface="Calibri" pitchFamily="34" charset="0"/>
              </a:rPr>
              <a:pPr algn="r"/>
              <a:t>4</a:t>
            </a:fld>
            <a:endParaRPr lang="en-US" sz="1200">
              <a:solidFill>
                <a:srgbClr val="898989"/>
              </a:solidFill>
              <a:latin typeface="Calibri" pitchFamily="34" charset="0"/>
            </a:endParaRPr>
          </a:p>
        </p:txBody>
      </p:sp>
      <p:sp>
        <p:nvSpPr>
          <p:cNvPr id="17412" name="TextBox 6"/>
          <p:cNvSpPr txBox="1">
            <a:spLocks noChangeArrowheads="1"/>
          </p:cNvSpPr>
          <p:nvPr/>
        </p:nvSpPr>
        <p:spPr bwMode="auto">
          <a:xfrm>
            <a:off x="5181600" y="6324600"/>
            <a:ext cx="3759200" cy="369888"/>
          </a:xfrm>
          <a:prstGeom prst="rect">
            <a:avLst/>
          </a:prstGeom>
          <a:noFill/>
          <a:ln w="9525">
            <a:noFill/>
            <a:miter lim="800000"/>
            <a:headEnd/>
            <a:tailEnd/>
          </a:ln>
        </p:spPr>
        <p:txBody>
          <a:bodyPr wrap="none">
            <a:spAutoFit/>
          </a:bodyPr>
          <a:lstStyle/>
          <a:p>
            <a:r>
              <a:rPr lang="en-US">
                <a:latin typeface="Calibri" pitchFamily="34" charset="0"/>
              </a:rPr>
              <a:t>( Flow chart drawn by Ligia Bernardet)</a:t>
            </a:r>
          </a:p>
        </p:txBody>
      </p:sp>
      <p:pic>
        <p:nvPicPr>
          <p:cNvPr id="17413" name="Picture 8" descr="HWRF_high_level_initialization_overview_withGSI_April2011_v2.gif"/>
          <p:cNvPicPr>
            <a:picLocks noChangeAspect="1"/>
          </p:cNvPicPr>
          <p:nvPr/>
        </p:nvPicPr>
        <p:blipFill>
          <a:blip r:embed="rId2"/>
          <a:srcRect/>
          <a:stretch>
            <a:fillRect/>
          </a:stretch>
        </p:blipFill>
        <p:spPr bwMode="auto">
          <a:xfrm>
            <a:off x="993775" y="361950"/>
            <a:ext cx="6169025" cy="5911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457200" y="304800"/>
            <a:ext cx="8229600" cy="5821363"/>
          </a:xfrm>
        </p:spPr>
        <p:txBody>
          <a:bodyPr/>
          <a:lstStyle/>
          <a:p>
            <a:endParaRPr lang="en-US" sz="2000" smtClean="0"/>
          </a:p>
          <a:p>
            <a:pPr>
              <a:buFont typeface="Arial" charset="0"/>
              <a:buNone/>
            </a:pPr>
            <a:r>
              <a:rPr lang="en-US" sz="2000" smtClean="0"/>
              <a:t>	</a:t>
            </a:r>
            <a:r>
              <a:rPr lang="en-US" sz="2400" b="1" smtClean="0"/>
              <a:t>2) Create the 40x40 degree</a:t>
            </a:r>
            <a:r>
              <a:rPr lang="en-US" sz="2400" b="1" baseline="30000" smtClean="0"/>
              <a:t>2</a:t>
            </a:r>
            <a:r>
              <a:rPr lang="en-US" sz="2400" b="1" smtClean="0"/>
              <a:t> 9km resolution data</a:t>
            </a:r>
          </a:p>
          <a:p>
            <a:pPr lvl="1"/>
            <a:endParaRPr lang="en-US" sz="1600" smtClean="0"/>
          </a:p>
          <a:p>
            <a:pPr lvl="1"/>
            <a:r>
              <a:rPr lang="en-US" sz="1600" smtClean="0"/>
              <a:t>Generate horizontal e-grid (standard procedure) and construct vertical pressure grid for the 40x40 degree</a:t>
            </a:r>
            <a:r>
              <a:rPr lang="en-US" sz="1600" baseline="30000" smtClean="0"/>
              <a:t>2</a:t>
            </a:r>
            <a:r>
              <a:rPr lang="en-US" sz="1600" smtClean="0"/>
              <a:t> 9km domain</a:t>
            </a:r>
          </a:p>
          <a:p>
            <a:pPr lvl="1">
              <a:buFont typeface="Arial" charset="0"/>
              <a:buNone/>
            </a:pPr>
            <a:r>
              <a:rPr lang="en-US" sz="2000" b="1" smtClean="0"/>
              <a:t>	Vertical pressure grid generation:</a:t>
            </a:r>
          </a:p>
          <a:p>
            <a:pPr lvl="2"/>
            <a:r>
              <a:rPr lang="en-US" sz="1600" smtClean="0"/>
              <a:t>Interpolate MSLP (Mean Sea Level Pressure) from old model grid d01 and d02 (for example, previous 6h forecast data) onto new 40x40 degree</a:t>
            </a:r>
            <a:r>
              <a:rPr lang="en-US" sz="1600" baseline="30000" smtClean="0"/>
              <a:t>2</a:t>
            </a:r>
            <a:r>
              <a:rPr lang="en-US" sz="1600" smtClean="0"/>
              <a:t> 9km grid</a:t>
            </a:r>
          </a:p>
          <a:p>
            <a:pPr lvl="2"/>
            <a:r>
              <a:rPr lang="en-US" sz="1600" smtClean="0"/>
              <a:t>Convert  MSLP to surface pressure and calculate</a:t>
            </a:r>
            <a:endParaRPr lang="en-US" sz="1200" smtClean="0"/>
          </a:p>
          <a:p>
            <a:pPr lvl="3">
              <a:buFont typeface="Arial" charset="0"/>
              <a:buNone/>
            </a:pPr>
            <a:r>
              <a:rPr lang="en-US" sz="1800" smtClean="0"/>
              <a:t>		PD (I,J)=PS(I,J,1)-PDTOP-PT</a:t>
            </a:r>
          </a:p>
          <a:p>
            <a:pPr lvl="2"/>
            <a:r>
              <a:rPr lang="en-US" sz="1600" smtClean="0"/>
              <a:t>New vertical pressure grid:</a:t>
            </a:r>
          </a:p>
          <a:p>
            <a:pPr lvl="2">
              <a:buFont typeface="Arial" charset="0"/>
              <a:buNone/>
            </a:pPr>
            <a:r>
              <a:rPr lang="en-US" sz="1600" smtClean="0"/>
              <a:t>		P(I,J,K)=PT+PDTOP*ETA1(K)+PD(I,J)*ETA2(K)</a:t>
            </a:r>
          </a:p>
          <a:p>
            <a:pPr lvl="2"/>
            <a:r>
              <a:rPr lang="en-US" sz="1600" smtClean="0"/>
              <a:t>These pressure grid is terrain following and closely match the pressure grid of the original model grid for domains d01 and d02</a:t>
            </a:r>
          </a:p>
          <a:p>
            <a:pPr lvl="1"/>
            <a:r>
              <a:rPr lang="en-US" sz="1600" smtClean="0"/>
              <a:t>Data interpolation</a:t>
            </a:r>
          </a:p>
          <a:p>
            <a:pPr lvl="2"/>
            <a:r>
              <a:rPr lang="en-US" sz="1600" smtClean="0"/>
              <a:t>Localized vertical interpolation</a:t>
            </a:r>
          </a:p>
          <a:p>
            <a:pPr lvl="2"/>
            <a:r>
              <a:rPr lang="en-US" sz="1600" smtClean="0"/>
              <a:t>Horizontal E-grid to E-grid interpolation.</a:t>
            </a:r>
          </a:p>
          <a:p>
            <a:pPr lvl="1">
              <a:buFont typeface="Arial" charset="0"/>
              <a:buNone/>
            </a:pPr>
            <a:endParaRPr lang="en-US" sz="1600" smtClean="0"/>
          </a:p>
        </p:txBody>
      </p:sp>
      <p:sp>
        <p:nvSpPr>
          <p:cNvPr id="5" name="Slide Number Placeholder 4"/>
          <p:cNvSpPr>
            <a:spLocks noGrp="1"/>
          </p:cNvSpPr>
          <p:nvPr>
            <p:ph type="sldNum" sz="quarter" idx="12"/>
          </p:nvPr>
        </p:nvSpPr>
        <p:spPr/>
        <p:txBody>
          <a:bodyPr/>
          <a:lstStyle/>
          <a:p>
            <a:pPr>
              <a:defRPr/>
            </a:pPr>
            <a:fld id="{EA64233A-4CE2-4B07-83AC-A7F4FB366682}"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Sigma-Pressure Hybrid Coordinate</a:t>
            </a:r>
          </a:p>
        </p:txBody>
      </p:sp>
      <p:pic>
        <p:nvPicPr>
          <p:cNvPr id="19458" name="Picture 3"/>
          <p:cNvPicPr>
            <a:picLocks noGrp="1" noChangeAspect="1" noChangeArrowheads="1"/>
          </p:cNvPicPr>
          <p:nvPr>
            <p:ph idx="1"/>
          </p:nvPr>
        </p:nvPicPr>
        <p:blipFill>
          <a:blip r:embed="rId2"/>
          <a:srcRect/>
          <a:stretch>
            <a:fillRect/>
          </a:stretch>
        </p:blipFill>
        <p:spPr>
          <a:xfrm>
            <a:off x="1211263" y="1935163"/>
            <a:ext cx="6721475" cy="4389437"/>
          </a:xfrm>
        </p:spPr>
      </p:pic>
      <p:sp>
        <p:nvSpPr>
          <p:cNvPr id="19459" name="TextBox 5"/>
          <p:cNvSpPr txBox="1">
            <a:spLocks noChangeArrowheads="1"/>
          </p:cNvSpPr>
          <p:nvPr/>
        </p:nvSpPr>
        <p:spPr bwMode="auto">
          <a:xfrm>
            <a:off x="4038600" y="6400800"/>
            <a:ext cx="3200400" cy="276225"/>
          </a:xfrm>
          <a:prstGeom prst="rect">
            <a:avLst/>
          </a:prstGeom>
          <a:noFill/>
          <a:ln w="9525">
            <a:noFill/>
            <a:miter lim="800000"/>
            <a:headEnd/>
            <a:tailEnd/>
          </a:ln>
        </p:spPr>
        <p:txBody>
          <a:bodyPr>
            <a:spAutoFit/>
          </a:bodyPr>
          <a:lstStyle/>
          <a:p>
            <a:pPr algn="r"/>
            <a:r>
              <a:rPr lang="en-US" sz="1200">
                <a:latin typeface="Calibri" pitchFamily="34" charset="0"/>
              </a:rPr>
              <a:t>Credit: Zavisa Janjic WRF-NMM Tutorial</a:t>
            </a:r>
          </a:p>
        </p:txBody>
      </p:sp>
      <p:sp>
        <p:nvSpPr>
          <p:cNvPr id="5" name="Slide Number Placeholder 4"/>
          <p:cNvSpPr>
            <a:spLocks noGrp="1"/>
          </p:cNvSpPr>
          <p:nvPr>
            <p:ph type="sldNum" sz="quarter" idx="12"/>
          </p:nvPr>
        </p:nvSpPr>
        <p:spPr/>
        <p:txBody>
          <a:bodyPr/>
          <a:lstStyle/>
          <a:p>
            <a:pPr>
              <a:defRPr/>
            </a:pPr>
            <a:fld id="{892C3C64-D4C5-4851-9261-3C541F67316B}" type="slidenum">
              <a:rPr lang="en-US"/>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381000" y="381000"/>
            <a:ext cx="8305800" cy="6096000"/>
          </a:xfrm>
        </p:spPr>
        <p:txBody>
          <a:bodyPr/>
          <a:lstStyle/>
          <a:p>
            <a:endParaRPr lang="en-US" sz="1800" smtClean="0"/>
          </a:p>
          <a:p>
            <a:r>
              <a:rPr lang="en-US" sz="2000" b="1" smtClean="0"/>
              <a:t>Localized vertical interpolation</a:t>
            </a:r>
          </a:p>
          <a:p>
            <a:pPr lvl="1">
              <a:buFont typeface="Arial" charset="0"/>
              <a:buNone/>
            </a:pPr>
            <a:r>
              <a:rPr lang="en-US" sz="1800" smtClean="0"/>
              <a:t>Consider a new grid point Q with pressure P (target point)</a:t>
            </a:r>
          </a:p>
          <a:p>
            <a:pPr lvl="1"/>
            <a:r>
              <a:rPr lang="en-US" sz="1800" smtClean="0"/>
              <a:t>Find the surrounding 4 grid points A,B,C and D (source points)</a:t>
            </a:r>
          </a:p>
          <a:p>
            <a:pPr lvl="1"/>
            <a:r>
              <a:rPr lang="en-US" sz="1800" smtClean="0"/>
              <a:t>Vertically interpolate data (U, V, T, r) at grid points A,B,C and D onto constant pressure P level (the same pressure level as target point Q)</a:t>
            </a:r>
          </a:p>
          <a:p>
            <a:pPr lvl="1"/>
            <a:r>
              <a:rPr lang="en-US" sz="1800" smtClean="0"/>
              <a:t>Horizontally interpolate the new data at level P from A,B,C and D to the target grid point Q (E-grid to E-grid interpolation)</a:t>
            </a:r>
          </a:p>
          <a:p>
            <a:pPr lvl="1">
              <a:buFont typeface="Arial" charset="0"/>
              <a:buNone/>
            </a:pPr>
            <a:r>
              <a:rPr lang="en-US" sz="1800" smtClean="0"/>
              <a:t>This kind of data interpolation, though complex, carrying accurate information from old grids to new grids.</a:t>
            </a:r>
          </a:p>
          <a:p>
            <a:pPr lvl="1">
              <a:buFont typeface="Arial" charset="0"/>
              <a:buNone/>
            </a:pPr>
            <a:r>
              <a:rPr lang="en-US" sz="1800" b="1" smtClean="0"/>
              <a:t>Why use the localized vertical interpolation?</a:t>
            </a:r>
          </a:p>
          <a:p>
            <a:pPr lvl="1">
              <a:buFont typeface="Arial" charset="0"/>
              <a:buNone/>
            </a:pPr>
            <a:r>
              <a:rPr lang="en-US" sz="1800" smtClean="0"/>
              <a:t>Suppose we use 43 constant vertical pressure levels:</a:t>
            </a:r>
          </a:p>
          <a:p>
            <a:pPr lvl="1">
              <a:buFont typeface="Arial" charset="0"/>
              <a:buNone/>
            </a:pPr>
            <a:r>
              <a:rPr lang="en-US" sz="1800" smtClean="0"/>
              <a:t>At 900mb (center pressure for strong hurricanes), the vertical distance between the first grid and the second grid is over 200m, whereas the first grid of U,V,T and r are roughly located at 35m (half grid points) above ocean surface.</a:t>
            </a:r>
          </a:p>
          <a:p>
            <a:pPr lvl="1">
              <a:buFont typeface="Arial" charset="0"/>
              <a:buNone/>
            </a:pPr>
            <a:r>
              <a:rPr lang="en-US" sz="1800" smtClean="0"/>
              <a:t>At 700mb (high mountains), the vertical distance between the first grid and the second grid is over 400m, whereas the first grid of U,V,T and r are roughly located at 20m at high mountains.</a:t>
            </a:r>
          </a:p>
        </p:txBody>
      </p:sp>
      <p:sp>
        <p:nvSpPr>
          <p:cNvPr id="5" name="Slide Number Placeholder 4"/>
          <p:cNvSpPr>
            <a:spLocks noGrp="1"/>
          </p:cNvSpPr>
          <p:nvPr>
            <p:ph type="sldNum" sz="quarter" idx="12"/>
          </p:nvPr>
        </p:nvSpPr>
        <p:spPr/>
        <p:txBody>
          <a:bodyPr/>
          <a:lstStyle/>
          <a:p>
            <a:pPr>
              <a:defRPr/>
            </a:pPr>
            <a:fld id="{21951D62-42C4-4856-932A-9E7A8A533321}"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371600" y="152400"/>
            <a:ext cx="6629400" cy="6186488"/>
          </a:xfrm>
          <a:prstGeom prst="rect">
            <a:avLst/>
          </a:prstGeom>
          <a:noFill/>
          <a:ln w="9525">
            <a:noFill/>
            <a:miter lim="800000"/>
            <a:headEnd/>
            <a:tailEnd/>
          </a:ln>
        </p:spPr>
        <p:txBody>
          <a:bodyPr>
            <a:spAutoFit/>
          </a:bodyPr>
          <a:lstStyle/>
          <a:p>
            <a:r>
              <a:rPr lang="fr-FR">
                <a:latin typeface="Calibri" pitchFamily="34" charset="0"/>
              </a:rPr>
              <a:t> inside merge K,T5,Q5,U5,V5,Z5,P5=</a:t>
            </a:r>
          </a:p>
          <a:p>
            <a:r>
              <a:rPr lang="fr-FR">
                <a:latin typeface="Calibri" pitchFamily="34" charset="0"/>
              </a:rPr>
              <a:t>   K      Temp            r          U(m/s)    V(m/s)       Z (m)      P (Pascal)</a:t>
            </a:r>
          </a:p>
          <a:p>
            <a:r>
              <a:rPr lang="fr-FR">
                <a:latin typeface="Calibri" pitchFamily="34" charset="0"/>
              </a:rPr>
              <a:t>  1      300.12        0.02        7.88        0.32           0.00   101344.46</a:t>
            </a:r>
          </a:p>
          <a:p>
            <a:r>
              <a:rPr lang="fr-FR">
                <a:latin typeface="Calibri" pitchFamily="34" charset="0"/>
              </a:rPr>
              <a:t>  2      299.37        0.02        8.79        0.10          68.11   100570.72</a:t>
            </a:r>
          </a:p>
          <a:p>
            <a:r>
              <a:rPr lang="fr-FR">
                <a:latin typeface="Calibri" pitchFamily="34" charset="0"/>
              </a:rPr>
              <a:t>  3      298.57        0.02        9.35       -0.19         146.82    99681.37</a:t>
            </a:r>
          </a:p>
          <a:p>
            <a:r>
              <a:rPr lang="fr-FR">
                <a:latin typeface="Calibri" pitchFamily="34" charset="0"/>
              </a:rPr>
              <a:t>  4      297.68        0.02        9.78       -0.53         237.65    98661.93</a:t>
            </a:r>
          </a:p>
          <a:p>
            <a:r>
              <a:rPr lang="fr-FR">
                <a:latin typeface="Calibri" pitchFamily="34" charset="0"/>
              </a:rPr>
              <a:t>  5      296.68        0.02       10.15       -0.91        342.36    97496.02</a:t>
            </a:r>
          </a:p>
          <a:p>
            <a:r>
              <a:rPr lang="fr-FR">
                <a:latin typeface="Calibri" pitchFamily="34" charset="0"/>
              </a:rPr>
              <a:t>  6      295.57        0.02       10.49       -1.34        462.88    96166.34</a:t>
            </a:r>
          </a:p>
          <a:p>
            <a:r>
              <a:rPr lang="fr-FR">
                <a:latin typeface="Calibri" pitchFamily="34" charset="0"/>
              </a:rPr>
              <a:t>  7      294.34        0.02       10.80       -1.82        601.05    94658.38</a:t>
            </a:r>
          </a:p>
          <a:p>
            <a:r>
              <a:rPr lang="fr-FR">
                <a:latin typeface="Calibri" pitchFamily="34" charset="0"/>
              </a:rPr>
              <a:t>  8      293.02        0.02       11.05       -2.34        759.12    92954.83</a:t>
            </a:r>
          </a:p>
          <a:p>
            <a:r>
              <a:rPr lang="fr-FR">
                <a:solidFill>
                  <a:srgbClr val="FF0000"/>
                </a:solidFill>
                <a:latin typeface="Calibri" pitchFamily="34" charset="0"/>
              </a:rPr>
              <a:t>  9      291.76        0.01       11.07       -2.82        939.41    91040.24</a:t>
            </a:r>
          </a:p>
          <a:p>
            <a:r>
              <a:rPr lang="fr-FR">
                <a:solidFill>
                  <a:srgbClr val="FF0000"/>
                </a:solidFill>
                <a:latin typeface="Calibri" pitchFamily="34" charset="0"/>
              </a:rPr>
              <a:t> 10      290.79        0.01       10.37       -2.79     1144.39    88901.16</a:t>
            </a:r>
          </a:p>
          <a:p>
            <a:r>
              <a:rPr lang="fr-FR">
                <a:latin typeface="Calibri" pitchFamily="34" charset="0"/>
              </a:rPr>
              <a:t> 11      289.74        0.01        9.29       -2.39     1377.04    86525.05</a:t>
            </a:r>
          </a:p>
          <a:p>
            <a:r>
              <a:rPr lang="fr-FR">
                <a:latin typeface="Calibri" pitchFamily="34" charset="0"/>
              </a:rPr>
              <a:t> 12      288.61        0.01        7.20       -1.95     1639.77    83907.09</a:t>
            </a:r>
          </a:p>
          <a:p>
            <a:r>
              <a:rPr lang="fr-FR">
                <a:latin typeface="Calibri" pitchFamily="34" charset="0"/>
              </a:rPr>
              <a:t> 13      287.32        0.01        4.33       -1.19     1935.41    81043.41</a:t>
            </a:r>
          </a:p>
          <a:p>
            <a:r>
              <a:rPr lang="fr-FR">
                <a:latin typeface="Calibri" pitchFamily="34" charset="0"/>
              </a:rPr>
              <a:t> 14      285.63        0.01        1.20       -0.33     2266.36    77937.90</a:t>
            </a:r>
          </a:p>
          <a:p>
            <a:r>
              <a:rPr lang="fr-FR">
                <a:latin typeface="Calibri" pitchFamily="34" charset="0"/>
              </a:rPr>
              <a:t> 15      284.10        0.01       -1.68       -0.79     2634.39    74602.08</a:t>
            </a:r>
          </a:p>
          <a:p>
            <a:r>
              <a:rPr lang="fr-FR">
                <a:solidFill>
                  <a:srgbClr val="FF0000"/>
                </a:solidFill>
                <a:latin typeface="Calibri" pitchFamily="34" charset="0"/>
              </a:rPr>
              <a:t> 16      281.86        0.01       -1.42       -4.24     3041.65    71055.24</a:t>
            </a:r>
          </a:p>
          <a:p>
            <a:r>
              <a:rPr lang="fr-FR">
                <a:solidFill>
                  <a:srgbClr val="FF0000"/>
                </a:solidFill>
                <a:latin typeface="Calibri" pitchFamily="34" charset="0"/>
              </a:rPr>
              <a:t> 17      278.65        0.01       -1.77       -7.55     3489.06    67322.43</a:t>
            </a:r>
          </a:p>
          <a:p>
            <a:r>
              <a:rPr lang="fr-FR">
                <a:latin typeface="Calibri" pitchFamily="34" charset="0"/>
              </a:rPr>
              <a:t> 18      274.96        0.01       -2.40      -10.40     3975.82    63439.29</a:t>
            </a:r>
          </a:p>
          <a:p>
            <a:r>
              <a:rPr lang="fr-FR">
                <a:latin typeface="Calibri" pitchFamily="34" charset="0"/>
              </a:rPr>
              <a:t> 19      271.82        0.01        0.78       -8.74     4501.40    59445.37</a:t>
            </a:r>
          </a:p>
          <a:p>
            <a:r>
              <a:rPr lang="fr-FR">
                <a:latin typeface="Calibri" pitchFamily="34" charset="0"/>
              </a:rPr>
              <a:t> 20      269.22        0.00        0.95       -3.23     5066.16    55387.84</a:t>
            </a:r>
          </a:p>
        </p:txBody>
      </p:sp>
      <p:sp>
        <p:nvSpPr>
          <p:cNvPr id="4" name="Slide Number Placeholder 3"/>
          <p:cNvSpPr>
            <a:spLocks noGrp="1"/>
          </p:cNvSpPr>
          <p:nvPr>
            <p:ph type="sldNum" sz="quarter" idx="12"/>
          </p:nvPr>
        </p:nvSpPr>
        <p:spPr/>
        <p:txBody>
          <a:bodyPr/>
          <a:lstStyle/>
          <a:p>
            <a:pPr>
              <a:defRPr/>
            </a:pPr>
            <a:fld id="{71A5AC91-D570-4F45-9BEB-2EE11152AA39}"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a:xfrm>
            <a:off x="381000" y="228600"/>
            <a:ext cx="8305800" cy="6096000"/>
          </a:xfrm>
        </p:spPr>
        <p:txBody>
          <a:bodyPr/>
          <a:lstStyle/>
          <a:p>
            <a:endParaRPr lang="en-US" sz="1800" smtClean="0"/>
          </a:p>
          <a:p>
            <a:pPr>
              <a:buFont typeface="Arial" charset="0"/>
              <a:buNone/>
            </a:pPr>
            <a:r>
              <a:rPr lang="en-US" sz="2000" b="1" smtClean="0"/>
              <a:t>	</a:t>
            </a:r>
            <a:r>
              <a:rPr lang="en-US" sz="2400" b="1" smtClean="0"/>
              <a:t>3) Separate the vortex from its environment</a:t>
            </a:r>
          </a:p>
          <a:p>
            <a:pPr lvl="1">
              <a:buFont typeface="Arial" charset="0"/>
              <a:buNone/>
            </a:pPr>
            <a:endParaRPr lang="en-US" sz="1800" smtClean="0"/>
          </a:p>
          <a:p>
            <a:pPr lvl="1">
              <a:buFont typeface="Arial" charset="0"/>
              <a:buNone/>
            </a:pPr>
            <a:r>
              <a:rPr lang="en-US" sz="1800" smtClean="0"/>
              <a:t>The code are modified from GFDL model code, the procedures are the same as those used in GFDL. However, the program is relatively old and has not been updated for the last 10 years. The data smoothing is done on 1 degree grid resolution. The vortex separation procedure is described as follows,</a:t>
            </a:r>
          </a:p>
          <a:p>
            <a:pPr lvl="1"/>
            <a:r>
              <a:rPr lang="en-US" sz="1800" smtClean="0"/>
              <a:t>Interpolate data onto 1 degree resolution grids</a:t>
            </a:r>
          </a:p>
          <a:p>
            <a:pPr lvl="1"/>
            <a:r>
              <a:rPr lang="en-US" sz="1800" smtClean="0"/>
              <a:t>Separate vortex from its environment on 1 degree resolution grids</a:t>
            </a:r>
          </a:p>
          <a:p>
            <a:pPr lvl="1"/>
            <a:r>
              <a:rPr lang="en-US" sz="1800" smtClean="0"/>
              <a:t>Interpolate the environment field to the original 40x40 degrees 9km data only for the grids inside the filter domain</a:t>
            </a:r>
          </a:p>
          <a:p>
            <a:pPr lvl="1"/>
            <a:r>
              <a:rPr lang="en-US" sz="1800" smtClean="0"/>
              <a:t>Subtract the new 40x40 degrees data from its original data to obtain the high resolution vortex</a:t>
            </a:r>
          </a:p>
          <a:p>
            <a:pPr lvl="1">
              <a:buFont typeface="Arial" charset="0"/>
              <a:buNone/>
            </a:pPr>
            <a:r>
              <a:rPr lang="en-US" sz="1800" b="1" smtClean="0"/>
              <a:t>Problem in this code: </a:t>
            </a:r>
          </a:p>
          <a:p>
            <a:pPr lvl="1">
              <a:buFont typeface="Arial" charset="0"/>
              <a:buNone/>
            </a:pPr>
            <a:r>
              <a:rPr lang="en-US" sz="1800" smtClean="0"/>
              <a:t>	-- noise at high mountain area (need temperature adjustment since the  	topography data is different between the 100km and 9km grid resolution)</a:t>
            </a:r>
          </a:p>
          <a:p>
            <a:pPr lvl="1">
              <a:buFont typeface="Arial" charset="0"/>
              <a:buNone/>
            </a:pPr>
            <a:r>
              <a:rPr lang="en-US" sz="1800" smtClean="0"/>
              <a:t>     -- hurricane component is stored at 85 constant pressure level (this vertical 	resolution may not be good enough for strong hurricanes).</a:t>
            </a:r>
          </a:p>
        </p:txBody>
      </p:sp>
      <p:sp>
        <p:nvSpPr>
          <p:cNvPr id="5" name="Slide Number Placeholder 4"/>
          <p:cNvSpPr>
            <a:spLocks noGrp="1"/>
          </p:cNvSpPr>
          <p:nvPr>
            <p:ph type="sldNum" sz="quarter" idx="12"/>
          </p:nvPr>
        </p:nvSpPr>
        <p:spPr/>
        <p:txBody>
          <a:bodyPr/>
          <a:lstStyle/>
          <a:p>
            <a:pPr>
              <a:defRPr/>
            </a:pPr>
            <a:fld id="{261B4211-11AA-4909-9F2C-71B5326CFE58}"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TotalTime>
  <Words>1412</Words>
  <Application>Microsoft Office PowerPoint</Application>
  <PresentationFormat>On-screen Show (4:3)</PresentationFormat>
  <Paragraphs>244</Paragraphs>
  <Slides>26</Slides>
  <Notes>1</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26</vt:i4>
      </vt:variant>
    </vt:vector>
  </HeadingPairs>
  <TitlesOfParts>
    <vt:vector size="30" baseType="lpstr">
      <vt:lpstr>Calibri</vt:lpstr>
      <vt:lpstr>Arial</vt:lpstr>
      <vt:lpstr>Wingdings</vt:lpstr>
      <vt:lpstr>Office Theme</vt:lpstr>
      <vt:lpstr>   Extending Operational HWRF Initialization to Triple-nest HWRF System  </vt:lpstr>
      <vt:lpstr>Slide 2</vt:lpstr>
      <vt:lpstr>Slide 3</vt:lpstr>
      <vt:lpstr>Slide 4</vt:lpstr>
      <vt:lpstr>Slide 5</vt:lpstr>
      <vt:lpstr>Sigma-Pressure Hybrid Coordinate</vt:lpstr>
      <vt:lpstr>Slide 7</vt:lpstr>
      <vt:lpstr>Slide 8</vt:lpstr>
      <vt:lpstr>Slide 9</vt:lpstr>
      <vt:lpstr>Slide 10</vt:lpstr>
      <vt:lpstr>Slide 11</vt:lpstr>
      <vt:lpstr>Horizontal Interpolation Procedure</vt:lpstr>
      <vt:lpstr>Horizontal Interpolation Scheme</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HWRF initialization for 3km model resolution</dc:title>
  <dc:creator>admin</dc:creator>
  <cp:lastModifiedBy>wd20vxt</cp:lastModifiedBy>
  <cp:revision>114</cp:revision>
  <dcterms:created xsi:type="dcterms:W3CDTF">2011-09-27T13:52:37Z</dcterms:created>
  <dcterms:modified xsi:type="dcterms:W3CDTF">2011-09-29T13:46:46Z</dcterms:modified>
</cp:coreProperties>
</file>