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1" r:id="rId3"/>
    <p:sldId id="272" r:id="rId4"/>
    <p:sldId id="274" r:id="rId5"/>
    <p:sldId id="266" r:id="rId6"/>
    <p:sldId id="267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1045-D814-4EE9-8490-B49E621007F8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F913-6F56-4115-8475-8F5078EB1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F913-6F56-4115-8475-8F5078EB1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F913-6F56-4115-8475-8F5078EB1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658A-3F68-4936-A7F0-F45318FCBF3D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4F6-A5E9-4D27-8E44-AC558CAB2EA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F355-6535-4115-956F-0249D481B0F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ACB8-711A-40AB-9D52-A00DAF5D1EDF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0715-2D79-48B8-9D5A-6A80DEEE9D4E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F044-87D6-40A4-AC86-95B2603FC7F5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987-11BD-456F-BEEB-F85890567983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B4E4-C978-492C-9794-FA73940F6396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7D7-0F9B-49E3-AAC4-8246CEEDAB44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177C-BD9C-42CE-9AFB-876FD7068BE1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47A1-95A8-437D-B2A5-4D86C37FE74D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88D5-A949-41D6-B958-F05BAF4DA6F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E927-3120-48C2-9870-79A265F4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Real-Time HWRF Forecasts for Super Cyclone* </a:t>
            </a:r>
            <a:r>
              <a:rPr lang="en-US" dirty="0" err="1" smtClean="0"/>
              <a:t>Phailin</a:t>
            </a:r>
            <a:r>
              <a:rPr lang="en-US" dirty="0" smtClean="0"/>
              <a:t> 02B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126-hr HWRF Forecast Guidance for all cycles of </a:t>
            </a:r>
            <a:r>
              <a:rPr lang="en-US" b="1" dirty="0" err="1" smtClean="0">
                <a:solidFill>
                  <a:schemeClr val="tx1"/>
                </a:solidFill>
              </a:rPr>
              <a:t>Phailin</a:t>
            </a:r>
            <a:r>
              <a:rPr lang="en-US" b="1" dirty="0" smtClean="0">
                <a:solidFill>
                  <a:schemeClr val="tx1"/>
                </a:solidFill>
              </a:rPr>
              <a:t> 02B Provided to JTWC and IMD</a:t>
            </a:r>
            <a:r>
              <a:rPr lang="en-US" b="1" baseline="30000" dirty="0" smtClean="0">
                <a:solidFill>
                  <a:schemeClr val="tx1"/>
                </a:solidFill>
              </a:rPr>
              <a:t>+</a:t>
            </a:r>
            <a:r>
              <a:rPr lang="en-US" b="1" dirty="0" smtClean="0">
                <a:solidFill>
                  <a:schemeClr val="tx1"/>
                </a:solidFill>
              </a:rPr>
              <a:t> at 6-hr interval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This is the first time extending real-time forecast guidance support to JTWC for the Indian Ocean basin using the West-Pac HWRF experiments run on HFIP Jet machines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sz="2600" b="1" i="1" dirty="0" smtClean="0">
                <a:solidFill>
                  <a:schemeClr val="tx1"/>
                </a:solidFill>
              </a:rPr>
              <a:t>*IMD did not declare </a:t>
            </a:r>
            <a:r>
              <a:rPr lang="en-US" sz="2600" b="1" i="1" dirty="0" err="1" smtClean="0">
                <a:solidFill>
                  <a:schemeClr val="tx1"/>
                </a:solidFill>
              </a:rPr>
              <a:t>Phailin</a:t>
            </a:r>
            <a:r>
              <a:rPr lang="en-US" sz="2600" b="1" i="1" dirty="0" smtClean="0">
                <a:solidFill>
                  <a:schemeClr val="tx1"/>
                </a:solidFill>
              </a:rPr>
              <a:t> as Super Cyclone, however, JTWC estimates called for a Cat.5 hurricane strength for </a:t>
            </a:r>
            <a:r>
              <a:rPr lang="en-US" sz="2600" b="1" i="1" dirty="0" err="1" smtClean="0">
                <a:solidFill>
                  <a:schemeClr val="tx1"/>
                </a:solidFill>
              </a:rPr>
              <a:t>Phailin</a:t>
            </a:r>
            <a:r>
              <a:rPr lang="en-US" sz="2600" b="1" i="1" dirty="0" smtClean="0">
                <a:solidFill>
                  <a:schemeClr val="tx1"/>
                </a:solidFill>
              </a:rPr>
              <a:t> for a brief period 24 </a:t>
            </a:r>
            <a:r>
              <a:rPr lang="en-US" sz="2600" b="1" i="1" dirty="0" err="1" smtClean="0">
                <a:solidFill>
                  <a:schemeClr val="tx1"/>
                </a:solidFill>
              </a:rPr>
              <a:t>hrs</a:t>
            </a:r>
            <a:r>
              <a:rPr lang="en-US" sz="2600" b="1" i="1" dirty="0" smtClean="0">
                <a:solidFill>
                  <a:schemeClr val="tx1"/>
                </a:solidFill>
              </a:rPr>
              <a:t> before landfall.  This could be due to difference in standards adopted for intensity estimates (10min sustained wind, WMO criteria for IMD vs. 1min sustained wind, NHC/JTWC criteria)</a:t>
            </a:r>
          </a:p>
          <a:p>
            <a:pPr algn="l"/>
            <a:endParaRPr lang="en-US" sz="2600" b="1" i="1" dirty="0" smtClean="0">
              <a:solidFill>
                <a:schemeClr val="tx1"/>
              </a:solidFill>
            </a:endParaRPr>
          </a:p>
          <a:p>
            <a:pPr algn="l"/>
            <a:r>
              <a:rPr lang="en-US" sz="2600" b="1" i="1" dirty="0" smtClean="0">
                <a:solidFill>
                  <a:schemeClr val="tx1"/>
                </a:solidFill>
              </a:rPr>
              <a:t>+IMD runs it’s own version of HWRF (9km, 2010 version of operational HWRF) at 12-hr interval, without vortex cycling.  NCEP HWRF is latest 2013 operational configuration.  Both are uncoupled.  IMD scientist Mr. </a:t>
            </a:r>
            <a:r>
              <a:rPr lang="en-US" sz="2600" b="1" i="1" smtClean="0">
                <a:solidFill>
                  <a:schemeClr val="tx1"/>
                </a:solidFill>
              </a:rPr>
              <a:t>Das is </a:t>
            </a:r>
            <a:r>
              <a:rPr lang="en-US" sz="2600" b="1" i="1" dirty="0" smtClean="0">
                <a:solidFill>
                  <a:schemeClr val="tx1"/>
                </a:solidFill>
              </a:rPr>
              <a:t>currently visiting EMC to adopt the latest version of HWRF for implementation at IMD.</a:t>
            </a:r>
            <a:endParaRPr lang="en-US" sz="26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IOAL2013_t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094787" cy="2895600"/>
          </a:xfrm>
          <a:prstGeom prst="rect">
            <a:avLst/>
          </a:prstGeom>
        </p:spPr>
      </p:pic>
      <p:pic>
        <p:nvPicPr>
          <p:cNvPr id="5" name="Picture 4" descr="fig_IOAL2013_tker_i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400550" cy="311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600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JTWC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600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IMD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Track Forecast Verification, Tropical Cyclone </a:t>
            </a:r>
            <a:r>
              <a:rPr lang="en-US" sz="2800" dirty="0" err="1" smtClean="0"/>
              <a:t>Phailin</a:t>
            </a:r>
            <a:r>
              <a:rPr lang="en-US" sz="2800" dirty="0" smtClean="0"/>
              <a:t> 2013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486400"/>
            <a:ext cx="746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HWRF had lowest track forecast errors compared to other NCEP/Navy models, better than JTWC official </a:t>
            </a:r>
            <a:r>
              <a:rPr lang="en-US" b="1" dirty="0" smtClean="0">
                <a:solidFill>
                  <a:srgbClr val="FF0000"/>
                </a:solidFill>
              </a:rPr>
              <a:t>forecasts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Similar track forecast error between JTWC and IMD. There is almost no cross-track diff between JTWC and IMD, but IMD track is slower than JTWC’s track.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IOAL2013_wi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310304" cy="3048000"/>
          </a:xfrm>
          <a:prstGeom prst="rect">
            <a:avLst/>
          </a:prstGeom>
        </p:spPr>
      </p:pic>
      <p:pic>
        <p:nvPicPr>
          <p:cNvPr id="3" name="Picture 2" descr="fig_IOAL2013_wind_i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05000"/>
            <a:ext cx="4572000" cy="3233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Intensity Forecast Verification, Tropical Cyclone </a:t>
            </a:r>
            <a:r>
              <a:rPr lang="en-US" sz="2800" dirty="0" err="1" smtClean="0"/>
              <a:t>Phailin</a:t>
            </a:r>
            <a:r>
              <a:rPr lang="en-US" sz="2800" dirty="0" smtClean="0"/>
              <a:t> 2013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JTWC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219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IMD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486399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Intensity from IMD best track estimate is weaker than that from JTWC, about 10-25kt weaker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IOAL2013_b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4076057" cy="2928938"/>
          </a:xfrm>
          <a:prstGeom prst="rect">
            <a:avLst/>
          </a:prstGeom>
        </p:spPr>
      </p:pic>
      <p:pic>
        <p:nvPicPr>
          <p:cNvPr id="3" name="Picture 2" descr="fig_IOAL2013_bias_i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05000"/>
            <a:ext cx="4396300" cy="315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0" y="300681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Verification for Intensity Bias, Tropical Cyclone </a:t>
            </a:r>
            <a:r>
              <a:rPr lang="en-US" sz="2800" dirty="0" err="1" smtClean="0"/>
              <a:t>Phailin</a:t>
            </a:r>
            <a:r>
              <a:rPr lang="en-US" sz="2800" dirty="0" smtClean="0"/>
              <a:t> 2013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JTWC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447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Against IMD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2578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Negative bias against JTWC best track intensity;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Positive bias before 30h against IMD bias, small negative bias between 30h-60h, positive bias after 60h. 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mc.ncep.noaa.gov/HWRF/WestPacific/PHAILIN02B/TWO02B.2013100912/TWO02B.2013100912.t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328"/>
            <a:ext cx="8352576" cy="62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8288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IMD best track is slower than JTWC track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mc.ncep.noaa.gov/HWRF/WestPacific/PHAILIN02B/PHAILIN02B.2013101018/PHAILIN02B.2013101018.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80" y="108479"/>
            <a:ext cx="4782620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emc.ncep.noaa.gov/HWRF/WestPacific/PHAILIN02B/PHAILIN02B.2013101000/PHAILIN02B.2013101000.t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1"/>
            <a:ext cx="4782620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34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Consistently accurate forecast tracks from HWRF. </a:t>
            </a:r>
          </a:p>
          <a:p>
            <a:r>
              <a:rPr lang="en-US" dirty="0" smtClean="0"/>
              <a:t>Navy models struggled to get the right timing and track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mc.ncep.noaa.gov/HWRF/WestPacific/PHAILIN02B/TWO02B.2013100906/TWO02B.2013100906.V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100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HWRF underestimated the maximum winds, better match with the IMD best track intensity</a:t>
            </a:r>
            <a:r>
              <a:rPr lang="en-US" dirty="0" smtClean="0">
                <a:solidFill>
                  <a:srgbClr val="FF0000"/>
                </a:solidFill>
              </a:rPr>
              <a:t>! There is ~25kts diff between IMD and JTWC.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mc.ncep.noaa.gov/HWRF/WestPacific/PHAILIN02B/PHAILIN02B.2013101012/PHAILIN02B.2013101012.V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100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HWRF underestimated the maximum winds, better match with the IMD best track intensity!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02259"/>
            <a:ext cx="5051356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2" y="1828800"/>
            <a:ext cx="4459978" cy="344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16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HWRF track and Intensity Forecasts at various starting time</a:t>
            </a:r>
          </a:p>
          <a:p>
            <a:pPr algn="ctr"/>
            <a:r>
              <a:rPr lang="en-US" sz="2400" dirty="0" err="1" smtClean="0"/>
              <a:t>Phailin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Consistent track forecasts, under-predicted intensity (compared to JTWC)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E927-3120-48C2-9870-79A265F42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399</Words>
  <Application>Microsoft Office PowerPoint</Application>
  <PresentationFormat>On-screen Show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Real-Time HWRF Forecasts for Super Cyclone* Phailin 02B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Tallapragada</dc:creator>
  <cp:lastModifiedBy>Zhan Z. Zhang</cp:lastModifiedBy>
  <cp:revision>13</cp:revision>
  <dcterms:created xsi:type="dcterms:W3CDTF">2013-10-23T04:08:52Z</dcterms:created>
  <dcterms:modified xsi:type="dcterms:W3CDTF">2013-10-24T15:36:02Z</dcterms:modified>
</cp:coreProperties>
</file>