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77" r:id="rId2"/>
    <p:sldId id="278" r:id="rId3"/>
    <p:sldId id="279" r:id="rId4"/>
    <p:sldId id="273" r:id="rId5"/>
    <p:sldId id="274" r:id="rId6"/>
    <p:sldId id="275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5" r:id="rId15"/>
    <p:sldId id="266" r:id="rId16"/>
    <p:sldId id="267" r:id="rId17"/>
    <p:sldId id="268" r:id="rId18"/>
    <p:sldId id="269" r:id="rId19"/>
    <p:sldId id="276" r:id="rId20"/>
    <p:sldId id="270" r:id="rId21"/>
    <p:sldId id="271" r:id="rId22"/>
    <p:sldId id="272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7" autoAdjust="0"/>
    <p:restoredTop sz="94660"/>
  </p:normalViewPr>
  <p:slideViewPr>
    <p:cSldViewPr>
      <p:cViewPr varScale="1">
        <p:scale>
          <a:sx n="74" d="100"/>
          <a:sy n="74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-docs\2011-hfip%20annual%20meeting\Copy%20of%20intensity_bias%20chanh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8.7703646419197603E-2"/>
          <c:y val="3.052066929133852E-2"/>
          <c:w val="0.89742957130358936"/>
          <c:h val="0.89719889180519263"/>
        </c:manualLayout>
      </c:layout>
      <c:barChart>
        <c:barDir val="col"/>
        <c:grouping val="clustered"/>
        <c:ser>
          <c:idx val="0"/>
          <c:order val="0"/>
          <c:tx>
            <c:strRef>
              <c:f>out_maria!$S$1</c:f>
              <c:strCache>
                <c:ptCount val="1"/>
                <c:pt idx="0">
                  <c:v>vmax-2011</c:v>
                </c:pt>
              </c:strCache>
            </c:strRef>
          </c:tx>
          <c:cat>
            <c:strRef>
              <c:f>out_maria!$R$2:$R$14</c:f>
              <c:strCache>
                <c:ptCount val="13"/>
                <c:pt idx="0">
                  <c:v>35-40</c:v>
                </c:pt>
                <c:pt idx="1">
                  <c:v>40-45</c:v>
                </c:pt>
                <c:pt idx="2">
                  <c:v>45-50</c:v>
                </c:pt>
                <c:pt idx="3">
                  <c:v>50-55</c:v>
                </c:pt>
                <c:pt idx="4">
                  <c:v>55-60</c:v>
                </c:pt>
                <c:pt idx="5">
                  <c:v>60-65</c:v>
                </c:pt>
                <c:pt idx="6">
                  <c:v>65-70</c:v>
                </c:pt>
                <c:pt idx="7">
                  <c:v>70-80</c:v>
                </c:pt>
                <c:pt idx="8">
                  <c:v>80-90</c:v>
                </c:pt>
                <c:pt idx="9">
                  <c:v>90-100</c:v>
                </c:pt>
                <c:pt idx="10">
                  <c:v>100-110</c:v>
                </c:pt>
                <c:pt idx="11">
                  <c:v>110-130</c:v>
                </c:pt>
                <c:pt idx="12">
                  <c:v>130+</c:v>
                </c:pt>
              </c:strCache>
            </c:strRef>
          </c:cat>
          <c:val>
            <c:numRef>
              <c:f>out_maria!$S$2:$S$14</c:f>
              <c:numCache>
                <c:formatCode>General</c:formatCode>
                <c:ptCount val="13"/>
                <c:pt idx="0">
                  <c:v>2.0566666666666618</c:v>
                </c:pt>
                <c:pt idx="1">
                  <c:v>2.6949999999999998</c:v>
                </c:pt>
                <c:pt idx="2">
                  <c:v>-1.6</c:v>
                </c:pt>
                <c:pt idx="3">
                  <c:v>0.64250000000000063</c:v>
                </c:pt>
                <c:pt idx="4">
                  <c:v>0.125</c:v>
                </c:pt>
                <c:pt idx="5">
                  <c:v>5.6549999999999869</c:v>
                </c:pt>
                <c:pt idx="6">
                  <c:v>-2.6675000000000049</c:v>
                </c:pt>
                <c:pt idx="7">
                  <c:v>2.3899999999999997</c:v>
                </c:pt>
                <c:pt idx="8">
                  <c:v>3.3800000000000003</c:v>
                </c:pt>
                <c:pt idx="9">
                  <c:v>-2.3866666666666667</c:v>
                </c:pt>
                <c:pt idx="10">
                  <c:v>-4.0033333333333445</c:v>
                </c:pt>
                <c:pt idx="11">
                  <c:v>-7</c:v>
                </c:pt>
                <c:pt idx="12">
                  <c:v>-6</c:v>
                </c:pt>
              </c:numCache>
            </c:numRef>
          </c:val>
        </c:ser>
        <c:ser>
          <c:idx val="1"/>
          <c:order val="1"/>
          <c:tx>
            <c:strRef>
              <c:f>out_maria!$T$1</c:f>
              <c:strCache>
                <c:ptCount val="1"/>
                <c:pt idx="0">
                  <c:v>vmax-2010</c:v>
                </c:pt>
              </c:strCache>
            </c:strRef>
          </c:tx>
          <c:cat>
            <c:strRef>
              <c:f>out_maria!$R$2:$R$14</c:f>
              <c:strCache>
                <c:ptCount val="13"/>
                <c:pt idx="0">
                  <c:v>35-40</c:v>
                </c:pt>
                <c:pt idx="1">
                  <c:v>40-45</c:v>
                </c:pt>
                <c:pt idx="2">
                  <c:v>45-50</c:v>
                </c:pt>
                <c:pt idx="3">
                  <c:v>50-55</c:v>
                </c:pt>
                <c:pt idx="4">
                  <c:v>55-60</c:v>
                </c:pt>
                <c:pt idx="5">
                  <c:v>60-65</c:v>
                </c:pt>
                <c:pt idx="6">
                  <c:v>65-70</c:v>
                </c:pt>
                <c:pt idx="7">
                  <c:v>70-80</c:v>
                </c:pt>
                <c:pt idx="8">
                  <c:v>80-90</c:v>
                </c:pt>
                <c:pt idx="9">
                  <c:v>90-100</c:v>
                </c:pt>
                <c:pt idx="10">
                  <c:v>100-110</c:v>
                </c:pt>
                <c:pt idx="11">
                  <c:v>110-130</c:v>
                </c:pt>
                <c:pt idx="12">
                  <c:v>130+</c:v>
                </c:pt>
              </c:strCache>
            </c:strRef>
          </c:cat>
          <c:val>
            <c:numRef>
              <c:f>out_maria!$T$2:$T$14</c:f>
              <c:numCache>
                <c:formatCode>General</c:formatCode>
                <c:ptCount val="13"/>
                <c:pt idx="0">
                  <c:v>5.5</c:v>
                </c:pt>
                <c:pt idx="1">
                  <c:v>4.8</c:v>
                </c:pt>
                <c:pt idx="2">
                  <c:v>2.7</c:v>
                </c:pt>
                <c:pt idx="3">
                  <c:v>2.6</c:v>
                </c:pt>
                <c:pt idx="4">
                  <c:v>0.1</c:v>
                </c:pt>
                <c:pt idx="5">
                  <c:v>-5.5</c:v>
                </c:pt>
                <c:pt idx="6">
                  <c:v>-7.9</c:v>
                </c:pt>
                <c:pt idx="7">
                  <c:v>-11</c:v>
                </c:pt>
                <c:pt idx="8">
                  <c:v>-13</c:v>
                </c:pt>
                <c:pt idx="9">
                  <c:v>-16.5</c:v>
                </c:pt>
                <c:pt idx="10">
                  <c:v>-21</c:v>
                </c:pt>
                <c:pt idx="11">
                  <c:v>-15</c:v>
                </c:pt>
                <c:pt idx="12">
                  <c:v>-32</c:v>
                </c:pt>
              </c:numCache>
            </c:numRef>
          </c:val>
        </c:ser>
        <c:axId val="62796928"/>
        <c:axId val="62801408"/>
      </c:barChart>
      <c:catAx>
        <c:axId val="62796928"/>
        <c:scaling>
          <c:orientation val="minMax"/>
        </c:scaling>
        <c:axPos val="b"/>
        <c:tickLblPos val="low"/>
        <c:txPr>
          <a:bodyPr/>
          <a:lstStyle/>
          <a:p>
            <a:pPr>
              <a:defRPr sz="1200" baseline="0"/>
            </a:pPr>
            <a:endParaRPr lang="en-US"/>
          </a:p>
        </c:txPr>
        <c:crossAx val="62801408"/>
        <c:crossesAt val="0"/>
        <c:auto val="1"/>
        <c:lblAlgn val="ctr"/>
        <c:lblOffset val="100"/>
      </c:catAx>
      <c:valAx>
        <c:axId val="628014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627969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9378463108778209E-2"/>
          <c:y val="0.41315604417372359"/>
          <c:w val="0.3238043682039754"/>
          <c:h val="0.1561350593887629"/>
        </c:manualLayout>
      </c:layout>
      <c:spPr>
        <a:solidFill>
          <a:schemeClr val="bg1"/>
        </a:solidFill>
      </c:spPr>
      <c:txPr>
        <a:bodyPr/>
        <a:lstStyle/>
        <a:p>
          <a:pPr>
            <a:defRPr sz="1800" baseline="0"/>
          </a:pPr>
          <a:endParaRPr lang="en-US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4A09A7-29A1-43DE-9B00-9B89F11A5FE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79A2AA-219B-4D7E-A1D3-72B71744937A}">
      <dgm:prSet phldrT="[Text]"/>
      <dgm:spPr/>
      <dgm:t>
        <a:bodyPr/>
        <a:lstStyle/>
        <a:p>
          <a:r>
            <a:rPr lang="en-US" dirty="0" smtClean="0"/>
            <a:t>May-Nov</a:t>
          </a:r>
          <a:endParaRPr lang="en-US" dirty="0"/>
        </a:p>
      </dgm:t>
    </dgm:pt>
    <dgm:pt modelId="{C3C32E49-113C-4F92-93F3-1E5EEFDEB5D2}" type="parTrans" cxnId="{1515EB40-FB54-4E90-AE5A-1D171D274E41}">
      <dgm:prSet/>
      <dgm:spPr/>
      <dgm:t>
        <a:bodyPr/>
        <a:lstStyle/>
        <a:p>
          <a:endParaRPr lang="en-US"/>
        </a:p>
      </dgm:t>
    </dgm:pt>
    <dgm:pt modelId="{351B0669-94E2-4D6E-B550-9E59E41111F7}" type="sibTrans" cxnId="{1515EB40-FB54-4E90-AE5A-1D171D274E41}">
      <dgm:prSet/>
      <dgm:spPr/>
      <dgm:t>
        <a:bodyPr/>
        <a:lstStyle/>
        <a:p>
          <a:endParaRPr lang="en-US"/>
        </a:p>
      </dgm:t>
    </dgm:pt>
    <dgm:pt modelId="{40F385D1-0B91-45FE-BAF0-4050E57B70E9}">
      <dgm:prSet phldrT="[Text]"/>
      <dgm:spPr/>
      <dgm:t>
        <a:bodyPr/>
        <a:lstStyle/>
        <a:p>
          <a:r>
            <a:rPr lang="en-US" dirty="0" smtClean="0"/>
            <a:t>Implementation for current season</a:t>
          </a:r>
          <a:endParaRPr lang="en-US" dirty="0"/>
        </a:p>
      </dgm:t>
    </dgm:pt>
    <dgm:pt modelId="{6B2DE204-17AF-4EA3-AA27-766BB7465C30}" type="parTrans" cxnId="{02EE2F4B-472C-40B4-809F-0A71A8203B03}">
      <dgm:prSet/>
      <dgm:spPr/>
      <dgm:t>
        <a:bodyPr/>
        <a:lstStyle/>
        <a:p>
          <a:endParaRPr lang="en-US"/>
        </a:p>
      </dgm:t>
    </dgm:pt>
    <dgm:pt modelId="{927AC115-253B-4FA5-987C-C0ED54906F34}" type="sibTrans" cxnId="{02EE2F4B-472C-40B4-809F-0A71A8203B03}">
      <dgm:prSet/>
      <dgm:spPr/>
      <dgm:t>
        <a:bodyPr/>
        <a:lstStyle/>
        <a:p>
          <a:endParaRPr lang="en-US"/>
        </a:p>
      </dgm:t>
    </dgm:pt>
    <dgm:pt modelId="{1AB7BA4F-CB96-4855-AD2E-EBE3D94FE140}">
      <dgm:prSet phldrT="[Text]"/>
      <dgm:spPr/>
      <dgm:t>
        <a:bodyPr/>
        <a:lstStyle/>
        <a:p>
          <a:r>
            <a:rPr lang="en-US" dirty="0" smtClean="0"/>
            <a:t>Operational Support, real-time parallels, model diagnostics</a:t>
          </a:r>
          <a:endParaRPr lang="en-US" dirty="0"/>
        </a:p>
      </dgm:t>
    </dgm:pt>
    <dgm:pt modelId="{149F2136-48F0-4B6F-AFB2-2D0DB1C45AA7}" type="parTrans" cxnId="{307A574D-D825-4F6C-91A5-AA59E4548714}">
      <dgm:prSet/>
      <dgm:spPr/>
      <dgm:t>
        <a:bodyPr/>
        <a:lstStyle/>
        <a:p>
          <a:endParaRPr lang="en-US"/>
        </a:p>
      </dgm:t>
    </dgm:pt>
    <dgm:pt modelId="{34B38844-41E3-404D-B2B8-95A8E125C058}" type="sibTrans" cxnId="{307A574D-D825-4F6C-91A5-AA59E4548714}">
      <dgm:prSet/>
      <dgm:spPr/>
      <dgm:t>
        <a:bodyPr/>
        <a:lstStyle/>
        <a:p>
          <a:endParaRPr lang="en-US"/>
        </a:p>
      </dgm:t>
    </dgm:pt>
    <dgm:pt modelId="{66EE58B4-8937-4912-BD2F-6B41BAA1823D}">
      <dgm:prSet phldrT="[Text]"/>
      <dgm:spPr/>
      <dgm:t>
        <a:bodyPr/>
        <a:lstStyle/>
        <a:p>
          <a:r>
            <a:rPr lang="en-US" dirty="0" smtClean="0"/>
            <a:t>Oct-Dec</a:t>
          </a:r>
          <a:endParaRPr lang="en-US" dirty="0"/>
        </a:p>
      </dgm:t>
    </dgm:pt>
    <dgm:pt modelId="{DE2ADB83-72F9-4AC6-8F29-5FE2F9F261DF}" type="parTrans" cxnId="{CF46EF05-63D4-4770-A048-5B2EF6FD655B}">
      <dgm:prSet/>
      <dgm:spPr/>
      <dgm:t>
        <a:bodyPr/>
        <a:lstStyle/>
        <a:p>
          <a:endParaRPr lang="en-US"/>
        </a:p>
      </dgm:t>
    </dgm:pt>
    <dgm:pt modelId="{722A70B2-971F-4161-87AB-3C854F333058}" type="sibTrans" cxnId="{CF46EF05-63D4-4770-A048-5B2EF6FD655B}">
      <dgm:prSet/>
      <dgm:spPr/>
      <dgm:t>
        <a:bodyPr/>
        <a:lstStyle/>
        <a:p>
          <a:endParaRPr lang="en-US"/>
        </a:p>
      </dgm:t>
    </dgm:pt>
    <dgm:pt modelId="{D5E01B1F-767A-42A6-8EF5-2D3BF7319FDE}">
      <dgm:prSet phldrT="[Text]"/>
      <dgm:spPr/>
      <dgm:t>
        <a:bodyPr/>
        <a:lstStyle/>
        <a:p>
          <a:r>
            <a:rPr lang="en-US" dirty="0" smtClean="0"/>
            <a:t>Identify potential upgrades for next season</a:t>
          </a:r>
          <a:endParaRPr lang="en-US" dirty="0"/>
        </a:p>
      </dgm:t>
    </dgm:pt>
    <dgm:pt modelId="{F193D91F-8925-4052-B9EF-7A1F077246AE}" type="parTrans" cxnId="{8DFE5E4C-C96C-4B34-9479-2F6F2DC3F822}">
      <dgm:prSet/>
      <dgm:spPr/>
      <dgm:t>
        <a:bodyPr/>
        <a:lstStyle/>
        <a:p>
          <a:endParaRPr lang="en-US"/>
        </a:p>
      </dgm:t>
    </dgm:pt>
    <dgm:pt modelId="{BFA69F85-371E-4C77-8DAC-836DB39D2916}" type="sibTrans" cxnId="{8DFE5E4C-C96C-4B34-9479-2F6F2DC3F822}">
      <dgm:prSet/>
      <dgm:spPr/>
      <dgm:t>
        <a:bodyPr/>
        <a:lstStyle/>
        <a:p>
          <a:endParaRPr lang="en-US"/>
        </a:p>
      </dgm:t>
    </dgm:pt>
    <dgm:pt modelId="{A6465F9A-23C9-4ADE-B1F7-D700874605BA}">
      <dgm:prSet phldrT="[Text]"/>
      <dgm:spPr/>
      <dgm:t>
        <a:bodyPr/>
        <a:lstStyle/>
        <a:p>
          <a:r>
            <a:rPr lang="en-US" dirty="0" smtClean="0"/>
            <a:t>T&amp;E of individual upgrades, identify potential configuration (combined upgrades) for next year implementation</a:t>
          </a:r>
          <a:endParaRPr lang="en-US" dirty="0"/>
        </a:p>
      </dgm:t>
    </dgm:pt>
    <dgm:pt modelId="{3A3B399E-7F77-40FB-8C8F-87F909ED690A}" type="parTrans" cxnId="{DC2DED7B-1526-485A-8168-2B276029989D}">
      <dgm:prSet/>
      <dgm:spPr/>
      <dgm:t>
        <a:bodyPr/>
        <a:lstStyle/>
        <a:p>
          <a:endParaRPr lang="en-US"/>
        </a:p>
      </dgm:t>
    </dgm:pt>
    <dgm:pt modelId="{63B7EEEC-1CC5-42AD-B2D4-353640C09F8F}" type="sibTrans" cxnId="{DC2DED7B-1526-485A-8168-2B276029989D}">
      <dgm:prSet/>
      <dgm:spPr/>
      <dgm:t>
        <a:bodyPr/>
        <a:lstStyle/>
        <a:p>
          <a:endParaRPr lang="en-US"/>
        </a:p>
      </dgm:t>
    </dgm:pt>
    <dgm:pt modelId="{93EAF639-0A5E-4ECF-AE61-F9F07C4FA367}">
      <dgm:prSet phldrT="[Text]"/>
      <dgm:spPr/>
      <dgm:t>
        <a:bodyPr/>
        <a:lstStyle/>
        <a:p>
          <a:r>
            <a:rPr lang="en-US" dirty="0" smtClean="0"/>
            <a:t>Dec-March</a:t>
          </a:r>
          <a:endParaRPr lang="en-US" dirty="0"/>
        </a:p>
      </dgm:t>
    </dgm:pt>
    <dgm:pt modelId="{B1FC6401-B1E5-4FFD-9661-9FBBD0E7F3E9}" type="parTrans" cxnId="{C7946606-B743-4A6A-A8B9-8FF0E66A8315}">
      <dgm:prSet/>
      <dgm:spPr/>
      <dgm:t>
        <a:bodyPr/>
        <a:lstStyle/>
        <a:p>
          <a:endParaRPr lang="en-US"/>
        </a:p>
      </dgm:t>
    </dgm:pt>
    <dgm:pt modelId="{1A0172A9-697F-427B-8965-2526EA0FBDC4}" type="sibTrans" cxnId="{C7946606-B743-4A6A-A8B9-8FF0E66A8315}">
      <dgm:prSet/>
      <dgm:spPr/>
      <dgm:t>
        <a:bodyPr/>
        <a:lstStyle/>
        <a:p>
          <a:endParaRPr lang="en-US"/>
        </a:p>
      </dgm:t>
    </dgm:pt>
    <dgm:pt modelId="{6503347F-9A63-4DAD-95F3-884EB35E22BC}">
      <dgm:prSet phldrT="[Text]"/>
      <dgm:spPr/>
      <dgm:t>
        <a:bodyPr/>
        <a:lstStyle/>
        <a:p>
          <a:r>
            <a:rPr lang="en-US" dirty="0" smtClean="0"/>
            <a:t>Final T&amp;E, possible association with GSI/GFS upgrades, NHC evaluation and EMC CCB, Code Freeze</a:t>
          </a:r>
          <a:endParaRPr lang="en-US" dirty="0"/>
        </a:p>
      </dgm:t>
    </dgm:pt>
    <dgm:pt modelId="{0F2E4475-6222-4329-9CCD-F09E0B4D603B}" type="parTrans" cxnId="{A7FF12BF-58D3-4898-BF66-C815B127DEB9}">
      <dgm:prSet/>
      <dgm:spPr/>
      <dgm:t>
        <a:bodyPr/>
        <a:lstStyle/>
        <a:p>
          <a:endParaRPr lang="en-US"/>
        </a:p>
      </dgm:t>
    </dgm:pt>
    <dgm:pt modelId="{C2AFF457-EE29-4B9B-910E-05250F590DEF}" type="sibTrans" cxnId="{A7FF12BF-58D3-4898-BF66-C815B127DEB9}">
      <dgm:prSet/>
      <dgm:spPr/>
      <dgm:t>
        <a:bodyPr/>
        <a:lstStyle/>
        <a:p>
          <a:endParaRPr lang="en-US"/>
        </a:p>
      </dgm:t>
    </dgm:pt>
    <dgm:pt modelId="{7ACA83DF-1BE4-4137-B542-4EF0D95D2694}">
      <dgm:prSet phldrT="[Text]"/>
      <dgm:spPr/>
      <dgm:t>
        <a:bodyPr/>
        <a:lstStyle/>
        <a:p>
          <a:r>
            <a:rPr lang="en-US" dirty="0" smtClean="0"/>
            <a:t>Prepare and submit RFCs to NCO</a:t>
          </a:r>
          <a:endParaRPr lang="en-US" dirty="0"/>
        </a:p>
      </dgm:t>
    </dgm:pt>
    <dgm:pt modelId="{ED31D1CD-F30E-4EB9-AFB8-DD066743BA91}" type="parTrans" cxnId="{1550B3B5-A8D5-4107-9D0C-5858506990FF}">
      <dgm:prSet/>
      <dgm:spPr/>
      <dgm:t>
        <a:bodyPr/>
        <a:lstStyle/>
        <a:p>
          <a:endParaRPr lang="en-US"/>
        </a:p>
      </dgm:t>
    </dgm:pt>
    <dgm:pt modelId="{D7AF4870-4831-4DC5-9371-925D4B3AB9AC}" type="sibTrans" cxnId="{1550B3B5-A8D5-4107-9D0C-5858506990FF}">
      <dgm:prSet/>
      <dgm:spPr/>
      <dgm:t>
        <a:bodyPr/>
        <a:lstStyle/>
        <a:p>
          <a:endParaRPr lang="en-US"/>
        </a:p>
      </dgm:t>
    </dgm:pt>
    <dgm:pt modelId="{C4AF7463-FDC3-439A-B847-67999D7C8A1D}">
      <dgm:prSet phldrT="[Text]"/>
      <dgm:spPr/>
      <dgm:t>
        <a:bodyPr/>
        <a:lstStyle/>
        <a:p>
          <a:r>
            <a:rPr lang="en-US" dirty="0" smtClean="0"/>
            <a:t>March-May</a:t>
          </a:r>
          <a:endParaRPr lang="en-US" dirty="0"/>
        </a:p>
      </dgm:t>
    </dgm:pt>
    <dgm:pt modelId="{A726E3CC-AA8D-49B6-B006-BA6E749BD171}" type="parTrans" cxnId="{E329EBD1-F736-4EA3-8E64-B5ECF5546322}">
      <dgm:prSet/>
      <dgm:spPr/>
      <dgm:t>
        <a:bodyPr/>
        <a:lstStyle/>
        <a:p>
          <a:endParaRPr lang="en-US"/>
        </a:p>
      </dgm:t>
    </dgm:pt>
    <dgm:pt modelId="{02378A33-DAAE-4A7A-8561-345E113D097C}" type="sibTrans" cxnId="{E329EBD1-F736-4EA3-8E64-B5ECF5546322}">
      <dgm:prSet/>
      <dgm:spPr/>
      <dgm:t>
        <a:bodyPr/>
        <a:lstStyle/>
        <a:p>
          <a:endParaRPr lang="en-US"/>
        </a:p>
      </dgm:t>
    </dgm:pt>
    <dgm:pt modelId="{C475F5FB-ADEB-4A1C-B332-630FFDDDD995}">
      <dgm:prSet phldrT="[Text]"/>
      <dgm:spPr/>
      <dgm:t>
        <a:bodyPr/>
        <a:lstStyle/>
        <a:p>
          <a:r>
            <a:rPr lang="en-US" dirty="0" smtClean="0"/>
            <a:t>NCO Parallel Testing and Operational Implementation</a:t>
          </a:r>
          <a:endParaRPr lang="en-US" dirty="0"/>
        </a:p>
      </dgm:t>
    </dgm:pt>
    <dgm:pt modelId="{842164DB-DB0E-496E-B7B9-3D5C69AB7ECA}" type="parTrans" cxnId="{EE30FECD-3303-42A5-A6F6-2DC68235326D}">
      <dgm:prSet/>
      <dgm:spPr/>
      <dgm:t>
        <a:bodyPr/>
        <a:lstStyle/>
        <a:p>
          <a:endParaRPr lang="en-US"/>
        </a:p>
      </dgm:t>
    </dgm:pt>
    <dgm:pt modelId="{D91A6AEB-630C-40EC-A8D3-C371F19FD668}" type="sibTrans" cxnId="{EE30FECD-3303-42A5-A6F6-2DC68235326D}">
      <dgm:prSet/>
      <dgm:spPr/>
      <dgm:t>
        <a:bodyPr/>
        <a:lstStyle/>
        <a:p>
          <a:endParaRPr lang="en-US"/>
        </a:p>
      </dgm:t>
    </dgm:pt>
    <dgm:pt modelId="{FFD1D895-837D-4E13-AAEA-6B26A1140382}" type="pres">
      <dgm:prSet presAssocID="{374A09A7-29A1-43DE-9B00-9B89F11A5FE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009062-5783-4DB5-88FC-3CE8BFEEAFA6}" type="pres">
      <dgm:prSet presAssocID="{5179A2AA-219B-4D7E-A1D3-72B71744937A}" presName="composite" presStyleCnt="0"/>
      <dgm:spPr/>
    </dgm:pt>
    <dgm:pt modelId="{AFA5E971-D1FA-4C4A-AB9B-B466902E49FA}" type="pres">
      <dgm:prSet presAssocID="{5179A2AA-219B-4D7E-A1D3-72B71744937A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D9D14F-47A2-432C-A622-EF567D5AB336}" type="pres">
      <dgm:prSet presAssocID="{5179A2AA-219B-4D7E-A1D3-72B71744937A}" presName="descendantText" presStyleLbl="alignAcc1" presStyleIdx="0" presStyleCnt="4" custLinFactNeighborY="60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EA029C-FBE9-441E-9BFA-C5C6431E5FA7}" type="pres">
      <dgm:prSet presAssocID="{351B0669-94E2-4D6E-B550-9E59E41111F7}" presName="sp" presStyleCnt="0"/>
      <dgm:spPr/>
    </dgm:pt>
    <dgm:pt modelId="{942E1A4D-CD16-4E81-8030-D585C3C1CDC2}" type="pres">
      <dgm:prSet presAssocID="{66EE58B4-8937-4912-BD2F-6B41BAA1823D}" presName="composite" presStyleCnt="0"/>
      <dgm:spPr/>
    </dgm:pt>
    <dgm:pt modelId="{8806E1D3-966E-4AC5-AAD4-3844B2420927}" type="pres">
      <dgm:prSet presAssocID="{66EE58B4-8937-4912-BD2F-6B41BAA1823D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63054B-AD9E-408D-99F3-4C4CE71E3276}" type="pres">
      <dgm:prSet presAssocID="{66EE58B4-8937-4912-BD2F-6B41BAA1823D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80B27-0F60-4E2C-BD6F-F68E5DAC162C}" type="pres">
      <dgm:prSet presAssocID="{722A70B2-971F-4161-87AB-3C854F333058}" presName="sp" presStyleCnt="0"/>
      <dgm:spPr/>
    </dgm:pt>
    <dgm:pt modelId="{C2506AB7-DFF0-4A79-92D2-37679F495C3B}" type="pres">
      <dgm:prSet presAssocID="{93EAF639-0A5E-4ECF-AE61-F9F07C4FA367}" presName="composite" presStyleCnt="0"/>
      <dgm:spPr/>
    </dgm:pt>
    <dgm:pt modelId="{AED6459F-FC90-4516-A0B9-01DD7EC67384}" type="pres">
      <dgm:prSet presAssocID="{93EAF639-0A5E-4ECF-AE61-F9F07C4FA367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7D968E-AF26-4426-BE31-C2F529776EAB}" type="pres">
      <dgm:prSet presAssocID="{93EAF639-0A5E-4ECF-AE61-F9F07C4FA367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469678-9865-42BB-B03E-810F16C8CB1D}" type="pres">
      <dgm:prSet presAssocID="{1A0172A9-697F-427B-8965-2526EA0FBDC4}" presName="sp" presStyleCnt="0"/>
      <dgm:spPr/>
    </dgm:pt>
    <dgm:pt modelId="{387F95D5-B442-4866-A239-456414F47EDC}" type="pres">
      <dgm:prSet presAssocID="{C4AF7463-FDC3-439A-B847-67999D7C8A1D}" presName="composite" presStyleCnt="0"/>
      <dgm:spPr/>
    </dgm:pt>
    <dgm:pt modelId="{766F25B3-D0F5-4CFF-851F-943C099E16BB}" type="pres">
      <dgm:prSet presAssocID="{C4AF7463-FDC3-439A-B847-67999D7C8A1D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96D57A-4F0C-45FD-A8F1-C8B2F30433C2}" type="pres">
      <dgm:prSet presAssocID="{C4AF7463-FDC3-439A-B847-67999D7C8A1D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29EBD1-F736-4EA3-8E64-B5ECF5546322}" srcId="{374A09A7-29A1-43DE-9B00-9B89F11A5FE7}" destId="{C4AF7463-FDC3-439A-B847-67999D7C8A1D}" srcOrd="3" destOrd="0" parTransId="{A726E3CC-AA8D-49B6-B006-BA6E749BD171}" sibTransId="{02378A33-DAAE-4A7A-8561-345E113D097C}"/>
    <dgm:cxn modelId="{2B0D83BD-E1F2-4AFA-8065-9833631A7494}" type="presOf" srcId="{7ACA83DF-1BE4-4137-B542-4EF0D95D2694}" destId="{727D968E-AF26-4426-BE31-C2F529776EAB}" srcOrd="0" destOrd="1" presId="urn:microsoft.com/office/officeart/2005/8/layout/chevron2"/>
    <dgm:cxn modelId="{9A87BF59-0E56-4983-BF12-E90562B05823}" type="presOf" srcId="{6503347F-9A63-4DAD-95F3-884EB35E22BC}" destId="{727D968E-AF26-4426-BE31-C2F529776EAB}" srcOrd="0" destOrd="0" presId="urn:microsoft.com/office/officeart/2005/8/layout/chevron2"/>
    <dgm:cxn modelId="{A7FF12BF-58D3-4898-BF66-C815B127DEB9}" srcId="{93EAF639-0A5E-4ECF-AE61-F9F07C4FA367}" destId="{6503347F-9A63-4DAD-95F3-884EB35E22BC}" srcOrd="0" destOrd="0" parTransId="{0F2E4475-6222-4329-9CCD-F09E0B4D603B}" sibTransId="{C2AFF457-EE29-4B9B-910E-05250F590DEF}"/>
    <dgm:cxn modelId="{8A359AE4-59CB-43DD-A22D-203D1FECAAC1}" type="presOf" srcId="{C475F5FB-ADEB-4A1C-B332-630FFDDDD995}" destId="{6596D57A-4F0C-45FD-A8F1-C8B2F30433C2}" srcOrd="0" destOrd="0" presId="urn:microsoft.com/office/officeart/2005/8/layout/chevron2"/>
    <dgm:cxn modelId="{1515EB40-FB54-4E90-AE5A-1D171D274E41}" srcId="{374A09A7-29A1-43DE-9B00-9B89F11A5FE7}" destId="{5179A2AA-219B-4D7E-A1D3-72B71744937A}" srcOrd="0" destOrd="0" parTransId="{C3C32E49-113C-4F92-93F3-1E5EEFDEB5D2}" sibTransId="{351B0669-94E2-4D6E-B550-9E59E41111F7}"/>
    <dgm:cxn modelId="{7D4CB790-ECE9-4C69-955A-28A8CB1D2B73}" type="presOf" srcId="{C4AF7463-FDC3-439A-B847-67999D7C8A1D}" destId="{766F25B3-D0F5-4CFF-851F-943C099E16BB}" srcOrd="0" destOrd="0" presId="urn:microsoft.com/office/officeart/2005/8/layout/chevron2"/>
    <dgm:cxn modelId="{E42618C5-D04A-4DAD-BAC6-33317DF71E6C}" type="presOf" srcId="{40F385D1-0B91-45FE-BAF0-4050E57B70E9}" destId="{D0D9D14F-47A2-432C-A622-EF567D5AB336}" srcOrd="0" destOrd="0" presId="urn:microsoft.com/office/officeart/2005/8/layout/chevron2"/>
    <dgm:cxn modelId="{8DFE5E4C-C96C-4B34-9479-2F6F2DC3F822}" srcId="{66EE58B4-8937-4912-BD2F-6B41BAA1823D}" destId="{D5E01B1F-767A-42A6-8EF5-2D3BF7319FDE}" srcOrd="0" destOrd="0" parTransId="{F193D91F-8925-4052-B9EF-7A1F077246AE}" sibTransId="{BFA69F85-371E-4C77-8DAC-836DB39D2916}"/>
    <dgm:cxn modelId="{BD751104-E785-439E-8E1F-2ADBA3A60D4A}" type="presOf" srcId="{A6465F9A-23C9-4ADE-B1F7-D700874605BA}" destId="{4763054B-AD9E-408D-99F3-4C4CE71E3276}" srcOrd="0" destOrd="1" presId="urn:microsoft.com/office/officeart/2005/8/layout/chevron2"/>
    <dgm:cxn modelId="{1550B3B5-A8D5-4107-9D0C-5858506990FF}" srcId="{93EAF639-0A5E-4ECF-AE61-F9F07C4FA367}" destId="{7ACA83DF-1BE4-4137-B542-4EF0D95D2694}" srcOrd="1" destOrd="0" parTransId="{ED31D1CD-F30E-4EB9-AFB8-DD066743BA91}" sibTransId="{D7AF4870-4831-4DC5-9371-925D4B3AB9AC}"/>
    <dgm:cxn modelId="{307A574D-D825-4F6C-91A5-AA59E4548714}" srcId="{5179A2AA-219B-4D7E-A1D3-72B71744937A}" destId="{1AB7BA4F-CB96-4855-AD2E-EBE3D94FE140}" srcOrd="1" destOrd="0" parTransId="{149F2136-48F0-4B6F-AFB2-2D0DB1C45AA7}" sibTransId="{34B38844-41E3-404D-B2B8-95A8E125C058}"/>
    <dgm:cxn modelId="{DC2DED7B-1526-485A-8168-2B276029989D}" srcId="{66EE58B4-8937-4912-BD2F-6B41BAA1823D}" destId="{A6465F9A-23C9-4ADE-B1F7-D700874605BA}" srcOrd="1" destOrd="0" parTransId="{3A3B399E-7F77-40FB-8C8F-87F909ED690A}" sibTransId="{63B7EEEC-1CC5-42AD-B2D4-353640C09F8F}"/>
    <dgm:cxn modelId="{35B99509-B4E9-4674-8AA3-65986836D840}" type="presOf" srcId="{5179A2AA-219B-4D7E-A1D3-72B71744937A}" destId="{AFA5E971-D1FA-4C4A-AB9B-B466902E49FA}" srcOrd="0" destOrd="0" presId="urn:microsoft.com/office/officeart/2005/8/layout/chevron2"/>
    <dgm:cxn modelId="{02EE2F4B-472C-40B4-809F-0A71A8203B03}" srcId="{5179A2AA-219B-4D7E-A1D3-72B71744937A}" destId="{40F385D1-0B91-45FE-BAF0-4050E57B70E9}" srcOrd="0" destOrd="0" parTransId="{6B2DE204-17AF-4EA3-AA27-766BB7465C30}" sibTransId="{927AC115-253B-4FA5-987C-C0ED54906F34}"/>
    <dgm:cxn modelId="{C7946606-B743-4A6A-A8B9-8FF0E66A8315}" srcId="{374A09A7-29A1-43DE-9B00-9B89F11A5FE7}" destId="{93EAF639-0A5E-4ECF-AE61-F9F07C4FA367}" srcOrd="2" destOrd="0" parTransId="{B1FC6401-B1E5-4FFD-9661-9FBBD0E7F3E9}" sibTransId="{1A0172A9-697F-427B-8965-2526EA0FBDC4}"/>
    <dgm:cxn modelId="{A59EDFB9-9772-4616-AAF2-7966DBD38F0A}" type="presOf" srcId="{93EAF639-0A5E-4ECF-AE61-F9F07C4FA367}" destId="{AED6459F-FC90-4516-A0B9-01DD7EC67384}" srcOrd="0" destOrd="0" presId="urn:microsoft.com/office/officeart/2005/8/layout/chevron2"/>
    <dgm:cxn modelId="{EFB6D020-224E-4C4D-9313-D98FF5AC77E3}" type="presOf" srcId="{66EE58B4-8937-4912-BD2F-6B41BAA1823D}" destId="{8806E1D3-966E-4AC5-AAD4-3844B2420927}" srcOrd="0" destOrd="0" presId="urn:microsoft.com/office/officeart/2005/8/layout/chevron2"/>
    <dgm:cxn modelId="{3340B072-56FF-4762-9C8F-8CDDA97D7092}" type="presOf" srcId="{D5E01B1F-767A-42A6-8EF5-2D3BF7319FDE}" destId="{4763054B-AD9E-408D-99F3-4C4CE71E3276}" srcOrd="0" destOrd="0" presId="urn:microsoft.com/office/officeart/2005/8/layout/chevron2"/>
    <dgm:cxn modelId="{809DBABE-02A3-4C75-9DB3-92D4FCCC44A2}" type="presOf" srcId="{1AB7BA4F-CB96-4855-AD2E-EBE3D94FE140}" destId="{D0D9D14F-47A2-432C-A622-EF567D5AB336}" srcOrd="0" destOrd="1" presId="urn:microsoft.com/office/officeart/2005/8/layout/chevron2"/>
    <dgm:cxn modelId="{87FC25BB-9D10-4CC9-A54A-D186B5700526}" type="presOf" srcId="{374A09A7-29A1-43DE-9B00-9B89F11A5FE7}" destId="{FFD1D895-837D-4E13-AAEA-6B26A1140382}" srcOrd="0" destOrd="0" presId="urn:microsoft.com/office/officeart/2005/8/layout/chevron2"/>
    <dgm:cxn modelId="{EE30FECD-3303-42A5-A6F6-2DC68235326D}" srcId="{C4AF7463-FDC3-439A-B847-67999D7C8A1D}" destId="{C475F5FB-ADEB-4A1C-B332-630FFDDDD995}" srcOrd="0" destOrd="0" parTransId="{842164DB-DB0E-496E-B7B9-3D5C69AB7ECA}" sibTransId="{D91A6AEB-630C-40EC-A8D3-C371F19FD668}"/>
    <dgm:cxn modelId="{CF46EF05-63D4-4770-A048-5B2EF6FD655B}" srcId="{374A09A7-29A1-43DE-9B00-9B89F11A5FE7}" destId="{66EE58B4-8937-4912-BD2F-6B41BAA1823D}" srcOrd="1" destOrd="0" parTransId="{DE2ADB83-72F9-4AC6-8F29-5FE2F9F261DF}" sibTransId="{722A70B2-971F-4161-87AB-3C854F333058}"/>
    <dgm:cxn modelId="{1E004A69-15AD-4CBE-A2FA-3719271382E0}" type="presParOf" srcId="{FFD1D895-837D-4E13-AAEA-6B26A1140382}" destId="{E8009062-5783-4DB5-88FC-3CE8BFEEAFA6}" srcOrd="0" destOrd="0" presId="urn:microsoft.com/office/officeart/2005/8/layout/chevron2"/>
    <dgm:cxn modelId="{38969AFA-06C9-4F8A-88B2-219CC5842C0A}" type="presParOf" srcId="{E8009062-5783-4DB5-88FC-3CE8BFEEAFA6}" destId="{AFA5E971-D1FA-4C4A-AB9B-B466902E49FA}" srcOrd="0" destOrd="0" presId="urn:microsoft.com/office/officeart/2005/8/layout/chevron2"/>
    <dgm:cxn modelId="{3D60B74E-2A6B-4175-909D-A6805EB54A7C}" type="presParOf" srcId="{E8009062-5783-4DB5-88FC-3CE8BFEEAFA6}" destId="{D0D9D14F-47A2-432C-A622-EF567D5AB336}" srcOrd="1" destOrd="0" presId="urn:microsoft.com/office/officeart/2005/8/layout/chevron2"/>
    <dgm:cxn modelId="{3A2D3B98-58A5-4FEA-9833-5817842DE6AC}" type="presParOf" srcId="{FFD1D895-837D-4E13-AAEA-6B26A1140382}" destId="{8BEA029C-FBE9-441E-9BFA-C5C6431E5FA7}" srcOrd="1" destOrd="0" presId="urn:microsoft.com/office/officeart/2005/8/layout/chevron2"/>
    <dgm:cxn modelId="{A6741C55-6BFB-4596-AAF1-FE672681DEE1}" type="presParOf" srcId="{FFD1D895-837D-4E13-AAEA-6B26A1140382}" destId="{942E1A4D-CD16-4E81-8030-D585C3C1CDC2}" srcOrd="2" destOrd="0" presId="urn:microsoft.com/office/officeart/2005/8/layout/chevron2"/>
    <dgm:cxn modelId="{9FEA69DB-2B39-4F96-9247-ABAAC7ABB7CD}" type="presParOf" srcId="{942E1A4D-CD16-4E81-8030-D585C3C1CDC2}" destId="{8806E1D3-966E-4AC5-AAD4-3844B2420927}" srcOrd="0" destOrd="0" presId="urn:microsoft.com/office/officeart/2005/8/layout/chevron2"/>
    <dgm:cxn modelId="{349D9292-40BB-4F00-B863-19F7CF949ADB}" type="presParOf" srcId="{942E1A4D-CD16-4E81-8030-D585C3C1CDC2}" destId="{4763054B-AD9E-408D-99F3-4C4CE71E3276}" srcOrd="1" destOrd="0" presId="urn:microsoft.com/office/officeart/2005/8/layout/chevron2"/>
    <dgm:cxn modelId="{BA8E4B22-81E8-4684-8652-C457EFD40AF1}" type="presParOf" srcId="{FFD1D895-837D-4E13-AAEA-6B26A1140382}" destId="{A2380B27-0F60-4E2C-BD6F-F68E5DAC162C}" srcOrd="3" destOrd="0" presId="urn:microsoft.com/office/officeart/2005/8/layout/chevron2"/>
    <dgm:cxn modelId="{39E0E9E3-1C91-448E-9093-E7278A8313A6}" type="presParOf" srcId="{FFD1D895-837D-4E13-AAEA-6B26A1140382}" destId="{C2506AB7-DFF0-4A79-92D2-37679F495C3B}" srcOrd="4" destOrd="0" presId="urn:microsoft.com/office/officeart/2005/8/layout/chevron2"/>
    <dgm:cxn modelId="{E171E7F0-1FD7-437B-9D1C-B63A60DA4F28}" type="presParOf" srcId="{C2506AB7-DFF0-4A79-92D2-37679F495C3B}" destId="{AED6459F-FC90-4516-A0B9-01DD7EC67384}" srcOrd="0" destOrd="0" presId="urn:microsoft.com/office/officeart/2005/8/layout/chevron2"/>
    <dgm:cxn modelId="{69EE376C-553F-4A1C-954C-A6286DDAA90E}" type="presParOf" srcId="{C2506AB7-DFF0-4A79-92D2-37679F495C3B}" destId="{727D968E-AF26-4426-BE31-C2F529776EAB}" srcOrd="1" destOrd="0" presId="urn:microsoft.com/office/officeart/2005/8/layout/chevron2"/>
    <dgm:cxn modelId="{0DDDDAA4-49F9-49F3-B7FA-228BBDFCD981}" type="presParOf" srcId="{FFD1D895-837D-4E13-AAEA-6B26A1140382}" destId="{38469678-9865-42BB-B03E-810F16C8CB1D}" srcOrd="5" destOrd="0" presId="urn:microsoft.com/office/officeart/2005/8/layout/chevron2"/>
    <dgm:cxn modelId="{4B271E70-8E2E-4FC7-8622-FFAF16BF16E3}" type="presParOf" srcId="{FFD1D895-837D-4E13-AAEA-6B26A1140382}" destId="{387F95D5-B442-4866-A239-456414F47EDC}" srcOrd="6" destOrd="0" presId="urn:microsoft.com/office/officeart/2005/8/layout/chevron2"/>
    <dgm:cxn modelId="{4ABADF86-D350-4267-9FBA-C5D25823146A}" type="presParOf" srcId="{387F95D5-B442-4866-A239-456414F47EDC}" destId="{766F25B3-D0F5-4CFF-851F-943C099E16BB}" srcOrd="0" destOrd="0" presId="urn:microsoft.com/office/officeart/2005/8/layout/chevron2"/>
    <dgm:cxn modelId="{22F0F76B-BC94-40A1-915D-A5037E8D2E68}" type="presParOf" srcId="{387F95D5-B442-4866-A239-456414F47EDC}" destId="{6596D57A-4F0C-45FD-A8F1-C8B2F30433C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A5E971-D1FA-4C4A-AB9B-B466902E49FA}">
      <dsp:nvSpPr>
        <dsp:cNvPr id="0" name=""/>
        <dsp:cNvSpPr/>
      </dsp:nvSpPr>
      <dsp:spPr>
        <a:xfrm rot="5400000">
          <a:off x="-167090" y="167155"/>
          <a:ext cx="1113934" cy="77975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May-Nov</a:t>
          </a:r>
          <a:endParaRPr lang="en-US" sz="1200" kern="1200" dirty="0"/>
        </a:p>
      </dsp:txBody>
      <dsp:txXfrm rot="5400000">
        <a:off x="-167090" y="167155"/>
        <a:ext cx="1113934" cy="779753"/>
      </dsp:txXfrm>
    </dsp:sp>
    <dsp:sp modelId="{D0D9D14F-47A2-432C-A622-EF567D5AB336}">
      <dsp:nvSpPr>
        <dsp:cNvPr id="0" name=""/>
        <dsp:cNvSpPr/>
      </dsp:nvSpPr>
      <dsp:spPr>
        <a:xfrm rot="5400000">
          <a:off x="2604007" y="-1780455"/>
          <a:ext cx="724057" cy="43725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Implementation for current season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Operational Support, real-time parallels, model diagnostics</a:t>
          </a:r>
          <a:endParaRPr lang="en-US" sz="1300" kern="1200" dirty="0"/>
        </a:p>
      </dsp:txBody>
      <dsp:txXfrm rot="5400000">
        <a:off x="2604007" y="-1780455"/>
        <a:ext cx="724057" cy="4372565"/>
      </dsp:txXfrm>
    </dsp:sp>
    <dsp:sp modelId="{8806E1D3-966E-4AC5-AAD4-3844B2420927}">
      <dsp:nvSpPr>
        <dsp:cNvPr id="0" name=""/>
        <dsp:cNvSpPr/>
      </dsp:nvSpPr>
      <dsp:spPr>
        <a:xfrm rot="5400000">
          <a:off x="-167090" y="1132260"/>
          <a:ext cx="1113934" cy="77975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Oct-Dec</a:t>
          </a:r>
          <a:endParaRPr lang="en-US" sz="1200" kern="1200" dirty="0"/>
        </a:p>
      </dsp:txBody>
      <dsp:txXfrm rot="5400000">
        <a:off x="-167090" y="1132260"/>
        <a:ext cx="1113934" cy="779753"/>
      </dsp:txXfrm>
    </dsp:sp>
    <dsp:sp modelId="{4763054B-AD9E-408D-99F3-4C4CE71E3276}">
      <dsp:nvSpPr>
        <dsp:cNvPr id="0" name=""/>
        <dsp:cNvSpPr/>
      </dsp:nvSpPr>
      <dsp:spPr>
        <a:xfrm rot="5400000">
          <a:off x="2604007" y="-859083"/>
          <a:ext cx="724057" cy="43725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Identify potential upgrades for next season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T&amp;E of individual upgrades, identify potential configuration (combined upgrades) for next year implementation</a:t>
          </a:r>
          <a:endParaRPr lang="en-US" sz="1300" kern="1200" dirty="0"/>
        </a:p>
      </dsp:txBody>
      <dsp:txXfrm rot="5400000">
        <a:off x="2604007" y="-859083"/>
        <a:ext cx="724057" cy="4372565"/>
      </dsp:txXfrm>
    </dsp:sp>
    <dsp:sp modelId="{AED6459F-FC90-4516-A0B9-01DD7EC67384}">
      <dsp:nvSpPr>
        <dsp:cNvPr id="0" name=""/>
        <dsp:cNvSpPr/>
      </dsp:nvSpPr>
      <dsp:spPr>
        <a:xfrm rot="5400000">
          <a:off x="-167090" y="2097365"/>
          <a:ext cx="1113934" cy="77975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Dec-March</a:t>
          </a:r>
          <a:endParaRPr lang="en-US" sz="1200" kern="1200" dirty="0"/>
        </a:p>
      </dsp:txBody>
      <dsp:txXfrm rot="5400000">
        <a:off x="-167090" y="2097365"/>
        <a:ext cx="1113934" cy="779753"/>
      </dsp:txXfrm>
    </dsp:sp>
    <dsp:sp modelId="{727D968E-AF26-4426-BE31-C2F529776EAB}">
      <dsp:nvSpPr>
        <dsp:cNvPr id="0" name=""/>
        <dsp:cNvSpPr/>
      </dsp:nvSpPr>
      <dsp:spPr>
        <a:xfrm rot="5400000">
          <a:off x="2604007" y="106021"/>
          <a:ext cx="724057" cy="43725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Final T&amp;E, possible association with GSI/GFS upgrades, NHC evaluation and EMC CCB, Code Freeze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Prepare and submit RFCs to NCO</a:t>
          </a:r>
          <a:endParaRPr lang="en-US" sz="1300" kern="1200" dirty="0"/>
        </a:p>
      </dsp:txBody>
      <dsp:txXfrm rot="5400000">
        <a:off x="2604007" y="106021"/>
        <a:ext cx="724057" cy="4372565"/>
      </dsp:txXfrm>
    </dsp:sp>
    <dsp:sp modelId="{766F25B3-D0F5-4CFF-851F-943C099E16BB}">
      <dsp:nvSpPr>
        <dsp:cNvPr id="0" name=""/>
        <dsp:cNvSpPr/>
      </dsp:nvSpPr>
      <dsp:spPr>
        <a:xfrm rot="5400000">
          <a:off x="-167090" y="3062470"/>
          <a:ext cx="1113934" cy="77975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March-May</a:t>
          </a:r>
          <a:endParaRPr lang="en-US" sz="1200" kern="1200" dirty="0"/>
        </a:p>
      </dsp:txBody>
      <dsp:txXfrm rot="5400000">
        <a:off x="-167090" y="3062470"/>
        <a:ext cx="1113934" cy="779753"/>
      </dsp:txXfrm>
    </dsp:sp>
    <dsp:sp modelId="{6596D57A-4F0C-45FD-A8F1-C8B2F30433C2}">
      <dsp:nvSpPr>
        <dsp:cNvPr id="0" name=""/>
        <dsp:cNvSpPr/>
      </dsp:nvSpPr>
      <dsp:spPr>
        <a:xfrm rot="5400000">
          <a:off x="2604007" y="1071126"/>
          <a:ext cx="724057" cy="43725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NCO Parallel Testing and Operational Implementation</a:t>
          </a:r>
          <a:endParaRPr lang="en-US" sz="1300" kern="1200" dirty="0"/>
        </a:p>
      </dsp:txBody>
      <dsp:txXfrm rot="5400000">
        <a:off x="2604007" y="1071126"/>
        <a:ext cx="724057" cy="4372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FC234-8175-4FEC-A9F4-17F5F0606F27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FB45B-B7B4-4216-9D9C-42E051DF0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07543">
              <a:tabLst>
                <a:tab pos="649569" algn="l"/>
                <a:tab pos="1299139" algn="l"/>
                <a:tab pos="1948708" algn="l"/>
                <a:tab pos="2598278" algn="l"/>
              </a:tabLst>
            </a:pPr>
            <a:fld id="{E6CD7133-9ECC-47E0-BB21-1F1DB4180D72}" type="slidenum">
              <a:rPr lang="en-US" smtClean="0">
                <a:latin typeface="Times New Roman" pitchFamily="18" charset="0"/>
                <a:ea typeface="DejaVu LGC Sans"/>
                <a:cs typeface="DejaVu LGC Sans"/>
              </a:rPr>
              <a:pPr defTabSz="407543">
                <a:tabLst>
                  <a:tab pos="649569" algn="l"/>
                  <a:tab pos="1299139" algn="l"/>
                  <a:tab pos="1948708" algn="l"/>
                  <a:tab pos="2598278" algn="l"/>
                </a:tabLst>
              </a:pPr>
              <a:t>9</a:t>
            </a:fld>
            <a:endParaRPr lang="en-US" dirty="0" smtClean="0">
              <a:latin typeface="Times New Roman" pitchFamily="18" charset="0"/>
              <a:ea typeface="DejaVu LGC Sans"/>
              <a:cs typeface="DejaVu LGC Sans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2150"/>
            <a:ext cx="5487959" cy="41154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07543">
              <a:tabLst>
                <a:tab pos="649569" algn="l"/>
                <a:tab pos="1299139" algn="l"/>
                <a:tab pos="1948708" algn="l"/>
                <a:tab pos="2598278" algn="l"/>
              </a:tabLst>
            </a:pPr>
            <a:fld id="{4EC9D9F7-A09E-43E7-BA1E-67CE9A4B0564}" type="slidenum">
              <a:rPr lang="en-US" smtClean="0">
                <a:latin typeface="Times New Roman" pitchFamily="18" charset="0"/>
                <a:ea typeface="DejaVu LGC Sans"/>
                <a:cs typeface="DejaVu LGC Sans"/>
              </a:rPr>
              <a:pPr defTabSz="407543">
                <a:tabLst>
                  <a:tab pos="649569" algn="l"/>
                  <a:tab pos="1299139" algn="l"/>
                  <a:tab pos="1948708" algn="l"/>
                  <a:tab pos="2598278" algn="l"/>
                </a:tabLst>
              </a:pPr>
              <a:t>10</a:t>
            </a:fld>
            <a:endParaRPr lang="en-US" dirty="0" smtClean="0">
              <a:latin typeface="Times New Roman" pitchFamily="18" charset="0"/>
              <a:ea typeface="DejaVu LGC Sans"/>
              <a:cs typeface="DejaVu LGC Sans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274" y="694244"/>
            <a:ext cx="4557453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2149"/>
            <a:ext cx="5487959" cy="4032554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07543">
              <a:tabLst>
                <a:tab pos="649569" algn="l"/>
                <a:tab pos="1299139" algn="l"/>
                <a:tab pos="1948708" algn="l"/>
                <a:tab pos="2598278" algn="l"/>
              </a:tabLst>
            </a:pPr>
            <a:fld id="{805B9A79-3EDE-42BE-A735-B719E23816AE}" type="slidenum">
              <a:rPr lang="en-US" smtClean="0">
                <a:latin typeface="Times New Roman" pitchFamily="18" charset="0"/>
                <a:ea typeface="DejaVu LGC Sans"/>
                <a:cs typeface="DejaVu LGC Sans"/>
              </a:rPr>
              <a:pPr defTabSz="407543">
                <a:tabLst>
                  <a:tab pos="649569" algn="l"/>
                  <a:tab pos="1299139" algn="l"/>
                  <a:tab pos="1948708" algn="l"/>
                  <a:tab pos="2598278" algn="l"/>
                </a:tabLst>
              </a:pPr>
              <a:t>11</a:t>
            </a:fld>
            <a:endParaRPr lang="en-US" dirty="0" smtClean="0">
              <a:latin typeface="Times New Roman" pitchFamily="18" charset="0"/>
              <a:ea typeface="DejaVu LGC Sans"/>
              <a:cs typeface="DejaVu LGC Sans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2149"/>
            <a:ext cx="5487959" cy="4032554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07543">
              <a:tabLst>
                <a:tab pos="649569" algn="l"/>
                <a:tab pos="1299139" algn="l"/>
                <a:tab pos="1948708" algn="l"/>
                <a:tab pos="2598278" algn="l"/>
              </a:tabLst>
            </a:pPr>
            <a:fld id="{8A7E9AAA-BB94-4B94-8D89-63E2FAC2DCD6}" type="slidenum">
              <a:rPr lang="en-US" smtClean="0">
                <a:latin typeface="Times New Roman" pitchFamily="18" charset="0"/>
                <a:ea typeface="DejaVu LGC Sans"/>
                <a:cs typeface="DejaVu LGC Sans"/>
              </a:rPr>
              <a:pPr defTabSz="407543">
                <a:tabLst>
                  <a:tab pos="649569" algn="l"/>
                  <a:tab pos="1299139" algn="l"/>
                  <a:tab pos="1948708" algn="l"/>
                  <a:tab pos="2598278" algn="l"/>
                </a:tabLst>
              </a:pPr>
              <a:t>12</a:t>
            </a:fld>
            <a:endParaRPr lang="en-US" dirty="0" smtClean="0">
              <a:latin typeface="Times New Roman" pitchFamily="18" charset="0"/>
              <a:ea typeface="DejaVu LGC Sans"/>
              <a:cs typeface="DejaVu LGC Sans"/>
            </a:endParaRPr>
          </a:p>
        </p:txBody>
      </p:sp>
      <p:sp>
        <p:nvSpPr>
          <p:cNvPr id="307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2149"/>
            <a:ext cx="5487959" cy="4032554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07543">
              <a:tabLst>
                <a:tab pos="649569" algn="l"/>
                <a:tab pos="1299139" algn="l"/>
                <a:tab pos="1948708" algn="l"/>
                <a:tab pos="2598278" algn="l"/>
              </a:tabLst>
            </a:pPr>
            <a:fld id="{5009E435-2EF1-45F1-AFFC-D3FA5E269BA0}" type="slidenum">
              <a:rPr lang="en-US" smtClean="0">
                <a:latin typeface="Times New Roman" pitchFamily="18" charset="0"/>
                <a:ea typeface="DejaVu LGC Sans"/>
                <a:cs typeface="DejaVu LGC Sans"/>
              </a:rPr>
              <a:pPr defTabSz="407543">
                <a:tabLst>
                  <a:tab pos="649569" algn="l"/>
                  <a:tab pos="1299139" algn="l"/>
                  <a:tab pos="1948708" algn="l"/>
                  <a:tab pos="2598278" algn="l"/>
                </a:tabLst>
              </a:pPr>
              <a:t>13</a:t>
            </a:fld>
            <a:endParaRPr lang="en-US" dirty="0" smtClean="0">
              <a:latin typeface="Times New Roman" pitchFamily="18" charset="0"/>
              <a:ea typeface="DejaVu LGC Sans"/>
              <a:cs typeface="DejaVu LGC Sans"/>
            </a:endParaRPr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2149"/>
            <a:ext cx="5487959" cy="4032554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07543">
              <a:tabLst>
                <a:tab pos="649569" algn="l"/>
                <a:tab pos="1299139" algn="l"/>
                <a:tab pos="1948708" algn="l"/>
                <a:tab pos="2598278" algn="l"/>
              </a:tabLst>
            </a:pPr>
            <a:fld id="{4B44C386-AFB7-4B74-BE7C-EC7FDAB3D5E0}" type="slidenum">
              <a:rPr lang="en-US" smtClean="0">
                <a:latin typeface="Times New Roman" pitchFamily="18" charset="0"/>
                <a:ea typeface="DejaVu LGC Sans"/>
                <a:cs typeface="DejaVu LGC Sans"/>
              </a:rPr>
              <a:pPr defTabSz="407543">
                <a:tabLst>
                  <a:tab pos="649569" algn="l"/>
                  <a:tab pos="1299139" algn="l"/>
                  <a:tab pos="1948708" algn="l"/>
                  <a:tab pos="2598278" algn="l"/>
                </a:tabLst>
              </a:pPr>
              <a:t>17</a:t>
            </a:fld>
            <a:endParaRPr lang="en-US" dirty="0" smtClean="0">
              <a:latin typeface="Times New Roman" pitchFamily="18" charset="0"/>
              <a:ea typeface="DejaVu LGC Sans"/>
              <a:cs typeface="DejaVu LGC Sans"/>
            </a:endParaRPr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274" y="694244"/>
            <a:ext cx="4557453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2149"/>
            <a:ext cx="5487959" cy="4032554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07543">
              <a:tabLst>
                <a:tab pos="649569" algn="l"/>
                <a:tab pos="1299139" algn="l"/>
                <a:tab pos="1948708" algn="l"/>
                <a:tab pos="2598278" algn="l"/>
              </a:tabLst>
            </a:pPr>
            <a:fld id="{F8B68575-51DD-4A86-ADCC-181749263DC5}" type="slidenum">
              <a:rPr lang="en-US" smtClean="0">
                <a:latin typeface="Times New Roman" pitchFamily="18" charset="0"/>
                <a:ea typeface="DejaVu LGC Sans"/>
                <a:cs typeface="DejaVu LGC Sans"/>
              </a:rPr>
              <a:pPr defTabSz="407543">
                <a:tabLst>
                  <a:tab pos="649569" algn="l"/>
                  <a:tab pos="1299139" algn="l"/>
                  <a:tab pos="1948708" algn="l"/>
                  <a:tab pos="2598278" algn="l"/>
                </a:tabLst>
              </a:pPr>
              <a:t>18</a:t>
            </a:fld>
            <a:endParaRPr lang="en-US" dirty="0" smtClean="0">
              <a:latin typeface="Times New Roman" pitchFamily="18" charset="0"/>
              <a:ea typeface="DejaVu LGC Sans"/>
              <a:cs typeface="DejaVu LGC Sans"/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274" y="694244"/>
            <a:ext cx="4557453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2149"/>
            <a:ext cx="5487959" cy="4032554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0A29-EC5B-4C07-AAA5-91184BB4BE8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ECE4-2270-465D-8FB6-B02AFB003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0A29-EC5B-4C07-AAA5-91184BB4BE8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ECE4-2270-465D-8FB6-B02AFB003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0A29-EC5B-4C07-AAA5-91184BB4BE8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ECE4-2270-465D-8FB6-B02AFB003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0A29-EC5B-4C07-AAA5-91184BB4BE8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ECE4-2270-465D-8FB6-B02AFB003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0A29-EC5B-4C07-AAA5-91184BB4BE8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ECE4-2270-465D-8FB6-B02AFB003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0A29-EC5B-4C07-AAA5-91184BB4BE8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ECE4-2270-465D-8FB6-B02AFB003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0A29-EC5B-4C07-AAA5-91184BB4BE8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ECE4-2270-465D-8FB6-B02AFB003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0A29-EC5B-4C07-AAA5-91184BB4BE8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ECE4-2270-465D-8FB6-B02AFB003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0A29-EC5B-4C07-AAA5-91184BB4BE8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ECE4-2270-465D-8FB6-B02AFB003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0A29-EC5B-4C07-AAA5-91184BB4BE8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ECE4-2270-465D-8FB6-B02AFB003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0A29-EC5B-4C07-AAA5-91184BB4BE8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ECE4-2270-465D-8FB6-B02AFB003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50A29-EC5B-4C07-AAA5-91184BB4BE8F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FECE4-2270-465D-8FB6-B02AFB003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HFIP Annual Meeting De-Brief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Nov. 17, 2011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32161" y="456528"/>
            <a:ext cx="8228160" cy="730156"/>
          </a:xfrm>
        </p:spPr>
        <p:txBody>
          <a:bodyPr tIns="35198">
            <a:normAutofit fontScale="90000"/>
          </a:bodyPr>
          <a:lstStyle/>
          <a:p>
            <a:pPr>
              <a:tabLst>
                <a:tab pos="656582" algn="l"/>
                <a:tab pos="1313162" algn="l"/>
                <a:tab pos="1969745" algn="l"/>
                <a:tab pos="2626327" algn="l"/>
                <a:tab pos="3282907" algn="l"/>
                <a:tab pos="3939490" algn="l"/>
                <a:tab pos="4596072" algn="l"/>
                <a:tab pos="5252653" algn="l"/>
                <a:tab pos="5909234" algn="l"/>
                <a:tab pos="6565817" algn="l"/>
                <a:tab pos="7222398" algn="l"/>
                <a:tab pos="7878979" algn="l"/>
              </a:tabLst>
              <a:defRPr/>
            </a:pPr>
            <a:r>
              <a:rPr lang="en-US" b="1" dirty="0"/>
              <a:t>FY2012 HWRF </a:t>
            </a:r>
            <a:r>
              <a:rPr lang="en-US" b="1" dirty="0" smtClean="0"/>
              <a:t>Priorities</a:t>
            </a:r>
            <a:endParaRPr lang="en-US" b="1" dirty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idx="1"/>
          </p:nvPr>
        </p:nvSpPr>
        <p:spPr>
          <a:xfrm>
            <a:off x="286561" y="809365"/>
            <a:ext cx="8629920" cy="5108217"/>
          </a:xfrm>
        </p:spPr>
        <p:txBody>
          <a:bodyPr tIns="19199"/>
          <a:lstStyle/>
          <a:p>
            <a:pPr marL="390246" indent="-292325">
              <a:buSzPct val="45000"/>
              <a:buFont typeface="Wingdings" pitchFamily="2" charset="2"/>
              <a:buChar char=""/>
              <a:tabLst>
                <a:tab pos="655210" algn="l"/>
                <a:tab pos="1311860" algn="l"/>
                <a:tab pos="1968510" algn="l"/>
                <a:tab pos="2625159" algn="l"/>
                <a:tab pos="3281809" algn="l"/>
                <a:tab pos="3938459" algn="l"/>
                <a:tab pos="4595108" algn="l"/>
                <a:tab pos="5251758" algn="l"/>
                <a:tab pos="5908408" algn="l"/>
                <a:tab pos="6565057" algn="l"/>
                <a:tab pos="7221707" algn="l"/>
                <a:tab pos="7878357" algn="l"/>
              </a:tabLst>
            </a:pPr>
            <a:endParaRPr lang="en-US" sz="3600" dirty="0"/>
          </a:p>
          <a:p>
            <a:pPr marL="390246" indent="-292325">
              <a:buSzPct val="45000"/>
              <a:buFont typeface="Wingdings" pitchFamily="2" charset="2"/>
              <a:buChar char=""/>
              <a:tabLst>
                <a:tab pos="655210" algn="l"/>
                <a:tab pos="1311860" algn="l"/>
                <a:tab pos="1968510" algn="l"/>
                <a:tab pos="2625159" algn="l"/>
                <a:tab pos="3281809" algn="l"/>
                <a:tab pos="3938459" algn="l"/>
                <a:tab pos="4595108" algn="l"/>
                <a:tab pos="5251758" algn="l"/>
                <a:tab pos="5908408" algn="l"/>
                <a:tab pos="6565057" algn="l"/>
                <a:tab pos="7221707" algn="l"/>
                <a:tab pos="7878357" algn="l"/>
              </a:tabLst>
            </a:pPr>
            <a:endParaRPr lang="en-US" sz="3600" dirty="0"/>
          </a:p>
          <a:p>
            <a:pPr marL="390246" indent="-292325">
              <a:buSzPct val="45000"/>
              <a:buFont typeface="Wingdings" pitchFamily="2" charset="2"/>
              <a:buChar char=""/>
              <a:tabLst>
                <a:tab pos="655210" algn="l"/>
                <a:tab pos="1311860" algn="l"/>
                <a:tab pos="1968510" algn="l"/>
                <a:tab pos="2625159" algn="l"/>
                <a:tab pos="3281809" algn="l"/>
                <a:tab pos="3938459" algn="l"/>
                <a:tab pos="4595108" algn="l"/>
                <a:tab pos="5251758" algn="l"/>
                <a:tab pos="5908408" algn="l"/>
                <a:tab pos="6565057" algn="l"/>
                <a:tab pos="7221707" algn="l"/>
                <a:tab pos="7878357" algn="l"/>
              </a:tabLst>
            </a:pPr>
            <a:r>
              <a:rPr lang="en-US" sz="3600" dirty="0"/>
              <a:t>Implementation of a very high resolution triple-nested ocean-coupled hurricane model operating at 3 km horizontal resolution - a major step towards improving intensity forecast skill and rapid intensity changes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80960" y="-27363"/>
            <a:ext cx="8228160" cy="730157"/>
          </a:xfrm>
        </p:spPr>
        <p:txBody>
          <a:bodyPr tIns="35198">
            <a:normAutofit fontScale="90000"/>
          </a:bodyPr>
          <a:lstStyle/>
          <a:p>
            <a:pPr>
              <a:tabLst>
                <a:tab pos="656582" algn="l"/>
                <a:tab pos="1313162" algn="l"/>
                <a:tab pos="1969745" algn="l"/>
                <a:tab pos="2626327" algn="l"/>
                <a:tab pos="3282907" algn="l"/>
                <a:tab pos="3939490" algn="l"/>
                <a:tab pos="4596072" algn="l"/>
                <a:tab pos="5252653" algn="l"/>
                <a:tab pos="5909234" algn="l"/>
                <a:tab pos="6565817" algn="l"/>
                <a:tab pos="7222398" algn="l"/>
                <a:tab pos="7878979" algn="l"/>
              </a:tabLst>
              <a:defRPr/>
            </a:pPr>
            <a:r>
              <a:rPr lang="en-US" dirty="0" smtClean="0"/>
              <a:t>FY2012-2013 </a:t>
            </a:r>
            <a:r>
              <a:rPr lang="en-US" dirty="0"/>
              <a:t>HWRF </a:t>
            </a:r>
            <a:r>
              <a:rPr lang="en-US" dirty="0" smtClean="0"/>
              <a:t>Priorities (1)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6560" y="1009546"/>
          <a:ext cx="8709120" cy="4635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675"/>
                <a:gridCol w="3179525"/>
                <a:gridCol w="1105920"/>
              </a:tblGrid>
              <a:tr h="8295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Task</a:t>
                      </a:r>
                      <a:endParaRPr lang="en-US" sz="1600" dirty="0"/>
                    </a:p>
                  </a:txBody>
                  <a:tcPr marL="82944" marR="82944" marT="41481" marB="4148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Status</a:t>
                      </a:r>
                      <a:endParaRPr lang="en-US" sz="1600" dirty="0"/>
                    </a:p>
                  </a:txBody>
                  <a:tcPr marL="82944" marR="82944" marT="41481" marB="41481"/>
                </a:tc>
                <a:tc>
                  <a:txBody>
                    <a:bodyPr/>
                    <a:lstStyle/>
                    <a:p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82944" marR="82944" marT="41481" marB="41481"/>
                </a:tc>
              </a:tr>
              <a:tr h="15761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Model development: Triple-nesting and new nest movement algorithm HWRF Code optimization,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Code Management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and community support (EMC/DTC/HRD)</a:t>
                      </a:r>
                    </a:p>
                  </a:txBody>
                  <a:tcPr marL="82944" marR="82944" marT="41481" marB="4148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Tripled nested system tested in real-time (Stream 1.5). Optimization</a:t>
                      </a:r>
                      <a:r>
                        <a:rPr lang="en-US" sz="1600" baseline="0" dirty="0" smtClean="0"/>
                        <a:t> w</a:t>
                      </a:r>
                      <a:r>
                        <a:rPr lang="en-US" sz="1600" dirty="0" smtClean="0"/>
                        <a:t>ork started in August and c</a:t>
                      </a:r>
                      <a:r>
                        <a:rPr lang="en-US" sz="1600" baseline="0" dirty="0" smtClean="0"/>
                        <a:t>ompleted in October.  Code management is o</a:t>
                      </a:r>
                      <a:r>
                        <a:rPr lang="en-US" sz="1600" dirty="0" smtClean="0"/>
                        <a:t>ngoing process</a:t>
                      </a:r>
                      <a:endParaRPr lang="en-US" sz="1600" dirty="0"/>
                    </a:p>
                  </a:txBody>
                  <a:tcPr marL="82944" marR="82944" marT="41481" marB="41481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2944" marR="82944" marT="41481" marB="41481"/>
                </a:tc>
              </a:tr>
              <a:tr h="11514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Physics</a:t>
                      </a:r>
                      <a:r>
                        <a:rPr lang="en-US" sz="1600" baseline="0" dirty="0" smtClean="0"/>
                        <a:t> Improvements: </a:t>
                      </a:r>
                      <a:r>
                        <a:rPr lang="en-US" sz="1600" dirty="0" smtClean="0"/>
                        <a:t>HWRF Physics upgrades to include new GFS PBL, Shallow Convection, modified Ferrier Microphysics and Surface Physics (EMC/GFDL/ESRL/HRD)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(high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priority for NHC)</a:t>
                      </a:r>
                      <a:endParaRPr lang="en-US" sz="1600" dirty="0" smtClean="0"/>
                    </a:p>
                  </a:txBody>
                  <a:tcPr marL="82944" marR="82944" marT="41481" marB="4148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Work in progress</a:t>
                      </a:r>
                      <a:endParaRPr lang="en-US" sz="1600" dirty="0"/>
                    </a:p>
                  </a:txBody>
                  <a:tcPr marL="82944" marR="82944" marT="41481" marB="41481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2944" marR="82944" marT="41481" marB="41481"/>
                </a:tc>
              </a:tr>
              <a:tr h="107839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Vortex Initialization and GSI: HWRF Vortex Initialization for high-resolution grids (EMC/HRD), Upgrade GSI to V3.0 (EMC/DTC)</a:t>
                      </a:r>
                      <a:endParaRPr lang="en-US" sz="1600" dirty="0"/>
                    </a:p>
                  </a:txBody>
                  <a:tcPr marL="82944" marR="82944" marT="41481" marB="4148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Vortex initialization</a:t>
                      </a:r>
                      <a:r>
                        <a:rPr lang="en-US" sz="1600" baseline="0" dirty="0" smtClean="0"/>
                        <a:t> w</a:t>
                      </a:r>
                      <a:r>
                        <a:rPr lang="en-US" sz="1600" dirty="0" smtClean="0"/>
                        <a:t>ork started</a:t>
                      </a:r>
                      <a:r>
                        <a:rPr lang="en-US" sz="1600" baseline="0" dirty="0" smtClean="0"/>
                        <a:t> in March and completed in October . Continuous evaluation required. GSI upgrades work in progress.</a:t>
                      </a:r>
                      <a:endParaRPr lang="en-US" sz="1600" dirty="0"/>
                    </a:p>
                  </a:txBody>
                  <a:tcPr marL="82944" marR="82944" marT="41481" marB="41481"/>
                </a:tc>
                <a:tc>
                  <a:txBody>
                    <a:bodyPr/>
                    <a:lstStyle/>
                    <a:p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82944" marR="82944" marT="41481" marB="41481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80960" y="99371"/>
            <a:ext cx="8228160" cy="495412"/>
          </a:xfrm>
        </p:spPr>
        <p:txBody>
          <a:bodyPr tIns="35198">
            <a:normAutofit fontScale="90000"/>
          </a:bodyPr>
          <a:lstStyle/>
          <a:p>
            <a:pPr>
              <a:tabLst>
                <a:tab pos="656582" algn="l"/>
                <a:tab pos="1313162" algn="l"/>
                <a:tab pos="1969745" algn="l"/>
                <a:tab pos="2626327" algn="l"/>
                <a:tab pos="3282907" algn="l"/>
                <a:tab pos="3939490" algn="l"/>
                <a:tab pos="4596072" algn="l"/>
                <a:tab pos="5252653" algn="l"/>
                <a:tab pos="5909234" algn="l"/>
                <a:tab pos="6565817" algn="l"/>
                <a:tab pos="7222398" algn="l"/>
                <a:tab pos="7878979" algn="l"/>
              </a:tabLst>
              <a:defRPr/>
            </a:pPr>
            <a:r>
              <a:rPr lang="en-US" dirty="0" smtClean="0"/>
              <a:t>FY2012-2013 </a:t>
            </a:r>
            <a:r>
              <a:rPr lang="en-US" dirty="0"/>
              <a:t>HWRF </a:t>
            </a:r>
            <a:r>
              <a:rPr lang="en-US" dirty="0" smtClean="0"/>
              <a:t>Priorities (2)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5680" y="871292"/>
          <a:ext cx="8570880" cy="5157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1040"/>
                <a:gridCol w="2972160"/>
                <a:gridCol w="967680"/>
              </a:tblGrid>
              <a:tr h="82950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Task</a:t>
                      </a:r>
                      <a:endParaRPr lang="en-US" sz="1600" dirty="0"/>
                    </a:p>
                  </a:txBody>
                  <a:tcPr marL="82944" marR="82944" marT="41464" marB="414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Status</a:t>
                      </a:r>
                      <a:endParaRPr lang="en-US" sz="1600" dirty="0"/>
                    </a:p>
                  </a:txBody>
                  <a:tcPr marL="82944" marR="82944" marT="41464" marB="41464"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</a:txBody>
                  <a:tcPr marL="82944" marR="82944" marT="41464" marB="41464"/>
                </a:tc>
              </a:tr>
              <a:tr h="6221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HWRF Ocean Upgrades: </a:t>
                      </a:r>
                      <a:r>
                        <a:rPr lang="en-US" sz="1600" baseline="0" dirty="0" smtClean="0"/>
                        <a:t>(EMC/URI)</a:t>
                      </a:r>
                      <a:endParaRPr lang="en-US" sz="1600" dirty="0" smtClean="0"/>
                    </a:p>
                  </a:txBody>
                  <a:tcPr marL="82944" marR="82944" marT="41464" marB="414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Work in progress</a:t>
                      </a:r>
                      <a:endParaRPr lang="en-US" sz="1600" dirty="0"/>
                    </a:p>
                  </a:txBody>
                  <a:tcPr marL="82944" marR="82944" marT="41464" marB="41464"/>
                </a:tc>
                <a:tc>
                  <a:txBody>
                    <a:bodyPr/>
                    <a:lstStyle/>
                    <a:p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82944" marR="82944" marT="41464" marB="41464"/>
                </a:tc>
              </a:tr>
              <a:tr h="13272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HWRF post-processing and tracker upgrades (EMC/NHC/GFDL), Very high-temporal-resolution (every time step) track and intensity forecast data as per NHC's specified format (EMC)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(high priority for NHC)</a:t>
                      </a:r>
                      <a:endParaRPr lang="en-US" sz="1600" dirty="0" smtClean="0"/>
                    </a:p>
                  </a:txBody>
                  <a:tcPr marL="82944" marR="82944" marT="41464" marB="414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Post-processing work in progress, tracker upgraded</a:t>
                      </a:r>
                      <a:r>
                        <a:rPr lang="en-US" sz="1600" baseline="0" dirty="0" smtClean="0"/>
                        <a:t> in October.  High-frequency output generation completed.</a:t>
                      </a:r>
                      <a:endParaRPr lang="en-US" sz="1600" dirty="0"/>
                    </a:p>
                  </a:txBody>
                  <a:tcPr marL="82944" marR="82944" marT="41464" marB="41464"/>
                </a:tc>
                <a:tc>
                  <a:txBody>
                    <a:bodyPr/>
                    <a:lstStyle/>
                    <a:p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82944" marR="82944" marT="41464" marB="41464"/>
                </a:tc>
              </a:tr>
              <a:tr h="59454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Operational configuration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(EMC) and pre-implementation T&amp;E (EMC/NHC)</a:t>
                      </a:r>
                      <a:endParaRPr lang="en-US" sz="1600" dirty="0"/>
                    </a:p>
                  </a:txBody>
                  <a:tcPr marL="82944" marR="82944" marT="41464" marB="414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Work in progress</a:t>
                      </a:r>
                      <a:endParaRPr lang="en-US" sz="1600" dirty="0"/>
                    </a:p>
                  </a:txBody>
                  <a:tcPr marL="82944" marR="82944" marT="41464" marB="41464"/>
                </a:tc>
                <a:tc>
                  <a:txBody>
                    <a:bodyPr/>
                    <a:lstStyle/>
                    <a:p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82944" marR="82944" marT="41464" marB="41464"/>
                </a:tc>
              </a:tr>
              <a:tr h="594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Advanced inner-core diagnostics (EMC/HRD)</a:t>
                      </a:r>
                    </a:p>
                  </a:txBody>
                  <a:tcPr marL="82944" marR="82944" marT="41470" marB="414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Work in progress</a:t>
                      </a:r>
                      <a:endParaRPr lang="en-US" sz="1600" dirty="0"/>
                    </a:p>
                  </a:txBody>
                  <a:tcPr marL="82944" marR="82944" marT="41470" marB="41470"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</a:txBody>
                  <a:tcPr marL="82944" marR="82944" marT="41470" marB="41470"/>
                </a:tc>
              </a:tr>
              <a:tr h="594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Improved use of inner-core observations</a:t>
                      </a:r>
                      <a:r>
                        <a:rPr lang="en-US" sz="1600" baseline="0" dirty="0" smtClean="0"/>
                        <a:t> through GSI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(very high priority for NHC)</a:t>
                      </a:r>
                      <a:endParaRPr lang="en-US" sz="1600" dirty="0" smtClean="0"/>
                    </a:p>
                  </a:txBody>
                  <a:tcPr marL="82944" marR="82944" marT="41470" marB="414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Work in progress</a:t>
                      </a:r>
                      <a:endParaRPr lang="en-US" sz="1600" dirty="0"/>
                    </a:p>
                  </a:txBody>
                  <a:tcPr marL="82944" marR="82944" marT="41470" marB="41470"/>
                </a:tc>
                <a:tc>
                  <a:txBody>
                    <a:bodyPr/>
                    <a:lstStyle/>
                    <a:p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82944" marR="82944" marT="41470" marB="41470"/>
                </a:tc>
              </a:tr>
              <a:tr h="594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Regional Hybrid-EnKF-3DVAR</a:t>
                      </a:r>
                      <a:r>
                        <a:rPr lang="en-US" sz="1600" baseline="0" dirty="0" smtClean="0"/>
                        <a:t> GSI for HWRF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(high priority for NHC)</a:t>
                      </a:r>
                      <a:endParaRPr lang="en-US" sz="1600" dirty="0" smtClean="0"/>
                    </a:p>
                  </a:txBody>
                  <a:tcPr marL="82944" marR="82944" marT="41470" marB="414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Workshop</a:t>
                      </a:r>
                      <a:r>
                        <a:rPr lang="en-US" sz="1600" baseline="0" dirty="0" smtClean="0"/>
                        <a:t> planned for Nov. 10, 2011</a:t>
                      </a:r>
                      <a:endParaRPr lang="en-US" sz="1600" dirty="0"/>
                    </a:p>
                  </a:txBody>
                  <a:tcPr marL="82944" marR="82944" marT="41470" marB="4147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2944" marR="82944" marT="41470" marB="41470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93921" y="871292"/>
            <a:ext cx="8228160" cy="495412"/>
          </a:xfrm>
        </p:spPr>
        <p:txBody>
          <a:bodyPr tIns="35198">
            <a:normAutofit fontScale="90000"/>
          </a:bodyPr>
          <a:lstStyle/>
          <a:p>
            <a:pPr>
              <a:tabLst>
                <a:tab pos="656582" algn="l"/>
                <a:tab pos="1313162" algn="l"/>
                <a:tab pos="1969745" algn="l"/>
                <a:tab pos="2626327" algn="l"/>
                <a:tab pos="3282907" algn="l"/>
                <a:tab pos="3939490" algn="l"/>
                <a:tab pos="4596072" algn="l"/>
                <a:tab pos="5252653" algn="l"/>
                <a:tab pos="5909234" algn="l"/>
                <a:tab pos="6565817" algn="l"/>
                <a:tab pos="7222398" algn="l"/>
                <a:tab pos="7878979" algn="l"/>
              </a:tabLst>
              <a:defRPr/>
            </a:pPr>
            <a:r>
              <a:rPr lang="en-US" dirty="0" smtClean="0"/>
              <a:t>FY2012-2013 </a:t>
            </a:r>
            <a:r>
              <a:rPr lang="en-US" dirty="0"/>
              <a:t>HWRF </a:t>
            </a:r>
            <a:r>
              <a:rPr lang="en-US" dirty="0" smtClean="0"/>
              <a:t>Priorities (3)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7440" y="1908201"/>
          <a:ext cx="8640000" cy="3774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1040"/>
                <a:gridCol w="2903040"/>
                <a:gridCol w="1105920"/>
              </a:tblGrid>
              <a:tr h="8295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Task</a:t>
                      </a:r>
                      <a:endParaRPr lang="en-US" sz="1600" dirty="0"/>
                    </a:p>
                  </a:txBody>
                  <a:tcPr marL="82944" marR="82944" marT="41470" marB="414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Status</a:t>
                      </a:r>
                      <a:endParaRPr lang="en-US" sz="1600" dirty="0"/>
                    </a:p>
                  </a:txBody>
                  <a:tcPr marL="82944" marR="82944" marT="41470" marB="41470"/>
                </a:tc>
                <a:tc>
                  <a:txBody>
                    <a:bodyPr/>
                    <a:lstStyle/>
                    <a:p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82944" marR="82944" marT="41470" marB="41470"/>
                </a:tc>
              </a:tr>
              <a:tr h="5806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HWRF</a:t>
                      </a:r>
                      <a:r>
                        <a:rPr lang="en-US" sz="1600" baseline="0" dirty="0" smtClean="0"/>
                        <a:t> ensembles and product generation (EMC/ESRL/GFDL)</a:t>
                      </a:r>
                      <a:endParaRPr lang="en-US" sz="1600" dirty="0" smtClean="0"/>
                    </a:p>
                  </a:txBody>
                  <a:tcPr marL="82944" marR="82944" marT="41470" marB="414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Work in progress</a:t>
                      </a:r>
                    </a:p>
                  </a:txBody>
                  <a:tcPr marL="82944" marR="82944" marT="41470" marB="41470"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</a:txBody>
                  <a:tcPr marL="82944" marR="82944" marT="41470" marB="41470"/>
                </a:tc>
              </a:tr>
              <a:tr h="58065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Optimal physics configurations (alternate</a:t>
                      </a:r>
                      <a:r>
                        <a:rPr lang="en-US" sz="1600" baseline="0" dirty="0" smtClean="0"/>
                        <a:t> physics suites) (EMC/ESRL/URI/GFDL/DTC)</a:t>
                      </a:r>
                      <a:endParaRPr lang="en-US" sz="1600" dirty="0"/>
                    </a:p>
                  </a:txBody>
                  <a:tcPr marL="82944" marR="82944" marT="41470" marB="414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Work in progress</a:t>
                      </a:r>
                      <a:endParaRPr lang="en-US" sz="1600" dirty="0"/>
                    </a:p>
                  </a:txBody>
                  <a:tcPr marL="82944" marR="82944" marT="41470" marB="41470"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</a:txBody>
                  <a:tcPr marL="82944" marR="82944" marT="41470" marB="41470"/>
                </a:tc>
              </a:tr>
              <a:tr h="58065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Improved ocean-wave coupling and air-sea physics (EMC/URI)</a:t>
                      </a:r>
                      <a:endParaRPr lang="en-US" sz="1600" dirty="0"/>
                    </a:p>
                  </a:txBody>
                  <a:tcPr marL="82944" marR="82944" marT="41470" marB="414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Work in progress</a:t>
                      </a:r>
                      <a:endParaRPr lang="en-US" sz="1600" dirty="0"/>
                    </a:p>
                  </a:txBody>
                  <a:tcPr marL="82944" marR="82944" marT="41470" marB="41470"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</a:txBody>
                  <a:tcPr marL="82944" marR="82944" marT="41470" marB="41470"/>
                </a:tc>
              </a:tr>
              <a:tr h="580656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Advanced downstream applications for storm surge, inundation, rainfall, and inland flooding (EMC/ODU)</a:t>
                      </a:r>
                      <a:endParaRPr lang="en-US" sz="1600" dirty="0"/>
                    </a:p>
                  </a:txBody>
                  <a:tcPr marL="82944" marR="82944" marT="41470" marB="414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Work in progress</a:t>
                      </a:r>
                      <a:endParaRPr lang="en-US" sz="1600" dirty="0"/>
                    </a:p>
                  </a:txBody>
                  <a:tcPr marL="82944" marR="82944" marT="41470" marB="41470"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</a:txBody>
                  <a:tcPr marL="82944" marR="82944" marT="41470" marB="41470"/>
                </a:tc>
              </a:tr>
              <a:tr h="62213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Basin scale HWRF model with multiple</a:t>
                      </a:r>
                      <a:r>
                        <a:rPr lang="en-US" sz="1600" baseline="0" dirty="0" smtClean="0"/>
                        <a:t> moving  nests and transition to NEMS (EMC/HRD)</a:t>
                      </a:r>
                      <a:endParaRPr lang="en-US" sz="1600" dirty="0"/>
                    </a:p>
                  </a:txBody>
                  <a:tcPr marL="82944" marR="82944" marT="41470" marB="414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Future work</a:t>
                      </a:r>
                      <a:endParaRPr lang="en-US" sz="1600" dirty="0"/>
                    </a:p>
                  </a:txBody>
                  <a:tcPr marL="82944" marR="82944" marT="41470" marB="41470"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</a:txBody>
                  <a:tcPr marL="82944" marR="82944" marT="41470" marB="41470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NHC* Model Diagnostics Wish List</a:t>
            </a:r>
            <a:endParaRPr lang="en-US" dirty="0"/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532801" y="3228819"/>
            <a:ext cx="7855200" cy="1752664"/>
          </a:xfrm>
        </p:spPr>
        <p:txBody>
          <a:bodyPr/>
          <a:lstStyle/>
          <a:p>
            <a:r>
              <a:rPr lang="en-US" dirty="0" smtClean="0"/>
              <a:t>*This is my personal wish list, based on my work at NHC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Zelinsky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Simulated Satellite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Using a uniform RTM:</a:t>
            </a:r>
          </a:p>
          <a:p>
            <a:pPr lvl="1"/>
            <a:r>
              <a:rPr lang="en-US" smtClean="0"/>
              <a:t>GOES-13 and GOES-11 </a:t>
            </a:r>
          </a:p>
          <a:p>
            <a:pPr lvl="2"/>
            <a:r>
              <a:rPr lang="en-US" smtClean="0"/>
              <a:t>Channel 2,3,4,6</a:t>
            </a:r>
          </a:p>
          <a:p>
            <a:pPr lvl="1"/>
            <a:r>
              <a:rPr lang="en-US" smtClean="0"/>
              <a:t>Microwave</a:t>
            </a:r>
          </a:p>
          <a:p>
            <a:pPr lvl="2"/>
            <a:r>
              <a:rPr lang="en-US" smtClean="0"/>
              <a:t>37 GHz Vertical and Horizontal Polarization</a:t>
            </a:r>
          </a:p>
          <a:p>
            <a:pPr lvl="2"/>
            <a:r>
              <a:rPr lang="en-US" smtClean="0"/>
              <a:t>85 GHz Vertical and Horizontal Polarization</a:t>
            </a:r>
          </a:p>
          <a:p>
            <a:r>
              <a:rPr lang="en-US" smtClean="0"/>
              <a:t>Useful for: </a:t>
            </a:r>
          </a:p>
          <a:p>
            <a:pPr lvl="1"/>
            <a:r>
              <a:rPr lang="en-US" smtClean="0"/>
              <a:t>Microphysics Comparisons and Structure Analysis</a:t>
            </a:r>
          </a:p>
          <a:p>
            <a:endParaRPr lang="en-US" b="1" smtClean="0"/>
          </a:p>
          <a:p>
            <a:r>
              <a:rPr lang="en-US" b="1" i="1" smtClean="0"/>
              <a:t>Included in operational HWRF product 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6480" y="704234"/>
            <a:ext cx="8231040" cy="720076"/>
          </a:xfrm>
        </p:spPr>
        <p:txBody>
          <a:bodyPr>
            <a:normAutofit fontScale="90000"/>
          </a:bodyPr>
          <a:lstStyle/>
          <a:p>
            <a:r>
              <a:rPr lang="en-US" smtClean="0"/>
              <a:t>High Temporal Resolution Data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6480" y="1371024"/>
            <a:ext cx="8231040" cy="5486976"/>
          </a:xfrm>
        </p:spPr>
        <p:txBody>
          <a:bodyPr>
            <a:normAutofit fontScale="92500"/>
          </a:bodyPr>
          <a:lstStyle/>
          <a:p>
            <a:r>
              <a:rPr lang="en-US" smtClean="0"/>
              <a:t>ATCF style text output every time step (or smallest time step possible):</a:t>
            </a:r>
          </a:p>
          <a:p>
            <a:pPr lvl="1"/>
            <a:r>
              <a:rPr lang="en-US" smtClean="0"/>
              <a:t>Minimum Sea Level Pressure and location of Pmin</a:t>
            </a:r>
          </a:p>
          <a:p>
            <a:pPr lvl="1"/>
            <a:r>
              <a:rPr lang="en-US" smtClean="0"/>
              <a:t>Maximum 10-m Wind and location of Vmax</a:t>
            </a:r>
          </a:p>
          <a:p>
            <a:pPr lvl="1"/>
            <a:r>
              <a:rPr lang="en-US" smtClean="0"/>
              <a:t>Storm (or inner-nest) Center Gridpoint</a:t>
            </a:r>
          </a:p>
          <a:p>
            <a:pPr lvl="1"/>
            <a:r>
              <a:rPr lang="en-US" smtClean="0"/>
              <a:t>Wind Radii</a:t>
            </a:r>
          </a:p>
          <a:p>
            <a:r>
              <a:rPr lang="en-US" smtClean="0"/>
              <a:t>Useful for:</a:t>
            </a:r>
          </a:p>
          <a:p>
            <a:pPr lvl="1"/>
            <a:r>
              <a:rPr lang="en-US" smtClean="0"/>
              <a:t>Analyzing initial spin-up/spin-down</a:t>
            </a:r>
          </a:p>
          <a:p>
            <a:pPr lvl="1"/>
            <a:r>
              <a:rPr lang="en-US" smtClean="0"/>
              <a:t>Comparing relative variability of standard variables</a:t>
            </a:r>
          </a:p>
          <a:p>
            <a:r>
              <a:rPr lang="en-US" b="1" i="1" smtClean="0"/>
              <a:t>Will be provided in real-time from operational HWRF (except wind radii)</a:t>
            </a: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93921" y="525656"/>
            <a:ext cx="8228160" cy="730156"/>
          </a:xfrm>
        </p:spPr>
        <p:txBody>
          <a:bodyPr tIns="35198">
            <a:normAutofit fontScale="90000"/>
          </a:bodyPr>
          <a:lstStyle/>
          <a:p>
            <a:pPr>
              <a:tabLst>
                <a:tab pos="656582" algn="l"/>
                <a:tab pos="1313162" algn="l"/>
                <a:tab pos="1969745" algn="l"/>
                <a:tab pos="2626327" algn="l"/>
                <a:tab pos="3282907" algn="l"/>
                <a:tab pos="3939490" algn="l"/>
                <a:tab pos="4596072" algn="l"/>
                <a:tab pos="5252653" algn="l"/>
                <a:tab pos="5909234" algn="l"/>
                <a:tab pos="6565817" algn="l"/>
                <a:tab pos="7222398" algn="l"/>
                <a:tab pos="7878979" algn="l"/>
              </a:tabLst>
              <a:defRPr/>
            </a:pPr>
            <a:r>
              <a:rPr lang="en-US" dirty="0"/>
              <a:t>FY2012 HWRF Issues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idx="1"/>
          </p:nvPr>
        </p:nvSpPr>
        <p:spPr>
          <a:xfrm>
            <a:off x="480960" y="1562565"/>
            <a:ext cx="8435520" cy="5144220"/>
          </a:xfrm>
        </p:spPr>
        <p:txBody>
          <a:bodyPr tIns="17598"/>
          <a:lstStyle/>
          <a:p>
            <a:pPr marL="390246" indent="-292325">
              <a:buSzPct val="45000"/>
              <a:buFont typeface="Wingdings" pitchFamily="2" charset="2"/>
              <a:buChar char=""/>
              <a:tabLst>
                <a:tab pos="655210" algn="l"/>
                <a:tab pos="1311860" algn="l"/>
                <a:tab pos="1968510" algn="l"/>
                <a:tab pos="2625159" algn="l"/>
                <a:tab pos="3281809" algn="l"/>
                <a:tab pos="3938459" algn="l"/>
                <a:tab pos="4595108" algn="l"/>
                <a:tab pos="5251758" algn="l"/>
                <a:tab pos="5908408" algn="l"/>
                <a:tab pos="6565057" algn="l"/>
                <a:tab pos="7221707" algn="l"/>
                <a:tab pos="7878357" algn="l"/>
              </a:tabLst>
              <a:defRPr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5</a:t>
            </a:r>
            <a:r>
              <a:rPr lang="en-US" sz="2000" b="1" baseline="33000" dirty="0">
                <a:solidFill>
                  <a:schemeClr val="accent6">
                    <a:lumMod val="50000"/>
                  </a:schemeClr>
                </a:solidFill>
              </a:rPr>
              <a:t>th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Storm Capability could be jeopardized</a:t>
            </a:r>
          </a:p>
          <a:p>
            <a:pPr marL="781932" lvl="1" indent="-292325">
              <a:buSzPct val="45000"/>
              <a:buFont typeface="Wingdings" pitchFamily="2" charset="2"/>
              <a:buChar char=""/>
              <a:tabLst>
                <a:tab pos="655210" algn="l"/>
                <a:tab pos="1311860" algn="l"/>
                <a:tab pos="1968510" algn="l"/>
                <a:tab pos="2625159" algn="l"/>
                <a:tab pos="3281809" algn="l"/>
                <a:tab pos="3938459" algn="l"/>
                <a:tab pos="4595108" algn="l"/>
                <a:tab pos="5251758" algn="l"/>
                <a:tab pos="5908408" algn="l"/>
                <a:tab pos="6565057" algn="l"/>
                <a:tab pos="7221707" algn="l"/>
                <a:tab pos="7878357" algn="l"/>
              </a:tabLst>
              <a:defRPr/>
            </a:pPr>
            <a:r>
              <a:rPr lang="en-US" sz="2000" dirty="0"/>
              <a:t>High-Resolution HWRF requires one additional node to fit in the operational window, and hence  only 4 storms to run in operations</a:t>
            </a:r>
          </a:p>
          <a:p>
            <a:pPr marL="781932" lvl="1" indent="-292325">
              <a:buSzPct val="45000"/>
              <a:buFont typeface="Wingdings" pitchFamily="2" charset="2"/>
              <a:buChar char=""/>
              <a:tabLst>
                <a:tab pos="655210" algn="l"/>
                <a:tab pos="1311860" algn="l"/>
                <a:tab pos="1968510" algn="l"/>
                <a:tab pos="2625159" algn="l"/>
                <a:tab pos="3281809" algn="l"/>
                <a:tab pos="3938459" algn="l"/>
                <a:tab pos="4595108" algn="l"/>
                <a:tab pos="5251758" algn="l"/>
                <a:tab pos="5908408" algn="l"/>
                <a:tab pos="6565057" algn="l"/>
                <a:tab pos="7221707" algn="l"/>
                <a:tab pos="7878357" algn="l"/>
              </a:tabLst>
              <a:defRPr/>
            </a:pPr>
            <a:r>
              <a:rPr lang="en-US" sz="2000" dirty="0"/>
              <a:t>5</a:t>
            </a:r>
            <a:r>
              <a:rPr lang="en-US" sz="2000" baseline="33000" dirty="0"/>
              <a:t>th</a:t>
            </a:r>
            <a:r>
              <a:rPr lang="en-US" sz="2000" dirty="0"/>
              <a:t> storm can still be run in delayed mode (about 2 hours delay)</a:t>
            </a:r>
          </a:p>
          <a:p>
            <a:pPr marL="390246" indent="-292325">
              <a:buSzPct val="45000"/>
              <a:buFont typeface="Wingdings" pitchFamily="2" charset="2"/>
              <a:buChar char=""/>
              <a:tabLst>
                <a:tab pos="655210" algn="l"/>
                <a:tab pos="1311860" algn="l"/>
                <a:tab pos="1968510" algn="l"/>
                <a:tab pos="2625159" algn="l"/>
                <a:tab pos="3281809" algn="l"/>
                <a:tab pos="3938459" algn="l"/>
                <a:tab pos="4595108" algn="l"/>
                <a:tab pos="5251758" algn="l"/>
                <a:tab pos="5908408" algn="l"/>
                <a:tab pos="6565057" algn="l"/>
                <a:tab pos="7221707" algn="l"/>
                <a:tab pos="7878357" algn="l"/>
              </a:tabLst>
              <a:defRPr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Run time increased by 15-20 minutes</a:t>
            </a:r>
          </a:p>
          <a:p>
            <a:pPr marL="781932" lvl="1" indent="-292325">
              <a:buSzPct val="45000"/>
              <a:buFont typeface="Wingdings" pitchFamily="2" charset="2"/>
              <a:buChar char=""/>
              <a:tabLst>
                <a:tab pos="655210" algn="l"/>
                <a:tab pos="1311860" algn="l"/>
                <a:tab pos="1968510" algn="l"/>
                <a:tab pos="2625159" algn="l"/>
                <a:tab pos="3281809" algn="l"/>
                <a:tab pos="3938459" algn="l"/>
                <a:tab pos="4595108" algn="l"/>
                <a:tab pos="5251758" algn="l"/>
                <a:tab pos="5908408" algn="l"/>
                <a:tab pos="6565057" algn="l"/>
                <a:tab pos="7221707" algn="l"/>
                <a:tab pos="7878357" algn="l"/>
              </a:tabLst>
              <a:defRPr/>
            </a:pPr>
            <a:r>
              <a:rPr lang="en-US" sz="2000" dirty="0"/>
              <a:t>Still can meet the cut-off time of t+6</a:t>
            </a:r>
          </a:p>
          <a:p>
            <a:pPr marL="781932" lvl="1" indent="-292325">
              <a:buSzPct val="45000"/>
              <a:buFont typeface="Wingdings" pitchFamily="2" charset="2"/>
              <a:buChar char=""/>
              <a:tabLst>
                <a:tab pos="655210" algn="l"/>
                <a:tab pos="1311860" algn="l"/>
                <a:tab pos="1968510" algn="l"/>
                <a:tab pos="2625159" algn="l"/>
                <a:tab pos="3281809" algn="l"/>
                <a:tab pos="3938459" algn="l"/>
                <a:tab pos="4595108" algn="l"/>
                <a:tab pos="5251758" algn="l"/>
                <a:tab pos="5908408" algn="l"/>
                <a:tab pos="6565057" algn="l"/>
                <a:tab pos="7221707" algn="l"/>
                <a:tab pos="7878357" algn="l"/>
              </a:tabLst>
              <a:defRPr/>
            </a:pPr>
            <a:r>
              <a:rPr lang="en-US" sz="2000" dirty="0"/>
              <a:t>Post-processing and tracker to be run in parallel to the forecast job</a:t>
            </a:r>
          </a:p>
          <a:p>
            <a:pPr marL="781932" lvl="1" indent="-292325">
              <a:buSzPct val="45000"/>
              <a:buFont typeface="Wingdings" pitchFamily="2" charset="2"/>
              <a:buChar char=""/>
              <a:tabLst>
                <a:tab pos="655210" algn="l"/>
                <a:tab pos="1311860" algn="l"/>
                <a:tab pos="1968510" algn="l"/>
                <a:tab pos="2625159" algn="l"/>
                <a:tab pos="3281809" algn="l"/>
                <a:tab pos="3938459" algn="l"/>
                <a:tab pos="4595108" algn="l"/>
                <a:tab pos="5251758" algn="l"/>
                <a:tab pos="5908408" algn="l"/>
                <a:tab pos="6565057" algn="l"/>
                <a:tab pos="7221707" algn="l"/>
                <a:tab pos="7878357" algn="l"/>
              </a:tabLst>
              <a:defRPr/>
            </a:pPr>
            <a:r>
              <a:rPr lang="en-US" sz="2000" dirty="0"/>
              <a:t>Current operational GFDL delivers products about 15 minutes later than current operational HWRF – we are going to use that window</a:t>
            </a:r>
          </a:p>
          <a:p>
            <a:pPr marL="390246" indent="-292325">
              <a:buSzPct val="45000"/>
              <a:buFont typeface="Wingdings" pitchFamily="2" charset="2"/>
              <a:buChar char=""/>
              <a:tabLst>
                <a:tab pos="655210" algn="l"/>
                <a:tab pos="1311860" algn="l"/>
                <a:tab pos="1968510" algn="l"/>
                <a:tab pos="2625159" algn="l"/>
                <a:tab pos="3281809" algn="l"/>
                <a:tab pos="3938459" algn="l"/>
                <a:tab pos="4595108" algn="l"/>
                <a:tab pos="5251758" algn="l"/>
                <a:tab pos="5908408" algn="l"/>
                <a:tab pos="6565057" algn="l"/>
                <a:tab pos="7221707" algn="l"/>
                <a:tab pos="7878357" algn="l"/>
              </a:tabLst>
              <a:defRPr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NHC's concurrence is required to proceed with these plans</a:t>
            </a:r>
          </a:p>
          <a:p>
            <a:pPr marL="390246" indent="-292325">
              <a:buSzPct val="45000"/>
              <a:buFont typeface="Wingdings" pitchFamily="2" charset="2"/>
              <a:buChar char=""/>
              <a:tabLst>
                <a:tab pos="655210" algn="l"/>
                <a:tab pos="1311860" algn="l"/>
                <a:tab pos="1968510" algn="l"/>
                <a:tab pos="2625159" algn="l"/>
                <a:tab pos="3281809" algn="l"/>
                <a:tab pos="3938459" algn="l"/>
                <a:tab pos="4595108" algn="l"/>
                <a:tab pos="5251758" algn="l"/>
                <a:tab pos="5908408" algn="l"/>
                <a:tab pos="6565057" algn="l"/>
                <a:tab pos="7221707" algn="l"/>
                <a:tab pos="7878357" algn="l"/>
              </a:tabLst>
              <a:defRPr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Major limitation of T&amp;E on NCEP CCS.</a:t>
            </a:r>
            <a:r>
              <a:rPr lang="en-US" sz="2000" dirty="0"/>
              <a:t> </a:t>
            </a:r>
          </a:p>
          <a:p>
            <a:pPr marL="756012" lvl="1" indent="-292325">
              <a:buSzPct val="45000"/>
              <a:buFont typeface="Wingdings" pitchFamily="2" charset="2"/>
              <a:buChar char=""/>
              <a:tabLst>
                <a:tab pos="655210" algn="l"/>
                <a:tab pos="1311860" algn="l"/>
                <a:tab pos="1968510" algn="l"/>
                <a:tab pos="2625159" algn="l"/>
                <a:tab pos="3281809" algn="l"/>
                <a:tab pos="3938459" algn="l"/>
                <a:tab pos="4595108" algn="l"/>
                <a:tab pos="5251758" algn="l"/>
                <a:tab pos="5908408" algn="l"/>
                <a:tab pos="6565057" algn="l"/>
                <a:tab pos="7221707" algn="l"/>
                <a:tab pos="7878357" algn="l"/>
              </a:tabLst>
              <a:defRPr/>
            </a:pPr>
            <a:r>
              <a:rPr lang="en-US" sz="2000" dirty="0"/>
              <a:t>Proposing to use t-Jet resources for majority of pre-implementation T&amp;E.  Requires allocation of dedicated resources  of  about 3000 cores for a period of 3 months</a:t>
            </a:r>
            <a:r>
              <a:rPr lang="en-US" sz="1700"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81" y="733038"/>
            <a:ext cx="8228160" cy="730156"/>
          </a:xfrm>
        </p:spPr>
        <p:txBody>
          <a:bodyPr tIns="35198">
            <a:normAutofit fontScale="90000"/>
          </a:bodyPr>
          <a:lstStyle/>
          <a:p>
            <a:pPr>
              <a:tabLst>
                <a:tab pos="655210" algn="l"/>
                <a:tab pos="1311860" algn="l"/>
                <a:tab pos="1968510" algn="l"/>
                <a:tab pos="2625159" algn="l"/>
                <a:tab pos="3281809" algn="l"/>
                <a:tab pos="3938459" algn="l"/>
                <a:tab pos="4595108" algn="l"/>
                <a:tab pos="5251758" algn="l"/>
                <a:tab pos="5908408" algn="l"/>
                <a:tab pos="6565057" algn="l"/>
                <a:tab pos="7221707" algn="l"/>
                <a:tab pos="7878357" algn="l"/>
              </a:tabLst>
            </a:pPr>
            <a:r>
              <a:rPr lang="en-US" sz="3600" b="1" dirty="0"/>
              <a:t>Computational Resource Requirements for implementation in FY2012 and beyond</a:t>
            </a:r>
          </a:p>
        </p:txBody>
      </p:sp>
      <p:sp>
        <p:nvSpPr>
          <p:cNvPr id="19459" name="Content Placeholder 4"/>
          <p:cNvSpPr>
            <a:spLocks noGrp="1"/>
          </p:cNvSpPr>
          <p:nvPr>
            <p:ph idx="1"/>
          </p:nvPr>
        </p:nvSpPr>
        <p:spPr>
          <a:xfrm>
            <a:off x="456481" y="1769946"/>
            <a:ext cx="8400960" cy="4769781"/>
          </a:xfrm>
        </p:spPr>
        <p:txBody>
          <a:bodyPr/>
          <a:lstStyle/>
          <a:p>
            <a:pPr marL="331205">
              <a:spcAft>
                <a:spcPts val="544"/>
              </a:spcAft>
            </a:pPr>
            <a:r>
              <a:rPr lang="en-US" sz="2000" dirty="0"/>
              <a:t>Existing resources on IBM CCS developmental machine (about 1/3</a:t>
            </a:r>
            <a:r>
              <a:rPr lang="en-US" sz="2000" baseline="30000" dirty="0"/>
              <a:t>rd</a:t>
            </a:r>
            <a:r>
              <a:rPr lang="en-US" sz="2000" dirty="0"/>
              <a:t> of the machine) are being diverted to run high-priority Q2/Q3FY12 GEFS, Hybrid-GSI/GFS and SREF implementation parallels.  </a:t>
            </a:r>
          </a:p>
          <a:p>
            <a:pPr marL="331205">
              <a:spcAft>
                <a:spcPts val="544"/>
              </a:spcAft>
            </a:pPr>
            <a:r>
              <a:rPr lang="en-US" sz="2000" dirty="0"/>
              <a:t>Proposed FY2012 T&amp;E plans for HWRF and GFDL implementations require dedicated resources on t-Jet machine.</a:t>
            </a:r>
          </a:p>
          <a:p>
            <a:pPr marL="331205">
              <a:spcAft>
                <a:spcPts val="544"/>
              </a:spcAft>
            </a:pPr>
            <a:r>
              <a:rPr lang="en-US" sz="2000" dirty="0"/>
              <a:t>For HWRF, six different high-resolution configurations to be tested (about 4000 retrospective runs) before finding optimal combination of model/physics/initialization upgrades.</a:t>
            </a:r>
          </a:p>
          <a:p>
            <a:pPr marL="331205">
              <a:spcAft>
                <a:spcPts val="544"/>
              </a:spcAft>
            </a:pPr>
            <a:r>
              <a:rPr lang="en-US" sz="2000" dirty="0"/>
              <a:t>We propose to have dedicated resources of 3600 cores on t-Jet for a period of 3 months from December 1, 2011 to February 28, 2011.</a:t>
            </a:r>
          </a:p>
          <a:p>
            <a:pPr marL="331205">
              <a:spcAft>
                <a:spcPts val="544"/>
              </a:spcAft>
            </a:pPr>
            <a:r>
              <a:rPr lang="en-US" sz="2000" dirty="0"/>
              <a:t>We expect to continue dependence on external computational resources for further model improvements and evaluation.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n-Hyuk\Documents\Work\TCdiagnose\Maria14L.2011\figures-d02\MARIA14l_d02.2011090712_06h.vt_axi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2698757"/>
            <a:ext cx="2050053" cy="1882371"/>
          </a:xfrm>
          <a:prstGeom prst="rect">
            <a:avLst/>
          </a:prstGeom>
          <a:noFill/>
        </p:spPr>
      </p:pic>
      <p:pic>
        <p:nvPicPr>
          <p:cNvPr id="7" name="Picture 2" descr="C:\Users\In-Hyuk\Documents\Work\TCdiagnose\Maria14L.2011\figures-d02\MARIA14l_d02.2011090712_06h.vt_axis.gif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411759" y="2698758"/>
            <a:ext cx="2050053" cy="1882369"/>
          </a:xfrm>
          <a:prstGeom prst="rect">
            <a:avLst/>
          </a:prstGeom>
          <a:noFill/>
        </p:spPr>
      </p:pic>
      <p:pic>
        <p:nvPicPr>
          <p:cNvPr id="8" name="Picture 2" descr="C:\Users\In-Hyuk\Documents\Work\TCdiagnose\Maria14L.2011\figures-d02\MARIA14l_d02.2011090712_06h.vt_axis.gif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4649446" y="2698758"/>
            <a:ext cx="2050053" cy="188236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729176" y="6584473"/>
            <a:ext cx="1178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201109</a:t>
            </a:r>
            <a:r>
              <a:rPr lang="en-US" altLang="ko-KR" sz="1400" dirty="0" smtClean="0">
                <a:solidFill>
                  <a:srgbClr val="FF0000"/>
                </a:solidFill>
              </a:rPr>
              <a:t>07</a:t>
            </a:r>
            <a:r>
              <a:rPr lang="en-US" altLang="ko-KR" sz="1400" dirty="0" smtClean="0"/>
              <a:t>18</a:t>
            </a:r>
            <a:endParaRPr lang="ko-KR" alt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2961424" y="6584473"/>
            <a:ext cx="1178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201109</a:t>
            </a:r>
            <a:r>
              <a:rPr lang="en-US" altLang="ko-KR" sz="1400" dirty="0" smtClean="0">
                <a:solidFill>
                  <a:srgbClr val="FF0000"/>
                </a:solidFill>
              </a:rPr>
              <a:t>08</a:t>
            </a:r>
            <a:r>
              <a:rPr lang="en-US" altLang="ko-KR" sz="1400" dirty="0" smtClean="0"/>
              <a:t>18</a:t>
            </a:r>
            <a:endParaRPr lang="ko-KR" alt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199111" y="6584473"/>
            <a:ext cx="1178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201109</a:t>
            </a:r>
            <a:r>
              <a:rPr lang="en-US" altLang="ko-KR" sz="1400" dirty="0" smtClean="0">
                <a:solidFill>
                  <a:srgbClr val="FF0000"/>
                </a:solidFill>
              </a:rPr>
              <a:t>09</a:t>
            </a:r>
            <a:r>
              <a:rPr lang="en-US" altLang="ko-KR" sz="1400" dirty="0" smtClean="0"/>
              <a:t>18</a:t>
            </a:r>
            <a:endParaRPr lang="ko-KR" altLang="en-US" sz="1400" dirty="0"/>
          </a:p>
        </p:txBody>
      </p:sp>
      <p:pic>
        <p:nvPicPr>
          <p:cNvPr id="14" name="Picture 2" descr="C:\Users\In-Hyuk\Documents\Work\TCdiagnose\Maria14L.2011\figures-d02\MARIA14l_d02.2011090712_06h.vt_axis.gif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179511" y="4786990"/>
            <a:ext cx="2050053" cy="1882369"/>
          </a:xfrm>
          <a:prstGeom prst="rect">
            <a:avLst/>
          </a:prstGeom>
          <a:noFill/>
        </p:spPr>
      </p:pic>
      <p:pic>
        <p:nvPicPr>
          <p:cNvPr id="15" name="Picture 2" descr="C:\Users\In-Hyuk\Documents\Work\TCdiagnose\Maria14L.2011\figures-d02\MARIA14l_d02.2011090712_06h.vt_axis.gif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2411760" y="4786990"/>
            <a:ext cx="2050052" cy="1882369"/>
          </a:xfrm>
          <a:prstGeom prst="rect">
            <a:avLst/>
          </a:prstGeom>
          <a:noFill/>
        </p:spPr>
      </p:pic>
      <p:pic>
        <p:nvPicPr>
          <p:cNvPr id="16" name="Picture 2" descr="C:\Users\In-Hyuk\Documents\Work\TCdiagnose\Maria14L.2011\figures-d02\MARIA14l_d02.2011090712_06h.vt_axis.gif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4649447" y="4786990"/>
            <a:ext cx="2050052" cy="1882369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15888" y="2394099"/>
            <a:ext cx="4111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rgbClr val="002060"/>
                </a:solidFill>
              </a:rPr>
              <a:t>Initial time: 07 SEP 12 UTC (non developing)</a:t>
            </a:r>
            <a:endParaRPr lang="ko-KR" altLang="en-US" sz="1400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5888" y="4481762"/>
            <a:ext cx="3719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rgbClr val="002060"/>
                </a:solidFill>
              </a:rPr>
              <a:t>Initial time: 07 SEP 18 UTC (developing)</a:t>
            </a:r>
            <a:endParaRPr lang="ko-KR" altLang="en-US" sz="1400" b="1" dirty="0">
              <a:solidFill>
                <a:srgbClr val="002060"/>
              </a:solidFill>
            </a:endParaRPr>
          </a:p>
        </p:txBody>
      </p:sp>
      <p:grpSp>
        <p:nvGrpSpPr>
          <p:cNvPr id="4" name="Group 19"/>
          <p:cNvGrpSpPr/>
          <p:nvPr/>
        </p:nvGrpSpPr>
        <p:grpSpPr>
          <a:xfrm>
            <a:off x="3203848" y="453687"/>
            <a:ext cx="2674177" cy="1895193"/>
            <a:chOff x="4932040" y="0"/>
            <a:chExt cx="2880320" cy="2226802"/>
          </a:xfrm>
        </p:grpSpPr>
        <p:pic>
          <p:nvPicPr>
            <p:cNvPr id="1027" name="Picture 3" descr="C:\Users\In-Hyuk\Documents\Work\TCdiagnose\Maria14L.2011\MARIA.2011090712.Vmax.mult06.1.gi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932040" y="0"/>
              <a:ext cx="2880320" cy="2226802"/>
            </a:xfrm>
            <a:prstGeom prst="rect">
              <a:avLst/>
            </a:prstGeom>
            <a:noFill/>
          </p:spPr>
        </p:pic>
        <p:cxnSp>
          <p:nvCxnSpPr>
            <p:cNvPr id="24" name="직선 연결선 23"/>
            <p:cNvCxnSpPr/>
            <p:nvPr/>
          </p:nvCxnSpPr>
          <p:spPr>
            <a:xfrm flipV="1">
              <a:off x="5448796" y="1556792"/>
              <a:ext cx="0" cy="288032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 flipV="1">
              <a:off x="5877669" y="1556792"/>
              <a:ext cx="0" cy="288032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 flipV="1">
              <a:off x="6303367" y="1556792"/>
              <a:ext cx="0" cy="288032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" name="Group 5"/>
          <p:cNvGrpSpPr/>
          <p:nvPr/>
        </p:nvGrpSpPr>
        <p:grpSpPr>
          <a:xfrm>
            <a:off x="241640" y="453687"/>
            <a:ext cx="2674176" cy="1895193"/>
            <a:chOff x="1259632" y="0"/>
            <a:chExt cx="2880319" cy="2226802"/>
          </a:xfrm>
        </p:grpSpPr>
        <p:pic>
          <p:nvPicPr>
            <p:cNvPr id="22" name="Picture 3" descr="C:\Users\In-Hyuk\Documents\Work\TCdiagnose\Maria14L.2011\MARIA.2011090712.Vmax.mult06.1.gif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1259632" y="0"/>
              <a:ext cx="2880319" cy="2226802"/>
            </a:xfrm>
            <a:prstGeom prst="rect">
              <a:avLst/>
            </a:prstGeom>
            <a:noFill/>
          </p:spPr>
        </p:pic>
        <p:cxnSp>
          <p:nvCxnSpPr>
            <p:cNvPr id="3" name="Straight Connector 2"/>
            <p:cNvCxnSpPr/>
            <p:nvPr/>
          </p:nvCxnSpPr>
          <p:spPr>
            <a:xfrm flipH="1">
              <a:off x="3419872" y="1281460"/>
              <a:ext cx="144016" cy="144016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3096915" y="1271935"/>
              <a:ext cx="144016" cy="144016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2840633" y="1196752"/>
              <a:ext cx="144016" cy="144016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60D0-5855-4035-AE75-FFC30194B5BE}" type="slidenum">
              <a:rPr lang="ko-KR" altLang="en-US" smtClean="0"/>
              <a:pPr/>
              <a:t>19</a:t>
            </a:fld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107504" y="44624"/>
            <a:ext cx="68868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HWRF forecast results (from 07 SEP 12 UTC and 18 UTC)</a:t>
            </a:r>
            <a:endParaRPr lang="ko-KR" altLang="en-US" sz="2000" b="1" dirty="0">
              <a:solidFill>
                <a:schemeClr val="accent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90153" y="404664"/>
            <a:ext cx="8892480" cy="25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9" name="직선 화살표 연결선 38"/>
          <p:cNvCxnSpPr/>
          <p:nvPr/>
        </p:nvCxnSpPr>
        <p:spPr>
          <a:xfrm flipH="1">
            <a:off x="2339752" y="2047969"/>
            <a:ext cx="1342395" cy="6609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/>
          <p:nvPr/>
        </p:nvCxnSpPr>
        <p:spPr>
          <a:xfrm flipH="1">
            <a:off x="3635896" y="2060848"/>
            <a:ext cx="43204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화살표 연결선 44"/>
          <p:cNvCxnSpPr/>
          <p:nvPr/>
        </p:nvCxnSpPr>
        <p:spPr>
          <a:xfrm>
            <a:off x="4512871" y="2060848"/>
            <a:ext cx="851217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95536" y="5445224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Initially bigger storm size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520983" y="883626"/>
            <a:ext cx="11521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Developing</a:t>
            </a:r>
            <a:endParaRPr lang="ko-KR" altLang="en-US" sz="105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518064" y="1680980"/>
            <a:ext cx="11521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Non </a:t>
            </a:r>
          </a:p>
          <a:p>
            <a:r>
              <a:rPr lang="en-US" altLang="ko-KR" sz="105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Developing</a:t>
            </a:r>
            <a:endParaRPr lang="ko-KR" altLang="en-US" sz="105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784679" y="5561636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bigger storm size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063177" y="5561636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bigger storm size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732240" y="4581128"/>
            <a:ext cx="24117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Developing system has the bigger storm size at initial.</a:t>
            </a:r>
          </a:p>
          <a:p>
            <a:endParaRPr lang="en-US" altLang="ko-KR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It keeps the bigger size during the whole forecast period</a:t>
            </a:r>
            <a:endParaRPr lang="ko-K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Presentation on “</a:t>
            </a:r>
            <a:r>
              <a:rPr lang="en-US" b="1" dirty="0" smtClean="0"/>
              <a:t>High-Resolution </a:t>
            </a:r>
            <a:r>
              <a:rPr lang="en-US" b="1" dirty="0" smtClean="0"/>
              <a:t>Hurricane Model Development and Evaluation at NCEP/EMC – the Operational HWRF Model</a:t>
            </a:r>
            <a:r>
              <a:rPr lang="en-US" dirty="0" smtClean="0"/>
              <a:t>” from 1.30 to 2.30 </a:t>
            </a:r>
            <a:r>
              <a:rPr lang="en-US" dirty="0" smtClean="0"/>
              <a:t>PM, Nov. 7, 2011.  </a:t>
            </a:r>
            <a:r>
              <a:rPr lang="en-US" dirty="0" smtClean="0"/>
              <a:t>Covered a variety of topics including (a) overview of current operational HWRF system; (b) evolution of HWRF; (c) HWRF in FY11 and operational challenges; (d) hurricane model evaluation and diagnostics; (e) HWRF in 2012 and (f) future developments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Second session </a:t>
            </a:r>
            <a:r>
              <a:rPr lang="en-US" dirty="0" smtClean="0"/>
              <a:t>of HFIP Annual Meeting on Nov. 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- gave </a:t>
            </a:r>
            <a:r>
              <a:rPr lang="en-US" dirty="0" smtClean="0"/>
              <a:t>two presentations on “</a:t>
            </a:r>
            <a:r>
              <a:rPr lang="en-US" b="1" dirty="0" smtClean="0"/>
              <a:t>FY2011 HFIP Stream 1 Advancements at NCEP/EMC - Performance of Operational Models</a:t>
            </a:r>
            <a:r>
              <a:rPr lang="en-US" dirty="0" smtClean="0"/>
              <a:t>” followed by “</a:t>
            </a:r>
            <a:r>
              <a:rPr lang="en-US" b="1" dirty="0" smtClean="0"/>
              <a:t>NCEP/EMC Modeling Systems:  FY12-FY13 Prioritized Stream 1.0 needs</a:t>
            </a:r>
            <a:r>
              <a:rPr lang="en-US" dirty="0" smtClean="0"/>
              <a:t>”.  Emphasized on the following topics: (a) Performance of NCEP operational models in FY2011; (b) Status of activities in support of HFIP; (c) Ongoing developments and proposed changes in FY2012 and (d) Prioritized Stream 1.0 activities for FY2012 and FY2013.  Highlighted a two-year approach to address Stream 1 priorities at EMC and NHC, with a proposal for additional man power, computational resources and a senior scientist visiting program to assist with further advancements to the HWRF modeling system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Schematic of the unified hybrid system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1066800"/>
            <a:ext cx="1600200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HWRF</a:t>
            </a:r>
          </a:p>
          <a:p>
            <a:r>
              <a:rPr lang="en-US" dirty="0" smtClean="0"/>
              <a:t>Preprocessing:</a:t>
            </a:r>
          </a:p>
          <a:p>
            <a:r>
              <a:rPr lang="en-US" dirty="0" smtClean="0"/>
              <a:t>LBC- from GFS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86200" y="1676400"/>
            <a:ext cx="1143000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HWRF</a:t>
            </a:r>
          </a:p>
          <a:p>
            <a:r>
              <a:rPr lang="en-US" dirty="0" smtClean="0"/>
              <a:t>Forecast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86200" y="2706469"/>
            <a:ext cx="1143000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HWRF</a:t>
            </a:r>
          </a:p>
          <a:p>
            <a:r>
              <a:rPr lang="en-US" dirty="0" smtClean="0"/>
              <a:t>GSI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91200" y="1371600"/>
            <a:ext cx="1905000" cy="64633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HWRF</a:t>
            </a:r>
          </a:p>
          <a:p>
            <a:r>
              <a:rPr lang="en-US" dirty="0" smtClean="0"/>
              <a:t>Post-processing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76400" y="2133600"/>
            <a:ext cx="1600200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HWRF</a:t>
            </a:r>
          </a:p>
          <a:p>
            <a:r>
              <a:rPr lang="en-US" dirty="0" smtClean="0"/>
              <a:t>Preprocessing:</a:t>
            </a:r>
          </a:p>
          <a:p>
            <a:r>
              <a:rPr lang="en-US" dirty="0" smtClean="0"/>
              <a:t>IC    - regional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29000" y="3810000"/>
            <a:ext cx="2438400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Global and Regional Shared </a:t>
            </a:r>
            <a:r>
              <a:rPr lang="en-US" dirty="0" err="1" smtClean="0"/>
              <a:t>EnKF</a:t>
            </a:r>
            <a:r>
              <a:rPr lang="en-US" dirty="0" smtClean="0"/>
              <a:t>/hybrid DA solvers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0" y="4992469"/>
            <a:ext cx="2971800" cy="64633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GFS  deterministic/ensemble analysis and forecast system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67400" y="2514600"/>
            <a:ext cx="16002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Observations:</a:t>
            </a:r>
          </a:p>
          <a:p>
            <a:r>
              <a:rPr lang="en-US" dirty="0" smtClean="0"/>
              <a:t>Conventional ,  satellite and inner-core  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3"/>
            <a:endCxn id="6" idx="1"/>
          </p:cNvCxnSpPr>
          <p:nvPr/>
        </p:nvCxnSpPr>
        <p:spPr>
          <a:xfrm>
            <a:off x="3276600" y="1528465"/>
            <a:ext cx="609600" cy="471101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200400" y="2133600"/>
            <a:ext cx="685800" cy="461665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>
            <a:off x="2743200" y="3352799"/>
            <a:ext cx="1219200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2628900" y="3238500"/>
            <a:ext cx="228600" cy="1588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 flipV="1">
            <a:off x="1295400" y="5257798"/>
            <a:ext cx="1981200" cy="2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-952500" y="3390900"/>
            <a:ext cx="40386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295400" y="1676400"/>
            <a:ext cx="304800" cy="1588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10" idx="0"/>
          </p:cNvCxnSpPr>
          <p:nvPr/>
        </p:nvCxnSpPr>
        <p:spPr>
          <a:xfrm rot="5400000">
            <a:off x="4419600" y="3581400"/>
            <a:ext cx="4572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>
            <a:off x="3924300" y="2475706"/>
            <a:ext cx="381000" cy="1588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>
            <a:off x="4572794" y="2513806"/>
            <a:ext cx="4572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0" idx="1"/>
          </p:cNvCxnSpPr>
          <p:nvPr/>
        </p:nvCxnSpPr>
        <p:spPr>
          <a:xfrm rot="10800000">
            <a:off x="2362200" y="4267201"/>
            <a:ext cx="1066800" cy="446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 flipH="1" flipV="1">
            <a:off x="1714103" y="3619897"/>
            <a:ext cx="1296194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1066800" y="5410200"/>
            <a:ext cx="2057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 flipH="1" flipV="1">
            <a:off x="-494506" y="3466306"/>
            <a:ext cx="3581400" cy="1588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066800" y="1371600"/>
            <a:ext cx="6096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0800000">
            <a:off x="5029200" y="2819400"/>
            <a:ext cx="914400" cy="1588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10800000">
            <a:off x="4953000" y="3124200"/>
            <a:ext cx="9144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0" idx="2"/>
            <a:endCxn id="11" idx="0"/>
          </p:cNvCxnSpPr>
          <p:nvPr/>
        </p:nvCxnSpPr>
        <p:spPr>
          <a:xfrm rot="5400000">
            <a:off x="4461481" y="4805749"/>
            <a:ext cx="259139" cy="1143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6781800" y="3733800"/>
            <a:ext cx="0" cy="14478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6019800" y="5181600"/>
            <a:ext cx="76200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85800" y="914400"/>
            <a:ext cx="4572000" cy="26670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76200" y="5867400"/>
            <a:ext cx="2819400" cy="64633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In GREEN : Current HWRF system, cycling  with  GSI DA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048000" y="5867400"/>
            <a:ext cx="2819400" cy="64633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PINK : Shared between  HWRF and GFS systems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781800" y="5410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flow in the current HWRF system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6781800" y="60198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flow in the unified system</a:t>
            </a:r>
            <a:endParaRPr lang="en-US" dirty="0"/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6248400" y="5791200"/>
            <a:ext cx="533400" cy="1588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6248400" y="6246812"/>
            <a:ext cx="5334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ounded Rectangle 95"/>
          <p:cNvSpPr/>
          <p:nvPr/>
        </p:nvSpPr>
        <p:spPr>
          <a:xfrm>
            <a:off x="6096000" y="5410200"/>
            <a:ext cx="2895600" cy="1295400"/>
          </a:xfrm>
          <a:prstGeom prst="round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 rot="-5400000">
            <a:off x="-565666" y="2019300"/>
            <a:ext cx="2127766" cy="3751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Ensemble member </a:t>
            </a:r>
            <a:endParaRPr lang="en-US" dirty="0"/>
          </a:p>
        </p:txBody>
      </p:sp>
      <p:cxnSp>
        <p:nvCxnSpPr>
          <p:cNvPr id="99" name="Straight Connector 98"/>
          <p:cNvCxnSpPr/>
          <p:nvPr/>
        </p:nvCxnSpPr>
        <p:spPr>
          <a:xfrm rot="10800000" flipV="1">
            <a:off x="3657601" y="2286000"/>
            <a:ext cx="30480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5400000">
            <a:off x="3010694" y="3162300"/>
            <a:ext cx="1294606" cy="7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4953000" y="1828800"/>
            <a:ext cx="8382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Operational Requirements for regional hybrid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Regional Modeling Framework</a:t>
            </a:r>
          </a:p>
          <a:p>
            <a:pPr lvl="1"/>
            <a:r>
              <a:rPr lang="en-US" dirty="0" smtClean="0"/>
              <a:t>Triple nested (27/9/3) high-resolution HWRF</a:t>
            </a:r>
          </a:p>
          <a:p>
            <a:r>
              <a:rPr lang="en-US" dirty="0" smtClean="0"/>
              <a:t>Unified Ensemble generation method (</a:t>
            </a:r>
            <a:r>
              <a:rPr lang="en-US" dirty="0" err="1" smtClean="0"/>
              <a:t>EnKF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Perturbations for large-scale (outer domain)</a:t>
            </a:r>
          </a:p>
          <a:p>
            <a:pPr lvl="1"/>
            <a:r>
              <a:rPr lang="en-US" dirty="0" smtClean="0"/>
              <a:t>Perturbations for vortex-scale (9km and 3km domains)</a:t>
            </a:r>
          </a:p>
          <a:p>
            <a:r>
              <a:rPr lang="en-US" dirty="0" smtClean="0"/>
              <a:t>Observational operators:</a:t>
            </a:r>
          </a:p>
          <a:p>
            <a:pPr lvl="1"/>
            <a:r>
              <a:rPr lang="en-US" dirty="0" smtClean="0"/>
              <a:t>Should be supported by operational GSI</a:t>
            </a:r>
          </a:p>
          <a:p>
            <a:pPr lvl="1"/>
            <a:r>
              <a:rPr lang="en-US" dirty="0" smtClean="0"/>
              <a:t>Meet the requirements</a:t>
            </a:r>
          </a:p>
          <a:p>
            <a:r>
              <a:rPr lang="en-US" dirty="0" smtClean="0"/>
              <a:t>Development and T&amp;E</a:t>
            </a:r>
          </a:p>
          <a:p>
            <a:pPr lvl="1"/>
            <a:r>
              <a:rPr lang="en-US" dirty="0" smtClean="0"/>
              <a:t>Integrated Global-Regional system with support from DTC</a:t>
            </a:r>
          </a:p>
          <a:p>
            <a:pPr lvl="1"/>
            <a:r>
              <a:rPr lang="en-US" dirty="0" smtClean="0"/>
              <a:t>Collaborators working on the unified system through shared repository</a:t>
            </a:r>
          </a:p>
          <a:p>
            <a:pPr lvl="1"/>
            <a:r>
              <a:rPr lang="en-US" dirty="0" smtClean="0"/>
              <a:t>EMC will provide guidance on test cases and evaluation metrics for hurricane applications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19912"/>
          </a:xfrm>
        </p:spPr>
        <p:txBody>
          <a:bodyPr>
            <a:normAutofit/>
          </a:bodyPr>
          <a:lstStyle/>
          <a:p>
            <a:r>
              <a:rPr lang="en-US" dirty="0" smtClean="0"/>
              <a:t>Timelines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2296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Concept </a:t>
            </a:r>
          </a:p>
          <a:p>
            <a:pPr lvl="1"/>
            <a:r>
              <a:rPr lang="en-US" dirty="0" smtClean="0"/>
              <a:t>Agree upon the common approach for Global-Regional Unified Hybrid System</a:t>
            </a:r>
          </a:p>
          <a:p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Identify “methodologies” and “tools” required for regional applications (e.g., how to handle moving nests)</a:t>
            </a:r>
          </a:p>
          <a:p>
            <a:r>
              <a:rPr lang="en-US" dirty="0" smtClean="0"/>
              <a:t>Experimentation</a:t>
            </a:r>
          </a:p>
          <a:p>
            <a:pPr lvl="1"/>
            <a:r>
              <a:rPr lang="en-US" dirty="0" smtClean="0"/>
              <a:t>Have a prototype system ready for retrospective testing (Stream 1.5)</a:t>
            </a:r>
          </a:p>
          <a:p>
            <a:r>
              <a:rPr lang="en-US" dirty="0" smtClean="0"/>
              <a:t>Real-time Demo</a:t>
            </a:r>
          </a:p>
          <a:p>
            <a:pPr lvl="1"/>
            <a:r>
              <a:rPr lang="en-US" dirty="0" smtClean="0"/>
              <a:t>Participate in Real-Time Demo during 2012 hurricane season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81150"/>
            <a:ext cx="7772400" cy="17716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Hybrid ensemble-</a:t>
            </a:r>
            <a:r>
              <a:rPr lang="en-US" dirty="0" err="1" smtClean="0">
                <a:solidFill>
                  <a:srgbClr val="FF0000"/>
                </a:solidFill>
              </a:rPr>
              <a:t>variational</a:t>
            </a:r>
            <a:r>
              <a:rPr lang="en-US" dirty="0" smtClean="0">
                <a:solidFill>
                  <a:srgbClr val="FF0000"/>
                </a:solidFill>
              </a:rPr>
              <a:t> data assimilation for HWRF - ongoing efforts and plan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3733800"/>
            <a:ext cx="8458200" cy="2819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Mingjing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Tong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20000"/>
              </a:spcBef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Collaborators: David </a:t>
            </a:r>
            <a:r>
              <a:rPr lang="en-US" sz="1600" dirty="0" smtClean="0">
                <a:solidFill>
                  <a:srgbClr val="0070C0"/>
                </a:solidFill>
              </a:rPr>
              <a:t>Parrish</a:t>
            </a:r>
            <a:r>
              <a:rPr lang="en-US" sz="1600" dirty="0" smtClean="0"/>
              <a:t> </a:t>
            </a:r>
            <a:r>
              <a:rPr kumimoji="0" lang="en-US" sz="17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Daryl Kleist</a:t>
            </a:r>
            <a:r>
              <a:rPr kumimoji="0" lang="en-US" sz="17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Russ Treadon</a:t>
            </a:r>
            <a:r>
              <a:rPr kumimoji="0" lang="en-US" sz="17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Wan-</a:t>
            </a:r>
            <a:r>
              <a:rPr kumimoji="0" lang="en-US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Shu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Wu</a:t>
            </a:r>
            <a:r>
              <a:rPr lang="en-US" sz="1700" baseline="30000" dirty="0" smtClean="0">
                <a:solidFill>
                  <a:srgbClr val="0070C0"/>
                </a:solidFill>
              </a:rPr>
              <a:t>2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John Derber</a:t>
            </a:r>
            <a:r>
              <a:rPr kumimoji="0" lang="en-US" sz="17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lang="en-US" sz="1700" dirty="0" smtClean="0">
              <a:solidFill>
                <a:srgbClr val="0070C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Xuyang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Ge</a:t>
            </a:r>
            <a:r>
              <a:rPr kumimoji="0" lang="en-US" sz="17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Fuqing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Zhang</a:t>
            </a:r>
            <a:r>
              <a:rPr kumimoji="0" lang="en-US" sz="17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700" dirty="0" smtClean="0">
                <a:solidFill>
                  <a:srgbClr val="0070C0"/>
                </a:solidFill>
              </a:rPr>
              <a:t>Zhan Zhang</a:t>
            </a:r>
            <a:r>
              <a:rPr lang="en-US" sz="1700" baseline="30000" dirty="0" smtClean="0">
                <a:solidFill>
                  <a:srgbClr val="0070C0"/>
                </a:solidFill>
              </a:rPr>
              <a:t>3</a:t>
            </a:r>
            <a:r>
              <a:rPr lang="en-US" sz="1700" dirty="0" smtClean="0">
                <a:solidFill>
                  <a:srgbClr val="0070C0"/>
                </a:solidFill>
              </a:rPr>
              <a:t>, Vijay Tallapragada</a:t>
            </a:r>
            <a:r>
              <a:rPr lang="en-US" sz="1700" baseline="30000" dirty="0" smtClean="0">
                <a:solidFill>
                  <a:srgbClr val="0070C0"/>
                </a:solidFill>
              </a:rPr>
              <a:t>2</a:t>
            </a:r>
            <a:endParaRPr kumimoji="0" lang="en-US" sz="1700" b="0" i="0" u="none" strike="noStrike" kern="1200" cap="none" spc="0" normalizeH="0" baseline="3000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UCAR (NCEP/EMC), 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NOAA/NWS/NCEP/EMC, 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IMSG (NCEP/EMC), 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PSU</a:t>
            </a: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152400"/>
            <a:ext cx="8953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52400"/>
            <a:ext cx="8953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5" descr="ncep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76200"/>
            <a:ext cx="160020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Hybrid Ensemble-3DVAR System for HWRF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1981200"/>
            <a:ext cx="76200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Current HWRF hybrid ensemble-3DVAR DA system is one way coupled system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Ensemble perturbations can be either from global EnKF-3DVAR hybrid system ensemble forecasts or independent HWRF ensemble forecasts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Ensemble perturbations in vortex area can come from a TC vortex library (Pseudo ensemble hybrid method, more later)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Ensemble covariance is incorporated as part of the background error covariance though extended control variable method (</a:t>
            </a:r>
            <a:r>
              <a:rPr lang="en-US" sz="2000" dirty="0" err="1" smtClean="0"/>
              <a:t>Lorenc</a:t>
            </a:r>
            <a:r>
              <a:rPr lang="en-US" sz="2000" dirty="0" smtClean="0"/>
              <a:t> 2003; </a:t>
            </a:r>
            <a:r>
              <a:rPr lang="en-US" sz="2000" dirty="0" err="1" smtClean="0"/>
              <a:t>Buehner</a:t>
            </a:r>
            <a:r>
              <a:rPr lang="en-US" sz="2000" dirty="0" smtClean="0"/>
              <a:t> 2005; Wang et al. 2007)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83"/>
          <p:cNvGrpSpPr/>
          <p:nvPr/>
        </p:nvGrpSpPr>
        <p:grpSpPr>
          <a:xfrm>
            <a:off x="381000" y="609600"/>
            <a:ext cx="8382204" cy="5257800"/>
            <a:chOff x="685596" y="1392195"/>
            <a:chExt cx="8382204" cy="5257800"/>
          </a:xfrm>
        </p:grpSpPr>
        <p:sp>
          <p:nvSpPr>
            <p:cNvPr id="3080" name="Rectangle 5"/>
            <p:cNvSpPr>
              <a:spLocks noChangeArrowheads="1"/>
            </p:cNvSpPr>
            <p:nvPr/>
          </p:nvSpPr>
          <p:spPr bwMode="auto">
            <a:xfrm>
              <a:off x="4648368" y="2154195"/>
              <a:ext cx="3581231" cy="447520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Text Box 6"/>
            <p:cNvSpPr txBox="1">
              <a:spLocks noChangeArrowheads="1"/>
            </p:cNvSpPr>
            <p:nvPr/>
          </p:nvSpPr>
          <p:spPr bwMode="auto">
            <a:xfrm>
              <a:off x="2222613" y="4193274"/>
              <a:ext cx="1108037" cy="399321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global </a:t>
              </a:r>
              <a:r>
                <a:rPr lang="en-US" sz="1000" b="1" dirty="0"/>
                <a:t>forecast environment</a:t>
              </a:r>
            </a:p>
          </p:txBody>
        </p:sp>
        <p:sp>
          <p:nvSpPr>
            <p:cNvPr id="3082" name="Text Box 7"/>
            <p:cNvSpPr txBox="1">
              <a:spLocks noChangeArrowheads="1"/>
            </p:cNvSpPr>
            <p:nvPr/>
          </p:nvSpPr>
          <p:spPr bwMode="auto">
            <a:xfrm>
              <a:off x="3607660" y="4571228"/>
              <a:ext cx="734844" cy="246277"/>
            </a:xfrm>
            <a:prstGeom prst="rect">
              <a:avLst/>
            </a:prstGeom>
            <a:solidFill>
              <a:srgbClr val="FFCCFF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first </a:t>
              </a:r>
              <a:r>
                <a:rPr lang="en-US" sz="1000" b="1" dirty="0"/>
                <a:t>guess</a:t>
              </a:r>
            </a:p>
          </p:txBody>
        </p:sp>
        <p:sp>
          <p:nvSpPr>
            <p:cNvPr id="3083" name="Line 8"/>
            <p:cNvSpPr>
              <a:spLocks noChangeShapeType="1"/>
            </p:cNvSpPr>
            <p:nvPr/>
          </p:nvSpPr>
          <p:spPr bwMode="auto">
            <a:xfrm>
              <a:off x="4342504" y="4724271"/>
              <a:ext cx="3058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Text Box 9"/>
            <p:cNvSpPr txBox="1">
              <a:spLocks noChangeArrowheads="1"/>
            </p:cNvSpPr>
            <p:nvPr/>
          </p:nvSpPr>
          <p:spPr bwMode="auto">
            <a:xfrm>
              <a:off x="8389172" y="4211595"/>
              <a:ext cx="678628" cy="400110"/>
            </a:xfrm>
            <a:prstGeom prst="rect">
              <a:avLst/>
            </a:prstGeom>
            <a:solidFill>
              <a:srgbClr val="FFCCFF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126 hr forecast</a:t>
              </a:r>
              <a:endParaRPr lang="en-US" sz="1000" b="1" dirty="0"/>
            </a:p>
          </p:txBody>
        </p:sp>
        <p:sp>
          <p:nvSpPr>
            <p:cNvPr id="3086" name="Text Box 11"/>
            <p:cNvSpPr txBox="1">
              <a:spLocks noChangeArrowheads="1"/>
            </p:cNvSpPr>
            <p:nvPr/>
          </p:nvSpPr>
          <p:spPr bwMode="auto">
            <a:xfrm>
              <a:off x="685596" y="5867700"/>
              <a:ext cx="1108037" cy="399321"/>
            </a:xfrm>
            <a:prstGeom prst="rect">
              <a:avLst/>
            </a:prstGeom>
            <a:solidFill>
              <a:srgbClr val="FFCC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HWRF 6 hr forecast</a:t>
              </a:r>
              <a:endParaRPr lang="en-US" sz="1000" b="1" dirty="0"/>
            </a:p>
          </p:txBody>
        </p:sp>
        <p:sp>
          <p:nvSpPr>
            <p:cNvPr id="3087" name="Line 12"/>
            <p:cNvSpPr>
              <a:spLocks noChangeShapeType="1"/>
            </p:cNvSpPr>
            <p:nvPr/>
          </p:nvSpPr>
          <p:spPr bwMode="auto">
            <a:xfrm>
              <a:off x="5177380" y="5398015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Text Box 14"/>
            <p:cNvSpPr txBox="1">
              <a:spLocks noChangeArrowheads="1"/>
            </p:cNvSpPr>
            <p:nvPr/>
          </p:nvSpPr>
          <p:spPr bwMode="auto">
            <a:xfrm>
              <a:off x="2132200" y="3123471"/>
              <a:ext cx="2058333" cy="276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/>
                <a:t>HWRF </a:t>
              </a:r>
              <a:r>
                <a:rPr lang="en-US" sz="1200" b="1" dirty="0" smtClean="0"/>
                <a:t>vortex initialization</a:t>
              </a:r>
              <a:endParaRPr lang="en-US" sz="1200" b="1" dirty="0"/>
            </a:p>
          </p:txBody>
        </p:sp>
        <p:sp>
          <p:nvSpPr>
            <p:cNvPr id="3089" name="Text Box 15"/>
            <p:cNvSpPr txBox="1">
              <a:spLocks noChangeArrowheads="1"/>
            </p:cNvSpPr>
            <p:nvPr/>
          </p:nvSpPr>
          <p:spPr bwMode="auto">
            <a:xfrm>
              <a:off x="2209597" y="4724271"/>
              <a:ext cx="1121054" cy="1246495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HWRF modified vortex</a:t>
              </a:r>
            </a:p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Relocation, size correction, intensity correction, adjust mass fields</a:t>
              </a:r>
              <a:endParaRPr lang="en-US" sz="1000" b="1" dirty="0"/>
            </a:p>
          </p:txBody>
        </p:sp>
        <p:sp>
          <p:nvSpPr>
            <p:cNvPr id="3090" name="Line 16"/>
            <p:cNvSpPr>
              <a:spLocks noChangeShapeType="1"/>
            </p:cNvSpPr>
            <p:nvPr/>
          </p:nvSpPr>
          <p:spPr bwMode="auto">
            <a:xfrm flipV="1">
              <a:off x="1980230" y="5715000"/>
              <a:ext cx="242383" cy="2814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Text Box 17"/>
            <p:cNvSpPr txBox="1">
              <a:spLocks noChangeArrowheads="1"/>
            </p:cNvSpPr>
            <p:nvPr/>
          </p:nvSpPr>
          <p:spPr bwMode="auto">
            <a:xfrm>
              <a:off x="685596" y="4038214"/>
              <a:ext cx="1108037" cy="246277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GDAS forecast</a:t>
              </a:r>
              <a:endParaRPr lang="en-US" sz="1000" b="1" dirty="0"/>
            </a:p>
          </p:txBody>
        </p:sp>
        <p:sp>
          <p:nvSpPr>
            <p:cNvPr id="3092" name="Line 18"/>
            <p:cNvSpPr>
              <a:spLocks noChangeShapeType="1"/>
            </p:cNvSpPr>
            <p:nvPr/>
          </p:nvSpPr>
          <p:spPr bwMode="auto">
            <a:xfrm>
              <a:off x="1980230" y="4135309"/>
              <a:ext cx="242383" cy="2286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Rectangle 20"/>
            <p:cNvSpPr>
              <a:spLocks noChangeArrowheads="1"/>
            </p:cNvSpPr>
            <p:nvPr/>
          </p:nvSpPr>
          <p:spPr bwMode="auto">
            <a:xfrm>
              <a:off x="5104057" y="2611395"/>
              <a:ext cx="2668139" cy="3733800"/>
            </a:xfrm>
            <a:prstGeom prst="rect">
              <a:avLst/>
            </a:prstGeom>
            <a:solidFill>
              <a:srgbClr val="FF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" name="Text Box 21"/>
            <p:cNvSpPr txBox="1">
              <a:spLocks noChangeArrowheads="1"/>
            </p:cNvSpPr>
            <p:nvPr/>
          </p:nvSpPr>
          <p:spPr bwMode="auto">
            <a:xfrm>
              <a:off x="6105209" y="2687595"/>
              <a:ext cx="60018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>
                  <a:solidFill>
                    <a:srgbClr val="FF3300"/>
                  </a:solidFill>
                </a:rPr>
                <a:t>GSI</a:t>
              </a:r>
            </a:p>
          </p:txBody>
        </p:sp>
        <p:sp>
          <p:nvSpPr>
            <p:cNvPr id="3097" name="Text Box 23"/>
            <p:cNvSpPr txBox="1">
              <a:spLocks noChangeArrowheads="1"/>
            </p:cNvSpPr>
            <p:nvPr/>
          </p:nvSpPr>
          <p:spPr bwMode="auto">
            <a:xfrm>
              <a:off x="5560603" y="2182813"/>
              <a:ext cx="175439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/>
                <a:t>Data assimilation</a:t>
              </a:r>
            </a:p>
          </p:txBody>
        </p:sp>
        <p:grpSp>
          <p:nvGrpSpPr>
            <p:cNvPr id="3" name="Group 81"/>
            <p:cNvGrpSpPr/>
            <p:nvPr/>
          </p:nvGrpSpPr>
          <p:grpSpPr>
            <a:xfrm>
              <a:off x="5817088" y="1427206"/>
              <a:ext cx="1040708" cy="422189"/>
              <a:chOff x="5817088" y="1427206"/>
              <a:chExt cx="1040708" cy="422189"/>
            </a:xfrm>
          </p:grpSpPr>
          <p:sp>
            <p:nvSpPr>
              <p:cNvPr id="3078" name="Rectangle 3"/>
              <p:cNvSpPr>
                <a:spLocks noChangeArrowheads="1"/>
              </p:cNvSpPr>
              <p:nvPr/>
            </p:nvSpPr>
            <p:spPr bwMode="auto">
              <a:xfrm>
                <a:off x="5817088" y="1427206"/>
                <a:ext cx="1015701" cy="422189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8" name="Text Box 24"/>
              <p:cNvSpPr txBox="1">
                <a:spLocks noChangeArrowheads="1"/>
              </p:cNvSpPr>
              <p:nvPr/>
            </p:nvSpPr>
            <p:spPr bwMode="auto">
              <a:xfrm>
                <a:off x="5842095" y="1469425"/>
                <a:ext cx="1015701" cy="246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b="1" dirty="0"/>
                  <a:t>observation</a:t>
                </a:r>
              </a:p>
            </p:txBody>
          </p:sp>
        </p:grpSp>
        <p:sp>
          <p:nvSpPr>
            <p:cNvPr id="3100" name="Line 26"/>
            <p:cNvSpPr>
              <a:spLocks noChangeShapeType="1"/>
            </p:cNvSpPr>
            <p:nvPr/>
          </p:nvSpPr>
          <p:spPr bwMode="auto">
            <a:xfrm>
              <a:off x="3330651" y="4440195"/>
              <a:ext cx="92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Line 27"/>
            <p:cNvSpPr>
              <a:spLocks noChangeShapeType="1"/>
            </p:cNvSpPr>
            <p:nvPr/>
          </p:nvSpPr>
          <p:spPr bwMode="auto">
            <a:xfrm flipH="1">
              <a:off x="3422986" y="4440196"/>
              <a:ext cx="5809" cy="53563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Line 28"/>
            <p:cNvSpPr>
              <a:spLocks noChangeShapeType="1"/>
            </p:cNvSpPr>
            <p:nvPr/>
          </p:nvSpPr>
          <p:spPr bwMode="auto">
            <a:xfrm>
              <a:off x="3330651" y="4975826"/>
              <a:ext cx="92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Line 29"/>
            <p:cNvSpPr>
              <a:spLocks noChangeShapeType="1"/>
            </p:cNvSpPr>
            <p:nvPr/>
          </p:nvSpPr>
          <p:spPr bwMode="auto">
            <a:xfrm>
              <a:off x="3422987" y="4724271"/>
              <a:ext cx="18467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Text Box 30"/>
            <p:cNvSpPr txBox="1">
              <a:spLocks noChangeArrowheads="1"/>
            </p:cNvSpPr>
            <p:nvPr/>
          </p:nvSpPr>
          <p:spPr bwMode="auto">
            <a:xfrm>
              <a:off x="2286000" y="1392195"/>
              <a:ext cx="1934583" cy="400110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Global hybrid EnKF-3DVAR </a:t>
              </a:r>
              <a:r>
                <a:rPr lang="en-US" sz="1000" b="1" dirty="0"/>
                <a:t>ensemble forecast member 1</a:t>
              </a:r>
            </a:p>
          </p:txBody>
        </p:sp>
        <p:sp>
          <p:nvSpPr>
            <p:cNvPr id="3107" name="Line 33"/>
            <p:cNvSpPr>
              <a:spLocks noChangeShapeType="1"/>
            </p:cNvSpPr>
            <p:nvPr/>
          </p:nvSpPr>
          <p:spPr bwMode="auto">
            <a:xfrm>
              <a:off x="4251064" y="1524000"/>
              <a:ext cx="92336" cy="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Line 34"/>
            <p:cNvSpPr>
              <a:spLocks noChangeShapeType="1"/>
            </p:cNvSpPr>
            <p:nvPr/>
          </p:nvSpPr>
          <p:spPr bwMode="auto">
            <a:xfrm>
              <a:off x="4343400" y="1524000"/>
              <a:ext cx="0" cy="1013254"/>
            </a:xfrm>
            <a:prstGeom prst="line">
              <a:avLst/>
            </a:prstGeom>
            <a:noFill/>
            <a:ln w="1587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Line 35"/>
            <p:cNvSpPr>
              <a:spLocks noChangeShapeType="1"/>
            </p:cNvSpPr>
            <p:nvPr/>
          </p:nvSpPr>
          <p:spPr bwMode="auto">
            <a:xfrm>
              <a:off x="4251064" y="2535195"/>
              <a:ext cx="92336" cy="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Line 37"/>
            <p:cNvSpPr>
              <a:spLocks noChangeShapeType="1"/>
            </p:cNvSpPr>
            <p:nvPr/>
          </p:nvSpPr>
          <p:spPr bwMode="auto">
            <a:xfrm flipH="1">
              <a:off x="4571796" y="2057399"/>
              <a:ext cx="204" cy="314479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Line 38"/>
            <p:cNvSpPr>
              <a:spLocks noChangeShapeType="1"/>
            </p:cNvSpPr>
            <p:nvPr/>
          </p:nvSpPr>
          <p:spPr bwMode="auto">
            <a:xfrm flipV="1">
              <a:off x="4571422" y="5202195"/>
              <a:ext cx="68617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5"/>
            <p:cNvSpPr>
              <a:spLocks noChangeArrowheads="1"/>
            </p:cNvSpPr>
            <p:nvPr/>
          </p:nvSpPr>
          <p:spPr bwMode="auto">
            <a:xfrm>
              <a:off x="1905000" y="2971799"/>
              <a:ext cx="2528047" cy="36781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 Box 6"/>
            <p:cNvSpPr txBox="1">
              <a:spLocks noChangeArrowheads="1"/>
            </p:cNvSpPr>
            <p:nvPr/>
          </p:nvSpPr>
          <p:spPr bwMode="auto">
            <a:xfrm>
              <a:off x="2209800" y="3582885"/>
              <a:ext cx="1108038" cy="400110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global </a:t>
              </a:r>
              <a:r>
                <a:rPr lang="en-US" sz="1000" b="1" dirty="0"/>
                <a:t>forecast </a:t>
              </a:r>
              <a:r>
                <a:rPr lang="en-US" sz="1000" b="1" dirty="0" smtClean="0"/>
                <a:t>vortex</a:t>
              </a:r>
              <a:endParaRPr lang="en-US" sz="1000" b="1" dirty="0"/>
            </a:p>
          </p:txBody>
        </p:sp>
        <p:sp>
          <p:nvSpPr>
            <p:cNvPr id="40" name="Text Box 15"/>
            <p:cNvSpPr txBox="1">
              <a:spLocks noChangeArrowheads="1"/>
            </p:cNvSpPr>
            <p:nvPr/>
          </p:nvSpPr>
          <p:spPr bwMode="auto">
            <a:xfrm>
              <a:off x="2209800" y="6116595"/>
              <a:ext cx="1108038" cy="40011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HWRF environment</a:t>
              </a:r>
              <a:endParaRPr lang="en-US" sz="1000" b="1" dirty="0"/>
            </a:p>
          </p:txBody>
        </p:sp>
        <p:sp>
          <p:nvSpPr>
            <p:cNvPr id="44" name="Line 16"/>
            <p:cNvSpPr>
              <a:spLocks noChangeShapeType="1"/>
            </p:cNvSpPr>
            <p:nvPr/>
          </p:nvSpPr>
          <p:spPr bwMode="auto">
            <a:xfrm>
              <a:off x="1981200" y="6019800"/>
              <a:ext cx="228600" cy="2514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18"/>
            <p:cNvSpPr>
              <a:spLocks noChangeShapeType="1"/>
            </p:cNvSpPr>
            <p:nvPr/>
          </p:nvSpPr>
          <p:spPr bwMode="auto">
            <a:xfrm flipV="1">
              <a:off x="1981201" y="3886200"/>
              <a:ext cx="22860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29"/>
            <p:cNvSpPr>
              <a:spLocks noChangeShapeType="1"/>
            </p:cNvSpPr>
            <p:nvPr/>
          </p:nvSpPr>
          <p:spPr bwMode="auto">
            <a:xfrm>
              <a:off x="1796527" y="4135395"/>
              <a:ext cx="18467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29"/>
            <p:cNvSpPr>
              <a:spLocks noChangeShapeType="1"/>
            </p:cNvSpPr>
            <p:nvPr/>
          </p:nvSpPr>
          <p:spPr bwMode="auto">
            <a:xfrm>
              <a:off x="8197327" y="4440195"/>
              <a:ext cx="18467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29"/>
            <p:cNvSpPr>
              <a:spLocks noChangeShapeType="1"/>
            </p:cNvSpPr>
            <p:nvPr/>
          </p:nvSpPr>
          <p:spPr bwMode="auto">
            <a:xfrm>
              <a:off x="1796527" y="6019800"/>
              <a:ext cx="18467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49"/>
            <p:cNvSpPr txBox="1">
              <a:spLocks noChangeArrowheads="1"/>
            </p:cNvSpPr>
            <p:nvPr/>
          </p:nvSpPr>
          <p:spPr bwMode="auto">
            <a:xfrm>
              <a:off x="5409996" y="3172596"/>
              <a:ext cx="2133600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dirty="0"/>
                <a:t>Data thinning, quality </a:t>
              </a:r>
              <a:r>
                <a:rPr lang="en-US" sz="1200" b="1" dirty="0" smtClean="0"/>
                <a:t>control</a:t>
              </a:r>
              <a:endParaRPr lang="en-US" sz="1200" b="1" dirty="0"/>
            </a:p>
          </p:txBody>
        </p:sp>
        <p:sp>
          <p:nvSpPr>
            <p:cNvPr id="47" name="Rectangle 86"/>
            <p:cNvSpPr>
              <a:spLocks noChangeArrowheads="1"/>
            </p:cNvSpPr>
            <p:nvPr/>
          </p:nvSpPr>
          <p:spPr bwMode="auto">
            <a:xfrm>
              <a:off x="5580821" y="3629796"/>
              <a:ext cx="1593513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200" b="1" dirty="0"/>
                <a:t>Iterative minimization</a:t>
              </a:r>
            </a:p>
          </p:txBody>
        </p:sp>
        <p:pic>
          <p:nvPicPr>
            <p:cNvPr id="20492" name="Picture 1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181396" y="4173495"/>
              <a:ext cx="2514600" cy="190500"/>
            </a:xfrm>
            <a:prstGeom prst="rect">
              <a:avLst/>
            </a:prstGeom>
            <a:noFill/>
          </p:spPr>
        </p:pic>
        <p:grpSp>
          <p:nvGrpSpPr>
            <p:cNvPr id="4" name="Group 67"/>
            <p:cNvGrpSpPr/>
            <p:nvPr/>
          </p:nvGrpSpPr>
          <p:grpSpPr>
            <a:xfrm>
              <a:off x="5409996" y="5314950"/>
              <a:ext cx="2085975" cy="400050"/>
              <a:chOff x="304596" y="838200"/>
              <a:chExt cx="2085975" cy="400050"/>
            </a:xfrm>
          </p:grpSpPr>
          <p:pic>
            <p:nvPicPr>
              <p:cNvPr id="20495" name="Picture 15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04596" y="838200"/>
                <a:ext cx="2085975" cy="209550"/>
              </a:xfrm>
              <a:prstGeom prst="rect">
                <a:avLst/>
              </a:prstGeom>
              <a:noFill/>
            </p:spPr>
          </p:pic>
          <p:pic>
            <p:nvPicPr>
              <p:cNvPr id="20494" name="Picture 14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04596" y="1047750"/>
                <a:ext cx="1676400" cy="190500"/>
              </a:xfrm>
              <a:prstGeom prst="rect">
                <a:avLst/>
              </a:prstGeom>
              <a:noFill/>
            </p:spPr>
          </p:pic>
        </p:grpSp>
        <p:sp>
          <p:nvSpPr>
            <p:cNvPr id="72" name="Rectangle 71"/>
            <p:cNvSpPr/>
            <p:nvPr/>
          </p:nvSpPr>
          <p:spPr>
            <a:xfrm>
              <a:off x="5257596" y="4572000"/>
              <a:ext cx="2362200" cy="1295400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/>
            <p:cNvCxnSpPr/>
            <p:nvPr/>
          </p:nvCxnSpPr>
          <p:spPr>
            <a:xfrm>
              <a:off x="4267200" y="2057400"/>
              <a:ext cx="304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 Box 30"/>
            <p:cNvSpPr txBox="1">
              <a:spLocks noChangeArrowheads="1"/>
            </p:cNvSpPr>
            <p:nvPr/>
          </p:nvSpPr>
          <p:spPr bwMode="auto">
            <a:xfrm>
              <a:off x="2286000" y="1885890"/>
              <a:ext cx="1934583" cy="400110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Global hybrid EnKF-3DVAR </a:t>
              </a:r>
              <a:r>
                <a:rPr lang="en-US" sz="1000" b="1" dirty="0"/>
                <a:t>ensemble forecast member </a:t>
              </a:r>
              <a:r>
                <a:rPr lang="en-US" sz="1000" b="1" dirty="0" smtClean="0"/>
                <a:t>2</a:t>
              </a:r>
              <a:endParaRPr lang="en-US" sz="1000" b="1" dirty="0"/>
            </a:p>
          </p:txBody>
        </p:sp>
        <p:sp>
          <p:nvSpPr>
            <p:cNvPr id="79" name="Text Box 30"/>
            <p:cNvSpPr txBox="1">
              <a:spLocks noChangeArrowheads="1"/>
            </p:cNvSpPr>
            <p:nvPr/>
          </p:nvSpPr>
          <p:spPr bwMode="auto">
            <a:xfrm>
              <a:off x="2286000" y="2362200"/>
              <a:ext cx="1934583" cy="400110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Global hybrid EnKF-3DVAR </a:t>
              </a:r>
              <a:r>
                <a:rPr lang="en-US" sz="1000" b="1" dirty="0"/>
                <a:t>ensemble forecast member </a:t>
              </a:r>
              <a:r>
                <a:rPr lang="en-US" sz="1000" b="1" i="1" dirty="0" smtClean="0"/>
                <a:t>N</a:t>
              </a:r>
              <a:endParaRPr lang="en-US" sz="1000" b="1" i="1" dirty="0"/>
            </a:p>
          </p:txBody>
        </p:sp>
        <p:pic>
          <p:nvPicPr>
            <p:cNvPr id="20502" name="Picture 22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400471" y="4648200"/>
              <a:ext cx="1228725" cy="495300"/>
            </a:xfrm>
            <a:prstGeom prst="rect">
              <a:avLst/>
            </a:prstGeom>
            <a:noFill/>
          </p:spPr>
        </p:pic>
      </p:grpSp>
      <p:sp>
        <p:nvSpPr>
          <p:cNvPr id="87" name="TextBox 86"/>
          <p:cNvSpPr txBox="1"/>
          <p:nvPr/>
        </p:nvSpPr>
        <p:spPr>
          <a:xfrm>
            <a:off x="3733800" y="62484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HWRF Initialization</a:t>
            </a:r>
            <a:endParaRPr lang="en-US" dirty="0"/>
          </a:p>
        </p:txBody>
      </p:sp>
      <p:cxnSp>
        <p:nvCxnSpPr>
          <p:cNvPr id="68" name="Straight Arrow Connector 67"/>
          <p:cNvCxnSpPr>
            <a:stCxn id="3078" idx="2"/>
          </p:cNvCxnSpPr>
          <p:nvPr/>
        </p:nvCxnSpPr>
        <p:spPr>
          <a:xfrm rot="5400000">
            <a:off x="5867672" y="1218929"/>
            <a:ext cx="304800" cy="543"/>
          </a:xfrm>
          <a:prstGeom prst="straightConnector1">
            <a:avLst/>
          </a:prstGeom>
          <a:ln w="1587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1752600" y="381000"/>
            <a:ext cx="2362200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Ongoing effort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2545140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Testing and tuning the one way coupled hybrid system using global ensemble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Testing and improving the pseudo-ensemble hybrid data assimilation</a:t>
            </a:r>
            <a:endParaRPr lang="en-US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Plans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371600"/>
            <a:ext cx="8153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The one way coupled hybrid system has the potential to be implemented within the current operational environment.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No much more computational cost is added by using PEDA. No need to worry about moving nests.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More hybrid test and comparison will be done for interested storms.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Will test new options in GSI hybrid code, e.g. using vertical integrated ensemble control variable </a:t>
            </a:r>
            <a:r>
              <a:rPr lang="el-GR" sz="2400" dirty="0" smtClean="0"/>
              <a:t>α</a:t>
            </a:r>
            <a:r>
              <a:rPr lang="en-US" sz="2400" dirty="0" smtClean="0"/>
              <a:t> for Ps, spatially varying weighting parameter </a:t>
            </a:r>
            <a:r>
              <a:rPr lang="el-GR" sz="2400" dirty="0" smtClean="0">
                <a:cs typeface="Arial" charset="0"/>
              </a:rPr>
              <a:t>β</a:t>
            </a:r>
            <a:r>
              <a:rPr lang="en-US" sz="2400" baseline="-16000" dirty="0" smtClean="0">
                <a:cs typeface="Arial" charset="0"/>
              </a:rPr>
              <a:t>1</a:t>
            </a:r>
            <a:r>
              <a:rPr lang="en-US" sz="2400" baseline="40000" dirty="0" smtClean="0">
                <a:cs typeface="Arial" charset="0"/>
              </a:rPr>
              <a:t>-1</a:t>
            </a:r>
            <a:r>
              <a:rPr lang="en-US" sz="2400" dirty="0" smtClean="0">
                <a:cs typeface="Arial" charset="0"/>
              </a:rPr>
              <a:t>. 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Plans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914400"/>
            <a:ext cx="8001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Improve </a:t>
            </a:r>
            <a:r>
              <a:rPr lang="en-US" sz="2400" dirty="0"/>
              <a:t>the TC </a:t>
            </a:r>
            <a:r>
              <a:rPr lang="en-US" sz="2400" dirty="0" smtClean="0"/>
              <a:t>library for PEDA, </a:t>
            </a:r>
            <a:r>
              <a:rPr lang="en-US" sz="2400" dirty="0"/>
              <a:t>e.g. including size variability in the TC library. </a:t>
            </a:r>
            <a:endParaRPr lang="en-US" sz="2400" dirty="0" smtClean="0"/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Will </a:t>
            </a:r>
            <a:r>
              <a:rPr lang="en-US" sz="2400" dirty="0"/>
              <a:t>soon move on to higher resolution HWRF (27-9-3 km). Future PEDA </a:t>
            </a:r>
            <a:r>
              <a:rPr lang="en-US" sz="2400" dirty="0" smtClean="0"/>
              <a:t>test will </a:t>
            </a:r>
            <a:r>
              <a:rPr lang="en-US" sz="2400" dirty="0"/>
              <a:t>be mostly done on higher resolution HWRF</a:t>
            </a:r>
            <a:r>
              <a:rPr lang="en-US" sz="24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Plan to run real-time one way coupled hybrid parallel next hurricane season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Will start to build the two way coupled hybrid system for HWRF</a:t>
            </a:r>
            <a:endParaRPr lang="en-US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130"/>
          <p:cNvGrpSpPr/>
          <p:nvPr/>
        </p:nvGrpSpPr>
        <p:grpSpPr>
          <a:xfrm>
            <a:off x="457200" y="1752600"/>
            <a:ext cx="8259387" cy="3962400"/>
            <a:chOff x="457200" y="1752600"/>
            <a:chExt cx="8259387" cy="3962400"/>
          </a:xfrm>
        </p:grpSpPr>
        <p:sp>
          <p:nvSpPr>
            <p:cNvPr id="3081" name="Text Box 6"/>
            <p:cNvSpPr txBox="1">
              <a:spLocks noChangeArrowheads="1"/>
            </p:cNvSpPr>
            <p:nvPr/>
          </p:nvSpPr>
          <p:spPr bwMode="auto">
            <a:xfrm>
              <a:off x="775016" y="4125518"/>
              <a:ext cx="1108037" cy="492186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global </a:t>
              </a:r>
              <a:r>
                <a:rPr lang="en-US" sz="1000" b="1" dirty="0"/>
                <a:t>forecast environment</a:t>
              </a:r>
            </a:p>
          </p:txBody>
        </p:sp>
        <p:sp>
          <p:nvSpPr>
            <p:cNvPr id="3082" name="Text Box 7"/>
            <p:cNvSpPr txBox="1">
              <a:spLocks noChangeArrowheads="1"/>
            </p:cNvSpPr>
            <p:nvPr/>
          </p:nvSpPr>
          <p:spPr bwMode="auto">
            <a:xfrm>
              <a:off x="2160063" y="4591368"/>
              <a:ext cx="734844" cy="303551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first </a:t>
              </a:r>
              <a:r>
                <a:rPr lang="en-US" sz="1000" b="1" dirty="0"/>
                <a:t>guess</a:t>
              </a:r>
            </a:p>
          </p:txBody>
        </p:sp>
        <p:sp>
          <p:nvSpPr>
            <p:cNvPr id="3083" name="Line 8"/>
            <p:cNvSpPr>
              <a:spLocks noChangeShapeType="1"/>
            </p:cNvSpPr>
            <p:nvPr/>
          </p:nvSpPr>
          <p:spPr bwMode="auto">
            <a:xfrm>
              <a:off x="2895600" y="4724400"/>
              <a:ext cx="457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Text Box 9"/>
            <p:cNvSpPr txBox="1">
              <a:spLocks noChangeArrowheads="1"/>
            </p:cNvSpPr>
            <p:nvPr/>
          </p:nvSpPr>
          <p:spPr bwMode="auto">
            <a:xfrm>
              <a:off x="6096000" y="4495801"/>
              <a:ext cx="1219200" cy="27699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 smtClean="0"/>
                <a:t>Control forecast</a:t>
              </a:r>
              <a:endParaRPr lang="en-US" sz="1200" b="1" dirty="0"/>
            </a:p>
          </p:txBody>
        </p:sp>
        <p:sp>
          <p:nvSpPr>
            <p:cNvPr id="3087" name="Line 12"/>
            <p:cNvSpPr>
              <a:spLocks noChangeShapeType="1"/>
            </p:cNvSpPr>
            <p:nvPr/>
          </p:nvSpPr>
          <p:spPr bwMode="auto">
            <a:xfrm>
              <a:off x="3805780" y="4655522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Text Box 14"/>
            <p:cNvSpPr txBox="1">
              <a:spLocks noChangeArrowheads="1"/>
            </p:cNvSpPr>
            <p:nvPr/>
          </p:nvSpPr>
          <p:spPr bwMode="auto">
            <a:xfrm>
              <a:off x="760600" y="3749834"/>
              <a:ext cx="2058333" cy="340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/>
                <a:t>HWRF </a:t>
              </a:r>
              <a:r>
                <a:rPr lang="en-US" sz="1200" b="1" dirty="0" smtClean="0"/>
                <a:t>vortex initialization</a:t>
              </a:r>
              <a:endParaRPr lang="en-US" sz="1200" b="1" dirty="0"/>
            </a:p>
          </p:txBody>
        </p:sp>
        <p:sp>
          <p:nvSpPr>
            <p:cNvPr id="3089" name="Text Box 15"/>
            <p:cNvSpPr txBox="1">
              <a:spLocks noChangeArrowheads="1"/>
            </p:cNvSpPr>
            <p:nvPr/>
          </p:nvSpPr>
          <p:spPr bwMode="auto">
            <a:xfrm>
              <a:off x="762000" y="4780002"/>
              <a:ext cx="1121054" cy="553998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Modified HWRF control 6hr forecast vortex</a:t>
              </a:r>
            </a:p>
          </p:txBody>
        </p:sp>
        <p:sp>
          <p:nvSpPr>
            <p:cNvPr id="3094" name="Rectangle 20"/>
            <p:cNvSpPr>
              <a:spLocks noChangeArrowheads="1"/>
            </p:cNvSpPr>
            <p:nvPr/>
          </p:nvSpPr>
          <p:spPr bwMode="auto">
            <a:xfrm>
              <a:off x="3352799" y="4277833"/>
              <a:ext cx="2209801" cy="751367"/>
            </a:xfrm>
            <a:prstGeom prst="rect">
              <a:avLst/>
            </a:prstGeom>
            <a:solidFill>
              <a:srgbClr val="FF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" name="Text Box 21"/>
            <p:cNvSpPr txBox="1">
              <a:spLocks noChangeArrowheads="1"/>
            </p:cNvSpPr>
            <p:nvPr/>
          </p:nvSpPr>
          <p:spPr bwMode="auto">
            <a:xfrm>
              <a:off x="3581400" y="4495800"/>
              <a:ext cx="1752600" cy="379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FF3300"/>
                  </a:solidFill>
                </a:rPr>
                <a:t>GSI hybrid analysis</a:t>
              </a:r>
              <a:endParaRPr lang="en-US" sz="1400" b="1" dirty="0">
                <a:solidFill>
                  <a:srgbClr val="FF3300"/>
                </a:solidFill>
              </a:endParaRPr>
            </a:p>
          </p:txBody>
        </p:sp>
        <p:sp>
          <p:nvSpPr>
            <p:cNvPr id="3100" name="Line 26"/>
            <p:cNvSpPr>
              <a:spLocks noChangeShapeType="1"/>
            </p:cNvSpPr>
            <p:nvPr/>
          </p:nvSpPr>
          <p:spPr bwMode="auto">
            <a:xfrm>
              <a:off x="1905000" y="5105400"/>
              <a:ext cx="92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Line 27"/>
            <p:cNvSpPr>
              <a:spLocks noChangeShapeType="1"/>
            </p:cNvSpPr>
            <p:nvPr/>
          </p:nvSpPr>
          <p:spPr bwMode="auto">
            <a:xfrm flipH="1">
              <a:off x="1981200" y="4429863"/>
              <a:ext cx="5809" cy="66019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Line 28"/>
            <p:cNvSpPr>
              <a:spLocks noChangeShapeType="1"/>
            </p:cNvSpPr>
            <p:nvPr/>
          </p:nvSpPr>
          <p:spPr bwMode="auto">
            <a:xfrm>
              <a:off x="1905000" y="4410030"/>
              <a:ext cx="92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Line 29"/>
            <p:cNvSpPr>
              <a:spLocks noChangeShapeType="1"/>
            </p:cNvSpPr>
            <p:nvPr/>
          </p:nvSpPr>
          <p:spPr bwMode="auto">
            <a:xfrm>
              <a:off x="1975390" y="4780002"/>
              <a:ext cx="18467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Text Box 30"/>
            <p:cNvSpPr txBox="1">
              <a:spLocks noChangeArrowheads="1"/>
            </p:cNvSpPr>
            <p:nvPr/>
          </p:nvSpPr>
          <p:spPr bwMode="auto">
            <a:xfrm>
              <a:off x="761796" y="1987191"/>
              <a:ext cx="2087187" cy="303482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HWRF ensemble </a:t>
              </a:r>
              <a:r>
                <a:rPr lang="en-US" sz="1000" b="1" dirty="0"/>
                <a:t>forecast member 1</a:t>
              </a:r>
            </a:p>
          </p:txBody>
        </p:sp>
        <p:sp>
          <p:nvSpPr>
            <p:cNvPr id="3107" name="Line 33"/>
            <p:cNvSpPr>
              <a:spLocks noChangeShapeType="1"/>
            </p:cNvSpPr>
            <p:nvPr/>
          </p:nvSpPr>
          <p:spPr bwMode="auto">
            <a:xfrm>
              <a:off x="2879464" y="2103906"/>
              <a:ext cx="92336" cy="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Line 34"/>
            <p:cNvSpPr>
              <a:spLocks noChangeShapeType="1"/>
            </p:cNvSpPr>
            <p:nvPr/>
          </p:nvSpPr>
          <p:spPr bwMode="auto">
            <a:xfrm>
              <a:off x="2971800" y="2103906"/>
              <a:ext cx="0" cy="1248894"/>
            </a:xfrm>
            <a:prstGeom prst="line">
              <a:avLst/>
            </a:prstGeom>
            <a:noFill/>
            <a:ln w="1587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Line 35"/>
            <p:cNvSpPr>
              <a:spLocks noChangeShapeType="1"/>
            </p:cNvSpPr>
            <p:nvPr/>
          </p:nvSpPr>
          <p:spPr bwMode="auto">
            <a:xfrm>
              <a:off x="2879464" y="3350263"/>
              <a:ext cx="92336" cy="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5"/>
            <p:cNvSpPr>
              <a:spLocks noChangeArrowheads="1"/>
            </p:cNvSpPr>
            <p:nvPr/>
          </p:nvSpPr>
          <p:spPr bwMode="auto">
            <a:xfrm>
              <a:off x="457200" y="3657600"/>
              <a:ext cx="2528047" cy="2057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Text Box 30"/>
            <p:cNvSpPr txBox="1">
              <a:spLocks noChangeArrowheads="1"/>
            </p:cNvSpPr>
            <p:nvPr/>
          </p:nvSpPr>
          <p:spPr bwMode="auto">
            <a:xfrm>
              <a:off x="761796" y="2595699"/>
              <a:ext cx="2087187" cy="303482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HWRF ensemble </a:t>
              </a:r>
              <a:r>
                <a:rPr lang="en-US" sz="1000" b="1" dirty="0"/>
                <a:t>forecast member </a:t>
              </a:r>
              <a:r>
                <a:rPr lang="en-US" sz="1000" b="1" dirty="0" smtClean="0"/>
                <a:t>2</a:t>
              </a:r>
              <a:endParaRPr lang="en-US" sz="1000" b="1" dirty="0"/>
            </a:p>
          </p:txBody>
        </p:sp>
        <p:sp>
          <p:nvSpPr>
            <p:cNvPr id="79" name="Text Box 30"/>
            <p:cNvSpPr txBox="1">
              <a:spLocks noChangeArrowheads="1"/>
            </p:cNvSpPr>
            <p:nvPr/>
          </p:nvSpPr>
          <p:spPr bwMode="auto">
            <a:xfrm>
              <a:off x="761796" y="3182779"/>
              <a:ext cx="2133804" cy="246221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HWRF ensemble forecast member N</a:t>
              </a:r>
              <a:endParaRPr lang="en-US" sz="1000" b="1" i="1" dirty="0"/>
            </a:p>
          </p:txBody>
        </p:sp>
        <p:sp>
          <p:nvSpPr>
            <p:cNvPr id="66" name="Rectangle 20"/>
            <p:cNvSpPr>
              <a:spLocks noChangeArrowheads="1"/>
            </p:cNvSpPr>
            <p:nvPr/>
          </p:nvSpPr>
          <p:spPr bwMode="auto">
            <a:xfrm>
              <a:off x="3352800" y="1752600"/>
              <a:ext cx="2971800" cy="1905000"/>
            </a:xfrm>
            <a:prstGeom prst="rect">
              <a:avLst/>
            </a:prstGeom>
            <a:solidFill>
              <a:srgbClr val="FF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8"/>
            <p:cNvSpPr>
              <a:spLocks noChangeShapeType="1"/>
            </p:cNvSpPr>
            <p:nvPr/>
          </p:nvSpPr>
          <p:spPr bwMode="auto">
            <a:xfrm>
              <a:off x="5562600" y="4648200"/>
              <a:ext cx="5344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 Box 30"/>
            <p:cNvSpPr txBox="1">
              <a:spLocks noChangeArrowheads="1"/>
            </p:cNvSpPr>
            <p:nvPr/>
          </p:nvSpPr>
          <p:spPr bwMode="auto">
            <a:xfrm>
              <a:off x="6553200" y="2133600"/>
              <a:ext cx="2087187" cy="303482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HWRF ensemble </a:t>
              </a:r>
              <a:r>
                <a:rPr lang="en-US" sz="1000" b="1" dirty="0"/>
                <a:t>forecast member 1</a:t>
              </a:r>
            </a:p>
          </p:txBody>
        </p:sp>
        <p:sp>
          <p:nvSpPr>
            <p:cNvPr id="71" name="Text Box 30"/>
            <p:cNvSpPr txBox="1">
              <a:spLocks noChangeArrowheads="1"/>
            </p:cNvSpPr>
            <p:nvPr/>
          </p:nvSpPr>
          <p:spPr bwMode="auto">
            <a:xfrm>
              <a:off x="6553200" y="2668318"/>
              <a:ext cx="2087187" cy="303482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HWRF ensemble </a:t>
              </a:r>
              <a:r>
                <a:rPr lang="en-US" sz="1000" b="1" dirty="0"/>
                <a:t>forecast member </a:t>
              </a:r>
              <a:r>
                <a:rPr lang="en-US" sz="1000" b="1" dirty="0" smtClean="0"/>
                <a:t>2</a:t>
              </a:r>
              <a:endParaRPr lang="en-US" sz="1000" b="1" dirty="0"/>
            </a:p>
          </p:txBody>
        </p:sp>
        <p:sp>
          <p:nvSpPr>
            <p:cNvPr id="73" name="Text Box 30"/>
            <p:cNvSpPr txBox="1">
              <a:spLocks noChangeArrowheads="1"/>
            </p:cNvSpPr>
            <p:nvPr/>
          </p:nvSpPr>
          <p:spPr bwMode="auto">
            <a:xfrm>
              <a:off x="6553200" y="3124200"/>
              <a:ext cx="2163387" cy="246221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HWRF ensemble forecast member N</a:t>
              </a:r>
              <a:endParaRPr lang="en-US" sz="1000" b="1" i="1" dirty="0"/>
            </a:p>
          </p:txBody>
        </p:sp>
        <p:sp>
          <p:nvSpPr>
            <p:cNvPr id="74" name="Text Box 30"/>
            <p:cNvSpPr txBox="1">
              <a:spLocks noChangeArrowheads="1"/>
            </p:cNvSpPr>
            <p:nvPr/>
          </p:nvSpPr>
          <p:spPr bwMode="auto">
            <a:xfrm>
              <a:off x="3505200" y="2133600"/>
              <a:ext cx="1600200" cy="246221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analysis member </a:t>
              </a:r>
              <a:r>
                <a:rPr lang="en-US" sz="1000" b="1" dirty="0"/>
                <a:t>1</a:t>
              </a:r>
            </a:p>
          </p:txBody>
        </p:sp>
        <p:sp>
          <p:nvSpPr>
            <p:cNvPr id="75" name="Text Box 30"/>
            <p:cNvSpPr txBox="1">
              <a:spLocks noChangeArrowheads="1"/>
            </p:cNvSpPr>
            <p:nvPr/>
          </p:nvSpPr>
          <p:spPr bwMode="auto">
            <a:xfrm>
              <a:off x="3505200" y="2649379"/>
              <a:ext cx="1600200" cy="246221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analysis </a:t>
              </a:r>
              <a:r>
                <a:rPr lang="en-US" sz="1000" b="1" dirty="0"/>
                <a:t>member </a:t>
              </a:r>
              <a:r>
                <a:rPr lang="en-US" sz="1000" b="1" dirty="0" smtClean="0"/>
                <a:t>2</a:t>
              </a:r>
              <a:endParaRPr lang="en-US" sz="1000" b="1" dirty="0"/>
            </a:p>
          </p:txBody>
        </p:sp>
        <p:sp>
          <p:nvSpPr>
            <p:cNvPr id="77" name="Text Box 30"/>
            <p:cNvSpPr txBox="1">
              <a:spLocks noChangeArrowheads="1"/>
            </p:cNvSpPr>
            <p:nvPr/>
          </p:nvSpPr>
          <p:spPr bwMode="auto">
            <a:xfrm>
              <a:off x="3505200" y="3106579"/>
              <a:ext cx="1600200" cy="246221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 smtClean="0"/>
                <a:t>analysis member N</a:t>
              </a:r>
              <a:endParaRPr lang="en-US" sz="1000" b="1" i="1" dirty="0"/>
            </a:p>
          </p:txBody>
        </p:sp>
        <p:cxnSp>
          <p:nvCxnSpPr>
            <p:cNvPr id="89" name="Straight Arrow Connector 88"/>
            <p:cNvCxnSpPr/>
            <p:nvPr/>
          </p:nvCxnSpPr>
          <p:spPr>
            <a:xfrm>
              <a:off x="2971800" y="2667000"/>
              <a:ext cx="381000" cy="1588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 Box 21"/>
            <p:cNvSpPr txBox="1">
              <a:spLocks noChangeArrowheads="1"/>
            </p:cNvSpPr>
            <p:nvPr/>
          </p:nvSpPr>
          <p:spPr bwMode="auto">
            <a:xfrm>
              <a:off x="3962400" y="1752600"/>
              <a:ext cx="17526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err="1" smtClean="0">
                  <a:solidFill>
                    <a:srgbClr val="FF3300"/>
                  </a:solidFill>
                </a:rPr>
                <a:t>EnKF</a:t>
              </a:r>
              <a:endParaRPr lang="en-US" sz="1400" b="1" dirty="0">
                <a:solidFill>
                  <a:srgbClr val="FF3300"/>
                </a:solidFill>
              </a:endParaRPr>
            </a:p>
          </p:txBody>
        </p:sp>
        <p:cxnSp>
          <p:nvCxnSpPr>
            <p:cNvPr id="95" name="Straight Connector 94"/>
            <p:cNvCxnSpPr/>
            <p:nvPr/>
          </p:nvCxnSpPr>
          <p:spPr>
            <a:xfrm rot="5400000">
              <a:off x="2171700" y="3619500"/>
              <a:ext cx="1905000" cy="0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3124200" y="4572000"/>
              <a:ext cx="228600" cy="1588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Rectangle 105"/>
            <p:cNvSpPr/>
            <p:nvPr/>
          </p:nvSpPr>
          <p:spPr>
            <a:xfrm>
              <a:off x="5334000" y="2133600"/>
              <a:ext cx="914400" cy="1219200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Arrow Connector 107"/>
            <p:cNvCxnSpPr>
              <a:endCxn id="106" idx="2"/>
            </p:cNvCxnSpPr>
            <p:nvPr/>
          </p:nvCxnSpPr>
          <p:spPr>
            <a:xfrm rot="5400000" flipH="1" flipV="1">
              <a:off x="5181600" y="3962400"/>
              <a:ext cx="1219200" cy="1588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5257800" y="2448580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/>
                <a:t>Recentered</a:t>
              </a:r>
              <a:r>
                <a:rPr lang="en-US" sz="1400" dirty="0" smtClean="0"/>
                <a:t> analyses</a:t>
              </a:r>
              <a:endParaRPr lang="en-US" sz="1400" dirty="0"/>
            </a:p>
          </p:txBody>
        </p:sp>
        <p:cxnSp>
          <p:nvCxnSpPr>
            <p:cNvPr id="117" name="Straight Arrow Connector 116"/>
            <p:cNvCxnSpPr>
              <a:endCxn id="71" idx="1"/>
            </p:cNvCxnSpPr>
            <p:nvPr/>
          </p:nvCxnSpPr>
          <p:spPr>
            <a:xfrm flipV="1">
              <a:off x="6324600" y="2820059"/>
              <a:ext cx="2286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 flipV="1">
              <a:off x="6324600" y="3200399"/>
              <a:ext cx="2286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/>
            <p:nvPr/>
          </p:nvCxnSpPr>
          <p:spPr>
            <a:xfrm flipV="1">
              <a:off x="6324600" y="2286000"/>
              <a:ext cx="2286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/>
            <p:nvPr/>
          </p:nvCxnSpPr>
          <p:spPr>
            <a:xfrm flipV="1">
              <a:off x="5105400" y="2820059"/>
              <a:ext cx="2286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/>
            <p:nvPr/>
          </p:nvCxnSpPr>
          <p:spPr>
            <a:xfrm flipV="1">
              <a:off x="5105400" y="3200399"/>
              <a:ext cx="2286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 flipV="1">
              <a:off x="5105400" y="2286000"/>
              <a:ext cx="2286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TextBox 129"/>
            <p:cNvSpPr txBox="1"/>
            <p:nvPr/>
          </p:nvSpPr>
          <p:spPr>
            <a:xfrm>
              <a:off x="1219200" y="5334000"/>
              <a:ext cx="10013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(optional)</a:t>
              </a:r>
              <a:endParaRPr lang="en-US" sz="1600" dirty="0"/>
            </a:p>
          </p:txBody>
        </p:sp>
      </p:grpSp>
      <p:sp>
        <p:nvSpPr>
          <p:cNvPr id="132" name="TextBox 131"/>
          <p:cNvSpPr txBox="1"/>
          <p:nvPr/>
        </p:nvSpPr>
        <p:spPr>
          <a:xfrm>
            <a:off x="2438400" y="59049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Two way coupled HWRF hybrid system</a:t>
            </a:r>
            <a:endParaRPr lang="en-US" sz="2000" dirty="0"/>
          </a:p>
        </p:txBody>
      </p:sp>
      <p:cxnSp>
        <p:nvCxnSpPr>
          <p:cNvPr id="135" name="Straight Connector 134"/>
          <p:cNvCxnSpPr/>
          <p:nvPr/>
        </p:nvCxnSpPr>
        <p:spPr>
          <a:xfrm>
            <a:off x="5562600" y="4572000"/>
            <a:ext cx="2286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Co-hosted a community diagnostics workshop on Tuesday, Nov. 8</a:t>
            </a:r>
            <a:r>
              <a:rPr lang="en-US" baseline="30000" dirty="0" smtClean="0"/>
              <a:t>th</a:t>
            </a:r>
            <a:r>
              <a:rPr lang="en-US" dirty="0" smtClean="0"/>
              <a:t> from 4.00 to 5.30 PM with special emphasis on coordinated efforts to evaluate model performance using available observations.  Presented HWRF team efforts aimed at a specific case study of operational model performance for Hurricane Maria forecasts.</a:t>
            </a:r>
          </a:p>
          <a:p>
            <a:r>
              <a:rPr lang="en-US" dirty="0" smtClean="0"/>
              <a:t>Participated and co-chaired the Hybrid DA workshop on Thursday, Nov. 10</a:t>
            </a:r>
            <a:r>
              <a:rPr lang="en-US" baseline="30000" dirty="0" smtClean="0"/>
              <a:t>th</a:t>
            </a:r>
            <a:r>
              <a:rPr lang="en-US" dirty="0" smtClean="0"/>
              <a:t>.  Gave a presentation on “</a:t>
            </a:r>
            <a:r>
              <a:rPr lang="en-US" b="1" dirty="0" smtClean="0"/>
              <a:t>Design and Development of Regional EnKF-3DVAR Hybrid DA System for Operational HWRF Model</a:t>
            </a:r>
            <a:r>
              <a:rPr lang="en-US" dirty="0" smtClean="0"/>
              <a:t>” with emphasis on operational requirements and pathway for R2O activities. 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Global models continue outperform regional models in track forecasts</a:t>
            </a:r>
          </a:p>
          <a:p>
            <a:r>
              <a:rPr lang="en-US" dirty="0" smtClean="0"/>
              <a:t>High-Res global models started showing some skill in intensity forecasts</a:t>
            </a:r>
          </a:p>
          <a:p>
            <a:r>
              <a:rPr lang="en-US" dirty="0" smtClean="0"/>
              <a:t>COAMPS-TC had better intensity forecast skill but with poor track forecasts</a:t>
            </a:r>
          </a:p>
          <a:p>
            <a:r>
              <a:rPr lang="en-US" dirty="0" smtClean="0"/>
              <a:t>3km HWRF performed reasonably well, better intensity skill compared to operational HWRF</a:t>
            </a:r>
          </a:p>
          <a:p>
            <a:r>
              <a:rPr lang="en-US" dirty="0" smtClean="0"/>
              <a:t>SHIFOR had better skill than any Statistical/dynamical and regional models for 2011.</a:t>
            </a:r>
          </a:p>
          <a:p>
            <a:r>
              <a:rPr lang="en-US" dirty="0" smtClean="0"/>
              <a:t>Regional models suffered from high intensity bias – performed better for strong storms compared to weak storms</a:t>
            </a:r>
          </a:p>
          <a:p>
            <a:r>
              <a:rPr lang="en-US" dirty="0" smtClean="0"/>
              <a:t>Model diagnostics and use of vortex-scale observations gained more attention with emphasis is on interactions between vortex and environment.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Stream 1.5 timelines advanced by about 2-4 months – heavily impact developmental efforts.</a:t>
            </a:r>
          </a:p>
          <a:p>
            <a:r>
              <a:rPr lang="en-US" dirty="0" smtClean="0"/>
              <a:t>NHC’s definition of Stream 1.5 differs from what was originally thought of.  “Operational pathway” is not a necessary condition!</a:t>
            </a:r>
          </a:p>
          <a:p>
            <a:r>
              <a:rPr lang="en-US" dirty="0" smtClean="0"/>
              <a:t>Unification of regional hybrid may not happen until 2013.</a:t>
            </a:r>
          </a:p>
          <a:p>
            <a:r>
              <a:rPr lang="en-US" dirty="0" smtClean="0"/>
              <a:t>Future of HFIP beyond 2013 is uncertain.</a:t>
            </a:r>
          </a:p>
          <a:p>
            <a:r>
              <a:rPr lang="en-US" dirty="0" smtClean="0"/>
              <a:t>Delay in HFIP AO announcement of awards could affect and impact developmental efforts at EMC.  </a:t>
            </a:r>
          </a:p>
          <a:p>
            <a:r>
              <a:rPr lang="en-US" dirty="0" smtClean="0"/>
              <a:t>HWRF started gaining some respect, attention and big support from NHC.</a:t>
            </a:r>
          </a:p>
          <a:p>
            <a:r>
              <a:rPr lang="en-US" dirty="0" smtClean="0"/>
              <a:t>Implementation plans of 3km HWRF into operations in FY2012 are well received.</a:t>
            </a:r>
            <a:endParaRPr lang="en-US" dirty="0" smtClean="0"/>
          </a:p>
          <a:p>
            <a:r>
              <a:rPr lang="en-US" dirty="0" smtClean="0"/>
              <a:t>NHC does not care how we provide intensity forecasts from regional models – they still believe that track and intensity errors are separable (from forecast perspective), may not be applicable for model improvements.</a:t>
            </a:r>
          </a:p>
          <a:p>
            <a:r>
              <a:rPr lang="en-US" dirty="0" smtClean="0"/>
              <a:t>We need to revisit how we represent </a:t>
            </a:r>
            <a:r>
              <a:rPr lang="en-US" dirty="0" err="1" smtClean="0"/>
              <a:t>vmax</a:t>
            </a:r>
            <a:r>
              <a:rPr lang="en-US" dirty="0" smtClean="0"/>
              <a:t> in our models compared to best track data (representativeness, spatial and temporal scales, high-frequency oscillations, off-setting for late models etc.)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533400" y="762000"/>
          <a:ext cx="8229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0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 of upgraded vortex initialization scheme in 2011 HWRF (EMC-HRD)</a:t>
            </a:r>
            <a:endParaRPr lang="en-US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457200"/>
            <a:ext cx="693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06hour forecast wind speed bias (y axis) </a:t>
            </a:r>
            <a:r>
              <a:rPr lang="en-US" sz="1600" dirty="0" err="1" smtClean="0"/>
              <a:t>vs</a:t>
            </a:r>
            <a:r>
              <a:rPr lang="en-US" sz="1600" dirty="0" smtClean="0"/>
              <a:t> initial wind speed (x axis)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4953000"/>
            <a:ext cx="4267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Spin-up problem for weak storms and spin down problems of strong storms are much improved in 2011 season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3" name="Rectangle 3"/>
          <p:cNvSpPr txBox="1">
            <a:spLocks/>
          </p:cNvSpPr>
          <p:nvPr/>
        </p:nvSpPr>
        <p:spPr>
          <a:xfrm>
            <a:off x="609600" y="6324600"/>
            <a:ext cx="80772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91440" marR="0" lvl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" marR="0" lvl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Modified initialization significantly improve the intensity skill of HWRF model (especially 0-48hr)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0207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Code Optimization of Triple Nested HWRF System</a:t>
            </a:r>
            <a:endParaRPr lang="en-US" sz="28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143000"/>
            <a:ext cx="85344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dirty="0" smtClean="0"/>
              <a:t>Triple nested HWRF system (27-9-3) has been running parallel for 2011 hurricane season 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 smtClean="0"/>
              <a:t>The system is stable and produces comparable or better track/intensity forecasts with current operational HWRF;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 smtClean="0"/>
              <a:t>The bottleneck for the system to be implemented into operation is the run time: it costs about </a:t>
            </a:r>
            <a:r>
              <a:rPr lang="en-US" sz="2000" dirty="0" smtClean="0">
                <a:solidFill>
                  <a:srgbClr val="FF0000"/>
                </a:solidFill>
              </a:rPr>
              <a:t>2 hours and 20 minutes </a:t>
            </a:r>
            <a:r>
              <a:rPr lang="en-US" sz="2000" dirty="0" smtClean="0"/>
              <a:t>for 126 hours forecast;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 smtClean="0"/>
              <a:t>Several possible ways to further reduce the model run time, including:</a:t>
            </a:r>
          </a:p>
          <a:p>
            <a:pPr marL="342900" indent="-342900"/>
            <a:r>
              <a:rPr lang="en-US" sz="2000" dirty="0" smtClean="0"/>
              <a:t>        - IO Servers configuration (identical results);</a:t>
            </a:r>
          </a:p>
          <a:p>
            <a:pPr marL="342900" indent="-342900"/>
            <a:r>
              <a:rPr lang="en-US" sz="2000" dirty="0"/>
              <a:t> </a:t>
            </a:r>
            <a:r>
              <a:rPr lang="en-US" sz="2000" dirty="0" smtClean="0"/>
              <a:t>       - Reducing HALO width (identical results);</a:t>
            </a:r>
          </a:p>
          <a:p>
            <a:pPr marL="342900" indent="-342900"/>
            <a:r>
              <a:rPr lang="en-US" sz="2000" dirty="0"/>
              <a:t> </a:t>
            </a:r>
            <a:r>
              <a:rPr lang="en-US" sz="2000" dirty="0" smtClean="0"/>
              <a:t>       - Increasing model time steps and physics calling frequencies;</a:t>
            </a:r>
          </a:p>
          <a:p>
            <a:pPr marL="342900" indent="-342900"/>
            <a:r>
              <a:rPr lang="en-US" sz="2000" dirty="0"/>
              <a:t> </a:t>
            </a:r>
            <a:r>
              <a:rPr lang="en-US" sz="2000" dirty="0" smtClean="0"/>
              <a:t>       - Adding one more node; Reducing model print statements;</a:t>
            </a:r>
          </a:p>
          <a:p>
            <a:pPr marL="342900" indent="-342900"/>
            <a:r>
              <a:rPr lang="en-US" sz="2000" dirty="0"/>
              <a:t> </a:t>
            </a:r>
            <a:r>
              <a:rPr lang="en-US" sz="2000" dirty="0" smtClean="0"/>
              <a:t>       - Reducing model domain; </a:t>
            </a:r>
            <a:r>
              <a:rPr lang="en-US" sz="2000" dirty="0" err="1" smtClean="0"/>
              <a:t>Loadleveler</a:t>
            </a:r>
            <a:r>
              <a:rPr lang="en-US" sz="2000" dirty="0" smtClean="0"/>
              <a:t> environment configuration;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  </a:t>
            </a:r>
            <a:r>
              <a:rPr lang="en-US" sz="2000" dirty="0" smtClean="0"/>
              <a:t>3 dedicated nodes – thanks to vapor helpdesk.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</a:rPr>
              <a:t>End Result:  Triple Nested HWRF system can run in 75 minutes with four nodes</a:t>
            </a:r>
          </a:p>
          <a:p>
            <a:pPr marL="342900" indent="-342900"/>
            <a:r>
              <a:rPr lang="en-US" sz="2000" dirty="0"/>
              <a:t> </a:t>
            </a:r>
            <a:r>
              <a:rPr lang="en-US" sz="2000" dirty="0" smtClean="0"/>
              <a:t>       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578D9-3161-459B-84F9-C2503BE5043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1998" y="838198"/>
          <a:ext cx="7924801" cy="5410201"/>
        </p:xfrm>
        <a:graphic>
          <a:graphicData uri="http://schemas.openxmlformats.org/drawingml/2006/table">
            <a:tbl>
              <a:tblPr/>
              <a:tblGrid>
                <a:gridCol w="1339291"/>
                <a:gridCol w="1474013"/>
                <a:gridCol w="1789421"/>
                <a:gridCol w="1662623"/>
                <a:gridCol w="1659453"/>
              </a:tblGrid>
              <a:tr h="54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HR12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H061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H062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H063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HWRFV6.0.0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0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New Baseline (Control)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GFS Shallow convection and new PBL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Tuning of Microphysics parameters (NCW, NLImax, fall speed and so on)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Q3FY12 GFS (Hybrid GSI, prd12q3k)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H061+ H062+H063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69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Triple nested HWRF (27-9-3km)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Uses GFS shallow convection and PBL scheme implemented in July 2010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Tune some microphysics parameters suggested by Eric and Brad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Create another baseline with proposed Q3FY12 Hybrid GSI/GFS 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Combination of shallow convection, PBL and Microphysics and Q3FY12 GSI/GFS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97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Test cases: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All 2011 cases in ALT and EP (about 600 cases)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Priority cases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Priority cases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All 2011 cases in ALT and EP (about 600 cases)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All 2011 cases in ALT and EP (about 600 cases)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7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Dec. 15, 2011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 Jan. 31, 2012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Jan. 31, 2012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Feb. 28, 2012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6" marR="49166" marT="94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Feb. 28, 2012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4600" y="228600"/>
            <a:ext cx="487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HWRF T&amp;E for 2012 Implementation</a:t>
            </a:r>
            <a:endParaRPr lang="en-US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86560" y="249147"/>
            <a:ext cx="8231040" cy="51269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900" b="1" dirty="0"/>
              <a:t>Status of FY11 Stream 1.0 Tasks Supported by HFIP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7441" y="1078674"/>
          <a:ext cx="8714883" cy="5396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5119"/>
                <a:gridCol w="2211841"/>
                <a:gridCol w="2977923"/>
              </a:tblGrid>
              <a:tr h="33630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Task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Status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Remarks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</a:tr>
              <a:tr h="8294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Improved initialization</a:t>
                      </a:r>
                      <a:r>
                        <a:rPr lang="en-US" sz="1600" baseline="0" dirty="0" smtClean="0"/>
                        <a:t> procedure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Completed, Implemented</a:t>
                      </a:r>
                      <a:r>
                        <a:rPr lang="en-US" sz="1600" baseline="0" dirty="0" smtClean="0"/>
                        <a:t> in FY11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Further modifications for 2012 implementation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</a:tr>
              <a:tr h="829452"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GFS Physics upgrades in HWRF and GFDL (EMC+GFDL)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Deep Convection implemented</a:t>
                      </a:r>
                      <a:r>
                        <a:rPr lang="en-US" sz="1600" baseline="0" dirty="0" smtClean="0"/>
                        <a:t> in FY11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Shallow and PBL schemes for 2012 implementation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</a:tr>
              <a:tr h="10783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HWRF Model</a:t>
                      </a:r>
                      <a:r>
                        <a:rPr lang="en-US" sz="1600" baseline="0" dirty="0" smtClean="0"/>
                        <a:t> Diagnostics: (EMC+NHC+CIRA)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Most of the tasks</a:t>
                      </a:r>
                      <a:r>
                        <a:rPr lang="en-US" sz="1600" baseline="0" dirty="0" smtClean="0"/>
                        <a:t> completed, used in 2011 forecast evaluation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Community diagnostics effort for more focused diagnostics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(Special Session at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HFIP Annual Meeting on Nov. 8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82944" marR="82944" marT="41463" marB="41463"/>
                </a:tc>
              </a:tr>
              <a:tr h="580642"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Modified nest motion algorithm &amp; 3rd nest development  (EMC/AOML)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Completed, tested in 2011 real-time  demo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Possible</a:t>
                      </a:r>
                      <a:r>
                        <a:rPr lang="en-US" sz="1600" baseline="0" dirty="0" smtClean="0"/>
                        <a:t> operational implementation in 2012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</a:tr>
              <a:tr h="580642"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Initialization for third nest  (EMC+AOML)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Development completed Oct.</a:t>
                      </a:r>
                      <a:r>
                        <a:rPr lang="en-US" sz="1600" baseline="0" dirty="0" smtClean="0"/>
                        <a:t> 2011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Possible</a:t>
                      </a:r>
                      <a:r>
                        <a:rPr lang="en-US" sz="1600" baseline="0" dirty="0" smtClean="0"/>
                        <a:t> operational implementation in 2012</a:t>
                      </a:r>
                      <a:endParaRPr lang="en-US" sz="1600" dirty="0" smtClean="0"/>
                    </a:p>
                  </a:txBody>
                  <a:tcPr marL="82944" marR="82944" marT="41463" marB="41463"/>
                </a:tc>
              </a:tr>
              <a:tr h="580642"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Coupler for third nest  (EMC)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Completed, tested in 2011 real-time  demo</a:t>
                      </a:r>
                    </a:p>
                  </a:txBody>
                  <a:tcPr marL="82944" marR="82944" marT="41463" marB="4146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Possible</a:t>
                      </a:r>
                      <a:r>
                        <a:rPr lang="en-US" sz="1600" baseline="0" dirty="0" smtClean="0"/>
                        <a:t> operational implementation in 2012</a:t>
                      </a:r>
                      <a:endParaRPr lang="en-US" sz="1600" dirty="0" smtClean="0"/>
                    </a:p>
                  </a:txBody>
                  <a:tcPr marL="82944" marR="82944" marT="41463" marB="41463"/>
                </a:tc>
              </a:tr>
              <a:tr h="58064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Optimization of 3-km HWRF (EMC, DTC)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 listed in FY11</a:t>
                      </a:r>
                      <a:r>
                        <a:rPr lang="en-US" sz="1600" baseline="0" dirty="0" smtClean="0"/>
                        <a:t> tasks.  </a:t>
                      </a:r>
                      <a:r>
                        <a:rPr lang="en-US" sz="1600" dirty="0" smtClean="0"/>
                        <a:t>Completed,</a:t>
                      </a:r>
                      <a:r>
                        <a:rPr lang="en-US" sz="1600" baseline="0" dirty="0" smtClean="0"/>
                        <a:t> Oct. 2011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Essential for 2012 implementation</a:t>
                      </a:r>
                      <a:endParaRPr lang="en-US" sz="1600" dirty="0"/>
                    </a:p>
                  </a:txBody>
                  <a:tcPr marL="82944" marR="82944" marT="41463" marB="4146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86560" y="249147"/>
            <a:ext cx="8231040" cy="51269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900" b="1" dirty="0"/>
              <a:t>Status of FY11 Stream 1.0 Tasks Supported by HFIP (2)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7440" y="1078674"/>
          <a:ext cx="8714880" cy="4981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5064"/>
                <a:gridCol w="2541331"/>
                <a:gridCol w="2148485"/>
              </a:tblGrid>
              <a:tr h="33641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Task</a:t>
                      </a:r>
                      <a:endParaRPr lang="en-US" sz="1600" dirty="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Status</a:t>
                      </a:r>
                      <a:endParaRPr lang="en-US" sz="1600" dirty="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Remarks</a:t>
                      </a:r>
                      <a:endParaRPr lang="en-US" sz="1600" dirty="0"/>
                    </a:p>
                  </a:txBody>
                  <a:tcPr marL="82944" marR="82944" marT="41476" marB="41476"/>
                </a:tc>
              </a:tr>
              <a:tr h="1078385"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Multi-center, multi-model global ensemble tracks and probabilistic products; GFDL tracker for SREF; storm calibration using ensemble bias corrections (EMC+GFDL)</a:t>
                      </a:r>
                      <a:endParaRPr lang="en-US" sz="1600" dirty="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Completed, tested in 2011 real-time  demo</a:t>
                      </a:r>
                      <a:endParaRPr lang="en-US" sz="1600" dirty="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Possible</a:t>
                      </a:r>
                      <a:r>
                        <a:rPr lang="en-US" sz="1600" baseline="0" dirty="0" smtClean="0"/>
                        <a:t> operational implementation in 2012</a:t>
                      </a:r>
                      <a:endParaRPr lang="en-US" sz="1600" dirty="0"/>
                    </a:p>
                  </a:txBody>
                  <a:tcPr marL="82944" marR="82944" marT="41476" marB="41476"/>
                </a:tc>
              </a:tr>
              <a:tr h="1327243"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 ocean model SST forecast accuracy through continued evaluation and validation of HYCOM and POM in the HWRF and GFDL operational models. (EMC+URI+AOML)</a:t>
                      </a:r>
                      <a:endParaRPr lang="en-US" sz="1600" dirty="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HYCOM Coupling</a:t>
                      </a:r>
                      <a:r>
                        <a:rPr lang="en-US" sz="1600" baseline="0" dirty="0" smtClean="0"/>
                        <a:t> withdrawn from 2011 implementation.  Extended POM domain implemented for GFDL</a:t>
                      </a:r>
                      <a:endParaRPr lang="en-US" sz="1600" dirty="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Modified work plan for HWRF-HYCOM</a:t>
                      </a:r>
                      <a:r>
                        <a:rPr lang="en-US" sz="1600" baseline="0" dirty="0" smtClean="0"/>
                        <a:t> coupled system based on Global RTOFS</a:t>
                      </a:r>
                      <a:endParaRPr lang="en-US" sz="1600" dirty="0"/>
                    </a:p>
                  </a:txBody>
                  <a:tcPr marL="82944" marR="82944" marT="41476" marB="41476"/>
                </a:tc>
              </a:tr>
              <a:tr h="10783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Physics Development for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HWRF: (EMC+ESRL+AOML+DTC+URI+GFDL)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208" marR="62208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Work in progress. </a:t>
                      </a: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Conducted HFIP Physics Workshop at EMC in August 2011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Operational implementation in FY12-FY13 time frame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 marL="82944" marR="82944" marT="41476" marB="41476"/>
                </a:tc>
              </a:tr>
              <a:tr h="580669"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Evaluation of impacts of lateral boundary conditions on HWRF forecasts.  (EMC+ESRL)</a:t>
                      </a:r>
                      <a:endParaRPr lang="en-US" sz="1600" dirty="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 started yet</a:t>
                      </a:r>
                      <a:endParaRPr lang="en-US" sz="1600" dirty="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Re-visit this task in</a:t>
                      </a:r>
                      <a:r>
                        <a:rPr lang="en-US" sz="1600" baseline="0" dirty="0" smtClean="0"/>
                        <a:t> FY12-FY13 time frame</a:t>
                      </a:r>
                      <a:endParaRPr lang="en-US" sz="1600" dirty="0" smtClean="0"/>
                    </a:p>
                  </a:txBody>
                  <a:tcPr marL="82944" marR="82944" marT="41476" marB="41476"/>
                </a:tc>
              </a:tr>
              <a:tr h="580669"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Assimilation of real-time aircraft radar data in GSI framework. (EMC+AOC+AOML)</a:t>
                      </a:r>
                      <a:endParaRPr lang="en-US" sz="1600" dirty="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Work in progress, tested in 2011 real-time  demo</a:t>
                      </a: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Continue real-time tests in parallel</a:t>
                      </a:r>
                    </a:p>
                  </a:txBody>
                  <a:tcPr marL="82944" marR="82944" marT="41476" marB="4147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286560" y="456529"/>
            <a:ext cx="8709120" cy="561659"/>
          </a:xfrm>
        </p:spPr>
        <p:txBody>
          <a:bodyPr tIns="35198">
            <a:normAutofit fontScale="90000"/>
          </a:bodyPr>
          <a:lstStyle/>
          <a:p>
            <a:pPr>
              <a:tabLst>
                <a:tab pos="655210" algn="l"/>
                <a:tab pos="1311860" algn="l"/>
                <a:tab pos="1968510" algn="l"/>
                <a:tab pos="2625159" algn="l"/>
                <a:tab pos="3281809" algn="l"/>
                <a:tab pos="3938459" algn="l"/>
                <a:tab pos="4595108" algn="l"/>
                <a:tab pos="5251758" algn="l"/>
                <a:tab pos="5908408" algn="l"/>
                <a:tab pos="6565057" algn="l"/>
                <a:tab pos="7221707" algn="l"/>
                <a:tab pos="7878357" algn="l"/>
              </a:tabLst>
            </a:pPr>
            <a:r>
              <a:rPr lang="en-US" sz="2900" b="1" dirty="0"/>
              <a:t>Annual Regional Hurricane Model Implementation Schedule at EMC/NCO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6481" y="1424310"/>
          <a:ext cx="5152319" cy="4009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217440" y="5433691"/>
            <a:ext cx="8926560" cy="1207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/>
              <a:t>Inclusion of R2O activities require longer-term planning</a:t>
            </a:r>
          </a:p>
          <a:p>
            <a:pPr>
              <a:buFont typeface="Arial" pitchFamily="34" charset="0"/>
              <a:buChar char="•"/>
            </a:pPr>
            <a:endParaRPr lang="en-US" sz="900" b="1" dirty="0"/>
          </a:p>
          <a:p>
            <a:pPr>
              <a:buFont typeface="Arial" pitchFamily="34" charset="0"/>
              <a:buChar char="•"/>
            </a:pPr>
            <a:r>
              <a:rPr lang="en-US" b="1" dirty="0"/>
              <a:t>Tight implementation schedules make it difficult to include all possible upgrades</a:t>
            </a:r>
          </a:p>
          <a:p>
            <a:pPr>
              <a:buFont typeface="Arial" pitchFamily="34" charset="0"/>
              <a:buChar char="•"/>
            </a:pPr>
            <a:endParaRPr lang="en-US" sz="900" b="1" dirty="0"/>
          </a:p>
          <a:p>
            <a:pPr>
              <a:buFont typeface="Arial" pitchFamily="34" charset="0"/>
              <a:buChar char="•"/>
            </a:pPr>
            <a:r>
              <a:rPr lang="en-US" b="1" dirty="0"/>
              <a:t>Availability of resources (computational and personnel) add to the complexity</a:t>
            </a:r>
          </a:p>
        </p:txBody>
      </p:sp>
      <p:sp>
        <p:nvSpPr>
          <p:cNvPr id="9221" name="TextBox 5"/>
          <p:cNvSpPr txBox="1">
            <a:spLocks noChangeArrowheads="1"/>
          </p:cNvSpPr>
          <p:nvPr/>
        </p:nvSpPr>
        <p:spPr bwMode="auto">
          <a:xfrm>
            <a:off x="5747040" y="1562565"/>
            <a:ext cx="3179520" cy="3515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/>
              <a:t>Infrastructure improvement</a:t>
            </a:r>
          </a:p>
          <a:p>
            <a:endParaRPr lang="en-US" sz="800" dirty="0"/>
          </a:p>
          <a:p>
            <a:pPr>
              <a:buFont typeface="Arial" pitchFamily="34" charset="0"/>
              <a:buChar char="•"/>
            </a:pPr>
            <a:r>
              <a:rPr lang="en-US" sz="2200" dirty="0"/>
              <a:t>Scientific development</a:t>
            </a:r>
          </a:p>
          <a:p>
            <a:endParaRPr lang="en-US" sz="800" dirty="0"/>
          </a:p>
          <a:p>
            <a:pPr>
              <a:buFont typeface="Arial" pitchFamily="34" charset="0"/>
              <a:buChar char="•"/>
            </a:pPr>
            <a:r>
              <a:rPr lang="en-US" sz="2200" dirty="0"/>
              <a:t>Resource manipulation</a:t>
            </a:r>
          </a:p>
          <a:p>
            <a:endParaRPr lang="en-US" sz="800" dirty="0"/>
          </a:p>
          <a:p>
            <a:pPr>
              <a:buFont typeface="Arial" pitchFamily="34" charset="0"/>
              <a:buChar char="•"/>
            </a:pPr>
            <a:r>
              <a:rPr lang="en-US" sz="2200" dirty="0"/>
              <a:t>R2O coordination</a:t>
            </a:r>
          </a:p>
          <a:p>
            <a:pPr>
              <a:buFont typeface="Arial" pitchFamily="34" charset="0"/>
              <a:buChar char="•"/>
            </a:pPr>
            <a:endParaRPr lang="en-US" sz="800" dirty="0"/>
          </a:p>
          <a:p>
            <a:pPr>
              <a:buFont typeface="Arial" pitchFamily="34" charset="0"/>
              <a:buChar char="•"/>
            </a:pPr>
            <a:r>
              <a:rPr lang="en-US" sz="2200" dirty="0"/>
              <a:t>Extensive T&amp;E requirements</a:t>
            </a:r>
          </a:p>
          <a:p>
            <a:pPr>
              <a:buFont typeface="Arial" pitchFamily="34" charset="0"/>
              <a:buChar char="•"/>
            </a:pPr>
            <a:endParaRPr lang="en-US" sz="800" dirty="0"/>
          </a:p>
          <a:p>
            <a:pPr>
              <a:buFont typeface="Arial" pitchFamily="34" charset="0"/>
              <a:buChar char="•"/>
            </a:pPr>
            <a:r>
              <a:rPr lang="en-US" sz="2200" dirty="0"/>
              <a:t>Performance metrics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2941</Words>
  <Application>Microsoft Office PowerPoint</Application>
  <PresentationFormat>On-screen Show (4:3)</PresentationFormat>
  <Paragraphs>372</Paragraphs>
  <Slides>31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HFIP Annual Meeting De-Brief</vt:lpstr>
      <vt:lpstr>Presentations</vt:lpstr>
      <vt:lpstr>Presentations</vt:lpstr>
      <vt:lpstr>Slide 4</vt:lpstr>
      <vt:lpstr>Code Optimization of Triple Nested HWRF System</vt:lpstr>
      <vt:lpstr>Slide 6</vt:lpstr>
      <vt:lpstr>Status of FY11 Stream 1.0 Tasks Supported by HFIP (1)</vt:lpstr>
      <vt:lpstr>Status of FY11 Stream 1.0 Tasks Supported by HFIP (2)</vt:lpstr>
      <vt:lpstr>Annual Regional Hurricane Model Implementation Schedule at EMC/NCO</vt:lpstr>
      <vt:lpstr>FY2012 HWRF Priorities</vt:lpstr>
      <vt:lpstr>FY2012-2013 HWRF Priorities (1)</vt:lpstr>
      <vt:lpstr>FY2012-2013 HWRF Priorities (2)</vt:lpstr>
      <vt:lpstr>FY2012-2013 HWRF Priorities (3)</vt:lpstr>
      <vt:lpstr>NHC* Model Diagnostics Wish List</vt:lpstr>
      <vt:lpstr>Simulated Satellite</vt:lpstr>
      <vt:lpstr>High Temporal Resolution Data</vt:lpstr>
      <vt:lpstr>FY2012 HWRF Issues</vt:lpstr>
      <vt:lpstr>Computational Resource Requirements for implementation in FY2012 and beyond</vt:lpstr>
      <vt:lpstr>Slide 19</vt:lpstr>
      <vt:lpstr>Schematic of the unified hybrid system</vt:lpstr>
      <vt:lpstr>Operational Requirements for regional hybrid system</vt:lpstr>
      <vt:lpstr>Timelines</vt:lpstr>
      <vt:lpstr>Hybrid ensemble-variational data assimilation for HWRF - ongoing efforts and plan</vt:lpstr>
      <vt:lpstr>Hybrid Ensemble-3DVAR System for HWRF</vt:lpstr>
      <vt:lpstr>Slide 25</vt:lpstr>
      <vt:lpstr>Ongoing effort</vt:lpstr>
      <vt:lpstr>Plans</vt:lpstr>
      <vt:lpstr>Plans</vt:lpstr>
      <vt:lpstr>Slide 29</vt:lpstr>
      <vt:lpstr>Observations</vt:lpstr>
      <vt:lpstr>Observations</vt:lpstr>
    </vt:vector>
  </TitlesOfParts>
  <Company>EMC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FY11 Stream 1.0 Tasks Supported by HFIP (1)</dc:title>
  <dc:creator>vijay.tallapragada</dc:creator>
  <cp:lastModifiedBy>vijay.tallapragada</cp:lastModifiedBy>
  <cp:revision>5</cp:revision>
  <dcterms:created xsi:type="dcterms:W3CDTF">2011-11-17T03:36:33Z</dcterms:created>
  <dcterms:modified xsi:type="dcterms:W3CDTF">2011-11-17T04:22:46Z</dcterms:modified>
</cp:coreProperties>
</file>