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9" r:id="rId2"/>
    <p:sldId id="332" r:id="rId3"/>
    <p:sldId id="410" r:id="rId4"/>
    <p:sldId id="411" r:id="rId5"/>
    <p:sldId id="409" r:id="rId6"/>
    <p:sldId id="339" r:id="rId7"/>
    <p:sldId id="413" r:id="rId8"/>
    <p:sldId id="412" r:id="rId9"/>
    <p:sldId id="414" r:id="rId10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7" autoAdjust="0"/>
    <p:restoredTop sz="88280" autoAdjust="0"/>
  </p:normalViewPr>
  <p:slideViewPr>
    <p:cSldViewPr>
      <p:cViewPr varScale="1">
        <p:scale>
          <a:sx n="122" d="100"/>
          <a:sy n="122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6" y="0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D022957-8E5B-4741-BE07-BBEBCB87F74C}" type="datetimeFigureOut">
              <a:rPr lang="en-US"/>
              <a:pPr>
                <a:defRPr/>
              </a:pPr>
              <a:t>5/2/2012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6" y="8769653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C19982E-9BBC-4E17-9E5A-AD0BA52558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09826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0C34F6-4F3F-4021-BC06-840E45FAA4CD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ABF2E6-EBEB-40A1-972C-F8E35279E00F}" type="slidenum">
              <a:rPr lang="en-US"/>
              <a:pPr/>
              <a:t>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ABF2E6-EBEB-40A1-972C-F8E35279E00F}" type="slidenum">
              <a:rPr lang="en-US"/>
              <a:pPr/>
              <a:t>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ABF2E6-EBEB-40A1-972C-F8E35279E00F}" type="slidenum">
              <a:rPr lang="en-US"/>
              <a:pPr/>
              <a:t>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785813"/>
            <a:ext cx="2079625" cy="4624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3538" y="785813"/>
            <a:ext cx="6089650" cy="4624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8788" y="1905000"/>
            <a:ext cx="4037012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7013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CFF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1905000"/>
            <a:ext cx="82264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0" tIns="45699" rIns="91400" bIns="456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3538" y="785813"/>
            <a:ext cx="82280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0" tIns="45699" rIns="91400" bIns="456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4488" indent="-344488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598613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505200"/>
            <a:ext cx="9144000" cy="609600"/>
          </a:xfrm>
        </p:spPr>
        <p:txBody>
          <a:bodyPr lIns="91440" tIns="45720" rIns="91440" bIns="45720"/>
          <a:lstStyle/>
          <a:p>
            <a:pPr eaLnBrk="1" hangingPunct="1"/>
            <a:r>
              <a:rPr lang="en-US" sz="2400" b="1" dirty="0" smtClean="0"/>
              <a:t>The NOAA HWRF TEAM</a:t>
            </a:r>
            <a:endParaRPr lang="en-US" sz="2800" dirty="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887413"/>
            <a:ext cx="9118600" cy="1703387"/>
          </a:xfrm>
        </p:spPr>
        <p:txBody>
          <a:bodyPr lIns="91440" tIns="45720" rIns="91440" bIns="45720" anchor="t"/>
          <a:lstStyle/>
          <a:p>
            <a:pPr eaLnBrk="1" hangingPunct="1"/>
            <a:r>
              <a:rPr lang="en-US" sz="3200" b="1" dirty="0" smtClean="0"/>
              <a:t>Testing the MYJ Mixing Scheme Coupled with the GFDL Flux Scheme in the HWRF Model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1516063" y="2971800"/>
            <a:ext cx="6169025" cy="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6653" tIns="48326" rIns="96653" bIns="48326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5741988"/>
            <a:ext cx="9144000" cy="1116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4" tIns="45712" rIns="91424" bIns="45712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Presented at</a:t>
            </a:r>
          </a:p>
          <a:p>
            <a:pPr algn="ctr"/>
            <a:r>
              <a:rPr lang="en-US" sz="1600" dirty="0">
                <a:solidFill>
                  <a:schemeClr val="tx2"/>
                </a:solidFill>
              </a:rPr>
              <a:t>The </a:t>
            </a:r>
            <a:r>
              <a:rPr lang="en-US" sz="1600" dirty="0" smtClean="0">
                <a:solidFill>
                  <a:schemeClr val="tx2"/>
                </a:solidFill>
              </a:rPr>
              <a:t>EMC Internal HWRF Meeting</a:t>
            </a:r>
            <a:endParaRPr lang="en-US" sz="1600" dirty="0">
              <a:solidFill>
                <a:schemeClr val="tx2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3 May 2012</a:t>
            </a:r>
            <a:endParaRPr lang="en-US" sz="1600" dirty="0">
              <a:solidFill>
                <a:schemeClr val="tx2"/>
              </a:solidFill>
            </a:endParaRPr>
          </a:p>
          <a:p>
            <a:pPr algn="ctr">
              <a:lnSpc>
                <a:spcPct val="60000"/>
              </a:lnSpc>
              <a:spcBef>
                <a:spcPct val="45000"/>
              </a:spcBef>
            </a:pPr>
            <a:endParaRPr lang="en-US" sz="1700" dirty="0">
              <a:solidFill>
                <a:schemeClr val="tx2"/>
              </a:solidFill>
            </a:endParaRP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1524000" y="4648200"/>
            <a:ext cx="6169025" cy="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6653" tIns="48326" rIns="96653" bIns="48326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2800" b="1" dirty="0" smtClean="0"/>
              <a:t>What does the ABL Mixing scheme do?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762000" y="1143000"/>
            <a:ext cx="78486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 Sub-grid turbulence transports temperature, moisture and </a:t>
            </a:r>
          </a:p>
          <a:p>
            <a:r>
              <a:rPr lang="en-US" sz="2000" dirty="0" smtClean="0"/>
              <a:t>   momentum (+ tracers).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Attempts to integrate effects of sub-grid scale turbulent </a:t>
            </a:r>
          </a:p>
          <a:p>
            <a:r>
              <a:rPr lang="en-US" sz="2000" dirty="0" smtClean="0"/>
              <a:t>   motion on prognostic variables at grid resolution.</a:t>
            </a:r>
          </a:p>
          <a:p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838200" y="3200400"/>
            <a:ext cx="7162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C20409"/>
                </a:solidFill>
              </a:rPr>
              <a:t>Operational measure for success: </a:t>
            </a:r>
            <a:r>
              <a:rPr lang="en-US" sz="2000" dirty="0">
                <a:solidFill>
                  <a:srgbClr val="C20409"/>
                </a:solidFill>
              </a:rPr>
              <a:t>correct model </a:t>
            </a:r>
            <a:r>
              <a:rPr lang="en-US" sz="2000" dirty="0" smtClean="0">
                <a:solidFill>
                  <a:srgbClr val="C20409"/>
                </a:solidFill>
              </a:rPr>
              <a:t>output on the grid-resolved scales everywhere in the model domain.</a:t>
            </a:r>
          </a:p>
          <a:p>
            <a:endParaRPr lang="en-US" sz="2000" dirty="0" smtClean="0">
              <a:solidFill>
                <a:srgbClr val="C20409"/>
              </a:solidFill>
            </a:endParaRPr>
          </a:p>
          <a:p>
            <a:r>
              <a:rPr lang="en-US" sz="2000" dirty="0" smtClean="0">
                <a:solidFill>
                  <a:srgbClr val="C20409"/>
                </a:solidFill>
              </a:rPr>
              <a:t>Scientific measure for success?  </a:t>
            </a:r>
          </a:p>
          <a:p>
            <a:endParaRPr lang="en-US" sz="2000" b="1" i="1" dirty="0" smtClean="0">
              <a:solidFill>
                <a:srgbClr val="C20409"/>
              </a:solidFill>
            </a:endParaRPr>
          </a:p>
          <a:p>
            <a:r>
              <a:rPr lang="en-US" sz="2000" i="1" dirty="0" smtClean="0">
                <a:solidFill>
                  <a:srgbClr val="002060"/>
                </a:solidFill>
              </a:rPr>
              <a:t>Challenge:  The simulated turbulent mixing is quite 		       dependent on the definition of the ABL depth 	       and the parameterized description of the intensity </a:t>
            </a:r>
          </a:p>
          <a:p>
            <a:r>
              <a:rPr lang="en-US" sz="2000" i="1" dirty="0" smtClean="0">
                <a:solidFill>
                  <a:srgbClr val="002060"/>
                </a:solidFill>
              </a:rPr>
              <a:t>                    of the sub-grid turbulence!</a:t>
            </a:r>
            <a:endParaRPr lang="en-US" sz="20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2800" b="1" dirty="0" smtClean="0"/>
              <a:t>The MYJ ABL Mixing Scheme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09600" y="990600"/>
            <a:ext cx="75438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  </a:t>
            </a:r>
            <a:r>
              <a:rPr lang="en-US" sz="2400" i="1" dirty="0" smtClean="0"/>
              <a:t>K</a:t>
            </a:r>
            <a:r>
              <a:rPr lang="en-US" sz="2400" dirty="0" smtClean="0"/>
              <a:t>-theory, 1.5-oder turbulent kinetic energy (T.K.E.)  </a:t>
            </a:r>
          </a:p>
          <a:p>
            <a:r>
              <a:rPr lang="en-US" sz="2400" dirty="0" smtClean="0"/>
              <a:t>    prognostic equation with non-singular realization</a:t>
            </a:r>
          </a:p>
          <a:p>
            <a:pPr>
              <a:buFont typeface="Arial" pitchFamily="34" charset="0"/>
              <a:buChar char="•"/>
            </a:pPr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endParaRPr lang="en-US" sz="2000" b="1" dirty="0" smtClean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2286000" y="1905000"/>
          <a:ext cx="4652963" cy="1389063"/>
        </p:xfrm>
        <a:graphic>
          <a:graphicData uri="http://schemas.openxmlformats.org/presentationml/2006/ole">
            <p:oleObj spid="_x0000_s78877" name="Equation" r:id="rId4" imgW="2197100" imgH="660400" progId="Equation.3">
              <p:embed/>
            </p:oleObj>
          </a:graphicData>
        </a:graphic>
      </p:graphicFrame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7400925" y="4981575"/>
            <a:ext cx="871538" cy="1019175"/>
          </a:xfrm>
          <a:prstGeom prst="rect">
            <a:avLst/>
          </a:prstGeom>
          <a:solidFill>
            <a:srgbClr val="E0C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8332788" y="4981575"/>
            <a:ext cx="573087" cy="10191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5794375" y="4981575"/>
            <a:ext cx="1306513" cy="1019175"/>
          </a:xfrm>
          <a:prstGeom prst="rect">
            <a:avLst/>
          </a:prstGeom>
          <a:solidFill>
            <a:srgbClr val="4CEFF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197350" y="611505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rgbClr val="CC3300"/>
                </a:solidFill>
              </a:rPr>
              <a:t>Buoyancy </a:t>
            </a:r>
            <a:r>
              <a:rPr lang="en-GB" dirty="0"/>
              <a:t> 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043363" y="4981575"/>
            <a:ext cx="1473200" cy="1019175"/>
          </a:xfrm>
          <a:prstGeom prst="rect">
            <a:avLst/>
          </a:prstGeom>
          <a:solidFill>
            <a:srgbClr val="FE96E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314450" y="6115050"/>
            <a:ext cx="286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rgbClr val="CC3300"/>
                </a:solidFill>
              </a:rPr>
              <a:t>Shear production </a:t>
            </a:r>
            <a:r>
              <a:rPr lang="en-GB" dirty="0"/>
              <a:t> 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1103313" y="4981575"/>
            <a:ext cx="2916237" cy="1019175"/>
          </a:xfrm>
          <a:prstGeom prst="rect">
            <a:avLst/>
          </a:prstGeom>
          <a:solidFill>
            <a:srgbClr val="F9706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28600" y="4981575"/>
            <a:ext cx="585788" cy="1019175"/>
          </a:xfrm>
          <a:prstGeom prst="rect">
            <a:avLst/>
          </a:prstGeom>
          <a:solidFill>
            <a:srgbClr val="F0FE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90487" y="5997575"/>
            <a:ext cx="9763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solidFill>
                  <a:srgbClr val="CC3300"/>
                </a:solidFill>
              </a:rPr>
              <a:t>Local</a:t>
            </a:r>
          </a:p>
          <a:p>
            <a:pPr algn="ctr"/>
            <a:r>
              <a:rPr lang="en-GB" dirty="0" smtClean="0">
                <a:solidFill>
                  <a:srgbClr val="CC3300"/>
                </a:solidFill>
              </a:rPr>
              <a:t>change</a:t>
            </a:r>
            <a:endParaRPr lang="en-GB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859490" y="3733800"/>
            <a:ext cx="79035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where E = T.K.E. </a:t>
            </a:r>
            <a:r>
              <a:rPr lang="en-US" sz="2400" dirty="0"/>
              <a:t>from </a:t>
            </a:r>
            <a:r>
              <a:rPr lang="en-US" sz="2400" dirty="0" smtClean="0"/>
              <a:t>the following prognostic </a:t>
            </a:r>
            <a:r>
              <a:rPr lang="en-US" sz="2400" dirty="0"/>
              <a:t>equation: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843586" y="5997575"/>
            <a:ext cx="11668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solidFill>
                  <a:srgbClr val="CC3300"/>
                </a:solidFill>
              </a:rPr>
              <a:t>Turbulent </a:t>
            </a:r>
          </a:p>
          <a:p>
            <a:pPr algn="ctr"/>
            <a:r>
              <a:rPr lang="en-GB" dirty="0" smtClean="0">
                <a:solidFill>
                  <a:srgbClr val="CC3300"/>
                </a:solidFill>
              </a:rPr>
              <a:t>transport</a:t>
            </a:r>
            <a:endParaRPr lang="en-GB" dirty="0"/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7600950" y="6400800"/>
            <a:ext cx="169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>
                <a:solidFill>
                  <a:srgbClr val="CC3300"/>
                </a:solidFill>
              </a:rPr>
              <a:t>Dissipation </a:t>
            </a:r>
            <a:r>
              <a:rPr lang="en-GB"/>
              <a:t> </a:t>
            </a: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V="1">
            <a:off x="8526463" y="5974525"/>
            <a:ext cx="84138" cy="477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7108825" y="4325719"/>
            <a:ext cx="15017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CC3300"/>
                </a:solidFill>
              </a:rPr>
              <a:t>Pressure correlation </a:t>
            </a:r>
            <a:r>
              <a:rPr lang="en-GB" dirty="0"/>
              <a:t> 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254000" y="5059581"/>
          <a:ext cx="8575675" cy="938213"/>
        </p:xfrm>
        <a:graphic>
          <a:graphicData uri="http://schemas.openxmlformats.org/presentationml/2006/ole">
            <p:oleObj spid="_x0000_s78878" name="Equation" r:id="rId5" imgW="3695700" imgH="457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2800" b="1" dirty="0" smtClean="0"/>
              <a:t>How to Couple the MYJ Mixing Scheme </a:t>
            </a:r>
            <a:br>
              <a:rPr lang="en-US" sz="2800" b="1" dirty="0" smtClean="0"/>
            </a:br>
            <a:r>
              <a:rPr lang="en-US" sz="2800" b="1" dirty="0" smtClean="0"/>
              <a:t>with a Surface Flux Module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1370886"/>
            <a:ext cx="8610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33399"/>
                </a:solidFill>
              </a:rPr>
              <a:t>The MYJ ABL mixing scheme takes the surface physical properties as the lower boundary condition, instead of the vertical fluxes of the properties.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b="1" dirty="0" smtClean="0">
                <a:solidFill>
                  <a:srgbClr val="C00000"/>
                </a:solidFill>
              </a:rPr>
              <a:t>When coupling with </a:t>
            </a:r>
            <a:r>
              <a:rPr lang="en-US" b="1" dirty="0" err="1" smtClean="0">
                <a:solidFill>
                  <a:srgbClr val="C00000"/>
                </a:solidFill>
              </a:rPr>
              <a:t>Janjić’s</a:t>
            </a:r>
            <a:r>
              <a:rPr lang="en-US" b="1" dirty="0" smtClean="0">
                <a:solidFill>
                  <a:srgbClr val="C00000"/>
                </a:solidFill>
              </a:rPr>
              <a:t> two-layer surface scheme (default in NMM):</a:t>
            </a:r>
          </a:p>
          <a:p>
            <a:endParaRPr lang="en-US" dirty="0" smtClean="0"/>
          </a:p>
          <a:p>
            <a:r>
              <a:rPr lang="en-US" dirty="0" smtClean="0"/>
              <a:t>      MYJSFC is called to calculate surface fluxes, obtain K</a:t>
            </a:r>
            <a:r>
              <a:rPr lang="en-US" baseline="-25000" dirty="0" smtClean="0"/>
              <a:t>M</a:t>
            </a:r>
            <a:r>
              <a:rPr lang="en-US" dirty="0" smtClean="0"/>
              <a:t> and K</a:t>
            </a:r>
            <a:r>
              <a:rPr lang="en-US" baseline="-25000" dirty="0" smtClean="0"/>
              <a:t>C</a:t>
            </a:r>
            <a:r>
              <a:rPr lang="en-US" dirty="0" smtClean="0"/>
              <a:t> at the lowest  </a:t>
            </a:r>
          </a:p>
          <a:p>
            <a:r>
              <a:rPr lang="en-US" dirty="0" smtClean="0"/>
              <a:t>      model level corresponding to the surface fluxes, and diagnose the ABL depth.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b="1" dirty="0" smtClean="0">
                <a:solidFill>
                  <a:srgbClr val="C00000"/>
                </a:solidFill>
              </a:rPr>
              <a:t>When coupling with the GFDL model (new option for the HWRF model):</a:t>
            </a:r>
          </a:p>
          <a:p>
            <a:endParaRPr lang="en-US" dirty="0" smtClean="0"/>
          </a:p>
          <a:p>
            <a:r>
              <a:rPr lang="en-US" dirty="0" smtClean="0"/>
              <a:t>     GFDLSFC is called to calculate surface fluxes.  Then, a </a:t>
            </a:r>
            <a:r>
              <a:rPr lang="en-US" u="sng" dirty="0" smtClean="0"/>
              <a:t>GFDL flux wrapper</a:t>
            </a:r>
            <a:r>
              <a:rPr lang="en-US" dirty="0" smtClean="0"/>
              <a:t> is </a:t>
            </a:r>
          </a:p>
          <a:p>
            <a:r>
              <a:rPr lang="en-US" dirty="0" smtClean="0"/>
              <a:t>     called to obtain K</a:t>
            </a:r>
            <a:r>
              <a:rPr lang="en-US" baseline="-25000" dirty="0" smtClean="0"/>
              <a:t>M</a:t>
            </a:r>
            <a:r>
              <a:rPr lang="en-US" dirty="0" smtClean="0"/>
              <a:t> and K</a:t>
            </a:r>
            <a:r>
              <a:rPr lang="en-US" baseline="-25000" dirty="0" smtClean="0"/>
              <a:t>C </a:t>
            </a:r>
            <a:r>
              <a:rPr lang="en-US" dirty="0" smtClean="0"/>
              <a:t>at the lowest model level corresponding to the GFDL </a:t>
            </a:r>
          </a:p>
          <a:p>
            <a:r>
              <a:rPr lang="en-US" dirty="0" smtClean="0"/>
              <a:t>     surface </a:t>
            </a:r>
            <a:r>
              <a:rPr lang="en-US" dirty="0" smtClean="0"/>
              <a:t>fluxes, </a:t>
            </a:r>
            <a:r>
              <a:rPr lang="en-US" dirty="0" smtClean="0"/>
              <a:t>and to diagnose the ABL depth.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Comparison of K</a:t>
            </a:r>
            <a:r>
              <a:rPr lang="en-US" sz="2400" b="1" baseline="-25000" dirty="0" smtClean="0"/>
              <a:t>M</a:t>
            </a:r>
            <a:r>
              <a:rPr lang="en-US" sz="2400" b="1" dirty="0" smtClean="0"/>
              <a:t>: the MYJ Scheme </a:t>
            </a:r>
            <a:r>
              <a:rPr lang="en-US" sz="2400" b="1" dirty="0" err="1" smtClean="0"/>
              <a:t>vs</a:t>
            </a:r>
            <a:r>
              <a:rPr lang="en-US" sz="2400" b="1" dirty="0" smtClean="0"/>
              <a:t> the GFS Scheme</a:t>
            </a:r>
            <a:endParaRPr lang="en-US" sz="2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170" t="17079" r="22047" b="8463"/>
          <a:stretch/>
        </p:blipFill>
        <p:spPr>
          <a:xfrm>
            <a:off x="1905000" y="1219200"/>
            <a:ext cx="5012676" cy="45389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6519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76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Comparisons of vertical eddy diffusivities</a:t>
            </a:r>
          </a:p>
          <a:p>
            <a:pPr algn="ctr"/>
            <a:r>
              <a:rPr lang="en-US" sz="2800" b="1" dirty="0" smtClean="0"/>
              <a:t>with observational estimate at 500 m AMSL</a:t>
            </a:r>
            <a:endParaRPr lang="en-US" sz="2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030307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920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IRENE (2011)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029838"/>
            <a:ext cx="4000500" cy="2926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016868"/>
            <a:ext cx="4000500" cy="29260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2657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HARVEY (2011)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05000"/>
            <a:ext cx="4000500" cy="2926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898573"/>
            <a:ext cx="4000500" cy="29260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13839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304800" y="762774"/>
            <a:ext cx="8534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/>
              <a:t>Future Work</a:t>
            </a:r>
          </a:p>
          <a:p>
            <a:pPr algn="ctr">
              <a:defRPr/>
            </a:pPr>
            <a:endParaRPr lang="en-US" sz="2800" b="1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 smtClean="0"/>
              <a:t>Finish up the testing runs for all the priority cases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000" b="1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 smtClean="0">
                <a:solidFill>
                  <a:srgbClr val="7030A0"/>
                </a:solidFill>
              </a:rPr>
              <a:t>Refine the code to have a distinct </a:t>
            </a:r>
            <a:r>
              <a:rPr lang="en-US" sz="2000" b="1" dirty="0" smtClean="0">
                <a:solidFill>
                  <a:srgbClr val="7030A0"/>
                </a:solidFill>
              </a:rPr>
              <a:t>option of MYJ ABL + GFDL SL </a:t>
            </a:r>
            <a:r>
              <a:rPr lang="en-US" sz="2000" b="1" dirty="0" smtClean="0">
                <a:solidFill>
                  <a:srgbClr val="7030A0"/>
                </a:solidFill>
              </a:rPr>
              <a:t>in the </a:t>
            </a:r>
            <a:r>
              <a:rPr lang="en-US" sz="2000" b="1" dirty="0" err="1" smtClean="0">
                <a:solidFill>
                  <a:srgbClr val="7030A0"/>
                </a:solidFill>
              </a:rPr>
              <a:t>namelist</a:t>
            </a:r>
            <a:r>
              <a:rPr lang="en-US" sz="2000" b="1" dirty="0" smtClean="0">
                <a:solidFill>
                  <a:srgbClr val="7030A0"/>
                </a:solidFill>
              </a:rPr>
              <a:t> file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000" b="1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 smtClean="0"/>
              <a:t>Evaluate the diffusivities from the MYJ mixing scheme using observational estimates  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000" b="1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 smtClean="0">
                <a:solidFill>
                  <a:srgbClr val="C00000"/>
                </a:solidFill>
              </a:rPr>
              <a:t>Evaluate the average R-Z structure of the simulated TCs by comparing to observations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Possible adjustment of the surface scheme to improve the overall </a:t>
            </a:r>
            <a:r>
              <a:rPr lang="en-US" sz="2000" b="1" dirty="0" smtClean="0">
                <a:solidFill>
                  <a:srgbClr val="0070C0"/>
                </a:solidFill>
              </a:rPr>
              <a:t>performance of </a:t>
            </a:r>
            <a:r>
              <a:rPr lang="en-US" sz="2000" b="1" dirty="0" smtClean="0">
                <a:solidFill>
                  <a:srgbClr val="0070C0"/>
                </a:solidFill>
              </a:rPr>
              <a:t>the MYJ ABL + GFDL SL </a:t>
            </a:r>
            <a:r>
              <a:rPr lang="en-US" sz="2000" b="1" dirty="0" smtClean="0">
                <a:solidFill>
                  <a:srgbClr val="0070C0"/>
                </a:solidFill>
              </a:rPr>
              <a:t>package </a:t>
            </a:r>
            <a:r>
              <a:rPr lang="en-US" sz="2000" b="1" dirty="0" smtClean="0">
                <a:solidFill>
                  <a:srgbClr val="0070C0"/>
                </a:solidFill>
              </a:rPr>
              <a:t>in terms of the intensity statistics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6653" tIns="48326" rIns="96653" bIns="48326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6653" tIns="48326" rIns="96653" bIns="48326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32968</TotalTime>
  <Words>389</Words>
  <Application>Microsoft Office PowerPoint</Application>
  <PresentationFormat>On-screen Show (4:3)</PresentationFormat>
  <Paragraphs>67</Paragraphs>
  <Slides>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Theme1</vt:lpstr>
      <vt:lpstr>Equation</vt:lpstr>
      <vt:lpstr>Testing the MYJ Mixing Scheme Coupled with the GFDL Flux Scheme in the HWRF Model </vt:lpstr>
      <vt:lpstr>What does the ABL Mixing scheme do?</vt:lpstr>
      <vt:lpstr>The MYJ ABL Mixing Scheme</vt:lpstr>
      <vt:lpstr>How to Couple the MYJ Mixing Scheme  with a Surface Flux Module</vt:lpstr>
      <vt:lpstr>Slide 5</vt:lpstr>
      <vt:lpstr>Slide 6</vt:lpstr>
      <vt:lpstr>IRENE (2011)</vt:lpstr>
      <vt:lpstr>HARVEY (2011)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Idealized Strom Intensification in HWRFX: Sensitivity to Physics</dc:title>
  <dc:creator>J.-W. Bao</dc:creator>
  <cp:lastModifiedBy>jbao</cp:lastModifiedBy>
  <cp:revision>1103</cp:revision>
  <cp:lastPrinted>2012-03-01T21:17:12Z</cp:lastPrinted>
  <dcterms:created xsi:type="dcterms:W3CDTF">2010-02-16T16:15:52Z</dcterms:created>
  <dcterms:modified xsi:type="dcterms:W3CDTF">2012-05-02T22:36:11Z</dcterms:modified>
</cp:coreProperties>
</file>