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93767-1E43-4AAE-AFBD-A021E1B3AC4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433D1-4AE0-4A25-85F4-7699AB5D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594B-0A17-4DED-88FD-E7D13392B6B3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899-17BC-49E5-BE59-392BD3F6E31D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591C-29B8-406E-B100-FDC6151CF416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DB8-4F80-41CE-B63B-AC4B1E3BAE68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0F-9574-4D25-8052-008E88F527B2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3742-DC83-412F-A4D9-B3FF4B04818E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3D20-2FAD-4D2A-B32F-BBBDA7DEE3B0}" type="datetime1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7A88-6EF1-4B15-ADDB-C6B77132E9B8}" type="datetime1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9DD8-81F9-4D5C-842B-100BEBA1E3A9}" type="datetime1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0823-15D4-4BD1-A2B3-51C4FEFC4640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DECD-4A01-4904-B41D-0110F1D52CA3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6189F-D9E8-42B6-BC8D-7346C33B5296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EMC HWRF weekily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Planned </a:t>
            </a:r>
            <a:r>
              <a:rPr lang="en-US" dirty="0" smtClean="0"/>
              <a:t>HWRF Physics </a:t>
            </a:r>
            <a:r>
              <a:rPr lang="en-US" dirty="0" smtClean="0"/>
              <a:t>upgrades in 2016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80FE-B89F-4023-8C58-C8D6FC700D95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61545"/>
              </p:ext>
            </p:extLst>
          </p:nvPr>
        </p:nvGraphicFramePr>
        <p:xfrm>
          <a:off x="228600" y="156683"/>
          <a:ext cx="8763000" cy="639651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33600"/>
                <a:gridCol w="3606800"/>
                <a:gridCol w="3022600"/>
              </a:tblGrid>
              <a:tr h="8814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Module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Highlights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Improvements </a:t>
                      </a:r>
                      <a:endParaRPr lang="en-US" sz="3600" dirty="0"/>
                    </a:p>
                  </a:txBody>
                  <a:tcPr/>
                </a:tc>
              </a:tr>
              <a:tr h="881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Surface Layer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n-US" sz="2000" dirty="0" smtClean="0"/>
                        <a:t>Use 10m wind to </a:t>
                      </a:r>
                      <a:r>
                        <a:rPr lang="en-US" sz="2000" dirty="0" err="1" smtClean="0"/>
                        <a:t>cal</a:t>
                      </a:r>
                      <a:r>
                        <a:rPr lang="en-US" sz="2000" dirty="0" smtClean="0"/>
                        <a:t> cd/</a:t>
                      </a:r>
                      <a:r>
                        <a:rPr lang="en-US" sz="2000" dirty="0" err="1" smtClean="0"/>
                        <a:t>ch</a:t>
                      </a:r>
                      <a:endParaRPr lang="en-US" sz="2000" dirty="0" smtClean="0"/>
                    </a:p>
                    <a:p>
                      <a:pPr marL="342900" indent="-342900"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Remove empirical correction</a:t>
                      </a:r>
                    </a:p>
                    <a:p>
                      <a:pPr marL="342900" indent="-342900">
                        <a:buSzPct val="125000"/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Update </a:t>
                      </a:r>
                      <a:r>
                        <a:rPr lang="en-US" sz="2000" baseline="0" dirty="0" smtClean="0"/>
                        <a:t>Cd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Ch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for V &gt;20m/s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/>
                        <a:t>independent</a:t>
                      </a:r>
                      <a:r>
                        <a:rPr lang="en-US" sz="2000" baseline="0" dirty="0" smtClean="0"/>
                        <a:t> of z grid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000" baseline="0" dirty="0" smtClean="0"/>
                        <a:t>Better low level wind 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000" baseline="0" dirty="0" smtClean="0"/>
                        <a:t>Closer to observations</a:t>
                      </a:r>
                      <a:endParaRPr lang="en-US" sz="2000" dirty="0"/>
                    </a:p>
                  </a:txBody>
                  <a:tcPr/>
                </a:tc>
              </a:tr>
              <a:tr h="1740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PBL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 smtClean="0"/>
                        <a:t>Replace old GFSPBL with </a:t>
                      </a:r>
                      <a:r>
                        <a:rPr lang="en-US" sz="2000" dirty="0" smtClean="0"/>
                        <a:t> latest GFS-</a:t>
                      </a:r>
                      <a:r>
                        <a:rPr lang="en-US" sz="2000" dirty="0" err="1" smtClean="0"/>
                        <a:t>edmf</a:t>
                      </a:r>
                      <a:r>
                        <a:rPr lang="en-US" sz="2000" dirty="0" smtClean="0"/>
                        <a:t> PBL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 smtClean="0"/>
                        <a:t>Add </a:t>
                      </a:r>
                      <a:r>
                        <a:rPr lang="en-US" sz="2000" baseline="0" dirty="0" err="1" smtClean="0"/>
                        <a:t>obs</a:t>
                      </a:r>
                      <a:r>
                        <a:rPr lang="en-US" sz="2000" baseline="0" dirty="0" smtClean="0"/>
                        <a:t>-based K adjustment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 smtClean="0"/>
                        <a:t>Improve (2), remove discontinuity of K </a:t>
                      </a:r>
                      <a:r>
                        <a:rPr lang="en-US" sz="2000" baseline="0" dirty="0" smtClean="0"/>
                        <a:t>profile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smtClean="0"/>
                        <a:t>Better representation</a:t>
                      </a:r>
                      <a:r>
                        <a:rPr lang="en-US" sz="2000" baseline="0" dirty="0" smtClean="0"/>
                        <a:t> of </a:t>
                      </a:r>
                      <a:r>
                        <a:rPr lang="en-US" sz="2000" baseline="0" dirty="0" smtClean="0"/>
                        <a:t>CBL/SBL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000" baseline="0" dirty="0" smtClean="0"/>
                        <a:t>Better low level wind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en-US" sz="2000" baseline="0" dirty="0" smtClean="0"/>
                        <a:t>Better simulation of storm intensification </a:t>
                      </a:r>
                      <a:endParaRPr lang="en-US" sz="2000" dirty="0"/>
                    </a:p>
                  </a:txBody>
                  <a:tcPr/>
                </a:tc>
              </a:tr>
              <a:tr h="881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Scale-aware deep/shallow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convection scheme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Represent </a:t>
                      </a:r>
                      <a:r>
                        <a:rPr lang="en-US" sz="2000" dirty="0" smtClean="0"/>
                        <a:t>multi-scal</a:t>
                      </a:r>
                      <a:r>
                        <a:rPr lang="en-US" sz="2000" baseline="0" dirty="0" smtClean="0"/>
                        <a:t>e </a:t>
                      </a:r>
                      <a:r>
                        <a:rPr lang="en-US" sz="2000" baseline="0" dirty="0" smtClean="0"/>
                        <a:t>convection</a:t>
                      </a:r>
                      <a:endParaRPr lang="en-US" sz="2000" dirty="0"/>
                    </a:p>
                  </a:txBody>
                  <a:tcPr/>
                </a:tc>
              </a:tr>
              <a:tr h="8814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Horizontal diffusion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Reduce horizontal length scale </a:t>
                      </a:r>
                    </a:p>
                    <a:p>
                      <a:r>
                        <a:rPr lang="en-US" sz="2000" dirty="0" smtClean="0"/>
                        <a:t> ~ 2/3 of that in 3-km HWRF.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Consistent with higher resolution </a:t>
                      </a:r>
                      <a:endParaRPr lang="en-US" sz="2000" dirty="0"/>
                    </a:p>
                  </a:txBody>
                  <a:tcPr/>
                </a:tc>
              </a:tr>
              <a:tr h="916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Microphysics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adv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Ferrier_hires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2 Thompson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MP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Advect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individual hydrometers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good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Ice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physics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Tech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issue,  next year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tests not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yet done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4EFA-6C5B-42A4-BC99-CC345A4EB192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152108"/>
            <a:ext cx="3429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/>
              <a:t>Surface-layer </a:t>
            </a:r>
          </a:p>
          <a:p>
            <a:pPr algn="ctr"/>
            <a:r>
              <a:rPr lang="en-US" sz="3600" b="1" dirty="0"/>
              <a:t> </a:t>
            </a:r>
            <a:r>
              <a:rPr lang="en-US" sz="3600" b="1" dirty="0" smtClean="0"/>
              <a:t> Cd and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h</a:t>
            </a:r>
            <a:r>
              <a:rPr lang="en-US" sz="3600" b="1" dirty="0" smtClean="0"/>
              <a:t>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Reduce </a:t>
            </a:r>
            <a:r>
              <a:rPr lang="en-US" sz="2400" dirty="0" smtClean="0"/>
              <a:t>Cd for wind &gt; 20 m/s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Ch</a:t>
            </a:r>
            <a:r>
              <a:rPr lang="en-US" sz="2400" dirty="0" smtClean="0"/>
              <a:t> is reduced </a:t>
            </a:r>
            <a:r>
              <a:rPr lang="en-US" sz="2400" dirty="0" smtClean="0"/>
              <a:t>by </a:t>
            </a:r>
            <a:r>
              <a:rPr lang="en-US" sz="2400" dirty="0" smtClean="0"/>
              <a:t>5%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More consistent with </a:t>
            </a:r>
            <a:r>
              <a:rPr lang="en-US" sz="2400" dirty="0" err="1" smtClean="0"/>
              <a:t>O</a:t>
            </a:r>
            <a:r>
              <a:rPr lang="en-US" sz="2400" dirty="0" err="1" smtClean="0"/>
              <a:t>bs</a:t>
            </a:r>
            <a:r>
              <a:rPr lang="en-US" sz="2400" dirty="0" smtClean="0"/>
              <a:t>-derived </a:t>
            </a:r>
            <a:r>
              <a:rPr lang="en-US" sz="2400" dirty="0"/>
              <a:t>C</a:t>
            </a:r>
            <a:r>
              <a:rPr lang="en-US" sz="2400" dirty="0" smtClean="0"/>
              <a:t>d, Ch.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Modify current z0 ~ </a:t>
            </a:r>
            <a:r>
              <a:rPr lang="en-US" sz="2400" dirty="0"/>
              <a:t>wind </a:t>
            </a:r>
            <a:r>
              <a:rPr lang="en-US" sz="2400" dirty="0" smtClean="0"/>
              <a:t>function; Use the standard 10m wind to compute Cd, </a:t>
            </a:r>
            <a:r>
              <a:rPr lang="en-US" sz="2400" dirty="0" err="1" smtClean="0"/>
              <a:t>Ch</a:t>
            </a:r>
            <a:r>
              <a:rPr lang="en-US" sz="2400" dirty="0" smtClean="0"/>
              <a:t> through z0.  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" t="7686" r="9030" b="8561"/>
          <a:stretch/>
        </p:blipFill>
        <p:spPr bwMode="auto">
          <a:xfrm>
            <a:off x="284922" y="381000"/>
            <a:ext cx="4800600" cy="609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AB1B-9B8A-4441-8E19-F1FCB2854F9C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36" y="1905000"/>
            <a:ext cx="55911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38121" y="374650"/>
            <a:ext cx="8229600" cy="736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GFS PBL EDMF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62338"/>
            <a:ext cx="2819400" cy="106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30594" y="3569704"/>
            <a:ext cx="2864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Counter-gradient method </a:t>
            </a:r>
          </a:p>
          <a:p>
            <a:r>
              <a:rPr lang="en-US" dirty="0" smtClean="0"/>
              <a:t>to represent nonlocal flux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2661" y="1111250"/>
            <a:ext cx="427552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/>
              <a:t>Latest version GFS PBL</a:t>
            </a:r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866201"/>
            <a:ext cx="435768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57600" y="59552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Local Eddy              Mass Flux 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366203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HWRF2015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52533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HWRF2016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5452700"/>
            <a:ext cx="1885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Also, TKE-based dissipation heating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8301-F206-4C1B-96DA-6755318EEFA1}" type="datetime1">
              <a:rPr lang="en-US" smtClean="0"/>
              <a:t>3/31/2016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2235" y="228600"/>
            <a:ext cx="3352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K</a:t>
            </a:r>
            <a:r>
              <a:rPr lang="en-US" sz="3600" dirty="0" smtClean="0"/>
              <a:t> adjustment</a:t>
            </a:r>
          </a:p>
          <a:p>
            <a:endParaRPr lang="en-US" sz="36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Obs</a:t>
            </a:r>
            <a:r>
              <a:rPr lang="en-US" sz="2400" dirty="0" smtClean="0"/>
              <a:t>-based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Constant </a:t>
            </a:r>
            <a:r>
              <a:rPr lang="en-US" sz="2400" dirty="0" smtClean="0"/>
              <a:t>(with z) adjustment</a:t>
            </a:r>
            <a:r>
              <a:rPr lang="en-US" sz="2400" dirty="0" smtClean="0"/>
              <a:t>, simply multiply </a:t>
            </a:r>
            <a:r>
              <a:rPr lang="en-US" sz="2400" i="1" dirty="0" smtClean="0"/>
              <a:t>K</a:t>
            </a:r>
            <a:r>
              <a:rPr lang="en-US" sz="2400" dirty="0" smtClean="0"/>
              <a:t> by a coefficient,  discontinuous K, big impact on low-level wind.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Fix</a:t>
            </a:r>
            <a:r>
              <a:rPr lang="en-US" sz="2400" dirty="0" smtClean="0"/>
              <a:t>: </a:t>
            </a:r>
            <a:r>
              <a:rPr lang="en-US" sz="2400" dirty="0" smtClean="0"/>
              <a:t>height-dependent adjustment so that K is continuous.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05202"/>
            <a:ext cx="5705475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990600" y="4724400"/>
            <a:ext cx="11430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AA8E-B205-4272-82F5-CE4350486415}" type="datetime1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1597818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7849"/>
            <a:ext cx="3889375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90981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OLD                               NEW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9965" y="54864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Upgraded HWRF generates more physically sensible structure.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39EF-A36F-425B-8258-3FC368A06B67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752600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400" dirty="0">
                <a:ea typeface="ＭＳ Ｐゴシック" charset="-128"/>
              </a:rPr>
              <a:t>For cumulus convection, a scale-aware parameterization will be necessary for the grid sizes of </a:t>
            </a:r>
            <a:r>
              <a:rPr lang="en-US" altLang="en-US" sz="2400" dirty="0">
                <a:ea typeface="ＭＳ Ｐゴシック" charset="-128"/>
                <a:sym typeface="Symbol" charset="2"/>
              </a:rPr>
              <a:t>500m ~ 10 km where</a:t>
            </a:r>
            <a:r>
              <a:rPr lang="en-US" altLang="en-US" sz="2400" dirty="0">
                <a:ea typeface="ＭＳ Ｐゴシック" charset="-128"/>
              </a:rPr>
              <a:t> the strong updrafts are partially resolved</a:t>
            </a:r>
            <a:r>
              <a:rPr lang="en-US" altLang="en-US" sz="2400" dirty="0">
                <a:ea typeface="ＭＳ Ｐゴシック" charset="-128"/>
                <a:sym typeface="Symbol" charset="2"/>
              </a:rPr>
              <a:t>.</a:t>
            </a:r>
            <a:r>
              <a:rPr lang="en-US" altLang="en-US" sz="2400" dirty="0">
                <a:solidFill>
                  <a:srgbClr val="000000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1524000" y="4664075"/>
            <a:ext cx="518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i="1" dirty="0">
                <a:ea typeface="ＭＳ Ｐゴシック" charset="-128"/>
                <a:cs typeface="Times New Roman" charset="0"/>
              </a:rPr>
              <a:t>σ</a:t>
            </a:r>
            <a:r>
              <a:rPr lang="en-US" altLang="en-US" sz="2000" i="1" baseline="-25000" dirty="0">
                <a:ea typeface="ＭＳ Ｐゴシック" charset="-128"/>
                <a:cs typeface="Times New Roman" charset="0"/>
              </a:rPr>
              <a:t>u</a:t>
            </a:r>
            <a:r>
              <a:rPr lang="en-US" altLang="en-US" sz="2000" dirty="0">
                <a:ea typeface="ＭＳ Ｐゴシック" charset="-128"/>
                <a:cs typeface="Times New Roman" charset="0"/>
              </a:rPr>
              <a:t>: updraft area fraction (0~1.0)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339366"/>
              </p:ext>
            </p:extLst>
          </p:nvPr>
        </p:nvGraphicFramePr>
        <p:xfrm>
          <a:off x="1447800" y="50673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3" imgW="266584" imgH="228501" progId="Equation.3">
                  <p:embed/>
                </p:oleObj>
              </mc:Choice>
              <mc:Fallback>
                <p:oleObj name="Equation" r:id="rId3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67300"/>
                        <a:ext cx="533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5064125"/>
            <a:ext cx="689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ea typeface="ＭＳ Ｐゴシック" charset="-128"/>
              </a:rPr>
              <a:t>original cloud base mass flux from AS quasi-equilibrium closure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42081"/>
              </p:ext>
            </p:extLst>
          </p:nvPr>
        </p:nvGraphicFramePr>
        <p:xfrm>
          <a:off x="1447800" y="5527675"/>
          <a:ext cx="574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5" imgW="266584" imgH="228501" progId="Equation.3">
                  <p:embed/>
                </p:oleObj>
              </mc:Choice>
              <mc:Fallback>
                <p:oleObj name="Equation" r:id="rId5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27675"/>
                        <a:ext cx="5746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057400" y="5603875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ea typeface="ＭＳ Ｐゴシック" charset="-128"/>
              </a:rPr>
              <a:t>updated cloud base mass flux with a finite </a:t>
            </a:r>
            <a:r>
              <a:rPr lang="el-GR" altLang="en-US" sz="2000" i="1">
                <a:ea typeface="ＭＳ Ｐゴシック" charset="-128"/>
                <a:cs typeface="Times New Roman" charset="0"/>
              </a:rPr>
              <a:t>σ</a:t>
            </a:r>
            <a:r>
              <a:rPr lang="en-US" altLang="en-US" sz="2000" i="1" baseline="-25000">
                <a:ea typeface="ＭＳ Ｐゴシック" charset="-128"/>
                <a:cs typeface="Times New Roman" charset="0"/>
              </a:rPr>
              <a:t>u</a:t>
            </a:r>
            <a:endParaRPr lang="en-US" altLang="en-US" sz="2000">
              <a:ea typeface="ＭＳ Ｐゴシック" charset="-128"/>
              <a:cs typeface="Times New Roman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ea typeface="ＭＳ Ｐゴシック" charset="-128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852447"/>
              </p:ext>
            </p:extLst>
          </p:nvPr>
        </p:nvGraphicFramePr>
        <p:xfrm>
          <a:off x="2705100" y="3317875"/>
          <a:ext cx="26797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7" imgW="1104900" imgH="241300" progId="Equation.3">
                  <p:embed/>
                </p:oleObj>
              </mc:Choice>
              <mc:Fallback>
                <p:oleObj name="Equation" r:id="rId7" imgW="1104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317875"/>
                        <a:ext cx="26797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820738" y="4151313"/>
            <a:ext cx="3754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ＭＳ Ｐゴシック" charset="-128"/>
              </a:rPr>
              <a:t>Based on Arakawa &amp; Wu (2013):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57037"/>
              </p:ext>
            </p:extLst>
          </p:nvPr>
        </p:nvGraphicFramePr>
        <p:xfrm>
          <a:off x="4457700" y="4151313"/>
          <a:ext cx="28003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9" imgW="1574800" imgH="254000" progId="Equation.3">
                  <p:embed/>
                </p:oleObj>
              </mc:Choice>
              <mc:Fallback>
                <p:oleObj name="Equation" r:id="rId9" imgW="1574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4151313"/>
                        <a:ext cx="28003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6856" y="1524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Scale-aware </a:t>
            </a:r>
          </a:p>
          <a:p>
            <a:pPr algn="ctr"/>
            <a:r>
              <a:rPr lang="en-US" sz="4400" dirty="0" smtClean="0"/>
              <a:t>convection scheme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03828" y="3237429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 function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019800" y="3606761"/>
            <a:ext cx="1295400" cy="544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EDA5-188B-4683-82B4-CB807C4411F1}" type="datetime1">
              <a:rPr lang="en-US" smtClean="0"/>
              <a:t>3/31/2016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EMC HWRF weekily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355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Planned HWRF Physics upgrades in 2016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Physics upgrades in 2016 HWRF</dc:title>
  <dc:creator>Weiguo Wang</dc:creator>
  <cp:lastModifiedBy>Weiguo Wang</cp:lastModifiedBy>
  <cp:revision>47</cp:revision>
  <dcterms:created xsi:type="dcterms:W3CDTF">2006-08-16T00:00:00Z</dcterms:created>
  <dcterms:modified xsi:type="dcterms:W3CDTF">2016-03-31T15:26:54Z</dcterms:modified>
</cp:coreProperties>
</file>