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3" r:id="rId5"/>
    <p:sldId id="260" r:id="rId6"/>
    <p:sldId id="259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3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93767-1E43-4AAE-AFBD-A021E1B3AC4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433D1-4AE0-4A25-85F4-7699AB5DA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6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594B-0A17-4DED-88FD-E7D13392B6B3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EMC HWRF weekily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5899-17BC-49E5-BE59-392BD3F6E31D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EMC HWRF weekily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591C-29B8-406E-B100-FDC6151CF416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EMC HWRF weekily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D9DB8-4F80-41CE-B63B-AC4B1E3BAE68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EMC HWRF weekily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700F-9574-4D25-8052-008E88F527B2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EMC HWRF weekily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3742-DC83-412F-A4D9-B3FF4B04818E}" type="datetime1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EMC HWRF weekily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43D20-2FAD-4D2A-B32F-BBBDA7DEE3B0}" type="datetime1">
              <a:rPr lang="en-US" smtClean="0"/>
              <a:t>3/31/2016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EMC HWRF weekily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07A88-6EF1-4B15-ADDB-C6B77132E9B8}" type="datetime1">
              <a:rPr lang="en-US" smtClean="0"/>
              <a:t>3/31/2016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EMC HWRF weekily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29DD8-81F9-4D5C-842B-100BEBA1E3A9}" type="datetime1">
              <a:rPr lang="en-US" smtClean="0"/>
              <a:t>3/31/2016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EMC HWRF weekily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50823-15D4-4BD1-A2B3-51C4FEFC4640}" type="datetime1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EMC HWRF weekily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7DECD-4A01-4904-B41D-0110F1D52CA3}" type="datetime1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EMC HWRF weekily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6189F-D9E8-42B6-BC8D-7346C33B5296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EMC HWRF weekily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Planned </a:t>
            </a:r>
            <a:r>
              <a:rPr lang="en-US" dirty="0" smtClean="0"/>
              <a:t>HWRF Physics </a:t>
            </a:r>
            <a:r>
              <a:rPr lang="en-US" dirty="0" smtClean="0"/>
              <a:t>upgrades in 2016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80FE-B89F-4023-8C58-C8D6FC700D95}" type="datetime1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EMC HWRF weekily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8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261545"/>
              </p:ext>
            </p:extLst>
          </p:nvPr>
        </p:nvGraphicFramePr>
        <p:xfrm>
          <a:off x="228600" y="156683"/>
          <a:ext cx="8763000" cy="6396517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133600"/>
                <a:gridCol w="3606800"/>
                <a:gridCol w="3022600"/>
              </a:tblGrid>
              <a:tr h="881401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Module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Highlights</a:t>
                      </a:r>
                      <a:r>
                        <a:rPr lang="en-US" sz="3600" baseline="0" dirty="0" smtClean="0"/>
                        <a:t> 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Improvements </a:t>
                      </a:r>
                      <a:endParaRPr lang="en-US" sz="3600" dirty="0"/>
                    </a:p>
                  </a:txBody>
                  <a:tcPr/>
                </a:tc>
              </a:tr>
              <a:tr h="88140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Surface Layer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SzPct val="125000"/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 </a:t>
                      </a:r>
                      <a:r>
                        <a:rPr lang="en-US" sz="2000" dirty="0" smtClean="0"/>
                        <a:t>Use 10m wind to </a:t>
                      </a:r>
                      <a:r>
                        <a:rPr lang="en-US" sz="2000" dirty="0" err="1" smtClean="0"/>
                        <a:t>cal</a:t>
                      </a:r>
                      <a:r>
                        <a:rPr lang="en-US" sz="2000" dirty="0" smtClean="0"/>
                        <a:t> cd/</a:t>
                      </a:r>
                      <a:r>
                        <a:rPr lang="en-US" sz="2000" dirty="0" err="1" smtClean="0"/>
                        <a:t>ch</a:t>
                      </a:r>
                      <a:endParaRPr lang="en-US" sz="2000" dirty="0" smtClean="0"/>
                    </a:p>
                    <a:p>
                      <a:pPr marL="342900" indent="-342900">
                        <a:buSzPct val="125000"/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Remove empirical correction</a:t>
                      </a:r>
                    </a:p>
                    <a:p>
                      <a:pPr marL="342900" indent="-342900">
                        <a:buSzPct val="125000"/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/>
                        <a:t>Update </a:t>
                      </a:r>
                      <a:r>
                        <a:rPr lang="en-US" sz="2000" baseline="0" dirty="0" smtClean="0"/>
                        <a:t>Cd</a:t>
                      </a:r>
                      <a:r>
                        <a:rPr lang="en-US" sz="2000" baseline="0" dirty="0" smtClean="0"/>
                        <a:t>, </a:t>
                      </a:r>
                      <a:r>
                        <a:rPr lang="en-US" sz="2000" baseline="0" dirty="0" err="1" smtClean="0"/>
                        <a:t>Ch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smtClean="0"/>
                        <a:t>for V &gt;20m/s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Courier New" panose="02070309020205020404" pitchFamily="49" charset="0"/>
                        <a:buChar char="o"/>
                      </a:pPr>
                      <a:r>
                        <a:rPr lang="en-US" sz="2000" dirty="0" smtClean="0"/>
                        <a:t>independent</a:t>
                      </a:r>
                      <a:r>
                        <a:rPr lang="en-US" sz="2000" baseline="0" dirty="0" smtClean="0"/>
                        <a:t> of z grid </a:t>
                      </a:r>
                      <a:endParaRPr lang="en-US" sz="2000" baseline="0" dirty="0" smtClean="0"/>
                    </a:p>
                    <a:p>
                      <a:pPr marL="342900" indent="-342900">
                        <a:buFont typeface="Courier New" panose="02070309020205020404" pitchFamily="49" charset="0"/>
                        <a:buChar char="o"/>
                      </a:pPr>
                      <a:r>
                        <a:rPr lang="en-US" sz="2000" baseline="0" dirty="0" smtClean="0"/>
                        <a:t>Better low level wind </a:t>
                      </a:r>
                    </a:p>
                    <a:p>
                      <a:pPr marL="342900" indent="-342900">
                        <a:buFont typeface="Courier New" panose="02070309020205020404" pitchFamily="49" charset="0"/>
                        <a:buChar char="o"/>
                      </a:pPr>
                      <a:r>
                        <a:rPr lang="en-US" sz="2000" baseline="0" dirty="0" smtClean="0"/>
                        <a:t>Closer to observations</a:t>
                      </a:r>
                      <a:endParaRPr lang="en-US" sz="2000" dirty="0"/>
                    </a:p>
                  </a:txBody>
                  <a:tcPr/>
                </a:tc>
              </a:tr>
              <a:tr h="174063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PBL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 smtClean="0"/>
                        <a:t>Replace old GFSPBL with </a:t>
                      </a:r>
                      <a:r>
                        <a:rPr lang="en-US" sz="2000" dirty="0" smtClean="0"/>
                        <a:t> latest GFS-</a:t>
                      </a:r>
                      <a:r>
                        <a:rPr lang="en-US" sz="2000" dirty="0" err="1" smtClean="0"/>
                        <a:t>edmf</a:t>
                      </a:r>
                      <a:r>
                        <a:rPr lang="en-US" sz="2000" dirty="0" smtClean="0"/>
                        <a:t> PBL 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 smtClean="0"/>
                        <a:t>Add </a:t>
                      </a:r>
                      <a:r>
                        <a:rPr lang="en-US" sz="2000" baseline="0" dirty="0" err="1" smtClean="0"/>
                        <a:t>obs</a:t>
                      </a:r>
                      <a:r>
                        <a:rPr lang="en-US" sz="2000" baseline="0" dirty="0" smtClean="0"/>
                        <a:t>-based K adjustment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 smtClean="0"/>
                        <a:t>Improve (2), remove discontinuity of K </a:t>
                      </a:r>
                      <a:r>
                        <a:rPr lang="en-US" sz="2000" baseline="0" dirty="0" smtClean="0"/>
                        <a:t>profile</a:t>
                      </a:r>
                      <a:endParaRPr lang="en-US" sz="2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q"/>
                      </a:pPr>
                      <a:r>
                        <a:rPr lang="en-US" sz="2000" dirty="0" smtClean="0"/>
                        <a:t>Better representation</a:t>
                      </a:r>
                      <a:r>
                        <a:rPr lang="en-US" sz="2000" baseline="0" dirty="0" smtClean="0"/>
                        <a:t> of </a:t>
                      </a:r>
                      <a:r>
                        <a:rPr lang="en-US" sz="2000" baseline="0" dirty="0" smtClean="0"/>
                        <a:t>CBL/SBL</a:t>
                      </a:r>
                      <a:endParaRPr lang="en-US" sz="2000" baseline="0" dirty="0" smtClean="0"/>
                    </a:p>
                    <a:p>
                      <a:pPr marL="342900" indent="-342900">
                        <a:buFont typeface="Wingdings" panose="05000000000000000000" pitchFamily="2" charset="2"/>
                        <a:buChar char="q"/>
                      </a:pPr>
                      <a:r>
                        <a:rPr lang="en-US" sz="2000" baseline="0" dirty="0" smtClean="0"/>
                        <a:t>Better low level wind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q"/>
                      </a:pPr>
                      <a:r>
                        <a:rPr lang="en-US" sz="2000" baseline="0" dirty="0" smtClean="0"/>
                        <a:t>Better simulation of storm intensification </a:t>
                      </a:r>
                      <a:endParaRPr lang="en-US" sz="2000" dirty="0"/>
                    </a:p>
                  </a:txBody>
                  <a:tcPr/>
                </a:tc>
              </a:tr>
              <a:tr h="88140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Convection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Scale-aware deep/shallow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convection scheme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Represent </a:t>
                      </a:r>
                      <a:r>
                        <a:rPr lang="en-US" sz="2000" dirty="0" smtClean="0"/>
                        <a:t>multi-scal</a:t>
                      </a:r>
                      <a:r>
                        <a:rPr lang="en-US" sz="2000" baseline="0" dirty="0" smtClean="0"/>
                        <a:t>e </a:t>
                      </a:r>
                      <a:r>
                        <a:rPr lang="en-US" sz="2000" baseline="0" dirty="0" smtClean="0"/>
                        <a:t>convection</a:t>
                      </a:r>
                      <a:endParaRPr lang="en-US" sz="2000" dirty="0"/>
                    </a:p>
                  </a:txBody>
                  <a:tcPr/>
                </a:tc>
              </a:tr>
              <a:tr h="88140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Horizontal diffusion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Reduce horizontal length scale </a:t>
                      </a:r>
                    </a:p>
                    <a:p>
                      <a:r>
                        <a:rPr lang="en-US" sz="2000" dirty="0" smtClean="0"/>
                        <a:t> ~ 2/3 of that in 3-km HWRF.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Consistent with higher resolution </a:t>
                      </a:r>
                      <a:endParaRPr lang="en-US" sz="2000" dirty="0"/>
                    </a:p>
                  </a:txBody>
                  <a:tcPr/>
                </a:tc>
              </a:tr>
              <a:tr h="91612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Microphysics</a:t>
                      </a:r>
                      <a:r>
                        <a:rPr lang="en-US" sz="2400" baseline="0" dirty="0" smtClean="0"/>
                        <a:t> 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adv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Ferrier_hires</a:t>
                      </a:r>
                      <a:endParaRPr lang="en-US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baseline="0" dirty="0" smtClean="0"/>
                        <a:t>  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2 Thompson 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MP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Advect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individual hydrometers 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good 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Ice 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physics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Tech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issue,  next year</a:t>
                      </a:r>
                    </a:p>
                    <a:p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tests not 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yet done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04EFA-6C5B-42A4-BC99-CC345A4EB192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EMC HWRF weekily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7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257800" y="152108"/>
            <a:ext cx="3429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sz="3600" b="1" dirty="0" smtClean="0"/>
              <a:t>Surface-layer </a:t>
            </a:r>
          </a:p>
          <a:p>
            <a:pPr algn="ctr"/>
            <a:r>
              <a:rPr lang="en-US" sz="3600" b="1" dirty="0"/>
              <a:t> </a:t>
            </a:r>
            <a:r>
              <a:rPr lang="en-US" sz="3600" b="1" dirty="0" smtClean="0"/>
              <a:t> Cd and </a:t>
            </a:r>
            <a:r>
              <a:rPr lang="en-US" sz="3600" b="1" dirty="0" err="1"/>
              <a:t>C</a:t>
            </a:r>
            <a:r>
              <a:rPr lang="en-US" sz="3600" b="1" dirty="0" err="1" smtClean="0"/>
              <a:t>h</a:t>
            </a:r>
            <a:r>
              <a:rPr lang="en-US" sz="3600" b="1" dirty="0" smtClean="0"/>
              <a:t> </a:t>
            </a:r>
          </a:p>
          <a:p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 smtClean="0"/>
              <a:t>Reduce </a:t>
            </a:r>
            <a:r>
              <a:rPr lang="en-US" sz="2400" dirty="0" smtClean="0"/>
              <a:t>Cd for wind &gt; 20 m/s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 err="1" smtClean="0"/>
              <a:t>Ch</a:t>
            </a:r>
            <a:r>
              <a:rPr lang="en-US" sz="2400" dirty="0" smtClean="0"/>
              <a:t> is reduced </a:t>
            </a:r>
            <a:r>
              <a:rPr lang="en-US" sz="2400" dirty="0" smtClean="0"/>
              <a:t>by </a:t>
            </a:r>
            <a:r>
              <a:rPr lang="en-US" sz="2400" dirty="0" smtClean="0"/>
              <a:t>5%</a:t>
            </a:r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 smtClean="0"/>
              <a:t>More consistent with </a:t>
            </a:r>
            <a:r>
              <a:rPr lang="en-US" sz="2400" dirty="0" err="1" smtClean="0"/>
              <a:t>O</a:t>
            </a:r>
            <a:r>
              <a:rPr lang="en-US" sz="2400" dirty="0" err="1" smtClean="0"/>
              <a:t>bs</a:t>
            </a:r>
            <a:r>
              <a:rPr lang="en-US" sz="2400" dirty="0" smtClean="0"/>
              <a:t>-derived </a:t>
            </a:r>
            <a:r>
              <a:rPr lang="en-US" sz="2400" dirty="0"/>
              <a:t>C</a:t>
            </a:r>
            <a:r>
              <a:rPr lang="en-US" sz="2400" dirty="0" smtClean="0"/>
              <a:t>d, Ch.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 smtClean="0"/>
              <a:t>Modify current z0 ~ </a:t>
            </a:r>
            <a:r>
              <a:rPr lang="en-US" sz="2400" dirty="0"/>
              <a:t>wind </a:t>
            </a:r>
            <a:r>
              <a:rPr lang="en-US" sz="2400" dirty="0" smtClean="0"/>
              <a:t>function; Use the standard 10m wind to compute Cd, </a:t>
            </a:r>
            <a:r>
              <a:rPr lang="en-US" sz="2400" dirty="0" err="1" smtClean="0"/>
              <a:t>Ch</a:t>
            </a:r>
            <a:r>
              <a:rPr lang="en-US" sz="2400" dirty="0" smtClean="0"/>
              <a:t> through z0.  </a:t>
            </a:r>
            <a:endParaRPr lang="en-US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2" t="7686" r="9030" b="8561"/>
          <a:stretch/>
        </p:blipFill>
        <p:spPr bwMode="auto">
          <a:xfrm>
            <a:off x="284922" y="381000"/>
            <a:ext cx="4800600" cy="6096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AB1B-9B8A-4441-8E19-F1FCB2854F9C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EMC HWRF weekily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9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736" y="1905000"/>
            <a:ext cx="559117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38121" y="374650"/>
            <a:ext cx="8229600" cy="736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GFS PBL EDMF</a:t>
            </a: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362338"/>
            <a:ext cx="2819400" cy="1061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730594" y="3569704"/>
            <a:ext cx="2864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Counter-gradient method </a:t>
            </a:r>
          </a:p>
          <a:p>
            <a:r>
              <a:rPr lang="en-US" dirty="0" smtClean="0"/>
              <a:t>to represent nonlocal flux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2661" y="1111250"/>
            <a:ext cx="427552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3200" dirty="0" smtClean="0"/>
              <a:t>Latest version GFS PBL</a:t>
            </a:r>
          </a:p>
          <a:p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866201"/>
            <a:ext cx="4357688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657600" y="5955268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Local Eddy              Mass Flux </a:t>
            </a:r>
            <a:endParaRPr lang="en-US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52400" y="3662037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HWRF2015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52400" y="52533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HWRF2016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781800" y="5452700"/>
            <a:ext cx="18859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Also, TKE-based dissipation heating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8301-F206-4C1B-96DA-6755318EEFA1}" type="datetime1">
              <a:rPr lang="en-US" smtClean="0"/>
              <a:t>3/31/2016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EMC HWRF weekily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4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22235" y="228600"/>
            <a:ext cx="33528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/>
              <a:t>K</a:t>
            </a:r>
            <a:r>
              <a:rPr lang="en-US" sz="3600" dirty="0" smtClean="0"/>
              <a:t> adjustment</a:t>
            </a:r>
          </a:p>
          <a:p>
            <a:endParaRPr lang="en-US" sz="36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err="1" smtClean="0"/>
              <a:t>Obs</a:t>
            </a:r>
            <a:r>
              <a:rPr lang="en-US" sz="2400" dirty="0" smtClean="0"/>
              <a:t>-based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Constant </a:t>
            </a:r>
            <a:r>
              <a:rPr lang="en-US" sz="2400" dirty="0" smtClean="0"/>
              <a:t>(with z) adjustment</a:t>
            </a:r>
            <a:r>
              <a:rPr lang="en-US" sz="2400" dirty="0" smtClean="0"/>
              <a:t>, simply multiply </a:t>
            </a:r>
            <a:r>
              <a:rPr lang="en-US" sz="2400" i="1" dirty="0" smtClean="0"/>
              <a:t>K</a:t>
            </a:r>
            <a:r>
              <a:rPr lang="en-US" sz="2400" dirty="0" smtClean="0"/>
              <a:t> by a coefficient,  discontinuous K, big impact on low-level wind.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Fix</a:t>
            </a:r>
            <a:r>
              <a:rPr lang="en-US" sz="2400" dirty="0" smtClean="0"/>
              <a:t>: </a:t>
            </a:r>
            <a:r>
              <a:rPr lang="en-US" sz="2400" dirty="0" smtClean="0"/>
              <a:t>height-dependent adjustment so that K is continuous.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205202"/>
            <a:ext cx="5705475" cy="646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990600" y="4724400"/>
            <a:ext cx="1143000" cy="990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AA8E-B205-4272-82F5-CE4350486415}" type="datetime1">
              <a:rPr lang="en-US" smtClean="0"/>
              <a:t>3/31/2016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EMC HWRF weekily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2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775" y="1597818"/>
            <a:ext cx="48768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47849"/>
            <a:ext cx="3889375" cy="315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66800" y="90981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    OLD                               NEW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549965" y="5486400"/>
            <a:ext cx="792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Upgraded HWRF generates more physically sensible structure. </a:t>
            </a:r>
            <a:endParaRPr lang="en-US" sz="2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39EF-A36F-425B-8258-3FC368A06B67}" type="datetime1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EMC HWRF weekily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79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81000" y="1752600"/>
            <a:ext cx="84963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altLang="en-US" sz="2400" dirty="0">
                <a:ea typeface="ＭＳ Ｐゴシック" charset="-128"/>
              </a:rPr>
              <a:t>For cumulus convection, a scale-aware parameterization will be necessary for the grid sizes of </a:t>
            </a:r>
            <a:r>
              <a:rPr lang="en-US" altLang="en-US" sz="2400" dirty="0">
                <a:ea typeface="ＭＳ Ｐゴシック" charset="-128"/>
                <a:sym typeface="Symbol" charset="2"/>
              </a:rPr>
              <a:t>500m ~ 10 km where</a:t>
            </a:r>
            <a:r>
              <a:rPr lang="en-US" altLang="en-US" sz="2400" dirty="0">
                <a:ea typeface="ＭＳ Ｐゴシック" charset="-128"/>
              </a:rPr>
              <a:t> the strong updrafts are partially resolved</a:t>
            </a:r>
            <a:r>
              <a:rPr lang="en-US" altLang="en-US" sz="2400" dirty="0">
                <a:ea typeface="ＭＳ Ｐゴシック" charset="-128"/>
                <a:sym typeface="Symbol" charset="2"/>
              </a:rPr>
              <a:t>.</a:t>
            </a:r>
            <a:r>
              <a:rPr lang="en-US" altLang="en-US" sz="2400" dirty="0">
                <a:solidFill>
                  <a:srgbClr val="000000"/>
                </a:solidFill>
                <a:ea typeface="ＭＳ Ｐゴシック" charset="-128"/>
              </a:rPr>
              <a:t> </a:t>
            </a:r>
          </a:p>
        </p:txBody>
      </p:sp>
      <p:sp>
        <p:nvSpPr>
          <p:cNvPr id="4" name="TextBox 16"/>
          <p:cNvSpPr txBox="1">
            <a:spLocks noChangeArrowheads="1"/>
          </p:cNvSpPr>
          <p:nvPr/>
        </p:nvSpPr>
        <p:spPr bwMode="auto">
          <a:xfrm>
            <a:off x="1524000" y="4664075"/>
            <a:ext cx="518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i="1" dirty="0">
                <a:ea typeface="ＭＳ Ｐゴシック" charset="-128"/>
                <a:cs typeface="Times New Roman" charset="0"/>
              </a:rPr>
              <a:t>σ</a:t>
            </a:r>
            <a:r>
              <a:rPr lang="en-US" altLang="en-US" sz="2000" i="1" baseline="-25000" dirty="0">
                <a:ea typeface="ＭＳ Ｐゴシック" charset="-128"/>
                <a:cs typeface="Times New Roman" charset="0"/>
              </a:rPr>
              <a:t>u</a:t>
            </a:r>
            <a:r>
              <a:rPr lang="en-US" altLang="en-US" sz="2000" dirty="0">
                <a:ea typeface="ＭＳ Ｐゴシック" charset="-128"/>
                <a:cs typeface="Times New Roman" charset="0"/>
              </a:rPr>
              <a:t>: updraft area fraction (0~1.0)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9339366"/>
              </p:ext>
            </p:extLst>
          </p:nvPr>
        </p:nvGraphicFramePr>
        <p:xfrm>
          <a:off x="1447800" y="5067300"/>
          <a:ext cx="533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4" name="Equation" r:id="rId3" imgW="266584" imgH="228501" progId="Equation.3">
                  <p:embed/>
                </p:oleObj>
              </mc:Choice>
              <mc:Fallback>
                <p:oleObj name="Equation" r:id="rId3" imgW="266584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067300"/>
                        <a:ext cx="533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981200" y="5064125"/>
            <a:ext cx="6896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ea typeface="ＭＳ Ｐゴシック" charset="-128"/>
              </a:rPr>
              <a:t>original cloud base mass flux from AS quasi-equilibrium closure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442081"/>
              </p:ext>
            </p:extLst>
          </p:nvPr>
        </p:nvGraphicFramePr>
        <p:xfrm>
          <a:off x="1447800" y="5527675"/>
          <a:ext cx="57467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" name="Equation" r:id="rId5" imgW="266584" imgH="228501" progId="Equation.3">
                  <p:embed/>
                </p:oleObj>
              </mc:Choice>
              <mc:Fallback>
                <p:oleObj name="Equation" r:id="rId5" imgW="266584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527675"/>
                        <a:ext cx="574675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2057400" y="5603875"/>
            <a:ext cx="502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ea typeface="ＭＳ Ｐゴシック" charset="-128"/>
              </a:rPr>
              <a:t>updated cloud base mass flux with a finite </a:t>
            </a:r>
            <a:r>
              <a:rPr lang="el-GR" altLang="en-US" sz="2000" i="1">
                <a:ea typeface="ＭＳ Ｐゴシック" charset="-128"/>
                <a:cs typeface="Times New Roman" charset="0"/>
              </a:rPr>
              <a:t>σ</a:t>
            </a:r>
            <a:r>
              <a:rPr lang="en-US" altLang="en-US" sz="2000" i="1" baseline="-25000">
                <a:ea typeface="ＭＳ Ｐゴシック" charset="-128"/>
                <a:cs typeface="Times New Roman" charset="0"/>
              </a:rPr>
              <a:t>u</a:t>
            </a:r>
            <a:endParaRPr lang="en-US" altLang="en-US" sz="2000">
              <a:ea typeface="ＭＳ Ｐゴシック" charset="-128"/>
              <a:cs typeface="Times New Roman" charset="0"/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ea typeface="ＭＳ Ｐゴシック" charset="-128"/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3852447"/>
              </p:ext>
            </p:extLst>
          </p:nvPr>
        </p:nvGraphicFramePr>
        <p:xfrm>
          <a:off x="2705100" y="3317875"/>
          <a:ext cx="26797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" name="Equation" r:id="rId7" imgW="1104900" imgH="241300" progId="Equation.3">
                  <p:embed/>
                </p:oleObj>
              </mc:Choice>
              <mc:Fallback>
                <p:oleObj name="Equation" r:id="rId7" imgW="11049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5100" y="3317875"/>
                        <a:ext cx="2679700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820738" y="4151313"/>
            <a:ext cx="37544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ea typeface="ＭＳ Ｐゴシック" charset="-128"/>
              </a:rPr>
              <a:t>Based on Arakawa &amp; Wu (2013):</a:t>
            </a:r>
          </a:p>
        </p:txBody>
      </p:sp>
      <p:graphicFrame>
        <p:nvGraphicFramePr>
          <p:cNvPr id="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1757037"/>
              </p:ext>
            </p:extLst>
          </p:nvPr>
        </p:nvGraphicFramePr>
        <p:xfrm>
          <a:off x="4457700" y="4151313"/>
          <a:ext cx="2800350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7" name="Equation" r:id="rId9" imgW="1574800" imgH="254000" progId="Equation.3">
                  <p:embed/>
                </p:oleObj>
              </mc:Choice>
              <mc:Fallback>
                <p:oleObj name="Equation" r:id="rId9" imgW="15748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7700" y="4151313"/>
                        <a:ext cx="2800350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446856" y="152400"/>
            <a:ext cx="6477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Scale-aware </a:t>
            </a:r>
          </a:p>
          <a:p>
            <a:pPr algn="ctr"/>
            <a:r>
              <a:rPr lang="en-US" sz="4400" dirty="0" smtClean="0"/>
              <a:t>convection scheme</a:t>
            </a:r>
            <a:endParaRPr lang="en-US" sz="4400" dirty="0"/>
          </a:p>
        </p:txBody>
      </p:sp>
      <p:sp>
        <p:nvSpPr>
          <p:cNvPr id="15" name="TextBox 14"/>
          <p:cNvSpPr txBox="1"/>
          <p:nvPr/>
        </p:nvSpPr>
        <p:spPr>
          <a:xfrm>
            <a:off x="6703828" y="3237429"/>
            <a:ext cx="240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Scale function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6019800" y="3606761"/>
            <a:ext cx="1295400" cy="5445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EDA5-188B-4683-82B4-CB807C4411F1}" type="datetime1">
              <a:rPr lang="en-US" smtClean="0"/>
              <a:t>3/31/2016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EMC HWRF weekily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30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355</Words>
  <Application>Microsoft Office PowerPoint</Application>
  <PresentationFormat>On-screen Show (4:3)</PresentationFormat>
  <Paragraphs>90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Equation</vt:lpstr>
      <vt:lpstr>Planned HWRF Physics upgrades in 2016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Planned Physics upgrades in 2016 HWRF</dc:title>
  <dc:creator>Weiguo Wang</dc:creator>
  <cp:lastModifiedBy>Weiguo Wang</cp:lastModifiedBy>
  <cp:revision>47</cp:revision>
  <dcterms:created xsi:type="dcterms:W3CDTF">2006-08-16T00:00:00Z</dcterms:created>
  <dcterms:modified xsi:type="dcterms:W3CDTF">2016-03-31T15:26:54Z</dcterms:modified>
</cp:coreProperties>
</file>