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6" r:id="rId2"/>
    <p:sldId id="301" r:id="rId3"/>
    <p:sldId id="299" r:id="rId4"/>
    <p:sldId id="314" r:id="rId5"/>
    <p:sldId id="316" r:id="rId6"/>
    <p:sldId id="315" r:id="rId7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2045" y="-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E4B973E-BD33-4A19-B510-32FCE778A867}" type="datetime1">
              <a:rPr lang="en-US"/>
              <a:pPr>
                <a:defRPr/>
              </a:pPr>
              <a:t>3/24/2016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D5DCD4FB-F653-4DA2-98D2-43C5B86F1A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77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8E396-4171-403F-9DEC-298BFE8D0E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7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7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9" name="Text Box 1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315200" y="64008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1">
                <a:solidFill>
                  <a:srgbClr val="FFFFFF"/>
                </a:solidFill>
                <a:latin typeface="Tempus Sans ITC" pitchFamily="82" charset="0"/>
              </a:defRPr>
            </a:lvl1pPr>
          </a:lstStyle>
          <a:p>
            <a:pPr>
              <a:defRPr/>
            </a:pPr>
            <a:fld id="{57A394D3-52AF-4AC7-9120-0D2DABA888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286000"/>
          </a:xfrm>
        </p:spPr>
        <p:txBody>
          <a:bodyPr/>
          <a:lstStyle/>
          <a:p>
            <a:pPr>
              <a:defRPr/>
            </a:pPr>
            <a:r>
              <a:rPr lang="en-US" sz="3300" b="1" dirty="0" smtClean="0">
                <a:solidFill>
                  <a:schemeClr val="bg2"/>
                </a:solidFill>
                <a:latin typeface="+mn-lt"/>
              </a:rPr>
              <a:t/>
            </a:r>
            <a:br>
              <a:rPr lang="en-US" sz="3300" b="1" dirty="0" smtClean="0">
                <a:solidFill>
                  <a:schemeClr val="bg2"/>
                </a:solidFill>
                <a:latin typeface="+mn-lt"/>
              </a:rPr>
            </a:b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Upgrades 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the 2016 GFDL 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Hurricane Model</a:t>
            </a:r>
            <a:b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Morris 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Bender, Timothy </a:t>
            </a:r>
            <a:r>
              <a:rPr lang="en-US" sz="3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Marchok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and Matthew Morin </a:t>
            </a:r>
            <a:b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GFDL/NOAA,  Princeton</a:t>
            </a:r>
            <a:r>
              <a:rPr lang="en-US" sz="31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NJ</a:t>
            </a:r>
            <a:r>
              <a:rPr lang="en-US" sz="31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b="1" dirty="0"/>
              <a:t/>
            </a:r>
            <a:br>
              <a:rPr lang="en-US" sz="3300" b="1" dirty="0"/>
            </a:b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b="1" dirty="0" smtClean="0">
                <a:solidFill>
                  <a:schemeClr val="bg2"/>
                </a:solidFill>
                <a:latin typeface="+mn-lt"/>
              </a:rPr>
              <a:t/>
            </a:r>
            <a:br>
              <a:rPr lang="en-US" sz="3300" b="1" dirty="0" smtClean="0">
                <a:solidFill>
                  <a:schemeClr val="bg2"/>
                </a:solidFill>
                <a:latin typeface="+mn-lt"/>
              </a:rPr>
            </a:br>
            <a:r>
              <a:rPr lang="en-US" sz="3300" b="1" dirty="0" smtClean="0">
                <a:latin typeface="+mn-lt"/>
              </a:rPr>
              <a:t> </a:t>
            </a:r>
            <a:endParaRPr lang="en-US" sz="3300" b="1" i="1" dirty="0">
              <a:latin typeface="+mn-lt"/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676400" y="3733800"/>
            <a:ext cx="451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050" name="Picture 2" descr="C:\Users\mb\Desktop\hurricane-joaquin-bahama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61"/>
          <a:stretch/>
        </p:blipFill>
        <p:spPr bwMode="auto">
          <a:xfrm>
            <a:off x="1982613" y="2375086"/>
            <a:ext cx="5263139" cy="441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59" y="-285960"/>
            <a:ext cx="8109408" cy="2205872"/>
          </a:xfrm>
        </p:spPr>
        <p:txBody>
          <a:bodyPr/>
          <a:lstStyle/>
          <a:p>
            <a:r>
              <a:rPr lang="en-US" sz="3300" b="1" dirty="0" smtClean="0"/>
              <a:t>Results to be shown using Proposed 2016 GFDL model with 2016 GFS</a:t>
            </a:r>
            <a:endParaRPr lang="en-US" sz="3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300810"/>
            <a:ext cx="8433690" cy="5465750"/>
          </a:xfrm>
        </p:spPr>
        <p:txBody>
          <a:bodyPr/>
          <a:lstStyle/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2800" b="1" dirty="0" smtClean="0"/>
              <a:t>	Changes from the 2015 GFDL model:</a:t>
            </a:r>
          </a:p>
          <a:p>
            <a:pPr marL="457200" lvl="1" indent="0">
              <a:buNone/>
            </a:pPr>
            <a:endParaRPr lang="en-US" sz="800" b="1" dirty="0" smtClean="0"/>
          </a:p>
          <a:p>
            <a:pPr lvl="1"/>
            <a:r>
              <a:rPr lang="en-US" sz="2100" b="1" dirty="0"/>
              <a:t>Several bug fixes in SAS (Simplified Arakawa-Schubert) convection Scheme</a:t>
            </a:r>
            <a:r>
              <a:rPr lang="en-US" sz="2100" b="1" dirty="0" smtClean="0"/>
              <a:t>.</a:t>
            </a:r>
          </a:p>
          <a:p>
            <a:pPr marL="457200" lvl="1" indent="0">
              <a:buNone/>
            </a:pPr>
            <a:endParaRPr lang="en-US" sz="800" b="1" dirty="0"/>
          </a:p>
          <a:p>
            <a:pPr lvl="1"/>
            <a:r>
              <a:rPr lang="en-US" sz="2100" b="1" dirty="0" smtClean="0"/>
              <a:t>5 minute relaxation time in tendencies of temperature and moisture in Simplified Arakawa-Schubert (SAS) Convective scheme</a:t>
            </a:r>
          </a:p>
          <a:p>
            <a:pPr marL="457200" lvl="1" indent="0">
              <a:buNone/>
            </a:pPr>
            <a:endParaRPr lang="en-US" sz="800" b="1" dirty="0" smtClean="0"/>
          </a:p>
          <a:p>
            <a:pPr lvl="1"/>
            <a:r>
              <a:rPr lang="en-US" sz="2100" b="1" dirty="0" smtClean="0"/>
              <a:t>Reduction in detrainment of cloud water and ice from SAS to Ferrier microphysics scheme</a:t>
            </a:r>
          </a:p>
          <a:p>
            <a:pPr marL="457200" lvl="1" indent="0">
              <a:buNone/>
            </a:pPr>
            <a:endParaRPr lang="en-US" sz="800" b="1" dirty="0" smtClean="0"/>
          </a:p>
          <a:p>
            <a:pPr lvl="1"/>
            <a:r>
              <a:rPr lang="en-US" sz="2100" b="1" dirty="0" smtClean="0"/>
              <a:t>Improved representation of the initial wind profiles</a:t>
            </a:r>
          </a:p>
          <a:p>
            <a:pPr marL="457200" lvl="1" indent="0">
              <a:buNone/>
            </a:pPr>
            <a:endParaRPr lang="en-US" sz="800" b="1" dirty="0"/>
          </a:p>
          <a:p>
            <a:pPr lvl="1"/>
            <a:r>
              <a:rPr lang="en-US" sz="2100" b="1" dirty="0" smtClean="0"/>
              <a:t>Bug fix in soil moisture input  to wetness  </a:t>
            </a:r>
          </a:p>
          <a:p>
            <a:pPr marL="457200" lvl="1" indent="0">
              <a:buNone/>
            </a:pPr>
            <a:endParaRPr lang="en-US" sz="800" b="1" dirty="0" smtClean="0"/>
          </a:p>
          <a:p>
            <a:pPr lvl="1"/>
            <a:r>
              <a:rPr lang="en-US" sz="2100" b="1" dirty="0" smtClean="0"/>
              <a:t>Replacement of QDEM climatology with RTOFS in Eastern Pacific ??</a:t>
            </a:r>
          </a:p>
          <a:p>
            <a:pPr lvl="1"/>
            <a:endParaRPr lang="en-US" sz="2200" b="1" dirty="0"/>
          </a:p>
          <a:p>
            <a:pPr lvl="1"/>
            <a:endParaRPr lang="en-US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44976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8" t="24192" r="10879" b="1925"/>
          <a:stretch/>
        </p:blipFill>
        <p:spPr>
          <a:xfrm>
            <a:off x="-53948" y="-46351"/>
            <a:ext cx="9132192" cy="6705600"/>
          </a:xfrm>
          <a:prstGeom prst="rect">
            <a:avLst/>
          </a:prstGeom>
        </p:spPr>
      </p:pic>
      <p:pic>
        <p:nvPicPr>
          <p:cNvPr id="1027" name="Picture 3" descr="C:\Users\mb\Desktop\joaquin.2015092900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1" t="9037" r="25094" b="9954"/>
          <a:stretch/>
        </p:blipFill>
        <p:spPr bwMode="auto">
          <a:xfrm>
            <a:off x="4601758" y="1813727"/>
            <a:ext cx="4631851" cy="492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mb\Desktop\joaquin.2015092812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18" t="9003" r="21125" b="9961"/>
          <a:stretch/>
        </p:blipFill>
        <p:spPr bwMode="auto">
          <a:xfrm>
            <a:off x="11808" y="1836877"/>
            <a:ext cx="4618299" cy="492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79"/>
            <a:ext cx="7772400" cy="894030"/>
          </a:xfrm>
        </p:spPr>
        <p:txBody>
          <a:bodyPr/>
          <a:lstStyle/>
          <a:p>
            <a:r>
              <a:rPr lang="en-US" sz="3800" b="1" dirty="0" smtClean="0"/>
              <a:t>TRACK  PERFORMANCE OF </a:t>
            </a:r>
            <a:br>
              <a:rPr lang="en-US" sz="3800" b="1" dirty="0" smtClean="0"/>
            </a:br>
            <a:r>
              <a:rPr lang="en-US" sz="3800" b="1" dirty="0" smtClean="0"/>
              <a:t>2015 vs. 2016 GFDL MODELS</a:t>
            </a:r>
            <a:endParaRPr lang="en-US" sz="3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43526" y="3165383"/>
            <a:ext cx="2073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2015 GFDL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15518" y="4173547"/>
            <a:ext cx="14606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    </a:t>
            </a:r>
            <a:r>
              <a:rPr lang="en-US" sz="1900" b="1" dirty="0" smtClean="0">
                <a:solidFill>
                  <a:srgbClr val="C00000"/>
                </a:solidFill>
              </a:rPr>
              <a:t>NEW </a:t>
            </a:r>
          </a:p>
          <a:p>
            <a:r>
              <a:rPr lang="en-US" sz="1900" b="1" dirty="0" smtClean="0">
                <a:solidFill>
                  <a:srgbClr val="C00000"/>
                </a:solidFill>
              </a:rPr>
              <a:t>2016 </a:t>
            </a:r>
            <a:r>
              <a:rPr lang="en-US" sz="1900" b="1" dirty="0">
                <a:solidFill>
                  <a:srgbClr val="C00000"/>
                </a:solidFill>
              </a:rPr>
              <a:t>GFDL</a:t>
            </a:r>
          </a:p>
        </p:txBody>
      </p:sp>
      <p:sp>
        <p:nvSpPr>
          <p:cNvPr id="7" name="Rectangle 6"/>
          <p:cNvSpPr/>
          <p:nvPr/>
        </p:nvSpPr>
        <p:spPr>
          <a:xfrm>
            <a:off x="460292" y="1957603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2015 GFDL</a:t>
            </a:r>
          </a:p>
        </p:txBody>
      </p:sp>
      <p:sp>
        <p:nvSpPr>
          <p:cNvPr id="8" name="Rectangle 7"/>
          <p:cNvSpPr/>
          <p:nvPr/>
        </p:nvSpPr>
        <p:spPr>
          <a:xfrm>
            <a:off x="876169" y="4884039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ECMWF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57101" y="5563975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ECMWF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79869" y="299923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HWRF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92782" y="192120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HWRF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02629" y="3318558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C0099"/>
                </a:solidFill>
              </a:rPr>
              <a:t>GFS</a:t>
            </a:r>
            <a:endParaRPr lang="en-US" b="1" dirty="0">
              <a:solidFill>
                <a:srgbClr val="CC0099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19696" y="4727483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C0099"/>
                </a:solidFill>
              </a:rPr>
              <a:t>GFS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042370" y="1304865"/>
            <a:ext cx="5356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2"/>
                </a:solidFill>
              </a:rPr>
              <a:t>HURRICANE JOAQUIN</a:t>
            </a:r>
            <a:endParaRPr lang="en-US" sz="3200" b="1" dirty="0">
              <a:solidFill>
                <a:schemeClr val="bg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86396" y="1932178"/>
            <a:ext cx="2378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2"/>
                </a:solidFill>
              </a:rPr>
              <a:t>    </a:t>
            </a:r>
            <a:r>
              <a:rPr lang="en-US" sz="2100" b="1" dirty="0" smtClean="0">
                <a:solidFill>
                  <a:schemeClr val="bg2"/>
                </a:solidFill>
              </a:rPr>
              <a:t>1200 UTC</a:t>
            </a:r>
          </a:p>
          <a:p>
            <a:r>
              <a:rPr lang="en-US" sz="2100" b="1" dirty="0" smtClean="0">
                <a:solidFill>
                  <a:schemeClr val="bg2"/>
                </a:solidFill>
              </a:rPr>
              <a:t>28 September</a:t>
            </a:r>
            <a:endParaRPr lang="en-US" sz="2100" b="1" dirty="0">
              <a:solidFill>
                <a:schemeClr val="bg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198780" y="1857042"/>
            <a:ext cx="2286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b="1" dirty="0" smtClean="0">
                <a:solidFill>
                  <a:schemeClr val="bg2"/>
                </a:solidFill>
              </a:rPr>
              <a:t>    </a:t>
            </a:r>
            <a:r>
              <a:rPr lang="en-US" sz="2100" b="1" dirty="0" smtClean="0">
                <a:solidFill>
                  <a:schemeClr val="bg2"/>
                </a:solidFill>
              </a:rPr>
              <a:t>0000 </a:t>
            </a:r>
            <a:r>
              <a:rPr lang="en-US" sz="2100" b="1" dirty="0">
                <a:solidFill>
                  <a:schemeClr val="bg2"/>
                </a:solidFill>
              </a:rPr>
              <a:t>UTC</a:t>
            </a:r>
          </a:p>
          <a:p>
            <a:r>
              <a:rPr lang="en-US" sz="2100" b="1" dirty="0" smtClean="0">
                <a:solidFill>
                  <a:schemeClr val="bg2"/>
                </a:solidFill>
              </a:rPr>
              <a:t>29 </a:t>
            </a:r>
            <a:r>
              <a:rPr lang="en-US" sz="2100" b="1" dirty="0">
                <a:solidFill>
                  <a:schemeClr val="bg2"/>
                </a:solidFill>
              </a:rPr>
              <a:t>September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53175" y="45758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NEW </a:t>
            </a:r>
          </a:p>
          <a:p>
            <a:r>
              <a:rPr lang="en-US" b="1" dirty="0">
                <a:solidFill>
                  <a:srgbClr val="C00000"/>
                </a:solidFill>
              </a:rPr>
              <a:t>2016 GFDL</a:t>
            </a:r>
          </a:p>
        </p:txBody>
      </p:sp>
    </p:spTree>
    <p:extLst>
      <p:ext uri="{BB962C8B-B14F-4D97-AF65-F5344CB8AC3E}">
        <p14:creationId xmlns:p14="http://schemas.microsoft.com/office/powerpoint/2010/main" val="4694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99328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500" b="1" dirty="0" smtClean="0"/>
              <a:t>Comparison of 2015  vs. 2016 GFDL</a:t>
            </a:r>
            <a:br>
              <a:rPr lang="en-US" sz="3500" b="1" dirty="0" smtClean="0"/>
            </a:br>
            <a:r>
              <a:rPr lang="en-US" sz="3500" b="1" dirty="0" smtClean="0"/>
              <a:t>Track Errors</a:t>
            </a: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1262742" y="1698306"/>
            <a:ext cx="173637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00" b="1" dirty="0" smtClean="0"/>
              <a:t>Atlantic</a:t>
            </a:r>
            <a:endParaRPr lang="en-US" sz="3300" dirty="0"/>
          </a:p>
        </p:txBody>
      </p:sp>
      <p:sp>
        <p:nvSpPr>
          <p:cNvPr id="7" name="Rectangle 6"/>
          <p:cNvSpPr/>
          <p:nvPr/>
        </p:nvSpPr>
        <p:spPr>
          <a:xfrm>
            <a:off x="4825162" y="1745441"/>
            <a:ext cx="3336170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n-US" sz="3300" b="1" kern="0" dirty="0" smtClean="0"/>
              <a:t> Eastern </a:t>
            </a:r>
            <a:r>
              <a:rPr lang="en-US" sz="3300" b="1" kern="0" dirty="0"/>
              <a:t>Pacific</a:t>
            </a:r>
          </a:p>
        </p:txBody>
      </p:sp>
      <p:pic>
        <p:nvPicPr>
          <p:cNvPr id="3074" name="Picture 2" descr="C:\Users\mb\Desktop\2016ATLANTICTRACK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2" t="-1331" r="5055" b="5555"/>
          <a:stretch/>
        </p:blipFill>
        <p:spPr bwMode="auto">
          <a:xfrm>
            <a:off x="0" y="2345606"/>
            <a:ext cx="4467827" cy="4418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b\Desktop\2016SYSTEMEAS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9" t="3340" r="11985" b="6513"/>
          <a:stretch/>
        </p:blipFill>
        <p:spPr bwMode="auto">
          <a:xfrm>
            <a:off x="4290201" y="2403481"/>
            <a:ext cx="4830653" cy="43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71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468056"/>
          </a:xfrm>
        </p:spPr>
        <p:txBody>
          <a:bodyPr/>
          <a:lstStyle/>
          <a:p>
            <a:r>
              <a:rPr lang="en-US" b="1" dirty="0"/>
              <a:t>Comparison of 2015  vs. 2016 GFDL</a:t>
            </a:r>
            <a:br>
              <a:rPr lang="en-US" b="1" dirty="0"/>
            </a:br>
            <a:r>
              <a:rPr lang="en-US" b="1" dirty="0" smtClean="0"/>
              <a:t>Intensity Errors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6300" y="1901634"/>
            <a:ext cx="208894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00" b="1" dirty="0"/>
              <a:t>Atlantic</a:t>
            </a:r>
            <a:endParaRPr lang="en-US" sz="3300" dirty="0"/>
          </a:p>
        </p:txBody>
      </p:sp>
      <p:sp>
        <p:nvSpPr>
          <p:cNvPr id="5" name="Rectangle 4"/>
          <p:cNvSpPr/>
          <p:nvPr/>
        </p:nvSpPr>
        <p:spPr>
          <a:xfrm>
            <a:off x="5032607" y="1913209"/>
            <a:ext cx="3336170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n-US" sz="3300" b="1" kern="0" dirty="0"/>
              <a:t> Eastern Pacific</a:t>
            </a:r>
          </a:p>
        </p:txBody>
      </p:sp>
      <p:pic>
        <p:nvPicPr>
          <p:cNvPr id="5122" name="Picture 2" descr="C:\Users\mb\Desktop\2016SYSTEMEASTI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7" t="4369" r="13199" b="7310"/>
          <a:stretch/>
        </p:blipFill>
        <p:spPr bwMode="auto">
          <a:xfrm>
            <a:off x="4664597" y="2740145"/>
            <a:ext cx="4479499" cy="4031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mb\Desktop\2016ATLNATICIN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8" r="7029" b="7718"/>
          <a:stretch/>
        </p:blipFill>
        <p:spPr bwMode="auto">
          <a:xfrm>
            <a:off x="15821" y="2740146"/>
            <a:ext cx="4475156" cy="4031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5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49" y="-90675"/>
            <a:ext cx="8342453" cy="137545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4400" b="1" dirty="0" smtClean="0"/>
              <a:t>Hurricane Dolores</a:t>
            </a:r>
            <a:br>
              <a:rPr lang="en-US" sz="4400" b="1" dirty="0" smtClean="0"/>
            </a:br>
            <a:r>
              <a:rPr lang="en-US" sz="3000" b="1" dirty="0" smtClean="0">
                <a:solidFill>
                  <a:schemeClr val="tx1"/>
                </a:solidFill>
              </a:rPr>
              <a:t>Reduction in North bias off Mexican Coast</a:t>
            </a:r>
            <a:endParaRPr lang="en-US" sz="30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mb\Desktop\dolores.2015071118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39" t="9930" r="18108" b="10131"/>
          <a:stretch/>
        </p:blipFill>
        <p:spPr bwMode="auto">
          <a:xfrm>
            <a:off x="-1" y="1903804"/>
            <a:ext cx="4572001" cy="46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b\Desktop\dolores.2015071206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66" t="10031" r="17181" b="10031"/>
          <a:stretch/>
        </p:blipFill>
        <p:spPr bwMode="auto">
          <a:xfrm>
            <a:off x="4676172" y="1903803"/>
            <a:ext cx="4467828" cy="465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63838" y="2040534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2015 GFDL</a:t>
            </a:r>
          </a:p>
        </p:txBody>
      </p:sp>
      <p:sp>
        <p:nvSpPr>
          <p:cNvPr id="5" name="Rectangle 4"/>
          <p:cNvSpPr/>
          <p:nvPr/>
        </p:nvSpPr>
        <p:spPr>
          <a:xfrm>
            <a:off x="5462713" y="2630859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2015 GFDL</a:t>
            </a:r>
          </a:p>
        </p:txBody>
      </p:sp>
      <p:sp>
        <p:nvSpPr>
          <p:cNvPr id="6" name="Rectangle 5"/>
          <p:cNvSpPr/>
          <p:nvPr/>
        </p:nvSpPr>
        <p:spPr>
          <a:xfrm>
            <a:off x="520188" y="2966534"/>
            <a:ext cx="13901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2016 GFDL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2015 </a:t>
            </a:r>
            <a:r>
              <a:rPr lang="en-US" b="1" dirty="0" smtClean="0">
                <a:solidFill>
                  <a:srgbClr val="C00000"/>
                </a:solidFill>
              </a:rPr>
              <a:t>GFS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8800" y="4066560"/>
            <a:ext cx="1499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2016 GFDL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2016  </a:t>
            </a:r>
            <a:r>
              <a:rPr lang="en-US" b="1" dirty="0">
                <a:solidFill>
                  <a:srgbClr val="00B050"/>
                </a:solidFill>
              </a:rPr>
              <a:t>GFS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3281" y="1365804"/>
            <a:ext cx="368075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/>
              <a:t>July 11</a:t>
            </a:r>
            <a:r>
              <a:rPr lang="en-US" sz="3000" b="1" i="1" baseline="30000" dirty="0" smtClean="0"/>
              <a:t>th</a:t>
            </a:r>
            <a:r>
              <a:rPr lang="en-US" sz="3000" b="1" i="1" dirty="0" smtClean="0"/>
              <a:t>, 18z</a:t>
            </a:r>
            <a:endParaRPr lang="en-US" sz="3000" b="1" i="1" dirty="0"/>
          </a:p>
        </p:txBody>
      </p:sp>
      <p:sp>
        <p:nvSpPr>
          <p:cNvPr id="9" name="Rectangle 8"/>
          <p:cNvSpPr/>
          <p:nvPr/>
        </p:nvSpPr>
        <p:spPr>
          <a:xfrm>
            <a:off x="5496584" y="1403909"/>
            <a:ext cx="235032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dirty="0"/>
              <a:t>July </a:t>
            </a:r>
            <a:r>
              <a:rPr lang="en-US" sz="3000" b="1" i="1" dirty="0" smtClean="0"/>
              <a:t>12</a:t>
            </a:r>
            <a:r>
              <a:rPr lang="en-US" sz="3000" b="1" i="1" baseline="30000" dirty="0" smtClean="0"/>
              <a:t>th</a:t>
            </a:r>
            <a:r>
              <a:rPr lang="en-US" sz="3000" b="1" i="1" dirty="0"/>
              <a:t>, </a:t>
            </a:r>
            <a:r>
              <a:rPr lang="en-US" sz="3000" b="1" i="1" dirty="0" smtClean="0"/>
              <a:t>6z</a:t>
            </a:r>
            <a:endParaRPr lang="en-US" sz="3000" b="1" i="1" dirty="0"/>
          </a:p>
        </p:txBody>
      </p:sp>
      <p:sp>
        <p:nvSpPr>
          <p:cNvPr id="3" name="Rectangle 2"/>
          <p:cNvSpPr/>
          <p:nvPr/>
        </p:nvSpPr>
        <p:spPr>
          <a:xfrm>
            <a:off x="4971400" y="4807360"/>
            <a:ext cx="18814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2016 GFDL</a:t>
            </a:r>
          </a:p>
          <a:p>
            <a:r>
              <a:rPr lang="en-US" sz="1600" b="1" dirty="0">
                <a:solidFill>
                  <a:srgbClr val="00B050"/>
                </a:solidFill>
              </a:rPr>
              <a:t>2016  GFS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38204" y="3661435"/>
            <a:ext cx="15336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2016 GFDL</a:t>
            </a:r>
          </a:p>
          <a:p>
            <a:r>
              <a:rPr lang="en-US" sz="1600" b="1" dirty="0">
                <a:solidFill>
                  <a:srgbClr val="C00000"/>
                </a:solidFill>
              </a:rPr>
              <a:t>2015 GFS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0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5421</TotalTime>
  <Words>89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3_Default Design</vt:lpstr>
      <vt:lpstr>      Upgrades to the 2016 GFDL Hurricane Model Morris Bender, Timothy Marchok and Matthew Morin  GFDL/NOAA,  Princeton, NJ      </vt:lpstr>
      <vt:lpstr>Results to be shown using Proposed 2016 GFDL model with 2016 GFS</vt:lpstr>
      <vt:lpstr>TRACK  PERFORMANCE OF  2015 vs. 2016 GFDL MODELS</vt:lpstr>
      <vt:lpstr> Comparison of 2015  vs. 2016 GFDL Track Errors</vt:lpstr>
      <vt:lpstr>Comparison of 2015  vs. 2016 GFDL Intensity Errors</vt:lpstr>
      <vt:lpstr>Hurricane Dolores Reduction in North bias off Mexican Coast</vt:lpstr>
    </vt:vector>
  </TitlesOfParts>
  <Company>University of Rhode Island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Isaac Ginis</dc:creator>
  <cp:lastModifiedBy>Morris Bender</cp:lastModifiedBy>
  <cp:revision>248</cp:revision>
  <dcterms:created xsi:type="dcterms:W3CDTF">2011-02-10T20:04:02Z</dcterms:created>
  <dcterms:modified xsi:type="dcterms:W3CDTF">2016-03-24T13:56:43Z</dcterms:modified>
</cp:coreProperties>
</file>