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0"/>
  </p:notesMasterIdLst>
  <p:sldIdLst>
    <p:sldId id="268" r:id="rId2"/>
    <p:sldId id="435" r:id="rId3"/>
    <p:sldId id="276" r:id="rId4"/>
    <p:sldId id="379" r:id="rId5"/>
    <p:sldId id="376" r:id="rId6"/>
    <p:sldId id="380" r:id="rId7"/>
    <p:sldId id="381" r:id="rId8"/>
    <p:sldId id="398" r:id="rId9"/>
    <p:sldId id="399" r:id="rId10"/>
    <p:sldId id="400" r:id="rId11"/>
    <p:sldId id="401" r:id="rId12"/>
    <p:sldId id="402" r:id="rId13"/>
    <p:sldId id="443" r:id="rId14"/>
    <p:sldId id="403" r:id="rId15"/>
    <p:sldId id="404" r:id="rId16"/>
    <p:sldId id="405" r:id="rId17"/>
    <p:sldId id="419" r:id="rId18"/>
    <p:sldId id="430" r:id="rId19"/>
    <p:sldId id="426" r:id="rId20"/>
    <p:sldId id="423" r:id="rId21"/>
    <p:sldId id="373" r:id="rId22"/>
    <p:sldId id="433" r:id="rId23"/>
    <p:sldId id="374" r:id="rId24"/>
    <p:sldId id="375" r:id="rId25"/>
    <p:sldId id="418" r:id="rId26"/>
    <p:sldId id="434" r:id="rId27"/>
    <p:sldId id="427" r:id="rId28"/>
    <p:sldId id="424" r:id="rId29"/>
    <p:sldId id="442" r:id="rId30"/>
    <p:sldId id="444" r:id="rId31"/>
    <p:sldId id="445" r:id="rId32"/>
    <p:sldId id="446" r:id="rId33"/>
    <p:sldId id="447" r:id="rId34"/>
    <p:sldId id="436" r:id="rId35"/>
    <p:sldId id="437" r:id="rId36"/>
    <p:sldId id="438" r:id="rId37"/>
    <p:sldId id="439" r:id="rId38"/>
    <p:sldId id="44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CC"/>
    <a:srgbClr val="006600"/>
    <a:srgbClr val="00CC00"/>
    <a:srgbClr val="000000"/>
    <a:srgbClr val="9900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10" autoAdjust="0"/>
  </p:normalViewPr>
  <p:slideViewPr>
    <p:cSldViewPr>
      <p:cViewPr>
        <p:scale>
          <a:sx n="89" d="100"/>
          <a:sy n="89" d="100"/>
        </p:scale>
        <p:origin x="-1416" y="-7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779535-933D-4D43-ADDF-30AE867AD332}" type="datetimeFigureOut">
              <a:rPr lang="en-US" smtClean="0"/>
              <a:pPr/>
              <a:t>3/27/2012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16E5F-99CE-4FB9-9C93-64B338A60BC8}" type="slidenum">
              <a:rPr lang="en-US" smtClean="0"/>
              <a:pPr/>
              <a:t>‹#›</a:t>
            </a:fld>
            <a:endParaRPr lang="en-US"/>
          </a:p>
        </p:txBody>
      </p:sp>
    </p:spTree>
    <p:extLst>
      <p:ext uri="{BB962C8B-B14F-4D97-AF65-F5344CB8AC3E}">
        <p14:creationId xmlns:p14="http://schemas.microsoft.com/office/powerpoint/2010/main" val="51343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07543">
              <a:tabLst>
                <a:tab pos="649569" algn="l"/>
                <a:tab pos="1299139" algn="l"/>
                <a:tab pos="1948708" algn="l"/>
                <a:tab pos="2598278" algn="l"/>
              </a:tabLst>
            </a:pPr>
            <a:fld id="{5D3C185D-155D-4DF7-9340-8154A1D560DE}" type="slidenum">
              <a:rPr lang="en-US" smtClean="0">
                <a:latin typeface="Times New Roman" pitchFamily="18" charset="0"/>
                <a:ea typeface="DejaVu LGC Sans"/>
                <a:cs typeface="DejaVu LGC Sans"/>
              </a:rPr>
              <a:pPr defTabSz="407543">
                <a:tabLst>
                  <a:tab pos="649569" algn="l"/>
                  <a:tab pos="1299139" algn="l"/>
                  <a:tab pos="1948708" algn="l"/>
                  <a:tab pos="2598278" algn="l"/>
                </a:tabLst>
              </a:pPr>
              <a:t>1</a:t>
            </a:fld>
            <a:endParaRPr lang="en-US"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884122" y="8682735"/>
            <a:ext cx="2972320" cy="459702"/>
          </a:xfrm>
          <a:prstGeom prst="rect">
            <a:avLst/>
          </a:prstGeom>
          <a:noFill/>
          <a:ln w="9525">
            <a:noFill/>
            <a:miter lim="800000"/>
            <a:headEnd/>
            <a:tailEnd/>
          </a:ln>
        </p:spPr>
        <p:txBody>
          <a:bodyPr lIns="91384" tIns="45694" rIns="91384" bIns="45694" anchor="b"/>
          <a:lstStyle/>
          <a:p>
            <a:pPr algn="r" defTabSz="1002461" hangingPunct="0">
              <a:lnSpc>
                <a:spcPct val="93000"/>
              </a:lnSpc>
              <a:buClr>
                <a:srgbClr val="000000"/>
              </a:buClr>
              <a:buSzPct val="100000"/>
            </a:pPr>
            <a:fld id="{8072E297-CA53-43B5-A1C7-64F59647750C}" type="slidenum">
              <a:rPr lang="en-US" sz="1200"/>
              <a:pPr algn="r" defTabSz="1002461" hangingPunct="0">
                <a:lnSpc>
                  <a:spcPct val="93000"/>
                </a:lnSpc>
                <a:buClr>
                  <a:srgbClr val="000000"/>
                </a:buClr>
                <a:buSzPct val="100000"/>
              </a:pPr>
              <a:t>1</a:t>
            </a:fld>
            <a:endParaRPr lang="en-US" sz="1200"/>
          </a:p>
        </p:txBody>
      </p:sp>
      <p:sp>
        <p:nvSpPr>
          <p:cNvPr id="25604" name="Rectangle 7"/>
          <p:cNvSpPr txBox="1">
            <a:spLocks noGrp="1" noChangeArrowheads="1"/>
          </p:cNvSpPr>
          <p:nvPr/>
        </p:nvSpPr>
        <p:spPr bwMode="auto">
          <a:xfrm>
            <a:off x="3884122" y="8684298"/>
            <a:ext cx="2972320" cy="458139"/>
          </a:xfrm>
          <a:prstGeom prst="rect">
            <a:avLst/>
          </a:prstGeom>
          <a:noFill/>
          <a:ln w="9525">
            <a:noFill/>
            <a:miter lim="800000"/>
            <a:headEnd/>
            <a:tailEnd/>
          </a:ln>
        </p:spPr>
        <p:txBody>
          <a:bodyPr lIns="90371" tIns="45188" rIns="90371" bIns="45188" anchor="b"/>
          <a:lstStyle/>
          <a:p>
            <a:pPr algn="r" defTabSz="989969" hangingPunct="0">
              <a:lnSpc>
                <a:spcPct val="93000"/>
              </a:lnSpc>
              <a:buClr>
                <a:srgbClr val="000000"/>
              </a:buClr>
              <a:buSzPct val="100000"/>
            </a:pPr>
            <a:fld id="{62CDD752-8213-418F-99B6-9A3D8A060F6D}" type="slidenum">
              <a:rPr lang="en-US" sz="1200"/>
              <a:pPr algn="r" defTabSz="989969" hangingPunct="0">
                <a:lnSpc>
                  <a:spcPct val="93000"/>
                </a:lnSpc>
                <a:buClr>
                  <a:srgbClr val="000000"/>
                </a:buClr>
                <a:buSzPct val="100000"/>
              </a:pPr>
              <a:t>1</a:t>
            </a:fld>
            <a:endParaRPr lang="en-US" sz="1200"/>
          </a:p>
        </p:txBody>
      </p:sp>
      <p:sp>
        <p:nvSpPr>
          <p:cNvPr id="25605" name="Rectangle 2"/>
          <p:cNvSpPr>
            <a:spLocks noGrp="1" noRot="1" noChangeAspect="1" noChangeArrowheads="1" noTextEdit="1"/>
          </p:cNvSpPr>
          <p:nvPr>
            <p:ph type="sldImg"/>
          </p:nvPr>
        </p:nvSpPr>
        <p:spPr>
          <a:xfrm>
            <a:off x="1152525" y="690563"/>
            <a:ext cx="4554538" cy="3416300"/>
          </a:xfrm>
          <a:ln w="12700" cap="flat">
            <a:solidFill>
              <a:schemeClr val="tx1"/>
            </a:solidFill>
          </a:ln>
        </p:spPr>
      </p:sp>
      <p:sp>
        <p:nvSpPr>
          <p:cNvPr id="25606" name="Rectangle 3"/>
          <p:cNvSpPr>
            <a:spLocks noGrp="1" noChangeArrowheads="1"/>
          </p:cNvSpPr>
          <p:nvPr>
            <p:ph type="body" idx="1"/>
          </p:nvPr>
        </p:nvSpPr>
        <p:spPr>
          <a:xfrm>
            <a:off x="944534" y="4342150"/>
            <a:ext cx="4968933" cy="4118553"/>
          </a:xfrm>
          <a:noFill/>
          <a:ln/>
        </p:spPr>
        <p:txBody>
          <a:bodyPr lIns="91806" tIns="45125" rIns="91806" bIns="45125"/>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p:spPr>
        <p:txBody>
          <a:bodyPr lIns="91413" tIns="45707" rIns="91413" bIns="45707"/>
          <a:lstStyle/>
          <a:p>
            <a:endParaRPr lang="en-US" smtClean="0"/>
          </a:p>
        </p:txBody>
      </p:sp>
      <p:sp>
        <p:nvSpPr>
          <p:cNvPr id="119811" name="Slide Number Placeholder 3"/>
          <p:cNvSpPr txBox="1">
            <a:spLocks noGrp="1"/>
          </p:cNvSpPr>
          <p:nvPr/>
        </p:nvSpPr>
        <p:spPr bwMode="auto">
          <a:xfrm>
            <a:off x="3884027" y="8685562"/>
            <a:ext cx="2972421" cy="456891"/>
          </a:xfrm>
          <a:prstGeom prst="rect">
            <a:avLst/>
          </a:prstGeom>
          <a:noFill/>
          <a:ln w="9525">
            <a:noFill/>
            <a:miter lim="800000"/>
            <a:headEnd/>
            <a:tailEnd/>
          </a:ln>
        </p:spPr>
        <p:txBody>
          <a:bodyPr lIns="91413" tIns="45707" rIns="91413" bIns="45707" anchor="b"/>
          <a:lstStyle/>
          <a:p>
            <a:pPr algn="r" defTabSz="913266"/>
            <a:fld id="{E6B4F925-DEC7-4715-8DB0-70FBDACAE5CB}" type="slidenum">
              <a:rPr lang="en-US" sz="1200"/>
              <a:pPr algn="r" defTabSz="913266"/>
              <a:t>3</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p:spPr>
        <p:txBody>
          <a:bodyPr lIns="91413" tIns="45707" rIns="91413" bIns="45707"/>
          <a:lstStyle/>
          <a:p>
            <a:endParaRPr lang="en-US" smtClean="0"/>
          </a:p>
        </p:txBody>
      </p:sp>
      <p:sp>
        <p:nvSpPr>
          <p:cNvPr id="119811" name="Slide Number Placeholder 3"/>
          <p:cNvSpPr txBox="1">
            <a:spLocks noGrp="1"/>
          </p:cNvSpPr>
          <p:nvPr/>
        </p:nvSpPr>
        <p:spPr bwMode="auto">
          <a:xfrm>
            <a:off x="3884027" y="8685562"/>
            <a:ext cx="2972421" cy="456891"/>
          </a:xfrm>
          <a:prstGeom prst="rect">
            <a:avLst/>
          </a:prstGeom>
          <a:noFill/>
          <a:ln w="9525">
            <a:noFill/>
            <a:miter lim="800000"/>
            <a:headEnd/>
            <a:tailEnd/>
          </a:ln>
        </p:spPr>
        <p:txBody>
          <a:bodyPr lIns="91413" tIns="45707" rIns="91413" bIns="45707" anchor="b"/>
          <a:lstStyle/>
          <a:p>
            <a:pPr algn="r" defTabSz="913266"/>
            <a:fld id="{E6B4F925-DEC7-4715-8DB0-70FBDACAE5CB}" type="slidenum">
              <a:rPr lang="en-US" sz="1200"/>
              <a:pPr algn="r" defTabSz="913266"/>
              <a:t>4</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ABEEE-987C-423C-8902-B779E5AC7E26}" type="slidenum">
              <a:rPr lang="en-US" smtClean="0"/>
              <a:pPr/>
              <a:t>21</a:t>
            </a:fld>
            <a:endParaRPr lang="en-US"/>
          </a:p>
        </p:txBody>
      </p:sp>
    </p:spTree>
    <p:extLst>
      <p:ext uri="{BB962C8B-B14F-4D97-AF65-F5344CB8AC3E}">
        <p14:creationId xmlns:p14="http://schemas.microsoft.com/office/powerpoint/2010/main" val="359041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272878-0DF5-4E5D-9FB4-D5E314974594}" type="slidenum">
              <a:rPr lang="en-US" smtClean="0"/>
              <a:pPr/>
              <a:t>22</a:t>
            </a:fld>
            <a:endParaRPr lang="en-US"/>
          </a:p>
        </p:txBody>
      </p:sp>
    </p:spTree>
    <p:extLst>
      <p:ext uri="{BB962C8B-B14F-4D97-AF65-F5344CB8AC3E}">
        <p14:creationId xmlns:p14="http://schemas.microsoft.com/office/powerpoint/2010/main" val="29492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p:spPr>
        <p:txBody>
          <a:bodyPr lIns="91432" tIns="45715" rIns="91432" bIns="45715"/>
          <a:lstStyle/>
          <a:p>
            <a:endParaRPr lang="en-US" smtClean="0"/>
          </a:p>
        </p:txBody>
      </p:sp>
      <p:sp>
        <p:nvSpPr>
          <p:cNvPr id="171011" name="Slide Number Placeholder 3"/>
          <p:cNvSpPr txBox="1">
            <a:spLocks noGrp="1"/>
          </p:cNvSpPr>
          <p:nvPr/>
        </p:nvSpPr>
        <p:spPr bwMode="auto">
          <a:xfrm>
            <a:off x="3884027" y="8685562"/>
            <a:ext cx="2972421" cy="456891"/>
          </a:xfrm>
          <a:prstGeom prst="rect">
            <a:avLst/>
          </a:prstGeom>
          <a:noFill/>
          <a:ln w="9525">
            <a:noFill/>
            <a:miter lim="800000"/>
            <a:headEnd/>
            <a:tailEnd/>
          </a:ln>
        </p:spPr>
        <p:txBody>
          <a:bodyPr lIns="91432" tIns="45715" rIns="91432" bIns="45715" anchor="b"/>
          <a:lstStyle/>
          <a:p>
            <a:pPr algn="r" defTabSz="914816"/>
            <a:fld id="{D807CE43-ADA5-4064-AA1F-6520403E3192}" type="slidenum">
              <a:rPr lang="en-US" sz="1200"/>
              <a:pPr algn="r" defTabSz="914816"/>
              <a:t>29</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82D4DA-22E5-4FCD-B457-6B041B9FF274}" type="datetime1">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2743310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03A6C-2E59-4840-B84E-B0B48F33471D}" type="datetime1">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178739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0ECA9-3596-4106-9BD0-432511D1252E}" type="datetime1">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350723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08BC7-C8AD-4D5D-82DE-7ABBB0974D4A}" type="datetime1">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373375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21473-19F0-4539-AD49-910042AE0706}" type="datetime1">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111396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2FB3D1-9380-46EE-96B4-81FB1FAF112A}" type="datetime1">
              <a:rPr lang="en-US" smtClean="0"/>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314384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7040D-1C61-4B6D-A652-3736A586FDD7}" type="datetime1">
              <a:rPr lang="en-US" smtClean="0"/>
              <a:t>3/27/2012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14243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E569E8-D84C-4B32-8257-2B86BDF71F73}" type="datetime1">
              <a:rPr lang="en-US" smtClean="0"/>
              <a:t>3/27/2012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156126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68433-4C35-43FF-AD40-239072364706}" type="datetime1">
              <a:rPr lang="en-US" smtClean="0"/>
              <a:t>3/27/2012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51038-482A-4A2F-8234-A72E8F7D54EC}" type="slidenum">
              <a:rPr lang="en-US" smtClean="0"/>
              <a:pPr/>
              <a:t>‹#›</a:t>
            </a:fld>
            <a:endParaRPr lang="en-US" dirty="0"/>
          </a:p>
        </p:txBody>
      </p:sp>
    </p:spTree>
    <p:extLst>
      <p:ext uri="{BB962C8B-B14F-4D97-AF65-F5344CB8AC3E}">
        <p14:creationId xmlns:p14="http://schemas.microsoft.com/office/powerpoint/2010/main" val="348430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FB2B9-420C-432D-A982-57E8EFE1D682}" type="datetime1">
              <a:rPr lang="en-US" smtClean="0"/>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val="16182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D4A3E-C5D8-472B-AAE8-6BE1AE43BE6F}" type="datetime1">
              <a:rPr lang="en-US" smtClean="0"/>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dirty="0"/>
          </a:p>
        </p:txBody>
      </p:sp>
    </p:spTree>
    <p:extLst>
      <p:ext uri="{BB962C8B-B14F-4D97-AF65-F5344CB8AC3E}">
        <p14:creationId xmlns:p14="http://schemas.microsoft.com/office/powerpoint/2010/main" val="352589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F8D49-7C68-4BE3-880B-1626BD2D06B5}" type="datetime1">
              <a:rPr lang="en-US" smtClean="0"/>
              <a:t>3/27/2012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51038-482A-4A2F-8234-A72E8F7D54EC}" type="slidenum">
              <a:rPr lang="en-US" smtClean="0"/>
              <a:pPr/>
              <a:t>‹#›</a:t>
            </a:fld>
            <a:endParaRPr lang="en-US"/>
          </a:p>
        </p:txBody>
      </p:sp>
    </p:spTree>
    <p:extLst>
      <p:ext uri="{BB962C8B-B14F-4D97-AF65-F5344CB8AC3E}">
        <p14:creationId xmlns:p14="http://schemas.microsoft.com/office/powerpoint/2010/main" val="40380593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10"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emc.ncep.noaa.gov/HWRF/weeklies/MAR12/h212_composite_intensity.pptx" TargetMode="External"/><Relationship Id="rId2" Type="http://schemas.openxmlformats.org/officeDocument/2006/relationships/hyperlink" Target="http://www.emc.ncep.noaa.gov/HWRF/weeklies/MAR12/h212_composite_tracks.pptx" TargetMode="External"/><Relationship Id="rId1" Type="http://schemas.openxmlformats.org/officeDocument/2006/relationships/slideLayout" Target="../slideLayouts/slideLayout2.xml"/><Relationship Id="rId6" Type="http://schemas.openxmlformats.org/officeDocument/2006/relationships/hyperlink" Target="http://www.emc.ncep.noaa.gov/gc_wmb/vxt/H12J/" TargetMode="External"/><Relationship Id="rId5" Type="http://schemas.openxmlformats.org/officeDocument/2006/relationships/hyperlink" Target="http://www.emc.ncep.noaa.gov/gc_wmb/vxt/H212/" TargetMode="External"/><Relationship Id="rId4" Type="http://schemas.openxmlformats.org/officeDocument/2006/relationships/hyperlink" Target="http://www.emc.ncep.noaa.gov/HWRF/weeklies/MAR12/h212_individual_stats.ppt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ctrTitle" idx="4294967295"/>
          </p:nvPr>
        </p:nvSpPr>
        <p:spPr>
          <a:xfrm>
            <a:off x="425450" y="2049463"/>
            <a:ext cx="8337550" cy="1746250"/>
          </a:xfrm>
        </p:spPr>
        <p:txBody>
          <a:bodyPr lIns="92065" tIns="46034" rIns="92065" bIns="46034">
            <a:noAutofit/>
          </a:bodyPr>
          <a:lstStyle/>
          <a:p>
            <a:pPr algn="l">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200" b="1" dirty="0">
                <a:solidFill>
                  <a:srgbClr val="0000FF"/>
                </a:solidFill>
                <a:effectLst>
                  <a:outerShdw blurRad="38100" dist="38100" dir="2700000" algn="tl">
                    <a:srgbClr val="000000">
                      <a:alpha val="43137"/>
                    </a:srgbClr>
                  </a:outerShdw>
                </a:effectLst>
              </a:rPr>
              <a:t>FY2012 Implementation </a:t>
            </a:r>
            <a:r>
              <a:rPr lang="en-US" sz="3200" b="1" dirty="0" smtClean="0">
                <a:solidFill>
                  <a:srgbClr val="0000FF"/>
                </a:solidFill>
                <a:effectLst>
                  <a:outerShdw blurRad="38100" dist="38100" dir="2700000" algn="tl">
                    <a:srgbClr val="000000">
                      <a:alpha val="43137"/>
                    </a:srgbClr>
                  </a:outerShdw>
                </a:effectLst>
              </a:rPr>
              <a:t>Briefing for</a:t>
            </a:r>
            <a:r>
              <a:rPr lang="en-US" sz="3200" b="1" dirty="0">
                <a:solidFill>
                  <a:srgbClr val="0000FF"/>
                </a:solidFill>
                <a:effectLst>
                  <a:outerShdw blurRad="38100" dist="38100" dir="2700000" algn="tl">
                    <a:srgbClr val="000000">
                      <a:alpha val="43137"/>
                    </a:srgbClr>
                  </a:outerShdw>
                </a:effectLst>
              </a:rPr>
              <a:t/>
            </a:r>
            <a:br>
              <a:rPr lang="en-US" sz="3200" b="1" dirty="0">
                <a:solidFill>
                  <a:srgbClr val="0000FF"/>
                </a:solidFill>
                <a:effectLst>
                  <a:outerShdw blurRad="38100" dist="38100" dir="2700000" algn="tl">
                    <a:srgbClr val="000000">
                      <a:alpha val="43137"/>
                    </a:srgbClr>
                  </a:outerShdw>
                </a:effectLst>
              </a:rPr>
            </a:br>
            <a:r>
              <a:rPr lang="en-US" sz="3200" b="1" dirty="0" smtClean="0">
                <a:solidFill>
                  <a:srgbClr val="0000FF"/>
                </a:solidFill>
                <a:effectLst>
                  <a:outerShdw blurRad="38100" dist="38100" dir="2700000" algn="tl">
                    <a:srgbClr val="000000">
                      <a:alpha val="43137"/>
                    </a:srgbClr>
                  </a:outerShdw>
                </a:effectLst>
              </a:rPr>
              <a:t>High-Resolution 3km Triple-Nested HWRFV6.0.0</a:t>
            </a:r>
            <a:endParaRPr lang="en-US" sz="3200" b="1" dirty="0">
              <a:solidFill>
                <a:srgbClr val="0000FF"/>
              </a:solidFill>
              <a:effectLst>
                <a:outerShdw blurRad="38100" dist="38100" dir="2700000" algn="tl">
                  <a:srgbClr val="000000">
                    <a:alpha val="43137"/>
                  </a:srgbClr>
                </a:outerShdw>
              </a:effectLst>
            </a:endParaRPr>
          </a:p>
        </p:txBody>
      </p:sp>
      <p:sp>
        <p:nvSpPr>
          <p:cNvPr id="1031" name="Rectangle 4"/>
          <p:cNvSpPr>
            <a:spLocks noChangeArrowheads="1"/>
          </p:cNvSpPr>
          <p:nvPr/>
        </p:nvSpPr>
        <p:spPr bwMode="auto">
          <a:xfrm>
            <a:off x="257760" y="181459"/>
            <a:ext cx="8628480" cy="6418754"/>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4218" name="Drawing" r:id="rId4" imgW="725474" imgH="725474" progId="">
                  <p:embed/>
                </p:oleObj>
              </mc:Choice>
              <mc:Fallback>
                <p:oleObj name="Drawing" r:id="rId4" imgW="725474" imgH="725474" progId="">
                  <p:embed/>
                  <p:pic>
                    <p:nvPicPr>
                      <p:cNvPr id="0" name="Picture 1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nvGraphicFramePr>
        <p:xfrm>
          <a:off x="1385280" y="177139"/>
          <a:ext cx="2462400" cy="1434391"/>
        </p:xfrm>
        <a:graphic>
          <a:graphicData uri="http://schemas.openxmlformats.org/presentationml/2006/ole">
            <mc:AlternateContent xmlns:mc="http://schemas.openxmlformats.org/markup-compatibility/2006">
              <mc:Choice xmlns:v="urn:schemas-microsoft-com:vml" Requires="v">
                <p:oleObj spid="_x0000_s4219" name="Drawing" r:id="rId6" imgW="2857500" imgH="1569720" progId="">
                  <p:embed/>
                </p:oleObj>
              </mc:Choice>
              <mc:Fallback>
                <p:oleObj name="Drawing" r:id="rId6" imgW="2857500" imgH="1569720" progId="">
                  <p:embed/>
                  <p:pic>
                    <p:nvPicPr>
                      <p:cNvPr id="0" name="Picture 1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280" y="177139"/>
                        <a:ext cx="2462400" cy="14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9"/>
          <p:cNvGraphicFramePr>
            <a:graphicFrameLocks/>
          </p:cNvGraphicFramePr>
          <p:nvPr/>
        </p:nvGraphicFramePr>
        <p:xfrm>
          <a:off x="4240800" y="423404"/>
          <a:ext cx="707040" cy="669671"/>
        </p:xfrm>
        <a:graphic>
          <a:graphicData uri="http://schemas.openxmlformats.org/presentationml/2006/ole">
            <mc:AlternateContent xmlns:mc="http://schemas.openxmlformats.org/markup-compatibility/2006">
              <mc:Choice xmlns:v="urn:schemas-microsoft-com:vml" Requires="v">
                <p:oleObj spid="_x0000_s4220" name="Drawing" r:id="rId8" imgW="725474" imgH="687689" progId="">
                  <p:embed/>
                </p:oleObj>
              </mc:Choice>
              <mc:Fallback>
                <p:oleObj name="Drawing" r:id="rId8" imgW="725474" imgH="687689" progId="">
                  <p:embed/>
                  <p:pic>
                    <p:nvPicPr>
                      <p:cNvPr id="0" name="Picture 1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0800" y="423404"/>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Line 10"/>
          <p:cNvSpPr>
            <a:spLocks noChangeShapeType="1"/>
          </p:cNvSpPr>
          <p:nvPr/>
        </p:nvSpPr>
        <p:spPr bwMode="auto">
          <a:xfrm>
            <a:off x="246240" y="3810640"/>
            <a:ext cx="8686080" cy="0"/>
          </a:xfrm>
          <a:prstGeom prst="line">
            <a:avLst/>
          </a:prstGeom>
          <a:noFill/>
          <a:ln w="41275" cmpd="dbl">
            <a:solidFill>
              <a:srgbClr val="0000FF"/>
            </a:solidFill>
            <a:round/>
            <a:headEnd/>
            <a:tailEnd/>
          </a:ln>
        </p:spPr>
        <p:txBody>
          <a:bodyPr lIns="91430" tIns="45715" rIns="91430" bIns="45715"/>
          <a:lstStyle/>
          <a:p>
            <a:endParaRPr lang="en-US"/>
          </a:p>
        </p:txBody>
      </p:sp>
      <p:pic>
        <p:nvPicPr>
          <p:cNvPr id="1033" name="Picture 9"/>
          <p:cNvPicPr>
            <a:picLocks noChangeAspect="1" noChangeArrowheads="1"/>
          </p:cNvPicPr>
          <p:nvPr/>
        </p:nvPicPr>
        <p:blipFill>
          <a:blip r:embed="rId10" cstate="print"/>
          <a:srcRect/>
          <a:stretch>
            <a:fillRect/>
          </a:stretch>
        </p:blipFill>
        <p:spPr bwMode="auto">
          <a:xfrm>
            <a:off x="5117760" y="200182"/>
            <a:ext cx="3772800" cy="1196765"/>
          </a:xfrm>
          <a:prstGeom prst="rect">
            <a:avLst/>
          </a:prstGeom>
          <a:noFill/>
          <a:ln w="9525" algn="ctr">
            <a:noFill/>
            <a:miter lim="800000"/>
            <a:headEnd/>
            <a:tailEnd/>
          </a:ln>
        </p:spPr>
      </p:pic>
      <p:sp>
        <p:nvSpPr>
          <p:cNvPr id="1034" name="Text Box 12"/>
          <p:cNvSpPr txBox="1">
            <a:spLocks noChangeArrowheads="1"/>
          </p:cNvSpPr>
          <p:nvPr/>
        </p:nvSpPr>
        <p:spPr bwMode="auto">
          <a:xfrm>
            <a:off x="1185120" y="4120273"/>
            <a:ext cx="6629760" cy="1723988"/>
          </a:xfrm>
          <a:prstGeom prst="rect">
            <a:avLst/>
          </a:prstGeom>
          <a:noFill/>
          <a:ln w="9525">
            <a:noFill/>
            <a:miter lim="800000"/>
            <a:headEnd/>
            <a:tailEnd/>
          </a:ln>
        </p:spPr>
        <p:txBody>
          <a:bodyPr lIns="91430" tIns="45715" rIns="91430" bIns="45715">
            <a:spAutoFit/>
          </a:bodyPr>
          <a:lstStyle/>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Tallapragada &amp; HWRF Team</a:t>
            </a: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Environmental </a:t>
            </a:r>
            <a:r>
              <a:rPr lang="en-US" b="1" dirty="0">
                <a:solidFill>
                  <a:srgbClr val="FF00FF"/>
                </a:solidFill>
                <a:effectLst>
                  <a:outerShdw blurRad="38100" dist="38100" dir="2700000" algn="tl">
                    <a:srgbClr val="000000">
                      <a:alpha val="43137"/>
                    </a:srgbClr>
                  </a:outerShdw>
                </a:effectLst>
              </a:rPr>
              <a:t>Modeling Center, </a:t>
            </a:r>
            <a:endParaRPr lang="en-US"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NCEP/NOAA/NWS</a:t>
            </a:r>
            <a:r>
              <a:rPr lang="en-US" b="1" dirty="0">
                <a:solidFill>
                  <a:srgbClr val="FF00FF"/>
                </a:solidFill>
                <a:effectLst>
                  <a:outerShdw blurRad="38100" dist="38100" dir="2700000" algn="tl">
                    <a:srgbClr val="000000">
                      <a:alpha val="43137"/>
                    </a:srgbClr>
                  </a:outerShdw>
                </a:effectLst>
              </a:rPr>
              <a:t>, Camp Springs, MD 20746</a:t>
            </a:r>
            <a:r>
              <a:rPr lang="en-US" b="1" dirty="0" smtClean="0">
                <a:solidFill>
                  <a:srgbClr val="FF00FF"/>
                </a:solidFill>
                <a:effectLst>
                  <a:outerShdw blurRad="38100" dist="38100" dir="2700000" algn="tl">
                    <a:srgbClr val="000000">
                      <a:alpha val="43137"/>
                    </a:srgbClr>
                  </a:outerShdw>
                </a:effectLst>
              </a:rPr>
              <a:t>.</a:t>
            </a: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
        <p:nvSpPr>
          <p:cNvPr id="12" name="Rectangle 9"/>
          <p:cNvSpPr>
            <a:spLocks noChangeArrowheads="1"/>
          </p:cNvSpPr>
          <p:nvPr/>
        </p:nvSpPr>
        <p:spPr bwMode="auto">
          <a:xfrm>
            <a:off x="76200" y="6214253"/>
            <a:ext cx="8745240" cy="349958"/>
          </a:xfrm>
          <a:prstGeom prst="rect">
            <a:avLst/>
          </a:prstGeom>
          <a:noFill/>
          <a:ln w="9525">
            <a:noFill/>
            <a:miter lim="800000"/>
            <a:headEnd/>
            <a:tailEnd/>
          </a:ln>
        </p:spPr>
        <p:txBody>
          <a:bodyPr wrap="square" lIns="91430" tIns="45715" rIns="91430" bIns="45715">
            <a:spAutoFit/>
          </a:bodyPr>
          <a:lstStyle/>
          <a:p>
            <a:pPr algn="r" defTabSz="414683" hangingPunct="0">
              <a:lnSpc>
                <a:spcPct val="93000"/>
              </a:lnSpc>
              <a:buClr>
                <a:srgbClr val="000000"/>
              </a:buClr>
              <a:buSzPct val="100000"/>
              <a:defRPr/>
            </a:pPr>
            <a:r>
              <a:rPr lang="en-US" b="1" dirty="0" smtClean="0">
                <a:solidFill>
                  <a:srgbClr val="0000FF"/>
                </a:solidFill>
                <a:effectLst>
                  <a:outerShdw blurRad="38100" dist="38100" dir="2700000" algn="tl">
                    <a:srgbClr val="000000">
                      <a:alpha val="43137"/>
                    </a:srgbClr>
                  </a:outerShdw>
                </a:effectLst>
                <a:latin typeface="Arial" charset="0"/>
              </a:rPr>
              <a:t>EMC CCB Meeting, March  27, 2012</a:t>
            </a:r>
            <a:endParaRPr lang="en-US" b="1" dirty="0">
              <a:solidFill>
                <a:srgbClr val="0000FF"/>
              </a:solidFill>
              <a:effectLst>
                <a:outerShdw blurRad="38100" dist="38100" dir="2700000" algn="tl">
                  <a:srgbClr val="000000">
                    <a:alpha val="43137"/>
                  </a:srgbClr>
                </a:outerShdw>
              </a:effectLst>
              <a:latin typeface="Arial" charset="0"/>
            </a:endParaRPr>
          </a:p>
        </p:txBody>
      </p:sp>
      <p:sp>
        <p:nvSpPr>
          <p:cNvPr id="3" name="Slide Number Placeholder 2"/>
          <p:cNvSpPr>
            <a:spLocks noGrp="1"/>
          </p:cNvSpPr>
          <p:nvPr>
            <p:ph type="sldNum" sz="quarter" idx="12"/>
          </p:nvPr>
        </p:nvSpPr>
        <p:spPr/>
        <p:txBody>
          <a:bodyPr/>
          <a:lstStyle/>
          <a:p>
            <a:fld id="{8AA51038-482A-4A2F-8234-A72E8F7D54EC}" type="slidenum">
              <a:rPr lang="en-US" smtClean="0"/>
              <a:pPr/>
              <a:t>1</a:t>
            </a:fld>
            <a:endParaRPr lang="en-US" dirty="0"/>
          </a:p>
        </p:txBody>
      </p:sp>
    </p:spTree>
    <p:extLst>
      <p:ext uri="{BB962C8B-B14F-4D97-AF65-F5344CB8AC3E}">
        <p14:creationId xmlns:p14="http://schemas.microsoft.com/office/powerpoint/2010/main" val="383318856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10</a:t>
            </a:fld>
            <a:endParaRPr lang="en-US" dirty="0"/>
          </a:p>
        </p:txBody>
      </p:sp>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43200" y="2667000"/>
            <a:ext cx="1447800" cy="369332"/>
          </a:xfrm>
          <a:prstGeom prst="rect">
            <a:avLst/>
          </a:prstGeom>
          <a:noFill/>
        </p:spPr>
        <p:txBody>
          <a:bodyPr wrap="square" rtlCol="0">
            <a:spAutoFit/>
          </a:bodyPr>
          <a:lstStyle/>
          <a:p>
            <a:r>
              <a:rPr lang="en-US" b="1" dirty="0" smtClean="0"/>
              <a:t>Track errors</a:t>
            </a:r>
            <a:endParaRPr lang="en-US" b="1" dirty="0"/>
          </a:p>
        </p:txBody>
      </p:sp>
      <p:sp>
        <p:nvSpPr>
          <p:cNvPr id="10" name="TextBox 9"/>
          <p:cNvSpPr txBox="1"/>
          <p:nvPr/>
        </p:nvSpPr>
        <p:spPr>
          <a:xfrm>
            <a:off x="6248400" y="2590800"/>
            <a:ext cx="2590800" cy="369332"/>
          </a:xfrm>
          <a:prstGeom prst="rect">
            <a:avLst/>
          </a:prstGeom>
          <a:noFill/>
        </p:spPr>
        <p:txBody>
          <a:bodyPr wrap="square" rtlCol="0">
            <a:spAutoFit/>
          </a:bodyPr>
          <a:lstStyle/>
          <a:p>
            <a:r>
              <a:rPr lang="en-US" b="1" dirty="0"/>
              <a:t>Improved Track </a:t>
            </a:r>
            <a:r>
              <a:rPr lang="en-US" b="1" dirty="0" smtClean="0"/>
              <a:t>FSP</a:t>
            </a:r>
            <a:endParaRPr lang="en-US" b="1" dirty="0"/>
          </a:p>
        </p:txBody>
      </p:sp>
      <p:sp>
        <p:nvSpPr>
          <p:cNvPr id="11" name="TextBox 10"/>
          <p:cNvSpPr txBox="1"/>
          <p:nvPr/>
        </p:nvSpPr>
        <p:spPr>
          <a:xfrm>
            <a:off x="1600200" y="6019800"/>
            <a:ext cx="2895600" cy="369332"/>
          </a:xfrm>
          <a:prstGeom prst="rect">
            <a:avLst/>
          </a:prstGeom>
          <a:noFill/>
        </p:spPr>
        <p:txBody>
          <a:bodyPr wrap="square" rtlCol="0">
            <a:spAutoFit/>
          </a:bodyPr>
          <a:lstStyle/>
          <a:p>
            <a:r>
              <a:rPr lang="en-US" b="1" dirty="0"/>
              <a:t>Improved Cross-Track </a:t>
            </a:r>
            <a:r>
              <a:rPr lang="en-US" b="1" dirty="0" smtClean="0"/>
              <a:t>errors</a:t>
            </a:r>
            <a:endParaRPr lang="en-US" b="1" dirty="0"/>
          </a:p>
        </p:txBody>
      </p:sp>
      <p:sp>
        <p:nvSpPr>
          <p:cNvPr id="12" name="TextBox 11"/>
          <p:cNvSpPr txBox="1"/>
          <p:nvPr/>
        </p:nvSpPr>
        <p:spPr>
          <a:xfrm>
            <a:off x="6705600" y="6019800"/>
            <a:ext cx="2057400" cy="369332"/>
          </a:xfrm>
          <a:prstGeom prst="rect">
            <a:avLst/>
          </a:prstGeom>
          <a:noFill/>
        </p:spPr>
        <p:txBody>
          <a:bodyPr wrap="square" rtlCol="0">
            <a:spAutoFit/>
          </a:bodyPr>
          <a:lstStyle/>
          <a:p>
            <a:r>
              <a:rPr lang="en-US" b="1" dirty="0" smtClean="0"/>
              <a:t>Along-Track errors</a:t>
            </a:r>
            <a:endParaRPr lang="en-US" b="1" dirty="0"/>
          </a:p>
        </p:txBody>
      </p:sp>
      <p:sp>
        <p:nvSpPr>
          <p:cNvPr id="13" name="TextBox 12"/>
          <p:cNvSpPr txBox="1"/>
          <p:nvPr/>
        </p:nvSpPr>
        <p:spPr>
          <a:xfrm>
            <a:off x="457200" y="5334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E-PAC</a:t>
            </a:r>
          </a:p>
          <a:p>
            <a:pPr algn="ctr"/>
            <a:r>
              <a:rPr lang="en-US" b="1" dirty="0" smtClean="0">
                <a:solidFill>
                  <a:srgbClr val="0000FF"/>
                </a:solidFill>
                <a:effectLst>
                  <a:outerShdw blurRad="38100" dist="38100" dir="2700000" algn="tl">
                    <a:srgbClr val="000000">
                      <a:alpha val="43137"/>
                    </a:srgbClr>
                  </a:outerShdw>
                </a:effectLst>
              </a:rPr>
              <a:t>Track Verification</a:t>
            </a:r>
            <a:endParaRPr lang="en-US" b="1" dirty="0">
              <a:solidFill>
                <a:srgbClr val="0000FF"/>
              </a:solidFill>
              <a:effectLst>
                <a:outerShdw blurRad="38100" dist="38100" dir="2700000" algn="tl">
                  <a:srgbClr val="000000">
                    <a:alpha val="43137"/>
                  </a:srgbClr>
                </a:outerShdw>
              </a:effectLst>
            </a:endParaRPr>
          </a:p>
        </p:txBody>
      </p:sp>
      <p:sp>
        <p:nvSpPr>
          <p:cNvPr id="14" name="TextBox 13"/>
          <p:cNvSpPr txBox="1"/>
          <p:nvPr/>
        </p:nvSpPr>
        <p:spPr>
          <a:xfrm>
            <a:off x="533400" y="4038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5" name="TextBox 14"/>
          <p:cNvSpPr txBox="1"/>
          <p:nvPr/>
        </p:nvSpPr>
        <p:spPr>
          <a:xfrm>
            <a:off x="2133600" y="2373868"/>
            <a:ext cx="2362200" cy="369332"/>
          </a:xfrm>
          <a:prstGeom prst="rect">
            <a:avLst/>
          </a:prstGeom>
          <a:noFill/>
        </p:spPr>
        <p:txBody>
          <a:bodyPr wrap="square" rtlCol="0">
            <a:spAutoFit/>
          </a:bodyPr>
          <a:lstStyle/>
          <a:p>
            <a:pPr algn="ctr"/>
            <a:r>
              <a:rPr lang="en-US" b="1" dirty="0" smtClean="0"/>
              <a:t>~20% improvement</a:t>
            </a:r>
            <a:endParaRPr lang="en-US" b="1" dirty="0"/>
          </a:p>
        </p:txBody>
      </p:sp>
      <p:grpSp>
        <p:nvGrpSpPr>
          <p:cNvPr id="21" name="Group 20"/>
          <p:cNvGrpSpPr/>
          <p:nvPr/>
        </p:nvGrpSpPr>
        <p:grpSpPr>
          <a:xfrm>
            <a:off x="1828800" y="242501"/>
            <a:ext cx="5334000" cy="3567499"/>
            <a:chOff x="1828800" y="242501"/>
            <a:chExt cx="5334000" cy="3567499"/>
          </a:xfrm>
        </p:grpSpPr>
        <p:sp>
          <p:nvSpPr>
            <p:cNvPr id="17" name="TextBox 16"/>
            <p:cNvSpPr txBox="1"/>
            <p:nvPr/>
          </p:nvSpPr>
          <p:spPr>
            <a:xfrm>
              <a:off x="1828800" y="318701"/>
              <a:ext cx="9144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8" name="TextBox 17"/>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9" name="TextBox 18"/>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20" name="TextBox 19"/>
            <p:cNvSpPr txBox="1"/>
            <p:nvPr/>
          </p:nvSpPr>
          <p:spPr>
            <a:xfrm>
              <a:off x="6400800" y="3666352"/>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11</a:t>
            </a:fld>
            <a:endParaRPr lang="en-US" dirty="0"/>
          </a:p>
        </p:txBody>
      </p:sp>
      <p:pic>
        <p:nvPicPr>
          <p:cNvPr id="3"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E-PAC Intensity Verification</a:t>
            </a:r>
            <a:endParaRPr lang="en-US" b="1" dirty="0">
              <a:solidFill>
                <a:srgbClr val="0000FF"/>
              </a:solidFill>
              <a:effectLst>
                <a:outerShdw blurRad="38100" dist="38100" dir="2700000" algn="tl">
                  <a:srgbClr val="000000">
                    <a:alpha val="43137"/>
                  </a:srgbClr>
                </a:outerShdw>
              </a:effectLst>
            </a:endParaRPr>
          </a:p>
        </p:txBody>
      </p:sp>
      <p:sp>
        <p:nvSpPr>
          <p:cNvPr id="7" name="TextBox 6"/>
          <p:cNvSpPr txBox="1"/>
          <p:nvPr/>
        </p:nvSpPr>
        <p:spPr>
          <a:xfrm>
            <a:off x="2438400" y="2667000"/>
            <a:ext cx="1752600" cy="369332"/>
          </a:xfrm>
          <a:prstGeom prst="rect">
            <a:avLst/>
          </a:prstGeom>
          <a:noFill/>
        </p:spPr>
        <p:txBody>
          <a:bodyPr wrap="square" rtlCol="0">
            <a:spAutoFit/>
          </a:bodyPr>
          <a:lstStyle/>
          <a:p>
            <a:r>
              <a:rPr lang="en-US" b="1" dirty="0" smtClean="0"/>
              <a:t>Intensity errors</a:t>
            </a:r>
            <a:endParaRPr lang="en-US" b="1" dirty="0"/>
          </a:p>
        </p:txBody>
      </p:sp>
      <p:sp>
        <p:nvSpPr>
          <p:cNvPr id="8" name="TextBox 7"/>
          <p:cNvSpPr txBox="1"/>
          <p:nvPr/>
        </p:nvSpPr>
        <p:spPr>
          <a:xfrm>
            <a:off x="7010400" y="2590800"/>
            <a:ext cx="1752600" cy="369332"/>
          </a:xfrm>
          <a:prstGeom prst="rect">
            <a:avLst/>
          </a:prstGeom>
          <a:noFill/>
        </p:spPr>
        <p:txBody>
          <a:bodyPr wrap="square" rtlCol="0">
            <a:spAutoFit/>
          </a:bodyPr>
          <a:lstStyle/>
          <a:p>
            <a:r>
              <a:rPr lang="en-US" b="1" dirty="0" smtClean="0"/>
              <a:t>Intensity Bias</a:t>
            </a:r>
            <a:endParaRPr lang="en-US" b="1" dirty="0"/>
          </a:p>
        </p:txBody>
      </p:sp>
      <p:sp>
        <p:nvSpPr>
          <p:cNvPr id="9" name="TextBox 8"/>
          <p:cNvSpPr txBox="1"/>
          <p:nvPr/>
        </p:nvSpPr>
        <p:spPr>
          <a:xfrm>
            <a:off x="2362200" y="5943600"/>
            <a:ext cx="1752600" cy="369332"/>
          </a:xfrm>
          <a:prstGeom prst="rect">
            <a:avLst/>
          </a:prstGeom>
          <a:noFill/>
        </p:spPr>
        <p:txBody>
          <a:bodyPr wrap="square" rtlCol="0">
            <a:spAutoFit/>
          </a:bodyPr>
          <a:lstStyle/>
          <a:p>
            <a:r>
              <a:rPr lang="en-US" b="1" dirty="0" smtClean="0"/>
              <a:t>Intensity FSP</a:t>
            </a:r>
            <a:endParaRPr lang="en-US" b="1" dirty="0"/>
          </a:p>
        </p:txBody>
      </p:sp>
      <p:sp>
        <p:nvSpPr>
          <p:cNvPr id="10" name="TextBox 9"/>
          <p:cNvSpPr txBox="1"/>
          <p:nvPr/>
        </p:nvSpPr>
        <p:spPr>
          <a:xfrm>
            <a:off x="5105400" y="5334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1" name="TextBox 10"/>
          <p:cNvSpPr txBox="1"/>
          <p:nvPr/>
        </p:nvSpPr>
        <p:spPr>
          <a:xfrm>
            <a:off x="2133600" y="2373868"/>
            <a:ext cx="2362200" cy="369332"/>
          </a:xfrm>
          <a:prstGeom prst="rect">
            <a:avLst/>
          </a:prstGeom>
          <a:noFill/>
        </p:spPr>
        <p:txBody>
          <a:bodyPr wrap="square" rtlCol="0">
            <a:spAutoFit/>
          </a:bodyPr>
          <a:lstStyle/>
          <a:p>
            <a:pPr algn="ctr"/>
            <a:r>
              <a:rPr lang="en-US" b="1" dirty="0" smtClean="0"/>
              <a:t>~35% improvement</a:t>
            </a:r>
            <a:endParaRPr lang="en-US" b="1" dirty="0"/>
          </a:p>
        </p:txBody>
      </p:sp>
      <p:grpSp>
        <p:nvGrpSpPr>
          <p:cNvPr id="17" name="Group 16"/>
          <p:cNvGrpSpPr/>
          <p:nvPr/>
        </p:nvGrpSpPr>
        <p:grpSpPr>
          <a:xfrm>
            <a:off x="1828800" y="242501"/>
            <a:ext cx="5334000" cy="3567499"/>
            <a:chOff x="1828800" y="242501"/>
            <a:chExt cx="5334000" cy="3567499"/>
          </a:xfrm>
        </p:grpSpPr>
        <p:sp>
          <p:nvSpPr>
            <p:cNvPr id="13" name="TextBox 12"/>
            <p:cNvSpPr txBox="1"/>
            <p:nvPr/>
          </p:nvSpPr>
          <p:spPr>
            <a:xfrm>
              <a:off x="1828800" y="4711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4" name="TextBox 13"/>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5" name="TextBox 14"/>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12</a:t>
            </a:fld>
            <a:endParaRPr lang="en-US" dirty="0"/>
          </a:p>
        </p:txBody>
      </p:sp>
      <p:pic>
        <p:nvPicPr>
          <p:cNvPr id="3"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90800" y="457200"/>
            <a:ext cx="1676400" cy="646331"/>
          </a:xfrm>
          <a:prstGeom prst="rect">
            <a:avLst/>
          </a:prstGeom>
          <a:noFill/>
        </p:spPr>
        <p:txBody>
          <a:bodyPr wrap="square" rtlCol="0">
            <a:spAutoFit/>
          </a:bodyPr>
          <a:lstStyle/>
          <a:p>
            <a:r>
              <a:rPr lang="en-US" b="1" dirty="0" smtClean="0"/>
              <a:t>Mean 34-kt Radius Error</a:t>
            </a:r>
            <a:endParaRPr lang="en-US" b="1" dirty="0"/>
          </a:p>
        </p:txBody>
      </p:sp>
      <p:sp>
        <p:nvSpPr>
          <p:cNvPr id="7" name="TextBox 6"/>
          <p:cNvSpPr txBox="1"/>
          <p:nvPr/>
        </p:nvSpPr>
        <p:spPr>
          <a:xfrm>
            <a:off x="7162800" y="533400"/>
            <a:ext cx="1676400" cy="646331"/>
          </a:xfrm>
          <a:prstGeom prst="rect">
            <a:avLst/>
          </a:prstGeom>
          <a:noFill/>
        </p:spPr>
        <p:txBody>
          <a:bodyPr wrap="square" rtlCol="0">
            <a:spAutoFit/>
          </a:bodyPr>
          <a:lstStyle/>
          <a:p>
            <a:r>
              <a:rPr lang="en-US" b="1" dirty="0" smtClean="0"/>
              <a:t>Mean 50-kt Radius Error</a:t>
            </a:r>
            <a:endParaRPr lang="en-US" b="1" dirty="0"/>
          </a:p>
        </p:txBody>
      </p:sp>
      <p:sp>
        <p:nvSpPr>
          <p:cNvPr id="8" name="TextBox 7"/>
          <p:cNvSpPr txBox="1"/>
          <p:nvPr/>
        </p:nvSpPr>
        <p:spPr>
          <a:xfrm>
            <a:off x="2590800" y="3886200"/>
            <a:ext cx="1676400" cy="646331"/>
          </a:xfrm>
          <a:prstGeom prst="rect">
            <a:avLst/>
          </a:prstGeom>
          <a:noFill/>
        </p:spPr>
        <p:txBody>
          <a:bodyPr wrap="square" rtlCol="0">
            <a:spAutoFit/>
          </a:bodyPr>
          <a:lstStyle/>
          <a:p>
            <a:r>
              <a:rPr lang="en-US" b="1" dirty="0" smtClean="0"/>
              <a:t>Mean 65-kt Radius Error</a:t>
            </a:r>
            <a:endParaRPr lang="en-US" b="1" dirty="0"/>
          </a:p>
        </p:txBody>
      </p:sp>
      <p:sp>
        <p:nvSpPr>
          <p:cNvPr id="9" name="TextBox 8"/>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E-PAC</a:t>
            </a:r>
          </a:p>
          <a:p>
            <a:pPr algn="ctr"/>
            <a:r>
              <a:rPr lang="en-US" b="1" dirty="0" smtClean="0">
                <a:solidFill>
                  <a:srgbClr val="0000FF"/>
                </a:solidFill>
                <a:effectLst>
                  <a:outerShdw blurRad="38100" dist="38100" dir="2700000" algn="tl">
                    <a:srgbClr val="000000">
                      <a:alpha val="43137"/>
                    </a:srgbClr>
                  </a:outerShdw>
                </a:effectLst>
              </a:rPr>
              <a:t>Radii Verification</a:t>
            </a:r>
            <a:endParaRPr lang="en-US" b="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533400" y="609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grpSp>
        <p:nvGrpSpPr>
          <p:cNvPr id="11" name="Group 10"/>
          <p:cNvGrpSpPr/>
          <p:nvPr/>
        </p:nvGrpSpPr>
        <p:grpSpPr>
          <a:xfrm>
            <a:off x="1828800" y="242501"/>
            <a:ext cx="5334000" cy="3567499"/>
            <a:chOff x="1828800" y="242501"/>
            <a:chExt cx="5334000" cy="3567499"/>
          </a:xfrm>
        </p:grpSpPr>
        <p:sp>
          <p:nvSpPr>
            <p:cNvPr id="12" name="TextBox 11"/>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3" name="TextBox 12"/>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4" name="TextBox 13"/>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5" name="TextBox 14"/>
            <p:cNvSpPr txBox="1"/>
            <p:nvPr/>
          </p:nvSpPr>
          <p:spPr>
            <a:xfrm>
              <a:off x="6400800" y="3666352"/>
              <a:ext cx="762000" cy="138499"/>
            </a:xfrm>
            <a:prstGeom prst="rect">
              <a:avLst/>
            </a:prstGeom>
            <a:solidFill>
              <a:schemeClr val="bg1"/>
            </a:solidFill>
            <a:ln>
              <a:noFill/>
            </a:ln>
          </p:spPr>
          <p:txBody>
            <a:bodyPr wrap="square" lIns="0" tIns="0" rIns="0" bIns="0" rtlCol="0">
              <a:spAutoFit/>
            </a:bodyPr>
            <a:lstStyle/>
            <a:p>
              <a:r>
                <a:rPr lang="en-US" sz="900" b="1" dirty="0" smtClean="0">
                  <a:solidFill>
                    <a:schemeClr val="bg1"/>
                  </a:solidFill>
                </a:rPr>
                <a:t>FY2012 HWRF</a:t>
              </a:r>
              <a:endParaRPr lang="en-US" sz="900" b="1" dirty="0">
                <a:solidFill>
                  <a:schemeClr val="bg1"/>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504" y="274320"/>
            <a:ext cx="3581876" cy="640080"/>
          </a:xfrm>
          <a:prstGeom prst="rect">
            <a:avLst/>
          </a:prstGeom>
          <a:noFill/>
          <a:extLst>
            <a:ext uri="{909E8E84-426E-40DD-AFC4-6F175D3DCCD1}">
              <a14:hiddenFill xmlns:a14="http://schemas.microsoft.com/office/drawing/2010/main">
                <a:solidFill>
                  <a:srgbClr val="FFFFFF"/>
                </a:solidFill>
              </a14:hiddenFill>
            </a:ext>
          </a:extLst>
        </p:spPr>
      </p:pic>
      <p:sp>
        <p:nvSpPr>
          <p:cNvPr id="12289" name="Rectangle 1"/>
          <p:cNvSpPr>
            <a:spLocks noGrp="1" noChangeArrowheads="1"/>
          </p:cNvSpPr>
          <p:nvPr>
            <p:ph type="ctrTitle"/>
          </p:nvPr>
        </p:nvSpPr>
        <p:spPr>
          <a:xfrm>
            <a:off x="550069" y="274320"/>
            <a:ext cx="3684746" cy="640080"/>
          </a:xfrm>
        </p:spPr>
        <p:txBody>
          <a:bodyPr lIns="0" tIns="0" rIns="0" bIns="0"/>
          <a:lstStyle/>
          <a:p>
            <a:pPr>
              <a:lnSpc>
                <a:spcPct val="95000"/>
              </a:lnSpc>
            </a:pPr>
            <a:r>
              <a:rPr lang="en-US" sz="2500" b="1" dirty="0">
                <a:solidFill>
                  <a:srgbClr val="0000FF"/>
                </a:solidFill>
                <a:effectLst>
                  <a:outerShdw blurRad="38100" dist="38100" dir="2700000" algn="tl">
                    <a:srgbClr val="000000">
                      <a:alpha val="43137"/>
                    </a:srgbClr>
                  </a:outerShdw>
                </a:effectLst>
                <a:latin typeface="Arial" charset="0"/>
              </a:rPr>
              <a:t>Atlantic basin </a:t>
            </a:r>
          </a:p>
        </p:txBody>
      </p:sp>
      <p:pic>
        <p:nvPicPr>
          <p:cNvPr id="12334" name="Picture 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7804" y="304325"/>
            <a:ext cx="3581876" cy="641508"/>
          </a:xfrm>
          <a:prstGeom prst="rect">
            <a:avLst/>
          </a:prstGeom>
          <a:noFill/>
          <a:extLst>
            <a:ext uri="{909E8E84-426E-40DD-AFC4-6F175D3DCCD1}">
              <a14:hiddenFill xmlns:a14="http://schemas.microsoft.com/office/drawing/2010/main">
                <a:solidFill>
                  <a:srgbClr val="FFFFFF"/>
                </a:solidFill>
              </a14:hiddenFill>
            </a:ext>
          </a:extLst>
        </p:spPr>
      </p:pic>
      <p:sp>
        <p:nvSpPr>
          <p:cNvPr id="12335" name="Text Box 47"/>
          <p:cNvSpPr txBox="1">
            <a:spLocks noChangeArrowheads="1"/>
          </p:cNvSpPr>
          <p:nvPr/>
        </p:nvSpPr>
        <p:spPr bwMode="auto">
          <a:xfrm>
            <a:off x="5236369" y="442336"/>
            <a:ext cx="3684746" cy="36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gn="ctr">
              <a:lnSpc>
                <a:spcPct val="95000"/>
              </a:lnSpc>
            </a:pPr>
            <a:r>
              <a:rPr lang="en-US" sz="2500" b="1" dirty="0">
                <a:solidFill>
                  <a:srgbClr val="0000FF"/>
                </a:solidFill>
                <a:effectLst>
                  <a:outerShdw blurRad="38100" dist="38100" dir="2700000" algn="tl">
                    <a:srgbClr val="000000">
                      <a:alpha val="43137"/>
                    </a:srgbClr>
                  </a:outerShdw>
                </a:effectLst>
                <a:latin typeface="Arial" charset="0"/>
              </a:rPr>
              <a:t>EPAC basin </a:t>
            </a:r>
          </a:p>
        </p:txBody>
      </p:sp>
      <p:sp>
        <p:nvSpPr>
          <p:cNvPr id="2" name="TextBox 1"/>
          <p:cNvSpPr txBox="1"/>
          <p:nvPr/>
        </p:nvSpPr>
        <p:spPr>
          <a:xfrm>
            <a:off x="1676400" y="5105400"/>
            <a:ext cx="6019800" cy="707886"/>
          </a:xfrm>
          <a:prstGeom prst="rect">
            <a:avLst/>
          </a:prstGeom>
          <a:noFill/>
        </p:spPr>
        <p:txBody>
          <a:bodyPr wrap="square" rtlCol="0">
            <a:spAutoFit/>
          </a:bodyPr>
          <a:lstStyle/>
          <a:p>
            <a:pPr algn="ctr"/>
            <a:r>
              <a:rPr lang="en-US" sz="2000" b="1" dirty="0" smtClean="0">
                <a:solidFill>
                  <a:srgbClr val="0000FF"/>
                </a:solidFill>
                <a:effectLst>
                  <a:outerShdw blurRad="38100" dist="38100" dir="2700000" algn="tl">
                    <a:srgbClr val="000000">
                      <a:alpha val="43137"/>
                    </a:srgbClr>
                  </a:outerShdw>
                </a:effectLst>
              </a:rPr>
              <a:t>3km HWRF Track Forecast Skill Comparable to Operational GFS for 2010-2011 seasons</a:t>
            </a:r>
            <a:endParaRPr lang="en-US" sz="2000" b="1" dirty="0">
              <a:solidFill>
                <a:srgbClr val="0000FF"/>
              </a:solidFill>
              <a:effectLst>
                <a:outerShdw blurRad="38100" dist="38100" dir="2700000" algn="tl">
                  <a:srgbClr val="000000">
                    <a:alpha val="43137"/>
                  </a:srgbClr>
                </a:outerShdw>
              </a:effectLst>
            </a:endParaRPr>
          </a:p>
        </p:txBody>
      </p:sp>
      <p:grpSp>
        <p:nvGrpSpPr>
          <p:cNvPr id="4" name="Group 3"/>
          <p:cNvGrpSpPr/>
          <p:nvPr/>
        </p:nvGrpSpPr>
        <p:grpSpPr>
          <a:xfrm>
            <a:off x="0" y="1067277"/>
            <a:ext cx="9144000" cy="3353276"/>
            <a:chOff x="0" y="1067277"/>
            <a:chExt cx="9144000" cy="3353276"/>
          </a:xfrm>
        </p:grpSpPr>
        <p:pic>
          <p:nvPicPr>
            <p:cNvPr id="12336"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5852"/>
              <a:ext cx="4572000" cy="3324701"/>
            </a:xfrm>
            <a:prstGeom prst="rect">
              <a:avLst/>
            </a:prstGeom>
            <a:noFill/>
            <a:extLst>
              <a:ext uri="{909E8E84-426E-40DD-AFC4-6F175D3DCCD1}">
                <a14:hiddenFill xmlns:a14="http://schemas.microsoft.com/office/drawing/2010/main">
                  <a:solidFill>
                    <a:srgbClr val="FFFFFF"/>
                  </a:solidFill>
                </a14:hiddenFill>
              </a:ext>
            </a:extLst>
          </p:spPr>
        </p:pic>
        <p:pic>
          <p:nvPicPr>
            <p:cNvPr id="12337"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067277"/>
              <a:ext cx="4572000" cy="3324701"/>
            </a:xfrm>
            <a:prstGeom prst="rect">
              <a:avLst/>
            </a:prstGeom>
            <a:noFill/>
            <a:extLst>
              <a:ext uri="{909E8E84-426E-40DD-AFC4-6F175D3DCCD1}">
                <a14:hiddenFill xmlns:a14="http://schemas.microsoft.com/office/drawing/2010/main">
                  <a:solidFill>
                    <a:srgbClr val="FFFFFF"/>
                  </a:solidFill>
                </a14:hiddenFill>
              </a:ext>
            </a:extLst>
          </p:spPr>
        </p:pic>
        <p:sp>
          <p:nvSpPr>
            <p:cNvPr id="86" name="Line 10"/>
            <p:cNvSpPr>
              <a:spLocks noChangeShapeType="1"/>
            </p:cNvSpPr>
            <p:nvPr/>
          </p:nvSpPr>
          <p:spPr bwMode="auto">
            <a:xfrm>
              <a:off x="1417557" y="2038293"/>
              <a:ext cx="68651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Text Box 14"/>
            <p:cNvSpPr txBox="1">
              <a:spLocks noChangeArrowheads="1"/>
            </p:cNvSpPr>
            <p:nvPr/>
          </p:nvSpPr>
          <p:spPr bwMode="auto">
            <a:xfrm>
              <a:off x="2155508" y="1563117"/>
              <a:ext cx="1952625"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b="1" dirty="0" err="1" smtClean="0">
                  <a:solidFill>
                    <a:srgbClr val="0000FF"/>
                  </a:solidFill>
                </a:rPr>
                <a:t>Oper</a:t>
              </a:r>
              <a:r>
                <a:rPr lang="en-US" sz="1400" b="1" dirty="0" smtClean="0">
                  <a:solidFill>
                    <a:srgbClr val="0000FF"/>
                  </a:solidFill>
                </a:rPr>
                <a:t>. HWRF</a:t>
              </a:r>
              <a:endParaRPr lang="en-US" sz="1400" b="1" dirty="0">
                <a:solidFill>
                  <a:srgbClr val="0000FF"/>
                </a:solidFill>
              </a:endParaRPr>
            </a:p>
            <a:p>
              <a:pPr>
                <a:spcBef>
                  <a:spcPct val="50000"/>
                </a:spcBef>
              </a:pPr>
              <a:r>
                <a:rPr lang="en-US" sz="1400" b="1" dirty="0" smtClean="0">
                  <a:solidFill>
                    <a:srgbClr val="FF0000"/>
                  </a:solidFill>
                </a:rPr>
                <a:t>2012 HWRF</a:t>
              </a:r>
            </a:p>
            <a:p>
              <a:pPr>
                <a:spcBef>
                  <a:spcPct val="50000"/>
                </a:spcBef>
              </a:pPr>
              <a:r>
                <a:rPr lang="en-US" sz="1400" b="1" dirty="0" err="1" smtClean="0">
                  <a:solidFill>
                    <a:srgbClr val="006600"/>
                  </a:solidFill>
                </a:rPr>
                <a:t>Oper</a:t>
              </a:r>
              <a:r>
                <a:rPr lang="en-US" sz="1400" b="1" dirty="0" smtClean="0">
                  <a:solidFill>
                    <a:srgbClr val="006600"/>
                  </a:solidFill>
                </a:rPr>
                <a:t>. GFDL</a:t>
              </a:r>
            </a:p>
            <a:p>
              <a:pPr>
                <a:spcBef>
                  <a:spcPct val="50000"/>
                </a:spcBef>
              </a:pPr>
              <a:r>
                <a:rPr lang="en-US" sz="1400" b="1" dirty="0" err="1" smtClean="0">
                  <a:solidFill>
                    <a:schemeClr val="accent5"/>
                  </a:solidFill>
                </a:rPr>
                <a:t>Oper</a:t>
              </a:r>
              <a:r>
                <a:rPr lang="en-US" sz="1400" b="1" dirty="0" smtClean="0">
                  <a:solidFill>
                    <a:schemeClr val="accent5"/>
                  </a:solidFill>
                </a:rPr>
                <a:t>. GFS</a:t>
              </a:r>
              <a:endParaRPr lang="en-US" sz="1400" b="1" dirty="0">
                <a:solidFill>
                  <a:schemeClr val="accent5"/>
                </a:solidFill>
              </a:endParaRPr>
            </a:p>
          </p:txBody>
        </p:sp>
        <p:sp>
          <p:nvSpPr>
            <p:cNvPr id="88" name="Line 11"/>
            <p:cNvSpPr>
              <a:spLocks noChangeShapeType="1"/>
            </p:cNvSpPr>
            <p:nvPr/>
          </p:nvSpPr>
          <p:spPr bwMode="auto">
            <a:xfrm>
              <a:off x="1466883" y="1724108"/>
              <a:ext cx="623650" cy="0"/>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10"/>
            <p:cNvSpPr>
              <a:spLocks noChangeShapeType="1"/>
            </p:cNvSpPr>
            <p:nvPr/>
          </p:nvSpPr>
          <p:spPr bwMode="auto">
            <a:xfrm>
              <a:off x="1448038" y="2362200"/>
              <a:ext cx="686515" cy="0"/>
            </a:xfrm>
            <a:prstGeom prst="line">
              <a:avLst/>
            </a:prstGeom>
            <a:noFill/>
            <a:ln w="57150">
              <a:solidFill>
                <a:srgbClr val="00CC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10"/>
            <p:cNvSpPr>
              <a:spLocks noChangeShapeType="1"/>
            </p:cNvSpPr>
            <p:nvPr/>
          </p:nvSpPr>
          <p:spPr bwMode="auto">
            <a:xfrm>
              <a:off x="1447085" y="2680063"/>
              <a:ext cx="686515" cy="0"/>
            </a:xfrm>
            <a:prstGeom prst="line">
              <a:avLst/>
            </a:prstGeom>
            <a:noFill/>
            <a:ln w="57150">
              <a:solidFill>
                <a:schemeClr val="accent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 name="Group 2"/>
            <p:cNvGrpSpPr/>
            <p:nvPr/>
          </p:nvGrpSpPr>
          <p:grpSpPr>
            <a:xfrm>
              <a:off x="1828800" y="1385501"/>
              <a:ext cx="5334000" cy="138499"/>
              <a:chOff x="1828800" y="1385501"/>
              <a:chExt cx="5334000" cy="138499"/>
            </a:xfrm>
          </p:grpSpPr>
          <p:sp>
            <p:nvSpPr>
              <p:cNvPr id="15" name="TextBox 14"/>
              <p:cNvSpPr txBox="1"/>
              <p:nvPr/>
            </p:nvSpPr>
            <p:spPr>
              <a:xfrm>
                <a:off x="1828800" y="1385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6" name="TextBox 15"/>
              <p:cNvSpPr txBox="1"/>
              <p:nvPr/>
            </p:nvSpPr>
            <p:spPr>
              <a:xfrm>
                <a:off x="6400800" y="1385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grpSp>
      <p:sp>
        <p:nvSpPr>
          <p:cNvPr id="18" name="Slide Number Placeholder 17"/>
          <p:cNvSpPr>
            <a:spLocks noGrp="1"/>
          </p:cNvSpPr>
          <p:nvPr>
            <p:ph type="sldNum" sz="quarter" idx="12"/>
          </p:nvPr>
        </p:nvSpPr>
        <p:spPr/>
        <p:txBody>
          <a:bodyPr/>
          <a:lstStyle/>
          <a:p>
            <a:fld id="{8AA51038-482A-4A2F-8234-A72E8F7D54EC}" type="slidenum">
              <a:rPr lang="en-US" smtClean="0"/>
              <a:pPr/>
              <a:t>13</a:t>
            </a:fld>
            <a:endParaRPr lang="en-US"/>
          </a:p>
        </p:txBody>
      </p:sp>
    </p:spTree>
    <p:extLst>
      <p:ext uri="{BB962C8B-B14F-4D97-AF65-F5344CB8AC3E}">
        <p14:creationId xmlns:p14="http://schemas.microsoft.com/office/powerpoint/2010/main" val="2762036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616158"/>
            <a:ext cx="4572000" cy="333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2800" b="1" dirty="0" smtClean="0">
                <a:solidFill>
                  <a:srgbClr val="0000FF"/>
                </a:solidFill>
                <a:effectLst>
                  <a:outerShdw blurRad="38100" dist="38100" dir="2700000" algn="tl">
                    <a:srgbClr val="000000">
                      <a:alpha val="43137"/>
                    </a:srgbClr>
                  </a:outerShdw>
                </a:effectLst>
              </a:rPr>
              <a:t>HOPS vs. H212 6-h intensity change for 2010-11 ATL</a:t>
            </a:r>
            <a:endParaRPr lang="en-US" sz="2800" b="1" dirty="0">
              <a:solidFill>
                <a:srgbClr val="0000FF"/>
              </a:solidFill>
              <a:effectLst>
                <a:outerShdw blurRad="38100" dist="38100" dir="2700000" algn="tl">
                  <a:srgbClr val="000000">
                    <a:alpha val="43137"/>
                  </a:srgbClr>
                </a:outerShdw>
              </a:effectLst>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20977"/>
            <a:ext cx="4572000" cy="331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38200" y="3581400"/>
            <a:ext cx="1465466" cy="369332"/>
          </a:xfrm>
          <a:prstGeom prst="rect">
            <a:avLst/>
          </a:prstGeom>
        </p:spPr>
        <p:txBody>
          <a:bodyPr wrap="none">
            <a:spAutoFit/>
          </a:bodyPr>
          <a:lstStyle/>
          <a:p>
            <a:r>
              <a:rPr lang="en-US" b="1" dirty="0" smtClean="0">
                <a:solidFill>
                  <a:srgbClr val="0000FF"/>
                </a:solidFill>
              </a:rPr>
              <a:t>HOPS (H211) </a:t>
            </a:r>
            <a:endParaRPr lang="en-US" dirty="0"/>
          </a:p>
        </p:txBody>
      </p:sp>
      <p:sp>
        <p:nvSpPr>
          <p:cNvPr id="6" name="Rectangle 5"/>
          <p:cNvSpPr/>
          <p:nvPr/>
        </p:nvSpPr>
        <p:spPr>
          <a:xfrm>
            <a:off x="5257800" y="3505200"/>
            <a:ext cx="681597" cy="369332"/>
          </a:xfrm>
          <a:prstGeom prst="rect">
            <a:avLst/>
          </a:prstGeom>
        </p:spPr>
        <p:txBody>
          <a:bodyPr wrap="none">
            <a:spAutoFit/>
          </a:bodyPr>
          <a:lstStyle/>
          <a:p>
            <a:r>
              <a:rPr lang="en-US" b="1" dirty="0" smtClean="0">
                <a:solidFill>
                  <a:srgbClr val="0000FF"/>
                </a:solidFill>
              </a:rPr>
              <a:t>H212</a:t>
            </a:r>
            <a:endParaRPr lang="en-US" dirty="0"/>
          </a:p>
        </p:txBody>
      </p:sp>
      <p:sp>
        <p:nvSpPr>
          <p:cNvPr id="8" name="Slide Number Placeholder 7"/>
          <p:cNvSpPr>
            <a:spLocks noGrp="1"/>
          </p:cNvSpPr>
          <p:nvPr>
            <p:ph type="sldNum" sz="quarter" idx="12"/>
          </p:nvPr>
        </p:nvSpPr>
        <p:spPr/>
        <p:txBody>
          <a:bodyPr/>
          <a:lstStyle/>
          <a:p>
            <a:fld id="{8AA51038-482A-4A2F-8234-A72E8F7D54EC}" type="slidenum">
              <a:rPr lang="en-US" smtClean="0"/>
              <a:pPr/>
              <a:t>14</a:t>
            </a:fld>
            <a:endParaRPr lang="en-US"/>
          </a:p>
        </p:txBody>
      </p:sp>
    </p:spTree>
    <p:extLst>
      <p:ext uri="{BB962C8B-B14F-4D97-AF65-F5344CB8AC3E}">
        <p14:creationId xmlns:p14="http://schemas.microsoft.com/office/powerpoint/2010/main" val="3775854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0520"/>
            <a:ext cx="4572000" cy="33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2800" b="1" dirty="0" smtClean="0">
                <a:solidFill>
                  <a:srgbClr val="0000FF"/>
                </a:solidFill>
                <a:effectLst>
                  <a:outerShdw blurRad="38100" dist="38100" dir="2700000" algn="tl">
                    <a:srgbClr val="000000">
                      <a:alpha val="43137"/>
                    </a:srgbClr>
                  </a:outerShdw>
                </a:effectLst>
              </a:rPr>
              <a:t>HOPS vs. H212 6-h intensity change for 2010-11 EPAC</a:t>
            </a:r>
            <a:endParaRPr lang="en-US" sz="2800" b="1" dirty="0">
              <a:solidFill>
                <a:srgbClr val="0000FF"/>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572000" cy="33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4400" y="3657600"/>
            <a:ext cx="1465466" cy="369332"/>
          </a:xfrm>
          <a:prstGeom prst="rect">
            <a:avLst/>
          </a:prstGeom>
        </p:spPr>
        <p:txBody>
          <a:bodyPr wrap="none">
            <a:spAutoFit/>
          </a:bodyPr>
          <a:lstStyle/>
          <a:p>
            <a:r>
              <a:rPr lang="en-US" b="1" dirty="0" smtClean="0">
                <a:solidFill>
                  <a:srgbClr val="0000FF"/>
                </a:solidFill>
              </a:rPr>
              <a:t>HOPS  (H211)</a:t>
            </a:r>
            <a:endParaRPr lang="en-US" dirty="0"/>
          </a:p>
        </p:txBody>
      </p:sp>
      <p:sp>
        <p:nvSpPr>
          <p:cNvPr id="6" name="Rectangle 5"/>
          <p:cNvSpPr/>
          <p:nvPr/>
        </p:nvSpPr>
        <p:spPr>
          <a:xfrm>
            <a:off x="5257800" y="3657600"/>
            <a:ext cx="681597" cy="369332"/>
          </a:xfrm>
          <a:prstGeom prst="rect">
            <a:avLst/>
          </a:prstGeom>
        </p:spPr>
        <p:txBody>
          <a:bodyPr wrap="none">
            <a:spAutoFit/>
          </a:bodyPr>
          <a:lstStyle/>
          <a:p>
            <a:r>
              <a:rPr lang="en-US" b="1" dirty="0" smtClean="0">
                <a:solidFill>
                  <a:srgbClr val="0000FF"/>
                </a:solidFill>
              </a:rPr>
              <a:t>H212</a:t>
            </a:r>
            <a:endParaRPr lang="en-US" dirty="0"/>
          </a:p>
        </p:txBody>
      </p:sp>
      <p:sp>
        <p:nvSpPr>
          <p:cNvPr id="8" name="Slide Number Placeholder 7"/>
          <p:cNvSpPr>
            <a:spLocks noGrp="1"/>
          </p:cNvSpPr>
          <p:nvPr>
            <p:ph type="sldNum" sz="quarter" idx="12"/>
          </p:nvPr>
        </p:nvSpPr>
        <p:spPr/>
        <p:txBody>
          <a:bodyPr/>
          <a:lstStyle/>
          <a:p>
            <a:fld id="{8AA51038-482A-4A2F-8234-A72E8F7D54EC}" type="slidenum">
              <a:rPr lang="en-US" smtClean="0"/>
              <a:pPr/>
              <a:t>15</a:t>
            </a:fld>
            <a:endParaRPr lang="en-US"/>
          </a:p>
        </p:txBody>
      </p:sp>
    </p:spTree>
    <p:extLst>
      <p:ext uri="{BB962C8B-B14F-4D97-AF65-F5344CB8AC3E}">
        <p14:creationId xmlns:p14="http://schemas.microsoft.com/office/powerpoint/2010/main" val="3300583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639762"/>
          </a:xfrm>
        </p:spPr>
        <p:txBody>
          <a:bodyPr>
            <a:noAutofit/>
          </a:bodyPr>
          <a:lstStyle/>
          <a:p>
            <a:r>
              <a:rPr lang="en-US" sz="2800" b="1" dirty="0" smtClean="0">
                <a:solidFill>
                  <a:srgbClr val="0000FF"/>
                </a:solidFill>
                <a:effectLst>
                  <a:outerShdw blurRad="38100" dist="38100" dir="2700000" algn="tl">
                    <a:srgbClr val="000000">
                      <a:alpha val="43137"/>
                    </a:srgbClr>
                  </a:outerShdw>
                </a:effectLst>
              </a:rPr>
              <a:t>HOPS vs. H212 P-W relationship</a:t>
            </a:r>
            <a:endParaRPr lang="en-US" sz="2800" b="1" dirty="0">
              <a:solidFill>
                <a:srgbClr val="0000FF"/>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3398520" cy="273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762000"/>
            <a:ext cx="3398520" cy="273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44475"/>
            <a:ext cx="3398520" cy="273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657600"/>
            <a:ext cx="3421380" cy="274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29000" y="1676400"/>
            <a:ext cx="1143000" cy="38100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ATLANTIC</a:t>
            </a:r>
            <a:endParaRPr lang="en-US" b="1" dirty="0">
              <a:effectLst>
                <a:outerShdw blurRad="38100" dist="38100" dir="2700000" algn="tl">
                  <a:srgbClr val="000000">
                    <a:alpha val="43137"/>
                  </a:srgbClr>
                </a:outerShdw>
              </a:effectLst>
            </a:endParaRPr>
          </a:p>
        </p:txBody>
      </p:sp>
      <p:sp>
        <p:nvSpPr>
          <p:cNvPr id="9" name="TextBox 8"/>
          <p:cNvSpPr txBox="1"/>
          <p:nvPr/>
        </p:nvSpPr>
        <p:spPr>
          <a:xfrm>
            <a:off x="3505200" y="4648200"/>
            <a:ext cx="1143000" cy="38100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E-PAC</a:t>
            </a:r>
            <a:endParaRPr lang="en-US" b="1" dirty="0">
              <a:effectLst>
                <a:outerShdw blurRad="38100" dist="38100" dir="2700000" algn="tl">
                  <a:srgbClr val="000000">
                    <a:alpha val="43137"/>
                  </a:srgbClr>
                </a:outerShdw>
              </a:effectLst>
            </a:endParaRPr>
          </a:p>
        </p:txBody>
      </p:sp>
      <p:sp>
        <p:nvSpPr>
          <p:cNvPr id="10" name="Slide Number Placeholder 9"/>
          <p:cNvSpPr>
            <a:spLocks noGrp="1"/>
          </p:cNvSpPr>
          <p:nvPr>
            <p:ph type="sldNum" sz="quarter" idx="12"/>
          </p:nvPr>
        </p:nvSpPr>
        <p:spPr/>
        <p:txBody>
          <a:bodyPr/>
          <a:lstStyle/>
          <a:p>
            <a:fld id="{8AA51038-482A-4A2F-8234-A72E8F7D54EC}" type="slidenum">
              <a:rPr lang="en-US" smtClean="0"/>
              <a:pPr/>
              <a:t>16</a:t>
            </a:fld>
            <a:endParaRPr lang="en-US"/>
          </a:p>
        </p:txBody>
      </p:sp>
    </p:spTree>
    <p:extLst>
      <p:ext uri="{BB962C8B-B14F-4D97-AF65-F5344CB8AC3E}">
        <p14:creationId xmlns:p14="http://schemas.microsoft.com/office/powerpoint/2010/main" val="1192151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loop_1e-5"/>
          <p:cNvPicPr>
            <a:picLocks noChangeAspect="1" noChangeArrowheads="1" noCrop="1"/>
          </p:cNvPicPr>
          <p:nvPr/>
        </p:nvPicPr>
        <p:blipFill>
          <a:blip r:embed="rId2" cstate="print"/>
          <a:srcRect/>
          <a:stretch>
            <a:fillRect/>
          </a:stretch>
        </p:blipFill>
        <p:spPr bwMode="auto">
          <a:xfrm>
            <a:off x="2173224" y="849854"/>
            <a:ext cx="4419600" cy="4419600"/>
          </a:xfrm>
          <a:prstGeom prst="rect">
            <a:avLst/>
          </a:prstGeom>
          <a:noFill/>
        </p:spPr>
      </p:pic>
      <p:sp>
        <p:nvSpPr>
          <p:cNvPr id="39941" name="Text Box 5"/>
          <p:cNvSpPr txBox="1">
            <a:spLocks noChangeArrowheads="1"/>
          </p:cNvSpPr>
          <p:nvPr/>
        </p:nvSpPr>
        <p:spPr bwMode="auto">
          <a:xfrm>
            <a:off x="2211324" y="5638800"/>
            <a:ext cx="43434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a:solidFill>
                  <a:srgbClr val="0000FF"/>
                </a:solidFill>
              </a:rPr>
              <a:t>Surface of </a:t>
            </a:r>
            <a:r>
              <a:rPr lang="en-US" sz="2000" b="1" dirty="0" smtClean="0">
                <a:solidFill>
                  <a:srgbClr val="0000FF"/>
                </a:solidFill>
              </a:rPr>
              <a:t>10</a:t>
            </a:r>
            <a:r>
              <a:rPr lang="en-US" sz="2000" b="1" baseline="30000" dirty="0" smtClean="0">
                <a:solidFill>
                  <a:srgbClr val="0000FF"/>
                </a:solidFill>
              </a:rPr>
              <a:t>-5 </a:t>
            </a:r>
            <a:r>
              <a:rPr lang="en-US" sz="2000" b="1" dirty="0">
                <a:solidFill>
                  <a:srgbClr val="0000FF"/>
                </a:solidFill>
              </a:rPr>
              <a:t>kg/kg Total Condensate</a:t>
            </a:r>
          </a:p>
        </p:txBody>
      </p:sp>
      <p:sp>
        <p:nvSpPr>
          <p:cNvPr id="8" name="TextBox 7"/>
          <p:cNvSpPr txBox="1"/>
          <p:nvPr/>
        </p:nvSpPr>
        <p:spPr>
          <a:xfrm>
            <a:off x="1676400" y="152400"/>
            <a:ext cx="5653022" cy="461665"/>
          </a:xfrm>
          <a:prstGeom prst="rect">
            <a:avLst/>
          </a:prstGeom>
          <a:noFill/>
        </p:spPr>
        <p:txBody>
          <a:bodyPr wrap="none" rtlCol="0">
            <a:spAutoFit/>
          </a:bodyPr>
          <a:lstStyle/>
          <a:p>
            <a:r>
              <a:rPr lang="en-US" sz="2400" b="1" dirty="0" smtClean="0">
                <a:solidFill>
                  <a:srgbClr val="0000FF"/>
                </a:solidFill>
                <a:effectLst>
                  <a:outerShdw blurRad="38100" dist="38100" dir="2700000" algn="tl">
                    <a:srgbClr val="000000">
                      <a:alpha val="43137"/>
                    </a:srgbClr>
                  </a:outerShdw>
                </a:effectLst>
                <a:latin typeface="+mj-lt"/>
              </a:rPr>
              <a:t>Impact of Physics and Resolution Upgrades</a:t>
            </a:r>
          </a:p>
        </p:txBody>
      </p:sp>
      <p:sp>
        <p:nvSpPr>
          <p:cNvPr id="9" name="Slide Number Placeholder 8"/>
          <p:cNvSpPr>
            <a:spLocks noGrp="1"/>
          </p:cNvSpPr>
          <p:nvPr>
            <p:ph type="sldNum" sz="quarter" idx="12"/>
          </p:nvPr>
        </p:nvSpPr>
        <p:spPr/>
        <p:txBody>
          <a:bodyPr/>
          <a:lstStyle/>
          <a:p>
            <a:fld id="{8AA51038-482A-4A2F-8234-A72E8F7D54EC}" type="slidenum">
              <a:rPr lang="en-US" smtClean="0"/>
              <a:pPr/>
              <a:t>17</a:t>
            </a:fld>
            <a:endParaRPr lang="en-US" dirty="0"/>
          </a:p>
        </p:txBody>
      </p:sp>
      <p:sp>
        <p:nvSpPr>
          <p:cNvPr id="3" name="Rectangle 2"/>
          <p:cNvSpPr/>
          <p:nvPr/>
        </p:nvSpPr>
        <p:spPr>
          <a:xfrm>
            <a:off x="3633489" y="6040703"/>
            <a:ext cx="1902123" cy="369332"/>
          </a:xfrm>
          <a:prstGeom prst="rect">
            <a:avLst/>
          </a:prstGeom>
        </p:spPr>
        <p:txBody>
          <a:bodyPr wrap="none">
            <a:spAutoFit/>
          </a:bodyPr>
          <a:lstStyle/>
          <a:p>
            <a:pPr algn="ctr">
              <a:spcBef>
                <a:spcPct val="50000"/>
              </a:spcBef>
            </a:pPr>
            <a:r>
              <a:rPr lang="en-US" b="1" dirty="0">
                <a:solidFill>
                  <a:srgbClr val="0000FF"/>
                </a:solidFill>
              </a:rPr>
              <a:t>Irene 2011082318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5725"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34400" y="1588771"/>
            <a:ext cx="609600" cy="266700"/>
          </a:xfrm>
          <a:prstGeom prst="rect">
            <a:avLst/>
          </a:prstGeom>
          <a:noFill/>
        </p:spPr>
        <p:txBody>
          <a:bodyPr wrap="square" rtlCol="0">
            <a:spAutoFit/>
          </a:bodyPr>
          <a:lstStyle/>
          <a:p>
            <a:r>
              <a:rPr lang="en-US" sz="1100" dirty="0" smtClean="0">
                <a:solidFill>
                  <a:srgbClr val="FF0000"/>
                </a:solidFill>
              </a:rPr>
              <a:t>13.2%</a:t>
            </a:r>
            <a:endParaRPr lang="en-US" sz="1100" dirty="0">
              <a:solidFill>
                <a:srgbClr val="FF0000"/>
              </a:solidFill>
            </a:endParaRPr>
          </a:p>
        </p:txBody>
      </p:sp>
      <p:sp>
        <p:nvSpPr>
          <p:cNvPr id="7" name="TextBox 6"/>
          <p:cNvSpPr txBox="1"/>
          <p:nvPr/>
        </p:nvSpPr>
        <p:spPr>
          <a:xfrm>
            <a:off x="7874000" y="1590042"/>
            <a:ext cx="508000" cy="265429"/>
          </a:xfrm>
          <a:prstGeom prst="rect">
            <a:avLst/>
          </a:prstGeom>
          <a:noFill/>
        </p:spPr>
        <p:txBody>
          <a:bodyPr wrap="square" rtlCol="0">
            <a:spAutoFit/>
          </a:bodyPr>
          <a:lstStyle/>
          <a:p>
            <a:r>
              <a:rPr lang="en-US" sz="1100" dirty="0" smtClean="0">
                <a:solidFill>
                  <a:srgbClr val="FF0000"/>
                </a:solidFill>
              </a:rPr>
              <a:t>5.4%</a:t>
            </a:r>
            <a:endParaRPr lang="en-US" sz="1100" dirty="0">
              <a:solidFill>
                <a:srgbClr val="FF0000"/>
              </a:solidFill>
            </a:endParaRPr>
          </a:p>
        </p:txBody>
      </p:sp>
      <p:sp>
        <p:nvSpPr>
          <p:cNvPr id="8" name="TextBox 7"/>
          <p:cNvSpPr txBox="1"/>
          <p:nvPr/>
        </p:nvSpPr>
        <p:spPr>
          <a:xfrm>
            <a:off x="7162800" y="1609727"/>
            <a:ext cx="508000" cy="265429"/>
          </a:xfrm>
          <a:prstGeom prst="rect">
            <a:avLst/>
          </a:prstGeom>
          <a:noFill/>
        </p:spPr>
        <p:txBody>
          <a:bodyPr wrap="square" rtlCol="0">
            <a:spAutoFit/>
          </a:bodyPr>
          <a:lstStyle/>
          <a:p>
            <a:r>
              <a:rPr lang="en-US" sz="1100" dirty="0" smtClean="0">
                <a:solidFill>
                  <a:srgbClr val="FF0000"/>
                </a:solidFill>
              </a:rPr>
              <a:t>2.9%</a:t>
            </a:r>
            <a:endParaRPr lang="en-US" sz="1100" dirty="0">
              <a:solidFill>
                <a:srgbClr val="FF0000"/>
              </a:solidFill>
            </a:endParaRPr>
          </a:p>
        </p:txBody>
      </p:sp>
      <p:sp>
        <p:nvSpPr>
          <p:cNvPr id="9" name="TextBox 8"/>
          <p:cNvSpPr txBox="1"/>
          <p:nvPr/>
        </p:nvSpPr>
        <p:spPr>
          <a:xfrm>
            <a:off x="6390640" y="1609727"/>
            <a:ext cx="508000" cy="265429"/>
          </a:xfrm>
          <a:prstGeom prst="rect">
            <a:avLst/>
          </a:prstGeom>
          <a:noFill/>
        </p:spPr>
        <p:txBody>
          <a:bodyPr wrap="square" rtlCol="0">
            <a:spAutoFit/>
          </a:bodyPr>
          <a:lstStyle/>
          <a:p>
            <a:r>
              <a:rPr lang="en-US" sz="1100" dirty="0" smtClean="0">
                <a:solidFill>
                  <a:srgbClr val="FF0000"/>
                </a:solidFill>
              </a:rPr>
              <a:t>6.4%</a:t>
            </a:r>
            <a:endParaRPr lang="en-US" sz="1100" dirty="0">
              <a:solidFill>
                <a:srgbClr val="FF0000"/>
              </a:solidFill>
            </a:endParaRPr>
          </a:p>
        </p:txBody>
      </p:sp>
      <p:sp>
        <p:nvSpPr>
          <p:cNvPr id="10" name="TextBox 9"/>
          <p:cNvSpPr txBox="1"/>
          <p:nvPr/>
        </p:nvSpPr>
        <p:spPr>
          <a:xfrm>
            <a:off x="3962400" y="1143000"/>
            <a:ext cx="508000" cy="265429"/>
          </a:xfrm>
          <a:prstGeom prst="rect">
            <a:avLst/>
          </a:prstGeom>
          <a:noFill/>
        </p:spPr>
        <p:txBody>
          <a:bodyPr wrap="square" rtlCol="0">
            <a:spAutoFit/>
          </a:bodyPr>
          <a:lstStyle/>
          <a:p>
            <a:r>
              <a:rPr lang="en-US" sz="1100" dirty="0" smtClean="0">
                <a:solidFill>
                  <a:srgbClr val="FF0000"/>
                </a:solidFill>
              </a:rPr>
              <a:t>2.4%</a:t>
            </a:r>
            <a:endParaRPr lang="en-US" sz="1100" dirty="0">
              <a:solidFill>
                <a:srgbClr val="FF0000"/>
              </a:solidFill>
            </a:endParaRPr>
          </a:p>
        </p:txBody>
      </p:sp>
      <p:sp>
        <p:nvSpPr>
          <p:cNvPr id="11" name="TextBox 10"/>
          <p:cNvSpPr txBox="1"/>
          <p:nvPr/>
        </p:nvSpPr>
        <p:spPr>
          <a:xfrm>
            <a:off x="5519238" y="4365653"/>
            <a:ext cx="3029997" cy="646331"/>
          </a:xfrm>
          <a:prstGeom prst="rect">
            <a:avLst/>
          </a:prstGeom>
          <a:noFill/>
        </p:spPr>
        <p:txBody>
          <a:bodyPr wrap="none" rtlCol="0">
            <a:spAutoFit/>
          </a:bodyPr>
          <a:lstStyle/>
          <a:p>
            <a:r>
              <a:rPr lang="en-US" b="1" dirty="0" smtClean="0">
                <a:solidFill>
                  <a:srgbClr val="0000FF"/>
                </a:solidFill>
                <a:effectLst>
                  <a:outerShdw blurRad="38100" dist="38100" dir="2700000" algn="tl">
                    <a:srgbClr val="000000">
                      <a:alpha val="43137"/>
                    </a:srgbClr>
                  </a:outerShdw>
                </a:effectLst>
                <a:latin typeface="+mj-lt"/>
              </a:rPr>
              <a:t>Impact of 1-D Ocean Coupling</a:t>
            </a:r>
          </a:p>
          <a:p>
            <a:r>
              <a:rPr lang="en-US" b="1" dirty="0" smtClean="0">
                <a:solidFill>
                  <a:srgbClr val="0000FF"/>
                </a:solidFill>
                <a:effectLst>
                  <a:outerShdw blurRad="38100" dist="38100" dir="2700000" algn="tl">
                    <a:srgbClr val="000000">
                      <a:alpha val="43137"/>
                    </a:srgbClr>
                  </a:outerShdw>
                </a:effectLst>
                <a:latin typeface="+mj-lt"/>
              </a:rPr>
              <a:t>E-Pac Storms 2010-2011</a:t>
            </a:r>
            <a:endParaRPr lang="en-US" sz="1400" b="1" dirty="0">
              <a:solidFill>
                <a:srgbClr val="0000FF"/>
              </a:solidFill>
              <a:effectLst>
                <a:outerShdw blurRad="38100" dist="38100" dir="2700000" algn="tl">
                  <a:srgbClr val="000000">
                    <a:alpha val="43137"/>
                  </a:srgbClr>
                </a:outerShdw>
              </a:effectLst>
            </a:endParaRPr>
          </a:p>
        </p:txBody>
      </p:sp>
      <p:sp>
        <p:nvSpPr>
          <p:cNvPr id="12" name="TextBox 11"/>
          <p:cNvSpPr txBox="1"/>
          <p:nvPr/>
        </p:nvSpPr>
        <p:spPr>
          <a:xfrm>
            <a:off x="457200" y="838200"/>
            <a:ext cx="2667000" cy="461665"/>
          </a:xfrm>
          <a:prstGeom prst="rect">
            <a:avLst/>
          </a:prstGeom>
          <a:noFill/>
        </p:spPr>
        <p:txBody>
          <a:bodyPr wrap="square" rtlCol="0">
            <a:spAutoFit/>
          </a:bodyPr>
          <a:lstStyle/>
          <a:p>
            <a:r>
              <a:rPr lang="en-US" sz="1200" b="1" dirty="0" smtClean="0">
                <a:solidFill>
                  <a:srgbClr val="FF0000"/>
                </a:solidFill>
                <a:effectLst>
                  <a:outerShdw blurRad="38100" dist="38100" dir="2700000" algn="tl">
                    <a:srgbClr val="000000">
                      <a:alpha val="43137"/>
                    </a:srgbClr>
                  </a:outerShdw>
                </a:effectLst>
              </a:rPr>
              <a:t>H212: 2012 HWRF w/ 1-D coupling</a:t>
            </a:r>
          </a:p>
          <a:p>
            <a:r>
              <a:rPr lang="en-US" sz="1200" b="1" dirty="0" smtClean="0">
                <a:solidFill>
                  <a:srgbClr val="0099CC"/>
                </a:solidFill>
                <a:effectLst>
                  <a:outerShdw blurRad="38100" dist="38100" dir="2700000" algn="tl">
                    <a:srgbClr val="000000">
                      <a:alpha val="43137"/>
                    </a:srgbClr>
                  </a:outerShdw>
                </a:effectLst>
              </a:rPr>
              <a:t>HNEP: </a:t>
            </a:r>
            <a:r>
              <a:rPr lang="en-US" sz="1200" b="1" dirty="0">
                <a:solidFill>
                  <a:srgbClr val="0099CC"/>
                </a:solidFill>
                <a:effectLst>
                  <a:outerShdw blurRad="38100" dist="38100" dir="2700000" algn="tl">
                    <a:srgbClr val="000000">
                      <a:alpha val="43137"/>
                    </a:srgbClr>
                  </a:outerShdw>
                </a:effectLst>
              </a:rPr>
              <a:t>2012 HWRF </a:t>
            </a:r>
            <a:r>
              <a:rPr lang="en-US" sz="1200" b="1" dirty="0" smtClean="0">
                <a:solidFill>
                  <a:srgbClr val="0099CC"/>
                </a:solidFill>
                <a:effectLst>
                  <a:outerShdw blurRad="38100" dist="38100" dir="2700000" algn="tl">
                    <a:srgbClr val="000000">
                      <a:alpha val="43137"/>
                    </a:srgbClr>
                  </a:outerShdw>
                </a:effectLst>
              </a:rPr>
              <a:t>w/o  </a:t>
            </a:r>
            <a:r>
              <a:rPr lang="en-US" sz="1200" b="1" dirty="0">
                <a:solidFill>
                  <a:srgbClr val="0099CC"/>
                </a:solidFill>
                <a:effectLst>
                  <a:outerShdw blurRad="38100" dist="38100" dir="2700000" algn="tl">
                    <a:srgbClr val="000000">
                      <a:alpha val="43137"/>
                    </a:srgbClr>
                  </a:outerShdw>
                </a:effectLst>
              </a:rPr>
              <a:t>1-D </a:t>
            </a:r>
            <a:r>
              <a:rPr lang="en-US" sz="1200" b="1" dirty="0" smtClean="0">
                <a:solidFill>
                  <a:srgbClr val="0099CC"/>
                </a:solidFill>
                <a:effectLst>
                  <a:outerShdw blurRad="38100" dist="38100" dir="2700000" algn="tl">
                    <a:srgbClr val="000000">
                      <a:alpha val="43137"/>
                    </a:srgbClr>
                  </a:outerShdw>
                </a:effectLst>
              </a:rPr>
              <a:t>coupling</a:t>
            </a:r>
            <a:endParaRPr lang="en-US" sz="1200" b="1" dirty="0">
              <a:solidFill>
                <a:srgbClr val="0099CC"/>
              </a:solidFill>
              <a:effectLst>
                <a:outerShdw blurRad="38100" dist="38100" dir="2700000" algn="tl">
                  <a:srgbClr val="000000">
                    <a:alpha val="43137"/>
                  </a:srgbClr>
                </a:outerShdw>
              </a:effectLst>
            </a:endParaRP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52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a:lstStyle/>
          <a:p>
            <a:fld id="{8AA51038-482A-4A2F-8234-A72E8F7D54EC}" type="slidenum">
              <a:rPr lang="en-US" smtClean="0"/>
              <a:pPr/>
              <a:t>18</a:t>
            </a:fld>
            <a:endParaRPr lang="en-US" dirty="0"/>
          </a:p>
        </p:txBody>
      </p:sp>
    </p:spTree>
    <p:extLst>
      <p:ext uri="{BB962C8B-B14F-4D97-AF65-F5344CB8AC3E}">
        <p14:creationId xmlns:p14="http://schemas.microsoft.com/office/powerpoint/2010/main" val="3556194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19</a:t>
            </a:fld>
            <a:endParaRPr lang="en-US" dirty="0"/>
          </a:p>
        </p:txBody>
      </p:sp>
      <p:sp>
        <p:nvSpPr>
          <p:cNvPr id="3" name="TextBox 2"/>
          <p:cNvSpPr txBox="1"/>
          <p:nvPr/>
        </p:nvSpPr>
        <p:spPr>
          <a:xfrm>
            <a:off x="1600200" y="65442"/>
            <a:ext cx="6137321" cy="461665"/>
          </a:xfrm>
          <a:prstGeom prst="rect">
            <a:avLst/>
          </a:prstGeom>
          <a:noFill/>
        </p:spPr>
        <p:txBody>
          <a:bodyPr wrap="none" rtlCol="0">
            <a:spAutoFit/>
          </a:bodyPr>
          <a:lstStyle/>
          <a:p>
            <a:r>
              <a:rPr lang="en-US" sz="2400" b="1" dirty="0" smtClean="0">
                <a:solidFill>
                  <a:srgbClr val="0000FF"/>
                </a:solidFill>
                <a:effectLst>
                  <a:outerShdw blurRad="38100" dist="38100" dir="2700000" algn="tl">
                    <a:srgbClr val="000000">
                      <a:alpha val="43137"/>
                    </a:srgbClr>
                  </a:outerShdw>
                </a:effectLst>
                <a:latin typeface="+mj-lt"/>
              </a:rPr>
              <a:t>Impact of 1-D Ocean Coupling for E-Pac Storms</a:t>
            </a:r>
            <a:endParaRPr lang="en-US" b="1" dirty="0">
              <a:solidFill>
                <a:srgbClr val="0000FF"/>
              </a:solidFill>
              <a:effectLst>
                <a:outerShdw blurRad="38100" dist="38100" dir="2700000" algn="tl">
                  <a:srgbClr val="000000">
                    <a:alpha val="43137"/>
                  </a:srgbClr>
                </a:outerShdw>
              </a:effectLst>
            </a:endParaRPr>
          </a:p>
        </p:txBody>
      </p:sp>
      <p:pic>
        <p:nvPicPr>
          <p:cNvPr id="19459" name="Picture 3" descr="C:\Documents and Settings\Sravya\Desktop\ADRIAN.2011060918.fcst48hr.T-1.png"/>
          <p:cNvPicPr>
            <a:picLocks noChangeAspect="1" noChangeArrowheads="1"/>
          </p:cNvPicPr>
          <p:nvPr/>
        </p:nvPicPr>
        <p:blipFill>
          <a:blip r:embed="rId2" cstate="print"/>
          <a:srcRect l="7501" r="6251" b="4995"/>
          <a:stretch>
            <a:fillRect/>
          </a:stretch>
        </p:blipFill>
        <p:spPr bwMode="auto">
          <a:xfrm>
            <a:off x="0" y="3813048"/>
            <a:ext cx="4038600" cy="3044952"/>
          </a:xfrm>
          <a:prstGeom prst="rect">
            <a:avLst/>
          </a:prstGeom>
          <a:noFill/>
        </p:spPr>
      </p:pic>
      <p:pic>
        <p:nvPicPr>
          <p:cNvPr id="19461" name="Picture 5" descr="C:\Documents and Settings\Sravya\Desktop\DORA.2011072012.fcst72hr.T-1.png"/>
          <p:cNvPicPr>
            <a:picLocks noChangeAspect="1" noChangeArrowheads="1"/>
          </p:cNvPicPr>
          <p:nvPr/>
        </p:nvPicPr>
        <p:blipFill>
          <a:blip r:embed="rId3" cstate="print"/>
          <a:srcRect l="6251" r="6251" b="4995"/>
          <a:stretch>
            <a:fillRect/>
          </a:stretch>
        </p:blipFill>
        <p:spPr bwMode="auto">
          <a:xfrm>
            <a:off x="0" y="609600"/>
            <a:ext cx="4038600" cy="3043909"/>
          </a:xfrm>
          <a:prstGeom prst="rect">
            <a:avLst/>
          </a:prstGeom>
          <a:noFill/>
        </p:spPr>
      </p:pic>
      <p:sp>
        <p:nvSpPr>
          <p:cNvPr id="8" name="TextBox 7"/>
          <p:cNvSpPr txBox="1"/>
          <p:nvPr/>
        </p:nvSpPr>
        <p:spPr>
          <a:xfrm>
            <a:off x="4114800" y="1676400"/>
            <a:ext cx="12954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Hurricane Dora</a:t>
            </a:r>
            <a:endParaRPr lang="en-US" b="1" dirty="0">
              <a:solidFill>
                <a:srgbClr val="0000FF"/>
              </a:solidFill>
              <a:effectLst>
                <a:outerShdw blurRad="38100" dist="38100" dir="2700000" algn="tl">
                  <a:srgbClr val="000000">
                    <a:alpha val="43137"/>
                  </a:srgbClr>
                </a:outerShdw>
              </a:effectLst>
            </a:endParaRPr>
          </a:p>
        </p:txBody>
      </p:sp>
      <p:sp>
        <p:nvSpPr>
          <p:cNvPr id="11" name="TextBox 10"/>
          <p:cNvSpPr txBox="1"/>
          <p:nvPr/>
        </p:nvSpPr>
        <p:spPr>
          <a:xfrm>
            <a:off x="4114800" y="4495800"/>
            <a:ext cx="12954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Hurricane Adrian</a:t>
            </a:r>
            <a:endParaRPr lang="en-US" b="1" dirty="0">
              <a:solidFill>
                <a:srgbClr val="0000FF"/>
              </a:solidFill>
              <a:effectLst>
                <a:outerShdw blurRad="38100" dist="38100" dir="2700000" algn="tl">
                  <a:srgbClr val="000000">
                    <a:alpha val="43137"/>
                  </a:srgbClr>
                </a:outerShdw>
              </a:effectLst>
            </a:endParaRPr>
          </a:p>
        </p:txBody>
      </p:sp>
      <p:pic>
        <p:nvPicPr>
          <p:cNvPr id="5122" name="Picture 2" descr="Z:\Documents\DORA.2011072012.hwrf.s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00" r="8750"/>
          <a:stretch/>
        </p:blipFill>
        <p:spPr bwMode="auto">
          <a:xfrm>
            <a:off x="5626662" y="610310"/>
            <a:ext cx="3398520" cy="304319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Documents\DORA.2011072012.hwrf.s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96" r="8746"/>
          <a:stretch/>
        </p:blipFill>
        <p:spPr bwMode="auto">
          <a:xfrm>
            <a:off x="5715000" y="3781034"/>
            <a:ext cx="3310182" cy="2964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540221"/>
            <a:ext cx="1371600" cy="369332"/>
          </a:xfrm>
          <a:prstGeom prst="rect">
            <a:avLst/>
          </a:prstGeom>
          <a:noFill/>
        </p:spPr>
        <p:txBody>
          <a:bodyPr wrap="square" rtlCol="0">
            <a:spAutoFit/>
          </a:bodyPr>
          <a:lstStyle/>
          <a:p>
            <a:pPr algn="ctr"/>
            <a:r>
              <a:rPr lang="en-US" b="1" dirty="0" smtClean="0">
                <a:solidFill>
                  <a:srgbClr val="0000FF"/>
                </a:solidFill>
              </a:rPr>
              <a:t>H212</a:t>
            </a:r>
            <a:endParaRPr lang="en-US" b="1" dirty="0">
              <a:solidFill>
                <a:srgbClr val="0000FF"/>
              </a:solidFill>
            </a:endParaRPr>
          </a:p>
        </p:txBody>
      </p:sp>
      <p:sp>
        <p:nvSpPr>
          <p:cNvPr id="13" name="TextBox 12"/>
          <p:cNvSpPr txBox="1"/>
          <p:nvPr/>
        </p:nvSpPr>
        <p:spPr>
          <a:xfrm>
            <a:off x="6684291" y="3502516"/>
            <a:ext cx="1371600" cy="369332"/>
          </a:xfrm>
          <a:prstGeom prst="rect">
            <a:avLst/>
          </a:prstGeom>
          <a:noFill/>
        </p:spPr>
        <p:txBody>
          <a:bodyPr wrap="square" rtlCol="0">
            <a:spAutoFit/>
          </a:bodyPr>
          <a:lstStyle/>
          <a:p>
            <a:pPr algn="ctr"/>
            <a:r>
              <a:rPr lang="en-US" b="1" dirty="0" err="1" smtClean="0">
                <a:solidFill>
                  <a:srgbClr val="0000FF"/>
                </a:solidFill>
              </a:rPr>
              <a:t>Oper</a:t>
            </a:r>
            <a:r>
              <a:rPr lang="en-US" b="1" dirty="0" smtClean="0">
                <a:solidFill>
                  <a:srgbClr val="0000FF"/>
                </a:solidFill>
              </a:rPr>
              <a:t>. HWRF</a:t>
            </a:r>
            <a:endParaRPr lang="en-US" b="1" dirty="0">
              <a:solidFill>
                <a:srgbClr val="0000FF"/>
              </a:solidFill>
            </a:endParaRPr>
          </a:p>
        </p:txBody>
      </p:sp>
    </p:spTree>
    <p:extLst>
      <p:ext uri="{BB962C8B-B14F-4D97-AF65-F5344CB8AC3E}">
        <p14:creationId xmlns:p14="http://schemas.microsoft.com/office/powerpoint/2010/main" val="529707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D5869D9-2FDF-4C2C-AF4D-0E87F8CB466A}" type="slidenum">
              <a:rPr lang="en-US"/>
              <a:pPr>
                <a:defRPr/>
              </a:pPr>
              <a:t>2</a:t>
            </a:fld>
            <a:endParaRPr lang="en-US"/>
          </a:p>
        </p:txBody>
      </p:sp>
      <p:sp>
        <p:nvSpPr>
          <p:cNvPr id="17410" name="Rectangle 2"/>
          <p:cNvSpPr>
            <a:spLocks noChangeArrowheads="1"/>
          </p:cNvSpPr>
          <p:nvPr/>
        </p:nvSpPr>
        <p:spPr bwMode="auto">
          <a:xfrm>
            <a:off x="455613" y="0"/>
            <a:ext cx="8231187" cy="762000"/>
          </a:xfrm>
          <a:prstGeom prst="rect">
            <a:avLst/>
          </a:prstGeom>
          <a:noFill/>
          <a:ln w="9525">
            <a:noFill/>
            <a:round/>
            <a:headEnd/>
            <a:tailEnd/>
          </a:ln>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0000FF"/>
                </a:solidFill>
                <a:effectLst>
                  <a:outerShdw blurRad="38100" dist="38100" dir="2700000" algn="tl">
                    <a:srgbClr val="000000">
                      <a:alpha val="43137"/>
                    </a:srgbClr>
                  </a:outerShdw>
                </a:effectLst>
                <a:latin typeface="Calibri" pitchFamily="34" charset="0"/>
              </a:rPr>
              <a:t>Priorities for the </a:t>
            </a:r>
            <a:r>
              <a:rPr lang="en-GB" sz="2800" b="1" dirty="0" smtClean="0">
                <a:solidFill>
                  <a:srgbClr val="0000FF"/>
                </a:solidFill>
                <a:effectLst>
                  <a:outerShdw blurRad="38100" dist="38100" dir="2700000" algn="tl">
                    <a:srgbClr val="000000">
                      <a:alpha val="43137"/>
                    </a:srgbClr>
                  </a:outerShdw>
                </a:effectLst>
                <a:latin typeface="Calibri" pitchFamily="34" charset="0"/>
              </a:rPr>
              <a:t>FY12 </a:t>
            </a:r>
            <a:r>
              <a:rPr lang="en-GB" sz="2800" b="1" dirty="0">
                <a:solidFill>
                  <a:srgbClr val="0000FF"/>
                </a:solidFill>
                <a:effectLst>
                  <a:outerShdw blurRad="38100" dist="38100" dir="2700000" algn="tl">
                    <a:srgbClr val="000000">
                      <a:alpha val="43137"/>
                    </a:srgbClr>
                  </a:outerShdw>
                </a:effectLst>
                <a:latin typeface="Calibri" pitchFamily="34" charset="0"/>
              </a:rPr>
              <a:t>HWRF Implementation</a:t>
            </a:r>
          </a:p>
        </p:txBody>
      </p:sp>
      <p:sp>
        <p:nvSpPr>
          <p:cNvPr id="17411" name="Text Box 3"/>
          <p:cNvSpPr txBox="1">
            <a:spLocks noChangeArrowheads="1"/>
          </p:cNvSpPr>
          <p:nvPr/>
        </p:nvSpPr>
        <p:spPr bwMode="auto">
          <a:xfrm>
            <a:off x="238125" y="609600"/>
            <a:ext cx="8905875" cy="5647700"/>
          </a:xfrm>
          <a:prstGeom prst="rect">
            <a:avLst/>
          </a:prstGeom>
          <a:noFill/>
          <a:ln w="9525" algn="ctr">
            <a:noFill/>
            <a:miter lim="800000"/>
            <a:headEnd/>
            <a:tailEnd/>
          </a:ln>
        </p:spPr>
        <p:txBody>
          <a:bodyPr>
            <a:spAutoFit/>
          </a:bodyPr>
          <a:lstStyle/>
          <a:p>
            <a:pPr marL="742950" lvl="1" indent="-285750">
              <a:buClr>
                <a:srgbClr val="FF0000"/>
              </a:buClr>
              <a:buSzPct val="120000"/>
              <a:buFont typeface="Arial" pitchFamily="34" charset="0"/>
              <a:buChar char="•"/>
            </a:pPr>
            <a:r>
              <a:rPr lang="en-GB" b="1" dirty="0">
                <a:solidFill>
                  <a:srgbClr val="FF0000"/>
                </a:solidFill>
                <a:latin typeface="Calibri" pitchFamily="34" charset="0"/>
              </a:rPr>
              <a:t>WRF NMM core and infrastructure:</a:t>
            </a:r>
          </a:p>
          <a:p>
            <a:pPr marL="1200150" lvl="2" indent="-285750">
              <a:buClr>
                <a:srgbClr val="FF0000"/>
              </a:buClr>
              <a:buSzPct val="120000"/>
              <a:buFont typeface="Arial" pitchFamily="34" charset="0"/>
              <a:buChar char="•"/>
            </a:pPr>
            <a:r>
              <a:rPr lang="en-GB" sz="1600" b="1" dirty="0">
                <a:latin typeface="Calibri" pitchFamily="34" charset="0"/>
              </a:rPr>
              <a:t>Upgrade NMM Core for HWRF from </a:t>
            </a:r>
            <a:r>
              <a:rPr lang="en-GB" sz="1600" b="1" dirty="0" smtClean="0">
                <a:latin typeface="Calibri" pitchFamily="34" charset="0"/>
              </a:rPr>
              <a:t>V3.2 </a:t>
            </a:r>
            <a:r>
              <a:rPr lang="en-GB" sz="1600" b="1" dirty="0">
                <a:latin typeface="Calibri" pitchFamily="34" charset="0"/>
              </a:rPr>
              <a:t>to </a:t>
            </a:r>
            <a:r>
              <a:rPr lang="en-GB" sz="1600" b="1" dirty="0" smtClean="0">
                <a:latin typeface="Calibri" pitchFamily="34" charset="0"/>
              </a:rPr>
              <a:t>V3.4+</a:t>
            </a:r>
          </a:p>
          <a:p>
            <a:pPr marL="1200150" lvl="2" indent="-285750">
              <a:buClr>
                <a:srgbClr val="FF0000"/>
              </a:buClr>
              <a:buSzPct val="120000"/>
              <a:buFont typeface="Arial" pitchFamily="34" charset="0"/>
              <a:buChar char="•"/>
            </a:pPr>
            <a:r>
              <a:rPr lang="en-GB" sz="1600" b="1" dirty="0" smtClean="0">
                <a:latin typeface="Calibri" pitchFamily="34" charset="0"/>
              </a:rPr>
              <a:t>Upgrade WPS , GSI and HWRF-POST to corresponding community versions</a:t>
            </a:r>
          </a:p>
          <a:p>
            <a:pPr marL="742950" lvl="1" indent="-285750">
              <a:buClr>
                <a:srgbClr val="FF0000"/>
              </a:buClr>
              <a:buSzPct val="120000"/>
              <a:buFont typeface="Arial" pitchFamily="34" charset="0"/>
              <a:buChar char="•"/>
            </a:pPr>
            <a:r>
              <a:rPr lang="en-GB" b="1" dirty="0">
                <a:solidFill>
                  <a:srgbClr val="FF0000"/>
                </a:solidFill>
                <a:latin typeface="Calibri" pitchFamily="34" charset="0"/>
              </a:rPr>
              <a:t>Vertical Structure </a:t>
            </a:r>
            <a:r>
              <a:rPr lang="en-GB" b="1" dirty="0" smtClean="0">
                <a:solidFill>
                  <a:srgbClr val="FF0000"/>
                </a:solidFill>
                <a:latin typeface="Calibri" pitchFamily="34" charset="0"/>
              </a:rPr>
              <a:t>Implementation of HWRFV6.0.0</a:t>
            </a:r>
            <a:endParaRPr lang="en-US" sz="1600" b="1" dirty="0">
              <a:solidFill>
                <a:srgbClr val="FF0000"/>
              </a:solidFill>
              <a:latin typeface="Calibri" pitchFamily="34" charset="0"/>
            </a:endParaRPr>
          </a:p>
          <a:p>
            <a:pPr marL="742950" lvl="1" indent="-285750">
              <a:buClr>
                <a:srgbClr val="FF0000"/>
              </a:buClr>
              <a:buSzPct val="120000"/>
              <a:buFont typeface="Arial" pitchFamily="34" charset="0"/>
              <a:buChar char="•"/>
            </a:pPr>
            <a:r>
              <a:rPr lang="en-US" b="1" dirty="0">
                <a:latin typeface="Calibri" pitchFamily="34" charset="0"/>
              </a:rPr>
              <a:t>Focus areas for </a:t>
            </a:r>
            <a:r>
              <a:rPr lang="en-US" b="1" dirty="0" smtClean="0">
                <a:latin typeface="Calibri" pitchFamily="34" charset="0"/>
              </a:rPr>
              <a:t>FY12 </a:t>
            </a:r>
            <a:r>
              <a:rPr lang="en-US" b="1" dirty="0">
                <a:latin typeface="Calibri" pitchFamily="34" charset="0"/>
              </a:rPr>
              <a:t>Implementation:</a:t>
            </a:r>
          </a:p>
          <a:p>
            <a:pPr lvl="2">
              <a:buClr>
                <a:srgbClr val="FF0000"/>
              </a:buClr>
              <a:buSzPct val="120000"/>
            </a:pPr>
            <a:r>
              <a:rPr lang="en-US" b="1" dirty="0">
                <a:latin typeface="Calibri" pitchFamily="34" charset="0"/>
              </a:rPr>
              <a:t>a) </a:t>
            </a:r>
            <a:r>
              <a:rPr lang="en-US" b="1" dirty="0" smtClean="0">
                <a:solidFill>
                  <a:srgbClr val="FF0000"/>
                </a:solidFill>
                <a:latin typeface="Calibri" pitchFamily="34" charset="0"/>
              </a:rPr>
              <a:t>Increase model resolution to 3 km near the hurricane core</a:t>
            </a:r>
            <a:endParaRPr lang="en-US" b="1" dirty="0">
              <a:solidFill>
                <a:srgbClr val="FF0000"/>
              </a:solidFill>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Introduction of storm following third nest in 27/9/3 framework</a:t>
            </a:r>
          </a:p>
          <a:p>
            <a:pPr marL="1657350" lvl="3" indent="-285750">
              <a:buClr>
                <a:srgbClr val="FF0000"/>
              </a:buClr>
              <a:buSzPct val="120000"/>
              <a:buFont typeface="Arial" pitchFamily="34" charset="0"/>
              <a:buChar char="•"/>
            </a:pPr>
            <a:r>
              <a:rPr lang="en-US" sz="1600" b="1" dirty="0" smtClean="0">
                <a:latin typeface="Calibri" pitchFamily="34" charset="0"/>
              </a:rPr>
              <a:t>Reduce time step from 54/18/6 to 45/15/5 sec.</a:t>
            </a:r>
          </a:p>
          <a:p>
            <a:pPr marL="1657350" lvl="3" indent="-285750">
              <a:buClr>
                <a:srgbClr val="FF0000"/>
              </a:buClr>
              <a:buSzPct val="120000"/>
              <a:buFont typeface="Arial" pitchFamily="34" charset="0"/>
              <a:buChar char="•"/>
            </a:pPr>
            <a:r>
              <a:rPr lang="en-US" sz="1600" b="1" dirty="0" smtClean="0">
                <a:latin typeface="Calibri" pitchFamily="34" charset="0"/>
              </a:rPr>
              <a:t>Increase the computational efficiency to fit into operational window</a:t>
            </a:r>
          </a:p>
          <a:p>
            <a:pPr marL="1657350" lvl="3" indent="-285750">
              <a:buClr>
                <a:srgbClr val="FF0000"/>
              </a:buClr>
              <a:buSzPct val="120000"/>
              <a:buFont typeface="Arial" pitchFamily="34" charset="0"/>
              <a:buChar char="•"/>
            </a:pPr>
            <a:r>
              <a:rPr lang="en-US" sz="1600" b="1" dirty="0" smtClean="0">
                <a:latin typeface="Calibri" pitchFamily="34" charset="0"/>
              </a:rPr>
              <a:t>Re-design Vortex Initialization </a:t>
            </a:r>
            <a:r>
              <a:rPr lang="en-US" sz="1600" b="1" dirty="0">
                <a:latin typeface="Calibri" pitchFamily="34" charset="0"/>
              </a:rPr>
              <a:t>Procedure </a:t>
            </a:r>
            <a:r>
              <a:rPr lang="en-US" sz="1600" b="1" dirty="0" smtClean="0">
                <a:latin typeface="Calibri" pitchFamily="34" charset="0"/>
              </a:rPr>
              <a:t>(applicable for 3km resolution)</a:t>
            </a:r>
            <a:endParaRPr lang="en-US" sz="1600" b="1" dirty="0">
              <a:latin typeface="Calibri" pitchFamily="34" charset="0"/>
            </a:endParaRPr>
          </a:p>
          <a:p>
            <a:pPr marL="1657350" lvl="3" indent="-285750">
              <a:buClr>
                <a:srgbClr val="FF0000"/>
              </a:buClr>
              <a:buSzPct val="120000"/>
              <a:buFont typeface="Arial" pitchFamily="34" charset="0"/>
              <a:buChar char="•"/>
            </a:pPr>
            <a:r>
              <a:rPr lang="en-US" sz="1600" b="1" dirty="0">
                <a:latin typeface="Calibri" pitchFamily="34" charset="0"/>
              </a:rPr>
              <a:t>Improved </a:t>
            </a:r>
            <a:r>
              <a:rPr lang="en-US" sz="1600" b="1" dirty="0" smtClean="0">
                <a:latin typeface="Calibri" pitchFamily="34" charset="0"/>
              </a:rPr>
              <a:t>interpolation algorithms, composite storm structure and initial storm size</a:t>
            </a:r>
            <a:endParaRPr lang="en-US" b="1" dirty="0">
              <a:latin typeface="Calibri" pitchFamily="34" charset="0"/>
            </a:endParaRPr>
          </a:p>
          <a:p>
            <a:pPr lvl="2">
              <a:buClr>
                <a:srgbClr val="FF0000"/>
              </a:buClr>
              <a:buSzPct val="120000"/>
            </a:pPr>
            <a:r>
              <a:rPr lang="en-US" b="1" dirty="0">
                <a:latin typeface="Calibri" pitchFamily="34" charset="0"/>
              </a:rPr>
              <a:t>b) </a:t>
            </a:r>
            <a:r>
              <a:rPr lang="en-US" b="1" dirty="0">
                <a:solidFill>
                  <a:srgbClr val="FF0000"/>
                </a:solidFill>
                <a:latin typeface="Calibri" pitchFamily="34" charset="0"/>
              </a:rPr>
              <a:t>Improve </a:t>
            </a:r>
            <a:r>
              <a:rPr lang="en-US" b="1" dirty="0" smtClean="0">
                <a:solidFill>
                  <a:srgbClr val="FF0000"/>
                </a:solidFill>
                <a:latin typeface="Calibri" pitchFamily="34" charset="0"/>
              </a:rPr>
              <a:t>track, intensity and structure forecast skills and w-p relationship</a:t>
            </a:r>
            <a:endParaRPr lang="en-US" b="1" dirty="0">
              <a:solidFill>
                <a:srgbClr val="FF0000"/>
              </a:solidFill>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Explicit convection in 3km domain</a:t>
            </a:r>
            <a:endParaRPr lang="en-US" sz="1600" b="1" dirty="0">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New </a:t>
            </a:r>
            <a:r>
              <a:rPr lang="en-US" sz="1600" b="1" dirty="0">
                <a:latin typeface="Calibri" pitchFamily="34" charset="0"/>
              </a:rPr>
              <a:t>GFS </a:t>
            </a:r>
            <a:r>
              <a:rPr lang="en-US" sz="1600" b="1" dirty="0" smtClean="0">
                <a:latin typeface="Calibri" pitchFamily="34" charset="0"/>
              </a:rPr>
              <a:t>Shallow Convection</a:t>
            </a:r>
            <a:endParaRPr lang="en-US" sz="1600" b="1" dirty="0">
              <a:latin typeface="Calibri" pitchFamily="34" charset="0"/>
            </a:endParaRPr>
          </a:p>
          <a:p>
            <a:pPr marL="1657350" lvl="3" indent="-285750">
              <a:buClr>
                <a:srgbClr val="FF0000"/>
              </a:buClr>
              <a:buSzPct val="120000"/>
              <a:buFont typeface="Arial" pitchFamily="34" charset="0"/>
              <a:buChar char="•"/>
            </a:pPr>
            <a:r>
              <a:rPr lang="en-US" sz="1600" b="1" dirty="0">
                <a:latin typeface="Calibri" pitchFamily="34" charset="0"/>
              </a:rPr>
              <a:t>Surface fluxes </a:t>
            </a:r>
            <a:r>
              <a:rPr lang="en-US" sz="1600" b="1" dirty="0" smtClean="0">
                <a:latin typeface="Calibri" pitchFamily="34" charset="0"/>
              </a:rPr>
              <a:t>based on 2010 HWRF implementation (based on observations) </a:t>
            </a:r>
          </a:p>
          <a:p>
            <a:pPr marL="1657350" lvl="3" indent="-285750">
              <a:buClr>
                <a:srgbClr val="FF0000"/>
              </a:buClr>
              <a:buSzPct val="120000"/>
              <a:buFont typeface="Arial" pitchFamily="34" charset="0"/>
              <a:buChar char="•"/>
            </a:pPr>
            <a:r>
              <a:rPr lang="en-US" sz="1600" b="1" dirty="0" smtClean="0">
                <a:latin typeface="Calibri" pitchFamily="34" charset="0"/>
              </a:rPr>
              <a:t>Modified GFS PBL with observations based vertical diffusivity coefficients</a:t>
            </a:r>
          </a:p>
          <a:p>
            <a:pPr marL="1657350" lvl="3" indent="-285750">
              <a:buClr>
                <a:srgbClr val="FF0000"/>
              </a:buClr>
              <a:buSzPct val="120000"/>
              <a:buFont typeface="Arial" pitchFamily="34" charset="0"/>
              <a:buChar char="•"/>
            </a:pPr>
            <a:r>
              <a:rPr lang="en-US" sz="1600" b="1" dirty="0" smtClean="0">
                <a:latin typeface="Calibri" pitchFamily="34" charset="0"/>
              </a:rPr>
              <a:t>1-D POM coupling for the Eastern Pacific basin</a:t>
            </a:r>
            <a:endParaRPr lang="en-US" sz="1600" b="1" dirty="0">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Improved Microphysics</a:t>
            </a:r>
            <a:r>
              <a:rPr lang="en-US" sz="1600" b="1" dirty="0">
                <a:latin typeface="Calibri" pitchFamily="34" charset="0"/>
              </a:rPr>
              <a:t> </a:t>
            </a:r>
            <a:r>
              <a:rPr lang="en-US" sz="1600" b="1" dirty="0" smtClean="0">
                <a:latin typeface="Calibri" pitchFamily="34" charset="0"/>
              </a:rPr>
              <a:t>and SAS</a:t>
            </a:r>
            <a:endParaRPr lang="en-US" sz="900" b="1" dirty="0">
              <a:latin typeface="Calibri" pitchFamily="34" charset="0"/>
            </a:endParaRPr>
          </a:p>
          <a:p>
            <a:pPr marL="742950" lvl="1" indent="-285750">
              <a:buClr>
                <a:srgbClr val="FF0000"/>
              </a:buClr>
              <a:buSzPct val="120000"/>
              <a:buFont typeface="Arial" pitchFamily="34" charset="0"/>
              <a:buChar char="•"/>
            </a:pPr>
            <a:r>
              <a:rPr lang="en-US" b="1" dirty="0" smtClean="0">
                <a:latin typeface="Calibri" pitchFamily="34" charset="0"/>
              </a:rPr>
              <a:t>Conduct </a:t>
            </a:r>
            <a:r>
              <a:rPr lang="en-US" b="1" dirty="0">
                <a:latin typeface="Calibri" pitchFamily="34" charset="0"/>
              </a:rPr>
              <a:t>scientific testing and evaluation </a:t>
            </a:r>
            <a:r>
              <a:rPr lang="en-US" b="1" dirty="0" smtClean="0">
                <a:latin typeface="Calibri" pitchFamily="34" charset="0"/>
              </a:rPr>
              <a:t>of </a:t>
            </a:r>
            <a:r>
              <a:rPr lang="en-US" b="1" dirty="0" smtClean="0">
                <a:solidFill>
                  <a:srgbClr val="FF0000"/>
                </a:solidFill>
                <a:latin typeface="Calibri" pitchFamily="34" charset="0"/>
              </a:rPr>
              <a:t>all 2010 and 2011 ATL and EP storms</a:t>
            </a:r>
          </a:p>
          <a:p>
            <a:pPr marL="742950" lvl="1" indent="-285750">
              <a:buClr>
                <a:srgbClr val="FF0000"/>
              </a:buClr>
              <a:buSzPct val="120000"/>
              <a:buFont typeface="Arial" pitchFamily="34" charset="0"/>
              <a:buChar char="•"/>
            </a:pPr>
            <a:r>
              <a:rPr lang="en-US" b="1" dirty="0" smtClean="0">
                <a:latin typeface="Calibri" pitchFamily="34" charset="0"/>
              </a:rPr>
              <a:t>Use of </a:t>
            </a:r>
            <a:r>
              <a:rPr lang="en-US" b="1" dirty="0" smtClean="0">
                <a:solidFill>
                  <a:srgbClr val="FF0000"/>
                </a:solidFill>
                <a:latin typeface="Calibri" pitchFamily="34" charset="0"/>
              </a:rPr>
              <a:t>FY2012 Hybrid GSI/GFS retrospectives </a:t>
            </a:r>
            <a:r>
              <a:rPr lang="en-US" b="1" dirty="0" smtClean="0">
                <a:latin typeface="Calibri" pitchFamily="34" charset="0"/>
              </a:rPr>
              <a:t>for 2011 hurricane season (including reruns)</a:t>
            </a:r>
            <a:endParaRPr lang="en-US" b="1" dirty="0">
              <a:latin typeface="Calibri" pitchFamily="34" charset="0"/>
            </a:endParaRPr>
          </a:p>
          <a:p>
            <a:pPr marL="628650" lvl="1" indent="-171450">
              <a:buClr>
                <a:srgbClr val="FF0000"/>
              </a:buClr>
              <a:buSzPct val="120000"/>
              <a:buFontTx/>
              <a:buChar char="•"/>
            </a:pPr>
            <a:endParaRPr lang="en-US" sz="900" b="1" dirty="0">
              <a:latin typeface="Calibri" pitchFamily="34" charset="0"/>
            </a:endParaRPr>
          </a:p>
        </p:txBody>
      </p:sp>
    </p:spTree>
    <p:extLst>
      <p:ext uri="{BB962C8B-B14F-4D97-AF65-F5344CB8AC3E}">
        <p14:creationId xmlns:p14="http://schemas.microsoft.com/office/powerpoint/2010/main" val="2720769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docs\Work\HWRF\Analyzing\PBL_height\HOPS-Irene09L.2011082212\IRENE09l_d02.2011082212_15h.sc_ax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915" y="4145796"/>
            <a:ext cx="3048000" cy="26618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docs\Work\HWRF\Analyzing\PBL_height\H212-Irene09L.2011082212\IRENE09l_d23.2011082212_15h.sc_ax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145796"/>
            <a:ext cx="3063466" cy="2675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docs\Work\HWRF\Analyzing\PBL_height\H212-Irene09L.2011082212\IRENE09l_d23.2011082212_15h.vt_axi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003945"/>
            <a:ext cx="288036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docs\Work\HWRF\Analyzing\PBL_height\HOPS-Irene09L.2011082212\IRENE09l_d02.2011082212_15h.vt_axi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915" y="1003945"/>
            <a:ext cx="2875085" cy="26399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8268" y="3875"/>
            <a:ext cx="4582332" cy="461665"/>
          </a:xfrm>
          <a:prstGeom prst="rect">
            <a:avLst/>
          </a:prstGeom>
          <a:noFill/>
        </p:spPr>
        <p:txBody>
          <a:bodyPr wrap="square" rtlCol="0">
            <a:spAutoFit/>
          </a:bodyPr>
          <a:lstStyle/>
          <a:p>
            <a:r>
              <a:rPr lang="en-US" sz="2400" b="1" dirty="0" smtClean="0">
                <a:solidFill>
                  <a:srgbClr val="0000FF"/>
                </a:solidFill>
                <a:effectLst>
                  <a:outerShdw blurRad="38100" dist="38100" dir="2700000" algn="tl">
                    <a:srgbClr val="000000">
                      <a:alpha val="43137"/>
                    </a:srgbClr>
                  </a:outerShdw>
                </a:effectLst>
                <a:latin typeface="+mj-lt"/>
              </a:rPr>
              <a:t>Advanced Vortex Scale Diagnostics</a:t>
            </a:r>
          </a:p>
        </p:txBody>
      </p:sp>
      <p:sp>
        <p:nvSpPr>
          <p:cNvPr id="2" name="TextBox 1"/>
          <p:cNvSpPr txBox="1"/>
          <p:nvPr/>
        </p:nvSpPr>
        <p:spPr>
          <a:xfrm>
            <a:off x="2019636" y="457200"/>
            <a:ext cx="718466" cy="369332"/>
          </a:xfrm>
          <a:prstGeom prst="rect">
            <a:avLst/>
          </a:prstGeom>
          <a:noFill/>
        </p:spPr>
        <p:txBody>
          <a:bodyPr wrap="none" rtlCol="0">
            <a:spAutoFit/>
          </a:bodyPr>
          <a:lstStyle/>
          <a:p>
            <a:r>
              <a:rPr lang="en-US" b="1" u="sng" dirty="0" smtClean="0">
                <a:solidFill>
                  <a:srgbClr val="0000FF"/>
                </a:solidFill>
                <a:effectLst>
                  <a:outerShdw blurRad="38100" dist="38100" dir="2700000" algn="tl">
                    <a:srgbClr val="000000">
                      <a:alpha val="43137"/>
                    </a:srgbClr>
                  </a:outerShdw>
                </a:effectLst>
              </a:rPr>
              <a:t>HOPS</a:t>
            </a:r>
            <a:endParaRPr lang="en-US" b="1" u="sng" dirty="0">
              <a:solidFill>
                <a:srgbClr val="0000FF"/>
              </a:solidFill>
              <a:effectLst>
                <a:outerShdw blurRad="38100" dist="38100" dir="2700000" algn="tl">
                  <a:srgbClr val="000000">
                    <a:alpha val="43137"/>
                  </a:srgbClr>
                </a:outerShdw>
              </a:effectLst>
            </a:endParaRPr>
          </a:p>
        </p:txBody>
      </p:sp>
      <p:sp>
        <p:nvSpPr>
          <p:cNvPr id="8" name="TextBox 7"/>
          <p:cNvSpPr txBox="1"/>
          <p:nvPr/>
        </p:nvSpPr>
        <p:spPr>
          <a:xfrm>
            <a:off x="5823782" y="457200"/>
            <a:ext cx="681597" cy="369332"/>
          </a:xfrm>
          <a:prstGeom prst="rect">
            <a:avLst/>
          </a:prstGeom>
          <a:noFill/>
        </p:spPr>
        <p:txBody>
          <a:bodyPr wrap="none" rtlCol="0">
            <a:spAutoFit/>
          </a:bodyPr>
          <a:lstStyle/>
          <a:p>
            <a:r>
              <a:rPr lang="en-US" b="1" u="sng" dirty="0" smtClean="0">
                <a:solidFill>
                  <a:srgbClr val="0000FF"/>
                </a:solidFill>
                <a:effectLst>
                  <a:outerShdw blurRad="38100" dist="38100" dir="2700000" algn="tl">
                    <a:srgbClr val="000000">
                      <a:alpha val="43137"/>
                    </a:srgbClr>
                  </a:outerShdw>
                </a:effectLst>
              </a:rPr>
              <a:t>H212</a:t>
            </a:r>
            <a:endParaRPr lang="en-US" b="1" u="sng"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334252" y="633795"/>
            <a:ext cx="1865895" cy="369332"/>
          </a:xfrm>
          <a:prstGeom prst="rect">
            <a:avLst/>
          </a:prstGeom>
          <a:noFill/>
        </p:spPr>
        <p:txBody>
          <a:bodyPr wrap="none" rtlCol="0">
            <a:spAutoFit/>
          </a:bodyPr>
          <a:lstStyle/>
          <a:p>
            <a:r>
              <a:rPr lang="en-US" b="1" dirty="0" smtClean="0">
                <a:solidFill>
                  <a:schemeClr val="tx2"/>
                </a:solidFill>
              </a:rPr>
              <a:t>- Wind structure -</a:t>
            </a:r>
            <a:endParaRPr lang="en-US" b="1" dirty="0">
              <a:solidFill>
                <a:schemeClr val="tx2"/>
              </a:solidFill>
            </a:endParaRPr>
          </a:p>
        </p:txBody>
      </p:sp>
      <p:sp>
        <p:nvSpPr>
          <p:cNvPr id="10" name="TextBox 9"/>
          <p:cNvSpPr txBox="1"/>
          <p:nvPr/>
        </p:nvSpPr>
        <p:spPr>
          <a:xfrm>
            <a:off x="3733800" y="6324600"/>
            <a:ext cx="1388009" cy="369332"/>
          </a:xfrm>
          <a:prstGeom prst="rect">
            <a:avLst/>
          </a:prstGeom>
          <a:noFill/>
        </p:spPr>
        <p:txBody>
          <a:bodyPr wrap="none" rtlCol="0">
            <a:spAutoFit/>
          </a:bodyPr>
          <a:lstStyle/>
          <a:p>
            <a:r>
              <a:rPr lang="en-US" b="1" dirty="0" smtClean="0">
                <a:solidFill>
                  <a:schemeClr val="tx2"/>
                </a:solidFill>
              </a:rPr>
              <a:t>- PBL height-</a:t>
            </a:r>
            <a:endParaRPr lang="en-US" b="1" dirty="0">
              <a:solidFill>
                <a:schemeClr val="tx2"/>
              </a:solidFill>
            </a:endParaRPr>
          </a:p>
        </p:txBody>
      </p:sp>
      <p:cxnSp>
        <p:nvCxnSpPr>
          <p:cNvPr id="4" name="Straight Connector 3"/>
          <p:cNvCxnSpPr/>
          <p:nvPr/>
        </p:nvCxnSpPr>
        <p:spPr>
          <a:xfrm>
            <a:off x="1164957" y="5836404"/>
            <a:ext cx="80043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4949439" y="6027549"/>
            <a:ext cx="800436" cy="0"/>
          </a:xfrm>
          <a:prstGeom prst="line">
            <a:avLst/>
          </a:prstGeom>
        </p:spPr>
        <p:style>
          <a:lnRef idx="2">
            <a:schemeClr val="accent4"/>
          </a:lnRef>
          <a:fillRef idx="0">
            <a:schemeClr val="accent4"/>
          </a:fillRef>
          <a:effectRef idx="1">
            <a:schemeClr val="accent4"/>
          </a:effectRef>
          <a:fontRef idx="minor">
            <a:schemeClr val="tx1"/>
          </a:fontRef>
        </p:style>
      </p:cxnSp>
      <p:sp>
        <p:nvSpPr>
          <p:cNvPr id="5" name="TextBox 4"/>
          <p:cNvSpPr txBox="1"/>
          <p:nvPr/>
        </p:nvSpPr>
        <p:spPr>
          <a:xfrm>
            <a:off x="6019800" y="2939167"/>
            <a:ext cx="1553054" cy="276999"/>
          </a:xfrm>
          <a:prstGeom prst="rect">
            <a:avLst/>
          </a:prstGeom>
          <a:noFill/>
        </p:spPr>
        <p:txBody>
          <a:bodyPr wrap="none" rtlCol="0">
            <a:spAutoFit/>
          </a:bodyPr>
          <a:lstStyle/>
          <a:p>
            <a:r>
              <a:rPr lang="en-US" sz="1200" b="1" dirty="0" smtClean="0">
                <a:solidFill>
                  <a:srgbClr val="FF0000"/>
                </a:solidFill>
                <a:effectLst>
                  <a:outerShdw blurRad="38100" dist="38100" dir="2700000" algn="tl">
                    <a:srgbClr val="000000">
                      <a:alpha val="43137"/>
                    </a:srgbClr>
                  </a:outerShdw>
                </a:effectLst>
              </a:rPr>
              <a:t>Smaller Size of vortex</a:t>
            </a:r>
            <a:endParaRPr lang="en-US" sz="1200" b="1" dirty="0">
              <a:solidFill>
                <a:srgbClr val="FF0000"/>
              </a:solidFill>
              <a:effectLst>
                <a:outerShdw blurRad="38100" dist="38100" dir="2700000" algn="tl">
                  <a:srgbClr val="000000">
                    <a:alpha val="43137"/>
                  </a:srgbClr>
                </a:outerShdw>
              </a:effectLst>
            </a:endParaRPr>
          </a:p>
        </p:txBody>
      </p:sp>
      <p:sp>
        <p:nvSpPr>
          <p:cNvPr id="15" name="TextBox 14"/>
          <p:cNvSpPr txBox="1"/>
          <p:nvPr/>
        </p:nvSpPr>
        <p:spPr>
          <a:xfrm>
            <a:off x="6252806" y="6027549"/>
            <a:ext cx="1290994" cy="276999"/>
          </a:xfrm>
          <a:prstGeom prst="rect">
            <a:avLst/>
          </a:prstGeom>
          <a:noFill/>
        </p:spPr>
        <p:txBody>
          <a:bodyPr wrap="none" rtlCol="0">
            <a:spAutoFit/>
          </a:bodyPr>
          <a:lstStyle/>
          <a:p>
            <a:r>
              <a:rPr lang="en-US" sz="1200" b="1" dirty="0" smtClean="0">
                <a:solidFill>
                  <a:srgbClr val="FF0000"/>
                </a:solidFill>
                <a:effectLst>
                  <a:outerShdw blurRad="38100" dist="38100" dir="2700000" algn="tl">
                    <a:srgbClr val="000000">
                      <a:alpha val="43137"/>
                    </a:srgbClr>
                  </a:outerShdw>
                </a:effectLst>
              </a:rPr>
              <a:t>Lower PBL height</a:t>
            </a:r>
            <a:endParaRPr lang="en-US" sz="1200" b="1" dirty="0">
              <a:solidFill>
                <a:srgbClr val="FF0000"/>
              </a:solidFill>
              <a:effectLst>
                <a:outerShdw blurRad="38100" dist="38100" dir="2700000" algn="tl">
                  <a:srgbClr val="000000">
                    <a:alpha val="43137"/>
                  </a:srgbClr>
                </a:outerShdw>
              </a:effectLst>
            </a:endParaRPr>
          </a:p>
        </p:txBody>
      </p:sp>
      <p:sp>
        <p:nvSpPr>
          <p:cNvPr id="16" name="Rectangle 15"/>
          <p:cNvSpPr/>
          <p:nvPr/>
        </p:nvSpPr>
        <p:spPr>
          <a:xfrm>
            <a:off x="2209800" y="3505200"/>
            <a:ext cx="4572000" cy="646331"/>
          </a:xfrm>
          <a:prstGeom prst="rect">
            <a:avLst/>
          </a:prstGeom>
        </p:spPr>
        <p:txBody>
          <a:bodyPr>
            <a:spAutoFit/>
          </a:bodyPr>
          <a:lstStyle/>
          <a:p>
            <a:pPr algn="ctr"/>
            <a:r>
              <a:rPr lang="en-US" b="1" dirty="0" smtClean="0">
                <a:solidFill>
                  <a:srgbClr val="0000FF"/>
                </a:solidFill>
                <a:effectLst>
                  <a:outerShdw blurRad="38100" dist="38100" dir="2700000" algn="tl">
                    <a:srgbClr val="000000">
                      <a:alpha val="43137"/>
                    </a:srgbClr>
                  </a:outerShdw>
                </a:effectLst>
              </a:rPr>
              <a:t>Vertical structure comparison (Irene09L.2011082212 15h forecast)</a:t>
            </a:r>
            <a:endParaRPr lang="en-US" b="1" dirty="0">
              <a:solidFill>
                <a:srgbClr val="0000FF"/>
              </a:solidFill>
              <a:effectLst>
                <a:outerShdw blurRad="38100" dist="38100" dir="2700000" algn="tl">
                  <a:srgbClr val="000000">
                    <a:alpha val="43137"/>
                  </a:srgbClr>
                </a:outerShdw>
              </a:effectLst>
            </a:endParaRPr>
          </a:p>
        </p:txBody>
      </p:sp>
      <p:sp>
        <p:nvSpPr>
          <p:cNvPr id="17" name="Slide Number Placeholder 16"/>
          <p:cNvSpPr>
            <a:spLocks noGrp="1"/>
          </p:cNvSpPr>
          <p:nvPr>
            <p:ph type="sldNum" sz="quarter" idx="12"/>
          </p:nvPr>
        </p:nvSpPr>
        <p:spPr/>
        <p:txBody>
          <a:bodyPr/>
          <a:lstStyle/>
          <a:p>
            <a:fld id="{8AA51038-482A-4A2F-8234-A72E8F7D54EC}" type="slidenum">
              <a:rPr lang="en-US" smtClean="0"/>
              <a:pPr/>
              <a:t>20</a:t>
            </a:fld>
            <a:endParaRPr lang="en-US" dirty="0"/>
          </a:p>
        </p:txBody>
      </p:sp>
    </p:spTree>
    <p:extLst>
      <p:ext uri="{BB962C8B-B14F-4D97-AF65-F5344CB8AC3E}">
        <p14:creationId xmlns:p14="http://schemas.microsoft.com/office/powerpoint/2010/main" val="4008498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215" y="1301376"/>
            <a:ext cx="2442539" cy="519113"/>
          </a:xfrm>
        </p:spPr>
        <p:txBody>
          <a:bodyPr lIns="82945" tIns="41473" rIns="82945" bIns="41473">
            <a:noAutofit/>
          </a:bodyPr>
          <a:lstStyle/>
          <a:p>
            <a:r>
              <a:rPr lang="en-US" sz="2400" b="1" dirty="0" smtClean="0"/>
              <a:t>Simulated 3 km</a:t>
            </a:r>
            <a:endParaRPr lang="en-US" sz="2400" b="1"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1" y="1676400"/>
            <a:ext cx="2852738"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31"/>
          <p:cNvGrpSpPr/>
          <p:nvPr/>
        </p:nvGrpSpPr>
        <p:grpSpPr>
          <a:xfrm>
            <a:off x="1348880" y="3200400"/>
            <a:ext cx="93971" cy="152670"/>
            <a:chOff x="1066800" y="1969124"/>
            <a:chExt cx="403496" cy="850546"/>
          </a:xfrm>
        </p:grpSpPr>
        <p:sp>
          <p:nvSpPr>
            <p:cNvPr id="33" name="Oval 32"/>
            <p:cNvSpPr/>
            <p:nvPr/>
          </p:nvSpPr>
          <p:spPr>
            <a:xfrm>
              <a:off x="1066800" y="2209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87416">
              <a:off x="1082906" y="19691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590367">
              <a:off x="1197709" y="24225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457200" y="1980420"/>
            <a:ext cx="1600200" cy="307777"/>
          </a:xfrm>
          <a:prstGeom prst="rect">
            <a:avLst/>
          </a:prstGeom>
          <a:noFill/>
        </p:spPr>
        <p:txBody>
          <a:bodyPr wrap="square" lIns="91430" tIns="45715" rIns="91430" bIns="45715" rtlCol="0">
            <a:spAutoFit/>
          </a:bodyPr>
          <a:lstStyle/>
          <a:p>
            <a:r>
              <a:rPr lang="en-US" sz="1400" b="1" dirty="0">
                <a:solidFill>
                  <a:schemeClr val="bg2"/>
                </a:solidFill>
              </a:rPr>
              <a:t>13/12 – 15/06 </a:t>
            </a:r>
          </a:p>
        </p:txBody>
      </p:sp>
      <p:sp>
        <p:nvSpPr>
          <p:cNvPr id="32" name="Slide Number Placeholder 31"/>
          <p:cNvSpPr>
            <a:spLocks noGrp="1"/>
          </p:cNvSpPr>
          <p:nvPr>
            <p:ph type="sldNum" sz="quarter" idx="12"/>
          </p:nvPr>
        </p:nvSpPr>
        <p:spPr/>
        <p:txBody>
          <a:bodyPr/>
          <a:lstStyle/>
          <a:p>
            <a:fld id="{8AA51038-482A-4A2F-8234-A72E8F7D54EC}" type="slidenum">
              <a:rPr lang="en-US" smtClean="0"/>
              <a:pPr/>
              <a:t>21</a:t>
            </a:fld>
            <a:endParaRPr lang="en-US"/>
          </a:p>
        </p:txBody>
      </p:sp>
      <p:pic>
        <p:nvPicPr>
          <p:cNvPr id="49"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31" t="7606" r="14429" b="7283"/>
          <a:stretch/>
        </p:blipFill>
        <p:spPr bwMode="auto">
          <a:xfrm>
            <a:off x="3048000" y="1752600"/>
            <a:ext cx="2924800" cy="26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4676930" y="4151730"/>
            <a:ext cx="1144008" cy="217976"/>
          </a:xfrm>
          <a:prstGeom prst="rect">
            <a:avLst/>
          </a:prstGeom>
          <a:solidFill>
            <a:schemeClr val="bg1"/>
          </a:solidFill>
        </p:spPr>
        <p:txBody>
          <a:bodyPr wrap="square" lIns="91430" tIns="45715" rIns="91430" bIns="45715" rtlCol="0">
            <a:spAutoFit/>
          </a:bodyPr>
          <a:lstStyle/>
          <a:p>
            <a:pPr algn="ctr"/>
            <a:r>
              <a:rPr lang="en-US" sz="800" dirty="0"/>
              <a:t>Valid: 2011091400</a:t>
            </a:r>
          </a:p>
        </p:txBody>
      </p:sp>
      <p:sp>
        <p:nvSpPr>
          <p:cNvPr id="52" name="TextBox 51"/>
          <p:cNvSpPr txBox="1"/>
          <p:nvPr/>
        </p:nvSpPr>
        <p:spPr>
          <a:xfrm>
            <a:off x="3458200" y="2048909"/>
            <a:ext cx="1600200" cy="307777"/>
          </a:xfrm>
          <a:prstGeom prst="rect">
            <a:avLst/>
          </a:prstGeom>
          <a:noFill/>
        </p:spPr>
        <p:txBody>
          <a:bodyPr wrap="square" lIns="91430" tIns="45715" rIns="91430" bIns="45715" rtlCol="0">
            <a:spAutoFit/>
          </a:bodyPr>
          <a:lstStyle/>
          <a:p>
            <a:r>
              <a:rPr lang="en-US" sz="1400" b="1" dirty="0">
                <a:solidFill>
                  <a:schemeClr val="bg2"/>
                </a:solidFill>
              </a:rPr>
              <a:t>13/12 – 15/06 </a:t>
            </a:r>
          </a:p>
        </p:txBody>
      </p:sp>
      <p:grpSp>
        <p:nvGrpSpPr>
          <p:cNvPr id="53" name="Group 31"/>
          <p:cNvGrpSpPr/>
          <p:nvPr/>
        </p:nvGrpSpPr>
        <p:grpSpPr>
          <a:xfrm>
            <a:off x="4343400" y="3167265"/>
            <a:ext cx="93971" cy="152670"/>
            <a:chOff x="1066800" y="1969124"/>
            <a:chExt cx="403496" cy="850546"/>
          </a:xfrm>
        </p:grpSpPr>
        <p:sp>
          <p:nvSpPr>
            <p:cNvPr id="54" name="Oval 53"/>
            <p:cNvSpPr/>
            <p:nvPr/>
          </p:nvSpPr>
          <p:spPr>
            <a:xfrm>
              <a:off x="1066800" y="2209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287416">
              <a:off x="1082906" y="19691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0590367">
              <a:off x="1197709" y="24225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270" r="33010" b="11204"/>
          <a:stretch/>
        </p:blipFill>
        <p:spPr bwMode="auto">
          <a:xfrm>
            <a:off x="6137560" y="1754251"/>
            <a:ext cx="2988233" cy="27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8078010" y="4151910"/>
            <a:ext cx="989202" cy="215433"/>
          </a:xfrm>
          <a:prstGeom prst="rect">
            <a:avLst/>
          </a:prstGeom>
          <a:solidFill>
            <a:schemeClr val="bg1"/>
          </a:solidFill>
        </p:spPr>
        <p:txBody>
          <a:bodyPr wrap="square" lIns="91430" tIns="45715" rIns="91430" bIns="45715" rtlCol="0">
            <a:spAutoFit/>
          </a:bodyPr>
          <a:lstStyle/>
          <a:p>
            <a:pPr algn="just"/>
            <a:r>
              <a:rPr lang="en-US" sz="800" dirty="0"/>
              <a:t>Valid: 2011091400</a:t>
            </a:r>
          </a:p>
        </p:txBody>
      </p:sp>
      <p:sp>
        <p:nvSpPr>
          <p:cNvPr id="59" name="TextBox 58"/>
          <p:cNvSpPr txBox="1"/>
          <p:nvPr/>
        </p:nvSpPr>
        <p:spPr>
          <a:xfrm>
            <a:off x="6733172" y="1820489"/>
            <a:ext cx="1600200" cy="307777"/>
          </a:xfrm>
          <a:prstGeom prst="rect">
            <a:avLst/>
          </a:prstGeom>
          <a:noFill/>
        </p:spPr>
        <p:txBody>
          <a:bodyPr wrap="square" lIns="91430" tIns="45715" rIns="91430" bIns="45715" rtlCol="0">
            <a:spAutoFit/>
          </a:bodyPr>
          <a:lstStyle/>
          <a:p>
            <a:r>
              <a:rPr lang="en-US" sz="1400" b="1" dirty="0">
                <a:solidFill>
                  <a:schemeClr val="bg2"/>
                </a:solidFill>
              </a:rPr>
              <a:t>13/12 – 15/06 </a:t>
            </a:r>
          </a:p>
        </p:txBody>
      </p:sp>
      <p:grpSp>
        <p:nvGrpSpPr>
          <p:cNvPr id="60" name="Group 31"/>
          <p:cNvGrpSpPr/>
          <p:nvPr/>
        </p:nvGrpSpPr>
        <p:grpSpPr>
          <a:xfrm>
            <a:off x="7584690" y="3107800"/>
            <a:ext cx="93971" cy="152670"/>
            <a:chOff x="1066800" y="1969124"/>
            <a:chExt cx="403496" cy="850546"/>
          </a:xfrm>
        </p:grpSpPr>
        <p:sp>
          <p:nvSpPr>
            <p:cNvPr id="61" name="Oval 60"/>
            <p:cNvSpPr/>
            <p:nvPr/>
          </p:nvSpPr>
          <p:spPr>
            <a:xfrm>
              <a:off x="1066800" y="2209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287416">
              <a:off x="1082906" y="19691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0590367">
              <a:off x="1197709" y="2422524"/>
              <a:ext cx="272587" cy="397146"/>
            </a:xfrm>
            <a:custGeom>
              <a:avLst/>
              <a:gdLst>
                <a:gd name="connsiteX0" fmla="*/ 0 w 238125"/>
                <a:gd name="connsiteY0" fmla="*/ 452438 h 452438"/>
                <a:gd name="connsiteX1" fmla="*/ 104775 w 238125"/>
                <a:gd name="connsiteY1" fmla="*/ 152400 h 452438"/>
                <a:gd name="connsiteX2" fmla="*/ 238125 w 238125"/>
                <a:gd name="connsiteY2" fmla="*/ 0 h 452438"/>
              </a:gdLst>
              <a:ahLst/>
              <a:cxnLst>
                <a:cxn ang="0">
                  <a:pos x="connsiteX0" y="connsiteY0"/>
                </a:cxn>
                <a:cxn ang="0">
                  <a:pos x="connsiteX1" y="connsiteY1"/>
                </a:cxn>
                <a:cxn ang="0">
                  <a:pos x="connsiteX2" y="connsiteY2"/>
                </a:cxn>
              </a:cxnLst>
              <a:rect l="l" t="t" r="r" b="b"/>
              <a:pathLst>
                <a:path w="238125" h="452438">
                  <a:moveTo>
                    <a:pt x="0" y="452438"/>
                  </a:moveTo>
                  <a:cubicBezTo>
                    <a:pt x="32544" y="340122"/>
                    <a:pt x="65088" y="227806"/>
                    <a:pt x="104775" y="152400"/>
                  </a:cubicBezTo>
                  <a:cubicBezTo>
                    <a:pt x="144462" y="76994"/>
                    <a:pt x="191293" y="38497"/>
                    <a:pt x="2381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1"/>
          <p:cNvSpPr txBox="1">
            <a:spLocks/>
          </p:cNvSpPr>
          <p:nvPr/>
        </p:nvSpPr>
        <p:spPr>
          <a:xfrm>
            <a:off x="6549059" y="1176295"/>
            <a:ext cx="2442539" cy="519113"/>
          </a:xfrm>
          <a:prstGeom prst="rect">
            <a:avLst/>
          </a:prstGeom>
        </p:spPr>
        <p:txBody>
          <a:bodyPr vert="horz" lIns="82945" tIns="41473" rIns="82945" bIns="4147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Simulated 9 km operational</a:t>
            </a:r>
            <a:endParaRPr lang="en-US" sz="2400" b="1" dirty="0"/>
          </a:p>
        </p:txBody>
      </p:sp>
      <p:sp>
        <p:nvSpPr>
          <p:cNvPr id="66" name="Title 1"/>
          <p:cNvSpPr txBox="1">
            <a:spLocks/>
          </p:cNvSpPr>
          <p:nvPr/>
        </p:nvSpPr>
        <p:spPr>
          <a:xfrm>
            <a:off x="47001" y="76200"/>
            <a:ext cx="8991600" cy="512693"/>
          </a:xfrm>
          <a:prstGeom prst="rect">
            <a:avLst/>
          </a:prstGeom>
        </p:spPr>
        <p:txBody>
          <a:bodyPr vert="horz" lIns="82945" tIns="41473" rIns="82945" bIns="41473"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effectLst>
                  <a:outerShdw blurRad="38100" dist="38100" dir="2700000" algn="tl">
                    <a:srgbClr val="000000">
                      <a:alpha val="43137"/>
                    </a:srgbClr>
                  </a:outerShdw>
                </a:effectLst>
              </a:rPr>
              <a:t>New experimental products from operational HWRF</a:t>
            </a:r>
            <a:endParaRPr lang="en-US" sz="3600" b="1" dirty="0">
              <a:solidFill>
                <a:srgbClr val="0000FF"/>
              </a:solidFill>
              <a:effectLst>
                <a:outerShdw blurRad="38100" dist="38100" dir="2700000" algn="tl">
                  <a:srgbClr val="000000">
                    <a:alpha val="43137"/>
                  </a:srgbClr>
                </a:outerShdw>
              </a:effectLst>
            </a:endParaRPr>
          </a:p>
        </p:txBody>
      </p:sp>
      <p:sp>
        <p:nvSpPr>
          <p:cNvPr id="67" name="Content Placeholder 2"/>
          <p:cNvSpPr>
            <a:spLocks noGrp="1"/>
          </p:cNvSpPr>
          <p:nvPr>
            <p:ph idx="1"/>
          </p:nvPr>
        </p:nvSpPr>
        <p:spPr>
          <a:xfrm>
            <a:off x="157887" y="461246"/>
            <a:ext cx="5483704" cy="1219200"/>
          </a:xfrm>
        </p:spPr>
        <p:txBody>
          <a:bodyPr lIns="82945" tIns="41473" rIns="82945" bIns="41473">
            <a:normAutofit/>
          </a:bodyPr>
          <a:lstStyle/>
          <a:p>
            <a:pPr>
              <a:spcBef>
                <a:spcPts val="0"/>
              </a:spcBef>
            </a:pPr>
            <a:r>
              <a:rPr lang="en-US" sz="1800" b="1" dirty="0">
                <a:solidFill>
                  <a:srgbClr val="002060"/>
                </a:solidFill>
              </a:rPr>
              <a:t>Synthetic satellite imagery using a uniform RTM:</a:t>
            </a:r>
          </a:p>
          <a:p>
            <a:pPr lvl="1">
              <a:spcBef>
                <a:spcPts val="0"/>
              </a:spcBef>
            </a:pPr>
            <a:r>
              <a:rPr lang="en-US" sz="1600" dirty="0">
                <a:solidFill>
                  <a:srgbClr val="002060"/>
                </a:solidFill>
              </a:rPr>
              <a:t>GOES-13 and GOES-11 Channel 2,3,4,6</a:t>
            </a:r>
          </a:p>
          <a:p>
            <a:pPr lvl="1">
              <a:spcBef>
                <a:spcPts val="0"/>
              </a:spcBef>
            </a:pPr>
            <a:r>
              <a:rPr lang="en-US" sz="1600" dirty="0">
                <a:solidFill>
                  <a:srgbClr val="002060"/>
                </a:solidFill>
              </a:rPr>
              <a:t>Microwave  37 GHz and 85 GHz Vertical and Horizontal </a:t>
            </a:r>
            <a:r>
              <a:rPr lang="en-US" sz="1600" dirty="0" smtClean="0">
                <a:solidFill>
                  <a:srgbClr val="002060"/>
                </a:solidFill>
              </a:rPr>
              <a:t>Polarization (replace AMSRE with SSM/I F17/F18/F20)</a:t>
            </a:r>
          </a:p>
        </p:txBody>
      </p:sp>
      <p:pic>
        <p:nvPicPr>
          <p:cNvPr id="6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1" r="4605"/>
          <a:stretch/>
        </p:blipFill>
        <p:spPr bwMode="auto">
          <a:xfrm>
            <a:off x="4097191" y="4529138"/>
            <a:ext cx="4267200"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104930" y="4725817"/>
            <a:ext cx="3628870" cy="2154436"/>
          </a:xfrm>
          <a:prstGeom prst="rect">
            <a:avLst/>
          </a:prstGeom>
        </p:spPr>
        <p:txBody>
          <a:bodyPr wrap="square">
            <a:spAutoFit/>
          </a:bodyPr>
          <a:lstStyle/>
          <a:p>
            <a:r>
              <a:rPr lang="en-US" b="1" dirty="0" smtClean="0"/>
              <a:t>High Temporal Resolution HWRF ATCF-style output at every time step (5 seconds) at 3km resolution</a:t>
            </a:r>
          </a:p>
          <a:p>
            <a:pPr lvl="1"/>
            <a:r>
              <a:rPr lang="en-US" sz="1600" dirty="0"/>
              <a:t>Are 6-hr outputs representative of the actual model forecast?</a:t>
            </a:r>
          </a:p>
          <a:p>
            <a:pPr lvl="1"/>
            <a:r>
              <a:rPr lang="en-US" sz="1600" dirty="0"/>
              <a:t>What is happening during development and RI within the model</a:t>
            </a:r>
            <a:r>
              <a:rPr lang="en-US" sz="1600" dirty="0" smtClean="0"/>
              <a:t>?</a:t>
            </a:r>
            <a:endParaRPr lang="en-US" sz="1600" dirty="0"/>
          </a:p>
        </p:txBody>
      </p:sp>
      <p:cxnSp>
        <p:nvCxnSpPr>
          <p:cNvPr id="40" name="Straight Connector 39"/>
          <p:cNvCxnSpPr/>
          <p:nvPr/>
        </p:nvCxnSpPr>
        <p:spPr>
          <a:xfrm>
            <a:off x="0" y="4572000"/>
            <a:ext cx="9020863"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3027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 y="-30480"/>
            <a:ext cx="9144000" cy="822158"/>
          </a:xfrm>
        </p:spPr>
        <p:txBody>
          <a:bodyPr>
            <a:normAutofit/>
          </a:bodyPr>
          <a:lstStyle/>
          <a:p>
            <a:r>
              <a:rPr lang="en-US" sz="3200" b="1" dirty="0" smtClean="0">
                <a:solidFill>
                  <a:srgbClr val="0000FF"/>
                </a:solidFill>
                <a:effectLst>
                  <a:outerShdw blurRad="38100" dist="38100" dir="2700000" algn="tl">
                    <a:srgbClr val="000000">
                      <a:alpha val="43137"/>
                    </a:srgbClr>
                  </a:outerShdw>
                </a:effectLst>
              </a:rPr>
              <a:t>High Temporal Resolution Model Output</a:t>
            </a:r>
            <a:endParaRPr lang="en-US" sz="3200" b="1" dirty="0">
              <a:solidFill>
                <a:srgbClr val="0000FF"/>
              </a:solidFill>
              <a:effectLst>
                <a:outerShdw blurRad="38100" dist="38100" dir="2700000" algn="tl">
                  <a:srgbClr val="000000">
                    <a:alpha val="43137"/>
                  </a:srgbClr>
                </a:outerShdw>
              </a:effectLst>
            </a:endParaRPr>
          </a:p>
        </p:txBody>
      </p:sp>
      <p:pic>
        <p:nvPicPr>
          <p:cNvPr id="18436" name="Picture 4"/>
          <p:cNvPicPr>
            <a:picLocks noChangeAspect="1" noChangeArrowheads="1"/>
          </p:cNvPicPr>
          <p:nvPr/>
        </p:nvPicPr>
        <p:blipFill>
          <a:blip r:embed="rId3" cstate="print"/>
          <a:srcRect/>
          <a:stretch>
            <a:fillRect/>
          </a:stretch>
        </p:blipFill>
        <p:spPr bwMode="auto">
          <a:xfrm>
            <a:off x="0" y="1066800"/>
            <a:ext cx="5000625" cy="4514850"/>
          </a:xfrm>
          <a:prstGeom prst="rect">
            <a:avLst/>
          </a:prstGeom>
          <a:noFill/>
          <a:ln w="9525">
            <a:noFill/>
            <a:miter lim="800000"/>
            <a:headEnd/>
            <a:tailEnd/>
          </a:ln>
        </p:spPr>
      </p:pic>
      <p:sp>
        <p:nvSpPr>
          <p:cNvPr id="13" name="TextBox 12"/>
          <p:cNvSpPr txBox="1"/>
          <p:nvPr/>
        </p:nvSpPr>
        <p:spPr>
          <a:xfrm>
            <a:off x="1371600" y="4191000"/>
            <a:ext cx="2133600" cy="923330"/>
          </a:xfrm>
          <a:prstGeom prst="rect">
            <a:avLst/>
          </a:prstGeom>
          <a:noFill/>
        </p:spPr>
        <p:txBody>
          <a:bodyPr wrap="square" rtlCol="0">
            <a:spAutoFit/>
          </a:bodyPr>
          <a:lstStyle/>
          <a:p>
            <a:r>
              <a:rPr lang="en-US" b="1" dirty="0" smtClean="0"/>
              <a:t>Intensity variability could impact verification statistics</a:t>
            </a:r>
            <a:endParaRPr lang="en-US" b="1" dirty="0"/>
          </a:p>
        </p:txBody>
      </p:sp>
      <p:pic>
        <p:nvPicPr>
          <p:cNvPr id="17"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64798" y="1524000"/>
            <a:ext cx="4279202" cy="4048125"/>
          </a:xfrm>
        </p:spPr>
      </p:pic>
      <p:sp>
        <p:nvSpPr>
          <p:cNvPr id="18" name="TextBox 17"/>
          <p:cNvSpPr txBox="1"/>
          <p:nvPr/>
        </p:nvSpPr>
        <p:spPr>
          <a:xfrm>
            <a:off x="6172200" y="5638800"/>
            <a:ext cx="2133600" cy="923330"/>
          </a:xfrm>
          <a:prstGeom prst="rect">
            <a:avLst/>
          </a:prstGeom>
          <a:noFill/>
        </p:spPr>
        <p:txBody>
          <a:bodyPr wrap="square" rtlCol="0">
            <a:spAutoFit/>
          </a:bodyPr>
          <a:lstStyle/>
          <a:p>
            <a:r>
              <a:rPr lang="en-US" b="1" dirty="0" smtClean="0"/>
              <a:t>Evaluation of High-resolution structure now possible</a:t>
            </a:r>
            <a:endParaRPr lang="en-US" b="1" dirty="0"/>
          </a:p>
        </p:txBody>
      </p:sp>
      <p:sp>
        <p:nvSpPr>
          <p:cNvPr id="7" name="Slide Number Placeholder 6"/>
          <p:cNvSpPr>
            <a:spLocks noGrp="1"/>
          </p:cNvSpPr>
          <p:nvPr>
            <p:ph type="sldNum" sz="quarter" idx="12"/>
          </p:nvPr>
        </p:nvSpPr>
        <p:spPr/>
        <p:txBody>
          <a:bodyPr/>
          <a:lstStyle/>
          <a:p>
            <a:fld id="{8AA51038-482A-4A2F-8234-A72E8F7D54EC}" type="slidenum">
              <a:rPr lang="en-US" smtClean="0"/>
              <a:pPr/>
              <a:t>22</a:t>
            </a:fld>
            <a:endParaRPr lang="en-US"/>
          </a:p>
        </p:txBody>
      </p:sp>
    </p:spTree>
    <p:extLst>
      <p:ext uri="{BB962C8B-B14F-4D97-AF65-F5344CB8AC3E}">
        <p14:creationId xmlns:p14="http://schemas.microsoft.com/office/powerpoint/2010/main" val="3166281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 y="0"/>
            <a:ext cx="310896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6635" y="8708"/>
            <a:ext cx="310896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108960"/>
            <a:ext cx="292608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960" y="3098074"/>
            <a:ext cx="292608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40" y="0"/>
            <a:ext cx="310896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721" y="3098074"/>
            <a:ext cx="292608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0" y="2514600"/>
            <a:ext cx="2362200" cy="369332"/>
          </a:xfrm>
          <a:prstGeom prst="rect">
            <a:avLst/>
          </a:prstGeom>
          <a:noFill/>
        </p:spPr>
        <p:txBody>
          <a:bodyPr wrap="square" rtlCol="0">
            <a:spAutoFit/>
          </a:bodyPr>
          <a:lstStyle/>
          <a:p>
            <a:pPr algn="ctr"/>
            <a:r>
              <a:rPr lang="en-US" b="1" dirty="0" smtClean="0"/>
              <a:t>SSMI/S 37 GHz-H</a:t>
            </a:r>
            <a:endParaRPr lang="en-US" b="1" dirty="0"/>
          </a:p>
        </p:txBody>
      </p:sp>
      <p:sp>
        <p:nvSpPr>
          <p:cNvPr id="11" name="TextBox 10"/>
          <p:cNvSpPr txBox="1"/>
          <p:nvPr/>
        </p:nvSpPr>
        <p:spPr>
          <a:xfrm>
            <a:off x="6553200" y="2432259"/>
            <a:ext cx="2362200" cy="646331"/>
          </a:xfrm>
          <a:prstGeom prst="rect">
            <a:avLst/>
          </a:prstGeom>
          <a:noFill/>
        </p:spPr>
        <p:txBody>
          <a:bodyPr wrap="square" rtlCol="0">
            <a:spAutoFit/>
          </a:bodyPr>
          <a:lstStyle/>
          <a:p>
            <a:pPr algn="ctr"/>
            <a:r>
              <a:rPr lang="en-US" b="1" dirty="0" smtClean="0"/>
              <a:t>SSMI/S 37 GHz-Color Composite</a:t>
            </a:r>
            <a:endParaRPr lang="en-US" b="1" dirty="0"/>
          </a:p>
        </p:txBody>
      </p:sp>
      <p:sp>
        <p:nvSpPr>
          <p:cNvPr id="12" name="TextBox 11"/>
          <p:cNvSpPr txBox="1"/>
          <p:nvPr/>
        </p:nvSpPr>
        <p:spPr>
          <a:xfrm>
            <a:off x="3390900" y="2482334"/>
            <a:ext cx="2362200" cy="369332"/>
          </a:xfrm>
          <a:prstGeom prst="rect">
            <a:avLst/>
          </a:prstGeom>
          <a:noFill/>
        </p:spPr>
        <p:txBody>
          <a:bodyPr wrap="square" rtlCol="0">
            <a:spAutoFit/>
          </a:bodyPr>
          <a:lstStyle/>
          <a:p>
            <a:pPr algn="ctr"/>
            <a:r>
              <a:rPr lang="en-US" b="1" dirty="0" smtClean="0"/>
              <a:t>SSMI/S 37 GHz-V</a:t>
            </a:r>
            <a:endParaRPr lang="en-US" b="1" dirty="0"/>
          </a:p>
        </p:txBody>
      </p:sp>
      <p:sp>
        <p:nvSpPr>
          <p:cNvPr id="13" name="TextBox 12"/>
          <p:cNvSpPr txBox="1"/>
          <p:nvPr/>
        </p:nvSpPr>
        <p:spPr>
          <a:xfrm>
            <a:off x="358140" y="5943600"/>
            <a:ext cx="794766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HWRF Generated SSM/I S Microwave Imagery (new operational product)</a:t>
            </a:r>
          </a:p>
          <a:p>
            <a:pPr algn="r"/>
            <a:r>
              <a:rPr lang="en-US" b="1" dirty="0" smtClean="0">
                <a:solidFill>
                  <a:srgbClr val="0000FF"/>
                </a:solidFill>
                <a:effectLst>
                  <a:outerShdw blurRad="38100" dist="38100" dir="2700000" algn="tl">
                    <a:srgbClr val="000000">
                      <a:alpha val="43137"/>
                    </a:srgbClr>
                  </a:outerShdw>
                </a:effectLst>
              </a:rPr>
              <a:t>-- Courtesy: Dave </a:t>
            </a:r>
            <a:r>
              <a:rPr lang="en-US" b="1" dirty="0" err="1" smtClean="0">
                <a:solidFill>
                  <a:srgbClr val="0000FF"/>
                </a:solidFill>
                <a:effectLst>
                  <a:outerShdw blurRad="38100" dist="38100" dir="2700000" algn="tl">
                    <a:srgbClr val="000000">
                      <a:alpha val="43137"/>
                    </a:srgbClr>
                  </a:outerShdw>
                </a:effectLst>
              </a:rPr>
              <a:t>Zelinsky</a:t>
            </a:r>
            <a:r>
              <a:rPr lang="en-US" b="1" dirty="0" smtClean="0">
                <a:solidFill>
                  <a:srgbClr val="0000FF"/>
                </a:solidFill>
                <a:effectLst>
                  <a:outerShdw blurRad="38100" dist="38100" dir="2700000" algn="tl">
                    <a:srgbClr val="000000">
                      <a:alpha val="43137"/>
                    </a:srgbClr>
                  </a:outerShdw>
                </a:effectLst>
              </a:rPr>
              <a:t>, NHC</a:t>
            </a:r>
            <a:endParaRPr lang="en-US" b="1" dirty="0">
              <a:solidFill>
                <a:srgbClr val="0000FF"/>
              </a:solidFill>
              <a:effectLst>
                <a:outerShdw blurRad="38100" dist="38100" dir="2700000" algn="tl">
                  <a:srgbClr val="000000">
                    <a:alpha val="43137"/>
                  </a:srgbClr>
                </a:outerShdw>
              </a:effectLst>
            </a:endParaRPr>
          </a:p>
        </p:txBody>
      </p:sp>
      <p:sp>
        <p:nvSpPr>
          <p:cNvPr id="14" name="Slide Number Placeholder 13"/>
          <p:cNvSpPr>
            <a:spLocks noGrp="1"/>
          </p:cNvSpPr>
          <p:nvPr>
            <p:ph type="sldNum" sz="quarter" idx="12"/>
          </p:nvPr>
        </p:nvSpPr>
        <p:spPr/>
        <p:txBody>
          <a:bodyPr/>
          <a:lstStyle/>
          <a:p>
            <a:fld id="{8AA51038-482A-4A2F-8234-A72E8F7D54EC}" type="slidenum">
              <a:rPr lang="en-US" smtClean="0"/>
              <a:pPr/>
              <a:t>23</a:t>
            </a:fld>
            <a:endParaRPr lang="en-US" dirty="0"/>
          </a:p>
        </p:txBody>
      </p:sp>
    </p:spTree>
    <p:extLst>
      <p:ext uri="{BB962C8B-B14F-4D97-AF65-F5344CB8AC3E}">
        <p14:creationId xmlns:p14="http://schemas.microsoft.com/office/powerpoint/2010/main" val="1853021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24</a:t>
            </a:fld>
            <a:endParaRPr lang="en-US" dirty="0"/>
          </a:p>
        </p:txBody>
      </p:sp>
      <p:pic>
        <p:nvPicPr>
          <p:cNvPr id="3" name="Picture 2" descr="Z:\Documents\HWRF212fvsHWRF_wind_pdf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600200" y="0"/>
            <a:ext cx="5638801" cy="82215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mj-lt"/>
                <a:ea typeface="+mj-ea"/>
                <a:cs typeface="+mj-cs"/>
              </a:rPr>
              <a:t>Maximum wind PDF </a:t>
            </a:r>
            <a:endParaRPr kumimoji="0" 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617820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4191000" cy="609600"/>
          </a:xfrm>
          <a:solidFill>
            <a:srgbClr val="FFFF00">
              <a:alpha val="30000"/>
            </a:srgbClr>
          </a:solidFill>
        </p:spPr>
        <p:txBody>
          <a:bodyPr>
            <a:normAutofit fontScale="90000"/>
          </a:bodyPr>
          <a:lstStyle/>
          <a:p>
            <a:r>
              <a:rPr lang="en-US" b="1" dirty="0" smtClean="0">
                <a:solidFill>
                  <a:srgbClr val="0000FF"/>
                </a:solidFill>
                <a:effectLst>
                  <a:outerShdw blurRad="38100" dist="38100" dir="2700000" algn="tl">
                    <a:srgbClr val="000000">
                      <a:alpha val="43137"/>
                    </a:srgbClr>
                  </a:outerShdw>
                </a:effectLst>
              </a:rPr>
              <a:t>Summary</a:t>
            </a:r>
            <a:endParaRPr 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762000"/>
            <a:ext cx="8229600" cy="5943600"/>
          </a:xfrm>
        </p:spPr>
        <p:txBody>
          <a:bodyPr>
            <a:noAutofit/>
          </a:bodyPr>
          <a:lstStyle/>
          <a:p>
            <a:r>
              <a:rPr lang="en-US" sz="2000" dirty="0" smtClean="0"/>
              <a:t>Track forecast skills of H212 improved significantly over both 2011/2010 seasons on </a:t>
            </a:r>
            <a:r>
              <a:rPr lang="en-US" sz="2000" b="1" dirty="0" smtClean="0">
                <a:solidFill>
                  <a:srgbClr val="FF0000"/>
                </a:solidFill>
              </a:rPr>
              <a:t>Atlantic basin </a:t>
            </a:r>
            <a:r>
              <a:rPr lang="en-US" sz="2000" dirty="0" smtClean="0"/>
              <a:t>with about </a:t>
            </a:r>
            <a:r>
              <a:rPr lang="en-US" sz="2000" b="1" dirty="0" smtClean="0">
                <a:solidFill>
                  <a:srgbClr val="FF0000"/>
                </a:solidFill>
              </a:rPr>
              <a:t>20-25% improvement </a:t>
            </a:r>
            <a:r>
              <a:rPr lang="en-US" sz="2000" dirty="0" smtClean="0"/>
              <a:t>against HOPS</a:t>
            </a:r>
          </a:p>
          <a:p>
            <a:endParaRPr lang="en-US" sz="900" dirty="0" smtClean="0"/>
          </a:p>
          <a:p>
            <a:r>
              <a:rPr lang="en-US" sz="2000" dirty="0"/>
              <a:t>Track forecast skills of </a:t>
            </a:r>
            <a:r>
              <a:rPr lang="en-US" sz="2000" dirty="0" smtClean="0"/>
              <a:t>H212 of </a:t>
            </a:r>
            <a:r>
              <a:rPr lang="en-US" sz="2000" b="1" dirty="0" smtClean="0">
                <a:solidFill>
                  <a:srgbClr val="FF0000"/>
                </a:solidFill>
              </a:rPr>
              <a:t>Eastern Pacific basin </a:t>
            </a:r>
            <a:r>
              <a:rPr lang="en-US" sz="2000" dirty="0" smtClean="0"/>
              <a:t>also  improved maximum </a:t>
            </a:r>
            <a:r>
              <a:rPr lang="en-US" sz="2000" b="1" dirty="0" smtClean="0">
                <a:solidFill>
                  <a:srgbClr val="FF0000"/>
                </a:solidFill>
              </a:rPr>
              <a:t>25%</a:t>
            </a:r>
            <a:r>
              <a:rPr lang="en-US" sz="2000" dirty="0" smtClean="0"/>
              <a:t> over the HOPS in 2011 season, but </a:t>
            </a:r>
            <a:r>
              <a:rPr lang="en-US" sz="2000" b="1" dirty="0" smtClean="0">
                <a:solidFill>
                  <a:srgbClr val="FF0000"/>
                </a:solidFill>
              </a:rPr>
              <a:t>little degradation </a:t>
            </a:r>
            <a:r>
              <a:rPr lang="en-US" sz="2000" dirty="0" smtClean="0"/>
              <a:t>at day 4 and 5 in 2010 season</a:t>
            </a:r>
            <a:r>
              <a:rPr lang="en-US" sz="2000" b="1" dirty="0" smtClean="0">
                <a:solidFill>
                  <a:srgbClr val="FF0000"/>
                </a:solidFill>
              </a:rPr>
              <a:t> </a:t>
            </a:r>
            <a:r>
              <a:rPr lang="en-US" sz="2000" dirty="0" smtClean="0"/>
              <a:t>mainly due to Hurricane Frank</a:t>
            </a:r>
          </a:p>
          <a:p>
            <a:endParaRPr lang="en-US" sz="1000" dirty="0" smtClean="0"/>
          </a:p>
          <a:p>
            <a:r>
              <a:rPr lang="en-US" sz="2000" b="1" dirty="0" smtClean="0">
                <a:solidFill>
                  <a:srgbClr val="FF0000"/>
                </a:solidFill>
              </a:rPr>
              <a:t>Intensity forecast </a:t>
            </a:r>
            <a:r>
              <a:rPr lang="en-US" sz="2000" dirty="0" smtClean="0"/>
              <a:t>improvement is not as impressive as track improvement, but show </a:t>
            </a:r>
            <a:r>
              <a:rPr lang="en-US" sz="2000" b="1" dirty="0" smtClean="0">
                <a:solidFill>
                  <a:srgbClr val="FF0000"/>
                </a:solidFill>
              </a:rPr>
              <a:t>overall improvement</a:t>
            </a:r>
            <a:r>
              <a:rPr lang="en-US" sz="2000" dirty="0" smtClean="0"/>
              <a:t>. The biggest improvement of intensity is 2011 EP basin with over 40% to HOPS. However, </a:t>
            </a:r>
            <a:r>
              <a:rPr lang="en-US" sz="2000" b="1" dirty="0" smtClean="0">
                <a:solidFill>
                  <a:srgbClr val="FF0000"/>
                </a:solidFill>
              </a:rPr>
              <a:t>significant improvements in intensity bias </a:t>
            </a:r>
            <a:r>
              <a:rPr lang="en-US" sz="2000" dirty="0" smtClean="0"/>
              <a:t>is noted for both Atlantic and Eastern Pacific, for both 2010-2011 seasons.</a:t>
            </a:r>
          </a:p>
          <a:p>
            <a:endParaRPr lang="en-US" sz="1050" dirty="0" smtClean="0"/>
          </a:p>
          <a:p>
            <a:r>
              <a:rPr lang="en-US" sz="2000" dirty="0" smtClean="0"/>
              <a:t>On top of track and intensity skill, </a:t>
            </a:r>
            <a:r>
              <a:rPr lang="en-US" sz="2000" b="1" dirty="0" smtClean="0">
                <a:solidFill>
                  <a:srgbClr val="FF0000"/>
                </a:solidFill>
              </a:rPr>
              <a:t>the storm size and structure </a:t>
            </a:r>
            <a:r>
              <a:rPr lang="en-US" sz="2000" dirty="0" smtClean="0"/>
              <a:t>of H212 improve as well, in terms of radii verification and evaluation of PBL height</a:t>
            </a:r>
          </a:p>
          <a:p>
            <a:endParaRPr lang="en-US" sz="1000" dirty="0" smtClean="0"/>
          </a:p>
          <a:p>
            <a:r>
              <a:rPr lang="en-US" sz="2000" dirty="0" smtClean="0"/>
              <a:t>The problem of </a:t>
            </a:r>
            <a:r>
              <a:rPr lang="en-US" sz="2000" b="1" dirty="0" smtClean="0">
                <a:solidFill>
                  <a:srgbClr val="FF0000"/>
                </a:solidFill>
              </a:rPr>
              <a:t>wind-pressure relationship </a:t>
            </a:r>
            <a:r>
              <a:rPr lang="en-US" sz="2000" dirty="0" smtClean="0"/>
              <a:t>in high wind speed regime also significantly improved in H212</a:t>
            </a:r>
          </a:p>
          <a:p>
            <a:r>
              <a:rPr lang="en-US" sz="2000" b="1" dirty="0" smtClean="0">
                <a:solidFill>
                  <a:srgbClr val="0000FF"/>
                </a:solidFill>
              </a:rPr>
              <a:t>With high resolution and improved physics, we are laying foundation for improved intensity predictions through improved storm structure.</a:t>
            </a:r>
          </a:p>
        </p:txBody>
      </p:sp>
      <p:sp>
        <p:nvSpPr>
          <p:cNvPr id="4" name="Slide Number Placeholder 3"/>
          <p:cNvSpPr>
            <a:spLocks noGrp="1"/>
          </p:cNvSpPr>
          <p:nvPr>
            <p:ph type="sldNum" sz="quarter" idx="12"/>
          </p:nvPr>
        </p:nvSpPr>
        <p:spPr/>
        <p:txBody>
          <a:bodyPr/>
          <a:lstStyle/>
          <a:p>
            <a:fld id="{8AA51038-482A-4A2F-8234-A72E8F7D54EC}" type="slidenum">
              <a:rPr lang="en-US" smtClean="0"/>
              <a:pPr/>
              <a:t>25</a:t>
            </a:fld>
            <a:endParaRPr lang="en-US"/>
          </a:p>
        </p:txBody>
      </p:sp>
    </p:spTree>
    <p:extLst>
      <p:ext uri="{BB962C8B-B14F-4D97-AF65-F5344CB8AC3E}">
        <p14:creationId xmlns:p14="http://schemas.microsoft.com/office/powerpoint/2010/main" val="1777505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086600" cy="609600"/>
          </a:xfrm>
          <a:solidFill>
            <a:srgbClr val="FFFF00">
              <a:alpha val="30000"/>
            </a:srgbClr>
          </a:solidFill>
        </p:spPr>
        <p:txBody>
          <a:bodyPr>
            <a:noAutofit/>
          </a:bodyPr>
          <a:lstStyle/>
          <a:p>
            <a:r>
              <a:rPr lang="en-US" sz="2800" b="1" dirty="0" smtClean="0">
                <a:solidFill>
                  <a:srgbClr val="0000FF"/>
                </a:solidFill>
                <a:effectLst>
                  <a:outerShdw blurRad="38100" dist="38100" dir="2700000" algn="tl">
                    <a:srgbClr val="000000">
                      <a:alpha val="43137"/>
                    </a:srgbClr>
                  </a:outerShdw>
                </a:effectLst>
              </a:rPr>
              <a:t>Evaluation and Recommendation from NHC</a:t>
            </a:r>
            <a:endParaRPr lang="en-US" sz="2800"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762000"/>
            <a:ext cx="8229600" cy="5943600"/>
          </a:xfrm>
        </p:spPr>
        <p:txBody>
          <a:bodyPr>
            <a:noAutofit/>
          </a:bodyPr>
          <a:lstStyle/>
          <a:p>
            <a:r>
              <a:rPr lang="en-GB" sz="2000" b="1" dirty="0" smtClean="0"/>
              <a:t>All HWRF FY2012 T&amp;E was </a:t>
            </a:r>
            <a:r>
              <a:rPr lang="en-GB" sz="2000" b="1" dirty="0"/>
              <a:t>conducted in close collaboration with </a:t>
            </a:r>
            <a:r>
              <a:rPr lang="en-GB" sz="2000" b="1" dirty="0" smtClean="0"/>
              <a:t>NHC with weekly updates.  </a:t>
            </a:r>
          </a:p>
          <a:p>
            <a:r>
              <a:rPr lang="en-GB" sz="2000" b="1" dirty="0" smtClean="0"/>
              <a:t>Evaluation and Recommendation from </a:t>
            </a:r>
            <a:r>
              <a:rPr lang="en-GB" sz="2000" b="1" dirty="0"/>
              <a:t>Richard Pasch, Senior Hurricane </a:t>
            </a:r>
            <a:r>
              <a:rPr lang="en-GB" sz="2000" b="1" dirty="0" smtClean="0"/>
              <a:t>Specialist at NHC:</a:t>
            </a:r>
            <a:endParaRPr lang="en-GB" sz="2000" b="1" dirty="0"/>
          </a:p>
          <a:p>
            <a:r>
              <a:rPr lang="en-US" sz="1600" b="1" i="1" dirty="0" smtClean="0"/>
              <a:t>The </a:t>
            </a:r>
            <a:r>
              <a:rPr lang="en-US" sz="1600" b="1" i="1" dirty="0"/>
              <a:t>National Hurricane Center approves of the upgrades to the HWRF Model proposed for the 2012 hurricane season.  A major accomplishment was the development of a third nest, at 3 km resolution, to cover the inner core and most of surrounding circulation of the storm.  This would make the HWRF model the highest resolution hurricane model ever implemented for operations in the National Weather Service.  Other changes to the model include a bug fix to the nesting scheme, the inclusion of ocean coupling in the eastern North Pacific, upgrades to models physics such as shallow convection and improvements to the planetary boundary layer formulation.  Reruns of the model on a large number of tropical cyclone cases from the 2010 and 2011 Atlantic and east Pacific hurricane seasons generally show significant improvements to track and storm size forecasts.  Some reductions in intensity forecast errors were noted, with a significant reduction of a high bias for weak storms.  </a:t>
            </a:r>
            <a:endParaRPr lang="en-US" sz="1600" b="1" i="1" dirty="0" smtClean="0"/>
          </a:p>
          <a:p>
            <a:r>
              <a:rPr lang="en-US" sz="1600" b="1" i="1" dirty="0" smtClean="0">
                <a:solidFill>
                  <a:srgbClr val="006600"/>
                </a:solidFill>
              </a:rPr>
              <a:t>Based </a:t>
            </a:r>
            <a:r>
              <a:rPr lang="en-US" sz="1600" b="1" i="1" dirty="0">
                <a:solidFill>
                  <a:srgbClr val="006600"/>
                </a:solidFill>
              </a:rPr>
              <a:t>on these results, we recommend implementation of this new version of the HWRF model for the 2012 </a:t>
            </a:r>
            <a:r>
              <a:rPr lang="en-US" sz="1600" b="1" i="1" dirty="0" smtClean="0">
                <a:solidFill>
                  <a:srgbClr val="006600"/>
                </a:solidFill>
              </a:rPr>
              <a:t>season.</a:t>
            </a:r>
          </a:p>
          <a:p>
            <a:r>
              <a:rPr lang="en-US" sz="2000" b="1" dirty="0"/>
              <a:t>EMC HWRF Team recommends that EMC Director approve implementation of suggested </a:t>
            </a:r>
            <a:r>
              <a:rPr lang="en-US" sz="2000" b="1" dirty="0" smtClean="0"/>
              <a:t>upgrades/enhancements </a:t>
            </a:r>
            <a:r>
              <a:rPr lang="en-US" sz="2000" b="1" dirty="0"/>
              <a:t>to operational HWRF system for the </a:t>
            </a:r>
            <a:r>
              <a:rPr lang="en-US" sz="2000" b="1" dirty="0" smtClean="0"/>
              <a:t>2012 </a:t>
            </a:r>
            <a:r>
              <a:rPr lang="en-US" sz="2000" b="1" dirty="0"/>
              <a:t>hurricane season</a:t>
            </a:r>
          </a:p>
          <a:p>
            <a:endParaRPr lang="en-US" sz="2000" b="1" dirty="0">
              <a:solidFill>
                <a:srgbClr val="0000FF"/>
              </a:solidFill>
            </a:endParaRPr>
          </a:p>
        </p:txBody>
      </p:sp>
      <p:sp>
        <p:nvSpPr>
          <p:cNvPr id="4" name="Slide Number Placeholder 3"/>
          <p:cNvSpPr>
            <a:spLocks noGrp="1"/>
          </p:cNvSpPr>
          <p:nvPr>
            <p:ph type="sldNum" sz="quarter" idx="12"/>
          </p:nvPr>
        </p:nvSpPr>
        <p:spPr/>
        <p:txBody>
          <a:bodyPr/>
          <a:lstStyle/>
          <a:p>
            <a:fld id="{8AA51038-482A-4A2F-8234-A72E8F7D54EC}" type="slidenum">
              <a:rPr lang="en-US" smtClean="0"/>
              <a:pPr/>
              <a:t>26</a:t>
            </a:fld>
            <a:endParaRPr lang="en-US"/>
          </a:p>
        </p:txBody>
      </p:sp>
    </p:spTree>
    <p:extLst>
      <p:ext uri="{BB962C8B-B14F-4D97-AF65-F5344CB8AC3E}">
        <p14:creationId xmlns:p14="http://schemas.microsoft.com/office/powerpoint/2010/main" val="3594097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562600" cy="792162"/>
          </a:xfrm>
          <a:solidFill>
            <a:srgbClr val="FFFF00">
              <a:alpha val="30000"/>
            </a:srgbClr>
          </a:solidFill>
        </p:spPr>
        <p:txBody>
          <a:bodyPr>
            <a:normAutofit/>
          </a:bodyPr>
          <a:lstStyle/>
          <a:p>
            <a:r>
              <a:rPr lang="en-US" b="1" dirty="0" smtClean="0">
                <a:solidFill>
                  <a:srgbClr val="0000FF"/>
                </a:solidFill>
                <a:effectLst>
                  <a:outerShdw blurRad="38100" dist="38100" dir="2700000" algn="tl">
                    <a:srgbClr val="000000">
                      <a:alpha val="43137"/>
                    </a:srgbClr>
                  </a:outerShdw>
                </a:effectLst>
              </a:rPr>
              <a:t>Supplemental Material</a:t>
            </a:r>
            <a:endParaRPr 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382000" cy="5562600"/>
          </a:xfrm>
        </p:spPr>
        <p:txBody>
          <a:bodyPr>
            <a:noAutofit/>
          </a:bodyPr>
          <a:lstStyle/>
          <a:p>
            <a:r>
              <a:rPr lang="en-US" sz="2000" dirty="0" smtClean="0"/>
              <a:t>Composite Track Plots:</a:t>
            </a:r>
          </a:p>
          <a:p>
            <a:pPr lvl="1"/>
            <a:r>
              <a:rPr lang="en-US" sz="1600" dirty="0">
                <a:hlinkClick r:id="rId2"/>
              </a:rPr>
              <a:t>http://</a:t>
            </a:r>
            <a:r>
              <a:rPr lang="en-US" sz="1600" dirty="0" smtClean="0">
                <a:hlinkClick r:id="rId2"/>
              </a:rPr>
              <a:t>www.emc.ncep.noaa.gov/HWRF/weeklies/MAR12/h212_composite_tracks.pptx</a:t>
            </a:r>
            <a:endParaRPr lang="en-US" sz="1600" dirty="0" smtClean="0"/>
          </a:p>
          <a:p>
            <a:r>
              <a:rPr lang="en-US" sz="2000" dirty="0"/>
              <a:t>Composite </a:t>
            </a:r>
            <a:r>
              <a:rPr lang="en-US" sz="2000" dirty="0" smtClean="0"/>
              <a:t>Intensity Plots</a:t>
            </a:r>
            <a:r>
              <a:rPr lang="en-US" sz="2000" dirty="0"/>
              <a:t>:</a:t>
            </a:r>
          </a:p>
          <a:p>
            <a:pPr lvl="1"/>
            <a:r>
              <a:rPr lang="en-US" sz="1600" dirty="0">
                <a:hlinkClick r:id="rId3"/>
              </a:rPr>
              <a:t>http://</a:t>
            </a:r>
            <a:r>
              <a:rPr lang="en-US" sz="1600" dirty="0" smtClean="0">
                <a:hlinkClick r:id="rId3"/>
              </a:rPr>
              <a:t>www.emc.ncep.noaa.gov/HWRF/weeklies/MAR12/h212_composite_intensity.pptx</a:t>
            </a:r>
            <a:endParaRPr lang="en-US" sz="1600" dirty="0" smtClean="0"/>
          </a:p>
          <a:p>
            <a:r>
              <a:rPr lang="en-US" sz="2000" dirty="0" smtClean="0"/>
              <a:t>Stats for individual storms:</a:t>
            </a:r>
          </a:p>
          <a:p>
            <a:pPr lvl="1"/>
            <a:r>
              <a:rPr lang="en-US" sz="1600" dirty="0">
                <a:hlinkClick r:id="rId4"/>
              </a:rPr>
              <a:t>http://</a:t>
            </a:r>
            <a:r>
              <a:rPr lang="en-US" sz="1600" dirty="0" smtClean="0">
                <a:hlinkClick r:id="rId4"/>
              </a:rPr>
              <a:t>www.emc.ncep.noaa.gov/HWRF/weeklies/MAR12/h212_individual_stats.pptx</a:t>
            </a:r>
            <a:r>
              <a:rPr lang="en-US" sz="1600" dirty="0" smtClean="0"/>
              <a:t/>
            </a:r>
            <a:br>
              <a:rPr lang="en-US" sz="1600" dirty="0" smtClean="0"/>
            </a:br>
            <a:endParaRPr lang="en-US" sz="1600" dirty="0" smtClean="0"/>
          </a:p>
          <a:p>
            <a:r>
              <a:rPr lang="en-US" sz="2000" dirty="0" smtClean="0"/>
              <a:t>Graphics for each forecast cycle:</a:t>
            </a:r>
          </a:p>
          <a:p>
            <a:pPr lvl="1"/>
            <a:r>
              <a:rPr lang="en-US" sz="1600" dirty="0" smtClean="0"/>
              <a:t>CCS Runs: </a:t>
            </a:r>
            <a:r>
              <a:rPr lang="en-US" sz="1600" dirty="0" smtClean="0">
                <a:hlinkClick r:id="rId5"/>
              </a:rPr>
              <a:t>http</a:t>
            </a:r>
            <a:r>
              <a:rPr lang="en-US" sz="1600" dirty="0">
                <a:hlinkClick r:id="rId5"/>
              </a:rPr>
              <a:t>://www.emc.ncep.noaa.gov/gc_wmb/vxt/H212</a:t>
            </a:r>
            <a:r>
              <a:rPr lang="en-US" sz="1600" dirty="0" smtClean="0">
                <a:hlinkClick r:id="rId5"/>
              </a:rPr>
              <a:t>/</a:t>
            </a:r>
            <a:endParaRPr lang="en-US" sz="1600" dirty="0" smtClean="0"/>
          </a:p>
          <a:p>
            <a:pPr lvl="1"/>
            <a:r>
              <a:rPr lang="en-US" sz="1600" dirty="0"/>
              <a:t>Jet Runs: </a:t>
            </a:r>
            <a:r>
              <a:rPr lang="en-US" sz="1600" dirty="0">
                <a:hlinkClick r:id="rId6"/>
              </a:rPr>
              <a:t>http://</a:t>
            </a:r>
            <a:r>
              <a:rPr lang="en-US" sz="1600" dirty="0" smtClean="0">
                <a:hlinkClick r:id="rId6"/>
              </a:rPr>
              <a:t>www.emc.ncep.noaa.gov/gc_wmb/vxt/H12J/</a:t>
            </a:r>
            <a:endParaRPr lang="en-US" sz="1600" dirty="0" smtClean="0"/>
          </a:p>
          <a:p>
            <a:endParaRPr lang="en-US" sz="2000" dirty="0"/>
          </a:p>
          <a:p>
            <a:r>
              <a:rPr lang="en-US" sz="2000" dirty="0" smtClean="0"/>
              <a:t>Additional diagnostics:</a:t>
            </a:r>
          </a:p>
          <a:p>
            <a:pPr lvl="1"/>
            <a:r>
              <a:rPr lang="en-US" sz="1600" dirty="0" smtClean="0"/>
              <a:t>Mark </a:t>
            </a:r>
            <a:r>
              <a:rPr lang="en-US" sz="1600" dirty="0" err="1" smtClean="0"/>
              <a:t>DeMaria</a:t>
            </a:r>
            <a:r>
              <a:rPr lang="en-US" sz="1600" dirty="0" smtClean="0"/>
              <a:t>/Janna O’Connor: SHIPS based diagnostics (large-scale) and GOES BT verification</a:t>
            </a:r>
          </a:p>
          <a:p>
            <a:pPr lvl="1"/>
            <a:r>
              <a:rPr lang="en-US" sz="1600" dirty="0" smtClean="0"/>
              <a:t>Jonathan </a:t>
            </a:r>
            <a:r>
              <a:rPr lang="en-US" sz="1600" dirty="0" err="1" smtClean="0"/>
              <a:t>Vigh</a:t>
            </a:r>
            <a:r>
              <a:rPr lang="en-US" sz="1600" dirty="0" smtClean="0"/>
              <a:t>/</a:t>
            </a:r>
            <a:r>
              <a:rPr lang="en-US" sz="1600" dirty="0" err="1" smtClean="0"/>
              <a:t>Chanh</a:t>
            </a:r>
            <a:r>
              <a:rPr lang="en-US" sz="1600" dirty="0" smtClean="0"/>
              <a:t> </a:t>
            </a:r>
            <a:r>
              <a:rPr lang="en-US" sz="1600" dirty="0" err="1" smtClean="0"/>
              <a:t>Kieu</a:t>
            </a:r>
            <a:r>
              <a:rPr lang="en-US" sz="1600" dirty="0" smtClean="0"/>
              <a:t>: Environmental and vortex scale diagnostics based on VDMs</a:t>
            </a:r>
          </a:p>
          <a:p>
            <a:pPr lvl="1"/>
            <a:r>
              <a:rPr lang="en-US" sz="1600" dirty="0" smtClean="0"/>
              <a:t>Stan Goldenberg/Young Kwon: Stratification of storms based on initial intensity</a:t>
            </a:r>
          </a:p>
          <a:p>
            <a:pPr lvl="1"/>
            <a:r>
              <a:rPr lang="en-US" sz="1600" dirty="0" smtClean="0"/>
              <a:t>Dave </a:t>
            </a:r>
            <a:r>
              <a:rPr lang="en-US" sz="1600" dirty="0" err="1" smtClean="0"/>
              <a:t>Zelinsky</a:t>
            </a:r>
            <a:r>
              <a:rPr lang="en-US" sz="1600" dirty="0" smtClean="0"/>
              <a:t>/Wallace </a:t>
            </a:r>
            <a:r>
              <a:rPr lang="en-US" sz="1600" dirty="0" err="1" smtClean="0"/>
              <a:t>Hogsett</a:t>
            </a:r>
            <a:r>
              <a:rPr lang="en-US" sz="1600" dirty="0" smtClean="0"/>
              <a:t>: RI verification, Diagnostics of Microwave imagery</a:t>
            </a:r>
          </a:p>
        </p:txBody>
      </p:sp>
      <p:sp>
        <p:nvSpPr>
          <p:cNvPr id="4" name="Slide Number Placeholder 3"/>
          <p:cNvSpPr>
            <a:spLocks noGrp="1"/>
          </p:cNvSpPr>
          <p:nvPr>
            <p:ph type="sldNum" sz="quarter" idx="12"/>
          </p:nvPr>
        </p:nvSpPr>
        <p:spPr/>
        <p:txBody>
          <a:bodyPr/>
          <a:lstStyle/>
          <a:p>
            <a:fld id="{8AA51038-482A-4A2F-8234-A72E8F7D54EC}" type="slidenum">
              <a:rPr lang="en-US" smtClean="0"/>
              <a:pPr/>
              <a:t>27</a:t>
            </a:fld>
            <a:endParaRPr lang="en-US"/>
          </a:p>
        </p:txBody>
      </p:sp>
    </p:spTree>
    <p:extLst>
      <p:ext uri="{BB962C8B-B14F-4D97-AF65-F5344CB8AC3E}">
        <p14:creationId xmlns:p14="http://schemas.microsoft.com/office/powerpoint/2010/main" val="2967040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effectLst>
                  <a:outerShdw blurRad="38100" dist="38100" dir="2700000" algn="tl">
                    <a:srgbClr val="000000">
                      <a:alpha val="43137"/>
                    </a:srgbClr>
                  </a:outerShdw>
                </a:effectLst>
              </a:rPr>
              <a:t>Next Steps</a:t>
            </a:r>
            <a:endParaRPr 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000" dirty="0" smtClean="0"/>
              <a:t>Briefing </a:t>
            </a:r>
            <a:r>
              <a:rPr lang="en-US" sz="2000" dirty="0"/>
              <a:t>to NHC:  </a:t>
            </a:r>
            <a:r>
              <a:rPr lang="en-US" sz="2000" b="1" dirty="0">
                <a:solidFill>
                  <a:srgbClr val="0000FF"/>
                </a:solidFill>
              </a:rPr>
              <a:t>March 20, </a:t>
            </a:r>
            <a:r>
              <a:rPr lang="en-US" sz="2000" b="1" dirty="0" smtClean="0">
                <a:solidFill>
                  <a:srgbClr val="0000FF"/>
                </a:solidFill>
              </a:rPr>
              <a:t>2012 			</a:t>
            </a:r>
            <a:r>
              <a:rPr lang="en-US" sz="2000" b="1" dirty="0" smtClean="0">
                <a:solidFill>
                  <a:srgbClr val="FF0000"/>
                </a:solidFill>
              </a:rPr>
              <a:t>---- DONE</a:t>
            </a:r>
          </a:p>
          <a:p>
            <a:pPr marL="514350" indent="-514350">
              <a:buFont typeface="+mj-lt"/>
              <a:buAutoNum type="arabicPeriod"/>
            </a:pPr>
            <a:r>
              <a:rPr lang="en-US" sz="2000" dirty="0" smtClean="0"/>
              <a:t>NHC </a:t>
            </a:r>
            <a:r>
              <a:rPr lang="en-US" sz="2000" dirty="0"/>
              <a:t>Evaluation and Recommendations: </a:t>
            </a:r>
            <a:r>
              <a:rPr lang="en-US" sz="2000" b="1" dirty="0">
                <a:solidFill>
                  <a:srgbClr val="0000FF"/>
                </a:solidFill>
              </a:rPr>
              <a:t>March 23, 2012 </a:t>
            </a:r>
            <a:r>
              <a:rPr lang="en-US" sz="2000" b="1" dirty="0" smtClean="0">
                <a:solidFill>
                  <a:srgbClr val="0000FF"/>
                </a:solidFill>
              </a:rPr>
              <a:t>	</a:t>
            </a:r>
            <a:r>
              <a:rPr lang="en-US" sz="2000" b="1" dirty="0" smtClean="0">
                <a:solidFill>
                  <a:srgbClr val="FF0000"/>
                </a:solidFill>
              </a:rPr>
              <a:t>---- DONE</a:t>
            </a:r>
          </a:p>
          <a:p>
            <a:pPr marL="514350" indent="-514350">
              <a:buFont typeface="+mj-lt"/>
              <a:buAutoNum type="arabicPeriod"/>
            </a:pPr>
            <a:r>
              <a:rPr lang="en-US" sz="2000" dirty="0" smtClean="0"/>
              <a:t>Briefing </a:t>
            </a:r>
            <a:r>
              <a:rPr lang="en-US" sz="2000" dirty="0"/>
              <a:t>to EMC and CCB: </a:t>
            </a:r>
            <a:r>
              <a:rPr lang="en-US" sz="2000" b="1" dirty="0">
                <a:solidFill>
                  <a:srgbClr val="0000FF"/>
                </a:solidFill>
              </a:rPr>
              <a:t>March </a:t>
            </a:r>
            <a:r>
              <a:rPr lang="en-US" sz="2000" b="1" dirty="0" smtClean="0">
                <a:solidFill>
                  <a:srgbClr val="0000FF"/>
                </a:solidFill>
              </a:rPr>
              <a:t>27, </a:t>
            </a:r>
            <a:r>
              <a:rPr lang="en-US" sz="2000" b="1" dirty="0">
                <a:solidFill>
                  <a:srgbClr val="0000FF"/>
                </a:solidFill>
              </a:rPr>
              <a:t>2012 </a:t>
            </a:r>
            <a:r>
              <a:rPr lang="en-US" sz="2000" b="1" dirty="0" smtClean="0">
                <a:solidFill>
                  <a:srgbClr val="0000FF"/>
                </a:solidFill>
              </a:rPr>
              <a:t>		</a:t>
            </a:r>
            <a:r>
              <a:rPr lang="en-US" sz="2000" b="1" dirty="0" smtClean="0">
                <a:solidFill>
                  <a:srgbClr val="FF0000"/>
                </a:solidFill>
              </a:rPr>
              <a:t>---- DONE</a:t>
            </a:r>
          </a:p>
          <a:p>
            <a:pPr marL="514350" indent="-514350">
              <a:buFont typeface="+mj-lt"/>
              <a:buAutoNum type="arabicPeriod"/>
            </a:pPr>
            <a:r>
              <a:rPr lang="en-US" sz="2000" dirty="0" smtClean="0"/>
              <a:t>Submission </a:t>
            </a:r>
            <a:r>
              <a:rPr lang="en-US" sz="2000" dirty="0"/>
              <a:t>of RFCs: </a:t>
            </a:r>
            <a:r>
              <a:rPr lang="en-US" sz="2000" b="1" dirty="0">
                <a:solidFill>
                  <a:srgbClr val="0000FF"/>
                </a:solidFill>
              </a:rPr>
              <a:t>March 30, </a:t>
            </a:r>
            <a:r>
              <a:rPr lang="en-US" sz="2000" b="1" dirty="0" smtClean="0">
                <a:solidFill>
                  <a:srgbClr val="0000FF"/>
                </a:solidFill>
              </a:rPr>
              <a:t>2012			---- Ongoing</a:t>
            </a:r>
          </a:p>
          <a:p>
            <a:pPr marL="514350" indent="-514350">
              <a:buFont typeface="+mj-lt"/>
              <a:buAutoNum type="arabicPeriod"/>
            </a:pPr>
            <a:r>
              <a:rPr lang="en-US" sz="2000" dirty="0" smtClean="0"/>
              <a:t>TIN </a:t>
            </a:r>
            <a:r>
              <a:rPr lang="en-US" sz="2000" dirty="0"/>
              <a:t>for HWRF and GFDL: </a:t>
            </a:r>
            <a:r>
              <a:rPr lang="en-US" sz="2000" b="1" dirty="0">
                <a:solidFill>
                  <a:srgbClr val="0000FF"/>
                </a:solidFill>
              </a:rPr>
              <a:t>April 3, 2012 </a:t>
            </a:r>
            <a:r>
              <a:rPr lang="en-US" sz="2000" b="1" dirty="0" smtClean="0">
                <a:solidFill>
                  <a:srgbClr val="0000FF"/>
                </a:solidFill>
              </a:rPr>
              <a:t>			</a:t>
            </a:r>
            <a:r>
              <a:rPr lang="en-US" sz="2000" b="1" dirty="0" smtClean="0">
                <a:solidFill>
                  <a:srgbClr val="FF0000"/>
                </a:solidFill>
              </a:rPr>
              <a:t>---- DONE</a:t>
            </a:r>
          </a:p>
          <a:p>
            <a:pPr marL="514350" indent="-514350">
              <a:buFont typeface="+mj-lt"/>
              <a:buAutoNum type="arabicPeriod"/>
            </a:pPr>
            <a:r>
              <a:rPr lang="en-US" sz="2000" dirty="0" smtClean="0"/>
              <a:t>NCO </a:t>
            </a:r>
            <a:r>
              <a:rPr lang="en-US" sz="2000" dirty="0"/>
              <a:t>IT Testing and Code Freeze: </a:t>
            </a:r>
            <a:r>
              <a:rPr lang="en-US" sz="2000" b="1" dirty="0">
                <a:solidFill>
                  <a:srgbClr val="0000FF"/>
                </a:solidFill>
              </a:rPr>
              <a:t>April 10, </a:t>
            </a:r>
            <a:r>
              <a:rPr lang="en-US" sz="2000" b="1" dirty="0" smtClean="0">
                <a:solidFill>
                  <a:srgbClr val="0000FF"/>
                </a:solidFill>
              </a:rPr>
              <a:t>2012</a:t>
            </a:r>
          </a:p>
          <a:p>
            <a:pPr marL="514350" indent="-514350">
              <a:buFont typeface="+mj-lt"/>
              <a:buAutoNum type="arabicPeriod"/>
            </a:pPr>
            <a:r>
              <a:rPr lang="en-US" sz="2000" dirty="0" smtClean="0"/>
              <a:t>Briefing </a:t>
            </a:r>
            <a:r>
              <a:rPr lang="en-US" sz="2000" dirty="0"/>
              <a:t>to NCEP Director's Office: </a:t>
            </a:r>
            <a:r>
              <a:rPr lang="en-US" sz="2000" b="1" dirty="0">
                <a:solidFill>
                  <a:srgbClr val="0000FF"/>
                </a:solidFill>
              </a:rPr>
              <a:t>May 7, 2012 </a:t>
            </a:r>
            <a:endParaRPr lang="en-US" sz="2000" b="1" dirty="0" smtClean="0">
              <a:solidFill>
                <a:srgbClr val="0000FF"/>
              </a:solidFill>
            </a:endParaRPr>
          </a:p>
          <a:p>
            <a:pPr marL="514350" indent="-514350">
              <a:buFont typeface="+mj-lt"/>
              <a:buAutoNum type="arabicPeriod"/>
            </a:pPr>
            <a:r>
              <a:rPr lang="en-US" sz="2000" dirty="0" smtClean="0"/>
              <a:t>Implementation </a:t>
            </a:r>
            <a:r>
              <a:rPr lang="en-US" sz="2000" dirty="0"/>
              <a:t>by NCO: </a:t>
            </a:r>
            <a:r>
              <a:rPr lang="en-US" sz="2000" b="1" dirty="0">
                <a:solidFill>
                  <a:srgbClr val="0000FF"/>
                </a:solidFill>
              </a:rPr>
              <a:t>May 15, 2012 </a:t>
            </a:r>
          </a:p>
        </p:txBody>
      </p:sp>
      <p:sp>
        <p:nvSpPr>
          <p:cNvPr id="4" name="Slide Number Placeholder 3"/>
          <p:cNvSpPr>
            <a:spLocks noGrp="1"/>
          </p:cNvSpPr>
          <p:nvPr>
            <p:ph type="sldNum" sz="quarter" idx="12"/>
          </p:nvPr>
        </p:nvSpPr>
        <p:spPr/>
        <p:txBody>
          <a:bodyPr/>
          <a:lstStyle/>
          <a:p>
            <a:fld id="{8AA51038-482A-4A2F-8234-A72E8F7D54EC}" type="slidenum">
              <a:rPr lang="en-US" smtClean="0"/>
              <a:pPr/>
              <a:t>28</a:t>
            </a:fld>
            <a:endParaRPr lang="en-US"/>
          </a:p>
        </p:txBody>
      </p:sp>
    </p:spTree>
    <p:extLst>
      <p:ext uri="{BB962C8B-B14F-4D97-AF65-F5344CB8AC3E}">
        <p14:creationId xmlns:p14="http://schemas.microsoft.com/office/powerpoint/2010/main" val="171602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3"/>
          <p:cNvSpPr>
            <a:spLocks noGrp="1"/>
          </p:cNvSpPr>
          <p:nvPr>
            <p:ph type="ctrTitle" idx="4294967295"/>
          </p:nvPr>
        </p:nvSpPr>
        <p:spPr>
          <a:xfrm>
            <a:off x="1371600" y="1905000"/>
            <a:ext cx="7772400" cy="1470025"/>
          </a:xfrm>
        </p:spPr>
        <p:txBody>
          <a:bodyPr lIns="82945" tIns="41473" rIns="82945" bIns="41473"/>
          <a:lstStyle/>
          <a:p>
            <a:r>
              <a:rPr lang="en-US" b="1" dirty="0" smtClean="0">
                <a:solidFill>
                  <a:srgbClr val="006600"/>
                </a:solidFill>
                <a:effectLst>
                  <a:outerShdw blurRad="38100" dist="38100" dir="2700000" algn="tl">
                    <a:srgbClr val="000000">
                      <a:alpha val="43137"/>
                    </a:srgbClr>
                  </a:outerShdw>
                </a:effectLst>
              </a:rPr>
              <a:t>Thanks for your attention</a:t>
            </a:r>
          </a:p>
        </p:txBody>
      </p:sp>
      <p:sp>
        <p:nvSpPr>
          <p:cNvPr id="169986" name="Subtitle 4"/>
          <p:cNvSpPr>
            <a:spLocks noGrp="1"/>
          </p:cNvSpPr>
          <p:nvPr>
            <p:ph type="subTitle" idx="4294967295"/>
          </p:nvPr>
        </p:nvSpPr>
        <p:spPr>
          <a:xfrm>
            <a:off x="2743200" y="3276600"/>
            <a:ext cx="6400800" cy="1752600"/>
          </a:xfrm>
        </p:spPr>
        <p:txBody>
          <a:bodyPr lIns="82945" tIns="41473" rIns="82945" bIns="41473"/>
          <a:lstStyle/>
          <a:p>
            <a:pPr marL="0" indent="0" algn="ctr">
              <a:buNone/>
            </a:pPr>
            <a:endParaRPr lang="en-US" dirty="0" smtClean="0"/>
          </a:p>
          <a:p>
            <a:pPr marL="0" indent="0" algn="ctr">
              <a:buNone/>
            </a:pPr>
            <a:r>
              <a:rPr lang="en-US" dirty="0" smtClean="0"/>
              <a:t>Questions?</a:t>
            </a:r>
          </a:p>
          <a:p>
            <a:pPr marL="0" indent="0" algn="ctr">
              <a:buNone/>
            </a:pPr>
            <a:endParaRPr lang="en-US" dirty="0" smtClean="0"/>
          </a:p>
        </p:txBody>
      </p:sp>
      <p:sp>
        <p:nvSpPr>
          <p:cNvPr id="169987" name="Rectangle 4"/>
          <p:cNvSpPr>
            <a:spLocks noChangeArrowheads="1"/>
          </p:cNvSpPr>
          <p:nvPr/>
        </p:nvSpPr>
        <p:spPr bwMode="auto">
          <a:xfrm>
            <a:off x="1849952" y="381002"/>
            <a:ext cx="6126722" cy="1938982"/>
          </a:xfrm>
          <a:prstGeom prst="rect">
            <a:avLst/>
          </a:prstGeom>
          <a:noFill/>
          <a:ln w="9525">
            <a:noFill/>
            <a:miter lim="800000"/>
            <a:headEnd/>
            <a:tailEnd/>
          </a:ln>
        </p:spPr>
        <p:txBody>
          <a:bodyPr wrap="none" lIns="91430" tIns="45715" rIns="91430" bIns="45715">
            <a:spAutoFit/>
          </a:bodyPr>
          <a:lstStyle/>
          <a:p>
            <a:pPr algn="ctr"/>
            <a:r>
              <a:rPr lang="en-US" sz="2800" b="1" dirty="0">
                <a:solidFill>
                  <a:srgbClr val="000099"/>
                </a:solidFill>
              </a:rPr>
              <a:t>Real-time and pre-implementation T&amp;E </a:t>
            </a:r>
          </a:p>
          <a:p>
            <a:pPr algn="ctr"/>
            <a:r>
              <a:rPr lang="en-US" sz="2800" b="1" dirty="0">
                <a:solidFill>
                  <a:srgbClr val="000099"/>
                </a:solidFill>
              </a:rPr>
              <a:t>HWRF products:  </a:t>
            </a:r>
          </a:p>
          <a:p>
            <a:pPr algn="ctr"/>
            <a:endParaRPr lang="en-US" sz="2800" b="1" dirty="0">
              <a:solidFill>
                <a:srgbClr val="000099"/>
              </a:solidFill>
            </a:endParaRPr>
          </a:p>
          <a:p>
            <a:pPr algn="ctr"/>
            <a:r>
              <a:rPr lang="en-US" b="1" dirty="0">
                <a:solidFill>
                  <a:schemeClr val="tx2">
                    <a:lumMod val="50000"/>
                  </a:schemeClr>
                </a:solidFill>
              </a:rPr>
              <a:t>http://www.emc.ncep.noaa.gov/gc_wmb/vxt/index.html</a:t>
            </a:r>
          </a:p>
          <a:p>
            <a:pPr algn="ctr"/>
            <a:endParaRPr lang="en-US" b="1" dirty="0"/>
          </a:p>
        </p:txBody>
      </p:sp>
      <p:pic>
        <p:nvPicPr>
          <p:cNvPr id="169988" name="Picture 9"/>
          <p:cNvPicPr>
            <a:picLocks noChangeAspect="1" noChangeArrowheads="1"/>
          </p:cNvPicPr>
          <p:nvPr/>
        </p:nvPicPr>
        <p:blipFill>
          <a:blip r:embed="rId3" cstate="print"/>
          <a:srcRect/>
          <a:stretch>
            <a:fillRect/>
          </a:stretch>
        </p:blipFill>
        <p:spPr bwMode="auto">
          <a:xfrm>
            <a:off x="5372100" y="5661026"/>
            <a:ext cx="3771900" cy="1196975"/>
          </a:xfrm>
          <a:prstGeom prst="rect">
            <a:avLst/>
          </a:prstGeom>
          <a:noFill/>
          <a:ln w="9525" algn="ctr">
            <a:noFill/>
            <a:miter lim="800000"/>
            <a:headEnd/>
            <a:tailEnd/>
          </a:ln>
        </p:spPr>
      </p:pic>
      <p:sp>
        <p:nvSpPr>
          <p:cNvPr id="169989" name="Text Box 6"/>
          <p:cNvSpPr txBox="1">
            <a:spLocks noChangeArrowheads="1"/>
          </p:cNvSpPr>
          <p:nvPr/>
        </p:nvSpPr>
        <p:spPr bwMode="auto">
          <a:xfrm>
            <a:off x="0" y="4114800"/>
            <a:ext cx="5486400" cy="1892816"/>
          </a:xfrm>
          <a:prstGeom prst="rect">
            <a:avLst/>
          </a:prstGeom>
          <a:noFill/>
          <a:ln w="9525">
            <a:noFill/>
            <a:miter lim="800000"/>
            <a:headEnd/>
            <a:tailEnd/>
          </a:ln>
        </p:spPr>
        <p:txBody>
          <a:bodyPr wrap="square" lIns="91430" tIns="45715" rIns="91430" bIns="45715">
            <a:spAutoFit/>
          </a:bodyPr>
          <a:lstStyle/>
          <a:p>
            <a:pPr>
              <a:spcBef>
                <a:spcPct val="50000"/>
              </a:spcBef>
            </a:pPr>
            <a:r>
              <a:rPr lang="en-US" dirty="0">
                <a:solidFill>
                  <a:srgbClr val="000099"/>
                </a:solidFill>
              </a:rPr>
              <a:t>Acknowledgements:</a:t>
            </a:r>
          </a:p>
          <a:p>
            <a:pPr>
              <a:spcBef>
                <a:spcPct val="50000"/>
              </a:spcBef>
            </a:pPr>
            <a:r>
              <a:rPr lang="en-US" i="1" dirty="0"/>
              <a:t>HWRF team at EMC</a:t>
            </a:r>
          </a:p>
          <a:p>
            <a:pPr>
              <a:spcBef>
                <a:spcPct val="50000"/>
              </a:spcBef>
            </a:pPr>
            <a:r>
              <a:rPr lang="en-US" i="1" dirty="0"/>
              <a:t>EMC and HFIP Management</a:t>
            </a:r>
          </a:p>
          <a:p>
            <a:pPr>
              <a:spcBef>
                <a:spcPct val="50000"/>
              </a:spcBef>
            </a:pPr>
            <a:r>
              <a:rPr lang="en-US" i="1" dirty="0" smtClean="0"/>
              <a:t>Collaborations </a:t>
            </a:r>
            <a:r>
              <a:rPr lang="en-US" i="1" dirty="0"/>
              <a:t>with NHC, DTC, HRD, GFDL, URI, CIRA and other HFIP </a:t>
            </a:r>
            <a:r>
              <a:rPr lang="en-US" i="1" dirty="0" smtClean="0"/>
              <a:t>partners</a:t>
            </a:r>
          </a:p>
        </p:txBody>
      </p:sp>
      <p:sp>
        <p:nvSpPr>
          <p:cNvPr id="3" name="Slide Number Placeholder 2"/>
          <p:cNvSpPr>
            <a:spLocks noGrp="1"/>
          </p:cNvSpPr>
          <p:nvPr>
            <p:ph type="sldNum" sz="quarter" idx="12"/>
          </p:nvPr>
        </p:nvSpPr>
        <p:spPr/>
        <p:txBody>
          <a:bodyPr/>
          <a:lstStyle/>
          <a:p>
            <a:fld id="{8AA51038-482A-4A2F-8234-A72E8F7D54EC}" type="slidenum">
              <a:rPr lang="en-US" smtClean="0"/>
              <a:pPr/>
              <a:t>29</a:t>
            </a:fld>
            <a:endParaRPr lang="en-US" dirty="0"/>
          </a:p>
        </p:txBody>
      </p:sp>
    </p:spTree>
    <p:extLst>
      <p:ext uri="{BB962C8B-B14F-4D97-AF65-F5344CB8AC3E}">
        <p14:creationId xmlns:p14="http://schemas.microsoft.com/office/powerpoint/2010/main" val="4189101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81000" y="10886"/>
            <a:ext cx="8686800" cy="533400"/>
          </a:xfrm>
        </p:spPr>
        <p:txBody>
          <a:bodyPr lIns="82945" tIns="41473" rIns="82945" bIns="41473">
            <a:normAutofit/>
          </a:bodyPr>
          <a:lstStyle/>
          <a:p>
            <a:r>
              <a:rPr lang="en-US" sz="2800" b="1" dirty="0" smtClean="0">
                <a:solidFill>
                  <a:srgbClr val="0000FF"/>
                </a:solidFill>
                <a:effectLst>
                  <a:outerShdw blurRad="38100" dist="38100" dir="2700000" algn="tl">
                    <a:srgbClr val="000000">
                      <a:alpha val="43137"/>
                    </a:srgbClr>
                  </a:outerShdw>
                </a:effectLst>
              </a:rPr>
              <a:t>Highlights of the 2012 HWRF upgrades</a:t>
            </a:r>
            <a:endParaRPr lang="en-US" sz="2800" b="1" dirty="0">
              <a:solidFill>
                <a:srgbClr val="0000FF"/>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a:xfrm>
            <a:off x="157028" y="650099"/>
            <a:ext cx="8758372" cy="5903101"/>
          </a:xfrm>
          <a:prstGeom prst="rect">
            <a:avLst/>
          </a:prstGeom>
        </p:spPr>
        <p:txBody>
          <a:bodyPr lIns="82945" tIns="19199" rIns="82945" bIns="41473"/>
          <a:lstStyle/>
          <a:p>
            <a:pPr marL="342900" indent="-342900">
              <a:buFont typeface="Arial" pitchFamily="34" charset="0"/>
              <a:buChar char="•"/>
            </a:pPr>
            <a:r>
              <a:rPr lang="en-US" sz="2000" b="1" dirty="0" smtClean="0">
                <a:solidFill>
                  <a:schemeClr val="tx2">
                    <a:lumMod val="75000"/>
                  </a:schemeClr>
                </a:solidFill>
              </a:rPr>
              <a:t>For the first time, a</a:t>
            </a:r>
            <a:r>
              <a:rPr lang="en-US" sz="2000" dirty="0" smtClean="0">
                <a:solidFill>
                  <a:schemeClr val="tx2">
                    <a:lumMod val="75000"/>
                  </a:schemeClr>
                </a:solidFill>
              </a:rPr>
              <a:t> </a:t>
            </a:r>
            <a:r>
              <a:rPr lang="en-US" sz="2000" b="1" dirty="0" smtClean="0">
                <a:solidFill>
                  <a:srgbClr val="FF0000"/>
                </a:solidFill>
              </a:rPr>
              <a:t>high-resolution hurricane model operating at cloud-permitting 3km resolution</a:t>
            </a:r>
            <a:r>
              <a:rPr lang="en-US" sz="2000" dirty="0" smtClean="0"/>
              <a:t> </a:t>
            </a:r>
            <a:r>
              <a:rPr lang="en-US" sz="2000" b="1" dirty="0" smtClean="0">
                <a:solidFill>
                  <a:schemeClr val="tx2">
                    <a:lumMod val="75000"/>
                  </a:schemeClr>
                </a:solidFill>
              </a:rPr>
              <a:t>is being implemented into NCEP operational system</a:t>
            </a:r>
          </a:p>
          <a:p>
            <a:pPr marL="342900" indent="-342900">
              <a:buFont typeface="Arial" pitchFamily="34" charset="0"/>
              <a:buChar char="•"/>
            </a:pPr>
            <a:r>
              <a:rPr lang="en-US" sz="2000" b="1" dirty="0" smtClean="0">
                <a:solidFill>
                  <a:schemeClr val="tx2">
                    <a:lumMod val="75000"/>
                  </a:schemeClr>
                </a:solidFill>
              </a:rPr>
              <a:t>This upgrade is a result of </a:t>
            </a:r>
            <a:r>
              <a:rPr lang="en-US" sz="2000" b="1" dirty="0" smtClean="0">
                <a:solidFill>
                  <a:srgbClr val="FF0000"/>
                </a:solidFill>
              </a:rPr>
              <a:t>multi-agency efforts</a:t>
            </a:r>
            <a:endParaRPr lang="en-US" sz="2000" b="1" dirty="0" smtClean="0">
              <a:solidFill>
                <a:schemeClr val="tx2">
                  <a:lumMod val="75000"/>
                </a:schemeClr>
              </a:solidFill>
            </a:endParaRPr>
          </a:p>
          <a:p>
            <a:pPr marL="858838" lvl="2" indent="-401638">
              <a:buFont typeface="Arial" pitchFamily="34" charset="0"/>
              <a:buChar char="•"/>
            </a:pPr>
            <a:r>
              <a:rPr lang="en-US" b="1" i="1" dirty="0" smtClean="0">
                <a:solidFill>
                  <a:srgbClr val="FF0000"/>
                </a:solidFill>
              </a:rPr>
              <a:t>EMC</a:t>
            </a:r>
            <a:r>
              <a:rPr lang="en-US" i="1" dirty="0" smtClean="0"/>
              <a:t>: Computational efficiency, nest motion algorithm, physics improvements, 3km initialization and pre-implementation T&amp;E</a:t>
            </a:r>
          </a:p>
          <a:p>
            <a:pPr marL="858838" lvl="2" indent="-401638">
              <a:buFont typeface="Arial" pitchFamily="34" charset="0"/>
              <a:buChar char="•"/>
            </a:pPr>
            <a:r>
              <a:rPr lang="en-US" b="1" i="1" dirty="0" smtClean="0">
                <a:solidFill>
                  <a:srgbClr val="FF0000"/>
                </a:solidFill>
              </a:rPr>
              <a:t>HRD/AOML</a:t>
            </a:r>
            <a:r>
              <a:rPr lang="en-US" i="1" dirty="0" smtClean="0"/>
              <a:t>: nest motion algorithm, multiple moving nests, PBL upgrades, interpolation routines for initialization, Stream 1.5 and diagnostics.</a:t>
            </a:r>
          </a:p>
          <a:p>
            <a:pPr marL="858838" lvl="2" indent="-401638">
              <a:buFont typeface="Arial" pitchFamily="34" charset="0"/>
              <a:buChar char="•"/>
            </a:pPr>
            <a:r>
              <a:rPr lang="en-US" b="1" i="1" dirty="0" smtClean="0">
                <a:solidFill>
                  <a:srgbClr val="FF0000"/>
                </a:solidFill>
              </a:rPr>
              <a:t>DTC/NCAR</a:t>
            </a:r>
            <a:r>
              <a:rPr lang="en-US" i="1" dirty="0" smtClean="0"/>
              <a:t>: code management and subversion based repository, MPI profiling</a:t>
            </a:r>
          </a:p>
          <a:p>
            <a:pPr marL="858838" lvl="2" indent="-401638">
              <a:buFont typeface="Arial" pitchFamily="34" charset="0"/>
              <a:buChar char="•"/>
            </a:pPr>
            <a:r>
              <a:rPr lang="en-US" b="1" i="1" dirty="0" smtClean="0">
                <a:solidFill>
                  <a:srgbClr val="FF0000"/>
                </a:solidFill>
              </a:rPr>
              <a:t>ESRL</a:t>
            </a:r>
            <a:r>
              <a:rPr lang="en-US" i="1" dirty="0" smtClean="0"/>
              <a:t>: Physics sensitivity tests and idealized capability</a:t>
            </a:r>
          </a:p>
          <a:p>
            <a:pPr marL="858838" lvl="2" indent="-401638">
              <a:buFont typeface="Arial" pitchFamily="34" charset="0"/>
              <a:buChar char="•"/>
            </a:pPr>
            <a:r>
              <a:rPr lang="en-US" b="1" i="1" dirty="0" smtClean="0">
                <a:solidFill>
                  <a:srgbClr val="FF0000"/>
                </a:solidFill>
              </a:rPr>
              <a:t>URI</a:t>
            </a:r>
            <a:r>
              <a:rPr lang="en-US" i="1" dirty="0" smtClean="0"/>
              <a:t>: 1D ocean coupling in Eastern Pacific basin</a:t>
            </a:r>
          </a:p>
          <a:p>
            <a:pPr marL="858838" lvl="2" indent="-401638">
              <a:buFont typeface="Arial" pitchFamily="34" charset="0"/>
              <a:buChar char="•"/>
            </a:pPr>
            <a:r>
              <a:rPr lang="en-US" b="1" i="1" dirty="0" smtClean="0">
                <a:solidFill>
                  <a:srgbClr val="FF0000"/>
                </a:solidFill>
              </a:rPr>
              <a:t>GFDL</a:t>
            </a:r>
            <a:r>
              <a:rPr lang="en-US" i="1" dirty="0" smtClean="0"/>
              <a:t>: Knowledge sharing, joint T&amp;E</a:t>
            </a:r>
          </a:p>
          <a:p>
            <a:pPr marL="858838" lvl="2" indent="-401638">
              <a:buFont typeface="Arial" pitchFamily="34" charset="0"/>
              <a:buChar char="•"/>
            </a:pPr>
            <a:r>
              <a:rPr lang="en-US" b="1" i="1" dirty="0" smtClean="0">
                <a:solidFill>
                  <a:srgbClr val="FF0000"/>
                </a:solidFill>
              </a:rPr>
              <a:t>NHC</a:t>
            </a:r>
            <a:r>
              <a:rPr lang="en-US" i="1" dirty="0" smtClean="0"/>
              <a:t>: Diagnostics and evaluation of the HWRF pre-implementation tests</a:t>
            </a:r>
          </a:p>
          <a:p>
            <a:pPr marL="365760" indent="-365760">
              <a:buFont typeface="Arial" pitchFamily="34" charset="0"/>
              <a:buChar char="•"/>
            </a:pPr>
            <a:r>
              <a:rPr lang="en-US" sz="2000" dirty="0" smtClean="0">
                <a:solidFill>
                  <a:schemeClr val="tx2">
                    <a:lumMod val="75000"/>
                  </a:schemeClr>
                </a:solidFill>
              </a:rPr>
              <a:t> </a:t>
            </a:r>
            <a:r>
              <a:rPr lang="en-US" sz="2000" b="1" dirty="0" smtClean="0">
                <a:solidFill>
                  <a:schemeClr val="tx2">
                    <a:lumMod val="75000"/>
                  </a:schemeClr>
                </a:solidFill>
                <a:latin typeface="+mj-lt"/>
              </a:rPr>
              <a:t>Three atmospheric telescoping nested domains:</a:t>
            </a:r>
          </a:p>
          <a:p>
            <a:pPr marL="783372" lvl="1" indent="-293764" defTabSz="414726">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dirty="0" smtClean="0">
                <a:solidFill>
                  <a:schemeClr val="tx2">
                    <a:lumMod val="75000"/>
                  </a:schemeClr>
                </a:solidFill>
                <a:latin typeface="+mj-lt"/>
              </a:rPr>
              <a:t>27km outer domain 75x75 degree;  9km intermediate nest ~11x10 degree</a:t>
            </a:r>
          </a:p>
          <a:p>
            <a:pPr marL="783372" lvl="1" indent="-293764" defTabSz="414726">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dirty="0" smtClean="0">
                <a:solidFill>
                  <a:srgbClr val="FF0000"/>
                </a:solidFill>
                <a:latin typeface="+mj-lt"/>
              </a:rPr>
              <a:t>3km inner-most nest ~6x5 degree</a:t>
            </a:r>
          </a:p>
          <a:p>
            <a:pPr marL="391686" indent="-293764" defTabSz="414726">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000" b="1" dirty="0" smtClean="0">
                <a:solidFill>
                  <a:schemeClr val="tx2">
                    <a:lumMod val="75000"/>
                  </a:schemeClr>
                </a:solidFill>
                <a:latin typeface="+mj-lt"/>
              </a:rPr>
              <a:t>New centroid based nest motion algorithm, 1-D coupling in East-Pac, improved physics &amp; vortex initialization</a:t>
            </a:r>
          </a:p>
          <a:p>
            <a:pPr marL="391686" indent="-293764" defTabSz="414726">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000" b="1" dirty="0" smtClean="0">
                <a:solidFill>
                  <a:schemeClr val="tx2">
                    <a:lumMod val="75000"/>
                  </a:schemeClr>
                </a:solidFill>
                <a:latin typeface="+mj-lt"/>
              </a:rPr>
              <a:t>Upgraded tracker and new high-temporal resolution (every time step) track and intensity product </a:t>
            </a:r>
            <a:r>
              <a:rPr lang="en-US" sz="2000" b="1" dirty="0" smtClean="0">
                <a:solidFill>
                  <a:srgbClr val="FF0000"/>
                </a:solidFill>
                <a:latin typeface="+mj-lt"/>
              </a:rPr>
              <a:t>(</a:t>
            </a:r>
            <a:r>
              <a:rPr lang="en-US" sz="2000" b="1" dirty="0" err="1" smtClean="0">
                <a:solidFill>
                  <a:srgbClr val="FF0000"/>
                </a:solidFill>
                <a:latin typeface="+mj-lt"/>
              </a:rPr>
              <a:t>htcf</a:t>
            </a:r>
            <a:r>
              <a:rPr lang="en-US" sz="2000" b="1" dirty="0" smtClean="0">
                <a:solidFill>
                  <a:srgbClr val="FF0000"/>
                </a:solidFill>
                <a:latin typeface="+mj-lt"/>
              </a:rPr>
              <a:t>) </a:t>
            </a:r>
            <a:r>
              <a:rPr lang="en-US" sz="2000" b="1" dirty="0" smtClean="0">
                <a:solidFill>
                  <a:schemeClr val="tx2">
                    <a:lumMod val="75000"/>
                  </a:schemeClr>
                </a:solidFill>
                <a:latin typeface="+mj-lt"/>
              </a:rPr>
              <a:t>and new</a:t>
            </a:r>
            <a:r>
              <a:rPr lang="en-US" sz="2000" b="1" dirty="0" smtClean="0">
                <a:solidFill>
                  <a:srgbClr val="002060"/>
                </a:solidFill>
                <a:latin typeface="+mj-lt"/>
              </a:rPr>
              <a:t> </a:t>
            </a:r>
            <a:r>
              <a:rPr lang="en-US" sz="2000" b="1" dirty="0" smtClean="0">
                <a:solidFill>
                  <a:srgbClr val="FF0000"/>
                </a:solidFill>
                <a:latin typeface="+mj-lt"/>
              </a:rPr>
              <a:t>SSMI/S</a:t>
            </a:r>
            <a:r>
              <a:rPr lang="en-US" sz="2000" b="1" dirty="0" smtClean="0">
                <a:solidFill>
                  <a:srgbClr val="002060"/>
                </a:solidFill>
                <a:latin typeface="+mj-lt"/>
              </a:rPr>
              <a:t> </a:t>
            </a:r>
            <a:r>
              <a:rPr lang="en-US" sz="2000" b="1" dirty="0" smtClean="0">
                <a:solidFill>
                  <a:schemeClr val="tx2">
                    <a:lumMod val="75000"/>
                  </a:schemeClr>
                </a:solidFill>
                <a:latin typeface="+mj-lt"/>
              </a:rPr>
              <a:t>synthetic microwave imagery</a:t>
            </a:r>
          </a:p>
        </p:txBody>
      </p:sp>
      <p:sp>
        <p:nvSpPr>
          <p:cNvPr id="3" name="Slide Number Placeholder 2"/>
          <p:cNvSpPr>
            <a:spLocks noGrp="1"/>
          </p:cNvSpPr>
          <p:nvPr>
            <p:ph type="sldNum" sz="quarter" idx="12"/>
          </p:nvPr>
        </p:nvSpPr>
        <p:spPr/>
        <p:txBody>
          <a:bodyPr/>
          <a:lstStyle/>
          <a:p>
            <a:fld id="{8AA51038-482A-4A2F-8234-A72E8F7D54EC}" type="slidenum">
              <a:rPr lang="en-US" smtClean="0"/>
              <a:pPr/>
              <a:t>3</a:t>
            </a:fld>
            <a:endParaRPr lang="en-US" dirty="0"/>
          </a:p>
        </p:txBody>
      </p:sp>
    </p:spTree>
    <p:extLst>
      <p:ext uri="{BB962C8B-B14F-4D97-AF65-F5344CB8AC3E}">
        <p14:creationId xmlns:p14="http://schemas.microsoft.com/office/powerpoint/2010/main" val="4185394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04800"/>
            <a:ext cx="6400800" cy="646331"/>
          </a:xfrm>
          <a:prstGeom prst="rect">
            <a:avLst/>
          </a:prstGeom>
          <a:noFill/>
        </p:spPr>
        <p:txBody>
          <a:bodyPr wrap="square" rtlCol="0">
            <a:spAutoFit/>
          </a:bodyPr>
          <a:lstStyle/>
          <a:p>
            <a:pPr algn="ctr"/>
            <a:r>
              <a:rPr lang="en-US" sz="3600" dirty="0" smtClean="0"/>
              <a:t>Atlantic basin 2007-2011: HWRF</a:t>
            </a:r>
            <a:endParaRPr lang="en-US" sz="3600" dirty="0"/>
          </a:p>
        </p:txBody>
      </p:sp>
      <p:sp>
        <p:nvSpPr>
          <p:cNvPr id="5" name="TextBox 4"/>
          <p:cNvSpPr txBox="1"/>
          <p:nvPr/>
        </p:nvSpPr>
        <p:spPr>
          <a:xfrm>
            <a:off x="1143000" y="1371600"/>
            <a:ext cx="1905000" cy="381000"/>
          </a:xfrm>
          <a:prstGeom prst="rect">
            <a:avLst/>
          </a:prstGeom>
          <a:noFill/>
        </p:spPr>
        <p:txBody>
          <a:bodyPr wrap="square" rtlCol="0">
            <a:spAutoFit/>
          </a:bodyPr>
          <a:lstStyle/>
          <a:p>
            <a:pPr algn="ctr"/>
            <a:r>
              <a:rPr lang="en-US" dirty="0" smtClean="0"/>
              <a:t>Track </a:t>
            </a:r>
            <a:endParaRPr lang="en-US" dirty="0"/>
          </a:p>
        </p:txBody>
      </p:sp>
      <p:sp>
        <p:nvSpPr>
          <p:cNvPr id="8" name="TextBox 7"/>
          <p:cNvSpPr txBox="1"/>
          <p:nvPr/>
        </p:nvSpPr>
        <p:spPr>
          <a:xfrm>
            <a:off x="5867400" y="1371600"/>
            <a:ext cx="1905000" cy="381000"/>
          </a:xfrm>
          <a:prstGeom prst="rect">
            <a:avLst/>
          </a:prstGeom>
          <a:noFill/>
        </p:spPr>
        <p:txBody>
          <a:bodyPr wrap="square" rtlCol="0">
            <a:spAutoFit/>
          </a:bodyPr>
          <a:lstStyle/>
          <a:p>
            <a:pPr algn="ctr"/>
            <a:r>
              <a:rPr lang="en-US" dirty="0" smtClean="0"/>
              <a:t>Intensity</a:t>
            </a: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7286"/>
            <a:ext cx="4572000" cy="423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382" y="1656337"/>
            <a:ext cx="4586618" cy="422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409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304800"/>
            <a:ext cx="7086600" cy="646331"/>
          </a:xfrm>
          <a:prstGeom prst="rect">
            <a:avLst/>
          </a:prstGeom>
          <a:noFill/>
        </p:spPr>
        <p:txBody>
          <a:bodyPr wrap="square" rtlCol="0">
            <a:spAutoFit/>
          </a:bodyPr>
          <a:lstStyle/>
          <a:p>
            <a:pPr algn="ctr"/>
            <a:r>
              <a:rPr lang="en-US" sz="3600" dirty="0" smtClean="0"/>
              <a:t>Atlantic basin 2007-2011: H212</a:t>
            </a:r>
            <a:endParaRPr lang="en-US" sz="3600" dirty="0"/>
          </a:p>
        </p:txBody>
      </p:sp>
      <p:sp>
        <p:nvSpPr>
          <p:cNvPr id="5" name="TextBox 4"/>
          <p:cNvSpPr txBox="1"/>
          <p:nvPr/>
        </p:nvSpPr>
        <p:spPr>
          <a:xfrm>
            <a:off x="1143000" y="1371600"/>
            <a:ext cx="1905000" cy="381000"/>
          </a:xfrm>
          <a:prstGeom prst="rect">
            <a:avLst/>
          </a:prstGeom>
          <a:noFill/>
        </p:spPr>
        <p:txBody>
          <a:bodyPr wrap="square" rtlCol="0">
            <a:spAutoFit/>
          </a:bodyPr>
          <a:lstStyle/>
          <a:p>
            <a:pPr algn="ctr"/>
            <a:r>
              <a:rPr lang="en-US" dirty="0" smtClean="0"/>
              <a:t>Track </a:t>
            </a:r>
            <a:endParaRPr lang="en-US" dirty="0"/>
          </a:p>
        </p:txBody>
      </p:sp>
      <p:sp>
        <p:nvSpPr>
          <p:cNvPr id="8" name="TextBox 7"/>
          <p:cNvSpPr txBox="1"/>
          <p:nvPr/>
        </p:nvSpPr>
        <p:spPr>
          <a:xfrm>
            <a:off x="5867400" y="1371600"/>
            <a:ext cx="1905000" cy="381000"/>
          </a:xfrm>
          <a:prstGeom prst="rect">
            <a:avLst/>
          </a:prstGeom>
          <a:noFill/>
        </p:spPr>
        <p:txBody>
          <a:bodyPr wrap="square" rtlCol="0">
            <a:spAutoFit/>
          </a:bodyPr>
          <a:lstStyle/>
          <a:p>
            <a:pPr algn="ctr"/>
            <a:r>
              <a:rPr lang="en-US" dirty="0" smtClean="0"/>
              <a:t>Intensity</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7286"/>
            <a:ext cx="4572000" cy="423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57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49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21118"/>
            <a:ext cx="4572000" cy="439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2100"/>
            <a:ext cx="45720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304800"/>
            <a:ext cx="6019800" cy="646331"/>
          </a:xfrm>
          <a:prstGeom prst="rect">
            <a:avLst/>
          </a:prstGeom>
          <a:noFill/>
        </p:spPr>
        <p:txBody>
          <a:bodyPr wrap="square" rtlCol="0">
            <a:spAutoFit/>
          </a:bodyPr>
          <a:lstStyle/>
          <a:p>
            <a:pPr algn="ctr"/>
            <a:r>
              <a:rPr lang="en-US" sz="3600" dirty="0" smtClean="0"/>
              <a:t>EPAC basin 2007-2011: HWRF</a:t>
            </a:r>
            <a:endParaRPr lang="en-US" sz="3600" dirty="0"/>
          </a:p>
        </p:txBody>
      </p:sp>
      <p:sp>
        <p:nvSpPr>
          <p:cNvPr id="5" name="TextBox 4"/>
          <p:cNvSpPr txBox="1"/>
          <p:nvPr/>
        </p:nvSpPr>
        <p:spPr>
          <a:xfrm>
            <a:off x="1143000" y="1371600"/>
            <a:ext cx="1905000" cy="381000"/>
          </a:xfrm>
          <a:prstGeom prst="rect">
            <a:avLst/>
          </a:prstGeom>
          <a:noFill/>
        </p:spPr>
        <p:txBody>
          <a:bodyPr wrap="square" rtlCol="0">
            <a:spAutoFit/>
          </a:bodyPr>
          <a:lstStyle/>
          <a:p>
            <a:pPr algn="ctr"/>
            <a:r>
              <a:rPr lang="en-US" dirty="0" smtClean="0"/>
              <a:t>Track </a:t>
            </a:r>
            <a:endParaRPr lang="en-US" dirty="0"/>
          </a:p>
        </p:txBody>
      </p:sp>
      <p:sp>
        <p:nvSpPr>
          <p:cNvPr id="8" name="TextBox 7"/>
          <p:cNvSpPr txBox="1"/>
          <p:nvPr/>
        </p:nvSpPr>
        <p:spPr>
          <a:xfrm>
            <a:off x="5867400" y="1371600"/>
            <a:ext cx="1905000" cy="381000"/>
          </a:xfrm>
          <a:prstGeom prst="rect">
            <a:avLst/>
          </a:prstGeom>
          <a:noFill/>
        </p:spPr>
        <p:txBody>
          <a:bodyPr wrap="square" rtlCol="0">
            <a:spAutoFit/>
          </a:bodyPr>
          <a:lstStyle/>
          <a:p>
            <a:pPr algn="ctr"/>
            <a:r>
              <a:rPr lang="en-US" dirty="0" smtClean="0"/>
              <a:t>Intensity</a:t>
            </a:r>
            <a:endParaRPr lang="en-US" dirty="0"/>
          </a:p>
        </p:txBody>
      </p:sp>
    </p:spTree>
    <p:extLst>
      <p:ext uri="{BB962C8B-B14F-4D97-AF65-F5344CB8AC3E}">
        <p14:creationId xmlns:p14="http://schemas.microsoft.com/office/powerpoint/2010/main" val="191746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2100"/>
            <a:ext cx="45720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15360"/>
            <a:ext cx="4572000" cy="440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304800"/>
            <a:ext cx="6019800" cy="646331"/>
          </a:xfrm>
          <a:prstGeom prst="rect">
            <a:avLst/>
          </a:prstGeom>
          <a:noFill/>
        </p:spPr>
        <p:txBody>
          <a:bodyPr wrap="square" rtlCol="0">
            <a:spAutoFit/>
          </a:bodyPr>
          <a:lstStyle/>
          <a:p>
            <a:pPr algn="ctr"/>
            <a:r>
              <a:rPr lang="en-US" sz="3600" dirty="0" smtClean="0"/>
              <a:t>EPAC basin 2007-2011: H212</a:t>
            </a:r>
            <a:endParaRPr lang="en-US" sz="3600" dirty="0"/>
          </a:p>
        </p:txBody>
      </p:sp>
      <p:sp>
        <p:nvSpPr>
          <p:cNvPr id="5" name="TextBox 4"/>
          <p:cNvSpPr txBox="1"/>
          <p:nvPr/>
        </p:nvSpPr>
        <p:spPr>
          <a:xfrm>
            <a:off x="1143000" y="1371600"/>
            <a:ext cx="1905000" cy="381000"/>
          </a:xfrm>
          <a:prstGeom prst="rect">
            <a:avLst/>
          </a:prstGeom>
          <a:noFill/>
        </p:spPr>
        <p:txBody>
          <a:bodyPr wrap="square" rtlCol="0">
            <a:spAutoFit/>
          </a:bodyPr>
          <a:lstStyle/>
          <a:p>
            <a:pPr algn="ctr"/>
            <a:r>
              <a:rPr lang="en-US" dirty="0" smtClean="0"/>
              <a:t>Track </a:t>
            </a:r>
            <a:endParaRPr lang="en-US" dirty="0"/>
          </a:p>
        </p:txBody>
      </p:sp>
      <p:sp>
        <p:nvSpPr>
          <p:cNvPr id="8" name="TextBox 7"/>
          <p:cNvSpPr txBox="1"/>
          <p:nvPr/>
        </p:nvSpPr>
        <p:spPr>
          <a:xfrm>
            <a:off x="5867400" y="1371600"/>
            <a:ext cx="1905000" cy="381000"/>
          </a:xfrm>
          <a:prstGeom prst="rect">
            <a:avLst/>
          </a:prstGeom>
          <a:noFill/>
        </p:spPr>
        <p:txBody>
          <a:bodyPr wrap="square" rtlCol="0">
            <a:spAutoFit/>
          </a:bodyPr>
          <a:lstStyle/>
          <a:p>
            <a:pPr algn="ctr"/>
            <a:r>
              <a:rPr lang="en-US" dirty="0" smtClean="0"/>
              <a:t>Intensity</a:t>
            </a:r>
            <a:endParaRPr lang="en-US" dirty="0"/>
          </a:p>
        </p:txBody>
      </p:sp>
    </p:spTree>
    <p:extLst>
      <p:ext uri="{BB962C8B-B14F-4D97-AF65-F5344CB8AC3E}">
        <p14:creationId xmlns:p14="http://schemas.microsoft.com/office/powerpoint/2010/main" val="3436967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0390" y="2286000"/>
            <a:ext cx="7772400" cy="1470025"/>
          </a:xfrm>
          <a:prstGeom prst="rect">
            <a:avLst/>
          </a:prstGeom>
          <a:solidFill>
            <a:srgbClr val="FFFF00">
              <a:alpha val="30000"/>
            </a:srgbClr>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rgbClr val="0000FF"/>
                </a:solidFill>
                <a:effectLst>
                  <a:outerShdw blurRad="38100" dist="38100" dir="2700000" algn="tl">
                    <a:srgbClr val="000000">
                      <a:alpha val="43137"/>
                    </a:srgbClr>
                  </a:outerShdw>
                </a:effectLst>
              </a:rPr>
              <a:t>Performance of H212 for </a:t>
            </a:r>
          </a:p>
          <a:p>
            <a:r>
              <a:rPr lang="en-US" sz="3800" b="1" dirty="0" smtClean="0">
                <a:solidFill>
                  <a:srgbClr val="0000FF"/>
                </a:solidFill>
                <a:effectLst>
                  <a:outerShdw blurRad="38100" dist="38100" dir="2700000" algn="tl">
                    <a:srgbClr val="000000">
                      <a:alpha val="43137"/>
                    </a:srgbClr>
                  </a:outerShdw>
                </a:effectLst>
              </a:rPr>
              <a:t>Individual Hurricane Seasons</a:t>
            </a:r>
            <a:endParaRPr lang="en-US" sz="3200" b="1" dirty="0">
              <a:solidFill>
                <a:srgbClr val="0000FF"/>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8AA51038-482A-4A2F-8234-A72E8F7D54EC}" type="slidenum">
              <a:rPr lang="en-US" smtClean="0"/>
              <a:pPr/>
              <a:t>34</a:t>
            </a:fld>
            <a:endParaRPr lang="en-US" dirty="0"/>
          </a:p>
        </p:txBody>
      </p:sp>
    </p:spTree>
    <p:extLst>
      <p:ext uri="{BB962C8B-B14F-4D97-AF65-F5344CB8AC3E}">
        <p14:creationId xmlns:p14="http://schemas.microsoft.com/office/powerpoint/2010/main" val="1034320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 y="3478306"/>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1706"/>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 y="201706"/>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AA51038-482A-4A2F-8234-A72E8F7D54EC}" type="slidenum">
              <a:rPr lang="en-US" smtClean="0"/>
              <a:pPr/>
              <a:t>35</a:t>
            </a:fld>
            <a:endParaRPr lang="en-US" dirty="0"/>
          </a:p>
        </p:txBody>
      </p:sp>
      <p:sp>
        <p:nvSpPr>
          <p:cNvPr id="6" name="TextBox 5"/>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2011 Atlantic using FY2012 Hybrid GSI/GFS</a:t>
            </a:r>
          </a:p>
        </p:txBody>
      </p:sp>
      <p:sp>
        <p:nvSpPr>
          <p:cNvPr id="7" name="TextBox 6"/>
          <p:cNvSpPr txBox="1"/>
          <p:nvPr/>
        </p:nvSpPr>
        <p:spPr>
          <a:xfrm>
            <a:off x="2819400" y="25908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Track Errors</a:t>
            </a:r>
          </a:p>
        </p:txBody>
      </p:sp>
      <p:sp>
        <p:nvSpPr>
          <p:cNvPr id="8" name="TextBox 7"/>
          <p:cNvSpPr txBox="1"/>
          <p:nvPr/>
        </p:nvSpPr>
        <p:spPr>
          <a:xfrm>
            <a:off x="6858000" y="2667000"/>
            <a:ext cx="19812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Errors</a:t>
            </a:r>
          </a:p>
        </p:txBody>
      </p:sp>
      <p:sp>
        <p:nvSpPr>
          <p:cNvPr id="9" name="TextBox 8"/>
          <p:cNvSpPr txBox="1"/>
          <p:nvPr/>
        </p:nvSpPr>
        <p:spPr>
          <a:xfrm>
            <a:off x="2743200" y="59436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Bias</a:t>
            </a:r>
          </a:p>
        </p:txBody>
      </p:sp>
      <p:sp>
        <p:nvSpPr>
          <p:cNvPr id="12" name="TextBox 11"/>
          <p:cNvSpPr txBox="1"/>
          <p:nvPr/>
        </p:nvSpPr>
        <p:spPr>
          <a:xfrm>
            <a:off x="457200" y="8382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3" name="TextBox 12"/>
          <p:cNvSpPr txBox="1"/>
          <p:nvPr/>
        </p:nvSpPr>
        <p:spPr>
          <a:xfrm>
            <a:off x="2133600" y="2373868"/>
            <a:ext cx="2362200" cy="369332"/>
          </a:xfrm>
          <a:prstGeom prst="rect">
            <a:avLst/>
          </a:prstGeom>
          <a:noFill/>
        </p:spPr>
        <p:txBody>
          <a:bodyPr wrap="square" rtlCol="0">
            <a:spAutoFit/>
          </a:bodyPr>
          <a:lstStyle/>
          <a:p>
            <a:pPr algn="ctr"/>
            <a:r>
              <a:rPr lang="en-US" b="1" dirty="0" smtClean="0"/>
              <a:t>~20% improvement</a:t>
            </a:r>
            <a:endParaRPr lang="en-US" b="1" dirty="0"/>
          </a:p>
        </p:txBody>
      </p:sp>
      <p:sp>
        <p:nvSpPr>
          <p:cNvPr id="14" name="TextBox 13"/>
          <p:cNvSpPr txBox="1"/>
          <p:nvPr/>
        </p:nvSpPr>
        <p:spPr>
          <a:xfrm>
            <a:off x="6498579" y="2415779"/>
            <a:ext cx="2362200" cy="369332"/>
          </a:xfrm>
          <a:prstGeom prst="rect">
            <a:avLst/>
          </a:prstGeom>
          <a:noFill/>
        </p:spPr>
        <p:txBody>
          <a:bodyPr wrap="square" rtlCol="0">
            <a:spAutoFit/>
          </a:bodyPr>
          <a:lstStyle/>
          <a:p>
            <a:pPr algn="ctr"/>
            <a:r>
              <a:rPr lang="en-US" b="1" dirty="0" smtClean="0"/>
              <a:t>Comparable</a:t>
            </a:r>
            <a:endParaRPr lang="en-US" b="1" dirty="0"/>
          </a:p>
        </p:txBody>
      </p:sp>
      <p:sp>
        <p:nvSpPr>
          <p:cNvPr id="15" name="TextBox 14"/>
          <p:cNvSpPr txBox="1"/>
          <p:nvPr/>
        </p:nvSpPr>
        <p:spPr>
          <a:xfrm>
            <a:off x="2221992" y="5758934"/>
            <a:ext cx="2362200" cy="369332"/>
          </a:xfrm>
          <a:prstGeom prst="rect">
            <a:avLst/>
          </a:prstGeom>
          <a:noFill/>
        </p:spPr>
        <p:txBody>
          <a:bodyPr wrap="square" rtlCol="0">
            <a:spAutoFit/>
          </a:bodyPr>
          <a:lstStyle/>
          <a:p>
            <a:pPr algn="ctr"/>
            <a:r>
              <a:rPr lang="en-US" b="1" dirty="0" smtClean="0"/>
              <a:t>Reduced</a:t>
            </a:r>
            <a:endParaRPr lang="en-US" b="1" dirty="0"/>
          </a:p>
        </p:txBody>
      </p:sp>
    </p:spTree>
    <p:extLst>
      <p:ext uri="{BB962C8B-B14F-4D97-AF65-F5344CB8AC3E}">
        <p14:creationId xmlns:p14="http://schemas.microsoft.com/office/powerpoint/2010/main" val="1381794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78306"/>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AA51038-482A-4A2F-8234-A72E8F7D54EC}" type="slidenum">
              <a:rPr lang="en-US" smtClean="0"/>
              <a:pPr/>
              <a:t>36</a:t>
            </a:fld>
            <a:endParaRPr lang="en-US" dirty="0"/>
          </a:p>
        </p:txBody>
      </p:sp>
      <p:sp>
        <p:nvSpPr>
          <p:cNvPr id="6" name="TextBox 5"/>
          <p:cNvSpPr txBox="1"/>
          <p:nvPr/>
        </p:nvSpPr>
        <p:spPr>
          <a:xfrm>
            <a:off x="5715000" y="4572000"/>
            <a:ext cx="24384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2011 E-Pac using FY2012 Hybrid GSI/GFS</a:t>
            </a:r>
          </a:p>
        </p:txBody>
      </p:sp>
      <p:sp>
        <p:nvSpPr>
          <p:cNvPr id="7" name="TextBox 6"/>
          <p:cNvSpPr txBox="1"/>
          <p:nvPr/>
        </p:nvSpPr>
        <p:spPr>
          <a:xfrm>
            <a:off x="2819400" y="25908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Track Errors</a:t>
            </a:r>
          </a:p>
        </p:txBody>
      </p:sp>
      <p:sp>
        <p:nvSpPr>
          <p:cNvPr id="8" name="TextBox 7"/>
          <p:cNvSpPr txBox="1"/>
          <p:nvPr/>
        </p:nvSpPr>
        <p:spPr>
          <a:xfrm>
            <a:off x="6858000" y="2667000"/>
            <a:ext cx="19812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Errors</a:t>
            </a:r>
          </a:p>
        </p:txBody>
      </p:sp>
      <p:sp>
        <p:nvSpPr>
          <p:cNvPr id="9" name="TextBox 8"/>
          <p:cNvSpPr txBox="1"/>
          <p:nvPr/>
        </p:nvSpPr>
        <p:spPr>
          <a:xfrm>
            <a:off x="2743200" y="5715000"/>
            <a:ext cx="1524000"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Reduced</a:t>
            </a:r>
          </a:p>
          <a:p>
            <a:pPr algn="ctr"/>
            <a:r>
              <a:rPr lang="en-US" b="1" dirty="0" smtClean="0">
                <a:effectLst>
                  <a:outerShdw blurRad="38100" dist="38100" dir="2700000" algn="tl">
                    <a:srgbClr val="000000">
                      <a:alpha val="43137"/>
                    </a:srgbClr>
                  </a:outerShdw>
                </a:effectLst>
              </a:rPr>
              <a:t>Intensity Bias</a:t>
            </a:r>
          </a:p>
        </p:txBody>
      </p:sp>
      <p:sp>
        <p:nvSpPr>
          <p:cNvPr id="10" name="TextBox 9"/>
          <p:cNvSpPr txBox="1"/>
          <p:nvPr/>
        </p:nvSpPr>
        <p:spPr>
          <a:xfrm>
            <a:off x="457200" y="8382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1" name="TextBox 10"/>
          <p:cNvSpPr txBox="1"/>
          <p:nvPr/>
        </p:nvSpPr>
        <p:spPr>
          <a:xfrm>
            <a:off x="2133600" y="2373868"/>
            <a:ext cx="2362200" cy="369332"/>
          </a:xfrm>
          <a:prstGeom prst="rect">
            <a:avLst/>
          </a:prstGeom>
          <a:noFill/>
        </p:spPr>
        <p:txBody>
          <a:bodyPr wrap="square" rtlCol="0">
            <a:spAutoFit/>
          </a:bodyPr>
          <a:lstStyle/>
          <a:p>
            <a:pPr algn="ctr"/>
            <a:r>
              <a:rPr lang="en-US" b="1" dirty="0" smtClean="0"/>
              <a:t>~25% improvement</a:t>
            </a:r>
            <a:endParaRPr lang="en-US" b="1" dirty="0"/>
          </a:p>
        </p:txBody>
      </p:sp>
      <p:sp>
        <p:nvSpPr>
          <p:cNvPr id="12" name="TextBox 11"/>
          <p:cNvSpPr txBox="1"/>
          <p:nvPr/>
        </p:nvSpPr>
        <p:spPr>
          <a:xfrm>
            <a:off x="6400800" y="2252246"/>
            <a:ext cx="2362200" cy="523220"/>
          </a:xfrm>
          <a:prstGeom prst="rect">
            <a:avLst/>
          </a:prstGeom>
          <a:noFill/>
        </p:spPr>
        <p:txBody>
          <a:bodyPr wrap="square" rtlCol="0">
            <a:spAutoFit/>
          </a:bodyPr>
          <a:lstStyle/>
          <a:p>
            <a:pPr algn="ctr"/>
            <a:r>
              <a:rPr lang="en-US" sz="1400" b="1" dirty="0" smtClean="0"/>
              <a:t>15-40% improvement at days 3-5, degradation at days 1-2 </a:t>
            </a:r>
            <a:endParaRPr lang="en-US" sz="1400" b="1" dirty="0"/>
          </a:p>
        </p:txBody>
      </p:sp>
    </p:spTree>
    <p:extLst>
      <p:ext uri="{BB962C8B-B14F-4D97-AF65-F5344CB8AC3E}">
        <p14:creationId xmlns:p14="http://schemas.microsoft.com/office/powerpoint/2010/main" val="1542867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052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86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AA51038-482A-4A2F-8234-A72E8F7D54EC}" type="slidenum">
              <a:rPr lang="en-US" smtClean="0"/>
              <a:pPr/>
              <a:t>37</a:t>
            </a:fld>
            <a:endParaRPr lang="en-US" dirty="0"/>
          </a:p>
        </p:txBody>
      </p:sp>
      <p:sp>
        <p:nvSpPr>
          <p:cNvPr id="6" name="TextBox 5"/>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 Atlantic using operational GFS</a:t>
            </a:r>
          </a:p>
        </p:txBody>
      </p:sp>
      <p:sp>
        <p:nvSpPr>
          <p:cNvPr id="7" name="TextBox 6"/>
          <p:cNvSpPr txBox="1"/>
          <p:nvPr/>
        </p:nvSpPr>
        <p:spPr>
          <a:xfrm>
            <a:off x="2819400" y="25908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Track Errors</a:t>
            </a:r>
          </a:p>
        </p:txBody>
      </p:sp>
      <p:sp>
        <p:nvSpPr>
          <p:cNvPr id="8" name="TextBox 7"/>
          <p:cNvSpPr txBox="1"/>
          <p:nvPr/>
        </p:nvSpPr>
        <p:spPr>
          <a:xfrm>
            <a:off x="6858000" y="2667000"/>
            <a:ext cx="19812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Errors</a:t>
            </a:r>
          </a:p>
        </p:txBody>
      </p:sp>
      <p:sp>
        <p:nvSpPr>
          <p:cNvPr id="9" name="TextBox 8"/>
          <p:cNvSpPr txBox="1"/>
          <p:nvPr/>
        </p:nvSpPr>
        <p:spPr>
          <a:xfrm>
            <a:off x="2743200" y="59436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Bias</a:t>
            </a:r>
          </a:p>
        </p:txBody>
      </p:sp>
      <p:sp>
        <p:nvSpPr>
          <p:cNvPr id="10" name="TextBox 9"/>
          <p:cNvSpPr txBox="1"/>
          <p:nvPr/>
        </p:nvSpPr>
        <p:spPr>
          <a:xfrm>
            <a:off x="457200" y="8382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1" name="TextBox 10"/>
          <p:cNvSpPr txBox="1"/>
          <p:nvPr/>
        </p:nvSpPr>
        <p:spPr>
          <a:xfrm>
            <a:off x="2133600" y="2373868"/>
            <a:ext cx="2362200" cy="369332"/>
          </a:xfrm>
          <a:prstGeom prst="rect">
            <a:avLst/>
          </a:prstGeom>
          <a:noFill/>
        </p:spPr>
        <p:txBody>
          <a:bodyPr wrap="square" rtlCol="0">
            <a:spAutoFit/>
          </a:bodyPr>
          <a:lstStyle/>
          <a:p>
            <a:pPr algn="ctr"/>
            <a:r>
              <a:rPr lang="en-US" b="1" dirty="0" smtClean="0"/>
              <a:t>~25% improvement</a:t>
            </a:r>
            <a:endParaRPr lang="en-US" b="1" dirty="0"/>
          </a:p>
        </p:txBody>
      </p:sp>
      <p:sp>
        <p:nvSpPr>
          <p:cNvPr id="12" name="TextBox 11"/>
          <p:cNvSpPr txBox="1"/>
          <p:nvPr/>
        </p:nvSpPr>
        <p:spPr>
          <a:xfrm>
            <a:off x="6667500" y="2375421"/>
            <a:ext cx="2362200" cy="369332"/>
          </a:xfrm>
          <a:prstGeom prst="rect">
            <a:avLst/>
          </a:prstGeom>
          <a:noFill/>
        </p:spPr>
        <p:txBody>
          <a:bodyPr wrap="square" rtlCol="0">
            <a:spAutoFit/>
          </a:bodyPr>
          <a:lstStyle/>
          <a:p>
            <a:pPr algn="ctr"/>
            <a:r>
              <a:rPr lang="en-US" b="1" dirty="0" smtClean="0"/>
              <a:t>~10-20% improvement</a:t>
            </a:r>
            <a:endParaRPr lang="en-US" b="1" dirty="0"/>
          </a:p>
        </p:txBody>
      </p:sp>
      <p:sp>
        <p:nvSpPr>
          <p:cNvPr id="13" name="TextBox 12"/>
          <p:cNvSpPr txBox="1"/>
          <p:nvPr/>
        </p:nvSpPr>
        <p:spPr>
          <a:xfrm>
            <a:off x="2131577" y="5654882"/>
            <a:ext cx="2362200" cy="369332"/>
          </a:xfrm>
          <a:prstGeom prst="rect">
            <a:avLst/>
          </a:prstGeom>
          <a:noFill/>
        </p:spPr>
        <p:txBody>
          <a:bodyPr wrap="square" rtlCol="0">
            <a:spAutoFit/>
          </a:bodyPr>
          <a:lstStyle/>
          <a:p>
            <a:pPr algn="ctr"/>
            <a:r>
              <a:rPr lang="en-US" b="1" dirty="0" smtClean="0"/>
              <a:t>Improved</a:t>
            </a:r>
            <a:endParaRPr lang="en-US" b="1" dirty="0"/>
          </a:p>
        </p:txBody>
      </p:sp>
    </p:spTree>
    <p:extLst>
      <p:ext uri="{BB962C8B-B14F-4D97-AF65-F5344CB8AC3E}">
        <p14:creationId xmlns:p14="http://schemas.microsoft.com/office/powerpoint/2010/main" val="1848051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814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386" y="3048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4" y="304800"/>
            <a:ext cx="4572000" cy="32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AA51038-482A-4A2F-8234-A72E8F7D54EC}" type="slidenum">
              <a:rPr lang="en-US" smtClean="0"/>
              <a:pPr/>
              <a:t>38</a:t>
            </a:fld>
            <a:endParaRPr lang="en-US" dirty="0"/>
          </a:p>
        </p:txBody>
      </p:sp>
      <p:sp>
        <p:nvSpPr>
          <p:cNvPr id="6" name="TextBox 5"/>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 E-Pac using operational GFS</a:t>
            </a:r>
          </a:p>
        </p:txBody>
      </p:sp>
      <p:sp>
        <p:nvSpPr>
          <p:cNvPr id="7" name="TextBox 6"/>
          <p:cNvSpPr txBox="1"/>
          <p:nvPr/>
        </p:nvSpPr>
        <p:spPr>
          <a:xfrm>
            <a:off x="914400" y="2590800"/>
            <a:ext cx="3621024" cy="553998"/>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Track Errors</a:t>
            </a:r>
          </a:p>
          <a:p>
            <a:pPr algn="ctr"/>
            <a:r>
              <a:rPr lang="en-US" sz="1200" b="1" dirty="0" smtClean="0">
                <a:effectLst>
                  <a:outerShdw blurRad="38100" dist="38100" dir="2700000" algn="tl">
                    <a:srgbClr val="000000">
                      <a:alpha val="43137"/>
                    </a:srgbClr>
                  </a:outerShdw>
                </a:effectLst>
              </a:rPr>
              <a:t>Day-4 and day-5 degradation due to Hurricane Frank</a:t>
            </a:r>
          </a:p>
        </p:txBody>
      </p:sp>
      <p:sp>
        <p:nvSpPr>
          <p:cNvPr id="8" name="TextBox 7"/>
          <p:cNvSpPr txBox="1"/>
          <p:nvPr/>
        </p:nvSpPr>
        <p:spPr>
          <a:xfrm>
            <a:off x="6858000" y="2498467"/>
            <a:ext cx="1981200"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Improved </a:t>
            </a:r>
          </a:p>
          <a:p>
            <a:pPr algn="ctr"/>
            <a:r>
              <a:rPr lang="en-US" b="1" dirty="0" smtClean="0">
                <a:effectLst>
                  <a:outerShdw blurRad="38100" dist="38100" dir="2700000" algn="tl">
                    <a:srgbClr val="000000">
                      <a:alpha val="43137"/>
                    </a:srgbClr>
                  </a:outerShdw>
                </a:effectLst>
              </a:rPr>
              <a:t>Intensity Errors</a:t>
            </a:r>
          </a:p>
        </p:txBody>
      </p:sp>
      <p:sp>
        <p:nvSpPr>
          <p:cNvPr id="9" name="TextBox 8"/>
          <p:cNvSpPr txBox="1"/>
          <p:nvPr/>
        </p:nvSpPr>
        <p:spPr>
          <a:xfrm>
            <a:off x="2743200" y="5943600"/>
            <a:ext cx="1524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Intensity Bias</a:t>
            </a:r>
          </a:p>
        </p:txBody>
      </p:sp>
      <p:sp>
        <p:nvSpPr>
          <p:cNvPr id="10" name="TextBox 9"/>
          <p:cNvSpPr txBox="1"/>
          <p:nvPr/>
        </p:nvSpPr>
        <p:spPr>
          <a:xfrm>
            <a:off x="457200" y="8382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Tree>
    <p:extLst>
      <p:ext uri="{BB962C8B-B14F-4D97-AF65-F5344CB8AC3E}">
        <p14:creationId xmlns:p14="http://schemas.microsoft.com/office/powerpoint/2010/main" val="350013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81000" y="10886"/>
            <a:ext cx="8686800" cy="533400"/>
          </a:xfrm>
        </p:spPr>
        <p:txBody>
          <a:bodyPr lIns="82945" tIns="41473" rIns="82945" bIns="41473">
            <a:normAutofit/>
          </a:bodyPr>
          <a:lstStyle/>
          <a:p>
            <a:r>
              <a:rPr lang="en-US" sz="2800" b="1" dirty="0" smtClean="0">
                <a:solidFill>
                  <a:srgbClr val="0000FF"/>
                </a:solidFill>
                <a:effectLst>
                  <a:outerShdw blurRad="38100" dist="38100" dir="2700000" algn="tl">
                    <a:srgbClr val="000000">
                      <a:alpha val="43137"/>
                    </a:srgbClr>
                  </a:outerShdw>
                </a:effectLst>
              </a:rPr>
              <a:t>2012 HWRF Model Upgrades</a:t>
            </a:r>
            <a:endParaRPr lang="en-US" sz="2800" b="1" dirty="0">
              <a:solidFill>
                <a:srgbClr val="0000FF"/>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a:xfrm>
            <a:off x="157028" y="533400"/>
            <a:ext cx="8834572" cy="6096000"/>
          </a:xfrm>
          <a:prstGeom prst="rect">
            <a:avLst/>
          </a:prstGeom>
        </p:spPr>
        <p:txBody>
          <a:bodyPr lIns="82945" tIns="19199" rIns="82945" bIns="41473"/>
          <a:lstStyle/>
          <a:p>
            <a:pPr marL="342900" indent="-342900">
              <a:buFont typeface="+mj-lt"/>
              <a:buAutoNum type="arabicPeriod"/>
            </a:pPr>
            <a:r>
              <a:rPr lang="en-US" b="1" dirty="0" smtClean="0">
                <a:solidFill>
                  <a:schemeClr val="tx2">
                    <a:lumMod val="75000"/>
                  </a:schemeClr>
                </a:solidFill>
              </a:rPr>
              <a:t>Dynamics </a:t>
            </a:r>
          </a:p>
          <a:p>
            <a:pPr marL="822960" lvl="1" indent="-365760">
              <a:buFont typeface="Arial" pitchFamily="34" charset="0"/>
              <a:buChar char="•"/>
            </a:pPr>
            <a:r>
              <a:rPr lang="en-US" b="1" dirty="0" smtClean="0">
                <a:solidFill>
                  <a:srgbClr val="FF0000"/>
                </a:solidFill>
              </a:rPr>
              <a:t>modified several components of the model codes </a:t>
            </a:r>
            <a:r>
              <a:rPr lang="en-US" dirty="0"/>
              <a:t>and add </a:t>
            </a:r>
            <a:r>
              <a:rPr lang="en-US" b="1" dirty="0">
                <a:solidFill>
                  <a:srgbClr val="FF0000"/>
                </a:solidFill>
              </a:rPr>
              <a:t>I/O </a:t>
            </a:r>
            <a:r>
              <a:rPr lang="en-US" b="1" dirty="0" smtClean="0">
                <a:solidFill>
                  <a:srgbClr val="FF0000"/>
                </a:solidFill>
              </a:rPr>
              <a:t>servers </a:t>
            </a:r>
            <a:r>
              <a:rPr lang="en-US" dirty="0" smtClean="0"/>
              <a:t>and redirect the </a:t>
            </a:r>
            <a:r>
              <a:rPr lang="en-US" dirty="0"/>
              <a:t>standard </a:t>
            </a:r>
            <a:r>
              <a:rPr lang="en-US" dirty="0" smtClean="0"/>
              <a:t>output </a:t>
            </a:r>
            <a:r>
              <a:rPr lang="en-US" dirty="0"/>
              <a:t>through log-buffering </a:t>
            </a:r>
            <a:r>
              <a:rPr lang="en-US" dirty="0" smtClean="0"/>
              <a:t>to speedup model run time in order to fit within the operational time window (</a:t>
            </a:r>
            <a:r>
              <a:rPr lang="en-US" b="1" dirty="0" smtClean="0">
                <a:solidFill>
                  <a:srgbClr val="FF0000"/>
                </a:solidFill>
              </a:rPr>
              <a:t>speedup factor of 3.2 </a:t>
            </a:r>
            <a:r>
              <a:rPr lang="en-US" dirty="0" smtClean="0"/>
              <a:t>in run time from ~265 min. to </a:t>
            </a:r>
            <a:r>
              <a:rPr lang="en-US" b="1" dirty="0" smtClean="0">
                <a:solidFill>
                  <a:srgbClr val="FF0000"/>
                </a:solidFill>
              </a:rPr>
              <a:t>~82 min</a:t>
            </a:r>
            <a:r>
              <a:rPr lang="en-US" dirty="0" smtClean="0"/>
              <a:t>.) and </a:t>
            </a:r>
            <a:r>
              <a:rPr lang="en-US" b="1" dirty="0" smtClean="0">
                <a:solidFill>
                  <a:srgbClr val="FF0000"/>
                </a:solidFill>
              </a:rPr>
              <a:t>using 4 nodes </a:t>
            </a:r>
            <a:r>
              <a:rPr lang="en-US" dirty="0"/>
              <a:t>(</a:t>
            </a:r>
            <a:r>
              <a:rPr lang="en-US" dirty="0" err="1"/>
              <a:t>oper</a:t>
            </a:r>
            <a:r>
              <a:rPr lang="en-US" dirty="0"/>
              <a:t>. HWRF uses 3 nodes)</a:t>
            </a:r>
          </a:p>
          <a:p>
            <a:pPr marL="858838" lvl="1" indent="-401638">
              <a:buFont typeface="Arial" pitchFamily="34" charset="0"/>
              <a:buChar char="•"/>
            </a:pPr>
            <a:r>
              <a:rPr lang="en-US" b="1" dirty="0" smtClean="0">
                <a:solidFill>
                  <a:srgbClr val="FF0000"/>
                </a:solidFill>
              </a:rPr>
              <a:t>Reduced Time step </a:t>
            </a:r>
            <a:r>
              <a:rPr lang="en-US" dirty="0" smtClean="0"/>
              <a:t>of model integration 45, 15, 5 sec (</a:t>
            </a:r>
            <a:r>
              <a:rPr lang="en-US" dirty="0" err="1" smtClean="0"/>
              <a:t>oper</a:t>
            </a:r>
            <a:r>
              <a:rPr lang="en-US" dirty="0" smtClean="0"/>
              <a:t>. HWRF uses 54,18 sec)</a:t>
            </a:r>
          </a:p>
          <a:p>
            <a:pPr marL="858838" lvl="1" indent="-401638">
              <a:buFont typeface="Arial" pitchFamily="34" charset="0"/>
              <a:buChar char="•"/>
            </a:pPr>
            <a:r>
              <a:rPr lang="en-US" b="1" dirty="0" smtClean="0">
                <a:solidFill>
                  <a:srgbClr val="FF0000"/>
                </a:solidFill>
              </a:rPr>
              <a:t>Fix a bug </a:t>
            </a:r>
            <a:r>
              <a:rPr lang="en-US" dirty="0" smtClean="0"/>
              <a:t>in mask inside the leading edge of a nest domain </a:t>
            </a:r>
          </a:p>
          <a:p>
            <a:pPr marL="401638" indent="-401638">
              <a:buFont typeface="+mj-lt"/>
              <a:buAutoNum type="arabicPeriod"/>
            </a:pPr>
            <a:r>
              <a:rPr lang="en-US" b="1" dirty="0" smtClean="0">
                <a:solidFill>
                  <a:schemeClr val="tx2">
                    <a:lumMod val="75000"/>
                  </a:schemeClr>
                </a:solidFill>
              </a:rPr>
              <a:t>Initialization and GSI</a:t>
            </a:r>
            <a:endParaRPr lang="en-US" b="1" dirty="0">
              <a:solidFill>
                <a:schemeClr val="tx2">
                  <a:lumMod val="75000"/>
                </a:schemeClr>
              </a:solidFill>
            </a:endParaRPr>
          </a:p>
          <a:p>
            <a:pPr marL="822960" lvl="1" indent="-365760">
              <a:buFont typeface="Arial" pitchFamily="34" charset="0"/>
              <a:buChar char="•"/>
            </a:pPr>
            <a:r>
              <a:rPr lang="en-US" dirty="0"/>
              <a:t>Build the </a:t>
            </a:r>
            <a:r>
              <a:rPr lang="en-US" b="1" dirty="0">
                <a:solidFill>
                  <a:srgbClr val="FF0000"/>
                </a:solidFill>
              </a:rPr>
              <a:t>vortex initialization at 3km resolution </a:t>
            </a:r>
            <a:r>
              <a:rPr lang="en-US" dirty="0" smtClean="0"/>
              <a:t>with more accurate interpolation algorithms and composite storm structure consistent with 3km HWRF</a:t>
            </a:r>
          </a:p>
          <a:p>
            <a:pPr marL="822960" lvl="1" indent="-365760">
              <a:buFont typeface="Arial" pitchFamily="34" charset="0"/>
              <a:buChar char="•"/>
            </a:pPr>
            <a:r>
              <a:rPr lang="en-US" b="1" dirty="0">
                <a:solidFill>
                  <a:srgbClr val="FF0000"/>
                </a:solidFill>
              </a:rPr>
              <a:t>Upgrade GSI </a:t>
            </a:r>
            <a:r>
              <a:rPr lang="en-US" dirty="0"/>
              <a:t>to version 3.5 which is the latest community version. </a:t>
            </a:r>
            <a:r>
              <a:rPr lang="en-US" dirty="0" smtClean="0"/>
              <a:t> Optimize (reduce) the </a:t>
            </a:r>
            <a:r>
              <a:rPr lang="en-US" dirty="0"/>
              <a:t>impact of </a:t>
            </a:r>
            <a:r>
              <a:rPr lang="en-US" dirty="0" err="1"/>
              <a:t>prepbufr</a:t>
            </a:r>
            <a:r>
              <a:rPr lang="en-US" dirty="0"/>
              <a:t> data in a storm environment</a:t>
            </a:r>
            <a:r>
              <a:rPr lang="en-US" dirty="0" smtClean="0"/>
              <a:t>.</a:t>
            </a:r>
            <a:endParaRPr lang="en-US" dirty="0"/>
          </a:p>
          <a:p>
            <a:pPr marL="365760" indent="-365760">
              <a:buAutoNum type="arabicPeriod" startAt="3"/>
            </a:pPr>
            <a:r>
              <a:rPr lang="en-US" b="1" dirty="0" smtClean="0">
                <a:solidFill>
                  <a:schemeClr val="tx2">
                    <a:lumMod val="75000"/>
                  </a:schemeClr>
                </a:solidFill>
              </a:rPr>
              <a:t>Ocean</a:t>
            </a:r>
          </a:p>
          <a:p>
            <a:pPr marL="822960" lvl="1" indent="-365760">
              <a:buFont typeface="Arial" pitchFamily="34" charset="0"/>
              <a:buChar char="•"/>
            </a:pPr>
            <a:r>
              <a:rPr lang="en-US" b="1" dirty="0" smtClean="0">
                <a:solidFill>
                  <a:srgbClr val="FF0000"/>
                </a:solidFill>
              </a:rPr>
              <a:t>Add</a:t>
            </a:r>
            <a:r>
              <a:rPr lang="en-US" dirty="0" smtClean="0">
                <a:solidFill>
                  <a:srgbClr val="FF0000"/>
                </a:solidFill>
              </a:rPr>
              <a:t> </a:t>
            </a:r>
            <a:r>
              <a:rPr lang="en-US" b="1" dirty="0" smtClean="0">
                <a:solidFill>
                  <a:srgbClr val="FF0000"/>
                </a:solidFill>
              </a:rPr>
              <a:t>one dimensional ocean coupling </a:t>
            </a:r>
            <a:r>
              <a:rPr lang="en-US" dirty="0" smtClean="0"/>
              <a:t>in Eastern Pacific basin</a:t>
            </a:r>
          </a:p>
          <a:p>
            <a:pPr marL="822960" lvl="1" indent="-365760">
              <a:buFont typeface="Arial" pitchFamily="34" charset="0"/>
              <a:buChar char="•"/>
            </a:pPr>
            <a:r>
              <a:rPr lang="en-US" dirty="0" smtClean="0"/>
              <a:t>Bug fixes in ocean initialization for Atlantic basin</a:t>
            </a:r>
          </a:p>
          <a:p>
            <a:pPr marL="342900" indent="-342900">
              <a:buAutoNum type="arabicPeriod" startAt="4"/>
            </a:pPr>
            <a:r>
              <a:rPr lang="en-US" b="1" dirty="0" smtClean="0">
                <a:solidFill>
                  <a:schemeClr val="tx2">
                    <a:lumMod val="75000"/>
                  </a:schemeClr>
                </a:solidFill>
              </a:rPr>
              <a:t>Physics </a:t>
            </a:r>
          </a:p>
          <a:p>
            <a:pPr marL="822960" lvl="1" indent="-365760">
              <a:buFont typeface="Arial" pitchFamily="34" charset="0"/>
              <a:buChar char="•"/>
            </a:pPr>
            <a:r>
              <a:rPr lang="en-US" dirty="0" smtClean="0"/>
              <a:t>Add </a:t>
            </a:r>
            <a:r>
              <a:rPr lang="en-US" b="1" dirty="0" smtClean="0">
                <a:solidFill>
                  <a:srgbClr val="FF0000"/>
                </a:solidFill>
              </a:rPr>
              <a:t>GFS shallow convection </a:t>
            </a:r>
            <a:r>
              <a:rPr lang="en-US" dirty="0" smtClean="0"/>
              <a:t>scheme with slight tuning (no </a:t>
            </a:r>
            <a:r>
              <a:rPr lang="en-US" dirty="0" err="1" smtClean="0"/>
              <a:t>precip</a:t>
            </a:r>
            <a:r>
              <a:rPr lang="en-US" dirty="0" smtClean="0"/>
              <a:t>. from SC when cloud is less than 50mbs thick and SC top is below PBL top)</a:t>
            </a:r>
          </a:p>
          <a:p>
            <a:pPr marL="822960" lvl="1" indent="-365760">
              <a:buFont typeface="Arial" pitchFamily="34" charset="0"/>
              <a:buChar char="•"/>
            </a:pPr>
            <a:r>
              <a:rPr lang="en-US" dirty="0" smtClean="0"/>
              <a:t>Modify </a:t>
            </a:r>
            <a:r>
              <a:rPr lang="en-US" b="1" dirty="0" smtClean="0">
                <a:solidFill>
                  <a:srgbClr val="FF0000"/>
                </a:solidFill>
              </a:rPr>
              <a:t>several microphysical parameters </a:t>
            </a:r>
            <a:r>
              <a:rPr lang="en-US" dirty="0" smtClean="0"/>
              <a:t>to more realistic values</a:t>
            </a:r>
            <a:r>
              <a:rPr lang="en-US" b="1" dirty="0" smtClean="0">
                <a:solidFill>
                  <a:srgbClr val="FF0000"/>
                </a:solidFill>
              </a:rPr>
              <a:t> </a:t>
            </a:r>
            <a:r>
              <a:rPr lang="en-US" dirty="0" smtClean="0"/>
              <a:t>(</a:t>
            </a:r>
            <a:r>
              <a:rPr lang="en-US" dirty="0" err="1" smtClean="0"/>
              <a:t>NLImax</a:t>
            </a:r>
            <a:r>
              <a:rPr lang="en-US" dirty="0" smtClean="0"/>
              <a:t>, NCW and snow fall speed)</a:t>
            </a:r>
          </a:p>
          <a:p>
            <a:pPr marL="822960" lvl="1" indent="-365760">
              <a:buFont typeface="Arial" pitchFamily="34" charset="0"/>
              <a:buChar char="•"/>
            </a:pPr>
            <a:r>
              <a:rPr lang="en-US" dirty="0" smtClean="0"/>
              <a:t>PBL: Change </a:t>
            </a:r>
            <a:r>
              <a:rPr lang="en-US" b="1" dirty="0" smtClean="0">
                <a:solidFill>
                  <a:srgbClr val="FF0000"/>
                </a:solidFill>
              </a:rPr>
              <a:t>critical Richardson number </a:t>
            </a:r>
            <a:r>
              <a:rPr lang="en-US" dirty="0" smtClean="0"/>
              <a:t>from 0.5 to 0.25, and alpha=0.5 from 1</a:t>
            </a:r>
          </a:p>
          <a:p>
            <a:pPr marL="822960" lvl="1" indent="-365760">
              <a:buFont typeface="Arial" pitchFamily="34" charset="0"/>
              <a:buChar char="•"/>
            </a:pPr>
            <a:r>
              <a:rPr lang="en-US" dirty="0" smtClean="0"/>
              <a:t>Use the </a:t>
            </a:r>
            <a:r>
              <a:rPr lang="en-US" b="1" dirty="0" smtClean="0">
                <a:solidFill>
                  <a:srgbClr val="FF0000"/>
                </a:solidFill>
              </a:rPr>
              <a:t>constant</a:t>
            </a:r>
            <a:r>
              <a:rPr lang="en-US" dirty="0" smtClean="0">
                <a:solidFill>
                  <a:srgbClr val="FF0000"/>
                </a:solidFill>
              </a:rPr>
              <a:t> </a:t>
            </a:r>
            <a:r>
              <a:rPr lang="en-US" b="1" dirty="0" smtClean="0">
                <a:solidFill>
                  <a:srgbClr val="FF0000"/>
                </a:solidFill>
              </a:rPr>
              <a:t>Ch profile</a:t>
            </a:r>
            <a:r>
              <a:rPr lang="en-US" dirty="0" smtClean="0"/>
              <a:t> with wind speed consistent to the observation</a:t>
            </a:r>
          </a:p>
        </p:txBody>
      </p:sp>
      <p:sp>
        <p:nvSpPr>
          <p:cNvPr id="3" name="Slide Number Placeholder 2"/>
          <p:cNvSpPr>
            <a:spLocks noGrp="1"/>
          </p:cNvSpPr>
          <p:nvPr>
            <p:ph type="sldNum" sz="quarter" idx="12"/>
          </p:nvPr>
        </p:nvSpPr>
        <p:spPr/>
        <p:txBody>
          <a:bodyPr/>
          <a:lstStyle/>
          <a:p>
            <a:fld id="{8AA51038-482A-4A2F-8234-A72E8F7D54EC}" type="slidenum">
              <a:rPr lang="en-US" smtClean="0"/>
              <a:pPr/>
              <a:t>4</a:t>
            </a:fld>
            <a:endParaRPr lang="en-US" dirty="0"/>
          </a:p>
        </p:txBody>
      </p:sp>
    </p:spTree>
    <p:extLst>
      <p:ext uri="{BB962C8B-B14F-4D97-AF65-F5344CB8AC3E}">
        <p14:creationId xmlns:p14="http://schemas.microsoft.com/office/powerpoint/2010/main" val="4185394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ChangeArrowheads="1"/>
          </p:cNvSpPr>
          <p:nvPr/>
        </p:nvSpPr>
        <p:spPr bwMode="auto">
          <a:xfrm>
            <a:off x="152400" y="228600"/>
            <a:ext cx="8839200" cy="523220"/>
          </a:xfrm>
          <a:prstGeom prst="rect">
            <a:avLst/>
          </a:prstGeom>
          <a:noFill/>
          <a:ln w="9525">
            <a:noFill/>
            <a:miter lim="800000"/>
            <a:headEnd/>
            <a:tailEnd/>
          </a:ln>
          <a:effectLst/>
        </p:spPr>
        <p:txBody>
          <a:bodyPr wrap="square" anchor="ctr">
            <a:spAutoFit/>
          </a:bodyPr>
          <a:lstStyle/>
          <a:p>
            <a:pPr algn="ctr"/>
            <a:r>
              <a:rPr lang="en-US" sz="2800" b="1" u="sng" dirty="0">
                <a:solidFill>
                  <a:srgbClr val="0000FF"/>
                </a:solidFill>
                <a:effectLst>
                  <a:outerShdw blurRad="38100" dist="38100" dir="2700000" algn="tl">
                    <a:srgbClr val="000000">
                      <a:alpha val="43137"/>
                    </a:srgbClr>
                  </a:outerShdw>
                </a:effectLst>
                <a:latin typeface="Calibri" pitchFamily="34" charset="0"/>
                <a:ea typeface="DejaVu LGC Sans"/>
                <a:cs typeface="Lohit Hindi"/>
              </a:rPr>
              <a:t>2012 </a:t>
            </a:r>
            <a:r>
              <a:rPr lang="en-US" sz="2800" b="1" u="sng" dirty="0" smtClean="0">
                <a:solidFill>
                  <a:srgbClr val="0000FF"/>
                </a:solidFill>
                <a:effectLst>
                  <a:outerShdw blurRad="38100" dist="38100" dir="2700000" algn="tl">
                    <a:srgbClr val="000000">
                      <a:alpha val="43137"/>
                    </a:srgbClr>
                  </a:outerShdw>
                </a:effectLst>
                <a:latin typeface="Calibri" pitchFamily="34" charset="0"/>
                <a:ea typeface="DejaVu LGC Sans"/>
                <a:cs typeface="Lohit Hindi"/>
              </a:rPr>
              <a:t>Triple-Nested HWRF pre-implementation Test Plan</a:t>
            </a:r>
            <a:endParaRPr lang="en-US" sz="2800" dirty="0">
              <a:solidFill>
                <a:srgbClr val="0000FF"/>
              </a:solidFill>
              <a:effectLst>
                <a:outerShdw blurRad="38100" dist="38100" dir="2700000" algn="tl">
                  <a:srgbClr val="000000">
                    <a:alpha val="43137"/>
                  </a:srgbClr>
                </a:outerShdw>
              </a:effectLst>
              <a:latin typeface="Calibri" pitchFamily="34" charset="0"/>
              <a:ea typeface="DejaVu LGC Sans"/>
              <a:cs typeface="Lohit Hindi"/>
            </a:endParaRPr>
          </a:p>
        </p:txBody>
      </p:sp>
      <p:graphicFrame>
        <p:nvGraphicFramePr>
          <p:cNvPr id="117972" name="Group 212"/>
          <p:cNvGraphicFramePr>
            <a:graphicFrameLocks noGrp="1"/>
          </p:cNvGraphicFramePr>
          <p:nvPr>
            <p:extLst>
              <p:ext uri="{D42A27DB-BD31-4B8C-83A1-F6EECF244321}">
                <p14:modId xmlns:p14="http://schemas.microsoft.com/office/powerpoint/2010/main" val="440368799"/>
              </p:ext>
            </p:extLst>
          </p:nvPr>
        </p:nvGraphicFramePr>
        <p:xfrm>
          <a:off x="457200" y="762000"/>
          <a:ext cx="8320882" cy="4693920"/>
        </p:xfrm>
        <a:graphic>
          <a:graphicData uri="http://schemas.openxmlformats.org/drawingml/2006/table">
            <a:tbl>
              <a:tblPr/>
              <a:tblGrid>
                <a:gridCol w="700882"/>
                <a:gridCol w="1600200"/>
                <a:gridCol w="4404518"/>
                <a:gridCol w="1615282"/>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EXP</a:t>
                      </a:r>
                      <a:endParaRPr kumimoji="0" lang="en-US" sz="1400" b="0" i="0" u="none" strike="noStrike" cap="none" normalizeH="0" baseline="0" dirty="0" smtClean="0">
                        <a:ln>
                          <a:noFill/>
                        </a:ln>
                        <a:solidFill>
                          <a:schemeClr val="tx1"/>
                        </a:solidFill>
                        <a:effectLst/>
                        <a:latin typeface="Calibri" pitchFamily="34" charset="0"/>
                        <a:ea typeface="DejaVu LGC Sans"/>
                        <a:cs typeface="Lohit Hindi"/>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Description</a:t>
                      </a:r>
                      <a:endParaRPr kumimoji="0" lang="en-US" sz="1400" b="0" i="0" u="none" strike="noStrike" cap="none" normalizeH="0" baseline="0" dirty="0" smtClean="0">
                        <a:ln>
                          <a:noFill/>
                        </a:ln>
                        <a:solidFill>
                          <a:schemeClr val="tx1"/>
                        </a:solidFill>
                        <a:effectLst/>
                        <a:latin typeface="Calibri" pitchFamily="34" charset="0"/>
                        <a:ea typeface="DejaVu LGC Sans"/>
                        <a:cs typeface="Lohit Hindi"/>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Comments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Platform/# of cases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HBSE</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Baseline: with the stripe bug fix  (a=0.5, </a:t>
                      </a:r>
                      <a:r>
                        <a:rPr kumimoji="0" lang="en-US" sz="1400" b="0" i="0" u="none" strike="noStrike" cap="none" normalizeH="0" baseline="0" dirty="0" err="1" smtClean="0">
                          <a:ln>
                            <a:noFill/>
                          </a:ln>
                          <a:solidFill>
                            <a:schemeClr val="tx1"/>
                          </a:solidFill>
                          <a:effectLst/>
                          <a:latin typeface="Calibri" pitchFamily="34" charset="0"/>
                          <a:ea typeface="DejaVu LGC Sans"/>
                          <a:cs typeface="Lohit Hindi"/>
                        </a:rPr>
                        <a:t>coac</a:t>
                      </a: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=0.75, 3.0, 4.0)</a:t>
                      </a:r>
                      <a:endParaRPr kumimoji="0" lang="en-US" sz="1400" b="0" i="0" u="none" strike="noStrike" cap="none" normalizeH="0" baseline="0" dirty="0" smtClean="0">
                        <a:ln>
                          <a:noFill/>
                        </a:ln>
                        <a:solidFill>
                          <a:schemeClr val="tx1"/>
                        </a:solidFill>
                        <a:effectLst/>
                        <a:latin typeface="Calibri"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Unstable due to 54 sec. time step. Noise in several fields especially at higher latitudes.  Not a viable configuration for operations. Operational GFS.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Jet, All 2010-11 ATL &amp; EP, 1265</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HPHY</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DejaVu LGC Sans"/>
                          <a:cs typeface="Lohit Hindi"/>
                        </a:rPr>
                        <a:t>HBSE + S.C. + MP tune (dt=45s, no sas in d03)</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Revised HBSE configuration with 45 sec. time step.  Numerically stable with no noticeable noise. Shallow convection and microphysics tuning included.  Explicit convection in d03. Operational GFS.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Jet, All 2010-11 ATL &amp; EP, 1265</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HOCN</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HPHY + new ocean</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1-D coupling for East-Pac storms, Operational GFS.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Jet, All 2010-11 EP, 418</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HGSI</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HPHY + GSI</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Reduced impact of observations (</a:t>
                      </a:r>
                      <a:r>
                        <a:rPr kumimoji="0" lang="en-US" sz="1400" b="0" i="0" u="none" strike="noStrike" cap="none" normalizeH="0" baseline="0" dirty="0" err="1" smtClean="0">
                          <a:ln>
                            <a:noFill/>
                          </a:ln>
                          <a:solidFill>
                            <a:schemeClr val="tx1"/>
                          </a:solidFill>
                          <a:effectLst/>
                          <a:latin typeface="Calibri" pitchFamily="34" charset="0"/>
                          <a:ea typeface="DejaVu LGC Sans"/>
                          <a:cs typeface="Lohit Hindi"/>
                        </a:rPr>
                        <a:t>prepbufr</a:t>
                      </a: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 in HWRF-GSI. Operational GFS.</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CCS, Majority of 2010-11 ATL, 400</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DejaVu LGC Sans"/>
                          <a:cs typeface="Lohit Hindi"/>
                        </a:rPr>
                        <a:t>H12J</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DejaVu LGC Sans"/>
                          <a:cs typeface="Lohit Hindi"/>
                        </a:rPr>
                        <a:t>HPHY+HOCN+HGSIfor</a:t>
                      </a: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 2010, w/Hybrid GFS* for 2011</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For 2011 season, use hybrid GFS reruns (pre13r) for the period from Aug. 20 to Oct. 11, 2011.  Use pre13h for rest of the season. Operational GFS for 2010 season.</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Calibri" pitchFamily="34" charset="0"/>
                          <a:ea typeface="DejaVu LGC Sans"/>
                          <a:cs typeface="Lohit Hindi"/>
                        </a:rPr>
                        <a:t>Jet, All 2010-11 ATL &amp; EP, 1265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DejaVu LGC Sans"/>
                        <a:cs typeface="Lohit Hindi"/>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Calibri" pitchFamily="34" charset="0"/>
                          <a:ea typeface="DejaVu LGC Sans"/>
                          <a:cs typeface="Lohit Hindi"/>
                        </a:rPr>
                        <a:t>H212</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6600"/>
                          </a:solidFill>
                          <a:effectLst/>
                          <a:latin typeface="Calibri" pitchFamily="34" charset="0"/>
                          <a:ea typeface="DejaVu LGC Sans"/>
                          <a:cs typeface="Lohit Hindi"/>
                        </a:rPr>
                        <a:t>HPHY+HOCN+HGSIfor</a:t>
                      </a:r>
                      <a:r>
                        <a:rPr kumimoji="0" lang="en-US" sz="1400" b="1" i="0" u="none" strike="noStrike" cap="none" normalizeH="0" baseline="0" dirty="0" smtClean="0">
                          <a:ln>
                            <a:noFill/>
                          </a:ln>
                          <a:solidFill>
                            <a:srgbClr val="006600"/>
                          </a:solidFill>
                          <a:effectLst/>
                          <a:latin typeface="Calibri" pitchFamily="34" charset="0"/>
                          <a:ea typeface="DejaVu LGC Sans"/>
                          <a:cs typeface="Lohit Hindi"/>
                        </a:rPr>
                        <a:t> 2010, w/Hybrid GFS* for 2011</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Calibri" pitchFamily="34" charset="0"/>
                          <a:ea typeface="DejaVu LGC Sans"/>
                          <a:cs typeface="Lohit Hindi"/>
                        </a:rPr>
                        <a:t>For 2011 season, use hybrid GFS reruns (pre13r) for the period from Aug. 20 to Oct. 11, 2011.  Use pre13h for rest of the season. Operational GFS for 2010 season. </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6600"/>
                          </a:solidFill>
                          <a:effectLst/>
                          <a:latin typeface="Calibri" pitchFamily="34" charset="0"/>
                          <a:ea typeface="DejaVu LGC Sans"/>
                          <a:cs typeface="Lohit Hindi"/>
                        </a:rPr>
                        <a:t>CCS, All 2010-11 ATL &amp; EP, 1265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6600"/>
                        </a:solidFill>
                        <a:effectLst/>
                        <a:latin typeface="Calibri" pitchFamily="34" charset="0"/>
                        <a:ea typeface="DejaVu LGC Sans"/>
                        <a:cs typeface="Lohit Hindi"/>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457200" y="5562600"/>
            <a:ext cx="8305800" cy="1077218"/>
          </a:xfrm>
          <a:prstGeom prst="rect">
            <a:avLst/>
          </a:prstGeom>
          <a:noFill/>
        </p:spPr>
        <p:txBody>
          <a:bodyPr wrap="square" rtlCol="0">
            <a:spAutoFit/>
          </a:bodyPr>
          <a:lstStyle/>
          <a:p>
            <a:r>
              <a:rPr lang="en-US" sz="1200" b="1" dirty="0" smtClean="0"/>
              <a:t>Not shown here: </a:t>
            </a:r>
            <a:r>
              <a:rPr lang="en-US" sz="1200" b="1" dirty="0" smtClean="0">
                <a:solidFill>
                  <a:srgbClr val="C00000"/>
                </a:solidFill>
              </a:rPr>
              <a:t>HSHAL</a:t>
            </a:r>
            <a:r>
              <a:rPr lang="en-US" sz="1200" b="1" dirty="0" smtClean="0"/>
              <a:t> (</a:t>
            </a:r>
            <a:r>
              <a:rPr lang="en-US" sz="1200" b="1" dirty="0" err="1" smtClean="0"/>
              <a:t>HBSE+Shallow</a:t>
            </a:r>
            <a:r>
              <a:rPr lang="en-US" sz="1200" b="1" dirty="0" smtClean="0"/>
              <a:t> Convection) – All 2010 ATL (Jet, 446),  </a:t>
            </a:r>
            <a:r>
              <a:rPr lang="en-US" sz="1200" b="1" dirty="0" smtClean="0">
                <a:solidFill>
                  <a:srgbClr val="C00000"/>
                </a:solidFill>
              </a:rPr>
              <a:t>HBSE2</a:t>
            </a:r>
            <a:r>
              <a:rPr lang="en-US" sz="1200" b="1" dirty="0" smtClean="0"/>
              <a:t> (Modified initialization): All 2011 ATL (Jet, 401), </a:t>
            </a:r>
            <a:r>
              <a:rPr lang="en-US" sz="1200" b="1" dirty="0" smtClean="0">
                <a:solidFill>
                  <a:srgbClr val="C00000"/>
                </a:solidFill>
              </a:rPr>
              <a:t>HPRD </a:t>
            </a:r>
            <a:r>
              <a:rPr lang="en-US" sz="1200" b="1" dirty="0" smtClean="0"/>
              <a:t>(</a:t>
            </a:r>
            <a:r>
              <a:rPr lang="en-US" sz="1200" b="1" dirty="0" err="1" smtClean="0"/>
              <a:t>Oper</a:t>
            </a:r>
            <a:r>
              <a:rPr lang="en-US" sz="1200" b="1" dirty="0" smtClean="0"/>
              <a:t>. HWRF w/new GFS): All 2011 ATL+EP (CCS, 664), </a:t>
            </a:r>
            <a:r>
              <a:rPr lang="en-US" sz="1200" b="1" dirty="0" smtClean="0">
                <a:solidFill>
                  <a:srgbClr val="C00000"/>
                </a:solidFill>
              </a:rPr>
              <a:t>H3GP</a:t>
            </a:r>
            <a:r>
              <a:rPr lang="en-US" sz="1200" b="1" dirty="0" smtClean="0"/>
              <a:t>: Stream 1.5, All 2011 ATL+EP (Jet, 800)</a:t>
            </a:r>
          </a:p>
          <a:p>
            <a:endParaRPr lang="en-US" sz="1200" b="1" dirty="0" smtClean="0"/>
          </a:p>
          <a:p>
            <a:r>
              <a:rPr lang="en-US" sz="1400" b="1" dirty="0" smtClean="0">
                <a:solidFill>
                  <a:srgbClr val="0000FF"/>
                </a:solidFill>
              </a:rPr>
              <a:t>Unprecedented T&amp;E of about 10 different configurations, more than 8000 simulations from 64 storms on Jet &amp; CCS, thanks to support from HFIP PO for Jet usage, and from NCO for “</a:t>
            </a:r>
            <a:r>
              <a:rPr lang="en-US" sz="1400" b="1" dirty="0" err="1" smtClean="0">
                <a:solidFill>
                  <a:srgbClr val="0000FF"/>
                </a:solidFill>
              </a:rPr>
              <a:t>devmax</a:t>
            </a:r>
            <a:r>
              <a:rPr lang="en-US" sz="1400" b="1" dirty="0" smtClean="0">
                <a:solidFill>
                  <a:srgbClr val="0000FF"/>
                </a:solidFill>
              </a:rPr>
              <a:t>” usage on CCS</a:t>
            </a:r>
            <a:endParaRPr lang="en-US" sz="1400" b="1" dirty="0">
              <a:solidFill>
                <a:srgbClr val="0000FF"/>
              </a:solidFill>
            </a:endParaRPr>
          </a:p>
        </p:txBody>
      </p:sp>
      <p:sp>
        <p:nvSpPr>
          <p:cNvPr id="5" name="Slide Number Placeholder 4"/>
          <p:cNvSpPr>
            <a:spLocks noGrp="1"/>
          </p:cNvSpPr>
          <p:nvPr>
            <p:ph type="sldNum" sz="quarter" idx="12"/>
          </p:nvPr>
        </p:nvSpPr>
        <p:spPr/>
        <p:txBody>
          <a:bodyPr/>
          <a:lstStyle/>
          <a:p>
            <a:fld id="{8AA51038-482A-4A2F-8234-A72E8F7D54EC}"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0390" y="2286000"/>
            <a:ext cx="7772400" cy="1470025"/>
          </a:xfrm>
          <a:prstGeom prst="rect">
            <a:avLst/>
          </a:prstGeom>
          <a:solidFill>
            <a:srgbClr val="FFFF00">
              <a:alpha val="30000"/>
            </a:srgbClr>
          </a:solidFill>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rgbClr val="0000FF"/>
                </a:solidFill>
                <a:effectLst>
                  <a:outerShdw blurRad="38100" dist="38100" dir="2700000" algn="tl">
                    <a:srgbClr val="000000">
                      <a:alpha val="43137"/>
                    </a:srgbClr>
                  </a:outerShdw>
                </a:effectLst>
              </a:rPr>
              <a:t>Performance of H212 compared to operational HWRF (HOPS)</a:t>
            </a:r>
            <a:r>
              <a:rPr lang="en-US" sz="4800" b="1" dirty="0" smtClean="0">
                <a:solidFill>
                  <a:srgbClr val="0000FF"/>
                </a:solidFill>
                <a:effectLst>
                  <a:outerShdw blurRad="38100" dist="38100" dir="2700000" algn="tl">
                    <a:srgbClr val="000000">
                      <a:alpha val="43137"/>
                    </a:srgbClr>
                  </a:outerShdw>
                </a:effectLst>
              </a:rPr>
              <a:t> </a:t>
            </a:r>
          </a:p>
          <a:p>
            <a:r>
              <a:rPr lang="en-US" sz="3200" b="1" dirty="0" smtClean="0">
                <a:solidFill>
                  <a:srgbClr val="0000FF"/>
                </a:solidFill>
                <a:effectLst>
                  <a:outerShdw blurRad="38100" dist="38100" dir="2700000" algn="tl">
                    <a:srgbClr val="000000">
                      <a:alpha val="43137"/>
                    </a:srgbClr>
                  </a:outerShdw>
                </a:effectLst>
              </a:rPr>
              <a:t>(2010-2011* seasons)</a:t>
            </a:r>
            <a:endParaRPr lang="en-US" sz="3200" b="1" dirty="0">
              <a:solidFill>
                <a:srgbClr val="0000FF"/>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8AA51038-482A-4A2F-8234-A72E8F7D54EC}" type="slidenum">
              <a:rPr lang="en-US" smtClean="0"/>
              <a:pPr/>
              <a:t>6</a:t>
            </a:fld>
            <a:endParaRPr lang="en-US" dirty="0"/>
          </a:p>
        </p:txBody>
      </p:sp>
      <p:sp>
        <p:nvSpPr>
          <p:cNvPr id="2" name="TextBox 1"/>
          <p:cNvSpPr txBox="1"/>
          <p:nvPr/>
        </p:nvSpPr>
        <p:spPr>
          <a:xfrm>
            <a:off x="152400" y="5934670"/>
            <a:ext cx="6019800" cy="923330"/>
          </a:xfrm>
          <a:prstGeom prst="rect">
            <a:avLst/>
          </a:prstGeom>
          <a:noFill/>
        </p:spPr>
        <p:txBody>
          <a:bodyPr wrap="square" rtlCol="0">
            <a:spAutoFit/>
          </a:bodyPr>
          <a:lstStyle/>
          <a:p>
            <a:r>
              <a:rPr lang="en-US" dirty="0" smtClean="0"/>
              <a:t>*Final Retrospective runs for 2011 hurricane season are based on FY12 Hybrid </a:t>
            </a:r>
            <a:r>
              <a:rPr lang="en-US" dirty="0"/>
              <a:t>GSI/GFS IC/BC </a:t>
            </a:r>
            <a:r>
              <a:rPr lang="en-US" dirty="0" smtClean="0"/>
              <a:t>(including reruns for the period from Aug.20-Oct.11 2011.</a:t>
            </a:r>
            <a:endParaRPr lang="en-US" dirty="0"/>
          </a:p>
        </p:txBody>
      </p:sp>
    </p:spTree>
    <p:extLst>
      <p:ext uri="{BB962C8B-B14F-4D97-AF65-F5344CB8AC3E}">
        <p14:creationId xmlns:p14="http://schemas.microsoft.com/office/powerpoint/2010/main" val="64207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3"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3400" y="4038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pic>
          <p:nvPicPr>
            <p:cNvPr id="24"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743200" y="2667000"/>
              <a:ext cx="1447800" cy="369332"/>
            </a:xfrm>
            <a:prstGeom prst="rect">
              <a:avLst/>
            </a:prstGeom>
            <a:noFill/>
          </p:spPr>
          <p:txBody>
            <a:bodyPr wrap="square" rtlCol="0">
              <a:spAutoFit/>
            </a:bodyPr>
            <a:lstStyle/>
            <a:p>
              <a:r>
                <a:rPr lang="en-US" b="1" dirty="0" smtClean="0"/>
                <a:t>Track errors</a:t>
              </a:r>
              <a:endParaRPr lang="en-US" b="1" dirty="0"/>
            </a:p>
          </p:txBody>
        </p:sp>
        <p:sp>
          <p:nvSpPr>
            <p:cNvPr id="26" name="TextBox 25"/>
            <p:cNvSpPr txBox="1"/>
            <p:nvPr/>
          </p:nvSpPr>
          <p:spPr>
            <a:xfrm>
              <a:off x="6477000" y="2590800"/>
              <a:ext cx="2362200" cy="369332"/>
            </a:xfrm>
            <a:prstGeom prst="rect">
              <a:avLst/>
            </a:prstGeom>
            <a:noFill/>
          </p:spPr>
          <p:txBody>
            <a:bodyPr wrap="square" rtlCol="0">
              <a:spAutoFit/>
            </a:bodyPr>
            <a:lstStyle/>
            <a:p>
              <a:r>
                <a:rPr lang="en-US" b="1" dirty="0" smtClean="0"/>
                <a:t>Superior Track FSP</a:t>
              </a:r>
              <a:endParaRPr lang="en-US" b="1" dirty="0"/>
            </a:p>
          </p:txBody>
        </p:sp>
        <p:sp>
          <p:nvSpPr>
            <p:cNvPr id="27" name="TextBox 26"/>
            <p:cNvSpPr txBox="1"/>
            <p:nvPr/>
          </p:nvSpPr>
          <p:spPr>
            <a:xfrm>
              <a:off x="1600200" y="6019800"/>
              <a:ext cx="2895600" cy="369332"/>
            </a:xfrm>
            <a:prstGeom prst="rect">
              <a:avLst/>
            </a:prstGeom>
            <a:noFill/>
          </p:spPr>
          <p:txBody>
            <a:bodyPr wrap="square" rtlCol="0">
              <a:spAutoFit/>
            </a:bodyPr>
            <a:lstStyle/>
            <a:p>
              <a:r>
                <a:rPr lang="en-US" b="1" dirty="0" smtClean="0"/>
                <a:t>Improved Cross-Track errors</a:t>
              </a:r>
              <a:endParaRPr lang="en-US" b="1" dirty="0"/>
            </a:p>
          </p:txBody>
        </p:sp>
        <p:sp>
          <p:nvSpPr>
            <p:cNvPr id="28" name="TextBox 27"/>
            <p:cNvSpPr txBox="1"/>
            <p:nvPr/>
          </p:nvSpPr>
          <p:spPr>
            <a:xfrm>
              <a:off x="5715000" y="6019800"/>
              <a:ext cx="3048000" cy="369332"/>
            </a:xfrm>
            <a:prstGeom prst="rect">
              <a:avLst/>
            </a:prstGeom>
            <a:noFill/>
          </p:spPr>
          <p:txBody>
            <a:bodyPr wrap="square" rtlCol="0">
              <a:spAutoFit/>
            </a:bodyPr>
            <a:lstStyle/>
            <a:p>
              <a:r>
                <a:rPr lang="en-US" b="1" dirty="0"/>
                <a:t>Improved Along-Track </a:t>
              </a:r>
              <a:r>
                <a:rPr lang="en-US" b="1" dirty="0" smtClean="0"/>
                <a:t>errors</a:t>
              </a:r>
              <a:endParaRPr lang="en-US" b="1" dirty="0"/>
            </a:p>
          </p:txBody>
        </p:sp>
        <p:sp>
          <p:nvSpPr>
            <p:cNvPr id="29" name="TextBox 28"/>
            <p:cNvSpPr txBox="1"/>
            <p:nvPr/>
          </p:nvSpPr>
          <p:spPr>
            <a:xfrm>
              <a:off x="457200" y="5334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12" name="TextBox 11"/>
            <p:cNvSpPr txBox="1"/>
            <p:nvPr/>
          </p:nvSpPr>
          <p:spPr>
            <a:xfrm>
              <a:off x="2133600" y="2373868"/>
              <a:ext cx="2362200" cy="369332"/>
            </a:xfrm>
            <a:prstGeom prst="rect">
              <a:avLst/>
            </a:prstGeom>
            <a:noFill/>
          </p:spPr>
          <p:txBody>
            <a:bodyPr wrap="square" rtlCol="0">
              <a:spAutoFit/>
            </a:bodyPr>
            <a:lstStyle/>
            <a:p>
              <a:pPr algn="ctr"/>
              <a:r>
                <a:rPr lang="en-US" b="1" dirty="0" smtClean="0"/>
                <a:t>~20% improvement</a:t>
              </a:r>
              <a:endParaRPr lang="en-US" b="1" dirty="0"/>
            </a:p>
          </p:txBody>
        </p:sp>
        <p:grpSp>
          <p:nvGrpSpPr>
            <p:cNvPr id="3" name="Group 2"/>
            <p:cNvGrpSpPr/>
            <p:nvPr/>
          </p:nvGrpSpPr>
          <p:grpSpPr>
            <a:xfrm>
              <a:off x="1828800" y="242501"/>
              <a:ext cx="5334000" cy="3567499"/>
              <a:chOff x="1828800" y="242501"/>
              <a:chExt cx="5334000" cy="3567499"/>
            </a:xfrm>
          </p:grpSpPr>
          <p:sp>
            <p:nvSpPr>
              <p:cNvPr id="2" name="TextBox 1"/>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4" name="TextBox 13"/>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5" name="TextBox 14"/>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6" name="TextBox 15"/>
              <p:cNvSpPr txBox="1"/>
              <p:nvPr/>
            </p:nvSpPr>
            <p:spPr>
              <a:xfrm>
                <a:off x="6400800" y="3666352"/>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grpSp>
      <p:sp>
        <p:nvSpPr>
          <p:cNvPr id="21" name="Slide Number Placeholder 20"/>
          <p:cNvSpPr>
            <a:spLocks noGrp="1"/>
          </p:cNvSpPr>
          <p:nvPr>
            <p:ph type="sldNum" sz="quarter" idx="12"/>
          </p:nvPr>
        </p:nvSpPr>
        <p:spPr/>
        <p:txBody>
          <a:bodyPr/>
          <a:lstStyle/>
          <a:p>
            <a:fld id="{8AA51038-482A-4A2F-8234-A72E8F7D54EC}" type="slidenum">
              <a:rPr lang="en-US" smtClean="0"/>
              <a:pPr/>
              <a:t>7</a:t>
            </a:fld>
            <a:endParaRPr lang="en-US" dirty="0"/>
          </a:p>
        </p:txBody>
      </p:sp>
    </p:spTree>
    <p:extLst>
      <p:ext uri="{BB962C8B-B14F-4D97-AF65-F5344CB8AC3E}">
        <p14:creationId xmlns:p14="http://schemas.microsoft.com/office/powerpoint/2010/main" val="2085139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8</a:t>
            </a:fld>
            <a:endParaRPr lang="en-US" dirty="0"/>
          </a:p>
        </p:txBody>
      </p:sp>
      <p:pic>
        <p:nvPicPr>
          <p:cNvPr id="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Atlantic Intensity Verification</a:t>
            </a:r>
            <a:endParaRPr lang="en-US" b="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381000" y="471100"/>
            <a:ext cx="1752600" cy="369332"/>
          </a:xfrm>
          <a:prstGeom prst="rect">
            <a:avLst/>
          </a:prstGeom>
          <a:noFill/>
        </p:spPr>
        <p:txBody>
          <a:bodyPr wrap="square" rtlCol="0">
            <a:spAutoFit/>
          </a:bodyPr>
          <a:lstStyle/>
          <a:p>
            <a:r>
              <a:rPr lang="en-US" b="1" dirty="0" smtClean="0"/>
              <a:t>Intensity errors</a:t>
            </a:r>
            <a:endParaRPr lang="en-US" b="1" dirty="0"/>
          </a:p>
        </p:txBody>
      </p:sp>
      <p:sp>
        <p:nvSpPr>
          <p:cNvPr id="11" name="TextBox 10"/>
          <p:cNvSpPr txBox="1"/>
          <p:nvPr/>
        </p:nvSpPr>
        <p:spPr>
          <a:xfrm>
            <a:off x="6248400" y="2590800"/>
            <a:ext cx="2514600" cy="369332"/>
          </a:xfrm>
          <a:prstGeom prst="rect">
            <a:avLst/>
          </a:prstGeom>
          <a:noFill/>
        </p:spPr>
        <p:txBody>
          <a:bodyPr wrap="square" rtlCol="0">
            <a:spAutoFit/>
          </a:bodyPr>
          <a:lstStyle/>
          <a:p>
            <a:r>
              <a:rPr lang="en-US" b="1" dirty="0"/>
              <a:t>Improved Intensity </a:t>
            </a:r>
            <a:r>
              <a:rPr lang="en-US" b="1" dirty="0" smtClean="0"/>
              <a:t>Bias</a:t>
            </a:r>
            <a:endParaRPr lang="en-US" b="1" dirty="0"/>
          </a:p>
        </p:txBody>
      </p:sp>
      <p:pic>
        <p:nvPicPr>
          <p:cNvPr id="12"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362200" y="5943600"/>
            <a:ext cx="1752600" cy="369332"/>
          </a:xfrm>
          <a:prstGeom prst="rect">
            <a:avLst/>
          </a:prstGeom>
          <a:noFill/>
        </p:spPr>
        <p:txBody>
          <a:bodyPr wrap="square" rtlCol="0">
            <a:spAutoFit/>
          </a:bodyPr>
          <a:lstStyle/>
          <a:p>
            <a:r>
              <a:rPr lang="en-US" b="1" dirty="0" smtClean="0"/>
              <a:t>Intensity FSP</a:t>
            </a:r>
            <a:endParaRPr lang="en-US" b="1" dirty="0"/>
          </a:p>
        </p:txBody>
      </p:sp>
      <p:sp>
        <p:nvSpPr>
          <p:cNvPr id="14" name="TextBox 13"/>
          <p:cNvSpPr txBox="1"/>
          <p:nvPr/>
        </p:nvSpPr>
        <p:spPr>
          <a:xfrm>
            <a:off x="5105400" y="609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17" name="TextBox 16"/>
          <p:cNvSpPr txBox="1"/>
          <p:nvPr/>
        </p:nvSpPr>
        <p:spPr>
          <a:xfrm>
            <a:off x="2133600" y="2558534"/>
            <a:ext cx="2362200" cy="369332"/>
          </a:xfrm>
          <a:prstGeom prst="rect">
            <a:avLst/>
          </a:prstGeom>
          <a:noFill/>
        </p:spPr>
        <p:txBody>
          <a:bodyPr wrap="square" rtlCol="0">
            <a:spAutoFit/>
          </a:bodyPr>
          <a:lstStyle/>
          <a:p>
            <a:pPr algn="ctr"/>
            <a:r>
              <a:rPr lang="en-US" b="1" dirty="0" smtClean="0"/>
              <a:t>~10% improvement</a:t>
            </a:r>
            <a:endParaRPr lang="en-US" b="1" dirty="0"/>
          </a:p>
        </p:txBody>
      </p:sp>
      <p:grpSp>
        <p:nvGrpSpPr>
          <p:cNvPr id="3" name="Group 2"/>
          <p:cNvGrpSpPr/>
          <p:nvPr/>
        </p:nvGrpSpPr>
        <p:grpSpPr>
          <a:xfrm>
            <a:off x="1828800" y="242501"/>
            <a:ext cx="5334000" cy="3567499"/>
            <a:chOff x="1828800" y="242501"/>
            <a:chExt cx="5334000" cy="3567499"/>
          </a:xfrm>
        </p:grpSpPr>
        <p:sp>
          <p:nvSpPr>
            <p:cNvPr id="16" name="TextBox 15"/>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8" name="TextBox 17"/>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9" name="TextBox 18"/>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9</a:t>
            </a:fld>
            <a:endParaRPr lang="en-US" dirty="0"/>
          </a:p>
        </p:txBody>
      </p:sp>
      <p:pic>
        <p:nvPicPr>
          <p:cNvPr id="3"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90800" y="457200"/>
            <a:ext cx="1676400" cy="646331"/>
          </a:xfrm>
          <a:prstGeom prst="rect">
            <a:avLst/>
          </a:prstGeom>
          <a:noFill/>
        </p:spPr>
        <p:txBody>
          <a:bodyPr wrap="square" rtlCol="0">
            <a:spAutoFit/>
          </a:bodyPr>
          <a:lstStyle/>
          <a:p>
            <a:r>
              <a:rPr lang="en-US" b="1" dirty="0" smtClean="0"/>
              <a:t>Mean 34-kt Radius Error</a:t>
            </a:r>
            <a:endParaRPr lang="en-US" b="1" dirty="0"/>
          </a:p>
        </p:txBody>
      </p:sp>
      <p:sp>
        <p:nvSpPr>
          <p:cNvPr id="10" name="TextBox 9"/>
          <p:cNvSpPr txBox="1"/>
          <p:nvPr/>
        </p:nvSpPr>
        <p:spPr>
          <a:xfrm>
            <a:off x="7162800" y="533400"/>
            <a:ext cx="1676400" cy="646331"/>
          </a:xfrm>
          <a:prstGeom prst="rect">
            <a:avLst/>
          </a:prstGeom>
          <a:noFill/>
        </p:spPr>
        <p:txBody>
          <a:bodyPr wrap="square" rtlCol="0">
            <a:spAutoFit/>
          </a:bodyPr>
          <a:lstStyle/>
          <a:p>
            <a:r>
              <a:rPr lang="en-US" b="1" dirty="0" smtClean="0"/>
              <a:t>Mean 50-kt Radius Error</a:t>
            </a:r>
            <a:endParaRPr lang="en-US" b="1" dirty="0"/>
          </a:p>
        </p:txBody>
      </p:sp>
      <p:sp>
        <p:nvSpPr>
          <p:cNvPr id="11" name="TextBox 10"/>
          <p:cNvSpPr txBox="1"/>
          <p:nvPr/>
        </p:nvSpPr>
        <p:spPr>
          <a:xfrm>
            <a:off x="2590800" y="3886200"/>
            <a:ext cx="1676400" cy="646331"/>
          </a:xfrm>
          <a:prstGeom prst="rect">
            <a:avLst/>
          </a:prstGeom>
          <a:noFill/>
        </p:spPr>
        <p:txBody>
          <a:bodyPr wrap="square" rtlCol="0">
            <a:spAutoFit/>
          </a:bodyPr>
          <a:lstStyle/>
          <a:p>
            <a:r>
              <a:rPr lang="en-US" b="1" dirty="0" smtClean="0"/>
              <a:t>Mean 65-kt Radius Error</a:t>
            </a:r>
            <a:endParaRPr lang="en-US" b="1" dirty="0"/>
          </a:p>
        </p:txBody>
      </p:sp>
      <p:sp>
        <p:nvSpPr>
          <p:cNvPr id="12" name="TextBox 11"/>
          <p:cNvSpPr txBox="1"/>
          <p:nvPr/>
        </p:nvSpPr>
        <p:spPr>
          <a:xfrm>
            <a:off x="5735230" y="3925669"/>
            <a:ext cx="2514600" cy="1754326"/>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Atlantic </a:t>
            </a:r>
          </a:p>
          <a:p>
            <a:pPr algn="ctr"/>
            <a:r>
              <a:rPr lang="en-US" b="1" dirty="0" smtClean="0">
                <a:solidFill>
                  <a:srgbClr val="0000FF"/>
                </a:solidFill>
                <a:effectLst>
                  <a:outerShdw blurRad="38100" dist="38100" dir="2700000" algn="tl">
                    <a:srgbClr val="000000">
                      <a:alpha val="43137"/>
                    </a:srgbClr>
                  </a:outerShdw>
                </a:effectLst>
              </a:rPr>
              <a:t>Radii Verification</a:t>
            </a:r>
          </a:p>
          <a:p>
            <a:pPr algn="ctr"/>
            <a:endParaRPr lang="en-US" b="1" dirty="0">
              <a:solidFill>
                <a:srgbClr val="0000FF"/>
              </a:solidFill>
              <a:effectLst>
                <a:outerShdw blurRad="38100" dist="38100" dir="2700000" algn="tl">
                  <a:srgbClr val="000000">
                    <a:alpha val="43137"/>
                  </a:srgbClr>
                </a:outerShdw>
              </a:effectLst>
            </a:endParaRPr>
          </a:p>
          <a:p>
            <a:pPr algn="ctr"/>
            <a:r>
              <a:rPr lang="en-US" b="1" dirty="0" smtClean="0">
                <a:solidFill>
                  <a:srgbClr val="0000FF"/>
                </a:solidFill>
                <a:effectLst>
                  <a:outerShdw blurRad="38100" dist="38100" dir="2700000" algn="tl">
                    <a:srgbClr val="000000">
                      <a:alpha val="43137"/>
                    </a:srgbClr>
                  </a:outerShdw>
                </a:effectLst>
              </a:rPr>
              <a:t>Significant improvements in storm size and structure</a:t>
            </a:r>
            <a:endParaRPr lang="en-US" b="1"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533400" y="5334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grpSp>
        <p:nvGrpSpPr>
          <p:cNvPr id="6" name="Group 5"/>
          <p:cNvGrpSpPr/>
          <p:nvPr/>
        </p:nvGrpSpPr>
        <p:grpSpPr>
          <a:xfrm>
            <a:off x="1828800" y="242501"/>
            <a:ext cx="5334000" cy="3567499"/>
            <a:chOff x="1828800" y="242501"/>
            <a:chExt cx="5334000" cy="3567499"/>
          </a:xfrm>
        </p:grpSpPr>
        <p:sp>
          <p:nvSpPr>
            <p:cNvPr id="15" name="TextBox 14"/>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6" name="TextBox 15"/>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7" name="TextBox 16"/>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2989</TotalTime>
  <Words>2061</Words>
  <Application>Microsoft Office PowerPoint</Application>
  <PresentationFormat>On-screen Show (4:3)</PresentationFormat>
  <Paragraphs>371</Paragraphs>
  <Slides>38</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Drawing</vt:lpstr>
      <vt:lpstr>FY2012 Implementation Briefing for High-Resolution 3km Triple-Nested HWRFV6.0.0</vt:lpstr>
      <vt:lpstr>PowerPoint Presentation</vt:lpstr>
      <vt:lpstr>Highlights of the 2012 HWRF upgrades</vt:lpstr>
      <vt:lpstr>2012 HWRF Model Upgrades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Atlantic basin </vt:lpstr>
      <vt:lpstr>HOPS vs. H212 6-h intensity change for 2010-11 ATL</vt:lpstr>
      <vt:lpstr>HOPS vs. H212 6-h intensity change for 2010-11 EPAC</vt:lpstr>
      <vt:lpstr>HOPS vs. H212 P-W relationship</vt:lpstr>
      <vt:lpstr>PowerPoint Presentation</vt:lpstr>
      <vt:lpstr>PowerPoint Presentation</vt:lpstr>
      <vt:lpstr>PowerPoint Presentation</vt:lpstr>
      <vt:lpstr>PowerPoint Presentation</vt:lpstr>
      <vt:lpstr>Simulated 3 km</vt:lpstr>
      <vt:lpstr>High Temporal Resolution Model Output</vt:lpstr>
      <vt:lpstr>PowerPoint Presentation</vt:lpstr>
      <vt:lpstr>PowerPoint Presentation</vt:lpstr>
      <vt:lpstr>Summary</vt:lpstr>
      <vt:lpstr>Evaluation and Recommendation from NHC</vt:lpstr>
      <vt:lpstr>Supplemental Material</vt:lpstr>
      <vt:lpstr>Next Steps</vt:lpstr>
      <vt:lpstr>Thanks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 Tallapragada</dc:creator>
  <cp:lastModifiedBy>Reviewer1</cp:lastModifiedBy>
  <cp:revision>104</cp:revision>
  <dcterms:created xsi:type="dcterms:W3CDTF">2011-12-01T20:42:32Z</dcterms:created>
  <dcterms:modified xsi:type="dcterms:W3CDTF">2012-03-27T15:08:47Z</dcterms:modified>
</cp:coreProperties>
</file>