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4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2" r:id="rId18"/>
    <p:sldId id="283" r:id="rId19"/>
    <p:sldId id="271" r:id="rId20"/>
    <p:sldId id="272" r:id="rId21"/>
    <p:sldId id="284" r:id="rId22"/>
    <p:sldId id="285" r:id="rId23"/>
    <p:sldId id="286" r:id="rId24"/>
    <p:sldId id="287" r:id="rId25"/>
    <p:sldId id="288" r:id="rId26"/>
    <p:sldId id="289" r:id="rId27"/>
    <p:sldId id="275" r:id="rId28"/>
    <p:sldId id="276" r:id="rId29"/>
    <p:sldId id="277" r:id="rId30"/>
    <p:sldId id="278" r:id="rId31"/>
    <p:sldId id="279" r:id="rId32"/>
    <p:sldId id="280" r:id="rId3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FF"/>
    <a:srgbClr val="7E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26" d="100"/>
          <a:sy n="126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15</c:v>
                </c:pt>
                <c:pt idx="2">
                  <c:v>35</c:v>
                </c:pt>
                <c:pt idx="3">
                  <c:v>36</c:v>
                </c:pt>
                <c:pt idx="4">
                  <c:v>30</c:v>
                </c:pt>
                <c:pt idx="5">
                  <c:v>24</c:v>
                </c:pt>
                <c:pt idx="6">
                  <c:v>27</c:v>
                </c:pt>
                <c:pt idx="7">
                  <c:v>22</c:v>
                </c:pt>
                <c:pt idx="8">
                  <c:v>45</c:v>
                </c:pt>
                <c:pt idx="9">
                  <c:v>81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1.4</c:v>
                </c:pt>
                <c:pt idx="1">
                  <c:v>9.3000000000000007</c:v>
                </c:pt>
                <c:pt idx="2">
                  <c:v>13.8</c:v>
                </c:pt>
                <c:pt idx="3">
                  <c:v>11.4</c:v>
                </c:pt>
                <c:pt idx="4">
                  <c:v>12.8</c:v>
                </c:pt>
                <c:pt idx="5">
                  <c:v>14.5</c:v>
                </c:pt>
                <c:pt idx="6">
                  <c:v>14.2</c:v>
                </c:pt>
                <c:pt idx="7">
                  <c:v>8</c:v>
                </c:pt>
                <c:pt idx="8">
                  <c:v>6.9</c:v>
                </c:pt>
                <c:pt idx="9">
                  <c:v>7.3</c:v>
                </c:pt>
                <c:pt idx="10">
                  <c:v>0.3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06304"/>
        <c:axId val="23516288"/>
      </c:scatterChart>
      <c:valAx>
        <c:axId val="23506304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23516288"/>
        <c:crosses val="autoZero"/>
        <c:crossBetween val="midCat"/>
        <c:majorUnit val="10"/>
      </c:valAx>
      <c:valAx>
        <c:axId val="2351628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06304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28</c:v>
                </c:pt>
                <c:pt idx="5">
                  <c:v>27</c:v>
                </c:pt>
                <c:pt idx="6">
                  <c:v>35</c:v>
                </c:pt>
                <c:pt idx="7">
                  <c:v>37</c:v>
                </c:pt>
                <c:pt idx="8">
                  <c:v>67</c:v>
                </c:pt>
                <c:pt idx="9">
                  <c:v>100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1.8</c:v>
                </c:pt>
                <c:pt idx="1">
                  <c:v>4.8</c:v>
                </c:pt>
                <c:pt idx="2">
                  <c:v>7.9</c:v>
                </c:pt>
                <c:pt idx="3">
                  <c:v>14.5</c:v>
                </c:pt>
                <c:pt idx="4">
                  <c:v>15.2</c:v>
                </c:pt>
                <c:pt idx="5">
                  <c:v>18.2</c:v>
                </c:pt>
                <c:pt idx="6">
                  <c:v>10.3</c:v>
                </c:pt>
                <c:pt idx="7">
                  <c:v>11.5</c:v>
                </c:pt>
                <c:pt idx="8">
                  <c:v>10.9</c:v>
                </c:pt>
                <c:pt idx="9">
                  <c:v>4.8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02624"/>
        <c:axId val="23804160"/>
      </c:scatterChart>
      <c:valAx>
        <c:axId val="23802624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23804160"/>
        <c:crosses val="autoZero"/>
        <c:crossBetween val="midCat"/>
        <c:majorUnit val="10"/>
      </c:valAx>
      <c:valAx>
        <c:axId val="2380416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802624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40</c:v>
                </c:pt>
                <c:pt idx="2">
                  <c:v>56</c:v>
                </c:pt>
                <c:pt idx="3">
                  <c:v>67</c:v>
                </c:pt>
                <c:pt idx="4">
                  <c:v>92</c:v>
                </c:pt>
                <c:pt idx="5">
                  <c:v>59</c:v>
                </c:pt>
                <c:pt idx="6">
                  <c:v>65</c:v>
                </c:pt>
                <c:pt idx="7">
                  <c:v>71</c:v>
                </c:pt>
                <c:pt idx="8">
                  <c:v>90</c:v>
                </c:pt>
                <c:pt idx="9">
                  <c:v>100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0</c:v>
                </c:pt>
                <c:pt idx="1">
                  <c:v>7.5</c:v>
                </c:pt>
                <c:pt idx="2">
                  <c:v>18.7</c:v>
                </c:pt>
                <c:pt idx="3">
                  <c:v>13.4</c:v>
                </c:pt>
                <c:pt idx="4">
                  <c:v>9</c:v>
                </c:pt>
                <c:pt idx="5">
                  <c:v>12.7</c:v>
                </c:pt>
                <c:pt idx="6">
                  <c:v>12.7</c:v>
                </c:pt>
                <c:pt idx="7">
                  <c:v>5.2</c:v>
                </c:pt>
                <c:pt idx="8">
                  <c:v>7.5</c:v>
                </c:pt>
                <c:pt idx="9">
                  <c:v>12.7</c:v>
                </c:pt>
                <c:pt idx="10">
                  <c:v>0.7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717888"/>
        <c:axId val="55722368"/>
      </c:scatterChart>
      <c:valAx>
        <c:axId val="55717888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55722368"/>
        <c:crosses val="autoZero"/>
        <c:crossBetween val="midCat"/>
        <c:majorUnit val="10"/>
      </c:valAx>
      <c:valAx>
        <c:axId val="557223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717888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70</c:v>
                </c:pt>
                <c:pt idx="5">
                  <c:v>73</c:v>
                </c:pt>
                <c:pt idx="6">
                  <c:v>86</c:v>
                </c:pt>
                <c:pt idx="7">
                  <c:v>88</c:v>
                </c:pt>
                <c:pt idx="8">
                  <c:v>92</c:v>
                </c:pt>
                <c:pt idx="9">
                  <c:v>100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1.3</c:v>
                </c:pt>
                <c:pt idx="1">
                  <c:v>3.9</c:v>
                </c:pt>
                <c:pt idx="2">
                  <c:v>5.2</c:v>
                </c:pt>
                <c:pt idx="3">
                  <c:v>15.6</c:v>
                </c:pt>
                <c:pt idx="4">
                  <c:v>13</c:v>
                </c:pt>
                <c:pt idx="5">
                  <c:v>14.3</c:v>
                </c:pt>
                <c:pt idx="6">
                  <c:v>9.1</c:v>
                </c:pt>
                <c:pt idx="7">
                  <c:v>10.4</c:v>
                </c:pt>
                <c:pt idx="8">
                  <c:v>16.899999999999999</c:v>
                </c:pt>
                <c:pt idx="9">
                  <c:v>10.4</c:v>
                </c:pt>
                <c:pt idx="1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955456"/>
        <c:axId val="55956992"/>
      </c:scatterChart>
      <c:valAx>
        <c:axId val="55955456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55956992"/>
        <c:crosses val="autoZero"/>
        <c:crossBetween val="midCat"/>
        <c:majorUnit val="10"/>
      </c:valAx>
      <c:valAx>
        <c:axId val="559569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955456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6</c:v>
                </c:pt>
                <c:pt idx="1">
                  <c:v>11</c:v>
                </c:pt>
                <c:pt idx="2">
                  <c:v>23</c:v>
                </c:pt>
                <c:pt idx="3">
                  <c:v>30</c:v>
                </c:pt>
                <c:pt idx="4">
                  <c:v>27</c:v>
                </c:pt>
                <c:pt idx="5">
                  <c:v>44</c:v>
                </c:pt>
                <c:pt idx="6">
                  <c:v>60</c:v>
                </c:pt>
                <c:pt idx="7">
                  <c:v>57</c:v>
                </c:pt>
                <c:pt idx="8">
                  <c:v>83</c:v>
                </c:pt>
                <c:pt idx="9">
                  <c:v>83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13.5</c:v>
                </c:pt>
                <c:pt idx="1">
                  <c:v>34.9</c:v>
                </c:pt>
                <c:pt idx="2">
                  <c:v>19.3</c:v>
                </c:pt>
                <c:pt idx="3">
                  <c:v>11.8</c:v>
                </c:pt>
                <c:pt idx="4">
                  <c:v>6.8</c:v>
                </c:pt>
                <c:pt idx="5">
                  <c:v>3.3</c:v>
                </c:pt>
                <c:pt idx="6">
                  <c:v>4.0999999999999996</c:v>
                </c:pt>
                <c:pt idx="7">
                  <c:v>2.9</c:v>
                </c:pt>
                <c:pt idx="8">
                  <c:v>1.2</c:v>
                </c:pt>
                <c:pt idx="9">
                  <c:v>1.2</c:v>
                </c:pt>
                <c:pt idx="10">
                  <c:v>0.8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38368"/>
        <c:axId val="56160640"/>
      </c:scatterChart>
      <c:valAx>
        <c:axId val="56138368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56160640"/>
        <c:crosses val="autoZero"/>
        <c:crossBetween val="midCat"/>
        <c:majorUnit val="10"/>
      </c:valAx>
      <c:valAx>
        <c:axId val="5616064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138368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33</c:v>
                </c:pt>
                <c:pt idx="1">
                  <c:v>48</c:v>
                </c:pt>
                <c:pt idx="2">
                  <c:v>57</c:v>
                </c:pt>
                <c:pt idx="3">
                  <c:v>74</c:v>
                </c:pt>
                <c:pt idx="4">
                  <c:v>64</c:v>
                </c:pt>
                <c:pt idx="5">
                  <c:v>88</c:v>
                </c:pt>
                <c:pt idx="6">
                  <c:v>100</c:v>
                </c:pt>
                <c:pt idx="7">
                  <c:v>80</c:v>
                </c:pt>
                <c:pt idx="8">
                  <c:v>83</c:v>
                </c:pt>
                <c:pt idx="9">
                  <c:v>83</c:v>
                </c:pt>
                <c:pt idx="10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Z-Value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N-Value</c:v>
                </c:pt>
              </c:strCache>
            </c:strRef>
          </c:tx>
          <c:spPr>
            <a:ln>
              <a:prstDash val="sysDash"/>
            </a:ln>
          </c:spP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7</c:v>
                </c:pt>
                <c:pt idx="1">
                  <c:v>23.3</c:v>
                </c:pt>
                <c:pt idx="2">
                  <c:v>21.5</c:v>
                </c:pt>
                <c:pt idx="3">
                  <c:v>13.4</c:v>
                </c:pt>
                <c:pt idx="4">
                  <c:v>8.1</c:v>
                </c:pt>
                <c:pt idx="5">
                  <c:v>4.7</c:v>
                </c:pt>
                <c:pt idx="6">
                  <c:v>7</c:v>
                </c:pt>
                <c:pt idx="7">
                  <c:v>5.8</c:v>
                </c:pt>
                <c:pt idx="8">
                  <c:v>3.5</c:v>
                </c:pt>
                <c:pt idx="9">
                  <c:v>3.5</c:v>
                </c:pt>
                <c:pt idx="10">
                  <c:v>2.2999999999999998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616"/>
        <c:axId val="95109888"/>
      </c:scatterChart>
      <c:valAx>
        <c:axId val="95087616"/>
        <c:scaling>
          <c:orientation val="minMax"/>
          <c:max val="100"/>
        </c:scaling>
        <c:delete val="0"/>
        <c:axPos val="b"/>
        <c:numFmt formatCode="General" sourceLinked="1"/>
        <c:majorTickMark val="out"/>
        <c:minorTickMark val="none"/>
        <c:tickLblPos val="nextTo"/>
        <c:crossAx val="95109888"/>
        <c:crosses val="autoZero"/>
        <c:crossBetween val="midCat"/>
        <c:majorUnit val="10"/>
      </c:valAx>
      <c:valAx>
        <c:axId val="9510988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087616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66E-2"/>
          <c:y val="4.7961630695443645E-2"/>
          <c:w val="0.76984126984126988"/>
          <c:h val="0.8465227817745802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3EMN</c:v>
                </c:pt>
              </c:strCache>
            </c:strRef>
          </c:tx>
          <c:spPr>
            <a:solidFill>
              <a:srgbClr val="FF0000"/>
            </a:solidFill>
            <a:ln w="1761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17.2</c:v>
                </c:pt>
                <c:pt idx="1">
                  <c:v>29.4</c:v>
                </c:pt>
                <c:pt idx="2">
                  <c:v>46.8</c:v>
                </c:pt>
                <c:pt idx="3">
                  <c:v>64.599999999999994</c:v>
                </c:pt>
                <c:pt idx="4">
                  <c:v>78.099999999999994</c:v>
                </c:pt>
                <c:pt idx="5">
                  <c:v>109</c:v>
                </c:pt>
                <c:pt idx="6">
                  <c:v>147.4</c:v>
                </c:pt>
                <c:pt idx="7">
                  <c:v>186.9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6EMN</c:v>
                </c:pt>
              </c:strCache>
            </c:strRef>
          </c:tx>
          <c:spPr>
            <a:solidFill>
              <a:srgbClr val="FFFF00"/>
            </a:solidFill>
            <a:ln w="1761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16.399999999999999</c:v>
                </c:pt>
                <c:pt idx="1">
                  <c:v>29</c:v>
                </c:pt>
                <c:pt idx="2">
                  <c:v>45.5</c:v>
                </c:pt>
                <c:pt idx="3">
                  <c:v>60.9</c:v>
                </c:pt>
                <c:pt idx="4">
                  <c:v>73.599999999999994</c:v>
                </c:pt>
                <c:pt idx="5">
                  <c:v>108.5</c:v>
                </c:pt>
                <c:pt idx="6">
                  <c:v>142.5</c:v>
                </c:pt>
                <c:pt idx="7">
                  <c:v>188.3</c:v>
                </c:pt>
              </c:numCache>
            </c:numRef>
          </c:val>
        </c:ser>
        <c:ser>
          <c:idx val="4"/>
          <c:order val="2"/>
          <c:tx>
            <c:strRef>
              <c:f>Sheet1!$A$4</c:f>
              <c:strCache>
                <c:ptCount val="1"/>
                <c:pt idx="0">
                  <c:v>OFCL</c:v>
                </c:pt>
              </c:strCache>
            </c:strRef>
          </c:tx>
          <c:spPr>
            <a:solidFill>
              <a:srgbClr val="0000FF"/>
            </a:solidFill>
            <a:ln w="17617">
              <a:solidFill>
                <a:srgbClr val="0000FF"/>
              </a:solidFill>
              <a:prstDash val="solid"/>
            </a:ln>
          </c:spPr>
          <c:invertIfNegative val="0"/>
          <c:cat>
            <c:numRef>
              <c:f>Sheet1!$B$1:$I$1</c:f>
              <c:numCache>
                <c:formatCode>General</c:formatCode>
                <c:ptCount val="8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</c:numCache>
            </c:numRef>
          </c:cat>
          <c:val>
            <c:numRef>
              <c:f>Sheet1!$B$4:$I$4</c:f>
              <c:numCache>
                <c:formatCode>General</c:formatCode>
                <c:ptCount val="8"/>
                <c:pt idx="0">
                  <c:v>10.8</c:v>
                </c:pt>
                <c:pt idx="1">
                  <c:v>32.4</c:v>
                </c:pt>
                <c:pt idx="2">
                  <c:v>51</c:v>
                </c:pt>
                <c:pt idx="3">
                  <c:v>70.8</c:v>
                </c:pt>
                <c:pt idx="4">
                  <c:v>86.6</c:v>
                </c:pt>
                <c:pt idx="5">
                  <c:v>127.8</c:v>
                </c:pt>
                <c:pt idx="6">
                  <c:v>169.7</c:v>
                </c:pt>
                <c:pt idx="7">
                  <c:v>190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8883072"/>
        <c:axId val="78888960"/>
        <c:axId val="0"/>
      </c:bar3DChart>
      <c:catAx>
        <c:axId val="788830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44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5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78888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888960"/>
        <c:scaling>
          <c:orientation val="minMax"/>
          <c:max val="250"/>
          <c:min val="0"/>
        </c:scaling>
        <c:delete val="0"/>
        <c:axPos val="l"/>
        <c:majorGridlines>
          <c:spPr>
            <a:ln w="440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44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5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78883072"/>
        <c:crosses val="autoZero"/>
        <c:crossBetween val="between"/>
        <c:majorUnit val="50"/>
      </c:valAx>
      <c:spPr>
        <a:noFill/>
        <a:ln w="35234">
          <a:noFill/>
        </a:ln>
      </c:spPr>
    </c:plotArea>
    <c:legend>
      <c:legendPos val="r"/>
      <c:layout>
        <c:manualLayout>
          <c:xMode val="edge"/>
          <c:yMode val="edge"/>
          <c:x val="0.85396825396825393"/>
          <c:y val="0.38129496402877699"/>
          <c:w val="0.13968253968253969"/>
          <c:h val="0.23980815347721823"/>
        </c:manualLayout>
      </c:layout>
      <c:overlay val="0"/>
      <c:spPr>
        <a:noFill/>
        <a:ln w="4404">
          <a:solidFill>
            <a:schemeClr val="tx1"/>
          </a:solidFill>
          <a:prstDash val="solid"/>
        </a:ln>
      </c:spPr>
      <c:txPr>
        <a:bodyPr/>
        <a:lstStyle/>
        <a:p>
          <a:pPr>
            <a:defRPr sz="2296" b="1" i="0" u="none" strike="noStrike" baseline="0">
              <a:solidFill>
                <a:schemeClr val="tx1"/>
              </a:solidFill>
              <a:latin typeface="宋体"/>
              <a:ea typeface="宋体"/>
              <a:cs typeface="宋体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97" b="1" i="0" u="none" strike="noStrike" baseline="0">
          <a:solidFill>
            <a:schemeClr val="tx1"/>
          </a:solidFill>
          <a:latin typeface="宋体"/>
          <a:ea typeface="宋体"/>
          <a:cs typeface="宋体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48C0A43-823A-463C-9B89-AB82749AED0C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45944D7-13EB-4663-86FF-83283FA74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6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1pPr>
            <a:lvl2pPr marL="38561392" indent="-38096602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5pPr>
            <a:lvl6pPr marL="46479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6pPr>
            <a:lvl7pPr marL="92957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7pPr>
            <a:lvl8pPr marL="139436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8pPr>
            <a:lvl9pPr marL="185915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9pPr>
          </a:lstStyle>
          <a:p>
            <a:pPr eaLnBrk="1" hangingPunct="1"/>
            <a:fld id="{EDD084EF-E99C-45A1-AB6F-C19D20DF098B}" type="slidenum">
              <a:rPr lang="en-US" altLang="zh-CN" sz="1200"/>
              <a:pPr eaLnBrk="1" hangingPunct="1"/>
              <a:t>8</a:t>
            </a:fld>
            <a:endParaRPr lang="en-US" altLang="zh-CN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9200E-5154-4C8E-B47C-F7A84B8B2BAB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85A0D-AF00-4B00-83FF-510CB9B6DE73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01939-D800-422F-BFB9-F8FB756933BE}" type="slidenum">
              <a:rPr lang="en-US" altLang="zh-CN"/>
              <a:pPr/>
              <a:t>29</a:t>
            </a:fld>
            <a:endParaRPr lang="en-US" altLang="zh-CN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8E58B-4087-4761-85FD-DC871C65B133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CE242-453C-4F29-85FD-A65BCF683A6F}" type="slidenum">
              <a:rPr lang="en-US" altLang="zh-CN"/>
              <a:pPr/>
              <a:t>31</a:t>
            </a:fld>
            <a:endParaRPr lang="en-US" altLang="zh-CN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2795C-AB39-4743-9D30-F57A6F62D39A}" type="slidenum">
              <a:rPr lang="en-US" altLang="zh-CN"/>
              <a:pPr/>
              <a:t>32</a:t>
            </a:fld>
            <a:endParaRPr lang="en-US" altLang="zh-CN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0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0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8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1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3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7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732F2-7F0B-40BD-85BB-95362A85E72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B77C-5DD2-4803-A315-CE784AF5E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66FF"/>
                </a:solidFill>
              </a:rPr>
              <a:t>Tropical Cyclone Track and Genesis Prediction </a:t>
            </a:r>
            <a:br>
              <a:rPr lang="en-US" sz="3200" dirty="0" smtClean="0">
                <a:solidFill>
                  <a:srgbClr val="0066FF"/>
                </a:solidFill>
              </a:rPr>
            </a:br>
            <a:r>
              <a:rPr lang="en-US" sz="3200" dirty="0" smtClean="0">
                <a:solidFill>
                  <a:srgbClr val="0066FF"/>
                </a:solidFill>
              </a:rPr>
              <a:t>Through Multi-model Ensemble Forecasts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09800"/>
            <a:ext cx="6553200" cy="2971800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Jiayi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Peng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*,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Yuejian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Zhu and Richard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Wobus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</a:t>
            </a:r>
          </a:p>
          <a:p>
            <a:r>
              <a:rPr lang="zh-TW" altLang="en-US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*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IMSG at Environmental Modeling Center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Environmental Modeling Center /NCEP/NOAA, Camp Springs, MD 20746</a:t>
            </a:r>
          </a:p>
          <a:p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altLang="zh-TW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Presented by Vijay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Tallapragada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(EMC HWRF Team)</a:t>
            </a:r>
          </a:p>
          <a:p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Acknowledgements: 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EMC Ensemble Team, EMC HWRF Team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Geophysical Fluid Dynamics Laboratory (Tim </a:t>
            </a:r>
            <a:r>
              <a:rPr lang="en-US" altLang="zh-TW" sz="6200" dirty="0" err="1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Marchok</a:t>
            </a:r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)</a:t>
            </a:r>
          </a:p>
          <a:p>
            <a:r>
              <a:rPr lang="en-US" altLang="zh-TW" sz="6200" dirty="0" smtClean="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Hurricane Forecast Improvement Project (HFIP)</a:t>
            </a:r>
            <a:endParaRPr lang="zh-TW" altLang="en-US" sz="6200" dirty="0" smtClean="0">
              <a:solidFill>
                <a:schemeClr val="tx1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5600" dirty="0" smtClean="0">
                <a:solidFill>
                  <a:srgbClr val="0070C0"/>
                </a:solidFill>
              </a:rPr>
              <a:t>30th </a:t>
            </a:r>
            <a:r>
              <a:rPr lang="en-US" sz="5600" dirty="0">
                <a:solidFill>
                  <a:srgbClr val="0070C0"/>
                </a:solidFill>
              </a:rPr>
              <a:t>Conference on Hurricanes and Tropical Meteorology </a:t>
            </a:r>
            <a:r>
              <a:rPr lang="en-US" sz="5600" dirty="0" smtClean="0">
                <a:solidFill>
                  <a:srgbClr val="0070C0"/>
                </a:solidFill>
              </a:rPr>
              <a:t>, </a:t>
            </a:r>
            <a:r>
              <a:rPr lang="en-US" sz="5600" dirty="0">
                <a:solidFill>
                  <a:srgbClr val="0070C0"/>
                </a:solidFill>
              </a:rPr>
              <a:t>15-20 April </a:t>
            </a:r>
            <a:r>
              <a:rPr lang="en-US" sz="5600" dirty="0" smtClean="0">
                <a:solidFill>
                  <a:srgbClr val="0070C0"/>
                </a:solidFill>
              </a:rPr>
              <a:t>2012, Florida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>
                <a:solidFill>
                  <a:srgbClr val="3333FF"/>
                </a:solidFill>
              </a:rPr>
              <a:t>13</a:t>
            </a:r>
            <a:r>
              <a:rPr lang="en-US" altLang="zh-CN" sz="3200" dirty="0" smtClean="0">
                <a:solidFill>
                  <a:srgbClr val="FF0000"/>
                </a:solidFill>
              </a:rPr>
              <a:t> </a:t>
            </a:r>
            <a:r>
              <a:rPr lang="en-US" altLang="zh-TW" sz="3200" dirty="0" smtClean="0">
                <a:solidFill>
                  <a:srgbClr val="3333FF"/>
                </a:solidFill>
                <a:ea typeface="PMingLiU" pitchFamily="18" charset="-120"/>
              </a:rPr>
              <a:t>TCs</a:t>
            </a:r>
            <a:r>
              <a:rPr lang="en-US" altLang="zh-TW" sz="3200" dirty="0" smtClean="0">
                <a:solidFill>
                  <a:srgbClr val="FF0000"/>
                </a:solidFill>
                <a:ea typeface="PMingLiU" pitchFamily="18" charset="-120"/>
              </a:rPr>
              <a:t> in East Pacific in 2011</a:t>
            </a:r>
            <a:endParaRPr lang="en-US" sz="3200" dirty="0"/>
          </a:p>
        </p:txBody>
      </p:sp>
      <p:pic>
        <p:nvPicPr>
          <p:cNvPr id="4" name="Picture 8" descr="F:\AMS-2012\ep2011.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3563"/>
            <a:ext cx="5756275" cy="44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90538" y="952500"/>
            <a:ext cx="661987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5029200"/>
            <a:ext cx="79248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1800" dirty="0">
                <a:ea typeface="PMingLiU" pitchFamily="18" charset="-120"/>
              </a:rPr>
              <a:t>AVNO (black solid)----NCEP (GFS) deterministic run (T574L64)</a:t>
            </a:r>
          </a:p>
          <a:p>
            <a:r>
              <a:rPr lang="en-US" altLang="zh-TW" sz="1800" dirty="0">
                <a:ea typeface="PMingLiU" pitchFamily="18" charset="-120"/>
              </a:rPr>
              <a:t>AEMN (black dashed)----NCEP (</a:t>
            </a:r>
            <a:r>
              <a:rPr lang="en-US" altLang="zh-TW" sz="1800" dirty="0" smtClean="0">
                <a:ea typeface="PMingLiU" pitchFamily="18" charset="-120"/>
              </a:rPr>
              <a:t>GEFS-T190) </a:t>
            </a:r>
            <a:r>
              <a:rPr lang="en-US" altLang="zh-TW" sz="1800" dirty="0">
                <a:ea typeface="PMingLiU" pitchFamily="18" charset="-120"/>
              </a:rPr>
              <a:t>20-member mean</a:t>
            </a:r>
          </a:p>
          <a:p>
            <a:r>
              <a:rPr lang="en-US" altLang="zh-TW" sz="1800" dirty="0">
                <a:solidFill>
                  <a:srgbClr val="FF3399"/>
                </a:solidFill>
                <a:ea typeface="PMingLiU" pitchFamily="18" charset="-120"/>
              </a:rPr>
              <a:t>2NAE</a:t>
            </a:r>
            <a:r>
              <a:rPr lang="en-US" altLang="zh-TW" sz="1800" dirty="0">
                <a:ea typeface="PMingLiU" pitchFamily="18" charset="-120"/>
              </a:rPr>
              <a:t>----NCEP(20)+ECMWF(50)  70-member mean</a:t>
            </a:r>
          </a:p>
          <a:p>
            <a:r>
              <a:rPr lang="en-US" altLang="zh-TW" sz="18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1800" dirty="0">
                <a:ea typeface="PMingLiU" pitchFamily="18" charset="-120"/>
              </a:rPr>
              <a:t>----NCEP(20)+ECMWF(50)+UK(23)  93-member mean </a:t>
            </a:r>
          </a:p>
          <a:p>
            <a:r>
              <a:rPr lang="en-US" altLang="zh-TW" sz="1800" dirty="0" smtClean="0">
                <a:solidFill>
                  <a:srgbClr val="FF9900"/>
                </a:solidFill>
                <a:ea typeface="PMingLiU" pitchFamily="18" charset="-120"/>
              </a:rPr>
              <a:t>OFCL</a:t>
            </a:r>
            <a:r>
              <a:rPr lang="en-US" altLang="zh-TW" dirty="0">
                <a:ea typeface="PMingLiU" pitchFamily="18" charset="-120"/>
              </a:rPr>
              <a:t>----NHC </a:t>
            </a:r>
            <a:r>
              <a:rPr lang="en-US" altLang="zh-TW" sz="1800" dirty="0">
                <a:ea typeface="PMingLiU" pitchFamily="18" charset="-120"/>
              </a:rPr>
              <a:t>official forecast</a:t>
            </a:r>
            <a:endParaRPr lang="en-US" altLang="zh-CN" sz="1800" dirty="0">
              <a:ea typeface="PMingLiU" pitchFamily="18" charset="-12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096000" y="1019175"/>
            <a:ext cx="2667000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000" dirty="0">
                <a:solidFill>
                  <a:srgbClr val="3333FF"/>
                </a:solidFill>
                <a:ea typeface="PMingLiU" pitchFamily="18" charset="-120"/>
              </a:rPr>
              <a:t>Verification: </a:t>
            </a:r>
          </a:p>
          <a:p>
            <a:r>
              <a:rPr lang="en-US" altLang="zh-TW" sz="2000" dirty="0">
                <a:solidFill>
                  <a:srgbClr val="FF3399"/>
                </a:solidFill>
                <a:ea typeface="PMingLiU" pitchFamily="18" charset="-120"/>
              </a:rPr>
              <a:t>2NAE </a:t>
            </a:r>
            <a:r>
              <a:rPr lang="en-US" altLang="zh-TW" sz="2000" dirty="0">
                <a:ea typeface="PMingLiU" pitchFamily="18" charset="-120"/>
              </a:rPr>
              <a:t>and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ea typeface="PMingLiU" pitchFamily="18" charset="-120"/>
              </a:rPr>
              <a:t>are much better than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FF9900"/>
                </a:solidFill>
                <a:ea typeface="PMingLiU" pitchFamily="18" charset="-120"/>
              </a:rPr>
              <a:t>OFCL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.</a:t>
            </a:r>
          </a:p>
          <a:p>
            <a:endParaRPr lang="en-US" altLang="zh-CN" sz="2000" dirty="0">
              <a:solidFill>
                <a:srgbClr val="FF0000"/>
              </a:solidFill>
              <a:ea typeface="PMingLiU" pitchFamily="18" charset="-120"/>
            </a:endParaRPr>
          </a:p>
          <a:p>
            <a:r>
              <a:rPr lang="en-US" altLang="zh-CN" sz="1800" dirty="0">
                <a:solidFill>
                  <a:srgbClr val="0066FF"/>
                </a:solidFill>
                <a:latin typeface="Arial" charset="0"/>
                <a:ea typeface="PMingLiU" pitchFamily="18" charset="-120"/>
                <a:cs typeface="Arial" charset="0"/>
              </a:rPr>
              <a:t>Please note: Model guidance is usually delayed 06~12 hours which means model forecast is not fully comparable to official forecast. Here is for reference only.</a:t>
            </a:r>
          </a:p>
        </p:txBody>
      </p:sp>
    </p:spTree>
    <p:extLst>
      <p:ext uri="{BB962C8B-B14F-4D97-AF65-F5344CB8AC3E}">
        <p14:creationId xmlns:p14="http://schemas.microsoft.com/office/powerpoint/2010/main" val="42149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19" y="51706"/>
            <a:ext cx="8305800" cy="411162"/>
          </a:xfrm>
        </p:spPr>
        <p:txBody>
          <a:bodyPr>
            <a:normAutofit fontScale="90000"/>
          </a:bodyPr>
          <a:lstStyle/>
          <a:p>
            <a:r>
              <a:rPr lang="en-US" altLang="zh-CN" sz="2800" dirty="0" smtClean="0">
                <a:solidFill>
                  <a:srgbClr val="3333FF"/>
                </a:solidFill>
              </a:rPr>
              <a:t>27 TCs</a:t>
            </a:r>
            <a:r>
              <a:rPr lang="en-US" altLang="zh-CN" sz="2800" dirty="0" smtClean="0">
                <a:solidFill>
                  <a:srgbClr val="FF0000"/>
                </a:solidFill>
              </a:rPr>
              <a:t> in West Pacific in 2011</a:t>
            </a:r>
            <a:endParaRPr lang="en-US" sz="2800" dirty="0"/>
          </a:p>
        </p:txBody>
      </p:sp>
      <p:pic>
        <p:nvPicPr>
          <p:cNvPr id="4" name="Picture 8" descr="F:\AMS-2012\wp2011.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457200"/>
            <a:ext cx="60134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11125" y="838200"/>
            <a:ext cx="661988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5029200"/>
            <a:ext cx="79248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1800" dirty="0">
                <a:ea typeface="PMingLiU" pitchFamily="18" charset="-120"/>
              </a:rPr>
              <a:t>AVNO(black solid)----NCEP (GFS) deterministic run (T574L64)</a:t>
            </a:r>
          </a:p>
          <a:p>
            <a:r>
              <a:rPr lang="en-US" altLang="zh-TW" sz="1800" dirty="0">
                <a:ea typeface="PMingLiU" pitchFamily="18" charset="-120"/>
              </a:rPr>
              <a:t>AEMN(black dashed)----NCEP (</a:t>
            </a:r>
            <a:r>
              <a:rPr lang="en-US" altLang="zh-TW" sz="1800" dirty="0" smtClean="0">
                <a:ea typeface="PMingLiU" pitchFamily="18" charset="-120"/>
              </a:rPr>
              <a:t>GEFS-T190) </a:t>
            </a:r>
            <a:r>
              <a:rPr lang="en-US" altLang="zh-TW" sz="1800" dirty="0">
                <a:ea typeface="PMingLiU" pitchFamily="18" charset="-120"/>
              </a:rPr>
              <a:t>20-member mean</a:t>
            </a:r>
          </a:p>
          <a:p>
            <a:r>
              <a:rPr lang="en-US" altLang="zh-TW" sz="1800" dirty="0">
                <a:solidFill>
                  <a:srgbClr val="FF3399"/>
                </a:solidFill>
                <a:ea typeface="PMingLiU" pitchFamily="18" charset="-120"/>
              </a:rPr>
              <a:t>2NAE</a:t>
            </a:r>
            <a:r>
              <a:rPr lang="en-US" altLang="zh-TW" sz="1800" dirty="0">
                <a:ea typeface="PMingLiU" pitchFamily="18" charset="-120"/>
              </a:rPr>
              <a:t>----NCEP(20)+ECMWF(50)  70-member mean</a:t>
            </a:r>
          </a:p>
          <a:p>
            <a:r>
              <a:rPr lang="en-US" altLang="zh-TW" sz="18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1800" dirty="0">
                <a:ea typeface="PMingLiU" pitchFamily="18" charset="-120"/>
              </a:rPr>
              <a:t>----NCEP(20)+ECMWF(50)+UK(23)  93-member mean </a:t>
            </a:r>
          </a:p>
          <a:p>
            <a:r>
              <a:rPr lang="en-US" altLang="zh-TW" sz="1800" dirty="0" smtClean="0">
                <a:solidFill>
                  <a:srgbClr val="FF9900"/>
                </a:solidFill>
                <a:ea typeface="PMingLiU" pitchFamily="18" charset="-120"/>
              </a:rPr>
              <a:t>JTWC</a:t>
            </a:r>
            <a:r>
              <a:rPr lang="en-US" altLang="zh-TW" dirty="0">
                <a:ea typeface="PMingLiU" pitchFamily="18" charset="-120"/>
              </a:rPr>
              <a:t>----JTWC </a:t>
            </a:r>
            <a:r>
              <a:rPr lang="en-US" altLang="zh-TW" sz="1800" dirty="0">
                <a:ea typeface="PMingLiU" pitchFamily="18" charset="-120"/>
              </a:rPr>
              <a:t>official forecast</a:t>
            </a:r>
            <a:endParaRPr lang="en-US" altLang="zh-CN" sz="1800" dirty="0">
              <a:ea typeface="PMingLiU" pitchFamily="18" charset="-12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206836" y="914400"/>
            <a:ext cx="2667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000" dirty="0">
                <a:solidFill>
                  <a:srgbClr val="3333FF"/>
                </a:solidFill>
                <a:ea typeface="PMingLiU" pitchFamily="18" charset="-120"/>
              </a:rPr>
              <a:t>Verification: </a:t>
            </a:r>
          </a:p>
          <a:p>
            <a:r>
              <a:rPr lang="en-US" altLang="zh-TW" sz="2000" dirty="0">
                <a:solidFill>
                  <a:srgbClr val="FF3399"/>
                </a:solidFill>
                <a:ea typeface="PMingLiU" pitchFamily="18" charset="-120"/>
              </a:rPr>
              <a:t>2NAE </a:t>
            </a:r>
            <a:r>
              <a:rPr lang="en-US" altLang="zh-TW" sz="2000" dirty="0">
                <a:ea typeface="PMingLiU" pitchFamily="18" charset="-120"/>
              </a:rPr>
              <a:t>and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ea typeface="PMingLiU" pitchFamily="18" charset="-120"/>
              </a:rPr>
              <a:t>are better than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FF9900"/>
                </a:solidFill>
                <a:ea typeface="PMingLiU" pitchFamily="18" charset="-120"/>
              </a:rPr>
              <a:t>JTWC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.</a:t>
            </a:r>
          </a:p>
          <a:p>
            <a:endParaRPr lang="en-US" altLang="zh-CN" sz="2000" dirty="0">
              <a:solidFill>
                <a:srgbClr val="FF0000"/>
              </a:solidFill>
              <a:ea typeface="PMingLiU" pitchFamily="18" charset="-120"/>
            </a:endParaRPr>
          </a:p>
          <a:p>
            <a:r>
              <a:rPr lang="en-US" altLang="zh-CN" sz="1800" dirty="0">
                <a:solidFill>
                  <a:srgbClr val="0066FF"/>
                </a:solidFill>
                <a:latin typeface="Arial" charset="0"/>
                <a:ea typeface="PMingLiU" pitchFamily="18" charset="-120"/>
                <a:cs typeface="Arial" charset="0"/>
              </a:rPr>
              <a:t>Please note: Model guidance is usually delayed 06~12 hours which means model forecast is not fully comparable to official forecast. Here is for reference only.</a:t>
            </a:r>
          </a:p>
        </p:txBody>
      </p:sp>
    </p:spTree>
    <p:extLst>
      <p:ext uri="{BB962C8B-B14F-4D97-AF65-F5344CB8AC3E}">
        <p14:creationId xmlns:p14="http://schemas.microsoft.com/office/powerpoint/2010/main" val="2701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3058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NCEP New GEFS-T254 (02/14/2012 in production)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6200" y="685800"/>
            <a:ext cx="89154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Model and initialization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Using GFS V9.01 (current operational GFS) instead of GFS V8.00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Improved Ensemble Transform with Rescaling (ETR) initialization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Improved Stochastic Total Tendency Perturbation (STTP)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Configurations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T254 (55km) horizontal resolution for 0-192 hours (from T190 – 70km)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T190 (70km horizontal resolution for 192-384 hours (same as current </a:t>
            </a:r>
            <a:r>
              <a:rPr lang="en-US" sz="1800" dirty="0" err="1">
                <a:solidFill>
                  <a:srgbClr val="0000CC"/>
                </a:solidFill>
                <a:latin typeface="Arial" charset="0"/>
              </a:rPr>
              <a:t>opr</a:t>
            </a:r>
            <a:r>
              <a:rPr lang="en-US" sz="1800" dirty="0">
                <a:solidFill>
                  <a:srgbClr val="0000CC"/>
                </a:solidFill>
                <a:latin typeface="Arial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CC"/>
                </a:solidFill>
                <a:latin typeface="Arial" charset="0"/>
              </a:rPr>
              <a:t>L42 vertical levels for 0-384 hours (from L28)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Add Sunshine duration for TIGGE data exchange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Part of products will be delayed by approximately 20 minutes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Due to limit CCS resources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40-42 nodes for 70 minutes (start +4:35 end: +5:45)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Unchanged: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20+1 members per cycle, 4 cycles per day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pgrb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file output at 1*1 degree every 6 hours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GEFS and NAEFS post process output data format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Why do we make this configurations?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Considering the limited resources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Resolution makes difference (example of T126 .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vs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T190)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What do we expect from this implementation?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Preliminary results (NH 500hPa and SH 500hPa height and tracks)</a:t>
            </a:r>
          </a:p>
        </p:txBody>
      </p:sp>
    </p:spTree>
    <p:extLst>
      <p:ext uri="{BB962C8B-B14F-4D97-AF65-F5344CB8AC3E}">
        <p14:creationId xmlns:p14="http://schemas.microsoft.com/office/powerpoint/2010/main" val="34384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000000"/>
                </a:solidFill>
              </a:rPr>
              <a:t>Atlantic, AL04-16 (08-09/2010); AL01-19(06-12/2011)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213663"/>
              </p:ext>
            </p:extLst>
          </p:nvPr>
        </p:nvGraphicFramePr>
        <p:xfrm>
          <a:off x="342900" y="733425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Chart" r:id="rId3" imgW="6096000" imgH="4067243" progId="MSGraph.Chart.8">
                  <p:embed/>
                </p:oleObj>
              </mc:Choice>
              <mc:Fallback>
                <p:oleObj name="Chart" r:id="rId3" imgW="6096000" imgH="4067243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733425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40188" y="6248400"/>
            <a:ext cx="1636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PMingLiU" pitchFamily="18" charset="-120"/>
              </a:rPr>
              <a:t>Forecast hours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363" y="6019800"/>
            <a:ext cx="804703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 #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CASES      375 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343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307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276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246         </a:t>
            </a:r>
            <a:r>
              <a:rPr lang="en-US" sz="1400" b="1" dirty="0" smtClean="0">
                <a:solidFill>
                  <a:srgbClr val="3333FF"/>
                </a:solidFill>
                <a:ea typeface="PMingLiU" pitchFamily="18" charset="-120"/>
              </a:rPr>
              <a:t>  197           152          110             63             </a:t>
            </a:r>
            <a:r>
              <a:rPr lang="en-US" sz="1400" b="1" dirty="0">
                <a:solidFill>
                  <a:srgbClr val="3333FF"/>
                </a:solidFill>
                <a:ea typeface="PMingLiU" pitchFamily="18" charset="-120"/>
              </a:rPr>
              <a:t>44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39875" y="1798638"/>
            <a:ext cx="4022725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0000"/>
                </a:solidFill>
                <a:latin typeface="Arial" pitchFamily="34" charset="0"/>
                <a:ea typeface="宋体"/>
                <a:cs typeface="Arial" pitchFamily="34" charset="0"/>
              </a:rPr>
              <a:t>AEMN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T190 (operational run) 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FF00"/>
                </a:solidFill>
                <a:latin typeface="Arial" pitchFamily="34" charset="0"/>
                <a:ea typeface="宋体"/>
                <a:cs typeface="Arial" pitchFamily="34" charset="0"/>
              </a:rPr>
              <a:t>PARA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T254 (parallel run)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0000FF"/>
                </a:solidFill>
                <a:latin typeface="Arial" pitchFamily="34" charset="0"/>
                <a:ea typeface="宋体"/>
                <a:cs typeface="Arial" pitchFamily="34" charset="0"/>
              </a:rPr>
              <a:t>AVNO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----GFS T574 (operational run)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301625" y="3197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301106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868362"/>
          </a:xfrm>
        </p:spPr>
        <p:txBody>
          <a:bodyPr>
            <a:noAutofit/>
          </a:bodyPr>
          <a:lstStyle/>
          <a:p>
            <a:r>
              <a:rPr kumimoji="0" lang="en-US" sz="36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Atlantic, AL01~19 (06/01~12/31/2011)</a:t>
            </a:r>
            <a:endParaRPr lang="en-US" sz="3600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342900" y="733425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Chart" r:id="rId3" imgW="6096000" imgH="4067243" progId="MSGraph.Chart.8">
                  <p:embed/>
                </p:oleObj>
              </mc:Choice>
              <mc:Fallback>
                <p:oleObj name="Chart" r:id="rId3" imgW="6096000" imgH="4067243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733425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19250" y="1649413"/>
            <a:ext cx="4022725" cy="8334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0000"/>
                </a:solidFill>
                <a:latin typeface="Arial" pitchFamily="34" charset="0"/>
                <a:ea typeface="宋体"/>
                <a:cs typeface="Arial" pitchFamily="34" charset="0"/>
              </a:rPr>
              <a:t>AEMN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T190 (operational run) 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FFFF00"/>
                </a:solidFill>
                <a:latin typeface="Arial" pitchFamily="34" charset="0"/>
                <a:ea typeface="宋体"/>
                <a:cs typeface="Arial" pitchFamily="34" charset="0"/>
              </a:rPr>
              <a:t>PARA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---GEFS T254 (parallel run)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600" b="1" dirty="0">
                <a:solidFill>
                  <a:srgbClr val="0000FF"/>
                </a:solidFill>
                <a:latin typeface="Arial" pitchFamily="34" charset="0"/>
                <a:ea typeface="宋体"/>
                <a:cs typeface="Arial" pitchFamily="34" charset="0"/>
              </a:rPr>
              <a:t>AVNO</a:t>
            </a:r>
            <a:r>
              <a:rPr kumimoji="0" lang="en-US" sz="1600" b="1" dirty="0">
                <a:solidFill>
                  <a:srgbClr val="000000"/>
                </a:solidFill>
                <a:latin typeface="Arial" pitchFamily="34" charset="0"/>
                <a:ea typeface="宋体"/>
                <a:cs typeface="Arial" pitchFamily="34" charset="0"/>
              </a:rPr>
              <a:t>---GFS T574 (operational run)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377113" y="2282825"/>
            <a:ext cx="609600" cy="309563"/>
          </a:xfrm>
          <a:prstGeom prst="rect">
            <a:avLst/>
          </a:prstGeom>
          <a:solidFill>
            <a:srgbClr val="DDF3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宋体" charset="-122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kumimoji="0"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11%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021013" y="4552950"/>
            <a:ext cx="541337" cy="309563"/>
          </a:xfrm>
          <a:prstGeom prst="rect">
            <a:avLst/>
          </a:prstGeom>
          <a:solidFill>
            <a:srgbClr val="DDF3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12%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691063" y="3835400"/>
            <a:ext cx="539750" cy="311150"/>
          </a:xfrm>
          <a:prstGeom prst="rect">
            <a:avLst/>
          </a:prstGeom>
          <a:solidFill>
            <a:srgbClr val="DDF3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22%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641975" y="3100388"/>
            <a:ext cx="541338" cy="309562"/>
          </a:xfrm>
          <a:prstGeom prst="rect">
            <a:avLst/>
          </a:prstGeom>
          <a:solidFill>
            <a:srgbClr val="DDF3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20%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057400" y="3048000"/>
            <a:ext cx="2452688" cy="381000"/>
          </a:xfrm>
          <a:prstGeom prst="rect">
            <a:avLst/>
          </a:prstGeom>
          <a:solidFill>
            <a:srgbClr val="DDF3EA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Improvement</a:t>
            </a:r>
          </a:p>
        </p:txBody>
      </p:sp>
      <p:cxnSp>
        <p:nvCxnSpPr>
          <p:cNvPr id="11" name="AutoShape 13"/>
          <p:cNvCxnSpPr>
            <a:cxnSpLocks noChangeShapeType="1"/>
          </p:cNvCxnSpPr>
          <p:nvPr/>
        </p:nvCxnSpPr>
        <p:spPr bwMode="auto">
          <a:xfrm flipH="1">
            <a:off x="3352800" y="3429000"/>
            <a:ext cx="76200" cy="11239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4"/>
          <p:cNvCxnSpPr>
            <a:cxnSpLocks noChangeShapeType="1"/>
          </p:cNvCxnSpPr>
          <p:nvPr/>
        </p:nvCxnSpPr>
        <p:spPr bwMode="auto">
          <a:xfrm>
            <a:off x="3619500" y="3429000"/>
            <a:ext cx="1028700" cy="5619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5"/>
          <p:cNvCxnSpPr>
            <a:cxnSpLocks noChangeShapeType="1"/>
          </p:cNvCxnSpPr>
          <p:nvPr/>
        </p:nvCxnSpPr>
        <p:spPr bwMode="auto">
          <a:xfrm>
            <a:off x="4510088" y="3275013"/>
            <a:ext cx="1131887" cy="381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6"/>
          <p:cNvCxnSpPr>
            <a:cxnSpLocks noChangeShapeType="1"/>
          </p:cNvCxnSpPr>
          <p:nvPr/>
        </p:nvCxnSpPr>
        <p:spPr bwMode="auto">
          <a:xfrm flipV="1">
            <a:off x="4510088" y="2482850"/>
            <a:ext cx="2805112" cy="7175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6934200" y="762000"/>
            <a:ext cx="2103438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kumimoji="0" lang="en-US" sz="1600" dirty="0">
                <a:solidFill>
                  <a:srgbClr val="000000"/>
                </a:solidFill>
                <a:latin typeface="Arial" charset="0"/>
                <a:ea typeface="宋体"/>
              </a:rPr>
              <a:t>PARA runs once per day before Sep.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40188" y="6248400"/>
            <a:ext cx="1636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1800" b="1" dirty="0">
                <a:solidFill>
                  <a:srgbClr val="000000"/>
                </a:solidFill>
                <a:ea typeface="PMingLiU" pitchFamily="18" charset="-120"/>
              </a:rPr>
              <a:t>Forecast hours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7363" y="6019800"/>
            <a:ext cx="804703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sz="1400" b="1" dirty="0" smtClean="0">
                <a:solidFill>
                  <a:srgbClr val="3333FF"/>
                </a:solidFill>
                <a:ea typeface="PMingLiU" pitchFamily="18" charset="-120"/>
              </a:rPr>
              <a:t>    #</a:t>
            </a:r>
            <a:r>
              <a:rPr kumimoji="0" lang="en-US" sz="1400" b="1" dirty="0">
                <a:solidFill>
                  <a:srgbClr val="3333FF"/>
                </a:solidFill>
                <a:ea typeface="PMingLiU" pitchFamily="18" charset="-120"/>
              </a:rPr>
              <a:t>CASES       309              </a:t>
            </a:r>
            <a:r>
              <a:rPr kumimoji="0" lang="en-US" sz="1400" b="1" dirty="0" smtClean="0">
                <a:solidFill>
                  <a:srgbClr val="3333FF"/>
                </a:solidFill>
                <a:ea typeface="PMingLiU" pitchFamily="18" charset="-120"/>
              </a:rPr>
              <a:t> 279                251               227               202              162                125                 88</a:t>
            </a:r>
            <a:r>
              <a:rPr kumimoji="0" lang="en-US" sz="1400" b="1" dirty="0" smtClean="0">
                <a:solidFill>
                  <a:srgbClr val="000000"/>
                </a:solidFill>
              </a:rPr>
              <a:t> </a:t>
            </a:r>
            <a:endParaRPr kumimoji="0" lang="en-US" sz="1400" b="1" dirty="0">
              <a:solidFill>
                <a:srgbClr val="000000"/>
              </a:solidFill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 rot="16200000">
            <a:off x="-301625" y="3197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8698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411162"/>
          </a:xfrm>
        </p:spPr>
        <p:txBody>
          <a:bodyPr>
            <a:normAutofit fontScale="90000"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AL01~19 (06/01~12/31/2011)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81000" y="685800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Chart" r:id="rId3" imgW="6096000" imgH="4067243" progId="MSGraph.Chart.8">
                  <p:embed followColorScheme="full"/>
                </p:oleObj>
              </mc:Choice>
              <mc:Fallback>
                <p:oleObj name="Chart" r:id="rId3" imgW="6096000" imgH="40672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19250" y="1649413"/>
            <a:ext cx="4022725" cy="1079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>
                <a:solidFill>
                  <a:srgbClr val="FF0000"/>
                </a:solidFill>
              </a:rPr>
              <a:t>2NAE</a:t>
            </a:r>
            <a:r>
              <a:rPr lang="en-US" sz="1600" b="1" dirty="0">
                <a:solidFill>
                  <a:srgbClr val="000000"/>
                </a:solidFill>
              </a:rPr>
              <a:t>---GEFS T190+ECMWF mean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>
                <a:solidFill>
                  <a:srgbClr val="FFFF00"/>
                </a:solidFill>
              </a:rPr>
              <a:t>2NEW</a:t>
            </a:r>
            <a:r>
              <a:rPr lang="en-US" sz="1600" b="1" dirty="0">
                <a:solidFill>
                  <a:srgbClr val="000000"/>
                </a:solidFill>
              </a:rPr>
              <a:t>---GEFS T254+ ECMWF mean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</a:rPr>
              <a:t>EEMN</a:t>
            </a:r>
            <a:r>
              <a:rPr lang="en-US" sz="1600" b="1" dirty="0">
                <a:solidFill>
                  <a:srgbClr val="000000"/>
                </a:solidFill>
              </a:rPr>
              <a:t>---ECMWF mean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b="1" dirty="0">
                <a:solidFill>
                  <a:srgbClr val="003399"/>
                </a:solidFill>
              </a:rPr>
              <a:t>AVNO</a:t>
            </a:r>
            <a:r>
              <a:rPr lang="en-US" sz="1600" b="1" dirty="0">
                <a:solidFill>
                  <a:srgbClr val="000000"/>
                </a:solidFill>
              </a:rPr>
              <a:t>---GFS T574 (operational run)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62400" y="6248400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0400" y="5943600"/>
            <a:ext cx="800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 smtClean="0">
                <a:solidFill>
                  <a:srgbClr val="3333FF"/>
                </a:solidFill>
                <a:ea typeface="PMingLiU" pitchFamily="18" charset="-120"/>
              </a:rPr>
              <a:t>  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474  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  438    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395  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 357               316               251               195                137</a:t>
            </a:r>
            <a:r>
              <a:rPr lang="en-US" altLang="zh-CN" sz="1400" b="1" dirty="0" smtClean="0"/>
              <a:t> </a:t>
            </a:r>
            <a:endParaRPr lang="en-US" altLang="zh-CN" sz="14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301625" y="3197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17347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Algorithms for TC genesis probabilistic forecast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1066800"/>
            <a:ext cx="866457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TC Genesis: </a:t>
            </a:r>
            <a:r>
              <a:rPr lang="en-US" altLang="zh-CN" dirty="0">
                <a:solidFill>
                  <a:srgbClr val="0000CC"/>
                </a:solidFill>
              </a:rPr>
              <a:t>maximum sustainable winds ≥25kts (12.9m/s)</a:t>
            </a:r>
          </a:p>
          <a:p>
            <a:r>
              <a:rPr lang="en-US" altLang="zh-CN" sz="1600" dirty="0">
                <a:solidFill>
                  <a:srgbClr val="0000CC"/>
                </a:solidFill>
              </a:rPr>
              <a:t>Criteria (Gray,1968):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A positive relative </a:t>
            </a:r>
            <a:r>
              <a:rPr lang="en-US" altLang="zh-CN" sz="1600" dirty="0" err="1">
                <a:solidFill>
                  <a:srgbClr val="0000CC"/>
                </a:solidFill>
              </a:rPr>
              <a:t>vorticity</a:t>
            </a:r>
            <a:r>
              <a:rPr lang="en-US" altLang="zh-CN" sz="1600" dirty="0">
                <a:solidFill>
                  <a:srgbClr val="0000CC"/>
                </a:solidFill>
              </a:rPr>
              <a:t> in lower troposphere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Far away 5N/S from equator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Warm SST (≥79F or 26.1C for Atlantic)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Small vertical shear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Conditional instability in the lower to mid-troposphere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Large value of relative humidity in the middle troposphere</a:t>
            </a:r>
          </a:p>
          <a:p>
            <a:endParaRPr lang="en-US" altLang="zh-CN" sz="1600" dirty="0">
              <a:solidFill>
                <a:srgbClr val="0000CC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How to define NWP model TC genesis?</a:t>
            </a:r>
          </a:p>
          <a:p>
            <a:r>
              <a:rPr lang="en-US" altLang="zh-CN" sz="1600" dirty="0">
                <a:solidFill>
                  <a:srgbClr val="0000CC"/>
                </a:solidFill>
              </a:rPr>
              <a:t>The prediction vortices in Global Ensemble Forecast Systems (GEFS) are very weak. (25kts ?)</a:t>
            </a:r>
          </a:p>
          <a:p>
            <a:r>
              <a:rPr lang="en-US" altLang="zh-CN" sz="1600" dirty="0">
                <a:solidFill>
                  <a:srgbClr val="0000CC"/>
                </a:solidFill>
              </a:rPr>
              <a:t>We track every vortex by checking: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850/700hPa relative </a:t>
            </a:r>
            <a:r>
              <a:rPr lang="en-US" altLang="zh-CN" sz="1600" dirty="0" err="1">
                <a:solidFill>
                  <a:srgbClr val="0000CC"/>
                </a:solidFill>
              </a:rPr>
              <a:t>vorticity</a:t>
            </a:r>
            <a:r>
              <a:rPr lang="en-US" altLang="zh-CN" sz="1600" dirty="0">
                <a:solidFill>
                  <a:srgbClr val="0000CC"/>
                </a:solidFill>
              </a:rPr>
              <a:t> (max)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850/700hPa </a:t>
            </a:r>
            <a:r>
              <a:rPr lang="en-US" altLang="zh-CN" sz="1600" dirty="0" err="1">
                <a:solidFill>
                  <a:srgbClr val="0000CC"/>
                </a:solidFill>
              </a:rPr>
              <a:t>geopotential</a:t>
            </a:r>
            <a:r>
              <a:rPr lang="en-US" altLang="zh-CN" sz="1600" dirty="0">
                <a:solidFill>
                  <a:srgbClr val="0000CC"/>
                </a:solidFill>
              </a:rPr>
              <a:t> height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Sea surface pressure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850/700hPa wind speed (min)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SLP gradient (0.0015mb/km), Wind speed at 850hPa (≥ 1.5m/s)</a:t>
            </a:r>
          </a:p>
          <a:p>
            <a:pPr>
              <a:buFont typeface="Times New Roman" charset="0"/>
              <a:buAutoNum type="arabicParenR"/>
            </a:pPr>
            <a:r>
              <a:rPr lang="en-US" altLang="zh-CN" sz="1600" dirty="0">
                <a:solidFill>
                  <a:srgbClr val="0000CC"/>
                </a:solidFill>
              </a:rPr>
              <a:t>We combine the above criteria and pick up the genesis vortex </a:t>
            </a:r>
            <a:r>
              <a:rPr lang="en-US" altLang="zh-CN" sz="1600" dirty="0" smtClean="0">
                <a:solidFill>
                  <a:srgbClr val="0000CC"/>
                </a:solidFill>
              </a:rPr>
              <a:t>(</a:t>
            </a:r>
            <a:r>
              <a:rPr lang="en-US" altLang="zh-CN" sz="1600" dirty="0" smtClean="0">
                <a:solidFill>
                  <a:srgbClr val="0000CC"/>
                </a:solidFill>
              </a:rPr>
              <a:t>Vmax</a:t>
            </a:r>
            <a:r>
              <a:rPr lang="en-US" sz="1600" dirty="0"/>
              <a:t>≥</a:t>
            </a:r>
            <a:r>
              <a:rPr lang="en-US" altLang="zh-CN" sz="1600" dirty="0" smtClean="0">
                <a:solidFill>
                  <a:srgbClr val="0000CC"/>
                </a:solidFill>
              </a:rPr>
              <a:t>15kts</a:t>
            </a:r>
            <a:r>
              <a:rPr lang="en-US" altLang="zh-CN" sz="1600" dirty="0" smtClean="0">
                <a:solidFill>
                  <a:srgbClr val="0000CC"/>
                </a:solidFill>
              </a:rPr>
              <a:t>, </a:t>
            </a:r>
            <a:r>
              <a:rPr lang="en-US" altLang="zh-CN" sz="1600" dirty="0" smtClean="0">
                <a:solidFill>
                  <a:srgbClr val="0000CC"/>
                </a:solidFill>
              </a:rPr>
              <a:t>SLPmin</a:t>
            </a:r>
            <a:r>
              <a:rPr lang="en-US" sz="1600" dirty="0" smtClean="0"/>
              <a:t>≤</a:t>
            </a:r>
            <a:r>
              <a:rPr lang="en-US" altLang="zh-CN" sz="1600" dirty="0" smtClean="0">
                <a:solidFill>
                  <a:srgbClr val="0000CC"/>
                </a:solidFill>
              </a:rPr>
              <a:t>1015mb)</a:t>
            </a:r>
          </a:p>
          <a:p>
            <a:r>
              <a:rPr lang="en-US" altLang="zh-CN" sz="1600" dirty="0" smtClean="0">
                <a:solidFill>
                  <a:srgbClr val="0000CC"/>
                </a:solidFill>
              </a:rPr>
              <a:t>       </a:t>
            </a:r>
            <a:r>
              <a:rPr lang="en-US" altLang="zh-CN" sz="1600" dirty="0" smtClean="0">
                <a:solidFill>
                  <a:srgbClr val="0000CC"/>
                </a:solidFill>
              </a:rPr>
              <a:t>for </a:t>
            </a:r>
            <a:r>
              <a:rPr lang="en-US" altLang="zh-CN" sz="1600" dirty="0">
                <a:solidFill>
                  <a:srgbClr val="0000CC"/>
                </a:solidFill>
              </a:rPr>
              <a:t>each Global Ensemble System.</a:t>
            </a:r>
          </a:p>
        </p:txBody>
      </p:sp>
    </p:spTree>
    <p:extLst>
      <p:ext uri="{BB962C8B-B14F-4D97-AF65-F5344CB8AC3E}">
        <p14:creationId xmlns:p14="http://schemas.microsoft.com/office/powerpoint/2010/main" val="7106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4225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2011 Atlantic TC Genesis Forecast Reliability Diagram (GEFS-T190,15kts)</a:t>
            </a:r>
            <a:endParaRPr lang="en-US" sz="2000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501122"/>
              </p:ext>
            </p:extLst>
          </p:nvPr>
        </p:nvGraphicFramePr>
        <p:xfrm>
          <a:off x="1769556" y="457200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163189"/>
            <a:ext cx="2133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N=289 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133468" y="2718482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3227" y="5511591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26870" y="6382022"/>
            <a:ext cx="78972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0000CC"/>
                </a:solidFill>
              </a:rPr>
              <a:t>2011 GEFS-T190 Atlantic </a:t>
            </a:r>
            <a:r>
              <a:rPr lang="en-US" altLang="zh-CN" b="1" i="1" dirty="0">
                <a:solidFill>
                  <a:srgbClr val="0000CC"/>
                </a:solidFill>
              </a:rPr>
              <a:t>Hurricane </a:t>
            </a:r>
            <a:r>
              <a:rPr lang="en-US" altLang="zh-CN" b="1" i="1" dirty="0" smtClean="0">
                <a:solidFill>
                  <a:srgbClr val="0000CC"/>
                </a:solidFill>
              </a:rPr>
              <a:t>Genesis Probability Forecasts within 48 Hours</a:t>
            </a:r>
            <a:endParaRPr lang="en-US" altLang="zh-CN" b="1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422564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2011 Atlantic TC Genesis Forecast Reliability Diagram (ECMWF ensemble, 15kts)</a:t>
            </a:r>
            <a:endParaRPr lang="en-US" sz="2000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166291"/>
              </p:ext>
            </p:extLst>
          </p:nvPr>
        </p:nvGraphicFramePr>
        <p:xfrm>
          <a:off x="1760739" y="457200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77775" y="5181600"/>
            <a:ext cx="2133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N=165 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133469" y="2718482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538337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149974" y="6400800"/>
            <a:ext cx="6834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0000CC"/>
                </a:solidFill>
              </a:rPr>
              <a:t>2011 Atlantic </a:t>
            </a:r>
            <a:r>
              <a:rPr lang="en-US" altLang="zh-CN" b="1" i="1" dirty="0">
                <a:solidFill>
                  <a:srgbClr val="0000CC"/>
                </a:solidFill>
              </a:rPr>
              <a:t>Hurricane </a:t>
            </a:r>
            <a:r>
              <a:rPr lang="en-US" altLang="zh-CN" b="1" i="1" dirty="0" smtClean="0">
                <a:solidFill>
                  <a:srgbClr val="0000CC"/>
                </a:solidFill>
              </a:rPr>
              <a:t>Genesis Probability Forecasts within 48 Hours</a:t>
            </a:r>
            <a:endParaRPr lang="en-US" altLang="zh-CN" b="1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8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3910013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29200" y="1143000"/>
            <a:ext cx="3194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NHC Hurricane Genesis</a:t>
            </a:r>
          </a:p>
          <a:p>
            <a:r>
              <a:rPr lang="en-US" dirty="0">
                <a:solidFill>
                  <a:srgbClr val="0000CC"/>
                </a:solidFill>
              </a:rPr>
              <a:t>Probability Forecasts</a:t>
            </a:r>
          </a:p>
          <a:p>
            <a:r>
              <a:rPr lang="en-US" dirty="0">
                <a:solidFill>
                  <a:srgbClr val="0000CC"/>
                </a:solidFill>
              </a:rPr>
              <a:t>08/20/2011 12Z</a:t>
            </a:r>
          </a:p>
        </p:txBody>
      </p:sp>
      <p:pic>
        <p:nvPicPr>
          <p:cNvPr id="6" name="Picture 11" descr="E:\Conference\2012\ams2012\New Pic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43263"/>
            <a:ext cx="4041775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7338" y="4572000"/>
            <a:ext cx="4400550" cy="193833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rgbClr val="0000CC"/>
                </a:solidFill>
              </a:rPr>
              <a:t>NCEP+CMC+ECMWF+FNMOC</a:t>
            </a:r>
          </a:p>
          <a:p>
            <a:pPr>
              <a:defRPr/>
            </a:pPr>
            <a:r>
              <a:rPr lang="en-US" dirty="0">
                <a:solidFill>
                  <a:srgbClr val="0000CC"/>
                </a:solidFill>
              </a:rPr>
              <a:t>Multi-model TC genesis forecasts</a:t>
            </a:r>
          </a:p>
          <a:p>
            <a:pPr>
              <a:defRPr/>
            </a:pPr>
            <a:r>
              <a:rPr lang="en-US" dirty="0">
                <a:solidFill>
                  <a:schemeClr val="accent4"/>
                </a:solidFill>
              </a:rPr>
              <a:t>AL08----HARVEY</a:t>
            </a:r>
          </a:p>
          <a:p>
            <a:pPr>
              <a:defRPr/>
            </a:pPr>
            <a:r>
              <a:rPr lang="en-US" dirty="0">
                <a:solidFill>
                  <a:schemeClr val="accent4"/>
                </a:solidFill>
              </a:rPr>
              <a:t>AL97----IRENE genesis (true)</a:t>
            </a:r>
          </a:p>
          <a:p>
            <a:pPr>
              <a:defRPr/>
            </a:pPr>
            <a:r>
              <a:rPr lang="en-US" dirty="0">
                <a:solidFill>
                  <a:schemeClr val="accent4"/>
                </a:solidFill>
              </a:rPr>
              <a:t>AL98----disappeared (false alarm)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34000" y="6248400"/>
            <a:ext cx="3007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   AL08             AL97          AL98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5791200" y="5562600"/>
            <a:ext cx="0" cy="6096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 flipV="1">
            <a:off x="6910388" y="5649913"/>
            <a:ext cx="0" cy="6096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flipV="1">
            <a:off x="7924800" y="5638800"/>
            <a:ext cx="0" cy="6096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76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5562600" cy="2514599"/>
          </a:xfrm>
        </p:spPr>
        <p:txBody>
          <a:bodyPr/>
          <a:lstStyle/>
          <a:p>
            <a:r>
              <a:rPr lang="en-US" altLang="zh-TW" dirty="0" smtClean="0">
                <a:solidFill>
                  <a:srgbClr val="3333FF"/>
                </a:solidFill>
                <a:ea typeface="PMingLiU" pitchFamily="18" charset="-120"/>
              </a:rPr>
              <a:t>Models and data</a:t>
            </a:r>
          </a:p>
          <a:p>
            <a:r>
              <a:rPr lang="en-US" altLang="zh-TW" dirty="0" smtClean="0">
                <a:solidFill>
                  <a:srgbClr val="3333FF"/>
                </a:solidFill>
                <a:ea typeface="PMingLiU" pitchFamily="18" charset="-120"/>
              </a:rPr>
              <a:t>TC track ensemble forecast </a:t>
            </a:r>
          </a:p>
          <a:p>
            <a:r>
              <a:rPr lang="en-US" altLang="zh-TW" dirty="0" smtClean="0">
                <a:solidFill>
                  <a:srgbClr val="3333FF"/>
                </a:solidFill>
                <a:ea typeface="PMingLiU" pitchFamily="18" charset="-120"/>
              </a:rPr>
              <a:t>TC genesis ensemble forecast</a:t>
            </a:r>
          </a:p>
          <a:p>
            <a:r>
              <a:rPr lang="en-US" altLang="zh-TW" dirty="0" smtClean="0">
                <a:solidFill>
                  <a:srgbClr val="3333FF"/>
                </a:solidFill>
                <a:ea typeface="PMingLiU" pitchFamily="18" charset="-120"/>
              </a:rPr>
              <a:t>Conclusions</a:t>
            </a:r>
            <a:endParaRPr lang="en-US" altLang="zh-CN" dirty="0" smtClean="0">
              <a:solidFill>
                <a:srgbClr val="3333FF"/>
              </a:solidFill>
              <a:ea typeface="PMingLiU" pitchFamily="18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56356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3333FF"/>
                </a:solidFill>
                <a:ea typeface="PMingLiU" pitchFamily="18" charset="-120"/>
              </a:rPr>
              <a:t>Conclusions and Future Plans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838200"/>
            <a:ext cx="7881938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The </a:t>
            </a:r>
            <a:r>
              <a:rPr lang="en-US" altLang="zh-TW" sz="2400" dirty="0"/>
              <a:t>multiple model </a:t>
            </a:r>
            <a:r>
              <a:rPr lang="en-US" altLang="zh-TW" sz="2400" dirty="0" smtClean="0"/>
              <a:t>ensemble TC track prediction significantly reduced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2010/2011 </a:t>
            </a:r>
            <a:r>
              <a:rPr lang="en-US" altLang="zh-TW" sz="2400" dirty="0"/>
              <a:t>TC track forecast </a:t>
            </a:r>
            <a:r>
              <a:rPr lang="en-US" altLang="zh-TW" sz="2400" dirty="0" smtClean="0"/>
              <a:t>errors </a:t>
            </a:r>
            <a:r>
              <a:rPr lang="en-US" altLang="zh-TW" sz="2400" dirty="0"/>
              <a:t>in Atlantic, East and West Pacific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 smtClean="0"/>
              <a:t>GEFS-T254 parallel runs for 2010/2011 </a:t>
            </a:r>
            <a:r>
              <a:rPr lang="en-US" altLang="zh-TW" sz="2400" dirty="0"/>
              <a:t>hurricane seasons </a:t>
            </a:r>
            <a:r>
              <a:rPr lang="en-US" altLang="zh-TW" sz="2400" dirty="0" smtClean="0"/>
              <a:t>indicate a remarkable decrease of track error, which will be a good guidance for NHC 7-day hurricane forecast in 2012. </a:t>
            </a:r>
          </a:p>
          <a:p>
            <a:r>
              <a:rPr lang="en-US" altLang="zh-CN" sz="2400" dirty="0" smtClean="0"/>
              <a:t>The </a:t>
            </a:r>
            <a:r>
              <a:rPr lang="en-US" altLang="zh-TW" sz="2400" dirty="0" smtClean="0"/>
              <a:t>global ensemble TC genesis probability predictions produce a lot of false alarms for TC genesis forecasts.</a:t>
            </a:r>
            <a:endParaRPr lang="en-US" altLang="zh-CN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8600" y="3581400"/>
            <a:ext cx="8148128" cy="243143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Future </a:t>
            </a:r>
            <a:r>
              <a:rPr lang="en-US" altLang="zh-CN" dirty="0" smtClean="0">
                <a:solidFill>
                  <a:srgbClr val="3333FF"/>
                </a:solidFill>
              </a:rPr>
              <a:t>plans and ongoing works:</a:t>
            </a:r>
            <a:endParaRPr lang="en-US" altLang="zh-CN" dirty="0">
              <a:solidFill>
                <a:srgbClr val="3333FF"/>
              </a:solidFill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zh-CN" sz="2000" dirty="0"/>
              <a:t>Investigate better TC genesis criteria for each ensemble forecast system.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zh-CN" sz="2000" dirty="0"/>
              <a:t>Produce TC intensity probabilistic forecast.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altLang="zh-CN" sz="2000" dirty="0"/>
              <a:t>GEFS bias-correction based on 30-year ensemble reforecast.</a:t>
            </a:r>
          </a:p>
          <a:p>
            <a:pPr>
              <a:defRPr/>
            </a:pPr>
            <a:endParaRPr lang="en-US" altLang="zh-CN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Please visit:</a:t>
            </a: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http://www.emc.ncep.noaa.gov/gmb/jpeng/TC_ens_V1.html</a:t>
            </a:r>
          </a:p>
          <a:p>
            <a:pPr>
              <a:defRPr/>
            </a:pPr>
            <a:r>
              <a:rPr lang="en-US" altLang="zh-CN" dirty="0">
                <a:solidFill>
                  <a:srgbClr val="3333FF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                        for 2012  real time TC track </a:t>
            </a:r>
            <a:r>
              <a:rPr lang="en-US" altLang="zh-CN" sz="2000" dirty="0" smtClean="0">
                <a:solidFill>
                  <a:srgbClr val="FF0000"/>
                </a:solidFill>
              </a:rPr>
              <a:t>and genesis probabilistic forecasts.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2011 Atlantic TC Genesis Forecast Reliability Diagram (</a:t>
            </a:r>
            <a:r>
              <a:rPr lang="en-US" sz="2000" dirty="0" smtClean="0"/>
              <a:t>GEFS-T190, with TC,15kts)</a:t>
            </a:r>
            <a:endParaRPr lang="en-US" sz="2000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79154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N=134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3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2011 Atlantic TC Genesis Forecast Reliability Diagram </a:t>
            </a:r>
            <a:r>
              <a:rPr lang="en-US" sz="2000" dirty="0" smtClean="0"/>
              <a:t>(ECMWF, with TC, 15kts)</a:t>
            </a:r>
            <a:endParaRPr lang="en-US" sz="2000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191323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N=77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70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4225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2011 Atlantic TC Genesis Forecast Reliability Diagram (NHC forecast)</a:t>
            </a:r>
            <a:endParaRPr lang="en-US" sz="2000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791610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133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N=482 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507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/>
          </a:bodyPr>
          <a:lstStyle/>
          <a:p>
            <a:r>
              <a:rPr lang="en-US" sz="2000" dirty="0"/>
              <a:t>2011 Atlantic TC Genesis Forecast Reliability Diagram </a:t>
            </a:r>
            <a:r>
              <a:rPr lang="en-US" sz="2000" dirty="0" smtClean="0"/>
              <a:t>(NHC, with TC)</a:t>
            </a:r>
            <a:endParaRPr lang="en-US" sz="2000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649901"/>
              </p:ext>
            </p:extLst>
          </p:nvPr>
        </p:nvGraphicFramePr>
        <p:xfrm>
          <a:off x="1773327" y="611821"/>
          <a:ext cx="58674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0" y="5421868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b="1" dirty="0" smtClean="0">
                <a:ea typeface="PMingLiU" pitchFamily="18" charset="-120"/>
              </a:rPr>
              <a:t>Forecast (%)   N=172</a:t>
            </a:r>
            <a:endParaRPr lang="en-US" altLang="zh-TW" sz="1800" b="1" dirty="0">
              <a:ea typeface="PMingLiU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51198" y="2877661"/>
            <a:ext cx="3215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PMingLiU" pitchFamily="18" charset="-120"/>
              </a:rPr>
              <a:t>Verifying</a:t>
            </a:r>
            <a:r>
              <a:rPr lang="en-US" altLang="zh-CN" sz="1800" b="1" dirty="0" smtClean="0">
                <a:ea typeface="PMingLiU" pitchFamily="18" charset="-120"/>
              </a:rPr>
              <a:t> (%) or Distribution (%)</a:t>
            </a:r>
            <a:endParaRPr lang="en-US" altLang="zh-CN" sz="1800" b="1" dirty="0">
              <a:ea typeface="PMingLiU" pitchFamily="18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29448" y="5791200"/>
            <a:ext cx="78756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a typeface="PMingLiU" pitchFamily="18" charset="-120"/>
              </a:rPr>
              <a:t>Red line: perfect reliability</a:t>
            </a:r>
          </a:p>
          <a:p>
            <a:r>
              <a:rPr lang="en-US" altLang="zh-TW" sz="1800" b="1" dirty="0" smtClean="0">
                <a:solidFill>
                  <a:schemeClr val="accent1"/>
                </a:solidFill>
                <a:ea typeface="PMingLiU" pitchFamily="18" charset="-120"/>
              </a:rPr>
              <a:t>Blue line: the relationship between the forecast and verifying genesis probability</a:t>
            </a:r>
          </a:p>
          <a:p>
            <a:r>
              <a:rPr lang="en-US" altLang="zh-TW" b="1" dirty="0" smtClean="0">
                <a:solidFill>
                  <a:schemeClr val="accent3"/>
                </a:solidFill>
                <a:ea typeface="PMingLiU" pitchFamily="18" charset="-120"/>
              </a:rPr>
              <a:t>Green line: distribution of the forecast genesis probability</a:t>
            </a:r>
            <a:endParaRPr lang="en-US" altLang="zh-TW" sz="1800" b="1" dirty="0">
              <a:solidFill>
                <a:schemeClr val="accent3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00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58038"/>
              </p:ext>
            </p:extLst>
          </p:nvPr>
        </p:nvGraphicFramePr>
        <p:xfrm>
          <a:off x="152400" y="616607"/>
          <a:ext cx="8839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84" name="TextBox 2"/>
          <p:cNvSpPr txBox="1">
            <a:spLocks noChangeArrowheads="1"/>
          </p:cNvSpPr>
          <p:nvPr/>
        </p:nvSpPr>
        <p:spPr bwMode="auto">
          <a:xfrm>
            <a:off x="696913" y="2438400"/>
            <a:ext cx="7564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MM</a:t>
            </a:r>
            <a:r>
              <a:rPr lang="en-US" sz="2000"/>
              <a:t>----month  </a:t>
            </a:r>
            <a:r>
              <a:rPr lang="en-US" sz="2000">
                <a:solidFill>
                  <a:srgbClr val="FF0000"/>
                </a:solidFill>
              </a:rPr>
              <a:t>IN</a:t>
            </a:r>
            <a:r>
              <a:rPr lang="en-US" sz="2000"/>
              <a:t>----invest storm number </a:t>
            </a:r>
            <a:r>
              <a:rPr lang="en-US" sz="2000">
                <a:solidFill>
                  <a:srgbClr val="FF0000"/>
                </a:solidFill>
              </a:rPr>
              <a:t>AL</a:t>
            </a:r>
            <a:r>
              <a:rPr lang="en-US" sz="2000"/>
              <a:t>----Atlantic storm number</a:t>
            </a:r>
          </a:p>
        </p:txBody>
      </p:sp>
      <p:sp>
        <p:nvSpPr>
          <p:cNvPr id="4185" name="TextBox 2"/>
          <p:cNvSpPr txBox="1">
            <a:spLocks noChangeArrowheads="1"/>
          </p:cNvSpPr>
          <p:nvPr/>
        </p:nvSpPr>
        <p:spPr bwMode="auto">
          <a:xfrm>
            <a:off x="533400" y="3048000"/>
            <a:ext cx="8077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dirty="0" smtClean="0"/>
              <a:t>The other invest storms:</a:t>
            </a:r>
            <a:endParaRPr lang="en-US" dirty="0"/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June</a:t>
            </a:r>
            <a:r>
              <a:rPr lang="en-US" dirty="0"/>
              <a:t>: 93L, 94L      </a:t>
            </a:r>
            <a:r>
              <a:rPr lang="en-US" dirty="0">
                <a:solidFill>
                  <a:srgbClr val="FF0000"/>
                </a:solidFill>
              </a:rPr>
              <a:t>July</a:t>
            </a:r>
            <a:r>
              <a:rPr lang="en-US" dirty="0"/>
              <a:t>:96L, 97L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August</a:t>
            </a:r>
            <a:r>
              <a:rPr lang="en-US" dirty="0"/>
              <a:t>: 92L, 98L, 99L  </a:t>
            </a:r>
            <a:r>
              <a:rPr lang="en-US" dirty="0">
                <a:solidFill>
                  <a:srgbClr val="FF0000"/>
                </a:solidFill>
              </a:rPr>
              <a:t>September</a:t>
            </a:r>
            <a:r>
              <a:rPr lang="en-US" dirty="0"/>
              <a:t>:94L, 97L, </a:t>
            </a:r>
            <a:r>
              <a:rPr lang="en-US" dirty="0" smtClean="0"/>
              <a:t>98L</a:t>
            </a:r>
            <a:r>
              <a:rPr lang="en-US" dirty="0"/>
              <a:t>, 91L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October</a:t>
            </a:r>
            <a:r>
              <a:rPr lang="en-US" dirty="0"/>
              <a:t>: 92L, 93L, 94L, 95L, 97L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November</a:t>
            </a:r>
            <a:r>
              <a:rPr lang="en-US" dirty="0"/>
              <a:t>: 99L, 90L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June~November</a:t>
            </a:r>
            <a:r>
              <a:rPr lang="en-US" dirty="0"/>
              <a:t> 2011, invest storms: 37   </a:t>
            </a:r>
            <a:r>
              <a:rPr lang="en-US" dirty="0">
                <a:solidFill>
                  <a:srgbClr val="FF0000"/>
                </a:solidFill>
              </a:rPr>
              <a:t>19 TC genesis (51%)</a:t>
            </a:r>
          </a:p>
        </p:txBody>
      </p:sp>
      <p:sp>
        <p:nvSpPr>
          <p:cNvPr id="4186" name="TextBox 3"/>
          <p:cNvSpPr txBox="1">
            <a:spLocks noChangeArrowheads="1"/>
          </p:cNvSpPr>
          <p:nvPr/>
        </p:nvSpPr>
        <p:spPr bwMode="auto">
          <a:xfrm>
            <a:off x="2190750" y="152400"/>
            <a:ext cx="6191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/>
              <a:t>Invest storm to TC genesis (06~11/2011)</a:t>
            </a:r>
          </a:p>
        </p:txBody>
      </p:sp>
    </p:spTree>
    <p:extLst>
      <p:ext uri="{BB962C8B-B14F-4D97-AF65-F5344CB8AC3E}">
        <p14:creationId xmlns:p14="http://schemas.microsoft.com/office/powerpoint/2010/main" val="28411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4111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TC Genesis Criteria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565840"/>
              </p:ext>
            </p:extLst>
          </p:nvPr>
        </p:nvGraphicFramePr>
        <p:xfrm>
          <a:off x="609600" y="762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Atlantic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NHC Best 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GEFS-T190/254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</a:t>
                      </a:r>
                      <a:r>
                        <a:rPr lang="en-US" dirty="0" smtClean="0"/>
                        <a:t>Wind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≥25kts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≥19kts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</a:t>
                      </a:r>
                      <a:r>
                        <a:rPr lang="en-US" dirty="0" smtClean="0"/>
                        <a:t>SLP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≤1011mb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≤1015mb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958958"/>
              </p:ext>
            </p:extLst>
          </p:nvPr>
        </p:nvGraphicFramePr>
        <p:xfrm>
          <a:off x="685800" y="25146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East 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NHC Best 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GEFS-T190/254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</a:t>
                      </a:r>
                      <a:r>
                        <a:rPr lang="en-US" dirty="0" smtClean="0"/>
                        <a:t>Wind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≥25kts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≥13kts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</a:t>
                      </a:r>
                      <a:r>
                        <a:rPr lang="en-US" dirty="0" smtClean="0"/>
                        <a:t>SLP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≤1009mb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≤1010mb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847184"/>
              </p:ext>
            </p:extLst>
          </p:nvPr>
        </p:nvGraphicFramePr>
        <p:xfrm>
          <a:off x="685800" y="4267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 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JTWC Best Track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GEFS-T190/254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</a:t>
                      </a:r>
                      <a:r>
                        <a:rPr lang="en-US" dirty="0" smtClean="0"/>
                        <a:t>Wind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≥25kts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≥15kts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</a:t>
                      </a:r>
                      <a:r>
                        <a:rPr lang="en-US" dirty="0" smtClean="0"/>
                        <a:t>SLP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≤1006mb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≤1008mb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294129"/>
              </p:ext>
            </p:extLst>
          </p:nvPr>
        </p:nvGraphicFramePr>
        <p:xfrm>
          <a:off x="431800" y="584200"/>
          <a:ext cx="8356600" cy="554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3352800" y="58674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8458200" cy="5334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Atlantic</a:t>
            </a:r>
            <a:r>
              <a:rPr lang="en-US" altLang="zh-CN" sz="2000">
                <a:solidFill>
                  <a:schemeClr val="tx1"/>
                </a:solidFill>
              </a:rPr>
              <a:t>:</a:t>
            </a:r>
            <a:br>
              <a:rPr lang="en-US" altLang="zh-CN" sz="2000">
                <a:solidFill>
                  <a:schemeClr val="tx1"/>
                </a:solidFill>
              </a:rPr>
            </a:br>
            <a:r>
              <a:rPr lang="en-US" altLang="zh-CN" sz="2000">
                <a:solidFill>
                  <a:srgbClr val="3366FF"/>
                </a:solidFill>
              </a:rPr>
              <a:t>3EMN/6EMN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3EMN/6EMN  0-hour delay)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52400" y="5791200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     195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174            154            136            118             85               69              55</a:t>
            </a:r>
            <a:r>
              <a:rPr lang="en-US" altLang="zh-CN" sz="1400" b="1" dirty="0" smtClean="0"/>
              <a:t> </a:t>
            </a:r>
            <a:endParaRPr lang="en-US" altLang="zh-CN" sz="1400" b="1" dirty="0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685800" y="6096000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 dirty="0"/>
              <a:t>3EMN---NCEP,CMC, ECMWF 90-member mean</a:t>
            </a:r>
          </a:p>
          <a:p>
            <a:r>
              <a:rPr lang="en-US" altLang="zh-CN" sz="1600" b="1" dirty="0"/>
              <a:t>6EMN---three ensemble </a:t>
            </a:r>
            <a:r>
              <a:rPr lang="en-US" altLang="zh-CN" sz="1600" b="1" dirty="0" err="1"/>
              <a:t>means+three</a:t>
            </a:r>
            <a:r>
              <a:rPr lang="en-US" altLang="zh-CN" sz="1600" b="1" dirty="0"/>
              <a:t> deterministic runs, 6-member mean</a:t>
            </a:r>
            <a:endParaRPr lang="en-US" altLang="zh-CN" sz="1600" b="1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442913" y="29686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13439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381000" y="533400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Chart" r:id="rId4" imgW="6096000" imgH="4067243" progId="MSGraph.Chart.8">
                  <p:embed followColorScheme="full"/>
                </p:oleObj>
              </mc:Choice>
              <mc:Fallback>
                <p:oleObj name="Chart" r:id="rId4" imgW="6096000" imgH="40672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3429000" y="59436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Atlantic</a:t>
            </a:r>
            <a:r>
              <a:rPr lang="en-US" altLang="zh-CN" sz="2000">
                <a:solidFill>
                  <a:schemeClr val="tx1"/>
                </a:solidFill>
              </a:rPr>
              <a:t>:</a:t>
            </a:r>
            <a:br>
              <a:rPr lang="en-US" altLang="zh-CN" sz="2000">
                <a:solidFill>
                  <a:schemeClr val="tx1"/>
                </a:solidFill>
              </a:rPr>
            </a:br>
            <a:r>
              <a:rPr lang="en-US" altLang="zh-CN" sz="2000">
                <a:solidFill>
                  <a:schemeClr val="tx1"/>
                </a:solidFill>
              </a:rPr>
              <a:t> </a:t>
            </a:r>
            <a:r>
              <a:rPr lang="en-US" altLang="zh-CN" sz="2000">
                <a:solidFill>
                  <a:srgbClr val="3366FF"/>
                </a:solidFill>
              </a:rPr>
              <a:t>3EMI/6EMI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6-hour TC track interpolation, 3EMN/6EMN 6-hour delay)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152400" y="5791200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     179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165            145 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130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115             84               67              51</a:t>
            </a:r>
            <a:r>
              <a:rPr lang="en-US" altLang="zh-CN" sz="1400" b="1" dirty="0" smtClean="0"/>
              <a:t> </a:t>
            </a:r>
            <a:endParaRPr lang="en-US" altLang="zh-CN" sz="1400" b="1" dirty="0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685800" y="6248400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 dirty="0"/>
              <a:t>3EMN---NCEP,CMC, ECMWF 90-member mean</a:t>
            </a:r>
          </a:p>
          <a:p>
            <a:r>
              <a:rPr lang="en-US" altLang="zh-CN" sz="1600" b="1" dirty="0"/>
              <a:t>6EMN---three ensemble </a:t>
            </a:r>
            <a:r>
              <a:rPr lang="en-US" altLang="zh-CN" sz="1600" b="1" dirty="0" err="1"/>
              <a:t>means+three</a:t>
            </a:r>
            <a:r>
              <a:rPr lang="en-US" altLang="zh-CN" sz="1600" b="1" dirty="0"/>
              <a:t> deterministic runs,</a:t>
            </a:r>
            <a:r>
              <a:rPr lang="en-US" altLang="zh-CN" sz="1600" dirty="0"/>
              <a:t> </a:t>
            </a:r>
            <a:r>
              <a:rPr lang="en-US" altLang="zh-CN" sz="1600" b="1" dirty="0"/>
              <a:t>6-member mean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297217" y="29686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25138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381000" y="533400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Chart" r:id="rId4" imgW="6096000" imgH="4067243" progId="MSGraph.Chart.8">
                  <p:embed followColorScheme="full"/>
                </p:oleObj>
              </mc:Choice>
              <mc:Fallback>
                <p:oleObj name="Chart" r:id="rId4" imgW="6096000" imgH="40672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352800" y="58674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8458200" cy="5334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Atlantic</a:t>
            </a:r>
            <a:r>
              <a:rPr lang="en-US" altLang="zh-CN" sz="2000">
                <a:solidFill>
                  <a:schemeClr val="tx1"/>
                </a:solidFill>
              </a:rPr>
              <a:t>:</a:t>
            </a:r>
            <a:br>
              <a:rPr lang="en-US" altLang="zh-CN" sz="2000">
                <a:solidFill>
                  <a:schemeClr val="tx1"/>
                </a:solidFill>
              </a:rPr>
            </a:br>
            <a:r>
              <a:rPr lang="en-US" altLang="zh-CN" sz="2000">
                <a:solidFill>
                  <a:schemeClr val="tx1"/>
                </a:solidFill>
              </a:rPr>
              <a:t> </a:t>
            </a:r>
            <a:r>
              <a:rPr lang="en-US" altLang="zh-CN" sz="2000">
                <a:solidFill>
                  <a:srgbClr val="3366FF"/>
                </a:solidFill>
              </a:rPr>
              <a:t>3EM2/6EM2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12-hour TC track interpolation, 3EMN/6EMN 12-hour delay)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228600" y="5791200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173            155            137             122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104 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79               62   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48</a:t>
            </a:r>
            <a:r>
              <a:rPr lang="en-US" altLang="zh-CN" sz="1400" b="1" dirty="0"/>
              <a:t> 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21506" y="6096000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 dirty="0"/>
              <a:t>3EMN---NCEP,CMC, ECMWF 90-member mean</a:t>
            </a:r>
          </a:p>
          <a:p>
            <a:r>
              <a:rPr lang="en-US" altLang="zh-CN" sz="1600" b="1" dirty="0"/>
              <a:t>6EMN---three ensemble </a:t>
            </a:r>
            <a:r>
              <a:rPr lang="en-US" altLang="zh-CN" sz="1600" b="1" dirty="0" err="1"/>
              <a:t>means+three</a:t>
            </a:r>
            <a:r>
              <a:rPr lang="en-US" altLang="zh-CN" sz="1600" b="1" dirty="0"/>
              <a:t> deterministic runs,</a:t>
            </a:r>
            <a:r>
              <a:rPr lang="en-US" altLang="zh-CN" sz="1600" dirty="0"/>
              <a:t> </a:t>
            </a:r>
            <a:r>
              <a:rPr lang="en-US" altLang="zh-CN" sz="1600" b="1" dirty="0"/>
              <a:t>6-member mean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289661" y="30448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24639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5073"/>
              </p:ext>
            </p:extLst>
          </p:nvPr>
        </p:nvGraphicFramePr>
        <p:xfrm>
          <a:off x="438307" y="152400"/>
          <a:ext cx="8229600" cy="549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Models</a:t>
                      </a:r>
                      <a:endParaRPr lang="en-US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Resolution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Members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Daily Frequency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Forecast Length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NCEP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GFS T190L28     -70km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06, 12, 18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CMC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GEM L40-66km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(08/17/2011)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ECMWF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IFS T639/319L62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-30/60km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50+1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15 days (360hrs)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FNMOC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NOGAPS T159L42-80km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(09/14/2011)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20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16 days (384hrs)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UK </a:t>
                      </a:r>
                      <a:r>
                        <a:rPr kumimoji="1" lang="en-US" altLang="zh-CN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MetOffice</a:t>
                      </a: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 Ensemble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MOGREPS-G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L70-60km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23+1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00, 12 UTC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宋体" charset="-122"/>
                        </a:rPr>
                        <a:t>15 days (360hrs)</a:t>
                      </a:r>
                    </a:p>
                  </a:txBody>
                  <a:tcPr marT="45721" marB="45721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NCEP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GFS T574L64     -27km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16, 12, 18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192 /384hrs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CMC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GEM(0.45x0.3)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L58-33km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12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180/240 hrs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(12/00z)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ECMWF deterministic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IFS T1279L91     -16km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00, 12 UTC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240 </a:t>
                      </a:r>
                      <a:r>
                        <a:rPr kumimoji="1" lang="en-US" altLang="zh-CN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SimSun" pitchFamily="2" charset="-122"/>
                        </a:rPr>
                        <a:t>hrs</a:t>
                      </a:r>
                      <a:endParaRPr kumimoji="1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SimSun" pitchFamily="2" charset="-122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30120" y="5715000"/>
            <a:ext cx="8256679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Data: 2010-2011</a:t>
            </a:r>
            <a:r>
              <a:rPr lang="zh-TW" altLang="en-US" sz="1400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1400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NCEP, CMC, FNMOC, ECMWF and UK </a:t>
            </a:r>
            <a:r>
              <a:rPr lang="en-US" altLang="zh-TW" sz="1400" dirty="0" err="1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MetOffice</a:t>
            </a:r>
            <a:r>
              <a:rPr lang="en-US" altLang="zh-TW" sz="1400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tropical cyclone genesis and tracks</a:t>
            </a:r>
            <a:r>
              <a:rPr lang="en-US" altLang="zh-TW" sz="1400" dirty="0" smtClean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US" altLang="zh-TW" sz="1400" dirty="0">
                <a:ea typeface="PMingLiU" pitchFamily="18" charset="-120"/>
              </a:rPr>
              <a:t>Our goal:  </a:t>
            </a:r>
          </a:p>
          <a:p>
            <a:pPr>
              <a:spcBef>
                <a:spcPct val="20000"/>
              </a:spcBef>
            </a:pPr>
            <a:r>
              <a:rPr lang="en-US" altLang="zh-TW" sz="1400" dirty="0">
                <a:ea typeface="PMingLiU" pitchFamily="18" charset="-120"/>
              </a:rPr>
              <a:t>Improve tropical-cyclone track </a:t>
            </a:r>
            <a:r>
              <a:rPr lang="en-US" altLang="zh-TW" sz="1400" dirty="0" smtClean="0">
                <a:ea typeface="PMingLiU" pitchFamily="18" charset="-120"/>
              </a:rPr>
              <a:t>and genesis prediction </a:t>
            </a:r>
            <a:r>
              <a:rPr lang="en-US" altLang="zh-TW" sz="1400" dirty="0">
                <a:ea typeface="PMingLiU" pitchFamily="18" charset="-120"/>
              </a:rPr>
              <a:t>by using NCEP, CMC </a:t>
            </a:r>
            <a:r>
              <a:rPr lang="en-US" altLang="zh-TW" sz="1400" dirty="0" smtClean="0">
                <a:ea typeface="PMingLiU" pitchFamily="18" charset="-120"/>
              </a:rPr>
              <a:t>, ECMWF, FNMOC and UK </a:t>
            </a:r>
            <a:r>
              <a:rPr lang="en-US" altLang="zh-TW" sz="1400" dirty="0" err="1" smtClean="0">
                <a:ea typeface="PMingLiU" pitchFamily="18" charset="-120"/>
              </a:rPr>
              <a:t>MetOffice</a:t>
            </a:r>
            <a:r>
              <a:rPr lang="en-US" altLang="zh-TW" sz="1400" dirty="0" smtClean="0">
                <a:ea typeface="PMingLiU" pitchFamily="18" charset="-120"/>
              </a:rPr>
              <a:t> </a:t>
            </a:r>
            <a:r>
              <a:rPr lang="en-US" altLang="zh-TW" sz="1400" dirty="0">
                <a:ea typeface="PMingLiU" pitchFamily="18" charset="-120"/>
              </a:rPr>
              <a:t>global ensemble </a:t>
            </a:r>
            <a:r>
              <a:rPr lang="en-US" altLang="zh-TW" sz="1400" dirty="0" smtClean="0">
                <a:ea typeface="PMingLiU" pitchFamily="18" charset="-120"/>
              </a:rPr>
              <a:t>forecasts !</a:t>
            </a:r>
            <a:endParaRPr lang="en-US" altLang="zh-CN" sz="1400" dirty="0">
              <a:solidFill>
                <a:srgbClr val="3333FF"/>
              </a:solidFill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10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West Pacific</a:t>
            </a:r>
            <a:r>
              <a:rPr lang="en-US" altLang="zh-CN" sz="2000"/>
              <a:t>:</a:t>
            </a:r>
            <a:br>
              <a:rPr lang="en-US" altLang="zh-CN" sz="2000"/>
            </a:br>
            <a:r>
              <a:rPr lang="en-US" altLang="zh-CN" sz="2000"/>
              <a:t> </a:t>
            </a:r>
            <a:r>
              <a:rPr lang="en-US" altLang="zh-CN" sz="2000">
                <a:solidFill>
                  <a:srgbClr val="3366FF"/>
                </a:solidFill>
              </a:rPr>
              <a:t>3EMN/6EMN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3EMN/6EMN 0-hour delay)</a:t>
            </a:r>
          </a:p>
        </p:txBody>
      </p:sp>
      <p:graphicFrame>
        <p:nvGraphicFramePr>
          <p:cNvPr id="103427" name="Object 1027"/>
          <p:cNvGraphicFramePr>
            <a:graphicFrameLocks noChangeAspect="1"/>
          </p:cNvGraphicFramePr>
          <p:nvPr/>
        </p:nvGraphicFramePr>
        <p:xfrm>
          <a:off x="533400" y="685800"/>
          <a:ext cx="739140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Chart" r:id="rId4" imgW="6638857" imgH="4553085" progId="MSGraph.Chart.8">
                  <p:embed followColorScheme="full"/>
                </p:oleObj>
              </mc:Choice>
              <mc:Fallback>
                <p:oleObj name="Chart" r:id="rId4" imgW="6638857" imgH="45530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85800"/>
                        <a:ext cx="7391400" cy="506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9" name="Rectangle 1029"/>
          <p:cNvSpPr>
            <a:spLocks noChangeArrowheads="1"/>
          </p:cNvSpPr>
          <p:nvPr/>
        </p:nvSpPr>
        <p:spPr bwMode="auto">
          <a:xfrm>
            <a:off x="304800" y="5478843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154          147          132          112            96             66             41 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24</a:t>
            </a:r>
            <a:endParaRPr lang="en-US" altLang="zh-CN" sz="1400" b="1" dirty="0"/>
          </a:p>
        </p:txBody>
      </p:sp>
      <p:sp>
        <p:nvSpPr>
          <p:cNvPr id="103430" name="Rectangle 1030"/>
          <p:cNvSpPr>
            <a:spLocks noChangeArrowheads="1"/>
          </p:cNvSpPr>
          <p:nvPr/>
        </p:nvSpPr>
        <p:spPr bwMode="auto">
          <a:xfrm>
            <a:off x="3048000" y="57150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3431" name="Rectangle 1031"/>
          <p:cNvSpPr>
            <a:spLocks noChangeArrowheads="1"/>
          </p:cNvSpPr>
          <p:nvPr/>
        </p:nvSpPr>
        <p:spPr bwMode="auto">
          <a:xfrm>
            <a:off x="697706" y="6071637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 dirty="0"/>
              <a:t>3EMN---NCEP,CMC, ECMWF 90-member mean</a:t>
            </a:r>
          </a:p>
          <a:p>
            <a:r>
              <a:rPr lang="en-US" altLang="zh-CN" sz="1600" b="1" dirty="0"/>
              <a:t>6EMN---three ensemble </a:t>
            </a:r>
            <a:r>
              <a:rPr lang="en-US" altLang="zh-CN" sz="1600" b="1" dirty="0" err="1"/>
              <a:t>means+three</a:t>
            </a:r>
            <a:r>
              <a:rPr lang="en-US" altLang="zh-CN" sz="1600" b="1" dirty="0"/>
              <a:t> deterministic runs, 6-member mean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282103" y="29686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262820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West Pacific</a:t>
            </a:r>
            <a:r>
              <a:rPr lang="en-US" altLang="zh-CN" sz="2000"/>
              <a:t>:</a:t>
            </a:r>
            <a:br>
              <a:rPr lang="en-US" altLang="zh-CN" sz="2000"/>
            </a:br>
            <a:r>
              <a:rPr lang="en-US" altLang="zh-CN" sz="2000"/>
              <a:t> </a:t>
            </a:r>
            <a:r>
              <a:rPr lang="en-US" altLang="zh-CN" sz="2000">
                <a:solidFill>
                  <a:srgbClr val="3366FF"/>
                </a:solidFill>
              </a:rPr>
              <a:t>3EMI/6EMI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6-hour TC track interpolation, 3EMN/6EMN 6-hour delay)</a:t>
            </a:r>
          </a:p>
        </p:txBody>
      </p:sp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533400" y="685800"/>
          <a:ext cx="739140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Chart" r:id="rId4" imgW="6638857" imgH="4553085" progId="MSGraph.Chart.8">
                  <p:embed followColorScheme="full"/>
                </p:oleObj>
              </mc:Choice>
              <mc:Fallback>
                <p:oleObj name="Chart" r:id="rId4" imgW="6638857" imgH="45530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85800"/>
                        <a:ext cx="7391400" cy="506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269534" y="5486400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 138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134          122          105            91             63            38            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22</a:t>
            </a:r>
            <a:endParaRPr lang="en-US" altLang="zh-CN" sz="1400" b="1" dirty="0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3048000" y="57150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838200" y="6096000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 dirty="0"/>
              <a:t>3EMN---NCEP,CMC, ECMWF 90-member mean</a:t>
            </a:r>
          </a:p>
          <a:p>
            <a:r>
              <a:rPr lang="en-US" altLang="zh-CN" sz="1600" b="1" dirty="0"/>
              <a:t>6EMN---three ensemble </a:t>
            </a:r>
            <a:r>
              <a:rPr lang="en-US" altLang="zh-CN" sz="1600" b="1" dirty="0" err="1"/>
              <a:t>means+three</a:t>
            </a:r>
            <a:r>
              <a:rPr lang="en-US" altLang="zh-CN" sz="1600" b="1" dirty="0"/>
              <a:t> deterministic runs, 6-member mean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290513" y="28924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398859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zh-CN" sz="2000">
                <a:solidFill>
                  <a:srgbClr val="3333FF"/>
                </a:solidFill>
              </a:rPr>
              <a:t>2010 West Pacific</a:t>
            </a:r>
            <a:r>
              <a:rPr lang="en-US" altLang="zh-CN" sz="2000"/>
              <a:t>:</a:t>
            </a:r>
            <a:br>
              <a:rPr lang="en-US" altLang="zh-CN" sz="2000"/>
            </a:br>
            <a:r>
              <a:rPr lang="en-US" altLang="zh-CN" sz="2000"/>
              <a:t> </a:t>
            </a:r>
            <a:r>
              <a:rPr lang="en-US" altLang="zh-CN" sz="2000">
                <a:solidFill>
                  <a:srgbClr val="3366FF"/>
                </a:solidFill>
              </a:rPr>
              <a:t>3EM2/6EM2</a:t>
            </a:r>
            <a:r>
              <a:rPr lang="en-US" altLang="zh-CN" sz="2000"/>
              <a:t> (</a:t>
            </a:r>
            <a:r>
              <a:rPr lang="en-US" altLang="zh-CN" sz="2000">
                <a:solidFill>
                  <a:schemeClr val="tx1"/>
                </a:solidFill>
              </a:rPr>
              <a:t>12-hour TC track interpolation, 3EMN/6EMN 12-hour delay)</a:t>
            </a:r>
          </a:p>
        </p:txBody>
      </p:sp>
      <p:graphicFrame>
        <p:nvGraphicFramePr>
          <p:cNvPr id="105475" name="Object 3"/>
          <p:cNvGraphicFramePr>
            <a:graphicFrameLocks noChangeAspect="1"/>
          </p:cNvGraphicFramePr>
          <p:nvPr/>
        </p:nvGraphicFramePr>
        <p:xfrm>
          <a:off x="533400" y="685800"/>
          <a:ext cx="739140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Chart" r:id="rId4" imgW="6638857" imgH="4553085" progId="MSGraph.Chart.8">
                  <p:embed followColorScheme="full"/>
                </p:oleObj>
              </mc:Choice>
              <mc:Fallback>
                <p:oleObj name="Chart" r:id="rId4" imgW="6638857" imgH="45530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85800"/>
                        <a:ext cx="7391400" cy="506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304800" y="5486400"/>
            <a:ext cx="739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>
                <a:solidFill>
                  <a:srgbClr val="3333FF"/>
                </a:solidFill>
                <a:ea typeface="PMingLiU" pitchFamily="18" charset="-120"/>
              </a:rPr>
              <a:t>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133          126           114           99             84            57            32             21</a:t>
            </a:r>
            <a:endParaRPr lang="en-US" altLang="zh-CN" sz="1400" b="1" dirty="0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048000" y="5715000"/>
            <a:ext cx="1638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697706" y="6081713"/>
            <a:ext cx="66055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 b="1"/>
              <a:t>3EMN---NCEP,CMC, ECMWF 90-member mean</a:t>
            </a:r>
          </a:p>
          <a:p>
            <a:r>
              <a:rPr lang="en-US" altLang="zh-CN" sz="1600" b="1"/>
              <a:t>6EMN---three ensemble means+three deterministic runs, 6-member mean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 rot="16200000">
            <a:off x="-301625" y="2816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19116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480" y="42192"/>
            <a:ext cx="6236119" cy="491207"/>
          </a:xfrm>
        </p:spPr>
        <p:txBody>
          <a:bodyPr>
            <a:noAutofit/>
          </a:bodyPr>
          <a:lstStyle/>
          <a:p>
            <a:r>
              <a:rPr lang="en-US" altLang="zh-CN" sz="2800" dirty="0" smtClean="0">
                <a:solidFill>
                  <a:srgbClr val="3333FF"/>
                </a:solidFill>
              </a:rPr>
              <a:t>Multi-model ensemble TC track forecasts  </a:t>
            </a:r>
            <a:endParaRPr lang="en-US" sz="28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98650" y="1143000"/>
            <a:ext cx="2667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000" dirty="0">
                <a:solidFill>
                  <a:srgbClr val="3333FF"/>
                </a:solidFill>
                <a:ea typeface="PMingLiU" pitchFamily="18" charset="-120"/>
              </a:rPr>
              <a:t>Verification: </a:t>
            </a:r>
          </a:p>
          <a:p>
            <a:r>
              <a:rPr lang="en-US" altLang="zh-TW" sz="2000" dirty="0" smtClean="0">
                <a:solidFill>
                  <a:srgbClr val="FF3399"/>
                </a:solidFill>
                <a:ea typeface="PMingLiU" pitchFamily="18" charset="-120"/>
              </a:rPr>
              <a:t>3EMN </a:t>
            </a:r>
            <a:r>
              <a:rPr lang="en-US" altLang="zh-TW" sz="2000" dirty="0">
                <a:ea typeface="PMingLiU" pitchFamily="18" charset="-120"/>
              </a:rPr>
              <a:t>and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 smtClean="0">
                <a:solidFill>
                  <a:srgbClr val="0066FF"/>
                </a:solidFill>
                <a:ea typeface="PMingLiU" pitchFamily="18" charset="-120"/>
              </a:rPr>
              <a:t>6EMX </a:t>
            </a:r>
            <a:r>
              <a:rPr lang="en-US" altLang="zh-TW" sz="2000" dirty="0" smtClean="0">
                <a:ea typeface="PMingLiU" pitchFamily="18" charset="-120"/>
              </a:rPr>
              <a:t>are better </a:t>
            </a:r>
            <a:r>
              <a:rPr lang="en-US" altLang="zh-TW" sz="2000" dirty="0">
                <a:ea typeface="PMingLiU" pitchFamily="18" charset="-120"/>
              </a:rPr>
              <a:t>than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FF9900"/>
                </a:solidFill>
                <a:ea typeface="PMingLiU" pitchFamily="18" charset="-120"/>
              </a:rPr>
              <a:t>OFCL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.</a:t>
            </a:r>
          </a:p>
          <a:p>
            <a:endParaRPr lang="en-US" altLang="zh-CN" sz="2000" dirty="0">
              <a:solidFill>
                <a:srgbClr val="FF0000"/>
              </a:solidFill>
              <a:ea typeface="PMingLiU" pitchFamily="18" charset="-120"/>
            </a:endParaRPr>
          </a:p>
          <a:p>
            <a:r>
              <a:rPr lang="en-US" altLang="zh-CN" sz="1800" dirty="0">
                <a:solidFill>
                  <a:srgbClr val="0066FF"/>
                </a:solidFill>
                <a:latin typeface="Arial" charset="0"/>
                <a:ea typeface="PMingLiU" pitchFamily="18" charset="-120"/>
                <a:cs typeface="Arial" charset="0"/>
              </a:rPr>
              <a:t>Please note: Model guidance is usually delayed 06~12 hours which means model forecast is not fully comparable to official forecast. Here is for reference only.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5277912"/>
            <a:ext cx="6934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AVNO (black solid)----NCEP (GFS) deterministic run (T574L64)</a:t>
            </a:r>
          </a:p>
          <a:p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AEMN (black dashed)----NCEP (</a:t>
            </a:r>
            <a:r>
              <a:rPr lang="en-US" altLang="zh-TW" sz="18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GEFS-T190) </a:t>
            </a:r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20-member mean</a:t>
            </a:r>
          </a:p>
          <a:p>
            <a:r>
              <a:rPr lang="en-US" altLang="zh-TW" sz="1800" dirty="0" smtClean="0">
                <a:solidFill>
                  <a:srgbClr val="FF3399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3EMN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 NCEP(20)+CMC(20)+ECMWF(50) 90-member mean</a:t>
            </a:r>
            <a:endParaRPr lang="en-US" altLang="zh-TW" sz="1800" dirty="0"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en-US" altLang="zh-TW" sz="1800" dirty="0" smtClean="0">
                <a:solidFill>
                  <a:srgbClr val="0066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6EMX</a:t>
            </a:r>
            <a:r>
              <a:rPr lang="en-US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</a:t>
            </a:r>
            <a:r>
              <a:rPr lang="en-US" altLang="zh-TW" b="1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three ensemble+ three deterministic runs weighted-mean </a:t>
            </a:r>
            <a:r>
              <a:rPr lang="en-US" altLang="zh-TW" sz="1800" dirty="0" smtClean="0">
                <a:solidFill>
                  <a:srgbClr val="FF990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OFCL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</a:t>
            </a:r>
            <a:r>
              <a:rPr lang="en-US" altLang="zh-TW" sz="18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NHC </a:t>
            </a:r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official forecast</a:t>
            </a:r>
            <a:endParaRPr lang="en-US" altLang="zh-CN" sz="1800" dirty="0"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  <p:pic>
        <p:nvPicPr>
          <p:cNvPr id="10" name="Picture 11" descr="G:\weight\6EMX_2010_AL.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93" y="533400"/>
            <a:ext cx="5867400" cy="453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4517" y="824870"/>
            <a:ext cx="661988" cy="901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057400" y="533400"/>
            <a:ext cx="3276600" cy="381000"/>
          </a:xfrm>
          <a:prstGeom prst="rect">
            <a:avLst/>
          </a:prstGeom>
          <a:solidFill>
            <a:srgbClr val="DDF3EA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2010 Atlantic, </a:t>
            </a:r>
            <a:r>
              <a:rPr lang="en-US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21 TC</a:t>
            </a:r>
            <a:r>
              <a:rPr kumimoji="0" lang="en-US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</a:t>
            </a:r>
            <a:endParaRPr kumimoji="0" lang="en-US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78980" y="838200"/>
            <a:ext cx="661988" cy="901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00800" y="1142999"/>
            <a:ext cx="2667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000" dirty="0">
                <a:solidFill>
                  <a:srgbClr val="3333FF"/>
                </a:solidFill>
                <a:ea typeface="PMingLiU" pitchFamily="18" charset="-120"/>
              </a:rPr>
              <a:t>Verification: </a:t>
            </a:r>
          </a:p>
          <a:p>
            <a:r>
              <a:rPr lang="en-US" altLang="zh-TW" sz="2000" dirty="0" smtClean="0">
                <a:solidFill>
                  <a:srgbClr val="FF3399"/>
                </a:solidFill>
                <a:ea typeface="PMingLiU" pitchFamily="18" charset="-120"/>
              </a:rPr>
              <a:t>3EMN </a:t>
            </a:r>
            <a:r>
              <a:rPr lang="en-US" altLang="zh-TW" sz="2000" dirty="0">
                <a:ea typeface="PMingLiU" pitchFamily="18" charset="-120"/>
              </a:rPr>
              <a:t>and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 smtClean="0">
                <a:solidFill>
                  <a:srgbClr val="0066FF"/>
                </a:solidFill>
                <a:ea typeface="PMingLiU" pitchFamily="18" charset="-120"/>
              </a:rPr>
              <a:t>6EMX </a:t>
            </a:r>
            <a:r>
              <a:rPr lang="en-US" altLang="zh-TW" sz="2000" dirty="0" smtClean="0">
                <a:ea typeface="PMingLiU" pitchFamily="18" charset="-120"/>
              </a:rPr>
              <a:t>are much better </a:t>
            </a:r>
            <a:r>
              <a:rPr lang="en-US" altLang="zh-TW" sz="2000" dirty="0">
                <a:ea typeface="PMingLiU" pitchFamily="18" charset="-120"/>
              </a:rPr>
              <a:t>than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 smtClean="0">
                <a:solidFill>
                  <a:srgbClr val="FF9900"/>
                </a:solidFill>
                <a:ea typeface="PMingLiU" pitchFamily="18" charset="-120"/>
              </a:rPr>
              <a:t>JTWC</a:t>
            </a:r>
            <a:r>
              <a:rPr lang="en-US" altLang="zh-TW" sz="2000" dirty="0" smtClean="0">
                <a:solidFill>
                  <a:srgbClr val="FF0000"/>
                </a:solidFill>
                <a:ea typeface="PMingLiU" pitchFamily="18" charset="-120"/>
              </a:rPr>
              <a:t>.</a:t>
            </a:r>
            <a:endParaRPr lang="en-US" altLang="zh-TW" sz="2000" dirty="0">
              <a:solidFill>
                <a:srgbClr val="FF0000"/>
              </a:solidFill>
              <a:ea typeface="PMingLiU" pitchFamily="18" charset="-120"/>
            </a:endParaRPr>
          </a:p>
          <a:p>
            <a:endParaRPr lang="en-US" altLang="zh-CN" sz="2000" dirty="0">
              <a:solidFill>
                <a:srgbClr val="FF0000"/>
              </a:solidFill>
              <a:ea typeface="PMingLiU" pitchFamily="18" charset="-120"/>
            </a:endParaRPr>
          </a:p>
          <a:p>
            <a:r>
              <a:rPr lang="en-US" altLang="zh-CN" sz="1800" dirty="0">
                <a:solidFill>
                  <a:srgbClr val="0066FF"/>
                </a:solidFill>
                <a:latin typeface="Arial" charset="0"/>
                <a:ea typeface="PMingLiU" pitchFamily="18" charset="-120"/>
                <a:cs typeface="Arial" charset="0"/>
              </a:rPr>
              <a:t>Please note: Model guidance is usually delayed 06~12 hours which means model forecast is not fully comparable to official forecast. Here is for reference only.</a:t>
            </a:r>
          </a:p>
        </p:txBody>
      </p:sp>
      <p:pic>
        <p:nvPicPr>
          <p:cNvPr id="10" name="Picture 3" descr="G:\weight\wp_2010.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98" y="457200"/>
            <a:ext cx="5791200" cy="447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057400" y="438937"/>
            <a:ext cx="3276600" cy="381000"/>
          </a:xfrm>
          <a:prstGeom prst="rect">
            <a:avLst/>
          </a:prstGeom>
          <a:solidFill>
            <a:srgbClr val="DDF3EA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2010 West Pacific, </a:t>
            </a:r>
            <a:r>
              <a:rPr lang="en-US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19 TC</a:t>
            </a:r>
            <a:r>
              <a:rPr kumimoji="0" lang="en-US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</a:t>
            </a:r>
            <a:endParaRPr kumimoji="0" lang="en-US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4517" y="824870"/>
            <a:ext cx="661988" cy="901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84517" y="5029200"/>
            <a:ext cx="6934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AVNO (black solid)----NCEP (GFS) deterministic run (T574L64)</a:t>
            </a:r>
          </a:p>
          <a:p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AEMN (black dashed)----NCEP (</a:t>
            </a:r>
            <a:r>
              <a:rPr lang="en-US" altLang="zh-TW" sz="18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GEFS-T190) </a:t>
            </a:r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20-member mean</a:t>
            </a:r>
          </a:p>
          <a:p>
            <a:r>
              <a:rPr lang="en-US" altLang="zh-TW" sz="1800" dirty="0" smtClean="0">
                <a:solidFill>
                  <a:srgbClr val="FF3399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3EMN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 NCEP(20)+CMC(20)+ECMWF(50) 90-member mean</a:t>
            </a:r>
            <a:endParaRPr lang="en-US" altLang="zh-TW" sz="1800" dirty="0"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r>
              <a:rPr lang="en-US" altLang="zh-TW" sz="1800" dirty="0" smtClean="0">
                <a:solidFill>
                  <a:srgbClr val="0066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6EMX</a:t>
            </a:r>
            <a:r>
              <a:rPr lang="en-US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</a:t>
            </a:r>
            <a:r>
              <a:rPr lang="en-US" altLang="zh-TW" b="1" dirty="0">
                <a:solidFill>
                  <a:srgbClr val="3333FF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three ensemble+ three deterministic runs weighted-mean </a:t>
            </a:r>
            <a:r>
              <a:rPr lang="en-US" altLang="zh-TW" sz="1800" dirty="0" smtClean="0">
                <a:solidFill>
                  <a:srgbClr val="FF990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JTWC</a:t>
            </a:r>
            <a:r>
              <a:rPr lang="en-US" altLang="zh-TW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----</a:t>
            </a:r>
            <a:r>
              <a:rPr lang="en-US" altLang="zh-TW" sz="18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JTWC </a:t>
            </a:r>
            <a:r>
              <a:rPr lang="en-US" altLang="zh-TW" sz="18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official forecast</a:t>
            </a:r>
            <a:endParaRPr lang="en-US" altLang="zh-CN" sz="1800" dirty="0"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1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3581400" cy="6096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2"/>
                </a:solidFill>
              </a:rPr>
              <a:t>Strike probability</a:t>
            </a:r>
            <a:endParaRPr lang="en-US" sz="2800" dirty="0"/>
          </a:p>
        </p:txBody>
      </p:sp>
      <p:pic>
        <p:nvPicPr>
          <p:cNvPr id="4" name="Picture 9" descr="G:\2011_AMS\jan10_2011\3emn.trkprob.WP15.65nm.2010101612.accum_S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4800600" cy="370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257800" y="2207177"/>
            <a:ext cx="3317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tx2"/>
                </a:solidFill>
              </a:rPr>
              <a:t>Ensemble mean track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28600" y="4816364"/>
            <a:ext cx="4114800" cy="1200329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ea typeface="PMingLiU" pitchFamily="18" charset="-120"/>
              </a:rPr>
              <a:t>A</a:t>
            </a:r>
            <a:r>
              <a:rPr lang="en-US" altLang="zh-TW" sz="1800" dirty="0" smtClean="0">
                <a:solidFill>
                  <a:srgbClr val="FF0000"/>
                </a:solidFill>
                <a:ea typeface="PMingLiU" pitchFamily="18" charset="-120"/>
              </a:rPr>
              <a:t>EMN-</a:t>
            </a:r>
            <a:r>
              <a:rPr lang="en-US" altLang="zh-TW" sz="1800" dirty="0">
                <a:solidFill>
                  <a:srgbClr val="FF0000"/>
                </a:solidFill>
                <a:ea typeface="PMingLiU" pitchFamily="18" charset="-120"/>
              </a:rPr>
              <a:t>---</a:t>
            </a:r>
            <a:r>
              <a:rPr lang="en-US" altLang="zh-TW" sz="1800" dirty="0">
                <a:ea typeface="PMingLiU" pitchFamily="18" charset="-120"/>
              </a:rPr>
              <a:t>NCEP 20-member mean</a:t>
            </a:r>
          </a:p>
          <a:p>
            <a:r>
              <a:rPr lang="en-US" altLang="zh-TW" dirty="0">
                <a:solidFill>
                  <a:srgbClr val="0000FF"/>
                </a:solidFill>
                <a:ea typeface="PMingLiU" pitchFamily="18" charset="-120"/>
              </a:rPr>
              <a:t>C</a:t>
            </a:r>
            <a:r>
              <a:rPr lang="en-US" altLang="zh-TW" sz="1800" dirty="0" smtClean="0">
                <a:solidFill>
                  <a:srgbClr val="0000FF"/>
                </a:solidFill>
                <a:ea typeface="PMingLiU" pitchFamily="18" charset="-120"/>
              </a:rPr>
              <a:t>EMN-</a:t>
            </a:r>
            <a:r>
              <a:rPr lang="en-US" altLang="zh-TW" sz="1800" dirty="0">
                <a:solidFill>
                  <a:srgbClr val="0000FF"/>
                </a:solidFill>
                <a:ea typeface="PMingLiU" pitchFamily="18" charset="-120"/>
              </a:rPr>
              <a:t>---</a:t>
            </a:r>
            <a:r>
              <a:rPr lang="en-US" altLang="zh-TW" sz="1800" dirty="0">
                <a:ea typeface="PMingLiU" pitchFamily="18" charset="-120"/>
              </a:rPr>
              <a:t>CMC 20-member mean</a:t>
            </a:r>
          </a:p>
          <a:p>
            <a:r>
              <a:rPr lang="en-US" altLang="zh-TW" dirty="0">
                <a:solidFill>
                  <a:srgbClr val="00B050"/>
                </a:solidFill>
                <a:ea typeface="PMingLiU" pitchFamily="18" charset="-120"/>
              </a:rPr>
              <a:t>E</a:t>
            </a:r>
            <a:r>
              <a:rPr lang="en-US" altLang="zh-TW" sz="1800" dirty="0" smtClean="0">
                <a:solidFill>
                  <a:srgbClr val="00B050"/>
                </a:solidFill>
                <a:ea typeface="PMingLiU" pitchFamily="18" charset="-120"/>
              </a:rPr>
              <a:t>EMN-</a:t>
            </a:r>
            <a:r>
              <a:rPr lang="en-US" altLang="zh-TW" sz="1800" dirty="0">
                <a:solidFill>
                  <a:srgbClr val="00B050"/>
                </a:solidFill>
                <a:ea typeface="PMingLiU" pitchFamily="18" charset="-120"/>
              </a:rPr>
              <a:t>--- </a:t>
            </a:r>
            <a:r>
              <a:rPr lang="en-US" altLang="zh-TW" sz="1800" dirty="0">
                <a:ea typeface="PMingLiU" pitchFamily="18" charset="-120"/>
              </a:rPr>
              <a:t>ECMWF 50-member mean</a:t>
            </a:r>
          </a:p>
          <a:p>
            <a:r>
              <a:rPr lang="en-US" altLang="zh-TW" sz="1800" dirty="0">
                <a:solidFill>
                  <a:srgbClr val="FF9900"/>
                </a:solidFill>
                <a:ea typeface="PMingLiU" pitchFamily="18" charset="-120"/>
              </a:rPr>
              <a:t>3EMN</a:t>
            </a:r>
            <a:r>
              <a:rPr lang="en-US" altLang="zh-TW" sz="1800" dirty="0">
                <a:ea typeface="PMingLiU" pitchFamily="18" charset="-120"/>
              </a:rPr>
              <a:t>----NCEP+CMC+ECMWF 90-mean</a:t>
            </a:r>
            <a:endParaRPr lang="en-US" altLang="zh-CN" sz="1800" dirty="0">
              <a:ea typeface="PMingLiU" pitchFamily="18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59425" y="533400"/>
            <a:ext cx="37962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WP15: </a:t>
            </a:r>
            <a:r>
              <a:rPr lang="en-US" altLang="zh-CN" sz="3600" dirty="0" err="1">
                <a:solidFill>
                  <a:srgbClr val="FF0000"/>
                </a:solidFill>
              </a:rPr>
              <a:t>Megi</a:t>
            </a:r>
            <a:r>
              <a:rPr lang="en-US" altLang="zh-CN" sz="3600" dirty="0">
                <a:solidFill>
                  <a:srgbClr val="FF0000"/>
                </a:solidFill>
              </a:rPr>
              <a:t> (2010)</a:t>
            </a:r>
            <a:endParaRPr lang="en-US" sz="3600" dirty="0"/>
          </a:p>
        </p:txBody>
      </p:sp>
      <p:pic>
        <p:nvPicPr>
          <p:cNvPr id="9" name="Picture 12" descr="G:\2011_AMS\jan_20_2011\wp152010.2010101612.8450.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226" y="2785768"/>
            <a:ext cx="4424363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990639" y="3124199"/>
            <a:ext cx="6858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1200" dirty="0" smtClean="0">
                <a:solidFill>
                  <a:srgbClr val="FF0000"/>
                </a:solidFill>
                <a:latin typeface="Arial" charset="0"/>
                <a:ea typeface="宋体"/>
              </a:rPr>
              <a:t>AEMN</a:t>
            </a:r>
          </a:p>
          <a:p>
            <a:pPr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charset="0"/>
                <a:ea typeface="宋体"/>
              </a:rPr>
              <a:t>CEMN</a:t>
            </a:r>
          </a:p>
          <a:p>
            <a:pPr>
              <a:defRPr/>
            </a:pPr>
            <a:r>
              <a:rPr kumimoji="0" lang="en-US" sz="1200" dirty="0" smtClean="0">
                <a:solidFill>
                  <a:srgbClr val="00B050"/>
                </a:solidFill>
                <a:latin typeface="Arial" charset="0"/>
                <a:ea typeface="宋体"/>
              </a:rPr>
              <a:t>EEMN</a:t>
            </a:r>
          </a:p>
          <a:p>
            <a:pPr>
              <a:defRPr/>
            </a:pPr>
            <a:r>
              <a:rPr lang="en-US" sz="1200" dirty="0" smtClean="0">
                <a:solidFill>
                  <a:srgbClr val="FFC000"/>
                </a:solidFill>
                <a:latin typeface="Arial" charset="0"/>
                <a:ea typeface="宋体"/>
              </a:rPr>
              <a:t>3EMN</a:t>
            </a:r>
            <a:endParaRPr kumimoji="0" lang="en-US" sz="1200" dirty="0">
              <a:solidFill>
                <a:srgbClr val="FFC000"/>
              </a:solidFill>
              <a:latin typeface="Arial" charset="0"/>
              <a:ea typeface="宋体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11014" y="6172200"/>
            <a:ext cx="89355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chemeClr val="tx2"/>
                </a:solidFill>
              </a:rPr>
              <a:t>Multi-model ensemble mean track predicted the best curve track for Typhoon </a:t>
            </a:r>
            <a:r>
              <a:rPr lang="en-US" altLang="zh-CN" sz="2000" dirty="0" err="1" smtClean="0">
                <a:solidFill>
                  <a:schemeClr val="tx2"/>
                </a:solidFill>
              </a:rPr>
              <a:t>Megi</a:t>
            </a:r>
            <a:r>
              <a:rPr lang="en-US" altLang="zh-CN" sz="20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0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487362"/>
          </a:xfrm>
        </p:spPr>
        <p:txBody>
          <a:bodyPr>
            <a:normAutofit fontScale="90000"/>
          </a:bodyPr>
          <a:lstStyle/>
          <a:p>
            <a:r>
              <a:rPr lang="en-US" altLang="zh-CN" sz="2800" dirty="0" smtClean="0"/>
              <a:t>AL01-19, EP01-13, WP02-27  (04/01-12/31/2011)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685800"/>
          <a:ext cx="84582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Chart" r:id="rId3" imgW="6096000" imgH="4067243" progId="MSGraph.Chart.8">
                  <p:embed followColorScheme="full"/>
                </p:oleObj>
              </mc:Choice>
              <mc:Fallback>
                <p:oleObj name="Chart" r:id="rId3" imgW="6096000" imgH="406724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5800"/>
                        <a:ext cx="84582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62400" y="6248400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1">
                <a:ea typeface="PMingLiU" pitchFamily="18" charset="-120"/>
              </a:rPr>
              <a:t>Forecast hours</a:t>
            </a:r>
            <a:endParaRPr lang="en-US" altLang="zh-CN" sz="1800" b="1">
              <a:ea typeface="PMingLiU" pitchFamily="18" charset="-12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60400" y="5943600"/>
            <a:ext cx="800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1400" b="1" dirty="0" smtClean="0">
                <a:solidFill>
                  <a:srgbClr val="3333FF"/>
                </a:solidFill>
                <a:ea typeface="PMingLiU" pitchFamily="18" charset="-120"/>
              </a:rPr>
              <a:t>   #</a:t>
            </a:r>
            <a:r>
              <a:rPr lang="en-US" altLang="zh-TW" sz="1400" b="1" dirty="0">
                <a:solidFill>
                  <a:srgbClr val="3333FF"/>
                </a:solidFill>
                <a:ea typeface="PMingLiU" pitchFamily="18" charset="-120"/>
              </a:rPr>
              <a:t>CASES     575             </a:t>
            </a:r>
            <a:r>
              <a:rPr lang="en-US" altLang="zh-TW" sz="1400" b="1" dirty="0" smtClean="0">
                <a:solidFill>
                  <a:srgbClr val="3333FF"/>
                </a:solidFill>
                <a:ea typeface="PMingLiU" pitchFamily="18" charset="-120"/>
              </a:rPr>
              <a:t>  526               473               417               368                275              194                128</a:t>
            </a:r>
            <a:r>
              <a:rPr lang="en-US" altLang="zh-CN" sz="1400" b="1" dirty="0" smtClean="0"/>
              <a:t> </a:t>
            </a:r>
            <a:endParaRPr lang="en-US" altLang="zh-CN" sz="14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rot="16200000">
            <a:off x="-301625" y="3197225"/>
            <a:ext cx="188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 b="1" dirty="0">
                <a:ea typeface="PMingLiU" pitchFamily="18" charset="-120"/>
              </a:rPr>
              <a:t>Track error(NM)</a:t>
            </a:r>
          </a:p>
        </p:txBody>
      </p:sp>
    </p:spTree>
    <p:extLst>
      <p:ext uri="{BB962C8B-B14F-4D97-AF65-F5344CB8AC3E}">
        <p14:creationId xmlns:p14="http://schemas.microsoft.com/office/powerpoint/2010/main" val="200585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838825"/>
            <a:ext cx="7239000" cy="485775"/>
          </a:xfrm>
        </p:spPr>
        <p:txBody>
          <a:bodyPr/>
          <a:lstStyle/>
          <a:p>
            <a:pPr eaLnBrk="1" hangingPunct="1"/>
            <a:r>
              <a:rPr lang="en-US" altLang="zh-CN" sz="2000" smtClean="0">
                <a:solidFill>
                  <a:srgbClr val="FF0000"/>
                </a:solidFill>
              </a:rPr>
              <a:t>AL09: IRENE (08/26/2011 00Z) track probabilistic forecast</a:t>
            </a:r>
          </a:p>
        </p:txBody>
      </p:sp>
      <p:pic>
        <p:nvPicPr>
          <p:cNvPr id="33795" name="Picture 7" descr="F:\AMS-2012\gefs_track.mens.2011082600.tc_atl_ll.singl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69850"/>
            <a:ext cx="3148013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9" descr="F:\AMS-2012\cens_track.mens.2011082600.tc_atl_ll.singl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3663"/>
            <a:ext cx="3146425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11" descr="F:\AMS-2012\fens_track.mens.2011082600.tc_atl_ll.singl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06363"/>
            <a:ext cx="3113087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13" descr="F:\AMS-2012\ecmwf_track.mens.2011082600.tc_atl_ll.single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3048000"/>
            <a:ext cx="3090863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15" descr="F:\AMS-2012\ukes_track.mens.2011082600.tc_atl_ll.single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3040063"/>
            <a:ext cx="31289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0" descr="E:\Conference\2012\ams2012\Picture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263" y="3225800"/>
            <a:ext cx="3017837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0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563562"/>
          </a:xfrm>
        </p:spPr>
        <p:txBody>
          <a:bodyPr>
            <a:normAutofit fontScale="90000"/>
          </a:bodyPr>
          <a:lstStyle/>
          <a:p>
            <a:r>
              <a:rPr lang="en-US" altLang="zh-CN" sz="2400" dirty="0" smtClean="0">
                <a:solidFill>
                  <a:srgbClr val="3333FF"/>
                </a:solidFill>
              </a:rPr>
              <a:t>Multi-model ensemble TC-track forecasts.  19</a:t>
            </a:r>
            <a:r>
              <a:rPr lang="en-US" altLang="zh-TW" sz="2400" dirty="0" smtClean="0">
                <a:solidFill>
                  <a:srgbClr val="3333FF"/>
                </a:solidFill>
                <a:ea typeface="PMingLiU" pitchFamily="18" charset="-120"/>
              </a:rPr>
              <a:t> TCs</a:t>
            </a:r>
            <a:r>
              <a:rPr lang="en-US" altLang="zh-TW" sz="2400" dirty="0" smtClean="0">
                <a:solidFill>
                  <a:srgbClr val="FF0000"/>
                </a:solidFill>
                <a:ea typeface="PMingLiU" pitchFamily="18" charset="-120"/>
              </a:rPr>
              <a:t> in Atlantic in 2011</a:t>
            </a:r>
            <a:endParaRPr lang="en-US" sz="2400" dirty="0"/>
          </a:p>
        </p:txBody>
      </p:sp>
      <p:pic>
        <p:nvPicPr>
          <p:cNvPr id="5" name="Picture 9" descr="F:\AMS-2012\al2011.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09600"/>
            <a:ext cx="605155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58750" y="944563"/>
            <a:ext cx="661988" cy="901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  <a:p>
            <a:endParaRPr lang="en-US" altLang="zh-CN" sz="1000">
              <a:ea typeface="PMingLiU" pitchFamily="18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5181600"/>
            <a:ext cx="7924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1800" dirty="0">
                <a:ea typeface="PMingLiU" pitchFamily="18" charset="-120"/>
              </a:rPr>
              <a:t>AVNO (black solid)----NCEP (GFS) deterministic run (T574L64)</a:t>
            </a:r>
          </a:p>
          <a:p>
            <a:r>
              <a:rPr lang="en-US" altLang="zh-TW" sz="1800" dirty="0">
                <a:ea typeface="PMingLiU" pitchFamily="18" charset="-120"/>
              </a:rPr>
              <a:t>AEMN (black dashed)----NCEP (</a:t>
            </a:r>
            <a:r>
              <a:rPr lang="en-US" altLang="zh-TW" sz="1800" dirty="0" smtClean="0">
                <a:ea typeface="PMingLiU" pitchFamily="18" charset="-120"/>
              </a:rPr>
              <a:t>GEFS-T190) </a:t>
            </a:r>
            <a:r>
              <a:rPr lang="en-US" altLang="zh-TW" sz="1800" dirty="0">
                <a:ea typeface="PMingLiU" pitchFamily="18" charset="-120"/>
              </a:rPr>
              <a:t>20-member mean</a:t>
            </a:r>
          </a:p>
          <a:p>
            <a:r>
              <a:rPr lang="en-US" altLang="zh-TW" sz="1800" dirty="0">
                <a:solidFill>
                  <a:srgbClr val="FF3399"/>
                </a:solidFill>
                <a:ea typeface="PMingLiU" pitchFamily="18" charset="-120"/>
              </a:rPr>
              <a:t>2NAE</a:t>
            </a:r>
            <a:r>
              <a:rPr lang="en-US" altLang="zh-TW" sz="1800" dirty="0">
                <a:ea typeface="PMingLiU" pitchFamily="18" charset="-120"/>
              </a:rPr>
              <a:t>----NCEP(20)+ECMWF(50)  70-member mean</a:t>
            </a:r>
          </a:p>
          <a:p>
            <a:r>
              <a:rPr lang="en-US" altLang="zh-TW" sz="18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1800" dirty="0">
                <a:ea typeface="PMingLiU" pitchFamily="18" charset="-120"/>
              </a:rPr>
              <a:t>----NCEP(20)+ECMWF(50)+UK(23)  93-member mean </a:t>
            </a:r>
          </a:p>
          <a:p>
            <a:r>
              <a:rPr lang="en-US" altLang="zh-TW" sz="1800" dirty="0" smtClean="0">
                <a:solidFill>
                  <a:srgbClr val="FF9900"/>
                </a:solidFill>
                <a:ea typeface="PMingLiU" pitchFamily="18" charset="-120"/>
              </a:rPr>
              <a:t>OFCL</a:t>
            </a:r>
            <a:r>
              <a:rPr lang="en-US" altLang="zh-TW" dirty="0">
                <a:ea typeface="PMingLiU" pitchFamily="18" charset="-120"/>
              </a:rPr>
              <a:t>----NHC </a:t>
            </a:r>
            <a:r>
              <a:rPr lang="en-US" altLang="zh-TW" sz="1800" dirty="0">
                <a:ea typeface="PMingLiU" pitchFamily="18" charset="-120"/>
              </a:rPr>
              <a:t>official forecast</a:t>
            </a:r>
            <a:endParaRPr lang="en-US" altLang="zh-CN" sz="1800" dirty="0">
              <a:ea typeface="PMingLiU" pitchFamily="18" charset="-12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98650" y="1143000"/>
            <a:ext cx="2667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000" dirty="0">
                <a:solidFill>
                  <a:srgbClr val="3333FF"/>
                </a:solidFill>
                <a:ea typeface="PMingLiU" pitchFamily="18" charset="-120"/>
              </a:rPr>
              <a:t>Verification: </a:t>
            </a:r>
          </a:p>
          <a:p>
            <a:r>
              <a:rPr lang="en-US" altLang="zh-TW" sz="2000" dirty="0">
                <a:solidFill>
                  <a:srgbClr val="FF3399"/>
                </a:solidFill>
                <a:ea typeface="PMingLiU" pitchFamily="18" charset="-120"/>
              </a:rPr>
              <a:t>2NAE </a:t>
            </a:r>
            <a:r>
              <a:rPr lang="en-US" altLang="zh-TW" sz="2000" dirty="0">
                <a:ea typeface="PMingLiU" pitchFamily="18" charset="-120"/>
              </a:rPr>
              <a:t>and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0066FF"/>
                </a:solidFill>
                <a:ea typeface="PMingLiU" pitchFamily="18" charset="-120"/>
              </a:rPr>
              <a:t>3NEU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ea typeface="PMingLiU" pitchFamily="18" charset="-120"/>
              </a:rPr>
              <a:t>seems better than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 </a:t>
            </a:r>
            <a:r>
              <a:rPr lang="en-US" altLang="zh-TW" sz="2000" dirty="0">
                <a:solidFill>
                  <a:srgbClr val="FF9900"/>
                </a:solidFill>
                <a:ea typeface="PMingLiU" pitchFamily="18" charset="-120"/>
              </a:rPr>
              <a:t>OFCL</a:t>
            </a:r>
            <a:r>
              <a:rPr lang="en-US" altLang="zh-TW" sz="2000" dirty="0">
                <a:solidFill>
                  <a:srgbClr val="FF0000"/>
                </a:solidFill>
                <a:ea typeface="PMingLiU" pitchFamily="18" charset="-120"/>
              </a:rPr>
              <a:t>.</a:t>
            </a:r>
          </a:p>
          <a:p>
            <a:endParaRPr lang="en-US" altLang="zh-CN" sz="2000" dirty="0">
              <a:solidFill>
                <a:srgbClr val="FF0000"/>
              </a:solidFill>
              <a:ea typeface="PMingLiU" pitchFamily="18" charset="-120"/>
            </a:endParaRPr>
          </a:p>
          <a:p>
            <a:r>
              <a:rPr lang="en-US" altLang="zh-CN" sz="1800" dirty="0">
                <a:solidFill>
                  <a:srgbClr val="0066FF"/>
                </a:solidFill>
                <a:latin typeface="Arial" charset="0"/>
                <a:ea typeface="PMingLiU" pitchFamily="18" charset="-120"/>
                <a:cs typeface="Arial" charset="0"/>
              </a:rPr>
              <a:t>Please note: Model guidance is usually delayed 06~12 hours which means model forecast is not fully comparable to official forecast. Here is for reference only.</a:t>
            </a:r>
          </a:p>
        </p:txBody>
      </p:sp>
    </p:spTree>
    <p:extLst>
      <p:ext uri="{BB962C8B-B14F-4D97-AF65-F5344CB8AC3E}">
        <p14:creationId xmlns:p14="http://schemas.microsoft.com/office/powerpoint/2010/main" val="41657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2197</Words>
  <Application>Microsoft Office PowerPoint</Application>
  <PresentationFormat>On-screen Show (4:3)</PresentationFormat>
  <Paragraphs>429</Paragraphs>
  <Slides>32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Chart</vt:lpstr>
      <vt:lpstr>Tropical Cyclone Track and Genesis Prediction  Through Multi-model Ensemble Forecasts</vt:lpstr>
      <vt:lpstr>Outline</vt:lpstr>
      <vt:lpstr>PowerPoint Presentation</vt:lpstr>
      <vt:lpstr>Multi-model ensemble TC track forecasts  </vt:lpstr>
      <vt:lpstr>PowerPoint Presentation</vt:lpstr>
      <vt:lpstr>Strike probability</vt:lpstr>
      <vt:lpstr>AL01-19, EP01-13, WP02-27  (04/01-12/31/2011)</vt:lpstr>
      <vt:lpstr>AL09: IRENE (08/26/2011 00Z) track probabilistic forecast</vt:lpstr>
      <vt:lpstr>Multi-model ensemble TC-track forecasts.  19 TCs in Atlantic in 2011</vt:lpstr>
      <vt:lpstr>13 TCs in East Pacific in 2011</vt:lpstr>
      <vt:lpstr>27 TCs in West Pacific in 2011</vt:lpstr>
      <vt:lpstr>NCEP New GEFS-T254 (02/14/2012 in production)</vt:lpstr>
      <vt:lpstr>Atlantic, AL04-16 (08-09/2010); AL01-19(06-12/2011) </vt:lpstr>
      <vt:lpstr>Atlantic, AL01~19 (06/01~12/31/2011)</vt:lpstr>
      <vt:lpstr>AL01~19 (06/01~12/31/2011)</vt:lpstr>
      <vt:lpstr>Algorithms for TC genesis probabilistic forecast</vt:lpstr>
      <vt:lpstr>2011 Atlantic TC Genesis Forecast Reliability Diagram (GEFS-T190,15kts)</vt:lpstr>
      <vt:lpstr>2011 Atlantic TC Genesis Forecast Reliability Diagram (ECMWF ensemble, 15kts)</vt:lpstr>
      <vt:lpstr>PowerPoint Presentation</vt:lpstr>
      <vt:lpstr>Conclusions and Future Plans</vt:lpstr>
      <vt:lpstr>2011 Atlantic TC Genesis Forecast Reliability Diagram (GEFS-T190, with TC,15kts)</vt:lpstr>
      <vt:lpstr>2011 Atlantic TC Genesis Forecast Reliability Diagram (ECMWF, with TC, 15kts)</vt:lpstr>
      <vt:lpstr>2011 Atlantic TC Genesis Forecast Reliability Diagram (NHC forecast)</vt:lpstr>
      <vt:lpstr>2011 Atlantic TC Genesis Forecast Reliability Diagram (NHC, with TC)</vt:lpstr>
      <vt:lpstr>PowerPoint Presentation</vt:lpstr>
      <vt:lpstr>TC Genesis Criteria</vt:lpstr>
      <vt:lpstr>2010 Atlantic: 3EMN/6EMN (3EMN/6EMN  0-hour delay)</vt:lpstr>
      <vt:lpstr>2010 Atlantic:  3EMI/6EMI (6-hour TC track interpolation, 3EMN/6EMN 6-hour delay)</vt:lpstr>
      <vt:lpstr>2010 Atlantic:  3EM2/6EM2 (12-hour TC track interpolation, 3EMN/6EMN 12-hour delay)</vt:lpstr>
      <vt:lpstr>2010 West Pacific:  3EMN/6EMN (3EMN/6EMN 0-hour delay)</vt:lpstr>
      <vt:lpstr>2010 West Pacific:  3EMI/6EMI (6-hour TC track interpolation, 3EMN/6EMN 6-hour delay)</vt:lpstr>
      <vt:lpstr>2010 West Pacific:  3EM2/6EM2 (12-hour TC track interpolation, 3EMN/6EMN 12-hour delay)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Tropical Cyclone Track and Genesis Prediction  Through Multi-model Ensemble Forecasts</dc:title>
  <dc:creator>Jiayi Peng</dc:creator>
  <cp:lastModifiedBy>Jiayi Peng</cp:lastModifiedBy>
  <cp:revision>108</cp:revision>
  <cp:lastPrinted>2012-03-28T18:02:14Z</cp:lastPrinted>
  <dcterms:created xsi:type="dcterms:W3CDTF">2012-03-22T13:43:58Z</dcterms:created>
  <dcterms:modified xsi:type="dcterms:W3CDTF">2012-03-28T19:42:57Z</dcterms:modified>
</cp:coreProperties>
</file>