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3" r:id="rId4"/>
    <p:sldId id="260" r:id="rId5"/>
    <p:sldId id="273" r:id="rId6"/>
    <p:sldId id="274" r:id="rId7"/>
    <p:sldId id="262" r:id="rId8"/>
    <p:sldId id="268" r:id="rId9"/>
    <p:sldId id="270" r:id="rId10"/>
    <p:sldId id="265" r:id="rId11"/>
    <p:sldId id="257" r:id="rId12"/>
    <p:sldId id="258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26" d="100"/>
          <a:sy n="126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309118-A35D-4E46-974C-84CA50D0F5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7E0485-5713-4672-A4FE-E79FC39114FA}" type="datetimeFigureOut">
              <a:rPr lang="en-US" smtClean="0"/>
              <a:t>6/7/2012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620000" cy="2593975"/>
          </a:xfrm>
        </p:spPr>
        <p:txBody>
          <a:bodyPr/>
          <a:lstStyle/>
          <a:p>
            <a:r>
              <a:rPr lang="en-US" sz="5400" dirty="0" smtClean="0"/>
              <a:t>The Hurricane WRF model Satellite Simulator (HWSS)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6461760" cy="1066800"/>
          </a:xfrm>
        </p:spPr>
        <p:txBody>
          <a:bodyPr>
            <a:normAutofit/>
          </a:bodyPr>
          <a:lstStyle/>
          <a:p>
            <a:r>
              <a:rPr lang="en-US" sz="4400" smtClean="0"/>
              <a:t>Design and Applications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2996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Tom Greenwald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err="1" smtClean="0"/>
              <a:t>Tomislava</a:t>
            </a:r>
            <a:r>
              <a:rPr lang="en-US" sz="2800" dirty="0" smtClean="0"/>
              <a:t> Vukicevic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and Jim Davies</a:t>
            </a:r>
            <a:r>
              <a:rPr lang="en-US" sz="2800" baseline="30000" dirty="0" smtClean="0"/>
              <a:t>1</a:t>
            </a:r>
          </a:p>
          <a:p>
            <a:pPr algn="ctr"/>
            <a:r>
              <a:rPr lang="en-US" sz="2000" baseline="30000" dirty="0" smtClean="0"/>
              <a:t>1</a:t>
            </a:r>
            <a:r>
              <a:rPr lang="en-US" sz="2000" dirty="0" smtClean="0"/>
              <a:t>University of Wisconsin/CIMSS,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NOAA/AOML/HRD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67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4" y="1600200"/>
            <a:ext cx="3476296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z="4400" dirty="0" smtClean="0"/>
              <a:t>Model Evaluation using Joint </a:t>
            </a:r>
            <a:r>
              <a:rPr lang="en-US" sz="4400" dirty="0" err="1" smtClean="0"/>
              <a:t>Pdfs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10962" y="5029200"/>
            <a:ext cx="39024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PCT</a:t>
            </a:r>
            <a:r>
              <a:rPr lang="en-US" sz="2400" baseline="-25000" dirty="0" smtClean="0"/>
              <a:t>89</a:t>
            </a:r>
            <a:r>
              <a:rPr lang="en-US" sz="2400" dirty="0" smtClean="0"/>
              <a:t> = 1.818 T</a:t>
            </a:r>
            <a:r>
              <a:rPr lang="en-US" sz="2400" baseline="-25000" dirty="0" smtClean="0"/>
              <a:t>89v</a:t>
            </a:r>
            <a:r>
              <a:rPr lang="en-US" sz="2400" dirty="0" smtClean="0"/>
              <a:t> – 0.818 T</a:t>
            </a:r>
            <a:r>
              <a:rPr lang="en-US" sz="2400" baseline="-25000" dirty="0" smtClean="0"/>
              <a:t>89h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   Spencer et al. (1989)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4572000"/>
            <a:ext cx="1066800" cy="6858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255" y="313973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574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38" y="148691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hurricane Earl at 1800 UTC on 1 Sep 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8800" y="1999614"/>
            <a:ext cx="1676400" cy="3810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2171570"/>
            <a:ext cx="1676400" cy="64783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660937">
            <a:off x="5767526" y="181612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277137">
            <a:off x="5883456" y="2197715"/>
            <a:ext cx="115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Rain + 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95485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Storm relative using inner grid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Bi-spectral </a:t>
            </a:r>
            <a:r>
              <a:rPr lang="en-US" sz="2000" dirty="0" err="1" smtClean="0"/>
              <a:t>pdf</a:t>
            </a:r>
            <a:r>
              <a:rPr lang="en-US" sz="2000" dirty="0" smtClean="0"/>
              <a:t> gives information on vertical structure of storm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Polarization corrected temperature (PCT) used to reduce ambiguities for cold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</a:t>
            </a:r>
            <a:r>
              <a:rPr lang="en-US" sz="2000" dirty="0" err="1" smtClean="0"/>
              <a:t>s</a:t>
            </a:r>
            <a:r>
              <a:rPr lang="en-US" sz="2000" dirty="0" smtClean="0"/>
              <a:t> associated with ocean surface </a:t>
            </a:r>
            <a:r>
              <a:rPr lang="en-US" sz="2000" dirty="0" err="1" smtClean="0"/>
              <a:t>vs</a:t>
            </a:r>
            <a:r>
              <a:rPr lang="en-US" sz="2000" dirty="0" smtClean="0"/>
              <a:t> volume scattering 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18055" y="5029200"/>
            <a:ext cx="682745" cy="228600"/>
          </a:xfrm>
          <a:prstGeom prst="straightConnector1">
            <a:avLst/>
          </a:prstGeom>
          <a:ln w="22225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z="4300" dirty="0" smtClean="0"/>
              <a:t>Warm Core Anomalies at 54.4 GHz</a:t>
            </a:r>
            <a:endParaRPr lang="en-US" sz="4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2" y="2286000"/>
            <a:ext cx="6067555" cy="3886200"/>
          </a:xfrm>
        </p:spPr>
      </p:pic>
      <p:sp>
        <p:nvSpPr>
          <p:cNvPr id="5" name="TextBox 4"/>
          <p:cNvSpPr txBox="1"/>
          <p:nvPr/>
        </p:nvSpPr>
        <p:spPr>
          <a:xfrm>
            <a:off x="609600" y="1439662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series of hurricane Earl simulation vs. observations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6"/>
            <a:ext cx="7620000" cy="1143000"/>
          </a:xfrm>
        </p:spPr>
        <p:txBody>
          <a:bodyPr/>
          <a:lstStyle/>
          <a:p>
            <a:r>
              <a:rPr lang="en-US" dirty="0" err="1" smtClean="0"/>
              <a:t>CloudSat</a:t>
            </a:r>
            <a:r>
              <a:rPr lang="en-US" dirty="0" smtClean="0"/>
              <a:t> Comparisons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2" y="1228279"/>
            <a:ext cx="5527548" cy="33431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2" y="2941835"/>
            <a:ext cx="5527548" cy="3335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7492" y="1180519"/>
            <a:ext cx="2091917" cy="3434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Simulated (collocated)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861846"/>
            <a:ext cx="2386155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Simulated (storm relative)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9153" y="4572000"/>
            <a:ext cx="1044898" cy="3434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Observed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752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Hurricane Earl 31 Aug 2010 0600 UTC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26801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dBZ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4394075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dBZ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6096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dBZ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HWSS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Include cross-track scanning instruments</a:t>
            </a:r>
            <a:r>
              <a:rPr lang="en-US" sz="2600" dirty="0"/>
              <a:t>: AMSU, ATMS, etc.</a:t>
            </a:r>
          </a:p>
          <a:p>
            <a:r>
              <a:rPr lang="en-US" sz="2600" dirty="0"/>
              <a:t>Import operational HWRF model data </a:t>
            </a:r>
            <a:r>
              <a:rPr lang="en-US" sz="2600" dirty="0" smtClean="0"/>
              <a:t>(native format?) </a:t>
            </a:r>
            <a:r>
              <a:rPr lang="en-US" sz="2600" dirty="0"/>
              <a:t>and produce GRIB output </a:t>
            </a:r>
            <a:r>
              <a:rPr lang="en-US" sz="2600" dirty="0" smtClean="0"/>
              <a:t>files</a:t>
            </a:r>
            <a:endParaRPr lang="en-US" sz="2600" dirty="0"/>
          </a:p>
          <a:p>
            <a:r>
              <a:rPr lang="en-US" sz="2600" dirty="0"/>
              <a:t>Import satellite data in </a:t>
            </a:r>
            <a:r>
              <a:rPr lang="en-US" sz="2600" dirty="0" smtClean="0"/>
              <a:t>BUFR</a:t>
            </a:r>
          </a:p>
          <a:p>
            <a:r>
              <a:rPr lang="en-US" sz="2600" dirty="0" smtClean="0"/>
              <a:t>Move to CRTM v2.1 when released</a:t>
            </a:r>
            <a:endParaRPr lang="en-US" sz="2600" dirty="0"/>
          </a:p>
          <a:p>
            <a:r>
              <a:rPr lang="en-US" sz="2600" dirty="0" smtClean="0"/>
              <a:t>Convolve microwave </a:t>
            </a:r>
            <a:r>
              <a:rPr lang="en-US" sz="2600" dirty="0"/>
              <a:t>data using antenna pattern</a:t>
            </a:r>
          </a:p>
          <a:p>
            <a:r>
              <a:rPr lang="en-US" sz="2600" dirty="0"/>
              <a:t>Slant path </a:t>
            </a:r>
            <a:r>
              <a:rPr lang="en-US" sz="2600" dirty="0" err="1"/>
              <a:t>radiative</a:t>
            </a:r>
            <a:r>
              <a:rPr lang="en-US" sz="2600" dirty="0"/>
              <a:t> transfer (important for higher microwave frequencies </a:t>
            </a:r>
            <a:r>
              <a:rPr lang="en-US" sz="2600" dirty="0" smtClean="0"/>
              <a:t>and high-resolution DA)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62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Forecaster needs</a:t>
            </a:r>
          </a:p>
          <a:p>
            <a:pPr lvl="1"/>
            <a:r>
              <a:rPr lang="en-US" sz="2200" dirty="0" smtClean="0"/>
              <a:t>Which satellite data are important? What about </a:t>
            </a:r>
            <a:r>
              <a:rPr lang="en-US" sz="2200" dirty="0"/>
              <a:t>v</a:t>
            </a:r>
            <a:r>
              <a:rPr lang="en-US" sz="2200" dirty="0" smtClean="0"/>
              <a:t>isible imagery? Any interest in AMSU/MHS and ATMS data?</a:t>
            </a:r>
          </a:p>
          <a:p>
            <a:pPr lvl="1"/>
            <a:r>
              <a:rPr lang="en-US" sz="2200" dirty="0" smtClean="0"/>
              <a:t>Other thoughts?</a:t>
            </a:r>
          </a:p>
          <a:p>
            <a:r>
              <a:rPr lang="en-US" sz="2400" dirty="0" smtClean="0"/>
              <a:t>UPP enhancement</a:t>
            </a:r>
          </a:p>
          <a:p>
            <a:pPr lvl="1"/>
            <a:r>
              <a:rPr lang="en-US" sz="2200" dirty="0" smtClean="0"/>
              <a:t>Ability to simulate swath for </a:t>
            </a:r>
            <a:r>
              <a:rPr lang="en-US" sz="2200" dirty="0" smtClean="0"/>
              <a:t>conical and </a:t>
            </a:r>
            <a:r>
              <a:rPr lang="en-US" sz="2200" dirty="0" smtClean="0"/>
              <a:t>cross-track scanning instruments</a:t>
            </a:r>
          </a:p>
          <a:p>
            <a:pPr lvl="1"/>
            <a:r>
              <a:rPr lang="en-US" sz="2200" dirty="0" smtClean="0"/>
              <a:t>Production of synthetic imagery using predicted LEO satellite track?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onvolution of synthetic microwave imagery should be relatively easy to implement</a:t>
            </a:r>
          </a:p>
          <a:p>
            <a:pPr lvl="1"/>
            <a:r>
              <a:rPr lang="en-US" sz="2200" dirty="0" smtClean="0"/>
              <a:t>Is slant path RT too difficult to add?</a:t>
            </a:r>
          </a:p>
        </p:txBody>
      </p:sp>
    </p:spTree>
    <p:extLst>
      <p:ext uri="{BB962C8B-B14F-4D97-AF65-F5344CB8AC3E}">
        <p14:creationId xmlns:p14="http://schemas.microsoft.com/office/powerpoint/2010/main" val="22640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HWSS overview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pplications</a:t>
            </a:r>
          </a:p>
          <a:p>
            <a:r>
              <a:rPr lang="en-US" sz="3200" dirty="0" smtClean="0"/>
              <a:t>Future capabilities</a:t>
            </a:r>
          </a:p>
          <a:p>
            <a:r>
              <a:rPr lang="en-US" sz="3200" dirty="0" smtClean="0"/>
              <a:t>Transition to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Modular design </a:t>
            </a:r>
          </a:p>
          <a:p>
            <a:pPr lvl="1"/>
            <a:r>
              <a:rPr lang="en-US" sz="2200" dirty="0" smtClean="0"/>
              <a:t>Perl script controls separate f90/95 </a:t>
            </a:r>
            <a:r>
              <a:rPr lang="en-US" sz="2200" dirty="0" err="1" smtClean="0"/>
              <a:t>executables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200" dirty="0" smtClean="0"/>
              <a:t>Built around CRTM v2.0.4</a:t>
            </a:r>
          </a:p>
          <a:p>
            <a:r>
              <a:rPr lang="en-US" sz="2400" dirty="0" smtClean="0"/>
              <a:t>Options set through keywords in text control file</a:t>
            </a:r>
          </a:p>
          <a:p>
            <a:pPr lvl="1"/>
            <a:r>
              <a:rPr lang="en-US" sz="2200" dirty="0" smtClean="0"/>
              <a:t>One HWRF model output file (</a:t>
            </a:r>
            <a:r>
              <a:rPr lang="en-US" sz="2200" dirty="0" err="1"/>
              <a:t>N</a:t>
            </a:r>
            <a:r>
              <a:rPr lang="en-US" sz="2200" dirty="0" err="1" smtClean="0"/>
              <a:t>etCDF</a:t>
            </a:r>
            <a:r>
              <a:rPr lang="en-US" sz="2200" dirty="0" smtClean="0"/>
              <a:t>) processed per control file</a:t>
            </a:r>
          </a:p>
          <a:p>
            <a:pPr lvl="1"/>
            <a:r>
              <a:rPr lang="en-US" sz="2200" dirty="0"/>
              <a:t>Multiple </a:t>
            </a:r>
            <a:r>
              <a:rPr lang="en-US" sz="2200" dirty="0" smtClean="0"/>
              <a:t>sensors (LEO and/or GEO) and </a:t>
            </a:r>
            <a:r>
              <a:rPr lang="en-US" sz="2200" dirty="0"/>
              <a:t>individual channels can be </a:t>
            </a:r>
            <a:r>
              <a:rPr lang="en-US" sz="2200" dirty="0" smtClean="0"/>
              <a:t>processed</a:t>
            </a:r>
          </a:p>
          <a:p>
            <a:pPr lvl="1" indent="0">
              <a:buNone/>
            </a:pPr>
            <a:r>
              <a:rPr lang="en-US" sz="2200" u="sng" dirty="0" smtClean="0"/>
              <a:t>Instruments </a:t>
            </a:r>
            <a:r>
              <a:rPr lang="en-US" sz="2200" u="sng" dirty="0"/>
              <a:t>supported</a:t>
            </a:r>
            <a:r>
              <a:rPr lang="en-US" sz="2200" dirty="0"/>
              <a:t>: GOES imager/sounder and </a:t>
            </a:r>
            <a:r>
              <a:rPr lang="en-US" sz="2200" dirty="0" smtClean="0"/>
              <a:t>conical-scanning </a:t>
            </a:r>
            <a:r>
              <a:rPr lang="en-US" sz="2200" dirty="0"/>
              <a:t>microwave </a:t>
            </a:r>
            <a:r>
              <a:rPr lang="en-US" sz="2200" dirty="0" smtClean="0"/>
              <a:t>sensors: </a:t>
            </a:r>
            <a:r>
              <a:rPr lang="en-US" sz="2200" dirty="0"/>
              <a:t>TMI, AMSR-E, </a:t>
            </a:r>
            <a:r>
              <a:rPr lang="en-US" sz="2200" dirty="0" smtClean="0"/>
              <a:t>SSM/I</a:t>
            </a:r>
            <a:r>
              <a:rPr lang="en-US" sz="2200" dirty="0"/>
              <a:t>, </a:t>
            </a:r>
            <a:r>
              <a:rPr lang="en-US" sz="2200" dirty="0" smtClean="0"/>
              <a:t>SSMIS</a:t>
            </a:r>
          </a:p>
          <a:p>
            <a:pPr lvl="1"/>
            <a:r>
              <a:rPr lang="en-US" sz="2200" dirty="0" smtClean="0"/>
              <a:t>Geometry specification (observation zenith/azim</a:t>
            </a:r>
            <a:r>
              <a:rPr lang="en-US" sz="2200" dirty="0"/>
              <a:t>u</a:t>
            </a:r>
            <a:r>
              <a:rPr lang="en-US" sz="2200" dirty="0" smtClean="0"/>
              <a:t>th  angles, GEO latitude); L1B file (</a:t>
            </a:r>
            <a:r>
              <a:rPr lang="en-US" sz="2200" dirty="0" err="1" smtClean="0"/>
              <a:t>NetCDF</a:t>
            </a:r>
            <a:r>
              <a:rPr lang="en-US" sz="2200" dirty="0" smtClean="0"/>
              <a:t>/HDF) needed </a:t>
            </a:r>
            <a:r>
              <a:rPr lang="en-US" sz="2200" dirty="0"/>
              <a:t>to simulate swath for LEO </a:t>
            </a:r>
            <a:r>
              <a:rPr lang="en-US" sz="2200" dirty="0" smtClean="0"/>
              <a:t>sensors</a:t>
            </a:r>
          </a:p>
          <a:p>
            <a:pPr lvl="1"/>
            <a:r>
              <a:rPr lang="en-US" sz="2200" dirty="0" smtClean="0"/>
              <a:t>Two hydrometeor size models available (fixed size or fixed number concentration)</a:t>
            </a:r>
          </a:p>
          <a:p>
            <a:pPr lvl="1"/>
            <a:r>
              <a:rPr lang="en-US" sz="2200" dirty="0" smtClean="0"/>
              <a:t>3D CPR (W-band) reflectivity computed using modified </a:t>
            </a:r>
            <a:r>
              <a:rPr lang="en-US" sz="2200" dirty="0" err="1" smtClean="0"/>
              <a:t>QuickBeam</a:t>
            </a:r>
            <a:r>
              <a:rPr lang="en-US" sz="2200" dirty="0" smtClean="0"/>
              <a:t> package (improved ice scattering properties, 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31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HWSS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33754" y="2913668"/>
            <a:ext cx="2133600" cy="3962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HWRF Convert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094509" y="3742701"/>
            <a:ext cx="1371600" cy="4953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Intermed</a:t>
            </a:r>
            <a:endParaRPr lang="en-US" sz="1400" dirty="0" smtClean="0"/>
          </a:p>
          <a:p>
            <a:pPr algn="ctr"/>
            <a:r>
              <a:rPr lang="en-US" sz="1400" dirty="0" err="1" smtClean="0"/>
              <a:t>NetCDF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907001" y="4478564"/>
            <a:ext cx="1728186" cy="3962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QuickBeam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907404" y="4478564"/>
            <a:ext cx="1843088" cy="3826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HWRF CRTM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800600" y="5105400"/>
            <a:ext cx="2133600" cy="5448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Imagery</a:t>
            </a:r>
          </a:p>
          <a:p>
            <a:pPr algn="ctr"/>
            <a:r>
              <a:rPr lang="en-US" sz="1400" dirty="0" err="1" smtClean="0"/>
              <a:t>NetCDF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953242" y="5531908"/>
            <a:ext cx="1713018" cy="4953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adar </a:t>
            </a:r>
            <a:r>
              <a:rPr lang="en-US" sz="1400" dirty="0"/>
              <a:t>Z</a:t>
            </a:r>
            <a:endParaRPr lang="en-US" sz="1400" dirty="0" smtClean="0"/>
          </a:p>
          <a:p>
            <a:pPr algn="ctr"/>
            <a:r>
              <a:rPr lang="en-US" sz="1400" dirty="0" err="1" smtClean="0"/>
              <a:t>NetCDF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161626" y="3742701"/>
            <a:ext cx="1239174" cy="420282"/>
          </a:xfrm>
          <a:prstGeom prst="roundRect">
            <a:avLst/>
          </a:prstGeom>
          <a:solidFill>
            <a:schemeClr val="tx2">
              <a:alpha val="19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Slant path preprocessor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50056" y="4617508"/>
            <a:ext cx="557347" cy="1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4400" y="1066800"/>
            <a:ext cx="2971800" cy="13931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Control File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Input HWRF data (</a:t>
            </a:r>
            <a:r>
              <a:rPr lang="en-US" sz="1100" dirty="0" err="1" smtClean="0"/>
              <a:t>NetCDF</a:t>
            </a:r>
            <a:r>
              <a:rPr lang="en-US" sz="11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Sensor(s)/channel(s)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Satellite geometries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Radar or imager/sounder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Output file (</a:t>
            </a:r>
            <a:r>
              <a:rPr lang="en-US" sz="1100" dirty="0" err="1" smtClean="0"/>
              <a:t>NetCDF</a:t>
            </a:r>
            <a:r>
              <a:rPr lang="en-US" sz="11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4145859" y="1447800"/>
            <a:ext cx="2407341" cy="10325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Configuration 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File paths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CRTM </a:t>
            </a:r>
            <a:r>
              <a:rPr lang="en-US" sz="1400" dirty="0" err="1" smtClean="0"/>
              <a:t>coeff</a:t>
            </a:r>
            <a:r>
              <a:rPr lang="en-US" sz="1400" dirty="0" smtClean="0"/>
              <a:t> files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5664967" y="4234560"/>
            <a:ext cx="248574" cy="156292"/>
          </a:xfrm>
          <a:prstGeom prst="right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7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5717973" y="4882577"/>
            <a:ext cx="230597" cy="220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288871" y="5867400"/>
            <a:ext cx="1157058" cy="38853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8000"/>
            </a:schemeClr>
          </a:solidFill>
          <a:ln>
            <a:solidFill>
              <a:schemeClr val="accent1">
                <a:alpha val="51000"/>
              </a:schemeClr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Convolution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704682" y="4190922"/>
            <a:ext cx="169911" cy="264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2705013"/>
            <a:ext cx="7467600" cy="37235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15342" y="2229117"/>
            <a:ext cx="153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HWSS.pl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2144177" y="2571128"/>
            <a:ext cx="435651" cy="213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400" y="4436992"/>
            <a:ext cx="114299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Radar or </a:t>
            </a:r>
            <a:r>
              <a:rPr lang="en-US" sz="1400" dirty="0" err="1" smtClean="0"/>
              <a:t>Imgr</a:t>
            </a:r>
            <a:r>
              <a:rPr lang="en-US" sz="1400" dirty="0" smtClean="0"/>
              <a:t>/</a:t>
            </a:r>
            <a:r>
              <a:rPr lang="en-US" sz="1400" dirty="0" err="1"/>
              <a:t>S</a:t>
            </a:r>
            <a:r>
              <a:rPr lang="en-US" sz="1400" dirty="0" err="1" smtClean="0"/>
              <a:t>nder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3547391" y="3403892"/>
            <a:ext cx="413542" cy="264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flipH="1">
            <a:off x="2635187" y="4606139"/>
            <a:ext cx="580781" cy="1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476328" y="3908466"/>
            <a:ext cx="685297" cy="163769"/>
          </a:xfrm>
          <a:prstGeom prst="right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66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1442540" y="5093028"/>
            <a:ext cx="657107" cy="220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5131703" y="2614075"/>
            <a:ext cx="435651" cy="213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5761624" y="5655200"/>
            <a:ext cx="230597" cy="220657"/>
          </a:xfrm>
          <a:prstGeom prst="right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76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05600" y="5779770"/>
            <a:ext cx="1142999" cy="544830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Smoothed Imagery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6445929" y="5979784"/>
            <a:ext cx="259671" cy="163769"/>
          </a:xfrm>
          <a:prstGeom prst="right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66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HWRF Convert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1646682"/>
            <a:ext cx="1463040" cy="11727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876800" y="32004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876800" y="191626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80725" y="1753079"/>
            <a:ext cx="10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zenith angle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28800" y="122430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eometry assignment for LEO sensors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2933379"/>
            <a:ext cx="1463040" cy="11727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73058" y="3169388"/>
            <a:ext cx="1141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zenith angle</a:t>
            </a:r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 rot="10800000">
            <a:off x="3450378" y="2955032"/>
            <a:ext cx="883920" cy="1159767"/>
          </a:xfrm>
          <a:prstGeom prst="rtTriangle">
            <a:avLst/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3154005">
            <a:off x="3581539" y="3205482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Missing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23693" y="3005796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file</a:t>
            </a:r>
            <a:r>
              <a:rPr lang="en-US" dirty="0"/>
              <a:t> +</a:t>
            </a:r>
            <a:r>
              <a:rPr lang="en-US" dirty="0" smtClean="0"/>
              <a:t> satellite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4191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Time, P (layer), T(layer), w(layer),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</a:t>
            </a:r>
            <a:r>
              <a:rPr lang="en-US" dirty="0" smtClean="0"/>
              <a:t>, u</a:t>
            </a:r>
            <a:r>
              <a:rPr lang="en-US" baseline="-25000" dirty="0" smtClean="0"/>
              <a:t>10</a:t>
            </a:r>
            <a:r>
              <a:rPr lang="en-US" dirty="0" smtClean="0"/>
              <a:t>, v</a:t>
            </a:r>
            <a:r>
              <a:rPr lang="en-US" baseline="-25000" dirty="0" smtClean="0"/>
              <a:t>10</a:t>
            </a:r>
            <a:r>
              <a:rPr lang="en-US" dirty="0" smtClean="0"/>
              <a:t>, SST,  land class,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at</a:t>
            </a:r>
            <a:r>
              <a:rPr lang="en-US" dirty="0" smtClean="0"/>
              <a:t>, 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1752600" y="19050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752600" y="32004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2743200" y="4500265"/>
            <a:ext cx="285687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96000" y="237938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Multi-sensor zenith, multi-sensor azimuth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3693" y="199165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file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70549" y="4572000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HWRF model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34100" y="94730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contained in intermediate file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" y="5791200"/>
            <a:ext cx="188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file;</a:t>
            </a:r>
          </a:p>
          <a:p>
            <a:r>
              <a:rPr lang="en-US" dirty="0" smtClean="0"/>
              <a:t>HWRF model data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81700" y="5486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cloud(layer), ice(layer), rain(layer), hail(layer), </a:t>
            </a:r>
            <a:r>
              <a:rPr lang="en-US" dirty="0" err="1" smtClean="0"/>
              <a:t>graupel</a:t>
            </a:r>
            <a:r>
              <a:rPr lang="en-US" dirty="0" smtClean="0"/>
              <a:t>(layer), snow(layer),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4408" y="247738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620399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Subset of model variables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706611" y="5562600"/>
            <a:ext cx="2856870" cy="52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size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705730" y="6248400"/>
            <a:ext cx="2856870" cy="493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 N, variable size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30804" y="588353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1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CRTM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91000" y="3505200"/>
            <a:ext cx="1828800" cy="93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CRTM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1783" y="2057400"/>
            <a:ext cx="154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Intermediate</a:t>
            </a:r>
          </a:p>
          <a:p>
            <a:pPr algn="ctr"/>
            <a:r>
              <a:rPr lang="en-US" sz="2000" dirty="0" smtClean="0"/>
              <a:t>File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695700"/>
            <a:ext cx="95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Control</a:t>
            </a:r>
          </a:p>
          <a:p>
            <a:pPr algn="ctr"/>
            <a:r>
              <a:rPr lang="en-US" sz="2000" dirty="0" smtClean="0"/>
              <a:t>file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55154" y="3352800"/>
            <a:ext cx="163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eometry for GEO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nd/or solar </a:t>
            </a:r>
            <a:r>
              <a:rPr lang="en-US" dirty="0" err="1" smtClean="0"/>
              <a:t>calcs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248400" y="3810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2800" y="3838977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65827" y="3900964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190862">
            <a:off x="1769849" y="2775386"/>
            <a:ext cx="2339043" cy="408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4062" y="3390900"/>
            <a:ext cx="1470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r>
              <a:rPr lang="en-US" dirty="0" smtClean="0"/>
              <a:t>radiance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endParaRPr lang="en-US" dirty="0"/>
          </a:p>
          <a:p>
            <a:r>
              <a:rPr lang="en-US" dirty="0" smtClean="0"/>
              <a:t>R</a:t>
            </a:r>
            <a:r>
              <a:rPr lang="en-US" dirty="0" smtClean="0"/>
              <a:t>eflectance </a:t>
            </a:r>
            <a:r>
              <a:rPr lang="en-US" dirty="0" smtClean="0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467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ample Imagery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3" y="1230370"/>
            <a:ext cx="2133600" cy="1652081"/>
          </a:xfrm>
        </p:spPr>
      </p:pic>
      <p:sp>
        <p:nvSpPr>
          <p:cNvPr id="4" name="TextBox 3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54" y="1241564"/>
            <a:ext cx="2110546" cy="1634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6083" y="914400"/>
            <a:ext cx="180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94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6100" y="4278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AMSR-E</a:t>
            </a:r>
          </a:p>
          <a:p>
            <a:r>
              <a:rPr lang="en-US" dirty="0" smtClean="0"/>
              <a:t>89H GHz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60" y="1224664"/>
            <a:ext cx="1696859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1696859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7245" y="2545386"/>
            <a:ext cx="8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4411" y="301132"/>
            <a:ext cx="248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Hurricane Earl</a:t>
            </a:r>
          </a:p>
          <a:p>
            <a:r>
              <a:rPr lang="en-US" sz="2000" dirty="0" smtClean="0"/>
              <a:t>1800 UTC 1 Sep 2010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6183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183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040049" cy="1634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75" y="4572000"/>
            <a:ext cx="2040050" cy="1634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879068"/>
            <a:ext cx="127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 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1" y="2914177"/>
            <a:ext cx="2018866" cy="16343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3098" y="4202668"/>
            <a:ext cx="139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vapor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75" y="2914177"/>
            <a:ext cx="2018866" cy="16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1" y="3978875"/>
            <a:ext cx="1900949" cy="142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ample Imagery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81" y="3575080"/>
            <a:ext cx="1389459" cy="8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362459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155 K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723942" y="362459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295 K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243" y="5726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6029" y="5726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9" y="5450488"/>
            <a:ext cx="1389459" cy="82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81" y="5479341"/>
            <a:ext cx="1389459" cy="82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65048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Presentation at EMC, 7 June 2012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0251" y="549174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195 K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8937" y="549449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265 K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45" y="3560044"/>
            <a:ext cx="1389459" cy="82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5249" y="360299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8937" y="3602995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100%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553300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300 K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553300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160 K</a:t>
            </a:r>
            <a:endParaRPr lang="en-US" sz="1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14" y="2063215"/>
            <a:ext cx="1892172" cy="14651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" y="2063215"/>
            <a:ext cx="1892171" cy="1465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15358" y="3551551"/>
            <a:ext cx="6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Albedo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06614" y="15939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GOES-13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14845" y="3166646"/>
            <a:ext cx="87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Visible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933965" y="5067155"/>
            <a:ext cx="128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Water vapor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05" y="2063215"/>
            <a:ext cx="1949495" cy="14651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64" y="2061314"/>
            <a:ext cx="1948584" cy="14644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64" y="3969098"/>
            <a:ext cx="1948584" cy="14644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1" y="3979671"/>
            <a:ext cx="1920449" cy="14433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47998" y="1593945"/>
            <a:ext cx="100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AMSR-E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73308" y="3172547"/>
            <a:ext cx="932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37H GHz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273308" y="5087038"/>
            <a:ext cx="932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89H GHz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1808" y="5726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53165" y="5726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86" y="3982903"/>
            <a:ext cx="1900950" cy="142984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967661" y="5423440"/>
            <a:ext cx="3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58661" y="3549134"/>
            <a:ext cx="3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89230" y="5461184"/>
            <a:ext cx="3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Joint PDFs</a:t>
            </a:r>
          </a:p>
          <a:p>
            <a:r>
              <a:rPr lang="en-US" sz="3600" dirty="0" smtClean="0"/>
              <a:t>Warm core anomalies</a:t>
            </a:r>
          </a:p>
          <a:p>
            <a:r>
              <a:rPr lang="en-US" sz="3600" dirty="0" err="1" smtClean="0"/>
              <a:t>CloudSat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91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2256</TotalTime>
  <Words>686</Words>
  <Application>Microsoft Office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The Hurricane WRF model Satellite Simulator (HWSS)</vt:lpstr>
      <vt:lpstr>Contents</vt:lpstr>
      <vt:lpstr>HWSS Features</vt:lpstr>
      <vt:lpstr>HWSS Flow</vt:lpstr>
      <vt:lpstr>PowerPoint Presentation</vt:lpstr>
      <vt:lpstr>HWRF CRTM</vt:lpstr>
      <vt:lpstr>Sample Imagery</vt:lpstr>
      <vt:lpstr>Sample Imagery Cont.</vt:lpstr>
      <vt:lpstr>Applications: Verification</vt:lpstr>
      <vt:lpstr>Model Evaluation using Joint Pdfs</vt:lpstr>
      <vt:lpstr>Warm Core Anomalies at 54.4 GHz</vt:lpstr>
      <vt:lpstr>CloudSat Comparisons</vt:lpstr>
      <vt:lpstr>Future HWSS Capabilities</vt:lpstr>
      <vt:lpstr>Transition to Operations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Hurricane WRF Model Satellite Simulator (HWSS)</dc:title>
  <dc:creator>Tom Greenwald</dc:creator>
  <cp:lastModifiedBy>Tom Greenwald</cp:lastModifiedBy>
  <cp:revision>367</cp:revision>
  <dcterms:created xsi:type="dcterms:W3CDTF">2012-05-22T18:23:35Z</dcterms:created>
  <dcterms:modified xsi:type="dcterms:W3CDTF">2012-06-07T13:30:26Z</dcterms:modified>
</cp:coreProperties>
</file>