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8" r:id="rId2"/>
    <p:sldId id="280" r:id="rId3"/>
    <p:sldId id="279" r:id="rId4"/>
    <p:sldId id="281" r:id="rId5"/>
    <p:sldId id="282" r:id="rId6"/>
    <p:sldId id="277" r:id="rId7"/>
    <p:sldId id="257" r:id="rId8"/>
    <p:sldId id="258" r:id="rId9"/>
    <p:sldId id="259" r:id="rId10"/>
    <p:sldId id="261" r:id="rId11"/>
    <p:sldId id="263" r:id="rId12"/>
    <p:sldId id="264" r:id="rId13"/>
    <p:sldId id="265" r:id="rId14"/>
    <p:sldId id="266" r:id="rId15"/>
    <p:sldId id="268" r:id="rId16"/>
    <p:sldId id="270" r:id="rId17"/>
    <p:sldId id="271" r:id="rId18"/>
    <p:sldId id="272" r:id="rId19"/>
    <p:sldId id="273" r:id="rId20"/>
    <p:sldId id="275" r:id="rId21"/>
    <p:sldId id="286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73A61-ABF2-4B79-8ADC-545208CF9AA1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5B8FF-C228-4DB8-ABC8-5EEC36CE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5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D36F-C2B0-4162-939C-B7B3CC2B4C15}" type="datetime1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B7A5-7E3C-48E8-B2F0-A199594534CF}" type="datetime1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4098-2986-4AF5-83F1-BAFA1DE665A5}" type="datetime1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9EBD-0F66-42C1-93D7-196FBED1682D}" type="datetime1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5C3E-8145-42AE-A1BF-9AE07D213908}" type="datetime1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85A2-C00A-4396-A2F0-0319832E025D}" type="datetime1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E921-9F50-41F6-B8DF-32DD334257B5}" type="datetime1">
              <a:rPr lang="en-US" smtClean="0"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30E7-316A-44E8-B07D-A0D736C7A44F}" type="datetime1">
              <a:rPr lang="en-US" smtClean="0"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7C4F-4F31-49AE-84BC-B441D659DDE0}" type="datetime1">
              <a:rPr lang="en-US" smtClean="0"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8233-9642-402B-A87E-81392E903410}" type="datetime1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FDF1-56E9-4EEA-878A-0B9527C90972}" type="datetime1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50EA7-B244-4A83-BA8A-CE13473FC8B6}" type="datetime1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8.e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 of scale-aware SAS in HWRF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0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tp://ftp.emc.ncep.noaa.gov/mmb/wd20ww/cp-tmp/test_sas/d01_sigmu.png"/>
          <p:cNvSpPr>
            <a:spLocks noChangeAspect="1" noChangeArrowheads="1"/>
          </p:cNvSpPr>
          <p:nvPr/>
        </p:nvSpPr>
        <p:spPr bwMode="auto">
          <a:xfrm>
            <a:off x="155575" y="-2803525"/>
            <a:ext cx="109728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3618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 scale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26036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3618" y="4507468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AWGF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4475202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GFM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5562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Deep:  </a:t>
            </a:r>
            <a:r>
              <a:rPr lang="en-US" sz="3600" b="1" dirty="0" err="1" smtClean="0"/>
              <a:t>Sigmu</a:t>
            </a:r>
            <a:r>
              <a:rPr lang="en-US" sz="3600" b="1" dirty="0" smtClean="0"/>
              <a:t> on D01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55575" y="120650"/>
            <a:ext cx="2816225" cy="2153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2438400"/>
            <a:ext cx="2816225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362200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Domain 02</a:t>
            </a:r>
            <a:endParaRPr lang="en-US" sz="6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3618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 scale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26036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3618" y="4507468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AWGF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4475202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GFM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5562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Accumulated Total </a:t>
            </a:r>
            <a:r>
              <a:rPr lang="en-US" sz="3600" b="1" dirty="0" err="1" smtClean="0"/>
              <a:t>Precip</a:t>
            </a:r>
            <a:r>
              <a:rPr lang="en-US" sz="3600" b="1" dirty="0" smtClean="0"/>
              <a:t> on D02</a:t>
            </a:r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29400" y="4419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No-scale-all domain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60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3618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 scale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26036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3618" y="4507468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AWGF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4475202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562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Accumulated CU </a:t>
            </a:r>
            <a:r>
              <a:rPr lang="en-US" sz="3600" b="1" dirty="0" err="1" smtClean="0"/>
              <a:t>Precip</a:t>
            </a:r>
            <a:r>
              <a:rPr lang="en-US" sz="3600" b="1" dirty="0" smtClean="0"/>
              <a:t> on D02</a:t>
            </a:r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29400" y="4419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No-scale-all domain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60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3618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 scale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26036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3618" y="4507468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AWGF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4475202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GFM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5562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Deep:  Scale function on D02</a:t>
            </a:r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29400" y="4419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No-scale-all domain</a:t>
            </a:r>
            <a:endParaRPr lang="en-US" b="1" dirty="0"/>
          </a:p>
        </p:txBody>
      </p:sp>
      <p:sp>
        <p:nvSpPr>
          <p:cNvPr id="8" name="AutoShape 2" descr="ftp://ftp.emc.ncep.noaa.gov/mmb/wd20ww/cp-tmp/test_sas_nomove/006/d02_scalefunction_006.png"/>
          <p:cNvSpPr>
            <a:spLocks noChangeAspect="1" noChangeArrowheads="1"/>
          </p:cNvSpPr>
          <p:nvPr/>
        </p:nvSpPr>
        <p:spPr bwMode="auto">
          <a:xfrm>
            <a:off x="155575" y="-2803525"/>
            <a:ext cx="109728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3618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 scale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26036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3618" y="4507468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AWGF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4475202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5562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Deep:  </a:t>
            </a:r>
            <a:r>
              <a:rPr lang="en-US" sz="3600" b="1" dirty="0" err="1" smtClean="0"/>
              <a:t>SigmU</a:t>
            </a:r>
            <a:r>
              <a:rPr lang="en-US" sz="3600" b="1" dirty="0" smtClean="0"/>
              <a:t> on D02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52400" y="0"/>
            <a:ext cx="2971800" cy="4844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2362200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Domain 03</a:t>
            </a:r>
            <a:endParaRPr lang="en-US" sz="6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3618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 scale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26036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3618" y="4507468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AWGF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4475202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562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Accumulated Total </a:t>
            </a:r>
            <a:r>
              <a:rPr lang="en-US" sz="3600" b="1" dirty="0" err="1" smtClean="0"/>
              <a:t>Precip</a:t>
            </a:r>
            <a:r>
              <a:rPr lang="en-US" sz="3600" b="1" dirty="0" smtClean="0"/>
              <a:t> on D03</a:t>
            </a:r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29400" y="4419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No-scale-all domain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19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3618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 scale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26036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3618" y="4507468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AWGF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4475202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562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Accumulated CU </a:t>
            </a:r>
            <a:r>
              <a:rPr lang="en-US" sz="3600" b="1" dirty="0" err="1" smtClean="0"/>
              <a:t>Precip</a:t>
            </a:r>
            <a:r>
              <a:rPr lang="en-US" sz="3600" b="1" dirty="0" smtClean="0"/>
              <a:t> on D03</a:t>
            </a:r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29400" y="4419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No-scale-all domain</a:t>
            </a:r>
            <a:endParaRPr lang="en-US" b="1" dirty="0"/>
          </a:p>
        </p:txBody>
      </p:sp>
      <p:sp>
        <p:nvSpPr>
          <p:cNvPr id="9" name="AutoShape 2" descr="ftp://ftp.emc.ncep.noaa.gov/mmb/wd20ww/cp-tmp/test_sas_nomove/006/d03_cuprec_006.png"/>
          <p:cNvSpPr>
            <a:spLocks noChangeAspect="1" noChangeArrowheads="1"/>
          </p:cNvSpPr>
          <p:nvPr/>
        </p:nvSpPr>
        <p:spPr bwMode="auto">
          <a:xfrm>
            <a:off x="155575" y="-2803525"/>
            <a:ext cx="109728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3618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 scale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26036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3618" y="4507468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AWGF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4475202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5562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Deep:  Scale function on D03</a:t>
            </a:r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29400" y="4419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No-scale-all domain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29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676400" y="3962400"/>
          <a:ext cx="388143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3" imgW="1600200" imgH="228600" progId="Equation.3">
                  <p:embed/>
                </p:oleObj>
              </mc:Choice>
              <mc:Fallback>
                <p:oleObj name="Equation" r:id="rId3" imgW="160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388143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22325" y="12636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1)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38200" y="24114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2)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838200" y="3506788"/>
            <a:ext cx="457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3)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343025" y="1281113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Arakawa &amp; Wu (AW; 2013)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466850" y="2425700"/>
            <a:ext cx="556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Grell &amp; Freitas (GF; 2014)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409700" y="3506788"/>
            <a:ext cx="39687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Combination of AW &amp; GF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2209800" y="1600200"/>
          <a:ext cx="277177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5" imgW="1143000" imgH="241300" progId="Equation.3">
                  <p:embed/>
                </p:oleObj>
              </mc:Choice>
              <mc:Fallback>
                <p:oleObj name="Equation" r:id="rId5" imgW="1143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00200"/>
                        <a:ext cx="2771775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2209800" y="2819400"/>
          <a:ext cx="27114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7" imgW="1117600" imgH="241300" progId="Equation.3">
                  <p:embed/>
                </p:oleObj>
              </mc:Choice>
              <mc:Fallback>
                <p:oleObj name="Equation" r:id="rId7" imgW="1117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19400"/>
                        <a:ext cx="271145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838200" y="48768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4)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289050" y="4876800"/>
            <a:ext cx="556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Modified Grell &amp; Freitas (GFM)</a:t>
            </a: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/>
        </p:nvGraphicFramePr>
        <p:xfrm>
          <a:off x="1752600" y="5334000"/>
          <a:ext cx="29273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9" imgW="1206500" imgH="241300" progId="Equation.3">
                  <p:embed/>
                </p:oleObj>
              </mc:Choice>
              <mc:Fallback>
                <p:oleObj name="Equation" r:id="rId9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334000"/>
                        <a:ext cx="292735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393825" y="368300"/>
            <a:ext cx="548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Tests in both GFS and HWRF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5000" y="64770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Jongil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74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3618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 scale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26036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3618" y="4507468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AWGF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4475202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5562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Deep:  </a:t>
            </a:r>
            <a:r>
              <a:rPr lang="en-US" sz="3600" b="1" dirty="0" err="1" smtClean="0"/>
              <a:t>SigmU</a:t>
            </a:r>
            <a:r>
              <a:rPr lang="en-US" sz="3600" b="1" dirty="0" smtClean="0"/>
              <a:t> on D03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52400" y="76200"/>
            <a:ext cx="2971800" cy="4768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2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2487323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new SAS    vs   Current SAS in HWRF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4383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"/>
            <a:ext cx="7315200" cy="616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6019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SAS                                                              Current SAS in HWRF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219200"/>
            <a:ext cx="83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</a:t>
            </a:r>
          </a:p>
        </p:txBody>
      </p:sp>
    </p:spTree>
    <p:extLst>
      <p:ext uri="{BB962C8B-B14F-4D97-AF65-F5344CB8AC3E}">
        <p14:creationId xmlns:p14="http://schemas.microsoft.com/office/powerpoint/2010/main" val="2963913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315200" cy="616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6019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SAS                                                              Current SAS in HWRF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219200"/>
            <a:ext cx="83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</a:t>
            </a:r>
          </a:p>
        </p:txBody>
      </p:sp>
    </p:spTree>
    <p:extLst>
      <p:ext uri="{BB962C8B-B14F-4D97-AF65-F5344CB8AC3E}">
        <p14:creationId xmlns:p14="http://schemas.microsoft.com/office/powerpoint/2010/main" val="1374610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315200" cy="616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6019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SAS                                                              Current SAS in HWRF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219200"/>
            <a:ext cx="83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</a:t>
            </a:r>
          </a:p>
        </p:txBody>
      </p:sp>
    </p:spTree>
    <p:extLst>
      <p:ext uri="{BB962C8B-B14F-4D97-AF65-F5344CB8AC3E}">
        <p14:creationId xmlns:p14="http://schemas.microsoft.com/office/powerpoint/2010/main" val="162347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65125" y="76200"/>
            <a:ext cx="838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ea typeface="ＭＳ Ｐゴシック" charset="-128"/>
              </a:rPr>
              <a:t>Modified parameterization of updraft fraction (</a:t>
            </a:r>
            <a:r>
              <a:rPr lang="el-GR" altLang="en-US" sz="2800" b="1" i="1">
                <a:solidFill>
                  <a:srgbClr val="0000FF"/>
                </a:solidFill>
                <a:ea typeface="ＭＳ Ｐゴシック" charset="-128"/>
                <a:cs typeface="Times New Roman" charset="0"/>
              </a:rPr>
              <a:t>σ</a:t>
            </a:r>
            <a:r>
              <a:rPr lang="en-US" altLang="en-US" sz="2800" b="1" i="1" baseline="-25000">
                <a:solidFill>
                  <a:srgbClr val="0000FF"/>
                </a:solidFill>
                <a:ea typeface="ＭＳ Ｐゴシック" charset="-128"/>
                <a:cs typeface="Times New Roman" charset="0"/>
              </a:rPr>
              <a:t>u</a:t>
            </a:r>
            <a:r>
              <a:rPr lang="en-US" altLang="en-US" sz="2800" b="1">
                <a:solidFill>
                  <a:srgbClr val="0000FF"/>
                </a:solidFill>
                <a:ea typeface="ＭＳ Ｐゴシック" charset="-128"/>
                <a:cs typeface="Times New Roman" charset="0"/>
              </a:rPr>
              <a:t>) for scale-aware SAS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ＭＳ Ｐゴシック" charset="-128"/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6467475" y="1292225"/>
          <a:ext cx="14097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3" imgW="761669" imgH="418918" progId="Equation.3">
                  <p:embed/>
                </p:oleObj>
              </mc:Choice>
              <mc:Fallback>
                <p:oleObj name="Equation" r:id="rId3" imgW="76166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7475" y="1292225"/>
                        <a:ext cx="14097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442913" y="1447800"/>
            <a:ext cx="3284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ea typeface="ＭＳ Ｐゴシック" charset="-128"/>
              </a:rPr>
              <a:t>1) Arakawa &amp; Wu, 2013: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3729038" y="1465263"/>
          <a:ext cx="24526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5" imgW="1155700" imgH="254000" progId="Equation.3">
                  <p:embed/>
                </p:oleObj>
              </mc:Choice>
              <mc:Fallback>
                <p:oleObj name="Equation" r:id="rId5" imgW="1155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1465263"/>
                        <a:ext cx="245268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886200" y="2133600"/>
          <a:ext cx="34401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7" imgW="1625600" imgH="241300" progId="Equation.3">
                  <p:embed/>
                </p:oleObj>
              </mc:Choice>
              <mc:Fallback>
                <p:oleObj name="Equation" r:id="rId7" imgW="1625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133600"/>
                        <a:ext cx="34401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395288" y="3581400"/>
            <a:ext cx="3360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ea typeface="ＭＳ Ｐゴシック" charset="-128"/>
              </a:rPr>
              <a:t>2) Grell &amp; Freitas (2014):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962400" y="3417888"/>
          <a:ext cx="452596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9" imgW="3218040" imgH="621360" progId="Equation.DSMT4">
                  <p:embed/>
                </p:oleObj>
              </mc:Choice>
              <mc:Fallback>
                <p:oleObj name="Equation" r:id="rId9" imgW="3218040" imgH="621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417888"/>
                        <a:ext cx="4525963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914400" y="2709863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Use of vertical velocities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at the cloud base</a:t>
            </a: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4279900" y="2862263"/>
          <a:ext cx="13652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11" imgW="774364" imgH="228501" progId="Equation.3">
                  <p:embed/>
                </p:oleObj>
              </mc:Choice>
              <mc:Fallback>
                <p:oleObj name="Equation" r:id="rId11" imgW="77436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2862263"/>
                        <a:ext cx="13652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6019800" y="28321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a</a:t>
            </a:r>
            <a:r>
              <a:rPr lang="en-US" altLang="en-US" sz="2400" i="1" baseline="-25000"/>
              <a:t>1</a:t>
            </a:r>
            <a:r>
              <a:rPr lang="en-US" altLang="en-US" sz="2400" i="1"/>
              <a:t>=0.1</a:t>
            </a: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366713" y="4926013"/>
            <a:ext cx="3762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ea typeface="ＭＳ Ｐゴシック" charset="-128"/>
              </a:rPr>
              <a:t>3) Modified Grell &amp; Freitas: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143000" y="5408613"/>
            <a:ext cx="7696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Actual entrainment rate at the cloud base is used to compute the cumulus radius rather than the constant value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64770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Jongil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1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7408" y="228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Experiments 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328505"/>
              </p:ext>
            </p:extLst>
          </p:nvPr>
        </p:nvGraphicFramePr>
        <p:xfrm>
          <a:off x="624840" y="906006"/>
          <a:ext cx="7680960" cy="40284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31614"/>
                <a:gridCol w="5649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No-scale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use scale-aware SAS,  impose  scale=1 on Domains 01 and 02.  no SAS on domain 03.  Mimic  operational 2015 HWRF run, except using the latest SAS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AW fractional updraft formulation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GF fractional updraft formulation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AWGF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Combined AW+GF fractional updraft formulation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GFM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Modified GF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No-scale-all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Same as (1), except turning on SAS in all domains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OPER: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For reference.  Same as (1), except using old SAS.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105400"/>
            <a:ext cx="5181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Runs: </a:t>
            </a:r>
            <a:endParaRPr lang="en-US" sz="2800" i="1" dirty="0"/>
          </a:p>
          <a:p>
            <a:pPr marL="342900" indent="-342900">
              <a:buAutoNum type="arabicPlain" startAt="2012"/>
            </a:pPr>
            <a:r>
              <a:rPr lang="en-US" i="1" dirty="0"/>
              <a:t>:  09L 18L</a:t>
            </a:r>
          </a:p>
          <a:p>
            <a:pPr marL="342900" indent="-342900">
              <a:buAutoNum type="arabicPlain" startAt="2011"/>
            </a:pPr>
            <a:r>
              <a:rPr lang="en-US" i="1" dirty="0"/>
              <a:t>:  09L</a:t>
            </a:r>
          </a:p>
          <a:p>
            <a:pPr marL="342900" indent="-342900">
              <a:buAutoNum type="arabicPlain" startAt="2015"/>
            </a:pPr>
            <a:r>
              <a:rPr lang="en-US" i="1" dirty="0"/>
              <a:t>:  11L  </a:t>
            </a:r>
            <a:r>
              <a:rPr lang="en-US" i="1" dirty="0" smtClean="0"/>
              <a:t>20E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1110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AutoShape 2" descr="ftp://ftp.emc.ncep.noaa.gov/mmb/wd20ww/cp-tmp/test_sas/SANDY/sandy18l.20121026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368808"/>
            <a:ext cx="7620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95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0"/>
            <a:ext cx="7467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Scale function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updraft </a:t>
            </a:r>
            <a:r>
              <a:rPr lang="en-US" sz="2800" dirty="0" smtClean="0"/>
              <a:t>fractional </a:t>
            </a:r>
            <a:r>
              <a:rPr lang="en-US" sz="2800" dirty="0" smtClean="0"/>
              <a:t>area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accumulated </a:t>
            </a:r>
            <a:r>
              <a:rPr lang="en-US" sz="2800" dirty="0" err="1" smtClean="0"/>
              <a:t>precip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2012102600 cycle, at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 smtClean="0"/>
              <a:t>hour</a:t>
            </a:r>
          </a:p>
          <a:p>
            <a:endParaRPr lang="en-US" sz="2800" dirty="0"/>
          </a:p>
          <a:p>
            <a:r>
              <a:rPr lang="en-US" sz="2800" dirty="0" smtClean="0"/>
              <a:t>Kept nest domains “NO MOVE” to correctly display accumulated CU rain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ftp://ftp.emc.ncep.noaa.gov/mmb/wd20ww/cp-tmp/test_sas/d01_deepscalesigm.png"/>
          <p:cNvSpPr>
            <a:spLocks noChangeAspect="1" noChangeArrowheads="1"/>
          </p:cNvSpPr>
          <p:nvPr/>
        </p:nvSpPr>
        <p:spPr bwMode="auto">
          <a:xfrm>
            <a:off x="155575" y="-1728788"/>
            <a:ext cx="109728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3618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 scale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26036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93618" y="4507468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AWGF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4475202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GFM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562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Accumulated Total </a:t>
            </a:r>
            <a:r>
              <a:rPr lang="en-US" sz="3600" b="1" dirty="0" err="1" smtClean="0"/>
              <a:t>Precip</a:t>
            </a:r>
            <a:r>
              <a:rPr lang="en-US" sz="3600" b="1" dirty="0" smtClean="0"/>
              <a:t> on D01 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29400" y="4419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No-scale-all domain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90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3618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 scale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26036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3618" y="4507468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AWGF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4475202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5562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Accumulated CU </a:t>
            </a:r>
            <a:r>
              <a:rPr lang="en-US" sz="3600" b="1" dirty="0" err="1" smtClean="0"/>
              <a:t>Precip</a:t>
            </a:r>
            <a:r>
              <a:rPr lang="en-US" sz="3600" b="1" dirty="0" smtClean="0"/>
              <a:t> on D01</a:t>
            </a:r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29400" y="4419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No-scale-all domain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56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3618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 scale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26036" y="1905000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3618" y="4507468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AWGF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4475202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5562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Deep:  Scale function on D01</a:t>
            </a:r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AutoShape 4" descr="ftp://ftp.emc.ncep.noaa.gov/mmb/wd20ww/cp-tmp/test_sas_nomove/006/d01_scalefunction_006.png"/>
          <p:cNvSpPr>
            <a:spLocks noChangeAspect="1" noChangeArrowheads="1"/>
          </p:cNvSpPr>
          <p:nvPr/>
        </p:nvSpPr>
        <p:spPr bwMode="auto">
          <a:xfrm>
            <a:off x="155575" y="-2803525"/>
            <a:ext cx="109728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29400" y="4419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No-scale-all domain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34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443</Words>
  <Application>Microsoft Office PowerPoint</Application>
  <PresentationFormat>On-screen Show (4:3)</PresentationFormat>
  <Paragraphs>198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Microsoft Equation 3.0</vt:lpstr>
      <vt:lpstr>Equation</vt:lpstr>
      <vt:lpstr>Test of scale-aware SAS in HWRF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Weiguo Wang</dc:creator>
  <cp:lastModifiedBy>Weiguo Wang</cp:lastModifiedBy>
  <cp:revision>17</cp:revision>
  <dcterms:created xsi:type="dcterms:W3CDTF">2006-08-16T00:00:00Z</dcterms:created>
  <dcterms:modified xsi:type="dcterms:W3CDTF">2016-02-04T16:01:09Z</dcterms:modified>
</cp:coreProperties>
</file>