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3" r:id="rId4"/>
    <p:sldId id="265" r:id="rId5"/>
    <p:sldId id="266" r:id="rId6"/>
    <p:sldId id="268" r:id="rId7"/>
    <p:sldId id="269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3D56C-CAD5-46AD-877B-9C9817B90150}">
          <p14:sldIdLst>
            <p14:sldId id="263"/>
          </p14:sldIdLst>
        </p14:section>
        <p14:section name="Untitled Section" id="{E43386C9-6CDB-4240-94AF-154EC7D0C18D}">
          <p14:sldIdLst>
            <p14:sldId id="265"/>
            <p14:sldId id="266"/>
            <p14:sldId id="268"/>
            <p14:sldId id="269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1" autoAdjust="0"/>
    <p:restoredTop sz="86542" autoAdjust="0"/>
  </p:normalViewPr>
  <p:slideViewPr>
    <p:cSldViewPr>
      <p:cViewPr>
        <p:scale>
          <a:sx n="77" d="100"/>
          <a:sy n="77" d="100"/>
        </p:scale>
        <p:origin x="-58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5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1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7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0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2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4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94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80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1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90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00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89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17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9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56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37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63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63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BBC6099F-75FC-4501-80FA-E16C56A7B8A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FY16 baseline (H16C) update;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New GFS SAS (w/ or w/o Scale-aware) update, combined SAS/PBL update;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20160112, 12Z/18Z Operational failure investigation update;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Thompson MP sensitivity test update (DTC);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Global RTOFVS ocean initialization update (URI), and Wave coupling update(?)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419600"/>
            <a:ext cx="419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H16A, FY16 HWRF, Current GFS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H16C, FY16 HWRF, new GFS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H215, FY15 HWRF, current GFS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Comparison among Control Experiments, AL</a:t>
            </a:r>
          </a:p>
        </p:txBody>
      </p:sp>
      <p:pic>
        <p:nvPicPr>
          <p:cNvPr id="7170" name="Picture 2" descr="http://www.emc.ncep.noaa.gov/gc_wmb/vxt/zack/temp1/ALAL1115_H16BC_H215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984432" cy="3090781"/>
          </a:xfrm>
          <a:prstGeom prst="rect">
            <a:avLst/>
          </a:prstGeom>
          <a:noFill/>
        </p:spPr>
      </p:pic>
      <p:pic>
        <p:nvPicPr>
          <p:cNvPr id="7172" name="Picture 4" descr="http://www.emc.ncep.noaa.gov/gc_wmb/vxt/zack/temp1/ALAL1115_H16BC_H215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900356" cy="2819400"/>
          </a:xfrm>
          <a:prstGeom prst="rect">
            <a:avLst/>
          </a:prstGeom>
          <a:noFill/>
        </p:spPr>
      </p:pic>
      <p:pic>
        <p:nvPicPr>
          <p:cNvPr id="7174" name="Picture 6" descr="http://www.emc.ncep.noaa.gov/gc_wmb/vxt/zack/temp1/ALAL1115_H16BC_H215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85" y="3810000"/>
            <a:ext cx="400577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572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H16A, FY16 HWRF, Current GFS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H16C</a:t>
            </a:r>
            <a:r>
              <a:rPr lang="en-US" dirty="0">
                <a:solidFill>
                  <a:prstClr val="black"/>
                </a:solidFill>
              </a:rPr>
              <a:t>, FY16 HWRF, new </a:t>
            </a:r>
            <a:r>
              <a:rPr lang="en-US" dirty="0" smtClean="0">
                <a:solidFill>
                  <a:prstClr val="black"/>
                </a:solidFill>
              </a:rPr>
              <a:t>GFS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H215, FY15 HWRF, Current GFS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Comparison among Control Experiments, </a:t>
            </a:r>
            <a:r>
              <a:rPr lang="en-US" sz="2800" dirty="0" smtClean="0">
                <a:solidFill>
                  <a:prstClr val="black"/>
                </a:solidFill>
              </a:rPr>
              <a:t>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www.emc.ncep.noaa.gov/gc_wmb/vxt/zack/temp1/EPAL1115_H16BC_H215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926860" cy="2838559"/>
          </a:xfrm>
          <a:prstGeom prst="rect">
            <a:avLst/>
          </a:prstGeom>
          <a:noFill/>
        </p:spPr>
      </p:pic>
      <p:pic>
        <p:nvPicPr>
          <p:cNvPr id="6148" name="Picture 4" descr="http://www.emc.ncep.noaa.gov/gc_wmb/vxt/zack/temp1/EPAL1115_H16BC_H215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3959225" cy="2861954"/>
          </a:xfrm>
          <a:prstGeom prst="rect">
            <a:avLst/>
          </a:prstGeom>
          <a:noFill/>
        </p:spPr>
      </p:pic>
      <p:pic>
        <p:nvPicPr>
          <p:cNvPr id="6150" name="Picture 6" descr="http://www.emc.ncep.noaa.gov/gc_wmb/vxt/zack/temp1/EPAL1115_H16BC_H215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87775"/>
            <a:ext cx="3825687" cy="276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" descr="D:\Sync\Work\Project\NCEP_EMC\OA\figure3\H215H16C\abserrdist_icM_H16C-H215_AL_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287" y="2019301"/>
            <a:ext cx="2880000" cy="2004045"/>
          </a:xfrm>
          <a:prstGeom prst="rect">
            <a:avLst/>
          </a:prstGeom>
          <a:noFill/>
        </p:spPr>
      </p:pic>
      <p:pic>
        <p:nvPicPr>
          <p:cNvPr id="63" name="Picture 2" descr="D:\Sync\Work\Project\NCEP_EMC\OA\figure3\H215H16C\abserrdist_icM_H16C-H215_AL_000-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726" y="1529716"/>
            <a:ext cx="1818000" cy="5120585"/>
          </a:xfrm>
          <a:prstGeom prst="rect">
            <a:avLst/>
          </a:prstGeom>
          <a:noFill/>
        </p:spPr>
      </p:pic>
      <p:pic>
        <p:nvPicPr>
          <p:cNvPr id="64" name="Picture 3" descr="D:\Sync\Work\Project\NCEP_EMC\OA\figure3\H215H16C\abserrmws_icM_H16C-H215_AL_000-1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9026" y="1513840"/>
            <a:ext cx="1818000" cy="5194678"/>
          </a:xfrm>
          <a:prstGeom prst="rect">
            <a:avLst/>
          </a:prstGeom>
          <a:noFill/>
        </p:spPr>
      </p:pic>
      <p:pic>
        <p:nvPicPr>
          <p:cNvPr id="66" name="Picture 5" descr="D:\Sync\Work\Project\NCEP_EMC\OA\figure3\H215H16C\abserrmws_icM_H16C-H215_AL_0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8" y="4468812"/>
            <a:ext cx="2880000" cy="20236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Improve/Degrade of </a:t>
            </a:r>
            <a:r>
              <a:rPr lang="en-US" altLang="ko-KR" dirty="0" smtClean="0"/>
              <a:t>H16C </a:t>
            </a:r>
            <a:r>
              <a:rPr lang="en-US" altLang="ko-KR" dirty="0"/>
              <a:t>over </a:t>
            </a:r>
            <a:r>
              <a:rPr lang="en-US" altLang="ko-KR" dirty="0" smtClean="0"/>
              <a:t>H215: General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4153" y="260928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24h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292" y="350582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48h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292" y="4368847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72h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292" y="521377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96h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292" y="609811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120h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292" y="1787056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00h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42953" y="260928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24h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4092" y="350582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48h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4092" y="4368847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72h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34092" y="521377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96h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4092" y="609811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120h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34092" y="1787056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00h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8932" y="1159342"/>
            <a:ext cx="1893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400" dirty="0" smtClean="0">
                <a:solidFill>
                  <a:prstClr val="black"/>
                </a:solidFill>
              </a:rPr>
              <a:t>Track Improve/Degrade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34146" y="1159342"/>
            <a:ext cx="2150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400" dirty="0" smtClean="0">
                <a:solidFill>
                  <a:prstClr val="black"/>
                </a:solidFill>
              </a:rPr>
              <a:t>Intensity Improve/Degrade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32474" y="5782985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 flipV="1">
            <a:off x="2750402" y="3671888"/>
            <a:ext cx="502386" cy="2979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6307808" y="4113012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5961098" y="4113012"/>
            <a:ext cx="346710" cy="6399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50565" y="5135533"/>
            <a:ext cx="691339" cy="222369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0000FF"/>
                </a:solidFill>
              </a:rPr>
              <a:t>2014/08L*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43167" y="5989269"/>
            <a:ext cx="696148" cy="222369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2014/06L*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13115" y="2822546"/>
            <a:ext cx="691339" cy="348813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FF0000"/>
                </a:solidFill>
              </a:rPr>
              <a:t>2014/05L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FF0000"/>
                </a:solidFill>
              </a:rPr>
              <a:t>2014/08L*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85071" y="4180520"/>
            <a:ext cx="75212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0000FF"/>
                </a:solidFill>
              </a:rPr>
              <a:t>2014/03L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2014/06L*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86551" y="3311988"/>
            <a:ext cx="74732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2014/07L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2014/06L*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307808" y="2375652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9486" y="6534111"/>
            <a:ext cx="26116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prstClr val="black"/>
                </a:solidFill>
              </a:rPr>
              <a:t>Bold: significant improvement or degradation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prstClr val="black"/>
                </a:solidFill>
              </a:rPr>
              <a:t>*: main storm which led the performance</a:t>
            </a:r>
            <a:endParaRPr lang="ko-KR" alt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D:\Sync\Work\Project\NCEP_EMC\OA\figure3\H215H16C\abserrdist_icM_H16C-H215_EP_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320" y="1918652"/>
            <a:ext cx="2880000" cy="2023608"/>
          </a:xfrm>
          <a:prstGeom prst="rect">
            <a:avLst/>
          </a:prstGeom>
          <a:noFill/>
        </p:spPr>
      </p:pic>
      <p:pic>
        <p:nvPicPr>
          <p:cNvPr id="42" name="Picture 5" descr="D:\Sync\Work\Project\NCEP_EMC\OA\figure3\H215H16C\abserrmws_icM_H16C-H215_EP_0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019" y="4279672"/>
            <a:ext cx="2880000" cy="2040996"/>
          </a:xfrm>
          <a:prstGeom prst="rect">
            <a:avLst/>
          </a:prstGeom>
          <a:noFill/>
        </p:spPr>
      </p:pic>
      <p:pic>
        <p:nvPicPr>
          <p:cNvPr id="35" name="Picture 2" descr="D:\Sync\Work\Project\NCEP_EMC\OA\figure3\H215H16C\abserrmws_icM_H16C-H215_EP_000-1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0658" y="1530000"/>
            <a:ext cx="1800000" cy="5208452"/>
          </a:xfrm>
          <a:prstGeom prst="rect">
            <a:avLst/>
          </a:prstGeom>
          <a:noFill/>
        </p:spPr>
      </p:pic>
      <p:pic>
        <p:nvPicPr>
          <p:cNvPr id="36" name="Picture 3" descr="D:\Sync\Work\Project\NCEP_EMC\OA\figure3\H215H16C\abserrdist_icM_H16C-H215_EP_000-1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201" y="1530000"/>
            <a:ext cx="1800000" cy="5143245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638484"/>
          </a:xfrm>
        </p:spPr>
        <p:txBody>
          <a:bodyPr/>
          <a:lstStyle/>
          <a:p>
            <a:r>
              <a:rPr lang="en-US" altLang="ko-KR" dirty="0"/>
              <a:t>Improve/Degrade of </a:t>
            </a:r>
            <a:r>
              <a:rPr lang="en-US" altLang="ko-KR" dirty="0" smtClean="0"/>
              <a:t>H16C </a:t>
            </a:r>
            <a:r>
              <a:rPr lang="en-US" altLang="ko-KR" dirty="0"/>
              <a:t>over </a:t>
            </a:r>
            <a:r>
              <a:rPr lang="en-US" altLang="ko-KR" dirty="0" smtClean="0"/>
              <a:t>H215: General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153" y="260928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24h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92" y="350582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48h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92" y="4368847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72h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292" y="521377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96h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292" y="609811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120h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92" y="1787056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00h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2953" y="260928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24h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4092" y="350582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48h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4092" y="4368847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72h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4092" y="521377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96h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4092" y="609811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120h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4092" y="1787056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1400" dirty="0" smtClean="0">
                <a:solidFill>
                  <a:prstClr val="black"/>
                </a:solidFill>
              </a:rPr>
              <a:t>00h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782" y="1159342"/>
            <a:ext cx="1893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400" dirty="0" smtClean="0">
                <a:solidFill>
                  <a:prstClr val="black"/>
                </a:solidFill>
              </a:rPr>
              <a:t>Track Improve/Degrade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4146" y="1159342"/>
            <a:ext cx="2150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400" dirty="0" smtClean="0">
                <a:solidFill>
                  <a:prstClr val="black"/>
                </a:solidFill>
              </a:rPr>
              <a:t>Intensity Improve/Degrade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00195" y="5810492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57006" y="4975987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H="1" flipV="1">
            <a:off x="5932350" y="4581525"/>
            <a:ext cx="316050" cy="3943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2628900" y="3491890"/>
            <a:ext cx="531810" cy="23221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2544" y="5875540"/>
            <a:ext cx="704163" cy="348813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2014/01E*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2014/11E*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1323" y="5003185"/>
            <a:ext cx="704163" cy="348813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2014/01E*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2014/11E*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2802" y="4165109"/>
            <a:ext cx="635233" cy="348813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0000FF"/>
                </a:solidFill>
              </a:rPr>
              <a:t>2014/16E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2014/11E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3159" y="2450671"/>
            <a:ext cx="704163" cy="348813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0000FF"/>
                </a:solidFill>
              </a:rPr>
              <a:t>2014/05E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2014/19E*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80608" y="5421915"/>
            <a:ext cx="704163" cy="348813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FF0000"/>
                </a:solidFill>
              </a:rPr>
              <a:t>2014/03E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2014/19E*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2087" y="6293406"/>
            <a:ext cx="704163" cy="348813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2014/19E*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FF0000"/>
                </a:solidFill>
              </a:rPr>
              <a:t>2014/17E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6809" y="3301571"/>
            <a:ext cx="704163" cy="348813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srgbClr val="0000FF"/>
                </a:solidFill>
              </a:rPr>
              <a:t>2014/05E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</a:rPr>
              <a:t>2014/19E*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36158" y="3701065"/>
            <a:ext cx="704163" cy="348813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2014/09E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2014/11E*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36158" y="4558315"/>
            <a:ext cx="704163" cy="348813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2014/03E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2014/11E*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9486" y="6534111"/>
            <a:ext cx="26116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prstClr val="black"/>
                </a:solidFill>
              </a:rPr>
              <a:t>Bold: significant improvement or degradation</a:t>
            </a:r>
          </a:p>
          <a:p>
            <a:pPr latinLnBrk="1">
              <a:lnSpc>
                <a:spcPts val="1000"/>
              </a:lnSpc>
            </a:pPr>
            <a:r>
              <a:rPr lang="en-US" altLang="ko-KR" sz="1000" dirty="0" smtClean="0">
                <a:solidFill>
                  <a:prstClr val="black"/>
                </a:solidFill>
              </a:rPr>
              <a:t>*: main storm which led the performance</a:t>
            </a:r>
            <a:endParaRPr lang="ko-KR" alt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s_distributio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0374"/>
            <a:ext cx="4495800" cy="3356965"/>
          </a:xfrm>
          <a:prstGeom prst="rect">
            <a:avLst/>
          </a:prstGeom>
        </p:spPr>
      </p:pic>
      <p:pic>
        <p:nvPicPr>
          <p:cNvPr id="7" name="Picture 6" descr="hurr_distribu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62606"/>
            <a:ext cx="4506208" cy="3364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228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PBL Wind Speed Profiles H16C, 60h </a:t>
            </a:r>
            <a:r>
              <a:rPr lang="en-US" sz="2400" dirty="0" smtClean="0"/>
              <a:t>forecast</a:t>
            </a:r>
          </a:p>
          <a:p>
            <a:pPr algn="ctr"/>
            <a:r>
              <a:rPr lang="en-US" sz="2400" dirty="0" smtClean="0"/>
              <a:t>Gonzalo 08L , 2014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3422" y="556740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The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nominal ratio of surface to 700-mb wind speeds in Franklin's paper is 0.91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9273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Weaker Intensity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8804" y="5079741"/>
            <a:ext cx="220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251</Words>
  <Application>Microsoft Office PowerPoint</Application>
  <PresentationFormat>On-screen Show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Office 테마</vt:lpstr>
      <vt:lpstr>1_Office 테마</vt:lpstr>
      <vt:lpstr>PowerPoint Presentation</vt:lpstr>
      <vt:lpstr>PowerPoint Presentation</vt:lpstr>
      <vt:lpstr>PowerPoint Presentation</vt:lpstr>
      <vt:lpstr>Improve/Degrade of H16C over H215: General</vt:lpstr>
      <vt:lpstr>Improve/Degrade of H16C over H215: General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25</cp:revision>
  <dcterms:created xsi:type="dcterms:W3CDTF">2016-01-14T14:16:34Z</dcterms:created>
  <dcterms:modified xsi:type="dcterms:W3CDTF">2016-02-04T15:08:49Z</dcterms:modified>
</cp:coreProperties>
</file>