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9" r:id="rId2"/>
    <p:sldId id="334" r:id="rId3"/>
    <p:sldId id="316" r:id="rId4"/>
    <p:sldId id="335" r:id="rId5"/>
    <p:sldId id="309" r:id="rId6"/>
    <p:sldId id="310" r:id="rId7"/>
    <p:sldId id="311" r:id="rId8"/>
    <p:sldId id="312" r:id="rId9"/>
    <p:sldId id="332" r:id="rId10"/>
    <p:sldId id="333" r:id="rId11"/>
    <p:sldId id="313" r:id="rId12"/>
    <p:sldId id="314" r:id="rId13"/>
    <p:sldId id="323" r:id="rId14"/>
    <p:sldId id="319" r:id="rId15"/>
    <p:sldId id="320" r:id="rId16"/>
    <p:sldId id="325" r:id="rId17"/>
    <p:sldId id="336" r:id="rId18"/>
    <p:sldId id="322" r:id="rId19"/>
    <p:sldId id="337" r:id="rId20"/>
    <p:sldId id="339" r:id="rId21"/>
    <p:sldId id="329" r:id="rId22"/>
    <p:sldId id="330" r:id="rId23"/>
    <p:sldId id="331" r:id="rId24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Office_Excel_2007_Workbook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Workbook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cat>
            <c:strRef>
              <c:f>Sheet1!$A$1:$A$17</c:f>
              <c:strCache>
                <c:ptCount val="17"/>
                <c:pt idx="0">
                  <c:v>2012/14l/N23</c:v>
                </c:pt>
                <c:pt idx="1">
                  <c:v>2012/11l/N7</c:v>
                </c:pt>
                <c:pt idx="2">
                  <c:v>2012/04l/N4</c:v>
                </c:pt>
                <c:pt idx="3">
                  <c:v>2012/08l/N7</c:v>
                </c:pt>
                <c:pt idx="4">
                  <c:v>2012/13l/N18</c:v>
                </c:pt>
                <c:pt idx="5">
                  <c:v>2012/12l/N15</c:v>
                </c:pt>
                <c:pt idx="6">
                  <c:v>2011/09l/N21</c:v>
                </c:pt>
                <c:pt idx="7">
                  <c:v>2011/08l/N2</c:v>
                </c:pt>
                <c:pt idx="8">
                  <c:v>2011/12l/N37</c:v>
                </c:pt>
                <c:pt idx="9">
                  <c:v>2012/09l/N3</c:v>
                </c:pt>
                <c:pt idx="10">
                  <c:v>2011/05l/N2</c:v>
                </c:pt>
                <c:pt idx="11">
                  <c:v>2012/18l/N18</c:v>
                </c:pt>
                <c:pt idx="12">
                  <c:v>2012/05l/N23</c:v>
                </c:pt>
                <c:pt idx="13">
                  <c:v>2011/16l/N30</c:v>
                </c:pt>
                <c:pt idx="14">
                  <c:v>2014/06l/N20</c:v>
                </c:pt>
                <c:pt idx="15">
                  <c:v>2013/09l/N24</c:v>
                </c:pt>
                <c:pt idx="16">
                  <c:v>2011/14l/N11</c:v>
                </c:pt>
              </c:strCache>
            </c:strRef>
          </c:cat>
          <c:val>
            <c:numRef>
              <c:f>Sheet1!$B$1:$B$17</c:f>
              <c:numCache>
                <c:formatCode>General</c:formatCode>
                <c:ptCount val="17"/>
                <c:pt idx="0">
                  <c:v>-78.486599999999996</c:v>
                </c:pt>
                <c:pt idx="1">
                  <c:v>-15.822000000000006</c:v>
                </c:pt>
                <c:pt idx="2">
                  <c:v>-6.1775199999999959</c:v>
                </c:pt>
                <c:pt idx="3">
                  <c:v>-4.2370000000000001</c:v>
                </c:pt>
                <c:pt idx="4">
                  <c:v>-3.8691399999999998</c:v>
                </c:pt>
                <c:pt idx="5">
                  <c:v>-3.0430000000000001</c:v>
                </c:pt>
                <c:pt idx="6">
                  <c:v>-1.4349999999999989</c:v>
                </c:pt>
                <c:pt idx="7">
                  <c:v>-1.2495899999999998</c:v>
                </c:pt>
                <c:pt idx="8">
                  <c:v>2.9607000000000001</c:v>
                </c:pt>
                <c:pt idx="9">
                  <c:v>5.0318899999999998</c:v>
                </c:pt>
                <c:pt idx="10">
                  <c:v>6.3376999999999999</c:v>
                </c:pt>
                <c:pt idx="11">
                  <c:v>10.034099999999999</c:v>
                </c:pt>
                <c:pt idx="12">
                  <c:v>11.226199999999999</c:v>
                </c:pt>
                <c:pt idx="13">
                  <c:v>12.76</c:v>
                </c:pt>
                <c:pt idx="14">
                  <c:v>13.644899999999998</c:v>
                </c:pt>
                <c:pt idx="15">
                  <c:v>19.133500000000005</c:v>
                </c:pt>
                <c:pt idx="16">
                  <c:v>20.6737</c:v>
                </c:pt>
              </c:numCache>
            </c:numRef>
          </c:val>
        </c:ser>
        <c:axId val="64830080"/>
        <c:axId val="64831872"/>
      </c:barChart>
      <c:catAx>
        <c:axId val="64830080"/>
        <c:scaling>
          <c:orientation val="minMax"/>
        </c:scaling>
        <c:axPos val="b"/>
        <c:numFmt formatCode="General" sourceLinked="0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64831872"/>
        <c:crosses val="autoZero"/>
        <c:auto val="1"/>
        <c:lblAlgn val="ctr"/>
        <c:lblOffset val="100"/>
        <c:tickLblSkip val="1"/>
      </c:catAx>
      <c:valAx>
        <c:axId val="64831872"/>
        <c:scaling>
          <c:orientation val="minMax"/>
        </c:scaling>
        <c:axPos val="l"/>
        <c:majorGridlines/>
        <c:numFmt formatCode="General" sourceLinked="1"/>
        <c:tickLblPos val="nextTo"/>
        <c:crossAx val="64830080"/>
        <c:crosses val="autoZero"/>
        <c:crossBetween val="between"/>
      </c:valAx>
    </c:plotArea>
    <c:plotVisOnly val="1"/>
    <c:dispBlanksAs val="gap"/>
  </c:chart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cat>
            <c:strRef>
              <c:f>Sheet1!$C$1:$C$17</c:f>
              <c:strCache>
                <c:ptCount val="17"/>
                <c:pt idx="0">
                  <c:v>2011/09l/N21</c:v>
                </c:pt>
                <c:pt idx="1">
                  <c:v>2012/14l/N23</c:v>
                </c:pt>
                <c:pt idx="2">
                  <c:v>2012/09l/N3</c:v>
                </c:pt>
                <c:pt idx="3">
                  <c:v>2012/12l/N15</c:v>
                </c:pt>
                <c:pt idx="4">
                  <c:v>2012/13l/N18</c:v>
                </c:pt>
                <c:pt idx="5">
                  <c:v>2013/09l/N24</c:v>
                </c:pt>
                <c:pt idx="6">
                  <c:v>2012/18l/N18</c:v>
                </c:pt>
                <c:pt idx="7">
                  <c:v>2012/08l/N7</c:v>
                </c:pt>
                <c:pt idx="8">
                  <c:v>2011/14l/N11</c:v>
                </c:pt>
                <c:pt idx="9">
                  <c:v>2012/11l/N7</c:v>
                </c:pt>
                <c:pt idx="10">
                  <c:v>2011/05l/N2</c:v>
                </c:pt>
                <c:pt idx="11">
                  <c:v>2011/12l/N37</c:v>
                </c:pt>
                <c:pt idx="12">
                  <c:v>2011/08l/N2</c:v>
                </c:pt>
                <c:pt idx="13">
                  <c:v>2011/16l/N30</c:v>
                </c:pt>
                <c:pt idx="14">
                  <c:v>2014/06l/N20</c:v>
                </c:pt>
                <c:pt idx="15">
                  <c:v>2012/04l/N4</c:v>
                </c:pt>
                <c:pt idx="16">
                  <c:v>2012/05l/N23</c:v>
                </c:pt>
              </c:strCache>
            </c:strRef>
          </c:cat>
          <c:val>
            <c:numRef>
              <c:f>Sheet1!$D$1:$D$17</c:f>
              <c:numCache>
                <c:formatCode>General</c:formatCode>
                <c:ptCount val="17"/>
                <c:pt idx="0">
                  <c:v>-6.0476999999999999</c:v>
                </c:pt>
                <c:pt idx="1">
                  <c:v>-3.8095399999999997</c:v>
                </c:pt>
                <c:pt idx="2">
                  <c:v>-2.4761999999999977</c:v>
                </c:pt>
                <c:pt idx="3">
                  <c:v>-2.1905000000000001</c:v>
                </c:pt>
                <c:pt idx="4">
                  <c:v>-2.1904300000000001</c:v>
                </c:pt>
                <c:pt idx="5">
                  <c:v>-1.9047700000000001</c:v>
                </c:pt>
                <c:pt idx="6">
                  <c:v>-1.3809400000000001</c:v>
                </c:pt>
                <c:pt idx="7">
                  <c:v>-0.61903300000000061</c:v>
                </c:pt>
                <c:pt idx="8">
                  <c:v>-0.5317450000000008</c:v>
                </c:pt>
                <c:pt idx="9">
                  <c:v>-0.33333300000000032</c:v>
                </c:pt>
                <c:pt idx="10">
                  <c:v>-0.19047600000000001</c:v>
                </c:pt>
                <c:pt idx="11">
                  <c:v>-4.75714E-2</c:v>
                </c:pt>
                <c:pt idx="12">
                  <c:v>0.52381</c:v>
                </c:pt>
                <c:pt idx="13">
                  <c:v>0.66671400000000081</c:v>
                </c:pt>
                <c:pt idx="14">
                  <c:v>0.85714299999999999</c:v>
                </c:pt>
                <c:pt idx="15">
                  <c:v>1</c:v>
                </c:pt>
                <c:pt idx="16">
                  <c:v>5.8571099999999952</c:v>
                </c:pt>
              </c:numCache>
            </c:numRef>
          </c:val>
        </c:ser>
        <c:axId val="64851328"/>
        <c:axId val="64947328"/>
      </c:barChart>
      <c:catAx>
        <c:axId val="64851328"/>
        <c:scaling>
          <c:orientation val="minMax"/>
        </c:scaling>
        <c:axPos val="b"/>
        <c:numFmt formatCode="General" sourceLinked="0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64947328"/>
        <c:crosses val="autoZero"/>
        <c:auto val="1"/>
        <c:lblAlgn val="ctr"/>
        <c:lblOffset val="100"/>
        <c:tickLblSkip val="1"/>
      </c:catAx>
      <c:valAx>
        <c:axId val="64947328"/>
        <c:scaling>
          <c:orientation val="minMax"/>
        </c:scaling>
        <c:axPos val="l"/>
        <c:majorGridlines/>
        <c:numFmt formatCode="General" sourceLinked="1"/>
        <c:tickLblPos val="nextTo"/>
        <c:crossAx val="64851328"/>
        <c:crosses val="autoZero"/>
        <c:crossBetween val="between"/>
      </c:valAx>
    </c:plotArea>
    <c:plotVisOnly val="1"/>
    <c:dispBlanksAs val="gap"/>
  </c:chart>
  <c:externalData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0.5514</cdr:x>
      <cdr:y>0.45902</cdr:y>
    </cdr:from>
    <cdr:to>
      <cdr:x>0.92523</cdr:x>
      <cdr:y>0.70492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95800" y="2133600"/>
          <a:ext cx="3048000" cy="114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 smtClean="0"/>
            <a:t>Improved: &lt;0</a:t>
          </a:r>
        </a:p>
        <a:p xmlns:a="http://schemas.openxmlformats.org/drawingml/2006/main">
          <a:r>
            <a:rPr lang="en-US" sz="2800" dirty="0" smtClean="0"/>
            <a:t>Degraded: &gt;0</a:t>
          </a:r>
          <a:endParaRPr lang="en-US" sz="2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02484-CFB6-4E72-86AE-327B78D36680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210E-FC69-4C1A-A905-D98B71E94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961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10E-FC69-4C1A-A905-D98B71E947F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2729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10E-FC69-4C1A-A905-D98B71E947F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414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12B1-75A0-43FF-8A20-149EC5FEB9A1}" type="datetime1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4068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F66-CF78-40C4-903F-1233AD1307BD}" type="datetime1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364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5D74-4C07-4C0C-B360-4860BF4F0C78}" type="datetime1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23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019B-A230-4874-AF10-087821141D37}" type="datetime1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230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2939-29B1-4B03-9E43-61749E694517}" type="datetime1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0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8722-AE65-4A83-8F82-9F0B016E7189}" type="datetime1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724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72A-D349-43A3-8F28-DB09173F8D8F}" type="datetime1">
              <a:rPr lang="en-US" smtClean="0"/>
              <a:pPr/>
              <a:t>2/26/2015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448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BDF1-7A6A-4206-BBC8-891DF60D0390}" type="datetime1">
              <a:rPr lang="en-US" smtClean="0"/>
              <a:pPr/>
              <a:t>2/26/2015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47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CD75-469E-4038-8FC5-98624ABDCE4F}" type="datetime1">
              <a:rPr lang="en-US" smtClean="0"/>
              <a:pPr/>
              <a:t>2/26/2015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441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7332-841A-4C05-8B01-D9F31073B3AC}" type="datetime1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09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45D0-E54B-4990-ABDF-BAD131D029BD}" type="datetime1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018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29801-1F2E-455C-850A-974F99385722}" type="datetime1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14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43000"/>
            <a:ext cx="8077200" cy="4343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FY15 HWRF Baseline/Physics Verification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177" y="3149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GFS/HWRF Resolution Increase, EP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312754" y="4267200"/>
            <a:ext cx="2831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Neutral,</a:t>
            </a:r>
          </a:p>
          <a:p>
            <a:r>
              <a:rPr lang="en-US" dirty="0" smtClean="0"/>
              <a:t>Intensity: improved all times</a:t>
            </a:r>
          </a:p>
          <a:p>
            <a:r>
              <a:rPr lang="en-US" dirty="0" smtClean="0"/>
              <a:t>Bias: Improved significantly</a:t>
            </a:r>
            <a:endParaRPr lang="en-US" dirty="0"/>
          </a:p>
        </p:txBody>
      </p:sp>
      <p:pic>
        <p:nvPicPr>
          <p:cNvPr id="10242" name="Picture 2" descr="http://www.emc.ncep.noaa.gov/gc_wmb/vxt/zack/temp/EPAL1114_H15B/fig_EP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274" y="1219200"/>
            <a:ext cx="295162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emc.ncep.noaa.gov/gc_wmb/vxt/zack/temp/EPAL1114_H15B/fig_EP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9833" y="1290084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emc.ncep.noaa.gov/gc_wmb/vxt/zack/temp/EPAL1114_H15B/fig_EP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9795" y="1283808"/>
            <a:ext cx="2876952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emc.ncep.noaa.gov/gc_wmb/vxt/zack/temp/EPAL1114_H15B/fig_EP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1"/>
            <a:ext cx="3062895" cy="221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emc.ncep.noaa.gov/gc_wmb/vxt/zack/temp/EPAL1114_H15B/fig_EPAL1114_si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9833" y="3788306"/>
            <a:ext cx="3122921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82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Physics Upgrades Test I, AL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000" dirty="0" smtClean="0"/>
              <a:t>Old </a:t>
            </a:r>
            <a:r>
              <a:rPr lang="en-US" sz="2000" dirty="0" err="1" smtClean="0"/>
              <a:t>Cd</a:t>
            </a:r>
            <a:r>
              <a:rPr lang="en-US" sz="2000" dirty="0" smtClean="0"/>
              <a:t>, Old Ch</a:t>
            </a:r>
            <a:endParaRPr lang="en-US" sz="2000" dirty="0"/>
          </a:p>
        </p:txBody>
      </p:sp>
      <p:sp>
        <p:nvSpPr>
          <p:cNvPr id="2" name="AutoShape 8" descr="ftp://metosrv6.umd.edu/pub/srb/HWRF/figures_H15EW/ALAL1114/fig_ALAL1114_bia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0" descr="ftp://metosrv6.umd.edu/pub/srb/HWRF/figures_H15EW/ALAL1114/fig_ALAL1114_bias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2" descr="ftp://metosrv6.umd.edu/pub/srb/HWRF/figures_H15EW/ALAL1114/fig_ALAL1114_bias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77000" y="4191000"/>
            <a:ext cx="2438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H15W, new </a:t>
            </a:r>
            <a:r>
              <a:rPr lang="en-US" sz="1400" b="1" dirty="0" err="1" smtClean="0">
                <a:solidFill>
                  <a:srgbClr val="FF0000"/>
                </a:solidFill>
              </a:rPr>
              <a:t>Cd</a:t>
            </a:r>
            <a:r>
              <a:rPr lang="en-US" sz="1400" b="1" dirty="0" smtClean="0">
                <a:solidFill>
                  <a:srgbClr val="FF0000"/>
                </a:solidFill>
              </a:rPr>
              <a:t>/Ch, was stopped due to strong positive bias.</a:t>
            </a:r>
          </a:p>
          <a:p>
            <a:r>
              <a:rPr lang="en-US" sz="1400" b="1" dirty="0" smtClean="0"/>
              <a:t>Track: neutral to worse at 120 hrs,</a:t>
            </a:r>
          </a:p>
          <a:p>
            <a:r>
              <a:rPr lang="en-US" sz="1400" b="1" dirty="0" smtClean="0"/>
              <a:t>Intensity: Improved earlier, degraded at 96 </a:t>
            </a:r>
            <a:r>
              <a:rPr lang="en-US" sz="1400" b="1" dirty="0" err="1" smtClean="0"/>
              <a:t>hr</a:t>
            </a:r>
            <a:endParaRPr lang="en-US" sz="1400" b="1" dirty="0" smtClean="0"/>
          </a:p>
          <a:p>
            <a:r>
              <a:rPr lang="en-US" sz="1400" b="1" dirty="0" smtClean="0"/>
              <a:t>Bias: neutral, still too strong</a:t>
            </a:r>
            <a:endParaRPr lang="en-US" sz="1400" b="1" dirty="0"/>
          </a:p>
        </p:txBody>
      </p:sp>
      <p:pic>
        <p:nvPicPr>
          <p:cNvPr id="5122" name="Picture 2" descr="http://www.emc.ncep.noaa.gov/gc_wmb/vxt/zack/temp/ALAL1114_H15BV/fig_AL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33" y="1201479"/>
            <a:ext cx="3058633" cy="221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emc.ncep.noaa.gov/gc_wmb/vxt/zack/temp/ALAL1114_H15BV/fig_AL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7594" y="1243392"/>
            <a:ext cx="2976135" cy="21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emc.ncep.noaa.gov/gc_wmb/vxt/zack/temp/ALAL1114_H15BV/fig_AL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01479"/>
            <a:ext cx="2993347" cy="21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emc.ncep.noaa.gov/gc_wmb/vxt/zack/temp/ALAL1114_H15BV/fig_AL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375" y="3805078"/>
            <a:ext cx="2989176" cy="216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emc.ncep.noaa.gov/gc_wmb/vxt/zack/temp/ALAL1114_H15BV/fig_ALAL1114_si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7594" y="3805078"/>
            <a:ext cx="3204177" cy="23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58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177" y="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Physics Upgrades test I, EP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000" dirty="0" smtClean="0"/>
              <a:t>Old </a:t>
            </a:r>
            <a:r>
              <a:rPr lang="en-US" sz="2000" dirty="0" err="1" smtClean="0"/>
              <a:t>Cd</a:t>
            </a:r>
            <a:r>
              <a:rPr lang="en-US" sz="2000" dirty="0" smtClean="0"/>
              <a:t>, Old Ch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327775" y="4495800"/>
            <a:ext cx="2801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greatly improved all times;</a:t>
            </a:r>
          </a:p>
          <a:p>
            <a:r>
              <a:rPr lang="en-US" dirty="0" smtClean="0"/>
              <a:t>Intensity: neutral to improved beyond 36 </a:t>
            </a:r>
            <a:r>
              <a:rPr lang="en-US" dirty="0" err="1" smtClean="0"/>
              <a:t>hrs</a:t>
            </a:r>
            <a:endParaRPr lang="en-US" dirty="0" smtClean="0"/>
          </a:p>
          <a:p>
            <a:r>
              <a:rPr lang="en-US" dirty="0" smtClean="0"/>
              <a:t>Bias: neutral (still negative)</a:t>
            </a:r>
            <a:endParaRPr lang="en-US" dirty="0"/>
          </a:p>
        </p:txBody>
      </p:sp>
      <p:pic>
        <p:nvPicPr>
          <p:cNvPr id="6156" name="Picture 12" descr="http://www.emc.ncep.noaa.gov/gc_wmb/vxt/zack/temp/EPAL1114_H15BV/fig_EP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08778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emc.ncep.noaa.gov/gc_wmb/vxt/zack/temp/EPAL1114_H15BV/fig_EP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8218" y="1066800"/>
            <a:ext cx="308778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www.emc.ncep.noaa.gov/gc_wmb/vxt/zack/temp/EPAL1114_H15BV/fig_EP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04899"/>
            <a:ext cx="3109745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www.emc.ncep.noaa.gov/gc_wmb/vxt/zack/temp/EPAL1114_H15BV/fig_EP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://www.emc.ncep.noaa.gov/gc_wmb/vxt/zack/temp/EPAL1114_H15BV/fig_EPAL1114_si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7942" y="3810000"/>
            <a:ext cx="3034258" cy="21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498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Physics Upgrades Test II, AL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000" dirty="0" smtClean="0"/>
              <a:t>New </a:t>
            </a:r>
            <a:r>
              <a:rPr lang="en-US" sz="2000" dirty="0" err="1" smtClean="0"/>
              <a:t>Cd</a:t>
            </a:r>
            <a:r>
              <a:rPr lang="en-US" sz="2000" dirty="0" smtClean="0"/>
              <a:t>, Old Ch</a:t>
            </a:r>
            <a:endParaRPr lang="en-US" sz="2000" dirty="0"/>
          </a:p>
        </p:txBody>
      </p:sp>
      <p:sp>
        <p:nvSpPr>
          <p:cNvPr id="2" name="AutoShape 8" descr="ftp://metosrv6.umd.edu/pub/srb/HWRF/figures_H15EW/ALAL1114/fig_ALAL1114_bia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0" descr="ftp://metosrv6.umd.edu/pub/srb/HWRF/figures_H15EW/ALAL1114/fig_ALAL1114_bias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2" descr="ftp://metosrv6.umd.edu/pub/srb/HWRF/figures_H15EW/ALAL1114/fig_ALAL1114_bias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53200" y="3657600"/>
            <a:ext cx="22718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Track: neutral (</a:t>
            </a:r>
            <a:r>
              <a:rPr lang="en-US" sz="1400" b="1" dirty="0" smtClean="0">
                <a:sym typeface="Symbol" panose="05050102010706020507" pitchFamily="18" charset="2"/>
              </a:rPr>
              <a:t> 5%)</a:t>
            </a:r>
            <a:r>
              <a:rPr lang="en-US" sz="1400" b="1" dirty="0" smtClean="0"/>
              <a:t>,</a:t>
            </a:r>
          </a:p>
          <a:p>
            <a:r>
              <a:rPr lang="en-US" sz="1400" b="1" dirty="0" smtClean="0"/>
              <a:t>Intensity: Neutral</a:t>
            </a:r>
          </a:p>
          <a:p>
            <a:r>
              <a:rPr lang="en-US" sz="1400" b="1" dirty="0" smtClean="0"/>
              <a:t>Bias: reduced positive bias</a:t>
            </a:r>
          </a:p>
          <a:p>
            <a:endParaRPr lang="en-US" sz="1400" b="1" dirty="0"/>
          </a:p>
          <a:p>
            <a:r>
              <a:rPr lang="en-US" sz="1400" b="1" dirty="0" smtClean="0"/>
              <a:t>Includes mostly worse performing storms. More samples being added to H15U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Not enough samples for EP</a:t>
            </a:r>
            <a:endParaRPr lang="en-US" sz="1400" b="1" dirty="0"/>
          </a:p>
        </p:txBody>
      </p:sp>
      <p:pic>
        <p:nvPicPr>
          <p:cNvPr id="7170" name="Picture 2" descr="http://www.emc.ncep.noaa.gov/gc_wmb/vxt/zack/temp/ALAL1114_H15BU/fig_AL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35873"/>
            <a:ext cx="3066895" cy="221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emc.ncep.noaa.gov/gc_wmb/vxt/zack/temp/ALAL1114_H15BU/fig_AL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8160" y="1189038"/>
            <a:ext cx="2993347" cy="21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emc.ncep.noaa.gov/gc_wmb/vxt/zack/temp/ALAL1114_H15BU/fig_AL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0020" y="1189038"/>
            <a:ext cx="2993347" cy="21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emc.ncep.noaa.gov/gc_wmb/vxt/zack/temp/ALAL1114_H15BU/fig_AL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63357"/>
            <a:ext cx="2971801" cy="21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emc.ncep.noaa.gov/gc_wmb/vxt/zack/temp/ALAL1114_H15BU/fig_ALAL1114_si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63357"/>
            <a:ext cx="2993347" cy="21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58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177" y="2387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DA, AL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609278" y="4276912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Improved</a:t>
            </a:r>
          </a:p>
          <a:p>
            <a:r>
              <a:rPr lang="en-US" dirty="0" smtClean="0"/>
              <a:t>Intensity: neutral</a:t>
            </a:r>
          </a:p>
          <a:p>
            <a:r>
              <a:rPr lang="en-US" dirty="0" smtClean="0"/>
              <a:t>Bias: Improved</a:t>
            </a:r>
            <a:endParaRPr lang="en-US" dirty="0"/>
          </a:p>
        </p:txBody>
      </p:sp>
      <p:pic>
        <p:nvPicPr>
          <p:cNvPr id="11266" name="Picture 2" descr="http://www.emc.ncep.noaa.gov/gc_wmb/vxt/zack/temp/ALAL1114_H15BT/fig_ALAL1114_tk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21" y="1066801"/>
            <a:ext cx="2954079" cy="213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emc.ncep.noaa.gov/gc_wmb/vxt/zack/temp/ALAL1114_H15BT/fig_ALAL1114_win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0520" y="1104899"/>
            <a:ext cx="2898914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emc.ncep.noaa.gov/gc_wmb/vxt/zack/temp/ALAL1114_H15BT/fig_ALAL1114_bi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2340" y="1066801"/>
            <a:ext cx="3035077" cy="219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emc.ncep.noaa.gov/gc_wmb/vxt/zack/temp/ALAL1114_H15BT/fig_ALAL1114_st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81125"/>
            <a:ext cx="2971800" cy="21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emc.ncep.noaa.gov/gc_wmb/vxt/zack/temp/ALAL1114_H15BT/fig_ALAL1114_si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9973" y="3808929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683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177" y="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DA, EP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527902" y="3447320"/>
            <a:ext cx="259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neutral</a:t>
            </a:r>
          </a:p>
          <a:p>
            <a:r>
              <a:rPr lang="en-US" dirty="0" smtClean="0"/>
              <a:t>Intensity: initial shock for one storm (Hilary), neutral at later times</a:t>
            </a:r>
          </a:p>
          <a:p>
            <a:r>
              <a:rPr lang="en-US" dirty="0" smtClean="0"/>
              <a:t>Bias: neutral</a:t>
            </a:r>
          </a:p>
          <a:p>
            <a:endParaRPr lang="en-US" dirty="0" smtClean="0"/>
          </a:p>
          <a:p>
            <a:r>
              <a:rPr lang="en-US" dirty="0"/>
              <a:t>Sample size too small.</a:t>
            </a:r>
          </a:p>
          <a:p>
            <a:endParaRPr lang="en-US" dirty="0"/>
          </a:p>
          <a:p>
            <a:r>
              <a:rPr lang="en-US" dirty="0" smtClean="0"/>
              <a:t>Will address the problem with initializing small size storms</a:t>
            </a:r>
          </a:p>
        </p:txBody>
      </p:sp>
      <p:pic>
        <p:nvPicPr>
          <p:cNvPr id="12290" name="Picture 2" descr="http://www.emc.ncep.noaa.gov/gc_wmb/vxt/zack/temp/EPAL1114_H15BT/fig_EP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26" y="914400"/>
            <a:ext cx="2963309" cy="214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emc.ncep.noaa.gov/gc_wmb/vxt/zack/temp/EPAL1114_H15BT/fig_EP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7433" y="940981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emc.ncep.noaa.gov/gc_wmb/vxt/zack/temp/EPAL1114_H15BT/fig_EP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5324" y="914400"/>
            <a:ext cx="3038676" cy="21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emc.ncep.noaa.gov/gc_wmb/vxt/zack/temp/EPAL1114_H15BT/fig_EP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emc.ncep.noaa.gov/gc_wmb/vxt/zack/temp/EPAL1114_H15BT/fig_EPAL1114_si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926" y="3599121"/>
            <a:ext cx="308778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505200" y="4809530"/>
            <a:ext cx="228600" cy="1134070"/>
          </a:xfrm>
          <a:prstGeom prst="ellipse">
            <a:avLst/>
          </a:prstGeom>
          <a:noFill/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64705" y="6186829"/>
            <a:ext cx="5472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Caused by one small </a:t>
            </a:r>
            <a:r>
              <a:rPr lang="en-US" dirty="0"/>
              <a:t>size storm:  </a:t>
            </a:r>
            <a:r>
              <a:rPr lang="en-US" dirty="0" smtClean="0"/>
              <a:t>HILARY 09E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52800" y="5831146"/>
            <a:ext cx="76200" cy="373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119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19200" y="1524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Two Physics Upgrades Comparison</a:t>
            </a:r>
          </a:p>
          <a:p>
            <a:pPr algn="ctr"/>
            <a:r>
              <a:rPr lang="en-US" sz="2400" dirty="0" smtClean="0"/>
              <a:t>New </a:t>
            </a:r>
            <a:r>
              <a:rPr lang="en-US" sz="2400" dirty="0" err="1" smtClean="0"/>
              <a:t>Cd</a:t>
            </a:r>
            <a:r>
              <a:rPr lang="en-US" sz="2400" dirty="0" smtClean="0"/>
              <a:t> old Ch </a:t>
            </a:r>
            <a:r>
              <a:rPr lang="en-US" sz="2400" dirty="0" err="1" smtClean="0"/>
              <a:t>vs</a:t>
            </a:r>
            <a:r>
              <a:rPr lang="en-US" sz="2400" dirty="0" smtClean="0"/>
              <a:t> Old </a:t>
            </a:r>
            <a:r>
              <a:rPr lang="en-US" sz="2400" dirty="0" err="1" smtClean="0"/>
              <a:t>Cd</a:t>
            </a:r>
            <a:r>
              <a:rPr lang="en-US" sz="2400" dirty="0" smtClean="0"/>
              <a:t> old Ch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140139" y="3501106"/>
            <a:ext cx="29391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H15V: Old </a:t>
            </a:r>
            <a:r>
              <a:rPr lang="en-US" dirty="0" err="1" smtClean="0"/>
              <a:t>Cd</a:t>
            </a:r>
            <a:r>
              <a:rPr lang="en-US" dirty="0" smtClean="0"/>
              <a:t>/Ch</a:t>
            </a:r>
          </a:p>
          <a:p>
            <a:r>
              <a:rPr lang="en-US" dirty="0" smtClean="0"/>
              <a:t>H15U:New </a:t>
            </a:r>
            <a:r>
              <a:rPr lang="en-US" dirty="0" err="1" smtClean="0"/>
              <a:t>Cd</a:t>
            </a:r>
            <a:r>
              <a:rPr lang="en-US" dirty="0" smtClean="0"/>
              <a:t>, old Ch</a:t>
            </a:r>
          </a:p>
          <a:p>
            <a:endParaRPr lang="en-US" dirty="0" smtClean="0"/>
          </a:p>
          <a:p>
            <a:r>
              <a:rPr lang="en-US" dirty="0" smtClean="0"/>
              <a:t>H15U has the similar track forecast skills, but much better intensity </a:t>
            </a:r>
            <a:r>
              <a:rPr lang="en-US" dirty="0" err="1" smtClean="0"/>
              <a:t>fcst</a:t>
            </a:r>
            <a:r>
              <a:rPr lang="en-US" dirty="0" smtClean="0"/>
              <a:t> skills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Decided to retain new Cd and roll back </a:t>
            </a:r>
            <a:r>
              <a:rPr lang="en-US" dirty="0" err="1" smtClean="0">
                <a:solidFill>
                  <a:srgbClr val="FF0000"/>
                </a:solidFill>
              </a:rPr>
              <a:t>Ch</a:t>
            </a:r>
            <a:r>
              <a:rPr lang="en-US" dirty="0" smtClean="0">
                <a:solidFill>
                  <a:srgbClr val="FF0000"/>
                </a:solidFill>
              </a:rPr>
              <a:t> to operational HWRF formulation.  All other physics changes are good!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314" name="Picture 2" descr="http://www.emc.ncep.noaa.gov/gc_wmb/vxt/zack/temp/ALAL1114_H15UV/fig_AL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4" y="1146135"/>
            <a:ext cx="3030336" cy="2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emc.ncep.noaa.gov/gc_wmb/vxt/zack/temp/ALAL1114_H15UV/fig_AL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3880" y="1172718"/>
            <a:ext cx="3026345" cy="218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emc.ncep.noaa.gov/gc_wmb/vxt/zack/temp/ALAL1114_H15UV/fig_AL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3217" y="1140819"/>
            <a:ext cx="3042430" cy="219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emc.ncep.noaa.gov/gc_wmb/vxt/zack/temp/ALAL1114_H15UV/fig_AL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42" y="4103183"/>
            <a:ext cx="2998438" cy="216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www.emc.ncep.noaa.gov/gc_wmb/vxt/zack/temp/ALAL1114_H15UV/fig_ALAL1114_si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1283" y="4117338"/>
            <a:ext cx="2978856" cy="21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2766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Comparing H15U </a:t>
            </a:r>
            <a:r>
              <a:rPr lang="en-US" sz="2400" smtClean="0"/>
              <a:t>with Two </a:t>
            </a:r>
            <a:r>
              <a:rPr lang="en-US" sz="2400" dirty="0" smtClean="0"/>
              <a:t>Control Experiments (H214/H15Z)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1524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H15U vs FY14 (H214) at AL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4038600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Improved ~5-8% through 72 </a:t>
            </a:r>
            <a:r>
              <a:rPr lang="en-US" dirty="0" err="1" smtClean="0"/>
              <a:t>hrs</a:t>
            </a:r>
            <a:r>
              <a:rPr lang="en-US" dirty="0" smtClean="0"/>
              <a:t>, ~5% degraded at 96/120 </a:t>
            </a:r>
            <a:r>
              <a:rPr lang="en-US" dirty="0" err="1" smtClean="0"/>
              <a:t>hrs</a:t>
            </a:r>
            <a:endParaRPr lang="en-US" dirty="0" smtClean="0"/>
          </a:p>
          <a:p>
            <a:r>
              <a:rPr lang="en-US" dirty="0" smtClean="0"/>
              <a:t>Intensity: Improved all times ~5-8%</a:t>
            </a:r>
          </a:p>
          <a:p>
            <a:r>
              <a:rPr lang="en-US" dirty="0" smtClean="0"/>
              <a:t>Bias: Neutral</a:t>
            </a:r>
            <a:endParaRPr lang="en-US" dirty="0"/>
          </a:p>
        </p:txBody>
      </p:sp>
      <p:pic>
        <p:nvPicPr>
          <p:cNvPr id="1026" name="Picture 2" descr="http://www.emc.ncep.noaa.gov/gc_wmb/vxt/zack/temp/ALAL1114_H15U/fig_AL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0931"/>
            <a:ext cx="3048000" cy="220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mc.ncep.noaa.gov/gc_wmb/vxt/zack/temp/ALAL1114_H15U/fig_AL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1" y="997132"/>
            <a:ext cx="3048000" cy="220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mc.ncep.noaa.gov/gc_wmb/vxt/zack/temp/ALAL1114_H15U/fig_AL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114" y="997132"/>
            <a:ext cx="3033849" cy="219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mc.ncep.noaa.gov/gc_wmb/vxt/zack/temp/ALAL1114_H15U/fig_AL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886200"/>
            <a:ext cx="308778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mc.ncep.noaa.gov/gc_wmb/vxt/zack/temp/ALAL1114_H15U/fig_ALAL1114_si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784" y="3912354"/>
            <a:ext cx="3051600" cy="220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9745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mc.ncep.noaa.gov/gc_wmb/vxt/zack/temp/ALAL1114_H15ZU/fig_AL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2971800" cy="21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524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H15U vs H15Z at AL</a:t>
            </a:r>
            <a:endParaRPr lang="en-US" sz="3200" dirty="0"/>
          </a:p>
        </p:txBody>
      </p:sp>
      <p:pic>
        <p:nvPicPr>
          <p:cNvPr id="1028" name="Picture 4" descr="http://www.emc.ncep.noaa.gov/gc_wmb/vxt/zack/temp/ALAL1114_H15ZU/fig_AL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5344" y="1174898"/>
            <a:ext cx="2971800" cy="21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mc.ncep.noaa.gov/gc_wmb/vxt/zack/temp/ALAL1114_H15ZU/fig_AL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0803" y="1094878"/>
            <a:ext cx="3193197" cy="23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mc.ncep.noaa.gov/gc_wmb/vxt/zack/temp/ALAL1114_H15ZU/fig_AL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74032"/>
            <a:ext cx="33337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mc.ncep.noaa.gov/gc_wmb/vxt/zack/temp/ALAL1114_H15ZU/fig_ALAL1114_si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1215" y="3758194"/>
            <a:ext cx="3537385" cy="255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949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5344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Acronym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H15B</a:t>
            </a:r>
            <a:r>
              <a:rPr lang="en-US" sz="2000" dirty="0" smtClean="0">
                <a:solidFill>
                  <a:prstClr val="black"/>
                </a:solidFill>
              </a:rPr>
              <a:t>: FY15 HWRF baseline, 18/6/2km resolution, L61,  input: T1534L64 GFS (Spectral file for both IC and BC)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/>
              <a:t>H214</a:t>
            </a:r>
            <a:r>
              <a:rPr lang="en-US" sz="2000" dirty="0">
                <a:solidFill>
                  <a:prstClr val="black"/>
                </a:solidFill>
              </a:rPr>
              <a:t>: 2014 version of operational HWRF, 27/9/3km resolution, L61, input: T574 L64 GFS (Spectral files for both IC and BC</a:t>
            </a:r>
            <a:r>
              <a:rPr lang="en-US" sz="2000" dirty="0" smtClean="0">
                <a:solidFill>
                  <a:prstClr val="black"/>
                </a:solidFill>
              </a:rPr>
              <a:t>);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H15Z</a:t>
            </a:r>
            <a:r>
              <a:rPr lang="en-US" sz="2000" dirty="0" smtClean="0">
                <a:solidFill>
                  <a:prstClr val="black"/>
                </a:solidFill>
              </a:rPr>
              <a:t>: H214 driven by New GFS (Only 2011/2014 samples available, </a:t>
            </a:r>
            <a:r>
              <a:rPr lang="en-US" sz="2000" dirty="0" smtClean="0">
                <a:solidFill>
                  <a:srgbClr val="FF0000"/>
                </a:solidFill>
              </a:rPr>
              <a:t>gradually adding more samples for 2012 and 2013 storms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H15W</a:t>
            </a:r>
            <a:r>
              <a:rPr lang="en-US" sz="2000" dirty="0" smtClean="0">
                <a:solidFill>
                  <a:prstClr val="black"/>
                </a:solidFill>
              </a:rPr>
              <a:t>: </a:t>
            </a:r>
            <a:r>
              <a:rPr lang="en-US" sz="2000" dirty="0" smtClean="0">
                <a:solidFill>
                  <a:prstClr val="black"/>
                </a:solidFill>
              </a:rPr>
              <a:t>H15B </a:t>
            </a:r>
            <a:r>
              <a:rPr lang="en-US" sz="2000" dirty="0" smtClean="0">
                <a:solidFill>
                  <a:prstClr val="black"/>
                </a:solidFill>
              </a:rPr>
              <a:t>+ all physics upgrades (stopped due to strong positive intensity bias);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H15V</a:t>
            </a:r>
            <a:r>
              <a:rPr lang="en-US" sz="2000" dirty="0" smtClean="0">
                <a:solidFill>
                  <a:prstClr val="black"/>
                </a:solidFill>
              </a:rPr>
              <a:t>: </a:t>
            </a:r>
            <a:r>
              <a:rPr lang="en-US" sz="2000" smtClean="0">
                <a:solidFill>
                  <a:prstClr val="black"/>
                </a:solidFill>
              </a:rPr>
              <a:t>H15W </a:t>
            </a:r>
            <a:r>
              <a:rPr lang="en-US" sz="2000" smtClean="0">
                <a:solidFill>
                  <a:prstClr val="black"/>
                </a:solidFill>
              </a:rPr>
              <a:t>but </a:t>
            </a:r>
            <a:r>
              <a:rPr lang="en-US" sz="2000" smtClean="0">
                <a:solidFill>
                  <a:prstClr val="black"/>
                </a:solidFill>
              </a:rPr>
              <a:t>w</a:t>
            </a:r>
            <a:r>
              <a:rPr lang="en-US" sz="2000" dirty="0" smtClean="0">
                <a:solidFill>
                  <a:prstClr val="black"/>
                </a:solidFill>
              </a:rPr>
              <a:t>/ </a:t>
            </a:r>
            <a:r>
              <a:rPr lang="en-US" sz="2000" dirty="0" smtClean="0">
                <a:solidFill>
                  <a:prstClr val="black"/>
                </a:solidFill>
              </a:rPr>
              <a:t>rolled </a:t>
            </a:r>
            <a:r>
              <a:rPr lang="en-US" sz="2000" dirty="0" smtClean="0">
                <a:solidFill>
                  <a:prstClr val="black"/>
                </a:solidFill>
              </a:rPr>
              <a:t>back Cd/Ch to FY14 HWRF;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H15U: </a:t>
            </a:r>
            <a:r>
              <a:rPr lang="en-US" sz="2000" dirty="0">
                <a:solidFill>
                  <a:srgbClr val="FF0000"/>
                </a:solidFill>
              </a:rPr>
              <a:t>H15W </a:t>
            </a:r>
            <a:r>
              <a:rPr lang="en-US" sz="2000" dirty="0" smtClean="0">
                <a:solidFill>
                  <a:srgbClr val="FF0000"/>
                </a:solidFill>
              </a:rPr>
              <a:t>but w/ new </a:t>
            </a:r>
            <a:r>
              <a:rPr lang="en-US" sz="2000" dirty="0" smtClean="0">
                <a:solidFill>
                  <a:srgbClr val="FF0000"/>
                </a:solidFill>
              </a:rPr>
              <a:t>Cd with old Ch;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H15T:</a:t>
            </a:r>
            <a:r>
              <a:rPr lang="en-US" sz="2000" dirty="0" smtClean="0">
                <a:solidFill>
                  <a:prstClr val="black"/>
                </a:solidFill>
              </a:rPr>
              <a:t> H15B + upgraded Data Assimilation procedure.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07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mc.ncep.noaa.gov/gc_wmb/vxt/zack/temp/ALAL1114_H15U/fig_ALAL1114_m3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84620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mc.ncep.noaa.gov/gc_wmb/vxt/zack/temp/ALAL1114_H15U/fig_ALAL1114_m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6206" y="1219200"/>
            <a:ext cx="2982368" cy="215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emc.ncep.noaa.gov/gc_wmb/vxt/zack/temp/ALAL1114_H15U/fig_ALAL1114_m6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5029" y="1143000"/>
            <a:ext cx="3193197" cy="23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202019"/>
            <a:ext cx="6200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Storm Structure Verification for H15U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1" y="6305475"/>
            <a:ext cx="620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Storm structures  are improved in H15U over H214/H15Z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www.emc.ncep.noaa.gov/gc_wmb/vxt/zack/temp/ALAL1114_H15ZU/fig_ALAL1114_m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0" y="3929236"/>
            <a:ext cx="2852556" cy="206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emc.ncep.noaa.gov/gc_wmb/vxt/zack/temp/ALAL1114_H15ZU/fig_ALAL1114_m5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5465" y="3938096"/>
            <a:ext cx="2873109" cy="207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emc.ncep.noaa.gov/gc_wmb/vxt/zack/temp/ALAL1114_H15ZU/fig_ALAL1114_m6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0803" y="3878692"/>
            <a:ext cx="3067423" cy="221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959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82338816"/>
              </p:ext>
            </p:extLst>
          </p:nvPr>
        </p:nvGraphicFramePr>
        <p:xfrm>
          <a:off x="762000" y="1143000"/>
          <a:ext cx="81534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1524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H15U 72h Track Improved/Degraded over H214 (AL)</a:t>
            </a:r>
          </a:p>
          <a:p>
            <a:pPr algn="ctr"/>
            <a:r>
              <a:rPr lang="en-US" sz="2400" dirty="0" smtClean="0"/>
              <a:t>FSP ties between H15U and H214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6019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Individual Storms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752600" y="2667000"/>
            <a:ext cx="426720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 smtClean="0"/>
              <a:t>Track </a:t>
            </a:r>
            <a:r>
              <a:rPr lang="en-US" dirty="0" err="1" smtClean="0"/>
              <a:t>Fcst</a:t>
            </a:r>
            <a:r>
              <a:rPr lang="en-US" dirty="0" smtClean="0"/>
              <a:t> Error Diff (H15U-H214)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5873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63595266"/>
              </p:ext>
            </p:extLst>
          </p:nvPr>
        </p:nvGraphicFramePr>
        <p:xfrm>
          <a:off x="1143000" y="1295400"/>
          <a:ext cx="7772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344269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H15U 72h Intensity Improved/Degraded over H214 (AL)</a:t>
            </a:r>
          </a:p>
          <a:p>
            <a:pPr algn="ctr"/>
            <a:r>
              <a:rPr lang="en-US" sz="2400" dirty="0" smtClean="0"/>
              <a:t>All storms improved except ERNESTO 2012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1524000" y="2667000"/>
            <a:ext cx="426720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 smtClean="0"/>
              <a:t>Track </a:t>
            </a:r>
            <a:r>
              <a:rPr lang="en-US" dirty="0" err="1" smtClean="0"/>
              <a:t>Fcst</a:t>
            </a:r>
            <a:r>
              <a:rPr lang="en-US" dirty="0" smtClean="0"/>
              <a:t> Error Diff (H15U-H214)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6019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Individual Storms</a:t>
            </a:r>
            <a:endParaRPr lang="en-US" dirty="0"/>
          </a:p>
        </p:txBody>
      </p:sp>
      <p:sp>
        <p:nvSpPr>
          <p:cNvPr id="6" name="TextBox 1"/>
          <p:cNvSpPr txBox="1"/>
          <p:nvPr/>
        </p:nvSpPr>
        <p:spPr>
          <a:xfrm>
            <a:off x="1981200" y="1748538"/>
            <a:ext cx="3048000" cy="1143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Improved: &lt;0</a:t>
            </a:r>
          </a:p>
          <a:p>
            <a:r>
              <a:rPr lang="en-US" sz="2800" dirty="0" smtClean="0"/>
              <a:t>Degraded: &gt;0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9785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0"/>
            <a:ext cx="86868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Summary: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H15U performed better so far (with ~15 storms, ~207 cycles), compared H15V and H214 in AL;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Not enough samples to verify H15U performance for EP yet;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H15T performed better than H15B in AL/EP, 6h spin-up problem  noted and is being investigated;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Continue to run three configurations: H15B, H15Z, H15U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Combine H15T with the final physics upgrade version: H215;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Use H214/H15Z as control runs  to be compared to H215;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Anticipated completion of tests by March 31, 2015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Code optimization efforts are going on, no changes in product delivery times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/>
              <a:t>Code delivery deadline is April 16, 2015 (CCB to be scheduled in early April</a:t>
            </a:r>
            <a:r>
              <a:rPr lang="en-US" sz="2000" smtClean="0"/>
              <a:t>)</a:t>
            </a:r>
            <a:endParaRPr lang="en-US" sz="20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297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tp.emc.ncep.noaa.gov/mmb/wd20ww/cp-tmp/compare_cd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5686" y="537865"/>
            <a:ext cx="4852876" cy="630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1848" y="76200"/>
            <a:ext cx="620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Configuration for Cd and </a:t>
            </a:r>
            <a:r>
              <a:rPr lang="en-US" sz="2400" dirty="0" err="1" smtClean="0">
                <a:solidFill>
                  <a:prstClr val="black"/>
                </a:solidFill>
              </a:rPr>
              <a:t>Ch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2" name="Picture 2" descr="ftp://ftp.emc.ncep.noaa.gov/mmb/wd20ww/cp-tmp/compare_cdch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7213" y="4724400"/>
            <a:ext cx="4801349" cy="624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14300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3015" y="330363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3648" y="5334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H15U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29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9718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Incremental Impact of Each Upgrade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177" y="3149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New GFS, AL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324600" y="4419600"/>
            <a:ext cx="2819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degraded at later time; </a:t>
            </a:r>
          </a:p>
          <a:p>
            <a:r>
              <a:rPr lang="en-US" dirty="0" smtClean="0"/>
              <a:t>Intensity: mixed;</a:t>
            </a:r>
          </a:p>
          <a:p>
            <a:r>
              <a:rPr lang="en-US" dirty="0" smtClean="0"/>
              <a:t>Bias: slightly better bias</a:t>
            </a:r>
          </a:p>
          <a:p>
            <a:endParaRPr lang="en-US" dirty="0"/>
          </a:p>
          <a:p>
            <a:r>
              <a:rPr lang="en-US" dirty="0" smtClean="0"/>
              <a:t>770 cases</a:t>
            </a:r>
            <a:endParaRPr lang="en-US" dirty="0"/>
          </a:p>
        </p:txBody>
      </p:sp>
      <p:pic>
        <p:nvPicPr>
          <p:cNvPr id="1026" name="Picture 2" descr="http://www.emc.ncep.noaa.gov/gc_wmb/vxt/zack/temp/ALAL1114_H15Z/fig_ALAL1114_tk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4696"/>
            <a:ext cx="2948763" cy="21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mc.ncep.noaa.gov/gc_wmb/vxt/zack/temp/ALAL1114_H15Z/fig_ALAL1114_win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4696"/>
            <a:ext cx="3027257" cy="218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mc.ncep.noaa.gov/gc_wmb/vxt/zack/temp/ALAL1114_H15Z/fig_ALAL1114_bi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3153" y="1230920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mc.ncep.noaa.gov/gc_wmb/vxt/zack/temp/ALAL1114_H15Z/fig_ALAL1114_st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4094300"/>
            <a:ext cx="2876952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mc.ncep.noaa.gov/gc_wmb/vxt/zack/temp/ALAL1114_H15Z/fig_ALAL1114_si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2890" y="4018101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62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177" y="2387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New GFS, EP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286500" y="4073049"/>
            <a:ext cx="259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degraded to neutral,</a:t>
            </a:r>
          </a:p>
          <a:p>
            <a:r>
              <a:rPr lang="en-US" dirty="0" smtClean="0"/>
              <a:t>Intensity: neutral to improved at later times</a:t>
            </a:r>
          </a:p>
          <a:p>
            <a:r>
              <a:rPr lang="en-US" dirty="0" smtClean="0"/>
              <a:t>Bias: neutral</a:t>
            </a:r>
          </a:p>
          <a:p>
            <a:endParaRPr lang="en-US" dirty="0"/>
          </a:p>
          <a:p>
            <a:r>
              <a:rPr lang="en-US" dirty="0" smtClean="0"/>
              <a:t>443 cases </a:t>
            </a:r>
            <a:endParaRPr lang="en-US" dirty="0"/>
          </a:p>
        </p:txBody>
      </p:sp>
      <p:pic>
        <p:nvPicPr>
          <p:cNvPr id="2050" name="Picture 2" descr="http://www.emc.ncep.noaa.gov/gc_wmb/vxt/zack/temp/EPAL1114_H15Z/fig_EP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" y="990600"/>
            <a:ext cx="2861930" cy="20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mc.ncep.noaa.gov/gc_wmb/vxt/zack/temp/EPAL1114_H15Z/fig_EP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7433" y="990600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emc.ncep.noaa.gov/gc_wmb/vxt/zack/temp/EPAL1114_H15Z/fig_EP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8009" y="952499"/>
            <a:ext cx="308778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emc.ncep.noaa.gov/gc_wmb/vxt/zack/temp/EPAL1114_H15Z/fig_EP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" y="3733801"/>
            <a:ext cx="2887055" cy="20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emc.ncep.noaa.gov/gc_wmb/vxt/zack/temp/EPAL1114_H15Z/fig_EPAL1114_si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5642" y="3733801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842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177" y="1625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HWRF Resolution, AL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415467" y="4038601"/>
            <a:ext cx="25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neutral ;</a:t>
            </a:r>
          </a:p>
          <a:p>
            <a:r>
              <a:rPr lang="en-US" dirty="0" smtClean="0"/>
              <a:t>Intensity: neutral</a:t>
            </a:r>
          </a:p>
          <a:p>
            <a:r>
              <a:rPr lang="en-US" dirty="0" smtClean="0"/>
              <a:t>Bias: strong at later times</a:t>
            </a:r>
            <a:endParaRPr lang="en-US" dirty="0"/>
          </a:p>
        </p:txBody>
      </p:sp>
      <p:pic>
        <p:nvPicPr>
          <p:cNvPr id="3084" name="Picture 12" descr="http://www.emc.ncep.noaa.gov/gc_wmb/vxt/zack/temp/ALAL1114_H15ZB/fig_AL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3" y="952529"/>
            <a:ext cx="2898872" cy="209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emc.ncep.noaa.gov/gc_wmb/vxt/zack/temp/ALAL1114_H15ZB/fig_AL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4565" y="952529"/>
            <a:ext cx="3025235" cy="218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emc.ncep.noaa.gov/gc_wmb/vxt/zack/temp/ALAL1114_H15ZB/fig_AL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90600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www.emc.ncep.noaa.gov/gc_wmb/vxt/zack/temp/ALAL1114_H15ZB/fig_AL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51" y="3598951"/>
            <a:ext cx="2876952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www.emc.ncep.noaa.gov/gc_wmb/vxt/zack/temp/ALAL1114_H15ZB/fig_ALAL1114_si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0765" y="3606064"/>
            <a:ext cx="3025235" cy="21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69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177" y="3149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HWRF Resolution, EP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492916" y="3810000"/>
            <a:ext cx="25748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improved at later times ,</a:t>
            </a:r>
          </a:p>
          <a:p>
            <a:r>
              <a:rPr lang="en-US" dirty="0" smtClean="0"/>
              <a:t>Intensity: improved all times</a:t>
            </a:r>
          </a:p>
          <a:p>
            <a:r>
              <a:rPr lang="en-US" dirty="0" smtClean="0"/>
              <a:t>Bias: Improved</a:t>
            </a:r>
          </a:p>
          <a:p>
            <a:endParaRPr lang="en-US" dirty="0"/>
          </a:p>
          <a:p>
            <a:r>
              <a:rPr lang="en-US" dirty="0" smtClean="0"/>
              <a:t>Resolution upgrade H15B appears to offset degradation due to new GFS in both ATL and EP</a:t>
            </a:r>
            <a:endParaRPr lang="en-US" dirty="0"/>
          </a:p>
        </p:txBody>
      </p:sp>
      <p:pic>
        <p:nvPicPr>
          <p:cNvPr id="4098" name="Picture 2" descr="http://www.emc.ncep.noaa.gov/gc_wmb/vxt/zack/temp/EPAL1114_H15ZB/fig_EP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3" y="1066800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emc.ncep.noaa.gov/gc_wmb/vxt/zack/temp/EPAL1114_H15ZB/fig_EP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04014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emc.ncep.noaa.gov/gc_wmb/vxt/zack/temp/EPAL1114_H15ZB/fig_EP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432" y="1066800"/>
            <a:ext cx="3092368" cy="22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emc.ncep.noaa.gov/gc_wmb/vxt/zack/temp/EPAL1114_H15ZB/fig_EP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58" y="3810000"/>
            <a:ext cx="2876952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emc.ncep.noaa.gov/gc_wmb/vxt/zack/temp/EPAL1114_H15ZB/fig_EPAL1114_si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9714" y="3733800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6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177" y="1625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GFS/HWRF Resolution Increase, AL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41910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positive to neutral,</a:t>
            </a:r>
          </a:p>
          <a:p>
            <a:r>
              <a:rPr lang="en-US" dirty="0" smtClean="0"/>
              <a:t>Intensity: neutral Bias: over-intensify at later hours</a:t>
            </a:r>
            <a:endParaRPr lang="en-US" dirty="0"/>
          </a:p>
        </p:txBody>
      </p:sp>
      <p:pic>
        <p:nvPicPr>
          <p:cNvPr id="9218" name="Picture 2" descr="http://www.emc.ncep.noaa.gov/gc_wmb/vxt/zack/temp/ALAL1114_H15B/fig_AL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2976653" cy="21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emc.ncep.noaa.gov/gc_wmb/vxt/zack/temp/ALAL1114_H15B/fig_AL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6653" y="1074438"/>
            <a:ext cx="3066648" cy="221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emc.ncep.noaa.gov/gc_wmb/vxt/zack/temp/ALAL1114_H15B/fig_AL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56478"/>
            <a:ext cx="2819400" cy="203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emc.ncep.noaa.gov/gc_wmb/vxt/zack/temp/ALAL1114_H15B/fig_AL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99" y="3851751"/>
            <a:ext cx="2966253" cy="214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emc.ncep.noaa.gov/gc_wmb/vxt/zack/temp/ALAL1114_H15B/fig_ALAL1114_si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09713"/>
            <a:ext cx="2919093" cy="211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210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814</Words>
  <Application>Microsoft Office PowerPoint</Application>
  <PresentationFormat>On-screen Show (4:3)</PresentationFormat>
  <Paragraphs>155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     FY15 HWRF Baseline/Physics Verification   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 Z. Zhang</dc:creator>
  <cp:lastModifiedBy>Cathy</cp:lastModifiedBy>
  <cp:revision>150</cp:revision>
  <cp:lastPrinted>2015-01-07T15:17:06Z</cp:lastPrinted>
  <dcterms:created xsi:type="dcterms:W3CDTF">2015-01-02T16:09:30Z</dcterms:created>
  <dcterms:modified xsi:type="dcterms:W3CDTF">2015-02-26T16:46:40Z</dcterms:modified>
</cp:coreProperties>
</file>