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4" r:id="rId3"/>
    <p:sldId id="265" r:id="rId4"/>
    <p:sldId id="263" r:id="rId5"/>
    <p:sldId id="272" r:id="rId6"/>
    <p:sldId id="269" r:id="rId7"/>
    <p:sldId id="256" r:id="rId8"/>
    <p:sldId id="267" r:id="rId9"/>
    <p:sldId id="260" r:id="rId10"/>
    <p:sldId id="275" r:id="rId11"/>
    <p:sldId id="276" r:id="rId12"/>
    <p:sldId id="274" r:id="rId13"/>
    <p:sldId id="277" r:id="rId14"/>
    <p:sldId id="278" r:id="rId15"/>
    <p:sldId id="279" r:id="rId16"/>
    <p:sldId id="287" r:id="rId17"/>
    <p:sldId id="288" r:id="rId18"/>
    <p:sldId id="280" r:id="rId19"/>
    <p:sldId id="289" r:id="rId20"/>
    <p:sldId id="284" r:id="rId21"/>
    <p:sldId id="286" r:id="rId22"/>
    <p:sldId id="290" r:id="rId23"/>
    <p:sldId id="291" r:id="rId24"/>
    <p:sldId id="293" r:id="rId25"/>
    <p:sldId id="29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3590" autoAdjust="0"/>
  </p:normalViewPr>
  <p:slideViewPr>
    <p:cSldViewPr>
      <p:cViewPr varScale="1">
        <p:scale>
          <a:sx n="39" d="100"/>
          <a:sy n="39"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6.9132231454268125E-2"/>
          <c:y val="3.3128005395546278E-2"/>
          <c:w val="0.74436954594324956"/>
          <c:h val="0.57614412624233602"/>
        </c:manualLayout>
      </c:layout>
      <c:barChart>
        <c:barDir val="col"/>
        <c:grouping val="clustered"/>
        <c:ser>
          <c:idx val="0"/>
          <c:order val="0"/>
          <c:tx>
            <c:strRef>
              <c:f>Sheet1!$B$1</c:f>
              <c:strCache>
                <c:ptCount val="1"/>
                <c:pt idx="0">
                  <c:v># Cycles Run</c:v>
                </c:pt>
              </c:strCache>
            </c:strRef>
          </c:tx>
          <c:spPr>
            <a:solidFill>
              <a:srgbClr val="AD2737"/>
            </a:solidFill>
            <a:effectLst>
              <a:outerShdw blurRad="40005" dist="22987" algn="tl" rotWithShape="0">
                <a:schemeClr val="tx1">
                  <a:lumMod val="65000"/>
                  <a:lumOff val="35000"/>
                  <a:alpha val="16000"/>
                </a:schemeClr>
              </a:outerShdw>
            </a:effectLst>
            <a:scene3d>
              <a:camera prst="orthographicFront"/>
              <a:lightRig rig="threePt" dir="t"/>
            </a:scene3d>
            <a:sp3d>
              <a:bevelT/>
            </a:sp3d>
          </c:spPr>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Sheet1!$B$2:$B$20</c:f>
              <c:numCache>
                <c:formatCode>General</c:formatCode>
                <c:ptCount val="19"/>
                <c:pt idx="0">
                  <c:v>5</c:v>
                </c:pt>
                <c:pt idx="1">
                  <c:v>6</c:v>
                </c:pt>
                <c:pt idx="2">
                  <c:v>5</c:v>
                </c:pt>
                <c:pt idx="3">
                  <c:v>5</c:v>
                </c:pt>
                <c:pt idx="4">
                  <c:v>4</c:v>
                </c:pt>
                <c:pt idx="5">
                  <c:v>5</c:v>
                </c:pt>
                <c:pt idx="6">
                  <c:v>6</c:v>
                </c:pt>
                <c:pt idx="7">
                  <c:v>5</c:v>
                </c:pt>
                <c:pt idx="8">
                  <c:v>6</c:v>
                </c:pt>
                <c:pt idx="9">
                  <c:v>8</c:v>
                </c:pt>
                <c:pt idx="10">
                  <c:v>5</c:v>
                </c:pt>
                <c:pt idx="11">
                  <c:v>6</c:v>
                </c:pt>
                <c:pt idx="12">
                  <c:v>6</c:v>
                </c:pt>
                <c:pt idx="13">
                  <c:v>7</c:v>
                </c:pt>
                <c:pt idx="14">
                  <c:v>7</c:v>
                </c:pt>
                <c:pt idx="15">
                  <c:v>6</c:v>
                </c:pt>
                <c:pt idx="16">
                  <c:v>5</c:v>
                </c:pt>
                <c:pt idx="17">
                  <c:v>5</c:v>
                </c:pt>
                <c:pt idx="18">
                  <c:v>5</c:v>
                </c:pt>
              </c:numCache>
            </c:numRef>
          </c:val>
        </c:ser>
        <c:gapWidth val="200"/>
        <c:overlap val="100"/>
        <c:axId val="66361984"/>
        <c:axId val="66360448"/>
      </c:barChart>
      <c:lineChart>
        <c:grouping val="standard"/>
        <c:ser>
          <c:idx val="1"/>
          <c:order val="1"/>
          <c:tx>
            <c:strRef>
              <c:f>Sheet1!$C$1</c:f>
              <c:strCache>
                <c:ptCount val="1"/>
                <c:pt idx="0">
                  <c:v>SFMR</c:v>
                </c:pt>
              </c:strCache>
            </c:strRef>
          </c:tx>
          <c:spPr>
            <a:ln>
              <a:solidFill>
                <a:srgbClr val="AD4200"/>
              </a:solidFill>
            </a:ln>
            <a:effectLst>
              <a:outerShdw blurRad="50800" dist="38100" dir="2700000" algn="tl" rotWithShape="0">
                <a:srgbClr val="000000">
                  <a:alpha val="43000"/>
                </a:srgbClr>
              </a:outerShdw>
            </a:effectLst>
          </c:spPr>
          <c:marker>
            <c:symbol val="circle"/>
            <c:size val="9"/>
            <c:spPr>
              <a:solidFill>
                <a:srgbClr val="DD3F00"/>
              </a:solidFill>
              <a:ln>
                <a:solidFill>
                  <a:srgbClr val="DD3F00"/>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Sheet1!$C$2:$C$20</c:f>
              <c:numCache>
                <c:formatCode>General</c:formatCode>
                <c:ptCount val="19"/>
                <c:pt idx="0">
                  <c:v>102</c:v>
                </c:pt>
                <c:pt idx="1">
                  <c:v>178</c:v>
                </c:pt>
                <c:pt idx="2">
                  <c:v>140</c:v>
                </c:pt>
                <c:pt idx="3">
                  <c:v>134</c:v>
                </c:pt>
                <c:pt idx="4">
                  <c:v>99</c:v>
                </c:pt>
                <c:pt idx="5">
                  <c:v>89</c:v>
                </c:pt>
                <c:pt idx="6">
                  <c:v>51</c:v>
                </c:pt>
                <c:pt idx="7">
                  <c:v>158</c:v>
                </c:pt>
                <c:pt idx="8">
                  <c:v>109</c:v>
                </c:pt>
                <c:pt idx="9">
                  <c:v>117</c:v>
                </c:pt>
                <c:pt idx="10">
                  <c:v>101</c:v>
                </c:pt>
                <c:pt idx="11">
                  <c:v>2</c:v>
                </c:pt>
                <c:pt idx="12">
                  <c:v>61</c:v>
                </c:pt>
                <c:pt idx="13">
                  <c:v>3</c:v>
                </c:pt>
                <c:pt idx="14">
                  <c:v>104</c:v>
                </c:pt>
                <c:pt idx="15">
                  <c:v>27</c:v>
                </c:pt>
                <c:pt idx="16">
                  <c:v>115</c:v>
                </c:pt>
                <c:pt idx="17">
                  <c:v>113</c:v>
                </c:pt>
                <c:pt idx="18">
                  <c:v>99</c:v>
                </c:pt>
              </c:numCache>
            </c:numRef>
          </c:val>
        </c:ser>
        <c:ser>
          <c:idx val="2"/>
          <c:order val="2"/>
          <c:tx>
            <c:strRef>
              <c:f>Sheet1!$D$1</c:f>
              <c:strCache>
                <c:ptCount val="1"/>
                <c:pt idx="0">
                  <c:v>Dropsonde</c:v>
                </c:pt>
              </c:strCache>
            </c:strRef>
          </c:tx>
          <c:spPr>
            <a:ln>
              <a:solidFill>
                <a:srgbClr val="0B6D0F"/>
              </a:solidFill>
            </a:ln>
            <a:effectLst>
              <a:outerShdw blurRad="50800" dist="38100" dir="2700000" algn="tl" rotWithShape="0">
                <a:srgbClr val="000000">
                  <a:alpha val="43000"/>
                </a:srgbClr>
              </a:outerShdw>
            </a:effectLst>
          </c:spPr>
          <c:marker>
            <c:symbol val="circle"/>
            <c:size val="9"/>
            <c:spPr>
              <a:solidFill>
                <a:srgbClr val="009201"/>
              </a:solidFill>
              <a:ln>
                <a:solidFill>
                  <a:srgbClr val="009201"/>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Sheet1!$D$2:$D$20</c:f>
              <c:numCache>
                <c:formatCode>General</c:formatCode>
                <c:ptCount val="19"/>
                <c:pt idx="0">
                  <c:v>175</c:v>
                </c:pt>
                <c:pt idx="1">
                  <c:v>51</c:v>
                </c:pt>
                <c:pt idx="2">
                  <c:v>176</c:v>
                </c:pt>
                <c:pt idx="3">
                  <c:v>27</c:v>
                </c:pt>
                <c:pt idx="4">
                  <c:v>270</c:v>
                </c:pt>
                <c:pt idx="5">
                  <c:v>43</c:v>
                </c:pt>
                <c:pt idx="6">
                  <c:v>149</c:v>
                </c:pt>
                <c:pt idx="7">
                  <c:v>225</c:v>
                </c:pt>
                <c:pt idx="8">
                  <c:v>57</c:v>
                </c:pt>
                <c:pt idx="9">
                  <c:v>35</c:v>
                </c:pt>
                <c:pt idx="10">
                  <c:v>130</c:v>
                </c:pt>
                <c:pt idx="11">
                  <c:v>395</c:v>
                </c:pt>
                <c:pt idx="12">
                  <c:v>36</c:v>
                </c:pt>
                <c:pt idx="13">
                  <c:v>133</c:v>
                </c:pt>
                <c:pt idx="14">
                  <c:v>166</c:v>
                </c:pt>
                <c:pt idx="15">
                  <c:v>66</c:v>
                </c:pt>
                <c:pt idx="16">
                  <c:v>0</c:v>
                </c:pt>
                <c:pt idx="17">
                  <c:v>0</c:v>
                </c:pt>
                <c:pt idx="18">
                  <c:v>38</c:v>
                </c:pt>
              </c:numCache>
            </c:numRef>
          </c:val>
        </c:ser>
        <c:ser>
          <c:idx val="3"/>
          <c:order val="3"/>
          <c:tx>
            <c:strRef>
              <c:f>Sheet1!$E$1</c:f>
              <c:strCache>
                <c:ptCount val="1"/>
                <c:pt idx="0">
                  <c:v>Flight Level</c:v>
                </c:pt>
              </c:strCache>
            </c:strRef>
          </c:tx>
          <c:spPr>
            <a:ln>
              <a:solidFill>
                <a:srgbClr val="744581"/>
              </a:solidFill>
            </a:ln>
            <a:effectLst>
              <a:outerShdw blurRad="50800" dist="38100" dir="2700000" algn="tl" rotWithShape="0">
                <a:srgbClr val="000000">
                  <a:alpha val="43000"/>
                </a:srgbClr>
              </a:outerShdw>
            </a:effectLst>
          </c:spPr>
          <c:marker>
            <c:symbol val="circle"/>
            <c:size val="9"/>
            <c:spPr>
              <a:solidFill>
                <a:srgbClr val="933EB1"/>
              </a:solidFill>
              <a:ln>
                <a:solidFill>
                  <a:srgbClr val="933EB1"/>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Sheet1!$E$2:$E$20</c:f>
              <c:numCache>
                <c:formatCode>General</c:formatCode>
                <c:ptCount val="19"/>
                <c:pt idx="0">
                  <c:v>407</c:v>
                </c:pt>
                <c:pt idx="1">
                  <c:v>713</c:v>
                </c:pt>
                <c:pt idx="2">
                  <c:v>558</c:v>
                </c:pt>
                <c:pt idx="3">
                  <c:v>537</c:v>
                </c:pt>
                <c:pt idx="4">
                  <c:v>395</c:v>
                </c:pt>
                <c:pt idx="5">
                  <c:v>355</c:v>
                </c:pt>
                <c:pt idx="6">
                  <c:v>203</c:v>
                </c:pt>
                <c:pt idx="7">
                  <c:v>631</c:v>
                </c:pt>
                <c:pt idx="8">
                  <c:v>437</c:v>
                </c:pt>
                <c:pt idx="9">
                  <c:v>468</c:v>
                </c:pt>
                <c:pt idx="10">
                  <c:v>406</c:v>
                </c:pt>
                <c:pt idx="11">
                  <c:v>15</c:v>
                </c:pt>
                <c:pt idx="12">
                  <c:v>243</c:v>
                </c:pt>
                <c:pt idx="13">
                  <c:v>11</c:v>
                </c:pt>
                <c:pt idx="14">
                  <c:v>415</c:v>
                </c:pt>
                <c:pt idx="15">
                  <c:v>109</c:v>
                </c:pt>
                <c:pt idx="16">
                  <c:v>462</c:v>
                </c:pt>
                <c:pt idx="17">
                  <c:v>452</c:v>
                </c:pt>
                <c:pt idx="18">
                  <c:v>394</c:v>
                </c:pt>
              </c:numCache>
            </c:numRef>
          </c:val>
        </c:ser>
        <c:ser>
          <c:idx val="4"/>
          <c:order val="4"/>
          <c:tx>
            <c:strRef>
              <c:f>Sheet1!$F$1</c:f>
              <c:strCache>
                <c:ptCount val="1"/>
                <c:pt idx="0">
                  <c:v>Doppler Wind</c:v>
                </c:pt>
              </c:strCache>
            </c:strRef>
          </c:tx>
          <c:spPr>
            <a:ln>
              <a:solidFill>
                <a:srgbClr val="145898"/>
              </a:solidFill>
            </a:ln>
            <a:effectLst>
              <a:outerShdw blurRad="50800" dist="38100" dir="2700000" algn="tl" rotWithShape="0">
                <a:srgbClr val="000000">
                  <a:alpha val="43000"/>
                </a:srgbClr>
              </a:outerShdw>
            </a:effectLst>
          </c:spPr>
          <c:marker>
            <c:symbol val="circle"/>
            <c:size val="9"/>
            <c:spPr>
              <a:solidFill>
                <a:srgbClr val="3366FF"/>
              </a:solidFill>
              <a:ln>
                <a:solidFill>
                  <a:srgbClr val="3366FF"/>
                </a:solidFill>
              </a:ln>
              <a:effectLst>
                <a:outerShdw blurRad="50800" dist="38100" dir="2700000" algn="tl" rotWithShape="0">
                  <a:srgbClr val="000000">
                    <a:alpha val="43000"/>
                  </a:srgbClr>
                </a:outerShdw>
              </a:effectLst>
            </c:spPr>
          </c:marker>
          <c:dPt>
            <c:idx val="11"/>
            <c:spPr>
              <a:ln>
                <a:noFill/>
              </a:ln>
              <a:effectLst>
                <a:outerShdw blurRad="50800" dist="38100" dir="2700000" algn="tl" rotWithShape="0">
                  <a:srgbClr val="000000">
                    <a:alpha val="43000"/>
                  </a:srgbClr>
                </a:outerShdw>
              </a:effectLst>
            </c:spPr>
          </c:dPt>
          <c:dPt>
            <c:idx val="15"/>
            <c:spPr>
              <a:ln>
                <a:noFill/>
              </a:ln>
              <a:effectLst>
                <a:outerShdw blurRad="50800" dist="38100" dir="2700000" algn="tl" rotWithShape="0">
                  <a:srgbClr val="000000">
                    <a:alpha val="43000"/>
                  </a:srgbClr>
                </a:outerShdw>
              </a:effectLst>
            </c:spPr>
          </c:dPt>
          <c:dPt>
            <c:idx val="16"/>
            <c:spPr>
              <a:ln>
                <a:noFill/>
              </a:ln>
              <a:effectLst>
                <a:outerShdw blurRad="50800" dist="38100" dir="2700000" algn="tl" rotWithShape="0">
                  <a:srgbClr val="000000">
                    <a:alpha val="43000"/>
                  </a:srgbClr>
                </a:outerShdw>
              </a:effectLst>
            </c:spPr>
          </c:dPt>
          <c:cat>
            <c:strRef>
              <c:f>Sheet1!$A$2:$A$20</c:f>
              <c:strCache>
                <c:ptCount val="19"/>
                <c:pt idx="0">
                  <c:v>Earl - 08/29 00Z</c:v>
                </c:pt>
                <c:pt idx="1">
                  <c:v>Earl - 08/29 12Z</c:v>
                </c:pt>
                <c:pt idx="2">
                  <c:v>Earl - 08/30 00Z</c:v>
                </c:pt>
                <c:pt idx="3">
                  <c:v>Earl - 08/30 12Z</c:v>
                </c:pt>
                <c:pt idx="4">
                  <c:v>Earl - 08/31 00Z</c:v>
                </c:pt>
                <c:pt idx="5">
                  <c:v>Earl - 09/01 12Z</c:v>
                </c:pt>
                <c:pt idx="6">
                  <c:v>Earl - 09/02 00Z</c:v>
                </c:pt>
                <c:pt idx="7">
                  <c:v>Earl - 09/02 12Z</c:v>
                </c:pt>
                <c:pt idx="8">
                  <c:v>Earl - 09/03 00Z</c:v>
                </c:pt>
                <c:pt idx="9">
                  <c:v>Earl - 09/03 12Z</c:v>
                </c:pt>
                <c:pt idx="10">
                  <c:v>Earl - 09/04 00Z</c:v>
                </c:pt>
                <c:pt idx="11">
                  <c:v>Invest92 - 09/13 00Z</c:v>
                </c:pt>
                <c:pt idx="12">
                  <c:v>Invest92 - 09/13 12Z</c:v>
                </c:pt>
                <c:pt idx="13">
                  <c:v>Invest92 - 09/14 00Z</c:v>
                </c:pt>
                <c:pt idx="14">
                  <c:v>Karl - 09/16 18Z</c:v>
                </c:pt>
                <c:pt idx="15">
                  <c:v>Richard - 10/23 12Z</c:v>
                </c:pt>
                <c:pt idx="16">
                  <c:v>Tomas - 11/05 00Z</c:v>
                </c:pt>
                <c:pt idx="17">
                  <c:v>Tomas - 11/06 12Z</c:v>
                </c:pt>
                <c:pt idx="18">
                  <c:v>Tomas - 11/07 00Z</c:v>
                </c:pt>
              </c:strCache>
            </c:strRef>
          </c:cat>
          <c:val>
            <c:numRef>
              <c:f>Sheet1!$F$2:$F$20</c:f>
              <c:numCache>
                <c:formatCode>General</c:formatCode>
                <c:ptCount val="19"/>
                <c:pt idx="0">
                  <c:v>6736</c:v>
                </c:pt>
                <c:pt idx="1">
                  <c:v>7949</c:v>
                </c:pt>
                <c:pt idx="2">
                  <c:v>8217</c:v>
                </c:pt>
                <c:pt idx="3">
                  <c:v>7474</c:v>
                </c:pt>
                <c:pt idx="4">
                  <c:v>6986</c:v>
                </c:pt>
                <c:pt idx="5">
                  <c:v>3912</c:v>
                </c:pt>
                <c:pt idx="6">
                  <c:v>3292</c:v>
                </c:pt>
                <c:pt idx="7">
                  <c:v>6005</c:v>
                </c:pt>
                <c:pt idx="8">
                  <c:v>5345</c:v>
                </c:pt>
                <c:pt idx="9">
                  <c:v>2610</c:v>
                </c:pt>
                <c:pt idx="10">
                  <c:v>4860</c:v>
                </c:pt>
                <c:pt idx="11">
                  <c:v>2981</c:v>
                </c:pt>
                <c:pt idx="12">
                  <c:v>4969</c:v>
                </c:pt>
                <c:pt idx="13">
                  <c:v>374</c:v>
                </c:pt>
                <c:pt idx="14">
                  <c:v>3925</c:v>
                </c:pt>
                <c:pt idx="15">
                  <c:v>6472</c:v>
                </c:pt>
                <c:pt idx="16">
                  <c:v>4348</c:v>
                </c:pt>
                <c:pt idx="17">
                  <c:v>7595</c:v>
                </c:pt>
                <c:pt idx="18">
                  <c:v>6102</c:v>
                </c:pt>
              </c:numCache>
            </c:numRef>
          </c:val>
        </c:ser>
        <c:marker val="1"/>
        <c:axId val="66353024"/>
        <c:axId val="66354560"/>
      </c:lineChart>
      <c:catAx>
        <c:axId val="66353024"/>
        <c:scaling>
          <c:orientation val="minMax"/>
        </c:scaling>
        <c:axPos val="b"/>
        <c:majorGridlines/>
        <c:tickLblPos val="nextTo"/>
        <c:spPr>
          <a:ln>
            <a:solidFill>
              <a:schemeClr val="tx1">
                <a:lumMod val="75000"/>
                <a:lumOff val="25000"/>
              </a:schemeClr>
            </a:solidFill>
          </a:ln>
        </c:spPr>
        <c:txPr>
          <a:bodyPr rot="-5400000" vert="horz"/>
          <a:lstStyle/>
          <a:p>
            <a:pPr>
              <a:defRPr sz="1100"/>
            </a:pPr>
            <a:endParaRPr lang="en-US"/>
          </a:p>
        </c:txPr>
        <c:crossAx val="66354560"/>
        <c:crossesAt val="0.1"/>
        <c:auto val="1"/>
        <c:lblAlgn val="ctr"/>
        <c:lblOffset val="100"/>
      </c:catAx>
      <c:valAx>
        <c:axId val="66354560"/>
        <c:scaling>
          <c:logBase val="10"/>
          <c:orientation val="minMax"/>
          <c:min val="0.1"/>
        </c:scaling>
        <c:axPos val="l"/>
        <c:majorGridlines/>
        <c:numFmt formatCode="General" sourceLinked="1"/>
        <c:tickLblPos val="nextTo"/>
        <c:spPr>
          <a:ln>
            <a:solidFill>
              <a:schemeClr val="tx1">
                <a:lumMod val="75000"/>
                <a:lumOff val="25000"/>
              </a:schemeClr>
            </a:solidFill>
          </a:ln>
        </c:spPr>
        <c:txPr>
          <a:bodyPr/>
          <a:lstStyle/>
          <a:p>
            <a:pPr>
              <a:defRPr sz="1000"/>
            </a:pPr>
            <a:endParaRPr lang="en-US"/>
          </a:p>
        </c:txPr>
        <c:crossAx val="66353024"/>
        <c:crosses val="autoZero"/>
        <c:crossBetween val="between"/>
      </c:valAx>
      <c:valAx>
        <c:axId val="66360448"/>
        <c:scaling>
          <c:orientation val="minMax"/>
          <c:max val="25"/>
        </c:scaling>
        <c:axPos val="r"/>
        <c:numFmt formatCode="General" sourceLinked="1"/>
        <c:tickLblPos val="nextTo"/>
        <c:spPr>
          <a:ln>
            <a:solidFill>
              <a:schemeClr val="tx1">
                <a:lumMod val="75000"/>
                <a:lumOff val="25000"/>
              </a:schemeClr>
            </a:solidFill>
          </a:ln>
        </c:spPr>
        <c:txPr>
          <a:bodyPr/>
          <a:lstStyle/>
          <a:p>
            <a:pPr>
              <a:defRPr sz="1100"/>
            </a:pPr>
            <a:endParaRPr lang="en-US"/>
          </a:p>
        </c:txPr>
        <c:crossAx val="66361984"/>
        <c:crosses val="max"/>
        <c:crossBetween val="between"/>
      </c:valAx>
      <c:catAx>
        <c:axId val="66361984"/>
        <c:scaling>
          <c:orientation val="minMax"/>
        </c:scaling>
        <c:delete val="1"/>
        <c:axPos val="b"/>
        <c:tickLblPos val="none"/>
        <c:crossAx val="66360448"/>
        <c:crosses val="autoZero"/>
        <c:auto val="1"/>
        <c:lblAlgn val="ctr"/>
        <c:lblOffset val="100"/>
      </c:catAx>
      <c:spPr>
        <a:solidFill>
          <a:schemeClr val="bg1">
            <a:lumMod val="85000"/>
            <a:alpha val="50000"/>
          </a:schemeClr>
        </a:solidFill>
        <a:ln w="25400" cap="flat" cmpd="sng" algn="ctr">
          <a:solidFill>
            <a:schemeClr val="tx1">
              <a:lumMod val="75000"/>
              <a:lumOff val="25000"/>
            </a:schemeClr>
          </a:solidFill>
          <a:prstDash val="solid"/>
          <a:round/>
          <a:headEnd type="none" w="med" len="med"/>
          <a:tailEnd type="none" w="med" len="med"/>
        </a:ln>
      </c:spPr>
    </c:plotArea>
    <c:legend>
      <c:legendPos val="b"/>
      <c:layout>
        <c:manualLayout>
          <c:xMode val="edge"/>
          <c:yMode val="edge"/>
          <c:x val="0.11688390414105602"/>
          <c:y val="0.93936296771770245"/>
          <c:w val="0.66027137679992165"/>
          <c:h val="5.6229433001690102E-2"/>
        </c:manualLayout>
      </c:layout>
      <c:spPr>
        <a:ln>
          <a:solidFill>
            <a:schemeClr val="bg1">
              <a:lumMod val="50000"/>
            </a:schemeClr>
          </a:solidFill>
        </a:ln>
      </c:spPr>
      <c:txPr>
        <a:bodyPr/>
        <a:lstStyle/>
        <a:p>
          <a:pPr>
            <a:defRPr sz="1100"/>
          </a:pPr>
          <a:endParaRPr lang="en-US"/>
        </a:p>
      </c:txPr>
    </c:legend>
    <c:plotVisOnly val="1"/>
    <c:dispBlanksAs val="zero"/>
  </c:chart>
  <c:spPr>
    <a:ln>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E73BE-6FCF-47A0-96F3-F4D6F70F2499}" type="datetimeFigureOut">
              <a:rPr lang="en-US" smtClean="0"/>
              <a:pPr/>
              <a:t>2/14/2011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68684-0965-4CCF-81C8-F3BDA66928B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These results indicate presence of  a systematic dynamical adjustment to the initial condition in the short-term forecasts ; In this study we focus on the analysis of systematic intensity errors in the analysis</a:t>
            </a:r>
          </a:p>
        </p:txBody>
      </p:sp>
      <p:sp>
        <p:nvSpPr>
          <p:cNvPr id="14340" name="Slide Number Placeholder 3"/>
          <p:cNvSpPr>
            <a:spLocks noGrp="1"/>
          </p:cNvSpPr>
          <p:nvPr>
            <p:ph type="sldNum" sz="quarter" idx="5"/>
          </p:nvPr>
        </p:nvSpPr>
        <p:spPr bwMode="auto">
          <a:noFill/>
          <a:ln>
            <a:miter lim="800000"/>
            <a:headEnd/>
            <a:tailEnd/>
          </a:ln>
        </p:spPr>
        <p:txBody>
          <a:bodyPr/>
          <a:lstStyle/>
          <a:p>
            <a:fld id="{E8062D47-5D9B-4C32-942C-0B54B549746D}" type="slidenum">
              <a:rPr lang="en-US" smtClean="0"/>
              <a:pPr/>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results show presence of systematic dynamical adjustment at high intensity  with negative trend in the short-term forecast</a:t>
            </a:r>
          </a:p>
        </p:txBody>
      </p:sp>
      <p:sp>
        <p:nvSpPr>
          <p:cNvPr id="16388" name="Slide Number Placeholder 3"/>
          <p:cNvSpPr>
            <a:spLocks noGrp="1"/>
          </p:cNvSpPr>
          <p:nvPr>
            <p:ph type="sldNum" sz="quarter" idx="5"/>
          </p:nvPr>
        </p:nvSpPr>
        <p:spPr bwMode="auto">
          <a:noFill/>
          <a:ln>
            <a:miter lim="800000"/>
            <a:headEnd/>
            <a:tailEnd/>
          </a:ln>
        </p:spPr>
        <p:txBody>
          <a:bodyPr/>
          <a:lstStyle/>
          <a:p>
            <a:fld id="{04F8FE69-B435-4EB8-B619-3E6FAA406A93}" type="slidenum">
              <a:rPr lang="en-US" smtClean="0"/>
              <a:pPr/>
              <a:t>14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A65ED08-885D-4C6E-AAF7-C0B96199AAFF}" type="slidenum">
              <a:rPr lang="en-US" smtClean="0"/>
              <a:pPr/>
              <a:t>15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Comparison between prior and posterior distribution of heights of radial inflow layer within vortex core (1.5 &lt; R &lt; 2.1 RMW);  PBL height systematically grows in the short-term forecast, while the wind is reduced</a:t>
            </a: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C0107DF1-6DA5-428D-ACE8-D110F04AAD9C}" type="slidenum">
              <a:rPr lang="en-US" smtClean="0"/>
              <a:pPr/>
              <a:t>18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Do not try to interpret the correlations; Just say that they are different for different dynamical regimes which suggests hat the analysis increments project onto model error</a:t>
            </a:r>
          </a:p>
        </p:txBody>
      </p:sp>
      <p:sp>
        <p:nvSpPr>
          <p:cNvPr id="19460" name="Slide Number Placeholder 3"/>
          <p:cNvSpPr>
            <a:spLocks noGrp="1"/>
          </p:cNvSpPr>
          <p:nvPr>
            <p:ph type="sldNum" sz="quarter" idx="5"/>
          </p:nvPr>
        </p:nvSpPr>
        <p:spPr bwMode="auto">
          <a:noFill/>
          <a:ln>
            <a:miter lim="800000"/>
            <a:headEnd/>
            <a:tailEnd/>
          </a:ln>
        </p:spPr>
        <p:txBody>
          <a:bodyPr/>
          <a:lstStyle/>
          <a:p>
            <a:fld id="{610FD153-356E-40B4-B6CF-539EA3A3DD53}" type="slidenum">
              <a:rPr lang="en-US" smtClean="0"/>
              <a:pPr/>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Start reading content of the boxes from the left, following blue arrows first then yellow</a:t>
            </a:r>
          </a:p>
        </p:txBody>
      </p:sp>
      <p:sp>
        <p:nvSpPr>
          <p:cNvPr id="20484" name="Slide Number Placeholder 3"/>
          <p:cNvSpPr>
            <a:spLocks noGrp="1"/>
          </p:cNvSpPr>
          <p:nvPr>
            <p:ph type="sldNum" sz="quarter" idx="5"/>
          </p:nvPr>
        </p:nvSpPr>
        <p:spPr bwMode="auto">
          <a:noFill/>
          <a:ln>
            <a:miter lim="800000"/>
            <a:headEnd/>
            <a:tailEnd/>
          </a:ln>
        </p:spPr>
        <p:txBody>
          <a:bodyPr/>
          <a:lstStyle/>
          <a:p>
            <a:fld id="{8608A97E-15EB-48EF-8F3C-097312BC2D2E}" type="slidenum">
              <a:rPr lang="en-US" smtClean="0"/>
              <a:pPr/>
              <a:t>21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analyzed maximum surface wind was significantly underestimated in HEDAS analysis during periods with strong and intensifying  hurricane  (the cases of hurricane Earl while category   3 and 4)</a:t>
            </a:r>
          </a:p>
          <a:p>
            <a:endParaRPr lang="en-US" dirty="0"/>
          </a:p>
        </p:txBody>
      </p:sp>
      <p:sp>
        <p:nvSpPr>
          <p:cNvPr id="4" name="Slide Number Placeholder 3"/>
          <p:cNvSpPr>
            <a:spLocks noGrp="1"/>
          </p:cNvSpPr>
          <p:nvPr>
            <p:ph type="sldNum" sz="quarter" idx="10"/>
          </p:nvPr>
        </p:nvSpPr>
        <p:spPr/>
        <p:txBody>
          <a:bodyPr/>
          <a:lstStyle/>
          <a:p>
            <a:fld id="{61F68684-0965-4CCF-81C8-F3BDA66928B7}"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92534E-E6D5-4190-9A2D-C33C2CE13B7A}" type="datetimeFigureOut">
              <a:rPr lang="en-US"/>
              <a:pPr>
                <a:defRPr/>
              </a:pPr>
              <a:t>2/14/2011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02BB4B-9483-4DAC-A050-3071A89E3C6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31EAA2-2857-455D-A60E-893B483FFB10}" type="datetimeFigureOut">
              <a:rPr lang="en-US"/>
              <a:pPr>
                <a:defRPr/>
              </a:pPr>
              <a:t>2/14/2011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ADFD226-7463-476A-A939-99019BD766B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AC190-74D5-43FA-B11E-A4FBC4290C6A}" type="datetimeFigureOut">
              <a:rPr lang="en-US"/>
              <a:pPr>
                <a:defRPr/>
              </a:pPr>
              <a:t>2/14/2011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CF8918-9817-42FA-BDB3-3F89BC0A51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3392AA-FD7F-403F-BA33-3184C0522D16}" type="datetimeFigureOut">
              <a:rPr lang="en-US"/>
              <a:pPr>
                <a:defRPr/>
              </a:pPr>
              <a:t>2/14/2011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B5B7D0-CBD7-40A5-87ED-7E534415A88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44961F-866D-4561-AADF-C004461E12FD}" type="datetimeFigureOut">
              <a:rPr lang="en-US"/>
              <a:pPr>
                <a:defRPr/>
              </a:pPr>
              <a:t>2/14/2011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CE3620-8A25-4E26-B4D4-46DE92AFEE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8766F8-83E2-47E6-A386-AE6E0C6F9FB4}" type="datetimeFigureOut">
              <a:rPr lang="en-US"/>
              <a:pPr>
                <a:defRPr/>
              </a:pPr>
              <a:t>2/14/2011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F9BDEA-C187-4396-BA4B-2F69974C028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F53F7D-425E-4FF3-A4BD-7342DDEA36C8}" type="datetimeFigureOut">
              <a:rPr lang="en-US"/>
              <a:pPr>
                <a:defRPr/>
              </a:pPr>
              <a:t>2/14/2011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B8494F-1E06-4FAD-A861-D35EA7FC50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3FC7FA-C409-45D2-8495-53AE62A254C1}" type="datetimeFigureOut">
              <a:rPr lang="en-US"/>
              <a:pPr>
                <a:defRPr/>
              </a:pPr>
              <a:t>2/14/2011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D34B65-8060-4AFB-855F-5E773FC164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B4772-272B-4EDF-A9CA-A333AFD9D998}" type="datetimeFigureOut">
              <a:rPr lang="en-US"/>
              <a:pPr>
                <a:defRPr/>
              </a:pPr>
              <a:t>2/14/2011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1AB8406-D5D0-4CE1-9BA8-A9781329992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64839A-F8D1-42A9-B61F-1B16B17784C9}" type="datetimeFigureOut">
              <a:rPr lang="en-US"/>
              <a:pPr>
                <a:defRPr/>
              </a:pPr>
              <a:t>2/14/2011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A7DEBA-C44B-4DFB-A85C-F6A827E2BA7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828650-FD60-44E0-8AC1-4E1E29594B6D}" type="datetimeFigureOut">
              <a:rPr lang="en-US"/>
              <a:pPr>
                <a:defRPr/>
              </a:pPr>
              <a:t>2/14/2011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CFB0E4-2EB9-4990-A6E9-BA444815EE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1095C46-75D4-46C6-9DAC-E6E83B3BE147}" type="datetimeFigureOut">
              <a:rPr lang="en-US"/>
              <a:pPr>
                <a:defRPr/>
              </a:pPr>
              <a:t>2/14/2011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C50C818-2102-4869-B06E-854DFCF260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685800"/>
            <a:ext cx="9144000" cy="2438401"/>
          </a:xfrm>
        </p:spPr>
        <p:txBody>
          <a:bodyPr/>
          <a:lstStyle/>
          <a:p>
            <a:r>
              <a:rPr lang="en-US" sz="3200" b="1" dirty="0" smtClean="0"/>
              <a:t>HURRICANE ENSEMBLE DATA ASSIMILATION WITH HWRF EXPERIMENTAL SYSTEM: SUCCESSES AND </a:t>
            </a:r>
            <a:r>
              <a:rPr lang="en-US" sz="3200" b="1" dirty="0" smtClean="0"/>
              <a:t>CHALLENGES</a:t>
            </a:r>
            <a:r>
              <a:rPr lang="en-US" sz="3200" dirty="0" smtClean="0"/>
              <a:t/>
            </a:r>
            <a:br>
              <a:rPr lang="en-US" sz="3200" dirty="0" smtClean="0"/>
            </a:br>
            <a:endParaRPr lang="en-US" sz="3200" b="1" dirty="0" smtClean="0"/>
          </a:p>
        </p:txBody>
      </p:sp>
      <p:sp>
        <p:nvSpPr>
          <p:cNvPr id="7" name="TextBox 6"/>
          <p:cNvSpPr txBox="1"/>
          <p:nvPr/>
        </p:nvSpPr>
        <p:spPr>
          <a:xfrm>
            <a:off x="990600" y="2895600"/>
            <a:ext cx="6858000" cy="2123658"/>
          </a:xfrm>
          <a:prstGeom prst="rect">
            <a:avLst/>
          </a:prstGeom>
          <a:noFill/>
        </p:spPr>
        <p:txBody>
          <a:bodyPr wrap="square">
            <a:spAutoFit/>
          </a:bodyPr>
          <a:lstStyle/>
          <a:p>
            <a:pPr algn="ctr" fontAlgn="auto">
              <a:spcBef>
                <a:spcPts val="0"/>
              </a:spcBef>
              <a:spcAft>
                <a:spcPts val="0"/>
              </a:spcAft>
              <a:defRPr/>
            </a:pPr>
            <a:endParaRPr lang="en-US" dirty="0" smtClean="0">
              <a:solidFill>
                <a:schemeClr val="accent1">
                  <a:lumMod val="75000"/>
                </a:schemeClr>
              </a:solidFill>
              <a:latin typeface="Calibri" charset="0"/>
            </a:endParaRPr>
          </a:p>
          <a:p>
            <a:pPr algn="ctr" fontAlgn="auto">
              <a:spcBef>
                <a:spcPts val="0"/>
              </a:spcBef>
              <a:spcAft>
                <a:spcPts val="0"/>
              </a:spcAft>
              <a:defRPr/>
            </a:pPr>
            <a:r>
              <a:rPr lang="en-US" sz="2400" dirty="0" err="1" smtClean="0">
                <a:solidFill>
                  <a:schemeClr val="accent1">
                    <a:lumMod val="75000"/>
                  </a:schemeClr>
                </a:solidFill>
                <a:latin typeface="Calibri" charset="0"/>
              </a:rPr>
              <a:t>Tomislava</a:t>
            </a:r>
            <a:r>
              <a:rPr lang="en-US" sz="2400" dirty="0" smtClean="0">
                <a:solidFill>
                  <a:schemeClr val="accent1">
                    <a:lumMod val="75000"/>
                  </a:schemeClr>
                </a:solidFill>
                <a:latin typeface="Calibri" charset="0"/>
              </a:rPr>
              <a:t> </a:t>
            </a:r>
            <a:r>
              <a:rPr lang="en-US" sz="2400" dirty="0" err="1" smtClean="0">
                <a:solidFill>
                  <a:schemeClr val="accent1">
                    <a:lumMod val="75000"/>
                  </a:schemeClr>
                </a:solidFill>
                <a:latin typeface="Calibri" charset="0"/>
              </a:rPr>
              <a:t>Vukicevic</a:t>
            </a:r>
            <a:endParaRPr lang="en-US" sz="2400" b="1" dirty="0" smtClean="0">
              <a:solidFill>
                <a:schemeClr val="accent1">
                  <a:lumMod val="75000"/>
                </a:schemeClr>
              </a:solidFill>
              <a:latin typeface="Calibri" charset="0"/>
            </a:endParaRPr>
          </a:p>
          <a:p>
            <a:pPr algn="ctr" fontAlgn="auto">
              <a:spcBef>
                <a:spcPts val="0"/>
              </a:spcBef>
              <a:spcAft>
                <a:spcPts val="0"/>
              </a:spcAft>
              <a:defRPr/>
            </a:pPr>
            <a:endParaRPr lang="en-US" b="1" dirty="0" smtClean="0">
              <a:solidFill>
                <a:schemeClr val="accent1">
                  <a:lumMod val="75000"/>
                </a:schemeClr>
              </a:solidFill>
              <a:latin typeface="Calibri" charset="0"/>
            </a:endParaRPr>
          </a:p>
          <a:p>
            <a:pPr algn="ctr" fontAlgn="auto">
              <a:spcBef>
                <a:spcPts val="0"/>
              </a:spcBef>
              <a:spcAft>
                <a:spcPts val="0"/>
              </a:spcAft>
              <a:defRPr/>
            </a:pPr>
            <a:r>
              <a:rPr lang="en-US" dirty="0" err="1" smtClean="0">
                <a:solidFill>
                  <a:schemeClr val="accent1">
                    <a:lumMod val="75000"/>
                  </a:schemeClr>
                </a:solidFill>
                <a:latin typeface="Calibri" charset="0"/>
              </a:rPr>
              <a:t>Altuğ</a:t>
            </a:r>
            <a:r>
              <a:rPr lang="en-US" dirty="0" smtClean="0">
                <a:solidFill>
                  <a:schemeClr val="accent1">
                    <a:lumMod val="75000"/>
                  </a:schemeClr>
                </a:solidFill>
                <a:latin typeface="Calibri" charset="0"/>
              </a:rPr>
              <a:t> </a:t>
            </a:r>
            <a:r>
              <a:rPr lang="en-US" dirty="0">
                <a:solidFill>
                  <a:schemeClr val="accent1">
                    <a:lumMod val="75000"/>
                  </a:schemeClr>
                </a:solidFill>
                <a:latin typeface="Calibri" charset="0"/>
              </a:rPr>
              <a:t>Aksoy</a:t>
            </a:r>
            <a:r>
              <a:rPr lang="en-US" baseline="30000" dirty="0">
                <a:solidFill>
                  <a:schemeClr val="accent1">
                    <a:lumMod val="75000"/>
                  </a:schemeClr>
                </a:solidFill>
                <a:latin typeface="Calibri" charset="0"/>
              </a:rPr>
              <a:t>1,2</a:t>
            </a:r>
            <a:r>
              <a:rPr lang="en-US" dirty="0">
                <a:solidFill>
                  <a:schemeClr val="accent1">
                    <a:lumMod val="75000"/>
                  </a:schemeClr>
                </a:solidFill>
                <a:latin typeface="Calibri" charset="0"/>
              </a:rPr>
              <a:t>, </a:t>
            </a:r>
            <a:r>
              <a:rPr lang="en-US" dirty="0" smtClean="0">
                <a:solidFill>
                  <a:schemeClr val="accent1">
                    <a:lumMod val="75000"/>
                  </a:schemeClr>
                </a:solidFill>
                <a:latin typeface="Calibri" charset="0"/>
              </a:rPr>
              <a:t>Kathryn </a:t>
            </a:r>
            <a:r>
              <a:rPr lang="en-US" dirty="0" smtClean="0">
                <a:solidFill>
                  <a:schemeClr val="accent1">
                    <a:lumMod val="75000"/>
                  </a:schemeClr>
                </a:solidFill>
                <a:latin typeface="Calibri" charset="0"/>
              </a:rPr>
              <a:t>Sellwood</a:t>
            </a:r>
            <a:r>
              <a:rPr lang="en-US" baseline="30000" dirty="0" smtClean="0">
                <a:solidFill>
                  <a:schemeClr val="accent1">
                    <a:lumMod val="75000"/>
                  </a:schemeClr>
                </a:solidFill>
                <a:latin typeface="Calibri" charset="0"/>
              </a:rPr>
              <a:t>1,2</a:t>
            </a:r>
            <a:r>
              <a:rPr lang="en-US" dirty="0" smtClean="0">
                <a:solidFill>
                  <a:schemeClr val="accent1">
                    <a:lumMod val="75000"/>
                  </a:schemeClr>
                </a:solidFill>
                <a:latin typeface="Calibri" charset="0"/>
              </a:rPr>
              <a:t>, </a:t>
            </a:r>
            <a:r>
              <a:rPr lang="en-US" dirty="0" smtClean="0">
                <a:solidFill>
                  <a:schemeClr val="accent1">
                    <a:lumMod val="75000"/>
                  </a:schemeClr>
                </a:solidFill>
                <a:latin typeface="Calibri" charset="0"/>
              </a:rPr>
              <a:t>Sylvie  Lorsolo</a:t>
            </a:r>
            <a:r>
              <a:rPr lang="en-US" baseline="30000" dirty="0" smtClean="0">
                <a:solidFill>
                  <a:schemeClr val="accent1">
                    <a:lumMod val="75000"/>
                  </a:schemeClr>
                </a:solidFill>
                <a:latin typeface="Calibri" charset="0"/>
              </a:rPr>
              <a:t>1,2</a:t>
            </a:r>
            <a:r>
              <a:rPr lang="en-US" dirty="0" smtClean="0">
                <a:solidFill>
                  <a:schemeClr val="accent1">
                    <a:lumMod val="75000"/>
                  </a:schemeClr>
                </a:solidFill>
                <a:latin typeface="Calibri" charset="0"/>
              </a:rPr>
              <a:t>, Gopal</a:t>
            </a:r>
            <a:r>
              <a:rPr lang="en-US" baseline="30000" dirty="0" smtClean="0">
                <a:solidFill>
                  <a:schemeClr val="accent1">
                    <a:lumMod val="75000"/>
                  </a:schemeClr>
                </a:solidFill>
                <a:latin typeface="Calibri" charset="0"/>
              </a:rPr>
              <a:t>1 </a:t>
            </a:r>
            <a:r>
              <a:rPr lang="en-US" dirty="0" smtClean="0">
                <a:solidFill>
                  <a:schemeClr val="accent1">
                    <a:lumMod val="75000"/>
                  </a:schemeClr>
                </a:solidFill>
                <a:latin typeface="Calibri" charset="0"/>
              </a:rPr>
              <a:t>,  </a:t>
            </a:r>
            <a:r>
              <a:rPr lang="en-US" dirty="0" err="1" smtClean="0">
                <a:solidFill>
                  <a:schemeClr val="accent1">
                    <a:lumMod val="75000"/>
                  </a:schemeClr>
                </a:solidFill>
                <a:latin typeface="Calibri" charset="0"/>
              </a:rPr>
              <a:t>XueJin</a:t>
            </a:r>
            <a:r>
              <a:rPr lang="en-US" dirty="0" smtClean="0">
                <a:solidFill>
                  <a:schemeClr val="accent1">
                    <a:lumMod val="75000"/>
                  </a:schemeClr>
                </a:solidFill>
                <a:latin typeface="Calibri" charset="0"/>
              </a:rPr>
              <a:t> Zhang</a:t>
            </a:r>
            <a:r>
              <a:rPr lang="en-US" baseline="30000" dirty="0" smtClean="0">
                <a:solidFill>
                  <a:schemeClr val="accent1">
                    <a:lumMod val="75000"/>
                  </a:schemeClr>
                </a:solidFill>
                <a:latin typeface="Calibri" charset="0"/>
              </a:rPr>
              <a:t>1,2</a:t>
            </a:r>
            <a:r>
              <a:rPr lang="en-US" dirty="0" smtClean="0">
                <a:solidFill>
                  <a:schemeClr val="accent1">
                    <a:lumMod val="75000"/>
                  </a:schemeClr>
                </a:solidFill>
                <a:latin typeface="Calibri" charset="0"/>
              </a:rPr>
              <a:t> </a:t>
            </a:r>
            <a:r>
              <a:rPr lang="en-US" dirty="0" smtClean="0">
                <a:solidFill>
                  <a:schemeClr val="accent1">
                    <a:lumMod val="75000"/>
                  </a:schemeClr>
                </a:solidFill>
                <a:latin typeface="Calibri" charset="0"/>
              </a:rPr>
              <a:t>, </a:t>
            </a:r>
            <a:r>
              <a:rPr lang="en-US" dirty="0" err="1" smtClean="0">
                <a:solidFill>
                  <a:schemeClr val="accent1">
                    <a:lumMod val="75000"/>
                  </a:schemeClr>
                </a:solidFill>
                <a:latin typeface="Calibri" charset="0"/>
              </a:rPr>
              <a:t>Sim</a:t>
            </a:r>
            <a:r>
              <a:rPr lang="en-US" dirty="0" smtClean="0">
                <a:solidFill>
                  <a:schemeClr val="accent1">
                    <a:lumMod val="75000"/>
                  </a:schemeClr>
                </a:solidFill>
                <a:latin typeface="Calibri" charset="0"/>
              </a:rPr>
              <a:t> </a:t>
            </a:r>
            <a:r>
              <a:rPr lang="en-US" dirty="0" smtClean="0">
                <a:solidFill>
                  <a:schemeClr val="accent1">
                    <a:lumMod val="75000"/>
                  </a:schemeClr>
                </a:solidFill>
                <a:latin typeface="Calibri" charset="0"/>
              </a:rPr>
              <a:t>Aberson</a:t>
            </a:r>
            <a:r>
              <a:rPr lang="en-US" baseline="30000" dirty="0" smtClean="0">
                <a:solidFill>
                  <a:schemeClr val="accent1">
                    <a:lumMod val="75000"/>
                  </a:schemeClr>
                </a:solidFill>
                <a:latin typeface="Calibri" charset="0"/>
              </a:rPr>
              <a:t>1</a:t>
            </a:r>
            <a:r>
              <a:rPr lang="en-US" dirty="0" smtClean="0">
                <a:solidFill>
                  <a:schemeClr val="accent1">
                    <a:lumMod val="75000"/>
                  </a:schemeClr>
                </a:solidFill>
                <a:latin typeface="Calibri" charset="0"/>
              </a:rPr>
              <a:t> and </a:t>
            </a:r>
            <a:r>
              <a:rPr lang="en-US" dirty="0" smtClean="0">
                <a:solidFill>
                  <a:schemeClr val="accent1">
                    <a:lumMod val="75000"/>
                  </a:schemeClr>
                </a:solidFill>
                <a:latin typeface="Calibri" charset="0"/>
              </a:rPr>
              <a:t>Frank Marks</a:t>
            </a:r>
            <a:r>
              <a:rPr lang="en-US" baseline="30000" dirty="0" smtClean="0">
                <a:solidFill>
                  <a:schemeClr val="accent1">
                    <a:lumMod val="75000"/>
                  </a:schemeClr>
                </a:solidFill>
                <a:latin typeface="Calibri" charset="0"/>
              </a:rPr>
              <a:t>1 </a:t>
            </a:r>
            <a:r>
              <a:rPr lang="en-US" dirty="0" smtClean="0">
                <a:solidFill>
                  <a:schemeClr val="accent1">
                    <a:lumMod val="75000"/>
                  </a:schemeClr>
                </a:solidFill>
                <a:latin typeface="Calibri" charset="0"/>
              </a:rPr>
              <a:t>  </a:t>
            </a:r>
            <a:r>
              <a:rPr lang="en-US" dirty="0">
                <a:solidFill>
                  <a:schemeClr val="accent1">
                    <a:lumMod val="75000"/>
                  </a:schemeClr>
                </a:solidFill>
                <a:latin typeface="Calibri" charset="0"/>
              </a:rPr>
              <a:t/>
            </a:r>
            <a:br>
              <a:rPr lang="en-US" dirty="0">
                <a:solidFill>
                  <a:schemeClr val="accent1">
                    <a:lumMod val="75000"/>
                  </a:schemeClr>
                </a:solidFill>
                <a:latin typeface="Calibri" charset="0"/>
              </a:rPr>
            </a:br>
            <a:endParaRPr lang="en-US" dirty="0">
              <a:solidFill>
                <a:schemeClr val="accent1">
                  <a:lumMod val="75000"/>
                </a:schemeClr>
              </a:solidFill>
              <a:latin typeface="Calibri" charset="0"/>
            </a:endParaRPr>
          </a:p>
          <a:p>
            <a:pPr fontAlgn="auto">
              <a:spcBef>
                <a:spcPts val="0"/>
              </a:spcBef>
              <a:spcAft>
                <a:spcPts val="0"/>
              </a:spcAft>
              <a:defRPr/>
            </a:pPr>
            <a:endParaRPr lang="en-US" dirty="0">
              <a:latin typeface="+mn-lt"/>
            </a:endParaRPr>
          </a:p>
        </p:txBody>
      </p:sp>
      <p:sp>
        <p:nvSpPr>
          <p:cNvPr id="8" name="TextBox 7"/>
          <p:cNvSpPr txBox="1"/>
          <p:nvPr/>
        </p:nvSpPr>
        <p:spPr>
          <a:xfrm>
            <a:off x="838200" y="4953000"/>
            <a:ext cx="7137400" cy="923925"/>
          </a:xfrm>
          <a:prstGeom prst="rect">
            <a:avLst/>
          </a:prstGeom>
          <a:noFill/>
        </p:spPr>
        <p:txBody>
          <a:bodyPr wrap="none">
            <a:spAutoFit/>
          </a:bodyPr>
          <a:lstStyle/>
          <a:p>
            <a:pPr algn="ctr" fontAlgn="auto">
              <a:spcBef>
                <a:spcPts val="0"/>
              </a:spcBef>
              <a:spcAft>
                <a:spcPts val="0"/>
              </a:spcAft>
              <a:defRPr/>
            </a:pPr>
            <a:r>
              <a:rPr lang="en-US" b="1" baseline="30000" dirty="0">
                <a:solidFill>
                  <a:schemeClr val="accent1">
                    <a:lumMod val="75000"/>
                  </a:schemeClr>
                </a:solidFill>
                <a:latin typeface="Calibri" charset="0"/>
              </a:rPr>
              <a:t>1</a:t>
            </a:r>
            <a:r>
              <a:rPr lang="en-US" b="1" dirty="0">
                <a:solidFill>
                  <a:schemeClr val="accent1">
                    <a:lumMod val="75000"/>
                  </a:schemeClr>
                </a:solidFill>
                <a:latin typeface="Calibri" charset="0"/>
              </a:rPr>
              <a:t>NOAA/AOML Hurricane Research Division</a:t>
            </a:r>
          </a:p>
          <a:p>
            <a:pPr algn="ctr" fontAlgn="auto">
              <a:spcBef>
                <a:spcPts val="0"/>
              </a:spcBef>
              <a:spcAft>
                <a:spcPts val="0"/>
              </a:spcAft>
              <a:defRPr/>
            </a:pPr>
            <a:r>
              <a:rPr lang="en-US" baseline="30000" dirty="0">
                <a:solidFill>
                  <a:schemeClr val="accent1">
                    <a:lumMod val="75000"/>
                  </a:schemeClr>
                </a:solidFill>
                <a:latin typeface="Calibri" charset="0"/>
              </a:rPr>
              <a:t>2</a:t>
            </a:r>
            <a:r>
              <a:rPr lang="en-US" dirty="0">
                <a:solidFill>
                  <a:schemeClr val="accent1">
                    <a:lumMod val="75000"/>
                  </a:schemeClr>
                </a:solidFill>
                <a:latin typeface="Calibri" charset="0"/>
              </a:rPr>
              <a:t>U. Miami/RSMAS Cooperative Institute for Marine &amp; Atmospheric Studies</a:t>
            </a:r>
          </a:p>
          <a:p>
            <a:pPr algn="ctr" fontAlgn="auto">
              <a:spcBef>
                <a:spcPts val="0"/>
              </a:spcBef>
              <a:spcAft>
                <a:spcPts val="0"/>
              </a:spcAft>
              <a:defRPr/>
            </a:pPr>
            <a:r>
              <a:rPr lang="en-US" baseline="30000" dirty="0">
                <a:solidFill>
                  <a:schemeClr val="accent1">
                    <a:lumMod val="75000"/>
                  </a:schemeClr>
                </a:solidFill>
                <a:latin typeface="Calibri" charset="0"/>
              </a:rPr>
              <a:t>3</a:t>
            </a:r>
            <a:r>
              <a:rPr lang="en-US" dirty="0">
                <a:solidFill>
                  <a:schemeClr val="accent1">
                    <a:lumMod val="75000"/>
                  </a:schemeClr>
                </a:solidFill>
                <a:latin typeface="Calibri" charset="0"/>
              </a:rPr>
              <a:t>Science Applications International Corporation</a:t>
            </a:r>
            <a:endParaRPr lang="en-US" baseline="30000" dirty="0">
              <a:solidFill>
                <a:schemeClr val="accent1">
                  <a:lumMod val="75000"/>
                </a:schemeClr>
              </a:solidFill>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0"/>
            <a:ext cx="8229600" cy="1143000"/>
          </a:xfrm>
        </p:spPr>
        <p:txBody>
          <a:bodyPr>
            <a:normAutofit/>
          </a:bodyPr>
          <a:lstStyle/>
          <a:p>
            <a:r>
              <a:rPr lang="en-US" sz="2900" b="1" dirty="0" smtClean="0"/>
              <a:t>Comparison to satellite observations: observed and forecast images for hurricane Earl</a:t>
            </a:r>
            <a:endParaRPr lang="en-US" sz="2900" b="1" dirty="0"/>
          </a:p>
        </p:txBody>
      </p:sp>
      <p:pic>
        <p:nvPicPr>
          <p:cNvPr id="7" name="Picture 6" descr="20100829.1723.aqua1.x.36h.07LEARL.70kts-978mb-174N-589W.90pc.jpg"/>
          <p:cNvPicPr>
            <a:picLocks noChangeAspect="1"/>
          </p:cNvPicPr>
          <p:nvPr/>
        </p:nvPicPr>
        <p:blipFill>
          <a:blip r:embed="rId2" cstate="print"/>
          <a:srcRect l="25200" t="27900" r="31500" b="31500"/>
          <a:stretch>
            <a:fillRect/>
          </a:stretch>
        </p:blipFill>
        <p:spPr>
          <a:xfrm>
            <a:off x="213220" y="2372537"/>
            <a:ext cx="2697659" cy="2804973"/>
          </a:xfrm>
          <a:prstGeom prst="rect">
            <a:avLst/>
          </a:prstGeom>
        </p:spPr>
      </p:pic>
      <p:pic>
        <p:nvPicPr>
          <p:cNvPr id="8" name="Picture 7" descr="mwtb37h_3hr.gif"/>
          <p:cNvPicPr>
            <a:picLocks noChangeAspect="1"/>
          </p:cNvPicPr>
          <p:nvPr/>
        </p:nvPicPr>
        <p:blipFill>
          <a:blip r:embed="rId3" cstate="print"/>
          <a:srcRect l="19440" r="19440"/>
          <a:stretch>
            <a:fillRect/>
          </a:stretch>
        </p:blipFill>
        <p:spPr>
          <a:xfrm>
            <a:off x="2943572" y="2087702"/>
            <a:ext cx="2794414" cy="3429000"/>
          </a:xfrm>
          <a:prstGeom prst="rect">
            <a:avLst/>
          </a:prstGeom>
        </p:spPr>
      </p:pic>
      <p:pic>
        <p:nvPicPr>
          <p:cNvPr id="9" name="Picture 8" descr="mwtb37h_3hr_con.gif"/>
          <p:cNvPicPr>
            <a:picLocks noChangeAspect="1"/>
          </p:cNvPicPr>
          <p:nvPr/>
        </p:nvPicPr>
        <p:blipFill>
          <a:blip r:embed="rId4" cstate="print"/>
          <a:srcRect l="20160" r="5760" b="2880"/>
          <a:stretch>
            <a:fillRect/>
          </a:stretch>
        </p:blipFill>
        <p:spPr>
          <a:xfrm>
            <a:off x="5692172" y="2096973"/>
            <a:ext cx="3386938" cy="3330245"/>
          </a:xfrm>
          <a:prstGeom prst="rect">
            <a:avLst/>
          </a:prstGeom>
        </p:spPr>
      </p:pic>
      <p:pic>
        <p:nvPicPr>
          <p:cNvPr id="10" name="Content Placeholder 3" descr="20100829.1723.aqua1.x.36h.07LEARL.70kts-978mb-174N-589W.90pc.jpg"/>
          <p:cNvPicPr>
            <a:picLocks noGrp="1" noChangeAspect="1"/>
          </p:cNvPicPr>
          <p:nvPr>
            <p:ph idx="1"/>
          </p:nvPr>
        </p:nvPicPr>
        <p:blipFill>
          <a:blip r:embed="rId2" cstate="print"/>
          <a:srcRect l="-4050" r="58950" b="90900"/>
          <a:stretch>
            <a:fillRect/>
          </a:stretch>
        </p:blipFill>
        <p:spPr>
          <a:xfrm>
            <a:off x="16494" y="1957181"/>
            <a:ext cx="2041227" cy="411866"/>
          </a:xfrm>
        </p:spPr>
      </p:pic>
      <p:pic>
        <p:nvPicPr>
          <p:cNvPr id="11" name="Content Placeholder 3" descr="20100829.1723.aqua1.x.36h.07LEARL.70kts-978mb-174N-589W.90pc.jpg"/>
          <p:cNvPicPr>
            <a:picLocks noChangeAspect="1"/>
          </p:cNvPicPr>
          <p:nvPr/>
        </p:nvPicPr>
        <p:blipFill>
          <a:blip r:embed="rId2" cstate="print"/>
          <a:srcRect l="-450" t="92700" r="-2250"/>
          <a:stretch>
            <a:fillRect/>
          </a:stretch>
        </p:blipFill>
        <p:spPr>
          <a:xfrm>
            <a:off x="2235903" y="5414721"/>
            <a:ext cx="4648202" cy="330398"/>
          </a:xfrm>
          <a:prstGeom prst="rect">
            <a:avLst/>
          </a:prstGeom>
        </p:spPr>
      </p:pic>
      <p:sp>
        <p:nvSpPr>
          <p:cNvPr id="15" name="4-Point Star 14"/>
          <p:cNvSpPr/>
          <p:nvPr/>
        </p:nvSpPr>
        <p:spPr>
          <a:xfrm>
            <a:off x="1552331" y="3745807"/>
            <a:ext cx="299605" cy="179079"/>
          </a:xfrm>
          <a:prstGeom prst="star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414889" y="1355219"/>
            <a:ext cx="1636889" cy="923330"/>
          </a:xfrm>
          <a:prstGeom prst="rect">
            <a:avLst/>
          </a:prstGeom>
          <a:noFill/>
        </p:spPr>
        <p:txBody>
          <a:bodyPr wrap="square" rtlCol="0">
            <a:spAutoFit/>
          </a:bodyPr>
          <a:lstStyle/>
          <a:p>
            <a:pPr algn="ctr"/>
            <a:r>
              <a:rPr lang="en-US" dirty="0" smtClean="0"/>
              <a:t>3h 37 GHz forecast from HEDAS IC</a:t>
            </a:r>
            <a:endParaRPr lang="en-US" dirty="0"/>
          </a:p>
        </p:txBody>
      </p:sp>
      <p:sp>
        <p:nvSpPr>
          <p:cNvPr id="18" name="TextBox 17"/>
          <p:cNvSpPr txBox="1"/>
          <p:nvPr/>
        </p:nvSpPr>
        <p:spPr>
          <a:xfrm>
            <a:off x="6186170" y="1321565"/>
            <a:ext cx="1636889" cy="923330"/>
          </a:xfrm>
          <a:prstGeom prst="rect">
            <a:avLst/>
          </a:prstGeom>
          <a:noFill/>
        </p:spPr>
        <p:txBody>
          <a:bodyPr wrap="square" rtlCol="0">
            <a:spAutoFit/>
          </a:bodyPr>
          <a:lstStyle/>
          <a:p>
            <a:pPr algn="ctr"/>
            <a:r>
              <a:rPr lang="en-US" dirty="0" smtClean="0"/>
              <a:t>3h 37 GHz forecast from HWRF IC</a:t>
            </a:r>
            <a:endParaRPr lang="en-US" dirty="0"/>
          </a:p>
        </p:txBody>
      </p:sp>
      <p:sp>
        <p:nvSpPr>
          <p:cNvPr id="12" name="TextBox 11"/>
          <p:cNvSpPr txBox="1"/>
          <p:nvPr/>
        </p:nvSpPr>
        <p:spPr>
          <a:xfrm>
            <a:off x="279394" y="1302180"/>
            <a:ext cx="2549373" cy="646331"/>
          </a:xfrm>
          <a:prstGeom prst="rect">
            <a:avLst/>
          </a:prstGeom>
          <a:noFill/>
        </p:spPr>
        <p:txBody>
          <a:bodyPr wrap="square" rtlCol="0">
            <a:spAutoFit/>
          </a:bodyPr>
          <a:lstStyle/>
          <a:p>
            <a:pPr algn="ctr"/>
            <a:r>
              <a:rPr lang="en-US" dirty="0" smtClean="0"/>
              <a:t>36 GHz observed AQUA  closest time within 1 </a:t>
            </a:r>
            <a:r>
              <a:rPr lang="en-US" dirty="0" err="1" smtClean="0"/>
              <a:t>h</a:t>
            </a:r>
            <a:endParaRPr lang="en-US" dirty="0"/>
          </a:p>
        </p:txBody>
      </p:sp>
      <p:sp>
        <p:nvSpPr>
          <p:cNvPr id="13" name="TextBox 12"/>
          <p:cNvSpPr txBox="1"/>
          <p:nvPr/>
        </p:nvSpPr>
        <p:spPr>
          <a:xfrm>
            <a:off x="4478193" y="6003456"/>
            <a:ext cx="3999851" cy="369332"/>
          </a:xfrm>
          <a:prstGeom prst="rect">
            <a:avLst/>
          </a:prstGeom>
          <a:noFill/>
        </p:spPr>
        <p:txBody>
          <a:bodyPr wrap="square" rtlCol="0">
            <a:spAutoFit/>
          </a:bodyPr>
          <a:lstStyle/>
          <a:p>
            <a:r>
              <a:rPr lang="en-US" dirty="0" smtClean="0"/>
              <a:t>Forecast initial time 12:00Z, 08/29/2010</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rmAutofit/>
          </a:bodyPr>
          <a:lstStyle/>
          <a:p>
            <a:r>
              <a:rPr lang="en-US" sz="2900" b="1" dirty="0" smtClean="0"/>
              <a:t>Comparison of observed and forecast images for hurricane Earl: 85GHz</a:t>
            </a:r>
            <a:endParaRPr lang="en-US" sz="2900" b="1" dirty="0"/>
          </a:p>
        </p:txBody>
      </p:sp>
      <p:pic>
        <p:nvPicPr>
          <p:cNvPr id="9" name="Picture 8" descr="mwtb85h_3hr.gif"/>
          <p:cNvPicPr>
            <a:picLocks noChangeAspect="1"/>
          </p:cNvPicPr>
          <p:nvPr/>
        </p:nvPicPr>
        <p:blipFill>
          <a:blip r:embed="rId2" cstate="print"/>
          <a:srcRect l="18720" r="20160"/>
          <a:stretch>
            <a:fillRect/>
          </a:stretch>
        </p:blipFill>
        <p:spPr>
          <a:xfrm>
            <a:off x="3332682" y="2618039"/>
            <a:ext cx="2869766" cy="2952750"/>
          </a:xfrm>
          <a:prstGeom prst="rect">
            <a:avLst/>
          </a:prstGeom>
        </p:spPr>
      </p:pic>
      <p:sp>
        <p:nvSpPr>
          <p:cNvPr id="10" name="TextBox 9"/>
          <p:cNvSpPr txBox="1"/>
          <p:nvPr/>
        </p:nvSpPr>
        <p:spPr>
          <a:xfrm>
            <a:off x="3896929" y="1624078"/>
            <a:ext cx="1636889" cy="923330"/>
          </a:xfrm>
          <a:prstGeom prst="rect">
            <a:avLst/>
          </a:prstGeom>
          <a:noFill/>
        </p:spPr>
        <p:txBody>
          <a:bodyPr wrap="square" rtlCol="0">
            <a:spAutoFit/>
          </a:bodyPr>
          <a:lstStyle/>
          <a:p>
            <a:pPr algn="ctr"/>
            <a:r>
              <a:rPr lang="en-US" dirty="0" smtClean="0"/>
              <a:t>3h 85GHz forecast from HEDAS IC</a:t>
            </a:r>
            <a:endParaRPr lang="en-US" dirty="0"/>
          </a:p>
        </p:txBody>
      </p:sp>
      <p:pic>
        <p:nvPicPr>
          <p:cNvPr id="11" name="Picture 10" descr="mwtb85h_3hr_con.gif"/>
          <p:cNvPicPr>
            <a:picLocks noChangeAspect="1"/>
          </p:cNvPicPr>
          <p:nvPr/>
        </p:nvPicPr>
        <p:blipFill>
          <a:blip r:embed="rId3" cstate="print"/>
          <a:srcRect l="18000" r="19440" b="4800"/>
          <a:stretch>
            <a:fillRect/>
          </a:stretch>
        </p:blipFill>
        <p:spPr>
          <a:xfrm>
            <a:off x="6072668" y="2632898"/>
            <a:ext cx="2836098" cy="2811020"/>
          </a:xfrm>
          <a:prstGeom prst="rect">
            <a:avLst/>
          </a:prstGeom>
        </p:spPr>
      </p:pic>
      <p:pic>
        <p:nvPicPr>
          <p:cNvPr id="12" name="Picture 11" descr="20100829.1723.aqua1.x.89h_1deg.07LEARL.70kts-978mb-174N-589W.88pc.jpg"/>
          <p:cNvPicPr>
            <a:picLocks noChangeAspect="1"/>
          </p:cNvPicPr>
          <p:nvPr/>
        </p:nvPicPr>
        <p:blipFill>
          <a:blip r:embed="rId4" cstate="print"/>
          <a:stretch>
            <a:fillRect/>
          </a:stretch>
        </p:blipFill>
        <p:spPr>
          <a:xfrm>
            <a:off x="284682" y="2547408"/>
            <a:ext cx="3048000" cy="3048000"/>
          </a:xfrm>
          <a:prstGeom prst="rect">
            <a:avLst/>
          </a:prstGeom>
        </p:spPr>
      </p:pic>
      <p:sp>
        <p:nvSpPr>
          <p:cNvPr id="13" name="TextBox 12"/>
          <p:cNvSpPr txBox="1"/>
          <p:nvPr/>
        </p:nvSpPr>
        <p:spPr>
          <a:xfrm>
            <a:off x="6464270" y="1581153"/>
            <a:ext cx="1636889" cy="923330"/>
          </a:xfrm>
          <a:prstGeom prst="rect">
            <a:avLst/>
          </a:prstGeom>
          <a:noFill/>
        </p:spPr>
        <p:txBody>
          <a:bodyPr wrap="square" rtlCol="0">
            <a:spAutoFit/>
          </a:bodyPr>
          <a:lstStyle/>
          <a:p>
            <a:pPr algn="ctr"/>
            <a:r>
              <a:rPr lang="en-US" dirty="0" smtClean="0"/>
              <a:t>3 </a:t>
            </a:r>
            <a:r>
              <a:rPr lang="en-US" dirty="0" err="1" smtClean="0"/>
              <a:t>h</a:t>
            </a:r>
            <a:r>
              <a:rPr lang="en-US" dirty="0" smtClean="0"/>
              <a:t> 85 GHz forecast from HWRF IC</a:t>
            </a:r>
            <a:endParaRPr lang="en-US" dirty="0"/>
          </a:p>
        </p:txBody>
      </p:sp>
      <p:sp>
        <p:nvSpPr>
          <p:cNvPr id="15" name="TextBox 14"/>
          <p:cNvSpPr txBox="1"/>
          <p:nvPr/>
        </p:nvSpPr>
        <p:spPr>
          <a:xfrm>
            <a:off x="4464344" y="5818790"/>
            <a:ext cx="3999851" cy="369332"/>
          </a:xfrm>
          <a:prstGeom prst="rect">
            <a:avLst/>
          </a:prstGeom>
          <a:noFill/>
        </p:spPr>
        <p:txBody>
          <a:bodyPr wrap="square" rtlCol="0">
            <a:spAutoFit/>
          </a:bodyPr>
          <a:lstStyle/>
          <a:p>
            <a:r>
              <a:rPr lang="en-US" dirty="0" smtClean="0"/>
              <a:t>Forecast initial time 12:00Z, 08/29/2010</a:t>
            </a:r>
            <a:endParaRPr lang="en-US" dirty="0"/>
          </a:p>
        </p:txBody>
      </p:sp>
      <p:sp>
        <p:nvSpPr>
          <p:cNvPr id="16" name="TextBox 15"/>
          <p:cNvSpPr txBox="1"/>
          <p:nvPr/>
        </p:nvSpPr>
        <p:spPr>
          <a:xfrm>
            <a:off x="518558" y="1656801"/>
            <a:ext cx="2475148" cy="646331"/>
          </a:xfrm>
          <a:prstGeom prst="rect">
            <a:avLst/>
          </a:prstGeom>
          <a:noFill/>
        </p:spPr>
        <p:txBody>
          <a:bodyPr wrap="square" rtlCol="0">
            <a:spAutoFit/>
          </a:bodyPr>
          <a:lstStyle/>
          <a:p>
            <a:pPr algn="ctr"/>
            <a:r>
              <a:rPr lang="en-US" dirty="0" smtClean="0"/>
              <a:t>89 GHz observed AQUA  closest time within 1 </a:t>
            </a:r>
            <a:r>
              <a:rPr lang="en-US" dirty="0" err="1" smtClean="0"/>
              <a:t>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3063" y="-142875"/>
            <a:ext cx="8229600" cy="1143000"/>
          </a:xfrm>
        </p:spPr>
        <p:txBody>
          <a:bodyPr/>
          <a:lstStyle/>
          <a:p>
            <a:r>
              <a:rPr lang="en-US" sz="3600" b="1" dirty="0" smtClean="0"/>
              <a:t>Problems identified</a:t>
            </a:r>
          </a:p>
        </p:txBody>
      </p:sp>
      <p:pic>
        <p:nvPicPr>
          <p:cNvPr id="4099" name="Picture 5" descr="Untitled.png"/>
          <p:cNvPicPr>
            <a:picLocks noChangeAspect="1"/>
          </p:cNvPicPr>
          <p:nvPr/>
        </p:nvPicPr>
        <p:blipFill>
          <a:blip r:embed="rId3" cstate="print"/>
          <a:srcRect t="25449" b="9897"/>
          <a:stretch>
            <a:fillRect/>
          </a:stretch>
        </p:blipFill>
        <p:spPr bwMode="auto">
          <a:xfrm>
            <a:off x="4568825" y="1393825"/>
            <a:ext cx="4344988" cy="2090738"/>
          </a:xfrm>
          <a:prstGeom prst="rect">
            <a:avLst/>
          </a:prstGeom>
          <a:noFill/>
          <a:ln w="9525">
            <a:noFill/>
            <a:miter lim="800000"/>
            <a:headEnd/>
            <a:tailEnd/>
          </a:ln>
        </p:spPr>
      </p:pic>
      <p:pic>
        <p:nvPicPr>
          <p:cNvPr id="7" name="Picture 6" descr="intensity_forecast_error_cropped.png"/>
          <p:cNvPicPr>
            <a:picLocks noChangeAspect="1"/>
          </p:cNvPicPr>
          <p:nvPr/>
        </p:nvPicPr>
        <p:blipFill>
          <a:blip r:embed="rId4" cstate="print"/>
          <a:srcRect/>
          <a:stretch>
            <a:fillRect/>
          </a:stretch>
        </p:blipFill>
        <p:spPr bwMode="auto">
          <a:xfrm>
            <a:off x="5826125" y="4259263"/>
            <a:ext cx="2032000" cy="1985962"/>
          </a:xfrm>
          <a:prstGeom prst="rect">
            <a:avLst/>
          </a:prstGeom>
          <a:noFill/>
          <a:ln w="9525">
            <a:solidFill>
              <a:srgbClr val="595959"/>
            </a:solidFill>
            <a:miter lim="800000"/>
            <a:headEnd/>
            <a:tailEnd/>
          </a:ln>
          <a:effectLst>
            <a:outerShdw blurRad="63500" dist="38100" dir="2700000" rotWithShape="0">
              <a:srgbClr val="000000">
                <a:alpha val="42999"/>
              </a:srgbClr>
            </a:outerShdw>
          </a:effectLst>
        </p:spPr>
      </p:pic>
      <p:sp>
        <p:nvSpPr>
          <p:cNvPr id="9" name="TextBox 8"/>
          <p:cNvSpPr txBox="1">
            <a:spLocks noChangeArrowheads="1"/>
          </p:cNvSpPr>
          <p:nvPr/>
        </p:nvSpPr>
        <p:spPr bwMode="auto">
          <a:xfrm>
            <a:off x="5538788" y="6338888"/>
            <a:ext cx="2784475" cy="277812"/>
          </a:xfrm>
          <a:prstGeom prst="rect">
            <a:avLst/>
          </a:prstGeom>
          <a:noFill/>
          <a:ln w="9525">
            <a:noFill/>
            <a:miter lim="800000"/>
            <a:headEnd/>
            <a:tailEnd/>
          </a:ln>
          <a:effectLst>
            <a:outerShdw blurRad="63500" dist="38100" dir="2700000" rotWithShape="0">
              <a:srgbClr val="000000">
                <a:alpha val="42999"/>
              </a:srgbClr>
            </a:outerShdw>
          </a:effectLst>
        </p:spPr>
        <p:txBody>
          <a:bodyPr>
            <a:spAutoFit/>
          </a:bodyPr>
          <a:lstStyle/>
          <a:p>
            <a:pPr algn="ctr">
              <a:defRPr/>
            </a:pPr>
            <a:r>
              <a:rPr lang="en-US" sz="1200" dirty="0">
                <a:solidFill>
                  <a:schemeClr val="tx1">
                    <a:lumMod val="75000"/>
                    <a:lumOff val="25000"/>
                  </a:schemeClr>
                </a:solidFill>
                <a:latin typeface="Courier"/>
                <a:ea typeface="ＭＳ Ｐゴシック" charset="-128"/>
                <a:cs typeface="Courier"/>
              </a:rPr>
              <a:t>Forecast Time (hour)</a:t>
            </a:r>
          </a:p>
        </p:txBody>
      </p:sp>
      <p:sp>
        <p:nvSpPr>
          <p:cNvPr id="10" name="TextBox 9"/>
          <p:cNvSpPr txBox="1">
            <a:spLocks noChangeArrowheads="1"/>
          </p:cNvSpPr>
          <p:nvPr/>
        </p:nvSpPr>
        <p:spPr bwMode="auto">
          <a:xfrm>
            <a:off x="4972050" y="914400"/>
            <a:ext cx="3630613" cy="307975"/>
          </a:xfrm>
          <a:prstGeom prst="rect">
            <a:avLst/>
          </a:prstGeom>
          <a:solidFill>
            <a:srgbClr val="F2F2F2"/>
          </a:solidFill>
          <a:ln w="9525">
            <a:solidFill>
              <a:srgbClr val="595959"/>
            </a:solidFill>
            <a:miter lim="800000"/>
            <a:headEnd/>
            <a:tailEnd/>
          </a:ln>
          <a:effectLst>
            <a:outerShdw blurRad="63500" dist="38100" dir="2700000" rotWithShape="0">
              <a:srgbClr val="000000">
                <a:alpha val="42999"/>
              </a:srgbClr>
            </a:outerShdw>
          </a:effectLst>
        </p:spPr>
        <p:txBody>
          <a:bodyPr anchor="ctr">
            <a:spAutoFit/>
          </a:bodyPr>
          <a:lstStyle/>
          <a:p>
            <a:pPr algn="ctr">
              <a:defRPr/>
            </a:pPr>
            <a:r>
              <a:rPr lang="en-US" sz="1400" dirty="0">
                <a:solidFill>
                  <a:srgbClr val="404040"/>
                </a:solidFill>
                <a:ea typeface="ＭＳ Ｐゴシック" charset="-128"/>
              </a:rPr>
              <a:t>Analysis intensity error</a:t>
            </a:r>
          </a:p>
        </p:txBody>
      </p:sp>
      <p:sp>
        <p:nvSpPr>
          <p:cNvPr id="12" name="Oval 11"/>
          <p:cNvSpPr>
            <a:spLocks noChangeArrowheads="1"/>
          </p:cNvSpPr>
          <p:nvPr/>
        </p:nvSpPr>
        <p:spPr bwMode="auto">
          <a:xfrm>
            <a:off x="5659438" y="1538288"/>
            <a:ext cx="1104900" cy="1335087"/>
          </a:xfrm>
          <a:prstGeom prst="ellipse">
            <a:avLst/>
          </a:prstGeom>
          <a:noFill/>
          <a:ln w="9525">
            <a:solidFill>
              <a:srgbClr val="FF0000"/>
            </a:solidFill>
            <a:prstDash val="sysDash"/>
            <a:round/>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sp>
        <p:nvSpPr>
          <p:cNvPr id="4104" name="Content Placeholder 2"/>
          <p:cNvSpPr>
            <a:spLocks noGrp="1"/>
          </p:cNvSpPr>
          <p:nvPr>
            <p:ph idx="1"/>
          </p:nvPr>
        </p:nvSpPr>
        <p:spPr>
          <a:xfrm>
            <a:off x="563563" y="954088"/>
            <a:ext cx="4111625" cy="2565400"/>
          </a:xfrm>
          <a:solidFill>
            <a:schemeClr val="accent3">
              <a:lumMod val="40000"/>
              <a:lumOff val="60000"/>
            </a:schemeClr>
          </a:solidFill>
        </p:spPr>
        <p:txBody>
          <a:bodyPr/>
          <a:lstStyle/>
          <a:p>
            <a:pPr eaLnBrk="1" hangingPunct="1">
              <a:lnSpc>
                <a:spcPct val="80000"/>
              </a:lnSpc>
              <a:defRPr/>
            </a:pPr>
            <a:r>
              <a:rPr lang="en-US" sz="2400" dirty="0" smtClean="0"/>
              <a:t>The analyzed maximum surface wind was significantly underestimated in HEDAS analysis during periods with strong and intensifying  hurricane  (the cases of hurricane Earl while category   3 and 4)</a:t>
            </a:r>
          </a:p>
        </p:txBody>
      </p:sp>
      <p:sp>
        <p:nvSpPr>
          <p:cNvPr id="16" name="Oval 15"/>
          <p:cNvSpPr>
            <a:spLocks noChangeArrowheads="1"/>
          </p:cNvSpPr>
          <p:nvPr/>
        </p:nvSpPr>
        <p:spPr bwMode="auto">
          <a:xfrm>
            <a:off x="5826125" y="5005388"/>
            <a:ext cx="441325" cy="1081087"/>
          </a:xfrm>
          <a:prstGeom prst="ellipse">
            <a:avLst/>
          </a:prstGeom>
          <a:noFill/>
          <a:ln w="9525">
            <a:solidFill>
              <a:srgbClr val="FF0000"/>
            </a:solidFill>
            <a:prstDash val="sysDash"/>
            <a:round/>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cs typeface="+mn-cs"/>
            </a:endParaRPr>
          </a:p>
        </p:txBody>
      </p:sp>
      <p:pic>
        <p:nvPicPr>
          <p:cNvPr id="4106" name="Picture 18" descr="Untitled.png"/>
          <p:cNvPicPr>
            <a:picLocks noChangeAspect="1"/>
          </p:cNvPicPr>
          <p:nvPr/>
        </p:nvPicPr>
        <p:blipFill>
          <a:blip r:embed="rId5" cstate="print"/>
          <a:srcRect l="12624" t="93597" r="51546"/>
          <a:stretch>
            <a:fillRect/>
          </a:stretch>
        </p:blipFill>
        <p:spPr bwMode="auto">
          <a:xfrm>
            <a:off x="4999038" y="3413125"/>
            <a:ext cx="3114675" cy="412750"/>
          </a:xfrm>
          <a:prstGeom prst="rect">
            <a:avLst/>
          </a:prstGeom>
          <a:noFill/>
          <a:ln w="9525">
            <a:noFill/>
            <a:miter lim="800000"/>
            <a:headEnd/>
            <a:tailEnd/>
          </a:ln>
        </p:spPr>
      </p:pic>
      <p:pic>
        <p:nvPicPr>
          <p:cNvPr id="4107" name="Picture 19" descr="Untitled.png"/>
          <p:cNvPicPr>
            <a:picLocks noChangeAspect="1"/>
          </p:cNvPicPr>
          <p:nvPr/>
        </p:nvPicPr>
        <p:blipFill>
          <a:blip r:embed="rId5" cstate="print"/>
          <a:srcRect l="50494" t="93597" r="8417"/>
          <a:stretch>
            <a:fillRect/>
          </a:stretch>
        </p:blipFill>
        <p:spPr bwMode="auto">
          <a:xfrm>
            <a:off x="4949825" y="1154113"/>
            <a:ext cx="3571875" cy="414337"/>
          </a:xfrm>
          <a:prstGeom prst="rect">
            <a:avLst/>
          </a:prstGeom>
          <a:noFill/>
          <a:ln w="9525">
            <a:noFill/>
            <a:miter lim="800000"/>
            <a:headEnd/>
            <a:tailEnd/>
          </a:ln>
        </p:spPr>
      </p:pic>
      <p:sp>
        <p:nvSpPr>
          <p:cNvPr id="13" name="Content Placeholder 2"/>
          <p:cNvSpPr txBox="1">
            <a:spLocks/>
          </p:cNvSpPr>
          <p:nvPr/>
        </p:nvSpPr>
        <p:spPr bwMode="auto">
          <a:xfrm>
            <a:off x="669925" y="4302125"/>
            <a:ext cx="4005263" cy="1595438"/>
          </a:xfrm>
          <a:prstGeom prst="rect">
            <a:avLst/>
          </a:prstGeom>
          <a:solidFill>
            <a:schemeClr val="accent3">
              <a:lumMod val="40000"/>
              <a:lumOff val="60000"/>
            </a:schemeClr>
          </a:solidFill>
          <a:ln w="9525">
            <a:noFill/>
            <a:miter lim="800000"/>
            <a:headEnd/>
            <a:tailEnd/>
          </a:ln>
        </p:spPr>
        <p:txBody>
          <a:bodyPr/>
          <a:lstStyle/>
          <a:p>
            <a:pPr marL="342900" indent="-342900">
              <a:lnSpc>
                <a:spcPct val="80000"/>
              </a:lnSpc>
              <a:spcBef>
                <a:spcPct val="20000"/>
              </a:spcBef>
              <a:buFont typeface="Arial" charset="0"/>
              <a:buChar char="•"/>
              <a:defRPr/>
            </a:pPr>
            <a:r>
              <a:rPr lang="en-US" sz="2400" dirty="0">
                <a:latin typeface="+mn-lt"/>
                <a:ea typeface="ＭＳ Ｐゴシック" charset="-128"/>
                <a:cs typeface="ＭＳ Ｐゴシック" charset="-128"/>
              </a:rPr>
              <a:t>Similar to the results with other regional hurricane forecast systems, the short-term intensity forecast errors were large in average</a:t>
            </a:r>
          </a:p>
        </p:txBody>
      </p:sp>
      <p:cxnSp>
        <p:nvCxnSpPr>
          <p:cNvPr id="29" name="Straight Arrow Connector 28"/>
          <p:cNvCxnSpPr/>
          <p:nvPr/>
        </p:nvCxnSpPr>
        <p:spPr>
          <a:xfrm flipV="1">
            <a:off x="4119563" y="2659063"/>
            <a:ext cx="1539875" cy="7540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4568825" y="4856163"/>
            <a:ext cx="1257300" cy="3540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a:spLocks noChangeArrowheads="1"/>
          </p:cNvSpPr>
          <p:nvPr/>
        </p:nvSpPr>
        <p:spPr bwMode="auto">
          <a:xfrm>
            <a:off x="4949825" y="3951288"/>
            <a:ext cx="3630613" cy="307975"/>
          </a:xfrm>
          <a:prstGeom prst="rect">
            <a:avLst/>
          </a:prstGeom>
          <a:solidFill>
            <a:srgbClr val="F2F2F2"/>
          </a:solidFill>
          <a:ln w="9525">
            <a:solidFill>
              <a:srgbClr val="595959"/>
            </a:solidFill>
            <a:miter lim="800000"/>
            <a:headEnd/>
            <a:tailEnd/>
          </a:ln>
          <a:effectLst>
            <a:outerShdw blurRad="63500" dist="38100" dir="2700000" rotWithShape="0">
              <a:srgbClr val="000000">
                <a:alpha val="42999"/>
              </a:srgbClr>
            </a:outerShdw>
          </a:effectLst>
        </p:spPr>
        <p:txBody>
          <a:bodyPr anchor="ctr">
            <a:spAutoFit/>
          </a:bodyPr>
          <a:lstStyle/>
          <a:p>
            <a:pPr algn="ctr">
              <a:defRPr/>
            </a:pPr>
            <a:r>
              <a:rPr lang="en-US" sz="1400" dirty="0">
                <a:solidFill>
                  <a:srgbClr val="404040"/>
                </a:solidFill>
                <a:ea typeface="ＭＳ Ｐゴシック" charset="-128"/>
              </a:rPr>
              <a:t>Forecast intensity error </a:t>
            </a:r>
            <a:r>
              <a:rPr lang="en-US" sz="1400" dirty="0">
                <a:solidFill>
                  <a:schemeClr val="tx2"/>
                </a:solidFill>
                <a:ea typeface="ＭＳ Ｐゴシック" charset="-128"/>
              </a:rPr>
              <a:t>HEDAS in blue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42888" y="82550"/>
            <a:ext cx="8686800" cy="1454150"/>
          </a:xfrm>
        </p:spPr>
        <p:txBody>
          <a:bodyPr/>
          <a:lstStyle/>
          <a:p>
            <a:r>
              <a:rPr lang="en-US" sz="3600" b="1" dirty="0" smtClean="0"/>
              <a:t>Diagnostic analysis : Evolution of mean state during the data assimilation </a:t>
            </a:r>
          </a:p>
        </p:txBody>
      </p:sp>
      <p:cxnSp>
        <p:nvCxnSpPr>
          <p:cNvPr id="9" name="Straight Arrow Connector 8"/>
          <p:cNvCxnSpPr>
            <a:cxnSpLocks noChangeShapeType="1"/>
          </p:cNvCxnSpPr>
          <p:nvPr/>
        </p:nvCxnSpPr>
        <p:spPr bwMode="auto">
          <a:xfrm flipV="1">
            <a:off x="-25400" y="2774950"/>
            <a:ext cx="9037638" cy="412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11" name="TextBox 10"/>
          <p:cNvSpPr txBox="1"/>
          <p:nvPr/>
        </p:nvSpPr>
        <p:spPr>
          <a:xfrm>
            <a:off x="234950" y="1741488"/>
            <a:ext cx="1682750" cy="738187"/>
          </a:xfrm>
          <a:prstGeom prst="rect">
            <a:avLst/>
          </a:prstGeom>
          <a:solidFill>
            <a:schemeClr val="accent6">
              <a:lumMod val="60000"/>
              <a:lumOff val="40000"/>
            </a:schemeClr>
          </a:solidFill>
          <a:ln>
            <a:solidFill>
              <a:schemeClr val="accent1">
                <a:lumMod val="60000"/>
                <a:lumOff val="40000"/>
              </a:schemeClr>
            </a:solidFill>
          </a:ln>
        </p:spPr>
        <p:txBody>
          <a:bodyPr>
            <a:spAutoFit/>
          </a:bodyPr>
          <a:lstStyle/>
          <a:p>
            <a:pPr algn="ctr">
              <a:defRPr/>
            </a:pPr>
            <a:r>
              <a:rPr lang="en-US" sz="1400" b="1"/>
              <a:t>3-4 h background </a:t>
            </a:r>
            <a:r>
              <a:rPr lang="en-US" sz="1400"/>
              <a:t>ensemble forecast</a:t>
            </a:r>
          </a:p>
          <a:p>
            <a:pPr algn="ctr">
              <a:defRPr/>
            </a:pPr>
            <a:r>
              <a:rPr lang="en-US" sz="1400"/>
              <a:t>Cycle 1</a:t>
            </a:r>
            <a:endParaRPr lang="en-US"/>
          </a:p>
        </p:txBody>
      </p:sp>
      <p:sp>
        <p:nvSpPr>
          <p:cNvPr id="14" name="TextBox 13"/>
          <p:cNvSpPr txBox="1"/>
          <p:nvPr/>
        </p:nvSpPr>
        <p:spPr>
          <a:xfrm>
            <a:off x="234950" y="3071813"/>
            <a:ext cx="1682750" cy="307975"/>
          </a:xfrm>
          <a:prstGeom prst="rect">
            <a:avLst/>
          </a:prstGeom>
          <a:solidFill>
            <a:schemeClr val="bg1"/>
          </a:solidFill>
          <a:ln>
            <a:solidFill>
              <a:schemeClr val="accent1">
                <a:lumMod val="40000"/>
                <a:lumOff val="60000"/>
              </a:schemeClr>
            </a:solidFill>
          </a:ln>
        </p:spPr>
        <p:txBody>
          <a:bodyPr>
            <a:spAutoFit/>
          </a:bodyPr>
          <a:lstStyle/>
          <a:p>
            <a:pPr algn="ctr">
              <a:defRPr/>
            </a:pPr>
            <a:r>
              <a:rPr lang="en-US" sz="1400"/>
              <a:t>observations</a:t>
            </a:r>
            <a:endParaRPr lang="en-US"/>
          </a:p>
        </p:txBody>
      </p:sp>
      <p:sp>
        <p:nvSpPr>
          <p:cNvPr id="17" name="TextBox 16"/>
          <p:cNvSpPr txBox="1"/>
          <p:nvPr/>
        </p:nvSpPr>
        <p:spPr>
          <a:xfrm>
            <a:off x="234950" y="2625725"/>
            <a:ext cx="1682750" cy="307975"/>
          </a:xfrm>
          <a:prstGeom prst="rect">
            <a:avLst/>
          </a:prstGeom>
          <a:solidFill>
            <a:schemeClr val="bg1"/>
          </a:solidFill>
          <a:ln>
            <a:solidFill>
              <a:schemeClr val="accent1">
                <a:lumMod val="60000"/>
                <a:lumOff val="40000"/>
              </a:schemeClr>
            </a:solidFill>
          </a:ln>
        </p:spPr>
        <p:txBody>
          <a:bodyPr>
            <a:spAutoFit/>
          </a:bodyPr>
          <a:lstStyle/>
          <a:p>
            <a:pPr algn="ctr">
              <a:defRPr/>
            </a:pPr>
            <a:r>
              <a:rPr lang="en-US" sz="1400" dirty="0" err="1">
                <a:ea typeface="Arial" charset="0"/>
              </a:rPr>
              <a:t>EnKF</a:t>
            </a:r>
            <a:r>
              <a:rPr lang="en-US" sz="1400" dirty="0">
                <a:ea typeface="Arial" charset="0"/>
              </a:rPr>
              <a:t> update </a:t>
            </a:r>
          </a:p>
        </p:txBody>
      </p:sp>
      <p:sp>
        <p:nvSpPr>
          <p:cNvPr id="18" name="TextBox 17"/>
          <p:cNvSpPr txBox="1"/>
          <p:nvPr/>
        </p:nvSpPr>
        <p:spPr>
          <a:xfrm>
            <a:off x="2103438" y="2500313"/>
            <a:ext cx="1682750" cy="523875"/>
          </a:xfrm>
          <a:prstGeom prst="rect">
            <a:avLst/>
          </a:prstGeom>
          <a:solidFill>
            <a:srgbClr val="CCFFCC"/>
          </a:solidFill>
          <a:ln>
            <a:solidFill>
              <a:schemeClr val="accent1">
                <a:lumMod val="60000"/>
                <a:lumOff val="40000"/>
              </a:schemeClr>
            </a:solidFill>
          </a:ln>
        </p:spPr>
        <p:txBody>
          <a:bodyPr>
            <a:spAutoFit/>
          </a:bodyPr>
          <a:lstStyle/>
          <a:p>
            <a:pPr algn="ctr">
              <a:defRPr/>
            </a:pPr>
            <a:r>
              <a:rPr lang="en-US" sz="1400"/>
              <a:t>Posterior/analysis</a:t>
            </a:r>
          </a:p>
          <a:p>
            <a:pPr algn="ctr">
              <a:defRPr/>
            </a:pPr>
            <a:r>
              <a:rPr lang="en-US" sz="1400"/>
              <a:t>Cycle 1</a:t>
            </a:r>
            <a:endParaRPr lang="en-US"/>
          </a:p>
        </p:txBody>
      </p:sp>
      <p:sp>
        <p:nvSpPr>
          <p:cNvPr id="19" name="TextBox 18"/>
          <p:cNvSpPr txBox="1"/>
          <p:nvPr/>
        </p:nvSpPr>
        <p:spPr>
          <a:xfrm>
            <a:off x="4238625" y="1736725"/>
            <a:ext cx="1682750" cy="738188"/>
          </a:xfrm>
          <a:prstGeom prst="rect">
            <a:avLst/>
          </a:prstGeom>
          <a:solidFill>
            <a:schemeClr val="accent6">
              <a:lumMod val="60000"/>
              <a:lumOff val="40000"/>
            </a:schemeClr>
          </a:solidFill>
          <a:ln>
            <a:solidFill>
              <a:schemeClr val="accent1">
                <a:lumMod val="60000"/>
                <a:lumOff val="40000"/>
              </a:schemeClr>
            </a:solidFill>
          </a:ln>
        </p:spPr>
        <p:txBody>
          <a:bodyPr>
            <a:spAutoFit/>
          </a:bodyPr>
          <a:lstStyle/>
          <a:p>
            <a:pPr algn="ctr">
              <a:defRPr/>
            </a:pPr>
            <a:r>
              <a:rPr lang="en-US" sz="1400" b="1"/>
              <a:t>1 h background </a:t>
            </a:r>
            <a:r>
              <a:rPr lang="en-US" sz="1400"/>
              <a:t>ensemble forecast</a:t>
            </a:r>
          </a:p>
          <a:p>
            <a:pPr algn="ctr">
              <a:defRPr/>
            </a:pPr>
            <a:r>
              <a:rPr lang="en-US" sz="1400"/>
              <a:t>Cycle 2</a:t>
            </a:r>
            <a:endParaRPr lang="en-US"/>
          </a:p>
        </p:txBody>
      </p:sp>
      <p:sp>
        <p:nvSpPr>
          <p:cNvPr id="20" name="TextBox 19"/>
          <p:cNvSpPr txBox="1"/>
          <p:nvPr/>
        </p:nvSpPr>
        <p:spPr>
          <a:xfrm>
            <a:off x="4238625" y="3059113"/>
            <a:ext cx="1682750" cy="307975"/>
          </a:xfrm>
          <a:prstGeom prst="rect">
            <a:avLst/>
          </a:prstGeom>
          <a:solidFill>
            <a:schemeClr val="bg1"/>
          </a:solidFill>
          <a:ln>
            <a:solidFill>
              <a:schemeClr val="accent1">
                <a:lumMod val="40000"/>
                <a:lumOff val="60000"/>
              </a:schemeClr>
            </a:solidFill>
          </a:ln>
        </p:spPr>
        <p:txBody>
          <a:bodyPr>
            <a:spAutoFit/>
          </a:bodyPr>
          <a:lstStyle/>
          <a:p>
            <a:pPr algn="ctr">
              <a:defRPr/>
            </a:pPr>
            <a:r>
              <a:rPr lang="en-US" sz="1400"/>
              <a:t>observations</a:t>
            </a:r>
            <a:endParaRPr lang="en-US"/>
          </a:p>
        </p:txBody>
      </p:sp>
      <p:sp>
        <p:nvSpPr>
          <p:cNvPr id="21" name="TextBox 20"/>
          <p:cNvSpPr txBox="1"/>
          <p:nvPr/>
        </p:nvSpPr>
        <p:spPr>
          <a:xfrm>
            <a:off x="4238625" y="2620963"/>
            <a:ext cx="1682750" cy="307975"/>
          </a:xfrm>
          <a:prstGeom prst="rect">
            <a:avLst/>
          </a:prstGeom>
          <a:solidFill>
            <a:schemeClr val="bg1"/>
          </a:solidFill>
          <a:ln>
            <a:solidFill>
              <a:schemeClr val="accent1">
                <a:lumMod val="60000"/>
                <a:lumOff val="40000"/>
              </a:schemeClr>
            </a:solidFill>
          </a:ln>
        </p:spPr>
        <p:txBody>
          <a:bodyPr>
            <a:spAutoFit/>
          </a:bodyPr>
          <a:lstStyle/>
          <a:p>
            <a:pPr algn="ctr">
              <a:defRPr/>
            </a:pPr>
            <a:r>
              <a:rPr lang="en-US" sz="1400" dirty="0" err="1">
                <a:ea typeface="Arial" charset="0"/>
              </a:rPr>
              <a:t>EnKF</a:t>
            </a:r>
            <a:r>
              <a:rPr lang="en-US" sz="1400" dirty="0">
                <a:ea typeface="Arial" charset="0"/>
              </a:rPr>
              <a:t> update </a:t>
            </a:r>
          </a:p>
        </p:txBody>
      </p:sp>
      <p:sp>
        <p:nvSpPr>
          <p:cNvPr id="22" name="TextBox 21"/>
          <p:cNvSpPr txBox="1"/>
          <p:nvPr/>
        </p:nvSpPr>
        <p:spPr>
          <a:xfrm>
            <a:off x="6107113" y="2495550"/>
            <a:ext cx="1682750" cy="523875"/>
          </a:xfrm>
          <a:prstGeom prst="rect">
            <a:avLst/>
          </a:prstGeom>
          <a:solidFill>
            <a:srgbClr val="CCFFCC"/>
          </a:solidFill>
          <a:ln>
            <a:solidFill>
              <a:schemeClr val="accent1">
                <a:lumMod val="60000"/>
                <a:lumOff val="40000"/>
              </a:schemeClr>
            </a:solidFill>
          </a:ln>
        </p:spPr>
        <p:txBody>
          <a:bodyPr>
            <a:spAutoFit/>
          </a:bodyPr>
          <a:lstStyle/>
          <a:p>
            <a:pPr algn="ctr">
              <a:defRPr/>
            </a:pPr>
            <a:r>
              <a:rPr lang="en-US" sz="1400"/>
              <a:t>Posterior/analysis</a:t>
            </a:r>
          </a:p>
          <a:p>
            <a:pPr algn="ctr">
              <a:defRPr/>
            </a:pPr>
            <a:r>
              <a:rPr lang="en-US" sz="1400"/>
              <a:t>Cycle 2</a:t>
            </a:r>
            <a:endParaRPr lang="en-US"/>
          </a:p>
        </p:txBody>
      </p:sp>
      <p:sp>
        <p:nvSpPr>
          <p:cNvPr id="25" name="Bent Arrow 24"/>
          <p:cNvSpPr>
            <a:spLocks noChangeArrowheads="1"/>
          </p:cNvSpPr>
          <p:nvPr/>
        </p:nvSpPr>
        <p:spPr bwMode="auto">
          <a:xfrm>
            <a:off x="3455988" y="2044700"/>
            <a:ext cx="782637" cy="434975"/>
          </a:xfrm>
          <a:custGeom>
            <a:avLst/>
            <a:gdLst>
              <a:gd name="T0" fmla="*/ 673893 w 782637"/>
              <a:gd name="T1" fmla="*/ 0 h 434975"/>
              <a:gd name="T2" fmla="*/ 673893 w 782637"/>
              <a:gd name="T3" fmla="*/ 217488 h 434975"/>
              <a:gd name="T4" fmla="*/ 54372 w 782637"/>
              <a:gd name="T5" fmla="*/ 434975 h 434975"/>
              <a:gd name="T6" fmla="*/ 782637 w 782637"/>
              <a:gd name="T7" fmla="*/ 108744 h 434975"/>
              <a:gd name="T8" fmla="*/ 3 60000 65536"/>
              <a:gd name="T9" fmla="*/ 1 60000 65536"/>
              <a:gd name="T10" fmla="*/ 1 60000 65536"/>
              <a:gd name="T11" fmla="*/ 0 60000 65536"/>
              <a:gd name="T12" fmla="*/ 0 w 782637"/>
              <a:gd name="T13" fmla="*/ 0 h 434975"/>
              <a:gd name="T14" fmla="*/ 782637 w 782637"/>
              <a:gd name="T15" fmla="*/ 434975 h 434975"/>
            </a:gdLst>
            <a:ahLst/>
            <a:cxnLst>
              <a:cxn ang="T8">
                <a:pos x="T0" y="T1"/>
              </a:cxn>
              <a:cxn ang="T9">
                <a:pos x="T2" y="T3"/>
              </a:cxn>
              <a:cxn ang="T10">
                <a:pos x="T4" y="T5"/>
              </a:cxn>
              <a:cxn ang="T11">
                <a:pos x="T6" y="T7"/>
              </a:cxn>
            </a:cxnLst>
            <a:rect l="T12" t="T13" r="T14" b="T15"/>
            <a:pathLst>
              <a:path w="782637" h="434975">
                <a:moveTo>
                  <a:pt x="0" y="434975"/>
                </a:moveTo>
                <a:lnTo>
                  <a:pt x="0" y="244673"/>
                </a:lnTo>
                <a:cubicBezTo>
                  <a:pt x="0" y="139572"/>
                  <a:pt x="85201" y="54371"/>
                  <a:pt x="190301" y="54371"/>
                </a:cubicBezTo>
                <a:lnTo>
                  <a:pt x="673893" y="54372"/>
                </a:lnTo>
                <a:lnTo>
                  <a:pt x="673893" y="0"/>
                </a:lnTo>
                <a:lnTo>
                  <a:pt x="782637" y="108744"/>
                </a:lnTo>
                <a:lnTo>
                  <a:pt x="673893" y="217488"/>
                </a:lnTo>
                <a:lnTo>
                  <a:pt x="673893" y="163116"/>
                </a:lnTo>
                <a:lnTo>
                  <a:pt x="190302" y="163116"/>
                </a:lnTo>
                <a:lnTo>
                  <a:pt x="190301" y="163116"/>
                </a:lnTo>
                <a:cubicBezTo>
                  <a:pt x="145258" y="163116"/>
                  <a:pt x="108744" y="199630"/>
                  <a:pt x="108744" y="244673"/>
                </a:cubicBezTo>
                <a:lnTo>
                  <a:pt x="108744" y="434975"/>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cs typeface="+mn-cs"/>
            </a:endParaRPr>
          </a:p>
        </p:txBody>
      </p:sp>
      <p:sp>
        <p:nvSpPr>
          <p:cNvPr id="26" name="Bent Arrow 25"/>
          <p:cNvSpPr>
            <a:spLocks noChangeArrowheads="1"/>
          </p:cNvSpPr>
          <p:nvPr/>
        </p:nvSpPr>
        <p:spPr bwMode="auto">
          <a:xfrm>
            <a:off x="6675438" y="2049463"/>
            <a:ext cx="784225" cy="434975"/>
          </a:xfrm>
          <a:custGeom>
            <a:avLst/>
            <a:gdLst>
              <a:gd name="T0" fmla="*/ 675481 w 784225"/>
              <a:gd name="T1" fmla="*/ 0 h 434975"/>
              <a:gd name="T2" fmla="*/ 675481 w 784225"/>
              <a:gd name="T3" fmla="*/ 217488 h 434975"/>
              <a:gd name="T4" fmla="*/ 54372 w 784225"/>
              <a:gd name="T5" fmla="*/ 434975 h 434975"/>
              <a:gd name="T6" fmla="*/ 784225 w 784225"/>
              <a:gd name="T7" fmla="*/ 108744 h 434975"/>
              <a:gd name="T8" fmla="*/ 3 60000 65536"/>
              <a:gd name="T9" fmla="*/ 1 60000 65536"/>
              <a:gd name="T10" fmla="*/ 1 60000 65536"/>
              <a:gd name="T11" fmla="*/ 0 60000 65536"/>
              <a:gd name="T12" fmla="*/ 0 w 784225"/>
              <a:gd name="T13" fmla="*/ 0 h 434975"/>
              <a:gd name="T14" fmla="*/ 784225 w 784225"/>
              <a:gd name="T15" fmla="*/ 434975 h 434975"/>
            </a:gdLst>
            <a:ahLst/>
            <a:cxnLst>
              <a:cxn ang="T8">
                <a:pos x="T0" y="T1"/>
              </a:cxn>
              <a:cxn ang="T9">
                <a:pos x="T2" y="T3"/>
              </a:cxn>
              <a:cxn ang="T10">
                <a:pos x="T4" y="T5"/>
              </a:cxn>
              <a:cxn ang="T11">
                <a:pos x="T6" y="T7"/>
              </a:cxn>
            </a:cxnLst>
            <a:rect l="T12" t="T13" r="T14" b="T15"/>
            <a:pathLst>
              <a:path w="784225" h="434975">
                <a:moveTo>
                  <a:pt x="0" y="434975"/>
                </a:moveTo>
                <a:lnTo>
                  <a:pt x="0" y="244673"/>
                </a:lnTo>
                <a:cubicBezTo>
                  <a:pt x="0" y="139572"/>
                  <a:pt x="85201" y="54371"/>
                  <a:pt x="190301" y="54371"/>
                </a:cubicBezTo>
                <a:lnTo>
                  <a:pt x="675481" y="54372"/>
                </a:lnTo>
                <a:lnTo>
                  <a:pt x="675481" y="0"/>
                </a:lnTo>
                <a:lnTo>
                  <a:pt x="784225" y="108744"/>
                </a:lnTo>
                <a:lnTo>
                  <a:pt x="675481" y="217488"/>
                </a:lnTo>
                <a:lnTo>
                  <a:pt x="675481" y="163116"/>
                </a:lnTo>
                <a:lnTo>
                  <a:pt x="190302" y="163116"/>
                </a:lnTo>
                <a:lnTo>
                  <a:pt x="190301" y="163116"/>
                </a:lnTo>
                <a:cubicBezTo>
                  <a:pt x="145258" y="163116"/>
                  <a:pt x="108744" y="199630"/>
                  <a:pt x="108744" y="244673"/>
                </a:cubicBezTo>
                <a:lnTo>
                  <a:pt x="108744" y="434975"/>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cs typeface="+mn-cs"/>
            </a:endParaRPr>
          </a:p>
        </p:txBody>
      </p:sp>
      <p:sp>
        <p:nvSpPr>
          <p:cNvPr id="28" name="Right Arrow 27"/>
          <p:cNvSpPr>
            <a:spLocks noChangeArrowheads="1"/>
          </p:cNvSpPr>
          <p:nvPr/>
        </p:nvSpPr>
        <p:spPr bwMode="auto">
          <a:xfrm flipV="1">
            <a:off x="1917700" y="2698750"/>
            <a:ext cx="185738" cy="146050"/>
          </a:xfrm>
          <a:prstGeom prst="rightArrow">
            <a:avLst>
              <a:gd name="adj1" fmla="val 50000"/>
              <a:gd name="adj2" fmla="val 49998"/>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0" name="TextBox 29"/>
          <p:cNvSpPr txBox="1"/>
          <p:nvPr/>
        </p:nvSpPr>
        <p:spPr>
          <a:xfrm>
            <a:off x="7461250" y="1666875"/>
            <a:ext cx="1682750" cy="738188"/>
          </a:xfrm>
          <a:prstGeom prst="rect">
            <a:avLst/>
          </a:prstGeom>
          <a:solidFill>
            <a:schemeClr val="accent6">
              <a:lumMod val="60000"/>
              <a:lumOff val="40000"/>
            </a:schemeClr>
          </a:solidFill>
          <a:ln>
            <a:solidFill>
              <a:schemeClr val="accent1">
                <a:lumMod val="60000"/>
                <a:lumOff val="40000"/>
              </a:schemeClr>
            </a:solidFill>
          </a:ln>
        </p:spPr>
        <p:txBody>
          <a:bodyPr>
            <a:spAutoFit/>
          </a:bodyPr>
          <a:lstStyle/>
          <a:p>
            <a:pPr algn="ctr">
              <a:defRPr/>
            </a:pPr>
            <a:r>
              <a:rPr lang="en-US" sz="1400" b="1"/>
              <a:t>1 h background </a:t>
            </a:r>
            <a:r>
              <a:rPr lang="en-US" sz="1400"/>
              <a:t>ensemble forecast</a:t>
            </a:r>
          </a:p>
          <a:p>
            <a:pPr algn="ctr">
              <a:defRPr/>
            </a:pPr>
            <a:r>
              <a:rPr lang="en-US" sz="1400"/>
              <a:t>Cycle 3</a:t>
            </a:r>
            <a:endParaRPr lang="en-US"/>
          </a:p>
        </p:txBody>
      </p:sp>
      <p:sp>
        <p:nvSpPr>
          <p:cNvPr id="31" name="Down Arrow 30"/>
          <p:cNvSpPr>
            <a:spLocks noChangeArrowheads="1"/>
          </p:cNvSpPr>
          <p:nvPr/>
        </p:nvSpPr>
        <p:spPr bwMode="auto">
          <a:xfrm>
            <a:off x="989013" y="2425700"/>
            <a:ext cx="100012" cy="223838"/>
          </a:xfrm>
          <a:prstGeom prst="downArrow">
            <a:avLst>
              <a:gd name="adj1" fmla="val 50000"/>
              <a:gd name="adj2" fmla="val 49995"/>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2" name="Up Arrow 31"/>
          <p:cNvSpPr>
            <a:spLocks noChangeArrowheads="1"/>
          </p:cNvSpPr>
          <p:nvPr/>
        </p:nvSpPr>
        <p:spPr bwMode="auto">
          <a:xfrm>
            <a:off x="989013" y="2894013"/>
            <a:ext cx="100012" cy="227012"/>
          </a:xfrm>
          <a:prstGeom prst="up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3" name="Down Arrow 32"/>
          <p:cNvSpPr>
            <a:spLocks noChangeArrowheads="1"/>
          </p:cNvSpPr>
          <p:nvPr/>
        </p:nvSpPr>
        <p:spPr bwMode="auto">
          <a:xfrm>
            <a:off x="5030788" y="2425700"/>
            <a:ext cx="98425" cy="223838"/>
          </a:xfrm>
          <a:prstGeom prst="downArrow">
            <a:avLst>
              <a:gd name="adj1" fmla="val 50000"/>
              <a:gd name="adj2" fmla="val 50001"/>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4" name="Up Arrow 33"/>
          <p:cNvSpPr>
            <a:spLocks noChangeArrowheads="1"/>
          </p:cNvSpPr>
          <p:nvPr/>
        </p:nvSpPr>
        <p:spPr bwMode="auto">
          <a:xfrm>
            <a:off x="5030788" y="2933700"/>
            <a:ext cx="98425" cy="227013"/>
          </a:xfrm>
          <a:prstGeom prst="upArrow">
            <a:avLst>
              <a:gd name="adj1" fmla="val 50000"/>
              <a:gd name="adj2" fmla="val 50005"/>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5" name="Right Arrow 34"/>
          <p:cNvSpPr>
            <a:spLocks noChangeArrowheads="1"/>
          </p:cNvSpPr>
          <p:nvPr/>
        </p:nvSpPr>
        <p:spPr bwMode="auto">
          <a:xfrm flipV="1">
            <a:off x="5921375" y="2706688"/>
            <a:ext cx="185738" cy="144462"/>
          </a:xfrm>
          <a:prstGeom prst="rightArrow">
            <a:avLst>
              <a:gd name="adj1" fmla="val 50000"/>
              <a:gd name="adj2" fmla="val 50000"/>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36" name="TextBox 35"/>
          <p:cNvSpPr txBox="1"/>
          <p:nvPr/>
        </p:nvSpPr>
        <p:spPr>
          <a:xfrm>
            <a:off x="465138" y="3768725"/>
            <a:ext cx="8408987" cy="2862263"/>
          </a:xfrm>
          <a:prstGeom prst="rect">
            <a:avLst/>
          </a:prstGeom>
          <a:solidFill>
            <a:schemeClr val="accent3">
              <a:lumMod val="40000"/>
              <a:lumOff val="60000"/>
            </a:schemeClr>
          </a:solidFill>
        </p:spPr>
        <p:txBody>
          <a:bodyPr>
            <a:spAutoFit/>
          </a:bodyPr>
          <a:lstStyle/>
          <a:p>
            <a:pPr algn="ctr">
              <a:defRPr/>
            </a:pPr>
            <a:r>
              <a:rPr lang="en-US" sz="2000" b="1" dirty="0"/>
              <a:t>Diagnostic procedure </a:t>
            </a:r>
          </a:p>
          <a:p>
            <a:pPr>
              <a:buFont typeface="Arial" charset="0"/>
              <a:buChar char="•"/>
              <a:defRPr/>
            </a:pPr>
            <a:endParaRPr lang="en-US" sz="2000" dirty="0"/>
          </a:p>
          <a:p>
            <a:pPr>
              <a:defRPr/>
            </a:pPr>
            <a:r>
              <a:rPr lang="en-US" sz="2000" b="1" u="sng" dirty="0"/>
              <a:t>Cylindrical coordinates</a:t>
            </a:r>
            <a:r>
              <a:rPr lang="en-US" sz="2000" u="sng" dirty="0"/>
              <a:t>:</a:t>
            </a:r>
            <a:r>
              <a:rPr lang="en-US" sz="2000" dirty="0"/>
              <a:t> The ensemble mean of background forecasts and the mean analysis from each cycle were transformed into cylindrical coordinates centered on the corresponding storm center </a:t>
            </a:r>
          </a:p>
          <a:p>
            <a:pPr>
              <a:buFont typeface="Arial" charset="0"/>
              <a:buChar char="•"/>
              <a:defRPr/>
            </a:pPr>
            <a:endParaRPr lang="en-US" sz="2000" dirty="0"/>
          </a:p>
          <a:p>
            <a:pPr>
              <a:defRPr/>
            </a:pPr>
            <a:r>
              <a:rPr lang="en-US" sz="2000" b="1" u="sng" dirty="0" err="1"/>
              <a:t>Azimuthal</a:t>
            </a:r>
            <a:r>
              <a:rPr lang="en-US" sz="2000" b="1" u="sng" dirty="0"/>
              <a:t> average </a:t>
            </a:r>
            <a:r>
              <a:rPr lang="en-US" sz="2000" dirty="0"/>
              <a:t> was then computed for tangential, radial and vertical wind components, </a:t>
            </a:r>
            <a:r>
              <a:rPr lang="en-US" sz="2000" dirty="0" err="1"/>
              <a:t>vorticity</a:t>
            </a:r>
            <a:r>
              <a:rPr lang="en-US" sz="2000" dirty="0"/>
              <a:t>, surface pressure, temperature, specific humidity, </a:t>
            </a:r>
            <a:r>
              <a:rPr lang="en-US" dirty="0"/>
              <a:t>…  </a:t>
            </a:r>
          </a:p>
        </p:txBody>
      </p:sp>
      <p:sp>
        <p:nvSpPr>
          <p:cNvPr id="37" name="TextBox 36"/>
          <p:cNvSpPr txBox="1"/>
          <p:nvPr/>
        </p:nvSpPr>
        <p:spPr>
          <a:xfrm>
            <a:off x="8088313" y="2628900"/>
            <a:ext cx="923925" cy="307975"/>
          </a:xfrm>
          <a:prstGeom prst="rect">
            <a:avLst/>
          </a:prstGeom>
          <a:solidFill>
            <a:srgbClr val="CCFFCC"/>
          </a:solidFill>
          <a:ln>
            <a:solidFill>
              <a:schemeClr val="accent1">
                <a:lumMod val="60000"/>
                <a:lumOff val="40000"/>
              </a:schemeClr>
            </a:solidFill>
          </a:ln>
        </p:spPr>
        <p:txBody>
          <a:bodyPr>
            <a:spAutoFit/>
          </a:bodyPr>
          <a:lstStyle/>
          <a:p>
            <a:pPr algn="ctr">
              <a:defRPr/>
            </a:pPr>
            <a:r>
              <a:rPr lang="en-US" sz="1400"/>
              <a:t>…….</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rzhmaxh_Vt_201008290600.png"/>
          <p:cNvPicPr>
            <a:picLocks noChangeAspect="1"/>
          </p:cNvPicPr>
          <p:nvPr/>
        </p:nvPicPr>
        <p:blipFill>
          <a:blip r:embed="rId3" cstate="print"/>
          <a:srcRect t="6667"/>
          <a:stretch>
            <a:fillRect/>
          </a:stretch>
        </p:blipFill>
        <p:spPr bwMode="auto">
          <a:xfrm>
            <a:off x="1800225" y="1138237"/>
            <a:ext cx="2598738" cy="1819275"/>
          </a:xfrm>
          <a:prstGeom prst="rect">
            <a:avLst/>
          </a:prstGeom>
          <a:noFill/>
          <a:ln w="9525">
            <a:noFill/>
            <a:miter lim="800000"/>
            <a:headEnd/>
            <a:tailEnd/>
          </a:ln>
        </p:spPr>
      </p:pic>
      <p:pic>
        <p:nvPicPr>
          <p:cNvPr id="7171" name="Picture 4" descr="rzhmaxh_Vt_201008290600.png"/>
          <p:cNvPicPr>
            <a:picLocks noChangeAspect="1"/>
          </p:cNvPicPr>
          <p:nvPr/>
        </p:nvPicPr>
        <p:blipFill>
          <a:blip r:embed="rId4" cstate="print"/>
          <a:srcRect t="6667"/>
          <a:stretch>
            <a:fillRect/>
          </a:stretch>
        </p:blipFill>
        <p:spPr bwMode="auto">
          <a:xfrm>
            <a:off x="4398963" y="1138237"/>
            <a:ext cx="2597150" cy="1819275"/>
          </a:xfrm>
          <a:prstGeom prst="rect">
            <a:avLst/>
          </a:prstGeom>
          <a:noFill/>
          <a:ln w="9525">
            <a:noFill/>
            <a:miter lim="800000"/>
            <a:headEnd/>
            <a:tailEnd/>
          </a:ln>
        </p:spPr>
      </p:pic>
      <p:pic>
        <p:nvPicPr>
          <p:cNvPr id="7172" name="Picture 5" descr="rzhmaxh_Vt_201008290600.png"/>
          <p:cNvPicPr>
            <a:picLocks noChangeAspect="1"/>
          </p:cNvPicPr>
          <p:nvPr/>
        </p:nvPicPr>
        <p:blipFill>
          <a:blip r:embed="rId5" cstate="print"/>
          <a:srcRect t="6667" b="8334"/>
          <a:stretch>
            <a:fillRect/>
          </a:stretch>
        </p:blipFill>
        <p:spPr bwMode="auto">
          <a:xfrm>
            <a:off x="1797050" y="2844800"/>
            <a:ext cx="2600325" cy="1657350"/>
          </a:xfrm>
          <a:prstGeom prst="rect">
            <a:avLst/>
          </a:prstGeom>
          <a:noFill/>
          <a:ln w="9525">
            <a:noFill/>
            <a:miter lim="800000"/>
            <a:headEnd/>
            <a:tailEnd/>
          </a:ln>
        </p:spPr>
      </p:pic>
      <p:pic>
        <p:nvPicPr>
          <p:cNvPr id="7173" name="Picture 6" descr="rzhmaxh_Vt_201008290600.png"/>
          <p:cNvPicPr>
            <a:picLocks noChangeAspect="1"/>
          </p:cNvPicPr>
          <p:nvPr/>
        </p:nvPicPr>
        <p:blipFill>
          <a:blip r:embed="rId6" cstate="print"/>
          <a:srcRect t="6667" b="8334"/>
          <a:stretch>
            <a:fillRect/>
          </a:stretch>
        </p:blipFill>
        <p:spPr bwMode="auto">
          <a:xfrm>
            <a:off x="4395788" y="2844800"/>
            <a:ext cx="2600325" cy="1657350"/>
          </a:xfrm>
          <a:prstGeom prst="rect">
            <a:avLst/>
          </a:prstGeom>
          <a:noFill/>
          <a:ln w="9525">
            <a:noFill/>
            <a:miter lim="800000"/>
            <a:headEnd/>
            <a:tailEnd/>
          </a:ln>
        </p:spPr>
      </p:pic>
      <p:sp>
        <p:nvSpPr>
          <p:cNvPr id="7174" name="TextBox 12"/>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ctr"/>
            <a:r>
              <a:rPr lang="en-US" sz="3600" dirty="0">
                <a:latin typeface="Calibri" charset="0"/>
                <a:ea typeface="ＭＳ Ｐゴシック" charset="-128"/>
              </a:rPr>
              <a:t>Evolution of maximum </a:t>
            </a:r>
            <a:r>
              <a:rPr lang="en-US" sz="3600" dirty="0" err="1">
                <a:latin typeface="Calibri" charset="0"/>
                <a:ea typeface="ＭＳ Ｐゴシック" charset="-128"/>
              </a:rPr>
              <a:t>axisymmetric</a:t>
            </a:r>
            <a:r>
              <a:rPr lang="en-US" sz="3600" dirty="0">
                <a:latin typeface="Calibri" charset="0"/>
                <a:ea typeface="ＭＳ Ｐゴシック" charset="-128"/>
              </a:rPr>
              <a:t> tangential velocity  at different heights    </a:t>
            </a:r>
            <a:endParaRPr lang="en-US" sz="3600" dirty="0">
              <a:solidFill>
                <a:srgbClr val="7F7F7F"/>
              </a:solidFill>
              <a:latin typeface="Calibri" charset="0"/>
              <a:ea typeface="ＭＳ Ｐゴシック" charset="-128"/>
            </a:endParaRPr>
          </a:p>
        </p:txBody>
      </p:sp>
      <p:sp>
        <p:nvSpPr>
          <p:cNvPr id="21511" name="TextBox 13"/>
          <p:cNvSpPr txBox="1">
            <a:spLocks noChangeArrowheads="1"/>
          </p:cNvSpPr>
          <p:nvPr/>
        </p:nvSpPr>
        <p:spPr bwMode="auto">
          <a:xfrm>
            <a:off x="349250" y="4767263"/>
            <a:ext cx="8623300" cy="1938337"/>
          </a:xfrm>
          <a:prstGeom prst="rect">
            <a:avLst/>
          </a:prstGeom>
          <a:solidFill>
            <a:schemeClr val="accent3">
              <a:lumMod val="40000"/>
              <a:lumOff val="60000"/>
            </a:schemeClr>
          </a:solidFill>
          <a:ln w="9525">
            <a:noFill/>
            <a:miter lim="800000"/>
            <a:headEnd/>
            <a:tailEnd/>
          </a:ln>
        </p:spPr>
        <p:txBody>
          <a:bodyPr>
            <a:spAutoFit/>
          </a:bodyPr>
          <a:lstStyle/>
          <a:p>
            <a:pPr>
              <a:buFont typeface="Arial" charset="0"/>
              <a:buChar char="•"/>
              <a:defRPr/>
            </a:pPr>
            <a:r>
              <a:rPr lang="en-US" sz="2000" dirty="0">
                <a:latin typeface="Calibri" charset="0"/>
                <a:ea typeface="ＭＳ Ｐゴシック" charset="-128"/>
              </a:rPr>
              <a:t>  The results show systematic reduction of  the mean vortex strength in short-term forecast after the increase at the analysis update times for the periods when Earl was category 3-4 </a:t>
            </a:r>
          </a:p>
          <a:p>
            <a:pPr>
              <a:buFont typeface="Arial" charset="0"/>
              <a:buChar char="•"/>
              <a:defRPr/>
            </a:pPr>
            <a:endParaRPr lang="en-US" sz="2000" dirty="0">
              <a:latin typeface="Calibri" charset="0"/>
              <a:ea typeface="ＭＳ Ｐゴシック" charset="-128"/>
            </a:endParaRPr>
          </a:p>
          <a:p>
            <a:pPr>
              <a:buFont typeface="Arial" charset="0"/>
              <a:buChar char="•"/>
              <a:defRPr/>
            </a:pPr>
            <a:r>
              <a:rPr lang="en-US" sz="2000" dirty="0">
                <a:latin typeface="Calibri" charset="0"/>
                <a:ea typeface="ＭＳ Ｐゴシック" charset="-128"/>
              </a:rPr>
              <a:t> Such background forecast error leads to  poor memory of the impact of  observations on the vortex strength during </a:t>
            </a:r>
            <a:r>
              <a:rPr lang="en-US" sz="2000" dirty="0" err="1">
                <a:latin typeface="Calibri" charset="0"/>
                <a:ea typeface="ＭＳ Ｐゴシック" charset="-128"/>
              </a:rPr>
              <a:t>EnKF</a:t>
            </a:r>
            <a:r>
              <a:rPr lang="en-US" sz="2000" dirty="0">
                <a:latin typeface="Calibri" charset="0"/>
                <a:ea typeface="ＭＳ Ｐゴシック" charset="-128"/>
              </a:rPr>
              <a:t> cycling </a:t>
            </a:r>
          </a:p>
        </p:txBody>
      </p:sp>
      <p:sp>
        <p:nvSpPr>
          <p:cNvPr id="7176" name="TextBox 11"/>
          <p:cNvSpPr txBox="1">
            <a:spLocks noChangeArrowheads="1"/>
          </p:cNvSpPr>
          <p:nvPr/>
        </p:nvSpPr>
        <p:spPr bwMode="auto">
          <a:xfrm>
            <a:off x="4113213" y="4462462"/>
            <a:ext cx="2882900" cy="261938"/>
          </a:xfrm>
          <a:prstGeom prst="rect">
            <a:avLst/>
          </a:prstGeom>
          <a:solidFill>
            <a:schemeClr val="bg1"/>
          </a:solidFill>
          <a:ln w="9525">
            <a:noFill/>
            <a:miter lim="800000"/>
            <a:headEnd/>
            <a:tailEnd/>
          </a:ln>
        </p:spPr>
        <p:txBody>
          <a:bodyPr>
            <a:spAutoFit/>
          </a:bodyPr>
          <a:lstStyle/>
          <a:p>
            <a:r>
              <a:rPr lang="en-US" sz="1000"/>
              <a:t>              </a:t>
            </a:r>
            <a:r>
              <a:rPr lang="en-US" sz="1100"/>
              <a:t>F   A    F    A   F    A   F    A</a:t>
            </a:r>
          </a:p>
        </p:txBody>
      </p:sp>
      <p:sp>
        <p:nvSpPr>
          <p:cNvPr id="7177" name="TextBox 12"/>
          <p:cNvSpPr txBox="1">
            <a:spLocks noChangeArrowheads="1"/>
          </p:cNvSpPr>
          <p:nvPr/>
        </p:nvSpPr>
        <p:spPr bwMode="auto">
          <a:xfrm>
            <a:off x="2212975" y="1249362"/>
            <a:ext cx="733425" cy="442913"/>
          </a:xfrm>
          <a:prstGeom prst="rect">
            <a:avLst/>
          </a:prstGeom>
          <a:noFill/>
          <a:ln w="9525">
            <a:noFill/>
            <a:miter lim="800000"/>
            <a:headEnd/>
            <a:tailEnd/>
          </a:ln>
        </p:spPr>
        <p:txBody>
          <a:bodyPr>
            <a:spAutoFit/>
          </a:bodyPr>
          <a:lstStyle/>
          <a:p>
            <a:r>
              <a:rPr lang="en-US">
                <a:solidFill>
                  <a:srgbClr val="BFBFBF"/>
                </a:solidFill>
              </a:rPr>
              <a:t>TS</a:t>
            </a:r>
          </a:p>
        </p:txBody>
      </p:sp>
      <p:sp>
        <p:nvSpPr>
          <p:cNvPr id="7178" name="TextBox 13"/>
          <p:cNvSpPr txBox="1">
            <a:spLocks noChangeArrowheads="1"/>
          </p:cNvSpPr>
          <p:nvPr/>
        </p:nvSpPr>
        <p:spPr bwMode="auto">
          <a:xfrm>
            <a:off x="4821238" y="1249362"/>
            <a:ext cx="731837" cy="442913"/>
          </a:xfrm>
          <a:prstGeom prst="rect">
            <a:avLst/>
          </a:prstGeom>
          <a:noFill/>
          <a:ln w="9525">
            <a:noFill/>
            <a:miter lim="800000"/>
            <a:headEnd/>
            <a:tailEnd/>
          </a:ln>
        </p:spPr>
        <p:txBody>
          <a:bodyPr>
            <a:spAutoFit/>
          </a:bodyPr>
          <a:lstStyle/>
          <a:p>
            <a:r>
              <a:rPr lang="en-US">
                <a:solidFill>
                  <a:srgbClr val="BFBFBF"/>
                </a:solidFill>
              </a:rPr>
              <a:t>H1</a:t>
            </a:r>
          </a:p>
        </p:txBody>
      </p:sp>
      <p:sp>
        <p:nvSpPr>
          <p:cNvPr id="7179" name="TextBox 14"/>
          <p:cNvSpPr txBox="1">
            <a:spLocks noChangeArrowheads="1"/>
          </p:cNvSpPr>
          <p:nvPr/>
        </p:nvSpPr>
        <p:spPr bwMode="auto">
          <a:xfrm>
            <a:off x="2241550" y="2905125"/>
            <a:ext cx="733425" cy="369887"/>
          </a:xfrm>
          <a:prstGeom prst="rect">
            <a:avLst/>
          </a:prstGeom>
          <a:noFill/>
          <a:ln w="9525">
            <a:noFill/>
            <a:miter lim="800000"/>
            <a:headEnd/>
            <a:tailEnd/>
          </a:ln>
        </p:spPr>
        <p:txBody>
          <a:bodyPr>
            <a:spAutoFit/>
          </a:bodyPr>
          <a:lstStyle/>
          <a:p>
            <a:r>
              <a:rPr lang="en-US">
                <a:solidFill>
                  <a:srgbClr val="BFBFBF"/>
                </a:solidFill>
              </a:rPr>
              <a:t>H3</a:t>
            </a:r>
          </a:p>
        </p:txBody>
      </p:sp>
      <p:sp>
        <p:nvSpPr>
          <p:cNvPr id="7180" name="TextBox 17"/>
          <p:cNvSpPr txBox="1">
            <a:spLocks noChangeArrowheads="1"/>
          </p:cNvSpPr>
          <p:nvPr/>
        </p:nvSpPr>
        <p:spPr bwMode="auto">
          <a:xfrm>
            <a:off x="4821238" y="2905125"/>
            <a:ext cx="731837" cy="442912"/>
          </a:xfrm>
          <a:prstGeom prst="rect">
            <a:avLst/>
          </a:prstGeom>
          <a:noFill/>
          <a:ln w="9525">
            <a:noFill/>
            <a:miter lim="800000"/>
            <a:headEnd/>
            <a:tailEnd/>
          </a:ln>
        </p:spPr>
        <p:txBody>
          <a:bodyPr>
            <a:spAutoFit/>
          </a:bodyPr>
          <a:lstStyle/>
          <a:p>
            <a:r>
              <a:rPr lang="en-US">
                <a:solidFill>
                  <a:srgbClr val="BFBFBF"/>
                </a:solidFill>
              </a:rPr>
              <a:t>H4</a:t>
            </a:r>
          </a:p>
        </p:txBody>
      </p:sp>
      <p:sp>
        <p:nvSpPr>
          <p:cNvPr id="7181" name="TextBox 11"/>
          <p:cNvSpPr txBox="1">
            <a:spLocks noChangeArrowheads="1"/>
          </p:cNvSpPr>
          <p:nvPr/>
        </p:nvSpPr>
        <p:spPr bwMode="auto">
          <a:xfrm>
            <a:off x="1797050" y="4459287"/>
            <a:ext cx="2482850" cy="261938"/>
          </a:xfrm>
          <a:prstGeom prst="rect">
            <a:avLst/>
          </a:prstGeom>
          <a:solidFill>
            <a:schemeClr val="bg1"/>
          </a:solidFill>
          <a:ln w="9525">
            <a:noFill/>
            <a:miter lim="800000"/>
            <a:headEnd/>
            <a:tailEnd/>
          </a:ln>
        </p:spPr>
        <p:txBody>
          <a:bodyPr>
            <a:spAutoFit/>
          </a:bodyPr>
          <a:lstStyle/>
          <a:p>
            <a:r>
              <a:rPr lang="en-US" sz="1100"/>
              <a:t>      F   A    F   A    F   A    F    A</a:t>
            </a:r>
          </a:p>
        </p:txBody>
      </p:sp>
      <p:sp>
        <p:nvSpPr>
          <p:cNvPr id="7182" name="TextBox 12"/>
          <p:cNvSpPr txBox="1">
            <a:spLocks noChangeArrowheads="1"/>
          </p:cNvSpPr>
          <p:nvPr/>
        </p:nvSpPr>
        <p:spPr bwMode="auto">
          <a:xfrm>
            <a:off x="6953250" y="2187575"/>
            <a:ext cx="2084388" cy="923925"/>
          </a:xfrm>
          <a:prstGeom prst="rect">
            <a:avLst/>
          </a:prstGeom>
          <a:noFill/>
          <a:ln w="9525">
            <a:noFill/>
            <a:miter lim="800000"/>
            <a:headEnd/>
            <a:tailEnd/>
          </a:ln>
        </p:spPr>
        <p:txBody>
          <a:bodyPr>
            <a:spAutoFit/>
          </a:bodyPr>
          <a:lstStyle/>
          <a:p>
            <a:pPr algn="ctr"/>
            <a:r>
              <a:rPr lang="en-US">
                <a:solidFill>
                  <a:srgbClr val="7F7F7F"/>
                </a:solidFill>
                <a:latin typeface="Calibri" charset="0"/>
                <a:ea typeface="ＭＳ Ｐゴシック" charset="-128"/>
              </a:rPr>
              <a:t>Examples form </a:t>
            </a:r>
          </a:p>
          <a:p>
            <a:pPr algn="ctr"/>
            <a:r>
              <a:rPr lang="en-US">
                <a:solidFill>
                  <a:srgbClr val="7F7F7F"/>
                </a:solidFill>
                <a:latin typeface="Calibri" charset="0"/>
                <a:ea typeface="ＭＳ Ｐゴシック" charset="-128"/>
              </a:rPr>
              <a:t>the hurricane Earl cases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rzhmaxh_Vt_201008290600.png"/>
          <p:cNvPicPr>
            <a:picLocks noChangeAspect="1"/>
          </p:cNvPicPr>
          <p:nvPr/>
        </p:nvPicPr>
        <p:blipFill>
          <a:blip r:embed="rId3" cstate="print"/>
          <a:srcRect/>
          <a:stretch>
            <a:fillRect/>
          </a:stretch>
        </p:blipFill>
        <p:spPr bwMode="auto">
          <a:xfrm>
            <a:off x="954088" y="1317625"/>
            <a:ext cx="1755775" cy="1316038"/>
          </a:xfrm>
          <a:prstGeom prst="rect">
            <a:avLst/>
          </a:prstGeom>
          <a:noFill/>
          <a:ln w="9525">
            <a:noFill/>
            <a:miter lim="800000"/>
            <a:headEnd/>
            <a:tailEnd/>
          </a:ln>
        </p:spPr>
      </p:pic>
      <p:pic>
        <p:nvPicPr>
          <p:cNvPr id="8195" name="Picture 6" descr="rzhmaxh_Vt_201008290600.png"/>
          <p:cNvPicPr>
            <a:picLocks noChangeAspect="1"/>
          </p:cNvPicPr>
          <p:nvPr/>
        </p:nvPicPr>
        <p:blipFill>
          <a:blip r:embed="rId4" cstate="print"/>
          <a:srcRect/>
          <a:stretch>
            <a:fillRect/>
          </a:stretch>
        </p:blipFill>
        <p:spPr bwMode="auto">
          <a:xfrm>
            <a:off x="2709863" y="1309688"/>
            <a:ext cx="1755775" cy="1316037"/>
          </a:xfrm>
          <a:prstGeom prst="rect">
            <a:avLst/>
          </a:prstGeom>
          <a:noFill/>
          <a:ln w="9525">
            <a:noFill/>
            <a:miter lim="800000"/>
            <a:headEnd/>
            <a:tailEnd/>
          </a:ln>
        </p:spPr>
      </p:pic>
      <p:sp>
        <p:nvSpPr>
          <p:cNvPr id="8196" name="TextBox 12"/>
          <p:cNvSpPr txBox="1">
            <a:spLocks noChangeArrowheads="1"/>
          </p:cNvSpPr>
          <p:nvPr/>
        </p:nvSpPr>
        <p:spPr bwMode="auto">
          <a:xfrm>
            <a:off x="85725" y="127000"/>
            <a:ext cx="8988425" cy="1200329"/>
          </a:xfrm>
          <a:prstGeom prst="rect">
            <a:avLst/>
          </a:prstGeom>
          <a:noFill/>
          <a:ln w="9525">
            <a:noFill/>
            <a:miter lim="800000"/>
            <a:headEnd/>
            <a:tailEnd/>
          </a:ln>
        </p:spPr>
        <p:txBody>
          <a:bodyPr>
            <a:spAutoFit/>
          </a:bodyPr>
          <a:lstStyle/>
          <a:p>
            <a:pPr algn="ctr"/>
            <a:r>
              <a:rPr lang="en-US" sz="3600" dirty="0">
                <a:latin typeface="Calibri" charset="0"/>
                <a:ea typeface="ＭＳ Ｐゴシック" charset="-128"/>
              </a:rPr>
              <a:t> Evolution of maximum </a:t>
            </a:r>
            <a:r>
              <a:rPr lang="en-US" sz="3600" dirty="0" err="1">
                <a:latin typeface="Calibri" charset="0"/>
                <a:ea typeface="ＭＳ Ｐゴシック" charset="-128"/>
              </a:rPr>
              <a:t>axisymmetric</a:t>
            </a:r>
            <a:r>
              <a:rPr lang="en-US" sz="3600" dirty="0">
                <a:latin typeface="Calibri" charset="0"/>
                <a:ea typeface="ＭＳ Ｐゴシック" charset="-128"/>
              </a:rPr>
              <a:t> </a:t>
            </a:r>
            <a:r>
              <a:rPr lang="en-US" sz="3600" dirty="0" err="1">
                <a:latin typeface="Calibri" charset="0"/>
                <a:ea typeface="ＭＳ Ｐゴシック" charset="-128"/>
              </a:rPr>
              <a:t>vorticity</a:t>
            </a:r>
            <a:r>
              <a:rPr lang="en-US" sz="3600" dirty="0">
                <a:latin typeface="Calibri" charset="0"/>
                <a:ea typeface="ＭＳ Ｐゴシック" charset="-128"/>
              </a:rPr>
              <a:t> and MSLP</a:t>
            </a:r>
          </a:p>
        </p:txBody>
      </p:sp>
      <p:sp>
        <p:nvSpPr>
          <p:cNvPr id="25605" name="TextBox 13"/>
          <p:cNvSpPr txBox="1">
            <a:spLocks noChangeArrowheads="1"/>
          </p:cNvSpPr>
          <p:nvPr/>
        </p:nvSpPr>
        <p:spPr bwMode="auto">
          <a:xfrm>
            <a:off x="371475" y="4411663"/>
            <a:ext cx="8616950" cy="1946275"/>
          </a:xfrm>
          <a:prstGeom prst="rect">
            <a:avLst/>
          </a:prstGeom>
          <a:solidFill>
            <a:schemeClr val="accent3">
              <a:lumMod val="40000"/>
              <a:lumOff val="60000"/>
            </a:schemeClr>
          </a:solidFill>
          <a:ln w="9525">
            <a:noFill/>
            <a:miter lim="800000"/>
            <a:headEnd/>
            <a:tailEnd/>
          </a:ln>
        </p:spPr>
        <p:txBody>
          <a:bodyPr>
            <a:spAutoFit/>
          </a:bodyPr>
          <a:lstStyle/>
          <a:p>
            <a:pPr>
              <a:buFont typeface="Arial" charset="0"/>
              <a:buChar char="•"/>
              <a:defRPr/>
            </a:pPr>
            <a:r>
              <a:rPr lang="en-US" dirty="0">
                <a:latin typeface="Calibri" charset="0"/>
                <a:ea typeface="ＭＳ Ｐゴシック" charset="-128"/>
              </a:rPr>
              <a:t> </a:t>
            </a:r>
            <a:r>
              <a:rPr lang="en-US" sz="2000" dirty="0">
                <a:latin typeface="Calibri" charset="0"/>
                <a:ea typeface="ＭＳ Ｐゴシック" charset="-128"/>
              </a:rPr>
              <a:t>MSLP decreases under the influence of observations during the </a:t>
            </a:r>
            <a:r>
              <a:rPr lang="en-US" sz="2000" dirty="0" err="1">
                <a:latin typeface="Calibri" charset="0"/>
                <a:ea typeface="ＭＳ Ｐゴシック" charset="-128"/>
              </a:rPr>
              <a:t>EnKF</a:t>
            </a:r>
            <a:r>
              <a:rPr lang="en-US" sz="2000" dirty="0">
                <a:latin typeface="Calibri" charset="0"/>
                <a:ea typeface="ＭＳ Ｐゴシック" charset="-128"/>
              </a:rPr>
              <a:t> cycling, coupled with oscillating but overall increasing  maximum </a:t>
            </a:r>
            <a:r>
              <a:rPr lang="en-US" sz="2000" dirty="0" err="1">
                <a:latin typeface="Calibri" charset="0"/>
                <a:ea typeface="ＭＳ Ｐゴシック" charset="-128"/>
              </a:rPr>
              <a:t>vorticity</a:t>
            </a:r>
            <a:r>
              <a:rPr lang="en-US" sz="2000" dirty="0">
                <a:latin typeface="Calibri" charset="0"/>
                <a:ea typeface="ＭＳ Ｐゴシック" charset="-128"/>
              </a:rPr>
              <a:t> in the core</a:t>
            </a:r>
          </a:p>
          <a:p>
            <a:pPr>
              <a:defRPr/>
            </a:pPr>
            <a:endParaRPr lang="en-US" sz="2000" dirty="0">
              <a:latin typeface="Calibri" charset="0"/>
              <a:ea typeface="ＭＳ Ｐゴシック" charset="-128"/>
            </a:endParaRPr>
          </a:p>
          <a:p>
            <a:pPr>
              <a:buFont typeface="Arial" charset="0"/>
              <a:buChar char="•"/>
              <a:defRPr/>
            </a:pPr>
            <a:r>
              <a:rPr lang="en-US" sz="2000" dirty="0">
                <a:latin typeface="Calibri" charset="0"/>
                <a:ea typeface="ＭＳ Ｐゴシック" charset="-128"/>
              </a:rPr>
              <a:t>This result shows that the pressure dropping and </a:t>
            </a:r>
            <a:r>
              <a:rPr lang="en-US" sz="2000" dirty="0" err="1">
                <a:latin typeface="Calibri" charset="0"/>
                <a:ea typeface="ＭＳ Ｐゴシック" charset="-128"/>
              </a:rPr>
              <a:t>vorticity</a:t>
            </a:r>
            <a:r>
              <a:rPr lang="en-US" sz="2000" dirty="0">
                <a:latin typeface="Calibri" charset="0"/>
                <a:ea typeface="ＭＳ Ｐゴシック" charset="-128"/>
              </a:rPr>
              <a:t> spin-up in the vortex core are not balanced with the wind evolution during the data assimilation cycling</a:t>
            </a:r>
          </a:p>
        </p:txBody>
      </p:sp>
      <p:pic>
        <p:nvPicPr>
          <p:cNvPr id="8198" name="Picture 14" descr="rzhmaxh_Vt_201008290600.png"/>
          <p:cNvPicPr>
            <a:picLocks noChangeAspect="1"/>
          </p:cNvPicPr>
          <p:nvPr/>
        </p:nvPicPr>
        <p:blipFill>
          <a:blip r:embed="rId5" cstate="print"/>
          <a:srcRect/>
          <a:stretch>
            <a:fillRect/>
          </a:stretch>
        </p:blipFill>
        <p:spPr bwMode="auto">
          <a:xfrm>
            <a:off x="955675" y="2633663"/>
            <a:ext cx="1754188" cy="1316037"/>
          </a:xfrm>
          <a:prstGeom prst="rect">
            <a:avLst/>
          </a:prstGeom>
          <a:noFill/>
          <a:ln w="9525">
            <a:noFill/>
            <a:miter lim="800000"/>
            <a:headEnd/>
            <a:tailEnd/>
          </a:ln>
        </p:spPr>
      </p:pic>
      <p:pic>
        <p:nvPicPr>
          <p:cNvPr id="8199" name="Picture 15" descr="rzhmaxh_Vt_201008290600.png"/>
          <p:cNvPicPr>
            <a:picLocks noChangeAspect="1"/>
          </p:cNvPicPr>
          <p:nvPr/>
        </p:nvPicPr>
        <p:blipFill>
          <a:blip r:embed="rId6" cstate="print"/>
          <a:srcRect/>
          <a:stretch>
            <a:fillRect/>
          </a:stretch>
        </p:blipFill>
        <p:spPr bwMode="auto">
          <a:xfrm>
            <a:off x="2709863" y="2625725"/>
            <a:ext cx="1755775" cy="1317625"/>
          </a:xfrm>
          <a:prstGeom prst="rect">
            <a:avLst/>
          </a:prstGeom>
          <a:noFill/>
          <a:ln w="9525">
            <a:noFill/>
            <a:miter lim="800000"/>
            <a:headEnd/>
            <a:tailEnd/>
          </a:ln>
        </p:spPr>
      </p:pic>
      <p:pic>
        <p:nvPicPr>
          <p:cNvPr id="8200" name="Picture 11" descr="mslp_all.png"/>
          <p:cNvPicPr>
            <a:picLocks noChangeAspect="1"/>
          </p:cNvPicPr>
          <p:nvPr/>
        </p:nvPicPr>
        <p:blipFill>
          <a:blip r:embed="rId7" cstate="print"/>
          <a:srcRect/>
          <a:stretch>
            <a:fillRect/>
          </a:stretch>
        </p:blipFill>
        <p:spPr bwMode="auto">
          <a:xfrm>
            <a:off x="4779963" y="1230313"/>
            <a:ext cx="3656012" cy="2743200"/>
          </a:xfrm>
          <a:prstGeom prst="rect">
            <a:avLst/>
          </a:prstGeom>
          <a:noFill/>
          <a:ln w="9525">
            <a:noFill/>
            <a:miter lim="800000"/>
            <a:headEnd/>
            <a:tailEnd/>
          </a:ln>
        </p:spPr>
      </p:pic>
      <p:sp>
        <p:nvSpPr>
          <p:cNvPr id="8201" name="TextBox 19"/>
          <p:cNvSpPr txBox="1">
            <a:spLocks noChangeArrowheads="1"/>
          </p:cNvSpPr>
          <p:nvPr/>
        </p:nvSpPr>
        <p:spPr bwMode="auto">
          <a:xfrm>
            <a:off x="4957763" y="1358900"/>
            <a:ext cx="2390775" cy="369888"/>
          </a:xfrm>
          <a:prstGeom prst="rect">
            <a:avLst/>
          </a:prstGeom>
          <a:noFill/>
          <a:ln w="9525">
            <a:noFill/>
            <a:miter lim="800000"/>
            <a:headEnd/>
            <a:tailEnd/>
          </a:ln>
        </p:spPr>
        <p:txBody>
          <a:bodyPr>
            <a:spAutoFit/>
          </a:bodyPr>
          <a:lstStyle/>
          <a:p>
            <a:pPr algn="ctr"/>
            <a:r>
              <a:rPr lang="en-US">
                <a:solidFill>
                  <a:srgbClr val="BFBFBF"/>
                </a:solidFill>
                <a:latin typeface="Calibri" charset="0"/>
                <a:ea typeface="ＭＳ Ｐゴシック" charset="-128"/>
              </a:rPr>
              <a:t>MSLP all Earl cases</a:t>
            </a:r>
          </a:p>
        </p:txBody>
      </p:sp>
      <p:sp>
        <p:nvSpPr>
          <p:cNvPr id="39951" name="TextBox 20"/>
          <p:cNvSpPr txBox="1">
            <a:spLocks noChangeArrowheads="1"/>
          </p:cNvSpPr>
          <p:nvPr/>
        </p:nvSpPr>
        <p:spPr bwMode="auto">
          <a:xfrm>
            <a:off x="1504950" y="2130425"/>
            <a:ext cx="2408238" cy="368300"/>
          </a:xfrm>
          <a:prstGeom prst="rect">
            <a:avLst/>
          </a:prstGeom>
          <a:noFill/>
          <a:ln w="9525">
            <a:noFill/>
            <a:miter lim="800000"/>
            <a:headEnd/>
            <a:tailEnd/>
          </a:ln>
        </p:spPr>
        <p:txBody>
          <a:bodyPr>
            <a:spAutoFit/>
          </a:bodyPr>
          <a:lstStyle/>
          <a:p>
            <a:pPr algn="ctr">
              <a:defRPr/>
            </a:pPr>
            <a:r>
              <a:rPr lang="en-US" dirty="0">
                <a:solidFill>
                  <a:schemeClr val="bg1">
                    <a:lumMod val="75000"/>
                  </a:schemeClr>
                </a:solidFill>
                <a:latin typeface="Calibri" charset="0"/>
                <a:ea typeface="ＭＳ Ｐゴシック" charset="-128"/>
                <a:cs typeface="ＭＳ Ｐゴシック" charset="-128"/>
              </a:rPr>
              <a:t>VORTICITY examples</a:t>
            </a:r>
          </a:p>
        </p:txBody>
      </p:sp>
      <p:sp>
        <p:nvSpPr>
          <p:cNvPr id="8203" name="TextBox 12"/>
          <p:cNvSpPr txBox="1">
            <a:spLocks noChangeArrowheads="1"/>
          </p:cNvSpPr>
          <p:nvPr/>
        </p:nvSpPr>
        <p:spPr bwMode="auto">
          <a:xfrm>
            <a:off x="2265363" y="4011613"/>
            <a:ext cx="5030787" cy="400050"/>
          </a:xfrm>
          <a:prstGeom prst="rect">
            <a:avLst/>
          </a:prstGeom>
          <a:noFill/>
          <a:ln w="9525">
            <a:noFill/>
            <a:miter lim="800000"/>
            <a:headEnd/>
            <a:tailEnd/>
          </a:ln>
        </p:spPr>
        <p:txBody>
          <a:bodyPr>
            <a:spAutoFit/>
          </a:bodyPr>
          <a:lstStyle/>
          <a:p>
            <a:pPr algn="ctr"/>
            <a:r>
              <a:rPr lang="en-US" sz="2000">
                <a:solidFill>
                  <a:srgbClr val="7F7F7F"/>
                </a:solidFill>
                <a:latin typeface="Calibri" charset="0"/>
                <a:ea typeface="ＭＳ Ｐゴシック" charset="-128"/>
              </a:rPr>
              <a:t>Hurricane Earl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a:t>
            </a:r>
            <a:endParaRPr lang="en-US" dirty="0"/>
          </a:p>
        </p:txBody>
      </p:sp>
      <p:sp>
        <p:nvSpPr>
          <p:cNvPr id="3" name="Content Placeholder 2"/>
          <p:cNvSpPr>
            <a:spLocks noGrp="1"/>
          </p:cNvSpPr>
          <p:nvPr>
            <p:ph idx="1"/>
          </p:nvPr>
        </p:nvSpPr>
        <p:spPr>
          <a:xfrm>
            <a:off x="457200" y="1600200"/>
            <a:ext cx="8229600" cy="4953000"/>
          </a:xfrm>
        </p:spPr>
        <p:txBody>
          <a:bodyPr/>
          <a:lstStyle/>
          <a:p>
            <a:pPr>
              <a:buNone/>
            </a:pPr>
            <a:r>
              <a:rPr lang="en-US" dirty="0" smtClean="0"/>
              <a:t>                                Main properties</a:t>
            </a:r>
          </a:p>
          <a:p>
            <a:r>
              <a:rPr lang="en-US" dirty="0" smtClean="0"/>
              <a:t>Dynamic adjustment of the wind </a:t>
            </a:r>
          </a:p>
          <a:p>
            <a:r>
              <a:rPr lang="en-US" dirty="0" smtClean="0"/>
              <a:t>Systematically opposing tendency in short-term forecast, includes wind, temperature and humidity fields</a:t>
            </a:r>
          </a:p>
          <a:p>
            <a:r>
              <a:rPr lang="en-US" dirty="0" smtClean="0"/>
              <a:t>Significant change of wind amplitude at analysis update</a:t>
            </a:r>
          </a:p>
          <a:p>
            <a:r>
              <a:rPr lang="en-US" dirty="0" smtClean="0"/>
              <a:t>All this at the condition of high intensity vortex</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Vortex </a:t>
            </a:r>
            <a:r>
              <a:rPr lang="en-US" dirty="0" smtClean="0"/>
              <a:t> structure in the analysis cycling </a:t>
            </a:r>
            <a:endParaRPr lang="en-US" dirty="0"/>
          </a:p>
        </p:txBody>
      </p:sp>
      <p:sp>
        <p:nvSpPr>
          <p:cNvPr id="9" name="TextBox 8"/>
          <p:cNvSpPr txBox="1"/>
          <p:nvPr/>
        </p:nvSpPr>
        <p:spPr>
          <a:xfrm rot="16200000">
            <a:off x="94997" y="2750226"/>
            <a:ext cx="2206809" cy="523220"/>
          </a:xfrm>
          <a:prstGeom prst="rect">
            <a:avLst/>
          </a:prstGeom>
          <a:solidFill>
            <a:schemeClr val="accent3">
              <a:lumMod val="20000"/>
              <a:lumOff val="80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400" dirty="0" smtClean="0">
                <a:solidFill>
                  <a:schemeClr val="tx1">
                    <a:lumMod val="75000"/>
                    <a:lumOff val="25000"/>
                  </a:schemeClr>
                </a:solidFill>
              </a:rPr>
              <a:t>Earl 08/31 00Z - Final Cycle</a:t>
            </a:r>
            <a:endParaRPr lang="en-US" sz="1400" dirty="0">
              <a:solidFill>
                <a:schemeClr val="tx1">
                  <a:lumMod val="75000"/>
                  <a:lumOff val="25000"/>
                </a:schemeClr>
              </a:solidFill>
            </a:endParaRPr>
          </a:p>
        </p:txBody>
      </p:sp>
      <p:grpSp>
        <p:nvGrpSpPr>
          <p:cNvPr id="3" name="Group 15"/>
          <p:cNvGrpSpPr/>
          <p:nvPr/>
        </p:nvGrpSpPr>
        <p:grpSpPr>
          <a:xfrm>
            <a:off x="1933463" y="1600200"/>
            <a:ext cx="5857866" cy="2968142"/>
            <a:chOff x="928622" y="1695606"/>
            <a:chExt cx="5857866" cy="2968142"/>
          </a:xfrm>
        </p:grpSpPr>
        <p:pic>
          <p:nvPicPr>
            <p:cNvPr id="14" name="Picture 13" descr="inflow_turning_earl_3100Z.png"/>
            <p:cNvPicPr>
              <a:picLocks noChangeAspect="1"/>
            </p:cNvPicPr>
            <p:nvPr/>
          </p:nvPicPr>
          <p:blipFill>
            <a:blip r:embed="rId2" cstate="print"/>
            <a:srcRect b="55050"/>
            <a:stretch>
              <a:fillRect/>
            </a:stretch>
          </p:blipFill>
          <p:spPr>
            <a:xfrm>
              <a:off x="928622" y="1695606"/>
              <a:ext cx="5857866" cy="1465868"/>
            </a:xfrm>
            <a:prstGeom prst="rect">
              <a:avLst/>
            </a:prstGeom>
          </p:spPr>
        </p:pic>
        <p:pic>
          <p:nvPicPr>
            <p:cNvPr id="15" name="Picture 14" descr="inflow_turning_earl_3100Z.png"/>
            <p:cNvPicPr>
              <a:picLocks noChangeAspect="1"/>
            </p:cNvPicPr>
            <p:nvPr/>
          </p:nvPicPr>
          <p:blipFill>
            <a:blip r:embed="rId2" cstate="print"/>
            <a:srcRect t="53934"/>
            <a:stretch>
              <a:fillRect/>
            </a:stretch>
          </p:blipFill>
          <p:spPr>
            <a:xfrm>
              <a:off x="928622" y="3161474"/>
              <a:ext cx="5857866" cy="1502274"/>
            </a:xfrm>
            <a:prstGeom prst="rect">
              <a:avLst/>
            </a:prstGeom>
          </p:spPr>
        </p:pic>
      </p:grpSp>
      <p:sp>
        <p:nvSpPr>
          <p:cNvPr id="10" name="TextBox 9"/>
          <p:cNvSpPr txBox="1"/>
          <p:nvPr/>
        </p:nvSpPr>
        <p:spPr>
          <a:xfrm rot="16200000">
            <a:off x="1360224" y="2204770"/>
            <a:ext cx="914400" cy="274320"/>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400" dirty="0" smtClean="0">
                <a:solidFill>
                  <a:schemeClr val="tx1">
                    <a:lumMod val="75000"/>
                    <a:lumOff val="25000"/>
                  </a:schemeClr>
                </a:solidFill>
              </a:rPr>
              <a:t>Prior</a:t>
            </a:r>
            <a:endParaRPr lang="en-US" sz="1400" dirty="0">
              <a:solidFill>
                <a:schemeClr val="tx1">
                  <a:lumMod val="75000"/>
                  <a:lumOff val="25000"/>
                </a:schemeClr>
              </a:solidFill>
            </a:endParaRPr>
          </a:p>
        </p:txBody>
      </p:sp>
      <p:sp>
        <p:nvSpPr>
          <p:cNvPr id="11" name="TextBox 10"/>
          <p:cNvSpPr txBox="1"/>
          <p:nvPr/>
        </p:nvSpPr>
        <p:spPr>
          <a:xfrm rot="16200000">
            <a:off x="1358736" y="3537078"/>
            <a:ext cx="914400" cy="274320"/>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400" dirty="0" smtClean="0">
                <a:solidFill>
                  <a:schemeClr val="tx1">
                    <a:lumMod val="75000"/>
                    <a:lumOff val="25000"/>
                  </a:schemeClr>
                </a:solidFill>
              </a:rPr>
              <a:t>Posterior</a:t>
            </a:r>
            <a:endParaRPr lang="en-US" sz="1400" dirty="0">
              <a:solidFill>
                <a:schemeClr val="tx1">
                  <a:lumMod val="75000"/>
                  <a:lumOff val="25000"/>
                </a:schemeClr>
              </a:solidFill>
            </a:endParaRPr>
          </a:p>
        </p:txBody>
      </p:sp>
      <p:sp>
        <p:nvSpPr>
          <p:cNvPr id="18" name="TextBox 17"/>
          <p:cNvSpPr txBox="1"/>
          <p:nvPr/>
        </p:nvSpPr>
        <p:spPr>
          <a:xfrm>
            <a:off x="685800" y="4953000"/>
            <a:ext cx="7889583" cy="1219200"/>
          </a:xfrm>
          <a:prstGeom prst="rect">
            <a:avLst/>
          </a:prstGeom>
          <a:solidFill>
            <a:srgbClr val="C5ECC5"/>
          </a:solidFill>
          <a:ln>
            <a:solidFill>
              <a:srgbClr val="4F6228"/>
            </a:solidFill>
          </a:ln>
          <a:effectLst>
            <a:outerShdw blurRad="50800" dist="38100" dir="2700000">
              <a:srgbClr val="000000">
                <a:alpha val="43000"/>
              </a:srgbClr>
            </a:outerShdw>
          </a:effectLst>
        </p:spPr>
        <p:txBody>
          <a:bodyPr wrap="square" lIns="91440" rtlCol="0" anchor="t">
            <a:noAutofit/>
          </a:bodyPr>
          <a:lstStyle/>
          <a:p>
            <a:r>
              <a:rPr lang="en-US" sz="2000" dirty="0" smtClean="0">
                <a:solidFill>
                  <a:schemeClr val="accent2">
                    <a:lumMod val="50000"/>
                  </a:schemeClr>
                </a:solidFill>
              </a:rPr>
              <a:t>Significant phase discrepancy </a:t>
            </a:r>
            <a:r>
              <a:rPr lang="en-US" sz="2000" dirty="0" smtClean="0">
                <a:solidFill>
                  <a:schemeClr val="accent2">
                    <a:lumMod val="50000"/>
                  </a:schemeClr>
                </a:solidFill>
              </a:rPr>
              <a:t>in the radial </a:t>
            </a:r>
            <a:r>
              <a:rPr lang="en-US" sz="2000" dirty="0" smtClean="0">
                <a:solidFill>
                  <a:schemeClr val="accent2">
                    <a:lumMod val="50000"/>
                  </a:schemeClr>
                </a:solidFill>
              </a:rPr>
              <a:t>wind between prior and posterior  state </a:t>
            </a:r>
            <a:r>
              <a:rPr lang="en-US" sz="2000" dirty="0" smtClean="0">
                <a:solidFill>
                  <a:schemeClr val="accent2">
                    <a:lumMod val="50000"/>
                  </a:schemeClr>
                </a:solidFill>
              </a:rPr>
              <a:t>below 3 km indicates </a:t>
            </a:r>
            <a:r>
              <a:rPr lang="en-US" sz="2000" dirty="0" smtClean="0">
                <a:solidFill>
                  <a:schemeClr val="accent2">
                    <a:lumMod val="50000"/>
                  </a:schemeClr>
                </a:solidFill>
              </a:rPr>
              <a:t>large disagreement between </a:t>
            </a:r>
            <a:r>
              <a:rPr lang="en-US" sz="2000" dirty="0" smtClean="0">
                <a:solidFill>
                  <a:schemeClr val="accent2">
                    <a:lumMod val="50000"/>
                  </a:schemeClr>
                </a:solidFill>
              </a:rPr>
              <a:t>forecast  and observations in PBL </a:t>
            </a:r>
            <a:endParaRPr lang="en-US" sz="20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63500" y="127000"/>
            <a:ext cx="9080500" cy="1200329"/>
          </a:xfrm>
          <a:prstGeom prst="rect">
            <a:avLst/>
          </a:prstGeom>
          <a:noFill/>
          <a:ln w="9525">
            <a:noFill/>
            <a:miter lim="800000"/>
            <a:headEnd/>
            <a:tailEnd/>
          </a:ln>
        </p:spPr>
        <p:txBody>
          <a:bodyPr>
            <a:spAutoFit/>
          </a:bodyPr>
          <a:lstStyle/>
          <a:p>
            <a:pPr algn="ctr"/>
            <a:r>
              <a:rPr lang="en-US" sz="3600" dirty="0" smtClean="0">
                <a:latin typeface="Calibri" charset="0"/>
                <a:ea typeface="ＭＳ Ｐゴシック" charset="-128"/>
              </a:rPr>
              <a:t>Systematic </a:t>
            </a:r>
            <a:r>
              <a:rPr lang="en-US" sz="3600" dirty="0">
                <a:latin typeface="Calibri" charset="0"/>
                <a:ea typeface="ＭＳ Ｐゴシック" charset="-128"/>
              </a:rPr>
              <a:t>background forecast error</a:t>
            </a:r>
          </a:p>
          <a:p>
            <a:pPr algn="ctr"/>
            <a:r>
              <a:rPr lang="en-US" sz="3600" dirty="0">
                <a:latin typeface="Calibri" charset="0"/>
                <a:ea typeface="ＭＳ Ｐゴシック" charset="-128"/>
              </a:rPr>
              <a:t>PBL </a:t>
            </a:r>
            <a:r>
              <a:rPr lang="en-US" sz="3600" dirty="0" smtClean="0">
                <a:latin typeface="Calibri" charset="0"/>
                <a:ea typeface="ＭＳ Ｐゴシック" charset="-128"/>
              </a:rPr>
              <a:t>structure: depth of inflow layer</a:t>
            </a:r>
            <a:endParaRPr lang="en-US" sz="3600" dirty="0">
              <a:latin typeface="Calibri" charset="0"/>
              <a:ea typeface="ＭＳ Ｐゴシック" charset="-128"/>
            </a:endParaRPr>
          </a:p>
        </p:txBody>
      </p:sp>
      <p:pic>
        <p:nvPicPr>
          <p:cNvPr id="9219" name="Content Placeholder 4" descr="inflowh_all.png"/>
          <p:cNvPicPr>
            <a:picLocks noChangeAspect="1"/>
          </p:cNvPicPr>
          <p:nvPr/>
        </p:nvPicPr>
        <p:blipFill>
          <a:blip r:embed="rId3" cstate="print"/>
          <a:srcRect l="4999" t="4272" r="6667" b="2847"/>
          <a:stretch>
            <a:fillRect/>
          </a:stretch>
        </p:blipFill>
        <p:spPr bwMode="auto">
          <a:xfrm>
            <a:off x="4956175" y="1674813"/>
            <a:ext cx="3876675" cy="2386012"/>
          </a:xfrm>
          <a:prstGeom prst="rect">
            <a:avLst/>
          </a:prstGeom>
          <a:noFill/>
          <a:ln w="9525">
            <a:noFill/>
            <a:miter lim="800000"/>
            <a:headEnd/>
            <a:tailEnd/>
          </a:ln>
        </p:spPr>
      </p:pic>
      <p:pic>
        <p:nvPicPr>
          <p:cNvPr id="9220" name="Picture 8" descr="inflowh_2_spup.png"/>
          <p:cNvPicPr>
            <a:picLocks noChangeAspect="1"/>
          </p:cNvPicPr>
          <p:nvPr/>
        </p:nvPicPr>
        <p:blipFill>
          <a:blip r:embed="rId4" cstate="print"/>
          <a:srcRect l="7500" r="5833"/>
          <a:stretch>
            <a:fillRect/>
          </a:stretch>
        </p:blipFill>
        <p:spPr bwMode="auto">
          <a:xfrm>
            <a:off x="63500" y="1682750"/>
            <a:ext cx="4754563" cy="2271713"/>
          </a:xfrm>
          <a:prstGeom prst="rect">
            <a:avLst/>
          </a:prstGeom>
          <a:noFill/>
          <a:ln w="9525">
            <a:noFill/>
            <a:miter lim="800000"/>
            <a:headEnd/>
            <a:tailEnd/>
          </a:ln>
        </p:spPr>
      </p:pic>
      <p:sp>
        <p:nvSpPr>
          <p:cNvPr id="9221" name="TextBox 9"/>
          <p:cNvSpPr txBox="1">
            <a:spLocks noChangeArrowheads="1"/>
          </p:cNvSpPr>
          <p:nvPr/>
        </p:nvSpPr>
        <p:spPr bwMode="auto">
          <a:xfrm>
            <a:off x="5122863" y="1344613"/>
            <a:ext cx="3332162" cy="368300"/>
          </a:xfrm>
          <a:prstGeom prst="rect">
            <a:avLst/>
          </a:prstGeom>
          <a:noFill/>
          <a:ln w="9525">
            <a:noFill/>
            <a:miter lim="800000"/>
            <a:headEnd/>
            <a:tailEnd/>
          </a:ln>
        </p:spPr>
        <p:txBody>
          <a:bodyPr>
            <a:spAutoFit/>
          </a:bodyPr>
          <a:lstStyle/>
          <a:p>
            <a:pPr algn="ctr"/>
            <a:r>
              <a:rPr lang="en-US">
                <a:latin typeface="Calibri" charset="0"/>
                <a:ea typeface="ＭＳ Ｐゴシック" charset="-128"/>
              </a:rPr>
              <a:t>Earl,  cat 3-4</a:t>
            </a:r>
          </a:p>
        </p:txBody>
      </p:sp>
      <p:sp>
        <p:nvSpPr>
          <p:cNvPr id="9222" name="TextBox 10"/>
          <p:cNvSpPr txBox="1">
            <a:spLocks noChangeArrowheads="1"/>
          </p:cNvSpPr>
          <p:nvPr/>
        </p:nvSpPr>
        <p:spPr bwMode="auto">
          <a:xfrm>
            <a:off x="333375" y="1344613"/>
            <a:ext cx="3970338" cy="368300"/>
          </a:xfrm>
          <a:prstGeom prst="rect">
            <a:avLst/>
          </a:prstGeom>
          <a:noFill/>
          <a:ln w="9525">
            <a:noFill/>
            <a:miter lim="800000"/>
            <a:headEnd/>
            <a:tailEnd/>
          </a:ln>
        </p:spPr>
        <p:txBody>
          <a:bodyPr>
            <a:spAutoFit/>
          </a:bodyPr>
          <a:lstStyle/>
          <a:p>
            <a:pPr algn="ctr"/>
            <a:r>
              <a:rPr lang="en-US">
                <a:latin typeface="Calibri" charset="0"/>
                <a:ea typeface="ＭＳ Ｐゴシック" charset="-128"/>
              </a:rPr>
              <a:t>Earl,  cat  1-2</a:t>
            </a:r>
          </a:p>
        </p:txBody>
      </p:sp>
      <p:sp>
        <p:nvSpPr>
          <p:cNvPr id="9223" name="TextBox 13"/>
          <p:cNvSpPr txBox="1">
            <a:spLocks noChangeArrowheads="1"/>
          </p:cNvSpPr>
          <p:nvPr/>
        </p:nvSpPr>
        <p:spPr bwMode="auto">
          <a:xfrm>
            <a:off x="1133475" y="2111375"/>
            <a:ext cx="685800" cy="339725"/>
          </a:xfrm>
          <a:prstGeom prst="rect">
            <a:avLst/>
          </a:prstGeom>
          <a:noFill/>
          <a:ln w="9525">
            <a:noFill/>
            <a:miter lim="800000"/>
            <a:headEnd/>
            <a:tailEnd/>
          </a:ln>
        </p:spPr>
        <p:txBody>
          <a:bodyPr>
            <a:spAutoFit/>
          </a:bodyPr>
          <a:lstStyle/>
          <a:p>
            <a:r>
              <a:rPr lang="en-US" sz="1600">
                <a:solidFill>
                  <a:srgbClr val="BFBFBF"/>
                </a:solidFill>
                <a:latin typeface="Calibri" charset="0"/>
                <a:ea typeface="ＭＳ Ｐゴシック" charset="-128"/>
              </a:rPr>
              <a:t>prior</a:t>
            </a:r>
          </a:p>
        </p:txBody>
      </p:sp>
      <p:sp>
        <p:nvSpPr>
          <p:cNvPr id="9224" name="TextBox 14"/>
          <p:cNvSpPr txBox="1">
            <a:spLocks noChangeArrowheads="1"/>
          </p:cNvSpPr>
          <p:nvPr/>
        </p:nvSpPr>
        <p:spPr bwMode="auto">
          <a:xfrm>
            <a:off x="5289550" y="1943100"/>
            <a:ext cx="684213" cy="338138"/>
          </a:xfrm>
          <a:prstGeom prst="rect">
            <a:avLst/>
          </a:prstGeom>
          <a:noFill/>
          <a:ln w="9525">
            <a:noFill/>
            <a:miter lim="800000"/>
            <a:headEnd/>
            <a:tailEnd/>
          </a:ln>
        </p:spPr>
        <p:txBody>
          <a:bodyPr>
            <a:spAutoFit/>
          </a:bodyPr>
          <a:lstStyle/>
          <a:p>
            <a:r>
              <a:rPr lang="en-US" sz="1600">
                <a:solidFill>
                  <a:srgbClr val="BFBFBF"/>
                </a:solidFill>
                <a:latin typeface="Calibri" charset="0"/>
                <a:ea typeface="ＭＳ Ｐゴシック" charset="-128"/>
              </a:rPr>
              <a:t>prior</a:t>
            </a:r>
          </a:p>
        </p:txBody>
      </p:sp>
      <p:sp>
        <p:nvSpPr>
          <p:cNvPr id="9225" name="TextBox 16"/>
          <p:cNvSpPr txBox="1">
            <a:spLocks noChangeArrowheads="1"/>
          </p:cNvSpPr>
          <p:nvPr/>
        </p:nvSpPr>
        <p:spPr bwMode="auto">
          <a:xfrm>
            <a:off x="3228975" y="2111375"/>
            <a:ext cx="1098550" cy="339725"/>
          </a:xfrm>
          <a:prstGeom prst="rect">
            <a:avLst/>
          </a:prstGeom>
          <a:noFill/>
          <a:ln w="9525">
            <a:noFill/>
            <a:miter lim="800000"/>
            <a:headEnd/>
            <a:tailEnd/>
          </a:ln>
        </p:spPr>
        <p:txBody>
          <a:bodyPr>
            <a:spAutoFit/>
          </a:bodyPr>
          <a:lstStyle/>
          <a:p>
            <a:r>
              <a:rPr lang="en-US" sz="1600">
                <a:solidFill>
                  <a:srgbClr val="BFBFBF"/>
                </a:solidFill>
                <a:latin typeface="Calibri" charset="0"/>
                <a:ea typeface="ＭＳ Ｐゴシック" charset="-128"/>
              </a:rPr>
              <a:t>posterior</a:t>
            </a:r>
          </a:p>
        </p:txBody>
      </p:sp>
      <p:sp>
        <p:nvSpPr>
          <p:cNvPr id="9226" name="TextBox 17"/>
          <p:cNvSpPr txBox="1">
            <a:spLocks noChangeArrowheads="1"/>
          </p:cNvSpPr>
          <p:nvPr/>
        </p:nvSpPr>
        <p:spPr bwMode="auto">
          <a:xfrm>
            <a:off x="7307263" y="1943100"/>
            <a:ext cx="1098550" cy="338138"/>
          </a:xfrm>
          <a:prstGeom prst="rect">
            <a:avLst/>
          </a:prstGeom>
          <a:noFill/>
          <a:ln w="9525">
            <a:noFill/>
            <a:miter lim="800000"/>
            <a:headEnd/>
            <a:tailEnd/>
          </a:ln>
        </p:spPr>
        <p:txBody>
          <a:bodyPr>
            <a:spAutoFit/>
          </a:bodyPr>
          <a:lstStyle/>
          <a:p>
            <a:r>
              <a:rPr lang="en-US" sz="1600">
                <a:solidFill>
                  <a:srgbClr val="BFBFBF"/>
                </a:solidFill>
                <a:latin typeface="Calibri" charset="0"/>
                <a:ea typeface="ＭＳ Ｐゴシック" charset="-128"/>
              </a:rPr>
              <a:t>posterior</a:t>
            </a:r>
          </a:p>
        </p:txBody>
      </p:sp>
      <p:cxnSp>
        <p:nvCxnSpPr>
          <p:cNvPr id="17" name="Straight Arrow Connector 16"/>
          <p:cNvCxnSpPr>
            <a:cxnSpLocks noChangeShapeType="1"/>
          </p:cNvCxnSpPr>
          <p:nvPr/>
        </p:nvCxnSpPr>
        <p:spPr bwMode="auto">
          <a:xfrm rot="5400000">
            <a:off x="1550195" y="3018631"/>
            <a:ext cx="538162" cy="317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19" name="Straight Arrow Connector 18"/>
          <p:cNvCxnSpPr>
            <a:cxnSpLocks noChangeShapeType="1"/>
          </p:cNvCxnSpPr>
          <p:nvPr/>
        </p:nvCxnSpPr>
        <p:spPr bwMode="auto">
          <a:xfrm rot="5400000">
            <a:off x="4071938" y="3316288"/>
            <a:ext cx="369887"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1" name="Straight Arrow Connector 20"/>
          <p:cNvCxnSpPr>
            <a:cxnSpLocks noChangeShapeType="1"/>
          </p:cNvCxnSpPr>
          <p:nvPr/>
        </p:nvCxnSpPr>
        <p:spPr bwMode="auto">
          <a:xfrm rot="5400000">
            <a:off x="3006725" y="3455988"/>
            <a:ext cx="331787"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3" name="Straight Arrow Connector 22"/>
          <p:cNvCxnSpPr>
            <a:cxnSpLocks noChangeShapeType="1"/>
          </p:cNvCxnSpPr>
          <p:nvPr/>
        </p:nvCxnSpPr>
        <p:spPr bwMode="auto">
          <a:xfrm rot="5400000">
            <a:off x="592931" y="3456782"/>
            <a:ext cx="333375"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6" name="Straight Arrow Connector 25"/>
          <p:cNvCxnSpPr>
            <a:cxnSpLocks noChangeShapeType="1"/>
          </p:cNvCxnSpPr>
          <p:nvPr/>
        </p:nvCxnSpPr>
        <p:spPr bwMode="auto">
          <a:xfrm rot="16200000" flipH="1">
            <a:off x="5407819" y="3418682"/>
            <a:ext cx="401637" cy="1905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8" name="Straight Arrow Connector 27"/>
          <p:cNvCxnSpPr>
            <a:cxnSpLocks noChangeShapeType="1"/>
          </p:cNvCxnSpPr>
          <p:nvPr/>
        </p:nvCxnSpPr>
        <p:spPr bwMode="auto">
          <a:xfrm rot="16200000" flipH="1">
            <a:off x="7305676" y="3540125"/>
            <a:ext cx="508000" cy="95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1" name="Straight Arrow Connector 30"/>
          <p:cNvCxnSpPr>
            <a:cxnSpLocks noChangeShapeType="1"/>
          </p:cNvCxnSpPr>
          <p:nvPr/>
        </p:nvCxnSpPr>
        <p:spPr bwMode="auto">
          <a:xfrm rot="16200000" flipH="1">
            <a:off x="6096000" y="3289300"/>
            <a:ext cx="508000" cy="0"/>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33" name="Straight Arrow Connector 32"/>
          <p:cNvCxnSpPr>
            <a:cxnSpLocks noChangeShapeType="1"/>
          </p:cNvCxnSpPr>
          <p:nvPr/>
        </p:nvCxnSpPr>
        <p:spPr bwMode="auto">
          <a:xfrm rot="5400000">
            <a:off x="8092282" y="3123406"/>
            <a:ext cx="336550"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20" name="TextBox 19"/>
          <p:cNvSpPr txBox="1"/>
          <p:nvPr/>
        </p:nvSpPr>
        <p:spPr>
          <a:xfrm>
            <a:off x="333375" y="4164013"/>
            <a:ext cx="8469313" cy="2278062"/>
          </a:xfrm>
          <a:prstGeom prst="rect">
            <a:avLst/>
          </a:prstGeom>
          <a:solidFill>
            <a:schemeClr val="accent3">
              <a:lumMod val="40000"/>
              <a:lumOff val="60000"/>
            </a:schemeClr>
          </a:solidFill>
        </p:spPr>
        <p:txBody>
          <a:bodyPr>
            <a:spAutoFit/>
          </a:bodyPr>
          <a:lstStyle/>
          <a:p>
            <a:pPr>
              <a:buFont typeface="Arial" charset="0"/>
              <a:buChar char="•"/>
              <a:defRPr/>
            </a:pPr>
            <a:r>
              <a:rPr lang="en-US" sz="2000" dirty="0">
                <a:solidFill>
                  <a:srgbClr val="000000"/>
                </a:solidFill>
                <a:latin typeface="Calibri" charset="0"/>
                <a:ea typeface="ＭＳ Ｐゴシック" charset="-128"/>
              </a:rPr>
              <a:t>   A systematic shift to the lower inflow layer heights in the analysis relative to the background short-term forecast is clearly evident</a:t>
            </a:r>
          </a:p>
          <a:p>
            <a:pPr>
              <a:buFont typeface="Arial" charset="0"/>
              <a:buChar char="•"/>
              <a:defRPr/>
            </a:pPr>
            <a:endParaRPr lang="en-US" sz="2000" dirty="0">
              <a:solidFill>
                <a:srgbClr val="000000"/>
              </a:solidFill>
              <a:latin typeface="Calibri" charset="0"/>
              <a:ea typeface="ＭＳ Ｐゴシック" charset="-128"/>
            </a:endParaRPr>
          </a:p>
          <a:p>
            <a:pPr>
              <a:buFont typeface="Arial" charset="0"/>
              <a:buChar char="•"/>
              <a:defRPr/>
            </a:pPr>
            <a:r>
              <a:rPr lang="en-US" sz="2000" dirty="0">
                <a:solidFill>
                  <a:srgbClr val="000000"/>
                </a:solidFill>
                <a:latin typeface="Calibri" charset="0"/>
                <a:ea typeface="ＭＳ Ｐゴシック" charset="-128"/>
              </a:rPr>
              <a:t>   This result together with the comparison of 3D wind structure shows that the forecast model has strong tendency to quickly develop erroneous PBL structure, which causes the systematic and large discrepancy between the observations and forecast at the analysis update in the cycling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600" dirty="0" smtClean="0"/>
              <a:t>Background </a:t>
            </a:r>
            <a:r>
              <a:rPr lang="en-US" sz="3600" dirty="0" smtClean="0"/>
              <a:t>error correlations </a:t>
            </a:r>
            <a:r>
              <a:rPr lang="en-US" sz="3600" dirty="0" smtClean="0"/>
              <a:t>in  PBL               and wind observations </a:t>
            </a:r>
            <a:endParaRPr lang="en-US" sz="3600" dirty="0"/>
          </a:p>
        </p:txBody>
      </p:sp>
      <p:pic>
        <p:nvPicPr>
          <p:cNvPr id="4" name="Content Placeholder 3" descr="CPBL_Earl_cycle4_1.5_prior.png"/>
          <p:cNvPicPr>
            <a:picLocks noGrp="1" noChangeAspect="1"/>
          </p:cNvPicPr>
          <p:nvPr>
            <p:ph idx="1"/>
          </p:nvPr>
        </p:nvPicPr>
        <p:blipFill>
          <a:blip r:embed="rId2" cstate="print"/>
          <a:srcRect l="3698" r="7397"/>
          <a:stretch>
            <a:fillRect/>
          </a:stretch>
        </p:blipFill>
        <p:spPr>
          <a:xfrm>
            <a:off x="240760" y="2133600"/>
            <a:ext cx="3956726" cy="3590855"/>
          </a:xfrm>
        </p:spPr>
      </p:pic>
      <p:pic>
        <p:nvPicPr>
          <p:cNvPr id="5" name="Picture 4" descr="Radar_heights_square_nolines.jpg"/>
          <p:cNvPicPr>
            <a:picLocks noChangeAspect="1"/>
          </p:cNvPicPr>
          <p:nvPr/>
        </p:nvPicPr>
        <p:blipFill>
          <a:blip r:embed="rId3" cstate="print"/>
          <a:srcRect r="25946"/>
          <a:stretch>
            <a:fillRect/>
          </a:stretch>
        </p:blipFill>
        <p:spPr>
          <a:xfrm>
            <a:off x="4293983" y="1495044"/>
            <a:ext cx="4697617" cy="3991356"/>
          </a:xfrm>
          <a:prstGeom prst="rect">
            <a:avLst/>
          </a:prstGeom>
        </p:spPr>
      </p:pic>
      <p:sp>
        <p:nvSpPr>
          <p:cNvPr id="6" name="TextBox 5"/>
          <p:cNvSpPr txBox="1"/>
          <p:nvPr/>
        </p:nvSpPr>
        <p:spPr>
          <a:xfrm>
            <a:off x="6629400" y="1905000"/>
            <a:ext cx="2514600" cy="1569660"/>
          </a:xfrm>
          <a:prstGeom prst="rect">
            <a:avLst/>
          </a:prstGeom>
          <a:noFill/>
        </p:spPr>
        <p:txBody>
          <a:bodyPr wrap="square" rtlCol="0">
            <a:spAutoFit/>
          </a:bodyPr>
          <a:lstStyle/>
          <a:p>
            <a:r>
              <a:rPr lang="en-US" sz="2400" dirty="0" smtClean="0">
                <a:solidFill>
                  <a:srgbClr val="7030A0"/>
                </a:solidFill>
              </a:rPr>
              <a:t>Number of Doppler radial wind observations </a:t>
            </a:r>
            <a:endParaRPr lang="en-US" sz="2400" dirty="0" smtClean="0">
              <a:solidFill>
                <a:srgbClr val="7030A0"/>
              </a:solidFill>
            </a:endParaRPr>
          </a:p>
        </p:txBody>
      </p:sp>
      <p:sp>
        <p:nvSpPr>
          <p:cNvPr id="7" name="TextBox 6"/>
          <p:cNvSpPr txBox="1"/>
          <p:nvPr/>
        </p:nvSpPr>
        <p:spPr>
          <a:xfrm>
            <a:off x="-533400" y="1371600"/>
            <a:ext cx="5334000" cy="830997"/>
          </a:xfrm>
          <a:prstGeom prst="rect">
            <a:avLst/>
          </a:prstGeom>
          <a:noFill/>
        </p:spPr>
        <p:txBody>
          <a:bodyPr wrap="square" rtlCol="0">
            <a:spAutoFit/>
          </a:bodyPr>
          <a:lstStyle/>
          <a:p>
            <a:pPr algn="ctr"/>
            <a:r>
              <a:rPr lang="en-US" sz="2400" dirty="0" smtClean="0">
                <a:solidFill>
                  <a:srgbClr val="7030A0"/>
                </a:solidFill>
              </a:rPr>
              <a:t>Background error correlations      within model PBL </a:t>
            </a:r>
            <a:endParaRPr lang="en-US" sz="2400" dirty="0" smtClean="0">
              <a:solidFill>
                <a:srgbClr val="7030A0"/>
              </a:solidFill>
            </a:endParaRPr>
          </a:p>
        </p:txBody>
      </p:sp>
      <p:sp>
        <p:nvSpPr>
          <p:cNvPr id="8" name="TextBox 7"/>
          <p:cNvSpPr txBox="1"/>
          <p:nvPr/>
        </p:nvSpPr>
        <p:spPr>
          <a:xfrm>
            <a:off x="446087" y="5715000"/>
            <a:ext cx="8469313" cy="1015663"/>
          </a:xfrm>
          <a:prstGeom prst="rect">
            <a:avLst/>
          </a:prstGeom>
          <a:solidFill>
            <a:schemeClr val="accent3">
              <a:lumMod val="40000"/>
              <a:lumOff val="60000"/>
            </a:schemeClr>
          </a:solidFill>
        </p:spPr>
        <p:txBody>
          <a:bodyPr>
            <a:spAutoFit/>
          </a:bodyPr>
          <a:lstStyle/>
          <a:p>
            <a:pPr>
              <a:buFont typeface="Arial" charset="0"/>
              <a:buChar char="•"/>
              <a:defRPr/>
            </a:pPr>
            <a:r>
              <a:rPr lang="en-US" sz="2000" dirty="0">
                <a:solidFill>
                  <a:srgbClr val="000000"/>
                </a:solidFill>
                <a:latin typeface="Calibri" charset="0"/>
                <a:ea typeface="ＭＳ Ｐゴシック" charset="-128"/>
              </a:rPr>
              <a:t>   </a:t>
            </a:r>
            <a:r>
              <a:rPr lang="en-US" sz="2000" dirty="0" smtClean="0">
                <a:solidFill>
                  <a:srgbClr val="000000"/>
                </a:solidFill>
                <a:latin typeface="Calibri" charset="0"/>
                <a:ea typeface="ＭＳ Ｐゴシック" charset="-128"/>
              </a:rPr>
              <a:t>Very strong vertical coupling of  background forecast errors </a:t>
            </a:r>
            <a:r>
              <a:rPr lang="en-US" sz="2000" dirty="0" smtClean="0">
                <a:solidFill>
                  <a:srgbClr val="000000"/>
                </a:solidFill>
                <a:latin typeface="Calibri" charset="0"/>
                <a:ea typeface="ＭＳ Ｐゴシック" charset="-128"/>
              </a:rPr>
              <a:t>causes </a:t>
            </a:r>
            <a:r>
              <a:rPr lang="en-US" sz="2000" dirty="0" smtClean="0">
                <a:solidFill>
                  <a:srgbClr val="000000"/>
                </a:solidFill>
                <a:latin typeface="Calibri" charset="0"/>
                <a:ea typeface="ＭＳ Ｐゴシック" charset="-128"/>
              </a:rPr>
              <a:t> </a:t>
            </a:r>
            <a:r>
              <a:rPr lang="en-US" sz="2000" dirty="0" smtClean="0">
                <a:solidFill>
                  <a:srgbClr val="000000"/>
                </a:solidFill>
                <a:latin typeface="Calibri" charset="0"/>
                <a:ea typeface="ＭＳ Ｐゴシック" charset="-128"/>
              </a:rPr>
              <a:t>wind updates that favor circulation at where there are most observations (above 1.5 km) and where the  forecast is most in error both in the intensity and phase</a:t>
            </a:r>
            <a:endParaRPr lang="en-US" sz="2000" dirty="0">
              <a:solidFill>
                <a:srgbClr val="000000"/>
              </a:solidFill>
              <a:latin typeface="Calibri" charset="0"/>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9"/>
          <p:cNvSpPr>
            <a:spLocks noGrp="1"/>
          </p:cNvSpPr>
          <p:nvPr>
            <p:ph type="title"/>
          </p:nvPr>
        </p:nvSpPr>
        <p:spPr>
          <a:xfrm>
            <a:off x="381000" y="0"/>
            <a:ext cx="8229600" cy="990600"/>
          </a:xfrm>
        </p:spPr>
        <p:txBody>
          <a:bodyPr/>
          <a:lstStyle/>
          <a:p>
            <a:r>
              <a:rPr lang="en-US" dirty="0" smtClean="0"/>
              <a:t>Motivation and Objective  </a:t>
            </a:r>
          </a:p>
        </p:txBody>
      </p:sp>
      <p:pic>
        <p:nvPicPr>
          <p:cNvPr id="14338" name="Picture 3"/>
          <p:cNvPicPr>
            <a:picLocks noChangeAspect="1" noChangeArrowheads="1"/>
          </p:cNvPicPr>
          <p:nvPr/>
        </p:nvPicPr>
        <p:blipFill>
          <a:blip r:embed="rId2" cstate="print"/>
          <a:srcRect/>
          <a:stretch>
            <a:fillRect/>
          </a:stretch>
        </p:blipFill>
        <p:spPr bwMode="auto">
          <a:xfrm>
            <a:off x="152400" y="1219200"/>
            <a:ext cx="3094038" cy="2428875"/>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152400" y="3810000"/>
            <a:ext cx="3094038" cy="2457450"/>
          </a:xfrm>
          <a:prstGeom prst="rect">
            <a:avLst/>
          </a:prstGeom>
          <a:noFill/>
          <a:ln w="9525">
            <a:noFill/>
            <a:miter lim="800000"/>
            <a:headEnd/>
            <a:tailEnd/>
          </a:ln>
        </p:spPr>
      </p:pic>
      <p:sp>
        <p:nvSpPr>
          <p:cNvPr id="14340" name="TextBox 10"/>
          <p:cNvSpPr txBox="1">
            <a:spLocks noChangeArrowheads="1"/>
          </p:cNvSpPr>
          <p:nvPr/>
        </p:nvSpPr>
        <p:spPr bwMode="auto">
          <a:xfrm>
            <a:off x="381000" y="4343400"/>
            <a:ext cx="184150" cy="369888"/>
          </a:xfrm>
          <a:prstGeom prst="rect">
            <a:avLst/>
          </a:prstGeom>
          <a:noFill/>
          <a:ln w="9525">
            <a:noFill/>
            <a:miter lim="800000"/>
            <a:headEnd/>
            <a:tailEnd/>
          </a:ln>
        </p:spPr>
        <p:txBody>
          <a:bodyPr wrap="none">
            <a:spAutoFit/>
          </a:bodyPr>
          <a:lstStyle/>
          <a:p>
            <a:endParaRPr lang="en-US">
              <a:latin typeface="Calibri" charset="0"/>
            </a:endParaRPr>
          </a:p>
        </p:txBody>
      </p:sp>
      <p:sp>
        <p:nvSpPr>
          <p:cNvPr id="14341" name="TextBox 43"/>
          <p:cNvSpPr txBox="1">
            <a:spLocks noChangeArrowheads="1"/>
          </p:cNvSpPr>
          <p:nvPr/>
        </p:nvSpPr>
        <p:spPr bwMode="auto">
          <a:xfrm>
            <a:off x="3429000" y="1486793"/>
            <a:ext cx="5410200" cy="4154984"/>
          </a:xfrm>
          <a:prstGeom prst="rect">
            <a:avLst/>
          </a:prstGeom>
          <a:noFill/>
          <a:ln w="9525">
            <a:noFill/>
            <a:miter lim="800000"/>
            <a:headEnd/>
            <a:tailEnd/>
          </a:ln>
        </p:spPr>
        <p:txBody>
          <a:bodyPr>
            <a:spAutoFit/>
          </a:bodyPr>
          <a:lstStyle/>
          <a:p>
            <a:pPr>
              <a:buFont typeface="Arial" pitchFamily="34" charset="0"/>
              <a:buChar char="•"/>
            </a:pPr>
            <a:r>
              <a:rPr lang="en-US" dirty="0" smtClean="0">
                <a:solidFill>
                  <a:schemeClr val="tx2"/>
                </a:solidFill>
                <a:latin typeface="Calibri" charset="0"/>
              </a:rPr>
              <a:t> There have been few advances in hurricane intensity</a:t>
            </a:r>
          </a:p>
          <a:p>
            <a:r>
              <a:rPr lang="en-US" dirty="0" smtClean="0">
                <a:solidFill>
                  <a:schemeClr val="tx2"/>
                </a:solidFill>
                <a:latin typeface="Calibri" charset="0"/>
              </a:rPr>
              <a:t>prediction </a:t>
            </a:r>
            <a:r>
              <a:rPr lang="en-US" dirty="0">
                <a:solidFill>
                  <a:schemeClr val="tx2"/>
                </a:solidFill>
                <a:latin typeface="Calibri" charset="0"/>
              </a:rPr>
              <a:t>in the past 20 years</a:t>
            </a:r>
            <a:r>
              <a:rPr lang="en-US" dirty="0" smtClean="0">
                <a:solidFill>
                  <a:schemeClr val="tx2"/>
                </a:solidFill>
                <a:latin typeface="Calibri" charset="0"/>
              </a:rPr>
              <a:t>. </a:t>
            </a:r>
          </a:p>
          <a:p>
            <a:pPr>
              <a:buFont typeface="Arial" pitchFamily="34" charset="0"/>
              <a:buChar char="•"/>
            </a:pPr>
            <a:endParaRPr lang="en-US" dirty="0" smtClean="0">
              <a:solidFill>
                <a:schemeClr val="tx2"/>
              </a:solidFill>
              <a:latin typeface="Calibri" charset="0"/>
            </a:endParaRPr>
          </a:p>
          <a:p>
            <a:pPr>
              <a:buFont typeface="Arial" pitchFamily="34" charset="0"/>
              <a:buChar char="•"/>
            </a:pPr>
            <a:r>
              <a:rPr lang="en-US" dirty="0" smtClean="0">
                <a:solidFill>
                  <a:schemeClr val="tx2"/>
                </a:solidFill>
                <a:latin typeface="Calibri" charset="0"/>
              </a:rPr>
              <a:t>NOAA’s Hurricane Forecast Improvement Program (HFIP) goal is to reduce hurricane intensity and track forecasts by 20% by 2016 and 50% by  2021</a:t>
            </a:r>
          </a:p>
          <a:p>
            <a:pPr>
              <a:buFont typeface="Arial" pitchFamily="34" charset="0"/>
              <a:buChar char="•"/>
            </a:pPr>
            <a:endParaRPr lang="en-US" dirty="0" smtClean="0">
              <a:solidFill>
                <a:schemeClr val="tx2"/>
              </a:solidFill>
              <a:latin typeface="Calibri" charset="0"/>
            </a:endParaRPr>
          </a:p>
          <a:p>
            <a:pPr>
              <a:buFont typeface="Arial" pitchFamily="34" charset="0"/>
              <a:buChar char="•"/>
            </a:pPr>
            <a:endParaRPr lang="en-US" dirty="0">
              <a:solidFill>
                <a:schemeClr val="tx2"/>
              </a:solidFill>
              <a:latin typeface="Calibri" charset="0"/>
            </a:endParaRPr>
          </a:p>
          <a:p>
            <a:pPr>
              <a:buFont typeface="Arial" pitchFamily="34" charset="0"/>
              <a:buChar char="•"/>
            </a:pPr>
            <a:r>
              <a:rPr lang="en-US" sz="2000" b="1" dirty="0" smtClean="0">
                <a:solidFill>
                  <a:srgbClr val="00B050"/>
                </a:solidFill>
                <a:latin typeface="Calibri" charset="0"/>
              </a:rPr>
              <a:t>In HRD/AOML research is conducted  on  assimilation  of airborne  and other observations into experimental version of HWRF model to reduce forecast errors </a:t>
            </a:r>
            <a:r>
              <a:rPr lang="en-US" sz="2000" b="1" dirty="0">
                <a:solidFill>
                  <a:srgbClr val="00B050"/>
                </a:solidFill>
                <a:latin typeface="Calibri" charset="0"/>
              </a:rPr>
              <a:t>due to </a:t>
            </a:r>
            <a:r>
              <a:rPr lang="en-US" sz="2000" b="1" dirty="0" smtClean="0">
                <a:solidFill>
                  <a:srgbClr val="00B050"/>
                </a:solidFill>
                <a:latin typeface="Calibri" charset="0"/>
              </a:rPr>
              <a:t> poor representation </a:t>
            </a:r>
            <a:r>
              <a:rPr lang="en-US" sz="2000" b="1" dirty="0">
                <a:solidFill>
                  <a:srgbClr val="00B050"/>
                </a:solidFill>
                <a:latin typeface="Calibri" charset="0"/>
              </a:rPr>
              <a:t>of the initial </a:t>
            </a:r>
            <a:r>
              <a:rPr lang="en-US" sz="2000" b="1" dirty="0" smtClean="0">
                <a:solidFill>
                  <a:srgbClr val="00B050"/>
                </a:solidFill>
                <a:latin typeface="Calibri" charset="0"/>
              </a:rPr>
              <a:t>conditions on  TC  scales</a:t>
            </a:r>
            <a:endParaRPr lang="en-US" sz="2000" b="1" dirty="0">
              <a:solidFill>
                <a:srgbClr val="00B050"/>
              </a:solidFill>
              <a:latin typeface="Calibri" charset="0"/>
            </a:endParaRPr>
          </a:p>
        </p:txBody>
      </p:sp>
      <p:sp>
        <p:nvSpPr>
          <p:cNvPr id="14342" name="TextBox 44"/>
          <p:cNvSpPr txBox="1">
            <a:spLocks noChangeArrowheads="1"/>
          </p:cNvSpPr>
          <p:nvPr/>
        </p:nvSpPr>
        <p:spPr bwMode="auto">
          <a:xfrm>
            <a:off x="152400" y="6324600"/>
            <a:ext cx="2228850" cy="307975"/>
          </a:xfrm>
          <a:prstGeom prst="rect">
            <a:avLst/>
          </a:prstGeom>
          <a:noFill/>
          <a:ln w="9525">
            <a:noFill/>
            <a:miter lim="800000"/>
            <a:headEnd/>
            <a:tailEnd/>
          </a:ln>
        </p:spPr>
        <p:txBody>
          <a:bodyPr wrap="none">
            <a:spAutoFit/>
          </a:bodyPr>
          <a:lstStyle/>
          <a:p>
            <a:r>
              <a:rPr lang="en-US" sz="1400" dirty="0">
                <a:latin typeface="Calibri" charset="0"/>
              </a:rPr>
              <a:t>*</a:t>
            </a:r>
            <a:r>
              <a:rPr lang="en-US" sz="1200" dirty="0">
                <a:latin typeface="Calibri" charset="0"/>
              </a:rPr>
              <a:t>Figure from </a:t>
            </a:r>
            <a:r>
              <a:rPr lang="en-US" sz="1200" dirty="0" smtClean="0">
                <a:latin typeface="Calibri" charset="0"/>
              </a:rPr>
              <a:t>www.nhc.noaa.gov</a:t>
            </a:r>
            <a:endParaRPr lang="en-US" sz="1400" dirty="0">
              <a:latin typeface="Calibri"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1" descr="Corr_Earl4_spindown.png"/>
          <p:cNvPicPr>
            <a:picLocks noGrp="1" noChangeAspect="1"/>
          </p:cNvPicPr>
          <p:nvPr>
            <p:ph idx="1"/>
          </p:nvPr>
        </p:nvPicPr>
        <p:blipFill>
          <a:blip r:embed="rId3" cstate="print"/>
          <a:srcRect/>
          <a:stretch>
            <a:fillRect/>
          </a:stretch>
        </p:blipFill>
        <p:spPr>
          <a:xfrm>
            <a:off x="385763" y="1228725"/>
            <a:ext cx="4171950" cy="3365500"/>
          </a:xfrm>
        </p:spPr>
      </p:pic>
      <p:pic>
        <p:nvPicPr>
          <p:cNvPr id="10243" name="Picture 4" descr="Corr_Earl2_spinup.png"/>
          <p:cNvPicPr>
            <a:picLocks noChangeAspect="1"/>
          </p:cNvPicPr>
          <p:nvPr/>
        </p:nvPicPr>
        <p:blipFill>
          <a:blip r:embed="rId4" cstate="print"/>
          <a:srcRect/>
          <a:stretch>
            <a:fillRect/>
          </a:stretch>
        </p:blipFill>
        <p:spPr bwMode="auto">
          <a:xfrm>
            <a:off x="41176575" y="21953538"/>
            <a:ext cx="7418388" cy="5984875"/>
          </a:xfrm>
          <a:prstGeom prst="rect">
            <a:avLst/>
          </a:prstGeom>
          <a:noFill/>
          <a:ln w="9525">
            <a:noFill/>
            <a:miter lim="800000"/>
            <a:headEnd/>
            <a:tailEnd/>
          </a:ln>
        </p:spPr>
      </p:pic>
      <p:pic>
        <p:nvPicPr>
          <p:cNvPr id="10244" name="Picture 5" descr="Corr_Earl2_spinup.png"/>
          <p:cNvPicPr>
            <a:picLocks noChangeAspect="1"/>
          </p:cNvPicPr>
          <p:nvPr/>
        </p:nvPicPr>
        <p:blipFill>
          <a:blip r:embed="rId5" cstate="print"/>
          <a:srcRect/>
          <a:stretch>
            <a:fillRect/>
          </a:stretch>
        </p:blipFill>
        <p:spPr bwMode="auto">
          <a:xfrm>
            <a:off x="4573588" y="1271588"/>
            <a:ext cx="4171950" cy="3365500"/>
          </a:xfrm>
          <a:prstGeom prst="rect">
            <a:avLst/>
          </a:prstGeom>
          <a:noFill/>
          <a:ln w="9525">
            <a:noFill/>
            <a:miter lim="800000"/>
            <a:headEnd/>
            <a:tailEnd/>
          </a:ln>
        </p:spPr>
      </p:pic>
      <p:sp>
        <p:nvSpPr>
          <p:cNvPr id="10245" name="TextBox 6"/>
          <p:cNvSpPr txBox="1">
            <a:spLocks noChangeArrowheads="1"/>
          </p:cNvSpPr>
          <p:nvPr/>
        </p:nvSpPr>
        <p:spPr bwMode="auto">
          <a:xfrm>
            <a:off x="269875" y="1079500"/>
            <a:ext cx="4302125" cy="369888"/>
          </a:xfrm>
          <a:prstGeom prst="rect">
            <a:avLst/>
          </a:prstGeom>
          <a:solidFill>
            <a:schemeClr val="bg1"/>
          </a:solidFill>
          <a:ln w="9525">
            <a:noFill/>
            <a:miter lim="800000"/>
            <a:headEnd/>
            <a:tailEnd/>
          </a:ln>
        </p:spPr>
        <p:txBody>
          <a:bodyPr>
            <a:spAutoFit/>
          </a:bodyPr>
          <a:lstStyle/>
          <a:p>
            <a:pPr algn="ctr"/>
            <a:r>
              <a:rPr lang="en-US" b="1">
                <a:ea typeface="ＭＳ Ｐゴシック" charset="-128"/>
              </a:rPr>
              <a:t>Spin-down dynamical mode</a:t>
            </a:r>
          </a:p>
        </p:txBody>
      </p:sp>
      <p:sp>
        <p:nvSpPr>
          <p:cNvPr id="10246" name="TextBox 7"/>
          <p:cNvSpPr txBox="1">
            <a:spLocks noChangeArrowheads="1"/>
          </p:cNvSpPr>
          <p:nvPr/>
        </p:nvSpPr>
        <p:spPr bwMode="auto">
          <a:xfrm>
            <a:off x="4573588" y="1087438"/>
            <a:ext cx="4171950" cy="369887"/>
          </a:xfrm>
          <a:prstGeom prst="rect">
            <a:avLst/>
          </a:prstGeom>
          <a:solidFill>
            <a:schemeClr val="bg1"/>
          </a:solidFill>
          <a:ln w="9525">
            <a:noFill/>
            <a:miter lim="800000"/>
            <a:headEnd/>
            <a:tailEnd/>
          </a:ln>
        </p:spPr>
        <p:txBody>
          <a:bodyPr>
            <a:spAutoFit/>
          </a:bodyPr>
          <a:lstStyle/>
          <a:p>
            <a:pPr algn="ctr"/>
            <a:r>
              <a:rPr lang="en-US" b="1">
                <a:ea typeface="ＭＳ Ｐゴシック" charset="-128"/>
              </a:rPr>
              <a:t>Spin-up dynamical mode</a:t>
            </a:r>
          </a:p>
        </p:txBody>
      </p:sp>
      <p:sp>
        <p:nvSpPr>
          <p:cNvPr id="32777" name="TextBox 11"/>
          <p:cNvSpPr txBox="1">
            <a:spLocks noChangeArrowheads="1"/>
          </p:cNvSpPr>
          <p:nvPr/>
        </p:nvSpPr>
        <p:spPr bwMode="auto">
          <a:xfrm>
            <a:off x="384175" y="4637088"/>
            <a:ext cx="8567738" cy="1938992"/>
          </a:xfrm>
          <a:prstGeom prst="rect">
            <a:avLst/>
          </a:prstGeom>
          <a:solidFill>
            <a:schemeClr val="accent3">
              <a:lumMod val="40000"/>
              <a:lumOff val="60000"/>
            </a:schemeClr>
          </a:solidFill>
          <a:ln w="9525">
            <a:noFill/>
            <a:miter lim="800000"/>
            <a:headEnd/>
            <a:tailEnd/>
          </a:ln>
        </p:spPr>
        <p:txBody>
          <a:bodyPr>
            <a:spAutoFit/>
          </a:bodyPr>
          <a:lstStyle/>
          <a:p>
            <a:pPr>
              <a:buFont typeface="Arial" charset="0"/>
              <a:buChar char="•"/>
              <a:defRPr/>
            </a:pPr>
            <a:r>
              <a:rPr lang="en-US" sz="2000" dirty="0">
                <a:solidFill>
                  <a:srgbClr val="FF0000"/>
                </a:solidFill>
                <a:ea typeface="ＭＳ Ｐゴシック" charset="-128"/>
              </a:rPr>
              <a:t> </a:t>
            </a:r>
            <a:r>
              <a:rPr lang="en-US" sz="2000" dirty="0">
                <a:latin typeface="Calibri" pitchFamily="34" charset="0"/>
                <a:ea typeface="ＭＳ Ｐゴシック" charset="-128"/>
                <a:cs typeface="Calibri" pitchFamily="34" charset="0"/>
              </a:rPr>
              <a:t>The background error correlations </a:t>
            </a:r>
            <a:r>
              <a:rPr lang="en-US" sz="2000" dirty="0" smtClean="0">
                <a:latin typeface="Calibri" pitchFamily="34" charset="0"/>
                <a:ea typeface="ＭＳ Ｐゴシック" charset="-128"/>
                <a:cs typeface="Calibri" pitchFamily="34" charset="0"/>
              </a:rPr>
              <a:t>differ between dynamical </a:t>
            </a:r>
            <a:r>
              <a:rPr lang="en-US" sz="2000" dirty="0">
                <a:latin typeface="Calibri" pitchFamily="34" charset="0"/>
                <a:ea typeface="ＭＳ Ｐゴシック" charset="-128"/>
                <a:cs typeface="Calibri" pitchFamily="34" charset="0"/>
              </a:rPr>
              <a:t>regime in the background forecast </a:t>
            </a:r>
          </a:p>
          <a:p>
            <a:pPr>
              <a:buFont typeface="Arial" charset="0"/>
              <a:buChar char="•"/>
              <a:defRPr/>
            </a:pPr>
            <a:endParaRPr lang="en-US" sz="2000" dirty="0">
              <a:latin typeface="Calibri" pitchFamily="34" charset="0"/>
              <a:ea typeface="ＭＳ Ｐゴシック" charset="-128"/>
              <a:cs typeface="Calibri" pitchFamily="34" charset="0"/>
            </a:endParaRPr>
          </a:p>
          <a:p>
            <a:pPr>
              <a:buFont typeface="Arial" charset="0"/>
              <a:buChar char="•"/>
              <a:defRPr/>
            </a:pPr>
            <a:r>
              <a:rPr lang="en-US" sz="2000" dirty="0">
                <a:latin typeface="Calibri" pitchFamily="34" charset="0"/>
                <a:ea typeface="ＭＳ Ｐゴシック" charset="-128"/>
                <a:cs typeface="Calibri" pitchFamily="34" charset="0"/>
              </a:rPr>
              <a:t> When the </a:t>
            </a:r>
            <a:r>
              <a:rPr lang="en-US" sz="2000" dirty="0" smtClean="0">
                <a:latin typeface="Calibri" pitchFamily="34" charset="0"/>
                <a:ea typeface="ＭＳ Ｐゴシック" charset="-128"/>
                <a:cs typeface="Calibri" pitchFamily="34" charset="0"/>
              </a:rPr>
              <a:t>assimilation is not effective in correcting the wind the dynamical-mode is </a:t>
            </a:r>
            <a:r>
              <a:rPr lang="en-US" sz="2000" dirty="0">
                <a:latin typeface="Calibri" pitchFamily="34" charset="0"/>
                <a:ea typeface="ＭＳ Ｐゴシック" charset="-128"/>
                <a:cs typeface="Calibri" pitchFamily="34" charset="0"/>
              </a:rPr>
              <a:t>opposing the observations (the spin-down mode</a:t>
            </a:r>
            <a:r>
              <a:rPr lang="en-US" sz="2000" dirty="0" smtClean="0">
                <a:latin typeface="Calibri" pitchFamily="34" charset="0"/>
                <a:ea typeface="ＭＳ Ｐゴシック" charset="-128"/>
                <a:cs typeface="Calibri" pitchFamily="34" charset="0"/>
              </a:rPr>
              <a:t>), suggesting further impact of the model error on the  analysis  by  the error correlations</a:t>
            </a:r>
            <a:endParaRPr lang="en-US" sz="2000" dirty="0">
              <a:solidFill>
                <a:srgbClr val="FF6600"/>
              </a:solidFill>
              <a:latin typeface="Calibri" pitchFamily="34" charset="0"/>
              <a:ea typeface="ＭＳ Ｐゴシック" charset="-128"/>
              <a:cs typeface="Calibri" pitchFamily="34" charset="0"/>
            </a:endParaRPr>
          </a:p>
        </p:txBody>
      </p:sp>
      <p:sp>
        <p:nvSpPr>
          <p:cNvPr id="10" name="TextBox 9"/>
          <p:cNvSpPr txBox="1"/>
          <p:nvPr/>
        </p:nvSpPr>
        <p:spPr>
          <a:xfrm>
            <a:off x="1704975" y="2774950"/>
            <a:ext cx="1597025" cy="369888"/>
          </a:xfrm>
          <a:prstGeom prst="rect">
            <a:avLst/>
          </a:prstGeom>
          <a:noFill/>
        </p:spPr>
        <p:txBody>
          <a:bodyPr>
            <a:spAutoFit/>
          </a:bodyPr>
          <a:lstStyle/>
          <a:p>
            <a:pPr algn="ctr">
              <a:defRPr/>
            </a:pPr>
            <a:r>
              <a:rPr lang="en-US" dirty="0">
                <a:solidFill>
                  <a:schemeClr val="bg1">
                    <a:lumMod val="75000"/>
                  </a:schemeClr>
                </a:solidFill>
                <a:ea typeface="Arial" charset="0"/>
              </a:rPr>
              <a:t>Earl Aug 31</a:t>
            </a:r>
          </a:p>
        </p:txBody>
      </p:sp>
      <p:sp>
        <p:nvSpPr>
          <p:cNvPr id="11" name="TextBox 10"/>
          <p:cNvSpPr txBox="1"/>
          <p:nvPr/>
        </p:nvSpPr>
        <p:spPr>
          <a:xfrm>
            <a:off x="5989638" y="2740025"/>
            <a:ext cx="1597025" cy="369888"/>
          </a:xfrm>
          <a:prstGeom prst="rect">
            <a:avLst/>
          </a:prstGeom>
          <a:noFill/>
        </p:spPr>
        <p:txBody>
          <a:bodyPr>
            <a:spAutoFit/>
          </a:bodyPr>
          <a:lstStyle/>
          <a:p>
            <a:pPr algn="ctr">
              <a:defRPr/>
            </a:pPr>
            <a:r>
              <a:rPr lang="en-US" dirty="0">
                <a:solidFill>
                  <a:schemeClr val="bg1">
                    <a:lumMod val="75000"/>
                  </a:schemeClr>
                </a:solidFill>
                <a:ea typeface="Arial" charset="0"/>
              </a:rPr>
              <a:t>Earl Aug 29</a:t>
            </a:r>
          </a:p>
        </p:txBody>
      </p:sp>
      <p:sp>
        <p:nvSpPr>
          <p:cNvPr id="10250" name="TextBox 11"/>
          <p:cNvSpPr txBox="1">
            <a:spLocks noChangeArrowheads="1"/>
          </p:cNvSpPr>
          <p:nvPr/>
        </p:nvSpPr>
        <p:spPr bwMode="auto">
          <a:xfrm>
            <a:off x="1792288" y="1566863"/>
            <a:ext cx="419100" cy="368300"/>
          </a:xfrm>
          <a:prstGeom prst="rect">
            <a:avLst/>
          </a:prstGeom>
          <a:noFill/>
          <a:ln w="9525">
            <a:noFill/>
            <a:miter lim="800000"/>
            <a:headEnd/>
            <a:tailEnd/>
          </a:ln>
        </p:spPr>
        <p:txBody>
          <a:bodyPr wrap="none">
            <a:spAutoFit/>
          </a:bodyPr>
          <a:lstStyle/>
          <a:p>
            <a:r>
              <a:rPr lang="en-US"/>
              <a:t>Vr</a:t>
            </a:r>
          </a:p>
        </p:txBody>
      </p:sp>
      <p:sp>
        <p:nvSpPr>
          <p:cNvPr id="10251" name="TextBox 12"/>
          <p:cNvSpPr txBox="1">
            <a:spLocks noChangeArrowheads="1"/>
          </p:cNvSpPr>
          <p:nvPr/>
        </p:nvSpPr>
        <p:spPr bwMode="auto">
          <a:xfrm>
            <a:off x="6116638" y="1566863"/>
            <a:ext cx="419100" cy="368300"/>
          </a:xfrm>
          <a:prstGeom prst="rect">
            <a:avLst/>
          </a:prstGeom>
          <a:noFill/>
          <a:ln w="9525">
            <a:noFill/>
            <a:miter lim="800000"/>
            <a:headEnd/>
            <a:tailEnd/>
          </a:ln>
        </p:spPr>
        <p:txBody>
          <a:bodyPr wrap="none">
            <a:spAutoFit/>
          </a:bodyPr>
          <a:lstStyle/>
          <a:p>
            <a:r>
              <a:rPr lang="en-US"/>
              <a:t>Vr</a:t>
            </a:r>
          </a:p>
        </p:txBody>
      </p:sp>
      <p:sp>
        <p:nvSpPr>
          <p:cNvPr id="10252" name="TextBox 13"/>
          <p:cNvSpPr txBox="1">
            <a:spLocks noChangeArrowheads="1"/>
          </p:cNvSpPr>
          <p:nvPr/>
        </p:nvSpPr>
        <p:spPr bwMode="auto">
          <a:xfrm>
            <a:off x="2886075" y="1533525"/>
            <a:ext cx="415925" cy="369888"/>
          </a:xfrm>
          <a:prstGeom prst="rect">
            <a:avLst/>
          </a:prstGeom>
          <a:noFill/>
          <a:ln w="9525">
            <a:noFill/>
            <a:miter lim="800000"/>
            <a:headEnd/>
            <a:tailEnd/>
          </a:ln>
        </p:spPr>
        <p:txBody>
          <a:bodyPr wrap="none">
            <a:spAutoFit/>
          </a:bodyPr>
          <a:lstStyle/>
          <a:p>
            <a:r>
              <a:rPr lang="en-US"/>
              <a:t>Vt</a:t>
            </a:r>
          </a:p>
        </p:txBody>
      </p:sp>
      <p:sp>
        <p:nvSpPr>
          <p:cNvPr id="10253" name="TextBox 14"/>
          <p:cNvSpPr txBox="1">
            <a:spLocks noChangeArrowheads="1"/>
          </p:cNvSpPr>
          <p:nvPr/>
        </p:nvSpPr>
        <p:spPr bwMode="auto">
          <a:xfrm>
            <a:off x="1792288" y="3189288"/>
            <a:ext cx="325437" cy="368300"/>
          </a:xfrm>
          <a:prstGeom prst="rect">
            <a:avLst/>
          </a:prstGeom>
          <a:noFill/>
          <a:ln w="9525">
            <a:noFill/>
            <a:miter lim="800000"/>
            <a:headEnd/>
            <a:tailEnd/>
          </a:ln>
        </p:spPr>
        <p:txBody>
          <a:bodyPr wrap="none">
            <a:spAutoFit/>
          </a:bodyPr>
          <a:lstStyle/>
          <a:p>
            <a:r>
              <a:rPr lang="en-US"/>
              <a:t>T</a:t>
            </a:r>
          </a:p>
        </p:txBody>
      </p:sp>
      <p:sp>
        <p:nvSpPr>
          <p:cNvPr id="10254" name="TextBox 15"/>
          <p:cNvSpPr txBox="1">
            <a:spLocks noChangeArrowheads="1"/>
          </p:cNvSpPr>
          <p:nvPr/>
        </p:nvSpPr>
        <p:spPr bwMode="auto">
          <a:xfrm>
            <a:off x="2881313" y="3189288"/>
            <a:ext cx="365125" cy="368300"/>
          </a:xfrm>
          <a:prstGeom prst="rect">
            <a:avLst/>
          </a:prstGeom>
          <a:noFill/>
          <a:ln w="9525">
            <a:noFill/>
            <a:miter lim="800000"/>
            <a:headEnd/>
            <a:tailEnd/>
          </a:ln>
        </p:spPr>
        <p:txBody>
          <a:bodyPr wrap="none">
            <a:spAutoFit/>
          </a:bodyPr>
          <a:lstStyle/>
          <a:p>
            <a:r>
              <a:rPr lang="en-US"/>
              <a:t>Q</a:t>
            </a:r>
          </a:p>
        </p:txBody>
      </p:sp>
      <p:sp>
        <p:nvSpPr>
          <p:cNvPr id="10255" name="TextBox 16"/>
          <p:cNvSpPr txBox="1">
            <a:spLocks noChangeArrowheads="1"/>
          </p:cNvSpPr>
          <p:nvPr/>
        </p:nvSpPr>
        <p:spPr bwMode="auto">
          <a:xfrm>
            <a:off x="5332413" y="3189288"/>
            <a:ext cx="325437" cy="368300"/>
          </a:xfrm>
          <a:prstGeom prst="rect">
            <a:avLst/>
          </a:prstGeom>
          <a:noFill/>
          <a:ln w="9525">
            <a:noFill/>
            <a:miter lim="800000"/>
            <a:headEnd/>
            <a:tailEnd/>
          </a:ln>
        </p:spPr>
        <p:txBody>
          <a:bodyPr wrap="none">
            <a:spAutoFit/>
          </a:bodyPr>
          <a:lstStyle/>
          <a:p>
            <a:r>
              <a:rPr lang="en-US"/>
              <a:t>T</a:t>
            </a:r>
          </a:p>
        </p:txBody>
      </p:sp>
      <p:sp>
        <p:nvSpPr>
          <p:cNvPr id="10256" name="TextBox 17"/>
          <p:cNvSpPr txBox="1">
            <a:spLocks noChangeArrowheads="1"/>
          </p:cNvSpPr>
          <p:nvPr/>
        </p:nvSpPr>
        <p:spPr bwMode="auto">
          <a:xfrm>
            <a:off x="7059613" y="1566863"/>
            <a:ext cx="414337" cy="368300"/>
          </a:xfrm>
          <a:prstGeom prst="rect">
            <a:avLst/>
          </a:prstGeom>
          <a:noFill/>
          <a:ln w="9525">
            <a:noFill/>
            <a:miter lim="800000"/>
            <a:headEnd/>
            <a:tailEnd/>
          </a:ln>
        </p:spPr>
        <p:txBody>
          <a:bodyPr wrap="none">
            <a:spAutoFit/>
          </a:bodyPr>
          <a:lstStyle/>
          <a:p>
            <a:r>
              <a:rPr lang="en-US"/>
              <a:t>Vt</a:t>
            </a:r>
          </a:p>
        </p:txBody>
      </p:sp>
      <p:sp>
        <p:nvSpPr>
          <p:cNvPr id="10257" name="TextBox 18"/>
          <p:cNvSpPr txBox="1">
            <a:spLocks noChangeArrowheads="1"/>
          </p:cNvSpPr>
          <p:nvPr/>
        </p:nvSpPr>
        <p:spPr bwMode="auto">
          <a:xfrm>
            <a:off x="7059613" y="3189288"/>
            <a:ext cx="363537" cy="368300"/>
          </a:xfrm>
          <a:prstGeom prst="rect">
            <a:avLst/>
          </a:prstGeom>
          <a:noFill/>
          <a:ln w="9525">
            <a:noFill/>
            <a:miter lim="800000"/>
            <a:headEnd/>
            <a:tailEnd/>
          </a:ln>
        </p:spPr>
        <p:txBody>
          <a:bodyPr wrap="none">
            <a:spAutoFit/>
          </a:bodyPr>
          <a:lstStyle/>
          <a:p>
            <a:r>
              <a:rPr lang="en-US"/>
              <a:t>Q</a:t>
            </a:r>
          </a:p>
        </p:txBody>
      </p:sp>
      <p:cxnSp>
        <p:nvCxnSpPr>
          <p:cNvPr id="23" name="Straight Connector 22"/>
          <p:cNvCxnSpPr>
            <a:cxnSpLocks noChangeShapeType="1"/>
          </p:cNvCxnSpPr>
          <p:nvPr/>
        </p:nvCxnSpPr>
        <p:spPr bwMode="auto">
          <a:xfrm rot="5400000">
            <a:off x="2897981" y="2920207"/>
            <a:ext cx="3349625" cy="1588"/>
          </a:xfrm>
          <a:prstGeom prst="line">
            <a:avLst/>
          </a:prstGeom>
          <a:noFill/>
          <a:ln w="25400">
            <a:solidFill>
              <a:schemeClr val="tx1"/>
            </a:solidFill>
            <a:round/>
            <a:headEnd/>
            <a:tailEnd/>
          </a:ln>
          <a:effectLst>
            <a:outerShdw dist="20000" dir="5400000" rotWithShape="0">
              <a:srgbClr val="808080">
                <a:alpha val="37999"/>
              </a:srgbClr>
            </a:outerShdw>
          </a:effectLst>
        </p:spPr>
      </p:cxnSp>
      <p:sp>
        <p:nvSpPr>
          <p:cNvPr id="10259" name="Title 1"/>
          <p:cNvSpPr>
            <a:spLocks noGrp="1"/>
          </p:cNvSpPr>
          <p:nvPr>
            <p:ph type="title"/>
          </p:nvPr>
        </p:nvSpPr>
        <p:spPr>
          <a:xfrm>
            <a:off x="-14288" y="134938"/>
            <a:ext cx="9144001" cy="773112"/>
          </a:xfrm>
        </p:spPr>
        <p:txBody>
          <a:bodyPr/>
          <a:lstStyle/>
          <a:p>
            <a:r>
              <a:rPr lang="en-US" sz="3600" dirty="0" smtClean="0"/>
              <a:t>Dynamical modes of the </a:t>
            </a:r>
            <a:r>
              <a:rPr lang="en-US" sz="3600" dirty="0" smtClean="0"/>
              <a:t>background </a:t>
            </a:r>
            <a:r>
              <a:rPr lang="en-US" sz="3600" dirty="0" smtClean="0"/>
              <a:t>errors</a:t>
            </a:r>
            <a:endParaRPr lang="en-US" sz="3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7013"/>
            <a:ext cx="9032875" cy="557212"/>
          </a:xfrm>
        </p:spPr>
        <p:txBody>
          <a:bodyPr/>
          <a:lstStyle/>
          <a:p>
            <a:pPr eaLnBrk="1" hangingPunct="1"/>
            <a:r>
              <a:rPr lang="en-US" sz="3200" b="1" smtClean="0"/>
              <a:t>Summary of the coupling between the model and analysis  errors</a:t>
            </a:r>
          </a:p>
        </p:txBody>
      </p:sp>
      <p:cxnSp>
        <p:nvCxnSpPr>
          <p:cNvPr id="13" name="Straight Arrow Connector 12"/>
          <p:cNvCxnSpPr>
            <a:cxnSpLocks noChangeShapeType="1"/>
          </p:cNvCxnSpPr>
          <p:nvPr/>
        </p:nvCxnSpPr>
        <p:spPr bwMode="auto">
          <a:xfrm rot="16200000" flipH="1">
            <a:off x="4398169" y="5836444"/>
            <a:ext cx="315913" cy="95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7" name="Straight Arrow Connector 26"/>
          <p:cNvCxnSpPr>
            <a:cxnSpLocks noChangeShapeType="1"/>
          </p:cNvCxnSpPr>
          <p:nvPr/>
        </p:nvCxnSpPr>
        <p:spPr bwMode="auto">
          <a:xfrm rot="5400000" flipH="1" flipV="1">
            <a:off x="4744245" y="6133306"/>
            <a:ext cx="328612" cy="9525"/>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32" name="Rounded Rectangle 31"/>
          <p:cNvSpPr>
            <a:spLocks noChangeArrowheads="1"/>
          </p:cNvSpPr>
          <p:nvPr/>
        </p:nvSpPr>
        <p:spPr bwMode="auto">
          <a:xfrm>
            <a:off x="231775" y="869950"/>
            <a:ext cx="3114675" cy="2495550"/>
          </a:xfrm>
          <a:prstGeom prst="roundRect">
            <a:avLst>
              <a:gd name="adj" fmla="val 16667"/>
            </a:avLst>
          </a:prstGeom>
          <a:solidFill>
            <a:srgbClr val="FAC090"/>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270" name="TextBox 32"/>
          <p:cNvSpPr txBox="1">
            <a:spLocks noChangeArrowheads="1"/>
          </p:cNvSpPr>
          <p:nvPr/>
        </p:nvSpPr>
        <p:spPr bwMode="auto">
          <a:xfrm>
            <a:off x="231775" y="1055688"/>
            <a:ext cx="3114675" cy="2032000"/>
          </a:xfrm>
          <a:prstGeom prst="rect">
            <a:avLst/>
          </a:prstGeom>
          <a:noFill/>
          <a:ln w="9525">
            <a:noFill/>
            <a:miter lim="800000"/>
            <a:headEnd/>
            <a:tailEnd/>
          </a:ln>
        </p:spPr>
        <p:txBody>
          <a:bodyPr>
            <a:spAutoFit/>
          </a:bodyPr>
          <a:lstStyle/>
          <a:p>
            <a:pPr algn="ctr"/>
            <a:r>
              <a:rPr lang="en-US" b="1"/>
              <a:t>Start up forecast </a:t>
            </a:r>
          </a:p>
          <a:p>
            <a:r>
              <a:rPr lang="en-US"/>
              <a:t>Model PBL errors cause significant discrepancy between the background forecast and observations of the wind at heights &lt; 4 km  in the core region</a:t>
            </a:r>
          </a:p>
        </p:txBody>
      </p:sp>
      <p:cxnSp>
        <p:nvCxnSpPr>
          <p:cNvPr id="35" name="Straight Arrow Connector 34"/>
          <p:cNvCxnSpPr>
            <a:cxnSpLocks noChangeShapeType="1"/>
          </p:cNvCxnSpPr>
          <p:nvPr/>
        </p:nvCxnSpPr>
        <p:spPr bwMode="auto">
          <a:xfrm rot="5400000" flipH="1" flipV="1">
            <a:off x="4543425" y="2417763"/>
            <a:ext cx="315913" cy="158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0" name="Rounded Rectangle 39"/>
          <p:cNvSpPr>
            <a:spLocks noChangeArrowheads="1"/>
          </p:cNvSpPr>
          <p:nvPr/>
        </p:nvSpPr>
        <p:spPr bwMode="auto">
          <a:xfrm>
            <a:off x="3943350" y="920750"/>
            <a:ext cx="3114675" cy="2493963"/>
          </a:xfrm>
          <a:prstGeom prst="roundRect">
            <a:avLst>
              <a:gd name="adj" fmla="val 16667"/>
            </a:avLst>
          </a:prstGeom>
          <a:solidFill>
            <a:srgbClr val="CCFFCC"/>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273" name="TextBox 40"/>
          <p:cNvSpPr txBox="1">
            <a:spLocks noChangeArrowheads="1"/>
          </p:cNvSpPr>
          <p:nvPr/>
        </p:nvSpPr>
        <p:spPr bwMode="auto">
          <a:xfrm>
            <a:off x="4175125" y="979488"/>
            <a:ext cx="2651125" cy="2308225"/>
          </a:xfrm>
          <a:prstGeom prst="rect">
            <a:avLst/>
          </a:prstGeom>
          <a:noFill/>
          <a:ln w="9525">
            <a:noFill/>
            <a:miter lim="800000"/>
            <a:headEnd/>
            <a:tailEnd/>
          </a:ln>
        </p:spPr>
        <p:txBody>
          <a:bodyPr>
            <a:spAutoFit/>
          </a:bodyPr>
          <a:lstStyle/>
          <a:p>
            <a:pPr algn="ctr"/>
            <a:r>
              <a:rPr lang="en-US" b="1"/>
              <a:t>EnKF analysis </a:t>
            </a:r>
          </a:p>
          <a:p>
            <a:r>
              <a:rPr lang="en-US"/>
              <a:t>Update with the  observations corrects the winds such that</a:t>
            </a:r>
          </a:p>
          <a:p>
            <a:r>
              <a:rPr lang="en-US"/>
              <a:t> Vt     and Vr     and  rapid rotation with height, coupled with T                and Q  </a:t>
            </a:r>
          </a:p>
        </p:txBody>
      </p:sp>
      <p:sp>
        <p:nvSpPr>
          <p:cNvPr id="42" name="Rounded Rectangle 41"/>
          <p:cNvSpPr>
            <a:spLocks noChangeArrowheads="1"/>
          </p:cNvSpPr>
          <p:nvPr/>
        </p:nvSpPr>
        <p:spPr bwMode="auto">
          <a:xfrm>
            <a:off x="1941513" y="3713163"/>
            <a:ext cx="3621087" cy="2863850"/>
          </a:xfrm>
          <a:prstGeom prst="roundRect">
            <a:avLst>
              <a:gd name="adj" fmla="val 16667"/>
            </a:avLst>
          </a:prstGeom>
          <a:solidFill>
            <a:srgbClr val="B9CDE5"/>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275" name="TextBox 42"/>
          <p:cNvSpPr txBox="1">
            <a:spLocks noChangeArrowheads="1"/>
          </p:cNvSpPr>
          <p:nvPr/>
        </p:nvSpPr>
        <p:spPr bwMode="auto">
          <a:xfrm>
            <a:off x="2035175" y="3856038"/>
            <a:ext cx="3527425" cy="2586037"/>
          </a:xfrm>
          <a:prstGeom prst="rect">
            <a:avLst/>
          </a:prstGeom>
          <a:noFill/>
          <a:ln w="9525">
            <a:noFill/>
            <a:miter lim="800000"/>
            <a:headEnd/>
            <a:tailEnd/>
          </a:ln>
        </p:spPr>
        <p:txBody>
          <a:bodyPr>
            <a:spAutoFit/>
          </a:bodyPr>
          <a:lstStyle/>
          <a:p>
            <a:pPr algn="ctr"/>
            <a:r>
              <a:rPr lang="en-US" b="1"/>
              <a:t>Short forecast </a:t>
            </a:r>
          </a:p>
          <a:p>
            <a:r>
              <a:rPr lang="en-US"/>
              <a:t>In the subsequent 1 h forecast, friction and mixing,  in conjunction with other meso processes reverse the effect of update of the wind, namely</a:t>
            </a:r>
          </a:p>
          <a:p>
            <a:r>
              <a:rPr lang="en-US"/>
              <a:t>Vt    and  Vr   , also coupled with T     and Q    , </a:t>
            </a:r>
          </a:p>
          <a:p>
            <a:r>
              <a:rPr lang="en-US"/>
              <a:t>while PBL height increases </a:t>
            </a:r>
          </a:p>
        </p:txBody>
      </p:sp>
      <p:cxnSp>
        <p:nvCxnSpPr>
          <p:cNvPr id="45" name="Straight Arrow Connector 44"/>
          <p:cNvCxnSpPr>
            <a:cxnSpLocks noChangeShapeType="1"/>
          </p:cNvCxnSpPr>
          <p:nvPr/>
        </p:nvCxnSpPr>
        <p:spPr bwMode="auto">
          <a:xfrm rot="5400000" flipH="1" flipV="1">
            <a:off x="4541837" y="2297113"/>
            <a:ext cx="315913" cy="158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47" name="Straight Arrow Connector 46"/>
          <p:cNvCxnSpPr>
            <a:cxnSpLocks noChangeShapeType="1"/>
          </p:cNvCxnSpPr>
          <p:nvPr/>
        </p:nvCxnSpPr>
        <p:spPr bwMode="auto">
          <a:xfrm rot="16200000" flipH="1">
            <a:off x="5521325" y="2292350"/>
            <a:ext cx="323850" cy="0"/>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49" name="Straight Arrow Connector 48"/>
          <p:cNvCxnSpPr>
            <a:cxnSpLocks noChangeShapeType="1"/>
          </p:cNvCxnSpPr>
          <p:nvPr/>
        </p:nvCxnSpPr>
        <p:spPr bwMode="auto">
          <a:xfrm rot="5400000">
            <a:off x="6419056" y="2864644"/>
            <a:ext cx="295275" cy="158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51" name="Straight Arrow Connector 50"/>
          <p:cNvCxnSpPr>
            <a:cxnSpLocks noChangeShapeType="1"/>
          </p:cNvCxnSpPr>
          <p:nvPr/>
        </p:nvCxnSpPr>
        <p:spPr bwMode="auto">
          <a:xfrm rot="5400000">
            <a:off x="4813300" y="3149600"/>
            <a:ext cx="293688" cy="158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55" name="Straight Arrow Connector 54"/>
          <p:cNvCxnSpPr>
            <a:cxnSpLocks noChangeShapeType="1"/>
          </p:cNvCxnSpPr>
          <p:nvPr/>
        </p:nvCxnSpPr>
        <p:spPr bwMode="auto">
          <a:xfrm rot="5400000">
            <a:off x="2325688" y="5683250"/>
            <a:ext cx="315912" cy="158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59" name="Straight Arrow Connector 58"/>
          <p:cNvCxnSpPr>
            <a:cxnSpLocks noChangeShapeType="1"/>
          </p:cNvCxnSpPr>
          <p:nvPr/>
        </p:nvCxnSpPr>
        <p:spPr bwMode="auto">
          <a:xfrm rot="5400000" flipH="1" flipV="1">
            <a:off x="3293270" y="5691981"/>
            <a:ext cx="290512" cy="9525"/>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61" name="Straight Arrow Connector 60"/>
          <p:cNvCxnSpPr>
            <a:cxnSpLocks noChangeShapeType="1"/>
          </p:cNvCxnSpPr>
          <p:nvPr/>
        </p:nvCxnSpPr>
        <p:spPr bwMode="auto">
          <a:xfrm rot="5400000" flipH="1" flipV="1">
            <a:off x="3128962" y="5973763"/>
            <a:ext cx="303213" cy="158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cxnSp>
        <p:nvCxnSpPr>
          <p:cNvPr id="65" name="Straight Arrow Connector 64"/>
          <p:cNvCxnSpPr>
            <a:cxnSpLocks noChangeShapeType="1"/>
          </p:cNvCxnSpPr>
          <p:nvPr/>
        </p:nvCxnSpPr>
        <p:spPr bwMode="auto">
          <a:xfrm rot="5400000" flipH="1" flipV="1">
            <a:off x="2212181" y="5992019"/>
            <a:ext cx="301625" cy="1588"/>
          </a:xfrm>
          <a:prstGeom prst="straightConnector1">
            <a:avLst/>
          </a:prstGeom>
          <a:noFill/>
          <a:ln w="25400">
            <a:solidFill>
              <a:srgbClr val="FF0000"/>
            </a:solidFill>
            <a:round/>
            <a:headEnd/>
            <a:tailEnd type="arrow" w="med" len="med"/>
          </a:ln>
          <a:effectLst>
            <a:outerShdw dist="20000" dir="5400000" rotWithShape="0">
              <a:srgbClr val="808080">
                <a:alpha val="37999"/>
              </a:srgbClr>
            </a:outerShdw>
          </a:effectLst>
        </p:spPr>
      </p:cxnSp>
      <p:sp>
        <p:nvSpPr>
          <p:cNvPr id="78" name="Right Arrow 77"/>
          <p:cNvSpPr>
            <a:spLocks noChangeArrowheads="1"/>
          </p:cNvSpPr>
          <p:nvPr/>
        </p:nvSpPr>
        <p:spPr bwMode="auto">
          <a:xfrm>
            <a:off x="3346450" y="1100138"/>
            <a:ext cx="598488" cy="238125"/>
          </a:xfrm>
          <a:prstGeom prst="rightArrow">
            <a:avLst>
              <a:gd name="adj1" fmla="val 50000"/>
              <a:gd name="adj2" fmla="val 49999"/>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80" name="Bent Arrow 79"/>
          <p:cNvSpPr/>
          <p:nvPr/>
        </p:nvSpPr>
        <p:spPr>
          <a:xfrm>
            <a:off x="5120814" y="3271488"/>
            <a:ext cx="649406" cy="818788"/>
          </a:xfrm>
          <a:prstGeom prst="bentArrow">
            <a:avLst/>
          </a:prstGeom>
          <a:scene3d>
            <a:camera prst="orthographicFront">
              <a:rot lat="0" lon="21299999" rev="1086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82" name="Bent Arrow 81"/>
          <p:cNvSpPr>
            <a:spLocks noChangeArrowheads="1"/>
          </p:cNvSpPr>
          <p:nvPr/>
        </p:nvSpPr>
        <p:spPr bwMode="auto">
          <a:xfrm>
            <a:off x="3375025" y="2957513"/>
            <a:ext cx="728663" cy="857250"/>
          </a:xfrm>
          <a:custGeom>
            <a:avLst/>
            <a:gdLst>
              <a:gd name="T0" fmla="*/ 546497 w 728663"/>
              <a:gd name="T1" fmla="*/ 0 h 857250"/>
              <a:gd name="T2" fmla="*/ 546497 w 728663"/>
              <a:gd name="T3" fmla="*/ 364332 h 857250"/>
              <a:gd name="T4" fmla="*/ 91083 w 728663"/>
              <a:gd name="T5" fmla="*/ 857250 h 857250"/>
              <a:gd name="T6" fmla="*/ 728663 w 728663"/>
              <a:gd name="T7" fmla="*/ 182166 h 857250"/>
              <a:gd name="T8" fmla="*/ 3 60000 65536"/>
              <a:gd name="T9" fmla="*/ 1 60000 65536"/>
              <a:gd name="T10" fmla="*/ 1 60000 65536"/>
              <a:gd name="T11" fmla="*/ 0 60000 65536"/>
              <a:gd name="T12" fmla="*/ 0 w 728663"/>
              <a:gd name="T13" fmla="*/ 0 h 857250"/>
              <a:gd name="T14" fmla="*/ 728663 w 728663"/>
              <a:gd name="T15" fmla="*/ 857250 h 857250"/>
            </a:gdLst>
            <a:ahLst/>
            <a:cxnLst>
              <a:cxn ang="T8">
                <a:pos x="T0" y="T1"/>
              </a:cxn>
              <a:cxn ang="T9">
                <a:pos x="T2" y="T3"/>
              </a:cxn>
              <a:cxn ang="T10">
                <a:pos x="T4" y="T5"/>
              </a:cxn>
              <a:cxn ang="T11">
                <a:pos x="T6" y="T7"/>
              </a:cxn>
            </a:cxnLst>
            <a:rect l="T12" t="T13" r="T14" b="T15"/>
            <a:pathLst>
              <a:path w="728663" h="857250">
                <a:moveTo>
                  <a:pt x="0" y="857250"/>
                </a:moveTo>
                <a:lnTo>
                  <a:pt x="0" y="409873"/>
                </a:lnTo>
                <a:cubicBezTo>
                  <a:pt x="0" y="233810"/>
                  <a:pt x="142727" y="91083"/>
                  <a:pt x="318789" y="91083"/>
                </a:cubicBezTo>
                <a:lnTo>
                  <a:pt x="546497" y="91083"/>
                </a:lnTo>
                <a:lnTo>
                  <a:pt x="546497" y="0"/>
                </a:lnTo>
                <a:lnTo>
                  <a:pt x="728663" y="182166"/>
                </a:lnTo>
                <a:lnTo>
                  <a:pt x="546497" y="364332"/>
                </a:lnTo>
                <a:lnTo>
                  <a:pt x="546497" y="273249"/>
                </a:lnTo>
                <a:lnTo>
                  <a:pt x="318790" y="273249"/>
                </a:lnTo>
                <a:lnTo>
                  <a:pt x="318789" y="273249"/>
                </a:lnTo>
                <a:cubicBezTo>
                  <a:pt x="243334" y="273249"/>
                  <a:pt x="182166" y="334417"/>
                  <a:pt x="182166" y="409872"/>
                </a:cubicBezTo>
                <a:lnTo>
                  <a:pt x="182166" y="857250"/>
                </a:lnTo>
                <a:close/>
              </a:path>
            </a:pathLst>
          </a:cu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latin typeface="+mn-lt"/>
              <a:cs typeface="+mn-cs"/>
            </a:endParaRPr>
          </a:p>
        </p:txBody>
      </p:sp>
      <p:sp>
        <p:nvSpPr>
          <p:cNvPr id="85" name="Rounded Rectangle 84"/>
          <p:cNvSpPr>
            <a:spLocks noChangeArrowheads="1"/>
          </p:cNvSpPr>
          <p:nvPr/>
        </p:nvSpPr>
        <p:spPr bwMode="auto">
          <a:xfrm>
            <a:off x="5683250" y="3649663"/>
            <a:ext cx="3244850" cy="3160712"/>
          </a:xfrm>
          <a:prstGeom prst="roundRect">
            <a:avLst>
              <a:gd name="adj" fmla="val 16667"/>
            </a:avLst>
          </a:prstGeom>
          <a:solidFill>
            <a:srgbClr val="E6E0EC"/>
          </a:solidFill>
          <a:ln w="952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1288" name="TextBox 85"/>
          <p:cNvSpPr txBox="1">
            <a:spLocks noChangeArrowheads="1"/>
          </p:cNvSpPr>
          <p:nvPr/>
        </p:nvSpPr>
        <p:spPr bwMode="auto">
          <a:xfrm>
            <a:off x="5815013" y="3670300"/>
            <a:ext cx="3217862" cy="3140075"/>
          </a:xfrm>
          <a:prstGeom prst="rect">
            <a:avLst/>
          </a:prstGeom>
          <a:noFill/>
          <a:ln w="9525">
            <a:noFill/>
            <a:miter lim="800000"/>
            <a:headEnd/>
            <a:tailEnd/>
          </a:ln>
        </p:spPr>
        <p:txBody>
          <a:bodyPr>
            <a:spAutoFit/>
          </a:bodyPr>
          <a:lstStyle/>
          <a:p>
            <a:pPr algn="ctr"/>
            <a:r>
              <a:rPr lang="en-US" b="1"/>
              <a:t>Background error correlations </a:t>
            </a:r>
          </a:p>
          <a:p>
            <a:r>
              <a:rPr lang="en-US"/>
              <a:t>The ensemble error correlations are likely  reinforcing the background forecast errors because of the preferred dynamical mode under the influence of the model error, while there is no-explicit representation of this error in the ensemble</a:t>
            </a:r>
          </a:p>
        </p:txBody>
      </p:sp>
      <p:sp>
        <p:nvSpPr>
          <p:cNvPr id="87" name="Right Arrow 86"/>
          <p:cNvSpPr>
            <a:spLocks noChangeArrowheads="1"/>
          </p:cNvSpPr>
          <p:nvPr/>
        </p:nvSpPr>
        <p:spPr bwMode="auto">
          <a:xfrm>
            <a:off x="5386388" y="4672013"/>
            <a:ext cx="539750" cy="287337"/>
          </a:xfrm>
          <a:prstGeom prst="rightArrow">
            <a:avLst>
              <a:gd name="adj1" fmla="val 50000"/>
              <a:gd name="adj2" fmla="val 49996"/>
            </a:avLst>
          </a:prstGeom>
          <a:solidFill>
            <a:srgbClr val="FFFF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88" name="Up Arrow 87"/>
          <p:cNvSpPr>
            <a:spLocks noChangeArrowheads="1"/>
          </p:cNvSpPr>
          <p:nvPr/>
        </p:nvSpPr>
        <p:spPr bwMode="auto">
          <a:xfrm>
            <a:off x="6284913" y="3271838"/>
            <a:ext cx="280987" cy="469900"/>
          </a:xfrm>
          <a:prstGeom prst="upArrow">
            <a:avLst>
              <a:gd name="adj1" fmla="val 50000"/>
              <a:gd name="adj2" fmla="val 49999"/>
            </a:avLst>
          </a:prstGeom>
          <a:solidFill>
            <a:srgbClr val="FFFF00"/>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90" name="Down Arrow 89"/>
          <p:cNvSpPr>
            <a:spLocks noChangeArrowheads="1"/>
          </p:cNvSpPr>
          <p:nvPr/>
        </p:nvSpPr>
        <p:spPr bwMode="auto">
          <a:xfrm>
            <a:off x="4960938" y="3271838"/>
            <a:ext cx="266700" cy="542925"/>
          </a:xfrm>
          <a:prstGeom prst="downArrow">
            <a:avLst>
              <a:gd name="adj1" fmla="val 50000"/>
              <a:gd name="adj2" fmla="val 49998"/>
            </a:avLst>
          </a:prstGeom>
          <a:solidFill>
            <a:srgbClr val="FFFF00"/>
          </a:solidFill>
          <a:ln w="9525">
            <a:solidFill>
              <a:srgbClr val="4A7EBB"/>
            </a:solidFill>
            <a:prstDash val="dash"/>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38125"/>
            <a:ext cx="8229600" cy="904875"/>
          </a:xfrm>
        </p:spPr>
        <p:txBody>
          <a:bodyPr/>
          <a:lstStyle/>
          <a:p>
            <a:pPr eaLnBrk="1" hangingPunct="1"/>
            <a:r>
              <a:rPr lang="en-US" sz="3600" dirty="0" smtClean="0"/>
              <a:t>Summary </a:t>
            </a:r>
            <a:r>
              <a:rPr lang="en-US" sz="3600" dirty="0" smtClean="0"/>
              <a:t>and future work</a:t>
            </a:r>
            <a:endParaRPr lang="en-US" sz="4000" dirty="0" smtClean="0"/>
          </a:p>
        </p:txBody>
      </p:sp>
      <p:sp>
        <p:nvSpPr>
          <p:cNvPr id="3075" name="Content Placeholder 2"/>
          <p:cNvSpPr>
            <a:spLocks noGrp="1"/>
          </p:cNvSpPr>
          <p:nvPr>
            <p:ph idx="1"/>
          </p:nvPr>
        </p:nvSpPr>
        <p:spPr>
          <a:xfrm>
            <a:off x="228600" y="1066800"/>
            <a:ext cx="8686800" cy="5181600"/>
          </a:xfrm>
        </p:spPr>
        <p:txBody>
          <a:bodyPr/>
          <a:lstStyle/>
          <a:p>
            <a:pPr eaLnBrk="1" hangingPunct="1">
              <a:lnSpc>
                <a:spcPct val="80000"/>
              </a:lnSpc>
            </a:pPr>
            <a:endParaRPr lang="en-US" sz="1700" dirty="0" smtClean="0"/>
          </a:p>
          <a:p>
            <a:pPr>
              <a:lnSpc>
                <a:spcPct val="80000"/>
              </a:lnSpc>
            </a:pPr>
            <a:r>
              <a:rPr lang="en-US" dirty="0" smtClean="0"/>
              <a:t>The experience with HEDAS in 2010 shows that the </a:t>
            </a:r>
            <a:r>
              <a:rPr lang="en-US" dirty="0" err="1" smtClean="0"/>
              <a:t>EnKF</a:t>
            </a:r>
            <a:r>
              <a:rPr lang="en-US" dirty="0" smtClean="0"/>
              <a:t> data </a:t>
            </a:r>
            <a:r>
              <a:rPr lang="en-US" dirty="0" smtClean="0"/>
              <a:t>assimilation on vortex scale </a:t>
            </a:r>
            <a:r>
              <a:rPr lang="en-US" dirty="0" smtClean="0"/>
              <a:t>with HWRF model produces skilled </a:t>
            </a:r>
            <a:r>
              <a:rPr lang="en-US" dirty="0" smtClean="0"/>
              <a:t>3D atmospheric </a:t>
            </a:r>
            <a:r>
              <a:rPr lang="en-US" dirty="0" err="1" smtClean="0"/>
              <a:t>mesoscle</a:t>
            </a:r>
            <a:r>
              <a:rPr lang="en-US" dirty="0" smtClean="0"/>
              <a:t> state </a:t>
            </a:r>
            <a:r>
              <a:rPr lang="en-US" dirty="0" smtClean="0"/>
              <a:t>analysis and has potential  for making significant improvements to the deterministic forecast  of intensity</a:t>
            </a:r>
          </a:p>
          <a:p>
            <a:pPr>
              <a:lnSpc>
                <a:spcPct val="80000"/>
              </a:lnSpc>
            </a:pPr>
            <a:endParaRPr lang="en-US" dirty="0" smtClean="0"/>
          </a:p>
          <a:p>
            <a:pPr>
              <a:lnSpc>
                <a:spcPct val="80000"/>
              </a:lnSpc>
            </a:pPr>
            <a:r>
              <a:rPr lang="en-US" dirty="0" smtClean="0"/>
              <a:t>Further research and development is needed to improve upon the </a:t>
            </a:r>
            <a:r>
              <a:rPr lang="en-US" dirty="0" err="1" smtClean="0"/>
              <a:t>demostrated</a:t>
            </a:r>
            <a:r>
              <a:rPr lang="en-US" dirty="0" smtClean="0"/>
              <a:t> potential</a:t>
            </a:r>
            <a:endParaRPr lang="en-US" dirty="0" smtClean="0"/>
          </a:p>
          <a:p>
            <a:pPr>
              <a:lnSpc>
                <a:spcPct val="80000"/>
              </a:lnSpc>
            </a:pPr>
            <a:endParaRPr lang="en-US" dirty="0" smtClean="0"/>
          </a:p>
          <a:p>
            <a:pPr>
              <a:lnSpc>
                <a:spcPct val="80000"/>
              </a:lnSpc>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304800"/>
            <a:ext cx="9144000" cy="1676400"/>
          </a:xfrm>
        </p:spPr>
        <p:txBody>
          <a:bodyPr>
            <a:normAutofit fontScale="90000"/>
          </a:bodyPr>
          <a:lstStyle/>
          <a:p>
            <a:r>
              <a:rPr lang="en-US" sz="3600" b="1" dirty="0" smtClean="0"/>
              <a:t/>
            </a:r>
            <a:br>
              <a:rPr lang="en-US" sz="3600" b="1" dirty="0" smtClean="0"/>
            </a:br>
            <a:r>
              <a:rPr lang="en-US" sz="4000" dirty="0" smtClean="0"/>
              <a:t>HRD’s plan for current and near future data assimilation </a:t>
            </a:r>
            <a:r>
              <a:rPr lang="en-US" sz="4000" dirty="0" smtClean="0"/>
              <a:t>R&amp;D </a:t>
            </a:r>
            <a:r>
              <a:rPr lang="en-US" sz="4000" dirty="0" smtClean="0"/>
              <a:t/>
            </a:r>
            <a:br>
              <a:rPr lang="en-US" sz="4000" dirty="0" smtClean="0"/>
            </a:br>
            <a:endParaRPr lang="en-US" sz="4000" dirty="0" smtClean="0"/>
          </a:p>
        </p:txBody>
      </p:sp>
      <p:sp>
        <p:nvSpPr>
          <p:cNvPr id="3" name="Content Placeholder 2"/>
          <p:cNvSpPr>
            <a:spLocks noGrp="1"/>
          </p:cNvSpPr>
          <p:nvPr>
            <p:ph idx="1"/>
          </p:nvPr>
        </p:nvSpPr>
        <p:spPr>
          <a:xfrm>
            <a:off x="381000" y="1981200"/>
            <a:ext cx="8229600" cy="4495800"/>
          </a:xfrm>
        </p:spPr>
        <p:txBody>
          <a:bodyPr>
            <a:normAutofit fontScale="92500" lnSpcReduction="20000"/>
          </a:bodyPr>
          <a:lstStyle/>
          <a:p>
            <a:pPr marL="971550" lvl="1" indent="-514350">
              <a:lnSpc>
                <a:spcPct val="80000"/>
              </a:lnSpc>
              <a:buFont typeface="+mj-lt"/>
              <a:buAutoNum type="arabicPeriod"/>
            </a:pPr>
            <a:r>
              <a:rPr lang="en-US" sz="3000" dirty="0" smtClean="0"/>
              <a:t>Model </a:t>
            </a:r>
            <a:r>
              <a:rPr lang="en-US" sz="3000" dirty="0" smtClean="0"/>
              <a:t>error representation in </a:t>
            </a:r>
            <a:r>
              <a:rPr lang="en-US" sz="3000" dirty="0" smtClean="0"/>
              <a:t>the ensemble by physics perturbations with </a:t>
            </a:r>
            <a:r>
              <a:rPr lang="en-US" sz="3000" dirty="0" smtClean="0"/>
              <a:t>properties </a:t>
            </a:r>
            <a:r>
              <a:rPr lang="en-US" sz="3000" dirty="0" smtClean="0"/>
              <a:t>specific  </a:t>
            </a:r>
            <a:r>
              <a:rPr lang="en-US" sz="3000" dirty="0" smtClean="0"/>
              <a:t>to HWRF </a:t>
            </a:r>
            <a:r>
              <a:rPr lang="en-US" sz="3000" dirty="0" smtClean="0"/>
              <a:t>model and TC dynamics </a:t>
            </a:r>
          </a:p>
          <a:p>
            <a:pPr marL="971550" lvl="1" indent="-514350">
              <a:lnSpc>
                <a:spcPct val="80000"/>
              </a:lnSpc>
              <a:buFont typeface="+mj-lt"/>
              <a:buAutoNum type="arabicPeriod"/>
            </a:pPr>
            <a:endParaRPr lang="en-US" sz="3000" dirty="0" smtClean="0"/>
          </a:p>
          <a:p>
            <a:pPr marL="971550" lvl="1" indent="-514350">
              <a:lnSpc>
                <a:spcPct val="80000"/>
              </a:lnSpc>
              <a:buFont typeface="+mj-lt"/>
              <a:buAutoNum type="arabicPeriod"/>
            </a:pPr>
            <a:r>
              <a:rPr lang="en-US" sz="3000" dirty="0" smtClean="0"/>
              <a:t>More observations: Continuous </a:t>
            </a:r>
            <a:r>
              <a:rPr lang="en-US" sz="3000" dirty="0" smtClean="0"/>
              <a:t>cycling of HWRF Ensemble DA using  the satellite and other observations by </a:t>
            </a:r>
            <a:r>
              <a:rPr lang="en-US" sz="3000" dirty="0" smtClean="0"/>
              <a:t>way of </a:t>
            </a:r>
            <a:r>
              <a:rPr lang="en-US" sz="3000" dirty="0" err="1" smtClean="0"/>
              <a:t>EnKF</a:t>
            </a:r>
            <a:r>
              <a:rPr lang="en-US" sz="3000" dirty="0" smtClean="0"/>
              <a:t>/GSI system  (collaboration with ESRL/PSD, </a:t>
            </a:r>
            <a:r>
              <a:rPr lang="en-US" sz="3000" dirty="0" err="1" smtClean="0"/>
              <a:t>UofU</a:t>
            </a:r>
            <a:r>
              <a:rPr lang="en-US" sz="3000" dirty="0" smtClean="0"/>
              <a:t>, CIMSS </a:t>
            </a:r>
            <a:r>
              <a:rPr lang="en-US" sz="3000" dirty="0" smtClean="0"/>
              <a:t> and NCEP/HWRF)</a:t>
            </a:r>
            <a:endParaRPr lang="en-US" sz="3000" dirty="0" smtClean="0"/>
          </a:p>
          <a:p>
            <a:pPr marL="971550" lvl="1" indent="-514350" eaLnBrk="1" hangingPunct="1">
              <a:lnSpc>
                <a:spcPct val="80000"/>
              </a:lnSpc>
              <a:buFont typeface="+mj-lt"/>
              <a:buAutoNum type="arabicPeriod"/>
            </a:pPr>
            <a:endParaRPr lang="en-US" sz="3000" dirty="0" smtClean="0"/>
          </a:p>
          <a:p>
            <a:pPr marL="971550" lvl="1" indent="-514350">
              <a:lnSpc>
                <a:spcPct val="80000"/>
              </a:lnSpc>
              <a:buFont typeface="+mj-lt"/>
              <a:buAutoNum type="arabicPeriod"/>
            </a:pPr>
            <a:r>
              <a:rPr lang="en-US" sz="3000" dirty="0" smtClean="0"/>
              <a:t>Developing the hybrid DA system for </a:t>
            </a:r>
            <a:r>
              <a:rPr lang="en-US" sz="3000" dirty="0" smtClean="0"/>
              <a:t>HWRF (collaboration with ESRL/PSD, OU, NCEP/HWRF)</a:t>
            </a:r>
          </a:p>
          <a:p>
            <a:pPr marL="971550" lvl="1" indent="-514350">
              <a:lnSpc>
                <a:spcPct val="80000"/>
              </a:lnSpc>
              <a:buFont typeface="+mj-lt"/>
              <a:buAutoNum type="arabicPeriod"/>
            </a:pPr>
            <a:endParaRPr lang="en-US" sz="3000" dirty="0" smtClean="0"/>
          </a:p>
          <a:p>
            <a:pPr marL="971550" lvl="1" indent="-514350">
              <a:lnSpc>
                <a:spcPct val="80000"/>
              </a:lnSpc>
              <a:buFont typeface="+mj-lt"/>
              <a:buAutoNum type="arabicPeriod"/>
            </a:pPr>
            <a:r>
              <a:rPr lang="en-US" sz="3000" dirty="0" smtClean="0"/>
              <a:t>Forecast </a:t>
            </a:r>
            <a:r>
              <a:rPr lang="en-US" sz="3000" dirty="0" smtClean="0"/>
              <a:t>diagnostics and verification with    satellite </a:t>
            </a:r>
            <a:r>
              <a:rPr lang="en-US" sz="3000" dirty="0" smtClean="0"/>
              <a:t>observations </a:t>
            </a:r>
            <a:endParaRPr lang="en-US" sz="3000" dirty="0" smtClean="0"/>
          </a:p>
          <a:p>
            <a:pPr marL="971550" lvl="1" indent="-514350" eaLnBrk="1" hangingPunct="1">
              <a:lnSpc>
                <a:spcPct val="80000"/>
              </a:lnSpc>
              <a:buFont typeface="+mj-lt"/>
              <a:buAutoNum type="arabicPeriod"/>
            </a:pPr>
            <a:endParaRPr lang="en-US" sz="3000" dirty="0" smtClean="0"/>
          </a:p>
          <a:p>
            <a:pPr marL="971550" lvl="1" indent="-514350" eaLnBrk="1" hangingPunct="1">
              <a:lnSpc>
                <a:spcPct val="80000"/>
              </a:lnSpc>
              <a:buFont typeface="+mj-lt"/>
              <a:buAutoNum type="arabicPeriod"/>
            </a:pPr>
            <a:endParaRPr lang="en-US" sz="3000" dirty="0" smtClean="0"/>
          </a:p>
          <a:p>
            <a:pPr marL="971550" lvl="1" indent="-514350" eaLnBrk="1" hangingPunct="1">
              <a:lnSpc>
                <a:spcPct val="80000"/>
              </a:lnSpc>
              <a:buFont typeface="+mj-lt"/>
              <a:buAutoNum type="arabicPeriod"/>
            </a:pPr>
            <a:endParaRPr lang="en-US" sz="3000" dirty="0" smtClean="0"/>
          </a:p>
          <a:p>
            <a:pPr marL="914400" lvl="1" indent="-457200">
              <a:lnSpc>
                <a:spcPct val="80000"/>
              </a:lnSpc>
              <a:buFont typeface="+mj-lt"/>
              <a:buAutoNum type="arabicPeriod"/>
            </a:pPr>
            <a:endParaRPr lang="en-US" sz="3000" dirty="0" smtClean="0"/>
          </a:p>
          <a:p>
            <a:pPr marL="914400" lvl="1" indent="-457200" eaLnBrk="1" hangingPunct="1">
              <a:lnSpc>
                <a:spcPct val="80000"/>
              </a:lnSpc>
              <a:buFont typeface="+mj-lt"/>
              <a:buAutoNum type="arabicPeriod"/>
            </a:pPr>
            <a:endParaRPr lang="en-US" sz="3000" dirty="0" smtClean="0"/>
          </a:p>
          <a:p>
            <a:pPr marL="914400" lvl="1" indent="-457200" eaLnBrk="1" hangingPunct="1">
              <a:lnSpc>
                <a:spcPct val="80000"/>
              </a:lnSpc>
              <a:buFont typeface="+mj-lt"/>
              <a:buAutoNum type="arabicPeriod"/>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2010 HEDAS Semi-Real-Time Runs for HFIP:</a:t>
            </a:r>
            <a:br>
              <a:rPr lang="en-US" sz="3600" dirty="0" smtClean="0"/>
            </a:br>
            <a:r>
              <a:rPr lang="en-US" sz="3600" dirty="0" smtClean="0"/>
              <a:t>Forecast Results by Storm (Earl)</a:t>
            </a:r>
            <a:endParaRPr lang="en-US" sz="3600" dirty="0"/>
          </a:p>
        </p:txBody>
      </p:sp>
      <p:pic>
        <p:nvPicPr>
          <p:cNvPr id="17" name="Picture 16" descr="earl_intensity_hwrf_cropped.png"/>
          <p:cNvPicPr>
            <a:picLocks noChangeAspect="1"/>
          </p:cNvPicPr>
          <p:nvPr/>
        </p:nvPicPr>
        <p:blipFill>
          <a:blip r:embed="rId2" cstate="print"/>
          <a:stretch>
            <a:fillRect/>
          </a:stretch>
        </p:blipFill>
        <p:spPr>
          <a:xfrm>
            <a:off x="6035309" y="2001855"/>
            <a:ext cx="2880360" cy="1861413"/>
          </a:xfrm>
          <a:prstGeom prst="rect">
            <a:avLst/>
          </a:prstGeom>
        </p:spPr>
      </p:pic>
      <p:pic>
        <p:nvPicPr>
          <p:cNvPr id="16" name="Picture 15" descr="earl_intensity_hwrf_cropped.png"/>
          <p:cNvPicPr>
            <a:picLocks noChangeAspect="1"/>
          </p:cNvPicPr>
          <p:nvPr/>
        </p:nvPicPr>
        <p:blipFill>
          <a:blip r:embed="rId3" cstate="print"/>
          <a:stretch>
            <a:fillRect/>
          </a:stretch>
        </p:blipFill>
        <p:spPr>
          <a:xfrm>
            <a:off x="3139148" y="2001855"/>
            <a:ext cx="2880360" cy="1863567"/>
          </a:xfrm>
          <a:prstGeom prst="rect">
            <a:avLst/>
          </a:prstGeom>
        </p:spPr>
      </p:pic>
      <p:pic>
        <p:nvPicPr>
          <p:cNvPr id="15" name="Picture 14" descr="earl_intensity_hwrf_cropped.png"/>
          <p:cNvPicPr>
            <a:picLocks noChangeAspect="1"/>
          </p:cNvPicPr>
          <p:nvPr/>
        </p:nvPicPr>
        <p:blipFill>
          <a:blip r:embed="rId4" cstate="print"/>
          <a:stretch>
            <a:fillRect/>
          </a:stretch>
        </p:blipFill>
        <p:spPr>
          <a:xfrm>
            <a:off x="242987" y="2001855"/>
            <a:ext cx="2880360" cy="1861412"/>
          </a:xfrm>
          <a:prstGeom prst="rect">
            <a:avLst/>
          </a:prstGeom>
        </p:spPr>
      </p:pic>
      <p:sp>
        <p:nvSpPr>
          <p:cNvPr id="18" name="TextBox 17"/>
          <p:cNvSpPr txBox="1"/>
          <p:nvPr/>
        </p:nvSpPr>
        <p:spPr>
          <a:xfrm>
            <a:off x="1215197" y="1612261"/>
            <a:ext cx="1133952" cy="338554"/>
          </a:xfrm>
          <a:prstGeom prst="rect">
            <a:avLst/>
          </a:prstGeom>
          <a:solidFill>
            <a:srgbClr val="B7E1FA"/>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2">
                    <a:lumMod val="75000"/>
                  </a:schemeClr>
                </a:solidFill>
              </a:rPr>
              <a:t>HEDAS</a:t>
            </a:r>
            <a:endParaRPr lang="en-US" sz="1600" dirty="0">
              <a:solidFill>
                <a:schemeClr val="tx2">
                  <a:lumMod val="75000"/>
                </a:schemeClr>
              </a:solidFill>
            </a:endParaRPr>
          </a:p>
        </p:txBody>
      </p:sp>
      <p:sp>
        <p:nvSpPr>
          <p:cNvPr id="19" name="TextBox 18"/>
          <p:cNvSpPr txBox="1"/>
          <p:nvPr/>
        </p:nvSpPr>
        <p:spPr>
          <a:xfrm>
            <a:off x="4071544" y="1595384"/>
            <a:ext cx="1133952" cy="338554"/>
          </a:xfrm>
          <a:prstGeom prst="rect">
            <a:avLst/>
          </a:prstGeom>
          <a:solidFill>
            <a:srgbClr val="F2C3C1"/>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err="1" smtClean="0">
                <a:solidFill>
                  <a:schemeClr val="accent2">
                    <a:lumMod val="50000"/>
                  </a:schemeClr>
                </a:solidFill>
              </a:rPr>
              <a:t>HWRFx</a:t>
            </a:r>
            <a:endParaRPr lang="en-US" sz="1600" dirty="0">
              <a:solidFill>
                <a:schemeClr val="accent2">
                  <a:lumMod val="50000"/>
                </a:schemeClr>
              </a:solidFill>
            </a:endParaRPr>
          </a:p>
        </p:txBody>
      </p:sp>
      <p:sp>
        <p:nvSpPr>
          <p:cNvPr id="20" name="TextBox 19"/>
          <p:cNvSpPr txBox="1"/>
          <p:nvPr/>
        </p:nvSpPr>
        <p:spPr>
          <a:xfrm>
            <a:off x="6927590" y="1612261"/>
            <a:ext cx="1133952" cy="338554"/>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wrap="square" lIns="91440" rtlCol="0" anchor="ctr">
            <a:spAutoFit/>
          </a:bodyPr>
          <a:lstStyle/>
          <a:p>
            <a:pPr algn="ctr"/>
            <a:r>
              <a:rPr lang="en-US" sz="1600" dirty="0" smtClean="0">
                <a:solidFill>
                  <a:schemeClr val="tx1">
                    <a:lumMod val="75000"/>
                    <a:lumOff val="25000"/>
                  </a:schemeClr>
                </a:solidFill>
              </a:rPr>
              <a:t>HWRF</a:t>
            </a:r>
            <a:endParaRPr lang="en-US" sz="1600" dirty="0">
              <a:solidFill>
                <a:schemeClr val="tx1">
                  <a:lumMod val="75000"/>
                  <a:lumOff val="25000"/>
                </a:schemeClr>
              </a:solidFill>
            </a:endParaRPr>
          </a:p>
        </p:txBody>
      </p:sp>
      <p:pic>
        <p:nvPicPr>
          <p:cNvPr id="21" name="Picture 20" descr="earl_track_hwrf_cropped.png"/>
          <p:cNvPicPr>
            <a:picLocks noChangeAspect="1"/>
          </p:cNvPicPr>
          <p:nvPr/>
        </p:nvPicPr>
        <p:blipFill>
          <a:blip r:embed="rId5" cstate="print"/>
          <a:stretch>
            <a:fillRect/>
          </a:stretch>
        </p:blipFill>
        <p:spPr>
          <a:xfrm>
            <a:off x="817590" y="3767849"/>
            <a:ext cx="1884581" cy="2911744"/>
          </a:xfrm>
          <a:prstGeom prst="rect">
            <a:avLst/>
          </a:prstGeom>
        </p:spPr>
      </p:pic>
      <p:pic>
        <p:nvPicPr>
          <p:cNvPr id="22" name="Picture 21" descr="earl_track_hwrf_cropped.png"/>
          <p:cNvPicPr>
            <a:picLocks noChangeAspect="1"/>
          </p:cNvPicPr>
          <p:nvPr/>
        </p:nvPicPr>
        <p:blipFill>
          <a:blip r:embed="rId6" cstate="print"/>
          <a:stretch>
            <a:fillRect/>
          </a:stretch>
        </p:blipFill>
        <p:spPr>
          <a:xfrm>
            <a:off x="3619908" y="3767849"/>
            <a:ext cx="2002096" cy="2911744"/>
          </a:xfrm>
          <a:prstGeom prst="rect">
            <a:avLst/>
          </a:prstGeom>
        </p:spPr>
      </p:pic>
      <p:pic>
        <p:nvPicPr>
          <p:cNvPr id="23" name="Picture 22" descr="earl_track_hwrf_cropped.png"/>
          <p:cNvPicPr>
            <a:picLocks noChangeAspect="1"/>
          </p:cNvPicPr>
          <p:nvPr/>
        </p:nvPicPr>
        <p:blipFill>
          <a:blip r:embed="rId7" cstate="print"/>
          <a:stretch>
            <a:fillRect/>
          </a:stretch>
        </p:blipFill>
        <p:spPr>
          <a:xfrm>
            <a:off x="6405981" y="3767849"/>
            <a:ext cx="2081053" cy="2911744"/>
          </a:xfrm>
          <a:prstGeom prst="rect">
            <a:avLst/>
          </a:prstGeom>
        </p:spPr>
      </p:pic>
      <p:sp>
        <p:nvSpPr>
          <p:cNvPr id="24" name="Slide Number Placeholder 23"/>
          <p:cNvSpPr>
            <a:spLocks noGrp="1"/>
          </p:cNvSpPr>
          <p:nvPr>
            <p:ph type="sldNum" sz="quarter" idx="11"/>
          </p:nvPr>
        </p:nvSpPr>
        <p:spPr/>
        <p:txBody>
          <a:bodyPr/>
          <a:lstStyle/>
          <a:p>
            <a:fld id="{6E1E3D47-BE0A-8945-90EA-0827F61C3A50}" type="slidenum">
              <a:rPr lang="en-US" smtClean="0"/>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47800"/>
          </a:xfrm>
        </p:spPr>
        <p:txBody>
          <a:bodyPr rtlCol="0">
            <a:normAutofit/>
          </a:bodyPr>
          <a:lstStyle/>
          <a:p>
            <a:pPr fontAlgn="auto">
              <a:spcAft>
                <a:spcPts val="0"/>
              </a:spcAft>
              <a:defRPr/>
            </a:pPr>
            <a:r>
              <a:rPr lang="en-US" sz="3600" dirty="0" smtClean="0"/>
              <a:t>HRD’s experimental Hurricane Ensemble Data Assimilation System (HEDAS)</a:t>
            </a:r>
            <a:endParaRPr lang="en-US" sz="3600" dirty="0"/>
          </a:p>
        </p:txBody>
      </p:sp>
      <p:sp>
        <p:nvSpPr>
          <p:cNvPr id="15362" name="Rectangle 5"/>
          <p:cNvSpPr>
            <a:spLocks noChangeArrowheads="1"/>
          </p:cNvSpPr>
          <p:nvPr/>
        </p:nvSpPr>
        <p:spPr bwMode="auto">
          <a:xfrm>
            <a:off x="1371600" y="2016125"/>
            <a:ext cx="6400800" cy="4278094"/>
          </a:xfrm>
          <a:prstGeom prst="rect">
            <a:avLst/>
          </a:prstGeom>
          <a:noFill/>
          <a:ln w="9525">
            <a:noFill/>
            <a:miter lim="800000"/>
            <a:headEnd/>
            <a:tailEnd/>
          </a:ln>
        </p:spPr>
        <p:txBody>
          <a:bodyPr>
            <a:spAutoFit/>
          </a:bodyPr>
          <a:lstStyle/>
          <a:p>
            <a:r>
              <a:rPr lang="en-US" sz="1600" b="1" dirty="0">
                <a:solidFill>
                  <a:schemeClr val="folHlink"/>
                </a:solidFill>
                <a:latin typeface="Calibri" charset="0"/>
              </a:rPr>
              <a:t>Forecast model:</a:t>
            </a:r>
          </a:p>
          <a:p>
            <a:pPr lvl="1"/>
            <a:r>
              <a:rPr lang="en-US" sz="1600" dirty="0">
                <a:solidFill>
                  <a:schemeClr val="folHlink"/>
                </a:solidFill>
                <a:latin typeface="Calibri" charset="0"/>
              </a:rPr>
              <a:t>HRD’s Experimental HWRF (HWRF-X)</a:t>
            </a:r>
          </a:p>
          <a:p>
            <a:pPr lvl="1"/>
            <a:r>
              <a:rPr lang="en-US" sz="1600" dirty="0">
                <a:solidFill>
                  <a:schemeClr val="folHlink"/>
                </a:solidFill>
                <a:latin typeface="Calibri" charset="0"/>
              </a:rPr>
              <a:t>2 nested domains (9/3 km horizontal resolution, 42 vert. levels)</a:t>
            </a:r>
          </a:p>
          <a:p>
            <a:pPr lvl="1"/>
            <a:r>
              <a:rPr lang="en-US" sz="1600" dirty="0">
                <a:solidFill>
                  <a:schemeClr val="folHlink"/>
                </a:solidFill>
                <a:latin typeface="Calibri" charset="0"/>
              </a:rPr>
              <a:t>Static inner nest to accommodate covariance computations</a:t>
            </a:r>
          </a:p>
          <a:p>
            <a:pPr lvl="2"/>
            <a:r>
              <a:rPr lang="en-US" sz="1600" dirty="0">
                <a:solidFill>
                  <a:schemeClr val="folHlink"/>
                </a:solidFill>
                <a:latin typeface="Wingdings" pitchFamily="2" charset="2"/>
                <a:ea typeface="Wingdings" pitchFamily="2" charset="2"/>
                <a:cs typeface="Wingdings" pitchFamily="2" charset="2"/>
              </a:rPr>
              <a:t>	</a:t>
            </a:r>
            <a:r>
              <a:rPr lang="en-US" sz="1600" dirty="0">
                <a:solidFill>
                  <a:schemeClr val="folHlink"/>
                </a:solidFill>
                <a:latin typeface="Calibri" charset="0"/>
                <a:ea typeface="Wingdings" pitchFamily="2" charset="2"/>
                <a:cs typeface="Wingdings" pitchFamily="2" charset="2"/>
              </a:rPr>
              <a:t> </a:t>
            </a:r>
            <a:r>
              <a:rPr lang="en-US" sz="1600" dirty="0">
                <a:solidFill>
                  <a:schemeClr val="folHlink"/>
                </a:solidFill>
                <a:latin typeface="Calibri" charset="0"/>
              </a:rPr>
              <a:t>Inner nest size: ~10x10 degrees</a:t>
            </a:r>
          </a:p>
          <a:p>
            <a:pPr lvl="1"/>
            <a:r>
              <a:rPr lang="en-US" sz="1600" dirty="0" smtClean="0">
                <a:solidFill>
                  <a:schemeClr val="folHlink"/>
                </a:solidFill>
                <a:latin typeface="Calibri" charset="0"/>
              </a:rPr>
              <a:t>Explicit microphysics  </a:t>
            </a:r>
            <a:r>
              <a:rPr lang="en-US" sz="1600" dirty="0">
                <a:solidFill>
                  <a:schemeClr val="folHlink"/>
                </a:solidFill>
                <a:latin typeface="Calibri" charset="0"/>
              </a:rPr>
              <a:t>on inner </a:t>
            </a:r>
            <a:r>
              <a:rPr lang="en-US" sz="1600" dirty="0" smtClean="0">
                <a:solidFill>
                  <a:schemeClr val="folHlink"/>
                </a:solidFill>
                <a:latin typeface="Calibri" charset="0"/>
              </a:rPr>
              <a:t>nest</a:t>
            </a:r>
          </a:p>
          <a:p>
            <a:pPr lvl="1"/>
            <a:endParaRPr lang="en-US" sz="1600" dirty="0" smtClean="0">
              <a:solidFill>
                <a:schemeClr val="folHlink"/>
              </a:solidFill>
              <a:latin typeface="Calibri" charset="0"/>
            </a:endParaRPr>
          </a:p>
          <a:p>
            <a:r>
              <a:rPr lang="en-US" sz="1600" b="1" dirty="0" smtClean="0">
                <a:solidFill>
                  <a:srgbClr val="006600"/>
                </a:solidFill>
                <a:latin typeface="Calibri" charset="0"/>
              </a:rPr>
              <a:t>Data assimilation:</a:t>
            </a:r>
          </a:p>
          <a:p>
            <a:pPr lvl="1"/>
            <a:r>
              <a:rPr lang="en-US" sz="1600" dirty="0" smtClean="0">
                <a:solidFill>
                  <a:srgbClr val="006600"/>
                </a:solidFill>
                <a:latin typeface="Calibri" charset="0"/>
              </a:rPr>
              <a:t>Square-root ensemble </a:t>
            </a:r>
            <a:r>
              <a:rPr lang="en-US" sz="1600" dirty="0" err="1" smtClean="0">
                <a:solidFill>
                  <a:srgbClr val="006600"/>
                </a:solidFill>
                <a:latin typeface="Calibri" charset="0"/>
              </a:rPr>
              <a:t>Kalman</a:t>
            </a:r>
            <a:r>
              <a:rPr lang="en-US" sz="1600" dirty="0" smtClean="0">
                <a:solidFill>
                  <a:srgbClr val="006600"/>
                </a:solidFill>
                <a:latin typeface="Calibri" charset="0"/>
              </a:rPr>
              <a:t> filter, </a:t>
            </a:r>
            <a:r>
              <a:rPr lang="en-US" sz="1600" dirty="0" err="1" smtClean="0">
                <a:solidFill>
                  <a:srgbClr val="006600"/>
                </a:solidFill>
                <a:latin typeface="Calibri" charset="0"/>
              </a:rPr>
              <a:t>EnKF</a:t>
            </a:r>
            <a:r>
              <a:rPr lang="en-US" sz="1600" dirty="0" smtClean="0">
                <a:solidFill>
                  <a:srgbClr val="006600"/>
                </a:solidFill>
                <a:latin typeface="Calibri" charset="0"/>
              </a:rPr>
              <a:t> (Whitaker and </a:t>
            </a:r>
            <a:r>
              <a:rPr lang="en-US" sz="1600" dirty="0" err="1" smtClean="0">
                <a:solidFill>
                  <a:srgbClr val="006600"/>
                </a:solidFill>
                <a:latin typeface="Calibri" charset="0"/>
              </a:rPr>
              <a:t>Hamill</a:t>
            </a:r>
            <a:r>
              <a:rPr lang="en-US" sz="1600" dirty="0" smtClean="0">
                <a:solidFill>
                  <a:srgbClr val="006600"/>
                </a:solidFill>
                <a:latin typeface="Calibri" charset="0"/>
              </a:rPr>
              <a:t> 2002) with covariance localization (</a:t>
            </a:r>
            <a:r>
              <a:rPr lang="en-US" sz="1600" dirty="0" err="1" smtClean="0">
                <a:solidFill>
                  <a:srgbClr val="006600"/>
                </a:solidFill>
                <a:latin typeface="Calibri" charset="0"/>
              </a:rPr>
              <a:t>Gaspari</a:t>
            </a:r>
            <a:r>
              <a:rPr lang="en-US" sz="1600" dirty="0" smtClean="0">
                <a:solidFill>
                  <a:srgbClr val="006600"/>
                </a:solidFill>
                <a:latin typeface="Calibri" charset="0"/>
              </a:rPr>
              <a:t> and Cohn 1999)</a:t>
            </a:r>
          </a:p>
          <a:p>
            <a:pPr lvl="1"/>
            <a:r>
              <a:rPr lang="en-US" sz="1600" dirty="0" smtClean="0">
                <a:solidFill>
                  <a:srgbClr val="006600"/>
                </a:solidFill>
                <a:latin typeface="Calibri" charset="0"/>
              </a:rPr>
              <a:t>Assimilates inner-core aircraft data on the inner nest</a:t>
            </a:r>
          </a:p>
          <a:p>
            <a:pPr lvl="2"/>
            <a:r>
              <a:rPr lang="en-US" sz="1600" dirty="0" smtClean="0">
                <a:solidFill>
                  <a:srgbClr val="006600"/>
                </a:solidFill>
                <a:latin typeface="Wingdings" pitchFamily="2" charset="2"/>
                <a:ea typeface="Wingdings" pitchFamily="2" charset="2"/>
                <a:cs typeface="Wingdings" pitchFamily="2" charset="2"/>
              </a:rPr>
              <a:t>	</a:t>
            </a:r>
            <a:r>
              <a:rPr lang="en-US" sz="1600" dirty="0" smtClean="0">
                <a:solidFill>
                  <a:srgbClr val="006600"/>
                </a:solidFill>
                <a:latin typeface="Calibri" charset="0"/>
              </a:rPr>
              <a:t> NOAA P-3, NOAA G-IV, USAF, PREDICT G-V</a:t>
            </a:r>
          </a:p>
          <a:p>
            <a:endParaRPr lang="en-US" sz="1600" b="1" dirty="0" smtClean="0">
              <a:solidFill>
                <a:schemeClr val="hlink"/>
              </a:solidFill>
              <a:latin typeface="Calibri" charset="0"/>
            </a:endParaRPr>
          </a:p>
          <a:p>
            <a:r>
              <a:rPr lang="en-US" sz="1600" b="1" dirty="0" smtClean="0">
                <a:solidFill>
                  <a:schemeClr val="hlink"/>
                </a:solidFill>
                <a:latin typeface="Calibri" charset="0"/>
              </a:rPr>
              <a:t>Ensemble </a:t>
            </a:r>
            <a:r>
              <a:rPr lang="en-US" sz="1600" b="1" dirty="0">
                <a:solidFill>
                  <a:schemeClr val="hlink"/>
                </a:solidFill>
                <a:latin typeface="Calibri" charset="0"/>
              </a:rPr>
              <a:t>system:</a:t>
            </a:r>
          </a:p>
          <a:p>
            <a:pPr lvl="1"/>
            <a:r>
              <a:rPr lang="en-US" sz="1600" dirty="0">
                <a:solidFill>
                  <a:schemeClr val="hlink"/>
                </a:solidFill>
                <a:latin typeface="Calibri" charset="0"/>
              </a:rPr>
              <a:t>Initialized from semi-operational </a:t>
            </a:r>
            <a:r>
              <a:rPr lang="en-US" sz="1600" i="1" dirty="0">
                <a:solidFill>
                  <a:schemeClr val="hlink"/>
                </a:solidFill>
                <a:latin typeface="Calibri" charset="0"/>
              </a:rPr>
              <a:t>GFS-</a:t>
            </a:r>
            <a:r>
              <a:rPr lang="en-US" sz="1600" i="1" dirty="0" err="1">
                <a:solidFill>
                  <a:schemeClr val="hlink"/>
                </a:solidFill>
                <a:latin typeface="Calibri" charset="0"/>
              </a:rPr>
              <a:t>EnKF</a:t>
            </a:r>
            <a:r>
              <a:rPr lang="en-US" sz="1600" i="1" dirty="0">
                <a:solidFill>
                  <a:schemeClr val="hlink"/>
                </a:solidFill>
                <a:latin typeface="Calibri" charset="0"/>
              </a:rPr>
              <a:t> (NOAA/ESRL)</a:t>
            </a:r>
            <a:r>
              <a:rPr lang="en-US" sz="1600" dirty="0">
                <a:solidFill>
                  <a:schemeClr val="hlink"/>
                </a:solidFill>
                <a:latin typeface="Calibri" charset="0"/>
              </a:rPr>
              <a:t> ensemble</a:t>
            </a:r>
          </a:p>
          <a:p>
            <a:pPr lvl="1"/>
            <a:r>
              <a:rPr lang="en-US" sz="1600" dirty="0" smtClean="0">
                <a:solidFill>
                  <a:schemeClr val="hlink"/>
                </a:solidFill>
                <a:latin typeface="Calibri" charset="0"/>
              </a:rPr>
              <a:t>30 </a:t>
            </a:r>
            <a:r>
              <a:rPr lang="en-US" sz="1600" dirty="0">
                <a:solidFill>
                  <a:schemeClr val="hlink"/>
                </a:solidFill>
                <a:latin typeface="Calibri" charset="0"/>
              </a:rPr>
              <a:t>ensemble members</a:t>
            </a:r>
          </a:p>
          <a:p>
            <a:pPr lvl="1"/>
            <a:endParaRPr lang="en-US" sz="1600" dirty="0">
              <a:solidFill>
                <a:schemeClr val="hlink"/>
              </a:solidFill>
              <a:latin typeface="Calibri"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z="3600" dirty="0" smtClean="0"/>
              <a:t>2010 HEDAS Semi-Real-Time Runs for HFIP:</a:t>
            </a:r>
            <a:br>
              <a:rPr lang="en-US" sz="3600" dirty="0" smtClean="0"/>
            </a:br>
            <a:r>
              <a:rPr lang="en-US" sz="3600" dirty="0" smtClean="0"/>
              <a:t>DA Cycling Workflow</a:t>
            </a:r>
          </a:p>
        </p:txBody>
      </p:sp>
      <p:sp>
        <p:nvSpPr>
          <p:cNvPr id="3" name="Content Placeholder 2"/>
          <p:cNvSpPr>
            <a:spLocks noGrp="1"/>
          </p:cNvSpPr>
          <p:nvPr>
            <p:ph idx="1"/>
          </p:nvPr>
        </p:nvSpPr>
        <p:spPr>
          <a:xfrm>
            <a:off x="457200" y="1524000"/>
            <a:ext cx="8229600" cy="4525963"/>
          </a:xfrm>
        </p:spPr>
        <p:txBody>
          <a:bodyPr rtlCol="0">
            <a:normAutofit/>
          </a:bodyPr>
          <a:lstStyle/>
          <a:p>
            <a:pPr fontAlgn="auto">
              <a:spcAft>
                <a:spcPts val="0"/>
              </a:spcAft>
              <a:buFont typeface="Arial" pitchFamily="34" charset="0"/>
              <a:buChar char="•"/>
              <a:defRPr/>
            </a:pPr>
            <a:r>
              <a:rPr lang="en-US" sz="1800" dirty="0" smtClean="0"/>
              <a:t>Only ran when Doppler radar wind data was available from NOAA P-3 flights</a:t>
            </a:r>
            <a:br>
              <a:rPr lang="en-US" sz="1800" dirty="0" smtClean="0"/>
            </a:br>
            <a:r>
              <a:rPr lang="en-US" sz="1800" dirty="0" smtClean="0"/>
              <a:t>(</a:t>
            </a:r>
            <a:r>
              <a:rPr lang="en-US" sz="1050" dirty="0" err="1" smtClean="0">
                <a:latin typeface="Wingdings"/>
                <a:ea typeface="Wingdings"/>
                <a:cs typeface="Wingdings"/>
              </a:rPr>
              <a:t></a:t>
            </a:r>
            <a:r>
              <a:rPr lang="en-US" sz="1800" dirty="0" smtClean="0"/>
              <a:t> 19 cases)</a:t>
            </a:r>
          </a:p>
          <a:p>
            <a:pPr fontAlgn="auto">
              <a:spcAft>
                <a:spcPts val="0"/>
              </a:spcAft>
              <a:buFont typeface="Arial" pitchFamily="34" charset="0"/>
              <a:buChar char="•"/>
              <a:defRPr/>
            </a:pPr>
            <a:r>
              <a:rPr lang="en-US" sz="1800" dirty="0" smtClean="0"/>
              <a:t>Used 1452 processors on NOAA’s </a:t>
            </a:r>
            <a:r>
              <a:rPr lang="en-US" sz="1800" dirty="0" err="1" smtClean="0"/>
              <a:t>tJet</a:t>
            </a:r>
            <a:r>
              <a:rPr lang="en-US" sz="1800" dirty="0" smtClean="0"/>
              <a:t> cluster (supported by HFIP)</a:t>
            </a:r>
            <a:endParaRPr lang="en-US" sz="1800" dirty="0"/>
          </a:p>
        </p:txBody>
      </p:sp>
      <p:grpSp>
        <p:nvGrpSpPr>
          <p:cNvPr id="16387" name="Group 266"/>
          <p:cNvGrpSpPr>
            <a:grpSpLocks/>
          </p:cNvGrpSpPr>
          <p:nvPr/>
        </p:nvGrpSpPr>
        <p:grpSpPr bwMode="auto">
          <a:xfrm>
            <a:off x="411163" y="2584450"/>
            <a:ext cx="8175625" cy="4086225"/>
            <a:chOff x="630545" y="2584227"/>
            <a:chExt cx="8175856" cy="4085929"/>
          </a:xfrm>
        </p:grpSpPr>
        <p:cxnSp>
          <p:nvCxnSpPr>
            <p:cNvPr id="194" name="Straight Connector 193"/>
            <p:cNvCxnSpPr/>
            <p:nvPr/>
          </p:nvCxnSpPr>
          <p:spPr>
            <a:xfrm>
              <a:off x="1168722" y="6032027"/>
              <a:ext cx="7216979"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a:off x="2600688" y="6033615"/>
              <a:ext cx="3203666" cy="4762"/>
            </a:xfrm>
            <a:prstGeom prst="straightConnector1">
              <a:avLst/>
            </a:prstGeom>
            <a:ln w="31750" cap="flat" cmpd="sng" algn="ctr">
              <a:solidFill>
                <a:srgbClr val="E38121"/>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nvGrpSpPr>
            <p:cNvPr id="16390" name="Group 192"/>
            <p:cNvGrpSpPr>
              <a:grpSpLocks/>
            </p:cNvGrpSpPr>
            <p:nvPr/>
          </p:nvGrpSpPr>
          <p:grpSpPr bwMode="auto">
            <a:xfrm>
              <a:off x="1168378" y="2707338"/>
              <a:ext cx="7218702" cy="3331753"/>
              <a:chOff x="1168378" y="2848585"/>
              <a:chExt cx="7218702" cy="2472894"/>
            </a:xfrm>
          </p:grpSpPr>
          <p:cxnSp>
            <p:nvCxnSpPr>
              <p:cNvPr id="154" name="Straight Connector 153"/>
              <p:cNvCxnSpPr/>
              <p:nvPr/>
            </p:nvCxnSpPr>
            <p:spPr>
              <a:xfrm rot="5400000">
                <a:off x="-65226" y="4085413"/>
                <a:ext cx="246948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1379440" y="4085413"/>
                <a:ext cx="246948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4581518" y="4085413"/>
                <a:ext cx="2469484" cy="1587"/>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7151753" y="4083056"/>
                <a:ext cx="2469484" cy="1588"/>
              </a:xfrm>
              <a:prstGeom prst="line">
                <a:avLst/>
              </a:prstGeom>
              <a:ln w="127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391" name="Group 191"/>
            <p:cNvGrpSpPr>
              <a:grpSpLocks/>
            </p:cNvGrpSpPr>
            <p:nvPr/>
          </p:nvGrpSpPr>
          <p:grpSpPr bwMode="auto">
            <a:xfrm>
              <a:off x="1100591" y="3636441"/>
              <a:ext cx="7354274" cy="1594205"/>
              <a:chOff x="1100591" y="3583155"/>
              <a:chExt cx="7354274" cy="1594205"/>
            </a:xfrm>
          </p:grpSpPr>
          <p:sp>
            <p:nvSpPr>
              <p:cNvPr id="7" name="Rectangle 6"/>
              <p:cNvSpPr/>
              <p:nvPr/>
            </p:nvSpPr>
            <p:spPr>
              <a:xfrm>
                <a:off x="1100458" y="4311987"/>
                <a:ext cx="136529" cy="136515"/>
              </a:xfrm>
              <a:prstGeom prst="rect">
                <a:avLst/>
              </a:prstGeom>
              <a:ln>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cxnSp>
            <p:nvCxnSpPr>
              <p:cNvPr id="15" name="Straight Arrow Connector 14"/>
              <p:cNvCxnSpPr>
                <a:stCxn id="7" idx="3"/>
                <a:endCxn id="8" idx="1"/>
              </p:cNvCxnSpPr>
              <p:nvPr/>
            </p:nvCxnSpPr>
            <p:spPr>
              <a:xfrm flipV="1">
                <a:off x="1236987" y="3653223"/>
                <a:ext cx="1311312" cy="727023"/>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9" idx="1"/>
              </p:cNvCxnSpPr>
              <p:nvPr/>
            </p:nvCxnSpPr>
            <p:spPr>
              <a:xfrm flipV="1">
                <a:off x="1236987" y="4137375"/>
                <a:ext cx="1311312" cy="242870"/>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3"/>
                <a:endCxn id="11" idx="1"/>
              </p:cNvCxnSpPr>
              <p:nvPr/>
            </p:nvCxnSpPr>
            <p:spPr>
              <a:xfrm>
                <a:off x="1236987" y="4380246"/>
                <a:ext cx="1311312" cy="242869"/>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7" idx="3"/>
                <a:endCxn id="12" idx="1"/>
              </p:cNvCxnSpPr>
              <p:nvPr/>
            </p:nvCxnSpPr>
            <p:spPr>
              <a:xfrm>
                <a:off x="1236987" y="4380246"/>
                <a:ext cx="1311312" cy="728609"/>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548299" y="3583378"/>
                <a:ext cx="138116"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48299" y="4069118"/>
                <a:ext cx="138116"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48299" y="4554858"/>
                <a:ext cx="138116"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48299" y="5040598"/>
                <a:ext cx="138116"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Straight Arrow Connector 48"/>
              <p:cNvCxnSpPr/>
              <p:nvPr/>
            </p:nvCxnSpPr>
            <p:spPr>
              <a:xfrm flipV="1">
                <a:off x="2686415" y="3653223"/>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2686415" y="413737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2686415" y="462311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2686415" y="510885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6688616" y="4311987"/>
                <a:ext cx="138116" cy="13651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76" name="Rectangle 75"/>
              <p:cNvSpPr/>
              <p:nvPr/>
            </p:nvSpPr>
            <p:spPr>
              <a:xfrm>
                <a:off x="3350009" y="358337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Rectangle 76"/>
              <p:cNvSpPr/>
              <p:nvPr/>
            </p:nvSpPr>
            <p:spPr>
              <a:xfrm>
                <a:off x="3350009" y="406911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Rectangle 77"/>
              <p:cNvSpPr/>
              <p:nvPr/>
            </p:nvSpPr>
            <p:spPr>
              <a:xfrm>
                <a:off x="3350009" y="455485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Rectangle 78"/>
              <p:cNvSpPr/>
              <p:nvPr/>
            </p:nvSpPr>
            <p:spPr>
              <a:xfrm>
                <a:off x="3350009" y="504059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0" name="Straight Arrow Connector 79"/>
              <p:cNvCxnSpPr/>
              <p:nvPr/>
            </p:nvCxnSpPr>
            <p:spPr>
              <a:xfrm flipV="1">
                <a:off x="3486537" y="3653223"/>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3486537" y="4153249"/>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3486537" y="4638989"/>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486537" y="510885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4146956" y="358337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4146956" y="406911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4150131" y="4553270"/>
                <a:ext cx="136529" cy="138103"/>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Rectangle 86"/>
              <p:cNvSpPr/>
              <p:nvPr/>
            </p:nvSpPr>
            <p:spPr>
              <a:xfrm>
                <a:off x="4146956" y="504059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8" name="Straight Arrow Connector 87"/>
              <p:cNvCxnSpPr>
                <a:endCxn id="92" idx="1"/>
              </p:cNvCxnSpPr>
              <p:nvPr/>
            </p:nvCxnSpPr>
            <p:spPr>
              <a:xfrm>
                <a:off x="4286660" y="3653223"/>
                <a:ext cx="6762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93" idx="1"/>
              </p:cNvCxnSpPr>
              <p:nvPr/>
            </p:nvCxnSpPr>
            <p:spPr>
              <a:xfrm flipV="1">
                <a:off x="4285073" y="4137375"/>
                <a:ext cx="67788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endCxn id="94" idx="1"/>
              </p:cNvCxnSpPr>
              <p:nvPr/>
            </p:nvCxnSpPr>
            <p:spPr>
              <a:xfrm flipV="1">
                <a:off x="4286660" y="462311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V="1">
                <a:off x="4285073" y="5108855"/>
                <a:ext cx="662006"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92" name="Rectangle 91"/>
              <p:cNvSpPr/>
              <p:nvPr/>
            </p:nvSpPr>
            <p:spPr>
              <a:xfrm>
                <a:off x="4962954" y="358337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Rectangle 92"/>
              <p:cNvSpPr/>
              <p:nvPr/>
            </p:nvSpPr>
            <p:spPr>
              <a:xfrm>
                <a:off x="4962954" y="406911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Rectangle 93"/>
              <p:cNvSpPr/>
              <p:nvPr/>
            </p:nvSpPr>
            <p:spPr>
              <a:xfrm>
                <a:off x="4950254" y="4553270"/>
                <a:ext cx="138117" cy="138103"/>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Rectangle 94"/>
              <p:cNvSpPr/>
              <p:nvPr/>
            </p:nvSpPr>
            <p:spPr>
              <a:xfrm>
                <a:off x="4950254" y="5040598"/>
                <a:ext cx="138117"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6" name="Straight Arrow Connector 95"/>
              <p:cNvCxnSpPr>
                <a:endCxn id="100" idx="1"/>
              </p:cNvCxnSpPr>
              <p:nvPr/>
            </p:nvCxnSpPr>
            <p:spPr>
              <a:xfrm>
                <a:off x="5099483" y="3653223"/>
                <a:ext cx="65248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endCxn id="101" idx="1"/>
              </p:cNvCxnSpPr>
              <p:nvPr/>
            </p:nvCxnSpPr>
            <p:spPr>
              <a:xfrm flipV="1">
                <a:off x="5099483" y="4137375"/>
                <a:ext cx="65248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endCxn id="102" idx="1"/>
              </p:cNvCxnSpPr>
              <p:nvPr/>
            </p:nvCxnSpPr>
            <p:spPr>
              <a:xfrm flipV="1">
                <a:off x="5088371" y="4623115"/>
                <a:ext cx="663594"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endCxn id="103" idx="1"/>
              </p:cNvCxnSpPr>
              <p:nvPr/>
            </p:nvCxnSpPr>
            <p:spPr>
              <a:xfrm flipV="1">
                <a:off x="5088371" y="5108855"/>
                <a:ext cx="658831" cy="0"/>
              </a:xfrm>
              <a:prstGeom prst="straightConnector1">
                <a:avLst/>
              </a:prstGeom>
              <a:ln w="19050" cap="flat" cmpd="sng" algn="ctr">
                <a:solidFill>
                  <a:schemeClr val="accent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5751965" y="3583378"/>
                <a:ext cx="136529" cy="138102"/>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 name="Rectangle 100"/>
              <p:cNvSpPr/>
              <p:nvPr/>
            </p:nvSpPr>
            <p:spPr>
              <a:xfrm>
                <a:off x="5751965" y="406911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 name="Rectangle 101"/>
              <p:cNvSpPr/>
              <p:nvPr/>
            </p:nvSpPr>
            <p:spPr>
              <a:xfrm>
                <a:off x="5751965" y="4553270"/>
                <a:ext cx="136529" cy="138103"/>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 name="Rectangle 102"/>
              <p:cNvSpPr/>
              <p:nvPr/>
            </p:nvSpPr>
            <p:spPr>
              <a:xfrm>
                <a:off x="5747201" y="5040598"/>
                <a:ext cx="136529" cy="13651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471" name="Group 107"/>
              <p:cNvGrpSpPr>
                <a:grpSpLocks/>
              </p:cNvGrpSpPr>
              <p:nvPr/>
            </p:nvGrpSpPr>
            <p:grpSpPr bwMode="auto">
              <a:xfrm>
                <a:off x="5803900" y="4320044"/>
                <a:ext cx="27432" cy="156556"/>
                <a:chOff x="5803900" y="4266758"/>
                <a:chExt cx="27432" cy="156556"/>
              </a:xfrm>
            </p:grpSpPr>
            <p:sp>
              <p:nvSpPr>
                <p:cNvPr id="104" name="Rectangle 103"/>
                <p:cNvSpPr>
                  <a:spLocks/>
                </p:cNvSpPr>
                <p:nvPr/>
              </p:nvSpPr>
              <p:spPr>
                <a:xfrm>
                  <a:off x="5804353" y="4266639"/>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a:spLocks/>
                </p:cNvSpPr>
                <p:nvPr/>
              </p:nvSpPr>
              <p:spPr>
                <a:xfrm>
                  <a:off x="5804353" y="4331721"/>
                  <a:ext cx="26989"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a:spLocks/>
                </p:cNvSpPr>
                <p:nvPr/>
              </p:nvSpPr>
              <p:spPr>
                <a:xfrm>
                  <a:off x="5804353" y="4396805"/>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472" name="Group 108"/>
              <p:cNvGrpSpPr>
                <a:grpSpLocks/>
              </p:cNvGrpSpPr>
              <p:nvPr/>
            </p:nvGrpSpPr>
            <p:grpSpPr bwMode="auto">
              <a:xfrm>
                <a:off x="5003800" y="4320044"/>
                <a:ext cx="27432" cy="156556"/>
                <a:chOff x="5803900" y="4266758"/>
                <a:chExt cx="27432" cy="156556"/>
              </a:xfrm>
            </p:grpSpPr>
            <p:sp>
              <p:nvSpPr>
                <p:cNvPr id="110" name="Rectangle 109"/>
                <p:cNvSpPr>
                  <a:spLocks/>
                </p:cNvSpPr>
                <p:nvPr/>
              </p:nvSpPr>
              <p:spPr>
                <a:xfrm>
                  <a:off x="5804330" y="4266639"/>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a:spLocks/>
                </p:cNvSpPr>
                <p:nvPr/>
              </p:nvSpPr>
              <p:spPr>
                <a:xfrm>
                  <a:off x="5804330" y="4331721"/>
                  <a:ext cx="26989"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a:spLocks/>
                </p:cNvSpPr>
                <p:nvPr/>
              </p:nvSpPr>
              <p:spPr>
                <a:xfrm>
                  <a:off x="5804330" y="4396805"/>
                  <a:ext cx="26989"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473" name="Group 112"/>
              <p:cNvGrpSpPr>
                <a:grpSpLocks/>
              </p:cNvGrpSpPr>
              <p:nvPr/>
            </p:nvGrpSpPr>
            <p:grpSpPr bwMode="auto">
              <a:xfrm>
                <a:off x="4205901" y="4320044"/>
                <a:ext cx="27432" cy="156556"/>
                <a:chOff x="5803900" y="4266758"/>
                <a:chExt cx="27432" cy="156556"/>
              </a:xfrm>
            </p:grpSpPr>
            <p:sp>
              <p:nvSpPr>
                <p:cNvPr id="114" name="Rectangle 113"/>
                <p:cNvSpPr>
                  <a:spLocks/>
                </p:cNvSpPr>
                <p:nvPr/>
              </p:nvSpPr>
              <p:spPr>
                <a:xfrm>
                  <a:off x="5803695" y="4266639"/>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114"/>
                <p:cNvSpPr>
                  <a:spLocks/>
                </p:cNvSpPr>
                <p:nvPr/>
              </p:nvSpPr>
              <p:spPr>
                <a:xfrm>
                  <a:off x="5803695" y="4331721"/>
                  <a:ext cx="28576"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 name="Rectangle 115"/>
                <p:cNvSpPr>
                  <a:spLocks/>
                </p:cNvSpPr>
                <p:nvPr/>
              </p:nvSpPr>
              <p:spPr>
                <a:xfrm>
                  <a:off x="5803695" y="4396805"/>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474" name="Group 116"/>
              <p:cNvGrpSpPr>
                <a:grpSpLocks/>
              </p:cNvGrpSpPr>
              <p:nvPr/>
            </p:nvGrpSpPr>
            <p:grpSpPr bwMode="auto">
              <a:xfrm>
                <a:off x="3405801" y="4320044"/>
                <a:ext cx="27432" cy="156556"/>
                <a:chOff x="5803900" y="4266758"/>
                <a:chExt cx="27432" cy="156556"/>
              </a:xfrm>
            </p:grpSpPr>
            <p:sp>
              <p:nvSpPr>
                <p:cNvPr id="118" name="Rectangle 117"/>
                <p:cNvSpPr>
                  <a:spLocks/>
                </p:cNvSpPr>
                <p:nvPr/>
              </p:nvSpPr>
              <p:spPr>
                <a:xfrm>
                  <a:off x="5803672" y="4266639"/>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 name="Rectangle 118"/>
                <p:cNvSpPr>
                  <a:spLocks/>
                </p:cNvSpPr>
                <p:nvPr/>
              </p:nvSpPr>
              <p:spPr>
                <a:xfrm>
                  <a:off x="5803672" y="4331721"/>
                  <a:ext cx="28576"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 name="Rectangle 119"/>
                <p:cNvSpPr>
                  <a:spLocks/>
                </p:cNvSpPr>
                <p:nvPr/>
              </p:nvSpPr>
              <p:spPr>
                <a:xfrm>
                  <a:off x="5803672" y="4396805"/>
                  <a:ext cx="28576"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475" name="Group 120"/>
              <p:cNvGrpSpPr>
                <a:grpSpLocks/>
              </p:cNvGrpSpPr>
              <p:nvPr/>
            </p:nvGrpSpPr>
            <p:grpSpPr bwMode="auto">
              <a:xfrm>
                <a:off x="2601468" y="4320044"/>
                <a:ext cx="27432" cy="156556"/>
                <a:chOff x="5803900" y="4266758"/>
                <a:chExt cx="27432" cy="156556"/>
              </a:xfrm>
            </p:grpSpPr>
            <p:sp>
              <p:nvSpPr>
                <p:cNvPr id="122" name="Rectangle 121"/>
                <p:cNvSpPr>
                  <a:spLocks/>
                </p:cNvSpPr>
                <p:nvPr/>
              </p:nvSpPr>
              <p:spPr>
                <a:xfrm>
                  <a:off x="5804707" y="4266639"/>
                  <a:ext cx="26988"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 name="Rectangle 122"/>
                <p:cNvSpPr>
                  <a:spLocks/>
                </p:cNvSpPr>
                <p:nvPr/>
              </p:nvSpPr>
              <p:spPr>
                <a:xfrm>
                  <a:off x="5804707" y="4331721"/>
                  <a:ext cx="26988" cy="26986"/>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4" name="Rectangle 123"/>
                <p:cNvSpPr>
                  <a:spLocks/>
                </p:cNvSpPr>
                <p:nvPr/>
              </p:nvSpPr>
              <p:spPr>
                <a:xfrm>
                  <a:off x="5804707" y="4396805"/>
                  <a:ext cx="26988" cy="26985"/>
                </a:xfrm>
                <a:prstGeom prst="rect">
                  <a:avLst/>
                </a:prstGeom>
                <a:solidFill>
                  <a:schemeClr val="accent1">
                    <a:lumMod val="75000"/>
                  </a:schemeClr>
                </a:solid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5" name="Straight Arrow Connector 124"/>
              <p:cNvCxnSpPr>
                <a:stCxn id="100" idx="3"/>
                <a:endCxn id="72" idx="1"/>
              </p:cNvCxnSpPr>
              <p:nvPr/>
            </p:nvCxnSpPr>
            <p:spPr>
              <a:xfrm>
                <a:off x="5888493" y="3653223"/>
                <a:ext cx="800123" cy="727023"/>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01" idx="3"/>
                <a:endCxn id="72" idx="1"/>
              </p:cNvCxnSpPr>
              <p:nvPr/>
            </p:nvCxnSpPr>
            <p:spPr>
              <a:xfrm>
                <a:off x="5888493" y="4137375"/>
                <a:ext cx="800123" cy="242870"/>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a:stCxn id="102" idx="3"/>
                <a:endCxn id="72" idx="1"/>
              </p:cNvCxnSpPr>
              <p:nvPr/>
            </p:nvCxnSpPr>
            <p:spPr>
              <a:xfrm flipV="1">
                <a:off x="5888493" y="4380246"/>
                <a:ext cx="800123" cy="242869"/>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103" idx="3"/>
                <a:endCxn id="72" idx="1"/>
              </p:cNvCxnSpPr>
              <p:nvPr/>
            </p:nvCxnSpPr>
            <p:spPr>
              <a:xfrm flipV="1">
                <a:off x="5883730" y="4380246"/>
                <a:ext cx="804886" cy="728609"/>
              </a:xfrm>
              <a:prstGeom prst="straightConnector1">
                <a:avLst/>
              </a:prstGeom>
              <a:ln w="19050" cap="flat" cmpd="sng" algn="ctr">
                <a:solidFill>
                  <a:srgbClr val="849B54"/>
                </a:solidFill>
                <a:prstDash val="sysDash"/>
                <a:round/>
                <a:headEnd type="none" w="med" len="med"/>
                <a:tailEnd type="oval" w="sm" len="sm"/>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endCxn id="139" idx="1"/>
              </p:cNvCxnSpPr>
              <p:nvPr/>
            </p:nvCxnSpPr>
            <p:spPr>
              <a:xfrm>
                <a:off x="6826732" y="4385007"/>
                <a:ext cx="1492292" cy="3175"/>
              </a:xfrm>
              <a:prstGeom prst="straightConnector1">
                <a:avLst/>
              </a:prstGeom>
              <a:ln w="38100" cap="flat" cmpd="sng" algn="ctr">
                <a:solidFill>
                  <a:schemeClr val="accent3">
                    <a:lumMod val="75000"/>
                  </a:schemeClr>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8319024" y="4319925"/>
                <a:ext cx="136529" cy="13651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grpSp>
        <p:grpSp>
          <p:nvGrpSpPr>
            <p:cNvPr id="16392" name="Group 230"/>
            <p:cNvGrpSpPr>
              <a:grpSpLocks/>
            </p:cNvGrpSpPr>
            <p:nvPr/>
          </p:nvGrpSpPr>
          <p:grpSpPr bwMode="auto">
            <a:xfrm>
              <a:off x="826271" y="2584227"/>
              <a:ext cx="7980130" cy="246221"/>
              <a:chOff x="826271" y="2752966"/>
              <a:chExt cx="7980130" cy="246221"/>
            </a:xfrm>
          </p:grpSpPr>
          <p:sp>
            <p:nvSpPr>
              <p:cNvPr id="5" name="Text Box 36"/>
              <p:cNvSpPr txBox="1">
                <a:spLocks noChangeArrowheads="1"/>
              </p:cNvSpPr>
              <p:nvPr/>
            </p:nvSpPr>
            <p:spPr bwMode="auto">
              <a:xfrm>
                <a:off x="3875487" y="2752966"/>
                <a:ext cx="685819" cy="246045"/>
              </a:xfrm>
              <a:prstGeom prst="rect">
                <a:avLst/>
              </a:prstGeom>
              <a:solidFill>
                <a:schemeClr val="bg1">
                  <a:lumMod val="65000"/>
                </a:schemeClr>
              </a:solidFill>
              <a:ln w="9525">
                <a:solidFill>
                  <a:schemeClr val="tx1"/>
                </a:solidFill>
                <a:miter lim="800000"/>
                <a:headEnd/>
                <a:tailEnd/>
              </a:ln>
            </p:spPr>
            <p:txBody>
              <a:bodyPr lIns="0" rIns="0" anchor="ctr">
                <a:spAutoFit/>
              </a:bodyPr>
              <a:lstStyle/>
              <a:p>
                <a:pPr algn="ctr" fontAlgn="auto">
                  <a:lnSpc>
                    <a:spcPct val="80000"/>
                  </a:lnSpc>
                  <a:spcBef>
                    <a:spcPct val="20000"/>
                  </a:spcBef>
                  <a:spcAft>
                    <a:spcPts val="0"/>
                  </a:spcAft>
                  <a:buClr>
                    <a:schemeClr val="hlink"/>
                  </a:buClr>
                  <a:buSzPct val="120000"/>
                  <a:defRPr/>
                </a:pPr>
                <a:r>
                  <a:rPr lang="en-US" sz="1200" b="1" dirty="0">
                    <a:latin typeface="Tahoma" charset="0"/>
                  </a:rPr>
                  <a:t>T</a:t>
                </a:r>
                <a:endParaRPr lang="el-GR" sz="1200" b="1" dirty="0">
                  <a:latin typeface="Tahoma" charset="0"/>
                </a:endParaRPr>
              </a:p>
            </p:txBody>
          </p:sp>
          <p:cxnSp>
            <p:nvCxnSpPr>
              <p:cNvPr id="141" name="Straight Connector 140"/>
              <p:cNvCxnSpPr>
                <a:stCxn id="4" idx="3"/>
                <a:endCxn id="5" idx="1"/>
              </p:cNvCxnSpPr>
              <p:nvPr/>
            </p:nvCxnSpPr>
            <p:spPr>
              <a:xfrm>
                <a:off x="1511632" y="2876782"/>
                <a:ext cx="2363855"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5" idx="3"/>
                <a:endCxn id="145" idx="1"/>
              </p:cNvCxnSpPr>
              <p:nvPr/>
            </p:nvCxnSpPr>
            <p:spPr>
              <a:xfrm>
                <a:off x="4561306" y="2876782"/>
                <a:ext cx="3405283"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5" name="Text Box 36"/>
              <p:cNvSpPr txBox="1">
                <a:spLocks noChangeArrowheads="1"/>
              </p:cNvSpPr>
              <p:nvPr/>
            </p:nvSpPr>
            <p:spPr bwMode="auto">
              <a:xfrm>
                <a:off x="7966589" y="2752966"/>
                <a:ext cx="839812" cy="246045"/>
              </a:xfrm>
              <a:prstGeom prst="rect">
                <a:avLst/>
              </a:prstGeom>
              <a:solidFill>
                <a:schemeClr val="bg1">
                  <a:lumMod val="65000"/>
                </a:schemeClr>
              </a:solidFill>
              <a:ln w="9525">
                <a:solidFill>
                  <a:schemeClr val="tx1"/>
                </a:solidFill>
                <a:miter lim="800000"/>
                <a:headEnd/>
                <a:tailEnd/>
              </a:ln>
            </p:spPr>
            <p:txBody>
              <a:bodyPr lIns="0" rIns="0" anchor="ctr">
                <a:spAutoFit/>
              </a:bodyPr>
              <a:lstStyle/>
              <a:p>
                <a:pPr algn="ctr" fontAlgn="auto">
                  <a:lnSpc>
                    <a:spcPct val="80000"/>
                  </a:lnSpc>
                  <a:spcBef>
                    <a:spcPct val="20000"/>
                  </a:spcBef>
                  <a:spcAft>
                    <a:spcPts val="0"/>
                  </a:spcAft>
                  <a:buClr>
                    <a:schemeClr val="hlink"/>
                  </a:buClr>
                  <a:buSzPct val="120000"/>
                  <a:defRPr/>
                </a:pPr>
                <a:r>
                  <a:rPr lang="en-US" sz="1200" b="1" dirty="0">
                    <a:latin typeface="Tahoma" charset="0"/>
                  </a:rPr>
                  <a:t>T + 126 </a:t>
                </a:r>
                <a:r>
                  <a:rPr lang="en-US" sz="1200" b="1" dirty="0" err="1">
                    <a:latin typeface="Tahoma" charset="0"/>
                  </a:rPr>
                  <a:t>h</a:t>
                </a:r>
                <a:endParaRPr lang="el-GR" sz="1200" b="1" dirty="0">
                  <a:latin typeface="Tahoma" charset="0"/>
                </a:endParaRPr>
              </a:p>
            </p:txBody>
          </p:sp>
          <p:sp>
            <p:nvSpPr>
              <p:cNvPr id="4" name="Text Box 35"/>
              <p:cNvSpPr txBox="1">
                <a:spLocks noChangeArrowheads="1"/>
              </p:cNvSpPr>
              <p:nvPr/>
            </p:nvSpPr>
            <p:spPr bwMode="auto">
              <a:xfrm>
                <a:off x="825813" y="2752966"/>
                <a:ext cx="685819" cy="246045"/>
              </a:xfrm>
              <a:prstGeom prst="rect">
                <a:avLst/>
              </a:prstGeom>
              <a:solidFill>
                <a:schemeClr val="bg1">
                  <a:lumMod val="65000"/>
                </a:schemeClr>
              </a:solidFill>
              <a:ln w="9525">
                <a:solidFill>
                  <a:schemeClr val="tx1"/>
                </a:solidFill>
                <a:miter lim="800000"/>
                <a:headEnd/>
                <a:tailEnd/>
              </a:ln>
            </p:spPr>
            <p:txBody>
              <a:bodyPr lIns="0" rIns="0" anchor="ctr">
                <a:spAutoFit/>
              </a:bodyPr>
              <a:lstStyle/>
              <a:p>
                <a:pPr algn="ctr" fontAlgn="auto">
                  <a:lnSpc>
                    <a:spcPct val="80000"/>
                  </a:lnSpc>
                  <a:spcBef>
                    <a:spcPct val="20000"/>
                  </a:spcBef>
                  <a:spcAft>
                    <a:spcPts val="0"/>
                  </a:spcAft>
                  <a:buClr>
                    <a:schemeClr val="hlink"/>
                  </a:buClr>
                  <a:buSzPct val="120000"/>
                  <a:defRPr/>
                </a:pPr>
                <a:r>
                  <a:rPr lang="en-US" sz="1200" b="1" dirty="0">
                    <a:latin typeface="Tahoma" charset="0"/>
                  </a:rPr>
                  <a:t>T – 6 </a:t>
                </a:r>
                <a:r>
                  <a:rPr lang="en-US" sz="1200" b="1" dirty="0" err="1">
                    <a:latin typeface="Tahoma" charset="0"/>
                  </a:rPr>
                  <a:t>h</a:t>
                </a:r>
                <a:endParaRPr lang="en-US" sz="1200" b="1" dirty="0">
                  <a:latin typeface="Tahoma" charset="0"/>
                </a:endParaRPr>
              </a:p>
            </p:txBody>
          </p:sp>
        </p:grpSp>
        <p:grpSp>
          <p:nvGrpSpPr>
            <p:cNvPr id="16393" name="Group 190"/>
            <p:cNvGrpSpPr>
              <a:grpSpLocks/>
            </p:cNvGrpSpPr>
            <p:nvPr/>
          </p:nvGrpSpPr>
          <p:grpSpPr bwMode="auto">
            <a:xfrm>
              <a:off x="1127234" y="2859300"/>
              <a:ext cx="7290266" cy="466794"/>
              <a:chOff x="675904" y="2395482"/>
              <a:chExt cx="7290266" cy="466794"/>
            </a:xfrm>
          </p:grpSpPr>
          <p:cxnSp>
            <p:nvCxnSpPr>
              <p:cNvPr id="156" name="Straight Connector 155"/>
              <p:cNvCxnSpPr>
                <a:stCxn id="171" idx="6"/>
                <a:endCxn id="172" idx="2"/>
              </p:cNvCxnSpPr>
              <p:nvPr/>
            </p:nvCxnSpPr>
            <p:spPr>
              <a:xfrm flipV="1">
                <a:off x="749143" y="2623610"/>
                <a:ext cx="1373227" cy="4762"/>
              </a:xfrm>
              <a:prstGeom prst="line">
                <a:avLst/>
              </a:prstGeom>
              <a:ln w="31750" cap="flat" cmpd="sng" algn="ctr">
                <a:solidFill>
                  <a:srgbClr val="705988"/>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72" idx="6"/>
                <a:endCxn id="173" idx="2"/>
              </p:cNvCxnSpPr>
              <p:nvPr/>
            </p:nvCxnSpPr>
            <p:spPr>
              <a:xfrm>
                <a:off x="2195397" y="2623610"/>
                <a:ext cx="3127463" cy="6350"/>
              </a:xfrm>
              <a:prstGeom prst="straightConnector1">
                <a:avLst/>
              </a:prstGeom>
              <a:ln w="31750" cap="flat" cmpd="sng" algn="ctr">
                <a:solidFill>
                  <a:srgbClr val="4F709A"/>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73" idx="6"/>
                <a:endCxn id="174" idx="2"/>
              </p:cNvCxnSpPr>
              <p:nvPr/>
            </p:nvCxnSpPr>
            <p:spPr>
              <a:xfrm>
                <a:off x="5395887" y="2629960"/>
                <a:ext cx="2497208" cy="1587"/>
              </a:xfrm>
              <a:prstGeom prst="straightConnector1">
                <a:avLst/>
              </a:prstGeom>
              <a:ln w="31750" cap="flat" cmpd="sng" algn="ctr">
                <a:solidFill>
                  <a:srgbClr val="849B54"/>
                </a:solidFill>
                <a:prstDash val="solid"/>
                <a:round/>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sp>
            <p:nvSpPr>
              <p:cNvPr id="168" name="Text Box 36"/>
              <p:cNvSpPr txBox="1">
                <a:spLocks noChangeArrowheads="1"/>
              </p:cNvSpPr>
              <p:nvPr/>
            </p:nvSpPr>
            <p:spPr bwMode="auto">
              <a:xfrm>
                <a:off x="1057127" y="2441061"/>
                <a:ext cx="684232" cy="374623"/>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Ensemble</a:t>
                </a:r>
              </a:p>
              <a:p>
                <a:pPr algn="ctr" fontAlgn="auto">
                  <a:lnSpc>
                    <a:spcPct val="80000"/>
                  </a:lnSpc>
                  <a:spcBef>
                    <a:spcPct val="20000"/>
                  </a:spcBef>
                  <a:spcAft>
                    <a:spcPts val="0"/>
                  </a:spcAft>
                  <a:buClr>
                    <a:schemeClr val="hlink"/>
                  </a:buClr>
                  <a:buSzPct val="120000"/>
                  <a:defRPr/>
                </a:pPr>
                <a:r>
                  <a:rPr lang="en-US" sz="1000" dirty="0">
                    <a:latin typeface="Tahoma" charset="0"/>
                  </a:rPr>
                  <a:t>Spin-up</a:t>
                </a:r>
                <a:endParaRPr lang="el-GR" sz="1000" dirty="0">
                  <a:latin typeface="Tahoma" charset="0"/>
                </a:endParaRPr>
              </a:p>
            </p:txBody>
          </p:sp>
          <p:sp>
            <p:nvSpPr>
              <p:cNvPr id="169" name="Text Box 36"/>
              <p:cNvSpPr txBox="1">
                <a:spLocks noChangeArrowheads="1"/>
              </p:cNvSpPr>
              <p:nvPr/>
            </p:nvSpPr>
            <p:spPr bwMode="auto">
              <a:xfrm>
                <a:off x="3419394" y="2441061"/>
                <a:ext cx="685819" cy="37462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DA Cycling</a:t>
                </a:r>
              </a:p>
              <a:p>
                <a:pPr algn="ctr" fontAlgn="auto">
                  <a:lnSpc>
                    <a:spcPct val="80000"/>
                  </a:lnSpc>
                  <a:spcBef>
                    <a:spcPct val="20000"/>
                  </a:spcBef>
                  <a:spcAft>
                    <a:spcPts val="0"/>
                  </a:spcAft>
                  <a:buClr>
                    <a:schemeClr val="hlink"/>
                  </a:buClr>
                  <a:buSzPct val="120000"/>
                  <a:defRPr/>
                </a:pPr>
                <a:r>
                  <a:rPr lang="en-US" sz="1000" dirty="0">
                    <a:latin typeface="Tahoma" charset="0"/>
                  </a:rPr>
                  <a:t>with EnKF</a:t>
                </a:r>
                <a:endParaRPr lang="el-GR" sz="1000" dirty="0">
                  <a:latin typeface="Tahoma" charset="0"/>
                </a:endParaRPr>
              </a:p>
            </p:txBody>
          </p:sp>
          <p:sp>
            <p:nvSpPr>
              <p:cNvPr id="170" name="Text Box 36"/>
              <p:cNvSpPr txBox="1">
                <a:spLocks noChangeArrowheads="1"/>
              </p:cNvSpPr>
              <p:nvPr/>
            </p:nvSpPr>
            <p:spPr bwMode="auto">
              <a:xfrm>
                <a:off x="6067418" y="2395027"/>
                <a:ext cx="1120807" cy="46669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Deterministic HWRF-X Forecast from Ens. Mean</a:t>
                </a:r>
                <a:endParaRPr lang="el-GR" sz="1000" dirty="0">
                  <a:latin typeface="Tahoma" charset="0"/>
                </a:endParaRPr>
              </a:p>
            </p:txBody>
          </p:sp>
          <p:sp>
            <p:nvSpPr>
              <p:cNvPr id="171" name="Oval 170"/>
              <p:cNvSpPr/>
              <p:nvPr/>
            </p:nvSpPr>
            <p:spPr>
              <a:xfrm>
                <a:off x="676116" y="2591863"/>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2" name="Oval 171"/>
              <p:cNvSpPr/>
              <p:nvPr/>
            </p:nvSpPr>
            <p:spPr>
              <a:xfrm>
                <a:off x="2122370" y="2587100"/>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3" name="Oval 172"/>
              <p:cNvSpPr/>
              <p:nvPr/>
            </p:nvSpPr>
            <p:spPr>
              <a:xfrm>
                <a:off x="5322860" y="2593450"/>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 name="Oval 173"/>
              <p:cNvSpPr/>
              <p:nvPr/>
            </p:nvSpPr>
            <p:spPr>
              <a:xfrm>
                <a:off x="7893095" y="2593450"/>
                <a:ext cx="73027" cy="730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6394" name="Picture 5"/>
            <p:cNvPicPr>
              <a:picLocks noChangeAspect="1" noChangeArrowheads="1"/>
            </p:cNvPicPr>
            <p:nvPr/>
          </p:nvPicPr>
          <p:blipFill>
            <a:blip r:embed="rId2" cstate="print"/>
            <a:srcRect/>
            <a:stretch>
              <a:fillRect/>
            </a:stretch>
          </p:blipFill>
          <p:spPr bwMode="auto">
            <a:xfrm flipH="1">
              <a:off x="1955885" y="6304396"/>
              <a:ext cx="980462" cy="365760"/>
            </a:xfrm>
            <a:prstGeom prst="rect">
              <a:avLst/>
            </a:prstGeom>
            <a:noFill/>
            <a:ln w="12700">
              <a:noFill/>
              <a:miter lim="800000"/>
              <a:headEnd/>
              <a:tailEnd/>
            </a:ln>
          </p:spPr>
        </p:pic>
        <p:sp>
          <p:nvSpPr>
            <p:cNvPr id="182" name="Text Box 36"/>
            <p:cNvSpPr txBox="1">
              <a:spLocks noChangeArrowheads="1"/>
            </p:cNvSpPr>
            <p:nvPr/>
          </p:nvSpPr>
          <p:spPr bwMode="auto">
            <a:xfrm>
              <a:off x="3764359" y="5766934"/>
              <a:ext cx="901725" cy="528599"/>
            </a:xfrm>
            <a:prstGeom prst="rect">
              <a:avLst/>
            </a:prstGeom>
            <a:ln w="25400" cap="flat" cmpd="sng" algn="ctr">
              <a:solidFill>
                <a:schemeClr val="accent6">
                  <a:lumMod val="75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Real-Time</a:t>
              </a:r>
            </a:p>
            <a:p>
              <a:pPr algn="ctr" fontAlgn="auto">
                <a:lnSpc>
                  <a:spcPct val="80000"/>
                </a:lnSpc>
                <a:spcBef>
                  <a:spcPct val="20000"/>
                </a:spcBef>
                <a:spcAft>
                  <a:spcPts val="0"/>
                </a:spcAft>
                <a:buClr>
                  <a:schemeClr val="hlink"/>
                </a:buClr>
                <a:buSzPct val="120000"/>
                <a:defRPr/>
              </a:pPr>
              <a:r>
                <a:rPr lang="en-US" sz="1000" dirty="0">
                  <a:latin typeface="Tahoma" charset="0"/>
                </a:rPr>
                <a:t>Observation</a:t>
              </a:r>
            </a:p>
            <a:p>
              <a:pPr algn="ctr" fontAlgn="auto">
                <a:lnSpc>
                  <a:spcPct val="80000"/>
                </a:lnSpc>
                <a:spcBef>
                  <a:spcPct val="20000"/>
                </a:spcBef>
                <a:spcAft>
                  <a:spcPts val="0"/>
                </a:spcAft>
                <a:buClr>
                  <a:schemeClr val="hlink"/>
                </a:buClr>
                <a:buSzPct val="120000"/>
                <a:defRPr/>
              </a:pPr>
              <a:r>
                <a:rPr lang="en-US" sz="1000" dirty="0">
                  <a:latin typeface="Tahoma" charset="0"/>
                </a:rPr>
                <a:t>Pre-Processing</a:t>
              </a:r>
            </a:p>
          </p:txBody>
        </p:sp>
        <p:cxnSp>
          <p:nvCxnSpPr>
            <p:cNvPr id="202" name="Straight Arrow Connector 201"/>
            <p:cNvCxnSpPr>
              <a:stCxn id="181" idx="1"/>
            </p:cNvCxnSpPr>
            <p:nvPr/>
          </p:nvCxnSpPr>
          <p:spPr>
            <a:xfrm flipV="1">
              <a:off x="2935660" y="6305057"/>
              <a:ext cx="828698" cy="182550"/>
            </a:xfrm>
            <a:prstGeom prst="straightConnector1">
              <a:avLst/>
            </a:prstGeom>
            <a:ln w="25400" cap="flat" cmpd="sng" algn="ctr">
              <a:solidFill>
                <a:srgbClr val="E38121"/>
              </a:solidFill>
              <a:prstDash val="sysDash"/>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a:stCxn id="182" idx="0"/>
              <a:endCxn id="12" idx="2"/>
            </p:cNvCxnSpPr>
            <p:nvPr/>
          </p:nvCxnSpPr>
          <p:spPr>
            <a:xfrm rot="16200000" flipV="1">
              <a:off x="3148418" y="4700131"/>
              <a:ext cx="536536" cy="1597070"/>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7" name="Straight Arrow Connector 206"/>
            <p:cNvCxnSpPr>
              <a:stCxn id="182" idx="0"/>
              <a:endCxn id="79" idx="2"/>
            </p:cNvCxnSpPr>
            <p:nvPr/>
          </p:nvCxnSpPr>
          <p:spPr>
            <a:xfrm rot="16200000" flipV="1">
              <a:off x="3548479" y="5100193"/>
              <a:ext cx="536536" cy="796948"/>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a:stCxn id="182" idx="0"/>
              <a:endCxn id="87" idx="2"/>
            </p:cNvCxnSpPr>
            <p:nvPr/>
          </p:nvCxnSpPr>
          <p:spPr>
            <a:xfrm rot="5400000" flipH="1" flipV="1">
              <a:off x="3947747" y="5499460"/>
              <a:ext cx="536536" cy="1587"/>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a:stCxn id="182" idx="0"/>
              <a:endCxn id="95" idx="2"/>
            </p:cNvCxnSpPr>
            <p:nvPr/>
          </p:nvCxnSpPr>
          <p:spPr>
            <a:xfrm rot="5400000" flipH="1" flipV="1">
              <a:off x="4348602" y="5097018"/>
              <a:ext cx="536536" cy="803298"/>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a:stCxn id="182" idx="0"/>
              <a:endCxn id="103" idx="2"/>
            </p:cNvCxnSpPr>
            <p:nvPr/>
          </p:nvCxnSpPr>
          <p:spPr>
            <a:xfrm rot="5400000" flipH="1" flipV="1">
              <a:off x="4747075" y="4698544"/>
              <a:ext cx="536536" cy="1600245"/>
            </a:xfrm>
            <a:prstGeom prst="straightConnector1">
              <a:avLst/>
            </a:prstGeom>
            <a:ln w="19050" cap="flat" cmpd="sng" algn="ctr">
              <a:solidFill>
                <a:srgbClr val="E3812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219" name="Text Box 36"/>
            <p:cNvSpPr txBox="1">
              <a:spLocks noChangeArrowheads="1"/>
            </p:cNvSpPr>
            <p:nvPr/>
          </p:nvSpPr>
          <p:spPr bwMode="auto">
            <a:xfrm>
              <a:off x="630545" y="5782808"/>
              <a:ext cx="1082706" cy="496851"/>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Ensemble</a:t>
              </a:r>
            </a:p>
            <a:p>
              <a:pPr algn="ctr" fontAlgn="auto">
                <a:lnSpc>
                  <a:spcPct val="80000"/>
                </a:lnSpc>
                <a:spcBef>
                  <a:spcPct val="20000"/>
                </a:spcBef>
                <a:spcAft>
                  <a:spcPts val="0"/>
                </a:spcAft>
                <a:buClr>
                  <a:schemeClr val="hlink"/>
                </a:buClr>
                <a:buSzPct val="120000"/>
                <a:defRPr/>
              </a:pPr>
              <a:r>
                <a:rPr lang="en-US" sz="1000" dirty="0">
                  <a:latin typeface="Tahoma" charset="0"/>
                </a:rPr>
                <a:t>Initialization from T-6h GFS-EnKF </a:t>
              </a:r>
              <a:endParaRPr lang="el-GR" sz="1000" dirty="0">
                <a:latin typeface="Tahoma" charset="0"/>
              </a:endParaRPr>
            </a:p>
          </p:txBody>
        </p:sp>
        <p:cxnSp>
          <p:nvCxnSpPr>
            <p:cNvPr id="220" name="Straight Arrow Connector 219"/>
            <p:cNvCxnSpPr>
              <a:stCxn id="219" idx="0"/>
              <a:endCxn id="7" idx="2"/>
            </p:cNvCxnSpPr>
            <p:nvPr/>
          </p:nvCxnSpPr>
          <p:spPr>
            <a:xfrm rot="16200000" flipV="1">
              <a:off x="529800" y="5140711"/>
              <a:ext cx="1281020" cy="3175"/>
            </a:xfrm>
            <a:prstGeom prst="straightConnector1">
              <a:avLst/>
            </a:prstGeom>
            <a:ln w="19050" cap="flat" cmpd="sng" algn="ctr">
              <a:solidFill>
                <a:srgbClr val="705988"/>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sp>
          <p:nvSpPr>
            <p:cNvPr id="229" name="Text Box 36"/>
            <p:cNvSpPr txBox="1">
              <a:spLocks noChangeArrowheads="1"/>
            </p:cNvSpPr>
            <p:nvPr/>
          </p:nvSpPr>
          <p:spPr bwMode="auto">
            <a:xfrm>
              <a:off x="6226640" y="5782808"/>
              <a:ext cx="1084294" cy="466691"/>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latin typeface="Tahoma" charset="0"/>
                </a:rPr>
                <a:t>Mean of Final Analysis Assumed Valid for T</a:t>
              </a:r>
              <a:endParaRPr lang="el-GR" sz="1000" dirty="0">
                <a:latin typeface="Tahoma" charset="0"/>
              </a:endParaRPr>
            </a:p>
          </p:txBody>
        </p:sp>
        <p:cxnSp>
          <p:nvCxnSpPr>
            <p:cNvPr id="230" name="Straight Arrow Connector 229"/>
            <p:cNvCxnSpPr/>
            <p:nvPr/>
          </p:nvCxnSpPr>
          <p:spPr>
            <a:xfrm rot="16200000" flipV="1">
              <a:off x="6114782" y="5140711"/>
              <a:ext cx="1281020" cy="3175"/>
            </a:xfrm>
            <a:prstGeom prst="straightConnector1">
              <a:avLst/>
            </a:prstGeom>
            <a:ln w="19050" cap="flat" cmpd="sng" algn="ctr">
              <a:solidFill>
                <a:srgbClr val="89A451"/>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grpSp>
          <p:nvGrpSpPr>
            <p:cNvPr id="16406" name="Group 233"/>
            <p:cNvGrpSpPr>
              <a:grpSpLocks/>
            </p:cNvGrpSpPr>
            <p:nvPr/>
          </p:nvGrpSpPr>
          <p:grpSpPr bwMode="auto">
            <a:xfrm>
              <a:off x="2610201" y="3784688"/>
              <a:ext cx="814125" cy="314795"/>
              <a:chOff x="2610201" y="3296233"/>
              <a:chExt cx="814125" cy="314795"/>
            </a:xfrm>
          </p:grpSpPr>
          <p:sp>
            <p:nvSpPr>
              <p:cNvPr id="232" name="Right Brace 231"/>
              <p:cNvSpPr/>
              <p:nvPr/>
            </p:nvSpPr>
            <p:spPr>
              <a:xfrm rot="16200000">
                <a:off x="2945985" y="3191826"/>
                <a:ext cx="138103" cy="701695"/>
              </a:xfrm>
              <a:prstGeom prst="rightBrace">
                <a:avLst>
                  <a:gd name="adj1" fmla="val 34288"/>
                  <a:gd name="adj2" fmla="val 50000"/>
                </a:avLst>
              </a:prstGeom>
              <a:ln>
                <a:solidFill>
                  <a:srgbClr val="80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solidFill>
                    <a:schemeClr val="accent2">
                      <a:lumMod val="75000"/>
                    </a:schemeClr>
                  </a:solidFill>
                </a:endParaRPr>
              </a:p>
            </p:txBody>
          </p:sp>
          <p:sp>
            <p:nvSpPr>
              <p:cNvPr id="233" name="Text Box 36"/>
              <p:cNvSpPr txBox="1">
                <a:spLocks noChangeArrowheads="1"/>
              </p:cNvSpPr>
              <p:nvPr/>
            </p:nvSpPr>
            <p:spPr bwMode="auto">
              <a:xfrm>
                <a:off x="2610213" y="3295835"/>
                <a:ext cx="814411" cy="220647"/>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fontAlgn="auto">
                  <a:lnSpc>
                    <a:spcPct val="80000"/>
                  </a:lnSpc>
                  <a:spcBef>
                    <a:spcPct val="20000"/>
                  </a:spcBef>
                  <a:spcAft>
                    <a:spcPts val="0"/>
                  </a:spcAft>
                  <a:buClr>
                    <a:schemeClr val="hlink"/>
                  </a:buClr>
                  <a:buSzPct val="120000"/>
                  <a:defRPr/>
                </a:pPr>
                <a:r>
                  <a:rPr lang="en-US" sz="1000" dirty="0">
                    <a:solidFill>
                      <a:schemeClr val="accent2">
                        <a:lumMod val="75000"/>
                      </a:schemeClr>
                    </a:solidFill>
                    <a:latin typeface="Tahoma" charset="0"/>
                  </a:rPr>
                  <a:t>1-hour Cycles</a:t>
                </a:r>
                <a:endParaRPr lang="el-GR" sz="1000" dirty="0">
                  <a:solidFill>
                    <a:schemeClr val="accent2">
                      <a:lumMod val="75000"/>
                    </a:schemeClr>
                  </a:solidFill>
                  <a:latin typeface="Tahoma" charset="0"/>
                </a:endParaRPr>
              </a:p>
            </p:txBody>
          </p:sp>
        </p:grpSp>
        <p:cxnSp>
          <p:nvCxnSpPr>
            <p:cNvPr id="253" name="Straight Arrow Connector 252"/>
            <p:cNvCxnSpPr>
              <a:endCxn id="8" idx="0"/>
            </p:cNvCxnSpPr>
            <p:nvPr/>
          </p:nvCxnSpPr>
          <p:spPr>
            <a:xfrm rot="10800000" flipV="1">
              <a:off x="2618151" y="3279502"/>
              <a:ext cx="1587545" cy="357162"/>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5" name="Straight Arrow Connector 254"/>
            <p:cNvCxnSpPr>
              <a:stCxn id="169" idx="2"/>
              <a:endCxn id="76" idx="0"/>
            </p:cNvCxnSpPr>
            <p:nvPr/>
          </p:nvCxnSpPr>
          <p:spPr>
            <a:xfrm rot="5400000">
              <a:off x="3637373" y="3060402"/>
              <a:ext cx="357162" cy="795359"/>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a:stCxn id="169" idx="2"/>
              <a:endCxn id="84" idx="0"/>
            </p:cNvCxnSpPr>
            <p:nvPr/>
          </p:nvCxnSpPr>
          <p:spPr>
            <a:xfrm rot="16200000" flipH="1">
              <a:off x="4035846" y="3457289"/>
              <a:ext cx="357162" cy="1588"/>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a:stCxn id="169" idx="2"/>
              <a:endCxn id="92" idx="0"/>
            </p:cNvCxnSpPr>
            <p:nvPr/>
          </p:nvCxnSpPr>
          <p:spPr>
            <a:xfrm rot="16200000" flipH="1">
              <a:off x="4443846" y="3049289"/>
              <a:ext cx="357162" cy="817586"/>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169" idx="2"/>
              <a:endCxn id="100" idx="0"/>
            </p:cNvCxnSpPr>
            <p:nvPr/>
          </p:nvCxnSpPr>
          <p:spPr>
            <a:xfrm rot="16200000" flipH="1">
              <a:off x="4838350" y="2654785"/>
              <a:ext cx="357162" cy="1606595"/>
            </a:xfrm>
            <a:prstGeom prst="straightConnector1">
              <a:avLst/>
            </a:prstGeom>
            <a:ln w="19050" cap="flat" cmpd="sng" algn="ctr">
              <a:solidFill>
                <a:srgbClr val="4F709A"/>
              </a:solidFill>
              <a:prstDash val="solid"/>
              <a:round/>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209800" y="304800"/>
            <a:ext cx="4572000" cy="1143000"/>
          </a:xfrm>
        </p:spPr>
        <p:txBody>
          <a:bodyPr/>
          <a:lstStyle/>
          <a:p>
            <a:r>
              <a:rPr lang="en-US" u="sng" dirty="0" smtClean="0"/>
              <a:t> Observations</a:t>
            </a:r>
          </a:p>
        </p:txBody>
      </p:sp>
      <p:sp>
        <p:nvSpPr>
          <p:cNvPr id="3" name="Content Placeholder 2"/>
          <p:cNvSpPr>
            <a:spLocks noGrp="1"/>
          </p:cNvSpPr>
          <p:nvPr>
            <p:ph idx="1"/>
          </p:nvPr>
        </p:nvSpPr>
        <p:spPr>
          <a:xfrm>
            <a:off x="0" y="1143000"/>
            <a:ext cx="4267200" cy="5410200"/>
          </a:xfrm>
        </p:spPr>
        <p:txBody>
          <a:bodyPr rtlCol="0">
            <a:normAutofit fontScale="70000" lnSpcReduction="20000"/>
          </a:bodyPr>
          <a:lstStyle/>
          <a:p>
            <a:pPr fontAlgn="auto">
              <a:spcAft>
                <a:spcPts val="0"/>
              </a:spcAft>
              <a:buFont typeface="Arial" pitchFamily="34" charset="0"/>
              <a:buNone/>
              <a:defRPr/>
            </a:pPr>
            <a:endParaRPr lang="en-US" dirty="0" smtClean="0">
              <a:solidFill>
                <a:schemeClr val="tx2"/>
              </a:solidFill>
            </a:endParaRPr>
          </a:p>
          <a:p>
            <a:pPr fontAlgn="auto">
              <a:spcAft>
                <a:spcPts val="0"/>
              </a:spcAft>
              <a:buFont typeface="Arial" pitchFamily="34" charset="0"/>
              <a:buNone/>
              <a:defRPr/>
            </a:pPr>
            <a:r>
              <a:rPr lang="en-US" u="sng" dirty="0" smtClean="0">
                <a:solidFill>
                  <a:schemeClr val="tx2"/>
                </a:solidFill>
              </a:rPr>
              <a:t>Data types </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flight level: </a:t>
            </a:r>
            <a:r>
              <a:rPr lang="en-US" dirty="0" smtClean="0">
                <a:solidFill>
                  <a:schemeClr val="tx2"/>
                </a:solidFill>
              </a:rPr>
              <a:t>wind temperature and humidity + SFMR surface wind</a:t>
            </a:r>
          </a:p>
          <a:p>
            <a:pPr fontAlgn="auto">
              <a:spcAft>
                <a:spcPts val="0"/>
              </a:spcAft>
              <a:buFont typeface="Arial" pitchFamily="34" charset="0"/>
              <a:buNone/>
              <a:defRPr/>
            </a:pPr>
            <a:r>
              <a:rPr lang="en-US" dirty="0" smtClean="0">
                <a:solidFill>
                  <a:schemeClr val="tx2"/>
                </a:solidFill>
              </a:rPr>
              <a:t>        </a:t>
            </a:r>
          </a:p>
          <a:p>
            <a:pPr fontAlgn="auto">
              <a:spcAft>
                <a:spcPts val="0"/>
              </a:spcAft>
              <a:buFont typeface="Arial" pitchFamily="34" charset="0"/>
              <a:buNone/>
              <a:defRPr/>
            </a:pPr>
            <a:r>
              <a:rPr lang="en-US" dirty="0" smtClean="0">
                <a:solidFill>
                  <a:srgbClr val="7030A0"/>
                </a:solidFill>
              </a:rPr>
              <a:t>GPS </a:t>
            </a:r>
            <a:r>
              <a:rPr lang="en-US" dirty="0" err="1" smtClean="0">
                <a:solidFill>
                  <a:srgbClr val="7030A0"/>
                </a:solidFill>
              </a:rPr>
              <a:t>dropwindsonde</a:t>
            </a:r>
            <a:r>
              <a:rPr lang="en-US" dirty="0" smtClean="0">
                <a:solidFill>
                  <a:srgbClr val="7030A0"/>
                </a:solidFill>
              </a:rPr>
              <a:t>: </a:t>
            </a:r>
            <a:r>
              <a:rPr lang="en-US" dirty="0" smtClean="0">
                <a:solidFill>
                  <a:schemeClr val="tx2"/>
                </a:solidFill>
              </a:rPr>
              <a:t>wind, temperature, humidity and pressure  </a:t>
            </a:r>
          </a:p>
          <a:p>
            <a:pPr fontAlgn="auto">
              <a:spcAft>
                <a:spcPts val="0"/>
              </a:spcAft>
              <a:buFont typeface="Arial" pitchFamily="34" charset="0"/>
              <a:buNone/>
              <a:defRPr/>
            </a:pPr>
            <a:r>
              <a:rPr lang="en-US" dirty="0" smtClean="0">
                <a:solidFill>
                  <a:schemeClr val="tx2"/>
                </a:solidFill>
              </a:rPr>
              <a:t>        </a:t>
            </a:r>
          </a:p>
          <a:p>
            <a:pPr fontAlgn="auto">
              <a:spcAft>
                <a:spcPts val="0"/>
              </a:spcAft>
              <a:buFont typeface="Arial" pitchFamily="34" charset="0"/>
              <a:buNone/>
              <a:defRPr/>
            </a:pPr>
            <a:r>
              <a:rPr lang="en-US" dirty="0" smtClean="0">
                <a:solidFill>
                  <a:srgbClr val="7030A0"/>
                </a:solidFill>
              </a:rPr>
              <a:t>Tail Doppler Radar: </a:t>
            </a:r>
            <a:r>
              <a:rPr lang="en-US" dirty="0" smtClean="0">
                <a:solidFill>
                  <a:schemeClr val="tx2"/>
                </a:solidFill>
              </a:rPr>
              <a:t>radial winds.</a:t>
            </a:r>
          </a:p>
          <a:p>
            <a:pPr fontAlgn="auto">
              <a:spcAft>
                <a:spcPts val="0"/>
              </a:spcAft>
              <a:buFont typeface="Arial" pitchFamily="34" charset="0"/>
              <a:buNone/>
              <a:defRPr/>
            </a:pPr>
            <a:endParaRPr lang="en-US" dirty="0" smtClean="0">
              <a:solidFill>
                <a:schemeClr val="tx2"/>
              </a:solidFill>
            </a:endParaRPr>
          </a:p>
          <a:p>
            <a:pPr fontAlgn="auto">
              <a:spcAft>
                <a:spcPts val="0"/>
              </a:spcAft>
              <a:buFont typeface="Arial" pitchFamily="34" charset="0"/>
              <a:buNone/>
              <a:defRPr/>
            </a:pPr>
            <a:r>
              <a:rPr lang="en-US" u="sng" dirty="0" smtClean="0">
                <a:solidFill>
                  <a:schemeClr val="tx2"/>
                </a:solidFill>
              </a:rPr>
              <a:t>Approximate vertical location</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Orion P3:    </a:t>
            </a:r>
            <a:r>
              <a:rPr lang="en-US" dirty="0" smtClean="0">
                <a:solidFill>
                  <a:schemeClr val="tx2"/>
                </a:solidFill>
              </a:rPr>
              <a:t>~ 3 km </a:t>
            </a:r>
          </a:p>
          <a:p>
            <a:pPr fontAlgn="auto">
              <a:spcAft>
                <a:spcPts val="0"/>
              </a:spcAft>
              <a:buFont typeface="Arial" pitchFamily="34" charset="0"/>
              <a:buNone/>
              <a:defRPr/>
            </a:pPr>
            <a:r>
              <a:rPr lang="en-US" dirty="0" smtClean="0">
                <a:solidFill>
                  <a:srgbClr val="7030A0"/>
                </a:solidFill>
              </a:rPr>
              <a:t> G-IV :</a:t>
            </a:r>
            <a:r>
              <a:rPr lang="en-US" dirty="0" smtClean="0">
                <a:solidFill>
                  <a:schemeClr val="tx2"/>
                </a:solidFill>
              </a:rPr>
              <a:t> 1300 - 1400 km and  </a:t>
            </a:r>
          </a:p>
          <a:p>
            <a:pPr fontAlgn="auto">
              <a:spcAft>
                <a:spcPts val="0"/>
              </a:spcAft>
              <a:buFont typeface="Arial" pitchFamily="34" charset="0"/>
              <a:buNone/>
              <a:defRPr/>
            </a:pPr>
            <a:r>
              <a:rPr lang="en-US" dirty="0" smtClean="0">
                <a:solidFill>
                  <a:schemeClr val="tx2"/>
                </a:solidFill>
              </a:rPr>
              <a:t> </a:t>
            </a:r>
            <a:r>
              <a:rPr lang="en-US" dirty="0" smtClean="0">
                <a:solidFill>
                  <a:srgbClr val="7030A0"/>
                </a:solidFill>
              </a:rPr>
              <a:t>U.S. A.F. C-130’s:  </a:t>
            </a:r>
            <a:r>
              <a:rPr lang="en-US" dirty="0" smtClean="0">
                <a:solidFill>
                  <a:schemeClr val="tx2"/>
                </a:solidFill>
              </a:rPr>
              <a:t>10km  maximum with a minimum 2000ft. vertical separation from the P3’s</a:t>
            </a:r>
          </a:p>
          <a:p>
            <a:pPr fontAlgn="auto">
              <a:spcAft>
                <a:spcPts val="0"/>
              </a:spcAft>
              <a:buFont typeface="Arial" pitchFamily="34" charset="0"/>
              <a:buChar char="•"/>
              <a:defRPr/>
            </a:pPr>
            <a:endParaRPr lang="en-US" dirty="0" smtClean="0">
              <a:solidFill>
                <a:schemeClr val="tx2"/>
              </a:solidFill>
            </a:endParaRPr>
          </a:p>
        </p:txBody>
      </p:sp>
      <p:pic>
        <p:nvPicPr>
          <p:cNvPr id="17411" name="Picture 3" descr="OBS_08281800.jpg"/>
          <p:cNvPicPr>
            <a:picLocks noChangeAspect="1"/>
          </p:cNvPicPr>
          <p:nvPr/>
        </p:nvPicPr>
        <p:blipFill>
          <a:blip r:embed="rId2" cstate="print"/>
          <a:srcRect/>
          <a:stretch>
            <a:fillRect/>
          </a:stretch>
        </p:blipFill>
        <p:spPr bwMode="auto">
          <a:xfrm>
            <a:off x="4191000" y="2133600"/>
            <a:ext cx="4724400" cy="3543300"/>
          </a:xfrm>
          <a:prstGeom prst="rect">
            <a:avLst/>
          </a:prstGeom>
          <a:noFill/>
          <a:ln w="9525">
            <a:noFill/>
            <a:miter lim="800000"/>
            <a:headEnd/>
            <a:tailEnd/>
          </a:ln>
        </p:spPr>
      </p:pic>
      <p:sp>
        <p:nvSpPr>
          <p:cNvPr id="17412" name="TextBox 4"/>
          <p:cNvSpPr txBox="1">
            <a:spLocks noChangeArrowheads="1"/>
          </p:cNvSpPr>
          <p:nvPr/>
        </p:nvSpPr>
        <p:spPr bwMode="auto">
          <a:xfrm>
            <a:off x="4648200" y="1447800"/>
            <a:ext cx="2784475" cy="708025"/>
          </a:xfrm>
          <a:prstGeom prst="rect">
            <a:avLst/>
          </a:prstGeom>
          <a:noFill/>
          <a:ln w="9525">
            <a:noFill/>
            <a:miter lim="800000"/>
            <a:headEnd/>
            <a:tailEnd/>
          </a:ln>
        </p:spPr>
        <p:txBody>
          <a:bodyPr wrap="none">
            <a:spAutoFit/>
          </a:bodyPr>
          <a:lstStyle/>
          <a:p>
            <a:r>
              <a:rPr lang="en-US" sz="2000">
                <a:latin typeface="Calibri" charset="0"/>
              </a:rPr>
              <a:t>Observation distribution </a:t>
            </a:r>
          </a:p>
          <a:p>
            <a:r>
              <a:rPr lang="en-US" sz="2000">
                <a:latin typeface="Calibri" charset="0"/>
              </a:rPr>
              <a:t>(9/02/2010 02Z analysis)</a:t>
            </a:r>
          </a:p>
        </p:txBody>
      </p:sp>
      <p:pic>
        <p:nvPicPr>
          <p:cNvPr id="17413" name="Picture 20" descr="g_iv.png"/>
          <p:cNvPicPr>
            <a:picLocks noChangeAspect="1"/>
          </p:cNvPicPr>
          <p:nvPr/>
        </p:nvPicPr>
        <p:blipFill>
          <a:blip r:embed="rId3" cstate="print"/>
          <a:srcRect/>
          <a:stretch>
            <a:fillRect/>
          </a:stretch>
        </p:blipFill>
        <p:spPr bwMode="auto">
          <a:xfrm>
            <a:off x="7086600" y="762000"/>
            <a:ext cx="1641475" cy="690563"/>
          </a:xfrm>
          <a:prstGeom prst="rect">
            <a:avLst/>
          </a:prstGeom>
          <a:noFill/>
          <a:ln w="9525">
            <a:noFill/>
            <a:miter lim="800000"/>
            <a:headEnd/>
            <a:tailEnd/>
          </a:ln>
        </p:spPr>
      </p:pic>
      <p:pic>
        <p:nvPicPr>
          <p:cNvPr id="17414" name="Picture 5"/>
          <p:cNvPicPr>
            <a:picLocks noChangeAspect="1" noChangeArrowheads="1"/>
          </p:cNvPicPr>
          <p:nvPr/>
        </p:nvPicPr>
        <p:blipFill>
          <a:blip r:embed="rId4" cstate="print"/>
          <a:srcRect/>
          <a:stretch>
            <a:fillRect/>
          </a:stretch>
        </p:blipFill>
        <p:spPr bwMode="auto">
          <a:xfrm>
            <a:off x="228600" y="838200"/>
            <a:ext cx="1746250" cy="515938"/>
          </a:xfrm>
          <a:prstGeom prst="rect">
            <a:avLst/>
          </a:prstGeom>
          <a:noFill/>
          <a:ln w="12700">
            <a:noFill/>
            <a:miter lim="800000"/>
            <a:headEnd/>
            <a:tailEnd/>
          </a:ln>
        </p:spPr>
      </p:pic>
      <p:sp>
        <p:nvSpPr>
          <p:cNvPr id="8" name="TextBox 7"/>
          <p:cNvSpPr txBox="1"/>
          <p:nvPr/>
        </p:nvSpPr>
        <p:spPr>
          <a:xfrm>
            <a:off x="152400" y="152400"/>
            <a:ext cx="1728788" cy="64611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2 NOAA  Orion P-3</a:t>
            </a:r>
          </a:p>
          <a:p>
            <a:pPr fontAlgn="auto">
              <a:spcBef>
                <a:spcPts val="0"/>
              </a:spcBef>
              <a:spcAft>
                <a:spcPts val="0"/>
              </a:spcAft>
              <a:defRPr/>
            </a:pPr>
            <a:r>
              <a:rPr lang="en-US" sz="1200" b="1" dirty="0" err="1">
                <a:latin typeface="+mn-lt"/>
              </a:rPr>
              <a:t>Dropsonde</a:t>
            </a:r>
            <a:r>
              <a:rPr lang="en-US" sz="1200" b="1" dirty="0">
                <a:latin typeface="+mn-lt"/>
              </a:rPr>
              <a:t> + Flight level</a:t>
            </a:r>
          </a:p>
          <a:p>
            <a:pPr fontAlgn="auto">
              <a:spcBef>
                <a:spcPts val="0"/>
              </a:spcBef>
              <a:spcAft>
                <a:spcPts val="0"/>
              </a:spcAft>
              <a:defRPr/>
            </a:pPr>
            <a:r>
              <a:rPr lang="en-US" sz="1200" b="1" dirty="0">
                <a:latin typeface="+mn-lt"/>
              </a:rPr>
              <a:t>+ Tail Doppler Radar</a:t>
            </a:r>
          </a:p>
        </p:txBody>
      </p:sp>
      <p:sp>
        <p:nvSpPr>
          <p:cNvPr id="9" name="TextBox 8"/>
          <p:cNvSpPr txBox="1"/>
          <p:nvPr/>
        </p:nvSpPr>
        <p:spPr>
          <a:xfrm>
            <a:off x="7010400" y="228600"/>
            <a:ext cx="1743075" cy="46196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1 NOAA Gulfstream G-IV</a:t>
            </a:r>
          </a:p>
          <a:p>
            <a:pPr fontAlgn="auto">
              <a:spcBef>
                <a:spcPts val="0"/>
              </a:spcBef>
              <a:spcAft>
                <a:spcPts val="0"/>
              </a:spcAft>
              <a:defRPr/>
            </a:pPr>
            <a:r>
              <a:rPr lang="en-US" sz="1200" b="1" dirty="0" err="1">
                <a:latin typeface="+mn-lt"/>
              </a:rPr>
              <a:t>Dropsonde</a:t>
            </a:r>
            <a:r>
              <a:rPr lang="en-US" sz="1200" b="1" dirty="0">
                <a:latin typeface="+mn-lt"/>
              </a:rPr>
              <a:t> </a:t>
            </a:r>
          </a:p>
        </p:txBody>
      </p:sp>
      <p:pic>
        <p:nvPicPr>
          <p:cNvPr id="17417" name="Picture 2"/>
          <p:cNvPicPr>
            <a:picLocks noChangeAspect="1" noChangeArrowheads="1"/>
          </p:cNvPicPr>
          <p:nvPr/>
        </p:nvPicPr>
        <p:blipFill>
          <a:blip r:embed="rId5" cstate="print"/>
          <a:srcRect t="17514" b="23569"/>
          <a:stretch>
            <a:fillRect/>
          </a:stretch>
        </p:blipFill>
        <p:spPr bwMode="auto">
          <a:xfrm>
            <a:off x="6629400" y="5943600"/>
            <a:ext cx="2363788" cy="762000"/>
          </a:xfrm>
          <a:prstGeom prst="rect">
            <a:avLst/>
          </a:prstGeom>
          <a:noFill/>
          <a:ln w="9525">
            <a:noFill/>
            <a:miter lim="800000"/>
            <a:headEnd/>
            <a:tailEnd/>
          </a:ln>
        </p:spPr>
      </p:pic>
      <p:sp>
        <p:nvSpPr>
          <p:cNvPr id="11" name="TextBox 10"/>
          <p:cNvSpPr txBox="1"/>
          <p:nvPr/>
        </p:nvSpPr>
        <p:spPr>
          <a:xfrm>
            <a:off x="4724400" y="6172200"/>
            <a:ext cx="1728788" cy="461963"/>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1200" b="1" u="sng" dirty="0">
                <a:latin typeface="+mn-lt"/>
              </a:rPr>
              <a:t>U.S.A.F  WC-130J</a:t>
            </a:r>
          </a:p>
          <a:p>
            <a:pPr fontAlgn="auto">
              <a:spcBef>
                <a:spcPts val="0"/>
              </a:spcBef>
              <a:spcAft>
                <a:spcPts val="0"/>
              </a:spcAft>
              <a:defRPr/>
            </a:pPr>
            <a:r>
              <a:rPr lang="en-US" sz="1200" b="1" dirty="0">
                <a:latin typeface="+mn-lt"/>
              </a:rPr>
              <a:t>Flight level + </a:t>
            </a:r>
            <a:r>
              <a:rPr lang="en-US" sz="1200" b="1" dirty="0" err="1">
                <a:latin typeface="+mn-lt"/>
              </a:rPr>
              <a:t>Dropsonde</a:t>
            </a:r>
            <a:endParaRPr lang="en-US" sz="1600" b="1"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2010 HEDAS Semi-Real-Time Runs for HFIP:</a:t>
            </a:r>
            <a:br>
              <a:rPr lang="en-US" sz="3600" dirty="0" smtClean="0"/>
            </a:br>
            <a:r>
              <a:rPr lang="en-US" sz="3600" dirty="0" smtClean="0"/>
              <a:t>Summary of Cases</a:t>
            </a:r>
            <a:endParaRPr lang="en-US" sz="3600" dirty="0"/>
          </a:p>
        </p:txBody>
      </p:sp>
      <p:sp>
        <p:nvSpPr>
          <p:cNvPr id="4" name="Content Placeholder 3"/>
          <p:cNvSpPr>
            <a:spLocks noGrp="1"/>
          </p:cNvSpPr>
          <p:nvPr>
            <p:ph idx="1"/>
          </p:nvPr>
        </p:nvSpPr>
        <p:spPr>
          <a:xfrm>
            <a:off x="0" y="1417637"/>
            <a:ext cx="9144000" cy="4525963"/>
          </a:xfrm>
        </p:spPr>
        <p:txBody>
          <a:bodyPr/>
          <a:lstStyle/>
          <a:p>
            <a:r>
              <a:rPr lang="en-US" sz="2400" dirty="0" smtClean="0"/>
              <a:t>A total of 19 cases were run (when NOAA P-3’s collected Doppler radar data)</a:t>
            </a:r>
          </a:p>
        </p:txBody>
      </p:sp>
      <p:grpSp>
        <p:nvGrpSpPr>
          <p:cNvPr id="3" name="Group 20"/>
          <p:cNvGrpSpPr/>
          <p:nvPr/>
        </p:nvGrpSpPr>
        <p:grpSpPr>
          <a:xfrm>
            <a:off x="795873" y="1219200"/>
            <a:ext cx="8576727" cy="5466011"/>
            <a:chOff x="693526" y="1162227"/>
            <a:chExt cx="8576727" cy="5466011"/>
          </a:xfrm>
        </p:grpSpPr>
        <p:grpSp>
          <p:nvGrpSpPr>
            <p:cNvPr id="5" name="Group 18"/>
            <p:cNvGrpSpPr/>
            <p:nvPr/>
          </p:nvGrpSpPr>
          <p:grpSpPr>
            <a:xfrm>
              <a:off x="890023" y="2272352"/>
              <a:ext cx="8380230" cy="4355886"/>
              <a:chOff x="890023" y="2272352"/>
              <a:chExt cx="8380230" cy="4355886"/>
            </a:xfrm>
          </p:grpSpPr>
          <p:sp>
            <p:nvSpPr>
              <p:cNvPr id="8" name="Rectangle 7"/>
              <p:cNvSpPr/>
              <p:nvPr/>
            </p:nvSpPr>
            <p:spPr>
              <a:xfrm>
                <a:off x="1467160" y="2413915"/>
                <a:ext cx="3601720" cy="2513630"/>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080138" y="2413915"/>
                <a:ext cx="1317162" cy="2513630"/>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94760" y="2413915"/>
                <a:ext cx="326390" cy="2513630"/>
              </a:xfrm>
              <a:prstGeom prst="rect">
                <a:avLst/>
              </a:prstGeom>
              <a:solidFill>
                <a:srgbClr val="558ED5">
                  <a:alpha val="50000"/>
                </a:srgb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731310" y="2413915"/>
                <a:ext cx="974090" cy="2513630"/>
              </a:xfrm>
              <a:prstGeom prst="rect">
                <a:avLst/>
              </a:prstGeom>
              <a:solidFill>
                <a:srgbClr val="FFFF00">
                  <a:alpha val="50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p:cNvGraphicFramePr/>
              <p:nvPr/>
            </p:nvGraphicFramePr>
            <p:xfrm>
              <a:off x="890023" y="2272352"/>
              <a:ext cx="8380230" cy="4355886"/>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6" name="Group 19"/>
            <p:cNvGrpSpPr/>
            <p:nvPr/>
          </p:nvGrpSpPr>
          <p:grpSpPr>
            <a:xfrm>
              <a:off x="693526" y="1162227"/>
              <a:ext cx="7610371" cy="5200209"/>
              <a:chOff x="693526" y="1162227"/>
              <a:chExt cx="7610371" cy="5200209"/>
            </a:xfrm>
          </p:grpSpPr>
          <p:sp>
            <p:nvSpPr>
              <p:cNvPr id="15" name="TextBox 14"/>
              <p:cNvSpPr txBox="1"/>
              <p:nvPr/>
            </p:nvSpPr>
            <p:spPr>
              <a:xfrm>
                <a:off x="2160055" y="2076627"/>
                <a:ext cx="5662398" cy="369332"/>
              </a:xfrm>
              <a:prstGeom prst="rect">
                <a:avLst/>
              </a:prstGeom>
              <a:noFill/>
            </p:spPr>
            <p:txBody>
              <a:bodyPr wrap="square" rtlCol="0">
                <a:spAutoFit/>
              </a:bodyPr>
              <a:lstStyle/>
              <a:p>
                <a:pPr algn="ctr"/>
                <a:r>
                  <a:rPr lang="en-US" dirty="0" smtClean="0">
                    <a:solidFill>
                      <a:schemeClr val="tx1">
                        <a:lumMod val="75000"/>
                        <a:lumOff val="25000"/>
                      </a:schemeClr>
                    </a:solidFill>
                  </a:rPr>
                  <a:t>Number of Observations Assimilated per Cycle</a:t>
                </a:r>
                <a:endParaRPr lang="en-US" dirty="0">
                  <a:solidFill>
                    <a:schemeClr val="tx1">
                      <a:lumMod val="75000"/>
                      <a:lumOff val="25000"/>
                    </a:schemeClr>
                  </a:solidFill>
                </a:endParaRPr>
              </a:p>
            </p:txBody>
          </p:sp>
          <p:sp>
            <p:nvSpPr>
              <p:cNvPr id="16" name="TextBox 15"/>
              <p:cNvSpPr txBox="1"/>
              <p:nvPr/>
            </p:nvSpPr>
            <p:spPr>
              <a:xfrm rot="16200000">
                <a:off x="-1673478" y="3529231"/>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Number of Observations</a:t>
                </a:r>
                <a:endParaRPr lang="en-US" sz="1400" dirty="0">
                  <a:solidFill>
                    <a:schemeClr val="tx1">
                      <a:lumMod val="75000"/>
                      <a:lumOff val="25000"/>
                    </a:schemeClr>
                  </a:solidFill>
                </a:endParaRPr>
              </a:p>
            </p:txBody>
          </p:sp>
          <p:sp>
            <p:nvSpPr>
              <p:cNvPr id="17" name="TextBox 16"/>
              <p:cNvSpPr txBox="1"/>
              <p:nvPr/>
            </p:nvSpPr>
            <p:spPr>
              <a:xfrm rot="5400000" flipH="1">
                <a:off x="5629116" y="3687654"/>
                <a:ext cx="5041786" cy="307777"/>
              </a:xfrm>
              <a:prstGeom prst="rect">
                <a:avLst/>
              </a:prstGeom>
              <a:noFill/>
            </p:spPr>
            <p:txBody>
              <a:bodyPr wrap="square" rtlCol="0">
                <a:spAutoFit/>
              </a:bodyPr>
              <a:lstStyle/>
              <a:p>
                <a:pPr algn="ctr"/>
                <a:r>
                  <a:rPr lang="en-US" sz="1400" dirty="0" smtClean="0">
                    <a:solidFill>
                      <a:schemeClr val="tx1">
                        <a:lumMod val="75000"/>
                        <a:lumOff val="25000"/>
                      </a:schemeClr>
                    </a:solidFill>
                  </a:rPr>
                  <a:t>Number of Cycles</a:t>
                </a:r>
                <a:endParaRPr lang="en-US" sz="1400" dirty="0">
                  <a:solidFill>
                    <a:schemeClr val="tx1">
                      <a:lumMod val="75000"/>
                      <a:lumOff val="25000"/>
                    </a:schemeClr>
                  </a:solidFill>
                </a:endParaRPr>
              </a:p>
            </p:txBody>
          </p:sp>
        </p:grpSp>
      </p:grpSp>
      <p:sp>
        <p:nvSpPr>
          <p:cNvPr id="18" name="Slide Number Placeholder 17"/>
          <p:cNvSpPr>
            <a:spLocks noGrp="1"/>
          </p:cNvSpPr>
          <p:nvPr>
            <p:ph type="sldNum" sz="quarter" idx="11"/>
          </p:nvPr>
        </p:nvSpPr>
        <p:spPr/>
        <p:txBody>
          <a:bodyPr/>
          <a:lstStyle/>
          <a:p>
            <a:fld id="{6E1E3D47-BE0A-8945-90EA-0827F61C3A5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RMW_all.jpg"/>
          <p:cNvPicPr>
            <a:picLocks noChangeAspect="1"/>
          </p:cNvPicPr>
          <p:nvPr/>
        </p:nvPicPr>
        <p:blipFill>
          <a:blip r:embed="rId2" cstate="print"/>
          <a:srcRect/>
          <a:stretch>
            <a:fillRect/>
          </a:stretch>
        </p:blipFill>
        <p:spPr bwMode="auto">
          <a:xfrm>
            <a:off x="4953000" y="4114800"/>
            <a:ext cx="3429000" cy="2571750"/>
          </a:xfrm>
          <a:prstGeom prst="rect">
            <a:avLst/>
          </a:prstGeom>
          <a:noFill/>
          <a:ln w="9525">
            <a:noFill/>
            <a:miter lim="800000"/>
            <a:headEnd/>
            <a:tailEnd/>
          </a:ln>
        </p:spPr>
      </p:pic>
      <p:pic>
        <p:nvPicPr>
          <p:cNvPr id="19458" name="Picture 6" descr="RMW_all.jpg"/>
          <p:cNvPicPr>
            <a:picLocks noChangeAspect="1"/>
          </p:cNvPicPr>
          <p:nvPr/>
        </p:nvPicPr>
        <p:blipFill>
          <a:blip r:embed="rId3" cstate="print"/>
          <a:srcRect/>
          <a:stretch>
            <a:fillRect/>
          </a:stretch>
        </p:blipFill>
        <p:spPr bwMode="auto">
          <a:xfrm>
            <a:off x="304800" y="4114800"/>
            <a:ext cx="3876675" cy="2363788"/>
          </a:xfrm>
          <a:prstGeom prst="rect">
            <a:avLst/>
          </a:prstGeom>
          <a:noFill/>
          <a:ln w="9525">
            <a:noFill/>
            <a:miter lim="800000"/>
            <a:headEnd/>
            <a:tailEnd/>
          </a:ln>
        </p:spPr>
      </p:pic>
      <p:pic>
        <p:nvPicPr>
          <p:cNvPr id="19459" name="Picture 7" descr="MAX_WIND_ALL.jpg"/>
          <p:cNvPicPr>
            <a:picLocks noChangeAspect="1"/>
          </p:cNvPicPr>
          <p:nvPr/>
        </p:nvPicPr>
        <p:blipFill>
          <a:blip r:embed="rId4" cstate="print"/>
          <a:srcRect/>
          <a:stretch>
            <a:fillRect/>
          </a:stretch>
        </p:blipFill>
        <p:spPr bwMode="auto">
          <a:xfrm>
            <a:off x="609600" y="1295400"/>
            <a:ext cx="3429000" cy="2571750"/>
          </a:xfrm>
          <a:prstGeom prst="rect">
            <a:avLst/>
          </a:prstGeom>
          <a:noFill/>
          <a:ln w="9525">
            <a:noFill/>
            <a:miter lim="800000"/>
            <a:headEnd/>
            <a:tailEnd/>
          </a:ln>
        </p:spPr>
      </p:pic>
      <p:pic>
        <p:nvPicPr>
          <p:cNvPr id="19460" name="Picture 10" descr="MIN_P_VS_BEST_ALL.jpg"/>
          <p:cNvPicPr>
            <a:picLocks noChangeAspect="1"/>
          </p:cNvPicPr>
          <p:nvPr/>
        </p:nvPicPr>
        <p:blipFill>
          <a:blip r:embed="rId5" cstate="print"/>
          <a:srcRect/>
          <a:stretch>
            <a:fillRect/>
          </a:stretch>
        </p:blipFill>
        <p:spPr bwMode="auto">
          <a:xfrm>
            <a:off x="4953000" y="1295400"/>
            <a:ext cx="3429000" cy="2571750"/>
          </a:xfrm>
          <a:prstGeom prst="rect">
            <a:avLst/>
          </a:prstGeom>
          <a:noFill/>
          <a:ln w="9525">
            <a:noFill/>
            <a:miter lim="800000"/>
            <a:headEnd/>
            <a:tailEnd/>
          </a:ln>
        </p:spPr>
      </p:pic>
      <p:sp>
        <p:nvSpPr>
          <p:cNvPr id="19461" name="TextBox 11"/>
          <p:cNvSpPr txBox="1">
            <a:spLocks noChangeArrowheads="1"/>
          </p:cNvSpPr>
          <p:nvPr/>
        </p:nvSpPr>
        <p:spPr bwMode="auto">
          <a:xfrm>
            <a:off x="457200" y="152400"/>
            <a:ext cx="8210550" cy="646113"/>
          </a:xfrm>
          <a:prstGeom prst="rect">
            <a:avLst/>
          </a:prstGeom>
          <a:noFill/>
          <a:ln w="9525">
            <a:noFill/>
            <a:miter lim="800000"/>
            <a:headEnd/>
            <a:tailEnd/>
          </a:ln>
        </p:spPr>
        <p:txBody>
          <a:bodyPr wrap="none">
            <a:spAutoFit/>
          </a:bodyPr>
          <a:lstStyle/>
          <a:p>
            <a:r>
              <a:rPr lang="en-US" sz="3600" dirty="0">
                <a:latin typeface="Calibri" charset="0"/>
              </a:rPr>
              <a:t>Storm size and Intensity in HEDAS Analyses</a:t>
            </a:r>
          </a:p>
        </p:txBody>
      </p:sp>
      <p:sp>
        <p:nvSpPr>
          <p:cNvPr id="19462" name="TextBox 8"/>
          <p:cNvSpPr txBox="1">
            <a:spLocks noChangeArrowheads="1"/>
          </p:cNvSpPr>
          <p:nvPr/>
        </p:nvSpPr>
        <p:spPr bwMode="auto">
          <a:xfrm>
            <a:off x="990600" y="685800"/>
            <a:ext cx="655638"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Earl</a:t>
            </a:r>
          </a:p>
        </p:txBody>
      </p:sp>
      <p:sp>
        <p:nvSpPr>
          <p:cNvPr id="17" name="Down Arrow 16"/>
          <p:cNvSpPr/>
          <p:nvPr/>
        </p:nvSpPr>
        <p:spPr>
          <a:xfrm>
            <a:off x="24384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Down Arrow 18"/>
          <p:cNvSpPr/>
          <p:nvPr/>
        </p:nvSpPr>
        <p:spPr>
          <a:xfrm>
            <a:off x="29718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Down Arrow 19"/>
          <p:cNvSpPr/>
          <p:nvPr/>
        </p:nvSpPr>
        <p:spPr>
          <a:xfrm>
            <a:off x="32766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Down Arrow 20"/>
          <p:cNvSpPr/>
          <p:nvPr/>
        </p:nvSpPr>
        <p:spPr>
          <a:xfrm>
            <a:off x="1143000" y="1143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7" name="TextBox 21"/>
          <p:cNvSpPr txBox="1">
            <a:spLocks noChangeArrowheads="1"/>
          </p:cNvSpPr>
          <p:nvPr/>
        </p:nvSpPr>
        <p:spPr bwMode="auto">
          <a:xfrm>
            <a:off x="1981200" y="685800"/>
            <a:ext cx="665163"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Karl</a:t>
            </a:r>
          </a:p>
        </p:txBody>
      </p:sp>
      <p:sp>
        <p:nvSpPr>
          <p:cNvPr id="19468" name="TextBox 22"/>
          <p:cNvSpPr txBox="1">
            <a:spLocks noChangeArrowheads="1"/>
          </p:cNvSpPr>
          <p:nvPr/>
        </p:nvSpPr>
        <p:spPr bwMode="auto">
          <a:xfrm>
            <a:off x="2667000" y="685800"/>
            <a:ext cx="1125538"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Richard</a:t>
            </a:r>
          </a:p>
        </p:txBody>
      </p:sp>
      <p:sp>
        <p:nvSpPr>
          <p:cNvPr id="19469" name="TextBox 23"/>
          <p:cNvSpPr txBox="1">
            <a:spLocks noChangeArrowheads="1"/>
          </p:cNvSpPr>
          <p:nvPr/>
        </p:nvSpPr>
        <p:spPr bwMode="auto">
          <a:xfrm>
            <a:off x="3810000" y="685800"/>
            <a:ext cx="982663" cy="461963"/>
          </a:xfrm>
          <a:prstGeom prst="rect">
            <a:avLst/>
          </a:prstGeom>
          <a:noFill/>
          <a:ln w="9525">
            <a:noFill/>
            <a:miter lim="800000"/>
            <a:headEnd/>
            <a:tailEnd/>
          </a:ln>
        </p:spPr>
        <p:txBody>
          <a:bodyPr wrap="none">
            <a:spAutoFit/>
          </a:bodyPr>
          <a:lstStyle/>
          <a:p>
            <a:r>
              <a:rPr lang="en-US" sz="2400">
                <a:solidFill>
                  <a:srgbClr val="7030A0"/>
                </a:solidFill>
                <a:latin typeface="Calibri" charset="0"/>
              </a:rPr>
              <a:t>Tomas</a:t>
            </a:r>
          </a:p>
        </p:txBody>
      </p:sp>
      <p:sp>
        <p:nvSpPr>
          <p:cNvPr id="27" name="Donut 26"/>
          <p:cNvSpPr/>
          <p:nvPr/>
        </p:nvSpPr>
        <p:spPr>
          <a:xfrm>
            <a:off x="5791200" y="2895600"/>
            <a:ext cx="838200" cy="76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9" name="Donut 28"/>
          <p:cNvSpPr/>
          <p:nvPr/>
        </p:nvSpPr>
        <p:spPr>
          <a:xfrm>
            <a:off x="1600200" y="1600200"/>
            <a:ext cx="609600" cy="8382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 name="Down Arrow 29"/>
          <p:cNvSpPr/>
          <p:nvPr/>
        </p:nvSpPr>
        <p:spPr>
          <a:xfrm rot="16200000">
            <a:off x="1908175" y="4949825"/>
            <a:ext cx="5715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Down Arrow 30"/>
          <p:cNvSpPr/>
          <p:nvPr/>
        </p:nvSpPr>
        <p:spPr>
          <a:xfrm rot="15123013">
            <a:off x="2551112" y="4213226"/>
            <a:ext cx="98425" cy="1174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Down Arrow 31"/>
          <p:cNvSpPr/>
          <p:nvPr/>
        </p:nvSpPr>
        <p:spPr>
          <a:xfrm rot="16200000">
            <a:off x="2289175" y="4797425"/>
            <a:ext cx="57150"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5" name="TextBox 32"/>
          <p:cNvSpPr txBox="1">
            <a:spLocks noChangeArrowheads="1"/>
          </p:cNvSpPr>
          <p:nvPr/>
        </p:nvSpPr>
        <p:spPr bwMode="auto">
          <a:xfrm>
            <a:off x="990600" y="4953000"/>
            <a:ext cx="1462088" cy="369888"/>
          </a:xfrm>
          <a:prstGeom prst="rect">
            <a:avLst/>
          </a:prstGeom>
          <a:noFill/>
          <a:ln w="9525">
            <a:noFill/>
            <a:miter lim="800000"/>
            <a:headEnd/>
            <a:tailEnd/>
          </a:ln>
        </p:spPr>
        <p:txBody>
          <a:bodyPr wrap="none">
            <a:spAutoFit/>
          </a:bodyPr>
          <a:lstStyle/>
          <a:p>
            <a:r>
              <a:rPr lang="en-US" b="1">
                <a:solidFill>
                  <a:srgbClr val="7030A0"/>
                </a:solidFill>
                <a:latin typeface="Calibri" charset="0"/>
              </a:rPr>
              <a:t>Weak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6"/>
          <p:cNvPicPr>
            <a:picLocks noChangeAspect="1" noChangeArrowheads="1"/>
          </p:cNvPicPr>
          <p:nvPr/>
        </p:nvPicPr>
        <p:blipFill>
          <a:blip r:embed="rId2" cstate="print"/>
          <a:srcRect l="16667" r="10001"/>
          <a:stretch>
            <a:fillRect/>
          </a:stretch>
        </p:blipFill>
        <p:spPr bwMode="auto">
          <a:xfrm>
            <a:off x="7315200" y="4724400"/>
            <a:ext cx="1676400" cy="1714500"/>
          </a:xfrm>
          <a:prstGeom prst="rect">
            <a:avLst/>
          </a:prstGeom>
          <a:noFill/>
          <a:ln w="9525">
            <a:noFill/>
            <a:miter lim="800000"/>
            <a:headEnd/>
            <a:tailEnd/>
          </a:ln>
        </p:spPr>
      </p:pic>
      <p:pic>
        <p:nvPicPr>
          <p:cNvPr id="18434" name="Picture 7"/>
          <p:cNvPicPr>
            <a:picLocks noChangeAspect="1" noChangeArrowheads="1"/>
          </p:cNvPicPr>
          <p:nvPr/>
        </p:nvPicPr>
        <p:blipFill>
          <a:blip r:embed="rId3" cstate="print"/>
          <a:srcRect l="16667" r="10001"/>
          <a:stretch>
            <a:fillRect/>
          </a:stretch>
        </p:blipFill>
        <p:spPr bwMode="auto">
          <a:xfrm>
            <a:off x="5486400" y="4724400"/>
            <a:ext cx="1676400" cy="1714500"/>
          </a:xfrm>
          <a:prstGeom prst="rect">
            <a:avLst/>
          </a:prstGeom>
          <a:noFill/>
          <a:ln w="9525">
            <a:noFill/>
            <a:miter lim="800000"/>
            <a:headEnd/>
            <a:tailEnd/>
          </a:ln>
        </p:spPr>
      </p:pic>
      <p:sp>
        <p:nvSpPr>
          <p:cNvPr id="18435" name="AutoShape 9" descr="ftp://ftp.aoml.noaa.gov/hrd/pub/data/radar/2010/karl/100916H1wind5.gif"/>
          <p:cNvSpPr>
            <a:spLocks noChangeAspect="1" noChangeArrowheads="1"/>
          </p:cNvSpPr>
          <p:nvPr/>
        </p:nvSpPr>
        <p:spPr bwMode="auto">
          <a:xfrm>
            <a:off x="63500" y="-136525"/>
            <a:ext cx="5372100" cy="4029075"/>
          </a:xfrm>
          <a:prstGeom prst="rect">
            <a:avLst/>
          </a:prstGeom>
          <a:noFill/>
          <a:ln w="9525">
            <a:noFill/>
            <a:miter lim="800000"/>
            <a:headEnd/>
            <a:tailEnd/>
          </a:ln>
        </p:spPr>
        <p:txBody>
          <a:bodyPr/>
          <a:lstStyle/>
          <a:p>
            <a:endParaRPr lang="en-US">
              <a:latin typeface="Calibri" charset="0"/>
            </a:endParaRPr>
          </a:p>
        </p:txBody>
      </p:sp>
      <p:sp>
        <p:nvSpPr>
          <p:cNvPr id="18436" name="AutoShape 11" descr="ftp://ftp.aoml.noaa.gov/hrd/pub/data/radar/2010/karl/100916H1wind5.gif"/>
          <p:cNvSpPr>
            <a:spLocks noChangeAspect="1" noChangeArrowheads="1"/>
          </p:cNvSpPr>
          <p:nvPr/>
        </p:nvSpPr>
        <p:spPr bwMode="auto">
          <a:xfrm>
            <a:off x="63500" y="-136525"/>
            <a:ext cx="5372100" cy="4029075"/>
          </a:xfrm>
          <a:prstGeom prst="rect">
            <a:avLst/>
          </a:prstGeom>
          <a:noFill/>
          <a:ln w="9525">
            <a:noFill/>
            <a:miter lim="800000"/>
            <a:headEnd/>
            <a:tailEnd/>
          </a:ln>
        </p:spPr>
        <p:txBody>
          <a:bodyPr/>
          <a:lstStyle/>
          <a:p>
            <a:endParaRPr lang="en-US">
              <a:latin typeface="Calibri" charset="0"/>
            </a:endParaRPr>
          </a:p>
        </p:txBody>
      </p:sp>
      <p:pic>
        <p:nvPicPr>
          <p:cNvPr id="18437" name="Picture 12" descr="100916H1wind5.gif"/>
          <p:cNvPicPr>
            <a:picLocks noChangeAspect="1"/>
          </p:cNvPicPr>
          <p:nvPr/>
        </p:nvPicPr>
        <p:blipFill>
          <a:blip r:embed="rId4" cstate="print"/>
          <a:srcRect l="16667" r="10001"/>
          <a:stretch>
            <a:fillRect/>
          </a:stretch>
        </p:blipFill>
        <p:spPr bwMode="auto">
          <a:xfrm>
            <a:off x="3505200" y="4800600"/>
            <a:ext cx="1676400" cy="1714500"/>
          </a:xfrm>
          <a:prstGeom prst="rect">
            <a:avLst/>
          </a:prstGeom>
          <a:noFill/>
          <a:ln w="9525">
            <a:noFill/>
            <a:miter lim="800000"/>
            <a:headEnd/>
            <a:tailEnd/>
          </a:ln>
        </p:spPr>
      </p:pic>
      <p:pic>
        <p:nvPicPr>
          <p:cNvPr id="18438" name="Picture 12"/>
          <p:cNvPicPr>
            <a:picLocks noChangeAspect="1" noChangeArrowheads="1"/>
          </p:cNvPicPr>
          <p:nvPr/>
        </p:nvPicPr>
        <p:blipFill>
          <a:blip r:embed="rId5" cstate="print"/>
          <a:srcRect l="16667" r="10001"/>
          <a:stretch>
            <a:fillRect/>
          </a:stretch>
        </p:blipFill>
        <p:spPr bwMode="auto">
          <a:xfrm>
            <a:off x="1447800" y="4800600"/>
            <a:ext cx="1676400" cy="1714500"/>
          </a:xfrm>
          <a:prstGeom prst="rect">
            <a:avLst/>
          </a:prstGeom>
          <a:noFill/>
          <a:ln w="9525">
            <a:noFill/>
            <a:miter lim="800000"/>
            <a:headEnd/>
            <a:tailEnd/>
          </a:ln>
        </p:spPr>
      </p:pic>
      <p:pic>
        <p:nvPicPr>
          <p:cNvPr id="18441" name="Picture 17" descr="WIND_10M_08281800.jpg"/>
          <p:cNvPicPr>
            <a:picLocks noChangeAspect="1"/>
          </p:cNvPicPr>
          <p:nvPr/>
        </p:nvPicPr>
        <p:blipFill>
          <a:blip r:embed="rId6" cstate="print"/>
          <a:srcRect/>
          <a:stretch>
            <a:fillRect/>
          </a:stretch>
        </p:blipFill>
        <p:spPr bwMode="auto">
          <a:xfrm>
            <a:off x="1524000" y="1295400"/>
            <a:ext cx="1604963" cy="1266825"/>
          </a:xfrm>
          <a:prstGeom prst="rect">
            <a:avLst/>
          </a:prstGeom>
          <a:noFill/>
          <a:ln w="9525">
            <a:noFill/>
            <a:miter lim="800000"/>
            <a:headEnd/>
            <a:tailEnd/>
          </a:ln>
        </p:spPr>
      </p:pic>
      <p:pic>
        <p:nvPicPr>
          <p:cNvPr id="18442" name="Picture 18" descr="WIND_10M_08281800.jpg"/>
          <p:cNvPicPr>
            <a:picLocks noChangeAspect="1"/>
          </p:cNvPicPr>
          <p:nvPr/>
        </p:nvPicPr>
        <p:blipFill>
          <a:blip r:embed="rId7" cstate="print"/>
          <a:srcRect t="16643" b="22749"/>
          <a:stretch>
            <a:fillRect/>
          </a:stretch>
        </p:blipFill>
        <p:spPr bwMode="auto">
          <a:xfrm>
            <a:off x="1524000" y="3048000"/>
            <a:ext cx="1376363" cy="1219200"/>
          </a:xfrm>
          <a:prstGeom prst="rect">
            <a:avLst/>
          </a:prstGeom>
          <a:noFill/>
          <a:ln w="9525">
            <a:noFill/>
            <a:miter lim="800000"/>
            <a:headEnd/>
            <a:tailEnd/>
          </a:ln>
        </p:spPr>
      </p:pic>
      <p:pic>
        <p:nvPicPr>
          <p:cNvPr id="18443" name="Picture 19" descr="WIND_10M_08281800.jpg"/>
          <p:cNvPicPr>
            <a:picLocks noChangeAspect="1"/>
          </p:cNvPicPr>
          <p:nvPr/>
        </p:nvPicPr>
        <p:blipFill>
          <a:blip r:embed="rId8" cstate="print"/>
          <a:srcRect/>
          <a:stretch>
            <a:fillRect/>
          </a:stretch>
        </p:blipFill>
        <p:spPr bwMode="auto">
          <a:xfrm>
            <a:off x="5410200" y="1295400"/>
            <a:ext cx="1606550" cy="1268413"/>
          </a:xfrm>
          <a:prstGeom prst="rect">
            <a:avLst/>
          </a:prstGeom>
          <a:noFill/>
          <a:ln w="9525">
            <a:noFill/>
            <a:miter lim="800000"/>
            <a:headEnd/>
            <a:tailEnd/>
          </a:ln>
        </p:spPr>
      </p:pic>
      <p:pic>
        <p:nvPicPr>
          <p:cNvPr id="18444" name="Picture 20" descr="WIND_10M_08281800.jpg"/>
          <p:cNvPicPr>
            <a:picLocks noChangeAspect="1"/>
          </p:cNvPicPr>
          <p:nvPr/>
        </p:nvPicPr>
        <p:blipFill>
          <a:blip r:embed="rId9" cstate="print"/>
          <a:srcRect t="17342" b="25481"/>
          <a:stretch>
            <a:fillRect/>
          </a:stretch>
        </p:blipFill>
        <p:spPr bwMode="auto">
          <a:xfrm>
            <a:off x="5562600" y="3048000"/>
            <a:ext cx="1357313" cy="1219200"/>
          </a:xfrm>
          <a:prstGeom prst="rect">
            <a:avLst/>
          </a:prstGeom>
          <a:noFill/>
          <a:ln w="9525">
            <a:noFill/>
            <a:miter lim="800000"/>
            <a:headEnd/>
            <a:tailEnd/>
          </a:ln>
        </p:spPr>
      </p:pic>
      <p:pic>
        <p:nvPicPr>
          <p:cNvPr id="18445" name="Picture 21" descr="WIND_10M_08281800.jpg"/>
          <p:cNvPicPr>
            <a:picLocks noChangeAspect="1"/>
          </p:cNvPicPr>
          <p:nvPr/>
        </p:nvPicPr>
        <p:blipFill>
          <a:blip r:embed="rId10" cstate="print"/>
          <a:srcRect/>
          <a:stretch>
            <a:fillRect/>
          </a:stretch>
        </p:blipFill>
        <p:spPr bwMode="auto">
          <a:xfrm>
            <a:off x="7315200" y="1295400"/>
            <a:ext cx="1527175" cy="1204913"/>
          </a:xfrm>
          <a:prstGeom prst="rect">
            <a:avLst/>
          </a:prstGeom>
          <a:noFill/>
          <a:ln w="9525">
            <a:noFill/>
            <a:miter lim="800000"/>
            <a:headEnd/>
            <a:tailEnd/>
          </a:ln>
        </p:spPr>
      </p:pic>
      <p:pic>
        <p:nvPicPr>
          <p:cNvPr id="18446" name="Picture 22" descr="WIND_10M_08281800.jpg"/>
          <p:cNvPicPr>
            <a:picLocks noChangeAspect="1"/>
          </p:cNvPicPr>
          <p:nvPr/>
        </p:nvPicPr>
        <p:blipFill>
          <a:blip r:embed="rId11" cstate="print"/>
          <a:srcRect t="17537" b="19566"/>
          <a:stretch>
            <a:fillRect/>
          </a:stretch>
        </p:blipFill>
        <p:spPr bwMode="auto">
          <a:xfrm>
            <a:off x="7467600" y="3048000"/>
            <a:ext cx="1344613" cy="1295400"/>
          </a:xfrm>
          <a:prstGeom prst="rect">
            <a:avLst/>
          </a:prstGeom>
          <a:noFill/>
          <a:ln w="9525">
            <a:noFill/>
            <a:miter lim="800000"/>
            <a:headEnd/>
            <a:tailEnd/>
          </a:ln>
        </p:spPr>
      </p:pic>
      <p:sp>
        <p:nvSpPr>
          <p:cNvPr id="18447" name="TextBox 23"/>
          <p:cNvSpPr txBox="1">
            <a:spLocks noChangeArrowheads="1"/>
          </p:cNvSpPr>
          <p:nvPr/>
        </p:nvSpPr>
        <p:spPr bwMode="auto">
          <a:xfrm>
            <a:off x="0" y="6581775"/>
            <a:ext cx="8763000" cy="276225"/>
          </a:xfrm>
          <a:prstGeom prst="rect">
            <a:avLst/>
          </a:prstGeom>
          <a:noFill/>
          <a:ln w="9525">
            <a:noFill/>
            <a:miter lim="800000"/>
            <a:headEnd/>
            <a:tailEnd/>
          </a:ln>
        </p:spPr>
        <p:txBody>
          <a:bodyPr>
            <a:spAutoFit/>
          </a:bodyPr>
          <a:lstStyle/>
          <a:p>
            <a:r>
              <a:rPr lang="en-US" sz="1200">
                <a:latin typeface="Calibri" charset="0"/>
              </a:rPr>
              <a:t>H*WIND (Powell et al. 1996) is an objective analysis of  the wind speed distribution in  hurricanes from a variety of observational platforms</a:t>
            </a:r>
            <a:endParaRPr lang="en-US">
              <a:latin typeface="Calibri" charset="0"/>
            </a:endParaRPr>
          </a:p>
        </p:txBody>
      </p:sp>
      <p:sp>
        <p:nvSpPr>
          <p:cNvPr id="25" name="TextBox 24"/>
          <p:cNvSpPr txBox="1"/>
          <p:nvPr/>
        </p:nvSpPr>
        <p:spPr>
          <a:xfrm>
            <a:off x="1600200" y="152400"/>
            <a:ext cx="7004050" cy="1016000"/>
          </a:xfrm>
          <a:prstGeom prst="rect">
            <a:avLst/>
          </a:prstGeom>
          <a:solidFill>
            <a:schemeClr val="accent4">
              <a:lumMod val="40000"/>
              <a:lumOff val="60000"/>
            </a:schemeClr>
          </a:solidFill>
        </p:spPr>
        <p:txBody>
          <a:bodyPr wrap="none">
            <a:spAutoFit/>
          </a:bodyPr>
          <a:lstStyle/>
          <a:p>
            <a:pPr fontAlgn="auto">
              <a:spcBef>
                <a:spcPts val="0"/>
              </a:spcBef>
              <a:spcAft>
                <a:spcPts val="0"/>
              </a:spcAft>
              <a:defRPr/>
            </a:pPr>
            <a:r>
              <a:rPr lang="en-US" sz="2400" u="sng" dirty="0">
                <a:latin typeface="+mn-lt"/>
              </a:rPr>
              <a:t>EARL                   KARL                   RICHARD            TOMAS</a:t>
            </a:r>
          </a:p>
          <a:p>
            <a:pPr fontAlgn="auto">
              <a:spcBef>
                <a:spcPts val="0"/>
              </a:spcBef>
              <a:spcAft>
                <a:spcPts val="0"/>
              </a:spcAft>
              <a:defRPr/>
            </a:pPr>
            <a:r>
              <a:rPr lang="en-US" dirty="0">
                <a:latin typeface="+mn-lt"/>
              </a:rPr>
              <a:t>Aug. 31 00Z                Sep. 17 00Z                Oct. 23 06Z                 Nov. 7 00Z</a:t>
            </a:r>
          </a:p>
          <a:p>
            <a:pPr fontAlgn="auto">
              <a:spcBef>
                <a:spcPts val="0"/>
              </a:spcBef>
              <a:spcAft>
                <a:spcPts val="0"/>
              </a:spcAft>
              <a:defRPr/>
            </a:pPr>
            <a:r>
              <a:rPr lang="en-US" dirty="0">
                <a:latin typeface="+mn-lt"/>
              </a:rPr>
              <a:t>(11 cases)                   (4 cases)                      (1 case)                       (3 cases)</a:t>
            </a:r>
          </a:p>
        </p:txBody>
      </p:sp>
      <p:sp>
        <p:nvSpPr>
          <p:cNvPr id="18449" name="TextBox 25"/>
          <p:cNvSpPr txBox="1">
            <a:spLocks noChangeArrowheads="1"/>
          </p:cNvSpPr>
          <p:nvPr/>
        </p:nvSpPr>
        <p:spPr bwMode="auto">
          <a:xfrm>
            <a:off x="1479550" y="2514600"/>
            <a:ext cx="7664450" cy="369888"/>
          </a:xfrm>
          <a:prstGeom prst="rect">
            <a:avLst/>
          </a:prstGeom>
          <a:noFill/>
          <a:ln w="9525">
            <a:noFill/>
            <a:miter lim="800000"/>
            <a:headEnd/>
            <a:tailEnd/>
          </a:ln>
        </p:spPr>
        <p:txBody>
          <a:bodyPr wrap="none">
            <a:spAutoFit/>
          </a:bodyPr>
          <a:lstStyle/>
          <a:p>
            <a:r>
              <a:rPr lang="en-US">
                <a:latin typeface="Calibri" charset="0"/>
              </a:rPr>
              <a:t> </a:t>
            </a:r>
            <a:r>
              <a:rPr lang="en-US">
                <a:solidFill>
                  <a:srgbClr val="002060"/>
                </a:solidFill>
                <a:latin typeface="Calibri" charset="0"/>
              </a:rPr>
              <a:t>MaxV = 46.7 m/s        MaxV = 35.2 m/s         MaxV = 16.2 m/s     MaxV = 31.2 m/s</a:t>
            </a:r>
          </a:p>
        </p:txBody>
      </p:sp>
      <p:sp>
        <p:nvSpPr>
          <p:cNvPr id="18450" name="TextBox 26"/>
          <p:cNvSpPr txBox="1">
            <a:spLocks noChangeArrowheads="1"/>
          </p:cNvSpPr>
          <p:nvPr/>
        </p:nvSpPr>
        <p:spPr bwMode="auto">
          <a:xfrm>
            <a:off x="1524000" y="4419600"/>
            <a:ext cx="7823200" cy="369888"/>
          </a:xfrm>
          <a:prstGeom prst="rect">
            <a:avLst/>
          </a:prstGeom>
          <a:noFill/>
          <a:ln w="9525">
            <a:noFill/>
            <a:miter lim="800000"/>
            <a:headEnd/>
            <a:tailEnd/>
          </a:ln>
        </p:spPr>
        <p:txBody>
          <a:bodyPr wrap="none">
            <a:spAutoFit/>
          </a:bodyPr>
          <a:lstStyle/>
          <a:p>
            <a:r>
              <a:rPr lang="en-US">
                <a:solidFill>
                  <a:srgbClr val="002060"/>
                </a:solidFill>
                <a:latin typeface="Calibri" charset="0"/>
              </a:rPr>
              <a:t>Max V = 58.1 m/s       MaxV = 42.2 m/s         MaxV = 19.5 m/s      MaxV = 32.9 m/s</a:t>
            </a:r>
          </a:p>
        </p:txBody>
      </p:sp>
      <p:sp>
        <p:nvSpPr>
          <p:cNvPr id="18451" name="TextBox 27"/>
          <p:cNvSpPr txBox="1">
            <a:spLocks noChangeArrowheads="1"/>
          </p:cNvSpPr>
          <p:nvPr/>
        </p:nvSpPr>
        <p:spPr bwMode="auto">
          <a:xfrm>
            <a:off x="0" y="1447800"/>
            <a:ext cx="1600200" cy="4524375"/>
          </a:xfrm>
          <a:prstGeom prst="rect">
            <a:avLst/>
          </a:prstGeom>
          <a:noFill/>
          <a:ln w="9525">
            <a:noFill/>
            <a:miter lim="800000"/>
            <a:headEnd/>
            <a:tailEnd/>
          </a:ln>
        </p:spPr>
        <p:txBody>
          <a:bodyPr>
            <a:spAutoFit/>
          </a:bodyPr>
          <a:lstStyle/>
          <a:p>
            <a:r>
              <a:rPr lang="en-US" sz="2400" b="1">
                <a:solidFill>
                  <a:srgbClr val="7030A0"/>
                </a:solidFill>
                <a:latin typeface="Calibri" charset="0"/>
              </a:rPr>
              <a:t>HEDAS</a:t>
            </a:r>
          </a:p>
          <a:p>
            <a:r>
              <a:rPr lang="en-US" sz="2400" b="1">
                <a:solidFill>
                  <a:srgbClr val="7030A0"/>
                </a:solidFill>
                <a:latin typeface="Calibri" charset="0"/>
              </a:rPr>
              <a:t>Analysis</a:t>
            </a:r>
          </a:p>
          <a:p>
            <a:endParaRPr lang="en-US" sz="2400" b="1">
              <a:solidFill>
                <a:srgbClr val="7030A0"/>
              </a:solidFill>
              <a:latin typeface="Calibri" charset="0"/>
            </a:endParaRPr>
          </a:p>
          <a:p>
            <a:endParaRPr lang="en-US" sz="2400" b="1">
              <a:solidFill>
                <a:srgbClr val="7030A0"/>
              </a:solidFill>
              <a:latin typeface="Calibri" charset="0"/>
            </a:endParaRPr>
          </a:p>
          <a:p>
            <a:endParaRPr lang="en-US" sz="2400" b="1">
              <a:solidFill>
                <a:srgbClr val="7030A0"/>
              </a:solidFill>
              <a:latin typeface="Calibri" charset="0"/>
            </a:endParaRPr>
          </a:p>
          <a:p>
            <a:r>
              <a:rPr lang="en-US" sz="2400" b="1">
                <a:solidFill>
                  <a:srgbClr val="7030A0"/>
                </a:solidFill>
                <a:latin typeface="Calibri" charset="0"/>
              </a:rPr>
              <a:t>H*Wind</a:t>
            </a:r>
          </a:p>
          <a:p>
            <a:r>
              <a:rPr lang="en-US" sz="2400" b="1">
                <a:solidFill>
                  <a:srgbClr val="7030A0"/>
                </a:solidFill>
                <a:latin typeface="Calibri" charset="0"/>
              </a:rPr>
              <a:t>Analysis</a:t>
            </a:r>
          </a:p>
          <a:p>
            <a:endParaRPr lang="en-US" sz="2400" b="1">
              <a:solidFill>
                <a:srgbClr val="7030A0"/>
              </a:solidFill>
              <a:latin typeface="Calibri" charset="0"/>
            </a:endParaRPr>
          </a:p>
          <a:p>
            <a:endParaRPr lang="en-US" sz="2400" b="1">
              <a:solidFill>
                <a:srgbClr val="7030A0"/>
              </a:solidFill>
              <a:latin typeface="Calibri" charset="0"/>
            </a:endParaRPr>
          </a:p>
          <a:p>
            <a:r>
              <a:rPr lang="en-US" sz="2400" b="1">
                <a:solidFill>
                  <a:srgbClr val="7030A0"/>
                </a:solidFill>
                <a:latin typeface="Calibri" charset="0"/>
              </a:rPr>
              <a:t>Radar</a:t>
            </a:r>
          </a:p>
          <a:p>
            <a:r>
              <a:rPr lang="en-US" sz="2400" b="1">
                <a:solidFill>
                  <a:srgbClr val="7030A0"/>
                </a:solidFill>
                <a:latin typeface="Calibri" charset="0"/>
              </a:rPr>
              <a:t>Dropsonde</a:t>
            </a:r>
          </a:p>
          <a:p>
            <a:r>
              <a:rPr lang="en-US" sz="2400" b="1">
                <a:solidFill>
                  <a:srgbClr val="7030A0"/>
                </a:solidFill>
                <a:latin typeface="Calibri" charset="0"/>
              </a:rPr>
              <a:t>Composite</a:t>
            </a:r>
          </a:p>
        </p:txBody>
      </p:sp>
      <p:pic>
        <p:nvPicPr>
          <p:cNvPr id="18453" name="Picture 8" descr="WIND_10M_08281800.jpg"/>
          <p:cNvPicPr>
            <a:picLocks noChangeAspect="1"/>
          </p:cNvPicPr>
          <p:nvPr/>
        </p:nvPicPr>
        <p:blipFill>
          <a:blip r:embed="rId12" cstate="print"/>
          <a:srcRect/>
          <a:stretch>
            <a:fillRect/>
          </a:stretch>
        </p:blipFill>
        <p:spPr bwMode="auto">
          <a:xfrm>
            <a:off x="3498850" y="1295400"/>
            <a:ext cx="1606550" cy="1268413"/>
          </a:xfrm>
          <a:prstGeom prst="rect">
            <a:avLst/>
          </a:prstGeom>
          <a:noFill/>
          <a:ln w="9525">
            <a:noFill/>
            <a:miter lim="800000"/>
            <a:headEnd/>
            <a:tailEnd/>
          </a:ln>
        </p:spPr>
      </p:pic>
      <p:pic>
        <p:nvPicPr>
          <p:cNvPr id="18454" name="Picture 17" descr="WIND_10M_08281800.jpg"/>
          <p:cNvPicPr>
            <a:picLocks noChangeAspect="1"/>
          </p:cNvPicPr>
          <p:nvPr/>
        </p:nvPicPr>
        <p:blipFill>
          <a:blip r:embed="rId13" cstate="print"/>
          <a:srcRect t="17262" b="26701"/>
          <a:stretch>
            <a:fillRect/>
          </a:stretch>
        </p:blipFill>
        <p:spPr bwMode="auto">
          <a:xfrm>
            <a:off x="3657600" y="3048000"/>
            <a:ext cx="13716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3600" dirty="0" smtClean="0"/>
              <a:t>Overall Forecast Performance in 2010</a:t>
            </a:r>
            <a:br>
              <a:rPr lang="en-US" sz="3600" dirty="0" smtClean="0"/>
            </a:br>
            <a:r>
              <a:rPr lang="en-US" sz="3600" dirty="0" smtClean="0"/>
              <a:t>from HEDAS Analyses </a:t>
            </a:r>
          </a:p>
        </p:txBody>
      </p:sp>
      <p:sp>
        <p:nvSpPr>
          <p:cNvPr id="3" name="TextBox 2"/>
          <p:cNvSpPr txBox="1"/>
          <p:nvPr/>
        </p:nvSpPr>
        <p:spPr>
          <a:xfrm>
            <a:off x="658813" y="1781175"/>
            <a:ext cx="1978025" cy="585788"/>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sz="1600" dirty="0">
                <a:solidFill>
                  <a:schemeClr val="tx1">
                    <a:lumMod val="75000"/>
                    <a:lumOff val="25000"/>
                  </a:schemeClr>
                </a:solidFill>
                <a:latin typeface="+mn-lt"/>
              </a:rPr>
              <a:t>Intensity Error</a:t>
            </a:r>
            <a:br>
              <a:rPr lang="en-US" sz="1600" dirty="0">
                <a:solidFill>
                  <a:schemeClr val="tx1">
                    <a:lumMod val="75000"/>
                    <a:lumOff val="25000"/>
                  </a:schemeClr>
                </a:solidFill>
                <a:latin typeface="+mn-lt"/>
              </a:rPr>
            </a:br>
            <a:r>
              <a:rPr lang="en-US" sz="1600" dirty="0">
                <a:solidFill>
                  <a:schemeClr val="tx1">
                    <a:lumMod val="75000"/>
                    <a:lumOff val="25000"/>
                  </a:schemeClr>
                </a:solidFill>
                <a:latin typeface="+mn-lt"/>
              </a:rPr>
              <a:t>(kt)</a:t>
            </a:r>
          </a:p>
        </p:txBody>
      </p:sp>
      <p:sp>
        <p:nvSpPr>
          <p:cNvPr id="4" name="TextBox 3"/>
          <p:cNvSpPr txBox="1"/>
          <p:nvPr/>
        </p:nvSpPr>
        <p:spPr>
          <a:xfrm>
            <a:off x="3708400" y="1781175"/>
            <a:ext cx="1438275" cy="585788"/>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sz="1600" dirty="0">
                <a:solidFill>
                  <a:schemeClr val="tx1">
                    <a:lumMod val="75000"/>
                    <a:lumOff val="25000"/>
                  </a:schemeClr>
                </a:solidFill>
                <a:latin typeface="+mn-lt"/>
              </a:rPr>
              <a:t>Track Error (km)</a:t>
            </a:r>
          </a:p>
        </p:txBody>
      </p:sp>
      <p:sp>
        <p:nvSpPr>
          <p:cNvPr id="5" name="TextBox 4"/>
          <p:cNvSpPr txBox="1"/>
          <p:nvPr/>
        </p:nvSpPr>
        <p:spPr>
          <a:xfrm>
            <a:off x="6361113" y="1905000"/>
            <a:ext cx="2368550" cy="338138"/>
          </a:xfrm>
          <a:prstGeom prst="rect">
            <a:avLst/>
          </a:prstGeom>
          <a:solidFill>
            <a:schemeClr val="bg1">
              <a:lumMod val="95000"/>
            </a:schemeClr>
          </a:solidFill>
          <a:ln>
            <a:solidFill>
              <a:srgbClr val="595959"/>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sz="1600" dirty="0">
                <a:solidFill>
                  <a:schemeClr val="tx1">
                    <a:lumMod val="75000"/>
                    <a:lumOff val="25000"/>
                  </a:schemeClr>
                </a:solidFill>
                <a:latin typeface="+mn-lt"/>
              </a:rPr>
              <a:t>Number of Cases</a:t>
            </a:r>
          </a:p>
        </p:txBody>
      </p:sp>
      <p:pic>
        <p:nvPicPr>
          <p:cNvPr id="6" name="Picture 5" descr="intensity_forecast_error_cropped.png"/>
          <p:cNvPicPr>
            <a:picLocks noChangeAspect="1"/>
          </p:cNvPicPr>
          <p:nvPr/>
        </p:nvPicPr>
        <p:blipFill>
          <a:blip r:embed="rId2" cstate="print"/>
          <a:stretch>
            <a:fillRect/>
          </a:stretch>
        </p:blipFill>
        <p:spPr>
          <a:xfrm>
            <a:off x="361950" y="2562225"/>
            <a:ext cx="2573338" cy="2514600"/>
          </a:xfrm>
          <a:prstGeom prst="rect">
            <a:avLst/>
          </a:prstGeom>
          <a:ln>
            <a:solidFill>
              <a:srgbClr val="595959"/>
            </a:solidFill>
          </a:ln>
          <a:effectLst>
            <a:outerShdw blurRad="50800" dist="38100" dir="2700000">
              <a:srgbClr val="000000">
                <a:alpha val="43000"/>
              </a:srgbClr>
            </a:outerShdw>
          </a:effectLst>
        </p:spPr>
      </p:pic>
      <p:pic>
        <p:nvPicPr>
          <p:cNvPr id="7" name="Picture 6" descr="intensity_forecast_error_cropped.png"/>
          <p:cNvPicPr>
            <a:picLocks noChangeAspect="1"/>
          </p:cNvPicPr>
          <p:nvPr/>
        </p:nvPicPr>
        <p:blipFill>
          <a:blip r:embed="rId3" cstate="print"/>
          <a:stretch>
            <a:fillRect/>
          </a:stretch>
        </p:blipFill>
        <p:spPr>
          <a:xfrm>
            <a:off x="3127375" y="2565400"/>
            <a:ext cx="2601913" cy="2506663"/>
          </a:xfrm>
          <a:prstGeom prst="rect">
            <a:avLst/>
          </a:prstGeom>
          <a:ln>
            <a:solidFill>
              <a:srgbClr val="595959"/>
            </a:solidFill>
          </a:ln>
          <a:effectLst>
            <a:outerShdw blurRad="50800" dist="38100" dir="2700000">
              <a:srgbClr val="000000">
                <a:alpha val="43000"/>
              </a:srgbClr>
            </a:outerShdw>
          </a:effectLst>
        </p:spPr>
      </p:pic>
      <p:pic>
        <p:nvPicPr>
          <p:cNvPr id="8" name="Picture 7" descr="intensity_forecast_error_cropped.png"/>
          <p:cNvPicPr>
            <a:picLocks noChangeAspect="1"/>
          </p:cNvPicPr>
          <p:nvPr/>
        </p:nvPicPr>
        <p:blipFill>
          <a:blip r:embed="rId4" cstate="print"/>
          <a:stretch>
            <a:fillRect/>
          </a:stretch>
        </p:blipFill>
        <p:spPr>
          <a:xfrm>
            <a:off x="6261100" y="2562225"/>
            <a:ext cx="2568575" cy="2513013"/>
          </a:xfrm>
          <a:prstGeom prst="rect">
            <a:avLst/>
          </a:prstGeom>
          <a:ln>
            <a:solidFill>
              <a:srgbClr val="595959"/>
            </a:solidFill>
          </a:ln>
          <a:effectLst>
            <a:outerShdw blurRad="50800" dist="38100" dir="2700000">
              <a:srgbClr val="000000">
                <a:alpha val="43000"/>
              </a:srgbClr>
            </a:outerShdw>
          </a:effectLst>
        </p:spPr>
      </p:pic>
      <p:sp>
        <p:nvSpPr>
          <p:cNvPr id="9" name="TextBox 8"/>
          <p:cNvSpPr txBox="1"/>
          <p:nvPr/>
        </p:nvSpPr>
        <p:spPr>
          <a:xfrm>
            <a:off x="604838" y="5867400"/>
            <a:ext cx="4879975" cy="646113"/>
          </a:xfrm>
          <a:prstGeom prst="rect">
            <a:avLst/>
          </a:prstGeom>
          <a:solidFill>
            <a:schemeClr val="accent4">
              <a:lumMod val="40000"/>
              <a:lumOff val="60000"/>
            </a:schemeClr>
          </a:solidFill>
          <a:ln>
            <a:solidFill>
              <a:schemeClr val="accent1"/>
            </a:solidFill>
          </a:ln>
          <a:effectLst>
            <a:outerShdw blurRad="50800" dist="38100" dir="2700000">
              <a:srgbClr val="000000">
                <a:alpha val="43000"/>
              </a:srgbClr>
            </a:outerShdw>
          </a:effectLst>
        </p:spPr>
        <p:txBody>
          <a:bodyPr anchor="ctr">
            <a:spAutoFit/>
          </a:bodyPr>
          <a:lstStyle/>
          <a:p>
            <a:pPr algn="ctr" fontAlgn="auto">
              <a:spcBef>
                <a:spcPts val="0"/>
              </a:spcBef>
              <a:spcAft>
                <a:spcPts val="0"/>
              </a:spcAft>
              <a:defRPr/>
            </a:pPr>
            <a:r>
              <a:rPr lang="en-US" b="1" dirty="0">
                <a:solidFill>
                  <a:srgbClr val="3366FF"/>
                </a:solidFill>
                <a:latin typeface="+mn-lt"/>
              </a:rPr>
              <a:t>HEDAS (in blue)</a:t>
            </a:r>
            <a:r>
              <a:rPr lang="en-US" b="1" dirty="0">
                <a:solidFill>
                  <a:schemeClr val="tx1">
                    <a:lumMod val="75000"/>
                    <a:lumOff val="25000"/>
                  </a:schemeClr>
                </a:solidFill>
                <a:latin typeface="+mn-lt"/>
              </a:rPr>
              <a:t> performs better in intensity and comparably in track (to HWRF and </a:t>
            </a:r>
            <a:r>
              <a:rPr lang="en-US" b="1" dirty="0" err="1">
                <a:solidFill>
                  <a:srgbClr val="FF0000"/>
                </a:solidFill>
                <a:latin typeface="+mn-lt"/>
              </a:rPr>
              <a:t>HWRFx</a:t>
            </a:r>
            <a:r>
              <a:rPr lang="en-US" b="1" dirty="0">
                <a:solidFill>
                  <a:schemeClr val="tx1">
                    <a:lumMod val="75000"/>
                    <a:lumOff val="25000"/>
                  </a:schemeClr>
                </a:solidFill>
                <a:latin typeface="+mn-lt"/>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smtClean="0">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911</TotalTime>
  <Words>1681</Words>
  <Application>Microsoft Office PowerPoint</Application>
  <PresentationFormat>On-screen Show (4:3)</PresentationFormat>
  <Paragraphs>253</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HURRICANE ENSEMBLE DATA ASSIMILATION WITH HWRF EXPERIMENTAL SYSTEM: SUCCESSES AND CHALLENGES </vt:lpstr>
      <vt:lpstr>Motivation and Objective  </vt:lpstr>
      <vt:lpstr>HRD’s experimental Hurricane Ensemble Data Assimilation System (HEDAS)</vt:lpstr>
      <vt:lpstr>2010 HEDAS Semi-Real-Time Runs for HFIP: DA Cycling Workflow</vt:lpstr>
      <vt:lpstr> Observations</vt:lpstr>
      <vt:lpstr>2010 HEDAS Semi-Real-Time Runs for HFIP: Summary of Cases</vt:lpstr>
      <vt:lpstr>Slide 7</vt:lpstr>
      <vt:lpstr>Slide 8</vt:lpstr>
      <vt:lpstr>Overall Forecast Performance in 2010 from HEDAS Analyses </vt:lpstr>
      <vt:lpstr>Comparison to satellite observations: observed and forecast images for hurricane Earl</vt:lpstr>
      <vt:lpstr>Comparison of observed and forecast images for hurricane Earl: 85GHz</vt:lpstr>
      <vt:lpstr>Problems identified</vt:lpstr>
      <vt:lpstr>Diagnostic analysis : Evolution of mean state during the data assimilation </vt:lpstr>
      <vt:lpstr>Slide 14</vt:lpstr>
      <vt:lpstr>Slide 15</vt:lpstr>
      <vt:lpstr>What is the problem?</vt:lpstr>
      <vt:lpstr>Vortex  structure in the analysis cycling </vt:lpstr>
      <vt:lpstr>Slide 18</vt:lpstr>
      <vt:lpstr>Background error correlations in  PBL               and wind observations </vt:lpstr>
      <vt:lpstr>Dynamical modes of the background errors</vt:lpstr>
      <vt:lpstr>Summary of the coupling between the model and analysis  errors</vt:lpstr>
      <vt:lpstr>Summary and future work</vt:lpstr>
      <vt:lpstr> HRD’s plan for current and near future data assimilation R&amp;D  </vt:lpstr>
      <vt:lpstr>Slide 24</vt:lpstr>
      <vt:lpstr>2010 HEDAS Semi-Real-Time Runs for HFIP: Forecast Results by Storm (Earl)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Tomi</dc:creator>
  <cp:lastModifiedBy>Tomislava Vuikicevic</cp:lastModifiedBy>
  <cp:revision>87</cp:revision>
  <dcterms:created xsi:type="dcterms:W3CDTF">2011-01-19T22:02:01Z</dcterms:created>
  <dcterms:modified xsi:type="dcterms:W3CDTF">2011-02-14T12:21:48Z</dcterms:modified>
</cp:coreProperties>
</file>