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52"/>
  </p:notesMasterIdLst>
  <p:handoutMasterIdLst>
    <p:handoutMasterId r:id="rId53"/>
  </p:handoutMasterIdLst>
  <p:sldIdLst>
    <p:sldId id="299" r:id="rId2"/>
    <p:sldId id="259" r:id="rId3"/>
    <p:sldId id="300" r:id="rId4"/>
    <p:sldId id="343" r:id="rId5"/>
    <p:sldId id="301" r:id="rId6"/>
    <p:sldId id="302" r:id="rId7"/>
    <p:sldId id="303" r:id="rId8"/>
    <p:sldId id="304" r:id="rId9"/>
    <p:sldId id="305" r:id="rId10"/>
    <p:sldId id="308" r:id="rId11"/>
    <p:sldId id="309" r:id="rId12"/>
    <p:sldId id="340" r:id="rId13"/>
    <p:sldId id="341" r:id="rId14"/>
    <p:sldId id="316" r:id="rId15"/>
    <p:sldId id="354" r:id="rId16"/>
    <p:sldId id="355" r:id="rId17"/>
    <p:sldId id="344" r:id="rId18"/>
    <p:sldId id="345" r:id="rId19"/>
    <p:sldId id="330" r:id="rId20"/>
    <p:sldId id="312" r:id="rId21"/>
    <p:sldId id="349" r:id="rId22"/>
    <p:sldId id="350" r:id="rId23"/>
    <p:sldId id="351" r:id="rId24"/>
    <p:sldId id="332" r:id="rId25"/>
    <p:sldId id="331" r:id="rId26"/>
    <p:sldId id="334" r:id="rId27"/>
    <p:sldId id="352" r:id="rId28"/>
    <p:sldId id="353" r:id="rId29"/>
    <p:sldId id="314" r:id="rId30"/>
    <p:sldId id="323" r:id="rId31"/>
    <p:sldId id="324" r:id="rId32"/>
    <p:sldId id="325" r:id="rId33"/>
    <p:sldId id="326" r:id="rId34"/>
    <p:sldId id="327" r:id="rId35"/>
    <p:sldId id="328" r:id="rId36"/>
    <p:sldId id="321" r:id="rId37"/>
    <p:sldId id="363" r:id="rId38"/>
    <p:sldId id="364" r:id="rId39"/>
    <p:sldId id="319" r:id="rId40"/>
    <p:sldId id="320" r:id="rId41"/>
    <p:sldId id="322" r:id="rId42"/>
    <p:sldId id="335" r:id="rId43"/>
    <p:sldId id="358" r:id="rId44"/>
    <p:sldId id="359" r:id="rId45"/>
    <p:sldId id="360" r:id="rId46"/>
    <p:sldId id="362" r:id="rId47"/>
    <p:sldId id="336" r:id="rId48"/>
    <p:sldId id="357" r:id="rId49"/>
    <p:sldId id="365" r:id="rId50"/>
    <p:sldId id="366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296"/>
    <a:srgbClr val="0000CC"/>
    <a:srgbClr val="66FF33"/>
    <a:srgbClr val="002A01"/>
    <a:srgbClr val="01AF05"/>
    <a:srgbClr val="000000"/>
    <a:srgbClr val="FF6600"/>
    <a:srgbClr val="765A00"/>
    <a:srgbClr val="019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6" autoAdjust="0"/>
    <p:restoredTop sz="97856" autoAdjust="0"/>
  </p:normalViewPr>
  <p:slideViewPr>
    <p:cSldViewPr>
      <p:cViewPr varScale="1">
        <p:scale>
          <a:sx n="87" d="100"/>
          <a:sy n="87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FF7C4-F38B-584A-BBA0-F9E6A2B650B7}" type="datetimeFigureOut">
              <a:rPr lang="en-US" smtClean="0"/>
              <a:pPr/>
              <a:t>8/21/2012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97449-EDBB-4E40-8629-D09C4451C8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18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EAB9DCD-4855-4F67-8F6D-BC57C4A038C8}" type="datetimeFigureOut">
              <a:rPr lang="en-US"/>
              <a:pPr>
                <a:defRPr/>
              </a:pPr>
              <a:t>8/21/2012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2B32EA-6C84-4536-83D2-3DFC3203E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81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FBEA5-C034-4430-947E-1AB882746F8C}" type="slidenum">
              <a:rPr lang="en-US" smtClean="0">
                <a:latin typeface="Calibri" charset="0"/>
              </a:rPr>
              <a:pPr/>
              <a:t>1</a:t>
            </a:fld>
            <a:endParaRPr lang="en-US" smtClean="0">
              <a:latin typeface="Calibri" charset="0"/>
            </a:endParaRPr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027" y="8682464"/>
            <a:ext cx="2972421" cy="45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1" tIns="45698" rIns="91391" bIns="45698" anchor="b"/>
          <a:lstStyle/>
          <a:p>
            <a:pPr algn="r" defTabSz="914802"/>
            <a:fld id="{D0F04891-67EC-4025-B714-F44FA1F0CA29}" type="slidenum">
              <a:rPr lang="en-US" sz="1200">
                <a:latin typeface="Calibri" charset="0"/>
              </a:rPr>
              <a:pPr algn="r" defTabSz="914802"/>
              <a:t>1</a:t>
            </a:fld>
            <a:endParaRPr lang="en-US" sz="1200" dirty="0">
              <a:latin typeface="Calibri" charset="0"/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84027" y="8685561"/>
            <a:ext cx="2972421" cy="45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78" tIns="45191" rIns="90378" bIns="45191" anchor="b"/>
          <a:lstStyle/>
          <a:p>
            <a:pPr algn="r" defTabSz="903949"/>
            <a:fld id="{0A814F43-018A-4555-8BDD-4B6D9453AC9C}" type="slidenum">
              <a:rPr lang="en-US" sz="1200">
                <a:latin typeface="Calibri" charset="0"/>
              </a:rPr>
              <a:pPr algn="r" defTabSz="903949"/>
              <a:t>1</a:t>
            </a:fld>
            <a:endParaRPr lang="en-US" sz="1200" dirty="0">
              <a:latin typeface="Calibri" charset="0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0563"/>
            <a:ext cx="4554538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218" y="4342781"/>
            <a:ext cx="4969565" cy="4116659"/>
          </a:xfrm>
          <a:noFill/>
          <a:ln/>
        </p:spPr>
        <p:txBody>
          <a:bodyPr lIns="91814" tIns="45127" rIns="91814" bIns="45127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407C79-002B-4EE4-967B-DEB41BB689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05" tIns="45703" rIns="91405" bIns="45703"/>
          <a:lstStyle/>
          <a:p>
            <a:endParaRPr lang="en-US" smtClean="0"/>
          </a:p>
        </p:txBody>
      </p:sp>
      <p:sp>
        <p:nvSpPr>
          <p:cNvPr id="119811" name="Slide Number Placeholder 3"/>
          <p:cNvSpPr txBox="1">
            <a:spLocks noGrp="1"/>
          </p:cNvSpPr>
          <p:nvPr/>
        </p:nvSpPr>
        <p:spPr bwMode="auto">
          <a:xfrm>
            <a:off x="3884028" y="8685562"/>
            <a:ext cx="2972421" cy="45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3" rIns="91405" bIns="45703" anchor="b"/>
          <a:lstStyle/>
          <a:p>
            <a:pPr algn="r" defTabSz="913184"/>
            <a:fld id="{E6B4F925-DEC7-4715-8DB0-70FBDACAE5CB}" type="slidenum">
              <a:rPr lang="en-US" sz="1200"/>
              <a:pPr algn="r" defTabSz="913184"/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05" tIns="45703" rIns="91405" bIns="45703"/>
          <a:lstStyle/>
          <a:p>
            <a:endParaRPr lang="en-US" smtClean="0"/>
          </a:p>
        </p:txBody>
      </p:sp>
      <p:sp>
        <p:nvSpPr>
          <p:cNvPr id="119811" name="Slide Number Placeholder 3"/>
          <p:cNvSpPr txBox="1">
            <a:spLocks noGrp="1"/>
          </p:cNvSpPr>
          <p:nvPr/>
        </p:nvSpPr>
        <p:spPr bwMode="auto">
          <a:xfrm>
            <a:off x="3884028" y="8685562"/>
            <a:ext cx="2972421" cy="45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3" rIns="91405" bIns="45703" anchor="b"/>
          <a:lstStyle/>
          <a:p>
            <a:pPr algn="r" defTabSz="913184"/>
            <a:fld id="{E6B4F925-DEC7-4715-8DB0-70FBDACAE5CB}" type="slidenum">
              <a:rPr lang="en-US" sz="1200"/>
              <a:pPr algn="r" defTabSz="913184"/>
              <a:t>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36C3F8-9786-4D68-B8DB-BE777D2B8C49}" type="slidenum">
              <a:rPr lang="en-US"/>
              <a:pPr/>
              <a:t>46</a:t>
            </a:fld>
            <a:endParaRPr lang="en-US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3738"/>
            <a:ext cx="4568825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1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9D4E4-62BB-4EEF-9785-51CBBF1D54D8}" type="datetime1">
              <a:rPr lang="en-US" smtClean="0"/>
              <a:t>8/21/2012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F25FC0-D446-4563-9A12-8C7A2A34CC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E76857-9573-4E03-8A78-A7D2CE525049}" type="datetime1">
              <a:rPr lang="en-US" smtClean="0"/>
              <a:t>8/21/2012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8D7C8-9E7F-42FF-A87D-96C832DB99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2C586E-0190-446E-AA22-384FAAA1CA0B}" type="datetime1">
              <a:rPr lang="en-US" smtClean="0"/>
              <a:t>8/21/2012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EFF2BF-F6DC-4A70-825E-9FB3A2A843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5FD85E-2E67-4B3E-ABF8-65EEA31EFADA}" type="datetime1">
              <a:rPr lang="en-US" smtClean="0"/>
              <a:t>8/21/2012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FBBC02-67A0-4AC9-A673-98049DB4A3F6}" type="datetime1">
              <a:rPr lang="en-US" smtClean="0"/>
              <a:t>8/21/2012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F3C839A-9002-4B29-BA58-2F00FC0CBA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A6B5B9-CD20-4FF7-A79E-22B5012E72EB}" type="datetime1">
              <a:rPr lang="en-US" smtClean="0"/>
              <a:t>8/21/2012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F71C2-BA94-47A7-AD8B-D91B9C5C4F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97A659-C1C1-4163-8EFE-B85A2CC8FFF5}" type="datetime1">
              <a:rPr lang="en-US" smtClean="0"/>
              <a:t>8/21/2012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B1419-7B41-405B-AAA5-375FA6F0EB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ADE653-8444-4FD5-91F5-5F46D1DDDFDC}" type="datetime1">
              <a:rPr lang="en-US" smtClean="0"/>
              <a:t>8/21/2012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3D9B4-EF36-43D7-8A09-2F3CFA5018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55FEF5-6DF3-45E4-89D1-C8B2A86FD18F}" type="datetime1">
              <a:rPr lang="en-US" smtClean="0"/>
              <a:t>8/21/2012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D4918F-8129-42D0-9246-4830FC71F781}" type="datetime1">
              <a:rPr lang="en-US" smtClean="0"/>
              <a:t>8/21/2012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D011-632E-422E-BEDF-2C395D25D1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3FB1C5-0CE7-405E-812A-00DD73C52D58}" type="datetime1">
              <a:rPr lang="en-US" smtClean="0"/>
              <a:t>8/21/2012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FC181EBB-9FA2-48F4-87BC-339508FB9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0C4DB9E-0981-47FB-B100-8D42D630E111}" type="datetime1">
              <a:rPr lang="en-US" smtClean="0"/>
              <a:t>8/21/2012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0DE90970-DB1E-4E74-BB35-76258AD072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file:///C:\Documents%20and%20Settings\Sravya\Desktop\diag_aug10\ernesto05l2012080512_sst_z26.avi" TargetMode="External"/><Relationship Id="rId7" Type="http://schemas.openxmlformats.org/officeDocument/2006/relationships/image" Target="../media/image55.png"/><Relationship Id="rId2" Type="http://schemas.openxmlformats.org/officeDocument/2006/relationships/video" Target="file:///C:\Documents%20and%20Settings\Sravya\Desktop\diag_aug10\ernesto05l2012080512_sst_current.avi" TargetMode="External"/><Relationship Id="rId1" Type="http://schemas.openxmlformats.org/officeDocument/2006/relationships/video" Target="file:///C:\Documents%20and%20Settings\Sravya\Desktop\diag_aug10\ernesto05l2012080512_ohc.avi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6A39-6034-41A8-82BF-71BF944CB4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2133600"/>
            <a:ext cx="8305800" cy="1746250"/>
          </a:xfrm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00CC"/>
                </a:solidFill>
              </a:rPr>
              <a:t>Operational HWRF – Current Status, Ongoing Development and Future Plans</a:t>
            </a:r>
            <a:endParaRPr lang="en-US" sz="2800" b="1" dirty="0" smtClean="0">
              <a:solidFill>
                <a:srgbClr val="0000CC"/>
              </a:solidFill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257175" y="180975"/>
            <a:ext cx="8629650" cy="6419850"/>
          </a:xfrm>
          <a:prstGeom prst="rect">
            <a:avLst/>
          </a:prstGeom>
          <a:noFill/>
          <a:ln w="5715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alibri" charset="0"/>
            </a:endParaRPr>
          </a:p>
        </p:txBody>
      </p:sp>
      <p:graphicFrame>
        <p:nvGraphicFramePr>
          <p:cNvPr id="1026" name="Object 7"/>
          <p:cNvGraphicFramePr>
            <a:graphicFrameLocks/>
          </p:cNvGraphicFramePr>
          <p:nvPr/>
        </p:nvGraphicFramePr>
        <p:xfrm>
          <a:off x="392113" y="315913"/>
          <a:ext cx="7080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rawing" r:id="rId4" imgW="725474" imgH="725474" progId="">
                  <p:embed/>
                </p:oleObj>
              </mc:Choice>
              <mc:Fallback>
                <p:oleObj name="Drawing" r:id="rId4" imgW="725474" imgH="725474" progId="">
                  <p:embed/>
                  <p:pic>
                    <p:nvPicPr>
                      <p:cNvPr id="0" name="Pictur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315913"/>
                        <a:ext cx="708025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8"/>
          <p:cNvGraphicFramePr>
            <a:graphicFrameLocks/>
          </p:cNvGraphicFramePr>
          <p:nvPr/>
        </p:nvGraphicFramePr>
        <p:xfrm>
          <a:off x="1385888" y="177800"/>
          <a:ext cx="2462212" cy="143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Drawing" r:id="rId6" imgW="2857500" imgH="1569720" progId="">
                  <p:embed/>
                </p:oleObj>
              </mc:Choice>
              <mc:Fallback>
                <p:oleObj name="Drawing" r:id="rId6" imgW="2857500" imgH="1569720" progId="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177800"/>
                        <a:ext cx="2462212" cy="143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9"/>
          <p:cNvGraphicFramePr>
            <a:graphicFrameLocks/>
          </p:cNvGraphicFramePr>
          <p:nvPr/>
        </p:nvGraphicFramePr>
        <p:xfrm>
          <a:off x="4240213" y="423863"/>
          <a:ext cx="7080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rawing" r:id="rId8" imgW="725474" imgH="687689" progId="">
                  <p:embed/>
                </p:oleObj>
              </mc:Choice>
              <mc:Fallback>
                <p:oleObj name="Drawing" r:id="rId8" imgW="725474" imgH="687689" progId="">
                  <p:embed/>
                  <p:pic>
                    <p:nvPicPr>
                      <p:cNvPr id="0" name="Picture 1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423863"/>
                        <a:ext cx="70802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Line 10"/>
          <p:cNvSpPr>
            <a:spLocks noChangeShapeType="1"/>
          </p:cNvSpPr>
          <p:nvPr/>
        </p:nvSpPr>
        <p:spPr bwMode="auto">
          <a:xfrm>
            <a:off x="246063" y="3886200"/>
            <a:ext cx="8686800" cy="0"/>
          </a:xfrm>
          <a:prstGeom prst="line">
            <a:avLst/>
          </a:prstGeom>
          <a:noFill/>
          <a:ln w="41275" cmpd="dbl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8100" y="200025"/>
            <a:ext cx="3771900" cy="1196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095145" y="6144398"/>
            <a:ext cx="5791680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National Hurricane Center, Miami, August 21,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2012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35038" y="4179277"/>
            <a:ext cx="7308850" cy="150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defTabSz="457152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Vijay </a:t>
            </a:r>
            <a:r>
              <a:rPr lang="en-US" sz="26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Tallapragada</a:t>
            </a:r>
            <a:endParaRPr lang="en-US" sz="26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57152" hangingPunct="0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57152" hangingPunct="0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Team Leader. Environmental </a:t>
            </a: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Center, </a:t>
            </a:r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NCEP/NOAA/NWS/DOC, NCWCP, College Park, </a:t>
            </a: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 </a:t>
            </a:r>
            <a:r>
              <a:rPr lang="en-US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20740.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57152" hangingPunct="0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mc.ncep.noaa.gov/gc_wmb/vxt/OPER_STATS/ALL/2012_ATLANTIC_HGA.track-e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80288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152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Real-Time Performance Update – ATL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9050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Few cases from TS Debby contaminated the Atlantic Stats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724400" y="3733800"/>
            <a:ext cx="1559170" cy="6284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mc.ncep.noaa.gov/gc_wmb/vxt/OPER_STATS/ALL/2012_ATLANTIC.intensity-e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1732"/>
            <a:ext cx="780288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152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Real-Time Performance Update – ATL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905000"/>
            <a:ext cx="298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Improvements in Atlantic intensity forecasts in 12-48hr period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Sravya\Desktop\diag_aug10\ERNESTO.2012080212.Vmax.mult06.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21618"/>
            <a:ext cx="4403207" cy="3404517"/>
          </a:xfrm>
          <a:prstGeom prst="rect">
            <a:avLst/>
          </a:prstGeom>
          <a:noFill/>
        </p:spPr>
      </p:pic>
      <p:pic>
        <p:nvPicPr>
          <p:cNvPr id="4" name="Picture 2" descr="C:\Documents and Settings\Sravya\Desktop\diag_aug10\ERNESTO05L.intensity-er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720" y="3280664"/>
            <a:ext cx="4769280" cy="3577336"/>
          </a:xfrm>
          <a:prstGeom prst="rect">
            <a:avLst/>
          </a:prstGeom>
          <a:noFill/>
        </p:spPr>
      </p:pic>
      <p:pic>
        <p:nvPicPr>
          <p:cNvPr id="5" name="Picture 3" descr="C:\Documents and Settings\Sravya\Desktop\diag_aug10\al042012.2012062318.27560.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4256060" cy="3290745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701280" y="1700818"/>
            <a:ext cx="967680" cy="82952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pic>
        <p:nvPicPr>
          <p:cNvPr id="7" name="Picture 5" descr="C:\Documents and Settings\Sravya\Desktop\diag_aug10\DEBBY04L_HGA.track-e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2903345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701280" y="5157181"/>
            <a:ext cx="2557440" cy="62214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4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146" name="Picture 2" descr="http://www.emc.ncep.noaa.gov/gc_wmb/vxt/OPER_STATS/GORDON08L/GORDON08L.intensity-e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80288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4495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Impressive intensity forecasts for Hurricane Gordon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178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170" name="Picture 2" descr="C:\Users\vijay.tallapragada\Downloads\Debby Rai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219"/>
            <a:ext cx="9144000" cy="43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61278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Supplemental HWRF </a:t>
            </a:r>
            <a:r>
              <a:rPr lang="en-US" dirty="0" smtClean="0"/>
              <a:t>products than simple track and intensity.  </a:t>
            </a:r>
          </a:p>
          <a:p>
            <a:r>
              <a:rPr lang="en-US" dirty="0" smtClean="0"/>
              <a:t>Synthetic Satellite Imagery, High Frequency output and Rainfall products </a:t>
            </a:r>
            <a:r>
              <a:rPr lang="en-US" dirty="0" smtClean="0"/>
              <a:t>to aid forecast </a:t>
            </a:r>
            <a:r>
              <a:rPr lang="en-US" dirty="0" smtClean="0"/>
              <a:t>guidance.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04800"/>
            <a:ext cx="571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Experimental Real-Time products from HWRF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C:\Documents and Settings\Sravya\Desktop\diag_aug10\trackintensit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642" y="3429000"/>
            <a:ext cx="4515358" cy="2945109"/>
          </a:xfrm>
          <a:prstGeom prst="rect">
            <a:avLst/>
          </a:prstGeom>
          <a:noFill/>
        </p:spPr>
      </p:pic>
      <p:pic>
        <p:nvPicPr>
          <p:cNvPr id="53251" name="Picture 3" descr="C:\Documents and Settings\Sravya\Desktop\diag_aug10\rmw_y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3456787" cy="3457150"/>
          </a:xfrm>
          <a:prstGeom prst="rect">
            <a:avLst/>
          </a:prstGeom>
          <a:noFill/>
        </p:spPr>
      </p:pic>
      <p:pic>
        <p:nvPicPr>
          <p:cNvPr id="53252" name="Picture 4" descr="C:\Documents and Settings\Sravya\Desktop\diag_aug10\rmw_x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7840" y="0"/>
            <a:ext cx="3456787" cy="3457150"/>
          </a:xfrm>
          <a:prstGeom prst="rect">
            <a:avLst/>
          </a:prstGeom>
          <a:noFill/>
        </p:spPr>
      </p:pic>
      <p:pic>
        <p:nvPicPr>
          <p:cNvPr id="53258" name="Picture 10" descr="http://www.hfip.org/data/hfipprd/2012/determine/op_hwrf/2012080612/Ernesto_05AL/rm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680" y="3567254"/>
            <a:ext cx="4462713" cy="25928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2960" y="1424309"/>
            <a:ext cx="1797120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hfip.org/data/hfipprd/2012/determine/op_hwrf/2012080506/Ernesto_05AL/rmw_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6787" cy="3457150"/>
          </a:xfrm>
          <a:prstGeom prst="rect">
            <a:avLst/>
          </a:prstGeom>
          <a:noFill/>
        </p:spPr>
      </p:pic>
      <p:pic>
        <p:nvPicPr>
          <p:cNvPr id="84996" name="Picture 4" descr="http://www.hfip.org/data/hfipprd/2012/determine/op_hwrf/2012080506/Ernesto_05AL/rmw_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6080" y="0"/>
            <a:ext cx="3456787" cy="3457150"/>
          </a:xfrm>
          <a:prstGeom prst="rect">
            <a:avLst/>
          </a:prstGeom>
          <a:noFill/>
        </p:spPr>
      </p:pic>
      <p:pic>
        <p:nvPicPr>
          <p:cNvPr id="4" name="Picture 6" descr="C:\Documents and Settings\Sravya\Desktop\diag_aug10\trackintensit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280" y="3356867"/>
            <a:ext cx="4986720" cy="3252551"/>
          </a:xfrm>
          <a:prstGeom prst="rect">
            <a:avLst/>
          </a:prstGeom>
          <a:noFill/>
        </p:spPr>
      </p:pic>
      <p:pic>
        <p:nvPicPr>
          <p:cNvPr id="5" name="Picture 8" descr="http://www.hfip.org/data/hfipprd/2012/determine/op_hwrf/2012080506/Ernesto_05AL/rm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12891"/>
            <a:ext cx="4462713" cy="25928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2960" y="1424309"/>
            <a:ext cx="1797120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 smtClean="0"/>
              <a:t>Bad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04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mc.ncep.noaa.gov/gc_wmb/vxt/OPER_STATS/ALL/2012_EASTPAC_HGA.track-e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8" y="521732"/>
            <a:ext cx="780288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0" y="152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Real-Time Performance Update – E-PAC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878152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AVERAGE ERRORS RELATIVE TO HWRF (%)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           00     12     24     36     48     72     96    120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HWRF        .0     .0     .0     .0     .0     .0     .0     .0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GFDL      51.7    3.6    8.2   15.8   18.1   19.4   15.0   17.6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AVNO      46.0   -7.1   -3.6    3.6    8.1   13.1    6.6   -1.4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OFCL     -28.4  -23.2  -15.0   -9.0   -1.5    5.3   -7.4  -35.7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CLP5     -26.8    7.3   50.9  101.2  133.9  161.7  132.1  115.4</a:t>
            </a:r>
          </a:p>
          <a:p>
            <a:r>
              <a:rPr lang="en-US" sz="1200" b="1" dirty="0">
                <a:latin typeface="Courier New" pitchFamily="49" charset="0"/>
                <a:cs typeface="Courier New" pitchFamily="49" charset="0"/>
              </a:rPr>
              <a:t> #CASES    175    162    146    130    115     86     58     34</a:t>
            </a:r>
          </a:p>
        </p:txBody>
      </p:sp>
    </p:spTree>
    <p:extLst>
      <p:ext uri="{BB962C8B-B14F-4D97-AF65-F5344CB8AC3E}">
        <p14:creationId xmlns:p14="http://schemas.microsoft.com/office/powerpoint/2010/main" val="418993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mc.ncep.noaa.gov/gc_wmb/vxt/OPER_STATS/ALL/2012_EASTPAC.intensity-e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8640"/>
            <a:ext cx="780288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5000" y="152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Real-Time Performance Update – E-PAC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4191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Intensity performance </a:t>
            </a:r>
            <a:r>
              <a:rPr lang="en-US" dirty="0" smtClean="0"/>
              <a:t>still not good.  </a:t>
            </a:r>
            <a:r>
              <a:rPr lang="en-US" dirty="0" smtClean="0"/>
              <a:t>HWRF suffers from negative bias.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10200" y="2667000"/>
            <a:ext cx="2819400" cy="9332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52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Special </a:t>
            </a:r>
            <a:r>
              <a:rPr lang="en-US" sz="2400" b="1" dirty="0" smtClean="0">
                <a:solidFill>
                  <a:srgbClr val="0000CC"/>
                </a:solidFill>
              </a:rPr>
              <a:t>Real-Time Projects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ECMWF driven HWRF</a:t>
            </a:r>
          </a:p>
          <a:p>
            <a:r>
              <a:rPr lang="en-US" sz="2400" dirty="0" smtClean="0"/>
              <a:t>Basin-Scale </a:t>
            </a:r>
            <a:r>
              <a:rPr lang="en-US" sz="2400" dirty="0" smtClean="0"/>
              <a:t>(hemispheric) HWRF</a:t>
            </a:r>
          </a:p>
          <a:p>
            <a:r>
              <a:rPr lang="en-US" sz="2400" dirty="0" smtClean="0"/>
              <a:t>New Initialization</a:t>
            </a:r>
          </a:p>
          <a:p>
            <a:r>
              <a:rPr lang="en-US" sz="2400" dirty="0" smtClean="0"/>
              <a:t>TDR DA</a:t>
            </a:r>
          </a:p>
          <a:p>
            <a:r>
              <a:rPr lang="en-US" sz="2400" dirty="0" smtClean="0"/>
              <a:t>HWRF-HYCOM</a:t>
            </a:r>
          </a:p>
          <a:p>
            <a:r>
              <a:rPr lang="en-US" sz="2400" dirty="0"/>
              <a:t>HWRF </a:t>
            </a:r>
            <a:r>
              <a:rPr lang="en-US" sz="2400" dirty="0" smtClean="0"/>
              <a:t>for </a:t>
            </a:r>
            <a:r>
              <a:rPr lang="en-US" sz="2400" dirty="0"/>
              <a:t>Western Pacific </a:t>
            </a:r>
            <a:r>
              <a:rPr lang="en-US" sz="2400" dirty="0" smtClean="0"/>
              <a:t>and North Indian Ocean Basins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145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CC"/>
                </a:solidFill>
              </a:rPr>
              <a:t>Outline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Overview and Performance of the 2012 operational coupled HWRF System</a:t>
            </a: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sz="2400" dirty="0" smtClean="0"/>
              <a:t>Special projects</a:t>
            </a:r>
          </a:p>
          <a:p>
            <a:pPr lvl="2"/>
            <a:r>
              <a:rPr lang="en-US" dirty="0"/>
              <a:t>ECMWF driven HWRF</a:t>
            </a:r>
          </a:p>
          <a:p>
            <a:pPr lvl="2"/>
            <a:r>
              <a:rPr lang="en-US" dirty="0" smtClean="0"/>
              <a:t>Basin-Scale </a:t>
            </a:r>
            <a:r>
              <a:rPr lang="en-US" dirty="0"/>
              <a:t>(hemispheric) HWRF</a:t>
            </a:r>
          </a:p>
          <a:p>
            <a:pPr lvl="2"/>
            <a:r>
              <a:rPr lang="en-US" dirty="0"/>
              <a:t>New </a:t>
            </a:r>
            <a:r>
              <a:rPr lang="en-US" dirty="0" smtClean="0"/>
              <a:t>Initialization for HWRF</a:t>
            </a:r>
            <a:endParaRPr lang="en-US" dirty="0"/>
          </a:p>
          <a:p>
            <a:pPr lvl="2"/>
            <a:r>
              <a:rPr lang="en-US" dirty="0"/>
              <a:t>TDR </a:t>
            </a:r>
            <a:r>
              <a:rPr lang="en-US" dirty="0" smtClean="0"/>
              <a:t>DA Parallel Runs and </a:t>
            </a:r>
            <a:r>
              <a:rPr lang="en-US" dirty="0" err="1" smtClean="0"/>
              <a:t>EnKF-Var</a:t>
            </a:r>
            <a:r>
              <a:rPr lang="en-US" dirty="0" smtClean="0"/>
              <a:t> Hybrid DA for Basin-Scale HWRF</a:t>
            </a:r>
            <a:endParaRPr lang="en-US" dirty="0"/>
          </a:p>
          <a:p>
            <a:pPr lvl="2"/>
            <a:r>
              <a:rPr lang="en-US" dirty="0" smtClean="0"/>
              <a:t>HWRF-HYCOM</a:t>
            </a:r>
          </a:p>
          <a:p>
            <a:pPr lvl="2"/>
            <a:r>
              <a:rPr lang="en-US" dirty="0" smtClean="0"/>
              <a:t>HWRF </a:t>
            </a:r>
            <a:r>
              <a:rPr lang="en-US" dirty="0"/>
              <a:t>in Western Pacific and North Indian Ocean </a:t>
            </a:r>
            <a:r>
              <a:rPr lang="en-US" dirty="0" smtClean="0"/>
              <a:t>Basins</a:t>
            </a:r>
            <a:endParaRPr lang="en-US" sz="1400" dirty="0"/>
          </a:p>
          <a:p>
            <a:r>
              <a:rPr lang="en-US" sz="2400" dirty="0" smtClean="0"/>
              <a:t>HWRF O&amp;M Task Matrix</a:t>
            </a:r>
          </a:p>
          <a:p>
            <a:r>
              <a:rPr lang="en-US" sz="2400" dirty="0" smtClean="0"/>
              <a:t>Ongoing Developments</a:t>
            </a:r>
          </a:p>
          <a:p>
            <a:r>
              <a:rPr lang="en-US" sz="2400" dirty="0" smtClean="0"/>
              <a:t>Future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5000" y="152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HWRF w/High-Resolution ECMWF IC/BC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4098" name="Picture 2" descr="C:\Users\vijay.t.tallapragada\Downloads\fig_EPAL2012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" y="838200"/>
            <a:ext cx="440133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ijay.t.tallapragada\Downloads\fig_EPAL2012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15" y="838200"/>
            <a:ext cx="440133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45720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Guidance from HWFE received special attention by NHC, especially for intensity forecasts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315200" y="2980592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 descr="ep052012.2012070800.12546.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3558988"/>
            <a:ext cx="4267200" cy="3299012"/>
          </a:xfrm>
          <a:prstGeom prst="rect">
            <a:avLst/>
          </a:prstGeom>
        </p:spPr>
      </p:pic>
      <p:pic>
        <p:nvPicPr>
          <p:cNvPr id="4" name="Picture 3" descr="EMILIA.2012070800.Vmax.single.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38800" cy="4359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343402"/>
            <a:ext cx="5486400" cy="138498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/>
              <a:t>Comparison of intensity forecast: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HWFE</a:t>
            </a:r>
            <a:r>
              <a:rPr lang="en-US" sz="2800" dirty="0"/>
              <a:t> vs. </a:t>
            </a:r>
            <a:r>
              <a:rPr lang="en-US" sz="2800" dirty="0">
                <a:solidFill>
                  <a:srgbClr val="0070C0"/>
                </a:solidFill>
              </a:rPr>
              <a:t>HWRF</a:t>
            </a:r>
          </a:p>
          <a:p>
            <a:r>
              <a:rPr lang="en-US" sz="2800" dirty="0"/>
              <a:t>Forecast </a:t>
            </a:r>
            <a:r>
              <a:rPr lang="en-US" sz="2800" dirty="0" smtClean="0"/>
              <a:t>beginning</a:t>
            </a:r>
            <a:r>
              <a:rPr lang="en-US" sz="2800" dirty="0"/>
              <a:t>: 2012070800</a:t>
            </a:r>
          </a:p>
        </p:txBody>
      </p:sp>
    </p:spTree>
    <p:extLst>
      <p:ext uri="{BB962C8B-B14F-4D97-AF65-F5344CB8AC3E}">
        <p14:creationId xmlns:p14="http://schemas.microsoft.com/office/powerpoint/2010/main" val="57387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mwf_FIVE05E.2012070800.vx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4" name="Picture 3" descr="GFS_FIVE05E.2012070800.vx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85801"/>
            <a:ext cx="22860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ECMWF based 0h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191000"/>
            <a:ext cx="22860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GFS Based 0h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838200"/>
            <a:ext cx="21336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Deep init Storm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4267201"/>
            <a:ext cx="2133600" cy="70659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Shallow init Storm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58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mwf_FIVE05E.2012070800.vx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4" name="Picture 3" descr="GFS_FIVE05E.2012070800.vx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85801"/>
            <a:ext cx="2286000" cy="70659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ECMWF based 48h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191000"/>
            <a:ext cx="22860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GFS Based 48h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762000"/>
            <a:ext cx="16764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Strong storm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1" y="4038601"/>
            <a:ext cx="1676400" cy="4001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Weak Storm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F3884-10D7-4AAD-AB84-7B2A9A77528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63842" name="Rectangle 3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457200"/>
          </a:xfrm>
        </p:spPr>
        <p:txBody>
          <a:bodyPr lIns="0" rIns="0" bIns="0" anchor="b">
            <a:norm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HWRF With Multiple Moving Nests (EMC-HRD)</a:t>
            </a:r>
          </a:p>
        </p:txBody>
      </p:sp>
      <p:sp>
        <p:nvSpPr>
          <p:cNvPr id="163843" name="Rectangle 4"/>
          <p:cNvSpPr>
            <a:spLocks noGrp="1"/>
          </p:cNvSpPr>
          <p:nvPr>
            <p:ph type="body" sz="half" idx="4294967295"/>
          </p:nvPr>
        </p:nvSpPr>
        <p:spPr>
          <a:xfrm>
            <a:off x="0" y="838200"/>
            <a:ext cx="3352800" cy="1066800"/>
          </a:xfrm>
        </p:spPr>
        <p:txBody>
          <a:bodyPr>
            <a:normAutofit fontScale="92500" lnSpcReduction="20000"/>
          </a:bodyPr>
          <a:lstStyle/>
          <a:p>
            <a:pPr marL="273050" indent="-273050">
              <a:lnSpc>
                <a:spcPct val="90000"/>
              </a:lnSpc>
            </a:pPr>
            <a:r>
              <a:rPr lang="en-US" sz="2500" smtClean="0"/>
              <a:t>Basin scale domain </a:t>
            </a:r>
          </a:p>
          <a:p>
            <a:pPr marL="273050" indent="-273050">
              <a:lnSpc>
                <a:spcPct val="90000"/>
              </a:lnSpc>
            </a:pPr>
            <a:r>
              <a:rPr lang="en-US" sz="2500" smtClean="0"/>
              <a:t>7 days forecast</a:t>
            </a:r>
          </a:p>
          <a:p>
            <a:pPr marL="273050" indent="-273050">
              <a:lnSpc>
                <a:spcPct val="90000"/>
              </a:lnSpc>
            </a:pPr>
            <a:r>
              <a:rPr lang="en-US" sz="2500" smtClean="0"/>
              <a:t>SDA and cycling</a:t>
            </a:r>
          </a:p>
        </p:txBody>
      </p:sp>
      <p:sp>
        <p:nvSpPr>
          <p:cNvPr id="16384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581400" y="685800"/>
            <a:ext cx="5029200" cy="1371600"/>
          </a:xfrm>
        </p:spPr>
        <p:txBody>
          <a:bodyPr>
            <a:noAutofit/>
          </a:bodyPr>
          <a:lstStyle/>
          <a:p>
            <a:pPr marL="273050" indent="-273050">
              <a:lnSpc>
                <a:spcPct val="90000"/>
              </a:lnSpc>
            </a:pPr>
            <a:r>
              <a:rPr lang="en-US" sz="1600" dirty="0" smtClean="0"/>
              <a:t>Regional ensembles/products</a:t>
            </a:r>
          </a:p>
          <a:p>
            <a:pPr marL="273050" indent="-273050">
              <a:lnSpc>
                <a:spcPct val="90000"/>
              </a:lnSpc>
            </a:pPr>
            <a:r>
              <a:rPr lang="en-US" sz="1600" dirty="0" smtClean="0"/>
              <a:t>Daily Tropical Outlook/genesis</a:t>
            </a:r>
          </a:p>
          <a:p>
            <a:pPr marL="273050" indent="-273050">
              <a:lnSpc>
                <a:spcPct val="90000"/>
              </a:lnSpc>
            </a:pPr>
            <a:r>
              <a:rPr lang="en-US" sz="1600" dirty="0" smtClean="0"/>
              <a:t>Computational </a:t>
            </a:r>
            <a:r>
              <a:rPr lang="en-US" sz="1600" dirty="0" smtClean="0"/>
              <a:t>Efficiency</a:t>
            </a:r>
          </a:p>
          <a:p>
            <a:pPr marL="273050" indent="-273050">
              <a:lnSpc>
                <a:spcPct val="90000"/>
              </a:lnSpc>
            </a:pPr>
            <a:r>
              <a:rPr lang="en-US" sz="1600" dirty="0" smtClean="0"/>
              <a:t>Auto-detection of genesis (configure high-resolution nests during model integration)</a:t>
            </a:r>
            <a:endParaRPr lang="en-US" sz="1600" dirty="0" smtClean="0"/>
          </a:p>
        </p:txBody>
      </p:sp>
      <p:pic>
        <p:nvPicPr>
          <p:cNvPr id="7" name="Picture 6" descr="2012-Basin-Scale-EARL07L-DANIELLE06L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9144000" cy="38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basin.track-e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" y="32017"/>
            <a:ext cx="4389120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asin.intensity-er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2017"/>
            <a:ext cx="4389120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asin_ep.track-err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1" y="3323857"/>
            <a:ext cx="4389120" cy="3291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756528"/>
            <a:ext cx="3246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Basin-Scale HWRF – Superior track performance in both ATL and E-PAC basins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0" name="Picture 9" descr="basin_ep.intensity-err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17" y="3366375"/>
            <a:ext cx="4389120" cy="3291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56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16050"/>
          <a:stretch/>
        </p:blipFill>
        <p:spPr bwMode="auto">
          <a:xfrm>
            <a:off x="152400" y="152400"/>
            <a:ext cx="8778240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 b="31930"/>
          <a:stretch/>
        </p:blipFill>
        <p:spPr bwMode="auto">
          <a:xfrm>
            <a:off x="152400" y="4141176"/>
            <a:ext cx="877824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568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0" y="304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HWRF in Western Pacific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5122" name="Picture 2" descr="C:\Users\vijay.t.tallapragada\Downloads\fig_WPAL2012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8196"/>
            <a:ext cx="4171950" cy="30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ijay.t.tallapragada\Downloads\fig_WPAL2012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92" y="1078117"/>
            <a:ext cx="4215973" cy="308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0570" y="42672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Provided better track skill than the FNMOC models.  Intensity skill good through 60hrs, suffered from pre-mature landfalls and lack of ability to capture RI events.</a:t>
            </a:r>
          </a:p>
          <a:p>
            <a:endParaRPr lang="en-US" dirty="0"/>
          </a:p>
          <a:p>
            <a:r>
              <a:rPr lang="en-US" dirty="0" smtClean="0"/>
              <a:t>This basin provides a proving ground for HWRF - more complex terrain interactions and monsoonal environment.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0" y="2438400"/>
            <a:ext cx="2590800" cy="12954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38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vijay.tallapragada\Desktop\new\tr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096962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HWRF for Tropical Cyclones in the North Indian Ocean region</a:t>
            </a:r>
            <a:endParaRPr lang="en-US" sz="1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84844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2007: </a:t>
            </a:r>
            <a:r>
              <a:rPr lang="en-US" sz="1200" b="1" dirty="0" err="1" smtClean="0"/>
              <a:t>Gonu</a:t>
            </a:r>
            <a:r>
              <a:rPr lang="en-US" sz="1200" b="1" dirty="0" smtClean="0"/>
              <a:t> (AS), </a:t>
            </a:r>
            <a:r>
              <a:rPr lang="en-US" sz="1200" b="1" dirty="0" err="1" smtClean="0"/>
              <a:t>Sidr</a:t>
            </a:r>
            <a:r>
              <a:rPr lang="en-US" sz="1200" b="1" dirty="0" smtClean="0"/>
              <a:t> (BB)</a:t>
            </a:r>
          </a:p>
          <a:p>
            <a:r>
              <a:rPr lang="en-US" sz="1200" b="1" dirty="0" smtClean="0"/>
              <a:t>2008: </a:t>
            </a:r>
            <a:r>
              <a:rPr lang="en-US" sz="1200" b="1" dirty="0" err="1" smtClean="0"/>
              <a:t>Nargis</a:t>
            </a:r>
            <a:r>
              <a:rPr lang="en-US" sz="1200" b="1" dirty="0" smtClean="0"/>
              <a:t> (BB)</a:t>
            </a:r>
          </a:p>
          <a:p>
            <a:r>
              <a:rPr lang="en-US" sz="1200" b="1" dirty="0" smtClean="0"/>
              <a:t>2011: Thane (BB)</a:t>
            </a:r>
            <a:endParaRPr lang="en-US" sz="1200" b="1" dirty="0"/>
          </a:p>
        </p:txBody>
      </p:sp>
      <p:pic>
        <p:nvPicPr>
          <p:cNvPr id="7" name="Picture 3" descr="C:\Users\vijay.tallapragada\Desktop\new\i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90" y="1143000"/>
            <a:ext cx="4482445" cy="32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7490" y="4724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Significantly superior performance for track and intensity from HWRF noted for these storms in Bay of Bengal and Arabian Sea.  </a:t>
            </a:r>
          </a:p>
        </p:txBody>
      </p:sp>
    </p:spTree>
    <p:extLst>
      <p:ext uri="{BB962C8B-B14F-4D97-AF65-F5344CB8AC3E}">
        <p14:creationId xmlns:p14="http://schemas.microsoft.com/office/powerpoint/2010/main" val="3358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685800"/>
          <a:ext cx="8382000" cy="4343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/>
                <a:gridCol w="4191000"/>
              </a:tblGrid>
              <a:tr h="51388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HWRF</a:t>
                      </a:r>
                      <a:r>
                        <a:rPr lang="en-US" baseline="0" dirty="0" smtClean="0"/>
                        <a:t> Task Matrix – O&amp;M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3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Pre-Implementation T&amp;E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Code</a:t>
                      </a:r>
                      <a:r>
                        <a:rPr lang="en-US" baseline="0" dirty="0" smtClean="0"/>
                        <a:t> Optimization and IT Testing, RFCs</a:t>
                      </a:r>
                      <a:endParaRPr lang="en-US" dirty="0"/>
                    </a:p>
                  </a:txBody>
                  <a:tcPr/>
                </a:tc>
              </a:tr>
              <a:tr h="513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Scripting for Operational and Parallel Runs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Porting activities</a:t>
                      </a:r>
                      <a:endParaRPr lang="en-US" dirty="0"/>
                    </a:p>
                  </a:txBody>
                  <a:tcPr/>
                </a:tc>
              </a:tr>
              <a:tr h="8869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Troubleshooting</a:t>
                      </a:r>
                      <a:r>
                        <a:rPr lang="en-US" baseline="0" dirty="0" smtClean="0"/>
                        <a:t> Operational and Parallel Runs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Automation of runs, archives,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products and graphics</a:t>
                      </a:r>
                      <a:endParaRPr lang="en-US" dirty="0"/>
                    </a:p>
                  </a:txBody>
                  <a:tcPr/>
                </a:tc>
              </a:tr>
              <a:tr h="513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Product Display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Website maintenance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Real-time Statistics and Diagnostics</a:t>
                      </a:r>
                      <a:endParaRPr lang="en-US" dirty="0"/>
                    </a:p>
                  </a:txBody>
                  <a:tcPr/>
                </a:tc>
              </a:tr>
              <a:tr h="8869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Code management</a:t>
                      </a:r>
                      <a:r>
                        <a:rPr lang="en-US" baseline="0" dirty="0" smtClean="0"/>
                        <a:t> and subversion maintenance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Support to NHC, JTWC and other partners</a:t>
                      </a:r>
                      <a:endParaRPr lang="en-US" dirty="0"/>
                    </a:p>
                  </a:txBody>
                  <a:tcPr/>
                </a:tc>
              </a:tr>
              <a:tr h="5138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Real-time</a:t>
                      </a:r>
                      <a:r>
                        <a:rPr lang="en-US" baseline="0" dirty="0" smtClean="0"/>
                        <a:t> tasking of P-3 and G-IV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HWRF</a:t>
                      </a:r>
                      <a:r>
                        <a:rPr lang="en-US" baseline="0" dirty="0" smtClean="0"/>
                        <a:t> Weekly and Monthly meetings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113"/>
            <a:ext cx="8686800" cy="533400"/>
          </a:xfrm>
        </p:spPr>
        <p:txBody>
          <a:bodyPr lIns="82945" tIns="41473" rIns="82945" bIns="41473"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of the 2012 HWRF upgrades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57028" y="650099"/>
            <a:ext cx="4872172" cy="5903101"/>
          </a:xfrm>
          <a:prstGeom prst="rect">
            <a:avLst/>
          </a:prstGeom>
        </p:spPr>
        <p:txBody>
          <a:bodyPr lIns="82945" tIns="19199" rIns="82945" bIns="41473"/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For the first time, a</a:t>
            </a:r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high-resolution hurricane model operating at cloud-permitting 3km resolution</a:t>
            </a:r>
            <a:r>
              <a:rPr lang="en-US" i="1" dirty="0" smtClean="0"/>
              <a:t>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implemented into NCEP operational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This upgrade is a result of </a:t>
            </a:r>
            <a:r>
              <a:rPr lang="en-US" sz="2000" b="1" dirty="0" smtClean="0">
                <a:solidFill>
                  <a:srgbClr val="FF0000"/>
                </a:solidFill>
              </a:rPr>
              <a:t>multi-agency efforts supported by HFIP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58838" lvl="2" indent="-401638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EMC</a:t>
            </a:r>
            <a:r>
              <a:rPr lang="en-US" i="1" dirty="0" smtClean="0"/>
              <a:t>: Computational efficiency, nest motion algorithm, physics improvements, 3km initialization and pre-implementation T&amp;E</a:t>
            </a:r>
          </a:p>
          <a:p>
            <a:pPr marL="858838" lvl="2" indent="-401638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HRD/AOML</a:t>
            </a:r>
            <a:r>
              <a:rPr lang="en-US" i="1" dirty="0" smtClean="0"/>
              <a:t>: nest motion algorithm, multiple moving nests, PBL upgrades, interpolation for initialization, </a:t>
            </a:r>
            <a:r>
              <a:rPr lang="en-US" b="1" i="1" dirty="0" smtClean="0">
                <a:solidFill>
                  <a:srgbClr val="FF0000"/>
                </a:solidFill>
              </a:rPr>
              <a:t>DTC/NCAR</a:t>
            </a:r>
            <a:r>
              <a:rPr lang="en-US" i="1" dirty="0" smtClean="0"/>
              <a:t>: code management and repository, MPI profiling</a:t>
            </a:r>
          </a:p>
          <a:p>
            <a:pPr marL="858838" lvl="2" indent="-401638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ESRL</a:t>
            </a:r>
            <a:r>
              <a:rPr lang="en-US" i="1" dirty="0" smtClean="0"/>
              <a:t>: Physics sensitivity tests and idealized capability</a:t>
            </a:r>
          </a:p>
          <a:p>
            <a:pPr marL="858838" lvl="2" indent="-401638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URI</a:t>
            </a:r>
            <a:r>
              <a:rPr lang="en-US" i="1" dirty="0" smtClean="0"/>
              <a:t>: 1D ocean coupling in East Pac </a:t>
            </a:r>
            <a:r>
              <a:rPr lang="en-US" b="1" i="1" dirty="0" smtClean="0">
                <a:solidFill>
                  <a:srgbClr val="FF0000"/>
                </a:solidFill>
              </a:rPr>
              <a:t>GFDL</a:t>
            </a:r>
            <a:r>
              <a:rPr lang="en-US" i="1" dirty="0" smtClean="0"/>
              <a:t>: Knowledge sharing, joint T&amp;E</a:t>
            </a:r>
          </a:p>
          <a:p>
            <a:pPr marL="858838" lvl="2" indent="-401638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NHC</a:t>
            </a:r>
            <a:r>
              <a:rPr lang="en-US" i="1" dirty="0" smtClean="0"/>
              <a:t>: Diagnostics and evaluation of the HWRF pre-implementation tests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7800" y="2590800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Three telescoping domains:</a:t>
            </a:r>
          </a:p>
          <a:p>
            <a:pPr marL="326172" indent="-293764" defTabSz="414726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27km: 75x75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;  9km ~11x10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3km inner-most nest ~6x6</a:t>
            </a:r>
            <a:r>
              <a:rPr lang="en-US" b="1" baseline="30000" dirty="0" smtClean="0">
                <a:solidFill>
                  <a:srgbClr val="FF0000"/>
                </a:solidFill>
              </a:rPr>
              <a:t>o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7" name="Picture 3" descr="Moving-nest gri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09600"/>
            <a:ext cx="2670738" cy="208976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4" descr="loop_1e-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581400"/>
            <a:ext cx="3544824" cy="30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22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381000"/>
          <a:ext cx="7924800" cy="5791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80"/>
                <a:gridCol w="6141720"/>
              </a:tblGrid>
              <a:tr h="76247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HWRF</a:t>
                      </a:r>
                      <a:r>
                        <a:rPr lang="en-US" baseline="0" dirty="0" smtClean="0"/>
                        <a:t> Development – Ongoing Work – Real-Time Parallels</a:t>
                      </a:r>
                    </a:p>
                    <a:p>
                      <a:pPr algn="ctr"/>
                      <a:r>
                        <a:rPr lang="en-US" baseline="0" dirty="0" smtClean="0"/>
                        <a:t>(Potential candidates for 2013 HWRF implementation)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892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Vortex Initialization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Improved methods for storm size, vertical structure and intensity correction, revised composite storm consistent with model physics</a:t>
                      </a:r>
                      <a:endParaRPr lang="en-US" dirty="0"/>
                    </a:p>
                  </a:txBody>
                  <a:tcPr/>
                </a:tc>
              </a:tr>
              <a:tr h="108925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PBL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TKE based local PBL as</a:t>
                      </a:r>
                      <a:r>
                        <a:rPr lang="en-US" baseline="0" dirty="0" smtClean="0"/>
                        <a:t> an alternative to deeper non-local GFS PBL, Modified GFS PBL with revised computation of Critical </a:t>
                      </a:r>
                      <a:r>
                        <a:rPr lang="en-US" baseline="0" dirty="0" err="1" smtClean="0"/>
                        <a:t>Ri</a:t>
                      </a:r>
                      <a:r>
                        <a:rPr lang="en-US" baseline="0" dirty="0" smtClean="0"/>
                        <a:t> and PBL depth</a:t>
                      </a:r>
                      <a:endParaRPr lang="en-US" dirty="0"/>
                    </a:p>
                  </a:txBody>
                  <a:tcPr/>
                </a:tc>
              </a:tr>
              <a:tr h="7624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Advection of hydrometeors across boundaries, treatment of individual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species, improved nest-parent</a:t>
                      </a:r>
                      <a:r>
                        <a:rPr lang="en-US" baseline="0" dirty="0" smtClean="0"/>
                        <a:t> interpolations</a:t>
                      </a:r>
                      <a:endParaRPr lang="en-US" dirty="0"/>
                    </a:p>
                  </a:txBody>
                  <a:tcPr/>
                </a:tc>
              </a:tr>
              <a:tr h="4417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Radiation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RRTM-G as a replacement candidate for GFDL radiation</a:t>
                      </a:r>
                    </a:p>
                  </a:txBody>
                  <a:tcPr/>
                </a:tc>
              </a:tr>
              <a:tr h="4417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Convection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SAS Scheme for high-resolution grids</a:t>
                      </a:r>
                    </a:p>
                  </a:txBody>
                  <a:tcPr/>
                </a:tc>
              </a:tr>
              <a:tr h="7624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Horizontal Diffusion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Sensitivity experiments for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horizontal diffusion, divergence damping, dissipative heating and cloud momentum mixing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417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HWRF-HYCOM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Operational HWRF coupled to RTOFS-Global (Hyun-</a:t>
                      </a:r>
                      <a:r>
                        <a:rPr lang="en-US" dirty="0" err="1" smtClean="0"/>
                        <a:t>Sook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873507"/>
              </p:ext>
            </p:extLst>
          </p:nvPr>
        </p:nvGraphicFramePr>
        <p:xfrm>
          <a:off x="609600" y="533400"/>
          <a:ext cx="7924800" cy="5930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80"/>
                <a:gridCol w="6141720"/>
              </a:tblGrid>
              <a:tr h="52223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Experiments in support of long-term developmental tasks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9013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TDR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Assimilation of real-time aircraft TDR (P-3 and G-IV), SFMR and flight level data in GSI framework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(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Mingjing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9013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Basin-scale HWRF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Control runs for Hybrid</a:t>
                      </a:r>
                      <a:r>
                        <a:rPr lang="en-US" baseline="0" dirty="0" smtClean="0"/>
                        <a:t> DA, no initialization, no coupling, 27km 61L (</a:t>
                      </a:r>
                      <a:r>
                        <a:rPr lang="en-US" baseline="0" dirty="0" err="1" smtClean="0"/>
                        <a:t>Weiguo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9013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Hybrid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Minimal hybrid</a:t>
                      </a:r>
                      <a:r>
                        <a:rPr lang="en-US" baseline="0" dirty="0" smtClean="0"/>
                        <a:t> system for basin-scale HWRF driven by global ensembles (</a:t>
                      </a:r>
                      <a:r>
                        <a:rPr lang="en-US" baseline="0" dirty="0" err="1" smtClean="0"/>
                        <a:t>Mingjing</a:t>
                      </a:r>
                      <a:r>
                        <a:rPr lang="en-US" baseline="0" dirty="0" smtClean="0"/>
                        <a:t>), starting on August 1</a:t>
                      </a:r>
                      <a:endParaRPr lang="en-US" dirty="0"/>
                    </a:p>
                  </a:txBody>
                  <a:tcPr/>
                </a:tc>
              </a:tr>
              <a:tr h="9013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Hybrid 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Minimal hybrid</a:t>
                      </a:r>
                      <a:r>
                        <a:rPr lang="en-US" baseline="0" dirty="0" smtClean="0"/>
                        <a:t> system for basin-scale HWRF driven by HWRF ensembles (Jeff Whitaker), starting on August 1</a:t>
                      </a:r>
                      <a:endParaRPr lang="en-US" dirty="0" smtClean="0"/>
                    </a:p>
                  </a:txBody>
                  <a:tcPr/>
                </a:tc>
              </a:tr>
              <a:tr h="9013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Basin-scale HWRF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Control experiments with multiple moveable nests (HRD), starting on August 1</a:t>
                      </a:r>
                    </a:p>
                  </a:txBody>
                  <a:tcPr/>
                </a:tc>
              </a:tr>
              <a:tr h="9013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Miscellaneous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HFIP funded</a:t>
                      </a:r>
                      <a:r>
                        <a:rPr lang="en-US" baseline="0" dirty="0" smtClean="0"/>
                        <a:t> PIs working on various projects: Rob </a:t>
                      </a:r>
                      <a:r>
                        <a:rPr lang="en-US" baseline="0" dirty="0" err="1" smtClean="0"/>
                        <a:t>Fovell</a:t>
                      </a:r>
                      <a:r>
                        <a:rPr lang="en-US" baseline="0" dirty="0" smtClean="0"/>
                        <a:t>, UCLA; Da-Lin Zhang, UMD; </a:t>
                      </a:r>
                      <a:r>
                        <a:rPr lang="en-US" baseline="0" dirty="0" err="1" smtClean="0"/>
                        <a:t>Xuguang</a:t>
                      </a:r>
                      <a:r>
                        <a:rPr lang="en-US" baseline="0" dirty="0" smtClean="0"/>
                        <a:t> Wang, OU and DTC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Ongoing Developments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- </a:t>
            </a:r>
            <a:r>
              <a:rPr lang="en-US" sz="3200" dirty="0" smtClean="0">
                <a:solidFill>
                  <a:srgbClr val="0000CC"/>
                </a:solidFill>
              </a:rPr>
              <a:t>Infrastructure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HWRF in ESMF framework:</a:t>
            </a:r>
          </a:p>
          <a:p>
            <a:pPr lvl="1"/>
            <a:r>
              <a:rPr lang="en-US" sz="2000" dirty="0" smtClean="0"/>
              <a:t>Align with long-term strategies for unified modeling framework (NEMS)</a:t>
            </a:r>
          </a:p>
          <a:p>
            <a:pPr lvl="1"/>
            <a:r>
              <a:rPr lang="en-US" sz="2000" dirty="0" smtClean="0"/>
              <a:t>Take advantage of other components in the ESMF framework for ocean (HYCOM) and wave (WWIII) models for coupling through ESMF coupler</a:t>
            </a:r>
          </a:p>
          <a:p>
            <a:pPr lvl="1"/>
            <a:r>
              <a:rPr lang="en-US" sz="2000" dirty="0" smtClean="0"/>
              <a:t>Follow the procedure adopted by NMM-B to develop the ESMF wrapper for HWRF</a:t>
            </a:r>
          </a:p>
          <a:p>
            <a:pPr lvl="1"/>
            <a:r>
              <a:rPr lang="en-US" sz="2000" dirty="0" smtClean="0"/>
              <a:t>0.5 FTE effort (with additional help from DTC)</a:t>
            </a:r>
          </a:p>
          <a:p>
            <a:pPr lvl="1"/>
            <a:r>
              <a:rPr lang="en-US" sz="2000" dirty="0" smtClean="0"/>
              <a:t>Projected completion in one year</a:t>
            </a:r>
          </a:p>
          <a:p>
            <a:pPr lvl="1"/>
            <a:r>
              <a:rPr lang="en-US" sz="2000" dirty="0" smtClean="0"/>
              <a:t>Need a work-around for MPMD execution in ESMF framework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Ongoing Developments – Infrastructure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NMM-B for hurricanes:</a:t>
            </a:r>
          </a:p>
          <a:p>
            <a:pPr lvl="1"/>
            <a:r>
              <a:rPr lang="en-US" sz="1800" dirty="0" smtClean="0"/>
              <a:t>Align with long-term strategies for unified modeling framework (NEMS)</a:t>
            </a:r>
          </a:p>
          <a:p>
            <a:pPr lvl="1"/>
            <a:r>
              <a:rPr lang="en-US" sz="1800" dirty="0" smtClean="0"/>
              <a:t>Take advantage of developments in NMM-B</a:t>
            </a:r>
          </a:p>
          <a:p>
            <a:pPr lvl="1"/>
            <a:r>
              <a:rPr lang="en-US" sz="1800" dirty="0" smtClean="0"/>
              <a:t>Ongoing work includes:</a:t>
            </a:r>
          </a:p>
          <a:p>
            <a:pPr lvl="2"/>
            <a:r>
              <a:rPr lang="en-US" sz="1600" dirty="0" smtClean="0"/>
              <a:t>Two-way feedback</a:t>
            </a:r>
          </a:p>
          <a:p>
            <a:pPr lvl="2"/>
            <a:r>
              <a:rPr lang="en-US" sz="1600" dirty="0" smtClean="0"/>
              <a:t>Multiple nest support</a:t>
            </a:r>
          </a:p>
          <a:p>
            <a:pPr lvl="1"/>
            <a:r>
              <a:rPr lang="en-US" sz="1800" dirty="0" smtClean="0"/>
              <a:t>Outstanding issues:</a:t>
            </a:r>
          </a:p>
          <a:p>
            <a:pPr lvl="2"/>
            <a:r>
              <a:rPr lang="en-US" sz="1600" dirty="0" smtClean="0"/>
              <a:t>Vortex relocation and initialization</a:t>
            </a:r>
          </a:p>
          <a:p>
            <a:pPr lvl="2"/>
            <a:r>
              <a:rPr lang="en-US" sz="1600" dirty="0" smtClean="0"/>
              <a:t>Ocean coupling</a:t>
            </a:r>
          </a:p>
          <a:p>
            <a:pPr lvl="2"/>
            <a:r>
              <a:rPr lang="en-US" sz="1600" dirty="0" smtClean="0"/>
              <a:t>Porting HWRF physics</a:t>
            </a:r>
          </a:p>
          <a:p>
            <a:pPr lvl="2"/>
            <a:r>
              <a:rPr lang="en-US" sz="1600" dirty="0" smtClean="0"/>
              <a:t>Training for HWRF team members and collaborators</a:t>
            </a:r>
          </a:p>
          <a:p>
            <a:pPr lvl="2"/>
            <a:r>
              <a:rPr lang="en-US" sz="1600" dirty="0" smtClean="0"/>
              <a:t>Extensive T&amp;E</a:t>
            </a:r>
          </a:p>
          <a:p>
            <a:pPr lvl="1"/>
            <a:r>
              <a:rPr lang="en-US" sz="1800" dirty="0" smtClean="0"/>
              <a:t>3-5 year effort</a:t>
            </a:r>
          </a:p>
          <a:p>
            <a:pPr lvl="1"/>
            <a:r>
              <a:rPr lang="en-US" sz="1800" dirty="0" smtClean="0"/>
              <a:t>Significant spin-up time for HWRF community to transition to NEMS</a:t>
            </a:r>
          </a:p>
          <a:p>
            <a:pPr lvl="1"/>
            <a:endParaRPr lang="en-US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Ongoing developments - </a:t>
            </a:r>
            <a:r>
              <a:rPr lang="en-US" sz="2800" b="1" dirty="0" smtClean="0">
                <a:solidFill>
                  <a:srgbClr val="0000CC"/>
                </a:solidFill>
              </a:rPr>
              <a:t>Infrastructure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Multiple moveable nests in basin-scale HWRF:</a:t>
            </a:r>
          </a:p>
          <a:p>
            <a:pPr lvl="1"/>
            <a:r>
              <a:rPr lang="en-US" dirty="0" smtClean="0"/>
              <a:t>Eliminates need for separate runs for each storm </a:t>
            </a:r>
          </a:p>
          <a:p>
            <a:pPr lvl="1"/>
            <a:r>
              <a:rPr lang="en-US" dirty="0" smtClean="0"/>
              <a:t>Better representation of storm-storm interactions</a:t>
            </a:r>
          </a:p>
          <a:p>
            <a:pPr lvl="1"/>
            <a:r>
              <a:rPr lang="en-US" dirty="0" smtClean="0"/>
              <a:t>Could be run in genesis mode</a:t>
            </a:r>
          </a:p>
          <a:p>
            <a:pPr lvl="1"/>
            <a:r>
              <a:rPr lang="en-US" dirty="0" smtClean="0"/>
              <a:t>Seven-day regional model forecasts in support of NHC’s request</a:t>
            </a:r>
          </a:p>
          <a:p>
            <a:pPr lvl="1"/>
            <a:r>
              <a:rPr lang="en-US" dirty="0" smtClean="0"/>
              <a:t>Advantageous for large-scale data assimilation (including hybrid) and cycling (constant outer domain)</a:t>
            </a:r>
          </a:p>
          <a:p>
            <a:r>
              <a:rPr lang="en-US" dirty="0" smtClean="0"/>
              <a:t>WRF does not support concurrent integration of different domains</a:t>
            </a:r>
          </a:p>
          <a:p>
            <a:pPr lvl="2"/>
            <a:r>
              <a:rPr lang="en-US" dirty="0" smtClean="0"/>
              <a:t>Adds about 50% of run time with each additional domain</a:t>
            </a:r>
          </a:p>
          <a:p>
            <a:pPr lvl="2"/>
            <a:r>
              <a:rPr lang="en-US" dirty="0" smtClean="0"/>
              <a:t>Requires changes to WRF infrastructure, IO, and RSL libraries</a:t>
            </a:r>
          </a:p>
          <a:p>
            <a:pPr lvl="2"/>
            <a:r>
              <a:rPr lang="en-US" dirty="0" smtClean="0"/>
              <a:t>0.5 FTE effort proposed by John </a:t>
            </a:r>
            <a:r>
              <a:rPr lang="en-US" dirty="0" err="1" smtClean="0"/>
              <a:t>Michalaces</a:t>
            </a:r>
            <a:endParaRPr lang="en-US" dirty="0" smtClean="0"/>
          </a:p>
          <a:p>
            <a:pPr lvl="2"/>
            <a:r>
              <a:rPr lang="en-US" dirty="0" smtClean="0"/>
              <a:t>Could impact operational pathway for ongoing Hybrid DA project</a:t>
            </a:r>
          </a:p>
          <a:p>
            <a:r>
              <a:rPr lang="en-US" dirty="0" smtClean="0"/>
              <a:t>Digital Filter in WRF-NMM does not work for HWRF</a:t>
            </a:r>
          </a:p>
          <a:p>
            <a:pPr lvl="2"/>
            <a:r>
              <a:rPr lang="en-US" dirty="0" smtClean="0"/>
              <a:t>No foreseeable solution.  Essential for </a:t>
            </a:r>
            <a:r>
              <a:rPr lang="en-US" dirty="0" err="1" smtClean="0"/>
              <a:t>EnKF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 provision to update boundary conditions during DA phase</a:t>
            </a:r>
          </a:p>
          <a:p>
            <a:pPr lvl="2"/>
            <a:r>
              <a:rPr lang="en-US" dirty="0" smtClean="0"/>
              <a:t>Work-around designed by Jeff and Henry 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Focus Areas–Dynamics and Physics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33400" y="9144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Several of the physics options in WRF framework do not work with HWRF:</a:t>
            </a:r>
          </a:p>
          <a:p>
            <a:pPr lvl="1"/>
            <a:r>
              <a:rPr lang="en-US" dirty="0" smtClean="0"/>
              <a:t>Constraints posed by moving nests and the coupler</a:t>
            </a:r>
          </a:p>
          <a:p>
            <a:pPr lvl="1"/>
            <a:r>
              <a:rPr lang="en-US" dirty="0" smtClean="0"/>
              <a:t>DTC’s efforts are not helping to resolve these issues</a:t>
            </a:r>
          </a:p>
          <a:p>
            <a:r>
              <a:rPr lang="en-US" dirty="0" smtClean="0"/>
              <a:t>Issues with </a:t>
            </a:r>
            <a:r>
              <a:rPr lang="en-US" dirty="0" err="1" smtClean="0"/>
              <a:t>centroid</a:t>
            </a:r>
            <a:r>
              <a:rPr lang="en-US" dirty="0" smtClean="0"/>
              <a:t> method:</a:t>
            </a:r>
          </a:p>
          <a:p>
            <a:pPr lvl="1"/>
            <a:r>
              <a:rPr lang="en-US" dirty="0" smtClean="0"/>
              <a:t>Can’t function accurately in presence of high terrain</a:t>
            </a:r>
          </a:p>
          <a:p>
            <a:pPr lvl="1"/>
            <a:r>
              <a:rPr lang="en-US" dirty="0" smtClean="0"/>
              <a:t>“Julia-Jumping Syndrome”</a:t>
            </a:r>
          </a:p>
          <a:p>
            <a:pPr lvl="1"/>
            <a:r>
              <a:rPr lang="en-US" dirty="0" smtClean="0"/>
              <a:t>About 27% of the cases have nest center deviating from model storm center</a:t>
            </a:r>
          </a:p>
          <a:p>
            <a:pPr lvl="1"/>
            <a:r>
              <a:rPr lang="en-US" dirty="0" smtClean="0"/>
              <a:t>High priority development effort for 2013 implementation</a:t>
            </a:r>
          </a:p>
          <a:p>
            <a:r>
              <a:rPr lang="en-US" dirty="0" smtClean="0"/>
              <a:t>Issues with high-terrain</a:t>
            </a:r>
          </a:p>
          <a:p>
            <a:pPr lvl="1"/>
            <a:r>
              <a:rPr lang="en-US" dirty="0" smtClean="0"/>
              <a:t>Model crash over mountains in the Indo-China region</a:t>
            </a:r>
          </a:p>
          <a:p>
            <a:pPr lvl="1"/>
            <a:r>
              <a:rPr lang="en-US" dirty="0" smtClean="0"/>
              <a:t>Erroneous PGF computation due to high terrain</a:t>
            </a:r>
          </a:p>
          <a:p>
            <a:pPr lvl="1"/>
            <a:r>
              <a:rPr lang="en-US" dirty="0" smtClean="0"/>
              <a:t>Temporary fix in place for Western Pacific HWRF runs</a:t>
            </a:r>
          </a:p>
          <a:p>
            <a:pPr lvl="1"/>
            <a:r>
              <a:rPr lang="en-US" dirty="0" smtClean="0"/>
              <a:t>More accurate solution being worked out</a:t>
            </a:r>
          </a:p>
          <a:p>
            <a:r>
              <a:rPr lang="en-US" dirty="0" smtClean="0"/>
              <a:t>Issues with initialization</a:t>
            </a:r>
          </a:p>
          <a:p>
            <a:pPr lvl="1"/>
            <a:r>
              <a:rPr lang="en-US" dirty="0" smtClean="0"/>
              <a:t>Computation of R34 and ROCI impacted by nest domain size</a:t>
            </a:r>
          </a:p>
          <a:p>
            <a:pPr lvl="1"/>
            <a:r>
              <a:rPr lang="en-US" dirty="0" smtClean="0"/>
              <a:t>Model consistent pressure deviates from w-p relationship</a:t>
            </a:r>
          </a:p>
          <a:p>
            <a:r>
              <a:rPr lang="en-US" dirty="0" smtClean="0"/>
              <a:t>Issues with coupler</a:t>
            </a:r>
          </a:p>
          <a:p>
            <a:pPr lvl="1"/>
            <a:r>
              <a:rPr lang="en-US" dirty="0" smtClean="0"/>
              <a:t>Coupler assumes more than one domain present in HWRF</a:t>
            </a:r>
          </a:p>
          <a:p>
            <a:pPr lvl="1"/>
            <a:r>
              <a:rPr lang="en-US" dirty="0" smtClean="0"/>
              <a:t>Can’t work with single-domain basin-scale HWRF </a:t>
            </a:r>
          </a:p>
          <a:p>
            <a:pPr lvl="1"/>
            <a:r>
              <a:rPr lang="en-US" dirty="0" smtClean="0"/>
              <a:t>Not tested for highest resolution third nest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549780"/>
            <a:ext cx="8686800" cy="600342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New paradigm proposed by MMAB:</a:t>
            </a:r>
          </a:p>
          <a:p>
            <a:pPr lvl="1" eaLnBrk="1" hangingPunct="1"/>
            <a:r>
              <a:rPr lang="en-US" sz="2000" dirty="0" smtClean="0"/>
              <a:t>First assure that you have the most realistic ocean possible in a coupled HYCOM-HWRF system.  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2" eaLnBrk="1" hangingPunct="1"/>
            <a:r>
              <a:rPr lang="en-US" sz="1800" dirty="0" smtClean="0"/>
              <a:t>Use frozen HWRF and frozen RTOFS-Global (IC/BC).</a:t>
            </a:r>
          </a:p>
          <a:p>
            <a:pPr lvl="2" eaLnBrk="1" hangingPunct="1"/>
            <a:r>
              <a:rPr lang="en-US" sz="1800" dirty="0" smtClean="0"/>
              <a:t>Develop best possible coupled RTOFS nest.</a:t>
            </a:r>
          </a:p>
          <a:p>
            <a:pPr lvl="1" eaLnBrk="1" hangingPunct="1"/>
            <a:r>
              <a:rPr lang="en-US" sz="2000" dirty="0" smtClean="0"/>
              <a:t>Then </a:t>
            </a:r>
            <a:r>
              <a:rPr lang="en-US" sz="2000" dirty="0" smtClean="0"/>
              <a:t>tune / modify HWRF for use with this ocean representation (optimizing track and intensity</a:t>
            </a:r>
            <a:r>
              <a:rPr lang="en-US" sz="2000" dirty="0" smtClean="0"/>
              <a:t>). </a:t>
            </a:r>
            <a:r>
              <a:rPr lang="en-US" sz="1800" dirty="0" smtClean="0"/>
              <a:t>Adjust </a:t>
            </a:r>
            <a:r>
              <a:rPr lang="en-US" sz="1800" dirty="0" smtClean="0"/>
              <a:t>fluxes / HYCOM tuning as needed while incrementally working on HWRF.</a:t>
            </a:r>
            <a:endParaRPr lang="en-US" sz="1800" dirty="0"/>
          </a:p>
          <a:p>
            <a:r>
              <a:rPr lang="en-US" sz="2400" dirty="0"/>
              <a:t>Assuming that HWRF may fill present resources with third nest, no room for HYCOM in ops until 2014/15. </a:t>
            </a:r>
          </a:p>
          <a:p>
            <a:r>
              <a:rPr lang="en-US" sz="2400" dirty="0"/>
              <a:t>2012: </a:t>
            </a:r>
            <a:r>
              <a:rPr lang="en-US" sz="2400" dirty="0" smtClean="0"/>
              <a:t>  </a:t>
            </a:r>
            <a:r>
              <a:rPr lang="en-US" sz="2000" dirty="0" smtClean="0"/>
              <a:t>MMAB </a:t>
            </a:r>
            <a:r>
              <a:rPr lang="en-US" sz="2000" dirty="0"/>
              <a:t>sets up best possible RTOFS-HWRF.</a:t>
            </a:r>
          </a:p>
          <a:p>
            <a:r>
              <a:rPr lang="en-US" sz="2400" dirty="0" smtClean="0"/>
              <a:t>2013/2014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smtClean="0"/>
              <a:t>Optimize </a:t>
            </a:r>
            <a:r>
              <a:rPr lang="en-US" sz="2000" dirty="0"/>
              <a:t>HWRF for HYCOM</a:t>
            </a:r>
            <a:r>
              <a:rPr lang="en-US" sz="2000" dirty="0" smtClean="0"/>
              <a:t>.</a:t>
            </a:r>
            <a:endParaRPr lang="en-US" sz="1800" dirty="0"/>
          </a:p>
          <a:p>
            <a:pPr lvl="1"/>
            <a:r>
              <a:rPr lang="en-US" sz="2000" dirty="0"/>
              <a:t>Possible addition of wave model to test system.</a:t>
            </a:r>
          </a:p>
          <a:p>
            <a:r>
              <a:rPr lang="en-US" sz="2400" dirty="0"/>
              <a:t>2015: Tentative implementation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US" sz="2400" b="1" dirty="0">
                <a:solidFill>
                  <a:srgbClr val="0000CC"/>
                </a:solidFill>
                <a:latin typeface="+mj-lt"/>
              </a:rPr>
              <a:t>Coupling to </a:t>
            </a:r>
            <a:r>
              <a:rPr lang="en-US" sz="2400" b="1" dirty="0" smtClean="0">
                <a:solidFill>
                  <a:srgbClr val="0000CC"/>
                </a:solidFill>
                <a:latin typeface="+mj-lt"/>
              </a:rPr>
              <a:t>HYCOM</a:t>
            </a:r>
            <a:endParaRPr lang="en-US" sz="24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319" y="110891"/>
            <a:ext cx="3673440" cy="474656"/>
          </a:xfrm>
          <a:prstGeom prst="rect">
            <a:avLst/>
          </a:prstGeom>
          <a:noFill/>
          <a:ln w="15875" cmpd="sng">
            <a:solidFill>
              <a:schemeClr val="tx1"/>
            </a:solidFill>
            <a:prstDash val="solid"/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Ocean Heat Content</a:t>
            </a:r>
          </a:p>
        </p:txBody>
      </p:sp>
      <p:pic>
        <p:nvPicPr>
          <p:cNvPr id="5" name="ernesto05l2012080512_oh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86560" y="663910"/>
            <a:ext cx="3870721" cy="2903346"/>
          </a:xfrm>
          <a:prstGeom prst="rect">
            <a:avLst/>
          </a:prstGeom>
        </p:spPr>
      </p:pic>
      <p:pic>
        <p:nvPicPr>
          <p:cNvPr id="6" name="ernesto05l2012080512_sst_current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273280" y="733037"/>
            <a:ext cx="3870721" cy="2903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5840" y="180018"/>
            <a:ext cx="3870720" cy="474656"/>
          </a:xfrm>
          <a:prstGeom prst="rect">
            <a:avLst/>
          </a:prstGeom>
          <a:noFill/>
          <a:ln w="15875" cmpd="sng">
            <a:solidFill>
              <a:schemeClr val="tx1"/>
            </a:solidFill>
            <a:prstDash val="solid"/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SST &amp; </a:t>
            </a:r>
            <a:r>
              <a:rPr lang="en-US" sz="2500" b="1" dirty="0" err="1">
                <a:solidFill>
                  <a:srgbClr val="FF0000"/>
                </a:solidFill>
              </a:rPr>
              <a:t>sfc</a:t>
            </a:r>
            <a:r>
              <a:rPr lang="en-US" sz="2500" b="1" dirty="0">
                <a:solidFill>
                  <a:srgbClr val="FF0000"/>
                </a:solidFill>
              </a:rPr>
              <a:t> Currents</a:t>
            </a:r>
          </a:p>
        </p:txBody>
      </p:sp>
      <p:pic>
        <p:nvPicPr>
          <p:cNvPr id="8" name="ernesto05l2012080512_sst_z26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2843999" y="3912890"/>
            <a:ext cx="3926401" cy="2945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8720" y="3498127"/>
            <a:ext cx="2764800" cy="474656"/>
          </a:xfrm>
          <a:prstGeom prst="rect">
            <a:avLst/>
          </a:prstGeom>
          <a:noFill/>
          <a:ln w="15875" cmpd="sng">
            <a:solidFill>
              <a:schemeClr val="tx1"/>
            </a:solidFill>
            <a:prstDash val="solid"/>
          </a:ln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SST &amp; Z26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6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1" y="228600"/>
            <a:ext cx="7584959" cy="525106"/>
          </a:xfrm>
          <a:prstGeom prst="rect">
            <a:avLst/>
          </a:prstGeom>
          <a:noFill/>
          <a:ln w="15875" cmpd="sng">
            <a:noFill/>
            <a:prstDash val="solid"/>
          </a:ln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u="sng" dirty="0"/>
              <a:t>Example: </a:t>
            </a:r>
            <a:r>
              <a:rPr lang="en-US" sz="2800" b="1" u="sng" dirty="0" err="1"/>
              <a:t>Simuled</a:t>
            </a:r>
            <a:r>
              <a:rPr lang="en-US" sz="2800" b="1" u="sng" dirty="0"/>
              <a:t> SST </a:t>
            </a:r>
            <a:r>
              <a:rPr lang="en-US" sz="2800" b="1" u="sng" dirty="0" err="1"/>
              <a:t>vs</a:t>
            </a:r>
            <a:r>
              <a:rPr lang="en-US" sz="2800" b="1" u="sng" dirty="0"/>
              <a:t> TMI SST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381000" y="2209800"/>
            <a:ext cx="8305800" cy="3429000"/>
            <a:chOff x="38737310" y="16563050"/>
            <a:chExt cx="11434328" cy="3838644"/>
          </a:xfrm>
        </p:grpSpPr>
        <p:pic>
          <p:nvPicPr>
            <p:cNvPr id="7" name="Picture 570" descr="G:\Meetings\OS2012\SSTtrack_350km_ike09l-SST-TMI-20080912v4_post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737310" y="18422258"/>
              <a:ext cx="7281606" cy="1979436"/>
            </a:xfrm>
            <a:prstGeom prst="rect">
              <a:avLst/>
            </a:prstGeom>
            <a:noFill/>
          </p:spPr>
        </p:pic>
        <p:grpSp>
          <p:nvGrpSpPr>
            <p:cNvPr id="4" name="Group 220"/>
            <p:cNvGrpSpPr/>
            <p:nvPr/>
          </p:nvGrpSpPr>
          <p:grpSpPr>
            <a:xfrm>
              <a:off x="38737310" y="16563050"/>
              <a:ext cx="11434328" cy="1859208"/>
              <a:chOff x="39791148" y="14568484"/>
              <a:chExt cx="10609756" cy="2236470"/>
            </a:xfrm>
          </p:grpSpPr>
          <p:pic>
            <p:nvPicPr>
              <p:cNvPr id="9" name="Picture 577" descr="G:\Meetings\OS2012\HyH211_Ike09l_nestSST_Htrack300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791148" y="14579914"/>
                <a:ext cx="3948816" cy="2225040"/>
              </a:xfrm>
              <a:prstGeom prst="rect">
                <a:avLst/>
              </a:prstGeom>
              <a:noFill/>
            </p:spPr>
          </p:pic>
          <p:pic>
            <p:nvPicPr>
              <p:cNvPr id="10" name="Picture 578" descr="G:\Meetings\OS2012\H211_2_Ike09l_nestSST_Htrack30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232070" y="14587534"/>
                <a:ext cx="3885057" cy="2217420"/>
              </a:xfrm>
              <a:prstGeom prst="rect">
                <a:avLst/>
              </a:prstGeom>
              <a:noFill/>
            </p:spPr>
          </p:pic>
          <p:pic>
            <p:nvPicPr>
              <p:cNvPr id="11" name="Picture 579" descr="G:\Meetings\OS2012\HWRFy11-atm_Ike09l_nestSST_Htrack30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602619" y="14568484"/>
                <a:ext cx="3798285" cy="223647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838200" y="1905001"/>
            <a:ext cx="1524000" cy="400110"/>
          </a:xfrm>
          <a:prstGeom prst="rect">
            <a:avLst/>
          </a:prstGeom>
          <a:noFill/>
          <a:ln w="15875" cmpd="sng">
            <a:noFill/>
            <a:prstDash val="solid"/>
          </a:ln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dirty="0" err="1"/>
              <a:t>HyHWRF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1905001"/>
            <a:ext cx="2133600" cy="400110"/>
          </a:xfrm>
          <a:prstGeom prst="rect">
            <a:avLst/>
          </a:prstGeom>
          <a:noFill/>
          <a:ln w="15875" cmpd="sng">
            <a:noFill/>
            <a:prstDash val="solid"/>
          </a:ln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dirty="0"/>
              <a:t>Op HWRF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1905001"/>
            <a:ext cx="2286000" cy="400110"/>
          </a:xfrm>
          <a:prstGeom prst="rect">
            <a:avLst/>
          </a:prstGeom>
          <a:noFill/>
          <a:ln w="15875" cmpd="sng">
            <a:noFill/>
            <a:prstDash val="solid"/>
          </a:ln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dirty="0"/>
              <a:t>HWRF alone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5562600"/>
            <a:ext cx="2743200" cy="400110"/>
          </a:xfrm>
          <a:prstGeom prst="rect">
            <a:avLst/>
          </a:prstGeom>
          <a:noFill/>
          <a:ln w="15875" cmpd="sng">
            <a:noFill/>
            <a:prstDash val="solid"/>
          </a:ln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000" dirty="0"/>
              <a:t>TMI – SST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914401"/>
            <a:ext cx="6324600" cy="523220"/>
          </a:xfrm>
          <a:prstGeom prst="rect">
            <a:avLst/>
          </a:prstGeom>
          <a:noFill/>
          <a:ln w="15875" cmpd="sng">
            <a:solidFill>
              <a:schemeClr val="tx1"/>
            </a:solidFill>
            <a:prstDash val="solid"/>
          </a:ln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/>
              <a:t>IKE (09L) valid 1800Z 2008/09/11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19800" y="4953001"/>
            <a:ext cx="2895600" cy="1823429"/>
          </a:xfrm>
          <a:prstGeom prst="rect">
            <a:avLst/>
          </a:prstGeom>
          <a:noFill/>
          <a:ln w="15875" cmpd="sng">
            <a:solidFill>
              <a:schemeClr val="tx1"/>
            </a:solidFill>
            <a:prstDash val="solid"/>
          </a:ln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dirty="0"/>
              <a:t>Note: SST cooling as hurricane Ike transit the LC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371600" y="3352800"/>
            <a:ext cx="2286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524000" y="3276600"/>
            <a:ext cx="25908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0200" y="3352800"/>
            <a:ext cx="51054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57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mov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550" y="1489075"/>
            <a:ext cx="497205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086600" y="3810000"/>
            <a:ext cx="914400" cy="914400"/>
            <a:chOff x="4464" y="2400"/>
            <a:chExt cx="576" cy="576"/>
          </a:xfrm>
        </p:grpSpPr>
        <p:sp>
          <p:nvSpPr>
            <p:cNvPr id="156702" name="Rectangle 4"/>
            <p:cNvSpPr>
              <a:spLocks noChangeArrowheads="1"/>
            </p:cNvSpPr>
            <p:nvPr/>
          </p:nvSpPr>
          <p:spPr bwMode="auto">
            <a:xfrm>
              <a:off x="4464" y="2400"/>
              <a:ext cx="576" cy="576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6703" name="Rectangle 5"/>
            <p:cNvSpPr>
              <a:spLocks noChangeArrowheads="1"/>
            </p:cNvSpPr>
            <p:nvPr/>
          </p:nvSpPr>
          <p:spPr bwMode="auto">
            <a:xfrm>
              <a:off x="4608" y="2544"/>
              <a:ext cx="288" cy="288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8550" y="1489075"/>
            <a:ext cx="4972050" cy="3921125"/>
            <a:chOff x="2292" y="938"/>
            <a:chExt cx="3132" cy="2470"/>
          </a:xfrm>
        </p:grpSpPr>
        <p:pic>
          <p:nvPicPr>
            <p:cNvPr id="156698" name="Picture 7" descr="move_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2" y="938"/>
              <a:ext cx="3132" cy="2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3792" y="2256"/>
              <a:ext cx="576" cy="576"/>
              <a:chOff x="4464" y="2400"/>
              <a:chExt cx="576" cy="576"/>
            </a:xfrm>
          </p:grpSpPr>
          <p:sp>
            <p:nvSpPr>
              <p:cNvPr id="156700" name="Rectangle 9"/>
              <p:cNvSpPr>
                <a:spLocks noChangeArrowheads="1"/>
              </p:cNvSpPr>
              <p:nvPr/>
            </p:nvSpPr>
            <p:spPr bwMode="auto">
              <a:xfrm>
                <a:off x="4464" y="2400"/>
                <a:ext cx="576" cy="576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6701" name="Rectangle 10"/>
              <p:cNvSpPr>
                <a:spLocks noChangeArrowheads="1"/>
              </p:cNvSpPr>
              <p:nvPr/>
            </p:nvSpPr>
            <p:spPr bwMode="auto">
              <a:xfrm>
                <a:off x="4608" y="2544"/>
                <a:ext cx="288" cy="288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638550" y="1489075"/>
            <a:ext cx="4972050" cy="3921125"/>
            <a:chOff x="2292" y="938"/>
            <a:chExt cx="3132" cy="2470"/>
          </a:xfrm>
        </p:grpSpPr>
        <p:pic>
          <p:nvPicPr>
            <p:cNvPr id="156694" name="Picture 12" descr="move_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2" y="938"/>
              <a:ext cx="3132" cy="2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3312" y="1920"/>
              <a:ext cx="576" cy="576"/>
              <a:chOff x="4464" y="2400"/>
              <a:chExt cx="576" cy="576"/>
            </a:xfrm>
          </p:grpSpPr>
          <p:sp>
            <p:nvSpPr>
              <p:cNvPr id="156696" name="Rectangle 14"/>
              <p:cNvSpPr>
                <a:spLocks noChangeArrowheads="1"/>
              </p:cNvSpPr>
              <p:nvPr/>
            </p:nvSpPr>
            <p:spPr bwMode="auto">
              <a:xfrm>
                <a:off x="4464" y="2400"/>
                <a:ext cx="576" cy="576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6697" name="Rectangle 15"/>
              <p:cNvSpPr>
                <a:spLocks noChangeArrowheads="1"/>
              </p:cNvSpPr>
              <p:nvPr/>
            </p:nvSpPr>
            <p:spPr bwMode="auto">
              <a:xfrm>
                <a:off x="4608" y="2544"/>
                <a:ext cx="288" cy="288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638550" y="1489075"/>
            <a:ext cx="4972050" cy="3921125"/>
            <a:chOff x="2292" y="938"/>
            <a:chExt cx="3132" cy="2470"/>
          </a:xfrm>
        </p:grpSpPr>
        <p:pic>
          <p:nvPicPr>
            <p:cNvPr id="156690" name="Picture 17" descr="move_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2" y="938"/>
              <a:ext cx="3132" cy="2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3024" y="1296"/>
              <a:ext cx="576" cy="576"/>
              <a:chOff x="4464" y="2400"/>
              <a:chExt cx="576" cy="576"/>
            </a:xfrm>
          </p:grpSpPr>
          <p:sp>
            <p:nvSpPr>
              <p:cNvPr id="156692" name="Rectangle 19"/>
              <p:cNvSpPr>
                <a:spLocks noChangeArrowheads="1"/>
              </p:cNvSpPr>
              <p:nvPr/>
            </p:nvSpPr>
            <p:spPr bwMode="auto">
              <a:xfrm>
                <a:off x="4464" y="2400"/>
                <a:ext cx="576" cy="576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6693" name="Rectangle 20"/>
              <p:cNvSpPr>
                <a:spLocks noChangeArrowheads="1"/>
              </p:cNvSpPr>
              <p:nvPr/>
            </p:nvSpPr>
            <p:spPr bwMode="auto">
              <a:xfrm>
                <a:off x="4608" y="2544"/>
                <a:ext cx="288" cy="288"/>
              </a:xfrm>
              <a:prstGeom prst="rect">
                <a:avLst/>
              </a:prstGeom>
              <a:solidFill>
                <a:srgbClr val="00FFFF">
                  <a:alpha val="50195"/>
                </a:srgbClr>
              </a:solidFill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78197" name="Freeform 21"/>
          <p:cNvSpPr>
            <a:spLocks/>
          </p:cNvSpPr>
          <p:nvPr/>
        </p:nvSpPr>
        <p:spPr bwMode="auto">
          <a:xfrm>
            <a:off x="3946525" y="1608138"/>
            <a:ext cx="3200400" cy="3581400"/>
          </a:xfrm>
          <a:custGeom>
            <a:avLst/>
            <a:gdLst>
              <a:gd name="T0" fmla="*/ 1524000 w 2016"/>
              <a:gd name="T1" fmla="*/ 0 h 2256"/>
              <a:gd name="T2" fmla="*/ 1524000 w 2016"/>
              <a:gd name="T3" fmla="*/ 457200 h 2256"/>
              <a:gd name="T4" fmla="*/ 1371600 w 2016"/>
              <a:gd name="T5" fmla="*/ 457200 h 2256"/>
              <a:gd name="T6" fmla="*/ 1371600 w 2016"/>
              <a:gd name="T7" fmla="*/ 914400 h 2256"/>
              <a:gd name="T8" fmla="*/ 1066800 w 2016"/>
              <a:gd name="T9" fmla="*/ 914400 h 2256"/>
              <a:gd name="T10" fmla="*/ 1066800 w 2016"/>
              <a:gd name="T11" fmla="*/ 1066800 h 2256"/>
              <a:gd name="T12" fmla="*/ 914400 w 2016"/>
              <a:gd name="T13" fmla="*/ 1066800 h 2256"/>
              <a:gd name="T14" fmla="*/ 762000 w 2016"/>
              <a:gd name="T15" fmla="*/ 1066800 h 2256"/>
              <a:gd name="T16" fmla="*/ 762000 w 2016"/>
              <a:gd name="T17" fmla="*/ 1752600 h 2256"/>
              <a:gd name="T18" fmla="*/ 1066800 w 2016"/>
              <a:gd name="T19" fmla="*/ 1752600 h 2256"/>
              <a:gd name="T20" fmla="*/ 1066800 w 2016"/>
              <a:gd name="T21" fmla="*/ 1828800 h 2256"/>
              <a:gd name="T22" fmla="*/ 1219200 w 2016"/>
              <a:gd name="T23" fmla="*/ 1828800 h 2256"/>
              <a:gd name="T24" fmla="*/ 1219200 w 2016"/>
              <a:gd name="T25" fmla="*/ 2057400 h 2256"/>
              <a:gd name="T26" fmla="*/ 1447800 w 2016"/>
              <a:gd name="T27" fmla="*/ 2057400 h 2256"/>
              <a:gd name="T28" fmla="*/ 1447800 w 2016"/>
              <a:gd name="T29" fmla="*/ 2286000 h 2256"/>
              <a:gd name="T30" fmla="*/ 1600200 w 2016"/>
              <a:gd name="T31" fmla="*/ 2286000 h 2256"/>
              <a:gd name="T32" fmla="*/ 1600200 w 2016"/>
              <a:gd name="T33" fmla="*/ 2438400 h 2256"/>
              <a:gd name="T34" fmla="*/ 1828800 w 2016"/>
              <a:gd name="T35" fmla="*/ 2438400 h 2256"/>
              <a:gd name="T36" fmla="*/ 1828800 w 2016"/>
              <a:gd name="T37" fmla="*/ 2819400 h 2256"/>
              <a:gd name="T38" fmla="*/ 2133600 w 2016"/>
              <a:gd name="T39" fmla="*/ 2819400 h 2256"/>
              <a:gd name="T40" fmla="*/ 2133600 w 2016"/>
              <a:gd name="T41" fmla="*/ 2971799 h 2256"/>
              <a:gd name="T42" fmla="*/ 2743200 w 2016"/>
              <a:gd name="T43" fmla="*/ 2971799 h 2256"/>
              <a:gd name="T44" fmla="*/ 2743200 w 2016"/>
              <a:gd name="T45" fmla="*/ 3124199 h 2256"/>
              <a:gd name="T46" fmla="*/ 3200400 w 2016"/>
              <a:gd name="T47" fmla="*/ 3124199 h 2256"/>
              <a:gd name="T48" fmla="*/ 3200400 w 2016"/>
              <a:gd name="T49" fmla="*/ 3581400 h 2256"/>
              <a:gd name="T50" fmla="*/ 2743200 w 2016"/>
              <a:gd name="T51" fmla="*/ 3581400 h 2256"/>
              <a:gd name="T52" fmla="*/ 2743200 w 2016"/>
              <a:gd name="T53" fmla="*/ 3276600 h 2256"/>
              <a:gd name="T54" fmla="*/ 685800 w 2016"/>
              <a:gd name="T55" fmla="*/ 3276600 h 2256"/>
              <a:gd name="T56" fmla="*/ 685800 w 2016"/>
              <a:gd name="T57" fmla="*/ 2819400 h 2256"/>
              <a:gd name="T58" fmla="*/ 0 w 2016"/>
              <a:gd name="T59" fmla="*/ 2819400 h 2256"/>
              <a:gd name="T60" fmla="*/ 0 w 2016"/>
              <a:gd name="T61" fmla="*/ 2362200 h 2256"/>
              <a:gd name="T62" fmla="*/ 152400 w 2016"/>
              <a:gd name="T63" fmla="*/ 2362200 h 2256"/>
              <a:gd name="T64" fmla="*/ 152400 w 2016"/>
              <a:gd name="T65" fmla="*/ 1676400 h 2256"/>
              <a:gd name="T66" fmla="*/ 0 w 2016"/>
              <a:gd name="T67" fmla="*/ 1676400 h 2256"/>
              <a:gd name="T68" fmla="*/ 0 w 2016"/>
              <a:gd name="T69" fmla="*/ 0 h 22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16"/>
              <a:gd name="T106" fmla="*/ 0 h 2256"/>
              <a:gd name="T107" fmla="*/ 2016 w 2016"/>
              <a:gd name="T108" fmla="*/ 2256 h 225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16" h="2256">
                <a:moveTo>
                  <a:pt x="960" y="0"/>
                </a:moveTo>
                <a:lnTo>
                  <a:pt x="960" y="288"/>
                </a:lnTo>
                <a:lnTo>
                  <a:pt x="864" y="288"/>
                </a:lnTo>
                <a:lnTo>
                  <a:pt x="864" y="576"/>
                </a:lnTo>
                <a:lnTo>
                  <a:pt x="672" y="576"/>
                </a:lnTo>
                <a:lnTo>
                  <a:pt x="672" y="672"/>
                </a:lnTo>
                <a:lnTo>
                  <a:pt x="576" y="672"/>
                </a:lnTo>
                <a:lnTo>
                  <a:pt x="480" y="672"/>
                </a:lnTo>
                <a:lnTo>
                  <a:pt x="480" y="1104"/>
                </a:lnTo>
                <a:lnTo>
                  <a:pt x="672" y="1104"/>
                </a:lnTo>
                <a:lnTo>
                  <a:pt x="672" y="1152"/>
                </a:lnTo>
                <a:lnTo>
                  <a:pt x="768" y="1152"/>
                </a:lnTo>
                <a:lnTo>
                  <a:pt x="768" y="1296"/>
                </a:lnTo>
                <a:lnTo>
                  <a:pt x="912" y="1296"/>
                </a:lnTo>
                <a:lnTo>
                  <a:pt x="912" y="1440"/>
                </a:lnTo>
                <a:lnTo>
                  <a:pt x="1008" y="1440"/>
                </a:lnTo>
                <a:lnTo>
                  <a:pt x="1008" y="1536"/>
                </a:lnTo>
                <a:lnTo>
                  <a:pt x="1152" y="1536"/>
                </a:lnTo>
                <a:lnTo>
                  <a:pt x="1152" y="1776"/>
                </a:lnTo>
                <a:lnTo>
                  <a:pt x="1344" y="1776"/>
                </a:lnTo>
                <a:lnTo>
                  <a:pt x="1344" y="1872"/>
                </a:lnTo>
                <a:lnTo>
                  <a:pt x="1728" y="1872"/>
                </a:lnTo>
                <a:lnTo>
                  <a:pt x="1728" y="1968"/>
                </a:lnTo>
                <a:lnTo>
                  <a:pt x="2016" y="1968"/>
                </a:lnTo>
                <a:lnTo>
                  <a:pt x="2016" y="2256"/>
                </a:lnTo>
                <a:lnTo>
                  <a:pt x="1728" y="2256"/>
                </a:lnTo>
                <a:lnTo>
                  <a:pt x="1728" y="2064"/>
                </a:lnTo>
                <a:lnTo>
                  <a:pt x="432" y="2064"/>
                </a:lnTo>
                <a:lnTo>
                  <a:pt x="432" y="1776"/>
                </a:lnTo>
                <a:lnTo>
                  <a:pt x="0" y="1776"/>
                </a:lnTo>
                <a:lnTo>
                  <a:pt x="0" y="1488"/>
                </a:lnTo>
                <a:lnTo>
                  <a:pt x="96" y="1488"/>
                </a:lnTo>
                <a:lnTo>
                  <a:pt x="96" y="1056"/>
                </a:lnTo>
                <a:lnTo>
                  <a:pt x="0" y="1056"/>
                </a:lnTo>
                <a:lnTo>
                  <a:pt x="0" y="0"/>
                </a:lnTo>
              </a:path>
            </a:pathLst>
          </a:custGeom>
          <a:solidFill>
            <a:srgbClr val="FF9900">
              <a:alpha val="50195"/>
            </a:srgbClr>
          </a:solidFill>
          <a:ln w="12700" cap="flat" cmpd="sng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4264025" y="3632200"/>
            <a:ext cx="2336800" cy="1214438"/>
            <a:chOff x="2686" y="2288"/>
            <a:chExt cx="1472" cy="765"/>
          </a:xfrm>
        </p:grpSpPr>
        <p:sp>
          <p:nvSpPr>
            <p:cNvPr id="156688" name="Rectangle 23"/>
            <p:cNvSpPr>
              <a:spLocks noChangeArrowheads="1"/>
            </p:cNvSpPr>
            <p:nvPr/>
          </p:nvSpPr>
          <p:spPr bwMode="auto">
            <a:xfrm>
              <a:off x="2686" y="2288"/>
              <a:ext cx="377" cy="309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127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6689" name="Rectangle 24"/>
            <p:cNvSpPr>
              <a:spLocks noChangeArrowheads="1"/>
            </p:cNvSpPr>
            <p:nvPr/>
          </p:nvSpPr>
          <p:spPr bwMode="auto">
            <a:xfrm>
              <a:off x="3791" y="2906"/>
              <a:ext cx="367" cy="147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1270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56680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to Wave-Watch III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16B9A-86BE-4F1E-A333-31E1B1CA184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56681" name="Rectangle 26"/>
          <p:cNvSpPr>
            <a:spLocks noChangeArrowheads="1"/>
          </p:cNvSpPr>
          <p:nvPr/>
        </p:nvSpPr>
        <p:spPr bwMode="auto">
          <a:xfrm>
            <a:off x="1143000" y="1066800"/>
            <a:ext cx="6858000" cy="76200"/>
          </a:xfrm>
          <a:prstGeom prst="rect">
            <a:avLst/>
          </a:prstGeom>
          <a:solidFill>
            <a:srgbClr val="00FFFF"/>
          </a:solidFill>
          <a:ln w="31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82" name="Text Box 27"/>
          <p:cNvSpPr txBox="1">
            <a:spLocks noChangeArrowheads="1"/>
          </p:cNvSpPr>
          <p:nvPr/>
        </p:nvSpPr>
        <p:spPr bwMode="auto">
          <a:xfrm>
            <a:off x="6781800" y="1600200"/>
            <a:ext cx="2209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Deep ocean model resolution dictated by GFS model</a:t>
            </a:r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6934200" y="2667000"/>
            <a:ext cx="2209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Higher coastal model resolution dictated by model economy</a:t>
            </a:r>
          </a:p>
        </p:txBody>
      </p:sp>
      <p:sp>
        <p:nvSpPr>
          <p:cNvPr id="178205" name="Text Box 29"/>
          <p:cNvSpPr txBox="1">
            <a:spLocks noChangeArrowheads="1"/>
          </p:cNvSpPr>
          <p:nvPr/>
        </p:nvSpPr>
        <p:spPr bwMode="auto">
          <a:xfrm>
            <a:off x="7010400" y="3886200"/>
            <a:ext cx="2133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Highest model resolution in areas of special interest</a:t>
            </a:r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5257800" y="5486400"/>
            <a:ext cx="3276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>
                <a:latin typeface="Helvetica" pitchFamily="34" charset="0"/>
              </a:rPr>
              <a:t>Hurricane nests moving with storm(s) like GFDL and HWRF</a:t>
            </a:r>
          </a:p>
        </p:txBody>
      </p:sp>
      <p:sp>
        <p:nvSpPr>
          <p:cNvPr id="178215" name="Line 39"/>
          <p:cNvSpPr>
            <a:spLocks noChangeShapeType="1"/>
          </p:cNvSpPr>
          <p:nvPr/>
        </p:nvSpPr>
        <p:spPr bwMode="auto">
          <a:xfrm flipV="1">
            <a:off x="7010400" y="4343400"/>
            <a:ext cx="457200" cy="121920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6687" name="Rectangle 40"/>
          <p:cNvSpPr>
            <a:spLocks noChangeArrowheads="1"/>
          </p:cNvSpPr>
          <p:nvPr/>
        </p:nvSpPr>
        <p:spPr bwMode="auto">
          <a:xfrm>
            <a:off x="0" y="1295400"/>
            <a:ext cx="373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NOAA/NCEP in-house wave model, based on WAM.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Operational global and (nested) regional model.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Specialized Atlantic and Pacific hurricane wave models with blended winds from GFS and GFDL model.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WAVEWATCH III will be coupled to HWRF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00" y="5029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Which coupler to use?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How to proceed with 3-way coupling?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97" grpId="0" animBg="1"/>
      <p:bldP spid="178204" grpId="0" autoUpdateAnimBg="0"/>
      <p:bldP spid="178205" grpId="0" autoUpdateAnimBg="0"/>
      <p:bldP spid="178206" grpId="0" autoUpdateAnimBg="0"/>
      <p:bldP spid="1782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249" y="301086"/>
            <a:ext cx="9155151" cy="6489018"/>
            <a:chOff x="141249" y="301086"/>
            <a:chExt cx="9155151" cy="6489018"/>
          </a:xfrm>
        </p:grpSpPr>
        <p:sp>
          <p:nvSpPr>
            <p:cNvPr id="4" name="Rounded Rectangle 3"/>
            <p:cNvSpPr/>
            <p:nvPr/>
          </p:nvSpPr>
          <p:spPr>
            <a:xfrm>
              <a:off x="1371600" y="762000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HWRF Vortex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Assimilation &amp; GSI</a:t>
              </a:r>
              <a:endParaRPr lang="en-US" sz="14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267200" y="762000"/>
              <a:ext cx="2680008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WRF pre-processing system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Flexibility for testing initial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Conditions for research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71600" y="1730298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NMM dynamics  with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one moving nest</a:t>
              </a:r>
              <a:endParaRPr lang="en-US" sz="14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71600" y="2698596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Operating resolution 27: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9</a:t>
              </a:r>
              <a:endParaRPr lang="en-US" u="sng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71600" y="3657600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GFDL/GFS Physics/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Slab LSM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71600" y="4637049"/>
              <a:ext cx="266700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HWRF post-processor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&amp; HPLOT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67200" y="1728216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64" charset="0"/>
                </a:rPr>
                <a:t>NMM dynamics  with 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64" charset="0"/>
                </a:rPr>
                <a:t> multiple moving nests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67200" y="2697480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Operating resolution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27: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9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, 9:</a:t>
              </a:r>
              <a:r>
                <a:rPr lang="en-US" b="1" u="sng" dirty="0" smtClean="0">
                  <a:solidFill>
                    <a:schemeClr val="bg1"/>
                  </a:solidFill>
                  <a:latin typeface="Calibri" pitchFamily="-64" charset="0"/>
                </a:rPr>
                <a:t>3</a:t>
              </a: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 and </a:t>
              </a:r>
              <a:r>
                <a:rPr lang="en-US" dirty="0" smtClean="0">
                  <a:solidFill>
                    <a:srgbClr val="FF0000"/>
                  </a:solidFill>
                  <a:latin typeface="Calibri" pitchFamily="-64" charset="0"/>
                </a:rPr>
                <a:t>27:9:</a:t>
              </a:r>
              <a:r>
                <a:rPr lang="en-US" b="1" u="sng" dirty="0" smtClean="0">
                  <a:solidFill>
                    <a:srgbClr val="FF0000"/>
                  </a:solidFill>
                  <a:latin typeface="Calibri" pitchFamily="-64" charset="0"/>
                </a:rPr>
                <a:t>3</a:t>
              </a:r>
              <a:endParaRPr lang="en-US" sz="1600" dirty="0">
                <a:solidFill>
                  <a:srgbClr val="FF0000"/>
                </a:solidFill>
                <a:latin typeface="Calibri" pitchFamily="-6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67200" y="3657600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GFDL/GFS Physics/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NOAH LSM</a:t>
              </a:r>
            </a:p>
            <a:p>
              <a:pPr algn="ctr"/>
              <a:r>
                <a:rPr lang="en-US" b="1" i="1" dirty="0" smtClean="0">
                  <a:solidFill>
                    <a:schemeClr val="bg1"/>
                  </a:solidFill>
                  <a:latin typeface="Calibri" pitchFamily="-64" charset="0"/>
                </a:rPr>
                <a:t>Consistent w/ 3 km res.</a:t>
              </a:r>
              <a:r>
                <a:rPr lang="en-US" sz="1600" dirty="0" smtClean="0">
                  <a:solidFill>
                    <a:schemeClr val="bg1"/>
                  </a:solidFill>
                </a:rPr>
                <a:t>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67200" y="4637049"/>
              <a:ext cx="26670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Diapost: High Res.  Hurricane Post-Processing system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077456" y="2700528"/>
              <a:ext cx="1984248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Hurricane </a:t>
              </a:r>
              <a:r>
                <a:rPr lang="en-US" sz="1600" dirty="0" err="1" smtClean="0">
                  <a:solidFill>
                    <a:schemeClr val="bg1"/>
                  </a:solidFill>
                  <a:latin typeface="Calibri" pitchFamily="-64" charset="0"/>
                </a:rPr>
                <a:t>EnKF</a:t>
              </a:r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 Data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Assimilation System (HEDAS)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73592" y="3657600"/>
              <a:ext cx="1981200" cy="762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Framework also 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Includes Idealized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Cases/ 1-D HYCOM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371600" y="5504988"/>
              <a:ext cx="2667000" cy="457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Release Version HWRF V3.2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alibri" pitchFamily="-64" charset="0"/>
                </a:rPr>
                <a:t>2010</a:t>
              </a:r>
              <a:endParaRPr lang="en-US" sz="1600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15750" y="6123310"/>
              <a:ext cx="2133600" cy="6133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Calibri" pitchFamily="-64" charset="0"/>
                </a:rPr>
                <a:t>HWRF V3.4 2012 Implementation</a:t>
              </a:r>
              <a:endParaRPr lang="en-US" sz="2000" b="1" dirty="0">
                <a:solidFill>
                  <a:srgbClr val="FF0000"/>
                </a:solidFill>
                <a:latin typeface="Calibri" pitchFamily="-6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467100" y="6173719"/>
              <a:ext cx="2667000" cy="616385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FFC000"/>
                  </a:solidFill>
                  <a:latin typeface="Calibri" pitchFamily="-64" charset="0"/>
                </a:rPr>
                <a:t>27:9:3 REAL-TIME HFIP STREAM 1.5 SYSTEM (2011)</a:t>
              </a:r>
              <a:endParaRPr lang="en-US" sz="1600" b="1" dirty="0">
                <a:solidFill>
                  <a:srgbClr val="FFC000"/>
                </a:solidFill>
                <a:latin typeface="Calibri" pitchFamily="-6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400800" y="5744167"/>
              <a:ext cx="2514600" cy="9924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Tropical Prediction System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(HWRF-GEN)</a:t>
              </a:r>
              <a:endParaRPr lang="en-US" sz="1200" b="1" dirty="0" smtClean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Basin-Scale &amp;</a:t>
              </a:r>
            </a:p>
            <a:p>
              <a:pPr algn="ctr"/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Multiple-Movable Nests</a:t>
              </a:r>
              <a:endParaRPr lang="en-US" sz="1200" b="1" dirty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41249" y="3657600"/>
              <a:ext cx="1102110" cy="76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alibri" pitchFamily="-64" charset="0"/>
                </a:rPr>
                <a:t>Ocean Coupled</a:t>
              </a:r>
              <a:endParaRPr lang="en-US" dirty="0">
                <a:solidFill>
                  <a:schemeClr val="bg1"/>
                </a:solidFill>
                <a:latin typeface="Calibri" pitchFamily="-64" charset="0"/>
              </a:endParaRPr>
            </a:p>
          </p:txBody>
        </p:sp>
        <p:cxnSp>
          <p:nvCxnSpPr>
            <p:cNvPr id="21" name="Straight Connector 20"/>
            <p:cNvCxnSpPr>
              <a:stCxn id="4" idx="2"/>
              <a:endCxn id="6" idx="0"/>
            </p:cNvCxnSpPr>
            <p:nvPr/>
          </p:nvCxnSpPr>
          <p:spPr>
            <a:xfrm>
              <a:off x="2705100" y="1524000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06624" y="2503449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06624" y="3451302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06624" y="4432608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607204" y="152214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603490" y="2494155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605272" y="346245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605272" y="4430751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706624" y="5402763"/>
              <a:ext cx="0" cy="109728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592551" y="5977053"/>
              <a:ext cx="0" cy="206298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00600" y="5410200"/>
              <a:ext cx="0" cy="777240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039242" y="6400800"/>
              <a:ext cx="475488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2821632" y="6400800"/>
              <a:ext cx="645468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241109" y="4038600"/>
              <a:ext cx="137160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934200" y="3084576"/>
              <a:ext cx="146304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934200" y="4038600"/>
              <a:ext cx="146304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86212" y="304800"/>
              <a:ext cx="3733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latin typeface="Calibri" pitchFamily="-64" charset="0"/>
                </a:rPr>
                <a:t>NCEP Operational HWRF (2.0) 2007</a:t>
              </a:r>
              <a:r>
                <a:rPr lang="en-US" sz="1600" b="1" dirty="0" smtClean="0">
                  <a:latin typeface="Calibri" pitchFamily="-64" charset="0"/>
                </a:rPr>
                <a:t> </a:t>
              </a:r>
              <a:endParaRPr lang="en-US" sz="1600" b="1" dirty="0">
                <a:latin typeface="Calibri" pitchFamily="-6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67200" y="301086"/>
              <a:ext cx="502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alibri" pitchFamily="-64" charset="0"/>
                </a:rPr>
                <a:t>AOML/HRD HWRFX (V3.0.1) 2008 (HFIP Stream 2)</a:t>
              </a:r>
              <a:endParaRPr lang="en-US" sz="1600" b="1" dirty="0">
                <a:latin typeface="Calibri" pitchFamily="-6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038600" y="1143000"/>
              <a:ext cx="228600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cxnSp>
        <p:nvCxnSpPr>
          <p:cNvPr id="41" name="Straight Arrow Connector 40"/>
          <p:cNvCxnSpPr>
            <a:stCxn id="16" idx="3"/>
          </p:cNvCxnSpPr>
          <p:nvPr/>
        </p:nvCxnSpPr>
        <p:spPr>
          <a:xfrm>
            <a:off x="4038600" y="5733588"/>
            <a:ext cx="762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320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Line 3"/>
          <p:cNvSpPr>
            <a:spLocks noChangeShapeType="1"/>
          </p:cNvSpPr>
          <p:nvPr/>
        </p:nvSpPr>
        <p:spPr bwMode="auto">
          <a:xfrm>
            <a:off x="6948488" y="3213100"/>
            <a:ext cx="0" cy="6492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7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Coupling to Land Surface Model</a:t>
            </a:r>
          </a:p>
        </p:txBody>
      </p:sp>
      <p:pic>
        <p:nvPicPr>
          <p:cNvPr id="164868" name="Picture 5" descr="Noah-simplifie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692150"/>
            <a:ext cx="40989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7950" y="692150"/>
            <a:ext cx="4464050" cy="3673475"/>
            <a:chOff x="68" y="436"/>
            <a:chExt cx="2812" cy="2314"/>
          </a:xfrm>
        </p:grpSpPr>
        <p:pic>
          <p:nvPicPr>
            <p:cNvPr id="164874" name="Picture 7" descr="HWR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" y="436"/>
              <a:ext cx="2812" cy="2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875" name="Text Box 8"/>
            <p:cNvSpPr txBox="1">
              <a:spLocks noChangeArrowheads="1"/>
            </p:cNvSpPr>
            <p:nvPr/>
          </p:nvSpPr>
          <p:spPr bwMode="auto">
            <a:xfrm>
              <a:off x="1973" y="2296"/>
              <a:ext cx="635" cy="242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7000"/>
                </a:lnSpc>
                <a:spcBef>
                  <a:spcPct val="5000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US" sz="2200" b="0">
                  <a:solidFill>
                    <a:srgbClr val="008000"/>
                  </a:solidFill>
                  <a:latin typeface="Times New Roman" pitchFamily="18" charset="0"/>
                </a:rPr>
                <a:t>LSM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003800" y="3860800"/>
            <a:ext cx="4140200" cy="2592388"/>
            <a:chOff x="3152" y="2523"/>
            <a:chExt cx="2608" cy="1679"/>
          </a:xfrm>
        </p:grpSpPr>
        <p:pic>
          <p:nvPicPr>
            <p:cNvPr id="164872" name="Picture 10" descr="CONU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2" y="2523"/>
              <a:ext cx="2608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873" name="Text Box 11"/>
            <p:cNvSpPr txBox="1">
              <a:spLocks noChangeArrowheads="1"/>
            </p:cNvSpPr>
            <p:nvPr/>
          </p:nvSpPr>
          <p:spPr bwMode="auto">
            <a:xfrm>
              <a:off x="4558" y="2523"/>
              <a:ext cx="1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7000"/>
                </a:lnSpc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r>
                <a:rPr lang="en-US" sz="2000">
                  <a:solidFill>
                    <a:srgbClr val="008000"/>
                  </a:solidFill>
                  <a:latin typeface="Times New Roman" pitchFamily="18" charset="0"/>
                </a:rPr>
                <a:t>Routing Model</a:t>
              </a:r>
              <a:endParaRPr lang="en-US" sz="2000" b="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4871" name="Line 12"/>
          <p:cNvSpPr>
            <a:spLocks noChangeShapeType="1"/>
          </p:cNvSpPr>
          <p:nvPr/>
        </p:nvSpPr>
        <p:spPr bwMode="auto">
          <a:xfrm flipH="1">
            <a:off x="3851275" y="2420938"/>
            <a:ext cx="1152525" cy="13684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F3884-10D7-4AAD-AB84-7B2A9A77528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54102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Most of the work was completed by Bob </a:t>
            </a:r>
            <a:r>
              <a:rPr lang="en-US" dirty="0" err="1" smtClean="0">
                <a:solidFill>
                  <a:srgbClr val="0000CC"/>
                </a:solidFill>
              </a:rPr>
              <a:t>Tuleya</a:t>
            </a:r>
            <a:endParaRPr lang="en-US" dirty="0" smtClean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Requires about 3-month effort to fine-tune the system and update the scripts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T&amp;E for down-stream applications</a:t>
            </a:r>
          </a:p>
          <a:p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697"/>
            <a:ext cx="47244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HWRF ensembles</a:t>
            </a:r>
          </a:p>
          <a:p>
            <a:pPr algn="ctr"/>
            <a:endParaRPr lang="en-US" sz="20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sz="1400" dirty="0" smtClean="0"/>
              <a:t> Mainly focused on better estimation of hurricane intensity forecasts from EPS.</a:t>
            </a:r>
          </a:p>
          <a:p>
            <a:pPr>
              <a:buFont typeface="Wingdings" pitchFamily="2" charset="2"/>
              <a:buChar char="Ø"/>
            </a:pPr>
            <a:r>
              <a:rPr lang="en-US" sz="1400" b="1" dirty="0" smtClean="0"/>
              <a:t>Single model, multi-initial condition ensembles</a:t>
            </a:r>
            <a:r>
              <a:rPr lang="en-US" sz="1400" dirty="0" smtClean="0"/>
              <a:t>.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 smtClean="0"/>
              <a:t>GEFS-based HWRF ensembles with three cumulus convection schemes: Simplified</a:t>
            </a:r>
            <a:r>
              <a:rPr lang="en-US" sz="1400" dirty="0"/>
              <a:t> </a:t>
            </a:r>
            <a:r>
              <a:rPr lang="en-US" sz="1400" dirty="0" smtClean="0"/>
              <a:t>Arakawa-Schubert (SAS), </a:t>
            </a:r>
            <a:r>
              <a:rPr lang="en-US" sz="1400" dirty="0" err="1" smtClean="0"/>
              <a:t>Kain-Fritsh</a:t>
            </a:r>
            <a:r>
              <a:rPr lang="en-US" sz="1400" dirty="0"/>
              <a:t> </a:t>
            </a:r>
            <a:r>
              <a:rPr lang="en-US" sz="1400" dirty="0" smtClean="0"/>
              <a:t>(KF), and </a:t>
            </a:r>
            <a:r>
              <a:rPr lang="en-US" sz="1400" dirty="0" err="1" smtClean="0"/>
              <a:t>Batts</a:t>
            </a:r>
            <a:r>
              <a:rPr lang="en-US" sz="1400" dirty="0" smtClean="0"/>
              <a:t>-Miller (BM); Each includes 21 members.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 smtClean="0"/>
              <a:t>Error distribution-based model bias correction method was developed.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 smtClean="0"/>
              <a:t>Intensity forecast skills are greatly improved by the bias correction method, compared to simple ensemble average method </a:t>
            </a:r>
          </a:p>
          <a:p>
            <a:pPr marL="800100" lvl="1" indent="-342900">
              <a:buFont typeface="+mj-lt"/>
              <a:buAutoNum type="arabicParenR"/>
            </a:pPr>
            <a:endParaRPr lang="en-US" sz="1400" dirty="0"/>
          </a:p>
          <a:p>
            <a:pPr>
              <a:buFont typeface="Wingdings" pitchFamily="2" charset="2"/>
              <a:buChar char="Ø"/>
            </a:pPr>
            <a:r>
              <a:rPr lang="en-US" sz="1400" b="1" dirty="0" smtClean="0"/>
              <a:t>Multi-model, multi-physics ensembles</a:t>
            </a:r>
            <a:r>
              <a:rPr lang="en-US" sz="1400" dirty="0" smtClean="0"/>
              <a:t>.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 smtClean="0"/>
              <a:t>Ensemble members include GFDL, high resolution (27-9-3) HWRF, HWRF with various cumulus convection schemes, PBL schemes;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 smtClean="0"/>
              <a:t>Mode analysis was developed using PDF kernel density estimation method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400" dirty="0" smtClean="0"/>
              <a:t>Results showed that the intensity forecast skills are further improved by using mode analysis, compared to the arithmetic ensemble mean.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600" b="1" dirty="0" smtClean="0"/>
              <a:t>Down-scaled perturbations from High-Res Global ensembles: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HFIP supported project (Brian </a:t>
            </a:r>
            <a:r>
              <a:rPr lang="en-US" sz="1600" dirty="0" err="1" smtClean="0"/>
              <a:t>Etherton</a:t>
            </a:r>
            <a:r>
              <a:rPr lang="en-US" sz="1600" dirty="0" smtClean="0"/>
              <a:t> and Zhan Zhang)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717032"/>
            <a:ext cx="3941134" cy="35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Focus areas – IMPROVE THE INTENSITY FORECAST SKILL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Vortex Relocation, Initialization and DA</a:t>
            </a:r>
          </a:p>
          <a:p>
            <a:pPr lvl="1"/>
            <a:r>
              <a:rPr lang="en-US" dirty="0" smtClean="0"/>
              <a:t>Should become part of DA system</a:t>
            </a:r>
          </a:p>
          <a:p>
            <a:pPr lvl="1"/>
            <a:r>
              <a:rPr lang="en-US" dirty="0" smtClean="0"/>
              <a:t>Hybrid DA is currently geared towards environment.  Inner core DA will be confined to experimental mode in the next few years</a:t>
            </a:r>
          </a:p>
          <a:p>
            <a:pPr lvl="1"/>
            <a:r>
              <a:rPr lang="en-US" dirty="0" smtClean="0"/>
              <a:t>Potential for improvement within the vortex initialization procedure - requires continuous development and maintenance</a:t>
            </a:r>
          </a:p>
          <a:p>
            <a:r>
              <a:rPr lang="en-US" dirty="0" smtClean="0"/>
              <a:t>Physics</a:t>
            </a:r>
          </a:p>
          <a:p>
            <a:pPr lvl="1"/>
            <a:r>
              <a:rPr lang="en-US" dirty="0" smtClean="0"/>
              <a:t>Advanced physics applicable for high-resolution and hurricane conditions</a:t>
            </a:r>
          </a:p>
          <a:p>
            <a:pPr lvl="1"/>
            <a:r>
              <a:rPr lang="en-US" dirty="0" smtClean="0"/>
              <a:t>Focus on improved PBL, Microphysics, Cloud-</a:t>
            </a:r>
            <a:r>
              <a:rPr lang="en-US" dirty="0" err="1" smtClean="0"/>
              <a:t>Radiative</a:t>
            </a:r>
            <a:r>
              <a:rPr lang="en-US" dirty="0" smtClean="0"/>
              <a:t> interactions and air-sea interface</a:t>
            </a:r>
          </a:p>
          <a:p>
            <a:r>
              <a:rPr lang="en-US" dirty="0" smtClean="0"/>
              <a:t>Ocean </a:t>
            </a:r>
            <a:r>
              <a:rPr lang="en-US" dirty="0" smtClean="0"/>
              <a:t>and Wave Coupling</a:t>
            </a:r>
          </a:p>
          <a:p>
            <a:pPr lvl="1"/>
            <a:r>
              <a:rPr lang="en-US" dirty="0" smtClean="0"/>
              <a:t>HWRF-HYCOM project needs more resources from MMAB. Currently only one person is working on this project.  Ocean modeling efforts should closely follow atmospheric model improvements.</a:t>
            </a:r>
          </a:p>
          <a:p>
            <a:pPr lvl="1"/>
            <a:r>
              <a:rPr lang="en-US" dirty="0" smtClean="0"/>
              <a:t>Wave coupling within existing system is possible in the short term.  Move to ESMF based system when the wrapper is built.</a:t>
            </a:r>
          </a:p>
          <a:p>
            <a:pPr lvl="1"/>
            <a:r>
              <a:rPr lang="en-US" dirty="0" smtClean="0"/>
              <a:t>There are lot of scientific questions that need to be addressed (cost-benefit aspects – how important is sea-spray for intensity forecast problem?)</a:t>
            </a:r>
          </a:p>
          <a:p>
            <a:r>
              <a:rPr lang="en-US" dirty="0" smtClean="0"/>
              <a:t>Downstream applications</a:t>
            </a:r>
          </a:p>
          <a:p>
            <a:pPr lvl="1"/>
            <a:r>
              <a:rPr lang="en-US" dirty="0" smtClean="0"/>
              <a:t>Modeling Post-landfall impacts</a:t>
            </a:r>
          </a:p>
          <a:p>
            <a:pPr lvl="1"/>
            <a:r>
              <a:rPr lang="en-US" dirty="0" smtClean="0"/>
              <a:t>HWRF driven wind, wave and surge and inundation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254122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0" y="685800"/>
            <a:ext cx="4191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latin typeface="Calibri" pitchFamily="34" charset="0"/>
              </a:rPr>
              <a:t>Observed Hurricane PBL</a:t>
            </a:r>
          </a:p>
        </p:txBody>
      </p:sp>
      <p:pic>
        <p:nvPicPr>
          <p:cNvPr id="30752" name="Picture 32"/>
          <p:cNvPicPr>
            <a:picLocks noChangeAspect="1" noChangeArrowheads="1"/>
          </p:cNvPicPr>
          <p:nvPr/>
        </p:nvPicPr>
        <p:blipFill>
          <a:blip r:embed="rId2" cstate="print"/>
          <a:srcRect l="6975" b="18826"/>
          <a:stretch>
            <a:fillRect/>
          </a:stretch>
        </p:blipFill>
        <p:spPr bwMode="auto">
          <a:xfrm>
            <a:off x="76200" y="1600201"/>
            <a:ext cx="4065588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3048001" y="5975351"/>
            <a:ext cx="1681163" cy="24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Zhang MWR 2011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2662238" y="4032250"/>
            <a:ext cx="1300162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  <a:latin typeface="Calibri" pitchFamily="34" charset="0"/>
              </a:rPr>
              <a:t>Mixed layer</a:t>
            </a:r>
          </a:p>
        </p:txBody>
      </p:sp>
      <p:sp>
        <p:nvSpPr>
          <p:cNvPr id="30760" name="Text Box 40"/>
          <p:cNvSpPr txBox="1">
            <a:spLocks noChangeArrowheads="1"/>
          </p:cNvSpPr>
          <p:nvPr/>
        </p:nvSpPr>
        <p:spPr bwMode="auto">
          <a:xfrm>
            <a:off x="2667000" y="2290763"/>
            <a:ext cx="15367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3300"/>
                </a:solidFill>
                <a:latin typeface="Calibri" pitchFamily="34" charset="0"/>
              </a:rPr>
              <a:t>Inflow depth</a:t>
            </a:r>
          </a:p>
        </p:txBody>
      </p:sp>
      <p:sp>
        <p:nvSpPr>
          <p:cNvPr id="30761" name="Text Box 41"/>
          <p:cNvSpPr txBox="1">
            <a:spLocks noChangeArrowheads="1"/>
          </p:cNvSpPr>
          <p:nvPr/>
        </p:nvSpPr>
        <p:spPr bwMode="auto">
          <a:xfrm>
            <a:off x="2590801" y="2687639"/>
            <a:ext cx="17287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Max wind height</a:t>
            </a:r>
          </a:p>
        </p:txBody>
      </p:sp>
      <p:sp>
        <p:nvSpPr>
          <p:cNvPr id="30764" name="Text Box 44"/>
          <p:cNvSpPr txBox="1">
            <a:spLocks noChangeArrowheads="1"/>
          </p:cNvSpPr>
          <p:nvPr/>
        </p:nvSpPr>
        <p:spPr bwMode="auto">
          <a:xfrm>
            <a:off x="2743201" y="3397250"/>
            <a:ext cx="1247775" cy="3693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PBL height</a:t>
            </a:r>
          </a:p>
        </p:txBody>
      </p:sp>
      <p:sp>
        <p:nvSpPr>
          <p:cNvPr id="30766" name="Text Box 46"/>
          <p:cNvSpPr txBox="1">
            <a:spLocks noChangeArrowheads="1"/>
          </p:cNvSpPr>
          <p:nvPr/>
        </p:nvSpPr>
        <p:spPr bwMode="auto">
          <a:xfrm>
            <a:off x="152400" y="5459413"/>
            <a:ext cx="403860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PBL is below or ~ inflow depth</a:t>
            </a:r>
          </a:p>
        </p:txBody>
      </p:sp>
      <p:pic>
        <p:nvPicPr>
          <p:cNvPr id="30770" name="Picture 50"/>
          <p:cNvPicPr>
            <a:picLocks noChangeAspect="1" noChangeArrowheads="1"/>
          </p:cNvPicPr>
          <p:nvPr/>
        </p:nvPicPr>
        <p:blipFill>
          <a:blip r:embed="rId3" cstate="print"/>
          <a:srcRect l="10527" t="6017" r="4210" b="6810"/>
          <a:stretch>
            <a:fillRect/>
          </a:stretch>
        </p:blipFill>
        <p:spPr bwMode="auto">
          <a:xfrm>
            <a:off x="4419600" y="1676401"/>
            <a:ext cx="46688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1" name="AutoShape 51"/>
          <p:cNvSpPr>
            <a:spLocks noChangeArrowheads="1"/>
          </p:cNvSpPr>
          <p:nvPr/>
        </p:nvSpPr>
        <p:spPr bwMode="auto">
          <a:xfrm>
            <a:off x="6153151" y="4648200"/>
            <a:ext cx="866775" cy="304800"/>
          </a:xfrm>
          <a:prstGeom prst="leftArrow">
            <a:avLst>
              <a:gd name="adj1" fmla="val 50000"/>
              <a:gd name="adj2" fmla="val 710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30772" name="AutoShape 52"/>
          <p:cNvSpPr>
            <a:spLocks noChangeArrowheads="1"/>
          </p:cNvSpPr>
          <p:nvPr/>
        </p:nvSpPr>
        <p:spPr bwMode="auto">
          <a:xfrm>
            <a:off x="6230938" y="3048000"/>
            <a:ext cx="1084262" cy="590550"/>
          </a:xfrm>
          <a:prstGeom prst="rightArrow">
            <a:avLst>
              <a:gd name="adj1" fmla="val 50000"/>
              <a:gd name="adj2" fmla="val 459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30773" name="Text Box 53"/>
          <p:cNvSpPr txBox="1">
            <a:spLocks noChangeArrowheads="1"/>
          </p:cNvSpPr>
          <p:nvPr/>
        </p:nvSpPr>
        <p:spPr bwMode="auto">
          <a:xfrm>
            <a:off x="5334001" y="3657601"/>
            <a:ext cx="569913" cy="3693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PBL</a:t>
            </a:r>
          </a:p>
        </p:txBody>
      </p:sp>
      <p:sp>
        <p:nvSpPr>
          <p:cNvPr id="30774" name="Text Box 54"/>
          <p:cNvSpPr txBox="1">
            <a:spLocks noChangeArrowheads="1"/>
          </p:cNvSpPr>
          <p:nvPr/>
        </p:nvSpPr>
        <p:spPr bwMode="auto">
          <a:xfrm>
            <a:off x="7239000" y="4267200"/>
            <a:ext cx="1600200" cy="6463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Inflow/max wind </a:t>
            </a:r>
          </a:p>
        </p:txBody>
      </p:sp>
      <p:sp>
        <p:nvSpPr>
          <p:cNvPr id="30776" name="Text Box 56"/>
          <p:cNvSpPr txBox="1">
            <a:spLocks noChangeArrowheads="1"/>
          </p:cNvSpPr>
          <p:nvPr/>
        </p:nvSpPr>
        <p:spPr bwMode="auto">
          <a:xfrm>
            <a:off x="4724400" y="5791200"/>
            <a:ext cx="403860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PBL &gt;&gt; inflow/max wind H ??</a:t>
            </a:r>
            <a:endParaRPr lang="en-US" sz="2400" dirty="0"/>
          </a:p>
        </p:txBody>
      </p:sp>
      <p:sp>
        <p:nvSpPr>
          <p:cNvPr id="30777" name="Text Box 57"/>
          <p:cNvSpPr txBox="1">
            <a:spLocks noChangeArrowheads="1"/>
          </p:cNvSpPr>
          <p:nvPr/>
        </p:nvSpPr>
        <p:spPr bwMode="auto">
          <a:xfrm>
            <a:off x="4572000" y="684214"/>
            <a:ext cx="4191000" cy="124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latin typeface="Calibri" pitchFamily="34" charset="0"/>
              </a:rPr>
              <a:t>Current HWRF PBL</a:t>
            </a:r>
            <a:r>
              <a:rPr lang="en-US" sz="2800" b="1" dirty="0">
                <a:latin typeface="Calibri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</a:rPr>
              <a:t>EARL, INIT-2011 09 02 00, 24-hour forecast</a:t>
            </a:r>
          </a:p>
        </p:txBody>
      </p:sp>
      <p:sp>
        <p:nvSpPr>
          <p:cNvPr id="30778" name="AutoShape 58"/>
          <p:cNvSpPr>
            <a:spLocks noChangeArrowheads="1"/>
          </p:cNvSpPr>
          <p:nvPr/>
        </p:nvSpPr>
        <p:spPr bwMode="auto">
          <a:xfrm>
            <a:off x="6324600" y="39624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30779" name="Rectangle 59"/>
          <p:cNvSpPr>
            <a:spLocks noChangeArrowheads="1"/>
          </p:cNvSpPr>
          <p:nvPr/>
        </p:nvSpPr>
        <p:spPr bwMode="auto">
          <a:xfrm>
            <a:off x="3657600" y="2590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/>
          <a:lstStyle/>
          <a:p>
            <a:r>
              <a:rPr lang="en-US">
                <a:latin typeface="Calibri" pitchFamily="34" charset="0"/>
              </a:rPr>
              <a:t>Different PBLH &amp; 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22439"/>
            <a:ext cx="4953000" cy="4525962"/>
          </a:xfrm>
        </p:spPr>
        <p:txBody>
          <a:bodyPr lIns="82945" tIns="41473" rIns="82945" bIns="41473"/>
          <a:lstStyle/>
          <a:p>
            <a:pPr>
              <a:lnSpc>
                <a:spcPct val="90000"/>
              </a:lnSpc>
            </a:pPr>
            <a:r>
              <a:rPr lang="en-US" sz="2800" u="sng" dirty="0">
                <a:latin typeface="Calibri" pitchFamily="34" charset="0"/>
              </a:rPr>
              <a:t>Current HWRF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	  Critical </a:t>
            </a:r>
            <a:r>
              <a:rPr lang="en-US" sz="2800" dirty="0" err="1">
                <a:latin typeface="Calibri" pitchFamily="34" charset="0"/>
              </a:rPr>
              <a:t>R</a:t>
            </a:r>
            <a:r>
              <a:rPr lang="en-US" sz="2800" baseline="-25000" dirty="0" err="1">
                <a:latin typeface="Calibri" pitchFamily="34" charset="0"/>
              </a:rPr>
              <a:t>bc</a:t>
            </a:r>
            <a:r>
              <a:rPr lang="en-US" sz="2800" dirty="0">
                <a:latin typeface="Calibri" pitchFamily="34" charset="0"/>
              </a:rPr>
              <a:t> = 0.25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 	  </a:t>
            </a:r>
            <a:r>
              <a:rPr lang="en-US" sz="2800" dirty="0" err="1">
                <a:latin typeface="Calibri" pitchFamily="34" charset="0"/>
              </a:rPr>
              <a:t>R</a:t>
            </a:r>
            <a:r>
              <a:rPr lang="en-US" sz="2800" baseline="-25000" dirty="0" err="1">
                <a:latin typeface="Calibri" pitchFamily="34" charset="0"/>
              </a:rPr>
              <a:t>b</a:t>
            </a:r>
            <a:r>
              <a:rPr lang="en-US" sz="2800" dirty="0">
                <a:latin typeface="Calibri" pitchFamily="34" charset="0"/>
              </a:rPr>
              <a:t> = f(</a:t>
            </a:r>
            <a:r>
              <a:rPr lang="en-US" sz="2800" dirty="0" err="1">
                <a:latin typeface="Calibri" pitchFamily="34" charset="0"/>
              </a:rPr>
              <a:t>h,surface</a:t>
            </a:r>
            <a:r>
              <a:rPr lang="en-US" sz="2800" dirty="0">
                <a:latin typeface="Calibri" pitchFamily="34" charset="0"/>
              </a:rPr>
              <a:t>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	  K =</a:t>
            </a:r>
            <a:r>
              <a:rPr lang="en-US" sz="2800" u="sng" dirty="0">
                <a:solidFill>
                  <a:srgbClr val="FF3300"/>
                </a:solidFill>
                <a:latin typeface="Calibri" pitchFamily="34" charset="0"/>
              </a:rPr>
              <a:t>0.5</a:t>
            </a:r>
            <a:r>
              <a:rPr lang="en-US" sz="2800" dirty="0">
                <a:latin typeface="Calibri" pitchFamily="34" charset="0"/>
              </a:rPr>
              <a:t> x </a:t>
            </a:r>
            <a:r>
              <a:rPr lang="en-US" sz="2800" i="1" dirty="0" err="1">
                <a:latin typeface="Calibri" pitchFamily="34" charset="0"/>
              </a:rPr>
              <a:t>ku</a:t>
            </a:r>
            <a:r>
              <a:rPr lang="en-US" sz="2800" i="1" baseline="-25000" dirty="0">
                <a:latin typeface="Calibri" pitchFamily="34" charset="0"/>
              </a:rPr>
              <a:t>*</a:t>
            </a:r>
            <a:r>
              <a:rPr lang="en-US" sz="2800" i="1" dirty="0">
                <a:latin typeface="Calibri" pitchFamily="34" charset="0"/>
              </a:rPr>
              <a:t>z</a:t>
            </a:r>
            <a:r>
              <a:rPr lang="en-US" sz="2800" dirty="0">
                <a:latin typeface="Calibri" pitchFamily="34" charset="0"/>
              </a:rPr>
              <a:t>(1-</a:t>
            </a:r>
            <a:r>
              <a:rPr lang="en-US" sz="2800" i="1" dirty="0">
                <a:latin typeface="Calibri" pitchFamily="34" charset="0"/>
              </a:rPr>
              <a:t>z/h</a:t>
            </a:r>
            <a:r>
              <a:rPr lang="en-US" sz="2800" dirty="0">
                <a:latin typeface="Calibri" pitchFamily="34" charset="0"/>
              </a:rPr>
              <a:t>)</a:t>
            </a:r>
            <a:r>
              <a:rPr lang="en-US" sz="2800" baseline="30000" dirty="0">
                <a:latin typeface="Calibri" pitchFamily="34" charset="0"/>
              </a:rPr>
              <a:t>2</a:t>
            </a:r>
            <a:endParaRPr lang="en-US" sz="28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u="sng" dirty="0">
                <a:latin typeface="Calibri" pitchFamily="34" charset="0"/>
              </a:rPr>
              <a:t>New try</a:t>
            </a:r>
            <a:endParaRPr lang="en-US" sz="2400" u="sng" dirty="0">
              <a:latin typeface="Calibr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	Critical </a:t>
            </a:r>
            <a:r>
              <a:rPr lang="en-US" sz="2800" dirty="0" err="1">
                <a:latin typeface="Calibri" pitchFamily="34" charset="0"/>
              </a:rPr>
              <a:t>R</a:t>
            </a:r>
            <a:r>
              <a:rPr lang="en-US" sz="2800" baseline="-25000" dirty="0" err="1">
                <a:latin typeface="Calibri" pitchFamily="34" charset="0"/>
              </a:rPr>
              <a:t>bc</a:t>
            </a:r>
            <a:r>
              <a:rPr lang="en-US" sz="2800" dirty="0">
                <a:latin typeface="Calibri" pitchFamily="34" charset="0"/>
              </a:rPr>
              <a:t>= 0.3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    </a:t>
            </a:r>
            <a:r>
              <a:rPr lang="en-US" sz="2800" dirty="0" err="1">
                <a:latin typeface="Calibri" pitchFamily="34" charset="0"/>
              </a:rPr>
              <a:t>R</a:t>
            </a:r>
            <a:r>
              <a:rPr lang="en-US" sz="2800" baseline="-25000" dirty="0" err="1">
                <a:latin typeface="Calibri" pitchFamily="34" charset="0"/>
              </a:rPr>
              <a:t>b</a:t>
            </a:r>
            <a:r>
              <a:rPr lang="en-US" sz="2800" dirty="0">
                <a:latin typeface="Calibri" pitchFamily="34" charset="0"/>
              </a:rPr>
              <a:t>=f(h, mixed layer, first layer)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latin typeface="Calibri" pitchFamily="34" charset="0"/>
              </a:rPr>
              <a:t>	K = </a:t>
            </a:r>
            <a:r>
              <a:rPr lang="en-US" sz="2800" i="1" dirty="0" err="1">
                <a:latin typeface="Calibri" pitchFamily="34" charset="0"/>
              </a:rPr>
              <a:t>ku</a:t>
            </a:r>
            <a:r>
              <a:rPr lang="en-US" sz="2800" i="1" baseline="-25000" dirty="0">
                <a:latin typeface="Calibri" pitchFamily="34" charset="0"/>
              </a:rPr>
              <a:t>*</a:t>
            </a:r>
            <a:r>
              <a:rPr lang="en-US" sz="2800" i="1" dirty="0">
                <a:latin typeface="Calibri" pitchFamily="34" charset="0"/>
              </a:rPr>
              <a:t>z</a:t>
            </a:r>
            <a:r>
              <a:rPr lang="en-US" sz="2800" dirty="0">
                <a:latin typeface="Calibri" pitchFamily="34" charset="0"/>
              </a:rPr>
              <a:t>(1-</a:t>
            </a:r>
            <a:r>
              <a:rPr lang="en-US" sz="2800" i="1" dirty="0">
                <a:latin typeface="Calibri" pitchFamily="34" charset="0"/>
              </a:rPr>
              <a:t>z/h</a:t>
            </a:r>
            <a:r>
              <a:rPr lang="en-US" sz="2800" dirty="0">
                <a:latin typeface="Calibri" pitchFamily="34" charset="0"/>
              </a:rPr>
              <a:t>)</a:t>
            </a:r>
            <a:r>
              <a:rPr lang="en-US" sz="2800" baseline="30000" dirty="0">
                <a:latin typeface="Calibri" pitchFamily="34" charset="0"/>
              </a:rPr>
              <a:t>2</a:t>
            </a:r>
            <a:r>
              <a:rPr lang="en-US" sz="2800" dirty="0">
                <a:latin typeface="Calibri" pitchFamily="34" charset="0"/>
                <a:sym typeface="Wingdings" pitchFamily="2" charset="2"/>
              </a:rPr>
              <a:t>.</a:t>
            </a:r>
            <a:r>
              <a:rPr lang="en-US" sz="2800" baseline="30000" dirty="0">
                <a:latin typeface="Calibri" pitchFamily="34" charset="0"/>
                <a:sym typeface="Wingdings" pitchFamily="2" charset="2"/>
              </a:rPr>
              <a:t> </a:t>
            </a:r>
            <a:endParaRPr lang="en-US" sz="2800" baseline="30000" dirty="0">
              <a:latin typeface="Calibr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 dirty="0">
              <a:latin typeface="Calibri" pitchFamily="34" charset="0"/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5659438" y="1493839"/>
            <a:ext cx="0" cy="2160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5659439" y="3654425"/>
            <a:ext cx="21224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5446714" y="2282825"/>
            <a:ext cx="244157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543800" y="1916113"/>
            <a:ext cx="140493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PBL top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5181600" y="1409700"/>
            <a:ext cx="58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Z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181600" y="3505200"/>
            <a:ext cx="58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0</a:t>
            </a:r>
          </a:p>
        </p:txBody>
      </p:sp>
      <p:sp>
        <p:nvSpPr>
          <p:cNvPr id="41995" name="AutoShape 11"/>
          <p:cNvSpPr>
            <a:spLocks/>
          </p:cNvSpPr>
          <p:nvPr/>
        </p:nvSpPr>
        <p:spPr bwMode="auto">
          <a:xfrm>
            <a:off x="6189664" y="2282826"/>
            <a:ext cx="319087" cy="1371600"/>
          </a:xfrm>
          <a:prstGeom prst="rightBrace">
            <a:avLst>
              <a:gd name="adj1" fmla="val 3582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615114" y="2781301"/>
            <a:ext cx="1273175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Cal Ri #</a:t>
            </a:r>
          </a:p>
        </p:txBody>
      </p:sp>
      <p:sp>
        <p:nvSpPr>
          <p:cNvPr id="41997" name="Cloud"/>
          <p:cNvSpPr>
            <a:spLocks noChangeAspect="1" noEditPoints="1" noChangeArrowheads="1"/>
          </p:cNvSpPr>
          <p:nvPr/>
        </p:nvSpPr>
        <p:spPr bwMode="auto">
          <a:xfrm>
            <a:off x="5659438" y="1784350"/>
            <a:ext cx="1751012" cy="4603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8F8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5613400" y="4051300"/>
            <a:ext cx="0" cy="2298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5638800" y="6324600"/>
            <a:ext cx="2209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5421314" y="4891088"/>
            <a:ext cx="22050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7586664" y="4379913"/>
            <a:ext cx="110013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PBL top</a:t>
            </a: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5181600" y="3962400"/>
            <a:ext cx="52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Z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5181600" y="6189664"/>
            <a:ext cx="5270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0</a:t>
            </a:r>
          </a:p>
        </p:txBody>
      </p:sp>
      <p:sp>
        <p:nvSpPr>
          <p:cNvPr id="42006" name="AutoShape 22"/>
          <p:cNvSpPr>
            <a:spLocks/>
          </p:cNvSpPr>
          <p:nvPr/>
        </p:nvSpPr>
        <p:spPr bwMode="auto">
          <a:xfrm>
            <a:off x="6092825" y="4891089"/>
            <a:ext cx="287338" cy="1282700"/>
          </a:xfrm>
          <a:prstGeom prst="rightBrace">
            <a:avLst>
              <a:gd name="adj1" fmla="val 37201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6553200" y="5491163"/>
            <a:ext cx="1150938" cy="36932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Cal Ri #</a:t>
            </a:r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5516563" y="5289550"/>
            <a:ext cx="206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7662864" y="5021264"/>
            <a:ext cx="94773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ML top</a:t>
            </a: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5516563" y="6173788"/>
            <a:ext cx="206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7662864" y="5867401"/>
            <a:ext cx="117633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level</a:t>
            </a:r>
          </a:p>
        </p:txBody>
      </p:sp>
      <p:sp>
        <p:nvSpPr>
          <p:cNvPr id="42012" name="AutoShape 28"/>
          <p:cNvSpPr>
            <a:spLocks/>
          </p:cNvSpPr>
          <p:nvPr/>
        </p:nvSpPr>
        <p:spPr bwMode="auto">
          <a:xfrm>
            <a:off x="6715125" y="4891089"/>
            <a:ext cx="287338" cy="398462"/>
          </a:xfrm>
          <a:prstGeom prst="rightBrace">
            <a:avLst>
              <a:gd name="adj1" fmla="val 11556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42013" name="Cloud"/>
          <p:cNvSpPr>
            <a:spLocks noChangeAspect="1" noEditPoints="1" noChangeArrowheads="1"/>
          </p:cNvSpPr>
          <p:nvPr/>
        </p:nvSpPr>
        <p:spPr bwMode="auto">
          <a:xfrm>
            <a:off x="5708650" y="4356101"/>
            <a:ext cx="1582738" cy="4905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8F8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tmean_cyl_u_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04826"/>
            <a:ext cx="4030663" cy="3000375"/>
          </a:xfrm>
          <a:prstGeom prst="rect">
            <a:avLst/>
          </a:prstGeom>
          <a:noFill/>
        </p:spPr>
      </p:pic>
      <p:pic>
        <p:nvPicPr>
          <p:cNvPr id="76806" name="Picture 6" descr="tmean_cyl_u_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139" y="504826"/>
            <a:ext cx="4030662" cy="3000375"/>
          </a:xfrm>
          <a:prstGeom prst="rect">
            <a:avLst/>
          </a:prstGeom>
          <a:noFill/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095376" y="88900"/>
            <a:ext cx="273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HWRF-OPERATION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340351" y="76200"/>
            <a:ext cx="273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NEW PBL-H&amp;K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952501" y="1647826"/>
            <a:ext cx="1006475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PBLH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1311276" y="2362201"/>
            <a:ext cx="1736725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Max Wind H</a:t>
            </a:r>
          </a:p>
        </p:txBody>
      </p:sp>
      <p:pic>
        <p:nvPicPr>
          <p:cNvPr id="76812" name="Picture 12"/>
          <p:cNvPicPr>
            <a:picLocks noChangeAspect="1" noChangeArrowheads="1"/>
          </p:cNvPicPr>
          <p:nvPr/>
        </p:nvPicPr>
        <p:blipFill>
          <a:blip r:embed="rId4" cstate="print"/>
          <a:srcRect l="9486" r="3557" b="4092"/>
          <a:stretch>
            <a:fillRect/>
          </a:stretch>
        </p:blipFill>
        <p:spPr bwMode="auto">
          <a:xfrm>
            <a:off x="152400" y="3286126"/>
            <a:ext cx="4191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13" name="Picture 13"/>
          <p:cNvPicPr>
            <a:picLocks noChangeAspect="1" noChangeArrowheads="1"/>
          </p:cNvPicPr>
          <p:nvPr/>
        </p:nvPicPr>
        <p:blipFill>
          <a:blip r:embed="rId5" cstate="print"/>
          <a:srcRect l="9882" t="6139" r="3162" b="3836"/>
          <a:stretch>
            <a:fillRect/>
          </a:stretch>
        </p:blipFill>
        <p:spPr bwMode="auto">
          <a:xfrm>
            <a:off x="4724400" y="3505201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14" name="AutoShape 14"/>
          <p:cNvSpPr>
            <a:spLocks noChangeArrowheads="1"/>
          </p:cNvSpPr>
          <p:nvPr/>
        </p:nvSpPr>
        <p:spPr bwMode="auto">
          <a:xfrm>
            <a:off x="1905000" y="5715000"/>
            <a:ext cx="914400" cy="2286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76815" name="AutoShape 15"/>
          <p:cNvSpPr>
            <a:spLocks noChangeArrowheads="1"/>
          </p:cNvSpPr>
          <p:nvPr/>
        </p:nvSpPr>
        <p:spPr bwMode="auto">
          <a:xfrm>
            <a:off x="1905000" y="4572000"/>
            <a:ext cx="1143000" cy="4572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6019800" y="4572000"/>
            <a:ext cx="1143000" cy="4572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76817" name="AutoShape 17"/>
          <p:cNvSpPr>
            <a:spLocks noChangeArrowheads="1"/>
          </p:cNvSpPr>
          <p:nvPr/>
        </p:nvSpPr>
        <p:spPr bwMode="auto">
          <a:xfrm>
            <a:off x="6019800" y="5715000"/>
            <a:ext cx="1143000" cy="304800"/>
          </a:xfrm>
          <a:prstGeom prst="leftArrow">
            <a:avLst>
              <a:gd name="adj1" fmla="val 50000"/>
              <a:gd name="adj2" fmla="val 9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838200" y="5029201"/>
            <a:ext cx="6858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PBL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7315201" y="5576888"/>
            <a:ext cx="6858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PBL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4191000" y="762001"/>
            <a:ext cx="7620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Ideal</a:t>
            </a: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4114800" y="3886200"/>
            <a:ext cx="762000" cy="10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Real</a:t>
            </a:r>
          </a:p>
          <a:p>
            <a:pPr>
              <a:spcBef>
                <a:spcPct val="50000"/>
              </a:spcBef>
            </a:pPr>
            <a:r>
              <a:rPr lang="en-US" sz="1400" b="1" dirty="0"/>
              <a:t>EARL</a:t>
            </a:r>
          </a:p>
          <a:p>
            <a:pPr>
              <a:spcBef>
                <a:spcPct val="50000"/>
              </a:spcBef>
            </a:pPr>
            <a:r>
              <a:rPr lang="en-US" sz="1400" b="1" dirty="0"/>
              <a:t>F24</a:t>
            </a: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6096001" y="5119688"/>
            <a:ext cx="12192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Inflow H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1219201" y="5272089"/>
            <a:ext cx="12192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Inflow 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FF862-36DB-404A-91CF-CA23CB844B8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464" y="876300"/>
            <a:ext cx="4021137" cy="284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8" y="3705225"/>
            <a:ext cx="4043362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800600" y="876300"/>
            <a:ext cx="4114800" cy="2840038"/>
          </a:xfrm>
          <a:prstGeom prst="rect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9991" tIns="60870" rIns="89991" bIns="44996" anchor="ctr" anchorCtr="1"/>
          <a:lstStyle/>
          <a:p>
            <a:pPr algn="ctr"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</a:tabLst>
            </a:pP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1864" y="3643314"/>
            <a:ext cx="4173537" cy="3105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9388" y="809626"/>
            <a:ext cx="36576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60870" rIns="89991" bIns="44996"/>
          <a:lstStyle/>
          <a:p>
            <a:pPr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</a:tabLst>
            </a:pPr>
            <a:r>
              <a:rPr lang="en-US" dirty="0">
                <a:solidFill>
                  <a:srgbClr val="000000"/>
                </a:solidFill>
              </a:rPr>
              <a:t>Radiation forcing - HWRF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530850" y="822325"/>
            <a:ext cx="36576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60870" rIns="89991" bIns="44996"/>
          <a:lstStyle/>
          <a:p>
            <a:pPr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</a:tabLst>
            </a:pPr>
            <a:r>
              <a:rPr lang="en-US" dirty="0">
                <a:solidFill>
                  <a:srgbClr val="000000"/>
                </a:solidFill>
              </a:rPr>
              <a:t>Radiation forcing - RRTMG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77888" y="3584575"/>
            <a:ext cx="38862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60870" rIns="89991" bIns="44996"/>
          <a:lstStyle/>
          <a:p>
            <a:pPr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</a:tabLst>
            </a:pPr>
            <a:r>
              <a:rPr lang="en-US" dirty="0">
                <a:solidFill>
                  <a:srgbClr val="000000"/>
                </a:solidFill>
              </a:rPr>
              <a:t>Potential Temp perturbation - HWRF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800600" y="3611564"/>
            <a:ext cx="41148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60870" rIns="89991" bIns="44996"/>
          <a:lstStyle/>
          <a:p>
            <a:pPr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</a:tabLst>
            </a:pPr>
            <a:r>
              <a:rPr lang="en-US" dirty="0">
                <a:solidFill>
                  <a:srgbClr val="000000"/>
                </a:solidFill>
              </a:rPr>
              <a:t>Potential Temp perturbation - RRTMG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924800" cy="563562"/>
          </a:xfrm>
          <a:ln/>
        </p:spPr>
        <p:txBody>
          <a:bodyPr lIns="82945" tIns="54822" rIns="82945"/>
          <a:lstStyle/>
          <a:p>
            <a:pPr algn="ctr">
              <a:lnSpc>
                <a:spcPct val="98000"/>
              </a:lnSpc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  <a:tab pos="4342950" algn="l"/>
                <a:tab pos="5066775" algn="l"/>
                <a:tab pos="5790600" algn="l"/>
                <a:tab pos="6514425" algn="l"/>
                <a:tab pos="7238250" algn="l"/>
              </a:tabLst>
            </a:pPr>
            <a:r>
              <a:rPr lang="en-US" sz="2600" dirty="0"/>
              <a:t>RRTMG Idealized run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77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487362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Collaborations with external agencies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85800"/>
            <a:ext cx="8534400" cy="5562600"/>
          </a:xfrm>
        </p:spPr>
        <p:txBody>
          <a:bodyPr>
            <a:noAutofit/>
          </a:bodyPr>
          <a:lstStyle/>
          <a:p>
            <a:r>
              <a:rPr lang="en-US" sz="1800" dirty="0" smtClean="0"/>
              <a:t>Collaboration with NHC</a:t>
            </a:r>
          </a:p>
          <a:p>
            <a:pPr lvl="1"/>
            <a:r>
              <a:rPr lang="en-US" sz="1600" dirty="0" smtClean="0"/>
              <a:t>Model development geared towards meeting NHC’s needs</a:t>
            </a:r>
          </a:p>
          <a:p>
            <a:pPr lvl="1"/>
            <a:r>
              <a:rPr lang="en-US" sz="1600" dirty="0" smtClean="0"/>
              <a:t>Constant communication and exchange of information during pre-implementation T&amp;E and operational support</a:t>
            </a:r>
          </a:p>
          <a:p>
            <a:pPr lvl="1"/>
            <a:r>
              <a:rPr lang="en-US" sz="1600" dirty="0" smtClean="0"/>
              <a:t>Advanced products tailored for NHC’s applications</a:t>
            </a:r>
            <a:endParaRPr lang="en-US" sz="1600" dirty="0" smtClean="0"/>
          </a:p>
          <a:p>
            <a:r>
              <a:rPr lang="en-US" sz="1800" dirty="0" smtClean="0"/>
              <a:t>Collaboration </a:t>
            </a:r>
            <a:r>
              <a:rPr lang="en-US" sz="1800" dirty="0" smtClean="0"/>
              <a:t>with HRD</a:t>
            </a:r>
          </a:p>
          <a:p>
            <a:pPr lvl="1"/>
            <a:r>
              <a:rPr lang="en-US" sz="1600" dirty="0" smtClean="0"/>
              <a:t>Focus areas are Model development, physics, diagnostics and DA</a:t>
            </a:r>
          </a:p>
          <a:p>
            <a:pPr lvl="1"/>
            <a:r>
              <a:rPr lang="en-US" sz="1600" dirty="0" smtClean="0"/>
              <a:t>Need </a:t>
            </a:r>
            <a:r>
              <a:rPr lang="en-US" sz="1600" dirty="0" smtClean="0"/>
              <a:t>to re-assess their potential </a:t>
            </a:r>
            <a:r>
              <a:rPr lang="en-US" sz="1600" dirty="0" smtClean="0"/>
              <a:t>contributions due to lack of required skillsets</a:t>
            </a:r>
            <a:endParaRPr lang="en-US" sz="1600" dirty="0" smtClean="0"/>
          </a:p>
          <a:p>
            <a:r>
              <a:rPr lang="en-US" sz="1800" dirty="0" smtClean="0"/>
              <a:t>Collaboration with DTC</a:t>
            </a:r>
          </a:p>
          <a:p>
            <a:pPr lvl="1"/>
            <a:r>
              <a:rPr lang="en-US" sz="1600" dirty="0" smtClean="0"/>
              <a:t>Focus areas are code management, community support and T&amp;E</a:t>
            </a:r>
          </a:p>
          <a:p>
            <a:pPr lvl="1"/>
            <a:r>
              <a:rPr lang="en-US" sz="1600" dirty="0" smtClean="0"/>
              <a:t>Lagging behind the development at EMC – DTC can’t help with model development</a:t>
            </a:r>
          </a:p>
          <a:p>
            <a:pPr lvl="1"/>
            <a:r>
              <a:rPr lang="en-US" sz="1600" dirty="0" smtClean="0"/>
              <a:t>R2O </a:t>
            </a:r>
            <a:r>
              <a:rPr lang="en-US" sz="1600" dirty="0" smtClean="0"/>
              <a:t>tasks need be aligned with operational priorities</a:t>
            </a:r>
          </a:p>
          <a:p>
            <a:r>
              <a:rPr lang="en-US" sz="1800" dirty="0" smtClean="0"/>
              <a:t>Collaboration with HFIP partners</a:t>
            </a:r>
          </a:p>
          <a:p>
            <a:pPr lvl="1"/>
            <a:r>
              <a:rPr lang="en-US" sz="1600" dirty="0" smtClean="0"/>
              <a:t>Focus areas a</a:t>
            </a:r>
            <a:r>
              <a:rPr lang="en-US" sz="1600" dirty="0"/>
              <a:t>re physics, diagnostics and DA</a:t>
            </a:r>
            <a:endParaRPr lang="en-US" sz="1600" dirty="0" smtClean="0"/>
          </a:p>
          <a:p>
            <a:pPr lvl="1"/>
            <a:r>
              <a:rPr lang="en-US" sz="1600" dirty="0"/>
              <a:t>Support to HFIP PIs sometimes could be draining our </a:t>
            </a:r>
            <a:r>
              <a:rPr lang="en-US" sz="1600" dirty="0" smtClean="0"/>
              <a:t>resources – need more manpower to effectively utilize these collaborations</a:t>
            </a:r>
            <a:endParaRPr lang="en-US" sz="1600" dirty="0" smtClean="0"/>
          </a:p>
          <a:p>
            <a:r>
              <a:rPr lang="en-US" sz="1800" dirty="0" smtClean="0"/>
              <a:t>Collaboration with international partners</a:t>
            </a:r>
          </a:p>
          <a:p>
            <a:pPr lvl="1"/>
            <a:r>
              <a:rPr lang="en-US" sz="1600" dirty="0" smtClean="0"/>
              <a:t>Started making progress with India</a:t>
            </a:r>
            <a:r>
              <a:rPr lang="en-US" sz="1600" dirty="0" smtClean="0"/>
              <a:t>. HWRF operational at IMD</a:t>
            </a:r>
            <a:endParaRPr lang="en-US" sz="1600" dirty="0" smtClean="0"/>
          </a:p>
          <a:p>
            <a:pPr lvl="1"/>
            <a:r>
              <a:rPr lang="en-US" sz="1600" dirty="0" smtClean="0"/>
              <a:t>Will have two visitors </a:t>
            </a:r>
            <a:r>
              <a:rPr lang="en-US" sz="1600" dirty="0" smtClean="0"/>
              <a:t>from Korea to </a:t>
            </a:r>
            <a:r>
              <a:rPr lang="en-US" sz="1600" dirty="0" smtClean="0"/>
              <a:t>work with us on specific problems of mutual interest</a:t>
            </a:r>
          </a:p>
          <a:p>
            <a:pPr lvl="1"/>
            <a:r>
              <a:rPr lang="en-US" sz="1600" dirty="0" smtClean="0"/>
              <a:t>New collaborations with Vietnam and Shanghai in the making (support for Western Pacific region)</a:t>
            </a:r>
          </a:p>
          <a:p>
            <a:pPr lvl="1"/>
            <a:r>
              <a:rPr lang="en-US" sz="1600" dirty="0" smtClean="0"/>
              <a:t>One senior scientist from STI to work on HWRF for Western Pacific basin</a:t>
            </a:r>
          </a:p>
        </p:txBody>
      </p:sp>
    </p:spTree>
    <p:extLst>
      <p:ext uri="{BB962C8B-B14F-4D97-AF65-F5344CB8AC3E}">
        <p14:creationId xmlns:p14="http://schemas.microsoft.com/office/powerpoint/2010/main" val="2639446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0" y="3124200"/>
            <a:ext cx="1447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 rot="10800000">
            <a:off x="0" y="4821238"/>
            <a:ext cx="12192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>
                <a:latin typeface="Times New Roman" pitchFamily="18" charset="0"/>
              </a:rPr>
              <a:t> 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124200" y="4953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latin typeface="Times New Roman" pitchFamily="18" charset="0"/>
              </a:rPr>
              <a:t>  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00400" y="5943600"/>
            <a:ext cx="251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latin typeface="Times New Roman" pitchFamily="18" charset="0"/>
              </a:rPr>
              <a:t> </a:t>
            </a:r>
          </a:p>
        </p:txBody>
      </p: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685800" y="0"/>
            <a:ext cx="8002588" cy="495300"/>
            <a:chOff x="432" y="144"/>
            <a:chExt cx="4752" cy="312"/>
          </a:xfrm>
        </p:grpSpPr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432" y="144"/>
              <a:ext cx="4752" cy="312"/>
            </a:xfrm>
            <a:prstGeom prst="roundRect">
              <a:avLst>
                <a:gd name="adj" fmla="val 319"/>
              </a:avLst>
            </a:prstGeom>
            <a:noFill/>
            <a:ln w="38227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432" y="144"/>
              <a:ext cx="4752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101000"/>
                </a:lnSpc>
                <a:spcBef>
                  <a:spcPts val="1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Advancing the HWRF System </a:t>
              </a:r>
              <a:r>
                <a:rPr lang="en-GB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FY2012 </a:t>
              </a:r>
              <a:r>
                <a: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Beyond</a:t>
              </a:r>
            </a:p>
          </p:txBody>
        </p:sp>
      </p:grp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5638800" y="5105400"/>
            <a:ext cx="32004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1000"/>
              </a:lnSpc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. </a:t>
            </a:r>
          </a:p>
        </p:txBody>
      </p:sp>
      <p:graphicFrame>
        <p:nvGraphicFramePr>
          <p:cNvPr id="27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184766"/>
              </p:ext>
            </p:extLst>
          </p:nvPr>
        </p:nvGraphicFramePr>
        <p:xfrm>
          <a:off x="152400" y="533400"/>
          <a:ext cx="8878570" cy="5651500"/>
        </p:xfrm>
        <a:graphic>
          <a:graphicData uri="http://schemas.openxmlformats.org/drawingml/2006/table">
            <a:tbl>
              <a:tblPr/>
              <a:tblGrid>
                <a:gridCol w="1447800"/>
                <a:gridCol w="1719580"/>
                <a:gridCol w="1295400"/>
                <a:gridCol w="233680"/>
                <a:gridCol w="1259840"/>
                <a:gridCol w="116840"/>
                <a:gridCol w="1433830"/>
                <a:gridCol w="13716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Resolution/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Infrastructure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Triple nested HWRF (27/9/3 km)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Increased vertical resolution, higher model top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community R2O efforts (HFIP)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Upgrades to WRF infrastructure, Multiple moving domains, NEMS/ESMF/NMM-B,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Other oceanic basins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PBL, Shallow Convection &amp; Microphysics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Microphysics, Radiation, Surface Physics, Coupling to Waves and Land Surface, Physics for high-resolution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DA/ Vortex Initialization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Storm size correction, dynamic mass-wind consistency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Inner core DA (Doppler Radar, satellite)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Hybrid-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EnKF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DA, advanced vortex relocation procedure, improved GSI w/cloudy radiance assimilation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Ocean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1-D Ocean coupling and improved initialization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HWRF-HYCOM; Improved ocean DA, physics and resolution, unified coupled system for ATL &amp; EPAC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One-way Wave Coupling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Two-way wave coupling, multi-grid surf zone physics, effects of sea spray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Products &amp; Downstream applications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High-Frequency output, synthetic</a:t>
                      </a:r>
                      <a:r>
                        <a:rPr lang="en-US" sz="1600" b="1" baseline="0" dirty="0" smtClean="0"/>
                        <a:t> satellite imagery</a:t>
                      </a:r>
                      <a:endParaRPr lang="en-US" sz="1600" b="1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HWRF Ensembles, diagnostics, product 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Coupling to Hydrological/ Surge/ Inundation models,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2166257" y="6259985"/>
            <a:ext cx="198120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Ongoing Work</a:t>
            </a:r>
          </a:p>
        </p:txBody>
      </p:sp>
      <p:sp>
        <p:nvSpPr>
          <p:cNvPr id="29" name="Text Box 56"/>
          <p:cNvSpPr txBox="1">
            <a:spLocks noChangeArrowheads="1"/>
          </p:cNvSpPr>
          <p:nvPr/>
        </p:nvSpPr>
        <p:spPr bwMode="auto">
          <a:xfrm>
            <a:off x="185057" y="6259985"/>
            <a:ext cx="1981200" cy="3667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/>
              <a:t>2012 </a:t>
            </a:r>
            <a:r>
              <a:rPr lang="en-US" b="0" dirty="0"/>
              <a:t>upgrades</a:t>
            </a:r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4114800" y="6248400"/>
            <a:ext cx="2590800" cy="36671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Planned developments</a:t>
            </a: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6701244" y="6248400"/>
            <a:ext cx="2137956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*</a:t>
            </a:r>
            <a:r>
              <a:rPr lang="en-US" sz="1600" dirty="0" smtClean="0"/>
              <a:t>Computer upgrade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0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0" y="3124200"/>
            <a:ext cx="1447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 rot="10800000">
            <a:off x="0" y="4821238"/>
            <a:ext cx="12192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>
                <a:latin typeface="Times New Roman" pitchFamily="18" charset="0"/>
              </a:rPr>
              <a:t> 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124200" y="4953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2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latin typeface="Times New Roman" pitchFamily="18" charset="0"/>
              </a:rPr>
              <a:t>  </a:t>
            </a:r>
          </a:p>
        </p:txBody>
      </p: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609599" y="0"/>
            <a:ext cx="8002588" cy="495300"/>
            <a:chOff x="432" y="144"/>
            <a:chExt cx="4752" cy="312"/>
          </a:xfrm>
        </p:grpSpPr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432" y="144"/>
              <a:ext cx="4752" cy="312"/>
            </a:xfrm>
            <a:prstGeom prst="roundRect">
              <a:avLst>
                <a:gd name="adj" fmla="val 319"/>
              </a:avLst>
            </a:prstGeom>
            <a:noFill/>
            <a:ln w="38227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b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432" y="144"/>
              <a:ext cx="475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101000"/>
                </a:lnSpc>
                <a:spcBef>
                  <a:spcPts val="1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 Outlook 5 to 25 years??????</a:t>
              </a: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5638800" y="5105400"/>
            <a:ext cx="32004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1000"/>
              </a:lnSpc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. </a:t>
            </a:r>
          </a:p>
        </p:txBody>
      </p:sp>
      <p:graphicFrame>
        <p:nvGraphicFramePr>
          <p:cNvPr id="27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96760"/>
              </p:ext>
            </p:extLst>
          </p:nvPr>
        </p:nvGraphicFramePr>
        <p:xfrm>
          <a:off x="152400" y="533400"/>
          <a:ext cx="8686800" cy="5686489"/>
        </p:xfrm>
        <a:graphic>
          <a:graphicData uri="http://schemas.openxmlformats.org/drawingml/2006/table">
            <a:tbl>
              <a:tblPr/>
              <a:tblGrid>
                <a:gridCol w="1447800"/>
                <a:gridCol w="3505200"/>
                <a:gridCol w="37338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5-10 years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2020+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Resolution/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Infrastructure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Basin-Scale HWRF with multiple moveable nests (at cloud resolving resolutions)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Downstream applications (including landfall related storm surge, waves, flooding and inundation)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Global to Local Scale Modeling to capture multi-scale interactions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High-Resolution Ensembles for events of interest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Observations based physics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Incorporate effects of sea-spray, aerosols, waves, boundary layer rolls – explicit representation of inner core processes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Ensemble based physics approach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DA/ Vortex Initialization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Hybrid/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EnKF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with 4-D VAR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Vortex initialization will become part of the DA, Maximum utilization of all available observations (all-weather radiances, aircraft and other)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 of the data assimilation for global system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Ocean/Wave/Land</a:t>
                      </a:r>
                      <a:endParaRPr kumimoji="0" lang="en-U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Fully coupled ocean-wave-land-atmosphere system</a:t>
                      </a:r>
                      <a:endParaRPr kumimoji="0" lang="en-U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Products &amp; Downstream applications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Meeting the next-generation needs of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Hurricane Specialists at NHC and JTWC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842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52400" y="228600"/>
            <a:ext cx="8834572" cy="6400800"/>
          </a:xfrm>
          <a:prstGeom prst="rect">
            <a:avLst/>
          </a:prstGeom>
        </p:spPr>
        <p:txBody>
          <a:bodyPr lIns="82945" tIns="19199" rIns="82945" bIns="41473"/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Dynamics </a:t>
            </a:r>
          </a:p>
          <a:p>
            <a:pPr marL="822960" lvl="1" indent="-36576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modified several components of the model codes </a:t>
            </a:r>
            <a:r>
              <a:rPr lang="en-US" dirty="0"/>
              <a:t>and add </a:t>
            </a:r>
            <a:r>
              <a:rPr lang="en-US" b="1" dirty="0">
                <a:solidFill>
                  <a:srgbClr val="FF0000"/>
                </a:solidFill>
              </a:rPr>
              <a:t>I/O </a:t>
            </a:r>
            <a:r>
              <a:rPr lang="en-US" b="1" dirty="0" smtClean="0">
                <a:solidFill>
                  <a:srgbClr val="FF0000"/>
                </a:solidFill>
              </a:rPr>
              <a:t>servers </a:t>
            </a:r>
            <a:r>
              <a:rPr lang="en-US" dirty="0" smtClean="0"/>
              <a:t>and redirect the </a:t>
            </a:r>
            <a:r>
              <a:rPr lang="en-US" dirty="0"/>
              <a:t>standard </a:t>
            </a:r>
            <a:r>
              <a:rPr lang="en-US" dirty="0" smtClean="0"/>
              <a:t>output </a:t>
            </a:r>
            <a:r>
              <a:rPr lang="en-US" dirty="0"/>
              <a:t>through log-buffering </a:t>
            </a:r>
            <a:r>
              <a:rPr lang="en-US" dirty="0" smtClean="0"/>
              <a:t>to speedup model run time in order to fit within the operational time window (</a:t>
            </a:r>
            <a:r>
              <a:rPr lang="en-US" b="1" dirty="0" smtClean="0">
                <a:solidFill>
                  <a:srgbClr val="FF0000"/>
                </a:solidFill>
              </a:rPr>
              <a:t>speedup factor of 3.2 </a:t>
            </a:r>
            <a:r>
              <a:rPr lang="en-US" dirty="0" smtClean="0"/>
              <a:t>in run time from ~265 min. to </a:t>
            </a:r>
            <a:r>
              <a:rPr lang="en-US" b="1" dirty="0" smtClean="0">
                <a:solidFill>
                  <a:srgbClr val="FF0000"/>
                </a:solidFill>
              </a:rPr>
              <a:t>~82 min</a:t>
            </a:r>
            <a:r>
              <a:rPr lang="en-US" dirty="0" smtClean="0"/>
              <a:t>.) and </a:t>
            </a:r>
            <a:r>
              <a:rPr lang="en-US" b="1" dirty="0" smtClean="0">
                <a:solidFill>
                  <a:srgbClr val="FF0000"/>
                </a:solidFill>
              </a:rPr>
              <a:t>using 4 nodes </a:t>
            </a:r>
            <a:r>
              <a:rPr lang="en-US" dirty="0"/>
              <a:t>(</a:t>
            </a:r>
            <a:r>
              <a:rPr lang="en-US" dirty="0" err="1"/>
              <a:t>oper</a:t>
            </a:r>
            <a:r>
              <a:rPr lang="en-US" dirty="0"/>
              <a:t>. HWRF uses 3 nodes)</a:t>
            </a:r>
          </a:p>
          <a:p>
            <a:pPr marL="858838" lvl="1" indent="-401638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Reduced Time step </a:t>
            </a:r>
            <a:r>
              <a:rPr lang="en-US" dirty="0" smtClean="0"/>
              <a:t>of model integration 45, 15, 5 sec</a:t>
            </a:r>
          </a:p>
          <a:p>
            <a:pPr marL="858838" lvl="1" indent="-401638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Fix a bug </a:t>
            </a:r>
            <a:r>
              <a:rPr lang="en-US" dirty="0" smtClean="0"/>
              <a:t>in mask inside the leading edge of a nest domain </a:t>
            </a:r>
          </a:p>
          <a:p>
            <a:pPr marL="401638" indent="-401638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Initialization and GSI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marL="822960" lvl="1" indent="-365760">
              <a:buFont typeface="Arial" pitchFamily="34" charset="0"/>
              <a:buChar char="•"/>
            </a:pPr>
            <a:r>
              <a:rPr lang="en-US" dirty="0"/>
              <a:t>Build the </a:t>
            </a:r>
            <a:r>
              <a:rPr lang="en-US" b="1" dirty="0">
                <a:solidFill>
                  <a:srgbClr val="FF0000"/>
                </a:solidFill>
              </a:rPr>
              <a:t>vortex initialization at 3km resolution </a:t>
            </a:r>
            <a:r>
              <a:rPr lang="en-US" dirty="0" smtClean="0"/>
              <a:t>with more accurate interpolation algorithms and composite storm structure consistent with 3km</a:t>
            </a:r>
          </a:p>
          <a:p>
            <a:pPr marL="822960" lvl="1" indent="-365760"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Upgrade GSI </a:t>
            </a:r>
            <a:r>
              <a:rPr lang="en-US" dirty="0"/>
              <a:t>to version 3.5 which is the latest community version. </a:t>
            </a:r>
            <a:r>
              <a:rPr lang="en-US" dirty="0" smtClean="0"/>
              <a:t> Optimize </a:t>
            </a:r>
            <a:r>
              <a:rPr lang="en-US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impact of </a:t>
            </a:r>
            <a:r>
              <a:rPr lang="en-US" dirty="0" err="1"/>
              <a:t>prepbufr</a:t>
            </a:r>
            <a:r>
              <a:rPr lang="en-US" dirty="0"/>
              <a:t> data in a storm environment</a:t>
            </a:r>
            <a:r>
              <a:rPr lang="en-US" dirty="0" smtClean="0"/>
              <a:t>.</a:t>
            </a:r>
            <a:endParaRPr lang="en-US" dirty="0"/>
          </a:p>
          <a:p>
            <a:pPr marL="365760" indent="-365760">
              <a:buAutoNum type="arabicPeriod" startAt="3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Ocean</a:t>
            </a:r>
          </a:p>
          <a:p>
            <a:pPr marL="822960" lvl="1" indent="-36576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Add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one dimensional ocean coupling </a:t>
            </a:r>
            <a:r>
              <a:rPr lang="en-US" dirty="0" smtClean="0"/>
              <a:t>in Eastern Pacific basin</a:t>
            </a:r>
          </a:p>
          <a:p>
            <a:pPr marL="822960" lvl="1" indent="-365760">
              <a:buFont typeface="Arial" pitchFamily="34" charset="0"/>
              <a:buChar char="•"/>
            </a:pPr>
            <a:r>
              <a:rPr lang="en-US" dirty="0" smtClean="0"/>
              <a:t>Bug fixes in ocean initialization for Atlantic basin</a:t>
            </a:r>
          </a:p>
          <a:p>
            <a:pPr marL="342900" indent="-342900">
              <a:buAutoNum type="arabicPeriod" startAt="4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Physics </a:t>
            </a:r>
          </a:p>
          <a:p>
            <a:pPr marL="822960" lvl="1" indent="-365760">
              <a:buFont typeface="Arial" pitchFamily="34" charset="0"/>
              <a:buChar char="•"/>
            </a:pPr>
            <a:r>
              <a:rPr lang="en-US" dirty="0" smtClean="0"/>
              <a:t>Add </a:t>
            </a:r>
            <a:r>
              <a:rPr lang="en-US" b="1" dirty="0" smtClean="0">
                <a:solidFill>
                  <a:srgbClr val="FF0000"/>
                </a:solidFill>
              </a:rPr>
              <a:t>GFS shallow convection </a:t>
            </a:r>
            <a:r>
              <a:rPr lang="en-US" dirty="0" smtClean="0"/>
              <a:t>scheme with slight tuning (no </a:t>
            </a:r>
            <a:r>
              <a:rPr lang="en-US" dirty="0" err="1" smtClean="0"/>
              <a:t>precip</a:t>
            </a:r>
            <a:r>
              <a:rPr lang="en-US" dirty="0" smtClean="0"/>
              <a:t>. from SC when cloud is less than 50mbs thick and SC top is below PBL top)</a:t>
            </a:r>
          </a:p>
          <a:p>
            <a:pPr marL="822960" lvl="1" indent="-365760">
              <a:buFont typeface="Arial" pitchFamily="34" charset="0"/>
              <a:buChar char="•"/>
            </a:pPr>
            <a:r>
              <a:rPr lang="en-US" dirty="0" smtClean="0"/>
              <a:t>Modify </a:t>
            </a:r>
            <a:r>
              <a:rPr lang="en-US" b="1" dirty="0" smtClean="0">
                <a:solidFill>
                  <a:srgbClr val="FF0000"/>
                </a:solidFill>
              </a:rPr>
              <a:t>several microphysical parameters </a:t>
            </a:r>
            <a:r>
              <a:rPr lang="en-US" dirty="0" smtClean="0"/>
              <a:t>to more realistic values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NLImax</a:t>
            </a:r>
            <a:r>
              <a:rPr lang="en-US" dirty="0" smtClean="0"/>
              <a:t>, NCW and snow fall speed)</a:t>
            </a:r>
          </a:p>
          <a:p>
            <a:pPr marL="822960" lvl="1" indent="-365760">
              <a:buFont typeface="Arial" pitchFamily="34" charset="0"/>
              <a:buChar char="•"/>
            </a:pPr>
            <a:r>
              <a:rPr lang="en-US" dirty="0" smtClean="0"/>
              <a:t>PBL: Change </a:t>
            </a:r>
            <a:r>
              <a:rPr lang="en-US" b="1" dirty="0" smtClean="0">
                <a:solidFill>
                  <a:srgbClr val="FF0000"/>
                </a:solidFill>
              </a:rPr>
              <a:t>critical Richardson number </a:t>
            </a:r>
            <a:r>
              <a:rPr lang="en-US" dirty="0" smtClean="0"/>
              <a:t>from 0.5 to 0.25, and </a:t>
            </a:r>
            <a:r>
              <a:rPr lang="en-US" b="1" dirty="0" smtClean="0">
                <a:solidFill>
                  <a:srgbClr val="FF0000"/>
                </a:solidFill>
              </a:rPr>
              <a:t>alpha=0.5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 smtClean="0"/>
          </a:p>
          <a:p>
            <a:pPr marL="822960" lvl="1" indent="-365760">
              <a:buFont typeface="Arial" pitchFamily="34" charset="0"/>
              <a:buChar char="•"/>
            </a:pPr>
            <a:r>
              <a:rPr lang="en-US" dirty="0" smtClean="0"/>
              <a:t>Use the </a:t>
            </a:r>
            <a:r>
              <a:rPr lang="en-US" b="1" dirty="0" smtClean="0">
                <a:solidFill>
                  <a:srgbClr val="FF0000"/>
                </a:solidFill>
              </a:rPr>
              <a:t>constant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Ch profile</a:t>
            </a:r>
            <a:r>
              <a:rPr lang="en-US" dirty="0" smtClean="0"/>
              <a:t> with wind speed consistent with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94085" y="4393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Highlights of 2012 HWRF implementation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05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2945" tIns="41473" rIns="82945"/>
          <a:lstStyle/>
          <a:p>
            <a:r>
              <a:rPr lang="en-US" b="1" dirty="0" smtClean="0">
                <a:solidFill>
                  <a:srgbClr val="330296"/>
                </a:solidFill>
              </a:rPr>
              <a:t>Concluding remarks</a:t>
            </a:r>
            <a:endParaRPr lang="en-US" b="1" dirty="0">
              <a:solidFill>
                <a:srgbClr val="330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4800600"/>
          </a:xfrm>
        </p:spPr>
        <p:txBody>
          <a:bodyPr lIns="82945" tIns="41473" rIns="82945" bIns="41473">
            <a:no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There has been lot of progress advancing the hurricane modeling capabilities at EMC, thanks to active collaboration between research and operations</a:t>
            </a: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18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Improving intensity/structure forecasts are orders of magnitude more difficult than was for track forecasts. </a:t>
            </a:r>
            <a:endParaRPr lang="en-US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Requires substantial effort between research and operational hurricane communities </a:t>
            </a:r>
          </a:p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With improved track, intensity and structure, it is possible to provide improved guidance on rainfall, storm surge, flooding and inundation.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Model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development closely tied with model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diagnostics. Comprehensive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evaluation making use of all available observations (aircraft, satellite, upper-air, surface, and ocean)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Process studies (including idealized simulations) need more attention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Continued interaction with NHC forecasters at every step of model development and evaluation is key for success!</a:t>
            </a: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330296"/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en-US" sz="1800" b="1" dirty="0" smtClean="0">
                <a:solidFill>
                  <a:srgbClr val="330296"/>
                </a:solidFill>
                <a:latin typeface="Arial" pitchFamily="34" charset="0"/>
                <a:cs typeface="Arial" pitchFamily="34" charset="0"/>
              </a:rPr>
              <a:t>are making progress</a:t>
            </a:r>
            <a:r>
              <a:rPr lang="en-US" sz="1800" b="1" dirty="0" smtClean="0">
                <a:solidFill>
                  <a:srgbClr val="330296"/>
                </a:solidFill>
                <a:latin typeface="Arial" pitchFamily="34" charset="0"/>
                <a:cs typeface="Arial" pitchFamily="34" charset="0"/>
              </a:rPr>
              <a:t>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C1254-DE91-4DFC-8695-46325C473C8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6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304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Atlantic basin 2007-2011: HWRF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Track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7286"/>
            <a:ext cx="4572000" cy="423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82" y="1656337"/>
            <a:ext cx="4586618" cy="422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71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3048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Atlantic basin 2007-2011: H212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Track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7286"/>
            <a:ext cx="4572000" cy="423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1118"/>
            <a:ext cx="4572000" cy="439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45720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3048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EPAC basin 2007-2011: HWRF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Track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4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45720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5360"/>
            <a:ext cx="4572000" cy="440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3048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EPAC basin 2007-2011: H212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Track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13716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1038-482A-4A2F-8234-A72E8F7D54E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44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3628</TotalTime>
  <Words>3193</Words>
  <Application>Microsoft Office PowerPoint</Application>
  <PresentationFormat>On-screen Show (4:3)</PresentationFormat>
  <Paragraphs>518</Paragraphs>
  <Slides>50</Slides>
  <Notes>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Equity</vt:lpstr>
      <vt:lpstr>Drawing</vt:lpstr>
      <vt:lpstr>Operational HWRF – Current Status, Ongoing Development and Future Plans</vt:lpstr>
      <vt:lpstr>Outline</vt:lpstr>
      <vt:lpstr>Highlights of the 2012 HWRF upgrades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Real-Time Projects</vt:lpstr>
      <vt:lpstr>PowerPoint Presentation</vt:lpstr>
      <vt:lpstr>PowerPoint Presentation</vt:lpstr>
      <vt:lpstr>PowerPoint Presentation</vt:lpstr>
      <vt:lpstr>PowerPoint Presentation</vt:lpstr>
      <vt:lpstr>HWRF With Multiple Moving Nests (EMC-HRD)</vt:lpstr>
      <vt:lpstr>PowerPoint Presentation</vt:lpstr>
      <vt:lpstr>PowerPoint Presentation</vt:lpstr>
      <vt:lpstr>PowerPoint Presentation</vt:lpstr>
      <vt:lpstr>HWRF for Tropical Cyclones in the North Indian Ocean region</vt:lpstr>
      <vt:lpstr>PowerPoint Presentation</vt:lpstr>
      <vt:lpstr>PowerPoint Presentation</vt:lpstr>
      <vt:lpstr>PowerPoint Presentation</vt:lpstr>
      <vt:lpstr>Ongoing Developments - Infrastructure</vt:lpstr>
      <vt:lpstr>Ongoing Developments – Infrastructure</vt:lpstr>
      <vt:lpstr>Ongoing developments - Infrastructure</vt:lpstr>
      <vt:lpstr>Focus Areas–Dynamics and Physics</vt:lpstr>
      <vt:lpstr>PowerPoint Presentation</vt:lpstr>
      <vt:lpstr>PowerPoint Presentation</vt:lpstr>
      <vt:lpstr>PowerPoint Presentation</vt:lpstr>
      <vt:lpstr>Coupling to Wave-Watch III</vt:lpstr>
      <vt:lpstr>PowerPoint Presentation</vt:lpstr>
      <vt:lpstr>PowerPoint Presentation</vt:lpstr>
      <vt:lpstr>Focus areas – IMPROVE THE INTENSITY FORECAST SKILL</vt:lpstr>
      <vt:lpstr>PowerPoint Presentation</vt:lpstr>
      <vt:lpstr>Different PBLH &amp; K</vt:lpstr>
      <vt:lpstr>PowerPoint Presentation</vt:lpstr>
      <vt:lpstr>RRTMG Idealized run</vt:lpstr>
      <vt:lpstr>Collaborations with external agencies</vt:lpstr>
      <vt:lpstr>PowerPoint Presentation</vt:lpstr>
      <vt:lpstr>PowerPoint Presentation</vt:lpstr>
      <vt:lpstr>Concluding remarks</vt:lpstr>
    </vt:vector>
  </TitlesOfParts>
  <Company>NOAA/SAIC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Vijay Tallapragada</dc:creator>
  <cp:lastModifiedBy>EBSOFT1</cp:lastModifiedBy>
  <cp:revision>250</cp:revision>
  <cp:lastPrinted>2011-04-11T15:21:19Z</cp:lastPrinted>
  <dcterms:created xsi:type="dcterms:W3CDTF">2011-04-11T15:03:53Z</dcterms:created>
  <dcterms:modified xsi:type="dcterms:W3CDTF">2012-08-21T18:42:14Z</dcterms:modified>
</cp:coreProperties>
</file>