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94" r:id="rId1"/>
    <p:sldMasterId id="2147483906" r:id="rId2"/>
  </p:sldMasterIdLst>
  <p:notesMasterIdLst>
    <p:notesMasterId r:id="rId53"/>
  </p:notesMasterIdLst>
  <p:sldIdLst>
    <p:sldId id="263" r:id="rId3"/>
    <p:sldId id="256" r:id="rId4"/>
    <p:sldId id="377" r:id="rId5"/>
    <p:sldId id="378" r:id="rId6"/>
    <p:sldId id="379" r:id="rId7"/>
    <p:sldId id="330" r:id="rId8"/>
    <p:sldId id="331" r:id="rId9"/>
    <p:sldId id="332" r:id="rId10"/>
    <p:sldId id="333" r:id="rId11"/>
    <p:sldId id="337" r:id="rId12"/>
    <p:sldId id="352" r:id="rId13"/>
    <p:sldId id="353" r:id="rId14"/>
    <p:sldId id="354" r:id="rId15"/>
    <p:sldId id="355" r:id="rId16"/>
    <p:sldId id="356" r:id="rId17"/>
    <p:sldId id="380" r:id="rId18"/>
    <p:sldId id="382" r:id="rId19"/>
    <p:sldId id="357" r:id="rId20"/>
    <p:sldId id="358" r:id="rId21"/>
    <p:sldId id="359" r:id="rId22"/>
    <p:sldId id="364" r:id="rId23"/>
    <p:sldId id="366" r:id="rId24"/>
    <p:sldId id="367" r:id="rId25"/>
    <p:sldId id="370" r:id="rId26"/>
    <p:sldId id="371" r:id="rId27"/>
    <p:sldId id="335" r:id="rId28"/>
    <p:sldId id="336" r:id="rId29"/>
    <p:sldId id="369" r:id="rId30"/>
    <p:sldId id="373" r:id="rId31"/>
    <p:sldId id="376" r:id="rId32"/>
    <p:sldId id="309" r:id="rId33"/>
    <p:sldId id="384" r:id="rId34"/>
    <p:sldId id="385" r:id="rId35"/>
    <p:sldId id="386" r:id="rId36"/>
    <p:sldId id="387" r:id="rId37"/>
    <p:sldId id="388" r:id="rId38"/>
    <p:sldId id="389" r:id="rId39"/>
    <p:sldId id="288" r:id="rId40"/>
    <p:sldId id="303" r:id="rId41"/>
    <p:sldId id="300" r:id="rId42"/>
    <p:sldId id="304" r:id="rId43"/>
    <p:sldId id="306" r:id="rId44"/>
    <p:sldId id="308" r:id="rId45"/>
    <p:sldId id="311" r:id="rId46"/>
    <p:sldId id="390" r:id="rId47"/>
    <p:sldId id="391" r:id="rId48"/>
    <p:sldId id="392" r:id="rId49"/>
    <p:sldId id="393" r:id="rId50"/>
    <p:sldId id="394" r:id="rId51"/>
    <p:sldId id="310" r:id="rId52"/>
  </p:sldIdLst>
  <p:sldSz cx="10080625" cy="7559675"/>
  <p:notesSz cx="6985000" cy="9283700"/>
  <p:defaultTextStyle>
    <a:defPPr>
      <a:defRPr lang="en-GB"/>
    </a:defPPr>
    <a:lvl1pPr algn="l" defTabSz="455566" rtl="0" fontAlgn="base">
      <a:spcBef>
        <a:spcPct val="0"/>
      </a:spcBef>
      <a:spcAft>
        <a:spcPct val="0"/>
      </a:spcAft>
      <a:defRPr kern="1200">
        <a:solidFill>
          <a:schemeClr val="tx1"/>
        </a:solidFill>
        <a:latin typeface="Arial" pitchFamily="34" charset="0"/>
        <a:ea typeface="+mn-ea"/>
        <a:cs typeface="+mn-cs"/>
      </a:defRPr>
    </a:lvl1pPr>
    <a:lvl2pPr marL="741286" indent="-284133" algn="l" defTabSz="455566" rtl="0" fontAlgn="base">
      <a:spcBef>
        <a:spcPct val="0"/>
      </a:spcBef>
      <a:spcAft>
        <a:spcPct val="0"/>
      </a:spcAft>
      <a:defRPr kern="1200">
        <a:solidFill>
          <a:schemeClr val="tx1"/>
        </a:solidFill>
        <a:latin typeface="Arial" pitchFamily="34" charset="0"/>
        <a:ea typeface="+mn-ea"/>
        <a:cs typeface="+mn-cs"/>
      </a:defRPr>
    </a:lvl2pPr>
    <a:lvl3pPr marL="1141295" indent="-226989" algn="l" defTabSz="455566" rtl="0" fontAlgn="base">
      <a:spcBef>
        <a:spcPct val="0"/>
      </a:spcBef>
      <a:spcAft>
        <a:spcPct val="0"/>
      </a:spcAft>
      <a:defRPr kern="1200">
        <a:solidFill>
          <a:schemeClr val="tx1"/>
        </a:solidFill>
        <a:latin typeface="Arial" pitchFamily="34" charset="0"/>
        <a:ea typeface="+mn-ea"/>
        <a:cs typeface="+mn-cs"/>
      </a:defRPr>
    </a:lvl3pPr>
    <a:lvl4pPr marL="1598447" indent="-226989" algn="l" defTabSz="455566" rtl="0" fontAlgn="base">
      <a:spcBef>
        <a:spcPct val="0"/>
      </a:spcBef>
      <a:spcAft>
        <a:spcPct val="0"/>
      </a:spcAft>
      <a:defRPr kern="1200">
        <a:solidFill>
          <a:schemeClr val="tx1"/>
        </a:solidFill>
        <a:latin typeface="Arial" pitchFamily="34" charset="0"/>
        <a:ea typeface="+mn-ea"/>
        <a:cs typeface="+mn-cs"/>
      </a:defRPr>
    </a:lvl4pPr>
    <a:lvl5pPr marL="2055600" indent="-226989" algn="l" defTabSz="455566" rtl="0" fontAlgn="base">
      <a:spcBef>
        <a:spcPct val="0"/>
      </a:spcBef>
      <a:spcAft>
        <a:spcPct val="0"/>
      </a:spcAft>
      <a:defRPr kern="1200">
        <a:solidFill>
          <a:schemeClr val="tx1"/>
        </a:solidFill>
        <a:latin typeface="Arial" pitchFamily="34" charset="0"/>
        <a:ea typeface="+mn-ea"/>
        <a:cs typeface="+mn-cs"/>
      </a:defRPr>
    </a:lvl5pPr>
    <a:lvl6pPr marL="2285763" algn="l" defTabSz="914305" rtl="0" eaLnBrk="1" latinLnBrk="0" hangingPunct="1">
      <a:defRPr kern="1200">
        <a:solidFill>
          <a:schemeClr val="tx1"/>
        </a:solidFill>
        <a:latin typeface="Arial" pitchFamily="34" charset="0"/>
        <a:ea typeface="+mn-ea"/>
        <a:cs typeface="+mn-cs"/>
      </a:defRPr>
    </a:lvl6pPr>
    <a:lvl7pPr marL="2742916" algn="l" defTabSz="914305" rtl="0" eaLnBrk="1" latinLnBrk="0" hangingPunct="1">
      <a:defRPr kern="1200">
        <a:solidFill>
          <a:schemeClr val="tx1"/>
        </a:solidFill>
        <a:latin typeface="Arial" pitchFamily="34" charset="0"/>
        <a:ea typeface="+mn-ea"/>
        <a:cs typeface="+mn-cs"/>
      </a:defRPr>
    </a:lvl7pPr>
    <a:lvl8pPr marL="3200068" algn="l" defTabSz="914305" rtl="0" eaLnBrk="1" latinLnBrk="0" hangingPunct="1">
      <a:defRPr kern="1200">
        <a:solidFill>
          <a:schemeClr val="tx1"/>
        </a:solidFill>
        <a:latin typeface="Arial" pitchFamily="34" charset="0"/>
        <a:ea typeface="+mn-ea"/>
        <a:cs typeface="+mn-cs"/>
      </a:defRPr>
    </a:lvl8pPr>
    <a:lvl9pPr marL="3657221" algn="l" defTabSz="914305"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411" y="-82"/>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658"/>
        <p:guide pos="19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p:cNvSpPr>
          <p:nvPr>
            <p:ph type="sldImg"/>
          </p:nvPr>
        </p:nvSpPr>
        <p:spPr bwMode="auto">
          <a:xfrm>
            <a:off x="1173163" y="704850"/>
            <a:ext cx="4637087" cy="3479800"/>
          </a:xfrm>
          <a:prstGeom prst="rect">
            <a:avLst/>
          </a:prstGeom>
          <a:noFill/>
          <a:ln w="9525">
            <a:noFill/>
            <a:round/>
            <a:headEnd/>
            <a:tailEnd/>
          </a:ln>
        </p:spPr>
      </p:sp>
      <p:sp>
        <p:nvSpPr>
          <p:cNvPr id="2050" name="Rectangle 2"/>
          <p:cNvSpPr>
            <a:spLocks noGrp="1" noChangeArrowheads="1"/>
          </p:cNvSpPr>
          <p:nvPr>
            <p:ph type="body"/>
          </p:nvPr>
        </p:nvSpPr>
        <p:spPr bwMode="auto">
          <a:xfrm>
            <a:off x="698500" y="4408488"/>
            <a:ext cx="5588000" cy="41767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2051" name="Rectangle 3"/>
          <p:cNvSpPr>
            <a:spLocks noGrp="1" noChangeArrowheads="1"/>
          </p:cNvSpPr>
          <p:nvPr>
            <p:ph type="hdr"/>
          </p:nvPr>
        </p:nvSpPr>
        <p:spPr bwMode="auto">
          <a:xfrm>
            <a:off x="0" y="0"/>
            <a:ext cx="3030538" cy="4635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endParaRPr lang="en-US"/>
          </a:p>
        </p:txBody>
      </p:sp>
      <p:sp>
        <p:nvSpPr>
          <p:cNvPr id="2052" name="Rectangle 4"/>
          <p:cNvSpPr>
            <a:spLocks noGrp="1" noChangeArrowheads="1"/>
          </p:cNvSpPr>
          <p:nvPr>
            <p:ph type="dt"/>
          </p:nvPr>
        </p:nvSpPr>
        <p:spPr bwMode="auto">
          <a:xfrm>
            <a:off x="3952875" y="0"/>
            <a:ext cx="3030538" cy="4635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endParaRPr lang="en-US"/>
          </a:p>
        </p:txBody>
      </p:sp>
      <p:sp>
        <p:nvSpPr>
          <p:cNvPr id="2053" name="Rectangle 5"/>
          <p:cNvSpPr>
            <a:spLocks noGrp="1" noChangeArrowheads="1"/>
          </p:cNvSpPr>
          <p:nvPr>
            <p:ph type="ftr"/>
          </p:nvPr>
        </p:nvSpPr>
        <p:spPr bwMode="auto">
          <a:xfrm>
            <a:off x="0" y="8818563"/>
            <a:ext cx="3030538" cy="4635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endParaRPr lang="en-US"/>
          </a:p>
        </p:txBody>
      </p:sp>
      <p:sp>
        <p:nvSpPr>
          <p:cNvPr id="2054" name="Rectangle 6"/>
          <p:cNvSpPr>
            <a:spLocks noGrp="1" noChangeArrowheads="1"/>
          </p:cNvSpPr>
          <p:nvPr>
            <p:ph type="sldNum"/>
          </p:nvPr>
        </p:nvSpPr>
        <p:spPr bwMode="auto">
          <a:xfrm>
            <a:off x="3952875" y="8818563"/>
            <a:ext cx="3030538" cy="4635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defTabSz="417060" hangingPunct="0">
              <a:lnSpc>
                <a:spcPct val="93000"/>
              </a:lnSpc>
              <a:buClr>
                <a:srgbClr val="000000"/>
              </a:buClr>
              <a:buSzPct val="100000"/>
              <a:buFont typeface="Times New Roman" pitchFamily="16" charset="0"/>
              <a:buNone/>
              <a:tabLst>
                <a:tab pos="660414" algn="l"/>
                <a:tab pos="1320828" algn="l"/>
                <a:tab pos="1981242" algn="l"/>
                <a:tab pos="2641656" algn="l"/>
              </a:tabLst>
              <a:defRPr sz="1300">
                <a:solidFill>
                  <a:srgbClr val="000000"/>
                </a:solidFill>
                <a:latin typeface="Times New Roman" pitchFamily="16" charset="0"/>
                <a:ea typeface="DejaVu LGC Sans" charset="0"/>
                <a:cs typeface="DejaVu LGC Sans" charset="0"/>
              </a:defRPr>
            </a:lvl1pPr>
          </a:lstStyle>
          <a:p>
            <a:pPr>
              <a:defRPr/>
            </a:pPr>
            <a:fld id="{BB94A499-73FC-4089-9F3E-6254511071B2}" type="slidenum">
              <a:rPr lang="en-US"/>
              <a:pPr>
                <a:defRPr/>
              </a:pPr>
              <a:t>‹#›</a:t>
            </a:fld>
            <a:endParaRPr lang="en-US"/>
          </a:p>
        </p:txBody>
      </p:sp>
    </p:spTree>
    <p:extLst>
      <p:ext uri="{BB962C8B-B14F-4D97-AF65-F5344CB8AC3E}">
        <p14:creationId xmlns:p14="http://schemas.microsoft.com/office/powerpoint/2010/main" val="1577283748"/>
      </p:ext>
    </p:extLst>
  </p:cSld>
  <p:clrMap bg1="lt1" tx1="dk1" bg2="lt2" tx2="dk2" accent1="accent1" accent2="accent2" accent3="accent3" accent4="accent4" accent5="accent5" accent6="accent6" hlink="hlink" folHlink="folHlink"/>
  <p:notesStyle>
    <a:lvl1pPr algn="l" defTabSz="457152"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873" indent="-285721" algn="l" defTabSz="457152"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2881" indent="-228576" algn="l" defTabSz="457152"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034" indent="-228576" algn="l" defTabSz="457152"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187" indent="-228576" algn="l" defTabSz="457152"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6"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1"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14338">
              <a:buFont typeface="Times New Roman" pitchFamily="18" charset="0"/>
              <a:buNone/>
              <a:tabLst>
                <a:tab pos="660400" algn="l"/>
                <a:tab pos="1320800" algn="l"/>
                <a:tab pos="1981200" algn="l"/>
                <a:tab pos="2641600" algn="l"/>
              </a:tabLst>
            </a:pPr>
            <a:fld id="{1E95EDD3-92B6-4A2F-93B7-198E073099C4}" type="slidenum">
              <a:rPr lang="en-US" smtClean="0">
                <a:latin typeface="Times New Roman" pitchFamily="18" charset="0"/>
                <a:ea typeface="DejaVu LGC Sans"/>
                <a:cs typeface="DejaVu LGC Sans"/>
              </a:rPr>
              <a:pPr defTabSz="414338">
                <a:buFont typeface="Times New Roman" pitchFamily="18" charset="0"/>
                <a:buNone/>
                <a:tabLst>
                  <a:tab pos="660400" algn="l"/>
                  <a:tab pos="1320800" algn="l"/>
                  <a:tab pos="1981200" algn="l"/>
                  <a:tab pos="2641600" algn="l"/>
                </a:tabLst>
              </a:pPr>
              <a:t>1</a:t>
            </a:fld>
            <a:endParaRPr lang="en-US" smtClean="0">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956050" y="8815388"/>
            <a:ext cx="3027363" cy="466725"/>
          </a:xfrm>
          <a:prstGeom prst="rect">
            <a:avLst/>
          </a:prstGeom>
          <a:noFill/>
          <a:ln w="9525">
            <a:noFill/>
            <a:miter lim="800000"/>
            <a:headEnd/>
            <a:tailEnd/>
          </a:ln>
        </p:spPr>
        <p:txBody>
          <a:bodyPr lIns="92908" tIns="46456" rIns="92908" bIns="46456" anchor="b"/>
          <a:lstStyle/>
          <a:p>
            <a:pPr algn="r" defTabSz="1019175" hangingPunct="0">
              <a:lnSpc>
                <a:spcPct val="93000"/>
              </a:lnSpc>
              <a:buClr>
                <a:srgbClr val="000000"/>
              </a:buClr>
              <a:buSzPct val="100000"/>
              <a:buFont typeface="Times New Roman" pitchFamily="18" charset="0"/>
              <a:buNone/>
            </a:pPr>
            <a:fld id="{2C3EE919-99D9-4BBD-8B3C-7B567389773D}" type="slidenum">
              <a:rPr lang="en-US" sz="1200"/>
              <a:pPr algn="r" defTabSz="1019175" hangingPunct="0">
                <a:lnSpc>
                  <a:spcPct val="93000"/>
                </a:lnSpc>
                <a:buClr>
                  <a:srgbClr val="000000"/>
                </a:buClr>
                <a:buSzPct val="100000"/>
                <a:buFont typeface="Times New Roman" pitchFamily="18" charset="0"/>
                <a:buNone/>
              </a:pPr>
              <a:t>1</a:t>
            </a:fld>
            <a:endParaRPr lang="en-US" sz="1200"/>
          </a:p>
        </p:txBody>
      </p:sp>
      <p:sp>
        <p:nvSpPr>
          <p:cNvPr id="25604" name="Rectangle 7"/>
          <p:cNvSpPr txBox="1">
            <a:spLocks noGrp="1" noChangeArrowheads="1"/>
          </p:cNvSpPr>
          <p:nvPr/>
        </p:nvSpPr>
        <p:spPr bwMode="auto">
          <a:xfrm>
            <a:off x="3956050" y="8816975"/>
            <a:ext cx="3027363" cy="465138"/>
          </a:xfrm>
          <a:prstGeom prst="rect">
            <a:avLst/>
          </a:prstGeom>
          <a:noFill/>
          <a:ln w="9525">
            <a:noFill/>
            <a:miter lim="800000"/>
            <a:headEnd/>
            <a:tailEnd/>
          </a:ln>
        </p:spPr>
        <p:txBody>
          <a:bodyPr lIns="91878" tIns="45941" rIns="91878" bIns="45941" anchor="b"/>
          <a:lstStyle/>
          <a:p>
            <a:pPr algn="r" defTabSz="1006475" hangingPunct="0">
              <a:lnSpc>
                <a:spcPct val="93000"/>
              </a:lnSpc>
              <a:buClr>
                <a:srgbClr val="000000"/>
              </a:buClr>
              <a:buSzPct val="100000"/>
              <a:buFont typeface="Times New Roman" pitchFamily="18" charset="0"/>
              <a:buNone/>
            </a:pPr>
            <a:fld id="{3D0B9275-934C-4810-BCB5-2CB75C1A3E57}" type="slidenum">
              <a:rPr lang="en-US" sz="1200"/>
              <a:pPr algn="r" defTabSz="1006475" hangingPunct="0">
                <a:lnSpc>
                  <a:spcPct val="93000"/>
                </a:lnSpc>
                <a:buClr>
                  <a:srgbClr val="000000"/>
                </a:buClr>
                <a:buSzPct val="100000"/>
                <a:buFont typeface="Times New Roman" pitchFamily="18" charset="0"/>
                <a:buNone/>
              </a:pPr>
              <a:t>1</a:t>
            </a:fld>
            <a:endParaRPr lang="en-US" sz="1200"/>
          </a:p>
        </p:txBody>
      </p:sp>
      <p:sp>
        <p:nvSpPr>
          <p:cNvPr id="25605" name="Rectangle 2"/>
          <p:cNvSpPr>
            <a:spLocks noGrp="1" noRot="1" noChangeAspect="1" noChangeArrowheads="1" noTextEdit="1"/>
          </p:cNvSpPr>
          <p:nvPr>
            <p:ph type="sldImg"/>
          </p:nvPr>
        </p:nvSpPr>
        <p:spPr>
          <a:xfrm>
            <a:off x="1181100" y="701675"/>
            <a:ext cx="4624388" cy="3468688"/>
          </a:xfrm>
          <a:ln w="12700" cap="flat">
            <a:solidFill>
              <a:schemeClr val="tx1"/>
            </a:solidFill>
          </a:ln>
        </p:spPr>
      </p:sp>
      <p:sp>
        <p:nvSpPr>
          <p:cNvPr id="25606" name="Rectangle 3"/>
          <p:cNvSpPr>
            <a:spLocks noGrp="1" noChangeArrowheads="1"/>
          </p:cNvSpPr>
          <p:nvPr>
            <p:ph type="body" idx="1"/>
          </p:nvPr>
        </p:nvSpPr>
        <p:spPr>
          <a:xfrm>
            <a:off x="962025" y="4408488"/>
            <a:ext cx="5060950" cy="4181475"/>
          </a:xfrm>
          <a:noFill/>
          <a:ln/>
        </p:spPr>
        <p:txBody>
          <a:bodyPr lIns="93337" tIns="45877" rIns="93337" bIns="45877"/>
          <a:lstStyle/>
          <a:p>
            <a:pPr eaLnBrk="1" hangingPunct="1"/>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defTabSz="414338">
              <a:buFont typeface="Times New Roman" pitchFamily="18" charset="0"/>
              <a:buNone/>
              <a:tabLst>
                <a:tab pos="660400" algn="l"/>
                <a:tab pos="1320800" algn="l"/>
                <a:tab pos="1981200" algn="l"/>
                <a:tab pos="2641600" algn="l"/>
              </a:tabLst>
            </a:pPr>
            <a:fld id="{F05F91E7-2161-4BC6-9FEF-A642156B4F67}" type="slidenum">
              <a:rPr lang="en-US" smtClean="0">
                <a:latin typeface="Times New Roman" pitchFamily="18" charset="0"/>
                <a:ea typeface="DejaVu LGC Sans"/>
                <a:cs typeface="DejaVu LGC Sans"/>
              </a:rPr>
              <a:pPr defTabSz="414338">
                <a:buFont typeface="Times New Roman" pitchFamily="18" charset="0"/>
                <a:buNone/>
                <a:tabLst>
                  <a:tab pos="660400" algn="l"/>
                  <a:tab pos="1320800" algn="l"/>
                  <a:tab pos="1981200" algn="l"/>
                  <a:tab pos="2641600" algn="l"/>
                </a:tabLst>
              </a:pPr>
              <a:t>2</a:t>
            </a:fld>
            <a:endParaRPr lang="en-US" smtClean="0">
              <a:latin typeface="Times New Roman" pitchFamily="18" charset="0"/>
              <a:ea typeface="DejaVu LGC Sans"/>
              <a:cs typeface="DejaVu LGC Sans"/>
            </a:endParaRPr>
          </a:p>
        </p:txBody>
      </p:sp>
      <p:sp>
        <p:nvSpPr>
          <p:cNvPr id="26627" name="Rectangle 1"/>
          <p:cNvSpPr>
            <a:spLocks noGrp="1" noRot="1" noChangeAspect="1" noChangeArrowheads="1" noTextEdit="1"/>
          </p:cNvSpPr>
          <p:nvPr>
            <p:ph type="sldImg"/>
          </p:nvPr>
        </p:nvSpPr>
        <p:spPr>
          <a:xfrm>
            <a:off x="1171575" y="704850"/>
            <a:ext cx="4641850" cy="3481388"/>
          </a:xfrm>
          <a:solidFill>
            <a:srgbClr val="FFFFFF"/>
          </a:solidFill>
          <a:ln>
            <a:solidFill>
              <a:srgbClr val="000000"/>
            </a:solidFill>
            <a:miter lim="800000"/>
          </a:ln>
        </p:spPr>
      </p:sp>
      <p:sp>
        <p:nvSpPr>
          <p:cNvPr id="26628" name="Rectangle 2"/>
          <p:cNvSpPr>
            <a:spLocks noGrp="1" noChangeArrowheads="1"/>
          </p:cNvSpPr>
          <p:nvPr>
            <p:ph type="body" idx="1"/>
          </p:nvPr>
        </p:nvSpPr>
        <p:spPr>
          <a:xfrm>
            <a:off x="698500" y="4408488"/>
            <a:ext cx="5589588" cy="41783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0FBF04-0D65-438B-9AC5-14F13AAC8D87}" type="slidenum">
              <a:rPr lang="en-US"/>
              <a:pPr/>
              <a:t>18</a:t>
            </a:fld>
            <a:endParaRPr lang="en-US"/>
          </a:p>
        </p:txBody>
      </p:sp>
      <p:sp>
        <p:nvSpPr>
          <p:cNvPr id="14337" name="Rectangle 1"/>
          <p:cNvSpPr txBox="1">
            <a:spLocks noGrp="1" noRot="1" noChangeAspect="1" noChangeArrowheads="1"/>
          </p:cNvSpPr>
          <p:nvPr>
            <p:ph type="sldImg"/>
          </p:nvPr>
        </p:nvSpPr>
        <p:spPr bwMode="auto">
          <a:xfrm>
            <a:off x="1173163" y="704850"/>
            <a:ext cx="4638675" cy="3479800"/>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699071" y="4408879"/>
            <a:ext cx="5588286" cy="4093854"/>
          </a:xfrm>
          <a:prstGeom prst="rect">
            <a:avLst/>
          </a:prstGeom>
          <a:noFill/>
          <a:ln>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2" name="Rectangle 3"/>
          <p:cNvSpPr>
            <a:spLocks noGrp="1" noChangeArrowheads="1"/>
          </p:cNvSpPr>
          <p:nvPr>
            <p:ph type="body" idx="1"/>
          </p:nvPr>
        </p:nvSpPr>
        <p:spPr bwMode="auto">
          <a:xfrm>
            <a:off x="931334" y="4409758"/>
            <a:ext cx="5122333" cy="417766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ea typeface="ＭＳ Ｐゴシック" pitchFamily="1" charset="-128"/>
              </a:rPr>
              <a:t>Same rules as NHC verification -- tropical or subtropical --- at initial and verification </a:t>
            </a:r>
          </a:p>
          <a:p>
            <a:pPr eaLnBrk="1" hangingPunct="1">
              <a:spcBef>
                <a:spcPct val="0"/>
              </a:spcBef>
            </a:pPr>
            <a:r>
              <a:rPr lang="en-US" smtClean="0">
                <a:ea typeface="ＭＳ Ｐゴシック" pitchFamily="1" charset="-128"/>
              </a:rPr>
              <a:t>Wish I had looked at EPAC</a:t>
            </a:r>
          </a:p>
          <a:p>
            <a:pPr eaLnBrk="1" hangingPunct="1">
              <a:spcBef>
                <a:spcPct val="0"/>
              </a:spcBef>
            </a:pPr>
            <a:r>
              <a:rPr lang="en-US" smtClean="0">
                <a:ea typeface="ＭＳ Ｐゴシック" pitchFamily="1" charset="-128"/>
              </a:rPr>
              <a:t>Interpolation -- Early vs Late models -- Not just showing operational performance -- want to show model comparison and improvement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7410" name="Rectangle 3"/>
          <p:cNvSpPr>
            <a:spLocks noGrp="1" noChangeArrowheads="1"/>
          </p:cNvSpPr>
          <p:nvPr>
            <p:ph type="body" idx="1"/>
          </p:nvPr>
        </p:nvSpPr>
        <p:spPr bwMode="auto">
          <a:xfrm>
            <a:off x="931334" y="4409758"/>
            <a:ext cx="5122333" cy="417766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ea typeface="ＭＳ Ｐゴシック" pitchFamily="1" charset="-128"/>
              </a:rPr>
              <a:t>Same rules as NHC verification -- tropical or subtropical --- at initial and verification </a:t>
            </a:r>
          </a:p>
          <a:p>
            <a:pPr eaLnBrk="1" hangingPunct="1">
              <a:spcBef>
                <a:spcPct val="0"/>
              </a:spcBef>
            </a:pPr>
            <a:r>
              <a:rPr lang="en-US" smtClean="0">
                <a:ea typeface="ＭＳ Ｐゴシック" pitchFamily="1" charset="-128"/>
              </a:rPr>
              <a:t>Wish I had looked at EPAC</a:t>
            </a:r>
          </a:p>
          <a:p>
            <a:pPr eaLnBrk="1" hangingPunct="1">
              <a:spcBef>
                <a:spcPct val="0"/>
              </a:spcBef>
            </a:pPr>
            <a:r>
              <a:rPr lang="en-US" smtClean="0">
                <a:ea typeface="ＭＳ Ｐゴシック" pitchFamily="1" charset="-128"/>
              </a:rPr>
              <a:t>Interpolation -- Early vs Late models -- Not just showing operational performance -- want to show model comparison and improvement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71575" y="704850"/>
            <a:ext cx="4641850" cy="34813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71575" y="704850"/>
            <a:ext cx="4641850" cy="34813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D36C3F8-9786-4D68-B8DB-BE777D2B8C49}" type="slidenum">
              <a:rPr lang="en-US"/>
              <a:pPr/>
              <a:t>40</a:t>
            </a:fld>
            <a:endParaRPr lang="en-US"/>
          </a:p>
        </p:txBody>
      </p:sp>
      <p:sp>
        <p:nvSpPr>
          <p:cNvPr id="13313" name="Rectangle 1"/>
          <p:cNvSpPr txBox="1">
            <a:spLocks noGrp="1" noRot="1" noChangeAspect="1" noChangeArrowheads="1"/>
          </p:cNvSpPr>
          <p:nvPr>
            <p:ph type="sldImg"/>
          </p:nvPr>
        </p:nvSpPr>
        <p:spPr bwMode="auto">
          <a:xfrm>
            <a:off x="1173163" y="704850"/>
            <a:ext cx="4638675" cy="3479800"/>
          </a:xfrm>
          <a:prstGeom prst="rect">
            <a:avLst/>
          </a:prstGeom>
          <a:solidFill>
            <a:srgbClr val="FFFFFF"/>
          </a:solidFill>
          <a:ln>
            <a:solidFill>
              <a:srgbClr val="000000"/>
            </a:solidFill>
            <a:miter lim="800000"/>
            <a:headEnd/>
            <a:tailEnd/>
          </a:ln>
        </p:spPr>
      </p:sp>
      <p:sp>
        <p:nvSpPr>
          <p:cNvPr id="13314" name="Rectangle 2"/>
          <p:cNvSpPr txBox="1">
            <a:spLocks noGrp="1" noChangeArrowheads="1"/>
          </p:cNvSpPr>
          <p:nvPr>
            <p:ph type="body" idx="1"/>
          </p:nvPr>
        </p:nvSpPr>
        <p:spPr bwMode="auto">
          <a:xfrm>
            <a:off x="699071" y="4408879"/>
            <a:ext cx="5588286" cy="4093854"/>
          </a:xfrm>
          <a:prstGeom prst="rect">
            <a:avLst/>
          </a:prstGeom>
          <a:noFill/>
          <a:ln>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008062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83" tIns="50392" rIns="100783" bIns="50392" rtlCol="0" anchor="ctr"/>
          <a:lstStyle/>
          <a:p>
            <a:pPr algn="ctr" eaLnBrk="1" latinLnBrk="0" hangingPunct="1"/>
            <a:endParaRPr kumimoji="0" lang="en-US"/>
          </a:p>
        </p:txBody>
      </p:sp>
      <p:sp useBgFill="1">
        <p:nvSpPr>
          <p:cNvPr id="13" name="Rounded Rectangle 12"/>
          <p:cNvSpPr/>
          <p:nvPr/>
        </p:nvSpPr>
        <p:spPr>
          <a:xfrm>
            <a:off x="72004" y="76894"/>
            <a:ext cx="9936617" cy="7376912"/>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9" name="Subtitle 8"/>
          <p:cNvSpPr>
            <a:spLocks noGrp="1"/>
          </p:cNvSpPr>
          <p:nvPr>
            <p:ph type="subTitle" idx="1"/>
          </p:nvPr>
        </p:nvSpPr>
        <p:spPr>
          <a:xfrm>
            <a:off x="1428088" y="3527848"/>
            <a:ext cx="7056438" cy="1763924"/>
          </a:xfrm>
        </p:spPr>
        <p:txBody>
          <a:bodyPr/>
          <a:lstStyle>
            <a:lvl1pPr marL="0" indent="0" algn="ctr">
              <a:buNone/>
              <a:defRPr sz="2900">
                <a:solidFill>
                  <a:schemeClr val="tx2"/>
                </a:solidFill>
              </a:defRPr>
            </a:lvl1pPr>
            <a:lvl2pPr marL="503920" indent="0" algn="ctr">
              <a:buNone/>
            </a:lvl2pPr>
            <a:lvl3pPr marL="1007838" indent="0" algn="ctr">
              <a:buNone/>
            </a:lvl3pPr>
            <a:lvl4pPr marL="1511758" indent="0" algn="ctr">
              <a:buNone/>
            </a:lvl4pPr>
            <a:lvl5pPr marL="2015677" indent="0" algn="ctr">
              <a:buNone/>
            </a:lvl5pPr>
            <a:lvl6pPr marL="2519597" indent="0" algn="ctr">
              <a:buNone/>
            </a:lvl6pPr>
            <a:lvl7pPr marL="3023515" indent="0" algn="ctr">
              <a:buNone/>
            </a:lvl7pPr>
            <a:lvl8pPr marL="3527435" indent="0" algn="ctr">
              <a:buNone/>
            </a:lvl8pPr>
            <a:lvl9pPr marL="403135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500">
                <a:solidFill>
                  <a:srgbClr val="FFFFFF"/>
                </a:solidFill>
              </a:defRPr>
            </a:lvl1pPr>
          </a:lstStyle>
          <a:p>
            <a:pPr>
              <a:defRPr/>
            </a:pPr>
            <a:fld id="{5FD7705D-5B87-4B54-ABE0-E5599259D77B}" type="slidenum">
              <a:rPr lang="en-US" smtClean="0"/>
              <a:pPr>
                <a:defRPr/>
              </a:pPr>
              <a:t>‹#›</a:t>
            </a:fld>
            <a:endParaRPr lang="en-US"/>
          </a:p>
        </p:txBody>
      </p:sp>
      <p:sp>
        <p:nvSpPr>
          <p:cNvPr id="7" name="Rectangle 6"/>
          <p:cNvSpPr/>
          <p:nvPr/>
        </p:nvSpPr>
        <p:spPr>
          <a:xfrm>
            <a:off x="69379" y="1597590"/>
            <a:ext cx="9945618" cy="168361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10" name="Rectangle 9"/>
          <p:cNvSpPr/>
          <p:nvPr/>
        </p:nvSpPr>
        <p:spPr>
          <a:xfrm>
            <a:off x="69379" y="1539625"/>
            <a:ext cx="9945618" cy="13291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11" name="Rectangle 10"/>
          <p:cNvSpPr/>
          <p:nvPr/>
        </p:nvSpPr>
        <p:spPr>
          <a:xfrm>
            <a:off x="69379" y="3281204"/>
            <a:ext cx="9945618" cy="121841"/>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8" name="Title 7"/>
          <p:cNvSpPr>
            <a:spLocks noGrp="1"/>
          </p:cNvSpPr>
          <p:nvPr>
            <p:ph type="ctrTitle"/>
          </p:nvPr>
        </p:nvSpPr>
        <p:spPr>
          <a:xfrm>
            <a:off x="504031" y="1660011"/>
            <a:ext cx="9072563" cy="1620430"/>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12DFA8-54FA-450E-8CF0-2F697D3C65C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42"/>
            <a:ext cx="2217738" cy="645022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008063" y="302741"/>
            <a:ext cx="6132380" cy="645022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AA44A1F-6829-4EDA-AAFF-28ADB6D33911}"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008062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useBgFill="1">
        <p:nvSpPr>
          <p:cNvPr id="5" name="Rounded Rectangle 4"/>
          <p:cNvSpPr/>
          <p:nvPr/>
        </p:nvSpPr>
        <p:spPr>
          <a:xfrm>
            <a:off x="71756" y="76997"/>
            <a:ext cx="9937116" cy="737593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6" name="Rectangle 5"/>
          <p:cNvSpPr/>
          <p:nvPr/>
        </p:nvSpPr>
        <p:spPr>
          <a:xfrm>
            <a:off x="70005" y="1597682"/>
            <a:ext cx="9944117" cy="1683428"/>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7" name="Rectangle 6"/>
          <p:cNvSpPr/>
          <p:nvPr/>
        </p:nvSpPr>
        <p:spPr>
          <a:xfrm>
            <a:off x="70005" y="1539934"/>
            <a:ext cx="9944117" cy="132994"/>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10" name="Rectangle 9"/>
          <p:cNvSpPr/>
          <p:nvPr/>
        </p:nvSpPr>
        <p:spPr>
          <a:xfrm>
            <a:off x="70005" y="3281110"/>
            <a:ext cx="9944117" cy="12249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9" name="Subtitle 8"/>
          <p:cNvSpPr>
            <a:spLocks noGrp="1"/>
          </p:cNvSpPr>
          <p:nvPr>
            <p:ph type="subTitle" idx="1"/>
          </p:nvPr>
        </p:nvSpPr>
        <p:spPr>
          <a:xfrm>
            <a:off x="1428088" y="3527848"/>
            <a:ext cx="7056438" cy="1763924"/>
          </a:xfrm>
        </p:spPr>
        <p:txBody>
          <a:bodyPr/>
          <a:lstStyle>
            <a:lvl1pPr marL="0" indent="0" algn="ctr">
              <a:buNone/>
              <a:defRPr sz="2900">
                <a:solidFill>
                  <a:schemeClr val="tx2"/>
                </a:solidFill>
              </a:defRPr>
            </a:lvl1pPr>
            <a:lvl2pPr marL="503972" indent="0" algn="ctr">
              <a:buNone/>
            </a:lvl2pPr>
            <a:lvl3pPr marL="1007943" indent="0" algn="ctr">
              <a:buNone/>
            </a:lvl3pPr>
            <a:lvl4pPr marL="1511915" indent="0" algn="ctr">
              <a:buNone/>
            </a:lvl4pPr>
            <a:lvl5pPr marL="2015886" indent="0" algn="ctr">
              <a:buNone/>
            </a:lvl5pPr>
            <a:lvl6pPr marL="2519858" indent="0" algn="ctr">
              <a:buNone/>
            </a:lvl6pPr>
            <a:lvl7pPr marL="3023829" indent="0" algn="ctr">
              <a:buNone/>
            </a:lvl7pPr>
            <a:lvl8pPr marL="3527801" indent="0" algn="ctr">
              <a:buNone/>
            </a:lvl8pPr>
            <a:lvl9pPr marL="4031772" indent="0" algn="ctr">
              <a:buNone/>
            </a:lvl9pPr>
          </a:lstStyle>
          <a:p>
            <a:r>
              <a:rPr lang="en-US" smtClean="0"/>
              <a:t>Click to edit Master subtitle style</a:t>
            </a:r>
            <a:endParaRPr lang="en-US"/>
          </a:p>
        </p:txBody>
      </p:sp>
      <p:sp>
        <p:nvSpPr>
          <p:cNvPr id="8" name="Title 7"/>
          <p:cNvSpPr>
            <a:spLocks noGrp="1"/>
          </p:cNvSpPr>
          <p:nvPr>
            <p:ph type="ctrTitle"/>
          </p:nvPr>
        </p:nvSpPr>
        <p:spPr>
          <a:xfrm>
            <a:off x="504031" y="1660010"/>
            <a:ext cx="9072563" cy="1620430"/>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FD811BBC-4D99-4FFA-B78C-066483BBF2BB}" type="datetimeFigureOut">
              <a:rPr lang="en-US"/>
              <a:pPr>
                <a:defRPr/>
              </a:pPr>
              <a:t>8/23/2012</a:t>
            </a:fld>
            <a:endParaRPr lang="en-US" dirty="0"/>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500" smtClean="0">
                <a:solidFill>
                  <a:srgbClr val="FFFFFF"/>
                </a:solidFill>
              </a:defRPr>
            </a:lvl1pPr>
          </a:lstStyle>
          <a:p>
            <a:pPr>
              <a:defRPr/>
            </a:pPr>
            <a:fld id="{A41617C5-BFC2-4BFA-B9C5-7C87504B4394}" type="slidenum">
              <a:rPr lang="en-US"/>
              <a:pPr>
                <a:defRPr/>
              </a:pPr>
              <a:t>‹#›</a:t>
            </a:fld>
            <a:endParaRPr lang="en-US" dirty="0"/>
          </a:p>
        </p:txBody>
      </p:sp>
    </p:spTree>
    <p:extLst>
      <p:ext uri="{BB962C8B-B14F-4D97-AF65-F5344CB8AC3E}">
        <p14:creationId xmlns:p14="http://schemas.microsoft.com/office/powerpoint/2010/main" val="136754572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1008063" y="1595932"/>
            <a:ext cx="8568531" cy="5039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EBD3C9F-755A-4D95-B499-7261E1121442}" type="datetimeFigureOut">
              <a:rPr lang="en-US"/>
              <a:pPr>
                <a:defRPr/>
              </a:pPr>
              <a:t>8/23/2012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19AB5B3-C3C8-47CB-915A-3D36620F54D6}" type="slidenum">
              <a:rPr lang="en-US"/>
              <a:pPr>
                <a:defRPr/>
              </a:pPr>
              <a:t>‹#›</a:t>
            </a:fld>
            <a:endParaRPr lang="en-US" dirty="0"/>
          </a:p>
        </p:txBody>
      </p:sp>
    </p:spTree>
    <p:extLst>
      <p:ext uri="{BB962C8B-B14F-4D97-AF65-F5344CB8AC3E}">
        <p14:creationId xmlns:p14="http://schemas.microsoft.com/office/powerpoint/2010/main" val="112424697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1008062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useBgFill="1">
        <p:nvSpPr>
          <p:cNvPr id="5" name="Rounded Rectangle 4"/>
          <p:cNvSpPr/>
          <p:nvPr/>
        </p:nvSpPr>
        <p:spPr>
          <a:xfrm>
            <a:off x="72003" y="76893"/>
            <a:ext cx="9936617" cy="7376912"/>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6" name="Rectangle 5"/>
          <p:cNvSpPr/>
          <p:nvPr/>
        </p:nvSpPr>
        <p:spPr>
          <a:xfrm flipV="1">
            <a:off x="77005" y="2619638"/>
            <a:ext cx="9937116" cy="10149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7" name="Rectangle 6"/>
          <p:cNvSpPr/>
          <p:nvPr/>
        </p:nvSpPr>
        <p:spPr>
          <a:xfrm>
            <a:off x="77005" y="2581140"/>
            <a:ext cx="9937116" cy="5074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8" name="Rectangle 7"/>
          <p:cNvSpPr/>
          <p:nvPr/>
        </p:nvSpPr>
        <p:spPr>
          <a:xfrm>
            <a:off x="75255" y="2721134"/>
            <a:ext cx="9938866" cy="5074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2" name="Title 1"/>
          <p:cNvSpPr>
            <a:spLocks noGrp="1"/>
          </p:cNvSpPr>
          <p:nvPr>
            <p:ph type="title"/>
          </p:nvPr>
        </p:nvSpPr>
        <p:spPr>
          <a:xfrm>
            <a:off x="796300" y="1049956"/>
            <a:ext cx="8568531" cy="1501435"/>
          </a:xfrm>
        </p:spPr>
        <p:txBody>
          <a:bodyPr/>
          <a:lstStyle>
            <a:lvl1pPr algn="l">
              <a:buNone/>
              <a:defRPr sz="4400" b="0" cap="none"/>
            </a:lvl1pPr>
          </a:lstStyle>
          <a:p>
            <a:r>
              <a:rPr lang="en-US" smtClean="0"/>
              <a:t>Click to edit Master title style</a:t>
            </a:r>
            <a:endParaRPr lang="en-US"/>
          </a:p>
        </p:txBody>
      </p:sp>
      <p:sp>
        <p:nvSpPr>
          <p:cNvPr id="3" name="Text Placeholder 2"/>
          <p:cNvSpPr>
            <a:spLocks noGrp="1"/>
          </p:cNvSpPr>
          <p:nvPr>
            <p:ph type="body" idx="1"/>
          </p:nvPr>
        </p:nvSpPr>
        <p:spPr>
          <a:xfrm>
            <a:off x="796300" y="2808630"/>
            <a:ext cx="8568531" cy="1475186"/>
          </a:xfrm>
        </p:spPr>
        <p:txBody>
          <a:bodyPr/>
          <a:lstStyle>
            <a:lvl1pPr marL="0" indent="0">
              <a:buNone/>
              <a:defRPr sz="26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09A0DBE9-027B-4F3B-A561-1164B656DE3D}" type="datetimeFigureOut">
              <a:rPr lang="en-US"/>
              <a:pPr>
                <a:defRPr/>
              </a:pPr>
              <a:t>8/23/2012</a:t>
            </a:fld>
            <a:endParaRPr lang="en-US" dirty="0"/>
          </a:p>
        </p:txBody>
      </p:sp>
      <p:sp>
        <p:nvSpPr>
          <p:cNvPr id="10" name="Footer Placeholder 4"/>
          <p:cNvSpPr>
            <a:spLocks noGrp="1"/>
          </p:cNvSpPr>
          <p:nvPr>
            <p:ph type="ftr" sz="quarter" idx="11"/>
          </p:nvPr>
        </p:nvSpPr>
        <p:spPr>
          <a:xfrm>
            <a:off x="882055" y="6803708"/>
            <a:ext cx="4410273" cy="503978"/>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61010" y="6843956"/>
            <a:ext cx="504031" cy="503978"/>
          </a:xfrm>
        </p:spPr>
        <p:txBody>
          <a:bodyPr/>
          <a:lstStyle>
            <a:lvl1pPr>
              <a:defRPr/>
            </a:lvl1pPr>
          </a:lstStyle>
          <a:p>
            <a:pPr>
              <a:defRPr/>
            </a:pPr>
            <a:fld id="{4820B6CE-A2C5-4A8A-A5CD-A6EA0A3E6C1D}" type="slidenum">
              <a:rPr lang="en-US"/>
              <a:pPr>
                <a:defRPr/>
              </a:pPr>
              <a:t>‹#›</a:t>
            </a:fld>
            <a:endParaRPr lang="en-US" dirty="0"/>
          </a:p>
        </p:txBody>
      </p:sp>
    </p:spTree>
    <p:extLst>
      <p:ext uri="{BB962C8B-B14F-4D97-AF65-F5344CB8AC3E}">
        <p14:creationId xmlns:p14="http://schemas.microsoft.com/office/powerpoint/2010/main" val="209864602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1008063" y="1595932"/>
            <a:ext cx="4133056" cy="5039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5439337" y="1595932"/>
            <a:ext cx="4133056" cy="5039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42E9D6B-5D9C-422E-B656-F12267D65A10}" type="datetimeFigureOut">
              <a:rPr lang="en-US"/>
              <a:pPr>
                <a:defRPr/>
              </a:pPr>
              <a:t>8/23/2012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5767BF9-47DB-4653-BA16-2E41B593BFAC}" type="slidenum">
              <a:rPr lang="en-US"/>
              <a:pPr>
                <a:defRPr/>
              </a:pPr>
              <a:t>‹#›</a:t>
            </a:fld>
            <a:endParaRPr lang="en-US" dirty="0"/>
          </a:p>
        </p:txBody>
      </p:sp>
    </p:spTree>
    <p:extLst>
      <p:ext uri="{BB962C8B-B14F-4D97-AF65-F5344CB8AC3E}">
        <p14:creationId xmlns:p14="http://schemas.microsoft.com/office/powerpoint/2010/main" val="396932166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3" y="300987"/>
            <a:ext cx="8568531" cy="12599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8063" y="1595931"/>
            <a:ext cx="4116255" cy="839964"/>
          </a:xfrm>
          <a:noFill/>
          <a:ln w="12700" cap="sq" cmpd="sng" algn="ctr">
            <a:noFill/>
            <a:prstDash val="solid"/>
          </a:ln>
        </p:spPr>
        <p:txBody>
          <a:bodyPr anchor="b">
            <a:noAutofit/>
          </a:bodyPr>
          <a:lstStyle>
            <a:lvl1pPr marL="0" indent="0">
              <a:buNone/>
              <a:defRPr sz="2600" b="1">
                <a:solidFill>
                  <a:schemeClr val="accent1"/>
                </a:solidFill>
                <a:latin typeface="+mj-lt"/>
                <a:ea typeface="+mj-ea"/>
                <a:cs typeface="+mj-cs"/>
              </a:defRPr>
            </a:lvl1pPr>
            <a:lvl2pPr>
              <a:buNone/>
              <a:defRPr sz="2200" b="1"/>
            </a:lvl2pPr>
            <a:lvl3pPr>
              <a:buNone/>
              <a:defRPr sz="2000" b="1"/>
            </a:lvl3pPr>
            <a:lvl4pPr>
              <a:buNone/>
              <a:defRPr sz="1800" b="1"/>
            </a:lvl4pPr>
            <a:lvl5pPr>
              <a:buNone/>
              <a:defRPr sz="1800" b="1"/>
            </a:lvl5pPr>
          </a:lstStyle>
          <a:p>
            <a:pPr lvl="0"/>
            <a:r>
              <a:rPr lang="en-US" smtClean="0"/>
              <a:t>Click to edit Master text styles</a:t>
            </a:r>
          </a:p>
        </p:txBody>
      </p:sp>
      <p:sp>
        <p:nvSpPr>
          <p:cNvPr id="4" name="Text Placeholder 3"/>
          <p:cNvSpPr>
            <a:spLocks noGrp="1"/>
          </p:cNvSpPr>
          <p:nvPr>
            <p:ph type="body" sz="half" idx="3"/>
          </p:nvPr>
        </p:nvSpPr>
        <p:spPr>
          <a:xfrm>
            <a:off x="5460339" y="1595931"/>
            <a:ext cx="4116255" cy="839964"/>
          </a:xfrm>
          <a:noFill/>
          <a:ln w="12700" cap="sq" cmpd="sng" algn="ctr">
            <a:noFill/>
            <a:prstDash val="solid"/>
          </a:ln>
        </p:spPr>
        <p:txBody>
          <a:bodyPr anchor="b">
            <a:noAutofit/>
          </a:bodyPr>
          <a:lstStyle>
            <a:lvl1pPr marL="0" indent="0">
              <a:buNone/>
              <a:defRPr sz="2600" b="1">
                <a:solidFill>
                  <a:schemeClr val="accent1"/>
                </a:solidFill>
                <a:latin typeface="+mj-lt"/>
                <a:ea typeface="+mj-ea"/>
                <a:cs typeface="+mj-cs"/>
              </a:defRPr>
            </a:lvl1pPr>
            <a:lvl2pPr>
              <a:buNone/>
              <a:defRPr sz="2200" b="1"/>
            </a:lvl2pPr>
            <a:lvl3pPr>
              <a:buNone/>
              <a:defRPr sz="2000" b="1"/>
            </a:lvl3pPr>
            <a:lvl4pPr>
              <a:buNone/>
              <a:defRPr sz="1800" b="1"/>
            </a:lvl4pPr>
            <a:lvl5pPr>
              <a:buNone/>
              <a:defRPr sz="1800" b="1"/>
            </a:lvl5pPr>
          </a:lstStyle>
          <a:p>
            <a:pPr lvl="0"/>
            <a:r>
              <a:rPr lang="en-US" smtClean="0"/>
              <a:t>Click to edit Master text styles</a:t>
            </a:r>
          </a:p>
        </p:txBody>
      </p:sp>
      <p:sp>
        <p:nvSpPr>
          <p:cNvPr id="11" name="Content Placeholder 10"/>
          <p:cNvSpPr>
            <a:spLocks noGrp="1"/>
          </p:cNvSpPr>
          <p:nvPr>
            <p:ph sz="half" idx="2"/>
          </p:nvPr>
        </p:nvSpPr>
        <p:spPr>
          <a:xfrm>
            <a:off x="1008063" y="2477893"/>
            <a:ext cx="4116255" cy="42838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5460339" y="2477893"/>
            <a:ext cx="4116255" cy="42838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7849AD51-C52A-4760-B539-A688340690BC}" type="datetimeFigureOut">
              <a:rPr lang="en-US"/>
              <a:pPr>
                <a:defRPr/>
              </a:pPr>
              <a:t>8/23/2012</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CB8C1765-F1DA-4B8D-AD95-93EE888B7650}" type="slidenum">
              <a:rPr lang="en-US"/>
              <a:pPr>
                <a:defRPr/>
              </a:pPr>
              <a:t>‹#›</a:t>
            </a:fld>
            <a:endParaRPr lang="en-US" dirty="0"/>
          </a:p>
        </p:txBody>
      </p:sp>
    </p:spTree>
    <p:extLst>
      <p:ext uri="{BB962C8B-B14F-4D97-AF65-F5344CB8AC3E}">
        <p14:creationId xmlns:p14="http://schemas.microsoft.com/office/powerpoint/2010/main" val="33811290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458256B-D543-436C-BD91-19555675A52F}" type="datetimeFigureOut">
              <a:rPr lang="en-US"/>
              <a:pPr>
                <a:defRPr/>
              </a:pPr>
              <a:t>8/23/2012</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9B836D2B-96A3-43C5-9B04-B4C188B1A581}" type="slidenum">
              <a:rPr lang="en-US"/>
              <a:pPr>
                <a:defRPr/>
              </a:pPr>
              <a:t>‹#›</a:t>
            </a:fld>
            <a:endParaRPr lang="en-US" dirty="0"/>
          </a:p>
        </p:txBody>
      </p:sp>
    </p:spTree>
    <p:extLst>
      <p:ext uri="{BB962C8B-B14F-4D97-AF65-F5344CB8AC3E}">
        <p14:creationId xmlns:p14="http://schemas.microsoft.com/office/powerpoint/2010/main" val="2056545016"/>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9A284B5-CD1E-48C8-A495-A5BF38B175FC}" type="datetimeFigureOut">
              <a:rPr lang="en-US"/>
              <a:pPr>
                <a:defRPr/>
              </a:pPr>
              <a:t>8/23/2012</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5744492E-4F64-437A-8385-5E6FF2B06D7B}" type="slidenum">
              <a:rPr lang="en-US"/>
              <a:pPr>
                <a:defRPr/>
              </a:pPr>
              <a:t>‹#›</a:t>
            </a:fld>
            <a:endParaRPr lang="en-US" dirty="0"/>
          </a:p>
        </p:txBody>
      </p:sp>
    </p:spTree>
    <p:extLst>
      <p:ext uri="{BB962C8B-B14F-4D97-AF65-F5344CB8AC3E}">
        <p14:creationId xmlns:p14="http://schemas.microsoft.com/office/powerpoint/2010/main" val="59554461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10080625" cy="7559675"/>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useBgFill="1">
        <p:nvSpPr>
          <p:cNvPr id="6" name="Rounded Rectangle 5"/>
          <p:cNvSpPr/>
          <p:nvPr/>
        </p:nvSpPr>
        <p:spPr>
          <a:xfrm>
            <a:off x="70005" y="76997"/>
            <a:ext cx="9937116" cy="737768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2" name="Title 1"/>
          <p:cNvSpPr>
            <a:spLocks noGrp="1"/>
          </p:cNvSpPr>
          <p:nvPr>
            <p:ph type="title"/>
          </p:nvPr>
        </p:nvSpPr>
        <p:spPr>
          <a:xfrm>
            <a:off x="1008063" y="300987"/>
            <a:ext cx="8568531" cy="1259946"/>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1008063" y="1763924"/>
            <a:ext cx="2100130" cy="4955787"/>
          </a:xfrm>
        </p:spPr>
        <p:txBody>
          <a:bodyPr/>
          <a:lstStyle>
            <a:lvl1pPr marL="0" indent="0">
              <a:buNone/>
              <a:defRPr sz="2000"/>
            </a:lvl1pPr>
            <a:lvl2pPr>
              <a:buNone/>
              <a:defRPr sz="1300"/>
            </a:lvl2pPr>
            <a:lvl3pPr>
              <a:buNone/>
              <a:defRPr sz="1100"/>
            </a:lvl3pPr>
            <a:lvl4pPr>
              <a:buNone/>
              <a:defRPr sz="1000"/>
            </a:lvl4pPr>
            <a:lvl5pPr>
              <a:buNone/>
              <a:defRPr sz="1000"/>
            </a:lvl5pPr>
          </a:lstStyle>
          <a:p>
            <a:pPr lvl="0"/>
            <a:r>
              <a:rPr lang="en-US" smtClean="0"/>
              <a:t>Click to edit Master text styles</a:t>
            </a:r>
          </a:p>
        </p:txBody>
      </p:sp>
      <p:sp>
        <p:nvSpPr>
          <p:cNvPr id="11" name="Content Placeholder 10"/>
          <p:cNvSpPr>
            <a:spLocks noGrp="1"/>
          </p:cNvSpPr>
          <p:nvPr>
            <p:ph sz="quarter" idx="1"/>
          </p:nvPr>
        </p:nvSpPr>
        <p:spPr>
          <a:xfrm>
            <a:off x="3276203" y="1763924"/>
            <a:ext cx="6300391" cy="4955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B99175C5-CAFB-4EC4-81B5-78DF984C57B6}" type="datetimeFigureOut">
              <a:rPr lang="en-US"/>
              <a:pPr>
                <a:defRPr/>
              </a:pPr>
              <a:t>8/23/2012</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0C7A850F-0E5E-487C-A997-AE2ACFF8C632}" type="slidenum">
              <a:rPr lang="en-US"/>
              <a:pPr>
                <a:defRPr/>
              </a:pPr>
              <a:t>‹#›</a:t>
            </a:fld>
            <a:endParaRPr lang="en-US" dirty="0"/>
          </a:p>
        </p:txBody>
      </p:sp>
    </p:spTree>
    <p:extLst>
      <p:ext uri="{BB962C8B-B14F-4D97-AF65-F5344CB8AC3E}">
        <p14:creationId xmlns:p14="http://schemas.microsoft.com/office/powerpoint/2010/main" val="140775086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F4D74BC-3535-4954-9BB3-A9B0F3A00617}" type="slidenum">
              <a:rPr lang="en-US" smtClean="0"/>
              <a:pPr>
                <a:defRPr/>
              </a:pPr>
              <a:t>‹#›</a:t>
            </a:fld>
            <a:endParaRPr lang="en-US"/>
          </a:p>
        </p:txBody>
      </p:sp>
      <p:sp>
        <p:nvSpPr>
          <p:cNvPr id="8" name="Content Placeholder 7"/>
          <p:cNvSpPr>
            <a:spLocks noGrp="1"/>
          </p:cNvSpPr>
          <p:nvPr>
            <p:ph sz="quarter" idx="1"/>
          </p:nvPr>
        </p:nvSpPr>
        <p:spPr>
          <a:xfrm>
            <a:off x="1008064" y="1595933"/>
            <a:ext cx="8568531" cy="5039783"/>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75256" y="5162278"/>
            <a:ext cx="9930116" cy="10149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6" name="Rectangle 5"/>
          <p:cNvSpPr/>
          <p:nvPr/>
        </p:nvSpPr>
        <p:spPr>
          <a:xfrm>
            <a:off x="75256" y="5125531"/>
            <a:ext cx="9930116" cy="5074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7" name="Rectangle 6"/>
          <p:cNvSpPr/>
          <p:nvPr/>
        </p:nvSpPr>
        <p:spPr>
          <a:xfrm>
            <a:off x="75256" y="5262025"/>
            <a:ext cx="9930116" cy="52498"/>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2" name="Title 1"/>
          <p:cNvSpPr>
            <a:spLocks noGrp="1"/>
          </p:cNvSpPr>
          <p:nvPr>
            <p:ph type="title"/>
          </p:nvPr>
        </p:nvSpPr>
        <p:spPr>
          <a:xfrm>
            <a:off x="1008063" y="5401949"/>
            <a:ext cx="8064500" cy="575726"/>
          </a:xfrm>
        </p:spPr>
        <p:txBody>
          <a:bodyPr anchor="ctr">
            <a:noAutofit/>
          </a:bodyPr>
          <a:lstStyle>
            <a:lvl1pPr algn="l">
              <a:buNone/>
              <a:defRPr sz="3100" b="0"/>
            </a:lvl1pPr>
          </a:lstStyle>
          <a:p>
            <a:r>
              <a:rPr lang="en-US" smtClean="0"/>
              <a:t>Click to edit Master title style</a:t>
            </a:r>
            <a:endParaRPr lang="en-US"/>
          </a:p>
        </p:txBody>
      </p:sp>
      <p:sp>
        <p:nvSpPr>
          <p:cNvPr id="4" name="Text Placeholder 3"/>
          <p:cNvSpPr>
            <a:spLocks noGrp="1"/>
          </p:cNvSpPr>
          <p:nvPr>
            <p:ph type="body" sz="half" idx="2"/>
          </p:nvPr>
        </p:nvSpPr>
        <p:spPr>
          <a:xfrm>
            <a:off x="1008063" y="6003013"/>
            <a:ext cx="8064500" cy="755968"/>
          </a:xfrm>
        </p:spPr>
        <p:txBody>
          <a:bodyPr/>
          <a:lstStyle>
            <a:lvl1pPr marL="0" indent="0">
              <a:buFontTx/>
              <a:buNone/>
              <a:defRPr sz="1800"/>
            </a:lvl1pPr>
            <a:lvl2pPr>
              <a:defRPr sz="1300"/>
            </a:lvl2pPr>
            <a:lvl3pPr>
              <a:defRPr sz="1100"/>
            </a:lvl3pPr>
            <a:lvl4pPr>
              <a:defRPr sz="1000"/>
            </a:lvl4pPr>
            <a:lvl5pPr>
              <a:defRPr sz="1000"/>
            </a:lvl5pPr>
          </a:lstStyle>
          <a:p>
            <a:pPr lvl="0"/>
            <a:r>
              <a:rPr lang="en-US" smtClean="0"/>
              <a:t>Click to edit Master text styles</a:t>
            </a:r>
          </a:p>
        </p:txBody>
      </p:sp>
      <p:sp>
        <p:nvSpPr>
          <p:cNvPr id="3" name="Picture Placeholder 2"/>
          <p:cNvSpPr>
            <a:spLocks noGrp="1"/>
          </p:cNvSpPr>
          <p:nvPr>
            <p:ph type="pic" idx="1"/>
          </p:nvPr>
        </p:nvSpPr>
        <p:spPr>
          <a:xfrm>
            <a:off x="75305" y="73497"/>
            <a:ext cx="9923940" cy="5050283"/>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500"/>
            </a:lvl1pPr>
          </a:lstStyle>
          <a:p>
            <a:pPr lvl="0"/>
            <a:r>
              <a:rPr lang="en-US" noProof="0" dirty="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9531919B-E888-4ED5-99FD-5BF01A73D7FE}" type="datetimeFigureOut">
              <a:rPr lang="en-US"/>
              <a:pPr>
                <a:defRPr/>
              </a:pPr>
              <a:t>8/23/2012</a:t>
            </a:fld>
            <a:endParaRPr lang="en-US" dirty="0"/>
          </a:p>
        </p:txBody>
      </p:sp>
      <p:sp>
        <p:nvSpPr>
          <p:cNvPr id="9" name="Footer Placeholder 5"/>
          <p:cNvSpPr>
            <a:spLocks noGrp="1"/>
          </p:cNvSpPr>
          <p:nvPr>
            <p:ph type="ftr" sz="quarter" idx="11"/>
          </p:nvPr>
        </p:nvSpPr>
        <p:spPr>
          <a:xfrm>
            <a:off x="1008062" y="6803708"/>
            <a:ext cx="4284266" cy="503978"/>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61010" y="6843956"/>
            <a:ext cx="504031" cy="503978"/>
          </a:xfrm>
        </p:spPr>
        <p:txBody>
          <a:bodyPr/>
          <a:lstStyle>
            <a:lvl1pPr>
              <a:defRPr/>
            </a:lvl1pPr>
          </a:lstStyle>
          <a:p>
            <a:pPr>
              <a:defRPr/>
            </a:pPr>
            <a:fld id="{B561C349-EC51-4592-A0FC-AC331A4E04A9}" type="slidenum">
              <a:rPr lang="en-US"/>
              <a:pPr>
                <a:defRPr/>
              </a:pPr>
              <a:t>‹#›</a:t>
            </a:fld>
            <a:endParaRPr lang="en-US" dirty="0"/>
          </a:p>
        </p:txBody>
      </p:sp>
    </p:spTree>
    <p:extLst>
      <p:ext uri="{BB962C8B-B14F-4D97-AF65-F5344CB8AC3E}">
        <p14:creationId xmlns:p14="http://schemas.microsoft.com/office/powerpoint/2010/main" val="98144809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83FE17A-73E6-4344-BEFB-7165949CEAA0}" type="datetimeFigureOut">
              <a:rPr lang="en-US"/>
              <a:pPr>
                <a:defRPr/>
              </a:pPr>
              <a:t>8/23/2012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94429B2-C355-4105-BD09-077E7DB9B8D7}" type="slidenum">
              <a:rPr lang="en-US"/>
              <a:pPr>
                <a:defRPr/>
              </a:pPr>
              <a:t>‹#›</a:t>
            </a:fld>
            <a:endParaRPr lang="en-US" dirty="0"/>
          </a:p>
        </p:txBody>
      </p:sp>
    </p:spTree>
    <p:extLst>
      <p:ext uri="{BB962C8B-B14F-4D97-AF65-F5344CB8AC3E}">
        <p14:creationId xmlns:p14="http://schemas.microsoft.com/office/powerpoint/2010/main" val="329092448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41"/>
            <a:ext cx="2217738" cy="64502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8063" y="302740"/>
            <a:ext cx="6132380" cy="64502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72BD1F6-7DE8-4C20-A1D1-36C3F9F4A705}" type="datetimeFigureOut">
              <a:rPr lang="en-US"/>
              <a:pPr>
                <a:defRPr/>
              </a:pPr>
              <a:t>8/23/2012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65B1A81-1E64-46E4-BB51-4372E523D6C8}" type="slidenum">
              <a:rPr lang="en-US"/>
              <a:pPr>
                <a:defRPr/>
              </a:pPr>
              <a:t>‹#›</a:t>
            </a:fld>
            <a:endParaRPr lang="en-US" dirty="0"/>
          </a:p>
        </p:txBody>
      </p:sp>
    </p:spTree>
    <p:extLst>
      <p:ext uri="{BB962C8B-B14F-4D97-AF65-F5344CB8AC3E}">
        <p14:creationId xmlns:p14="http://schemas.microsoft.com/office/powerpoint/2010/main" val="55822711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008062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83" tIns="50392" rIns="100783" bIns="50392" rtlCol="0" anchor="ctr"/>
          <a:lstStyle/>
          <a:p>
            <a:pPr algn="ctr" eaLnBrk="1" latinLnBrk="0" hangingPunct="1"/>
            <a:endParaRPr kumimoji="0" lang="en-US"/>
          </a:p>
        </p:txBody>
      </p:sp>
      <p:sp useBgFill="1">
        <p:nvSpPr>
          <p:cNvPr id="10" name="Rounded Rectangle 9"/>
          <p:cNvSpPr/>
          <p:nvPr/>
        </p:nvSpPr>
        <p:spPr>
          <a:xfrm>
            <a:off x="72004" y="76894"/>
            <a:ext cx="9936617" cy="7376912"/>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2" name="Title 1"/>
          <p:cNvSpPr>
            <a:spLocks noGrp="1"/>
          </p:cNvSpPr>
          <p:nvPr>
            <p:ph type="title"/>
          </p:nvPr>
        </p:nvSpPr>
        <p:spPr>
          <a:xfrm>
            <a:off x="796300" y="1049957"/>
            <a:ext cx="8568531" cy="1501435"/>
          </a:xfrm>
        </p:spPr>
        <p:txBody>
          <a:bodyPr anchor="b" anchorCtr="0"/>
          <a:lstStyle>
            <a:lvl1pPr algn="l">
              <a:buNone/>
              <a:defRPr sz="44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96300" y="2808630"/>
            <a:ext cx="8568531" cy="1475186"/>
          </a:xfrm>
        </p:spPr>
        <p:txBody>
          <a:bodyPr anchor="t" anchorCtr="0"/>
          <a:lstStyle>
            <a:lvl1pPr marL="0" indent="0">
              <a:buNone/>
              <a:defRPr sz="26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82056" y="6803708"/>
            <a:ext cx="4410273" cy="503978"/>
          </a:xfrm>
        </p:spPr>
        <p:txBody>
          <a:bodyPr/>
          <a:lstStyle/>
          <a:p>
            <a:pPr>
              <a:defRPr/>
            </a:pPr>
            <a:endParaRPr lang="en-US"/>
          </a:p>
        </p:txBody>
      </p:sp>
      <p:sp>
        <p:nvSpPr>
          <p:cNvPr id="7" name="Rectangle 6"/>
          <p:cNvSpPr/>
          <p:nvPr/>
        </p:nvSpPr>
        <p:spPr>
          <a:xfrm flipV="1">
            <a:off x="76524" y="2620015"/>
            <a:ext cx="9936774" cy="10079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8" name="Rectangle 7"/>
          <p:cNvSpPr/>
          <p:nvPr/>
        </p:nvSpPr>
        <p:spPr>
          <a:xfrm>
            <a:off x="76229" y="2581044"/>
            <a:ext cx="9937068" cy="5039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9" name="Rectangle 8"/>
          <p:cNvSpPr/>
          <p:nvPr/>
        </p:nvSpPr>
        <p:spPr>
          <a:xfrm>
            <a:off x="75304" y="2721483"/>
            <a:ext cx="9937994" cy="50398"/>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6" name="Slide Number Placeholder 5"/>
          <p:cNvSpPr>
            <a:spLocks noGrp="1"/>
          </p:cNvSpPr>
          <p:nvPr>
            <p:ph type="sldNum" sz="quarter" idx="12"/>
          </p:nvPr>
        </p:nvSpPr>
        <p:spPr>
          <a:xfrm>
            <a:off x="161290" y="6844026"/>
            <a:ext cx="504031" cy="503978"/>
          </a:xfrm>
        </p:spPr>
        <p:txBody>
          <a:bodyPr/>
          <a:lstStyle/>
          <a:p>
            <a:pPr>
              <a:defRPr/>
            </a:pPr>
            <a:fld id="{704924CC-3543-4A63-993C-FAE131380F60}"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B63B437-C3CD-4F70-9A76-E78F604C7833}" type="slidenum">
              <a:rPr lang="en-US" smtClean="0"/>
              <a:pPr>
                <a:defRPr/>
              </a:pPr>
              <a:t>‹#›</a:t>
            </a:fld>
            <a:endParaRPr lang="en-US"/>
          </a:p>
        </p:txBody>
      </p:sp>
      <p:sp>
        <p:nvSpPr>
          <p:cNvPr id="9" name="Content Placeholder 8"/>
          <p:cNvSpPr>
            <a:spLocks noGrp="1"/>
          </p:cNvSpPr>
          <p:nvPr>
            <p:ph sz="quarter" idx="1"/>
          </p:nvPr>
        </p:nvSpPr>
        <p:spPr>
          <a:xfrm>
            <a:off x="1008063" y="1595933"/>
            <a:ext cx="4133056" cy="5039783"/>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439337" y="1595933"/>
            <a:ext cx="4133056" cy="5039783"/>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4" y="300987"/>
            <a:ext cx="8568531" cy="1259946"/>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008064" y="1595931"/>
            <a:ext cx="4116255" cy="839964"/>
          </a:xfrm>
          <a:noFill/>
          <a:ln w="12700" cap="sq" cmpd="sng" algn="ctr">
            <a:noFill/>
            <a:prstDash val="solid"/>
          </a:ln>
        </p:spPr>
        <p:txBody>
          <a:bodyPr lIns="100783" anchor="b" anchorCtr="0">
            <a:noAutofit/>
          </a:bodyPr>
          <a:lstStyle>
            <a:lvl1pPr marL="0" indent="0">
              <a:buNone/>
              <a:defRPr sz="2600" b="1">
                <a:solidFill>
                  <a:schemeClr val="accent1"/>
                </a:solidFill>
                <a:latin typeface="+mj-lt"/>
                <a:ea typeface="+mj-ea"/>
                <a:cs typeface="+mj-cs"/>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460340" y="1595931"/>
            <a:ext cx="4116255" cy="839964"/>
          </a:xfrm>
          <a:noFill/>
          <a:ln w="12700" cap="sq" cmpd="sng" algn="ctr">
            <a:noFill/>
            <a:prstDash val="solid"/>
          </a:ln>
        </p:spPr>
        <p:txBody>
          <a:bodyPr lIns="100783" anchor="b" anchorCtr="0">
            <a:noAutofit/>
          </a:bodyPr>
          <a:lstStyle>
            <a:lvl1pPr marL="0" indent="0">
              <a:buNone/>
              <a:defRPr sz="2600" b="1">
                <a:solidFill>
                  <a:schemeClr val="accent1"/>
                </a:solidFill>
                <a:latin typeface="+mj-lt"/>
                <a:ea typeface="+mj-ea"/>
                <a:cs typeface="+mj-cs"/>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8389717-9DF1-437C-BDCC-5FE1024E8954}" type="slidenum">
              <a:rPr lang="en-US" smtClean="0"/>
              <a:pPr>
                <a:defRPr/>
              </a:pPr>
              <a:t>‹#›</a:t>
            </a:fld>
            <a:endParaRPr lang="en-US"/>
          </a:p>
        </p:txBody>
      </p:sp>
      <p:sp>
        <p:nvSpPr>
          <p:cNvPr id="11" name="Content Placeholder 10"/>
          <p:cNvSpPr>
            <a:spLocks noGrp="1"/>
          </p:cNvSpPr>
          <p:nvPr>
            <p:ph sz="half" idx="2"/>
          </p:nvPr>
        </p:nvSpPr>
        <p:spPr>
          <a:xfrm>
            <a:off x="1008064" y="2477893"/>
            <a:ext cx="4116255" cy="4283816"/>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5460340" y="2477893"/>
            <a:ext cx="4116255" cy="4283816"/>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690DE95-FB59-4A9D-83AC-4F2610C49953}"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AAADC75-BC09-4F2B-8C3F-D97DC091551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0080625" cy="7559675"/>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useBgFill="1">
        <p:nvSpPr>
          <p:cNvPr id="9" name="Rounded Rectangle 8"/>
          <p:cNvSpPr/>
          <p:nvPr/>
        </p:nvSpPr>
        <p:spPr>
          <a:xfrm>
            <a:off x="70564" y="76893"/>
            <a:ext cx="9936617" cy="737824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2" name="Title 1"/>
          <p:cNvSpPr>
            <a:spLocks noGrp="1"/>
          </p:cNvSpPr>
          <p:nvPr>
            <p:ph type="title"/>
          </p:nvPr>
        </p:nvSpPr>
        <p:spPr>
          <a:xfrm>
            <a:off x="1008064" y="300987"/>
            <a:ext cx="8568531" cy="1259946"/>
          </a:xfrm>
        </p:spPr>
        <p:txBody>
          <a:bodyPr anchor="b" anchorCtr="0"/>
          <a:lstStyle>
            <a:lvl1pPr algn="l">
              <a:buNone/>
              <a:defRPr sz="44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008063" y="1763924"/>
            <a:ext cx="2100130" cy="4955787"/>
          </a:xfrm>
        </p:spPr>
        <p:txBody>
          <a:bodyPr/>
          <a:lstStyle>
            <a:lvl1pPr marL="0" indent="0">
              <a:buNone/>
              <a:defRPr sz="2000"/>
            </a:lvl1pPr>
            <a:lvl2pPr>
              <a:buNone/>
              <a:defRPr sz="1300"/>
            </a:lvl2pPr>
            <a:lvl3pPr>
              <a:buNone/>
              <a:defRPr sz="1100"/>
            </a:lvl3pPr>
            <a:lvl4pPr>
              <a:buNone/>
              <a:defRPr sz="1000"/>
            </a:lvl4pPr>
            <a:lvl5pPr>
              <a:buNone/>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759117-C64D-4E5E-9587-7F37FD75D680}" type="slidenum">
              <a:rPr lang="en-US" smtClean="0"/>
              <a:pPr>
                <a:defRPr/>
              </a:pPr>
              <a:t>‹#›</a:t>
            </a:fld>
            <a:endParaRPr lang="en-US"/>
          </a:p>
        </p:txBody>
      </p:sp>
      <p:sp>
        <p:nvSpPr>
          <p:cNvPr id="11" name="Content Placeholder 10"/>
          <p:cNvSpPr>
            <a:spLocks noGrp="1"/>
          </p:cNvSpPr>
          <p:nvPr>
            <p:ph sz="quarter" idx="1"/>
          </p:nvPr>
        </p:nvSpPr>
        <p:spPr>
          <a:xfrm>
            <a:off x="3276204" y="1763924"/>
            <a:ext cx="6300391" cy="4955787"/>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5401949"/>
            <a:ext cx="8064500" cy="575726"/>
          </a:xfrm>
        </p:spPr>
        <p:txBody>
          <a:bodyPr anchor="ctr">
            <a:noAutofit/>
          </a:bodyPr>
          <a:lstStyle>
            <a:lvl1pPr algn="l">
              <a:buNone/>
              <a:defRPr sz="31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008063" y="6003013"/>
            <a:ext cx="8064500" cy="755968"/>
          </a:xfrm>
        </p:spPr>
        <p:txBody>
          <a:bodyPr/>
          <a:lstStyle>
            <a:lvl1pPr marL="0" indent="0">
              <a:buFontTx/>
              <a:buNone/>
              <a:defRPr sz="1800"/>
            </a:lvl1pPr>
            <a:lvl2pPr>
              <a:defRPr sz="13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1008062" y="6803708"/>
            <a:ext cx="4284266" cy="503978"/>
          </a:xfrm>
        </p:spPr>
        <p:txBody>
          <a:bodyPr/>
          <a:lstStyle/>
          <a:p>
            <a:pPr>
              <a:defRPr/>
            </a:pPr>
            <a:endParaRPr lang="en-US"/>
          </a:p>
        </p:txBody>
      </p:sp>
      <p:sp>
        <p:nvSpPr>
          <p:cNvPr id="7" name="Slide Number Placeholder 6"/>
          <p:cNvSpPr>
            <a:spLocks noGrp="1"/>
          </p:cNvSpPr>
          <p:nvPr>
            <p:ph type="sldNum" sz="quarter" idx="12"/>
          </p:nvPr>
        </p:nvSpPr>
        <p:spPr>
          <a:xfrm>
            <a:off x="161290" y="6844026"/>
            <a:ext cx="504031" cy="503978"/>
          </a:xfrm>
        </p:spPr>
        <p:txBody>
          <a:bodyPr/>
          <a:lstStyle/>
          <a:p>
            <a:pPr>
              <a:defRPr/>
            </a:pPr>
            <a:fld id="{B1B77485-02E2-4C83-822E-EEF5A95209B7}" type="slidenum">
              <a:rPr lang="en-US" smtClean="0"/>
              <a:pPr>
                <a:defRPr/>
              </a:pPr>
              <a:t>‹#›</a:t>
            </a:fld>
            <a:endParaRPr lang="en-US"/>
          </a:p>
        </p:txBody>
      </p:sp>
      <p:sp>
        <p:nvSpPr>
          <p:cNvPr id="11" name="Rectangle 10"/>
          <p:cNvSpPr/>
          <p:nvPr/>
        </p:nvSpPr>
        <p:spPr>
          <a:xfrm flipV="1">
            <a:off x="75304" y="5162752"/>
            <a:ext cx="9929416" cy="100796"/>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12" name="Rectangle 11"/>
          <p:cNvSpPr/>
          <p:nvPr/>
        </p:nvSpPr>
        <p:spPr>
          <a:xfrm>
            <a:off x="75527" y="5126288"/>
            <a:ext cx="9929194" cy="5039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13" name="Rectangle 12"/>
          <p:cNvSpPr/>
          <p:nvPr/>
        </p:nvSpPr>
        <p:spPr>
          <a:xfrm>
            <a:off x="75529" y="5261597"/>
            <a:ext cx="9929192" cy="53801"/>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3" name="Picture Placeholder 2"/>
          <p:cNvSpPr>
            <a:spLocks noGrp="1"/>
          </p:cNvSpPr>
          <p:nvPr>
            <p:ph type="pic" idx="1"/>
          </p:nvPr>
        </p:nvSpPr>
        <p:spPr>
          <a:xfrm>
            <a:off x="75305" y="73498"/>
            <a:ext cx="9923940" cy="5050283"/>
          </a:xfrm>
          <a:prstGeom prst="round2SameRect">
            <a:avLst>
              <a:gd name="adj1" fmla="val 7101"/>
              <a:gd name="adj2" fmla="val 0"/>
            </a:avLst>
          </a:prstGeom>
          <a:solidFill>
            <a:schemeClr val="bg2"/>
          </a:solidFill>
          <a:ln w="6350">
            <a:solidFill>
              <a:schemeClr val="tx1"/>
            </a:solidFill>
          </a:ln>
        </p:spPr>
        <p:txBody>
          <a:bodyPr/>
          <a:lstStyle>
            <a:lvl1pPr marL="0" indent="0">
              <a:buNone/>
              <a:defRPr sz="35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008062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83" tIns="50392" rIns="100783" bIns="50392" rtlCol="0" anchor="ctr"/>
          <a:lstStyle/>
          <a:p>
            <a:pPr algn="ctr" eaLnBrk="1" latinLnBrk="0" hangingPunct="1"/>
            <a:endParaRPr kumimoji="0" lang="en-US"/>
          </a:p>
        </p:txBody>
      </p:sp>
      <p:sp useBgFill="1">
        <p:nvSpPr>
          <p:cNvPr id="8" name="Rounded Rectangle 7"/>
          <p:cNvSpPr/>
          <p:nvPr/>
        </p:nvSpPr>
        <p:spPr>
          <a:xfrm>
            <a:off x="70564" y="76893"/>
            <a:ext cx="9936617" cy="737824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83" tIns="50392" rIns="100783" bIns="50392" anchor="ctr"/>
          <a:lstStyle/>
          <a:p>
            <a:pPr algn="ctr" eaLnBrk="1" latinLnBrk="0" hangingPunct="1"/>
            <a:endParaRPr kumimoji="0" lang="en-US"/>
          </a:p>
        </p:txBody>
      </p:sp>
      <p:sp>
        <p:nvSpPr>
          <p:cNvPr id="22" name="Title Placeholder 21"/>
          <p:cNvSpPr>
            <a:spLocks noGrp="1"/>
          </p:cNvSpPr>
          <p:nvPr>
            <p:ph type="title"/>
          </p:nvPr>
        </p:nvSpPr>
        <p:spPr>
          <a:xfrm>
            <a:off x="1008064" y="302737"/>
            <a:ext cx="8568531" cy="1259946"/>
          </a:xfrm>
          <a:prstGeom prst="rect">
            <a:avLst/>
          </a:prstGeom>
        </p:spPr>
        <p:txBody>
          <a:bodyPr lIns="100783" tIns="50392" rIns="100783" bIns="100783"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008064" y="1595933"/>
            <a:ext cx="8568531" cy="5039783"/>
          </a:xfrm>
          <a:prstGeom prst="rect">
            <a:avLst/>
          </a:prstGeom>
        </p:spPr>
        <p:txBody>
          <a:bodyPr lIns="100783" tIns="50392" rIns="100783" bIns="5039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804422" y="6824708"/>
            <a:ext cx="2730169" cy="524977"/>
          </a:xfrm>
          <a:prstGeom prst="rect">
            <a:avLst/>
          </a:prstGeom>
        </p:spPr>
        <p:txBody>
          <a:bodyPr lIns="100783" tIns="50392" rIns="100783" bIns="50392" anchor="ctr" anchorCtr="0"/>
          <a:lstStyle>
            <a:lvl1pPr algn="r" eaLnBrk="1" latinLnBrk="0" hangingPunct="1">
              <a:defRPr kumimoji="0" sz="1500">
                <a:solidFill>
                  <a:schemeClr val="tx2"/>
                </a:solidFill>
              </a:defRPr>
            </a:lvl1pPr>
          </a:lstStyle>
          <a:p>
            <a:pPr>
              <a:defRPr/>
            </a:pPr>
            <a:endParaRPr lang="en-US"/>
          </a:p>
        </p:txBody>
      </p:sp>
      <p:sp>
        <p:nvSpPr>
          <p:cNvPr id="3" name="Footer Placeholder 2"/>
          <p:cNvSpPr>
            <a:spLocks noGrp="1"/>
          </p:cNvSpPr>
          <p:nvPr>
            <p:ph type="ftr" sz="quarter" idx="3"/>
          </p:nvPr>
        </p:nvSpPr>
        <p:spPr>
          <a:xfrm>
            <a:off x="1008062" y="6803708"/>
            <a:ext cx="4368271" cy="503978"/>
          </a:xfrm>
          <a:prstGeom prst="rect">
            <a:avLst/>
          </a:prstGeom>
        </p:spPr>
        <p:txBody>
          <a:bodyPr lIns="100783" tIns="50392" rIns="100783" bIns="50392" anchor="ctr" anchorCtr="0"/>
          <a:lstStyle>
            <a:lvl1pPr eaLnBrk="1" latinLnBrk="0" hangingPunct="1">
              <a:defRPr kumimoji="0" sz="15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61290" y="6845706"/>
            <a:ext cx="504031" cy="503978"/>
          </a:xfrm>
          <a:prstGeom prst="ellipse">
            <a:avLst/>
          </a:prstGeom>
          <a:solidFill>
            <a:schemeClr val="accent1"/>
          </a:solidFill>
        </p:spPr>
        <p:txBody>
          <a:bodyPr wrap="none" lIns="0" tIns="0" rIns="0" bIns="0" anchor="ctr" anchorCtr="1">
            <a:noAutofit/>
          </a:bodyPr>
          <a:lstStyle>
            <a:lvl1pPr algn="ctr" eaLnBrk="1" latinLnBrk="0" hangingPunct="1">
              <a:defRPr kumimoji="0" sz="1500">
                <a:solidFill>
                  <a:srgbClr val="FFFFFF"/>
                </a:solidFill>
                <a:latin typeface="+mj-lt"/>
                <a:ea typeface="+mj-ea"/>
                <a:cs typeface="+mj-cs"/>
              </a:defRPr>
            </a:lvl1pPr>
          </a:lstStyle>
          <a:p>
            <a:pPr>
              <a:defRPr/>
            </a:pPr>
            <a:fld id="{129DDBE7-B248-4E30-A837-0E5B6ECE17AF}"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02352" indent="-302352" algn="l" rtl="0" eaLnBrk="1" latinLnBrk="0" hangingPunct="1">
        <a:spcBef>
          <a:spcPts val="639"/>
        </a:spcBef>
        <a:buClr>
          <a:schemeClr val="accent1"/>
        </a:buClr>
        <a:buSzPct val="85000"/>
        <a:buFont typeface="Wingdings 2"/>
        <a:buChar char=""/>
        <a:defRPr kumimoji="0" sz="2900" kern="1200">
          <a:solidFill>
            <a:schemeClr val="tx1"/>
          </a:solidFill>
          <a:latin typeface="+mn-lt"/>
          <a:ea typeface="+mn-ea"/>
          <a:cs typeface="+mn-cs"/>
        </a:defRPr>
      </a:lvl1pPr>
      <a:lvl2pPr marL="604703" indent="-251960" algn="l" rtl="0" eaLnBrk="1" latinLnBrk="0" hangingPunct="1">
        <a:spcBef>
          <a:spcPts val="408"/>
        </a:spcBef>
        <a:buClr>
          <a:schemeClr val="accent2"/>
        </a:buClr>
        <a:buSzPct val="85000"/>
        <a:buFont typeface="Wingdings 2"/>
        <a:buChar char=""/>
        <a:defRPr kumimoji="0" sz="2600" kern="1200">
          <a:solidFill>
            <a:schemeClr val="tx1"/>
          </a:solidFill>
          <a:latin typeface="+mn-lt"/>
          <a:ea typeface="+mn-ea"/>
          <a:cs typeface="+mn-cs"/>
        </a:defRPr>
      </a:lvl2pPr>
      <a:lvl3pPr marL="907055" indent="-251960" algn="l" rtl="0" eaLnBrk="1" latinLnBrk="0" hangingPunct="1">
        <a:spcBef>
          <a:spcPts val="408"/>
        </a:spcBef>
        <a:buClr>
          <a:schemeClr val="accent1">
            <a:tint val="60000"/>
          </a:schemeClr>
        </a:buClr>
        <a:buSzPct val="85000"/>
        <a:buFont typeface="Wingdings 2"/>
        <a:buChar char=""/>
        <a:defRPr kumimoji="0" sz="2200" kern="1200">
          <a:solidFill>
            <a:schemeClr val="tx1"/>
          </a:solidFill>
          <a:latin typeface="+mn-lt"/>
          <a:ea typeface="+mn-ea"/>
          <a:cs typeface="+mn-cs"/>
        </a:defRPr>
      </a:lvl3pPr>
      <a:lvl4pPr marL="1209406" indent="-251960" algn="l" rtl="0" eaLnBrk="1" latinLnBrk="0" hangingPunct="1">
        <a:spcBef>
          <a:spcPts val="408"/>
        </a:spcBef>
        <a:buClr>
          <a:schemeClr val="accent3"/>
        </a:buClr>
        <a:buSzPct val="80000"/>
        <a:buFont typeface="Wingdings 2"/>
        <a:buChar char=""/>
        <a:defRPr kumimoji="0" sz="2200" kern="1200">
          <a:solidFill>
            <a:schemeClr val="tx1"/>
          </a:solidFill>
          <a:latin typeface="+mn-lt"/>
          <a:ea typeface="+mn-ea"/>
          <a:cs typeface="+mn-cs"/>
        </a:defRPr>
      </a:lvl4pPr>
      <a:lvl5pPr marL="1511758" indent="-251960" algn="l" rtl="0" eaLnBrk="1" latinLnBrk="0" hangingPunct="1">
        <a:spcBef>
          <a:spcPts val="408"/>
        </a:spcBef>
        <a:buClr>
          <a:schemeClr val="accent3"/>
        </a:buClr>
        <a:buFontTx/>
        <a:buChar char="o"/>
        <a:defRPr kumimoji="0" sz="2200" kern="1200">
          <a:solidFill>
            <a:schemeClr val="tx1"/>
          </a:solidFill>
          <a:latin typeface="+mn-lt"/>
          <a:ea typeface="+mn-ea"/>
          <a:cs typeface="+mn-cs"/>
        </a:defRPr>
      </a:lvl5pPr>
      <a:lvl6pPr marL="1814110" indent="-251960"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461" indent="-251960"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8812" indent="-251960"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164" indent="-251960"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20" algn="l" rtl="0" eaLnBrk="1" latinLnBrk="0" hangingPunct="1">
        <a:defRPr kumimoji="0" kern="1200">
          <a:solidFill>
            <a:schemeClr val="tx1"/>
          </a:solidFill>
          <a:latin typeface="+mn-lt"/>
          <a:ea typeface="+mn-ea"/>
          <a:cs typeface="+mn-cs"/>
        </a:defRPr>
      </a:lvl2pPr>
      <a:lvl3pPr marL="1007838" algn="l" rtl="0" eaLnBrk="1" latinLnBrk="0" hangingPunct="1">
        <a:defRPr kumimoji="0" kern="1200">
          <a:solidFill>
            <a:schemeClr val="tx1"/>
          </a:solidFill>
          <a:latin typeface="+mn-lt"/>
          <a:ea typeface="+mn-ea"/>
          <a:cs typeface="+mn-cs"/>
        </a:defRPr>
      </a:lvl3pPr>
      <a:lvl4pPr marL="1511758" algn="l" rtl="0" eaLnBrk="1" latinLnBrk="0" hangingPunct="1">
        <a:defRPr kumimoji="0" kern="1200">
          <a:solidFill>
            <a:schemeClr val="tx1"/>
          </a:solidFill>
          <a:latin typeface="+mn-lt"/>
          <a:ea typeface="+mn-ea"/>
          <a:cs typeface="+mn-cs"/>
        </a:defRPr>
      </a:lvl4pPr>
      <a:lvl5pPr marL="2015677" algn="l" rtl="0" eaLnBrk="1" latinLnBrk="0" hangingPunct="1">
        <a:defRPr kumimoji="0" kern="1200">
          <a:solidFill>
            <a:schemeClr val="tx1"/>
          </a:solidFill>
          <a:latin typeface="+mn-lt"/>
          <a:ea typeface="+mn-ea"/>
          <a:cs typeface="+mn-cs"/>
        </a:defRPr>
      </a:lvl5pPr>
      <a:lvl6pPr marL="2519597" algn="l" rtl="0" eaLnBrk="1" latinLnBrk="0" hangingPunct="1">
        <a:defRPr kumimoji="0" kern="1200">
          <a:solidFill>
            <a:schemeClr val="tx1"/>
          </a:solidFill>
          <a:latin typeface="+mn-lt"/>
          <a:ea typeface="+mn-ea"/>
          <a:cs typeface="+mn-cs"/>
        </a:defRPr>
      </a:lvl6pPr>
      <a:lvl7pPr marL="3023515" algn="l" rtl="0" eaLnBrk="1" latinLnBrk="0" hangingPunct="1">
        <a:defRPr kumimoji="0" kern="1200">
          <a:solidFill>
            <a:schemeClr val="tx1"/>
          </a:solidFill>
          <a:latin typeface="+mn-lt"/>
          <a:ea typeface="+mn-ea"/>
          <a:cs typeface="+mn-cs"/>
        </a:defRPr>
      </a:lvl7pPr>
      <a:lvl8pPr marL="3527435" algn="l" rtl="0" eaLnBrk="1" latinLnBrk="0" hangingPunct="1">
        <a:defRPr kumimoji="0" kern="1200">
          <a:solidFill>
            <a:schemeClr val="tx1"/>
          </a:solidFill>
          <a:latin typeface="+mn-lt"/>
          <a:ea typeface="+mn-ea"/>
          <a:cs typeface="+mn-cs"/>
        </a:defRPr>
      </a:lvl8pPr>
      <a:lvl9pPr marL="4031354"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0080625" cy="7559675"/>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useBgFill="1">
        <p:nvSpPr>
          <p:cNvPr id="8" name="Rounded Rectangle 7"/>
          <p:cNvSpPr/>
          <p:nvPr/>
        </p:nvSpPr>
        <p:spPr>
          <a:xfrm>
            <a:off x="70005" y="76997"/>
            <a:ext cx="9937116" cy="737768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00794" tIns="50397" rIns="100794" bIns="50397" anchor="ctr"/>
          <a:lstStyle/>
          <a:p>
            <a:pPr algn="ctr" defTabSz="1007943" fontAlgn="auto">
              <a:spcBef>
                <a:spcPts val="0"/>
              </a:spcBef>
              <a:spcAft>
                <a:spcPts val="0"/>
              </a:spcAft>
              <a:defRPr/>
            </a:pPr>
            <a:endParaRPr lang="en-US" sz="2000" dirty="0">
              <a:solidFill>
                <a:prstClr val="white"/>
              </a:solidFill>
            </a:endParaRPr>
          </a:p>
        </p:txBody>
      </p:sp>
      <p:sp>
        <p:nvSpPr>
          <p:cNvPr id="1028" name="Title Placeholder 21"/>
          <p:cNvSpPr>
            <a:spLocks noGrp="1"/>
          </p:cNvSpPr>
          <p:nvPr>
            <p:ph type="title"/>
          </p:nvPr>
        </p:nvSpPr>
        <p:spPr bwMode="auto">
          <a:xfrm>
            <a:off x="1008063" y="302737"/>
            <a:ext cx="8568531" cy="12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100794"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1008063" y="1595932"/>
            <a:ext cx="8568531" cy="503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503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804422" y="6824707"/>
            <a:ext cx="2730169" cy="524977"/>
          </a:xfrm>
          <a:prstGeom prst="rect">
            <a:avLst/>
          </a:prstGeom>
        </p:spPr>
        <p:txBody>
          <a:bodyPr lIns="100794" tIns="50397" rIns="100794" bIns="50397" anchor="ctr" anchorCtr="0"/>
          <a:lstStyle>
            <a:lvl1pPr algn="r" eaLnBrk="1" fontAlgn="auto" latinLnBrk="0" hangingPunct="1">
              <a:spcBef>
                <a:spcPts val="0"/>
              </a:spcBef>
              <a:spcAft>
                <a:spcPts val="0"/>
              </a:spcAft>
              <a:defRPr kumimoji="0" sz="1500" smtClean="0">
                <a:solidFill>
                  <a:srgbClr val="1F497D"/>
                </a:solidFill>
                <a:latin typeface="+mn-lt"/>
                <a:cs typeface="+mn-cs"/>
              </a:defRPr>
            </a:lvl1pPr>
          </a:lstStyle>
          <a:p>
            <a:pPr defTabSz="1007943">
              <a:defRPr/>
            </a:pPr>
            <a:fld id="{850D193E-4291-46B3-A800-C5E5EA742284}" type="datetimeFigureOut">
              <a:rPr lang="en-US"/>
              <a:pPr defTabSz="1007943">
                <a:defRPr/>
              </a:pPr>
              <a:t>8/23/2012</a:t>
            </a:fld>
            <a:endParaRPr lang="en-US" dirty="0"/>
          </a:p>
        </p:txBody>
      </p:sp>
      <p:sp>
        <p:nvSpPr>
          <p:cNvPr id="3" name="Footer Placeholder 2"/>
          <p:cNvSpPr>
            <a:spLocks noGrp="1"/>
          </p:cNvSpPr>
          <p:nvPr>
            <p:ph type="ftr" sz="quarter" idx="3"/>
          </p:nvPr>
        </p:nvSpPr>
        <p:spPr>
          <a:xfrm>
            <a:off x="1008062" y="6803708"/>
            <a:ext cx="4368271" cy="503978"/>
          </a:xfrm>
          <a:prstGeom prst="rect">
            <a:avLst/>
          </a:prstGeom>
        </p:spPr>
        <p:txBody>
          <a:bodyPr lIns="100794" tIns="50397" rIns="100794" bIns="50397" anchor="ctr" anchorCtr="0"/>
          <a:lstStyle>
            <a:lvl1pPr eaLnBrk="1" fontAlgn="auto" latinLnBrk="0" hangingPunct="1">
              <a:spcBef>
                <a:spcPts val="0"/>
              </a:spcBef>
              <a:spcAft>
                <a:spcPts val="0"/>
              </a:spcAft>
              <a:defRPr kumimoji="0" sz="1500" dirty="0">
                <a:solidFill>
                  <a:srgbClr val="1F497D"/>
                </a:solidFill>
                <a:latin typeface="+mn-lt"/>
                <a:cs typeface="+mn-cs"/>
              </a:defRPr>
            </a:lvl1pPr>
          </a:lstStyle>
          <a:p>
            <a:pPr defTabSz="1007943">
              <a:defRPr/>
            </a:pPr>
            <a:endParaRPr lang="en-US"/>
          </a:p>
        </p:txBody>
      </p:sp>
      <p:sp>
        <p:nvSpPr>
          <p:cNvPr id="23" name="Slide Number Placeholder 22"/>
          <p:cNvSpPr>
            <a:spLocks noGrp="1"/>
          </p:cNvSpPr>
          <p:nvPr>
            <p:ph type="sldNum" sz="quarter" idx="4"/>
          </p:nvPr>
        </p:nvSpPr>
        <p:spPr>
          <a:xfrm>
            <a:off x="161010" y="6845706"/>
            <a:ext cx="504031" cy="503978"/>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500" smtClean="0">
                <a:solidFill>
                  <a:srgbClr val="FFFFFF"/>
                </a:solidFill>
                <a:latin typeface="+mj-lt"/>
                <a:ea typeface="+mj-ea"/>
                <a:cs typeface="+mj-cs"/>
              </a:defRPr>
            </a:lvl1pPr>
          </a:lstStyle>
          <a:p>
            <a:pPr defTabSz="1007943">
              <a:defRPr/>
            </a:pPr>
            <a:fld id="{C7D006DA-1E17-436E-867F-DE2E1A54C0F8}" type="slidenum">
              <a:rPr lang="en-US"/>
              <a:pPr defTabSz="1007943">
                <a:defRPr/>
              </a:pPr>
              <a:t>‹#›</a:t>
            </a:fld>
            <a:endParaRPr lang="en-US" dirty="0"/>
          </a:p>
        </p:txBody>
      </p:sp>
    </p:spTree>
    <p:extLst>
      <p:ext uri="{BB962C8B-B14F-4D97-AF65-F5344CB8AC3E}">
        <p14:creationId xmlns:p14="http://schemas.microsoft.com/office/powerpoint/2010/main" val="73843062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spd="slow"/>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Franklin Gothic Book" pitchFamily="34" charset="0"/>
        </a:defRPr>
      </a:lvl2pPr>
      <a:lvl3pPr algn="l" rtl="0" fontAlgn="base">
        <a:spcBef>
          <a:spcPct val="0"/>
        </a:spcBef>
        <a:spcAft>
          <a:spcPct val="0"/>
        </a:spcAft>
        <a:defRPr sz="4400">
          <a:solidFill>
            <a:schemeClr val="tx2"/>
          </a:solidFill>
          <a:latin typeface="Franklin Gothic Book" pitchFamily="34" charset="0"/>
        </a:defRPr>
      </a:lvl3pPr>
      <a:lvl4pPr algn="l" rtl="0" fontAlgn="base">
        <a:spcBef>
          <a:spcPct val="0"/>
        </a:spcBef>
        <a:spcAft>
          <a:spcPct val="0"/>
        </a:spcAft>
        <a:defRPr sz="4400">
          <a:solidFill>
            <a:schemeClr val="tx2"/>
          </a:solidFill>
          <a:latin typeface="Franklin Gothic Book" pitchFamily="34" charset="0"/>
        </a:defRPr>
      </a:lvl4pPr>
      <a:lvl5pPr algn="l" rtl="0" fontAlgn="base">
        <a:spcBef>
          <a:spcPct val="0"/>
        </a:spcBef>
        <a:spcAft>
          <a:spcPct val="0"/>
        </a:spcAft>
        <a:defRPr sz="4400">
          <a:solidFill>
            <a:schemeClr val="tx2"/>
          </a:solidFill>
          <a:latin typeface="Franklin Gothic Book" pitchFamily="34" charset="0"/>
        </a:defRPr>
      </a:lvl5pPr>
      <a:lvl6pPr marL="503972" algn="l" rtl="0" fontAlgn="base">
        <a:spcBef>
          <a:spcPct val="0"/>
        </a:spcBef>
        <a:spcAft>
          <a:spcPct val="0"/>
        </a:spcAft>
        <a:defRPr sz="4400">
          <a:solidFill>
            <a:schemeClr val="tx2"/>
          </a:solidFill>
          <a:latin typeface="Franklin Gothic Book" pitchFamily="34" charset="0"/>
        </a:defRPr>
      </a:lvl6pPr>
      <a:lvl7pPr marL="1007943" algn="l" rtl="0" fontAlgn="base">
        <a:spcBef>
          <a:spcPct val="0"/>
        </a:spcBef>
        <a:spcAft>
          <a:spcPct val="0"/>
        </a:spcAft>
        <a:defRPr sz="4400">
          <a:solidFill>
            <a:schemeClr val="tx2"/>
          </a:solidFill>
          <a:latin typeface="Franklin Gothic Book" pitchFamily="34" charset="0"/>
        </a:defRPr>
      </a:lvl7pPr>
      <a:lvl8pPr marL="1511915" algn="l" rtl="0" fontAlgn="base">
        <a:spcBef>
          <a:spcPct val="0"/>
        </a:spcBef>
        <a:spcAft>
          <a:spcPct val="0"/>
        </a:spcAft>
        <a:defRPr sz="4400">
          <a:solidFill>
            <a:schemeClr val="tx2"/>
          </a:solidFill>
          <a:latin typeface="Franklin Gothic Book" pitchFamily="34" charset="0"/>
        </a:defRPr>
      </a:lvl8pPr>
      <a:lvl9pPr marL="2015886" algn="l" rtl="0" fontAlgn="base">
        <a:spcBef>
          <a:spcPct val="0"/>
        </a:spcBef>
        <a:spcAft>
          <a:spcPct val="0"/>
        </a:spcAft>
        <a:defRPr sz="4400">
          <a:solidFill>
            <a:schemeClr val="tx2"/>
          </a:solidFill>
          <a:latin typeface="Franklin Gothic Book" pitchFamily="34" charset="0"/>
        </a:defRPr>
      </a:lvl9pPr>
    </p:titleStyle>
    <p:bodyStyle>
      <a:lvl1pPr marL="300983" indent="-300983" algn="l" rtl="0" fontAlgn="base">
        <a:spcBef>
          <a:spcPts val="634"/>
        </a:spcBef>
        <a:spcAft>
          <a:spcPct val="0"/>
        </a:spcAft>
        <a:buClr>
          <a:schemeClr val="accent1"/>
        </a:buClr>
        <a:buSzPct val="85000"/>
        <a:buFont typeface="Wingdings 2" pitchFamily="18" charset="2"/>
        <a:buChar char=""/>
        <a:defRPr sz="2900" kern="1200">
          <a:solidFill>
            <a:schemeClr val="tx1"/>
          </a:solidFill>
          <a:latin typeface="+mn-lt"/>
          <a:ea typeface="+mn-ea"/>
          <a:cs typeface="+mn-cs"/>
        </a:defRPr>
      </a:lvl1pPr>
      <a:lvl2pPr marL="603716" indent="-251986" algn="l" rtl="0" fontAlgn="base">
        <a:spcBef>
          <a:spcPts val="413"/>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2pPr>
      <a:lvl3pPr marL="906449" indent="-251986" algn="l" rtl="0" fontAlgn="base">
        <a:spcBef>
          <a:spcPts val="413"/>
        </a:spcBef>
        <a:spcAft>
          <a:spcPct val="0"/>
        </a:spcAft>
        <a:buClr>
          <a:srgbClr val="B2C1DB"/>
        </a:buClr>
        <a:buSzPct val="85000"/>
        <a:buFont typeface="Wingdings 2" pitchFamily="18" charset="2"/>
        <a:buChar char=""/>
        <a:defRPr sz="2200" kern="1200">
          <a:solidFill>
            <a:schemeClr val="tx1"/>
          </a:solidFill>
          <a:latin typeface="+mn-lt"/>
          <a:ea typeface="+mn-ea"/>
          <a:cs typeface="+mn-cs"/>
        </a:defRPr>
      </a:lvl3pPr>
      <a:lvl4pPr marL="1209182" indent="-251986" algn="l" rtl="0" fontAlgn="base">
        <a:spcBef>
          <a:spcPts val="413"/>
        </a:spcBef>
        <a:spcAft>
          <a:spcPct val="0"/>
        </a:spcAft>
        <a:buClr>
          <a:srgbClr val="9BBB59"/>
        </a:buClr>
        <a:buSzPct val="80000"/>
        <a:buFont typeface="Wingdings 2" pitchFamily="18" charset="2"/>
        <a:buChar char=""/>
        <a:defRPr sz="2200" kern="1200">
          <a:solidFill>
            <a:schemeClr val="tx1"/>
          </a:solidFill>
          <a:latin typeface="+mn-lt"/>
          <a:ea typeface="+mn-ea"/>
          <a:cs typeface="+mn-cs"/>
        </a:defRPr>
      </a:lvl4pPr>
      <a:lvl5pPr marL="1511915" indent="-251986" algn="l" rtl="0" fontAlgn="base">
        <a:spcBef>
          <a:spcPts val="413"/>
        </a:spcBef>
        <a:spcAft>
          <a:spcPct val="0"/>
        </a:spcAft>
        <a:buClr>
          <a:srgbClr val="9BBB59"/>
        </a:buClr>
        <a:buChar char="o"/>
        <a:defRPr sz="2200" kern="1200">
          <a:solidFill>
            <a:schemeClr val="tx1"/>
          </a:solidFill>
          <a:latin typeface="+mn-lt"/>
          <a:ea typeface="+mn-ea"/>
          <a:cs typeface="+mn-cs"/>
        </a:defRPr>
      </a:lvl5pPr>
      <a:lvl6pPr marL="1814298" indent="-251986" algn="l" rtl="0" eaLnBrk="1" latinLnBrk="0" hangingPunct="1">
        <a:spcBef>
          <a:spcPts val="408"/>
        </a:spcBef>
        <a:buClr>
          <a:schemeClr val="accent3"/>
        </a:buClr>
        <a:buChar char="•"/>
        <a:defRPr kumimoji="0" sz="2000" kern="1200" baseline="0">
          <a:solidFill>
            <a:schemeClr val="tx1"/>
          </a:solidFill>
          <a:latin typeface="+mn-lt"/>
          <a:ea typeface="+mn-ea"/>
          <a:cs typeface="+mn-cs"/>
        </a:defRPr>
      </a:lvl6pPr>
      <a:lvl7pPr marL="2116681" indent="-251986" algn="l" rtl="0" eaLnBrk="1" latinLnBrk="0" hangingPunct="1">
        <a:spcBef>
          <a:spcPts val="408"/>
        </a:spcBef>
        <a:buClr>
          <a:schemeClr val="accent2"/>
        </a:buClr>
        <a:buChar char="•"/>
        <a:defRPr kumimoji="0" sz="2000" kern="1200">
          <a:solidFill>
            <a:schemeClr val="tx1"/>
          </a:solidFill>
          <a:latin typeface="+mn-lt"/>
          <a:ea typeface="+mn-ea"/>
          <a:cs typeface="+mn-cs"/>
        </a:defRPr>
      </a:lvl7pPr>
      <a:lvl8pPr marL="2419063" indent="-251986" algn="l" rtl="0" eaLnBrk="1" latinLnBrk="0" hangingPunct="1">
        <a:spcBef>
          <a:spcPts val="408"/>
        </a:spcBef>
        <a:buClr>
          <a:schemeClr val="accent1">
            <a:tint val="60000"/>
          </a:schemeClr>
        </a:buClr>
        <a:buChar char="•"/>
        <a:defRPr kumimoji="0" sz="2000" kern="1200">
          <a:solidFill>
            <a:schemeClr val="tx1"/>
          </a:solidFill>
          <a:latin typeface="+mn-lt"/>
          <a:ea typeface="+mn-ea"/>
          <a:cs typeface="+mn-cs"/>
        </a:defRPr>
      </a:lvl8pPr>
      <a:lvl9pPr marL="2721446" indent="-251986" algn="l" rtl="0" eaLnBrk="1" latinLnBrk="0" hangingPunct="1">
        <a:spcBef>
          <a:spcPts val="408"/>
        </a:spcBef>
        <a:buClr>
          <a:schemeClr val="accent2">
            <a:tint val="60000"/>
          </a:schemeClr>
        </a:buClr>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72" algn="l" rtl="0" eaLnBrk="1" latinLnBrk="0" hangingPunct="1">
        <a:defRPr kumimoji="0" kern="1200">
          <a:solidFill>
            <a:schemeClr val="tx1"/>
          </a:solidFill>
          <a:latin typeface="+mn-lt"/>
          <a:ea typeface="+mn-ea"/>
          <a:cs typeface="+mn-cs"/>
        </a:defRPr>
      </a:lvl2pPr>
      <a:lvl3pPr marL="1007943" algn="l" rtl="0" eaLnBrk="1" latinLnBrk="0" hangingPunct="1">
        <a:defRPr kumimoji="0" kern="1200">
          <a:solidFill>
            <a:schemeClr val="tx1"/>
          </a:solidFill>
          <a:latin typeface="+mn-lt"/>
          <a:ea typeface="+mn-ea"/>
          <a:cs typeface="+mn-cs"/>
        </a:defRPr>
      </a:lvl3pPr>
      <a:lvl4pPr marL="1511915" algn="l" rtl="0" eaLnBrk="1" latinLnBrk="0" hangingPunct="1">
        <a:defRPr kumimoji="0" kern="1200">
          <a:solidFill>
            <a:schemeClr val="tx1"/>
          </a:solidFill>
          <a:latin typeface="+mn-lt"/>
          <a:ea typeface="+mn-ea"/>
          <a:cs typeface="+mn-cs"/>
        </a:defRPr>
      </a:lvl4pPr>
      <a:lvl5pPr marL="2015886" algn="l" rtl="0" eaLnBrk="1" latinLnBrk="0" hangingPunct="1">
        <a:defRPr kumimoji="0" kern="1200">
          <a:solidFill>
            <a:schemeClr val="tx1"/>
          </a:solidFill>
          <a:latin typeface="+mn-lt"/>
          <a:ea typeface="+mn-ea"/>
          <a:cs typeface="+mn-cs"/>
        </a:defRPr>
      </a:lvl5pPr>
      <a:lvl6pPr marL="2519858" algn="l" rtl="0" eaLnBrk="1" latinLnBrk="0" hangingPunct="1">
        <a:defRPr kumimoji="0" kern="1200">
          <a:solidFill>
            <a:schemeClr val="tx1"/>
          </a:solidFill>
          <a:latin typeface="+mn-lt"/>
          <a:ea typeface="+mn-ea"/>
          <a:cs typeface="+mn-cs"/>
        </a:defRPr>
      </a:lvl6pPr>
      <a:lvl7pPr marL="3023829" algn="l" rtl="0" eaLnBrk="1" latinLnBrk="0" hangingPunct="1">
        <a:defRPr kumimoji="0" kern="1200">
          <a:solidFill>
            <a:schemeClr val="tx1"/>
          </a:solidFill>
          <a:latin typeface="+mn-lt"/>
          <a:ea typeface="+mn-ea"/>
          <a:cs typeface="+mn-cs"/>
        </a:defRPr>
      </a:lvl7pPr>
      <a:lvl8pPr marL="3527801" algn="l" rtl="0" eaLnBrk="1" latinLnBrk="0" hangingPunct="1">
        <a:defRPr kumimoji="0" kern="1200">
          <a:solidFill>
            <a:schemeClr val="tx1"/>
          </a:solidFill>
          <a:latin typeface="+mn-lt"/>
          <a:ea typeface="+mn-ea"/>
          <a:cs typeface="+mn-cs"/>
        </a:defRPr>
      </a:lvl8pPr>
      <a:lvl9pPr marL="40317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wmf"/><Relationship Id="rId10"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video" Target="file:///C:\Documents%20and%20Settings\Sravya\Desktop\diag_aug10\ernesto05l2012080512_sst_z26.avi" TargetMode="External"/><Relationship Id="rId7" Type="http://schemas.openxmlformats.org/officeDocument/2006/relationships/image" Target="../media/image68.png"/><Relationship Id="rId2" Type="http://schemas.openxmlformats.org/officeDocument/2006/relationships/video" Target="file:///C:\Documents%20and%20Settings\Sravya\Desktop\diag_aug10\ernesto05l2012080512_sst_current.avi" TargetMode="External"/><Relationship Id="rId1" Type="http://schemas.openxmlformats.org/officeDocument/2006/relationships/video" Target="file:///C:\Documents%20and%20Settings\Sravya\Desktop\diag_aug10\ernesto05l2012080512_ohc.avi" TargetMode="Externa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pPr>
              <a:defRPr/>
            </a:pPr>
            <a:fld id="{94DB03C2-977C-4CF1-B81F-FBA0F768B4F0}" type="slidenum">
              <a:rPr lang="en-US"/>
              <a:pPr>
                <a:defRPr/>
              </a:pPr>
              <a:t>1</a:t>
            </a:fld>
            <a:endParaRPr lang="en-US" dirty="0"/>
          </a:p>
        </p:txBody>
      </p:sp>
      <p:sp>
        <p:nvSpPr>
          <p:cNvPr id="1030" name="Rectangle 2"/>
          <p:cNvSpPr>
            <a:spLocks noGrp="1" noChangeArrowheads="1"/>
          </p:cNvSpPr>
          <p:nvPr>
            <p:ph type="ctrTitle" idx="4294967295"/>
          </p:nvPr>
        </p:nvSpPr>
        <p:spPr>
          <a:xfrm>
            <a:off x="253643" y="2636838"/>
            <a:ext cx="9612313" cy="1563688"/>
          </a:xfrm>
        </p:spPr>
        <p:txBody>
          <a:bodyPr lIns="101483" tIns="50743" rIns="101483" bIns="50743"/>
          <a:lstStyle/>
          <a:p>
            <a:r>
              <a:rPr lang="en-US" sz="3600" b="1" dirty="0">
                <a:solidFill>
                  <a:srgbClr val="002060"/>
                </a:solidFill>
                <a:effectLst>
                  <a:outerShdw blurRad="38100" dist="38100" dir="2700000" algn="tl">
                    <a:srgbClr val="000000">
                      <a:alpha val="43137"/>
                    </a:srgbClr>
                  </a:outerShdw>
                </a:effectLst>
              </a:rPr>
              <a:t>Advancements to NCEP Operational HWRF -towards addressing the intensity forecast issues</a:t>
            </a:r>
          </a:p>
        </p:txBody>
      </p:sp>
      <p:sp>
        <p:nvSpPr>
          <p:cNvPr id="1031" name="Rectangle 4"/>
          <p:cNvSpPr>
            <a:spLocks noChangeArrowheads="1"/>
          </p:cNvSpPr>
          <p:nvPr/>
        </p:nvSpPr>
        <p:spPr bwMode="auto">
          <a:xfrm>
            <a:off x="284163" y="200025"/>
            <a:ext cx="9512300" cy="7075488"/>
          </a:xfrm>
          <a:prstGeom prst="rect">
            <a:avLst/>
          </a:prstGeom>
          <a:noFill/>
          <a:ln w="57150" cmpd="tri">
            <a:solidFill>
              <a:srgbClr val="0000FF"/>
            </a:solidFill>
            <a:miter lim="800000"/>
            <a:headEnd/>
            <a:tailEnd/>
          </a:ln>
        </p:spPr>
        <p:txBody>
          <a:bodyPr wrap="none" lIns="100783" tIns="50392" rIns="100783" bIns="50392" anchor="ctr"/>
          <a:lstStyle/>
          <a:p>
            <a:pPr algn="ctr" hangingPunct="0">
              <a:lnSpc>
                <a:spcPct val="93000"/>
              </a:lnSpc>
              <a:buClr>
                <a:srgbClr val="000000"/>
              </a:buClr>
              <a:buSzPct val="100000"/>
              <a:buFont typeface="Times New Roman" pitchFamily="18" charset="0"/>
              <a:buNone/>
            </a:pPr>
            <a:endParaRPr lang="en-US" sz="1300"/>
          </a:p>
        </p:txBody>
      </p:sp>
      <p:graphicFrame>
        <p:nvGraphicFramePr>
          <p:cNvPr id="1026" name="Object 7"/>
          <p:cNvGraphicFramePr>
            <a:graphicFrameLocks/>
          </p:cNvGraphicFramePr>
          <p:nvPr/>
        </p:nvGraphicFramePr>
        <p:xfrm>
          <a:off x="431800" y="347663"/>
          <a:ext cx="781050" cy="781050"/>
        </p:xfrm>
        <a:graphic>
          <a:graphicData uri="http://schemas.openxmlformats.org/presentationml/2006/ole">
            <mc:AlternateContent xmlns:mc="http://schemas.openxmlformats.org/markup-compatibility/2006">
              <mc:Choice xmlns:v="urn:schemas-microsoft-com:vml" Requires="v">
                <p:oleObj spid="_x0000_s1044" name="Drawing" r:id="rId4" imgW="725474" imgH="725474" progId="">
                  <p:embed/>
                </p:oleObj>
              </mc:Choice>
              <mc:Fallback>
                <p:oleObj name="Drawing" r:id="rId4" imgW="725474" imgH="725474"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47663"/>
                        <a:ext cx="781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nvGraphicFramePr>
        <p:xfrm>
          <a:off x="1527175" y="195264"/>
          <a:ext cx="2714625" cy="1581150"/>
        </p:xfrm>
        <a:graphic>
          <a:graphicData uri="http://schemas.openxmlformats.org/presentationml/2006/ole">
            <mc:AlternateContent xmlns:mc="http://schemas.openxmlformats.org/markup-compatibility/2006">
              <mc:Choice xmlns:v="urn:schemas-microsoft-com:vml" Requires="v">
                <p:oleObj spid="_x0000_s1045" name="Drawing" r:id="rId6" imgW="2857500" imgH="1569720" progId="">
                  <p:embed/>
                </p:oleObj>
              </mc:Choice>
              <mc:Fallback>
                <p:oleObj name="Drawing" r:id="rId6" imgW="2857500" imgH="156972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7175" y="195264"/>
                        <a:ext cx="271462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9"/>
          <p:cNvGraphicFramePr>
            <a:graphicFrameLocks/>
          </p:cNvGraphicFramePr>
          <p:nvPr/>
        </p:nvGraphicFramePr>
        <p:xfrm>
          <a:off x="4675187" y="466725"/>
          <a:ext cx="779463" cy="738188"/>
        </p:xfrm>
        <a:graphic>
          <a:graphicData uri="http://schemas.openxmlformats.org/presentationml/2006/ole">
            <mc:AlternateContent xmlns:mc="http://schemas.openxmlformats.org/markup-compatibility/2006">
              <mc:Choice xmlns:v="urn:schemas-microsoft-com:vml" Requires="v">
                <p:oleObj spid="_x0000_s1046" name="Drawing" r:id="rId8" imgW="725474" imgH="687689" progId="">
                  <p:embed/>
                </p:oleObj>
              </mc:Choice>
              <mc:Fallback>
                <p:oleObj name="Drawing" r:id="rId8" imgW="725474" imgH="687689" progId="">
                  <p:embed/>
                  <p:pic>
                    <p:nvPicPr>
                      <p:cNvPr id="0" name="Object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187" y="466725"/>
                        <a:ext cx="779463"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Line 10"/>
          <p:cNvSpPr>
            <a:spLocks noChangeShapeType="1"/>
          </p:cNvSpPr>
          <p:nvPr/>
        </p:nvSpPr>
        <p:spPr bwMode="auto">
          <a:xfrm>
            <a:off x="271463" y="4200525"/>
            <a:ext cx="9575800" cy="0"/>
          </a:xfrm>
          <a:prstGeom prst="line">
            <a:avLst/>
          </a:prstGeom>
          <a:noFill/>
          <a:ln w="41275" cmpd="dbl">
            <a:solidFill>
              <a:srgbClr val="0000FF"/>
            </a:solidFill>
            <a:round/>
            <a:headEnd/>
            <a:tailEnd/>
          </a:ln>
        </p:spPr>
        <p:txBody>
          <a:bodyPr lIns="100783" tIns="50392" rIns="100783" bIns="50392"/>
          <a:lstStyle/>
          <a:p>
            <a:endParaRPr lang="en-US"/>
          </a:p>
        </p:txBody>
      </p:sp>
      <p:pic>
        <p:nvPicPr>
          <p:cNvPr id="1033" name="Picture 9"/>
          <p:cNvPicPr>
            <a:picLocks noChangeAspect="1" noChangeArrowheads="1"/>
          </p:cNvPicPr>
          <p:nvPr/>
        </p:nvPicPr>
        <p:blipFill>
          <a:blip r:embed="rId10" cstate="print"/>
          <a:srcRect/>
          <a:stretch>
            <a:fillRect/>
          </a:stretch>
        </p:blipFill>
        <p:spPr bwMode="auto">
          <a:xfrm>
            <a:off x="5641975" y="220664"/>
            <a:ext cx="4159250" cy="1319212"/>
          </a:xfrm>
          <a:prstGeom prst="rect">
            <a:avLst/>
          </a:prstGeom>
          <a:noFill/>
          <a:ln w="9525" algn="ctr">
            <a:noFill/>
            <a:miter lim="800000"/>
            <a:headEnd/>
            <a:tailEnd/>
          </a:ln>
        </p:spPr>
      </p:pic>
      <p:sp>
        <p:nvSpPr>
          <p:cNvPr id="12" name="Rectangle 9"/>
          <p:cNvSpPr>
            <a:spLocks noChangeArrowheads="1"/>
          </p:cNvSpPr>
          <p:nvPr/>
        </p:nvSpPr>
        <p:spPr bwMode="auto">
          <a:xfrm>
            <a:off x="3008575" y="6778944"/>
            <a:ext cx="6742113" cy="359403"/>
          </a:xfrm>
          <a:prstGeom prst="rect">
            <a:avLst/>
          </a:prstGeom>
          <a:noFill/>
          <a:ln w="9525">
            <a:noFill/>
            <a:miter lim="800000"/>
            <a:headEnd/>
            <a:tailEnd/>
          </a:ln>
        </p:spPr>
        <p:txBody>
          <a:bodyPr wrap="square" lIns="100783" tIns="50392" rIns="100783" bIns="50392">
            <a:spAutoFit/>
          </a:bodyPr>
          <a:lstStyle/>
          <a:p>
            <a:pPr algn="r" defTabSz="457105" fontAlgn="auto" hangingPunct="0">
              <a:lnSpc>
                <a:spcPct val="93000"/>
              </a:lnSpc>
              <a:spcAft>
                <a:spcPts val="0"/>
              </a:spcAft>
              <a:buClr>
                <a:srgbClr val="000000"/>
              </a:buClr>
              <a:buSzPct val="100000"/>
              <a:defRPr/>
            </a:pPr>
            <a:r>
              <a:rPr lang="en-US" b="1" dirty="0" smtClean="0">
                <a:effectLst>
                  <a:outerShdw blurRad="38100" dist="38100" dir="2700000" algn="tl">
                    <a:srgbClr val="000000">
                      <a:alpha val="43137"/>
                    </a:srgbClr>
                  </a:outerShdw>
                </a:effectLst>
                <a:latin typeface="Arial" charset="0"/>
              </a:rPr>
              <a:t>Seminar at HRD/AOML, Miami, August </a:t>
            </a:r>
            <a:r>
              <a:rPr lang="en-US" b="1" dirty="0" smtClean="0">
                <a:effectLst>
                  <a:outerShdw blurRad="38100" dist="38100" dir="2700000" algn="tl">
                    <a:srgbClr val="000000">
                      <a:alpha val="43137"/>
                    </a:srgbClr>
                  </a:outerShdw>
                </a:effectLst>
                <a:latin typeface="Arial" charset="0"/>
              </a:rPr>
              <a:t>23</a:t>
            </a:r>
            <a:r>
              <a:rPr lang="en-US" b="1" dirty="0" smtClean="0">
                <a:effectLst>
                  <a:outerShdw blurRad="38100" dist="38100" dir="2700000" algn="tl">
                    <a:srgbClr val="000000">
                      <a:alpha val="43137"/>
                    </a:srgbClr>
                  </a:outerShdw>
                </a:effectLst>
                <a:latin typeface="Arial" charset="0"/>
              </a:rPr>
              <a:t>, </a:t>
            </a:r>
            <a:r>
              <a:rPr lang="en-US" b="1" dirty="0" smtClean="0">
                <a:effectLst>
                  <a:outerShdw blurRad="38100" dist="38100" dir="2700000" algn="tl">
                    <a:srgbClr val="000000">
                      <a:alpha val="43137"/>
                    </a:srgbClr>
                  </a:outerShdw>
                </a:effectLst>
                <a:latin typeface="Arial" charset="0"/>
              </a:rPr>
              <a:t>2012</a:t>
            </a:r>
            <a:endParaRPr lang="en-US" b="1" dirty="0">
              <a:effectLst>
                <a:outerShdw blurRad="38100" dist="38100" dir="2700000" algn="tl">
                  <a:srgbClr val="000000">
                    <a:alpha val="43137"/>
                  </a:srgbClr>
                </a:outerShdw>
              </a:effectLst>
              <a:latin typeface="Arial" charset="0"/>
            </a:endParaRPr>
          </a:p>
        </p:txBody>
      </p:sp>
      <p:sp>
        <p:nvSpPr>
          <p:cNvPr id="15" name="Text Box 12"/>
          <p:cNvSpPr txBox="1">
            <a:spLocks noChangeArrowheads="1"/>
          </p:cNvSpPr>
          <p:nvPr/>
        </p:nvSpPr>
        <p:spPr bwMode="auto">
          <a:xfrm>
            <a:off x="1405374" y="4618037"/>
            <a:ext cx="7308850" cy="1504396"/>
          </a:xfrm>
          <a:prstGeom prst="rect">
            <a:avLst/>
          </a:prstGeom>
          <a:noFill/>
          <a:ln w="9525">
            <a:noFill/>
            <a:miter lim="800000"/>
            <a:headEnd/>
            <a:tailEnd/>
          </a:ln>
        </p:spPr>
        <p:txBody>
          <a:bodyPr lIns="100783" tIns="50392" rIns="100783" bIns="50392">
            <a:spAutoFit/>
          </a:bodyPr>
          <a:lstStyle/>
          <a:p>
            <a:pPr algn="ctr" defTabSz="457105" hangingPunct="0">
              <a:lnSpc>
                <a:spcPct val="93000"/>
              </a:lnSpc>
              <a:spcBef>
                <a:spcPct val="50000"/>
              </a:spcBef>
              <a:buClr>
                <a:srgbClr val="000000"/>
              </a:buClr>
              <a:buSzPct val="100000"/>
              <a:defRPr/>
            </a:pPr>
            <a:r>
              <a:rPr lang="en-US" sz="2600" b="1" dirty="0">
                <a:solidFill>
                  <a:srgbClr val="003300"/>
                </a:solidFill>
                <a:effectLst>
                  <a:outerShdw blurRad="38100" dist="38100" dir="2700000" algn="tl">
                    <a:srgbClr val="000000">
                      <a:alpha val="43137"/>
                    </a:srgbClr>
                  </a:outerShdw>
                </a:effectLst>
              </a:rPr>
              <a:t>Vijay </a:t>
            </a:r>
            <a:r>
              <a:rPr lang="en-US" sz="2600" b="1" dirty="0" err="1">
                <a:solidFill>
                  <a:srgbClr val="003300"/>
                </a:solidFill>
                <a:effectLst>
                  <a:outerShdw blurRad="38100" dist="38100" dir="2700000" algn="tl">
                    <a:srgbClr val="000000">
                      <a:alpha val="43137"/>
                    </a:srgbClr>
                  </a:outerShdw>
                </a:effectLst>
              </a:rPr>
              <a:t>Tallapragada</a:t>
            </a:r>
            <a:endParaRPr lang="en-US" sz="2600" b="1" dirty="0">
              <a:solidFill>
                <a:srgbClr val="003300"/>
              </a:solidFill>
              <a:effectLst>
                <a:outerShdw blurRad="38100" dist="38100" dir="2700000" algn="tl">
                  <a:srgbClr val="000000">
                    <a:alpha val="43137"/>
                  </a:srgbClr>
                </a:outerShdw>
              </a:effectLst>
            </a:endParaRPr>
          </a:p>
          <a:p>
            <a:pPr algn="ctr" defTabSz="457105" hangingPunct="0">
              <a:lnSpc>
                <a:spcPct val="93000"/>
              </a:lnSpc>
              <a:spcBef>
                <a:spcPts val="0"/>
              </a:spcBef>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a:p>
            <a:pPr algn="ctr" defTabSz="457105" hangingPunct="0">
              <a:lnSpc>
                <a:spcPct val="93000"/>
              </a:lnSpc>
              <a:spcBef>
                <a:spcPts val="0"/>
              </a:spcBef>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Hurricane Team Leader. Environmental </a:t>
            </a:r>
            <a:r>
              <a:rPr lang="en-US" b="1" dirty="0">
                <a:solidFill>
                  <a:srgbClr val="FF00FF"/>
                </a:solidFill>
                <a:effectLst>
                  <a:outerShdw blurRad="38100" dist="38100" dir="2700000" algn="tl">
                    <a:srgbClr val="000000">
                      <a:alpha val="43137"/>
                    </a:srgbClr>
                  </a:outerShdw>
                </a:effectLst>
              </a:rPr>
              <a:t>Modeling Center, </a:t>
            </a:r>
            <a:r>
              <a:rPr lang="en-US" b="1" dirty="0" smtClean="0">
                <a:solidFill>
                  <a:srgbClr val="FF00FF"/>
                </a:solidFill>
                <a:effectLst>
                  <a:outerShdw blurRad="38100" dist="38100" dir="2700000" algn="tl">
                    <a:srgbClr val="000000">
                      <a:alpha val="43137"/>
                    </a:srgbClr>
                  </a:outerShdw>
                </a:effectLst>
              </a:rPr>
              <a:t>NCEP/NOAA/NWS/DOC, NCWCP, College Park, </a:t>
            </a:r>
            <a:r>
              <a:rPr lang="en-US" b="1" dirty="0">
                <a:solidFill>
                  <a:srgbClr val="FF00FF"/>
                </a:solidFill>
                <a:effectLst>
                  <a:outerShdw blurRad="38100" dist="38100" dir="2700000" algn="tl">
                    <a:srgbClr val="000000">
                      <a:alpha val="43137"/>
                    </a:srgbClr>
                  </a:outerShdw>
                </a:effectLst>
              </a:rPr>
              <a:t>MD </a:t>
            </a:r>
            <a:r>
              <a:rPr lang="en-US" b="1" dirty="0" smtClean="0">
                <a:solidFill>
                  <a:srgbClr val="FF00FF"/>
                </a:solidFill>
                <a:effectLst>
                  <a:outerShdw blurRad="38100" dist="38100" dir="2700000" algn="tl">
                    <a:srgbClr val="000000">
                      <a:alpha val="43137"/>
                    </a:srgbClr>
                  </a:outerShdw>
                </a:effectLst>
              </a:rPr>
              <a:t>20740.</a:t>
            </a:r>
            <a:endParaRPr lang="en-US" b="1" dirty="0">
              <a:solidFill>
                <a:srgbClr val="FF00FF"/>
              </a:solidFill>
              <a:effectLst>
                <a:outerShdw blurRad="38100" dist="38100" dir="2700000" algn="tl">
                  <a:srgbClr val="000000">
                    <a:alpha val="43137"/>
                  </a:srgbClr>
                </a:outerShdw>
              </a:effectLst>
            </a:endParaRPr>
          </a:p>
          <a:p>
            <a:pPr algn="ctr" defTabSz="457105" hangingPunct="0">
              <a:lnSpc>
                <a:spcPct val="93000"/>
              </a:lnSpc>
              <a:spcBef>
                <a:spcPts val="0"/>
              </a:spcBef>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mc.ncep.noaa.gov/gc_wmb/vxt/OPER_STATS/ALL/2012_EASTPAC_HGA.track-er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73" y="575114"/>
            <a:ext cx="8602133" cy="64509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B2EC1254-DE91-4DFC-8695-46325C473C8B}" type="slidenum">
              <a:rPr lang="en-US" smtClean="0"/>
              <a:pPr>
                <a:defRPr/>
              </a:pPr>
              <a:t>10</a:t>
            </a:fld>
            <a:endParaRPr lang="en-US"/>
          </a:p>
        </p:txBody>
      </p:sp>
      <p:sp>
        <p:nvSpPr>
          <p:cNvPr id="8" name="TextBox 7"/>
          <p:cNvSpPr txBox="1"/>
          <p:nvPr/>
        </p:nvSpPr>
        <p:spPr>
          <a:xfrm>
            <a:off x="2100130" y="167993"/>
            <a:ext cx="5544344" cy="378767"/>
          </a:xfrm>
          <a:prstGeom prst="rect">
            <a:avLst/>
          </a:prstGeom>
          <a:noFill/>
        </p:spPr>
        <p:txBody>
          <a:bodyPr wrap="square" lIns="100783" tIns="50392" rIns="100783" bIns="50392" rtlCol="0">
            <a:spAutoFit/>
          </a:bodyPr>
          <a:lstStyle/>
          <a:p>
            <a:pPr algn="ctr"/>
            <a:r>
              <a:rPr lang="en-US" dirty="0" smtClean="0">
                <a:solidFill>
                  <a:srgbClr val="0000CC"/>
                </a:solidFill>
              </a:rPr>
              <a:t>Real-Time Performance Update – E-PAC</a:t>
            </a:r>
            <a:endParaRPr lang="en-US" dirty="0">
              <a:solidFill>
                <a:srgbClr val="0000CC"/>
              </a:solidFill>
            </a:endParaRPr>
          </a:p>
        </p:txBody>
      </p:sp>
      <p:sp>
        <p:nvSpPr>
          <p:cNvPr id="5" name="TextBox 4"/>
          <p:cNvSpPr txBox="1"/>
          <p:nvPr/>
        </p:nvSpPr>
        <p:spPr>
          <a:xfrm>
            <a:off x="1344083" y="2070315"/>
            <a:ext cx="7056438" cy="1730259"/>
          </a:xfrm>
          <a:prstGeom prst="rect">
            <a:avLst/>
          </a:prstGeom>
          <a:noFill/>
        </p:spPr>
        <p:txBody>
          <a:bodyPr wrap="square" lIns="100783" tIns="50392" rIns="100783" bIns="50392" rtlCol="0">
            <a:spAutoFit/>
          </a:bodyPr>
          <a:lstStyle/>
          <a:p>
            <a:r>
              <a:rPr lang="en-US" sz="1300" b="1" dirty="0">
                <a:latin typeface="Courier New" pitchFamily="49" charset="0"/>
                <a:cs typeface="Courier New" pitchFamily="49" charset="0"/>
              </a:rPr>
              <a:t>AVERAGE ERRORS RELATIVE TO HWRF (%)</a:t>
            </a:r>
          </a:p>
          <a:p>
            <a:r>
              <a:rPr lang="en-US" sz="1300" b="1" dirty="0">
                <a:latin typeface="Courier New" pitchFamily="49" charset="0"/>
                <a:cs typeface="Courier New" pitchFamily="49" charset="0"/>
              </a:rPr>
              <a:t>            00     12     24     36     48     72     96    120</a:t>
            </a:r>
          </a:p>
          <a:p>
            <a:r>
              <a:rPr lang="en-US" sz="1300" b="1" dirty="0">
                <a:latin typeface="Courier New" pitchFamily="49" charset="0"/>
                <a:cs typeface="Courier New" pitchFamily="49" charset="0"/>
              </a:rPr>
              <a:t> HWRF        .0     .0     .0     .0     .0     .0     .0     .0</a:t>
            </a:r>
          </a:p>
          <a:p>
            <a:r>
              <a:rPr lang="en-US" sz="1300" b="1" dirty="0">
                <a:latin typeface="Courier New" pitchFamily="49" charset="0"/>
                <a:cs typeface="Courier New" pitchFamily="49" charset="0"/>
              </a:rPr>
              <a:t> GFDL      51.7    3.6    8.2   15.8   18.1   19.4   15.0   17.6</a:t>
            </a:r>
          </a:p>
          <a:p>
            <a:r>
              <a:rPr lang="en-US" sz="1300" b="1" dirty="0">
                <a:latin typeface="Courier New" pitchFamily="49" charset="0"/>
                <a:cs typeface="Courier New" pitchFamily="49" charset="0"/>
              </a:rPr>
              <a:t> AVNO      46.0   -7.1   -3.6    3.6    8.1   13.1    6.6   -1.4</a:t>
            </a:r>
          </a:p>
          <a:p>
            <a:r>
              <a:rPr lang="en-US" sz="1300" b="1" dirty="0">
                <a:latin typeface="Courier New" pitchFamily="49" charset="0"/>
                <a:cs typeface="Courier New" pitchFamily="49" charset="0"/>
              </a:rPr>
              <a:t> OFCL     -28.4  -23.2  -15.0   -9.0   -1.5    5.3   -7.4  -35.7</a:t>
            </a:r>
          </a:p>
          <a:p>
            <a:r>
              <a:rPr lang="en-US" sz="1300" b="1" dirty="0">
                <a:latin typeface="Courier New" pitchFamily="49" charset="0"/>
                <a:cs typeface="Courier New" pitchFamily="49" charset="0"/>
              </a:rPr>
              <a:t> CLP5     -26.8    7.3   50.9  101.2  133.9  161.7  132.1  115.4</a:t>
            </a:r>
          </a:p>
          <a:p>
            <a:r>
              <a:rPr lang="en-US" sz="1300" b="1" dirty="0">
                <a:latin typeface="Courier New" pitchFamily="49" charset="0"/>
                <a:cs typeface="Courier New" pitchFamily="49" charset="0"/>
              </a:rPr>
              <a:t> #CASES    175    162    146    130    115     86     58     34</a:t>
            </a:r>
          </a:p>
        </p:txBody>
      </p:sp>
    </p:spTree>
    <p:extLst>
      <p:ext uri="{BB962C8B-B14F-4D97-AF65-F5344CB8AC3E}">
        <p14:creationId xmlns:p14="http://schemas.microsoft.com/office/powerpoint/2010/main" val="2809500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mc.ncep.noaa.gov/gc_wmb/vxt/OPER_STATS/ALL/2012_EASTPAC.intensity-er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3" y="604775"/>
            <a:ext cx="8602133" cy="645092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11</a:t>
            </a:fld>
            <a:endParaRPr lang="en-US"/>
          </a:p>
        </p:txBody>
      </p:sp>
      <p:sp>
        <p:nvSpPr>
          <p:cNvPr id="5" name="TextBox 4"/>
          <p:cNvSpPr txBox="1"/>
          <p:nvPr/>
        </p:nvSpPr>
        <p:spPr>
          <a:xfrm>
            <a:off x="2100130" y="167993"/>
            <a:ext cx="5544344" cy="378767"/>
          </a:xfrm>
          <a:prstGeom prst="rect">
            <a:avLst/>
          </a:prstGeom>
          <a:noFill/>
        </p:spPr>
        <p:txBody>
          <a:bodyPr wrap="square" lIns="100783" tIns="50392" rIns="100783" bIns="50392" rtlCol="0">
            <a:spAutoFit/>
          </a:bodyPr>
          <a:lstStyle/>
          <a:p>
            <a:pPr algn="ctr"/>
            <a:r>
              <a:rPr lang="en-US" dirty="0" smtClean="0">
                <a:solidFill>
                  <a:srgbClr val="0000CC"/>
                </a:solidFill>
              </a:rPr>
              <a:t>Real-Time Performance Update – E-PAC</a:t>
            </a:r>
            <a:endParaRPr lang="en-US" dirty="0">
              <a:solidFill>
                <a:srgbClr val="0000CC"/>
              </a:solidFill>
            </a:endParaRPr>
          </a:p>
        </p:txBody>
      </p:sp>
      <p:sp>
        <p:nvSpPr>
          <p:cNvPr id="3" name="TextBox 2"/>
          <p:cNvSpPr txBox="1"/>
          <p:nvPr/>
        </p:nvSpPr>
        <p:spPr>
          <a:xfrm>
            <a:off x="5040312" y="4619803"/>
            <a:ext cx="3864240" cy="655766"/>
          </a:xfrm>
          <a:prstGeom prst="rect">
            <a:avLst/>
          </a:prstGeom>
          <a:noFill/>
        </p:spPr>
        <p:txBody>
          <a:bodyPr wrap="square" lIns="100783" tIns="50392" rIns="100783" bIns="50392" rtlCol="0">
            <a:spAutoFit/>
          </a:bodyPr>
          <a:lstStyle/>
          <a:p>
            <a:r>
              <a:rPr lang="en-US" dirty="0" smtClean="0"/>
              <a:t>Intensity performance still not good.  HWRF suffers from negative bias.</a:t>
            </a:r>
            <a:endParaRPr lang="en-US" dirty="0"/>
          </a:p>
        </p:txBody>
      </p:sp>
      <p:sp>
        <p:nvSpPr>
          <p:cNvPr id="4" name="Oval 3"/>
          <p:cNvSpPr/>
          <p:nvPr/>
        </p:nvSpPr>
        <p:spPr>
          <a:xfrm>
            <a:off x="5964371" y="2939875"/>
            <a:ext cx="3108193" cy="102869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0783" tIns="50392" rIns="100783" bIns="50392" rtlCol="0" anchor="ctr"/>
          <a:lstStyle/>
          <a:p>
            <a:pPr algn="ctr"/>
            <a:endParaRPr lang="en-US"/>
          </a:p>
        </p:txBody>
      </p:sp>
      <p:cxnSp>
        <p:nvCxnSpPr>
          <p:cNvPr id="7" name="Straight Connector 6"/>
          <p:cNvCxnSpPr/>
          <p:nvPr/>
        </p:nvCxnSpPr>
        <p:spPr>
          <a:xfrm>
            <a:off x="2144713" y="3489885"/>
            <a:ext cx="0" cy="288075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54713" y="3454220"/>
            <a:ext cx="0" cy="288075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382712" y="3323521"/>
            <a:ext cx="7709649" cy="2666117"/>
            <a:chOff x="1382712" y="3323520"/>
            <a:chExt cx="7709648" cy="2666117"/>
          </a:xfrm>
        </p:grpSpPr>
        <p:cxnSp>
          <p:nvCxnSpPr>
            <p:cNvPr id="9" name="Straight Connector 8"/>
            <p:cNvCxnSpPr/>
            <p:nvPr/>
          </p:nvCxnSpPr>
          <p:spPr>
            <a:xfrm flipV="1">
              <a:off x="1382712" y="5075237"/>
              <a:ext cx="762000" cy="9144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147249" y="4465637"/>
              <a:ext cx="762000" cy="61136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06712" y="4237037"/>
              <a:ext cx="762000" cy="23036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68712" y="4006671"/>
              <a:ext cx="762000" cy="23036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430712" y="3551237"/>
              <a:ext cx="1533658" cy="45543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925631" y="3323520"/>
              <a:ext cx="1592835" cy="22771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499525" y="3323520"/>
              <a:ext cx="1592835" cy="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9821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mc.ncep.noaa.gov/gc_wmb/vxt/OPER_STATS/ALL/2012_EASTPAC.intensity-b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585" y="3779837"/>
            <a:ext cx="4681728" cy="35112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AAADC75-BC09-4F2B-8C3F-D97DC091551E}" type="slidenum">
              <a:rPr lang="en-US" smtClean="0"/>
              <a:pPr>
                <a:defRPr/>
              </a:pPr>
              <a:t>12</a:t>
            </a:fld>
            <a:endParaRPr lang="en-US"/>
          </a:p>
        </p:txBody>
      </p:sp>
      <p:pic>
        <p:nvPicPr>
          <p:cNvPr id="4100" name="Picture 4" descr="http://www.emc.ncep.noaa.gov/gc_wmb/vxt/OPER_STATS/ALL/2012_ATLANTIC.intensity-bi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40" y="122237"/>
            <a:ext cx="4681728" cy="35112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773113" y="2027238"/>
            <a:ext cx="4191000" cy="76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497513" y="5684837"/>
            <a:ext cx="41910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73113" y="4465637"/>
            <a:ext cx="3886200" cy="369324"/>
          </a:xfrm>
          <a:prstGeom prst="rect">
            <a:avLst/>
          </a:prstGeom>
          <a:noFill/>
        </p:spPr>
        <p:txBody>
          <a:bodyPr wrap="square" lIns="91430" tIns="45716" rIns="91430" bIns="45716" rtlCol="0">
            <a:spAutoFit/>
          </a:bodyPr>
          <a:lstStyle/>
          <a:p>
            <a:r>
              <a:rPr lang="en-US" dirty="0" smtClean="0"/>
              <a:t>Negative Bias …. 3km Physics???</a:t>
            </a:r>
            <a:endParaRPr lang="en-US" dirty="0"/>
          </a:p>
        </p:txBody>
      </p:sp>
    </p:spTree>
    <p:extLst>
      <p:ext uri="{BB962C8B-B14F-4D97-AF65-F5344CB8AC3E}">
        <p14:creationId xmlns:p14="http://schemas.microsoft.com/office/powerpoint/2010/main" val="3711731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13</a:t>
            </a:fld>
            <a:endParaRPr lang="en-US"/>
          </a:p>
        </p:txBody>
      </p:sp>
      <p:sp>
        <p:nvSpPr>
          <p:cNvPr id="3" name="TextBox 2"/>
          <p:cNvSpPr txBox="1"/>
          <p:nvPr/>
        </p:nvSpPr>
        <p:spPr>
          <a:xfrm>
            <a:off x="2100130" y="167993"/>
            <a:ext cx="5544344" cy="378767"/>
          </a:xfrm>
          <a:prstGeom prst="rect">
            <a:avLst/>
          </a:prstGeom>
          <a:noFill/>
        </p:spPr>
        <p:txBody>
          <a:bodyPr wrap="square" lIns="100783" tIns="50392" rIns="100783" bIns="50392" rtlCol="0">
            <a:spAutoFit/>
          </a:bodyPr>
          <a:lstStyle/>
          <a:p>
            <a:pPr algn="ctr"/>
            <a:r>
              <a:rPr lang="en-US" dirty="0" smtClean="0">
                <a:solidFill>
                  <a:srgbClr val="0000CC"/>
                </a:solidFill>
              </a:rPr>
              <a:t>HWRF w/High-Resolution ECMWF IC/BC</a:t>
            </a:r>
            <a:endParaRPr lang="en-US" dirty="0">
              <a:solidFill>
                <a:srgbClr val="0000CC"/>
              </a:solidFill>
            </a:endParaRPr>
          </a:p>
        </p:txBody>
      </p:sp>
      <p:pic>
        <p:nvPicPr>
          <p:cNvPr id="4098" name="Picture 2" descr="C:\Users\vijay.t.tallapragada\Downloads\fig_EPAL2012_t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 y="923960"/>
            <a:ext cx="4852166" cy="352784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vijay.t.tallapragada\Downloads\fig_EPAL2012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438" y="923960"/>
            <a:ext cx="4852167" cy="35278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4163" y="5039785"/>
            <a:ext cx="4956307" cy="932765"/>
          </a:xfrm>
          <a:prstGeom prst="rect">
            <a:avLst/>
          </a:prstGeom>
          <a:noFill/>
        </p:spPr>
        <p:txBody>
          <a:bodyPr wrap="square" lIns="100783" tIns="50392" rIns="100783" bIns="50392" rtlCol="0">
            <a:spAutoFit/>
          </a:bodyPr>
          <a:lstStyle/>
          <a:p>
            <a:r>
              <a:rPr lang="en-US" dirty="0" smtClean="0"/>
              <a:t>Guidance from HWFE received special attention by NHC, especially for intensity forecasts</a:t>
            </a:r>
            <a:endParaRPr lang="en-US" dirty="0"/>
          </a:p>
        </p:txBody>
      </p:sp>
      <p:cxnSp>
        <p:nvCxnSpPr>
          <p:cNvPr id="7" name="Straight Arrow Connector 6"/>
          <p:cNvCxnSpPr/>
          <p:nvPr/>
        </p:nvCxnSpPr>
        <p:spPr>
          <a:xfrm flipV="1">
            <a:off x="8064500" y="3285552"/>
            <a:ext cx="0" cy="587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678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ABF3884-10D7-4AAD-AB84-7B2A9A775280}" type="slidenum">
              <a:rPr lang="en-US" smtClean="0"/>
              <a:pPr>
                <a:defRPr/>
              </a:pPr>
              <a:t>14</a:t>
            </a:fld>
            <a:endParaRPr lang="en-US"/>
          </a:p>
        </p:txBody>
      </p:sp>
      <p:sp>
        <p:nvSpPr>
          <p:cNvPr id="163842" name="Rectangle 3"/>
          <p:cNvSpPr>
            <a:spLocks noGrp="1"/>
          </p:cNvSpPr>
          <p:nvPr>
            <p:ph type="title" idx="4294967295"/>
          </p:nvPr>
        </p:nvSpPr>
        <p:spPr>
          <a:xfrm>
            <a:off x="239712" y="198437"/>
            <a:ext cx="9072563" cy="503978"/>
          </a:xfrm>
        </p:spPr>
        <p:txBody>
          <a:bodyPr lIns="0" rIns="0" bIns="0" anchor="b">
            <a:normAutofit/>
          </a:bodyPr>
          <a:lstStyle/>
          <a:p>
            <a:r>
              <a:rPr lang="en-US" sz="2600" b="1" dirty="0">
                <a:solidFill>
                  <a:srgbClr val="0000CC"/>
                </a:solidFill>
              </a:rPr>
              <a:t>HWRF With Multiple Moving Nests (EMC-HRD-ESRL)</a:t>
            </a:r>
          </a:p>
        </p:txBody>
      </p:sp>
      <p:sp>
        <p:nvSpPr>
          <p:cNvPr id="163843" name="Rectangle 4"/>
          <p:cNvSpPr>
            <a:spLocks noGrp="1"/>
          </p:cNvSpPr>
          <p:nvPr>
            <p:ph type="body" sz="half" idx="4294967295"/>
          </p:nvPr>
        </p:nvSpPr>
        <p:spPr>
          <a:xfrm>
            <a:off x="0" y="923962"/>
            <a:ext cx="3696229" cy="1175949"/>
          </a:xfrm>
        </p:spPr>
        <p:txBody>
          <a:bodyPr>
            <a:normAutofit fontScale="92500" lnSpcReduction="20000"/>
          </a:bodyPr>
          <a:lstStyle/>
          <a:p>
            <a:pPr marL="300952" indent="-300952">
              <a:lnSpc>
                <a:spcPct val="90000"/>
              </a:lnSpc>
            </a:pPr>
            <a:r>
              <a:rPr lang="en-US" sz="2800" dirty="0"/>
              <a:t>Basin scale domain </a:t>
            </a:r>
          </a:p>
          <a:p>
            <a:pPr marL="300952" indent="-300952">
              <a:lnSpc>
                <a:spcPct val="90000"/>
              </a:lnSpc>
            </a:pPr>
            <a:r>
              <a:rPr lang="en-US" sz="2800" dirty="0"/>
              <a:t>Active Hybrid DA efforts</a:t>
            </a:r>
          </a:p>
          <a:p>
            <a:pPr marL="300952" indent="-300952">
              <a:lnSpc>
                <a:spcPct val="90000"/>
              </a:lnSpc>
            </a:pPr>
            <a:r>
              <a:rPr lang="en-US" sz="2800" dirty="0"/>
              <a:t>13.5km analysis/forecasts</a:t>
            </a:r>
          </a:p>
        </p:txBody>
      </p:sp>
      <p:sp>
        <p:nvSpPr>
          <p:cNvPr id="163844" name="Rectangle 5"/>
          <p:cNvSpPr>
            <a:spLocks noGrp="1"/>
          </p:cNvSpPr>
          <p:nvPr>
            <p:ph type="body" sz="half" idx="4294967295"/>
          </p:nvPr>
        </p:nvSpPr>
        <p:spPr>
          <a:xfrm>
            <a:off x="3948245" y="755969"/>
            <a:ext cx="5544344" cy="1511935"/>
          </a:xfrm>
        </p:spPr>
        <p:txBody>
          <a:bodyPr>
            <a:noAutofit/>
          </a:bodyPr>
          <a:lstStyle/>
          <a:p>
            <a:pPr marL="300952" indent="-300952">
              <a:lnSpc>
                <a:spcPct val="90000"/>
              </a:lnSpc>
            </a:pPr>
            <a:r>
              <a:rPr lang="en-US" sz="2800" dirty="0"/>
              <a:t>Projected as next generation hurricane modeling system</a:t>
            </a:r>
          </a:p>
          <a:p>
            <a:pPr marL="300952" indent="-300952">
              <a:lnSpc>
                <a:spcPct val="90000"/>
              </a:lnSpc>
            </a:pPr>
            <a:r>
              <a:rPr lang="en-US" sz="2800" dirty="0"/>
              <a:t>Requires major developmental effort</a:t>
            </a:r>
          </a:p>
        </p:txBody>
      </p:sp>
      <p:pic>
        <p:nvPicPr>
          <p:cNvPr id="7" name="Picture 6" descr="2012-Basin-Scale-EARL07L-DANIELLE06L.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5895"/>
            <a:ext cx="10080625" cy="4262389"/>
          </a:xfrm>
          <a:prstGeom prst="rect">
            <a:avLst/>
          </a:prstGeom>
        </p:spPr>
      </p:pic>
    </p:spTree>
    <p:extLst>
      <p:ext uri="{BB962C8B-B14F-4D97-AF65-F5344CB8AC3E}">
        <p14:creationId xmlns:p14="http://schemas.microsoft.com/office/powerpoint/2010/main" val="3889216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100" dirty="0"/>
              <a:t>Basin scale (BHWR) verification for Atlantic 2012</a:t>
            </a:r>
            <a:endParaRPr lang="en-US" sz="3100" dirty="0"/>
          </a:p>
        </p:txBody>
      </p:sp>
      <p:pic>
        <p:nvPicPr>
          <p:cNvPr id="6" name="Picture 12" descr="fig_ALAL2012_tker"/>
          <p:cNvPicPr>
            <a:picLocks noChangeAspect="1" noChangeArrowheads="1"/>
          </p:cNvPicPr>
          <p:nvPr/>
        </p:nvPicPr>
        <p:blipFill>
          <a:blip r:embed="rId2" cstate="print"/>
          <a:srcRect/>
          <a:stretch>
            <a:fillRect/>
          </a:stretch>
        </p:blipFill>
        <p:spPr bwMode="auto">
          <a:xfrm>
            <a:off x="324035" y="1021609"/>
            <a:ext cx="4465717" cy="3152316"/>
          </a:xfrm>
          <a:prstGeom prst="rect">
            <a:avLst/>
          </a:prstGeom>
          <a:noFill/>
        </p:spPr>
      </p:pic>
      <p:pic>
        <p:nvPicPr>
          <p:cNvPr id="10" name="Picture 16" descr="fig_ALAL2012_wind"/>
          <p:cNvPicPr>
            <a:picLocks noChangeAspect="1" noChangeArrowheads="1"/>
          </p:cNvPicPr>
          <p:nvPr/>
        </p:nvPicPr>
        <p:blipFill>
          <a:blip r:embed="rId3" cstate="print"/>
          <a:srcRect/>
          <a:stretch>
            <a:fillRect/>
          </a:stretch>
        </p:blipFill>
        <p:spPr bwMode="auto">
          <a:xfrm>
            <a:off x="5192712" y="1036637"/>
            <a:ext cx="4465717" cy="3152316"/>
          </a:xfrm>
          <a:prstGeom prst="rect">
            <a:avLst/>
          </a:prstGeom>
          <a:noFill/>
        </p:spPr>
      </p:pic>
      <p:sp>
        <p:nvSpPr>
          <p:cNvPr id="13" name="TextBox 12"/>
          <p:cNvSpPr txBox="1"/>
          <p:nvPr/>
        </p:nvSpPr>
        <p:spPr>
          <a:xfrm>
            <a:off x="5696743" y="1501070"/>
            <a:ext cx="1512094" cy="378767"/>
          </a:xfrm>
          <a:prstGeom prst="rect">
            <a:avLst/>
          </a:prstGeom>
          <a:noFill/>
        </p:spPr>
        <p:txBody>
          <a:bodyPr wrap="square" lIns="100783" tIns="50392" rIns="100783" bIns="50392" rtlCol="0">
            <a:spAutoFit/>
          </a:bodyPr>
          <a:lstStyle/>
          <a:p>
            <a:r>
              <a:rPr lang="en-US" dirty="0" smtClean="0"/>
              <a:t>Intensity</a:t>
            </a:r>
            <a:endParaRPr lang="en-US" dirty="0"/>
          </a:p>
        </p:txBody>
      </p:sp>
      <p:sp>
        <p:nvSpPr>
          <p:cNvPr id="14" name="TextBox 13"/>
          <p:cNvSpPr txBox="1"/>
          <p:nvPr/>
        </p:nvSpPr>
        <p:spPr>
          <a:xfrm>
            <a:off x="925512" y="1570037"/>
            <a:ext cx="1512094" cy="378767"/>
          </a:xfrm>
          <a:prstGeom prst="rect">
            <a:avLst/>
          </a:prstGeom>
          <a:noFill/>
        </p:spPr>
        <p:txBody>
          <a:bodyPr wrap="square" lIns="100783" tIns="50392" rIns="100783" bIns="50392" rtlCol="0">
            <a:spAutoFit/>
          </a:bodyPr>
          <a:lstStyle/>
          <a:p>
            <a:r>
              <a:rPr lang="en-US" dirty="0" smtClean="0"/>
              <a:t>Track</a:t>
            </a:r>
            <a:endParaRPr lang="en-US" dirty="0"/>
          </a:p>
        </p:txBody>
      </p:sp>
      <p:pic>
        <p:nvPicPr>
          <p:cNvPr id="9" name="Picture 5" descr="fig_ALAL2012_bias"/>
          <p:cNvPicPr>
            <a:picLocks noChangeAspect="1" noChangeArrowheads="1"/>
          </p:cNvPicPr>
          <p:nvPr/>
        </p:nvPicPr>
        <p:blipFill>
          <a:blip r:embed="rId4" cstate="print"/>
          <a:srcRect/>
          <a:stretch>
            <a:fillRect/>
          </a:stretch>
        </p:blipFill>
        <p:spPr bwMode="auto">
          <a:xfrm>
            <a:off x="163512" y="4407359"/>
            <a:ext cx="4465717" cy="3152316"/>
          </a:xfrm>
          <a:prstGeom prst="rect">
            <a:avLst/>
          </a:prstGeom>
          <a:noFill/>
        </p:spPr>
      </p:pic>
      <p:sp>
        <p:nvSpPr>
          <p:cNvPr id="15" name="TextBox 14"/>
          <p:cNvSpPr txBox="1"/>
          <p:nvPr/>
        </p:nvSpPr>
        <p:spPr>
          <a:xfrm>
            <a:off x="667543" y="4955787"/>
            <a:ext cx="1512094" cy="378767"/>
          </a:xfrm>
          <a:prstGeom prst="rect">
            <a:avLst/>
          </a:prstGeom>
          <a:noFill/>
        </p:spPr>
        <p:txBody>
          <a:bodyPr wrap="square" lIns="100783" tIns="50392" rIns="100783" bIns="50392" rtlCol="0">
            <a:spAutoFit/>
          </a:bodyPr>
          <a:lstStyle/>
          <a:p>
            <a:r>
              <a:rPr lang="en-US" dirty="0" smtClean="0"/>
              <a:t>Bias </a:t>
            </a:r>
            <a:endParaRPr lang="en-US" dirty="0"/>
          </a:p>
        </p:txBody>
      </p:sp>
      <p:cxnSp>
        <p:nvCxnSpPr>
          <p:cNvPr id="17" name="Straight Arrow Connector 16"/>
          <p:cNvCxnSpPr/>
          <p:nvPr/>
        </p:nvCxnSpPr>
        <p:spPr>
          <a:xfrm flipV="1">
            <a:off x="3135313" y="2941637"/>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16113" y="3322637"/>
            <a:ext cx="3276600" cy="369324"/>
          </a:xfrm>
          <a:prstGeom prst="rect">
            <a:avLst/>
          </a:prstGeom>
          <a:noFill/>
        </p:spPr>
        <p:txBody>
          <a:bodyPr wrap="square" lIns="91430" tIns="45716" rIns="91430" bIns="45716" rtlCol="0">
            <a:spAutoFit/>
          </a:bodyPr>
          <a:lstStyle/>
          <a:p>
            <a:r>
              <a:rPr lang="en-US" dirty="0" smtClean="0"/>
              <a:t>No westward turn for Debby</a:t>
            </a:r>
            <a:endParaRPr lang="en-US" dirty="0"/>
          </a:p>
        </p:txBody>
      </p:sp>
      <p:sp>
        <p:nvSpPr>
          <p:cNvPr id="20" name="TextBox 19"/>
          <p:cNvSpPr txBox="1"/>
          <p:nvPr/>
        </p:nvSpPr>
        <p:spPr>
          <a:xfrm>
            <a:off x="5954713" y="5075238"/>
            <a:ext cx="3733800" cy="1754318"/>
          </a:xfrm>
          <a:prstGeom prst="rect">
            <a:avLst/>
          </a:prstGeom>
          <a:noFill/>
        </p:spPr>
        <p:txBody>
          <a:bodyPr wrap="square" lIns="91430" tIns="45716" rIns="91430" bIns="45716" rtlCol="0">
            <a:spAutoFit/>
          </a:bodyPr>
          <a:lstStyle/>
          <a:p>
            <a:r>
              <a:rPr lang="en-US" dirty="0" smtClean="0"/>
              <a:t>Intensity errors worse than global models</a:t>
            </a:r>
          </a:p>
          <a:p>
            <a:endParaRPr lang="en-US" dirty="0"/>
          </a:p>
          <a:p>
            <a:r>
              <a:rPr lang="en-US" dirty="0" smtClean="0"/>
              <a:t>Higher negative bias – physics not suitable for coarser domain at 27 km???</a:t>
            </a:r>
            <a:endParaRPr lang="en-US" dirty="0"/>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15</a:t>
            </a:fld>
            <a:endParaRPr lang="en-US"/>
          </a:p>
        </p:txBody>
      </p:sp>
    </p:spTree>
    <p:extLst>
      <p:ext uri="{BB962C8B-B14F-4D97-AF65-F5344CB8AC3E}">
        <p14:creationId xmlns:p14="http://schemas.microsoft.com/office/powerpoint/2010/main" val="2570524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Basin Scale Requirements</a:t>
            </a:r>
            <a:endParaRPr lang="en-US" dirty="0"/>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16</a:t>
            </a:fld>
            <a:endParaRPr lang="en-US"/>
          </a:p>
        </p:txBody>
      </p:sp>
      <p:sp>
        <p:nvSpPr>
          <p:cNvPr id="4" name="Content Placeholder 3"/>
          <p:cNvSpPr>
            <a:spLocks noGrp="1"/>
          </p:cNvSpPr>
          <p:nvPr>
            <p:ph sz="quarter" idx="1"/>
          </p:nvPr>
        </p:nvSpPr>
        <p:spPr/>
        <p:txBody>
          <a:bodyPr/>
          <a:lstStyle/>
          <a:p>
            <a:r>
              <a:rPr lang="en-US" dirty="0" smtClean="0"/>
              <a:t>Initialization issues</a:t>
            </a:r>
          </a:p>
          <a:p>
            <a:r>
              <a:rPr lang="en-US" dirty="0" smtClean="0"/>
              <a:t>Better nesting algorithms</a:t>
            </a:r>
          </a:p>
          <a:p>
            <a:r>
              <a:rPr lang="en-US" dirty="0" smtClean="0"/>
              <a:t>Multi-scale physics</a:t>
            </a:r>
          </a:p>
          <a:p>
            <a:r>
              <a:rPr lang="en-US" dirty="0" smtClean="0"/>
              <a:t>Computational efficiency</a:t>
            </a:r>
          </a:p>
          <a:p>
            <a:r>
              <a:rPr lang="en-US" dirty="0" smtClean="0"/>
              <a:t>Integration of DA and model development efforts</a:t>
            </a:r>
          </a:p>
          <a:p>
            <a:r>
              <a:rPr lang="en-US" dirty="0" smtClean="0"/>
              <a:t>Ocean/wave/land coupling</a:t>
            </a:r>
          </a:p>
          <a:p>
            <a:r>
              <a:rPr lang="en-US" dirty="0" smtClean="0"/>
              <a:t>Downstream applications &amp; product development</a:t>
            </a:r>
          </a:p>
        </p:txBody>
      </p:sp>
    </p:spTree>
    <p:extLst>
      <p:ext uri="{BB962C8B-B14F-4D97-AF65-F5344CB8AC3E}">
        <p14:creationId xmlns:p14="http://schemas.microsoft.com/office/powerpoint/2010/main" val="2825637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579437"/>
            <a:ext cx="9025731" cy="1259946"/>
          </a:xfrm>
        </p:spPr>
        <p:txBody>
          <a:bodyPr>
            <a:normAutofit fontScale="90000"/>
          </a:bodyPr>
          <a:lstStyle/>
          <a:p>
            <a:r>
              <a:rPr lang="en-US" dirty="0" smtClean="0"/>
              <a:t>How to address the intensity forecast problem?  (</a:t>
            </a:r>
            <a:r>
              <a:rPr lang="en-US" dirty="0"/>
              <a:t>how to connect the dots…….)</a:t>
            </a:r>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17</a:t>
            </a:fld>
            <a:endParaRPr lang="en-US"/>
          </a:p>
        </p:txBody>
      </p:sp>
      <p:sp>
        <p:nvSpPr>
          <p:cNvPr id="4" name="Content Placeholder 3"/>
          <p:cNvSpPr>
            <a:spLocks noGrp="1"/>
          </p:cNvSpPr>
          <p:nvPr>
            <p:ph sz="quarter" idx="1"/>
          </p:nvPr>
        </p:nvSpPr>
        <p:spPr>
          <a:xfrm>
            <a:off x="1001713" y="1874837"/>
            <a:ext cx="8568531" cy="5039783"/>
          </a:xfrm>
        </p:spPr>
        <p:txBody>
          <a:bodyPr/>
          <a:lstStyle/>
          <a:p>
            <a:r>
              <a:rPr lang="en-US" dirty="0" smtClean="0"/>
              <a:t>Identify (and quantify) issues:</a:t>
            </a:r>
          </a:p>
          <a:p>
            <a:pPr lvl="1"/>
            <a:r>
              <a:rPr lang="en-US" dirty="0" smtClean="0"/>
              <a:t>Stratification of results</a:t>
            </a:r>
          </a:p>
          <a:p>
            <a:pPr lvl="1"/>
            <a:r>
              <a:rPr lang="en-US" dirty="0" smtClean="0"/>
              <a:t>Establish relationship between structure and intensity</a:t>
            </a:r>
          </a:p>
          <a:p>
            <a:pPr lvl="1"/>
            <a:r>
              <a:rPr lang="en-US" dirty="0" smtClean="0"/>
              <a:t>Verification of intensity change</a:t>
            </a:r>
          </a:p>
          <a:p>
            <a:pPr lvl="1"/>
            <a:r>
              <a:rPr lang="en-US" dirty="0" smtClean="0"/>
              <a:t>Diagnose vortex-environment interactions</a:t>
            </a:r>
          </a:p>
          <a:p>
            <a:pPr lvl="1"/>
            <a:r>
              <a:rPr lang="en-US" dirty="0" smtClean="0"/>
              <a:t>New verification metrics based on wave number decomposition of intensity</a:t>
            </a:r>
          </a:p>
          <a:p>
            <a:r>
              <a:rPr lang="en-US" dirty="0" smtClean="0"/>
              <a:t>Relate the above information to physical/dynamical processes in the model</a:t>
            </a:r>
          </a:p>
          <a:p>
            <a:r>
              <a:rPr lang="en-US" dirty="0" smtClean="0"/>
              <a:t>Formulate methods to systematically address the above</a:t>
            </a:r>
          </a:p>
        </p:txBody>
      </p:sp>
    </p:spTree>
    <p:extLst>
      <p:ext uri="{BB962C8B-B14F-4D97-AF65-F5344CB8AC3E}">
        <p14:creationId xmlns:p14="http://schemas.microsoft.com/office/powerpoint/2010/main" val="3558658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163512" y="1"/>
            <a:ext cx="9072563" cy="651087"/>
          </a:xfrm>
          <a:ln/>
        </p:spPr>
        <p:txBody>
          <a:bodyPr lIns="0" tIns="7498" rIns="0" bIns="0"/>
          <a:lstStyle/>
          <a:p>
            <a:pPr>
              <a:lnSpc>
                <a:spcPct val="98000"/>
              </a:lnSpc>
              <a:tabLst>
                <a:tab pos="797872" algn="l"/>
                <a:tab pos="1595745" algn="l"/>
                <a:tab pos="2393617" algn="l"/>
                <a:tab pos="3191489" algn="l"/>
                <a:tab pos="3989361" algn="l"/>
                <a:tab pos="4787234" algn="l"/>
                <a:tab pos="5585106" algn="l"/>
                <a:tab pos="6382978" algn="l"/>
                <a:tab pos="7180851" algn="l"/>
                <a:tab pos="7978723" algn="l"/>
                <a:tab pos="8776595" algn="l"/>
              </a:tabLst>
            </a:pPr>
            <a:r>
              <a:rPr lang="en-US" sz="3200" dirty="0"/>
              <a:t>New Initialization </a:t>
            </a:r>
            <a:r>
              <a:rPr lang="en-US" sz="3200" dirty="0"/>
              <a:t>experiment (HWRI) </a:t>
            </a:r>
            <a:r>
              <a:rPr lang="en-US" sz="3200" dirty="0"/>
              <a:t>– Atlantic 2012</a:t>
            </a:r>
          </a:p>
        </p:txBody>
      </p:sp>
      <p:pic>
        <p:nvPicPr>
          <p:cNvPr id="7170" name="Picture 2"/>
          <p:cNvPicPr>
            <a:picLocks noChangeAspect="1" noChangeArrowheads="1"/>
          </p:cNvPicPr>
          <p:nvPr/>
        </p:nvPicPr>
        <p:blipFill>
          <a:blip r:embed="rId3" cstate="print"/>
          <a:srcRect/>
          <a:stretch>
            <a:fillRect/>
          </a:stretch>
        </p:blipFill>
        <p:spPr bwMode="auto">
          <a:xfrm>
            <a:off x="87313" y="4237038"/>
            <a:ext cx="4800600" cy="3200768"/>
          </a:xfrm>
          <a:prstGeom prst="rect">
            <a:avLst/>
          </a:prstGeom>
          <a:noFill/>
          <a:ln w="9525">
            <a:noFill/>
            <a:round/>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163512" y="731838"/>
            <a:ext cx="5128668" cy="3323379"/>
          </a:xfrm>
          <a:prstGeom prst="rect">
            <a:avLst/>
          </a:prstGeom>
          <a:noFill/>
          <a:ln w="9525">
            <a:noFill/>
            <a:round/>
            <a:headEnd/>
            <a:tailEnd/>
          </a:ln>
          <a:effectLst/>
        </p:spPr>
      </p:pic>
      <p:pic>
        <p:nvPicPr>
          <p:cNvPr id="7172" name="Picture 4"/>
          <p:cNvPicPr>
            <a:picLocks noChangeAspect="1" noChangeArrowheads="1"/>
          </p:cNvPicPr>
          <p:nvPr/>
        </p:nvPicPr>
        <p:blipFill>
          <a:blip r:embed="rId5" cstate="print"/>
          <a:srcRect/>
          <a:stretch>
            <a:fillRect/>
          </a:stretch>
        </p:blipFill>
        <p:spPr bwMode="auto">
          <a:xfrm>
            <a:off x="5345112" y="808037"/>
            <a:ext cx="4485528" cy="3158615"/>
          </a:xfrm>
          <a:prstGeom prst="rect">
            <a:avLst/>
          </a:prstGeom>
          <a:noFill/>
          <a:ln w="9525">
            <a:noFill/>
            <a:round/>
            <a:headEnd/>
            <a:tailEnd/>
          </a:ln>
          <a:effectLst/>
        </p:spPr>
      </p:pic>
      <p:sp>
        <p:nvSpPr>
          <p:cNvPr id="8" name="TextBox 7"/>
          <p:cNvSpPr txBox="1"/>
          <p:nvPr/>
        </p:nvSpPr>
        <p:spPr>
          <a:xfrm>
            <a:off x="5497513" y="4846637"/>
            <a:ext cx="3429000" cy="646323"/>
          </a:xfrm>
          <a:prstGeom prst="rect">
            <a:avLst/>
          </a:prstGeom>
          <a:noFill/>
        </p:spPr>
        <p:txBody>
          <a:bodyPr wrap="square" lIns="91430" tIns="45716" rIns="91430" bIns="45716" rtlCol="0">
            <a:spAutoFit/>
          </a:bodyPr>
          <a:lstStyle/>
          <a:p>
            <a:r>
              <a:rPr lang="en-US" dirty="0" smtClean="0"/>
              <a:t>Similar performance compared to operational HWRF</a:t>
            </a:r>
          </a:p>
        </p:txBody>
      </p:sp>
      <p:sp>
        <p:nvSpPr>
          <p:cNvPr id="9" name="TextBox 8"/>
          <p:cNvSpPr txBox="1"/>
          <p:nvPr/>
        </p:nvSpPr>
        <p:spPr>
          <a:xfrm>
            <a:off x="1001712" y="1417638"/>
            <a:ext cx="1512094" cy="378767"/>
          </a:xfrm>
          <a:prstGeom prst="rect">
            <a:avLst/>
          </a:prstGeom>
          <a:noFill/>
        </p:spPr>
        <p:txBody>
          <a:bodyPr wrap="square" lIns="100783" tIns="50392" rIns="100783" bIns="50392" rtlCol="0">
            <a:spAutoFit/>
          </a:bodyPr>
          <a:lstStyle/>
          <a:p>
            <a:r>
              <a:rPr lang="en-US" dirty="0" smtClean="0"/>
              <a:t>Track</a:t>
            </a:r>
            <a:endParaRPr lang="en-US" dirty="0"/>
          </a:p>
        </p:txBody>
      </p:sp>
      <p:sp>
        <p:nvSpPr>
          <p:cNvPr id="10" name="TextBox 9"/>
          <p:cNvSpPr txBox="1"/>
          <p:nvPr/>
        </p:nvSpPr>
        <p:spPr>
          <a:xfrm>
            <a:off x="773112" y="4922838"/>
            <a:ext cx="1512094" cy="378767"/>
          </a:xfrm>
          <a:prstGeom prst="rect">
            <a:avLst/>
          </a:prstGeom>
          <a:noFill/>
        </p:spPr>
        <p:txBody>
          <a:bodyPr wrap="square" lIns="100783" tIns="50392" rIns="100783" bIns="50392" rtlCol="0">
            <a:spAutoFit/>
          </a:bodyPr>
          <a:lstStyle/>
          <a:p>
            <a:r>
              <a:rPr lang="en-US" dirty="0" smtClean="0"/>
              <a:t>Bias </a:t>
            </a:r>
            <a:endParaRPr lang="en-US" dirty="0"/>
          </a:p>
        </p:txBody>
      </p:sp>
      <p:sp>
        <p:nvSpPr>
          <p:cNvPr id="11" name="TextBox 10"/>
          <p:cNvSpPr txBox="1"/>
          <p:nvPr/>
        </p:nvSpPr>
        <p:spPr>
          <a:xfrm>
            <a:off x="6030912" y="1341438"/>
            <a:ext cx="1512094" cy="378767"/>
          </a:xfrm>
          <a:prstGeom prst="rect">
            <a:avLst/>
          </a:prstGeom>
          <a:noFill/>
        </p:spPr>
        <p:txBody>
          <a:bodyPr wrap="square" lIns="100783" tIns="50392" rIns="100783" bIns="50392" rtlCol="0">
            <a:spAutoFit/>
          </a:bodyPr>
          <a:lstStyle/>
          <a:p>
            <a:r>
              <a:rPr lang="en-US" dirty="0" smtClean="0"/>
              <a:t>Intensity</a:t>
            </a:r>
            <a:endParaRPr lang="en-US" dirty="0"/>
          </a:p>
        </p:txBody>
      </p:sp>
      <p:sp>
        <p:nvSpPr>
          <p:cNvPr id="2" name="Slide Number Placeholder 1"/>
          <p:cNvSpPr>
            <a:spLocks noGrp="1"/>
          </p:cNvSpPr>
          <p:nvPr>
            <p:ph type="sldNum" sz="quarter" idx="12"/>
          </p:nvPr>
        </p:nvSpPr>
        <p:spPr/>
        <p:txBody>
          <a:bodyPr/>
          <a:lstStyle/>
          <a:p>
            <a:pPr>
              <a:defRPr/>
            </a:pPr>
            <a:fld id="{6F4D74BC-3535-4954-9BB3-A9B0F3A00617}" type="slidenum">
              <a:rPr lang="en-US" smtClean="0"/>
              <a:pPr>
                <a:defRPr/>
              </a:pPr>
              <a:t>18</a:t>
            </a:fld>
            <a:endParaRPr lang="en-US"/>
          </a:p>
        </p:txBody>
      </p:sp>
    </p:spTree>
    <p:extLst>
      <p:ext uri="{BB962C8B-B14F-4D97-AF65-F5344CB8AC3E}">
        <p14:creationId xmlns:p14="http://schemas.microsoft.com/office/powerpoint/2010/main" val="1279049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100" dirty="0"/>
              <a:t>HYCOM coupling experiment (HWRH)- Atlantic 2012</a:t>
            </a:r>
            <a:endParaRPr lang="en-US" sz="3100" dirty="0"/>
          </a:p>
        </p:txBody>
      </p:sp>
      <p:pic>
        <p:nvPicPr>
          <p:cNvPr id="6" name="Picture 5" descr="fig_ALAL2012_bias.png"/>
          <p:cNvPicPr>
            <a:picLocks noGrp="1" noChangeAspect="1"/>
          </p:cNvPicPr>
          <p:nvPr isPhoto="1"/>
        </p:nvPicPr>
        <p:blipFill>
          <a:blip r:embed="rId2" cstate="print">
            <a:lum/>
          </a:blip>
          <a:stretch>
            <a:fillRect/>
          </a:stretch>
        </p:blipFill>
        <p:spPr>
          <a:xfrm>
            <a:off x="239713" y="4409810"/>
            <a:ext cx="4464527" cy="3149865"/>
          </a:xfrm>
          <a:prstGeom prst="rect">
            <a:avLst/>
          </a:prstGeom>
          <a:noFill/>
          <a:ln>
            <a:noFill/>
          </a:ln>
        </p:spPr>
      </p:pic>
      <p:pic>
        <p:nvPicPr>
          <p:cNvPr id="10" name="Picture 9" descr="fig_ALAL2012_tker.png"/>
          <p:cNvPicPr>
            <a:picLocks noGrp="1" noChangeAspect="1"/>
          </p:cNvPicPr>
          <p:nvPr isPhoto="1"/>
        </p:nvPicPr>
        <p:blipFill>
          <a:blip r:embed="rId3" cstate="print">
            <a:lum/>
          </a:blip>
          <a:stretch>
            <a:fillRect/>
          </a:stretch>
        </p:blipFill>
        <p:spPr>
          <a:xfrm>
            <a:off x="239713" y="1036638"/>
            <a:ext cx="4464527" cy="3149865"/>
          </a:xfrm>
          <a:prstGeom prst="rect">
            <a:avLst/>
          </a:prstGeom>
          <a:noFill/>
          <a:ln>
            <a:noFill/>
          </a:ln>
        </p:spPr>
      </p:pic>
      <p:pic>
        <p:nvPicPr>
          <p:cNvPr id="11" name="Picture 10" descr="fig_ALAL2012_wind.png"/>
          <p:cNvPicPr>
            <a:picLocks noGrp="1" noChangeAspect="1"/>
          </p:cNvPicPr>
          <p:nvPr isPhoto="1"/>
        </p:nvPicPr>
        <p:blipFill>
          <a:blip r:embed="rId4" cstate="print">
            <a:lum/>
          </a:blip>
          <a:stretch>
            <a:fillRect/>
          </a:stretch>
        </p:blipFill>
        <p:spPr>
          <a:xfrm>
            <a:off x="5345113" y="1036638"/>
            <a:ext cx="4464527" cy="3149865"/>
          </a:xfrm>
          <a:prstGeom prst="rect">
            <a:avLst/>
          </a:prstGeom>
          <a:noFill/>
          <a:ln>
            <a:noFill/>
          </a:ln>
        </p:spPr>
      </p:pic>
      <p:sp>
        <p:nvSpPr>
          <p:cNvPr id="12" name="TextBox 11"/>
          <p:cNvSpPr txBox="1"/>
          <p:nvPr/>
        </p:nvSpPr>
        <p:spPr>
          <a:xfrm>
            <a:off x="750743" y="4997785"/>
            <a:ext cx="1512094" cy="378767"/>
          </a:xfrm>
          <a:prstGeom prst="rect">
            <a:avLst/>
          </a:prstGeom>
          <a:noFill/>
        </p:spPr>
        <p:txBody>
          <a:bodyPr wrap="square" lIns="100783" tIns="50392" rIns="100783" bIns="50392" rtlCol="0">
            <a:spAutoFit/>
          </a:bodyPr>
          <a:lstStyle/>
          <a:p>
            <a:r>
              <a:rPr lang="en-US" dirty="0" smtClean="0"/>
              <a:t>Bias </a:t>
            </a:r>
            <a:endParaRPr lang="en-US" dirty="0"/>
          </a:p>
        </p:txBody>
      </p:sp>
      <p:sp>
        <p:nvSpPr>
          <p:cNvPr id="13" name="TextBox 12"/>
          <p:cNvSpPr txBox="1"/>
          <p:nvPr/>
        </p:nvSpPr>
        <p:spPr>
          <a:xfrm>
            <a:off x="5856143" y="1498618"/>
            <a:ext cx="1512094" cy="378767"/>
          </a:xfrm>
          <a:prstGeom prst="rect">
            <a:avLst/>
          </a:prstGeom>
          <a:noFill/>
        </p:spPr>
        <p:txBody>
          <a:bodyPr wrap="square" lIns="100783" tIns="50392" rIns="100783" bIns="50392" rtlCol="0">
            <a:spAutoFit/>
          </a:bodyPr>
          <a:lstStyle/>
          <a:p>
            <a:r>
              <a:rPr lang="en-US" dirty="0" smtClean="0"/>
              <a:t>Intensity</a:t>
            </a:r>
            <a:endParaRPr lang="en-US" dirty="0"/>
          </a:p>
        </p:txBody>
      </p:sp>
      <p:sp>
        <p:nvSpPr>
          <p:cNvPr id="14" name="TextBox 13"/>
          <p:cNvSpPr txBox="1"/>
          <p:nvPr/>
        </p:nvSpPr>
        <p:spPr>
          <a:xfrm>
            <a:off x="834748" y="1624613"/>
            <a:ext cx="1512094" cy="378767"/>
          </a:xfrm>
          <a:prstGeom prst="rect">
            <a:avLst/>
          </a:prstGeom>
          <a:noFill/>
        </p:spPr>
        <p:txBody>
          <a:bodyPr wrap="square" lIns="100783" tIns="50392" rIns="100783" bIns="50392" rtlCol="0">
            <a:spAutoFit/>
          </a:bodyPr>
          <a:lstStyle/>
          <a:p>
            <a:r>
              <a:rPr lang="en-US" dirty="0" smtClean="0"/>
              <a:t>Track</a:t>
            </a:r>
            <a:endParaRPr lang="en-US" dirty="0"/>
          </a:p>
        </p:txBody>
      </p:sp>
      <p:sp>
        <p:nvSpPr>
          <p:cNvPr id="9" name="TextBox 8"/>
          <p:cNvSpPr txBox="1"/>
          <p:nvPr/>
        </p:nvSpPr>
        <p:spPr>
          <a:xfrm>
            <a:off x="5802313" y="5303838"/>
            <a:ext cx="3276600" cy="1200321"/>
          </a:xfrm>
          <a:prstGeom prst="rect">
            <a:avLst/>
          </a:prstGeom>
          <a:noFill/>
        </p:spPr>
        <p:txBody>
          <a:bodyPr wrap="square" lIns="91430" tIns="45716" rIns="91430" bIns="45716" rtlCol="0">
            <a:spAutoFit/>
          </a:bodyPr>
          <a:lstStyle/>
          <a:p>
            <a:r>
              <a:rPr lang="en-US" dirty="0" smtClean="0"/>
              <a:t>Coupling to HYCOM showed improvements in intensity</a:t>
            </a:r>
          </a:p>
          <a:p>
            <a:endParaRPr lang="en-US" dirty="0"/>
          </a:p>
          <a:p>
            <a:r>
              <a:rPr lang="en-US" dirty="0" smtClean="0"/>
              <a:t>Smaller sample size</a:t>
            </a:r>
            <a:endParaRPr lang="en-US" dirty="0"/>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19</a:t>
            </a:fld>
            <a:endParaRPr lang="en-US"/>
          </a:p>
        </p:txBody>
      </p:sp>
    </p:spTree>
    <p:extLst>
      <p:ext uri="{BB962C8B-B14F-4D97-AF65-F5344CB8AC3E}">
        <p14:creationId xmlns:p14="http://schemas.microsoft.com/office/powerpoint/2010/main" val="2348426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315913" y="0"/>
            <a:ext cx="9074150" cy="1260475"/>
          </a:xfrm>
        </p:spPr>
        <p:txBody>
          <a:bodyPr tIns="38799"/>
          <a:lstStyle/>
          <a:p>
            <a:pPr>
              <a:tabLst>
                <a:tab pos="722238" algn="l"/>
                <a:tab pos="1446063" algn="l"/>
                <a:tab pos="2169889" algn="l"/>
                <a:tab pos="2893713" algn="l"/>
                <a:tab pos="3617538" algn="l"/>
                <a:tab pos="4341363" algn="l"/>
                <a:tab pos="5065188" algn="l"/>
                <a:tab pos="5789013" algn="l"/>
                <a:tab pos="6512838" algn="l"/>
                <a:tab pos="7236662" algn="l"/>
                <a:tab pos="7960488" algn="l"/>
                <a:tab pos="8684313" algn="l"/>
              </a:tabLst>
            </a:pPr>
            <a:r>
              <a:rPr lang="en-US" dirty="0" smtClean="0"/>
              <a:t>Outline</a:t>
            </a:r>
          </a:p>
        </p:txBody>
      </p:sp>
      <p:sp>
        <p:nvSpPr>
          <p:cNvPr id="6147" name="Content Placeholder 5"/>
          <p:cNvSpPr>
            <a:spLocks noGrp="1"/>
          </p:cNvSpPr>
          <p:nvPr>
            <p:ph sz="quarter" idx="1"/>
          </p:nvPr>
        </p:nvSpPr>
        <p:spPr>
          <a:xfrm>
            <a:off x="468313" y="1265237"/>
            <a:ext cx="9074150" cy="6019800"/>
          </a:xfrm>
        </p:spPr>
        <p:txBody>
          <a:bodyPr>
            <a:normAutofit/>
          </a:bodyPr>
          <a:lstStyle/>
          <a:p>
            <a:pPr eaLnBrk="1" hangingPunct="1"/>
            <a:r>
              <a:rPr lang="en-US" sz="4400" dirty="0"/>
              <a:t>Performance of Operational HWRF</a:t>
            </a:r>
          </a:p>
          <a:p>
            <a:pPr eaLnBrk="1" hangingPunct="1"/>
            <a:r>
              <a:rPr lang="en-US" sz="4400" dirty="0"/>
              <a:t>Ongoing activities</a:t>
            </a:r>
          </a:p>
          <a:p>
            <a:pPr lvl="1" eaLnBrk="1" hangingPunct="1"/>
            <a:r>
              <a:rPr lang="en-US" sz="4000" dirty="0"/>
              <a:t>Real-Time Parallels; Model development and Physics; Vortex initialization and Data Assimilation</a:t>
            </a:r>
          </a:p>
          <a:p>
            <a:pPr eaLnBrk="1" hangingPunct="1"/>
            <a:r>
              <a:rPr lang="en-US" sz="4400" dirty="0"/>
              <a:t>Addressing the intensity forecast problem</a:t>
            </a:r>
          </a:p>
          <a:p>
            <a:pPr eaLnBrk="1" hangingPunct="1"/>
            <a:r>
              <a:rPr lang="en-US" sz="4400" dirty="0"/>
              <a:t>Diagnostic </a:t>
            </a:r>
            <a:r>
              <a:rPr lang="en-US" sz="4400" dirty="0" smtClean="0"/>
              <a:t>efforts </a:t>
            </a:r>
            <a:endParaRPr lang="en-US" sz="4000" dirty="0"/>
          </a:p>
        </p:txBody>
      </p:sp>
      <p:sp>
        <p:nvSpPr>
          <p:cNvPr id="2" name="Slide Number Placeholder 1"/>
          <p:cNvSpPr>
            <a:spLocks noGrp="1"/>
          </p:cNvSpPr>
          <p:nvPr>
            <p:ph type="sldNum" sz="quarter" idx="12"/>
          </p:nvPr>
        </p:nvSpPr>
        <p:spPr/>
        <p:txBody>
          <a:bodyPr/>
          <a:lstStyle/>
          <a:p>
            <a:pPr>
              <a:defRPr/>
            </a:pPr>
            <a:fld id="{6F4D74BC-3535-4954-9BB3-A9B0F3A00617}" type="slidenum">
              <a:rPr lang="en-US" smtClean="0"/>
              <a:pPr>
                <a:defRPr/>
              </a:pPr>
              <a:t>2</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fontScale="90000"/>
          </a:bodyPr>
          <a:lstStyle/>
          <a:p>
            <a:r>
              <a:rPr lang="en-US" sz="3500" dirty="0"/>
              <a:t>TDR assimilation experiment (HWRG)- Atlantic 2012</a:t>
            </a:r>
            <a:endParaRPr lang="en-US" sz="3500" dirty="0"/>
          </a:p>
        </p:txBody>
      </p:sp>
      <p:pic>
        <p:nvPicPr>
          <p:cNvPr id="7" name="Picture 6" descr="fig_ALAL2012_bias.png"/>
          <p:cNvPicPr>
            <a:picLocks noGrp="1" noChangeAspect="1"/>
          </p:cNvPicPr>
          <p:nvPr isPhoto="1"/>
        </p:nvPicPr>
        <p:blipFill>
          <a:blip r:embed="rId2" cstate="print">
            <a:lum/>
          </a:blip>
          <a:stretch>
            <a:fillRect/>
          </a:stretch>
        </p:blipFill>
        <p:spPr>
          <a:xfrm>
            <a:off x="163513" y="4409810"/>
            <a:ext cx="4464527" cy="3149865"/>
          </a:xfrm>
          <a:prstGeom prst="rect">
            <a:avLst/>
          </a:prstGeom>
          <a:noFill/>
          <a:ln>
            <a:noFill/>
          </a:ln>
        </p:spPr>
      </p:pic>
      <p:pic>
        <p:nvPicPr>
          <p:cNvPr id="8" name="Picture 7" descr="fig_ALAL2012_tker.png"/>
          <p:cNvPicPr>
            <a:picLocks noGrp="1" noChangeAspect="1"/>
          </p:cNvPicPr>
          <p:nvPr isPhoto="1"/>
        </p:nvPicPr>
        <p:blipFill>
          <a:blip r:embed="rId3" cstate="print">
            <a:lum/>
          </a:blip>
          <a:stretch>
            <a:fillRect/>
          </a:stretch>
        </p:blipFill>
        <p:spPr>
          <a:xfrm>
            <a:off x="163513" y="960438"/>
            <a:ext cx="4464527" cy="3149865"/>
          </a:xfrm>
          <a:prstGeom prst="rect">
            <a:avLst/>
          </a:prstGeom>
          <a:noFill/>
          <a:ln>
            <a:noFill/>
          </a:ln>
        </p:spPr>
      </p:pic>
      <p:pic>
        <p:nvPicPr>
          <p:cNvPr id="9" name="Picture 8" descr="fig_ALAL2012_wind.png"/>
          <p:cNvPicPr>
            <a:picLocks noGrp="1" noChangeAspect="1"/>
          </p:cNvPicPr>
          <p:nvPr isPhoto="1"/>
        </p:nvPicPr>
        <p:blipFill>
          <a:blip r:embed="rId4" cstate="print">
            <a:lum/>
          </a:blip>
          <a:stretch>
            <a:fillRect/>
          </a:stretch>
        </p:blipFill>
        <p:spPr>
          <a:xfrm>
            <a:off x="5421313" y="960438"/>
            <a:ext cx="4464527" cy="3149865"/>
          </a:xfrm>
          <a:prstGeom prst="rect">
            <a:avLst/>
          </a:prstGeom>
          <a:noFill/>
          <a:ln>
            <a:noFill/>
          </a:ln>
        </p:spPr>
      </p:pic>
      <p:sp>
        <p:nvSpPr>
          <p:cNvPr id="15" name="TextBox 14"/>
          <p:cNvSpPr txBox="1"/>
          <p:nvPr/>
        </p:nvSpPr>
        <p:spPr>
          <a:xfrm>
            <a:off x="674543" y="4997785"/>
            <a:ext cx="1512094" cy="378767"/>
          </a:xfrm>
          <a:prstGeom prst="rect">
            <a:avLst/>
          </a:prstGeom>
          <a:noFill/>
        </p:spPr>
        <p:txBody>
          <a:bodyPr wrap="square" lIns="100783" tIns="50392" rIns="100783" bIns="50392" rtlCol="0">
            <a:spAutoFit/>
          </a:bodyPr>
          <a:lstStyle/>
          <a:p>
            <a:r>
              <a:rPr lang="en-US" dirty="0" smtClean="0"/>
              <a:t>Bias </a:t>
            </a:r>
            <a:endParaRPr lang="en-US" dirty="0"/>
          </a:p>
        </p:txBody>
      </p:sp>
      <p:sp>
        <p:nvSpPr>
          <p:cNvPr id="16" name="TextBox 15"/>
          <p:cNvSpPr txBox="1"/>
          <p:nvPr/>
        </p:nvSpPr>
        <p:spPr>
          <a:xfrm>
            <a:off x="5932343" y="1422418"/>
            <a:ext cx="1512094" cy="378767"/>
          </a:xfrm>
          <a:prstGeom prst="rect">
            <a:avLst/>
          </a:prstGeom>
          <a:noFill/>
        </p:spPr>
        <p:txBody>
          <a:bodyPr wrap="square" lIns="100783" tIns="50392" rIns="100783" bIns="50392" rtlCol="0">
            <a:spAutoFit/>
          </a:bodyPr>
          <a:lstStyle/>
          <a:p>
            <a:r>
              <a:rPr lang="en-US" dirty="0" smtClean="0"/>
              <a:t>Intensity</a:t>
            </a:r>
            <a:endParaRPr lang="en-US" dirty="0"/>
          </a:p>
        </p:txBody>
      </p:sp>
      <p:sp>
        <p:nvSpPr>
          <p:cNvPr id="17" name="TextBox 16"/>
          <p:cNvSpPr txBox="1"/>
          <p:nvPr/>
        </p:nvSpPr>
        <p:spPr>
          <a:xfrm>
            <a:off x="758548" y="1548413"/>
            <a:ext cx="1512094" cy="378767"/>
          </a:xfrm>
          <a:prstGeom prst="rect">
            <a:avLst/>
          </a:prstGeom>
          <a:noFill/>
        </p:spPr>
        <p:txBody>
          <a:bodyPr wrap="square" lIns="100783" tIns="50392" rIns="100783" bIns="50392" rtlCol="0">
            <a:spAutoFit/>
          </a:bodyPr>
          <a:lstStyle/>
          <a:p>
            <a:r>
              <a:rPr lang="en-US" dirty="0" smtClean="0"/>
              <a:t>Track</a:t>
            </a:r>
            <a:endParaRPr lang="en-US" dirty="0"/>
          </a:p>
        </p:txBody>
      </p:sp>
      <p:sp>
        <p:nvSpPr>
          <p:cNvPr id="10" name="TextBox 9"/>
          <p:cNvSpPr txBox="1"/>
          <p:nvPr/>
        </p:nvSpPr>
        <p:spPr>
          <a:xfrm>
            <a:off x="5497513" y="4922837"/>
            <a:ext cx="2895600" cy="646323"/>
          </a:xfrm>
          <a:prstGeom prst="rect">
            <a:avLst/>
          </a:prstGeom>
          <a:noFill/>
        </p:spPr>
        <p:txBody>
          <a:bodyPr wrap="square" lIns="91430" tIns="45716" rIns="91430" bIns="45716" rtlCol="0">
            <a:spAutoFit/>
          </a:bodyPr>
          <a:lstStyle/>
          <a:p>
            <a:r>
              <a:rPr lang="en-US" dirty="0" smtClean="0"/>
              <a:t>No real-time aircraft data available yet.</a:t>
            </a:r>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20</a:t>
            </a:fld>
            <a:endParaRPr lang="en-US"/>
          </a:p>
        </p:txBody>
      </p:sp>
    </p:spTree>
    <p:extLst>
      <p:ext uri="{BB962C8B-B14F-4D97-AF65-F5344CB8AC3E}">
        <p14:creationId xmlns:p14="http://schemas.microsoft.com/office/powerpoint/2010/main" val="829376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500" dirty="0"/>
              <a:t>West Pacific experiment 2012</a:t>
            </a:r>
            <a:endParaRPr lang="en-US" sz="3500" dirty="0"/>
          </a:p>
        </p:txBody>
      </p:sp>
      <p:pic>
        <p:nvPicPr>
          <p:cNvPr id="6" name="Picture 5" descr="fig_WPAL2012_bias.png"/>
          <p:cNvPicPr>
            <a:picLocks noGrp="1" noChangeAspect="1"/>
          </p:cNvPicPr>
          <p:nvPr isPhoto="1"/>
        </p:nvPicPr>
        <p:blipFill>
          <a:blip r:embed="rId2" cstate="print">
            <a:lum/>
          </a:blip>
          <a:stretch>
            <a:fillRect/>
          </a:stretch>
        </p:blipFill>
        <p:spPr>
          <a:xfrm>
            <a:off x="163513" y="4409810"/>
            <a:ext cx="4331519" cy="3149865"/>
          </a:xfrm>
          <a:prstGeom prst="rect">
            <a:avLst/>
          </a:prstGeom>
          <a:noFill/>
          <a:ln>
            <a:noFill/>
          </a:ln>
        </p:spPr>
      </p:pic>
      <p:pic>
        <p:nvPicPr>
          <p:cNvPr id="10" name="Picture 9" descr="fig_WPAL2012_tker.png"/>
          <p:cNvPicPr>
            <a:picLocks noGrp="1" noChangeAspect="1"/>
          </p:cNvPicPr>
          <p:nvPr isPhoto="1"/>
        </p:nvPicPr>
        <p:blipFill>
          <a:blip r:embed="rId3" cstate="print">
            <a:lum/>
          </a:blip>
          <a:stretch>
            <a:fillRect/>
          </a:stretch>
        </p:blipFill>
        <p:spPr>
          <a:xfrm>
            <a:off x="1" y="1036638"/>
            <a:ext cx="4331519" cy="3149865"/>
          </a:xfrm>
          <a:prstGeom prst="rect">
            <a:avLst/>
          </a:prstGeom>
          <a:noFill/>
          <a:ln>
            <a:noFill/>
          </a:ln>
        </p:spPr>
      </p:pic>
      <p:pic>
        <p:nvPicPr>
          <p:cNvPr id="11" name="Picture 10" descr="fig_WPAL2012_wind.png"/>
          <p:cNvPicPr>
            <a:picLocks noGrp="1" noChangeAspect="1"/>
          </p:cNvPicPr>
          <p:nvPr isPhoto="1"/>
        </p:nvPicPr>
        <p:blipFill>
          <a:blip r:embed="rId4" cstate="print">
            <a:lum/>
          </a:blip>
          <a:stretch>
            <a:fillRect/>
          </a:stretch>
        </p:blipFill>
        <p:spPr>
          <a:xfrm>
            <a:off x="5649912" y="884237"/>
            <a:ext cx="4168758" cy="3149865"/>
          </a:xfrm>
          <a:prstGeom prst="rect">
            <a:avLst/>
          </a:prstGeom>
          <a:noFill/>
          <a:ln>
            <a:noFill/>
          </a:ln>
        </p:spPr>
      </p:pic>
      <p:sp>
        <p:nvSpPr>
          <p:cNvPr id="7" name="TextBox 6"/>
          <p:cNvSpPr txBox="1"/>
          <p:nvPr/>
        </p:nvSpPr>
        <p:spPr>
          <a:xfrm>
            <a:off x="608039" y="4997785"/>
            <a:ext cx="1512094" cy="378767"/>
          </a:xfrm>
          <a:prstGeom prst="rect">
            <a:avLst/>
          </a:prstGeom>
          <a:noFill/>
        </p:spPr>
        <p:txBody>
          <a:bodyPr wrap="square" lIns="100783" tIns="50392" rIns="100783" bIns="50392" rtlCol="0">
            <a:spAutoFit/>
          </a:bodyPr>
          <a:lstStyle/>
          <a:p>
            <a:r>
              <a:rPr lang="en-US" dirty="0" smtClean="0"/>
              <a:t>Bias </a:t>
            </a:r>
            <a:endParaRPr lang="en-US" dirty="0"/>
          </a:p>
        </p:txBody>
      </p:sp>
      <p:sp>
        <p:nvSpPr>
          <p:cNvPr id="8" name="TextBox 7"/>
          <p:cNvSpPr txBox="1"/>
          <p:nvPr/>
        </p:nvSpPr>
        <p:spPr>
          <a:xfrm>
            <a:off x="6012183" y="1346219"/>
            <a:ext cx="1512094" cy="378767"/>
          </a:xfrm>
          <a:prstGeom prst="rect">
            <a:avLst/>
          </a:prstGeom>
          <a:noFill/>
        </p:spPr>
        <p:txBody>
          <a:bodyPr wrap="square" lIns="100783" tIns="50392" rIns="100783" bIns="50392" rtlCol="0">
            <a:spAutoFit/>
          </a:bodyPr>
          <a:lstStyle/>
          <a:p>
            <a:r>
              <a:rPr lang="en-US" dirty="0" smtClean="0"/>
              <a:t>Intensity</a:t>
            </a:r>
            <a:endParaRPr lang="en-US" dirty="0"/>
          </a:p>
        </p:txBody>
      </p:sp>
      <p:sp>
        <p:nvSpPr>
          <p:cNvPr id="9" name="TextBox 8"/>
          <p:cNvSpPr txBox="1"/>
          <p:nvPr/>
        </p:nvSpPr>
        <p:spPr>
          <a:xfrm>
            <a:off x="528532" y="1624613"/>
            <a:ext cx="1512094" cy="378767"/>
          </a:xfrm>
          <a:prstGeom prst="rect">
            <a:avLst/>
          </a:prstGeom>
          <a:noFill/>
        </p:spPr>
        <p:txBody>
          <a:bodyPr wrap="square" lIns="100783" tIns="50392" rIns="100783" bIns="50392" rtlCol="0">
            <a:spAutoFit/>
          </a:bodyPr>
          <a:lstStyle/>
          <a:p>
            <a:r>
              <a:rPr lang="en-US" dirty="0" smtClean="0"/>
              <a:t>Track</a:t>
            </a:r>
            <a:endParaRPr lang="en-US" dirty="0"/>
          </a:p>
        </p:txBody>
      </p:sp>
      <p:sp>
        <p:nvSpPr>
          <p:cNvPr id="12" name="TextBox 11"/>
          <p:cNvSpPr txBox="1"/>
          <p:nvPr/>
        </p:nvSpPr>
        <p:spPr>
          <a:xfrm>
            <a:off x="5726113" y="4922838"/>
            <a:ext cx="3962400" cy="2031317"/>
          </a:xfrm>
          <a:prstGeom prst="rect">
            <a:avLst/>
          </a:prstGeom>
          <a:noFill/>
        </p:spPr>
        <p:txBody>
          <a:bodyPr wrap="square" lIns="91430" tIns="45716" rIns="91430" bIns="45716" rtlCol="0">
            <a:spAutoFit/>
          </a:bodyPr>
          <a:lstStyle/>
          <a:p>
            <a:r>
              <a:rPr lang="en-US" dirty="0" smtClean="0"/>
              <a:t>HWRF track errors comparable to GFS and OFCL</a:t>
            </a:r>
          </a:p>
          <a:p>
            <a:endParaRPr lang="en-US" dirty="0"/>
          </a:p>
          <a:p>
            <a:r>
              <a:rPr lang="en-US" dirty="0" smtClean="0"/>
              <a:t>No skill in intensity beyond 48hrs (topographic interactions??)</a:t>
            </a:r>
          </a:p>
          <a:p>
            <a:endParaRPr lang="en-US" dirty="0"/>
          </a:p>
          <a:p>
            <a:r>
              <a:rPr lang="en-US" dirty="0" smtClean="0"/>
              <a:t>Significant negative bias</a:t>
            </a:r>
            <a:endParaRPr lang="en-US" dirty="0"/>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21</a:t>
            </a:fld>
            <a:endParaRPr lang="en-US"/>
          </a:p>
        </p:txBody>
      </p:sp>
      <p:cxnSp>
        <p:nvCxnSpPr>
          <p:cNvPr id="13" name="Straight Connector 12"/>
          <p:cNvCxnSpPr/>
          <p:nvPr/>
        </p:nvCxnSpPr>
        <p:spPr>
          <a:xfrm flipH="1">
            <a:off x="7510269" y="2103437"/>
            <a:ext cx="14009" cy="166155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347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218741"/>
            <a:ext cx="9072563" cy="705219"/>
          </a:xfrm>
        </p:spPr>
        <p:txBody>
          <a:bodyPr>
            <a:normAutofit/>
          </a:bodyPr>
          <a:lstStyle/>
          <a:p>
            <a:r>
              <a:rPr lang="en-US" sz="3500" dirty="0"/>
              <a:t>Radii verification for 2012</a:t>
            </a:r>
            <a:endParaRPr lang="en-US" sz="3500" dirty="0"/>
          </a:p>
        </p:txBody>
      </p:sp>
      <p:pic>
        <p:nvPicPr>
          <p:cNvPr id="7" name="Picture 6" descr="fig_ALAL2012_m34.png"/>
          <p:cNvPicPr>
            <a:picLocks noGrp="1" noChangeAspect="1"/>
          </p:cNvPicPr>
          <p:nvPr isPhoto="1"/>
        </p:nvPicPr>
        <p:blipFill>
          <a:blip r:embed="rId2" cstate="print">
            <a:lum/>
          </a:blip>
          <a:stretch>
            <a:fillRect/>
          </a:stretch>
        </p:blipFill>
        <p:spPr>
          <a:xfrm>
            <a:off x="413027" y="1007956"/>
            <a:ext cx="4464527" cy="3149865"/>
          </a:xfrm>
          <a:prstGeom prst="rect">
            <a:avLst/>
          </a:prstGeom>
          <a:noFill/>
          <a:ln>
            <a:noFill/>
          </a:ln>
        </p:spPr>
      </p:pic>
      <p:pic>
        <p:nvPicPr>
          <p:cNvPr id="8" name="Picture 7" descr="fig_ALAL2012_m50.png"/>
          <p:cNvPicPr>
            <a:picLocks noGrp="1" noChangeAspect="1"/>
          </p:cNvPicPr>
          <p:nvPr isPhoto="1"/>
        </p:nvPicPr>
        <p:blipFill>
          <a:blip r:embed="rId3" cstate="print">
            <a:lum/>
          </a:blip>
          <a:stretch>
            <a:fillRect/>
          </a:stretch>
        </p:blipFill>
        <p:spPr>
          <a:xfrm>
            <a:off x="5201324" y="1007956"/>
            <a:ext cx="4464527" cy="3149865"/>
          </a:xfrm>
          <a:prstGeom prst="rect">
            <a:avLst/>
          </a:prstGeom>
          <a:noFill/>
          <a:ln>
            <a:noFill/>
          </a:ln>
        </p:spPr>
      </p:pic>
      <p:sp>
        <p:nvSpPr>
          <p:cNvPr id="12" name="TextBox 11"/>
          <p:cNvSpPr txBox="1"/>
          <p:nvPr/>
        </p:nvSpPr>
        <p:spPr>
          <a:xfrm>
            <a:off x="924057" y="1595931"/>
            <a:ext cx="1512094" cy="378767"/>
          </a:xfrm>
          <a:prstGeom prst="rect">
            <a:avLst/>
          </a:prstGeom>
          <a:noFill/>
        </p:spPr>
        <p:txBody>
          <a:bodyPr wrap="square" lIns="100783" tIns="50392" rIns="100783" bIns="50392" rtlCol="0">
            <a:spAutoFit/>
          </a:bodyPr>
          <a:lstStyle/>
          <a:p>
            <a:r>
              <a:rPr lang="en-US" dirty="0" smtClean="0"/>
              <a:t>Mean 34 </a:t>
            </a:r>
            <a:r>
              <a:rPr lang="en-US" dirty="0" err="1" smtClean="0"/>
              <a:t>kt</a:t>
            </a:r>
            <a:endParaRPr lang="en-US" dirty="0"/>
          </a:p>
        </p:txBody>
      </p:sp>
      <p:sp>
        <p:nvSpPr>
          <p:cNvPr id="14" name="TextBox 13"/>
          <p:cNvSpPr txBox="1"/>
          <p:nvPr/>
        </p:nvSpPr>
        <p:spPr>
          <a:xfrm>
            <a:off x="5796359" y="1595931"/>
            <a:ext cx="1512094" cy="378767"/>
          </a:xfrm>
          <a:prstGeom prst="rect">
            <a:avLst/>
          </a:prstGeom>
          <a:noFill/>
        </p:spPr>
        <p:txBody>
          <a:bodyPr wrap="square" lIns="100783" tIns="50392" rIns="100783" bIns="50392" rtlCol="0">
            <a:spAutoFit/>
          </a:bodyPr>
          <a:lstStyle/>
          <a:p>
            <a:r>
              <a:rPr lang="en-US" dirty="0" smtClean="0"/>
              <a:t>Mean 50 </a:t>
            </a:r>
            <a:r>
              <a:rPr lang="en-US" dirty="0" err="1" smtClean="0"/>
              <a:t>kt</a:t>
            </a:r>
            <a:endParaRPr lang="en-US" dirty="0"/>
          </a:p>
        </p:txBody>
      </p:sp>
      <p:pic>
        <p:nvPicPr>
          <p:cNvPr id="10" name="Picture 9" descr="fig_EPAL2012_m34.png"/>
          <p:cNvPicPr>
            <a:picLocks noGrp="1" noChangeAspect="1"/>
          </p:cNvPicPr>
          <p:nvPr isPhoto="1"/>
        </p:nvPicPr>
        <p:blipFill>
          <a:blip r:embed="rId4" cstate="print">
            <a:lum/>
          </a:blip>
          <a:stretch>
            <a:fillRect/>
          </a:stretch>
        </p:blipFill>
        <p:spPr>
          <a:xfrm>
            <a:off x="239713" y="4160837"/>
            <a:ext cx="4464527" cy="3149865"/>
          </a:xfrm>
          <a:prstGeom prst="rect">
            <a:avLst/>
          </a:prstGeom>
          <a:noFill/>
          <a:ln>
            <a:noFill/>
          </a:ln>
        </p:spPr>
      </p:pic>
      <p:sp>
        <p:nvSpPr>
          <p:cNvPr id="11" name="TextBox 10"/>
          <p:cNvSpPr txBox="1"/>
          <p:nvPr/>
        </p:nvSpPr>
        <p:spPr>
          <a:xfrm>
            <a:off x="750743" y="4748812"/>
            <a:ext cx="1512094" cy="378767"/>
          </a:xfrm>
          <a:prstGeom prst="rect">
            <a:avLst/>
          </a:prstGeom>
          <a:noFill/>
        </p:spPr>
        <p:txBody>
          <a:bodyPr wrap="square" lIns="100783" tIns="50392" rIns="100783" bIns="50392" rtlCol="0">
            <a:spAutoFit/>
          </a:bodyPr>
          <a:lstStyle/>
          <a:p>
            <a:r>
              <a:rPr lang="en-US" dirty="0" smtClean="0"/>
              <a:t>Mean 34 </a:t>
            </a:r>
            <a:r>
              <a:rPr lang="en-US" dirty="0" err="1" smtClean="0"/>
              <a:t>kt</a:t>
            </a:r>
            <a:endParaRPr lang="en-US" dirty="0"/>
          </a:p>
        </p:txBody>
      </p:sp>
      <p:pic>
        <p:nvPicPr>
          <p:cNvPr id="15" name="Picture 14" descr="fig_EPAL2012_m50.png"/>
          <p:cNvPicPr>
            <a:picLocks noGrp="1" noChangeAspect="1"/>
          </p:cNvPicPr>
          <p:nvPr isPhoto="1"/>
        </p:nvPicPr>
        <p:blipFill>
          <a:blip r:embed="rId5" cstate="print">
            <a:lum/>
          </a:blip>
          <a:stretch>
            <a:fillRect/>
          </a:stretch>
        </p:blipFill>
        <p:spPr>
          <a:xfrm>
            <a:off x="5497513" y="4237038"/>
            <a:ext cx="4464527" cy="3149865"/>
          </a:xfrm>
          <a:prstGeom prst="rect">
            <a:avLst/>
          </a:prstGeom>
          <a:noFill/>
          <a:ln>
            <a:noFill/>
          </a:ln>
        </p:spPr>
      </p:pic>
      <p:sp>
        <p:nvSpPr>
          <p:cNvPr id="16" name="TextBox 15"/>
          <p:cNvSpPr txBox="1"/>
          <p:nvPr/>
        </p:nvSpPr>
        <p:spPr>
          <a:xfrm>
            <a:off x="6092548" y="4825013"/>
            <a:ext cx="1512094" cy="378767"/>
          </a:xfrm>
          <a:prstGeom prst="rect">
            <a:avLst/>
          </a:prstGeom>
          <a:noFill/>
        </p:spPr>
        <p:txBody>
          <a:bodyPr wrap="square" lIns="100783" tIns="50392" rIns="100783" bIns="50392" rtlCol="0">
            <a:spAutoFit/>
          </a:bodyPr>
          <a:lstStyle/>
          <a:p>
            <a:r>
              <a:rPr lang="en-US" dirty="0" smtClean="0"/>
              <a:t>Mean 50 </a:t>
            </a:r>
            <a:r>
              <a:rPr lang="en-US" dirty="0" err="1" smtClean="0"/>
              <a:t>kt</a:t>
            </a:r>
            <a:endParaRPr lang="en-US" dirty="0"/>
          </a:p>
        </p:txBody>
      </p:sp>
      <p:sp>
        <p:nvSpPr>
          <p:cNvPr id="17" name="Rectangle 16"/>
          <p:cNvSpPr/>
          <p:nvPr/>
        </p:nvSpPr>
        <p:spPr>
          <a:xfrm>
            <a:off x="3287712" y="1570037"/>
            <a:ext cx="1005383" cy="369324"/>
          </a:xfrm>
          <a:prstGeom prst="rect">
            <a:avLst/>
          </a:prstGeom>
        </p:spPr>
        <p:txBody>
          <a:bodyPr wrap="none" lIns="91430" tIns="45716" rIns="91430" bIns="45716">
            <a:spAutoFit/>
          </a:bodyPr>
          <a:lstStyle/>
          <a:p>
            <a:r>
              <a:rPr lang="en-US" dirty="0" smtClean="0"/>
              <a:t>Atlantic </a:t>
            </a:r>
            <a:endParaRPr lang="en-US" dirty="0"/>
          </a:p>
        </p:txBody>
      </p:sp>
      <p:sp>
        <p:nvSpPr>
          <p:cNvPr id="18" name="Rectangle 17"/>
          <p:cNvSpPr/>
          <p:nvPr/>
        </p:nvSpPr>
        <p:spPr>
          <a:xfrm>
            <a:off x="3287713" y="4694238"/>
            <a:ext cx="813023" cy="369324"/>
          </a:xfrm>
          <a:prstGeom prst="rect">
            <a:avLst/>
          </a:prstGeom>
        </p:spPr>
        <p:txBody>
          <a:bodyPr wrap="none" lIns="91430" tIns="45716" rIns="91430" bIns="45716">
            <a:spAutoFit/>
          </a:bodyPr>
          <a:lstStyle/>
          <a:p>
            <a:r>
              <a:rPr lang="en-US" dirty="0" smtClean="0"/>
              <a:t>E-Pac</a:t>
            </a:r>
            <a:endParaRPr lang="en-US" dirty="0"/>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22</a:t>
            </a:fld>
            <a:endParaRPr lang="en-US"/>
          </a:p>
        </p:txBody>
      </p:sp>
    </p:spTree>
    <p:extLst>
      <p:ext uri="{BB962C8B-B14F-4D97-AF65-F5344CB8AC3E}">
        <p14:creationId xmlns:p14="http://schemas.microsoft.com/office/powerpoint/2010/main" val="553491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789216"/>
          </a:xfrm>
        </p:spPr>
        <p:txBody>
          <a:bodyPr>
            <a:noAutofit/>
          </a:bodyPr>
          <a:lstStyle/>
          <a:p>
            <a:r>
              <a:rPr lang="en-US" sz="2600" dirty="0"/>
              <a:t>Pressure-wind relationship (</a:t>
            </a:r>
            <a:r>
              <a:rPr lang="en-US" sz="2600" dirty="0" err="1"/>
              <a:t>Atlantic+EPAC</a:t>
            </a:r>
            <a:r>
              <a:rPr lang="en-US" sz="2600" dirty="0"/>
              <a:t> combined 2012)</a:t>
            </a:r>
            <a:endParaRPr lang="en-US" sz="2600" dirty="0"/>
          </a:p>
        </p:txBody>
      </p:sp>
      <p:pic>
        <p:nvPicPr>
          <p:cNvPr id="1026" name="Picture 2"/>
          <p:cNvPicPr>
            <a:picLocks noChangeAspect="1" noChangeArrowheads="1"/>
          </p:cNvPicPr>
          <p:nvPr/>
        </p:nvPicPr>
        <p:blipFill>
          <a:blip r:embed="rId2" cstate="print"/>
          <a:srcRect/>
          <a:stretch>
            <a:fillRect/>
          </a:stretch>
        </p:blipFill>
        <p:spPr bwMode="auto">
          <a:xfrm>
            <a:off x="2906713" y="1646237"/>
            <a:ext cx="4254393" cy="3967748"/>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23</a:t>
            </a:fld>
            <a:endParaRPr lang="en-US"/>
          </a:p>
        </p:txBody>
      </p:sp>
    </p:spTree>
    <p:extLst>
      <p:ext uri="{BB962C8B-B14F-4D97-AF65-F5344CB8AC3E}">
        <p14:creationId xmlns:p14="http://schemas.microsoft.com/office/powerpoint/2010/main" val="3211469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41287" y="1173163"/>
            <a:ext cx="9701323" cy="854075"/>
          </a:xfrm>
        </p:spPr>
        <p:txBody>
          <a:bodyPr>
            <a:noAutofit/>
          </a:bodyPr>
          <a:lstStyle/>
          <a:p>
            <a:pPr eaLnBrk="1" hangingPunct="1"/>
            <a:r>
              <a:rPr lang="en-US" sz="2600" b="1" u="sng" dirty="0">
                <a:solidFill>
                  <a:srgbClr val="FF0000"/>
                </a:solidFill>
                <a:ea typeface="ＭＳ Ｐゴシック" pitchFamily="1" charset="-128"/>
              </a:rPr>
              <a:t>Stratified Intensity Forecast Skill</a:t>
            </a:r>
            <a:br>
              <a:rPr lang="en-US" sz="2600" b="1" u="sng" dirty="0">
                <a:solidFill>
                  <a:srgbClr val="FF0000"/>
                </a:solidFill>
                <a:ea typeface="ＭＳ Ｐゴシック" pitchFamily="1" charset="-128"/>
              </a:rPr>
            </a:br>
            <a:r>
              <a:rPr lang="en-US" sz="2200" dirty="0">
                <a:ea typeface="ＭＳ Ｐゴシック" pitchFamily="1" charset="-128"/>
              </a:rPr>
              <a:t>2010-2011 Seasons Retrospective Runs</a:t>
            </a:r>
            <a:br>
              <a:rPr lang="en-US" sz="2200" dirty="0">
                <a:ea typeface="ＭＳ Ｐゴシック" pitchFamily="1" charset="-128"/>
              </a:rPr>
            </a:br>
            <a:r>
              <a:rPr lang="en-US" sz="2600" b="1" dirty="0">
                <a:ea typeface="ＭＳ Ｐゴシック" pitchFamily="1" charset="-128"/>
              </a:rPr>
              <a:t>H212/H3GP (27:9:3 km) relative to HWRF (27:9 km)</a:t>
            </a:r>
            <a:br>
              <a:rPr lang="en-US" sz="2600" b="1" dirty="0">
                <a:ea typeface="ＭＳ Ｐゴシック" pitchFamily="1" charset="-128"/>
              </a:rPr>
            </a:br>
            <a:r>
              <a:rPr lang="en-US" sz="2600" b="1" dirty="0">
                <a:solidFill>
                  <a:srgbClr val="FF0000"/>
                </a:solidFill>
                <a:ea typeface="ＭＳ Ｐゴシック" pitchFamily="1" charset="-128"/>
              </a:rPr>
              <a:t>All Cases</a:t>
            </a:r>
            <a:r>
              <a:rPr lang="en-US" sz="2600" b="1" dirty="0">
                <a:solidFill>
                  <a:srgbClr val="3366FF"/>
                </a:solidFill>
                <a:ea typeface="ＭＳ Ｐゴシック" pitchFamily="1" charset="-128"/>
              </a:rPr>
              <a:t>/Initially &lt;Hurricane</a:t>
            </a:r>
            <a:r>
              <a:rPr lang="en-US" sz="2600" b="1" dirty="0">
                <a:solidFill>
                  <a:srgbClr val="008000"/>
                </a:solidFill>
                <a:ea typeface="ＭＳ Ｐゴシック" pitchFamily="1" charset="-128"/>
              </a:rPr>
              <a:t>/Initially Hurricane</a:t>
            </a:r>
            <a:r>
              <a:rPr lang="en-US" sz="2600" b="1" dirty="0">
                <a:ea typeface="ＭＳ Ｐゴシック" pitchFamily="1" charset="-128"/>
              </a:rPr>
              <a:t/>
            </a:r>
            <a:br>
              <a:rPr lang="en-US" sz="2600" b="1" dirty="0">
                <a:ea typeface="ＭＳ Ｐゴシック" pitchFamily="1" charset="-128"/>
              </a:rPr>
            </a:br>
            <a:endParaRPr lang="en-US" sz="2200" b="1" dirty="0">
              <a:ea typeface="ＭＳ Ｐゴシック" pitchFamily="1" charset="-128"/>
            </a:endParaRPr>
          </a:p>
        </p:txBody>
      </p:sp>
      <p:sp>
        <p:nvSpPr>
          <p:cNvPr id="14338" name="TextBox 9"/>
          <p:cNvSpPr txBox="1">
            <a:spLocks noChangeArrowheads="1"/>
          </p:cNvSpPr>
          <p:nvPr/>
        </p:nvSpPr>
        <p:spPr bwMode="auto">
          <a:xfrm>
            <a:off x="1764110" y="1511936"/>
            <a:ext cx="1174057" cy="378767"/>
          </a:xfrm>
          <a:prstGeom prst="rect">
            <a:avLst/>
          </a:prstGeom>
          <a:noFill/>
          <a:ln w="9525">
            <a:noFill/>
            <a:miter lim="800000"/>
            <a:headEnd/>
            <a:tailEnd/>
          </a:ln>
        </p:spPr>
        <p:txBody>
          <a:bodyPr wrap="none" lIns="100783" tIns="50392" rIns="100783" bIns="50392">
            <a:spAutoFit/>
          </a:bodyPr>
          <a:lstStyle/>
          <a:p>
            <a:r>
              <a:rPr lang="en-US" b="1" i="1">
                <a:latin typeface="Calibri" pitchFamily="34" charset="0"/>
              </a:rPr>
              <a:t>All Storms</a:t>
            </a:r>
          </a:p>
        </p:txBody>
      </p:sp>
      <p:sp>
        <p:nvSpPr>
          <p:cNvPr id="14339" name="TextBox 10"/>
          <p:cNvSpPr txBox="1">
            <a:spLocks noChangeArrowheads="1"/>
          </p:cNvSpPr>
          <p:nvPr/>
        </p:nvSpPr>
        <p:spPr bwMode="auto">
          <a:xfrm>
            <a:off x="5628349" y="1538184"/>
            <a:ext cx="3798814" cy="378767"/>
          </a:xfrm>
          <a:prstGeom prst="rect">
            <a:avLst/>
          </a:prstGeom>
          <a:noFill/>
          <a:ln w="9525">
            <a:noFill/>
            <a:miter lim="800000"/>
            <a:headEnd/>
            <a:tailEnd/>
          </a:ln>
        </p:spPr>
        <p:txBody>
          <a:bodyPr wrap="none" lIns="100783" tIns="50392" rIns="100783" bIns="50392">
            <a:spAutoFit/>
          </a:bodyPr>
          <a:lstStyle/>
          <a:p>
            <a:r>
              <a:rPr lang="en-US" b="1" i="1">
                <a:latin typeface="Calibri" pitchFamily="34" charset="0"/>
              </a:rPr>
              <a:t>w/o Julia, Lisa (2010), Ophelia (2011) </a:t>
            </a:r>
          </a:p>
        </p:txBody>
      </p:sp>
      <p:sp>
        <p:nvSpPr>
          <p:cNvPr id="14340" name="Rectangle 13"/>
          <p:cNvSpPr>
            <a:spLocks noChangeArrowheads="1"/>
          </p:cNvSpPr>
          <p:nvPr/>
        </p:nvSpPr>
        <p:spPr bwMode="auto">
          <a:xfrm>
            <a:off x="1048316" y="1987914"/>
            <a:ext cx="3545720" cy="155744"/>
          </a:xfrm>
          <a:prstGeom prst="rect">
            <a:avLst/>
          </a:prstGeom>
          <a:solidFill>
            <a:schemeClr val="bg1"/>
          </a:solidFill>
          <a:ln w="9525">
            <a:noFill/>
            <a:miter lim="800000"/>
            <a:headEnd/>
            <a:tailEnd/>
          </a:ln>
        </p:spPr>
        <p:txBody>
          <a:bodyPr wrap="none" lIns="100783" tIns="50392" rIns="100783" bIns="50392" anchor="ctr"/>
          <a:lstStyle/>
          <a:p>
            <a:endParaRPr lang="en-US">
              <a:latin typeface="Calibri" pitchFamily="34" charset="0"/>
            </a:endParaRPr>
          </a:p>
        </p:txBody>
      </p:sp>
      <p:sp>
        <p:nvSpPr>
          <p:cNvPr id="37914" name="Text Box 26"/>
          <p:cNvSpPr txBox="1">
            <a:spLocks noChangeArrowheads="1"/>
          </p:cNvSpPr>
          <p:nvPr/>
        </p:nvSpPr>
        <p:spPr bwMode="auto">
          <a:xfrm>
            <a:off x="354318" y="6310229"/>
            <a:ext cx="4424433" cy="932765"/>
          </a:xfrm>
          <a:prstGeom prst="rect">
            <a:avLst/>
          </a:prstGeom>
          <a:noFill/>
          <a:ln w="9525">
            <a:noFill/>
            <a:miter lim="800000"/>
            <a:headEnd/>
            <a:tailEnd/>
          </a:ln>
        </p:spPr>
        <p:txBody>
          <a:bodyPr wrap="none" lIns="100783" tIns="50392" rIns="100783" bIns="50392">
            <a:spAutoFit/>
          </a:bodyPr>
          <a:lstStyle/>
          <a:p>
            <a:pPr algn="ctr"/>
            <a:r>
              <a:rPr lang="en-US" b="1" i="1">
                <a:latin typeface="Calibri" pitchFamily="34" charset="0"/>
              </a:rPr>
              <a:t>H212: Improved over HWRF (esp. thru 36h*)</a:t>
            </a:r>
          </a:p>
          <a:p>
            <a:pPr algn="ctr"/>
            <a:r>
              <a:rPr lang="en-US" b="1" i="1">
                <a:latin typeface="Calibri" pitchFamily="34" charset="0"/>
              </a:rPr>
              <a:t>&amp; except from 48-96h</a:t>
            </a:r>
          </a:p>
          <a:p>
            <a:pPr algn="ctr"/>
            <a:r>
              <a:rPr lang="en-US" b="1" i="1">
                <a:latin typeface="Calibri" pitchFamily="34" charset="0"/>
              </a:rPr>
              <a:t>BUT H3GP better than H212 &amp; HWRF</a:t>
            </a:r>
          </a:p>
        </p:txBody>
      </p:sp>
      <p:sp>
        <p:nvSpPr>
          <p:cNvPr id="14" name="Text Box 26"/>
          <p:cNvSpPr txBox="1">
            <a:spLocks noChangeArrowheads="1"/>
          </p:cNvSpPr>
          <p:nvPr/>
        </p:nvSpPr>
        <p:spPr bwMode="auto">
          <a:xfrm>
            <a:off x="5723330" y="6299730"/>
            <a:ext cx="3978799" cy="1209764"/>
          </a:xfrm>
          <a:prstGeom prst="rect">
            <a:avLst/>
          </a:prstGeom>
          <a:noFill/>
          <a:ln w="9525">
            <a:noFill/>
            <a:miter lim="800000"/>
            <a:headEnd/>
            <a:tailEnd/>
          </a:ln>
        </p:spPr>
        <p:txBody>
          <a:bodyPr wrap="none" lIns="100783" tIns="50392" rIns="100783" bIns="50392">
            <a:spAutoFit/>
          </a:bodyPr>
          <a:lstStyle/>
          <a:p>
            <a:pPr algn="ctr"/>
            <a:r>
              <a:rPr lang="en-US" b="1" i="1">
                <a:latin typeface="Calibri" pitchFamily="34" charset="0"/>
              </a:rPr>
              <a:t>H212: Improved over HWRF at all times</a:t>
            </a:r>
          </a:p>
          <a:p>
            <a:pPr algn="ctr"/>
            <a:r>
              <a:rPr lang="en-US" b="1" i="1">
                <a:latin typeface="Calibri" pitchFamily="34" charset="0"/>
              </a:rPr>
              <a:t>(esp. thru 24h*)  esp. for &lt;H</a:t>
            </a:r>
          </a:p>
          <a:p>
            <a:pPr algn="ctr"/>
            <a:r>
              <a:rPr lang="en-US" b="1" i="1">
                <a:latin typeface="Calibri" pitchFamily="34" charset="0"/>
              </a:rPr>
              <a:t>Has problem with HR after 84h</a:t>
            </a:r>
          </a:p>
          <a:p>
            <a:pPr algn="ctr"/>
            <a:r>
              <a:rPr lang="en-US" b="1" i="1">
                <a:latin typeface="Calibri" pitchFamily="34" charset="0"/>
              </a:rPr>
              <a:t>BUT H3GP better than H212 &amp; HWRF</a:t>
            </a:r>
          </a:p>
        </p:txBody>
      </p:sp>
      <p:sp>
        <p:nvSpPr>
          <p:cNvPr id="14345" name="TextBox 6"/>
          <p:cNvSpPr txBox="1">
            <a:spLocks noChangeArrowheads="1"/>
          </p:cNvSpPr>
          <p:nvPr/>
        </p:nvSpPr>
        <p:spPr bwMode="auto">
          <a:xfrm>
            <a:off x="1092068" y="7188691"/>
            <a:ext cx="3050148" cy="378767"/>
          </a:xfrm>
          <a:prstGeom prst="rect">
            <a:avLst/>
          </a:prstGeom>
          <a:noFill/>
          <a:ln w="9525">
            <a:noFill/>
            <a:miter lim="800000"/>
            <a:headEnd/>
            <a:tailEnd/>
          </a:ln>
        </p:spPr>
        <p:txBody>
          <a:bodyPr wrap="none" lIns="100783" tIns="50392" rIns="100783" bIns="50392">
            <a:spAutoFit/>
          </a:bodyPr>
          <a:lstStyle/>
          <a:p>
            <a:r>
              <a:rPr lang="en-US" b="1" i="1" dirty="0">
                <a:latin typeface="Calibri" pitchFamily="34" charset="0"/>
              </a:rPr>
              <a:t>(*) Much better initialization?</a:t>
            </a:r>
          </a:p>
        </p:txBody>
      </p:sp>
      <p:pic>
        <p:nvPicPr>
          <p:cNvPr id="14350" name="Picture 14" descr="INTSkillAllLTGE201011H212GP"/>
          <p:cNvPicPr>
            <a:picLocks noChangeAspect="1" noChangeArrowheads="1"/>
          </p:cNvPicPr>
          <p:nvPr/>
        </p:nvPicPr>
        <p:blipFill>
          <a:blip r:embed="rId3" cstate="print"/>
          <a:srcRect l="10452" t="20184" r="11159" b="20261"/>
          <a:stretch>
            <a:fillRect/>
          </a:stretch>
        </p:blipFill>
        <p:spPr bwMode="auto">
          <a:xfrm>
            <a:off x="210015" y="1931917"/>
            <a:ext cx="4553782" cy="4476308"/>
          </a:xfrm>
          <a:prstGeom prst="rect">
            <a:avLst/>
          </a:prstGeom>
          <a:noFill/>
        </p:spPr>
      </p:pic>
      <p:pic>
        <p:nvPicPr>
          <p:cNvPr id="14351" name="Picture 15" descr="INTSkillx3LTGE201011H212GP"/>
          <p:cNvPicPr>
            <a:picLocks noChangeAspect="1" noChangeArrowheads="1"/>
          </p:cNvPicPr>
          <p:nvPr/>
        </p:nvPicPr>
        <p:blipFill>
          <a:blip r:embed="rId4" cstate="print"/>
          <a:srcRect l="10097" t="20059" r="10577" b="20874"/>
          <a:stretch>
            <a:fillRect/>
          </a:stretch>
        </p:blipFill>
        <p:spPr bwMode="auto">
          <a:xfrm>
            <a:off x="5222324" y="1945916"/>
            <a:ext cx="4620286" cy="4451809"/>
          </a:xfrm>
          <a:prstGeom prst="rect">
            <a:avLst/>
          </a:prstGeom>
          <a:noFill/>
        </p:spPr>
      </p:pic>
      <p:sp>
        <p:nvSpPr>
          <p:cNvPr id="3" name="Slide Number Placeholder 2"/>
          <p:cNvSpPr>
            <a:spLocks noGrp="1"/>
          </p:cNvSpPr>
          <p:nvPr>
            <p:ph type="sldNum" sz="quarter" idx="12"/>
          </p:nvPr>
        </p:nvSpPr>
        <p:spPr/>
        <p:txBody>
          <a:bodyPr/>
          <a:lstStyle/>
          <a:p>
            <a:pPr>
              <a:defRPr/>
            </a:pPr>
            <a:fld id="{FAAADC75-BC09-4F2B-8C3F-D97DC091551E}" type="slidenum">
              <a:rPr lang="en-US" smtClean="0"/>
              <a:pPr>
                <a:defRPr/>
              </a:pPr>
              <a:t>24</a:t>
            </a:fld>
            <a:endParaRPr lang="en-US"/>
          </a:p>
        </p:txBody>
      </p:sp>
    </p:spTree>
    <p:extLst>
      <p:ext uri="{BB962C8B-B14F-4D97-AF65-F5344CB8AC3E}">
        <p14:creationId xmlns:p14="http://schemas.microsoft.com/office/powerpoint/2010/main" val="699753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4"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7489" y="1214796"/>
            <a:ext cx="9611122" cy="854075"/>
          </a:xfrm>
        </p:spPr>
        <p:txBody>
          <a:bodyPr>
            <a:noAutofit/>
          </a:bodyPr>
          <a:lstStyle/>
          <a:p>
            <a:pPr eaLnBrk="1" hangingPunct="1"/>
            <a:r>
              <a:rPr lang="en-US" sz="2600" b="1" u="sng" dirty="0">
                <a:solidFill>
                  <a:srgbClr val="FF0000"/>
                </a:solidFill>
                <a:ea typeface="ＭＳ Ｐゴシック" pitchFamily="1" charset="-128"/>
              </a:rPr>
              <a:t>Stratified Track Forecast Skill</a:t>
            </a:r>
            <a:br>
              <a:rPr lang="en-US" sz="2600" b="1" u="sng" dirty="0">
                <a:solidFill>
                  <a:srgbClr val="FF0000"/>
                </a:solidFill>
                <a:ea typeface="ＭＳ Ｐゴシック" pitchFamily="1" charset="-128"/>
              </a:rPr>
            </a:br>
            <a:r>
              <a:rPr lang="en-US" sz="2200" dirty="0">
                <a:ea typeface="ＭＳ Ｐゴシック" pitchFamily="1" charset="-128"/>
              </a:rPr>
              <a:t>2010-2011 Seasons Retrospective Runs</a:t>
            </a:r>
            <a:br>
              <a:rPr lang="en-US" sz="2200" dirty="0">
                <a:ea typeface="ＭＳ Ｐゴシック" pitchFamily="1" charset="-128"/>
              </a:rPr>
            </a:br>
            <a:r>
              <a:rPr lang="en-US" sz="2200" dirty="0">
                <a:ea typeface="ＭＳ Ｐゴシック" pitchFamily="1" charset="-128"/>
              </a:rPr>
              <a:t> </a:t>
            </a:r>
            <a:r>
              <a:rPr lang="en-US" sz="2600" b="1" dirty="0">
                <a:ea typeface="ＭＳ Ｐゴシック" pitchFamily="1" charset="-128"/>
              </a:rPr>
              <a:t>H212/H3GP (27:9:3 km) relative to HWRF (27:9 km) </a:t>
            </a:r>
            <a:br>
              <a:rPr lang="en-US" sz="2600" b="1" dirty="0">
                <a:ea typeface="ＭＳ Ｐゴシック" pitchFamily="1" charset="-128"/>
              </a:rPr>
            </a:br>
            <a:r>
              <a:rPr lang="en-US" sz="2600" b="1" dirty="0">
                <a:solidFill>
                  <a:srgbClr val="FF0000"/>
                </a:solidFill>
                <a:ea typeface="ＭＳ Ｐゴシック" pitchFamily="1" charset="-128"/>
              </a:rPr>
              <a:t>All Cases</a:t>
            </a:r>
            <a:r>
              <a:rPr lang="en-US" sz="2600" b="1" dirty="0">
                <a:solidFill>
                  <a:srgbClr val="3366FF"/>
                </a:solidFill>
                <a:ea typeface="ＭＳ Ｐゴシック" pitchFamily="1" charset="-128"/>
              </a:rPr>
              <a:t>/Initially &lt;Hurricane</a:t>
            </a:r>
            <a:r>
              <a:rPr lang="en-US" sz="2600" b="1" dirty="0">
                <a:solidFill>
                  <a:srgbClr val="008000"/>
                </a:solidFill>
                <a:ea typeface="ＭＳ Ｐゴシック" pitchFamily="1" charset="-128"/>
              </a:rPr>
              <a:t>/Initially Hurricane</a:t>
            </a:r>
            <a:r>
              <a:rPr lang="en-US" sz="2600" b="1" dirty="0">
                <a:ea typeface="ＭＳ Ｐゴシック" pitchFamily="1" charset="-128"/>
              </a:rPr>
              <a:t/>
            </a:r>
            <a:br>
              <a:rPr lang="en-US" sz="2600" b="1" dirty="0">
                <a:ea typeface="ＭＳ Ｐゴシック" pitchFamily="1" charset="-128"/>
              </a:rPr>
            </a:br>
            <a:endParaRPr lang="en-US" sz="2600" b="1" dirty="0">
              <a:ea typeface="ＭＳ Ｐゴシック" pitchFamily="1" charset="-128"/>
            </a:endParaRPr>
          </a:p>
        </p:txBody>
      </p:sp>
      <p:sp>
        <p:nvSpPr>
          <p:cNvPr id="16386" name="Rectangle 13"/>
          <p:cNvSpPr>
            <a:spLocks noChangeArrowheads="1"/>
          </p:cNvSpPr>
          <p:nvPr/>
        </p:nvSpPr>
        <p:spPr bwMode="auto">
          <a:xfrm>
            <a:off x="1048316" y="1987914"/>
            <a:ext cx="3545720" cy="155744"/>
          </a:xfrm>
          <a:prstGeom prst="rect">
            <a:avLst/>
          </a:prstGeom>
          <a:solidFill>
            <a:schemeClr val="bg1"/>
          </a:solidFill>
          <a:ln w="9525">
            <a:noFill/>
            <a:miter lim="800000"/>
            <a:headEnd/>
            <a:tailEnd/>
          </a:ln>
        </p:spPr>
        <p:txBody>
          <a:bodyPr wrap="none" lIns="100783" tIns="50392" rIns="100783" bIns="50392" anchor="ctr"/>
          <a:lstStyle/>
          <a:p>
            <a:endParaRPr lang="en-US">
              <a:latin typeface="Calibri" pitchFamily="34" charset="0"/>
            </a:endParaRPr>
          </a:p>
        </p:txBody>
      </p:sp>
      <p:sp>
        <p:nvSpPr>
          <p:cNvPr id="37914" name="Text Box 26"/>
          <p:cNvSpPr txBox="1">
            <a:spLocks noChangeArrowheads="1"/>
          </p:cNvSpPr>
          <p:nvPr/>
        </p:nvSpPr>
        <p:spPr bwMode="auto">
          <a:xfrm>
            <a:off x="252489" y="6346977"/>
            <a:ext cx="4621089" cy="655766"/>
          </a:xfrm>
          <a:prstGeom prst="rect">
            <a:avLst/>
          </a:prstGeom>
          <a:noFill/>
          <a:ln w="9525">
            <a:noFill/>
            <a:miter lim="800000"/>
            <a:headEnd/>
            <a:tailEnd/>
          </a:ln>
        </p:spPr>
        <p:txBody>
          <a:bodyPr wrap="none" lIns="100783" tIns="50392" rIns="100783" bIns="50392">
            <a:spAutoFit/>
          </a:bodyPr>
          <a:lstStyle/>
          <a:p>
            <a:pPr algn="ctr"/>
            <a:r>
              <a:rPr lang="en-US" b="1" i="1">
                <a:latin typeface="Calibri" pitchFamily="34" charset="0"/>
              </a:rPr>
              <a:t>H212: Large improvement over HWRF &amp; H3GP</a:t>
            </a:r>
          </a:p>
          <a:p>
            <a:pPr algn="ctr"/>
            <a:r>
              <a:rPr lang="en-US" b="1" i="1">
                <a:latin typeface="Calibri" pitchFamily="34" charset="0"/>
              </a:rPr>
              <a:t>(More improvement for &lt;H)</a:t>
            </a:r>
          </a:p>
        </p:txBody>
      </p:sp>
      <p:sp>
        <p:nvSpPr>
          <p:cNvPr id="14" name="Text Box 26"/>
          <p:cNvSpPr txBox="1">
            <a:spLocks noChangeArrowheads="1"/>
          </p:cNvSpPr>
          <p:nvPr/>
        </p:nvSpPr>
        <p:spPr bwMode="auto">
          <a:xfrm>
            <a:off x="6168728" y="6336479"/>
            <a:ext cx="3282262" cy="655766"/>
          </a:xfrm>
          <a:prstGeom prst="rect">
            <a:avLst/>
          </a:prstGeom>
          <a:noFill/>
          <a:ln w="9525">
            <a:noFill/>
            <a:miter lim="800000"/>
            <a:headEnd/>
            <a:tailEnd/>
          </a:ln>
        </p:spPr>
        <p:txBody>
          <a:bodyPr wrap="none" lIns="100783" tIns="50392" rIns="100783" bIns="50392">
            <a:spAutoFit/>
          </a:bodyPr>
          <a:lstStyle/>
          <a:p>
            <a:pPr algn="ctr"/>
            <a:r>
              <a:rPr lang="en-US" b="1" i="1">
                <a:latin typeface="Calibri" pitchFamily="34" charset="0"/>
              </a:rPr>
              <a:t>H212: Even Larger improvement</a:t>
            </a:r>
          </a:p>
          <a:p>
            <a:pPr algn="ctr"/>
            <a:r>
              <a:rPr lang="en-US" b="1" i="1">
                <a:latin typeface="Calibri" pitchFamily="34" charset="0"/>
              </a:rPr>
              <a:t>(More improvement for &lt;H)</a:t>
            </a:r>
          </a:p>
        </p:txBody>
      </p:sp>
      <p:sp>
        <p:nvSpPr>
          <p:cNvPr id="16389" name="TextBox 9"/>
          <p:cNvSpPr txBox="1">
            <a:spLocks noChangeArrowheads="1"/>
          </p:cNvSpPr>
          <p:nvPr/>
        </p:nvSpPr>
        <p:spPr bwMode="auto">
          <a:xfrm>
            <a:off x="1764110" y="1511936"/>
            <a:ext cx="1174057" cy="378767"/>
          </a:xfrm>
          <a:prstGeom prst="rect">
            <a:avLst/>
          </a:prstGeom>
          <a:noFill/>
          <a:ln w="9525">
            <a:noFill/>
            <a:miter lim="800000"/>
            <a:headEnd/>
            <a:tailEnd/>
          </a:ln>
        </p:spPr>
        <p:txBody>
          <a:bodyPr wrap="none" lIns="100783" tIns="50392" rIns="100783" bIns="50392">
            <a:spAutoFit/>
          </a:bodyPr>
          <a:lstStyle/>
          <a:p>
            <a:r>
              <a:rPr lang="en-US" b="1" i="1">
                <a:latin typeface="Calibri" pitchFamily="34" charset="0"/>
              </a:rPr>
              <a:t>All Storms</a:t>
            </a:r>
          </a:p>
        </p:txBody>
      </p:sp>
      <p:sp>
        <p:nvSpPr>
          <p:cNvPr id="16390" name="TextBox 10"/>
          <p:cNvSpPr txBox="1">
            <a:spLocks noChangeArrowheads="1"/>
          </p:cNvSpPr>
          <p:nvPr/>
        </p:nvSpPr>
        <p:spPr bwMode="auto">
          <a:xfrm>
            <a:off x="5628349" y="1538184"/>
            <a:ext cx="3798814" cy="378767"/>
          </a:xfrm>
          <a:prstGeom prst="rect">
            <a:avLst/>
          </a:prstGeom>
          <a:noFill/>
          <a:ln w="9525">
            <a:noFill/>
            <a:miter lim="800000"/>
            <a:headEnd/>
            <a:tailEnd/>
          </a:ln>
        </p:spPr>
        <p:txBody>
          <a:bodyPr wrap="none" lIns="100783" tIns="50392" rIns="100783" bIns="50392">
            <a:spAutoFit/>
          </a:bodyPr>
          <a:lstStyle/>
          <a:p>
            <a:r>
              <a:rPr lang="en-US" b="1" i="1">
                <a:latin typeface="Calibri" pitchFamily="34" charset="0"/>
              </a:rPr>
              <a:t>w/o Julia, Lisa (2010), Ophelia (2011) </a:t>
            </a:r>
          </a:p>
        </p:txBody>
      </p:sp>
      <p:pic>
        <p:nvPicPr>
          <p:cNvPr id="16396" name="Picture 12" descr="TrkSkillAllLTGE201011H212GP"/>
          <p:cNvPicPr>
            <a:picLocks noChangeAspect="1" noChangeArrowheads="1"/>
          </p:cNvPicPr>
          <p:nvPr/>
        </p:nvPicPr>
        <p:blipFill>
          <a:blip r:embed="rId3" cstate="print"/>
          <a:srcRect l="10097" t="20061" r="10577" b="20872"/>
          <a:stretch>
            <a:fillRect/>
          </a:stretch>
        </p:blipFill>
        <p:spPr bwMode="auto">
          <a:xfrm>
            <a:off x="173262" y="1916168"/>
            <a:ext cx="4620286" cy="4451809"/>
          </a:xfrm>
          <a:prstGeom prst="rect">
            <a:avLst/>
          </a:prstGeom>
          <a:noFill/>
        </p:spPr>
      </p:pic>
      <p:pic>
        <p:nvPicPr>
          <p:cNvPr id="16398" name="Picture 14" descr="TrkSkillx3LTGE201011H212GP"/>
          <p:cNvPicPr>
            <a:picLocks noChangeAspect="1" noChangeArrowheads="1"/>
          </p:cNvPicPr>
          <p:nvPr/>
        </p:nvPicPr>
        <p:blipFill>
          <a:blip r:embed="rId4" cstate="print"/>
          <a:srcRect l="10097" t="20061" r="10577" b="19759"/>
          <a:stretch>
            <a:fillRect/>
          </a:stretch>
        </p:blipFill>
        <p:spPr bwMode="auto">
          <a:xfrm>
            <a:off x="5208323" y="1942416"/>
            <a:ext cx="4620286" cy="4535805"/>
          </a:xfrm>
          <a:prstGeom prst="rect">
            <a:avLst/>
          </a:prstGeom>
          <a:noFill/>
        </p:spPr>
      </p:pic>
      <p:sp>
        <p:nvSpPr>
          <p:cNvPr id="3" name="Text Box 26"/>
          <p:cNvSpPr txBox="1">
            <a:spLocks noChangeArrowheads="1"/>
          </p:cNvSpPr>
          <p:nvPr/>
        </p:nvSpPr>
        <p:spPr bwMode="auto">
          <a:xfrm>
            <a:off x="1861268" y="6929704"/>
            <a:ext cx="6109575" cy="655766"/>
          </a:xfrm>
          <a:prstGeom prst="rect">
            <a:avLst/>
          </a:prstGeom>
          <a:noFill/>
          <a:ln w="9525">
            <a:noFill/>
            <a:miter lim="800000"/>
            <a:headEnd/>
            <a:tailEnd/>
          </a:ln>
        </p:spPr>
        <p:txBody>
          <a:bodyPr wrap="none" lIns="100783" tIns="50392" rIns="100783" bIns="50392">
            <a:spAutoFit/>
          </a:bodyPr>
          <a:lstStyle/>
          <a:p>
            <a:pPr algn="ctr"/>
            <a:r>
              <a:rPr lang="en-US" b="1" i="1" dirty="0">
                <a:latin typeface="Calibri" pitchFamily="34" charset="0"/>
              </a:rPr>
              <a:t>H212: Much better Track Forecasts than HWRF &amp; even H3GP</a:t>
            </a:r>
          </a:p>
          <a:p>
            <a:pPr algn="ctr"/>
            <a:r>
              <a:rPr lang="en-US" b="1" i="1" dirty="0">
                <a:latin typeface="Calibri" pitchFamily="34" charset="0"/>
              </a:rPr>
              <a:t>(better initialization--less contamination of Large-Scale field?)</a:t>
            </a:r>
          </a:p>
        </p:txBody>
      </p:sp>
      <p:sp>
        <p:nvSpPr>
          <p:cNvPr id="4" name="Slide Number Placeholder 3"/>
          <p:cNvSpPr>
            <a:spLocks noGrp="1"/>
          </p:cNvSpPr>
          <p:nvPr>
            <p:ph type="sldNum" sz="quarter" idx="12"/>
          </p:nvPr>
        </p:nvSpPr>
        <p:spPr/>
        <p:txBody>
          <a:bodyPr/>
          <a:lstStyle/>
          <a:p>
            <a:pPr>
              <a:defRPr/>
            </a:pPr>
            <a:fld id="{FAAADC75-BC09-4F2B-8C3F-D97DC091551E}" type="slidenum">
              <a:rPr lang="en-US" smtClean="0"/>
              <a:pPr>
                <a:defRPr/>
              </a:pPr>
              <a:t>25</a:t>
            </a:fld>
            <a:endParaRPr lang="en-US"/>
          </a:p>
        </p:txBody>
      </p:sp>
    </p:spTree>
    <p:extLst>
      <p:ext uri="{BB962C8B-B14F-4D97-AF65-F5344CB8AC3E}">
        <p14:creationId xmlns:p14="http://schemas.microsoft.com/office/powerpoint/2010/main" val="1814170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4" grpId="0"/>
      <p:bldP spid="1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C:\Documents and Settings\Sravya\Desktop\diag_aug10\trackintensity1.png"/>
          <p:cNvPicPr>
            <a:picLocks noChangeAspect="1" noChangeArrowheads="1"/>
          </p:cNvPicPr>
          <p:nvPr/>
        </p:nvPicPr>
        <p:blipFill>
          <a:blip r:embed="rId2" cstate="print"/>
          <a:srcRect/>
          <a:stretch>
            <a:fillRect/>
          </a:stretch>
        </p:blipFill>
        <p:spPr bwMode="auto">
          <a:xfrm>
            <a:off x="5102756" y="3779839"/>
            <a:ext cx="4977869" cy="3246437"/>
          </a:xfrm>
          <a:prstGeom prst="rect">
            <a:avLst/>
          </a:prstGeom>
          <a:noFill/>
        </p:spPr>
      </p:pic>
      <p:pic>
        <p:nvPicPr>
          <p:cNvPr id="53251" name="Picture 3" descr="C:\Documents and Settings\Sravya\Desktop\diag_aug10\rmw_y1.png"/>
          <p:cNvPicPr>
            <a:picLocks noChangeAspect="1" noChangeArrowheads="1"/>
          </p:cNvPicPr>
          <p:nvPr/>
        </p:nvPicPr>
        <p:blipFill>
          <a:blip r:embed="rId3" cstate="print"/>
          <a:srcRect/>
          <a:stretch>
            <a:fillRect/>
          </a:stretch>
        </p:blipFill>
        <p:spPr bwMode="auto">
          <a:xfrm>
            <a:off x="-1" y="-1"/>
            <a:ext cx="3810868" cy="3810868"/>
          </a:xfrm>
          <a:prstGeom prst="rect">
            <a:avLst/>
          </a:prstGeom>
          <a:noFill/>
        </p:spPr>
      </p:pic>
      <p:pic>
        <p:nvPicPr>
          <p:cNvPr id="53252" name="Picture 4" descr="C:\Documents and Settings\Sravya\Desktop\diag_aug10\rmw_x.1.png"/>
          <p:cNvPicPr>
            <a:picLocks noChangeAspect="1" noChangeArrowheads="1"/>
          </p:cNvPicPr>
          <p:nvPr/>
        </p:nvPicPr>
        <p:blipFill>
          <a:blip r:embed="rId4" cstate="print"/>
          <a:srcRect/>
          <a:stretch>
            <a:fillRect/>
          </a:stretch>
        </p:blipFill>
        <p:spPr bwMode="auto">
          <a:xfrm>
            <a:off x="3668714" y="0"/>
            <a:ext cx="3810868" cy="3810868"/>
          </a:xfrm>
          <a:prstGeom prst="rect">
            <a:avLst/>
          </a:prstGeom>
          <a:noFill/>
        </p:spPr>
      </p:pic>
      <p:pic>
        <p:nvPicPr>
          <p:cNvPr id="53258" name="Picture 10" descr="http://www.hfip.org/data/hfipprd/2012/determine/op_hwrf/2012080612/Ernesto_05AL/rmw.png"/>
          <p:cNvPicPr>
            <a:picLocks noChangeAspect="1" noChangeArrowheads="1"/>
          </p:cNvPicPr>
          <p:nvPr/>
        </p:nvPicPr>
        <p:blipFill>
          <a:blip r:embed="rId5" cstate="print"/>
          <a:srcRect/>
          <a:stretch>
            <a:fillRect/>
          </a:stretch>
        </p:blipFill>
        <p:spPr bwMode="auto">
          <a:xfrm>
            <a:off x="392114" y="3932239"/>
            <a:ext cx="4919831" cy="2858151"/>
          </a:xfrm>
          <a:prstGeom prst="rect">
            <a:avLst/>
          </a:prstGeom>
          <a:noFill/>
        </p:spPr>
      </p:pic>
      <p:sp>
        <p:nvSpPr>
          <p:cNvPr id="9" name="TextBox 8"/>
          <p:cNvSpPr txBox="1"/>
          <p:nvPr/>
        </p:nvSpPr>
        <p:spPr>
          <a:xfrm>
            <a:off x="3810867" y="3626206"/>
            <a:ext cx="1981200" cy="369314"/>
          </a:xfrm>
          <a:prstGeom prst="rect">
            <a:avLst/>
          </a:prstGeom>
          <a:noFill/>
        </p:spPr>
        <p:txBody>
          <a:bodyPr wrap="square" lIns="91420" tIns="45711" rIns="91420" bIns="45711" rtlCol="0">
            <a:spAutoFit/>
          </a:bodyPr>
          <a:lstStyle/>
          <a:p>
            <a:pPr algn="ctr"/>
            <a:r>
              <a:rPr lang="en-US" dirty="0" smtClean="0"/>
              <a:t>Good</a:t>
            </a:r>
            <a:endParaRPr lang="en-US" dirty="0"/>
          </a:p>
        </p:txBody>
      </p:sp>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26</a:t>
            </a:fld>
            <a:endParaRPr lang="en-US"/>
          </a:p>
        </p:txBody>
      </p:sp>
      <p:sp>
        <p:nvSpPr>
          <p:cNvPr id="3" name="TextBox 2"/>
          <p:cNvSpPr txBox="1"/>
          <p:nvPr/>
        </p:nvSpPr>
        <p:spPr>
          <a:xfrm>
            <a:off x="7591690" y="808037"/>
            <a:ext cx="1563422" cy="646323"/>
          </a:xfrm>
          <a:prstGeom prst="rect">
            <a:avLst/>
          </a:prstGeom>
          <a:noFill/>
        </p:spPr>
        <p:txBody>
          <a:bodyPr wrap="square" lIns="91430" tIns="45716" rIns="91430" bIns="45716" rtlCol="0">
            <a:spAutoFit/>
          </a:bodyPr>
          <a:lstStyle/>
          <a:p>
            <a:r>
              <a:rPr lang="en-US" dirty="0" smtClean="0"/>
              <a:t>Use of HTCF data</a:t>
            </a:r>
            <a:endParaRPr lang="en-US" dirty="0"/>
          </a:p>
        </p:txBody>
      </p:sp>
    </p:spTree>
    <p:extLst>
      <p:ext uri="{BB962C8B-B14F-4D97-AF65-F5344CB8AC3E}">
        <p14:creationId xmlns:p14="http://schemas.microsoft.com/office/powerpoint/2010/main" val="173286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hfip.org/data/hfipprd/2012/determine/op_hwrf/2012080506/Ernesto_05AL/rmw_x.png"/>
          <p:cNvPicPr>
            <a:picLocks noChangeAspect="1" noChangeArrowheads="1"/>
          </p:cNvPicPr>
          <p:nvPr/>
        </p:nvPicPr>
        <p:blipFill>
          <a:blip r:embed="rId2" cstate="print"/>
          <a:srcRect/>
          <a:stretch>
            <a:fillRect/>
          </a:stretch>
        </p:blipFill>
        <p:spPr bwMode="auto">
          <a:xfrm>
            <a:off x="0" y="0"/>
            <a:ext cx="3810868" cy="3810868"/>
          </a:xfrm>
          <a:prstGeom prst="rect">
            <a:avLst/>
          </a:prstGeom>
          <a:noFill/>
        </p:spPr>
      </p:pic>
      <p:pic>
        <p:nvPicPr>
          <p:cNvPr id="84996" name="Picture 4" descr="http://www.hfip.org/data/hfipprd/2012/determine/op_hwrf/2012080506/Ernesto_05AL/rmw_y.png"/>
          <p:cNvPicPr>
            <a:picLocks noChangeAspect="1" noChangeArrowheads="1"/>
          </p:cNvPicPr>
          <p:nvPr/>
        </p:nvPicPr>
        <p:blipFill>
          <a:blip r:embed="rId3" cstate="print"/>
          <a:srcRect/>
          <a:stretch>
            <a:fillRect/>
          </a:stretch>
        </p:blipFill>
        <p:spPr bwMode="auto">
          <a:xfrm>
            <a:off x="3821114" y="0"/>
            <a:ext cx="3810868" cy="3810868"/>
          </a:xfrm>
          <a:prstGeom prst="rect">
            <a:avLst/>
          </a:prstGeom>
          <a:noFill/>
        </p:spPr>
      </p:pic>
      <p:pic>
        <p:nvPicPr>
          <p:cNvPr id="4" name="Picture 6" descr="C:\Documents and Settings\Sravya\Desktop\diag_aug10\trackintensity.png"/>
          <p:cNvPicPr>
            <a:picLocks noChangeAspect="1" noChangeArrowheads="1"/>
          </p:cNvPicPr>
          <p:nvPr/>
        </p:nvPicPr>
        <p:blipFill>
          <a:blip r:embed="rId4" cstate="print"/>
          <a:srcRect/>
          <a:stretch>
            <a:fillRect/>
          </a:stretch>
        </p:blipFill>
        <p:spPr bwMode="auto">
          <a:xfrm>
            <a:off x="4583112" y="3700326"/>
            <a:ext cx="5497513" cy="3585335"/>
          </a:xfrm>
          <a:prstGeom prst="rect">
            <a:avLst/>
          </a:prstGeom>
          <a:noFill/>
        </p:spPr>
      </p:pic>
      <p:pic>
        <p:nvPicPr>
          <p:cNvPr id="5" name="Picture 8" descr="http://www.hfip.org/data/hfipprd/2012/determine/op_hwrf/2012080506/Ernesto_05AL/rmw.png"/>
          <p:cNvPicPr>
            <a:picLocks noChangeAspect="1" noChangeArrowheads="1"/>
          </p:cNvPicPr>
          <p:nvPr/>
        </p:nvPicPr>
        <p:blipFill>
          <a:blip r:embed="rId5" cstate="print"/>
          <a:srcRect/>
          <a:stretch>
            <a:fillRect/>
          </a:stretch>
        </p:blipFill>
        <p:spPr bwMode="auto">
          <a:xfrm>
            <a:off x="2" y="4313240"/>
            <a:ext cx="4919831" cy="2858151"/>
          </a:xfrm>
          <a:prstGeom prst="rect">
            <a:avLst/>
          </a:prstGeom>
          <a:noFill/>
        </p:spPr>
      </p:pic>
      <p:sp>
        <p:nvSpPr>
          <p:cNvPr id="7" name="TextBox 6"/>
          <p:cNvSpPr txBox="1"/>
          <p:nvPr/>
        </p:nvSpPr>
        <p:spPr>
          <a:xfrm>
            <a:off x="3363913" y="3626206"/>
            <a:ext cx="1981200" cy="369314"/>
          </a:xfrm>
          <a:prstGeom prst="rect">
            <a:avLst/>
          </a:prstGeom>
          <a:noFill/>
        </p:spPr>
        <p:txBody>
          <a:bodyPr wrap="square" lIns="91420" tIns="45711" rIns="91420" bIns="45711" rtlCol="0">
            <a:spAutoFit/>
          </a:bodyPr>
          <a:lstStyle/>
          <a:p>
            <a:pPr algn="ctr"/>
            <a:r>
              <a:rPr lang="en-US" dirty="0" smtClean="0"/>
              <a:t>Bad</a:t>
            </a:r>
            <a:endParaRPr lang="en-US" dirty="0"/>
          </a:p>
        </p:txBody>
      </p:sp>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27</a:t>
            </a:fld>
            <a:endParaRPr lang="en-US"/>
          </a:p>
        </p:txBody>
      </p:sp>
      <p:sp>
        <p:nvSpPr>
          <p:cNvPr id="8" name="TextBox 7"/>
          <p:cNvSpPr txBox="1"/>
          <p:nvPr/>
        </p:nvSpPr>
        <p:spPr>
          <a:xfrm>
            <a:off x="7591690" y="808037"/>
            <a:ext cx="1563422" cy="646323"/>
          </a:xfrm>
          <a:prstGeom prst="rect">
            <a:avLst/>
          </a:prstGeom>
          <a:noFill/>
        </p:spPr>
        <p:txBody>
          <a:bodyPr wrap="square" lIns="91430" tIns="45716" rIns="91430" bIns="45716" rtlCol="0">
            <a:spAutoFit/>
          </a:bodyPr>
          <a:lstStyle/>
          <a:p>
            <a:r>
              <a:rPr lang="en-US" dirty="0" smtClean="0"/>
              <a:t>Use of HTCF data</a:t>
            </a:r>
            <a:endParaRPr lang="en-US" dirty="0"/>
          </a:p>
        </p:txBody>
      </p:sp>
    </p:spTree>
    <p:extLst>
      <p:ext uri="{BB962C8B-B14F-4D97-AF65-F5344CB8AC3E}">
        <p14:creationId xmlns:p14="http://schemas.microsoft.com/office/powerpoint/2010/main" val="357470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AAADC75-BC09-4F2B-8C3F-D97DC091551E}" type="slidenum">
              <a:rPr lang="en-US" smtClean="0"/>
              <a:pPr>
                <a:defRPr/>
              </a:pPr>
              <a:t>28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497106909"/>
              </p:ext>
            </p:extLst>
          </p:nvPr>
        </p:nvGraphicFramePr>
        <p:xfrm>
          <a:off x="1077913" y="1951037"/>
          <a:ext cx="7467600" cy="2494280"/>
        </p:xfrm>
        <a:graphic>
          <a:graphicData uri="http://schemas.openxmlformats.org/drawingml/2006/table">
            <a:tbl>
              <a:tblPr firstRow="1" bandRow="1">
                <a:tableStyleId>{5C22544A-7EE6-4342-B048-85BDC9FD1C3A}</a:tableStyleId>
              </a:tblPr>
              <a:tblGrid>
                <a:gridCol w="2489200"/>
                <a:gridCol w="2489200"/>
                <a:gridCol w="2489200"/>
              </a:tblGrid>
              <a:tr h="640080">
                <a:tc>
                  <a:txBody>
                    <a:bodyPr/>
                    <a:lstStyle/>
                    <a:p>
                      <a:r>
                        <a:rPr lang="en-US" sz="1800" dirty="0" smtClean="0"/>
                        <a:t>maximum HTCF-ATCF distance</a:t>
                      </a:r>
                      <a:endParaRPr lang="en-US" sz="1800" dirty="0"/>
                    </a:p>
                  </a:txBody>
                  <a:tcPr/>
                </a:tc>
                <a:tc>
                  <a:txBody>
                    <a:bodyPr/>
                    <a:lstStyle/>
                    <a:p>
                      <a:r>
                        <a:rPr lang="en-US" sz="1800" b="1" dirty="0" smtClean="0"/>
                        <a:t>with intensity &gt;35 </a:t>
                      </a:r>
                      <a:r>
                        <a:rPr lang="en-US" sz="1800" b="1" dirty="0" err="1" smtClean="0"/>
                        <a:t>kts</a:t>
                      </a:r>
                      <a:endParaRPr lang="en-US" sz="1800" dirty="0"/>
                    </a:p>
                  </a:txBody>
                  <a:tcPr/>
                </a:tc>
                <a:tc>
                  <a:txBody>
                    <a:bodyPr/>
                    <a:lstStyle/>
                    <a:p>
                      <a:r>
                        <a:rPr lang="en-US" sz="1800" b="1" dirty="0" smtClean="0"/>
                        <a:t>with intensity &gt;20 </a:t>
                      </a:r>
                      <a:r>
                        <a:rPr lang="en-US" sz="1800" b="1" dirty="0" err="1" smtClean="0"/>
                        <a:t>kts</a:t>
                      </a:r>
                      <a:endParaRPr lang="en-US" sz="1800" dirty="0"/>
                    </a:p>
                  </a:txBody>
                  <a:tcPr/>
                </a:tc>
              </a:tr>
              <a:tr h="370840">
                <a:tc>
                  <a:txBody>
                    <a:bodyPr/>
                    <a:lstStyle/>
                    <a:p>
                      <a:r>
                        <a:rPr lang="en-US" sz="1800" dirty="0" smtClean="0"/>
                        <a:t>&gt;100 km</a:t>
                      </a:r>
                      <a:endParaRPr lang="en-US" sz="1800" dirty="0"/>
                    </a:p>
                  </a:txBody>
                  <a:tcPr/>
                </a:tc>
                <a:tc>
                  <a:txBody>
                    <a:bodyPr/>
                    <a:lstStyle/>
                    <a:p>
                      <a:r>
                        <a:rPr lang="en-US" sz="1800" dirty="0" smtClean="0"/>
                        <a:t>245 (29%)</a:t>
                      </a:r>
                      <a:endParaRPr lang="en-US" sz="1800" dirty="0"/>
                    </a:p>
                  </a:txBody>
                  <a:tcPr/>
                </a:tc>
                <a:tc>
                  <a:txBody>
                    <a:bodyPr/>
                    <a:lstStyle/>
                    <a:p>
                      <a:r>
                        <a:rPr lang="en-US" sz="1800" dirty="0" smtClean="0"/>
                        <a:t>671 (54%)</a:t>
                      </a:r>
                      <a:endParaRPr lang="en-US" sz="1800" dirty="0"/>
                    </a:p>
                  </a:txBody>
                  <a:tcPr/>
                </a:tc>
              </a:tr>
              <a:tr h="370840">
                <a:tc>
                  <a:txBody>
                    <a:bodyPr/>
                    <a:lstStyle/>
                    <a:p>
                      <a:r>
                        <a:rPr lang="en-US" sz="1800" dirty="0" smtClean="0"/>
                        <a:t>&gt;200 km</a:t>
                      </a:r>
                      <a:endParaRPr lang="en-US" sz="1800" dirty="0"/>
                    </a:p>
                  </a:txBody>
                  <a:tcPr/>
                </a:tc>
                <a:tc>
                  <a:txBody>
                    <a:bodyPr/>
                    <a:lstStyle/>
                    <a:p>
                      <a:r>
                        <a:rPr lang="en-US" sz="1800" dirty="0" smtClean="0"/>
                        <a:t>63 (7%)</a:t>
                      </a:r>
                      <a:endParaRPr lang="en-US" sz="1800" dirty="0"/>
                    </a:p>
                  </a:txBody>
                  <a:tcPr/>
                </a:tc>
                <a:tc>
                  <a:txBody>
                    <a:bodyPr/>
                    <a:lstStyle/>
                    <a:p>
                      <a:r>
                        <a:rPr lang="en-US" sz="1800" dirty="0" smtClean="0"/>
                        <a:t>282 </a:t>
                      </a:r>
                      <a:r>
                        <a:rPr lang="en-US" sz="1800" dirty="0" smtClean="0"/>
                        <a:t>(23%)</a:t>
                      </a:r>
                      <a:endParaRPr lang="en-US" sz="1800" dirty="0"/>
                    </a:p>
                  </a:txBody>
                  <a:tcPr/>
                </a:tc>
              </a:tr>
              <a:tr h="370840">
                <a:tc>
                  <a:txBody>
                    <a:bodyPr/>
                    <a:lstStyle/>
                    <a:p>
                      <a:r>
                        <a:rPr lang="en-US" sz="1800" dirty="0" smtClean="0"/>
                        <a:t>&gt;300 km</a:t>
                      </a:r>
                      <a:endParaRPr lang="en-US" sz="1800" dirty="0"/>
                    </a:p>
                  </a:txBody>
                  <a:tcPr/>
                </a:tc>
                <a:tc>
                  <a:txBody>
                    <a:bodyPr/>
                    <a:lstStyle/>
                    <a:p>
                      <a:r>
                        <a:rPr lang="en-US" sz="1800" dirty="0" smtClean="0"/>
                        <a:t>36 (4%)</a:t>
                      </a:r>
                      <a:endParaRPr lang="en-US" sz="1800" dirty="0"/>
                    </a:p>
                  </a:txBody>
                  <a:tcPr/>
                </a:tc>
                <a:tc>
                  <a:txBody>
                    <a:bodyPr/>
                    <a:lstStyle/>
                    <a:p>
                      <a:r>
                        <a:rPr lang="en-US" sz="1800" dirty="0" smtClean="0"/>
                        <a:t>201 </a:t>
                      </a:r>
                      <a:r>
                        <a:rPr lang="en-US" sz="1800" dirty="0" smtClean="0"/>
                        <a:t>(16%)</a:t>
                      </a:r>
                      <a:endParaRPr lang="en-US" sz="1800" dirty="0"/>
                    </a:p>
                  </a:txBody>
                  <a:tcPr/>
                </a:tc>
              </a:tr>
              <a:tr h="370840">
                <a:tc>
                  <a:txBody>
                    <a:bodyPr/>
                    <a:lstStyle/>
                    <a:p>
                      <a:r>
                        <a:rPr lang="en-US" sz="1800" dirty="0" smtClean="0"/>
                        <a:t>&gt;400 km</a:t>
                      </a:r>
                      <a:endParaRPr lang="en-US" sz="1800" dirty="0"/>
                    </a:p>
                  </a:txBody>
                  <a:tcPr/>
                </a:tc>
                <a:tc>
                  <a:txBody>
                    <a:bodyPr/>
                    <a:lstStyle/>
                    <a:p>
                      <a:r>
                        <a:rPr lang="en-US" sz="1800" dirty="0" smtClean="0"/>
                        <a:t>24 (3%)</a:t>
                      </a:r>
                      <a:endParaRPr lang="en-US" sz="1800" dirty="0"/>
                    </a:p>
                  </a:txBody>
                  <a:tcPr/>
                </a:tc>
                <a:tc>
                  <a:txBody>
                    <a:bodyPr/>
                    <a:lstStyle/>
                    <a:p>
                      <a:r>
                        <a:rPr lang="en-US" sz="1800" dirty="0" smtClean="0"/>
                        <a:t>158 </a:t>
                      </a:r>
                      <a:r>
                        <a:rPr lang="en-US" sz="1800" dirty="0" smtClean="0"/>
                        <a:t>(13%)</a:t>
                      </a:r>
                      <a:endParaRPr lang="en-US" sz="1800" dirty="0"/>
                    </a:p>
                  </a:txBody>
                  <a:tcPr/>
                </a:tc>
              </a:tr>
              <a:tr h="370840">
                <a:tc>
                  <a:txBody>
                    <a:bodyPr/>
                    <a:lstStyle/>
                    <a:p>
                      <a:r>
                        <a:rPr lang="en-US" sz="1800" dirty="0" smtClean="0"/>
                        <a:t>&gt;700 km</a:t>
                      </a:r>
                      <a:endParaRPr lang="en-US" sz="1800" dirty="0"/>
                    </a:p>
                  </a:txBody>
                  <a:tcPr/>
                </a:tc>
                <a:tc>
                  <a:txBody>
                    <a:bodyPr/>
                    <a:lstStyle/>
                    <a:p>
                      <a:r>
                        <a:rPr lang="en-US" sz="1800" dirty="0" smtClean="0"/>
                        <a:t>4 (0.5%)</a:t>
                      </a:r>
                      <a:endParaRPr lang="en-US" sz="1800" dirty="0"/>
                    </a:p>
                  </a:txBody>
                  <a:tcPr/>
                </a:tc>
                <a:tc>
                  <a:txBody>
                    <a:bodyPr/>
                    <a:lstStyle/>
                    <a:p>
                      <a:r>
                        <a:rPr lang="en-US" sz="1800" dirty="0" smtClean="0"/>
                        <a:t>69 </a:t>
                      </a:r>
                      <a:r>
                        <a:rPr lang="en-US" sz="1800" dirty="0" smtClean="0"/>
                        <a:t>(5.5%)</a:t>
                      </a:r>
                      <a:endParaRPr lang="en-US" sz="1800" dirty="0"/>
                    </a:p>
                  </a:txBody>
                  <a:tcPr/>
                </a:tc>
              </a:tr>
            </a:tbl>
          </a:graphicData>
        </a:graphic>
      </p:graphicFrame>
      <p:sp>
        <p:nvSpPr>
          <p:cNvPr id="4" name="TextBox 3"/>
          <p:cNvSpPr txBox="1"/>
          <p:nvPr/>
        </p:nvSpPr>
        <p:spPr>
          <a:xfrm>
            <a:off x="1382713" y="808037"/>
            <a:ext cx="7162800" cy="646323"/>
          </a:xfrm>
          <a:prstGeom prst="rect">
            <a:avLst/>
          </a:prstGeom>
          <a:noFill/>
        </p:spPr>
        <p:txBody>
          <a:bodyPr wrap="square" lIns="91430" tIns="45716" rIns="91430" bIns="45716" rtlCol="0">
            <a:spAutoFit/>
          </a:bodyPr>
          <a:lstStyle/>
          <a:p>
            <a:pPr algn="ctr"/>
            <a:r>
              <a:rPr lang="en-US" b="1" dirty="0" smtClean="0"/>
              <a:t>H212 Nest movement statistics for storms</a:t>
            </a:r>
          </a:p>
          <a:p>
            <a:pPr algn="ctr"/>
            <a:r>
              <a:rPr lang="en-US" b="1" dirty="0" smtClean="0"/>
              <a:t>(total 848 cases)</a:t>
            </a:r>
            <a:endParaRPr lang="en-US" b="1" dirty="0"/>
          </a:p>
        </p:txBody>
      </p:sp>
      <p:sp>
        <p:nvSpPr>
          <p:cNvPr id="5" name="TextBox 4"/>
          <p:cNvSpPr txBox="1"/>
          <p:nvPr/>
        </p:nvSpPr>
        <p:spPr>
          <a:xfrm>
            <a:off x="1382713" y="5075238"/>
            <a:ext cx="7467600" cy="1754318"/>
          </a:xfrm>
          <a:prstGeom prst="rect">
            <a:avLst/>
          </a:prstGeom>
          <a:noFill/>
        </p:spPr>
        <p:txBody>
          <a:bodyPr wrap="square" lIns="91430" tIns="45716" rIns="91430" bIns="45716" rtlCol="0">
            <a:spAutoFit/>
          </a:bodyPr>
          <a:lstStyle/>
          <a:p>
            <a:r>
              <a:rPr lang="en-US" dirty="0" smtClean="0"/>
              <a:t>With </a:t>
            </a:r>
            <a:r>
              <a:rPr lang="en-US" dirty="0"/>
              <a:t>strong storms, we rarely lose the 3km domain entirely and virtually never lose the 9km </a:t>
            </a:r>
            <a:r>
              <a:rPr lang="en-US" dirty="0" smtClean="0"/>
              <a:t>domain</a:t>
            </a:r>
          </a:p>
          <a:p>
            <a:endParaRPr lang="en-US" dirty="0" smtClean="0"/>
          </a:p>
          <a:p>
            <a:r>
              <a:rPr lang="en-US" dirty="0" smtClean="0"/>
              <a:t>With </a:t>
            </a:r>
            <a:r>
              <a:rPr lang="en-US" dirty="0"/>
              <a:t>weak storms we frequently (23% vs. 7%) lose the 3km, and sometimes even lose the 9km domain (13% </a:t>
            </a:r>
            <a:r>
              <a:rPr lang="en-US" dirty="0" err="1"/>
              <a:t>vs</a:t>
            </a:r>
            <a:r>
              <a:rPr lang="en-US" dirty="0"/>
              <a:t> 3%)</a:t>
            </a:r>
            <a:endParaRPr lang="en-US" dirty="0" smtClean="0"/>
          </a:p>
          <a:p>
            <a:endParaRPr lang="en-US" dirty="0"/>
          </a:p>
        </p:txBody>
      </p:sp>
    </p:spTree>
    <p:extLst>
      <p:ext uri="{BB962C8B-B14F-4D97-AF65-F5344CB8AC3E}">
        <p14:creationId xmlns:p14="http://schemas.microsoft.com/office/powerpoint/2010/main" val="1211316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20713" y="302737"/>
            <a:ext cx="8955882" cy="1259946"/>
          </a:xfrm>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dirty="0"/>
              <a:t/>
            </a:r>
            <a:br>
              <a:rPr lang="en-US" dirty="0"/>
            </a:br>
            <a:r>
              <a:rPr lang="en-US" dirty="0"/>
              <a:t>Need a Better </a:t>
            </a:r>
            <a:r>
              <a:rPr lang="en-US" dirty="0" smtClean="0"/>
              <a:t>Storm Tracking Algorithm</a:t>
            </a:r>
            <a:endParaRPr lang="en-US" dirty="0"/>
          </a:p>
        </p:txBody>
      </p:sp>
      <p:sp>
        <p:nvSpPr>
          <p:cNvPr id="3" name="Text Placeholder 2"/>
          <p:cNvSpPr txBox="1">
            <a:spLocks noGrp="1"/>
          </p:cNvSpPr>
          <p:nvPr>
            <p:ph type="body" idx="4294967295"/>
          </p:nvPr>
        </p:nvSpPr>
        <p:spPr>
          <a:xfrm>
            <a:off x="504000" y="1769040"/>
            <a:ext cx="9071640" cy="4989240"/>
          </a:xfrm>
        </p:spPr>
        <p:txBody>
          <a:bodyPr>
            <a:normAutofit fontScale="62500" lnSpcReduction="20000"/>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WenQuanYi Zen Hei" pitchFamily="2"/>
                <a:cs typeface="Lohit Hindi"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WenQuanYi Zen Hei" pitchFamily="2"/>
                <a:cs typeface="Lohit Hindi" pitchFamily="2"/>
              </a:defRPr>
            </a:lvl1pPr>
            <a:lvl2pPr marL="864000" marR="0" lvl="1" indent="-324000">
              <a:spcBef>
                <a:spcPts val="0"/>
              </a:spcBef>
              <a:spcAft>
                <a:spcPts val="1134"/>
              </a:spcAft>
              <a:buSzPct val="45000"/>
              <a:buFont typeface="StarSymbol"/>
              <a:buChar char="●"/>
              <a:defRPr lang="en-US" sz="2800" b="0" i="0" u="none" strike="noStrike" kern="1200">
                <a:ln>
                  <a:noFill/>
                </a:ln>
                <a:latin typeface="Arial" pitchFamily="18"/>
                <a:ea typeface="WenQuanYi Zen Hei" pitchFamily="2"/>
                <a:cs typeface="Lohit Hindi" pitchFamily="2"/>
              </a:defRPr>
            </a:lvl2pPr>
            <a:lvl3pPr marL="1295999" marR="0" lvl="2" indent="-288000">
              <a:spcBef>
                <a:spcPts val="0"/>
              </a:spcBef>
              <a:spcAft>
                <a:spcPts val="850"/>
              </a:spcAft>
              <a:buSzPct val="75000"/>
              <a:buFont typeface="StarSymbol"/>
              <a:buChar char="–"/>
              <a:defRPr lang="en-US" sz="2400" b="0" i="0" u="none" strike="noStrike" kern="1200">
                <a:ln>
                  <a:noFill/>
                </a:ln>
                <a:latin typeface="Arial" pitchFamily="18"/>
                <a:ea typeface="WenQuanYi Zen Hei" pitchFamily="2"/>
                <a:cs typeface="Lohit Hindi" pitchFamily="2"/>
              </a:defRPr>
            </a:lvl3pPr>
            <a:lvl4pPr marL="1728000" marR="0" lvl="3" indent="-216000">
              <a:spcBef>
                <a:spcPts val="0"/>
              </a:spcBef>
              <a:spcAft>
                <a:spcPts val="567"/>
              </a:spcAft>
              <a:buSzPct val="45000"/>
              <a:buFont typeface="StarSymbol"/>
              <a:buChar char="●"/>
              <a:defRPr lang="en-US" sz="2000" b="0" i="0" u="none" strike="noStrike" kern="1200">
                <a:ln>
                  <a:noFill/>
                </a:ln>
                <a:latin typeface="Arial" pitchFamily="18"/>
                <a:ea typeface="WenQuanYi Zen Hei" pitchFamily="2"/>
                <a:cs typeface="Lohit Hindi" pitchFamily="2"/>
              </a:defRPr>
            </a:lvl4pPr>
            <a:lvl5pPr marL="2160000" marR="0" lvl="4" indent="-216000">
              <a:spcBef>
                <a:spcPts val="0"/>
              </a:spcBef>
              <a:spcAft>
                <a:spcPts val="283"/>
              </a:spcAft>
              <a:buSzPct val="75000"/>
              <a:buFont typeface="StarSymbol"/>
              <a:buChar char="–"/>
              <a:defRPr lang="en-US" sz="2000" b="0" i="0" u="none" strike="noStrike" kern="1200">
                <a:ln>
                  <a:noFill/>
                </a:ln>
                <a:latin typeface="Arial" pitchFamily="18"/>
                <a:ea typeface="WenQuanYi Zen Hei" pitchFamily="2"/>
                <a:cs typeface="Lohit Hindi"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9pPr>
          </a:lstStyle>
          <a:p>
            <a:pPr lvl="0"/>
            <a:r>
              <a:rPr lang="en-US" dirty="0"/>
              <a:t>Current 3km algorithms: mass centroid methods</a:t>
            </a:r>
          </a:p>
          <a:p>
            <a:pPr lvl="0"/>
            <a:r>
              <a:rPr lang="en-US" dirty="0"/>
              <a:t>Follow the center of the mass displaced by the storm.</a:t>
            </a:r>
          </a:p>
          <a:p>
            <a:pPr lvl="0"/>
            <a:r>
              <a:rPr lang="en-US" dirty="0"/>
              <a:t>Two algorithms: HWRF-X and Revised </a:t>
            </a:r>
            <a:r>
              <a:rPr lang="en-US" dirty="0" smtClean="0"/>
              <a:t>Centroid</a:t>
            </a:r>
          </a:p>
          <a:p>
            <a:pPr lvl="0"/>
            <a:r>
              <a:rPr lang="en-US" dirty="0"/>
              <a:t>HWRF-X algorithm works well for strong textbook storms, not well for others.</a:t>
            </a:r>
          </a:p>
          <a:p>
            <a:pPr lvl="0"/>
            <a:r>
              <a:rPr lang="en-US" dirty="0"/>
              <a:t>Most cycles are non-textbook cases:</a:t>
            </a:r>
          </a:p>
          <a:p>
            <a:pPr lvl="1" hangingPunct="0"/>
            <a:r>
              <a:rPr lang="en-US" dirty="0"/>
              <a:t>Genesis cases</a:t>
            </a:r>
          </a:p>
          <a:p>
            <a:pPr lvl="1" hangingPunct="0"/>
            <a:r>
              <a:rPr lang="en-US" dirty="0"/>
              <a:t>Strongly sheared storms</a:t>
            </a:r>
          </a:p>
          <a:p>
            <a:pPr lvl="1" hangingPunct="0"/>
            <a:r>
              <a:rPr lang="en-US" dirty="0"/>
              <a:t>A weak storm near a stronger one</a:t>
            </a:r>
          </a:p>
          <a:p>
            <a:pPr lvl="1" hangingPunct="0"/>
            <a:r>
              <a:rPr lang="en-US" dirty="0"/>
              <a:t>Nearby high pressure systems pushing center off-track.</a:t>
            </a:r>
          </a:p>
          <a:p>
            <a:pPr lvl="0"/>
            <a:r>
              <a:rPr lang="en-US" dirty="0"/>
              <a:t>Revised Centroid Method: a compromise that does decently well for “textbook” cases while improving “non-textbook” cases (6000 simulations for tuning)</a:t>
            </a:r>
          </a:p>
          <a:p>
            <a:pPr lvl="0"/>
            <a:endParaRPr lang="en-US" dirty="0"/>
          </a:p>
        </p:txBody>
      </p:sp>
    </p:spTree>
    <p:extLst>
      <p:ext uri="{BB962C8B-B14F-4D97-AF65-F5344CB8AC3E}">
        <p14:creationId xmlns:p14="http://schemas.microsoft.com/office/powerpoint/2010/main" val="323054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3</a:t>
            </a:fld>
            <a:endParaRPr lang="en-US"/>
          </a:p>
        </p:txBody>
      </p:sp>
      <p:graphicFrame>
        <p:nvGraphicFramePr>
          <p:cNvPr id="4" name="Table 3"/>
          <p:cNvGraphicFramePr>
            <a:graphicFrameLocks noGrp="1"/>
          </p:cNvGraphicFramePr>
          <p:nvPr/>
        </p:nvGraphicFramePr>
        <p:xfrm>
          <a:off x="336021" y="755969"/>
          <a:ext cx="9240572" cy="4787795"/>
        </p:xfrm>
        <a:graphic>
          <a:graphicData uri="http://schemas.openxmlformats.org/drawingml/2006/table">
            <a:tbl>
              <a:tblPr firstRow="1" bandRow="1">
                <a:tableStyleId>{5C22544A-7EE6-4342-B048-85BDC9FD1C3A}</a:tableStyleId>
              </a:tblPr>
              <a:tblGrid>
                <a:gridCol w="4620286"/>
                <a:gridCol w="4620286"/>
              </a:tblGrid>
              <a:tr h="566465">
                <a:tc gridSpan="2">
                  <a:txBody>
                    <a:bodyPr/>
                    <a:lstStyle/>
                    <a:p>
                      <a:pPr algn="ctr"/>
                      <a:r>
                        <a:rPr lang="en-US" sz="2000" dirty="0" smtClean="0"/>
                        <a:t>HWRF</a:t>
                      </a:r>
                      <a:r>
                        <a:rPr lang="en-US" sz="2000" baseline="0" dirty="0" smtClean="0"/>
                        <a:t> Task Matrix – O&amp;M</a:t>
                      </a:r>
                      <a:endParaRPr lang="en-US" sz="2000" dirty="0"/>
                    </a:p>
                  </a:txBody>
                  <a:tcPr marL="100806" marR="100806" marT="50398" marB="50398"/>
                </a:tc>
                <a:tc hMerge="1">
                  <a:txBody>
                    <a:bodyPr/>
                    <a:lstStyle/>
                    <a:p>
                      <a:endParaRPr lang="en-US" dirty="0"/>
                    </a:p>
                  </a:txBody>
                  <a:tcPr/>
                </a:tc>
              </a:tr>
              <a:tr h="566465">
                <a:tc>
                  <a:txBody>
                    <a:bodyPr/>
                    <a:lstStyle/>
                    <a:p>
                      <a:pPr algn="ctr"/>
                      <a:r>
                        <a:rPr lang="en-US" sz="2000" dirty="0" smtClean="0"/>
                        <a:t>Pre-Implementation T&amp;E</a:t>
                      </a:r>
                      <a:endParaRPr lang="en-US" sz="2000" dirty="0"/>
                    </a:p>
                  </a:txBody>
                  <a:tcPr marL="100806" marR="100806" marT="50398" marB="50398"/>
                </a:tc>
                <a:tc>
                  <a:txBody>
                    <a:bodyPr/>
                    <a:lstStyle/>
                    <a:p>
                      <a:pPr algn="ctr"/>
                      <a:r>
                        <a:rPr lang="en-US" sz="2000" dirty="0" smtClean="0"/>
                        <a:t>Code</a:t>
                      </a:r>
                      <a:r>
                        <a:rPr lang="en-US" sz="2000" baseline="0" dirty="0" smtClean="0"/>
                        <a:t> Optimization and IT Testing, RFCs</a:t>
                      </a:r>
                      <a:endParaRPr lang="en-US" sz="2000" dirty="0"/>
                    </a:p>
                  </a:txBody>
                  <a:tcPr marL="100806" marR="100806" marT="50398" marB="50398"/>
                </a:tc>
              </a:tr>
              <a:tr h="566465">
                <a:tc>
                  <a:txBody>
                    <a:bodyPr/>
                    <a:lstStyle/>
                    <a:p>
                      <a:pPr algn="ctr"/>
                      <a:r>
                        <a:rPr lang="en-US" sz="2000" dirty="0" smtClean="0"/>
                        <a:t>Scripting for Operational and Parallel Runs</a:t>
                      </a:r>
                      <a:endParaRPr lang="en-US" sz="2000" dirty="0"/>
                    </a:p>
                  </a:txBody>
                  <a:tcPr marL="100806" marR="100806" marT="50398" marB="50398"/>
                </a:tc>
                <a:tc>
                  <a:txBody>
                    <a:bodyPr/>
                    <a:lstStyle/>
                    <a:p>
                      <a:pPr algn="ctr"/>
                      <a:r>
                        <a:rPr lang="en-US" sz="2000" dirty="0" smtClean="0"/>
                        <a:t>Porting activities</a:t>
                      </a:r>
                      <a:endParaRPr lang="en-US" sz="2000" dirty="0"/>
                    </a:p>
                  </a:txBody>
                  <a:tcPr marL="100806" marR="100806" marT="50398" marB="50398"/>
                </a:tc>
              </a:tr>
              <a:tr h="977735">
                <a:tc>
                  <a:txBody>
                    <a:bodyPr/>
                    <a:lstStyle/>
                    <a:p>
                      <a:pPr algn="ctr"/>
                      <a:r>
                        <a:rPr lang="en-US" sz="2000" dirty="0" smtClean="0"/>
                        <a:t>Troubleshooting</a:t>
                      </a:r>
                      <a:r>
                        <a:rPr lang="en-US" sz="2000" baseline="0" dirty="0" smtClean="0"/>
                        <a:t> Operational and Parallel Runs</a:t>
                      </a:r>
                      <a:endParaRPr lang="en-US" sz="2000" dirty="0"/>
                    </a:p>
                  </a:txBody>
                  <a:tcPr marL="100806" marR="100806" marT="50398" marB="50398"/>
                </a:tc>
                <a:tc>
                  <a:txBody>
                    <a:bodyPr/>
                    <a:lstStyle/>
                    <a:p>
                      <a:pPr algn="ctr"/>
                      <a:r>
                        <a:rPr lang="en-US" sz="2000" dirty="0" smtClean="0"/>
                        <a:t>Automation of runs, archives,</a:t>
                      </a:r>
                      <a:r>
                        <a:rPr lang="en-US" sz="2000" baseline="0" dirty="0" smtClean="0"/>
                        <a:t> </a:t>
                      </a:r>
                      <a:r>
                        <a:rPr lang="en-US" sz="2000" dirty="0" smtClean="0"/>
                        <a:t>products and graphics</a:t>
                      </a:r>
                      <a:endParaRPr lang="en-US" sz="2000" dirty="0"/>
                    </a:p>
                  </a:txBody>
                  <a:tcPr marL="100806" marR="100806" marT="50398" marB="50398"/>
                </a:tc>
              </a:tr>
              <a:tr h="566465">
                <a:tc>
                  <a:txBody>
                    <a:bodyPr/>
                    <a:lstStyle/>
                    <a:p>
                      <a:pPr algn="ctr"/>
                      <a:r>
                        <a:rPr lang="en-US" sz="2000" dirty="0" smtClean="0"/>
                        <a:t>Product Display</a:t>
                      </a:r>
                      <a:r>
                        <a:rPr lang="en-US" sz="2000" baseline="0" dirty="0" smtClean="0"/>
                        <a:t> and </a:t>
                      </a:r>
                      <a:r>
                        <a:rPr lang="en-US" sz="2000" dirty="0" smtClean="0"/>
                        <a:t>Website maintenance</a:t>
                      </a:r>
                      <a:endParaRPr lang="en-US" sz="2000" dirty="0"/>
                    </a:p>
                  </a:txBody>
                  <a:tcPr marL="100806" marR="100806" marT="50398" marB="50398"/>
                </a:tc>
                <a:tc>
                  <a:txBody>
                    <a:bodyPr/>
                    <a:lstStyle/>
                    <a:p>
                      <a:pPr algn="ctr"/>
                      <a:r>
                        <a:rPr lang="en-US" sz="2000" dirty="0" smtClean="0"/>
                        <a:t>Real-time Statistics and Diagnostics</a:t>
                      </a:r>
                      <a:endParaRPr lang="en-US" sz="2000" dirty="0"/>
                    </a:p>
                  </a:txBody>
                  <a:tcPr marL="100806" marR="100806" marT="50398" marB="50398"/>
                </a:tc>
              </a:tr>
              <a:tr h="977735">
                <a:tc>
                  <a:txBody>
                    <a:bodyPr/>
                    <a:lstStyle/>
                    <a:p>
                      <a:pPr algn="ctr"/>
                      <a:r>
                        <a:rPr lang="en-US" sz="2000" dirty="0" smtClean="0"/>
                        <a:t>Code management</a:t>
                      </a:r>
                      <a:r>
                        <a:rPr lang="en-US" sz="2000" baseline="0" dirty="0" smtClean="0"/>
                        <a:t> and subversion maintenance</a:t>
                      </a:r>
                      <a:endParaRPr lang="en-US" sz="2000" dirty="0"/>
                    </a:p>
                  </a:txBody>
                  <a:tcPr marL="100806" marR="100806" marT="50398" marB="50398"/>
                </a:tc>
                <a:tc>
                  <a:txBody>
                    <a:bodyPr/>
                    <a:lstStyle/>
                    <a:p>
                      <a:pPr algn="ctr"/>
                      <a:r>
                        <a:rPr lang="en-US" sz="2000" dirty="0" smtClean="0"/>
                        <a:t>Support to NHC, JTWC and other partners</a:t>
                      </a:r>
                      <a:endParaRPr lang="en-US" sz="2000" dirty="0"/>
                    </a:p>
                  </a:txBody>
                  <a:tcPr marL="100806" marR="100806" marT="50398" marB="50398"/>
                </a:tc>
              </a:tr>
              <a:tr h="566465">
                <a:tc>
                  <a:txBody>
                    <a:bodyPr/>
                    <a:lstStyle/>
                    <a:p>
                      <a:pPr algn="ctr"/>
                      <a:r>
                        <a:rPr lang="en-US" sz="2000" dirty="0" smtClean="0"/>
                        <a:t>Real-time</a:t>
                      </a:r>
                      <a:r>
                        <a:rPr lang="en-US" sz="2000" baseline="0" dirty="0" smtClean="0"/>
                        <a:t> tasking of P-3 and G-IV</a:t>
                      </a:r>
                      <a:endParaRPr lang="en-US" sz="2000" dirty="0"/>
                    </a:p>
                  </a:txBody>
                  <a:tcPr marL="100806" marR="100806" marT="50398" marB="50398"/>
                </a:tc>
                <a:tc>
                  <a:txBody>
                    <a:bodyPr/>
                    <a:lstStyle/>
                    <a:p>
                      <a:pPr algn="ctr"/>
                      <a:r>
                        <a:rPr lang="en-US" sz="2000" dirty="0" smtClean="0"/>
                        <a:t>HWRF</a:t>
                      </a:r>
                      <a:r>
                        <a:rPr lang="en-US" sz="2000" baseline="0" dirty="0" smtClean="0"/>
                        <a:t> Weekly and Monthly meetings</a:t>
                      </a:r>
                      <a:endParaRPr lang="en-US" sz="2000" dirty="0"/>
                    </a:p>
                  </a:txBody>
                  <a:tcPr marL="100806" marR="100806" marT="50398" marB="50398"/>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626745"/>
              </p:ext>
            </p:extLst>
          </p:nvPr>
        </p:nvGraphicFramePr>
        <p:xfrm>
          <a:off x="849313" y="5913438"/>
          <a:ext cx="8569325" cy="640080"/>
        </p:xfrm>
        <a:graphic>
          <a:graphicData uri="http://schemas.openxmlformats.org/drawingml/2006/table">
            <a:tbl>
              <a:tblPr/>
              <a:tblGrid>
                <a:gridCol w="8569325"/>
              </a:tblGrid>
              <a:tr h="640080">
                <a:tc>
                  <a:txBody>
                    <a:bodyPr/>
                    <a:lstStyle/>
                    <a:p>
                      <a:r>
                        <a:rPr lang="en-US" sz="1800" b="1" dirty="0" smtClean="0"/>
                        <a:t>HWRF Team:  </a:t>
                      </a:r>
                      <a:r>
                        <a:rPr lang="en-US" sz="1800" dirty="0" smtClean="0"/>
                        <a:t>Robert </a:t>
                      </a:r>
                      <a:r>
                        <a:rPr lang="en-US" sz="1800" dirty="0" err="1"/>
                        <a:t>Tuleya</a:t>
                      </a:r>
                      <a:r>
                        <a:rPr lang="en-US" sz="1800" dirty="0"/>
                        <a:t>, Young Kwon, </a:t>
                      </a:r>
                      <a:r>
                        <a:rPr lang="en-US" sz="1800" dirty="0" err="1"/>
                        <a:t>Qingfu</a:t>
                      </a:r>
                      <a:r>
                        <a:rPr lang="en-US" sz="1800" dirty="0"/>
                        <a:t> Liu, </a:t>
                      </a:r>
                      <a:r>
                        <a:rPr lang="en-US" sz="1800" dirty="0" err="1"/>
                        <a:t>Chanh</a:t>
                      </a:r>
                      <a:r>
                        <a:rPr lang="en-US" sz="1800" dirty="0"/>
                        <a:t> </a:t>
                      </a:r>
                      <a:r>
                        <a:rPr lang="en-US" sz="1800" dirty="0" err="1"/>
                        <a:t>Kieu</a:t>
                      </a:r>
                      <a:r>
                        <a:rPr lang="en-US" sz="1800" dirty="0"/>
                        <a:t>, Zhan Zhang, Sam Trahan, </a:t>
                      </a:r>
                      <a:r>
                        <a:rPr lang="en-US" sz="1800" dirty="0" err="1"/>
                        <a:t>Weiguo</a:t>
                      </a:r>
                      <a:r>
                        <a:rPr lang="en-US" sz="1800" dirty="0"/>
                        <a:t> Wang, </a:t>
                      </a:r>
                      <a:r>
                        <a:rPr lang="en-US" sz="1800" dirty="0" err="1"/>
                        <a:t>Mingjing</a:t>
                      </a:r>
                      <a:r>
                        <a:rPr lang="en-US" sz="1800" dirty="0"/>
                        <a:t> Tong, In-</a:t>
                      </a:r>
                      <a:r>
                        <a:rPr lang="en-US" sz="1800" dirty="0" err="1"/>
                        <a:t>Hyuk</a:t>
                      </a:r>
                      <a:r>
                        <a:rPr lang="en-US" sz="1800" dirty="0"/>
                        <a:t> Kwon </a:t>
                      </a:r>
                    </a:p>
                  </a:txBody>
                  <a:tcPr anchor="ctr">
                    <a:lnL>
                      <a:noFill/>
                    </a:lnL>
                    <a:lnR>
                      <a:noFill/>
                    </a:lnR>
                    <a:lnT>
                      <a:noFill/>
                    </a:lnT>
                    <a:lnB>
                      <a:noFill/>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00723352"/>
              </p:ext>
            </p:extLst>
          </p:nvPr>
        </p:nvGraphicFramePr>
        <p:xfrm>
          <a:off x="849313" y="6675437"/>
          <a:ext cx="8569325" cy="640080"/>
        </p:xfrm>
        <a:graphic>
          <a:graphicData uri="http://schemas.openxmlformats.org/drawingml/2006/table">
            <a:tbl>
              <a:tblPr/>
              <a:tblGrid>
                <a:gridCol w="8569325"/>
              </a:tblGrid>
              <a:tr h="640080">
                <a:tc>
                  <a:txBody>
                    <a:bodyPr/>
                    <a:lstStyle/>
                    <a:p>
                      <a:r>
                        <a:rPr lang="en-US" sz="1800" b="1" dirty="0"/>
                        <a:t>Marine Modeling Branch Collaborators:</a:t>
                      </a:r>
                    </a:p>
                    <a:p>
                      <a:r>
                        <a:rPr lang="en-US" sz="1800" dirty="0"/>
                        <a:t>Hyun-</a:t>
                      </a:r>
                      <a:r>
                        <a:rPr lang="en-US" sz="1800" dirty="0" err="1"/>
                        <a:t>Sook</a:t>
                      </a:r>
                      <a:r>
                        <a:rPr lang="en-US" sz="1800" dirty="0"/>
                        <a:t> Kim, Dan Iredell</a:t>
                      </a:r>
                    </a:p>
                  </a:txBody>
                  <a:tcPr anchor="ctr">
                    <a:lnL>
                      <a:noFill/>
                    </a:lnL>
                    <a:lnR>
                      <a:noFill/>
                    </a:lnR>
                    <a:lnT>
                      <a:noFill/>
                    </a:lnT>
                    <a:lnB>
                      <a:noFill/>
                    </a:lnB>
                  </a:tcPr>
                </a:tc>
              </a:tr>
            </a:tbl>
          </a:graphicData>
        </a:graphic>
      </p:graphicFrame>
      <p:sp>
        <p:nvSpPr>
          <p:cNvPr id="6" name="Rectangle 1"/>
          <p:cNvSpPr>
            <a:spLocks noChangeArrowheads="1"/>
          </p:cNvSpPr>
          <p:nvPr/>
        </p:nvSpPr>
        <p:spPr bwMode="auto">
          <a:xfrm>
            <a:off x="1008064" y="3611053"/>
            <a:ext cx="184710" cy="36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6" rIns="91430" bIns="45716" numCol="1" anchor="ctr" anchorCtr="0" compatLnSpc="1">
            <a:prstTxWarp prst="textNoShape">
              <a:avLst/>
            </a:prstTxWarp>
            <a:spAutoFit/>
          </a:bodyPr>
          <a:lstStyle/>
          <a:p>
            <a:pPr defTabSz="914305"/>
            <a:endParaRPr lang="en-US">
              <a:latin typeface="Arial" charset="0"/>
              <a:cs typeface="Arial" charset="0"/>
            </a:endParaRPr>
          </a:p>
        </p:txBody>
      </p:sp>
    </p:spTree>
    <p:extLst>
      <p:ext uri="{BB962C8B-B14F-4D97-AF65-F5344CB8AC3E}">
        <p14:creationId xmlns:p14="http://schemas.microsoft.com/office/powerpoint/2010/main" val="22457588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a:normAutofit fontScale="90000"/>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US"/>
              <a:t>New Nest Motion Algorithms</a:t>
            </a:r>
            <a:br>
              <a:rPr lang="en-US"/>
            </a:br>
            <a:r>
              <a:rPr lang="en-US" sz="3600"/>
              <a:t> 	</a:t>
            </a:r>
          </a:p>
        </p:txBody>
      </p:sp>
      <p:sp>
        <p:nvSpPr>
          <p:cNvPr id="3" name="Text Placeholder 2"/>
          <p:cNvSpPr txBox="1">
            <a:spLocks noGrp="1"/>
          </p:cNvSpPr>
          <p:nvPr>
            <p:ph type="body" idx="4294967295"/>
          </p:nvPr>
        </p:nvSpPr>
        <p:spPr>
          <a:xfrm>
            <a:off x="392113" y="1265237"/>
            <a:ext cx="9071640" cy="4989240"/>
          </a:xfrm>
        </p:spPr>
        <p:txBody>
          <a:bodyPr>
            <a:normAutofit/>
          </a:bodyPr>
          <a:lstStyle>
            <a:defPPr marL="432000" marR="0" lvl="0" indent="-324000">
              <a:spcBef>
                <a:spcPts val="0"/>
              </a:spcBef>
              <a:spcAft>
                <a:spcPts val="1414"/>
              </a:spcAft>
              <a:buSzPct val="45000"/>
              <a:buFont typeface="StarSymbol"/>
              <a:buNone/>
              <a:defRPr lang="en-US" sz="3200" b="0" i="0" u="none" strike="noStrike" kern="1200">
                <a:ln>
                  <a:noFill/>
                </a:ln>
                <a:latin typeface="Arial" pitchFamily="18"/>
                <a:ea typeface="WenQuanYi Zen Hei" pitchFamily="2"/>
                <a:cs typeface="Lohit Hindi" pitchFamily="2"/>
              </a:defRPr>
            </a:defPPr>
            <a:lvl1pPr marL="432000" marR="0" lvl="0" indent="-324000">
              <a:spcBef>
                <a:spcPts val="0"/>
              </a:spcBef>
              <a:spcAft>
                <a:spcPts val="1414"/>
              </a:spcAft>
              <a:buSzPct val="45000"/>
              <a:buFont typeface="StarSymbol"/>
              <a:buChar char="●"/>
              <a:defRPr lang="en-US" sz="3200" b="0" i="0" u="none" strike="noStrike" kern="1200">
                <a:ln>
                  <a:noFill/>
                </a:ln>
                <a:latin typeface="Arial" pitchFamily="18"/>
                <a:ea typeface="WenQuanYi Zen Hei" pitchFamily="2"/>
                <a:cs typeface="Lohit Hindi" pitchFamily="2"/>
              </a:defRPr>
            </a:lvl1pPr>
            <a:lvl2pPr marL="864000" marR="0" lvl="1" indent="-324000">
              <a:spcBef>
                <a:spcPts val="0"/>
              </a:spcBef>
              <a:spcAft>
                <a:spcPts val="1134"/>
              </a:spcAft>
              <a:buSzPct val="45000"/>
              <a:buFont typeface="StarSymbol"/>
              <a:buChar char="●"/>
              <a:defRPr lang="en-US" sz="2800" b="0" i="0" u="none" strike="noStrike" kern="1200">
                <a:ln>
                  <a:noFill/>
                </a:ln>
                <a:latin typeface="Arial" pitchFamily="18"/>
                <a:ea typeface="WenQuanYi Zen Hei" pitchFamily="2"/>
                <a:cs typeface="Lohit Hindi" pitchFamily="2"/>
              </a:defRPr>
            </a:lvl2pPr>
            <a:lvl3pPr marL="1295999" marR="0" lvl="2" indent="-288000">
              <a:spcBef>
                <a:spcPts val="0"/>
              </a:spcBef>
              <a:spcAft>
                <a:spcPts val="850"/>
              </a:spcAft>
              <a:buSzPct val="75000"/>
              <a:buFont typeface="StarSymbol"/>
              <a:buChar char="–"/>
              <a:defRPr lang="en-US" sz="2400" b="0" i="0" u="none" strike="noStrike" kern="1200">
                <a:ln>
                  <a:noFill/>
                </a:ln>
                <a:latin typeface="Arial" pitchFamily="18"/>
                <a:ea typeface="WenQuanYi Zen Hei" pitchFamily="2"/>
                <a:cs typeface="Lohit Hindi" pitchFamily="2"/>
              </a:defRPr>
            </a:lvl3pPr>
            <a:lvl4pPr marL="1728000" marR="0" lvl="3" indent="-216000">
              <a:spcBef>
                <a:spcPts val="0"/>
              </a:spcBef>
              <a:spcAft>
                <a:spcPts val="567"/>
              </a:spcAft>
              <a:buSzPct val="45000"/>
              <a:buFont typeface="StarSymbol"/>
              <a:buChar char="●"/>
              <a:defRPr lang="en-US" sz="2000" b="0" i="0" u="none" strike="noStrike" kern="1200">
                <a:ln>
                  <a:noFill/>
                </a:ln>
                <a:latin typeface="Arial" pitchFamily="18"/>
                <a:ea typeface="WenQuanYi Zen Hei" pitchFamily="2"/>
                <a:cs typeface="Lohit Hindi" pitchFamily="2"/>
              </a:defRPr>
            </a:lvl4pPr>
            <a:lvl5pPr marL="2160000" marR="0" lvl="4" indent="-216000">
              <a:spcBef>
                <a:spcPts val="0"/>
              </a:spcBef>
              <a:spcAft>
                <a:spcPts val="283"/>
              </a:spcAft>
              <a:buSzPct val="75000"/>
              <a:buFont typeface="StarSymbol"/>
              <a:buChar char="–"/>
              <a:defRPr lang="en-US" sz="2000" b="0" i="0" u="none" strike="noStrike" kern="1200">
                <a:ln>
                  <a:noFill/>
                </a:ln>
                <a:latin typeface="Arial" pitchFamily="18"/>
                <a:ea typeface="WenQuanYi Zen Hei" pitchFamily="2"/>
                <a:cs typeface="Lohit Hindi"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WenQuanYi Zen Hei" pitchFamily="2"/>
                <a:cs typeface="Lohit Hindi" pitchFamily="2"/>
              </a:defRPr>
            </a:lvl9pPr>
          </a:lstStyle>
          <a:p>
            <a:pPr lvl="0"/>
            <a:r>
              <a:rPr lang="en-US" dirty="0"/>
              <a:t>Neither centroid method works with 100% reliability. </a:t>
            </a:r>
            <a:r>
              <a:rPr lang="en-US" dirty="0" smtClean="0"/>
              <a:t>Examining </a:t>
            </a:r>
            <a:r>
              <a:rPr lang="en-US" dirty="0"/>
              <a:t>four possibilities:</a:t>
            </a:r>
          </a:p>
          <a:p>
            <a:pPr lvl="1" rtl="0" hangingPunct="0"/>
            <a:r>
              <a:rPr lang="en-US" dirty="0"/>
              <a:t>HTCF-based temporal curve </a:t>
            </a:r>
            <a:r>
              <a:rPr lang="en-US" dirty="0" smtClean="0"/>
              <a:t>fit through extrapolation for next movement time</a:t>
            </a:r>
            <a:endParaRPr lang="en-US" dirty="0"/>
          </a:p>
          <a:p>
            <a:pPr lvl="1" hangingPunct="0"/>
            <a:r>
              <a:rPr lang="en-US" dirty="0"/>
              <a:t>Instantaneous large-scale averaging of </a:t>
            </a:r>
            <a:r>
              <a:rPr lang="en-US" dirty="0" smtClean="0"/>
              <a:t>pressure and use of dynamic </a:t>
            </a:r>
            <a:r>
              <a:rPr lang="en-US" dirty="0"/>
              <a:t>pressure to eliminate terrain issues</a:t>
            </a:r>
          </a:p>
          <a:p>
            <a:pPr lvl="1" rtl="0" hangingPunct="0"/>
            <a:r>
              <a:rPr lang="en-US" dirty="0" smtClean="0"/>
              <a:t>Feature </a:t>
            </a:r>
            <a:r>
              <a:rPr lang="en-US" dirty="0"/>
              <a:t>tracking</a:t>
            </a:r>
          </a:p>
          <a:p>
            <a:pPr lvl="1" rtl="0" hangingPunct="0"/>
            <a:r>
              <a:rPr lang="en-US" dirty="0" smtClean="0">
                <a:cs typeface="Arial" pitchFamily="32"/>
              </a:rPr>
              <a:t>“</a:t>
            </a:r>
            <a:r>
              <a:rPr lang="en-US" dirty="0">
                <a:cs typeface="Arial" pitchFamily="32"/>
              </a:rPr>
              <a:t>Consensus” – combine multiple trackers</a:t>
            </a:r>
          </a:p>
        </p:txBody>
      </p:sp>
    </p:spTree>
    <p:extLst>
      <p:ext uri="{BB962C8B-B14F-4D97-AF65-F5344CB8AC3E}">
        <p14:creationId xmlns:p14="http://schemas.microsoft.com/office/powerpoint/2010/main" val="319696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3" y="274638"/>
            <a:ext cx="9074150" cy="695326"/>
          </a:xfrm>
        </p:spPr>
        <p:txBody>
          <a:bodyPr>
            <a:normAutofit fontScale="90000"/>
          </a:bodyPr>
          <a:lstStyle/>
          <a:p>
            <a:r>
              <a:rPr lang="en-US" b="1" dirty="0"/>
              <a:t>Potential Issues (focus areas):</a:t>
            </a:r>
            <a:endParaRPr lang="en-US" b="1" dirty="0"/>
          </a:p>
        </p:txBody>
      </p:sp>
      <p:sp>
        <p:nvSpPr>
          <p:cNvPr id="3" name="Content Placeholder 2"/>
          <p:cNvSpPr>
            <a:spLocks noGrp="1"/>
          </p:cNvSpPr>
          <p:nvPr>
            <p:ph sz="quarter" idx="1"/>
          </p:nvPr>
        </p:nvSpPr>
        <p:spPr>
          <a:xfrm>
            <a:off x="392113" y="1112838"/>
            <a:ext cx="9074150" cy="6011863"/>
          </a:xfrm>
        </p:spPr>
        <p:txBody>
          <a:bodyPr/>
          <a:lstStyle/>
          <a:p>
            <a:r>
              <a:rPr lang="en-US" dirty="0" smtClean="0"/>
              <a:t>Large-Scale:</a:t>
            </a:r>
          </a:p>
          <a:p>
            <a:pPr marL="947638" lvl="1" indent="-514297"/>
            <a:r>
              <a:rPr lang="en-US" dirty="0" smtClean="0"/>
              <a:t>Systematic evaluation of large-scale synoptic features</a:t>
            </a:r>
          </a:p>
          <a:p>
            <a:pPr marL="947638" lvl="1" indent="-514297"/>
            <a:r>
              <a:rPr lang="en-US" dirty="0" smtClean="0"/>
              <a:t>Evaluation of basin-scale HWRF runs </a:t>
            </a:r>
          </a:p>
          <a:p>
            <a:pPr marL="947638" lvl="1" indent="-514297"/>
            <a:r>
              <a:rPr lang="en-US" dirty="0" smtClean="0"/>
              <a:t>Influence of lateral boundary conditions</a:t>
            </a:r>
          </a:p>
          <a:p>
            <a:pPr marL="947638" lvl="1" indent="-514297"/>
            <a:r>
              <a:rPr lang="en-US" dirty="0" smtClean="0"/>
              <a:t>Vortex influence on large-scale circulation</a:t>
            </a:r>
          </a:p>
          <a:p>
            <a:pPr marL="947638" lvl="1" indent="-514297"/>
            <a:r>
              <a:rPr lang="en-US" dirty="0" smtClean="0"/>
              <a:t>Impact of DA on large-scale</a:t>
            </a:r>
          </a:p>
          <a:p>
            <a:pPr marL="947638" lvl="1" indent="-514297"/>
            <a:r>
              <a:rPr lang="en-US" dirty="0" smtClean="0"/>
              <a:t>Impact of vertical levels (and their distribution)</a:t>
            </a:r>
          </a:p>
          <a:p>
            <a:pPr marL="947638" lvl="1" indent="-514297"/>
            <a:r>
              <a:rPr lang="en-US" dirty="0" smtClean="0"/>
              <a:t>Evaluation of tropical rainfall forecasts</a:t>
            </a:r>
          </a:p>
          <a:p>
            <a:endParaRPr lang="en-US" dirty="0" smtClean="0"/>
          </a:p>
          <a:p>
            <a:r>
              <a:rPr lang="en-US" dirty="0" smtClean="0"/>
              <a:t>Define metrics and tools for large-scale evaluation</a:t>
            </a:r>
          </a:p>
          <a:p>
            <a:r>
              <a:rPr lang="en-US" dirty="0" smtClean="0"/>
              <a:t>Construct HWRF model climatology</a:t>
            </a:r>
          </a:p>
          <a:p>
            <a:r>
              <a:rPr lang="en-US" dirty="0" smtClean="0"/>
              <a:t>Generate high-resolution HWRF analysis</a:t>
            </a:r>
            <a:endParaRPr lang="en-US" dirty="0"/>
          </a:p>
        </p:txBody>
      </p:sp>
      <p:sp>
        <p:nvSpPr>
          <p:cNvPr id="4" name="Slide Number Placeholder 3"/>
          <p:cNvSpPr>
            <a:spLocks noGrp="1"/>
          </p:cNvSpPr>
          <p:nvPr>
            <p:ph type="sldNum" sz="quarter" idx="12"/>
          </p:nvPr>
        </p:nvSpPr>
        <p:spPr/>
        <p:txBody>
          <a:bodyPr/>
          <a:lstStyle/>
          <a:p>
            <a:pPr>
              <a:defRPr/>
            </a:pPr>
            <a:fld id="{6F4D74BC-3535-4954-9BB3-A9B0F3A00617}"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10000" r="-5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8036" y="251989"/>
            <a:ext cx="4788297" cy="806716"/>
          </a:xfrm>
        </p:spPr>
        <p:style>
          <a:lnRef idx="1">
            <a:schemeClr val="accent3"/>
          </a:lnRef>
          <a:fillRef idx="2">
            <a:schemeClr val="accent3"/>
          </a:fillRef>
          <a:effectRef idx="1">
            <a:schemeClr val="accent3"/>
          </a:effectRef>
          <a:fontRef idx="minor">
            <a:schemeClr val="dk1"/>
          </a:fontRef>
        </p:style>
        <p:txBody>
          <a:bodyPr/>
          <a:lstStyle/>
          <a:p>
            <a:r>
              <a:rPr lang="en-US" dirty="0" smtClean="0"/>
              <a:t>Motivating Questions</a:t>
            </a:r>
            <a:endParaRPr lang="en-US" dirty="0"/>
          </a:p>
        </p:txBody>
      </p:sp>
      <p:sp>
        <p:nvSpPr>
          <p:cNvPr id="4" name="TextBox 3"/>
          <p:cNvSpPr txBox="1"/>
          <p:nvPr/>
        </p:nvSpPr>
        <p:spPr>
          <a:xfrm>
            <a:off x="1711606" y="1409302"/>
            <a:ext cx="7261749" cy="378767"/>
          </a:xfrm>
          <a:prstGeom prst="rect">
            <a:avLst/>
          </a:prstGeom>
        </p:spPr>
        <p:style>
          <a:lnRef idx="1">
            <a:schemeClr val="accent2"/>
          </a:lnRef>
          <a:fillRef idx="2">
            <a:schemeClr val="accent2"/>
          </a:fillRef>
          <a:effectRef idx="1">
            <a:schemeClr val="accent2"/>
          </a:effectRef>
          <a:fontRef idx="minor">
            <a:schemeClr val="dk1"/>
          </a:fontRef>
        </p:style>
        <p:txBody>
          <a:bodyPr wrap="none" lIns="100783" tIns="50392" rIns="100783" bIns="50392" rtlCol="0">
            <a:spAutoFit/>
          </a:bodyPr>
          <a:lstStyle/>
          <a:p>
            <a:pPr defTabSz="1007838" fontAlgn="auto">
              <a:spcBef>
                <a:spcPts val="0"/>
              </a:spcBef>
              <a:spcAft>
                <a:spcPts val="0"/>
              </a:spcAft>
            </a:pPr>
            <a:r>
              <a:rPr lang="en-US" dirty="0">
                <a:solidFill>
                  <a:prstClr val="black"/>
                </a:solidFill>
              </a:rPr>
              <a:t>What are the error characteristics of the basin-scale HWRF’s large scale climatology</a:t>
            </a:r>
            <a:r>
              <a:rPr lang="en-US" dirty="0" smtClean="0">
                <a:solidFill>
                  <a:prstClr val="black"/>
                </a:solidFill>
              </a:rPr>
              <a:t>?</a:t>
            </a:r>
            <a:endParaRPr lang="en-US" dirty="0">
              <a:solidFill>
                <a:prstClr val="black"/>
              </a:solidFill>
            </a:endParaRPr>
          </a:p>
        </p:txBody>
      </p:sp>
      <p:sp>
        <p:nvSpPr>
          <p:cNvPr id="5" name="TextBox 4"/>
          <p:cNvSpPr txBox="1"/>
          <p:nvPr/>
        </p:nvSpPr>
        <p:spPr>
          <a:xfrm>
            <a:off x="336021" y="6887704"/>
            <a:ext cx="7607613" cy="378767"/>
          </a:xfrm>
          <a:prstGeom prst="rect">
            <a:avLst/>
          </a:prstGeom>
        </p:spPr>
        <p:style>
          <a:lnRef idx="1">
            <a:schemeClr val="accent5"/>
          </a:lnRef>
          <a:fillRef idx="2">
            <a:schemeClr val="accent5"/>
          </a:fillRef>
          <a:effectRef idx="1">
            <a:schemeClr val="accent5"/>
          </a:effectRef>
          <a:fontRef idx="minor">
            <a:schemeClr val="dk1"/>
          </a:fontRef>
        </p:style>
        <p:txBody>
          <a:bodyPr wrap="none" lIns="100783" tIns="50392" rIns="100783" bIns="50392" rtlCol="0">
            <a:spAutoFit/>
          </a:bodyPr>
          <a:lstStyle/>
          <a:p>
            <a:pPr defTabSz="1007838" fontAlgn="auto">
              <a:spcBef>
                <a:spcPts val="0"/>
              </a:spcBef>
              <a:spcAft>
                <a:spcPts val="0"/>
              </a:spcAft>
            </a:pPr>
            <a:r>
              <a:rPr lang="en-US" dirty="0">
                <a:solidFill>
                  <a:prstClr val="black"/>
                </a:solidFill>
              </a:rPr>
              <a:t>Can regional biases be tied to certain physical processes that highlight model </a:t>
            </a:r>
            <a:r>
              <a:rPr lang="en-US" dirty="0" smtClean="0">
                <a:solidFill>
                  <a:prstClr val="black"/>
                </a:solidFill>
              </a:rPr>
              <a:t>deficiencies?</a:t>
            </a:r>
            <a:endParaRPr lang="en-US" dirty="0">
              <a:solidFill>
                <a:prstClr val="black"/>
              </a:solidFill>
            </a:endParaRPr>
          </a:p>
        </p:txBody>
      </p:sp>
      <p:sp>
        <p:nvSpPr>
          <p:cNvPr id="6" name="TextBox 5"/>
          <p:cNvSpPr txBox="1"/>
          <p:nvPr/>
        </p:nvSpPr>
        <p:spPr>
          <a:xfrm>
            <a:off x="336022" y="5207777"/>
            <a:ext cx="5632969" cy="655766"/>
          </a:xfrm>
          <a:prstGeom prst="rect">
            <a:avLst/>
          </a:prstGeom>
        </p:spPr>
        <p:style>
          <a:lnRef idx="1">
            <a:schemeClr val="accent4"/>
          </a:lnRef>
          <a:fillRef idx="2">
            <a:schemeClr val="accent4"/>
          </a:fillRef>
          <a:effectRef idx="1">
            <a:schemeClr val="accent4"/>
          </a:effectRef>
          <a:fontRef idx="minor">
            <a:schemeClr val="dk1"/>
          </a:fontRef>
        </p:style>
        <p:txBody>
          <a:bodyPr wrap="none" lIns="100783" tIns="50392" rIns="100783" bIns="50392" rtlCol="0">
            <a:spAutoFit/>
          </a:bodyPr>
          <a:lstStyle/>
          <a:p>
            <a:pPr defTabSz="1007838" fontAlgn="auto">
              <a:spcBef>
                <a:spcPts val="0"/>
              </a:spcBef>
              <a:spcAft>
                <a:spcPts val="0"/>
              </a:spcAft>
            </a:pPr>
            <a:r>
              <a:rPr lang="en-US" dirty="0">
                <a:solidFill>
                  <a:prstClr val="black"/>
                </a:solidFill>
              </a:rPr>
              <a:t>Are there systematic errors in model physics that aren't </a:t>
            </a:r>
            <a:endParaRPr lang="en-US" dirty="0" smtClean="0">
              <a:solidFill>
                <a:prstClr val="black"/>
              </a:solidFill>
            </a:endParaRPr>
          </a:p>
          <a:p>
            <a:pPr defTabSz="1007838" fontAlgn="auto">
              <a:spcBef>
                <a:spcPts val="0"/>
              </a:spcBef>
              <a:spcAft>
                <a:spcPts val="0"/>
              </a:spcAft>
            </a:pPr>
            <a:r>
              <a:rPr lang="en-US" dirty="0" smtClean="0">
                <a:solidFill>
                  <a:prstClr val="black"/>
                </a:solidFill>
              </a:rPr>
              <a:t>obvious </a:t>
            </a:r>
            <a:r>
              <a:rPr lang="en-US" dirty="0">
                <a:solidFill>
                  <a:prstClr val="black"/>
                </a:solidFill>
              </a:rPr>
              <a:t>near the hurricane, but which affect the model's forecast</a:t>
            </a:r>
            <a:r>
              <a:rPr lang="en-US" dirty="0" smtClean="0">
                <a:solidFill>
                  <a:prstClr val="black"/>
                </a:solidFill>
              </a:rPr>
              <a:t>?</a:t>
            </a:r>
            <a:endParaRPr lang="en-US" dirty="0">
              <a:solidFill>
                <a:prstClr val="black"/>
              </a:solidFill>
            </a:endParaRPr>
          </a:p>
        </p:txBody>
      </p:sp>
      <p:sp>
        <p:nvSpPr>
          <p:cNvPr id="8" name="Rectangle 7"/>
          <p:cNvSpPr/>
          <p:nvPr/>
        </p:nvSpPr>
        <p:spPr>
          <a:xfrm>
            <a:off x="5544345" y="6131736"/>
            <a:ext cx="3971233" cy="378767"/>
          </a:xfrm>
          <a:prstGeom prst="rect">
            <a:avLst/>
          </a:prstGeom>
        </p:spPr>
        <p:style>
          <a:lnRef idx="1">
            <a:schemeClr val="dk1"/>
          </a:lnRef>
          <a:fillRef idx="2">
            <a:schemeClr val="dk1"/>
          </a:fillRef>
          <a:effectRef idx="1">
            <a:schemeClr val="dk1"/>
          </a:effectRef>
          <a:fontRef idx="minor">
            <a:schemeClr val="dk1"/>
          </a:fontRef>
        </p:style>
        <p:txBody>
          <a:bodyPr wrap="none" lIns="100783" tIns="50392" rIns="100783" bIns="50392">
            <a:spAutoFit/>
          </a:bodyPr>
          <a:lstStyle/>
          <a:p>
            <a:pPr defTabSz="1007838" fontAlgn="auto">
              <a:spcBef>
                <a:spcPts val="0"/>
              </a:spcBef>
              <a:spcAft>
                <a:spcPts val="0"/>
              </a:spcAft>
            </a:pPr>
            <a:r>
              <a:rPr lang="en-US" dirty="0">
                <a:solidFill>
                  <a:prstClr val="black"/>
                </a:solidFill>
              </a:rPr>
              <a:t>Are there any issues at the lateral boundaries?</a:t>
            </a:r>
          </a:p>
        </p:txBody>
      </p:sp>
    </p:spTree>
    <p:extLst>
      <p:ext uri="{BB962C8B-B14F-4D97-AF65-F5344CB8AC3E}">
        <p14:creationId xmlns:p14="http://schemas.microsoft.com/office/powerpoint/2010/main" val="51909438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7170" name="Picture 2" descr="K:\Users\Jonathan Vigh\Pictures\Work\climatology\bhwrf_gfs_08_072\results_BIAS_bhwrf_gfs_08_072_temperature_surfa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20" y="0"/>
            <a:ext cx="9450586" cy="7559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84136" y="420638"/>
            <a:ext cx="5826121" cy="378777"/>
          </a:xfrm>
          <a:prstGeom prst="rect">
            <a:avLst/>
          </a:prstGeom>
        </p:spPr>
        <p:style>
          <a:lnRef idx="1">
            <a:schemeClr val="accent2"/>
          </a:lnRef>
          <a:fillRef idx="2">
            <a:schemeClr val="accent2"/>
          </a:fillRef>
          <a:effectRef idx="1">
            <a:schemeClr val="accent2"/>
          </a:effectRef>
          <a:fontRef idx="minor">
            <a:schemeClr val="dk1"/>
          </a:fontRef>
        </p:style>
        <p:txBody>
          <a:bodyPr wrap="none" lIns="100794" tIns="50397" rIns="100794" bIns="50397" rtlCol="0">
            <a:spAutoFit/>
          </a:bodyPr>
          <a:lstStyle/>
          <a:p>
            <a:r>
              <a:rPr lang="en-US" dirty="0" smtClean="0"/>
              <a:t>Vertical Bias Structure at 72-hr Lead Time During month of August </a:t>
            </a:r>
            <a:endParaRPr lang="en-US" dirty="0"/>
          </a:p>
        </p:txBody>
      </p:sp>
    </p:spTree>
    <p:extLst>
      <p:ext uri="{BB962C8B-B14F-4D97-AF65-F5344CB8AC3E}">
        <p14:creationId xmlns:p14="http://schemas.microsoft.com/office/powerpoint/2010/main" val="304425384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1266" name="Picture 2" descr="K:\Users\Jonathan Vigh\Pictures\Work\climatology\bhwrf_gfs_08_072\results_BIAS_bhwrf_gfs_08_072_temperature_isobaric_700_hP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20" y="0"/>
            <a:ext cx="9450586" cy="7559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8037" y="6383726"/>
            <a:ext cx="5337270" cy="378777"/>
          </a:xfrm>
          <a:prstGeom prst="rect">
            <a:avLst/>
          </a:prstGeom>
        </p:spPr>
        <p:style>
          <a:lnRef idx="1">
            <a:schemeClr val="accent2"/>
          </a:lnRef>
          <a:fillRef idx="2">
            <a:schemeClr val="accent2"/>
          </a:fillRef>
          <a:effectRef idx="1">
            <a:schemeClr val="accent2"/>
          </a:effectRef>
          <a:fontRef idx="minor">
            <a:schemeClr val="dk1"/>
          </a:fontRef>
        </p:style>
        <p:txBody>
          <a:bodyPr wrap="none" lIns="100794" tIns="50397" rIns="100794" bIns="50397" rtlCol="0">
            <a:spAutoFit/>
          </a:bodyPr>
          <a:lstStyle/>
          <a:p>
            <a:r>
              <a:rPr lang="en-US" dirty="0" smtClean="0"/>
              <a:t>. . . switches to a warm bias  (issues with shallow convection?)</a:t>
            </a:r>
            <a:endParaRPr lang="en-US" dirty="0"/>
          </a:p>
        </p:txBody>
      </p:sp>
      <p:cxnSp>
        <p:nvCxnSpPr>
          <p:cNvPr id="6" name="Straight Arrow Connector 5"/>
          <p:cNvCxnSpPr/>
          <p:nvPr/>
        </p:nvCxnSpPr>
        <p:spPr>
          <a:xfrm flipV="1">
            <a:off x="5712354" y="4787794"/>
            <a:ext cx="420026" cy="15959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092669"/>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3314" name="Picture 2" descr="K:\Users\Jonathan Vigh\Pictures\Work\climatology\bhwrf_gfs_08_072\results_BIAS_bhwrf_gfs_08_072_temperature_isobaric_500_hP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20" y="0"/>
            <a:ext cx="9450586" cy="7559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8062" y="6419293"/>
            <a:ext cx="4440742" cy="378777"/>
          </a:xfrm>
          <a:prstGeom prst="rect">
            <a:avLst/>
          </a:prstGeom>
        </p:spPr>
        <p:style>
          <a:lnRef idx="1">
            <a:schemeClr val="accent2"/>
          </a:lnRef>
          <a:fillRef idx="2">
            <a:schemeClr val="accent2"/>
          </a:fillRef>
          <a:effectRef idx="1">
            <a:schemeClr val="accent2"/>
          </a:effectRef>
          <a:fontRef idx="minor">
            <a:schemeClr val="dk1"/>
          </a:fontRef>
        </p:style>
        <p:txBody>
          <a:bodyPr wrap="none" lIns="100794" tIns="50397" rIns="100794" bIns="50397" rtlCol="0">
            <a:spAutoFit/>
          </a:bodyPr>
          <a:lstStyle/>
          <a:p>
            <a:r>
              <a:rPr lang="en-US" dirty="0" smtClean="0"/>
              <a:t>Broad warm bias develops in tropics above 500 </a:t>
            </a:r>
            <a:r>
              <a:rPr lang="en-US" dirty="0" err="1" smtClean="0"/>
              <a:t>hPa</a:t>
            </a:r>
            <a:endParaRPr lang="en-US" dirty="0"/>
          </a:p>
        </p:txBody>
      </p:sp>
      <p:cxnSp>
        <p:nvCxnSpPr>
          <p:cNvPr id="6" name="Straight Arrow Connector 5"/>
          <p:cNvCxnSpPr/>
          <p:nvPr/>
        </p:nvCxnSpPr>
        <p:spPr>
          <a:xfrm flipV="1">
            <a:off x="4032250" y="4451809"/>
            <a:ext cx="1764109" cy="196748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588670"/>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5362" name="Picture 2" descr="K:\Users\Jonathan Vigh\Pictures\Work\climatology\bhwrf_gfs_08_072\results_BIAS_bhwrf_gfs_08_072_temperature_isobaric_300_hP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20" y="0"/>
            <a:ext cx="9450586" cy="7559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60078" y="6299729"/>
            <a:ext cx="4536281" cy="378777"/>
          </a:xfrm>
          <a:prstGeom prst="rect">
            <a:avLst/>
          </a:prstGeom>
        </p:spPr>
        <p:style>
          <a:lnRef idx="1">
            <a:schemeClr val="accent1"/>
          </a:lnRef>
          <a:fillRef idx="2">
            <a:schemeClr val="accent1"/>
          </a:fillRef>
          <a:effectRef idx="1">
            <a:schemeClr val="accent1"/>
          </a:effectRef>
          <a:fontRef idx="minor">
            <a:schemeClr val="dk1"/>
          </a:fontRef>
        </p:style>
        <p:txBody>
          <a:bodyPr wrap="square" lIns="100794" tIns="50397" rIns="100794" bIns="50397" rtlCol="0">
            <a:spAutoFit/>
          </a:bodyPr>
          <a:lstStyle/>
          <a:p>
            <a:r>
              <a:rPr lang="en-US" dirty="0" smtClean="0"/>
              <a:t>Warm bias switches back to a cold </a:t>
            </a:r>
            <a:r>
              <a:rPr lang="en-US" dirty="0" smtClean="0"/>
              <a:t>bias</a:t>
            </a:r>
            <a:endParaRPr lang="en-US" dirty="0"/>
          </a:p>
        </p:txBody>
      </p:sp>
      <p:cxnSp>
        <p:nvCxnSpPr>
          <p:cNvPr id="6" name="Straight Arrow Connector 5"/>
          <p:cNvCxnSpPr/>
          <p:nvPr/>
        </p:nvCxnSpPr>
        <p:spPr>
          <a:xfrm flipV="1">
            <a:off x="3864239" y="4115823"/>
            <a:ext cx="2688167" cy="218390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3780234" y="3863834"/>
            <a:ext cx="126008" cy="243589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01543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6146" name="Picture 2" descr="K:\Users\Jonathan Vigh\Pictures\Work\climatology\bhwrf_gfs_08_072\results_BIAS_bhwrf_gfs_08_072_relative_humidity_isobaric_925_hP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20" y="0"/>
            <a:ext cx="9450586" cy="7559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1931918"/>
            <a:ext cx="1542449" cy="378777"/>
          </a:xfrm>
          <a:prstGeom prst="rect">
            <a:avLst/>
          </a:prstGeom>
        </p:spPr>
        <p:style>
          <a:lnRef idx="1">
            <a:schemeClr val="accent6"/>
          </a:lnRef>
          <a:fillRef idx="2">
            <a:schemeClr val="accent6"/>
          </a:fillRef>
          <a:effectRef idx="1">
            <a:schemeClr val="accent6"/>
          </a:effectRef>
          <a:fontRef idx="minor">
            <a:schemeClr val="dk1"/>
          </a:fontRef>
        </p:style>
        <p:txBody>
          <a:bodyPr wrap="none" lIns="100794" tIns="50397" rIns="100794" bIns="50397" rtlCol="0">
            <a:spAutoFit/>
          </a:bodyPr>
          <a:lstStyle/>
          <a:p>
            <a:r>
              <a:rPr lang="en-US" dirty="0" smtClean="0"/>
              <a:t>Notable </a:t>
            </a:r>
            <a:r>
              <a:rPr lang="en-US" dirty="0" smtClean="0"/>
              <a:t>dryness</a:t>
            </a:r>
            <a:endParaRPr lang="en-US" dirty="0" smtClean="0"/>
          </a:p>
        </p:txBody>
      </p:sp>
      <p:cxnSp>
        <p:nvCxnSpPr>
          <p:cNvPr id="6" name="Straight Arrow Connector 5"/>
          <p:cNvCxnSpPr/>
          <p:nvPr/>
        </p:nvCxnSpPr>
        <p:spPr>
          <a:xfrm>
            <a:off x="1679618" y="3255058"/>
            <a:ext cx="1848601" cy="2727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679619" y="3255058"/>
            <a:ext cx="3276689" cy="136474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79618" y="3255058"/>
            <a:ext cx="6216872" cy="14487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42749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3" y="274638"/>
            <a:ext cx="9074150" cy="695326"/>
          </a:xfrm>
        </p:spPr>
        <p:txBody>
          <a:bodyPr>
            <a:normAutofit fontScale="90000"/>
          </a:bodyPr>
          <a:lstStyle/>
          <a:p>
            <a:r>
              <a:rPr lang="en-US" b="1" dirty="0"/>
              <a:t>Potential Issues (focus areas):</a:t>
            </a:r>
            <a:endParaRPr lang="en-US" b="1" dirty="0"/>
          </a:p>
        </p:txBody>
      </p:sp>
      <p:sp>
        <p:nvSpPr>
          <p:cNvPr id="3" name="Content Placeholder 2"/>
          <p:cNvSpPr>
            <a:spLocks noGrp="1"/>
          </p:cNvSpPr>
          <p:nvPr>
            <p:ph sz="quarter" idx="1"/>
          </p:nvPr>
        </p:nvSpPr>
        <p:spPr>
          <a:xfrm>
            <a:off x="392113" y="1112838"/>
            <a:ext cx="9074150" cy="6011863"/>
          </a:xfrm>
        </p:spPr>
        <p:txBody>
          <a:bodyPr/>
          <a:lstStyle/>
          <a:p>
            <a:r>
              <a:rPr lang="en-US" dirty="0" smtClean="0"/>
              <a:t>Vortex initialization:</a:t>
            </a:r>
          </a:p>
          <a:p>
            <a:pPr marL="947638" lvl="1" indent="-514297"/>
            <a:r>
              <a:rPr lang="en-US" dirty="0" smtClean="0"/>
              <a:t>small weak storm is hard to intensify</a:t>
            </a:r>
          </a:p>
          <a:p>
            <a:pPr marL="947638" lvl="1" indent="-514297"/>
            <a:r>
              <a:rPr lang="en-US" dirty="0" smtClean="0"/>
              <a:t>initial storm structure may have problem in strong shear environment</a:t>
            </a:r>
          </a:p>
          <a:p>
            <a:pPr marL="947638" lvl="1" indent="-514297"/>
            <a:r>
              <a:rPr lang="en-US" dirty="0" smtClean="0"/>
              <a:t>bogus storms (cold start) have problem when defined as shallow or medium</a:t>
            </a:r>
          </a:p>
          <a:p>
            <a:pPr marL="947638" lvl="1" indent="-514297"/>
            <a:r>
              <a:rPr lang="en-US" dirty="0" smtClean="0"/>
              <a:t>current operational initialization only uses the max wind speed for intensity correction </a:t>
            </a:r>
          </a:p>
          <a:p>
            <a:r>
              <a:rPr lang="en-US" dirty="0" smtClean="0"/>
              <a:t>How to quantify the relationship between initial vortex specification and intensity errors?</a:t>
            </a:r>
          </a:p>
          <a:p>
            <a:r>
              <a:rPr lang="en-US" dirty="0" smtClean="0"/>
              <a:t>Ensemble based sensitivity analysis of initial vortex structure</a:t>
            </a:r>
          </a:p>
          <a:p>
            <a:r>
              <a:rPr lang="en-US" dirty="0" smtClean="0"/>
              <a:t>Moisture perturbations in the initial vortex analysis</a:t>
            </a:r>
            <a:endParaRPr lang="en-US" dirty="0"/>
          </a:p>
        </p:txBody>
      </p:sp>
      <p:sp>
        <p:nvSpPr>
          <p:cNvPr id="4" name="Slide Number Placeholder 3"/>
          <p:cNvSpPr>
            <a:spLocks noGrp="1"/>
          </p:cNvSpPr>
          <p:nvPr>
            <p:ph type="sldNum" sz="quarter" idx="12"/>
          </p:nvPr>
        </p:nvSpPr>
        <p:spPr/>
        <p:txBody>
          <a:bodyPr/>
          <a:lstStyle/>
          <a:p>
            <a:pPr>
              <a:defRPr/>
            </a:pPr>
            <a:fld id="{6F4D74BC-3535-4954-9BB3-A9B0F3A00617}"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tmean_cyl_u_83"/>
          <p:cNvPicPr>
            <a:picLocks noChangeAspect="1" noChangeArrowheads="1"/>
          </p:cNvPicPr>
          <p:nvPr/>
        </p:nvPicPr>
        <p:blipFill>
          <a:blip r:embed="rId2" cstate="print"/>
          <a:srcRect/>
          <a:stretch>
            <a:fillRect/>
          </a:stretch>
        </p:blipFill>
        <p:spPr bwMode="auto">
          <a:xfrm>
            <a:off x="336021" y="556478"/>
            <a:ext cx="4443526" cy="3307358"/>
          </a:xfrm>
          <a:prstGeom prst="rect">
            <a:avLst/>
          </a:prstGeom>
          <a:noFill/>
        </p:spPr>
      </p:pic>
      <p:pic>
        <p:nvPicPr>
          <p:cNvPr id="76806" name="Picture 6" descr="tmean_cyl_u_83"/>
          <p:cNvPicPr>
            <a:picLocks noChangeAspect="1" noChangeArrowheads="1"/>
          </p:cNvPicPr>
          <p:nvPr/>
        </p:nvPicPr>
        <p:blipFill>
          <a:blip r:embed="rId3" cstate="print"/>
          <a:srcRect/>
          <a:stretch>
            <a:fillRect/>
          </a:stretch>
        </p:blipFill>
        <p:spPr bwMode="auto">
          <a:xfrm>
            <a:off x="5133070" y="556478"/>
            <a:ext cx="4443525" cy="3307358"/>
          </a:xfrm>
          <a:prstGeom prst="rect">
            <a:avLst/>
          </a:prstGeom>
          <a:noFill/>
        </p:spPr>
      </p:pic>
      <p:sp>
        <p:nvSpPr>
          <p:cNvPr id="76807" name="Text Box 7"/>
          <p:cNvSpPr txBox="1">
            <a:spLocks noChangeArrowheads="1"/>
          </p:cNvSpPr>
          <p:nvPr/>
        </p:nvSpPr>
        <p:spPr bwMode="auto">
          <a:xfrm>
            <a:off x="1207576" y="97996"/>
            <a:ext cx="3013687" cy="503978"/>
          </a:xfrm>
          <a:prstGeom prst="rect">
            <a:avLst/>
          </a:prstGeom>
          <a:noFill/>
          <a:ln w="9525">
            <a:noFill/>
            <a:miter lim="800000"/>
            <a:headEnd/>
            <a:tailEnd/>
          </a:ln>
          <a:effectLst/>
        </p:spPr>
        <p:txBody>
          <a:bodyPr lIns="100783" tIns="50392" rIns="100783" bIns="50392">
            <a:spAutoFit/>
          </a:bodyPr>
          <a:lstStyle/>
          <a:p>
            <a:pPr algn="ctr">
              <a:spcBef>
                <a:spcPct val="50000"/>
              </a:spcBef>
            </a:pPr>
            <a:r>
              <a:rPr lang="en-US" sz="2600" dirty="0">
                <a:latin typeface="Calibri" pitchFamily="34" charset="0"/>
              </a:rPr>
              <a:t>HWRF-OPERATION</a:t>
            </a:r>
          </a:p>
        </p:txBody>
      </p:sp>
      <p:sp>
        <p:nvSpPr>
          <p:cNvPr id="76808" name="Text Box 8"/>
          <p:cNvSpPr txBox="1">
            <a:spLocks noChangeArrowheads="1"/>
          </p:cNvSpPr>
          <p:nvPr/>
        </p:nvSpPr>
        <p:spPr bwMode="auto">
          <a:xfrm>
            <a:off x="5887367" y="83997"/>
            <a:ext cx="3013687" cy="503978"/>
          </a:xfrm>
          <a:prstGeom prst="rect">
            <a:avLst/>
          </a:prstGeom>
          <a:noFill/>
          <a:ln w="9525">
            <a:noFill/>
            <a:miter lim="800000"/>
            <a:headEnd/>
            <a:tailEnd/>
          </a:ln>
          <a:effectLst/>
        </p:spPr>
        <p:txBody>
          <a:bodyPr lIns="100783" tIns="50392" rIns="100783" bIns="50392">
            <a:spAutoFit/>
          </a:bodyPr>
          <a:lstStyle/>
          <a:p>
            <a:pPr algn="ctr">
              <a:spcBef>
                <a:spcPct val="50000"/>
              </a:spcBef>
            </a:pPr>
            <a:r>
              <a:rPr lang="en-US" sz="2600" dirty="0">
                <a:latin typeface="Calibri" pitchFamily="34" charset="0"/>
              </a:rPr>
              <a:t>NEW PBL-H&amp;K</a:t>
            </a:r>
          </a:p>
        </p:txBody>
      </p:sp>
      <p:sp>
        <p:nvSpPr>
          <p:cNvPr id="76809" name="Text Box 9"/>
          <p:cNvSpPr txBox="1">
            <a:spLocks noChangeArrowheads="1"/>
          </p:cNvSpPr>
          <p:nvPr/>
        </p:nvSpPr>
        <p:spPr bwMode="auto">
          <a:xfrm>
            <a:off x="1050067" y="1816423"/>
            <a:ext cx="1109569" cy="378767"/>
          </a:xfrm>
          <a:prstGeom prst="rect">
            <a:avLst/>
          </a:prstGeom>
          <a:noFill/>
          <a:ln w="9525">
            <a:noFill/>
            <a:miter lim="800000"/>
            <a:headEnd/>
            <a:tailEnd/>
          </a:ln>
          <a:effectLst/>
        </p:spPr>
        <p:txBody>
          <a:bodyPr lIns="100783" tIns="50392" rIns="100783" bIns="50392">
            <a:spAutoFit/>
          </a:bodyPr>
          <a:lstStyle/>
          <a:p>
            <a:pPr>
              <a:spcBef>
                <a:spcPct val="50000"/>
              </a:spcBef>
            </a:pPr>
            <a:r>
              <a:rPr lang="en-US" b="1"/>
              <a:t>PBLH</a:t>
            </a:r>
          </a:p>
        </p:txBody>
      </p:sp>
      <p:sp>
        <p:nvSpPr>
          <p:cNvPr id="76810" name="Text Box 10"/>
          <p:cNvSpPr txBox="1">
            <a:spLocks noChangeArrowheads="1"/>
          </p:cNvSpPr>
          <p:nvPr/>
        </p:nvSpPr>
        <p:spPr bwMode="auto">
          <a:xfrm>
            <a:off x="1445591" y="2603889"/>
            <a:ext cx="1914619" cy="378767"/>
          </a:xfrm>
          <a:prstGeom prst="rect">
            <a:avLst/>
          </a:prstGeom>
          <a:noFill/>
          <a:ln w="9525">
            <a:noFill/>
            <a:miter lim="800000"/>
            <a:headEnd/>
            <a:tailEnd/>
          </a:ln>
          <a:effectLst/>
        </p:spPr>
        <p:txBody>
          <a:bodyPr lIns="100783" tIns="50392" rIns="100783" bIns="50392">
            <a:spAutoFit/>
          </a:bodyPr>
          <a:lstStyle/>
          <a:p>
            <a:pPr>
              <a:spcBef>
                <a:spcPct val="50000"/>
              </a:spcBef>
            </a:pPr>
            <a:r>
              <a:rPr lang="en-US" b="1"/>
              <a:t>Max Wind H</a:t>
            </a:r>
          </a:p>
        </p:txBody>
      </p:sp>
      <p:pic>
        <p:nvPicPr>
          <p:cNvPr id="76812" name="Picture 12"/>
          <p:cNvPicPr>
            <a:picLocks noChangeAspect="1" noChangeArrowheads="1"/>
          </p:cNvPicPr>
          <p:nvPr/>
        </p:nvPicPr>
        <p:blipFill>
          <a:blip r:embed="rId4" cstate="print"/>
          <a:srcRect l="9486" r="3557" b="4092"/>
          <a:stretch>
            <a:fillRect/>
          </a:stretch>
        </p:blipFill>
        <p:spPr bwMode="auto">
          <a:xfrm>
            <a:off x="168011" y="3622346"/>
            <a:ext cx="4620286" cy="3937331"/>
          </a:xfrm>
          <a:prstGeom prst="rect">
            <a:avLst/>
          </a:prstGeom>
          <a:noFill/>
          <a:ln w="9525">
            <a:noFill/>
            <a:miter lim="800000"/>
            <a:headEnd/>
            <a:tailEnd/>
          </a:ln>
          <a:effectLst/>
        </p:spPr>
      </p:pic>
      <p:pic>
        <p:nvPicPr>
          <p:cNvPr id="76813" name="Picture 13"/>
          <p:cNvPicPr>
            <a:picLocks noChangeAspect="1" noChangeArrowheads="1"/>
          </p:cNvPicPr>
          <p:nvPr/>
        </p:nvPicPr>
        <p:blipFill>
          <a:blip r:embed="rId5" cstate="print"/>
          <a:srcRect l="9882" t="6139" r="3162" b="3836"/>
          <a:stretch>
            <a:fillRect/>
          </a:stretch>
        </p:blipFill>
        <p:spPr bwMode="auto">
          <a:xfrm>
            <a:off x="5208323" y="3863835"/>
            <a:ext cx="4620286" cy="3695841"/>
          </a:xfrm>
          <a:prstGeom prst="rect">
            <a:avLst/>
          </a:prstGeom>
          <a:noFill/>
          <a:ln w="9525">
            <a:noFill/>
            <a:miter lim="800000"/>
            <a:headEnd/>
            <a:tailEnd/>
          </a:ln>
          <a:effectLst/>
        </p:spPr>
      </p:pic>
      <p:sp>
        <p:nvSpPr>
          <p:cNvPr id="76814" name="AutoShape 14"/>
          <p:cNvSpPr>
            <a:spLocks noChangeArrowheads="1"/>
          </p:cNvSpPr>
          <p:nvPr/>
        </p:nvSpPr>
        <p:spPr bwMode="auto">
          <a:xfrm>
            <a:off x="2100130" y="6299729"/>
            <a:ext cx="1008063" cy="251989"/>
          </a:xfrm>
          <a:prstGeom prst="leftArrow">
            <a:avLst>
              <a:gd name="adj1" fmla="val 50000"/>
              <a:gd name="adj2" fmla="val 100000"/>
            </a:avLst>
          </a:prstGeom>
          <a:solidFill>
            <a:schemeClr val="accent1"/>
          </a:solidFill>
          <a:ln w="9525">
            <a:solidFill>
              <a:schemeClr val="tx1"/>
            </a:solidFill>
            <a:miter lim="800000"/>
            <a:headEnd/>
            <a:tailEnd/>
          </a:ln>
          <a:effectLst/>
        </p:spPr>
        <p:txBody>
          <a:bodyPr wrap="none" lIns="100783" tIns="50392" rIns="100783" bIns="50392" anchor="ctr"/>
          <a:lstStyle/>
          <a:p>
            <a:endParaRPr lang="en-US"/>
          </a:p>
        </p:txBody>
      </p:sp>
      <p:sp>
        <p:nvSpPr>
          <p:cNvPr id="76815" name="AutoShape 15"/>
          <p:cNvSpPr>
            <a:spLocks noChangeArrowheads="1"/>
          </p:cNvSpPr>
          <p:nvPr/>
        </p:nvSpPr>
        <p:spPr bwMode="auto">
          <a:xfrm>
            <a:off x="2100130" y="5039784"/>
            <a:ext cx="1260078" cy="503978"/>
          </a:xfrm>
          <a:prstGeom prst="rightArrow">
            <a:avLst>
              <a:gd name="adj1" fmla="val 50000"/>
              <a:gd name="adj2" fmla="val 62500"/>
            </a:avLst>
          </a:prstGeom>
          <a:solidFill>
            <a:schemeClr val="accent1"/>
          </a:solidFill>
          <a:ln w="9525">
            <a:solidFill>
              <a:schemeClr val="tx1"/>
            </a:solidFill>
            <a:miter lim="800000"/>
            <a:headEnd/>
            <a:tailEnd/>
          </a:ln>
          <a:effectLst/>
        </p:spPr>
        <p:txBody>
          <a:bodyPr wrap="none" lIns="100783" tIns="50392" rIns="100783" bIns="50392" anchor="ctr"/>
          <a:lstStyle/>
          <a:p>
            <a:endParaRPr lang="en-US"/>
          </a:p>
        </p:txBody>
      </p:sp>
      <p:sp>
        <p:nvSpPr>
          <p:cNvPr id="76816" name="AutoShape 16"/>
          <p:cNvSpPr>
            <a:spLocks noChangeArrowheads="1"/>
          </p:cNvSpPr>
          <p:nvPr/>
        </p:nvSpPr>
        <p:spPr bwMode="auto">
          <a:xfrm>
            <a:off x="6636412" y="5039784"/>
            <a:ext cx="1260078" cy="503978"/>
          </a:xfrm>
          <a:prstGeom prst="rightArrow">
            <a:avLst>
              <a:gd name="adj1" fmla="val 50000"/>
              <a:gd name="adj2" fmla="val 62500"/>
            </a:avLst>
          </a:prstGeom>
          <a:solidFill>
            <a:schemeClr val="accent1"/>
          </a:solidFill>
          <a:ln w="9525">
            <a:solidFill>
              <a:schemeClr val="tx1"/>
            </a:solidFill>
            <a:miter lim="800000"/>
            <a:headEnd/>
            <a:tailEnd/>
          </a:ln>
          <a:effectLst/>
        </p:spPr>
        <p:txBody>
          <a:bodyPr wrap="none" lIns="100783" tIns="50392" rIns="100783" bIns="50392" anchor="ctr"/>
          <a:lstStyle/>
          <a:p>
            <a:endParaRPr lang="en-US"/>
          </a:p>
        </p:txBody>
      </p:sp>
      <p:sp>
        <p:nvSpPr>
          <p:cNvPr id="76817" name="AutoShape 17"/>
          <p:cNvSpPr>
            <a:spLocks noChangeArrowheads="1"/>
          </p:cNvSpPr>
          <p:nvPr/>
        </p:nvSpPr>
        <p:spPr bwMode="auto">
          <a:xfrm>
            <a:off x="6636412" y="6299729"/>
            <a:ext cx="1260078" cy="335986"/>
          </a:xfrm>
          <a:prstGeom prst="leftArrow">
            <a:avLst>
              <a:gd name="adj1" fmla="val 50000"/>
              <a:gd name="adj2" fmla="val 93750"/>
            </a:avLst>
          </a:prstGeom>
          <a:solidFill>
            <a:schemeClr val="accent1"/>
          </a:solidFill>
          <a:ln w="9525">
            <a:solidFill>
              <a:schemeClr val="tx1"/>
            </a:solidFill>
            <a:miter lim="800000"/>
            <a:headEnd/>
            <a:tailEnd/>
          </a:ln>
          <a:effectLst/>
        </p:spPr>
        <p:txBody>
          <a:bodyPr wrap="none" lIns="100783" tIns="50392" rIns="100783" bIns="50392" anchor="ctr"/>
          <a:lstStyle/>
          <a:p>
            <a:endParaRPr lang="en-US"/>
          </a:p>
        </p:txBody>
      </p:sp>
      <p:sp>
        <p:nvSpPr>
          <p:cNvPr id="76820" name="Text Box 20"/>
          <p:cNvSpPr txBox="1">
            <a:spLocks noChangeArrowheads="1"/>
          </p:cNvSpPr>
          <p:nvPr/>
        </p:nvSpPr>
        <p:spPr bwMode="auto">
          <a:xfrm>
            <a:off x="924057" y="5543763"/>
            <a:ext cx="756047" cy="378767"/>
          </a:xfrm>
          <a:prstGeom prst="rect">
            <a:avLst/>
          </a:prstGeom>
          <a:noFill/>
          <a:ln w="9525">
            <a:noFill/>
            <a:miter lim="800000"/>
            <a:headEnd/>
            <a:tailEnd/>
          </a:ln>
          <a:effectLst/>
        </p:spPr>
        <p:txBody>
          <a:bodyPr lIns="100783" tIns="50392" rIns="100783" bIns="50392">
            <a:spAutoFit/>
          </a:bodyPr>
          <a:lstStyle/>
          <a:p>
            <a:pPr>
              <a:spcBef>
                <a:spcPct val="50000"/>
              </a:spcBef>
            </a:pPr>
            <a:r>
              <a:rPr lang="en-US" b="1"/>
              <a:t>PBL</a:t>
            </a:r>
          </a:p>
        </p:txBody>
      </p:sp>
      <p:sp>
        <p:nvSpPr>
          <p:cNvPr id="76821" name="Text Box 21"/>
          <p:cNvSpPr txBox="1">
            <a:spLocks noChangeArrowheads="1"/>
          </p:cNvSpPr>
          <p:nvPr/>
        </p:nvSpPr>
        <p:spPr bwMode="auto">
          <a:xfrm>
            <a:off x="8064501" y="6147486"/>
            <a:ext cx="756047" cy="378767"/>
          </a:xfrm>
          <a:prstGeom prst="rect">
            <a:avLst/>
          </a:prstGeom>
          <a:noFill/>
          <a:ln w="9525">
            <a:noFill/>
            <a:miter lim="800000"/>
            <a:headEnd/>
            <a:tailEnd/>
          </a:ln>
          <a:effectLst/>
        </p:spPr>
        <p:txBody>
          <a:bodyPr lIns="100783" tIns="50392" rIns="100783" bIns="50392">
            <a:spAutoFit/>
          </a:bodyPr>
          <a:lstStyle/>
          <a:p>
            <a:pPr>
              <a:spcBef>
                <a:spcPct val="50000"/>
              </a:spcBef>
            </a:pPr>
            <a:r>
              <a:rPr lang="en-US" b="1"/>
              <a:t>PBL</a:t>
            </a:r>
          </a:p>
        </p:txBody>
      </p:sp>
      <p:sp>
        <p:nvSpPr>
          <p:cNvPr id="76822" name="Text Box 22"/>
          <p:cNvSpPr txBox="1">
            <a:spLocks noChangeArrowheads="1"/>
          </p:cNvSpPr>
          <p:nvPr/>
        </p:nvSpPr>
        <p:spPr bwMode="auto">
          <a:xfrm>
            <a:off x="4620287" y="839965"/>
            <a:ext cx="840052" cy="378767"/>
          </a:xfrm>
          <a:prstGeom prst="rect">
            <a:avLst/>
          </a:prstGeom>
          <a:noFill/>
          <a:ln w="9525">
            <a:noFill/>
            <a:miter lim="800000"/>
            <a:headEnd/>
            <a:tailEnd/>
          </a:ln>
          <a:effectLst/>
        </p:spPr>
        <p:txBody>
          <a:bodyPr lIns="100783" tIns="50392" rIns="100783" bIns="50392">
            <a:spAutoFit/>
          </a:bodyPr>
          <a:lstStyle/>
          <a:p>
            <a:pPr>
              <a:spcBef>
                <a:spcPct val="50000"/>
              </a:spcBef>
            </a:pPr>
            <a:r>
              <a:rPr lang="en-US" b="1"/>
              <a:t>Ideal</a:t>
            </a:r>
          </a:p>
        </p:txBody>
      </p:sp>
      <p:sp>
        <p:nvSpPr>
          <p:cNvPr id="76823" name="Text Box 23"/>
          <p:cNvSpPr txBox="1">
            <a:spLocks noChangeArrowheads="1"/>
          </p:cNvSpPr>
          <p:nvPr/>
        </p:nvSpPr>
        <p:spPr bwMode="auto">
          <a:xfrm>
            <a:off x="4536281" y="4283817"/>
            <a:ext cx="840052" cy="1071264"/>
          </a:xfrm>
          <a:prstGeom prst="rect">
            <a:avLst/>
          </a:prstGeom>
          <a:noFill/>
          <a:ln w="9525">
            <a:noFill/>
            <a:miter lim="800000"/>
            <a:headEnd/>
            <a:tailEnd/>
          </a:ln>
          <a:effectLst/>
        </p:spPr>
        <p:txBody>
          <a:bodyPr lIns="100783" tIns="50392" rIns="100783" bIns="50392">
            <a:spAutoFit/>
          </a:bodyPr>
          <a:lstStyle/>
          <a:p>
            <a:pPr>
              <a:spcBef>
                <a:spcPct val="50000"/>
              </a:spcBef>
            </a:pPr>
            <a:r>
              <a:rPr lang="en-US" b="1" dirty="0"/>
              <a:t>Real</a:t>
            </a:r>
          </a:p>
          <a:p>
            <a:pPr>
              <a:spcBef>
                <a:spcPct val="50000"/>
              </a:spcBef>
            </a:pPr>
            <a:r>
              <a:rPr lang="en-US" sz="1500" b="1" dirty="0"/>
              <a:t>EARL</a:t>
            </a:r>
          </a:p>
          <a:p>
            <a:pPr>
              <a:spcBef>
                <a:spcPct val="50000"/>
              </a:spcBef>
            </a:pPr>
            <a:r>
              <a:rPr lang="en-US" sz="1500" b="1" dirty="0"/>
              <a:t>F24</a:t>
            </a:r>
          </a:p>
        </p:txBody>
      </p:sp>
      <p:sp>
        <p:nvSpPr>
          <p:cNvPr id="76824" name="Text Box 24"/>
          <p:cNvSpPr txBox="1">
            <a:spLocks noChangeArrowheads="1"/>
          </p:cNvSpPr>
          <p:nvPr/>
        </p:nvSpPr>
        <p:spPr bwMode="auto">
          <a:xfrm>
            <a:off x="6720418" y="5643508"/>
            <a:ext cx="1344083" cy="378767"/>
          </a:xfrm>
          <a:prstGeom prst="rect">
            <a:avLst/>
          </a:prstGeom>
          <a:noFill/>
          <a:ln w="9525">
            <a:noFill/>
            <a:miter lim="800000"/>
            <a:headEnd/>
            <a:tailEnd/>
          </a:ln>
          <a:effectLst/>
        </p:spPr>
        <p:txBody>
          <a:bodyPr lIns="100783" tIns="50392" rIns="100783" bIns="50392">
            <a:spAutoFit/>
          </a:bodyPr>
          <a:lstStyle/>
          <a:p>
            <a:pPr>
              <a:spcBef>
                <a:spcPct val="50000"/>
              </a:spcBef>
            </a:pPr>
            <a:r>
              <a:rPr lang="en-US" b="1"/>
              <a:t>Inflow H</a:t>
            </a:r>
          </a:p>
        </p:txBody>
      </p:sp>
      <p:sp>
        <p:nvSpPr>
          <p:cNvPr id="76825" name="Text Box 25"/>
          <p:cNvSpPr txBox="1">
            <a:spLocks noChangeArrowheads="1"/>
          </p:cNvSpPr>
          <p:nvPr/>
        </p:nvSpPr>
        <p:spPr bwMode="auto">
          <a:xfrm>
            <a:off x="1344085" y="5811502"/>
            <a:ext cx="1344083" cy="378767"/>
          </a:xfrm>
          <a:prstGeom prst="rect">
            <a:avLst/>
          </a:prstGeom>
          <a:noFill/>
          <a:ln w="9525">
            <a:noFill/>
            <a:miter lim="800000"/>
            <a:headEnd/>
            <a:tailEnd/>
          </a:ln>
          <a:effectLst/>
        </p:spPr>
        <p:txBody>
          <a:bodyPr lIns="100783" tIns="50392" rIns="100783" bIns="50392">
            <a:spAutoFit/>
          </a:bodyPr>
          <a:lstStyle/>
          <a:p>
            <a:pPr>
              <a:spcBef>
                <a:spcPct val="50000"/>
              </a:spcBef>
            </a:pPr>
            <a:r>
              <a:rPr lang="en-US" b="1"/>
              <a:t>Inflow H</a:t>
            </a:r>
          </a:p>
        </p:txBody>
      </p:sp>
      <p:sp>
        <p:nvSpPr>
          <p:cNvPr id="2" name="Slide Number Placeholder 1"/>
          <p:cNvSpPr>
            <a:spLocks noGrp="1"/>
          </p:cNvSpPr>
          <p:nvPr>
            <p:ph type="sldNum" sz="quarter" idx="12"/>
          </p:nvPr>
        </p:nvSpPr>
        <p:spPr/>
        <p:txBody>
          <a:bodyPr/>
          <a:lstStyle/>
          <a:p>
            <a:pPr>
              <a:defRPr/>
            </a:pPr>
            <a:fld id="{FAAADC75-BC09-4F2B-8C3F-D97DC091551E}" type="slidenum">
              <a:rPr lang="en-US" smtClean="0"/>
              <a:pPr>
                <a:defRPr/>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4</a:t>
            </a:fld>
            <a:endParaRPr lang="en-US"/>
          </a:p>
        </p:txBody>
      </p:sp>
      <p:graphicFrame>
        <p:nvGraphicFramePr>
          <p:cNvPr id="4" name="Table 3"/>
          <p:cNvGraphicFramePr>
            <a:graphicFrameLocks noGrp="1"/>
          </p:cNvGraphicFramePr>
          <p:nvPr/>
        </p:nvGraphicFramePr>
        <p:xfrm>
          <a:off x="672042" y="419982"/>
          <a:ext cx="8736542" cy="6383728"/>
        </p:xfrm>
        <a:graphic>
          <a:graphicData uri="http://schemas.openxmlformats.org/drawingml/2006/table">
            <a:tbl>
              <a:tblPr firstRow="1" bandRow="1">
                <a:tableStyleId>{5C22544A-7EE6-4342-B048-85BDC9FD1C3A}</a:tableStyleId>
              </a:tblPr>
              <a:tblGrid>
                <a:gridCol w="1965722"/>
                <a:gridCol w="6770820"/>
              </a:tblGrid>
              <a:tr h="840491">
                <a:tc gridSpan="2">
                  <a:txBody>
                    <a:bodyPr/>
                    <a:lstStyle/>
                    <a:p>
                      <a:pPr algn="ctr"/>
                      <a:r>
                        <a:rPr lang="en-US" sz="2000" dirty="0" smtClean="0"/>
                        <a:t>HWRF</a:t>
                      </a:r>
                      <a:r>
                        <a:rPr lang="en-US" sz="2000" baseline="0" dirty="0" smtClean="0"/>
                        <a:t> Development – Ongoing Work – Real-Time Parallels</a:t>
                      </a:r>
                    </a:p>
                    <a:p>
                      <a:pPr algn="ctr"/>
                      <a:r>
                        <a:rPr lang="en-US" sz="2000" baseline="0" dirty="0" smtClean="0"/>
                        <a:t>(Potential candidates for 2013 HWRF implementation)</a:t>
                      </a:r>
                      <a:endParaRPr lang="en-US" sz="2000" dirty="0"/>
                    </a:p>
                  </a:txBody>
                  <a:tcPr marL="100806" marR="100806" marT="50398" marB="50398"/>
                </a:tc>
                <a:tc hMerge="1">
                  <a:txBody>
                    <a:bodyPr/>
                    <a:lstStyle/>
                    <a:p>
                      <a:endParaRPr lang="en-US" dirty="0"/>
                    </a:p>
                  </a:txBody>
                  <a:tcPr/>
                </a:tc>
              </a:tr>
              <a:tr h="1200701">
                <a:tc>
                  <a:txBody>
                    <a:bodyPr/>
                    <a:lstStyle/>
                    <a:p>
                      <a:pPr algn="ctr"/>
                      <a:r>
                        <a:rPr lang="en-US" sz="2000" dirty="0" smtClean="0"/>
                        <a:t>Vortex Initialization</a:t>
                      </a:r>
                      <a:endParaRPr lang="en-US" sz="2000" dirty="0"/>
                    </a:p>
                  </a:txBody>
                  <a:tcPr marL="100806" marR="100806" marT="50398" marB="50398"/>
                </a:tc>
                <a:tc>
                  <a:txBody>
                    <a:bodyPr/>
                    <a:lstStyle/>
                    <a:p>
                      <a:pPr algn="ctr"/>
                      <a:r>
                        <a:rPr lang="en-US" sz="2000" b="0" i="0" u="none" strike="noStrike" dirty="0" smtClean="0">
                          <a:solidFill>
                            <a:srgbClr val="000000"/>
                          </a:solidFill>
                          <a:latin typeface="+mn-lt"/>
                        </a:rPr>
                        <a:t>Improved methods for storm size, vertical structure and intensity correction, revised composite storm consistent with model physics</a:t>
                      </a:r>
                      <a:endParaRPr lang="en-US" sz="2000" dirty="0"/>
                    </a:p>
                  </a:txBody>
                  <a:tcPr marL="100806" marR="100806" marT="50398" marB="50398"/>
                </a:tc>
              </a:tr>
              <a:tr h="1200701">
                <a:tc>
                  <a:txBody>
                    <a:bodyPr/>
                    <a:lstStyle/>
                    <a:p>
                      <a:pPr algn="ctr"/>
                      <a:r>
                        <a:rPr lang="en-US" sz="2000" dirty="0" smtClean="0"/>
                        <a:t>PBL</a:t>
                      </a:r>
                      <a:endParaRPr lang="en-US" sz="2000" dirty="0"/>
                    </a:p>
                  </a:txBody>
                  <a:tcPr marL="100806" marR="100806" marT="50398" marB="50398"/>
                </a:tc>
                <a:tc>
                  <a:txBody>
                    <a:bodyPr/>
                    <a:lstStyle/>
                    <a:p>
                      <a:pPr algn="ctr"/>
                      <a:r>
                        <a:rPr lang="en-US" sz="2000" dirty="0" smtClean="0"/>
                        <a:t>TKE based local PBL as</a:t>
                      </a:r>
                      <a:r>
                        <a:rPr lang="en-US" sz="2000" baseline="0" dirty="0" smtClean="0"/>
                        <a:t> an alternative to deeper non-local GFS PBL, Modified GFS PBL with revised computation of Critical </a:t>
                      </a:r>
                      <a:r>
                        <a:rPr lang="en-US" sz="2000" baseline="0" dirty="0" err="1" smtClean="0"/>
                        <a:t>Ri</a:t>
                      </a:r>
                      <a:r>
                        <a:rPr lang="en-US" sz="2000" baseline="0" dirty="0" smtClean="0"/>
                        <a:t> and PBL depth</a:t>
                      </a:r>
                      <a:endParaRPr lang="en-US" sz="2000" dirty="0"/>
                    </a:p>
                  </a:txBody>
                  <a:tcPr marL="100806" marR="100806" marT="50398" marB="50398"/>
                </a:tc>
              </a:tr>
              <a:tr h="840491">
                <a:tc>
                  <a:txBody>
                    <a:bodyPr/>
                    <a:lstStyle/>
                    <a:p>
                      <a:pPr algn="ctr"/>
                      <a:r>
                        <a:rPr lang="en-US" sz="2000" dirty="0" smtClean="0"/>
                        <a:t>Microphysics</a:t>
                      </a:r>
                      <a:endParaRPr lang="en-US" sz="2000" dirty="0"/>
                    </a:p>
                  </a:txBody>
                  <a:tcPr marL="100806" marR="100806" marT="50398" marB="50398"/>
                </a:tc>
                <a:tc>
                  <a:txBody>
                    <a:bodyPr/>
                    <a:lstStyle/>
                    <a:p>
                      <a:pPr algn="ctr"/>
                      <a:r>
                        <a:rPr lang="en-US" sz="2000" dirty="0" smtClean="0"/>
                        <a:t>Advection of hydrometeors across boundaries, treatment of individual</a:t>
                      </a:r>
                      <a:r>
                        <a:rPr lang="en-US" sz="2000" baseline="0" dirty="0" smtClean="0"/>
                        <a:t> </a:t>
                      </a:r>
                      <a:r>
                        <a:rPr lang="en-US" sz="2000" dirty="0" smtClean="0"/>
                        <a:t>species, improved nest-parent</a:t>
                      </a:r>
                      <a:r>
                        <a:rPr lang="en-US" sz="2000" baseline="0" dirty="0" smtClean="0"/>
                        <a:t> interpolations</a:t>
                      </a:r>
                      <a:endParaRPr lang="en-US" sz="2000" dirty="0"/>
                    </a:p>
                  </a:txBody>
                  <a:tcPr marL="100806" marR="100806" marT="50398" marB="50398"/>
                </a:tc>
              </a:tr>
              <a:tr h="486951">
                <a:tc>
                  <a:txBody>
                    <a:bodyPr/>
                    <a:lstStyle/>
                    <a:p>
                      <a:pPr algn="ctr"/>
                      <a:r>
                        <a:rPr lang="en-US" sz="2000" dirty="0" smtClean="0"/>
                        <a:t>Radiation</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RRTM-G as a replacement candidate for GFDL radiation</a:t>
                      </a:r>
                    </a:p>
                  </a:txBody>
                  <a:tcPr marL="100806" marR="100806" marT="50398" marB="50398"/>
                </a:tc>
              </a:tr>
              <a:tr h="486951">
                <a:tc>
                  <a:txBody>
                    <a:bodyPr/>
                    <a:lstStyle/>
                    <a:p>
                      <a:pPr algn="ctr"/>
                      <a:r>
                        <a:rPr lang="en-US" sz="2000" dirty="0" smtClean="0"/>
                        <a:t>Convection</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SAS Scheme for high-resolution grids</a:t>
                      </a:r>
                    </a:p>
                  </a:txBody>
                  <a:tcPr marL="100806" marR="100806" marT="50398" marB="50398"/>
                </a:tc>
              </a:tr>
              <a:tr h="840491">
                <a:tc>
                  <a:txBody>
                    <a:bodyPr/>
                    <a:lstStyle/>
                    <a:p>
                      <a:pPr algn="ctr"/>
                      <a:r>
                        <a:rPr lang="en-US" sz="2000" dirty="0" smtClean="0"/>
                        <a:t>Horizontal Diffusion</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Sensitivity experiments for</a:t>
                      </a:r>
                      <a:r>
                        <a:rPr lang="en-US" sz="2000" b="0" i="0" u="none" strike="noStrike" baseline="0" dirty="0" smtClean="0">
                          <a:solidFill>
                            <a:srgbClr val="000000"/>
                          </a:solidFill>
                          <a:latin typeface="+mn-lt"/>
                        </a:rPr>
                        <a:t> horizontal diffusion, divergence damping, dissipative heating and cloud momentum mixing</a:t>
                      </a:r>
                      <a:endParaRPr lang="en-US" sz="2000" b="0" i="0" u="none" strike="noStrike" dirty="0" smtClean="0">
                        <a:solidFill>
                          <a:srgbClr val="000000"/>
                        </a:solidFill>
                        <a:latin typeface="+mn-lt"/>
                      </a:endParaRPr>
                    </a:p>
                  </a:txBody>
                  <a:tcPr marL="100806" marR="100806" marT="50398" marB="50398"/>
                </a:tc>
              </a:tr>
              <a:tr h="486951">
                <a:tc>
                  <a:txBody>
                    <a:bodyPr/>
                    <a:lstStyle/>
                    <a:p>
                      <a:pPr algn="ctr"/>
                      <a:r>
                        <a:rPr lang="en-US" sz="2000" dirty="0" smtClean="0"/>
                        <a:t>HWRF-HYCOM</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Operational HWRF coupled to RTOFS-Global (Hyun-</a:t>
                      </a:r>
                      <a:r>
                        <a:rPr lang="en-US" sz="2000" dirty="0" err="1" smtClean="0"/>
                        <a:t>Sook</a:t>
                      </a:r>
                      <a:r>
                        <a:rPr lang="en-US" sz="2000" dirty="0" smtClean="0"/>
                        <a:t>)</a:t>
                      </a:r>
                    </a:p>
                  </a:txBody>
                  <a:tcPr marL="100806" marR="100806" marT="50398" marB="50398"/>
                </a:tc>
              </a:tr>
            </a:tbl>
          </a:graphicData>
        </a:graphic>
      </p:graphicFrame>
    </p:spTree>
    <p:extLst>
      <p:ext uri="{BB962C8B-B14F-4D97-AF65-F5344CB8AC3E}">
        <p14:creationId xmlns:p14="http://schemas.microsoft.com/office/powerpoint/2010/main" val="2803897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9"/>
          <p:cNvSpPr>
            <a:spLocks noGrp="1" noChangeArrowheads="1"/>
          </p:cNvSpPr>
          <p:nvPr>
            <p:ph type="title"/>
          </p:nvPr>
        </p:nvSpPr>
        <p:spPr>
          <a:xfrm>
            <a:off x="504031" y="302737"/>
            <a:ext cx="8736542" cy="621223"/>
          </a:xfrm>
          <a:ln/>
        </p:spPr>
        <p:txBody>
          <a:bodyPr tIns="60430"/>
          <a:lstStyle/>
          <a:p>
            <a:pPr algn="ctr">
              <a:lnSpc>
                <a:spcPct val="98000"/>
              </a:lnSpc>
              <a:tabLst>
                <a:tab pos="797872" algn="l"/>
                <a:tab pos="1595745" algn="l"/>
                <a:tab pos="2393617" algn="l"/>
                <a:tab pos="3191489" algn="l"/>
                <a:tab pos="3989361" algn="l"/>
                <a:tab pos="4787234" algn="l"/>
                <a:tab pos="5585106" algn="l"/>
                <a:tab pos="6382978" algn="l"/>
                <a:tab pos="7180851" algn="l"/>
                <a:tab pos="7978723" algn="l"/>
              </a:tabLst>
            </a:pPr>
            <a:r>
              <a:rPr lang="en-US" sz="2900" dirty="0"/>
              <a:t>RRTMG Idealized run</a:t>
            </a:r>
          </a:p>
        </p:txBody>
      </p:sp>
      <p:pic>
        <p:nvPicPr>
          <p:cNvPr id="6145" name="Picture 1"/>
          <p:cNvPicPr>
            <a:picLocks noChangeAspect="1" noChangeArrowheads="1"/>
          </p:cNvPicPr>
          <p:nvPr/>
        </p:nvPicPr>
        <p:blipFill>
          <a:blip r:embed="rId3" cstate="print"/>
          <a:srcRect/>
          <a:stretch>
            <a:fillRect/>
          </a:stretch>
        </p:blipFill>
        <p:spPr bwMode="auto">
          <a:xfrm>
            <a:off x="859306" y="965958"/>
            <a:ext cx="4433024" cy="3130616"/>
          </a:xfrm>
          <a:prstGeom prst="rect">
            <a:avLst/>
          </a:prstGeom>
          <a:noFill/>
          <a:ln w="9525">
            <a:noFill/>
            <a:round/>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834802" y="4084324"/>
            <a:ext cx="4457526" cy="3275859"/>
          </a:xfrm>
          <a:prstGeom prst="rect">
            <a:avLst/>
          </a:prstGeom>
          <a:noFill/>
          <a:ln w="9525">
            <a:noFill/>
            <a:round/>
            <a:headEnd/>
            <a:tailEnd/>
          </a:ln>
          <a:effectLst/>
        </p:spPr>
      </p:pic>
      <p:sp>
        <p:nvSpPr>
          <p:cNvPr id="6147" name="Rectangle 3"/>
          <p:cNvSpPr>
            <a:spLocks noChangeArrowheads="1"/>
          </p:cNvSpPr>
          <p:nvPr/>
        </p:nvSpPr>
        <p:spPr bwMode="auto">
          <a:xfrm>
            <a:off x="5292328" y="965958"/>
            <a:ext cx="4536281" cy="3130616"/>
          </a:xfrm>
          <a:prstGeom prst="rect">
            <a:avLst/>
          </a:prstGeom>
          <a:blipFill dpi="0" rotWithShape="0">
            <a:blip r:embed="rId5" cstate="print"/>
            <a:srcRect/>
            <a:stretch>
              <a:fillRect/>
            </a:stretch>
          </a:blipFill>
          <a:ln w="9525">
            <a:noFill/>
            <a:round/>
            <a:headEnd/>
            <a:tailEnd/>
          </a:ln>
          <a:effectLst/>
        </p:spPr>
        <p:txBody>
          <a:bodyPr lIns="99197" tIns="67097" rIns="99197" bIns="49599" anchor="ctr" anchorCtr="1"/>
          <a:lstStyle/>
          <a:p>
            <a:pPr algn="ctr">
              <a:tabLst>
                <a:tab pos="797872" algn="l"/>
                <a:tab pos="1595745" algn="l"/>
                <a:tab pos="2393617" algn="l"/>
                <a:tab pos="3191489" algn="l"/>
                <a:tab pos="3989361" algn="l"/>
              </a:tabLst>
            </a:pPr>
            <a:r>
              <a:rPr lang="en-US" dirty="0">
                <a:solidFill>
                  <a:srgbClr val="000000"/>
                </a:solidFill>
              </a:rPr>
              <a:t>.</a:t>
            </a:r>
          </a:p>
        </p:txBody>
      </p:sp>
      <p:pic>
        <p:nvPicPr>
          <p:cNvPr id="6148" name="Picture 4"/>
          <p:cNvPicPr>
            <a:picLocks noChangeAspect="1" noChangeArrowheads="1"/>
          </p:cNvPicPr>
          <p:nvPr/>
        </p:nvPicPr>
        <p:blipFill>
          <a:blip r:embed="rId6" cstate="print"/>
          <a:srcRect/>
          <a:stretch>
            <a:fillRect/>
          </a:stretch>
        </p:blipFill>
        <p:spPr bwMode="auto">
          <a:xfrm>
            <a:off x="5227576" y="4016079"/>
            <a:ext cx="4601035" cy="3422853"/>
          </a:xfrm>
          <a:prstGeom prst="rect">
            <a:avLst/>
          </a:prstGeom>
          <a:noFill/>
          <a:ln w="9525">
            <a:noFill/>
            <a:round/>
            <a:headEnd/>
            <a:tailEnd/>
          </a:ln>
          <a:effectLst/>
        </p:spPr>
      </p:pic>
      <p:sp>
        <p:nvSpPr>
          <p:cNvPr id="6149" name="Text Box 5"/>
          <p:cNvSpPr txBox="1">
            <a:spLocks noChangeArrowheads="1"/>
          </p:cNvSpPr>
          <p:nvPr/>
        </p:nvSpPr>
        <p:spPr bwMode="auto">
          <a:xfrm>
            <a:off x="1597850" y="892463"/>
            <a:ext cx="4032250" cy="381484"/>
          </a:xfrm>
          <a:prstGeom prst="rect">
            <a:avLst/>
          </a:prstGeom>
          <a:noFill/>
          <a:ln w="9525">
            <a:noFill/>
            <a:round/>
            <a:headEnd/>
            <a:tailEnd/>
          </a:ln>
          <a:effectLst/>
        </p:spPr>
        <p:txBody>
          <a:bodyPr lIns="99197" tIns="67097" rIns="99197" bIns="49599"/>
          <a:lstStyle/>
          <a:p>
            <a:pPr>
              <a:tabLst>
                <a:tab pos="797872" algn="l"/>
                <a:tab pos="1595745" algn="l"/>
                <a:tab pos="2393617" algn="l"/>
                <a:tab pos="3191489" algn="l"/>
                <a:tab pos="3989361" algn="l"/>
              </a:tabLst>
            </a:pPr>
            <a:r>
              <a:rPr lang="en-US" dirty="0">
                <a:solidFill>
                  <a:srgbClr val="000000"/>
                </a:solidFill>
              </a:rPr>
              <a:t>Radiation forcing - HWRF</a:t>
            </a:r>
          </a:p>
        </p:txBody>
      </p:sp>
      <p:sp>
        <p:nvSpPr>
          <p:cNvPr id="6150" name="Text Box 6"/>
          <p:cNvSpPr txBox="1">
            <a:spLocks noChangeArrowheads="1"/>
          </p:cNvSpPr>
          <p:nvPr/>
        </p:nvSpPr>
        <p:spPr bwMode="auto">
          <a:xfrm>
            <a:off x="6097378" y="906461"/>
            <a:ext cx="4032250" cy="381484"/>
          </a:xfrm>
          <a:prstGeom prst="rect">
            <a:avLst/>
          </a:prstGeom>
          <a:noFill/>
          <a:ln w="9525">
            <a:noFill/>
            <a:round/>
            <a:headEnd/>
            <a:tailEnd/>
          </a:ln>
          <a:effectLst/>
        </p:spPr>
        <p:txBody>
          <a:bodyPr lIns="99197" tIns="67097" rIns="99197" bIns="49599"/>
          <a:lstStyle/>
          <a:p>
            <a:pPr>
              <a:tabLst>
                <a:tab pos="797872" algn="l"/>
                <a:tab pos="1595745" algn="l"/>
                <a:tab pos="2393617" algn="l"/>
                <a:tab pos="3191489" algn="l"/>
                <a:tab pos="3989361" algn="l"/>
              </a:tabLst>
            </a:pPr>
            <a:r>
              <a:rPr lang="en-US" dirty="0">
                <a:solidFill>
                  <a:srgbClr val="000000"/>
                </a:solidFill>
              </a:rPr>
              <a:t>Radiation forcing - RRTMG</a:t>
            </a:r>
          </a:p>
        </p:txBody>
      </p:sp>
      <p:sp>
        <p:nvSpPr>
          <p:cNvPr id="6151" name="Text Box 7"/>
          <p:cNvSpPr txBox="1">
            <a:spLocks noChangeArrowheads="1"/>
          </p:cNvSpPr>
          <p:nvPr/>
        </p:nvSpPr>
        <p:spPr bwMode="auto">
          <a:xfrm>
            <a:off x="967810" y="3951330"/>
            <a:ext cx="4284266" cy="381484"/>
          </a:xfrm>
          <a:prstGeom prst="rect">
            <a:avLst/>
          </a:prstGeom>
          <a:noFill/>
          <a:ln w="9525">
            <a:noFill/>
            <a:round/>
            <a:headEnd/>
            <a:tailEnd/>
          </a:ln>
          <a:effectLst/>
        </p:spPr>
        <p:txBody>
          <a:bodyPr lIns="99197" tIns="67097" rIns="99197" bIns="49599"/>
          <a:lstStyle/>
          <a:p>
            <a:pPr>
              <a:tabLst>
                <a:tab pos="797872" algn="l"/>
                <a:tab pos="1595745" algn="l"/>
                <a:tab pos="2393617" algn="l"/>
                <a:tab pos="3191489" algn="l"/>
                <a:tab pos="3989361" algn="l"/>
              </a:tabLst>
            </a:pPr>
            <a:r>
              <a:rPr lang="en-US" dirty="0">
                <a:solidFill>
                  <a:srgbClr val="000000"/>
                </a:solidFill>
              </a:rPr>
              <a:t>Potential Temp perturbation - HWRF</a:t>
            </a:r>
          </a:p>
        </p:txBody>
      </p:sp>
      <p:sp>
        <p:nvSpPr>
          <p:cNvPr id="6152" name="Text Box 8"/>
          <p:cNvSpPr txBox="1">
            <a:spLocks noChangeArrowheads="1"/>
          </p:cNvSpPr>
          <p:nvPr/>
        </p:nvSpPr>
        <p:spPr bwMode="auto">
          <a:xfrm>
            <a:off x="5292328" y="3981081"/>
            <a:ext cx="4536281" cy="381484"/>
          </a:xfrm>
          <a:prstGeom prst="rect">
            <a:avLst/>
          </a:prstGeom>
          <a:noFill/>
          <a:ln w="9525">
            <a:noFill/>
            <a:round/>
            <a:headEnd/>
            <a:tailEnd/>
          </a:ln>
          <a:effectLst/>
        </p:spPr>
        <p:txBody>
          <a:bodyPr lIns="99197" tIns="67097" rIns="99197" bIns="49599"/>
          <a:lstStyle/>
          <a:p>
            <a:pPr>
              <a:tabLst>
                <a:tab pos="797872" algn="l"/>
                <a:tab pos="1595745" algn="l"/>
                <a:tab pos="2393617" algn="l"/>
                <a:tab pos="3191489" algn="l"/>
                <a:tab pos="3989361" algn="l"/>
              </a:tabLst>
            </a:pPr>
            <a:r>
              <a:rPr lang="en-US" dirty="0">
                <a:solidFill>
                  <a:srgbClr val="000000"/>
                </a:solidFill>
              </a:rPr>
              <a:t>Potential Temp perturbation - RRTMG</a:t>
            </a:r>
          </a:p>
        </p:txBody>
      </p:sp>
      <p:sp>
        <p:nvSpPr>
          <p:cNvPr id="2" name="Slide Number Placeholder 1"/>
          <p:cNvSpPr>
            <a:spLocks noGrp="1"/>
          </p:cNvSpPr>
          <p:nvPr>
            <p:ph type="sldNum" sz="quarter" idx="12"/>
          </p:nvPr>
        </p:nvSpPr>
        <p:spPr/>
        <p:txBody>
          <a:bodyPr/>
          <a:lstStyle/>
          <a:p>
            <a:pPr>
              <a:defRPr/>
            </a:pPr>
            <a:fld id="{6F4D74BC-3535-4954-9BB3-A9B0F3A00617}" type="slidenum">
              <a:rPr lang="en-US" smtClean="0"/>
              <a:pPr>
                <a:defRPr/>
              </a:pPr>
              <a:t>40</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3" y="274638"/>
            <a:ext cx="9074150" cy="695326"/>
          </a:xfrm>
        </p:spPr>
        <p:txBody>
          <a:bodyPr>
            <a:normAutofit fontScale="90000"/>
          </a:bodyPr>
          <a:lstStyle/>
          <a:p>
            <a:r>
              <a:rPr lang="en-US" b="1" dirty="0"/>
              <a:t>Potential Issues (focus areas):</a:t>
            </a:r>
            <a:endParaRPr lang="en-US" b="1" dirty="0"/>
          </a:p>
        </p:txBody>
      </p:sp>
      <p:sp>
        <p:nvSpPr>
          <p:cNvPr id="3" name="Content Placeholder 2"/>
          <p:cNvSpPr>
            <a:spLocks noGrp="1"/>
          </p:cNvSpPr>
          <p:nvPr>
            <p:ph sz="quarter" idx="1"/>
          </p:nvPr>
        </p:nvSpPr>
        <p:spPr>
          <a:xfrm>
            <a:off x="392113" y="1112838"/>
            <a:ext cx="9074150" cy="6011863"/>
          </a:xfrm>
        </p:spPr>
        <p:txBody>
          <a:bodyPr/>
          <a:lstStyle/>
          <a:p>
            <a:r>
              <a:rPr lang="en-US" sz="2800" dirty="0"/>
              <a:t>Ocean in HWRF:</a:t>
            </a:r>
          </a:p>
          <a:p>
            <a:pPr marL="947638" lvl="1" indent="-514297"/>
            <a:r>
              <a:rPr lang="en-US" sz="2400" dirty="0"/>
              <a:t>Very limited evaluation done so far (only a few case studies)</a:t>
            </a:r>
          </a:p>
          <a:p>
            <a:pPr marL="947638" lvl="1" indent="-514297"/>
            <a:r>
              <a:rPr lang="en-US" sz="2400" dirty="0"/>
              <a:t>Relevance and importance of SSTs on storm intensity in various situations (fast moving, slow moving, shallow waters, loop current, warm/cold eddies etc.)</a:t>
            </a:r>
          </a:p>
          <a:p>
            <a:pPr marL="947638" lvl="1" indent="-514297"/>
            <a:r>
              <a:rPr lang="en-US" sz="2400" dirty="0"/>
              <a:t>Ocean initialization</a:t>
            </a:r>
          </a:p>
          <a:p>
            <a:pPr marL="947638" lvl="1" indent="-514297"/>
            <a:r>
              <a:rPr lang="en-US" sz="2400" dirty="0"/>
              <a:t>Differences in atmospheric SSTs and oceanic SSTs</a:t>
            </a:r>
          </a:p>
          <a:p>
            <a:pPr marL="947638" lvl="1" indent="-514297"/>
            <a:r>
              <a:rPr lang="en-US" sz="2400" dirty="0"/>
              <a:t>Ocean coupling frequency</a:t>
            </a:r>
          </a:p>
          <a:p>
            <a:pPr marL="947638" lvl="1" indent="-514297"/>
            <a:r>
              <a:rPr lang="en-US" sz="2400" dirty="0"/>
              <a:t>Reduction of fluxes from atmosphere to ocean (as in current operational HWRF)</a:t>
            </a:r>
          </a:p>
          <a:p>
            <a:pPr marL="947638" lvl="1" indent="-514297"/>
            <a:r>
              <a:rPr lang="en-US" sz="2400" dirty="0"/>
              <a:t>POM vs. HYCOM</a:t>
            </a:r>
          </a:p>
          <a:p>
            <a:pPr marL="947638" lvl="1" indent="-514297"/>
            <a:r>
              <a:rPr lang="en-US" sz="2400" dirty="0"/>
              <a:t>Wave coupling and </a:t>
            </a:r>
            <a:r>
              <a:rPr lang="en-US" sz="2400" dirty="0" err="1"/>
              <a:t>sey</a:t>
            </a:r>
            <a:r>
              <a:rPr lang="en-US" sz="2400" dirty="0"/>
              <a:t>-spray effects</a:t>
            </a:r>
          </a:p>
          <a:p>
            <a:r>
              <a:rPr lang="en-US" sz="2800" dirty="0"/>
              <a:t>How to analyze and quantify these issues to help physics development? (use of observations)</a:t>
            </a:r>
            <a:endParaRPr lang="en-US" sz="2800" dirty="0"/>
          </a:p>
        </p:txBody>
      </p:sp>
      <p:sp>
        <p:nvSpPr>
          <p:cNvPr id="4" name="Slide Number Placeholder 3"/>
          <p:cNvSpPr>
            <a:spLocks noGrp="1"/>
          </p:cNvSpPr>
          <p:nvPr>
            <p:ph type="sldNum" sz="quarter" idx="12"/>
          </p:nvPr>
        </p:nvSpPr>
        <p:spPr/>
        <p:txBody>
          <a:bodyPr/>
          <a:lstStyle/>
          <a:p>
            <a:pPr>
              <a:defRPr/>
            </a:pPr>
            <a:fld id="{6F4D74BC-3535-4954-9BB3-A9B0F3A00617}"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511" y="122237"/>
            <a:ext cx="4049713" cy="523220"/>
          </a:xfrm>
          <a:prstGeom prst="rect">
            <a:avLst/>
          </a:prstGeom>
          <a:noFill/>
          <a:ln w="15875" cmpd="sng">
            <a:solidFill>
              <a:schemeClr val="tx1"/>
            </a:solidFill>
            <a:prstDash val="solid"/>
          </a:ln>
        </p:spPr>
        <p:txBody>
          <a:bodyPr wrap="square" lIns="91430" tIns="45716" rIns="91430" bIns="45716" rtlCol="0">
            <a:spAutoFit/>
          </a:bodyPr>
          <a:lstStyle/>
          <a:p>
            <a:pPr algn="ctr"/>
            <a:r>
              <a:rPr lang="en-US" sz="2800" b="1" dirty="0">
                <a:solidFill>
                  <a:srgbClr val="FF0000"/>
                </a:solidFill>
              </a:rPr>
              <a:t>Ocean Heat Content</a:t>
            </a:r>
          </a:p>
        </p:txBody>
      </p:sp>
      <p:pic>
        <p:nvPicPr>
          <p:cNvPr id="5" name="ernesto05l2012080512_ohc.avi">
            <a:hlinkClick r:id="" action="ppaction://media"/>
          </p:cNvPr>
          <p:cNvPicPr>
            <a:picLocks noRot="1" noChangeAspect="1"/>
          </p:cNvPicPr>
          <p:nvPr>
            <a:videoFile r:link="rId1"/>
          </p:nvPr>
        </p:nvPicPr>
        <p:blipFill>
          <a:blip r:embed="rId5" cstate="print"/>
          <a:stretch>
            <a:fillRect/>
          </a:stretch>
        </p:blipFill>
        <p:spPr>
          <a:xfrm>
            <a:off x="315913" y="731838"/>
            <a:ext cx="4267201" cy="3200401"/>
          </a:xfrm>
          <a:prstGeom prst="rect">
            <a:avLst/>
          </a:prstGeom>
        </p:spPr>
      </p:pic>
      <p:pic>
        <p:nvPicPr>
          <p:cNvPr id="6" name="ernesto05l2012080512_sst_current.avi">
            <a:hlinkClick r:id="" action="ppaction://media"/>
          </p:cNvPr>
          <p:cNvPicPr>
            <a:picLocks noRot="1" noChangeAspect="1"/>
          </p:cNvPicPr>
          <p:nvPr>
            <a:videoFile r:link="rId2"/>
          </p:nvPr>
        </p:nvPicPr>
        <p:blipFill>
          <a:blip r:embed="rId6" cstate="print"/>
          <a:stretch>
            <a:fillRect/>
          </a:stretch>
        </p:blipFill>
        <p:spPr>
          <a:xfrm>
            <a:off x="5813426" y="808038"/>
            <a:ext cx="4267201" cy="3200401"/>
          </a:xfrm>
          <a:prstGeom prst="rect">
            <a:avLst/>
          </a:prstGeom>
        </p:spPr>
      </p:pic>
      <p:sp>
        <p:nvSpPr>
          <p:cNvPr id="7" name="TextBox 6"/>
          <p:cNvSpPr txBox="1"/>
          <p:nvPr/>
        </p:nvSpPr>
        <p:spPr>
          <a:xfrm>
            <a:off x="5573713" y="198437"/>
            <a:ext cx="4267200" cy="523220"/>
          </a:xfrm>
          <a:prstGeom prst="rect">
            <a:avLst/>
          </a:prstGeom>
          <a:noFill/>
          <a:ln w="15875" cmpd="sng">
            <a:solidFill>
              <a:schemeClr val="tx1"/>
            </a:solidFill>
            <a:prstDash val="solid"/>
          </a:ln>
        </p:spPr>
        <p:txBody>
          <a:bodyPr wrap="square" lIns="91430" tIns="45716" rIns="91430" bIns="45716" rtlCol="0">
            <a:spAutoFit/>
          </a:bodyPr>
          <a:lstStyle/>
          <a:p>
            <a:pPr algn="ctr"/>
            <a:r>
              <a:rPr lang="en-US" sz="2800" b="1" dirty="0">
                <a:solidFill>
                  <a:srgbClr val="FF0000"/>
                </a:solidFill>
              </a:rPr>
              <a:t>SST &amp; </a:t>
            </a:r>
            <a:r>
              <a:rPr lang="en-US" sz="2800" b="1" dirty="0" err="1">
                <a:solidFill>
                  <a:srgbClr val="FF0000"/>
                </a:solidFill>
              </a:rPr>
              <a:t>sfc</a:t>
            </a:r>
            <a:r>
              <a:rPr lang="en-US" sz="2800" b="1" dirty="0">
                <a:solidFill>
                  <a:srgbClr val="FF0000"/>
                </a:solidFill>
              </a:rPr>
              <a:t> Currents</a:t>
            </a:r>
          </a:p>
        </p:txBody>
      </p:sp>
      <p:pic>
        <p:nvPicPr>
          <p:cNvPr id="8" name="ernesto05l2012080512_sst_z26.avi">
            <a:hlinkClick r:id="" action="ppaction://media"/>
          </p:cNvPr>
          <p:cNvPicPr>
            <a:picLocks noRot="1" noChangeAspect="1"/>
          </p:cNvPicPr>
          <p:nvPr>
            <a:videoFile r:link="rId3"/>
          </p:nvPr>
        </p:nvPicPr>
        <p:blipFill>
          <a:blip r:embed="rId7" cstate="print"/>
          <a:stretch>
            <a:fillRect/>
          </a:stretch>
        </p:blipFill>
        <p:spPr>
          <a:xfrm>
            <a:off x="3135312" y="4313237"/>
            <a:ext cx="4328584" cy="3246438"/>
          </a:xfrm>
          <a:prstGeom prst="rect">
            <a:avLst/>
          </a:prstGeom>
        </p:spPr>
      </p:pic>
      <p:sp>
        <p:nvSpPr>
          <p:cNvPr id="9" name="TextBox 8"/>
          <p:cNvSpPr txBox="1"/>
          <p:nvPr/>
        </p:nvSpPr>
        <p:spPr>
          <a:xfrm>
            <a:off x="3592513" y="3856037"/>
            <a:ext cx="3048000" cy="523220"/>
          </a:xfrm>
          <a:prstGeom prst="rect">
            <a:avLst/>
          </a:prstGeom>
          <a:noFill/>
          <a:ln w="15875" cmpd="sng">
            <a:solidFill>
              <a:schemeClr val="tx1"/>
            </a:solidFill>
            <a:prstDash val="solid"/>
          </a:ln>
        </p:spPr>
        <p:txBody>
          <a:bodyPr wrap="square" lIns="91430" tIns="45716" rIns="91430" bIns="45716" rtlCol="0">
            <a:spAutoFit/>
          </a:bodyPr>
          <a:lstStyle/>
          <a:p>
            <a:pPr algn="ctr"/>
            <a:r>
              <a:rPr lang="en-US" sz="2800" b="1" dirty="0">
                <a:solidFill>
                  <a:srgbClr val="FF0000"/>
                </a:solidFill>
              </a:rPr>
              <a:t>SST &amp; Z26</a:t>
            </a:r>
          </a:p>
        </p:txBody>
      </p:sp>
      <p:sp>
        <p:nvSpPr>
          <p:cNvPr id="2" name="Slide Number Placeholder 1"/>
          <p:cNvSpPr>
            <a:spLocks noGrp="1"/>
          </p:cNvSpPr>
          <p:nvPr>
            <p:ph type="sldNum" sz="quarter" idx="12"/>
          </p:nvPr>
        </p:nvSpPr>
        <p:spPr/>
        <p:txBody>
          <a:bodyPr/>
          <a:lstStyle/>
          <a:p>
            <a:pPr>
              <a:defRPr/>
            </a:pPr>
            <a:fld id="{FAAADC75-BC09-4F2B-8C3F-D97DC091551E}" type="slidenum">
              <a:rPr lang="en-US" smtClean="0"/>
              <a:pPr>
                <a:defRPr/>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5"/>
                                        </p:tgtEl>
                                      </p:cBhvr>
                                    </p:cmd>
                                  </p:childTnLst>
                                </p:cTn>
                              </p:par>
                            </p:childTnLst>
                          </p:cTn>
                        </p:par>
                        <p:par>
                          <p:cTn id="7" fill="hold">
                            <p:stCondLst>
                              <p:cond delay="20000"/>
                            </p:stCondLst>
                            <p:childTnLst>
                              <p:par>
                                <p:cTn id="8" presetID="1" presetClass="mediacall" presetSubtype="0" fill="hold" nodeType="afterEffect">
                                  <p:stCondLst>
                                    <p:cond delay="0"/>
                                  </p:stCondLst>
                                  <p:childTnLst>
                                    <p:cmd type="call" cmd="playFrom(0.0)">
                                      <p:cBhvr>
                                        <p:cTn id="9" dur="20000" fill="hold"/>
                                        <p:tgtEl>
                                          <p:spTgt spid="6"/>
                                        </p:tgtEl>
                                      </p:cBhvr>
                                    </p:cmd>
                                  </p:childTnLst>
                                </p:cTn>
                              </p:par>
                            </p:childTnLst>
                          </p:cTn>
                        </p:par>
                        <p:par>
                          <p:cTn id="10" fill="hold">
                            <p:stCondLst>
                              <p:cond delay="40000"/>
                            </p:stCondLst>
                            <p:childTnLst>
                              <p:par>
                                <p:cTn id="11" presetID="1" presetClass="mediacall" presetSubtype="0" fill="hold" nodeType="afterEffect">
                                  <p:stCondLst>
                                    <p:cond delay="0"/>
                                  </p:stCondLst>
                                  <p:childTnLst>
                                    <p:cmd type="call" cmd="playFrom(0.0)">
                                      <p:cBhvr>
                                        <p:cTn id="12" dur="2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p:cTn id="19" fill="hold" display="0">
                  <p:stCondLst>
                    <p:cond delay="indefinite"/>
                  </p:stCondLst>
                  <p:endCondLst>
                    <p:cond evt="onNext" delay="0">
                      <p:tgtEl>
                        <p:sldTgt/>
                      </p:tgtEl>
                    </p:cond>
                    <p:cond evt="onPrev" delay="0">
                      <p:tgtEl>
                        <p:sldTgt/>
                      </p:tgtEl>
                    </p:cond>
                  </p:end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p:cTn id="25" fill="hold" display="0">
                  <p:stCondLst>
                    <p:cond delay="indefinite"/>
                  </p:stCondLst>
                  <p:endCondLst>
                    <p:cond evt="onNext" delay="0">
                      <p:tgtEl>
                        <p:sldTgt/>
                      </p:tgtEl>
                    </p:cond>
                    <p:cond evt="onPrev" delay="0">
                      <p:tgtEl>
                        <p:sldTgt/>
                      </p:tgtEl>
                    </p:cond>
                  </p:end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022" y="251989"/>
            <a:ext cx="8361891" cy="578832"/>
          </a:xfrm>
          <a:prstGeom prst="rect">
            <a:avLst/>
          </a:prstGeom>
          <a:noFill/>
          <a:ln w="15875" cmpd="sng">
            <a:noFill/>
            <a:prstDash val="solid"/>
          </a:ln>
        </p:spPr>
        <p:txBody>
          <a:bodyPr wrap="square" lIns="100783" tIns="50392" rIns="100783" bIns="50392" rtlCol="0">
            <a:spAutoFit/>
          </a:bodyPr>
          <a:lstStyle/>
          <a:p>
            <a:pPr algn="ctr"/>
            <a:r>
              <a:rPr lang="en-US" sz="3100" b="1" u="sng" dirty="0"/>
              <a:t>Example: </a:t>
            </a:r>
            <a:r>
              <a:rPr lang="en-US" sz="3100" b="1" u="sng" dirty="0" err="1"/>
              <a:t>Simuled</a:t>
            </a:r>
            <a:r>
              <a:rPr lang="en-US" sz="3100" b="1" u="sng" dirty="0"/>
              <a:t> SST </a:t>
            </a:r>
            <a:r>
              <a:rPr lang="en-US" sz="3100" b="1" u="sng" dirty="0" err="1"/>
              <a:t>vs</a:t>
            </a:r>
            <a:r>
              <a:rPr lang="en-US" sz="3100" b="1" u="sng" dirty="0"/>
              <a:t> TMI SST</a:t>
            </a:r>
          </a:p>
        </p:txBody>
      </p:sp>
      <p:grpSp>
        <p:nvGrpSpPr>
          <p:cNvPr id="3" name="Group 5"/>
          <p:cNvGrpSpPr/>
          <p:nvPr/>
        </p:nvGrpSpPr>
        <p:grpSpPr>
          <a:xfrm>
            <a:off x="420026" y="2435895"/>
            <a:ext cx="9156568" cy="3779838"/>
            <a:chOff x="38737310" y="16563050"/>
            <a:chExt cx="11434328" cy="3838644"/>
          </a:xfrm>
        </p:grpSpPr>
        <p:pic>
          <p:nvPicPr>
            <p:cNvPr id="7" name="Picture 570" descr="G:\Meetings\OS2012\SSTtrack_350km_ike09l-SST-TMI-20080912v4_poster.PNG"/>
            <p:cNvPicPr>
              <a:picLocks noChangeAspect="1" noChangeArrowheads="1"/>
            </p:cNvPicPr>
            <p:nvPr/>
          </p:nvPicPr>
          <p:blipFill>
            <a:blip r:embed="rId2" cstate="print"/>
            <a:srcRect/>
            <a:stretch>
              <a:fillRect/>
            </a:stretch>
          </p:blipFill>
          <p:spPr bwMode="auto">
            <a:xfrm>
              <a:off x="38737310" y="18422258"/>
              <a:ext cx="7281606" cy="1979436"/>
            </a:xfrm>
            <a:prstGeom prst="rect">
              <a:avLst/>
            </a:prstGeom>
            <a:noFill/>
          </p:spPr>
        </p:pic>
        <p:grpSp>
          <p:nvGrpSpPr>
            <p:cNvPr id="4" name="Group 220"/>
            <p:cNvGrpSpPr/>
            <p:nvPr/>
          </p:nvGrpSpPr>
          <p:grpSpPr>
            <a:xfrm>
              <a:off x="38737310" y="16563050"/>
              <a:ext cx="11434328" cy="1859208"/>
              <a:chOff x="39791148" y="14568484"/>
              <a:chExt cx="10609756" cy="2236470"/>
            </a:xfrm>
          </p:grpSpPr>
          <p:pic>
            <p:nvPicPr>
              <p:cNvPr id="9" name="Picture 577" descr="G:\Meetings\OS2012\HyH211_Ike09l_nestSST_Htrack300.png"/>
              <p:cNvPicPr>
                <a:picLocks noChangeAspect="1" noChangeArrowheads="1"/>
              </p:cNvPicPr>
              <p:nvPr/>
            </p:nvPicPr>
            <p:blipFill>
              <a:blip r:embed="rId3" cstate="print"/>
              <a:srcRect/>
              <a:stretch>
                <a:fillRect/>
              </a:stretch>
            </p:blipFill>
            <p:spPr bwMode="auto">
              <a:xfrm>
                <a:off x="39791148" y="14579914"/>
                <a:ext cx="3948816" cy="2225040"/>
              </a:xfrm>
              <a:prstGeom prst="rect">
                <a:avLst/>
              </a:prstGeom>
              <a:noFill/>
            </p:spPr>
          </p:pic>
          <p:pic>
            <p:nvPicPr>
              <p:cNvPr id="10" name="Picture 578" descr="G:\Meetings\OS2012\H211_2_Ike09l_nestSST_Htrack300.png"/>
              <p:cNvPicPr>
                <a:picLocks noChangeAspect="1" noChangeArrowheads="1"/>
              </p:cNvPicPr>
              <p:nvPr/>
            </p:nvPicPr>
            <p:blipFill>
              <a:blip r:embed="rId4" cstate="print"/>
              <a:srcRect/>
              <a:stretch>
                <a:fillRect/>
              </a:stretch>
            </p:blipFill>
            <p:spPr bwMode="auto">
              <a:xfrm>
                <a:off x="43232070" y="14587534"/>
                <a:ext cx="3885057" cy="2217420"/>
              </a:xfrm>
              <a:prstGeom prst="rect">
                <a:avLst/>
              </a:prstGeom>
              <a:noFill/>
            </p:spPr>
          </p:pic>
          <p:pic>
            <p:nvPicPr>
              <p:cNvPr id="11" name="Picture 579" descr="G:\Meetings\OS2012\HWRFy11-atm_Ike09l_nestSST_Htrack300.png"/>
              <p:cNvPicPr>
                <a:picLocks noChangeAspect="1" noChangeArrowheads="1"/>
              </p:cNvPicPr>
              <p:nvPr/>
            </p:nvPicPr>
            <p:blipFill>
              <a:blip r:embed="rId5" cstate="print"/>
              <a:srcRect/>
              <a:stretch>
                <a:fillRect/>
              </a:stretch>
            </p:blipFill>
            <p:spPr bwMode="auto">
              <a:xfrm>
                <a:off x="46602619" y="14568484"/>
                <a:ext cx="3798285" cy="2236470"/>
              </a:xfrm>
              <a:prstGeom prst="rect">
                <a:avLst/>
              </a:prstGeom>
              <a:noFill/>
            </p:spPr>
          </p:pic>
        </p:grpSp>
      </p:grpSp>
      <p:sp>
        <p:nvSpPr>
          <p:cNvPr id="12" name="TextBox 11"/>
          <p:cNvSpPr txBox="1"/>
          <p:nvPr/>
        </p:nvSpPr>
        <p:spPr>
          <a:xfrm>
            <a:off x="924057" y="2099911"/>
            <a:ext cx="1680104" cy="441047"/>
          </a:xfrm>
          <a:prstGeom prst="rect">
            <a:avLst/>
          </a:prstGeom>
          <a:noFill/>
          <a:ln w="15875" cmpd="sng">
            <a:noFill/>
            <a:prstDash val="solid"/>
          </a:ln>
        </p:spPr>
        <p:txBody>
          <a:bodyPr wrap="square" lIns="100783" tIns="50392" rIns="100783" bIns="50392" rtlCol="0">
            <a:spAutoFit/>
          </a:bodyPr>
          <a:lstStyle/>
          <a:p>
            <a:pPr algn="ctr"/>
            <a:r>
              <a:rPr lang="en-US" sz="2200" dirty="0" err="1"/>
              <a:t>HyHWRF</a:t>
            </a:r>
            <a:endParaRPr lang="en-US" sz="2200" dirty="0"/>
          </a:p>
        </p:txBody>
      </p:sp>
      <p:sp>
        <p:nvSpPr>
          <p:cNvPr id="13" name="TextBox 12"/>
          <p:cNvSpPr txBox="1"/>
          <p:nvPr/>
        </p:nvSpPr>
        <p:spPr>
          <a:xfrm>
            <a:off x="3612224" y="2099911"/>
            <a:ext cx="2352146" cy="441047"/>
          </a:xfrm>
          <a:prstGeom prst="rect">
            <a:avLst/>
          </a:prstGeom>
          <a:noFill/>
          <a:ln w="15875" cmpd="sng">
            <a:noFill/>
            <a:prstDash val="solid"/>
          </a:ln>
        </p:spPr>
        <p:txBody>
          <a:bodyPr wrap="square" lIns="100783" tIns="50392" rIns="100783" bIns="50392" rtlCol="0">
            <a:spAutoFit/>
          </a:bodyPr>
          <a:lstStyle/>
          <a:p>
            <a:pPr algn="ctr"/>
            <a:r>
              <a:rPr lang="en-US" sz="2200" dirty="0"/>
              <a:t>Op HWRF</a:t>
            </a:r>
          </a:p>
        </p:txBody>
      </p:sp>
      <p:sp>
        <p:nvSpPr>
          <p:cNvPr id="14" name="TextBox 13"/>
          <p:cNvSpPr txBox="1"/>
          <p:nvPr/>
        </p:nvSpPr>
        <p:spPr>
          <a:xfrm>
            <a:off x="6636412" y="2099911"/>
            <a:ext cx="2520156" cy="441047"/>
          </a:xfrm>
          <a:prstGeom prst="rect">
            <a:avLst/>
          </a:prstGeom>
          <a:noFill/>
          <a:ln w="15875" cmpd="sng">
            <a:noFill/>
            <a:prstDash val="solid"/>
          </a:ln>
        </p:spPr>
        <p:txBody>
          <a:bodyPr wrap="square" lIns="100783" tIns="50392" rIns="100783" bIns="50392" rtlCol="0">
            <a:spAutoFit/>
          </a:bodyPr>
          <a:lstStyle/>
          <a:p>
            <a:pPr algn="ctr"/>
            <a:r>
              <a:rPr lang="en-US" sz="2200" dirty="0"/>
              <a:t>HWRF alone</a:t>
            </a:r>
          </a:p>
        </p:txBody>
      </p:sp>
      <p:sp>
        <p:nvSpPr>
          <p:cNvPr id="15" name="TextBox 14"/>
          <p:cNvSpPr txBox="1"/>
          <p:nvPr/>
        </p:nvSpPr>
        <p:spPr>
          <a:xfrm>
            <a:off x="2520156" y="6131736"/>
            <a:ext cx="3024188" cy="441047"/>
          </a:xfrm>
          <a:prstGeom prst="rect">
            <a:avLst/>
          </a:prstGeom>
          <a:noFill/>
          <a:ln w="15875" cmpd="sng">
            <a:noFill/>
            <a:prstDash val="solid"/>
          </a:ln>
        </p:spPr>
        <p:txBody>
          <a:bodyPr wrap="square" lIns="100783" tIns="50392" rIns="100783" bIns="50392" rtlCol="0">
            <a:spAutoFit/>
          </a:bodyPr>
          <a:lstStyle/>
          <a:p>
            <a:pPr algn="ctr"/>
            <a:r>
              <a:rPr lang="en-US" sz="2200" dirty="0"/>
              <a:t>TMI – SST </a:t>
            </a:r>
          </a:p>
        </p:txBody>
      </p:sp>
      <p:sp>
        <p:nvSpPr>
          <p:cNvPr id="16" name="TextBox 15"/>
          <p:cNvSpPr txBox="1"/>
          <p:nvPr/>
        </p:nvSpPr>
        <p:spPr>
          <a:xfrm>
            <a:off x="1008063" y="1007958"/>
            <a:ext cx="6972432" cy="576753"/>
          </a:xfrm>
          <a:prstGeom prst="rect">
            <a:avLst/>
          </a:prstGeom>
          <a:noFill/>
          <a:ln w="15875" cmpd="sng">
            <a:solidFill>
              <a:schemeClr val="tx1"/>
            </a:solidFill>
            <a:prstDash val="solid"/>
          </a:ln>
        </p:spPr>
        <p:txBody>
          <a:bodyPr wrap="square" lIns="100783" tIns="50392" rIns="100783" bIns="50392" rtlCol="0">
            <a:spAutoFit/>
          </a:bodyPr>
          <a:lstStyle/>
          <a:p>
            <a:pPr algn="ctr"/>
            <a:r>
              <a:rPr lang="en-US" sz="3100" b="1" dirty="0"/>
              <a:t>IKE (09L) valid 1800Z 2008/09/11</a:t>
            </a:r>
          </a:p>
        </p:txBody>
      </p:sp>
      <p:sp>
        <p:nvSpPr>
          <p:cNvPr id="17" name="TextBox 16"/>
          <p:cNvSpPr txBox="1"/>
          <p:nvPr/>
        </p:nvSpPr>
        <p:spPr>
          <a:xfrm>
            <a:off x="6636411" y="5459767"/>
            <a:ext cx="3192198" cy="2009993"/>
          </a:xfrm>
          <a:prstGeom prst="rect">
            <a:avLst/>
          </a:prstGeom>
          <a:noFill/>
          <a:ln w="15875" cmpd="sng">
            <a:solidFill>
              <a:schemeClr val="tx1"/>
            </a:solidFill>
            <a:prstDash val="solid"/>
          </a:ln>
        </p:spPr>
        <p:txBody>
          <a:bodyPr wrap="square" lIns="100783" tIns="50392" rIns="100783" bIns="50392" rtlCol="0">
            <a:spAutoFit/>
          </a:bodyPr>
          <a:lstStyle/>
          <a:p>
            <a:pPr algn="ctr"/>
            <a:r>
              <a:rPr lang="en-US" sz="3100" b="1" dirty="0"/>
              <a:t>Note: SST cooling as hurricane Ike transit the LC </a:t>
            </a:r>
          </a:p>
        </p:txBody>
      </p:sp>
      <p:cxnSp>
        <p:nvCxnSpPr>
          <p:cNvPr id="19" name="Straight Arrow Connector 18"/>
          <p:cNvCxnSpPr/>
          <p:nvPr/>
        </p:nvCxnSpPr>
        <p:spPr>
          <a:xfrm flipV="1">
            <a:off x="1512094" y="3695841"/>
            <a:ext cx="252016" cy="7559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680104" y="3611845"/>
            <a:ext cx="2856177" cy="8399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764109" y="3695841"/>
            <a:ext cx="5628349" cy="8399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6F4D74BC-3535-4954-9BB3-A9B0F3A00617}"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13" y="0"/>
            <a:ext cx="9074150" cy="695326"/>
          </a:xfrm>
        </p:spPr>
        <p:txBody>
          <a:bodyPr>
            <a:normAutofit fontScale="90000"/>
          </a:bodyPr>
          <a:lstStyle/>
          <a:p>
            <a:r>
              <a:rPr lang="en-US" b="1" dirty="0"/>
              <a:t>Potential Issues (focus areas):</a:t>
            </a:r>
            <a:endParaRPr lang="en-US" b="1" dirty="0"/>
          </a:p>
        </p:txBody>
      </p:sp>
      <p:sp>
        <p:nvSpPr>
          <p:cNvPr id="3" name="Content Placeholder 2"/>
          <p:cNvSpPr>
            <a:spLocks noGrp="1"/>
          </p:cNvSpPr>
          <p:nvPr>
            <p:ph sz="quarter" idx="1"/>
          </p:nvPr>
        </p:nvSpPr>
        <p:spPr>
          <a:xfrm>
            <a:off x="392113" y="884238"/>
            <a:ext cx="9074150" cy="6011863"/>
          </a:xfrm>
        </p:spPr>
        <p:txBody>
          <a:bodyPr/>
          <a:lstStyle/>
          <a:p>
            <a:r>
              <a:rPr lang="en-US" sz="2800" dirty="0"/>
              <a:t>Intensity issues:</a:t>
            </a:r>
          </a:p>
          <a:p>
            <a:pPr marL="947638" lvl="1" indent="-514297"/>
            <a:r>
              <a:rPr lang="en-US" sz="2400" dirty="0"/>
              <a:t>Peak wind is in the tail of the distribution. Need to define alternate metrics for model intensity forecast verification</a:t>
            </a:r>
          </a:p>
          <a:p>
            <a:pPr marL="947638" lvl="1" indent="-514297"/>
            <a:r>
              <a:rPr lang="en-US" sz="2400" dirty="0"/>
              <a:t>Wave number zero – can it explain the variance? </a:t>
            </a:r>
            <a:r>
              <a:rPr lang="en-US" sz="2400" dirty="0" err="1"/>
              <a:t>Axi</a:t>
            </a:r>
            <a:r>
              <a:rPr lang="en-US" sz="2400" dirty="0"/>
              <a:t>-symmetric mean may not help for weak storms</a:t>
            </a:r>
          </a:p>
          <a:p>
            <a:pPr marL="947638" lvl="1" indent="-514297"/>
            <a:r>
              <a:rPr lang="en-US" sz="2400" dirty="0"/>
              <a:t>Relationship between storm structure (horizontal and vertical) and intensity </a:t>
            </a:r>
          </a:p>
          <a:p>
            <a:pPr marL="947638" lvl="1" indent="-514297"/>
            <a:r>
              <a:rPr lang="en-US" sz="2400" dirty="0"/>
              <a:t>How good are regional models in capturing the intensity change?</a:t>
            </a:r>
          </a:p>
          <a:p>
            <a:pPr marL="947638" lvl="1" indent="-514297"/>
            <a:r>
              <a:rPr lang="en-US" sz="2400" dirty="0"/>
              <a:t>Vortex interactions with large-scale (use of SHIPS predictors)</a:t>
            </a:r>
          </a:p>
          <a:p>
            <a:pPr marL="947638" lvl="1" indent="-514297"/>
            <a:r>
              <a:rPr lang="en-US" sz="2400" dirty="0"/>
              <a:t>Metrics for rapid intensity change verification</a:t>
            </a:r>
          </a:p>
          <a:p>
            <a:r>
              <a:rPr lang="en-US" sz="2800" dirty="0"/>
              <a:t>Construct intensity change climatology at different forecast intervals</a:t>
            </a:r>
          </a:p>
          <a:p>
            <a:r>
              <a:rPr lang="en-US" sz="2800" dirty="0"/>
              <a:t>Develop tools to understand vortex-shear interactions</a:t>
            </a:r>
          </a:p>
          <a:p>
            <a:endParaRPr lang="en-US" sz="2800" dirty="0"/>
          </a:p>
          <a:p>
            <a:endParaRPr lang="en-US" sz="2800" dirty="0"/>
          </a:p>
        </p:txBody>
      </p:sp>
      <p:sp>
        <p:nvSpPr>
          <p:cNvPr id="4" name="Slide Number Placeholder 3"/>
          <p:cNvSpPr>
            <a:spLocks noGrp="1"/>
          </p:cNvSpPr>
          <p:nvPr>
            <p:ph type="sldNum" sz="quarter" idx="12"/>
          </p:nvPr>
        </p:nvSpPr>
        <p:spPr/>
        <p:txBody>
          <a:bodyPr/>
          <a:lstStyle/>
          <a:p>
            <a:pPr>
              <a:defRPr/>
            </a:pPr>
            <a:fld id="{6F4D74BC-3535-4954-9BB3-A9B0F3A00617}" type="slidenum">
              <a:rPr lang="en-US" smtClean="0"/>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Intensity change verification </a:t>
            </a:r>
            <a:br>
              <a:rPr lang="en-US" dirty="0" smtClean="0"/>
            </a:br>
            <a:r>
              <a:rPr lang="en-US" dirty="0" smtClean="0"/>
              <a:t>H212 </a:t>
            </a:r>
            <a:r>
              <a:rPr lang="en-US" dirty="0" err="1" smtClean="0"/>
              <a:t>vs</a:t>
            </a:r>
            <a:r>
              <a:rPr lang="en-US" dirty="0" smtClean="0"/>
              <a:t> HOPS</a:t>
            </a:r>
            <a:endParaRPr lang="en-US" dirty="0"/>
          </a:p>
        </p:txBody>
      </p:sp>
      <p:sp>
        <p:nvSpPr>
          <p:cNvPr id="3" name="Slide Number Placeholder 2"/>
          <p:cNvSpPr>
            <a:spLocks noGrp="1"/>
          </p:cNvSpPr>
          <p:nvPr>
            <p:ph type="sldNum" sz="quarter" idx="12"/>
          </p:nvPr>
        </p:nvSpPr>
        <p:spPr/>
        <p:txBody>
          <a:bodyPr/>
          <a:lstStyle/>
          <a:p>
            <a:pPr>
              <a:defRPr/>
            </a:pPr>
            <a:fld id="{5FD7705D-5B87-4B54-ABE0-E5599259D77B}" type="slidenum">
              <a:rPr lang="en-US" smtClean="0"/>
              <a:pPr>
                <a:defRPr/>
              </a:pPr>
              <a:t>45</a:t>
            </a:fld>
            <a:endParaRPr lang="en-US"/>
          </a:p>
        </p:txBody>
      </p:sp>
    </p:spTree>
    <p:extLst>
      <p:ext uri="{BB962C8B-B14F-4D97-AF65-F5344CB8AC3E}">
        <p14:creationId xmlns:p14="http://schemas.microsoft.com/office/powerpoint/2010/main" val="4147761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sz="quarter" idx="1"/>
          </p:nvPr>
        </p:nvSpPr>
        <p:spPr/>
        <p:txBody>
          <a:bodyPr>
            <a:normAutofit/>
          </a:bodyPr>
          <a:lstStyle/>
          <a:p>
            <a:r>
              <a:rPr lang="en-US" sz="2600" dirty="0"/>
              <a:t>F</a:t>
            </a:r>
            <a:r>
              <a:rPr lang="en-US" sz="2600" dirty="0"/>
              <a:t>alse alarm ratio (FAR) index: indicating the how frequent the model fails to capture the actual change as compared to observation (the closer to 0, the better)</a:t>
            </a:r>
          </a:p>
          <a:p>
            <a:r>
              <a:rPr lang="en-US" sz="2600" dirty="0"/>
              <a:t>P</a:t>
            </a:r>
            <a:r>
              <a:rPr lang="en-US" sz="2600" dirty="0"/>
              <a:t>robability of detection (POD) index: indicating the how the model can capture the correct change as compared to observation (the closer to 1, the better)</a:t>
            </a:r>
          </a:p>
          <a:p>
            <a:r>
              <a:rPr lang="en-US" sz="2600" dirty="0"/>
              <a:t>The frequency bias index (FBI) index: indicating the how the model bias is as compared to observation (overestimation &gt; 1, underestimation &lt; 1)</a:t>
            </a:r>
            <a:endParaRPr lang="en-US" sz="2600" dirty="0"/>
          </a:p>
        </p:txBody>
      </p:sp>
      <p:sp>
        <p:nvSpPr>
          <p:cNvPr id="4" name="Slide Number Placeholder 3"/>
          <p:cNvSpPr>
            <a:spLocks noGrp="1"/>
          </p:cNvSpPr>
          <p:nvPr>
            <p:ph type="sldNum" sz="quarter" idx="12"/>
          </p:nvPr>
        </p:nvSpPr>
        <p:spPr/>
        <p:txBody>
          <a:bodyPr/>
          <a:lstStyle/>
          <a:p>
            <a:pPr>
              <a:defRPr/>
            </a:pPr>
            <a:fld id="{6F4D74BC-3535-4954-9BB3-A9B0F3A00617}" type="slidenum">
              <a:rPr lang="en-US" smtClean="0"/>
              <a:pPr>
                <a:defRPr/>
              </a:pPr>
              <a:t>46</a:t>
            </a:fld>
            <a:endParaRPr lang="en-US"/>
          </a:p>
        </p:txBody>
      </p:sp>
    </p:spTree>
    <p:extLst>
      <p:ext uri="{BB962C8B-B14F-4D97-AF65-F5344CB8AC3E}">
        <p14:creationId xmlns:p14="http://schemas.microsoft.com/office/powerpoint/2010/main" val="13489095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83996"/>
            <a:ext cx="9072563" cy="1259946"/>
          </a:xfrm>
        </p:spPr>
        <p:txBody>
          <a:bodyPr>
            <a:normAutofit/>
          </a:bodyPr>
          <a:lstStyle/>
          <a:p>
            <a:r>
              <a:rPr lang="en-US" sz="3500" dirty="0"/>
              <a:t>Intensity change verification: FAR index</a:t>
            </a:r>
            <a:endParaRPr lang="en-US" sz="35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5" y="1427940"/>
            <a:ext cx="9912615" cy="309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6021" y="4787795"/>
            <a:ext cx="9576594" cy="1763762"/>
          </a:xfrm>
          <a:prstGeom prst="rect">
            <a:avLst/>
          </a:prstGeom>
          <a:noFill/>
        </p:spPr>
        <p:txBody>
          <a:bodyPr wrap="square" lIns="100783" tIns="50392" rIns="100783" bIns="50392" rtlCol="0">
            <a:spAutoFit/>
          </a:bodyPr>
          <a:lstStyle/>
          <a:p>
            <a:pPr marL="314949" indent="-314949">
              <a:buFont typeface="Arial" pitchFamily="34" charset="0"/>
              <a:buChar char="•"/>
            </a:pPr>
            <a:r>
              <a:rPr lang="en-US" dirty="0" smtClean="0"/>
              <a:t>H212 has smaller false ratio of the intensity change at the longer  time interval in both Atlantic and EPAC basin;</a:t>
            </a:r>
          </a:p>
          <a:p>
            <a:pPr marL="314949" indent="-314949">
              <a:buFont typeface="Arial" pitchFamily="34" charset="0"/>
              <a:buChar char="•"/>
            </a:pPr>
            <a:r>
              <a:rPr lang="en-US" dirty="0" smtClean="0"/>
              <a:t>The false alarm ratio is smaller in the Atlantic basin as compared to the EPAC;</a:t>
            </a:r>
          </a:p>
          <a:p>
            <a:pPr marL="314949" indent="-314949">
              <a:buFont typeface="Arial" pitchFamily="34" charset="0"/>
              <a:buChar char="•"/>
            </a:pPr>
            <a:r>
              <a:rPr lang="en-US" dirty="0" smtClean="0"/>
              <a:t>HOPS has a smaller FAR index for all range of intensity change from 6 to 72 h in the Atlantic;</a:t>
            </a:r>
          </a:p>
          <a:p>
            <a:pPr marL="314949" indent="-314949">
              <a:buFont typeface="Arial" pitchFamily="34" charset="0"/>
              <a:buChar char="•"/>
            </a:pPr>
            <a:r>
              <a:rPr lang="en-US" dirty="0" smtClean="0"/>
              <a:t>H212 has consistently smaller FAR index for the intensity change between 36 to 96 h</a:t>
            </a:r>
            <a:endParaRPr lang="en-US" dirty="0"/>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47</a:t>
            </a:fld>
            <a:endParaRPr lang="en-US"/>
          </a:p>
        </p:txBody>
      </p:sp>
    </p:spTree>
    <p:extLst>
      <p:ext uri="{BB962C8B-B14F-4D97-AF65-F5344CB8AC3E}">
        <p14:creationId xmlns:p14="http://schemas.microsoft.com/office/powerpoint/2010/main" val="25732712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2" y="167993"/>
            <a:ext cx="9072563" cy="1259946"/>
          </a:xfrm>
        </p:spPr>
        <p:txBody>
          <a:bodyPr>
            <a:normAutofit/>
          </a:bodyPr>
          <a:lstStyle/>
          <a:p>
            <a:r>
              <a:rPr lang="en-US" sz="3500" dirty="0"/>
              <a:t>Intensity change verification: POD index</a:t>
            </a:r>
            <a:endParaRPr lang="en-US" sz="3500" dirty="0"/>
          </a:p>
        </p:txBody>
      </p:sp>
      <p:sp>
        <p:nvSpPr>
          <p:cNvPr id="6" name="TextBox 5"/>
          <p:cNvSpPr txBox="1"/>
          <p:nvPr/>
        </p:nvSpPr>
        <p:spPr>
          <a:xfrm>
            <a:off x="336021" y="4441309"/>
            <a:ext cx="9576594" cy="1763762"/>
          </a:xfrm>
          <a:prstGeom prst="rect">
            <a:avLst/>
          </a:prstGeom>
          <a:noFill/>
        </p:spPr>
        <p:txBody>
          <a:bodyPr wrap="square" lIns="100783" tIns="50392" rIns="100783" bIns="50392" rtlCol="0">
            <a:spAutoFit/>
          </a:bodyPr>
          <a:lstStyle/>
          <a:p>
            <a:pPr marL="314949" indent="-314949">
              <a:buFont typeface="Arial" pitchFamily="34" charset="0"/>
              <a:buChar char="•"/>
            </a:pPr>
            <a:r>
              <a:rPr lang="en-US" dirty="0" smtClean="0"/>
              <a:t>Both HOPS and H212 in general have higher POD index  the Atlantic than in the EPAC basin;</a:t>
            </a:r>
          </a:p>
          <a:p>
            <a:pPr marL="314949" indent="-314949">
              <a:buFont typeface="Arial" pitchFamily="34" charset="0"/>
              <a:buChar char="•"/>
            </a:pPr>
            <a:r>
              <a:rPr lang="en-US" dirty="0" smtClean="0"/>
              <a:t>In the Atlantic basin, H212’s POD index is consistently higher than that of HOPS, indicating the that H212 is better in the Atlantic basin;</a:t>
            </a:r>
          </a:p>
          <a:p>
            <a:pPr marL="314949" indent="-314949">
              <a:buFont typeface="Arial" pitchFamily="34" charset="0"/>
              <a:buChar char="•"/>
            </a:pPr>
            <a:r>
              <a:rPr lang="en-US" dirty="0" smtClean="0"/>
              <a:t>In the EPAC basin, HOPS has higher POD for 6 to 36 h intensity change, whereas H212 has higher POD index for 48 to 96 h intensity change</a:t>
            </a:r>
            <a:r>
              <a:rPr lang="en-US" dirty="0" smtClean="0"/>
              <a:t>. </a:t>
            </a:r>
            <a:endParaRPr lang="en-US" dirty="0" smtClean="0"/>
          </a:p>
        </p:txBody>
      </p:sp>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48</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20" y="1417636"/>
            <a:ext cx="9352491" cy="290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7066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83996"/>
            <a:ext cx="9072563" cy="1259946"/>
          </a:xfrm>
        </p:spPr>
        <p:txBody>
          <a:bodyPr>
            <a:normAutofit/>
          </a:bodyPr>
          <a:lstStyle/>
          <a:p>
            <a:r>
              <a:rPr lang="en-US" sz="3500" dirty="0"/>
              <a:t>Intensity change verification: FBI index</a:t>
            </a:r>
            <a:endParaRPr lang="en-US" sz="3500" dirty="0"/>
          </a:p>
        </p:txBody>
      </p:sp>
      <p:sp>
        <p:nvSpPr>
          <p:cNvPr id="5" name="TextBox 4"/>
          <p:cNvSpPr txBox="1"/>
          <p:nvPr/>
        </p:nvSpPr>
        <p:spPr>
          <a:xfrm>
            <a:off x="336021" y="4787794"/>
            <a:ext cx="9576594" cy="2317759"/>
          </a:xfrm>
          <a:prstGeom prst="rect">
            <a:avLst/>
          </a:prstGeom>
          <a:noFill/>
        </p:spPr>
        <p:txBody>
          <a:bodyPr wrap="square" lIns="100783" tIns="50392" rIns="100783" bIns="50392" rtlCol="0">
            <a:spAutoFit/>
          </a:bodyPr>
          <a:lstStyle/>
          <a:p>
            <a:pPr marL="314949" indent="-314949">
              <a:buFont typeface="Arial" pitchFamily="34" charset="0"/>
              <a:buChar char="•"/>
            </a:pPr>
            <a:r>
              <a:rPr lang="en-US" dirty="0" smtClean="0"/>
              <a:t>Both H212 and HOPS tend to underestimate the intensity change for all range of time intervals from 6 to 96 h;</a:t>
            </a:r>
          </a:p>
          <a:p>
            <a:pPr marL="314949" indent="-314949">
              <a:buFont typeface="Arial" pitchFamily="34" charset="0"/>
              <a:buChar char="•"/>
            </a:pPr>
            <a:r>
              <a:rPr lang="en-US" dirty="0" smtClean="0"/>
              <a:t>Overall, H212 tends to have increasing underestimation of the intensity change for time interval longer than 48h in the EPAC basin, whereas it has less underestimation in the Atlantic basin for all range of time interval;</a:t>
            </a:r>
          </a:p>
          <a:p>
            <a:pPr marL="314949" indent="-314949">
              <a:buFont typeface="Arial" pitchFamily="34" charset="0"/>
              <a:buChar char="•"/>
            </a:pPr>
            <a:r>
              <a:rPr lang="en-US" dirty="0" smtClean="0"/>
              <a:t>Both H212 and HOPS have their maximum negative bias for 24-48h intensity change in the Atlantic basin, but they have minimum bias in the EPAC basin for the same time intervals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9946"/>
            <a:ext cx="10080625" cy="306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6F4D74BC-3535-4954-9BB3-A9B0F3A00617}" type="slidenum">
              <a:rPr lang="en-US" smtClean="0"/>
              <a:pPr>
                <a:defRPr/>
              </a:pPr>
              <a:t>49</a:t>
            </a:fld>
            <a:endParaRPr lang="en-US"/>
          </a:p>
        </p:txBody>
      </p:sp>
    </p:spTree>
    <p:extLst>
      <p:ext uri="{BB962C8B-B14F-4D97-AF65-F5344CB8AC3E}">
        <p14:creationId xmlns:p14="http://schemas.microsoft.com/office/powerpoint/2010/main" val="3361509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5</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902703127"/>
              </p:ext>
            </p:extLst>
          </p:nvPr>
        </p:nvGraphicFramePr>
        <p:xfrm>
          <a:off x="672042" y="587975"/>
          <a:ext cx="8736542" cy="6537382"/>
        </p:xfrm>
        <a:graphic>
          <a:graphicData uri="http://schemas.openxmlformats.org/drawingml/2006/table">
            <a:tbl>
              <a:tblPr firstRow="1" bandRow="1">
                <a:tableStyleId>{5C22544A-7EE6-4342-B048-85BDC9FD1C3A}</a:tableStyleId>
              </a:tblPr>
              <a:tblGrid>
                <a:gridCol w="1965722"/>
                <a:gridCol w="6770820"/>
              </a:tblGrid>
              <a:tr h="575668">
                <a:tc gridSpan="2">
                  <a:txBody>
                    <a:bodyPr/>
                    <a:lstStyle/>
                    <a:p>
                      <a:pPr algn="ctr"/>
                      <a:r>
                        <a:rPr lang="en-US" sz="2000" dirty="0" smtClean="0"/>
                        <a:t>Experiments in support of long-term developmental tasks</a:t>
                      </a:r>
                      <a:endParaRPr lang="en-US" sz="2000" dirty="0"/>
                    </a:p>
                  </a:txBody>
                  <a:tcPr marL="100806" marR="100806" marT="50398" marB="50398"/>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dirty="0" smtClean="0">
                        <a:solidFill>
                          <a:srgbClr val="000000"/>
                        </a:solidFill>
                        <a:latin typeface="+mn-lt"/>
                      </a:endParaRPr>
                    </a:p>
                  </a:txBody>
                  <a:tcPr/>
                </a:tc>
              </a:tr>
              <a:tr h="993619">
                <a:tc>
                  <a:txBody>
                    <a:bodyPr/>
                    <a:lstStyle/>
                    <a:p>
                      <a:pPr algn="ctr"/>
                      <a:r>
                        <a:rPr lang="en-US" sz="2000" dirty="0" smtClean="0"/>
                        <a:t>TDR DA</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latin typeface="+mn-lt"/>
                        </a:rPr>
                        <a:t>Assimilation of real-time aircraft TDR (P-3 and G-IV), SFMR and flight level data in GSI framework</a:t>
                      </a:r>
                      <a:r>
                        <a:rPr lang="en-US" sz="2000" b="0" i="0" u="none" strike="noStrike" baseline="0" dirty="0" smtClean="0">
                          <a:solidFill>
                            <a:srgbClr val="000000"/>
                          </a:solidFill>
                          <a:latin typeface="+mn-lt"/>
                        </a:rPr>
                        <a:t> (</a:t>
                      </a:r>
                      <a:r>
                        <a:rPr lang="en-US" sz="2000" b="0" i="0" u="none" strike="noStrike" baseline="0" dirty="0" err="1" smtClean="0">
                          <a:solidFill>
                            <a:srgbClr val="000000"/>
                          </a:solidFill>
                          <a:latin typeface="+mn-lt"/>
                        </a:rPr>
                        <a:t>Mingjing</a:t>
                      </a:r>
                      <a:r>
                        <a:rPr lang="en-US" sz="2000" b="0" i="0" u="none" strike="noStrike" baseline="0" dirty="0" smtClean="0">
                          <a:solidFill>
                            <a:srgbClr val="000000"/>
                          </a:solidFill>
                          <a:latin typeface="+mn-lt"/>
                        </a:rPr>
                        <a:t>)</a:t>
                      </a:r>
                      <a:endParaRPr lang="en-US" sz="2000" b="0" i="0" u="none" strike="noStrike" dirty="0" smtClean="0">
                        <a:solidFill>
                          <a:srgbClr val="000000"/>
                        </a:solidFill>
                        <a:latin typeface="+mn-lt"/>
                      </a:endParaRPr>
                    </a:p>
                  </a:txBody>
                  <a:tcPr marL="100806" marR="100806" marT="50398" marB="50398"/>
                </a:tc>
              </a:tr>
              <a:tr h="993619">
                <a:tc>
                  <a:txBody>
                    <a:bodyPr/>
                    <a:lstStyle/>
                    <a:p>
                      <a:pPr algn="ctr"/>
                      <a:r>
                        <a:rPr lang="en-US" sz="2000" dirty="0" smtClean="0"/>
                        <a:t>Basin-scale HWRF</a:t>
                      </a:r>
                      <a:endParaRPr lang="en-US" sz="2000" dirty="0"/>
                    </a:p>
                  </a:txBody>
                  <a:tcPr marL="100806" marR="100806" marT="50398" marB="50398"/>
                </a:tc>
                <a:tc>
                  <a:txBody>
                    <a:bodyPr/>
                    <a:lstStyle/>
                    <a:p>
                      <a:pPr algn="ctr"/>
                      <a:r>
                        <a:rPr lang="en-US" sz="2000" dirty="0" smtClean="0"/>
                        <a:t>Control runs for Hybrid</a:t>
                      </a:r>
                      <a:r>
                        <a:rPr lang="en-US" sz="2000" baseline="0" dirty="0" smtClean="0"/>
                        <a:t> DA, no initialization, no coupling, 27km 61L (</a:t>
                      </a:r>
                      <a:r>
                        <a:rPr lang="en-US" sz="2000" baseline="0" dirty="0" err="1" smtClean="0"/>
                        <a:t>Weiguo</a:t>
                      </a:r>
                      <a:r>
                        <a:rPr lang="en-US" sz="2000" baseline="0" dirty="0" smtClean="0"/>
                        <a:t>)</a:t>
                      </a:r>
                      <a:endParaRPr lang="en-US" sz="2000" dirty="0"/>
                    </a:p>
                  </a:txBody>
                  <a:tcPr marL="100806" marR="100806" marT="50398" marB="50398"/>
                </a:tc>
              </a:tr>
              <a:tr h="993619">
                <a:tc>
                  <a:txBody>
                    <a:bodyPr/>
                    <a:lstStyle/>
                    <a:p>
                      <a:pPr algn="ctr"/>
                      <a:r>
                        <a:rPr lang="en-US" sz="2000" dirty="0" smtClean="0"/>
                        <a:t>Hybrid DA</a:t>
                      </a:r>
                      <a:endParaRPr lang="en-US" sz="2000" dirty="0"/>
                    </a:p>
                  </a:txBody>
                  <a:tcPr marL="100806" marR="100806" marT="50398" marB="50398"/>
                </a:tc>
                <a:tc>
                  <a:txBody>
                    <a:bodyPr/>
                    <a:lstStyle/>
                    <a:p>
                      <a:pPr algn="ctr"/>
                      <a:r>
                        <a:rPr lang="en-US" sz="2000" dirty="0" smtClean="0"/>
                        <a:t>Minimal hybrid</a:t>
                      </a:r>
                      <a:r>
                        <a:rPr lang="en-US" sz="2000" baseline="0" dirty="0" smtClean="0"/>
                        <a:t> system for basin-scale HWRF driven by global ensembles (</a:t>
                      </a:r>
                      <a:r>
                        <a:rPr lang="en-US" sz="2000" baseline="0" dirty="0" err="1" smtClean="0"/>
                        <a:t>Mingjing</a:t>
                      </a:r>
                      <a:r>
                        <a:rPr lang="en-US" sz="2000" baseline="0" dirty="0" smtClean="0"/>
                        <a:t>), starting on August 1</a:t>
                      </a:r>
                      <a:endParaRPr lang="en-US" sz="2000" dirty="0"/>
                    </a:p>
                  </a:txBody>
                  <a:tcPr marL="100806" marR="100806" marT="50398" marB="50398"/>
                </a:tc>
              </a:tr>
              <a:tr h="993619">
                <a:tc>
                  <a:txBody>
                    <a:bodyPr/>
                    <a:lstStyle/>
                    <a:p>
                      <a:pPr algn="ctr"/>
                      <a:r>
                        <a:rPr lang="en-US" sz="2000" dirty="0" smtClean="0"/>
                        <a:t>Hybrid DA</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Minimal hybrid</a:t>
                      </a:r>
                      <a:r>
                        <a:rPr lang="en-US" sz="2000" baseline="0" dirty="0" smtClean="0"/>
                        <a:t> system for basin-scale HWRF driven by HWRF ensembles (Jeff Whitaker), starting on August 1</a:t>
                      </a:r>
                      <a:endParaRPr lang="en-US" sz="2000" dirty="0" smtClean="0"/>
                    </a:p>
                  </a:txBody>
                  <a:tcPr marL="100806" marR="100806" marT="50398" marB="50398"/>
                </a:tc>
              </a:tr>
              <a:tr h="993619">
                <a:tc>
                  <a:txBody>
                    <a:bodyPr/>
                    <a:lstStyle/>
                    <a:p>
                      <a:pPr algn="ctr"/>
                      <a:r>
                        <a:rPr lang="en-US" sz="2000" dirty="0" smtClean="0"/>
                        <a:t>Basin-scale HWRF </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Control experiments with multiple moveable nests (HRD), starting on August 1</a:t>
                      </a:r>
                    </a:p>
                  </a:txBody>
                  <a:tcPr marL="100806" marR="100806" marT="50398" marB="50398"/>
                </a:tc>
              </a:tr>
              <a:tr h="993619">
                <a:tc>
                  <a:txBody>
                    <a:bodyPr/>
                    <a:lstStyle/>
                    <a:p>
                      <a:pPr algn="ctr"/>
                      <a:r>
                        <a:rPr lang="en-US" sz="2000" dirty="0" smtClean="0"/>
                        <a:t>Miscellaneous</a:t>
                      </a:r>
                      <a:endParaRPr lang="en-US" sz="2000" dirty="0"/>
                    </a:p>
                  </a:txBody>
                  <a:tcPr marL="100806" marR="100806" marT="50398" marB="5039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HFIP funded</a:t>
                      </a:r>
                      <a:r>
                        <a:rPr lang="en-US" sz="2000" baseline="0" dirty="0" smtClean="0"/>
                        <a:t> PIs working on various projects: Rob </a:t>
                      </a:r>
                      <a:r>
                        <a:rPr lang="en-US" sz="2000" baseline="0" dirty="0" err="1" smtClean="0"/>
                        <a:t>Fovell</a:t>
                      </a:r>
                      <a:r>
                        <a:rPr lang="en-US" sz="2000" baseline="0" dirty="0" smtClean="0"/>
                        <a:t>, UCLA; Da-Lin Zhang, UMD; </a:t>
                      </a:r>
                      <a:r>
                        <a:rPr lang="en-US" sz="2000" baseline="0" dirty="0" err="1" smtClean="0"/>
                        <a:t>Xuguang</a:t>
                      </a:r>
                      <a:r>
                        <a:rPr lang="en-US" sz="2000" baseline="0" dirty="0" smtClean="0"/>
                        <a:t> Wang, OU and DTC</a:t>
                      </a:r>
                      <a:endParaRPr lang="en-US" sz="2000" dirty="0" smtClean="0"/>
                    </a:p>
                  </a:txBody>
                  <a:tcPr marL="100806" marR="100806" marT="50398" marB="50398"/>
                </a:tc>
              </a:tr>
            </a:tbl>
          </a:graphicData>
        </a:graphic>
      </p:graphicFrame>
    </p:spTree>
    <p:extLst>
      <p:ext uri="{BB962C8B-B14F-4D97-AF65-F5344CB8AC3E}">
        <p14:creationId xmlns:p14="http://schemas.microsoft.com/office/powerpoint/2010/main" val="41166384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Content Placeholder 2"/>
          <p:cNvSpPr>
            <a:spLocks noGrp="1"/>
          </p:cNvSpPr>
          <p:nvPr>
            <p:ph sz="quarter" idx="1"/>
          </p:nvPr>
        </p:nvSpPr>
        <p:spPr/>
        <p:txBody>
          <a:bodyPr/>
          <a:lstStyle/>
          <a:p>
            <a:r>
              <a:rPr lang="en-US" dirty="0" smtClean="0"/>
              <a:t>Model development closely tied with model diagnostics</a:t>
            </a:r>
          </a:p>
          <a:p>
            <a:r>
              <a:rPr lang="en-US" dirty="0" smtClean="0"/>
              <a:t>Comprehensive evaluation making use of all available observations (aircraft, satellite, upper-air, surface, and ocean)</a:t>
            </a:r>
          </a:p>
          <a:p>
            <a:r>
              <a:rPr lang="en-US" dirty="0" smtClean="0"/>
              <a:t>Process studies (including idealized simulations) need more attention</a:t>
            </a:r>
          </a:p>
          <a:p>
            <a:r>
              <a:rPr lang="en-US" dirty="0" smtClean="0"/>
              <a:t>Coordination among all </a:t>
            </a:r>
            <a:r>
              <a:rPr lang="en-US" dirty="0" smtClean="0"/>
              <a:t>collaborators is critical </a:t>
            </a:r>
            <a:endParaRPr lang="en-US" dirty="0" smtClean="0"/>
          </a:p>
        </p:txBody>
      </p:sp>
      <p:sp>
        <p:nvSpPr>
          <p:cNvPr id="4" name="Slide Number Placeholder 3"/>
          <p:cNvSpPr>
            <a:spLocks noGrp="1"/>
          </p:cNvSpPr>
          <p:nvPr>
            <p:ph type="sldNum" sz="quarter" idx="12"/>
          </p:nvPr>
        </p:nvSpPr>
        <p:spPr/>
        <p:txBody>
          <a:bodyPr/>
          <a:lstStyle/>
          <a:p>
            <a:pPr>
              <a:defRPr/>
            </a:pPr>
            <a:fld id="{6F4D74BC-3535-4954-9BB3-A9B0F3A00617}"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mc.ncep.noaa.gov/gc_wmb/vxt/OPER_STATS/ALL/2012_ATLANTIC_HGA.track-er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884238"/>
            <a:ext cx="7802880" cy="58521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6</a:t>
            </a:fld>
            <a:endParaRPr lang="en-US"/>
          </a:p>
        </p:txBody>
      </p:sp>
      <p:sp>
        <p:nvSpPr>
          <p:cNvPr id="4" name="TextBox 3"/>
          <p:cNvSpPr txBox="1"/>
          <p:nvPr/>
        </p:nvSpPr>
        <p:spPr>
          <a:xfrm>
            <a:off x="2100130" y="167993"/>
            <a:ext cx="5544344" cy="378767"/>
          </a:xfrm>
          <a:prstGeom prst="rect">
            <a:avLst/>
          </a:prstGeom>
          <a:noFill/>
        </p:spPr>
        <p:txBody>
          <a:bodyPr wrap="square" lIns="100783" tIns="50392" rIns="100783" bIns="50392" rtlCol="0">
            <a:spAutoFit/>
          </a:bodyPr>
          <a:lstStyle/>
          <a:p>
            <a:pPr algn="ctr"/>
            <a:r>
              <a:rPr lang="en-US" dirty="0" smtClean="0">
                <a:solidFill>
                  <a:srgbClr val="0000CC"/>
                </a:solidFill>
              </a:rPr>
              <a:t>Real-Time Performance Update – ATL</a:t>
            </a:r>
            <a:endParaRPr lang="en-US" dirty="0">
              <a:solidFill>
                <a:srgbClr val="0000CC"/>
              </a:solidFill>
            </a:endParaRPr>
          </a:p>
        </p:txBody>
      </p:sp>
      <p:sp>
        <p:nvSpPr>
          <p:cNvPr id="3" name="TextBox 2"/>
          <p:cNvSpPr txBox="1"/>
          <p:nvPr/>
        </p:nvSpPr>
        <p:spPr>
          <a:xfrm>
            <a:off x="1932120" y="2099910"/>
            <a:ext cx="2940182" cy="932765"/>
          </a:xfrm>
          <a:prstGeom prst="rect">
            <a:avLst/>
          </a:prstGeom>
          <a:noFill/>
        </p:spPr>
        <p:txBody>
          <a:bodyPr wrap="square" lIns="100783" tIns="50392" rIns="100783" bIns="50392" rtlCol="0">
            <a:spAutoFit/>
          </a:bodyPr>
          <a:lstStyle/>
          <a:p>
            <a:r>
              <a:rPr lang="en-US" dirty="0" smtClean="0"/>
              <a:t>Few cases from TS Debby contaminated the Atlantic Stats</a:t>
            </a:r>
            <a:endParaRPr lang="en-US" dirty="0"/>
          </a:p>
        </p:txBody>
      </p:sp>
      <p:sp>
        <p:nvSpPr>
          <p:cNvPr id="7" name="Oval 6"/>
          <p:cNvSpPr/>
          <p:nvPr/>
        </p:nvSpPr>
        <p:spPr>
          <a:xfrm>
            <a:off x="5208324" y="4115823"/>
            <a:ext cx="1718877" cy="69270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100783" tIns="50392" rIns="100783" bIns="50392" rtlCol="0" anchor="ctr"/>
          <a:lstStyle/>
          <a:p>
            <a:pPr algn="ctr"/>
            <a:endParaRPr lang="en-US"/>
          </a:p>
        </p:txBody>
      </p:sp>
    </p:spTree>
    <p:extLst>
      <p:ext uri="{BB962C8B-B14F-4D97-AF65-F5344CB8AC3E}">
        <p14:creationId xmlns:p14="http://schemas.microsoft.com/office/powerpoint/2010/main" val="166507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mc.ncep.noaa.gov/gc_wmb/vxt/OPER_STATS/ALL/2012_ATLANTIC.intensity-er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698" y="406983"/>
            <a:ext cx="8583168" cy="64373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7</a:t>
            </a:fld>
            <a:endParaRPr lang="en-US"/>
          </a:p>
        </p:txBody>
      </p:sp>
      <p:sp>
        <p:nvSpPr>
          <p:cNvPr id="4" name="TextBox 3"/>
          <p:cNvSpPr txBox="1"/>
          <p:nvPr/>
        </p:nvSpPr>
        <p:spPr>
          <a:xfrm>
            <a:off x="2100130" y="167993"/>
            <a:ext cx="5544344" cy="378767"/>
          </a:xfrm>
          <a:prstGeom prst="rect">
            <a:avLst/>
          </a:prstGeom>
          <a:noFill/>
        </p:spPr>
        <p:txBody>
          <a:bodyPr wrap="square" lIns="100783" tIns="50392" rIns="100783" bIns="50392" rtlCol="0">
            <a:spAutoFit/>
          </a:bodyPr>
          <a:lstStyle/>
          <a:p>
            <a:pPr algn="ctr"/>
            <a:r>
              <a:rPr lang="en-US" dirty="0" smtClean="0">
                <a:solidFill>
                  <a:srgbClr val="0000CC"/>
                </a:solidFill>
              </a:rPr>
              <a:t>Real-Time Performance Update – ATL</a:t>
            </a:r>
            <a:endParaRPr lang="en-US" dirty="0">
              <a:solidFill>
                <a:srgbClr val="0000CC"/>
              </a:solidFill>
            </a:endParaRPr>
          </a:p>
        </p:txBody>
      </p:sp>
      <p:sp>
        <p:nvSpPr>
          <p:cNvPr id="3" name="TextBox 2"/>
          <p:cNvSpPr txBox="1"/>
          <p:nvPr/>
        </p:nvSpPr>
        <p:spPr>
          <a:xfrm>
            <a:off x="1764109" y="2099910"/>
            <a:ext cx="3293004" cy="932765"/>
          </a:xfrm>
          <a:prstGeom prst="rect">
            <a:avLst/>
          </a:prstGeom>
          <a:noFill/>
        </p:spPr>
        <p:txBody>
          <a:bodyPr wrap="square" lIns="100783" tIns="50392" rIns="100783" bIns="50392" rtlCol="0">
            <a:spAutoFit/>
          </a:bodyPr>
          <a:lstStyle/>
          <a:p>
            <a:r>
              <a:rPr lang="en-US" dirty="0" smtClean="0"/>
              <a:t>Improvements in Atlantic intensity forecasts in </a:t>
            </a:r>
            <a:r>
              <a:rPr lang="en-US" dirty="0" smtClean="0"/>
              <a:t>12-60hr </a:t>
            </a:r>
            <a:r>
              <a:rPr lang="en-US" dirty="0" smtClean="0"/>
              <a:t>period</a:t>
            </a:r>
            <a:endParaRPr lang="en-US" dirty="0"/>
          </a:p>
        </p:txBody>
      </p:sp>
      <p:cxnSp>
        <p:nvCxnSpPr>
          <p:cNvPr id="6" name="Straight Connector 5"/>
          <p:cNvCxnSpPr/>
          <p:nvPr/>
        </p:nvCxnSpPr>
        <p:spPr>
          <a:xfrm>
            <a:off x="5336493" y="3322637"/>
            <a:ext cx="0" cy="288075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201" y="3322637"/>
            <a:ext cx="0" cy="288075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521664" y="3170238"/>
            <a:ext cx="7709649" cy="2666117"/>
            <a:chOff x="1382712" y="3323520"/>
            <a:chExt cx="7709648" cy="2666117"/>
          </a:xfrm>
        </p:grpSpPr>
        <p:cxnSp>
          <p:nvCxnSpPr>
            <p:cNvPr id="11" name="Straight Connector 10"/>
            <p:cNvCxnSpPr/>
            <p:nvPr/>
          </p:nvCxnSpPr>
          <p:spPr>
            <a:xfrm flipV="1">
              <a:off x="1382712" y="5075237"/>
              <a:ext cx="762000" cy="9144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147249" y="4465637"/>
              <a:ext cx="762000" cy="61136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06712" y="4237037"/>
              <a:ext cx="762000" cy="23036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668712" y="4006671"/>
              <a:ext cx="762000" cy="23036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430712" y="3551237"/>
              <a:ext cx="1533658" cy="45543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925631" y="3323520"/>
              <a:ext cx="1592835" cy="22771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499525" y="3323520"/>
              <a:ext cx="1592835" cy="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7511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Documents and Settings\Sravya\Desktop\diag_aug10\ERNESTO.2012080212.Vmax.mult06.1.gif"/>
          <p:cNvPicPr>
            <a:picLocks noChangeAspect="1" noChangeArrowheads="1"/>
          </p:cNvPicPr>
          <p:nvPr/>
        </p:nvPicPr>
        <p:blipFill>
          <a:blip r:embed="rId2" cstate="print"/>
          <a:srcRect/>
          <a:stretch>
            <a:fillRect/>
          </a:stretch>
        </p:blipFill>
        <p:spPr bwMode="auto">
          <a:xfrm>
            <a:off x="2" y="3551239"/>
            <a:ext cx="4854230" cy="3752850"/>
          </a:xfrm>
          <a:prstGeom prst="rect">
            <a:avLst/>
          </a:prstGeom>
          <a:noFill/>
        </p:spPr>
      </p:pic>
      <p:pic>
        <p:nvPicPr>
          <p:cNvPr id="4" name="Picture 2" descr="C:\Documents and Settings\Sravya\Desktop\diag_aug10\ERNESTO05L.intensity-err.png"/>
          <p:cNvPicPr>
            <a:picLocks noChangeAspect="1" noChangeArrowheads="1"/>
          </p:cNvPicPr>
          <p:nvPr/>
        </p:nvPicPr>
        <p:blipFill>
          <a:blip r:embed="rId3" cstate="print"/>
          <a:srcRect/>
          <a:stretch>
            <a:fillRect/>
          </a:stretch>
        </p:blipFill>
        <p:spPr bwMode="auto">
          <a:xfrm>
            <a:off x="4822825" y="3616325"/>
            <a:ext cx="5257800" cy="3943350"/>
          </a:xfrm>
          <a:prstGeom prst="rect">
            <a:avLst/>
          </a:prstGeom>
          <a:noFill/>
        </p:spPr>
      </p:pic>
      <p:pic>
        <p:nvPicPr>
          <p:cNvPr id="5" name="Picture 3" descr="C:\Documents and Settings\Sravya\Desktop\diag_aug10\al042012.2012062318.27560.1.gif"/>
          <p:cNvPicPr>
            <a:picLocks noChangeAspect="1" noChangeArrowheads="1"/>
          </p:cNvPicPr>
          <p:nvPr/>
        </p:nvPicPr>
        <p:blipFill>
          <a:blip r:embed="rId4" cstate="print"/>
          <a:srcRect/>
          <a:stretch>
            <a:fillRect/>
          </a:stretch>
        </p:blipFill>
        <p:spPr bwMode="auto">
          <a:xfrm>
            <a:off x="2" y="2"/>
            <a:ext cx="4692011" cy="3627437"/>
          </a:xfrm>
          <a:prstGeom prst="rect">
            <a:avLst/>
          </a:prstGeom>
          <a:noFill/>
        </p:spPr>
      </p:pic>
      <p:sp>
        <p:nvSpPr>
          <p:cNvPr id="6" name="Oval 5"/>
          <p:cNvSpPr/>
          <p:nvPr/>
        </p:nvSpPr>
        <p:spPr>
          <a:xfrm>
            <a:off x="773113" y="1874837"/>
            <a:ext cx="10668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p>
        </p:txBody>
      </p:sp>
      <p:pic>
        <p:nvPicPr>
          <p:cNvPr id="7" name="Picture 5" descr="C:\Documents and Settings\Sravya\Desktop\diag_aug10\DEBBY04L_HGA.track-err.png"/>
          <p:cNvPicPr>
            <a:picLocks noChangeAspect="1" noChangeArrowheads="1"/>
          </p:cNvPicPr>
          <p:nvPr/>
        </p:nvPicPr>
        <p:blipFill>
          <a:blip r:embed="rId5" cstate="print"/>
          <a:srcRect/>
          <a:stretch>
            <a:fillRect/>
          </a:stretch>
        </p:blipFill>
        <p:spPr bwMode="auto">
          <a:xfrm>
            <a:off x="5040312" y="2"/>
            <a:ext cx="5040313" cy="3200400"/>
          </a:xfrm>
          <a:prstGeom prst="rect">
            <a:avLst/>
          </a:prstGeom>
          <a:noFill/>
        </p:spPr>
      </p:pic>
      <p:sp>
        <p:nvSpPr>
          <p:cNvPr id="8" name="Oval 7"/>
          <p:cNvSpPr/>
          <p:nvPr/>
        </p:nvSpPr>
        <p:spPr>
          <a:xfrm>
            <a:off x="773113" y="5684837"/>
            <a:ext cx="2819400" cy="6858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8</a:t>
            </a:fld>
            <a:endParaRPr lang="en-US"/>
          </a:p>
        </p:txBody>
      </p:sp>
    </p:spTree>
    <p:extLst>
      <p:ext uri="{BB962C8B-B14F-4D97-AF65-F5344CB8AC3E}">
        <p14:creationId xmlns:p14="http://schemas.microsoft.com/office/powerpoint/2010/main" val="1505153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02FF862-36DB-404A-91CF-CA23CB844B86}" type="slidenum">
              <a:rPr lang="en-US" smtClean="0"/>
              <a:pPr>
                <a:defRPr/>
              </a:pPr>
              <a:t>9</a:t>
            </a:fld>
            <a:endParaRPr lang="en-US"/>
          </a:p>
        </p:txBody>
      </p:sp>
      <p:pic>
        <p:nvPicPr>
          <p:cNvPr id="6146" name="Picture 2" descr="http://www.emc.ncep.noaa.gov/gc_wmb/vxt/OPER_STATS/GORDON08L/GORDON08L.intensity-er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4" y="419983"/>
            <a:ext cx="8602133" cy="64509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64240" y="4955787"/>
            <a:ext cx="2520156" cy="932765"/>
          </a:xfrm>
          <a:prstGeom prst="rect">
            <a:avLst/>
          </a:prstGeom>
          <a:noFill/>
        </p:spPr>
        <p:txBody>
          <a:bodyPr wrap="square" lIns="100783" tIns="50392" rIns="100783" bIns="50392" rtlCol="0">
            <a:spAutoFit/>
          </a:bodyPr>
          <a:lstStyle/>
          <a:p>
            <a:r>
              <a:rPr lang="en-US" dirty="0" smtClean="0"/>
              <a:t>Impressive intensity forecasts for Hurricane Gordon</a:t>
            </a:r>
            <a:endParaRPr lang="en-US" dirty="0"/>
          </a:p>
        </p:txBody>
      </p:sp>
    </p:spTree>
    <p:extLst>
      <p:ext uri="{BB962C8B-B14F-4D97-AF65-F5344CB8AC3E}">
        <p14:creationId xmlns:p14="http://schemas.microsoft.com/office/powerpoint/2010/main" val="1042164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1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1261</TotalTime>
  <Words>2341</Words>
  <Application>Microsoft Office PowerPoint</Application>
  <PresentationFormat>Custom</PresentationFormat>
  <Paragraphs>363</Paragraphs>
  <Slides>50</Slides>
  <Notes>8</Notes>
  <HiddenSlides>0</HiddenSlides>
  <MMClips>3</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3" baseType="lpstr">
      <vt:lpstr>Equity</vt:lpstr>
      <vt:lpstr>1_Equity</vt:lpstr>
      <vt:lpstr>Drawing</vt:lpstr>
      <vt:lpstr>Advancements to NCEP Operational HWRF -towards addressing the intensity forecast issues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HWRF With Multiple Moving Nests (EMC-HRD-ESRL)</vt:lpstr>
      <vt:lpstr>Basin scale (BHWR) verification for Atlantic 2012</vt:lpstr>
      <vt:lpstr>Basin Scale Requirements</vt:lpstr>
      <vt:lpstr>How to address the intensity forecast problem?  (how to connect the dots…….)</vt:lpstr>
      <vt:lpstr>New Initialization experiment (HWRI) – Atlantic 2012</vt:lpstr>
      <vt:lpstr>HYCOM coupling experiment (HWRH)- Atlantic 2012</vt:lpstr>
      <vt:lpstr>TDR assimilation experiment (HWRG)- Atlantic 2012</vt:lpstr>
      <vt:lpstr>West Pacific experiment 2012</vt:lpstr>
      <vt:lpstr>Radii verification for 2012</vt:lpstr>
      <vt:lpstr>Pressure-wind relationship (Atlantic+EPAC combined 2012)</vt:lpstr>
      <vt:lpstr>Stratified Intensity Forecast Skill 2010-2011 Seasons Retrospective Runs H212/H3GP (27:9:3 km) relative to HWRF (27:9 km) All Cases/Initially &lt;Hurricane/Initially Hurricane </vt:lpstr>
      <vt:lpstr>Stratified Track Forecast Skill 2010-2011 Seasons Retrospective Runs  H212/H3GP (27:9:3 km) relative to HWRF (27:9 km)  All Cases/Initially &lt;Hurricane/Initially Hurricane </vt:lpstr>
      <vt:lpstr>PowerPoint Presentation</vt:lpstr>
      <vt:lpstr>PowerPoint Presentation</vt:lpstr>
      <vt:lpstr>PowerPoint Presentation</vt:lpstr>
      <vt:lpstr> Need a Better Storm Tracking Algorithm</vt:lpstr>
      <vt:lpstr>New Nest Motion Algorithms   </vt:lpstr>
      <vt:lpstr>Potential Issues (focus areas):</vt:lpstr>
      <vt:lpstr>Motivating Questions</vt:lpstr>
      <vt:lpstr>PowerPoint Presentation</vt:lpstr>
      <vt:lpstr>PowerPoint Presentation</vt:lpstr>
      <vt:lpstr>PowerPoint Presentation</vt:lpstr>
      <vt:lpstr>PowerPoint Presentation</vt:lpstr>
      <vt:lpstr>PowerPoint Presentation</vt:lpstr>
      <vt:lpstr>Potential Issues (focus areas):</vt:lpstr>
      <vt:lpstr>PowerPoint Presentation</vt:lpstr>
      <vt:lpstr>RRTMG Idealized run</vt:lpstr>
      <vt:lpstr>Potential Issues (focus areas):</vt:lpstr>
      <vt:lpstr>PowerPoint Presentation</vt:lpstr>
      <vt:lpstr>PowerPoint Presentation</vt:lpstr>
      <vt:lpstr>Potential Issues (focus areas):</vt:lpstr>
      <vt:lpstr>Intensity change verification  H212 vs HOPS</vt:lpstr>
      <vt:lpstr>Definition</vt:lpstr>
      <vt:lpstr>Intensity change verification: FAR index</vt:lpstr>
      <vt:lpstr>Intensity change verification: POD index</vt:lpstr>
      <vt:lpstr>Intensity change verification: FBI index</vt:lpstr>
      <vt:lpstr>Concluding remarks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dc:title>
  <dc:creator>Vijay Tallapragada</dc:creator>
  <cp:lastModifiedBy>EBSOFT1</cp:lastModifiedBy>
  <cp:revision>92</cp:revision>
  <cp:lastPrinted>2011-11-07T15:16:35Z</cp:lastPrinted>
  <dcterms:created xsi:type="dcterms:W3CDTF">2011-11-03T13:36:05Z</dcterms:created>
  <dcterms:modified xsi:type="dcterms:W3CDTF">2012-08-23T06:33:22Z</dcterms:modified>
</cp:coreProperties>
</file>