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57" r:id="rId3"/>
    <p:sldId id="261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26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8E0B3-24AB-4FD4-89DF-6600352A251B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CA551-3589-441E-8972-B323D8A7D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A551-3589-441E-8972-B323D8A7D14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- TCMT tools for consensus mirror NHC types (fixed</a:t>
            </a:r>
            <a:r>
              <a:rPr lang="en-US" baseline="0" dirty="0" smtClean="0"/>
              <a:t> and variable)</a:t>
            </a:r>
          </a:p>
          <a:p>
            <a:r>
              <a:rPr lang="en-US" dirty="0" smtClean="0"/>
              <a:t>- Access to ECMWF data – impacts consensus and top-flight analysis</a:t>
            </a:r>
          </a:p>
          <a:p>
            <a:pPr>
              <a:buFontTx/>
              <a:buChar char="-"/>
            </a:pPr>
            <a:r>
              <a:rPr lang="en-US" dirty="0" smtClean="0"/>
              <a:t> Impact of multiple stream 1.5 models on consensus</a:t>
            </a:r>
          </a:p>
          <a:p>
            <a:pPr>
              <a:buFontTx/>
              <a:buChar char="-"/>
            </a:pPr>
            <a:r>
              <a:rPr lang="en-US" dirty="0" smtClean="0"/>
              <a:t> Intensity options available in NHC’s interpolator/determination of optimal configuration for stream 1.5 candidates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A551-3589-441E-8972-B323D8A7D141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A551-3589-441E-8972-B323D8A7D141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A551-3589-441E-8972-B323D8A7D141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CF2DE-A76B-457A-BCD3-B8BCF1A9D33F}" type="datetimeFigureOut">
              <a:rPr lang="en-US" smtClean="0"/>
              <a:t>8/9/2012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86AE9-4244-4ADC-9A8C-EEDA62F8F6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napshot3.png"/>
          <p:cNvPicPr>
            <a:picLocks noChangeAspect="1"/>
          </p:cNvPicPr>
          <p:nvPr/>
        </p:nvPicPr>
        <p:blipFill>
          <a:blip r:embed="rId3" cstate="print"/>
          <a:srcRect t="12222" b="66667"/>
          <a:stretch>
            <a:fillRect/>
          </a:stretch>
        </p:blipFill>
        <p:spPr>
          <a:xfrm>
            <a:off x="1752600" y="5257800"/>
            <a:ext cx="5498210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HFIP </a:t>
            </a:r>
            <a:r>
              <a:rPr lang="en-US" sz="2800" b="1" dirty="0" smtClean="0">
                <a:solidFill>
                  <a:schemeClr val="accent1"/>
                </a:solidFill>
              </a:rPr>
              <a:t>Diagnostic Activities </a:t>
            </a:r>
            <a:r>
              <a:rPr lang="en-US" sz="2800" b="1" dirty="0" smtClean="0">
                <a:solidFill>
                  <a:schemeClr val="accent1"/>
                </a:solidFill>
              </a:rPr>
              <a:t>and Plans </a:t>
            </a:r>
            <a:r>
              <a:rPr lang="en-US" sz="2800" b="1" dirty="0" smtClean="0">
                <a:solidFill>
                  <a:schemeClr val="accent1"/>
                </a:solidFill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</a:rPr>
              <a:t>TCMT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Collect and make available Tier 1, Tier 2, and Diagnostic Files</a:t>
            </a:r>
            <a:endParaRPr lang="en-US" sz="2400" b="1" u="sng" dirty="0" smtClean="0">
              <a:solidFill>
                <a:srgbClr val="00B050"/>
              </a:solidFill>
            </a:endParaRPr>
          </a:p>
          <a:p>
            <a:r>
              <a:rPr lang="en-US" sz="2000" dirty="0" smtClean="0"/>
              <a:t>Provide definition and delivery guidance regarding Tier 1 and Tier 2 datasets to be archived by TCMT</a:t>
            </a:r>
          </a:p>
          <a:p>
            <a:r>
              <a:rPr lang="en-US" sz="2000" dirty="0" smtClean="0"/>
              <a:t>Collect Tier 1 data, process and post merged files</a:t>
            </a:r>
          </a:p>
          <a:p>
            <a:pPr lvl="1"/>
            <a:r>
              <a:rPr lang="en-US" sz="1600" dirty="0" smtClean="0"/>
              <a:t>Available on the TCMT/HFIP website (http://www.ral.ucar.edu/projects/hfip/d2012/data_output/)</a:t>
            </a:r>
          </a:p>
          <a:p>
            <a:r>
              <a:rPr lang="en-US" sz="2000" dirty="0" smtClean="0"/>
              <a:t>Collect and </a:t>
            </a:r>
            <a:r>
              <a:rPr lang="en-US" sz="2000" dirty="0" smtClean="0"/>
              <a:t>archive</a:t>
            </a:r>
            <a:r>
              <a:rPr lang="en-US" sz="2000" dirty="0" smtClean="0"/>
              <a:t> Tier 2 data</a:t>
            </a:r>
          </a:p>
          <a:p>
            <a:r>
              <a:rPr lang="en-US" sz="2000" dirty="0" smtClean="0"/>
              <a:t>JNT RAMADDA Data Repository</a:t>
            </a:r>
          </a:p>
          <a:p>
            <a:pPr lvl="1"/>
            <a:r>
              <a:rPr lang="en-US" sz="1600" dirty="0" smtClean="0"/>
              <a:t>https://verif.rap.ucar.edu/repository/</a:t>
            </a:r>
          </a:p>
          <a:p>
            <a:pPr lvl="1"/>
            <a:r>
              <a:rPr lang="en-US" sz="1600" dirty="0" smtClean="0"/>
              <a:t>Convenient tar and </a:t>
            </a:r>
            <a:r>
              <a:rPr lang="en-US" sz="1600" dirty="0" err="1" smtClean="0"/>
              <a:t>wget</a:t>
            </a:r>
            <a:r>
              <a:rPr lang="en-US" sz="1600" dirty="0" smtClean="0"/>
              <a:t> data retrieval options</a:t>
            </a:r>
          </a:p>
          <a:p>
            <a:pPr lvl="1"/>
            <a:r>
              <a:rPr lang="en-US" sz="1600" dirty="0"/>
              <a:t>IDV </a:t>
            </a:r>
            <a:r>
              <a:rPr lang="en-US" sz="1600" dirty="0" smtClean="0"/>
              <a:t>(implement </a:t>
            </a:r>
            <a:r>
              <a:rPr lang="en-US" sz="1600" dirty="0"/>
              <a:t>visualization tools for model fields and model/analyzed tracks</a:t>
            </a:r>
            <a:r>
              <a:rPr lang="en-US" sz="1600" dirty="0" smtClean="0"/>
              <a:t>)</a:t>
            </a:r>
          </a:p>
          <a:p>
            <a:pPr lvl="2"/>
            <a:r>
              <a:rPr lang="en-US" sz="1200" dirty="0" smtClean="0"/>
              <a:t>In development</a:t>
            </a:r>
            <a:endParaRPr lang="en-US" sz="1200" dirty="0"/>
          </a:p>
          <a:p>
            <a:endParaRPr lang="en-US" sz="2400" dirty="0" smtClean="0"/>
          </a:p>
        </p:txBody>
      </p:sp>
      <p:sp>
        <p:nvSpPr>
          <p:cNvPr id="38917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4C27-9FD4-4779-BC4B-5EED994ADF37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6" name="Picture 5" descr="snapshot2.png"/>
          <p:cNvPicPr>
            <a:picLocks noChangeAspect="1"/>
          </p:cNvPicPr>
          <p:nvPr/>
        </p:nvPicPr>
        <p:blipFill>
          <a:blip r:embed="rId4" cstate="print"/>
          <a:srcRect t="12500"/>
          <a:stretch>
            <a:fillRect/>
          </a:stretch>
        </p:blipFill>
        <p:spPr>
          <a:xfrm>
            <a:off x="6553200" y="2209800"/>
            <a:ext cx="2234193" cy="2438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HFIP </a:t>
            </a:r>
            <a:r>
              <a:rPr lang="en-US" sz="2800" b="1" dirty="0" smtClean="0">
                <a:solidFill>
                  <a:schemeClr val="accent1"/>
                </a:solidFill>
              </a:rPr>
              <a:t>Diagnostic Activities </a:t>
            </a:r>
            <a:r>
              <a:rPr lang="en-US" sz="2800" b="1" dirty="0" smtClean="0">
                <a:solidFill>
                  <a:schemeClr val="accent1"/>
                </a:solidFill>
              </a:rPr>
              <a:t>and Plans </a:t>
            </a:r>
            <a:r>
              <a:rPr lang="en-US" sz="2800" b="1" dirty="0" smtClean="0">
                <a:solidFill>
                  <a:schemeClr val="accent1"/>
                </a:solidFill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</a:rPr>
              <a:t>TCMT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2012 Retrospective Planning, Testing, and Evaluation</a:t>
            </a:r>
            <a:endParaRPr lang="en-US" sz="2400" b="1" u="sng" dirty="0" smtClean="0">
              <a:solidFill>
                <a:srgbClr val="00B050"/>
              </a:solidFill>
            </a:endParaRPr>
          </a:p>
          <a:p>
            <a:pPr eaLnBrk="1" hangingPunct="1"/>
            <a:r>
              <a:rPr lang="en-US" sz="2400" dirty="0" smtClean="0"/>
              <a:t>Coordinated with NHC and prospective Stream 1.5 modeling</a:t>
            </a:r>
            <a:r>
              <a:rPr lang="en-US" sz="2400" dirty="0"/>
              <a:t> </a:t>
            </a:r>
            <a:r>
              <a:rPr lang="en-US" sz="2400" dirty="0" smtClean="0"/>
              <a:t>groups</a:t>
            </a:r>
          </a:p>
          <a:p>
            <a:pPr eaLnBrk="1" hangingPunct="1"/>
            <a:r>
              <a:rPr lang="en-US" sz="2400" dirty="0" smtClean="0"/>
              <a:t>Activities coordinated with NHC</a:t>
            </a:r>
          </a:p>
          <a:p>
            <a:pPr lvl="1"/>
            <a:r>
              <a:rPr lang="en-US" sz="2000" dirty="0" smtClean="0"/>
              <a:t>Baselines (top-flight models and impact                                                      on consensus)</a:t>
            </a:r>
          </a:p>
          <a:p>
            <a:pPr lvl="1"/>
            <a:r>
              <a:rPr lang="en-US" sz="2000" dirty="0" smtClean="0"/>
              <a:t>Early model conversion (interpolator)</a:t>
            </a:r>
          </a:p>
          <a:p>
            <a:pPr lvl="2"/>
            <a:r>
              <a:rPr lang="en-US" sz="1600" dirty="0" smtClean="0"/>
              <a:t>Groups provided input on flexible intensity                                                               adjustment settings</a:t>
            </a:r>
          </a:p>
          <a:p>
            <a:r>
              <a:rPr lang="en-US" sz="2400" dirty="0" smtClean="0"/>
              <a:t>Evaluated configurations from eight                                       modeling groups</a:t>
            </a:r>
          </a:p>
          <a:p>
            <a:pPr lvl="1"/>
            <a:r>
              <a:rPr lang="en-US" sz="2000" dirty="0" smtClean="0"/>
              <a:t>Model types included regional, global, deterministic, ensemble, early, late, statistical, dynamical, correlation-based consensus</a:t>
            </a:r>
          </a:p>
          <a:p>
            <a:r>
              <a:rPr lang="en-US" sz="2400" dirty="0" smtClean="0"/>
              <a:t>All but one candidate were selected by NHC as having some Stream 1.5 application for 2012</a:t>
            </a:r>
          </a:p>
        </p:txBody>
      </p:sp>
      <p:sp>
        <p:nvSpPr>
          <p:cNvPr id="38917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4C27-9FD4-4779-BC4B-5EED994ADF37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>
              <a:solidFill>
                <a:srgbClr val="898989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943600" y="2209800"/>
          <a:ext cx="2590800" cy="274319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1447800"/>
                <a:gridCol w="1143000"/>
              </a:tblGrid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Organization</a:t>
                      </a:r>
                      <a:endParaRPr lang="en-US" sz="1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Model</a:t>
                      </a:r>
                      <a:endParaRPr lang="en-US" sz="12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MMM/SUNY-Albany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AHW</a:t>
                      </a:r>
                      <a:endParaRPr lang="en-US" sz="1200" dirty="0"/>
                    </a:p>
                  </a:txBody>
                  <a:tcPr anchor="ctr"/>
                </a:tc>
              </a:tr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UW-Madison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UW-NMS</a:t>
                      </a:r>
                      <a:endParaRPr lang="en-US" sz="1200" dirty="0"/>
                    </a:p>
                  </a:txBody>
                  <a:tcPr anchor="ctr"/>
                </a:tc>
              </a:tr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NRL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COAMPS-TC</a:t>
                      </a:r>
                      <a:endParaRPr lang="en-US" sz="1200" dirty="0"/>
                    </a:p>
                  </a:txBody>
                  <a:tcPr anchor="ctr"/>
                </a:tc>
              </a:tr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PSU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ARW</a:t>
                      </a:r>
                      <a:endParaRPr lang="en-US" sz="1200" dirty="0"/>
                    </a:p>
                  </a:txBody>
                  <a:tcPr anchor="ctr"/>
                </a:tc>
              </a:tr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GFDL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GFDL</a:t>
                      </a:r>
                      <a:endParaRPr lang="en-US" sz="1200" dirty="0"/>
                    </a:p>
                  </a:txBody>
                  <a:tcPr anchor="ctr"/>
                </a:tc>
              </a:tr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ESRL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FIM</a:t>
                      </a:r>
                      <a:endParaRPr lang="en-US" sz="1200" dirty="0"/>
                    </a:p>
                  </a:txBody>
                  <a:tcPr anchor="ctr"/>
                </a:tc>
              </a:tr>
              <a:tr h="28377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CIRA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SPICE</a:t>
                      </a:r>
                      <a:endParaRPr lang="en-US" sz="1200" dirty="0"/>
                    </a:p>
                  </a:txBody>
                  <a:tcPr anchor="ctr"/>
                </a:tc>
              </a:tr>
              <a:tr h="4729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FSU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Multi-Model</a:t>
                      </a:r>
                      <a:r>
                        <a:rPr lang="en-US" sz="1200" baseline="0" dirty="0" smtClean="0"/>
                        <a:t> Ensemble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HFIP </a:t>
            </a:r>
            <a:r>
              <a:rPr lang="en-US" sz="2800" b="1" dirty="0" smtClean="0">
                <a:solidFill>
                  <a:schemeClr val="accent1"/>
                </a:solidFill>
              </a:rPr>
              <a:t>Diagnostic Activities </a:t>
            </a:r>
            <a:r>
              <a:rPr lang="en-US" sz="2800" b="1" dirty="0" smtClean="0">
                <a:solidFill>
                  <a:schemeClr val="accent1"/>
                </a:solidFill>
              </a:rPr>
              <a:t>and Plans </a:t>
            </a:r>
            <a:r>
              <a:rPr lang="en-US" sz="2800" b="1" dirty="0" smtClean="0">
                <a:solidFill>
                  <a:schemeClr val="accent1"/>
                </a:solidFill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</a:rPr>
              <a:t>TCMT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2012 Retrospective Testing:  Methods for Displaying Results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Mean errors with confidence intervals</a:t>
            </a:r>
          </a:p>
          <a:p>
            <a:r>
              <a:rPr lang="en-US" sz="2400" dirty="0"/>
              <a:t>Percent of cases for which error differences </a:t>
            </a:r>
            <a:r>
              <a:rPr lang="en-US" sz="2400" dirty="0" smtClean="0"/>
              <a:t>exceed a </a:t>
            </a:r>
            <a:r>
              <a:rPr lang="en-US" sz="2400" dirty="0"/>
              <a:t>specified </a:t>
            </a:r>
            <a:r>
              <a:rPr lang="en-US" sz="2400" dirty="0"/>
              <a:t>threshold</a:t>
            </a:r>
          </a:p>
          <a:p>
            <a:r>
              <a:rPr lang="en-US" sz="2400" dirty="0" err="1" smtClean="0"/>
              <a:t>Boxplots</a:t>
            </a:r>
            <a:endParaRPr lang="en-US" sz="2400" dirty="0" smtClean="0"/>
          </a:p>
          <a:p>
            <a:r>
              <a:rPr lang="en-US" sz="2400" dirty="0" smtClean="0"/>
              <a:t>Summary tables</a:t>
            </a:r>
          </a:p>
          <a:p>
            <a:r>
              <a:rPr lang="en-US" sz="2400" dirty="0" smtClean="0"/>
              <a:t>Rankings line plots</a:t>
            </a:r>
            <a:endParaRPr lang="en-US" sz="2400" dirty="0"/>
          </a:p>
        </p:txBody>
      </p:sp>
      <p:sp>
        <p:nvSpPr>
          <p:cNvPr id="38917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4C27-9FD4-4779-BC4B-5EED994ADF37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8" name="Picture 7" descr="snapshot1.png"/>
          <p:cNvPicPr>
            <a:picLocks noChangeAspect="1"/>
          </p:cNvPicPr>
          <p:nvPr/>
        </p:nvPicPr>
        <p:blipFill>
          <a:blip r:embed="rId3" cstate="print"/>
          <a:srcRect l="24167" t="20091" r="7500" b="10122"/>
          <a:stretch>
            <a:fillRect/>
          </a:stretch>
        </p:blipFill>
        <p:spPr>
          <a:xfrm>
            <a:off x="457200" y="4572000"/>
            <a:ext cx="3124200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HOMG_SPCR_LANDANDWATER_ALbasin_WDER_abs_linehist.png"/>
          <p:cNvPicPr/>
          <p:nvPr/>
        </p:nvPicPr>
        <p:blipFill>
          <a:blip r:embed="rId4" cstate="print"/>
          <a:srcRect t="17647" r="512" b="552"/>
          <a:stretch>
            <a:fillRect/>
          </a:stretch>
        </p:blipFill>
        <p:spPr>
          <a:xfrm>
            <a:off x="4249420" y="2819400"/>
            <a:ext cx="4513580" cy="2967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3886200" y="5955268"/>
            <a:ext cx="510540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/>
              <a:t>http://www.ral.ucar.edu/projects/hfip/h2012/verify/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3195935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Track</a:t>
            </a:r>
            <a:r>
              <a:rPr lang="en-US" sz="1200" dirty="0" smtClean="0"/>
              <a:t> - ECMWF, GFS, GFDL</a:t>
            </a:r>
          </a:p>
          <a:p>
            <a:pPr algn="ctr"/>
            <a:r>
              <a:rPr lang="en-US" sz="1200" i="1" dirty="0" smtClean="0"/>
              <a:t>Intensity</a:t>
            </a:r>
            <a:r>
              <a:rPr lang="en-US" sz="1200" dirty="0" smtClean="0"/>
              <a:t> - LGEM, DSHP, GFDL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chemeClr val="accent1"/>
                </a:solidFill>
              </a:rPr>
              <a:t>HFIP </a:t>
            </a:r>
            <a:r>
              <a:rPr lang="en-US" sz="2800" b="1" dirty="0" smtClean="0">
                <a:solidFill>
                  <a:schemeClr val="accent1"/>
                </a:solidFill>
              </a:rPr>
              <a:t>Diagnostic Activities and Plans</a:t>
            </a:r>
            <a:r>
              <a:rPr lang="en-US" sz="2800" b="1" dirty="0" smtClean="0">
                <a:solidFill>
                  <a:schemeClr val="accent1"/>
                </a:solidFill>
              </a:rPr>
              <a:t/>
            </a:r>
            <a:br>
              <a:rPr lang="en-US" sz="2800" b="1" dirty="0" smtClean="0">
                <a:solidFill>
                  <a:schemeClr val="accent1"/>
                </a:solidFill>
              </a:rPr>
            </a:br>
            <a:r>
              <a:rPr lang="en-US" sz="2800" b="1" dirty="0" smtClean="0">
                <a:solidFill>
                  <a:schemeClr val="accent1"/>
                </a:solidFill>
              </a:rPr>
              <a:t>TCMT</a:t>
            </a:r>
            <a:endParaRPr lang="en-US" sz="2800" b="1" dirty="0" smtClean="0">
              <a:solidFill>
                <a:schemeClr val="accent1"/>
              </a:solidFill>
            </a:endParaRPr>
          </a:p>
        </p:txBody>
      </p:sp>
      <p:sp>
        <p:nvSpPr>
          <p:cNvPr id="40963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5029200" cy="54102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2012 HFIP Demonstration</a:t>
            </a:r>
          </a:p>
          <a:p>
            <a:pPr eaLnBrk="1" hangingPunct="1"/>
            <a:r>
              <a:rPr lang="en-US" sz="2200" dirty="0" smtClean="0"/>
              <a:t>Real-time track and intensity plots</a:t>
            </a:r>
          </a:p>
          <a:p>
            <a:pPr lvl="1"/>
            <a:r>
              <a:rPr lang="en-US" sz="1800" dirty="0" smtClean="0"/>
              <a:t>Track: basin and storm-scale domains, 90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percentile ellipse plots</a:t>
            </a:r>
          </a:p>
          <a:p>
            <a:pPr lvl="1"/>
            <a:endParaRPr lang="en-US" sz="1200" dirty="0" smtClean="0"/>
          </a:p>
          <a:p>
            <a:r>
              <a:rPr lang="en-US" sz="2200" dirty="0" smtClean="0"/>
              <a:t>Case study and full sample evaluations</a:t>
            </a:r>
          </a:p>
          <a:p>
            <a:pPr lvl="1"/>
            <a:r>
              <a:rPr lang="en-US" sz="1800" dirty="0" smtClean="0"/>
              <a:t>Stream 1, 1.5, 2, plus combinations</a:t>
            </a:r>
          </a:p>
          <a:p>
            <a:pPr lvl="1"/>
            <a:endParaRPr lang="en-US" sz="1200" dirty="0" smtClean="0"/>
          </a:p>
          <a:p>
            <a:r>
              <a:rPr lang="en-US" sz="2200" dirty="0" smtClean="0"/>
              <a:t>Development of storm and up-to-date season model performance verification</a:t>
            </a:r>
          </a:p>
          <a:p>
            <a:endParaRPr lang="en-US" sz="1200" dirty="0" smtClean="0"/>
          </a:p>
          <a:p>
            <a:r>
              <a:rPr lang="en-US" sz="2200" dirty="0" smtClean="0"/>
              <a:t>Development of diagnostic evaluation tools to compare model errors as a function of environmental conditions</a:t>
            </a:r>
          </a:p>
          <a:p>
            <a:endParaRPr lang="en-US" sz="1200" dirty="0" smtClean="0"/>
          </a:p>
          <a:p>
            <a:r>
              <a:rPr lang="en-US" sz="2200" dirty="0" smtClean="0"/>
              <a:t>Development of ensemble evaluation methods</a:t>
            </a:r>
          </a:p>
        </p:txBody>
      </p:sp>
      <p:sp>
        <p:nvSpPr>
          <p:cNvPr id="38917" name="Slide Number Placeholder 7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F94C27-9FD4-4779-BC4B-5EED994ADF37}" type="slidenum">
              <a:rPr lang="en-US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>
              <a:solidFill>
                <a:srgbClr val="898989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715000" y="1143000"/>
            <a:ext cx="3124200" cy="5334000"/>
            <a:chOff x="5638800" y="1066800"/>
            <a:chExt cx="3124200" cy="5334000"/>
          </a:xfrm>
        </p:grpSpPr>
        <p:pic>
          <p:nvPicPr>
            <p:cNvPr id="16" name="Picture 15" descr="snapshot4.png"/>
            <p:cNvPicPr>
              <a:picLocks noChangeAspect="1"/>
            </p:cNvPicPr>
            <p:nvPr/>
          </p:nvPicPr>
          <p:blipFill>
            <a:blip r:embed="rId3" cstate="print"/>
            <a:srcRect l="37841" t="12222" r="18198" b="32222"/>
            <a:stretch>
              <a:fillRect/>
            </a:stretch>
          </p:blipFill>
          <p:spPr>
            <a:xfrm>
              <a:off x="7467600" y="4953000"/>
              <a:ext cx="859536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B050">
                  <a:alpha val="70000"/>
                </a:srgbClr>
              </a:outerShdw>
            </a:effectLst>
          </p:spPr>
        </p:pic>
        <p:pic>
          <p:nvPicPr>
            <p:cNvPr id="10" name="Picture 9" descr="snapshot4.png"/>
            <p:cNvPicPr>
              <a:picLocks noChangeAspect="1"/>
            </p:cNvPicPr>
            <p:nvPr/>
          </p:nvPicPr>
          <p:blipFill>
            <a:blip r:embed="rId3" cstate="print"/>
            <a:srcRect l="37841" t="12222" r="18198" b="32222"/>
            <a:stretch>
              <a:fillRect/>
            </a:stretch>
          </p:blipFill>
          <p:spPr>
            <a:xfrm>
              <a:off x="5998464" y="3657600"/>
              <a:ext cx="859536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B050">
                  <a:alpha val="70000"/>
                </a:srgbClr>
              </a:outerShdw>
            </a:effectLst>
          </p:spPr>
        </p:pic>
        <p:pic>
          <p:nvPicPr>
            <p:cNvPr id="11" name="Picture 10" descr="snapshot4.png"/>
            <p:cNvPicPr>
              <a:picLocks noChangeAspect="1"/>
            </p:cNvPicPr>
            <p:nvPr/>
          </p:nvPicPr>
          <p:blipFill>
            <a:blip r:embed="rId4" cstate="print"/>
            <a:srcRect l="37841" t="12222" r="18198" b="32222"/>
            <a:stretch>
              <a:fillRect/>
            </a:stretch>
          </p:blipFill>
          <p:spPr>
            <a:xfrm>
              <a:off x="7239000" y="2209800"/>
              <a:ext cx="501396" cy="533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B050">
                  <a:alpha val="70000"/>
                </a:srgbClr>
              </a:outerShdw>
            </a:effectLst>
          </p:spPr>
        </p:pic>
        <p:pic>
          <p:nvPicPr>
            <p:cNvPr id="13" name="Picture 12" descr="snapshot4.png"/>
            <p:cNvPicPr>
              <a:picLocks noChangeAspect="1"/>
            </p:cNvPicPr>
            <p:nvPr/>
          </p:nvPicPr>
          <p:blipFill>
            <a:blip r:embed="rId3" cstate="print"/>
            <a:srcRect l="37841" t="12222" r="18198" b="32222"/>
            <a:stretch>
              <a:fillRect/>
            </a:stretch>
          </p:blipFill>
          <p:spPr>
            <a:xfrm>
              <a:off x="6248400" y="2819400"/>
              <a:ext cx="859536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B050">
                  <a:alpha val="70000"/>
                </a:srgbClr>
              </a:outerShdw>
            </a:effectLst>
          </p:spPr>
        </p:pic>
        <p:pic>
          <p:nvPicPr>
            <p:cNvPr id="15" name="Picture 14" descr="snapshot4.png"/>
            <p:cNvPicPr>
              <a:picLocks noChangeAspect="1"/>
            </p:cNvPicPr>
            <p:nvPr/>
          </p:nvPicPr>
          <p:blipFill>
            <a:blip r:embed="rId3" cstate="print"/>
            <a:srcRect l="37841" t="12222" r="18198" b="32222"/>
            <a:stretch>
              <a:fillRect/>
            </a:stretch>
          </p:blipFill>
          <p:spPr>
            <a:xfrm>
              <a:off x="7543800" y="2438400"/>
              <a:ext cx="859536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B050">
                  <a:alpha val="70000"/>
                </a:srgbClr>
              </a:outerShdw>
            </a:effectLst>
          </p:spPr>
        </p:pic>
        <p:pic>
          <p:nvPicPr>
            <p:cNvPr id="7" name="Picture 6" descr="d2011_al092011_2011082412_vscttr_T1MN.png"/>
            <p:cNvPicPr>
              <a:picLocks noChangeAspect="1"/>
            </p:cNvPicPr>
            <p:nvPr/>
          </p:nvPicPr>
          <p:blipFill>
            <a:blip r:embed="rId5" cstate="print"/>
            <a:srcRect l="5230" t="4444" r="12299"/>
            <a:stretch>
              <a:fillRect/>
            </a:stretch>
          </p:blipFill>
          <p:spPr>
            <a:xfrm>
              <a:off x="5867400" y="1066800"/>
              <a:ext cx="1554480" cy="19097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14" name="Picture 13" descr="snapshot4.png"/>
            <p:cNvPicPr>
              <a:picLocks noChangeAspect="1"/>
            </p:cNvPicPr>
            <p:nvPr/>
          </p:nvPicPr>
          <p:blipFill>
            <a:blip r:embed="rId3" cstate="print"/>
            <a:srcRect l="37841" t="12222" r="18198" b="32222"/>
            <a:stretch>
              <a:fillRect/>
            </a:stretch>
          </p:blipFill>
          <p:spPr>
            <a:xfrm>
              <a:off x="6781800" y="4191000"/>
              <a:ext cx="859536" cy="914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B050">
                  <a:alpha val="70000"/>
                </a:srgbClr>
              </a:outerShdw>
            </a:effectLst>
          </p:spPr>
        </p:pic>
        <p:pic>
          <p:nvPicPr>
            <p:cNvPr id="12" name="Picture 11" descr="snapshot4.png"/>
            <p:cNvPicPr>
              <a:picLocks noChangeAspect="1"/>
            </p:cNvPicPr>
            <p:nvPr/>
          </p:nvPicPr>
          <p:blipFill>
            <a:blip r:embed="rId6" cstate="print"/>
            <a:srcRect l="37841" t="12222" r="18198" b="32222"/>
            <a:stretch>
              <a:fillRect/>
            </a:stretch>
          </p:blipFill>
          <p:spPr>
            <a:xfrm>
              <a:off x="7924800" y="4267200"/>
              <a:ext cx="644652" cy="6858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B050">
                  <a:alpha val="70000"/>
                </a:srgbClr>
              </a:outerShdw>
            </a:effectLst>
          </p:spPr>
        </p:pic>
        <p:pic>
          <p:nvPicPr>
            <p:cNvPr id="6" name="Picture 5" descr="G01I_WATERONLY_ALbasin_WDER_raw_line_wCI.png"/>
            <p:cNvPicPr>
              <a:picLocks noChangeAspect="1"/>
            </p:cNvPicPr>
            <p:nvPr/>
          </p:nvPicPr>
          <p:blipFill>
            <a:blip r:embed="rId7" cstate="print"/>
            <a:srcRect l="2146" t="9814" r="3409" b="2778"/>
            <a:stretch>
              <a:fillRect/>
            </a:stretch>
          </p:blipFill>
          <p:spPr>
            <a:xfrm>
              <a:off x="6705600" y="3176848"/>
              <a:ext cx="2057400" cy="147135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  <p:pic>
          <p:nvPicPr>
            <p:cNvPr id="8" name="Picture 7" descr="LGEM_DSHP_GHMI_HWFI_GPMI_AHWI_COTI_UWNI_SPC3_LANDANDWATER_ALbasin_WDER_raw_line_woCI.png"/>
            <p:cNvPicPr>
              <a:picLocks noChangeAspect="1"/>
            </p:cNvPicPr>
            <p:nvPr/>
          </p:nvPicPr>
          <p:blipFill>
            <a:blip r:embed="rId8" cstate="print"/>
            <a:srcRect l="2424" t="7857" r="3132" b="3254"/>
            <a:stretch>
              <a:fillRect/>
            </a:stretch>
          </p:blipFill>
          <p:spPr>
            <a:xfrm>
              <a:off x="5638800" y="4904509"/>
              <a:ext cx="2057400" cy="149629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377</Words>
  <Application>Microsoft Office PowerPoint</Application>
  <PresentationFormat>On-screen Show (4:3)</PresentationFormat>
  <Paragraphs>74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HFIP Diagnostic Activities and Plans  TCMT</vt:lpstr>
      <vt:lpstr>HFIP Diagnostic Activities and Plans  TCMT</vt:lpstr>
      <vt:lpstr>HFIP Diagnostic Activities and Plans  TCMT</vt:lpstr>
      <vt:lpstr>HFIP Diagnostic Activities and Plans TCMT</vt:lpstr>
    </vt:vector>
  </TitlesOfParts>
  <Company>UCAR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HFIP Diagnostics Activities DTC and TCMT</dc:title>
  <dc:creator>cwill</dc:creator>
  <cp:lastModifiedBy>cwill</cp:lastModifiedBy>
  <cp:revision>31</cp:revision>
  <dcterms:created xsi:type="dcterms:W3CDTF">2012-08-09T18:28:24Z</dcterms:created>
  <dcterms:modified xsi:type="dcterms:W3CDTF">2012-08-09T23:40:02Z</dcterms:modified>
</cp:coreProperties>
</file>