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1" r:id="rId3"/>
    <p:sldId id="290" r:id="rId4"/>
    <p:sldId id="265" r:id="rId5"/>
    <p:sldId id="264" r:id="rId6"/>
    <p:sldId id="287" r:id="rId7"/>
    <p:sldId id="268" r:id="rId8"/>
    <p:sldId id="269" r:id="rId9"/>
    <p:sldId id="292" r:id="rId10"/>
    <p:sldId id="295" r:id="rId11"/>
    <p:sldId id="293" r:id="rId12"/>
    <p:sldId id="266" r:id="rId13"/>
    <p:sldId id="267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88" r:id="rId22"/>
    <p:sldId id="277" r:id="rId23"/>
    <p:sldId id="278" r:id="rId24"/>
    <p:sldId id="261" r:id="rId25"/>
    <p:sldId id="257" r:id="rId26"/>
    <p:sldId id="259" r:id="rId27"/>
    <p:sldId id="285" r:id="rId28"/>
    <p:sldId id="286" r:id="rId29"/>
    <p:sldId id="280" r:id="rId30"/>
    <p:sldId id="283" r:id="rId31"/>
    <p:sldId id="284" r:id="rId32"/>
    <p:sldId id="289" r:id="rId33"/>
    <p:sldId id="281" r:id="rId34"/>
    <p:sldId id="282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000" y="-80"/>
      </p:cViewPr>
      <p:guideLst>
        <p:guide orient="horz" pos="2160"/>
        <p:guide pos="26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F90D-70AB-9B44-8BDC-FA9B3E4562F7}" type="datetimeFigureOut">
              <a:rPr lang="en-US" smtClean="0"/>
              <a:t>8/9/12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658F7-4B34-CD42-85D5-9317651B5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4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4156-8615-204B-ABF6-52B0024235F8}" type="datetimeFigureOut">
              <a:rPr lang="en-US" smtClean="0"/>
              <a:t>8/9/12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3513-587F-EA4E-955C-B74705597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723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and why different model physics results in different structures, motions, intensities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RH diffs appear to surround a nest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RH diffs appear to surround a </a:t>
            </a:r>
            <a:r>
              <a:rPr lang="en-US" smtClean="0"/>
              <a:t>nest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RH diffs appear to surround a </a:t>
            </a:r>
            <a:r>
              <a:rPr lang="en-US" smtClean="0"/>
              <a:t>nest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RH diffs appear to surround a </a:t>
            </a:r>
            <a:r>
              <a:rPr lang="en-US" smtClean="0"/>
              <a:t>nest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impact</a:t>
            </a:r>
            <a:r>
              <a:rPr lang="en-US" baseline="0" dirty="0" smtClean="0"/>
              <a:t> – give vortex larger westward component</a:t>
            </a:r>
          </a:p>
          <a:p>
            <a:r>
              <a:rPr lang="en-US" baseline="0" dirty="0" smtClean="0"/>
              <a:t>Indirect impact – influence convergence, location &amp; mag of convective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24h, direction divergence AND divergence </a:t>
            </a:r>
            <a:r>
              <a:rPr lang="en-US" dirty="0" err="1" smtClean="0"/>
              <a:t>wrt</a:t>
            </a:r>
            <a:r>
              <a:rPr lang="en-US" dirty="0" smtClean="0"/>
              <a:t> min SLP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48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RH diffs appear to surround a </a:t>
            </a:r>
            <a:r>
              <a:rPr lang="en-US" smtClean="0"/>
              <a:t>nest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RH diffs appear to surround a </a:t>
            </a:r>
            <a:r>
              <a:rPr lang="en-US" smtClean="0"/>
              <a:t>nest boundary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MP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go to right</a:t>
            </a:r>
          </a:p>
          <a:p>
            <a:r>
              <a:rPr lang="en-US" dirty="0" smtClean="0"/>
              <a:t>All are too slow</a:t>
            </a:r>
          </a:p>
          <a:p>
            <a:r>
              <a:rPr lang="en-US" dirty="0" smtClean="0"/>
              <a:t>RRTM makes HPHY worse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36 h,</a:t>
            </a:r>
            <a:r>
              <a:rPr lang="en-US" baseline="0" dirty="0" smtClean="0"/>
              <a:t> all fail to replicate observed deepening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36 h,</a:t>
            </a:r>
            <a:r>
              <a:rPr lang="en-US" baseline="0" dirty="0" smtClean="0"/>
              <a:t> all fail to replicate observed deepening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3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Track</a:t>
            </a:r>
            <a:r>
              <a:rPr lang="en-US" baseline="0" dirty="0" smtClean="0"/>
              <a:t> diffs after 18h.  Will show material differences emerge before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DH 90 degrees to left of storm motion in both cases.</a:t>
            </a:r>
            <a:r>
              <a:rPr lang="en-US" baseline="0" dirty="0" smtClean="0"/>
              <a:t>  HPHY rotated cyclonically relative to NSAS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870 </a:t>
            </a:r>
            <a:r>
              <a:rPr lang="en-US" dirty="0" err="1" smtClean="0"/>
              <a:t>mb</a:t>
            </a:r>
            <a:r>
              <a:rPr lang="en-US" dirty="0" smtClean="0"/>
              <a:t> or 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93513-587F-EA4E-955C-B74705597B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EF2C-AB40-5C4B-99B7-FDD86B873CCA}" type="datetime1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A3C9-4741-E34A-82BD-078E984E007C}" type="datetime1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6C-84F6-AA4C-81ED-EB8718C94F71}" type="datetime1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9488-0F9F-FF42-BA27-49BBB8551EAC}" type="datetime1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D17F-3791-6D4E-AFCC-805A5DE200D8}" type="datetime1">
              <a:rPr lang="en-US" smtClean="0"/>
              <a:t>8/9/12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F6D1-84A4-0C4B-BAC7-05A01438C939}" type="datetime1">
              <a:rPr lang="en-US" smtClean="0"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4928-51D4-D64D-ADF9-3A0E3A28109F}" type="datetime1">
              <a:rPr lang="en-US" smtClean="0"/>
              <a:t>8/9/12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D149-7961-A04A-A6EF-E07D69425A75}" type="datetime1">
              <a:rPr lang="en-US" smtClean="0"/>
              <a:t>8/9/12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071-2127-E747-96E8-64EDF877DF46}" type="datetime1">
              <a:rPr lang="en-US" smtClean="0"/>
              <a:t>8/9/12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9F36-A19C-5941-B64A-AB01E3D791B5}" type="datetime1">
              <a:rPr lang="en-US" smtClean="0"/>
              <a:t>8/9/12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E1A7D-F407-F343-9C91-262A37F7B4F3}" type="datetime1">
              <a:rPr lang="en-US" smtClean="0"/>
              <a:t>8/9/12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4B11651-4B42-F14C-A3BE-299ED3B8B1E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9054D9A-5FCE-094D-9D0B-30F9FC6C8C56}" type="datetime1">
              <a:rPr lang="en-US" smtClean="0"/>
              <a:t>8/9/12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5" Type="http://schemas.openxmlformats.org/officeDocument/2006/relationships/image" Target="../media/image12.gif"/><Relationship Id="rId6" Type="http://schemas.openxmlformats.org/officeDocument/2006/relationships/image" Target="../media/image13.gif"/><Relationship Id="rId7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fip.org/documents/minutes/Track%20sensitivity%20to%20microphysics%20and%20radiation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Impact of cumulus parameterization on motion, structure, intensity: </a:t>
            </a:r>
            <a:br>
              <a:rPr lang="en-US" sz="3600" dirty="0" smtClean="0"/>
            </a:br>
            <a:r>
              <a:rPr lang="en-US" sz="2800" dirty="0" smtClean="0"/>
              <a:t>preliminary results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Robert Fovell and </a:t>
            </a:r>
            <a:r>
              <a:rPr lang="en-US" dirty="0" err="1"/>
              <a:t>Yizhe</a:t>
            </a:r>
            <a:r>
              <a:rPr lang="en-US" dirty="0"/>
              <a:t> Peggy </a:t>
            </a:r>
            <a:r>
              <a:rPr lang="en-US" dirty="0" smtClean="0"/>
              <a:t>Bu</a:t>
            </a:r>
            <a:endParaRPr lang="en-US" dirty="0"/>
          </a:p>
          <a:p>
            <a:r>
              <a:rPr lang="en-US" dirty="0" smtClean="0"/>
              <a:t>University of California, Los Angeles</a:t>
            </a:r>
          </a:p>
          <a:p>
            <a:r>
              <a:rPr lang="en-US" i="1" dirty="0" smtClean="0"/>
              <a:t>Collaborators</a:t>
            </a:r>
            <a:r>
              <a:rPr lang="en-US" dirty="0" smtClean="0"/>
              <a:t>: </a:t>
            </a:r>
            <a:r>
              <a:rPr lang="en-US" dirty="0" err="1" smtClean="0"/>
              <a:t>Ligia</a:t>
            </a:r>
            <a:r>
              <a:rPr lang="en-US" dirty="0" smtClean="0"/>
              <a:t> </a:t>
            </a:r>
            <a:r>
              <a:rPr lang="en-US" dirty="0" err="1" smtClean="0"/>
              <a:t>Bernardet</a:t>
            </a:r>
            <a:r>
              <a:rPr lang="en-US" dirty="0" smtClean="0"/>
              <a:t> and </a:t>
            </a:r>
            <a:r>
              <a:rPr lang="en-US" dirty="0" err="1" smtClean="0"/>
              <a:t>Mrinal</a:t>
            </a:r>
            <a:r>
              <a:rPr lang="en-US" dirty="0" smtClean="0"/>
              <a:t> </a:t>
            </a:r>
            <a:r>
              <a:rPr lang="en-US" dirty="0" err="1" smtClean="0"/>
              <a:t>Kanti</a:t>
            </a:r>
            <a:r>
              <a:rPr lang="en-US" dirty="0" smtClean="0"/>
              <a:t> </a:t>
            </a:r>
            <a:r>
              <a:rPr lang="en-US" dirty="0" err="1" smtClean="0"/>
              <a:t>Biswas</a:t>
            </a:r>
            <a:r>
              <a:rPr lang="en-US" dirty="0" smtClean="0"/>
              <a:t>, DTC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59749" y="5950630"/>
            <a:ext cx="142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9</a:t>
            </a:r>
            <a:r>
              <a:rPr lang="en-US" sz="1400" dirty="0" smtClean="0"/>
              <a:t> August 2012</a:t>
            </a:r>
          </a:p>
          <a:p>
            <a:pPr algn="ctr"/>
            <a:r>
              <a:rPr lang="en-US" sz="1400" dirty="0" err="1" smtClean="0"/>
              <a:t>rfovell@ucla.edu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213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hphy_hphy-rrtm)uv_rad_vert_24_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3" y="1423035"/>
            <a:ext cx="5196840" cy="544487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9600" y="1857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HPHY vs. HPHY/RRTM: 24-30h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colored: symmetric radial wind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ontours (blue): symmetric tangential wind (5 m/s)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</a:t>
            </a:r>
            <a:r>
              <a:rPr lang="en-US" sz="2000" dirty="0" smtClean="0">
                <a:solidFill>
                  <a:schemeClr val="tx1"/>
                </a:solidFill>
              </a:rPr>
              <a:t>ontours (black): LW </a:t>
            </a:r>
            <a:r>
              <a:rPr lang="en-US" sz="2000" dirty="0" err="1" smtClean="0">
                <a:solidFill>
                  <a:schemeClr val="tx1"/>
                </a:solidFill>
              </a:rPr>
              <a:t>radiative</a:t>
            </a:r>
            <a:r>
              <a:rPr lang="en-US" sz="2000" dirty="0" smtClean="0">
                <a:solidFill>
                  <a:schemeClr val="tx1"/>
                </a:solidFill>
              </a:rPr>
              <a:t> forcing (0.05 K/h)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7053" y="2844800"/>
            <a:ext cx="27366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confirms </a:t>
            </a:r>
            <a:r>
              <a:rPr lang="en-US" dirty="0" err="1" smtClean="0"/>
              <a:t>radiative</a:t>
            </a:r>
            <a:r>
              <a:rPr lang="en-US" dirty="0" smtClean="0"/>
              <a:t> impact </a:t>
            </a:r>
          </a:p>
          <a:p>
            <a:r>
              <a:rPr lang="en-US" dirty="0" smtClean="0"/>
              <a:t>of deep clouds still absent</a:t>
            </a:r>
          </a:p>
          <a:p>
            <a:r>
              <a:rPr lang="en-US" dirty="0" smtClean="0"/>
              <a:t>in HWRF 2012 in default</a:t>
            </a:r>
          </a:p>
          <a:p>
            <a:r>
              <a:rPr lang="en-US" dirty="0" smtClean="0"/>
              <a:t>radiation scheme</a:t>
            </a:r>
          </a:p>
          <a:p>
            <a:endParaRPr lang="en-US" dirty="0"/>
          </a:p>
          <a:p>
            <a:r>
              <a:rPr lang="en-US" dirty="0" smtClean="0"/>
              <a:t>• caveat: storm is highly</a:t>
            </a:r>
          </a:p>
          <a:p>
            <a:r>
              <a:rPr lang="en-US" dirty="0" smtClean="0"/>
              <a:t>asymmetric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31813" y="1752600"/>
            <a:ext cx="0" cy="2095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65438" y="2476500"/>
            <a:ext cx="81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18 km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53814" y="6457434"/>
            <a:ext cx="170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661 km x 18 km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4197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differences with respect to CP scheme emerge so quickly when no CP is employed in the 3 km nest, D3?</a:t>
            </a:r>
          </a:p>
          <a:p>
            <a:r>
              <a:rPr lang="en-US" dirty="0" smtClean="0"/>
              <a:t>Why does HPHY develop the hurricane (albeit too slowly) while the other schemes do not?</a:t>
            </a:r>
          </a:p>
          <a:p>
            <a:r>
              <a:rPr lang="en-US" dirty="0" smtClean="0"/>
              <a:t>Why does KF, in particular, perform so poorly?</a:t>
            </a:r>
          </a:p>
          <a:p>
            <a:r>
              <a:rPr lang="en-US" dirty="0" smtClean="0"/>
              <a:t>Why does RRTM radiation throttle development with HPHY?</a:t>
            </a:r>
          </a:p>
          <a:p>
            <a:r>
              <a:rPr lang="en-US" dirty="0" smtClean="0"/>
              <a:t>Is RRTM handling Ferrier scheme condensed water mass correctly?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Preliminary answers to a few of these questions…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7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track_hphy_ns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" y="112997"/>
            <a:ext cx="8186383" cy="6632006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8900000">
            <a:off x="5704654" y="2784997"/>
            <a:ext cx="279013" cy="952874"/>
          </a:xfrm>
          <a:prstGeom prst="rightBrac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082" y="4939974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HPHY vs. NSAS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767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 vs. NSAS: 30-42h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avg. vertical velocity sfc-5.4 </a:t>
            </a:r>
            <a:r>
              <a:rPr lang="en-US" sz="2000" dirty="0" smtClean="0"/>
              <a:t>km AGL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storm motion vector </a:t>
            </a:r>
            <a:r>
              <a:rPr lang="en-US" sz="2000" b="1" dirty="0" smtClean="0"/>
              <a:t>C</a:t>
            </a:r>
            <a:r>
              <a:rPr lang="en-US" sz="2000" dirty="0" smtClean="0"/>
              <a:t>; actual storm motion </a:t>
            </a:r>
            <a:r>
              <a:rPr lang="en-US" sz="2000" b="1" dirty="0" smtClean="0">
                <a:solidFill>
                  <a:srgbClr val="008000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; low-level </a:t>
            </a:r>
            <a:r>
              <a:rPr lang="en-US" sz="2000" b="1" dirty="0" smtClean="0">
                <a:solidFill>
                  <a:srgbClr val="3366FF"/>
                </a:solidFill>
              </a:rPr>
              <a:t>DH </a:t>
            </a:r>
            <a:r>
              <a:rPr lang="en-US" sz="2000" dirty="0" smtClean="0">
                <a:solidFill>
                  <a:schemeClr val="tx1"/>
                </a:solidFill>
              </a:rPr>
              <a:t>(sfc-2.8 km)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/>
              <a:t>average wind (0-600 km, 850-200mb) </a:t>
            </a:r>
            <a:r>
              <a:rPr lang="en-US" sz="2000" b="1" dirty="0" smtClean="0"/>
              <a:t>AVG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vertical shear (300-500 km, 850-200 </a:t>
            </a:r>
            <a:r>
              <a:rPr lang="en-US" sz="2000" dirty="0" err="1" smtClean="0"/>
              <a:t>mb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SHEAR (~ 12.5 m/s or 24 </a:t>
            </a:r>
            <a:r>
              <a:rPr lang="en-US" sz="2000" b="1" dirty="0" err="1" smtClean="0">
                <a:solidFill>
                  <a:srgbClr val="FF0000"/>
                </a:solidFill>
              </a:rPr>
              <a:t>kt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Eugene_wavg_HPHY-NSAS-30-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773936"/>
            <a:ext cx="8388096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04" y="6160739"/>
            <a:ext cx="8354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480 km square portion of D3 shown</a:t>
            </a:r>
          </a:p>
          <a:p>
            <a:r>
              <a:rPr lang="en-US" dirty="0" smtClean="0"/>
              <a:t>Shear is fairly large.  Storms asymmetric w/ maximum convective activity </a:t>
            </a:r>
            <a:r>
              <a:rPr lang="en-US" dirty="0" err="1" smtClean="0"/>
              <a:t>downshear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5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 vs. NSAS: 6-12h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sfc-1.2 </a:t>
            </a:r>
            <a:r>
              <a:rPr lang="en-US" sz="2000" dirty="0" smtClean="0"/>
              <a:t>km AGL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vectors: ground-relative avg. sfc-1.2 </a:t>
            </a:r>
            <a:r>
              <a:rPr lang="en-US" sz="2000" dirty="0" smtClean="0"/>
              <a:t>km AGL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 descr="Eugene_wavg_HPHY-NSAS-30-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773936"/>
            <a:ext cx="8388096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04" y="6190223"/>
            <a:ext cx="36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1322 km square portion of D1 shown</a:t>
            </a:r>
            <a:endParaRPr lang="en-US" dirty="0"/>
          </a:p>
        </p:txBody>
      </p:sp>
      <p:pic>
        <p:nvPicPr>
          <p:cNvPr id="6" name="Picture 5" descr="Eugene_rh_vec_6-12h-no_tc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pic>
        <p:nvPicPr>
          <p:cNvPr id="7" name="Picture 6" descr="Eugene_eth_vec_6-12h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6591" y="1610444"/>
            <a:ext cx="743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Land</a:t>
            </a:r>
          </a:p>
          <a:p>
            <a:r>
              <a:rPr lang="en-US" sz="1200" dirty="0" smtClean="0"/>
              <a:t>(Mexico)</a:t>
            </a:r>
            <a:endParaRPr lang="en-US" sz="1200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4066591" y="2164442"/>
            <a:ext cx="371775" cy="293894"/>
          </a:xfrm>
          <a:prstGeom prst="straightConnector1">
            <a:avLst/>
          </a:prstGeom>
          <a:ln w="381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10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 vs. NSAS: 6-12h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RH sfc-1.2 </a:t>
            </a:r>
            <a:r>
              <a:rPr lang="en-US" sz="2000" dirty="0"/>
              <a:t>km</a:t>
            </a:r>
            <a:br>
              <a:rPr lang="en-US" sz="2000" dirty="0"/>
            </a:br>
            <a:r>
              <a:rPr lang="en-US" sz="2000" dirty="0" smtClean="0"/>
              <a:t>vectors: ground-relative avg. sfc-1.2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Eugene_wavg_HPHY-NSAS-30-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773936"/>
            <a:ext cx="8388096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04" y="6190223"/>
            <a:ext cx="36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1322 km square portion of D1 shown</a:t>
            </a:r>
            <a:endParaRPr lang="en-US" dirty="0"/>
          </a:p>
        </p:txBody>
      </p:sp>
      <p:pic>
        <p:nvPicPr>
          <p:cNvPr id="6" name="Picture 5" descr="Eugene_rh_vec_6-12h-no_tc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53557" y="4240920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57939" y="4240920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4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 vs. NSAS: 6-12h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RH sfc-1.2 </a:t>
            </a:r>
            <a:r>
              <a:rPr lang="en-US" sz="2000" dirty="0"/>
              <a:t>km</a:t>
            </a:r>
            <a:br>
              <a:rPr lang="en-US" sz="2000" dirty="0"/>
            </a:br>
            <a:r>
              <a:rPr lang="en-US" sz="2000" dirty="0" smtClean="0"/>
              <a:t>vectors: ground-relative avg. sfc-1.2 km</a:t>
            </a:r>
            <a:br>
              <a:rPr lang="en-US" sz="2000" dirty="0" smtClean="0"/>
            </a:br>
            <a:r>
              <a:rPr lang="en-US" sz="2000" dirty="0" smtClean="0"/>
              <a:t>contours: column sum instantaneous cumulus heating (7.5 K/h)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Eugene_wavg_HPHY-NSAS-30-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773936"/>
            <a:ext cx="8388096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04" y="6190223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 boundary physics transition issue apparent</a:t>
            </a:r>
          </a:p>
          <a:p>
            <a:r>
              <a:rPr lang="en-US" dirty="0" smtClean="0"/>
              <a:t>Ignore grey area – nest communication issue</a:t>
            </a:r>
            <a:endParaRPr lang="en-US" dirty="0"/>
          </a:p>
        </p:txBody>
      </p:sp>
      <p:pic>
        <p:nvPicPr>
          <p:cNvPr id="6" name="Picture 5" descr="Eugene_rh_vec_6-12h-no_tc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pic>
        <p:nvPicPr>
          <p:cNvPr id="7" name="Picture 6" descr="Eugene_rh_vec_6-12h-tc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794427" y="4881718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710463" y="4893369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0512" y="5144835"/>
            <a:ext cx="1889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Extra cumulus heating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952951" y="3452302"/>
            <a:ext cx="6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~D3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8987" y="3452302"/>
            <a:ext cx="6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~D3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2559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HPHY-NSAS differences: 6-12h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∆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(left), ∆RH (right) sfc-1.2 </a:t>
            </a:r>
            <a:r>
              <a:rPr lang="en-US" sz="2000" dirty="0"/>
              <a:t>km</a:t>
            </a:r>
            <a:br>
              <a:rPr lang="en-US" sz="2000" dirty="0"/>
            </a:br>
            <a:r>
              <a:rPr lang="en-US" sz="2000" dirty="0" smtClean="0"/>
              <a:t>vectors: ground-relative avg. vector wind difference sfc-1.2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 descr="Eugene_wavg_HPHY-NSAS-30-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773936"/>
            <a:ext cx="8388096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04" y="6190223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Nest boundary physics transition issue </a:t>
            </a:r>
            <a:r>
              <a:rPr lang="en-US" dirty="0" smtClean="0"/>
              <a:t>apparent</a:t>
            </a:r>
            <a:endParaRPr lang="en-US" dirty="0"/>
          </a:p>
        </p:txBody>
      </p:sp>
      <p:pic>
        <p:nvPicPr>
          <p:cNvPr id="6" name="Picture 5" descr="Eugene_rh_vec_6-12h-no_tc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pic>
        <p:nvPicPr>
          <p:cNvPr id="7" name="Picture 6" descr="Eugene_rh_vec_6-12h-tc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957555" y="5068134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873591" y="5079785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ugene_eth_vec_DIFF_6-12h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794427" y="4881718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710463" y="4893369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49750" y="5848350"/>
            <a:ext cx="2730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1709" y="5841730"/>
            <a:ext cx="57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5 m/s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1058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HPHY-NSAS differences: 9-15h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∆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(left), ∆RH (right) sfc-1.2 </a:t>
            </a:r>
            <a:r>
              <a:rPr lang="en-US" sz="2000" dirty="0"/>
              <a:t>km</a:t>
            </a:r>
            <a:br>
              <a:rPr lang="en-US" sz="2000" dirty="0"/>
            </a:br>
            <a:r>
              <a:rPr lang="en-US" sz="2000" dirty="0" smtClean="0"/>
              <a:t>vectors: ground-relative avg. vector wind difference sfc-1.2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 descr="Eugene_wavg_HPHY-NSAS-30-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773936"/>
            <a:ext cx="8388096" cy="4456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04" y="6190223"/>
            <a:ext cx="36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1322 km square portion of D1 shown</a:t>
            </a:r>
          </a:p>
        </p:txBody>
      </p:sp>
      <p:pic>
        <p:nvPicPr>
          <p:cNvPr id="6" name="Picture 5" descr="Eugene_rh_vec_6-12h-no_tc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pic>
        <p:nvPicPr>
          <p:cNvPr id="7" name="Picture 6" descr="Eugene_rh_vec_6-12h-tc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1957555" y="5068134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873591" y="5079785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Eugene_eth_vec_DIFF_6-12h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pic>
        <p:nvPicPr>
          <p:cNvPr id="11" name="Picture 10" descr="Eugene_eth_vec_DIFF_9-15h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345067" y="4742843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61103" y="4754494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49750" y="5848350"/>
            <a:ext cx="2730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1709" y="5841730"/>
            <a:ext cx="57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5 m/s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6029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ugene_eth_vec_DIFF_12-18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HPHY-NSAS differences: 12-18h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∆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(left), ∆RH (right) sfc-1.2 </a:t>
            </a:r>
            <a:r>
              <a:rPr lang="en-US" sz="2000" dirty="0"/>
              <a:t>km</a:t>
            </a:r>
            <a:br>
              <a:rPr lang="en-US" sz="2000" dirty="0"/>
            </a:br>
            <a:r>
              <a:rPr lang="en-US" sz="2000" dirty="0" smtClean="0"/>
              <a:t>vectors: ground-relative avg. vector wind difference sfc-1.2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804" y="6190223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Easterly wind differences west and east of TC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45067" y="4742843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61103" y="4754494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49750" y="5848350"/>
            <a:ext cx="2730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1709" y="5841730"/>
            <a:ext cx="57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5 m/s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9180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model physics appears to encourage distinct symmetric and asymmetric structures that can influence storm motion and may provide means of validating, modifying model </a:t>
            </a:r>
            <a:r>
              <a:rPr lang="en-US" dirty="0" smtClean="0"/>
              <a:t>physics</a:t>
            </a:r>
          </a:p>
          <a:p>
            <a:r>
              <a:rPr lang="en-US" dirty="0" smtClean="0"/>
              <a:t>Demonstrated in high-resolution, semi-idealized WRF-ARW simulations, varying MP and radiation schemes</a:t>
            </a:r>
          </a:p>
          <a:p>
            <a:r>
              <a:rPr lang="en-US" dirty="0" smtClean="0"/>
              <a:t>HWRF 2011 radiation (based on old GFDL code) scheme has virtually no cloud-</a:t>
            </a:r>
            <a:r>
              <a:rPr lang="en-US" dirty="0" err="1" smtClean="0"/>
              <a:t>radiative</a:t>
            </a:r>
            <a:r>
              <a:rPr lang="en-US" dirty="0" smtClean="0"/>
              <a:t> interaction</a:t>
            </a:r>
          </a:p>
          <a:p>
            <a:r>
              <a:rPr lang="en-US" dirty="0">
                <a:hlinkClick r:id="rId2"/>
              </a:rPr>
              <a:t>http://www.hfip.org/documents/minutes/Track%20sensitivity%20to%20microphysics%20and%</a:t>
            </a:r>
            <a:r>
              <a:rPr lang="en-US" dirty="0" smtClean="0">
                <a:hlinkClick r:id="rId2"/>
              </a:rPr>
              <a:t>20radiation.pdf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gene_eth_vec_DIFF_18-24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HPHY-NSAS differences: 18-24h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∆</a:t>
            </a:r>
            <a:r>
              <a:rPr lang="en-US" sz="2000" dirty="0" err="1" smtClean="0">
                <a:latin typeface="Symbol" charset="2"/>
                <a:cs typeface="Symbol" charset="2"/>
              </a:rPr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(left), ∆RH (right) sfc-1.2 </a:t>
            </a:r>
            <a:r>
              <a:rPr lang="en-US" sz="2000" dirty="0"/>
              <a:t>km</a:t>
            </a:r>
            <a:br>
              <a:rPr lang="en-US" sz="2000" dirty="0"/>
            </a:br>
            <a:r>
              <a:rPr lang="en-US" sz="2000" dirty="0" smtClean="0"/>
              <a:t>vectors: ground-relative avg. vector wind difference sfc-1.2 km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804" y="6190223"/>
            <a:ext cx="648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HPHY has </a:t>
            </a:r>
            <a:r>
              <a:rPr lang="en-US" b="1" dirty="0"/>
              <a:t>low-level </a:t>
            </a:r>
            <a:r>
              <a:rPr lang="en-US" dirty="0"/>
              <a:t>easterly anomaly across vortex relative to NSAS</a:t>
            </a:r>
          </a:p>
          <a:p>
            <a:r>
              <a:rPr lang="en-US" dirty="0" smtClean="0"/>
              <a:t>Systematic track variation apparent after this time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45067" y="4742843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61103" y="4754494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8603" y="3576821"/>
            <a:ext cx="2377033" cy="850514"/>
          </a:xfrm>
          <a:prstGeom prst="rect">
            <a:avLst/>
          </a:prstGeom>
          <a:noFill/>
          <a:ln w="571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9750" y="5848350"/>
            <a:ext cx="273050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1709" y="5841730"/>
            <a:ext cx="57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5 m/s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17144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vg_HPHY_NSAS_18_2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409940" cy="44561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 vs. NSAS: 18-24h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avg. vertical velocity sfc-5.4 km</a:t>
            </a:r>
            <a:br>
              <a:rPr lang="en-US" sz="2000" dirty="0"/>
            </a:br>
            <a:r>
              <a:rPr lang="en-US" sz="2000" dirty="0"/>
              <a:t>storm motion vector </a:t>
            </a:r>
            <a:r>
              <a:rPr lang="en-US" sz="2000" b="1" dirty="0" smtClean="0"/>
              <a:t>C</a:t>
            </a:r>
            <a:r>
              <a:rPr lang="en-US" sz="2000" dirty="0" smtClean="0"/>
              <a:t>; actual storm motion </a:t>
            </a:r>
            <a:r>
              <a:rPr lang="en-US" sz="2000" b="1" dirty="0" smtClean="0">
                <a:solidFill>
                  <a:srgbClr val="008000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; low-level </a:t>
            </a:r>
            <a:r>
              <a:rPr lang="en-US" sz="2000" b="1" dirty="0" smtClean="0">
                <a:solidFill>
                  <a:srgbClr val="3366FF"/>
                </a:solidFill>
              </a:rPr>
              <a:t>DH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average wind (0-600 km, 850-200mb) </a:t>
            </a:r>
            <a:r>
              <a:rPr lang="en-US" sz="2000" b="1" dirty="0" smtClean="0"/>
              <a:t>AVG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vertical shear (300-500 km, 850-200 </a:t>
            </a:r>
            <a:r>
              <a:rPr lang="en-US" sz="2000" dirty="0" err="1" smtClean="0"/>
              <a:t>mb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SHEAR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804" y="6122639"/>
            <a:ext cx="37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Little impact on average wind or shear</a:t>
            </a:r>
          </a:p>
          <a:p>
            <a:r>
              <a:rPr lang="en-US" b="1" dirty="0" smtClean="0"/>
              <a:t>Direct, indirect or no influence?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7924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track_hphy_ns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5" y="112997"/>
            <a:ext cx="8186383" cy="6632006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8900000">
            <a:off x="5704654" y="2784997"/>
            <a:ext cx="279013" cy="952874"/>
          </a:xfrm>
          <a:prstGeom prst="rightBrace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082" y="4939974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HPHY vs. NSAS</a:t>
            </a:r>
            <a:endParaRPr lang="en-US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 flipV="1">
            <a:off x="6829051" y="3333061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3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central pressure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Eugene_min_cent_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2" y="1827651"/>
            <a:ext cx="7521963" cy="44071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889725" y="2423383"/>
            <a:ext cx="0" cy="2796212"/>
          </a:xfrm>
          <a:prstGeom prst="line">
            <a:avLst/>
          </a:prstGeom>
          <a:ln w="57150" cmpd="sng">
            <a:solidFill>
              <a:srgbClr val="2F2B2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6804" y="6190223"/>
            <a:ext cx="808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NSAS, KF development failure represent position error, and/or something else? </a:t>
            </a:r>
          </a:p>
        </p:txBody>
      </p:sp>
    </p:spTree>
    <p:extLst>
      <p:ext uri="{BB962C8B-B14F-4D97-AF65-F5344CB8AC3E}">
        <p14:creationId xmlns:p14="http://schemas.microsoft.com/office/powerpoint/2010/main" val="242200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ugene_HPHY_KF_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60"/>
            <a:ext cx="8180287" cy="66320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082" y="4939974"/>
            <a:ext cx="194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HPHY vs. KF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3970" y="2094248"/>
            <a:ext cx="18878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KF slows after 36h</a:t>
            </a:r>
          </a:p>
          <a:p>
            <a:r>
              <a:rPr lang="en-US" dirty="0" smtClean="0"/>
              <a:t>…stalls at 48h</a:t>
            </a:r>
          </a:p>
          <a:p>
            <a:r>
              <a:rPr lang="en-US" dirty="0" smtClean="0"/>
              <a:t>…turns at 54h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1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speeds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57218" y="2733149"/>
            <a:ext cx="9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Eugene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356706" y="4580819"/>
            <a:ext cx="47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KF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8769" y="3734199"/>
            <a:ext cx="77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HPHY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 descr="EUGENE 2011073118 translation 6-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0" y="2047776"/>
            <a:ext cx="7497580" cy="437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804" y="6376639"/>
            <a:ext cx="353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480 km square portion of D3 shown</a:t>
            </a:r>
            <a:endParaRPr lang="en-US" dirty="0"/>
          </a:p>
        </p:txBody>
      </p:sp>
      <p:pic>
        <p:nvPicPr>
          <p:cNvPr id="7" name="Picture 6" descr="wavg_HPHY_KF_24_3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99018" cy="4456176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HPHY vs. KF: 24-30h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colored: avg. vertical velocity sfc-5.4 km</a:t>
            </a:r>
            <a:br>
              <a:rPr lang="en-US" sz="2000" dirty="0" smtClean="0"/>
            </a:br>
            <a:r>
              <a:rPr lang="en-US" sz="2000" dirty="0" smtClean="0"/>
              <a:t>storm motion vector </a:t>
            </a:r>
            <a:r>
              <a:rPr lang="en-US" sz="2000" b="1" dirty="0" smtClean="0"/>
              <a:t>C</a:t>
            </a:r>
            <a:r>
              <a:rPr lang="en-US" sz="2000" dirty="0" smtClean="0"/>
              <a:t>; actual storm motion </a:t>
            </a:r>
            <a:r>
              <a:rPr lang="en-US" sz="2000" b="1" dirty="0" smtClean="0">
                <a:solidFill>
                  <a:srgbClr val="008000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; low-level </a:t>
            </a:r>
            <a:r>
              <a:rPr lang="en-US" sz="2000" b="1" dirty="0" smtClean="0">
                <a:solidFill>
                  <a:srgbClr val="3366FF"/>
                </a:solidFill>
              </a:rPr>
              <a:t>DH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average wind (0-600 km, 850-200mb) </a:t>
            </a:r>
            <a:r>
              <a:rPr lang="en-US" sz="2000" b="1" dirty="0" smtClean="0"/>
              <a:t>AVG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vertical shear (300-500 km, 850-200 </a:t>
            </a:r>
            <a:r>
              <a:rPr lang="en-US" sz="2000" dirty="0" err="1" smtClean="0"/>
              <a:t>mb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SHEAR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5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804" y="6376639"/>
            <a:ext cx="552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Downshear</a:t>
            </a:r>
            <a:r>
              <a:rPr lang="en-US" dirty="0" smtClean="0"/>
              <a:t> tilt of KF vortex complicates shear calculation</a:t>
            </a:r>
            <a:endParaRPr lang="en-US" dirty="0"/>
          </a:p>
        </p:txBody>
      </p:sp>
      <p:pic>
        <p:nvPicPr>
          <p:cNvPr id="3" name="Picture 2" descr="wavg_HPHY_KF_36_4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" y="1773936"/>
            <a:ext cx="8388096" cy="445617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HPHY vs. KF: 36-42h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colored: avg. vertical velocity sfc-5.4 km</a:t>
            </a:r>
            <a:br>
              <a:rPr lang="en-US" sz="2000" dirty="0" smtClean="0"/>
            </a:br>
            <a:r>
              <a:rPr lang="en-US" sz="2000" dirty="0" smtClean="0"/>
              <a:t>storm motion vector </a:t>
            </a:r>
            <a:r>
              <a:rPr lang="en-US" sz="2000" b="1" dirty="0" smtClean="0"/>
              <a:t>C</a:t>
            </a:r>
            <a:r>
              <a:rPr lang="en-US" sz="2000" dirty="0" smtClean="0"/>
              <a:t>; actual storm motion </a:t>
            </a:r>
            <a:r>
              <a:rPr lang="en-US" sz="2000" b="1" dirty="0" smtClean="0">
                <a:solidFill>
                  <a:srgbClr val="008000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; low-level </a:t>
            </a:r>
            <a:r>
              <a:rPr lang="en-US" sz="2000" b="1" dirty="0" smtClean="0">
                <a:solidFill>
                  <a:srgbClr val="3366FF"/>
                </a:solidFill>
              </a:rPr>
              <a:t>DH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average wind (0-600 km, 850-200mb) </a:t>
            </a:r>
            <a:r>
              <a:rPr lang="en-US" sz="2000" b="1" dirty="0" smtClean="0"/>
              <a:t>AVG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vertical shear (300-500 km, 850-200 </a:t>
            </a:r>
            <a:r>
              <a:rPr lang="en-US" sz="2000" dirty="0" err="1" smtClean="0"/>
              <a:t>mb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SHEAR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9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g_HPHY_KF_42_4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" y="1773936"/>
            <a:ext cx="8409940" cy="44561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804" y="6376639"/>
            <a:ext cx="552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Downshear</a:t>
            </a:r>
            <a:r>
              <a:rPr lang="en-US" dirty="0" smtClean="0"/>
              <a:t> tilt of KF vortex complicates shear calculation</a:t>
            </a: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09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HPHY vs. KF: 42-48h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colored: avg. vertical velocity sfc-5.4 km</a:t>
            </a:r>
            <a:br>
              <a:rPr lang="en-US" sz="2000" dirty="0" smtClean="0"/>
            </a:br>
            <a:r>
              <a:rPr lang="en-US" sz="2000" dirty="0" smtClean="0"/>
              <a:t>storm motion vector </a:t>
            </a:r>
            <a:r>
              <a:rPr lang="en-US" sz="2000" b="1" dirty="0" smtClean="0"/>
              <a:t>C</a:t>
            </a:r>
            <a:r>
              <a:rPr lang="en-US" sz="2000" dirty="0" smtClean="0"/>
              <a:t>; actual storm motion </a:t>
            </a:r>
            <a:r>
              <a:rPr lang="en-US" sz="2000" b="1" dirty="0" smtClean="0">
                <a:solidFill>
                  <a:srgbClr val="008000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; low-level </a:t>
            </a:r>
            <a:r>
              <a:rPr lang="en-US" sz="2000" b="1" dirty="0" smtClean="0">
                <a:solidFill>
                  <a:srgbClr val="3366FF"/>
                </a:solidFill>
              </a:rPr>
              <a:t>DH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average wind (0-600 km, 850-200mb) </a:t>
            </a:r>
            <a:r>
              <a:rPr lang="en-US" sz="2000" b="1" dirty="0" smtClean="0"/>
              <a:t>AVG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vertical shear (300-500 km, 850-200 </a:t>
            </a:r>
            <a:r>
              <a:rPr lang="en-US" sz="2000" dirty="0" err="1" smtClean="0"/>
              <a:t>mb</a:t>
            </a:r>
            <a:r>
              <a:rPr lang="en-US" sz="2000" dirty="0" smtClean="0"/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SHEAR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ARW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WRF-ARW v. 3.3, 3.4</a:t>
            </a:r>
          </a:p>
          <a:p>
            <a:pPr lvl="1"/>
            <a:r>
              <a:rPr lang="en-US" dirty="0" smtClean="0"/>
              <a:t>27/9/3 km (but C-grid, Mercator, 51 levels)</a:t>
            </a:r>
          </a:p>
          <a:p>
            <a:pPr lvl="1"/>
            <a:r>
              <a:rPr lang="en-US" dirty="0" smtClean="0"/>
              <a:t>Stock model (no TC-specific physics)</a:t>
            </a:r>
          </a:p>
          <a:p>
            <a:pPr lvl="1"/>
            <a:r>
              <a:rPr lang="en-US" dirty="0" smtClean="0"/>
              <a:t>D2, D3 are moving nests</a:t>
            </a:r>
          </a:p>
          <a:p>
            <a:pPr lvl="1"/>
            <a:r>
              <a:rPr lang="en-US" dirty="0" smtClean="0"/>
              <a:t>D2, D3 sized as in HWRF 2012 (but D1 smaller)</a:t>
            </a:r>
          </a:p>
          <a:p>
            <a:pPr lvl="1"/>
            <a:r>
              <a:rPr lang="en-US" dirty="0" smtClean="0"/>
              <a:t>KF with Lin (</a:t>
            </a:r>
            <a:r>
              <a:rPr lang="en-US" dirty="0" err="1" smtClean="0"/>
              <a:t>mp</a:t>
            </a:r>
            <a:r>
              <a:rPr lang="en-US" dirty="0" smtClean="0"/>
              <a:t> = 2) and Ferrier (</a:t>
            </a:r>
            <a:r>
              <a:rPr lang="en-US" dirty="0" err="1" smtClean="0"/>
              <a:t>mp</a:t>
            </a:r>
            <a:r>
              <a:rPr lang="en-US" dirty="0" smtClean="0"/>
              <a:t> = 5) microphysics</a:t>
            </a:r>
          </a:p>
          <a:p>
            <a:r>
              <a:rPr lang="en-US" dirty="0" smtClean="0"/>
              <a:t>Caveats</a:t>
            </a:r>
          </a:p>
          <a:p>
            <a:pPr lvl="1"/>
            <a:r>
              <a:rPr lang="en-US" dirty="0" smtClean="0"/>
              <a:t>GFS initialization w/o modification in ARW</a:t>
            </a:r>
          </a:p>
          <a:p>
            <a:pPr lvl="1"/>
            <a:r>
              <a:rPr lang="en-US" dirty="0" smtClean="0"/>
              <a:t>Ferrier (ARW) ≠ tropical Ferrier (HWRF)</a:t>
            </a:r>
          </a:p>
          <a:p>
            <a:pPr lvl="1"/>
            <a:r>
              <a:rPr lang="en-US" dirty="0" smtClean="0"/>
              <a:t>RRTM radiation (ARW) vs. HWRF radiation (“old GFDL”)</a:t>
            </a:r>
          </a:p>
          <a:p>
            <a:pPr lvl="1"/>
            <a:r>
              <a:rPr lang="en-US" dirty="0" smtClean="0"/>
              <a:t>Other ARW-HWRF physics differences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Goal #1</a:t>
            </a:r>
            <a:r>
              <a:rPr lang="en-US" dirty="0" smtClean="0"/>
              <a:t>: To determine if systematic biases exist in various cumulus parameterization (CP) schemes</a:t>
            </a:r>
          </a:p>
          <a:p>
            <a:r>
              <a:rPr lang="en-US" i="1" dirty="0" smtClean="0"/>
              <a:t>Goal #2</a:t>
            </a:r>
            <a:r>
              <a:rPr lang="en-US" dirty="0" smtClean="0"/>
              <a:t>: To assess how well CP schemes work with microphysics (MP) and radiation assumptions</a:t>
            </a:r>
          </a:p>
          <a:p>
            <a:r>
              <a:rPr lang="en-US" i="1" dirty="0" smtClean="0"/>
              <a:t>Technique</a:t>
            </a:r>
            <a:r>
              <a:rPr lang="en-US" dirty="0" smtClean="0"/>
              <a:t>: construct vortex-following composite fields and analyze differences among physics-based ensemble members, including PV analysis</a:t>
            </a:r>
          </a:p>
          <a:p>
            <a:r>
              <a:rPr lang="en-US" dirty="0" smtClean="0"/>
              <a:t>Reminder: The PV equation diabatic heating (DH) term is based on gradients of diabatic heating (</a:t>
            </a:r>
            <a:r>
              <a:rPr lang="en-US" i="1" dirty="0" smtClean="0"/>
              <a:t>Q</a:t>
            </a:r>
            <a:r>
              <a:rPr lang="en-US" dirty="0" smtClean="0"/>
              <a:t>) and absolute vorticity (</a:t>
            </a:r>
            <a:r>
              <a:rPr lang="en-US" b="1" dirty="0" smtClean="0"/>
              <a:t>q</a:t>
            </a:r>
            <a:r>
              <a:rPr lang="en-US" dirty="0" smtClean="0"/>
              <a:t>), not </a:t>
            </a:r>
            <a:r>
              <a:rPr lang="en-US" i="1" dirty="0" smtClean="0"/>
              <a:t>Q</a:t>
            </a:r>
            <a:r>
              <a:rPr lang="en-US" dirty="0" smtClean="0"/>
              <a:t> or vertical velocity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7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ugene_HPHY_KF_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39812"/>
            <a:ext cx="8180287" cy="66320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30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76496" y="2807862"/>
            <a:ext cx="128173" cy="209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082" y="4939974"/>
            <a:ext cx="194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HPHY vs. KF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3970" y="2094248"/>
            <a:ext cx="18878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KF slows after 36h</a:t>
            </a:r>
          </a:p>
          <a:p>
            <a:r>
              <a:rPr lang="en-US" dirty="0" smtClean="0"/>
              <a:t>…stalls at 48h</a:t>
            </a:r>
          </a:p>
          <a:p>
            <a:r>
              <a:rPr lang="en-US" dirty="0" smtClean="0"/>
              <a:t>…turns at 54h</a:t>
            </a:r>
            <a:endParaRPr lang="en-US" dirty="0"/>
          </a:p>
        </p:txBody>
      </p:sp>
      <p:pic>
        <p:nvPicPr>
          <p:cNvPr id="2" name="Picture 1" descr="Eugene_HPHY_KF_ARW_1_tr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60"/>
            <a:ext cx="8180287" cy="6632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482" y="5092374"/>
            <a:ext cx="289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</a:t>
            </a:r>
            <a:r>
              <a:rPr lang="en-US" sz="2800" b="1" dirty="0" smtClean="0"/>
              <a:t>ith ARW/KF/LFO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8879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ugene_HPHY_KF_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4" y="139812"/>
            <a:ext cx="8180287" cy="66320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31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476496" y="2807862"/>
            <a:ext cx="128173" cy="2097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2082" y="4939974"/>
            <a:ext cx="1946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HPHY vs. KF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3970" y="2094248"/>
            <a:ext cx="188784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KF slows after 36h</a:t>
            </a:r>
          </a:p>
          <a:p>
            <a:r>
              <a:rPr lang="en-US" dirty="0" smtClean="0"/>
              <a:t>…stalls at 48h</a:t>
            </a:r>
          </a:p>
          <a:p>
            <a:r>
              <a:rPr lang="en-US" dirty="0" smtClean="0"/>
              <a:t>…turns at 54h</a:t>
            </a:r>
            <a:endParaRPr lang="en-US" dirty="0"/>
          </a:p>
        </p:txBody>
      </p:sp>
      <p:pic>
        <p:nvPicPr>
          <p:cNvPr id="2" name="Picture 1" descr="Eugene_HPHY_KF_ARW_1_tr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60"/>
            <a:ext cx="8180287" cy="6632006"/>
          </a:xfrm>
          <a:prstGeom prst="rect">
            <a:avLst/>
          </a:prstGeom>
        </p:spPr>
      </p:pic>
      <p:pic>
        <p:nvPicPr>
          <p:cNvPr id="5" name="Picture 4" descr="Eugene_HPHY_KF_ARW_2_tr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60"/>
            <a:ext cx="8180287" cy="6632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4482" y="5092374"/>
            <a:ext cx="351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…and ARW/KF/Ferrier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257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central pressure</a:t>
            </a:r>
            <a:br>
              <a:rPr lang="en-US" dirty="0"/>
            </a:br>
            <a:r>
              <a:rPr lang="en-US" sz="3200" dirty="0" smtClean="0"/>
              <a:t>(with ARW runs added)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 descr="Eugene_minslp_with_arw_ru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79" y="2111395"/>
            <a:ext cx="7515867" cy="44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326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gene_eth_vec_DIFF_18-24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HPHY vs. ARW/KF/Ferrier: 24-30h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vertical velocity, sfc-1.2 </a:t>
            </a:r>
            <a:r>
              <a:rPr lang="en-US" sz="2000" dirty="0" smtClean="0"/>
              <a:t>km AGL </a:t>
            </a:r>
            <a:r>
              <a:rPr lang="en-US" sz="2000" dirty="0" smtClean="0"/>
              <a:t>(cm/s)</a:t>
            </a:r>
            <a:br>
              <a:rPr lang="en-US" sz="2000" dirty="0" smtClean="0"/>
            </a:br>
            <a:r>
              <a:rPr lang="en-US" sz="2000" dirty="0" smtClean="0"/>
              <a:t>[Region inside radius = 200 km masked out]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804" y="6190223"/>
            <a:ext cx="7234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1322 km square portion of D1 </a:t>
            </a:r>
            <a:r>
              <a:rPr lang="en-US" dirty="0" smtClean="0"/>
              <a:t>shown</a:t>
            </a:r>
          </a:p>
          <a:p>
            <a:r>
              <a:rPr lang="en-US" dirty="0" smtClean="0"/>
              <a:t>HWRF/HPHY fields are much smoother, and vertical velocities much weaker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45067" y="4742843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61103" y="4754494"/>
            <a:ext cx="466085" cy="524290"/>
          </a:xfrm>
          <a:prstGeom prst="straightConnector1">
            <a:avLst/>
          </a:prstGeom>
          <a:ln w="762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18603" y="3576821"/>
            <a:ext cx="2377033" cy="850514"/>
          </a:xfrm>
          <a:prstGeom prst="rect">
            <a:avLst/>
          </a:prstGeom>
          <a:noFill/>
          <a:ln w="5715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ugene_HPHY_vs_ARW_RUN07_24_30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6591" y="1610444"/>
            <a:ext cx="743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Land</a:t>
            </a:r>
          </a:p>
          <a:p>
            <a:r>
              <a:rPr lang="en-US" sz="1200" dirty="0" smtClean="0"/>
              <a:t>(Mexico)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4066591" y="2164442"/>
            <a:ext cx="371775" cy="293894"/>
          </a:xfrm>
          <a:prstGeom prst="straightConnector1">
            <a:avLst/>
          </a:prstGeom>
          <a:ln w="381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2913" y="5821690"/>
            <a:ext cx="4957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c</a:t>
            </a:r>
            <a:r>
              <a:rPr lang="en-US" sz="1100" i="1" dirty="0" smtClean="0"/>
              <a:t>m/s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4909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ugene_HWRF-KF_vs_ARW_RUN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73936"/>
            <a:ext cx="8388096" cy="44561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KW vs. ARW/KF/Ferrier: 24-30h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colored: </a:t>
            </a:r>
            <a:r>
              <a:rPr lang="en-US" sz="2000" dirty="0" smtClean="0"/>
              <a:t>low-level avg. vertical velocity, sfc-1.2 km</a:t>
            </a:r>
            <a:br>
              <a:rPr lang="en-US" sz="2000" dirty="0" smtClean="0"/>
            </a:br>
            <a:r>
              <a:rPr lang="en-US" sz="2000" dirty="0" smtClean="0"/>
              <a:t>[Region inside radius = 200 km masked out]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804" y="6190223"/>
            <a:ext cx="566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1322 km square portion of D1 </a:t>
            </a:r>
            <a:r>
              <a:rPr lang="en-US" dirty="0" smtClean="0"/>
              <a:t>shown</a:t>
            </a:r>
          </a:p>
          <a:p>
            <a:r>
              <a:rPr lang="en-US" dirty="0" smtClean="0"/>
              <a:t>Part of HWRF’s smoothness reflects its convective schem</a:t>
            </a:r>
            <a:r>
              <a:rPr lang="en-US" dirty="0"/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6591" y="1610444"/>
            <a:ext cx="7435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Land</a:t>
            </a:r>
          </a:p>
          <a:p>
            <a:r>
              <a:rPr lang="en-US" sz="1200" dirty="0" smtClean="0"/>
              <a:t>(Mexico)</a:t>
            </a:r>
            <a:endParaRPr lang="en-US" sz="1200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4066591" y="2164442"/>
            <a:ext cx="371775" cy="293894"/>
          </a:xfrm>
          <a:prstGeom prst="straightConnector1">
            <a:avLst/>
          </a:prstGeom>
          <a:ln w="38100" cmpd="sng">
            <a:solidFill>
              <a:srgbClr val="2F2B2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8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analysis to other storms and additional start times</a:t>
            </a:r>
          </a:p>
          <a:p>
            <a:r>
              <a:rPr lang="en-US" dirty="0" smtClean="0"/>
              <a:t>Create alternate versions of the Ferrier MP scheme?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6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HWRF 2012 with additional cumulus parameterizations enabled (</a:t>
            </a:r>
            <a:r>
              <a:rPr lang="en-US" dirty="0" err="1" smtClean="0"/>
              <a:t>Ligia</a:t>
            </a:r>
            <a:r>
              <a:rPr lang="en-US" dirty="0" smtClean="0"/>
              <a:t> &amp; </a:t>
            </a:r>
            <a:r>
              <a:rPr lang="en-US" dirty="0" err="1" smtClean="0"/>
              <a:t>Biswas</a:t>
            </a:r>
            <a:r>
              <a:rPr lang="en-US" dirty="0" smtClean="0"/>
              <a:t>, DTC)</a:t>
            </a:r>
          </a:p>
          <a:p>
            <a:pPr lvl="1"/>
            <a:r>
              <a:rPr lang="en-US" dirty="0" smtClean="0"/>
              <a:t>3 domains, ~27/9/3 km</a:t>
            </a:r>
          </a:p>
          <a:p>
            <a:r>
              <a:rPr lang="en-US" dirty="0" smtClean="0"/>
              <a:t>CPs active in D1 and D2:</a:t>
            </a:r>
          </a:p>
          <a:p>
            <a:pPr lvl="1"/>
            <a:r>
              <a:rPr lang="en-US" dirty="0" smtClean="0"/>
              <a:t>SAS (HWRF default = HPHY)</a:t>
            </a:r>
          </a:p>
          <a:p>
            <a:pPr lvl="1"/>
            <a:r>
              <a:rPr lang="en-US" dirty="0" smtClean="0"/>
              <a:t>NSAS (</a:t>
            </a:r>
            <a:r>
              <a:rPr lang="en-US" dirty="0" err="1" smtClean="0"/>
              <a:t>cu_physics</a:t>
            </a:r>
            <a:r>
              <a:rPr lang="en-US" dirty="0" smtClean="0"/>
              <a:t> = 14)</a:t>
            </a:r>
          </a:p>
          <a:p>
            <a:pPr lvl="1"/>
            <a:r>
              <a:rPr lang="en-US" dirty="0" smtClean="0"/>
              <a:t>KF (</a:t>
            </a:r>
            <a:r>
              <a:rPr lang="en-US" dirty="0" err="1" smtClean="0"/>
              <a:t>cu_physics</a:t>
            </a:r>
            <a:r>
              <a:rPr lang="en-US" dirty="0" smtClean="0"/>
              <a:t> = 1)</a:t>
            </a:r>
          </a:p>
          <a:p>
            <a:pPr lvl="1"/>
            <a:r>
              <a:rPr lang="en-US" dirty="0" smtClean="0"/>
              <a:t>TIEDTKE (</a:t>
            </a:r>
            <a:r>
              <a:rPr lang="en-US" dirty="0" err="1" smtClean="0"/>
              <a:t>cu_physics</a:t>
            </a:r>
            <a:r>
              <a:rPr lang="en-US" dirty="0" smtClean="0"/>
              <a:t> = 6)</a:t>
            </a:r>
          </a:p>
          <a:p>
            <a:r>
              <a:rPr lang="en-US" dirty="0" smtClean="0"/>
              <a:t>Radiation parameterizations:</a:t>
            </a:r>
          </a:p>
          <a:p>
            <a:pPr lvl="1"/>
            <a:r>
              <a:rPr lang="en-US" dirty="0" smtClean="0"/>
              <a:t>HWRF default (“old GFDL”)</a:t>
            </a:r>
          </a:p>
          <a:p>
            <a:pPr lvl="1"/>
            <a:r>
              <a:rPr lang="en-US" dirty="0" smtClean="0"/>
              <a:t>RRTM LW + </a:t>
            </a:r>
            <a:r>
              <a:rPr lang="en-US" dirty="0" err="1" smtClean="0"/>
              <a:t>Dudhia</a:t>
            </a:r>
            <a:r>
              <a:rPr lang="en-US" dirty="0" smtClean="0"/>
              <a:t> SW (RRTM)</a:t>
            </a:r>
          </a:p>
          <a:p>
            <a:r>
              <a:rPr lang="en-US" b="1" dirty="0" smtClean="0"/>
              <a:t>Example case: Eugene (05E, 2011)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0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6477"/>
            <a:ext cx="7620000" cy="1143000"/>
          </a:xfrm>
        </p:spPr>
        <p:txBody>
          <a:bodyPr/>
          <a:lstStyle/>
          <a:p>
            <a:r>
              <a:rPr lang="en-US" dirty="0" smtClean="0"/>
              <a:t>Eugene (05E, </a:t>
            </a:r>
            <a:r>
              <a:rPr lang="en-US" dirty="0" smtClean="0"/>
              <a:t>2011)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total </a:t>
            </a:r>
            <a:r>
              <a:rPr lang="en-US" sz="2400" dirty="0" err="1" smtClean="0"/>
              <a:t>precipitable</a:t>
            </a:r>
            <a:r>
              <a:rPr lang="en-US" sz="2400" dirty="0" smtClean="0"/>
              <a:t> water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2011EP05_16KMTPWP_20110801185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" y="1321426"/>
            <a:ext cx="7382099" cy="5536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8528" y="1321426"/>
            <a:ext cx="3211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rammb.cira.colostate.edu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1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gene_initial_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1117600"/>
            <a:ext cx="5816600" cy="574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grid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3113" y="5648960"/>
            <a:ext cx="2932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Initial SLP field: 2011073118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6804" y="6345405"/>
            <a:ext cx="165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D1 shown</a:t>
            </a:r>
          </a:p>
        </p:txBody>
      </p:sp>
    </p:spTree>
    <p:extLst>
      <p:ext uri="{BB962C8B-B14F-4D97-AF65-F5344CB8AC3E}">
        <p14:creationId xmlns:p14="http://schemas.microsoft.com/office/powerpoint/2010/main" val="28363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Eugene_track_all_hwr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9812"/>
            <a:ext cx="8180287" cy="66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central pressure</a:t>
            </a:r>
            <a:br>
              <a:rPr lang="en-US" dirty="0" smtClean="0"/>
            </a:br>
            <a:r>
              <a:rPr lang="en-US" sz="2800" dirty="0" smtClean="0"/>
              <a:t>(HWRF radiation runs)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Eugene_min_cent_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2" y="1827651"/>
            <a:ext cx="7521963" cy="44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central pressure</a:t>
            </a:r>
            <a:br>
              <a:rPr lang="en-US" dirty="0" smtClean="0"/>
            </a:br>
            <a:r>
              <a:rPr lang="en-US" sz="2800" dirty="0" smtClean="0"/>
              <a:t>(HPHY vs. HPHY/RRTM)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1651-4B42-F14C-A3BE-299ED3B8B1EF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Eugene_min_cent_pr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2" y="1827651"/>
            <a:ext cx="7521963" cy="4407114"/>
          </a:xfrm>
          <a:prstGeom prst="rect">
            <a:avLst/>
          </a:prstGeom>
        </p:spPr>
      </p:pic>
      <p:pic>
        <p:nvPicPr>
          <p:cNvPr id="5" name="Picture 4" descr="Eugene_minslp_with_hohy_rrt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1" y="1821555"/>
            <a:ext cx="7521963" cy="4413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804" y="6345405"/>
            <a:ext cx="537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of the intensity error reflects position error?</a:t>
            </a:r>
          </a:p>
        </p:txBody>
      </p:sp>
    </p:spTree>
    <p:extLst>
      <p:ext uri="{BB962C8B-B14F-4D97-AF65-F5344CB8AC3E}">
        <p14:creationId xmlns:p14="http://schemas.microsoft.com/office/powerpoint/2010/main" val="714038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15158</TotalTime>
  <Words>1231</Words>
  <Application>Microsoft Macintosh PowerPoint</Application>
  <PresentationFormat>On-screen Show (4:3)</PresentationFormat>
  <Paragraphs>216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Adjacency</vt:lpstr>
      <vt:lpstr>Impact of cumulus parameterization on motion, structure, intensity:  preliminary results</vt:lpstr>
      <vt:lpstr>Background</vt:lpstr>
      <vt:lpstr>Goals and technique</vt:lpstr>
      <vt:lpstr>Experimental design</vt:lpstr>
      <vt:lpstr>Eugene (05E, 2011) total precipitable water</vt:lpstr>
      <vt:lpstr>Initial grid arrangement</vt:lpstr>
      <vt:lpstr>PowerPoint Presentation</vt:lpstr>
      <vt:lpstr>Minimum central pressure (HWRF radiation runs)</vt:lpstr>
      <vt:lpstr>Minimum central pressure (HPHY vs. HPHY/RRTM)</vt:lpstr>
      <vt:lpstr>PowerPoint Presentation</vt:lpstr>
      <vt:lpstr>Questions</vt:lpstr>
      <vt:lpstr>PowerPoint Presentation</vt:lpstr>
      <vt:lpstr>HPHY vs. NSAS: 30-42h colored: avg. vertical velocity sfc-5.4 km AGL storm motion vector C; actual storm motion E; low-level DH (sfc-2.8 km) average wind (0-600 km, 850-200mb) AVG vertical shear (300-500 km, 850-200 mb) SHEAR (~ 12.5 m/s or 24 kt)</vt:lpstr>
      <vt:lpstr>HPHY vs. NSAS: 6-12h colored: low-level avg. qe sfc-1.2 km AGL vectors: ground-relative avg. sfc-1.2 km AGL</vt:lpstr>
      <vt:lpstr>HPHY vs. NSAS: 6-12h colored: low-level avg. RH sfc-1.2 km vectors: ground-relative avg. sfc-1.2 km</vt:lpstr>
      <vt:lpstr>HPHY vs. NSAS: 6-12h colored: low-level avg. RH sfc-1.2 km vectors: ground-relative avg. sfc-1.2 km contours: column sum instantaneous cumulus heating (7.5 K/h)</vt:lpstr>
      <vt:lpstr>HPHY-NSAS differences: 6-12h colored: low-level avg. ∆qe (left), ∆RH (right) sfc-1.2 km vectors: ground-relative avg. vector wind difference sfc-1.2 km</vt:lpstr>
      <vt:lpstr>HPHY-NSAS differences: 9-15h colored: low-level avg. ∆qe (left), ∆RH (right) sfc-1.2 km vectors: ground-relative avg. vector wind difference sfc-1.2 km</vt:lpstr>
      <vt:lpstr>HPHY-NSAS differences: 12-18h colored: low-level avg. ∆qe (left), ∆RH (right) sfc-1.2 km vectors: ground-relative avg. vector wind difference sfc-1.2 km</vt:lpstr>
      <vt:lpstr>HPHY-NSAS differences: 18-24h colored: low-level avg. ∆qe (left), ∆RH (right) sfc-1.2 km vectors: ground-relative avg. vector wind difference sfc-1.2 km</vt:lpstr>
      <vt:lpstr>HPHY vs. NSAS: 18-24h colored: avg. vertical velocity sfc-5.4 km storm motion vector C; actual storm motion E; low-level DH average wind (0-600 km, 850-200mb) AVG vertical shear (300-500 km, 850-200 mb) SHEAR</vt:lpstr>
      <vt:lpstr>PowerPoint Presentation</vt:lpstr>
      <vt:lpstr>Minimum central pressure</vt:lpstr>
      <vt:lpstr>PowerPoint Presentation</vt:lpstr>
      <vt:lpstr>Translation speeds</vt:lpstr>
      <vt:lpstr>PowerPoint Presentation</vt:lpstr>
      <vt:lpstr>PowerPoint Presentation</vt:lpstr>
      <vt:lpstr>PowerPoint Presentation</vt:lpstr>
      <vt:lpstr>ARW version</vt:lpstr>
      <vt:lpstr>PowerPoint Presentation</vt:lpstr>
      <vt:lpstr>PowerPoint Presentation</vt:lpstr>
      <vt:lpstr>Minimum central pressure (with ARW runs added)</vt:lpstr>
      <vt:lpstr>HPHY vs. ARW/KF/Ferrier: 24-30h colored: low-level avg. vertical velocity, sfc-1.2 km AGL (cm/s) [Region inside radius = 200 km masked out]</vt:lpstr>
      <vt:lpstr>KW vs. ARW/KF/Ferrier: 24-30h colored: low-level avg. vertical velocity, sfc-1.2 km [Region inside radius = 200 km masked out]</vt:lpstr>
      <vt:lpstr>Future plans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Fovell</dc:creator>
  <cp:lastModifiedBy>Robert Fovell</cp:lastModifiedBy>
  <cp:revision>123</cp:revision>
  <dcterms:created xsi:type="dcterms:W3CDTF">2012-07-28T14:52:17Z</dcterms:created>
  <dcterms:modified xsi:type="dcterms:W3CDTF">2012-08-10T05:59:07Z</dcterms:modified>
</cp:coreProperties>
</file>