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0" r:id="rId1"/>
  </p:sldMasterIdLst>
  <p:notesMasterIdLst>
    <p:notesMasterId r:id="rId58"/>
  </p:notesMasterIdLst>
  <p:sldIdLst>
    <p:sldId id="263" r:id="rId2"/>
    <p:sldId id="256" r:id="rId3"/>
    <p:sldId id="265" r:id="rId4"/>
    <p:sldId id="266" r:id="rId5"/>
    <p:sldId id="267" r:id="rId6"/>
    <p:sldId id="268" r:id="rId7"/>
    <p:sldId id="270" r:id="rId8"/>
    <p:sldId id="271" r:id="rId9"/>
    <p:sldId id="286" r:id="rId10"/>
    <p:sldId id="273" r:id="rId11"/>
    <p:sldId id="274" r:id="rId12"/>
    <p:sldId id="276" r:id="rId13"/>
    <p:sldId id="287" r:id="rId14"/>
    <p:sldId id="277" r:id="rId15"/>
    <p:sldId id="278" r:id="rId16"/>
    <p:sldId id="280" r:id="rId17"/>
    <p:sldId id="281" r:id="rId18"/>
    <p:sldId id="283" r:id="rId19"/>
    <p:sldId id="285" r:id="rId20"/>
    <p:sldId id="309" r:id="rId21"/>
    <p:sldId id="288" r:id="rId22"/>
    <p:sldId id="290" r:id="rId23"/>
    <p:sldId id="291" r:id="rId24"/>
    <p:sldId id="292" r:id="rId25"/>
    <p:sldId id="294" r:id="rId26"/>
    <p:sldId id="293" r:id="rId27"/>
    <p:sldId id="295" r:id="rId28"/>
    <p:sldId id="298" r:id="rId29"/>
    <p:sldId id="301" r:id="rId30"/>
    <p:sldId id="302" r:id="rId31"/>
    <p:sldId id="303" r:id="rId32"/>
    <p:sldId id="299" r:id="rId33"/>
    <p:sldId id="300" r:id="rId34"/>
    <p:sldId id="304" r:id="rId35"/>
    <p:sldId id="306" r:id="rId36"/>
    <p:sldId id="308" r:id="rId37"/>
    <p:sldId id="311" r:id="rId38"/>
    <p:sldId id="322" r:id="rId39"/>
    <p:sldId id="323" r:id="rId40"/>
    <p:sldId id="316" r:id="rId41"/>
    <p:sldId id="317" r:id="rId42"/>
    <p:sldId id="318" r:id="rId43"/>
    <p:sldId id="319" r:id="rId44"/>
    <p:sldId id="320" r:id="rId45"/>
    <p:sldId id="321" r:id="rId46"/>
    <p:sldId id="324" r:id="rId47"/>
    <p:sldId id="310" r:id="rId48"/>
    <p:sldId id="312" r:id="rId49"/>
    <p:sldId id="313" r:id="rId50"/>
    <p:sldId id="314" r:id="rId51"/>
    <p:sldId id="315" r:id="rId52"/>
    <p:sldId id="325" r:id="rId53"/>
    <p:sldId id="326" r:id="rId54"/>
    <p:sldId id="327" r:id="rId55"/>
    <p:sldId id="328" r:id="rId56"/>
    <p:sldId id="329" r:id="rId57"/>
  </p:sldIdLst>
  <p:sldSz cx="10080625" cy="7559675"/>
  <p:notesSz cx="6985000" cy="9283700"/>
  <p:defaultTextStyle>
    <a:defPPr>
      <a:defRPr lang="en-GB"/>
    </a:defPPr>
    <a:lvl1pPr algn="l" defTabSz="455613" rtl="0" fontAlgn="base">
      <a:spcBef>
        <a:spcPct val="0"/>
      </a:spcBef>
      <a:spcAft>
        <a:spcPct val="0"/>
      </a:spcAft>
      <a:defRPr kern="1200">
        <a:solidFill>
          <a:schemeClr val="tx1"/>
        </a:solidFill>
        <a:latin typeface="Arial" pitchFamily="34" charset="0"/>
        <a:ea typeface="+mn-ea"/>
        <a:cs typeface="+mn-cs"/>
      </a:defRPr>
    </a:lvl1pPr>
    <a:lvl2pPr marL="741363" indent="-284163" algn="l" defTabSz="455613" rtl="0" fontAlgn="base">
      <a:spcBef>
        <a:spcPct val="0"/>
      </a:spcBef>
      <a:spcAft>
        <a:spcPct val="0"/>
      </a:spcAft>
      <a:defRPr kern="1200">
        <a:solidFill>
          <a:schemeClr val="tx1"/>
        </a:solidFill>
        <a:latin typeface="Arial" pitchFamily="34" charset="0"/>
        <a:ea typeface="+mn-ea"/>
        <a:cs typeface="+mn-cs"/>
      </a:defRPr>
    </a:lvl2pPr>
    <a:lvl3pPr marL="1141413" indent="-227013" algn="l" defTabSz="455613" rtl="0" fontAlgn="base">
      <a:spcBef>
        <a:spcPct val="0"/>
      </a:spcBef>
      <a:spcAft>
        <a:spcPct val="0"/>
      </a:spcAft>
      <a:defRPr kern="1200">
        <a:solidFill>
          <a:schemeClr val="tx1"/>
        </a:solidFill>
        <a:latin typeface="Arial" pitchFamily="34" charset="0"/>
        <a:ea typeface="+mn-ea"/>
        <a:cs typeface="+mn-cs"/>
      </a:defRPr>
    </a:lvl3pPr>
    <a:lvl4pPr marL="1598613" indent="-227013" algn="l" defTabSz="455613" rtl="0" fontAlgn="base">
      <a:spcBef>
        <a:spcPct val="0"/>
      </a:spcBef>
      <a:spcAft>
        <a:spcPct val="0"/>
      </a:spcAft>
      <a:defRPr kern="1200">
        <a:solidFill>
          <a:schemeClr val="tx1"/>
        </a:solidFill>
        <a:latin typeface="Arial" pitchFamily="34" charset="0"/>
        <a:ea typeface="+mn-ea"/>
        <a:cs typeface="+mn-cs"/>
      </a:defRPr>
    </a:lvl4pPr>
    <a:lvl5pPr marL="2055813" indent="-227013" algn="l" defTabSz="455613"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4" d="100"/>
          <a:sy n="94" d="100"/>
        </p:scale>
        <p:origin x="-1134" y="-102"/>
      </p:cViewPr>
      <p:guideLst>
        <p:guide orient="horz" pos="2161"/>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658"/>
        <p:guide pos="1941"/>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p:cNvSpPr>
          <p:nvPr>
            <p:ph type="sldImg"/>
          </p:nvPr>
        </p:nvSpPr>
        <p:spPr bwMode="auto">
          <a:xfrm>
            <a:off x="1173163" y="704850"/>
            <a:ext cx="4637087" cy="3479800"/>
          </a:xfrm>
          <a:prstGeom prst="rect">
            <a:avLst/>
          </a:prstGeom>
          <a:noFill/>
          <a:ln w="9525">
            <a:noFill/>
            <a:round/>
            <a:headEnd/>
            <a:tailEnd/>
          </a:ln>
        </p:spPr>
      </p:sp>
      <p:sp>
        <p:nvSpPr>
          <p:cNvPr id="2050" name="Rectangle 2"/>
          <p:cNvSpPr>
            <a:spLocks noGrp="1" noChangeArrowheads="1"/>
          </p:cNvSpPr>
          <p:nvPr>
            <p:ph type="body"/>
          </p:nvPr>
        </p:nvSpPr>
        <p:spPr bwMode="auto">
          <a:xfrm>
            <a:off x="698500" y="4408488"/>
            <a:ext cx="5588000" cy="4176712"/>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smtClean="0"/>
          </a:p>
        </p:txBody>
      </p:sp>
      <p:sp>
        <p:nvSpPr>
          <p:cNvPr id="2051" name="Rectangle 3"/>
          <p:cNvSpPr>
            <a:spLocks noGrp="1" noChangeArrowheads="1"/>
          </p:cNvSpPr>
          <p:nvPr>
            <p:ph type="hdr"/>
          </p:nvPr>
        </p:nvSpPr>
        <p:spPr bwMode="auto">
          <a:xfrm>
            <a:off x="0" y="0"/>
            <a:ext cx="3030538" cy="4635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defTabSz="417060" hangingPunct="0">
              <a:lnSpc>
                <a:spcPct val="93000"/>
              </a:lnSpc>
              <a:buClr>
                <a:srgbClr val="000000"/>
              </a:buClr>
              <a:buSzPct val="100000"/>
              <a:buFont typeface="Times New Roman" pitchFamily="16" charset="0"/>
              <a:buNone/>
              <a:tabLst>
                <a:tab pos="660414" algn="l"/>
                <a:tab pos="1320828" algn="l"/>
                <a:tab pos="1981242" algn="l"/>
                <a:tab pos="2641656" algn="l"/>
              </a:tabLst>
              <a:defRPr sz="1300">
                <a:solidFill>
                  <a:srgbClr val="000000"/>
                </a:solidFill>
                <a:latin typeface="Times New Roman" pitchFamily="16" charset="0"/>
                <a:ea typeface="DejaVu LGC Sans" charset="0"/>
                <a:cs typeface="DejaVu LGC Sans" charset="0"/>
              </a:defRPr>
            </a:lvl1pPr>
          </a:lstStyle>
          <a:p>
            <a:pPr>
              <a:defRPr/>
            </a:pPr>
            <a:endParaRPr lang="en-US"/>
          </a:p>
        </p:txBody>
      </p:sp>
      <p:sp>
        <p:nvSpPr>
          <p:cNvPr id="2052" name="Rectangle 4"/>
          <p:cNvSpPr>
            <a:spLocks noGrp="1" noChangeArrowheads="1"/>
          </p:cNvSpPr>
          <p:nvPr>
            <p:ph type="dt"/>
          </p:nvPr>
        </p:nvSpPr>
        <p:spPr bwMode="auto">
          <a:xfrm>
            <a:off x="3952875" y="0"/>
            <a:ext cx="3030538" cy="4635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defTabSz="417060" hangingPunct="0">
              <a:lnSpc>
                <a:spcPct val="93000"/>
              </a:lnSpc>
              <a:buClr>
                <a:srgbClr val="000000"/>
              </a:buClr>
              <a:buSzPct val="100000"/>
              <a:buFont typeface="Times New Roman" pitchFamily="16" charset="0"/>
              <a:buNone/>
              <a:tabLst>
                <a:tab pos="660414" algn="l"/>
                <a:tab pos="1320828" algn="l"/>
                <a:tab pos="1981242" algn="l"/>
                <a:tab pos="2641656" algn="l"/>
              </a:tabLst>
              <a:defRPr sz="1300">
                <a:solidFill>
                  <a:srgbClr val="000000"/>
                </a:solidFill>
                <a:latin typeface="Times New Roman" pitchFamily="16" charset="0"/>
                <a:ea typeface="DejaVu LGC Sans" charset="0"/>
                <a:cs typeface="DejaVu LGC Sans" charset="0"/>
              </a:defRPr>
            </a:lvl1pPr>
          </a:lstStyle>
          <a:p>
            <a:pPr>
              <a:defRPr/>
            </a:pPr>
            <a:endParaRPr lang="en-US"/>
          </a:p>
        </p:txBody>
      </p:sp>
      <p:sp>
        <p:nvSpPr>
          <p:cNvPr id="2053" name="Rectangle 5"/>
          <p:cNvSpPr>
            <a:spLocks noGrp="1" noChangeArrowheads="1"/>
          </p:cNvSpPr>
          <p:nvPr>
            <p:ph type="ftr"/>
          </p:nvPr>
        </p:nvSpPr>
        <p:spPr bwMode="auto">
          <a:xfrm>
            <a:off x="0" y="8818563"/>
            <a:ext cx="3030538" cy="4635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defTabSz="417060" hangingPunct="0">
              <a:lnSpc>
                <a:spcPct val="93000"/>
              </a:lnSpc>
              <a:buClr>
                <a:srgbClr val="000000"/>
              </a:buClr>
              <a:buSzPct val="100000"/>
              <a:buFont typeface="Times New Roman" pitchFamily="16" charset="0"/>
              <a:buNone/>
              <a:tabLst>
                <a:tab pos="660414" algn="l"/>
                <a:tab pos="1320828" algn="l"/>
                <a:tab pos="1981242" algn="l"/>
                <a:tab pos="2641656" algn="l"/>
              </a:tabLst>
              <a:defRPr sz="1300">
                <a:solidFill>
                  <a:srgbClr val="000000"/>
                </a:solidFill>
                <a:latin typeface="Times New Roman" pitchFamily="16" charset="0"/>
                <a:ea typeface="DejaVu LGC Sans" charset="0"/>
                <a:cs typeface="DejaVu LGC Sans" charset="0"/>
              </a:defRPr>
            </a:lvl1pPr>
          </a:lstStyle>
          <a:p>
            <a:pPr>
              <a:defRPr/>
            </a:pPr>
            <a:endParaRPr lang="en-US"/>
          </a:p>
        </p:txBody>
      </p:sp>
      <p:sp>
        <p:nvSpPr>
          <p:cNvPr id="2054" name="Rectangle 6"/>
          <p:cNvSpPr>
            <a:spLocks noGrp="1" noChangeArrowheads="1"/>
          </p:cNvSpPr>
          <p:nvPr>
            <p:ph type="sldNum"/>
          </p:nvPr>
        </p:nvSpPr>
        <p:spPr bwMode="auto">
          <a:xfrm>
            <a:off x="3952875" y="8818563"/>
            <a:ext cx="3030538" cy="4635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defTabSz="417060" hangingPunct="0">
              <a:lnSpc>
                <a:spcPct val="93000"/>
              </a:lnSpc>
              <a:buClr>
                <a:srgbClr val="000000"/>
              </a:buClr>
              <a:buSzPct val="100000"/>
              <a:buFont typeface="Times New Roman" pitchFamily="16" charset="0"/>
              <a:buNone/>
              <a:tabLst>
                <a:tab pos="660414" algn="l"/>
                <a:tab pos="1320828" algn="l"/>
                <a:tab pos="1981242" algn="l"/>
                <a:tab pos="2641656" algn="l"/>
              </a:tabLst>
              <a:defRPr sz="1300">
                <a:solidFill>
                  <a:srgbClr val="000000"/>
                </a:solidFill>
                <a:latin typeface="Times New Roman" pitchFamily="16" charset="0"/>
                <a:ea typeface="DejaVu LGC Sans" charset="0"/>
                <a:cs typeface="DejaVu LGC Sans" charset="0"/>
              </a:defRPr>
            </a:lvl1pPr>
          </a:lstStyle>
          <a:p>
            <a:pPr>
              <a:defRPr/>
            </a:pPr>
            <a:fld id="{BB94A499-73FC-4089-9F3E-6254511071B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p:spPr>
        <p:txBody>
          <a:bodyPr/>
          <a:lstStyle/>
          <a:p>
            <a:pPr defTabSz="414338">
              <a:buFont typeface="Times New Roman" pitchFamily="18" charset="0"/>
              <a:buNone/>
              <a:tabLst>
                <a:tab pos="660400" algn="l"/>
                <a:tab pos="1320800" algn="l"/>
                <a:tab pos="1981200" algn="l"/>
                <a:tab pos="2641600" algn="l"/>
              </a:tabLst>
            </a:pPr>
            <a:fld id="{1E95EDD3-92B6-4A2F-93B7-198E073099C4}" type="slidenum">
              <a:rPr lang="en-US" smtClean="0">
                <a:latin typeface="Times New Roman" pitchFamily="18" charset="0"/>
                <a:ea typeface="DejaVu LGC Sans"/>
                <a:cs typeface="DejaVu LGC Sans"/>
              </a:rPr>
              <a:pPr defTabSz="414338">
                <a:buFont typeface="Times New Roman" pitchFamily="18" charset="0"/>
                <a:buNone/>
                <a:tabLst>
                  <a:tab pos="660400" algn="l"/>
                  <a:tab pos="1320800" algn="l"/>
                  <a:tab pos="1981200" algn="l"/>
                  <a:tab pos="2641600" algn="l"/>
                </a:tabLst>
              </a:pPr>
              <a:t>1</a:t>
            </a:fld>
            <a:endParaRPr lang="en-US" smtClean="0">
              <a:latin typeface="Times New Roman" pitchFamily="18" charset="0"/>
              <a:ea typeface="DejaVu LGC Sans"/>
              <a:cs typeface="DejaVu LGC Sans"/>
            </a:endParaRPr>
          </a:p>
        </p:txBody>
      </p:sp>
      <p:sp>
        <p:nvSpPr>
          <p:cNvPr id="25603" name="Rectangle 7"/>
          <p:cNvSpPr txBox="1">
            <a:spLocks noGrp="1" noChangeArrowheads="1"/>
          </p:cNvSpPr>
          <p:nvPr/>
        </p:nvSpPr>
        <p:spPr bwMode="auto">
          <a:xfrm>
            <a:off x="3956050" y="8815388"/>
            <a:ext cx="3027363" cy="466725"/>
          </a:xfrm>
          <a:prstGeom prst="rect">
            <a:avLst/>
          </a:prstGeom>
          <a:noFill/>
          <a:ln w="9525">
            <a:noFill/>
            <a:miter lim="800000"/>
            <a:headEnd/>
            <a:tailEnd/>
          </a:ln>
        </p:spPr>
        <p:txBody>
          <a:bodyPr lIns="92908" tIns="46456" rIns="92908" bIns="46456" anchor="b"/>
          <a:lstStyle/>
          <a:p>
            <a:pPr algn="r" defTabSz="1019175" hangingPunct="0">
              <a:lnSpc>
                <a:spcPct val="93000"/>
              </a:lnSpc>
              <a:buClr>
                <a:srgbClr val="000000"/>
              </a:buClr>
              <a:buSzPct val="100000"/>
              <a:buFont typeface="Times New Roman" pitchFamily="18" charset="0"/>
              <a:buNone/>
            </a:pPr>
            <a:fld id="{2C3EE919-99D9-4BBD-8B3C-7B567389773D}" type="slidenum">
              <a:rPr lang="en-US" sz="1200"/>
              <a:pPr algn="r" defTabSz="1019175" hangingPunct="0">
                <a:lnSpc>
                  <a:spcPct val="93000"/>
                </a:lnSpc>
                <a:buClr>
                  <a:srgbClr val="000000"/>
                </a:buClr>
                <a:buSzPct val="100000"/>
                <a:buFont typeface="Times New Roman" pitchFamily="18" charset="0"/>
                <a:buNone/>
              </a:pPr>
              <a:t>1</a:t>
            </a:fld>
            <a:endParaRPr lang="en-US" sz="1200"/>
          </a:p>
        </p:txBody>
      </p:sp>
      <p:sp>
        <p:nvSpPr>
          <p:cNvPr id="25604" name="Rectangle 7"/>
          <p:cNvSpPr txBox="1">
            <a:spLocks noGrp="1" noChangeArrowheads="1"/>
          </p:cNvSpPr>
          <p:nvPr/>
        </p:nvSpPr>
        <p:spPr bwMode="auto">
          <a:xfrm>
            <a:off x="3956050" y="8816975"/>
            <a:ext cx="3027363" cy="465138"/>
          </a:xfrm>
          <a:prstGeom prst="rect">
            <a:avLst/>
          </a:prstGeom>
          <a:noFill/>
          <a:ln w="9525">
            <a:noFill/>
            <a:miter lim="800000"/>
            <a:headEnd/>
            <a:tailEnd/>
          </a:ln>
        </p:spPr>
        <p:txBody>
          <a:bodyPr lIns="91878" tIns="45941" rIns="91878" bIns="45941" anchor="b"/>
          <a:lstStyle/>
          <a:p>
            <a:pPr algn="r" defTabSz="1006475" hangingPunct="0">
              <a:lnSpc>
                <a:spcPct val="93000"/>
              </a:lnSpc>
              <a:buClr>
                <a:srgbClr val="000000"/>
              </a:buClr>
              <a:buSzPct val="100000"/>
              <a:buFont typeface="Times New Roman" pitchFamily="18" charset="0"/>
              <a:buNone/>
            </a:pPr>
            <a:fld id="{3D0B9275-934C-4810-BCB5-2CB75C1A3E57}" type="slidenum">
              <a:rPr lang="en-US" sz="1200"/>
              <a:pPr algn="r" defTabSz="1006475" hangingPunct="0">
                <a:lnSpc>
                  <a:spcPct val="93000"/>
                </a:lnSpc>
                <a:buClr>
                  <a:srgbClr val="000000"/>
                </a:buClr>
                <a:buSzPct val="100000"/>
                <a:buFont typeface="Times New Roman" pitchFamily="18" charset="0"/>
                <a:buNone/>
              </a:pPr>
              <a:t>1</a:t>
            </a:fld>
            <a:endParaRPr lang="en-US" sz="1200"/>
          </a:p>
        </p:txBody>
      </p:sp>
      <p:sp>
        <p:nvSpPr>
          <p:cNvPr id="25605" name="Rectangle 2"/>
          <p:cNvSpPr>
            <a:spLocks noGrp="1" noRot="1" noChangeAspect="1" noChangeArrowheads="1" noTextEdit="1"/>
          </p:cNvSpPr>
          <p:nvPr>
            <p:ph type="sldImg"/>
          </p:nvPr>
        </p:nvSpPr>
        <p:spPr>
          <a:xfrm>
            <a:off x="1181100" y="701675"/>
            <a:ext cx="4624388" cy="3468688"/>
          </a:xfrm>
          <a:ln w="12700" cap="flat">
            <a:solidFill>
              <a:schemeClr val="tx1"/>
            </a:solidFill>
          </a:ln>
        </p:spPr>
      </p:sp>
      <p:sp>
        <p:nvSpPr>
          <p:cNvPr id="25606" name="Rectangle 3"/>
          <p:cNvSpPr>
            <a:spLocks noGrp="1" noChangeArrowheads="1"/>
          </p:cNvSpPr>
          <p:nvPr>
            <p:ph type="body" idx="1"/>
          </p:nvPr>
        </p:nvSpPr>
        <p:spPr>
          <a:xfrm>
            <a:off x="962025" y="4408488"/>
            <a:ext cx="5060950" cy="4181475"/>
          </a:xfrm>
          <a:noFill/>
          <a:ln/>
        </p:spPr>
        <p:txBody>
          <a:bodyPr lIns="93337" tIns="45877" rIns="93337" bIns="45877"/>
          <a:lstStyle/>
          <a:p>
            <a:pPr eaLnBrk="1" hangingPunct="1"/>
            <a:endParaRPr 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p:spPr>
        <p:txBody>
          <a:bodyPr/>
          <a:lstStyle/>
          <a:p>
            <a:pPr defTabSz="414338">
              <a:buFont typeface="Times New Roman" pitchFamily="18" charset="0"/>
              <a:buNone/>
              <a:tabLst>
                <a:tab pos="660400" algn="l"/>
                <a:tab pos="1320800" algn="l"/>
                <a:tab pos="1981200" algn="l"/>
                <a:tab pos="2641600" algn="l"/>
              </a:tabLst>
            </a:pPr>
            <a:fld id="{F05F91E7-2161-4BC6-9FEF-A642156B4F67}" type="slidenum">
              <a:rPr lang="en-US" smtClean="0">
                <a:latin typeface="Times New Roman" pitchFamily="18" charset="0"/>
                <a:ea typeface="DejaVu LGC Sans"/>
                <a:cs typeface="DejaVu LGC Sans"/>
              </a:rPr>
              <a:pPr defTabSz="414338">
                <a:buFont typeface="Times New Roman" pitchFamily="18" charset="0"/>
                <a:buNone/>
                <a:tabLst>
                  <a:tab pos="660400" algn="l"/>
                  <a:tab pos="1320800" algn="l"/>
                  <a:tab pos="1981200" algn="l"/>
                  <a:tab pos="2641600" algn="l"/>
                </a:tabLst>
              </a:pPr>
              <a:t>2</a:t>
            </a:fld>
            <a:endParaRPr lang="en-US" smtClean="0">
              <a:latin typeface="Times New Roman" pitchFamily="18" charset="0"/>
              <a:ea typeface="DejaVu LGC Sans"/>
              <a:cs typeface="DejaVu LGC Sans"/>
            </a:endParaRPr>
          </a:p>
        </p:txBody>
      </p:sp>
      <p:sp>
        <p:nvSpPr>
          <p:cNvPr id="26627" name="Rectangle 1"/>
          <p:cNvSpPr>
            <a:spLocks noGrp="1" noRot="1" noChangeAspect="1" noChangeArrowheads="1" noTextEdit="1"/>
          </p:cNvSpPr>
          <p:nvPr>
            <p:ph type="sldImg"/>
          </p:nvPr>
        </p:nvSpPr>
        <p:spPr>
          <a:xfrm>
            <a:off x="1171575" y="704850"/>
            <a:ext cx="4641850" cy="3481388"/>
          </a:xfrm>
          <a:solidFill>
            <a:srgbClr val="FFFFFF"/>
          </a:solidFill>
          <a:ln>
            <a:solidFill>
              <a:srgbClr val="000000"/>
            </a:solidFill>
            <a:miter lim="800000"/>
          </a:ln>
        </p:spPr>
      </p:sp>
      <p:sp>
        <p:nvSpPr>
          <p:cNvPr id="26628" name="Rectangle 2"/>
          <p:cNvSpPr>
            <a:spLocks noGrp="1" noChangeArrowheads="1"/>
          </p:cNvSpPr>
          <p:nvPr>
            <p:ph type="body" idx="1"/>
          </p:nvPr>
        </p:nvSpPr>
        <p:spPr>
          <a:xfrm>
            <a:off x="698500" y="4408488"/>
            <a:ext cx="5589588" cy="41783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30FBF04-0D65-438B-9AC5-14F13AAC8D87}" type="slidenum">
              <a:rPr lang="en-US"/>
              <a:pPr/>
              <a:t>9</a:t>
            </a:fld>
            <a:endParaRPr lang="en-US"/>
          </a:p>
        </p:txBody>
      </p:sp>
      <p:sp>
        <p:nvSpPr>
          <p:cNvPr id="14337" name="Rectangle 1"/>
          <p:cNvSpPr txBox="1">
            <a:spLocks noGrp="1" noRot="1" noChangeAspect="1" noChangeArrowheads="1"/>
          </p:cNvSpPr>
          <p:nvPr>
            <p:ph type="sldImg"/>
          </p:nvPr>
        </p:nvSpPr>
        <p:spPr bwMode="auto">
          <a:xfrm>
            <a:off x="1173163" y="704850"/>
            <a:ext cx="4638675" cy="3479800"/>
          </a:xfrm>
          <a:prstGeom prst="rect">
            <a:avLst/>
          </a:prstGeom>
          <a:solidFill>
            <a:srgbClr val="FFFFFF"/>
          </a:solidFill>
          <a:ln>
            <a:solidFill>
              <a:srgbClr val="000000"/>
            </a:solidFill>
            <a:miter lim="800000"/>
            <a:headEnd/>
            <a:tailEnd/>
          </a:ln>
        </p:spPr>
      </p:sp>
      <p:sp>
        <p:nvSpPr>
          <p:cNvPr id="14338" name="Rectangle 2"/>
          <p:cNvSpPr txBox="1">
            <a:spLocks noGrp="1" noChangeArrowheads="1"/>
          </p:cNvSpPr>
          <p:nvPr>
            <p:ph type="body" idx="1"/>
          </p:nvPr>
        </p:nvSpPr>
        <p:spPr bwMode="auto">
          <a:xfrm>
            <a:off x="699071" y="4408879"/>
            <a:ext cx="5588286" cy="4093854"/>
          </a:xfrm>
          <a:prstGeom prst="rect">
            <a:avLst/>
          </a:prstGeom>
          <a:noFill/>
          <a:ln>
            <a:round/>
            <a:headEnd/>
            <a:tailEnd/>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33D03A1-CB04-47D5-B46A-32C56919D27D}" type="slidenum">
              <a:rPr lang="en-US"/>
              <a:pPr/>
              <a:t>32</a:t>
            </a:fld>
            <a:endParaRPr lang="en-US"/>
          </a:p>
        </p:txBody>
      </p:sp>
      <p:sp>
        <p:nvSpPr>
          <p:cNvPr id="12289" name="Rectangle 1"/>
          <p:cNvSpPr txBox="1">
            <a:spLocks noGrp="1" noRot="1" noChangeAspect="1" noChangeArrowheads="1"/>
          </p:cNvSpPr>
          <p:nvPr>
            <p:ph type="sldImg"/>
          </p:nvPr>
        </p:nvSpPr>
        <p:spPr bwMode="auto">
          <a:xfrm>
            <a:off x="1234074" y="704776"/>
            <a:ext cx="4516853" cy="3479922"/>
          </a:xfrm>
          <a:prstGeom prst="rect">
            <a:avLst/>
          </a:prstGeom>
          <a:solidFill>
            <a:srgbClr val="FFFFFF"/>
          </a:solidFill>
          <a:ln>
            <a:solidFill>
              <a:srgbClr val="000000"/>
            </a:solidFill>
            <a:miter lim="800000"/>
            <a:headEnd/>
            <a:tailEnd/>
          </a:ln>
        </p:spPr>
      </p:sp>
      <p:sp>
        <p:nvSpPr>
          <p:cNvPr id="12290" name="Rectangle 2"/>
          <p:cNvSpPr txBox="1">
            <a:spLocks noGrp="1" noChangeArrowheads="1"/>
          </p:cNvSpPr>
          <p:nvPr>
            <p:ph type="body" idx="1"/>
          </p:nvPr>
        </p:nvSpPr>
        <p:spPr bwMode="auto">
          <a:xfrm>
            <a:off x="699071" y="4408879"/>
            <a:ext cx="5588286" cy="4177371"/>
          </a:xfrm>
          <a:prstGeom prst="rect">
            <a:avLst/>
          </a:prstGeom>
          <a:noFill/>
          <a:ln>
            <a:round/>
            <a:headEnd/>
            <a:tailEnd/>
          </a:ln>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D36C3F8-9786-4D68-B8DB-BE777D2B8C49}" type="slidenum">
              <a:rPr lang="en-US"/>
              <a:pPr/>
              <a:t>33</a:t>
            </a:fld>
            <a:endParaRPr lang="en-US"/>
          </a:p>
        </p:txBody>
      </p:sp>
      <p:sp>
        <p:nvSpPr>
          <p:cNvPr id="13313" name="Rectangle 1"/>
          <p:cNvSpPr txBox="1">
            <a:spLocks noGrp="1" noRot="1" noChangeAspect="1" noChangeArrowheads="1"/>
          </p:cNvSpPr>
          <p:nvPr>
            <p:ph type="sldImg"/>
          </p:nvPr>
        </p:nvSpPr>
        <p:spPr bwMode="auto">
          <a:xfrm>
            <a:off x="1234074" y="704776"/>
            <a:ext cx="4516853" cy="3479922"/>
          </a:xfrm>
          <a:prstGeom prst="rect">
            <a:avLst/>
          </a:prstGeom>
          <a:solidFill>
            <a:srgbClr val="FFFFFF"/>
          </a:solidFill>
          <a:ln>
            <a:solidFill>
              <a:srgbClr val="000000"/>
            </a:solidFill>
            <a:miter lim="800000"/>
            <a:headEnd/>
            <a:tailEnd/>
          </a:ln>
        </p:spPr>
      </p:sp>
      <p:sp>
        <p:nvSpPr>
          <p:cNvPr id="13314" name="Rectangle 2"/>
          <p:cNvSpPr txBox="1">
            <a:spLocks noGrp="1" noChangeArrowheads="1"/>
          </p:cNvSpPr>
          <p:nvPr>
            <p:ph type="body" idx="1"/>
          </p:nvPr>
        </p:nvSpPr>
        <p:spPr bwMode="auto">
          <a:xfrm>
            <a:off x="699071" y="4408879"/>
            <a:ext cx="5588286" cy="4093854"/>
          </a:xfrm>
          <a:prstGeom prst="rect">
            <a:avLst/>
          </a:prstGeom>
          <a:noFill/>
          <a:ln>
            <a:round/>
            <a:headEnd/>
            <a:tailEnd/>
          </a:ln>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362" name="Rectangle 3"/>
          <p:cNvSpPr>
            <a:spLocks noGrp="1" noChangeArrowheads="1"/>
          </p:cNvSpPr>
          <p:nvPr>
            <p:ph type="body" idx="1"/>
          </p:nvPr>
        </p:nvSpPr>
        <p:spPr bwMode="auto">
          <a:xfrm>
            <a:off x="931334" y="4409758"/>
            <a:ext cx="5122333" cy="417766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smtClean="0">
                <a:ea typeface="ＭＳ Ｐゴシック" pitchFamily="1" charset="-128"/>
              </a:rPr>
              <a:t>Same rules as NHC verification -- tropical or subtropical --- at initial and verification </a:t>
            </a:r>
          </a:p>
          <a:p>
            <a:pPr eaLnBrk="1" hangingPunct="1">
              <a:spcBef>
                <a:spcPct val="0"/>
              </a:spcBef>
            </a:pPr>
            <a:r>
              <a:rPr lang="en-US" smtClean="0">
                <a:ea typeface="ＭＳ Ｐゴシック" pitchFamily="1" charset="-128"/>
              </a:rPr>
              <a:t>Wish I had looked at EPAC</a:t>
            </a:r>
          </a:p>
          <a:p>
            <a:pPr eaLnBrk="1" hangingPunct="1">
              <a:spcBef>
                <a:spcPct val="0"/>
              </a:spcBef>
            </a:pPr>
            <a:r>
              <a:rPr lang="en-US" smtClean="0">
                <a:ea typeface="ＭＳ Ｐゴシック" pitchFamily="1" charset="-128"/>
              </a:rPr>
              <a:t>Interpolation -- Early vs Late models -- Not just showing operational performance -- want to show model comparison and improvement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7410" name="Rectangle 3"/>
          <p:cNvSpPr>
            <a:spLocks noGrp="1" noChangeArrowheads="1"/>
          </p:cNvSpPr>
          <p:nvPr>
            <p:ph type="body" idx="1"/>
          </p:nvPr>
        </p:nvSpPr>
        <p:spPr bwMode="auto">
          <a:xfrm>
            <a:off x="931334" y="4409758"/>
            <a:ext cx="5122333" cy="417766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smtClean="0">
                <a:ea typeface="ＭＳ Ｐゴシック" pitchFamily="1" charset="-128"/>
              </a:rPr>
              <a:t>Same rules as NHC verification -- tropical or subtropical --- at initial and verification </a:t>
            </a:r>
          </a:p>
          <a:p>
            <a:pPr eaLnBrk="1" hangingPunct="1">
              <a:spcBef>
                <a:spcPct val="0"/>
              </a:spcBef>
            </a:pPr>
            <a:r>
              <a:rPr lang="en-US" smtClean="0">
                <a:ea typeface="ＭＳ Ｐゴシック" pitchFamily="1" charset="-128"/>
              </a:rPr>
              <a:t>Wish I had looked at EPAC</a:t>
            </a:r>
          </a:p>
          <a:p>
            <a:pPr eaLnBrk="1" hangingPunct="1">
              <a:spcBef>
                <a:spcPct val="0"/>
              </a:spcBef>
            </a:pPr>
            <a:r>
              <a:rPr lang="en-US" smtClean="0">
                <a:ea typeface="ＭＳ Ｐゴシック" pitchFamily="1" charset="-128"/>
              </a:rPr>
              <a:t>Interpolation -- Early vs Late models -- Not just showing operational performance -- want to show model comparison and improvement</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88036" y="1511935"/>
            <a:ext cx="8655897" cy="2015913"/>
          </a:xfrm>
          <a:ln>
            <a:noFill/>
          </a:ln>
        </p:spPr>
        <p:txBody>
          <a:bodyPr tIns="0" rIns="20159">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62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88036" y="3558863"/>
            <a:ext cx="8659257" cy="1931917"/>
          </a:xfrm>
        </p:spPr>
        <p:txBody>
          <a:bodyPr lIns="0" rIns="20159"/>
          <a:lstStyle>
            <a:lvl1pPr marL="0" marR="50397" indent="0" algn="r">
              <a:buNone/>
              <a:defRPr>
                <a:solidFill>
                  <a:schemeClr val="tx1"/>
                </a:solidFill>
              </a:defRPr>
            </a:lvl1pPr>
            <a:lvl2pPr marL="503972" indent="0" algn="ctr">
              <a:buNone/>
            </a:lvl2pPr>
            <a:lvl3pPr marL="1007943" indent="0" algn="ctr">
              <a:buNone/>
            </a:lvl3pPr>
            <a:lvl4pPr marL="1511915" indent="0" algn="ctr">
              <a:buNone/>
            </a:lvl4pPr>
            <a:lvl5pPr marL="2015886" indent="0" algn="ctr">
              <a:buNone/>
            </a:lvl5pPr>
            <a:lvl6pPr marL="2519858" indent="0" algn="ctr">
              <a:buNone/>
            </a:lvl6pPr>
            <a:lvl7pPr marL="3023829" indent="0" algn="ctr">
              <a:buNone/>
            </a:lvl7pPr>
            <a:lvl8pPr marL="3527801" indent="0" algn="ctr">
              <a:buNone/>
            </a:lvl8pPr>
            <a:lvl9pPr marL="4031772"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5FD7705D-5B87-4B54-ABE0-E5599259D77B}"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912DFA8-54FA-450E-8CF0-2F697D3C65C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8453" y="1007958"/>
            <a:ext cx="2268141" cy="574500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4031" y="1007958"/>
            <a:ext cx="6636411" cy="574500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EAA44A1F-6829-4EDA-AAFF-28ADB6D3391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F4D74BC-3535-4954-9BB3-A9B0F3A0061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84676" y="1451458"/>
            <a:ext cx="8568531" cy="1501855"/>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62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84676" y="2981391"/>
            <a:ext cx="8568531" cy="1664178"/>
          </a:xfrm>
        </p:spPr>
        <p:txBody>
          <a:bodyPr lIns="50397" rIns="50397"/>
          <a:lstStyle>
            <a:lvl1pPr marL="0" indent="0">
              <a:buNone/>
              <a:defRPr sz="2400">
                <a:solidFill>
                  <a:schemeClr val="tx1"/>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4924CC-3543-4A63-993C-FAE131380F60}"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776127"/>
            <a:ext cx="9072563" cy="1259946"/>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4031" y="2116538"/>
            <a:ext cx="4452276" cy="4888590"/>
          </a:xfrm>
        </p:spPr>
        <p:txBody>
          <a:bodyPr/>
          <a:lstStyle>
            <a:lvl1pPr>
              <a:defRPr sz="2900"/>
            </a:lvl1pPr>
            <a:lvl2pPr>
              <a:defRPr sz="26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4318" y="2116538"/>
            <a:ext cx="4452276" cy="4888590"/>
          </a:xfrm>
        </p:spPr>
        <p:txBody>
          <a:bodyPr/>
          <a:lstStyle>
            <a:lvl1pPr>
              <a:defRPr sz="2900"/>
            </a:lvl1pPr>
            <a:lvl2pPr>
              <a:defRPr sz="26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9B63B437-C3CD-4F70-9A76-E78F604C783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776127"/>
            <a:ext cx="9072563" cy="12599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031" y="2045068"/>
            <a:ext cx="4454027" cy="726813"/>
          </a:xfrm>
        </p:spPr>
        <p:txBody>
          <a:bodyPr lIns="50397" tIns="0" rIns="50397" bIns="0" anchor="ctr">
            <a:noAutofit/>
          </a:bodyPr>
          <a:lstStyle>
            <a:lvl1pPr marL="0" indent="0">
              <a:buNone/>
              <a:defRPr sz="2600" b="1" cap="none" baseline="0">
                <a:solidFill>
                  <a:schemeClr val="tx2"/>
                </a:solidFill>
                <a:effectLst/>
              </a:defRPr>
            </a:lvl1pPr>
            <a:lvl2pPr>
              <a:buNone/>
              <a:defRPr sz="2200" b="1"/>
            </a:lvl2pPr>
            <a:lvl3pPr>
              <a:buNone/>
              <a:defRPr sz="2000" b="1"/>
            </a:lvl3pPr>
            <a:lvl4pPr>
              <a:buNone/>
              <a:defRPr sz="1800" b="1"/>
            </a:lvl4pPr>
            <a:lvl5pPr>
              <a:buNone/>
              <a:defRPr sz="1800" b="1"/>
            </a:lvl5pPr>
          </a:lstStyle>
          <a:p>
            <a:pPr lvl="0"/>
            <a:r>
              <a:rPr lang="en-US" smtClean="0"/>
              <a:t>Click to edit Master text styles</a:t>
            </a:r>
          </a:p>
        </p:txBody>
      </p:sp>
      <p:sp>
        <p:nvSpPr>
          <p:cNvPr id="4" name="Text Placeholder 3"/>
          <p:cNvSpPr>
            <a:spLocks noGrp="1"/>
          </p:cNvSpPr>
          <p:nvPr>
            <p:ph type="body" sz="half" idx="3"/>
          </p:nvPr>
        </p:nvSpPr>
        <p:spPr>
          <a:xfrm>
            <a:off x="5120818" y="2050038"/>
            <a:ext cx="4455776" cy="721843"/>
          </a:xfrm>
        </p:spPr>
        <p:txBody>
          <a:bodyPr lIns="50397" tIns="0" rIns="50397" bIns="0" anchor="ctr"/>
          <a:lstStyle>
            <a:lvl1pPr marL="0" indent="0">
              <a:buNone/>
              <a:defRPr sz="2600" b="1" cap="none" baseline="0">
                <a:solidFill>
                  <a:schemeClr val="tx2"/>
                </a:solidFill>
                <a:effectLst/>
              </a:defRPr>
            </a:lvl1pPr>
            <a:lvl2pPr>
              <a:buNone/>
              <a:defRPr sz="2200" b="1"/>
            </a:lvl2pPr>
            <a:lvl3pPr>
              <a:buNone/>
              <a:defRPr sz="2000" b="1"/>
            </a:lvl3pPr>
            <a:lvl4pPr>
              <a:buNone/>
              <a:defRPr sz="1800" b="1"/>
            </a:lvl4pPr>
            <a:lvl5pPr>
              <a:buNone/>
              <a:defRPr sz="1800" b="1"/>
            </a:lvl5pPr>
          </a:lstStyle>
          <a:p>
            <a:pPr lvl="0"/>
            <a:r>
              <a:rPr lang="en-US" smtClean="0"/>
              <a:t>Click to edit Master text styles</a:t>
            </a:r>
          </a:p>
        </p:txBody>
      </p:sp>
      <p:sp>
        <p:nvSpPr>
          <p:cNvPr id="5" name="Content Placeholder 4"/>
          <p:cNvSpPr>
            <a:spLocks noGrp="1"/>
          </p:cNvSpPr>
          <p:nvPr>
            <p:ph sz="quarter" idx="2"/>
          </p:nvPr>
        </p:nvSpPr>
        <p:spPr>
          <a:xfrm>
            <a:off x="504031" y="2771881"/>
            <a:ext cx="4454027" cy="4239194"/>
          </a:xfrm>
        </p:spPr>
        <p:txBody>
          <a:bodyPr tIns="0"/>
          <a:lstStyle>
            <a:lvl1pPr>
              <a:defRPr sz="24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120818" y="2771881"/>
            <a:ext cx="4455776" cy="4239194"/>
          </a:xfrm>
        </p:spPr>
        <p:txBody>
          <a:bodyPr tIns="0"/>
          <a:lstStyle>
            <a:lvl1pPr>
              <a:defRPr sz="24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68389717-9DF1-437C-BDCC-5FE1024E895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776127"/>
            <a:ext cx="9156568" cy="1259946"/>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5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7690DE95-FB59-4A9D-83AC-4F2610C4995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FAAADC75-BC09-4F2B-8C3F-D97DC091551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047" y="566978"/>
            <a:ext cx="3024188" cy="1280945"/>
          </a:xfrm>
        </p:spPr>
        <p:txBody>
          <a:bodyPr>
            <a:noAutofit/>
          </a:bodyPr>
          <a:lstStyle>
            <a:lvl1pPr algn="l" rtl="0">
              <a:spcBef>
                <a:spcPct val="0"/>
              </a:spcBef>
              <a:buNone/>
              <a:defRPr sz="29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756047" y="1847921"/>
            <a:ext cx="3024188" cy="5039783"/>
          </a:xfrm>
        </p:spPr>
        <p:txBody>
          <a:bodyPr lIns="20159" rIns="20159"/>
          <a:lstStyle>
            <a:lvl1pPr marL="0" indent="0" algn="l">
              <a:buNone/>
              <a:defRPr sz="1500"/>
            </a:lvl1pPr>
            <a:lvl2pPr indent="0" algn="l">
              <a:buNone/>
              <a:defRPr sz="1300"/>
            </a:lvl2pPr>
            <a:lvl3pPr indent="0" algn="l">
              <a:buNone/>
              <a:defRPr sz="1100"/>
            </a:lvl3pPr>
            <a:lvl4pPr indent="0" algn="l">
              <a:buNone/>
              <a:defRPr sz="1000"/>
            </a:lvl4pPr>
            <a:lvl5pPr indent="0" algn="l">
              <a:buNone/>
              <a:defRPr sz="1000"/>
            </a:lvl5pPr>
          </a:lstStyle>
          <a:p>
            <a:pPr lvl="0"/>
            <a:r>
              <a:rPr lang="en-US" smtClean="0"/>
              <a:t>Click to edit Master text styles</a:t>
            </a:r>
          </a:p>
        </p:txBody>
      </p:sp>
      <p:sp>
        <p:nvSpPr>
          <p:cNvPr id="4" name="Content Placeholder 3"/>
          <p:cNvSpPr>
            <a:spLocks noGrp="1"/>
          </p:cNvSpPr>
          <p:nvPr>
            <p:ph sz="half" idx="1"/>
          </p:nvPr>
        </p:nvSpPr>
        <p:spPr>
          <a:xfrm>
            <a:off x="3941245" y="1847921"/>
            <a:ext cx="5635349" cy="5039783"/>
          </a:xfrm>
        </p:spPr>
        <p:txBody>
          <a:bodyPr tIns="0"/>
          <a:lstStyle>
            <a:lvl1pPr>
              <a:defRPr sz="3100"/>
            </a:lvl1pPr>
            <a:lvl2pPr>
              <a:defRPr sz="2900"/>
            </a:lvl2pPr>
            <a:lvl3pPr>
              <a:defRPr sz="2600"/>
            </a:lvl3pPr>
            <a:lvl4pPr>
              <a:defRPr sz="22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17759117-C64D-4E5E-9587-7F37FD75D68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489325" y="1220788"/>
            <a:ext cx="5797550" cy="4537075"/>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00794" tIns="50397" rIns="100794" bIns="50397" anchor="ctr"/>
          <a:lstStyle/>
          <a:p>
            <a:pPr algn="ctr" defTabSz="457152">
              <a:lnSpc>
                <a:spcPct val="93000"/>
              </a:lnSpc>
              <a:buClr>
                <a:srgbClr val="000000"/>
              </a:buClr>
              <a:buSzPct val="100000"/>
              <a:buFont typeface="Times New Roman" pitchFamily="16" charset="0"/>
              <a:buNone/>
              <a:defRPr/>
            </a:pPr>
            <a:endParaRPr lang="en-US"/>
          </a:p>
        </p:txBody>
      </p:sp>
      <p:sp>
        <p:nvSpPr>
          <p:cNvPr id="6" name="Right Triangle 5"/>
          <p:cNvSpPr/>
          <p:nvPr/>
        </p:nvSpPr>
        <p:spPr>
          <a:xfrm rot="420000" flipV="1">
            <a:off x="8823325" y="5908675"/>
            <a:ext cx="171450" cy="171450"/>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00794" tIns="50397" rIns="100794" bIns="50397" anchor="ctr"/>
          <a:lstStyle/>
          <a:p>
            <a:pPr algn="ctr" defTabSz="457152">
              <a:lnSpc>
                <a:spcPct val="93000"/>
              </a:lnSpc>
              <a:buClr>
                <a:srgbClr val="000000"/>
              </a:buClr>
              <a:buSzPct val="100000"/>
              <a:buFont typeface="Times New Roman" pitchFamily="16" charset="0"/>
              <a:buNone/>
              <a:defRPr/>
            </a:pPr>
            <a:endParaRPr lang="en-US"/>
          </a:p>
        </p:txBody>
      </p:sp>
      <p:sp>
        <p:nvSpPr>
          <p:cNvPr id="7" name="Freeform 6"/>
          <p:cNvSpPr>
            <a:spLocks/>
          </p:cNvSpPr>
          <p:nvPr/>
        </p:nvSpPr>
        <p:spPr bwMode="auto">
          <a:xfrm flipV="1">
            <a:off x="-11113" y="6411913"/>
            <a:ext cx="10102851" cy="1147762"/>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100794" tIns="50397" rIns="100794" bIns="50397"/>
          <a:lstStyle/>
          <a:p>
            <a:pPr defTabSz="457152">
              <a:lnSpc>
                <a:spcPct val="93000"/>
              </a:lnSpc>
              <a:buClr>
                <a:srgbClr val="000000"/>
              </a:buClr>
              <a:buSzPct val="100000"/>
              <a:buFont typeface="Times New Roman" pitchFamily="16" charset="0"/>
              <a:buNone/>
              <a:defRPr/>
            </a:pPr>
            <a:endParaRPr lang="en-US">
              <a:latin typeface="+mn-lt"/>
            </a:endParaRPr>
          </a:p>
        </p:txBody>
      </p:sp>
      <p:sp>
        <p:nvSpPr>
          <p:cNvPr id="8" name="Freeform 7"/>
          <p:cNvSpPr>
            <a:spLocks/>
          </p:cNvSpPr>
          <p:nvPr/>
        </p:nvSpPr>
        <p:spPr bwMode="auto">
          <a:xfrm flipV="1">
            <a:off x="4830763" y="6856413"/>
            <a:ext cx="5249862" cy="70326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100794" tIns="50397" rIns="100794" bIns="50397"/>
          <a:lstStyle/>
          <a:p>
            <a:pPr defTabSz="457152">
              <a:lnSpc>
                <a:spcPct val="93000"/>
              </a:lnSpc>
              <a:buClr>
                <a:srgbClr val="000000"/>
              </a:buClr>
              <a:buSzPct val="100000"/>
              <a:buFont typeface="Times New Roman" pitchFamily="16" charset="0"/>
              <a:buNone/>
              <a:defRPr/>
            </a:pPr>
            <a:endParaRPr lang="en-US">
              <a:latin typeface="+mn-lt"/>
            </a:endParaRPr>
          </a:p>
        </p:txBody>
      </p:sp>
      <p:sp>
        <p:nvSpPr>
          <p:cNvPr id="2" name="Title 1"/>
          <p:cNvSpPr>
            <a:spLocks noGrp="1"/>
          </p:cNvSpPr>
          <p:nvPr>
            <p:ph type="title"/>
          </p:nvPr>
        </p:nvSpPr>
        <p:spPr>
          <a:xfrm>
            <a:off x="672042" y="1297420"/>
            <a:ext cx="2439511" cy="1744547"/>
          </a:xfrm>
        </p:spPr>
        <p:txBody>
          <a:bodyPr lIns="50397" rIns="50397" bIns="50397"/>
          <a:lstStyle>
            <a:lvl1pPr algn="l">
              <a:buNone/>
              <a:defRPr sz="22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72042" y="3118211"/>
            <a:ext cx="2436151" cy="2402297"/>
          </a:xfrm>
        </p:spPr>
        <p:txBody>
          <a:bodyPr lIns="70556" rIns="50397"/>
          <a:lstStyle>
            <a:lvl1pPr marL="0" indent="0" algn="l">
              <a:spcBef>
                <a:spcPts val="276"/>
              </a:spcBef>
              <a:buFontTx/>
              <a:buNone/>
              <a:defRPr sz="1400"/>
            </a:lvl1pPr>
            <a:lvl2pPr>
              <a:defRPr sz="1300"/>
            </a:lvl2pPr>
            <a:lvl3pPr>
              <a:defRPr sz="1100"/>
            </a:lvl3pPr>
            <a:lvl4pPr>
              <a:defRPr sz="1000"/>
            </a:lvl4pPr>
            <a:lvl5pPr>
              <a:defRPr sz="1000"/>
            </a:lvl5pPr>
          </a:lstStyle>
          <a:p>
            <a:pPr lvl="0"/>
            <a:r>
              <a:rPr lang="en-US" smtClean="0"/>
              <a:t>Click to edit Master text styles</a:t>
            </a:r>
          </a:p>
        </p:txBody>
      </p:sp>
      <p:sp>
        <p:nvSpPr>
          <p:cNvPr id="3" name="Picture Placeholder 2"/>
          <p:cNvSpPr>
            <a:spLocks noGrp="1"/>
          </p:cNvSpPr>
          <p:nvPr>
            <p:ph type="pic" idx="1"/>
          </p:nvPr>
        </p:nvSpPr>
        <p:spPr>
          <a:xfrm rot="420000">
            <a:off x="3842845" y="1322245"/>
            <a:ext cx="5090716" cy="4334214"/>
          </a:xfrm>
          <a:prstGeom prst="rect">
            <a:avLst/>
          </a:prstGeom>
          <a:solidFill>
            <a:schemeClr val="bg2"/>
          </a:solidFill>
          <a:ln w="3000" cap="rnd">
            <a:solidFill>
              <a:srgbClr val="C0C0C0"/>
            </a:solidFill>
            <a:round/>
          </a:ln>
          <a:effectLst/>
        </p:spPr>
        <p:txBody>
          <a:bodyPr>
            <a:normAutofit/>
          </a:bodyPr>
          <a:lstStyle>
            <a:lvl1pPr marL="0" indent="0">
              <a:buNone/>
              <a:defRPr sz="35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904288" y="7007225"/>
            <a:ext cx="673100" cy="401638"/>
          </a:xfrm>
        </p:spPr>
        <p:txBody>
          <a:bodyPr/>
          <a:lstStyle>
            <a:lvl1pPr>
              <a:defRPr/>
            </a:lvl1pPr>
          </a:lstStyle>
          <a:p>
            <a:pPr>
              <a:defRPr/>
            </a:pPr>
            <a:fld id="{B1B77485-02E2-4C83-822E-EEF5A95209B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1113" y="-7938"/>
            <a:ext cx="10102851" cy="114776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100794" tIns="50397" rIns="100794" bIns="50397"/>
          <a:lstStyle/>
          <a:p>
            <a:pPr defTabSz="457152">
              <a:lnSpc>
                <a:spcPct val="93000"/>
              </a:lnSpc>
              <a:buClr>
                <a:srgbClr val="000000"/>
              </a:buClr>
              <a:buSzPct val="100000"/>
              <a:buFont typeface="Times New Roman" pitchFamily="16" charset="0"/>
              <a:buNone/>
              <a:defRPr/>
            </a:pPr>
            <a:endParaRPr lang="en-US">
              <a:latin typeface="+mn-lt"/>
            </a:endParaRPr>
          </a:p>
        </p:txBody>
      </p:sp>
      <p:sp>
        <p:nvSpPr>
          <p:cNvPr id="8" name="Freeform 7"/>
          <p:cNvSpPr>
            <a:spLocks/>
          </p:cNvSpPr>
          <p:nvPr/>
        </p:nvSpPr>
        <p:spPr bwMode="auto">
          <a:xfrm>
            <a:off x="4830763" y="-7938"/>
            <a:ext cx="5249862" cy="70326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100794" tIns="50397" rIns="100794" bIns="50397"/>
          <a:lstStyle/>
          <a:p>
            <a:pPr defTabSz="457152">
              <a:lnSpc>
                <a:spcPct val="93000"/>
              </a:lnSpc>
              <a:buClr>
                <a:srgbClr val="000000"/>
              </a:buClr>
              <a:buSzPct val="100000"/>
              <a:buFont typeface="Times New Roman" pitchFamily="16" charset="0"/>
              <a:buNone/>
              <a:defRPr/>
            </a:pPr>
            <a:endParaRPr lang="en-US">
              <a:latin typeface="+mn-lt"/>
            </a:endParaRPr>
          </a:p>
        </p:txBody>
      </p:sp>
      <p:sp>
        <p:nvSpPr>
          <p:cNvPr id="2052" name="Title Placeholder 8"/>
          <p:cNvSpPr>
            <a:spLocks noGrp="1"/>
          </p:cNvSpPr>
          <p:nvPr>
            <p:ph type="title"/>
          </p:nvPr>
        </p:nvSpPr>
        <p:spPr bwMode="auto">
          <a:xfrm>
            <a:off x="503238" y="776288"/>
            <a:ext cx="9074150" cy="1260475"/>
          </a:xfrm>
          <a:prstGeom prst="rect">
            <a:avLst/>
          </a:prstGeom>
          <a:noFill/>
          <a:ln w="9525">
            <a:noFill/>
            <a:miter lim="800000"/>
            <a:headEnd/>
            <a:tailEnd/>
          </a:ln>
        </p:spPr>
        <p:txBody>
          <a:bodyPr vert="horz" wrap="square" lIns="0" tIns="50397" rIns="0" bIns="0" numCol="1" anchor="b" anchorCtr="0" compatLnSpc="1">
            <a:prstTxWarp prst="textNoShape">
              <a:avLst/>
            </a:prstTxWarp>
          </a:bodyPr>
          <a:lstStyle/>
          <a:p>
            <a:pPr lvl="0"/>
            <a:r>
              <a:rPr lang="en-US" smtClean="0"/>
              <a:t>Click to edit Master title style</a:t>
            </a:r>
          </a:p>
        </p:txBody>
      </p:sp>
      <p:sp>
        <p:nvSpPr>
          <p:cNvPr id="2053" name="Text Placeholder 29"/>
          <p:cNvSpPr>
            <a:spLocks noGrp="1"/>
          </p:cNvSpPr>
          <p:nvPr>
            <p:ph type="body" idx="1"/>
          </p:nvPr>
        </p:nvSpPr>
        <p:spPr bwMode="auto">
          <a:xfrm>
            <a:off x="503238" y="2133600"/>
            <a:ext cx="9074150" cy="4838700"/>
          </a:xfrm>
          <a:prstGeom prst="rect">
            <a:avLst/>
          </a:prstGeom>
          <a:noFill/>
          <a:ln w="9525">
            <a:noFill/>
            <a:miter lim="800000"/>
            <a:headEnd/>
            <a:tailEnd/>
          </a:ln>
        </p:spPr>
        <p:txBody>
          <a:bodyPr vert="horz" wrap="square" lIns="100794" tIns="50397" rIns="100794" bIns="5039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503238" y="7007225"/>
            <a:ext cx="2352675" cy="401638"/>
          </a:xfrm>
          <a:prstGeom prst="rect">
            <a:avLst/>
          </a:prstGeom>
        </p:spPr>
        <p:txBody>
          <a:bodyPr vert="horz" lIns="0" tIns="0" rIns="0" bIns="0" anchor="b"/>
          <a:lstStyle>
            <a:lvl1pPr algn="l" defTabSz="457152" eaLnBrk="1" latinLnBrk="0" hangingPunct="1">
              <a:lnSpc>
                <a:spcPct val="93000"/>
              </a:lnSpc>
              <a:buClr>
                <a:srgbClr val="000000"/>
              </a:buClr>
              <a:buSzPct val="100000"/>
              <a:buFont typeface="Times New Roman" pitchFamily="16" charset="0"/>
              <a:buNone/>
              <a:defRPr kumimoji="0" sz="1300">
                <a:solidFill>
                  <a:schemeClr val="tx2">
                    <a:shade val="90000"/>
                  </a:schemeClr>
                </a:solidFill>
                <a:latin typeface="Arial" charset="0"/>
              </a:defRPr>
            </a:lvl1pPr>
          </a:lstStyle>
          <a:p>
            <a:pPr>
              <a:defRPr/>
            </a:pPr>
            <a:endParaRPr lang="en-US"/>
          </a:p>
        </p:txBody>
      </p:sp>
      <p:sp>
        <p:nvSpPr>
          <p:cNvPr id="22" name="Footer Placeholder 21"/>
          <p:cNvSpPr>
            <a:spLocks noGrp="1"/>
          </p:cNvSpPr>
          <p:nvPr>
            <p:ph type="ftr" sz="quarter" idx="3"/>
          </p:nvPr>
        </p:nvSpPr>
        <p:spPr>
          <a:xfrm>
            <a:off x="2940050" y="7007225"/>
            <a:ext cx="3695700" cy="401638"/>
          </a:xfrm>
          <a:prstGeom prst="rect">
            <a:avLst/>
          </a:prstGeom>
        </p:spPr>
        <p:txBody>
          <a:bodyPr vert="horz" lIns="0" tIns="0" rIns="0" bIns="0" anchor="b"/>
          <a:lstStyle>
            <a:lvl1pPr algn="l" defTabSz="457152" eaLnBrk="1" latinLnBrk="0" hangingPunct="1">
              <a:lnSpc>
                <a:spcPct val="93000"/>
              </a:lnSpc>
              <a:buClr>
                <a:srgbClr val="000000"/>
              </a:buClr>
              <a:buSzPct val="100000"/>
              <a:buFont typeface="Times New Roman" pitchFamily="16" charset="0"/>
              <a:buNone/>
              <a:defRPr kumimoji="0" sz="1300">
                <a:solidFill>
                  <a:schemeClr val="tx2">
                    <a:shade val="90000"/>
                  </a:schemeClr>
                </a:solidFill>
                <a:latin typeface="Arial" charset="0"/>
              </a:defRPr>
            </a:lvl1pPr>
          </a:lstStyle>
          <a:p>
            <a:pPr>
              <a:defRPr/>
            </a:pPr>
            <a:endParaRPr lang="en-US"/>
          </a:p>
        </p:txBody>
      </p:sp>
      <p:sp>
        <p:nvSpPr>
          <p:cNvPr id="18" name="Slide Number Placeholder 17"/>
          <p:cNvSpPr>
            <a:spLocks noGrp="1"/>
          </p:cNvSpPr>
          <p:nvPr>
            <p:ph type="sldNum" sz="quarter" idx="4"/>
          </p:nvPr>
        </p:nvSpPr>
        <p:spPr>
          <a:xfrm>
            <a:off x="8736013" y="7007225"/>
            <a:ext cx="841375" cy="401638"/>
          </a:xfrm>
          <a:prstGeom prst="rect">
            <a:avLst/>
          </a:prstGeom>
        </p:spPr>
        <p:txBody>
          <a:bodyPr vert="horz" lIns="0" tIns="0" rIns="0" bIns="0" anchor="b"/>
          <a:lstStyle>
            <a:lvl1pPr algn="r" defTabSz="457152" eaLnBrk="1" latinLnBrk="0" hangingPunct="1">
              <a:lnSpc>
                <a:spcPct val="93000"/>
              </a:lnSpc>
              <a:buClr>
                <a:srgbClr val="000000"/>
              </a:buClr>
              <a:buSzPct val="100000"/>
              <a:buFont typeface="Times New Roman" pitchFamily="16" charset="0"/>
              <a:buNone/>
              <a:defRPr kumimoji="0" sz="1300">
                <a:solidFill>
                  <a:schemeClr val="tx2">
                    <a:shade val="90000"/>
                  </a:schemeClr>
                </a:solidFill>
                <a:latin typeface="Arial" charset="0"/>
              </a:defRPr>
            </a:lvl1pPr>
          </a:lstStyle>
          <a:p>
            <a:pPr>
              <a:defRPr/>
            </a:pPr>
            <a:fld id="{129DDBE7-B248-4E30-A837-0E5B6ECE17AF}" type="slidenum">
              <a:rPr lang="en-US"/>
              <a:pPr>
                <a:defRPr/>
              </a:pPr>
              <a:t>‹#›</a:t>
            </a:fld>
            <a:endParaRPr lang="en-US"/>
          </a:p>
        </p:txBody>
      </p:sp>
      <p:grpSp>
        <p:nvGrpSpPr>
          <p:cNvPr id="2057" name="Group 1"/>
          <p:cNvGrpSpPr>
            <a:grpSpLocks/>
          </p:cNvGrpSpPr>
          <p:nvPr/>
        </p:nvGrpSpPr>
        <p:grpSpPr bwMode="auto">
          <a:xfrm>
            <a:off x="-20638" y="223838"/>
            <a:ext cx="10120313" cy="714375"/>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defTabSz="457152" hangingPunct="0">
                <a:lnSpc>
                  <a:spcPct val="93000"/>
                </a:lnSpc>
                <a:buClr>
                  <a:srgbClr val="000000"/>
                </a:buClr>
                <a:buSzPct val="100000"/>
                <a:buFont typeface="Times New Roman" pitchFamily="16" charset="0"/>
                <a:buNone/>
                <a:defRPr/>
              </a:pPr>
              <a:endParaRPr lang="en-US">
                <a:latin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defTabSz="457152" hangingPunct="0">
                <a:lnSpc>
                  <a:spcPct val="93000"/>
                </a:lnSpc>
                <a:buClr>
                  <a:srgbClr val="000000"/>
                </a:buClr>
                <a:buSzPct val="100000"/>
                <a:buFont typeface="Times New Roman" pitchFamily="16" charset="0"/>
                <a:buNone/>
                <a:defRPr/>
              </a:pPr>
              <a:endParaRPr lang="en-US">
                <a:latin typeface="Arial" charset="0"/>
              </a:endParaRPr>
            </a:p>
          </p:txBody>
        </p:sp>
      </p:grpSp>
    </p:spTree>
  </p:cSld>
  <p:clrMap bg1="lt1" tx1="dk1" bg2="lt2" tx2="dk2" accent1="accent1" accent2="accent2" accent3="accent3" accent4="accent4" accent5="accent5" accent6="accent6" hlink="hlink" folHlink="folHlink"/>
  <p:sldLayoutIdLst>
    <p:sldLayoutId id="2147483891" r:id="rId1"/>
    <p:sldLayoutId id="2147483883" r:id="rId2"/>
    <p:sldLayoutId id="2147483892" r:id="rId3"/>
    <p:sldLayoutId id="2147483884" r:id="rId4"/>
    <p:sldLayoutId id="2147483885" r:id="rId5"/>
    <p:sldLayoutId id="2147483886" r:id="rId6"/>
    <p:sldLayoutId id="2147483887" r:id="rId7"/>
    <p:sldLayoutId id="2147483888" r:id="rId8"/>
    <p:sldLayoutId id="2147483893" r:id="rId9"/>
    <p:sldLayoutId id="2147483889" r:id="rId10"/>
    <p:sldLayoutId id="2147483890" r:id="rId11"/>
  </p:sldLayoutIdLst>
  <p:txStyles>
    <p:titleStyle>
      <a:lvl1pPr algn="l" rtl="0" eaLnBrk="0" fontAlgn="base" hangingPunct="0">
        <a:spcBef>
          <a:spcPct val="0"/>
        </a:spcBef>
        <a:spcAft>
          <a:spcPct val="0"/>
        </a:spcAft>
        <a:defRPr sz="5500" kern="1200">
          <a:solidFill>
            <a:schemeClr val="tx2"/>
          </a:solidFill>
          <a:latin typeface="+mj-lt"/>
          <a:ea typeface="+mj-ea"/>
          <a:cs typeface="+mj-cs"/>
        </a:defRPr>
      </a:lvl1pPr>
      <a:lvl2pPr algn="l" rtl="0" eaLnBrk="0" fontAlgn="base" hangingPunct="0">
        <a:spcBef>
          <a:spcPct val="0"/>
        </a:spcBef>
        <a:spcAft>
          <a:spcPct val="0"/>
        </a:spcAft>
        <a:defRPr sz="5500">
          <a:solidFill>
            <a:schemeClr val="tx2"/>
          </a:solidFill>
          <a:latin typeface="Calibri" pitchFamily="34" charset="0"/>
        </a:defRPr>
      </a:lvl2pPr>
      <a:lvl3pPr algn="l" rtl="0" eaLnBrk="0" fontAlgn="base" hangingPunct="0">
        <a:spcBef>
          <a:spcPct val="0"/>
        </a:spcBef>
        <a:spcAft>
          <a:spcPct val="0"/>
        </a:spcAft>
        <a:defRPr sz="5500">
          <a:solidFill>
            <a:schemeClr val="tx2"/>
          </a:solidFill>
          <a:latin typeface="Calibri" pitchFamily="34" charset="0"/>
        </a:defRPr>
      </a:lvl3pPr>
      <a:lvl4pPr algn="l" rtl="0" eaLnBrk="0" fontAlgn="base" hangingPunct="0">
        <a:spcBef>
          <a:spcPct val="0"/>
        </a:spcBef>
        <a:spcAft>
          <a:spcPct val="0"/>
        </a:spcAft>
        <a:defRPr sz="5500">
          <a:solidFill>
            <a:schemeClr val="tx2"/>
          </a:solidFill>
          <a:latin typeface="Calibri" pitchFamily="34" charset="0"/>
        </a:defRPr>
      </a:lvl4pPr>
      <a:lvl5pPr algn="l" rtl="0" eaLnBrk="0" fontAlgn="base" hangingPunct="0">
        <a:spcBef>
          <a:spcPct val="0"/>
        </a:spcBef>
        <a:spcAft>
          <a:spcPct val="0"/>
        </a:spcAft>
        <a:defRPr sz="5500">
          <a:solidFill>
            <a:schemeClr val="tx2"/>
          </a:solidFill>
          <a:latin typeface="Calibri" pitchFamily="34" charset="0"/>
        </a:defRPr>
      </a:lvl5pPr>
      <a:lvl6pPr marL="457200" algn="l" rtl="0" fontAlgn="base">
        <a:spcBef>
          <a:spcPct val="0"/>
        </a:spcBef>
        <a:spcAft>
          <a:spcPct val="0"/>
        </a:spcAft>
        <a:defRPr sz="5500">
          <a:solidFill>
            <a:schemeClr val="tx2"/>
          </a:solidFill>
          <a:latin typeface="Calibri" pitchFamily="34" charset="0"/>
        </a:defRPr>
      </a:lvl6pPr>
      <a:lvl7pPr marL="914400" algn="l" rtl="0" fontAlgn="base">
        <a:spcBef>
          <a:spcPct val="0"/>
        </a:spcBef>
        <a:spcAft>
          <a:spcPct val="0"/>
        </a:spcAft>
        <a:defRPr sz="5500">
          <a:solidFill>
            <a:schemeClr val="tx2"/>
          </a:solidFill>
          <a:latin typeface="Calibri" pitchFamily="34" charset="0"/>
        </a:defRPr>
      </a:lvl7pPr>
      <a:lvl8pPr marL="1371600" algn="l" rtl="0" fontAlgn="base">
        <a:spcBef>
          <a:spcPct val="0"/>
        </a:spcBef>
        <a:spcAft>
          <a:spcPct val="0"/>
        </a:spcAft>
        <a:defRPr sz="5500">
          <a:solidFill>
            <a:schemeClr val="tx2"/>
          </a:solidFill>
          <a:latin typeface="Calibri" pitchFamily="34" charset="0"/>
        </a:defRPr>
      </a:lvl8pPr>
      <a:lvl9pPr marL="1828800" algn="l" rtl="0" fontAlgn="base">
        <a:spcBef>
          <a:spcPct val="0"/>
        </a:spcBef>
        <a:spcAft>
          <a:spcPct val="0"/>
        </a:spcAft>
        <a:defRPr sz="5500">
          <a:solidFill>
            <a:schemeClr val="tx2"/>
          </a:solidFill>
          <a:latin typeface="Calibri" pitchFamily="34" charset="0"/>
        </a:defRPr>
      </a:lvl9pPr>
    </p:titleStyle>
    <p:bodyStyle>
      <a:lvl1pPr marL="301625" indent="-301625" algn="l" rtl="0" eaLnBrk="0" fontAlgn="base" hangingPunct="0">
        <a:spcBef>
          <a:spcPct val="20000"/>
        </a:spcBef>
        <a:spcAft>
          <a:spcPct val="0"/>
        </a:spcAft>
        <a:buClr>
          <a:srgbClr val="0BD0D9"/>
        </a:buClr>
        <a:buSzPct val="95000"/>
        <a:buFont typeface="Wingdings 2" pitchFamily="18" charset="2"/>
        <a:buChar char=""/>
        <a:defRPr sz="2900" kern="1200">
          <a:solidFill>
            <a:schemeClr val="tx1"/>
          </a:solidFill>
          <a:latin typeface="+mn-lt"/>
          <a:ea typeface="+mn-ea"/>
          <a:cs typeface="+mn-cs"/>
        </a:defRPr>
      </a:lvl1pPr>
      <a:lvl2pPr marL="704850" indent="-271463" algn="l" rtl="0" eaLnBrk="0" fontAlgn="base" hangingPunct="0">
        <a:spcBef>
          <a:spcPct val="20000"/>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2pPr>
      <a:lvl3pPr marL="1006475" indent="-271463" algn="l" rtl="0" eaLnBrk="0" fontAlgn="base" hangingPunct="0">
        <a:spcBef>
          <a:spcPct val="20000"/>
        </a:spcBef>
        <a:spcAft>
          <a:spcPct val="0"/>
        </a:spcAft>
        <a:buClr>
          <a:schemeClr val="accent2"/>
        </a:buClr>
        <a:buSzPct val="70000"/>
        <a:buFont typeface="Wingdings 2" pitchFamily="18" charset="2"/>
        <a:buChar char=""/>
        <a:defRPr sz="2300" kern="1200">
          <a:solidFill>
            <a:schemeClr val="tx1"/>
          </a:solidFill>
          <a:latin typeface="+mn-lt"/>
          <a:ea typeface="+mn-ea"/>
          <a:cs typeface="+mn-cs"/>
        </a:defRPr>
      </a:lvl3pPr>
      <a:lvl4pPr marL="1309688" indent="-231775" algn="l" rtl="0" eaLnBrk="0" fontAlgn="base" hangingPunct="0">
        <a:spcBef>
          <a:spcPct val="20000"/>
        </a:spcBef>
        <a:spcAft>
          <a:spcPct val="0"/>
        </a:spcAft>
        <a:buClr>
          <a:srgbClr val="0BD0D9"/>
        </a:buClr>
        <a:buSzPct val="65000"/>
        <a:buFont typeface="Wingdings 2" pitchFamily="18" charset="2"/>
        <a:buChar char=""/>
        <a:defRPr sz="2200" kern="1200">
          <a:solidFill>
            <a:schemeClr val="tx1"/>
          </a:solidFill>
          <a:latin typeface="+mn-lt"/>
          <a:ea typeface="+mn-ea"/>
          <a:cs typeface="+mn-cs"/>
        </a:defRPr>
      </a:lvl4pPr>
      <a:lvl5pPr marL="1611313" indent="-231775" algn="l" rtl="0" eaLnBrk="0" fontAlgn="base" hangingPunct="0">
        <a:spcBef>
          <a:spcPct val="20000"/>
        </a:spcBef>
        <a:spcAft>
          <a:spcPct val="0"/>
        </a:spcAft>
        <a:buClr>
          <a:srgbClr val="10CF9B"/>
        </a:buClr>
        <a:buSzPct val="65000"/>
        <a:buFont typeface="Wingdings 2" pitchFamily="18" charset="2"/>
        <a:buChar char=""/>
        <a:defRPr sz="2200" kern="1200">
          <a:solidFill>
            <a:schemeClr val="tx1"/>
          </a:solidFill>
          <a:latin typeface="+mn-lt"/>
          <a:ea typeface="+mn-ea"/>
          <a:cs typeface="+mn-cs"/>
        </a:defRPr>
      </a:lvl5pPr>
      <a:lvl6pPr marL="1915092" indent="-231827" algn="l" rtl="0" eaLnBrk="1" latinLnBrk="0" hangingPunct="1">
        <a:spcBef>
          <a:spcPct val="20000"/>
        </a:spcBef>
        <a:buClr>
          <a:schemeClr val="accent5"/>
        </a:buClr>
        <a:buSzPct val="80000"/>
        <a:buFont typeface="Wingdings 2"/>
        <a:buChar char=""/>
        <a:defRPr kumimoji="0" sz="2000" kern="1200">
          <a:solidFill>
            <a:schemeClr val="tx1"/>
          </a:solidFill>
          <a:latin typeface="+mn-lt"/>
          <a:ea typeface="+mn-ea"/>
          <a:cs typeface="+mn-cs"/>
        </a:defRPr>
      </a:lvl6pPr>
      <a:lvl7pPr marL="2116681" indent="-201589" algn="l" rtl="0" eaLnBrk="1" latinLnBrk="0" hangingPunct="1">
        <a:spcBef>
          <a:spcPct val="20000"/>
        </a:spcBef>
        <a:buClr>
          <a:schemeClr val="accent6"/>
        </a:buClr>
        <a:buSzPct val="80000"/>
        <a:buFont typeface="Wingdings 2"/>
        <a:buChar char=""/>
        <a:defRPr kumimoji="0" sz="1800" kern="1200" baseline="0">
          <a:solidFill>
            <a:schemeClr val="tx1"/>
          </a:solidFill>
          <a:latin typeface="+mn-lt"/>
          <a:ea typeface="+mn-ea"/>
          <a:cs typeface="+mn-cs"/>
        </a:defRPr>
      </a:lvl7pPr>
      <a:lvl8pPr marL="2419063" indent="-201589" algn="l" rtl="0" eaLnBrk="1" latinLnBrk="0" hangingPunct="1">
        <a:spcBef>
          <a:spcPct val="20000"/>
        </a:spcBef>
        <a:buClr>
          <a:schemeClr val="tx2"/>
        </a:buClr>
        <a:buChar char="•"/>
        <a:defRPr kumimoji="0" sz="1800" kern="1200">
          <a:solidFill>
            <a:schemeClr val="tx1"/>
          </a:solidFill>
          <a:latin typeface="+mn-lt"/>
          <a:ea typeface="+mn-ea"/>
          <a:cs typeface="+mn-cs"/>
        </a:defRPr>
      </a:lvl8pPr>
      <a:lvl9pPr marL="2721446" indent="-201589" algn="l" rtl="0" eaLnBrk="1" latinLnBrk="0" hangingPunct="1">
        <a:spcBef>
          <a:spcPct val="20000"/>
        </a:spcBef>
        <a:buClr>
          <a:schemeClr val="tx2"/>
        </a:buClr>
        <a:buFontTx/>
        <a:buChar char="•"/>
        <a:defRPr kumimoji="0" sz="15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3972" algn="l" rtl="0" eaLnBrk="1" latinLnBrk="0" hangingPunct="1">
        <a:defRPr kumimoji="0" kern="1200">
          <a:solidFill>
            <a:schemeClr val="tx1"/>
          </a:solidFill>
          <a:latin typeface="+mn-lt"/>
          <a:ea typeface="+mn-ea"/>
          <a:cs typeface="+mn-cs"/>
        </a:defRPr>
      </a:lvl2pPr>
      <a:lvl3pPr marL="1007943" algn="l" rtl="0" eaLnBrk="1" latinLnBrk="0" hangingPunct="1">
        <a:defRPr kumimoji="0" kern="1200">
          <a:solidFill>
            <a:schemeClr val="tx1"/>
          </a:solidFill>
          <a:latin typeface="+mn-lt"/>
          <a:ea typeface="+mn-ea"/>
          <a:cs typeface="+mn-cs"/>
        </a:defRPr>
      </a:lvl3pPr>
      <a:lvl4pPr marL="1511915" algn="l" rtl="0" eaLnBrk="1" latinLnBrk="0" hangingPunct="1">
        <a:defRPr kumimoji="0" kern="1200">
          <a:solidFill>
            <a:schemeClr val="tx1"/>
          </a:solidFill>
          <a:latin typeface="+mn-lt"/>
          <a:ea typeface="+mn-ea"/>
          <a:cs typeface="+mn-cs"/>
        </a:defRPr>
      </a:lvl4pPr>
      <a:lvl5pPr marL="2015886" algn="l" rtl="0" eaLnBrk="1" latinLnBrk="0" hangingPunct="1">
        <a:defRPr kumimoji="0" kern="1200">
          <a:solidFill>
            <a:schemeClr val="tx1"/>
          </a:solidFill>
          <a:latin typeface="+mn-lt"/>
          <a:ea typeface="+mn-ea"/>
          <a:cs typeface="+mn-cs"/>
        </a:defRPr>
      </a:lvl5pPr>
      <a:lvl6pPr marL="2519858" algn="l" rtl="0" eaLnBrk="1" latinLnBrk="0" hangingPunct="1">
        <a:defRPr kumimoji="0" kern="1200">
          <a:solidFill>
            <a:schemeClr val="tx1"/>
          </a:solidFill>
          <a:latin typeface="+mn-lt"/>
          <a:ea typeface="+mn-ea"/>
          <a:cs typeface="+mn-cs"/>
        </a:defRPr>
      </a:lvl6pPr>
      <a:lvl7pPr marL="3023829" algn="l" rtl="0" eaLnBrk="1" latinLnBrk="0" hangingPunct="1">
        <a:defRPr kumimoji="0" kern="1200">
          <a:solidFill>
            <a:schemeClr val="tx1"/>
          </a:solidFill>
          <a:latin typeface="+mn-lt"/>
          <a:ea typeface="+mn-ea"/>
          <a:cs typeface="+mn-cs"/>
        </a:defRPr>
      </a:lvl7pPr>
      <a:lvl8pPr marL="3527801" algn="l" rtl="0" eaLnBrk="1" latinLnBrk="0" hangingPunct="1">
        <a:defRPr kumimoji="0" kern="1200">
          <a:solidFill>
            <a:schemeClr val="tx1"/>
          </a:solidFill>
          <a:latin typeface="+mn-lt"/>
          <a:ea typeface="+mn-ea"/>
          <a:cs typeface="+mn-cs"/>
        </a:defRPr>
      </a:lvl8pPr>
      <a:lvl9pPr marL="403177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video" Target="file:///C:\Documents%20and%20Settings\Sravya\Desktop\diag_aug10\ernesto05l2012080512_sst_z26.avi" TargetMode="External"/><Relationship Id="rId7" Type="http://schemas.openxmlformats.org/officeDocument/2006/relationships/image" Target="../media/image78.png"/><Relationship Id="rId2" Type="http://schemas.openxmlformats.org/officeDocument/2006/relationships/video" Target="file:///C:\Documents%20and%20Settings\Sravya\Desktop\diag_aug10\ernesto05l2012080512_sst_current.avi" TargetMode="External"/><Relationship Id="rId1" Type="http://schemas.openxmlformats.org/officeDocument/2006/relationships/video" Target="file:///C:\Documents%20and%20Settings\Sravya\Desktop\diag_aug10\ernesto05l2012080512_ohc.avi" TargetMode="Externa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pPr>
              <a:defRPr/>
            </a:pPr>
            <a:fld id="{94DB03C2-977C-4CF1-B81F-FBA0F768B4F0}" type="slidenum">
              <a:rPr lang="en-US"/>
              <a:pPr>
                <a:defRPr/>
              </a:pPr>
              <a:t>1</a:t>
            </a:fld>
            <a:endParaRPr lang="en-US" dirty="0"/>
          </a:p>
        </p:txBody>
      </p:sp>
      <p:sp>
        <p:nvSpPr>
          <p:cNvPr id="1030" name="Rectangle 2"/>
          <p:cNvSpPr>
            <a:spLocks noGrp="1" noChangeArrowheads="1"/>
          </p:cNvSpPr>
          <p:nvPr>
            <p:ph type="ctrTitle" idx="4294967295"/>
          </p:nvPr>
        </p:nvSpPr>
        <p:spPr>
          <a:xfrm>
            <a:off x="468313" y="2357438"/>
            <a:ext cx="9612312" cy="1924050"/>
          </a:xfrm>
        </p:spPr>
        <p:txBody>
          <a:bodyPr lIns="101494" tIns="50748" rIns="101494" bIns="50748"/>
          <a:lstStyle/>
          <a:p>
            <a:pPr eaLnBrk="1" hangingPunct="1">
              <a:tabLst>
                <a:tab pos="722313" algn="l"/>
                <a:tab pos="1446213" algn="l"/>
                <a:tab pos="2170113" algn="l"/>
                <a:tab pos="2894013" algn="l"/>
                <a:tab pos="3617913" algn="l"/>
                <a:tab pos="4341813" algn="l"/>
                <a:tab pos="5065713" algn="l"/>
                <a:tab pos="5789613" algn="l"/>
                <a:tab pos="6513513" algn="l"/>
                <a:tab pos="7237413" algn="l"/>
                <a:tab pos="7961313" algn="l"/>
                <a:tab pos="8685213" algn="l"/>
              </a:tabLst>
            </a:pPr>
            <a:r>
              <a:rPr lang="en-US" sz="4400" b="1" dirty="0" smtClean="0"/>
              <a:t>HWRF Model Diagnostics: Priorities, Activities and Needs</a:t>
            </a:r>
          </a:p>
        </p:txBody>
      </p:sp>
      <p:sp>
        <p:nvSpPr>
          <p:cNvPr id="1031" name="Rectangle 4"/>
          <p:cNvSpPr>
            <a:spLocks noChangeArrowheads="1"/>
          </p:cNvSpPr>
          <p:nvPr/>
        </p:nvSpPr>
        <p:spPr bwMode="auto">
          <a:xfrm>
            <a:off x="284163" y="200025"/>
            <a:ext cx="9512300" cy="7075488"/>
          </a:xfrm>
          <a:prstGeom prst="rect">
            <a:avLst/>
          </a:prstGeom>
          <a:noFill/>
          <a:ln w="57150" cmpd="tri">
            <a:solidFill>
              <a:srgbClr val="0000FF"/>
            </a:solidFill>
            <a:miter lim="800000"/>
            <a:headEnd/>
            <a:tailEnd/>
          </a:ln>
        </p:spPr>
        <p:txBody>
          <a:bodyPr wrap="none" lIns="100794" tIns="50397" rIns="100794" bIns="50397" anchor="ctr"/>
          <a:lstStyle/>
          <a:p>
            <a:pPr algn="ctr" hangingPunct="0">
              <a:lnSpc>
                <a:spcPct val="93000"/>
              </a:lnSpc>
              <a:buClr>
                <a:srgbClr val="000000"/>
              </a:buClr>
              <a:buSzPct val="100000"/>
              <a:buFont typeface="Times New Roman" pitchFamily="18" charset="0"/>
              <a:buNone/>
            </a:pPr>
            <a:endParaRPr lang="en-US" sz="1300"/>
          </a:p>
        </p:txBody>
      </p:sp>
      <p:graphicFrame>
        <p:nvGraphicFramePr>
          <p:cNvPr id="1026" name="Object 7"/>
          <p:cNvGraphicFramePr>
            <a:graphicFrameLocks/>
          </p:cNvGraphicFramePr>
          <p:nvPr/>
        </p:nvGraphicFramePr>
        <p:xfrm>
          <a:off x="431800" y="347663"/>
          <a:ext cx="781050" cy="781050"/>
        </p:xfrm>
        <a:graphic>
          <a:graphicData uri="http://schemas.openxmlformats.org/presentationml/2006/ole">
            <p:oleObj spid="_x0000_s1026" name="Drawing" r:id="rId4" imgW="725474" imgH="725474" progId="">
              <p:embed/>
            </p:oleObj>
          </a:graphicData>
        </a:graphic>
      </p:graphicFrame>
      <p:graphicFrame>
        <p:nvGraphicFramePr>
          <p:cNvPr id="1027" name="Object 8"/>
          <p:cNvGraphicFramePr>
            <a:graphicFrameLocks/>
          </p:cNvGraphicFramePr>
          <p:nvPr/>
        </p:nvGraphicFramePr>
        <p:xfrm>
          <a:off x="1527175" y="195263"/>
          <a:ext cx="2714625" cy="1581150"/>
        </p:xfrm>
        <a:graphic>
          <a:graphicData uri="http://schemas.openxmlformats.org/presentationml/2006/ole">
            <p:oleObj spid="_x0000_s1027" name="Drawing" r:id="rId5" imgW="2857500" imgH="1569720" progId="">
              <p:embed/>
            </p:oleObj>
          </a:graphicData>
        </a:graphic>
      </p:graphicFrame>
      <p:graphicFrame>
        <p:nvGraphicFramePr>
          <p:cNvPr id="1028" name="Object 9"/>
          <p:cNvGraphicFramePr>
            <a:graphicFrameLocks/>
          </p:cNvGraphicFramePr>
          <p:nvPr/>
        </p:nvGraphicFramePr>
        <p:xfrm>
          <a:off x="4675188" y="466725"/>
          <a:ext cx="779462" cy="738188"/>
        </p:xfrm>
        <a:graphic>
          <a:graphicData uri="http://schemas.openxmlformats.org/presentationml/2006/ole">
            <p:oleObj spid="_x0000_s1028" name="Drawing" r:id="rId6" imgW="725474" imgH="687689" progId="">
              <p:embed/>
            </p:oleObj>
          </a:graphicData>
        </a:graphic>
      </p:graphicFrame>
      <p:sp>
        <p:nvSpPr>
          <p:cNvPr id="1032" name="Line 10"/>
          <p:cNvSpPr>
            <a:spLocks noChangeShapeType="1"/>
          </p:cNvSpPr>
          <p:nvPr/>
        </p:nvSpPr>
        <p:spPr bwMode="auto">
          <a:xfrm>
            <a:off x="271463" y="4200525"/>
            <a:ext cx="9575800" cy="0"/>
          </a:xfrm>
          <a:prstGeom prst="line">
            <a:avLst/>
          </a:prstGeom>
          <a:noFill/>
          <a:ln w="41275" cmpd="dbl">
            <a:solidFill>
              <a:srgbClr val="0000FF"/>
            </a:solidFill>
            <a:round/>
            <a:headEnd/>
            <a:tailEnd/>
          </a:ln>
        </p:spPr>
        <p:txBody>
          <a:bodyPr lIns="100794" tIns="50397" rIns="100794" bIns="50397"/>
          <a:lstStyle/>
          <a:p>
            <a:endParaRPr lang="en-US"/>
          </a:p>
        </p:txBody>
      </p:sp>
      <p:pic>
        <p:nvPicPr>
          <p:cNvPr id="1033" name="Picture 9"/>
          <p:cNvPicPr>
            <a:picLocks noChangeAspect="1" noChangeArrowheads="1"/>
          </p:cNvPicPr>
          <p:nvPr/>
        </p:nvPicPr>
        <p:blipFill>
          <a:blip r:embed="rId7" cstate="print"/>
          <a:srcRect/>
          <a:stretch>
            <a:fillRect/>
          </a:stretch>
        </p:blipFill>
        <p:spPr bwMode="auto">
          <a:xfrm>
            <a:off x="5641975" y="220663"/>
            <a:ext cx="4159250" cy="1319212"/>
          </a:xfrm>
          <a:prstGeom prst="rect">
            <a:avLst/>
          </a:prstGeom>
          <a:noFill/>
          <a:ln w="9525" algn="ctr">
            <a:noFill/>
            <a:miter lim="800000"/>
            <a:headEnd/>
            <a:tailEnd/>
          </a:ln>
        </p:spPr>
      </p:pic>
      <p:sp>
        <p:nvSpPr>
          <p:cNvPr id="1034" name="Text Box 12"/>
          <p:cNvSpPr txBox="1">
            <a:spLocks noChangeArrowheads="1"/>
          </p:cNvSpPr>
          <p:nvPr/>
        </p:nvSpPr>
        <p:spPr bwMode="auto">
          <a:xfrm>
            <a:off x="1306513" y="4541838"/>
            <a:ext cx="7308850" cy="1504406"/>
          </a:xfrm>
          <a:prstGeom prst="rect">
            <a:avLst/>
          </a:prstGeom>
          <a:noFill/>
          <a:ln w="9525">
            <a:noFill/>
            <a:miter lim="800000"/>
            <a:headEnd/>
            <a:tailEnd/>
          </a:ln>
        </p:spPr>
        <p:txBody>
          <a:bodyPr lIns="100794" tIns="50397" rIns="100794" bIns="50397">
            <a:spAutoFit/>
          </a:bodyPr>
          <a:lstStyle/>
          <a:p>
            <a:pPr algn="ctr" defTabSz="457152" hangingPunct="0">
              <a:lnSpc>
                <a:spcPct val="93000"/>
              </a:lnSpc>
              <a:spcBef>
                <a:spcPct val="50000"/>
              </a:spcBef>
              <a:buClr>
                <a:srgbClr val="000000"/>
              </a:buClr>
              <a:buSzPct val="100000"/>
              <a:buFont typeface="Times New Roman" pitchFamily="16" charset="0"/>
              <a:buNone/>
              <a:defRPr/>
            </a:pPr>
            <a:r>
              <a:rPr lang="en-US" sz="2600" b="1" dirty="0">
                <a:solidFill>
                  <a:srgbClr val="003300"/>
                </a:solidFill>
                <a:effectLst>
                  <a:outerShdw blurRad="38100" dist="38100" dir="2700000" algn="tl">
                    <a:srgbClr val="000000">
                      <a:alpha val="43137"/>
                    </a:srgbClr>
                  </a:outerShdw>
                </a:effectLst>
              </a:rPr>
              <a:t>Vijay </a:t>
            </a:r>
            <a:r>
              <a:rPr lang="en-US" sz="2600" b="1" dirty="0" smtClean="0">
                <a:solidFill>
                  <a:srgbClr val="003300"/>
                </a:solidFill>
                <a:effectLst>
                  <a:outerShdw blurRad="38100" dist="38100" dir="2700000" algn="tl">
                    <a:srgbClr val="000000">
                      <a:alpha val="43137"/>
                    </a:srgbClr>
                  </a:outerShdw>
                </a:effectLst>
              </a:rPr>
              <a:t>Tallapragada &amp; HWRF Team</a:t>
            </a:r>
            <a:endParaRPr lang="en-US" sz="2600" b="1" dirty="0">
              <a:solidFill>
                <a:srgbClr val="003300"/>
              </a:solidFill>
              <a:effectLst>
                <a:outerShdw blurRad="38100" dist="38100" dir="2700000" algn="tl">
                  <a:srgbClr val="000000">
                    <a:alpha val="43137"/>
                  </a:srgbClr>
                </a:outerShdw>
              </a:effectLst>
            </a:endParaRPr>
          </a:p>
          <a:p>
            <a:pPr algn="ctr" defTabSz="457152" hangingPunct="0">
              <a:lnSpc>
                <a:spcPct val="93000"/>
              </a:lnSpc>
              <a:spcBef>
                <a:spcPts val="0"/>
              </a:spcBef>
              <a:buClr>
                <a:srgbClr val="000000"/>
              </a:buClr>
              <a:buSzPct val="100000"/>
              <a:buFont typeface="Times New Roman" pitchFamily="16" charset="0"/>
              <a:buNone/>
              <a:defRPr/>
            </a:pPr>
            <a:endParaRPr lang="en-US" b="1" dirty="0">
              <a:solidFill>
                <a:srgbClr val="FF00FF"/>
              </a:solidFill>
              <a:effectLst>
                <a:outerShdw blurRad="38100" dist="38100" dir="2700000" algn="tl">
                  <a:srgbClr val="000000">
                    <a:alpha val="43137"/>
                  </a:srgbClr>
                </a:outerShdw>
              </a:effectLst>
            </a:endParaRPr>
          </a:p>
          <a:p>
            <a:pPr algn="ctr" defTabSz="457152" hangingPunct="0">
              <a:lnSpc>
                <a:spcPct val="93000"/>
              </a:lnSpc>
              <a:spcBef>
                <a:spcPts val="0"/>
              </a:spcBef>
              <a:buClr>
                <a:srgbClr val="000000"/>
              </a:buClr>
              <a:buSzPct val="100000"/>
              <a:buFont typeface="Times New Roman" pitchFamily="16" charset="0"/>
              <a:buNone/>
              <a:defRPr/>
            </a:pPr>
            <a:r>
              <a:rPr lang="en-US" b="1" dirty="0" smtClean="0">
                <a:solidFill>
                  <a:srgbClr val="FF00FF"/>
                </a:solidFill>
                <a:effectLst>
                  <a:outerShdw blurRad="38100" dist="38100" dir="2700000" algn="tl">
                    <a:srgbClr val="000000">
                      <a:alpha val="43137"/>
                    </a:srgbClr>
                  </a:outerShdw>
                </a:effectLst>
              </a:rPr>
              <a:t>Environmental </a:t>
            </a:r>
            <a:r>
              <a:rPr lang="en-US" b="1" dirty="0">
                <a:solidFill>
                  <a:srgbClr val="FF00FF"/>
                </a:solidFill>
                <a:effectLst>
                  <a:outerShdw blurRad="38100" dist="38100" dir="2700000" algn="tl">
                    <a:srgbClr val="000000">
                      <a:alpha val="43137"/>
                    </a:srgbClr>
                  </a:outerShdw>
                </a:effectLst>
              </a:rPr>
              <a:t>Modeling Center, NCEP/NOAA/NWS, </a:t>
            </a:r>
            <a:endParaRPr lang="en-US" b="1" dirty="0" smtClean="0">
              <a:solidFill>
                <a:srgbClr val="FF00FF"/>
              </a:solidFill>
              <a:effectLst>
                <a:outerShdw blurRad="38100" dist="38100" dir="2700000" algn="tl">
                  <a:srgbClr val="000000">
                    <a:alpha val="43137"/>
                  </a:srgbClr>
                </a:outerShdw>
              </a:effectLst>
            </a:endParaRPr>
          </a:p>
          <a:p>
            <a:pPr algn="ctr" defTabSz="457152" hangingPunct="0">
              <a:lnSpc>
                <a:spcPct val="93000"/>
              </a:lnSpc>
              <a:spcBef>
                <a:spcPts val="0"/>
              </a:spcBef>
              <a:buClr>
                <a:srgbClr val="000000"/>
              </a:buClr>
              <a:buSzPct val="100000"/>
              <a:buFont typeface="Times New Roman" pitchFamily="16" charset="0"/>
              <a:buNone/>
              <a:defRPr/>
            </a:pPr>
            <a:r>
              <a:rPr lang="en-US" b="1" dirty="0" smtClean="0">
                <a:solidFill>
                  <a:srgbClr val="FF00FF"/>
                </a:solidFill>
                <a:effectLst>
                  <a:outerShdw blurRad="38100" dist="38100" dir="2700000" algn="tl">
                    <a:srgbClr val="000000">
                      <a:alpha val="43137"/>
                    </a:srgbClr>
                  </a:outerShdw>
                </a:effectLst>
              </a:rPr>
              <a:t>Camp </a:t>
            </a:r>
            <a:r>
              <a:rPr lang="en-US" b="1" dirty="0">
                <a:solidFill>
                  <a:srgbClr val="FF00FF"/>
                </a:solidFill>
                <a:effectLst>
                  <a:outerShdw blurRad="38100" dist="38100" dir="2700000" algn="tl">
                    <a:srgbClr val="000000">
                      <a:alpha val="43137"/>
                    </a:srgbClr>
                  </a:outerShdw>
                </a:effectLst>
              </a:rPr>
              <a:t>Springs, MD 20746.</a:t>
            </a:r>
          </a:p>
          <a:p>
            <a:pPr algn="ctr" defTabSz="457152" hangingPunct="0">
              <a:lnSpc>
                <a:spcPct val="93000"/>
              </a:lnSpc>
              <a:spcBef>
                <a:spcPts val="0"/>
              </a:spcBef>
              <a:buClr>
                <a:srgbClr val="000000"/>
              </a:buClr>
              <a:buSzPct val="100000"/>
              <a:buFont typeface="Times New Roman" pitchFamily="16" charset="0"/>
              <a:buNone/>
              <a:defRPr/>
            </a:pPr>
            <a:endParaRPr lang="en-US" b="1" dirty="0">
              <a:solidFill>
                <a:srgbClr val="FF00FF"/>
              </a:solidFill>
              <a:effectLst>
                <a:outerShdw blurRad="38100" dist="38100" dir="2700000" algn="tl">
                  <a:srgbClr val="000000">
                    <a:alpha val="43137"/>
                  </a:srgbClr>
                </a:outerShdw>
              </a:effectLst>
            </a:endParaRPr>
          </a:p>
        </p:txBody>
      </p:sp>
      <p:sp>
        <p:nvSpPr>
          <p:cNvPr id="12" name="Rectangle 9"/>
          <p:cNvSpPr>
            <a:spLocks noChangeArrowheads="1"/>
          </p:cNvSpPr>
          <p:nvPr/>
        </p:nvSpPr>
        <p:spPr bwMode="auto">
          <a:xfrm>
            <a:off x="6411912" y="6599237"/>
            <a:ext cx="3389313" cy="617048"/>
          </a:xfrm>
          <a:prstGeom prst="rect">
            <a:avLst/>
          </a:prstGeom>
          <a:noFill/>
          <a:ln w="9525">
            <a:noFill/>
            <a:miter lim="800000"/>
            <a:headEnd/>
            <a:tailEnd/>
          </a:ln>
        </p:spPr>
        <p:txBody>
          <a:bodyPr wrap="square" lIns="100794" tIns="50397" rIns="100794" bIns="50397">
            <a:spAutoFit/>
          </a:bodyPr>
          <a:lstStyle/>
          <a:p>
            <a:pPr algn="r" defTabSz="457152" fontAlgn="auto" hangingPunct="0">
              <a:lnSpc>
                <a:spcPct val="93000"/>
              </a:lnSpc>
              <a:spcAft>
                <a:spcPts val="0"/>
              </a:spcAft>
              <a:buClr>
                <a:srgbClr val="000000"/>
              </a:buClr>
              <a:buSzPct val="100000"/>
              <a:buFont typeface="Times New Roman" pitchFamily="16" charset="0"/>
              <a:buNone/>
              <a:defRPr/>
            </a:pPr>
            <a:r>
              <a:rPr lang="en-US" b="1" dirty="0">
                <a:effectLst>
                  <a:outerShdw blurRad="38100" dist="38100" dir="2700000" algn="tl">
                    <a:srgbClr val="000000">
                      <a:alpha val="43137"/>
                    </a:srgbClr>
                  </a:outerShdw>
                </a:effectLst>
                <a:latin typeface="Arial" charset="0"/>
              </a:rPr>
              <a:t>HFIP </a:t>
            </a:r>
            <a:r>
              <a:rPr lang="en-US" b="1" dirty="0" smtClean="0">
                <a:effectLst>
                  <a:outerShdw blurRad="38100" dist="38100" dir="2700000" algn="tl">
                    <a:srgbClr val="000000">
                      <a:alpha val="43137"/>
                    </a:srgbClr>
                  </a:outerShdw>
                </a:effectLst>
                <a:latin typeface="Arial" charset="0"/>
              </a:rPr>
              <a:t>Diagnostics Workshop</a:t>
            </a:r>
            <a:r>
              <a:rPr lang="en-US" b="1" dirty="0">
                <a:effectLst>
                  <a:outerShdw blurRad="38100" dist="38100" dir="2700000" algn="tl">
                    <a:srgbClr val="000000">
                      <a:alpha val="43137"/>
                    </a:srgbClr>
                  </a:outerShdw>
                </a:effectLst>
                <a:latin typeface="Arial" charset="0"/>
              </a:rPr>
              <a:t>, </a:t>
            </a:r>
            <a:endParaRPr lang="en-US" b="1" dirty="0" smtClean="0">
              <a:effectLst>
                <a:outerShdw blurRad="38100" dist="38100" dir="2700000" algn="tl">
                  <a:srgbClr val="000000">
                    <a:alpha val="43137"/>
                  </a:srgbClr>
                </a:outerShdw>
              </a:effectLst>
              <a:latin typeface="Arial" charset="0"/>
            </a:endParaRPr>
          </a:p>
          <a:p>
            <a:pPr algn="r" defTabSz="457152" fontAlgn="auto" hangingPunct="0">
              <a:lnSpc>
                <a:spcPct val="93000"/>
              </a:lnSpc>
              <a:spcAft>
                <a:spcPts val="0"/>
              </a:spcAft>
              <a:buClr>
                <a:srgbClr val="000000"/>
              </a:buClr>
              <a:buSzPct val="100000"/>
              <a:buFont typeface="Times New Roman" pitchFamily="16" charset="0"/>
              <a:buNone/>
              <a:defRPr/>
            </a:pPr>
            <a:r>
              <a:rPr lang="en-US" b="1" dirty="0" smtClean="0">
                <a:effectLst>
                  <a:outerShdw blurRad="38100" dist="38100" dir="2700000" algn="tl">
                    <a:srgbClr val="000000">
                      <a:alpha val="43137"/>
                    </a:srgbClr>
                  </a:outerShdw>
                </a:effectLst>
                <a:latin typeface="Arial" charset="0"/>
              </a:rPr>
              <a:t>August 10, 2012</a:t>
            </a:r>
            <a:endParaRPr lang="en-US" b="1" dirty="0">
              <a:effectLst>
                <a:outerShdw blurRad="38100" dist="38100" dir="2700000" algn="tl">
                  <a:srgbClr val="000000">
                    <a:alpha val="43137"/>
                  </a:srgbClr>
                </a:outerShdw>
              </a:effectLst>
              <a:latin typeface="Arial" charset="0"/>
            </a:endParaRPr>
          </a:p>
        </p:txBody>
      </p:sp>
      <p:sp>
        <p:nvSpPr>
          <p:cNvPr id="14" name="TextBox 13"/>
          <p:cNvSpPr txBox="1"/>
          <p:nvPr/>
        </p:nvSpPr>
        <p:spPr>
          <a:xfrm>
            <a:off x="392112" y="5989637"/>
            <a:ext cx="5715000" cy="1200329"/>
          </a:xfrm>
          <a:prstGeom prst="rect">
            <a:avLst/>
          </a:prstGeom>
          <a:noFill/>
        </p:spPr>
        <p:txBody>
          <a:bodyPr wrap="square" rtlCol="0">
            <a:spAutoFit/>
          </a:bodyPr>
          <a:lstStyle/>
          <a:p>
            <a:r>
              <a:rPr lang="en-US" b="1" u="sng" dirty="0" smtClean="0"/>
              <a:t>Acknowledgements:</a:t>
            </a:r>
          </a:p>
          <a:p>
            <a:r>
              <a:rPr lang="en-US" dirty="0" err="1" smtClean="0"/>
              <a:t>Chanh</a:t>
            </a:r>
            <a:r>
              <a:rPr lang="en-US" dirty="0" smtClean="0"/>
              <a:t> </a:t>
            </a:r>
            <a:r>
              <a:rPr lang="en-US" dirty="0" err="1" smtClean="0"/>
              <a:t>Kieu</a:t>
            </a:r>
            <a:r>
              <a:rPr lang="en-US" dirty="0" smtClean="0"/>
              <a:t>, Young Kwon, Zhan Zhang, </a:t>
            </a:r>
            <a:r>
              <a:rPr lang="en-US" dirty="0" err="1" smtClean="0"/>
              <a:t>Weiguo</a:t>
            </a:r>
            <a:r>
              <a:rPr lang="en-US" dirty="0" smtClean="0"/>
              <a:t> Wang, </a:t>
            </a:r>
            <a:r>
              <a:rPr lang="en-US" dirty="0" err="1" smtClean="0"/>
              <a:t>Qingfu</a:t>
            </a:r>
            <a:r>
              <a:rPr lang="en-US" dirty="0" smtClean="0"/>
              <a:t> Liu, In-</a:t>
            </a:r>
            <a:r>
              <a:rPr lang="en-US" dirty="0" err="1" smtClean="0"/>
              <a:t>Hyuk</a:t>
            </a:r>
            <a:r>
              <a:rPr lang="en-US" dirty="0" smtClean="0"/>
              <a:t> Kwon, </a:t>
            </a:r>
            <a:r>
              <a:rPr lang="en-US" dirty="0" err="1" smtClean="0"/>
              <a:t>Mingjing</a:t>
            </a:r>
            <a:r>
              <a:rPr lang="en-US" dirty="0" smtClean="0"/>
              <a:t> Tong, Hyun-</a:t>
            </a:r>
            <a:r>
              <a:rPr lang="en-US" dirty="0" err="1" smtClean="0"/>
              <a:t>Sook</a:t>
            </a:r>
            <a:r>
              <a:rPr lang="en-US" dirty="0" smtClean="0"/>
              <a:t> Kim and Stanley Goldenberg (HRD)</a:t>
            </a: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218741"/>
            <a:ext cx="9072563" cy="705219"/>
          </a:xfrm>
        </p:spPr>
        <p:txBody>
          <a:bodyPr>
            <a:normAutofit/>
          </a:bodyPr>
          <a:lstStyle/>
          <a:p>
            <a:r>
              <a:rPr lang="en-US" sz="3100" dirty="0" smtClean="0"/>
              <a:t>HYCOM coupling experiment (HWRH)- Atlantic 2012</a:t>
            </a:r>
            <a:endParaRPr lang="en-US" sz="3100" dirty="0"/>
          </a:p>
        </p:txBody>
      </p:sp>
      <p:pic>
        <p:nvPicPr>
          <p:cNvPr id="6" name="Picture 5" descr="fig_ALAL2012_bias.png"/>
          <p:cNvPicPr>
            <a:picLocks noGrp="1" noChangeAspect="1"/>
          </p:cNvPicPr>
          <p:nvPr isPhoto="1"/>
        </p:nvPicPr>
        <p:blipFill>
          <a:blip r:embed="rId2" cstate="print">
            <a:lum/>
          </a:blip>
          <a:stretch>
            <a:fillRect/>
          </a:stretch>
        </p:blipFill>
        <p:spPr>
          <a:xfrm>
            <a:off x="239712" y="4409810"/>
            <a:ext cx="4464527" cy="3149865"/>
          </a:xfrm>
          <a:prstGeom prst="rect">
            <a:avLst/>
          </a:prstGeom>
          <a:noFill/>
          <a:ln>
            <a:noFill/>
          </a:ln>
        </p:spPr>
      </p:pic>
      <p:pic>
        <p:nvPicPr>
          <p:cNvPr id="10" name="Picture 9" descr="fig_ALAL2012_tker.png"/>
          <p:cNvPicPr>
            <a:picLocks noGrp="1" noChangeAspect="1"/>
          </p:cNvPicPr>
          <p:nvPr isPhoto="1"/>
        </p:nvPicPr>
        <p:blipFill>
          <a:blip r:embed="rId3" cstate="print">
            <a:lum/>
          </a:blip>
          <a:stretch>
            <a:fillRect/>
          </a:stretch>
        </p:blipFill>
        <p:spPr>
          <a:xfrm>
            <a:off x="239712" y="1036637"/>
            <a:ext cx="4464527" cy="3149865"/>
          </a:xfrm>
          <a:prstGeom prst="rect">
            <a:avLst/>
          </a:prstGeom>
          <a:noFill/>
          <a:ln>
            <a:noFill/>
          </a:ln>
        </p:spPr>
      </p:pic>
      <p:pic>
        <p:nvPicPr>
          <p:cNvPr id="11" name="Picture 10" descr="fig_ALAL2012_wind.png"/>
          <p:cNvPicPr>
            <a:picLocks noGrp="1" noChangeAspect="1"/>
          </p:cNvPicPr>
          <p:nvPr isPhoto="1"/>
        </p:nvPicPr>
        <p:blipFill>
          <a:blip r:embed="rId4" cstate="print">
            <a:lum/>
          </a:blip>
          <a:stretch>
            <a:fillRect/>
          </a:stretch>
        </p:blipFill>
        <p:spPr>
          <a:xfrm>
            <a:off x="5345112" y="1036637"/>
            <a:ext cx="4464527" cy="3149865"/>
          </a:xfrm>
          <a:prstGeom prst="rect">
            <a:avLst/>
          </a:prstGeom>
          <a:noFill/>
          <a:ln>
            <a:noFill/>
          </a:ln>
        </p:spPr>
      </p:pic>
      <p:sp>
        <p:nvSpPr>
          <p:cNvPr id="12" name="TextBox 11"/>
          <p:cNvSpPr txBox="1"/>
          <p:nvPr/>
        </p:nvSpPr>
        <p:spPr>
          <a:xfrm>
            <a:off x="750743" y="4997785"/>
            <a:ext cx="1512094" cy="378777"/>
          </a:xfrm>
          <a:prstGeom prst="rect">
            <a:avLst/>
          </a:prstGeom>
          <a:noFill/>
        </p:spPr>
        <p:txBody>
          <a:bodyPr wrap="square" lIns="100794" tIns="50397" rIns="100794" bIns="50397" rtlCol="0">
            <a:spAutoFit/>
          </a:bodyPr>
          <a:lstStyle/>
          <a:p>
            <a:r>
              <a:rPr lang="en-US" dirty="0" smtClean="0"/>
              <a:t>Bias </a:t>
            </a:r>
            <a:endParaRPr lang="en-US" dirty="0"/>
          </a:p>
        </p:txBody>
      </p:sp>
      <p:sp>
        <p:nvSpPr>
          <p:cNvPr id="13" name="TextBox 12"/>
          <p:cNvSpPr txBox="1"/>
          <p:nvPr/>
        </p:nvSpPr>
        <p:spPr>
          <a:xfrm>
            <a:off x="5856143" y="1498618"/>
            <a:ext cx="1512094" cy="378777"/>
          </a:xfrm>
          <a:prstGeom prst="rect">
            <a:avLst/>
          </a:prstGeom>
          <a:noFill/>
        </p:spPr>
        <p:txBody>
          <a:bodyPr wrap="square" lIns="100794" tIns="50397" rIns="100794" bIns="50397" rtlCol="0">
            <a:spAutoFit/>
          </a:bodyPr>
          <a:lstStyle/>
          <a:p>
            <a:r>
              <a:rPr lang="en-US" dirty="0" smtClean="0"/>
              <a:t>Intensity</a:t>
            </a:r>
            <a:endParaRPr lang="en-US" dirty="0"/>
          </a:p>
        </p:txBody>
      </p:sp>
      <p:sp>
        <p:nvSpPr>
          <p:cNvPr id="14" name="TextBox 13"/>
          <p:cNvSpPr txBox="1"/>
          <p:nvPr/>
        </p:nvSpPr>
        <p:spPr>
          <a:xfrm>
            <a:off x="834748" y="1624612"/>
            <a:ext cx="1512094" cy="378777"/>
          </a:xfrm>
          <a:prstGeom prst="rect">
            <a:avLst/>
          </a:prstGeom>
          <a:noFill/>
        </p:spPr>
        <p:txBody>
          <a:bodyPr wrap="square" lIns="100794" tIns="50397" rIns="100794" bIns="50397" rtlCol="0">
            <a:spAutoFit/>
          </a:bodyPr>
          <a:lstStyle/>
          <a:p>
            <a:r>
              <a:rPr lang="en-US" dirty="0" smtClean="0"/>
              <a:t>Track</a:t>
            </a:r>
            <a:endParaRPr lang="en-US" dirty="0"/>
          </a:p>
        </p:txBody>
      </p:sp>
      <p:sp>
        <p:nvSpPr>
          <p:cNvPr id="9" name="TextBox 8"/>
          <p:cNvSpPr txBox="1"/>
          <p:nvPr/>
        </p:nvSpPr>
        <p:spPr>
          <a:xfrm>
            <a:off x="5802312" y="5303837"/>
            <a:ext cx="3276600" cy="1200329"/>
          </a:xfrm>
          <a:prstGeom prst="rect">
            <a:avLst/>
          </a:prstGeom>
          <a:noFill/>
        </p:spPr>
        <p:txBody>
          <a:bodyPr wrap="square" rtlCol="0">
            <a:spAutoFit/>
          </a:bodyPr>
          <a:lstStyle/>
          <a:p>
            <a:r>
              <a:rPr lang="en-US" dirty="0" smtClean="0"/>
              <a:t>Coupling to HYCOM showed improvements in intensity</a:t>
            </a:r>
          </a:p>
          <a:p>
            <a:endParaRPr lang="en-US" dirty="0"/>
          </a:p>
          <a:p>
            <a:r>
              <a:rPr lang="en-US" dirty="0" smtClean="0"/>
              <a:t>Smaller sample size</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218741"/>
            <a:ext cx="9072563" cy="705219"/>
          </a:xfrm>
        </p:spPr>
        <p:txBody>
          <a:bodyPr>
            <a:normAutofit fontScale="90000"/>
          </a:bodyPr>
          <a:lstStyle/>
          <a:p>
            <a:r>
              <a:rPr lang="en-US" sz="3500" dirty="0" smtClean="0"/>
              <a:t>TDR assimilation experiment (HWRG)- Atlantic 2012</a:t>
            </a:r>
            <a:endParaRPr lang="en-US" sz="3500" dirty="0"/>
          </a:p>
        </p:txBody>
      </p:sp>
      <p:pic>
        <p:nvPicPr>
          <p:cNvPr id="7" name="Picture 6" descr="fig_ALAL2012_bias.png"/>
          <p:cNvPicPr>
            <a:picLocks noGrp="1" noChangeAspect="1"/>
          </p:cNvPicPr>
          <p:nvPr isPhoto="1"/>
        </p:nvPicPr>
        <p:blipFill>
          <a:blip r:embed="rId2" cstate="print">
            <a:lum/>
          </a:blip>
          <a:stretch>
            <a:fillRect/>
          </a:stretch>
        </p:blipFill>
        <p:spPr>
          <a:xfrm>
            <a:off x="163512" y="4409810"/>
            <a:ext cx="4464527" cy="3149865"/>
          </a:xfrm>
          <a:prstGeom prst="rect">
            <a:avLst/>
          </a:prstGeom>
          <a:noFill/>
          <a:ln>
            <a:noFill/>
          </a:ln>
        </p:spPr>
      </p:pic>
      <p:pic>
        <p:nvPicPr>
          <p:cNvPr id="8" name="Picture 7" descr="fig_ALAL2012_tker.png"/>
          <p:cNvPicPr>
            <a:picLocks noGrp="1" noChangeAspect="1"/>
          </p:cNvPicPr>
          <p:nvPr isPhoto="1"/>
        </p:nvPicPr>
        <p:blipFill>
          <a:blip r:embed="rId3" cstate="print">
            <a:lum/>
          </a:blip>
          <a:stretch>
            <a:fillRect/>
          </a:stretch>
        </p:blipFill>
        <p:spPr>
          <a:xfrm>
            <a:off x="163512" y="960437"/>
            <a:ext cx="4464527" cy="3149865"/>
          </a:xfrm>
          <a:prstGeom prst="rect">
            <a:avLst/>
          </a:prstGeom>
          <a:noFill/>
          <a:ln>
            <a:noFill/>
          </a:ln>
        </p:spPr>
      </p:pic>
      <p:pic>
        <p:nvPicPr>
          <p:cNvPr id="9" name="Picture 8" descr="fig_ALAL2012_wind.png"/>
          <p:cNvPicPr>
            <a:picLocks noGrp="1" noChangeAspect="1"/>
          </p:cNvPicPr>
          <p:nvPr isPhoto="1"/>
        </p:nvPicPr>
        <p:blipFill>
          <a:blip r:embed="rId4" cstate="print">
            <a:lum/>
          </a:blip>
          <a:stretch>
            <a:fillRect/>
          </a:stretch>
        </p:blipFill>
        <p:spPr>
          <a:xfrm>
            <a:off x="5421312" y="960437"/>
            <a:ext cx="4464527" cy="3149865"/>
          </a:xfrm>
          <a:prstGeom prst="rect">
            <a:avLst/>
          </a:prstGeom>
          <a:noFill/>
          <a:ln>
            <a:noFill/>
          </a:ln>
        </p:spPr>
      </p:pic>
      <p:sp>
        <p:nvSpPr>
          <p:cNvPr id="15" name="TextBox 14"/>
          <p:cNvSpPr txBox="1"/>
          <p:nvPr/>
        </p:nvSpPr>
        <p:spPr>
          <a:xfrm>
            <a:off x="674543" y="4997785"/>
            <a:ext cx="1512094" cy="378777"/>
          </a:xfrm>
          <a:prstGeom prst="rect">
            <a:avLst/>
          </a:prstGeom>
          <a:noFill/>
        </p:spPr>
        <p:txBody>
          <a:bodyPr wrap="square" lIns="100794" tIns="50397" rIns="100794" bIns="50397" rtlCol="0">
            <a:spAutoFit/>
          </a:bodyPr>
          <a:lstStyle/>
          <a:p>
            <a:r>
              <a:rPr lang="en-US" dirty="0" smtClean="0"/>
              <a:t>Bias </a:t>
            </a:r>
            <a:endParaRPr lang="en-US" dirty="0"/>
          </a:p>
        </p:txBody>
      </p:sp>
      <p:sp>
        <p:nvSpPr>
          <p:cNvPr id="16" name="TextBox 15"/>
          <p:cNvSpPr txBox="1"/>
          <p:nvPr/>
        </p:nvSpPr>
        <p:spPr>
          <a:xfrm>
            <a:off x="5932343" y="1422418"/>
            <a:ext cx="1512094" cy="378777"/>
          </a:xfrm>
          <a:prstGeom prst="rect">
            <a:avLst/>
          </a:prstGeom>
          <a:noFill/>
        </p:spPr>
        <p:txBody>
          <a:bodyPr wrap="square" lIns="100794" tIns="50397" rIns="100794" bIns="50397" rtlCol="0">
            <a:spAutoFit/>
          </a:bodyPr>
          <a:lstStyle/>
          <a:p>
            <a:r>
              <a:rPr lang="en-US" dirty="0" smtClean="0"/>
              <a:t>Intensity</a:t>
            </a:r>
            <a:endParaRPr lang="en-US" dirty="0"/>
          </a:p>
        </p:txBody>
      </p:sp>
      <p:sp>
        <p:nvSpPr>
          <p:cNvPr id="17" name="TextBox 16"/>
          <p:cNvSpPr txBox="1"/>
          <p:nvPr/>
        </p:nvSpPr>
        <p:spPr>
          <a:xfrm>
            <a:off x="758548" y="1548412"/>
            <a:ext cx="1512094" cy="378777"/>
          </a:xfrm>
          <a:prstGeom prst="rect">
            <a:avLst/>
          </a:prstGeom>
          <a:noFill/>
        </p:spPr>
        <p:txBody>
          <a:bodyPr wrap="square" lIns="100794" tIns="50397" rIns="100794" bIns="50397" rtlCol="0">
            <a:spAutoFit/>
          </a:bodyPr>
          <a:lstStyle/>
          <a:p>
            <a:r>
              <a:rPr lang="en-US" dirty="0" smtClean="0"/>
              <a:t>Track</a:t>
            </a:r>
            <a:endParaRPr lang="en-US" dirty="0"/>
          </a:p>
        </p:txBody>
      </p:sp>
      <p:sp>
        <p:nvSpPr>
          <p:cNvPr id="10" name="TextBox 9"/>
          <p:cNvSpPr txBox="1"/>
          <p:nvPr/>
        </p:nvSpPr>
        <p:spPr>
          <a:xfrm>
            <a:off x="5497512" y="4922837"/>
            <a:ext cx="2895600" cy="646331"/>
          </a:xfrm>
          <a:prstGeom prst="rect">
            <a:avLst/>
          </a:prstGeom>
          <a:noFill/>
        </p:spPr>
        <p:txBody>
          <a:bodyPr wrap="square" rtlCol="0">
            <a:spAutoFit/>
          </a:bodyPr>
          <a:lstStyle/>
          <a:p>
            <a:r>
              <a:rPr lang="en-US" dirty="0" smtClean="0"/>
              <a:t>No real-time aircraft data available yet.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218741"/>
            <a:ext cx="9072563" cy="705219"/>
          </a:xfrm>
        </p:spPr>
        <p:txBody>
          <a:bodyPr>
            <a:normAutofit/>
          </a:bodyPr>
          <a:lstStyle/>
          <a:p>
            <a:r>
              <a:rPr lang="en-US" sz="3100" dirty="0" smtClean="0"/>
              <a:t>Basin scale (BHWR) verification for EPAC 2012</a:t>
            </a:r>
            <a:endParaRPr lang="en-US" sz="3100" dirty="0"/>
          </a:p>
        </p:txBody>
      </p:sp>
      <p:pic>
        <p:nvPicPr>
          <p:cNvPr id="7" name="Picture 7" descr="fig_EPAL2012_tker"/>
          <p:cNvPicPr>
            <a:picLocks noChangeAspect="1" noChangeArrowheads="1"/>
          </p:cNvPicPr>
          <p:nvPr/>
        </p:nvPicPr>
        <p:blipFill>
          <a:blip r:embed="rId2" cstate="print"/>
          <a:srcRect/>
          <a:stretch>
            <a:fillRect/>
          </a:stretch>
        </p:blipFill>
        <p:spPr bwMode="auto">
          <a:xfrm>
            <a:off x="163512" y="960437"/>
            <a:ext cx="4465717" cy="3152316"/>
          </a:xfrm>
          <a:prstGeom prst="rect">
            <a:avLst/>
          </a:prstGeom>
          <a:noFill/>
        </p:spPr>
      </p:pic>
      <p:pic>
        <p:nvPicPr>
          <p:cNvPr id="8" name="Picture 14" descr="fig_EPAL2012_wind"/>
          <p:cNvPicPr>
            <a:picLocks noChangeAspect="1" noChangeArrowheads="1"/>
          </p:cNvPicPr>
          <p:nvPr/>
        </p:nvPicPr>
        <p:blipFill>
          <a:blip r:embed="rId3" cstate="print"/>
          <a:srcRect/>
          <a:stretch>
            <a:fillRect/>
          </a:stretch>
        </p:blipFill>
        <p:spPr bwMode="auto">
          <a:xfrm>
            <a:off x="5421312" y="1036637"/>
            <a:ext cx="4465717" cy="3152316"/>
          </a:xfrm>
          <a:prstGeom prst="rect">
            <a:avLst/>
          </a:prstGeom>
          <a:noFill/>
        </p:spPr>
      </p:pic>
      <p:pic>
        <p:nvPicPr>
          <p:cNvPr id="9" name="Picture 7" descr="fig_EPAL2012_bias"/>
          <p:cNvPicPr>
            <a:picLocks noChangeAspect="1" noChangeArrowheads="1"/>
          </p:cNvPicPr>
          <p:nvPr/>
        </p:nvPicPr>
        <p:blipFill>
          <a:blip r:embed="rId4" cstate="print"/>
          <a:srcRect/>
          <a:stretch>
            <a:fillRect/>
          </a:stretch>
        </p:blipFill>
        <p:spPr bwMode="auto">
          <a:xfrm>
            <a:off x="0" y="4358037"/>
            <a:ext cx="4465717" cy="3201638"/>
          </a:xfrm>
          <a:prstGeom prst="rect">
            <a:avLst/>
          </a:prstGeom>
          <a:noFill/>
        </p:spPr>
      </p:pic>
      <p:sp>
        <p:nvSpPr>
          <p:cNvPr id="12" name="TextBox 11"/>
          <p:cNvSpPr txBox="1"/>
          <p:nvPr/>
        </p:nvSpPr>
        <p:spPr>
          <a:xfrm>
            <a:off x="517472" y="4871790"/>
            <a:ext cx="1512094" cy="378777"/>
          </a:xfrm>
          <a:prstGeom prst="rect">
            <a:avLst/>
          </a:prstGeom>
          <a:noFill/>
        </p:spPr>
        <p:txBody>
          <a:bodyPr wrap="square" lIns="100794" tIns="50397" rIns="100794" bIns="50397" rtlCol="0">
            <a:spAutoFit/>
          </a:bodyPr>
          <a:lstStyle/>
          <a:p>
            <a:r>
              <a:rPr lang="en-US" dirty="0" smtClean="0"/>
              <a:t>Bias </a:t>
            </a:r>
            <a:endParaRPr lang="en-US" dirty="0"/>
          </a:p>
        </p:txBody>
      </p:sp>
      <p:sp>
        <p:nvSpPr>
          <p:cNvPr id="13" name="TextBox 12"/>
          <p:cNvSpPr txBox="1"/>
          <p:nvPr/>
        </p:nvSpPr>
        <p:spPr>
          <a:xfrm>
            <a:off x="5925343" y="1501069"/>
            <a:ext cx="1512094" cy="378777"/>
          </a:xfrm>
          <a:prstGeom prst="rect">
            <a:avLst/>
          </a:prstGeom>
          <a:noFill/>
        </p:spPr>
        <p:txBody>
          <a:bodyPr wrap="square" lIns="100794" tIns="50397" rIns="100794" bIns="50397" rtlCol="0">
            <a:spAutoFit/>
          </a:bodyPr>
          <a:lstStyle/>
          <a:p>
            <a:r>
              <a:rPr lang="en-US" dirty="0" smtClean="0"/>
              <a:t>Intensity</a:t>
            </a:r>
            <a:endParaRPr lang="en-US" dirty="0"/>
          </a:p>
        </p:txBody>
      </p:sp>
      <p:sp>
        <p:nvSpPr>
          <p:cNvPr id="14" name="TextBox 13"/>
          <p:cNvSpPr txBox="1"/>
          <p:nvPr/>
        </p:nvSpPr>
        <p:spPr>
          <a:xfrm>
            <a:off x="751548" y="1508865"/>
            <a:ext cx="1512094" cy="378777"/>
          </a:xfrm>
          <a:prstGeom prst="rect">
            <a:avLst/>
          </a:prstGeom>
          <a:noFill/>
        </p:spPr>
        <p:txBody>
          <a:bodyPr wrap="square" lIns="100794" tIns="50397" rIns="100794" bIns="50397" rtlCol="0">
            <a:spAutoFit/>
          </a:bodyPr>
          <a:lstStyle/>
          <a:p>
            <a:r>
              <a:rPr lang="en-US" dirty="0" smtClean="0"/>
              <a:t>Track</a:t>
            </a:r>
            <a:endParaRPr lang="en-US" dirty="0"/>
          </a:p>
        </p:txBody>
      </p:sp>
      <p:sp>
        <p:nvSpPr>
          <p:cNvPr id="10" name="TextBox 9"/>
          <p:cNvSpPr txBox="1"/>
          <p:nvPr/>
        </p:nvSpPr>
        <p:spPr>
          <a:xfrm>
            <a:off x="5954712" y="5075237"/>
            <a:ext cx="3733800" cy="1754326"/>
          </a:xfrm>
          <a:prstGeom prst="rect">
            <a:avLst/>
          </a:prstGeom>
          <a:noFill/>
        </p:spPr>
        <p:txBody>
          <a:bodyPr wrap="square" rtlCol="0">
            <a:spAutoFit/>
          </a:bodyPr>
          <a:lstStyle/>
          <a:p>
            <a:r>
              <a:rPr lang="en-US" dirty="0" smtClean="0"/>
              <a:t>Intensity errors worse than global models</a:t>
            </a:r>
          </a:p>
          <a:p>
            <a:endParaRPr lang="en-US" dirty="0"/>
          </a:p>
          <a:p>
            <a:r>
              <a:rPr lang="en-US" dirty="0" smtClean="0"/>
              <a:t>Track skill not as good</a:t>
            </a:r>
          </a:p>
          <a:p>
            <a:endParaRPr lang="en-US" dirty="0"/>
          </a:p>
          <a:p>
            <a:r>
              <a:rPr lang="en-US" dirty="0" smtClean="0"/>
              <a:t>Huge negative bias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15912" y="4008436"/>
            <a:ext cx="4419600" cy="3146191"/>
          </a:xfrm>
          <a:prstGeom prst="rect">
            <a:avLst/>
          </a:prstGeom>
          <a:noFill/>
          <a:ln w="9525">
            <a:noFill/>
            <a:round/>
            <a:headEnd/>
            <a:tailEnd/>
          </a:ln>
          <a:effectLst/>
        </p:spPr>
      </p:pic>
      <p:pic>
        <p:nvPicPr>
          <p:cNvPr id="5" name="Picture 3"/>
          <p:cNvPicPr>
            <a:picLocks noChangeAspect="1" noChangeArrowheads="1"/>
          </p:cNvPicPr>
          <p:nvPr/>
        </p:nvPicPr>
        <p:blipFill>
          <a:blip r:embed="rId3" cstate="print"/>
          <a:srcRect/>
          <a:stretch>
            <a:fillRect/>
          </a:stretch>
        </p:blipFill>
        <p:spPr bwMode="auto">
          <a:xfrm>
            <a:off x="163512" y="731837"/>
            <a:ext cx="4572000" cy="3219844"/>
          </a:xfrm>
          <a:prstGeom prst="rect">
            <a:avLst/>
          </a:prstGeom>
          <a:noFill/>
          <a:ln w="9525">
            <a:noFill/>
            <a:round/>
            <a:headEnd/>
            <a:tailEnd/>
          </a:ln>
          <a:effectLst/>
        </p:spPr>
      </p:pic>
      <p:pic>
        <p:nvPicPr>
          <p:cNvPr id="6" name="Picture 4"/>
          <p:cNvPicPr>
            <a:picLocks noChangeAspect="1" noChangeArrowheads="1"/>
          </p:cNvPicPr>
          <p:nvPr/>
        </p:nvPicPr>
        <p:blipFill>
          <a:blip r:embed="rId4" cstate="print"/>
          <a:srcRect/>
          <a:stretch>
            <a:fillRect/>
          </a:stretch>
        </p:blipFill>
        <p:spPr bwMode="auto">
          <a:xfrm>
            <a:off x="5268912" y="731838"/>
            <a:ext cx="4602163" cy="3313488"/>
          </a:xfrm>
          <a:prstGeom prst="rect">
            <a:avLst/>
          </a:prstGeom>
          <a:noFill/>
          <a:ln w="9525">
            <a:noFill/>
            <a:round/>
            <a:headEnd/>
            <a:tailEnd/>
          </a:ln>
          <a:effectLst/>
        </p:spPr>
      </p:pic>
      <p:sp>
        <p:nvSpPr>
          <p:cNvPr id="7" name="TextBox 6"/>
          <p:cNvSpPr txBox="1"/>
          <p:nvPr/>
        </p:nvSpPr>
        <p:spPr>
          <a:xfrm>
            <a:off x="849312" y="4846637"/>
            <a:ext cx="1512094" cy="378777"/>
          </a:xfrm>
          <a:prstGeom prst="rect">
            <a:avLst/>
          </a:prstGeom>
          <a:noFill/>
        </p:spPr>
        <p:txBody>
          <a:bodyPr wrap="square" lIns="100794" tIns="50397" rIns="100794" bIns="50397" rtlCol="0">
            <a:spAutoFit/>
          </a:bodyPr>
          <a:lstStyle/>
          <a:p>
            <a:r>
              <a:rPr lang="en-US" dirty="0" smtClean="0"/>
              <a:t>Bias </a:t>
            </a:r>
            <a:endParaRPr lang="en-US" dirty="0"/>
          </a:p>
        </p:txBody>
      </p:sp>
      <p:sp>
        <p:nvSpPr>
          <p:cNvPr id="8" name="TextBox 7"/>
          <p:cNvSpPr txBox="1"/>
          <p:nvPr/>
        </p:nvSpPr>
        <p:spPr>
          <a:xfrm>
            <a:off x="5925343" y="1501069"/>
            <a:ext cx="1512094" cy="378777"/>
          </a:xfrm>
          <a:prstGeom prst="rect">
            <a:avLst/>
          </a:prstGeom>
          <a:noFill/>
        </p:spPr>
        <p:txBody>
          <a:bodyPr wrap="square" lIns="100794" tIns="50397" rIns="100794" bIns="50397" rtlCol="0">
            <a:spAutoFit/>
          </a:bodyPr>
          <a:lstStyle/>
          <a:p>
            <a:r>
              <a:rPr lang="en-US" dirty="0" smtClean="0"/>
              <a:t>Intensity</a:t>
            </a:r>
            <a:endParaRPr lang="en-US" dirty="0"/>
          </a:p>
        </p:txBody>
      </p:sp>
      <p:sp>
        <p:nvSpPr>
          <p:cNvPr id="9" name="TextBox 8"/>
          <p:cNvSpPr txBox="1"/>
          <p:nvPr/>
        </p:nvSpPr>
        <p:spPr>
          <a:xfrm>
            <a:off x="751548" y="1508865"/>
            <a:ext cx="1512094" cy="378777"/>
          </a:xfrm>
          <a:prstGeom prst="rect">
            <a:avLst/>
          </a:prstGeom>
          <a:noFill/>
        </p:spPr>
        <p:txBody>
          <a:bodyPr wrap="square" lIns="100794" tIns="50397" rIns="100794" bIns="50397" rtlCol="0">
            <a:spAutoFit/>
          </a:bodyPr>
          <a:lstStyle/>
          <a:p>
            <a:r>
              <a:rPr lang="en-US" dirty="0" smtClean="0"/>
              <a:t>Track</a:t>
            </a:r>
            <a:endParaRPr lang="en-US" dirty="0"/>
          </a:p>
        </p:txBody>
      </p:sp>
      <p:sp>
        <p:nvSpPr>
          <p:cNvPr id="10" name="TextBox 9"/>
          <p:cNvSpPr txBox="1"/>
          <p:nvPr/>
        </p:nvSpPr>
        <p:spPr>
          <a:xfrm>
            <a:off x="5497512" y="4846637"/>
            <a:ext cx="3429000" cy="646331"/>
          </a:xfrm>
          <a:prstGeom prst="rect">
            <a:avLst/>
          </a:prstGeom>
          <a:noFill/>
        </p:spPr>
        <p:txBody>
          <a:bodyPr wrap="square" rtlCol="0">
            <a:spAutoFit/>
          </a:bodyPr>
          <a:lstStyle/>
          <a:p>
            <a:r>
              <a:rPr lang="en-US" dirty="0" smtClean="0"/>
              <a:t>Similar performance compared to operational HWRF</a:t>
            </a:r>
          </a:p>
        </p:txBody>
      </p:sp>
      <p:sp>
        <p:nvSpPr>
          <p:cNvPr id="11" name="Rectangle 1"/>
          <p:cNvSpPr txBox="1">
            <a:spLocks noChangeArrowheads="1"/>
          </p:cNvSpPr>
          <p:nvPr/>
        </p:nvSpPr>
        <p:spPr>
          <a:xfrm>
            <a:off x="163512" y="0"/>
            <a:ext cx="9072563" cy="651087"/>
          </a:xfrm>
          <a:prstGeom prst="rect">
            <a:avLst/>
          </a:prstGeom>
          <a:ln/>
        </p:spPr>
        <p:txBody>
          <a:bodyPr lIns="0" tIns="7499" rIns="0" bIns="0"/>
          <a:lstStyle/>
          <a:p>
            <a:pPr marL="0" marR="0" lvl="0" indent="0" algn="l" defTabSz="914400" rtl="0" eaLnBrk="0" fontAlgn="base" latinLnBrk="0" hangingPunct="0">
              <a:lnSpc>
                <a:spcPct val="98000"/>
              </a:lnSpc>
              <a:spcBef>
                <a:spcPct val="0"/>
              </a:spcBef>
              <a:spcAft>
                <a:spcPct val="0"/>
              </a:spcAft>
              <a:buClrTx/>
              <a:buSzTx/>
              <a:buFontTx/>
              <a:buNone/>
              <a:tabLst>
                <a:tab pos="797955" algn="l"/>
                <a:tab pos="1595910" algn="l"/>
                <a:tab pos="2393865" algn="l"/>
                <a:tab pos="3191820" algn="l"/>
                <a:tab pos="3989775" algn="l"/>
                <a:tab pos="4787730" algn="l"/>
                <a:tab pos="5585685" algn="l"/>
                <a:tab pos="6383640" algn="l"/>
                <a:tab pos="7181595" algn="l"/>
                <a:tab pos="7979550" algn="l"/>
                <a:tab pos="8777505" algn="l"/>
              </a:tabLst>
              <a:defRPr/>
            </a:pPr>
            <a:r>
              <a:rPr kumimoji="0" lang="en-US" sz="3200" b="0" i="0" u="none" strike="noStrike" kern="1200" cap="none" spc="0" normalizeH="0" baseline="0" noProof="0" dirty="0" smtClean="0">
                <a:ln>
                  <a:noFill/>
                </a:ln>
                <a:solidFill>
                  <a:schemeClr val="tx2"/>
                </a:solidFill>
                <a:effectLst/>
                <a:uLnTx/>
                <a:uFillTx/>
                <a:latin typeface="+mj-lt"/>
                <a:ea typeface="+mj-ea"/>
                <a:cs typeface="+mj-cs"/>
              </a:rPr>
              <a:t>New Initialization experiment (HWRI) – E-Pac 2012</a:t>
            </a:r>
            <a:endParaRPr kumimoji="0" lang="en-US" sz="32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218741"/>
            <a:ext cx="9072563" cy="705219"/>
          </a:xfrm>
        </p:spPr>
        <p:txBody>
          <a:bodyPr>
            <a:normAutofit/>
          </a:bodyPr>
          <a:lstStyle/>
          <a:p>
            <a:r>
              <a:rPr lang="en-US" sz="3100" dirty="0" smtClean="0"/>
              <a:t>HYCOM coupling experiment (HWRH)- E-Pac 2012</a:t>
            </a:r>
            <a:endParaRPr lang="en-US" sz="3100" dirty="0"/>
          </a:p>
        </p:txBody>
      </p:sp>
      <p:pic>
        <p:nvPicPr>
          <p:cNvPr id="7" name="Picture 6" descr="fig_EPAL2012_bias.png"/>
          <p:cNvPicPr>
            <a:picLocks noGrp="1" noChangeAspect="1"/>
          </p:cNvPicPr>
          <p:nvPr isPhoto="1"/>
        </p:nvPicPr>
        <p:blipFill>
          <a:blip r:embed="rId2" cstate="print">
            <a:lum/>
          </a:blip>
          <a:stretch>
            <a:fillRect/>
          </a:stretch>
        </p:blipFill>
        <p:spPr>
          <a:xfrm>
            <a:off x="0" y="4409810"/>
            <a:ext cx="4464527" cy="3149865"/>
          </a:xfrm>
          <a:prstGeom prst="rect">
            <a:avLst/>
          </a:prstGeom>
          <a:noFill/>
          <a:ln>
            <a:noFill/>
          </a:ln>
        </p:spPr>
      </p:pic>
      <p:pic>
        <p:nvPicPr>
          <p:cNvPr id="8" name="Picture 7" descr="fig_EPAL2012_tker.png"/>
          <p:cNvPicPr>
            <a:picLocks noGrp="1" noChangeAspect="1"/>
          </p:cNvPicPr>
          <p:nvPr isPhoto="1"/>
        </p:nvPicPr>
        <p:blipFill>
          <a:blip r:embed="rId3" cstate="print">
            <a:lum/>
          </a:blip>
          <a:stretch>
            <a:fillRect/>
          </a:stretch>
        </p:blipFill>
        <p:spPr>
          <a:xfrm>
            <a:off x="0" y="1036637"/>
            <a:ext cx="4464527" cy="3149865"/>
          </a:xfrm>
          <a:prstGeom prst="rect">
            <a:avLst/>
          </a:prstGeom>
          <a:noFill/>
          <a:ln>
            <a:noFill/>
          </a:ln>
        </p:spPr>
      </p:pic>
      <p:pic>
        <p:nvPicPr>
          <p:cNvPr id="9" name="Picture 8" descr="fig_EPAL2012_wind.png"/>
          <p:cNvPicPr>
            <a:picLocks noGrp="1" noChangeAspect="1"/>
          </p:cNvPicPr>
          <p:nvPr isPhoto="1"/>
        </p:nvPicPr>
        <p:blipFill>
          <a:blip r:embed="rId4" cstate="print">
            <a:lum/>
          </a:blip>
          <a:stretch>
            <a:fillRect/>
          </a:stretch>
        </p:blipFill>
        <p:spPr>
          <a:xfrm>
            <a:off x="5421312" y="1112837"/>
            <a:ext cx="4464527" cy="3149865"/>
          </a:xfrm>
          <a:prstGeom prst="rect">
            <a:avLst/>
          </a:prstGeom>
          <a:noFill/>
          <a:ln>
            <a:noFill/>
          </a:ln>
        </p:spPr>
      </p:pic>
      <p:sp>
        <p:nvSpPr>
          <p:cNvPr id="12" name="TextBox 11"/>
          <p:cNvSpPr txBox="1"/>
          <p:nvPr/>
        </p:nvSpPr>
        <p:spPr>
          <a:xfrm>
            <a:off x="511031" y="4997785"/>
            <a:ext cx="1512094" cy="378777"/>
          </a:xfrm>
          <a:prstGeom prst="rect">
            <a:avLst/>
          </a:prstGeom>
          <a:noFill/>
        </p:spPr>
        <p:txBody>
          <a:bodyPr wrap="square" lIns="100794" tIns="50397" rIns="100794" bIns="50397" rtlCol="0">
            <a:spAutoFit/>
          </a:bodyPr>
          <a:lstStyle/>
          <a:p>
            <a:r>
              <a:rPr lang="en-US" dirty="0" smtClean="0"/>
              <a:t>Bias </a:t>
            </a:r>
            <a:endParaRPr lang="en-US" dirty="0"/>
          </a:p>
        </p:txBody>
      </p:sp>
      <p:sp>
        <p:nvSpPr>
          <p:cNvPr id="13" name="TextBox 12"/>
          <p:cNvSpPr txBox="1"/>
          <p:nvPr/>
        </p:nvSpPr>
        <p:spPr>
          <a:xfrm>
            <a:off x="5932343" y="1574818"/>
            <a:ext cx="1512094" cy="378777"/>
          </a:xfrm>
          <a:prstGeom prst="rect">
            <a:avLst/>
          </a:prstGeom>
          <a:noFill/>
        </p:spPr>
        <p:txBody>
          <a:bodyPr wrap="square" lIns="100794" tIns="50397" rIns="100794" bIns="50397" rtlCol="0">
            <a:spAutoFit/>
          </a:bodyPr>
          <a:lstStyle/>
          <a:p>
            <a:r>
              <a:rPr lang="en-US" dirty="0" smtClean="0"/>
              <a:t>Intensity</a:t>
            </a:r>
            <a:endParaRPr lang="en-US" dirty="0"/>
          </a:p>
        </p:txBody>
      </p:sp>
      <p:sp>
        <p:nvSpPr>
          <p:cNvPr id="14" name="TextBox 13"/>
          <p:cNvSpPr txBox="1"/>
          <p:nvPr/>
        </p:nvSpPr>
        <p:spPr>
          <a:xfrm>
            <a:off x="595036" y="1624612"/>
            <a:ext cx="1512094" cy="378777"/>
          </a:xfrm>
          <a:prstGeom prst="rect">
            <a:avLst/>
          </a:prstGeom>
          <a:noFill/>
        </p:spPr>
        <p:txBody>
          <a:bodyPr wrap="square" lIns="100794" tIns="50397" rIns="100794" bIns="50397" rtlCol="0">
            <a:spAutoFit/>
          </a:bodyPr>
          <a:lstStyle/>
          <a:p>
            <a:r>
              <a:rPr lang="en-US" dirty="0" smtClean="0"/>
              <a:t>Track</a:t>
            </a:r>
            <a:endParaRPr lang="en-US" dirty="0"/>
          </a:p>
        </p:txBody>
      </p:sp>
      <p:sp>
        <p:nvSpPr>
          <p:cNvPr id="10" name="TextBox 9"/>
          <p:cNvSpPr txBox="1"/>
          <p:nvPr/>
        </p:nvSpPr>
        <p:spPr>
          <a:xfrm>
            <a:off x="5649912" y="5075237"/>
            <a:ext cx="3733800" cy="1200329"/>
          </a:xfrm>
          <a:prstGeom prst="rect">
            <a:avLst/>
          </a:prstGeom>
          <a:noFill/>
        </p:spPr>
        <p:txBody>
          <a:bodyPr wrap="square" rtlCol="0">
            <a:spAutoFit/>
          </a:bodyPr>
          <a:lstStyle/>
          <a:p>
            <a:r>
              <a:rPr lang="en-US" dirty="0" smtClean="0"/>
              <a:t>No real gains from HYCOM coupling in E-Pac</a:t>
            </a:r>
          </a:p>
          <a:p>
            <a:endParaRPr lang="en-US" dirty="0"/>
          </a:p>
          <a:p>
            <a:r>
              <a:rPr lang="en-US" dirty="0" smtClean="0"/>
              <a:t>Increased negative bias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218741"/>
            <a:ext cx="9072563" cy="705219"/>
          </a:xfrm>
        </p:spPr>
        <p:txBody>
          <a:bodyPr>
            <a:normAutofit/>
          </a:bodyPr>
          <a:lstStyle/>
          <a:p>
            <a:r>
              <a:rPr lang="en-US" sz="3500" dirty="0" smtClean="0"/>
              <a:t>TDR assimilation experiment (HWRG)- E-Pac2012</a:t>
            </a:r>
            <a:endParaRPr lang="en-US" sz="3500" dirty="0"/>
          </a:p>
        </p:txBody>
      </p:sp>
      <p:pic>
        <p:nvPicPr>
          <p:cNvPr id="6" name="Picture 5" descr="fig_EPAL2012_bias.png"/>
          <p:cNvPicPr>
            <a:picLocks noGrp="1" noChangeAspect="1"/>
          </p:cNvPicPr>
          <p:nvPr isPhoto="1"/>
        </p:nvPicPr>
        <p:blipFill>
          <a:blip r:embed="rId2" cstate="print">
            <a:lum/>
          </a:blip>
          <a:stretch>
            <a:fillRect/>
          </a:stretch>
        </p:blipFill>
        <p:spPr>
          <a:xfrm>
            <a:off x="0" y="4409810"/>
            <a:ext cx="4464527" cy="3149865"/>
          </a:xfrm>
          <a:prstGeom prst="rect">
            <a:avLst/>
          </a:prstGeom>
          <a:noFill/>
          <a:ln>
            <a:noFill/>
          </a:ln>
        </p:spPr>
      </p:pic>
      <p:pic>
        <p:nvPicPr>
          <p:cNvPr id="10" name="Picture 9" descr="fig_EPAL2012_tker.png"/>
          <p:cNvPicPr>
            <a:picLocks noGrp="1" noChangeAspect="1"/>
          </p:cNvPicPr>
          <p:nvPr isPhoto="1"/>
        </p:nvPicPr>
        <p:blipFill>
          <a:blip r:embed="rId3" cstate="print">
            <a:lum/>
          </a:blip>
          <a:stretch>
            <a:fillRect/>
          </a:stretch>
        </p:blipFill>
        <p:spPr>
          <a:xfrm>
            <a:off x="163512" y="1112837"/>
            <a:ext cx="4464527" cy="3149865"/>
          </a:xfrm>
          <a:prstGeom prst="rect">
            <a:avLst/>
          </a:prstGeom>
          <a:noFill/>
          <a:ln>
            <a:noFill/>
          </a:ln>
        </p:spPr>
      </p:pic>
      <p:pic>
        <p:nvPicPr>
          <p:cNvPr id="11" name="Picture 10" descr="fig_EPAL2012_wind.png"/>
          <p:cNvPicPr>
            <a:picLocks noGrp="1" noChangeAspect="1"/>
          </p:cNvPicPr>
          <p:nvPr isPhoto="1"/>
        </p:nvPicPr>
        <p:blipFill>
          <a:blip r:embed="rId4" cstate="print">
            <a:lum/>
          </a:blip>
          <a:stretch>
            <a:fillRect/>
          </a:stretch>
        </p:blipFill>
        <p:spPr>
          <a:xfrm>
            <a:off x="5616098" y="1036637"/>
            <a:ext cx="4464527" cy="3149865"/>
          </a:xfrm>
          <a:prstGeom prst="rect">
            <a:avLst/>
          </a:prstGeom>
          <a:noFill/>
          <a:ln>
            <a:noFill/>
          </a:ln>
        </p:spPr>
      </p:pic>
      <p:sp>
        <p:nvSpPr>
          <p:cNvPr id="12" name="TextBox 11"/>
          <p:cNvSpPr txBox="1"/>
          <p:nvPr/>
        </p:nvSpPr>
        <p:spPr>
          <a:xfrm>
            <a:off x="511031" y="4997785"/>
            <a:ext cx="1512094" cy="378777"/>
          </a:xfrm>
          <a:prstGeom prst="rect">
            <a:avLst/>
          </a:prstGeom>
          <a:noFill/>
        </p:spPr>
        <p:txBody>
          <a:bodyPr wrap="square" lIns="100794" tIns="50397" rIns="100794" bIns="50397" rtlCol="0">
            <a:spAutoFit/>
          </a:bodyPr>
          <a:lstStyle/>
          <a:p>
            <a:r>
              <a:rPr lang="en-US" dirty="0" smtClean="0"/>
              <a:t>Bias </a:t>
            </a:r>
            <a:endParaRPr lang="en-US" dirty="0"/>
          </a:p>
        </p:txBody>
      </p:sp>
      <p:sp>
        <p:nvSpPr>
          <p:cNvPr id="13" name="TextBox 12"/>
          <p:cNvSpPr txBox="1"/>
          <p:nvPr/>
        </p:nvSpPr>
        <p:spPr>
          <a:xfrm>
            <a:off x="6127129" y="1498618"/>
            <a:ext cx="1512094" cy="378777"/>
          </a:xfrm>
          <a:prstGeom prst="rect">
            <a:avLst/>
          </a:prstGeom>
          <a:noFill/>
        </p:spPr>
        <p:txBody>
          <a:bodyPr wrap="square" lIns="100794" tIns="50397" rIns="100794" bIns="50397" rtlCol="0">
            <a:spAutoFit/>
          </a:bodyPr>
          <a:lstStyle/>
          <a:p>
            <a:r>
              <a:rPr lang="en-US" dirty="0" smtClean="0"/>
              <a:t>Intensity</a:t>
            </a:r>
            <a:endParaRPr lang="en-US" dirty="0"/>
          </a:p>
        </p:txBody>
      </p:sp>
      <p:sp>
        <p:nvSpPr>
          <p:cNvPr id="14" name="TextBox 13"/>
          <p:cNvSpPr txBox="1"/>
          <p:nvPr/>
        </p:nvSpPr>
        <p:spPr>
          <a:xfrm>
            <a:off x="758548" y="1700812"/>
            <a:ext cx="1512094" cy="378777"/>
          </a:xfrm>
          <a:prstGeom prst="rect">
            <a:avLst/>
          </a:prstGeom>
          <a:noFill/>
        </p:spPr>
        <p:txBody>
          <a:bodyPr wrap="square" lIns="100794" tIns="50397" rIns="100794" bIns="50397" rtlCol="0">
            <a:spAutoFit/>
          </a:bodyPr>
          <a:lstStyle/>
          <a:p>
            <a:r>
              <a:rPr lang="en-US" dirty="0" smtClean="0"/>
              <a:t>Track</a:t>
            </a:r>
            <a:endParaRPr lang="en-US" dirty="0"/>
          </a:p>
        </p:txBody>
      </p:sp>
      <p:sp>
        <p:nvSpPr>
          <p:cNvPr id="9" name="TextBox 8"/>
          <p:cNvSpPr txBox="1"/>
          <p:nvPr/>
        </p:nvSpPr>
        <p:spPr>
          <a:xfrm>
            <a:off x="5497512" y="4922837"/>
            <a:ext cx="2895600" cy="369332"/>
          </a:xfrm>
          <a:prstGeom prst="rect">
            <a:avLst/>
          </a:prstGeom>
          <a:noFill/>
        </p:spPr>
        <p:txBody>
          <a:bodyPr wrap="square" rtlCol="0">
            <a:spAutoFit/>
          </a:bodyPr>
          <a:lstStyle/>
          <a:p>
            <a:r>
              <a:rPr lang="en-US" dirty="0" smtClean="0"/>
              <a:t>No real-time aircraft data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218741"/>
            <a:ext cx="9072563" cy="705219"/>
          </a:xfrm>
        </p:spPr>
        <p:txBody>
          <a:bodyPr>
            <a:normAutofit/>
          </a:bodyPr>
          <a:lstStyle/>
          <a:p>
            <a:r>
              <a:rPr lang="en-US" sz="3500" dirty="0" smtClean="0"/>
              <a:t>West Pacific experiment 2012</a:t>
            </a:r>
            <a:endParaRPr lang="en-US" sz="3500" dirty="0"/>
          </a:p>
        </p:txBody>
      </p:sp>
      <p:pic>
        <p:nvPicPr>
          <p:cNvPr id="6" name="Picture 5" descr="fig_WPAL2012_bias.png"/>
          <p:cNvPicPr>
            <a:picLocks noGrp="1" noChangeAspect="1"/>
          </p:cNvPicPr>
          <p:nvPr isPhoto="1"/>
        </p:nvPicPr>
        <p:blipFill>
          <a:blip r:embed="rId2" cstate="print">
            <a:lum/>
          </a:blip>
          <a:stretch>
            <a:fillRect/>
          </a:stretch>
        </p:blipFill>
        <p:spPr>
          <a:xfrm>
            <a:off x="163512" y="4409810"/>
            <a:ext cx="4331519" cy="3149865"/>
          </a:xfrm>
          <a:prstGeom prst="rect">
            <a:avLst/>
          </a:prstGeom>
          <a:noFill/>
          <a:ln>
            <a:noFill/>
          </a:ln>
        </p:spPr>
      </p:pic>
      <p:pic>
        <p:nvPicPr>
          <p:cNvPr id="10" name="Picture 9" descr="fig_WPAL2012_tker.png"/>
          <p:cNvPicPr>
            <a:picLocks noGrp="1" noChangeAspect="1"/>
          </p:cNvPicPr>
          <p:nvPr isPhoto="1"/>
        </p:nvPicPr>
        <p:blipFill>
          <a:blip r:embed="rId3" cstate="print">
            <a:lum/>
          </a:blip>
          <a:stretch>
            <a:fillRect/>
          </a:stretch>
        </p:blipFill>
        <p:spPr>
          <a:xfrm>
            <a:off x="0" y="1036637"/>
            <a:ext cx="4331519" cy="3149865"/>
          </a:xfrm>
          <a:prstGeom prst="rect">
            <a:avLst/>
          </a:prstGeom>
          <a:noFill/>
          <a:ln>
            <a:noFill/>
          </a:ln>
        </p:spPr>
      </p:pic>
      <p:pic>
        <p:nvPicPr>
          <p:cNvPr id="11" name="Picture 10" descr="fig_WPAL2012_wind.png"/>
          <p:cNvPicPr>
            <a:picLocks noGrp="1" noChangeAspect="1"/>
          </p:cNvPicPr>
          <p:nvPr isPhoto="1"/>
        </p:nvPicPr>
        <p:blipFill>
          <a:blip r:embed="rId4" cstate="print">
            <a:lum/>
          </a:blip>
          <a:stretch>
            <a:fillRect/>
          </a:stretch>
        </p:blipFill>
        <p:spPr>
          <a:xfrm>
            <a:off x="5649912" y="884237"/>
            <a:ext cx="4168758" cy="3149865"/>
          </a:xfrm>
          <a:prstGeom prst="rect">
            <a:avLst/>
          </a:prstGeom>
          <a:noFill/>
          <a:ln>
            <a:noFill/>
          </a:ln>
        </p:spPr>
      </p:pic>
      <p:sp>
        <p:nvSpPr>
          <p:cNvPr id="7" name="TextBox 6"/>
          <p:cNvSpPr txBox="1"/>
          <p:nvPr/>
        </p:nvSpPr>
        <p:spPr>
          <a:xfrm>
            <a:off x="608039" y="4997785"/>
            <a:ext cx="1512094" cy="378777"/>
          </a:xfrm>
          <a:prstGeom prst="rect">
            <a:avLst/>
          </a:prstGeom>
          <a:noFill/>
        </p:spPr>
        <p:txBody>
          <a:bodyPr wrap="square" lIns="100794" tIns="50397" rIns="100794" bIns="50397" rtlCol="0">
            <a:spAutoFit/>
          </a:bodyPr>
          <a:lstStyle/>
          <a:p>
            <a:r>
              <a:rPr lang="en-US" dirty="0" smtClean="0"/>
              <a:t>Bias </a:t>
            </a:r>
            <a:endParaRPr lang="en-US" dirty="0"/>
          </a:p>
        </p:txBody>
      </p:sp>
      <p:sp>
        <p:nvSpPr>
          <p:cNvPr id="8" name="TextBox 7"/>
          <p:cNvSpPr txBox="1"/>
          <p:nvPr/>
        </p:nvSpPr>
        <p:spPr>
          <a:xfrm>
            <a:off x="6012183" y="1346218"/>
            <a:ext cx="1512094" cy="378777"/>
          </a:xfrm>
          <a:prstGeom prst="rect">
            <a:avLst/>
          </a:prstGeom>
          <a:noFill/>
        </p:spPr>
        <p:txBody>
          <a:bodyPr wrap="square" lIns="100794" tIns="50397" rIns="100794" bIns="50397" rtlCol="0">
            <a:spAutoFit/>
          </a:bodyPr>
          <a:lstStyle/>
          <a:p>
            <a:r>
              <a:rPr lang="en-US" dirty="0" smtClean="0"/>
              <a:t>Intensity</a:t>
            </a:r>
            <a:endParaRPr lang="en-US" dirty="0"/>
          </a:p>
        </p:txBody>
      </p:sp>
      <p:sp>
        <p:nvSpPr>
          <p:cNvPr id="9" name="TextBox 8"/>
          <p:cNvSpPr txBox="1"/>
          <p:nvPr/>
        </p:nvSpPr>
        <p:spPr>
          <a:xfrm>
            <a:off x="528532" y="1624612"/>
            <a:ext cx="1512094" cy="378777"/>
          </a:xfrm>
          <a:prstGeom prst="rect">
            <a:avLst/>
          </a:prstGeom>
          <a:noFill/>
        </p:spPr>
        <p:txBody>
          <a:bodyPr wrap="square" lIns="100794" tIns="50397" rIns="100794" bIns="50397" rtlCol="0">
            <a:spAutoFit/>
          </a:bodyPr>
          <a:lstStyle/>
          <a:p>
            <a:r>
              <a:rPr lang="en-US" dirty="0" smtClean="0"/>
              <a:t>Track</a:t>
            </a:r>
            <a:endParaRPr lang="en-US" dirty="0"/>
          </a:p>
        </p:txBody>
      </p:sp>
      <p:sp>
        <p:nvSpPr>
          <p:cNvPr id="12" name="TextBox 11"/>
          <p:cNvSpPr txBox="1"/>
          <p:nvPr/>
        </p:nvSpPr>
        <p:spPr>
          <a:xfrm>
            <a:off x="5726112" y="4922837"/>
            <a:ext cx="3962400" cy="2031325"/>
          </a:xfrm>
          <a:prstGeom prst="rect">
            <a:avLst/>
          </a:prstGeom>
          <a:noFill/>
        </p:spPr>
        <p:txBody>
          <a:bodyPr wrap="square" rtlCol="0">
            <a:spAutoFit/>
          </a:bodyPr>
          <a:lstStyle/>
          <a:p>
            <a:r>
              <a:rPr lang="en-US" dirty="0" smtClean="0"/>
              <a:t>HWRF track errors comparable to GFS and OFCL</a:t>
            </a:r>
          </a:p>
          <a:p>
            <a:endParaRPr lang="en-US" dirty="0"/>
          </a:p>
          <a:p>
            <a:r>
              <a:rPr lang="en-US" dirty="0" smtClean="0"/>
              <a:t>No skill in intensity beyond 48hrs (topographic interactions??)</a:t>
            </a:r>
          </a:p>
          <a:p>
            <a:endParaRPr lang="en-US" dirty="0"/>
          </a:p>
          <a:p>
            <a:r>
              <a:rPr lang="en-US" dirty="0" smtClean="0"/>
              <a:t>Significant negative bias</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218741"/>
            <a:ext cx="9072563" cy="705219"/>
          </a:xfrm>
        </p:spPr>
        <p:txBody>
          <a:bodyPr>
            <a:normAutofit/>
          </a:bodyPr>
          <a:lstStyle/>
          <a:p>
            <a:r>
              <a:rPr lang="en-US" sz="3500" dirty="0" smtClean="0"/>
              <a:t>West Pacific with </a:t>
            </a:r>
            <a:r>
              <a:rPr lang="en-US" sz="3500" dirty="0" err="1" smtClean="0"/>
              <a:t>HYCOM</a:t>
            </a:r>
            <a:r>
              <a:rPr lang="en-US" sz="3500" dirty="0" smtClean="0"/>
              <a:t> experiment 2012</a:t>
            </a:r>
            <a:endParaRPr lang="en-US" sz="3500" dirty="0"/>
          </a:p>
        </p:txBody>
      </p:sp>
      <p:pic>
        <p:nvPicPr>
          <p:cNvPr id="7" name="Picture 6" descr="fig_WPAL2012_bias.png"/>
          <p:cNvPicPr>
            <a:picLocks noGrp="1" noChangeAspect="1"/>
          </p:cNvPicPr>
          <p:nvPr isPhoto="1"/>
        </p:nvPicPr>
        <p:blipFill>
          <a:blip r:embed="rId2" cstate="print">
            <a:lum/>
          </a:blip>
          <a:stretch>
            <a:fillRect/>
          </a:stretch>
        </p:blipFill>
        <p:spPr>
          <a:xfrm>
            <a:off x="0" y="4409810"/>
            <a:ext cx="4464527" cy="3149865"/>
          </a:xfrm>
          <a:prstGeom prst="rect">
            <a:avLst/>
          </a:prstGeom>
          <a:noFill/>
          <a:ln>
            <a:noFill/>
          </a:ln>
        </p:spPr>
      </p:pic>
      <p:pic>
        <p:nvPicPr>
          <p:cNvPr id="8" name="Picture 7" descr="fig_WPAL2012_tker.png"/>
          <p:cNvPicPr>
            <a:picLocks noGrp="1" noChangeAspect="1"/>
          </p:cNvPicPr>
          <p:nvPr isPhoto="1"/>
        </p:nvPicPr>
        <p:blipFill>
          <a:blip r:embed="rId3" cstate="print">
            <a:lum/>
          </a:blip>
          <a:stretch>
            <a:fillRect/>
          </a:stretch>
        </p:blipFill>
        <p:spPr>
          <a:xfrm>
            <a:off x="239712" y="1112837"/>
            <a:ext cx="4464527" cy="3149865"/>
          </a:xfrm>
          <a:prstGeom prst="rect">
            <a:avLst/>
          </a:prstGeom>
          <a:noFill/>
          <a:ln>
            <a:noFill/>
          </a:ln>
        </p:spPr>
      </p:pic>
      <p:pic>
        <p:nvPicPr>
          <p:cNvPr id="9" name="Picture 8" descr="fig_WPAL2012_wind.png"/>
          <p:cNvPicPr>
            <a:picLocks noGrp="1" noChangeAspect="1"/>
          </p:cNvPicPr>
          <p:nvPr isPhoto="1"/>
        </p:nvPicPr>
        <p:blipFill>
          <a:blip r:embed="rId4" cstate="print">
            <a:lum/>
          </a:blip>
          <a:stretch>
            <a:fillRect/>
          </a:stretch>
        </p:blipFill>
        <p:spPr>
          <a:xfrm>
            <a:off x="5345112" y="1189037"/>
            <a:ext cx="4464527" cy="3149865"/>
          </a:xfrm>
          <a:prstGeom prst="rect">
            <a:avLst/>
          </a:prstGeom>
          <a:noFill/>
          <a:ln>
            <a:noFill/>
          </a:ln>
        </p:spPr>
      </p:pic>
      <p:sp>
        <p:nvSpPr>
          <p:cNvPr id="12" name="TextBox 11"/>
          <p:cNvSpPr txBox="1"/>
          <p:nvPr/>
        </p:nvSpPr>
        <p:spPr>
          <a:xfrm>
            <a:off x="511031" y="4997785"/>
            <a:ext cx="1512094" cy="378777"/>
          </a:xfrm>
          <a:prstGeom prst="rect">
            <a:avLst/>
          </a:prstGeom>
          <a:noFill/>
        </p:spPr>
        <p:txBody>
          <a:bodyPr wrap="square" lIns="100794" tIns="50397" rIns="100794" bIns="50397" rtlCol="0">
            <a:spAutoFit/>
          </a:bodyPr>
          <a:lstStyle/>
          <a:p>
            <a:r>
              <a:rPr lang="en-US" dirty="0" smtClean="0"/>
              <a:t>Bias </a:t>
            </a:r>
            <a:endParaRPr lang="en-US" dirty="0"/>
          </a:p>
        </p:txBody>
      </p:sp>
      <p:sp>
        <p:nvSpPr>
          <p:cNvPr id="13" name="TextBox 12"/>
          <p:cNvSpPr txBox="1"/>
          <p:nvPr/>
        </p:nvSpPr>
        <p:spPr>
          <a:xfrm>
            <a:off x="5856143" y="1651018"/>
            <a:ext cx="1512094" cy="378777"/>
          </a:xfrm>
          <a:prstGeom prst="rect">
            <a:avLst/>
          </a:prstGeom>
          <a:noFill/>
        </p:spPr>
        <p:txBody>
          <a:bodyPr wrap="square" lIns="100794" tIns="50397" rIns="100794" bIns="50397" rtlCol="0">
            <a:spAutoFit/>
          </a:bodyPr>
          <a:lstStyle/>
          <a:p>
            <a:r>
              <a:rPr lang="en-US" dirty="0" smtClean="0"/>
              <a:t>Intensity</a:t>
            </a:r>
            <a:endParaRPr lang="en-US" dirty="0"/>
          </a:p>
        </p:txBody>
      </p:sp>
      <p:sp>
        <p:nvSpPr>
          <p:cNvPr id="14" name="TextBox 13"/>
          <p:cNvSpPr txBox="1"/>
          <p:nvPr/>
        </p:nvSpPr>
        <p:spPr>
          <a:xfrm>
            <a:off x="834748" y="1700812"/>
            <a:ext cx="1512094" cy="378777"/>
          </a:xfrm>
          <a:prstGeom prst="rect">
            <a:avLst/>
          </a:prstGeom>
          <a:noFill/>
        </p:spPr>
        <p:txBody>
          <a:bodyPr wrap="square" lIns="100794" tIns="50397" rIns="100794" bIns="50397" rtlCol="0">
            <a:spAutoFit/>
          </a:bodyPr>
          <a:lstStyle/>
          <a:p>
            <a:r>
              <a:rPr lang="en-US" dirty="0" smtClean="0"/>
              <a:t>Track</a:t>
            </a:r>
            <a:endParaRPr lang="en-US" dirty="0"/>
          </a:p>
        </p:txBody>
      </p:sp>
      <p:sp>
        <p:nvSpPr>
          <p:cNvPr id="10" name="TextBox 9"/>
          <p:cNvSpPr txBox="1"/>
          <p:nvPr/>
        </p:nvSpPr>
        <p:spPr>
          <a:xfrm>
            <a:off x="5497512" y="5151437"/>
            <a:ext cx="3124200" cy="1477328"/>
          </a:xfrm>
          <a:prstGeom prst="rect">
            <a:avLst/>
          </a:prstGeom>
          <a:noFill/>
        </p:spPr>
        <p:txBody>
          <a:bodyPr wrap="square" rtlCol="0">
            <a:spAutoFit/>
          </a:bodyPr>
          <a:lstStyle/>
          <a:p>
            <a:r>
              <a:rPr lang="en-US" dirty="0" smtClean="0"/>
              <a:t>Ocean coupling in Western Pacific, surprisingly, not showing any impact.</a:t>
            </a:r>
          </a:p>
          <a:p>
            <a:endParaRPr lang="en-US" dirty="0"/>
          </a:p>
          <a:p>
            <a:r>
              <a:rPr lang="en-US" dirty="0" smtClean="0"/>
              <a:t>Much smaller sample size.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218741"/>
            <a:ext cx="9072563" cy="705219"/>
          </a:xfrm>
        </p:spPr>
        <p:txBody>
          <a:bodyPr>
            <a:normAutofit/>
          </a:bodyPr>
          <a:lstStyle/>
          <a:p>
            <a:r>
              <a:rPr lang="en-US" sz="3500" dirty="0" smtClean="0"/>
              <a:t>Radii verification for 2012</a:t>
            </a:r>
            <a:endParaRPr lang="en-US" sz="3500" dirty="0"/>
          </a:p>
        </p:txBody>
      </p:sp>
      <p:pic>
        <p:nvPicPr>
          <p:cNvPr id="7" name="Picture 6" descr="fig_ALAL2012_m34.png"/>
          <p:cNvPicPr>
            <a:picLocks noGrp="1" noChangeAspect="1"/>
          </p:cNvPicPr>
          <p:nvPr isPhoto="1"/>
        </p:nvPicPr>
        <p:blipFill>
          <a:blip r:embed="rId2" cstate="print">
            <a:lum/>
          </a:blip>
          <a:stretch>
            <a:fillRect/>
          </a:stretch>
        </p:blipFill>
        <p:spPr>
          <a:xfrm>
            <a:off x="413026" y="1007956"/>
            <a:ext cx="4464527" cy="3149865"/>
          </a:xfrm>
          <a:prstGeom prst="rect">
            <a:avLst/>
          </a:prstGeom>
          <a:noFill/>
          <a:ln>
            <a:noFill/>
          </a:ln>
        </p:spPr>
      </p:pic>
      <p:pic>
        <p:nvPicPr>
          <p:cNvPr id="8" name="Picture 7" descr="fig_ALAL2012_m50.png"/>
          <p:cNvPicPr>
            <a:picLocks noGrp="1" noChangeAspect="1"/>
          </p:cNvPicPr>
          <p:nvPr isPhoto="1"/>
        </p:nvPicPr>
        <p:blipFill>
          <a:blip r:embed="rId3" cstate="print">
            <a:lum/>
          </a:blip>
          <a:stretch>
            <a:fillRect/>
          </a:stretch>
        </p:blipFill>
        <p:spPr>
          <a:xfrm>
            <a:off x="5201323" y="1007956"/>
            <a:ext cx="4464527" cy="3149865"/>
          </a:xfrm>
          <a:prstGeom prst="rect">
            <a:avLst/>
          </a:prstGeom>
          <a:noFill/>
          <a:ln>
            <a:noFill/>
          </a:ln>
        </p:spPr>
      </p:pic>
      <p:sp>
        <p:nvSpPr>
          <p:cNvPr id="12" name="TextBox 11"/>
          <p:cNvSpPr txBox="1"/>
          <p:nvPr/>
        </p:nvSpPr>
        <p:spPr>
          <a:xfrm>
            <a:off x="924057" y="1595931"/>
            <a:ext cx="1512094" cy="378777"/>
          </a:xfrm>
          <a:prstGeom prst="rect">
            <a:avLst/>
          </a:prstGeom>
          <a:noFill/>
        </p:spPr>
        <p:txBody>
          <a:bodyPr wrap="square" lIns="100794" tIns="50397" rIns="100794" bIns="50397" rtlCol="0">
            <a:spAutoFit/>
          </a:bodyPr>
          <a:lstStyle/>
          <a:p>
            <a:r>
              <a:rPr lang="en-US" dirty="0" smtClean="0"/>
              <a:t>Mean 34 </a:t>
            </a:r>
            <a:r>
              <a:rPr lang="en-US" dirty="0" err="1" smtClean="0"/>
              <a:t>kt</a:t>
            </a:r>
            <a:endParaRPr lang="en-US" dirty="0"/>
          </a:p>
        </p:txBody>
      </p:sp>
      <p:sp>
        <p:nvSpPr>
          <p:cNvPr id="14" name="TextBox 13"/>
          <p:cNvSpPr txBox="1"/>
          <p:nvPr/>
        </p:nvSpPr>
        <p:spPr>
          <a:xfrm>
            <a:off x="5796359" y="1595931"/>
            <a:ext cx="1512094" cy="378777"/>
          </a:xfrm>
          <a:prstGeom prst="rect">
            <a:avLst/>
          </a:prstGeom>
          <a:noFill/>
        </p:spPr>
        <p:txBody>
          <a:bodyPr wrap="square" lIns="100794" tIns="50397" rIns="100794" bIns="50397" rtlCol="0">
            <a:spAutoFit/>
          </a:bodyPr>
          <a:lstStyle/>
          <a:p>
            <a:r>
              <a:rPr lang="en-US" dirty="0" smtClean="0"/>
              <a:t>Mean 50 </a:t>
            </a:r>
            <a:r>
              <a:rPr lang="en-US" dirty="0" err="1" smtClean="0"/>
              <a:t>kt</a:t>
            </a:r>
            <a:endParaRPr lang="en-US" dirty="0"/>
          </a:p>
        </p:txBody>
      </p:sp>
      <p:pic>
        <p:nvPicPr>
          <p:cNvPr id="10" name="Picture 9" descr="fig_EPAL2012_m34.png"/>
          <p:cNvPicPr>
            <a:picLocks noGrp="1" noChangeAspect="1"/>
          </p:cNvPicPr>
          <p:nvPr isPhoto="1"/>
        </p:nvPicPr>
        <p:blipFill>
          <a:blip r:embed="rId4" cstate="print">
            <a:lum/>
          </a:blip>
          <a:stretch>
            <a:fillRect/>
          </a:stretch>
        </p:blipFill>
        <p:spPr>
          <a:xfrm>
            <a:off x="239712" y="4160837"/>
            <a:ext cx="4464527" cy="3149865"/>
          </a:xfrm>
          <a:prstGeom prst="rect">
            <a:avLst/>
          </a:prstGeom>
          <a:noFill/>
          <a:ln>
            <a:noFill/>
          </a:ln>
        </p:spPr>
      </p:pic>
      <p:sp>
        <p:nvSpPr>
          <p:cNvPr id="11" name="TextBox 10"/>
          <p:cNvSpPr txBox="1"/>
          <p:nvPr/>
        </p:nvSpPr>
        <p:spPr>
          <a:xfrm>
            <a:off x="750743" y="4748812"/>
            <a:ext cx="1512094" cy="378777"/>
          </a:xfrm>
          <a:prstGeom prst="rect">
            <a:avLst/>
          </a:prstGeom>
          <a:noFill/>
        </p:spPr>
        <p:txBody>
          <a:bodyPr wrap="square" lIns="100794" tIns="50397" rIns="100794" bIns="50397" rtlCol="0">
            <a:spAutoFit/>
          </a:bodyPr>
          <a:lstStyle/>
          <a:p>
            <a:r>
              <a:rPr lang="en-US" dirty="0" smtClean="0"/>
              <a:t>Mean 34 </a:t>
            </a:r>
            <a:r>
              <a:rPr lang="en-US" dirty="0" err="1" smtClean="0"/>
              <a:t>kt</a:t>
            </a:r>
            <a:endParaRPr lang="en-US" dirty="0"/>
          </a:p>
        </p:txBody>
      </p:sp>
      <p:pic>
        <p:nvPicPr>
          <p:cNvPr id="15" name="Picture 14" descr="fig_EPAL2012_m50.png"/>
          <p:cNvPicPr>
            <a:picLocks noGrp="1" noChangeAspect="1"/>
          </p:cNvPicPr>
          <p:nvPr isPhoto="1"/>
        </p:nvPicPr>
        <p:blipFill>
          <a:blip r:embed="rId5" cstate="print">
            <a:lum/>
          </a:blip>
          <a:stretch>
            <a:fillRect/>
          </a:stretch>
        </p:blipFill>
        <p:spPr>
          <a:xfrm>
            <a:off x="5497512" y="4237037"/>
            <a:ext cx="4464527" cy="3149865"/>
          </a:xfrm>
          <a:prstGeom prst="rect">
            <a:avLst/>
          </a:prstGeom>
          <a:noFill/>
          <a:ln>
            <a:noFill/>
          </a:ln>
        </p:spPr>
      </p:pic>
      <p:sp>
        <p:nvSpPr>
          <p:cNvPr id="16" name="TextBox 15"/>
          <p:cNvSpPr txBox="1"/>
          <p:nvPr/>
        </p:nvSpPr>
        <p:spPr>
          <a:xfrm>
            <a:off x="6092548" y="4825012"/>
            <a:ext cx="1512094" cy="378777"/>
          </a:xfrm>
          <a:prstGeom prst="rect">
            <a:avLst/>
          </a:prstGeom>
          <a:noFill/>
        </p:spPr>
        <p:txBody>
          <a:bodyPr wrap="square" lIns="100794" tIns="50397" rIns="100794" bIns="50397" rtlCol="0">
            <a:spAutoFit/>
          </a:bodyPr>
          <a:lstStyle/>
          <a:p>
            <a:r>
              <a:rPr lang="en-US" dirty="0" smtClean="0"/>
              <a:t>Mean 50 </a:t>
            </a:r>
            <a:r>
              <a:rPr lang="en-US" dirty="0" err="1" smtClean="0"/>
              <a:t>kt</a:t>
            </a:r>
            <a:endParaRPr lang="en-US" dirty="0"/>
          </a:p>
        </p:txBody>
      </p:sp>
      <p:sp>
        <p:nvSpPr>
          <p:cNvPr id="17" name="Rectangle 16"/>
          <p:cNvSpPr/>
          <p:nvPr/>
        </p:nvSpPr>
        <p:spPr>
          <a:xfrm>
            <a:off x="3287712" y="1570037"/>
            <a:ext cx="1005403" cy="369332"/>
          </a:xfrm>
          <a:prstGeom prst="rect">
            <a:avLst/>
          </a:prstGeom>
        </p:spPr>
        <p:txBody>
          <a:bodyPr wrap="none">
            <a:spAutoFit/>
          </a:bodyPr>
          <a:lstStyle/>
          <a:p>
            <a:r>
              <a:rPr lang="en-US" dirty="0" smtClean="0"/>
              <a:t>Atlantic </a:t>
            </a:r>
            <a:endParaRPr lang="en-US" dirty="0"/>
          </a:p>
        </p:txBody>
      </p:sp>
      <p:sp>
        <p:nvSpPr>
          <p:cNvPr id="18" name="Rectangle 17"/>
          <p:cNvSpPr/>
          <p:nvPr/>
        </p:nvSpPr>
        <p:spPr>
          <a:xfrm>
            <a:off x="3287712" y="4694237"/>
            <a:ext cx="813043" cy="369332"/>
          </a:xfrm>
          <a:prstGeom prst="rect">
            <a:avLst/>
          </a:prstGeom>
        </p:spPr>
        <p:txBody>
          <a:bodyPr wrap="none">
            <a:spAutoFit/>
          </a:bodyPr>
          <a:lstStyle/>
          <a:p>
            <a:r>
              <a:rPr lang="en-US" dirty="0" smtClean="0"/>
              <a:t>E-Pac</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789216"/>
          </a:xfrm>
        </p:spPr>
        <p:txBody>
          <a:bodyPr>
            <a:noAutofit/>
          </a:bodyPr>
          <a:lstStyle/>
          <a:p>
            <a:r>
              <a:rPr lang="en-US" sz="2600" dirty="0" smtClean="0"/>
              <a:t>Pressure-wind relationship (</a:t>
            </a:r>
            <a:r>
              <a:rPr lang="en-US" sz="2600" dirty="0" err="1" smtClean="0"/>
              <a:t>Atlantic+EPAC</a:t>
            </a:r>
            <a:r>
              <a:rPr lang="en-US" sz="2600" dirty="0" smtClean="0"/>
              <a:t> combined 2012)</a:t>
            </a:r>
            <a:endParaRPr lang="en-US" sz="2600" dirty="0"/>
          </a:p>
        </p:txBody>
      </p:sp>
      <p:pic>
        <p:nvPicPr>
          <p:cNvPr id="1026" name="Picture 2"/>
          <p:cNvPicPr>
            <a:picLocks noChangeAspect="1" noChangeArrowheads="1"/>
          </p:cNvPicPr>
          <p:nvPr/>
        </p:nvPicPr>
        <p:blipFill>
          <a:blip r:embed="rId2" cstate="print"/>
          <a:srcRect/>
          <a:stretch>
            <a:fillRect/>
          </a:stretch>
        </p:blipFill>
        <p:spPr bwMode="auto">
          <a:xfrm>
            <a:off x="2906712" y="1646237"/>
            <a:ext cx="4254393" cy="3967748"/>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315912" y="0"/>
            <a:ext cx="9074150" cy="1260475"/>
          </a:xfrm>
        </p:spPr>
        <p:txBody>
          <a:bodyPr tIns="38803"/>
          <a:lstStyle/>
          <a:p>
            <a:pPr eaLnBrk="1" hangingPunct="1">
              <a:tabLst>
                <a:tab pos="722313" algn="l"/>
                <a:tab pos="1446213" algn="l"/>
                <a:tab pos="2170113" algn="l"/>
                <a:tab pos="2894013" algn="l"/>
                <a:tab pos="3617913" algn="l"/>
                <a:tab pos="4341813" algn="l"/>
                <a:tab pos="5065713" algn="l"/>
                <a:tab pos="5789613" algn="l"/>
                <a:tab pos="6513513" algn="l"/>
                <a:tab pos="7237413" algn="l"/>
                <a:tab pos="7961313" algn="l"/>
                <a:tab pos="8685213" algn="l"/>
              </a:tabLst>
            </a:pPr>
            <a:r>
              <a:rPr lang="en-US" dirty="0" smtClean="0"/>
              <a:t>Outline</a:t>
            </a:r>
          </a:p>
        </p:txBody>
      </p:sp>
      <p:sp>
        <p:nvSpPr>
          <p:cNvPr id="6147" name="Content Placeholder 5"/>
          <p:cNvSpPr>
            <a:spLocks noGrp="1"/>
          </p:cNvSpPr>
          <p:nvPr>
            <p:ph idx="1"/>
          </p:nvPr>
        </p:nvSpPr>
        <p:spPr>
          <a:xfrm>
            <a:off x="468312" y="1265237"/>
            <a:ext cx="9074150" cy="6019800"/>
          </a:xfrm>
        </p:spPr>
        <p:txBody>
          <a:bodyPr/>
          <a:lstStyle/>
          <a:p>
            <a:pPr eaLnBrk="1" hangingPunct="1"/>
            <a:r>
              <a:rPr lang="en-US" sz="2400" dirty="0" smtClean="0"/>
              <a:t>Performance of Operational HWRF</a:t>
            </a:r>
          </a:p>
          <a:p>
            <a:pPr eaLnBrk="1" hangingPunct="1"/>
            <a:r>
              <a:rPr lang="en-US" sz="2400" dirty="0" smtClean="0"/>
              <a:t>Ongoing activities</a:t>
            </a:r>
          </a:p>
          <a:p>
            <a:pPr lvl="1" eaLnBrk="1" hangingPunct="1"/>
            <a:r>
              <a:rPr lang="en-US" sz="2000" dirty="0" smtClean="0"/>
              <a:t>Real-Time Parallels; Model development and Physics; Vortex initialization and Data Assimilation</a:t>
            </a:r>
          </a:p>
          <a:p>
            <a:pPr eaLnBrk="1" hangingPunct="1"/>
            <a:r>
              <a:rPr lang="en-US" sz="2400" dirty="0" smtClean="0"/>
              <a:t>Diagnostic efforts at EMC:</a:t>
            </a:r>
          </a:p>
          <a:p>
            <a:pPr lvl="1" eaLnBrk="1" hangingPunct="1"/>
            <a:r>
              <a:rPr lang="en-US" sz="2000" dirty="0" smtClean="0"/>
              <a:t>Evaluation of operational and ongoing experimental HWRF runs - Vijay and </a:t>
            </a:r>
            <a:r>
              <a:rPr lang="en-US" sz="2000" dirty="0" err="1" smtClean="0"/>
              <a:t>Chanh</a:t>
            </a:r>
            <a:endParaRPr lang="en-US" sz="2000" dirty="0" smtClean="0"/>
          </a:p>
          <a:p>
            <a:pPr lvl="1" eaLnBrk="1" hangingPunct="1"/>
            <a:r>
              <a:rPr lang="en-US" sz="2000" dirty="0" smtClean="0"/>
              <a:t>Structure diagnostics and relationship to intensity change - In-</a:t>
            </a:r>
            <a:r>
              <a:rPr lang="en-US" sz="2000" dirty="0" err="1" smtClean="0"/>
              <a:t>Hyuk</a:t>
            </a:r>
            <a:endParaRPr lang="en-US" sz="2000" dirty="0" smtClean="0"/>
          </a:p>
          <a:p>
            <a:pPr lvl="1" eaLnBrk="1" hangingPunct="1"/>
            <a:r>
              <a:rPr lang="en-US" sz="2000" dirty="0" smtClean="0"/>
              <a:t>Large-Scale diagnostics and radiation– </a:t>
            </a:r>
            <a:r>
              <a:rPr lang="en-US" sz="2000" dirty="0" err="1" smtClean="0"/>
              <a:t>Chanh</a:t>
            </a:r>
            <a:endParaRPr lang="en-US" sz="2000" dirty="0" smtClean="0"/>
          </a:p>
          <a:p>
            <a:pPr lvl="1" eaLnBrk="1" hangingPunct="1"/>
            <a:r>
              <a:rPr lang="en-US" sz="2000" dirty="0" smtClean="0"/>
              <a:t>PBL diagnostics – </a:t>
            </a:r>
            <a:r>
              <a:rPr lang="en-US" sz="2000" dirty="0" err="1" smtClean="0"/>
              <a:t>Weiguo</a:t>
            </a:r>
            <a:endParaRPr lang="en-US" sz="2000" dirty="0" smtClean="0"/>
          </a:p>
          <a:p>
            <a:pPr lvl="1" eaLnBrk="1" hangingPunct="1"/>
            <a:r>
              <a:rPr lang="en-US" sz="2000" dirty="0" smtClean="0"/>
              <a:t>Ocean diagnostics - Hyun-</a:t>
            </a:r>
            <a:r>
              <a:rPr lang="en-US" sz="2000" dirty="0" err="1" smtClean="0"/>
              <a:t>Sook</a:t>
            </a:r>
            <a:endParaRPr lang="en-US" sz="2000" dirty="0" smtClean="0"/>
          </a:p>
          <a:p>
            <a:pPr lvl="1" eaLnBrk="1" hangingPunct="1"/>
            <a:r>
              <a:rPr lang="en-US" sz="2000" dirty="0" smtClean="0"/>
              <a:t>Basin-scale diagnostics - Zhan and </a:t>
            </a:r>
            <a:r>
              <a:rPr lang="en-US" sz="2000" dirty="0" err="1" smtClean="0"/>
              <a:t>Weiguo</a:t>
            </a:r>
            <a:endParaRPr lang="en-US" sz="2000" dirty="0" smtClean="0"/>
          </a:p>
          <a:p>
            <a:pPr lvl="1" eaLnBrk="1" hangingPunct="1"/>
            <a:r>
              <a:rPr lang="en-US" sz="2000" dirty="0" smtClean="0"/>
              <a:t>Initialization diagnostics - </a:t>
            </a:r>
            <a:r>
              <a:rPr lang="en-US" sz="2000" dirty="0" err="1" smtClean="0"/>
              <a:t>Qingfu</a:t>
            </a:r>
            <a:r>
              <a:rPr lang="en-US" sz="2000" dirty="0" smtClean="0"/>
              <a:t> and In-</a:t>
            </a:r>
            <a:r>
              <a:rPr lang="en-US" sz="2000" dirty="0" err="1" smtClean="0"/>
              <a:t>Hyuk</a:t>
            </a:r>
            <a:endParaRPr lang="en-US" sz="2000" dirty="0" smtClean="0"/>
          </a:p>
          <a:p>
            <a:pPr lvl="1" eaLnBrk="1" hangingPunct="1"/>
            <a:r>
              <a:rPr lang="en-US" sz="2000" dirty="0" smtClean="0"/>
              <a:t>Model output diagnostics and troubleshooting – Young</a:t>
            </a:r>
          </a:p>
          <a:p>
            <a:pPr lvl="1" eaLnBrk="1" hangingPunct="1"/>
            <a:r>
              <a:rPr lang="en-US" sz="2000" dirty="0" smtClean="0"/>
              <a:t>Collaborative efforts</a:t>
            </a:r>
          </a:p>
          <a:p>
            <a:pPr eaLnBrk="1" hangingPunct="1"/>
            <a:r>
              <a:rPr lang="en-US" sz="2400" dirty="0" smtClean="0"/>
              <a:t>FY2013 Priorities and Needs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12" y="274637"/>
            <a:ext cx="9074150" cy="695326"/>
          </a:xfrm>
        </p:spPr>
        <p:txBody>
          <a:bodyPr/>
          <a:lstStyle/>
          <a:p>
            <a:r>
              <a:rPr lang="en-US" sz="4400" b="1" dirty="0" smtClean="0"/>
              <a:t>Potential Issues (focus areas):</a:t>
            </a:r>
            <a:endParaRPr lang="en-US" sz="4400" b="1" dirty="0"/>
          </a:p>
        </p:txBody>
      </p:sp>
      <p:sp>
        <p:nvSpPr>
          <p:cNvPr id="3" name="Content Placeholder 2"/>
          <p:cNvSpPr>
            <a:spLocks noGrp="1"/>
          </p:cNvSpPr>
          <p:nvPr>
            <p:ph idx="1"/>
          </p:nvPr>
        </p:nvSpPr>
        <p:spPr>
          <a:xfrm>
            <a:off x="392112" y="1112837"/>
            <a:ext cx="9074150" cy="6011863"/>
          </a:xfrm>
        </p:spPr>
        <p:txBody>
          <a:bodyPr/>
          <a:lstStyle/>
          <a:p>
            <a:r>
              <a:rPr lang="en-US" dirty="0" smtClean="0"/>
              <a:t>Large-Scale:</a:t>
            </a:r>
          </a:p>
          <a:p>
            <a:pPr marL="947737" lvl="1" indent="-514350"/>
            <a:r>
              <a:rPr lang="en-US" dirty="0" smtClean="0"/>
              <a:t>Systematic evaluation of large-scale synoptic features</a:t>
            </a:r>
          </a:p>
          <a:p>
            <a:pPr marL="947737" lvl="1" indent="-514350"/>
            <a:r>
              <a:rPr lang="en-US" dirty="0" smtClean="0"/>
              <a:t>Evaluation of basin-scale HWRF runs </a:t>
            </a:r>
          </a:p>
          <a:p>
            <a:pPr marL="947737" lvl="1" indent="-514350"/>
            <a:r>
              <a:rPr lang="en-US" dirty="0" smtClean="0"/>
              <a:t>Influence of lateral boundary conditions</a:t>
            </a:r>
          </a:p>
          <a:p>
            <a:pPr marL="947737" lvl="1" indent="-514350"/>
            <a:r>
              <a:rPr lang="en-US" dirty="0" smtClean="0"/>
              <a:t>Vortex influence on large-scale circulation</a:t>
            </a:r>
          </a:p>
          <a:p>
            <a:pPr marL="947737" lvl="1" indent="-514350"/>
            <a:r>
              <a:rPr lang="en-US" dirty="0" smtClean="0"/>
              <a:t>Impact of DA on large-scale</a:t>
            </a:r>
          </a:p>
          <a:p>
            <a:pPr marL="947737" lvl="1" indent="-514350"/>
            <a:r>
              <a:rPr lang="en-US" dirty="0" smtClean="0"/>
              <a:t>Impact of vertical levels (and their distribution)</a:t>
            </a:r>
          </a:p>
          <a:p>
            <a:pPr marL="947737" lvl="1" indent="-514350"/>
            <a:r>
              <a:rPr lang="en-US" dirty="0" smtClean="0"/>
              <a:t>Evaluation of tropical rainfall forecasts</a:t>
            </a:r>
          </a:p>
          <a:p>
            <a:endParaRPr lang="en-US" dirty="0" smtClean="0"/>
          </a:p>
          <a:p>
            <a:r>
              <a:rPr lang="en-US" dirty="0" smtClean="0"/>
              <a:t>Define metrics and tools for large-scale evaluation</a:t>
            </a:r>
          </a:p>
          <a:p>
            <a:r>
              <a:rPr lang="en-US" dirty="0" smtClean="0"/>
              <a:t>Construct HWRF model climatology</a:t>
            </a:r>
          </a:p>
          <a:p>
            <a:r>
              <a:rPr lang="en-US" dirty="0" smtClean="0"/>
              <a:t>Generate high-resolution HWRF analysis</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12" y="274637"/>
            <a:ext cx="9074150" cy="695326"/>
          </a:xfrm>
        </p:spPr>
        <p:txBody>
          <a:bodyPr/>
          <a:lstStyle/>
          <a:p>
            <a:r>
              <a:rPr lang="en-US" sz="4400" b="1" dirty="0" smtClean="0"/>
              <a:t>Potential Issues (focus areas):</a:t>
            </a:r>
            <a:endParaRPr lang="en-US" sz="4400" b="1" dirty="0"/>
          </a:p>
        </p:txBody>
      </p:sp>
      <p:sp>
        <p:nvSpPr>
          <p:cNvPr id="3" name="Content Placeholder 2"/>
          <p:cNvSpPr>
            <a:spLocks noGrp="1"/>
          </p:cNvSpPr>
          <p:nvPr>
            <p:ph idx="1"/>
          </p:nvPr>
        </p:nvSpPr>
        <p:spPr>
          <a:xfrm>
            <a:off x="392112" y="1112837"/>
            <a:ext cx="9074150" cy="6011863"/>
          </a:xfrm>
        </p:spPr>
        <p:txBody>
          <a:bodyPr/>
          <a:lstStyle/>
          <a:p>
            <a:r>
              <a:rPr lang="en-US" dirty="0" smtClean="0"/>
              <a:t>Vortex initialization:</a:t>
            </a:r>
          </a:p>
          <a:p>
            <a:pPr marL="947737" lvl="1" indent="-514350"/>
            <a:r>
              <a:rPr lang="en-US" dirty="0" smtClean="0"/>
              <a:t>small weak storm is hard to intensify</a:t>
            </a:r>
          </a:p>
          <a:p>
            <a:pPr marL="947737" lvl="1" indent="-514350"/>
            <a:r>
              <a:rPr lang="en-US" dirty="0" smtClean="0"/>
              <a:t>initial storm structure may have problem in strong shear environment</a:t>
            </a:r>
          </a:p>
          <a:p>
            <a:pPr marL="947737" lvl="1" indent="-514350"/>
            <a:r>
              <a:rPr lang="en-US" dirty="0" smtClean="0"/>
              <a:t>bogus storms (cold start) have problem when defined as shallow or medium</a:t>
            </a:r>
          </a:p>
          <a:p>
            <a:pPr marL="947737" lvl="1" indent="-514350"/>
            <a:r>
              <a:rPr lang="en-US" dirty="0" smtClean="0"/>
              <a:t>current operational initialization only uses the max wind speed for intensity correction </a:t>
            </a:r>
          </a:p>
          <a:p>
            <a:r>
              <a:rPr lang="en-US" dirty="0" smtClean="0"/>
              <a:t>How to quantify the relationship between initial vortex specification and intensity errors?</a:t>
            </a:r>
          </a:p>
          <a:p>
            <a:r>
              <a:rPr lang="en-US" dirty="0" smtClean="0"/>
              <a:t>Ensemble based sensitivity analysis of initial vortex structure</a:t>
            </a:r>
          </a:p>
          <a:p>
            <a:r>
              <a:rPr lang="en-US" dirty="0" smtClean="0"/>
              <a:t>Moisture perturbations in the initial vortex analysis</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p052012.2012070800.12546.1.gif"/>
          <p:cNvPicPr>
            <a:picLocks noChangeAspect="1"/>
          </p:cNvPicPr>
          <p:nvPr/>
        </p:nvPicPr>
        <p:blipFill>
          <a:blip r:embed="rId2" cstate="print"/>
          <a:stretch>
            <a:fillRect/>
          </a:stretch>
        </p:blipFill>
        <p:spPr>
          <a:xfrm>
            <a:off x="5376333" y="3923125"/>
            <a:ext cx="4704292" cy="3636550"/>
          </a:xfrm>
          <a:prstGeom prst="rect">
            <a:avLst/>
          </a:prstGeom>
        </p:spPr>
      </p:pic>
      <p:pic>
        <p:nvPicPr>
          <p:cNvPr id="5" name="Picture 4" descr="EMILIA.2012070800.Vmax.single.1.gif"/>
          <p:cNvPicPr>
            <a:picLocks noChangeAspect="1"/>
          </p:cNvPicPr>
          <p:nvPr/>
        </p:nvPicPr>
        <p:blipFill>
          <a:blip r:embed="rId3" cstate="print"/>
          <a:stretch>
            <a:fillRect/>
          </a:stretch>
        </p:blipFill>
        <p:spPr>
          <a:xfrm>
            <a:off x="0" y="0"/>
            <a:ext cx="6216385" cy="4805440"/>
          </a:xfrm>
          <a:prstGeom prst="rect">
            <a:avLst/>
          </a:prstGeom>
        </p:spPr>
      </p:pic>
      <p:sp>
        <p:nvSpPr>
          <p:cNvPr id="6" name="TextBox 5"/>
          <p:cNvSpPr txBox="1"/>
          <p:nvPr/>
        </p:nvSpPr>
        <p:spPr>
          <a:xfrm>
            <a:off x="252015" y="4787796"/>
            <a:ext cx="5880365" cy="2009993"/>
          </a:xfrm>
          <a:prstGeom prst="rect">
            <a:avLst/>
          </a:prstGeom>
          <a:noFill/>
        </p:spPr>
        <p:txBody>
          <a:bodyPr wrap="square" lIns="100794" tIns="50397" rIns="100794" bIns="50397" rtlCol="0">
            <a:spAutoFit/>
          </a:bodyPr>
          <a:lstStyle/>
          <a:p>
            <a:r>
              <a:rPr lang="en-US" sz="3100" dirty="0"/>
              <a:t>Comparison of intensity forecast: </a:t>
            </a:r>
          </a:p>
          <a:p>
            <a:r>
              <a:rPr lang="en-US" sz="3100" dirty="0">
                <a:solidFill>
                  <a:srgbClr val="FF0000"/>
                </a:solidFill>
              </a:rPr>
              <a:t>HWFE</a:t>
            </a:r>
            <a:r>
              <a:rPr lang="en-US" sz="3100" dirty="0"/>
              <a:t> vs. </a:t>
            </a:r>
            <a:r>
              <a:rPr lang="en-US" sz="3100" dirty="0">
                <a:solidFill>
                  <a:srgbClr val="0070C0"/>
                </a:solidFill>
              </a:rPr>
              <a:t>HWRF</a:t>
            </a:r>
          </a:p>
          <a:p>
            <a:r>
              <a:rPr lang="en-US" sz="3100" dirty="0"/>
              <a:t>Forecast </a:t>
            </a:r>
            <a:r>
              <a:rPr lang="en-US" sz="3100" dirty="0" err="1"/>
              <a:t>begining</a:t>
            </a:r>
            <a:r>
              <a:rPr lang="en-US" sz="3100" dirty="0"/>
              <a:t>: 2012070800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cmwf_FIVE05E.2012070800.vx1.png"/>
          <p:cNvPicPr>
            <a:picLocks noChangeAspect="1"/>
          </p:cNvPicPr>
          <p:nvPr/>
        </p:nvPicPr>
        <p:blipFill>
          <a:blip r:embed="rId2" cstate="print"/>
          <a:stretch>
            <a:fillRect/>
          </a:stretch>
        </p:blipFill>
        <p:spPr>
          <a:xfrm>
            <a:off x="0" y="0"/>
            <a:ext cx="10080625" cy="3779838"/>
          </a:xfrm>
          <a:prstGeom prst="rect">
            <a:avLst/>
          </a:prstGeom>
        </p:spPr>
      </p:pic>
      <p:pic>
        <p:nvPicPr>
          <p:cNvPr id="3" name="Picture 2" descr="GFS_FIVE05E.2012070800.vx1.png"/>
          <p:cNvPicPr>
            <a:picLocks noChangeAspect="1"/>
          </p:cNvPicPr>
          <p:nvPr/>
        </p:nvPicPr>
        <p:blipFill>
          <a:blip r:embed="rId3" cstate="print"/>
          <a:stretch>
            <a:fillRect/>
          </a:stretch>
        </p:blipFill>
        <p:spPr>
          <a:xfrm>
            <a:off x="0" y="3779837"/>
            <a:ext cx="10080625" cy="3779838"/>
          </a:xfrm>
          <a:prstGeom prst="rect">
            <a:avLst/>
          </a:prstGeom>
        </p:spPr>
      </p:pic>
      <p:sp>
        <p:nvSpPr>
          <p:cNvPr id="4" name="TextBox 3"/>
          <p:cNvSpPr txBox="1"/>
          <p:nvPr/>
        </p:nvSpPr>
        <p:spPr>
          <a:xfrm>
            <a:off x="1092068" y="755968"/>
            <a:ext cx="2520156" cy="441047"/>
          </a:xfrm>
          <a:prstGeom prst="rect">
            <a:avLst/>
          </a:prstGeom>
          <a:noFill/>
        </p:spPr>
        <p:txBody>
          <a:bodyPr wrap="square" lIns="100794" tIns="50397" rIns="100794" bIns="50397" rtlCol="0">
            <a:spAutoFit/>
          </a:bodyPr>
          <a:lstStyle/>
          <a:p>
            <a:r>
              <a:rPr lang="en-US" sz="2200" dirty="0">
                <a:solidFill>
                  <a:srgbClr val="FF0000"/>
                </a:solidFill>
              </a:rPr>
              <a:t>ECMWF based 0h </a:t>
            </a:r>
          </a:p>
        </p:txBody>
      </p:sp>
      <p:sp>
        <p:nvSpPr>
          <p:cNvPr id="5" name="TextBox 4"/>
          <p:cNvSpPr txBox="1"/>
          <p:nvPr/>
        </p:nvSpPr>
        <p:spPr>
          <a:xfrm>
            <a:off x="1008063" y="4619801"/>
            <a:ext cx="2520156" cy="441047"/>
          </a:xfrm>
          <a:prstGeom prst="rect">
            <a:avLst/>
          </a:prstGeom>
          <a:noFill/>
        </p:spPr>
        <p:txBody>
          <a:bodyPr wrap="square" lIns="100794" tIns="50397" rIns="100794" bIns="50397" rtlCol="0">
            <a:spAutoFit/>
          </a:bodyPr>
          <a:lstStyle/>
          <a:p>
            <a:r>
              <a:rPr lang="en-US" sz="2200" dirty="0">
                <a:solidFill>
                  <a:srgbClr val="0070C0"/>
                </a:solidFill>
              </a:rPr>
              <a:t>GFS Based 0h</a:t>
            </a:r>
          </a:p>
        </p:txBody>
      </p:sp>
      <p:sp>
        <p:nvSpPr>
          <p:cNvPr id="6" name="TextBox 5"/>
          <p:cNvSpPr txBox="1"/>
          <p:nvPr/>
        </p:nvSpPr>
        <p:spPr>
          <a:xfrm>
            <a:off x="6048375" y="923960"/>
            <a:ext cx="2352146" cy="441047"/>
          </a:xfrm>
          <a:prstGeom prst="rect">
            <a:avLst/>
          </a:prstGeom>
          <a:noFill/>
        </p:spPr>
        <p:txBody>
          <a:bodyPr wrap="square" lIns="100794" tIns="50397" rIns="100794" bIns="50397" rtlCol="0">
            <a:spAutoFit/>
          </a:bodyPr>
          <a:lstStyle/>
          <a:p>
            <a:r>
              <a:rPr lang="en-US" sz="2200" dirty="0">
                <a:solidFill>
                  <a:srgbClr val="FF0000"/>
                </a:solidFill>
              </a:rPr>
              <a:t>Deep init Storm</a:t>
            </a:r>
          </a:p>
        </p:txBody>
      </p:sp>
      <p:sp>
        <p:nvSpPr>
          <p:cNvPr id="7" name="TextBox 6"/>
          <p:cNvSpPr txBox="1"/>
          <p:nvPr/>
        </p:nvSpPr>
        <p:spPr>
          <a:xfrm>
            <a:off x="6216385" y="4703798"/>
            <a:ext cx="2352146" cy="778887"/>
          </a:xfrm>
          <a:prstGeom prst="rect">
            <a:avLst/>
          </a:prstGeom>
          <a:noFill/>
        </p:spPr>
        <p:txBody>
          <a:bodyPr wrap="square" lIns="100794" tIns="50397" rIns="100794" bIns="50397" rtlCol="0">
            <a:spAutoFit/>
          </a:bodyPr>
          <a:lstStyle/>
          <a:p>
            <a:r>
              <a:rPr lang="en-US" sz="2200" dirty="0">
                <a:solidFill>
                  <a:srgbClr val="0070C0"/>
                </a:solidFill>
              </a:rPr>
              <a:t>Shallow init Storm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cmwf_FIVE05E.2012070800.vx9.png"/>
          <p:cNvPicPr>
            <a:picLocks noChangeAspect="1"/>
          </p:cNvPicPr>
          <p:nvPr/>
        </p:nvPicPr>
        <p:blipFill>
          <a:blip r:embed="rId2" cstate="print"/>
          <a:stretch>
            <a:fillRect/>
          </a:stretch>
        </p:blipFill>
        <p:spPr>
          <a:xfrm>
            <a:off x="0" y="0"/>
            <a:ext cx="10080625" cy="3779838"/>
          </a:xfrm>
          <a:prstGeom prst="rect">
            <a:avLst/>
          </a:prstGeom>
        </p:spPr>
      </p:pic>
      <p:pic>
        <p:nvPicPr>
          <p:cNvPr id="3" name="Picture 2" descr="GFS_FIVE05E.2012070800.vx9.png"/>
          <p:cNvPicPr>
            <a:picLocks noChangeAspect="1"/>
          </p:cNvPicPr>
          <p:nvPr/>
        </p:nvPicPr>
        <p:blipFill>
          <a:blip r:embed="rId3" cstate="print"/>
          <a:stretch>
            <a:fillRect/>
          </a:stretch>
        </p:blipFill>
        <p:spPr>
          <a:xfrm>
            <a:off x="0" y="3779837"/>
            <a:ext cx="10080625" cy="3779838"/>
          </a:xfrm>
          <a:prstGeom prst="rect">
            <a:avLst/>
          </a:prstGeom>
        </p:spPr>
      </p:pic>
      <p:sp>
        <p:nvSpPr>
          <p:cNvPr id="4" name="TextBox 3"/>
          <p:cNvSpPr txBox="1"/>
          <p:nvPr/>
        </p:nvSpPr>
        <p:spPr>
          <a:xfrm>
            <a:off x="1092068" y="755968"/>
            <a:ext cx="2520156" cy="778887"/>
          </a:xfrm>
          <a:prstGeom prst="rect">
            <a:avLst/>
          </a:prstGeom>
          <a:noFill/>
        </p:spPr>
        <p:txBody>
          <a:bodyPr wrap="square" lIns="100794" tIns="50397" rIns="100794" bIns="50397" rtlCol="0">
            <a:spAutoFit/>
          </a:bodyPr>
          <a:lstStyle/>
          <a:p>
            <a:r>
              <a:rPr lang="en-US" sz="2200" dirty="0">
                <a:solidFill>
                  <a:srgbClr val="FF0000"/>
                </a:solidFill>
              </a:rPr>
              <a:t>ECMWF based 48h </a:t>
            </a:r>
          </a:p>
        </p:txBody>
      </p:sp>
      <p:sp>
        <p:nvSpPr>
          <p:cNvPr id="5" name="TextBox 4"/>
          <p:cNvSpPr txBox="1"/>
          <p:nvPr/>
        </p:nvSpPr>
        <p:spPr>
          <a:xfrm>
            <a:off x="1008063" y="4619801"/>
            <a:ext cx="2520156" cy="441047"/>
          </a:xfrm>
          <a:prstGeom prst="rect">
            <a:avLst/>
          </a:prstGeom>
          <a:noFill/>
        </p:spPr>
        <p:txBody>
          <a:bodyPr wrap="square" lIns="100794" tIns="50397" rIns="100794" bIns="50397" rtlCol="0">
            <a:spAutoFit/>
          </a:bodyPr>
          <a:lstStyle/>
          <a:p>
            <a:r>
              <a:rPr lang="en-US" sz="2200" dirty="0">
                <a:solidFill>
                  <a:srgbClr val="0070C0"/>
                </a:solidFill>
              </a:rPr>
              <a:t>GFS Based 48h</a:t>
            </a:r>
          </a:p>
        </p:txBody>
      </p:sp>
      <p:sp>
        <p:nvSpPr>
          <p:cNvPr id="6" name="TextBox 5"/>
          <p:cNvSpPr txBox="1"/>
          <p:nvPr/>
        </p:nvSpPr>
        <p:spPr>
          <a:xfrm>
            <a:off x="6132380" y="839964"/>
            <a:ext cx="1848115" cy="441047"/>
          </a:xfrm>
          <a:prstGeom prst="rect">
            <a:avLst/>
          </a:prstGeom>
          <a:noFill/>
        </p:spPr>
        <p:txBody>
          <a:bodyPr wrap="square" lIns="100794" tIns="50397" rIns="100794" bIns="50397" rtlCol="0">
            <a:spAutoFit/>
          </a:bodyPr>
          <a:lstStyle/>
          <a:p>
            <a:r>
              <a:rPr lang="en-US" sz="2200" dirty="0">
                <a:solidFill>
                  <a:srgbClr val="FF0000"/>
                </a:solidFill>
              </a:rPr>
              <a:t>Strong storm</a:t>
            </a:r>
          </a:p>
        </p:txBody>
      </p:sp>
      <p:sp>
        <p:nvSpPr>
          <p:cNvPr id="7" name="TextBox 6"/>
          <p:cNvSpPr txBox="1"/>
          <p:nvPr/>
        </p:nvSpPr>
        <p:spPr>
          <a:xfrm>
            <a:off x="6804422" y="4451809"/>
            <a:ext cx="1848115" cy="441047"/>
          </a:xfrm>
          <a:prstGeom prst="rect">
            <a:avLst/>
          </a:prstGeom>
          <a:noFill/>
        </p:spPr>
        <p:txBody>
          <a:bodyPr wrap="square" lIns="100794" tIns="50397" rIns="100794" bIns="50397" rtlCol="0">
            <a:spAutoFit/>
          </a:bodyPr>
          <a:lstStyle/>
          <a:p>
            <a:r>
              <a:rPr lang="en-US" sz="2200" dirty="0">
                <a:solidFill>
                  <a:schemeClr val="tx2"/>
                </a:solidFill>
              </a:rPr>
              <a:t>Weak Storm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12" y="274637"/>
            <a:ext cx="9074150" cy="695326"/>
          </a:xfrm>
        </p:spPr>
        <p:txBody>
          <a:bodyPr/>
          <a:lstStyle/>
          <a:p>
            <a:r>
              <a:rPr lang="en-US" sz="4400" b="1" dirty="0" smtClean="0"/>
              <a:t>Potential Issues (focus areas):</a:t>
            </a:r>
            <a:endParaRPr lang="en-US" sz="4400" b="1" dirty="0"/>
          </a:p>
        </p:txBody>
      </p:sp>
      <p:sp>
        <p:nvSpPr>
          <p:cNvPr id="3" name="Content Placeholder 2"/>
          <p:cNvSpPr>
            <a:spLocks noGrp="1"/>
          </p:cNvSpPr>
          <p:nvPr>
            <p:ph idx="1"/>
          </p:nvPr>
        </p:nvSpPr>
        <p:spPr>
          <a:xfrm>
            <a:off x="392112" y="1112837"/>
            <a:ext cx="9074150" cy="6011863"/>
          </a:xfrm>
        </p:spPr>
        <p:txBody>
          <a:bodyPr/>
          <a:lstStyle/>
          <a:p>
            <a:r>
              <a:rPr lang="en-US" dirty="0" smtClean="0"/>
              <a:t>Nesting in HWRF:</a:t>
            </a:r>
          </a:p>
          <a:p>
            <a:pPr marL="947737" lvl="1" indent="-514350"/>
            <a:r>
              <a:rPr lang="en-US" dirty="0" smtClean="0"/>
              <a:t>Often, nest loses the storm (or nest center significantly deviates from storm center)</a:t>
            </a:r>
          </a:p>
          <a:p>
            <a:pPr marL="947737" lvl="1" indent="-514350"/>
            <a:r>
              <a:rPr lang="en-US" dirty="0" err="1" smtClean="0"/>
              <a:t>Centroid</a:t>
            </a:r>
            <a:r>
              <a:rPr lang="en-US" dirty="0" smtClean="0"/>
              <a:t> method appears to be problematic in presence of another storm or another low/high </a:t>
            </a:r>
            <a:r>
              <a:rPr lang="en-US" dirty="0" err="1" smtClean="0"/>
              <a:t>presssure</a:t>
            </a:r>
            <a:r>
              <a:rPr lang="en-US" dirty="0" smtClean="0"/>
              <a:t> system near the storm, and when over high-terrain</a:t>
            </a:r>
          </a:p>
          <a:p>
            <a:pPr marL="947737" lvl="1" indent="-514350"/>
            <a:r>
              <a:rPr lang="en-US" dirty="0" smtClean="0"/>
              <a:t>3 minute physics time step for the third domain</a:t>
            </a:r>
          </a:p>
          <a:p>
            <a:pPr marL="947737" lvl="1" indent="-514350"/>
            <a:r>
              <a:rPr lang="en-US" dirty="0" smtClean="0"/>
              <a:t>Nest-parent interpolations</a:t>
            </a:r>
          </a:p>
          <a:p>
            <a:pPr marL="947737" lvl="1" indent="-514350"/>
            <a:r>
              <a:rPr lang="en-US" dirty="0" smtClean="0"/>
              <a:t>Nest-parent feedback – currently set to 50%</a:t>
            </a:r>
          </a:p>
          <a:p>
            <a:pPr marL="947737" lvl="1" indent="-514350"/>
            <a:r>
              <a:rPr lang="en-US" dirty="0" smtClean="0"/>
              <a:t>Terrain differences between parent and nest</a:t>
            </a:r>
          </a:p>
          <a:p>
            <a:pPr marL="947737" lvl="1" indent="-514350"/>
            <a:r>
              <a:rPr lang="en-US" dirty="0" smtClean="0"/>
              <a:t>Shocks due to nest movement</a:t>
            </a:r>
          </a:p>
          <a:p>
            <a:r>
              <a:rPr lang="en-US" dirty="0" smtClean="0"/>
              <a:t>How to analyze and quantify these issues to help model development? </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descr="C:\Documents and Settings\Sravya\Desktop\diag_aug10\trackintensity1.png"/>
          <p:cNvPicPr>
            <a:picLocks noChangeAspect="1" noChangeArrowheads="1"/>
          </p:cNvPicPr>
          <p:nvPr/>
        </p:nvPicPr>
        <p:blipFill>
          <a:blip r:embed="rId2" cstate="print"/>
          <a:srcRect/>
          <a:stretch>
            <a:fillRect/>
          </a:stretch>
        </p:blipFill>
        <p:spPr bwMode="auto">
          <a:xfrm>
            <a:off x="5102756" y="3779837"/>
            <a:ext cx="4977869" cy="3246437"/>
          </a:xfrm>
          <a:prstGeom prst="rect">
            <a:avLst/>
          </a:prstGeom>
          <a:noFill/>
        </p:spPr>
      </p:pic>
      <p:pic>
        <p:nvPicPr>
          <p:cNvPr id="53251" name="Picture 3" descr="C:\Documents and Settings\Sravya\Desktop\diag_aug10\rmw_y1.png"/>
          <p:cNvPicPr>
            <a:picLocks noChangeAspect="1" noChangeArrowheads="1"/>
          </p:cNvPicPr>
          <p:nvPr/>
        </p:nvPicPr>
        <p:blipFill>
          <a:blip r:embed="rId3" cstate="print"/>
          <a:srcRect/>
          <a:stretch>
            <a:fillRect/>
          </a:stretch>
        </p:blipFill>
        <p:spPr bwMode="auto">
          <a:xfrm>
            <a:off x="-1" y="-1"/>
            <a:ext cx="3810868" cy="3810868"/>
          </a:xfrm>
          <a:prstGeom prst="rect">
            <a:avLst/>
          </a:prstGeom>
          <a:noFill/>
        </p:spPr>
      </p:pic>
      <p:pic>
        <p:nvPicPr>
          <p:cNvPr id="53252" name="Picture 4" descr="C:\Documents and Settings\Sravya\Desktop\diag_aug10\rmw_x.1.png"/>
          <p:cNvPicPr>
            <a:picLocks noChangeAspect="1" noChangeArrowheads="1"/>
          </p:cNvPicPr>
          <p:nvPr/>
        </p:nvPicPr>
        <p:blipFill>
          <a:blip r:embed="rId4" cstate="print"/>
          <a:srcRect/>
          <a:stretch>
            <a:fillRect/>
          </a:stretch>
        </p:blipFill>
        <p:spPr bwMode="auto">
          <a:xfrm>
            <a:off x="3668712" y="0"/>
            <a:ext cx="3810868" cy="3810868"/>
          </a:xfrm>
          <a:prstGeom prst="rect">
            <a:avLst/>
          </a:prstGeom>
          <a:noFill/>
        </p:spPr>
      </p:pic>
      <p:pic>
        <p:nvPicPr>
          <p:cNvPr id="53258" name="Picture 10" descr="http://www.hfip.org/data/hfipprd/2012/determine/op_hwrf/2012080612/Ernesto_05AL/rmw.png"/>
          <p:cNvPicPr>
            <a:picLocks noChangeAspect="1" noChangeArrowheads="1"/>
          </p:cNvPicPr>
          <p:nvPr/>
        </p:nvPicPr>
        <p:blipFill>
          <a:blip r:embed="rId5" cstate="print"/>
          <a:srcRect/>
          <a:stretch>
            <a:fillRect/>
          </a:stretch>
        </p:blipFill>
        <p:spPr bwMode="auto">
          <a:xfrm>
            <a:off x="392112" y="3932237"/>
            <a:ext cx="4919831" cy="2858151"/>
          </a:xfrm>
          <a:prstGeom prst="rect">
            <a:avLst/>
          </a:prstGeom>
          <a:noFill/>
        </p:spPr>
      </p:pic>
      <p:sp>
        <p:nvSpPr>
          <p:cNvPr id="9" name="TextBox 8"/>
          <p:cNvSpPr txBox="1"/>
          <p:nvPr/>
        </p:nvSpPr>
        <p:spPr>
          <a:xfrm>
            <a:off x="7554912" y="1570037"/>
            <a:ext cx="1981200" cy="369332"/>
          </a:xfrm>
          <a:prstGeom prst="rect">
            <a:avLst/>
          </a:prstGeom>
          <a:noFill/>
        </p:spPr>
        <p:txBody>
          <a:bodyPr wrap="square" rtlCol="0">
            <a:spAutoFit/>
          </a:bodyPr>
          <a:lstStyle/>
          <a:p>
            <a:r>
              <a:rPr lang="en-US" dirty="0" smtClean="0"/>
              <a:t>Good</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www.hfip.org/data/hfipprd/2012/determine/op_hwrf/2012080506/Ernesto_05AL/rmw_x.png"/>
          <p:cNvPicPr>
            <a:picLocks noChangeAspect="1" noChangeArrowheads="1"/>
          </p:cNvPicPr>
          <p:nvPr/>
        </p:nvPicPr>
        <p:blipFill>
          <a:blip r:embed="rId2" cstate="print"/>
          <a:srcRect/>
          <a:stretch>
            <a:fillRect/>
          </a:stretch>
        </p:blipFill>
        <p:spPr bwMode="auto">
          <a:xfrm>
            <a:off x="0" y="0"/>
            <a:ext cx="3810868" cy="3810868"/>
          </a:xfrm>
          <a:prstGeom prst="rect">
            <a:avLst/>
          </a:prstGeom>
          <a:noFill/>
        </p:spPr>
      </p:pic>
      <p:pic>
        <p:nvPicPr>
          <p:cNvPr id="84996" name="Picture 4" descr="http://www.hfip.org/data/hfipprd/2012/determine/op_hwrf/2012080506/Ernesto_05AL/rmw_y.png"/>
          <p:cNvPicPr>
            <a:picLocks noChangeAspect="1" noChangeArrowheads="1"/>
          </p:cNvPicPr>
          <p:nvPr/>
        </p:nvPicPr>
        <p:blipFill>
          <a:blip r:embed="rId3" cstate="print"/>
          <a:srcRect/>
          <a:stretch>
            <a:fillRect/>
          </a:stretch>
        </p:blipFill>
        <p:spPr bwMode="auto">
          <a:xfrm>
            <a:off x="3821112" y="0"/>
            <a:ext cx="3810868" cy="3810868"/>
          </a:xfrm>
          <a:prstGeom prst="rect">
            <a:avLst/>
          </a:prstGeom>
          <a:noFill/>
        </p:spPr>
      </p:pic>
      <p:pic>
        <p:nvPicPr>
          <p:cNvPr id="4" name="Picture 6" descr="C:\Documents and Settings\Sravya\Desktop\diag_aug10\trackintensity.png"/>
          <p:cNvPicPr>
            <a:picLocks noChangeAspect="1" noChangeArrowheads="1"/>
          </p:cNvPicPr>
          <p:nvPr/>
        </p:nvPicPr>
        <p:blipFill>
          <a:blip r:embed="rId4" cstate="print"/>
          <a:srcRect/>
          <a:stretch>
            <a:fillRect/>
          </a:stretch>
        </p:blipFill>
        <p:spPr bwMode="auto">
          <a:xfrm>
            <a:off x="4583112" y="3700324"/>
            <a:ext cx="5497513" cy="3585335"/>
          </a:xfrm>
          <a:prstGeom prst="rect">
            <a:avLst/>
          </a:prstGeom>
          <a:noFill/>
        </p:spPr>
      </p:pic>
      <p:pic>
        <p:nvPicPr>
          <p:cNvPr id="5" name="Picture 8" descr="http://www.hfip.org/data/hfipprd/2012/determine/op_hwrf/2012080506/Ernesto_05AL/rmw.png"/>
          <p:cNvPicPr>
            <a:picLocks noChangeAspect="1" noChangeArrowheads="1"/>
          </p:cNvPicPr>
          <p:nvPr/>
        </p:nvPicPr>
        <p:blipFill>
          <a:blip r:embed="rId5" cstate="print"/>
          <a:srcRect/>
          <a:stretch>
            <a:fillRect/>
          </a:stretch>
        </p:blipFill>
        <p:spPr bwMode="auto">
          <a:xfrm>
            <a:off x="0" y="4313237"/>
            <a:ext cx="4919831" cy="2858151"/>
          </a:xfrm>
          <a:prstGeom prst="rect">
            <a:avLst/>
          </a:prstGeom>
          <a:noFill/>
        </p:spPr>
      </p:pic>
      <p:sp>
        <p:nvSpPr>
          <p:cNvPr id="7" name="TextBox 6"/>
          <p:cNvSpPr txBox="1"/>
          <p:nvPr/>
        </p:nvSpPr>
        <p:spPr>
          <a:xfrm>
            <a:off x="7554912" y="1570037"/>
            <a:ext cx="1981200" cy="369332"/>
          </a:xfrm>
          <a:prstGeom prst="rect">
            <a:avLst/>
          </a:prstGeom>
          <a:noFill/>
        </p:spPr>
        <p:txBody>
          <a:bodyPr wrap="square" rtlCol="0">
            <a:spAutoFit/>
          </a:bodyPr>
          <a:lstStyle/>
          <a:p>
            <a:r>
              <a:rPr lang="en-US" dirty="0" smtClean="0"/>
              <a:t>Bad</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12" y="274637"/>
            <a:ext cx="9074150" cy="695326"/>
          </a:xfrm>
        </p:spPr>
        <p:txBody>
          <a:bodyPr/>
          <a:lstStyle/>
          <a:p>
            <a:r>
              <a:rPr lang="en-US" sz="4400" b="1" dirty="0" smtClean="0"/>
              <a:t>Potential Issues (focus areas):</a:t>
            </a:r>
            <a:endParaRPr lang="en-US" sz="4400" b="1" dirty="0"/>
          </a:p>
        </p:txBody>
      </p:sp>
      <p:sp>
        <p:nvSpPr>
          <p:cNvPr id="3" name="Content Placeholder 2"/>
          <p:cNvSpPr>
            <a:spLocks noGrp="1"/>
          </p:cNvSpPr>
          <p:nvPr>
            <p:ph idx="1"/>
          </p:nvPr>
        </p:nvSpPr>
        <p:spPr>
          <a:xfrm>
            <a:off x="392112" y="1112837"/>
            <a:ext cx="9074150" cy="6011863"/>
          </a:xfrm>
        </p:spPr>
        <p:txBody>
          <a:bodyPr/>
          <a:lstStyle/>
          <a:p>
            <a:r>
              <a:rPr lang="en-US" sz="2800" dirty="0" smtClean="0"/>
              <a:t>Physics in HWRF:</a:t>
            </a:r>
          </a:p>
          <a:p>
            <a:pPr marL="947737" lvl="1" indent="-514350"/>
            <a:r>
              <a:rPr lang="en-US" sz="2400" dirty="0" smtClean="0"/>
              <a:t>PBL issues –made significant improvements in the PBL parameterization – still need more work in evaluating horizontal and vertical structures.  PBL height computation, TKE based schemes, Rolls…..</a:t>
            </a:r>
          </a:p>
          <a:p>
            <a:pPr marL="947737" lvl="1" indent="-514350"/>
            <a:r>
              <a:rPr lang="en-US" sz="2400" dirty="0" smtClean="0"/>
              <a:t>Convection (deep and shallow) –parameterized convection for 3km domain, discontinuity in evolution of convective processes between 9km and 3km </a:t>
            </a:r>
          </a:p>
          <a:p>
            <a:pPr marL="947737" lvl="1" indent="-514350"/>
            <a:r>
              <a:rPr lang="en-US" sz="2400" dirty="0" smtClean="0"/>
              <a:t>Microphysics – advection of individual species, multi-moment schemes, interaction with convection</a:t>
            </a:r>
          </a:p>
          <a:p>
            <a:pPr marL="947737" lvl="1" indent="-514350"/>
            <a:r>
              <a:rPr lang="en-US" sz="2400" dirty="0" smtClean="0"/>
              <a:t>Radiation – treatment of clouds, interaction with convection and microphysics (optical depth)</a:t>
            </a:r>
          </a:p>
          <a:p>
            <a:pPr marL="947737" lvl="1" indent="-514350"/>
            <a:r>
              <a:rPr lang="en-US" sz="2400" dirty="0" smtClean="0"/>
              <a:t>Surface physics and air-sea interaction</a:t>
            </a:r>
          </a:p>
          <a:p>
            <a:r>
              <a:rPr lang="en-US" sz="2800" dirty="0" smtClean="0"/>
              <a:t>How to analyze and quantify these issues to help physics development? (use of observations)</a:t>
            </a:r>
            <a:endParaRPr lang="en-US" sz="2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4" name="Text Box 34"/>
          <p:cNvSpPr txBox="1">
            <a:spLocks noChangeArrowheads="1"/>
          </p:cNvSpPr>
          <p:nvPr/>
        </p:nvSpPr>
        <p:spPr bwMode="auto">
          <a:xfrm>
            <a:off x="0" y="755968"/>
            <a:ext cx="4620286" cy="605474"/>
          </a:xfrm>
          <a:prstGeom prst="rect">
            <a:avLst/>
          </a:prstGeom>
          <a:noFill/>
          <a:ln w="9525">
            <a:noFill/>
            <a:miter lim="800000"/>
            <a:headEnd/>
            <a:tailEnd/>
          </a:ln>
          <a:effectLst/>
        </p:spPr>
        <p:txBody>
          <a:bodyPr lIns="100794" tIns="50397" rIns="100794" bIns="50397">
            <a:spAutoFit/>
          </a:bodyPr>
          <a:lstStyle/>
          <a:p>
            <a:pPr algn="ctr">
              <a:spcBef>
                <a:spcPct val="50000"/>
              </a:spcBef>
            </a:pPr>
            <a:r>
              <a:rPr lang="en-US" sz="3300" b="1" dirty="0">
                <a:latin typeface="Calibri" pitchFamily="34" charset="0"/>
              </a:rPr>
              <a:t>Observed Hurricane PBL</a:t>
            </a:r>
          </a:p>
        </p:txBody>
      </p:sp>
      <p:pic>
        <p:nvPicPr>
          <p:cNvPr id="30752" name="Picture 32"/>
          <p:cNvPicPr>
            <a:picLocks noChangeAspect="1" noChangeArrowheads="1"/>
          </p:cNvPicPr>
          <p:nvPr/>
        </p:nvPicPr>
        <p:blipFill>
          <a:blip r:embed="rId2" cstate="print"/>
          <a:srcRect l="6975" b="18826"/>
          <a:stretch>
            <a:fillRect/>
          </a:stretch>
        </p:blipFill>
        <p:spPr bwMode="auto">
          <a:xfrm>
            <a:off x="84005" y="1763925"/>
            <a:ext cx="4482028" cy="4140322"/>
          </a:xfrm>
          <a:prstGeom prst="rect">
            <a:avLst/>
          </a:prstGeom>
          <a:noFill/>
          <a:ln w="9525">
            <a:noFill/>
            <a:miter lim="800000"/>
            <a:headEnd/>
            <a:tailEnd/>
          </a:ln>
          <a:effectLst/>
        </p:spPr>
      </p:pic>
      <p:sp>
        <p:nvSpPr>
          <p:cNvPr id="30753" name="Text Box 33"/>
          <p:cNvSpPr txBox="1">
            <a:spLocks noChangeArrowheads="1"/>
          </p:cNvSpPr>
          <p:nvPr/>
        </p:nvSpPr>
        <p:spPr bwMode="auto">
          <a:xfrm>
            <a:off x="3360209" y="6586717"/>
            <a:ext cx="1853365" cy="271055"/>
          </a:xfrm>
          <a:prstGeom prst="rect">
            <a:avLst/>
          </a:prstGeom>
          <a:noFill/>
          <a:ln w="9525">
            <a:noFill/>
            <a:miter lim="800000"/>
            <a:headEnd/>
            <a:tailEnd/>
          </a:ln>
          <a:effectLst/>
        </p:spPr>
        <p:txBody>
          <a:bodyPr lIns="100794" tIns="50397" rIns="100794" bIns="50397">
            <a:spAutoFit/>
          </a:bodyPr>
          <a:lstStyle/>
          <a:p>
            <a:pPr>
              <a:spcBef>
                <a:spcPct val="50000"/>
              </a:spcBef>
            </a:pPr>
            <a:r>
              <a:rPr lang="en-US" sz="1100" dirty="0"/>
              <a:t>Zhang MWR 2011</a:t>
            </a:r>
          </a:p>
        </p:txBody>
      </p:sp>
      <p:sp>
        <p:nvSpPr>
          <p:cNvPr id="30758" name="Text Box 38"/>
          <p:cNvSpPr txBox="1">
            <a:spLocks noChangeArrowheads="1"/>
          </p:cNvSpPr>
          <p:nvPr/>
        </p:nvSpPr>
        <p:spPr bwMode="auto">
          <a:xfrm>
            <a:off x="2934933" y="4444809"/>
            <a:ext cx="1433338" cy="378777"/>
          </a:xfrm>
          <a:prstGeom prst="rect">
            <a:avLst/>
          </a:prstGeom>
          <a:noFill/>
          <a:ln w="9525">
            <a:noFill/>
            <a:miter lim="800000"/>
            <a:headEnd/>
            <a:tailEnd/>
          </a:ln>
          <a:effectLst/>
        </p:spPr>
        <p:txBody>
          <a:bodyPr lIns="100794" tIns="50397" rIns="100794" bIns="50397">
            <a:spAutoFit/>
          </a:bodyPr>
          <a:lstStyle/>
          <a:p>
            <a:pPr>
              <a:spcBef>
                <a:spcPct val="50000"/>
              </a:spcBef>
            </a:pPr>
            <a:r>
              <a:rPr lang="en-US" b="1" dirty="0">
                <a:solidFill>
                  <a:srgbClr val="008000"/>
                </a:solidFill>
                <a:latin typeface="Calibri" pitchFamily="34" charset="0"/>
              </a:rPr>
              <a:t>Mixed layer</a:t>
            </a:r>
          </a:p>
        </p:txBody>
      </p:sp>
      <p:sp>
        <p:nvSpPr>
          <p:cNvPr id="30760" name="Text Box 40"/>
          <p:cNvSpPr txBox="1">
            <a:spLocks noChangeArrowheads="1"/>
          </p:cNvSpPr>
          <p:nvPr/>
        </p:nvSpPr>
        <p:spPr bwMode="auto">
          <a:xfrm>
            <a:off x="2940182" y="2525142"/>
            <a:ext cx="1694105" cy="378777"/>
          </a:xfrm>
          <a:prstGeom prst="rect">
            <a:avLst/>
          </a:prstGeom>
          <a:noFill/>
          <a:ln w="9525">
            <a:noFill/>
            <a:miter lim="800000"/>
            <a:headEnd/>
            <a:tailEnd/>
          </a:ln>
          <a:effectLst/>
        </p:spPr>
        <p:txBody>
          <a:bodyPr lIns="100794" tIns="50397" rIns="100794" bIns="50397">
            <a:spAutoFit/>
          </a:bodyPr>
          <a:lstStyle/>
          <a:p>
            <a:pPr>
              <a:spcBef>
                <a:spcPct val="50000"/>
              </a:spcBef>
            </a:pPr>
            <a:r>
              <a:rPr lang="en-US" b="1" dirty="0">
                <a:solidFill>
                  <a:srgbClr val="FF3300"/>
                </a:solidFill>
                <a:latin typeface="Calibri" pitchFamily="34" charset="0"/>
              </a:rPr>
              <a:t>Inflow depth</a:t>
            </a:r>
          </a:p>
        </p:txBody>
      </p:sp>
      <p:sp>
        <p:nvSpPr>
          <p:cNvPr id="30761" name="Text Box 41"/>
          <p:cNvSpPr txBox="1">
            <a:spLocks noChangeArrowheads="1"/>
          </p:cNvSpPr>
          <p:nvPr/>
        </p:nvSpPr>
        <p:spPr bwMode="auto">
          <a:xfrm>
            <a:off x="2856177" y="2962624"/>
            <a:ext cx="1905869" cy="378777"/>
          </a:xfrm>
          <a:prstGeom prst="rect">
            <a:avLst/>
          </a:prstGeom>
          <a:noFill/>
          <a:ln w="9525">
            <a:noFill/>
            <a:miter lim="800000"/>
            <a:headEnd/>
            <a:tailEnd/>
          </a:ln>
          <a:effectLst/>
        </p:spPr>
        <p:txBody>
          <a:bodyPr lIns="100794" tIns="50397" rIns="100794" bIns="50397">
            <a:spAutoFit/>
          </a:bodyPr>
          <a:lstStyle/>
          <a:p>
            <a:pPr>
              <a:spcBef>
                <a:spcPct val="50000"/>
              </a:spcBef>
            </a:pPr>
            <a:r>
              <a:rPr lang="en-US" b="1" dirty="0">
                <a:solidFill>
                  <a:schemeClr val="accent2"/>
                </a:solidFill>
                <a:latin typeface="Calibri" pitchFamily="34" charset="0"/>
              </a:rPr>
              <a:t>Max wind height</a:t>
            </a:r>
          </a:p>
        </p:txBody>
      </p:sp>
      <p:sp>
        <p:nvSpPr>
          <p:cNvPr id="30764" name="Text Box 44"/>
          <p:cNvSpPr txBox="1">
            <a:spLocks noChangeArrowheads="1"/>
          </p:cNvSpPr>
          <p:nvPr/>
        </p:nvSpPr>
        <p:spPr bwMode="auto">
          <a:xfrm>
            <a:off x="3024188" y="3744839"/>
            <a:ext cx="1375585" cy="378777"/>
          </a:xfrm>
          <a:prstGeom prst="rect">
            <a:avLst/>
          </a:prstGeom>
          <a:solidFill>
            <a:schemeClr val="bg1"/>
          </a:solidFill>
          <a:ln w="9525">
            <a:noFill/>
            <a:miter lim="800000"/>
            <a:headEnd/>
            <a:tailEnd/>
          </a:ln>
          <a:effectLst/>
        </p:spPr>
        <p:txBody>
          <a:bodyPr lIns="100794" tIns="50397" rIns="100794" bIns="50397">
            <a:spAutoFit/>
          </a:bodyPr>
          <a:lstStyle/>
          <a:p>
            <a:pPr>
              <a:spcBef>
                <a:spcPct val="50000"/>
              </a:spcBef>
            </a:pPr>
            <a:r>
              <a:rPr lang="en-US" b="1" dirty="0">
                <a:latin typeface="Calibri" pitchFamily="34" charset="0"/>
              </a:rPr>
              <a:t>PBL height</a:t>
            </a:r>
          </a:p>
        </p:txBody>
      </p:sp>
      <p:sp>
        <p:nvSpPr>
          <p:cNvPr id="30766" name="Text Box 46"/>
          <p:cNvSpPr txBox="1">
            <a:spLocks noChangeArrowheads="1"/>
          </p:cNvSpPr>
          <p:nvPr/>
        </p:nvSpPr>
        <p:spPr bwMode="auto">
          <a:xfrm>
            <a:off x="168010" y="6017992"/>
            <a:ext cx="4452276" cy="514478"/>
          </a:xfrm>
          <a:prstGeom prst="rect">
            <a:avLst/>
          </a:prstGeom>
          <a:noFill/>
          <a:ln w="9525">
            <a:solidFill>
              <a:srgbClr val="FF3300"/>
            </a:solidFill>
            <a:miter lim="800000"/>
            <a:headEnd/>
            <a:tailEnd/>
          </a:ln>
          <a:effectLst/>
        </p:spPr>
        <p:txBody>
          <a:bodyPr lIns="100794" tIns="50397" rIns="100794" bIns="50397">
            <a:spAutoFit/>
          </a:bodyPr>
          <a:lstStyle/>
          <a:p>
            <a:pPr>
              <a:spcBef>
                <a:spcPct val="50000"/>
              </a:spcBef>
            </a:pPr>
            <a:r>
              <a:rPr lang="en-US" sz="2600" dirty="0">
                <a:latin typeface="Calibri" pitchFamily="34" charset="0"/>
              </a:rPr>
              <a:t>PBL is below or ~ inflow depth</a:t>
            </a:r>
          </a:p>
        </p:txBody>
      </p:sp>
      <p:pic>
        <p:nvPicPr>
          <p:cNvPr id="30770" name="Picture 50"/>
          <p:cNvPicPr>
            <a:picLocks noChangeAspect="1" noChangeArrowheads="1"/>
          </p:cNvPicPr>
          <p:nvPr/>
        </p:nvPicPr>
        <p:blipFill>
          <a:blip r:embed="rId3" cstate="print"/>
          <a:srcRect l="10527" t="6017" r="4210" b="6810"/>
          <a:stretch>
            <a:fillRect/>
          </a:stretch>
        </p:blipFill>
        <p:spPr bwMode="auto">
          <a:xfrm>
            <a:off x="4872302" y="1847921"/>
            <a:ext cx="5147070" cy="4619801"/>
          </a:xfrm>
          <a:prstGeom prst="rect">
            <a:avLst/>
          </a:prstGeom>
          <a:noFill/>
          <a:ln w="9525">
            <a:noFill/>
            <a:miter lim="800000"/>
            <a:headEnd/>
            <a:tailEnd/>
          </a:ln>
          <a:effectLst/>
        </p:spPr>
      </p:pic>
      <p:sp>
        <p:nvSpPr>
          <p:cNvPr id="30771" name="AutoShape 51"/>
          <p:cNvSpPr>
            <a:spLocks noChangeArrowheads="1"/>
          </p:cNvSpPr>
          <p:nvPr/>
        </p:nvSpPr>
        <p:spPr bwMode="auto">
          <a:xfrm>
            <a:off x="6783421" y="5123780"/>
            <a:ext cx="955559" cy="335986"/>
          </a:xfrm>
          <a:prstGeom prst="leftArrow">
            <a:avLst>
              <a:gd name="adj1" fmla="val 50000"/>
              <a:gd name="adj2" fmla="val 71094"/>
            </a:avLst>
          </a:prstGeom>
          <a:solidFill>
            <a:schemeClr val="accent1"/>
          </a:solidFill>
          <a:ln w="9525">
            <a:solidFill>
              <a:schemeClr val="tx1"/>
            </a:solidFill>
            <a:miter lim="800000"/>
            <a:headEnd/>
            <a:tailEnd/>
          </a:ln>
          <a:effectLst/>
        </p:spPr>
        <p:txBody>
          <a:bodyPr wrap="none" lIns="100794" tIns="50397" rIns="100794" bIns="50397" anchor="ctr"/>
          <a:lstStyle/>
          <a:p>
            <a:endParaRPr lang="en-US"/>
          </a:p>
        </p:txBody>
      </p:sp>
      <p:sp>
        <p:nvSpPr>
          <p:cNvPr id="30772" name="AutoShape 52"/>
          <p:cNvSpPr>
            <a:spLocks noChangeArrowheads="1"/>
          </p:cNvSpPr>
          <p:nvPr/>
        </p:nvSpPr>
        <p:spPr bwMode="auto">
          <a:xfrm>
            <a:off x="6869176" y="3359856"/>
            <a:ext cx="1195324" cy="650972"/>
          </a:xfrm>
          <a:prstGeom prst="rightArrow">
            <a:avLst>
              <a:gd name="adj1" fmla="val 50000"/>
              <a:gd name="adj2" fmla="val 45901"/>
            </a:avLst>
          </a:prstGeom>
          <a:solidFill>
            <a:schemeClr val="accent1"/>
          </a:solidFill>
          <a:ln w="9525">
            <a:solidFill>
              <a:schemeClr val="tx1"/>
            </a:solidFill>
            <a:miter lim="800000"/>
            <a:headEnd/>
            <a:tailEnd/>
          </a:ln>
          <a:effectLst/>
        </p:spPr>
        <p:txBody>
          <a:bodyPr wrap="none" lIns="100794" tIns="50397" rIns="100794" bIns="50397" anchor="ctr"/>
          <a:lstStyle/>
          <a:p>
            <a:endParaRPr lang="en-US"/>
          </a:p>
        </p:txBody>
      </p:sp>
      <p:sp>
        <p:nvSpPr>
          <p:cNvPr id="30773" name="Text Box 53"/>
          <p:cNvSpPr txBox="1">
            <a:spLocks noChangeArrowheads="1"/>
          </p:cNvSpPr>
          <p:nvPr/>
        </p:nvSpPr>
        <p:spPr bwMode="auto">
          <a:xfrm>
            <a:off x="5880365" y="4031827"/>
            <a:ext cx="628290" cy="378777"/>
          </a:xfrm>
          <a:prstGeom prst="rect">
            <a:avLst/>
          </a:prstGeom>
          <a:solidFill>
            <a:schemeClr val="bg1"/>
          </a:solidFill>
          <a:ln w="9525">
            <a:noFill/>
            <a:miter lim="800000"/>
            <a:headEnd/>
            <a:tailEnd/>
          </a:ln>
          <a:effectLst/>
        </p:spPr>
        <p:txBody>
          <a:bodyPr lIns="100794" tIns="50397" rIns="100794" bIns="50397">
            <a:spAutoFit/>
          </a:bodyPr>
          <a:lstStyle/>
          <a:p>
            <a:pPr>
              <a:spcBef>
                <a:spcPct val="50000"/>
              </a:spcBef>
            </a:pPr>
            <a:r>
              <a:rPr lang="en-US" dirty="0">
                <a:latin typeface="Calibri" pitchFamily="34" charset="0"/>
              </a:rPr>
              <a:t>PBL</a:t>
            </a:r>
          </a:p>
        </p:txBody>
      </p:sp>
      <p:sp>
        <p:nvSpPr>
          <p:cNvPr id="30774" name="Text Box 54"/>
          <p:cNvSpPr txBox="1">
            <a:spLocks noChangeArrowheads="1"/>
          </p:cNvSpPr>
          <p:nvPr/>
        </p:nvSpPr>
        <p:spPr bwMode="auto">
          <a:xfrm>
            <a:off x="7980495" y="4703798"/>
            <a:ext cx="1764109" cy="655776"/>
          </a:xfrm>
          <a:prstGeom prst="rect">
            <a:avLst/>
          </a:prstGeom>
          <a:solidFill>
            <a:schemeClr val="bg1"/>
          </a:solidFill>
          <a:ln w="9525">
            <a:solidFill>
              <a:schemeClr val="bg1"/>
            </a:solidFill>
            <a:miter lim="800000"/>
            <a:headEnd/>
            <a:tailEnd/>
          </a:ln>
          <a:effectLst/>
        </p:spPr>
        <p:txBody>
          <a:bodyPr lIns="100794" tIns="50397" rIns="100794" bIns="50397">
            <a:spAutoFit/>
          </a:bodyPr>
          <a:lstStyle/>
          <a:p>
            <a:pPr>
              <a:spcBef>
                <a:spcPct val="50000"/>
              </a:spcBef>
            </a:pPr>
            <a:r>
              <a:rPr lang="en-US" dirty="0">
                <a:latin typeface="Calibri" pitchFamily="34" charset="0"/>
              </a:rPr>
              <a:t>Inflow/max wind </a:t>
            </a:r>
          </a:p>
        </p:txBody>
      </p:sp>
      <p:sp>
        <p:nvSpPr>
          <p:cNvPr id="30776" name="Text Box 56"/>
          <p:cNvSpPr txBox="1">
            <a:spLocks noChangeArrowheads="1"/>
          </p:cNvSpPr>
          <p:nvPr/>
        </p:nvSpPr>
        <p:spPr bwMode="auto">
          <a:xfrm>
            <a:off x="5208323" y="6383726"/>
            <a:ext cx="4452276" cy="514478"/>
          </a:xfrm>
          <a:prstGeom prst="rect">
            <a:avLst/>
          </a:prstGeom>
          <a:noFill/>
          <a:ln w="9525">
            <a:solidFill>
              <a:srgbClr val="FF3300"/>
            </a:solidFill>
            <a:miter lim="800000"/>
            <a:headEnd/>
            <a:tailEnd/>
          </a:ln>
          <a:effectLst/>
        </p:spPr>
        <p:txBody>
          <a:bodyPr lIns="100794" tIns="50397" rIns="100794" bIns="50397">
            <a:spAutoFit/>
          </a:bodyPr>
          <a:lstStyle/>
          <a:p>
            <a:pPr>
              <a:spcBef>
                <a:spcPct val="50000"/>
              </a:spcBef>
            </a:pPr>
            <a:r>
              <a:rPr lang="en-US" sz="2600" dirty="0">
                <a:latin typeface="Calibri" pitchFamily="34" charset="0"/>
              </a:rPr>
              <a:t>PBL &gt;&gt; inflow/max wind H ??</a:t>
            </a:r>
            <a:endParaRPr lang="en-US" sz="2600" dirty="0"/>
          </a:p>
        </p:txBody>
      </p:sp>
      <p:sp>
        <p:nvSpPr>
          <p:cNvPr id="30777" name="Text Box 57"/>
          <p:cNvSpPr txBox="1">
            <a:spLocks noChangeArrowheads="1"/>
          </p:cNvSpPr>
          <p:nvPr/>
        </p:nvSpPr>
        <p:spPr bwMode="auto">
          <a:xfrm>
            <a:off x="5040313" y="754219"/>
            <a:ext cx="4620286" cy="1302107"/>
          </a:xfrm>
          <a:prstGeom prst="rect">
            <a:avLst/>
          </a:prstGeom>
          <a:noFill/>
          <a:ln w="9525">
            <a:noFill/>
            <a:miter lim="800000"/>
            <a:headEnd/>
            <a:tailEnd/>
          </a:ln>
          <a:effectLst/>
        </p:spPr>
        <p:txBody>
          <a:bodyPr lIns="100794" tIns="50397" rIns="100794" bIns="50397">
            <a:spAutoFit/>
          </a:bodyPr>
          <a:lstStyle/>
          <a:p>
            <a:pPr algn="ctr">
              <a:spcBef>
                <a:spcPct val="50000"/>
              </a:spcBef>
            </a:pPr>
            <a:r>
              <a:rPr lang="en-US" sz="3300" b="1" dirty="0">
                <a:latin typeface="Calibri" pitchFamily="34" charset="0"/>
              </a:rPr>
              <a:t>Current HWRF PBL</a:t>
            </a:r>
            <a:r>
              <a:rPr lang="en-US" sz="3100" b="1" dirty="0">
                <a:latin typeface="Calibri" pitchFamily="34" charset="0"/>
              </a:rPr>
              <a:t> </a:t>
            </a:r>
          </a:p>
          <a:p>
            <a:pPr algn="ctr">
              <a:spcBef>
                <a:spcPct val="50000"/>
              </a:spcBef>
            </a:pPr>
            <a:r>
              <a:rPr lang="en-US" dirty="0">
                <a:solidFill>
                  <a:schemeClr val="tx2"/>
                </a:solidFill>
              </a:rPr>
              <a:t>EARL, INIT-2011 09 02 00, 24-hour forecast</a:t>
            </a:r>
          </a:p>
        </p:txBody>
      </p:sp>
      <p:sp>
        <p:nvSpPr>
          <p:cNvPr id="30778" name="AutoShape 58"/>
          <p:cNvSpPr>
            <a:spLocks noChangeArrowheads="1"/>
          </p:cNvSpPr>
          <p:nvPr/>
        </p:nvSpPr>
        <p:spPr bwMode="auto">
          <a:xfrm>
            <a:off x="6972432" y="4367812"/>
            <a:ext cx="840052" cy="251989"/>
          </a:xfrm>
          <a:prstGeom prst="rightArrow">
            <a:avLst>
              <a:gd name="adj1" fmla="val 50000"/>
              <a:gd name="adj2" fmla="val 83333"/>
            </a:avLst>
          </a:prstGeom>
          <a:solidFill>
            <a:schemeClr val="accent1"/>
          </a:solidFill>
          <a:ln w="9525">
            <a:solidFill>
              <a:schemeClr val="tx1"/>
            </a:solidFill>
            <a:miter lim="800000"/>
            <a:headEnd/>
            <a:tailEnd/>
          </a:ln>
          <a:effectLst/>
        </p:spPr>
        <p:txBody>
          <a:bodyPr wrap="none" lIns="100794" tIns="50397" rIns="100794" bIns="50397" anchor="ctr"/>
          <a:lstStyle/>
          <a:p>
            <a:endParaRPr lang="en-US"/>
          </a:p>
        </p:txBody>
      </p:sp>
      <p:sp>
        <p:nvSpPr>
          <p:cNvPr id="30779" name="Rectangle 59"/>
          <p:cNvSpPr>
            <a:spLocks noChangeArrowheads="1"/>
          </p:cNvSpPr>
          <p:nvPr/>
        </p:nvSpPr>
        <p:spPr bwMode="auto">
          <a:xfrm>
            <a:off x="4032250" y="2855877"/>
            <a:ext cx="252016" cy="83996"/>
          </a:xfrm>
          <a:prstGeom prst="rect">
            <a:avLst/>
          </a:prstGeom>
          <a:solidFill>
            <a:schemeClr val="bg1"/>
          </a:solidFill>
          <a:ln w="9525">
            <a:noFill/>
            <a:miter lim="800000"/>
            <a:headEnd/>
            <a:tailEnd/>
          </a:ln>
          <a:effectLst/>
        </p:spPr>
        <p:txBody>
          <a:bodyPr wrap="none" lIns="100794" tIns="50397" rIns="100794" bIns="50397" anchor="ct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15913" y="274638"/>
            <a:ext cx="9074150" cy="565150"/>
          </a:xfrm>
        </p:spPr>
        <p:txBody>
          <a:bodyPr/>
          <a:lstStyle/>
          <a:p>
            <a:pPr eaLnBrk="1" hangingPunct="1"/>
            <a:r>
              <a:rPr lang="en-US" sz="3200" b="1" dirty="0" smtClean="0"/>
              <a:t>Status of FY12 Diagnostics Tasks Supported by HFIP</a:t>
            </a:r>
          </a:p>
        </p:txBody>
      </p:sp>
      <p:graphicFrame>
        <p:nvGraphicFramePr>
          <p:cNvPr id="4" name="Content Placeholder 3"/>
          <p:cNvGraphicFramePr>
            <a:graphicFrameLocks noGrp="1"/>
          </p:cNvGraphicFramePr>
          <p:nvPr>
            <p:ph idx="1"/>
          </p:nvPr>
        </p:nvGraphicFramePr>
        <p:xfrm>
          <a:off x="239713" y="1189038"/>
          <a:ext cx="9607553" cy="6014755"/>
        </p:xfrm>
        <a:graphic>
          <a:graphicData uri="http://schemas.openxmlformats.org/drawingml/2006/table">
            <a:tbl>
              <a:tblPr firstRow="1" bandRow="1">
                <a:tableStyleId>{5C22544A-7EE6-4342-B048-85BDC9FD1C3A}</a:tableStyleId>
              </a:tblPr>
              <a:tblGrid>
                <a:gridCol w="3886199"/>
                <a:gridCol w="2438401"/>
                <a:gridCol w="3282953"/>
              </a:tblGrid>
              <a:tr h="370713">
                <a:tc>
                  <a:txBody>
                    <a:bodyPr/>
                    <a:lstStyle/>
                    <a:p>
                      <a:r>
                        <a:rPr lang="en-US" sz="1800" dirty="0" smtClean="0"/>
                        <a:t>Task</a:t>
                      </a:r>
                      <a:endParaRPr lang="en-US" sz="1800" dirty="0"/>
                    </a:p>
                  </a:txBody>
                  <a:tcPr marT="45705" marB="45705"/>
                </a:tc>
                <a:tc>
                  <a:txBody>
                    <a:bodyPr/>
                    <a:lstStyle/>
                    <a:p>
                      <a:r>
                        <a:rPr lang="en-US" sz="1800" dirty="0" smtClean="0"/>
                        <a:t>Status</a:t>
                      </a:r>
                      <a:endParaRPr lang="en-US" sz="1800" dirty="0"/>
                    </a:p>
                  </a:txBody>
                  <a:tcPr marT="45705" marB="45705"/>
                </a:tc>
                <a:tc>
                  <a:txBody>
                    <a:bodyPr/>
                    <a:lstStyle/>
                    <a:p>
                      <a:r>
                        <a:rPr lang="en-US" sz="1800" dirty="0" smtClean="0"/>
                        <a:t>Remarks</a:t>
                      </a:r>
                      <a:endParaRPr lang="en-US" sz="1800" dirty="0"/>
                    </a:p>
                  </a:txBody>
                  <a:tcPr marT="45705" marB="45705"/>
                </a:tc>
              </a:tr>
              <a:tr h="696086">
                <a:tc>
                  <a:txBody>
                    <a:bodyPr/>
                    <a:lstStyle/>
                    <a:p>
                      <a:r>
                        <a:rPr kumimoji="0" lang="en-US" sz="1800" kern="1200" dirty="0" smtClean="0">
                          <a:solidFill>
                            <a:schemeClr val="dk1"/>
                          </a:solidFill>
                          <a:latin typeface="+mn-lt"/>
                          <a:ea typeface="+mn-ea"/>
                          <a:cs typeface="+mn-cs"/>
                        </a:rPr>
                        <a:t>Provide real-time HWRF model-derived satellite imagery products</a:t>
                      </a:r>
                      <a:endParaRPr lang="en-US" sz="1800" dirty="0"/>
                    </a:p>
                  </a:txBody>
                  <a:tcPr marT="45705" marB="45705"/>
                </a:tc>
                <a:tc>
                  <a:txBody>
                    <a:bodyPr/>
                    <a:lstStyle/>
                    <a:p>
                      <a:r>
                        <a:rPr lang="en-US" sz="1800" dirty="0" smtClean="0"/>
                        <a:t>Completed, Implemented</a:t>
                      </a:r>
                      <a:r>
                        <a:rPr lang="en-US" sz="1800" baseline="0" dirty="0" smtClean="0"/>
                        <a:t> in FY12</a:t>
                      </a:r>
                      <a:endParaRPr lang="en-US" sz="1800" dirty="0"/>
                    </a:p>
                  </a:txBody>
                  <a:tcPr marT="45705" marB="45705"/>
                </a:tc>
                <a:tc>
                  <a:txBody>
                    <a:bodyPr/>
                    <a:lstStyle/>
                    <a:p>
                      <a:r>
                        <a:rPr lang="en-US" sz="1800" dirty="0" smtClean="0"/>
                        <a:t>SSM/I-S , </a:t>
                      </a:r>
                      <a:r>
                        <a:rPr lang="en-US" sz="1800" baseline="0" dirty="0" smtClean="0"/>
                        <a:t>GOES-E, GOES-W and MTSAT</a:t>
                      </a:r>
                      <a:endParaRPr lang="en-US" sz="1800" dirty="0"/>
                    </a:p>
                  </a:txBody>
                  <a:tcPr marT="45705" marB="45705"/>
                </a:tc>
              </a:tr>
              <a:tr h="914317">
                <a:tc>
                  <a:txBody>
                    <a:bodyPr/>
                    <a:lstStyle/>
                    <a:p>
                      <a:r>
                        <a:rPr kumimoji="0" lang="en-US" sz="1800" kern="1200" dirty="0" smtClean="0">
                          <a:solidFill>
                            <a:schemeClr val="dk1"/>
                          </a:solidFill>
                          <a:latin typeface="+mn-lt"/>
                          <a:ea typeface="+mn-ea"/>
                          <a:cs typeface="+mn-cs"/>
                        </a:rPr>
                        <a:t>Provide real-time high temporal resolution HWRF track/ intensity/ structure  diagnostic products</a:t>
                      </a:r>
                      <a:endParaRPr lang="en-US" sz="1800" dirty="0"/>
                    </a:p>
                  </a:txBody>
                  <a:tcPr marT="45705" marB="45705"/>
                </a:tc>
                <a:tc>
                  <a:txBody>
                    <a:bodyPr/>
                    <a:lstStyle/>
                    <a:p>
                      <a:r>
                        <a:rPr lang="en-US" sz="1800" dirty="0" smtClean="0"/>
                        <a:t>Completed, Implemented</a:t>
                      </a:r>
                      <a:r>
                        <a:rPr lang="en-US" sz="1800" baseline="0" dirty="0" smtClean="0"/>
                        <a:t> in FY12</a:t>
                      </a:r>
                      <a:endParaRPr lang="en-US" sz="1800" dirty="0"/>
                    </a:p>
                  </a:txBody>
                  <a:tcPr marT="45705" marB="45705"/>
                </a:tc>
                <a:tc>
                  <a:txBody>
                    <a:bodyPr/>
                    <a:lstStyle/>
                    <a:p>
                      <a:r>
                        <a:rPr lang="en-US" sz="1800" dirty="0" smtClean="0"/>
                        <a:t>NHC taking</a:t>
                      </a:r>
                      <a:r>
                        <a:rPr lang="en-US" sz="1800" baseline="0" dirty="0" smtClean="0"/>
                        <a:t> lead role in utilizing HTCF products</a:t>
                      </a:r>
                      <a:endParaRPr lang="en-US" sz="1800" dirty="0"/>
                    </a:p>
                  </a:txBody>
                  <a:tcPr marT="45705" marB="45705"/>
                </a:tc>
              </a:tr>
              <a:tr h="650426">
                <a:tc>
                  <a:txBody>
                    <a:bodyPr/>
                    <a:lstStyle/>
                    <a:p>
                      <a:r>
                        <a:rPr lang="en-US" sz="1800" dirty="0" smtClean="0"/>
                        <a:t>Evaluation of synthetic </a:t>
                      </a:r>
                      <a:r>
                        <a:rPr lang="en-US" sz="1800" baseline="0" dirty="0" smtClean="0"/>
                        <a:t>imagery using observed satellite products</a:t>
                      </a:r>
                      <a:endParaRPr lang="en-US" sz="1800" dirty="0"/>
                    </a:p>
                  </a:txBody>
                  <a:tcPr marT="45705" marB="45705"/>
                </a:tc>
                <a:tc>
                  <a:txBody>
                    <a:bodyPr/>
                    <a:lstStyle/>
                    <a:p>
                      <a:r>
                        <a:rPr lang="en-US" sz="1800" dirty="0" smtClean="0"/>
                        <a:t>Ongoing</a:t>
                      </a:r>
                      <a:endParaRPr lang="en-US" sz="1800" dirty="0"/>
                    </a:p>
                  </a:txBody>
                  <a:tcPr marT="45705" marB="45705"/>
                </a:tc>
                <a:tc>
                  <a:txBody>
                    <a:bodyPr/>
                    <a:lstStyle/>
                    <a:p>
                      <a:r>
                        <a:rPr lang="en-US" sz="1800" dirty="0" smtClean="0"/>
                        <a:t>Collaboration</a:t>
                      </a:r>
                      <a:r>
                        <a:rPr lang="en-US" sz="1800" baseline="0" dirty="0" smtClean="0"/>
                        <a:t> with </a:t>
                      </a:r>
                      <a:r>
                        <a:rPr lang="en-US" sz="1800" dirty="0" smtClean="0"/>
                        <a:t>CIRA/NESDIS  and</a:t>
                      </a:r>
                      <a:r>
                        <a:rPr lang="en-US" sz="1800" baseline="0" dirty="0" smtClean="0"/>
                        <a:t> HRD</a:t>
                      </a:r>
                      <a:endParaRPr lang="en-US" sz="1800" dirty="0">
                        <a:solidFill>
                          <a:srgbClr val="FF0000"/>
                        </a:solidFill>
                      </a:endParaRPr>
                    </a:p>
                  </a:txBody>
                  <a:tcPr marT="45705" marB="45705"/>
                </a:tc>
              </a:tr>
              <a:tr h="640015">
                <a:tc>
                  <a:txBody>
                    <a:bodyPr/>
                    <a:lstStyle/>
                    <a:p>
                      <a:pPr lvl="0"/>
                      <a:r>
                        <a:rPr kumimoji="0" lang="en-US" sz="1800" kern="1200" dirty="0" smtClean="0">
                          <a:solidFill>
                            <a:schemeClr val="dk1"/>
                          </a:solidFill>
                          <a:latin typeface="+mn-lt"/>
                          <a:ea typeface="+mn-ea"/>
                          <a:cs typeface="+mn-cs"/>
                        </a:rPr>
                        <a:t>Development of diagnostic  code and verification for pre-implementation</a:t>
                      </a:r>
                      <a:r>
                        <a:rPr kumimoji="0" lang="en-US" sz="1800" kern="1200" baseline="0" dirty="0" smtClean="0">
                          <a:solidFill>
                            <a:schemeClr val="dk1"/>
                          </a:solidFill>
                          <a:latin typeface="+mn-lt"/>
                          <a:ea typeface="+mn-ea"/>
                          <a:cs typeface="+mn-cs"/>
                        </a:rPr>
                        <a:t> T&amp;E and for operational HWRF</a:t>
                      </a:r>
                      <a:endParaRPr lang="en-US" sz="1800" dirty="0"/>
                    </a:p>
                  </a:txBody>
                  <a:tcPr marT="45705" marB="45705"/>
                </a:tc>
                <a:tc>
                  <a:txBody>
                    <a:bodyPr/>
                    <a:lstStyle/>
                    <a:p>
                      <a:r>
                        <a:rPr lang="en-US" sz="1800" dirty="0" smtClean="0"/>
                        <a:t>Completed, produced in real-time for FY12</a:t>
                      </a:r>
                      <a:r>
                        <a:rPr lang="en-US" sz="1800" baseline="0" dirty="0" smtClean="0"/>
                        <a:t> HWRF</a:t>
                      </a:r>
                      <a:endParaRPr lang="en-US" sz="1800" dirty="0"/>
                    </a:p>
                  </a:txBody>
                  <a:tcPr marT="45705" marB="45705"/>
                </a:tc>
                <a:tc>
                  <a:txBody>
                    <a:bodyPr/>
                    <a:lstStyle/>
                    <a:p>
                      <a:r>
                        <a:rPr lang="en-US" sz="1800" dirty="0" smtClean="0"/>
                        <a:t>Collaboration</a:t>
                      </a:r>
                      <a:r>
                        <a:rPr lang="en-US" sz="1800" baseline="0" dirty="0" smtClean="0"/>
                        <a:t> with </a:t>
                      </a:r>
                      <a:r>
                        <a:rPr lang="en-US" sz="1800" dirty="0" smtClean="0"/>
                        <a:t>CIRA/NESDIS </a:t>
                      </a:r>
                      <a:endParaRPr lang="en-US" sz="1800" dirty="0"/>
                    </a:p>
                  </a:txBody>
                  <a:tcPr marT="45705" marB="45705"/>
                </a:tc>
              </a:tr>
              <a:tr h="640015">
                <a:tc>
                  <a:txBody>
                    <a:bodyPr/>
                    <a:lstStyle/>
                    <a:p>
                      <a:pPr lvl="0"/>
                      <a:r>
                        <a:rPr kumimoji="0" lang="en-US" sz="1800" kern="1200" dirty="0" smtClean="0">
                          <a:solidFill>
                            <a:schemeClr val="dk1"/>
                          </a:solidFill>
                          <a:latin typeface="+mn-lt"/>
                          <a:ea typeface="+mn-ea"/>
                          <a:cs typeface="+mn-cs"/>
                        </a:rPr>
                        <a:t>Verification of Environmental Parameters from diagnostic files </a:t>
                      </a:r>
                      <a:endParaRPr lang="en-US" sz="1800" dirty="0"/>
                    </a:p>
                  </a:txBody>
                  <a:tcPr marT="45705" marB="45705"/>
                </a:tc>
                <a:tc>
                  <a:txBody>
                    <a:bodyPr/>
                    <a:lstStyle/>
                    <a:p>
                      <a:r>
                        <a:rPr lang="en-US" sz="1800" dirty="0" smtClean="0"/>
                        <a:t>Ongoing</a:t>
                      </a:r>
                      <a:endParaRPr lang="en-US" sz="1800" dirty="0"/>
                    </a:p>
                  </a:txBody>
                  <a:tcPr marT="45705" marB="457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Collaboration</a:t>
                      </a:r>
                      <a:r>
                        <a:rPr lang="en-US" sz="1800" baseline="0" dirty="0" smtClean="0"/>
                        <a:t> with DTC and SUNY</a:t>
                      </a:r>
                      <a:endParaRPr lang="en-US" sz="1800" dirty="0" smtClean="0"/>
                    </a:p>
                  </a:txBody>
                  <a:tcPr marT="45705" marB="45705"/>
                </a:tc>
              </a:tr>
              <a:tr h="640015">
                <a:tc>
                  <a:txBody>
                    <a:bodyPr/>
                    <a:lstStyle/>
                    <a:p>
                      <a:r>
                        <a:rPr kumimoji="0" lang="en-US" sz="1800" kern="1200" dirty="0" smtClean="0">
                          <a:solidFill>
                            <a:schemeClr val="dk1"/>
                          </a:solidFill>
                          <a:latin typeface="+mn-lt"/>
                          <a:ea typeface="+mn-ea"/>
                          <a:cs typeface="+mn-cs"/>
                        </a:rPr>
                        <a:t>Ensemble-based sensitivity analysis for initialization diagnostics</a:t>
                      </a:r>
                      <a:endParaRPr lang="en-US" sz="1800" dirty="0"/>
                    </a:p>
                  </a:txBody>
                  <a:tcPr marT="45705" marB="457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Ongoing</a:t>
                      </a:r>
                    </a:p>
                  </a:txBody>
                  <a:tcPr marT="45705" marB="457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Collaboration</a:t>
                      </a:r>
                      <a:r>
                        <a:rPr lang="en-US" sz="1800" baseline="0" dirty="0" smtClean="0"/>
                        <a:t> with SUNY</a:t>
                      </a:r>
                      <a:endParaRPr lang="en-US" sz="1800" dirty="0" smtClean="0"/>
                    </a:p>
                  </a:txBody>
                  <a:tcPr marT="45705" marB="45705"/>
                </a:tc>
              </a:tr>
              <a:tr h="640015">
                <a:tc>
                  <a:txBody>
                    <a:bodyPr/>
                    <a:lstStyle/>
                    <a:p>
                      <a:pPr lvl="0"/>
                      <a:r>
                        <a:rPr kumimoji="0" lang="en-US" sz="1800" kern="1200" dirty="0" smtClean="0">
                          <a:solidFill>
                            <a:schemeClr val="dk1"/>
                          </a:solidFill>
                          <a:latin typeface="+mn-lt"/>
                          <a:ea typeface="+mn-ea"/>
                          <a:cs typeface="+mn-cs"/>
                        </a:rPr>
                        <a:t>Diagnostic post-processing in storm relative framework (tangential, radial, R-Z mean) and area </a:t>
                      </a:r>
                    </a:p>
                    <a:p>
                      <a:r>
                        <a:rPr kumimoji="0" lang="en-US" sz="1800" kern="1200" dirty="0" smtClean="0">
                          <a:solidFill>
                            <a:schemeClr val="dk1"/>
                          </a:solidFill>
                          <a:latin typeface="+mn-lt"/>
                          <a:ea typeface="+mn-ea"/>
                          <a:cs typeface="+mn-cs"/>
                        </a:rPr>
                        <a:t>averaged quantities.</a:t>
                      </a:r>
                      <a:endParaRPr lang="en-US" sz="1800" dirty="0"/>
                    </a:p>
                  </a:txBody>
                  <a:tcPr marT="45705" marB="45705"/>
                </a:tc>
                <a:tc>
                  <a:txBody>
                    <a:bodyPr/>
                    <a:lstStyle/>
                    <a:p>
                      <a:r>
                        <a:rPr lang="en-US" sz="1800" dirty="0" smtClean="0"/>
                        <a:t>Completed, produced</a:t>
                      </a:r>
                      <a:r>
                        <a:rPr lang="en-US" sz="1800" baseline="0" dirty="0" smtClean="0"/>
                        <a:t> in real-time for FY12 HWRF</a:t>
                      </a:r>
                      <a:endParaRPr lang="en-US" sz="1800" dirty="0"/>
                    </a:p>
                  </a:txBody>
                  <a:tcPr marT="45705" marB="45705"/>
                </a:tc>
                <a:tc>
                  <a:txBody>
                    <a:bodyPr/>
                    <a:lstStyle/>
                    <a:p>
                      <a:r>
                        <a:rPr lang="en-US" sz="1800" baseline="0" dirty="0" smtClean="0"/>
                        <a:t>Collaboration with HRD</a:t>
                      </a:r>
                      <a:endParaRPr lang="en-US" sz="1800" dirty="0"/>
                    </a:p>
                  </a:txBody>
                  <a:tcPr marT="45705" marB="45705"/>
                </a:tc>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atin typeface="Calibri" pitchFamily="34" charset="0"/>
              </a:rPr>
              <a:t>Different PBLH &amp; K</a:t>
            </a:r>
          </a:p>
        </p:txBody>
      </p:sp>
      <p:sp>
        <p:nvSpPr>
          <p:cNvPr id="41987" name="Rectangle 3"/>
          <p:cNvSpPr>
            <a:spLocks noGrp="1" noChangeArrowheads="1"/>
          </p:cNvSpPr>
          <p:nvPr>
            <p:ph type="body" idx="1"/>
          </p:nvPr>
        </p:nvSpPr>
        <p:spPr>
          <a:xfrm>
            <a:off x="168010" y="1898669"/>
            <a:ext cx="5460339" cy="4989035"/>
          </a:xfrm>
        </p:spPr>
        <p:txBody>
          <a:bodyPr/>
          <a:lstStyle/>
          <a:p>
            <a:pPr>
              <a:lnSpc>
                <a:spcPct val="90000"/>
              </a:lnSpc>
            </a:pPr>
            <a:r>
              <a:rPr lang="en-US" sz="3100" u="sng" dirty="0">
                <a:latin typeface="Calibri" pitchFamily="34" charset="0"/>
              </a:rPr>
              <a:t>Current HWRF</a:t>
            </a:r>
          </a:p>
          <a:p>
            <a:pPr>
              <a:lnSpc>
                <a:spcPct val="90000"/>
              </a:lnSpc>
              <a:buFontTx/>
              <a:buNone/>
            </a:pPr>
            <a:r>
              <a:rPr lang="en-US" sz="3100" dirty="0">
                <a:latin typeface="Calibri" pitchFamily="34" charset="0"/>
              </a:rPr>
              <a:t>	  Critical </a:t>
            </a:r>
            <a:r>
              <a:rPr lang="en-US" sz="3100" dirty="0" err="1">
                <a:latin typeface="Calibri" pitchFamily="34" charset="0"/>
              </a:rPr>
              <a:t>R</a:t>
            </a:r>
            <a:r>
              <a:rPr lang="en-US" sz="3100" baseline="-25000" dirty="0" err="1">
                <a:latin typeface="Calibri" pitchFamily="34" charset="0"/>
              </a:rPr>
              <a:t>bc</a:t>
            </a:r>
            <a:r>
              <a:rPr lang="en-US" sz="3100" dirty="0">
                <a:latin typeface="Calibri" pitchFamily="34" charset="0"/>
              </a:rPr>
              <a:t> = 0.25 </a:t>
            </a:r>
          </a:p>
          <a:p>
            <a:pPr>
              <a:lnSpc>
                <a:spcPct val="90000"/>
              </a:lnSpc>
              <a:buFontTx/>
              <a:buNone/>
            </a:pPr>
            <a:r>
              <a:rPr lang="en-US" sz="3100" dirty="0">
                <a:latin typeface="Calibri" pitchFamily="34" charset="0"/>
              </a:rPr>
              <a:t> 	  </a:t>
            </a:r>
            <a:r>
              <a:rPr lang="en-US" sz="3100" dirty="0" err="1">
                <a:latin typeface="Calibri" pitchFamily="34" charset="0"/>
              </a:rPr>
              <a:t>R</a:t>
            </a:r>
            <a:r>
              <a:rPr lang="en-US" sz="3100" baseline="-25000" dirty="0" err="1">
                <a:latin typeface="Calibri" pitchFamily="34" charset="0"/>
              </a:rPr>
              <a:t>b</a:t>
            </a:r>
            <a:r>
              <a:rPr lang="en-US" sz="3100" dirty="0">
                <a:latin typeface="Calibri" pitchFamily="34" charset="0"/>
              </a:rPr>
              <a:t> = f(</a:t>
            </a:r>
            <a:r>
              <a:rPr lang="en-US" sz="3100" dirty="0" err="1">
                <a:latin typeface="Calibri" pitchFamily="34" charset="0"/>
              </a:rPr>
              <a:t>h,surface</a:t>
            </a:r>
            <a:r>
              <a:rPr lang="en-US" sz="3100" dirty="0">
                <a:latin typeface="Calibri" pitchFamily="34" charset="0"/>
              </a:rPr>
              <a:t>) </a:t>
            </a:r>
          </a:p>
          <a:p>
            <a:pPr>
              <a:lnSpc>
                <a:spcPct val="90000"/>
              </a:lnSpc>
              <a:buFontTx/>
              <a:buNone/>
            </a:pPr>
            <a:r>
              <a:rPr lang="en-US" sz="3100" dirty="0">
                <a:latin typeface="Calibri" pitchFamily="34" charset="0"/>
              </a:rPr>
              <a:t>	  K =</a:t>
            </a:r>
            <a:r>
              <a:rPr lang="en-US" sz="3100" u="sng" dirty="0">
                <a:solidFill>
                  <a:srgbClr val="FF3300"/>
                </a:solidFill>
                <a:latin typeface="Calibri" pitchFamily="34" charset="0"/>
              </a:rPr>
              <a:t>0.5</a:t>
            </a:r>
            <a:r>
              <a:rPr lang="en-US" sz="3100" dirty="0">
                <a:latin typeface="Calibri" pitchFamily="34" charset="0"/>
              </a:rPr>
              <a:t> x </a:t>
            </a:r>
            <a:r>
              <a:rPr lang="en-US" sz="3100" i="1" dirty="0" err="1">
                <a:latin typeface="Calibri" pitchFamily="34" charset="0"/>
              </a:rPr>
              <a:t>ku</a:t>
            </a:r>
            <a:r>
              <a:rPr lang="en-US" sz="3100" i="1" baseline="-25000" dirty="0">
                <a:latin typeface="Calibri" pitchFamily="34" charset="0"/>
              </a:rPr>
              <a:t>*</a:t>
            </a:r>
            <a:r>
              <a:rPr lang="en-US" sz="3100" i="1" dirty="0">
                <a:latin typeface="Calibri" pitchFamily="34" charset="0"/>
              </a:rPr>
              <a:t>z</a:t>
            </a:r>
            <a:r>
              <a:rPr lang="en-US" sz="3100" dirty="0">
                <a:latin typeface="Calibri" pitchFamily="34" charset="0"/>
              </a:rPr>
              <a:t>(1-</a:t>
            </a:r>
            <a:r>
              <a:rPr lang="en-US" sz="3100" i="1" dirty="0">
                <a:latin typeface="Calibri" pitchFamily="34" charset="0"/>
              </a:rPr>
              <a:t>z/h</a:t>
            </a:r>
            <a:r>
              <a:rPr lang="en-US" sz="3100" dirty="0">
                <a:latin typeface="Calibri" pitchFamily="34" charset="0"/>
              </a:rPr>
              <a:t>)</a:t>
            </a:r>
            <a:r>
              <a:rPr lang="en-US" sz="3100" baseline="30000" dirty="0">
                <a:latin typeface="Calibri" pitchFamily="34" charset="0"/>
              </a:rPr>
              <a:t>2</a:t>
            </a:r>
            <a:endParaRPr lang="en-US" sz="3100" dirty="0">
              <a:latin typeface="Calibri" pitchFamily="34" charset="0"/>
            </a:endParaRPr>
          </a:p>
          <a:p>
            <a:pPr>
              <a:lnSpc>
                <a:spcPct val="90000"/>
              </a:lnSpc>
            </a:pPr>
            <a:endParaRPr lang="en-US" sz="3100" dirty="0">
              <a:latin typeface="Calibri" pitchFamily="34" charset="0"/>
            </a:endParaRPr>
          </a:p>
          <a:p>
            <a:pPr>
              <a:lnSpc>
                <a:spcPct val="90000"/>
              </a:lnSpc>
            </a:pPr>
            <a:r>
              <a:rPr lang="en-US" sz="3100" u="sng" dirty="0">
                <a:latin typeface="Calibri" pitchFamily="34" charset="0"/>
              </a:rPr>
              <a:t>New try</a:t>
            </a:r>
            <a:endParaRPr lang="en-US" sz="2600" u="sng" dirty="0">
              <a:latin typeface="Calibri" pitchFamily="34" charset="0"/>
            </a:endParaRPr>
          </a:p>
          <a:p>
            <a:pPr>
              <a:lnSpc>
                <a:spcPct val="90000"/>
              </a:lnSpc>
              <a:buFontTx/>
              <a:buNone/>
            </a:pPr>
            <a:r>
              <a:rPr lang="en-US" sz="3100" dirty="0">
                <a:latin typeface="Calibri" pitchFamily="34" charset="0"/>
              </a:rPr>
              <a:t>	Critical </a:t>
            </a:r>
            <a:r>
              <a:rPr lang="en-US" sz="3100" dirty="0" err="1">
                <a:latin typeface="Calibri" pitchFamily="34" charset="0"/>
              </a:rPr>
              <a:t>R</a:t>
            </a:r>
            <a:r>
              <a:rPr lang="en-US" sz="3100" baseline="-25000" dirty="0" err="1">
                <a:latin typeface="Calibri" pitchFamily="34" charset="0"/>
              </a:rPr>
              <a:t>bc</a:t>
            </a:r>
            <a:r>
              <a:rPr lang="en-US" sz="3100" dirty="0">
                <a:latin typeface="Calibri" pitchFamily="34" charset="0"/>
              </a:rPr>
              <a:t>= 0.3 </a:t>
            </a:r>
          </a:p>
          <a:p>
            <a:pPr>
              <a:lnSpc>
                <a:spcPct val="90000"/>
              </a:lnSpc>
              <a:buFontTx/>
              <a:buNone/>
            </a:pPr>
            <a:r>
              <a:rPr lang="en-US" sz="3100" dirty="0">
                <a:latin typeface="Calibri" pitchFamily="34" charset="0"/>
              </a:rPr>
              <a:t>    </a:t>
            </a:r>
            <a:r>
              <a:rPr lang="en-US" sz="3100" dirty="0" err="1">
                <a:latin typeface="Calibri" pitchFamily="34" charset="0"/>
              </a:rPr>
              <a:t>R</a:t>
            </a:r>
            <a:r>
              <a:rPr lang="en-US" sz="3100" baseline="-25000" dirty="0" err="1">
                <a:latin typeface="Calibri" pitchFamily="34" charset="0"/>
              </a:rPr>
              <a:t>b</a:t>
            </a:r>
            <a:r>
              <a:rPr lang="en-US" sz="3100" dirty="0">
                <a:latin typeface="Calibri" pitchFamily="34" charset="0"/>
              </a:rPr>
              <a:t>=f(h, mixed layer, first layer)</a:t>
            </a:r>
          </a:p>
          <a:p>
            <a:pPr>
              <a:lnSpc>
                <a:spcPct val="90000"/>
              </a:lnSpc>
              <a:buFontTx/>
              <a:buNone/>
            </a:pPr>
            <a:r>
              <a:rPr lang="en-US" sz="3100" dirty="0">
                <a:latin typeface="Calibri" pitchFamily="34" charset="0"/>
              </a:rPr>
              <a:t>	K = </a:t>
            </a:r>
            <a:r>
              <a:rPr lang="en-US" sz="3100" i="1" dirty="0" err="1">
                <a:latin typeface="Calibri" pitchFamily="34" charset="0"/>
              </a:rPr>
              <a:t>ku</a:t>
            </a:r>
            <a:r>
              <a:rPr lang="en-US" sz="3100" i="1" baseline="-25000" dirty="0">
                <a:latin typeface="Calibri" pitchFamily="34" charset="0"/>
              </a:rPr>
              <a:t>*</a:t>
            </a:r>
            <a:r>
              <a:rPr lang="en-US" sz="3100" i="1" dirty="0">
                <a:latin typeface="Calibri" pitchFamily="34" charset="0"/>
              </a:rPr>
              <a:t>z</a:t>
            </a:r>
            <a:r>
              <a:rPr lang="en-US" sz="3100" dirty="0">
                <a:latin typeface="Calibri" pitchFamily="34" charset="0"/>
              </a:rPr>
              <a:t>(1-</a:t>
            </a:r>
            <a:r>
              <a:rPr lang="en-US" sz="3100" i="1" dirty="0">
                <a:latin typeface="Calibri" pitchFamily="34" charset="0"/>
              </a:rPr>
              <a:t>z/h</a:t>
            </a:r>
            <a:r>
              <a:rPr lang="en-US" sz="3100" dirty="0">
                <a:latin typeface="Calibri" pitchFamily="34" charset="0"/>
              </a:rPr>
              <a:t>)</a:t>
            </a:r>
            <a:r>
              <a:rPr lang="en-US" sz="3100" baseline="30000" dirty="0">
                <a:latin typeface="Calibri" pitchFamily="34" charset="0"/>
              </a:rPr>
              <a:t>2</a:t>
            </a:r>
            <a:r>
              <a:rPr lang="en-US" sz="3100" dirty="0">
                <a:latin typeface="Calibri" pitchFamily="34" charset="0"/>
                <a:sym typeface="Wingdings" pitchFamily="2" charset="2"/>
              </a:rPr>
              <a:t>.</a:t>
            </a:r>
            <a:r>
              <a:rPr lang="en-US" sz="3100" baseline="30000" dirty="0">
                <a:latin typeface="Calibri" pitchFamily="34" charset="0"/>
                <a:sym typeface="Wingdings" pitchFamily="2" charset="2"/>
              </a:rPr>
              <a:t> </a:t>
            </a:r>
            <a:endParaRPr lang="en-US" sz="3100" baseline="30000" dirty="0">
              <a:latin typeface="Calibri" pitchFamily="34" charset="0"/>
            </a:endParaRPr>
          </a:p>
          <a:p>
            <a:pPr>
              <a:lnSpc>
                <a:spcPct val="90000"/>
              </a:lnSpc>
              <a:buFontTx/>
              <a:buNone/>
            </a:pPr>
            <a:endParaRPr lang="en-US" sz="3100" dirty="0">
              <a:latin typeface="Calibri" pitchFamily="34" charset="0"/>
            </a:endParaRPr>
          </a:p>
        </p:txBody>
      </p:sp>
      <p:sp>
        <p:nvSpPr>
          <p:cNvPr id="41989" name="Line 5"/>
          <p:cNvSpPr>
            <a:spLocks noChangeShapeType="1"/>
          </p:cNvSpPr>
          <p:nvPr/>
        </p:nvSpPr>
        <p:spPr bwMode="auto">
          <a:xfrm>
            <a:off x="6239137" y="1646680"/>
            <a:ext cx="0" cy="2381647"/>
          </a:xfrm>
          <a:prstGeom prst="line">
            <a:avLst/>
          </a:prstGeom>
          <a:noFill/>
          <a:ln w="57150">
            <a:solidFill>
              <a:schemeClr val="tx1"/>
            </a:solidFill>
            <a:round/>
            <a:headEnd type="triangle" w="med" len="med"/>
            <a:tailEnd/>
          </a:ln>
          <a:effectLst/>
        </p:spPr>
        <p:txBody>
          <a:bodyPr lIns="100794" tIns="50397" rIns="100794" bIns="50397"/>
          <a:lstStyle/>
          <a:p>
            <a:endParaRPr lang="en-US"/>
          </a:p>
        </p:txBody>
      </p:sp>
      <p:sp>
        <p:nvSpPr>
          <p:cNvPr id="41990" name="Line 6"/>
          <p:cNvSpPr>
            <a:spLocks noChangeShapeType="1"/>
          </p:cNvSpPr>
          <p:nvPr/>
        </p:nvSpPr>
        <p:spPr bwMode="auto">
          <a:xfrm>
            <a:off x="6239138" y="4028327"/>
            <a:ext cx="2339895" cy="0"/>
          </a:xfrm>
          <a:prstGeom prst="line">
            <a:avLst/>
          </a:prstGeom>
          <a:noFill/>
          <a:ln w="57150">
            <a:solidFill>
              <a:schemeClr val="tx1"/>
            </a:solidFill>
            <a:round/>
            <a:headEnd/>
            <a:tailEnd type="triangle" w="med" len="med"/>
          </a:ln>
          <a:effectLst/>
        </p:spPr>
        <p:txBody>
          <a:bodyPr lIns="100794" tIns="50397" rIns="100794" bIns="50397"/>
          <a:lstStyle/>
          <a:p>
            <a:endParaRPr lang="en-US"/>
          </a:p>
        </p:txBody>
      </p:sp>
      <p:sp>
        <p:nvSpPr>
          <p:cNvPr id="41991" name="Line 7"/>
          <p:cNvSpPr>
            <a:spLocks noChangeShapeType="1"/>
          </p:cNvSpPr>
          <p:nvPr/>
        </p:nvSpPr>
        <p:spPr bwMode="auto">
          <a:xfrm>
            <a:off x="6004623" y="2516392"/>
            <a:ext cx="2691667" cy="0"/>
          </a:xfrm>
          <a:prstGeom prst="line">
            <a:avLst/>
          </a:prstGeom>
          <a:noFill/>
          <a:ln w="38100">
            <a:solidFill>
              <a:schemeClr val="tx1"/>
            </a:solidFill>
            <a:prstDash val="dash"/>
            <a:round/>
            <a:headEnd/>
            <a:tailEnd/>
          </a:ln>
          <a:effectLst/>
        </p:spPr>
        <p:txBody>
          <a:bodyPr lIns="100794" tIns="50397" rIns="100794" bIns="50397"/>
          <a:lstStyle/>
          <a:p>
            <a:endParaRPr lang="en-US"/>
          </a:p>
        </p:txBody>
      </p:sp>
      <p:sp>
        <p:nvSpPr>
          <p:cNvPr id="41992" name="Text Box 8"/>
          <p:cNvSpPr txBox="1">
            <a:spLocks noChangeArrowheads="1"/>
          </p:cNvSpPr>
          <p:nvPr/>
        </p:nvSpPr>
        <p:spPr bwMode="auto">
          <a:xfrm>
            <a:off x="8316515" y="2112160"/>
            <a:ext cx="1548847" cy="378777"/>
          </a:xfrm>
          <a:prstGeom prst="rect">
            <a:avLst/>
          </a:prstGeom>
          <a:noFill/>
          <a:ln w="9525">
            <a:noFill/>
            <a:miter lim="800000"/>
            <a:headEnd/>
            <a:tailEnd/>
          </a:ln>
          <a:effectLst/>
        </p:spPr>
        <p:txBody>
          <a:bodyPr lIns="100794" tIns="50397" rIns="100794" bIns="50397">
            <a:spAutoFit/>
          </a:bodyPr>
          <a:lstStyle/>
          <a:p>
            <a:pPr>
              <a:spcBef>
                <a:spcPct val="50000"/>
              </a:spcBef>
            </a:pPr>
            <a:r>
              <a:rPr lang="en-US"/>
              <a:t>PBL top</a:t>
            </a:r>
          </a:p>
        </p:txBody>
      </p:sp>
      <p:sp>
        <p:nvSpPr>
          <p:cNvPr id="41993" name="Text Box 9"/>
          <p:cNvSpPr txBox="1">
            <a:spLocks noChangeArrowheads="1"/>
          </p:cNvSpPr>
          <p:nvPr/>
        </p:nvSpPr>
        <p:spPr bwMode="auto">
          <a:xfrm>
            <a:off x="5712354" y="1553933"/>
            <a:ext cx="644040" cy="503978"/>
          </a:xfrm>
          <a:prstGeom prst="rect">
            <a:avLst/>
          </a:prstGeom>
          <a:noFill/>
          <a:ln w="9525">
            <a:noFill/>
            <a:miter lim="800000"/>
            <a:headEnd/>
            <a:tailEnd/>
          </a:ln>
          <a:effectLst/>
        </p:spPr>
        <p:txBody>
          <a:bodyPr lIns="100794" tIns="50397" rIns="100794" bIns="50397">
            <a:spAutoFit/>
          </a:bodyPr>
          <a:lstStyle/>
          <a:p>
            <a:pPr>
              <a:spcBef>
                <a:spcPct val="50000"/>
              </a:spcBef>
            </a:pPr>
            <a:r>
              <a:rPr lang="en-US" sz="2600" dirty="0"/>
              <a:t>Z</a:t>
            </a:r>
          </a:p>
        </p:txBody>
      </p:sp>
      <p:sp>
        <p:nvSpPr>
          <p:cNvPr id="41994" name="Text Box 10"/>
          <p:cNvSpPr txBox="1">
            <a:spLocks noChangeArrowheads="1"/>
          </p:cNvSpPr>
          <p:nvPr/>
        </p:nvSpPr>
        <p:spPr bwMode="auto">
          <a:xfrm>
            <a:off x="5712354" y="3863834"/>
            <a:ext cx="644040" cy="503978"/>
          </a:xfrm>
          <a:prstGeom prst="rect">
            <a:avLst/>
          </a:prstGeom>
          <a:noFill/>
          <a:ln w="9525">
            <a:noFill/>
            <a:miter lim="800000"/>
            <a:headEnd/>
            <a:tailEnd/>
          </a:ln>
          <a:effectLst/>
        </p:spPr>
        <p:txBody>
          <a:bodyPr lIns="100794" tIns="50397" rIns="100794" bIns="50397">
            <a:spAutoFit/>
          </a:bodyPr>
          <a:lstStyle/>
          <a:p>
            <a:pPr>
              <a:spcBef>
                <a:spcPct val="50000"/>
              </a:spcBef>
            </a:pPr>
            <a:r>
              <a:rPr lang="en-US" sz="2600" dirty="0"/>
              <a:t>0</a:t>
            </a:r>
          </a:p>
        </p:txBody>
      </p:sp>
      <p:sp>
        <p:nvSpPr>
          <p:cNvPr id="41995" name="AutoShape 11"/>
          <p:cNvSpPr>
            <a:spLocks/>
          </p:cNvSpPr>
          <p:nvPr/>
        </p:nvSpPr>
        <p:spPr bwMode="auto">
          <a:xfrm>
            <a:off x="6823674" y="2516392"/>
            <a:ext cx="351771" cy="1511935"/>
          </a:xfrm>
          <a:prstGeom prst="rightBrace">
            <a:avLst>
              <a:gd name="adj1" fmla="val 35821"/>
              <a:gd name="adj2" fmla="val 50000"/>
            </a:avLst>
          </a:prstGeom>
          <a:noFill/>
          <a:ln w="38100">
            <a:solidFill>
              <a:srgbClr val="FF0000"/>
            </a:solidFill>
            <a:round/>
            <a:headEnd/>
            <a:tailEnd/>
          </a:ln>
          <a:effectLst/>
        </p:spPr>
        <p:txBody>
          <a:bodyPr wrap="none" lIns="100794" tIns="50397" rIns="100794" bIns="50397" anchor="ctr"/>
          <a:lstStyle/>
          <a:p>
            <a:endParaRPr lang="en-US"/>
          </a:p>
        </p:txBody>
      </p:sp>
      <p:sp>
        <p:nvSpPr>
          <p:cNvPr id="41996" name="Text Box 12"/>
          <p:cNvSpPr txBox="1">
            <a:spLocks noChangeArrowheads="1"/>
          </p:cNvSpPr>
          <p:nvPr/>
        </p:nvSpPr>
        <p:spPr bwMode="auto">
          <a:xfrm>
            <a:off x="7292703" y="3065869"/>
            <a:ext cx="1403587" cy="378777"/>
          </a:xfrm>
          <a:prstGeom prst="rect">
            <a:avLst/>
          </a:prstGeom>
          <a:noFill/>
          <a:ln w="9525">
            <a:noFill/>
            <a:miter lim="800000"/>
            <a:headEnd/>
            <a:tailEnd/>
          </a:ln>
          <a:effectLst/>
        </p:spPr>
        <p:txBody>
          <a:bodyPr lIns="100794" tIns="50397" rIns="100794" bIns="50397">
            <a:spAutoFit/>
          </a:bodyPr>
          <a:lstStyle/>
          <a:p>
            <a:pPr>
              <a:spcBef>
                <a:spcPct val="50000"/>
              </a:spcBef>
            </a:pPr>
            <a:r>
              <a:rPr lang="en-US"/>
              <a:t>Cal Ri #</a:t>
            </a:r>
          </a:p>
        </p:txBody>
      </p:sp>
      <p:sp>
        <p:nvSpPr>
          <p:cNvPr id="41997" name="Cloud"/>
          <p:cNvSpPr>
            <a:spLocks noChangeAspect="1" noEditPoints="1" noChangeArrowheads="1"/>
          </p:cNvSpPr>
          <p:nvPr/>
        </p:nvSpPr>
        <p:spPr bwMode="auto">
          <a:xfrm>
            <a:off x="6239137" y="1966916"/>
            <a:ext cx="1930369" cy="50747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lIns="100794" tIns="50397" rIns="100794" bIns="50397"/>
          <a:lstStyle/>
          <a:p>
            <a:endParaRPr lang="en-US"/>
          </a:p>
        </p:txBody>
      </p:sp>
      <p:sp>
        <p:nvSpPr>
          <p:cNvPr id="42000" name="Line 16"/>
          <p:cNvSpPr>
            <a:spLocks noChangeShapeType="1"/>
          </p:cNvSpPr>
          <p:nvPr/>
        </p:nvSpPr>
        <p:spPr bwMode="auto">
          <a:xfrm>
            <a:off x="6188384" y="4465808"/>
            <a:ext cx="0" cy="2533891"/>
          </a:xfrm>
          <a:prstGeom prst="line">
            <a:avLst/>
          </a:prstGeom>
          <a:noFill/>
          <a:ln w="57150">
            <a:solidFill>
              <a:schemeClr val="tx1"/>
            </a:solidFill>
            <a:round/>
            <a:headEnd type="triangle" w="med" len="med"/>
            <a:tailEnd/>
          </a:ln>
          <a:effectLst/>
        </p:spPr>
        <p:txBody>
          <a:bodyPr lIns="100794" tIns="50397" rIns="100794" bIns="50397"/>
          <a:lstStyle/>
          <a:p>
            <a:endParaRPr lang="en-US"/>
          </a:p>
        </p:txBody>
      </p:sp>
      <p:sp>
        <p:nvSpPr>
          <p:cNvPr id="42001" name="Line 17"/>
          <p:cNvSpPr>
            <a:spLocks noChangeShapeType="1"/>
          </p:cNvSpPr>
          <p:nvPr/>
        </p:nvSpPr>
        <p:spPr bwMode="auto">
          <a:xfrm>
            <a:off x="6216385" y="6971700"/>
            <a:ext cx="2436151" cy="0"/>
          </a:xfrm>
          <a:prstGeom prst="line">
            <a:avLst/>
          </a:prstGeom>
          <a:noFill/>
          <a:ln w="57150">
            <a:solidFill>
              <a:schemeClr val="tx1"/>
            </a:solidFill>
            <a:round/>
            <a:headEnd/>
            <a:tailEnd type="triangle" w="med" len="med"/>
          </a:ln>
          <a:effectLst/>
        </p:spPr>
        <p:txBody>
          <a:bodyPr lIns="100794" tIns="50397" rIns="100794" bIns="50397"/>
          <a:lstStyle/>
          <a:p>
            <a:endParaRPr lang="en-US"/>
          </a:p>
        </p:txBody>
      </p:sp>
      <p:sp>
        <p:nvSpPr>
          <p:cNvPr id="42002" name="Line 18"/>
          <p:cNvSpPr>
            <a:spLocks noChangeShapeType="1"/>
          </p:cNvSpPr>
          <p:nvPr/>
        </p:nvSpPr>
        <p:spPr bwMode="auto">
          <a:xfrm>
            <a:off x="5976622" y="5391519"/>
            <a:ext cx="2430900" cy="0"/>
          </a:xfrm>
          <a:prstGeom prst="line">
            <a:avLst/>
          </a:prstGeom>
          <a:noFill/>
          <a:ln w="38100">
            <a:solidFill>
              <a:schemeClr val="tx1"/>
            </a:solidFill>
            <a:prstDash val="dash"/>
            <a:round/>
            <a:headEnd/>
            <a:tailEnd/>
          </a:ln>
          <a:effectLst/>
        </p:spPr>
        <p:txBody>
          <a:bodyPr lIns="100794" tIns="50397" rIns="100794" bIns="50397"/>
          <a:lstStyle/>
          <a:p>
            <a:endParaRPr lang="en-US"/>
          </a:p>
        </p:txBody>
      </p:sp>
      <p:sp>
        <p:nvSpPr>
          <p:cNvPr id="42003" name="Text Box 19"/>
          <p:cNvSpPr txBox="1">
            <a:spLocks noChangeArrowheads="1"/>
          </p:cNvSpPr>
          <p:nvPr/>
        </p:nvSpPr>
        <p:spPr bwMode="auto">
          <a:xfrm>
            <a:off x="8363769" y="4828043"/>
            <a:ext cx="1212825" cy="378777"/>
          </a:xfrm>
          <a:prstGeom prst="rect">
            <a:avLst/>
          </a:prstGeom>
          <a:noFill/>
          <a:ln w="9525">
            <a:noFill/>
            <a:miter lim="800000"/>
            <a:headEnd/>
            <a:tailEnd/>
          </a:ln>
          <a:effectLst/>
        </p:spPr>
        <p:txBody>
          <a:bodyPr lIns="100794" tIns="50397" rIns="100794" bIns="50397">
            <a:spAutoFit/>
          </a:bodyPr>
          <a:lstStyle/>
          <a:p>
            <a:pPr>
              <a:spcBef>
                <a:spcPct val="50000"/>
              </a:spcBef>
            </a:pPr>
            <a:r>
              <a:rPr lang="en-US"/>
              <a:t>PBL top</a:t>
            </a:r>
          </a:p>
        </p:txBody>
      </p:sp>
      <p:sp>
        <p:nvSpPr>
          <p:cNvPr id="42004" name="Text Box 20"/>
          <p:cNvSpPr txBox="1">
            <a:spLocks noChangeArrowheads="1"/>
          </p:cNvSpPr>
          <p:nvPr/>
        </p:nvSpPr>
        <p:spPr bwMode="auto">
          <a:xfrm>
            <a:off x="5712354" y="4367812"/>
            <a:ext cx="581036" cy="503978"/>
          </a:xfrm>
          <a:prstGeom prst="rect">
            <a:avLst/>
          </a:prstGeom>
          <a:noFill/>
          <a:ln w="9525">
            <a:noFill/>
            <a:miter lim="800000"/>
            <a:headEnd/>
            <a:tailEnd/>
          </a:ln>
          <a:effectLst/>
        </p:spPr>
        <p:txBody>
          <a:bodyPr lIns="100794" tIns="50397" rIns="100794" bIns="50397">
            <a:spAutoFit/>
          </a:bodyPr>
          <a:lstStyle/>
          <a:p>
            <a:pPr>
              <a:spcBef>
                <a:spcPct val="50000"/>
              </a:spcBef>
            </a:pPr>
            <a:r>
              <a:rPr lang="en-US" sz="2600" dirty="0"/>
              <a:t>Z</a:t>
            </a:r>
          </a:p>
        </p:txBody>
      </p:sp>
      <p:sp>
        <p:nvSpPr>
          <p:cNvPr id="42005" name="Text Box 21"/>
          <p:cNvSpPr txBox="1">
            <a:spLocks noChangeArrowheads="1"/>
          </p:cNvSpPr>
          <p:nvPr/>
        </p:nvSpPr>
        <p:spPr bwMode="auto">
          <a:xfrm>
            <a:off x="5712354" y="6822958"/>
            <a:ext cx="581036" cy="505728"/>
          </a:xfrm>
          <a:prstGeom prst="rect">
            <a:avLst/>
          </a:prstGeom>
          <a:noFill/>
          <a:ln w="9525">
            <a:noFill/>
            <a:miter lim="800000"/>
            <a:headEnd/>
            <a:tailEnd/>
          </a:ln>
          <a:effectLst/>
        </p:spPr>
        <p:txBody>
          <a:bodyPr lIns="100794" tIns="50397" rIns="100794" bIns="50397">
            <a:spAutoFit/>
          </a:bodyPr>
          <a:lstStyle/>
          <a:p>
            <a:pPr>
              <a:spcBef>
                <a:spcPct val="50000"/>
              </a:spcBef>
            </a:pPr>
            <a:r>
              <a:rPr lang="en-US" sz="2600" dirty="0"/>
              <a:t>0</a:t>
            </a:r>
          </a:p>
        </p:txBody>
      </p:sp>
      <p:sp>
        <p:nvSpPr>
          <p:cNvPr id="42006" name="AutoShape 22"/>
          <p:cNvSpPr>
            <a:spLocks/>
          </p:cNvSpPr>
          <p:nvPr/>
        </p:nvSpPr>
        <p:spPr bwMode="auto">
          <a:xfrm>
            <a:off x="6716917" y="5391519"/>
            <a:ext cx="316770" cy="1413939"/>
          </a:xfrm>
          <a:prstGeom prst="rightBrace">
            <a:avLst>
              <a:gd name="adj1" fmla="val 37201"/>
              <a:gd name="adj2" fmla="val 50000"/>
            </a:avLst>
          </a:prstGeom>
          <a:noFill/>
          <a:ln w="57150">
            <a:solidFill>
              <a:srgbClr val="FF0000"/>
            </a:solidFill>
            <a:round/>
            <a:headEnd/>
            <a:tailEnd/>
          </a:ln>
          <a:effectLst/>
        </p:spPr>
        <p:txBody>
          <a:bodyPr wrap="none" lIns="100794" tIns="50397" rIns="100794" bIns="50397" anchor="ctr"/>
          <a:lstStyle/>
          <a:p>
            <a:endParaRPr lang="en-US"/>
          </a:p>
        </p:txBody>
      </p:sp>
      <p:sp>
        <p:nvSpPr>
          <p:cNvPr id="42007" name="Text Box 23"/>
          <p:cNvSpPr txBox="1">
            <a:spLocks noChangeArrowheads="1"/>
          </p:cNvSpPr>
          <p:nvPr/>
        </p:nvSpPr>
        <p:spPr bwMode="auto">
          <a:xfrm>
            <a:off x="7224448" y="6052990"/>
            <a:ext cx="1268829" cy="378777"/>
          </a:xfrm>
          <a:prstGeom prst="rect">
            <a:avLst/>
          </a:prstGeom>
          <a:noFill/>
          <a:ln w="9525">
            <a:noFill/>
            <a:prstDash val="sysDot"/>
            <a:miter lim="800000"/>
            <a:headEnd/>
            <a:tailEnd/>
          </a:ln>
          <a:effectLst/>
        </p:spPr>
        <p:txBody>
          <a:bodyPr lIns="100794" tIns="50397" rIns="100794" bIns="50397">
            <a:spAutoFit/>
          </a:bodyPr>
          <a:lstStyle/>
          <a:p>
            <a:pPr>
              <a:spcBef>
                <a:spcPct val="50000"/>
              </a:spcBef>
            </a:pPr>
            <a:r>
              <a:rPr lang="en-US"/>
              <a:t>Cal Ri #</a:t>
            </a:r>
          </a:p>
        </p:txBody>
      </p:sp>
      <p:sp>
        <p:nvSpPr>
          <p:cNvPr id="42008" name="Line 24"/>
          <p:cNvSpPr>
            <a:spLocks noChangeShapeType="1"/>
          </p:cNvSpPr>
          <p:nvPr/>
        </p:nvSpPr>
        <p:spPr bwMode="auto">
          <a:xfrm>
            <a:off x="6081628" y="5830749"/>
            <a:ext cx="2273390" cy="0"/>
          </a:xfrm>
          <a:prstGeom prst="line">
            <a:avLst/>
          </a:prstGeom>
          <a:noFill/>
          <a:ln w="9525">
            <a:solidFill>
              <a:schemeClr val="tx1"/>
            </a:solidFill>
            <a:round/>
            <a:headEnd/>
            <a:tailEnd/>
          </a:ln>
          <a:effectLst/>
        </p:spPr>
        <p:txBody>
          <a:bodyPr lIns="100794" tIns="50397" rIns="100794" bIns="50397"/>
          <a:lstStyle/>
          <a:p>
            <a:endParaRPr lang="en-US"/>
          </a:p>
        </p:txBody>
      </p:sp>
      <p:sp>
        <p:nvSpPr>
          <p:cNvPr id="42009" name="Text Box 25"/>
          <p:cNvSpPr txBox="1">
            <a:spLocks noChangeArrowheads="1"/>
          </p:cNvSpPr>
          <p:nvPr/>
        </p:nvSpPr>
        <p:spPr bwMode="auto">
          <a:xfrm>
            <a:off x="8447775" y="5535013"/>
            <a:ext cx="1044814" cy="378777"/>
          </a:xfrm>
          <a:prstGeom prst="rect">
            <a:avLst/>
          </a:prstGeom>
          <a:noFill/>
          <a:ln w="9525">
            <a:noFill/>
            <a:miter lim="800000"/>
            <a:headEnd/>
            <a:tailEnd/>
          </a:ln>
          <a:effectLst/>
        </p:spPr>
        <p:txBody>
          <a:bodyPr lIns="100794" tIns="50397" rIns="100794" bIns="50397">
            <a:spAutoFit/>
          </a:bodyPr>
          <a:lstStyle/>
          <a:p>
            <a:pPr>
              <a:spcBef>
                <a:spcPct val="50000"/>
              </a:spcBef>
            </a:pPr>
            <a:r>
              <a:rPr lang="en-US"/>
              <a:t>ML top</a:t>
            </a:r>
          </a:p>
        </p:txBody>
      </p:sp>
      <p:sp>
        <p:nvSpPr>
          <p:cNvPr id="42010" name="Line 26"/>
          <p:cNvSpPr>
            <a:spLocks noChangeShapeType="1"/>
          </p:cNvSpPr>
          <p:nvPr/>
        </p:nvSpPr>
        <p:spPr bwMode="auto">
          <a:xfrm>
            <a:off x="6081628" y="6805458"/>
            <a:ext cx="2273390" cy="0"/>
          </a:xfrm>
          <a:prstGeom prst="line">
            <a:avLst/>
          </a:prstGeom>
          <a:noFill/>
          <a:ln w="9525">
            <a:solidFill>
              <a:schemeClr val="tx1"/>
            </a:solidFill>
            <a:round/>
            <a:headEnd/>
            <a:tailEnd/>
          </a:ln>
          <a:effectLst/>
        </p:spPr>
        <p:txBody>
          <a:bodyPr lIns="100794" tIns="50397" rIns="100794" bIns="50397"/>
          <a:lstStyle/>
          <a:p>
            <a:endParaRPr lang="en-US"/>
          </a:p>
        </p:txBody>
      </p:sp>
      <p:sp>
        <p:nvSpPr>
          <p:cNvPr id="42011" name="Text Box 27"/>
          <p:cNvSpPr txBox="1">
            <a:spLocks noChangeArrowheads="1"/>
          </p:cNvSpPr>
          <p:nvPr/>
        </p:nvSpPr>
        <p:spPr bwMode="auto">
          <a:xfrm>
            <a:off x="8447775" y="6467723"/>
            <a:ext cx="1296830" cy="378777"/>
          </a:xfrm>
          <a:prstGeom prst="rect">
            <a:avLst/>
          </a:prstGeom>
          <a:noFill/>
          <a:ln w="9525">
            <a:noFill/>
            <a:miter lim="800000"/>
            <a:headEnd/>
            <a:tailEnd/>
          </a:ln>
          <a:effectLst/>
        </p:spPr>
        <p:txBody>
          <a:bodyPr lIns="100794" tIns="50397" rIns="100794" bIns="50397">
            <a:spAutoFit/>
          </a:bodyPr>
          <a:lstStyle/>
          <a:p>
            <a:pPr>
              <a:spcBef>
                <a:spcPct val="50000"/>
              </a:spcBef>
            </a:pPr>
            <a:r>
              <a:rPr lang="en-US"/>
              <a:t>1</a:t>
            </a:r>
            <a:r>
              <a:rPr lang="en-US" baseline="30000"/>
              <a:t>st</a:t>
            </a:r>
            <a:r>
              <a:rPr lang="en-US"/>
              <a:t> level</a:t>
            </a:r>
          </a:p>
        </p:txBody>
      </p:sp>
      <p:sp>
        <p:nvSpPr>
          <p:cNvPr id="42012" name="AutoShape 28"/>
          <p:cNvSpPr>
            <a:spLocks/>
          </p:cNvSpPr>
          <p:nvPr/>
        </p:nvSpPr>
        <p:spPr bwMode="auto">
          <a:xfrm>
            <a:off x="7402959" y="5391519"/>
            <a:ext cx="316770" cy="439231"/>
          </a:xfrm>
          <a:prstGeom prst="rightBrace">
            <a:avLst>
              <a:gd name="adj1" fmla="val 11556"/>
              <a:gd name="adj2" fmla="val 50000"/>
            </a:avLst>
          </a:prstGeom>
          <a:noFill/>
          <a:ln w="57150">
            <a:solidFill>
              <a:srgbClr val="FF0000"/>
            </a:solidFill>
            <a:round/>
            <a:headEnd/>
            <a:tailEnd/>
          </a:ln>
          <a:effectLst/>
        </p:spPr>
        <p:txBody>
          <a:bodyPr wrap="none" lIns="100794" tIns="50397" rIns="100794" bIns="50397" anchor="ctr"/>
          <a:lstStyle/>
          <a:p>
            <a:endParaRPr lang="en-US"/>
          </a:p>
        </p:txBody>
      </p:sp>
      <p:sp>
        <p:nvSpPr>
          <p:cNvPr id="42013" name="Cloud"/>
          <p:cNvSpPr>
            <a:spLocks noChangeAspect="1" noEditPoints="1" noChangeArrowheads="1"/>
          </p:cNvSpPr>
          <p:nvPr/>
        </p:nvSpPr>
        <p:spPr bwMode="auto">
          <a:xfrm>
            <a:off x="6293390" y="4801794"/>
            <a:ext cx="1744859" cy="54072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lIns="100794" tIns="50397" rIns="100794" bIns="50397"/>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5" name="Picture 5" descr="tmean_cyl_u_83"/>
          <p:cNvPicPr>
            <a:picLocks noChangeAspect="1" noChangeArrowheads="1"/>
          </p:cNvPicPr>
          <p:nvPr/>
        </p:nvPicPr>
        <p:blipFill>
          <a:blip r:embed="rId2" cstate="print"/>
          <a:srcRect/>
          <a:stretch>
            <a:fillRect/>
          </a:stretch>
        </p:blipFill>
        <p:spPr bwMode="auto">
          <a:xfrm>
            <a:off x="336021" y="556477"/>
            <a:ext cx="4443526" cy="3307358"/>
          </a:xfrm>
          <a:prstGeom prst="rect">
            <a:avLst/>
          </a:prstGeom>
          <a:noFill/>
        </p:spPr>
      </p:pic>
      <p:pic>
        <p:nvPicPr>
          <p:cNvPr id="76806" name="Picture 6" descr="tmean_cyl_u_83"/>
          <p:cNvPicPr>
            <a:picLocks noChangeAspect="1" noChangeArrowheads="1"/>
          </p:cNvPicPr>
          <p:nvPr/>
        </p:nvPicPr>
        <p:blipFill>
          <a:blip r:embed="rId3" cstate="print"/>
          <a:srcRect/>
          <a:stretch>
            <a:fillRect/>
          </a:stretch>
        </p:blipFill>
        <p:spPr bwMode="auto">
          <a:xfrm>
            <a:off x="5133069" y="556477"/>
            <a:ext cx="4443525" cy="3307358"/>
          </a:xfrm>
          <a:prstGeom prst="rect">
            <a:avLst/>
          </a:prstGeom>
          <a:noFill/>
        </p:spPr>
      </p:pic>
      <p:sp>
        <p:nvSpPr>
          <p:cNvPr id="76807" name="Text Box 7"/>
          <p:cNvSpPr txBox="1">
            <a:spLocks noChangeArrowheads="1"/>
          </p:cNvSpPr>
          <p:nvPr/>
        </p:nvSpPr>
        <p:spPr bwMode="auto">
          <a:xfrm>
            <a:off x="1207575" y="97996"/>
            <a:ext cx="3013687" cy="503978"/>
          </a:xfrm>
          <a:prstGeom prst="rect">
            <a:avLst/>
          </a:prstGeom>
          <a:noFill/>
          <a:ln w="9525">
            <a:noFill/>
            <a:miter lim="800000"/>
            <a:headEnd/>
            <a:tailEnd/>
          </a:ln>
          <a:effectLst/>
        </p:spPr>
        <p:txBody>
          <a:bodyPr lIns="100794" tIns="50397" rIns="100794" bIns="50397">
            <a:spAutoFit/>
          </a:bodyPr>
          <a:lstStyle/>
          <a:p>
            <a:pPr algn="ctr">
              <a:spcBef>
                <a:spcPct val="50000"/>
              </a:spcBef>
            </a:pPr>
            <a:r>
              <a:rPr lang="en-US" sz="2600" dirty="0">
                <a:latin typeface="Calibri" pitchFamily="34" charset="0"/>
              </a:rPr>
              <a:t>HWRF-OPERATION</a:t>
            </a:r>
          </a:p>
        </p:txBody>
      </p:sp>
      <p:sp>
        <p:nvSpPr>
          <p:cNvPr id="76808" name="Text Box 8"/>
          <p:cNvSpPr txBox="1">
            <a:spLocks noChangeArrowheads="1"/>
          </p:cNvSpPr>
          <p:nvPr/>
        </p:nvSpPr>
        <p:spPr bwMode="auto">
          <a:xfrm>
            <a:off x="5887365" y="83997"/>
            <a:ext cx="3013687" cy="503978"/>
          </a:xfrm>
          <a:prstGeom prst="rect">
            <a:avLst/>
          </a:prstGeom>
          <a:noFill/>
          <a:ln w="9525">
            <a:noFill/>
            <a:miter lim="800000"/>
            <a:headEnd/>
            <a:tailEnd/>
          </a:ln>
          <a:effectLst/>
        </p:spPr>
        <p:txBody>
          <a:bodyPr lIns="100794" tIns="50397" rIns="100794" bIns="50397">
            <a:spAutoFit/>
          </a:bodyPr>
          <a:lstStyle/>
          <a:p>
            <a:pPr algn="ctr">
              <a:spcBef>
                <a:spcPct val="50000"/>
              </a:spcBef>
            </a:pPr>
            <a:r>
              <a:rPr lang="en-US" sz="2600" dirty="0">
                <a:latin typeface="Calibri" pitchFamily="34" charset="0"/>
              </a:rPr>
              <a:t>NEW PBL-H&amp;K</a:t>
            </a:r>
          </a:p>
        </p:txBody>
      </p:sp>
      <p:sp>
        <p:nvSpPr>
          <p:cNvPr id="76809" name="Text Box 9"/>
          <p:cNvSpPr txBox="1">
            <a:spLocks noChangeArrowheads="1"/>
          </p:cNvSpPr>
          <p:nvPr/>
        </p:nvSpPr>
        <p:spPr bwMode="auto">
          <a:xfrm>
            <a:off x="1050066" y="1816423"/>
            <a:ext cx="1109569" cy="378777"/>
          </a:xfrm>
          <a:prstGeom prst="rect">
            <a:avLst/>
          </a:prstGeom>
          <a:noFill/>
          <a:ln w="9525">
            <a:noFill/>
            <a:miter lim="800000"/>
            <a:headEnd/>
            <a:tailEnd/>
          </a:ln>
          <a:effectLst/>
        </p:spPr>
        <p:txBody>
          <a:bodyPr lIns="100794" tIns="50397" rIns="100794" bIns="50397">
            <a:spAutoFit/>
          </a:bodyPr>
          <a:lstStyle/>
          <a:p>
            <a:pPr>
              <a:spcBef>
                <a:spcPct val="50000"/>
              </a:spcBef>
            </a:pPr>
            <a:r>
              <a:rPr lang="en-US" b="1"/>
              <a:t>PBLH</a:t>
            </a:r>
          </a:p>
        </p:txBody>
      </p:sp>
      <p:sp>
        <p:nvSpPr>
          <p:cNvPr id="76810" name="Text Box 10"/>
          <p:cNvSpPr txBox="1">
            <a:spLocks noChangeArrowheads="1"/>
          </p:cNvSpPr>
          <p:nvPr/>
        </p:nvSpPr>
        <p:spPr bwMode="auto">
          <a:xfrm>
            <a:off x="1445590" y="2603889"/>
            <a:ext cx="1914619" cy="378777"/>
          </a:xfrm>
          <a:prstGeom prst="rect">
            <a:avLst/>
          </a:prstGeom>
          <a:noFill/>
          <a:ln w="9525">
            <a:noFill/>
            <a:miter lim="800000"/>
            <a:headEnd/>
            <a:tailEnd/>
          </a:ln>
          <a:effectLst/>
        </p:spPr>
        <p:txBody>
          <a:bodyPr lIns="100794" tIns="50397" rIns="100794" bIns="50397">
            <a:spAutoFit/>
          </a:bodyPr>
          <a:lstStyle/>
          <a:p>
            <a:pPr>
              <a:spcBef>
                <a:spcPct val="50000"/>
              </a:spcBef>
            </a:pPr>
            <a:r>
              <a:rPr lang="en-US" b="1"/>
              <a:t>Max Wind H</a:t>
            </a:r>
          </a:p>
        </p:txBody>
      </p:sp>
      <p:pic>
        <p:nvPicPr>
          <p:cNvPr id="76812" name="Picture 12"/>
          <p:cNvPicPr>
            <a:picLocks noChangeAspect="1" noChangeArrowheads="1"/>
          </p:cNvPicPr>
          <p:nvPr/>
        </p:nvPicPr>
        <p:blipFill>
          <a:blip r:embed="rId4" cstate="print"/>
          <a:srcRect l="9486" r="3557" b="4092"/>
          <a:stretch>
            <a:fillRect/>
          </a:stretch>
        </p:blipFill>
        <p:spPr bwMode="auto">
          <a:xfrm>
            <a:off x="168011" y="3622345"/>
            <a:ext cx="4620286" cy="3937331"/>
          </a:xfrm>
          <a:prstGeom prst="rect">
            <a:avLst/>
          </a:prstGeom>
          <a:noFill/>
          <a:ln w="9525">
            <a:noFill/>
            <a:miter lim="800000"/>
            <a:headEnd/>
            <a:tailEnd/>
          </a:ln>
          <a:effectLst/>
        </p:spPr>
      </p:pic>
      <p:pic>
        <p:nvPicPr>
          <p:cNvPr id="76813" name="Picture 13"/>
          <p:cNvPicPr>
            <a:picLocks noChangeAspect="1" noChangeArrowheads="1"/>
          </p:cNvPicPr>
          <p:nvPr/>
        </p:nvPicPr>
        <p:blipFill>
          <a:blip r:embed="rId5" cstate="print"/>
          <a:srcRect l="9882" t="6139" r="3162" b="3836"/>
          <a:stretch>
            <a:fillRect/>
          </a:stretch>
        </p:blipFill>
        <p:spPr bwMode="auto">
          <a:xfrm>
            <a:off x="5208323" y="3863834"/>
            <a:ext cx="4620286" cy="3695841"/>
          </a:xfrm>
          <a:prstGeom prst="rect">
            <a:avLst/>
          </a:prstGeom>
          <a:noFill/>
          <a:ln w="9525">
            <a:noFill/>
            <a:miter lim="800000"/>
            <a:headEnd/>
            <a:tailEnd/>
          </a:ln>
          <a:effectLst/>
        </p:spPr>
      </p:pic>
      <p:sp>
        <p:nvSpPr>
          <p:cNvPr id="76814" name="AutoShape 14"/>
          <p:cNvSpPr>
            <a:spLocks noChangeArrowheads="1"/>
          </p:cNvSpPr>
          <p:nvPr/>
        </p:nvSpPr>
        <p:spPr bwMode="auto">
          <a:xfrm>
            <a:off x="2100130" y="6299729"/>
            <a:ext cx="1008063" cy="251989"/>
          </a:xfrm>
          <a:prstGeom prst="leftArrow">
            <a:avLst>
              <a:gd name="adj1" fmla="val 50000"/>
              <a:gd name="adj2" fmla="val 100000"/>
            </a:avLst>
          </a:prstGeom>
          <a:solidFill>
            <a:schemeClr val="accent1"/>
          </a:solidFill>
          <a:ln w="9525">
            <a:solidFill>
              <a:schemeClr val="tx1"/>
            </a:solidFill>
            <a:miter lim="800000"/>
            <a:headEnd/>
            <a:tailEnd/>
          </a:ln>
          <a:effectLst/>
        </p:spPr>
        <p:txBody>
          <a:bodyPr wrap="none" lIns="100794" tIns="50397" rIns="100794" bIns="50397" anchor="ctr"/>
          <a:lstStyle/>
          <a:p>
            <a:endParaRPr lang="en-US"/>
          </a:p>
        </p:txBody>
      </p:sp>
      <p:sp>
        <p:nvSpPr>
          <p:cNvPr id="76815" name="AutoShape 15"/>
          <p:cNvSpPr>
            <a:spLocks noChangeArrowheads="1"/>
          </p:cNvSpPr>
          <p:nvPr/>
        </p:nvSpPr>
        <p:spPr bwMode="auto">
          <a:xfrm>
            <a:off x="2100130" y="5039784"/>
            <a:ext cx="1260078" cy="503978"/>
          </a:xfrm>
          <a:prstGeom prst="rightArrow">
            <a:avLst>
              <a:gd name="adj1" fmla="val 50000"/>
              <a:gd name="adj2" fmla="val 62500"/>
            </a:avLst>
          </a:prstGeom>
          <a:solidFill>
            <a:schemeClr val="accent1"/>
          </a:solidFill>
          <a:ln w="9525">
            <a:solidFill>
              <a:schemeClr val="tx1"/>
            </a:solidFill>
            <a:miter lim="800000"/>
            <a:headEnd/>
            <a:tailEnd/>
          </a:ln>
          <a:effectLst/>
        </p:spPr>
        <p:txBody>
          <a:bodyPr wrap="none" lIns="100794" tIns="50397" rIns="100794" bIns="50397" anchor="ctr"/>
          <a:lstStyle/>
          <a:p>
            <a:endParaRPr lang="en-US"/>
          </a:p>
        </p:txBody>
      </p:sp>
      <p:sp>
        <p:nvSpPr>
          <p:cNvPr id="76816" name="AutoShape 16"/>
          <p:cNvSpPr>
            <a:spLocks noChangeArrowheads="1"/>
          </p:cNvSpPr>
          <p:nvPr/>
        </p:nvSpPr>
        <p:spPr bwMode="auto">
          <a:xfrm>
            <a:off x="6636412" y="5039784"/>
            <a:ext cx="1260078" cy="503978"/>
          </a:xfrm>
          <a:prstGeom prst="rightArrow">
            <a:avLst>
              <a:gd name="adj1" fmla="val 50000"/>
              <a:gd name="adj2" fmla="val 62500"/>
            </a:avLst>
          </a:prstGeom>
          <a:solidFill>
            <a:schemeClr val="accent1"/>
          </a:solidFill>
          <a:ln w="9525">
            <a:solidFill>
              <a:schemeClr val="tx1"/>
            </a:solidFill>
            <a:miter lim="800000"/>
            <a:headEnd/>
            <a:tailEnd/>
          </a:ln>
          <a:effectLst/>
        </p:spPr>
        <p:txBody>
          <a:bodyPr wrap="none" lIns="100794" tIns="50397" rIns="100794" bIns="50397" anchor="ctr"/>
          <a:lstStyle/>
          <a:p>
            <a:endParaRPr lang="en-US"/>
          </a:p>
        </p:txBody>
      </p:sp>
      <p:sp>
        <p:nvSpPr>
          <p:cNvPr id="76817" name="AutoShape 17"/>
          <p:cNvSpPr>
            <a:spLocks noChangeArrowheads="1"/>
          </p:cNvSpPr>
          <p:nvPr/>
        </p:nvSpPr>
        <p:spPr bwMode="auto">
          <a:xfrm>
            <a:off x="6636412" y="6299729"/>
            <a:ext cx="1260078" cy="335986"/>
          </a:xfrm>
          <a:prstGeom prst="leftArrow">
            <a:avLst>
              <a:gd name="adj1" fmla="val 50000"/>
              <a:gd name="adj2" fmla="val 93750"/>
            </a:avLst>
          </a:prstGeom>
          <a:solidFill>
            <a:schemeClr val="accent1"/>
          </a:solidFill>
          <a:ln w="9525">
            <a:solidFill>
              <a:schemeClr val="tx1"/>
            </a:solidFill>
            <a:miter lim="800000"/>
            <a:headEnd/>
            <a:tailEnd/>
          </a:ln>
          <a:effectLst/>
        </p:spPr>
        <p:txBody>
          <a:bodyPr wrap="none" lIns="100794" tIns="50397" rIns="100794" bIns="50397" anchor="ctr"/>
          <a:lstStyle/>
          <a:p>
            <a:endParaRPr lang="en-US"/>
          </a:p>
        </p:txBody>
      </p:sp>
      <p:sp>
        <p:nvSpPr>
          <p:cNvPr id="76820" name="Text Box 20"/>
          <p:cNvSpPr txBox="1">
            <a:spLocks noChangeArrowheads="1"/>
          </p:cNvSpPr>
          <p:nvPr/>
        </p:nvSpPr>
        <p:spPr bwMode="auto">
          <a:xfrm>
            <a:off x="924057" y="5543762"/>
            <a:ext cx="756047" cy="378777"/>
          </a:xfrm>
          <a:prstGeom prst="rect">
            <a:avLst/>
          </a:prstGeom>
          <a:noFill/>
          <a:ln w="9525">
            <a:noFill/>
            <a:miter lim="800000"/>
            <a:headEnd/>
            <a:tailEnd/>
          </a:ln>
          <a:effectLst/>
        </p:spPr>
        <p:txBody>
          <a:bodyPr lIns="100794" tIns="50397" rIns="100794" bIns="50397">
            <a:spAutoFit/>
          </a:bodyPr>
          <a:lstStyle/>
          <a:p>
            <a:pPr>
              <a:spcBef>
                <a:spcPct val="50000"/>
              </a:spcBef>
            </a:pPr>
            <a:r>
              <a:rPr lang="en-US" b="1"/>
              <a:t>PBL</a:t>
            </a:r>
          </a:p>
        </p:txBody>
      </p:sp>
      <p:sp>
        <p:nvSpPr>
          <p:cNvPr id="76821" name="Text Box 21"/>
          <p:cNvSpPr txBox="1">
            <a:spLocks noChangeArrowheads="1"/>
          </p:cNvSpPr>
          <p:nvPr/>
        </p:nvSpPr>
        <p:spPr bwMode="auto">
          <a:xfrm>
            <a:off x="8064500" y="6147486"/>
            <a:ext cx="756047" cy="378777"/>
          </a:xfrm>
          <a:prstGeom prst="rect">
            <a:avLst/>
          </a:prstGeom>
          <a:noFill/>
          <a:ln w="9525">
            <a:noFill/>
            <a:miter lim="800000"/>
            <a:headEnd/>
            <a:tailEnd/>
          </a:ln>
          <a:effectLst/>
        </p:spPr>
        <p:txBody>
          <a:bodyPr lIns="100794" tIns="50397" rIns="100794" bIns="50397">
            <a:spAutoFit/>
          </a:bodyPr>
          <a:lstStyle/>
          <a:p>
            <a:pPr>
              <a:spcBef>
                <a:spcPct val="50000"/>
              </a:spcBef>
            </a:pPr>
            <a:r>
              <a:rPr lang="en-US" b="1"/>
              <a:t>PBL</a:t>
            </a:r>
          </a:p>
        </p:txBody>
      </p:sp>
      <p:sp>
        <p:nvSpPr>
          <p:cNvPr id="76822" name="Text Box 22"/>
          <p:cNvSpPr txBox="1">
            <a:spLocks noChangeArrowheads="1"/>
          </p:cNvSpPr>
          <p:nvPr/>
        </p:nvSpPr>
        <p:spPr bwMode="auto">
          <a:xfrm>
            <a:off x="4620287" y="839965"/>
            <a:ext cx="840052" cy="378777"/>
          </a:xfrm>
          <a:prstGeom prst="rect">
            <a:avLst/>
          </a:prstGeom>
          <a:noFill/>
          <a:ln w="9525">
            <a:noFill/>
            <a:miter lim="800000"/>
            <a:headEnd/>
            <a:tailEnd/>
          </a:ln>
          <a:effectLst/>
        </p:spPr>
        <p:txBody>
          <a:bodyPr lIns="100794" tIns="50397" rIns="100794" bIns="50397">
            <a:spAutoFit/>
          </a:bodyPr>
          <a:lstStyle/>
          <a:p>
            <a:pPr>
              <a:spcBef>
                <a:spcPct val="50000"/>
              </a:spcBef>
            </a:pPr>
            <a:r>
              <a:rPr lang="en-US" b="1"/>
              <a:t>Ideal</a:t>
            </a:r>
          </a:p>
        </p:txBody>
      </p:sp>
      <p:sp>
        <p:nvSpPr>
          <p:cNvPr id="76823" name="Text Box 23"/>
          <p:cNvSpPr txBox="1">
            <a:spLocks noChangeArrowheads="1"/>
          </p:cNvSpPr>
          <p:nvPr/>
        </p:nvSpPr>
        <p:spPr bwMode="auto">
          <a:xfrm>
            <a:off x="4536281" y="4283816"/>
            <a:ext cx="840052" cy="1071274"/>
          </a:xfrm>
          <a:prstGeom prst="rect">
            <a:avLst/>
          </a:prstGeom>
          <a:noFill/>
          <a:ln w="9525">
            <a:noFill/>
            <a:miter lim="800000"/>
            <a:headEnd/>
            <a:tailEnd/>
          </a:ln>
          <a:effectLst/>
        </p:spPr>
        <p:txBody>
          <a:bodyPr lIns="100794" tIns="50397" rIns="100794" bIns="50397">
            <a:spAutoFit/>
          </a:bodyPr>
          <a:lstStyle/>
          <a:p>
            <a:pPr>
              <a:spcBef>
                <a:spcPct val="50000"/>
              </a:spcBef>
            </a:pPr>
            <a:r>
              <a:rPr lang="en-US" b="1" dirty="0"/>
              <a:t>Real</a:t>
            </a:r>
          </a:p>
          <a:p>
            <a:pPr>
              <a:spcBef>
                <a:spcPct val="50000"/>
              </a:spcBef>
            </a:pPr>
            <a:r>
              <a:rPr lang="en-US" sz="1500" b="1" dirty="0"/>
              <a:t>EARL</a:t>
            </a:r>
          </a:p>
          <a:p>
            <a:pPr>
              <a:spcBef>
                <a:spcPct val="50000"/>
              </a:spcBef>
            </a:pPr>
            <a:r>
              <a:rPr lang="en-US" sz="1500" b="1" dirty="0"/>
              <a:t>F24</a:t>
            </a:r>
          </a:p>
        </p:txBody>
      </p:sp>
      <p:sp>
        <p:nvSpPr>
          <p:cNvPr id="76824" name="Text Box 24"/>
          <p:cNvSpPr txBox="1">
            <a:spLocks noChangeArrowheads="1"/>
          </p:cNvSpPr>
          <p:nvPr/>
        </p:nvSpPr>
        <p:spPr bwMode="auto">
          <a:xfrm>
            <a:off x="6720417" y="5643508"/>
            <a:ext cx="1344083" cy="378777"/>
          </a:xfrm>
          <a:prstGeom prst="rect">
            <a:avLst/>
          </a:prstGeom>
          <a:noFill/>
          <a:ln w="9525">
            <a:noFill/>
            <a:miter lim="800000"/>
            <a:headEnd/>
            <a:tailEnd/>
          </a:ln>
          <a:effectLst/>
        </p:spPr>
        <p:txBody>
          <a:bodyPr lIns="100794" tIns="50397" rIns="100794" bIns="50397">
            <a:spAutoFit/>
          </a:bodyPr>
          <a:lstStyle/>
          <a:p>
            <a:pPr>
              <a:spcBef>
                <a:spcPct val="50000"/>
              </a:spcBef>
            </a:pPr>
            <a:r>
              <a:rPr lang="en-US" b="1"/>
              <a:t>Inflow H</a:t>
            </a:r>
          </a:p>
        </p:txBody>
      </p:sp>
      <p:sp>
        <p:nvSpPr>
          <p:cNvPr id="76825" name="Text Box 25"/>
          <p:cNvSpPr txBox="1">
            <a:spLocks noChangeArrowheads="1"/>
          </p:cNvSpPr>
          <p:nvPr/>
        </p:nvSpPr>
        <p:spPr bwMode="auto">
          <a:xfrm>
            <a:off x="1344084" y="5811501"/>
            <a:ext cx="1344083" cy="378777"/>
          </a:xfrm>
          <a:prstGeom prst="rect">
            <a:avLst/>
          </a:prstGeom>
          <a:noFill/>
          <a:ln w="9525">
            <a:noFill/>
            <a:miter lim="800000"/>
            <a:headEnd/>
            <a:tailEnd/>
          </a:ln>
          <a:effectLst/>
        </p:spPr>
        <p:txBody>
          <a:bodyPr lIns="100794" tIns="50397" rIns="100794" bIns="50397">
            <a:spAutoFit/>
          </a:bodyPr>
          <a:lstStyle/>
          <a:p>
            <a:pPr>
              <a:spcBef>
                <a:spcPct val="50000"/>
              </a:spcBef>
            </a:pPr>
            <a:r>
              <a:rPr lang="en-US" b="1"/>
              <a:t>Inflow H</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idx="10"/>
          </p:nvPr>
        </p:nvSpPr>
        <p:spPr/>
        <p:txBody>
          <a:bodyPr/>
          <a:lstStyle/>
          <a:p>
            <a:r>
              <a:rPr lang="en-US"/>
              <a:t>8/9/12</a:t>
            </a:r>
          </a:p>
        </p:txBody>
      </p:sp>
      <p:sp>
        <p:nvSpPr>
          <p:cNvPr id="5121" name="Rectangle 1"/>
          <p:cNvSpPr>
            <a:spLocks noGrp="1" noChangeArrowheads="1"/>
          </p:cNvSpPr>
          <p:nvPr>
            <p:ph type="title"/>
          </p:nvPr>
        </p:nvSpPr>
        <p:spPr>
          <a:xfrm>
            <a:off x="504031" y="302737"/>
            <a:ext cx="8736542" cy="621223"/>
          </a:xfrm>
          <a:ln/>
        </p:spPr>
        <p:txBody>
          <a:bodyPr tIns="60437"/>
          <a:lstStyle/>
          <a:p>
            <a:pPr algn="ctr">
              <a:lnSpc>
                <a:spcPct val="98000"/>
              </a:lnSpc>
              <a:tabLst>
                <a:tab pos="797955" algn="l"/>
                <a:tab pos="1595910" algn="l"/>
                <a:tab pos="2393865" algn="l"/>
                <a:tab pos="3191820" algn="l"/>
                <a:tab pos="3989775" algn="l"/>
                <a:tab pos="4787730" algn="l"/>
                <a:tab pos="5585685" algn="l"/>
                <a:tab pos="6383640" algn="l"/>
                <a:tab pos="7181595" algn="l"/>
                <a:tab pos="7979550" algn="l"/>
              </a:tabLst>
            </a:pPr>
            <a:r>
              <a:rPr lang="en-US" sz="2900" dirty="0"/>
              <a:t>RRTMG Idealized run</a:t>
            </a:r>
          </a:p>
        </p:txBody>
      </p:sp>
      <p:pic>
        <p:nvPicPr>
          <p:cNvPr id="5122" name="Picture 2"/>
          <p:cNvPicPr>
            <a:picLocks noChangeAspect="1" noChangeArrowheads="1"/>
          </p:cNvPicPr>
          <p:nvPr/>
        </p:nvPicPr>
        <p:blipFill>
          <a:blip r:embed="rId3" cstate="print"/>
          <a:srcRect/>
          <a:stretch>
            <a:fillRect/>
          </a:stretch>
        </p:blipFill>
        <p:spPr bwMode="auto">
          <a:xfrm>
            <a:off x="252016" y="2351899"/>
            <a:ext cx="4728793" cy="2939874"/>
          </a:xfrm>
          <a:prstGeom prst="rect">
            <a:avLst/>
          </a:prstGeom>
          <a:noFill/>
          <a:ln w="9525">
            <a:noFill/>
            <a:round/>
            <a:headEnd/>
            <a:tailEnd/>
          </a:ln>
          <a:effectLst/>
        </p:spPr>
      </p:pic>
      <p:pic>
        <p:nvPicPr>
          <p:cNvPr id="5123" name="Picture 3"/>
          <p:cNvPicPr>
            <a:picLocks noChangeAspect="1" noChangeArrowheads="1"/>
          </p:cNvPicPr>
          <p:nvPr/>
        </p:nvPicPr>
        <p:blipFill>
          <a:blip r:embed="rId4" cstate="print"/>
          <a:srcRect/>
          <a:stretch>
            <a:fillRect/>
          </a:stretch>
        </p:blipFill>
        <p:spPr bwMode="auto">
          <a:xfrm>
            <a:off x="5292329" y="2337900"/>
            <a:ext cx="4483778" cy="2913625"/>
          </a:xfrm>
          <a:prstGeom prst="rect">
            <a:avLst/>
          </a:prstGeom>
          <a:noFill/>
          <a:ln w="9525">
            <a:noFill/>
            <a:round/>
            <a:headEnd/>
            <a:tailEnd/>
          </a:ln>
          <a:effectLst/>
        </p:spPr>
      </p:pic>
      <p:sp>
        <p:nvSpPr>
          <p:cNvPr id="5124" name="Text Box 4"/>
          <p:cNvSpPr txBox="1">
            <a:spLocks noChangeArrowheads="1"/>
          </p:cNvSpPr>
          <p:nvPr/>
        </p:nvSpPr>
        <p:spPr bwMode="auto">
          <a:xfrm>
            <a:off x="1008063" y="2015914"/>
            <a:ext cx="4032250" cy="381484"/>
          </a:xfrm>
          <a:prstGeom prst="rect">
            <a:avLst/>
          </a:prstGeom>
          <a:noFill/>
          <a:ln w="9525">
            <a:noFill/>
            <a:round/>
            <a:headEnd/>
            <a:tailEnd/>
          </a:ln>
          <a:effectLst/>
        </p:spPr>
        <p:txBody>
          <a:bodyPr lIns="99207" tIns="67104" rIns="99207" bIns="49604"/>
          <a:lstStyle/>
          <a:p>
            <a:pPr algn="ctr">
              <a:tabLst>
                <a:tab pos="797955" algn="l"/>
                <a:tab pos="1595910" algn="l"/>
                <a:tab pos="2393865" algn="l"/>
                <a:tab pos="3191820" algn="l"/>
                <a:tab pos="3989775" algn="l"/>
              </a:tabLst>
            </a:pPr>
            <a:r>
              <a:rPr lang="en-US" dirty="0">
                <a:solidFill>
                  <a:srgbClr val="000000"/>
                </a:solidFill>
              </a:rPr>
              <a:t>PMIN</a:t>
            </a:r>
          </a:p>
        </p:txBody>
      </p:sp>
      <p:sp>
        <p:nvSpPr>
          <p:cNvPr id="5125" name="Text Box 5"/>
          <p:cNvSpPr txBox="1">
            <a:spLocks noChangeArrowheads="1"/>
          </p:cNvSpPr>
          <p:nvPr/>
        </p:nvSpPr>
        <p:spPr bwMode="auto">
          <a:xfrm>
            <a:off x="5796359" y="2015914"/>
            <a:ext cx="4032250" cy="381484"/>
          </a:xfrm>
          <a:prstGeom prst="rect">
            <a:avLst/>
          </a:prstGeom>
          <a:noFill/>
          <a:ln w="9525">
            <a:noFill/>
            <a:round/>
            <a:headEnd/>
            <a:tailEnd/>
          </a:ln>
          <a:effectLst/>
        </p:spPr>
        <p:txBody>
          <a:bodyPr lIns="99207" tIns="67104" rIns="99207" bIns="49604"/>
          <a:lstStyle/>
          <a:p>
            <a:pPr algn="ctr">
              <a:tabLst>
                <a:tab pos="797955" algn="l"/>
                <a:tab pos="1595910" algn="l"/>
                <a:tab pos="2393865" algn="l"/>
                <a:tab pos="3191820" algn="l"/>
                <a:tab pos="3989775" algn="l"/>
              </a:tabLst>
            </a:pPr>
            <a:r>
              <a:rPr lang="en-US" dirty="0">
                <a:solidFill>
                  <a:srgbClr val="000000"/>
                </a:solidFill>
              </a:rPr>
              <a:t>VMAX</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idx="10"/>
          </p:nvPr>
        </p:nvSpPr>
        <p:spPr/>
        <p:txBody>
          <a:bodyPr/>
          <a:lstStyle/>
          <a:p>
            <a:r>
              <a:rPr lang="en-US"/>
              <a:t>8/9/12</a:t>
            </a:r>
          </a:p>
        </p:txBody>
      </p:sp>
      <p:pic>
        <p:nvPicPr>
          <p:cNvPr id="6145" name="Picture 1"/>
          <p:cNvPicPr>
            <a:picLocks noChangeAspect="1" noChangeArrowheads="1"/>
          </p:cNvPicPr>
          <p:nvPr/>
        </p:nvPicPr>
        <p:blipFill>
          <a:blip r:embed="rId3" cstate="print"/>
          <a:srcRect/>
          <a:stretch>
            <a:fillRect/>
          </a:stretch>
        </p:blipFill>
        <p:spPr bwMode="auto">
          <a:xfrm>
            <a:off x="859305" y="965958"/>
            <a:ext cx="4433024" cy="3130616"/>
          </a:xfrm>
          <a:prstGeom prst="rect">
            <a:avLst/>
          </a:prstGeom>
          <a:noFill/>
          <a:ln w="9525">
            <a:noFill/>
            <a:round/>
            <a:headEnd/>
            <a:tailEnd/>
          </a:ln>
          <a:effectLst/>
        </p:spPr>
      </p:pic>
      <p:pic>
        <p:nvPicPr>
          <p:cNvPr id="6146" name="Picture 2"/>
          <p:cNvPicPr>
            <a:picLocks noChangeAspect="1" noChangeArrowheads="1"/>
          </p:cNvPicPr>
          <p:nvPr/>
        </p:nvPicPr>
        <p:blipFill>
          <a:blip r:embed="rId4" cstate="print"/>
          <a:srcRect/>
          <a:stretch>
            <a:fillRect/>
          </a:stretch>
        </p:blipFill>
        <p:spPr bwMode="auto">
          <a:xfrm>
            <a:off x="834802" y="4084324"/>
            <a:ext cx="4457526" cy="3275859"/>
          </a:xfrm>
          <a:prstGeom prst="rect">
            <a:avLst/>
          </a:prstGeom>
          <a:noFill/>
          <a:ln w="9525">
            <a:noFill/>
            <a:round/>
            <a:headEnd/>
            <a:tailEnd/>
          </a:ln>
          <a:effectLst/>
        </p:spPr>
      </p:pic>
      <p:sp>
        <p:nvSpPr>
          <p:cNvPr id="6147" name="Rectangle 3"/>
          <p:cNvSpPr>
            <a:spLocks noChangeArrowheads="1"/>
          </p:cNvSpPr>
          <p:nvPr/>
        </p:nvSpPr>
        <p:spPr bwMode="auto">
          <a:xfrm>
            <a:off x="5292328" y="965958"/>
            <a:ext cx="4536281" cy="3130616"/>
          </a:xfrm>
          <a:prstGeom prst="rect">
            <a:avLst/>
          </a:prstGeom>
          <a:blipFill dpi="0" rotWithShape="0">
            <a:blip r:embed="rId5" cstate="print"/>
            <a:srcRect/>
            <a:stretch>
              <a:fillRect/>
            </a:stretch>
          </a:blipFill>
          <a:ln w="9525">
            <a:noFill/>
            <a:round/>
            <a:headEnd/>
            <a:tailEnd/>
          </a:ln>
          <a:effectLst/>
        </p:spPr>
        <p:txBody>
          <a:bodyPr lIns="99207" tIns="67104" rIns="99207" bIns="49604" anchor="ctr" anchorCtr="1"/>
          <a:lstStyle/>
          <a:p>
            <a:pPr algn="ctr">
              <a:tabLst>
                <a:tab pos="797955" algn="l"/>
                <a:tab pos="1595910" algn="l"/>
                <a:tab pos="2393865" algn="l"/>
                <a:tab pos="3191820" algn="l"/>
                <a:tab pos="3989775" algn="l"/>
              </a:tabLst>
            </a:pPr>
            <a:r>
              <a:rPr lang="en-US" dirty="0">
                <a:solidFill>
                  <a:srgbClr val="000000"/>
                </a:solidFill>
              </a:rPr>
              <a:t>.</a:t>
            </a:r>
          </a:p>
        </p:txBody>
      </p:sp>
      <p:pic>
        <p:nvPicPr>
          <p:cNvPr id="6148" name="Picture 4"/>
          <p:cNvPicPr>
            <a:picLocks noChangeAspect="1" noChangeArrowheads="1"/>
          </p:cNvPicPr>
          <p:nvPr/>
        </p:nvPicPr>
        <p:blipFill>
          <a:blip r:embed="rId6" cstate="print"/>
          <a:srcRect/>
          <a:stretch>
            <a:fillRect/>
          </a:stretch>
        </p:blipFill>
        <p:spPr bwMode="auto">
          <a:xfrm>
            <a:off x="5227575" y="4016078"/>
            <a:ext cx="4601035" cy="3422853"/>
          </a:xfrm>
          <a:prstGeom prst="rect">
            <a:avLst/>
          </a:prstGeom>
          <a:noFill/>
          <a:ln w="9525">
            <a:noFill/>
            <a:round/>
            <a:headEnd/>
            <a:tailEnd/>
          </a:ln>
          <a:effectLst/>
        </p:spPr>
      </p:pic>
      <p:sp>
        <p:nvSpPr>
          <p:cNvPr id="6149" name="Text Box 5"/>
          <p:cNvSpPr txBox="1">
            <a:spLocks noChangeArrowheads="1"/>
          </p:cNvSpPr>
          <p:nvPr/>
        </p:nvSpPr>
        <p:spPr bwMode="auto">
          <a:xfrm>
            <a:off x="1597850" y="892462"/>
            <a:ext cx="4032250" cy="381484"/>
          </a:xfrm>
          <a:prstGeom prst="rect">
            <a:avLst/>
          </a:prstGeom>
          <a:noFill/>
          <a:ln w="9525">
            <a:noFill/>
            <a:round/>
            <a:headEnd/>
            <a:tailEnd/>
          </a:ln>
          <a:effectLst/>
        </p:spPr>
        <p:txBody>
          <a:bodyPr lIns="99207" tIns="67104" rIns="99207" bIns="49604"/>
          <a:lstStyle/>
          <a:p>
            <a:pPr>
              <a:tabLst>
                <a:tab pos="797955" algn="l"/>
                <a:tab pos="1595910" algn="l"/>
                <a:tab pos="2393865" algn="l"/>
                <a:tab pos="3191820" algn="l"/>
                <a:tab pos="3989775" algn="l"/>
              </a:tabLst>
            </a:pPr>
            <a:r>
              <a:rPr lang="en-US" dirty="0">
                <a:solidFill>
                  <a:srgbClr val="000000"/>
                </a:solidFill>
              </a:rPr>
              <a:t>Radiation forcing - HWRF</a:t>
            </a:r>
          </a:p>
        </p:txBody>
      </p:sp>
      <p:sp>
        <p:nvSpPr>
          <p:cNvPr id="6150" name="Text Box 6"/>
          <p:cNvSpPr txBox="1">
            <a:spLocks noChangeArrowheads="1"/>
          </p:cNvSpPr>
          <p:nvPr/>
        </p:nvSpPr>
        <p:spPr bwMode="auto">
          <a:xfrm>
            <a:off x="6097378" y="906461"/>
            <a:ext cx="4032250" cy="381484"/>
          </a:xfrm>
          <a:prstGeom prst="rect">
            <a:avLst/>
          </a:prstGeom>
          <a:noFill/>
          <a:ln w="9525">
            <a:noFill/>
            <a:round/>
            <a:headEnd/>
            <a:tailEnd/>
          </a:ln>
          <a:effectLst/>
        </p:spPr>
        <p:txBody>
          <a:bodyPr lIns="99207" tIns="67104" rIns="99207" bIns="49604"/>
          <a:lstStyle/>
          <a:p>
            <a:pPr>
              <a:tabLst>
                <a:tab pos="797955" algn="l"/>
                <a:tab pos="1595910" algn="l"/>
                <a:tab pos="2393865" algn="l"/>
                <a:tab pos="3191820" algn="l"/>
                <a:tab pos="3989775" algn="l"/>
              </a:tabLst>
            </a:pPr>
            <a:r>
              <a:rPr lang="en-US" dirty="0">
                <a:solidFill>
                  <a:srgbClr val="000000"/>
                </a:solidFill>
              </a:rPr>
              <a:t>Radiation forcing - RRTMG</a:t>
            </a:r>
          </a:p>
        </p:txBody>
      </p:sp>
      <p:sp>
        <p:nvSpPr>
          <p:cNvPr id="6151" name="Text Box 7"/>
          <p:cNvSpPr txBox="1">
            <a:spLocks noChangeArrowheads="1"/>
          </p:cNvSpPr>
          <p:nvPr/>
        </p:nvSpPr>
        <p:spPr bwMode="auto">
          <a:xfrm>
            <a:off x="967810" y="3951330"/>
            <a:ext cx="4284266" cy="381484"/>
          </a:xfrm>
          <a:prstGeom prst="rect">
            <a:avLst/>
          </a:prstGeom>
          <a:noFill/>
          <a:ln w="9525">
            <a:noFill/>
            <a:round/>
            <a:headEnd/>
            <a:tailEnd/>
          </a:ln>
          <a:effectLst/>
        </p:spPr>
        <p:txBody>
          <a:bodyPr lIns="99207" tIns="67104" rIns="99207" bIns="49604"/>
          <a:lstStyle/>
          <a:p>
            <a:pPr>
              <a:tabLst>
                <a:tab pos="797955" algn="l"/>
                <a:tab pos="1595910" algn="l"/>
                <a:tab pos="2393865" algn="l"/>
                <a:tab pos="3191820" algn="l"/>
                <a:tab pos="3989775" algn="l"/>
              </a:tabLst>
            </a:pPr>
            <a:r>
              <a:rPr lang="en-US" dirty="0">
                <a:solidFill>
                  <a:srgbClr val="000000"/>
                </a:solidFill>
              </a:rPr>
              <a:t>Potential Temp perturbation - HWRF</a:t>
            </a:r>
          </a:p>
        </p:txBody>
      </p:sp>
      <p:sp>
        <p:nvSpPr>
          <p:cNvPr id="6152" name="Text Box 8"/>
          <p:cNvSpPr txBox="1">
            <a:spLocks noChangeArrowheads="1"/>
          </p:cNvSpPr>
          <p:nvPr/>
        </p:nvSpPr>
        <p:spPr bwMode="auto">
          <a:xfrm>
            <a:off x="5292328" y="3981080"/>
            <a:ext cx="4536281" cy="381484"/>
          </a:xfrm>
          <a:prstGeom prst="rect">
            <a:avLst/>
          </a:prstGeom>
          <a:noFill/>
          <a:ln w="9525">
            <a:noFill/>
            <a:round/>
            <a:headEnd/>
            <a:tailEnd/>
          </a:ln>
          <a:effectLst/>
        </p:spPr>
        <p:txBody>
          <a:bodyPr lIns="99207" tIns="67104" rIns="99207" bIns="49604"/>
          <a:lstStyle/>
          <a:p>
            <a:pPr>
              <a:tabLst>
                <a:tab pos="797955" algn="l"/>
                <a:tab pos="1595910" algn="l"/>
                <a:tab pos="2393865" algn="l"/>
                <a:tab pos="3191820" algn="l"/>
                <a:tab pos="3989775" algn="l"/>
              </a:tabLst>
            </a:pPr>
            <a:r>
              <a:rPr lang="en-US" dirty="0">
                <a:solidFill>
                  <a:srgbClr val="000000"/>
                </a:solidFill>
              </a:rPr>
              <a:t>Potential Temp perturbation - RRTMG</a:t>
            </a:r>
          </a:p>
        </p:txBody>
      </p:sp>
      <p:sp>
        <p:nvSpPr>
          <p:cNvPr id="6153" name="Rectangle 9"/>
          <p:cNvSpPr>
            <a:spLocks noGrp="1" noChangeArrowheads="1"/>
          </p:cNvSpPr>
          <p:nvPr>
            <p:ph type="title"/>
          </p:nvPr>
        </p:nvSpPr>
        <p:spPr>
          <a:xfrm>
            <a:off x="504031" y="302737"/>
            <a:ext cx="8736542" cy="621223"/>
          </a:xfrm>
          <a:ln/>
        </p:spPr>
        <p:txBody>
          <a:bodyPr tIns="60437"/>
          <a:lstStyle/>
          <a:p>
            <a:pPr algn="ctr">
              <a:lnSpc>
                <a:spcPct val="98000"/>
              </a:lnSpc>
              <a:tabLst>
                <a:tab pos="797955" algn="l"/>
                <a:tab pos="1595910" algn="l"/>
                <a:tab pos="2393865" algn="l"/>
                <a:tab pos="3191820" algn="l"/>
                <a:tab pos="3989775" algn="l"/>
                <a:tab pos="4787730" algn="l"/>
                <a:tab pos="5585685" algn="l"/>
                <a:tab pos="6383640" algn="l"/>
                <a:tab pos="7181595" algn="l"/>
                <a:tab pos="7979550" algn="l"/>
              </a:tabLst>
            </a:pPr>
            <a:r>
              <a:rPr lang="en-US" sz="2900" dirty="0"/>
              <a:t>RRTMG Idealized run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12" y="274637"/>
            <a:ext cx="9074150" cy="695326"/>
          </a:xfrm>
        </p:spPr>
        <p:txBody>
          <a:bodyPr/>
          <a:lstStyle/>
          <a:p>
            <a:r>
              <a:rPr lang="en-US" sz="4400" b="1" dirty="0" smtClean="0"/>
              <a:t>Potential Issues (focus areas):</a:t>
            </a:r>
            <a:endParaRPr lang="en-US" sz="4400" b="1" dirty="0"/>
          </a:p>
        </p:txBody>
      </p:sp>
      <p:sp>
        <p:nvSpPr>
          <p:cNvPr id="3" name="Content Placeholder 2"/>
          <p:cNvSpPr>
            <a:spLocks noGrp="1"/>
          </p:cNvSpPr>
          <p:nvPr>
            <p:ph idx="1"/>
          </p:nvPr>
        </p:nvSpPr>
        <p:spPr>
          <a:xfrm>
            <a:off x="392112" y="1112837"/>
            <a:ext cx="9074150" cy="6011863"/>
          </a:xfrm>
        </p:spPr>
        <p:txBody>
          <a:bodyPr/>
          <a:lstStyle/>
          <a:p>
            <a:r>
              <a:rPr lang="en-US" sz="2800" dirty="0" smtClean="0"/>
              <a:t>Ocean in HWRF:</a:t>
            </a:r>
          </a:p>
          <a:p>
            <a:pPr marL="947737" lvl="1" indent="-514350"/>
            <a:r>
              <a:rPr lang="en-US" sz="2400" dirty="0" smtClean="0"/>
              <a:t>Very limited evaluation done so far (only a few case studies)</a:t>
            </a:r>
          </a:p>
          <a:p>
            <a:pPr marL="947737" lvl="1" indent="-514350"/>
            <a:r>
              <a:rPr lang="en-US" sz="2400" dirty="0" smtClean="0"/>
              <a:t>Relevance and importance of SSTs on storm intensity in various situations (fast moving, slow moving, shallow waters, loop current, warm/cold eddies etc.)</a:t>
            </a:r>
          </a:p>
          <a:p>
            <a:pPr marL="947737" lvl="1" indent="-514350"/>
            <a:r>
              <a:rPr lang="en-US" sz="2400" dirty="0" smtClean="0"/>
              <a:t>Ocean initialization</a:t>
            </a:r>
          </a:p>
          <a:p>
            <a:pPr marL="947737" lvl="1" indent="-514350"/>
            <a:r>
              <a:rPr lang="en-US" sz="2400" dirty="0" smtClean="0"/>
              <a:t>Differences in atmospheric SSTs and oceanic SSTs</a:t>
            </a:r>
          </a:p>
          <a:p>
            <a:pPr marL="947737" lvl="1" indent="-514350"/>
            <a:r>
              <a:rPr lang="en-US" sz="2400" dirty="0" smtClean="0"/>
              <a:t>Ocean coupling frequency</a:t>
            </a:r>
          </a:p>
          <a:p>
            <a:pPr marL="947737" lvl="1" indent="-514350"/>
            <a:r>
              <a:rPr lang="en-US" sz="2400" dirty="0" smtClean="0"/>
              <a:t>Reduction of fluxes from atmosphere to ocean (as in current operational HWRF)</a:t>
            </a:r>
          </a:p>
          <a:p>
            <a:pPr marL="947737" lvl="1" indent="-514350"/>
            <a:r>
              <a:rPr lang="en-US" sz="2400" dirty="0" smtClean="0"/>
              <a:t>POM vs. HYCOM</a:t>
            </a:r>
          </a:p>
          <a:p>
            <a:pPr marL="947737" lvl="1" indent="-514350"/>
            <a:r>
              <a:rPr lang="en-US" sz="2400" dirty="0" smtClean="0"/>
              <a:t>Wave coupling and </a:t>
            </a:r>
            <a:r>
              <a:rPr lang="en-US" sz="2400" dirty="0" err="1" smtClean="0"/>
              <a:t>sey</a:t>
            </a:r>
            <a:r>
              <a:rPr lang="en-US" sz="2400" dirty="0" smtClean="0"/>
              <a:t>-spray effects</a:t>
            </a:r>
          </a:p>
          <a:p>
            <a:r>
              <a:rPr lang="en-US" sz="2800" dirty="0" smtClean="0"/>
              <a:t>How to analyze and quantify these issues to help physics development? (use of observations)</a:t>
            </a:r>
            <a:endParaRPr lang="en-US" sz="28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512" y="122237"/>
            <a:ext cx="4049712" cy="523220"/>
          </a:xfrm>
          <a:prstGeom prst="rect">
            <a:avLst/>
          </a:prstGeom>
          <a:noFill/>
          <a:ln w="15875" cmpd="sng">
            <a:solidFill>
              <a:schemeClr val="tx1"/>
            </a:solidFill>
            <a:prstDash val="solid"/>
          </a:ln>
        </p:spPr>
        <p:txBody>
          <a:bodyPr wrap="square" rtlCol="0">
            <a:spAutoFit/>
          </a:bodyPr>
          <a:lstStyle/>
          <a:p>
            <a:pPr algn="ctr"/>
            <a:r>
              <a:rPr lang="en-US" sz="2800" b="1" dirty="0" smtClean="0">
                <a:solidFill>
                  <a:srgbClr val="FF0000"/>
                </a:solidFill>
              </a:rPr>
              <a:t>Ocean Heat Content</a:t>
            </a:r>
          </a:p>
        </p:txBody>
      </p:sp>
      <p:pic>
        <p:nvPicPr>
          <p:cNvPr id="5" name="ernesto05l2012080512_ohc.avi">
            <a:hlinkClick r:id="" action="ppaction://media"/>
          </p:cNvPr>
          <p:cNvPicPr>
            <a:picLocks noRot="1" noChangeAspect="1"/>
          </p:cNvPicPr>
          <p:nvPr>
            <a:videoFile r:link="rId1"/>
          </p:nvPr>
        </p:nvPicPr>
        <p:blipFill>
          <a:blip r:embed="rId5" cstate="print"/>
          <a:stretch>
            <a:fillRect/>
          </a:stretch>
        </p:blipFill>
        <p:spPr>
          <a:xfrm>
            <a:off x="315912" y="731837"/>
            <a:ext cx="4267201" cy="3200401"/>
          </a:xfrm>
          <a:prstGeom prst="rect">
            <a:avLst/>
          </a:prstGeom>
        </p:spPr>
      </p:pic>
      <p:pic>
        <p:nvPicPr>
          <p:cNvPr id="6" name="ernesto05l2012080512_sst_current.avi">
            <a:hlinkClick r:id="" action="ppaction://media"/>
          </p:cNvPr>
          <p:cNvPicPr>
            <a:picLocks noRot="1" noChangeAspect="1"/>
          </p:cNvPicPr>
          <p:nvPr>
            <a:videoFile r:link="rId2"/>
          </p:nvPr>
        </p:nvPicPr>
        <p:blipFill>
          <a:blip r:embed="rId6" cstate="print"/>
          <a:stretch>
            <a:fillRect/>
          </a:stretch>
        </p:blipFill>
        <p:spPr>
          <a:xfrm>
            <a:off x="5813424" y="808037"/>
            <a:ext cx="4267201" cy="3200401"/>
          </a:xfrm>
          <a:prstGeom prst="rect">
            <a:avLst/>
          </a:prstGeom>
        </p:spPr>
      </p:pic>
      <p:sp>
        <p:nvSpPr>
          <p:cNvPr id="7" name="TextBox 6"/>
          <p:cNvSpPr txBox="1"/>
          <p:nvPr/>
        </p:nvSpPr>
        <p:spPr>
          <a:xfrm>
            <a:off x="5573712" y="198437"/>
            <a:ext cx="4267200" cy="523220"/>
          </a:xfrm>
          <a:prstGeom prst="rect">
            <a:avLst/>
          </a:prstGeom>
          <a:noFill/>
          <a:ln w="15875" cmpd="sng">
            <a:solidFill>
              <a:schemeClr val="tx1"/>
            </a:solidFill>
            <a:prstDash val="solid"/>
          </a:ln>
        </p:spPr>
        <p:txBody>
          <a:bodyPr wrap="square" rtlCol="0">
            <a:spAutoFit/>
          </a:bodyPr>
          <a:lstStyle/>
          <a:p>
            <a:pPr algn="ctr"/>
            <a:r>
              <a:rPr lang="en-US" sz="2800" b="1" dirty="0" smtClean="0">
                <a:solidFill>
                  <a:srgbClr val="FF0000"/>
                </a:solidFill>
              </a:rPr>
              <a:t>SST &amp; </a:t>
            </a:r>
            <a:r>
              <a:rPr lang="en-US" sz="2800" b="1" dirty="0" err="1" smtClean="0">
                <a:solidFill>
                  <a:srgbClr val="FF0000"/>
                </a:solidFill>
              </a:rPr>
              <a:t>sfc</a:t>
            </a:r>
            <a:r>
              <a:rPr lang="en-US" sz="2800" b="1" dirty="0" smtClean="0">
                <a:solidFill>
                  <a:srgbClr val="FF0000"/>
                </a:solidFill>
              </a:rPr>
              <a:t> Currents</a:t>
            </a:r>
          </a:p>
        </p:txBody>
      </p:sp>
      <p:pic>
        <p:nvPicPr>
          <p:cNvPr id="8" name="ernesto05l2012080512_sst_z26.avi">
            <a:hlinkClick r:id="" action="ppaction://media"/>
          </p:cNvPr>
          <p:cNvPicPr>
            <a:picLocks noRot="1" noChangeAspect="1"/>
          </p:cNvPicPr>
          <p:nvPr>
            <a:videoFile r:link="rId3"/>
          </p:nvPr>
        </p:nvPicPr>
        <p:blipFill>
          <a:blip r:embed="rId7" cstate="print"/>
          <a:stretch>
            <a:fillRect/>
          </a:stretch>
        </p:blipFill>
        <p:spPr>
          <a:xfrm>
            <a:off x="3135312" y="4313237"/>
            <a:ext cx="4328584" cy="3246438"/>
          </a:xfrm>
          <a:prstGeom prst="rect">
            <a:avLst/>
          </a:prstGeom>
        </p:spPr>
      </p:pic>
      <p:sp>
        <p:nvSpPr>
          <p:cNvPr id="9" name="TextBox 8"/>
          <p:cNvSpPr txBox="1"/>
          <p:nvPr/>
        </p:nvSpPr>
        <p:spPr>
          <a:xfrm>
            <a:off x="3592512" y="3856037"/>
            <a:ext cx="3048000" cy="523220"/>
          </a:xfrm>
          <a:prstGeom prst="rect">
            <a:avLst/>
          </a:prstGeom>
          <a:noFill/>
          <a:ln w="15875" cmpd="sng">
            <a:solidFill>
              <a:schemeClr val="tx1"/>
            </a:solidFill>
            <a:prstDash val="solid"/>
          </a:ln>
        </p:spPr>
        <p:txBody>
          <a:bodyPr wrap="square" rtlCol="0">
            <a:spAutoFit/>
          </a:bodyPr>
          <a:lstStyle/>
          <a:p>
            <a:pPr algn="ctr"/>
            <a:r>
              <a:rPr lang="en-US" sz="2800" b="1" dirty="0" smtClean="0">
                <a:solidFill>
                  <a:srgbClr val="FF0000"/>
                </a:solidFill>
              </a:rPr>
              <a:t>SST &amp; Z26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5"/>
                                        </p:tgtEl>
                                      </p:cBhvr>
                                    </p:cmd>
                                  </p:childTnLst>
                                </p:cTn>
                              </p:par>
                            </p:childTnLst>
                          </p:cTn>
                        </p:par>
                        <p:par>
                          <p:cTn id="7" fill="hold">
                            <p:stCondLst>
                              <p:cond delay="20000"/>
                            </p:stCondLst>
                            <p:childTnLst>
                              <p:par>
                                <p:cTn id="8" presetID="1" presetClass="mediacall" presetSubtype="0" fill="hold" nodeType="afterEffect">
                                  <p:stCondLst>
                                    <p:cond delay="0"/>
                                  </p:stCondLst>
                                  <p:childTnLst>
                                    <p:cmd type="call" cmd="playFrom(0.0)">
                                      <p:cBhvr>
                                        <p:cTn id="9" dur="20000" fill="hold"/>
                                        <p:tgtEl>
                                          <p:spTgt spid="6"/>
                                        </p:tgtEl>
                                      </p:cBhvr>
                                    </p:cmd>
                                  </p:childTnLst>
                                </p:cTn>
                              </p:par>
                            </p:childTnLst>
                          </p:cTn>
                        </p:par>
                        <p:par>
                          <p:cTn id="10" fill="hold">
                            <p:stCondLst>
                              <p:cond delay="40000"/>
                            </p:stCondLst>
                            <p:childTnLst>
                              <p:par>
                                <p:cTn id="11" presetID="1" presetClass="mediacall" presetSubtype="0" fill="hold" nodeType="afterEffect">
                                  <p:stCondLst>
                                    <p:cond delay="0"/>
                                  </p:stCondLst>
                                  <p:childTnLst>
                                    <p:cmd type="call" cmd="playFrom(0.0)">
                                      <p:cBhvr>
                                        <p:cTn id="12" dur="2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p:cTn id="19" fill="hold" display="0">
                  <p:stCondLst>
                    <p:cond delay="indefinite"/>
                  </p:stCondLst>
                  <p:endCondLst>
                    <p:cond evt="onNext" delay="0">
                      <p:tgtEl>
                        <p:sldTgt/>
                      </p:tgtEl>
                    </p:cond>
                    <p:cond evt="onPrev" delay="0">
                      <p:tgtEl>
                        <p:sldTgt/>
                      </p:tgtEl>
                    </p:cond>
                  </p:end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p:cTn id="25" fill="hold" display="0">
                  <p:stCondLst>
                    <p:cond delay="indefinite"/>
                  </p:stCondLst>
                  <p:endCondLst>
                    <p:cond evt="onNext" delay="0">
                      <p:tgtEl>
                        <p:sldTgt/>
                      </p:tgtEl>
                    </p:cond>
                    <p:cond evt="onPrev" delay="0">
                      <p:tgtEl>
                        <p:sldTgt/>
                      </p:tgtEl>
                    </p:cond>
                  </p:end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6021" y="251989"/>
            <a:ext cx="8361891" cy="578832"/>
          </a:xfrm>
          <a:prstGeom prst="rect">
            <a:avLst/>
          </a:prstGeom>
          <a:noFill/>
          <a:ln w="15875" cmpd="sng">
            <a:noFill/>
            <a:prstDash val="solid"/>
          </a:ln>
        </p:spPr>
        <p:txBody>
          <a:bodyPr wrap="square" lIns="100794" tIns="50397" rIns="100794" bIns="50397" rtlCol="0">
            <a:spAutoFit/>
          </a:bodyPr>
          <a:lstStyle/>
          <a:p>
            <a:pPr algn="ctr"/>
            <a:r>
              <a:rPr lang="en-US" sz="3100" b="1" u="sng" dirty="0"/>
              <a:t>Example: </a:t>
            </a:r>
            <a:r>
              <a:rPr lang="en-US" sz="3100" b="1" u="sng" dirty="0" err="1"/>
              <a:t>Simuled</a:t>
            </a:r>
            <a:r>
              <a:rPr lang="en-US" sz="3100" b="1" u="sng" dirty="0"/>
              <a:t> SST </a:t>
            </a:r>
            <a:r>
              <a:rPr lang="en-US" sz="3100" b="1" u="sng" dirty="0" err="1"/>
              <a:t>vs</a:t>
            </a:r>
            <a:r>
              <a:rPr lang="en-US" sz="3100" b="1" u="sng" dirty="0"/>
              <a:t> TMI SST</a:t>
            </a:r>
          </a:p>
        </p:txBody>
      </p:sp>
      <p:grpSp>
        <p:nvGrpSpPr>
          <p:cNvPr id="3" name="Group 5"/>
          <p:cNvGrpSpPr/>
          <p:nvPr/>
        </p:nvGrpSpPr>
        <p:grpSpPr>
          <a:xfrm>
            <a:off x="420026" y="2435895"/>
            <a:ext cx="9156568" cy="3779838"/>
            <a:chOff x="38737310" y="16563050"/>
            <a:chExt cx="11434328" cy="3838644"/>
          </a:xfrm>
        </p:grpSpPr>
        <p:pic>
          <p:nvPicPr>
            <p:cNvPr id="7" name="Picture 570" descr="G:\Meetings\OS2012\SSTtrack_350km_ike09l-SST-TMI-20080912v4_poster.PNG"/>
            <p:cNvPicPr>
              <a:picLocks noChangeAspect="1" noChangeArrowheads="1"/>
            </p:cNvPicPr>
            <p:nvPr/>
          </p:nvPicPr>
          <p:blipFill>
            <a:blip r:embed="rId2" cstate="print"/>
            <a:srcRect/>
            <a:stretch>
              <a:fillRect/>
            </a:stretch>
          </p:blipFill>
          <p:spPr bwMode="auto">
            <a:xfrm>
              <a:off x="38737310" y="18422258"/>
              <a:ext cx="7281606" cy="1979436"/>
            </a:xfrm>
            <a:prstGeom prst="rect">
              <a:avLst/>
            </a:prstGeom>
            <a:noFill/>
          </p:spPr>
        </p:pic>
        <p:grpSp>
          <p:nvGrpSpPr>
            <p:cNvPr id="4" name="Group 220"/>
            <p:cNvGrpSpPr/>
            <p:nvPr/>
          </p:nvGrpSpPr>
          <p:grpSpPr>
            <a:xfrm>
              <a:off x="38737310" y="16563050"/>
              <a:ext cx="11434328" cy="1859208"/>
              <a:chOff x="39791148" y="14568484"/>
              <a:chExt cx="10609756" cy="2236470"/>
            </a:xfrm>
          </p:grpSpPr>
          <p:pic>
            <p:nvPicPr>
              <p:cNvPr id="9" name="Picture 577" descr="G:\Meetings\OS2012\HyH211_Ike09l_nestSST_Htrack300.png"/>
              <p:cNvPicPr>
                <a:picLocks noChangeAspect="1" noChangeArrowheads="1"/>
              </p:cNvPicPr>
              <p:nvPr/>
            </p:nvPicPr>
            <p:blipFill>
              <a:blip r:embed="rId3" cstate="print"/>
              <a:srcRect/>
              <a:stretch>
                <a:fillRect/>
              </a:stretch>
            </p:blipFill>
            <p:spPr bwMode="auto">
              <a:xfrm>
                <a:off x="39791148" y="14579914"/>
                <a:ext cx="3948816" cy="2225040"/>
              </a:xfrm>
              <a:prstGeom prst="rect">
                <a:avLst/>
              </a:prstGeom>
              <a:noFill/>
            </p:spPr>
          </p:pic>
          <p:pic>
            <p:nvPicPr>
              <p:cNvPr id="10" name="Picture 578" descr="G:\Meetings\OS2012\H211_2_Ike09l_nestSST_Htrack300.png"/>
              <p:cNvPicPr>
                <a:picLocks noChangeAspect="1" noChangeArrowheads="1"/>
              </p:cNvPicPr>
              <p:nvPr/>
            </p:nvPicPr>
            <p:blipFill>
              <a:blip r:embed="rId4" cstate="print"/>
              <a:srcRect/>
              <a:stretch>
                <a:fillRect/>
              </a:stretch>
            </p:blipFill>
            <p:spPr bwMode="auto">
              <a:xfrm>
                <a:off x="43232070" y="14587534"/>
                <a:ext cx="3885057" cy="2217420"/>
              </a:xfrm>
              <a:prstGeom prst="rect">
                <a:avLst/>
              </a:prstGeom>
              <a:noFill/>
            </p:spPr>
          </p:pic>
          <p:pic>
            <p:nvPicPr>
              <p:cNvPr id="11" name="Picture 579" descr="G:\Meetings\OS2012\HWRFy11-atm_Ike09l_nestSST_Htrack300.png"/>
              <p:cNvPicPr>
                <a:picLocks noChangeAspect="1" noChangeArrowheads="1"/>
              </p:cNvPicPr>
              <p:nvPr/>
            </p:nvPicPr>
            <p:blipFill>
              <a:blip r:embed="rId5" cstate="print"/>
              <a:srcRect/>
              <a:stretch>
                <a:fillRect/>
              </a:stretch>
            </p:blipFill>
            <p:spPr bwMode="auto">
              <a:xfrm>
                <a:off x="46602619" y="14568484"/>
                <a:ext cx="3798285" cy="2236470"/>
              </a:xfrm>
              <a:prstGeom prst="rect">
                <a:avLst/>
              </a:prstGeom>
              <a:noFill/>
            </p:spPr>
          </p:pic>
        </p:grpSp>
      </p:grpSp>
      <p:sp>
        <p:nvSpPr>
          <p:cNvPr id="12" name="TextBox 11"/>
          <p:cNvSpPr txBox="1"/>
          <p:nvPr/>
        </p:nvSpPr>
        <p:spPr>
          <a:xfrm>
            <a:off x="924057" y="2099910"/>
            <a:ext cx="1680104" cy="441047"/>
          </a:xfrm>
          <a:prstGeom prst="rect">
            <a:avLst/>
          </a:prstGeom>
          <a:noFill/>
          <a:ln w="15875" cmpd="sng">
            <a:noFill/>
            <a:prstDash val="solid"/>
          </a:ln>
        </p:spPr>
        <p:txBody>
          <a:bodyPr wrap="square" lIns="100794" tIns="50397" rIns="100794" bIns="50397" rtlCol="0">
            <a:spAutoFit/>
          </a:bodyPr>
          <a:lstStyle/>
          <a:p>
            <a:pPr algn="ctr"/>
            <a:r>
              <a:rPr lang="en-US" sz="2200" dirty="0" err="1"/>
              <a:t>HyHWRF</a:t>
            </a:r>
            <a:endParaRPr lang="en-US" sz="2200" dirty="0"/>
          </a:p>
        </p:txBody>
      </p:sp>
      <p:sp>
        <p:nvSpPr>
          <p:cNvPr id="13" name="TextBox 12"/>
          <p:cNvSpPr txBox="1"/>
          <p:nvPr/>
        </p:nvSpPr>
        <p:spPr>
          <a:xfrm>
            <a:off x="3612224" y="2099910"/>
            <a:ext cx="2352146" cy="441047"/>
          </a:xfrm>
          <a:prstGeom prst="rect">
            <a:avLst/>
          </a:prstGeom>
          <a:noFill/>
          <a:ln w="15875" cmpd="sng">
            <a:noFill/>
            <a:prstDash val="solid"/>
          </a:ln>
        </p:spPr>
        <p:txBody>
          <a:bodyPr wrap="square" lIns="100794" tIns="50397" rIns="100794" bIns="50397" rtlCol="0">
            <a:spAutoFit/>
          </a:bodyPr>
          <a:lstStyle/>
          <a:p>
            <a:pPr algn="ctr"/>
            <a:r>
              <a:rPr lang="en-US" sz="2200" dirty="0"/>
              <a:t>Op HWRF</a:t>
            </a:r>
          </a:p>
        </p:txBody>
      </p:sp>
      <p:sp>
        <p:nvSpPr>
          <p:cNvPr id="14" name="TextBox 13"/>
          <p:cNvSpPr txBox="1"/>
          <p:nvPr/>
        </p:nvSpPr>
        <p:spPr>
          <a:xfrm>
            <a:off x="6636412" y="2099910"/>
            <a:ext cx="2520156" cy="441047"/>
          </a:xfrm>
          <a:prstGeom prst="rect">
            <a:avLst/>
          </a:prstGeom>
          <a:noFill/>
          <a:ln w="15875" cmpd="sng">
            <a:noFill/>
            <a:prstDash val="solid"/>
          </a:ln>
        </p:spPr>
        <p:txBody>
          <a:bodyPr wrap="square" lIns="100794" tIns="50397" rIns="100794" bIns="50397" rtlCol="0">
            <a:spAutoFit/>
          </a:bodyPr>
          <a:lstStyle/>
          <a:p>
            <a:pPr algn="ctr"/>
            <a:r>
              <a:rPr lang="en-US" sz="2200" dirty="0"/>
              <a:t>HWRF alone</a:t>
            </a:r>
          </a:p>
        </p:txBody>
      </p:sp>
      <p:sp>
        <p:nvSpPr>
          <p:cNvPr id="15" name="TextBox 14"/>
          <p:cNvSpPr txBox="1"/>
          <p:nvPr/>
        </p:nvSpPr>
        <p:spPr>
          <a:xfrm>
            <a:off x="2520156" y="6131736"/>
            <a:ext cx="3024188" cy="441047"/>
          </a:xfrm>
          <a:prstGeom prst="rect">
            <a:avLst/>
          </a:prstGeom>
          <a:noFill/>
          <a:ln w="15875" cmpd="sng">
            <a:noFill/>
            <a:prstDash val="solid"/>
          </a:ln>
        </p:spPr>
        <p:txBody>
          <a:bodyPr wrap="square" lIns="100794" tIns="50397" rIns="100794" bIns="50397" rtlCol="0">
            <a:spAutoFit/>
          </a:bodyPr>
          <a:lstStyle/>
          <a:p>
            <a:pPr algn="ctr"/>
            <a:r>
              <a:rPr lang="en-US" sz="2200" dirty="0"/>
              <a:t>TMI – SST </a:t>
            </a:r>
          </a:p>
        </p:txBody>
      </p:sp>
      <p:sp>
        <p:nvSpPr>
          <p:cNvPr id="16" name="TextBox 15"/>
          <p:cNvSpPr txBox="1"/>
          <p:nvPr/>
        </p:nvSpPr>
        <p:spPr>
          <a:xfrm>
            <a:off x="1008063" y="1007957"/>
            <a:ext cx="6972432" cy="576753"/>
          </a:xfrm>
          <a:prstGeom prst="rect">
            <a:avLst/>
          </a:prstGeom>
          <a:noFill/>
          <a:ln w="15875" cmpd="sng">
            <a:solidFill>
              <a:schemeClr val="tx1"/>
            </a:solidFill>
            <a:prstDash val="solid"/>
          </a:ln>
        </p:spPr>
        <p:txBody>
          <a:bodyPr wrap="square" lIns="100794" tIns="50397" rIns="100794" bIns="50397" rtlCol="0">
            <a:spAutoFit/>
          </a:bodyPr>
          <a:lstStyle/>
          <a:p>
            <a:pPr algn="ctr"/>
            <a:r>
              <a:rPr lang="en-US" sz="3100" b="1" dirty="0"/>
              <a:t>IKE (09L) valid 1800Z 2008/09/11</a:t>
            </a:r>
          </a:p>
        </p:txBody>
      </p:sp>
      <p:sp>
        <p:nvSpPr>
          <p:cNvPr id="17" name="TextBox 16"/>
          <p:cNvSpPr txBox="1"/>
          <p:nvPr/>
        </p:nvSpPr>
        <p:spPr>
          <a:xfrm>
            <a:off x="6636411" y="5459766"/>
            <a:ext cx="3192198" cy="2009993"/>
          </a:xfrm>
          <a:prstGeom prst="rect">
            <a:avLst/>
          </a:prstGeom>
          <a:noFill/>
          <a:ln w="15875" cmpd="sng">
            <a:solidFill>
              <a:schemeClr val="tx1"/>
            </a:solidFill>
            <a:prstDash val="solid"/>
          </a:ln>
        </p:spPr>
        <p:txBody>
          <a:bodyPr wrap="square" lIns="100794" tIns="50397" rIns="100794" bIns="50397" rtlCol="0">
            <a:spAutoFit/>
          </a:bodyPr>
          <a:lstStyle/>
          <a:p>
            <a:pPr algn="ctr"/>
            <a:r>
              <a:rPr lang="en-US" sz="3100" b="1" dirty="0"/>
              <a:t>Note: SST cooling as hurricane Ike transit the LC </a:t>
            </a:r>
          </a:p>
        </p:txBody>
      </p:sp>
      <p:cxnSp>
        <p:nvCxnSpPr>
          <p:cNvPr id="19" name="Straight Arrow Connector 18"/>
          <p:cNvCxnSpPr/>
          <p:nvPr/>
        </p:nvCxnSpPr>
        <p:spPr>
          <a:xfrm flipV="1">
            <a:off x="1512094" y="3695841"/>
            <a:ext cx="252016" cy="7559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680104" y="3611845"/>
            <a:ext cx="2856177" cy="8399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764109" y="3695841"/>
            <a:ext cx="5628349" cy="8399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12" y="0"/>
            <a:ext cx="9074150" cy="695326"/>
          </a:xfrm>
        </p:spPr>
        <p:txBody>
          <a:bodyPr/>
          <a:lstStyle/>
          <a:p>
            <a:r>
              <a:rPr lang="en-US" sz="4400" b="1" dirty="0" smtClean="0"/>
              <a:t>Potential Issues (focus areas):</a:t>
            </a:r>
            <a:endParaRPr lang="en-US" sz="4400" b="1" dirty="0"/>
          </a:p>
        </p:txBody>
      </p:sp>
      <p:sp>
        <p:nvSpPr>
          <p:cNvPr id="3" name="Content Placeholder 2"/>
          <p:cNvSpPr>
            <a:spLocks noGrp="1"/>
          </p:cNvSpPr>
          <p:nvPr>
            <p:ph idx="1"/>
          </p:nvPr>
        </p:nvSpPr>
        <p:spPr>
          <a:xfrm>
            <a:off x="392112" y="884237"/>
            <a:ext cx="9074150" cy="6011863"/>
          </a:xfrm>
        </p:spPr>
        <p:txBody>
          <a:bodyPr/>
          <a:lstStyle/>
          <a:p>
            <a:r>
              <a:rPr lang="en-US" sz="2800" dirty="0" smtClean="0"/>
              <a:t>Intensity issues:</a:t>
            </a:r>
          </a:p>
          <a:p>
            <a:pPr marL="947737" lvl="1" indent="-514350"/>
            <a:r>
              <a:rPr lang="en-US" sz="2400" dirty="0" smtClean="0"/>
              <a:t>Peak wind is in the tail of the distribution. Need to define alternate metrics for model intensity forecast verification</a:t>
            </a:r>
          </a:p>
          <a:p>
            <a:pPr marL="947737" lvl="1" indent="-514350"/>
            <a:r>
              <a:rPr lang="en-US" sz="2400" dirty="0" smtClean="0"/>
              <a:t>Wave number zero – can it explain the variance? </a:t>
            </a:r>
            <a:r>
              <a:rPr lang="en-US" sz="2400" dirty="0" err="1" smtClean="0"/>
              <a:t>Axi</a:t>
            </a:r>
            <a:r>
              <a:rPr lang="en-US" sz="2400" dirty="0" smtClean="0"/>
              <a:t>-symmetric mean may not help for weak storms</a:t>
            </a:r>
          </a:p>
          <a:p>
            <a:pPr marL="947737" lvl="1" indent="-514350"/>
            <a:r>
              <a:rPr lang="en-US" sz="2400" dirty="0" smtClean="0"/>
              <a:t>Relationship between storm structure (horizontal and vertical) and intensity </a:t>
            </a:r>
          </a:p>
          <a:p>
            <a:pPr marL="947737" lvl="1" indent="-514350"/>
            <a:r>
              <a:rPr lang="en-US" sz="2400" dirty="0" smtClean="0"/>
              <a:t>How good are regional models in capturing the intensity change?</a:t>
            </a:r>
          </a:p>
          <a:p>
            <a:pPr marL="947737" lvl="1" indent="-514350"/>
            <a:r>
              <a:rPr lang="en-US" sz="2400" dirty="0" smtClean="0"/>
              <a:t>Vortex interactions with large-scale (use of SHIPS predictors)</a:t>
            </a:r>
          </a:p>
          <a:p>
            <a:pPr marL="947737" lvl="1" indent="-514350"/>
            <a:r>
              <a:rPr lang="en-US" sz="2400" dirty="0" smtClean="0"/>
              <a:t>Metrics for rapid intensity change verification</a:t>
            </a:r>
          </a:p>
          <a:p>
            <a:r>
              <a:rPr lang="en-US" sz="2800" dirty="0" smtClean="0"/>
              <a:t>Construct intensity change climatology at different forecast intervals</a:t>
            </a:r>
          </a:p>
          <a:p>
            <a:r>
              <a:rPr lang="en-US" sz="2800" dirty="0" smtClean="0"/>
              <a:t>Develop tools to understand vortex-shear interactions</a:t>
            </a:r>
          </a:p>
          <a:p>
            <a:endParaRPr lang="en-US" sz="2800" dirty="0" smtClean="0"/>
          </a:p>
          <a:p>
            <a:endParaRPr lang="en-US" sz="2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960437"/>
            <a:ext cx="10080625" cy="853963"/>
          </a:xfrm>
        </p:spPr>
        <p:txBody>
          <a:bodyPr>
            <a:noAutofit/>
          </a:bodyPr>
          <a:lstStyle/>
          <a:p>
            <a:pPr eaLnBrk="1" hangingPunct="1"/>
            <a:r>
              <a:rPr lang="en-US" sz="2600" b="1" u="sng" dirty="0" smtClean="0">
                <a:solidFill>
                  <a:srgbClr val="FF0000"/>
                </a:solidFill>
                <a:ea typeface="ＭＳ Ｐゴシック" pitchFamily="1" charset="-128"/>
              </a:rPr>
              <a:t>Stratified Intensity Forecast Skill</a:t>
            </a:r>
            <a:br>
              <a:rPr lang="en-US" sz="2600" b="1" u="sng" dirty="0" smtClean="0">
                <a:solidFill>
                  <a:srgbClr val="FF0000"/>
                </a:solidFill>
                <a:ea typeface="ＭＳ Ｐゴシック" pitchFamily="1" charset="-128"/>
              </a:rPr>
            </a:br>
            <a:r>
              <a:rPr lang="en-US" sz="2200" dirty="0" smtClean="0">
                <a:ea typeface="ＭＳ Ｐゴシック" pitchFamily="1" charset="-128"/>
              </a:rPr>
              <a:t>2010-2011 Seasons Retrospective Runs</a:t>
            </a:r>
            <a:br>
              <a:rPr lang="en-US" sz="2200" dirty="0" smtClean="0">
                <a:ea typeface="ＭＳ Ｐゴシック" pitchFamily="1" charset="-128"/>
              </a:rPr>
            </a:br>
            <a:r>
              <a:rPr lang="en-US" sz="2600" b="1" dirty="0" smtClean="0">
                <a:ea typeface="ＭＳ Ｐゴシック" pitchFamily="1" charset="-128"/>
              </a:rPr>
              <a:t>H212/H3GP (27:9:3 km) relative to HWRF (27:9 km)</a:t>
            </a:r>
            <a:br>
              <a:rPr lang="en-US" sz="2600" b="1" dirty="0" smtClean="0">
                <a:ea typeface="ＭＳ Ｐゴシック" pitchFamily="1" charset="-128"/>
              </a:rPr>
            </a:br>
            <a:r>
              <a:rPr lang="en-US" sz="2600" b="1" dirty="0" smtClean="0">
                <a:solidFill>
                  <a:srgbClr val="FF0000"/>
                </a:solidFill>
                <a:ea typeface="ＭＳ Ｐゴシック" pitchFamily="1" charset="-128"/>
              </a:rPr>
              <a:t>All Cases</a:t>
            </a:r>
            <a:r>
              <a:rPr lang="en-US" sz="2600" b="1" dirty="0" smtClean="0">
                <a:solidFill>
                  <a:srgbClr val="3366FF"/>
                </a:solidFill>
                <a:ea typeface="ＭＳ Ｐゴシック" pitchFamily="1" charset="-128"/>
              </a:rPr>
              <a:t>/Initially &lt;Hurricane</a:t>
            </a:r>
            <a:r>
              <a:rPr lang="en-US" sz="2600" b="1" dirty="0" smtClean="0">
                <a:solidFill>
                  <a:srgbClr val="008000"/>
                </a:solidFill>
                <a:ea typeface="ＭＳ Ｐゴシック" pitchFamily="1" charset="-128"/>
              </a:rPr>
              <a:t>/Initially Hurricane</a:t>
            </a:r>
            <a:r>
              <a:rPr lang="en-US" sz="2600" b="1" dirty="0" smtClean="0">
                <a:ea typeface="ＭＳ Ｐゴシック" pitchFamily="1" charset="-128"/>
              </a:rPr>
              <a:t/>
            </a:r>
            <a:br>
              <a:rPr lang="en-US" sz="2600" b="1" dirty="0" smtClean="0">
                <a:ea typeface="ＭＳ Ｐゴシック" pitchFamily="1" charset="-128"/>
              </a:rPr>
            </a:br>
            <a:endParaRPr lang="en-US" sz="2200" b="1" dirty="0" smtClean="0">
              <a:ea typeface="ＭＳ Ｐゴシック" pitchFamily="1" charset="-128"/>
            </a:endParaRPr>
          </a:p>
        </p:txBody>
      </p:sp>
      <p:sp>
        <p:nvSpPr>
          <p:cNvPr id="14338" name="TextBox 9"/>
          <p:cNvSpPr txBox="1">
            <a:spLocks noChangeArrowheads="1"/>
          </p:cNvSpPr>
          <p:nvPr/>
        </p:nvSpPr>
        <p:spPr bwMode="auto">
          <a:xfrm>
            <a:off x="1764110" y="1511936"/>
            <a:ext cx="1174079" cy="378777"/>
          </a:xfrm>
          <a:prstGeom prst="rect">
            <a:avLst/>
          </a:prstGeom>
          <a:noFill/>
          <a:ln w="9525">
            <a:noFill/>
            <a:miter lim="800000"/>
            <a:headEnd/>
            <a:tailEnd/>
          </a:ln>
        </p:spPr>
        <p:txBody>
          <a:bodyPr wrap="none" lIns="100794" tIns="50397" rIns="100794" bIns="50397">
            <a:spAutoFit/>
          </a:bodyPr>
          <a:lstStyle/>
          <a:p>
            <a:r>
              <a:rPr lang="en-US" b="1" i="1">
                <a:latin typeface="Calibri" pitchFamily="34" charset="0"/>
              </a:rPr>
              <a:t>All Storms</a:t>
            </a:r>
          </a:p>
        </p:txBody>
      </p:sp>
      <p:sp>
        <p:nvSpPr>
          <p:cNvPr id="14339" name="TextBox 10"/>
          <p:cNvSpPr txBox="1">
            <a:spLocks noChangeArrowheads="1"/>
          </p:cNvSpPr>
          <p:nvPr/>
        </p:nvSpPr>
        <p:spPr bwMode="auto">
          <a:xfrm>
            <a:off x="5628349" y="1538184"/>
            <a:ext cx="3798836" cy="378777"/>
          </a:xfrm>
          <a:prstGeom prst="rect">
            <a:avLst/>
          </a:prstGeom>
          <a:noFill/>
          <a:ln w="9525">
            <a:noFill/>
            <a:miter lim="800000"/>
            <a:headEnd/>
            <a:tailEnd/>
          </a:ln>
        </p:spPr>
        <p:txBody>
          <a:bodyPr wrap="none" lIns="100794" tIns="50397" rIns="100794" bIns="50397">
            <a:spAutoFit/>
          </a:bodyPr>
          <a:lstStyle/>
          <a:p>
            <a:r>
              <a:rPr lang="en-US" b="1" i="1">
                <a:latin typeface="Calibri" pitchFamily="34" charset="0"/>
              </a:rPr>
              <a:t>w/o Julia, Lisa (2010), Ophelia (2011) </a:t>
            </a:r>
          </a:p>
        </p:txBody>
      </p:sp>
      <p:sp>
        <p:nvSpPr>
          <p:cNvPr id="14340" name="Rectangle 13"/>
          <p:cNvSpPr>
            <a:spLocks noChangeArrowheads="1"/>
          </p:cNvSpPr>
          <p:nvPr/>
        </p:nvSpPr>
        <p:spPr bwMode="auto">
          <a:xfrm>
            <a:off x="1048316" y="1987914"/>
            <a:ext cx="3545720" cy="155744"/>
          </a:xfrm>
          <a:prstGeom prst="rect">
            <a:avLst/>
          </a:prstGeom>
          <a:solidFill>
            <a:schemeClr val="bg1"/>
          </a:solidFill>
          <a:ln w="9525">
            <a:noFill/>
            <a:miter lim="800000"/>
            <a:headEnd/>
            <a:tailEnd/>
          </a:ln>
        </p:spPr>
        <p:txBody>
          <a:bodyPr wrap="none" lIns="100794" tIns="50397" rIns="100794" bIns="50397" anchor="ctr"/>
          <a:lstStyle/>
          <a:p>
            <a:endParaRPr lang="en-US">
              <a:latin typeface="Calibri" pitchFamily="34" charset="0"/>
            </a:endParaRPr>
          </a:p>
        </p:txBody>
      </p:sp>
      <p:sp>
        <p:nvSpPr>
          <p:cNvPr id="37914" name="Text Box 26"/>
          <p:cNvSpPr txBox="1">
            <a:spLocks noChangeArrowheads="1"/>
          </p:cNvSpPr>
          <p:nvPr/>
        </p:nvSpPr>
        <p:spPr bwMode="auto">
          <a:xfrm>
            <a:off x="354306" y="6310229"/>
            <a:ext cx="4424456" cy="932775"/>
          </a:xfrm>
          <a:prstGeom prst="rect">
            <a:avLst/>
          </a:prstGeom>
          <a:noFill/>
          <a:ln w="9525">
            <a:noFill/>
            <a:miter lim="800000"/>
            <a:headEnd/>
            <a:tailEnd/>
          </a:ln>
        </p:spPr>
        <p:txBody>
          <a:bodyPr wrap="none" lIns="100794" tIns="50397" rIns="100794" bIns="50397">
            <a:spAutoFit/>
          </a:bodyPr>
          <a:lstStyle/>
          <a:p>
            <a:pPr algn="ctr"/>
            <a:r>
              <a:rPr lang="en-US" b="1" i="1">
                <a:latin typeface="Calibri" pitchFamily="34" charset="0"/>
              </a:rPr>
              <a:t>H212: Improved over HWRF (esp. thru 36h*)</a:t>
            </a:r>
          </a:p>
          <a:p>
            <a:pPr algn="ctr"/>
            <a:r>
              <a:rPr lang="en-US" b="1" i="1">
                <a:latin typeface="Calibri" pitchFamily="34" charset="0"/>
              </a:rPr>
              <a:t>&amp; except from 48-96h</a:t>
            </a:r>
          </a:p>
          <a:p>
            <a:pPr algn="ctr"/>
            <a:r>
              <a:rPr lang="en-US" b="1" i="1">
                <a:latin typeface="Calibri" pitchFamily="34" charset="0"/>
              </a:rPr>
              <a:t>BUT H3GP better than H212 &amp; HWRF</a:t>
            </a:r>
          </a:p>
        </p:txBody>
      </p:sp>
      <p:sp>
        <p:nvSpPr>
          <p:cNvPr id="14" name="Text Box 26"/>
          <p:cNvSpPr txBox="1">
            <a:spLocks noChangeArrowheads="1"/>
          </p:cNvSpPr>
          <p:nvPr/>
        </p:nvSpPr>
        <p:spPr bwMode="auto">
          <a:xfrm>
            <a:off x="5723318" y="6299730"/>
            <a:ext cx="3978821" cy="1209774"/>
          </a:xfrm>
          <a:prstGeom prst="rect">
            <a:avLst/>
          </a:prstGeom>
          <a:noFill/>
          <a:ln w="9525">
            <a:noFill/>
            <a:miter lim="800000"/>
            <a:headEnd/>
            <a:tailEnd/>
          </a:ln>
        </p:spPr>
        <p:txBody>
          <a:bodyPr wrap="none" lIns="100794" tIns="50397" rIns="100794" bIns="50397">
            <a:spAutoFit/>
          </a:bodyPr>
          <a:lstStyle/>
          <a:p>
            <a:pPr algn="ctr"/>
            <a:r>
              <a:rPr lang="en-US" b="1" i="1">
                <a:latin typeface="Calibri" pitchFamily="34" charset="0"/>
              </a:rPr>
              <a:t>H212: Improved over HWRF at all times</a:t>
            </a:r>
          </a:p>
          <a:p>
            <a:pPr algn="ctr"/>
            <a:r>
              <a:rPr lang="en-US" b="1" i="1">
                <a:latin typeface="Calibri" pitchFamily="34" charset="0"/>
              </a:rPr>
              <a:t>(esp. thru 24h*)  esp. for &lt;H</a:t>
            </a:r>
          </a:p>
          <a:p>
            <a:pPr algn="ctr"/>
            <a:r>
              <a:rPr lang="en-US" b="1" i="1">
                <a:latin typeface="Calibri" pitchFamily="34" charset="0"/>
              </a:rPr>
              <a:t>Has problem with HR after 84h</a:t>
            </a:r>
          </a:p>
          <a:p>
            <a:pPr algn="ctr"/>
            <a:r>
              <a:rPr lang="en-US" b="1" i="1">
                <a:latin typeface="Calibri" pitchFamily="34" charset="0"/>
              </a:rPr>
              <a:t>BUT H3GP better than H212 &amp; HWRF</a:t>
            </a:r>
          </a:p>
        </p:txBody>
      </p:sp>
      <p:sp>
        <p:nvSpPr>
          <p:cNvPr id="14345" name="TextBox 6"/>
          <p:cNvSpPr txBox="1">
            <a:spLocks noChangeArrowheads="1"/>
          </p:cNvSpPr>
          <p:nvPr/>
        </p:nvSpPr>
        <p:spPr bwMode="auto">
          <a:xfrm>
            <a:off x="1092068" y="7188691"/>
            <a:ext cx="3050170" cy="378777"/>
          </a:xfrm>
          <a:prstGeom prst="rect">
            <a:avLst/>
          </a:prstGeom>
          <a:noFill/>
          <a:ln w="9525">
            <a:noFill/>
            <a:miter lim="800000"/>
            <a:headEnd/>
            <a:tailEnd/>
          </a:ln>
        </p:spPr>
        <p:txBody>
          <a:bodyPr wrap="none" lIns="100794" tIns="50397" rIns="100794" bIns="50397">
            <a:spAutoFit/>
          </a:bodyPr>
          <a:lstStyle/>
          <a:p>
            <a:r>
              <a:rPr lang="en-US" b="1" i="1" dirty="0">
                <a:latin typeface="Calibri" pitchFamily="34" charset="0"/>
              </a:rPr>
              <a:t>(*) Much better initialization?</a:t>
            </a:r>
          </a:p>
        </p:txBody>
      </p:sp>
      <p:pic>
        <p:nvPicPr>
          <p:cNvPr id="14350" name="Picture 14" descr="INTSkillAllLTGE201011H212GP"/>
          <p:cNvPicPr>
            <a:picLocks noChangeAspect="1" noChangeArrowheads="1"/>
          </p:cNvPicPr>
          <p:nvPr/>
        </p:nvPicPr>
        <p:blipFill>
          <a:blip r:embed="rId3" cstate="print"/>
          <a:srcRect l="10452" t="20184" r="11159" b="20261"/>
          <a:stretch>
            <a:fillRect/>
          </a:stretch>
        </p:blipFill>
        <p:spPr bwMode="auto">
          <a:xfrm>
            <a:off x="210014" y="1931917"/>
            <a:ext cx="4553782" cy="4476308"/>
          </a:xfrm>
          <a:prstGeom prst="rect">
            <a:avLst/>
          </a:prstGeom>
          <a:noFill/>
        </p:spPr>
      </p:pic>
      <p:pic>
        <p:nvPicPr>
          <p:cNvPr id="14351" name="Picture 15" descr="INTSkillx3LTGE201011H212GP"/>
          <p:cNvPicPr>
            <a:picLocks noChangeAspect="1" noChangeArrowheads="1"/>
          </p:cNvPicPr>
          <p:nvPr/>
        </p:nvPicPr>
        <p:blipFill>
          <a:blip r:embed="rId4" cstate="print"/>
          <a:srcRect l="10097" t="20059" r="10577" b="20874"/>
          <a:stretch>
            <a:fillRect/>
          </a:stretch>
        </p:blipFill>
        <p:spPr bwMode="auto">
          <a:xfrm>
            <a:off x="5222324" y="1945916"/>
            <a:ext cx="4620286" cy="445180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4"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960437"/>
            <a:ext cx="10080625" cy="853963"/>
          </a:xfrm>
        </p:spPr>
        <p:txBody>
          <a:bodyPr>
            <a:noAutofit/>
          </a:bodyPr>
          <a:lstStyle/>
          <a:p>
            <a:pPr eaLnBrk="1" hangingPunct="1"/>
            <a:r>
              <a:rPr lang="en-US" sz="2600" b="1" u="sng" dirty="0" smtClean="0">
                <a:solidFill>
                  <a:srgbClr val="FF0000"/>
                </a:solidFill>
                <a:ea typeface="ＭＳ Ｐゴシック" pitchFamily="1" charset="-128"/>
              </a:rPr>
              <a:t>Stratified Track Forecast Skill</a:t>
            </a:r>
            <a:br>
              <a:rPr lang="en-US" sz="2600" b="1" u="sng" dirty="0" smtClean="0">
                <a:solidFill>
                  <a:srgbClr val="FF0000"/>
                </a:solidFill>
                <a:ea typeface="ＭＳ Ｐゴシック" pitchFamily="1" charset="-128"/>
              </a:rPr>
            </a:br>
            <a:r>
              <a:rPr lang="en-US" sz="2200" dirty="0" smtClean="0">
                <a:ea typeface="ＭＳ Ｐゴシック" pitchFamily="1" charset="-128"/>
              </a:rPr>
              <a:t>2010-2011 Seasons Retrospective Runs</a:t>
            </a:r>
            <a:br>
              <a:rPr lang="en-US" sz="2200" dirty="0" smtClean="0">
                <a:ea typeface="ＭＳ Ｐゴシック" pitchFamily="1" charset="-128"/>
              </a:rPr>
            </a:br>
            <a:r>
              <a:rPr lang="en-US" sz="2200" dirty="0" smtClean="0">
                <a:ea typeface="ＭＳ Ｐゴシック" pitchFamily="1" charset="-128"/>
              </a:rPr>
              <a:t> </a:t>
            </a:r>
            <a:r>
              <a:rPr lang="en-US" sz="2600" b="1" dirty="0" smtClean="0">
                <a:ea typeface="ＭＳ Ｐゴシック" pitchFamily="1" charset="-128"/>
              </a:rPr>
              <a:t>H212/H3GP (27:9:3 km) relative to HWRF (27:9 km) </a:t>
            </a:r>
            <a:br>
              <a:rPr lang="en-US" sz="2600" b="1" dirty="0" smtClean="0">
                <a:ea typeface="ＭＳ Ｐゴシック" pitchFamily="1" charset="-128"/>
              </a:rPr>
            </a:br>
            <a:r>
              <a:rPr lang="en-US" sz="2600" b="1" dirty="0" smtClean="0">
                <a:solidFill>
                  <a:srgbClr val="FF0000"/>
                </a:solidFill>
                <a:ea typeface="ＭＳ Ｐゴシック" pitchFamily="1" charset="-128"/>
              </a:rPr>
              <a:t>All Cases</a:t>
            </a:r>
            <a:r>
              <a:rPr lang="en-US" sz="2600" b="1" dirty="0" smtClean="0">
                <a:solidFill>
                  <a:srgbClr val="3366FF"/>
                </a:solidFill>
                <a:ea typeface="ＭＳ Ｐゴシック" pitchFamily="1" charset="-128"/>
              </a:rPr>
              <a:t>/Initially &lt;Hurricane</a:t>
            </a:r>
            <a:r>
              <a:rPr lang="en-US" sz="2600" b="1" dirty="0" smtClean="0">
                <a:solidFill>
                  <a:srgbClr val="008000"/>
                </a:solidFill>
                <a:ea typeface="ＭＳ Ｐゴシック" pitchFamily="1" charset="-128"/>
              </a:rPr>
              <a:t>/Initially Hurricane</a:t>
            </a:r>
            <a:r>
              <a:rPr lang="en-US" sz="2600" b="1" dirty="0" smtClean="0">
                <a:ea typeface="ＭＳ Ｐゴシック" pitchFamily="1" charset="-128"/>
              </a:rPr>
              <a:t/>
            </a:r>
            <a:br>
              <a:rPr lang="en-US" sz="2600" b="1" dirty="0" smtClean="0">
                <a:ea typeface="ＭＳ Ｐゴシック" pitchFamily="1" charset="-128"/>
              </a:rPr>
            </a:br>
            <a:endParaRPr lang="en-US" sz="2600" b="1" dirty="0" smtClean="0">
              <a:ea typeface="ＭＳ Ｐゴシック" pitchFamily="1" charset="-128"/>
            </a:endParaRPr>
          </a:p>
        </p:txBody>
      </p:sp>
      <p:sp>
        <p:nvSpPr>
          <p:cNvPr id="16386" name="Rectangle 13"/>
          <p:cNvSpPr>
            <a:spLocks noChangeArrowheads="1"/>
          </p:cNvSpPr>
          <p:nvPr/>
        </p:nvSpPr>
        <p:spPr bwMode="auto">
          <a:xfrm>
            <a:off x="1048316" y="1987914"/>
            <a:ext cx="3545720" cy="155744"/>
          </a:xfrm>
          <a:prstGeom prst="rect">
            <a:avLst/>
          </a:prstGeom>
          <a:solidFill>
            <a:schemeClr val="bg1"/>
          </a:solidFill>
          <a:ln w="9525">
            <a:noFill/>
            <a:miter lim="800000"/>
            <a:headEnd/>
            <a:tailEnd/>
          </a:ln>
        </p:spPr>
        <p:txBody>
          <a:bodyPr wrap="none" lIns="100794" tIns="50397" rIns="100794" bIns="50397" anchor="ctr"/>
          <a:lstStyle/>
          <a:p>
            <a:endParaRPr lang="en-US">
              <a:latin typeface="Calibri" pitchFamily="34" charset="0"/>
            </a:endParaRPr>
          </a:p>
        </p:txBody>
      </p:sp>
      <p:sp>
        <p:nvSpPr>
          <p:cNvPr id="37914" name="Text Box 26"/>
          <p:cNvSpPr txBox="1">
            <a:spLocks noChangeArrowheads="1"/>
          </p:cNvSpPr>
          <p:nvPr/>
        </p:nvSpPr>
        <p:spPr bwMode="auto">
          <a:xfrm>
            <a:off x="252478" y="6346977"/>
            <a:ext cx="4621112" cy="655776"/>
          </a:xfrm>
          <a:prstGeom prst="rect">
            <a:avLst/>
          </a:prstGeom>
          <a:noFill/>
          <a:ln w="9525">
            <a:noFill/>
            <a:miter lim="800000"/>
            <a:headEnd/>
            <a:tailEnd/>
          </a:ln>
        </p:spPr>
        <p:txBody>
          <a:bodyPr wrap="none" lIns="100794" tIns="50397" rIns="100794" bIns="50397">
            <a:spAutoFit/>
          </a:bodyPr>
          <a:lstStyle/>
          <a:p>
            <a:pPr algn="ctr"/>
            <a:r>
              <a:rPr lang="en-US" b="1" i="1">
                <a:latin typeface="Calibri" pitchFamily="34" charset="0"/>
              </a:rPr>
              <a:t>H212: Large improvement over HWRF &amp; H3GP</a:t>
            </a:r>
          </a:p>
          <a:p>
            <a:pPr algn="ctr"/>
            <a:r>
              <a:rPr lang="en-US" b="1" i="1">
                <a:latin typeface="Calibri" pitchFamily="34" charset="0"/>
              </a:rPr>
              <a:t>(More improvement for &lt;H)</a:t>
            </a:r>
          </a:p>
        </p:txBody>
      </p:sp>
      <p:sp>
        <p:nvSpPr>
          <p:cNvPr id="14" name="Text Box 26"/>
          <p:cNvSpPr txBox="1">
            <a:spLocks noChangeArrowheads="1"/>
          </p:cNvSpPr>
          <p:nvPr/>
        </p:nvSpPr>
        <p:spPr bwMode="auto">
          <a:xfrm>
            <a:off x="6168717" y="6336478"/>
            <a:ext cx="3282284" cy="655776"/>
          </a:xfrm>
          <a:prstGeom prst="rect">
            <a:avLst/>
          </a:prstGeom>
          <a:noFill/>
          <a:ln w="9525">
            <a:noFill/>
            <a:miter lim="800000"/>
            <a:headEnd/>
            <a:tailEnd/>
          </a:ln>
        </p:spPr>
        <p:txBody>
          <a:bodyPr wrap="none" lIns="100794" tIns="50397" rIns="100794" bIns="50397">
            <a:spAutoFit/>
          </a:bodyPr>
          <a:lstStyle/>
          <a:p>
            <a:pPr algn="ctr"/>
            <a:r>
              <a:rPr lang="en-US" b="1" i="1">
                <a:latin typeface="Calibri" pitchFamily="34" charset="0"/>
              </a:rPr>
              <a:t>H212: Even Larger improvement</a:t>
            </a:r>
          </a:p>
          <a:p>
            <a:pPr algn="ctr"/>
            <a:r>
              <a:rPr lang="en-US" b="1" i="1">
                <a:latin typeface="Calibri" pitchFamily="34" charset="0"/>
              </a:rPr>
              <a:t>(More improvement for &lt;H)</a:t>
            </a:r>
          </a:p>
        </p:txBody>
      </p:sp>
      <p:sp>
        <p:nvSpPr>
          <p:cNvPr id="16389" name="TextBox 9"/>
          <p:cNvSpPr txBox="1">
            <a:spLocks noChangeArrowheads="1"/>
          </p:cNvSpPr>
          <p:nvPr/>
        </p:nvSpPr>
        <p:spPr bwMode="auto">
          <a:xfrm>
            <a:off x="1764110" y="1511936"/>
            <a:ext cx="1174079" cy="378777"/>
          </a:xfrm>
          <a:prstGeom prst="rect">
            <a:avLst/>
          </a:prstGeom>
          <a:noFill/>
          <a:ln w="9525">
            <a:noFill/>
            <a:miter lim="800000"/>
            <a:headEnd/>
            <a:tailEnd/>
          </a:ln>
        </p:spPr>
        <p:txBody>
          <a:bodyPr wrap="none" lIns="100794" tIns="50397" rIns="100794" bIns="50397">
            <a:spAutoFit/>
          </a:bodyPr>
          <a:lstStyle/>
          <a:p>
            <a:r>
              <a:rPr lang="en-US" b="1" i="1">
                <a:latin typeface="Calibri" pitchFamily="34" charset="0"/>
              </a:rPr>
              <a:t>All Storms</a:t>
            </a:r>
          </a:p>
        </p:txBody>
      </p:sp>
      <p:sp>
        <p:nvSpPr>
          <p:cNvPr id="16390" name="TextBox 10"/>
          <p:cNvSpPr txBox="1">
            <a:spLocks noChangeArrowheads="1"/>
          </p:cNvSpPr>
          <p:nvPr/>
        </p:nvSpPr>
        <p:spPr bwMode="auto">
          <a:xfrm>
            <a:off x="5628349" y="1538184"/>
            <a:ext cx="3798836" cy="378777"/>
          </a:xfrm>
          <a:prstGeom prst="rect">
            <a:avLst/>
          </a:prstGeom>
          <a:noFill/>
          <a:ln w="9525">
            <a:noFill/>
            <a:miter lim="800000"/>
            <a:headEnd/>
            <a:tailEnd/>
          </a:ln>
        </p:spPr>
        <p:txBody>
          <a:bodyPr wrap="none" lIns="100794" tIns="50397" rIns="100794" bIns="50397">
            <a:spAutoFit/>
          </a:bodyPr>
          <a:lstStyle/>
          <a:p>
            <a:r>
              <a:rPr lang="en-US" b="1" i="1">
                <a:latin typeface="Calibri" pitchFamily="34" charset="0"/>
              </a:rPr>
              <a:t>w/o Julia, Lisa (2010), Ophelia (2011) </a:t>
            </a:r>
          </a:p>
        </p:txBody>
      </p:sp>
      <p:pic>
        <p:nvPicPr>
          <p:cNvPr id="16396" name="Picture 12" descr="TrkSkillAllLTGE201011H212GP"/>
          <p:cNvPicPr>
            <a:picLocks noChangeAspect="1" noChangeArrowheads="1"/>
          </p:cNvPicPr>
          <p:nvPr/>
        </p:nvPicPr>
        <p:blipFill>
          <a:blip r:embed="rId3" cstate="print"/>
          <a:srcRect l="10097" t="20061" r="10577" b="20872"/>
          <a:stretch>
            <a:fillRect/>
          </a:stretch>
        </p:blipFill>
        <p:spPr bwMode="auto">
          <a:xfrm>
            <a:off x="173262" y="1916168"/>
            <a:ext cx="4620286" cy="4451809"/>
          </a:xfrm>
          <a:prstGeom prst="rect">
            <a:avLst/>
          </a:prstGeom>
          <a:noFill/>
        </p:spPr>
      </p:pic>
      <p:pic>
        <p:nvPicPr>
          <p:cNvPr id="16398" name="Picture 14" descr="TrkSkillx3LTGE201011H212GP"/>
          <p:cNvPicPr>
            <a:picLocks noChangeAspect="1" noChangeArrowheads="1"/>
          </p:cNvPicPr>
          <p:nvPr/>
        </p:nvPicPr>
        <p:blipFill>
          <a:blip r:embed="rId4" cstate="print"/>
          <a:srcRect l="10097" t="20061" r="10577" b="19759"/>
          <a:stretch>
            <a:fillRect/>
          </a:stretch>
        </p:blipFill>
        <p:spPr bwMode="auto">
          <a:xfrm>
            <a:off x="5208323" y="1942416"/>
            <a:ext cx="4620286" cy="4535805"/>
          </a:xfrm>
          <a:prstGeom prst="rect">
            <a:avLst/>
          </a:prstGeom>
          <a:noFill/>
        </p:spPr>
      </p:pic>
      <p:sp>
        <p:nvSpPr>
          <p:cNvPr id="3" name="Text Box 26"/>
          <p:cNvSpPr txBox="1">
            <a:spLocks noChangeArrowheads="1"/>
          </p:cNvSpPr>
          <p:nvPr/>
        </p:nvSpPr>
        <p:spPr bwMode="auto">
          <a:xfrm>
            <a:off x="1861257" y="6929703"/>
            <a:ext cx="6109597" cy="655776"/>
          </a:xfrm>
          <a:prstGeom prst="rect">
            <a:avLst/>
          </a:prstGeom>
          <a:noFill/>
          <a:ln w="9525">
            <a:noFill/>
            <a:miter lim="800000"/>
            <a:headEnd/>
            <a:tailEnd/>
          </a:ln>
        </p:spPr>
        <p:txBody>
          <a:bodyPr wrap="none" lIns="100794" tIns="50397" rIns="100794" bIns="50397">
            <a:spAutoFit/>
          </a:bodyPr>
          <a:lstStyle/>
          <a:p>
            <a:pPr algn="ctr"/>
            <a:r>
              <a:rPr lang="en-US" b="1" i="1" dirty="0">
                <a:latin typeface="Calibri" pitchFamily="34" charset="0"/>
              </a:rPr>
              <a:t>H212: Much better Track Forecasts than HWRF &amp; even H3GP</a:t>
            </a:r>
          </a:p>
          <a:p>
            <a:pPr algn="ctr"/>
            <a:r>
              <a:rPr lang="en-US" b="1" i="1" dirty="0">
                <a:latin typeface="Calibri" pitchFamily="34" charset="0"/>
              </a:rPr>
              <a:t>(better initialization--less contamination of Large-Scale field?)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4" grpId="0"/>
      <p:bldP spid="14"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0080625" cy="655637"/>
          </a:xfrm>
        </p:spPr>
        <p:txBody>
          <a:bodyPr/>
          <a:lstStyle/>
          <a:p>
            <a:r>
              <a:rPr lang="en-US" sz="4000" b="1" dirty="0" smtClean="0"/>
              <a:t>Performance of Operational HWRF – 2012 ATL</a:t>
            </a:r>
            <a:endParaRPr lang="en-US" sz="4000" b="1" dirty="0"/>
          </a:p>
        </p:txBody>
      </p:sp>
      <p:pic>
        <p:nvPicPr>
          <p:cNvPr id="50178" name="Picture 2" descr="C:\Documents and Settings\Sravya\Desktop\diag_aug10\2012_ATLANTIC_HGA.track-err.png"/>
          <p:cNvPicPr>
            <a:picLocks noChangeAspect="1" noChangeArrowheads="1"/>
          </p:cNvPicPr>
          <p:nvPr/>
        </p:nvPicPr>
        <p:blipFill>
          <a:blip r:embed="rId2" cstate="print"/>
          <a:srcRect/>
          <a:stretch>
            <a:fillRect/>
          </a:stretch>
        </p:blipFill>
        <p:spPr bwMode="auto">
          <a:xfrm>
            <a:off x="0" y="731837"/>
            <a:ext cx="5105400" cy="3829050"/>
          </a:xfrm>
          <a:prstGeom prst="rect">
            <a:avLst/>
          </a:prstGeom>
          <a:noFill/>
        </p:spPr>
      </p:pic>
      <p:pic>
        <p:nvPicPr>
          <p:cNvPr id="50179" name="Picture 3" descr="C:\Documents and Settings\Sravya\Desktop\diag_aug10\2012_ATLANTIC.intensity-err.png"/>
          <p:cNvPicPr>
            <a:picLocks noChangeAspect="1" noChangeArrowheads="1"/>
          </p:cNvPicPr>
          <p:nvPr/>
        </p:nvPicPr>
        <p:blipFill>
          <a:blip r:embed="rId3" cstate="print"/>
          <a:srcRect/>
          <a:stretch>
            <a:fillRect/>
          </a:stretch>
        </p:blipFill>
        <p:spPr bwMode="auto">
          <a:xfrm>
            <a:off x="5091114" y="748903"/>
            <a:ext cx="4989512" cy="3742134"/>
          </a:xfrm>
          <a:prstGeom prst="rect">
            <a:avLst/>
          </a:prstGeom>
          <a:noFill/>
        </p:spPr>
      </p:pic>
      <p:pic>
        <p:nvPicPr>
          <p:cNvPr id="50180" name="Picture 4" descr="C:\Documents and Settings\Sravya\Desktop\diag_aug10\2012_ATLANTIC.intensity-bias.png"/>
          <p:cNvPicPr>
            <a:picLocks noChangeAspect="1" noChangeArrowheads="1"/>
          </p:cNvPicPr>
          <p:nvPr/>
        </p:nvPicPr>
        <p:blipFill>
          <a:blip r:embed="rId4" cstate="print"/>
          <a:srcRect/>
          <a:stretch>
            <a:fillRect/>
          </a:stretch>
        </p:blipFill>
        <p:spPr bwMode="auto">
          <a:xfrm>
            <a:off x="0" y="4511675"/>
            <a:ext cx="5726112" cy="3048000"/>
          </a:xfrm>
          <a:prstGeom prst="rect">
            <a:avLst/>
          </a:prstGeom>
          <a:noFill/>
        </p:spPr>
      </p:pic>
      <p:cxnSp>
        <p:nvCxnSpPr>
          <p:cNvPr id="8" name="Straight Connector 7"/>
          <p:cNvCxnSpPr/>
          <p:nvPr/>
        </p:nvCxnSpPr>
        <p:spPr>
          <a:xfrm>
            <a:off x="315912" y="6218237"/>
            <a:ext cx="5257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2754312" y="2636837"/>
            <a:ext cx="838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docs\temp\temp2\anim_diag1.gif"/>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60079" y="619474"/>
            <a:ext cx="7721129" cy="677220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32661" y="0"/>
            <a:ext cx="7137699" cy="440333"/>
          </a:xfrm>
          <a:prstGeom prst="rect">
            <a:avLst/>
          </a:prstGeom>
        </p:spPr>
        <p:txBody>
          <a:bodyPr wrap="none" lIns="100794" tIns="50397" rIns="100794" bIns="50397">
            <a:spAutoFit/>
          </a:bodyPr>
          <a:lstStyle/>
          <a:p>
            <a:r>
              <a:rPr lang="en-US" sz="2200" b="1" dirty="0" smtClean="0"/>
              <a:t>1. Wind Structure Animation </a:t>
            </a:r>
            <a:r>
              <a:rPr lang="en-US" b="1" dirty="0" smtClean="0">
                <a:solidFill>
                  <a:schemeClr val="tx2"/>
                </a:solidFill>
              </a:rPr>
              <a:t>(ERNESTO 05L 2012080612)</a:t>
            </a:r>
            <a:endParaRPr lang="en-US" b="1" dirty="0">
              <a:solidFill>
                <a:schemeClr val="tx2"/>
              </a:solidFill>
            </a:endParaRPr>
          </a:p>
        </p:txBody>
      </p:sp>
    </p:spTree>
    <p:extLst>
      <p:ext uri="{BB962C8B-B14F-4D97-AF65-F5344CB8AC3E}">
        <p14:creationId xmlns:p14="http://schemas.microsoft.com/office/powerpoint/2010/main" xmlns="" val="28351097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noCrop="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260078" y="619474"/>
            <a:ext cx="7721128" cy="677220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32660" y="0"/>
            <a:ext cx="7547362" cy="440333"/>
          </a:xfrm>
          <a:prstGeom prst="rect">
            <a:avLst/>
          </a:prstGeom>
        </p:spPr>
        <p:txBody>
          <a:bodyPr wrap="none" lIns="100794" tIns="50397" rIns="100794" bIns="50397">
            <a:spAutoFit/>
          </a:bodyPr>
          <a:lstStyle/>
          <a:p>
            <a:r>
              <a:rPr lang="en-US" sz="2200" b="1" dirty="0" smtClean="0"/>
              <a:t>2. Thermal Structure Animation </a:t>
            </a:r>
            <a:r>
              <a:rPr lang="en-US" b="1" dirty="0" smtClean="0">
                <a:solidFill>
                  <a:schemeClr val="tx2"/>
                </a:solidFill>
              </a:rPr>
              <a:t>(ERNESTO 05L 2012080612)</a:t>
            </a:r>
            <a:endParaRPr lang="en-US" b="1" dirty="0">
              <a:solidFill>
                <a:schemeClr val="tx2"/>
              </a:solidFill>
            </a:endParaRPr>
          </a:p>
        </p:txBody>
      </p:sp>
    </p:spTree>
    <p:extLst>
      <p:ext uri="{BB962C8B-B14F-4D97-AF65-F5344CB8AC3E}">
        <p14:creationId xmlns:p14="http://schemas.microsoft.com/office/powerpoint/2010/main" xmlns="" val="3431223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emc.ncep.noaa.gov/gc_wmb/vxt/RT_ATLANTIC/ERNESTO05L/ERNESTO05L.2012080612/ERNESTO05L.2012080612.fsct.png"/>
          <p:cNvPicPr>
            <a:picLocks noChangeAspect="1" noChangeArrowheads="1"/>
          </p:cNvPicPr>
          <p:nvPr/>
        </p:nvPicPr>
        <p:blipFill>
          <a:blip r:embed="rId2" cstate="print"/>
          <a:srcRect/>
          <a:stretch>
            <a:fillRect/>
          </a:stretch>
        </p:blipFill>
        <p:spPr bwMode="auto">
          <a:xfrm>
            <a:off x="504031" y="4073825"/>
            <a:ext cx="6569207" cy="3401854"/>
          </a:xfrm>
          <a:prstGeom prst="rect">
            <a:avLst/>
          </a:prstGeom>
        </p:spPr>
        <p:style>
          <a:lnRef idx="2">
            <a:schemeClr val="accent2"/>
          </a:lnRef>
          <a:fillRef idx="1">
            <a:schemeClr val="lt1"/>
          </a:fillRef>
          <a:effectRef idx="0">
            <a:schemeClr val="accent2"/>
          </a:effectRef>
          <a:fontRef idx="minor">
            <a:schemeClr val="dk1"/>
          </a:fontRef>
        </p:style>
      </p:pic>
      <p:pic>
        <p:nvPicPr>
          <p:cNvPr id="5" name="Picture 2" descr="http://www.emc.ncep.noaa.gov/gc_wmb/vxt/RT_ATLANTIC/ERNESTO05L/ERNESTO05L.2012080612/ERNESTO05L.2012080612.fsct.png"/>
          <p:cNvPicPr>
            <a:picLocks noChangeAspect="1" noChangeArrowheads="1"/>
          </p:cNvPicPr>
          <p:nvPr/>
        </p:nvPicPr>
        <p:blipFill>
          <a:blip r:embed="rId3" cstate="print"/>
          <a:stretch>
            <a:fillRect/>
          </a:stretch>
        </p:blipFill>
        <p:spPr bwMode="auto">
          <a:xfrm>
            <a:off x="504031" y="629973"/>
            <a:ext cx="6569207" cy="3401854"/>
          </a:xfrm>
          <a:prstGeom prst="rect">
            <a:avLst/>
          </a:prstGeom>
        </p:spPr>
        <p:style>
          <a:lnRef idx="2">
            <a:schemeClr val="accent3"/>
          </a:lnRef>
          <a:fillRef idx="1">
            <a:schemeClr val="lt1"/>
          </a:fillRef>
          <a:effectRef idx="0">
            <a:schemeClr val="accent3"/>
          </a:effectRef>
          <a:fontRef idx="minor">
            <a:schemeClr val="dk1"/>
          </a:fontRef>
        </p:style>
      </p:pic>
      <p:sp>
        <p:nvSpPr>
          <p:cNvPr id="6" name="Rectangle 5"/>
          <p:cNvSpPr/>
          <p:nvPr/>
        </p:nvSpPr>
        <p:spPr>
          <a:xfrm>
            <a:off x="232660" y="0"/>
            <a:ext cx="4605403" cy="440333"/>
          </a:xfrm>
          <a:prstGeom prst="rect">
            <a:avLst/>
          </a:prstGeom>
        </p:spPr>
        <p:txBody>
          <a:bodyPr wrap="none" lIns="100794" tIns="50397" rIns="100794" bIns="50397">
            <a:spAutoFit/>
          </a:bodyPr>
          <a:lstStyle/>
          <a:p>
            <a:r>
              <a:rPr lang="en-US" sz="2200" b="1" dirty="0" smtClean="0"/>
              <a:t>Relationship to Intensity Change</a:t>
            </a:r>
            <a:endParaRPr lang="en-US" b="1" dirty="0">
              <a:solidFill>
                <a:schemeClr val="tx2"/>
              </a:solidFill>
            </a:endParaRPr>
          </a:p>
        </p:txBody>
      </p:sp>
      <p:sp>
        <p:nvSpPr>
          <p:cNvPr id="7" name="아래쪽 화살표 4"/>
          <p:cNvSpPr/>
          <p:nvPr/>
        </p:nvSpPr>
        <p:spPr>
          <a:xfrm>
            <a:off x="5742834" y="1463618"/>
            <a:ext cx="212615" cy="264626"/>
          </a:xfrm>
          <a:prstGeom prst="downArrow">
            <a:avLst/>
          </a:prstGeom>
        </p:spPr>
        <p:style>
          <a:lnRef idx="0">
            <a:schemeClr val="accent4"/>
          </a:lnRef>
          <a:fillRef idx="3">
            <a:schemeClr val="accent4"/>
          </a:fillRef>
          <a:effectRef idx="3">
            <a:schemeClr val="accent4"/>
          </a:effectRef>
          <a:fontRef idx="minor">
            <a:schemeClr val="lt1"/>
          </a:fontRef>
        </p:style>
        <p:txBody>
          <a:bodyPr lIns="100794" tIns="50397" rIns="100794" bIns="50397" rtlCol="0" anchor="ctr"/>
          <a:lstStyle/>
          <a:p>
            <a:pPr algn="ctr"/>
            <a:endParaRPr lang="ko-KR" altLang="en-US"/>
          </a:p>
        </p:txBody>
      </p:sp>
      <p:sp>
        <p:nvSpPr>
          <p:cNvPr id="8" name="아래쪽 화살표 4"/>
          <p:cNvSpPr/>
          <p:nvPr/>
        </p:nvSpPr>
        <p:spPr>
          <a:xfrm>
            <a:off x="5367412" y="4448092"/>
            <a:ext cx="212615" cy="264626"/>
          </a:xfrm>
          <a:prstGeom prst="downArrow">
            <a:avLst/>
          </a:prstGeom>
        </p:spPr>
        <p:style>
          <a:lnRef idx="0">
            <a:schemeClr val="accent4"/>
          </a:lnRef>
          <a:fillRef idx="3">
            <a:schemeClr val="accent4"/>
          </a:fillRef>
          <a:effectRef idx="3">
            <a:schemeClr val="accent4"/>
          </a:effectRef>
          <a:fontRef idx="minor">
            <a:schemeClr val="lt1"/>
          </a:fontRef>
        </p:style>
        <p:txBody>
          <a:bodyPr lIns="100794" tIns="50397" rIns="100794" bIns="50397" rtlCol="0" anchor="ctr"/>
          <a:lstStyle/>
          <a:p>
            <a:pPr algn="ctr"/>
            <a:endParaRPr lang="ko-KR" altLang="en-US"/>
          </a:p>
        </p:txBody>
      </p:sp>
      <p:sp>
        <p:nvSpPr>
          <p:cNvPr id="9" name="Rectangle 8"/>
          <p:cNvSpPr/>
          <p:nvPr/>
        </p:nvSpPr>
        <p:spPr>
          <a:xfrm>
            <a:off x="1306512" y="655637"/>
            <a:ext cx="3066520" cy="378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100794" tIns="50397" rIns="100794" bIns="50397">
            <a:spAutoFit/>
          </a:bodyPr>
          <a:lstStyle/>
          <a:p>
            <a:r>
              <a:rPr lang="en-US" b="1" dirty="0" smtClean="0">
                <a:solidFill>
                  <a:schemeClr val="accent6">
                    <a:lumMod val="20000"/>
                    <a:lumOff val="80000"/>
                  </a:schemeClr>
                </a:solidFill>
              </a:rPr>
              <a:t>(ERNESTO 05L 2012080512)</a:t>
            </a:r>
            <a:endParaRPr lang="en-US" b="1" dirty="0">
              <a:solidFill>
                <a:schemeClr val="accent6">
                  <a:lumMod val="20000"/>
                  <a:lumOff val="80000"/>
                </a:schemeClr>
              </a:solidFill>
            </a:endParaRPr>
          </a:p>
        </p:txBody>
      </p:sp>
      <p:sp>
        <p:nvSpPr>
          <p:cNvPr id="10" name="Rectangle 9"/>
          <p:cNvSpPr/>
          <p:nvPr/>
        </p:nvSpPr>
        <p:spPr>
          <a:xfrm>
            <a:off x="1306512" y="4084637"/>
            <a:ext cx="3083448" cy="378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100794" tIns="50397" rIns="100794" bIns="50397">
            <a:spAutoFit/>
          </a:bodyPr>
          <a:lstStyle/>
          <a:p>
            <a:r>
              <a:rPr lang="en-US" b="1" dirty="0" smtClean="0">
                <a:solidFill>
                  <a:schemeClr val="accent6">
                    <a:lumMod val="20000"/>
                    <a:lumOff val="80000"/>
                  </a:schemeClr>
                </a:solidFill>
              </a:rPr>
              <a:t>(ERNESTO 05L 2012080612)</a:t>
            </a:r>
            <a:endParaRPr lang="en-US" b="1" dirty="0">
              <a:solidFill>
                <a:schemeClr val="accent6">
                  <a:lumMod val="20000"/>
                  <a:lumOff val="80000"/>
                </a:schemeClr>
              </a:solidFill>
            </a:endParaRPr>
          </a:p>
        </p:txBody>
      </p:sp>
      <p:sp>
        <p:nvSpPr>
          <p:cNvPr id="11" name="Rectangular Callout 10"/>
          <p:cNvSpPr/>
          <p:nvPr/>
        </p:nvSpPr>
        <p:spPr>
          <a:xfrm>
            <a:off x="5415734" y="972277"/>
            <a:ext cx="1521015" cy="371665"/>
          </a:xfrm>
          <a:prstGeom prst="wedgeRectCallout">
            <a:avLst/>
          </a:prstGeom>
        </p:spPr>
        <p:style>
          <a:lnRef idx="2">
            <a:schemeClr val="accent4"/>
          </a:lnRef>
          <a:fillRef idx="1">
            <a:schemeClr val="lt1"/>
          </a:fillRef>
          <a:effectRef idx="0">
            <a:schemeClr val="accent4"/>
          </a:effectRef>
          <a:fontRef idx="minor">
            <a:schemeClr val="dk1"/>
          </a:fontRef>
        </p:style>
        <p:txBody>
          <a:bodyPr lIns="100794" tIns="50397" rIns="100794" bIns="50397" rtlCol="0" anchor="ctr"/>
          <a:lstStyle/>
          <a:p>
            <a:pPr algn="ctr"/>
            <a:r>
              <a:rPr lang="en-US" sz="1500" dirty="0" smtClean="0"/>
              <a:t>Not Developing</a:t>
            </a:r>
            <a:endParaRPr lang="en-US" sz="1500" dirty="0"/>
          </a:p>
        </p:txBody>
      </p:sp>
      <p:sp>
        <p:nvSpPr>
          <p:cNvPr id="12" name="Rectangular Callout 11"/>
          <p:cNvSpPr/>
          <p:nvPr/>
        </p:nvSpPr>
        <p:spPr>
          <a:xfrm>
            <a:off x="5177901" y="4031826"/>
            <a:ext cx="1521015" cy="285831"/>
          </a:xfrm>
          <a:prstGeom prst="wedgeRectCallout">
            <a:avLst>
              <a:gd name="adj1" fmla="val -29044"/>
              <a:gd name="adj2" fmla="val 81224"/>
            </a:avLst>
          </a:prstGeom>
        </p:spPr>
        <p:style>
          <a:lnRef idx="2">
            <a:schemeClr val="accent4"/>
          </a:lnRef>
          <a:fillRef idx="1">
            <a:schemeClr val="lt1"/>
          </a:fillRef>
          <a:effectRef idx="0">
            <a:schemeClr val="accent4"/>
          </a:effectRef>
          <a:fontRef idx="minor">
            <a:schemeClr val="dk1"/>
          </a:fontRef>
        </p:style>
        <p:txBody>
          <a:bodyPr lIns="100794" tIns="50397" rIns="100794" bIns="50397" rtlCol="0" anchor="ctr"/>
          <a:lstStyle/>
          <a:p>
            <a:pPr algn="ctr"/>
            <a:r>
              <a:rPr lang="en-US" sz="1500" dirty="0" smtClean="0"/>
              <a:t>Developing</a:t>
            </a:r>
            <a:endParaRPr lang="en-US" sz="1500" dirty="0"/>
          </a:p>
        </p:txBody>
      </p:sp>
      <p:sp>
        <p:nvSpPr>
          <p:cNvPr id="13" name="TextBox 12"/>
          <p:cNvSpPr txBox="1"/>
          <p:nvPr/>
        </p:nvSpPr>
        <p:spPr>
          <a:xfrm>
            <a:off x="7140444" y="923961"/>
            <a:ext cx="3024188" cy="3425765"/>
          </a:xfrm>
          <a:prstGeom prst="rect">
            <a:avLst/>
          </a:prstGeom>
          <a:noFill/>
        </p:spPr>
        <p:txBody>
          <a:bodyPr wrap="square" lIns="100794" tIns="50397" rIns="100794" bIns="50397" rtlCol="0">
            <a:spAutoFit/>
          </a:bodyPr>
          <a:lstStyle/>
          <a:p>
            <a:r>
              <a:rPr lang="en-US" dirty="0" smtClean="0"/>
              <a:t>Storms for both cases</a:t>
            </a:r>
          </a:p>
          <a:p>
            <a:r>
              <a:rPr lang="en-US" dirty="0" smtClean="0"/>
              <a:t>: located at similar location</a:t>
            </a:r>
          </a:p>
          <a:p>
            <a:endParaRPr lang="en-US" dirty="0"/>
          </a:p>
          <a:p>
            <a:r>
              <a:rPr lang="en-US" dirty="0" smtClean="0"/>
              <a:t>Storm 0512 keeps its intensity</a:t>
            </a:r>
          </a:p>
          <a:p>
            <a:endParaRPr lang="en-US" dirty="0" smtClean="0"/>
          </a:p>
          <a:p>
            <a:r>
              <a:rPr lang="en-US" dirty="0" smtClean="0"/>
              <a:t>Storm 0612 developed rapidly </a:t>
            </a:r>
          </a:p>
          <a:p>
            <a:endParaRPr lang="en-US" dirty="0"/>
          </a:p>
          <a:p>
            <a:r>
              <a:rPr lang="en-US" dirty="0" smtClean="0"/>
              <a:t>Investigation of the storm intensity change related to the storm structure </a:t>
            </a:r>
            <a:endParaRPr lang="en-US" dirty="0"/>
          </a:p>
        </p:txBody>
      </p:sp>
      <p:sp>
        <p:nvSpPr>
          <p:cNvPr id="14" name="Oval 13"/>
          <p:cNvSpPr/>
          <p:nvPr/>
        </p:nvSpPr>
        <p:spPr>
          <a:xfrm>
            <a:off x="2714930" y="2612808"/>
            <a:ext cx="237833" cy="220524"/>
          </a:xfrm>
          <a:prstGeom prst="ellipse">
            <a:avLst/>
          </a:prstGeom>
          <a:noFill/>
        </p:spPr>
        <p:style>
          <a:lnRef idx="2">
            <a:schemeClr val="accent6"/>
          </a:lnRef>
          <a:fillRef idx="1">
            <a:schemeClr val="lt1"/>
          </a:fillRef>
          <a:effectRef idx="0">
            <a:schemeClr val="accent6"/>
          </a:effectRef>
          <a:fontRef idx="minor">
            <a:schemeClr val="dk1"/>
          </a:fontRef>
        </p:style>
        <p:txBody>
          <a:bodyPr lIns="100794" tIns="50397" rIns="100794" bIns="50397" rtlCol="0" anchor="ctr"/>
          <a:lstStyle/>
          <a:p>
            <a:pPr algn="ctr"/>
            <a:endParaRPr lang="en-US"/>
          </a:p>
        </p:txBody>
      </p:sp>
      <p:sp>
        <p:nvSpPr>
          <p:cNvPr id="15" name="Oval 14"/>
          <p:cNvSpPr/>
          <p:nvPr/>
        </p:nvSpPr>
        <p:spPr>
          <a:xfrm>
            <a:off x="2961683" y="5972664"/>
            <a:ext cx="237833" cy="220524"/>
          </a:xfrm>
          <a:prstGeom prst="ellipse">
            <a:avLst/>
          </a:prstGeom>
          <a:noFill/>
        </p:spPr>
        <p:style>
          <a:lnRef idx="2">
            <a:schemeClr val="accent6"/>
          </a:lnRef>
          <a:fillRef idx="1">
            <a:schemeClr val="lt1"/>
          </a:fillRef>
          <a:effectRef idx="0">
            <a:schemeClr val="accent6"/>
          </a:effectRef>
          <a:fontRef idx="minor">
            <a:schemeClr val="dk1"/>
          </a:fontRef>
        </p:style>
        <p:txBody>
          <a:bodyPr lIns="100794" tIns="50397" rIns="100794" bIns="50397" rtlCol="0" anchor="ctr"/>
          <a:lstStyle/>
          <a:p>
            <a:pPr algn="ctr"/>
            <a:endParaRPr lang="en-US"/>
          </a:p>
        </p:txBody>
      </p:sp>
    </p:spTree>
    <p:extLst>
      <p:ext uri="{BB962C8B-B14F-4D97-AF65-F5344CB8AC3E}">
        <p14:creationId xmlns:p14="http://schemas.microsoft.com/office/powerpoint/2010/main" xmlns="" val="34436823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iyoung\Pictures\ERNESTO05L_2012080612_diag1_f9.png"/>
          <p:cNvPicPr>
            <a:picLocks noChangeAspect="1" noChangeArrowheads="1"/>
          </p:cNvPicPr>
          <p:nvPr/>
        </p:nvPicPr>
        <p:blipFill>
          <a:blip r:embed="rId2" cstate="print"/>
          <a:srcRect t="-935" r="66667" b="33249"/>
          <a:stretch>
            <a:fillRect/>
          </a:stretch>
        </p:blipFill>
        <p:spPr bwMode="auto">
          <a:xfrm>
            <a:off x="3714071" y="419982"/>
            <a:ext cx="2688167" cy="4787794"/>
          </a:xfrm>
          <a:prstGeom prst="rect">
            <a:avLst/>
          </a:prstGeom>
          <a:noFill/>
        </p:spPr>
      </p:pic>
      <p:pic>
        <p:nvPicPr>
          <p:cNvPr id="4" name="Picture 2" descr="C:\Users\Jiyoung\Pictures\ERNESTO05L_2012080612_diag1_f9.png"/>
          <p:cNvPicPr>
            <a:picLocks noChangeAspect="1" noChangeArrowheads="1"/>
          </p:cNvPicPr>
          <p:nvPr/>
        </p:nvPicPr>
        <p:blipFill>
          <a:blip r:embed="rId3" cstate="print"/>
          <a:srcRect t="-937" r="66667" b="33250"/>
          <a:stretch>
            <a:fillRect/>
          </a:stretch>
        </p:blipFill>
        <p:spPr bwMode="auto">
          <a:xfrm>
            <a:off x="588036" y="419982"/>
            <a:ext cx="2688167" cy="4787794"/>
          </a:xfrm>
          <a:prstGeom prst="rect">
            <a:avLst/>
          </a:prstGeom>
          <a:noFill/>
        </p:spPr>
      </p:pic>
      <p:pic>
        <p:nvPicPr>
          <p:cNvPr id="5" name="Picture 2" descr="C:\Users\Jiyoung\Pictures\ERNESTO05L_2012080612_diag1_f9.png"/>
          <p:cNvPicPr>
            <a:picLocks noChangeAspect="1" noChangeArrowheads="1"/>
          </p:cNvPicPr>
          <p:nvPr/>
        </p:nvPicPr>
        <p:blipFill>
          <a:blip r:embed="rId4" cstate="print"/>
          <a:srcRect l="66667" b="67687"/>
          <a:stretch>
            <a:fillRect/>
          </a:stretch>
        </p:blipFill>
        <p:spPr bwMode="auto">
          <a:xfrm>
            <a:off x="588037" y="5291929"/>
            <a:ext cx="2688166" cy="2285586"/>
          </a:xfrm>
          <a:prstGeom prst="rect">
            <a:avLst/>
          </a:prstGeom>
          <a:noFill/>
        </p:spPr>
      </p:pic>
      <p:pic>
        <p:nvPicPr>
          <p:cNvPr id="6" name="Picture 2" descr="C:\Users\Jiyoung\Pictures\ERNESTO05L_2012080612_diag1_f9.png"/>
          <p:cNvPicPr>
            <a:picLocks noChangeAspect="1" noChangeArrowheads="1"/>
          </p:cNvPicPr>
          <p:nvPr/>
        </p:nvPicPr>
        <p:blipFill>
          <a:blip r:embed="rId5" cstate="print"/>
          <a:srcRect l="66667" b="67687"/>
          <a:stretch>
            <a:fillRect/>
          </a:stretch>
        </p:blipFill>
        <p:spPr bwMode="auto">
          <a:xfrm>
            <a:off x="3714071" y="5291929"/>
            <a:ext cx="2688166" cy="2285586"/>
          </a:xfrm>
          <a:prstGeom prst="rect">
            <a:avLst/>
          </a:prstGeom>
          <a:noFill/>
        </p:spPr>
      </p:pic>
      <p:sp>
        <p:nvSpPr>
          <p:cNvPr id="7" name="Rectangle 6"/>
          <p:cNvSpPr/>
          <p:nvPr/>
        </p:nvSpPr>
        <p:spPr>
          <a:xfrm>
            <a:off x="4392731" y="48978"/>
            <a:ext cx="1374839" cy="378777"/>
          </a:xfrm>
          <a:prstGeom prst="rect">
            <a:avLst/>
          </a:prstGeom>
        </p:spPr>
        <p:style>
          <a:lnRef idx="3">
            <a:schemeClr val="lt1"/>
          </a:lnRef>
          <a:fillRef idx="1">
            <a:schemeClr val="accent6"/>
          </a:fillRef>
          <a:effectRef idx="1">
            <a:schemeClr val="accent6"/>
          </a:effectRef>
          <a:fontRef idx="minor">
            <a:schemeClr val="lt1"/>
          </a:fontRef>
        </p:style>
        <p:txBody>
          <a:bodyPr wrap="none" lIns="100794" tIns="50397" rIns="100794" bIns="50397">
            <a:spAutoFit/>
          </a:bodyPr>
          <a:lstStyle/>
          <a:p>
            <a:r>
              <a:rPr lang="en-US" b="1" dirty="0" smtClean="0">
                <a:solidFill>
                  <a:schemeClr val="accent6">
                    <a:lumMod val="20000"/>
                    <a:lumOff val="80000"/>
                  </a:schemeClr>
                </a:solidFill>
              </a:rPr>
              <a:t>Storm 0612</a:t>
            </a:r>
            <a:endParaRPr lang="en-US" b="1" dirty="0">
              <a:solidFill>
                <a:schemeClr val="accent6">
                  <a:lumMod val="20000"/>
                  <a:lumOff val="80000"/>
                </a:schemeClr>
              </a:solidFill>
            </a:endParaRPr>
          </a:p>
        </p:txBody>
      </p:sp>
      <p:sp>
        <p:nvSpPr>
          <p:cNvPr id="8" name="Rectangle 7"/>
          <p:cNvSpPr/>
          <p:nvPr/>
        </p:nvSpPr>
        <p:spPr>
          <a:xfrm>
            <a:off x="1289777" y="48978"/>
            <a:ext cx="1357912" cy="378777"/>
          </a:xfrm>
          <a:prstGeom prst="rect">
            <a:avLst/>
          </a:prstGeom>
        </p:spPr>
        <p:style>
          <a:lnRef idx="3">
            <a:schemeClr val="lt1"/>
          </a:lnRef>
          <a:fillRef idx="1">
            <a:schemeClr val="accent3"/>
          </a:fillRef>
          <a:effectRef idx="1">
            <a:schemeClr val="accent3"/>
          </a:effectRef>
          <a:fontRef idx="minor">
            <a:schemeClr val="lt1"/>
          </a:fontRef>
        </p:style>
        <p:txBody>
          <a:bodyPr wrap="none" lIns="100794" tIns="50397" rIns="100794" bIns="50397">
            <a:spAutoFit/>
          </a:bodyPr>
          <a:lstStyle/>
          <a:p>
            <a:r>
              <a:rPr lang="en-US" b="1" dirty="0" smtClean="0">
                <a:solidFill>
                  <a:schemeClr val="accent3">
                    <a:lumMod val="20000"/>
                    <a:lumOff val="80000"/>
                  </a:schemeClr>
                </a:solidFill>
              </a:rPr>
              <a:t>Storm 0512</a:t>
            </a:r>
            <a:endParaRPr lang="en-US" b="1" dirty="0">
              <a:solidFill>
                <a:schemeClr val="accent3">
                  <a:lumMod val="20000"/>
                  <a:lumOff val="80000"/>
                </a:schemeClr>
              </a:solidFill>
            </a:endParaRPr>
          </a:p>
        </p:txBody>
      </p:sp>
      <p:sp>
        <p:nvSpPr>
          <p:cNvPr id="2" name="Rectangle 1"/>
          <p:cNvSpPr/>
          <p:nvPr/>
        </p:nvSpPr>
        <p:spPr>
          <a:xfrm>
            <a:off x="420026" y="-8920"/>
            <a:ext cx="3024188" cy="7559675"/>
          </a:xfrm>
          <a:prstGeom prst="rect">
            <a:avLst/>
          </a:prstGeom>
          <a:noFill/>
        </p:spPr>
        <p:style>
          <a:lnRef idx="2">
            <a:schemeClr val="accent3"/>
          </a:lnRef>
          <a:fillRef idx="1">
            <a:schemeClr val="lt1"/>
          </a:fillRef>
          <a:effectRef idx="0">
            <a:schemeClr val="accent3"/>
          </a:effectRef>
          <a:fontRef idx="minor">
            <a:schemeClr val="dk1"/>
          </a:fontRef>
        </p:style>
        <p:txBody>
          <a:bodyPr lIns="100794" tIns="50397" rIns="100794" bIns="50397" rtlCol="0" anchor="ctr"/>
          <a:lstStyle/>
          <a:p>
            <a:pPr algn="ctr"/>
            <a:endParaRPr lang="en-US"/>
          </a:p>
        </p:txBody>
      </p:sp>
      <p:sp>
        <p:nvSpPr>
          <p:cNvPr id="9" name="Rectangle 8"/>
          <p:cNvSpPr/>
          <p:nvPr/>
        </p:nvSpPr>
        <p:spPr>
          <a:xfrm>
            <a:off x="3546060" y="-8920"/>
            <a:ext cx="3024188" cy="7559675"/>
          </a:xfrm>
          <a:prstGeom prst="rect">
            <a:avLst/>
          </a:prstGeom>
          <a:noFill/>
        </p:spPr>
        <p:style>
          <a:lnRef idx="2">
            <a:schemeClr val="accent6"/>
          </a:lnRef>
          <a:fillRef idx="1">
            <a:schemeClr val="lt1"/>
          </a:fillRef>
          <a:effectRef idx="0">
            <a:schemeClr val="accent6"/>
          </a:effectRef>
          <a:fontRef idx="minor">
            <a:schemeClr val="dk1"/>
          </a:fontRef>
        </p:style>
        <p:txBody>
          <a:bodyPr lIns="100794" tIns="50397" rIns="100794" bIns="50397" rtlCol="0" anchor="ctr"/>
          <a:lstStyle/>
          <a:p>
            <a:pPr algn="ctr"/>
            <a:endParaRPr lang="en-US"/>
          </a:p>
        </p:txBody>
      </p:sp>
      <p:sp>
        <p:nvSpPr>
          <p:cNvPr id="10" name="TextBox 9"/>
          <p:cNvSpPr txBox="1"/>
          <p:nvPr/>
        </p:nvSpPr>
        <p:spPr>
          <a:xfrm>
            <a:off x="6888427" y="923960"/>
            <a:ext cx="3024188" cy="5364758"/>
          </a:xfrm>
          <a:prstGeom prst="rect">
            <a:avLst/>
          </a:prstGeom>
          <a:noFill/>
        </p:spPr>
        <p:txBody>
          <a:bodyPr wrap="square" lIns="100794" tIns="50397" rIns="100794" bIns="50397" rtlCol="0">
            <a:spAutoFit/>
          </a:bodyPr>
          <a:lstStyle/>
          <a:p>
            <a:r>
              <a:rPr lang="en-US" dirty="0" smtClean="0"/>
              <a:t>Storm 0612 has a stronger tangential wind structure</a:t>
            </a:r>
          </a:p>
          <a:p>
            <a:r>
              <a:rPr lang="en-US" dirty="0" smtClean="0"/>
              <a:t>: RMWs are similar</a:t>
            </a:r>
          </a:p>
          <a:p>
            <a:endParaRPr lang="en-US" dirty="0" smtClean="0"/>
          </a:p>
          <a:p>
            <a:endParaRPr lang="en-US" dirty="0"/>
          </a:p>
          <a:p>
            <a:endParaRPr lang="en-US" dirty="0" smtClean="0"/>
          </a:p>
          <a:p>
            <a:endParaRPr lang="en-US" dirty="0"/>
          </a:p>
          <a:p>
            <a:r>
              <a:rPr lang="en-US" dirty="0" smtClean="0"/>
              <a:t>Storm 0612</a:t>
            </a:r>
          </a:p>
          <a:p>
            <a:r>
              <a:rPr lang="en-US" dirty="0"/>
              <a:t>:</a:t>
            </a:r>
            <a:r>
              <a:rPr lang="en-US" dirty="0" smtClean="0"/>
              <a:t> </a:t>
            </a:r>
            <a:r>
              <a:rPr lang="en-US" dirty="0"/>
              <a:t>D</a:t>
            </a:r>
            <a:r>
              <a:rPr lang="en-US" dirty="0" smtClean="0"/>
              <a:t>istinct secondary</a:t>
            </a:r>
          </a:p>
          <a:p>
            <a:r>
              <a:rPr lang="en-US" dirty="0" smtClean="0"/>
              <a:t>: Stronger inflow and outflow</a:t>
            </a:r>
          </a:p>
          <a:p>
            <a:endParaRPr lang="en-US" dirty="0" smtClean="0"/>
          </a:p>
          <a:p>
            <a:endParaRPr lang="en-US" dirty="0"/>
          </a:p>
          <a:p>
            <a:endParaRPr lang="en-US" dirty="0" smtClean="0"/>
          </a:p>
          <a:p>
            <a:endParaRPr lang="en-US" dirty="0"/>
          </a:p>
          <a:p>
            <a:endParaRPr lang="en-US" dirty="0" smtClean="0"/>
          </a:p>
          <a:p>
            <a:endParaRPr lang="en-US" dirty="0"/>
          </a:p>
          <a:p>
            <a:r>
              <a:rPr lang="en-US" dirty="0" smtClean="0"/>
              <a:t>Surface temperatures are similar</a:t>
            </a:r>
            <a:endParaRPr lang="en-US" dirty="0"/>
          </a:p>
        </p:txBody>
      </p:sp>
    </p:spTree>
    <p:extLst>
      <p:ext uri="{BB962C8B-B14F-4D97-AF65-F5344CB8AC3E}">
        <p14:creationId xmlns:p14="http://schemas.microsoft.com/office/powerpoint/2010/main" xmlns="" val="22269647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92731" y="48978"/>
            <a:ext cx="1374839" cy="378777"/>
          </a:xfrm>
          <a:prstGeom prst="rect">
            <a:avLst/>
          </a:prstGeom>
        </p:spPr>
        <p:style>
          <a:lnRef idx="3">
            <a:schemeClr val="lt1"/>
          </a:lnRef>
          <a:fillRef idx="1">
            <a:schemeClr val="accent6"/>
          </a:fillRef>
          <a:effectRef idx="1">
            <a:schemeClr val="accent6"/>
          </a:effectRef>
          <a:fontRef idx="minor">
            <a:schemeClr val="lt1"/>
          </a:fontRef>
        </p:style>
        <p:txBody>
          <a:bodyPr wrap="none" lIns="100794" tIns="50397" rIns="100794" bIns="50397">
            <a:spAutoFit/>
          </a:bodyPr>
          <a:lstStyle/>
          <a:p>
            <a:r>
              <a:rPr lang="en-US" b="1" dirty="0" smtClean="0">
                <a:solidFill>
                  <a:schemeClr val="accent6">
                    <a:lumMod val="20000"/>
                    <a:lumOff val="80000"/>
                  </a:schemeClr>
                </a:solidFill>
              </a:rPr>
              <a:t>Storm 0612</a:t>
            </a:r>
            <a:endParaRPr lang="en-US" b="1" dirty="0">
              <a:solidFill>
                <a:schemeClr val="accent6">
                  <a:lumMod val="20000"/>
                  <a:lumOff val="80000"/>
                </a:schemeClr>
              </a:solidFill>
            </a:endParaRPr>
          </a:p>
        </p:txBody>
      </p:sp>
      <p:sp>
        <p:nvSpPr>
          <p:cNvPr id="8" name="Rectangle 7"/>
          <p:cNvSpPr/>
          <p:nvPr/>
        </p:nvSpPr>
        <p:spPr>
          <a:xfrm>
            <a:off x="1289777" y="48978"/>
            <a:ext cx="1357912" cy="378777"/>
          </a:xfrm>
          <a:prstGeom prst="rect">
            <a:avLst/>
          </a:prstGeom>
        </p:spPr>
        <p:style>
          <a:lnRef idx="3">
            <a:schemeClr val="lt1"/>
          </a:lnRef>
          <a:fillRef idx="1">
            <a:schemeClr val="accent3"/>
          </a:fillRef>
          <a:effectRef idx="1">
            <a:schemeClr val="accent3"/>
          </a:effectRef>
          <a:fontRef idx="minor">
            <a:schemeClr val="lt1"/>
          </a:fontRef>
        </p:style>
        <p:txBody>
          <a:bodyPr wrap="none" lIns="100794" tIns="50397" rIns="100794" bIns="50397">
            <a:spAutoFit/>
          </a:bodyPr>
          <a:lstStyle/>
          <a:p>
            <a:r>
              <a:rPr lang="en-US" b="1" dirty="0" smtClean="0">
                <a:solidFill>
                  <a:schemeClr val="accent3">
                    <a:lumMod val="20000"/>
                    <a:lumOff val="80000"/>
                  </a:schemeClr>
                </a:solidFill>
              </a:rPr>
              <a:t>Storm 0512</a:t>
            </a:r>
            <a:endParaRPr lang="en-US" b="1" dirty="0">
              <a:solidFill>
                <a:schemeClr val="accent3">
                  <a:lumMod val="20000"/>
                  <a:lumOff val="80000"/>
                </a:schemeClr>
              </a:solidFill>
            </a:endParaRPr>
          </a:p>
        </p:txBody>
      </p:sp>
      <p:sp>
        <p:nvSpPr>
          <p:cNvPr id="2" name="Rectangle 1"/>
          <p:cNvSpPr/>
          <p:nvPr/>
        </p:nvSpPr>
        <p:spPr>
          <a:xfrm>
            <a:off x="84005" y="-8920"/>
            <a:ext cx="3528219" cy="7559675"/>
          </a:xfrm>
          <a:prstGeom prst="rect">
            <a:avLst/>
          </a:prstGeom>
          <a:noFill/>
        </p:spPr>
        <p:style>
          <a:lnRef idx="2">
            <a:schemeClr val="accent3"/>
          </a:lnRef>
          <a:fillRef idx="1">
            <a:schemeClr val="lt1"/>
          </a:fillRef>
          <a:effectRef idx="0">
            <a:schemeClr val="accent3"/>
          </a:effectRef>
          <a:fontRef idx="minor">
            <a:schemeClr val="dk1"/>
          </a:fontRef>
        </p:style>
        <p:txBody>
          <a:bodyPr lIns="100794" tIns="50397" rIns="100794" bIns="50397" rtlCol="0" anchor="ctr"/>
          <a:lstStyle/>
          <a:p>
            <a:pPr algn="ctr"/>
            <a:endParaRPr lang="en-US"/>
          </a:p>
        </p:txBody>
      </p:sp>
      <p:sp>
        <p:nvSpPr>
          <p:cNvPr id="9" name="Rectangle 8"/>
          <p:cNvSpPr/>
          <p:nvPr/>
        </p:nvSpPr>
        <p:spPr>
          <a:xfrm>
            <a:off x="3696229" y="-8920"/>
            <a:ext cx="3444214" cy="7559675"/>
          </a:xfrm>
          <a:prstGeom prst="rect">
            <a:avLst/>
          </a:prstGeom>
          <a:noFill/>
        </p:spPr>
        <p:style>
          <a:lnRef idx="2">
            <a:schemeClr val="accent6"/>
          </a:lnRef>
          <a:fillRef idx="1">
            <a:schemeClr val="lt1"/>
          </a:fillRef>
          <a:effectRef idx="0">
            <a:schemeClr val="accent6"/>
          </a:effectRef>
          <a:fontRef idx="minor">
            <a:schemeClr val="dk1"/>
          </a:fontRef>
        </p:style>
        <p:txBody>
          <a:bodyPr lIns="100794" tIns="50397" rIns="100794" bIns="50397" rtlCol="0" anchor="ctr"/>
          <a:lstStyle/>
          <a:p>
            <a:pPr algn="ctr"/>
            <a:endParaRPr lang="en-US"/>
          </a:p>
        </p:txBody>
      </p:sp>
      <p:sp>
        <p:nvSpPr>
          <p:cNvPr id="10" name="TextBox 9"/>
          <p:cNvSpPr txBox="1"/>
          <p:nvPr/>
        </p:nvSpPr>
        <p:spPr>
          <a:xfrm>
            <a:off x="7308453" y="923960"/>
            <a:ext cx="2604161" cy="4810760"/>
          </a:xfrm>
          <a:prstGeom prst="rect">
            <a:avLst/>
          </a:prstGeom>
          <a:noFill/>
        </p:spPr>
        <p:txBody>
          <a:bodyPr wrap="square" lIns="100794" tIns="50397" rIns="100794" bIns="50397" rtlCol="0">
            <a:spAutoFit/>
          </a:bodyPr>
          <a:lstStyle/>
          <a:p>
            <a:r>
              <a:rPr lang="en-US" dirty="0" smtClean="0"/>
              <a:t>Initial angular momentum distributions are similar</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Storm 0612 has stronger angular momentum advection</a:t>
            </a:r>
          </a:p>
          <a:p>
            <a:r>
              <a:rPr lang="en-US" dirty="0" smtClean="0"/>
              <a:t>:because of the stronger radial wind</a:t>
            </a:r>
            <a:endParaRPr lang="en-US" dirty="0"/>
          </a:p>
        </p:txBody>
      </p:sp>
      <p:pic>
        <p:nvPicPr>
          <p:cNvPr id="11" name="Picture 2" descr="C:\Users\Jiyoung\Pictures\ERNESTO05L_2012080612_diag1_f9.png"/>
          <p:cNvPicPr>
            <a:picLocks noChangeAspect="1" noChangeArrowheads="1"/>
          </p:cNvPicPr>
          <p:nvPr/>
        </p:nvPicPr>
        <p:blipFill>
          <a:blip r:embed="rId2" cstate="print"/>
          <a:srcRect t="32312" r="66667"/>
          <a:stretch>
            <a:fillRect/>
          </a:stretch>
        </p:blipFill>
        <p:spPr bwMode="auto">
          <a:xfrm>
            <a:off x="336021" y="834436"/>
            <a:ext cx="3210040" cy="5717283"/>
          </a:xfrm>
          <a:prstGeom prst="rect">
            <a:avLst/>
          </a:prstGeom>
          <a:noFill/>
        </p:spPr>
      </p:pic>
      <p:pic>
        <p:nvPicPr>
          <p:cNvPr id="12" name="Picture 2" descr="C:\Users\Jiyoung\Pictures\ERNESTO05L_2012080612_diag1_f9.png"/>
          <p:cNvPicPr>
            <a:picLocks noChangeAspect="1" noChangeArrowheads="1"/>
          </p:cNvPicPr>
          <p:nvPr/>
        </p:nvPicPr>
        <p:blipFill>
          <a:blip r:embed="rId3" cstate="print"/>
          <a:srcRect t="33500" r="66667"/>
          <a:stretch>
            <a:fillRect/>
          </a:stretch>
        </p:blipFill>
        <p:spPr bwMode="auto">
          <a:xfrm>
            <a:off x="3824096" y="922895"/>
            <a:ext cx="3232068" cy="5655583"/>
          </a:xfrm>
          <a:prstGeom prst="rect">
            <a:avLst/>
          </a:prstGeom>
          <a:noFill/>
        </p:spPr>
      </p:pic>
      <p:sp>
        <p:nvSpPr>
          <p:cNvPr id="13" name="Oval 12"/>
          <p:cNvSpPr/>
          <p:nvPr/>
        </p:nvSpPr>
        <p:spPr>
          <a:xfrm>
            <a:off x="4256744" y="5786832"/>
            <a:ext cx="465389" cy="393719"/>
          </a:xfrm>
          <a:prstGeom prst="ellipse">
            <a:avLst/>
          </a:prstGeom>
          <a:noFill/>
        </p:spPr>
        <p:style>
          <a:lnRef idx="2">
            <a:schemeClr val="accent6"/>
          </a:lnRef>
          <a:fillRef idx="1">
            <a:schemeClr val="lt1"/>
          </a:fillRef>
          <a:effectRef idx="0">
            <a:schemeClr val="accent6"/>
          </a:effectRef>
          <a:fontRef idx="minor">
            <a:schemeClr val="dk1"/>
          </a:fontRef>
        </p:style>
        <p:txBody>
          <a:bodyPr lIns="100794" tIns="50397" rIns="100794" bIns="50397" rtlCol="0" anchor="ctr"/>
          <a:lstStyle/>
          <a:p>
            <a:pPr algn="ctr"/>
            <a:endParaRPr lang="en-US"/>
          </a:p>
        </p:txBody>
      </p:sp>
    </p:spTree>
    <p:extLst>
      <p:ext uri="{BB962C8B-B14F-4D97-AF65-F5344CB8AC3E}">
        <p14:creationId xmlns:p14="http://schemas.microsoft.com/office/powerpoint/2010/main" xmlns="" val="28260665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026" y="-8920"/>
            <a:ext cx="3024188" cy="7559675"/>
          </a:xfrm>
          <a:prstGeom prst="rect">
            <a:avLst/>
          </a:prstGeom>
          <a:noFill/>
        </p:spPr>
        <p:style>
          <a:lnRef idx="2">
            <a:schemeClr val="accent3"/>
          </a:lnRef>
          <a:fillRef idx="1">
            <a:schemeClr val="lt1"/>
          </a:fillRef>
          <a:effectRef idx="0">
            <a:schemeClr val="accent3"/>
          </a:effectRef>
          <a:fontRef idx="minor">
            <a:schemeClr val="dk1"/>
          </a:fontRef>
        </p:style>
        <p:txBody>
          <a:bodyPr lIns="100794" tIns="50397" rIns="100794" bIns="50397" rtlCol="0" anchor="ctr"/>
          <a:lstStyle/>
          <a:p>
            <a:pPr algn="ctr"/>
            <a:endParaRPr lang="en-US"/>
          </a:p>
        </p:txBody>
      </p:sp>
      <p:sp>
        <p:nvSpPr>
          <p:cNvPr id="9" name="Rectangle 8"/>
          <p:cNvSpPr/>
          <p:nvPr/>
        </p:nvSpPr>
        <p:spPr>
          <a:xfrm>
            <a:off x="3546060" y="-8920"/>
            <a:ext cx="3024188" cy="7559675"/>
          </a:xfrm>
          <a:prstGeom prst="rect">
            <a:avLst/>
          </a:prstGeom>
          <a:noFill/>
        </p:spPr>
        <p:style>
          <a:lnRef idx="2">
            <a:schemeClr val="accent6"/>
          </a:lnRef>
          <a:fillRef idx="1">
            <a:schemeClr val="lt1"/>
          </a:fillRef>
          <a:effectRef idx="0">
            <a:schemeClr val="accent6"/>
          </a:effectRef>
          <a:fontRef idx="minor">
            <a:schemeClr val="dk1"/>
          </a:fontRef>
        </p:style>
        <p:txBody>
          <a:bodyPr lIns="100794" tIns="50397" rIns="100794" bIns="50397" rtlCol="0" anchor="ctr"/>
          <a:lstStyle/>
          <a:p>
            <a:pPr algn="ctr"/>
            <a:endParaRPr lang="en-US"/>
          </a:p>
        </p:txBody>
      </p:sp>
      <p:sp>
        <p:nvSpPr>
          <p:cNvPr id="10" name="TextBox 9"/>
          <p:cNvSpPr txBox="1"/>
          <p:nvPr/>
        </p:nvSpPr>
        <p:spPr>
          <a:xfrm>
            <a:off x="6888427" y="923960"/>
            <a:ext cx="3024188" cy="5918755"/>
          </a:xfrm>
          <a:prstGeom prst="rect">
            <a:avLst/>
          </a:prstGeom>
          <a:noFill/>
        </p:spPr>
        <p:txBody>
          <a:bodyPr wrap="square" lIns="100794" tIns="50397" rIns="100794" bIns="50397" rtlCol="0">
            <a:spAutoFit/>
          </a:bodyPr>
          <a:lstStyle/>
          <a:p>
            <a:r>
              <a:rPr lang="en-US" dirty="0" smtClean="0"/>
              <a:t>Initial humidity distributions are similar</a:t>
            </a:r>
          </a:p>
          <a:p>
            <a:endParaRPr lang="en-US" dirty="0" smtClean="0"/>
          </a:p>
          <a:p>
            <a:endParaRPr lang="en-US" dirty="0"/>
          </a:p>
          <a:p>
            <a:endParaRPr lang="en-US" dirty="0" smtClean="0"/>
          </a:p>
          <a:p>
            <a:endParaRPr lang="en-US" dirty="0" smtClean="0"/>
          </a:p>
          <a:p>
            <a:endParaRPr lang="en-US" dirty="0"/>
          </a:p>
          <a:p>
            <a:endParaRPr lang="en-US" dirty="0"/>
          </a:p>
          <a:p>
            <a:r>
              <a:rPr lang="en-US" dirty="0" smtClean="0"/>
              <a:t>Storm 0612 has stronger moisture convergence</a:t>
            </a:r>
          </a:p>
          <a:p>
            <a:r>
              <a:rPr lang="en-US" dirty="0" smtClean="0"/>
              <a:t>:because of the stronger radial wind</a:t>
            </a:r>
          </a:p>
          <a:p>
            <a:endParaRPr lang="en-US" dirty="0" smtClean="0"/>
          </a:p>
          <a:p>
            <a:endParaRPr lang="en-US" dirty="0"/>
          </a:p>
          <a:p>
            <a:endParaRPr lang="en-US" dirty="0" smtClean="0"/>
          </a:p>
          <a:p>
            <a:endParaRPr lang="en-US" dirty="0"/>
          </a:p>
          <a:p>
            <a:endParaRPr lang="en-US" dirty="0" smtClean="0"/>
          </a:p>
          <a:p>
            <a:endParaRPr lang="en-US" dirty="0"/>
          </a:p>
          <a:p>
            <a:r>
              <a:rPr lang="en-US" dirty="0" smtClean="0"/>
              <a:t>Much bigger latent heat flux</a:t>
            </a:r>
          </a:p>
          <a:p>
            <a:r>
              <a:rPr lang="en-US" dirty="0" smtClean="0"/>
              <a:t>:because of the stronger surface wind speed</a:t>
            </a:r>
            <a:endParaRPr lang="en-US" dirty="0"/>
          </a:p>
        </p:txBody>
      </p:sp>
      <p:pic>
        <p:nvPicPr>
          <p:cNvPr id="11" name="Picture 10" descr="C:\Users\Jiyoung\Pictures\ERNESTO05L_2012080612_diag1_f9.png"/>
          <p:cNvPicPr>
            <a:picLocks noChangeAspect="1" noChangeArrowheads="1"/>
          </p:cNvPicPr>
          <p:nvPr/>
        </p:nvPicPr>
        <p:blipFill>
          <a:blip r:embed="rId2" cstate="print"/>
          <a:srcRect l="33333" t="33500" r="33333"/>
          <a:stretch>
            <a:fillRect/>
          </a:stretch>
        </p:blipFill>
        <p:spPr bwMode="auto">
          <a:xfrm>
            <a:off x="588036" y="468298"/>
            <a:ext cx="2688167" cy="4703798"/>
          </a:xfrm>
          <a:prstGeom prst="rect">
            <a:avLst/>
          </a:prstGeom>
          <a:noFill/>
        </p:spPr>
      </p:pic>
      <p:pic>
        <p:nvPicPr>
          <p:cNvPr id="12" name="Picture 2" descr="C:\Users\Jiyoung\Pictures\ERNESTO05L_2012080612_diag1_f9.png"/>
          <p:cNvPicPr>
            <a:picLocks noChangeAspect="1" noChangeArrowheads="1"/>
          </p:cNvPicPr>
          <p:nvPr/>
        </p:nvPicPr>
        <p:blipFill>
          <a:blip r:embed="rId2" cstate="print"/>
          <a:srcRect l="66667" t="66750"/>
          <a:stretch>
            <a:fillRect/>
          </a:stretch>
        </p:blipFill>
        <p:spPr bwMode="auto">
          <a:xfrm>
            <a:off x="588037" y="5172096"/>
            <a:ext cx="2688166" cy="2351899"/>
          </a:xfrm>
          <a:prstGeom prst="rect">
            <a:avLst/>
          </a:prstGeom>
          <a:noFill/>
        </p:spPr>
      </p:pic>
      <p:pic>
        <p:nvPicPr>
          <p:cNvPr id="13" name="Picture 2" descr="C:\Users\Jiyoung\Pictures\ERNESTO05L_2012080612_diag1_f9.png"/>
          <p:cNvPicPr>
            <a:picLocks noChangeAspect="1" noChangeArrowheads="1"/>
          </p:cNvPicPr>
          <p:nvPr/>
        </p:nvPicPr>
        <p:blipFill>
          <a:blip r:embed="rId3" cstate="print"/>
          <a:srcRect l="33333" t="32312" r="33333"/>
          <a:stretch>
            <a:fillRect/>
          </a:stretch>
        </p:blipFill>
        <p:spPr bwMode="auto">
          <a:xfrm>
            <a:off x="3780234" y="393224"/>
            <a:ext cx="2688167" cy="4787793"/>
          </a:xfrm>
          <a:prstGeom prst="rect">
            <a:avLst/>
          </a:prstGeom>
          <a:noFill/>
        </p:spPr>
      </p:pic>
      <p:pic>
        <p:nvPicPr>
          <p:cNvPr id="14" name="Picture 2" descr="C:\Users\Jiyoung\Pictures\ERNESTO05L_2012080612_diag1_f9.png"/>
          <p:cNvPicPr>
            <a:picLocks noChangeAspect="1" noChangeArrowheads="1"/>
          </p:cNvPicPr>
          <p:nvPr/>
        </p:nvPicPr>
        <p:blipFill>
          <a:blip r:embed="rId3" cstate="print"/>
          <a:srcRect l="66667" t="66750"/>
          <a:stretch>
            <a:fillRect/>
          </a:stretch>
        </p:blipFill>
        <p:spPr bwMode="auto">
          <a:xfrm>
            <a:off x="3780235" y="5172098"/>
            <a:ext cx="2688166" cy="2351898"/>
          </a:xfrm>
          <a:prstGeom prst="rect">
            <a:avLst/>
          </a:prstGeom>
          <a:noFill/>
        </p:spPr>
      </p:pic>
      <p:sp>
        <p:nvSpPr>
          <p:cNvPr id="7" name="Rectangle 6"/>
          <p:cNvSpPr/>
          <p:nvPr/>
        </p:nvSpPr>
        <p:spPr>
          <a:xfrm>
            <a:off x="4392731" y="48978"/>
            <a:ext cx="1374839" cy="378777"/>
          </a:xfrm>
          <a:prstGeom prst="rect">
            <a:avLst/>
          </a:prstGeom>
        </p:spPr>
        <p:style>
          <a:lnRef idx="3">
            <a:schemeClr val="lt1"/>
          </a:lnRef>
          <a:fillRef idx="1">
            <a:schemeClr val="accent6"/>
          </a:fillRef>
          <a:effectRef idx="1">
            <a:schemeClr val="accent6"/>
          </a:effectRef>
          <a:fontRef idx="minor">
            <a:schemeClr val="lt1"/>
          </a:fontRef>
        </p:style>
        <p:txBody>
          <a:bodyPr wrap="none" lIns="100794" tIns="50397" rIns="100794" bIns="50397">
            <a:spAutoFit/>
          </a:bodyPr>
          <a:lstStyle/>
          <a:p>
            <a:r>
              <a:rPr lang="en-US" b="1" dirty="0" smtClean="0">
                <a:solidFill>
                  <a:schemeClr val="accent6">
                    <a:lumMod val="20000"/>
                    <a:lumOff val="80000"/>
                  </a:schemeClr>
                </a:solidFill>
              </a:rPr>
              <a:t>Storm 0612</a:t>
            </a:r>
            <a:endParaRPr lang="en-US" b="1" dirty="0">
              <a:solidFill>
                <a:schemeClr val="accent6">
                  <a:lumMod val="20000"/>
                  <a:lumOff val="80000"/>
                </a:schemeClr>
              </a:solidFill>
            </a:endParaRPr>
          </a:p>
        </p:txBody>
      </p:sp>
      <p:sp>
        <p:nvSpPr>
          <p:cNvPr id="8" name="Rectangle 7"/>
          <p:cNvSpPr/>
          <p:nvPr/>
        </p:nvSpPr>
        <p:spPr>
          <a:xfrm>
            <a:off x="1289777" y="48978"/>
            <a:ext cx="1357912" cy="378777"/>
          </a:xfrm>
          <a:prstGeom prst="rect">
            <a:avLst/>
          </a:prstGeom>
        </p:spPr>
        <p:style>
          <a:lnRef idx="3">
            <a:schemeClr val="lt1"/>
          </a:lnRef>
          <a:fillRef idx="1">
            <a:schemeClr val="accent3"/>
          </a:fillRef>
          <a:effectRef idx="1">
            <a:schemeClr val="accent3"/>
          </a:effectRef>
          <a:fontRef idx="minor">
            <a:schemeClr val="lt1"/>
          </a:fontRef>
        </p:style>
        <p:txBody>
          <a:bodyPr wrap="none" lIns="100794" tIns="50397" rIns="100794" bIns="50397">
            <a:spAutoFit/>
          </a:bodyPr>
          <a:lstStyle/>
          <a:p>
            <a:r>
              <a:rPr lang="en-US" b="1" dirty="0" smtClean="0">
                <a:solidFill>
                  <a:schemeClr val="accent3">
                    <a:lumMod val="20000"/>
                    <a:lumOff val="80000"/>
                  </a:schemeClr>
                </a:solidFill>
              </a:rPr>
              <a:t>Storm 0512</a:t>
            </a:r>
            <a:endParaRPr lang="en-US" b="1" dirty="0">
              <a:solidFill>
                <a:schemeClr val="accent3">
                  <a:lumMod val="20000"/>
                  <a:lumOff val="80000"/>
                </a:schemeClr>
              </a:solidFill>
            </a:endParaRPr>
          </a:p>
        </p:txBody>
      </p:sp>
    </p:spTree>
    <p:extLst>
      <p:ext uri="{BB962C8B-B14F-4D97-AF65-F5344CB8AC3E}">
        <p14:creationId xmlns:p14="http://schemas.microsoft.com/office/powerpoint/2010/main" xmlns="" val="14467855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Sravya\Desktop\diag_aug10\Debby Rain.gif"/>
          <p:cNvPicPr>
            <a:picLocks noChangeAspect="1" noChangeArrowheads="1"/>
          </p:cNvPicPr>
          <p:nvPr/>
        </p:nvPicPr>
        <p:blipFill>
          <a:blip r:embed="rId2" cstate="print"/>
          <a:srcRect/>
          <a:stretch>
            <a:fillRect/>
          </a:stretch>
        </p:blipFill>
        <p:spPr bwMode="auto">
          <a:xfrm>
            <a:off x="0" y="1372371"/>
            <a:ext cx="10080625" cy="4814933"/>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remarks</a:t>
            </a:r>
            <a:endParaRPr lang="en-US" dirty="0"/>
          </a:p>
        </p:txBody>
      </p:sp>
      <p:sp>
        <p:nvSpPr>
          <p:cNvPr id="3" name="Content Placeholder 2"/>
          <p:cNvSpPr>
            <a:spLocks noGrp="1"/>
          </p:cNvSpPr>
          <p:nvPr>
            <p:ph idx="1"/>
          </p:nvPr>
        </p:nvSpPr>
        <p:spPr/>
        <p:txBody>
          <a:bodyPr/>
          <a:lstStyle/>
          <a:p>
            <a:r>
              <a:rPr lang="en-US" dirty="0" smtClean="0"/>
              <a:t>Model development closely tied with model diagnostics</a:t>
            </a:r>
          </a:p>
          <a:p>
            <a:r>
              <a:rPr lang="en-US" dirty="0" smtClean="0"/>
              <a:t>Comprehensive evaluation making use of all available observations (aircraft, satellite, upper-air, surface, and ocean)</a:t>
            </a:r>
          </a:p>
          <a:p>
            <a:r>
              <a:rPr lang="en-US" dirty="0" smtClean="0"/>
              <a:t>Process studies (including idealized simulations) need more attention</a:t>
            </a:r>
          </a:p>
          <a:p>
            <a:r>
              <a:rPr lang="en-US" dirty="0" smtClean="0"/>
              <a:t>Coordination among all HFIP teams is critical </a:t>
            </a:r>
          </a:p>
          <a:p>
            <a:r>
              <a:rPr lang="en-US" dirty="0" smtClean="0"/>
              <a:t>We are making progress!!!</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104" y="503979"/>
            <a:ext cx="6720417" cy="1051726"/>
          </a:xfrm>
          <a:prstGeom prst="rect">
            <a:avLst/>
          </a:prstGeom>
          <a:noFill/>
        </p:spPr>
        <p:txBody>
          <a:bodyPr wrap="square" lIns="100794" tIns="50397" rIns="100794" bIns="50397" rtlCol="0">
            <a:spAutoFit/>
          </a:bodyPr>
          <a:lstStyle/>
          <a:p>
            <a:pPr algn="ctr"/>
            <a:r>
              <a:rPr lang="en-US" sz="3100" b="1" dirty="0"/>
              <a:t>Sigma-pressure hybrid vertical coordinate of HWRF model</a:t>
            </a:r>
          </a:p>
        </p:txBody>
      </p:sp>
      <p:cxnSp>
        <p:nvCxnSpPr>
          <p:cNvPr id="4" name="Straight Connector 3"/>
          <p:cNvCxnSpPr/>
          <p:nvPr/>
        </p:nvCxnSpPr>
        <p:spPr>
          <a:xfrm flipV="1">
            <a:off x="1469586" y="6033575"/>
            <a:ext cx="2394654" cy="3845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367224" y="6047740"/>
            <a:ext cx="2515096" cy="242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611177" y="5389938"/>
            <a:ext cx="756047" cy="6578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855130" y="5389937"/>
            <a:ext cx="756047" cy="6719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28088" y="3664376"/>
            <a:ext cx="6300391" cy="3146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173912" y="3443852"/>
            <a:ext cx="2906714" cy="440333"/>
          </a:xfrm>
          <a:prstGeom prst="rect">
            <a:avLst/>
          </a:prstGeom>
          <a:noFill/>
        </p:spPr>
        <p:txBody>
          <a:bodyPr wrap="square" lIns="100794" tIns="50397" rIns="100794" bIns="50397" rtlCol="0">
            <a:spAutoFit/>
          </a:bodyPr>
          <a:lstStyle/>
          <a:p>
            <a:r>
              <a:rPr lang="en-US" sz="2200" dirty="0">
                <a:solidFill>
                  <a:srgbClr val="FF0000"/>
                </a:solidFill>
              </a:rPr>
              <a:t>Top of sigma levels</a:t>
            </a:r>
          </a:p>
        </p:txBody>
      </p:sp>
      <p:sp>
        <p:nvSpPr>
          <p:cNvPr id="27" name="TextBox 26"/>
          <p:cNvSpPr txBox="1"/>
          <p:nvPr/>
        </p:nvSpPr>
        <p:spPr>
          <a:xfrm>
            <a:off x="7224448" y="3828267"/>
            <a:ext cx="2738773" cy="378777"/>
          </a:xfrm>
          <a:prstGeom prst="rect">
            <a:avLst/>
          </a:prstGeom>
          <a:noFill/>
        </p:spPr>
        <p:txBody>
          <a:bodyPr wrap="square" lIns="100794" tIns="50397" rIns="100794" bIns="50397" rtlCol="0">
            <a:spAutoFit/>
          </a:bodyPr>
          <a:lstStyle/>
          <a:p>
            <a:r>
              <a:rPr lang="en-US" dirty="0" smtClean="0"/>
              <a:t>Currently </a:t>
            </a:r>
            <a:r>
              <a:rPr lang="en-US" dirty="0" err="1" smtClean="0"/>
              <a:t>ptsgm</a:t>
            </a:r>
            <a:r>
              <a:rPr lang="en-US" dirty="0" smtClean="0"/>
              <a:t>=420mb</a:t>
            </a:r>
            <a:endParaRPr lang="en-US" dirty="0"/>
          </a:p>
        </p:txBody>
      </p:sp>
      <p:cxnSp>
        <p:nvCxnSpPr>
          <p:cNvPr id="28" name="Straight Connector 27"/>
          <p:cNvCxnSpPr/>
          <p:nvPr/>
        </p:nvCxnSpPr>
        <p:spPr>
          <a:xfrm>
            <a:off x="1469585" y="5793821"/>
            <a:ext cx="2380485" cy="19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376333" y="5765391"/>
            <a:ext cx="2466514"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850070" y="5291774"/>
            <a:ext cx="761107" cy="5110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4611178" y="5291773"/>
            <a:ext cx="765156" cy="473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469585" y="4367814"/>
            <a:ext cx="2380485" cy="293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469586" y="4955789"/>
            <a:ext cx="2394654" cy="293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469585" y="5389939"/>
            <a:ext cx="2380485"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304473" y="4382993"/>
            <a:ext cx="2688167" cy="141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92328" y="4970967"/>
            <a:ext cx="2688167" cy="141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5304473" y="5405117"/>
            <a:ext cx="2688167" cy="141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864239" y="5123780"/>
            <a:ext cx="672042" cy="2661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536282" y="5123780"/>
            <a:ext cx="768192" cy="2955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864240" y="4787794"/>
            <a:ext cx="746937" cy="1679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4611178" y="4787795"/>
            <a:ext cx="681151" cy="1902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850070" y="4235387"/>
            <a:ext cx="761107" cy="1395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4611178" y="4235388"/>
            <a:ext cx="681151" cy="1476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428089" y="2015913"/>
            <a:ext cx="626699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69586" y="3275859"/>
            <a:ext cx="62254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469586" y="2853854"/>
            <a:ext cx="6258894" cy="20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428089" y="2435895"/>
            <a:ext cx="62669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95080" y="1805922"/>
            <a:ext cx="2385545" cy="778887"/>
          </a:xfrm>
          <a:prstGeom prst="rect">
            <a:avLst/>
          </a:prstGeom>
          <a:noFill/>
        </p:spPr>
        <p:txBody>
          <a:bodyPr wrap="square" lIns="100794" tIns="50397" rIns="100794" bIns="50397" rtlCol="0">
            <a:spAutoFit/>
          </a:bodyPr>
          <a:lstStyle/>
          <a:p>
            <a:r>
              <a:rPr lang="en-US" sz="2200" dirty="0">
                <a:solidFill>
                  <a:srgbClr val="FF0000"/>
                </a:solidFill>
              </a:rPr>
              <a:t>Model top (50mb)</a:t>
            </a:r>
          </a:p>
        </p:txBody>
      </p:sp>
      <p:sp>
        <p:nvSpPr>
          <p:cNvPr id="59" name="TextBox 58"/>
          <p:cNvSpPr txBox="1"/>
          <p:nvPr/>
        </p:nvSpPr>
        <p:spPr>
          <a:xfrm>
            <a:off x="8152047" y="5793821"/>
            <a:ext cx="1433149" cy="441047"/>
          </a:xfrm>
          <a:prstGeom prst="rect">
            <a:avLst/>
          </a:prstGeom>
          <a:noFill/>
        </p:spPr>
        <p:txBody>
          <a:bodyPr wrap="square" lIns="100794" tIns="50397" rIns="100794" bIns="50397" rtlCol="0">
            <a:spAutoFit/>
          </a:bodyPr>
          <a:lstStyle/>
          <a:p>
            <a:r>
              <a:rPr lang="en-US" sz="2200" dirty="0">
                <a:solidFill>
                  <a:srgbClr val="FF0000"/>
                </a:solidFill>
              </a:rPr>
              <a:t>surface</a:t>
            </a:r>
          </a:p>
        </p:txBody>
      </p:sp>
      <p:sp>
        <p:nvSpPr>
          <p:cNvPr id="61" name="TextBox 60"/>
          <p:cNvSpPr txBox="1"/>
          <p:nvPr/>
        </p:nvSpPr>
        <p:spPr>
          <a:xfrm>
            <a:off x="3192198" y="4398172"/>
            <a:ext cx="2688167" cy="655776"/>
          </a:xfrm>
          <a:prstGeom prst="rect">
            <a:avLst/>
          </a:prstGeom>
          <a:solidFill>
            <a:srgbClr val="FFFF00">
              <a:alpha val="29000"/>
            </a:srgbClr>
          </a:solidFill>
        </p:spPr>
        <p:txBody>
          <a:bodyPr wrap="square" lIns="100794" tIns="50397" rIns="100794" bIns="50397" rtlCol="0">
            <a:spAutoFit/>
          </a:bodyPr>
          <a:lstStyle/>
          <a:p>
            <a:r>
              <a:rPr lang="en-US" b="1" dirty="0"/>
              <a:t>s</a:t>
            </a:r>
            <a:r>
              <a:rPr lang="en-US" b="1" dirty="0" smtClean="0"/>
              <a:t>igma range (22 levels)</a:t>
            </a:r>
            <a:endParaRPr lang="en-US" b="1" dirty="0"/>
          </a:p>
        </p:txBody>
      </p:sp>
      <p:sp>
        <p:nvSpPr>
          <p:cNvPr id="62" name="TextBox 61"/>
          <p:cNvSpPr txBox="1"/>
          <p:nvPr/>
        </p:nvSpPr>
        <p:spPr>
          <a:xfrm>
            <a:off x="3169931" y="2461913"/>
            <a:ext cx="2962449" cy="655776"/>
          </a:xfrm>
          <a:prstGeom prst="rect">
            <a:avLst/>
          </a:prstGeom>
          <a:solidFill>
            <a:srgbClr val="FFFF00">
              <a:alpha val="29000"/>
            </a:srgbClr>
          </a:solidFill>
        </p:spPr>
        <p:txBody>
          <a:bodyPr wrap="square" lIns="100794" tIns="50397" rIns="100794" bIns="50397" rtlCol="0">
            <a:spAutoFit/>
          </a:bodyPr>
          <a:lstStyle/>
          <a:p>
            <a:r>
              <a:rPr lang="en-US" b="1" dirty="0" smtClean="0"/>
              <a:t>Pressure range (19 levels)</a:t>
            </a:r>
            <a:endParaRPr lang="en-US" b="1" dirty="0"/>
          </a:p>
        </p:txBody>
      </p:sp>
      <p:sp>
        <p:nvSpPr>
          <p:cNvPr id="64" name="TextBox 63"/>
          <p:cNvSpPr txBox="1"/>
          <p:nvPr/>
        </p:nvSpPr>
        <p:spPr>
          <a:xfrm>
            <a:off x="565264" y="1822886"/>
            <a:ext cx="717586" cy="378777"/>
          </a:xfrm>
          <a:prstGeom prst="rect">
            <a:avLst/>
          </a:prstGeom>
          <a:noFill/>
        </p:spPr>
        <p:txBody>
          <a:bodyPr wrap="square" lIns="100794" tIns="50397" rIns="100794" bIns="50397" rtlCol="0">
            <a:spAutoFit/>
          </a:bodyPr>
          <a:lstStyle/>
          <a:p>
            <a:r>
              <a:rPr lang="en-US" dirty="0" smtClean="0"/>
              <a:t>P</a:t>
            </a:r>
            <a:r>
              <a:rPr lang="en-US" sz="1500" dirty="0"/>
              <a:t>T</a:t>
            </a:r>
          </a:p>
        </p:txBody>
      </p:sp>
      <p:sp>
        <p:nvSpPr>
          <p:cNvPr id="65" name="TextBox 64"/>
          <p:cNvSpPr txBox="1"/>
          <p:nvPr/>
        </p:nvSpPr>
        <p:spPr>
          <a:xfrm>
            <a:off x="252016" y="3527848"/>
            <a:ext cx="1344083" cy="378777"/>
          </a:xfrm>
          <a:prstGeom prst="rect">
            <a:avLst/>
          </a:prstGeom>
          <a:noFill/>
        </p:spPr>
        <p:txBody>
          <a:bodyPr wrap="square" lIns="100794" tIns="50397" rIns="100794" bIns="50397" rtlCol="0">
            <a:spAutoFit/>
          </a:bodyPr>
          <a:lstStyle/>
          <a:p>
            <a:r>
              <a:rPr lang="en-US" dirty="0" err="1" smtClean="0"/>
              <a:t>P</a:t>
            </a:r>
            <a:r>
              <a:rPr lang="en-US" sz="1500" dirty="0" err="1"/>
              <a:t>T</a:t>
            </a:r>
            <a:r>
              <a:rPr lang="en-US" dirty="0" err="1" smtClean="0"/>
              <a:t>+PDtop</a:t>
            </a:r>
            <a:endParaRPr lang="en-US" dirty="0"/>
          </a:p>
        </p:txBody>
      </p:sp>
      <p:sp>
        <p:nvSpPr>
          <p:cNvPr id="83" name="TextBox 82"/>
          <p:cNvSpPr txBox="1"/>
          <p:nvPr/>
        </p:nvSpPr>
        <p:spPr>
          <a:xfrm>
            <a:off x="-46052" y="5868468"/>
            <a:ext cx="1680104" cy="378777"/>
          </a:xfrm>
          <a:prstGeom prst="rect">
            <a:avLst/>
          </a:prstGeom>
          <a:noFill/>
        </p:spPr>
        <p:txBody>
          <a:bodyPr wrap="square" lIns="100794" tIns="50397" rIns="100794" bIns="50397" rtlCol="0">
            <a:spAutoFit/>
          </a:bodyPr>
          <a:lstStyle/>
          <a:p>
            <a:r>
              <a:rPr lang="en-US" dirty="0" err="1" smtClean="0"/>
              <a:t>P</a:t>
            </a:r>
            <a:r>
              <a:rPr lang="en-US" sz="1500" dirty="0" err="1"/>
              <a:t>T</a:t>
            </a:r>
            <a:r>
              <a:rPr lang="en-US" dirty="0" err="1" smtClean="0"/>
              <a:t>+Pdtop+PD</a:t>
            </a:r>
            <a:endParaRPr lang="en-US" dirty="0"/>
          </a:p>
        </p:txBody>
      </p:sp>
      <p:cxnSp>
        <p:nvCxnSpPr>
          <p:cNvPr id="85" name="Straight Arrow Connector 84"/>
          <p:cNvCxnSpPr>
            <a:stCxn id="64" idx="3"/>
          </p:cNvCxnSpPr>
          <p:nvPr/>
        </p:nvCxnSpPr>
        <p:spPr>
          <a:xfrm>
            <a:off x="1282850" y="2012275"/>
            <a:ext cx="0" cy="1652101"/>
          </a:xfrm>
          <a:prstGeom prst="straightConnector1">
            <a:avLst/>
          </a:prstGeom>
          <a:ln w="381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1282850" y="3884899"/>
            <a:ext cx="0" cy="1983569"/>
          </a:xfrm>
          <a:prstGeom prst="straightConnector1">
            <a:avLst/>
          </a:prstGeom>
          <a:ln w="38100">
            <a:solidFill>
              <a:srgbClr val="0070C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252016" y="2641851"/>
            <a:ext cx="924057" cy="378777"/>
          </a:xfrm>
          <a:prstGeom prst="rect">
            <a:avLst/>
          </a:prstGeom>
          <a:noFill/>
        </p:spPr>
        <p:txBody>
          <a:bodyPr wrap="square" lIns="100794" tIns="50397" rIns="100794" bIns="50397" rtlCol="0">
            <a:spAutoFit/>
          </a:bodyPr>
          <a:lstStyle/>
          <a:p>
            <a:r>
              <a:rPr lang="en-US" b="1" dirty="0" err="1" smtClean="0">
                <a:solidFill>
                  <a:srgbClr val="FF0000"/>
                </a:solidFill>
              </a:rPr>
              <a:t>PDtop</a:t>
            </a:r>
            <a:endParaRPr lang="en-US" b="1" dirty="0">
              <a:solidFill>
                <a:srgbClr val="FF0000"/>
              </a:solidFill>
            </a:endParaRPr>
          </a:p>
        </p:txBody>
      </p:sp>
      <p:sp>
        <p:nvSpPr>
          <p:cNvPr id="90" name="TextBox 89"/>
          <p:cNvSpPr txBox="1"/>
          <p:nvPr/>
        </p:nvSpPr>
        <p:spPr>
          <a:xfrm>
            <a:off x="566274" y="4613011"/>
            <a:ext cx="756047" cy="378777"/>
          </a:xfrm>
          <a:prstGeom prst="rect">
            <a:avLst/>
          </a:prstGeom>
          <a:noFill/>
        </p:spPr>
        <p:txBody>
          <a:bodyPr wrap="square" lIns="100794" tIns="50397" rIns="100794" bIns="50397" rtlCol="0">
            <a:spAutoFit/>
          </a:bodyPr>
          <a:lstStyle/>
          <a:p>
            <a:r>
              <a:rPr lang="en-US" b="1" dirty="0" smtClean="0">
                <a:solidFill>
                  <a:srgbClr val="0070C0"/>
                </a:solidFill>
              </a:rPr>
              <a:t>PD</a:t>
            </a:r>
            <a:endParaRPr lang="en-US" b="1" dirty="0">
              <a:solidFill>
                <a:srgbClr val="0070C0"/>
              </a:solidFill>
            </a:endParaRPr>
          </a:p>
        </p:txBody>
      </p:sp>
    </p:spTree>
    <p:extLst>
      <p:ext uri="{BB962C8B-B14F-4D97-AF65-F5344CB8AC3E}">
        <p14:creationId xmlns="" xmlns:p14="http://schemas.microsoft.com/office/powerpoint/2010/main" val="2899563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8876" y="878420"/>
            <a:ext cx="7644474" cy="2137380"/>
          </a:xfrm>
          <a:prstGeom prst="rect">
            <a:avLst/>
          </a:prstGeom>
          <a:solidFill>
            <a:srgbClr val="FFFF00">
              <a:alpha val="10000"/>
            </a:srgbClr>
          </a:solidFill>
        </p:spPr>
        <p:txBody>
          <a:bodyPr wrap="square" lIns="100794" tIns="50397" rIns="100794" bIns="50397" rtlCol="0">
            <a:spAutoFit/>
          </a:bodyPr>
          <a:lstStyle/>
          <a:p>
            <a:r>
              <a:rPr lang="en-US" sz="2600" dirty="0"/>
              <a:t>In case of high mountain regions (e.g. Tibetan plateau ~6000m), there are too many sigma levels (22 in HWRF) to fit in very shallow depth (~1km). This may lead numerical instability and cause the HWRF model failure</a:t>
            </a:r>
          </a:p>
        </p:txBody>
      </p:sp>
      <p:cxnSp>
        <p:nvCxnSpPr>
          <p:cNvPr id="3" name="Straight Connector 2"/>
          <p:cNvCxnSpPr/>
          <p:nvPr/>
        </p:nvCxnSpPr>
        <p:spPr>
          <a:xfrm flipV="1">
            <a:off x="1344084" y="6009288"/>
            <a:ext cx="1976652" cy="192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5941090" y="5984998"/>
            <a:ext cx="2515096" cy="242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389492" y="5164400"/>
            <a:ext cx="589047" cy="8448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3320737" y="5164400"/>
            <a:ext cx="627508" cy="8448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948245" y="5164400"/>
            <a:ext cx="144124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80235" y="5673300"/>
            <a:ext cx="1897201" cy="378777"/>
          </a:xfrm>
          <a:prstGeom prst="rect">
            <a:avLst/>
          </a:prstGeom>
          <a:noFill/>
        </p:spPr>
        <p:txBody>
          <a:bodyPr wrap="square" lIns="100794" tIns="50397" rIns="100794" bIns="50397" rtlCol="0">
            <a:spAutoFit/>
          </a:bodyPr>
          <a:lstStyle/>
          <a:p>
            <a:r>
              <a:rPr lang="en-US" dirty="0" smtClean="0"/>
              <a:t>Tibetan Plateau</a:t>
            </a:r>
            <a:endParaRPr lang="en-US" dirty="0"/>
          </a:p>
        </p:txBody>
      </p:sp>
      <p:sp>
        <p:nvSpPr>
          <p:cNvPr id="22" name="TextBox 21"/>
          <p:cNvSpPr txBox="1"/>
          <p:nvPr/>
        </p:nvSpPr>
        <p:spPr>
          <a:xfrm>
            <a:off x="1764110" y="5164401"/>
            <a:ext cx="1764109" cy="655776"/>
          </a:xfrm>
          <a:prstGeom prst="rect">
            <a:avLst/>
          </a:prstGeom>
          <a:noFill/>
        </p:spPr>
        <p:txBody>
          <a:bodyPr wrap="square" lIns="100794" tIns="50397" rIns="100794" bIns="50397" rtlCol="0">
            <a:spAutoFit/>
          </a:bodyPr>
          <a:lstStyle/>
          <a:p>
            <a:r>
              <a:rPr lang="en-US" b="1" dirty="0" smtClean="0">
                <a:solidFill>
                  <a:srgbClr val="0070C0"/>
                </a:solidFill>
              </a:rPr>
              <a:t>Top of plateau</a:t>
            </a:r>
          </a:p>
          <a:p>
            <a:r>
              <a:rPr lang="en-US" b="1" dirty="0" smtClean="0">
                <a:solidFill>
                  <a:srgbClr val="0070C0"/>
                </a:solidFill>
              </a:rPr>
              <a:t>~ 6000m</a:t>
            </a:r>
            <a:endParaRPr lang="en-US" b="1" dirty="0">
              <a:solidFill>
                <a:srgbClr val="0070C0"/>
              </a:solidFill>
            </a:endParaRPr>
          </a:p>
        </p:txBody>
      </p:sp>
      <p:cxnSp>
        <p:nvCxnSpPr>
          <p:cNvPr id="24" name="Straight Connector 23"/>
          <p:cNvCxnSpPr/>
          <p:nvPr/>
        </p:nvCxnSpPr>
        <p:spPr>
          <a:xfrm>
            <a:off x="1344084" y="4535805"/>
            <a:ext cx="5376333"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384396" y="3823345"/>
            <a:ext cx="3108193" cy="932775"/>
          </a:xfrm>
          <a:prstGeom prst="rect">
            <a:avLst/>
          </a:prstGeom>
          <a:noFill/>
        </p:spPr>
        <p:txBody>
          <a:bodyPr wrap="square" lIns="100794" tIns="50397" rIns="100794" bIns="50397" rtlCol="0">
            <a:spAutoFit/>
          </a:bodyPr>
          <a:lstStyle/>
          <a:p>
            <a:r>
              <a:rPr lang="en-US" b="1" dirty="0" smtClean="0">
                <a:solidFill>
                  <a:srgbClr val="FF0000"/>
                </a:solidFill>
              </a:rPr>
              <a:t>Top of sigma levels=420mb</a:t>
            </a:r>
          </a:p>
          <a:p>
            <a:r>
              <a:rPr lang="en-US" b="1" dirty="0">
                <a:solidFill>
                  <a:srgbClr val="FF0000"/>
                </a:solidFill>
              </a:rPr>
              <a:t> </a:t>
            </a:r>
            <a:r>
              <a:rPr lang="en-US" b="1" dirty="0" smtClean="0">
                <a:solidFill>
                  <a:srgbClr val="FF0000"/>
                </a:solidFill>
              </a:rPr>
              <a:t>     ~7000m</a:t>
            </a:r>
            <a:endParaRPr lang="en-US" b="1" dirty="0">
              <a:solidFill>
                <a:srgbClr val="FF0000"/>
              </a:solidFill>
            </a:endParaRPr>
          </a:p>
        </p:txBody>
      </p:sp>
      <p:cxnSp>
        <p:nvCxnSpPr>
          <p:cNvPr id="31" name="Straight Arrow Connector 30"/>
          <p:cNvCxnSpPr/>
          <p:nvPr/>
        </p:nvCxnSpPr>
        <p:spPr>
          <a:xfrm>
            <a:off x="4668867" y="4556050"/>
            <a:ext cx="0" cy="608351"/>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954789" y="4596529"/>
            <a:ext cx="3024188" cy="378777"/>
          </a:xfrm>
          <a:prstGeom prst="rect">
            <a:avLst/>
          </a:prstGeom>
          <a:noFill/>
        </p:spPr>
        <p:txBody>
          <a:bodyPr wrap="square" lIns="100794" tIns="50397" rIns="100794" bIns="50397" rtlCol="0">
            <a:spAutoFit/>
          </a:bodyPr>
          <a:lstStyle/>
          <a:p>
            <a:r>
              <a:rPr lang="en-US" dirty="0" smtClean="0"/>
              <a:t>Depth of sigma level ~1km</a:t>
            </a:r>
            <a:endParaRPr lang="en-US" dirty="0"/>
          </a:p>
        </p:txBody>
      </p:sp>
    </p:spTree>
    <p:extLst>
      <p:ext uri="{BB962C8B-B14F-4D97-AF65-F5344CB8AC3E}">
        <p14:creationId xmlns="" xmlns:p14="http://schemas.microsoft.com/office/powerpoint/2010/main" val="2899563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Documents and Settings\Sravya\Desktop\diag_aug10\ERNESTO05L.intensity-err.png"/>
          <p:cNvPicPr>
            <a:picLocks noChangeAspect="1" noChangeArrowheads="1"/>
          </p:cNvPicPr>
          <p:nvPr/>
        </p:nvPicPr>
        <p:blipFill>
          <a:blip r:embed="rId2" cstate="print"/>
          <a:srcRect/>
          <a:stretch>
            <a:fillRect/>
          </a:stretch>
        </p:blipFill>
        <p:spPr bwMode="auto">
          <a:xfrm>
            <a:off x="4822825" y="3616325"/>
            <a:ext cx="5257800" cy="3943350"/>
          </a:xfrm>
          <a:prstGeom prst="rect">
            <a:avLst/>
          </a:prstGeom>
          <a:noFill/>
        </p:spPr>
      </p:pic>
      <p:pic>
        <p:nvPicPr>
          <p:cNvPr id="51203" name="Picture 3" descr="C:\Documents and Settings\Sravya\Desktop\diag_aug10\al042012.2012062318.27560.1.gif"/>
          <p:cNvPicPr>
            <a:picLocks noChangeAspect="1" noChangeArrowheads="1"/>
          </p:cNvPicPr>
          <p:nvPr/>
        </p:nvPicPr>
        <p:blipFill>
          <a:blip r:embed="rId3" cstate="print"/>
          <a:srcRect/>
          <a:stretch>
            <a:fillRect/>
          </a:stretch>
        </p:blipFill>
        <p:spPr bwMode="auto">
          <a:xfrm>
            <a:off x="0" y="0"/>
            <a:ext cx="4692011" cy="3627437"/>
          </a:xfrm>
          <a:prstGeom prst="rect">
            <a:avLst/>
          </a:prstGeom>
          <a:noFill/>
        </p:spPr>
      </p:pic>
      <p:sp>
        <p:nvSpPr>
          <p:cNvPr id="6" name="Oval 5"/>
          <p:cNvSpPr/>
          <p:nvPr/>
        </p:nvSpPr>
        <p:spPr>
          <a:xfrm>
            <a:off x="773112" y="1874837"/>
            <a:ext cx="10668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05" name="Picture 5" descr="C:\Documents and Settings\Sravya\Desktop\diag_aug10\DEBBY04L_HGA.track-err.png"/>
          <p:cNvPicPr>
            <a:picLocks noChangeAspect="1" noChangeArrowheads="1"/>
          </p:cNvPicPr>
          <p:nvPr/>
        </p:nvPicPr>
        <p:blipFill>
          <a:blip r:embed="rId4" cstate="print"/>
          <a:srcRect/>
          <a:stretch>
            <a:fillRect/>
          </a:stretch>
        </p:blipFill>
        <p:spPr bwMode="auto">
          <a:xfrm>
            <a:off x="5040312" y="0"/>
            <a:ext cx="5040313" cy="3200400"/>
          </a:xfrm>
          <a:prstGeom prst="rect">
            <a:avLst/>
          </a:prstGeom>
          <a:noFill/>
        </p:spPr>
      </p:pic>
      <p:pic>
        <p:nvPicPr>
          <p:cNvPr id="51206" name="Picture 6" descr="C:\Documents and Settings\Sravya\Desktop\diag_aug10\ERNESTO.2012080212.Vmax.mult06.1.gif"/>
          <p:cNvPicPr>
            <a:picLocks noChangeAspect="1" noChangeArrowheads="1"/>
          </p:cNvPicPr>
          <p:nvPr/>
        </p:nvPicPr>
        <p:blipFill>
          <a:blip r:embed="rId5" cstate="print"/>
          <a:srcRect/>
          <a:stretch>
            <a:fillRect/>
          </a:stretch>
        </p:blipFill>
        <p:spPr bwMode="auto">
          <a:xfrm>
            <a:off x="0" y="3551237"/>
            <a:ext cx="4854230" cy="3752850"/>
          </a:xfrm>
          <a:prstGeom prst="rect">
            <a:avLst/>
          </a:prstGeom>
          <a:noFill/>
        </p:spPr>
      </p:pic>
      <p:sp>
        <p:nvSpPr>
          <p:cNvPr id="10" name="Oval 9"/>
          <p:cNvSpPr/>
          <p:nvPr/>
        </p:nvSpPr>
        <p:spPr>
          <a:xfrm>
            <a:off x="773112" y="5684837"/>
            <a:ext cx="28194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1344084" y="6009288"/>
            <a:ext cx="1976652" cy="192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5941090" y="5984998"/>
            <a:ext cx="2515096" cy="242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5389492" y="5164400"/>
            <a:ext cx="589047" cy="8448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3320737" y="5164400"/>
            <a:ext cx="627508" cy="8448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948245" y="5164400"/>
            <a:ext cx="144124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80235" y="5673300"/>
            <a:ext cx="1897201" cy="378777"/>
          </a:xfrm>
          <a:prstGeom prst="rect">
            <a:avLst/>
          </a:prstGeom>
          <a:noFill/>
        </p:spPr>
        <p:txBody>
          <a:bodyPr wrap="square" lIns="100794" tIns="50397" rIns="100794" bIns="50397" rtlCol="0">
            <a:spAutoFit/>
          </a:bodyPr>
          <a:lstStyle/>
          <a:p>
            <a:r>
              <a:rPr lang="en-US" dirty="0" smtClean="0"/>
              <a:t>Tibetan Plateau</a:t>
            </a:r>
            <a:endParaRPr lang="en-US" dirty="0"/>
          </a:p>
        </p:txBody>
      </p:sp>
      <p:sp>
        <p:nvSpPr>
          <p:cNvPr id="8" name="TextBox 7"/>
          <p:cNvSpPr txBox="1"/>
          <p:nvPr/>
        </p:nvSpPr>
        <p:spPr>
          <a:xfrm>
            <a:off x="1764110" y="5164401"/>
            <a:ext cx="1764109" cy="655776"/>
          </a:xfrm>
          <a:prstGeom prst="rect">
            <a:avLst/>
          </a:prstGeom>
          <a:noFill/>
        </p:spPr>
        <p:txBody>
          <a:bodyPr wrap="square" lIns="100794" tIns="50397" rIns="100794" bIns="50397" rtlCol="0">
            <a:spAutoFit/>
          </a:bodyPr>
          <a:lstStyle/>
          <a:p>
            <a:r>
              <a:rPr lang="en-US" b="1" dirty="0" smtClean="0">
                <a:solidFill>
                  <a:srgbClr val="0070C0"/>
                </a:solidFill>
              </a:rPr>
              <a:t>Top of plateau</a:t>
            </a:r>
          </a:p>
          <a:p>
            <a:r>
              <a:rPr lang="en-US" b="1" dirty="0" smtClean="0">
                <a:solidFill>
                  <a:srgbClr val="0070C0"/>
                </a:solidFill>
              </a:rPr>
              <a:t>~ 6000m</a:t>
            </a:r>
            <a:endParaRPr lang="en-US" b="1" dirty="0">
              <a:solidFill>
                <a:srgbClr val="0070C0"/>
              </a:solidFill>
            </a:endParaRPr>
          </a:p>
        </p:txBody>
      </p:sp>
      <p:cxnSp>
        <p:nvCxnSpPr>
          <p:cNvPr id="9" name="Straight Connector 8"/>
          <p:cNvCxnSpPr/>
          <p:nvPr/>
        </p:nvCxnSpPr>
        <p:spPr>
          <a:xfrm>
            <a:off x="1260078" y="3527848"/>
            <a:ext cx="5376333"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636411" y="3110885"/>
            <a:ext cx="3108193" cy="932775"/>
          </a:xfrm>
          <a:prstGeom prst="rect">
            <a:avLst/>
          </a:prstGeom>
          <a:noFill/>
        </p:spPr>
        <p:txBody>
          <a:bodyPr wrap="square" lIns="100794" tIns="50397" rIns="100794" bIns="50397" rtlCol="0">
            <a:spAutoFit/>
          </a:bodyPr>
          <a:lstStyle/>
          <a:p>
            <a:r>
              <a:rPr lang="en-US" b="1" dirty="0" smtClean="0">
                <a:solidFill>
                  <a:srgbClr val="FF0000"/>
                </a:solidFill>
              </a:rPr>
              <a:t>Top of sigma levels=250mb</a:t>
            </a:r>
          </a:p>
          <a:p>
            <a:r>
              <a:rPr lang="en-US" b="1" dirty="0">
                <a:solidFill>
                  <a:srgbClr val="FF0000"/>
                </a:solidFill>
              </a:rPr>
              <a:t> </a:t>
            </a:r>
            <a:r>
              <a:rPr lang="en-US" b="1" dirty="0" smtClean="0">
                <a:solidFill>
                  <a:srgbClr val="FF0000"/>
                </a:solidFill>
              </a:rPr>
              <a:t>     ~10km</a:t>
            </a:r>
            <a:endParaRPr lang="en-US" b="1" dirty="0">
              <a:solidFill>
                <a:srgbClr val="FF0000"/>
              </a:solidFill>
            </a:endParaRPr>
          </a:p>
        </p:txBody>
      </p:sp>
      <p:cxnSp>
        <p:nvCxnSpPr>
          <p:cNvPr id="11" name="Straight Arrow Connector 10"/>
          <p:cNvCxnSpPr/>
          <p:nvPr/>
        </p:nvCxnSpPr>
        <p:spPr>
          <a:xfrm>
            <a:off x="4668867" y="3527848"/>
            <a:ext cx="0" cy="1636552"/>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30299" y="4195485"/>
            <a:ext cx="3024188" cy="378777"/>
          </a:xfrm>
          <a:prstGeom prst="rect">
            <a:avLst/>
          </a:prstGeom>
          <a:noFill/>
        </p:spPr>
        <p:txBody>
          <a:bodyPr wrap="square" lIns="100794" tIns="50397" rIns="100794" bIns="50397" rtlCol="0">
            <a:spAutoFit/>
          </a:bodyPr>
          <a:lstStyle/>
          <a:p>
            <a:r>
              <a:rPr lang="en-US" dirty="0" smtClean="0"/>
              <a:t>Depth of sigma level ~4km</a:t>
            </a:r>
            <a:endParaRPr lang="en-US" dirty="0"/>
          </a:p>
        </p:txBody>
      </p:sp>
      <p:sp>
        <p:nvSpPr>
          <p:cNvPr id="13" name="TextBox 12"/>
          <p:cNvSpPr txBox="1"/>
          <p:nvPr/>
        </p:nvSpPr>
        <p:spPr>
          <a:xfrm>
            <a:off x="1092067" y="1091954"/>
            <a:ext cx="7476464" cy="1051726"/>
          </a:xfrm>
          <a:prstGeom prst="rect">
            <a:avLst/>
          </a:prstGeom>
          <a:solidFill>
            <a:srgbClr val="FFFF00">
              <a:alpha val="11000"/>
            </a:srgbClr>
          </a:solidFill>
        </p:spPr>
        <p:txBody>
          <a:bodyPr wrap="square" lIns="100794" tIns="50397" rIns="100794" bIns="50397" rtlCol="0">
            <a:spAutoFit/>
          </a:bodyPr>
          <a:lstStyle/>
          <a:p>
            <a:r>
              <a:rPr lang="en-US" sz="3100" dirty="0"/>
              <a:t>To prevent this failure, increase the top of the sigma level to 250mb</a:t>
            </a:r>
          </a:p>
        </p:txBody>
      </p:sp>
    </p:spTree>
    <p:extLst>
      <p:ext uri="{BB962C8B-B14F-4D97-AF65-F5344CB8AC3E}">
        <p14:creationId xmlns="" xmlns:p14="http://schemas.microsoft.com/office/powerpoint/2010/main" val="2899563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36021" y="2279288"/>
            <a:ext cx="2499155" cy="5029284"/>
          </a:xfrm>
          <a:prstGeom prst="rect">
            <a:avLst/>
          </a:prstGeom>
        </p:spPr>
      </p:pic>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612224" y="2069550"/>
            <a:ext cx="6079877" cy="5260274"/>
          </a:xfrm>
          <a:prstGeom prst="rect">
            <a:avLst/>
          </a:prstGeom>
        </p:spPr>
      </p:pic>
      <p:sp>
        <p:nvSpPr>
          <p:cNvPr id="4" name="TextBox 3"/>
          <p:cNvSpPr txBox="1"/>
          <p:nvPr/>
        </p:nvSpPr>
        <p:spPr>
          <a:xfrm>
            <a:off x="392111" y="419982"/>
            <a:ext cx="9688513" cy="578832"/>
          </a:xfrm>
          <a:prstGeom prst="rect">
            <a:avLst/>
          </a:prstGeom>
          <a:noFill/>
        </p:spPr>
        <p:txBody>
          <a:bodyPr wrap="square" lIns="100794" tIns="50397" rIns="100794" bIns="50397" rtlCol="0">
            <a:spAutoFit/>
          </a:bodyPr>
          <a:lstStyle/>
          <a:p>
            <a:r>
              <a:rPr lang="en-US" sz="3100" b="1" dirty="0"/>
              <a:t>Example of </a:t>
            </a:r>
            <a:r>
              <a:rPr lang="en-US" sz="3100" b="1" dirty="0" err="1"/>
              <a:t>Sanvue</a:t>
            </a:r>
            <a:r>
              <a:rPr lang="en-US" sz="3100" b="1" dirty="0"/>
              <a:t> (03W, 2012052506UTC cycle)</a:t>
            </a:r>
          </a:p>
        </p:txBody>
      </p:sp>
      <p:sp>
        <p:nvSpPr>
          <p:cNvPr id="5" name="TextBox 4"/>
          <p:cNvSpPr txBox="1"/>
          <p:nvPr/>
        </p:nvSpPr>
        <p:spPr>
          <a:xfrm>
            <a:off x="1932120" y="1112046"/>
            <a:ext cx="6132380" cy="378777"/>
          </a:xfrm>
          <a:prstGeom prst="rect">
            <a:avLst/>
          </a:prstGeom>
          <a:noFill/>
        </p:spPr>
        <p:txBody>
          <a:bodyPr wrap="square" lIns="100794" tIns="50397" rIns="100794" bIns="50397" rtlCol="0">
            <a:spAutoFit/>
          </a:bodyPr>
          <a:lstStyle/>
          <a:p>
            <a:r>
              <a:rPr lang="en-US" dirty="0" smtClean="0"/>
              <a:t>The standard deviation of </a:t>
            </a:r>
            <a:r>
              <a:rPr lang="en-US" dirty="0" err="1" smtClean="0"/>
              <a:t>topo</a:t>
            </a:r>
            <a:r>
              <a:rPr lang="en-US" dirty="0" smtClean="0"/>
              <a:t> inside a grid box (HSTDV)</a:t>
            </a:r>
            <a:endParaRPr lang="en-US" dirty="0"/>
          </a:p>
        </p:txBody>
      </p:sp>
      <p:sp>
        <p:nvSpPr>
          <p:cNvPr id="6" name="Rectangle 5"/>
          <p:cNvSpPr/>
          <p:nvPr/>
        </p:nvSpPr>
        <p:spPr>
          <a:xfrm>
            <a:off x="2079129" y="2855877"/>
            <a:ext cx="756047" cy="587975"/>
          </a:xfrm>
          <a:prstGeom prst="rect">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p>
        </p:txBody>
      </p:sp>
      <p:cxnSp>
        <p:nvCxnSpPr>
          <p:cNvPr id="8" name="Straight Arrow Connector 7"/>
          <p:cNvCxnSpPr/>
          <p:nvPr/>
        </p:nvCxnSpPr>
        <p:spPr>
          <a:xfrm>
            <a:off x="2940182" y="3149865"/>
            <a:ext cx="5544344" cy="965958"/>
          </a:xfrm>
          <a:prstGeom prst="straightConnector1">
            <a:avLst/>
          </a:prstGeom>
          <a:ln w="76200" cmpd="dbl">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69112" y="2713037"/>
            <a:ext cx="2549525" cy="778887"/>
          </a:xfrm>
          <a:prstGeom prst="rect">
            <a:avLst/>
          </a:prstGeom>
          <a:solidFill>
            <a:schemeClr val="bg1"/>
          </a:solidFill>
        </p:spPr>
        <p:txBody>
          <a:bodyPr wrap="square" lIns="100794" tIns="50397" rIns="100794" bIns="50397" rtlCol="0">
            <a:spAutoFit/>
          </a:bodyPr>
          <a:lstStyle/>
          <a:p>
            <a:r>
              <a:rPr lang="en-US" sz="2200" b="1" dirty="0">
                <a:solidFill>
                  <a:srgbClr val="FF0000"/>
                </a:solidFill>
              </a:rPr>
              <a:t>HSTDV=1.E+20 at one point</a:t>
            </a:r>
          </a:p>
        </p:txBody>
      </p:sp>
      <p:cxnSp>
        <p:nvCxnSpPr>
          <p:cNvPr id="12" name="Straight Arrow Connector 11"/>
          <p:cNvCxnSpPr/>
          <p:nvPr/>
        </p:nvCxnSpPr>
        <p:spPr>
          <a:xfrm>
            <a:off x="8852428" y="3744475"/>
            <a:ext cx="84005" cy="31164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89956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Intensity change verification </a:t>
            </a:r>
            <a:br>
              <a:rPr lang="en-US" dirty="0" smtClean="0"/>
            </a:br>
            <a:r>
              <a:rPr lang="en-US" dirty="0" smtClean="0"/>
              <a:t>H212 </a:t>
            </a:r>
            <a:r>
              <a:rPr lang="en-US" dirty="0" err="1" smtClean="0"/>
              <a:t>vs</a:t>
            </a:r>
            <a:r>
              <a:rPr lang="en-US" dirty="0" smtClean="0"/>
              <a:t> HOPS</a:t>
            </a:r>
            <a:endParaRPr lang="en-US" dirty="0"/>
          </a:p>
        </p:txBody>
      </p:sp>
    </p:spTree>
    <p:extLst>
      <p:ext uri="{BB962C8B-B14F-4D97-AF65-F5344CB8AC3E}">
        <p14:creationId xmlns:p14="http://schemas.microsoft.com/office/powerpoint/2010/main" xmlns="" val="3685250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US" dirty="0"/>
          </a:p>
        </p:txBody>
      </p:sp>
      <p:sp>
        <p:nvSpPr>
          <p:cNvPr id="3" name="Content Placeholder 2"/>
          <p:cNvSpPr>
            <a:spLocks noGrp="1"/>
          </p:cNvSpPr>
          <p:nvPr>
            <p:ph idx="1"/>
          </p:nvPr>
        </p:nvSpPr>
        <p:spPr/>
        <p:txBody>
          <a:bodyPr>
            <a:normAutofit/>
          </a:bodyPr>
          <a:lstStyle/>
          <a:p>
            <a:r>
              <a:rPr lang="en-US" sz="2600" dirty="0"/>
              <a:t>F</a:t>
            </a:r>
            <a:r>
              <a:rPr lang="en-US" sz="2600" dirty="0" smtClean="0"/>
              <a:t>alse alarm ratio (FAR) index: indicating the how frequent the model fails to capture the actual change as compared to observation (the closer to 0, the better)</a:t>
            </a:r>
          </a:p>
          <a:p>
            <a:r>
              <a:rPr lang="en-US" sz="2600" dirty="0"/>
              <a:t>P</a:t>
            </a:r>
            <a:r>
              <a:rPr lang="en-US" sz="2600" dirty="0" smtClean="0"/>
              <a:t>robability of detection (POD) index: indicating the how the model can capture the correct change as compared to observation (the closer to 1, the better)</a:t>
            </a:r>
          </a:p>
          <a:p>
            <a:r>
              <a:rPr lang="en-US" sz="2600" dirty="0" smtClean="0"/>
              <a:t>The frequency bias index (FBI) index: indicating the how the model bias is as compared to observation (overestimation &gt; 1, underestimation &lt; 1)</a:t>
            </a:r>
            <a:endParaRPr lang="en-US" sz="2600" dirty="0"/>
          </a:p>
        </p:txBody>
      </p:sp>
    </p:spTree>
    <p:extLst>
      <p:ext uri="{BB962C8B-B14F-4D97-AF65-F5344CB8AC3E}">
        <p14:creationId xmlns:p14="http://schemas.microsoft.com/office/powerpoint/2010/main" xmlns="" val="22709081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83996"/>
            <a:ext cx="9072563" cy="1259946"/>
          </a:xfrm>
        </p:spPr>
        <p:txBody>
          <a:bodyPr>
            <a:normAutofit/>
          </a:bodyPr>
          <a:lstStyle/>
          <a:p>
            <a:r>
              <a:rPr lang="en-US" sz="3500" dirty="0" smtClean="0"/>
              <a:t>Intensity change verification: FAR index</a:t>
            </a:r>
            <a:endParaRPr lang="en-US" sz="35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4005" y="1427939"/>
            <a:ext cx="9912615" cy="30973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336021" y="4787794"/>
            <a:ext cx="9576594" cy="1763772"/>
          </a:xfrm>
          <a:prstGeom prst="rect">
            <a:avLst/>
          </a:prstGeom>
          <a:noFill/>
        </p:spPr>
        <p:txBody>
          <a:bodyPr wrap="square" lIns="100794" tIns="50397" rIns="100794" bIns="50397" rtlCol="0">
            <a:spAutoFit/>
          </a:bodyPr>
          <a:lstStyle/>
          <a:p>
            <a:pPr marL="314982" indent="-314982">
              <a:buFont typeface="Arial" pitchFamily="34" charset="0"/>
              <a:buChar char="•"/>
            </a:pPr>
            <a:r>
              <a:rPr lang="en-US" dirty="0" smtClean="0"/>
              <a:t>H212 has smaller false ratio of the intensity change at the longer  time interval in both Atlantic and EPAC basin;</a:t>
            </a:r>
          </a:p>
          <a:p>
            <a:pPr marL="314982" indent="-314982">
              <a:buFont typeface="Arial" pitchFamily="34" charset="0"/>
              <a:buChar char="•"/>
            </a:pPr>
            <a:r>
              <a:rPr lang="en-US" dirty="0" smtClean="0"/>
              <a:t>The false alarm ratio is smaller in the Atlantic basin as compared to the EPAC;</a:t>
            </a:r>
          </a:p>
          <a:p>
            <a:pPr marL="314982" indent="-314982">
              <a:buFont typeface="Arial" pitchFamily="34" charset="0"/>
              <a:buChar char="•"/>
            </a:pPr>
            <a:r>
              <a:rPr lang="en-US" dirty="0" smtClean="0"/>
              <a:t>HOPS has a smaller FAR index for all range of intensity change from 6 to 72 h in the Atlantic;</a:t>
            </a:r>
          </a:p>
          <a:p>
            <a:pPr marL="314982" indent="-314982">
              <a:buFont typeface="Arial" pitchFamily="34" charset="0"/>
              <a:buChar char="•"/>
            </a:pPr>
            <a:r>
              <a:rPr lang="en-US" dirty="0" smtClean="0"/>
              <a:t>H212 has consistently smaller FAR index for the intensity change between 36 to 96 h</a:t>
            </a:r>
            <a:endParaRPr lang="en-US" dirty="0"/>
          </a:p>
        </p:txBody>
      </p:sp>
    </p:spTree>
    <p:extLst>
      <p:ext uri="{BB962C8B-B14F-4D97-AF65-F5344CB8AC3E}">
        <p14:creationId xmlns:p14="http://schemas.microsoft.com/office/powerpoint/2010/main" xmlns="" val="22362258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2" y="167993"/>
            <a:ext cx="9072563" cy="1259946"/>
          </a:xfrm>
        </p:spPr>
        <p:txBody>
          <a:bodyPr>
            <a:normAutofit/>
          </a:bodyPr>
          <a:lstStyle/>
          <a:p>
            <a:r>
              <a:rPr lang="en-US" sz="3500" dirty="0" smtClean="0"/>
              <a:t>Intensity change verification: POD index</a:t>
            </a:r>
            <a:endParaRPr lang="en-US" sz="3500"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343943"/>
            <a:ext cx="10080625" cy="30973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336021" y="4441309"/>
            <a:ext cx="9576594" cy="1763772"/>
          </a:xfrm>
          <a:prstGeom prst="rect">
            <a:avLst/>
          </a:prstGeom>
          <a:noFill/>
        </p:spPr>
        <p:txBody>
          <a:bodyPr wrap="square" lIns="100794" tIns="50397" rIns="100794" bIns="50397" rtlCol="0">
            <a:spAutoFit/>
          </a:bodyPr>
          <a:lstStyle/>
          <a:p>
            <a:pPr marL="314982" indent="-314982">
              <a:buFont typeface="Arial" pitchFamily="34" charset="0"/>
              <a:buChar char="•"/>
            </a:pPr>
            <a:r>
              <a:rPr lang="en-US" dirty="0" smtClean="0"/>
              <a:t>Both HOPS and H212 in general have higher POD index  the Atlantic than in the EPAC basin;</a:t>
            </a:r>
          </a:p>
          <a:p>
            <a:pPr marL="314982" indent="-314982">
              <a:buFont typeface="Arial" pitchFamily="34" charset="0"/>
              <a:buChar char="•"/>
            </a:pPr>
            <a:r>
              <a:rPr lang="en-US" dirty="0" smtClean="0"/>
              <a:t>In the Atlantic basin, H212’s POD index is consistently higher than that of HOPS, indicating the that H212 is better in the Atlantic basin;</a:t>
            </a:r>
          </a:p>
          <a:p>
            <a:pPr marL="314982" indent="-314982">
              <a:buFont typeface="Arial" pitchFamily="34" charset="0"/>
              <a:buChar char="•"/>
            </a:pPr>
            <a:r>
              <a:rPr lang="en-US" dirty="0" smtClean="0"/>
              <a:t>In the EPAC basin, HOPS has higher POD for 6 to 36 h intensity change, whereas H212 has higher POD index for 48 to 96 h intensity change.; </a:t>
            </a:r>
          </a:p>
        </p:txBody>
      </p:sp>
    </p:spTree>
    <p:extLst>
      <p:ext uri="{BB962C8B-B14F-4D97-AF65-F5344CB8AC3E}">
        <p14:creationId xmlns:p14="http://schemas.microsoft.com/office/powerpoint/2010/main" xmlns="" val="1710684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83996"/>
            <a:ext cx="9072563" cy="1259946"/>
          </a:xfrm>
        </p:spPr>
        <p:txBody>
          <a:bodyPr>
            <a:normAutofit/>
          </a:bodyPr>
          <a:lstStyle/>
          <a:p>
            <a:r>
              <a:rPr lang="en-US" sz="3500" dirty="0" smtClean="0"/>
              <a:t>Intensity change verification: FBI index</a:t>
            </a:r>
            <a:endParaRPr lang="en-US" sz="3500" dirty="0"/>
          </a:p>
        </p:txBody>
      </p:sp>
      <p:sp>
        <p:nvSpPr>
          <p:cNvPr id="5" name="TextBox 4"/>
          <p:cNvSpPr txBox="1"/>
          <p:nvPr/>
        </p:nvSpPr>
        <p:spPr>
          <a:xfrm>
            <a:off x="336021" y="4787794"/>
            <a:ext cx="9576594" cy="2317770"/>
          </a:xfrm>
          <a:prstGeom prst="rect">
            <a:avLst/>
          </a:prstGeom>
          <a:noFill/>
        </p:spPr>
        <p:txBody>
          <a:bodyPr wrap="square" lIns="100794" tIns="50397" rIns="100794" bIns="50397" rtlCol="0">
            <a:spAutoFit/>
          </a:bodyPr>
          <a:lstStyle/>
          <a:p>
            <a:pPr marL="314982" indent="-314982">
              <a:buFont typeface="Arial" pitchFamily="34" charset="0"/>
              <a:buChar char="•"/>
            </a:pPr>
            <a:r>
              <a:rPr lang="en-US" dirty="0" smtClean="0"/>
              <a:t>Both H212 and HOPS tend to underestimate the intensity change for all range of time intervals from 6 to 96 h;</a:t>
            </a:r>
          </a:p>
          <a:p>
            <a:pPr marL="314982" indent="-314982">
              <a:buFont typeface="Arial" pitchFamily="34" charset="0"/>
              <a:buChar char="•"/>
            </a:pPr>
            <a:r>
              <a:rPr lang="en-US" dirty="0" smtClean="0"/>
              <a:t>Overall, H212 tends to have increasing underestimation of the intensity change for time interval longer than 48h in the EPAC basin, whereas it has less underestimation in the Atlantic basin for all range of time interval;</a:t>
            </a:r>
          </a:p>
          <a:p>
            <a:pPr marL="314982" indent="-314982">
              <a:buFont typeface="Arial" pitchFamily="34" charset="0"/>
              <a:buChar char="•"/>
            </a:pPr>
            <a:r>
              <a:rPr lang="en-US" dirty="0" smtClean="0"/>
              <a:t>Both H212 and HOPS have their maximum negative bias for 24-48h intensity change in the Atlantic basin, but they have minimum bias in the EPAC basin for the same time intervals</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259946"/>
            <a:ext cx="10080625" cy="30658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10684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Documents and Settings\Sravya\Desktop\diag_aug10\2012_EASTPAC.intensity-bias.png"/>
          <p:cNvPicPr>
            <a:picLocks noChangeAspect="1" noChangeArrowheads="1"/>
          </p:cNvPicPr>
          <p:nvPr/>
        </p:nvPicPr>
        <p:blipFill>
          <a:blip r:embed="rId2" cstate="print"/>
          <a:srcRect/>
          <a:stretch>
            <a:fillRect/>
          </a:stretch>
        </p:blipFill>
        <p:spPr bwMode="auto">
          <a:xfrm>
            <a:off x="163512" y="4351337"/>
            <a:ext cx="5715000" cy="3086100"/>
          </a:xfrm>
          <a:prstGeom prst="rect">
            <a:avLst/>
          </a:prstGeom>
          <a:noFill/>
        </p:spPr>
      </p:pic>
      <p:sp>
        <p:nvSpPr>
          <p:cNvPr id="2" name="Title 1"/>
          <p:cNvSpPr>
            <a:spLocks noGrp="1"/>
          </p:cNvSpPr>
          <p:nvPr>
            <p:ph type="title"/>
          </p:nvPr>
        </p:nvSpPr>
        <p:spPr>
          <a:xfrm>
            <a:off x="-1" y="0"/>
            <a:ext cx="10080625" cy="655637"/>
          </a:xfrm>
        </p:spPr>
        <p:txBody>
          <a:bodyPr/>
          <a:lstStyle/>
          <a:p>
            <a:r>
              <a:rPr lang="en-US" sz="3600" b="1" dirty="0" smtClean="0"/>
              <a:t>Performance of Operational HWRF – 2012 E-PAC</a:t>
            </a:r>
            <a:endParaRPr lang="en-US" sz="3600" b="1" dirty="0"/>
          </a:p>
        </p:txBody>
      </p:sp>
      <p:cxnSp>
        <p:nvCxnSpPr>
          <p:cNvPr id="8" name="Straight Connector 7"/>
          <p:cNvCxnSpPr/>
          <p:nvPr/>
        </p:nvCxnSpPr>
        <p:spPr>
          <a:xfrm>
            <a:off x="620712" y="6065837"/>
            <a:ext cx="51054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52227" name="Picture 3" descr="C:\Documents and Settings\Sravya\Desktop\diag_aug10\2012_EASTPAC_HGA.track-err.png"/>
          <p:cNvPicPr>
            <a:picLocks noChangeAspect="1" noChangeArrowheads="1"/>
          </p:cNvPicPr>
          <p:nvPr/>
        </p:nvPicPr>
        <p:blipFill>
          <a:blip r:embed="rId3" cstate="print"/>
          <a:srcRect/>
          <a:stretch>
            <a:fillRect/>
          </a:stretch>
        </p:blipFill>
        <p:spPr bwMode="auto">
          <a:xfrm>
            <a:off x="0" y="655637"/>
            <a:ext cx="4964112" cy="3723084"/>
          </a:xfrm>
          <a:prstGeom prst="rect">
            <a:avLst/>
          </a:prstGeom>
          <a:noFill/>
        </p:spPr>
      </p:pic>
      <p:pic>
        <p:nvPicPr>
          <p:cNvPr id="52228" name="Picture 4" descr="C:\Documents and Settings\Sravya\Desktop\diag_aug10\2012_EASTPAC.intensity-err.png"/>
          <p:cNvPicPr>
            <a:picLocks noChangeAspect="1" noChangeArrowheads="1"/>
          </p:cNvPicPr>
          <p:nvPr/>
        </p:nvPicPr>
        <p:blipFill>
          <a:blip r:embed="rId4" cstate="print"/>
          <a:srcRect/>
          <a:stretch>
            <a:fillRect/>
          </a:stretch>
        </p:blipFill>
        <p:spPr bwMode="auto">
          <a:xfrm>
            <a:off x="5102225" y="579437"/>
            <a:ext cx="4978400" cy="3733800"/>
          </a:xfrm>
          <a:prstGeom prst="rect">
            <a:avLst/>
          </a:prstGeom>
          <a:noFill/>
        </p:spPr>
      </p:pic>
      <p:sp>
        <p:nvSpPr>
          <p:cNvPr id="13" name="Oval 12"/>
          <p:cNvSpPr/>
          <p:nvPr/>
        </p:nvSpPr>
        <p:spPr>
          <a:xfrm>
            <a:off x="7631111" y="1722437"/>
            <a:ext cx="2449513"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973512" y="6370637"/>
            <a:ext cx="16764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488112" y="5227637"/>
            <a:ext cx="2971800" cy="2031325"/>
          </a:xfrm>
          <a:prstGeom prst="rect">
            <a:avLst/>
          </a:prstGeom>
          <a:noFill/>
        </p:spPr>
        <p:txBody>
          <a:bodyPr wrap="square" rtlCol="0">
            <a:spAutoFit/>
          </a:bodyPr>
          <a:lstStyle/>
          <a:p>
            <a:r>
              <a:rPr lang="en-US" dirty="0" smtClean="0"/>
              <a:t>Reasonable track performance in both ATL and EPAC</a:t>
            </a:r>
          </a:p>
          <a:p>
            <a:endParaRPr lang="en-US" dirty="0"/>
          </a:p>
          <a:p>
            <a:r>
              <a:rPr lang="en-US" dirty="0" smtClean="0"/>
              <a:t>Intensity Errors and Negative Bias are major issues.</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036" y="2435895"/>
            <a:ext cx="9072563" cy="1259946"/>
          </a:xfrm>
        </p:spPr>
        <p:txBody>
          <a:bodyPr>
            <a:noAutofit/>
          </a:bodyPr>
          <a:lstStyle/>
          <a:p>
            <a:r>
              <a:rPr lang="en-US" sz="3500" dirty="0" smtClean="0"/>
              <a:t>Verification of the operational HWRF </a:t>
            </a:r>
            <a:r>
              <a:rPr lang="en-US" sz="3500" dirty="0" err="1" smtClean="0"/>
              <a:t>vs</a:t>
            </a:r>
            <a:r>
              <a:rPr lang="en-US" sz="3500" dirty="0" smtClean="0"/>
              <a:t> various Real-Time parallel experiments for Atlantic/E-Pac</a:t>
            </a:r>
            <a:endParaRPr lang="en-US" sz="35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218741"/>
            <a:ext cx="9072563" cy="705219"/>
          </a:xfrm>
        </p:spPr>
        <p:txBody>
          <a:bodyPr>
            <a:normAutofit/>
          </a:bodyPr>
          <a:lstStyle/>
          <a:p>
            <a:r>
              <a:rPr lang="en-US" sz="3100" dirty="0" smtClean="0"/>
              <a:t>Basin scale (BHWR) verification for Atlantic 2012</a:t>
            </a:r>
            <a:endParaRPr lang="en-US" sz="3100" dirty="0"/>
          </a:p>
        </p:txBody>
      </p:sp>
      <p:pic>
        <p:nvPicPr>
          <p:cNvPr id="6" name="Picture 12" descr="fig_ALAL2012_tker"/>
          <p:cNvPicPr>
            <a:picLocks noChangeAspect="1" noChangeArrowheads="1"/>
          </p:cNvPicPr>
          <p:nvPr/>
        </p:nvPicPr>
        <p:blipFill>
          <a:blip r:embed="rId2" cstate="print"/>
          <a:srcRect/>
          <a:stretch>
            <a:fillRect/>
          </a:stretch>
        </p:blipFill>
        <p:spPr bwMode="auto">
          <a:xfrm>
            <a:off x="324035" y="1021609"/>
            <a:ext cx="4465717" cy="3152316"/>
          </a:xfrm>
          <a:prstGeom prst="rect">
            <a:avLst/>
          </a:prstGeom>
          <a:noFill/>
        </p:spPr>
      </p:pic>
      <p:pic>
        <p:nvPicPr>
          <p:cNvPr id="10" name="Picture 16" descr="fig_ALAL2012_wind"/>
          <p:cNvPicPr>
            <a:picLocks noChangeAspect="1" noChangeArrowheads="1"/>
          </p:cNvPicPr>
          <p:nvPr/>
        </p:nvPicPr>
        <p:blipFill>
          <a:blip r:embed="rId3" cstate="print"/>
          <a:srcRect/>
          <a:stretch>
            <a:fillRect/>
          </a:stretch>
        </p:blipFill>
        <p:spPr bwMode="auto">
          <a:xfrm>
            <a:off x="5192712" y="1036637"/>
            <a:ext cx="4465717" cy="3152316"/>
          </a:xfrm>
          <a:prstGeom prst="rect">
            <a:avLst/>
          </a:prstGeom>
          <a:noFill/>
        </p:spPr>
      </p:pic>
      <p:sp>
        <p:nvSpPr>
          <p:cNvPr id="13" name="TextBox 12"/>
          <p:cNvSpPr txBox="1"/>
          <p:nvPr/>
        </p:nvSpPr>
        <p:spPr>
          <a:xfrm>
            <a:off x="5696743" y="1501069"/>
            <a:ext cx="1512094" cy="378777"/>
          </a:xfrm>
          <a:prstGeom prst="rect">
            <a:avLst/>
          </a:prstGeom>
          <a:noFill/>
        </p:spPr>
        <p:txBody>
          <a:bodyPr wrap="square" lIns="100794" tIns="50397" rIns="100794" bIns="50397" rtlCol="0">
            <a:spAutoFit/>
          </a:bodyPr>
          <a:lstStyle/>
          <a:p>
            <a:r>
              <a:rPr lang="en-US" dirty="0" smtClean="0"/>
              <a:t>Intensity</a:t>
            </a:r>
            <a:endParaRPr lang="en-US" dirty="0"/>
          </a:p>
        </p:txBody>
      </p:sp>
      <p:sp>
        <p:nvSpPr>
          <p:cNvPr id="14" name="TextBox 13"/>
          <p:cNvSpPr txBox="1"/>
          <p:nvPr/>
        </p:nvSpPr>
        <p:spPr>
          <a:xfrm>
            <a:off x="925512" y="1570037"/>
            <a:ext cx="1512094" cy="378777"/>
          </a:xfrm>
          <a:prstGeom prst="rect">
            <a:avLst/>
          </a:prstGeom>
          <a:noFill/>
        </p:spPr>
        <p:txBody>
          <a:bodyPr wrap="square" lIns="100794" tIns="50397" rIns="100794" bIns="50397" rtlCol="0">
            <a:spAutoFit/>
          </a:bodyPr>
          <a:lstStyle/>
          <a:p>
            <a:r>
              <a:rPr lang="en-US" dirty="0" smtClean="0"/>
              <a:t>Track</a:t>
            </a:r>
            <a:endParaRPr lang="en-US" dirty="0"/>
          </a:p>
        </p:txBody>
      </p:sp>
      <p:pic>
        <p:nvPicPr>
          <p:cNvPr id="9" name="Picture 5" descr="fig_ALAL2012_bias"/>
          <p:cNvPicPr>
            <a:picLocks noChangeAspect="1" noChangeArrowheads="1"/>
          </p:cNvPicPr>
          <p:nvPr/>
        </p:nvPicPr>
        <p:blipFill>
          <a:blip r:embed="rId4" cstate="print"/>
          <a:srcRect/>
          <a:stretch>
            <a:fillRect/>
          </a:stretch>
        </p:blipFill>
        <p:spPr bwMode="auto">
          <a:xfrm>
            <a:off x="163512" y="4407359"/>
            <a:ext cx="4465717" cy="3152316"/>
          </a:xfrm>
          <a:prstGeom prst="rect">
            <a:avLst/>
          </a:prstGeom>
          <a:noFill/>
        </p:spPr>
      </p:pic>
      <p:sp>
        <p:nvSpPr>
          <p:cNvPr id="15" name="TextBox 14"/>
          <p:cNvSpPr txBox="1"/>
          <p:nvPr/>
        </p:nvSpPr>
        <p:spPr>
          <a:xfrm>
            <a:off x="667543" y="4955787"/>
            <a:ext cx="1512094" cy="378777"/>
          </a:xfrm>
          <a:prstGeom prst="rect">
            <a:avLst/>
          </a:prstGeom>
          <a:noFill/>
        </p:spPr>
        <p:txBody>
          <a:bodyPr wrap="square" lIns="100794" tIns="50397" rIns="100794" bIns="50397" rtlCol="0">
            <a:spAutoFit/>
          </a:bodyPr>
          <a:lstStyle/>
          <a:p>
            <a:r>
              <a:rPr lang="en-US" dirty="0" smtClean="0"/>
              <a:t>Bias </a:t>
            </a:r>
            <a:endParaRPr lang="en-US" dirty="0"/>
          </a:p>
        </p:txBody>
      </p:sp>
      <p:cxnSp>
        <p:nvCxnSpPr>
          <p:cNvPr id="17" name="Straight Arrow Connector 16"/>
          <p:cNvCxnSpPr/>
          <p:nvPr/>
        </p:nvCxnSpPr>
        <p:spPr>
          <a:xfrm flipV="1">
            <a:off x="3135312" y="2941637"/>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916112" y="3322637"/>
            <a:ext cx="3276600" cy="369332"/>
          </a:xfrm>
          <a:prstGeom prst="rect">
            <a:avLst/>
          </a:prstGeom>
          <a:noFill/>
        </p:spPr>
        <p:txBody>
          <a:bodyPr wrap="square" rtlCol="0">
            <a:spAutoFit/>
          </a:bodyPr>
          <a:lstStyle/>
          <a:p>
            <a:r>
              <a:rPr lang="en-US" dirty="0" smtClean="0"/>
              <a:t>No westward turn for Debby</a:t>
            </a:r>
            <a:endParaRPr lang="en-US" dirty="0"/>
          </a:p>
        </p:txBody>
      </p:sp>
      <p:sp>
        <p:nvSpPr>
          <p:cNvPr id="20" name="TextBox 19"/>
          <p:cNvSpPr txBox="1"/>
          <p:nvPr/>
        </p:nvSpPr>
        <p:spPr>
          <a:xfrm>
            <a:off x="5954712" y="5075237"/>
            <a:ext cx="3733800" cy="1754326"/>
          </a:xfrm>
          <a:prstGeom prst="rect">
            <a:avLst/>
          </a:prstGeom>
          <a:noFill/>
        </p:spPr>
        <p:txBody>
          <a:bodyPr wrap="square" rtlCol="0">
            <a:spAutoFit/>
          </a:bodyPr>
          <a:lstStyle/>
          <a:p>
            <a:r>
              <a:rPr lang="en-US" dirty="0" smtClean="0"/>
              <a:t>Intensity errors worse than global models</a:t>
            </a:r>
          </a:p>
          <a:p>
            <a:endParaRPr lang="en-US" dirty="0"/>
          </a:p>
          <a:p>
            <a:r>
              <a:rPr lang="en-US" dirty="0" smtClean="0"/>
              <a:t>Higher negative bias – physics not suitable for coarser domain at 27 km???</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163512" y="0"/>
            <a:ext cx="9072563" cy="651087"/>
          </a:xfrm>
          <a:ln/>
        </p:spPr>
        <p:txBody>
          <a:bodyPr lIns="0" tIns="7499" rIns="0" bIns="0"/>
          <a:lstStyle/>
          <a:p>
            <a:pPr>
              <a:lnSpc>
                <a:spcPct val="98000"/>
              </a:lnSpc>
              <a:tabLst>
                <a:tab pos="797955" algn="l"/>
                <a:tab pos="1595910" algn="l"/>
                <a:tab pos="2393865" algn="l"/>
                <a:tab pos="3191820" algn="l"/>
                <a:tab pos="3989775" algn="l"/>
                <a:tab pos="4787730" algn="l"/>
                <a:tab pos="5585685" algn="l"/>
                <a:tab pos="6383640" algn="l"/>
                <a:tab pos="7181595" algn="l"/>
                <a:tab pos="7979550" algn="l"/>
                <a:tab pos="8777505" algn="l"/>
              </a:tabLst>
            </a:pPr>
            <a:r>
              <a:rPr lang="en-US" sz="3200" dirty="0"/>
              <a:t>New Initialization </a:t>
            </a:r>
            <a:r>
              <a:rPr lang="en-US" sz="3200" dirty="0" smtClean="0"/>
              <a:t>experiment (HWRI) </a:t>
            </a:r>
            <a:r>
              <a:rPr lang="en-US" sz="3200" dirty="0"/>
              <a:t>– Atlantic 2012</a:t>
            </a:r>
          </a:p>
        </p:txBody>
      </p:sp>
      <p:pic>
        <p:nvPicPr>
          <p:cNvPr id="7170" name="Picture 2"/>
          <p:cNvPicPr>
            <a:picLocks noChangeAspect="1" noChangeArrowheads="1"/>
          </p:cNvPicPr>
          <p:nvPr/>
        </p:nvPicPr>
        <p:blipFill>
          <a:blip r:embed="rId3" cstate="print"/>
          <a:srcRect/>
          <a:stretch>
            <a:fillRect/>
          </a:stretch>
        </p:blipFill>
        <p:spPr bwMode="auto">
          <a:xfrm>
            <a:off x="87312" y="4237037"/>
            <a:ext cx="4800600" cy="3200768"/>
          </a:xfrm>
          <a:prstGeom prst="rect">
            <a:avLst/>
          </a:prstGeom>
          <a:noFill/>
          <a:ln w="9525">
            <a:noFill/>
            <a:round/>
            <a:headEnd/>
            <a:tailEnd/>
          </a:ln>
          <a:effectLst/>
        </p:spPr>
      </p:pic>
      <p:pic>
        <p:nvPicPr>
          <p:cNvPr id="7171" name="Picture 3"/>
          <p:cNvPicPr>
            <a:picLocks noChangeAspect="1" noChangeArrowheads="1"/>
          </p:cNvPicPr>
          <p:nvPr/>
        </p:nvPicPr>
        <p:blipFill>
          <a:blip r:embed="rId4" cstate="print"/>
          <a:srcRect/>
          <a:stretch>
            <a:fillRect/>
          </a:stretch>
        </p:blipFill>
        <p:spPr bwMode="auto">
          <a:xfrm>
            <a:off x="163512" y="731837"/>
            <a:ext cx="5128668" cy="3323379"/>
          </a:xfrm>
          <a:prstGeom prst="rect">
            <a:avLst/>
          </a:prstGeom>
          <a:noFill/>
          <a:ln w="9525">
            <a:noFill/>
            <a:round/>
            <a:headEnd/>
            <a:tailEnd/>
          </a:ln>
          <a:effectLst/>
        </p:spPr>
      </p:pic>
      <p:pic>
        <p:nvPicPr>
          <p:cNvPr id="7172" name="Picture 4"/>
          <p:cNvPicPr>
            <a:picLocks noChangeAspect="1" noChangeArrowheads="1"/>
          </p:cNvPicPr>
          <p:nvPr/>
        </p:nvPicPr>
        <p:blipFill>
          <a:blip r:embed="rId5" cstate="print"/>
          <a:srcRect/>
          <a:stretch>
            <a:fillRect/>
          </a:stretch>
        </p:blipFill>
        <p:spPr bwMode="auto">
          <a:xfrm>
            <a:off x="5345112" y="808037"/>
            <a:ext cx="4485528" cy="3158615"/>
          </a:xfrm>
          <a:prstGeom prst="rect">
            <a:avLst/>
          </a:prstGeom>
          <a:noFill/>
          <a:ln w="9525">
            <a:noFill/>
            <a:round/>
            <a:headEnd/>
            <a:tailEnd/>
          </a:ln>
          <a:effectLst/>
        </p:spPr>
      </p:pic>
      <p:sp>
        <p:nvSpPr>
          <p:cNvPr id="8" name="TextBox 7"/>
          <p:cNvSpPr txBox="1"/>
          <p:nvPr/>
        </p:nvSpPr>
        <p:spPr>
          <a:xfrm>
            <a:off x="5497512" y="4846637"/>
            <a:ext cx="3429000" cy="646331"/>
          </a:xfrm>
          <a:prstGeom prst="rect">
            <a:avLst/>
          </a:prstGeom>
          <a:noFill/>
        </p:spPr>
        <p:txBody>
          <a:bodyPr wrap="square" rtlCol="0">
            <a:spAutoFit/>
          </a:bodyPr>
          <a:lstStyle/>
          <a:p>
            <a:r>
              <a:rPr lang="en-US" dirty="0" smtClean="0"/>
              <a:t>Similar performance compared to operational HWRF</a:t>
            </a:r>
          </a:p>
        </p:txBody>
      </p:sp>
      <p:sp>
        <p:nvSpPr>
          <p:cNvPr id="9" name="TextBox 8"/>
          <p:cNvSpPr txBox="1"/>
          <p:nvPr/>
        </p:nvSpPr>
        <p:spPr>
          <a:xfrm>
            <a:off x="1001712" y="1417637"/>
            <a:ext cx="1512094" cy="378777"/>
          </a:xfrm>
          <a:prstGeom prst="rect">
            <a:avLst/>
          </a:prstGeom>
          <a:noFill/>
        </p:spPr>
        <p:txBody>
          <a:bodyPr wrap="square" lIns="100794" tIns="50397" rIns="100794" bIns="50397" rtlCol="0">
            <a:spAutoFit/>
          </a:bodyPr>
          <a:lstStyle/>
          <a:p>
            <a:r>
              <a:rPr lang="en-US" dirty="0" smtClean="0"/>
              <a:t>Track</a:t>
            </a:r>
            <a:endParaRPr lang="en-US" dirty="0"/>
          </a:p>
        </p:txBody>
      </p:sp>
      <p:sp>
        <p:nvSpPr>
          <p:cNvPr id="10" name="TextBox 9"/>
          <p:cNvSpPr txBox="1"/>
          <p:nvPr/>
        </p:nvSpPr>
        <p:spPr>
          <a:xfrm>
            <a:off x="773112" y="4922837"/>
            <a:ext cx="1512094" cy="378777"/>
          </a:xfrm>
          <a:prstGeom prst="rect">
            <a:avLst/>
          </a:prstGeom>
          <a:noFill/>
        </p:spPr>
        <p:txBody>
          <a:bodyPr wrap="square" lIns="100794" tIns="50397" rIns="100794" bIns="50397" rtlCol="0">
            <a:spAutoFit/>
          </a:bodyPr>
          <a:lstStyle/>
          <a:p>
            <a:r>
              <a:rPr lang="en-US" dirty="0" smtClean="0"/>
              <a:t>Bias </a:t>
            </a:r>
            <a:endParaRPr lang="en-US" dirty="0"/>
          </a:p>
        </p:txBody>
      </p:sp>
      <p:sp>
        <p:nvSpPr>
          <p:cNvPr id="11" name="TextBox 10"/>
          <p:cNvSpPr txBox="1"/>
          <p:nvPr/>
        </p:nvSpPr>
        <p:spPr>
          <a:xfrm>
            <a:off x="6030912" y="1341437"/>
            <a:ext cx="1512094" cy="378777"/>
          </a:xfrm>
          <a:prstGeom prst="rect">
            <a:avLst/>
          </a:prstGeom>
          <a:noFill/>
        </p:spPr>
        <p:txBody>
          <a:bodyPr wrap="square" lIns="100794" tIns="50397" rIns="100794" bIns="50397" rtlCol="0">
            <a:spAutoFit/>
          </a:bodyPr>
          <a:lstStyle/>
          <a:p>
            <a:r>
              <a:rPr lang="en-US" dirty="0" smtClean="0"/>
              <a:t>Intensity</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1111</TotalTime>
  <Words>2290</Words>
  <Application>Microsoft Office PowerPoint</Application>
  <PresentationFormat>Custom</PresentationFormat>
  <Paragraphs>423</Paragraphs>
  <Slides>56</Slides>
  <Notes>7</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Flow</vt:lpstr>
      <vt:lpstr>Drawing</vt:lpstr>
      <vt:lpstr>HWRF Model Diagnostics: Priorities, Activities and Needs</vt:lpstr>
      <vt:lpstr>Outline</vt:lpstr>
      <vt:lpstr>Status of FY12 Diagnostics Tasks Supported by HFIP</vt:lpstr>
      <vt:lpstr>Performance of Operational HWRF – 2012 ATL</vt:lpstr>
      <vt:lpstr>Slide 5</vt:lpstr>
      <vt:lpstr>Performance of Operational HWRF – 2012 E-PAC</vt:lpstr>
      <vt:lpstr>Verification of the operational HWRF vs various Real-Time parallel experiments for Atlantic/E-Pac</vt:lpstr>
      <vt:lpstr>Basin scale (BHWR) verification for Atlantic 2012</vt:lpstr>
      <vt:lpstr>New Initialization experiment (HWRI) – Atlantic 2012</vt:lpstr>
      <vt:lpstr>HYCOM coupling experiment (HWRH)- Atlantic 2012</vt:lpstr>
      <vt:lpstr>TDR assimilation experiment (HWRG)- Atlantic 2012</vt:lpstr>
      <vt:lpstr>Basin scale (BHWR) verification for EPAC 2012</vt:lpstr>
      <vt:lpstr>Slide 13</vt:lpstr>
      <vt:lpstr>HYCOM coupling experiment (HWRH)- E-Pac 2012</vt:lpstr>
      <vt:lpstr>TDR assimilation experiment (HWRG)- E-Pac2012</vt:lpstr>
      <vt:lpstr>West Pacific experiment 2012</vt:lpstr>
      <vt:lpstr>West Pacific with HYCOM experiment 2012</vt:lpstr>
      <vt:lpstr>Radii verification for 2012</vt:lpstr>
      <vt:lpstr>Pressure-wind relationship (Atlantic+EPAC combined 2012)</vt:lpstr>
      <vt:lpstr>Potential Issues (focus areas):</vt:lpstr>
      <vt:lpstr>Potential Issues (focus areas):</vt:lpstr>
      <vt:lpstr>Slide 22</vt:lpstr>
      <vt:lpstr>Slide 23</vt:lpstr>
      <vt:lpstr>Slide 24</vt:lpstr>
      <vt:lpstr>Potential Issues (focus areas):</vt:lpstr>
      <vt:lpstr>Slide 26</vt:lpstr>
      <vt:lpstr>Slide 27</vt:lpstr>
      <vt:lpstr>Potential Issues (focus areas):</vt:lpstr>
      <vt:lpstr>Slide 29</vt:lpstr>
      <vt:lpstr>Different PBLH &amp; K</vt:lpstr>
      <vt:lpstr>Slide 31</vt:lpstr>
      <vt:lpstr>RRTMG Idealized run</vt:lpstr>
      <vt:lpstr>RRTMG Idealized run</vt:lpstr>
      <vt:lpstr>Potential Issues (focus areas):</vt:lpstr>
      <vt:lpstr>Slide 35</vt:lpstr>
      <vt:lpstr>Slide 36</vt:lpstr>
      <vt:lpstr>Potential Issues (focus areas):</vt:lpstr>
      <vt:lpstr>Stratified Intensity Forecast Skill 2010-2011 Seasons Retrospective Runs H212/H3GP (27:9:3 km) relative to HWRF (27:9 km) All Cases/Initially &lt;Hurricane/Initially Hurricane </vt:lpstr>
      <vt:lpstr>Stratified Track Forecast Skill 2010-2011 Seasons Retrospective Runs  H212/H3GP (27:9:3 km) relative to HWRF (27:9 km)  All Cases/Initially &lt;Hurricane/Initially Hurricane </vt:lpstr>
      <vt:lpstr>Slide 40</vt:lpstr>
      <vt:lpstr>Slide 41</vt:lpstr>
      <vt:lpstr>Slide 42</vt:lpstr>
      <vt:lpstr>Slide 43</vt:lpstr>
      <vt:lpstr>Slide 44</vt:lpstr>
      <vt:lpstr>Slide 45</vt:lpstr>
      <vt:lpstr>Slide 46</vt:lpstr>
      <vt:lpstr>Concluding remarks</vt:lpstr>
      <vt:lpstr>Slide 48</vt:lpstr>
      <vt:lpstr>Slide 49</vt:lpstr>
      <vt:lpstr>Slide 50</vt:lpstr>
      <vt:lpstr>Slide 51</vt:lpstr>
      <vt:lpstr>Intensity change verification  H212 vs HOPS</vt:lpstr>
      <vt:lpstr>Definition</vt:lpstr>
      <vt:lpstr>Intensity change verification: FAR index</vt:lpstr>
      <vt:lpstr>Intensity change verification: POD index</vt:lpstr>
      <vt:lpstr>Intensity change verification: FBI index</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dc:title>
  <dc:creator>Vijay Tallapragada</dc:creator>
  <cp:lastModifiedBy>R1</cp:lastModifiedBy>
  <cp:revision>80</cp:revision>
  <cp:lastPrinted>2011-11-07T15:16:35Z</cp:lastPrinted>
  <dcterms:created xsi:type="dcterms:W3CDTF">2011-11-03T13:36:05Z</dcterms:created>
  <dcterms:modified xsi:type="dcterms:W3CDTF">2012-08-10T11:28:40Z</dcterms:modified>
</cp:coreProperties>
</file>