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5" r:id="rId2"/>
    <p:sldId id="296" r:id="rId3"/>
    <p:sldId id="256" r:id="rId4"/>
    <p:sldId id="276" r:id="rId5"/>
    <p:sldId id="284" r:id="rId6"/>
    <p:sldId id="281" r:id="rId7"/>
    <p:sldId id="282" r:id="rId8"/>
    <p:sldId id="285" r:id="rId9"/>
    <p:sldId id="294" r:id="rId10"/>
    <p:sldId id="287" r:id="rId11"/>
    <p:sldId id="279" r:id="rId12"/>
    <p:sldId id="286" r:id="rId13"/>
    <p:sldId id="292" r:id="rId14"/>
    <p:sldId id="288" r:id="rId15"/>
    <p:sldId id="298" r:id="rId16"/>
    <p:sldId id="290" r:id="rId17"/>
    <p:sldId id="291" r:id="rId18"/>
    <p:sldId id="271" r:id="rId19"/>
  </p:sldIdLst>
  <p:sldSz cx="9144000" cy="6858000" type="screen4x3"/>
  <p:notesSz cx="7077075" cy="9051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74" autoAdjust="0"/>
    <p:restoredTop sz="97598" autoAdjust="0"/>
  </p:normalViewPr>
  <p:slideViewPr>
    <p:cSldViewPr>
      <p:cViewPr varScale="1">
        <p:scale>
          <a:sx n="64" d="100"/>
          <a:sy n="64" d="100"/>
        </p:scale>
        <p:origin x="-1620" y="-10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55" d="100"/>
          <a:sy n="55" d="100"/>
        </p:scale>
        <p:origin x="-1878" y="-102"/>
      </p:cViewPr>
      <p:guideLst>
        <p:guide orient="horz" pos="2851"/>
        <p:guide pos="222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59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705" y="0"/>
            <a:ext cx="3066733" cy="452596"/>
          </a:xfrm>
          <a:prstGeom prst="rect">
            <a:avLst/>
          </a:prstGeom>
        </p:spPr>
        <p:txBody>
          <a:bodyPr vert="horz" lIns="91440" tIns="45720" rIns="91440" bIns="45720" rtlCol="0"/>
          <a:lstStyle>
            <a:lvl1pPr algn="r">
              <a:defRPr sz="1200"/>
            </a:lvl1pPr>
          </a:lstStyle>
          <a:p>
            <a:fld id="{7EC8D5C2-8687-4469-B628-462DB17E88FA}" type="datetimeFigureOut">
              <a:rPr lang="en-US" smtClean="0"/>
              <a:pPr/>
              <a:t>8/10/2012</a:t>
            </a:fld>
            <a:endParaRPr lang="en-US"/>
          </a:p>
        </p:txBody>
      </p:sp>
      <p:sp>
        <p:nvSpPr>
          <p:cNvPr id="4" name="Slide Image Placeholder 3"/>
          <p:cNvSpPr>
            <a:spLocks noGrp="1" noRot="1" noChangeAspect="1"/>
          </p:cNvSpPr>
          <p:nvPr>
            <p:ph type="sldImg" idx="2"/>
          </p:nvPr>
        </p:nvSpPr>
        <p:spPr>
          <a:xfrm>
            <a:off x="1276350" y="679450"/>
            <a:ext cx="4524375"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7708" y="4299665"/>
            <a:ext cx="5661660" cy="407336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97758"/>
            <a:ext cx="3066733" cy="45259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597758"/>
            <a:ext cx="3066733" cy="452596"/>
          </a:xfrm>
          <a:prstGeom prst="rect">
            <a:avLst/>
          </a:prstGeom>
        </p:spPr>
        <p:txBody>
          <a:bodyPr vert="horz" lIns="91440" tIns="45720" rIns="91440" bIns="45720" rtlCol="0" anchor="b"/>
          <a:lstStyle>
            <a:lvl1pPr algn="r">
              <a:defRPr sz="1200"/>
            </a:lvl1pPr>
          </a:lstStyle>
          <a:p>
            <a:fld id="{DE54ADF5-D3D5-4C67-849E-09A1D5A29D7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76737DC-851F-4B26-B2B4-DD2055BAB025}"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54ADF5-D3D5-4C67-849E-09A1D5A29D74}"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54ADF5-D3D5-4C67-849E-09A1D5A29D74}"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54ADF5-D3D5-4C67-849E-09A1D5A29D74}"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54ADF5-D3D5-4C67-849E-09A1D5A29D74}" type="slidenum">
              <a:rPr lang="en-US" smtClean="0"/>
              <a:pPr/>
              <a:t>12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54ADF5-D3D5-4C67-849E-09A1D5A29D74}" type="slidenum">
              <a:rPr lang="en-US" smtClean="0"/>
              <a:pPr/>
              <a:t>14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54ADF5-D3D5-4C67-849E-09A1D5A29D74}"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F921C1-31F6-4E79-AE98-14A5E0242965}" type="datetimeFigureOut">
              <a:rPr lang="en-US" smtClean="0"/>
              <a:pPr/>
              <a:t>8/10/2012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B33BE-7680-4A34-974E-AE470452243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F921C1-31F6-4E79-AE98-14A5E0242965}" type="datetimeFigureOut">
              <a:rPr lang="en-US" smtClean="0"/>
              <a:pPr/>
              <a:t>8/10/2012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B33BE-7680-4A34-974E-AE470452243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F921C1-31F6-4E79-AE98-14A5E0242965}" type="datetimeFigureOut">
              <a:rPr lang="en-US" smtClean="0"/>
              <a:pPr/>
              <a:t>8/10/2012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B33BE-7680-4A34-974E-AE470452243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F921C1-31F6-4E79-AE98-14A5E0242965}" type="datetimeFigureOut">
              <a:rPr lang="en-US" smtClean="0"/>
              <a:pPr/>
              <a:t>8/10/2012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B33BE-7680-4A34-974E-AE470452243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F921C1-31F6-4E79-AE98-14A5E0242965}" type="datetimeFigureOut">
              <a:rPr lang="en-US" smtClean="0"/>
              <a:pPr/>
              <a:t>8/10/2012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B33BE-7680-4A34-974E-AE470452243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F921C1-31F6-4E79-AE98-14A5E0242965}" type="datetimeFigureOut">
              <a:rPr lang="en-US" smtClean="0"/>
              <a:pPr/>
              <a:t>8/10/2012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B33BE-7680-4A34-974E-AE470452243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F921C1-31F6-4E79-AE98-14A5E0242965}" type="datetimeFigureOut">
              <a:rPr lang="en-US" smtClean="0"/>
              <a:pPr/>
              <a:t>8/10/2012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B33BE-7680-4A34-974E-AE470452243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F921C1-31F6-4E79-AE98-14A5E0242965}" type="datetimeFigureOut">
              <a:rPr lang="en-US" smtClean="0"/>
              <a:pPr/>
              <a:t>8/10/2012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B33BE-7680-4A34-974E-AE470452243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F921C1-31F6-4E79-AE98-14A5E0242965}" type="datetimeFigureOut">
              <a:rPr lang="en-US" smtClean="0"/>
              <a:pPr/>
              <a:t>8/10/2012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B33BE-7680-4A34-974E-AE470452243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F921C1-31F6-4E79-AE98-14A5E0242965}" type="datetimeFigureOut">
              <a:rPr lang="en-US" smtClean="0"/>
              <a:pPr/>
              <a:t>8/10/2012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B33BE-7680-4A34-974E-AE470452243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F921C1-31F6-4E79-AE98-14A5E0242965}" type="datetimeFigureOut">
              <a:rPr lang="en-US" smtClean="0"/>
              <a:pPr/>
              <a:t>8/10/2012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B33BE-7680-4A34-974E-AE470452243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F921C1-31F6-4E79-AE98-14A5E0242965}" type="datetimeFigureOut">
              <a:rPr lang="en-US" smtClean="0"/>
              <a:pPr/>
              <a:t>8/10/2012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B33BE-7680-4A34-974E-AE470452243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7.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jpeg"/></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21.png"/></Relationships>
</file>

<file path=ppt/slides/_rels/slide1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5" Type="http://schemas.openxmlformats.org/officeDocument/2006/relationships/image" Target="../media/image26.png"/><Relationship Id="rId4" Type="http://schemas.openxmlformats.org/officeDocument/2006/relationships/image" Target="../media/image2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4.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236107"/>
            <a:ext cx="7924800" cy="4308872"/>
          </a:xfrm>
          <a:prstGeom prst="rect">
            <a:avLst/>
          </a:prstGeom>
          <a:noFill/>
        </p:spPr>
        <p:txBody>
          <a:bodyPr wrap="square" rtlCol="0">
            <a:spAutoFit/>
          </a:bodyPr>
          <a:lstStyle/>
          <a:p>
            <a:pPr algn="ctr"/>
            <a:r>
              <a:rPr lang="en-US" sz="3600" b="1" dirty="0" smtClean="0">
                <a:solidFill>
                  <a:srgbClr val="00B050"/>
                </a:solidFill>
                <a:latin typeface="Times New Roman" pitchFamily="18" charset="0"/>
                <a:cs typeface="Times New Roman" pitchFamily="18" charset="0"/>
              </a:rPr>
              <a:t>HWRF  ERROR ANALYSIS</a:t>
            </a:r>
          </a:p>
          <a:p>
            <a:pPr algn="ctr"/>
            <a:endParaRPr lang="en-US" sz="2800" b="1" dirty="0" smtClean="0">
              <a:solidFill>
                <a:srgbClr val="FF0000"/>
              </a:solidFill>
              <a:latin typeface="Times New Roman" pitchFamily="18" charset="0"/>
              <a:cs typeface="Times New Roman" pitchFamily="18" charset="0"/>
            </a:endParaRPr>
          </a:p>
          <a:p>
            <a:pPr algn="ctr"/>
            <a:endParaRPr lang="en-US" sz="2800" b="1" dirty="0" smtClean="0">
              <a:solidFill>
                <a:srgbClr val="FF0000"/>
              </a:solidFill>
              <a:latin typeface="Times New Roman" pitchFamily="18" charset="0"/>
              <a:cs typeface="Times New Roman" pitchFamily="18" charset="0"/>
            </a:endParaRPr>
          </a:p>
          <a:p>
            <a:pPr algn="ctr"/>
            <a:r>
              <a:rPr lang="en-US" sz="3200" b="1" dirty="0" smtClean="0">
                <a:solidFill>
                  <a:srgbClr val="00B0F0"/>
                </a:solidFill>
                <a:latin typeface="Times New Roman" pitchFamily="18" charset="0"/>
                <a:cs typeface="Times New Roman" pitchFamily="18" charset="0"/>
              </a:rPr>
              <a:t>T N </a:t>
            </a:r>
            <a:r>
              <a:rPr lang="en-US" sz="3200" b="1" dirty="0" err="1" smtClean="0">
                <a:solidFill>
                  <a:srgbClr val="00B0F0"/>
                </a:solidFill>
                <a:latin typeface="Times New Roman" pitchFamily="18" charset="0"/>
                <a:cs typeface="Times New Roman" pitchFamily="18" charset="0"/>
              </a:rPr>
              <a:t>Krishnamurti</a:t>
            </a:r>
            <a:endParaRPr lang="en-US" sz="3200" b="1" dirty="0" smtClean="0">
              <a:solidFill>
                <a:srgbClr val="00B0F0"/>
              </a:solidFill>
              <a:latin typeface="Times New Roman" pitchFamily="18" charset="0"/>
              <a:cs typeface="Times New Roman" pitchFamily="18" charset="0"/>
            </a:endParaRPr>
          </a:p>
          <a:p>
            <a:pPr algn="ctr"/>
            <a:r>
              <a:rPr lang="en-US" sz="2800" b="1" dirty="0" err="1" smtClean="0">
                <a:solidFill>
                  <a:srgbClr val="00B0F0"/>
                </a:solidFill>
                <a:latin typeface="Times New Roman" pitchFamily="18" charset="0"/>
                <a:cs typeface="Times New Roman" pitchFamily="18" charset="0"/>
              </a:rPr>
              <a:t>A.Thomas</a:t>
            </a:r>
            <a:r>
              <a:rPr lang="en-US" sz="2800" b="1" dirty="0" smtClean="0">
                <a:solidFill>
                  <a:srgbClr val="00B0F0"/>
                </a:solidFill>
                <a:latin typeface="Times New Roman" pitchFamily="18" charset="0"/>
                <a:cs typeface="Times New Roman" pitchFamily="18" charset="0"/>
              </a:rPr>
              <a:t>                                      A. Simon</a:t>
            </a:r>
          </a:p>
          <a:p>
            <a:pPr algn="ctr"/>
            <a:endParaRPr lang="en-US" dirty="0" smtClean="0">
              <a:solidFill>
                <a:srgbClr val="FF0000"/>
              </a:solidFill>
              <a:latin typeface="Times New Roman" pitchFamily="18" charset="0"/>
              <a:cs typeface="Times New Roman" pitchFamily="18" charset="0"/>
            </a:endParaRPr>
          </a:p>
          <a:p>
            <a:pPr algn="ctr"/>
            <a:endParaRPr lang="en-US" sz="2400" dirty="0" smtClean="0">
              <a:solidFill>
                <a:srgbClr val="FF0000"/>
              </a:solidFill>
              <a:latin typeface="Times New Roman" pitchFamily="18" charset="0"/>
              <a:cs typeface="Times New Roman" pitchFamily="18" charset="0"/>
            </a:endParaRPr>
          </a:p>
          <a:p>
            <a:pPr algn="ctr"/>
            <a:endParaRPr lang="en-US" sz="2400" dirty="0" smtClean="0">
              <a:solidFill>
                <a:srgbClr val="FF0000"/>
              </a:solidFill>
              <a:latin typeface="Times New Roman" pitchFamily="18" charset="0"/>
              <a:cs typeface="Times New Roman" pitchFamily="18" charset="0"/>
            </a:endParaRPr>
          </a:p>
          <a:p>
            <a:pPr algn="ctr"/>
            <a:r>
              <a:rPr lang="en-US" sz="3200" b="1" dirty="0" smtClean="0">
                <a:solidFill>
                  <a:srgbClr val="FF0000"/>
                </a:solidFill>
                <a:latin typeface="Times New Roman" pitchFamily="18" charset="0"/>
                <a:cs typeface="Times New Roman" pitchFamily="18" charset="0"/>
              </a:rPr>
              <a:t>Florida State University</a:t>
            </a:r>
            <a:endParaRPr lang="en-US" sz="3200" b="1" dirty="0">
              <a:solidFill>
                <a:srgbClr val="FF0000"/>
              </a:solidFill>
              <a:latin typeface="Times New Roman" pitchFamily="18" charset="0"/>
              <a:cs typeface="Times New Roman" pitchFamily="18" charset="0"/>
            </a:endParaRPr>
          </a:p>
          <a:p>
            <a:pPr algn="ctr"/>
            <a:endParaRPr lang="en-US" sz="2400" dirty="0" smtClean="0">
              <a:solidFill>
                <a:srgbClr val="FF0000"/>
              </a:solidFill>
              <a:latin typeface="Times New Roman" pitchFamily="18" charset="0"/>
              <a:cs typeface="Times New Roman" pitchFamily="18" charset="0"/>
            </a:endParaRPr>
          </a:p>
        </p:txBody>
      </p:sp>
      <p:sp>
        <p:nvSpPr>
          <p:cNvPr id="4" name="Rectangle 3"/>
          <p:cNvSpPr/>
          <p:nvPr/>
        </p:nvSpPr>
        <p:spPr>
          <a:xfrm>
            <a:off x="762000" y="1219200"/>
            <a:ext cx="7696200" cy="3886200"/>
          </a:xfrm>
          <a:prstGeom prst="rect">
            <a:avLst/>
          </a:prstGeom>
          <a:solidFill>
            <a:schemeClr val="accent1">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09600"/>
            <a:ext cx="9144000" cy="685800"/>
          </a:xfrm>
          <a:prstGeom prst="rect">
            <a:avLst/>
          </a:prstGeom>
          <a:solidFill>
            <a:schemeClr val="accent1">
              <a:alpha val="2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Object 2"/>
          <p:cNvGraphicFramePr>
            <a:graphicFrameLocks noChangeAspect="1"/>
          </p:cNvGraphicFramePr>
          <p:nvPr/>
        </p:nvGraphicFramePr>
        <p:xfrm>
          <a:off x="1671342" y="3200400"/>
          <a:ext cx="3106738" cy="685800"/>
        </p:xfrm>
        <a:graphic>
          <a:graphicData uri="http://schemas.openxmlformats.org/presentationml/2006/ole">
            <p:oleObj spid="_x0000_s60418" name="Equation" r:id="rId3" imgW="2019240" imgH="444240" progId="Equation.3">
              <p:embed/>
            </p:oleObj>
          </a:graphicData>
        </a:graphic>
      </p:graphicFrame>
      <p:graphicFrame>
        <p:nvGraphicFramePr>
          <p:cNvPr id="60419" name="Object 3"/>
          <p:cNvGraphicFramePr>
            <a:graphicFrameLocks noChangeAspect="1"/>
          </p:cNvGraphicFramePr>
          <p:nvPr/>
        </p:nvGraphicFramePr>
        <p:xfrm>
          <a:off x="77788" y="685800"/>
          <a:ext cx="9040812" cy="450850"/>
        </p:xfrm>
        <a:graphic>
          <a:graphicData uri="http://schemas.openxmlformats.org/presentationml/2006/ole">
            <p:oleObj spid="_x0000_s60419" name="Equation" r:id="rId4" imgW="9194760" imgH="457200" progId="Equation.3">
              <p:embed/>
            </p:oleObj>
          </a:graphicData>
        </a:graphic>
      </p:graphicFrame>
      <p:sp>
        <p:nvSpPr>
          <p:cNvPr id="7" name="TextBox 6"/>
          <p:cNvSpPr txBox="1"/>
          <p:nvPr/>
        </p:nvSpPr>
        <p:spPr>
          <a:xfrm>
            <a:off x="3046892" y="1828800"/>
            <a:ext cx="3811108" cy="523220"/>
          </a:xfrm>
          <a:prstGeom prst="rect">
            <a:avLst/>
          </a:prstGeom>
          <a:noFill/>
        </p:spPr>
        <p:txBody>
          <a:bodyPr wrap="none" rtlCol="0">
            <a:spAutoFit/>
          </a:bodyPr>
          <a:lstStyle/>
          <a:p>
            <a:r>
              <a:rPr lang="en-US" sz="2400" b="1" dirty="0" smtClean="0"/>
              <a:t>(MOD TENDENCY – H</a:t>
            </a:r>
            <a:r>
              <a:rPr lang="en-US" sz="1400" b="1" dirty="0" smtClean="0"/>
              <a:t>CUMULUS</a:t>
            </a:r>
            <a:r>
              <a:rPr lang="en-US" sz="2800" b="1" dirty="0" smtClean="0"/>
              <a:t>)</a:t>
            </a:r>
            <a:r>
              <a:rPr lang="en-US" sz="2000" b="1" dirty="0" smtClean="0"/>
              <a:t> </a:t>
            </a:r>
            <a:endParaRPr lang="en-US" sz="2000" b="1" dirty="0"/>
          </a:p>
        </p:txBody>
      </p:sp>
      <p:sp>
        <p:nvSpPr>
          <p:cNvPr id="9" name="TextBox 8"/>
          <p:cNvSpPr txBox="1"/>
          <p:nvPr/>
        </p:nvSpPr>
        <p:spPr>
          <a:xfrm>
            <a:off x="1447800" y="1905000"/>
            <a:ext cx="1726691" cy="461665"/>
          </a:xfrm>
          <a:prstGeom prst="rect">
            <a:avLst/>
          </a:prstGeom>
          <a:noFill/>
        </p:spPr>
        <p:txBody>
          <a:bodyPr wrap="none" rtlCol="0">
            <a:spAutoFit/>
          </a:bodyPr>
          <a:lstStyle/>
          <a:p>
            <a:r>
              <a:rPr lang="en-US" sz="2400" b="1" dirty="0" smtClean="0"/>
              <a:t>RESIDUAL = </a:t>
            </a:r>
            <a:endParaRPr lang="en-US" b="1" dirty="0"/>
          </a:p>
        </p:txBody>
      </p:sp>
      <p:sp>
        <p:nvSpPr>
          <p:cNvPr id="12" name="TextBox 11"/>
          <p:cNvSpPr txBox="1"/>
          <p:nvPr/>
        </p:nvSpPr>
        <p:spPr>
          <a:xfrm>
            <a:off x="4751797" y="3352800"/>
            <a:ext cx="1572803" cy="461665"/>
          </a:xfrm>
          <a:prstGeom prst="rect">
            <a:avLst/>
          </a:prstGeom>
          <a:noFill/>
        </p:spPr>
        <p:txBody>
          <a:bodyPr wrap="none" rtlCol="0">
            <a:spAutoFit/>
          </a:bodyPr>
          <a:lstStyle/>
          <a:p>
            <a:r>
              <a:rPr lang="en-US" sz="2400" b="1" dirty="0" smtClean="0"/>
              <a:t>RESIDUAL  </a:t>
            </a:r>
            <a:endParaRPr lang="en-US" b="1" dirty="0"/>
          </a:p>
        </p:txBody>
      </p:sp>
      <p:sp>
        <p:nvSpPr>
          <p:cNvPr id="13" name="TextBox 12"/>
          <p:cNvSpPr txBox="1"/>
          <p:nvPr/>
        </p:nvSpPr>
        <p:spPr>
          <a:xfrm>
            <a:off x="7431672" y="990600"/>
            <a:ext cx="1712328" cy="369332"/>
          </a:xfrm>
          <a:prstGeom prst="rect">
            <a:avLst/>
          </a:prstGeom>
          <a:noFill/>
        </p:spPr>
        <p:txBody>
          <a:bodyPr wrap="none" rtlCol="0">
            <a:spAutoFit/>
          </a:bodyPr>
          <a:lstStyle/>
          <a:p>
            <a:r>
              <a:rPr lang="en-US" dirty="0" smtClean="0"/>
              <a:t>……………………(2)</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2209800"/>
            <a:ext cx="7162800" cy="1661993"/>
          </a:xfrm>
          <a:prstGeom prst="rect">
            <a:avLst/>
          </a:prstGeom>
        </p:spPr>
        <p:txBody>
          <a:bodyPr wrap="square">
            <a:spAutoFit/>
          </a:bodyPr>
          <a:lstStyle/>
          <a:p>
            <a:pPr algn="ctr"/>
            <a:r>
              <a:rPr lang="en-US" sz="2400" b="1" u="sng" dirty="0" smtClean="0">
                <a:solidFill>
                  <a:srgbClr val="FF0000"/>
                </a:solidFill>
              </a:rPr>
              <a:t>CALCULATING THE CORRECTED TERMS</a:t>
            </a:r>
          </a:p>
          <a:p>
            <a:pPr algn="ctr"/>
            <a:endParaRPr lang="en-US" b="1" u="sng" dirty="0" smtClean="0">
              <a:solidFill>
                <a:srgbClr val="FF0000"/>
              </a:solidFill>
            </a:endParaRPr>
          </a:p>
          <a:p>
            <a:r>
              <a:rPr lang="en-US" sz="2000" b="1" dirty="0" smtClean="0">
                <a:solidFill>
                  <a:srgbClr val="00B050"/>
                </a:solidFill>
              </a:rPr>
              <a:t>Having the three dimensional multipliers for each term, </a:t>
            </a:r>
            <a:r>
              <a:rPr lang="en-US" sz="2000" b="1" dirty="0" smtClean="0">
                <a:solidFill>
                  <a:srgbClr val="7030A0"/>
                </a:solidFill>
              </a:rPr>
              <a:t>MULTIPLYING THE GRID VALUE OF THE TERM </a:t>
            </a:r>
            <a:r>
              <a:rPr lang="en-US" sz="2000" b="1" dirty="0" smtClean="0">
                <a:solidFill>
                  <a:srgbClr val="00B050"/>
                </a:solidFill>
              </a:rPr>
              <a:t>WITH </a:t>
            </a:r>
            <a:r>
              <a:rPr lang="en-US" sz="2000" b="1" dirty="0" smtClean="0">
                <a:solidFill>
                  <a:srgbClr val="7030A0"/>
                </a:solidFill>
              </a:rPr>
              <a:t>CORRESPONDING MULTIPLIER </a:t>
            </a:r>
            <a:r>
              <a:rPr lang="en-US" sz="2000" b="1" dirty="0" smtClean="0">
                <a:solidFill>
                  <a:srgbClr val="00B050"/>
                </a:solidFill>
              </a:rPr>
              <a:t>WE GET THE </a:t>
            </a:r>
            <a:r>
              <a:rPr lang="en-US" sz="2000" b="1" dirty="0" smtClean="0">
                <a:solidFill>
                  <a:srgbClr val="0070C0"/>
                </a:solidFill>
              </a:rPr>
              <a:t>CORRECTED TERM</a:t>
            </a:r>
          </a:p>
        </p:txBody>
      </p:sp>
      <p:sp>
        <p:nvSpPr>
          <p:cNvPr id="5" name="Rectangle 4"/>
          <p:cNvSpPr/>
          <p:nvPr/>
        </p:nvSpPr>
        <p:spPr>
          <a:xfrm>
            <a:off x="0" y="4274403"/>
            <a:ext cx="9144000" cy="830997"/>
          </a:xfrm>
          <a:prstGeom prst="rect">
            <a:avLst/>
          </a:prstGeom>
        </p:spPr>
        <p:txBody>
          <a:bodyPr wrap="square">
            <a:spAutoFit/>
          </a:bodyPr>
          <a:lstStyle/>
          <a:p>
            <a:pPr algn="ctr"/>
            <a:r>
              <a:rPr lang="en-US" sz="2400" b="1" dirty="0" smtClean="0">
                <a:solidFill>
                  <a:srgbClr val="FF0000"/>
                </a:solidFill>
              </a:rPr>
              <a:t>multiplier * model tendency </a:t>
            </a:r>
            <a:r>
              <a:rPr lang="en-US" b="1" dirty="0" smtClean="0">
                <a:solidFill>
                  <a:srgbClr val="7030A0"/>
                </a:solidFill>
              </a:rPr>
              <a:t> gives CORRECTED TENDENCY</a:t>
            </a:r>
          </a:p>
          <a:p>
            <a:r>
              <a:rPr lang="en-US" sz="2400" b="1" dirty="0" smtClean="0">
                <a:solidFill>
                  <a:srgbClr val="FF0000"/>
                </a:solidFill>
              </a:rPr>
              <a:t>(1 – multiplier)* model tendency </a:t>
            </a:r>
            <a:r>
              <a:rPr lang="en-US" b="1" dirty="0" smtClean="0">
                <a:solidFill>
                  <a:srgbClr val="7030A0"/>
                </a:solidFill>
              </a:rPr>
              <a:t>gives the ERROR in the corresponding tendency</a:t>
            </a:r>
          </a:p>
        </p:txBody>
      </p:sp>
      <p:sp>
        <p:nvSpPr>
          <p:cNvPr id="6" name="Rectangle 5"/>
          <p:cNvSpPr/>
          <p:nvPr/>
        </p:nvSpPr>
        <p:spPr>
          <a:xfrm>
            <a:off x="0" y="4038600"/>
            <a:ext cx="9144000" cy="1371600"/>
          </a:xfrm>
          <a:prstGeom prst="rect">
            <a:avLst/>
          </a:prstGeom>
          <a:solidFill>
            <a:schemeClr val="accent1">
              <a:alpha val="3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2"/>
          <p:cNvPicPr>
            <a:picLocks noChangeAspect="1" noChangeArrowheads="1"/>
          </p:cNvPicPr>
          <p:nvPr/>
        </p:nvPicPr>
        <p:blipFill>
          <a:blip r:embed="rId3" cstate="print"/>
          <a:srcRect/>
          <a:stretch>
            <a:fillRect/>
          </a:stretch>
        </p:blipFill>
        <p:spPr bwMode="auto">
          <a:xfrm>
            <a:off x="914400" y="304800"/>
            <a:ext cx="7620000" cy="5562600"/>
          </a:xfrm>
          <a:prstGeom prst="rect">
            <a:avLst/>
          </a:prstGeom>
          <a:noFill/>
          <a:ln w="9525">
            <a:noFill/>
            <a:miter lim="800000"/>
            <a:headEnd/>
            <a:tailEnd/>
          </a:ln>
        </p:spPr>
      </p:pic>
      <p:sp>
        <p:nvSpPr>
          <p:cNvPr id="5" name="Oval 4"/>
          <p:cNvSpPr/>
          <p:nvPr/>
        </p:nvSpPr>
        <p:spPr>
          <a:xfrm>
            <a:off x="3810000" y="990600"/>
            <a:ext cx="1752600" cy="1752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086600" y="4724400"/>
            <a:ext cx="1752600" cy="1752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1676400" y="2438400"/>
            <a:ext cx="1752600" cy="1752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352800" y="4114800"/>
            <a:ext cx="1752600" cy="1752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flipH="1" flipV="1">
            <a:off x="8001000" y="4114800"/>
            <a:ext cx="76200" cy="1524000"/>
          </a:xfrm>
          <a:prstGeom prst="straightConnector1">
            <a:avLst/>
          </a:prstGeom>
          <a:ln w="38100">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4648200" y="685800"/>
            <a:ext cx="0" cy="1143000"/>
          </a:xfrm>
          <a:prstGeom prst="straightConnector1">
            <a:avLst/>
          </a:prstGeom>
          <a:ln w="38100">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2514600" y="1752600"/>
            <a:ext cx="0" cy="1600200"/>
          </a:xfrm>
          <a:prstGeom prst="straightConnector1">
            <a:avLst/>
          </a:prstGeom>
          <a:ln w="38100">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4191000" y="3505200"/>
            <a:ext cx="0" cy="1600200"/>
          </a:xfrm>
          <a:prstGeom prst="straightConnector1">
            <a:avLst/>
          </a:prstGeom>
          <a:ln w="38100">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flipV="1">
            <a:off x="2209800" y="4343400"/>
            <a:ext cx="2057400" cy="762000"/>
          </a:xfrm>
          <a:prstGeom prst="straightConnector1">
            <a:avLst/>
          </a:prstGeom>
          <a:ln w="38100" cmpd="sng">
            <a:solidFill>
              <a:schemeClr val="accent2">
                <a:lumMod val="75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2438400" y="1752600"/>
            <a:ext cx="0" cy="1600200"/>
          </a:xfrm>
          <a:prstGeom prst="straightConnector1">
            <a:avLst/>
          </a:prstGeom>
          <a:ln w="38100" cmpd="sng">
            <a:solidFill>
              <a:schemeClr val="accent2">
                <a:lumMod val="75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4724400" y="1752600"/>
            <a:ext cx="2438400" cy="69272"/>
          </a:xfrm>
          <a:prstGeom prst="straightConnector1">
            <a:avLst/>
          </a:prstGeom>
          <a:ln w="38100" cmpd="sng">
            <a:solidFill>
              <a:schemeClr val="accent2">
                <a:lumMod val="75000"/>
              </a:schemeClr>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467600" y="5257800"/>
            <a:ext cx="686406" cy="369332"/>
          </a:xfrm>
          <a:prstGeom prst="rect">
            <a:avLst/>
          </a:prstGeom>
          <a:noFill/>
        </p:spPr>
        <p:txBody>
          <a:bodyPr wrap="none" rtlCol="0">
            <a:spAutoFit/>
          </a:bodyPr>
          <a:lstStyle/>
          <a:p>
            <a:r>
              <a:rPr lang="el-GR" dirty="0" smtClean="0"/>
              <a:t>Θ</a:t>
            </a:r>
            <a:r>
              <a:rPr lang="en-US" dirty="0" smtClean="0"/>
              <a:t>=90</a:t>
            </a:r>
            <a:endParaRPr lang="en-US" dirty="0"/>
          </a:p>
        </p:txBody>
      </p:sp>
      <p:cxnSp>
        <p:nvCxnSpPr>
          <p:cNvPr id="25" name="Straight Arrow Connector 24"/>
          <p:cNvCxnSpPr/>
          <p:nvPr/>
        </p:nvCxnSpPr>
        <p:spPr>
          <a:xfrm flipH="1" flipV="1">
            <a:off x="5257800" y="5334000"/>
            <a:ext cx="457200" cy="76200"/>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3200400" y="2057400"/>
            <a:ext cx="533400" cy="228600"/>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flipV="1">
            <a:off x="2819400" y="4267200"/>
            <a:ext cx="344712" cy="297540"/>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5943600" y="5638800"/>
            <a:ext cx="2133600" cy="0"/>
          </a:xfrm>
          <a:prstGeom prst="straightConnector1">
            <a:avLst/>
          </a:prstGeom>
          <a:ln w="38100" cmpd="sng">
            <a:solidFill>
              <a:schemeClr val="accent2">
                <a:lumMod val="75000"/>
              </a:schemeClr>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3810000" y="4648200"/>
            <a:ext cx="336952" cy="369332"/>
          </a:xfrm>
          <a:prstGeom prst="rect">
            <a:avLst/>
          </a:prstGeom>
          <a:noFill/>
        </p:spPr>
        <p:txBody>
          <a:bodyPr wrap="none" rtlCol="0">
            <a:spAutoFit/>
          </a:bodyPr>
          <a:lstStyle/>
          <a:p>
            <a:r>
              <a:rPr lang="el-GR" dirty="0" smtClean="0"/>
              <a:t>Θ</a:t>
            </a:r>
            <a:endParaRPr lang="en-US" dirty="0"/>
          </a:p>
        </p:txBody>
      </p:sp>
      <p:sp>
        <p:nvSpPr>
          <p:cNvPr id="35" name="TextBox 34"/>
          <p:cNvSpPr txBox="1"/>
          <p:nvPr/>
        </p:nvSpPr>
        <p:spPr>
          <a:xfrm>
            <a:off x="4038600" y="1524000"/>
            <a:ext cx="803425" cy="369332"/>
          </a:xfrm>
          <a:prstGeom prst="rect">
            <a:avLst/>
          </a:prstGeom>
          <a:noFill/>
        </p:spPr>
        <p:txBody>
          <a:bodyPr wrap="none" rtlCol="0">
            <a:spAutoFit/>
          </a:bodyPr>
          <a:lstStyle/>
          <a:p>
            <a:r>
              <a:rPr lang="el-GR" dirty="0" smtClean="0"/>
              <a:t>Θ</a:t>
            </a:r>
            <a:r>
              <a:rPr lang="en-US" dirty="0" smtClean="0"/>
              <a:t>=270</a:t>
            </a:r>
            <a:endParaRPr lang="en-US" dirty="0"/>
          </a:p>
        </p:txBody>
      </p:sp>
      <p:sp>
        <p:nvSpPr>
          <p:cNvPr id="37" name="TextBox 36"/>
          <p:cNvSpPr txBox="1"/>
          <p:nvPr/>
        </p:nvSpPr>
        <p:spPr>
          <a:xfrm>
            <a:off x="1752600" y="2971800"/>
            <a:ext cx="569387" cy="369332"/>
          </a:xfrm>
          <a:prstGeom prst="rect">
            <a:avLst/>
          </a:prstGeom>
          <a:noFill/>
        </p:spPr>
        <p:txBody>
          <a:bodyPr wrap="none" rtlCol="0">
            <a:spAutoFit/>
          </a:bodyPr>
          <a:lstStyle/>
          <a:p>
            <a:r>
              <a:rPr lang="el-GR" dirty="0" smtClean="0"/>
              <a:t>Θ</a:t>
            </a:r>
            <a:r>
              <a:rPr lang="en-US" dirty="0" smtClean="0"/>
              <a:t>=0</a:t>
            </a:r>
            <a:endParaRPr lang="en-US" dirty="0"/>
          </a:p>
        </p:txBody>
      </p:sp>
      <p:sp>
        <p:nvSpPr>
          <p:cNvPr id="38" name="Rectangle 37"/>
          <p:cNvSpPr/>
          <p:nvPr/>
        </p:nvSpPr>
        <p:spPr>
          <a:xfrm>
            <a:off x="3810000" y="990600"/>
            <a:ext cx="1752600" cy="1752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676400" y="2438400"/>
            <a:ext cx="1752600" cy="1752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3352800" y="4114800"/>
            <a:ext cx="1752600" cy="1752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7101114" y="4724400"/>
            <a:ext cx="1752600" cy="1752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lum/>
          </a:blip>
          <a:srcRect/>
          <a:stretch>
            <a:fillRect/>
          </a:stretch>
        </p:blipFill>
        <p:spPr bwMode="auto">
          <a:xfrm>
            <a:off x="4648200" y="1507159"/>
            <a:ext cx="4191000" cy="3293441"/>
          </a:xfrm>
          <a:prstGeom prst="rect">
            <a:avLst/>
          </a:prstGeom>
          <a:noFill/>
          <a:ln w="9525">
            <a:noFill/>
            <a:miter lim="800000"/>
            <a:headEnd/>
            <a:tailEnd/>
          </a:ln>
        </p:spPr>
      </p:pic>
      <p:sp>
        <p:nvSpPr>
          <p:cNvPr id="6" name="TextBox 5"/>
          <p:cNvSpPr txBox="1"/>
          <p:nvPr/>
        </p:nvSpPr>
        <p:spPr>
          <a:xfrm>
            <a:off x="0" y="5257800"/>
            <a:ext cx="8915400" cy="1015663"/>
          </a:xfrm>
          <a:prstGeom prst="rect">
            <a:avLst/>
          </a:prstGeom>
          <a:noFill/>
        </p:spPr>
        <p:txBody>
          <a:bodyPr wrap="square" rtlCol="0">
            <a:spAutoFit/>
          </a:bodyPr>
          <a:lstStyle/>
          <a:p>
            <a:r>
              <a:rPr lang="en-US" sz="2000" b="1" dirty="0" smtClean="0"/>
              <a:t>THIS IS AN EXAMPLE OF COLLATING FORECAST DATA ( MICROPHYSICAL TEMPERATURE TENDENCY) ALONG THE PRINCIPAL AZIMUTH, HERE IT CALLED FOR A ROTATION OF THE ORIGINAL FORECAST FIELD BY 60 DEGREES.</a:t>
            </a:r>
            <a:endParaRPr lang="en-US" sz="2000" b="1" dirty="0"/>
          </a:p>
        </p:txBody>
      </p:sp>
      <p:pic>
        <p:nvPicPr>
          <p:cNvPr id="87044" name="Picture 4"/>
          <p:cNvPicPr>
            <a:picLocks noChangeAspect="1" noChangeArrowheads="1"/>
          </p:cNvPicPr>
          <p:nvPr/>
        </p:nvPicPr>
        <p:blipFill>
          <a:blip r:embed="rId3" cstate="print"/>
          <a:srcRect/>
          <a:stretch>
            <a:fillRect/>
          </a:stretch>
        </p:blipFill>
        <p:spPr bwMode="auto">
          <a:xfrm>
            <a:off x="4572000" y="457200"/>
            <a:ext cx="4333875" cy="4577030"/>
          </a:xfrm>
          <a:prstGeom prst="rect">
            <a:avLst/>
          </a:prstGeom>
          <a:noFill/>
          <a:ln w="9525">
            <a:noFill/>
            <a:miter lim="800000"/>
            <a:headEnd/>
            <a:tailEnd/>
          </a:ln>
        </p:spPr>
      </p:pic>
      <p:pic>
        <p:nvPicPr>
          <p:cNvPr id="87045" name="Picture 5"/>
          <p:cNvPicPr>
            <a:picLocks noChangeAspect="1" noChangeArrowheads="1"/>
          </p:cNvPicPr>
          <p:nvPr/>
        </p:nvPicPr>
        <p:blipFill>
          <a:blip r:embed="rId4" cstate="print"/>
          <a:srcRect/>
          <a:stretch>
            <a:fillRect/>
          </a:stretch>
        </p:blipFill>
        <p:spPr bwMode="auto">
          <a:xfrm>
            <a:off x="152400" y="457200"/>
            <a:ext cx="4308505"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p:nvPr/>
        </p:nvPicPr>
        <p:blipFill>
          <a:blip r:embed="rId3" cstate="print"/>
          <a:srcRect/>
          <a:stretch>
            <a:fillRect/>
          </a:stretch>
        </p:blipFill>
        <p:spPr bwMode="auto">
          <a:xfrm>
            <a:off x="0" y="0"/>
            <a:ext cx="2926080" cy="2651760"/>
          </a:xfrm>
          <a:prstGeom prst="rect">
            <a:avLst/>
          </a:prstGeom>
          <a:noFill/>
          <a:ln w="9525">
            <a:noFill/>
            <a:miter lim="800000"/>
            <a:headEnd/>
            <a:tailEnd/>
          </a:ln>
        </p:spPr>
      </p:pic>
      <p:sp>
        <p:nvSpPr>
          <p:cNvPr id="24" name="TextBox 23"/>
          <p:cNvSpPr txBox="1"/>
          <p:nvPr/>
        </p:nvSpPr>
        <p:spPr>
          <a:xfrm>
            <a:off x="2057400" y="6248400"/>
            <a:ext cx="184731" cy="369332"/>
          </a:xfrm>
          <a:prstGeom prst="rect">
            <a:avLst/>
          </a:prstGeom>
          <a:noFill/>
        </p:spPr>
        <p:txBody>
          <a:bodyPr wrap="none" rtlCol="0">
            <a:spAutoFit/>
          </a:bodyPr>
          <a:lstStyle/>
          <a:p>
            <a:endParaRPr lang="en-US" dirty="0"/>
          </a:p>
        </p:txBody>
      </p:sp>
      <p:sp>
        <p:nvSpPr>
          <p:cNvPr id="25" name="TextBox 24"/>
          <p:cNvSpPr txBox="1"/>
          <p:nvPr/>
        </p:nvSpPr>
        <p:spPr>
          <a:xfrm>
            <a:off x="2438400" y="6400800"/>
            <a:ext cx="3733800" cy="369332"/>
          </a:xfrm>
          <a:prstGeom prst="rect">
            <a:avLst/>
          </a:prstGeom>
          <a:noFill/>
        </p:spPr>
        <p:txBody>
          <a:bodyPr wrap="square" rtlCol="0">
            <a:spAutoFit/>
          </a:bodyPr>
          <a:lstStyle/>
          <a:p>
            <a:endParaRPr lang="en-US" dirty="0"/>
          </a:p>
        </p:txBody>
      </p:sp>
      <p:sp>
        <p:nvSpPr>
          <p:cNvPr id="81943" name="Text Box 23"/>
          <p:cNvSpPr txBox="1">
            <a:spLocks noChangeArrowheads="1"/>
          </p:cNvSpPr>
          <p:nvPr/>
        </p:nvSpPr>
        <p:spPr bwMode="auto">
          <a:xfrm>
            <a:off x="0" y="5486400"/>
            <a:ext cx="6324600" cy="1066800"/>
          </a:xfrm>
          <a:prstGeom prst="rect">
            <a:avLst/>
          </a:prstGeom>
          <a:solidFill>
            <a:srgbClr val="FFFFFF"/>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Arial" pitchFamily="34" charset="0"/>
              </a:rPr>
              <a:t>(a) Model temperature tendency (</a:t>
            </a:r>
            <a:r>
              <a:rPr kumimoji="0" lang="en-US" sz="1600" b="1" i="0" u="none" strike="noStrike" cap="none" normalizeH="0" baseline="30000" dirty="0" smtClean="0">
                <a:ln>
                  <a:noFill/>
                </a:ln>
                <a:solidFill>
                  <a:schemeClr val="tx1"/>
                </a:solidFill>
                <a:effectLst/>
                <a:latin typeface="Times New Roman" pitchFamily="18" charset="0"/>
                <a:cs typeface="Arial" pitchFamily="34" charset="0"/>
              </a:rPr>
              <a:t>0</a:t>
            </a:r>
            <a:r>
              <a:rPr kumimoji="0" lang="en-US" sz="1600" b="1" i="0" u="none" strike="noStrike" cap="none" normalizeH="0" baseline="0" dirty="0" smtClean="0">
                <a:ln>
                  <a:noFill/>
                </a:ln>
                <a:solidFill>
                  <a:schemeClr val="tx1"/>
                </a:solidFill>
                <a:effectLst/>
                <a:latin typeface="Times New Roman" pitchFamily="18" charset="0"/>
                <a:cs typeface="Arial" pitchFamily="34" charset="0"/>
              </a:rPr>
              <a:t>C/s) arising from the PBL physics for the 12hour forecast of hurricane Irene at 850 hPa</a:t>
            </a:r>
            <a:r>
              <a:rPr kumimoji="0" lang="en-US" sz="1600" b="1" i="0" u="none" strike="noStrike" cap="none" normalizeH="0" dirty="0" smtClean="0">
                <a:ln>
                  <a:noFill/>
                </a:ln>
                <a:solidFill>
                  <a:schemeClr val="tx1"/>
                </a:solidFill>
                <a:effectLst/>
                <a:latin typeface="Times New Roman" pitchFamily="18" charset="0"/>
                <a:cs typeface="Arial" pitchFamily="34" charset="0"/>
              </a:rPr>
              <a:t> </a:t>
            </a:r>
            <a:r>
              <a:rPr kumimoji="0" lang="en-US" sz="1600" b="1" i="0" u="none" strike="noStrike" cap="none" normalizeH="0" baseline="0" dirty="0" smtClean="0">
                <a:ln>
                  <a:noFill/>
                </a:ln>
                <a:solidFill>
                  <a:schemeClr val="tx1"/>
                </a:solidFill>
                <a:effectLst/>
                <a:latin typeface="Times New Roman" pitchFamily="18" charset="0"/>
                <a:cs typeface="Arial" pitchFamily="34" charset="0"/>
              </a:rPr>
              <a:t>valid at 00z of 25 July 2011;  (b) Field of the multiplier, λ;   (c) (1- λ);    (d) The corrected temperature tendency.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6324600" y="0"/>
            <a:ext cx="2819400" cy="6740307"/>
          </a:xfrm>
          <a:prstGeom prst="rect">
            <a:avLst/>
          </a:prstGeom>
          <a:noFill/>
          <a:ln>
            <a:solidFill>
              <a:schemeClr val="tx1"/>
            </a:solidFill>
          </a:ln>
        </p:spPr>
        <p:txBody>
          <a:bodyPr wrap="square" rtlCol="0">
            <a:spAutoFit/>
          </a:bodyPr>
          <a:lstStyle/>
          <a:p>
            <a:r>
              <a:rPr lang="en-US" sz="1600" dirty="0" smtClean="0"/>
              <a:t>The uncorrected temperature tendencies ( from the PBL Physics) at the pressure level 850 hPa , for hurricane  Irene , 25 July 00 UTC, 2011 . These corrections for hour 12 of forecast ,  show values  as large as - 90 x 10</a:t>
            </a:r>
            <a:r>
              <a:rPr lang="en-US" sz="1600" baseline="30000" dirty="0" smtClean="0"/>
              <a:t>-5</a:t>
            </a:r>
            <a:r>
              <a:rPr lang="en-US" sz="1600" dirty="0" smtClean="0"/>
              <a:t> deg C /sec  (over the region of purple shading). Elsewhere the tendencies are smaller, over the region to the left,  where orange shading prevails, the temperature tendencies are of the order of 10 x 10</a:t>
            </a:r>
            <a:r>
              <a:rPr lang="en-US" sz="1600" baseline="30000" dirty="0" smtClean="0"/>
              <a:t>-5</a:t>
            </a:r>
            <a:r>
              <a:rPr lang="en-US" sz="1600" dirty="0" smtClean="0"/>
              <a:t> deg C /sec. The multipliers are large near the eye wall region and along a rain band where it calls for large corrections. The corrected tendencies bottom right panel are quite different from the uncorrected tendencies of the top left panel. The corrected tendencies near the eye wall are around +4 0 x 10-5 deg C /sec.</a:t>
            </a:r>
            <a:endParaRPr lang="en-US" sz="1600" dirty="0"/>
          </a:p>
        </p:txBody>
      </p:sp>
      <p:pic>
        <p:nvPicPr>
          <p:cNvPr id="8" name="Picture 7"/>
          <p:cNvPicPr/>
          <p:nvPr/>
        </p:nvPicPr>
        <p:blipFill>
          <a:blip r:embed="rId4" cstate="print"/>
          <a:srcRect/>
          <a:stretch>
            <a:fillRect/>
          </a:stretch>
        </p:blipFill>
        <p:spPr bwMode="auto">
          <a:xfrm>
            <a:off x="2895600" y="0"/>
            <a:ext cx="2926080" cy="2651760"/>
          </a:xfrm>
          <a:prstGeom prst="rect">
            <a:avLst/>
          </a:prstGeom>
          <a:noFill/>
          <a:ln w="9525">
            <a:noFill/>
            <a:miter lim="800000"/>
            <a:headEnd/>
            <a:tailEnd/>
          </a:ln>
        </p:spPr>
      </p:pic>
      <p:pic>
        <p:nvPicPr>
          <p:cNvPr id="9" name="Picture 8"/>
          <p:cNvPicPr/>
          <p:nvPr/>
        </p:nvPicPr>
        <p:blipFill>
          <a:blip r:embed="rId5" cstate="print"/>
          <a:srcRect/>
          <a:stretch>
            <a:fillRect/>
          </a:stretch>
        </p:blipFill>
        <p:spPr bwMode="auto">
          <a:xfrm>
            <a:off x="0" y="2667000"/>
            <a:ext cx="2926080" cy="2651760"/>
          </a:xfrm>
          <a:prstGeom prst="rect">
            <a:avLst/>
          </a:prstGeom>
          <a:noFill/>
          <a:ln w="9525">
            <a:noFill/>
            <a:miter lim="800000"/>
            <a:headEnd/>
            <a:tailEnd/>
          </a:ln>
        </p:spPr>
      </p:pic>
      <p:pic>
        <p:nvPicPr>
          <p:cNvPr id="10" name="Picture 9"/>
          <p:cNvPicPr/>
          <p:nvPr/>
        </p:nvPicPr>
        <p:blipFill>
          <a:blip r:embed="rId6" cstate="print"/>
          <a:srcRect/>
          <a:stretch>
            <a:fillRect/>
          </a:stretch>
        </p:blipFill>
        <p:spPr bwMode="auto">
          <a:xfrm>
            <a:off x="2971800" y="2667000"/>
            <a:ext cx="2819400" cy="2651760"/>
          </a:xfrm>
          <a:prstGeom prst="rect">
            <a:avLst/>
          </a:prstGeom>
          <a:noFill/>
          <a:ln w="9525">
            <a:noFill/>
            <a:miter lim="800000"/>
            <a:headEnd/>
            <a:tailEnd/>
          </a:ln>
        </p:spPr>
      </p:pic>
      <p:sp>
        <p:nvSpPr>
          <p:cNvPr id="11" name="TextBox 10"/>
          <p:cNvSpPr txBox="1"/>
          <p:nvPr/>
        </p:nvSpPr>
        <p:spPr>
          <a:xfrm>
            <a:off x="2131906" y="2667000"/>
            <a:ext cx="282450" cy="369332"/>
          </a:xfrm>
          <a:prstGeom prst="rect">
            <a:avLst/>
          </a:prstGeom>
          <a:noFill/>
        </p:spPr>
        <p:txBody>
          <a:bodyPr wrap="none" rtlCol="0">
            <a:spAutoFit/>
          </a:bodyPr>
          <a:lstStyle/>
          <a:p>
            <a:r>
              <a:rPr lang="en-US" dirty="0" smtClean="0">
                <a:solidFill>
                  <a:schemeClr val="bg2"/>
                </a:solidFill>
              </a:rPr>
              <a:t>c</a:t>
            </a:r>
            <a:endParaRPr lang="en-US" dirty="0">
              <a:solidFill>
                <a:schemeClr val="bg2"/>
              </a:solidFill>
            </a:endParaRPr>
          </a:p>
        </p:txBody>
      </p:sp>
      <p:sp>
        <p:nvSpPr>
          <p:cNvPr id="12" name="TextBox 11"/>
          <p:cNvSpPr txBox="1"/>
          <p:nvPr/>
        </p:nvSpPr>
        <p:spPr>
          <a:xfrm>
            <a:off x="5029200" y="2667000"/>
            <a:ext cx="306494" cy="369332"/>
          </a:xfrm>
          <a:prstGeom prst="rect">
            <a:avLst/>
          </a:prstGeom>
          <a:noFill/>
        </p:spPr>
        <p:txBody>
          <a:bodyPr wrap="none" rtlCol="0">
            <a:spAutoFit/>
          </a:bodyPr>
          <a:lstStyle/>
          <a:p>
            <a:r>
              <a:rPr lang="en-US" dirty="0" smtClean="0">
                <a:solidFill>
                  <a:schemeClr val="bg2"/>
                </a:solidFill>
              </a:rPr>
              <a:t>d</a:t>
            </a:r>
            <a:endParaRPr lang="en-US" dirty="0">
              <a:solidFill>
                <a:schemeClr val="bg2"/>
              </a:solidFill>
            </a:endParaRPr>
          </a:p>
        </p:txBody>
      </p:sp>
      <p:sp>
        <p:nvSpPr>
          <p:cNvPr id="13" name="TextBox 12"/>
          <p:cNvSpPr txBox="1"/>
          <p:nvPr/>
        </p:nvSpPr>
        <p:spPr>
          <a:xfrm>
            <a:off x="2057400" y="-64532"/>
            <a:ext cx="295274" cy="369332"/>
          </a:xfrm>
          <a:prstGeom prst="rect">
            <a:avLst/>
          </a:prstGeom>
          <a:noFill/>
        </p:spPr>
        <p:txBody>
          <a:bodyPr wrap="none" rtlCol="0">
            <a:spAutoFit/>
          </a:bodyPr>
          <a:lstStyle/>
          <a:p>
            <a:r>
              <a:rPr lang="en-US" dirty="0" smtClean="0">
                <a:solidFill>
                  <a:schemeClr val="bg2"/>
                </a:solidFill>
              </a:rPr>
              <a:t>a</a:t>
            </a:r>
            <a:endParaRPr lang="en-US" dirty="0">
              <a:solidFill>
                <a:schemeClr val="bg2"/>
              </a:solidFill>
            </a:endParaRPr>
          </a:p>
        </p:txBody>
      </p:sp>
      <p:sp>
        <p:nvSpPr>
          <p:cNvPr id="14" name="TextBox 13"/>
          <p:cNvSpPr txBox="1"/>
          <p:nvPr/>
        </p:nvSpPr>
        <p:spPr>
          <a:xfrm>
            <a:off x="5030894" y="11668"/>
            <a:ext cx="306494" cy="369332"/>
          </a:xfrm>
          <a:prstGeom prst="rect">
            <a:avLst/>
          </a:prstGeom>
          <a:noFill/>
        </p:spPr>
        <p:txBody>
          <a:bodyPr wrap="none" rtlCol="0">
            <a:spAutoFit/>
          </a:bodyPr>
          <a:lstStyle/>
          <a:p>
            <a:r>
              <a:rPr lang="en-US" dirty="0" smtClean="0">
                <a:solidFill>
                  <a:schemeClr val="bg2"/>
                </a:solidFill>
              </a:rPr>
              <a:t>b</a:t>
            </a:r>
            <a:endParaRPr lang="en-US" dirty="0">
              <a:solidFill>
                <a:schemeClr val="bg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3"/>
          <p:cNvSpPr txBox="1">
            <a:spLocks noChangeArrowheads="1"/>
          </p:cNvSpPr>
          <p:nvPr/>
        </p:nvSpPr>
        <p:spPr bwMode="auto">
          <a:xfrm>
            <a:off x="76200" y="5410200"/>
            <a:ext cx="6172200" cy="1066800"/>
          </a:xfrm>
          <a:prstGeom prst="rect">
            <a:avLst/>
          </a:prstGeom>
          <a:solidFill>
            <a:srgbClr val="FFFFFF"/>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r>
              <a:rPr lang="en-US" sz="1600" b="1" dirty="0" smtClean="0"/>
              <a:t>(a) Model temperature tendency (x 10</a:t>
            </a:r>
            <a:r>
              <a:rPr lang="en-US" sz="1600" b="1" baseline="30000" dirty="0" smtClean="0"/>
              <a:t>-5 0</a:t>
            </a:r>
            <a:r>
              <a:rPr lang="en-US" sz="1600" b="1" dirty="0" smtClean="0"/>
              <a:t>C/s) arising from the microphysics for the 12hour      forecast of hurricane Irene valid</a:t>
            </a:r>
            <a:r>
              <a:rPr lang="en-US" sz="1600" b="1" dirty="0" smtClean="0">
                <a:latin typeface="Times New Roman" pitchFamily="18" charset="0"/>
                <a:cs typeface="Arial" pitchFamily="34" charset="0"/>
              </a:rPr>
              <a:t> at 400 hPa valid</a:t>
            </a:r>
            <a:r>
              <a:rPr lang="en-US" sz="1600" b="1" dirty="0" smtClean="0"/>
              <a:t> at 00z of 25 July 2011;         (b) Field of the multiplier, λ;          (c) (1- λ);          (d) The corrected temperature tendency</a:t>
            </a:r>
            <a:endParaRPr lang="en-US" sz="2000" b="1" dirty="0" smtClean="0"/>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2524126" y="87868"/>
            <a:ext cx="295274" cy="369332"/>
          </a:xfrm>
          <a:prstGeom prst="rect">
            <a:avLst/>
          </a:prstGeom>
          <a:noFill/>
        </p:spPr>
        <p:txBody>
          <a:bodyPr wrap="none" rtlCol="0">
            <a:spAutoFit/>
          </a:bodyPr>
          <a:lstStyle/>
          <a:p>
            <a:r>
              <a:rPr lang="en-US" dirty="0" smtClean="0">
                <a:solidFill>
                  <a:schemeClr val="bg2"/>
                </a:solidFill>
              </a:rPr>
              <a:t>a</a:t>
            </a:r>
            <a:endParaRPr lang="en-US" dirty="0">
              <a:solidFill>
                <a:schemeClr val="bg2"/>
              </a:solidFill>
            </a:endParaRPr>
          </a:p>
        </p:txBody>
      </p:sp>
      <p:sp>
        <p:nvSpPr>
          <p:cNvPr id="7" name="TextBox 6"/>
          <p:cNvSpPr txBox="1"/>
          <p:nvPr/>
        </p:nvSpPr>
        <p:spPr>
          <a:xfrm>
            <a:off x="2438400" y="3048000"/>
            <a:ext cx="282450" cy="369332"/>
          </a:xfrm>
          <a:prstGeom prst="rect">
            <a:avLst/>
          </a:prstGeom>
          <a:noFill/>
        </p:spPr>
        <p:txBody>
          <a:bodyPr wrap="none" rtlCol="0">
            <a:spAutoFit/>
          </a:bodyPr>
          <a:lstStyle/>
          <a:p>
            <a:r>
              <a:rPr lang="en-US" dirty="0" smtClean="0">
                <a:solidFill>
                  <a:schemeClr val="bg2"/>
                </a:solidFill>
              </a:rPr>
              <a:t>c</a:t>
            </a:r>
            <a:endParaRPr lang="en-US" dirty="0">
              <a:solidFill>
                <a:schemeClr val="bg2"/>
              </a:solidFill>
            </a:endParaRPr>
          </a:p>
        </p:txBody>
      </p:sp>
      <p:sp>
        <p:nvSpPr>
          <p:cNvPr id="8" name="TextBox 7"/>
          <p:cNvSpPr txBox="1"/>
          <p:nvPr/>
        </p:nvSpPr>
        <p:spPr>
          <a:xfrm>
            <a:off x="5560906" y="3059668"/>
            <a:ext cx="306494" cy="369332"/>
          </a:xfrm>
          <a:prstGeom prst="rect">
            <a:avLst/>
          </a:prstGeom>
          <a:noFill/>
        </p:spPr>
        <p:txBody>
          <a:bodyPr wrap="none" rtlCol="0">
            <a:spAutoFit/>
          </a:bodyPr>
          <a:lstStyle/>
          <a:p>
            <a:r>
              <a:rPr lang="en-US" dirty="0" smtClean="0">
                <a:solidFill>
                  <a:schemeClr val="bg2"/>
                </a:solidFill>
              </a:rPr>
              <a:t>d</a:t>
            </a:r>
            <a:endParaRPr lang="en-US" dirty="0">
              <a:solidFill>
                <a:schemeClr val="bg2"/>
              </a:solidFill>
            </a:endParaRPr>
          </a:p>
        </p:txBody>
      </p:sp>
      <p:sp>
        <p:nvSpPr>
          <p:cNvPr id="9" name="TextBox 8"/>
          <p:cNvSpPr txBox="1"/>
          <p:nvPr/>
        </p:nvSpPr>
        <p:spPr>
          <a:xfrm>
            <a:off x="5562600" y="164068"/>
            <a:ext cx="306494" cy="369332"/>
          </a:xfrm>
          <a:prstGeom prst="rect">
            <a:avLst/>
          </a:prstGeom>
          <a:noFill/>
        </p:spPr>
        <p:txBody>
          <a:bodyPr wrap="none" rtlCol="0">
            <a:spAutoFit/>
          </a:bodyPr>
          <a:lstStyle/>
          <a:p>
            <a:r>
              <a:rPr lang="en-US" dirty="0" smtClean="0">
                <a:solidFill>
                  <a:schemeClr val="bg2"/>
                </a:solidFill>
              </a:rPr>
              <a:t>b</a:t>
            </a:r>
            <a:endParaRPr lang="en-US" dirty="0">
              <a:solidFill>
                <a:schemeClr val="bg2"/>
              </a:solidFill>
            </a:endParaRPr>
          </a:p>
        </p:txBody>
      </p:sp>
      <p:sp>
        <p:nvSpPr>
          <p:cNvPr id="10" name="TextBox 9"/>
          <p:cNvSpPr txBox="1"/>
          <p:nvPr/>
        </p:nvSpPr>
        <p:spPr>
          <a:xfrm>
            <a:off x="6324600" y="0"/>
            <a:ext cx="2819400" cy="7201972"/>
          </a:xfrm>
          <a:prstGeom prst="rect">
            <a:avLst/>
          </a:prstGeom>
          <a:noFill/>
          <a:ln>
            <a:solidFill>
              <a:schemeClr val="tx1"/>
            </a:solidFill>
          </a:ln>
        </p:spPr>
        <p:txBody>
          <a:bodyPr wrap="square" rtlCol="0">
            <a:spAutoFit/>
          </a:bodyPr>
          <a:lstStyle/>
          <a:p>
            <a:r>
              <a:rPr lang="en-US" sz="1400" dirty="0" smtClean="0"/>
              <a:t>The uncorrected temperature tendencies from microphysics (  are very large along the eye wall region of hurricane Irene  on September 25 00UTC 2011, at the pressure level  400 hPa.. Here we are showing results for hour 12 of forecasts. The uncorrected values near the storms center purple, blue and  dark green colors implying tendencies from the microphysics of the order of 8 to 20 degrees C / day.  Somewhat large corrections were implied for the temperature tendencies arising from microphysics at the 400 hPa level in these locations with multiplier taking values like -0.8 . In these regions the corrected tendency changes from 8 to 20 deg C/day to - 10 deg C/day. Which implies condensation heating being possibly replaced by evaporative cooling.  Over the right of the storm the uncorrected green shading carries a tendency of the order of 1 deg C/day for heating, the corrected tendency  shown in pink color</a:t>
            </a:r>
            <a:br>
              <a:rPr lang="en-US" sz="1400" dirty="0" smtClean="0"/>
            </a:br>
            <a:r>
              <a:rPr lang="en-US" sz="1400" dirty="0" smtClean="0"/>
              <a:t>carries a warming by about two deg C/day. These are instantaneous systematic errors for </a:t>
            </a:r>
            <a:r>
              <a:rPr lang="en-US" sz="1400" dirty="0" smtClean="0"/>
              <a:t>hour 12  </a:t>
            </a:r>
            <a:r>
              <a:rPr lang="en-US" sz="1400" dirty="0" smtClean="0"/>
              <a:t>of forecast for hurricane Irene.</a:t>
            </a:r>
            <a:endParaRPr lang="en-US" sz="1400" dirty="0"/>
          </a:p>
        </p:txBody>
      </p:sp>
      <p:sp>
        <p:nvSpPr>
          <p:cNvPr id="15" name="TextBox 14"/>
          <p:cNvSpPr txBox="1"/>
          <p:nvPr/>
        </p:nvSpPr>
        <p:spPr>
          <a:xfrm>
            <a:off x="2131906" y="2667000"/>
            <a:ext cx="282450" cy="369332"/>
          </a:xfrm>
          <a:prstGeom prst="rect">
            <a:avLst/>
          </a:prstGeom>
          <a:noFill/>
        </p:spPr>
        <p:txBody>
          <a:bodyPr wrap="none" rtlCol="0">
            <a:spAutoFit/>
          </a:bodyPr>
          <a:lstStyle/>
          <a:p>
            <a:r>
              <a:rPr lang="en-US" dirty="0" smtClean="0">
                <a:solidFill>
                  <a:schemeClr val="bg2"/>
                </a:solidFill>
              </a:rPr>
              <a:t>c</a:t>
            </a:r>
            <a:endParaRPr lang="en-US" dirty="0">
              <a:solidFill>
                <a:schemeClr val="bg2"/>
              </a:solidFill>
            </a:endParaRPr>
          </a:p>
        </p:txBody>
      </p:sp>
      <p:sp>
        <p:nvSpPr>
          <p:cNvPr id="16" name="TextBox 15"/>
          <p:cNvSpPr txBox="1"/>
          <p:nvPr/>
        </p:nvSpPr>
        <p:spPr>
          <a:xfrm>
            <a:off x="5029200" y="2667000"/>
            <a:ext cx="306494" cy="369332"/>
          </a:xfrm>
          <a:prstGeom prst="rect">
            <a:avLst/>
          </a:prstGeom>
          <a:noFill/>
        </p:spPr>
        <p:txBody>
          <a:bodyPr wrap="none" rtlCol="0">
            <a:spAutoFit/>
          </a:bodyPr>
          <a:lstStyle/>
          <a:p>
            <a:r>
              <a:rPr lang="en-US" dirty="0" smtClean="0">
                <a:solidFill>
                  <a:schemeClr val="bg2"/>
                </a:solidFill>
              </a:rPr>
              <a:t>d</a:t>
            </a:r>
            <a:endParaRPr lang="en-US" dirty="0">
              <a:solidFill>
                <a:schemeClr val="bg2"/>
              </a:solidFill>
            </a:endParaRPr>
          </a:p>
        </p:txBody>
      </p:sp>
      <p:sp>
        <p:nvSpPr>
          <p:cNvPr id="17" name="TextBox 16"/>
          <p:cNvSpPr txBox="1"/>
          <p:nvPr/>
        </p:nvSpPr>
        <p:spPr>
          <a:xfrm>
            <a:off x="2057400" y="-64532"/>
            <a:ext cx="295274" cy="369332"/>
          </a:xfrm>
          <a:prstGeom prst="rect">
            <a:avLst/>
          </a:prstGeom>
          <a:noFill/>
        </p:spPr>
        <p:txBody>
          <a:bodyPr wrap="none" rtlCol="0">
            <a:spAutoFit/>
          </a:bodyPr>
          <a:lstStyle/>
          <a:p>
            <a:r>
              <a:rPr lang="en-US" dirty="0" smtClean="0">
                <a:solidFill>
                  <a:schemeClr val="bg2"/>
                </a:solidFill>
              </a:rPr>
              <a:t>a</a:t>
            </a:r>
            <a:endParaRPr lang="en-US" dirty="0">
              <a:solidFill>
                <a:schemeClr val="bg2"/>
              </a:solidFill>
            </a:endParaRPr>
          </a:p>
        </p:txBody>
      </p:sp>
      <p:sp>
        <p:nvSpPr>
          <p:cNvPr id="18" name="TextBox 17"/>
          <p:cNvSpPr txBox="1"/>
          <p:nvPr/>
        </p:nvSpPr>
        <p:spPr>
          <a:xfrm>
            <a:off x="5030894" y="11668"/>
            <a:ext cx="306494" cy="369332"/>
          </a:xfrm>
          <a:prstGeom prst="rect">
            <a:avLst/>
          </a:prstGeom>
          <a:noFill/>
        </p:spPr>
        <p:txBody>
          <a:bodyPr wrap="none" rtlCol="0">
            <a:spAutoFit/>
          </a:bodyPr>
          <a:lstStyle/>
          <a:p>
            <a:r>
              <a:rPr lang="en-US" dirty="0" smtClean="0">
                <a:solidFill>
                  <a:schemeClr val="bg2"/>
                </a:solidFill>
              </a:rPr>
              <a:t>b</a:t>
            </a:r>
            <a:endParaRPr lang="en-US" dirty="0">
              <a:solidFill>
                <a:schemeClr val="bg2"/>
              </a:solidFill>
            </a:endParaRPr>
          </a:p>
        </p:txBody>
      </p:sp>
      <p:pic>
        <p:nvPicPr>
          <p:cNvPr id="19" name="Picture 18"/>
          <p:cNvPicPr/>
          <p:nvPr/>
        </p:nvPicPr>
        <p:blipFill>
          <a:blip r:embed="rId3" cstate="print"/>
          <a:srcRect/>
          <a:stretch>
            <a:fillRect/>
          </a:stretch>
        </p:blipFill>
        <p:spPr bwMode="auto">
          <a:xfrm>
            <a:off x="0" y="0"/>
            <a:ext cx="2933700" cy="2590800"/>
          </a:xfrm>
          <a:prstGeom prst="rect">
            <a:avLst/>
          </a:prstGeom>
          <a:noFill/>
          <a:ln w="9525">
            <a:noFill/>
            <a:miter lim="800000"/>
            <a:headEnd/>
            <a:tailEnd/>
          </a:ln>
        </p:spPr>
      </p:pic>
      <p:pic>
        <p:nvPicPr>
          <p:cNvPr id="63490" name="Picture 2"/>
          <p:cNvPicPr>
            <a:picLocks noChangeAspect="1" noChangeArrowheads="1"/>
          </p:cNvPicPr>
          <p:nvPr/>
        </p:nvPicPr>
        <p:blipFill>
          <a:blip r:embed="rId4" cstate="print"/>
          <a:srcRect/>
          <a:stretch>
            <a:fillRect/>
          </a:stretch>
        </p:blipFill>
        <p:spPr bwMode="auto">
          <a:xfrm>
            <a:off x="2944092" y="0"/>
            <a:ext cx="2963863" cy="2590800"/>
          </a:xfrm>
          <a:prstGeom prst="rect">
            <a:avLst/>
          </a:prstGeom>
          <a:noFill/>
          <a:ln w="9525">
            <a:noFill/>
            <a:miter lim="800000"/>
            <a:headEnd/>
            <a:tailEnd/>
          </a:ln>
          <a:effectLst/>
        </p:spPr>
      </p:pic>
      <p:pic>
        <p:nvPicPr>
          <p:cNvPr id="20" name="Picture 19"/>
          <p:cNvPicPr/>
          <p:nvPr/>
        </p:nvPicPr>
        <p:blipFill>
          <a:blip r:embed="rId5" cstate="print"/>
          <a:srcRect/>
          <a:stretch>
            <a:fillRect/>
          </a:stretch>
        </p:blipFill>
        <p:spPr bwMode="auto">
          <a:xfrm>
            <a:off x="0" y="2576952"/>
            <a:ext cx="2933700" cy="2680848"/>
          </a:xfrm>
          <a:prstGeom prst="rect">
            <a:avLst/>
          </a:prstGeom>
          <a:noFill/>
          <a:ln w="9525">
            <a:noFill/>
            <a:miter lim="800000"/>
            <a:headEnd/>
            <a:tailEnd/>
          </a:ln>
        </p:spPr>
      </p:pic>
      <p:pic>
        <p:nvPicPr>
          <p:cNvPr id="21" name="Picture 20"/>
          <p:cNvPicPr/>
          <p:nvPr/>
        </p:nvPicPr>
        <p:blipFill>
          <a:blip r:embed="rId6" cstate="print"/>
          <a:srcRect/>
          <a:stretch>
            <a:fillRect/>
          </a:stretch>
        </p:blipFill>
        <p:spPr bwMode="auto">
          <a:xfrm>
            <a:off x="2953328" y="2590800"/>
            <a:ext cx="2944092" cy="2673912"/>
          </a:xfrm>
          <a:prstGeom prst="rect">
            <a:avLst/>
          </a:prstGeom>
          <a:noFill/>
          <a:ln w="9525">
            <a:noFill/>
            <a:miter lim="800000"/>
            <a:headEnd/>
            <a:tailEnd/>
          </a:ln>
        </p:spPr>
      </p:pic>
      <p:sp>
        <p:nvSpPr>
          <p:cNvPr id="22" name="TextBox 21"/>
          <p:cNvSpPr txBox="1"/>
          <p:nvPr/>
        </p:nvSpPr>
        <p:spPr>
          <a:xfrm>
            <a:off x="2204718" y="2754868"/>
            <a:ext cx="282450" cy="369332"/>
          </a:xfrm>
          <a:prstGeom prst="rect">
            <a:avLst/>
          </a:prstGeom>
          <a:noFill/>
        </p:spPr>
        <p:txBody>
          <a:bodyPr wrap="none" rtlCol="0">
            <a:spAutoFit/>
          </a:bodyPr>
          <a:lstStyle/>
          <a:p>
            <a:r>
              <a:rPr lang="en-US" dirty="0" smtClean="0">
                <a:solidFill>
                  <a:schemeClr val="bg2"/>
                </a:solidFill>
              </a:rPr>
              <a:t>c</a:t>
            </a:r>
            <a:endParaRPr lang="en-US" dirty="0">
              <a:solidFill>
                <a:schemeClr val="bg2"/>
              </a:solidFill>
            </a:endParaRPr>
          </a:p>
        </p:txBody>
      </p:sp>
      <p:sp>
        <p:nvSpPr>
          <p:cNvPr id="23" name="TextBox 22"/>
          <p:cNvSpPr txBox="1"/>
          <p:nvPr/>
        </p:nvSpPr>
        <p:spPr>
          <a:xfrm>
            <a:off x="5102012" y="2754868"/>
            <a:ext cx="306494" cy="369332"/>
          </a:xfrm>
          <a:prstGeom prst="rect">
            <a:avLst/>
          </a:prstGeom>
          <a:noFill/>
        </p:spPr>
        <p:txBody>
          <a:bodyPr wrap="none" rtlCol="0">
            <a:spAutoFit/>
          </a:bodyPr>
          <a:lstStyle/>
          <a:p>
            <a:r>
              <a:rPr lang="en-US" dirty="0" smtClean="0">
                <a:solidFill>
                  <a:schemeClr val="bg2"/>
                </a:solidFill>
              </a:rPr>
              <a:t>d</a:t>
            </a:r>
            <a:endParaRPr lang="en-US" dirty="0">
              <a:solidFill>
                <a:schemeClr val="bg2"/>
              </a:solidFill>
            </a:endParaRPr>
          </a:p>
        </p:txBody>
      </p:sp>
      <p:sp>
        <p:nvSpPr>
          <p:cNvPr id="24" name="TextBox 23"/>
          <p:cNvSpPr txBox="1"/>
          <p:nvPr/>
        </p:nvSpPr>
        <p:spPr>
          <a:xfrm>
            <a:off x="2130212" y="23336"/>
            <a:ext cx="295274" cy="369332"/>
          </a:xfrm>
          <a:prstGeom prst="rect">
            <a:avLst/>
          </a:prstGeom>
          <a:noFill/>
        </p:spPr>
        <p:txBody>
          <a:bodyPr wrap="none" rtlCol="0">
            <a:spAutoFit/>
          </a:bodyPr>
          <a:lstStyle/>
          <a:p>
            <a:r>
              <a:rPr lang="en-US" dirty="0" smtClean="0">
                <a:solidFill>
                  <a:schemeClr val="bg2"/>
                </a:solidFill>
              </a:rPr>
              <a:t>a</a:t>
            </a:r>
            <a:endParaRPr lang="en-US" dirty="0">
              <a:solidFill>
                <a:schemeClr val="bg2"/>
              </a:solidFill>
            </a:endParaRPr>
          </a:p>
        </p:txBody>
      </p:sp>
      <p:sp>
        <p:nvSpPr>
          <p:cNvPr id="25" name="TextBox 24"/>
          <p:cNvSpPr txBox="1"/>
          <p:nvPr/>
        </p:nvSpPr>
        <p:spPr>
          <a:xfrm>
            <a:off x="5103706" y="99536"/>
            <a:ext cx="306494" cy="369332"/>
          </a:xfrm>
          <a:prstGeom prst="rect">
            <a:avLst/>
          </a:prstGeom>
          <a:noFill/>
        </p:spPr>
        <p:txBody>
          <a:bodyPr wrap="none" rtlCol="0">
            <a:spAutoFit/>
          </a:bodyPr>
          <a:lstStyle/>
          <a:p>
            <a:r>
              <a:rPr lang="en-US" dirty="0" smtClean="0">
                <a:solidFill>
                  <a:schemeClr val="bg2"/>
                </a:solidFill>
              </a:rPr>
              <a:t>b</a:t>
            </a:r>
            <a:endParaRPr lang="en-US" dirty="0">
              <a:solidFill>
                <a:schemeClr val="bg2"/>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5486400"/>
            <a:ext cx="6172200" cy="1077218"/>
          </a:xfrm>
          <a:prstGeom prst="rect">
            <a:avLst/>
          </a:prstGeom>
          <a:noFill/>
        </p:spPr>
        <p:txBody>
          <a:bodyPr wrap="square" rtlCol="0">
            <a:spAutoFit/>
          </a:bodyPr>
          <a:lstStyle/>
          <a:p>
            <a:r>
              <a:rPr lang="en-US" sz="1600" b="1" dirty="0" smtClean="0"/>
              <a:t>(a)Model temperature tendency (x 10</a:t>
            </a:r>
            <a:r>
              <a:rPr lang="en-US" sz="1600" b="1" baseline="30000" dirty="0" smtClean="0"/>
              <a:t>-5  0</a:t>
            </a:r>
            <a:r>
              <a:rPr lang="en-US" sz="1600" b="1" dirty="0" smtClean="0"/>
              <a:t>C/s) arising from the long wave radiation for the hour 12 forecast of hurricane Irene</a:t>
            </a:r>
            <a:r>
              <a:rPr lang="en-US" sz="1600" b="1" dirty="0" smtClean="0">
                <a:latin typeface="Times New Roman" pitchFamily="18" charset="0"/>
                <a:cs typeface="Arial" pitchFamily="34" charset="0"/>
              </a:rPr>
              <a:t> at 850 hPa valid</a:t>
            </a:r>
            <a:r>
              <a:rPr lang="en-US" sz="1600" b="1" dirty="0" smtClean="0"/>
              <a:t>  at 00z of 25 July 2011; (b) Field of the multiplier, λ;      (c) (1- λ);   (d) The corrected temperature tendency</a:t>
            </a:r>
            <a:endParaRPr lang="en-US" sz="1600" dirty="0"/>
          </a:p>
        </p:txBody>
      </p:sp>
      <p:sp>
        <p:nvSpPr>
          <p:cNvPr id="7" name="TextBox 6"/>
          <p:cNvSpPr txBox="1"/>
          <p:nvPr/>
        </p:nvSpPr>
        <p:spPr>
          <a:xfrm>
            <a:off x="6172200" y="213003"/>
            <a:ext cx="2895600" cy="6340197"/>
          </a:xfrm>
          <a:prstGeom prst="rect">
            <a:avLst/>
          </a:prstGeom>
          <a:noFill/>
          <a:ln>
            <a:solidFill>
              <a:schemeClr val="tx1"/>
            </a:solidFill>
          </a:ln>
        </p:spPr>
        <p:txBody>
          <a:bodyPr wrap="square" rtlCol="0">
            <a:spAutoFit/>
          </a:bodyPr>
          <a:lstStyle/>
          <a:p>
            <a:r>
              <a:rPr lang="en-US" sz="1400" dirty="0" smtClean="0"/>
              <a:t>The uncorrected tendencies for the long wave radiation are generally small they are of the order of 1 to 2 degrees C/day . The multipliers shown in the top right panel carry purple colors ( with values of around -1.) and red color ( with values around + 0.4). The purple coloring occupies a larger area where the corrected tendencies now show much lowered temperature tendencies of the order of 0.5 degrees C/</a:t>
            </a:r>
            <a:r>
              <a:rPr lang="en-US" sz="1400" dirty="0" err="1" smtClean="0"/>
              <a:t>day.The</a:t>
            </a:r>
            <a:r>
              <a:rPr lang="en-US" sz="1400" dirty="0" smtClean="0"/>
              <a:t> prevailing red shading in the corrected tendencies carry long wave radiative temperature tendencies of the order of + 0.5 degrees C /day at the 850 hPa level, the plus sign implies below the cloud a net warming by long wave radiative flux convergence. This feature is absent in many models Overall it appears that the radiative cooling around the hurricane was  somewhat over estimated by HWRF. The magnitudes of the long wave radiative tendencies are somewhat reduced by these corrections.</a:t>
            </a:r>
            <a:endParaRPr lang="en-US" sz="1400" dirty="0"/>
          </a:p>
        </p:txBody>
      </p:sp>
      <p:pic>
        <p:nvPicPr>
          <p:cNvPr id="8" name="Picture 7"/>
          <p:cNvPicPr/>
          <p:nvPr/>
        </p:nvPicPr>
        <p:blipFill>
          <a:blip r:embed="rId2" cstate="print"/>
          <a:srcRect/>
          <a:stretch>
            <a:fillRect/>
          </a:stretch>
        </p:blipFill>
        <p:spPr bwMode="auto">
          <a:xfrm>
            <a:off x="0" y="0"/>
            <a:ext cx="2926080" cy="2647950"/>
          </a:xfrm>
          <a:prstGeom prst="rect">
            <a:avLst/>
          </a:prstGeom>
          <a:noFill/>
          <a:ln w="9525">
            <a:noFill/>
            <a:miter lim="800000"/>
            <a:headEnd/>
            <a:tailEnd/>
          </a:ln>
        </p:spPr>
      </p:pic>
      <p:pic>
        <p:nvPicPr>
          <p:cNvPr id="9" name="Picture 8"/>
          <p:cNvPicPr/>
          <p:nvPr/>
        </p:nvPicPr>
        <p:blipFill>
          <a:blip r:embed="rId3" cstate="print"/>
          <a:srcRect/>
          <a:stretch>
            <a:fillRect/>
          </a:stretch>
        </p:blipFill>
        <p:spPr bwMode="auto">
          <a:xfrm>
            <a:off x="2895600" y="0"/>
            <a:ext cx="2895600" cy="2647950"/>
          </a:xfrm>
          <a:prstGeom prst="rect">
            <a:avLst/>
          </a:prstGeom>
          <a:noFill/>
          <a:ln w="9525">
            <a:noFill/>
            <a:miter lim="800000"/>
            <a:headEnd/>
            <a:tailEnd/>
          </a:ln>
        </p:spPr>
      </p:pic>
      <p:pic>
        <p:nvPicPr>
          <p:cNvPr id="10" name="Picture 9"/>
          <p:cNvPicPr/>
          <p:nvPr/>
        </p:nvPicPr>
        <p:blipFill>
          <a:blip r:embed="rId4" cstate="print"/>
          <a:srcRect/>
          <a:stretch>
            <a:fillRect/>
          </a:stretch>
        </p:blipFill>
        <p:spPr bwMode="auto">
          <a:xfrm>
            <a:off x="-14514" y="2652486"/>
            <a:ext cx="2926080" cy="2647950"/>
          </a:xfrm>
          <a:prstGeom prst="rect">
            <a:avLst/>
          </a:prstGeom>
          <a:noFill/>
          <a:ln w="9525">
            <a:noFill/>
            <a:miter lim="800000"/>
            <a:headEnd/>
            <a:tailEnd/>
          </a:ln>
        </p:spPr>
      </p:pic>
      <p:pic>
        <p:nvPicPr>
          <p:cNvPr id="11" name="Picture 10"/>
          <p:cNvPicPr/>
          <p:nvPr/>
        </p:nvPicPr>
        <p:blipFill>
          <a:blip r:embed="rId5" cstate="print"/>
          <a:srcRect/>
          <a:stretch>
            <a:fillRect/>
          </a:stretch>
        </p:blipFill>
        <p:spPr bwMode="auto">
          <a:xfrm>
            <a:off x="2866572" y="2653212"/>
            <a:ext cx="2926080" cy="2651760"/>
          </a:xfrm>
          <a:prstGeom prst="rect">
            <a:avLst/>
          </a:prstGeom>
          <a:noFill/>
          <a:ln w="9525">
            <a:noFill/>
            <a:miter lim="800000"/>
            <a:headEnd/>
            <a:tailEnd/>
          </a:ln>
        </p:spPr>
      </p:pic>
      <p:sp>
        <p:nvSpPr>
          <p:cNvPr id="12" name="TextBox 11"/>
          <p:cNvSpPr txBox="1"/>
          <p:nvPr/>
        </p:nvSpPr>
        <p:spPr>
          <a:xfrm>
            <a:off x="2131906" y="2667000"/>
            <a:ext cx="282450" cy="369332"/>
          </a:xfrm>
          <a:prstGeom prst="rect">
            <a:avLst/>
          </a:prstGeom>
          <a:noFill/>
        </p:spPr>
        <p:txBody>
          <a:bodyPr wrap="none" rtlCol="0">
            <a:spAutoFit/>
          </a:bodyPr>
          <a:lstStyle/>
          <a:p>
            <a:r>
              <a:rPr lang="en-US" dirty="0" smtClean="0">
                <a:solidFill>
                  <a:schemeClr val="bg2"/>
                </a:solidFill>
              </a:rPr>
              <a:t>c</a:t>
            </a:r>
            <a:endParaRPr lang="en-US" dirty="0">
              <a:solidFill>
                <a:schemeClr val="bg2"/>
              </a:solidFill>
            </a:endParaRPr>
          </a:p>
        </p:txBody>
      </p:sp>
      <p:sp>
        <p:nvSpPr>
          <p:cNvPr id="13" name="TextBox 12"/>
          <p:cNvSpPr txBox="1"/>
          <p:nvPr/>
        </p:nvSpPr>
        <p:spPr>
          <a:xfrm>
            <a:off x="5029200" y="2667000"/>
            <a:ext cx="306494" cy="369332"/>
          </a:xfrm>
          <a:prstGeom prst="rect">
            <a:avLst/>
          </a:prstGeom>
          <a:noFill/>
        </p:spPr>
        <p:txBody>
          <a:bodyPr wrap="none" rtlCol="0">
            <a:spAutoFit/>
          </a:bodyPr>
          <a:lstStyle/>
          <a:p>
            <a:r>
              <a:rPr lang="en-US" dirty="0" smtClean="0">
                <a:solidFill>
                  <a:schemeClr val="bg2"/>
                </a:solidFill>
              </a:rPr>
              <a:t>d</a:t>
            </a:r>
            <a:endParaRPr lang="en-US" dirty="0">
              <a:solidFill>
                <a:schemeClr val="bg2"/>
              </a:solidFill>
            </a:endParaRPr>
          </a:p>
        </p:txBody>
      </p:sp>
      <p:sp>
        <p:nvSpPr>
          <p:cNvPr id="14" name="TextBox 13"/>
          <p:cNvSpPr txBox="1"/>
          <p:nvPr/>
        </p:nvSpPr>
        <p:spPr>
          <a:xfrm>
            <a:off x="2057400" y="-64532"/>
            <a:ext cx="295274" cy="369332"/>
          </a:xfrm>
          <a:prstGeom prst="rect">
            <a:avLst/>
          </a:prstGeom>
          <a:noFill/>
        </p:spPr>
        <p:txBody>
          <a:bodyPr wrap="none" rtlCol="0">
            <a:spAutoFit/>
          </a:bodyPr>
          <a:lstStyle/>
          <a:p>
            <a:r>
              <a:rPr lang="en-US" dirty="0" smtClean="0">
                <a:solidFill>
                  <a:schemeClr val="bg2"/>
                </a:solidFill>
              </a:rPr>
              <a:t>a</a:t>
            </a:r>
            <a:endParaRPr lang="en-US" dirty="0">
              <a:solidFill>
                <a:schemeClr val="bg2"/>
              </a:solidFill>
            </a:endParaRPr>
          </a:p>
        </p:txBody>
      </p:sp>
      <p:sp>
        <p:nvSpPr>
          <p:cNvPr id="15" name="TextBox 14"/>
          <p:cNvSpPr txBox="1"/>
          <p:nvPr/>
        </p:nvSpPr>
        <p:spPr>
          <a:xfrm>
            <a:off x="5030894" y="11668"/>
            <a:ext cx="306494" cy="369332"/>
          </a:xfrm>
          <a:prstGeom prst="rect">
            <a:avLst/>
          </a:prstGeom>
          <a:noFill/>
        </p:spPr>
        <p:txBody>
          <a:bodyPr wrap="none" rtlCol="0">
            <a:spAutoFit/>
          </a:bodyPr>
          <a:lstStyle/>
          <a:p>
            <a:r>
              <a:rPr lang="en-US" dirty="0" smtClean="0">
                <a:solidFill>
                  <a:schemeClr val="bg2"/>
                </a:solidFill>
              </a:rPr>
              <a:t>b</a:t>
            </a:r>
            <a:endParaRPr lang="en-US" dirty="0">
              <a:solidFill>
                <a:schemeClr val="bg2"/>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5827693"/>
            <a:ext cx="5867400" cy="954107"/>
          </a:xfrm>
          <a:prstGeom prst="rect">
            <a:avLst/>
          </a:prstGeom>
          <a:noFill/>
        </p:spPr>
        <p:txBody>
          <a:bodyPr wrap="square" rtlCol="0">
            <a:spAutoFit/>
          </a:bodyPr>
          <a:lstStyle/>
          <a:p>
            <a:pPr marL="342900" indent="-342900">
              <a:buAutoNum type="alphaLcParenBoth"/>
            </a:pPr>
            <a:r>
              <a:rPr lang="en-US" sz="1400" b="1" dirty="0" smtClean="0"/>
              <a:t>Model temperature tendency (x 10</a:t>
            </a:r>
            <a:r>
              <a:rPr lang="en-US" sz="1400" b="1" baseline="30000" dirty="0" smtClean="0"/>
              <a:t>-5  0</a:t>
            </a:r>
            <a:r>
              <a:rPr lang="en-US" sz="1400" b="1" dirty="0" smtClean="0"/>
              <a:t>C/s) arising from the short wave radiation for the 12hour forecast of hurricane Irene </a:t>
            </a:r>
            <a:r>
              <a:rPr lang="en-US" sz="1400" b="1" dirty="0" smtClean="0">
                <a:latin typeface="Times New Roman" pitchFamily="18" charset="0"/>
                <a:cs typeface="Arial" pitchFamily="34" charset="0"/>
              </a:rPr>
              <a:t>at 850 hPa valid </a:t>
            </a:r>
            <a:r>
              <a:rPr lang="en-US" sz="1400" b="1" dirty="0" smtClean="0"/>
              <a:t>at 00z of 25 July 2011;   (b) Field of the multiplier, λ;            (c) (1- λ);                         (d) The corrected temperature tendency</a:t>
            </a:r>
          </a:p>
        </p:txBody>
      </p:sp>
      <p:pic>
        <p:nvPicPr>
          <p:cNvPr id="8" name="Picture 7"/>
          <p:cNvPicPr/>
          <p:nvPr/>
        </p:nvPicPr>
        <p:blipFill>
          <a:blip r:embed="rId2" cstate="print"/>
          <a:srcRect/>
          <a:stretch>
            <a:fillRect/>
          </a:stretch>
        </p:blipFill>
        <p:spPr bwMode="auto">
          <a:xfrm>
            <a:off x="0" y="0"/>
            <a:ext cx="2971800" cy="2743200"/>
          </a:xfrm>
          <a:prstGeom prst="rect">
            <a:avLst/>
          </a:prstGeom>
          <a:noFill/>
          <a:ln w="9525">
            <a:noFill/>
            <a:miter lim="800000"/>
            <a:headEnd/>
            <a:tailEnd/>
          </a:ln>
        </p:spPr>
      </p:pic>
      <p:pic>
        <p:nvPicPr>
          <p:cNvPr id="9" name="Picture 8"/>
          <p:cNvPicPr/>
          <p:nvPr/>
        </p:nvPicPr>
        <p:blipFill>
          <a:blip r:embed="rId3" cstate="print"/>
          <a:srcRect/>
          <a:stretch>
            <a:fillRect/>
          </a:stretch>
        </p:blipFill>
        <p:spPr bwMode="auto">
          <a:xfrm>
            <a:off x="2971800" y="0"/>
            <a:ext cx="2971800" cy="2743200"/>
          </a:xfrm>
          <a:prstGeom prst="rect">
            <a:avLst/>
          </a:prstGeom>
          <a:noFill/>
          <a:ln w="9525">
            <a:noFill/>
            <a:miter lim="800000"/>
            <a:headEnd/>
            <a:tailEnd/>
          </a:ln>
        </p:spPr>
      </p:pic>
      <p:pic>
        <p:nvPicPr>
          <p:cNvPr id="10" name="Picture 9"/>
          <p:cNvPicPr/>
          <p:nvPr/>
        </p:nvPicPr>
        <p:blipFill>
          <a:blip r:embed="rId4" cstate="print"/>
          <a:srcRect/>
          <a:stretch>
            <a:fillRect/>
          </a:stretch>
        </p:blipFill>
        <p:spPr bwMode="auto">
          <a:xfrm>
            <a:off x="0" y="2743200"/>
            <a:ext cx="2971800" cy="2743200"/>
          </a:xfrm>
          <a:prstGeom prst="rect">
            <a:avLst/>
          </a:prstGeom>
          <a:noFill/>
          <a:ln w="9525">
            <a:noFill/>
            <a:miter lim="800000"/>
            <a:headEnd/>
            <a:tailEnd/>
          </a:ln>
        </p:spPr>
      </p:pic>
      <p:pic>
        <p:nvPicPr>
          <p:cNvPr id="11" name="Picture 10"/>
          <p:cNvPicPr/>
          <p:nvPr/>
        </p:nvPicPr>
        <p:blipFill>
          <a:blip r:embed="rId5" cstate="print"/>
          <a:srcRect/>
          <a:stretch>
            <a:fillRect/>
          </a:stretch>
        </p:blipFill>
        <p:spPr bwMode="auto">
          <a:xfrm>
            <a:off x="2971800" y="2770908"/>
            <a:ext cx="2971800" cy="2715492"/>
          </a:xfrm>
          <a:prstGeom prst="rect">
            <a:avLst/>
          </a:prstGeom>
          <a:noFill/>
          <a:ln w="9525">
            <a:noFill/>
            <a:miter lim="800000"/>
            <a:headEnd/>
            <a:tailEnd/>
          </a:ln>
        </p:spPr>
      </p:pic>
      <p:sp>
        <p:nvSpPr>
          <p:cNvPr id="12" name="TextBox 11"/>
          <p:cNvSpPr txBox="1"/>
          <p:nvPr/>
        </p:nvSpPr>
        <p:spPr>
          <a:xfrm>
            <a:off x="2131906" y="2667000"/>
            <a:ext cx="282450" cy="369332"/>
          </a:xfrm>
          <a:prstGeom prst="rect">
            <a:avLst/>
          </a:prstGeom>
          <a:noFill/>
        </p:spPr>
        <p:txBody>
          <a:bodyPr wrap="none" rtlCol="0">
            <a:spAutoFit/>
          </a:bodyPr>
          <a:lstStyle/>
          <a:p>
            <a:r>
              <a:rPr lang="en-US" dirty="0" smtClean="0">
                <a:solidFill>
                  <a:schemeClr val="bg2"/>
                </a:solidFill>
              </a:rPr>
              <a:t>c</a:t>
            </a:r>
            <a:endParaRPr lang="en-US" dirty="0">
              <a:solidFill>
                <a:schemeClr val="bg2"/>
              </a:solidFill>
            </a:endParaRPr>
          </a:p>
        </p:txBody>
      </p:sp>
      <p:sp>
        <p:nvSpPr>
          <p:cNvPr id="13" name="TextBox 12"/>
          <p:cNvSpPr txBox="1"/>
          <p:nvPr/>
        </p:nvSpPr>
        <p:spPr>
          <a:xfrm>
            <a:off x="5029200" y="2667000"/>
            <a:ext cx="306494" cy="369332"/>
          </a:xfrm>
          <a:prstGeom prst="rect">
            <a:avLst/>
          </a:prstGeom>
          <a:noFill/>
        </p:spPr>
        <p:txBody>
          <a:bodyPr wrap="none" rtlCol="0">
            <a:spAutoFit/>
          </a:bodyPr>
          <a:lstStyle/>
          <a:p>
            <a:r>
              <a:rPr lang="en-US" dirty="0" smtClean="0">
                <a:solidFill>
                  <a:schemeClr val="bg2"/>
                </a:solidFill>
              </a:rPr>
              <a:t>d</a:t>
            </a:r>
            <a:endParaRPr lang="en-US" dirty="0">
              <a:solidFill>
                <a:schemeClr val="bg2"/>
              </a:solidFill>
            </a:endParaRPr>
          </a:p>
        </p:txBody>
      </p:sp>
      <p:sp>
        <p:nvSpPr>
          <p:cNvPr id="14" name="TextBox 13"/>
          <p:cNvSpPr txBox="1"/>
          <p:nvPr/>
        </p:nvSpPr>
        <p:spPr>
          <a:xfrm>
            <a:off x="2057400" y="-64532"/>
            <a:ext cx="295274" cy="369332"/>
          </a:xfrm>
          <a:prstGeom prst="rect">
            <a:avLst/>
          </a:prstGeom>
          <a:noFill/>
        </p:spPr>
        <p:txBody>
          <a:bodyPr wrap="none" rtlCol="0">
            <a:spAutoFit/>
          </a:bodyPr>
          <a:lstStyle/>
          <a:p>
            <a:r>
              <a:rPr lang="en-US" dirty="0" smtClean="0">
                <a:solidFill>
                  <a:schemeClr val="bg2"/>
                </a:solidFill>
              </a:rPr>
              <a:t>a</a:t>
            </a:r>
            <a:endParaRPr lang="en-US" dirty="0">
              <a:solidFill>
                <a:schemeClr val="bg2"/>
              </a:solidFill>
            </a:endParaRPr>
          </a:p>
        </p:txBody>
      </p:sp>
      <p:sp>
        <p:nvSpPr>
          <p:cNvPr id="15" name="TextBox 14"/>
          <p:cNvSpPr txBox="1"/>
          <p:nvPr/>
        </p:nvSpPr>
        <p:spPr>
          <a:xfrm>
            <a:off x="5030894" y="11668"/>
            <a:ext cx="306494" cy="369332"/>
          </a:xfrm>
          <a:prstGeom prst="rect">
            <a:avLst/>
          </a:prstGeom>
          <a:noFill/>
        </p:spPr>
        <p:txBody>
          <a:bodyPr wrap="none" rtlCol="0">
            <a:spAutoFit/>
          </a:bodyPr>
          <a:lstStyle/>
          <a:p>
            <a:r>
              <a:rPr lang="en-US" dirty="0" smtClean="0">
                <a:solidFill>
                  <a:schemeClr val="bg2"/>
                </a:solidFill>
              </a:rPr>
              <a:t>b</a:t>
            </a:r>
            <a:endParaRPr lang="en-US" dirty="0">
              <a:solidFill>
                <a:schemeClr val="bg2"/>
              </a:solidFill>
            </a:endParaRPr>
          </a:p>
        </p:txBody>
      </p:sp>
      <p:sp>
        <p:nvSpPr>
          <p:cNvPr id="16" name="TextBox 15"/>
          <p:cNvSpPr txBox="1"/>
          <p:nvPr/>
        </p:nvSpPr>
        <p:spPr>
          <a:xfrm>
            <a:off x="6096000" y="1905000"/>
            <a:ext cx="2895600" cy="1815882"/>
          </a:xfrm>
          <a:prstGeom prst="rect">
            <a:avLst/>
          </a:prstGeom>
          <a:noFill/>
          <a:ln>
            <a:solidFill>
              <a:schemeClr val="tx1"/>
            </a:solidFill>
          </a:ln>
        </p:spPr>
        <p:txBody>
          <a:bodyPr wrap="square" rtlCol="0">
            <a:spAutoFit/>
          </a:bodyPr>
          <a:lstStyle/>
          <a:p>
            <a:r>
              <a:rPr lang="en-US" sz="1400" b="1" dirty="0" smtClean="0"/>
              <a:t>THE UNCORRECTED TENDENCIES ARE IN THE RANGE -3 TO +5 DEG C/DAY. , MOST VALUES ARE ON THE PLUS SIDE, THE CORRECTIONS, POSSIBLY REFLECT CLOUD RADIATIVE CORRECTIONS, THOSE RANGE FROM +1.5 TO - 1.0 DEG C/DAY.</a:t>
            </a:r>
            <a:endParaRPr lang="en-US" sz="14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1143000"/>
            <a:ext cx="8382000" cy="3416320"/>
          </a:xfrm>
          <a:prstGeom prst="rect">
            <a:avLst/>
          </a:prstGeom>
          <a:noFill/>
        </p:spPr>
        <p:txBody>
          <a:bodyPr wrap="square" rtlCol="0">
            <a:spAutoFit/>
          </a:bodyPr>
          <a:lstStyle/>
          <a:p>
            <a:pPr algn="ctr"/>
            <a:r>
              <a:rPr lang="en-US" sz="2000" b="1" u="sng" dirty="0" smtClean="0">
                <a:solidFill>
                  <a:srgbClr val="FF0000"/>
                </a:solidFill>
              </a:rPr>
              <a:t>WHERE WE ARE GOING NEXT </a:t>
            </a:r>
          </a:p>
          <a:p>
            <a:pPr algn="ctr"/>
            <a:endParaRPr lang="en-US" b="1" dirty="0" smtClean="0">
              <a:solidFill>
                <a:srgbClr val="7030A0"/>
              </a:solidFill>
            </a:endParaRPr>
          </a:p>
          <a:p>
            <a:r>
              <a:rPr lang="en-US" b="1" dirty="0" smtClean="0">
                <a:solidFill>
                  <a:srgbClr val="7030A0"/>
                </a:solidFill>
              </a:rPr>
              <a:t>THE COMPOSITED MULTIPLIERS, AT 6 HOURLY INTERVALS, ARE BACK TRANSFORMED FROM THE LOCAL CYLINDRICAL GRID TO A LAT-LON GRID, OF HWRF, FOR EACH POSSIBLE AZIMUTHAL HEADING OF THE STORM MOTION, WE USE 36 AZIMUTHS. WE INTRODUCE THESE MULTIPLIER FIELDS , AT ALL VERTICAL LEVELS FOR THE INNERMOST GRID OF HWRF , TO ALL TENDENCY TERMS OF THE MODEL CODE., THAT IS EACH TERM IS MULTIPLIED BY A MULTIPLIER FIELD ( INTERPOLATED TO EACH TIME STEP OF THE MODEL). FORECAST EXPERIMENTS ARE CARRIED OUT THAT UTILIZE THE MULTIPLIERS </a:t>
            </a:r>
            <a:r>
              <a:rPr lang="en-US" b="1" dirty="0" err="1" smtClean="0">
                <a:solidFill>
                  <a:srgbClr val="7030A0"/>
                </a:solidFill>
              </a:rPr>
              <a:t>ie</a:t>
            </a:r>
            <a:r>
              <a:rPr lang="en-US" b="1" dirty="0" smtClean="0">
                <a:solidFill>
                  <a:srgbClr val="7030A0"/>
                </a:solidFill>
              </a:rPr>
              <a:t> THEY REDUCE THE SYSTEMATIC ERRORS ARISING FROM VARIOUS COMPONENTS OF MODEL PHYSICS. THE SAME EXERCISE IS DONE FOR THE MOISTURE CONSERVATION EQUATION </a:t>
            </a:r>
            <a:r>
              <a:rPr lang="en-US" b="1" smtClean="0">
                <a:solidFill>
                  <a:srgbClr val="7030A0"/>
                </a:solidFill>
              </a:rPr>
              <a:t>OF HWRF.</a:t>
            </a:r>
            <a:endParaRPr lang="en-US" b="1" dirty="0">
              <a:solidFill>
                <a:srgbClr val="7030A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917680"/>
            <a:ext cx="9144000" cy="3416320"/>
          </a:xfrm>
          <a:prstGeom prst="rect">
            <a:avLst/>
          </a:prstGeom>
          <a:solidFill>
            <a:schemeClr val="accent1">
              <a:lumMod val="40000"/>
              <a:lumOff val="60000"/>
            </a:schemeClr>
          </a:solidFill>
        </p:spPr>
        <p:txBody>
          <a:bodyPr wrap="square" rtlCol="0">
            <a:spAutoFit/>
          </a:bodyPr>
          <a:lstStyle/>
          <a:p>
            <a:r>
              <a:rPr lang="en-US" b="1" dirty="0" smtClean="0">
                <a:solidFill>
                  <a:srgbClr val="7030A0"/>
                </a:solidFill>
              </a:rPr>
              <a:t>IN THIS STUDY WE MAKE USE OF HWRF DATA SETS FROM THEIR </a:t>
            </a:r>
            <a:r>
              <a:rPr lang="en-US" b="1" dirty="0" smtClean="0">
                <a:solidFill>
                  <a:srgbClr val="FF0000"/>
                </a:solidFill>
              </a:rPr>
              <a:t>FEBRUARY 2012 TAG </a:t>
            </a:r>
            <a:r>
              <a:rPr lang="en-US" b="1" dirty="0" smtClean="0">
                <a:solidFill>
                  <a:srgbClr val="7030A0"/>
                </a:solidFill>
              </a:rPr>
              <a:t>, WHICH UTILIZES A 3KM HORIZONTAL RESOLUTION FOR THE INNERMOST MOVING NEST .</a:t>
            </a:r>
          </a:p>
          <a:p>
            <a:endParaRPr lang="en-US" b="1" dirty="0" smtClean="0">
              <a:solidFill>
                <a:srgbClr val="7030A0"/>
              </a:solidFill>
            </a:endParaRPr>
          </a:p>
          <a:p>
            <a:endParaRPr lang="en-US" b="1" dirty="0" smtClean="0">
              <a:solidFill>
                <a:srgbClr val="7030A0"/>
              </a:solidFill>
            </a:endParaRPr>
          </a:p>
          <a:p>
            <a:endParaRPr lang="en-US" b="1" dirty="0" smtClean="0">
              <a:solidFill>
                <a:srgbClr val="7030A0"/>
              </a:solidFill>
            </a:endParaRPr>
          </a:p>
          <a:p>
            <a:r>
              <a:rPr lang="en-US" b="1" dirty="0" smtClean="0">
                <a:solidFill>
                  <a:srgbClr val="7030A0"/>
                </a:solidFill>
              </a:rPr>
              <a:t>THE FOLLOWING STORMS WERE USED TO DETERMINE THE MULTIPLIERS:</a:t>
            </a:r>
          </a:p>
          <a:p>
            <a:pPr algn="ctr"/>
            <a:r>
              <a:rPr lang="en-US" b="1" dirty="0" smtClean="0">
                <a:solidFill>
                  <a:srgbClr val="FF0000"/>
                </a:solidFill>
              </a:rPr>
              <a:t>KATIA, OPHELIA, PHILIPPE, MARIA, BRET,SEAN AND RINA  </a:t>
            </a:r>
          </a:p>
          <a:p>
            <a:endParaRPr lang="en-US" b="1" dirty="0" smtClean="0">
              <a:solidFill>
                <a:srgbClr val="7030A0"/>
              </a:solidFill>
            </a:endParaRPr>
          </a:p>
          <a:p>
            <a:r>
              <a:rPr lang="en-US" b="1" dirty="0" smtClean="0">
                <a:solidFill>
                  <a:srgbClr val="7030A0"/>
                </a:solidFill>
              </a:rPr>
              <a:t>THE FOLLOWING STORMS WERE USED TO DETERMINE ERROR STRUCTURE AFTER THE MULTIPLIERS  HAD BEEN CALCULATED:</a:t>
            </a:r>
          </a:p>
          <a:p>
            <a:pPr algn="ctr"/>
            <a:r>
              <a:rPr lang="en-US" b="1" dirty="0" smtClean="0">
                <a:solidFill>
                  <a:srgbClr val="FF0000"/>
                </a:solidFill>
              </a:rPr>
              <a:t>IRENE,NATE, AND EMILY</a:t>
            </a:r>
          </a:p>
          <a:p>
            <a:r>
              <a:rPr lang="en-US" b="1" dirty="0" smtClean="0">
                <a:solidFill>
                  <a:srgbClr val="7030A0"/>
                </a:solidFill>
              </a:rPr>
              <a:t>  </a:t>
            </a:r>
            <a:endParaRPr lang="en-US" b="1" dirty="0">
              <a:solidFill>
                <a:srgbClr val="7030A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1981200" y="1371601"/>
          <a:ext cx="4724400" cy="1066800"/>
        </p:xfrm>
        <a:graphic>
          <a:graphicData uri="http://schemas.openxmlformats.org/presentationml/2006/ole">
            <p:oleObj spid="_x0000_s1026" name="Equation" r:id="rId4" imgW="1650960" imgH="495000" progId="Equation.3">
              <p:embed/>
            </p:oleObj>
          </a:graphicData>
        </a:graphic>
      </p:graphicFrame>
      <p:graphicFrame>
        <p:nvGraphicFramePr>
          <p:cNvPr id="1027" name="Object 3"/>
          <p:cNvGraphicFramePr>
            <a:graphicFrameLocks noChangeAspect="1"/>
          </p:cNvGraphicFramePr>
          <p:nvPr/>
        </p:nvGraphicFramePr>
        <p:xfrm>
          <a:off x="2138363" y="3657600"/>
          <a:ext cx="4410075" cy="1214438"/>
        </p:xfrm>
        <a:graphic>
          <a:graphicData uri="http://schemas.openxmlformats.org/presentationml/2006/ole">
            <p:oleObj spid="_x0000_s1027" name="Equation" r:id="rId5" imgW="1726920" imgH="495000" progId="Equation.3">
              <p:embed/>
            </p:oleObj>
          </a:graphicData>
        </a:graphic>
      </p:graphicFrame>
      <p:sp>
        <p:nvSpPr>
          <p:cNvPr id="8" name="Rectangle 7"/>
          <p:cNvSpPr/>
          <p:nvPr/>
        </p:nvSpPr>
        <p:spPr>
          <a:xfrm>
            <a:off x="0" y="228600"/>
            <a:ext cx="9144000" cy="1015663"/>
          </a:xfrm>
          <a:prstGeom prst="rect">
            <a:avLst/>
          </a:prstGeom>
        </p:spPr>
        <p:txBody>
          <a:bodyPr wrap="square">
            <a:spAutoFit/>
          </a:bodyPr>
          <a:lstStyle/>
          <a:p>
            <a:pPr algn="ctr"/>
            <a:r>
              <a:rPr lang="en-US" sz="2400" b="1" u="sng" dirty="0">
                <a:solidFill>
                  <a:srgbClr val="0070C0"/>
                </a:solidFill>
              </a:rPr>
              <a:t>FSU ERROR FINDING ALGORITHM</a:t>
            </a:r>
            <a:endParaRPr lang="en-US" sz="2400" u="sng" dirty="0">
              <a:solidFill>
                <a:srgbClr val="0070C0"/>
              </a:solidFill>
            </a:endParaRPr>
          </a:p>
          <a:p>
            <a:endParaRPr lang="en-US" b="1" dirty="0" smtClean="0"/>
          </a:p>
          <a:p>
            <a:r>
              <a:rPr lang="en-US" b="1" dirty="0" smtClean="0"/>
              <a:t>Total </a:t>
            </a:r>
            <a:r>
              <a:rPr lang="en-US" b="1" dirty="0"/>
              <a:t>tendency errors can be estimated from the following equation:</a:t>
            </a:r>
            <a:endParaRPr lang="en-US" dirty="0"/>
          </a:p>
        </p:txBody>
      </p:sp>
      <p:sp>
        <p:nvSpPr>
          <p:cNvPr id="9" name="Rectangle 8"/>
          <p:cNvSpPr/>
          <p:nvPr/>
        </p:nvSpPr>
        <p:spPr>
          <a:xfrm>
            <a:off x="304800" y="2828836"/>
            <a:ext cx="8382000" cy="738664"/>
          </a:xfrm>
          <a:prstGeom prst="rect">
            <a:avLst/>
          </a:prstGeom>
        </p:spPr>
        <p:txBody>
          <a:bodyPr wrap="square">
            <a:spAutoFit/>
          </a:bodyPr>
          <a:lstStyle/>
          <a:p>
            <a:r>
              <a:rPr lang="en-US" b="1" dirty="0"/>
              <a:t>Where </a:t>
            </a:r>
            <a:r>
              <a:rPr lang="en-US" b="1" dirty="0" err="1"/>
              <a:t>i</a:t>
            </a:r>
            <a:r>
              <a:rPr lang="en-US" b="1" dirty="0"/>
              <a:t>, j and k denote an index for the three co-ordinates, and l the variable. The three-dimensional (multiple </a:t>
            </a:r>
            <a:r>
              <a:rPr lang="en-US" b="1" dirty="0" smtClean="0"/>
              <a:t>regression </a:t>
            </a:r>
            <a:r>
              <a:rPr lang="en-US" b="1" dirty="0"/>
              <a:t>based) </a:t>
            </a:r>
            <a:r>
              <a:rPr lang="en-US" b="1" dirty="0" smtClean="0"/>
              <a:t>multiplier </a:t>
            </a:r>
            <a:r>
              <a:rPr lang="el-GR" sz="2400" b="1" dirty="0" smtClean="0">
                <a:solidFill>
                  <a:srgbClr val="FF0000"/>
                </a:solidFill>
                <a:latin typeface="Times New Roman" pitchFamily="18" charset="0"/>
                <a:cs typeface="Times New Roman" pitchFamily="18" charset="0"/>
              </a:rPr>
              <a:t>λ</a:t>
            </a:r>
            <a:r>
              <a:rPr lang="en-US" sz="1400" b="1" dirty="0" err="1" smtClean="0">
                <a:solidFill>
                  <a:srgbClr val="FF0000"/>
                </a:solidFill>
                <a:latin typeface="Times New Roman" pitchFamily="18" charset="0"/>
                <a:cs typeface="Times New Roman" pitchFamily="18" charset="0"/>
              </a:rPr>
              <a:t>ijkl</a:t>
            </a:r>
            <a:r>
              <a:rPr lang="en-US" sz="2400" b="1" dirty="0" smtClean="0">
                <a:solidFill>
                  <a:srgbClr val="FF0000"/>
                </a:solidFill>
                <a:latin typeface="Times New Roman" pitchFamily="18" charset="0"/>
                <a:cs typeface="Times New Roman" pitchFamily="18" charset="0"/>
              </a:rPr>
              <a:t> </a:t>
            </a:r>
            <a:r>
              <a:rPr lang="en-US" b="1" dirty="0" smtClean="0"/>
              <a:t>is </a:t>
            </a:r>
            <a:r>
              <a:rPr lang="en-US" b="1" dirty="0"/>
              <a:t>defined such that:</a:t>
            </a:r>
            <a:endParaRPr lang="en-US" dirty="0"/>
          </a:p>
        </p:txBody>
      </p:sp>
      <p:sp>
        <p:nvSpPr>
          <p:cNvPr id="10" name="Rectangle 9"/>
          <p:cNvSpPr/>
          <p:nvPr/>
        </p:nvSpPr>
        <p:spPr>
          <a:xfrm>
            <a:off x="0" y="5105400"/>
            <a:ext cx="9144000" cy="1754326"/>
          </a:xfrm>
          <a:prstGeom prst="rect">
            <a:avLst/>
          </a:prstGeom>
        </p:spPr>
        <p:txBody>
          <a:bodyPr wrap="square">
            <a:spAutoFit/>
          </a:bodyPr>
          <a:lstStyle/>
          <a:p>
            <a:r>
              <a:rPr lang="en-US" sz="2000" b="1" dirty="0"/>
              <a:t>The determination of </a:t>
            </a:r>
            <a:r>
              <a:rPr lang="en-US" sz="2000" b="1" dirty="0" smtClean="0"/>
              <a:t> </a:t>
            </a:r>
            <a:r>
              <a:rPr lang="el-GR" sz="2800" dirty="0" smtClean="0">
                <a:solidFill>
                  <a:srgbClr val="FF0000"/>
                </a:solidFill>
                <a:latin typeface="Times New Roman" pitchFamily="18" charset="0"/>
                <a:cs typeface="Times New Roman" pitchFamily="18" charset="0"/>
              </a:rPr>
              <a:t>λ</a:t>
            </a:r>
            <a:r>
              <a:rPr lang="en-US" sz="1600" dirty="0" err="1" smtClean="0">
                <a:solidFill>
                  <a:srgbClr val="FF0000"/>
                </a:solidFill>
                <a:latin typeface="Times New Roman" pitchFamily="18" charset="0"/>
                <a:cs typeface="Times New Roman" pitchFamily="18" charset="0"/>
              </a:rPr>
              <a:t>ijkl</a:t>
            </a:r>
            <a:r>
              <a:rPr lang="en-US" sz="2800" dirty="0" smtClean="0">
                <a:solidFill>
                  <a:srgbClr val="FF0000"/>
                </a:solidFill>
                <a:latin typeface="Times New Roman" pitchFamily="18" charset="0"/>
                <a:cs typeface="Times New Roman" pitchFamily="18" charset="0"/>
              </a:rPr>
              <a:t>  </a:t>
            </a:r>
            <a:r>
              <a:rPr lang="en-US" sz="2000" b="1" dirty="0" smtClean="0"/>
              <a:t>utilizes </a:t>
            </a:r>
            <a:r>
              <a:rPr lang="en-US" sz="2000" b="1" dirty="0"/>
              <a:t>the least squares minimization –procedure based on several multiple linear regression. </a:t>
            </a:r>
            <a:r>
              <a:rPr lang="en-US" sz="2000" b="1" dirty="0" smtClean="0"/>
              <a:t>  </a:t>
            </a:r>
            <a:r>
              <a:rPr lang="el-GR" sz="2000" dirty="0" smtClean="0">
                <a:solidFill>
                  <a:srgbClr val="FF0000"/>
                </a:solidFill>
                <a:latin typeface="Times New Roman" pitchFamily="18" charset="0"/>
                <a:cs typeface="Times New Roman" pitchFamily="18" charset="0"/>
              </a:rPr>
              <a:t>λ</a:t>
            </a:r>
            <a:r>
              <a:rPr lang="en-US" sz="1400" dirty="0" err="1" smtClean="0">
                <a:solidFill>
                  <a:srgbClr val="FF0000"/>
                </a:solidFill>
                <a:latin typeface="Times New Roman" pitchFamily="18" charset="0"/>
                <a:cs typeface="Times New Roman" pitchFamily="18" charset="0"/>
              </a:rPr>
              <a:t>ijkl</a:t>
            </a:r>
            <a:r>
              <a:rPr lang="en-US" sz="2000" b="1" dirty="0" smtClean="0"/>
              <a:t>  provides </a:t>
            </a:r>
            <a:r>
              <a:rPr lang="en-US" sz="2000" b="1" dirty="0"/>
              <a:t>mean for statistically corrected estimates of the forcing for the dynamics and physics of any of the equations while minimizing (towards 0) the total tendency error. The four dimensionally distributed error at a grid location is given by (1- </a:t>
            </a:r>
            <a:r>
              <a:rPr lang="el-GR" sz="2000" dirty="0" smtClean="0">
                <a:solidFill>
                  <a:srgbClr val="FF0000"/>
                </a:solidFill>
                <a:latin typeface="Times New Roman" pitchFamily="18" charset="0"/>
                <a:cs typeface="Times New Roman" pitchFamily="18" charset="0"/>
              </a:rPr>
              <a:t>λ</a:t>
            </a:r>
            <a:r>
              <a:rPr lang="en-US" sz="1400" dirty="0" err="1" smtClean="0">
                <a:solidFill>
                  <a:srgbClr val="FF0000"/>
                </a:solidFill>
                <a:latin typeface="Times New Roman" pitchFamily="18" charset="0"/>
                <a:cs typeface="Times New Roman" pitchFamily="18" charset="0"/>
              </a:rPr>
              <a:t>ijkl</a:t>
            </a:r>
            <a:r>
              <a:rPr lang="en-US" sz="2000" b="1" dirty="0" smtClean="0"/>
              <a:t> )</a:t>
            </a:r>
            <a:r>
              <a:rPr lang="en-US" sz="2000" b="1" i="1" dirty="0" err="1" smtClean="0"/>
              <a:t>A</a:t>
            </a:r>
            <a:r>
              <a:rPr lang="en-US" sz="1400" dirty="0" err="1" smtClean="0">
                <a:solidFill>
                  <a:srgbClr val="FF0000"/>
                </a:solidFill>
                <a:latin typeface="Times New Roman" pitchFamily="18" charset="0"/>
                <a:cs typeface="Times New Roman" pitchFamily="18" charset="0"/>
              </a:rPr>
              <a:t>ijkl</a:t>
            </a:r>
            <a:endParaRPr lang="en-US" sz="2000"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Object 10"/>
          <p:cNvGraphicFramePr>
            <a:graphicFrameLocks noChangeAspect="1"/>
          </p:cNvGraphicFramePr>
          <p:nvPr/>
        </p:nvGraphicFramePr>
        <p:xfrm>
          <a:off x="28575" y="1035453"/>
          <a:ext cx="9115425" cy="564747"/>
        </p:xfrm>
        <a:graphic>
          <a:graphicData uri="http://schemas.openxmlformats.org/presentationml/2006/ole">
            <p:oleObj spid="_x0000_s18434" name="Equation" r:id="rId4" imgW="7378560" imgH="457200" progId="Equation.3">
              <p:embed/>
            </p:oleObj>
          </a:graphicData>
        </a:graphic>
      </p:graphicFrame>
      <p:sp>
        <p:nvSpPr>
          <p:cNvPr id="8" name="TextBox 7"/>
          <p:cNvSpPr txBox="1"/>
          <p:nvPr/>
        </p:nvSpPr>
        <p:spPr>
          <a:xfrm>
            <a:off x="7467600" y="1383268"/>
            <a:ext cx="1712328" cy="369332"/>
          </a:xfrm>
          <a:prstGeom prst="rect">
            <a:avLst/>
          </a:prstGeom>
          <a:noFill/>
        </p:spPr>
        <p:txBody>
          <a:bodyPr wrap="none" rtlCol="0">
            <a:spAutoFit/>
          </a:bodyPr>
          <a:lstStyle/>
          <a:p>
            <a:r>
              <a:rPr lang="en-US" dirty="0" smtClean="0"/>
              <a:t>……………………(1)</a:t>
            </a:r>
            <a:endParaRPr lang="en-US" dirty="0"/>
          </a:p>
        </p:txBody>
      </p:sp>
      <p:sp>
        <p:nvSpPr>
          <p:cNvPr id="14" name="Rectangle 13"/>
          <p:cNvSpPr/>
          <p:nvPr/>
        </p:nvSpPr>
        <p:spPr>
          <a:xfrm>
            <a:off x="0" y="914400"/>
            <a:ext cx="9144000" cy="914400"/>
          </a:xfrm>
          <a:prstGeom prst="rect">
            <a:avLst/>
          </a:prstGeom>
          <a:solidFill>
            <a:schemeClr val="accent1">
              <a:alpha val="2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0" y="2315825"/>
            <a:ext cx="9144000" cy="2585323"/>
          </a:xfrm>
          <a:prstGeom prst="rect">
            <a:avLst/>
          </a:prstGeom>
          <a:noFill/>
        </p:spPr>
        <p:txBody>
          <a:bodyPr wrap="square" rtlCol="0">
            <a:spAutoFit/>
          </a:bodyPr>
          <a:lstStyle/>
          <a:p>
            <a:r>
              <a:rPr lang="en-US" b="1" dirty="0" smtClean="0">
                <a:solidFill>
                  <a:schemeClr val="bg2">
                    <a:lumMod val="50000"/>
                  </a:schemeClr>
                </a:solidFill>
              </a:rPr>
              <a:t>Temp. Tendency = 	  Temp. Tendency from </a:t>
            </a:r>
            <a:r>
              <a:rPr lang="en-US" b="1" dirty="0" smtClean="0">
                <a:solidFill>
                  <a:schemeClr val="accent2">
                    <a:lumMod val="75000"/>
                  </a:schemeClr>
                </a:solidFill>
              </a:rPr>
              <a:t>advection</a:t>
            </a:r>
            <a:r>
              <a:rPr lang="en-US" b="1" dirty="0" smtClean="0">
                <a:solidFill>
                  <a:schemeClr val="bg2">
                    <a:lumMod val="50000"/>
                  </a:schemeClr>
                </a:solidFill>
              </a:rPr>
              <a:t> </a:t>
            </a:r>
          </a:p>
          <a:p>
            <a:r>
              <a:rPr lang="en-US" b="1" dirty="0" smtClean="0">
                <a:solidFill>
                  <a:schemeClr val="bg2">
                    <a:lumMod val="50000"/>
                  </a:schemeClr>
                </a:solidFill>
              </a:rPr>
              <a:t>	               	+Temp. Tendency from </a:t>
            </a:r>
            <a:r>
              <a:rPr lang="en-US" b="1" dirty="0" smtClean="0">
                <a:solidFill>
                  <a:schemeClr val="accent2">
                    <a:lumMod val="75000"/>
                  </a:schemeClr>
                </a:solidFill>
              </a:rPr>
              <a:t>adiabatic heating</a:t>
            </a:r>
          </a:p>
          <a:p>
            <a:r>
              <a:rPr lang="en-US" b="1" dirty="0" smtClean="0">
                <a:solidFill>
                  <a:schemeClr val="bg2">
                    <a:lumMod val="50000"/>
                  </a:schemeClr>
                </a:solidFill>
              </a:rPr>
              <a:t>	               	+Temp. Tendency from </a:t>
            </a:r>
            <a:r>
              <a:rPr lang="en-US" b="1" dirty="0" smtClean="0">
                <a:solidFill>
                  <a:schemeClr val="accent2">
                    <a:lumMod val="75000"/>
                  </a:schemeClr>
                </a:solidFill>
              </a:rPr>
              <a:t>microphysics ( This includes cumulus convection)</a:t>
            </a:r>
          </a:p>
          <a:p>
            <a:r>
              <a:rPr lang="en-US" b="1" dirty="0" smtClean="0">
                <a:solidFill>
                  <a:schemeClr val="bg2">
                    <a:lumMod val="50000"/>
                  </a:schemeClr>
                </a:solidFill>
              </a:rPr>
              <a:t>		+ Temp. Tendency from </a:t>
            </a:r>
            <a:r>
              <a:rPr lang="en-US" b="1" dirty="0" smtClean="0">
                <a:solidFill>
                  <a:schemeClr val="accent2">
                    <a:lumMod val="75000"/>
                  </a:schemeClr>
                </a:solidFill>
              </a:rPr>
              <a:t>long/short wave radiation</a:t>
            </a:r>
          </a:p>
          <a:p>
            <a:r>
              <a:rPr lang="en-US" b="1" dirty="0" smtClean="0">
                <a:solidFill>
                  <a:schemeClr val="bg2">
                    <a:lumMod val="50000"/>
                  </a:schemeClr>
                </a:solidFill>
              </a:rPr>
              <a:t>		+ Temp. Tendency from </a:t>
            </a:r>
            <a:r>
              <a:rPr lang="en-US" b="1" dirty="0" smtClean="0">
                <a:solidFill>
                  <a:schemeClr val="accent2">
                    <a:lumMod val="75000"/>
                  </a:schemeClr>
                </a:solidFill>
              </a:rPr>
              <a:t>PBL</a:t>
            </a:r>
          </a:p>
          <a:p>
            <a:r>
              <a:rPr lang="en-US" b="1" dirty="0" smtClean="0">
                <a:solidFill>
                  <a:schemeClr val="accent2">
                    <a:lumMod val="75000"/>
                  </a:schemeClr>
                </a:solidFill>
              </a:rPr>
              <a:t>		</a:t>
            </a:r>
            <a:r>
              <a:rPr lang="en-US" b="1" dirty="0" smtClean="0">
                <a:solidFill>
                  <a:schemeClr val="bg2">
                    <a:lumMod val="50000"/>
                  </a:schemeClr>
                </a:solidFill>
              </a:rPr>
              <a:t>+ Temp. Tendency from </a:t>
            </a:r>
            <a:r>
              <a:rPr lang="en-US" b="1" dirty="0" smtClean="0">
                <a:solidFill>
                  <a:schemeClr val="accent2">
                    <a:lumMod val="75000"/>
                  </a:schemeClr>
                </a:solidFill>
              </a:rPr>
              <a:t>large scale condensation</a:t>
            </a:r>
          </a:p>
          <a:p>
            <a:r>
              <a:rPr lang="en-US" b="1" dirty="0" smtClean="0">
                <a:solidFill>
                  <a:schemeClr val="accent2">
                    <a:lumMod val="75000"/>
                  </a:schemeClr>
                </a:solidFill>
              </a:rPr>
              <a:t>		+ </a:t>
            </a:r>
            <a:r>
              <a:rPr lang="en-US" b="1" dirty="0" smtClean="0">
                <a:solidFill>
                  <a:schemeClr val="bg2">
                    <a:lumMod val="50000"/>
                  </a:schemeClr>
                </a:solidFill>
              </a:rPr>
              <a:t>Temp. Tendency from </a:t>
            </a:r>
            <a:r>
              <a:rPr lang="en-US" b="1" dirty="0" smtClean="0">
                <a:solidFill>
                  <a:schemeClr val="accent2">
                    <a:lumMod val="75000"/>
                  </a:schemeClr>
                </a:solidFill>
              </a:rPr>
              <a:t> diffusion</a:t>
            </a:r>
          </a:p>
          <a:p>
            <a:endParaRPr lang="en-US" b="1" dirty="0" smtClean="0">
              <a:solidFill>
                <a:srgbClr val="C00000"/>
              </a:solidFill>
            </a:endParaRPr>
          </a:p>
          <a:p>
            <a:r>
              <a:rPr lang="en-US" b="1" dirty="0" smtClean="0">
                <a:solidFill>
                  <a:schemeClr val="bg2">
                    <a:lumMod val="50000"/>
                  </a:schemeClr>
                </a:solidFill>
              </a:rPr>
              <a:t>		 </a:t>
            </a:r>
            <a:endParaRPr lang="en-US" b="1" dirty="0" smtClean="0">
              <a:solidFill>
                <a:schemeClr val="accent2">
                  <a:lumMod val="7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057400"/>
            <a:ext cx="9144000" cy="685800"/>
          </a:xfrm>
          <a:prstGeom prst="rect">
            <a:avLst/>
          </a:prstGeom>
          <a:solidFill>
            <a:schemeClr val="accent1">
              <a:alpha val="2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7890" name="Object 2"/>
          <p:cNvGraphicFramePr>
            <a:graphicFrameLocks noChangeAspect="1"/>
          </p:cNvGraphicFramePr>
          <p:nvPr/>
        </p:nvGraphicFramePr>
        <p:xfrm>
          <a:off x="77788" y="2139950"/>
          <a:ext cx="9040812" cy="450850"/>
        </p:xfrm>
        <a:graphic>
          <a:graphicData uri="http://schemas.openxmlformats.org/presentationml/2006/ole">
            <p:oleObj spid="_x0000_s37890" name="Equation" r:id="rId3" imgW="9194760" imgH="457200" progId="Equation.3">
              <p:embed/>
            </p:oleObj>
          </a:graphicData>
        </a:graphic>
      </p:graphicFrame>
      <p:sp>
        <p:nvSpPr>
          <p:cNvPr id="6" name="TextBox 5"/>
          <p:cNvSpPr txBox="1"/>
          <p:nvPr/>
        </p:nvSpPr>
        <p:spPr>
          <a:xfrm>
            <a:off x="7431672" y="2373868"/>
            <a:ext cx="1712328" cy="369332"/>
          </a:xfrm>
          <a:prstGeom prst="rect">
            <a:avLst/>
          </a:prstGeom>
          <a:noFill/>
        </p:spPr>
        <p:txBody>
          <a:bodyPr wrap="none" rtlCol="0">
            <a:spAutoFit/>
          </a:bodyPr>
          <a:lstStyle/>
          <a:p>
            <a:r>
              <a:rPr lang="en-US" dirty="0" smtClean="0"/>
              <a:t>……………………(2)</a:t>
            </a:r>
            <a:endParaRPr lang="en-US" dirty="0"/>
          </a:p>
        </p:txBody>
      </p:sp>
      <p:sp>
        <p:nvSpPr>
          <p:cNvPr id="7" name="Rectangle 6"/>
          <p:cNvSpPr/>
          <p:nvPr/>
        </p:nvSpPr>
        <p:spPr>
          <a:xfrm>
            <a:off x="0" y="0"/>
            <a:ext cx="9144000" cy="5632311"/>
          </a:xfrm>
          <a:prstGeom prst="rect">
            <a:avLst/>
          </a:prstGeom>
          <a:noFill/>
        </p:spPr>
        <p:txBody>
          <a:bodyPr wrap="square">
            <a:spAutoFit/>
          </a:bodyPr>
          <a:lstStyle/>
          <a:p>
            <a:endParaRPr lang="en-US" dirty="0" smtClean="0"/>
          </a:p>
          <a:p>
            <a:endParaRPr lang="en-US" dirty="0" smtClean="0"/>
          </a:p>
          <a:p>
            <a:endParaRPr lang="en-US" dirty="0" smtClean="0"/>
          </a:p>
          <a:p>
            <a:endParaRPr lang="en-US" dirty="0" smtClean="0"/>
          </a:p>
          <a:p>
            <a:endParaRPr lang="en-US" dirty="0" smtClean="0"/>
          </a:p>
          <a:p>
            <a:r>
              <a:rPr lang="en-US" dirty="0" smtClean="0"/>
              <a:t>Writing this in terms of </a:t>
            </a:r>
            <a:r>
              <a:rPr lang="en-US" b="1" dirty="0" smtClean="0"/>
              <a:t>  </a:t>
            </a:r>
            <a:r>
              <a:rPr lang="en-US" b="1" dirty="0" smtClean="0">
                <a:solidFill>
                  <a:srgbClr val="7030A0"/>
                </a:solidFill>
              </a:rPr>
              <a:t>linear regression coefficients for the HWRF forecasts:</a:t>
            </a:r>
          </a:p>
          <a:p>
            <a:endParaRPr lang="en-US" b="1" dirty="0" smtClean="0">
              <a:solidFill>
                <a:srgbClr val="7030A0"/>
              </a:solidFill>
            </a:endParaRPr>
          </a:p>
          <a:p>
            <a:endParaRPr lang="en-US" b="1" dirty="0" smtClean="0">
              <a:solidFill>
                <a:srgbClr val="7030A0"/>
              </a:solidFill>
            </a:endParaRPr>
          </a:p>
          <a:p>
            <a:endParaRPr lang="en-US" b="1" dirty="0" smtClean="0">
              <a:solidFill>
                <a:srgbClr val="7030A0"/>
              </a:solidFill>
            </a:endParaRPr>
          </a:p>
          <a:p>
            <a:endParaRPr lang="en-US" b="1" dirty="0" smtClean="0">
              <a:solidFill>
                <a:srgbClr val="7030A0"/>
              </a:solidFill>
            </a:endParaRPr>
          </a:p>
          <a:p>
            <a:endParaRPr lang="en-US" b="1" dirty="0" smtClean="0">
              <a:solidFill>
                <a:srgbClr val="7030A0"/>
              </a:solidFill>
            </a:endParaRPr>
          </a:p>
          <a:p>
            <a:endParaRPr lang="en-US" b="1" dirty="0" smtClean="0">
              <a:solidFill>
                <a:srgbClr val="7030A0"/>
              </a:solidFill>
            </a:endParaRPr>
          </a:p>
          <a:p>
            <a:endParaRPr lang="en-US" b="1" dirty="0" smtClean="0">
              <a:solidFill>
                <a:srgbClr val="7030A0"/>
              </a:solidFill>
            </a:endParaRPr>
          </a:p>
          <a:p>
            <a:r>
              <a:rPr lang="en-US" b="1" dirty="0" smtClean="0">
                <a:solidFill>
                  <a:schemeClr val="accent3">
                    <a:lumMod val="50000"/>
                  </a:schemeClr>
                </a:solidFill>
              </a:rPr>
              <a:t>OBS </a:t>
            </a:r>
            <a:r>
              <a:rPr lang="en-US" b="1" dirty="0" smtClean="0"/>
              <a:t>=</a:t>
            </a:r>
            <a:r>
              <a:rPr lang="en-US" b="1" dirty="0" smtClean="0">
                <a:solidFill>
                  <a:schemeClr val="accent3">
                    <a:lumMod val="50000"/>
                  </a:schemeClr>
                </a:solidFill>
              </a:rPr>
              <a:t> </a:t>
            </a:r>
            <a:r>
              <a:rPr lang="el-GR" b="1" dirty="0" smtClean="0">
                <a:solidFill>
                  <a:srgbClr val="C00000"/>
                </a:solidFill>
              </a:rPr>
              <a:t>λ</a:t>
            </a:r>
            <a:r>
              <a:rPr lang="en-US" sz="1200" b="1" dirty="0" smtClean="0">
                <a:solidFill>
                  <a:srgbClr val="C00000"/>
                </a:solidFill>
              </a:rPr>
              <a:t>1</a:t>
            </a:r>
            <a:r>
              <a:rPr lang="en-US" sz="1200" b="1" dirty="0" smtClean="0">
                <a:solidFill>
                  <a:schemeClr val="accent3">
                    <a:lumMod val="50000"/>
                  </a:schemeClr>
                </a:solidFill>
              </a:rPr>
              <a:t> </a:t>
            </a:r>
            <a:r>
              <a:rPr lang="en-US" b="1" dirty="0" smtClean="0">
                <a:solidFill>
                  <a:schemeClr val="accent3">
                    <a:lumMod val="50000"/>
                  </a:schemeClr>
                </a:solidFill>
              </a:rPr>
              <a:t>ADV </a:t>
            </a:r>
            <a:r>
              <a:rPr lang="en-US" b="1" dirty="0" smtClean="0"/>
              <a:t>+</a:t>
            </a:r>
            <a:r>
              <a:rPr lang="en-US" b="1" dirty="0" smtClean="0">
                <a:solidFill>
                  <a:schemeClr val="accent3">
                    <a:lumMod val="50000"/>
                  </a:schemeClr>
                </a:solidFill>
              </a:rPr>
              <a:t> </a:t>
            </a:r>
            <a:r>
              <a:rPr lang="el-GR" b="1" dirty="0" smtClean="0">
                <a:solidFill>
                  <a:srgbClr val="C00000"/>
                </a:solidFill>
              </a:rPr>
              <a:t>λ</a:t>
            </a:r>
            <a:r>
              <a:rPr lang="en-US" sz="1200" b="1" dirty="0" smtClean="0">
                <a:solidFill>
                  <a:srgbClr val="C00000"/>
                </a:solidFill>
              </a:rPr>
              <a:t>2</a:t>
            </a:r>
            <a:r>
              <a:rPr lang="en-US" sz="1200" b="1" dirty="0" smtClean="0">
                <a:solidFill>
                  <a:schemeClr val="accent3">
                    <a:lumMod val="50000"/>
                  </a:schemeClr>
                </a:solidFill>
              </a:rPr>
              <a:t> </a:t>
            </a:r>
            <a:r>
              <a:rPr lang="en-US" b="1" dirty="0" smtClean="0">
                <a:solidFill>
                  <a:schemeClr val="accent3">
                    <a:lumMod val="50000"/>
                  </a:schemeClr>
                </a:solidFill>
              </a:rPr>
              <a:t>ADB </a:t>
            </a:r>
            <a:r>
              <a:rPr lang="en-US" b="1" dirty="0" smtClean="0"/>
              <a:t>+</a:t>
            </a:r>
            <a:r>
              <a:rPr lang="en-US" b="1" dirty="0" smtClean="0">
                <a:solidFill>
                  <a:schemeClr val="accent3">
                    <a:lumMod val="50000"/>
                  </a:schemeClr>
                </a:solidFill>
              </a:rPr>
              <a:t> </a:t>
            </a:r>
            <a:r>
              <a:rPr lang="el-GR" b="1" dirty="0" smtClean="0">
                <a:solidFill>
                  <a:srgbClr val="C00000"/>
                </a:solidFill>
              </a:rPr>
              <a:t>λ</a:t>
            </a:r>
            <a:r>
              <a:rPr lang="en-US" sz="1200" b="1" dirty="0" smtClean="0">
                <a:solidFill>
                  <a:srgbClr val="C00000"/>
                </a:solidFill>
              </a:rPr>
              <a:t>3</a:t>
            </a:r>
            <a:r>
              <a:rPr lang="en-US" sz="1200" b="1" dirty="0" smtClean="0">
                <a:solidFill>
                  <a:schemeClr val="accent3">
                    <a:lumMod val="50000"/>
                  </a:schemeClr>
                </a:solidFill>
              </a:rPr>
              <a:t> </a:t>
            </a:r>
            <a:r>
              <a:rPr lang="en-US" b="1" dirty="0" smtClean="0">
                <a:solidFill>
                  <a:schemeClr val="accent3">
                    <a:lumMod val="50000"/>
                  </a:schemeClr>
                </a:solidFill>
              </a:rPr>
              <a:t>CU </a:t>
            </a:r>
            <a:r>
              <a:rPr lang="en-US" b="1" dirty="0" smtClean="0"/>
              <a:t>+</a:t>
            </a:r>
            <a:r>
              <a:rPr lang="en-US" b="1" dirty="0" smtClean="0">
                <a:solidFill>
                  <a:schemeClr val="accent3">
                    <a:lumMod val="50000"/>
                  </a:schemeClr>
                </a:solidFill>
              </a:rPr>
              <a:t> </a:t>
            </a:r>
            <a:r>
              <a:rPr lang="el-GR" b="1" dirty="0" smtClean="0">
                <a:solidFill>
                  <a:srgbClr val="C00000"/>
                </a:solidFill>
              </a:rPr>
              <a:t>λ</a:t>
            </a:r>
            <a:r>
              <a:rPr lang="en-US" sz="1200" b="1" dirty="0" smtClean="0">
                <a:solidFill>
                  <a:srgbClr val="C00000"/>
                </a:solidFill>
              </a:rPr>
              <a:t>4</a:t>
            </a:r>
            <a:r>
              <a:rPr lang="en-US" sz="1200" b="1" dirty="0" smtClean="0">
                <a:solidFill>
                  <a:schemeClr val="accent3">
                    <a:lumMod val="50000"/>
                  </a:schemeClr>
                </a:solidFill>
              </a:rPr>
              <a:t> </a:t>
            </a:r>
            <a:r>
              <a:rPr lang="en-US" b="1" dirty="0" smtClean="0">
                <a:solidFill>
                  <a:schemeClr val="accent3">
                    <a:lumMod val="50000"/>
                  </a:schemeClr>
                </a:solidFill>
              </a:rPr>
              <a:t>MP+</a:t>
            </a:r>
            <a:r>
              <a:rPr lang="el-GR" b="1" dirty="0" smtClean="0">
                <a:solidFill>
                  <a:srgbClr val="C00000"/>
                </a:solidFill>
              </a:rPr>
              <a:t> λ</a:t>
            </a:r>
            <a:r>
              <a:rPr lang="en-US" sz="1200" b="1" dirty="0" smtClean="0">
                <a:solidFill>
                  <a:srgbClr val="C00000"/>
                </a:solidFill>
              </a:rPr>
              <a:t>5</a:t>
            </a:r>
            <a:r>
              <a:rPr lang="en-US" sz="1200" b="1" dirty="0" smtClean="0">
                <a:solidFill>
                  <a:schemeClr val="accent3">
                    <a:lumMod val="50000"/>
                  </a:schemeClr>
                </a:solidFill>
              </a:rPr>
              <a:t> </a:t>
            </a:r>
            <a:r>
              <a:rPr lang="en-US" b="1" dirty="0" smtClean="0">
                <a:solidFill>
                  <a:schemeClr val="accent3">
                    <a:lumMod val="50000"/>
                  </a:schemeClr>
                </a:solidFill>
              </a:rPr>
              <a:t>LW </a:t>
            </a:r>
            <a:r>
              <a:rPr lang="en-US" b="1" dirty="0" smtClean="0"/>
              <a:t>+</a:t>
            </a:r>
            <a:r>
              <a:rPr lang="en-US" b="1" dirty="0" smtClean="0">
                <a:solidFill>
                  <a:schemeClr val="accent3">
                    <a:lumMod val="50000"/>
                  </a:schemeClr>
                </a:solidFill>
              </a:rPr>
              <a:t> </a:t>
            </a:r>
            <a:r>
              <a:rPr lang="el-GR" b="1" dirty="0" smtClean="0">
                <a:solidFill>
                  <a:srgbClr val="C00000"/>
                </a:solidFill>
              </a:rPr>
              <a:t>λ</a:t>
            </a:r>
            <a:r>
              <a:rPr lang="en-US" sz="1200" b="1" dirty="0" smtClean="0">
                <a:solidFill>
                  <a:srgbClr val="C00000"/>
                </a:solidFill>
              </a:rPr>
              <a:t>6</a:t>
            </a:r>
            <a:r>
              <a:rPr lang="en-US" sz="1200" b="1" dirty="0" smtClean="0">
                <a:solidFill>
                  <a:schemeClr val="accent3">
                    <a:lumMod val="50000"/>
                  </a:schemeClr>
                </a:solidFill>
              </a:rPr>
              <a:t> </a:t>
            </a:r>
            <a:r>
              <a:rPr lang="en-US" b="1" dirty="0" smtClean="0">
                <a:solidFill>
                  <a:schemeClr val="accent3">
                    <a:lumMod val="50000"/>
                  </a:schemeClr>
                </a:solidFill>
              </a:rPr>
              <a:t>SW </a:t>
            </a:r>
            <a:r>
              <a:rPr lang="en-US" b="1" dirty="0" smtClean="0"/>
              <a:t>+</a:t>
            </a:r>
            <a:r>
              <a:rPr lang="el-GR" b="1" dirty="0" smtClean="0">
                <a:solidFill>
                  <a:srgbClr val="C00000"/>
                </a:solidFill>
              </a:rPr>
              <a:t> λ</a:t>
            </a:r>
            <a:r>
              <a:rPr lang="en-US" sz="1200" b="1" dirty="0" smtClean="0">
                <a:solidFill>
                  <a:srgbClr val="C00000"/>
                </a:solidFill>
              </a:rPr>
              <a:t>7</a:t>
            </a:r>
            <a:r>
              <a:rPr lang="en-US" b="1" dirty="0" smtClean="0">
                <a:solidFill>
                  <a:schemeClr val="accent3">
                    <a:lumMod val="50000"/>
                  </a:schemeClr>
                </a:solidFill>
              </a:rPr>
              <a:t>PBL </a:t>
            </a:r>
            <a:r>
              <a:rPr lang="en-US" b="1" dirty="0" smtClean="0"/>
              <a:t>+ </a:t>
            </a:r>
            <a:r>
              <a:rPr lang="el-GR" b="1" dirty="0" smtClean="0">
                <a:solidFill>
                  <a:srgbClr val="C00000"/>
                </a:solidFill>
              </a:rPr>
              <a:t>λ</a:t>
            </a:r>
            <a:r>
              <a:rPr lang="en-US" sz="1200" b="1" dirty="0" smtClean="0">
                <a:solidFill>
                  <a:srgbClr val="C00000"/>
                </a:solidFill>
              </a:rPr>
              <a:t>8</a:t>
            </a:r>
            <a:r>
              <a:rPr lang="en-US" b="1" dirty="0" smtClean="0">
                <a:solidFill>
                  <a:schemeClr val="accent3">
                    <a:lumMod val="50000"/>
                  </a:schemeClr>
                </a:solidFill>
              </a:rPr>
              <a:t>LSC</a:t>
            </a:r>
            <a:r>
              <a:rPr lang="en-US" b="1" dirty="0" smtClean="0"/>
              <a:t>+</a:t>
            </a:r>
            <a:r>
              <a:rPr lang="en-US" b="1" dirty="0" smtClean="0">
                <a:solidFill>
                  <a:schemeClr val="accent3">
                    <a:lumMod val="50000"/>
                  </a:schemeClr>
                </a:solidFill>
              </a:rPr>
              <a:t>RESIDUAL</a:t>
            </a:r>
          </a:p>
          <a:p>
            <a:r>
              <a:rPr lang="en-US" b="1" dirty="0" smtClean="0">
                <a:solidFill>
                  <a:schemeClr val="accent3">
                    <a:lumMod val="50000"/>
                  </a:schemeClr>
                </a:solidFill>
              </a:rPr>
              <a:t>          where, OBS, ADV, ADB, CU, MP, LW, SW, PBL are from the observed, advection,      	      adiabatic heating, cumulus convection, planetary boundary layer, </a:t>
            </a:r>
          </a:p>
          <a:p>
            <a:r>
              <a:rPr lang="en-US" b="1" dirty="0" smtClean="0">
                <a:solidFill>
                  <a:schemeClr val="accent3">
                    <a:lumMod val="50000"/>
                  </a:schemeClr>
                </a:solidFill>
              </a:rPr>
              <a:t>	      long wave radiation, short wave radiation, and micro physics respectively.</a:t>
            </a:r>
          </a:p>
          <a:p>
            <a:r>
              <a:rPr lang="en-US" b="1" dirty="0" smtClean="0">
                <a:solidFill>
                  <a:schemeClr val="accent3">
                    <a:lumMod val="50000"/>
                  </a:schemeClr>
                </a:solidFill>
              </a:rPr>
              <a:t>                        </a:t>
            </a:r>
            <a:r>
              <a:rPr lang="el-GR" b="1" dirty="0" smtClean="0">
                <a:solidFill>
                  <a:srgbClr val="C00000"/>
                </a:solidFill>
              </a:rPr>
              <a:t>λ</a:t>
            </a:r>
            <a:r>
              <a:rPr lang="en-US" sz="1200" b="1" dirty="0" smtClean="0">
                <a:solidFill>
                  <a:srgbClr val="C00000"/>
                </a:solidFill>
              </a:rPr>
              <a:t>1, </a:t>
            </a:r>
            <a:r>
              <a:rPr lang="el-GR" b="1" dirty="0" smtClean="0">
                <a:solidFill>
                  <a:srgbClr val="C00000"/>
                </a:solidFill>
              </a:rPr>
              <a:t>λ</a:t>
            </a:r>
            <a:r>
              <a:rPr lang="en-US" sz="1200" b="1" dirty="0" smtClean="0">
                <a:solidFill>
                  <a:srgbClr val="C00000"/>
                </a:solidFill>
              </a:rPr>
              <a:t>2</a:t>
            </a:r>
            <a:r>
              <a:rPr lang="en-US" b="1" dirty="0" smtClean="0">
                <a:solidFill>
                  <a:srgbClr val="C00000"/>
                </a:solidFill>
              </a:rPr>
              <a:t>, </a:t>
            </a:r>
            <a:r>
              <a:rPr lang="el-GR" b="1" dirty="0" smtClean="0">
                <a:solidFill>
                  <a:srgbClr val="C00000"/>
                </a:solidFill>
              </a:rPr>
              <a:t>λ</a:t>
            </a:r>
            <a:r>
              <a:rPr lang="en-US" sz="1200" b="1" dirty="0" smtClean="0">
                <a:solidFill>
                  <a:srgbClr val="C00000"/>
                </a:solidFill>
              </a:rPr>
              <a:t>3</a:t>
            </a:r>
            <a:r>
              <a:rPr lang="en-US" b="1" dirty="0" smtClean="0">
                <a:solidFill>
                  <a:srgbClr val="C00000"/>
                </a:solidFill>
              </a:rPr>
              <a:t>, </a:t>
            </a:r>
            <a:r>
              <a:rPr lang="el-GR" b="1" dirty="0" smtClean="0">
                <a:solidFill>
                  <a:srgbClr val="C00000"/>
                </a:solidFill>
              </a:rPr>
              <a:t>λ</a:t>
            </a:r>
            <a:r>
              <a:rPr lang="en-US" sz="1200" b="1" dirty="0" smtClean="0">
                <a:solidFill>
                  <a:srgbClr val="C00000"/>
                </a:solidFill>
              </a:rPr>
              <a:t>4</a:t>
            </a:r>
            <a:r>
              <a:rPr lang="en-US" b="1" dirty="0" smtClean="0">
                <a:solidFill>
                  <a:srgbClr val="C00000"/>
                </a:solidFill>
              </a:rPr>
              <a:t>, </a:t>
            </a:r>
            <a:r>
              <a:rPr lang="el-GR" b="1" dirty="0" smtClean="0">
                <a:solidFill>
                  <a:srgbClr val="C00000"/>
                </a:solidFill>
              </a:rPr>
              <a:t>λ</a:t>
            </a:r>
            <a:r>
              <a:rPr lang="en-US" sz="1200" b="1" dirty="0" smtClean="0">
                <a:solidFill>
                  <a:srgbClr val="C00000"/>
                </a:solidFill>
              </a:rPr>
              <a:t>5</a:t>
            </a:r>
            <a:r>
              <a:rPr lang="en-US" b="1" dirty="0" smtClean="0">
                <a:solidFill>
                  <a:srgbClr val="C00000"/>
                </a:solidFill>
              </a:rPr>
              <a:t>, </a:t>
            </a:r>
            <a:r>
              <a:rPr lang="el-GR" b="1" dirty="0" smtClean="0">
                <a:solidFill>
                  <a:srgbClr val="C00000"/>
                </a:solidFill>
              </a:rPr>
              <a:t>λ</a:t>
            </a:r>
            <a:r>
              <a:rPr lang="en-US" sz="1200" b="1" dirty="0" smtClean="0">
                <a:solidFill>
                  <a:srgbClr val="C00000"/>
                </a:solidFill>
              </a:rPr>
              <a:t>6</a:t>
            </a:r>
            <a:r>
              <a:rPr lang="en-US" b="1" dirty="0" smtClean="0">
                <a:solidFill>
                  <a:srgbClr val="C00000"/>
                </a:solidFill>
              </a:rPr>
              <a:t>, </a:t>
            </a:r>
            <a:r>
              <a:rPr lang="el-GR" b="1" dirty="0" smtClean="0">
                <a:solidFill>
                  <a:srgbClr val="C00000"/>
                </a:solidFill>
              </a:rPr>
              <a:t>λ</a:t>
            </a:r>
            <a:r>
              <a:rPr lang="en-US" sz="1100" b="1" dirty="0" smtClean="0">
                <a:solidFill>
                  <a:srgbClr val="C00000"/>
                </a:solidFill>
              </a:rPr>
              <a:t>7,</a:t>
            </a:r>
            <a:r>
              <a:rPr lang="en-US" b="1" dirty="0" smtClean="0">
                <a:solidFill>
                  <a:srgbClr val="C00000"/>
                </a:solidFill>
              </a:rPr>
              <a:t> </a:t>
            </a:r>
            <a:r>
              <a:rPr lang="el-GR" b="1" dirty="0" smtClean="0">
                <a:solidFill>
                  <a:srgbClr val="C00000"/>
                </a:solidFill>
              </a:rPr>
              <a:t>λ</a:t>
            </a:r>
            <a:r>
              <a:rPr lang="en-US" sz="1100" b="1" dirty="0" smtClean="0">
                <a:solidFill>
                  <a:srgbClr val="C00000"/>
                </a:solidFill>
              </a:rPr>
              <a:t>8</a:t>
            </a:r>
            <a:r>
              <a:rPr lang="en-US" b="1" dirty="0" smtClean="0">
                <a:solidFill>
                  <a:srgbClr val="C00000"/>
                </a:solidFill>
              </a:rPr>
              <a:t> </a:t>
            </a:r>
            <a:r>
              <a:rPr lang="en-US" b="1" dirty="0" smtClean="0">
                <a:solidFill>
                  <a:schemeClr val="accent3">
                    <a:lumMod val="50000"/>
                  </a:schemeClr>
                </a:solidFill>
              </a:rPr>
              <a:t>are the linear regression coefficients (multipliers) </a:t>
            </a:r>
          </a:p>
          <a:p>
            <a:endParaRPr lang="en-US" b="1" dirty="0" smtClean="0">
              <a:solidFill>
                <a:schemeClr val="accent3">
                  <a:lumMod val="50000"/>
                </a:schemeClr>
              </a:solidFill>
            </a:endParaRPr>
          </a:p>
          <a:p>
            <a:endParaRPr lang="en-US" dirty="0" smtClean="0">
              <a:solidFill>
                <a:schemeClr val="accent3">
                  <a:lumMod val="5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709529"/>
          </a:xfrm>
          <a:prstGeom prst="rect">
            <a:avLst/>
          </a:prstGeom>
          <a:noFill/>
        </p:spPr>
        <p:txBody>
          <a:bodyPr wrap="square" rtlCol="0">
            <a:spAutoFit/>
          </a:bodyPr>
          <a:lstStyle/>
          <a:p>
            <a:pPr algn="ctr"/>
            <a:r>
              <a:rPr lang="en-US" sz="2800" b="1" u="sng" dirty="0" smtClean="0">
                <a:solidFill>
                  <a:srgbClr val="FF0000"/>
                </a:solidFill>
              </a:rPr>
              <a:t>COMPUTATIONAL FLOW CHART</a:t>
            </a:r>
          </a:p>
          <a:p>
            <a:endParaRPr lang="en-US" dirty="0" smtClean="0"/>
          </a:p>
          <a:p>
            <a:pPr algn="ctr"/>
            <a:r>
              <a:rPr lang="en-US" sz="2400" b="1" dirty="0" smtClean="0"/>
              <a:t>Three Dimensional Data from 250 HWRF forecasts</a:t>
            </a:r>
          </a:p>
          <a:p>
            <a:endParaRPr lang="en-US" sz="2400" b="1" dirty="0" smtClean="0"/>
          </a:p>
          <a:p>
            <a:pPr algn="ctr"/>
            <a:r>
              <a:rPr lang="en-US" sz="2400" b="1" dirty="0" smtClean="0"/>
              <a:t>Compute six hourly tendencies</a:t>
            </a:r>
          </a:p>
          <a:p>
            <a:pPr algn="ctr"/>
            <a:r>
              <a:rPr lang="en-US" sz="2400" b="1" dirty="0" smtClean="0"/>
              <a:t> </a:t>
            </a:r>
          </a:p>
          <a:p>
            <a:pPr algn="ctr"/>
            <a:endParaRPr lang="en-US" sz="2400" b="1" dirty="0" smtClean="0"/>
          </a:p>
          <a:p>
            <a:r>
              <a:rPr lang="en-US" sz="2400" b="1" dirty="0" smtClean="0"/>
              <a:t>  CONVECTION    MICROPHYSICS     L.WAVE	 S.WAVE     PBL           LSC</a:t>
            </a:r>
          </a:p>
          <a:p>
            <a:endParaRPr lang="en-US" sz="2400" b="1" dirty="0" smtClean="0"/>
          </a:p>
          <a:p>
            <a:endParaRPr lang="en-US" sz="2400" b="1" dirty="0" smtClean="0"/>
          </a:p>
          <a:p>
            <a:r>
              <a:rPr lang="en-US" sz="2400" b="1" dirty="0" smtClean="0"/>
              <a:t> 		</a:t>
            </a:r>
          </a:p>
          <a:p>
            <a:pPr algn="ctr"/>
            <a:r>
              <a:rPr lang="en-US" sz="2400" b="1" dirty="0" smtClean="0"/>
              <a:t>Perform Multiple Regression</a:t>
            </a:r>
          </a:p>
          <a:p>
            <a:pPr algn="ctr"/>
            <a:r>
              <a:rPr lang="en-US" sz="2400" b="1" dirty="0" smtClean="0"/>
              <a:t>Using Eqn.2 and find </a:t>
            </a:r>
            <a:r>
              <a:rPr lang="el-GR" sz="2400" b="1" dirty="0" smtClean="0">
                <a:solidFill>
                  <a:srgbClr val="C00000"/>
                </a:solidFill>
              </a:rPr>
              <a:t>λ</a:t>
            </a:r>
            <a:r>
              <a:rPr lang="en-US" sz="1600" b="1" dirty="0" smtClean="0">
                <a:solidFill>
                  <a:srgbClr val="C00000"/>
                </a:solidFill>
              </a:rPr>
              <a:t>it</a:t>
            </a:r>
            <a:r>
              <a:rPr lang="en-US" sz="2400" b="1" dirty="0" smtClean="0"/>
              <a:t> (I,J,K)</a:t>
            </a:r>
          </a:p>
          <a:p>
            <a:pPr algn="ctr"/>
            <a:endParaRPr lang="en-US" sz="2400" b="1" dirty="0" smtClean="0"/>
          </a:p>
          <a:p>
            <a:pPr algn="ctr"/>
            <a:r>
              <a:rPr lang="en-US" sz="2400" b="1" dirty="0" smtClean="0"/>
              <a:t>Compute Errors of </a:t>
            </a:r>
          </a:p>
          <a:p>
            <a:pPr algn="ctr"/>
            <a:r>
              <a:rPr lang="en-US" sz="2400" b="1" dirty="0" smtClean="0"/>
              <a:t>Different fields of Eqn.1</a:t>
            </a:r>
          </a:p>
          <a:p>
            <a:pPr algn="ctr"/>
            <a:endParaRPr lang="en-US" sz="2400" b="1" dirty="0" smtClean="0"/>
          </a:p>
          <a:p>
            <a:pPr algn="ctr"/>
            <a:r>
              <a:rPr lang="en-US" sz="2400" b="1" dirty="0" smtClean="0"/>
              <a:t>Apply the </a:t>
            </a:r>
            <a:r>
              <a:rPr lang="el-GR" sz="2400" b="1" dirty="0" smtClean="0">
                <a:solidFill>
                  <a:srgbClr val="C00000"/>
                </a:solidFill>
              </a:rPr>
              <a:t>λ</a:t>
            </a:r>
            <a:r>
              <a:rPr lang="en-US" sz="2400" b="1" dirty="0" smtClean="0"/>
              <a:t>s to Map the Errors for New Storms</a:t>
            </a:r>
          </a:p>
        </p:txBody>
      </p:sp>
      <p:sp>
        <p:nvSpPr>
          <p:cNvPr id="3" name="Rectangle 2"/>
          <p:cNvSpPr/>
          <p:nvPr/>
        </p:nvSpPr>
        <p:spPr>
          <a:xfrm>
            <a:off x="1295400" y="685800"/>
            <a:ext cx="6477000" cy="533400"/>
          </a:xfrm>
          <a:prstGeom prst="rect">
            <a:avLst/>
          </a:prstGeom>
          <a:solidFill>
            <a:schemeClr val="accent1">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28600" y="2438400"/>
            <a:ext cx="1752600" cy="533400"/>
          </a:xfrm>
          <a:prstGeom prst="rect">
            <a:avLst/>
          </a:prstGeom>
          <a:solidFill>
            <a:schemeClr val="accent1">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81800" y="2438400"/>
            <a:ext cx="838200" cy="533400"/>
          </a:xfrm>
          <a:prstGeom prst="rect">
            <a:avLst/>
          </a:prstGeom>
          <a:solidFill>
            <a:schemeClr val="accent1">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057400" y="2438400"/>
            <a:ext cx="2057400" cy="533400"/>
          </a:xfrm>
          <a:prstGeom prst="rect">
            <a:avLst/>
          </a:prstGeom>
          <a:solidFill>
            <a:schemeClr val="accent1">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848600" y="2438400"/>
            <a:ext cx="914400" cy="533400"/>
          </a:xfrm>
          <a:prstGeom prst="rect">
            <a:avLst/>
          </a:prstGeom>
          <a:solidFill>
            <a:schemeClr val="accent1">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514600" y="4038600"/>
            <a:ext cx="4419600" cy="762000"/>
          </a:xfrm>
          <a:prstGeom prst="rect">
            <a:avLst/>
          </a:prstGeom>
          <a:solidFill>
            <a:schemeClr val="accent1">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438400" y="5181600"/>
            <a:ext cx="3962400" cy="685800"/>
          </a:xfrm>
          <a:prstGeom prst="rect">
            <a:avLst/>
          </a:prstGeom>
          <a:solidFill>
            <a:schemeClr val="accent1">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447800" y="6172200"/>
            <a:ext cx="6477000" cy="533400"/>
          </a:xfrm>
          <a:prstGeom prst="rect">
            <a:avLst/>
          </a:prstGeom>
          <a:solidFill>
            <a:schemeClr val="accent1">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flipH="1">
            <a:off x="914400" y="1266372"/>
            <a:ext cx="1371600" cy="1143000"/>
          </a:xfrm>
          <a:prstGeom prst="straightConnector1">
            <a:avLst/>
          </a:prstGeom>
          <a:ln w="254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2743200" y="1295400"/>
            <a:ext cx="533400" cy="1143000"/>
          </a:xfrm>
          <a:prstGeom prst="straightConnector1">
            <a:avLst/>
          </a:prstGeom>
          <a:ln w="254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endCxn id="10" idx="0"/>
          </p:cNvCxnSpPr>
          <p:nvPr/>
        </p:nvCxnSpPr>
        <p:spPr>
          <a:xfrm>
            <a:off x="7543800" y="1219200"/>
            <a:ext cx="762000" cy="1219200"/>
          </a:xfrm>
          <a:prstGeom prst="straightConnector1">
            <a:avLst/>
          </a:prstGeom>
          <a:ln w="254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5943600" y="1295400"/>
            <a:ext cx="152400" cy="1143000"/>
          </a:xfrm>
          <a:prstGeom prst="straightConnector1">
            <a:avLst/>
          </a:prstGeom>
          <a:ln w="254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990600" y="2971800"/>
            <a:ext cx="1752600" cy="990600"/>
          </a:xfrm>
          <a:prstGeom prst="straightConnector1">
            <a:avLst/>
          </a:prstGeom>
          <a:ln w="254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2895600" y="3048000"/>
            <a:ext cx="609600" cy="990600"/>
          </a:xfrm>
          <a:prstGeom prst="straightConnector1">
            <a:avLst/>
          </a:prstGeom>
          <a:ln w="254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a:off x="6324600" y="2971800"/>
            <a:ext cx="838200" cy="1066800"/>
          </a:xfrm>
          <a:prstGeom prst="straightConnector1">
            <a:avLst/>
          </a:prstGeom>
          <a:ln w="254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4495800" y="2971800"/>
            <a:ext cx="0" cy="1066800"/>
          </a:xfrm>
          <a:prstGeom prst="straightConnector1">
            <a:avLst/>
          </a:prstGeom>
          <a:ln w="254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4419600" y="4829628"/>
            <a:ext cx="0" cy="304800"/>
          </a:xfrm>
          <a:prstGeom prst="straightConnector1">
            <a:avLst/>
          </a:prstGeom>
          <a:ln w="254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4419600" y="5943600"/>
            <a:ext cx="0" cy="304800"/>
          </a:xfrm>
          <a:prstGeom prst="straightConnector1">
            <a:avLst/>
          </a:prstGeom>
          <a:ln w="254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4343400" y="2438400"/>
            <a:ext cx="1066800" cy="533400"/>
          </a:xfrm>
          <a:prstGeom prst="rect">
            <a:avLst/>
          </a:prstGeom>
          <a:solidFill>
            <a:schemeClr val="accent1">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562600" y="2438400"/>
            <a:ext cx="1066800" cy="533400"/>
          </a:xfrm>
          <a:prstGeom prst="rect">
            <a:avLst/>
          </a:prstGeom>
          <a:solidFill>
            <a:schemeClr val="accent1">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Arrow Connector 30"/>
          <p:cNvCxnSpPr/>
          <p:nvPr/>
        </p:nvCxnSpPr>
        <p:spPr>
          <a:xfrm>
            <a:off x="6781800" y="1219200"/>
            <a:ext cx="457200" cy="1219200"/>
          </a:xfrm>
          <a:prstGeom prst="straightConnector1">
            <a:avLst/>
          </a:prstGeom>
          <a:ln w="254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4495800" y="1219200"/>
            <a:ext cx="0" cy="1143000"/>
          </a:xfrm>
          <a:prstGeom prst="straightConnector1">
            <a:avLst/>
          </a:prstGeom>
          <a:ln w="254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a:off x="7010400" y="2971800"/>
            <a:ext cx="1295400" cy="990600"/>
          </a:xfrm>
          <a:prstGeom prst="straightConnector1">
            <a:avLst/>
          </a:prstGeom>
          <a:ln w="254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H="1">
            <a:off x="5867400" y="2971800"/>
            <a:ext cx="228600" cy="1066800"/>
          </a:xfrm>
          <a:prstGeom prst="straightConnector1">
            <a:avLst/>
          </a:prstGeom>
          <a:ln w="254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7010400" y="4328886"/>
            <a:ext cx="1371600" cy="0"/>
          </a:xfrm>
          <a:prstGeom prst="straightConnector1">
            <a:avLst/>
          </a:prstGeom>
          <a:ln w="254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8382000" y="4114800"/>
            <a:ext cx="317716" cy="369332"/>
          </a:xfrm>
          <a:prstGeom prst="rect">
            <a:avLst/>
          </a:prstGeom>
          <a:noFill/>
        </p:spPr>
        <p:txBody>
          <a:bodyPr wrap="none" rtlCol="0">
            <a:spAutoFit/>
          </a:bodyPr>
          <a:lstStyle/>
          <a:p>
            <a:r>
              <a:rPr lang="en-US" dirty="0" smtClean="0"/>
              <a:t>A</a:t>
            </a:r>
            <a:endParaRPr lang="en-US" dirty="0"/>
          </a:p>
        </p:txBody>
      </p:sp>
      <p:sp>
        <p:nvSpPr>
          <p:cNvPr id="38" name="Oval 37"/>
          <p:cNvSpPr/>
          <p:nvPr/>
        </p:nvSpPr>
        <p:spPr>
          <a:xfrm>
            <a:off x="8382000" y="4114800"/>
            <a:ext cx="381000" cy="381000"/>
          </a:xfrm>
          <a:prstGeom prst="ellipse">
            <a:avLst/>
          </a:prstGeom>
          <a:solidFill>
            <a:schemeClr val="accent1">
              <a:alpha val="1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432530"/>
          </a:xfrm>
          <a:prstGeom prst="rect">
            <a:avLst/>
          </a:prstGeom>
          <a:noFill/>
        </p:spPr>
        <p:txBody>
          <a:bodyPr wrap="square" rtlCol="0">
            <a:spAutoFit/>
          </a:bodyPr>
          <a:lstStyle/>
          <a:p>
            <a:pPr algn="ctr"/>
            <a:r>
              <a:rPr lang="en-US" sz="3200" b="1" u="sng" dirty="0" smtClean="0">
                <a:solidFill>
                  <a:srgbClr val="FF0000"/>
                </a:solidFill>
              </a:rPr>
              <a:t>LOCAL CHANGE</a:t>
            </a:r>
          </a:p>
          <a:p>
            <a:pPr algn="ctr"/>
            <a:endParaRPr lang="en-US" sz="2400" b="1" dirty="0" smtClean="0">
              <a:solidFill>
                <a:srgbClr val="00B0F0"/>
              </a:solidFill>
            </a:endParaRPr>
          </a:p>
          <a:p>
            <a:pPr algn="ctr"/>
            <a:r>
              <a:rPr lang="en-US" sz="2400" b="1" dirty="0" smtClean="0">
                <a:solidFill>
                  <a:srgbClr val="00B0F0"/>
                </a:solidFill>
              </a:rPr>
              <a:t>Use a pair of adjacent six hourly field data sets </a:t>
            </a:r>
          </a:p>
          <a:p>
            <a:pPr algn="ctr"/>
            <a:r>
              <a:rPr lang="en-US" sz="3200" b="1" dirty="0" smtClean="0">
                <a:solidFill>
                  <a:srgbClr val="00B0F0"/>
                </a:solidFill>
              </a:rPr>
              <a:t>INPUT DATA</a:t>
            </a:r>
          </a:p>
          <a:p>
            <a:pPr algn="ctr"/>
            <a:endParaRPr lang="en-US" sz="3200" b="1" dirty="0" smtClean="0">
              <a:solidFill>
                <a:srgbClr val="00B0F0"/>
              </a:solidFill>
            </a:endParaRPr>
          </a:p>
          <a:p>
            <a:pPr algn="ctr"/>
            <a:r>
              <a:rPr lang="en-US" sz="3200" b="1" dirty="0" smtClean="0">
                <a:solidFill>
                  <a:srgbClr val="00B0F0"/>
                </a:solidFill>
              </a:rPr>
              <a:t>T(I,J,K) at Hour ‘t’	   T(I,J,K) at Hour ‘t+6’</a:t>
            </a:r>
          </a:p>
          <a:p>
            <a:r>
              <a:rPr lang="en-US" sz="3200" b="1" dirty="0" smtClean="0">
                <a:solidFill>
                  <a:srgbClr val="00B0F0"/>
                </a:solidFill>
              </a:rPr>
              <a:t> </a:t>
            </a:r>
          </a:p>
          <a:p>
            <a:pPr algn="ctr"/>
            <a:endParaRPr lang="en-US" sz="2400" b="1" dirty="0" smtClean="0">
              <a:solidFill>
                <a:srgbClr val="00B0F0"/>
              </a:solidFill>
            </a:endParaRPr>
          </a:p>
          <a:p>
            <a:r>
              <a:rPr lang="en-US" sz="2400" b="1" dirty="0" smtClean="0">
                <a:solidFill>
                  <a:srgbClr val="00B0F0"/>
                </a:solidFill>
              </a:rPr>
              <a:t>					     </a:t>
            </a:r>
            <a:r>
              <a:rPr lang="en-US" sz="2800" b="1" dirty="0" err="1" smtClean="0">
                <a:solidFill>
                  <a:srgbClr val="00B0F0"/>
                </a:solidFill>
              </a:rPr>
              <a:t>Univariate</a:t>
            </a:r>
            <a:r>
              <a:rPr lang="en-US" sz="2800" b="1" dirty="0" smtClean="0">
                <a:solidFill>
                  <a:srgbClr val="00B0F0"/>
                </a:solidFill>
              </a:rPr>
              <a:t> Analysis</a:t>
            </a:r>
          </a:p>
          <a:p>
            <a:endParaRPr lang="en-US" sz="2400" b="1" dirty="0" smtClean="0">
              <a:solidFill>
                <a:srgbClr val="00B0F0"/>
              </a:solidFill>
            </a:endParaRPr>
          </a:p>
          <a:p>
            <a:endParaRPr lang="en-US" sz="2400" b="1" dirty="0" smtClean="0">
              <a:solidFill>
                <a:srgbClr val="00B0F0"/>
              </a:solidFill>
            </a:endParaRPr>
          </a:p>
          <a:p>
            <a:r>
              <a:rPr lang="en-US" sz="2400" b="1" dirty="0" smtClean="0">
                <a:solidFill>
                  <a:srgbClr val="00B0F0"/>
                </a:solidFill>
              </a:rPr>
              <a:t>		Find 			    </a:t>
            </a:r>
            <a:r>
              <a:rPr lang="en-US" sz="2400" b="1" dirty="0" err="1" smtClean="0">
                <a:solidFill>
                  <a:srgbClr val="00B0F0"/>
                </a:solidFill>
              </a:rPr>
              <a:t>Find</a:t>
            </a:r>
            <a:r>
              <a:rPr lang="en-US" sz="2400" b="1" dirty="0" smtClean="0">
                <a:solidFill>
                  <a:srgbClr val="00B0F0"/>
                </a:solidFill>
              </a:rPr>
              <a:t> T(I,J,K) at Hour ‘t+6’</a:t>
            </a:r>
          </a:p>
          <a:p>
            <a:r>
              <a:rPr lang="en-US" sz="2400" b="1" dirty="0" smtClean="0">
                <a:solidFill>
                  <a:srgbClr val="00B0F0"/>
                </a:solidFill>
              </a:rPr>
              <a:t>					     at locations of hour ‘t’</a:t>
            </a:r>
          </a:p>
          <a:p>
            <a:endParaRPr lang="en-US" sz="2400" b="1" dirty="0" smtClean="0">
              <a:solidFill>
                <a:srgbClr val="00B0F0"/>
              </a:solidFill>
            </a:endParaRPr>
          </a:p>
          <a:p>
            <a:pPr algn="ctr"/>
            <a:endParaRPr lang="en-US" sz="3200" b="1" u="sng" dirty="0">
              <a:solidFill>
                <a:srgbClr val="FF0000"/>
              </a:solidFill>
            </a:endParaRPr>
          </a:p>
        </p:txBody>
      </p:sp>
      <p:graphicFrame>
        <p:nvGraphicFramePr>
          <p:cNvPr id="3" name="Object 2"/>
          <p:cNvGraphicFramePr>
            <a:graphicFrameLocks noChangeAspect="1"/>
          </p:cNvGraphicFramePr>
          <p:nvPr/>
        </p:nvGraphicFramePr>
        <p:xfrm>
          <a:off x="2514600" y="4318794"/>
          <a:ext cx="990600" cy="939006"/>
        </p:xfrm>
        <a:graphic>
          <a:graphicData uri="http://schemas.openxmlformats.org/presentationml/2006/ole">
            <p:oleObj spid="_x0000_s22530" name="Equation" r:id="rId3" imgW="253800" imgH="393480" progId="Equation.3">
              <p:embed/>
            </p:oleObj>
          </a:graphicData>
        </a:graphic>
      </p:graphicFrame>
      <p:sp>
        <p:nvSpPr>
          <p:cNvPr id="4" name="Rectangle 3"/>
          <p:cNvSpPr/>
          <p:nvPr/>
        </p:nvSpPr>
        <p:spPr>
          <a:xfrm>
            <a:off x="3352800" y="1295400"/>
            <a:ext cx="2286000" cy="609600"/>
          </a:xfrm>
          <a:prstGeom prst="rect">
            <a:avLst/>
          </a:prstGeom>
          <a:solidFill>
            <a:srgbClr val="92D050">
              <a:alpha val="4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5" name="Rectangle 4"/>
          <p:cNvSpPr/>
          <p:nvPr/>
        </p:nvSpPr>
        <p:spPr>
          <a:xfrm>
            <a:off x="838200" y="2133600"/>
            <a:ext cx="3200400" cy="609600"/>
          </a:xfrm>
          <a:prstGeom prst="rect">
            <a:avLst/>
          </a:prstGeom>
          <a:solidFill>
            <a:srgbClr val="92D050">
              <a:alpha val="4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6" name="Rectangle 5"/>
          <p:cNvSpPr/>
          <p:nvPr/>
        </p:nvSpPr>
        <p:spPr>
          <a:xfrm>
            <a:off x="4800600" y="2133600"/>
            <a:ext cx="3429000" cy="609600"/>
          </a:xfrm>
          <a:prstGeom prst="rect">
            <a:avLst/>
          </a:prstGeom>
          <a:solidFill>
            <a:srgbClr val="92D050">
              <a:alpha val="4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7" name="Rectangle 6"/>
          <p:cNvSpPr/>
          <p:nvPr/>
        </p:nvSpPr>
        <p:spPr>
          <a:xfrm>
            <a:off x="4800600" y="3429000"/>
            <a:ext cx="3200400" cy="609600"/>
          </a:xfrm>
          <a:prstGeom prst="rect">
            <a:avLst/>
          </a:prstGeom>
          <a:solidFill>
            <a:srgbClr val="92D050">
              <a:alpha val="4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8" name="Rectangle 7"/>
          <p:cNvSpPr/>
          <p:nvPr/>
        </p:nvSpPr>
        <p:spPr>
          <a:xfrm>
            <a:off x="4800600" y="4648200"/>
            <a:ext cx="3200400" cy="838200"/>
          </a:xfrm>
          <a:prstGeom prst="rect">
            <a:avLst/>
          </a:prstGeom>
          <a:solidFill>
            <a:srgbClr val="92D050">
              <a:alpha val="4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9" name="Rectangle 8"/>
          <p:cNvSpPr/>
          <p:nvPr/>
        </p:nvSpPr>
        <p:spPr>
          <a:xfrm>
            <a:off x="1371600" y="4267200"/>
            <a:ext cx="2438400" cy="1143000"/>
          </a:xfrm>
          <a:prstGeom prst="rect">
            <a:avLst/>
          </a:prstGeom>
          <a:solidFill>
            <a:srgbClr val="92D050">
              <a:alpha val="4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cxnSp>
        <p:nvCxnSpPr>
          <p:cNvPr id="10" name="Straight Arrow Connector 9"/>
          <p:cNvCxnSpPr>
            <a:endCxn id="7" idx="0"/>
          </p:cNvCxnSpPr>
          <p:nvPr/>
        </p:nvCxnSpPr>
        <p:spPr>
          <a:xfrm>
            <a:off x="6400800" y="2743200"/>
            <a:ext cx="0" cy="685800"/>
          </a:xfrm>
          <a:prstGeom prst="straightConnector1">
            <a:avLst/>
          </a:prstGeom>
          <a:ln w="254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8" idx="0"/>
          </p:cNvCxnSpPr>
          <p:nvPr/>
        </p:nvCxnSpPr>
        <p:spPr>
          <a:xfrm>
            <a:off x="6400800" y="4114800"/>
            <a:ext cx="0" cy="533400"/>
          </a:xfrm>
          <a:prstGeom prst="straightConnector1">
            <a:avLst/>
          </a:prstGeom>
          <a:ln w="254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endCxn id="9" idx="0"/>
          </p:cNvCxnSpPr>
          <p:nvPr/>
        </p:nvCxnSpPr>
        <p:spPr>
          <a:xfrm>
            <a:off x="2590800" y="2819400"/>
            <a:ext cx="0" cy="1447800"/>
          </a:xfrm>
          <a:prstGeom prst="straightConnector1">
            <a:avLst/>
          </a:prstGeom>
          <a:ln w="254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3810000" y="4800600"/>
            <a:ext cx="990600" cy="0"/>
          </a:xfrm>
          <a:prstGeom prst="straightConnector1">
            <a:avLst/>
          </a:prstGeom>
          <a:ln w="254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9" idx="1"/>
            <a:endCxn id="17" idx="6"/>
          </p:cNvCxnSpPr>
          <p:nvPr/>
        </p:nvCxnSpPr>
        <p:spPr>
          <a:xfrm flipH="1">
            <a:off x="609600" y="4838700"/>
            <a:ext cx="762000" cy="0"/>
          </a:xfrm>
          <a:prstGeom prst="straightConnector1">
            <a:avLst/>
          </a:prstGeom>
          <a:ln w="254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228600" y="4648200"/>
            <a:ext cx="381000" cy="381000"/>
          </a:xfrm>
          <a:prstGeom prst="ellipse">
            <a:avLst/>
          </a:prstGeom>
          <a:solidFill>
            <a:schemeClr val="accent1">
              <a:alpha val="1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228600" y="4659868"/>
            <a:ext cx="317716" cy="369332"/>
          </a:xfrm>
          <a:prstGeom prst="rect">
            <a:avLst/>
          </a:prstGeom>
          <a:noFill/>
        </p:spPr>
        <p:txBody>
          <a:bodyPr wrap="none" rtlCol="0">
            <a:spAutoFit/>
          </a:bodyPr>
          <a:lstStyle/>
          <a:p>
            <a:r>
              <a:rPr lang="en-US" dirty="0" smtClean="0"/>
              <a:t>A</a:t>
            </a:r>
            <a:endParaRPr lang="en-US" dirty="0"/>
          </a:p>
        </p:txBody>
      </p:sp>
      <p:cxnSp>
        <p:nvCxnSpPr>
          <p:cNvPr id="19" name="Straight Arrow Connector 18"/>
          <p:cNvCxnSpPr/>
          <p:nvPr/>
        </p:nvCxnSpPr>
        <p:spPr>
          <a:xfrm>
            <a:off x="5486400" y="1905000"/>
            <a:ext cx="0" cy="228600"/>
          </a:xfrm>
          <a:prstGeom prst="straightConnector1">
            <a:avLst/>
          </a:prstGeom>
          <a:ln w="254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3657600" y="1905000"/>
            <a:ext cx="0" cy="228600"/>
          </a:xfrm>
          <a:prstGeom prst="straightConnector1">
            <a:avLst/>
          </a:prstGeom>
          <a:ln w="254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1752600" y="685800"/>
            <a:ext cx="4724400" cy="4038600"/>
            <a:chOff x="1752600" y="685800"/>
            <a:chExt cx="4724400" cy="4038600"/>
          </a:xfrm>
        </p:grpSpPr>
        <p:sp>
          <p:nvSpPr>
            <p:cNvPr id="2" name="Rectangle 1"/>
            <p:cNvSpPr/>
            <p:nvPr/>
          </p:nvSpPr>
          <p:spPr>
            <a:xfrm>
              <a:off x="1752600" y="1600200"/>
              <a:ext cx="2590800" cy="3124200"/>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p:cNvCxnSpPr/>
            <p:nvPr/>
          </p:nvCxnSpPr>
          <p:spPr>
            <a:xfrm>
              <a:off x="2590800" y="1600200"/>
              <a:ext cx="0" cy="3124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3429000" y="1600200"/>
              <a:ext cx="0" cy="3124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a:stCxn id="2" idx="1"/>
              <a:endCxn id="2" idx="3"/>
            </p:cNvCxnSpPr>
            <p:nvPr/>
          </p:nvCxnSpPr>
          <p:spPr>
            <a:xfrm>
              <a:off x="1752600" y="3162300"/>
              <a:ext cx="259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752600" y="3962400"/>
              <a:ext cx="259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752600" y="2362200"/>
              <a:ext cx="259080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3886200" y="685800"/>
              <a:ext cx="2590800" cy="3124200"/>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4724400" y="685800"/>
              <a:ext cx="0" cy="3124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562600" y="685800"/>
              <a:ext cx="0" cy="3124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11" idx="1"/>
              <a:endCxn id="11" idx="3"/>
            </p:cNvCxnSpPr>
            <p:nvPr/>
          </p:nvCxnSpPr>
          <p:spPr>
            <a:xfrm>
              <a:off x="3886200" y="2247900"/>
              <a:ext cx="259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886200" y="3048000"/>
              <a:ext cx="259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886200" y="1447800"/>
              <a:ext cx="25908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8" name="TextBox 17"/>
          <p:cNvSpPr txBox="1"/>
          <p:nvPr/>
        </p:nvSpPr>
        <p:spPr>
          <a:xfrm>
            <a:off x="3429000" y="4724400"/>
            <a:ext cx="902811" cy="369332"/>
          </a:xfrm>
          <a:prstGeom prst="rect">
            <a:avLst/>
          </a:prstGeom>
          <a:noFill/>
        </p:spPr>
        <p:txBody>
          <a:bodyPr wrap="none" rtlCol="0">
            <a:spAutoFit/>
          </a:bodyPr>
          <a:lstStyle/>
          <a:p>
            <a:r>
              <a:rPr lang="en-US" dirty="0" smtClean="0"/>
              <a:t>Time ‘t’</a:t>
            </a:r>
            <a:endParaRPr lang="en-US" dirty="0"/>
          </a:p>
        </p:txBody>
      </p:sp>
      <p:sp>
        <p:nvSpPr>
          <p:cNvPr id="25" name="TextBox 24"/>
          <p:cNvSpPr txBox="1"/>
          <p:nvPr/>
        </p:nvSpPr>
        <p:spPr>
          <a:xfrm>
            <a:off x="5562600" y="3810000"/>
            <a:ext cx="1127232" cy="369332"/>
          </a:xfrm>
          <a:prstGeom prst="rect">
            <a:avLst/>
          </a:prstGeom>
          <a:noFill/>
        </p:spPr>
        <p:txBody>
          <a:bodyPr wrap="none" rtlCol="0">
            <a:spAutoFit/>
          </a:bodyPr>
          <a:lstStyle/>
          <a:p>
            <a:r>
              <a:rPr lang="en-US" dirty="0" smtClean="0"/>
              <a:t>Time ‘t+6’</a:t>
            </a:r>
            <a:endParaRPr lang="en-US" dirty="0"/>
          </a:p>
        </p:txBody>
      </p:sp>
      <p:cxnSp>
        <p:nvCxnSpPr>
          <p:cNvPr id="27" name="Straight Arrow Connector 26"/>
          <p:cNvCxnSpPr/>
          <p:nvPr/>
        </p:nvCxnSpPr>
        <p:spPr>
          <a:xfrm flipH="1">
            <a:off x="1752600" y="685800"/>
            <a:ext cx="2133600" cy="885825"/>
          </a:xfrm>
          <a:prstGeom prst="straightConnector1">
            <a:avLst/>
          </a:prstGeom>
          <a:ln>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1752600" y="1457325"/>
            <a:ext cx="2133600" cy="885825"/>
          </a:xfrm>
          <a:prstGeom prst="straightConnector1">
            <a:avLst/>
          </a:prstGeom>
          <a:ln>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1752600" y="2266950"/>
            <a:ext cx="2133600" cy="885825"/>
          </a:xfrm>
          <a:prstGeom prst="straightConnector1">
            <a:avLst/>
          </a:prstGeom>
          <a:ln>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1752600" y="3038475"/>
            <a:ext cx="2133600" cy="923925"/>
          </a:xfrm>
          <a:prstGeom prst="straightConnector1">
            <a:avLst/>
          </a:prstGeom>
          <a:ln>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H="1">
            <a:off x="1752600" y="3800475"/>
            <a:ext cx="2133600" cy="923925"/>
          </a:xfrm>
          <a:prstGeom prst="straightConnector1">
            <a:avLst/>
          </a:prstGeom>
          <a:ln>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H="1">
            <a:off x="2590800" y="692726"/>
            <a:ext cx="2133600" cy="885825"/>
          </a:xfrm>
          <a:prstGeom prst="straightConnector1">
            <a:avLst/>
          </a:prstGeom>
          <a:ln>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2590800" y="1464251"/>
            <a:ext cx="2133600" cy="885825"/>
          </a:xfrm>
          <a:prstGeom prst="straightConnector1">
            <a:avLst/>
          </a:prstGeom>
          <a:ln>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a:off x="2590800" y="2273876"/>
            <a:ext cx="2133600" cy="885825"/>
          </a:xfrm>
          <a:prstGeom prst="straightConnector1">
            <a:avLst/>
          </a:prstGeom>
          <a:ln>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H="1">
            <a:off x="2590800" y="3045401"/>
            <a:ext cx="2133600" cy="923925"/>
          </a:xfrm>
          <a:prstGeom prst="straightConnector1">
            <a:avLst/>
          </a:prstGeom>
          <a:ln>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a:off x="2590800" y="3807401"/>
            <a:ext cx="2133600" cy="923925"/>
          </a:xfrm>
          <a:prstGeom prst="straightConnector1">
            <a:avLst/>
          </a:prstGeom>
          <a:ln>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a:off x="3429000" y="685800"/>
            <a:ext cx="2133600" cy="885825"/>
          </a:xfrm>
          <a:prstGeom prst="straightConnector1">
            <a:avLst/>
          </a:prstGeom>
          <a:ln>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H="1">
            <a:off x="3429000" y="1457325"/>
            <a:ext cx="2133600" cy="885825"/>
          </a:xfrm>
          <a:prstGeom prst="straightConnector1">
            <a:avLst/>
          </a:prstGeom>
          <a:ln>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H="1">
            <a:off x="3429000" y="2266950"/>
            <a:ext cx="2133600" cy="885825"/>
          </a:xfrm>
          <a:prstGeom prst="straightConnector1">
            <a:avLst/>
          </a:prstGeom>
          <a:ln>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a:off x="3429000" y="3038475"/>
            <a:ext cx="2133600" cy="923925"/>
          </a:xfrm>
          <a:prstGeom prst="straightConnector1">
            <a:avLst/>
          </a:prstGeom>
          <a:ln>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a:off x="3429000" y="3800475"/>
            <a:ext cx="2133600" cy="923925"/>
          </a:xfrm>
          <a:prstGeom prst="straightConnector1">
            <a:avLst/>
          </a:prstGeom>
          <a:ln>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H="1">
            <a:off x="4343400" y="685800"/>
            <a:ext cx="2133600" cy="885825"/>
          </a:xfrm>
          <a:prstGeom prst="straightConnector1">
            <a:avLst/>
          </a:prstGeom>
          <a:ln>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H="1">
            <a:off x="4343400" y="1457325"/>
            <a:ext cx="2133600" cy="885825"/>
          </a:xfrm>
          <a:prstGeom prst="straightConnector1">
            <a:avLst/>
          </a:prstGeom>
          <a:ln>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H="1">
            <a:off x="4343400" y="2266950"/>
            <a:ext cx="2133600" cy="885825"/>
          </a:xfrm>
          <a:prstGeom prst="straightConnector1">
            <a:avLst/>
          </a:prstGeom>
          <a:ln>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H="1">
            <a:off x="4343400" y="3038475"/>
            <a:ext cx="2133600" cy="923925"/>
          </a:xfrm>
          <a:prstGeom prst="straightConnector1">
            <a:avLst/>
          </a:prstGeom>
          <a:ln>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H="1">
            <a:off x="4343400" y="3800475"/>
            <a:ext cx="2133600" cy="923925"/>
          </a:xfrm>
          <a:prstGeom prst="straightConnector1">
            <a:avLst/>
          </a:prstGeom>
          <a:ln>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0" y="457200"/>
            <a:ext cx="8610600" cy="5940088"/>
          </a:xfrm>
          <a:prstGeom prst="rect">
            <a:avLst/>
          </a:prstGeom>
          <a:solidFill>
            <a:schemeClr val="bg2"/>
          </a:solidFill>
        </p:spPr>
        <p:txBody>
          <a:bodyPr wrap="square" rtlCol="0">
            <a:spAutoFit/>
          </a:bodyPr>
          <a:lstStyle/>
          <a:p>
            <a:pPr marL="457200" indent="-457200" algn="ctr"/>
            <a:r>
              <a:rPr lang="en-US" sz="2000" b="1" dirty="0" smtClean="0">
                <a:solidFill>
                  <a:srgbClr val="00B050"/>
                </a:solidFill>
              </a:rPr>
              <a:t>	</a:t>
            </a:r>
            <a:r>
              <a:rPr lang="en-US" sz="2000" b="1" u="sng" dirty="0" smtClean="0">
                <a:solidFill>
                  <a:srgbClr val="FF0000"/>
                </a:solidFill>
              </a:rPr>
              <a:t>STEPS TO FIND THE MULTIPLIERS    </a:t>
            </a:r>
          </a:p>
          <a:p>
            <a:pPr marL="457200" indent="-457200" algn="ctr"/>
            <a:endParaRPr lang="en-US" sz="2000" b="1" u="sng" dirty="0" smtClean="0">
              <a:solidFill>
                <a:srgbClr val="FF0000"/>
              </a:solidFill>
            </a:endParaRPr>
          </a:p>
          <a:p>
            <a:pPr marL="457200" indent="-457200"/>
            <a:r>
              <a:rPr lang="en-US" sz="2000" b="1" dirty="0" smtClean="0">
                <a:solidFill>
                  <a:srgbClr val="00B050"/>
                </a:solidFill>
              </a:rPr>
              <a:t>	1.Multipliers are obtained by stringing data sets, by 6 hourly forecast hours,  in a local cylindrical coordinate using the storm motion as the principal  azimuth.</a:t>
            </a:r>
          </a:p>
          <a:p>
            <a:pPr marL="457200" indent="-457200"/>
            <a:r>
              <a:rPr lang="en-US" sz="2000" dirty="0" smtClean="0"/>
              <a:t/>
            </a:r>
            <a:br>
              <a:rPr lang="en-US" sz="2000" dirty="0" smtClean="0"/>
            </a:br>
            <a:r>
              <a:rPr lang="en-US" sz="2000" b="1" dirty="0" smtClean="0">
                <a:solidFill>
                  <a:srgbClr val="7030A0"/>
                </a:solidFill>
              </a:rPr>
              <a:t>2. Collate forecasts of temperature tendencies ( including those from component physics and microphysics)  at intervals of every 6 hours using a local cylindrical coordinate with the direction of storm motion as the principle azimuth.</a:t>
            </a:r>
          </a:p>
          <a:p>
            <a:pPr marL="457200" indent="-457200"/>
            <a:r>
              <a:rPr lang="en-US" sz="2000" dirty="0" smtClean="0"/>
              <a:t/>
            </a:r>
            <a:br>
              <a:rPr lang="en-US" sz="2000" dirty="0" smtClean="0"/>
            </a:br>
            <a:r>
              <a:rPr lang="en-US" sz="2000" b="1" dirty="0" smtClean="0">
                <a:solidFill>
                  <a:srgbClr val="00B050"/>
                </a:solidFill>
              </a:rPr>
              <a:t>3. Compute model and observed total temperature tende</a:t>
            </a:r>
            <a:r>
              <a:rPr lang="en-US" sz="2000" dirty="0" smtClean="0"/>
              <a:t>ncies</a:t>
            </a:r>
          </a:p>
          <a:p>
            <a:pPr marL="457200" indent="-457200"/>
            <a:r>
              <a:rPr lang="en-US" sz="2000" dirty="0" smtClean="0"/>
              <a:t/>
            </a:r>
            <a:br>
              <a:rPr lang="en-US" sz="2000" dirty="0" smtClean="0"/>
            </a:br>
            <a:r>
              <a:rPr lang="en-US" sz="2000" b="1" dirty="0" smtClean="0">
                <a:solidFill>
                  <a:srgbClr val="7030A0"/>
                </a:solidFill>
              </a:rPr>
              <a:t>4. Calculate model  residual tendency which represents l tendencies from diffusion etc that are not explicitly included in 2 above.</a:t>
            </a:r>
          </a:p>
          <a:p>
            <a:pPr marL="457200" indent="-457200"/>
            <a:r>
              <a:rPr lang="en-US" sz="2000" dirty="0" smtClean="0"/>
              <a:t/>
            </a:r>
            <a:br>
              <a:rPr lang="en-US" sz="2000" dirty="0" smtClean="0"/>
            </a:br>
            <a:r>
              <a:rPr lang="en-US" sz="2000" b="1" dirty="0" smtClean="0">
                <a:solidFill>
                  <a:srgbClr val="00B050"/>
                </a:solidFill>
              </a:rPr>
              <a:t>5. Obtain the multipliers by regressing the observed total tendency against all of the model tendency terms. This uses as many as 112  forecasts from HWRF for the hurricanes of the 2011 season.   </a:t>
            </a:r>
            <a:endParaRPr lang="en-US" b="1" dirty="0">
              <a:solidFill>
                <a:srgbClr val="00B05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7876</TotalTime>
  <Words>1034</Words>
  <Application>Microsoft Office PowerPoint</Application>
  <PresentationFormat>On-screen Show (4:3)</PresentationFormat>
  <Paragraphs>156</Paragraphs>
  <Slides>18</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Office Theme</vt:lpstr>
      <vt:lpstr>Equation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default user</dc:creator>
  <cp:lastModifiedBy>T. N. Krishnamurti</cp:lastModifiedBy>
  <cp:revision>476</cp:revision>
  <dcterms:created xsi:type="dcterms:W3CDTF">2012-03-20T14:18:07Z</dcterms:created>
  <dcterms:modified xsi:type="dcterms:W3CDTF">2012-08-10T16:14:49Z</dcterms:modified>
</cp:coreProperties>
</file>