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7" r:id="rId3"/>
    <p:sldId id="348" r:id="rId4"/>
    <p:sldId id="350" r:id="rId5"/>
    <p:sldId id="337" r:id="rId6"/>
    <p:sldId id="343" r:id="rId7"/>
    <p:sldId id="339" r:id="rId8"/>
    <p:sldId id="340" r:id="rId9"/>
    <p:sldId id="335" r:id="rId10"/>
    <p:sldId id="349" r:id="rId11"/>
    <p:sldId id="353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71" r:id="rId23"/>
    <p:sldId id="367" r:id="rId24"/>
    <p:sldId id="368" r:id="rId25"/>
    <p:sldId id="369" r:id="rId26"/>
    <p:sldId id="370" r:id="rId27"/>
    <p:sldId id="354" r:id="rId28"/>
    <p:sldId id="355" r:id="rId2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y Fisher" initials="LB" lastIdx="23" clrIdx="0"/>
  <p:cmAuthor id="1" name="Mrinal Kanti Biswas" initials="MK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2" autoAdjust="0"/>
    <p:restoredTop sz="94660"/>
  </p:normalViewPr>
  <p:slideViewPr>
    <p:cSldViewPr>
      <p:cViewPr>
        <p:scale>
          <a:sx n="100" d="100"/>
          <a:sy n="100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swas\Mrinal\Physics\WRFWorkshop\alal2011_hpm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swas\Mrinal\Physics\WRFWorkshop\alal2011_hpm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Track</a:t>
            </a:r>
            <a:r>
              <a:rPr lang="en-US" baseline="0"/>
              <a:t> Errors Atlantic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Sheet2!$A$7</c:f>
              <c:strCache>
                <c:ptCount val="1"/>
                <c:pt idx="0">
                  <c:v>HPNM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Sheet2!$B$6:$K$6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Sheet2!$B$7:$K$7</c:f>
              <c:numCache>
                <c:formatCode>General</c:formatCode>
                <c:ptCount val="10"/>
                <c:pt idx="0">
                  <c:v>30.1</c:v>
                </c:pt>
                <c:pt idx="1">
                  <c:v>47.7</c:v>
                </c:pt>
                <c:pt idx="2">
                  <c:v>62.6</c:v>
                </c:pt>
                <c:pt idx="3">
                  <c:v>77.5</c:v>
                </c:pt>
                <c:pt idx="4">
                  <c:v>91.8</c:v>
                </c:pt>
                <c:pt idx="5">
                  <c:v>110.3</c:v>
                </c:pt>
                <c:pt idx="6">
                  <c:v>131.19999999999999</c:v>
                </c:pt>
                <c:pt idx="7">
                  <c:v>158.69999999999999</c:v>
                </c:pt>
                <c:pt idx="8">
                  <c:v>186.1</c:v>
                </c:pt>
                <c:pt idx="9">
                  <c:v>212.6</c:v>
                </c:pt>
              </c:numCache>
            </c:numRef>
          </c:val>
        </c:ser>
        <c:ser>
          <c:idx val="1"/>
          <c:order val="1"/>
          <c:tx>
            <c:strRef>
              <c:f>Sheet2!$A$8</c:f>
              <c:strCache>
                <c:ptCount val="1"/>
                <c:pt idx="0">
                  <c:v>HPHY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numRef>
              <c:f>Sheet2!$B$6:$K$6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Sheet2!$B$8:$K$8</c:f>
              <c:numCache>
                <c:formatCode>General</c:formatCode>
                <c:ptCount val="10"/>
                <c:pt idx="0">
                  <c:v>32.6</c:v>
                </c:pt>
                <c:pt idx="1">
                  <c:v>51.6</c:v>
                </c:pt>
                <c:pt idx="2">
                  <c:v>67.2</c:v>
                </c:pt>
                <c:pt idx="3">
                  <c:v>79.599999999999994</c:v>
                </c:pt>
                <c:pt idx="4">
                  <c:v>91.6</c:v>
                </c:pt>
                <c:pt idx="5">
                  <c:v>108.4</c:v>
                </c:pt>
                <c:pt idx="6">
                  <c:v>125.7</c:v>
                </c:pt>
                <c:pt idx="7">
                  <c:v>149.4</c:v>
                </c:pt>
                <c:pt idx="8">
                  <c:v>169.9</c:v>
                </c:pt>
                <c:pt idx="9">
                  <c:v>197</c:v>
                </c:pt>
              </c:numCache>
            </c:numRef>
          </c:val>
        </c:ser>
        <c:ser>
          <c:idx val="2"/>
          <c:order val="2"/>
          <c:tx>
            <c:strRef>
              <c:f>Sheet2!$A$9</c:f>
              <c:strCache>
                <c:ptCount val="1"/>
                <c:pt idx="0">
                  <c:v>HNSA</c:v>
                </c:pt>
              </c:strCache>
            </c:strRef>
          </c:tx>
          <c:invertIfNegative val="0"/>
          <c:cat>
            <c:numRef>
              <c:f>Sheet2!$B$6:$K$6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Sheet2!$B$9:$K$9</c:f>
              <c:numCache>
                <c:formatCode>General</c:formatCode>
                <c:ptCount val="10"/>
                <c:pt idx="0">
                  <c:v>33.6</c:v>
                </c:pt>
                <c:pt idx="1">
                  <c:v>52.7</c:v>
                </c:pt>
                <c:pt idx="2">
                  <c:v>71</c:v>
                </c:pt>
                <c:pt idx="3">
                  <c:v>87.4</c:v>
                </c:pt>
                <c:pt idx="4">
                  <c:v>104.4</c:v>
                </c:pt>
                <c:pt idx="5">
                  <c:v>127.3</c:v>
                </c:pt>
                <c:pt idx="6">
                  <c:v>150.1</c:v>
                </c:pt>
                <c:pt idx="7">
                  <c:v>178.3</c:v>
                </c:pt>
                <c:pt idx="8">
                  <c:v>202.8</c:v>
                </c:pt>
                <c:pt idx="9">
                  <c:v>225.8</c:v>
                </c:pt>
              </c:numCache>
            </c:numRef>
          </c:val>
        </c:ser>
        <c:ser>
          <c:idx val="3"/>
          <c:order val="3"/>
          <c:tx>
            <c:strRef>
              <c:f>Sheet2!$A$10</c:f>
              <c:strCache>
                <c:ptCount val="1"/>
                <c:pt idx="0">
                  <c:v>HKF1</c:v>
                </c:pt>
              </c:strCache>
            </c:strRef>
          </c:tx>
          <c:invertIfNegative val="0"/>
          <c:cat>
            <c:numRef>
              <c:f>Sheet2!$B$6:$K$6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Sheet2!$B$10:$K$10</c:f>
              <c:numCache>
                <c:formatCode>General</c:formatCode>
                <c:ptCount val="10"/>
                <c:pt idx="0">
                  <c:v>31.4</c:v>
                </c:pt>
                <c:pt idx="1">
                  <c:v>49.4</c:v>
                </c:pt>
                <c:pt idx="2">
                  <c:v>65.3</c:v>
                </c:pt>
                <c:pt idx="3">
                  <c:v>81.900000000000006</c:v>
                </c:pt>
                <c:pt idx="4">
                  <c:v>97</c:v>
                </c:pt>
                <c:pt idx="5">
                  <c:v>118.7</c:v>
                </c:pt>
                <c:pt idx="6">
                  <c:v>144</c:v>
                </c:pt>
                <c:pt idx="7">
                  <c:v>172.9</c:v>
                </c:pt>
                <c:pt idx="8">
                  <c:v>204.3</c:v>
                </c:pt>
                <c:pt idx="9">
                  <c:v>236.2</c:v>
                </c:pt>
              </c:numCache>
            </c:numRef>
          </c:val>
        </c:ser>
        <c:ser>
          <c:idx val="4"/>
          <c:order val="4"/>
          <c:tx>
            <c:strRef>
              <c:f>Sheet2!$A$11</c:f>
              <c:strCache>
                <c:ptCount val="1"/>
                <c:pt idx="0">
                  <c:v>HTDK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Sheet2!$B$6:$K$6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Sheet2!$B$11:$K$11</c:f>
              <c:numCache>
                <c:formatCode>General</c:formatCode>
                <c:ptCount val="10"/>
                <c:pt idx="0">
                  <c:v>31.2</c:v>
                </c:pt>
                <c:pt idx="1">
                  <c:v>50</c:v>
                </c:pt>
                <c:pt idx="2">
                  <c:v>66.8</c:v>
                </c:pt>
                <c:pt idx="3">
                  <c:v>87.9</c:v>
                </c:pt>
                <c:pt idx="4">
                  <c:v>109.6</c:v>
                </c:pt>
                <c:pt idx="5">
                  <c:v>133</c:v>
                </c:pt>
                <c:pt idx="6">
                  <c:v>161.1</c:v>
                </c:pt>
                <c:pt idx="7">
                  <c:v>202.7</c:v>
                </c:pt>
                <c:pt idx="8">
                  <c:v>251.9</c:v>
                </c:pt>
                <c:pt idx="9">
                  <c:v>297.3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22336"/>
        <c:axId val="71008256"/>
      </c:barChart>
      <c:catAx>
        <c:axId val="37022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Forecast</a:t>
                </a:r>
                <a:r>
                  <a:rPr lang="en-US" baseline="0"/>
                  <a:t> Hours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1008256"/>
        <c:crosses val="autoZero"/>
        <c:auto val="1"/>
        <c:lblAlgn val="ctr"/>
        <c:lblOffset val="100"/>
        <c:noMultiLvlLbl val="0"/>
      </c:catAx>
      <c:valAx>
        <c:axId val="71008256"/>
        <c:scaling>
          <c:orientation val="minMax"/>
          <c:max val="3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Errors (</a:t>
                </a:r>
                <a:r>
                  <a:rPr lang="en-US" dirty="0"/>
                  <a:t>nm)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022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Intensity</a:t>
            </a:r>
            <a:r>
              <a:rPr lang="en-US" baseline="0"/>
              <a:t> Errors Atlantic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Sheet2!$A$18</c:f>
              <c:strCache>
                <c:ptCount val="1"/>
                <c:pt idx="0">
                  <c:v>HPNM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Sheet2!$B$17:$K$17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Sheet2!$B$18:$K$18</c:f>
              <c:numCache>
                <c:formatCode>General</c:formatCode>
                <c:ptCount val="10"/>
                <c:pt idx="0">
                  <c:v>7.8</c:v>
                </c:pt>
                <c:pt idx="1">
                  <c:v>10.199999999999999</c:v>
                </c:pt>
                <c:pt idx="2">
                  <c:v>12.1</c:v>
                </c:pt>
                <c:pt idx="3">
                  <c:v>13.1</c:v>
                </c:pt>
                <c:pt idx="4">
                  <c:v>14.5</c:v>
                </c:pt>
                <c:pt idx="5">
                  <c:v>14.8</c:v>
                </c:pt>
                <c:pt idx="6">
                  <c:v>15.3</c:v>
                </c:pt>
                <c:pt idx="7">
                  <c:v>13.6</c:v>
                </c:pt>
                <c:pt idx="8">
                  <c:v>13.2</c:v>
                </c:pt>
                <c:pt idx="9">
                  <c:v>13.1</c:v>
                </c:pt>
              </c:numCache>
            </c:numRef>
          </c:val>
        </c:ser>
        <c:ser>
          <c:idx val="1"/>
          <c:order val="1"/>
          <c:tx>
            <c:strRef>
              <c:f>Sheet2!$A$19</c:f>
              <c:strCache>
                <c:ptCount val="1"/>
                <c:pt idx="0">
                  <c:v>HPHY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numRef>
              <c:f>Sheet2!$B$17:$K$17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Sheet2!$B$19:$K$19</c:f>
              <c:numCache>
                <c:formatCode>General</c:formatCode>
                <c:ptCount val="10"/>
                <c:pt idx="0">
                  <c:v>8.4</c:v>
                </c:pt>
                <c:pt idx="1">
                  <c:v>11.3</c:v>
                </c:pt>
                <c:pt idx="2">
                  <c:v>13</c:v>
                </c:pt>
                <c:pt idx="3">
                  <c:v>13.8</c:v>
                </c:pt>
                <c:pt idx="4">
                  <c:v>14.9</c:v>
                </c:pt>
                <c:pt idx="5">
                  <c:v>15.5</c:v>
                </c:pt>
                <c:pt idx="6">
                  <c:v>16.2</c:v>
                </c:pt>
                <c:pt idx="7">
                  <c:v>16.2</c:v>
                </c:pt>
                <c:pt idx="8">
                  <c:v>15.8</c:v>
                </c:pt>
                <c:pt idx="9">
                  <c:v>15.4</c:v>
                </c:pt>
              </c:numCache>
            </c:numRef>
          </c:val>
        </c:ser>
        <c:ser>
          <c:idx val="2"/>
          <c:order val="2"/>
          <c:tx>
            <c:strRef>
              <c:f>Sheet2!$A$20</c:f>
              <c:strCache>
                <c:ptCount val="1"/>
                <c:pt idx="0">
                  <c:v>HNSA</c:v>
                </c:pt>
              </c:strCache>
            </c:strRef>
          </c:tx>
          <c:invertIfNegative val="0"/>
          <c:cat>
            <c:numRef>
              <c:f>Sheet2!$B$17:$K$17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Sheet2!$B$20:$K$20</c:f>
              <c:numCache>
                <c:formatCode>General</c:formatCode>
                <c:ptCount val="10"/>
                <c:pt idx="0">
                  <c:v>9.1</c:v>
                </c:pt>
                <c:pt idx="1">
                  <c:v>11</c:v>
                </c:pt>
                <c:pt idx="2">
                  <c:v>12.9</c:v>
                </c:pt>
                <c:pt idx="3">
                  <c:v>13.7</c:v>
                </c:pt>
                <c:pt idx="4">
                  <c:v>15.6</c:v>
                </c:pt>
                <c:pt idx="5">
                  <c:v>16.2</c:v>
                </c:pt>
                <c:pt idx="6">
                  <c:v>16.399999999999999</c:v>
                </c:pt>
                <c:pt idx="7">
                  <c:v>14.6</c:v>
                </c:pt>
                <c:pt idx="8">
                  <c:v>15.3</c:v>
                </c:pt>
                <c:pt idx="9">
                  <c:v>15.6</c:v>
                </c:pt>
              </c:numCache>
            </c:numRef>
          </c:val>
        </c:ser>
        <c:ser>
          <c:idx val="3"/>
          <c:order val="3"/>
          <c:tx>
            <c:strRef>
              <c:f>Sheet2!$A$21</c:f>
              <c:strCache>
                <c:ptCount val="1"/>
                <c:pt idx="0">
                  <c:v>HKF1</c:v>
                </c:pt>
              </c:strCache>
            </c:strRef>
          </c:tx>
          <c:invertIfNegative val="0"/>
          <c:cat>
            <c:numRef>
              <c:f>Sheet2!$B$17:$K$17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Sheet2!$B$21:$K$21</c:f>
              <c:numCache>
                <c:formatCode>General</c:formatCode>
                <c:ptCount val="10"/>
                <c:pt idx="0">
                  <c:v>8.5</c:v>
                </c:pt>
                <c:pt idx="1">
                  <c:v>11</c:v>
                </c:pt>
                <c:pt idx="2">
                  <c:v>13.3</c:v>
                </c:pt>
                <c:pt idx="3">
                  <c:v>14.1</c:v>
                </c:pt>
                <c:pt idx="4">
                  <c:v>14.7</c:v>
                </c:pt>
                <c:pt idx="5">
                  <c:v>15.1</c:v>
                </c:pt>
                <c:pt idx="6">
                  <c:v>16.399999999999999</c:v>
                </c:pt>
                <c:pt idx="7">
                  <c:v>14.2</c:v>
                </c:pt>
                <c:pt idx="8">
                  <c:v>13.9</c:v>
                </c:pt>
                <c:pt idx="9">
                  <c:v>13.7</c:v>
                </c:pt>
              </c:numCache>
            </c:numRef>
          </c:val>
        </c:ser>
        <c:ser>
          <c:idx val="4"/>
          <c:order val="4"/>
          <c:tx>
            <c:strRef>
              <c:f>Sheet2!$A$22</c:f>
              <c:strCache>
                <c:ptCount val="1"/>
                <c:pt idx="0">
                  <c:v>HTDK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Sheet2!$B$17:$K$17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Sheet2!$B$22:$K$22</c:f>
              <c:numCache>
                <c:formatCode>General</c:formatCode>
                <c:ptCount val="10"/>
                <c:pt idx="0">
                  <c:v>8.6</c:v>
                </c:pt>
                <c:pt idx="1">
                  <c:v>10.9</c:v>
                </c:pt>
                <c:pt idx="2">
                  <c:v>12</c:v>
                </c:pt>
                <c:pt idx="3">
                  <c:v>13.7</c:v>
                </c:pt>
                <c:pt idx="4">
                  <c:v>15.7</c:v>
                </c:pt>
                <c:pt idx="5">
                  <c:v>15.6</c:v>
                </c:pt>
                <c:pt idx="6">
                  <c:v>16.2</c:v>
                </c:pt>
                <c:pt idx="7">
                  <c:v>14.7</c:v>
                </c:pt>
                <c:pt idx="8">
                  <c:v>13.4</c:v>
                </c:pt>
                <c:pt idx="9">
                  <c:v>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29728"/>
        <c:axId val="34331648"/>
      </c:barChart>
      <c:catAx>
        <c:axId val="34329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Forecast</a:t>
                </a:r>
                <a:r>
                  <a:rPr lang="en-US" baseline="0"/>
                  <a:t> Hours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4331648"/>
        <c:crosses val="autoZero"/>
        <c:auto val="1"/>
        <c:lblAlgn val="ctr"/>
        <c:lblOffset val="100"/>
        <c:noMultiLvlLbl val="0"/>
      </c:catAx>
      <c:valAx>
        <c:axId val="34331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Errors (</a:t>
                </a:r>
                <a:r>
                  <a:rPr lang="en-US" dirty="0" err="1" smtClean="0"/>
                  <a:t>Kt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329728"/>
        <c:crosses val="autoZero"/>
        <c:crossBetween val="between"/>
        <c:majorUnit val="3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A7D925E-F660-44D5-9506-FDD02DCF84FE}" type="datetimeFigureOut">
              <a:rPr lang="en-US" smtClean="0"/>
              <a:pPr/>
              <a:t>8/10/2012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3F585B7-4DD1-4A4E-96E8-CEF98480C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0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585B7-4DD1-4A4E-96E8-CEF98480CA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is a scatter diagram of observed versus forecast intensity change in kt per day. </a:t>
            </a:r>
          </a:p>
          <a:p>
            <a:r>
              <a:rPr lang="en-US" baseline="0" dirty="0" smtClean="0"/>
              <a:t>The dataset used is the H212 run by EMC.</a:t>
            </a:r>
          </a:p>
          <a:p>
            <a:r>
              <a:rPr lang="en-US" baseline="0" dirty="0" smtClean="0"/>
              <a:t>We see that the correlation 0.49.</a:t>
            </a:r>
          </a:p>
          <a:p>
            <a:r>
              <a:rPr lang="en-US" baseline="0" dirty="0" smtClean="0"/>
              <a:t>When we highlight intensity change greater than 30 kt/ day, or rapid intensification, we see that the model is challenged. </a:t>
            </a:r>
          </a:p>
          <a:p>
            <a:r>
              <a:rPr lang="en-US" baseline="0" dirty="0" smtClean="0"/>
              <a:t>In these other diagrams, we stratified the results by track error, from less than 50 nm to greater than 200 nm. </a:t>
            </a:r>
          </a:p>
          <a:p>
            <a:r>
              <a:rPr lang="en-US" baseline="0" dirty="0" smtClean="0"/>
              <a:t>The intensity change forecast is better when the forecast storm is in the right place, but the correlation is still only 0.58.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Every image has lines showing the -25 kt/24h and +30 kt/24h, which are the usual thresholds for Rapid Intensification (RI) and Rapid Weakening (RW).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EA8BC-1C77-2A41-85EF-1681AE3D2F9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1BBC-4D99-4FFA-B78C-066483BBF2BB}" type="datetimeFigureOut">
              <a:rPr lang="en-US"/>
              <a:pPr>
                <a:defRPr/>
              </a:pPr>
              <a:t>8/10/2012</a:t>
            </a:fld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1617C5-BFC2-4BFA-B9C5-7C87504B43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320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FE17A-73E6-4344-BEFB-7165949CEAA0}" type="datetimeFigureOut">
              <a:rPr lang="en-US"/>
              <a:pPr>
                <a:defRPr/>
              </a:pPr>
              <a:t>8/10/2012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29B2-C355-4105-BD09-077E7DB9B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9618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BD1F6-7DE8-4C20-A1D1-36C3F9F4A705}" type="datetimeFigureOut">
              <a:rPr lang="en-US"/>
              <a:pPr>
                <a:defRPr/>
              </a:pPr>
              <a:t>8/10/2012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B1A81-1E64-46E4-BB51-4372E523D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2538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8/10/2012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12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8/10/2012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48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8/10/2012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8/10/2012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288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8/10/2012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132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8/10/2012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8/10/2012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8/10/2012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932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3C9F-755A-4D95-B499-7261E1121442}" type="datetimeFigureOut">
              <a:rPr lang="en-US"/>
              <a:pPr>
                <a:defRPr/>
              </a:pPr>
              <a:t>8/10/2012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AB5B3-C3C8-47CB-915A-3D36620F54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0908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8/10/2012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382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8/10/2012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8/10/2012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1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0DBE9-027B-4F3B-A561-1164B656DE3D}" type="datetimeFigureOut">
              <a:rPr lang="en-US"/>
              <a:pPr>
                <a:defRPr/>
              </a:pPr>
              <a:t>8/10/2012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0B6CE-A2C5-4A8A-A5CD-A6EA0A3E6C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2623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9D6B-5D9C-422E-B656-F12267D65A10}" type="datetimeFigureOut">
              <a:rPr lang="en-US"/>
              <a:pPr>
                <a:defRPr/>
              </a:pPr>
              <a:t>8/10/2012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7BF9-47DB-4653-BA16-2E41B593BF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499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9AD51-C52A-4760-B539-A688340690BC}" type="datetimeFigureOut">
              <a:rPr lang="en-US"/>
              <a:pPr>
                <a:defRPr/>
              </a:pPr>
              <a:t>8/10/2012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C1765-F1DA-4B8D-AD95-93EE888B76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2429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256B-D543-436C-BD91-19555675A52F}" type="datetimeFigureOut">
              <a:rPr lang="en-US"/>
              <a:pPr>
                <a:defRPr/>
              </a:pPr>
              <a:t>8/10/2012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36D2B-96A3-43C5-9B04-B4C188B1A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375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284B5-CD1E-48C8-A495-A5BF38B175FC}" type="datetimeFigureOut">
              <a:rPr lang="en-US"/>
              <a:pPr>
                <a:defRPr/>
              </a:pPr>
              <a:t>8/10/2012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492E-4F64-437A-8385-5E6FF2B06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2590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75C5-CAFB-4EC4-81B5-78DF984C57B6}" type="datetimeFigureOut">
              <a:rPr lang="en-US"/>
              <a:pPr>
                <a:defRPr/>
              </a:pPr>
              <a:t>8/10/2012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A850F-0E5E-487C-A997-AE2ACFF8C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7272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1919B-E888-4ED5-99FD-5BF01A73D7FE}" type="datetimeFigureOut">
              <a:rPr lang="en-US"/>
              <a:pPr>
                <a:defRPr/>
              </a:pPr>
              <a:t>8/10/2012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C349-EC51-4592-A0FC-AC331A4E0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9431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1F497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0D193E-4291-46B3-A800-C5E5EA742284}" type="datetimeFigureOut">
              <a:rPr lang="en-US"/>
              <a:pPr>
                <a:defRPr/>
              </a:pPr>
              <a:t>8/10/2012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rgbClr val="1F497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7D006DA-1E17-436E-867F-DE2E1A54C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2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010DCD-E053-47AD-A951-25BCFFF373F4}" type="datetimeFigureOut">
              <a:rPr lang="en-US" smtClean="0">
                <a:solidFill>
                  <a:srgbClr val="1F497D"/>
                </a:solidFill>
              </a:rPr>
              <a:pPr/>
              <a:t>8/10/2012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0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2286000"/>
          </a:xfrm>
        </p:spPr>
        <p:txBody>
          <a:bodyPr/>
          <a:lstStyle/>
          <a:p>
            <a:r>
              <a:rPr lang="en-US" sz="3200" dirty="0" smtClean="0"/>
              <a:t>Diagnostic Activities at the </a:t>
            </a:r>
            <a:br>
              <a:rPr lang="en-US" sz="3200" dirty="0" smtClean="0"/>
            </a:br>
            <a:r>
              <a:rPr lang="en-US" sz="3200" dirty="0" smtClean="0"/>
              <a:t>Developmental Testbed Center</a:t>
            </a:r>
            <a:endParaRPr sz="3200" dirty="0" smtClean="0"/>
          </a:p>
        </p:txBody>
      </p:sp>
      <p:pic>
        <p:nvPicPr>
          <p:cNvPr id="6147" name="Picture 4" descr="dtc_wordmark_pms2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609600" y="3657600"/>
            <a:ext cx="739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Mrinal K 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Biswas</a:t>
            </a:r>
            <a:r>
              <a:rPr lang="en-US" sz="2400" b="1" baseline="30000" dirty="0" smtClean="0">
                <a:solidFill>
                  <a:srgbClr val="C00000"/>
                </a:solidFill>
                <a:cs typeface="Arial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, Jonathan Vigh</a:t>
            </a:r>
            <a:r>
              <a:rPr lang="en-US" sz="2400" b="1" baseline="30000" dirty="0" smtClean="0">
                <a:solidFill>
                  <a:srgbClr val="C00000"/>
                </a:solidFill>
                <a:cs typeface="Arial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, Ligia 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R 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Bernardet</a:t>
            </a:r>
            <a:r>
              <a:rPr lang="en-US" sz="2400" b="1" baseline="30000" dirty="0" smtClean="0">
                <a:solidFill>
                  <a:srgbClr val="C00000"/>
                </a:solidFill>
                <a:cs typeface="Arial" charset="0"/>
              </a:rPr>
              <a:t>2 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 and </a:t>
            </a:r>
            <a:r>
              <a:rPr lang="en-US" sz="2400" b="1" dirty="0" err="1" smtClean="0">
                <a:solidFill>
                  <a:srgbClr val="C00000"/>
                </a:solidFill>
                <a:cs typeface="Arial" charset="0"/>
              </a:rPr>
              <a:t>Shaowu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 Bao</a:t>
            </a:r>
            <a:r>
              <a:rPr lang="en-US" sz="2400" b="1" baseline="30000" dirty="0" smtClean="0">
                <a:solidFill>
                  <a:srgbClr val="C00000"/>
                </a:solidFill>
                <a:cs typeface="Arial" charset="0"/>
              </a:rPr>
              <a:t>2 </a:t>
            </a:r>
            <a:endParaRPr lang="en-US" sz="24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2884488" y="4572000"/>
            <a:ext cx="32115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1980985" y="4565650"/>
            <a:ext cx="50185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aseline="30000" dirty="0" smtClean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National Center for Atmospheric Research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aseline="30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CIRES, NOAA/ESRL/GSD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447800" y="6081713"/>
            <a:ext cx="662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HFIP Diagnostics Workshop, August 10, 2012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1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181600" y="4038600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 &gt; 200 nm</a:t>
            </a:r>
            <a:endParaRPr lang="en-US" sz="1600" dirty="0"/>
          </a:p>
        </p:txBody>
      </p:sp>
      <p:sp>
        <p:nvSpPr>
          <p:cNvPr id="25" name="Rectangle 5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838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Intensity Change Verification (kt/day)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228600" y="2209800"/>
            <a:ext cx="1219200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Forecast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52600" y="36576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Obs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1752600"/>
            <a:ext cx="990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T&lt; 50 nm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0" y="1752600"/>
            <a:ext cx="1219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51&lt;  T &lt; 100 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371600" y="4038600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101&lt;  T &lt; 150 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352800" y="4038600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151 &lt;  T &lt; 200 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6858000" y="1905000"/>
            <a:ext cx="2057400" cy="1569660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correlation between forecast and observed intensity change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66800" y="6096000"/>
            <a:ext cx="7391400" cy="646331"/>
          </a:xfrm>
          <a:prstGeom prst="rect">
            <a:avLst/>
          </a:prstGeom>
          <a:solidFill>
            <a:schemeClr val="accent3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H212 (1265 retrospective cases) </a:t>
            </a:r>
            <a:r>
              <a:rPr lang="en-US" dirty="0" smtClean="0"/>
              <a:t>– run by EMC – Atlantic and Pacific basins </a:t>
            </a:r>
          </a:p>
          <a:p>
            <a:r>
              <a:rPr lang="en-US" dirty="0" smtClean="0"/>
              <a:t>From </a:t>
            </a:r>
            <a:r>
              <a:rPr lang="en-US" dirty="0" err="1" smtClean="0"/>
              <a:t>Bao</a:t>
            </a:r>
            <a:r>
              <a:rPr lang="en-US" dirty="0" smtClean="0"/>
              <a:t>, Bernardet, </a:t>
            </a:r>
            <a:r>
              <a:rPr lang="en-US" dirty="0" err="1" smtClean="0"/>
              <a:t>Biswas</a:t>
            </a:r>
            <a:r>
              <a:rPr lang="en-US" dirty="0" smtClean="0"/>
              <a:t> and </a:t>
            </a:r>
            <a:r>
              <a:rPr lang="en-US" dirty="0" err="1" smtClean="0"/>
              <a:t>Kieue</a:t>
            </a:r>
            <a:r>
              <a:rPr lang="en-US" dirty="0" smtClean="0"/>
              <a:t>, 2012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58000" y="4648200"/>
            <a:ext cx="2057400" cy="1200328"/>
          </a:xfrm>
          <a:prstGeom prst="rect">
            <a:avLst/>
          </a:prstGeom>
          <a:solidFill>
            <a:schemeClr val="accent4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Correlation higher when low track error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2800" y="1295400"/>
            <a:ext cx="4648200" cy="461665"/>
          </a:xfrm>
          <a:prstGeom prst="rect">
            <a:avLst/>
          </a:prstGeom>
          <a:solidFill>
            <a:schemeClr val="accent4">
              <a:alpha val="30000"/>
            </a:schemeClr>
          </a:solidFill>
          <a:ln w="222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Stratification by track error (T) (nm)</a:t>
            </a:r>
            <a:endParaRPr lang="en-US" sz="2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500" r="3000" b="9000"/>
          <a:stretch>
            <a:fillRect/>
          </a:stretch>
        </p:blipFill>
        <p:spPr>
          <a:xfrm>
            <a:off x="533400" y="1676400"/>
            <a:ext cx="2362200" cy="212466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905000" y="32766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Corr=0.49</a:t>
            </a:r>
          </a:p>
        </p:txBody>
      </p:sp>
      <p:grpSp>
        <p:nvGrpSpPr>
          <p:cNvPr id="2" name="Group 59"/>
          <p:cNvGrpSpPr/>
          <p:nvPr/>
        </p:nvGrpSpPr>
        <p:grpSpPr>
          <a:xfrm>
            <a:off x="2895600" y="2057400"/>
            <a:ext cx="1829936" cy="1645920"/>
            <a:chOff x="2895600" y="2057400"/>
            <a:chExt cx="1829936" cy="164592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" t="10500" r="4500" b="9000"/>
            <a:stretch>
              <a:fillRect/>
            </a:stretch>
          </p:blipFill>
          <p:spPr>
            <a:xfrm>
              <a:off x="2895600" y="2057400"/>
              <a:ext cx="1829936" cy="164592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3810000" y="3276600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Corr=0.58</a:t>
              </a:r>
            </a:p>
          </p:txBody>
        </p:sp>
      </p:grpSp>
      <p:grpSp>
        <p:nvGrpSpPr>
          <p:cNvPr id="3" name="Group 60"/>
          <p:cNvGrpSpPr/>
          <p:nvPr/>
        </p:nvGrpSpPr>
        <p:grpSpPr>
          <a:xfrm>
            <a:off x="4876800" y="2057400"/>
            <a:ext cx="1829936" cy="1645920"/>
            <a:chOff x="4876800" y="2057400"/>
            <a:chExt cx="1829936" cy="164592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" t="10500" r="4500" b="9000"/>
            <a:stretch>
              <a:fillRect/>
            </a:stretch>
          </p:blipFill>
          <p:spPr>
            <a:xfrm>
              <a:off x="4876800" y="2057400"/>
              <a:ext cx="1829936" cy="164592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5791200" y="3200400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Corr=0.47</a:t>
              </a:r>
            </a:p>
          </p:txBody>
        </p:sp>
      </p:grpSp>
      <p:grpSp>
        <p:nvGrpSpPr>
          <p:cNvPr id="4" name="Group 63"/>
          <p:cNvGrpSpPr/>
          <p:nvPr/>
        </p:nvGrpSpPr>
        <p:grpSpPr>
          <a:xfrm>
            <a:off x="990600" y="4419600"/>
            <a:ext cx="1829936" cy="1645920"/>
            <a:chOff x="990600" y="4419600"/>
            <a:chExt cx="1829936" cy="164592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" t="10500" r="4500" b="9000"/>
            <a:stretch>
              <a:fillRect/>
            </a:stretch>
          </p:blipFill>
          <p:spPr>
            <a:xfrm>
              <a:off x="990600" y="4419600"/>
              <a:ext cx="1829936" cy="164592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905000" y="5562600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Corr=0.40</a:t>
              </a:r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2895600" y="4419600"/>
            <a:ext cx="1828800" cy="1644899"/>
            <a:chOff x="2895600" y="4419600"/>
            <a:chExt cx="1828800" cy="164489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" t="10500" r="4500" b="9000"/>
            <a:stretch>
              <a:fillRect/>
            </a:stretch>
          </p:blipFill>
          <p:spPr>
            <a:xfrm>
              <a:off x="2895600" y="4419600"/>
              <a:ext cx="1828800" cy="1644899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3810000" y="5638800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Corr=0.30</a:t>
              </a:r>
            </a:p>
          </p:txBody>
        </p:sp>
      </p:grpSp>
      <p:grpSp>
        <p:nvGrpSpPr>
          <p:cNvPr id="6" name="Group 61"/>
          <p:cNvGrpSpPr/>
          <p:nvPr/>
        </p:nvGrpSpPr>
        <p:grpSpPr>
          <a:xfrm>
            <a:off x="4876800" y="4419600"/>
            <a:ext cx="1829936" cy="1645920"/>
            <a:chOff x="4876800" y="4419600"/>
            <a:chExt cx="1829936" cy="164592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" t="10500" r="4500" b="9000"/>
            <a:stretch>
              <a:fillRect/>
            </a:stretch>
          </p:blipFill>
          <p:spPr>
            <a:xfrm>
              <a:off x="4876800" y="4419600"/>
              <a:ext cx="1829936" cy="164592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5791200" y="5562600"/>
              <a:ext cx="838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Corr=0.20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1579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2286000"/>
          </a:xfrm>
        </p:spPr>
        <p:txBody>
          <a:bodyPr/>
          <a:lstStyle/>
          <a:p>
            <a:r>
              <a:rPr lang="en-US" sz="3200" dirty="0" smtClean="0"/>
              <a:t>HWRF Large Scale Diagnostics</a:t>
            </a:r>
            <a:endParaRPr sz="3200" dirty="0" smtClean="0"/>
          </a:p>
        </p:txBody>
      </p:sp>
      <p:pic>
        <p:nvPicPr>
          <p:cNvPr id="6147" name="Picture 4" descr="dtc_wordmark_pms2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2884488" y="4572000"/>
            <a:ext cx="32115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1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are the error characteristics of the </a:t>
            </a:r>
            <a:r>
              <a:rPr lang="en-US" dirty="0" smtClean="0"/>
              <a:t>basin-scale HWRF’s large </a:t>
            </a:r>
            <a:r>
              <a:rPr lang="en-US" dirty="0"/>
              <a:t>scale climatology?</a:t>
            </a:r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regional errors be tied to certain physical processes?</a:t>
            </a:r>
          </a:p>
          <a:p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/>
              <a:t>there systematic errors in model physics that aren't obvious near the hurricane, but which affect the model's forecast?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0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1066800" y="1600200"/>
            <a:ext cx="1600200" cy="1371600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BHWRF</a:t>
            </a:r>
          </a:p>
          <a:p>
            <a:pPr algn="ctr"/>
            <a:r>
              <a:rPr lang="en-US" sz="2400" dirty="0" smtClean="0"/>
              <a:t>forecast</a:t>
            </a:r>
          </a:p>
          <a:p>
            <a:pPr algn="ctr"/>
            <a:r>
              <a:rPr lang="en-US" sz="2400" dirty="0" smtClean="0"/>
              <a:t>fields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6858000" y="1716161"/>
            <a:ext cx="17526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GFS analysis</a:t>
            </a:r>
          </a:p>
          <a:p>
            <a:pPr algn="ctr"/>
            <a:r>
              <a:rPr lang="en-US" sz="2400" b="1" dirty="0" smtClean="0"/>
              <a:t>fields</a:t>
            </a:r>
            <a:endParaRPr lang="en-US" sz="2400" b="1" dirty="0"/>
          </a:p>
        </p:txBody>
      </p:sp>
      <p:sp>
        <p:nvSpPr>
          <p:cNvPr id="6" name="Right Arrow 5"/>
          <p:cNvSpPr/>
          <p:nvPr/>
        </p:nvSpPr>
        <p:spPr>
          <a:xfrm rot="1642058">
            <a:off x="2542878" y="2903944"/>
            <a:ext cx="132968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957122">
            <a:off x="5812446" y="2882778"/>
            <a:ext cx="12950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0" y="3276600"/>
            <a:ext cx="2077340" cy="1143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Compute paired differences</a:t>
            </a:r>
            <a:endParaRPr lang="en-US" sz="2400" b="1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4471713" y="4548010"/>
            <a:ext cx="7033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11010" y="5142002"/>
            <a:ext cx="3824755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Accumulate differences by forecast lead time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03403" y="3050143"/>
            <a:ext cx="166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570 forecast cases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3179320"/>
            <a:ext cx="166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615 forecast cases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06576" y="1716161"/>
            <a:ext cx="303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730 possible forecast cases from </a:t>
            </a:r>
          </a:p>
          <a:p>
            <a:r>
              <a:rPr lang="en-US" dirty="0" smtClean="0"/>
              <a:t>     2011060318 to 2011112506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3363986"/>
            <a:ext cx="278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Cold-started from GFS analysis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99919" y="348412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PRE13HI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32734" y="5131728"/>
            <a:ext cx="152958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3D temp</a:t>
            </a:r>
          </a:p>
          <a:p>
            <a:r>
              <a:rPr lang="en-US" dirty="0" smtClean="0"/>
              <a:t>3D u and v</a:t>
            </a:r>
          </a:p>
          <a:p>
            <a:r>
              <a:rPr lang="en-US" dirty="0" smtClean="0"/>
              <a:t>3D rel. hum.</a:t>
            </a:r>
          </a:p>
          <a:p>
            <a:r>
              <a:rPr lang="en-US" dirty="0" smtClean="0"/>
              <a:t>3D sp. hum.</a:t>
            </a:r>
          </a:p>
          <a:p>
            <a:r>
              <a:rPr lang="en-US" dirty="0" smtClean="0"/>
              <a:t>3D </a:t>
            </a:r>
            <a:r>
              <a:rPr lang="en-US" dirty="0" err="1" smtClean="0"/>
              <a:t>geopotential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5105941"/>
            <a:ext cx="168770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cloud water</a:t>
            </a:r>
          </a:p>
          <a:p>
            <a:r>
              <a:rPr lang="en-US" dirty="0" err="1" smtClean="0"/>
              <a:t>precipitable</a:t>
            </a:r>
            <a:r>
              <a:rPr lang="en-US" dirty="0" smtClean="0"/>
              <a:t> water</a:t>
            </a:r>
          </a:p>
          <a:p>
            <a:r>
              <a:rPr lang="en-US" dirty="0" smtClean="0"/>
              <a:t>precipitation</a:t>
            </a:r>
          </a:p>
          <a:p>
            <a:r>
              <a:rPr lang="en-US" dirty="0" smtClean="0"/>
              <a:t>surface pressure</a:t>
            </a:r>
          </a:p>
          <a:p>
            <a:r>
              <a:rPr lang="en-US" dirty="0" smtClean="0"/>
              <a:t>skin temperature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11545" y="6208946"/>
            <a:ext cx="2223686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eVAR</a:t>
            </a:r>
            <a:r>
              <a:rPr lang="en-US" sz="2000" dirty="0" smtClean="0"/>
              <a:t> = MSE – BIAS</a:t>
            </a:r>
            <a:r>
              <a:rPr lang="en-US" sz="2000" baseline="30000" dirty="0" smtClean="0"/>
              <a:t>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6361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371600"/>
            <a:ext cx="124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2011082500</a:t>
            </a:r>
          </a:p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" y="3886200"/>
            <a:ext cx="1269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2011082400</a:t>
            </a:r>
          </a:p>
          <a:p>
            <a:r>
              <a:rPr lang="en-US" dirty="0" smtClean="0"/>
              <a:t>24-h forecast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1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8572500" cy="6858000"/>
          </a:xfrm>
        </p:spPr>
      </p:pic>
    </p:spTree>
    <p:extLst>
      <p:ext uri="{BB962C8B-B14F-4D97-AF65-F5344CB8AC3E}">
        <p14:creationId xmlns:p14="http://schemas.microsoft.com/office/powerpoint/2010/main" val="1814465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9050"/>
            <a:ext cx="8763000" cy="7010400"/>
          </a:xfrm>
        </p:spPr>
      </p:pic>
    </p:spTree>
    <p:extLst>
      <p:ext uri="{BB962C8B-B14F-4D97-AF65-F5344CB8AC3E}">
        <p14:creationId xmlns:p14="http://schemas.microsoft.com/office/powerpoint/2010/main" val="5042120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572500" cy="6858000"/>
          </a:xfrm>
        </p:spPr>
      </p:pic>
    </p:spTree>
    <p:extLst>
      <p:ext uri="{BB962C8B-B14F-4D97-AF65-F5344CB8AC3E}">
        <p14:creationId xmlns:p14="http://schemas.microsoft.com/office/powerpoint/2010/main" val="6603544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609600"/>
            <a:ext cx="10629900" cy="8503920"/>
          </a:xfrm>
        </p:spPr>
      </p:pic>
    </p:spTree>
    <p:extLst>
      <p:ext uri="{BB962C8B-B14F-4D97-AF65-F5344CB8AC3E}">
        <p14:creationId xmlns:p14="http://schemas.microsoft.com/office/powerpoint/2010/main" val="1226229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533400"/>
            <a:ext cx="10668000" cy="8534400"/>
          </a:xfrm>
        </p:spPr>
      </p:pic>
    </p:spTree>
    <p:extLst>
      <p:ext uri="{BB962C8B-B14F-4D97-AF65-F5344CB8AC3E}">
        <p14:creationId xmlns:p14="http://schemas.microsoft.com/office/powerpoint/2010/main" val="1084398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2286000"/>
          </a:xfrm>
        </p:spPr>
        <p:txBody>
          <a:bodyPr/>
          <a:lstStyle/>
          <a:p>
            <a:r>
              <a:rPr lang="en-US" sz="3200" dirty="0"/>
              <a:t>Sensitivity of HWRF Forecasts to Cumulus Parameterizations</a:t>
            </a:r>
            <a:endParaRPr sz="3200" dirty="0" smtClean="0"/>
          </a:p>
        </p:txBody>
      </p:sp>
      <p:pic>
        <p:nvPicPr>
          <p:cNvPr id="6147" name="Picture 4" descr="dtc_wordmark_pms2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2884488" y="4572000"/>
            <a:ext cx="32115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1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10058400" cy="8046720"/>
          </a:xfrm>
        </p:spPr>
      </p:pic>
    </p:spTree>
    <p:extLst>
      <p:ext uri="{BB962C8B-B14F-4D97-AF65-F5344CB8AC3E}">
        <p14:creationId xmlns:p14="http://schemas.microsoft.com/office/powerpoint/2010/main" val="28455513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685800"/>
            <a:ext cx="9982200" cy="7985760"/>
          </a:xfrm>
        </p:spPr>
      </p:pic>
    </p:spTree>
    <p:extLst>
      <p:ext uri="{BB962C8B-B14F-4D97-AF65-F5344CB8AC3E}">
        <p14:creationId xmlns:p14="http://schemas.microsoft.com/office/powerpoint/2010/main" val="408545770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52400"/>
            <a:ext cx="9906000" cy="7924800"/>
          </a:xfrm>
        </p:spPr>
      </p:pic>
    </p:spTree>
    <p:extLst>
      <p:ext uri="{BB962C8B-B14F-4D97-AF65-F5344CB8AC3E}">
        <p14:creationId xmlns:p14="http://schemas.microsoft.com/office/powerpoint/2010/main" val="1853691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228600"/>
            <a:ext cx="9601200" cy="7680960"/>
          </a:xfrm>
        </p:spPr>
      </p:pic>
    </p:spTree>
    <p:extLst>
      <p:ext uri="{BB962C8B-B14F-4D97-AF65-F5344CB8AC3E}">
        <p14:creationId xmlns:p14="http://schemas.microsoft.com/office/powerpoint/2010/main" val="52537231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1066800"/>
            <a:ext cx="10620375" cy="8496300"/>
          </a:xfrm>
        </p:spPr>
      </p:pic>
    </p:spTree>
    <p:extLst>
      <p:ext uri="{BB962C8B-B14F-4D97-AF65-F5344CB8AC3E}">
        <p14:creationId xmlns:p14="http://schemas.microsoft.com/office/powerpoint/2010/main" val="60422423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150" y="-838200"/>
            <a:ext cx="10039350" cy="8031480"/>
          </a:xfrm>
        </p:spPr>
      </p:pic>
    </p:spTree>
    <p:extLst>
      <p:ext uri="{BB962C8B-B14F-4D97-AF65-F5344CB8AC3E}">
        <p14:creationId xmlns:p14="http://schemas.microsoft.com/office/powerpoint/2010/main" val="357944706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2286000"/>
          </a:xfrm>
        </p:spPr>
        <p:txBody>
          <a:bodyPr/>
          <a:lstStyle/>
          <a:p>
            <a:r>
              <a:rPr lang="en-US" sz="3200" dirty="0" smtClean="0"/>
              <a:t>Future</a:t>
            </a:r>
            <a:endParaRPr sz="3200" dirty="0" smtClean="0"/>
          </a:p>
        </p:txBody>
      </p:sp>
      <p:pic>
        <p:nvPicPr>
          <p:cNvPr id="6147" name="Picture 4" descr="dtc_wordmark_pms2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2884488" y="4572000"/>
            <a:ext cx="32115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1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Diagnostic Activities in DTC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Funded activity</a:t>
            </a:r>
          </a:p>
          <a:p>
            <a:pPr lvl="1"/>
            <a:r>
              <a:rPr lang="en-US" sz="3000" dirty="0" smtClean="0"/>
              <a:t>Implements and test alternate microphysics schemes in HWRF – start with Thompson</a:t>
            </a:r>
          </a:p>
          <a:p>
            <a:r>
              <a:rPr lang="en-US" sz="3200" dirty="0" smtClean="0"/>
              <a:t>Pending funding…</a:t>
            </a:r>
          </a:p>
          <a:p>
            <a:pPr lvl="1"/>
            <a:r>
              <a:rPr lang="en-US" sz="3200" dirty="0" smtClean="0"/>
              <a:t>Expand large scale evaluation to </a:t>
            </a:r>
            <a:r>
              <a:rPr lang="en-US" sz="3200" dirty="0" smtClean="0"/>
              <a:t>ECMWF analysis, demos </a:t>
            </a:r>
            <a:r>
              <a:rPr lang="en-US" sz="3200" dirty="0" smtClean="0"/>
              <a:t>and future retro runs of the </a:t>
            </a:r>
            <a:r>
              <a:rPr lang="en-US" sz="3200" dirty="0" err="1" smtClean="0"/>
              <a:t>Basinscale</a:t>
            </a:r>
            <a:endParaRPr lang="en-US" sz="3200" dirty="0" smtClean="0"/>
          </a:p>
          <a:p>
            <a:pPr lvl="1"/>
            <a:r>
              <a:rPr lang="en-US" sz="3200" dirty="0" smtClean="0"/>
              <a:t>Continue intensity change diagnostics</a:t>
            </a:r>
          </a:p>
          <a:p>
            <a:pPr lvl="1"/>
            <a:endParaRPr lang="en-US" sz="32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tc_wordmark_pms2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5513"/>
            <a:ext cx="28956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Experimental Setup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06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Increase </a:t>
            </a:r>
            <a:r>
              <a:rPr lang="en-US" sz="2400" dirty="0" err="1" smtClean="0"/>
              <a:t>HWRF’s</a:t>
            </a:r>
            <a:r>
              <a:rPr lang="en-US" sz="2400" dirty="0" smtClean="0"/>
              <a:t> ability to use alternate physics</a:t>
            </a:r>
          </a:p>
          <a:p>
            <a:r>
              <a:rPr lang="en-US" sz="2400" dirty="0" smtClean="0"/>
              <a:t>Evaluate sensitivity of HWRF to cumulus parameterization</a:t>
            </a:r>
          </a:p>
          <a:p>
            <a:r>
              <a:rPr lang="en-US" sz="2400" dirty="0" smtClean="0"/>
              <a:t>Evaluate alternate schemes for physics-diversity ensemble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16762"/>
              </p:ext>
            </p:extLst>
          </p:nvPr>
        </p:nvGraphicFramePr>
        <p:xfrm>
          <a:off x="1066800" y="2971800"/>
          <a:ext cx="7467600" cy="23325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060027"/>
                <a:gridCol w="5407573"/>
              </a:tblGrid>
              <a:tr h="0">
                <a:tc>
                  <a:txBody>
                    <a:bodyPr/>
                    <a:lstStyle/>
                    <a:p>
                      <a:pPr indent="0"/>
                      <a:r>
                        <a:rPr lang="en-US" sz="2000" dirty="0" smtClean="0"/>
                        <a:t>Acronym</a:t>
                      </a:r>
                      <a:endParaRPr lang="en-US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indent="0"/>
                      <a:r>
                        <a:rPr lang="en-US" sz="2000" dirty="0" smtClean="0"/>
                        <a:t>Scheme</a:t>
                      </a:r>
                      <a:endParaRPr lang="en-US" sz="2000" dirty="0"/>
                    </a:p>
                  </a:txBody>
                  <a:tcPr marL="91435" marR="91435" marT="45723" marB="45723"/>
                </a:tc>
              </a:tr>
              <a:tr h="571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HPHY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HWRF SAS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(no shallow convection)</a:t>
                      </a:r>
                    </a:p>
                  </a:txBody>
                  <a:tcPr marL="91435" marR="91435" marT="45723" marB="45723"/>
                </a:tc>
              </a:tr>
              <a:tr h="57190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HNSA</a:t>
                      </a:r>
                      <a:endParaRPr lang="en-US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SAS implemented by  YSU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(with shallow convection)</a:t>
                      </a:r>
                    </a:p>
                  </a:txBody>
                  <a:tcPr marL="91435" marR="91435" marT="45723" marB="45723"/>
                </a:tc>
              </a:tr>
              <a:tr h="3232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HTDK</a:t>
                      </a:r>
                      <a:endParaRPr lang="en-US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Tiedtke </a:t>
                      </a:r>
                    </a:p>
                  </a:txBody>
                  <a:tcPr marL="91435" marR="91435" marT="45723" marB="45723"/>
                </a:tc>
              </a:tr>
              <a:tr h="1353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HKF1</a:t>
                      </a:r>
                      <a:endParaRPr lang="en-US" sz="2000" dirty="0"/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Kain Fritsh</a:t>
                      </a:r>
                    </a:p>
                  </a:txBody>
                  <a:tcPr marL="91435" marR="91435" marT="45723" marB="45723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66800" y="5562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Runs used HWRF 2012 pre-implementation code as of Feb 2012</a:t>
            </a:r>
            <a:r>
              <a:rPr lang="en-US" sz="2000" dirty="0" smtClean="0"/>
              <a:t> (27</a:t>
            </a:r>
            <a:r>
              <a:rPr lang="en-US" sz="2000" dirty="0"/>
              <a:t>/9/3 </a:t>
            </a:r>
            <a:r>
              <a:rPr lang="en-US" sz="2000" dirty="0" smtClean="0"/>
              <a:t>km)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4667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tc_wordmark_pms2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biswas\Mrinal\Physics\WRFWorkshop\stat\HPHY_HNSA_HKF1_HTDK_TKER_mae_lin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7001" r="3350" b="2576"/>
          <a:stretch/>
        </p:blipFill>
        <p:spPr bwMode="auto">
          <a:xfrm>
            <a:off x="76201" y="751289"/>
            <a:ext cx="3809999" cy="283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biswas\Mrinal\Physics\WRFWorkshop\stat\HPHY_HNSA_HKF1_HTDK_WDER_mae_lin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" t="5934" r="3154" b="3475"/>
          <a:stretch/>
        </p:blipFill>
        <p:spPr bwMode="auto">
          <a:xfrm>
            <a:off x="4495800" y="706583"/>
            <a:ext cx="3809999" cy="27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605301"/>
              </p:ext>
            </p:extLst>
          </p:nvPr>
        </p:nvGraphicFramePr>
        <p:xfrm>
          <a:off x="304800" y="4041577"/>
          <a:ext cx="6705600" cy="771144"/>
        </p:xfrm>
        <a:graphic>
          <a:graphicData uri="http://schemas.openxmlformats.org/drawingml/2006/table">
            <a:tbl>
              <a:tblPr firstRow="1" firstCol="1" bandRow="1"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HNSA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HKF1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HTDK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67441"/>
              </p:ext>
            </p:extLst>
          </p:nvPr>
        </p:nvGraphicFramePr>
        <p:xfrm>
          <a:off x="304800" y="5257800"/>
          <a:ext cx="6705600" cy="802386"/>
        </p:xfrm>
        <a:graphic>
          <a:graphicData uri="http://schemas.openxmlformats.org/drawingml/2006/table">
            <a:tbl>
              <a:tblPr firstRow="1" firstCol="1" bandRow="1"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HNSA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240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HKF1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HTDK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3581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Track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4800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Intensity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4401" y="152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Track and Intensity Errors Atlantic Basin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4038600"/>
            <a:ext cx="1905000" cy="2246769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Statistical Significance 95%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Green= HPHY better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Red = HPHY worse</a:t>
            </a:r>
          </a:p>
        </p:txBody>
      </p:sp>
    </p:spTree>
    <p:extLst>
      <p:ext uri="{BB962C8B-B14F-4D97-AF65-F5344CB8AC3E}">
        <p14:creationId xmlns:p14="http://schemas.microsoft.com/office/powerpoint/2010/main" val="3054280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tc_wordmark_pms2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548753"/>
              </p:ext>
            </p:extLst>
          </p:nvPr>
        </p:nvGraphicFramePr>
        <p:xfrm>
          <a:off x="609600" y="1371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488469"/>
              </p:ext>
            </p:extLst>
          </p:nvPr>
        </p:nvGraphicFramePr>
        <p:xfrm>
          <a:off x="5334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0200" y="1524000"/>
            <a:ext cx="3200400" cy="193899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HPHY performs best for track. </a:t>
            </a:r>
          </a:p>
          <a:p>
            <a:endParaRPr lang="en-US" sz="2400" dirty="0" smtClean="0"/>
          </a:p>
          <a:p>
            <a:r>
              <a:rPr lang="en-US" sz="2400" dirty="0" smtClean="0"/>
              <a:t>HPMN suffers from high </a:t>
            </a:r>
            <a:r>
              <a:rPr lang="en-US" sz="2400" dirty="0" err="1" smtClean="0"/>
              <a:t>Tiedtke</a:t>
            </a:r>
            <a:r>
              <a:rPr lang="en-US" sz="2400" dirty="0" smtClean="0"/>
              <a:t> errors.</a:t>
            </a:r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HWRF Mini-Ensemble (HPMN)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4495800"/>
            <a:ext cx="3200400" cy="1200328"/>
          </a:xfrm>
          <a:prstGeom prst="rect">
            <a:avLst/>
          </a:prstGeom>
          <a:solidFill>
            <a:schemeClr val="accent3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HPMN outperforms HPHY at all lead times – not tested for  SS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1468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tc_wordmark_pms2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1524000"/>
            <a:ext cx="3657600" cy="1200328"/>
          </a:xfrm>
          <a:prstGeom prst="rect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definite relationship, except good correlation between track error and forecast lead time</a:t>
            </a:r>
            <a:endParaRPr lang="en-US" sz="24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Error Correlation (</a:t>
            </a:r>
            <a:r>
              <a:rPr lang="en-US" sz="3200" b="1" dirty="0" smtClean="0"/>
              <a:t>by lead time)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143000" y="1219200"/>
            <a:ext cx="4114800" cy="2917779"/>
            <a:chOff x="304800" y="1219200"/>
            <a:chExt cx="4114800" cy="2917779"/>
          </a:xfrm>
        </p:grpSpPr>
        <p:pic>
          <p:nvPicPr>
            <p:cNvPr id="1026" name="Picture 2" descr="D:\biswas\Mrinal\Physics\WRFWorkshop\stat\HPHY_TKER_WDER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35"/>
            <a:stretch>
              <a:fillRect/>
            </a:stretch>
          </p:blipFill>
          <p:spPr bwMode="auto">
            <a:xfrm>
              <a:off x="304800" y="1219200"/>
              <a:ext cx="4114800" cy="2917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62000" y="1400013"/>
              <a:ext cx="2730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HPHY – Intensity </a:t>
              </a:r>
              <a:r>
                <a:rPr lang="en-US" b="1" dirty="0" err="1" smtClean="0"/>
                <a:t>vs</a:t>
              </a:r>
              <a:r>
                <a:rPr lang="en-US" b="1" dirty="0" smtClean="0"/>
                <a:t> Track</a:t>
              </a:r>
              <a:endParaRPr lang="en-US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86400" y="6172200"/>
            <a:ext cx="3276600" cy="461665"/>
          </a:xfrm>
          <a:prstGeom prst="rect">
            <a:avLst/>
          </a:prstGeom>
          <a:solidFill>
            <a:schemeClr val="accent3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Similar for other schemes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43000" y="3886200"/>
            <a:ext cx="4114800" cy="2971800"/>
            <a:chOff x="304800" y="1676400"/>
            <a:chExt cx="3702110" cy="2632122"/>
          </a:xfrm>
        </p:grpSpPr>
        <p:pic>
          <p:nvPicPr>
            <p:cNvPr id="18" name="Picture 2" descr="D:\biswas\Mrinal\Physics\WRFWorkshop\stat\HPHY_34KT_STRU_WDER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35"/>
            <a:stretch>
              <a:fillRect/>
            </a:stretch>
          </p:blipFill>
          <p:spPr bwMode="auto">
            <a:xfrm>
              <a:off x="304800" y="1683378"/>
              <a:ext cx="3702110" cy="2625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609600" y="2819400"/>
              <a:ext cx="32766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104900" y="2781300"/>
              <a:ext cx="2286000" cy="76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6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524000" y="4114800"/>
            <a:ext cx="271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HPHY – Intensity </a:t>
            </a:r>
            <a:r>
              <a:rPr lang="en-US" b="1" dirty="0" err="1" smtClean="0"/>
              <a:t>vs</a:t>
            </a:r>
            <a:r>
              <a:rPr lang="en-US" b="1" dirty="0" smtClean="0"/>
              <a:t> 34-kt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0" y="3962400"/>
            <a:ext cx="3581400" cy="1938992"/>
          </a:xfrm>
          <a:prstGeom prst="rect">
            <a:avLst/>
          </a:prstGeom>
          <a:solidFill>
            <a:schemeClr val="accent4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Weak relationship between structure and intensity error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In general, larger storms too intense, smaller storms too weak</a:t>
            </a:r>
          </a:p>
        </p:txBody>
      </p:sp>
    </p:spTree>
    <p:extLst>
      <p:ext uri="{BB962C8B-B14F-4D97-AF65-F5344CB8AC3E}">
        <p14:creationId xmlns:p14="http://schemas.microsoft.com/office/powerpoint/2010/main" val="1506338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iswas\Mrinal\Physics\WRFWorkshop\stat\HKF1_AL_INT_MSLP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" y="3818054"/>
            <a:ext cx="3736823" cy="288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biswas\Mrinal\Physics\WRFWorkshop\stat\HPHY_AL_INT_MSLP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" y="1026486"/>
            <a:ext cx="3700806" cy="28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biswas\Mrinal\Physics\WRFWorkshop\stat\HNSA_AL_INT_MSLP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35627"/>
            <a:ext cx="3688976" cy="285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biswas\Mrinal\Physics\WRFWorkshop\stat\HTDK_AL_INT_MSLP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21723"/>
            <a:ext cx="3602664" cy="27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15200" y="1371600"/>
            <a:ext cx="1578936" cy="1938992"/>
          </a:xfrm>
          <a:prstGeom prst="rect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substantial difference between schemes</a:t>
            </a:r>
            <a:endParaRPr lang="en-US" sz="2400" dirty="0"/>
          </a:p>
        </p:txBody>
      </p:sp>
      <p:pic>
        <p:nvPicPr>
          <p:cNvPr id="8" name="Picture 4" descr="dtc_wordmark_pms20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15200" y="4191000"/>
            <a:ext cx="1578936" cy="2308324"/>
          </a:xfrm>
          <a:prstGeom prst="rect">
            <a:avLst/>
          </a:prstGeom>
          <a:solidFill>
            <a:schemeClr val="accent3">
              <a:alpha val="2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Pressure-wind relationship not strongly  dependent on lead time</a:t>
            </a:r>
            <a:endParaRPr lang="en-US" sz="24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Wind </a:t>
            </a:r>
            <a:r>
              <a:rPr lang="en-US" b="1" dirty="0" err="1" smtClean="0"/>
              <a:t>vs</a:t>
            </a:r>
            <a:r>
              <a:rPr lang="en-US" b="1" dirty="0" smtClean="0"/>
              <a:t> Pressure (Atlantic)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1371600"/>
            <a:ext cx="80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HPHY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1371600"/>
            <a:ext cx="77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HNSA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4191000"/>
            <a:ext cx="7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HKF1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4267200"/>
            <a:ext cx="80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HTDK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50230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tc_wordmark_pms2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5513"/>
            <a:ext cx="28956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09600" y="1066800"/>
            <a:ext cx="8001001" cy="5191836"/>
            <a:chOff x="76199" y="523164"/>
            <a:chExt cx="8991600" cy="548234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7" t="25612" r="46107" b="22806"/>
            <a:stretch/>
          </p:blipFill>
          <p:spPr bwMode="auto">
            <a:xfrm>
              <a:off x="6100772" y="523164"/>
              <a:ext cx="2967027" cy="2524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2" t="7329" r="54365" b="42522"/>
            <a:stretch/>
          </p:blipFill>
          <p:spPr bwMode="auto">
            <a:xfrm>
              <a:off x="381000" y="3293429"/>
              <a:ext cx="3506337" cy="2712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3" t="10374" r="52463" b="39119"/>
            <a:stretch/>
          </p:blipFill>
          <p:spPr bwMode="auto">
            <a:xfrm>
              <a:off x="4208629" y="3293430"/>
              <a:ext cx="3487571" cy="2709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5" t="6866" r="57742" b="42328"/>
            <a:stretch/>
          </p:blipFill>
          <p:spPr bwMode="auto">
            <a:xfrm>
              <a:off x="3091367" y="523165"/>
              <a:ext cx="3004633" cy="2448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 descr="D:\biswas\Mrinal\Physics\WRFWorkshop\TRMM_2011090300_072_apcpsfc_large.gif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2" r="6655"/>
            <a:stretch/>
          </p:blipFill>
          <p:spPr bwMode="auto">
            <a:xfrm>
              <a:off x="76199" y="523164"/>
              <a:ext cx="3015167" cy="2524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543800" y="3810000"/>
            <a:ext cx="1295400" cy="15696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schemes overdo </a:t>
            </a:r>
            <a:r>
              <a:rPr lang="en-US" sz="2400" dirty="0" err="1" smtClean="0"/>
              <a:t>precip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3962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HTDK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3962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HKF1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HNSA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HPHY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19869" y="12452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TRMM</a:t>
            </a:r>
            <a:endParaRPr lang="en-US" b="1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precipitation 72 </a:t>
            </a:r>
            <a:r>
              <a:rPr lang="en-US" dirty="0" err="1" smtClean="0"/>
              <a:t>h</a:t>
            </a:r>
            <a:r>
              <a:rPr lang="en-US" dirty="0" smtClean="0"/>
              <a:t> Init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77000" y="6172200"/>
            <a:ext cx="2421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Katia</a:t>
            </a:r>
            <a:r>
              <a:rPr lang="en-US" sz="2000" b="1" dirty="0" smtClean="0"/>
              <a:t> init 2011090300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13506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2286000"/>
          </a:xfrm>
        </p:spPr>
        <p:txBody>
          <a:bodyPr/>
          <a:lstStyle/>
          <a:p>
            <a:r>
              <a:rPr lang="en-US" sz="3200" dirty="0" smtClean="0"/>
              <a:t>Intensity Change Diagnostics</a:t>
            </a:r>
            <a:endParaRPr sz="3200" dirty="0" smtClean="0"/>
          </a:p>
        </p:txBody>
      </p:sp>
      <p:pic>
        <p:nvPicPr>
          <p:cNvPr id="6147" name="Picture 4" descr="dtc_wordmark_pms2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2884488" y="4572000"/>
            <a:ext cx="32115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1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686</Words>
  <Application>Microsoft Office PowerPoint</Application>
  <PresentationFormat>On-screen Show (4:3)</PresentationFormat>
  <Paragraphs>181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Equity</vt:lpstr>
      <vt:lpstr>1_Equity</vt:lpstr>
      <vt:lpstr>Diagnostic Activities at the  Developmental Testbed Center</vt:lpstr>
      <vt:lpstr>Sensitivity of HWRF Forecasts to Cumulus Parameterizations</vt:lpstr>
      <vt:lpstr>Goals and Experimental Setup</vt:lpstr>
      <vt:lpstr>PowerPoint Presentation</vt:lpstr>
      <vt:lpstr>HWRF Mini-Ensemble (HPMN)</vt:lpstr>
      <vt:lpstr>Error Correlation (by lead time)</vt:lpstr>
      <vt:lpstr>Wind vs Pressure (Atlantic)</vt:lpstr>
      <vt:lpstr>Large scale precipitation 72 h Init  </vt:lpstr>
      <vt:lpstr>Intensity Change Diagnostics</vt:lpstr>
      <vt:lpstr>Intensity Change Verification (kt/day)</vt:lpstr>
      <vt:lpstr>HWRF Large Scale Diagnostics</vt:lpstr>
      <vt:lpstr>Motivating Questions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</vt:lpstr>
      <vt:lpstr>Future Diagnostic Activities in DTC</vt:lpstr>
    </vt:vector>
  </TitlesOfParts>
  <Company>NCAR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HWRF sensitivity to variations in physical parameterizations</dc:title>
  <dc:creator>Mrinal Kanti Biswas</dc:creator>
  <cp:lastModifiedBy>Jonathan Vigh</cp:lastModifiedBy>
  <cp:revision>325</cp:revision>
  <cp:lastPrinted>2012-06-27T18:00:51Z</cp:lastPrinted>
  <dcterms:created xsi:type="dcterms:W3CDTF">2012-08-10T03:19:59Z</dcterms:created>
  <dcterms:modified xsi:type="dcterms:W3CDTF">2012-08-10T14:53:42Z</dcterms:modified>
</cp:coreProperties>
</file>