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4" r:id="rId11"/>
    <p:sldId id="281" r:id="rId12"/>
    <p:sldId id="282" r:id="rId13"/>
    <p:sldId id="283" r:id="rId14"/>
    <p:sldId id="285" r:id="rId15"/>
    <p:sldId id="286" r:id="rId16"/>
    <p:sldId id="287" r:id="rId17"/>
    <p:sldId id="258" r:id="rId18"/>
    <p:sldId id="261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2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F8691-97C5-4A63-8A4D-89EB232AB932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EC1E5-3D06-4FBE-94E3-A8520665C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24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C1E5-3D06-4FBE-94E3-A8520665CD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49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C1E5-3D06-4FBE-94E3-A8520665CD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46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2C41-6E7D-4075-A230-6C8862F51320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7D14-6D2F-4533-995E-0BDD9FBC2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3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2C41-6E7D-4075-A230-6C8862F51320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7D14-6D2F-4533-995E-0BDD9FBC2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06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2C41-6E7D-4075-A230-6C8862F51320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7D14-6D2F-4533-995E-0BDD9FBC2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5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2C41-6E7D-4075-A230-6C8862F51320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7D14-6D2F-4533-995E-0BDD9FBC2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03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2C41-6E7D-4075-A230-6C8862F51320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7D14-6D2F-4533-995E-0BDD9FBC2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1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2C41-6E7D-4075-A230-6C8862F51320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7D14-6D2F-4533-995E-0BDD9FBC2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5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2C41-6E7D-4075-A230-6C8862F51320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7D14-6D2F-4533-995E-0BDD9FBC2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4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2C41-6E7D-4075-A230-6C8862F51320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7D14-6D2F-4533-995E-0BDD9FBC2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2C41-6E7D-4075-A230-6C8862F51320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7D14-6D2F-4533-995E-0BDD9FBC2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6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2C41-6E7D-4075-A230-6C8862F51320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7D14-6D2F-4533-995E-0BDD9FBC2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70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2C41-6E7D-4075-A230-6C8862F51320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7D14-6D2F-4533-995E-0BDD9FBC2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7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22C41-6E7D-4075-A230-6C8862F51320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C7D14-6D2F-4533-995E-0BDD9FBC2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4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0375"/>
            <a:ext cx="7772400" cy="1470025"/>
          </a:xfrm>
        </p:spPr>
        <p:txBody>
          <a:bodyPr/>
          <a:lstStyle/>
          <a:p>
            <a:r>
              <a:rPr lang="en-US" dirty="0" smtClean="0"/>
              <a:t>NHC Activities, Plans, and Needs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705600" cy="2438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HFIP Diagnostics Workshop</a:t>
            </a:r>
          </a:p>
          <a:p>
            <a:r>
              <a:rPr lang="en-US" dirty="0" smtClean="0"/>
              <a:t>August 10, 2012</a:t>
            </a:r>
          </a:p>
          <a:p>
            <a:endParaRPr lang="en-US" dirty="0"/>
          </a:p>
          <a:p>
            <a:r>
              <a:rPr lang="en-US" dirty="0" smtClean="0"/>
              <a:t>NHC Team:  David Zelinsky, James Franklin, Wallace </a:t>
            </a:r>
            <a:r>
              <a:rPr lang="en-US" dirty="0" err="1" smtClean="0"/>
              <a:t>Hogsett</a:t>
            </a:r>
            <a:r>
              <a:rPr lang="en-US" dirty="0" smtClean="0"/>
              <a:t>, Ed Rappaport, Richard Pasch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72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avid.Zelinsky\Documents\HWRF Sat\Debby Case\91com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avid.Zelinsky\Documents\HWRF Sat\Debby Case\real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4" t="31297" r="28348" b="27221"/>
          <a:stretch/>
        </p:blipFill>
        <p:spPr bwMode="auto">
          <a:xfrm>
            <a:off x="4458221" y="2367418"/>
            <a:ext cx="4672209" cy="449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57912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Forecast: Debby HWRF forecast (above) and observed microwave images (right)</a:t>
            </a:r>
          </a:p>
        </p:txBody>
      </p:sp>
    </p:spTree>
    <p:extLst>
      <p:ext uri="{BB962C8B-B14F-4D97-AF65-F5344CB8AC3E}">
        <p14:creationId xmlns:p14="http://schemas.microsoft.com/office/powerpoint/2010/main" val="301489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avid.Zelinsky\Documents\HWRF Sat\Debby Case\91com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David.Zelinsky\Documents\HWRF Sat\Debby Case\real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1" t="28433" r="28769" b="29855"/>
          <a:stretch/>
        </p:blipFill>
        <p:spPr bwMode="auto">
          <a:xfrm>
            <a:off x="4472835" y="2361156"/>
            <a:ext cx="4684735" cy="449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57912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Forecast: Debby HWRF forecast (above) and observed microwave images (right)</a:t>
            </a:r>
          </a:p>
        </p:txBody>
      </p:sp>
    </p:spTree>
    <p:extLst>
      <p:ext uri="{BB962C8B-B14F-4D97-AF65-F5344CB8AC3E}">
        <p14:creationId xmlns:p14="http://schemas.microsoft.com/office/powerpoint/2010/main" val="42481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avid.Zelinsky\Documents\HWRF Sat\Debby Case\91com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David.Zelinsky\Documents\HWRF Sat\Debby Case\real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3" t="24379" r="18759" b="34100"/>
          <a:stretch/>
        </p:blipFill>
        <p:spPr bwMode="auto">
          <a:xfrm>
            <a:off x="4484316" y="2358025"/>
            <a:ext cx="4659684" cy="45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57912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Forecast: Debby HWRF forecast (above) and observed microwave images (right)</a:t>
            </a:r>
          </a:p>
        </p:txBody>
      </p:sp>
    </p:spTree>
    <p:extLst>
      <p:ext uri="{BB962C8B-B14F-4D97-AF65-F5344CB8AC3E}">
        <p14:creationId xmlns:p14="http://schemas.microsoft.com/office/powerpoint/2010/main" val="229264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David.Zelinsky\Documents\HWRF Sat\Debby Case\91com1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" y="0"/>
            <a:ext cx="76200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David.Zelinsky\Documents\HWRF Sat\Debby Case\real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9" t="31221" r="35878" b="27190"/>
          <a:stretch/>
        </p:blipFill>
        <p:spPr bwMode="auto">
          <a:xfrm>
            <a:off x="4496843" y="2378901"/>
            <a:ext cx="4647157" cy="45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57912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Forecast: Debby HWRF forecast (above) and observed microwave images (right)</a:t>
            </a:r>
          </a:p>
        </p:txBody>
      </p:sp>
    </p:spTree>
    <p:extLst>
      <p:ext uri="{BB962C8B-B14F-4D97-AF65-F5344CB8AC3E}">
        <p14:creationId xmlns:p14="http://schemas.microsoft.com/office/powerpoint/2010/main" val="240980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avid.Zelinsky\Documents\HWRF Sat\Debby Case\91com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20"/>
            <a:ext cx="76200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David.Zelinsky\Documents\HWRF Sat\Debby Case\real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0" t="26738" r="32438" b="31784"/>
          <a:stretch/>
        </p:blipFill>
        <p:spPr bwMode="auto">
          <a:xfrm>
            <a:off x="4459265" y="2398733"/>
            <a:ext cx="4684735" cy="449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57912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Forecast: Debby HWRF forecast (above) and observed microwave images (right)</a:t>
            </a:r>
          </a:p>
        </p:txBody>
      </p:sp>
    </p:spTree>
    <p:extLst>
      <p:ext uri="{BB962C8B-B14F-4D97-AF65-F5344CB8AC3E}">
        <p14:creationId xmlns:p14="http://schemas.microsoft.com/office/powerpoint/2010/main" val="313855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avid.Zelinsky\Documents\HWRF Sat\Debby Case\91com1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David.Zelinsky\Documents\HWRF Sat\Debby Case\real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9" t="23972" r="15031" b="34564"/>
          <a:stretch/>
        </p:blipFill>
        <p:spPr bwMode="auto">
          <a:xfrm>
            <a:off x="4462397" y="2348629"/>
            <a:ext cx="4672209" cy="450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57912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Forecast: Debby HWRF forecast (above) and observed microwave images (right)</a:t>
            </a:r>
          </a:p>
        </p:txBody>
      </p:sp>
    </p:spTree>
    <p:extLst>
      <p:ext uri="{BB962C8B-B14F-4D97-AF65-F5344CB8AC3E}">
        <p14:creationId xmlns:p14="http://schemas.microsoft.com/office/powerpoint/2010/main" val="17382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avid.Zelinsky\Documents\HWRF Sat\Debby Case\91com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79"/>
            <a:ext cx="76200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David.Zelinsky\Documents\HWRF Sat\Debby Case\real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4" t="27817" r="31842" b="30155"/>
          <a:stretch/>
        </p:blipFill>
        <p:spPr bwMode="auto">
          <a:xfrm>
            <a:off x="4484317" y="2348629"/>
            <a:ext cx="4659683" cy="450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57912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Forecast: Debby HWRF forecast (above) and observed microwave images (right)</a:t>
            </a:r>
          </a:p>
        </p:txBody>
      </p:sp>
    </p:spTree>
    <p:extLst>
      <p:ext uri="{BB962C8B-B14F-4D97-AF65-F5344CB8AC3E}">
        <p14:creationId xmlns:p14="http://schemas.microsoft.com/office/powerpoint/2010/main" val="247751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NHC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to develop and expand the shear diagnostic text product and accompanying graphical products</a:t>
            </a:r>
          </a:p>
          <a:p>
            <a:r>
              <a:rPr lang="en-US" dirty="0" smtClean="0"/>
              <a:t>Continue HWRF structure verification using synthetic satellite data and present results at the HFIP annual meeting</a:t>
            </a:r>
          </a:p>
        </p:txBody>
      </p:sp>
    </p:spTree>
    <p:extLst>
      <p:ext uri="{BB962C8B-B14F-4D97-AF65-F5344CB8AC3E}">
        <p14:creationId xmlns:p14="http://schemas.microsoft.com/office/powerpoint/2010/main" val="41987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1600" dirty="0">
                <a:solidFill>
                  <a:srgbClr val="00B050"/>
                </a:solidFill>
              </a:rPr>
              <a:t>Shear analysis for forecaster-specified </a:t>
            </a:r>
            <a:r>
              <a:rPr lang="en-US" sz="1600" dirty="0" smtClean="0">
                <a:solidFill>
                  <a:srgbClr val="00B050"/>
                </a:solidFill>
              </a:rPr>
              <a:t>layers  (6.1.4)</a:t>
            </a:r>
            <a:endParaRPr lang="en-US" sz="1200" dirty="0" smtClean="0">
              <a:solidFill>
                <a:srgbClr val="00B05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en-US" sz="1600" dirty="0">
              <a:solidFill>
                <a:prstClr val="black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1600" dirty="0">
                <a:solidFill>
                  <a:srgbClr val="00B050"/>
                </a:solidFill>
              </a:rPr>
              <a:t>User-selectable vertical cross sections of any field or combination of </a:t>
            </a:r>
            <a:r>
              <a:rPr lang="en-US" sz="1600" dirty="0" smtClean="0">
                <a:solidFill>
                  <a:srgbClr val="00B050"/>
                </a:solidFill>
              </a:rPr>
              <a:t>fields (Addressed internally)</a:t>
            </a:r>
          </a:p>
          <a:p>
            <a:pPr marL="514350" lvl="0" indent="-514350">
              <a:buFont typeface="+mj-lt"/>
              <a:buAutoNum type="arabicPeriod"/>
            </a:pPr>
            <a:endParaRPr lang="en-US" sz="1600" dirty="0">
              <a:solidFill>
                <a:prstClr val="black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1600" dirty="0">
                <a:solidFill>
                  <a:srgbClr val="00B050"/>
                </a:solidFill>
              </a:rPr>
              <a:t>Genesis probabilities derived from ensemble forecasts of global ensembles and possibly high resolution pre-TC </a:t>
            </a:r>
            <a:r>
              <a:rPr lang="en-US" sz="1600" dirty="0" smtClean="0">
                <a:solidFill>
                  <a:srgbClr val="00B050"/>
                </a:solidFill>
              </a:rPr>
              <a:t>models (Tim </a:t>
            </a:r>
            <a:r>
              <a:rPr lang="en-US" sz="1600" dirty="0" err="1" smtClean="0">
                <a:solidFill>
                  <a:srgbClr val="00B050"/>
                </a:solidFill>
              </a:rPr>
              <a:t>Marchok’s</a:t>
            </a:r>
            <a:r>
              <a:rPr lang="en-US" sz="1600" dirty="0" smtClean="0">
                <a:solidFill>
                  <a:srgbClr val="00B050"/>
                </a:solidFill>
              </a:rPr>
              <a:t> HFIP product)</a:t>
            </a:r>
          </a:p>
          <a:p>
            <a:pPr marL="514350" lvl="0" indent="-514350">
              <a:buFont typeface="+mj-lt"/>
              <a:buAutoNum type="arabicPeriod"/>
            </a:pPr>
            <a:endParaRPr lang="en-US" sz="1600" dirty="0">
              <a:solidFill>
                <a:prstClr val="black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1600" dirty="0">
                <a:solidFill>
                  <a:srgbClr val="00B050"/>
                </a:solidFill>
              </a:rPr>
              <a:t>a</a:t>
            </a:r>
            <a:r>
              <a:rPr lang="en-US" sz="1600" dirty="0" smtClean="0">
                <a:solidFill>
                  <a:srgbClr val="00B050"/>
                </a:solidFill>
              </a:rPr>
              <a:t>)   Magnitude </a:t>
            </a:r>
            <a:r>
              <a:rPr lang="en-US" sz="1600" dirty="0">
                <a:solidFill>
                  <a:srgbClr val="00B050"/>
                </a:solidFill>
              </a:rPr>
              <a:t>and location of maximum 1-minute sustained 10m wind speed for each </a:t>
            </a:r>
            <a:r>
              <a:rPr lang="en-US" sz="1600" dirty="0" smtClean="0">
                <a:solidFill>
                  <a:srgbClr val="00B050"/>
                </a:solidFill>
              </a:rPr>
              <a:t>minute through </a:t>
            </a:r>
            <a:r>
              <a:rPr lang="en-US" sz="1600">
                <a:solidFill>
                  <a:srgbClr val="00B050"/>
                </a:solidFill>
              </a:rPr>
              <a:t>integration </a:t>
            </a:r>
            <a:r>
              <a:rPr lang="en-US" sz="1600" smtClean="0">
                <a:solidFill>
                  <a:srgbClr val="00B050"/>
                </a:solidFill>
              </a:rPr>
              <a:t>for </a:t>
            </a:r>
            <a:r>
              <a:rPr lang="en-US" sz="1600" dirty="0">
                <a:solidFill>
                  <a:srgbClr val="00B050"/>
                </a:solidFill>
              </a:rPr>
              <a:t>operations </a:t>
            </a:r>
            <a:r>
              <a:rPr lang="en-US" sz="1600">
                <a:solidFill>
                  <a:srgbClr val="00B050"/>
                </a:solidFill>
              </a:rPr>
              <a:t>and </a:t>
            </a:r>
            <a:r>
              <a:rPr lang="en-US" sz="1600" smtClean="0">
                <a:solidFill>
                  <a:srgbClr val="00B050"/>
                </a:solidFill>
              </a:rPr>
              <a:t>diagnostics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smtClean="0">
                <a:solidFill>
                  <a:srgbClr val="00B050"/>
                </a:solidFill>
              </a:rPr>
              <a:t>(6.1.3</a:t>
            </a:r>
            <a:r>
              <a:rPr lang="en-US" sz="1600" dirty="0">
                <a:solidFill>
                  <a:srgbClr val="00B050"/>
                </a:solidFill>
              </a:rPr>
              <a:t>) </a:t>
            </a:r>
            <a:endParaRPr lang="en-US" sz="1600" dirty="0" smtClean="0">
              <a:solidFill>
                <a:srgbClr val="00B050"/>
              </a:solidFill>
            </a:endParaRPr>
          </a:p>
          <a:p>
            <a:pPr marL="514350" lv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b</a:t>
            </a:r>
            <a:r>
              <a:rPr lang="en-US" sz="1600" dirty="0" smtClean="0">
                <a:solidFill>
                  <a:srgbClr val="FF0000"/>
                </a:solidFill>
              </a:rPr>
              <a:t>)   Full </a:t>
            </a:r>
            <a:r>
              <a:rPr lang="en-US" sz="1600" dirty="0" smtClean="0">
                <a:solidFill>
                  <a:srgbClr val="FF0000"/>
                </a:solidFill>
              </a:rPr>
              <a:t>wind </a:t>
            </a:r>
            <a:r>
              <a:rPr lang="en-US" sz="1600" dirty="0">
                <a:solidFill>
                  <a:srgbClr val="FF0000"/>
                </a:solidFill>
              </a:rPr>
              <a:t>field at hourly intervals; </a:t>
            </a:r>
            <a:r>
              <a:rPr lang="en-US" sz="1600" dirty="0" smtClean="0">
                <a:solidFill>
                  <a:srgbClr val="FF0000"/>
                </a:solidFill>
              </a:rPr>
              <a:t>radius </a:t>
            </a:r>
            <a:r>
              <a:rPr lang="en-US" sz="1600" dirty="0">
                <a:solidFill>
                  <a:srgbClr val="FF0000"/>
                </a:solidFill>
              </a:rPr>
              <a:t>of 34, 50, 64 </a:t>
            </a:r>
            <a:r>
              <a:rPr lang="en-US" sz="1600" dirty="0" err="1">
                <a:solidFill>
                  <a:srgbClr val="FF0000"/>
                </a:solidFill>
              </a:rPr>
              <a:t>kt</a:t>
            </a:r>
            <a:r>
              <a:rPr lang="en-US" sz="1600" dirty="0">
                <a:solidFill>
                  <a:srgbClr val="FF0000"/>
                </a:solidFill>
              </a:rPr>
              <a:t> winds in each quadrant at </a:t>
            </a:r>
            <a:r>
              <a:rPr lang="en-US" sz="1600" dirty="0" smtClean="0">
                <a:solidFill>
                  <a:srgbClr val="FF0000"/>
                </a:solidFill>
              </a:rPr>
              <a:t>hourl</a:t>
            </a:r>
            <a:r>
              <a:rPr lang="en-US" sz="1600" dirty="0" smtClean="0">
                <a:solidFill>
                  <a:srgbClr val="FF0000"/>
                </a:solidFill>
              </a:rPr>
              <a:t>y </a:t>
            </a:r>
            <a:r>
              <a:rPr lang="en-US" sz="1600" dirty="0" smtClean="0">
                <a:solidFill>
                  <a:srgbClr val="FF0000"/>
                </a:solidFill>
              </a:rPr>
              <a:t>intervals </a:t>
            </a:r>
            <a:r>
              <a:rPr lang="en-US" sz="1600" dirty="0" smtClean="0">
                <a:solidFill>
                  <a:srgbClr val="FF0000"/>
                </a:solidFill>
              </a:rPr>
              <a:t>(some groups </a:t>
            </a:r>
            <a:r>
              <a:rPr lang="en-US" sz="1600" dirty="0" smtClean="0">
                <a:solidFill>
                  <a:srgbClr val="FF0000"/>
                </a:solidFill>
              </a:rPr>
              <a:t>produce surface </a:t>
            </a:r>
            <a:r>
              <a:rPr lang="en-US" sz="1600" dirty="0" smtClean="0">
                <a:solidFill>
                  <a:srgbClr val="FF0000"/>
                </a:solidFill>
              </a:rPr>
              <a:t>data at hourly intervals, but 3D fields too computationally expensive)</a:t>
            </a:r>
          </a:p>
          <a:p>
            <a:pPr marL="514350" lvl="0" indent="-514350">
              <a:buFont typeface="+mj-lt"/>
              <a:buAutoNum type="arabicPeriod"/>
            </a:pPr>
            <a:endParaRPr lang="en-US" sz="1600" dirty="0">
              <a:solidFill>
                <a:prstClr val="black"/>
              </a:solidFill>
            </a:endParaRPr>
          </a:p>
          <a:p>
            <a:pPr marL="514350" lvl="0" indent="-514350">
              <a:buFont typeface="+mj-lt"/>
              <a:buAutoNum type="arabicPeriod" startAt="5"/>
            </a:pPr>
            <a:r>
              <a:rPr lang="en-US" sz="1600" dirty="0">
                <a:solidFill>
                  <a:srgbClr val="FF0000"/>
                </a:solidFill>
              </a:rPr>
              <a:t>Probability distribution of intensity </a:t>
            </a:r>
            <a:r>
              <a:rPr lang="en-US" sz="1600" dirty="0" smtClean="0">
                <a:solidFill>
                  <a:srgbClr val="FF0000"/>
                </a:solidFill>
              </a:rPr>
              <a:t>change for ensembles, multi-model or single model, including RI (6.1.11 </a:t>
            </a:r>
            <a:r>
              <a:rPr lang="en-US" sz="1600" dirty="0">
                <a:solidFill>
                  <a:srgbClr val="FF0000"/>
                </a:solidFill>
              </a:rPr>
              <a:t>o</a:t>
            </a:r>
            <a:r>
              <a:rPr lang="en-US" sz="1600" dirty="0" smtClean="0">
                <a:solidFill>
                  <a:srgbClr val="FF0000"/>
                </a:solidFill>
              </a:rPr>
              <a:t>r 6.1.13?)</a:t>
            </a:r>
          </a:p>
          <a:p>
            <a:pPr marL="514350" lvl="0" indent="-514350">
              <a:buFont typeface="+mj-lt"/>
              <a:buAutoNum type="arabicPeriod" startAt="5"/>
            </a:pPr>
            <a:endParaRPr lang="en-US" sz="1600" dirty="0">
              <a:solidFill>
                <a:prstClr val="black"/>
              </a:solidFill>
            </a:endParaRPr>
          </a:p>
          <a:p>
            <a:pPr marL="514350" lvl="0" indent="-514350">
              <a:buFont typeface="+mj-lt"/>
              <a:buAutoNum type="arabicPeriod" startAt="5"/>
            </a:pPr>
            <a:r>
              <a:rPr lang="en-US" sz="1600" dirty="0">
                <a:solidFill>
                  <a:srgbClr val="00B050"/>
                </a:solidFill>
              </a:rPr>
              <a:t>Guidance to NHC operations on the best locations for additional observations, </a:t>
            </a:r>
            <a:r>
              <a:rPr lang="en-US" sz="1600" dirty="0" err="1">
                <a:solidFill>
                  <a:srgbClr val="00B050"/>
                </a:solidFill>
              </a:rPr>
              <a:t>eg</a:t>
            </a:r>
            <a:r>
              <a:rPr lang="en-US" sz="1600" dirty="0">
                <a:solidFill>
                  <a:srgbClr val="00B050"/>
                </a:solidFill>
              </a:rPr>
              <a:t> supplemental soundings, G-IV </a:t>
            </a:r>
            <a:r>
              <a:rPr lang="en-US" sz="1600" dirty="0" err="1">
                <a:solidFill>
                  <a:srgbClr val="00B050"/>
                </a:solidFill>
              </a:rPr>
              <a:t>dropsondes</a:t>
            </a:r>
            <a:r>
              <a:rPr lang="en-US" sz="1600" dirty="0">
                <a:solidFill>
                  <a:srgbClr val="00B050"/>
                </a:solidFill>
              </a:rPr>
              <a:t>, C-130 data</a:t>
            </a:r>
            <a:r>
              <a:rPr lang="en-US" sz="1600" dirty="0" smtClean="0">
                <a:solidFill>
                  <a:srgbClr val="00B050"/>
                </a:solidFill>
              </a:rPr>
              <a:t>. (6.1.11)</a:t>
            </a:r>
          </a:p>
          <a:p>
            <a:pPr marL="514350" lvl="0" indent="-514350">
              <a:buFont typeface="+mj-lt"/>
              <a:buAutoNum type="arabicPeriod" startAt="5"/>
            </a:pPr>
            <a:endParaRPr lang="en-US" sz="1600" dirty="0">
              <a:solidFill>
                <a:prstClr val="black"/>
              </a:solidFill>
            </a:endParaRPr>
          </a:p>
          <a:p>
            <a:pPr marL="514350" lvl="0" indent="-514350">
              <a:buFont typeface="+mj-lt"/>
              <a:buAutoNum type="arabicPeriod" startAt="5"/>
            </a:pPr>
            <a:r>
              <a:rPr lang="en-US" sz="1600" dirty="0">
                <a:solidFill>
                  <a:srgbClr val="00B050"/>
                </a:solidFill>
              </a:rPr>
              <a:t>Ensemble-based probabilistic guidance for track, intensity, wind structure, storm surge, rainfall, wind speed probabilities, and new products identified during the HFIP process</a:t>
            </a:r>
            <a:r>
              <a:rPr lang="en-US" sz="1600" dirty="0" smtClean="0">
                <a:solidFill>
                  <a:srgbClr val="00B050"/>
                </a:solidFill>
              </a:rPr>
              <a:t>. (6.1.9 ; Many of these currently, or soon to be available on HFIP website)</a:t>
            </a:r>
          </a:p>
          <a:p>
            <a:pPr marL="0" lvl="0" indent="0">
              <a:buNone/>
            </a:pP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NHC Needs: HSU Wish List (Part 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668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*** Green = Item is being addressed; Red = not </a:t>
            </a:r>
            <a:r>
              <a:rPr lang="en-US" sz="1600" dirty="0" smtClean="0"/>
              <a:t>addressed ***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4109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NHC Needs: HSU Wish List (Part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 startAt="8"/>
            </a:pPr>
            <a:r>
              <a:rPr lang="en-US" sz="1600" dirty="0">
                <a:solidFill>
                  <a:srgbClr val="FF0000"/>
                </a:solidFill>
              </a:rPr>
              <a:t>Structural analyses using the mass and motion forecast fields to help diagnose tropical, subtropical, and </a:t>
            </a:r>
            <a:r>
              <a:rPr lang="en-US" sz="1600" dirty="0" err="1">
                <a:solidFill>
                  <a:srgbClr val="FF0000"/>
                </a:solidFill>
              </a:rPr>
              <a:t>extratropical</a:t>
            </a:r>
            <a:r>
              <a:rPr lang="en-US" sz="1600" dirty="0">
                <a:solidFill>
                  <a:srgbClr val="FF0000"/>
                </a:solidFill>
              </a:rPr>
              <a:t> stages (e.g. phase space</a:t>
            </a:r>
            <a:r>
              <a:rPr lang="en-US" sz="1600" dirty="0" smtClean="0">
                <a:solidFill>
                  <a:srgbClr val="FF0000"/>
                </a:solidFill>
              </a:rPr>
              <a:t>).  (Partially addressed by Bob Hart’s Phase Space Diagrams for the GFS.  </a:t>
            </a:r>
            <a:r>
              <a:rPr lang="en-US" sz="1600" smtClean="0">
                <a:solidFill>
                  <a:srgbClr val="FF0000"/>
                </a:solidFill>
              </a:rPr>
              <a:t>HSU requests the </a:t>
            </a:r>
            <a:r>
              <a:rPr lang="en-US" sz="1600" dirty="0" smtClean="0">
                <a:solidFill>
                  <a:srgbClr val="FF0000"/>
                </a:solidFill>
              </a:rPr>
              <a:t>expansion of this  methodology to other models, and the development of additional products for diagnosing cyclone structure)</a:t>
            </a:r>
          </a:p>
          <a:p>
            <a:pPr marL="514350" lvl="0" indent="-514350">
              <a:buFont typeface="+mj-lt"/>
              <a:buAutoNum type="arabicPeriod" startAt="8"/>
            </a:pPr>
            <a:endParaRPr lang="en-US" sz="1600" dirty="0">
              <a:solidFill>
                <a:prstClr val="black"/>
              </a:solidFill>
            </a:endParaRPr>
          </a:p>
          <a:p>
            <a:pPr marL="514350" lvl="0" indent="-514350">
              <a:buFont typeface="+mj-lt"/>
              <a:buAutoNum type="arabicPeriod" startAt="8"/>
            </a:pPr>
            <a:r>
              <a:rPr lang="en-US" sz="1600" dirty="0">
                <a:solidFill>
                  <a:srgbClr val="FF0000"/>
                </a:solidFill>
              </a:rPr>
              <a:t>Capability to make model comparisons (contemporary and sequential runs of any combination of models</a:t>
            </a:r>
            <a:r>
              <a:rPr lang="en-US" sz="1600" dirty="0" smtClean="0">
                <a:solidFill>
                  <a:srgbClr val="FF0000"/>
                </a:solidFill>
              </a:rPr>
              <a:t>) (Ability coming in AWIPS2)</a:t>
            </a:r>
          </a:p>
          <a:p>
            <a:pPr marL="514350" lvl="0" indent="-514350">
              <a:buFont typeface="+mj-lt"/>
              <a:buAutoNum type="arabicPeriod" startAt="8"/>
            </a:pPr>
            <a:endParaRPr lang="en-US" sz="1600" dirty="0">
              <a:solidFill>
                <a:prstClr val="black"/>
              </a:solidFill>
            </a:endParaRPr>
          </a:p>
          <a:p>
            <a:pPr marL="514350" lvl="0" indent="-514350">
              <a:buFont typeface="+mj-lt"/>
              <a:buAutoNum type="arabicPeriod" startAt="8"/>
            </a:pPr>
            <a:r>
              <a:rPr lang="en-US" sz="1600" dirty="0">
                <a:solidFill>
                  <a:srgbClr val="00B050"/>
                </a:solidFill>
              </a:rPr>
              <a:t>Global model tropical cyclone formation index/indicator and verification </a:t>
            </a:r>
            <a:r>
              <a:rPr lang="en-US" sz="1600" dirty="0" smtClean="0">
                <a:solidFill>
                  <a:srgbClr val="00B050"/>
                </a:solidFill>
              </a:rPr>
              <a:t>methods.  (JHT project to address this)</a:t>
            </a:r>
          </a:p>
          <a:p>
            <a:pPr marL="514350" lvl="0" indent="-514350">
              <a:buFont typeface="+mj-lt"/>
              <a:buAutoNum type="arabicPeriod" startAt="8"/>
            </a:pPr>
            <a:endParaRPr lang="en-US" sz="1600" dirty="0">
              <a:solidFill>
                <a:prstClr val="black"/>
              </a:solidFill>
            </a:endParaRPr>
          </a:p>
          <a:p>
            <a:pPr marL="514350" lvl="0" indent="-514350">
              <a:buFont typeface="+mj-lt"/>
              <a:buAutoNum type="arabicPeriod" startAt="8"/>
            </a:pPr>
            <a:r>
              <a:rPr lang="en-US" sz="1600" dirty="0">
                <a:solidFill>
                  <a:srgbClr val="00B050"/>
                </a:solidFill>
              </a:rPr>
              <a:t>Simulated radar/microwave </a:t>
            </a:r>
            <a:r>
              <a:rPr lang="en-US" sz="1600" dirty="0" smtClean="0">
                <a:solidFill>
                  <a:srgbClr val="00B050"/>
                </a:solidFill>
              </a:rPr>
              <a:t>imagery (6.1.2 and 6.1.5)</a:t>
            </a:r>
          </a:p>
          <a:p>
            <a:pPr marL="514350" lvl="0" indent="-514350">
              <a:buFont typeface="+mj-lt"/>
              <a:buAutoNum type="arabicPeriod" startAt="8"/>
            </a:pPr>
            <a:endParaRPr lang="en-US" sz="1600" dirty="0">
              <a:solidFill>
                <a:prstClr val="black"/>
              </a:solidFill>
            </a:endParaRPr>
          </a:p>
          <a:p>
            <a:pPr marL="514350" lvl="0" indent="-514350">
              <a:buFont typeface="+mj-lt"/>
              <a:buAutoNum type="arabicPeriod" startAt="8"/>
            </a:pPr>
            <a:r>
              <a:rPr lang="en-US" sz="1600" dirty="0">
                <a:solidFill>
                  <a:srgbClr val="FF0000"/>
                </a:solidFill>
              </a:rPr>
              <a:t>Center locations at multiple vertical levels and depiction of vertical </a:t>
            </a:r>
            <a:r>
              <a:rPr lang="en-US" sz="1600" dirty="0" smtClean="0">
                <a:solidFill>
                  <a:srgbClr val="FF0000"/>
                </a:solidFill>
              </a:rPr>
              <a:t>coherence (Addressed in part by vertical cross sections)</a:t>
            </a:r>
          </a:p>
          <a:p>
            <a:pPr marL="514350" lvl="0" indent="-514350">
              <a:buFont typeface="+mj-lt"/>
              <a:buAutoNum type="arabicPeriod" startAt="8"/>
            </a:pPr>
            <a:endParaRPr lang="en-US" sz="1600" dirty="0">
              <a:solidFill>
                <a:prstClr val="black"/>
              </a:solidFill>
            </a:endParaRPr>
          </a:p>
          <a:p>
            <a:pPr marL="514350" lvl="0" indent="-514350">
              <a:buFont typeface="+mj-lt"/>
              <a:buAutoNum type="arabicPeriod" startAt="8"/>
            </a:pPr>
            <a:r>
              <a:rPr lang="en-US" sz="1600" dirty="0">
                <a:solidFill>
                  <a:srgbClr val="00B050"/>
                </a:solidFill>
              </a:rPr>
              <a:t>Ensemble mean </a:t>
            </a:r>
            <a:r>
              <a:rPr lang="en-US" sz="1600" dirty="0" smtClean="0">
                <a:solidFill>
                  <a:srgbClr val="00B050"/>
                </a:solidFill>
              </a:rPr>
              <a:t>track (6.1.1, 6.1.6, and HFIP website)</a:t>
            </a:r>
          </a:p>
          <a:p>
            <a:pPr marL="514350" lvl="0" indent="-514350">
              <a:buFont typeface="+mj-lt"/>
              <a:buAutoNum type="arabicPeriod" startAt="8"/>
            </a:pPr>
            <a:endParaRPr lang="en-US" sz="1600" dirty="0">
              <a:solidFill>
                <a:prstClr val="black"/>
              </a:solidFill>
            </a:endParaRPr>
          </a:p>
          <a:p>
            <a:pPr marL="514350" lvl="0" indent="-514350">
              <a:buFont typeface="+mj-lt"/>
              <a:buAutoNum type="arabicPeriod" startAt="8"/>
            </a:pPr>
            <a:r>
              <a:rPr lang="en-US" sz="1600" dirty="0">
                <a:solidFill>
                  <a:srgbClr val="FF0000"/>
                </a:solidFill>
              </a:rPr>
              <a:t>Surface mapping of </a:t>
            </a:r>
            <a:r>
              <a:rPr lang="en-US" sz="1600" dirty="0" smtClean="0">
                <a:solidFill>
                  <a:srgbClr val="FF0000"/>
                </a:solidFill>
              </a:rPr>
              <a:t>accumulated </a:t>
            </a:r>
            <a:r>
              <a:rPr lang="en-US" sz="1600" dirty="0">
                <a:solidFill>
                  <a:srgbClr val="FF0000"/>
                </a:solidFill>
              </a:rPr>
              <a:t>forecast </a:t>
            </a:r>
            <a:r>
              <a:rPr lang="en-US" sz="1600" dirty="0" smtClean="0">
                <a:solidFill>
                  <a:srgbClr val="FF0000"/>
                </a:solidFill>
              </a:rPr>
              <a:t>rainfall (already available for operational models internally)</a:t>
            </a: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915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NHC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Activities where NHC is the lead:</a:t>
            </a:r>
          </a:p>
          <a:p>
            <a:r>
              <a:rPr lang="en-US" b="1" dirty="0" smtClean="0"/>
              <a:t>6.1.2</a:t>
            </a:r>
            <a:r>
              <a:rPr lang="en-US" dirty="0" smtClean="0"/>
              <a:t>  Provide real-time HWRF model-derived satellite imagery products for NHC forecasters. (</a:t>
            </a:r>
            <a:r>
              <a:rPr lang="en-US" dirty="0" smtClean="0">
                <a:solidFill>
                  <a:srgbClr val="00B050"/>
                </a:solidFill>
              </a:rPr>
              <a:t>completed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6.1.3</a:t>
            </a:r>
            <a:r>
              <a:rPr lang="en-US" dirty="0" smtClean="0"/>
              <a:t>  Provide real-time high temporal resolution HWRF track/intensity/structure diagnostic products to NHC forecasters.  Extend products to other regional models as data is made available. (</a:t>
            </a:r>
            <a:r>
              <a:rPr lang="en-US" dirty="0" smtClean="0">
                <a:solidFill>
                  <a:srgbClr val="00B050"/>
                </a:solidFill>
              </a:rPr>
              <a:t>completed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6.1.4</a:t>
            </a:r>
            <a:r>
              <a:rPr lang="en-US" dirty="0" smtClean="0"/>
              <a:t>  Develop experimental vertical shear text diagnostic product for various layers within select operational global and regional models. (</a:t>
            </a:r>
            <a:r>
              <a:rPr lang="en-US" dirty="0" smtClean="0">
                <a:solidFill>
                  <a:srgbClr val="00B050"/>
                </a:solidFill>
              </a:rPr>
              <a:t>GFS prototype developed, now extending to other models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6.1.5</a:t>
            </a:r>
            <a:r>
              <a:rPr lang="en-US" dirty="0" smtClean="0"/>
              <a:t>  Conduct a TC structure verification study comparing regional model simulated satellite/radar with satellite observations. (</a:t>
            </a:r>
            <a:r>
              <a:rPr lang="en-US" dirty="0" smtClean="0">
                <a:solidFill>
                  <a:srgbClr val="00B050"/>
                </a:solidFill>
              </a:rPr>
              <a:t>Ongoing, preliminary results in late August or early September.  Full results by the HFIP annual meeting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Developed </a:t>
            </a:r>
            <a:r>
              <a:rPr lang="en-US" dirty="0" err="1" smtClean="0"/>
              <a:t>GrADS</a:t>
            </a:r>
            <a:r>
              <a:rPr lang="en-US" dirty="0" smtClean="0"/>
              <a:t> scripts for displaying deterministic regional and global model fields on the HFIP products website.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8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[JavaScript Image Player]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03" b="13077"/>
          <a:stretch/>
        </p:blipFill>
        <p:spPr bwMode="auto">
          <a:xfrm>
            <a:off x="0" y="3657600"/>
            <a:ext cx="3603009" cy="317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6.1.2</a:t>
            </a:r>
            <a:r>
              <a:rPr lang="en-US" sz="2400" dirty="0" smtClean="0"/>
              <a:t>  Provide </a:t>
            </a:r>
            <a:r>
              <a:rPr lang="en-US" sz="2400" dirty="0"/>
              <a:t>real-time HWRF model-derived satellite imagery products for NHC </a:t>
            </a:r>
            <a:r>
              <a:rPr lang="en-US" sz="2400" dirty="0" smtClean="0"/>
              <a:t>forecasters.</a:t>
            </a:r>
            <a:endParaRPr lang="en-US" sz="2400" dirty="0"/>
          </a:p>
        </p:txBody>
      </p:sp>
      <p:pic>
        <p:nvPicPr>
          <p:cNvPr id="2050" name="Picture 2" descr="[JavaScript Image Player]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" b="10764"/>
          <a:stretch/>
        </p:blipFill>
        <p:spPr bwMode="auto">
          <a:xfrm>
            <a:off x="0" y="805217"/>
            <a:ext cx="4734757" cy="314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[JavaScript Image Player]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 b="10764"/>
          <a:stretch/>
        </p:blipFill>
        <p:spPr bwMode="auto">
          <a:xfrm>
            <a:off x="3429001" y="805217"/>
            <a:ext cx="4734758" cy="314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200" y="4267200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Products were delivered beginning June 1.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All products available in real time via NHC’s intranet.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EMC also producing some imagery, which is available on the EMC-HWRF website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Downtime is currently experienced. whenever developmental CCS machine is down for maintenance or parallel testing.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8600" y="1009650"/>
            <a:ext cx="2895600" cy="2800350"/>
            <a:chOff x="228600" y="1009650"/>
            <a:chExt cx="2895600" cy="2800350"/>
          </a:xfrm>
        </p:grpSpPr>
        <p:pic>
          <p:nvPicPr>
            <p:cNvPr id="1028" name="Picture 4" descr="20120807.1521.trmm.x.color37.05LERNESTO.55kts-989mb-178N-844W.62pc.jpg image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03" t="29107" r="42617" b="29850"/>
            <a:stretch/>
          </p:blipFill>
          <p:spPr bwMode="auto">
            <a:xfrm>
              <a:off x="228600" y="1009650"/>
              <a:ext cx="2895600" cy="280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28600" y="1019175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TRMM:</a:t>
              </a:r>
            </a:p>
            <a:p>
              <a:r>
                <a:rPr lang="en-US" dirty="0" smtClean="0"/>
                <a:t>1515 UTC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03009" y="1009650"/>
            <a:ext cx="2959716" cy="2800350"/>
            <a:chOff x="3603009" y="1009650"/>
            <a:chExt cx="2959716" cy="2800350"/>
          </a:xfrm>
        </p:grpSpPr>
        <p:pic>
          <p:nvPicPr>
            <p:cNvPr id="1026" name="Picture 2" descr="20120807.1521.trmm.x.color_1deg.05LERNESTO.55kts-989mb-178N-844W.63pc.jpg image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81" t="28381" r="40931" b="29809"/>
            <a:stretch/>
          </p:blipFill>
          <p:spPr bwMode="auto">
            <a:xfrm>
              <a:off x="3603009" y="1009650"/>
              <a:ext cx="2959716" cy="280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620332" y="1009650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TRMM:</a:t>
              </a:r>
              <a:endParaRPr lang="en-US" dirty="0" smtClean="0"/>
            </a:p>
            <a:p>
              <a:r>
                <a:rPr lang="en-US" dirty="0" smtClean="0"/>
                <a:t>1515 UTC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28600" y="3949701"/>
            <a:ext cx="2895600" cy="2794000"/>
            <a:chOff x="228600" y="3949701"/>
            <a:chExt cx="2895600" cy="2794000"/>
          </a:xfrm>
        </p:grpSpPr>
        <p:pic>
          <p:nvPicPr>
            <p:cNvPr id="1030" name="Picture 6" descr="20120807.1745.goes13.ir.BD.05LERNESTO.55kts-989mb.jpg image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" t="16597" r="38377" b="19381"/>
            <a:stretch/>
          </p:blipFill>
          <p:spPr bwMode="auto">
            <a:xfrm>
              <a:off x="228600" y="3949701"/>
              <a:ext cx="2895600" cy="279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28600" y="3967382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GOES-13: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1745 UTC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599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/>
              <a:t>6.1.3</a:t>
            </a:r>
            <a:r>
              <a:rPr lang="en-US" sz="2400" dirty="0" smtClean="0"/>
              <a:t>  Provide </a:t>
            </a:r>
            <a:r>
              <a:rPr lang="en-US" sz="2400" dirty="0"/>
              <a:t>real-time high temporal resolution HWRF track/intensity/structure diagnostic products to NHC forecasters.  Extend products to other regional models as data is made </a:t>
            </a:r>
            <a:r>
              <a:rPr lang="en-US" sz="2400" dirty="0" smtClean="0"/>
              <a:t>available.</a:t>
            </a:r>
            <a:endParaRPr lang="en-US" sz="2400" dirty="0"/>
          </a:p>
        </p:txBody>
      </p:sp>
      <p:pic>
        <p:nvPicPr>
          <p:cNvPr id="3074" name="Picture 2" descr="http://www2.nhc.noaa.gov/~dzelinsky/hires/images/storm1/intensit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" r="8554"/>
          <a:stretch/>
        </p:blipFill>
        <p:spPr bwMode="auto">
          <a:xfrm>
            <a:off x="1" y="3640561"/>
            <a:ext cx="4572000" cy="319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2.nhc.noaa.gov/~dzelinsky/hires/images/storm1/rmw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" r="8062"/>
          <a:stretch/>
        </p:blipFill>
        <p:spPr bwMode="auto">
          <a:xfrm>
            <a:off x="4343400" y="1262564"/>
            <a:ext cx="4447953" cy="300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4225120"/>
            <a:ext cx="45719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HWRF products were delivered beginning June 1.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All products available in real time  through NHC’s intranet.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Products also available on the HFIP website.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AHW4 and UWN8 are also providing data; all products are currently available on the NHC intranet, and will be added soon to the HFIP website</a:t>
            </a:r>
          </a:p>
        </p:txBody>
      </p:sp>
    </p:spTree>
    <p:extLst>
      <p:ext uri="{BB962C8B-B14F-4D97-AF65-F5344CB8AC3E}">
        <p14:creationId xmlns:p14="http://schemas.microsoft.com/office/powerpoint/2010/main" val="165419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/>
              <a:t>6.1.4</a:t>
            </a:r>
            <a:r>
              <a:rPr lang="en-US" sz="2400" dirty="0" smtClean="0"/>
              <a:t>  Develop </a:t>
            </a:r>
            <a:r>
              <a:rPr lang="en-US" sz="2400" dirty="0"/>
              <a:t>experimental vertical shear text diagnostic product for various layers within select operational global and regional </a:t>
            </a:r>
            <a:r>
              <a:rPr lang="en-US" sz="2400" dirty="0" smtClean="0"/>
              <a:t>models.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5" r="71429" b="7098"/>
          <a:stretch/>
        </p:blipFill>
        <p:spPr bwMode="auto">
          <a:xfrm>
            <a:off x="697137" y="907904"/>
            <a:ext cx="3417663" cy="595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[JavaScript Image Player]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4" t="56168" r="43653" b="11557"/>
          <a:stretch/>
        </p:blipFill>
        <p:spPr bwMode="auto">
          <a:xfrm>
            <a:off x="4876800" y="914400"/>
            <a:ext cx="3389287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19600" y="4267200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Prototype for the GFS is currently running in real time, and is actively used by forecasters.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Accompanying graphics have been developed.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Multi-layer streamline analysis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Hodograph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Product also being developed for the ECMWF, and eventually the HWRF and GFDL.</a:t>
            </a:r>
          </a:p>
        </p:txBody>
      </p:sp>
    </p:spTree>
    <p:extLst>
      <p:ext uri="{BB962C8B-B14F-4D97-AF65-F5344CB8AC3E}">
        <p14:creationId xmlns:p14="http://schemas.microsoft.com/office/powerpoint/2010/main" val="393809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/>
              <a:t>6.1.5</a:t>
            </a:r>
            <a:r>
              <a:rPr lang="en-US" sz="2400" dirty="0" smtClean="0"/>
              <a:t>  Conduct </a:t>
            </a:r>
            <a:r>
              <a:rPr lang="en-US" sz="2400" dirty="0"/>
              <a:t>a TC structure verification study comparing regional model simulated satellite/radar with satellite observations. (Ongoing, preliminary results in late August or early </a:t>
            </a:r>
            <a:r>
              <a:rPr lang="en-US" sz="2400" dirty="0" smtClean="0"/>
              <a:t>September</a:t>
            </a:r>
            <a:r>
              <a:rPr lang="en-US" sz="2400" dirty="0" smtClean="0"/>
              <a:t>.)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07464"/>
            <a:ext cx="4343400" cy="4724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Evaluating operational HWRF structure by verifying synthetic satellite microwave imagery against real satellite observations.</a:t>
            </a:r>
          </a:p>
          <a:p>
            <a:r>
              <a:rPr lang="en-US" sz="2000" dirty="0" smtClean="0"/>
              <a:t>Utilizes color composites to minimize the impacts of resolution, assumptions in the BT generation, and instrument differences.</a:t>
            </a:r>
          </a:p>
          <a:p>
            <a:r>
              <a:rPr lang="en-US" sz="2000" dirty="0" smtClean="0"/>
              <a:t>Verification done by quantifying the presence of an eyewall (in tenths) and/or a primary band (using a Dvorak log-10 spiral) in 24, 48, and 72 hour forecasts, against the closest available satellite pass.</a:t>
            </a:r>
            <a:endParaRPr lang="en-US" sz="2000" dirty="0"/>
          </a:p>
        </p:txBody>
      </p:sp>
      <p:pic>
        <p:nvPicPr>
          <p:cNvPr id="4098" name="Picture 2" descr="http://www2.nhc.noaa.gov/~dzelinsky/hwrf/archive/ernesto05l/2012080618/91com5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54" b="8860"/>
          <a:stretch/>
        </p:blipFill>
        <p:spPr bwMode="auto">
          <a:xfrm>
            <a:off x="4443509" y="1600200"/>
            <a:ext cx="468684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 rot="20284094">
            <a:off x="5359090" y="1981467"/>
            <a:ext cx="4286251" cy="4229102"/>
            <a:chOff x="2300383" y="1070014"/>
            <a:chExt cx="4286251" cy="4229102"/>
          </a:xfrm>
        </p:grpSpPr>
        <p:pic>
          <p:nvPicPr>
            <p:cNvPr id="7" name="Picture 4" descr="http://10-yen.net/wordpress/wp-content/uploads/2007/09/log-spira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76" b="99550" l="1111" r="98000">
                          <a14:foregroundMark x1="84000" y1="85360" x2="84000" y2="85360"/>
                          <a14:foregroundMark x1="88000" y1="77703" x2="88000" y2="77703"/>
                          <a14:foregroundMark x1="90889" y1="70495" x2="90889" y2="70495"/>
                          <a14:foregroundMark x1="92000" y1="63288" x2="92000" y2="63288"/>
                          <a14:foregroundMark x1="91778" y1="56757" x2="91778" y2="56757"/>
                          <a14:foregroundMark x1="70444" y1="58559" x2="70444" y2="58559"/>
                          <a14:foregroundMark x1="69556" y1="60360" x2="69556" y2="60360"/>
                          <a14:foregroundMark x1="69111" y1="62162" x2="65556" y2="66667"/>
                          <a14:foregroundMark x1="68889" y1="62613" x2="68889" y2="62613"/>
                          <a14:foregroundMark x1="65778" y1="65766" x2="65778" y2="65766"/>
                          <a14:foregroundMark x1="64000" y1="66892" x2="64000" y2="66892"/>
                          <a14:foregroundMark x1="62222" y1="67342" x2="62222" y2="67342"/>
                          <a14:foregroundMark x1="60667" y1="68018" x2="60667" y2="68018"/>
                          <a14:foregroundMark x1="58444" y1="68018" x2="58444" y2="68018"/>
                          <a14:foregroundMark x1="55333" y1="67793" x2="55333" y2="67793"/>
                          <a14:foregroundMark x1="54222" y1="66892" x2="54222" y2="66892"/>
                          <a14:foregroundMark x1="52889" y1="65991" x2="52889" y2="65991"/>
                          <a14:foregroundMark x1="51111" y1="64865" x2="51111" y2="64865"/>
                          <a14:foregroundMark x1="48444" y1="62387" x2="48444" y2="62387"/>
                          <a14:foregroundMark x1="46444" y1="59685" x2="46444" y2="59685"/>
                          <a14:foregroundMark x1="45556" y1="55856" x2="45556" y2="55856"/>
                          <a14:foregroundMark x1="45333" y1="52703" x2="45333" y2="52703"/>
                          <a14:foregroundMark x1="45778" y1="48874" x2="45778" y2="48874"/>
                          <a14:foregroundMark x1="47333" y1="44820" x2="47333" y2="44820"/>
                          <a14:foregroundMark x1="89556" y1="49550" x2="89556" y2="49550"/>
                          <a14:foregroundMark x1="86222" y1="44144" x2="86222" y2="44144"/>
                          <a14:foregroundMark x1="81778" y1="39640" x2="81778" y2="39640"/>
                          <a14:foregroundMark x1="77111" y1="36486" x2="77111" y2="36486"/>
                          <a14:foregroundMark x1="71778" y1="34234" x2="71778" y2="34234"/>
                          <a14:foregroundMark x1="66222" y1="33559" x2="66222" y2="33559"/>
                          <a14:foregroundMark x1="61778" y1="33784" x2="61778" y2="33784"/>
                          <a14:foregroundMark x1="56889" y1="35586" x2="56889" y2="35586"/>
                          <a14:foregroundMark x1="52222" y1="38288" x2="52222" y2="38288"/>
                          <a14:foregroundMark x1="49333" y1="40991" x2="49333" y2="40991"/>
                          <a14:foregroundMark x1="77778" y1="90541" x2="77778" y2="90541"/>
                          <a14:foregroundMark x1="70444" y1="94820" x2="70444" y2="94820"/>
                          <a14:foregroundMark x1="14889" y1="79054" x2="14889" y2="79054"/>
                          <a14:foregroundMark x1="23111" y1="87613" x2="23111" y2="87613"/>
                          <a14:foregroundMark x1="32000" y1="93694" x2="32000" y2="93694"/>
                          <a14:foregroundMark x1="42444" y1="97297" x2="42444" y2="97297"/>
                          <a14:foregroundMark x1="52222" y1="98423" x2="52222" y2="98423"/>
                          <a14:foregroundMark x1="61556" y1="97973" x2="61556" y2="97973"/>
                          <a14:foregroundMark x1="9333" y1="68919" x2="9333" y2="68919"/>
                          <a14:foregroundMark x1="5333" y1="56532" x2="5333" y2="56532"/>
                          <a14:foregroundMark x1="4000" y1="43243" x2="4000" y2="43243"/>
                          <a14:foregroundMark x1="5778" y1="29505" x2="5778" y2="29505"/>
                          <a14:foregroundMark x1="11333" y1="15766" x2="11333" y2="15766"/>
                          <a14:foregroundMark x1="19556" y1="2703" x2="19556" y2="2703"/>
                          <a14:foregroundMark x1="69556" y1="54505" x2="69556" y2="54505"/>
                          <a14:foregroundMark x1="70222" y1="56306" x2="70222" y2="563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300384" y="1070014"/>
              <a:ext cx="4286250" cy="42291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</p:pic>
        <p:cxnSp>
          <p:nvCxnSpPr>
            <p:cNvPr id="8" name="Straight Connector 7"/>
            <p:cNvCxnSpPr/>
            <p:nvPr/>
          </p:nvCxnSpPr>
          <p:spPr>
            <a:xfrm flipH="1" flipV="1">
              <a:off x="3962400" y="1070014"/>
              <a:ext cx="38100" cy="42291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590800" y="1070014"/>
              <a:ext cx="1371600" cy="18255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300383" y="2362200"/>
              <a:ext cx="1662017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300383" y="2895600"/>
              <a:ext cx="1662017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300383" y="2895600"/>
              <a:ext cx="1662017" cy="2057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3981450" y="2895600"/>
              <a:ext cx="1885950" cy="24035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3962400" y="2895600"/>
              <a:ext cx="2624234" cy="76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3962400" y="1982807"/>
              <a:ext cx="2624234" cy="9127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3962400" y="1070014"/>
              <a:ext cx="1312118" cy="18255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6148575" y="3115715"/>
            <a:ext cx="1846113" cy="1647413"/>
            <a:chOff x="2300383" y="1070014"/>
            <a:chExt cx="4286251" cy="4229102"/>
          </a:xfrm>
        </p:grpSpPr>
        <p:cxnSp>
          <p:nvCxnSpPr>
            <p:cNvPr id="19" name="Straight Connector 18"/>
            <p:cNvCxnSpPr/>
            <p:nvPr/>
          </p:nvCxnSpPr>
          <p:spPr>
            <a:xfrm flipH="1" flipV="1">
              <a:off x="3962400" y="1070014"/>
              <a:ext cx="38100" cy="42291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590800" y="1070014"/>
              <a:ext cx="1371600" cy="18255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300383" y="2362200"/>
              <a:ext cx="1662017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300383" y="2895600"/>
              <a:ext cx="1662017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300383" y="2895600"/>
              <a:ext cx="1662017" cy="2057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3981450" y="2895600"/>
              <a:ext cx="1885950" cy="24035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3962400" y="2895600"/>
              <a:ext cx="2624234" cy="76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962400" y="1982807"/>
              <a:ext cx="2624234" cy="9127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3962400" y="1070014"/>
              <a:ext cx="1312118" cy="18255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962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vid.Zelinsky\Documents\HWRF Sat\Debby Case\91com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vid.Zelinsky\Documents\HWRF Sat\Debby Case\real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5" t="27770" r="31714" b="30919"/>
          <a:stretch/>
        </p:blipFill>
        <p:spPr bwMode="auto">
          <a:xfrm>
            <a:off x="4468209" y="2355118"/>
            <a:ext cx="4675791" cy="450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57912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Forecast: Debby HWRF forecast (above) and observed microwave images (right)</a:t>
            </a:r>
          </a:p>
        </p:txBody>
      </p:sp>
    </p:spTree>
    <p:extLst>
      <p:ext uri="{BB962C8B-B14F-4D97-AF65-F5344CB8AC3E}">
        <p14:creationId xmlns:p14="http://schemas.microsoft.com/office/powerpoint/2010/main" val="229197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avid.Zelinsky\Documents\HWRF Sat\Debby Case\91com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avid.Zelinsky\Documents\HWRF Sat\Debby Case\real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7" t="28983" r="31323" b="29404"/>
          <a:stretch/>
        </p:blipFill>
        <p:spPr bwMode="auto">
          <a:xfrm>
            <a:off x="4487159" y="2368937"/>
            <a:ext cx="4656841" cy="448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57912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Forecast: Debby HWRF forecast (above) and observed microwave images (right)</a:t>
            </a:r>
          </a:p>
        </p:txBody>
      </p:sp>
    </p:spTree>
    <p:extLst>
      <p:ext uri="{BB962C8B-B14F-4D97-AF65-F5344CB8AC3E}">
        <p14:creationId xmlns:p14="http://schemas.microsoft.com/office/powerpoint/2010/main" val="221572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avid.Zelinsky\Documents\HWRF Sat\Debby Case\91com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avid.Zelinsky\Documents\HWRF Sat\Debby Case\real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3" t="26001" r="32916" b="32227"/>
          <a:stretch/>
        </p:blipFill>
        <p:spPr bwMode="auto">
          <a:xfrm>
            <a:off x="4488170" y="2343345"/>
            <a:ext cx="4666268" cy="451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57912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Forecast: Debby HWRF forecast (above) and observed microwave images (right)</a:t>
            </a:r>
          </a:p>
        </p:txBody>
      </p:sp>
    </p:spTree>
    <p:extLst>
      <p:ext uri="{BB962C8B-B14F-4D97-AF65-F5344CB8AC3E}">
        <p14:creationId xmlns:p14="http://schemas.microsoft.com/office/powerpoint/2010/main" val="293606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2111</TotalTime>
  <Words>1063</Words>
  <Application>Microsoft Office PowerPoint</Application>
  <PresentationFormat>On-screen Show (4:3)</PresentationFormat>
  <Paragraphs>83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NHC Activities, Plans, and Needs</vt:lpstr>
      <vt:lpstr>NHC Activities</vt:lpstr>
      <vt:lpstr>6.1.2  Provide real-time HWRF model-derived satellite imagery products for NHC forecasters.</vt:lpstr>
      <vt:lpstr>6.1.3  Provide real-time high temporal resolution HWRF track/intensity/structure diagnostic products to NHC forecasters.  Extend products to other regional models as data is made available.</vt:lpstr>
      <vt:lpstr>6.1.4  Develop experimental vertical shear text diagnostic product for various layers within select operational global and regional models.</vt:lpstr>
      <vt:lpstr>6.1.5  Conduct a TC structure verification study comparing regional model simulated satellite/radar with satellite observations. (Ongoing, preliminary results in late August or early September.)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NHC Plans</vt:lpstr>
      <vt:lpstr>NHC Needs: HSU Wish List (Part 1)</vt:lpstr>
      <vt:lpstr>NHC Needs: HSU Wish List (Part 2)</vt:lpstr>
    </vt:vector>
  </TitlesOfParts>
  <Company>National Hurricane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NHC Activities, Plans, and Needs</dc:title>
  <dc:creator>David A. Zelinsky</dc:creator>
  <cp:lastModifiedBy>David A. Zelinsky</cp:lastModifiedBy>
  <cp:revision>45</cp:revision>
  <dcterms:created xsi:type="dcterms:W3CDTF">2012-08-03T17:42:24Z</dcterms:created>
  <dcterms:modified xsi:type="dcterms:W3CDTF">2012-08-09T19:14:51Z</dcterms:modified>
</cp:coreProperties>
</file>