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9" r:id="rId4"/>
    <p:sldId id="257" r:id="rId5"/>
    <p:sldId id="278" r:id="rId6"/>
    <p:sldId id="263" r:id="rId7"/>
    <p:sldId id="268" r:id="rId8"/>
    <p:sldId id="266" r:id="rId9"/>
    <p:sldId id="265" r:id="rId10"/>
    <p:sldId id="274" r:id="rId11"/>
    <p:sldId id="275" r:id="rId12"/>
    <p:sldId id="277" r:id="rId13"/>
    <p:sldId id="272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645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96" autoAdjust="0"/>
  </p:normalViewPr>
  <p:slideViewPr>
    <p:cSldViewPr>
      <p:cViewPr varScale="1">
        <p:scale>
          <a:sx n="59" d="100"/>
          <a:sy n="59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21FED0-F652-4579-9434-1957A72B20B0}" type="datetimeFigureOut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697B60-42B6-4CB7-9AE0-7F5B4D2F1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7E3B7C-ACA7-4C21-9175-781DF70EA99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7150-095D-4400-A5EF-95BB44B043F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 the vertical, the HWRF has a broader and stronger vortex.  So the big question is which is correct?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8A549-BDFF-4535-8338-5A71E2F824B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Well, we have a swath of P3 radar winds…  These data show that the 100kt winds extend less than 100km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83D10-222E-4411-8DFF-6E70EB591CD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97B60-42B6-4CB7-9AE0-7F5B4D2F1B1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3CD41-0679-491F-95C6-29B2191FC18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E7DA5-BA0A-4D64-A421-BEDFCDBB4A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020CD-C79B-48C6-AA7E-47E9C8CB615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020CD-C79B-48C6-AA7E-47E9C8CB61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E7DA5-BA0A-4D64-A421-BEDFCDBB4A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06DD08-F7F6-4CE2-AEE2-E5B7F8A195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123179-769F-4260-B8F5-8C7A326B5A2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Now if we move to the vertical structure of this wind field, again the HWRF is much more broad.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16612A-3048-44AE-AED6-4240BD4A90E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3F6C-A24B-4D3B-AE05-3FFB4AC43223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DF43-EE69-453E-90AD-551476ABB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ABAD-3B90-4200-9D85-10CE57023416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CA09-46A1-45FE-89F7-531B0D815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A2B7-04E5-44CB-88A0-AA1A4B3CEB52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3B0B4-0224-400C-9EE9-F12E5F091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68E6E-74A7-4894-89F1-92F1F4864DCF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CC058-28E2-4892-B146-5E1FFCAEC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1B6E-03F3-4CD6-9092-9B8B89CBB33A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4AF17-EF64-4148-AB39-59ED5F104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AA04E-5F66-4E05-BAE3-2F0D3E177384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AB8A-4B09-4FE3-A594-5890477F4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9A2AC-B123-4C1A-8030-6D4C37ED6CF5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3C9B-F3FA-4E2C-9A75-33C298973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0322E-04A8-42B1-87E5-49320DF1BD24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62FDF-7197-4FC3-859F-DCE88DB7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A510-631C-4856-AD09-A43174BB1A92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CB84F-55D9-4CE8-A459-A2AA9EAF4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28E6-0A81-416A-A73C-094FD6DA6880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32A5-22F8-4329-8ED0-85D69121F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9F875-E77F-4964-8547-4070979EAA54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A042A-51A6-4C58-B837-55EE97B8D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4E5499-D453-47F4-9210-33BA48D321D2}" type="datetime1">
              <a:rPr lang="en-US"/>
              <a:pPr>
                <a:defRPr/>
              </a:pPr>
              <a:t>9/28/2010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5AC2DF-E43D-4F02-AEB7-5E49AA6F7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153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Analysis of Model 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Wallace </a:t>
            </a:r>
            <a:r>
              <a:rPr lang="en-US" dirty="0" err="1" smtClean="0"/>
              <a:t>Hogsett</a:t>
            </a:r>
            <a:r>
              <a:rPr lang="en-US" dirty="0" smtClean="0"/>
              <a:t>, NHC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94893-B611-4C67-9E0E-278FEA655419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Earl – Strong Hurricane Maintains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98488-E1B7-4D7C-BEBE-0F7BB16B10DE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533400" y="5334000"/>
            <a:ext cx="7467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</a:rPr>
              <a:t>GFDL and HWRF again appear similar, with HWRF exhibiting a slightly larger wind field.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latin typeface="+mn-lt"/>
              </a:rPr>
              <a:t>Compared </a:t>
            </a:r>
            <a:r>
              <a:rPr lang="en-US" dirty="0">
                <a:latin typeface="+mn-lt"/>
              </a:rPr>
              <a:t>to the GFS (left), HWRF and GFDL correct the RMW and </a:t>
            </a:r>
            <a:r>
              <a:rPr lang="en-US" dirty="0" err="1">
                <a:latin typeface="+mn-lt"/>
              </a:rPr>
              <a:t>Vmax</a:t>
            </a:r>
            <a:r>
              <a:rPr lang="en-US" dirty="0">
                <a:latin typeface="+mn-lt"/>
              </a:rPr>
              <a:t> well.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RMW = 37km, r50km = 222, 222, 139, 167km 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81000" y="11430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Earl IC - 1 Sep 06Z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4583113"/>
            <a:ext cx="701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 cstate="print"/>
          <a:srcRect t="49934"/>
          <a:stretch>
            <a:fillRect/>
          </a:stretch>
        </p:blipFill>
        <p:spPr bwMode="auto">
          <a:xfrm>
            <a:off x="0" y="1447800"/>
            <a:ext cx="91440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486400" y="2286000"/>
            <a:ext cx="1716088" cy="2093913"/>
            <a:chOff x="5410200" y="2286000"/>
            <a:chExt cx="1865313" cy="2170113"/>
          </a:xfrm>
        </p:grpSpPr>
        <p:pic>
          <p:nvPicPr>
            <p:cNvPr id="1434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4999" b="20000"/>
            <a:stretch>
              <a:fillRect/>
            </a:stretch>
          </p:blipFill>
          <p:spPr bwMode="auto">
            <a:xfrm>
              <a:off x="5410200" y="2286000"/>
              <a:ext cx="186531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6155635" y="3809521"/>
              <a:ext cx="1066386" cy="646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bg1"/>
                  </a:solidFill>
                </a:rPr>
                <a:t>HWind</a:t>
              </a:r>
              <a:r>
                <a:rPr lang="en-US" b="1" dirty="0">
                  <a:solidFill>
                    <a:schemeClr val="bg1"/>
                  </a:solidFill>
                </a:rPr>
                <a:t>	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62200" y="4506913"/>
            <a:ext cx="701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Earl: Different Vertical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04191-8C16-428F-BAE2-B419E0004653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04800" y="5334000"/>
            <a:ext cx="838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</a:rPr>
              <a:t>Though similar in the horizontal, HWRF exhibits a stronger wind field aloft.</a:t>
            </a:r>
          </a:p>
          <a:p>
            <a:pPr>
              <a:defRPr/>
            </a:pPr>
            <a:r>
              <a:rPr lang="en-US" dirty="0">
                <a:latin typeface="+mn-lt"/>
              </a:rPr>
              <a:t>	- HWRF is broader and </a:t>
            </a:r>
            <a:r>
              <a:rPr lang="en-US" dirty="0" err="1">
                <a:latin typeface="+mn-lt"/>
              </a:rPr>
              <a:t>Vmax</a:t>
            </a:r>
            <a:r>
              <a:rPr lang="en-US" dirty="0">
                <a:latin typeface="+mn-lt"/>
              </a:rPr>
              <a:t> is 20kts higher than GFDL. 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An obvious question is: Which is more representative of the real wind field?   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81000" y="11430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Earl IC - 1 Sep 06Z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 t="50208"/>
          <a:stretch>
            <a:fillRect/>
          </a:stretch>
        </p:blipFill>
        <p:spPr bwMode="auto">
          <a:xfrm>
            <a:off x="0" y="1600200"/>
            <a:ext cx="91440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45720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Earl #2: P3 Radar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E4627-D51A-4E8F-B417-2E67A3259811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04800" y="5486400"/>
            <a:ext cx="838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</a:rPr>
              <a:t>P3 winds (at z = 1km) suggest that 100kt winds extend only 50km (70km) to the west (east).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Thus, the more compact wind field (i.e., GFDL) is most representative of the observed Earl (at least at this time).  </a:t>
            </a:r>
          </a:p>
          <a:p>
            <a:pPr>
              <a:defRPr/>
            </a:pPr>
            <a:r>
              <a:rPr lang="en-US" dirty="0">
                <a:latin typeface="+mn-lt"/>
              </a:rPr>
              <a:t>**</a:t>
            </a:r>
            <a:r>
              <a:rPr lang="en-US" sz="1200" dirty="0">
                <a:latin typeface="+mn-lt"/>
              </a:rPr>
              <a:t>note: observation time is 4hrs later than model analysis time on previous slide.</a:t>
            </a:r>
            <a:r>
              <a:rPr lang="en-US" dirty="0">
                <a:latin typeface="+mn-lt"/>
              </a:rPr>
              <a:t>  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81000" y="11430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Earl IC - 1 Sep 06Z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45720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391" name="Picture 2" descr="C:\Documents and Settings\Wallace.A.Hogsett\Local Settings\Temp\bobb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86391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2" name="Group 18"/>
          <p:cNvGrpSpPr>
            <a:grpSpLocks/>
          </p:cNvGrpSpPr>
          <p:nvPr/>
        </p:nvGrpSpPr>
        <p:grpSpPr bwMode="auto">
          <a:xfrm>
            <a:off x="990600" y="1295400"/>
            <a:ext cx="7239000" cy="3832225"/>
            <a:chOff x="990600" y="1295400"/>
            <a:chExt cx="7239000" cy="383208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990600" y="1752583"/>
              <a:ext cx="7239000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4" name="TextBox 10"/>
            <p:cNvSpPr txBox="1">
              <a:spLocks noChangeArrowheads="1"/>
            </p:cNvSpPr>
            <p:nvPr/>
          </p:nvSpPr>
          <p:spPr bwMode="auto">
            <a:xfrm>
              <a:off x="3886200" y="1295400"/>
              <a:ext cx="16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400km</a:t>
              </a:r>
            </a:p>
          </p:txBody>
        </p:sp>
        <p:sp>
          <p:nvSpPr>
            <p:cNvPr id="16395" name="TextBox 11"/>
            <p:cNvSpPr txBox="1">
              <a:spLocks noChangeArrowheads="1"/>
            </p:cNvSpPr>
            <p:nvPr/>
          </p:nvSpPr>
          <p:spPr bwMode="auto">
            <a:xfrm>
              <a:off x="5486400" y="4419600"/>
              <a:ext cx="1600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winds at r=100km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5867425" y="3428914"/>
              <a:ext cx="1371550" cy="4572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2895600" y="3124134"/>
              <a:ext cx="3048000" cy="12953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8" name="TextBox 16"/>
            <p:cNvSpPr txBox="1">
              <a:spLocks noChangeArrowheads="1"/>
            </p:cNvSpPr>
            <p:nvPr/>
          </p:nvSpPr>
          <p:spPr bwMode="auto">
            <a:xfrm>
              <a:off x="2209800" y="2800290"/>
              <a:ext cx="16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~70kt</a:t>
              </a:r>
            </a:p>
          </p:txBody>
        </p:sp>
        <p:sp>
          <p:nvSpPr>
            <p:cNvPr id="16399" name="TextBox 17"/>
            <p:cNvSpPr txBox="1">
              <a:spLocks noChangeArrowheads="1"/>
            </p:cNvSpPr>
            <p:nvPr/>
          </p:nvSpPr>
          <p:spPr bwMode="auto">
            <a:xfrm>
              <a:off x="6324600" y="2667000"/>
              <a:ext cx="16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~90kt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Part II: Prelim. Conclusions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112837"/>
            <a:ext cx="91440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Significant vortex-scale differences exist in the various models’ ICs.</a:t>
            </a:r>
          </a:p>
          <a:p>
            <a:pPr eaLnBrk="1" hangingPunct="1"/>
            <a:r>
              <a:rPr lang="en-US" dirty="0" smtClean="0"/>
              <a:t>HWRF sometimes exhibits a wind field that is larger than observed.  Spin-down of the winds may be related to a balance adjustment of the ICs.</a:t>
            </a:r>
          </a:p>
          <a:p>
            <a:pPr lvl="1" eaLnBrk="1" hangingPunct="1"/>
            <a:r>
              <a:rPr lang="en-US" dirty="0" smtClean="0"/>
              <a:t>To correct the spin-down issue, the storm size must be better constrained by available data (e.g. 34kt radii, ROCI, etc.)</a:t>
            </a:r>
          </a:p>
          <a:p>
            <a:pPr eaLnBrk="1" hangingPunct="1"/>
            <a:r>
              <a:rPr lang="en-US" dirty="0" smtClean="0"/>
              <a:t>Next steps… ADD team moving toward unified diagnostics framework.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7BC26-50A0-4897-BE61-F8B9B4B94E7C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Part I</a:t>
            </a:r>
            <a:r>
              <a:rPr lang="en-US" sz="2800" dirty="0" smtClean="0"/>
              <a:t>: </a:t>
            </a:r>
            <a:r>
              <a:rPr lang="en-US" sz="2800" i="1" dirty="0" smtClean="0"/>
              <a:t>Overview of the NHC model diagnostics effort</a:t>
            </a:r>
          </a:p>
          <a:p>
            <a:pPr lvl="1" eaLnBrk="1" hangingPunct="1"/>
            <a:r>
              <a:rPr lang="en-US" sz="2000" dirty="0" smtClean="0"/>
              <a:t>I will discuss what NHC is doing and where we’re going.  </a:t>
            </a:r>
          </a:p>
          <a:p>
            <a:pPr lvl="1" eaLnBrk="1" hangingPunct="1"/>
            <a:r>
              <a:rPr lang="en-US" sz="2000" dirty="0" smtClean="0"/>
              <a:t>Examples of model vortex structure diagnostics for 2010 storms.</a:t>
            </a:r>
          </a:p>
          <a:p>
            <a:pPr lvl="2" eaLnBrk="1" hangingPunct="1"/>
            <a:r>
              <a:rPr lang="en-US" sz="1600" dirty="0" smtClean="0"/>
              <a:t>Toward the next level of model analysis.  More than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min</a:t>
            </a:r>
            <a:r>
              <a:rPr lang="en-US" sz="1600" dirty="0" smtClean="0"/>
              <a:t>  and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.  </a:t>
            </a:r>
          </a:p>
          <a:p>
            <a:pPr eaLnBrk="1" hangingPunct="1"/>
            <a:r>
              <a:rPr lang="en-US" sz="2800" u="sng" dirty="0" smtClean="0"/>
              <a:t>Part II</a:t>
            </a:r>
            <a:r>
              <a:rPr lang="en-US" sz="2800" dirty="0" smtClean="0"/>
              <a:t>: </a:t>
            </a:r>
            <a:r>
              <a:rPr lang="en-US" sz="2800" i="1" dirty="0" smtClean="0"/>
              <a:t>Results </a:t>
            </a:r>
          </a:p>
          <a:p>
            <a:pPr lvl="1" eaLnBrk="1" hangingPunct="1"/>
            <a:r>
              <a:rPr lang="en-US" sz="2000" dirty="0" smtClean="0"/>
              <a:t>By comparing the initial near-surface and vertical vortex structures among GFS/GFDL/HWRF/H*wind/P3radar, we can learn some things about the various model initializations.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92630-661C-447B-AEA1-FC84E67D721D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Part I: NHC Diagnostics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91440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NHC has developed and is running a real-time diagnostic system.</a:t>
            </a:r>
          </a:p>
          <a:p>
            <a:pPr lvl="1" eaLnBrk="1" hangingPunct="1"/>
            <a:r>
              <a:rPr lang="en-US" sz="2400" dirty="0" smtClean="0"/>
              <a:t>The system processes operational model data, primarily at t = 0, and creates inter-model comparisons of vortex structure.</a:t>
            </a:r>
          </a:p>
          <a:p>
            <a:pPr lvl="1" eaLnBrk="1" hangingPunct="1"/>
            <a:r>
              <a:rPr lang="en-US" sz="2400" dirty="0" smtClean="0"/>
              <a:t>Output are figures used to compare the vortex structure.  </a:t>
            </a:r>
          </a:p>
          <a:p>
            <a:pPr eaLnBrk="1" hangingPunct="1"/>
            <a:r>
              <a:rPr lang="en-US" sz="2800" dirty="0" smtClean="0"/>
              <a:t>HPLOT is operational at NHC and may serve as foundation for future operational diagnostic products.  </a:t>
            </a:r>
          </a:p>
          <a:p>
            <a:pPr lvl="1" eaLnBrk="1" hangingPunct="1"/>
            <a:r>
              <a:rPr lang="en-US" sz="2400" dirty="0" smtClean="0"/>
              <a:t>More to come on this in the coming year…  </a:t>
            </a:r>
            <a:endParaRPr lang="en-US" sz="2800" dirty="0" smtClean="0"/>
          </a:p>
          <a:p>
            <a:pPr lvl="1" eaLnBrk="1" hangingPunct="1"/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F0B3C-6400-4CAD-88DA-3E49613D472B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3B071-3A2E-45FB-9E49-094FE315918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105" name="Title 1"/>
          <p:cNvSpPr>
            <a:spLocks noGrp="1"/>
          </p:cNvSpPr>
          <p:nvPr>
            <p:ph type="title"/>
          </p:nvPr>
        </p:nvSpPr>
        <p:spPr>
          <a:xfrm>
            <a:off x="7239000" y="304800"/>
            <a:ext cx="1828800" cy="1066800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Example real-time output: Lisa (2010)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6248400"/>
            <a:ext cx="41148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Above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Near-surface wind field (shaded,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for the large-scale (top panel) and vortex-scale (bottom panel) structure of Lisa.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9" name="Picture 13" descr="C:\Users\Wallace Hogsett\Desktop\emc\sfcc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6934200" cy="588747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 rot="10800000">
            <a:off x="7239000" y="1905000"/>
            <a:ext cx="6858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391400" y="2438400"/>
            <a:ext cx="1981200" cy="1752600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dirty="0" smtClean="0"/>
              <a:t>Parent grid</a:t>
            </a:r>
          </a:p>
          <a:p>
            <a:pPr eaLnBrk="1" hangingPunct="1">
              <a:buNone/>
            </a:pPr>
            <a:r>
              <a:rPr lang="en-US" sz="2400" dirty="0" smtClean="0"/>
              <a:t>(</a:t>
            </a:r>
            <a:r>
              <a:rPr lang="en-US" sz="2400" dirty="0" err="1" smtClean="0"/>
              <a:t>lg</a:t>
            </a:r>
            <a:r>
              <a:rPr lang="en-US" sz="2400" dirty="0" smtClean="0"/>
              <a:t> scale)</a:t>
            </a: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None/>
            </a:pPr>
            <a:r>
              <a:rPr lang="en-US" sz="2400" dirty="0" smtClean="0"/>
              <a:t>Nested grid</a:t>
            </a:r>
          </a:p>
          <a:p>
            <a:pPr eaLnBrk="1" hangingPunct="1">
              <a:buNone/>
            </a:pPr>
            <a:r>
              <a:rPr lang="en-US" sz="2400" dirty="0" smtClean="0"/>
              <a:t>(vortex scale)</a:t>
            </a:r>
          </a:p>
          <a:p>
            <a:pPr eaLnBrk="1" hangingPunct="1"/>
            <a:endParaRPr lang="en-US" sz="28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7239000" y="4648199"/>
            <a:ext cx="6858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905000" y="152400"/>
            <a:ext cx="5029200" cy="3200400"/>
            <a:chOff x="1905000" y="152400"/>
            <a:chExt cx="5029200" cy="3200400"/>
          </a:xfrm>
        </p:grpSpPr>
        <p:sp>
          <p:nvSpPr>
            <p:cNvPr id="21" name="Rectangle 20"/>
            <p:cNvSpPr/>
            <p:nvPr/>
          </p:nvSpPr>
          <p:spPr>
            <a:xfrm>
              <a:off x="1905000" y="152400"/>
              <a:ext cx="381000" cy="3200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67200" y="152400"/>
              <a:ext cx="381000" cy="3200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53200" y="152400"/>
              <a:ext cx="381000" cy="3200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600" y="1295400"/>
            <a:ext cx="1905000" cy="4419600"/>
            <a:chOff x="609600" y="1295400"/>
            <a:chExt cx="1905000" cy="4419600"/>
          </a:xfrm>
        </p:grpSpPr>
        <p:sp>
          <p:nvSpPr>
            <p:cNvPr id="25" name="Rectangle 24"/>
            <p:cNvSpPr/>
            <p:nvPr/>
          </p:nvSpPr>
          <p:spPr>
            <a:xfrm>
              <a:off x="1295400" y="1295400"/>
              <a:ext cx="533400" cy="6096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>
              <a:off x="228600" y="2286000"/>
              <a:ext cx="1447800" cy="6858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1447800" y="2286000"/>
              <a:ext cx="1447800" cy="6858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09600" y="3352800"/>
              <a:ext cx="1905000" cy="23622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3B071-3A2E-45FB-9E49-094FE315918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172200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Above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South-north (top) and west-east (bottom) vertical cross sections of wind speed (shaded,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horizontal wind barbs (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and vertical vorticity (contoured, x 10</a:t>
            </a:r>
            <a:r>
              <a:rPr lang="en-US" sz="1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-4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</a:t>
            </a:r>
            <a:r>
              <a:rPr lang="en-US" sz="1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taken through the center of the GFS (left), HWRF nest (middle), and GFDL nest (right) initial conditions. </a:t>
            </a:r>
          </a:p>
        </p:txBody>
      </p:sp>
      <p:pic>
        <p:nvPicPr>
          <p:cNvPr id="48130" name="Picture 2" descr="C:\Users\Wallace Hogsett\Desktop\emc\nsc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45" y="76200"/>
            <a:ext cx="7564955" cy="6126480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7618828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91400" y="304800"/>
            <a:ext cx="1828800" cy="1066800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Example real-time output: Lisa (2010)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467600" y="1828800"/>
            <a:ext cx="182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</a:t>
            </a:r>
            <a:r>
              <a:rPr kumimoji="0" lang="en-US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(shaded)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Part I Summary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112837"/>
            <a:ext cx="91440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NHC has developed and is running a real-time diagnostic system.  </a:t>
            </a:r>
          </a:p>
          <a:p>
            <a:pPr lvl="1" eaLnBrk="1" hangingPunct="1"/>
            <a:r>
              <a:rPr lang="en-US" sz="2400" dirty="0" smtClean="0"/>
              <a:t>Initial vortex structure is the primary focus</a:t>
            </a:r>
          </a:p>
          <a:p>
            <a:pPr lvl="1" eaLnBrk="1" hangingPunct="1"/>
            <a:r>
              <a:rPr lang="en-US" sz="2400" dirty="0" smtClean="0"/>
              <a:t>All products are archived throughout the season</a:t>
            </a:r>
          </a:p>
          <a:p>
            <a:pPr eaLnBrk="1" hangingPunct="1"/>
            <a:r>
              <a:rPr lang="en-US" sz="2800" dirty="0" smtClean="0"/>
              <a:t>More to come on HPLOT, which essentially is a GUI for GFDL/HWRF data...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F0B3C-6400-4CAD-88DA-3E49613D472B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 II: Results using diagnostic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A6ED5-29E9-49BB-B7C3-1F1A267348B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609600" y="1565275"/>
            <a:ext cx="8001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800" dirty="0"/>
              <a:t> </a:t>
            </a:r>
            <a:r>
              <a:rPr lang="en-US" sz="2800" dirty="0" smtClean="0">
                <a:latin typeface="+mn-lt"/>
              </a:rPr>
              <a:t>Now I’m going to use these </a:t>
            </a:r>
            <a:r>
              <a:rPr lang="en-US" sz="2800" dirty="0">
                <a:latin typeface="+mn-lt"/>
              </a:rPr>
              <a:t>GFS, GFDL, and </a:t>
            </a:r>
            <a:r>
              <a:rPr lang="en-US" sz="2800" dirty="0" smtClean="0">
                <a:latin typeface="+mn-lt"/>
              </a:rPr>
              <a:t>HWRF products to look at various storms of interest and show how the </a:t>
            </a:r>
            <a:r>
              <a:rPr lang="en-US" sz="2800" dirty="0">
                <a:latin typeface="+mn-lt"/>
              </a:rPr>
              <a:t>model ICs compare to available </a:t>
            </a:r>
            <a:r>
              <a:rPr lang="en-US" sz="2800" dirty="0" smtClean="0">
                <a:latin typeface="+mn-lt"/>
              </a:rPr>
              <a:t>observations</a:t>
            </a:r>
            <a:r>
              <a:rPr lang="en-US" sz="2800" dirty="0">
                <a:latin typeface="+mn-lt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 Here </a:t>
            </a:r>
            <a:r>
              <a:rPr lang="en-US" sz="2800" dirty="0" smtClean="0">
                <a:latin typeface="+mn-lt"/>
              </a:rPr>
              <a:t>I choose several cases </a:t>
            </a:r>
            <a:r>
              <a:rPr lang="en-US" sz="2800" dirty="0">
                <a:latin typeface="+mn-lt"/>
              </a:rPr>
              <a:t>from 2010, and compare the inner-core vortex structure on the finest grid possible. </a:t>
            </a:r>
            <a:r>
              <a:rPr lang="en-US" sz="2800" dirty="0" smtClean="0">
                <a:latin typeface="+mn-lt"/>
              </a:rPr>
              <a:t>  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Intensifying Danielle (965mb) – Variety in the 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FDB9E-A79D-4630-91B8-08A10D472515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381000" y="11430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/>
              <a:t>Danielle ICs (near-</a:t>
            </a:r>
            <a:r>
              <a:rPr lang="en-US" u="sng" dirty="0" err="1"/>
              <a:t>sfc</a:t>
            </a:r>
            <a:r>
              <a:rPr lang="en-US" u="sng" dirty="0"/>
              <a:t> </a:t>
            </a:r>
            <a:r>
              <a:rPr lang="en-US" u="sng" dirty="0" err="1"/>
              <a:t>wspd</a:t>
            </a:r>
            <a:r>
              <a:rPr lang="en-US" u="sng" dirty="0"/>
              <a:t>) -27 Aug 00Z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76200" y="5629870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latin typeface="+mn-lt"/>
              </a:rPr>
              <a:t> HWRF </a:t>
            </a:r>
            <a:r>
              <a:rPr lang="en-US" dirty="0">
                <a:latin typeface="+mn-lt"/>
              </a:rPr>
              <a:t>wind field is too large </a:t>
            </a:r>
            <a:r>
              <a:rPr lang="en-US" dirty="0" err="1">
                <a:latin typeface="+mn-lt"/>
              </a:rPr>
              <a:t>vs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Hwind</a:t>
            </a:r>
            <a:r>
              <a:rPr lang="en-US" dirty="0">
                <a:latin typeface="+mn-lt"/>
              </a:rPr>
              <a:t> (GFDL also too large).  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RMW = 37km, r50kt = </a:t>
            </a:r>
            <a:r>
              <a:rPr lang="en-US" dirty="0" smtClean="0">
                <a:latin typeface="+mn-lt"/>
              </a:rPr>
              <a:t>167,111,93,139km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**</a:t>
            </a:r>
            <a:r>
              <a:rPr lang="en-US" sz="1400" dirty="0">
                <a:latin typeface="+mn-lt"/>
              </a:rPr>
              <a:t>Note, </a:t>
            </a:r>
            <a:r>
              <a:rPr lang="en-US" sz="1400" dirty="0" err="1">
                <a:latin typeface="+mn-lt"/>
              </a:rPr>
              <a:t>Hwind</a:t>
            </a:r>
            <a:r>
              <a:rPr lang="en-US" sz="1400" dirty="0">
                <a:latin typeface="+mn-lt"/>
              </a:rPr>
              <a:t> figure is scaled for direct comparison with other figures; however color scale is slightly (5kts) different.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50404"/>
          <a:stretch>
            <a:fillRect/>
          </a:stretch>
        </p:blipFill>
        <p:spPr bwMode="auto">
          <a:xfrm>
            <a:off x="4763" y="1600200"/>
            <a:ext cx="91392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286000" y="4583113"/>
            <a:ext cx="701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62600" y="2514600"/>
            <a:ext cx="1676400" cy="1941513"/>
            <a:chOff x="5562600" y="2514600"/>
            <a:chExt cx="1676400" cy="1941731"/>
          </a:xfrm>
        </p:grpSpPr>
        <p:pic>
          <p:nvPicPr>
            <p:cNvPr id="820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4285" b="20000"/>
            <a:stretch>
              <a:fillRect/>
            </a:stretch>
          </p:blipFill>
          <p:spPr bwMode="auto">
            <a:xfrm>
              <a:off x="5562600" y="2514600"/>
              <a:ext cx="163195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6172200" y="3810145"/>
              <a:ext cx="1066800" cy="646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bg1"/>
                  </a:solidFill>
                </a:rPr>
                <a:t>HWind</a:t>
              </a:r>
              <a:r>
                <a:rPr lang="en-US" b="1" dirty="0">
                  <a:solidFill>
                    <a:schemeClr val="bg1"/>
                  </a:solidFill>
                </a:rPr>
                <a:t>	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00800" y="5486400"/>
            <a:ext cx="25908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Above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near-surface winds (shaded,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streamlines, and surface pressure (green dashed,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hPa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from the GFS (left) and HWRF inner nest (center), and GFDL inner nest (right) ICs.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81400" y="914400"/>
            <a:ext cx="4648200" cy="3352800"/>
            <a:chOff x="3581400" y="914400"/>
            <a:chExt cx="4648200" cy="3352800"/>
          </a:xfrm>
        </p:grpSpPr>
        <p:grpSp>
          <p:nvGrpSpPr>
            <p:cNvPr id="15" name="Group 14"/>
            <p:cNvGrpSpPr/>
            <p:nvPr/>
          </p:nvGrpSpPr>
          <p:grpSpPr>
            <a:xfrm>
              <a:off x="3581400" y="2133600"/>
              <a:ext cx="4648200" cy="2133600"/>
              <a:chOff x="3581400" y="2133600"/>
              <a:chExt cx="4648200" cy="21336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581400" y="2133600"/>
                <a:ext cx="2209800" cy="2133600"/>
              </a:xfrm>
              <a:prstGeom prst="ellipse">
                <a:avLst/>
              </a:prstGeom>
              <a:noFill/>
              <a:ln w="635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096000" y="3048000"/>
                <a:ext cx="609600" cy="533400"/>
              </a:xfrm>
              <a:prstGeom prst="ellipse">
                <a:avLst/>
              </a:prstGeom>
              <a:noFill/>
              <a:ln w="635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239000" y="2667000"/>
                <a:ext cx="990600" cy="1219200"/>
              </a:xfrm>
              <a:prstGeom prst="ellipse">
                <a:avLst/>
              </a:prstGeom>
              <a:noFill/>
              <a:ln w="635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5486400" y="914400"/>
              <a:ext cx="1981200" cy="533400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</a:t>
              </a:r>
              <a:r>
                <a:rPr lang="en-US" sz="3200" baseline="-25000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70kt</a:t>
              </a:r>
              <a:r>
                <a:rPr lang="en-US" sz="3200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winds</a:t>
              </a: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t="49367"/>
          <a:stretch>
            <a:fillRect/>
          </a:stretch>
        </p:blipFill>
        <p:spPr bwMode="auto">
          <a:xfrm>
            <a:off x="158750" y="1600200"/>
            <a:ext cx="89090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Intensifying Danielle - Vertical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8D048-C9F9-4EF4-8119-CA132718E22C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04800" y="5334000"/>
            <a:ext cx="838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</a:rPr>
              <a:t>GFDL shows a much more compact vortex.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HWRF vortex is very broad.  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 No observations of this structure.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381000" y="11430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Danielle IC -27 Aug 00Z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5334000"/>
            <a:ext cx="40386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Above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South-north (top) and west-east (bottom) vertical cross sections of wind speed (shaded,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horizontal wind barbs (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kts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and vertical vorticity (contoured, x 10</a:t>
            </a:r>
            <a:r>
              <a:rPr lang="en-US" sz="1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-4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</a:t>
            </a:r>
            <a:r>
              <a:rPr lang="en-US" sz="1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taken through the center of the GFS (left), HWRF nest (middle), and GFDL nest (right) initial conditions. 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209800" y="44958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GFS 		               HWRF 			       GFDL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</TotalTime>
  <Words>944</Words>
  <Application>Microsoft Office PowerPoint</Application>
  <PresentationFormat>On-screen Show (4:3)</PresentationFormat>
  <Paragraphs>109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Analysis of Model ICs</vt:lpstr>
      <vt:lpstr>Introduction</vt:lpstr>
      <vt:lpstr>Part I: NHC Diagnostics</vt:lpstr>
      <vt:lpstr>Example real-time output: Lisa (2010)</vt:lpstr>
      <vt:lpstr>Example real-time output: Lisa (2010)</vt:lpstr>
      <vt:lpstr>Part I Summary</vt:lpstr>
      <vt:lpstr>Part II: Results using diagnostic output</vt:lpstr>
      <vt:lpstr>Intensifying Danielle (965mb) – Variety in the ICs</vt:lpstr>
      <vt:lpstr>Intensifying Danielle - Vertical Structure</vt:lpstr>
      <vt:lpstr>Earl – Strong Hurricane Maintains Intensity</vt:lpstr>
      <vt:lpstr>Earl: Different Vertical Structures</vt:lpstr>
      <vt:lpstr>Earl #2: P3 Radar Validation</vt:lpstr>
      <vt:lpstr>Part II: Prelim.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HWRF Diagnostics</dc:title>
  <dc:creator>Wallace.A.Hogsett</dc:creator>
  <cp:lastModifiedBy>Wallace Hogsett</cp:lastModifiedBy>
  <cp:revision>232</cp:revision>
  <dcterms:created xsi:type="dcterms:W3CDTF">2010-07-30T20:27:03Z</dcterms:created>
  <dcterms:modified xsi:type="dcterms:W3CDTF">2010-09-28T17:40:05Z</dcterms:modified>
</cp:coreProperties>
</file>