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7" r:id="rId10"/>
    <p:sldId id="284" r:id="rId11"/>
    <p:sldId id="258" r:id="rId12"/>
    <p:sldId id="259" r:id="rId13"/>
    <p:sldId id="260" r:id="rId14"/>
    <p:sldId id="261" r:id="rId15"/>
    <p:sldId id="262" r:id="rId16"/>
    <p:sldId id="263" r:id="rId17"/>
    <p:sldId id="267" r:id="rId18"/>
    <p:sldId id="268" r:id="rId19"/>
    <p:sldId id="269" r:id="rId20"/>
    <p:sldId id="289" r:id="rId21"/>
    <p:sldId id="264" r:id="rId22"/>
    <p:sldId id="286" r:id="rId23"/>
    <p:sldId id="265" r:id="rId24"/>
    <p:sldId id="288" r:id="rId25"/>
    <p:sldId id="290" r:id="rId26"/>
    <p:sldId id="280" r:id="rId27"/>
    <p:sldId id="257" r:id="rId28"/>
    <p:sldId id="285" r:id="rId29"/>
    <p:sldId id="270" r:id="rId30"/>
    <p:sldId id="271" r:id="rId31"/>
    <p:sldId id="272" r:id="rId32"/>
    <p:sldId id="273" r:id="rId33"/>
    <p:sldId id="275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74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PT\SEMINARS\2010%200913%20HRD\predictability\qkver_sho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PT\SEMINARS\2010%200913%20HRD\predictability\qkver_sh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3948222381293245E-2"/>
          <c:y val="3.2463507850992307E-2"/>
          <c:w val="0.66087747554282983"/>
          <c:h val="0.8694955564764930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SHIPS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18.2</c:v>
                </c:pt>
                <c:pt idx="1">
                  <c:v>22</c:v>
                </c:pt>
                <c:pt idx="2">
                  <c:v>22.6</c:v>
                </c:pt>
                <c:pt idx="3">
                  <c:v>25</c:v>
                </c:pt>
                <c:pt idx="4">
                  <c:v>30.15</c:v>
                </c:pt>
                <c:pt idx="5">
                  <c:v>35.299999999999997</c:v>
                </c:pt>
                <c:pt idx="6">
                  <c:v>36.700000000000003</c:v>
                </c:pt>
                <c:pt idx="7">
                  <c:v>38.1</c:v>
                </c:pt>
                <c:pt idx="8">
                  <c:v>37.1</c:v>
                </c:pt>
                <c:pt idx="9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GFDL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-17</c:v>
                </c:pt>
                <c:pt idx="1">
                  <c:v>15.7</c:v>
                </c:pt>
                <c:pt idx="2">
                  <c:v>17.399999999999999</c:v>
                </c:pt>
                <c:pt idx="3">
                  <c:v>15.6</c:v>
                </c:pt>
                <c:pt idx="4">
                  <c:v>21.1</c:v>
                </c:pt>
                <c:pt idx="5">
                  <c:v>26.6</c:v>
                </c:pt>
                <c:pt idx="6">
                  <c:v>27.950000000000003</c:v>
                </c:pt>
                <c:pt idx="7">
                  <c:v>29.3</c:v>
                </c:pt>
                <c:pt idx="8">
                  <c:v>30.65</c:v>
                </c:pt>
                <c:pt idx="9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GFDL-SHIPS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-2.9</c:v>
                </c:pt>
                <c:pt idx="1">
                  <c:v>7.2</c:v>
                </c:pt>
                <c:pt idx="2">
                  <c:v>15.1</c:v>
                </c:pt>
                <c:pt idx="3">
                  <c:v>21.5</c:v>
                </c:pt>
                <c:pt idx="4">
                  <c:v>27.15</c:v>
                </c:pt>
                <c:pt idx="5">
                  <c:v>32.799999999999997</c:v>
                </c:pt>
                <c:pt idx="6">
                  <c:v>36.599999999999994</c:v>
                </c:pt>
                <c:pt idx="7">
                  <c:v>40.4</c:v>
                </c:pt>
                <c:pt idx="8">
                  <c:v>37.75</c:v>
                </c:pt>
                <c:pt idx="9">
                  <c:v>35.1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HWRF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-43.3</c:v>
                </c:pt>
                <c:pt idx="1">
                  <c:v>-0.2</c:v>
                </c:pt>
                <c:pt idx="2">
                  <c:v>6.2</c:v>
                </c:pt>
                <c:pt idx="3">
                  <c:v>7.3</c:v>
                </c:pt>
                <c:pt idx="4">
                  <c:v>12.65</c:v>
                </c:pt>
                <c:pt idx="5">
                  <c:v>18</c:v>
                </c:pt>
                <c:pt idx="6">
                  <c:v>22.15</c:v>
                </c:pt>
                <c:pt idx="7">
                  <c:v>26.3</c:v>
                </c:pt>
                <c:pt idx="8">
                  <c:v>27.9</c:v>
                </c:pt>
                <c:pt idx="9">
                  <c:v>29.5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HWRF-SHIPS</c:v>
                </c:pt>
              </c:strCache>
            </c:strRef>
          </c:tx>
          <c:spPr>
            <a:ln>
              <a:solidFill>
                <a:srgbClr val="00FF00"/>
              </a:solidFill>
              <a:prstDash val="sysDash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Sheet1!$B$6:$K$6</c:f>
              <c:numCache>
                <c:formatCode>General</c:formatCode>
                <c:ptCount val="10"/>
                <c:pt idx="0">
                  <c:v>2.6</c:v>
                </c:pt>
                <c:pt idx="1">
                  <c:v>7.4</c:v>
                </c:pt>
                <c:pt idx="2">
                  <c:v>12.2</c:v>
                </c:pt>
                <c:pt idx="3">
                  <c:v>18.3</c:v>
                </c:pt>
                <c:pt idx="4">
                  <c:v>25.950000000000003</c:v>
                </c:pt>
                <c:pt idx="5">
                  <c:v>33.6</c:v>
                </c:pt>
                <c:pt idx="6">
                  <c:v>38.400000000000006</c:v>
                </c:pt>
                <c:pt idx="7">
                  <c:v>43.2</c:v>
                </c:pt>
                <c:pt idx="8">
                  <c:v>43.35</c:v>
                </c:pt>
                <c:pt idx="9">
                  <c:v>43.5</c:v>
                </c:pt>
              </c:numCache>
            </c:numRef>
          </c:val>
        </c:ser>
        <c:marker val="1"/>
        <c:axId val="106137856"/>
        <c:axId val="96310016"/>
      </c:lineChart>
      <c:catAx>
        <c:axId val="106137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Forecast</a:t>
                </a:r>
                <a:r>
                  <a:rPr lang="en-US" sz="1600" baseline="0"/>
                  <a:t> Interval (hr)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5729346565017961"/>
              <c:y val="0.559424731397959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310016"/>
        <c:crosses val="autoZero"/>
        <c:auto val="1"/>
        <c:lblAlgn val="ctr"/>
        <c:lblOffset val="100"/>
      </c:catAx>
      <c:valAx>
        <c:axId val="96310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Intensity</a:t>
                </a:r>
                <a:r>
                  <a:rPr lang="en-US" sz="1600" baseline="0"/>
                  <a:t> Forecast Skill (%)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613785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262872822715344"/>
          <c:y val="8.5573744071464758E-2"/>
          <c:w val="0.19040158755907896"/>
          <c:h val="0.32362029499017253"/>
        </c:manualLayout>
      </c:layout>
      <c:spPr>
        <a:ln>
          <a:solidFill>
            <a:schemeClr val="accent1">
              <a:shade val="50000"/>
            </a:schemeClr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All</a:t>
            </a:r>
            <a:r>
              <a:rPr lang="en-US" baseline="0"/>
              <a:t> Forecasts 2002-2009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2337729658792651"/>
          <c:y val="0.13864211858100642"/>
          <c:w val="0.79204068241470016"/>
          <c:h val="0.70359388114061516"/>
        </c:manualLayout>
      </c:layout>
      <c:barChart>
        <c:barDir val="col"/>
        <c:grouping val="clustered"/>
        <c:ser>
          <c:idx val="0"/>
          <c:order val="0"/>
          <c:tx>
            <c:v>Perfect tracks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cat>
            <c:numRef>
              <c:f>qkver_short!$C$34:$L$34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qkver_short!$C$31:$L$31</c:f>
              <c:numCache>
                <c:formatCode>General</c:formatCode>
                <c:ptCount val="10"/>
                <c:pt idx="0">
                  <c:v>1.8041237113402022</c:v>
                </c:pt>
                <c:pt idx="1">
                  <c:v>3.8497652582159652</c:v>
                </c:pt>
                <c:pt idx="2">
                  <c:v>5.8685446009389617</c:v>
                </c:pt>
                <c:pt idx="3">
                  <c:v>7.7410274454609524</c:v>
                </c:pt>
                <c:pt idx="4">
                  <c:v>11.96034537895747</c:v>
                </c:pt>
                <c:pt idx="5">
                  <c:v>15.474794841735052</c:v>
                </c:pt>
                <c:pt idx="6">
                  <c:v>20.328599275967644</c:v>
                </c:pt>
                <c:pt idx="7">
                  <c:v>24.721485411140591</c:v>
                </c:pt>
                <c:pt idx="8">
                  <c:v>28.063757512411794</c:v>
                </c:pt>
                <c:pt idx="9">
                  <c:v>31.30792996910403</c:v>
                </c:pt>
              </c:numCache>
            </c:numRef>
          </c:val>
        </c:ser>
        <c:ser>
          <c:idx val="2"/>
          <c:order val="1"/>
          <c:tx>
            <c:v>Perfect tracks and large scale forecasts</c:v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cat>
            <c:numRef>
              <c:f>qkver_short!$C$34:$L$34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qkver_short!$C$33:$L$33</c:f>
              <c:numCache>
                <c:formatCode>General</c:formatCode>
                <c:ptCount val="10"/>
                <c:pt idx="0">
                  <c:v>1.8041237113402022</c:v>
                </c:pt>
                <c:pt idx="1">
                  <c:v>3.5680751173708987</c:v>
                </c:pt>
                <c:pt idx="2">
                  <c:v>5.7120500782472421</c:v>
                </c:pt>
                <c:pt idx="3">
                  <c:v>8.3040112596763027</c:v>
                </c:pt>
                <c:pt idx="4">
                  <c:v>13.399424368404242</c:v>
                </c:pt>
                <c:pt idx="5">
                  <c:v>17.643610785463039</c:v>
                </c:pt>
                <c:pt idx="6">
                  <c:v>23.224728487886374</c:v>
                </c:pt>
                <c:pt idx="7">
                  <c:v>28.275862068965527</c:v>
                </c:pt>
                <c:pt idx="8">
                  <c:v>31.983276718055922</c:v>
                </c:pt>
                <c:pt idx="9">
                  <c:v>35.5818743563336</c:v>
                </c:pt>
              </c:numCache>
            </c:numRef>
          </c:val>
        </c:ser>
        <c:axId val="58054144"/>
        <c:axId val="58056064"/>
      </c:barChart>
      <c:catAx>
        <c:axId val="5805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Forecast Interval (hr)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8056064"/>
        <c:crosses val="autoZero"/>
        <c:auto val="1"/>
        <c:lblAlgn val="ctr"/>
        <c:lblOffset val="100"/>
      </c:catAx>
      <c:valAx>
        <c:axId val="58056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Improvement 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8054144"/>
        <c:crosses val="autoZero"/>
        <c:crossBetween val="between"/>
      </c:valAx>
      <c:spPr>
        <a:noFill/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1320846456692914"/>
          <c:y val="0.15489039432821233"/>
          <c:w val="0.63914178180557701"/>
          <c:h val="0.15724296201229607"/>
        </c:manualLayout>
      </c:layout>
      <c:spPr>
        <a:ln>
          <a:solidFill>
            <a:prstClr val="black"/>
          </a:solidFill>
        </a:ln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Over Water Forecasts 2002-2009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2337729658792651"/>
          <c:y val="0.13864211858100647"/>
          <c:w val="0.7920406824147006"/>
          <c:h val="0.70359388114061516"/>
        </c:manualLayout>
      </c:layout>
      <c:barChart>
        <c:barDir val="col"/>
        <c:grouping val="clustered"/>
        <c:ser>
          <c:idx val="0"/>
          <c:order val="0"/>
          <c:tx>
            <c:v>Perfect tracks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cat>
            <c:numRef>
              <c:f>qkver_short!$C$34:$L$34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qkver_short!$C$61:$L$61</c:f>
              <c:numCache>
                <c:formatCode>General</c:formatCode>
                <c:ptCount val="10"/>
                <c:pt idx="0">
                  <c:v>0.26990553306343401</c:v>
                </c:pt>
                <c:pt idx="1">
                  <c:v>0.48923679060666081</c:v>
                </c:pt>
                <c:pt idx="2">
                  <c:v>0.80906148867313665</c:v>
                </c:pt>
                <c:pt idx="3">
                  <c:v>1.0167029774872824</c:v>
                </c:pt>
                <c:pt idx="4">
                  <c:v>3.2959565069656782</c:v>
                </c:pt>
                <c:pt idx="5">
                  <c:v>5.3001277139208174</c:v>
                </c:pt>
                <c:pt idx="6">
                  <c:v>9.0797546012270089</c:v>
                </c:pt>
                <c:pt idx="7">
                  <c:v>12.573789846517126</c:v>
                </c:pt>
                <c:pt idx="8">
                  <c:v>16.666666666666671</c:v>
                </c:pt>
                <c:pt idx="9">
                  <c:v>20.574971815107098</c:v>
                </c:pt>
              </c:numCache>
            </c:numRef>
          </c:val>
        </c:ser>
        <c:ser>
          <c:idx val="2"/>
          <c:order val="1"/>
          <c:tx>
            <c:v>Perfect tracks and large scale forecasts</c:v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cat>
            <c:numRef>
              <c:f>qkver_short!$C$34:$L$34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qkver_short!$C$63:$L$63</c:f>
              <c:numCache>
                <c:formatCode>General</c:formatCode>
                <c:ptCount val="10"/>
                <c:pt idx="0">
                  <c:v>0.26990553306343401</c:v>
                </c:pt>
                <c:pt idx="1">
                  <c:v>0.19569471624267465</c:v>
                </c:pt>
                <c:pt idx="2">
                  <c:v>0.48543689320387395</c:v>
                </c:pt>
                <c:pt idx="3">
                  <c:v>1.5976761074800208</c:v>
                </c:pt>
                <c:pt idx="4">
                  <c:v>3.9755351681957132</c:v>
                </c:pt>
                <c:pt idx="5">
                  <c:v>6.0664112388250215</c:v>
                </c:pt>
                <c:pt idx="6">
                  <c:v>10.613496932515357</c:v>
                </c:pt>
                <c:pt idx="7">
                  <c:v>14.81700118063754</c:v>
                </c:pt>
                <c:pt idx="8">
                  <c:v>19.492502883506283</c:v>
                </c:pt>
                <c:pt idx="9">
                  <c:v>23.957158962795933</c:v>
                </c:pt>
              </c:numCache>
            </c:numRef>
          </c:val>
        </c:ser>
        <c:axId val="58155392"/>
        <c:axId val="58157312"/>
      </c:barChart>
      <c:catAx>
        <c:axId val="5815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Forecast Interval (hr)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8157312"/>
        <c:crosses val="autoZero"/>
        <c:auto val="1"/>
        <c:lblAlgn val="ctr"/>
        <c:lblOffset val="100"/>
      </c:catAx>
      <c:valAx>
        <c:axId val="58157312"/>
        <c:scaling>
          <c:orientation val="minMax"/>
          <c:max val="4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Improvement 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8155392"/>
        <c:crosses val="autoZero"/>
        <c:crossBetween val="between"/>
        <c:majorUnit val="5"/>
        <c:minorUnit val="1"/>
      </c:valAx>
      <c:spPr>
        <a:noFill/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1320846456692914"/>
          <c:y val="0.15489039432821239"/>
          <c:w val="0.63079408255786318"/>
          <c:h val="0.12318078840657677"/>
        </c:manualLayout>
      </c:layout>
      <c:spPr>
        <a:ln>
          <a:solidFill>
            <a:prstClr val="black"/>
          </a:solidFill>
        </a:ln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28957-BF67-4788-804D-E09AE3027F3A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CF42E-62AD-407D-815E-0291334A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CF42E-62AD-407D-815E-0291334A36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2010 Update from IHC (Vijay)</a:t>
            </a:r>
          </a:p>
          <a:p>
            <a:r>
              <a:rPr lang="en-US" smtClean="0"/>
              <a:t>2009 Update</a:t>
            </a: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491BAEB-A091-4C0E-B66C-E6478BF865F6}" type="slidenum">
              <a:rPr lang="en-US" sz="1200"/>
              <a:pPr algn="r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28F01E-4F4E-4BF9-9DD1-F5A73A9BAA6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28F01E-4F4E-4BF9-9DD1-F5A73A9BAA6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FE5C-B49F-446C-A6D3-3A5F0D399336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E0E-7F59-4B8B-A412-A86A78881CF0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844-BFFF-4403-AFA7-083F6F1A5F07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4E06-DD53-4771-8CE2-8501B399CC2D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947D-310D-4BA3-B5B0-29B34F7B76FB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44D2-61C6-4864-85F7-237D080062B3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F217-31B1-44B7-B7D0-0A9FF3C73CE3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993-2842-4788-8F62-37CBD4329B00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616-A5A1-476E-A20C-9CE4B868C2F4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1CE-23FE-4ABD-9F24-363D078D103F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A2A-5C0B-4FDA-89A3-EE5D4A430A9F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FA0C-01CE-4B5C-B069-209213735EB0}" type="datetime1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65AA-1B3D-4A42-B8EB-AF4814496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instein.atmos.colostate.edu/~mcnoldy/tropics/dia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Summary of HFIP Application Development and Diagnostics Team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3810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Mark </a:t>
            </a:r>
            <a:r>
              <a:rPr lang="en-US" dirty="0" err="1" smtClean="0">
                <a:solidFill>
                  <a:schemeClr val="tx1"/>
                </a:solidFill>
              </a:rPr>
              <a:t>DeMaria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NESDIS/</a:t>
            </a:r>
            <a:r>
              <a:rPr lang="en-US" dirty="0" err="1" smtClean="0">
                <a:solidFill>
                  <a:schemeClr val="tx1"/>
                </a:solidFill>
              </a:rPr>
              <a:t>StAR</a:t>
            </a:r>
            <a:r>
              <a:rPr lang="en-US" dirty="0" smtClean="0">
                <a:solidFill>
                  <a:schemeClr val="tx1"/>
                </a:solidFill>
              </a:rPr>
              <a:t>/RAMMB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Advanced Diagnostics for Hurricane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Models 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NCEP/EMC September 28, 2010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ADD </a:t>
            </a:r>
            <a:r>
              <a:rPr lang="en-US" dirty="0" smtClean="0"/>
              <a:t>Contributions  </a:t>
            </a:r>
            <a:br>
              <a:rPr lang="en-US" dirty="0" smtClean="0"/>
            </a:br>
            <a:r>
              <a:rPr lang="en-US" dirty="0" smtClean="0"/>
              <a:t>to the Diagnostic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Verification Component</a:t>
            </a:r>
          </a:p>
          <a:p>
            <a:pPr lvl="1"/>
            <a:r>
              <a:rPr lang="en-US" dirty="0" smtClean="0"/>
              <a:t>Track and maximum wind errors and biases (best track)</a:t>
            </a:r>
          </a:p>
          <a:p>
            <a:pPr lvl="1"/>
            <a:r>
              <a:rPr lang="en-US" dirty="0" smtClean="0"/>
              <a:t>RMW, radii of 34, 50 and 64 </a:t>
            </a:r>
            <a:r>
              <a:rPr lang="en-US" dirty="0" err="1" smtClean="0"/>
              <a:t>kt</a:t>
            </a:r>
            <a:r>
              <a:rPr lang="en-US" dirty="0" smtClean="0"/>
              <a:t> winds (best track)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Model-generated GOES IR brightness temperatures</a:t>
            </a:r>
          </a:p>
          <a:p>
            <a:pPr lvl="1"/>
            <a:r>
              <a:rPr lang="en-US" dirty="0" smtClean="0"/>
              <a:t>Precipitation (compare with radar, satellite, in situ)</a:t>
            </a:r>
          </a:p>
          <a:p>
            <a:pPr lvl="1"/>
            <a:r>
              <a:rPr lang="en-US" dirty="0" smtClean="0"/>
              <a:t>Convective statistics (radar)</a:t>
            </a:r>
          </a:p>
          <a:p>
            <a:pPr lvl="1"/>
            <a:r>
              <a:rPr lang="en-US" dirty="0" smtClean="0"/>
              <a:t>3-D vortex structure (radar, in situ)</a:t>
            </a:r>
          </a:p>
          <a:p>
            <a:pPr lvl="1"/>
            <a:r>
              <a:rPr lang="en-US" dirty="0" smtClean="0"/>
              <a:t>Ocean response (satellite, in situ)</a:t>
            </a:r>
          </a:p>
          <a:p>
            <a:r>
              <a:rPr lang="en-US" dirty="0" smtClean="0"/>
              <a:t>Diagnostic Component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Basic input to statistical models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SST, vertical shear, vertical instability, MPI, steering layer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Balanced model diagnostics</a:t>
            </a:r>
          </a:p>
          <a:p>
            <a:pPr lvl="1"/>
            <a:r>
              <a:rPr lang="en-US" dirty="0" smtClean="0"/>
              <a:t>Lorenz </a:t>
            </a:r>
            <a:r>
              <a:rPr lang="en-US" dirty="0" err="1" smtClean="0"/>
              <a:t>energetics</a:t>
            </a:r>
            <a:endParaRPr lang="en-US" dirty="0" smtClean="0"/>
          </a:p>
          <a:p>
            <a:pPr lvl="1"/>
            <a:r>
              <a:rPr lang="en-US" dirty="0" smtClean="0"/>
              <a:t>Angular momentum budgets</a:t>
            </a:r>
          </a:p>
          <a:p>
            <a:pPr lvl="1"/>
            <a:r>
              <a:rPr lang="en-US" dirty="0" smtClean="0"/>
              <a:t>PV analysis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Synthetic Satellite Imagery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forecast model output as input to forward </a:t>
            </a:r>
            <a:r>
              <a:rPr lang="en-US" dirty="0" err="1" smtClean="0"/>
              <a:t>radiative</a:t>
            </a:r>
            <a:r>
              <a:rPr lang="en-US" dirty="0" smtClean="0"/>
              <a:t> transfer model</a:t>
            </a:r>
          </a:p>
          <a:p>
            <a:r>
              <a:rPr lang="en-US" dirty="0" smtClean="0"/>
              <a:t>Simulated GOES imagery generated by EMC for HWRF and GFS</a:t>
            </a:r>
          </a:p>
          <a:p>
            <a:pPr lvl="1"/>
            <a:r>
              <a:rPr lang="en-US" dirty="0" smtClean="0"/>
              <a:t>Posted on HWRF web page</a:t>
            </a:r>
          </a:p>
          <a:p>
            <a:r>
              <a:rPr lang="en-US" dirty="0" smtClean="0"/>
              <a:t>Simulated microwave imagery under development by HRD</a:t>
            </a:r>
          </a:p>
          <a:p>
            <a:pPr lvl="1"/>
            <a:r>
              <a:rPr lang="en-US" dirty="0" smtClean="0"/>
              <a:t>Examples available from </a:t>
            </a:r>
            <a:r>
              <a:rPr lang="en-US" dirty="0" err="1" smtClean="0"/>
              <a:t>HWRFx</a:t>
            </a:r>
            <a:endParaRPr lang="en-US" dirty="0" smtClean="0"/>
          </a:p>
          <a:p>
            <a:r>
              <a:rPr lang="en-US" dirty="0" smtClean="0"/>
              <a:t>CIRA project</a:t>
            </a:r>
          </a:p>
          <a:p>
            <a:pPr lvl="1"/>
            <a:r>
              <a:rPr lang="en-US" dirty="0" smtClean="0"/>
              <a:t>Collect real GOES data for comparison</a:t>
            </a:r>
          </a:p>
          <a:p>
            <a:pPr lvl="1"/>
            <a:r>
              <a:rPr lang="en-US" dirty="0" smtClean="0"/>
              <a:t>Put synthetic and real data in common projections</a:t>
            </a:r>
          </a:p>
          <a:p>
            <a:pPr lvl="1"/>
            <a:r>
              <a:rPr lang="en-US" dirty="0" smtClean="0"/>
              <a:t>Develop validation 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Synthetic and Real GOES WV </a:t>
            </a:r>
            <a:br>
              <a:rPr lang="en-US" b="1" dirty="0" smtClean="0"/>
            </a:br>
            <a:r>
              <a:rPr lang="en-US" b="1" dirty="0" smtClean="0"/>
              <a:t>Imagery for Hurricane Alex </a:t>
            </a:r>
            <a:endParaRPr lang="en-US" b="1" dirty="0"/>
          </a:p>
        </p:txBody>
      </p:sp>
      <p:pic>
        <p:nvPicPr>
          <p:cNvPr id="4" name="Picture 3" descr="al__ch3_lo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4368800" cy="3276600"/>
          </a:xfrm>
          <a:prstGeom prst="rect">
            <a:avLst/>
          </a:prstGeom>
        </p:spPr>
      </p:pic>
      <p:pic>
        <p:nvPicPr>
          <p:cNvPr id="5" name="Picture 4" descr="goes_13_ch3_lo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343400" cy="3257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Biases in HWRF Synthetic WV Imagery</a:t>
            </a:r>
            <a:endParaRPr lang="en-US" sz="3600" b="1" dirty="0"/>
          </a:p>
        </p:txBody>
      </p:sp>
      <p:pic>
        <p:nvPicPr>
          <p:cNvPr id="4" name="Picture 3" descr="4panel_w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126189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00200"/>
            <a:ext cx="422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                                                           Colin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419600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TD05                                                           Danielle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HWRF, GFDL Large-Scale Diagnostics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Parameters for Statistical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Storm track</a:t>
            </a:r>
          </a:p>
          <a:p>
            <a:pPr lvl="1"/>
            <a:r>
              <a:rPr lang="en-US" dirty="0" smtClean="0"/>
              <a:t>SST along track</a:t>
            </a:r>
            <a:endParaRPr lang="en-US" dirty="0" smtClean="0"/>
          </a:p>
          <a:p>
            <a:pPr lvl="1"/>
            <a:r>
              <a:rPr lang="en-US" dirty="0" smtClean="0"/>
              <a:t>850-200 </a:t>
            </a:r>
            <a:r>
              <a:rPr lang="en-US" dirty="0" err="1" smtClean="0"/>
              <a:t>hPa</a:t>
            </a:r>
            <a:r>
              <a:rPr lang="en-US" dirty="0" smtClean="0"/>
              <a:t> vertical shear </a:t>
            </a:r>
            <a:endParaRPr lang="en-US" dirty="0" smtClean="0"/>
          </a:p>
          <a:p>
            <a:pPr lvl="1"/>
            <a:r>
              <a:rPr lang="en-US" dirty="0" smtClean="0"/>
              <a:t>Environmental </a:t>
            </a:r>
            <a:r>
              <a:rPr lang="en-US" dirty="0" err="1" smtClean="0"/>
              <a:t>vorticity</a:t>
            </a:r>
            <a:r>
              <a:rPr lang="en-US" dirty="0" smtClean="0"/>
              <a:t> and divergence </a:t>
            </a:r>
            <a:endParaRPr lang="en-US" dirty="0" smtClean="0"/>
          </a:p>
          <a:p>
            <a:pPr lvl="1"/>
            <a:r>
              <a:rPr lang="en-US" dirty="0" smtClean="0"/>
              <a:t>Environmental T, RH, u, v soundings</a:t>
            </a:r>
          </a:p>
          <a:p>
            <a:r>
              <a:rPr lang="en-US" dirty="0" smtClean="0"/>
              <a:t>Common file format  and naming convention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Diagnostics File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3" t="19792" r="9677" b="16667"/>
          <a:stretch>
            <a:fillRect/>
          </a:stretch>
        </p:blipFill>
        <p:spPr bwMode="auto">
          <a:xfrm>
            <a:off x="76200" y="1447800"/>
            <a:ext cx="9067800" cy="36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Real-Time Quick Look Model Inter-Comparison Product</a:t>
            </a:r>
            <a:br>
              <a:rPr lang="en-US" sz="2800" b="1" dirty="0" smtClean="0"/>
            </a:br>
            <a:r>
              <a:rPr lang="en-US" sz="2400" b="1" dirty="0" smtClean="0"/>
              <a:t>Hurricane Earl 2010 0831 12 UTC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488668"/>
            <a:ext cx="574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http://einstein.atmos.colostate.edu/~mcnoldy/tropics/diag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2010AL07_DIAGPLOT_20100831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90600"/>
            <a:ext cx="7011034" cy="5258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2057400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Max Wind                                        Low-Level RH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3886200"/>
            <a:ext cx="492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Shear                                                Mid-Level RH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5486400"/>
            <a:ext cx="479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SST                                                       Lapse Rate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SHIPS/LGEM Forecasts Run Off Other Models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Musgrave developed “stand alone” SHIPS/LGEM subroutine</a:t>
            </a:r>
          </a:p>
          <a:p>
            <a:pPr lvl="1"/>
            <a:r>
              <a:rPr lang="en-US" dirty="0" smtClean="0"/>
              <a:t>Input “McNoldy” diagnostic file </a:t>
            </a:r>
          </a:p>
          <a:p>
            <a:pPr lvl="1"/>
            <a:r>
              <a:rPr lang="en-US" dirty="0" smtClean="0"/>
              <a:t>Tested on GFDL and HWRF input</a:t>
            </a:r>
          </a:p>
          <a:p>
            <a:r>
              <a:rPr lang="en-US" dirty="0" smtClean="0"/>
              <a:t>M. Fiorino is providing diagnostic files for NOGAPS, UKMET, FIM, ECMWF</a:t>
            </a:r>
          </a:p>
          <a:p>
            <a:r>
              <a:rPr lang="en-US" dirty="0" smtClean="0"/>
              <a:t>May add GFDN, COAMPS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17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SHIPS/LGEM File </a:t>
            </a:r>
            <a:br>
              <a:rPr lang="en-US" dirty="0" smtClean="0"/>
            </a:br>
            <a:r>
              <a:rPr lang="en-US" dirty="0" smtClean="0"/>
              <a:t>with HWRF Input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4063" r="36250" b="42968"/>
          <a:stretch>
            <a:fillRect/>
          </a:stretch>
        </p:blipFill>
        <p:spPr bwMode="auto">
          <a:xfrm>
            <a:off x="990600" y="19812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895600"/>
            <a:ext cx="7162800" cy="457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Hurricane Danielle Intensity Forecasts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19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dan10_hwr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2971800" cy="2847975"/>
          </a:xfrm>
          <a:prstGeom prst="rect">
            <a:avLst/>
          </a:prstGeom>
        </p:spPr>
      </p:pic>
      <p:pic>
        <p:nvPicPr>
          <p:cNvPr id="6" name="Picture 5" descr="dan10_dsh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295400"/>
            <a:ext cx="2941982" cy="2819400"/>
          </a:xfrm>
          <a:prstGeom prst="rect">
            <a:avLst/>
          </a:prstGeom>
        </p:spPr>
      </p:pic>
      <p:pic>
        <p:nvPicPr>
          <p:cNvPr id="8" name="Picture 7" descr="dan10_hw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399" y="1295400"/>
            <a:ext cx="2895601" cy="2774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600200"/>
            <a:ext cx="787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HWRF                                       SHIPS                                               </a:t>
            </a:r>
            <a:r>
              <a:rPr lang="en-US" dirty="0" err="1" smtClean="0"/>
              <a:t>SHIPS</a:t>
            </a:r>
            <a:r>
              <a:rPr lang="en-US" dirty="0" smtClean="0"/>
              <a:t> w\ HWRF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ADD Team Plan</a:t>
            </a:r>
          </a:p>
          <a:p>
            <a:r>
              <a:rPr lang="en-US" dirty="0" smtClean="0"/>
              <a:t>Schematic of model diagnostic system</a:t>
            </a:r>
          </a:p>
          <a:p>
            <a:r>
              <a:rPr lang="en-US" dirty="0" smtClean="0"/>
              <a:t>Preliminary RAMMB/CIRA results from 2010 </a:t>
            </a:r>
          </a:p>
          <a:p>
            <a:r>
              <a:rPr lang="en-US" dirty="0" smtClean="0"/>
              <a:t>Possible ADD contributions to general diagnostic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 Forecast Skill</a:t>
            </a:r>
            <a:br>
              <a:rPr lang="en-US" dirty="0" smtClean="0"/>
            </a:br>
            <a:r>
              <a:rPr lang="en-US" dirty="0" smtClean="0"/>
              <a:t>2010 Cases Alex through Mathew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8288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Balanced Model Diagnostics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 with </a:t>
            </a:r>
            <a:r>
              <a:rPr lang="en-US" sz="2400" dirty="0" err="1" smtClean="0"/>
              <a:t>Eliassen</a:t>
            </a:r>
            <a:r>
              <a:rPr lang="en-US" sz="2400" dirty="0" smtClean="0"/>
              <a:t> (1952) balanced vortex model</a:t>
            </a:r>
            <a:endParaRPr lang="en-US" sz="2000" dirty="0" smtClean="0"/>
          </a:p>
          <a:p>
            <a:pPr lvl="1"/>
            <a:r>
              <a:rPr lang="en-US" sz="2000" dirty="0" smtClean="0"/>
              <a:t>Neglect baroclinic terms, assume static stability constant, and assume inertial stability a function of radius only</a:t>
            </a:r>
            <a:endParaRPr lang="en-US" sz="2000" dirty="0"/>
          </a:p>
          <a:p>
            <a:r>
              <a:rPr lang="en-US" sz="2400" dirty="0" smtClean="0"/>
              <a:t>Solve for geopotential tendency equation (instead of secondary circulation) – use separation of variables to solve the elliptic PDE, assume the heating is confined to the first internal mode</a:t>
            </a:r>
          </a:p>
          <a:p>
            <a:pPr lvl="1"/>
            <a:r>
              <a:rPr lang="en-US" sz="2000" dirty="0" smtClean="0"/>
              <a:t>Reduces to a second-order boundary value problem, in which the radial distribution of the </a:t>
            </a:r>
            <a:r>
              <a:rPr lang="en-US" sz="2000" dirty="0" err="1" smtClean="0"/>
              <a:t>Rossby</a:t>
            </a:r>
            <a:r>
              <a:rPr lang="en-US" sz="2000" dirty="0" smtClean="0"/>
              <a:t> length, ℓ, needs to be specified</a:t>
            </a:r>
          </a:p>
          <a:p>
            <a:endParaRPr lang="en-US" sz="24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724400"/>
            <a:ext cx="35464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48200"/>
            <a:ext cx="2887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5715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Complicated distributions of ℓ need to be solved numerically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14400" y="4648200"/>
            <a:ext cx="3352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4648200"/>
            <a:ext cx="3352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21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Idealized</a:t>
            </a:r>
            <a:r>
              <a:rPr lang="en-US" dirty="0" smtClean="0"/>
              <a:t> </a:t>
            </a:r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2514600" cy="639762"/>
          </a:xfrm>
        </p:spPr>
        <p:txBody>
          <a:bodyPr/>
          <a:lstStyle/>
          <a:p>
            <a:r>
              <a:rPr lang="en-US" dirty="0" smtClean="0"/>
              <a:t>DH Across RMW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91200" y="1219200"/>
            <a:ext cx="2746375" cy="944562"/>
          </a:xfrm>
        </p:spPr>
        <p:txBody>
          <a:bodyPr/>
          <a:lstStyle/>
          <a:p>
            <a:r>
              <a:rPr lang="en-US" dirty="0" smtClean="0"/>
              <a:t>DH Outside RMW, </a:t>
            </a:r>
          </a:p>
          <a:p>
            <a:r>
              <a:rPr lang="en-US" dirty="0" smtClean="0"/>
              <a:t>Inside Vortex Skirt</a:t>
            </a:r>
            <a:endParaRPr lang="en-US" dirty="0"/>
          </a:p>
        </p:txBody>
      </p:sp>
      <p:pic>
        <p:nvPicPr>
          <p:cNvPr id="8" name="Picture 3" descr="vortex_response-v4b-sample_C3_DH2_init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2743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6"/>
          <p:cNvCxnSpPr>
            <a:cxnSpLocks noChangeShapeType="1"/>
          </p:cNvCxnSpPr>
          <p:nvPr/>
        </p:nvCxnSpPr>
        <p:spPr bwMode="auto">
          <a:xfrm rot="5400000">
            <a:off x="647700" y="3238500"/>
            <a:ext cx="17526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1143000" y="4114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RMW</a:t>
            </a:r>
          </a:p>
        </p:txBody>
      </p:sp>
      <p:pic>
        <p:nvPicPr>
          <p:cNvPr id="11" name="Picture 4" descr="vortex_response-v4b-sample_C3_DH3_init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83112"/>
            <a:ext cx="2743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5905500" y="5611812"/>
            <a:ext cx="17526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6400800" y="64881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RMW</a:t>
            </a:r>
          </a:p>
        </p:txBody>
      </p:sp>
      <p:pic>
        <p:nvPicPr>
          <p:cNvPr id="14" name="Picture 3" descr="vortex_response-v4b-sample_C3_DH2_init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83112"/>
            <a:ext cx="2743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 rot="5400000">
            <a:off x="647700" y="5611812"/>
            <a:ext cx="17526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143000" y="64881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RMW</a:t>
            </a:r>
          </a:p>
        </p:txBody>
      </p:sp>
      <p:pic>
        <p:nvPicPr>
          <p:cNvPr id="17" name="Picture 4" descr="vortex_response-v4b-sample_C3_DH3_init.tiff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62600" y="2209800"/>
            <a:ext cx="2754313" cy="1939925"/>
          </a:xfrm>
          <a:noFill/>
        </p:spPr>
      </p:pic>
      <p:cxnSp>
        <p:nvCxnSpPr>
          <p:cNvPr id="18" name="Straight Connector 24"/>
          <p:cNvCxnSpPr>
            <a:cxnSpLocks noChangeShapeType="1"/>
          </p:cNvCxnSpPr>
          <p:nvPr/>
        </p:nvCxnSpPr>
        <p:spPr bwMode="auto">
          <a:xfrm rot="5400000">
            <a:off x="5905500" y="3238500"/>
            <a:ext cx="17526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6400800" y="4114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RMW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Profiles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Profiles after 6 hr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Symmetric 700 </a:t>
            </a:r>
            <a:r>
              <a:rPr lang="en-US" sz="3600" dirty="0" err="1" smtClean="0"/>
              <a:t>hPa</a:t>
            </a:r>
            <a:r>
              <a:rPr lang="en-US" sz="3600" dirty="0" smtClean="0"/>
              <a:t> </a:t>
            </a:r>
            <a:r>
              <a:rPr lang="en-US" sz="3600" dirty="0" err="1" smtClean="0"/>
              <a:t>Diabatic</a:t>
            </a:r>
            <a:r>
              <a:rPr lang="en-US" sz="3600" dirty="0" smtClean="0"/>
              <a:t> Heating </a:t>
            </a:r>
            <a:br>
              <a:rPr lang="en-US" sz="3600" dirty="0" smtClean="0"/>
            </a:br>
            <a:r>
              <a:rPr lang="en-US" sz="3600" dirty="0" smtClean="0"/>
              <a:t>and Tangential Wind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Hurricane Earl 2010 0831 12 UTC </a:t>
            </a:r>
            <a:endParaRPr lang="en-US" sz="3600" dirty="0"/>
          </a:p>
        </p:txBody>
      </p:sp>
      <p:pic>
        <p:nvPicPr>
          <p:cNvPr id="4" name="Picture 3" descr="AL07_2010083112_12_hea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3149600" cy="2362200"/>
          </a:xfrm>
          <a:prstGeom prst="rect">
            <a:avLst/>
          </a:prstGeom>
        </p:spPr>
      </p:pic>
      <p:pic>
        <p:nvPicPr>
          <p:cNvPr id="5" name="Picture 4" descr="AL07_2010083112_24_hea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3149600" cy="2362200"/>
          </a:xfrm>
          <a:prstGeom prst="rect">
            <a:avLst/>
          </a:prstGeom>
        </p:spPr>
      </p:pic>
      <p:pic>
        <p:nvPicPr>
          <p:cNvPr id="6" name="Picture 5" descr="AL07_2010083112_48_hea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114800"/>
            <a:ext cx="3251200" cy="2438400"/>
          </a:xfrm>
          <a:prstGeom prst="rect">
            <a:avLst/>
          </a:prstGeom>
        </p:spPr>
      </p:pic>
      <p:pic>
        <p:nvPicPr>
          <p:cNvPr id="7" name="Picture 6" descr="AL07_2010083112_72_heat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114800"/>
            <a:ext cx="31496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057400"/>
            <a:ext cx="40687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 = 12 hr                                          t = 24 hr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 = 48 hr                                           t = 72 hr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23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Tools needed For Diagnostic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Model output readers</a:t>
            </a:r>
          </a:p>
          <a:p>
            <a:r>
              <a:rPr lang="en-US" dirty="0" smtClean="0"/>
              <a:t>Verification datasets and readers</a:t>
            </a:r>
          </a:p>
          <a:p>
            <a:r>
              <a:rPr lang="en-US" dirty="0" smtClean="0"/>
              <a:t>Numerical operations</a:t>
            </a:r>
          </a:p>
          <a:p>
            <a:pPr lvl="1"/>
            <a:r>
              <a:rPr lang="en-US" dirty="0" smtClean="0"/>
              <a:t>Coordinate transformations </a:t>
            </a:r>
          </a:p>
          <a:p>
            <a:pPr lvl="2"/>
            <a:r>
              <a:rPr lang="en-US" dirty="0" smtClean="0"/>
              <a:t>z</a:t>
            </a:r>
            <a:r>
              <a:rPr lang="en-US" dirty="0" smtClean="0"/>
              <a:t> to P, map projections to cylindrical, etc </a:t>
            </a:r>
          </a:p>
          <a:p>
            <a:pPr lvl="1"/>
            <a:r>
              <a:rPr lang="en-US" dirty="0" smtClean="0"/>
              <a:t>Derivative and integral operators</a:t>
            </a:r>
          </a:p>
          <a:p>
            <a:pPr lvl="1"/>
            <a:r>
              <a:rPr lang="en-US" dirty="0" smtClean="0"/>
              <a:t>Interpolation operators</a:t>
            </a:r>
          </a:p>
          <a:p>
            <a:pPr lvl="1"/>
            <a:r>
              <a:rPr lang="en-US" dirty="0" smtClean="0"/>
              <a:t>Subsets of model subroutines, forward models</a:t>
            </a:r>
          </a:p>
          <a:p>
            <a:r>
              <a:rPr lang="en-US" dirty="0" smtClean="0"/>
              <a:t>Statistical tools </a:t>
            </a:r>
          </a:p>
          <a:p>
            <a:r>
              <a:rPr lang="en-US" dirty="0" smtClean="0"/>
              <a:t>Graphical output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Existing Diagnostic Utilities in HFIP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NHC Annual Verification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nput: ATCF files 		Software: Fortran</a:t>
            </a:r>
          </a:p>
          <a:p>
            <a:r>
              <a:rPr lang="en-US" dirty="0" smtClean="0"/>
              <a:t>NHC Product Tools</a:t>
            </a:r>
          </a:p>
          <a:p>
            <a:pPr lvl="1"/>
            <a:r>
              <a:rPr lang="en-US" dirty="0" smtClean="0"/>
              <a:t>Input: GRIB, </a:t>
            </a:r>
            <a:r>
              <a:rPr lang="en-US" dirty="0" err="1" smtClean="0"/>
              <a:t>NetCDF</a:t>
            </a:r>
            <a:r>
              <a:rPr lang="en-US" dirty="0" smtClean="0"/>
              <a:t>   	Software: N-AWIPS, grads</a:t>
            </a:r>
          </a:p>
          <a:p>
            <a:r>
              <a:rPr lang="en-US" dirty="0" smtClean="0"/>
              <a:t>DTC and TCMT</a:t>
            </a:r>
          </a:p>
          <a:p>
            <a:pPr lvl="1"/>
            <a:r>
              <a:rPr lang="en-US" dirty="0" smtClean="0"/>
              <a:t>Input: ATCF files, Tier 2 	Software (?)</a:t>
            </a:r>
          </a:p>
          <a:p>
            <a:r>
              <a:rPr lang="en-US" dirty="0" smtClean="0"/>
              <a:t>NESDIS/CIRA</a:t>
            </a:r>
          </a:p>
          <a:p>
            <a:pPr lvl="1"/>
            <a:r>
              <a:rPr lang="en-US" dirty="0" smtClean="0"/>
              <a:t>Input: GRIB, </a:t>
            </a:r>
            <a:r>
              <a:rPr lang="en-US" dirty="0" err="1" smtClean="0"/>
              <a:t>McIDAS</a:t>
            </a:r>
            <a:r>
              <a:rPr lang="en-US" dirty="0" smtClean="0"/>
              <a:t>	</a:t>
            </a:r>
            <a:r>
              <a:rPr lang="en-US" dirty="0" smtClean="0"/>
              <a:t> Software: Fortran, IDL</a:t>
            </a:r>
          </a:p>
          <a:p>
            <a:r>
              <a:rPr lang="en-US" dirty="0" smtClean="0"/>
              <a:t>HRD </a:t>
            </a:r>
            <a:r>
              <a:rPr lang="en-US" dirty="0" err="1" smtClean="0"/>
              <a:t>Diapost</a:t>
            </a:r>
            <a:endParaRPr lang="en-US" dirty="0" smtClean="0"/>
          </a:p>
          <a:p>
            <a:pPr lvl="1"/>
            <a:r>
              <a:rPr lang="en-US" dirty="0" smtClean="0"/>
              <a:t>Input: Binary,  		Software: Fortran, grads?</a:t>
            </a:r>
          </a:p>
          <a:p>
            <a:r>
              <a:rPr lang="en-US" dirty="0" smtClean="0"/>
              <a:t>ESRL</a:t>
            </a:r>
          </a:p>
          <a:p>
            <a:pPr lvl="1"/>
            <a:r>
              <a:rPr lang="en-US" dirty="0" smtClean="0"/>
              <a:t>Input: GRIB 		Software: grads</a:t>
            </a:r>
          </a:p>
          <a:p>
            <a:r>
              <a:rPr lang="en-US" dirty="0" smtClean="0"/>
              <a:t>EMC</a:t>
            </a:r>
          </a:p>
          <a:p>
            <a:pPr lvl="1"/>
            <a:r>
              <a:rPr lang="en-US" dirty="0" smtClean="0"/>
              <a:t>Input GRIB		Software: Fortran(?), grads</a:t>
            </a:r>
          </a:p>
          <a:p>
            <a:r>
              <a:rPr lang="en-US" dirty="0" smtClean="0"/>
              <a:t>NRL, FSU, NCAR,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NESDIS 2010 HFIP Tasks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Supporting role</a:t>
            </a:r>
          </a:p>
          <a:p>
            <a:pPr lvl="1"/>
            <a:r>
              <a:rPr lang="en-US" dirty="0" smtClean="0"/>
              <a:t>NHC prod development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verification tools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tream 1.5 concept of operations</a:t>
            </a:r>
          </a:p>
          <a:p>
            <a:r>
              <a:rPr lang="en-US" dirty="0" smtClean="0"/>
              <a:t>Primary role</a:t>
            </a:r>
          </a:p>
          <a:p>
            <a:pPr lvl="1"/>
            <a:r>
              <a:rPr lang="en-US" dirty="0" smtClean="0"/>
              <a:t>Synthetic satellite imagery analysis (L. Grasso, D. Lindsey)</a:t>
            </a:r>
          </a:p>
          <a:p>
            <a:pPr lvl="1"/>
            <a:r>
              <a:rPr lang="en-US" dirty="0" smtClean="0"/>
              <a:t>HWRF and GFDL model diagnostics (B. McNoldy)</a:t>
            </a:r>
          </a:p>
          <a:p>
            <a:pPr lvl="1"/>
            <a:r>
              <a:rPr lang="en-US" dirty="0" smtClean="0"/>
              <a:t>Statistical models run with regional, global model input    (K. Musgrave, M. Fiorino)</a:t>
            </a:r>
          </a:p>
          <a:p>
            <a:pPr lvl="1"/>
            <a:r>
              <a:rPr lang="en-US" dirty="0" smtClean="0"/>
              <a:t>Ensemble forecast applications 			       (P. McCaslin, K. Musgrave, A. Schumacher) </a:t>
            </a:r>
          </a:p>
          <a:p>
            <a:pPr lvl="1"/>
            <a:r>
              <a:rPr lang="en-US" dirty="0" smtClean="0"/>
              <a:t>Predictability study (M. DeMaria)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27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Vortex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 simplifies down to specifying two things: the vorticity profile and the diabatic heating profile</a:t>
            </a:r>
          </a:p>
          <a:p>
            <a:pPr lvl="1"/>
            <a:r>
              <a:rPr lang="en-US" sz="2000" dirty="0" smtClean="0"/>
              <a:t>Vortex: assume Gaussian vortex, can be defined by </a:t>
            </a:r>
            <a:r>
              <a:rPr lang="en-US" sz="2000" dirty="0" err="1" smtClean="0"/>
              <a:t>Vmax</a:t>
            </a:r>
            <a:r>
              <a:rPr lang="en-US" sz="2000" dirty="0" smtClean="0"/>
              <a:t> and RMW</a:t>
            </a:r>
          </a:p>
          <a:p>
            <a:pPr lvl="1"/>
            <a:r>
              <a:rPr lang="en-US" sz="2000" dirty="0" smtClean="0"/>
              <a:t>Diabatic heating: assume annulus of DH, need radii over which to extend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4" name="Content Placeholder 12" descr="VZ_DH_A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956050"/>
            <a:ext cx="3865563" cy="2722563"/>
          </a:xfrm>
          <a:prstGeom prst="rect">
            <a:avLst/>
          </a:prstGeom>
        </p:spPr>
      </p:pic>
      <p:cxnSp>
        <p:nvCxnSpPr>
          <p:cNvPr id="5" name="Straight Connector 22"/>
          <p:cNvCxnSpPr>
            <a:cxnSpLocks noChangeShapeType="1"/>
          </p:cNvCxnSpPr>
          <p:nvPr/>
        </p:nvCxnSpPr>
        <p:spPr bwMode="auto">
          <a:xfrm rot="5400000">
            <a:off x="1006475" y="5197475"/>
            <a:ext cx="21336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Straight Connector 24"/>
          <p:cNvCxnSpPr>
            <a:cxnSpLocks noChangeShapeType="1"/>
          </p:cNvCxnSpPr>
          <p:nvPr/>
        </p:nvCxnSpPr>
        <p:spPr bwMode="auto">
          <a:xfrm>
            <a:off x="762000" y="4483100"/>
            <a:ext cx="34290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429000" y="4111625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V</a:t>
            </a:r>
            <a:r>
              <a:rPr lang="en-US" baseline="-25000">
                <a:solidFill>
                  <a:srgbClr val="7030A0"/>
                </a:solidFill>
              </a:rPr>
              <a:t>max</a:t>
            </a: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2057400" y="4949825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RMW</a:t>
            </a:r>
          </a:p>
        </p:txBody>
      </p:sp>
      <p:pic>
        <p:nvPicPr>
          <p:cNvPr id="9" name="Content Placeholder 13" descr="DH_DH_A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962400"/>
            <a:ext cx="3929062" cy="2716213"/>
          </a:xfrm>
          <a:prstGeom prst="rect">
            <a:avLst/>
          </a:prstGeom>
        </p:spPr>
      </p:pic>
      <p:cxnSp>
        <p:nvCxnSpPr>
          <p:cNvPr id="10" name="Straight Connector 17"/>
          <p:cNvCxnSpPr>
            <a:cxnSpLocks noChangeShapeType="1"/>
          </p:cNvCxnSpPr>
          <p:nvPr/>
        </p:nvCxnSpPr>
        <p:spPr bwMode="auto">
          <a:xfrm rot="5400000">
            <a:off x="4672012" y="5208588"/>
            <a:ext cx="2133600" cy="0"/>
          </a:xfrm>
          <a:prstGeom prst="line">
            <a:avLst/>
          </a:prstGeom>
          <a:noFill/>
          <a:ln w="1587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1" name="Straight Connector 18"/>
          <p:cNvCxnSpPr>
            <a:cxnSpLocks noChangeShapeType="1"/>
          </p:cNvCxnSpPr>
          <p:nvPr/>
        </p:nvCxnSpPr>
        <p:spPr bwMode="auto">
          <a:xfrm rot="5400000">
            <a:off x="4891087" y="5208588"/>
            <a:ext cx="2133600" cy="0"/>
          </a:xfrm>
          <a:prstGeom prst="line">
            <a:avLst/>
          </a:prstGeom>
          <a:noFill/>
          <a:ln w="15875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2" name="Straight Connector 19"/>
          <p:cNvCxnSpPr>
            <a:cxnSpLocks noChangeShapeType="1"/>
          </p:cNvCxnSpPr>
          <p:nvPr/>
        </p:nvCxnSpPr>
        <p:spPr bwMode="auto">
          <a:xfrm rot="5400000">
            <a:off x="5311775" y="5208588"/>
            <a:ext cx="2133600" cy="0"/>
          </a:xfrm>
          <a:prstGeom prst="line">
            <a:avLst/>
          </a:prstGeom>
          <a:noFill/>
          <a:ln w="15875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3" name="Straight Connector 20"/>
          <p:cNvCxnSpPr>
            <a:cxnSpLocks noChangeShapeType="1"/>
          </p:cNvCxnSpPr>
          <p:nvPr/>
        </p:nvCxnSpPr>
        <p:spPr bwMode="auto">
          <a:xfrm rot="5400000">
            <a:off x="5503862" y="5208588"/>
            <a:ext cx="2133600" cy="0"/>
          </a:xfrm>
          <a:prstGeom prst="line">
            <a:avLst/>
          </a:prstGeom>
          <a:noFill/>
          <a:ln w="15875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66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000090"/>
                </a:solidFill>
              </a:rPr>
              <a:t>NOAA ESRL – HFIP Ensemble Products</a:t>
            </a:r>
            <a:r>
              <a:rPr lang="en-US" sz="3600" dirty="0" smtClean="0">
                <a:solidFill>
                  <a:srgbClr val="000090"/>
                </a:solidFill>
              </a:rPr>
              <a:t/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Paula McCaslin</a:t>
            </a:r>
          </a:p>
        </p:txBody>
      </p:sp>
      <p:sp>
        <p:nvSpPr>
          <p:cNvPr id="14339" name="Content Placeholder 13"/>
          <p:cNvSpPr>
            <a:spLocks noGrp="1"/>
          </p:cNvSpPr>
          <p:nvPr>
            <p:ph sz="quarter" idx="1"/>
          </p:nvPr>
        </p:nvSpPr>
        <p:spPr>
          <a:xfrm>
            <a:off x="0" y="1019175"/>
            <a:ext cx="9028113" cy="16557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Display HFIP forecast data on Google Maps </a:t>
            </a:r>
            <a:r>
              <a:rPr lang="en-US" sz="1800" dirty="0" smtClean="0">
                <a:latin typeface="Helvetica" charset="0"/>
              </a:rPr>
              <a:t>(zoom features, GIS details, etc)</a:t>
            </a:r>
          </a:p>
          <a:p>
            <a:pPr eaLnBrk="1" hangingPunct="1"/>
            <a:r>
              <a:rPr lang="en-US" sz="2000" dirty="0" smtClean="0">
                <a:latin typeface="Helvetica" charset="0"/>
              </a:rPr>
              <a:t>First product: plotting ATCF tracker for ensemble forecasts</a:t>
            </a:r>
          </a:p>
          <a:p>
            <a:pPr eaLnBrk="1" hangingPunct="1"/>
            <a:r>
              <a:rPr lang="en-US" sz="2000" dirty="0" smtClean="0">
                <a:latin typeface="Helvetica" charset="0"/>
              </a:rPr>
              <a:t>Subsequent products: dynamically interacting with the data in a Web 2.0 approach allowing interrogation and interaction with data by user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 bwMode="auto">
          <a:xfrm>
            <a:off x="0" y="2624138"/>
            <a:ext cx="508793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>
                <a:latin typeface="Helvetica" charset="0"/>
              </a:rPr>
              <a:t>Can read ATCF text and CXML format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>
                <a:latin typeface="Helvetica" charset="0"/>
              </a:rPr>
              <a:t>Shows ensemble tracks, official forecasts, and observational tracks in same plot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>
                <a:latin typeface="Helvetica" charset="0"/>
              </a:rPr>
              <a:t>Can show wind intensity, pressure, and/or cross-section of 10m winds at any marker point along track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>
                <a:latin typeface="Helvetica" charset="0"/>
              </a:rPr>
              <a:t>Developing strike probability and storm position probability distribution products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>
                <a:latin typeface="Helvetica" charset="0"/>
              </a:rPr>
              <a:t>Will work with datasets and input from M. DeMaria, K. Musgrave and Co.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None/>
            </a:pPr>
            <a:endParaRPr lang="en-US" sz="2400">
              <a:latin typeface="Perpetua" charset="0"/>
            </a:endParaRPr>
          </a:p>
        </p:txBody>
      </p:sp>
      <p:pic>
        <p:nvPicPr>
          <p:cNvPr id="14341" name="Picture 7" descr="hfip_add_brief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938" y="2674938"/>
            <a:ext cx="4183062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29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HFIP ADD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Primary tasks </a:t>
            </a:r>
          </a:p>
          <a:p>
            <a:pPr lvl="1"/>
            <a:r>
              <a:rPr lang="en-US" dirty="0" smtClean="0"/>
              <a:t>Advanced diagnostics to guide model improvements</a:t>
            </a:r>
          </a:p>
          <a:p>
            <a:pPr lvl="1"/>
            <a:r>
              <a:rPr lang="en-US" dirty="0" smtClean="0"/>
              <a:t>Post-processing to optimize use of HFIP advanced by operational forecast offices</a:t>
            </a:r>
          </a:p>
          <a:p>
            <a:r>
              <a:rPr lang="en-US" dirty="0" smtClean="0"/>
              <a:t>Focus areas </a:t>
            </a:r>
          </a:p>
          <a:p>
            <a:pPr lvl="1"/>
            <a:r>
              <a:rPr lang="en-US" dirty="0" smtClean="0"/>
              <a:t>Regional and global models including ensembles</a:t>
            </a:r>
          </a:p>
          <a:p>
            <a:pPr lvl="1"/>
            <a:r>
              <a:rPr lang="en-US" dirty="0" smtClean="0"/>
              <a:t>Diagnostics from model output </a:t>
            </a:r>
          </a:p>
          <a:p>
            <a:pPr lvl="1"/>
            <a:r>
              <a:rPr lang="en-US" dirty="0" smtClean="0"/>
              <a:t>Comparisons with observations </a:t>
            </a:r>
          </a:p>
          <a:p>
            <a:pPr lvl="2"/>
            <a:r>
              <a:rPr lang="en-US" dirty="0" smtClean="0"/>
              <a:t>Atmosphere and ocean </a:t>
            </a:r>
          </a:p>
          <a:p>
            <a:pPr lvl="2"/>
            <a:r>
              <a:rPr lang="en-US" dirty="0" smtClean="0"/>
              <a:t>In situ and remotely sensed </a:t>
            </a:r>
          </a:p>
          <a:p>
            <a:pPr lvl="1"/>
            <a:r>
              <a:rPr lang="en-US" dirty="0" smtClean="0"/>
              <a:t>Environment, vortex and cloud scale</a:t>
            </a:r>
          </a:p>
          <a:p>
            <a:r>
              <a:rPr lang="en-US" dirty="0" smtClean="0"/>
              <a:t>Agencies</a:t>
            </a:r>
          </a:p>
          <a:p>
            <a:pPr lvl="1"/>
            <a:r>
              <a:rPr lang="en-US" dirty="0" smtClean="0"/>
              <a:t>Co-leads Ed </a:t>
            </a:r>
            <a:r>
              <a:rPr lang="en-US" dirty="0" err="1" smtClean="0"/>
              <a:t>Rappaport</a:t>
            </a:r>
            <a:r>
              <a:rPr lang="en-US" dirty="0" smtClean="0"/>
              <a:t> and Mark </a:t>
            </a:r>
            <a:r>
              <a:rPr lang="en-US" dirty="0" err="1" smtClean="0"/>
              <a:t>DeMaria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NHC, NESDIS/RAMMB, CIRA, ESRL, HRD, DTC, TCMT, NRL, EMC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66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000090"/>
                </a:solidFill>
              </a:rPr>
              <a:t>NOAA ESRL – HFIP Ensemble Products</a:t>
            </a:r>
            <a:r>
              <a:rPr lang="en-US" sz="3600" dirty="0" smtClean="0">
                <a:solidFill>
                  <a:srgbClr val="000090"/>
                </a:solidFill>
              </a:rPr>
              <a:t/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Paula McCaslin</a:t>
            </a:r>
          </a:p>
        </p:txBody>
      </p:sp>
      <p:sp>
        <p:nvSpPr>
          <p:cNvPr id="14339" name="Content Placeholder 13"/>
          <p:cNvSpPr>
            <a:spLocks noGrp="1"/>
          </p:cNvSpPr>
          <p:nvPr>
            <p:ph sz="quarter" idx="1"/>
          </p:nvPr>
        </p:nvSpPr>
        <p:spPr>
          <a:xfrm>
            <a:off x="0" y="1019175"/>
            <a:ext cx="9028113" cy="16557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Display HFIP forecast data on Google Maps </a:t>
            </a:r>
            <a:r>
              <a:rPr lang="en-US" sz="1800" dirty="0" smtClean="0">
                <a:latin typeface="Helvetica" charset="0"/>
              </a:rPr>
              <a:t>(zoom features, GIS details, etc)</a:t>
            </a:r>
          </a:p>
          <a:p>
            <a:pPr eaLnBrk="1" hangingPunct="1"/>
            <a:r>
              <a:rPr lang="en-US" sz="2000" dirty="0" smtClean="0">
                <a:latin typeface="Helvetica" charset="0"/>
              </a:rPr>
              <a:t>First product: plotting ATCF tracker for ensemble forecasts</a:t>
            </a:r>
          </a:p>
          <a:p>
            <a:pPr eaLnBrk="1" hangingPunct="1"/>
            <a:r>
              <a:rPr lang="en-US" sz="2000" dirty="0" smtClean="0">
                <a:latin typeface="Helvetica" charset="0"/>
              </a:rPr>
              <a:t>Subsequent products: dynamically interacting with the data in a Web 2.0 approach allowing interrogation and interaction with data by user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 bwMode="auto">
          <a:xfrm>
            <a:off x="0" y="2624138"/>
            <a:ext cx="508793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Helvetica" charset="0"/>
              </a:rPr>
              <a:t>Can read ATCF text and CXML format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Helvetica" charset="0"/>
              </a:rPr>
              <a:t>Shows ensemble tracks, official forecasts, and observational tracks in same plot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Helvetica" charset="0"/>
              </a:rPr>
              <a:t>Can show wind intensity, pressure, and/or cross-section of 10m winds at any marker point along track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Helvetica" charset="0"/>
              </a:rPr>
              <a:t>Developing strike probability and storm position probability distribution products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>
                <a:latin typeface="Helvetica" charset="0"/>
              </a:rPr>
              <a:t>Will work with datasets and input from M. DeMaria, K. Musgrave and Co.</a:t>
            </a:r>
          </a:p>
          <a:p>
            <a:pPr marL="273050" indent="-273050" defTabSz="91440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None/>
            </a:pPr>
            <a:endParaRPr lang="en-US" sz="2400" dirty="0">
              <a:latin typeface="Perpetua" charset="0"/>
            </a:endParaRPr>
          </a:p>
        </p:txBody>
      </p:sp>
      <p:pic>
        <p:nvPicPr>
          <p:cNvPr id="14341" name="Picture 7" descr="hfip_add_brief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938" y="2674938"/>
            <a:ext cx="4183062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30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8538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solidFill>
                  <a:srgbClr val="000090"/>
                </a:solidFill>
              </a:rPr>
              <a:t>NOAA </a:t>
            </a:r>
            <a:r>
              <a:rPr lang="en-US" sz="2800" dirty="0" smtClean="0">
                <a:solidFill>
                  <a:srgbClr val="000090"/>
                </a:solidFill>
              </a:rPr>
              <a:t>PROBABILISTIC PRODUCT GENERATION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NESDIS and GSD Collaboration – Mark DeMaria and Zoltan Toth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0938"/>
            <a:ext cx="9144000" cy="5707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Helvetica" charset="0"/>
              </a:rPr>
              <a:t>Objectives / metrics for probabilistic forecasts</a:t>
            </a:r>
          </a:p>
          <a:p>
            <a:pPr lvl="1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2000" dirty="0" smtClean="0">
                <a:latin typeface="Helvetica" charset="0"/>
              </a:rPr>
              <a:t>Reliability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Forecasts statistically consistent with reality (analysis and/or observations)</a:t>
            </a:r>
          </a:p>
          <a:p>
            <a:pPr lvl="1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2000" dirty="0" smtClean="0">
                <a:latin typeface="Helvetica" charset="0"/>
              </a:rPr>
              <a:t>Statistical resolution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Highest possible skill – as sharp as possible while maintaining reliability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Helvetica" charset="0"/>
              </a:rPr>
              <a:t>Alternative approaches pursued</a:t>
            </a:r>
          </a:p>
          <a:p>
            <a:pPr lvl="1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900" dirty="0" smtClean="0">
                <a:latin typeface="Helvetica" charset="0"/>
              </a:rPr>
              <a:t>Approach 1 - NESDIS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Use only minimal &amp; trusted info from NWP system</a:t>
            </a:r>
          </a:p>
          <a:p>
            <a:pPr lvl="3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800" dirty="0" smtClean="0">
                <a:latin typeface="Helvetica" charset="0"/>
              </a:rPr>
              <a:t>E.g., ‘official’ forecast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Build probabilistic info around that based on error statistics of official forecast</a:t>
            </a:r>
          </a:p>
          <a:p>
            <a:pPr lvl="1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900" dirty="0" smtClean="0">
                <a:latin typeface="Helvetica" charset="0"/>
              </a:rPr>
              <a:t>Approach 2 – GSD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Use NWP ensemble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Statistically correct basic characteristics of system</a:t>
            </a:r>
          </a:p>
          <a:p>
            <a:pPr lvl="3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800" dirty="0" smtClean="0">
                <a:latin typeface="Helvetica" charset="0"/>
              </a:rPr>
              <a:t>Mean and spread of track &amp; intensity, etc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Helvetica" charset="0"/>
              </a:rPr>
              <a:t>Keep other characteristics from ensemble</a:t>
            </a:r>
          </a:p>
          <a:p>
            <a:pPr lvl="3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800" dirty="0" smtClean="0">
                <a:latin typeface="Helvetica" charset="0"/>
              </a:rPr>
              <a:t>E.g., </a:t>
            </a:r>
            <a:r>
              <a:rPr lang="en-US" sz="1800" dirty="0" err="1" smtClean="0">
                <a:latin typeface="Helvetica" charset="0"/>
              </a:rPr>
              <a:t>covariances</a:t>
            </a:r>
            <a:r>
              <a:rPr lang="en-US" sz="1800" dirty="0" smtClean="0">
                <a:latin typeface="Helvetica" charset="0"/>
              </a:rPr>
              <a:t> across variables, etc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Helvetica" charset="0"/>
              </a:rPr>
              <a:t>Compare results from alternative approaches</a:t>
            </a:r>
          </a:p>
          <a:p>
            <a:pPr lvl="1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900" dirty="0" smtClean="0">
                <a:latin typeface="Helvetica" charset="0"/>
              </a:rPr>
              <a:t>Find optimal amount of info to be used from NWP system</a:t>
            </a:r>
          </a:p>
          <a:p>
            <a:pPr lvl="1" eaLnBrk="1" hangingPunct="1">
              <a:lnSpc>
                <a:spcPct val="80000"/>
              </a:lnSpc>
              <a:buFont typeface="Lucida Grande" charset="0"/>
              <a:buChar char="-"/>
            </a:pPr>
            <a:r>
              <a:rPr lang="en-US" sz="1900" dirty="0" smtClean="0">
                <a:latin typeface="Helvetica" charset="0"/>
              </a:rPr>
              <a:t>Best statistical approaches to enhance forecasts from NWP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31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2656"/>
            <a:ext cx="8229600" cy="605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NHC Advisory for Earl: Sep 2 5am (AST)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00" y="5924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 = TS Watch       </a:t>
            </a:r>
            <a:r>
              <a:rPr lang="en-US" sz="2000" dirty="0" smtClean="0">
                <a:solidFill>
                  <a:srgbClr val="0000FF"/>
                </a:solidFill>
              </a:rPr>
              <a:t>Blue = TS Warning      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Pink =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Hurr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Watch      </a:t>
            </a:r>
            <a:r>
              <a:rPr lang="en-US" sz="2000" dirty="0" smtClean="0">
                <a:solidFill>
                  <a:srgbClr val="FF0000"/>
                </a:solidFill>
              </a:rPr>
              <a:t>Red = </a:t>
            </a:r>
            <a:r>
              <a:rPr lang="en-US" sz="2000" dirty="0" err="1" smtClean="0">
                <a:solidFill>
                  <a:srgbClr val="FF0000"/>
                </a:solidFill>
              </a:rPr>
              <a:t>Hurr</a:t>
            </a:r>
            <a:r>
              <a:rPr lang="en-US" sz="2000" dirty="0" smtClean="0">
                <a:solidFill>
                  <a:srgbClr val="FF0000"/>
                </a:solidFill>
              </a:rPr>
              <a:t> Warning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2525" t="10056" r="36201" b="20112"/>
          <a:stretch>
            <a:fillRect/>
          </a:stretch>
        </p:blipFill>
        <p:spPr>
          <a:xfrm>
            <a:off x="4728536" y="1316590"/>
            <a:ext cx="3847204" cy="5207083"/>
          </a:xfrm>
          <a:prstGeom prst="rect">
            <a:avLst/>
          </a:prstGeom>
        </p:spPr>
      </p:pic>
      <p:pic>
        <p:nvPicPr>
          <p:cNvPr id="5" name="Picture 4" descr="awarn_AL072010_090200.gif"/>
          <p:cNvPicPr>
            <a:picLocks noChangeAspect="1"/>
          </p:cNvPicPr>
          <p:nvPr/>
        </p:nvPicPr>
        <p:blipFill>
          <a:blip r:embed="rId3" cstate="print"/>
          <a:srcRect l="27000" t="3600" r="27000" b="6000"/>
          <a:stretch>
            <a:fillRect/>
          </a:stretch>
        </p:blipFill>
        <p:spPr>
          <a:xfrm>
            <a:off x="521995" y="1096199"/>
            <a:ext cx="3832352" cy="564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953000"/>
            <a:ext cx="3184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Automated watch/warning</a:t>
            </a:r>
          </a:p>
          <a:p>
            <a:r>
              <a:rPr lang="en-US" dirty="0" smtClean="0"/>
              <a:t>guidance from statistical </a:t>
            </a:r>
          </a:p>
          <a:p>
            <a:r>
              <a:rPr lang="en-US" dirty="0" err="1" smtClean="0"/>
              <a:t>Wwnd</a:t>
            </a:r>
            <a:r>
              <a:rPr lang="en-US" dirty="0" smtClean="0"/>
              <a:t> speed probability model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56388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NHC Watches</a:t>
            </a:r>
          </a:p>
          <a:p>
            <a:r>
              <a:rPr lang="en-US" dirty="0" smtClean="0"/>
              <a:t> and Warnings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32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Predictability Study</a:t>
            </a:r>
            <a:br>
              <a:rPr lang="en-US" sz="3600" dirty="0" smtClean="0"/>
            </a:br>
            <a:r>
              <a:rPr lang="en-US" sz="2200" dirty="0" smtClean="0"/>
              <a:t>How much improvement is possible from statistical intensity models?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33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981200"/>
          <a:ext cx="4038600" cy="292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48200" y="1981200"/>
          <a:ext cx="4191000" cy="300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Expected Deliverables from </a:t>
            </a:r>
            <a:br>
              <a:rPr lang="en-US" sz="3600" b="1" dirty="0" smtClean="0"/>
            </a:br>
            <a:r>
              <a:rPr lang="en-US" sz="3600" b="1" dirty="0" smtClean="0"/>
              <a:t>the 2010 Season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Large-scale diagnostics files for HWRF, GFDL and global models</a:t>
            </a:r>
          </a:p>
          <a:p>
            <a:pPr lvl="1"/>
            <a:r>
              <a:rPr lang="en-US" dirty="0" smtClean="0"/>
              <a:t>Model diagnostic inter-comparison study </a:t>
            </a:r>
          </a:p>
          <a:p>
            <a:r>
              <a:rPr lang="en-US" dirty="0" smtClean="0"/>
              <a:t>Ensemble SHIPS/LGEM forecasts</a:t>
            </a:r>
          </a:p>
          <a:p>
            <a:pPr lvl="1"/>
            <a:r>
              <a:rPr lang="en-US" dirty="0" smtClean="0"/>
              <a:t>Possible stream 1.5 model for 2011 season </a:t>
            </a:r>
          </a:p>
          <a:p>
            <a:r>
              <a:rPr lang="en-US" dirty="0" smtClean="0"/>
              <a:t>Synthetic GOES imagery validation system </a:t>
            </a:r>
          </a:p>
          <a:p>
            <a:r>
              <a:rPr lang="en-US" dirty="0" smtClean="0"/>
              <a:t>Preliminary study of utility of balanced model diagnostics</a:t>
            </a:r>
          </a:p>
          <a:p>
            <a:r>
              <a:rPr lang="en-US" dirty="0" smtClean="0"/>
              <a:t>Initial plan for merging statistical and dynamical ensemble approaches </a:t>
            </a:r>
          </a:p>
          <a:p>
            <a:r>
              <a:rPr lang="en-US" dirty="0" smtClean="0"/>
              <a:t>Possible initial version of automated diagnostic routine for analysis of HWRF annual upgrades </a:t>
            </a:r>
          </a:p>
          <a:p>
            <a:pPr lvl="1"/>
            <a:r>
              <a:rPr lang="en-US" dirty="0" smtClean="0"/>
              <a:t>Coordination with EMC, HRD and ESRL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z="1400" b="1" smtClean="0">
                <a:solidFill>
                  <a:schemeClr val="tx1"/>
                </a:solidFill>
              </a:rPr>
              <a:pPr/>
              <a:t>34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Primary ADD Tasks in 2010</a:t>
            </a:r>
            <a:br>
              <a:rPr lang="en-US" b="1" dirty="0" smtClean="0"/>
            </a:br>
            <a:r>
              <a:rPr lang="en-US" b="1" dirty="0" smtClean="0"/>
              <a:t>Relevant to Regional Models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NHC</a:t>
            </a:r>
          </a:p>
          <a:p>
            <a:pPr lvl="1"/>
            <a:r>
              <a:rPr lang="en-US" dirty="0" smtClean="0"/>
              <a:t>Defining stream 1.5</a:t>
            </a:r>
          </a:p>
          <a:p>
            <a:pPr lvl="1"/>
            <a:r>
              <a:rPr lang="en-US" dirty="0" smtClean="0"/>
              <a:t>Prototype forecaster products from HWRF, GFDL, GFDN</a:t>
            </a:r>
          </a:p>
          <a:p>
            <a:r>
              <a:rPr lang="en-US" dirty="0" smtClean="0"/>
              <a:t>NESDIS/RAMMB and CIRA</a:t>
            </a:r>
          </a:p>
          <a:p>
            <a:pPr lvl="1"/>
            <a:r>
              <a:rPr lang="en-US" dirty="0" smtClean="0"/>
              <a:t>Large- and vortex-scale diagnostics for HWRF and GFDL</a:t>
            </a:r>
          </a:p>
          <a:p>
            <a:pPr lvl="1"/>
            <a:r>
              <a:rPr lang="en-US" dirty="0" smtClean="0"/>
              <a:t>Comparison of synthetic and real GOES data</a:t>
            </a:r>
          </a:p>
          <a:p>
            <a:pPr lvl="1"/>
            <a:r>
              <a:rPr lang="en-US" dirty="0" smtClean="0"/>
              <a:t>Ensemble products</a:t>
            </a:r>
          </a:p>
          <a:p>
            <a:r>
              <a:rPr lang="en-US" dirty="0" smtClean="0"/>
              <a:t>ESRL</a:t>
            </a:r>
          </a:p>
          <a:p>
            <a:pPr lvl="1"/>
            <a:r>
              <a:rPr lang="en-US" dirty="0" smtClean="0"/>
              <a:t>Large scale diagnostics and products, global model emphasis</a:t>
            </a:r>
          </a:p>
          <a:p>
            <a:pPr lvl="1"/>
            <a:r>
              <a:rPr lang="en-US" dirty="0" smtClean="0"/>
              <a:t>ensemble methods, products and downscaling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Primary ADD Tasks in 2010</a:t>
            </a:r>
            <a:br>
              <a:rPr lang="en-US" b="1" dirty="0" smtClean="0"/>
            </a:br>
            <a:r>
              <a:rPr lang="en-US" b="1" dirty="0" smtClean="0"/>
              <a:t>Relevant to Regional Models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HRD</a:t>
            </a:r>
          </a:p>
          <a:p>
            <a:pPr lvl="1"/>
            <a:r>
              <a:rPr lang="en-US" dirty="0" smtClean="0"/>
              <a:t>Large, vortex and convective scale diagnostics </a:t>
            </a:r>
          </a:p>
          <a:p>
            <a:pPr lvl="1"/>
            <a:r>
              <a:rPr lang="en-US" dirty="0" smtClean="0"/>
              <a:t>Comparison with radar and aircraft data</a:t>
            </a:r>
          </a:p>
          <a:p>
            <a:pPr lvl="1"/>
            <a:r>
              <a:rPr lang="en-US" dirty="0" smtClean="0"/>
              <a:t>Development of forward models for microwave imagery</a:t>
            </a:r>
          </a:p>
          <a:p>
            <a:pPr lvl="2"/>
            <a:r>
              <a:rPr lang="en-US" dirty="0" smtClean="0"/>
              <a:t>Emphasis on </a:t>
            </a:r>
            <a:r>
              <a:rPr lang="en-US" dirty="0" err="1" smtClean="0"/>
              <a:t>HWRFx</a:t>
            </a:r>
            <a:r>
              <a:rPr lang="en-US" dirty="0" smtClean="0"/>
              <a:t> </a:t>
            </a:r>
          </a:p>
          <a:p>
            <a:r>
              <a:rPr lang="en-US" dirty="0" smtClean="0"/>
              <a:t>DTC and TCMT</a:t>
            </a:r>
          </a:p>
          <a:p>
            <a:pPr lvl="1"/>
            <a:r>
              <a:rPr lang="en-US" dirty="0" smtClean="0"/>
              <a:t>Collection and distribution of ATCF data for stream 1.5</a:t>
            </a:r>
          </a:p>
          <a:p>
            <a:pPr lvl="1"/>
            <a:r>
              <a:rPr lang="en-US" dirty="0" smtClean="0"/>
              <a:t>Collection and distribution of tier 2 and large-scale diagnostics files</a:t>
            </a:r>
          </a:p>
          <a:p>
            <a:r>
              <a:rPr lang="en-US" dirty="0" smtClean="0"/>
              <a:t>NRL</a:t>
            </a:r>
          </a:p>
          <a:p>
            <a:pPr lvl="1"/>
            <a:r>
              <a:rPr lang="en-US" dirty="0" smtClean="0"/>
              <a:t>Diagnostics and products for COAMPS-TC and GFDN</a:t>
            </a:r>
          </a:p>
          <a:p>
            <a:pPr lvl="1"/>
            <a:r>
              <a:rPr lang="en-US" dirty="0" smtClean="0"/>
              <a:t>ATCF upgrades for HFIP</a:t>
            </a:r>
          </a:p>
          <a:p>
            <a:r>
              <a:rPr lang="en-US" dirty="0" smtClean="0"/>
              <a:t>EMC</a:t>
            </a:r>
          </a:p>
          <a:p>
            <a:pPr lvl="1"/>
            <a:r>
              <a:rPr lang="en-US" dirty="0" smtClean="0"/>
              <a:t>Diagnostics and products for HWRF and GFDL</a:t>
            </a:r>
          </a:p>
          <a:p>
            <a:pPr lvl="1"/>
            <a:r>
              <a:rPr lang="en-US" dirty="0" smtClean="0"/>
              <a:t>Generation of synthetic GOES data from HWRF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Upgrading the operational models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HWRF Upgrades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Fixing known bugs in HWRF model (mostly related to radiation)</a:t>
            </a:r>
          </a:p>
          <a:p>
            <a:pPr lvl="1" eaLnBrk="1" hangingPunct="1"/>
            <a:r>
              <a:rPr lang="en-US" dirty="0" smtClean="0"/>
              <a:t>Led to definition of new baseline configuration for HWRF</a:t>
            </a:r>
            <a:endParaRPr lang="en-US" sz="2000" dirty="0" smtClean="0"/>
          </a:p>
          <a:p>
            <a:pPr eaLnBrk="1" hangingPunct="1"/>
            <a:r>
              <a:rPr lang="en-US" dirty="0" smtClean="0"/>
              <a:t>Improved initialization (Additional data in GSI near the storm environment) </a:t>
            </a:r>
          </a:p>
          <a:p>
            <a:pPr eaLnBrk="1" hangingPunct="1"/>
            <a:r>
              <a:rPr lang="en-US" dirty="0" smtClean="0"/>
              <a:t>Surface Physics Changes (</a:t>
            </a:r>
            <a:r>
              <a:rPr lang="en-US" dirty="0" err="1" smtClean="0"/>
              <a:t>Cd</a:t>
            </a:r>
            <a:r>
              <a:rPr lang="en-US" dirty="0" smtClean="0"/>
              <a:t>/Ch coefficients calculated based on observations)</a:t>
            </a:r>
          </a:p>
          <a:p>
            <a:pPr eaLnBrk="1" hangingPunct="1"/>
            <a:r>
              <a:rPr lang="en-US" dirty="0" smtClean="0"/>
              <a:t>Gravity Wave Drag Parameterization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HWRF Forecasts for 2010 Hurricanes </a:t>
            </a:r>
            <a:br>
              <a:rPr lang="en-US" dirty="0" smtClean="0"/>
            </a:br>
            <a:r>
              <a:rPr lang="en-US" dirty="0" smtClean="0"/>
              <a:t>Celia (EPAC) and Danielle (ATLC)  </a:t>
            </a:r>
            <a:endParaRPr lang="en-US" dirty="0"/>
          </a:p>
        </p:txBody>
      </p:sp>
      <p:pic>
        <p:nvPicPr>
          <p:cNvPr id="5" name="Picture 4" descr="celia10_hwr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3474720" cy="3329940"/>
          </a:xfrm>
          <a:prstGeom prst="rect">
            <a:avLst/>
          </a:prstGeom>
        </p:spPr>
      </p:pic>
      <p:pic>
        <p:nvPicPr>
          <p:cNvPr id="6" name="Picture 5" descr="danielle10_hwr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3558540" cy="332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Automotive Diagnostics</a:t>
            </a:r>
            <a:br>
              <a:rPr lang="en-US" b="1" dirty="0" smtClean="0"/>
            </a:b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4" name="Picture 3" descr="vol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3657600" cy="2011680"/>
          </a:xfrm>
          <a:prstGeom prst="rect">
            <a:avLst/>
          </a:prstGeom>
        </p:spPr>
      </p:pic>
      <p:pic>
        <p:nvPicPr>
          <p:cNvPr id="5" name="Picture 4" descr="Volvo_recei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255946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Schematic of Advanced Model Diagnostics System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65AA-1B3D-4A42-B8EB-AF48144965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 of Sample and Tests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81200" y="2133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Model Forecasts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2590800" y="3352800"/>
            <a:ext cx="1600200" cy="762000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ATCF A-decks, Tier 2 data, Full model fields</a:t>
            </a:r>
            <a:endParaRPr lang="en-US" sz="1200" dirty="0"/>
          </a:p>
        </p:txBody>
      </p:sp>
      <p:sp>
        <p:nvSpPr>
          <p:cNvPr id="11" name="Up Arrow 10"/>
          <p:cNvSpPr/>
          <p:nvPr/>
        </p:nvSpPr>
        <p:spPr>
          <a:xfrm flipH="1">
            <a:off x="3352800" y="3048000"/>
            <a:ext cx="76201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16764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Routine Verification:</a:t>
            </a:r>
          </a:p>
          <a:p>
            <a:pPr algn="ctr"/>
            <a:r>
              <a:rPr lang="en-US" sz="1200" dirty="0" smtClean="0"/>
              <a:t>ATCF variables, Synthetic geo imagery, SST, Large-scale variables </a:t>
            </a:r>
            <a:endParaRPr lang="en-US" sz="1200" dirty="0"/>
          </a:p>
        </p:txBody>
      </p:sp>
      <p:sp>
        <p:nvSpPr>
          <p:cNvPr id="14" name="Snip Single Corner Rectangle 13"/>
          <p:cNvSpPr/>
          <p:nvPr/>
        </p:nvSpPr>
        <p:spPr>
          <a:xfrm>
            <a:off x="4724400" y="3352800"/>
            <a:ext cx="1600200" cy="762000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ATCF B-Decks, GOES imagery, SST, verifying analyses  </a:t>
            </a:r>
            <a:endParaRPr lang="en-US" sz="1200" dirty="0"/>
          </a:p>
        </p:txBody>
      </p:sp>
      <p:sp>
        <p:nvSpPr>
          <p:cNvPr id="15" name="Up Arrow 14"/>
          <p:cNvSpPr/>
          <p:nvPr/>
        </p:nvSpPr>
        <p:spPr>
          <a:xfrm flipH="1">
            <a:off x="5562600" y="3048000"/>
            <a:ext cx="76201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16764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Intermittent Verification:</a:t>
            </a:r>
          </a:p>
          <a:p>
            <a:pPr algn="ctr"/>
            <a:r>
              <a:rPr lang="en-US" sz="1200" dirty="0" smtClean="0"/>
              <a:t>Various model parameters</a:t>
            </a:r>
            <a:endParaRPr lang="en-US" sz="1200" dirty="0"/>
          </a:p>
        </p:txBody>
      </p:sp>
      <p:sp>
        <p:nvSpPr>
          <p:cNvPr id="17" name="Snip Single Corner Rectangle 16"/>
          <p:cNvSpPr/>
          <p:nvPr/>
        </p:nvSpPr>
        <p:spPr>
          <a:xfrm>
            <a:off x="7010400" y="3352800"/>
            <a:ext cx="1600200" cy="762000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Aircraft data, radar, polar satellite data, in situ , ocean</a:t>
            </a:r>
            <a:endParaRPr lang="en-US" sz="1200" dirty="0"/>
          </a:p>
        </p:txBody>
      </p:sp>
      <p:sp>
        <p:nvSpPr>
          <p:cNvPr id="18" name="Up Arrow 17"/>
          <p:cNvSpPr/>
          <p:nvPr/>
        </p:nvSpPr>
        <p:spPr>
          <a:xfrm flipH="1">
            <a:off x="7696200" y="3048000"/>
            <a:ext cx="76201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91000" y="2133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400800" y="2133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610600" y="2133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981200" y="5105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38400" y="46482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Diagnostics</a:t>
            </a:r>
            <a:endParaRPr lang="en-US" dirty="0" smtClean="0"/>
          </a:p>
          <a:p>
            <a:pPr algn="ctr"/>
            <a:r>
              <a:rPr lang="en-US" sz="1200" dirty="0" smtClean="0"/>
              <a:t>Simple to advanced</a:t>
            </a:r>
            <a:endParaRPr lang="en-US" sz="1200" dirty="0"/>
          </a:p>
        </p:txBody>
      </p:sp>
      <p:sp>
        <p:nvSpPr>
          <p:cNvPr id="24" name="Right Arrow 23"/>
          <p:cNvSpPr/>
          <p:nvPr/>
        </p:nvSpPr>
        <p:spPr>
          <a:xfrm>
            <a:off x="4191000" y="5105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4648200" y="4876800"/>
            <a:ext cx="1600200" cy="762000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Verification and Diagnostic Reports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1545</Words>
  <Application>Microsoft Office PowerPoint</Application>
  <PresentationFormat>On-screen Show (4:3)</PresentationFormat>
  <Paragraphs>302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Summary of HFIP Application Development and Diagnostics Team</vt:lpstr>
      <vt:lpstr>Outline</vt:lpstr>
      <vt:lpstr>The HFIP ADD Team</vt:lpstr>
      <vt:lpstr>Primary ADD Tasks in 2010 Relevant to Regional Models </vt:lpstr>
      <vt:lpstr>Primary ADD Tasks in 2010 Relevant to Regional Models </vt:lpstr>
      <vt:lpstr>2010 HWRF Upgrades</vt:lpstr>
      <vt:lpstr>HWRF Forecasts for 2010 Hurricanes  Celia (EPAC) and Danielle (ATLC)  </vt:lpstr>
      <vt:lpstr>Automotive Diagnostics  </vt:lpstr>
      <vt:lpstr>Schematic of Advanced Model Diagnostics System</vt:lpstr>
      <vt:lpstr>Possible ADD Contributions   to the Diagnostic System </vt:lpstr>
      <vt:lpstr>Synthetic Satellite Imagery</vt:lpstr>
      <vt:lpstr>Synthetic and Real GOES WV  Imagery for Hurricane Alex </vt:lpstr>
      <vt:lpstr>Biases in HWRF Synthetic WV Imagery</vt:lpstr>
      <vt:lpstr>HWRF, GFDL Large-Scale Diagnostics</vt:lpstr>
      <vt:lpstr>Model Diagnostics File</vt:lpstr>
      <vt:lpstr>Real-Time Quick Look Model Inter-Comparison Product Hurricane Earl 2010 0831 12 UTC </vt:lpstr>
      <vt:lpstr>SHIPS/LGEM Forecasts Run Off Other Models</vt:lpstr>
      <vt:lpstr>Sample SHIPS/LGEM File  with HWRF Input </vt:lpstr>
      <vt:lpstr>Hurricane Danielle Intensity Forecasts</vt:lpstr>
      <vt:lpstr>Intensity Forecast Skill 2010 Cases Alex through Mathew</vt:lpstr>
      <vt:lpstr>Balanced Model Diagnostics</vt:lpstr>
      <vt:lpstr>Solutions for Idealized Profiles</vt:lpstr>
      <vt:lpstr>Symmetric 700 hPa Diabatic Heating  and Tangential Wind Hurricane Earl 2010 0831 12 UTC </vt:lpstr>
      <vt:lpstr>Tools needed For Diagnostic System</vt:lpstr>
      <vt:lpstr>Existing Diagnostic Utilities in HFIP</vt:lpstr>
      <vt:lpstr>Back-Up Slides</vt:lpstr>
      <vt:lpstr>NESDIS 2010 HFIP Tasks</vt:lpstr>
      <vt:lpstr>Vortex Specification</vt:lpstr>
      <vt:lpstr>NOAA ESRL – HFIP Ensemble Products Paula McCaslin</vt:lpstr>
      <vt:lpstr>NOAA ESRL – HFIP Ensemble Products Paula McCaslin</vt:lpstr>
      <vt:lpstr>NOAA PROBABILISTIC PRODUCT GENERATION NESDIS and GSD Collaboration – Mark DeMaria and Zoltan Toth</vt:lpstr>
      <vt:lpstr>NHC Advisory for Earl: Sep 2 5am (AST)</vt:lpstr>
      <vt:lpstr>Predictability Study How much improvement is possible from statistical intensity models?</vt:lpstr>
      <vt:lpstr>Expected Deliverables from  the 2010 Season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NESDIS 2010 HFIP Milestones</dc:title>
  <dc:creator>Mark DeMaria2</dc:creator>
  <cp:lastModifiedBy>Mark DeMaria</cp:lastModifiedBy>
  <cp:revision>45</cp:revision>
  <dcterms:created xsi:type="dcterms:W3CDTF">2010-09-04T03:13:12Z</dcterms:created>
  <dcterms:modified xsi:type="dcterms:W3CDTF">2010-09-28T00:58:05Z</dcterms:modified>
</cp:coreProperties>
</file>