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Lst>
  <p:notesMasterIdLst>
    <p:notesMasterId r:id="rId70"/>
  </p:notesMasterIdLst>
  <p:handoutMasterIdLst>
    <p:handoutMasterId r:id="rId71"/>
  </p:handoutMasterIdLst>
  <p:sldIdLst>
    <p:sldId id="525" r:id="rId2"/>
    <p:sldId id="833" r:id="rId3"/>
    <p:sldId id="794" r:id="rId4"/>
    <p:sldId id="823" r:id="rId5"/>
    <p:sldId id="824" r:id="rId6"/>
    <p:sldId id="825" r:id="rId7"/>
    <p:sldId id="826" r:id="rId8"/>
    <p:sldId id="799" r:id="rId9"/>
    <p:sldId id="785" r:id="rId10"/>
    <p:sldId id="770" r:id="rId11"/>
    <p:sldId id="834" r:id="rId12"/>
    <p:sldId id="835" r:id="rId13"/>
    <p:sldId id="836" r:id="rId14"/>
    <p:sldId id="837" r:id="rId15"/>
    <p:sldId id="838" r:id="rId16"/>
    <p:sldId id="839" r:id="rId17"/>
    <p:sldId id="840" r:id="rId18"/>
    <p:sldId id="841" r:id="rId19"/>
    <p:sldId id="843" r:id="rId20"/>
    <p:sldId id="814" r:id="rId21"/>
    <p:sldId id="828" r:id="rId22"/>
    <p:sldId id="829" r:id="rId23"/>
    <p:sldId id="830" r:id="rId24"/>
    <p:sldId id="831" r:id="rId25"/>
    <p:sldId id="832" r:id="rId26"/>
    <p:sldId id="844" r:id="rId27"/>
    <p:sldId id="845" r:id="rId28"/>
    <p:sldId id="883" r:id="rId29"/>
    <p:sldId id="847" r:id="rId30"/>
    <p:sldId id="848" r:id="rId31"/>
    <p:sldId id="849" r:id="rId32"/>
    <p:sldId id="850" r:id="rId33"/>
    <p:sldId id="851" r:id="rId34"/>
    <p:sldId id="852" r:id="rId35"/>
    <p:sldId id="853" r:id="rId36"/>
    <p:sldId id="854" r:id="rId37"/>
    <p:sldId id="855" r:id="rId38"/>
    <p:sldId id="856" r:id="rId39"/>
    <p:sldId id="884" r:id="rId40"/>
    <p:sldId id="857" r:id="rId41"/>
    <p:sldId id="858" r:id="rId42"/>
    <p:sldId id="859" r:id="rId43"/>
    <p:sldId id="860" r:id="rId44"/>
    <p:sldId id="861" r:id="rId45"/>
    <p:sldId id="862" r:id="rId46"/>
    <p:sldId id="863" r:id="rId47"/>
    <p:sldId id="864" r:id="rId48"/>
    <p:sldId id="865" r:id="rId49"/>
    <p:sldId id="866" r:id="rId50"/>
    <p:sldId id="867" r:id="rId51"/>
    <p:sldId id="868" r:id="rId52"/>
    <p:sldId id="869" r:id="rId53"/>
    <p:sldId id="870" r:id="rId54"/>
    <p:sldId id="871" r:id="rId55"/>
    <p:sldId id="872" r:id="rId56"/>
    <p:sldId id="873" r:id="rId57"/>
    <p:sldId id="874" r:id="rId58"/>
    <p:sldId id="875" r:id="rId59"/>
    <p:sldId id="876" r:id="rId60"/>
    <p:sldId id="877" r:id="rId61"/>
    <p:sldId id="878" r:id="rId62"/>
    <p:sldId id="879" r:id="rId63"/>
    <p:sldId id="880" r:id="rId64"/>
    <p:sldId id="881" r:id="rId65"/>
    <p:sldId id="827" r:id="rId66"/>
    <p:sldId id="821" r:id="rId67"/>
    <p:sldId id="822" r:id="rId68"/>
    <p:sldId id="882" r:id="rId69"/>
  </p:sldIdLst>
  <p:sldSz cx="12192000" cy="6858000"/>
  <p:notesSz cx="7315200" cy="96012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anglin" initials="f"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FFCC99"/>
    <a:srgbClr val="00FF00"/>
    <a:srgbClr val="45466B"/>
    <a:srgbClr val="BBEFFF"/>
    <a:srgbClr val="000066"/>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33" autoAdjust="0"/>
    <p:restoredTop sz="78192" autoAdjust="0"/>
  </p:normalViewPr>
  <p:slideViewPr>
    <p:cSldViewPr snapToGrid="0">
      <p:cViewPr>
        <p:scale>
          <a:sx n="114" d="100"/>
          <a:sy n="114" d="100"/>
        </p:scale>
        <p:origin x="-120"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746"/>
    </p:cViewPr>
  </p:sorterViewPr>
  <p:notesViewPr>
    <p:cSldViewPr snapToGrid="0">
      <p:cViewPr varScale="1">
        <p:scale>
          <a:sx n="65" d="100"/>
          <a:sy n="65" d="100"/>
        </p:scale>
        <p:origin x="-2442" y="-12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48" tIns="48325" rIns="96648" bIns="48325" rtlCol="0"/>
          <a:lstStyle>
            <a:lvl1pPr algn="l">
              <a:defRPr sz="1300"/>
            </a:lvl1pPr>
          </a:lstStyle>
          <a:p>
            <a:pPr>
              <a:defRPr/>
            </a:pPr>
            <a:endParaRPr lang="en-US" dirty="0"/>
          </a:p>
        </p:txBody>
      </p:sp>
      <p:sp>
        <p:nvSpPr>
          <p:cNvPr id="3" name="Date Placeholder 2"/>
          <p:cNvSpPr>
            <a:spLocks noGrp="1"/>
          </p:cNvSpPr>
          <p:nvPr>
            <p:ph type="dt" sz="quarter" idx="1"/>
          </p:nvPr>
        </p:nvSpPr>
        <p:spPr>
          <a:xfrm>
            <a:off x="4143375" y="0"/>
            <a:ext cx="3170238" cy="479425"/>
          </a:xfrm>
          <a:prstGeom prst="rect">
            <a:avLst/>
          </a:prstGeom>
        </p:spPr>
        <p:txBody>
          <a:bodyPr vert="horz" lIns="96648" tIns="48325" rIns="96648" bIns="48325" rtlCol="0"/>
          <a:lstStyle>
            <a:lvl1pPr algn="r">
              <a:defRPr sz="1300"/>
            </a:lvl1pPr>
          </a:lstStyle>
          <a:p>
            <a:pPr>
              <a:defRPr/>
            </a:pPr>
            <a:fld id="{8C448E9D-25C5-4AA0-AA6A-1E9AFD6D1144}" type="datetimeFigureOut">
              <a:rPr lang="en-US"/>
              <a:pPr>
                <a:defRPr/>
              </a:pPr>
              <a:t>8/17/2018</a:t>
            </a:fld>
            <a:endParaRPr lang="en-US" dirty="0"/>
          </a:p>
        </p:txBody>
      </p:sp>
      <p:sp>
        <p:nvSpPr>
          <p:cNvPr id="4" name="Footer Placeholder 3"/>
          <p:cNvSpPr>
            <a:spLocks noGrp="1"/>
          </p:cNvSpPr>
          <p:nvPr>
            <p:ph type="ftr" sz="quarter" idx="2"/>
          </p:nvPr>
        </p:nvSpPr>
        <p:spPr>
          <a:xfrm>
            <a:off x="0" y="9120188"/>
            <a:ext cx="3170238" cy="479425"/>
          </a:xfrm>
          <a:prstGeom prst="rect">
            <a:avLst/>
          </a:prstGeom>
        </p:spPr>
        <p:txBody>
          <a:bodyPr vert="horz" lIns="96648" tIns="48325" rIns="96648" bIns="48325" rtlCol="0" anchor="b"/>
          <a:lstStyle>
            <a:lvl1pPr algn="l">
              <a:defRPr sz="1300"/>
            </a:lvl1pPr>
          </a:lstStyle>
          <a:p>
            <a:pPr>
              <a:defRPr/>
            </a:pPr>
            <a:endParaRPr lang="en-US" dirty="0"/>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6648" tIns="48325" rIns="96648" bIns="48325" rtlCol="0" anchor="b"/>
          <a:lstStyle>
            <a:lvl1pPr algn="r">
              <a:defRPr sz="1300"/>
            </a:lvl1pPr>
          </a:lstStyle>
          <a:p>
            <a:pPr>
              <a:defRPr/>
            </a:pPr>
            <a:fld id="{86F4EB1A-25E2-4A2A-A896-D2C28FF24299}" type="slidenum">
              <a:rPr lang="en-US"/>
              <a:pPr>
                <a:defRPr/>
              </a:pPr>
              <a:t>‹#›</a:t>
            </a:fld>
            <a:endParaRPr lang="en-US" dirty="0"/>
          </a:p>
        </p:txBody>
      </p:sp>
    </p:spTree>
    <p:extLst>
      <p:ext uri="{BB962C8B-B14F-4D97-AF65-F5344CB8AC3E}">
        <p14:creationId xmlns:p14="http://schemas.microsoft.com/office/powerpoint/2010/main" val="340848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48" tIns="48325" rIns="96648" bIns="48325" rtlCol="0"/>
          <a:lstStyle>
            <a:lvl1pPr algn="l" fontAlgn="auto">
              <a:spcBef>
                <a:spcPts val="0"/>
              </a:spcBef>
              <a:spcAft>
                <a:spcPts val="0"/>
              </a:spcAft>
              <a:defRPr sz="1300">
                <a:latin typeface="+mn-lt"/>
                <a:cs typeface="+mn-cs"/>
              </a:defRPr>
            </a:lvl1pPr>
          </a:lstStyle>
          <a:p>
            <a:pPr>
              <a:defRPr/>
            </a:pPr>
            <a:endParaRPr lang="en-US" dirty="0"/>
          </a:p>
        </p:txBody>
      </p:sp>
      <p:sp>
        <p:nvSpPr>
          <p:cNvPr id="3" name="Date Placeholder 2"/>
          <p:cNvSpPr>
            <a:spLocks noGrp="1"/>
          </p:cNvSpPr>
          <p:nvPr>
            <p:ph type="dt" idx="1"/>
          </p:nvPr>
        </p:nvSpPr>
        <p:spPr>
          <a:xfrm>
            <a:off x="4143375" y="0"/>
            <a:ext cx="3170238" cy="479425"/>
          </a:xfrm>
          <a:prstGeom prst="rect">
            <a:avLst/>
          </a:prstGeom>
        </p:spPr>
        <p:txBody>
          <a:bodyPr vert="horz" lIns="96648" tIns="48325" rIns="96648" bIns="48325" rtlCol="0"/>
          <a:lstStyle>
            <a:lvl1pPr algn="r" fontAlgn="auto">
              <a:spcBef>
                <a:spcPts val="0"/>
              </a:spcBef>
              <a:spcAft>
                <a:spcPts val="0"/>
              </a:spcAft>
              <a:defRPr sz="1300">
                <a:latin typeface="+mn-lt"/>
                <a:cs typeface="+mn-cs"/>
              </a:defRPr>
            </a:lvl1pPr>
          </a:lstStyle>
          <a:p>
            <a:pPr>
              <a:defRPr/>
            </a:pPr>
            <a:fld id="{39D00916-DC32-4640-AF0F-D0A5C87A4A20}" type="datetimeFigureOut">
              <a:rPr lang="en-US"/>
              <a:pPr>
                <a:defRPr/>
              </a:pPr>
              <a:t>8/17/2018</a:t>
            </a:fld>
            <a:endParaRPr lang="en-US" dirty="0"/>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48" tIns="48325" rIns="96648" bIns="48325" rtlCol="0" anchor="ctr"/>
          <a:lstStyle/>
          <a:p>
            <a:pPr lvl="0"/>
            <a:endParaRPr lang="en-US" noProof="0" dirty="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48" tIns="48325" rIns="96648" bIns="48325"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6648" tIns="48325" rIns="96648" bIns="48325" rtlCol="0" anchor="b"/>
          <a:lstStyle>
            <a:lvl1pPr algn="l" fontAlgn="auto">
              <a:spcBef>
                <a:spcPts val="0"/>
              </a:spcBef>
              <a:spcAft>
                <a:spcPts val="0"/>
              </a:spcAft>
              <a:defRPr sz="13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6648" tIns="48325" rIns="96648" bIns="48325" rtlCol="0" anchor="b"/>
          <a:lstStyle>
            <a:lvl1pPr algn="r" fontAlgn="auto">
              <a:spcBef>
                <a:spcPts val="0"/>
              </a:spcBef>
              <a:spcAft>
                <a:spcPts val="0"/>
              </a:spcAft>
              <a:defRPr sz="1300">
                <a:latin typeface="+mn-lt"/>
                <a:cs typeface="+mn-cs"/>
              </a:defRPr>
            </a:lvl1pPr>
          </a:lstStyle>
          <a:p>
            <a:pPr>
              <a:defRPr/>
            </a:pPr>
            <a:fld id="{06A3156C-1AB6-4C1A-8CDC-FF354DA06D82}" type="slidenum">
              <a:rPr lang="en-US"/>
              <a:pPr>
                <a:defRPr/>
              </a:pPr>
              <a:t>‹#›</a:t>
            </a:fld>
            <a:endParaRPr lang="en-US" dirty="0"/>
          </a:p>
        </p:txBody>
      </p:sp>
    </p:spTree>
    <p:extLst>
      <p:ext uri="{BB962C8B-B14F-4D97-AF65-F5344CB8AC3E}">
        <p14:creationId xmlns:p14="http://schemas.microsoft.com/office/powerpoint/2010/main" val="3200028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553" name="Google Shape;126;g3be8451879_0_13:notes"/>
          <p:cNvSpPr>
            <a:spLocks noGrp="1" noRot="1" noChangeAspect="1" noTextEdit="1"/>
          </p:cNvSpPr>
          <p:nvPr>
            <p:ph type="sldImg" idx="2"/>
          </p:nvPr>
        </p:nvSpPr>
        <p:spPr bwMode="auto">
          <a:xfrm>
            <a:off x="457200" y="720725"/>
            <a:ext cx="6400800" cy="360045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solidFill>
              <a:srgbClr val="000000"/>
            </a:solidFill>
            <a:round/>
            <a:headEnd/>
            <a:tailEnd/>
          </a:ln>
        </p:spPr>
      </p:sp>
      <p:sp>
        <p:nvSpPr>
          <p:cNvPr id="23554" name="Google Shape;127;g3be8451879_0_13:notes"/>
          <p:cNvSpPr>
            <a:spLocks noGrp="1"/>
          </p:cNvSpPr>
          <p:nvPr>
            <p:ph type="body" idx="1"/>
          </p:nvPr>
        </p:nvSpPr>
        <p:spPr bwMode="auto">
          <a:noFill/>
        </p:spPr>
        <p:txBody>
          <a:bodyPr wrap="square" lIns="96645" tIns="96645" rIns="96645" bIns="96645" numCol="1" anchor="t" anchorCtr="0" compatLnSpc="1">
            <a:prstTxWarp prst="textNoShape">
              <a:avLst/>
            </a:prstTxWarp>
          </a:bodyPr>
          <a:lstStyle/>
          <a:p>
            <a:pPr eaLnBrk="1" hangingPunct="1">
              <a:buSzPts val="1100"/>
            </a:pPr>
            <a:endParaRPr lang="en-US" sz="1000"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2945" name="Shape 131"/>
          <p:cNvSpPr>
            <a:spLocks noGrp="1"/>
          </p:cNvSpPr>
          <p:nvPr>
            <p:ph type="body" idx="1"/>
          </p:nvPr>
        </p:nvSpPr>
        <p:spPr bwMode="auto">
          <a:noFill/>
        </p:spPr>
        <p:txBody>
          <a:bodyPr wrap="square" lIns="96645" tIns="96645" rIns="96645" bIns="96645" numCol="1" anchor="t" anchorCtr="0" compatLnSpc="1">
            <a:prstTxWarp prst="textNoShape">
              <a:avLst/>
            </a:prstTxWarp>
          </a:bodyPr>
          <a:lstStyle/>
          <a:p>
            <a:pPr eaLnBrk="1" hangingPunct="1">
              <a:spcBef>
                <a:spcPct val="0"/>
              </a:spcBef>
            </a:pPr>
            <a:endParaRPr lang="en-US" dirty="0" smtClean="0"/>
          </a:p>
        </p:txBody>
      </p:sp>
      <p:sp>
        <p:nvSpPr>
          <p:cNvPr id="82946" name="Shape 132"/>
          <p:cNvSpPr>
            <a:spLocks noGrp="1" noRot="1" noChangeAspect="1"/>
          </p:cNvSpPr>
          <p:nvPr>
            <p:ph type="sldImg" idx="2"/>
          </p:nvPr>
        </p:nvSpPr>
        <p:spPr bwMode="auto">
          <a:xfrm>
            <a:off x="457200" y="720725"/>
            <a:ext cx="6400800" cy="3600450"/>
          </a:xfrm>
          <a:custGeom>
            <a:avLst/>
            <a:gdLst>
              <a:gd name="T0" fmla="*/ 0 w 120000"/>
              <a:gd name="T1" fmla="*/ 0 h 120000"/>
              <a:gd name="T2" fmla="*/ 341418690 w 120000"/>
              <a:gd name="T3" fmla="*/ 0 h 120000"/>
              <a:gd name="T4" fmla="*/ 341418690 w 120000"/>
              <a:gd name="T5" fmla="*/ 108027004 h 120000"/>
              <a:gd name="T6" fmla="*/ 0 w 120000"/>
              <a:gd name="T7" fmla="*/ 108027004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solidFill>
              <a:srgbClr val="000000"/>
            </a:solidFill>
            <a:round/>
            <a:headEnd/>
            <a:tailEn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4993" name="Shape 278"/>
          <p:cNvSpPr>
            <a:spLocks noGrp="1"/>
          </p:cNvSpPr>
          <p:nvPr>
            <p:ph type="body" idx="1"/>
          </p:nvPr>
        </p:nvSpPr>
        <p:spPr bwMode="auto">
          <a:noFill/>
        </p:spPr>
        <p:txBody>
          <a:bodyPr wrap="square" lIns="96645" tIns="96645" rIns="96645" bIns="96645" numCol="1" anchor="t" anchorCtr="0" compatLnSpc="1">
            <a:prstTxWarp prst="textNoShape">
              <a:avLst/>
            </a:prstTxWarp>
          </a:bodyPr>
          <a:lstStyle/>
          <a:p>
            <a:pPr eaLnBrk="1" hangingPunct="1">
              <a:spcBef>
                <a:spcPct val="0"/>
              </a:spcBef>
            </a:pPr>
            <a:endParaRPr lang="en-US" dirty="0" smtClean="0"/>
          </a:p>
        </p:txBody>
      </p:sp>
      <p:sp>
        <p:nvSpPr>
          <p:cNvPr id="84994" name="Shape 279"/>
          <p:cNvSpPr>
            <a:spLocks noGrp="1" noRot="1" noChangeAspect="1"/>
          </p:cNvSpPr>
          <p:nvPr>
            <p:ph type="sldImg" idx="2"/>
          </p:nvPr>
        </p:nvSpPr>
        <p:spPr bwMode="auto">
          <a:xfrm>
            <a:off x="457200" y="720725"/>
            <a:ext cx="6400800" cy="3600450"/>
          </a:xfrm>
          <a:custGeom>
            <a:avLst/>
            <a:gdLst>
              <a:gd name="T0" fmla="*/ 0 w 120000"/>
              <a:gd name="T1" fmla="*/ 0 h 120000"/>
              <a:gd name="T2" fmla="*/ 341418690 w 120000"/>
              <a:gd name="T3" fmla="*/ 0 h 120000"/>
              <a:gd name="T4" fmla="*/ 341418690 w 120000"/>
              <a:gd name="T5" fmla="*/ 108027004 h 120000"/>
              <a:gd name="T6" fmla="*/ 0 w 120000"/>
              <a:gd name="T7" fmla="*/ 108027004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solidFill>
              <a:srgbClr val="000000"/>
            </a:solidFill>
            <a:round/>
            <a:headEnd/>
            <a:tailEnd/>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14" descr="Picture1.png"/>
          <p:cNvPicPr>
            <a:picLocks noChangeAspect="1"/>
          </p:cNvPicPr>
          <p:nvPr userDrawn="1"/>
        </p:nvPicPr>
        <p:blipFill>
          <a:blip r:embed="rId2"/>
          <a:srcRect/>
          <a:stretch>
            <a:fillRect/>
          </a:stretch>
        </p:blipFill>
        <p:spPr bwMode="auto">
          <a:xfrm>
            <a:off x="0" y="0"/>
            <a:ext cx="12192000" cy="6904038"/>
          </a:xfrm>
          <a:prstGeom prst="rect">
            <a:avLst/>
          </a:prstGeom>
          <a:noFill/>
          <a:ln w="9525">
            <a:noFill/>
            <a:miter lim="800000"/>
            <a:headEnd/>
            <a:tailEnd/>
          </a:ln>
        </p:spPr>
      </p:pic>
      <p:sp>
        <p:nvSpPr>
          <p:cNvPr id="7" name="Rectangle 1"/>
          <p:cNvSpPr/>
          <p:nvPr userDrawn="1"/>
        </p:nvSpPr>
        <p:spPr>
          <a:xfrm>
            <a:off x="-19050" y="6567488"/>
            <a:ext cx="12211050" cy="33655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i="1" dirty="0">
              <a:solidFill>
                <a:srgbClr val="FF0000"/>
              </a:solidFill>
            </a:endParaRPr>
          </a:p>
        </p:txBody>
      </p:sp>
      <p:pic>
        <p:nvPicPr>
          <p:cNvPr id="8" name="Picture 3" descr="doc_logo"/>
          <p:cNvPicPr>
            <a:picLocks noChangeAspect="1" noChangeArrowheads="1"/>
          </p:cNvPicPr>
          <p:nvPr userDrawn="1"/>
        </p:nvPicPr>
        <p:blipFill>
          <a:blip r:embed="rId3"/>
          <a:srcRect/>
          <a:stretch>
            <a:fillRect/>
          </a:stretch>
        </p:blipFill>
        <p:spPr bwMode="auto">
          <a:xfrm>
            <a:off x="11793538" y="6573838"/>
            <a:ext cx="366712" cy="274637"/>
          </a:xfrm>
          <a:prstGeom prst="rect">
            <a:avLst/>
          </a:prstGeom>
          <a:noFill/>
          <a:ln w="9525">
            <a:noFill/>
            <a:miter lim="800000"/>
            <a:headEnd/>
            <a:tailEnd/>
          </a:ln>
        </p:spPr>
      </p:pic>
      <p:sp>
        <p:nvSpPr>
          <p:cNvPr id="9" name="TextBox 2"/>
          <p:cNvSpPr txBox="1"/>
          <p:nvPr userDrawn="1"/>
        </p:nvSpPr>
        <p:spPr>
          <a:xfrm>
            <a:off x="654050" y="6559550"/>
            <a:ext cx="9334500" cy="276225"/>
          </a:xfrm>
          <a:prstGeom prst="rect">
            <a:avLst/>
          </a:prstGeom>
          <a:noFill/>
        </p:spPr>
        <p:txBody>
          <a:bodyPr anchor="b">
            <a:spAutoFit/>
          </a:bodyPr>
          <a:lstStyle/>
          <a:p>
            <a:pPr>
              <a:defRPr/>
            </a:pPr>
            <a:r>
              <a:rPr lang="en-US" sz="1200" b="1" dirty="0">
                <a:solidFill>
                  <a:srgbClr val="000000"/>
                </a:solidFill>
              </a:rPr>
              <a:t>Briefing to NWS Director, December 14, 2017</a:t>
            </a:r>
          </a:p>
        </p:txBody>
      </p:sp>
      <p:pic>
        <p:nvPicPr>
          <p:cNvPr id="10" name="Picture 10" descr="NOAA"/>
          <p:cNvPicPr>
            <a:picLocks noChangeAspect="1" noChangeArrowheads="1"/>
          </p:cNvPicPr>
          <p:nvPr userDrawn="1"/>
        </p:nvPicPr>
        <p:blipFill>
          <a:blip r:embed="rId4"/>
          <a:srcRect/>
          <a:stretch>
            <a:fillRect/>
          </a:stretch>
        </p:blipFill>
        <p:spPr bwMode="auto">
          <a:xfrm>
            <a:off x="11356975" y="6573838"/>
            <a:ext cx="366713" cy="274637"/>
          </a:xfrm>
          <a:prstGeom prst="rect">
            <a:avLst/>
          </a:prstGeom>
          <a:noFill/>
          <a:ln w="9525">
            <a:noFill/>
            <a:miter lim="800000"/>
            <a:headEnd/>
            <a:tailEnd/>
          </a:ln>
        </p:spPr>
      </p:pic>
      <p:pic>
        <p:nvPicPr>
          <p:cNvPr id="11" name="Picture 19" descr="ncep_logo"/>
          <p:cNvPicPr>
            <a:picLocks noChangeAspect="1" noChangeArrowheads="1"/>
          </p:cNvPicPr>
          <p:nvPr/>
        </p:nvPicPr>
        <p:blipFill>
          <a:blip r:embed="rId5"/>
          <a:srcRect/>
          <a:stretch>
            <a:fillRect/>
          </a:stretch>
        </p:blipFill>
        <p:spPr bwMode="auto">
          <a:xfrm>
            <a:off x="15875" y="6559550"/>
            <a:ext cx="630238" cy="274638"/>
          </a:xfrm>
          <a:prstGeom prst="rect">
            <a:avLst/>
          </a:prstGeom>
          <a:noFill/>
          <a:ln w="9525">
            <a:noFill/>
            <a:miter lim="800000"/>
            <a:headEnd/>
            <a:tailEnd/>
          </a:ln>
        </p:spPr>
      </p:pic>
      <p:pic>
        <p:nvPicPr>
          <p:cNvPr id="12" name="Picture 15" descr="nws_logo.gif"/>
          <p:cNvPicPr>
            <a:picLocks noChangeAspect="1"/>
          </p:cNvPicPr>
          <p:nvPr userDrawn="1"/>
        </p:nvPicPr>
        <p:blipFill>
          <a:blip r:embed="rId6"/>
          <a:srcRect/>
          <a:stretch>
            <a:fillRect/>
          </a:stretch>
        </p:blipFill>
        <p:spPr bwMode="auto">
          <a:xfrm>
            <a:off x="10918825" y="6573838"/>
            <a:ext cx="366713" cy="274637"/>
          </a:xfrm>
          <a:prstGeom prst="rect">
            <a:avLst/>
          </a:prstGeom>
          <a:noFill/>
          <a:ln w="9525">
            <a:noFill/>
            <a:miter lim="800000"/>
            <a:headEnd/>
            <a:tailEnd/>
          </a:ln>
        </p:spPr>
      </p:pic>
      <p:sp>
        <p:nvSpPr>
          <p:cNvPr id="13" name="TextBox 3"/>
          <p:cNvSpPr txBox="1"/>
          <p:nvPr userDrawn="1"/>
        </p:nvSpPr>
        <p:spPr>
          <a:xfrm>
            <a:off x="9650413" y="6591300"/>
            <a:ext cx="1112837" cy="276225"/>
          </a:xfrm>
          <a:prstGeom prst="rect">
            <a:avLst/>
          </a:prstGeom>
          <a:noFill/>
        </p:spPr>
        <p:txBody>
          <a:bodyPr lIns="0" tIns="0" rIns="0" bIns="0">
            <a:spAutoFit/>
          </a:bodyPr>
          <a:lstStyle/>
          <a:p>
            <a:pPr algn="r">
              <a:defRPr/>
            </a:pPr>
            <a:fld id="{D268DD83-3E85-4FBE-AE82-4D1C188BBD92}" type="slidenum">
              <a:rPr lang="en-US"/>
              <a:pPr algn="r">
                <a:defRPr/>
              </a:pPr>
              <a:t>‹#›</a:t>
            </a:fld>
            <a:endParaRPr lang="en-US" dirty="0"/>
          </a:p>
        </p:txBody>
      </p:sp>
      <p:pic>
        <p:nvPicPr>
          <p:cNvPr id="14" name="Picture 12" descr="Picture1.png"/>
          <p:cNvPicPr>
            <a:picLocks noChangeAspect="1"/>
          </p:cNvPicPr>
          <p:nvPr userDrawn="1"/>
        </p:nvPicPr>
        <p:blipFill>
          <a:blip r:embed="rId2"/>
          <a:srcRect/>
          <a:stretch>
            <a:fillRect/>
          </a:stretch>
        </p:blipFill>
        <p:spPr bwMode="auto">
          <a:xfrm>
            <a:off x="0" y="0"/>
            <a:ext cx="12192000" cy="6904038"/>
          </a:xfrm>
          <a:prstGeom prst="rect">
            <a:avLst/>
          </a:prstGeom>
          <a:noFill/>
          <a:ln w="9525">
            <a:noFill/>
            <a:miter lim="800000"/>
            <a:headEnd/>
            <a:tailEnd/>
          </a:ln>
        </p:spPr>
      </p:pic>
      <p:pic>
        <p:nvPicPr>
          <p:cNvPr id="15" name="Picture 3" descr="doc_logo"/>
          <p:cNvPicPr>
            <a:picLocks noChangeAspect="1" noChangeArrowheads="1"/>
          </p:cNvPicPr>
          <p:nvPr userDrawn="1"/>
        </p:nvPicPr>
        <p:blipFill>
          <a:blip r:embed="rId3"/>
          <a:srcRect/>
          <a:stretch>
            <a:fillRect/>
          </a:stretch>
        </p:blipFill>
        <p:spPr bwMode="auto">
          <a:xfrm>
            <a:off x="10931525" y="57150"/>
            <a:ext cx="1219200" cy="909638"/>
          </a:xfrm>
          <a:prstGeom prst="rect">
            <a:avLst/>
          </a:prstGeom>
          <a:noFill/>
          <a:ln w="9525">
            <a:noFill/>
            <a:miter lim="800000"/>
            <a:headEnd/>
            <a:tailEnd/>
          </a:ln>
        </p:spPr>
      </p:pic>
      <p:pic>
        <p:nvPicPr>
          <p:cNvPr id="16" name="Picture 7" descr="NOAA"/>
          <p:cNvPicPr>
            <a:picLocks noChangeAspect="1" noChangeArrowheads="1"/>
          </p:cNvPicPr>
          <p:nvPr userDrawn="1"/>
        </p:nvPicPr>
        <p:blipFill>
          <a:blip r:embed="rId4"/>
          <a:srcRect/>
          <a:stretch>
            <a:fillRect/>
          </a:stretch>
        </p:blipFill>
        <p:spPr bwMode="auto">
          <a:xfrm>
            <a:off x="9540875" y="57150"/>
            <a:ext cx="1219200" cy="914400"/>
          </a:xfrm>
          <a:prstGeom prst="rect">
            <a:avLst/>
          </a:prstGeom>
          <a:noFill/>
          <a:ln w="9525">
            <a:noFill/>
            <a:miter lim="800000"/>
            <a:headEnd/>
            <a:tailEnd/>
          </a:ln>
        </p:spPr>
      </p:pic>
      <p:pic>
        <p:nvPicPr>
          <p:cNvPr id="17" name="Picture 8" descr="ncep_logo"/>
          <p:cNvPicPr>
            <a:picLocks noChangeAspect="1" noChangeArrowheads="1"/>
          </p:cNvPicPr>
          <p:nvPr userDrawn="1"/>
        </p:nvPicPr>
        <p:blipFill>
          <a:blip r:embed="rId5"/>
          <a:srcRect/>
          <a:stretch>
            <a:fillRect/>
          </a:stretch>
        </p:blipFill>
        <p:spPr bwMode="auto">
          <a:xfrm>
            <a:off x="8632825" y="5378450"/>
            <a:ext cx="3086100" cy="1346200"/>
          </a:xfrm>
          <a:prstGeom prst="rect">
            <a:avLst/>
          </a:prstGeom>
          <a:noFill/>
          <a:ln w="9525">
            <a:noFill/>
            <a:miter lim="800000"/>
            <a:headEnd/>
            <a:tailEnd/>
          </a:ln>
        </p:spPr>
      </p:pic>
      <p:sp>
        <p:nvSpPr>
          <p:cNvPr id="18" name="Subtitle 2"/>
          <p:cNvSpPr txBox="1">
            <a:spLocks/>
          </p:cNvSpPr>
          <p:nvPr userDrawn="1"/>
        </p:nvSpPr>
        <p:spPr bwMode="auto">
          <a:xfrm>
            <a:off x="352425" y="6262688"/>
            <a:ext cx="8131175" cy="461962"/>
          </a:xfrm>
          <a:prstGeom prst="rect">
            <a:avLst/>
          </a:prstGeom>
          <a:noFill/>
          <a:ln>
            <a:noFill/>
          </a:ln>
          <a:effectLst/>
          <a:extLst/>
        </p:spPr>
        <p:txBody>
          <a:bodyPr anchor="b"/>
          <a:lstStyle>
            <a:lvl1pPr marL="0" indent="0" algn="l" rtl="0" eaLnBrk="0" fontAlgn="base" hangingPunct="0">
              <a:spcBef>
                <a:spcPct val="20000"/>
              </a:spcBef>
              <a:spcAft>
                <a:spcPct val="0"/>
              </a:spcAft>
              <a:buNone/>
              <a:defRPr sz="28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a:defRPr/>
            </a:pPr>
            <a:endParaRPr lang="en-US" sz="2000" i="1" dirty="0"/>
          </a:p>
        </p:txBody>
      </p:sp>
      <p:pic>
        <p:nvPicPr>
          <p:cNvPr id="19" name="Picture 4" descr="nws_logo.gif"/>
          <p:cNvPicPr>
            <a:picLocks noChangeAspect="1"/>
          </p:cNvPicPr>
          <p:nvPr userDrawn="1"/>
        </p:nvPicPr>
        <p:blipFill>
          <a:blip r:embed="rId6"/>
          <a:srcRect/>
          <a:stretch>
            <a:fillRect/>
          </a:stretch>
        </p:blipFill>
        <p:spPr bwMode="auto">
          <a:xfrm>
            <a:off x="8180388" y="57150"/>
            <a:ext cx="1219200" cy="914400"/>
          </a:xfrm>
          <a:prstGeom prst="rect">
            <a:avLst/>
          </a:prstGeom>
          <a:noFill/>
          <a:ln w="9525">
            <a:noFill/>
            <a:miter lim="800000"/>
            <a:headEnd/>
            <a:tailEnd/>
          </a:ln>
        </p:spPr>
      </p:pic>
      <p:sp>
        <p:nvSpPr>
          <p:cNvPr id="2" name="Title 1"/>
          <p:cNvSpPr>
            <a:spLocks noGrp="1"/>
          </p:cNvSpPr>
          <p:nvPr>
            <p:ph type="ctrTitle"/>
          </p:nvPr>
        </p:nvSpPr>
        <p:spPr>
          <a:xfrm>
            <a:off x="265632" y="1017525"/>
            <a:ext cx="11593221" cy="1464053"/>
          </a:xfrm>
        </p:spPr>
        <p:txBody>
          <a:bodyPr anchor="b"/>
          <a:lstStyle>
            <a:lvl1pPr algn="l">
              <a:spcBef>
                <a:spcPts val="0"/>
              </a:spcBef>
              <a:defRPr sz="4400">
                <a:latin typeface="Helvetica"/>
                <a:cs typeface="Helvetica"/>
              </a:defRPr>
            </a:lvl1pPr>
          </a:lstStyle>
          <a:p>
            <a:r>
              <a:rPr lang="en-US" dirty="0"/>
              <a:t>Click to edit Master title style</a:t>
            </a:r>
          </a:p>
        </p:txBody>
      </p:sp>
      <p:sp>
        <p:nvSpPr>
          <p:cNvPr id="3" name="Subtitle 2"/>
          <p:cNvSpPr>
            <a:spLocks noGrp="1"/>
          </p:cNvSpPr>
          <p:nvPr>
            <p:ph type="subTitle" idx="1"/>
          </p:nvPr>
        </p:nvSpPr>
        <p:spPr>
          <a:xfrm>
            <a:off x="265632" y="2668358"/>
            <a:ext cx="10624715" cy="2179027"/>
          </a:xfrm>
        </p:spPr>
        <p:txBody>
          <a:bodyPr/>
          <a:lstStyle>
            <a:lvl1pPr marL="0" indent="0" algn="l">
              <a:spcBef>
                <a:spcPts val="0"/>
              </a:spcBef>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31" name="Text Placeholder 30"/>
          <p:cNvSpPr>
            <a:spLocks noGrp="1"/>
          </p:cNvSpPr>
          <p:nvPr>
            <p:ph type="body" sz="quarter" idx="11"/>
          </p:nvPr>
        </p:nvSpPr>
        <p:spPr>
          <a:xfrm>
            <a:off x="264582" y="3536400"/>
            <a:ext cx="7886937" cy="2602492"/>
          </a:xfrm>
        </p:spPr>
        <p:txBody>
          <a:bodyPr anchor="b"/>
          <a:lstStyle>
            <a:lvl1pPr marL="0" marR="0" indent="0" algn="l" defTabSz="914400" rtl="0" eaLnBrk="0" fontAlgn="base" latinLnBrk="0" hangingPunct="0">
              <a:lnSpc>
                <a:spcPct val="100000"/>
              </a:lnSpc>
              <a:spcBef>
                <a:spcPts val="0"/>
              </a:spcBef>
              <a:spcAft>
                <a:spcPct val="0"/>
              </a:spcAft>
              <a:buClrTx/>
              <a:buSzTx/>
              <a:buFontTx/>
              <a:buNone/>
              <a:tabLst/>
              <a:defRPr sz="1600" i="1" baseline="0"/>
            </a:lvl1pPr>
            <a:lvl2pPr>
              <a:defRPr sz="1600" i="1"/>
            </a:lvl2pPr>
            <a:lvl3pPr>
              <a:defRPr sz="1600" i="1"/>
            </a:lvl3pPr>
            <a:lvl4pPr>
              <a:defRPr sz="1600" i="1"/>
            </a:lvl4pPr>
            <a:lvl5pPr>
              <a:defRPr sz="1600" i="1"/>
            </a:lvl5pPr>
          </a:lstStyle>
          <a:p>
            <a:pPr lvl="0"/>
            <a:r>
              <a:rPr lang="en-US" dirty="0"/>
              <a:t>Click to edit Master text styles</a:t>
            </a:r>
          </a:p>
        </p:txBody>
      </p:sp>
      <p:sp>
        <p:nvSpPr>
          <p:cNvPr id="35" name="Text Placeholder 34"/>
          <p:cNvSpPr>
            <a:spLocks noGrp="1"/>
          </p:cNvSpPr>
          <p:nvPr>
            <p:ph type="body" sz="quarter" idx="12"/>
          </p:nvPr>
        </p:nvSpPr>
        <p:spPr>
          <a:xfrm>
            <a:off x="265633" y="6671750"/>
            <a:ext cx="11711261" cy="136583"/>
          </a:xfrm>
        </p:spPr>
        <p:txBody>
          <a:bodyPr/>
          <a:lstStyle>
            <a:lvl1pPr marL="0" marR="0" indent="0" algn="l" defTabSz="914400" rtl="0" eaLnBrk="0" fontAlgn="base" latinLnBrk="0" hangingPunct="0">
              <a:lnSpc>
                <a:spcPct val="100000"/>
              </a:lnSpc>
              <a:spcBef>
                <a:spcPts val="0"/>
              </a:spcBef>
              <a:spcAft>
                <a:spcPct val="0"/>
              </a:spcAft>
              <a:buClrTx/>
              <a:buSzTx/>
              <a:buFontTx/>
              <a:buNone/>
              <a:tabLst/>
              <a:defRPr lang="en-US" sz="2000" baseline="30000" smtClean="0">
                <a:effectLst/>
              </a:defRPr>
            </a:lvl1pPr>
          </a:lstStyle>
          <a:p>
            <a:pPr lvl="0"/>
            <a:r>
              <a:rPr lang="en-US" dirty="0" smtClean="0"/>
              <a:t>Click to edit Master text styles</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A">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963084" y="2825897"/>
            <a:ext cx="10363200" cy="3138665"/>
          </a:xfrm>
        </p:spPr>
        <p:txBody>
          <a:bodyPr/>
          <a:lstStyle>
            <a:lvl1pPr marL="0" indent="0">
              <a:buNone/>
              <a:defRPr sz="4000" baseline="0"/>
            </a:lvl1pPr>
          </a:lstStyle>
          <a:p>
            <a:pPr lvl="0"/>
            <a:r>
              <a:rPr lang="en-US" dirty="0"/>
              <a:t>Click to edit Master text styles</a:t>
            </a:r>
          </a:p>
        </p:txBody>
      </p:sp>
      <p:sp>
        <p:nvSpPr>
          <p:cNvPr id="8" name="Text Placeholder 7"/>
          <p:cNvSpPr>
            <a:spLocks noGrp="1"/>
          </p:cNvSpPr>
          <p:nvPr>
            <p:ph type="body" sz="quarter" idx="11"/>
          </p:nvPr>
        </p:nvSpPr>
        <p:spPr>
          <a:xfrm>
            <a:off x="963084" y="1419371"/>
            <a:ext cx="10363200" cy="1270000"/>
          </a:xfrm>
        </p:spPr>
        <p:txBody>
          <a:bodyPr anchor="b"/>
          <a:lstStyle>
            <a:lvl1pPr marL="0" indent="0">
              <a:buNone/>
              <a:defRPr sz="2400" baseline="0"/>
            </a:lvl1pPr>
          </a:lstStyle>
          <a:p>
            <a:pPr lvl="0"/>
            <a:r>
              <a:rPr lang="en-US" dirty="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B">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963084" y="3685829"/>
            <a:ext cx="10363200" cy="1930077"/>
          </a:xfrm>
        </p:spPr>
        <p:txBody>
          <a:bodyPr/>
          <a:lstStyle>
            <a:lvl1pPr marL="0" indent="0">
              <a:buNone/>
              <a:defRPr sz="2400" baseline="0"/>
            </a:lvl1pPr>
          </a:lstStyle>
          <a:p>
            <a:pPr lvl="0"/>
            <a:r>
              <a:rPr lang="en-US" dirty="0"/>
              <a:t>Click to edit Master text styles</a:t>
            </a:r>
          </a:p>
        </p:txBody>
      </p:sp>
      <p:sp>
        <p:nvSpPr>
          <p:cNvPr id="8" name="Text Placeholder 7"/>
          <p:cNvSpPr>
            <a:spLocks noGrp="1"/>
          </p:cNvSpPr>
          <p:nvPr>
            <p:ph type="body" sz="quarter" idx="11"/>
          </p:nvPr>
        </p:nvSpPr>
        <p:spPr>
          <a:xfrm>
            <a:off x="963084" y="1070715"/>
            <a:ext cx="10363200" cy="2503044"/>
          </a:xfrm>
        </p:spPr>
        <p:txBody>
          <a:bodyPr anchor="b"/>
          <a:lstStyle>
            <a:lvl1pPr marL="0" indent="0">
              <a:buNone/>
              <a:defRPr sz="4000" baseline="0"/>
            </a:lvl1pPr>
          </a:lstStyle>
          <a:p>
            <a:pPr lvl="0"/>
            <a:r>
              <a:rPr lang="en-US" dirty="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14" descr="Picture1.png"/>
          <p:cNvPicPr>
            <a:picLocks noChangeAspect="1"/>
          </p:cNvPicPr>
          <p:nvPr userDrawn="1"/>
        </p:nvPicPr>
        <p:blipFill>
          <a:blip r:embed="rId2"/>
          <a:srcRect/>
          <a:stretch>
            <a:fillRect/>
          </a:stretch>
        </p:blipFill>
        <p:spPr bwMode="auto">
          <a:xfrm>
            <a:off x="0" y="0"/>
            <a:ext cx="12192000" cy="6904038"/>
          </a:xfrm>
          <a:prstGeom prst="rect">
            <a:avLst/>
          </a:prstGeom>
          <a:noFill/>
          <a:ln w="9525">
            <a:noFill/>
            <a:miter lim="800000"/>
            <a:headEnd/>
            <a:tailEnd/>
          </a:ln>
        </p:spPr>
      </p:pic>
      <p:sp>
        <p:nvSpPr>
          <p:cNvPr id="5" name="Rectangle 1"/>
          <p:cNvSpPr/>
          <p:nvPr userDrawn="1"/>
        </p:nvSpPr>
        <p:spPr>
          <a:xfrm>
            <a:off x="-19050" y="6567488"/>
            <a:ext cx="12211050" cy="33655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i="1" dirty="0" smtClean="0">
                <a:solidFill>
                  <a:srgbClr val="FF0000"/>
                </a:solidFill>
              </a:rPr>
              <a:t>FV3GFS</a:t>
            </a:r>
            <a:r>
              <a:rPr lang="en-US" sz="1400" i="1" baseline="0" dirty="0" smtClean="0">
                <a:solidFill>
                  <a:srgbClr val="FF0000"/>
                </a:solidFill>
              </a:rPr>
              <a:t> Status Update Briefing to NHC, 08/16/18</a:t>
            </a:r>
            <a:endParaRPr lang="en-US" sz="1400" i="1" dirty="0">
              <a:solidFill>
                <a:srgbClr val="FF0000"/>
              </a:solidFill>
            </a:endParaRPr>
          </a:p>
        </p:txBody>
      </p:sp>
      <p:pic>
        <p:nvPicPr>
          <p:cNvPr id="6" name="Picture 3" descr="doc_logo"/>
          <p:cNvPicPr>
            <a:picLocks noChangeAspect="1" noChangeArrowheads="1"/>
          </p:cNvPicPr>
          <p:nvPr userDrawn="1"/>
        </p:nvPicPr>
        <p:blipFill>
          <a:blip r:embed="rId3"/>
          <a:srcRect/>
          <a:stretch>
            <a:fillRect/>
          </a:stretch>
        </p:blipFill>
        <p:spPr bwMode="auto">
          <a:xfrm>
            <a:off x="11793538" y="6573838"/>
            <a:ext cx="366712" cy="274637"/>
          </a:xfrm>
          <a:prstGeom prst="rect">
            <a:avLst/>
          </a:prstGeom>
          <a:noFill/>
          <a:ln w="9525">
            <a:noFill/>
            <a:miter lim="800000"/>
            <a:headEnd/>
            <a:tailEnd/>
          </a:ln>
        </p:spPr>
      </p:pic>
      <p:pic>
        <p:nvPicPr>
          <p:cNvPr id="7" name="Picture 10" descr="NOAA"/>
          <p:cNvPicPr>
            <a:picLocks noChangeAspect="1" noChangeArrowheads="1"/>
          </p:cNvPicPr>
          <p:nvPr userDrawn="1"/>
        </p:nvPicPr>
        <p:blipFill>
          <a:blip r:embed="rId4"/>
          <a:srcRect/>
          <a:stretch>
            <a:fillRect/>
          </a:stretch>
        </p:blipFill>
        <p:spPr bwMode="auto">
          <a:xfrm>
            <a:off x="11356975" y="6573838"/>
            <a:ext cx="366713" cy="274637"/>
          </a:xfrm>
          <a:prstGeom prst="rect">
            <a:avLst/>
          </a:prstGeom>
          <a:noFill/>
          <a:ln w="9525">
            <a:noFill/>
            <a:miter lim="800000"/>
            <a:headEnd/>
            <a:tailEnd/>
          </a:ln>
        </p:spPr>
      </p:pic>
      <p:pic>
        <p:nvPicPr>
          <p:cNvPr id="8" name="Picture 19" descr="ncep_logo"/>
          <p:cNvPicPr>
            <a:picLocks noChangeAspect="1" noChangeArrowheads="1"/>
          </p:cNvPicPr>
          <p:nvPr/>
        </p:nvPicPr>
        <p:blipFill>
          <a:blip r:embed="rId5"/>
          <a:srcRect/>
          <a:stretch>
            <a:fillRect/>
          </a:stretch>
        </p:blipFill>
        <p:spPr bwMode="auto">
          <a:xfrm>
            <a:off x="15875" y="6559550"/>
            <a:ext cx="630238" cy="274638"/>
          </a:xfrm>
          <a:prstGeom prst="rect">
            <a:avLst/>
          </a:prstGeom>
          <a:noFill/>
          <a:ln w="9525">
            <a:noFill/>
            <a:miter lim="800000"/>
            <a:headEnd/>
            <a:tailEnd/>
          </a:ln>
        </p:spPr>
      </p:pic>
      <p:pic>
        <p:nvPicPr>
          <p:cNvPr id="9" name="Picture 15" descr="nws_logo.gif"/>
          <p:cNvPicPr>
            <a:picLocks noChangeAspect="1"/>
          </p:cNvPicPr>
          <p:nvPr userDrawn="1"/>
        </p:nvPicPr>
        <p:blipFill>
          <a:blip r:embed="rId6"/>
          <a:srcRect/>
          <a:stretch>
            <a:fillRect/>
          </a:stretch>
        </p:blipFill>
        <p:spPr bwMode="auto">
          <a:xfrm>
            <a:off x="10918825" y="6573838"/>
            <a:ext cx="366713" cy="274637"/>
          </a:xfrm>
          <a:prstGeom prst="rect">
            <a:avLst/>
          </a:prstGeom>
          <a:noFill/>
          <a:ln w="9525">
            <a:noFill/>
            <a:miter lim="800000"/>
            <a:headEnd/>
            <a:tailEnd/>
          </a:ln>
        </p:spPr>
      </p:pic>
      <p:sp>
        <p:nvSpPr>
          <p:cNvPr id="10" name="TextBox 3"/>
          <p:cNvSpPr txBox="1"/>
          <p:nvPr userDrawn="1"/>
        </p:nvSpPr>
        <p:spPr>
          <a:xfrm>
            <a:off x="9650413" y="6591300"/>
            <a:ext cx="1112837" cy="276225"/>
          </a:xfrm>
          <a:prstGeom prst="rect">
            <a:avLst/>
          </a:prstGeom>
          <a:noFill/>
        </p:spPr>
        <p:txBody>
          <a:bodyPr lIns="0" tIns="0" rIns="0" bIns="0">
            <a:spAutoFit/>
          </a:bodyPr>
          <a:lstStyle/>
          <a:p>
            <a:pPr algn="r">
              <a:defRPr/>
            </a:pPr>
            <a:fld id="{53ED7207-E949-45DA-B7E7-D3F16A94A332}" type="slidenum">
              <a:rPr lang="en-US"/>
              <a:pPr algn="r">
                <a:defRPr/>
              </a:pPr>
              <a:t>‹#›</a:t>
            </a:fld>
            <a:endParaRPr lang="en-US" dirty="0"/>
          </a:p>
        </p:txBody>
      </p:sp>
      <p:sp>
        <p:nvSpPr>
          <p:cNvPr id="11" name="Rectangle 3"/>
          <p:cNvSpPr/>
          <p:nvPr userDrawn="1"/>
        </p:nvSpPr>
        <p:spPr>
          <a:xfrm>
            <a:off x="-19050" y="0"/>
            <a:ext cx="12211050" cy="971550"/>
          </a:xfrm>
          <a:prstGeom prst="rect">
            <a:avLst/>
          </a:prstGeom>
          <a:gradFill flip="none" rotWithShape="1">
            <a:gsLst>
              <a:gs pos="0">
                <a:srgbClr val="9EEAFF"/>
              </a:gs>
              <a:gs pos="100000">
                <a:srgbClr val="FFFFFF"/>
              </a:gs>
              <a:gs pos="70000">
                <a:srgbClr val="9EEAFF"/>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marL="746125" indent="-288925">
              <a:defRPr sz="2000"/>
            </a:lvl2pPr>
            <a:lvl3pPr marL="1035050" indent="-287338">
              <a:defRPr sz="2000"/>
            </a:lvl3pPr>
            <a:lvl4pPr marL="1257300" indent="-287338">
              <a:buSzPct val="80000"/>
              <a:tabLst>
                <a:tab pos="968375" algn="l"/>
              </a:tabLst>
              <a:defRPr sz="1800"/>
            </a:lvl4pPr>
            <a:lvl5pPr marL="1544638" indent="-287338">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mall header only">
    <p:spTree>
      <p:nvGrpSpPr>
        <p:cNvPr id="1" name=""/>
        <p:cNvGrpSpPr/>
        <p:nvPr/>
      </p:nvGrpSpPr>
      <p:grpSpPr>
        <a:xfrm>
          <a:off x="0" y="0"/>
          <a:ext cx="0" cy="0"/>
          <a:chOff x="0" y="0"/>
          <a:chExt cx="0" cy="0"/>
        </a:xfrm>
      </p:grpSpPr>
      <p:pic>
        <p:nvPicPr>
          <p:cNvPr id="3" name="Picture 14" descr="Picture1.png"/>
          <p:cNvPicPr>
            <a:picLocks noChangeAspect="1"/>
          </p:cNvPicPr>
          <p:nvPr userDrawn="1"/>
        </p:nvPicPr>
        <p:blipFill>
          <a:blip r:embed="rId2"/>
          <a:srcRect/>
          <a:stretch>
            <a:fillRect/>
          </a:stretch>
        </p:blipFill>
        <p:spPr bwMode="auto">
          <a:xfrm>
            <a:off x="0" y="0"/>
            <a:ext cx="12192000" cy="6904038"/>
          </a:xfrm>
          <a:prstGeom prst="rect">
            <a:avLst/>
          </a:prstGeom>
          <a:noFill/>
          <a:ln w="9525">
            <a:noFill/>
            <a:miter lim="800000"/>
            <a:headEnd/>
            <a:tailEnd/>
          </a:ln>
        </p:spPr>
      </p:pic>
      <p:sp>
        <p:nvSpPr>
          <p:cNvPr id="4" name="Rectangle 1"/>
          <p:cNvSpPr/>
          <p:nvPr userDrawn="1"/>
        </p:nvSpPr>
        <p:spPr>
          <a:xfrm>
            <a:off x="-19050" y="6567488"/>
            <a:ext cx="12211050" cy="33655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i="1" dirty="0" smtClean="0">
                <a:solidFill>
                  <a:srgbClr val="FF0000"/>
                </a:solidFill>
              </a:rPr>
              <a:t>FV3GFS</a:t>
            </a:r>
            <a:r>
              <a:rPr lang="en-US" sz="1400" i="1" baseline="0" dirty="0" smtClean="0">
                <a:solidFill>
                  <a:srgbClr val="FF0000"/>
                </a:solidFill>
              </a:rPr>
              <a:t> Status Update Briefing to NHC, 08/16/18</a:t>
            </a:r>
            <a:endParaRPr lang="en-US" sz="1400" i="1" dirty="0">
              <a:solidFill>
                <a:srgbClr val="FF0000"/>
              </a:solidFill>
            </a:endParaRPr>
          </a:p>
        </p:txBody>
      </p:sp>
      <p:pic>
        <p:nvPicPr>
          <p:cNvPr id="5" name="Picture 3" descr="doc_logo"/>
          <p:cNvPicPr>
            <a:picLocks noChangeAspect="1" noChangeArrowheads="1"/>
          </p:cNvPicPr>
          <p:nvPr userDrawn="1"/>
        </p:nvPicPr>
        <p:blipFill>
          <a:blip r:embed="rId3"/>
          <a:srcRect/>
          <a:stretch>
            <a:fillRect/>
          </a:stretch>
        </p:blipFill>
        <p:spPr bwMode="auto">
          <a:xfrm>
            <a:off x="11793538" y="6573838"/>
            <a:ext cx="366712" cy="274637"/>
          </a:xfrm>
          <a:prstGeom prst="rect">
            <a:avLst/>
          </a:prstGeom>
          <a:noFill/>
          <a:ln w="9525">
            <a:noFill/>
            <a:miter lim="800000"/>
            <a:headEnd/>
            <a:tailEnd/>
          </a:ln>
        </p:spPr>
      </p:pic>
      <p:pic>
        <p:nvPicPr>
          <p:cNvPr id="6" name="Picture 10" descr="NOAA"/>
          <p:cNvPicPr>
            <a:picLocks noChangeAspect="1" noChangeArrowheads="1"/>
          </p:cNvPicPr>
          <p:nvPr userDrawn="1"/>
        </p:nvPicPr>
        <p:blipFill>
          <a:blip r:embed="rId4"/>
          <a:srcRect/>
          <a:stretch>
            <a:fillRect/>
          </a:stretch>
        </p:blipFill>
        <p:spPr bwMode="auto">
          <a:xfrm>
            <a:off x="11356975" y="6573838"/>
            <a:ext cx="366713" cy="274637"/>
          </a:xfrm>
          <a:prstGeom prst="rect">
            <a:avLst/>
          </a:prstGeom>
          <a:noFill/>
          <a:ln w="9525">
            <a:noFill/>
            <a:miter lim="800000"/>
            <a:headEnd/>
            <a:tailEnd/>
          </a:ln>
        </p:spPr>
      </p:pic>
      <p:pic>
        <p:nvPicPr>
          <p:cNvPr id="7" name="Picture 19" descr="ncep_logo"/>
          <p:cNvPicPr>
            <a:picLocks noChangeAspect="1" noChangeArrowheads="1"/>
          </p:cNvPicPr>
          <p:nvPr/>
        </p:nvPicPr>
        <p:blipFill>
          <a:blip r:embed="rId5"/>
          <a:srcRect/>
          <a:stretch>
            <a:fillRect/>
          </a:stretch>
        </p:blipFill>
        <p:spPr bwMode="auto">
          <a:xfrm>
            <a:off x="15875" y="6559550"/>
            <a:ext cx="630238" cy="274638"/>
          </a:xfrm>
          <a:prstGeom prst="rect">
            <a:avLst/>
          </a:prstGeom>
          <a:noFill/>
          <a:ln w="9525">
            <a:noFill/>
            <a:miter lim="800000"/>
            <a:headEnd/>
            <a:tailEnd/>
          </a:ln>
        </p:spPr>
      </p:pic>
      <p:pic>
        <p:nvPicPr>
          <p:cNvPr id="8" name="Picture 15" descr="nws_logo.gif"/>
          <p:cNvPicPr>
            <a:picLocks noChangeAspect="1"/>
          </p:cNvPicPr>
          <p:nvPr userDrawn="1"/>
        </p:nvPicPr>
        <p:blipFill>
          <a:blip r:embed="rId6"/>
          <a:srcRect/>
          <a:stretch>
            <a:fillRect/>
          </a:stretch>
        </p:blipFill>
        <p:spPr bwMode="auto">
          <a:xfrm>
            <a:off x="10918825" y="6573838"/>
            <a:ext cx="366713" cy="274637"/>
          </a:xfrm>
          <a:prstGeom prst="rect">
            <a:avLst/>
          </a:prstGeom>
          <a:noFill/>
          <a:ln w="9525">
            <a:noFill/>
            <a:miter lim="800000"/>
            <a:headEnd/>
            <a:tailEnd/>
          </a:ln>
        </p:spPr>
      </p:pic>
      <p:sp>
        <p:nvSpPr>
          <p:cNvPr id="9" name="TextBox 3"/>
          <p:cNvSpPr txBox="1"/>
          <p:nvPr userDrawn="1"/>
        </p:nvSpPr>
        <p:spPr>
          <a:xfrm>
            <a:off x="9650413" y="6591300"/>
            <a:ext cx="1112837" cy="276225"/>
          </a:xfrm>
          <a:prstGeom prst="rect">
            <a:avLst/>
          </a:prstGeom>
          <a:noFill/>
        </p:spPr>
        <p:txBody>
          <a:bodyPr lIns="0" tIns="0" rIns="0" bIns="0">
            <a:spAutoFit/>
          </a:bodyPr>
          <a:lstStyle/>
          <a:p>
            <a:pPr algn="r">
              <a:defRPr/>
            </a:pPr>
            <a:fld id="{3D3AFCEB-DAA8-4682-803C-C5D2B78BF782}" type="slidenum">
              <a:rPr lang="en-US"/>
              <a:pPr algn="r">
                <a:defRPr/>
              </a:pPr>
              <a:t>‹#›</a:t>
            </a:fld>
            <a:endParaRPr lang="en-US" dirty="0"/>
          </a:p>
        </p:txBody>
      </p:sp>
      <p:sp>
        <p:nvSpPr>
          <p:cNvPr id="10" name="Rectangle 3"/>
          <p:cNvSpPr/>
          <p:nvPr userDrawn="1"/>
        </p:nvSpPr>
        <p:spPr>
          <a:xfrm>
            <a:off x="-19050" y="0"/>
            <a:ext cx="12211050" cy="520700"/>
          </a:xfrm>
          <a:prstGeom prst="rect">
            <a:avLst/>
          </a:prstGeom>
          <a:gradFill flip="none" rotWithShape="1">
            <a:gsLst>
              <a:gs pos="0">
                <a:srgbClr val="9EEAFF"/>
              </a:gs>
              <a:gs pos="100000">
                <a:srgbClr val="FFFFFF"/>
              </a:gs>
              <a:gs pos="70000">
                <a:srgbClr val="9EEAFF"/>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a:off x="144383" y="23623"/>
            <a:ext cx="11922844" cy="497750"/>
          </a:xfrm>
        </p:spPr>
        <p:txBody>
          <a:bodyPr/>
          <a:lstStyle>
            <a:lvl1pPr>
              <a:defRPr sz="2400"/>
            </a:lvl1pPr>
          </a:lstStyle>
          <a:p>
            <a:r>
              <a:rPr lang="en-US" dirty="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3"/>
          <p:cNvSpPr/>
          <p:nvPr userDrawn="1"/>
        </p:nvSpPr>
        <p:spPr>
          <a:xfrm>
            <a:off x="-19050" y="0"/>
            <a:ext cx="12211050" cy="971550"/>
          </a:xfrm>
          <a:prstGeom prst="rect">
            <a:avLst/>
          </a:prstGeom>
          <a:gradFill flip="none" rotWithShape="1">
            <a:gsLst>
              <a:gs pos="0">
                <a:srgbClr val="9EEAFF"/>
              </a:gs>
              <a:gs pos="100000">
                <a:srgbClr val="FFFFFF"/>
              </a:gs>
              <a:gs pos="70000">
                <a:srgbClr val="9EEAFF"/>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dirty="0">
              <a:solidFill>
                <a:srgbClr val="FFFFFF"/>
              </a:solidFill>
            </a:endParaRPr>
          </a:p>
        </p:txBody>
      </p:sp>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CAFCC3C-0399-4FC9-AF9B-A27FF18154EE}" type="datetimeFigureOut">
              <a:rPr lang="en-US"/>
              <a:pPr>
                <a:defRPr/>
              </a:pPr>
              <a:t>8/17/2018</a:t>
            </a:fld>
            <a:endParaRPr lang="en-US" dirty="0"/>
          </a:p>
        </p:txBody>
      </p:sp>
      <p:sp>
        <p:nvSpPr>
          <p:cNvPr id="5" name="Footer Placeholder 4">
            <a:extLst>
              <a:ext uri="{FF2B5EF4-FFF2-40B4-BE49-F238E27FC236}"/>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dirty="0"/>
          </a:p>
        </p:txBody>
      </p:sp>
      <p:sp>
        <p:nvSpPr>
          <p:cNvPr id="6" name="Slide Number Placeholder 5">
            <a:extLst>
              <a:ext uri="{FF2B5EF4-FFF2-40B4-BE49-F238E27FC236}"/>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68B6D50-CA21-4CEF-B489-1AFF417075AD}"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4" descr="Picture1.png"/>
          <p:cNvPicPr>
            <a:picLocks noChangeAspect="1"/>
          </p:cNvPicPr>
          <p:nvPr userDrawn="1"/>
        </p:nvPicPr>
        <p:blipFill>
          <a:blip r:embed="rId10"/>
          <a:srcRect/>
          <a:stretch>
            <a:fillRect/>
          </a:stretch>
        </p:blipFill>
        <p:spPr bwMode="auto">
          <a:xfrm>
            <a:off x="0" y="0"/>
            <a:ext cx="12192000" cy="6904038"/>
          </a:xfrm>
          <a:prstGeom prst="rect">
            <a:avLst/>
          </a:prstGeom>
          <a:noFill/>
          <a:ln w="9525">
            <a:noFill/>
            <a:miter lim="800000"/>
            <a:headEnd/>
            <a:tailEnd/>
          </a:ln>
        </p:spPr>
      </p:pic>
      <p:sp>
        <p:nvSpPr>
          <p:cNvPr id="2" name="Rectangle 1"/>
          <p:cNvSpPr/>
          <p:nvPr userDrawn="1"/>
        </p:nvSpPr>
        <p:spPr>
          <a:xfrm>
            <a:off x="-19050" y="6521450"/>
            <a:ext cx="12211050" cy="33655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i="1" dirty="0" smtClean="0">
                <a:solidFill>
                  <a:srgbClr val="FF0000"/>
                </a:solidFill>
              </a:rPr>
              <a:t>FV3GFS</a:t>
            </a:r>
            <a:r>
              <a:rPr lang="en-US" sz="1400" i="1" baseline="0" dirty="0" smtClean="0">
                <a:solidFill>
                  <a:srgbClr val="FF0000"/>
                </a:solidFill>
              </a:rPr>
              <a:t> Status Update Briefing to NHC, 08/16/18</a:t>
            </a:r>
            <a:endParaRPr lang="en-US" sz="1400" i="1" dirty="0">
              <a:solidFill>
                <a:srgbClr val="FF0000"/>
              </a:solidFill>
            </a:endParaRPr>
          </a:p>
        </p:txBody>
      </p:sp>
      <p:pic>
        <p:nvPicPr>
          <p:cNvPr id="1028" name="Picture 3" descr="doc_logo"/>
          <p:cNvPicPr>
            <a:picLocks noChangeAspect="1" noChangeArrowheads="1"/>
          </p:cNvPicPr>
          <p:nvPr userDrawn="1"/>
        </p:nvPicPr>
        <p:blipFill>
          <a:blip r:embed="rId11"/>
          <a:srcRect/>
          <a:stretch>
            <a:fillRect/>
          </a:stretch>
        </p:blipFill>
        <p:spPr bwMode="auto">
          <a:xfrm>
            <a:off x="11793538" y="6573838"/>
            <a:ext cx="366712" cy="274637"/>
          </a:xfrm>
          <a:prstGeom prst="rect">
            <a:avLst/>
          </a:prstGeom>
          <a:noFill/>
          <a:ln w="9525">
            <a:noFill/>
            <a:miter lim="800000"/>
            <a:headEnd/>
            <a:tailEnd/>
          </a:ln>
        </p:spPr>
      </p:pic>
      <p:sp>
        <p:nvSpPr>
          <p:cNvPr id="1029" name="Rectangle 4"/>
          <p:cNvSpPr>
            <a:spLocks noGrp="1" noChangeArrowheads="1"/>
          </p:cNvSpPr>
          <p:nvPr>
            <p:ph type="title"/>
          </p:nvPr>
        </p:nvSpPr>
        <p:spPr bwMode="auto">
          <a:xfrm>
            <a:off x="304800" y="144463"/>
            <a:ext cx="11582400" cy="7127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slide title</a:t>
            </a:r>
          </a:p>
        </p:txBody>
      </p:sp>
      <p:sp>
        <p:nvSpPr>
          <p:cNvPr id="1030" name="Rectangle 5"/>
          <p:cNvSpPr>
            <a:spLocks noGrp="1" noChangeArrowheads="1"/>
          </p:cNvSpPr>
          <p:nvPr>
            <p:ph type="body" idx="1"/>
          </p:nvPr>
        </p:nvSpPr>
        <p:spPr bwMode="auto">
          <a:xfrm>
            <a:off x="304800" y="1092200"/>
            <a:ext cx="11209338" cy="54752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a:p>
            <a:pPr lvl="2"/>
            <a:endParaRPr lang="en-US" smtClean="0"/>
          </a:p>
        </p:txBody>
      </p:sp>
      <p:pic>
        <p:nvPicPr>
          <p:cNvPr id="1031" name="Picture 10" descr="NOAA"/>
          <p:cNvPicPr>
            <a:picLocks noChangeAspect="1" noChangeArrowheads="1"/>
          </p:cNvPicPr>
          <p:nvPr userDrawn="1"/>
        </p:nvPicPr>
        <p:blipFill>
          <a:blip r:embed="rId12"/>
          <a:srcRect/>
          <a:stretch>
            <a:fillRect/>
          </a:stretch>
        </p:blipFill>
        <p:spPr bwMode="auto">
          <a:xfrm>
            <a:off x="11356975" y="6573838"/>
            <a:ext cx="366713" cy="274637"/>
          </a:xfrm>
          <a:prstGeom prst="rect">
            <a:avLst/>
          </a:prstGeom>
          <a:noFill/>
          <a:ln w="9525">
            <a:noFill/>
            <a:miter lim="800000"/>
            <a:headEnd/>
            <a:tailEnd/>
          </a:ln>
        </p:spPr>
      </p:pic>
      <p:pic>
        <p:nvPicPr>
          <p:cNvPr id="1032" name="Picture 19" descr="ncep_logo"/>
          <p:cNvPicPr>
            <a:picLocks noChangeAspect="1" noChangeArrowheads="1"/>
          </p:cNvPicPr>
          <p:nvPr/>
        </p:nvPicPr>
        <p:blipFill>
          <a:blip r:embed="rId13"/>
          <a:srcRect/>
          <a:stretch>
            <a:fillRect/>
          </a:stretch>
        </p:blipFill>
        <p:spPr bwMode="auto">
          <a:xfrm>
            <a:off x="15875" y="6559550"/>
            <a:ext cx="630238" cy="274638"/>
          </a:xfrm>
          <a:prstGeom prst="rect">
            <a:avLst/>
          </a:prstGeom>
          <a:noFill/>
          <a:ln w="9525">
            <a:noFill/>
            <a:miter lim="800000"/>
            <a:headEnd/>
            <a:tailEnd/>
          </a:ln>
        </p:spPr>
      </p:pic>
      <p:pic>
        <p:nvPicPr>
          <p:cNvPr id="1033" name="Picture 15" descr="nws_logo.gif"/>
          <p:cNvPicPr>
            <a:picLocks noChangeAspect="1"/>
          </p:cNvPicPr>
          <p:nvPr userDrawn="1"/>
        </p:nvPicPr>
        <p:blipFill>
          <a:blip r:embed="rId14"/>
          <a:srcRect/>
          <a:stretch>
            <a:fillRect/>
          </a:stretch>
        </p:blipFill>
        <p:spPr bwMode="auto">
          <a:xfrm>
            <a:off x="10918825" y="6573838"/>
            <a:ext cx="366713" cy="274637"/>
          </a:xfrm>
          <a:prstGeom prst="rect">
            <a:avLst/>
          </a:prstGeom>
          <a:noFill/>
          <a:ln w="9525">
            <a:noFill/>
            <a:miter lim="800000"/>
            <a:headEnd/>
            <a:tailEnd/>
          </a:ln>
        </p:spPr>
      </p:pic>
      <p:sp>
        <p:nvSpPr>
          <p:cNvPr id="4" name="TextBox 3"/>
          <p:cNvSpPr txBox="1"/>
          <p:nvPr userDrawn="1"/>
        </p:nvSpPr>
        <p:spPr>
          <a:xfrm>
            <a:off x="9650413" y="6591300"/>
            <a:ext cx="1112837" cy="276225"/>
          </a:xfrm>
          <a:prstGeom prst="rect">
            <a:avLst/>
          </a:prstGeom>
          <a:noFill/>
        </p:spPr>
        <p:txBody>
          <a:bodyPr lIns="0" tIns="0" rIns="0" bIns="0">
            <a:spAutoFit/>
          </a:bodyPr>
          <a:lstStyle/>
          <a:p>
            <a:pPr algn="r">
              <a:defRPr/>
            </a:pPr>
            <a:fld id="{999DFB48-08D2-4E4C-9E68-9D5B7BB67725}" type="slidenum">
              <a:rPr lang="en-US"/>
              <a:pPr algn="r">
                <a:defRPr/>
              </a:pPr>
              <a:t>‹#›</a:t>
            </a:fld>
            <a:endParaRPr lang="en-US" dirty="0"/>
          </a:p>
        </p:txBody>
      </p:sp>
    </p:spTree>
  </p:cSld>
  <p:clrMap bg1="lt1" tx1="dk1" bg2="lt2" tx2="dk2" accent1="accent1" accent2="accent2" accent3="accent3" accent4="accent4" accent5="accent5" accent6="accent6" hlink="hlink" folHlink="folHlink"/>
  <p:sldLayoutIdLst>
    <p:sldLayoutId id="2147483803" r:id="rId1"/>
    <p:sldLayoutId id="2147483800" r:id="rId2"/>
    <p:sldLayoutId id="2147483801" r:id="rId3"/>
    <p:sldLayoutId id="2147483804" r:id="rId4"/>
    <p:sldLayoutId id="2147483807" r:id="rId5"/>
    <p:sldLayoutId id="2147483802" r:id="rId6"/>
    <p:sldLayoutId id="2147483809" r:id="rId7"/>
    <p:sldLayoutId id="2147483810" r:id="rId8"/>
  </p:sldLayoutIdLst>
  <p:hf hdr="0" ftr="0" dt="0"/>
  <p:txStyles>
    <p:titleStyle>
      <a:lvl1pPr algn="l" rtl="0" eaLnBrk="0" fontAlgn="base" hangingPunct="0">
        <a:spcBef>
          <a:spcPct val="0"/>
        </a:spcBef>
        <a:spcAft>
          <a:spcPct val="0"/>
        </a:spcAft>
        <a:defRPr sz="3600" b="1">
          <a:solidFill>
            <a:schemeClr val="tx2"/>
          </a:solidFill>
          <a:latin typeface="Helvetica"/>
          <a:ea typeface="Helvetica" pitchFamily="34" charset="0"/>
          <a:cs typeface="Helvetica"/>
        </a:defRPr>
      </a:lvl1pPr>
      <a:lvl2pPr algn="l" rtl="0" eaLnBrk="0" fontAlgn="base" hangingPunct="0">
        <a:spcBef>
          <a:spcPct val="0"/>
        </a:spcBef>
        <a:spcAft>
          <a:spcPct val="0"/>
        </a:spcAft>
        <a:defRPr sz="3600" b="1">
          <a:solidFill>
            <a:schemeClr val="tx2"/>
          </a:solidFill>
          <a:latin typeface="Helvetica" pitchFamily="34" charset="0"/>
          <a:ea typeface="Helvetica" pitchFamily="34" charset="0"/>
          <a:cs typeface="Helvetica" pitchFamily="34" charset="0"/>
        </a:defRPr>
      </a:lvl2pPr>
      <a:lvl3pPr algn="l" rtl="0" eaLnBrk="0" fontAlgn="base" hangingPunct="0">
        <a:spcBef>
          <a:spcPct val="0"/>
        </a:spcBef>
        <a:spcAft>
          <a:spcPct val="0"/>
        </a:spcAft>
        <a:defRPr sz="3600" b="1">
          <a:solidFill>
            <a:schemeClr val="tx2"/>
          </a:solidFill>
          <a:latin typeface="Helvetica" pitchFamily="34" charset="0"/>
          <a:ea typeface="Helvetica" pitchFamily="34" charset="0"/>
          <a:cs typeface="Helvetica" pitchFamily="34" charset="0"/>
        </a:defRPr>
      </a:lvl3pPr>
      <a:lvl4pPr algn="l" rtl="0" eaLnBrk="0" fontAlgn="base" hangingPunct="0">
        <a:spcBef>
          <a:spcPct val="0"/>
        </a:spcBef>
        <a:spcAft>
          <a:spcPct val="0"/>
        </a:spcAft>
        <a:defRPr sz="3600" b="1">
          <a:solidFill>
            <a:schemeClr val="tx2"/>
          </a:solidFill>
          <a:latin typeface="Helvetica" pitchFamily="34" charset="0"/>
          <a:ea typeface="Helvetica" pitchFamily="34" charset="0"/>
          <a:cs typeface="Helvetica" pitchFamily="34" charset="0"/>
        </a:defRPr>
      </a:lvl4pPr>
      <a:lvl5pPr algn="l" rtl="0" eaLnBrk="0" fontAlgn="base" hangingPunct="0">
        <a:spcBef>
          <a:spcPct val="0"/>
        </a:spcBef>
        <a:spcAft>
          <a:spcPct val="0"/>
        </a:spcAft>
        <a:defRPr sz="3600" b="1">
          <a:solidFill>
            <a:schemeClr val="tx2"/>
          </a:solidFill>
          <a:latin typeface="Helvetica" pitchFamily="34" charset="0"/>
          <a:ea typeface="Helvetica" pitchFamily="34" charset="0"/>
          <a:cs typeface="Helvetica" pitchFamily="34"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52388" indent="-52388" algn="l" rtl="0" eaLnBrk="0" fontAlgn="base" hangingPunct="0">
        <a:spcBef>
          <a:spcPct val="20000"/>
        </a:spcBef>
        <a:spcAft>
          <a:spcPct val="0"/>
        </a:spcAft>
        <a:buClr>
          <a:schemeClr val="bg1"/>
        </a:buClr>
        <a:buSzPct val="25000"/>
        <a:buFont typeface="Lucida Grande"/>
        <a:buChar char="X"/>
        <a:defRPr sz="2800">
          <a:solidFill>
            <a:schemeClr val="tx1"/>
          </a:solidFill>
          <a:latin typeface="Helvetica"/>
          <a:ea typeface="Helvetica" pitchFamily="34" charset="0"/>
          <a:cs typeface="Helvetica"/>
        </a:defRPr>
      </a:lvl1pPr>
      <a:lvl2pPr marL="915988" indent="-341313" algn="l" rtl="0" eaLnBrk="0" fontAlgn="base" hangingPunct="0">
        <a:spcBef>
          <a:spcPct val="20000"/>
        </a:spcBef>
        <a:spcAft>
          <a:spcPct val="0"/>
        </a:spcAft>
        <a:buClr>
          <a:srgbClr val="FF0000"/>
        </a:buClr>
        <a:buSzPct val="125000"/>
        <a:buFont typeface="Lucida Grande"/>
        <a:buChar char="●"/>
        <a:defRPr sz="2400">
          <a:solidFill>
            <a:schemeClr val="tx1"/>
          </a:solidFill>
          <a:latin typeface="Helvetica"/>
          <a:ea typeface="Helvetica" pitchFamily="34" charset="0"/>
          <a:cs typeface="Helvetica"/>
        </a:defRPr>
      </a:lvl2pPr>
      <a:lvl3pPr marL="1257300" indent="-341313" algn="l" rtl="0" eaLnBrk="0" fontAlgn="base" hangingPunct="0">
        <a:spcBef>
          <a:spcPct val="20000"/>
        </a:spcBef>
        <a:spcAft>
          <a:spcPct val="0"/>
        </a:spcAft>
        <a:buClr>
          <a:srgbClr val="008000"/>
        </a:buClr>
        <a:buSzPct val="80000"/>
        <a:buFont typeface="Lucida Grande"/>
        <a:buChar char="➤"/>
        <a:defRPr sz="2400">
          <a:solidFill>
            <a:schemeClr val="tx1"/>
          </a:solidFill>
          <a:latin typeface="+mn-lt"/>
          <a:ea typeface="Helvetica" pitchFamily="34" charset="0"/>
          <a:cs typeface="Helvetica" pitchFamily="34" charset="0"/>
        </a:defRPr>
      </a:lvl3pPr>
      <a:lvl4pPr marL="1597025" indent="-339725" algn="l" rtl="0" eaLnBrk="0" fontAlgn="base" hangingPunct="0">
        <a:spcBef>
          <a:spcPct val="20000"/>
        </a:spcBef>
        <a:spcAft>
          <a:spcPct val="0"/>
        </a:spcAft>
        <a:buClr>
          <a:srgbClr val="0000FF"/>
        </a:buClr>
        <a:buFont typeface="Wingdings" pitchFamily="2" charset="2"/>
        <a:buChar char="u"/>
        <a:tabLst>
          <a:tab pos="1204913" algn="l"/>
        </a:tabLst>
        <a:defRPr sz="2000">
          <a:solidFill>
            <a:schemeClr val="tx1"/>
          </a:solidFill>
          <a:latin typeface="+mn-lt"/>
          <a:ea typeface="Helvetica" pitchFamily="34" charset="0"/>
          <a:cs typeface="Helvetica" pitchFamily="34" charset="0"/>
        </a:defRPr>
      </a:lvl4pPr>
      <a:lvl5pPr marL="1938338" indent="-288925" algn="l" rtl="0" eaLnBrk="0" fontAlgn="base" hangingPunct="0">
        <a:spcBef>
          <a:spcPct val="20000"/>
        </a:spcBef>
        <a:spcAft>
          <a:spcPct val="0"/>
        </a:spcAft>
        <a:buClr>
          <a:srgbClr val="800000"/>
        </a:buClr>
        <a:buFont typeface="Courier New" pitchFamily="49" charset="0"/>
        <a:buChar char="o"/>
        <a:defRPr sz="2000">
          <a:solidFill>
            <a:schemeClr val="tx1"/>
          </a:solidFill>
          <a:latin typeface="+mn-lt"/>
          <a:ea typeface="Helvetica" pitchFamily="34" charset="0"/>
          <a:cs typeface="Helvetica"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hyperlink" Target="http://www.emc.ncep.noaa.gov/gmb/emc.glopara/vsdb/fv3q2fy19retro2c/"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www.emc.ncep.noaa.gov/gmb/emc.glopara/vsdb/fv3q2fy19retro1c/"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docs.google.com/spreadsheets/d/1KjiV2tDu55IDMxb-HFT-TL-DimVEQxGgWfpRmfl6PCw/edit" TargetMode="External"/><Relationship Id="rId2" Type="http://schemas.openxmlformats.org/officeDocument/2006/relationships/hyperlink" Target="https://docs.google.com/spreadsheets/d/1KjiV2tDu55IDMxb-HFT-TL-DimVEQxGgWfpRmfl6PCw/edit?usp=sharing" TargetMode="Externa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emf"/><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0.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hyperlink" Target="https://docs.google.com/spreadsheets/d/1rhKnGV1uf73p8eAIEb6Or6uUU9UGvKBqw3bl_TxTcHw/edit"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hyperlink" Target="http://www.emc.ncep.noaa.gov/gmb/emc.glopara/vsdb/fv3q2fy19retro5" TargetMode="External"/><Relationship Id="rId3" Type="http://schemas.openxmlformats.org/officeDocument/2006/relationships/hyperlink" Target="http://www.emc.ncep.noaa.gov/gmb/emc.glopara/vsdb/prfv3rt1/" TargetMode="External"/><Relationship Id="rId7" Type="http://schemas.openxmlformats.org/officeDocument/2006/relationships/hyperlink" Target="http://www.emc.ncep.noaa.gov/gmb/emc.glopara/vsdb/fv3q2fy19retro4b" TargetMode="External"/><Relationship Id="rId2" Type="http://schemas.openxmlformats.org/officeDocument/2006/relationships/hyperlink" Target="http://www.emc.ncep.noaa.gov/users/Alicia.Bentley/fv3gfs" TargetMode="External"/><Relationship Id="rId1" Type="http://schemas.openxmlformats.org/officeDocument/2006/relationships/slideLayout" Target="../slideLayouts/slideLayout4.xml"/><Relationship Id="rId6" Type="http://schemas.openxmlformats.org/officeDocument/2006/relationships/hyperlink" Target="http://www.emc.ncep.noaa.gov/gmb/emc.glopara/vsdb/fv3q2fy19retro3" TargetMode="External"/><Relationship Id="rId5" Type="http://schemas.openxmlformats.org/officeDocument/2006/relationships/hyperlink" Target="http://www.emc.ncep.noaa.gov/gmb/emc.glopara/vsdb/fv3q2fy19retro2b" TargetMode="External"/><Relationship Id="rId10" Type="http://schemas.openxmlformats.org/officeDocument/2006/relationships/hyperlink" Target="http://www.emc.ncep.noaa.gov/gmb/emc.glopara/vsdb/gfs2019" TargetMode="External"/><Relationship Id="rId4" Type="http://schemas.openxmlformats.org/officeDocument/2006/relationships/hyperlink" Target="http://www.emc.ncep.noaa.gov/gmb/emc.glopara/vsdb/fv3q2fy19retro1" TargetMode="External"/><Relationship Id="rId9" Type="http://schemas.openxmlformats.org/officeDocument/2006/relationships/hyperlink" Target="http://www.emc.ncep.noaa.gov/gmb/emc.glopara/vsdb/fv3q2fy19retro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FV_logo_II.png"/>
          <p:cNvPicPr>
            <a:picLocks noChangeAspect="1"/>
          </p:cNvPicPr>
          <p:nvPr/>
        </p:nvPicPr>
        <p:blipFill>
          <a:blip r:embed="rId2"/>
          <a:srcRect l="21471" r="21471"/>
          <a:stretch>
            <a:fillRect/>
          </a:stretch>
        </p:blipFill>
        <p:spPr bwMode="auto">
          <a:xfrm>
            <a:off x="0" y="-1588"/>
            <a:ext cx="996950" cy="982663"/>
          </a:xfrm>
          <a:prstGeom prst="rect">
            <a:avLst/>
          </a:prstGeom>
          <a:noFill/>
          <a:ln w="12700">
            <a:noFill/>
            <a:miter lim="400000"/>
            <a:headEnd/>
            <a:tailEnd/>
          </a:ln>
        </p:spPr>
      </p:pic>
      <p:pic>
        <p:nvPicPr>
          <p:cNvPr id="15362" name="pasted-image.png"/>
          <p:cNvPicPr>
            <a:picLocks noChangeAspect="1"/>
          </p:cNvPicPr>
          <p:nvPr/>
        </p:nvPicPr>
        <p:blipFill>
          <a:blip r:embed="rId3"/>
          <a:srcRect l="11906" t="14680" r="12009" b="8931"/>
          <a:stretch>
            <a:fillRect/>
          </a:stretch>
        </p:blipFill>
        <p:spPr bwMode="auto">
          <a:xfrm>
            <a:off x="6610350" y="15875"/>
            <a:ext cx="957263" cy="962025"/>
          </a:xfrm>
          <a:prstGeom prst="rect">
            <a:avLst/>
          </a:prstGeom>
          <a:noFill/>
          <a:ln w="12700">
            <a:noFill/>
            <a:miter lim="400000"/>
            <a:headEnd/>
            <a:tailEnd/>
          </a:ln>
        </p:spPr>
      </p:pic>
      <p:sp>
        <p:nvSpPr>
          <p:cNvPr id="15363" name="Rectangle 2"/>
          <p:cNvSpPr>
            <a:spLocks noGrp="1" noChangeArrowheads="1"/>
          </p:cNvSpPr>
          <p:nvPr>
            <p:ph type="ctrTitle"/>
          </p:nvPr>
        </p:nvSpPr>
        <p:spPr>
          <a:xfrm>
            <a:off x="309563" y="1435100"/>
            <a:ext cx="10917237" cy="1671638"/>
          </a:xfrm>
        </p:spPr>
        <p:txBody>
          <a:bodyPr/>
          <a:lstStyle/>
          <a:p>
            <a:pPr>
              <a:spcBef>
                <a:spcPct val="0"/>
              </a:spcBef>
            </a:pPr>
            <a:r>
              <a:rPr lang="en-US" sz="3600" dirty="0" smtClean="0">
                <a:solidFill>
                  <a:srgbClr val="000066"/>
                </a:solidFill>
                <a:latin typeface="Helvetica" pitchFamily="34" charset="0"/>
                <a:cs typeface="Helvetica" pitchFamily="34" charset="0"/>
              </a:rPr>
              <a:t/>
            </a:r>
            <a:br>
              <a:rPr lang="en-US" sz="3600" dirty="0" smtClean="0">
                <a:solidFill>
                  <a:srgbClr val="000066"/>
                </a:solidFill>
                <a:latin typeface="Helvetica" pitchFamily="34" charset="0"/>
                <a:cs typeface="Helvetica" pitchFamily="34" charset="0"/>
              </a:rPr>
            </a:br>
            <a:r>
              <a:rPr lang="en-US" sz="3600" dirty="0" smtClean="0">
                <a:solidFill>
                  <a:srgbClr val="000066"/>
                </a:solidFill>
                <a:latin typeface="Helvetica" pitchFamily="34" charset="0"/>
                <a:cs typeface="Helvetica" pitchFamily="34" charset="0"/>
              </a:rPr>
              <a:t>FV3GFS (GFS V15.0) Pre-Implementation T&amp;E Status Update</a:t>
            </a:r>
            <a:br>
              <a:rPr lang="en-US" sz="3600" dirty="0" smtClean="0">
                <a:solidFill>
                  <a:srgbClr val="000066"/>
                </a:solidFill>
                <a:latin typeface="Helvetica" pitchFamily="34" charset="0"/>
                <a:cs typeface="Helvetica" pitchFamily="34" charset="0"/>
              </a:rPr>
            </a:br>
            <a:r>
              <a:rPr lang="en-US" sz="1800" dirty="0" smtClean="0">
                <a:solidFill>
                  <a:srgbClr val="000066"/>
                </a:solidFill>
                <a:latin typeface="Helvetica" pitchFamily="34" charset="0"/>
                <a:cs typeface="Helvetica" pitchFamily="34" charset="0"/>
              </a:rPr>
              <a:t/>
            </a:r>
            <a:br>
              <a:rPr lang="en-US" sz="1800" dirty="0" smtClean="0">
                <a:solidFill>
                  <a:srgbClr val="000066"/>
                </a:solidFill>
                <a:latin typeface="Helvetica" pitchFamily="34" charset="0"/>
                <a:cs typeface="Helvetica" pitchFamily="34" charset="0"/>
              </a:rPr>
            </a:br>
            <a:r>
              <a:rPr lang="en-US" sz="1800" dirty="0" smtClean="0">
                <a:solidFill>
                  <a:srgbClr val="000066"/>
                </a:solidFill>
                <a:latin typeface="Helvetica" pitchFamily="34" charset="0"/>
                <a:cs typeface="Helvetica" pitchFamily="34" charset="0"/>
              </a:rPr>
              <a:t>Briefing to NHC, 08/16/2018</a:t>
            </a:r>
          </a:p>
        </p:txBody>
      </p:sp>
      <p:sp>
        <p:nvSpPr>
          <p:cNvPr id="15364" name="TextBox 2"/>
          <p:cNvSpPr txBox="1">
            <a:spLocks noChangeArrowheads="1"/>
          </p:cNvSpPr>
          <p:nvPr/>
        </p:nvSpPr>
        <p:spPr bwMode="auto">
          <a:xfrm>
            <a:off x="374650" y="4452938"/>
            <a:ext cx="4160838" cy="923925"/>
          </a:xfrm>
          <a:prstGeom prst="rect">
            <a:avLst/>
          </a:prstGeom>
          <a:noFill/>
          <a:ln w="9525">
            <a:noFill/>
            <a:miter lim="800000"/>
            <a:headEnd/>
            <a:tailEnd/>
          </a:ln>
        </p:spPr>
        <p:txBody>
          <a:bodyPr wrap="none">
            <a:spAutoFit/>
          </a:bodyPr>
          <a:lstStyle/>
          <a:p>
            <a:r>
              <a:rPr lang="en-US" b="1" dirty="0">
                <a:cs typeface="Shonar Bangla" pitchFamily="34" charset="0"/>
              </a:rPr>
              <a:t>Vijay Tallapragada and Fanglin Yang</a:t>
            </a:r>
          </a:p>
          <a:p>
            <a:r>
              <a:rPr lang="en-US" dirty="0">
                <a:cs typeface="Shonar Bangla" pitchFamily="34" charset="0"/>
              </a:rPr>
              <a:t>NOAA/NWS/NCEP/EMC</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9"/>
          <p:cNvSpPr txBox="1">
            <a:spLocks noChangeArrowheads="1"/>
          </p:cNvSpPr>
          <p:nvPr/>
        </p:nvSpPr>
        <p:spPr bwMode="auto">
          <a:xfrm>
            <a:off x="2255838" y="2413000"/>
            <a:ext cx="7370762" cy="1216025"/>
          </a:xfrm>
          <a:prstGeom prst="rect">
            <a:avLst/>
          </a:prstGeom>
          <a:noFill/>
          <a:ln w="9525">
            <a:noFill/>
            <a:miter lim="800000"/>
            <a:headEnd/>
            <a:tailEnd/>
          </a:ln>
        </p:spPr>
        <p:txBody>
          <a:bodyPr wrap="none" lIns="121917" tIns="60958" rIns="121917" bIns="60958">
            <a:spAutoFit/>
          </a:bodyPr>
          <a:lstStyle/>
          <a:p>
            <a:pPr defTabSz="608013"/>
            <a:r>
              <a:rPr lang="en-US" sz="2400" b="1" dirty="0"/>
              <a:t>Verification Statistics with All Streams Combined</a:t>
            </a:r>
          </a:p>
          <a:p>
            <a:pPr defTabSz="608013"/>
            <a:endParaRPr lang="en-US" sz="2400" b="1" dirty="0"/>
          </a:p>
          <a:p>
            <a:pPr defTabSz="608013"/>
            <a:r>
              <a:rPr lang="en-US" sz="2400" b="1" dirty="0"/>
              <a:t>May 2015 ~ August 2018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5"/>
          <p:cNvSpPr txBox="1">
            <a:spLocks noChangeArrowheads="1"/>
          </p:cNvSpPr>
          <p:nvPr/>
        </p:nvSpPr>
        <p:spPr bwMode="auto">
          <a:xfrm>
            <a:off x="195263" y="203200"/>
            <a:ext cx="2030412" cy="307975"/>
          </a:xfrm>
          <a:prstGeom prst="rect">
            <a:avLst/>
          </a:prstGeom>
          <a:noFill/>
          <a:ln w="9525">
            <a:noFill/>
            <a:miter lim="800000"/>
            <a:headEnd/>
            <a:tailEnd/>
          </a:ln>
        </p:spPr>
        <p:txBody>
          <a:bodyPr wrap="none">
            <a:spAutoFit/>
          </a:bodyPr>
          <a:lstStyle/>
          <a:p>
            <a:pPr defTabSz="912813"/>
            <a:r>
              <a:rPr lang="en-US" sz="1400" b="1" dirty="0"/>
              <a:t>NH 500 hPa HGT ACC</a:t>
            </a:r>
          </a:p>
        </p:txBody>
      </p:sp>
      <p:pic>
        <p:nvPicPr>
          <p:cNvPr id="26626" name="Picture 2" descr="http://www.emc.ncep.noaa.gov/gmb/emc.glopara/vsdb/gfs2019/allmodel/daily/cor/cor_day5_HGT_P500_G2NHX.png"/>
          <p:cNvPicPr>
            <a:picLocks noChangeArrowheads="1"/>
          </p:cNvPicPr>
          <p:nvPr/>
        </p:nvPicPr>
        <p:blipFill>
          <a:blip r:embed="rId2"/>
          <a:srcRect l="5959" t="3751" r="5042" b="48250"/>
          <a:stretch>
            <a:fillRect/>
          </a:stretch>
        </p:blipFill>
        <p:spPr bwMode="auto">
          <a:xfrm>
            <a:off x="0" y="1701800"/>
            <a:ext cx="5689600" cy="3657600"/>
          </a:xfrm>
          <a:prstGeom prst="rect">
            <a:avLst/>
          </a:prstGeom>
          <a:noFill/>
          <a:ln w="9525">
            <a:noFill/>
            <a:miter lim="800000"/>
            <a:headEnd/>
            <a:tailEnd/>
          </a:ln>
        </p:spPr>
      </p:pic>
      <p:pic>
        <p:nvPicPr>
          <p:cNvPr id="26627" name="Picture 4" descr="http://www.emc.ncep.noaa.gov/gmb/emc.glopara/vsdb/gfs2019/allmodel/daily/dieoff/cordieoff_HGT_P500_G2NHX.png"/>
          <p:cNvPicPr>
            <a:picLocks noChangeAspect="1" noChangeArrowheads="1"/>
          </p:cNvPicPr>
          <p:nvPr/>
        </p:nvPicPr>
        <p:blipFill>
          <a:blip r:embed="rId3"/>
          <a:srcRect/>
          <a:stretch>
            <a:fillRect/>
          </a:stretch>
        </p:blipFill>
        <p:spPr bwMode="auto">
          <a:xfrm>
            <a:off x="5715000" y="0"/>
            <a:ext cx="6502400" cy="65024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3"/>
          <p:cNvSpPr txBox="1">
            <a:spLocks noChangeArrowheads="1"/>
          </p:cNvSpPr>
          <p:nvPr/>
        </p:nvSpPr>
        <p:spPr bwMode="auto">
          <a:xfrm>
            <a:off x="195263" y="203200"/>
            <a:ext cx="2020887" cy="307975"/>
          </a:xfrm>
          <a:prstGeom prst="rect">
            <a:avLst/>
          </a:prstGeom>
          <a:noFill/>
          <a:ln w="9525">
            <a:noFill/>
            <a:miter lim="800000"/>
            <a:headEnd/>
            <a:tailEnd/>
          </a:ln>
        </p:spPr>
        <p:txBody>
          <a:bodyPr wrap="none">
            <a:spAutoFit/>
          </a:bodyPr>
          <a:lstStyle/>
          <a:p>
            <a:r>
              <a:rPr lang="en-US" sz="1400" b="1" dirty="0"/>
              <a:t>SH 500 hPa HGT ACC</a:t>
            </a:r>
          </a:p>
        </p:txBody>
      </p:sp>
      <p:pic>
        <p:nvPicPr>
          <p:cNvPr id="27650" name="Picture 2" descr="http://www.emc.ncep.noaa.gov/gmb/emc.glopara/vsdb/gfs2019/allmodel/daily/cor/cor_day5_HGT_P500_G2SHX.png"/>
          <p:cNvPicPr>
            <a:picLocks noChangeArrowheads="1"/>
          </p:cNvPicPr>
          <p:nvPr/>
        </p:nvPicPr>
        <p:blipFill>
          <a:blip r:embed="rId2"/>
          <a:srcRect l="5959" t="4750" r="4041" b="48250"/>
          <a:stretch>
            <a:fillRect/>
          </a:stretch>
        </p:blipFill>
        <p:spPr bwMode="auto">
          <a:xfrm>
            <a:off x="0" y="1600200"/>
            <a:ext cx="5694363" cy="3657600"/>
          </a:xfrm>
          <a:prstGeom prst="rect">
            <a:avLst/>
          </a:prstGeom>
          <a:noFill/>
          <a:ln w="9525">
            <a:noFill/>
            <a:miter lim="800000"/>
            <a:headEnd/>
            <a:tailEnd/>
          </a:ln>
        </p:spPr>
      </p:pic>
      <p:pic>
        <p:nvPicPr>
          <p:cNvPr id="27651" name="Picture 4" descr="http://www.emc.ncep.noaa.gov/gmb/emc.glopara/vsdb/gfs2019/allmodel/daily/dieoff/cordieoff_HGT_P500_G2SHX.png"/>
          <p:cNvPicPr>
            <a:picLocks noChangeAspect="1" noChangeArrowheads="1"/>
          </p:cNvPicPr>
          <p:nvPr/>
        </p:nvPicPr>
        <p:blipFill>
          <a:blip r:embed="rId3"/>
          <a:srcRect/>
          <a:stretch>
            <a:fillRect/>
          </a:stretch>
        </p:blipFill>
        <p:spPr bwMode="auto">
          <a:xfrm>
            <a:off x="5837238" y="0"/>
            <a:ext cx="6318250" cy="631825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9" descr="biaspmean_T_G2NHX"/>
          <p:cNvPicPr>
            <a:picLocks noChangeAspect="1" noChangeArrowheads="1"/>
          </p:cNvPicPr>
          <p:nvPr/>
        </p:nvPicPr>
        <p:blipFill>
          <a:blip r:embed="rId2"/>
          <a:srcRect b="21942"/>
          <a:stretch>
            <a:fillRect/>
          </a:stretch>
        </p:blipFill>
        <p:spPr bwMode="auto">
          <a:xfrm>
            <a:off x="0" y="1117600"/>
            <a:ext cx="4010025" cy="5203825"/>
          </a:xfrm>
          <a:prstGeom prst="rect">
            <a:avLst/>
          </a:prstGeom>
          <a:noFill/>
          <a:ln w="9525">
            <a:noFill/>
            <a:miter lim="800000"/>
            <a:headEnd/>
            <a:tailEnd/>
          </a:ln>
        </p:spPr>
      </p:pic>
      <p:sp>
        <p:nvSpPr>
          <p:cNvPr id="28674" name="Text Box 10"/>
          <p:cNvSpPr txBox="1">
            <a:spLocks noChangeArrowheads="1"/>
          </p:cNvSpPr>
          <p:nvPr/>
        </p:nvSpPr>
        <p:spPr bwMode="auto">
          <a:xfrm>
            <a:off x="519113" y="412750"/>
            <a:ext cx="1684337" cy="307975"/>
          </a:xfrm>
          <a:prstGeom prst="rect">
            <a:avLst/>
          </a:prstGeom>
          <a:noFill/>
          <a:ln w="9525">
            <a:noFill/>
            <a:miter lim="800000"/>
            <a:headEnd/>
            <a:tailEnd/>
          </a:ln>
        </p:spPr>
        <p:txBody>
          <a:bodyPr wrap="none">
            <a:spAutoFit/>
          </a:bodyPr>
          <a:lstStyle/>
          <a:p>
            <a:pPr defTabSz="912813"/>
            <a:r>
              <a:rPr lang="en-US" sz="1400" b="1" dirty="0"/>
              <a:t>Temperature Bias</a:t>
            </a:r>
          </a:p>
        </p:txBody>
      </p:sp>
      <p:pic>
        <p:nvPicPr>
          <p:cNvPr id="28675" name="Picture 12" descr="http://www.emc.ncep.noaa.gov/gmb/emc.glopara/vsdb/gfs2019/allmodel/daily/bias/biaspmean_T_G2SHX.png"/>
          <p:cNvPicPr>
            <a:picLocks noChangeAspect="1" noChangeArrowheads="1"/>
          </p:cNvPicPr>
          <p:nvPr/>
        </p:nvPicPr>
        <p:blipFill>
          <a:blip r:embed="rId3"/>
          <a:srcRect b="21942"/>
          <a:stretch>
            <a:fillRect/>
          </a:stretch>
        </p:blipFill>
        <p:spPr bwMode="auto">
          <a:xfrm>
            <a:off x="4213225" y="1123950"/>
            <a:ext cx="3822700" cy="5264150"/>
          </a:xfrm>
          <a:prstGeom prst="rect">
            <a:avLst/>
          </a:prstGeom>
          <a:noFill/>
          <a:ln w="9525">
            <a:noFill/>
            <a:miter lim="800000"/>
            <a:headEnd/>
            <a:tailEnd/>
          </a:ln>
        </p:spPr>
      </p:pic>
      <p:pic>
        <p:nvPicPr>
          <p:cNvPr id="28676" name="Picture 14" descr="http://www.emc.ncep.noaa.gov/gmb/emc.glopara/vsdb/gfs2019/allmodel/daily/bias/biaspmean_T_G2TRO.png"/>
          <p:cNvPicPr>
            <a:picLocks noChangeAspect="1" noChangeArrowheads="1"/>
          </p:cNvPicPr>
          <p:nvPr/>
        </p:nvPicPr>
        <p:blipFill>
          <a:blip r:embed="rId4"/>
          <a:srcRect b="21942"/>
          <a:stretch>
            <a:fillRect/>
          </a:stretch>
        </p:blipFill>
        <p:spPr bwMode="auto">
          <a:xfrm>
            <a:off x="8323263" y="1154113"/>
            <a:ext cx="3868737" cy="5235575"/>
          </a:xfrm>
          <a:prstGeom prst="rect">
            <a:avLst/>
          </a:prstGeom>
          <a:noFill/>
          <a:ln w="9525">
            <a:noFill/>
            <a:miter lim="800000"/>
            <a:headEnd/>
            <a:tailEnd/>
          </a:ln>
        </p:spPr>
      </p:pic>
      <p:sp>
        <p:nvSpPr>
          <p:cNvPr id="28677" name="Text Box 15"/>
          <p:cNvSpPr txBox="1">
            <a:spLocks noChangeArrowheads="1"/>
          </p:cNvSpPr>
          <p:nvPr/>
        </p:nvSpPr>
        <p:spPr bwMode="auto">
          <a:xfrm>
            <a:off x="184150" y="1081088"/>
            <a:ext cx="444500" cy="307975"/>
          </a:xfrm>
          <a:prstGeom prst="rect">
            <a:avLst/>
          </a:prstGeom>
          <a:noFill/>
          <a:ln w="9525">
            <a:noFill/>
            <a:miter lim="800000"/>
            <a:headEnd/>
            <a:tailEnd/>
          </a:ln>
        </p:spPr>
        <p:txBody>
          <a:bodyPr wrap="none">
            <a:spAutoFit/>
          </a:bodyPr>
          <a:lstStyle/>
          <a:p>
            <a:pPr defTabSz="912813"/>
            <a:r>
              <a:rPr lang="en-US" sz="1400" dirty="0"/>
              <a:t>NH</a:t>
            </a:r>
          </a:p>
        </p:txBody>
      </p:sp>
      <p:sp>
        <p:nvSpPr>
          <p:cNvPr id="28678" name="Text Box 16"/>
          <p:cNvSpPr txBox="1">
            <a:spLocks noChangeArrowheads="1"/>
          </p:cNvSpPr>
          <p:nvPr/>
        </p:nvSpPr>
        <p:spPr bwMode="auto">
          <a:xfrm>
            <a:off x="4240213" y="1203325"/>
            <a:ext cx="434975" cy="307975"/>
          </a:xfrm>
          <a:prstGeom prst="rect">
            <a:avLst/>
          </a:prstGeom>
          <a:noFill/>
          <a:ln w="9525">
            <a:noFill/>
            <a:miter lim="800000"/>
            <a:headEnd/>
            <a:tailEnd/>
          </a:ln>
        </p:spPr>
        <p:txBody>
          <a:bodyPr wrap="none">
            <a:spAutoFit/>
          </a:bodyPr>
          <a:lstStyle/>
          <a:p>
            <a:r>
              <a:rPr lang="en-US" sz="1400" dirty="0"/>
              <a:t>SH</a:t>
            </a:r>
          </a:p>
        </p:txBody>
      </p:sp>
      <p:sp>
        <p:nvSpPr>
          <p:cNvPr id="28679" name="Text Box 17"/>
          <p:cNvSpPr txBox="1">
            <a:spLocks noChangeArrowheads="1"/>
          </p:cNvSpPr>
          <p:nvPr/>
        </p:nvSpPr>
        <p:spPr bwMode="auto">
          <a:xfrm>
            <a:off x="8347075" y="1131888"/>
            <a:ext cx="765175" cy="307975"/>
          </a:xfrm>
          <a:prstGeom prst="rect">
            <a:avLst/>
          </a:prstGeom>
          <a:noFill/>
          <a:ln w="9525">
            <a:noFill/>
            <a:miter lim="800000"/>
            <a:headEnd/>
            <a:tailEnd/>
          </a:ln>
        </p:spPr>
        <p:txBody>
          <a:bodyPr wrap="none">
            <a:spAutoFit/>
          </a:bodyPr>
          <a:lstStyle/>
          <a:p>
            <a:r>
              <a:rPr lang="en-US" sz="1400" dirty="0"/>
              <a:t>Tropics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3"/>
          <p:cNvSpPr txBox="1">
            <a:spLocks noChangeArrowheads="1"/>
          </p:cNvSpPr>
          <p:nvPr/>
        </p:nvSpPr>
        <p:spPr bwMode="auto">
          <a:xfrm>
            <a:off x="373063" y="180975"/>
            <a:ext cx="1158875" cy="307975"/>
          </a:xfrm>
          <a:prstGeom prst="rect">
            <a:avLst/>
          </a:prstGeom>
          <a:noFill/>
          <a:ln w="9525">
            <a:noFill/>
            <a:miter lim="800000"/>
            <a:headEnd/>
            <a:tailEnd/>
          </a:ln>
        </p:spPr>
        <p:txBody>
          <a:bodyPr wrap="none">
            <a:spAutoFit/>
          </a:bodyPr>
          <a:lstStyle/>
          <a:p>
            <a:r>
              <a:rPr lang="en-US" sz="1400" b="1" dirty="0"/>
              <a:t>Ozone Bias</a:t>
            </a:r>
          </a:p>
        </p:txBody>
      </p:sp>
      <p:sp>
        <p:nvSpPr>
          <p:cNvPr id="29698" name="Text Box 6"/>
          <p:cNvSpPr txBox="1">
            <a:spLocks noChangeArrowheads="1"/>
          </p:cNvSpPr>
          <p:nvPr/>
        </p:nvSpPr>
        <p:spPr bwMode="auto">
          <a:xfrm>
            <a:off x="0" y="820738"/>
            <a:ext cx="444500" cy="307975"/>
          </a:xfrm>
          <a:prstGeom prst="rect">
            <a:avLst/>
          </a:prstGeom>
          <a:noFill/>
          <a:ln w="9525">
            <a:noFill/>
            <a:miter lim="800000"/>
            <a:headEnd/>
            <a:tailEnd/>
          </a:ln>
        </p:spPr>
        <p:txBody>
          <a:bodyPr wrap="none">
            <a:spAutoFit/>
          </a:bodyPr>
          <a:lstStyle/>
          <a:p>
            <a:r>
              <a:rPr lang="en-US" sz="1400" dirty="0"/>
              <a:t>NH</a:t>
            </a:r>
          </a:p>
        </p:txBody>
      </p:sp>
      <p:sp>
        <p:nvSpPr>
          <p:cNvPr id="29699" name="Text Box 7"/>
          <p:cNvSpPr txBox="1">
            <a:spLocks noChangeArrowheads="1"/>
          </p:cNvSpPr>
          <p:nvPr/>
        </p:nvSpPr>
        <p:spPr bwMode="auto">
          <a:xfrm>
            <a:off x="4240213" y="917575"/>
            <a:ext cx="434975" cy="307975"/>
          </a:xfrm>
          <a:prstGeom prst="rect">
            <a:avLst/>
          </a:prstGeom>
          <a:noFill/>
          <a:ln w="9525">
            <a:noFill/>
            <a:miter lim="800000"/>
            <a:headEnd/>
            <a:tailEnd/>
          </a:ln>
        </p:spPr>
        <p:txBody>
          <a:bodyPr wrap="none">
            <a:spAutoFit/>
          </a:bodyPr>
          <a:lstStyle/>
          <a:p>
            <a:r>
              <a:rPr lang="en-US" sz="1400" dirty="0"/>
              <a:t>SH</a:t>
            </a:r>
          </a:p>
        </p:txBody>
      </p:sp>
      <p:sp>
        <p:nvSpPr>
          <p:cNvPr id="29700" name="Text Box 8"/>
          <p:cNvSpPr txBox="1">
            <a:spLocks noChangeArrowheads="1"/>
          </p:cNvSpPr>
          <p:nvPr/>
        </p:nvSpPr>
        <p:spPr bwMode="auto">
          <a:xfrm>
            <a:off x="8347075" y="846138"/>
            <a:ext cx="765175" cy="307975"/>
          </a:xfrm>
          <a:prstGeom prst="rect">
            <a:avLst/>
          </a:prstGeom>
          <a:noFill/>
          <a:ln w="9525">
            <a:noFill/>
            <a:miter lim="800000"/>
            <a:headEnd/>
            <a:tailEnd/>
          </a:ln>
        </p:spPr>
        <p:txBody>
          <a:bodyPr wrap="none">
            <a:spAutoFit/>
          </a:bodyPr>
          <a:lstStyle/>
          <a:p>
            <a:r>
              <a:rPr lang="en-US" sz="1400" dirty="0"/>
              <a:t>Tropics</a:t>
            </a:r>
          </a:p>
        </p:txBody>
      </p:sp>
      <p:pic>
        <p:nvPicPr>
          <p:cNvPr id="29705" name="Picture 9" descr="biaspmean_O3_G2NHX"/>
          <p:cNvPicPr>
            <a:picLocks noChangeAspect="1" noChangeArrowheads="1"/>
          </p:cNvPicPr>
          <p:nvPr/>
        </p:nvPicPr>
        <p:blipFill>
          <a:blip r:embed="rId2"/>
          <a:srcRect b="21942"/>
          <a:stretch>
            <a:fillRect/>
          </a:stretch>
        </p:blipFill>
        <p:spPr bwMode="auto">
          <a:xfrm>
            <a:off x="0" y="1293813"/>
            <a:ext cx="3862388" cy="5203825"/>
          </a:xfrm>
          <a:prstGeom prst="rect">
            <a:avLst/>
          </a:prstGeom>
          <a:noFill/>
        </p:spPr>
      </p:pic>
      <p:pic>
        <p:nvPicPr>
          <p:cNvPr id="29707" name="Picture 11" descr="http://www.emc.ncep.noaa.gov/gmb/emc.glopara/vsdb/gfs2019/allmodel/daily/bias/biaspmean_O3_G2TRO.png"/>
          <p:cNvPicPr>
            <a:picLocks noChangeAspect="1" noChangeArrowheads="1"/>
          </p:cNvPicPr>
          <p:nvPr/>
        </p:nvPicPr>
        <p:blipFill>
          <a:blip r:embed="rId3"/>
          <a:srcRect b="21942"/>
          <a:stretch>
            <a:fillRect/>
          </a:stretch>
        </p:blipFill>
        <p:spPr bwMode="auto">
          <a:xfrm>
            <a:off x="8097838" y="1265238"/>
            <a:ext cx="3800475" cy="5203825"/>
          </a:xfrm>
          <a:prstGeom prst="rect">
            <a:avLst/>
          </a:prstGeom>
          <a:noFill/>
        </p:spPr>
      </p:pic>
      <p:pic>
        <p:nvPicPr>
          <p:cNvPr id="29709" name="Picture 13" descr="http://www.emc.ncep.noaa.gov/gmb/emc.glopara/vsdb/gfs2019/allmodel/daily/bias/biaspmean_O3_G2SHX.png"/>
          <p:cNvPicPr>
            <a:picLocks noChangeAspect="1" noChangeArrowheads="1"/>
          </p:cNvPicPr>
          <p:nvPr/>
        </p:nvPicPr>
        <p:blipFill>
          <a:blip r:embed="rId4"/>
          <a:srcRect b="21942"/>
          <a:stretch>
            <a:fillRect/>
          </a:stretch>
        </p:blipFill>
        <p:spPr bwMode="auto">
          <a:xfrm>
            <a:off x="4100513" y="1239838"/>
            <a:ext cx="3736975" cy="5203825"/>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2"/>
          <p:cNvSpPr txBox="1">
            <a:spLocks noChangeArrowheads="1"/>
          </p:cNvSpPr>
          <p:nvPr/>
        </p:nvSpPr>
        <p:spPr bwMode="auto">
          <a:xfrm>
            <a:off x="373063" y="180975"/>
            <a:ext cx="1189037" cy="307975"/>
          </a:xfrm>
          <a:prstGeom prst="rect">
            <a:avLst/>
          </a:prstGeom>
          <a:noFill/>
          <a:ln w="9525">
            <a:noFill/>
            <a:miter lim="800000"/>
            <a:headEnd/>
            <a:tailEnd/>
          </a:ln>
        </p:spPr>
        <p:txBody>
          <a:bodyPr wrap="none">
            <a:spAutoFit/>
          </a:bodyPr>
          <a:lstStyle/>
          <a:p>
            <a:r>
              <a:rPr lang="en-US" sz="1400" b="1" dirty="0"/>
              <a:t>Wind RMSE</a:t>
            </a:r>
          </a:p>
        </p:txBody>
      </p:sp>
      <p:sp>
        <p:nvSpPr>
          <p:cNvPr id="30722" name="Text Box 3"/>
          <p:cNvSpPr txBox="1">
            <a:spLocks noChangeArrowheads="1"/>
          </p:cNvSpPr>
          <p:nvPr/>
        </p:nvSpPr>
        <p:spPr bwMode="auto">
          <a:xfrm>
            <a:off x="0" y="820738"/>
            <a:ext cx="444500" cy="307975"/>
          </a:xfrm>
          <a:prstGeom prst="rect">
            <a:avLst/>
          </a:prstGeom>
          <a:noFill/>
          <a:ln w="9525">
            <a:noFill/>
            <a:miter lim="800000"/>
            <a:headEnd/>
            <a:tailEnd/>
          </a:ln>
        </p:spPr>
        <p:txBody>
          <a:bodyPr wrap="none">
            <a:spAutoFit/>
          </a:bodyPr>
          <a:lstStyle/>
          <a:p>
            <a:r>
              <a:rPr lang="en-US" sz="1400" dirty="0"/>
              <a:t>NH</a:t>
            </a:r>
          </a:p>
        </p:txBody>
      </p:sp>
      <p:sp>
        <p:nvSpPr>
          <p:cNvPr id="30723" name="Text Box 4"/>
          <p:cNvSpPr txBox="1">
            <a:spLocks noChangeArrowheads="1"/>
          </p:cNvSpPr>
          <p:nvPr/>
        </p:nvSpPr>
        <p:spPr bwMode="auto">
          <a:xfrm>
            <a:off x="4240213" y="917575"/>
            <a:ext cx="434975" cy="307975"/>
          </a:xfrm>
          <a:prstGeom prst="rect">
            <a:avLst/>
          </a:prstGeom>
          <a:noFill/>
          <a:ln w="9525">
            <a:noFill/>
            <a:miter lim="800000"/>
            <a:headEnd/>
            <a:tailEnd/>
          </a:ln>
        </p:spPr>
        <p:txBody>
          <a:bodyPr wrap="none">
            <a:spAutoFit/>
          </a:bodyPr>
          <a:lstStyle/>
          <a:p>
            <a:r>
              <a:rPr lang="en-US" sz="1400" dirty="0"/>
              <a:t>SH</a:t>
            </a:r>
          </a:p>
        </p:txBody>
      </p:sp>
      <p:sp>
        <p:nvSpPr>
          <p:cNvPr id="30724" name="Text Box 5"/>
          <p:cNvSpPr txBox="1">
            <a:spLocks noChangeArrowheads="1"/>
          </p:cNvSpPr>
          <p:nvPr/>
        </p:nvSpPr>
        <p:spPr bwMode="auto">
          <a:xfrm>
            <a:off x="8347075" y="846138"/>
            <a:ext cx="765175" cy="307975"/>
          </a:xfrm>
          <a:prstGeom prst="rect">
            <a:avLst/>
          </a:prstGeom>
          <a:noFill/>
          <a:ln w="9525">
            <a:noFill/>
            <a:miter lim="800000"/>
            <a:headEnd/>
            <a:tailEnd/>
          </a:ln>
        </p:spPr>
        <p:txBody>
          <a:bodyPr wrap="none">
            <a:spAutoFit/>
          </a:bodyPr>
          <a:lstStyle/>
          <a:p>
            <a:r>
              <a:rPr lang="en-US" sz="1400" dirty="0"/>
              <a:t>Tropics</a:t>
            </a:r>
          </a:p>
        </p:txBody>
      </p:sp>
      <p:pic>
        <p:nvPicPr>
          <p:cNvPr id="30729" name="Picture 9" descr="http://www.emc.ncep.noaa.gov/gmb/emc.glopara/vsdb/gfs2019/allmodel/daily/rms/rmspmean_WIND_G2NHX.png"/>
          <p:cNvPicPr>
            <a:picLocks noChangeAspect="1" noChangeArrowheads="1"/>
          </p:cNvPicPr>
          <p:nvPr/>
        </p:nvPicPr>
        <p:blipFill>
          <a:blip r:embed="rId2"/>
          <a:srcRect b="21942"/>
          <a:stretch>
            <a:fillRect/>
          </a:stretch>
        </p:blipFill>
        <p:spPr bwMode="auto">
          <a:xfrm>
            <a:off x="0" y="1290638"/>
            <a:ext cx="3673475" cy="5203825"/>
          </a:xfrm>
          <a:prstGeom prst="rect">
            <a:avLst/>
          </a:prstGeom>
          <a:noFill/>
        </p:spPr>
      </p:pic>
      <p:pic>
        <p:nvPicPr>
          <p:cNvPr id="30731" name="Picture 11" descr="http://www.emc.ncep.noaa.gov/gmb/emc.glopara/vsdb/gfs2019/allmodel/daily/rms/rmspmean_WIND_G2SHX.png"/>
          <p:cNvPicPr>
            <a:picLocks noChangeAspect="1" noChangeArrowheads="1"/>
          </p:cNvPicPr>
          <p:nvPr/>
        </p:nvPicPr>
        <p:blipFill>
          <a:blip r:embed="rId3"/>
          <a:srcRect b="21942"/>
          <a:stretch>
            <a:fillRect/>
          </a:stretch>
        </p:blipFill>
        <p:spPr bwMode="auto">
          <a:xfrm>
            <a:off x="3903663" y="1263650"/>
            <a:ext cx="4137025" cy="5203825"/>
          </a:xfrm>
          <a:prstGeom prst="rect">
            <a:avLst/>
          </a:prstGeom>
          <a:noFill/>
        </p:spPr>
      </p:pic>
      <p:pic>
        <p:nvPicPr>
          <p:cNvPr id="30733" name="Picture 13" descr="http://www.emc.ncep.noaa.gov/gmb/emc.glopara/vsdb/gfs2019/allmodel/daily/rms/rmspmean_WIND_G2TRO.png"/>
          <p:cNvPicPr>
            <a:picLocks noChangeAspect="1" noChangeArrowheads="1"/>
          </p:cNvPicPr>
          <p:nvPr/>
        </p:nvPicPr>
        <p:blipFill>
          <a:blip r:embed="rId4"/>
          <a:srcRect b="21942"/>
          <a:stretch>
            <a:fillRect/>
          </a:stretch>
        </p:blipFill>
        <p:spPr bwMode="auto">
          <a:xfrm>
            <a:off x="8286750" y="1201738"/>
            <a:ext cx="3548063" cy="5203825"/>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2"/>
          <p:cNvSpPr txBox="1">
            <a:spLocks noChangeArrowheads="1"/>
          </p:cNvSpPr>
          <p:nvPr/>
        </p:nvSpPr>
        <p:spPr bwMode="auto">
          <a:xfrm>
            <a:off x="373063" y="180975"/>
            <a:ext cx="3492500" cy="307975"/>
          </a:xfrm>
          <a:prstGeom prst="rect">
            <a:avLst/>
          </a:prstGeom>
          <a:noFill/>
          <a:ln w="9525">
            <a:noFill/>
            <a:miter lim="800000"/>
            <a:headEnd/>
            <a:tailEnd/>
          </a:ln>
        </p:spPr>
        <p:txBody>
          <a:bodyPr wrap="none">
            <a:spAutoFit/>
          </a:bodyPr>
          <a:lstStyle/>
          <a:p>
            <a:r>
              <a:rPr lang="en-US" sz="1400" b="1" dirty="0"/>
              <a:t>CONUS PRECIP ETS and BIAS Scores </a:t>
            </a:r>
          </a:p>
        </p:txBody>
      </p:sp>
      <p:pic>
        <p:nvPicPr>
          <p:cNvPr id="31750" name="Picture 6" descr="http://www.emc.ncep.noaa.gov/gmb/emc.glopara/vsdb/gfs2019/rain/ets_mean00z.png"/>
          <p:cNvPicPr>
            <a:picLocks noChangeAspect="1" noChangeArrowheads="1"/>
          </p:cNvPicPr>
          <p:nvPr/>
        </p:nvPicPr>
        <p:blipFill>
          <a:blip r:embed="rId2"/>
          <a:srcRect b="20572"/>
          <a:stretch>
            <a:fillRect/>
          </a:stretch>
        </p:blipFill>
        <p:spPr bwMode="auto">
          <a:xfrm>
            <a:off x="468313" y="984250"/>
            <a:ext cx="5751512" cy="5295900"/>
          </a:xfrm>
          <a:prstGeom prst="rect">
            <a:avLst/>
          </a:prstGeom>
          <a:noFill/>
        </p:spPr>
      </p:pic>
      <p:pic>
        <p:nvPicPr>
          <p:cNvPr id="31752" name="Picture 8" descr="http://www.emc.ncep.noaa.gov/gmb/emc.glopara/vsdb/gfs2019/rain/bis_mean00z.png"/>
          <p:cNvPicPr>
            <a:picLocks noChangeAspect="1" noChangeArrowheads="1"/>
          </p:cNvPicPr>
          <p:nvPr/>
        </p:nvPicPr>
        <p:blipFill>
          <a:blip r:embed="rId3"/>
          <a:srcRect b="20572"/>
          <a:stretch>
            <a:fillRect/>
          </a:stretch>
        </p:blipFill>
        <p:spPr bwMode="auto">
          <a:xfrm>
            <a:off x="6969125" y="1001713"/>
            <a:ext cx="4951413" cy="52959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2"/>
          <p:cNvSpPr txBox="1">
            <a:spLocks noChangeArrowheads="1"/>
          </p:cNvSpPr>
          <p:nvPr/>
        </p:nvSpPr>
        <p:spPr bwMode="auto">
          <a:xfrm>
            <a:off x="373063" y="180975"/>
            <a:ext cx="3492500" cy="307975"/>
          </a:xfrm>
          <a:prstGeom prst="rect">
            <a:avLst/>
          </a:prstGeom>
          <a:noFill/>
          <a:ln w="9525">
            <a:noFill/>
            <a:miter lim="800000"/>
            <a:headEnd/>
            <a:tailEnd/>
          </a:ln>
        </p:spPr>
        <p:txBody>
          <a:bodyPr wrap="none">
            <a:spAutoFit/>
          </a:bodyPr>
          <a:lstStyle/>
          <a:p>
            <a:r>
              <a:rPr lang="en-US" sz="1400" b="1" dirty="0"/>
              <a:t>CONUS PRECIP ETS and BIAS Scores </a:t>
            </a:r>
          </a:p>
        </p:txBody>
      </p:sp>
      <p:pic>
        <p:nvPicPr>
          <p:cNvPr id="32774" name="Picture 6" descr="http://www.emc.ncep.noaa.gov/gmb/emc.glopara/vsdb/gfs2019/rain/etsbis.f36.png"/>
          <p:cNvPicPr>
            <a:picLocks noChangeAspect="1" noChangeArrowheads="1"/>
          </p:cNvPicPr>
          <p:nvPr/>
        </p:nvPicPr>
        <p:blipFill>
          <a:blip r:embed="rId2"/>
          <a:srcRect/>
          <a:stretch>
            <a:fillRect/>
          </a:stretch>
        </p:blipFill>
        <p:spPr bwMode="auto">
          <a:xfrm>
            <a:off x="306388" y="747713"/>
            <a:ext cx="5627687" cy="5715000"/>
          </a:xfrm>
          <a:prstGeom prst="rect">
            <a:avLst/>
          </a:prstGeom>
          <a:noFill/>
        </p:spPr>
      </p:pic>
      <p:pic>
        <p:nvPicPr>
          <p:cNvPr id="32776" name="Picture 8" descr="http://www.emc.ncep.noaa.gov/gmb/emc.glopara/vsdb/gfs2019/rain/etsbis.f84.png"/>
          <p:cNvPicPr>
            <a:picLocks noChangeAspect="1" noChangeArrowheads="1"/>
          </p:cNvPicPr>
          <p:nvPr/>
        </p:nvPicPr>
        <p:blipFill>
          <a:blip r:embed="rId3"/>
          <a:srcRect/>
          <a:stretch>
            <a:fillRect/>
          </a:stretch>
        </p:blipFill>
        <p:spPr bwMode="auto">
          <a:xfrm>
            <a:off x="6345238" y="696913"/>
            <a:ext cx="5640387" cy="57150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2"/>
          <p:cNvSpPr txBox="1">
            <a:spLocks noChangeArrowheads="1"/>
          </p:cNvSpPr>
          <p:nvPr/>
        </p:nvSpPr>
        <p:spPr bwMode="auto">
          <a:xfrm>
            <a:off x="373063" y="180975"/>
            <a:ext cx="3973512" cy="307975"/>
          </a:xfrm>
          <a:prstGeom prst="rect">
            <a:avLst/>
          </a:prstGeom>
          <a:noFill/>
          <a:ln w="9525">
            <a:noFill/>
            <a:miter lim="800000"/>
            <a:headEnd/>
            <a:tailEnd/>
          </a:ln>
        </p:spPr>
        <p:txBody>
          <a:bodyPr wrap="none">
            <a:spAutoFit/>
          </a:bodyPr>
          <a:lstStyle/>
          <a:p>
            <a:r>
              <a:rPr lang="en-US" sz="1400" b="1" dirty="0"/>
              <a:t>FIT2OBS,  2-m Temp,  Northern Great Plains </a:t>
            </a:r>
          </a:p>
        </p:txBody>
      </p:sp>
      <p:pic>
        <p:nvPicPr>
          <p:cNvPr id="33799" name="Picture 7" descr="http://www.emc.ncep.noaa.gov/gmb/emc.glopara/vsdb/gfs2019/g2o/g2o_00Z/sfc/fom_T_SFC_NPL.png"/>
          <p:cNvPicPr>
            <a:picLocks noChangeAspect="1" noChangeArrowheads="1"/>
          </p:cNvPicPr>
          <p:nvPr/>
        </p:nvPicPr>
        <p:blipFill>
          <a:blip r:embed="rId2"/>
          <a:srcRect/>
          <a:stretch>
            <a:fillRect/>
          </a:stretch>
        </p:blipFill>
        <p:spPr bwMode="auto">
          <a:xfrm>
            <a:off x="219075" y="561975"/>
            <a:ext cx="5768975" cy="5837238"/>
          </a:xfrm>
          <a:prstGeom prst="rect">
            <a:avLst/>
          </a:prstGeom>
          <a:noFill/>
        </p:spPr>
      </p:pic>
      <p:pic>
        <p:nvPicPr>
          <p:cNvPr id="33801" name="Picture 9" descr="http://www.emc.ncep.noaa.gov/gmb/emc.glopara/vsdb/gfs2019/g2o/g2o_00Z/sfc/fo_fh12_T_SFC_NPL.png"/>
          <p:cNvPicPr>
            <a:picLocks noChangeAspect="1" noChangeArrowheads="1"/>
          </p:cNvPicPr>
          <p:nvPr/>
        </p:nvPicPr>
        <p:blipFill>
          <a:blip r:embed="rId3"/>
          <a:srcRect b="6000"/>
          <a:stretch>
            <a:fillRect/>
          </a:stretch>
        </p:blipFill>
        <p:spPr bwMode="auto">
          <a:xfrm>
            <a:off x="6194425" y="319088"/>
            <a:ext cx="5830888" cy="2814637"/>
          </a:xfrm>
          <a:prstGeom prst="rect">
            <a:avLst/>
          </a:prstGeom>
          <a:noFill/>
        </p:spPr>
      </p:pic>
      <p:pic>
        <p:nvPicPr>
          <p:cNvPr id="33803" name="Picture 11" descr="http://www.emc.ncep.noaa.gov/gmb/emc.glopara/vsdb/gfs2019/g2o/g2o_00Z/sfc/fo_fh18_T_SFC_NPL.png"/>
          <p:cNvPicPr>
            <a:picLocks noChangeAspect="1" noChangeArrowheads="1"/>
          </p:cNvPicPr>
          <p:nvPr/>
        </p:nvPicPr>
        <p:blipFill>
          <a:blip r:embed="rId4"/>
          <a:srcRect b="3600"/>
          <a:stretch>
            <a:fillRect/>
          </a:stretch>
        </p:blipFill>
        <p:spPr bwMode="auto">
          <a:xfrm>
            <a:off x="6154738" y="3336925"/>
            <a:ext cx="5873750" cy="291465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7"/>
          <p:cNvSpPr txBox="1">
            <a:spLocks noChangeArrowheads="1"/>
          </p:cNvSpPr>
          <p:nvPr/>
        </p:nvSpPr>
        <p:spPr bwMode="auto">
          <a:xfrm>
            <a:off x="285750" y="327025"/>
            <a:ext cx="1062038" cy="307975"/>
          </a:xfrm>
          <a:prstGeom prst="rect">
            <a:avLst/>
          </a:prstGeom>
          <a:noFill/>
          <a:ln w="9525">
            <a:noFill/>
            <a:miter lim="800000"/>
            <a:headEnd/>
            <a:tailEnd/>
          </a:ln>
        </p:spPr>
        <p:txBody>
          <a:bodyPr wrap="none">
            <a:spAutoFit/>
          </a:bodyPr>
          <a:lstStyle/>
          <a:p>
            <a:pPr defTabSz="912813"/>
            <a:r>
              <a:rPr lang="en-US" sz="1400" b="1" dirty="0"/>
              <a:t>Scorecard</a:t>
            </a:r>
          </a:p>
        </p:txBody>
      </p:sp>
      <p:pic>
        <p:nvPicPr>
          <p:cNvPr id="35842" name="Picture 8"/>
          <p:cNvPicPr>
            <a:picLocks noChangeAspect="1" noChangeArrowheads="1"/>
          </p:cNvPicPr>
          <p:nvPr/>
        </p:nvPicPr>
        <p:blipFill>
          <a:blip r:embed="rId2"/>
          <a:srcRect/>
          <a:stretch>
            <a:fillRect/>
          </a:stretch>
        </p:blipFill>
        <p:spPr bwMode="auto">
          <a:xfrm>
            <a:off x="10101263" y="0"/>
            <a:ext cx="1828800" cy="1076325"/>
          </a:xfrm>
          <a:prstGeom prst="rect">
            <a:avLst/>
          </a:prstGeom>
          <a:noFill/>
          <a:ln w="9525">
            <a:noFill/>
            <a:miter lim="800000"/>
            <a:headEnd/>
            <a:tailEnd/>
          </a:ln>
        </p:spPr>
      </p:pic>
      <p:pic>
        <p:nvPicPr>
          <p:cNvPr id="35846" name="Picture 6"/>
          <p:cNvPicPr>
            <a:picLocks noChangeAspect="1" noChangeArrowheads="1"/>
          </p:cNvPicPr>
          <p:nvPr/>
        </p:nvPicPr>
        <p:blipFill>
          <a:blip r:embed="rId3"/>
          <a:srcRect/>
          <a:stretch>
            <a:fillRect/>
          </a:stretch>
        </p:blipFill>
        <p:spPr bwMode="auto">
          <a:xfrm>
            <a:off x="1389063" y="577850"/>
            <a:ext cx="8120062" cy="59166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4463"/>
            <a:ext cx="12192000" cy="712787"/>
          </a:xfrm>
        </p:spPr>
        <p:txBody>
          <a:bodyPr/>
          <a:lstStyle/>
          <a:p>
            <a:pPr>
              <a:defRPr/>
            </a:pPr>
            <a:r>
              <a:rPr lang="en-US" sz="4267" dirty="0"/>
              <a:t>FV3GFS and FV3GEFS Implementation Plans</a:t>
            </a:r>
          </a:p>
        </p:txBody>
      </p:sp>
      <p:sp>
        <p:nvSpPr>
          <p:cNvPr id="14" name="Shape 3"/>
          <p:cNvSpPr/>
          <p:nvPr/>
        </p:nvSpPr>
        <p:spPr>
          <a:xfrm>
            <a:off x="15176500" y="7215188"/>
            <a:ext cx="292100" cy="317500"/>
          </a:xfrm>
          <a:prstGeom prst="diamond">
            <a:avLst/>
          </a:prstGeom>
          <a:solidFill>
            <a:srgbClr val="0000FF"/>
          </a:solidFill>
          <a:ln w="9525" cap="flat" cmpd="sng">
            <a:solidFill>
              <a:srgbClr val="000000"/>
            </a:solidFill>
            <a:prstDash val="solid"/>
            <a:round/>
            <a:headEnd type="none" w="sm" len="sm"/>
            <a:tailEnd type="none" w="sm" len="sm"/>
          </a:ln>
        </p:spPr>
        <p:txBody>
          <a:bodyPr spcFirstLastPara="1" lIns="121900" tIns="121900" rIns="121900" bIns="12190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0"/>
              </a:spcBef>
              <a:spcAft>
                <a:spcPts val="0"/>
              </a:spcAft>
              <a:defRPr/>
            </a:pPr>
            <a:endParaRPr sz="1867"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34" y="871451"/>
            <a:ext cx="11887200" cy="5599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2"/>
          <p:cNvSpPr txBox="1">
            <a:spLocks noChangeArrowheads="1"/>
          </p:cNvSpPr>
          <p:nvPr/>
        </p:nvSpPr>
        <p:spPr bwMode="auto">
          <a:xfrm>
            <a:off x="4146550" y="2292350"/>
            <a:ext cx="3397250" cy="366713"/>
          </a:xfrm>
          <a:prstGeom prst="rect">
            <a:avLst/>
          </a:prstGeom>
          <a:noFill/>
          <a:ln w="9525">
            <a:noFill/>
            <a:miter lim="800000"/>
            <a:headEnd/>
            <a:tailEnd/>
          </a:ln>
        </p:spPr>
        <p:txBody>
          <a:bodyPr wrap="none">
            <a:spAutoFit/>
          </a:bodyPr>
          <a:lstStyle/>
          <a:p>
            <a:r>
              <a:rPr lang="en-US" b="1" dirty="0"/>
              <a:t>Hurricane Track and Intensity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C:\Users\vijay.t.tallapragada\Downloads\FV3GFS\FV3GFS\fig_ALAL1518_tker.png"/>
          <p:cNvPicPr>
            <a:picLocks noChangeAspect="1" noChangeArrowheads="1"/>
          </p:cNvPicPr>
          <p:nvPr/>
        </p:nvPicPr>
        <p:blipFill>
          <a:blip r:embed="rId2"/>
          <a:srcRect/>
          <a:stretch>
            <a:fillRect/>
          </a:stretch>
        </p:blipFill>
        <p:spPr bwMode="auto">
          <a:xfrm>
            <a:off x="0" y="0"/>
            <a:ext cx="5791200" cy="3543300"/>
          </a:xfrm>
          <a:prstGeom prst="rect">
            <a:avLst/>
          </a:prstGeom>
          <a:noFill/>
          <a:ln w="9525">
            <a:noFill/>
            <a:miter lim="800000"/>
            <a:headEnd/>
            <a:tailEnd/>
          </a:ln>
        </p:spPr>
      </p:pic>
      <p:pic>
        <p:nvPicPr>
          <p:cNvPr id="37890" name="Picture 3" descr="C:\Users\vijay.t.tallapragada\Downloads\FV3GFS\FV3GFS\fig_ALAL1518_wind.png"/>
          <p:cNvPicPr>
            <a:picLocks noChangeAspect="1" noChangeArrowheads="1"/>
          </p:cNvPicPr>
          <p:nvPr/>
        </p:nvPicPr>
        <p:blipFill>
          <a:blip r:embed="rId3"/>
          <a:srcRect/>
          <a:stretch>
            <a:fillRect/>
          </a:stretch>
        </p:blipFill>
        <p:spPr bwMode="auto">
          <a:xfrm>
            <a:off x="5791200" y="0"/>
            <a:ext cx="6400800" cy="3543300"/>
          </a:xfrm>
          <a:prstGeom prst="rect">
            <a:avLst/>
          </a:prstGeom>
          <a:noFill/>
          <a:ln w="9525">
            <a:noFill/>
            <a:miter lim="800000"/>
            <a:headEnd/>
            <a:tailEnd/>
          </a:ln>
        </p:spPr>
      </p:pic>
      <p:pic>
        <p:nvPicPr>
          <p:cNvPr id="37891" name="Picture 4" descr="C:\Users\vijay.t.tallapragada\Downloads\FV3GFS\FV3GFS\fig_ALAL1518_bias.png"/>
          <p:cNvPicPr>
            <a:picLocks noChangeAspect="1" noChangeArrowheads="1"/>
          </p:cNvPicPr>
          <p:nvPr/>
        </p:nvPicPr>
        <p:blipFill>
          <a:blip r:embed="rId4"/>
          <a:srcRect/>
          <a:stretch>
            <a:fillRect/>
          </a:stretch>
        </p:blipFill>
        <p:spPr bwMode="auto">
          <a:xfrm>
            <a:off x="5791200" y="3543300"/>
            <a:ext cx="6400800" cy="3324225"/>
          </a:xfrm>
          <a:prstGeom prst="rect">
            <a:avLst/>
          </a:prstGeom>
          <a:noFill/>
          <a:ln w="9525">
            <a:noFill/>
            <a:miter lim="800000"/>
            <a:headEnd/>
            <a:tailEnd/>
          </a:ln>
        </p:spPr>
      </p:pic>
      <p:pic>
        <p:nvPicPr>
          <p:cNvPr id="37892" name="Picture 5" descr="C:\Users\vijay.t.tallapragada\Downloads\FV3GFS\FV3GFS\fig_ALAL1518_st01.png"/>
          <p:cNvPicPr>
            <a:picLocks noChangeAspect="1" noChangeArrowheads="1"/>
          </p:cNvPicPr>
          <p:nvPr/>
        </p:nvPicPr>
        <p:blipFill>
          <a:blip r:embed="rId5"/>
          <a:srcRect/>
          <a:stretch>
            <a:fillRect/>
          </a:stretch>
        </p:blipFill>
        <p:spPr bwMode="auto">
          <a:xfrm>
            <a:off x="0" y="3543300"/>
            <a:ext cx="5791200" cy="3314700"/>
          </a:xfrm>
          <a:prstGeom prst="rect">
            <a:avLst/>
          </a:prstGeom>
          <a:noFill/>
          <a:ln w="9525">
            <a:noFill/>
            <a:miter lim="800000"/>
            <a:headEnd/>
            <a:tailEnd/>
          </a:ln>
        </p:spPr>
      </p:pic>
      <p:sp>
        <p:nvSpPr>
          <p:cNvPr id="37893" name="TextBox 1"/>
          <p:cNvSpPr txBox="1">
            <a:spLocks noChangeArrowheads="1"/>
          </p:cNvSpPr>
          <p:nvPr/>
        </p:nvSpPr>
        <p:spPr bwMode="auto">
          <a:xfrm>
            <a:off x="800100" y="1255713"/>
            <a:ext cx="2967038" cy="369887"/>
          </a:xfrm>
          <a:prstGeom prst="rect">
            <a:avLst/>
          </a:prstGeom>
          <a:noFill/>
          <a:ln w="9525">
            <a:noFill/>
            <a:miter lim="800000"/>
            <a:headEnd/>
            <a:tailEnd/>
          </a:ln>
        </p:spPr>
        <p:txBody>
          <a:bodyPr wrap="none">
            <a:spAutoFit/>
          </a:bodyPr>
          <a:lstStyle/>
          <a:p>
            <a:r>
              <a:rPr lang="en-US" b="1" dirty="0"/>
              <a:t>Atlantic Basin; 2015-2018</a:t>
            </a:r>
          </a:p>
        </p:txBody>
      </p:sp>
      <p:sp>
        <p:nvSpPr>
          <p:cNvPr id="37894" name="TextBox 2"/>
          <p:cNvSpPr txBox="1">
            <a:spLocks noChangeArrowheads="1"/>
          </p:cNvSpPr>
          <p:nvPr/>
        </p:nvSpPr>
        <p:spPr bwMode="auto">
          <a:xfrm>
            <a:off x="3162300" y="2589213"/>
            <a:ext cx="1446213" cy="369887"/>
          </a:xfrm>
          <a:prstGeom prst="rect">
            <a:avLst/>
          </a:prstGeom>
          <a:noFill/>
          <a:ln w="9525">
            <a:noFill/>
            <a:miter lim="800000"/>
            <a:headEnd/>
            <a:tailEnd/>
          </a:ln>
        </p:spPr>
        <p:txBody>
          <a:bodyPr wrap="none">
            <a:spAutoFit/>
          </a:bodyPr>
          <a:lstStyle/>
          <a:p>
            <a:r>
              <a:rPr lang="en-US" dirty="0"/>
              <a:t>Track Errors</a:t>
            </a:r>
          </a:p>
        </p:txBody>
      </p:sp>
      <p:sp>
        <p:nvSpPr>
          <p:cNvPr id="37895" name="TextBox 7"/>
          <p:cNvSpPr txBox="1">
            <a:spLocks noChangeArrowheads="1"/>
          </p:cNvSpPr>
          <p:nvPr/>
        </p:nvSpPr>
        <p:spPr bwMode="auto">
          <a:xfrm>
            <a:off x="9855200" y="2589213"/>
            <a:ext cx="1736725" cy="369887"/>
          </a:xfrm>
          <a:prstGeom prst="rect">
            <a:avLst/>
          </a:prstGeom>
          <a:noFill/>
          <a:ln w="9525">
            <a:noFill/>
            <a:miter lim="800000"/>
            <a:headEnd/>
            <a:tailEnd/>
          </a:ln>
        </p:spPr>
        <p:txBody>
          <a:bodyPr wrap="none">
            <a:spAutoFit/>
          </a:bodyPr>
          <a:lstStyle/>
          <a:p>
            <a:r>
              <a:rPr lang="en-US" dirty="0"/>
              <a:t>Intensity Errors</a:t>
            </a:r>
          </a:p>
        </p:txBody>
      </p:sp>
      <p:sp>
        <p:nvSpPr>
          <p:cNvPr id="37896" name="TextBox 8"/>
          <p:cNvSpPr txBox="1">
            <a:spLocks noChangeArrowheads="1"/>
          </p:cNvSpPr>
          <p:nvPr/>
        </p:nvSpPr>
        <p:spPr bwMode="auto">
          <a:xfrm>
            <a:off x="2781300" y="5611813"/>
            <a:ext cx="2651125" cy="369887"/>
          </a:xfrm>
          <a:prstGeom prst="rect">
            <a:avLst/>
          </a:prstGeom>
          <a:noFill/>
          <a:ln w="9525">
            <a:noFill/>
            <a:miter lim="800000"/>
            <a:headEnd/>
            <a:tailEnd/>
          </a:ln>
        </p:spPr>
        <p:txBody>
          <a:bodyPr wrap="none">
            <a:spAutoFit/>
          </a:bodyPr>
          <a:lstStyle/>
          <a:p>
            <a:r>
              <a:rPr lang="en-US" dirty="0"/>
              <a:t>Track Skill Improvement</a:t>
            </a:r>
          </a:p>
        </p:txBody>
      </p:sp>
      <p:sp>
        <p:nvSpPr>
          <p:cNvPr id="37897" name="TextBox 9"/>
          <p:cNvSpPr txBox="1">
            <a:spLocks noChangeArrowheads="1"/>
          </p:cNvSpPr>
          <p:nvPr/>
        </p:nvSpPr>
        <p:spPr bwMode="auto">
          <a:xfrm>
            <a:off x="9855200" y="4583113"/>
            <a:ext cx="1557338" cy="369887"/>
          </a:xfrm>
          <a:prstGeom prst="rect">
            <a:avLst/>
          </a:prstGeom>
          <a:noFill/>
          <a:ln w="9525">
            <a:noFill/>
            <a:miter lim="800000"/>
            <a:headEnd/>
            <a:tailEnd/>
          </a:ln>
        </p:spPr>
        <p:txBody>
          <a:bodyPr wrap="none">
            <a:spAutoFit/>
          </a:bodyPr>
          <a:lstStyle/>
          <a:p>
            <a:r>
              <a:rPr lang="en-US" dirty="0"/>
              <a:t>Intensity Bias</a:t>
            </a:r>
          </a:p>
        </p:txBody>
      </p:sp>
      <p:sp>
        <p:nvSpPr>
          <p:cNvPr id="4" name="Right Arrow 3"/>
          <p:cNvSpPr/>
          <p:nvPr/>
        </p:nvSpPr>
        <p:spPr>
          <a:xfrm rot="5400000">
            <a:off x="9852819" y="5676107"/>
            <a:ext cx="973137" cy="241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ight Arrow 11"/>
          <p:cNvSpPr/>
          <p:nvPr/>
        </p:nvSpPr>
        <p:spPr>
          <a:xfrm rot="16200000">
            <a:off x="8633619" y="1743869"/>
            <a:ext cx="973138" cy="241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6" descr="C:\Users\vijay.t.tallapragada\Downloads\FV3GFS\FV3GFS\fig_EPAL1518_st01.png"/>
          <p:cNvPicPr>
            <a:picLocks noChangeAspect="1" noChangeArrowheads="1"/>
          </p:cNvPicPr>
          <p:nvPr/>
        </p:nvPicPr>
        <p:blipFill>
          <a:blip r:embed="rId2"/>
          <a:srcRect/>
          <a:stretch>
            <a:fillRect/>
          </a:stretch>
        </p:blipFill>
        <p:spPr bwMode="auto">
          <a:xfrm>
            <a:off x="0" y="3543300"/>
            <a:ext cx="5791200" cy="3314700"/>
          </a:xfrm>
          <a:prstGeom prst="rect">
            <a:avLst/>
          </a:prstGeom>
          <a:noFill/>
          <a:ln w="9525">
            <a:noFill/>
            <a:miter lim="800000"/>
            <a:headEnd/>
            <a:tailEnd/>
          </a:ln>
        </p:spPr>
      </p:pic>
      <p:pic>
        <p:nvPicPr>
          <p:cNvPr id="38914" name="Picture 5" descr="C:\Users\vijay.t.tallapragada\Downloads\FV3GFS\FV3GFS\fig_EPAL1518_bias.png"/>
          <p:cNvPicPr>
            <a:picLocks noChangeAspect="1" noChangeArrowheads="1"/>
          </p:cNvPicPr>
          <p:nvPr/>
        </p:nvPicPr>
        <p:blipFill>
          <a:blip r:embed="rId3"/>
          <a:srcRect/>
          <a:stretch>
            <a:fillRect/>
          </a:stretch>
        </p:blipFill>
        <p:spPr bwMode="auto">
          <a:xfrm>
            <a:off x="5791200" y="3543300"/>
            <a:ext cx="6400800" cy="3314700"/>
          </a:xfrm>
          <a:prstGeom prst="rect">
            <a:avLst/>
          </a:prstGeom>
          <a:noFill/>
          <a:ln w="9525">
            <a:noFill/>
            <a:miter lim="800000"/>
            <a:headEnd/>
            <a:tailEnd/>
          </a:ln>
        </p:spPr>
      </p:pic>
      <p:pic>
        <p:nvPicPr>
          <p:cNvPr id="38915" name="Picture 4" descr="C:\Users\vijay.t.tallapragada\Downloads\FV3GFS\FV3GFS\fig_EPAL1518_wind.png"/>
          <p:cNvPicPr>
            <a:picLocks noChangeAspect="1" noChangeArrowheads="1"/>
          </p:cNvPicPr>
          <p:nvPr/>
        </p:nvPicPr>
        <p:blipFill>
          <a:blip r:embed="rId4"/>
          <a:srcRect/>
          <a:stretch>
            <a:fillRect/>
          </a:stretch>
        </p:blipFill>
        <p:spPr bwMode="auto">
          <a:xfrm>
            <a:off x="5791200" y="0"/>
            <a:ext cx="6400800" cy="3543300"/>
          </a:xfrm>
          <a:prstGeom prst="rect">
            <a:avLst/>
          </a:prstGeom>
          <a:noFill/>
          <a:ln w="9525">
            <a:noFill/>
            <a:miter lim="800000"/>
            <a:headEnd/>
            <a:tailEnd/>
          </a:ln>
        </p:spPr>
      </p:pic>
      <p:pic>
        <p:nvPicPr>
          <p:cNvPr id="38916" name="Picture 3" descr="C:\Users\vijay.t.tallapragada\Downloads\FV3GFS\FV3GFS\fig_EPAL1518_tker.png"/>
          <p:cNvPicPr>
            <a:picLocks noChangeAspect="1" noChangeArrowheads="1"/>
          </p:cNvPicPr>
          <p:nvPr/>
        </p:nvPicPr>
        <p:blipFill>
          <a:blip r:embed="rId5"/>
          <a:srcRect/>
          <a:stretch>
            <a:fillRect/>
          </a:stretch>
        </p:blipFill>
        <p:spPr bwMode="auto">
          <a:xfrm>
            <a:off x="0" y="0"/>
            <a:ext cx="5791200" cy="3543300"/>
          </a:xfrm>
          <a:prstGeom prst="rect">
            <a:avLst/>
          </a:prstGeom>
          <a:noFill/>
          <a:ln w="9525">
            <a:noFill/>
            <a:miter lim="800000"/>
            <a:headEnd/>
            <a:tailEnd/>
          </a:ln>
        </p:spPr>
      </p:pic>
      <p:sp>
        <p:nvSpPr>
          <p:cNvPr id="38917" name="TextBox 1"/>
          <p:cNvSpPr txBox="1">
            <a:spLocks noChangeArrowheads="1"/>
          </p:cNvSpPr>
          <p:nvPr/>
        </p:nvSpPr>
        <p:spPr bwMode="auto">
          <a:xfrm>
            <a:off x="800100" y="1255713"/>
            <a:ext cx="3416300" cy="369887"/>
          </a:xfrm>
          <a:prstGeom prst="rect">
            <a:avLst/>
          </a:prstGeom>
          <a:noFill/>
          <a:ln w="9525">
            <a:noFill/>
            <a:miter lim="800000"/>
            <a:headEnd/>
            <a:tailEnd/>
          </a:ln>
        </p:spPr>
        <p:txBody>
          <a:bodyPr wrap="none">
            <a:spAutoFit/>
          </a:bodyPr>
          <a:lstStyle/>
          <a:p>
            <a:r>
              <a:rPr lang="en-US" b="1" dirty="0"/>
              <a:t>East Pacific Basin; 2015-2018</a:t>
            </a:r>
          </a:p>
        </p:txBody>
      </p:sp>
      <p:sp>
        <p:nvSpPr>
          <p:cNvPr id="38918" name="TextBox 2"/>
          <p:cNvSpPr txBox="1">
            <a:spLocks noChangeArrowheads="1"/>
          </p:cNvSpPr>
          <p:nvPr/>
        </p:nvSpPr>
        <p:spPr bwMode="auto">
          <a:xfrm>
            <a:off x="3162300" y="2589213"/>
            <a:ext cx="1446213" cy="369887"/>
          </a:xfrm>
          <a:prstGeom prst="rect">
            <a:avLst/>
          </a:prstGeom>
          <a:noFill/>
          <a:ln w="9525">
            <a:noFill/>
            <a:miter lim="800000"/>
            <a:headEnd/>
            <a:tailEnd/>
          </a:ln>
        </p:spPr>
        <p:txBody>
          <a:bodyPr wrap="none">
            <a:spAutoFit/>
          </a:bodyPr>
          <a:lstStyle/>
          <a:p>
            <a:r>
              <a:rPr lang="en-US" dirty="0"/>
              <a:t>Track Errors</a:t>
            </a:r>
          </a:p>
        </p:txBody>
      </p:sp>
      <p:sp>
        <p:nvSpPr>
          <p:cNvPr id="38919" name="TextBox 7"/>
          <p:cNvSpPr txBox="1">
            <a:spLocks noChangeArrowheads="1"/>
          </p:cNvSpPr>
          <p:nvPr/>
        </p:nvSpPr>
        <p:spPr bwMode="auto">
          <a:xfrm>
            <a:off x="9855200" y="2589213"/>
            <a:ext cx="1736725" cy="369887"/>
          </a:xfrm>
          <a:prstGeom prst="rect">
            <a:avLst/>
          </a:prstGeom>
          <a:noFill/>
          <a:ln w="9525">
            <a:noFill/>
            <a:miter lim="800000"/>
            <a:headEnd/>
            <a:tailEnd/>
          </a:ln>
        </p:spPr>
        <p:txBody>
          <a:bodyPr wrap="none">
            <a:spAutoFit/>
          </a:bodyPr>
          <a:lstStyle/>
          <a:p>
            <a:r>
              <a:rPr lang="en-US" dirty="0"/>
              <a:t>Intensity Errors</a:t>
            </a:r>
          </a:p>
        </p:txBody>
      </p:sp>
      <p:sp>
        <p:nvSpPr>
          <p:cNvPr id="38920" name="TextBox 8"/>
          <p:cNvSpPr txBox="1">
            <a:spLocks noChangeArrowheads="1"/>
          </p:cNvSpPr>
          <p:nvPr/>
        </p:nvSpPr>
        <p:spPr bwMode="auto">
          <a:xfrm>
            <a:off x="2781300" y="5611813"/>
            <a:ext cx="2651125" cy="369887"/>
          </a:xfrm>
          <a:prstGeom prst="rect">
            <a:avLst/>
          </a:prstGeom>
          <a:noFill/>
          <a:ln w="9525">
            <a:noFill/>
            <a:miter lim="800000"/>
            <a:headEnd/>
            <a:tailEnd/>
          </a:ln>
        </p:spPr>
        <p:txBody>
          <a:bodyPr wrap="none">
            <a:spAutoFit/>
          </a:bodyPr>
          <a:lstStyle/>
          <a:p>
            <a:r>
              <a:rPr lang="en-US" dirty="0"/>
              <a:t>Track Skill Improvement</a:t>
            </a:r>
          </a:p>
        </p:txBody>
      </p:sp>
      <p:sp>
        <p:nvSpPr>
          <p:cNvPr id="38921" name="TextBox 9"/>
          <p:cNvSpPr txBox="1">
            <a:spLocks noChangeArrowheads="1"/>
          </p:cNvSpPr>
          <p:nvPr/>
        </p:nvSpPr>
        <p:spPr bwMode="auto">
          <a:xfrm>
            <a:off x="9855200" y="4583113"/>
            <a:ext cx="1557338" cy="369887"/>
          </a:xfrm>
          <a:prstGeom prst="rect">
            <a:avLst/>
          </a:prstGeom>
          <a:noFill/>
          <a:ln w="9525">
            <a:noFill/>
            <a:miter lim="800000"/>
            <a:headEnd/>
            <a:tailEnd/>
          </a:ln>
        </p:spPr>
        <p:txBody>
          <a:bodyPr wrap="none">
            <a:spAutoFit/>
          </a:bodyPr>
          <a:lstStyle/>
          <a:p>
            <a:r>
              <a:rPr lang="en-US" dirty="0"/>
              <a:t>Intensity Bias</a:t>
            </a:r>
          </a:p>
        </p:txBody>
      </p:sp>
      <p:sp>
        <p:nvSpPr>
          <p:cNvPr id="11" name="Right Arrow 10"/>
          <p:cNvSpPr/>
          <p:nvPr/>
        </p:nvSpPr>
        <p:spPr>
          <a:xfrm rot="5400000">
            <a:off x="10702131" y="5491957"/>
            <a:ext cx="801687" cy="241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ight Arrow 11"/>
          <p:cNvSpPr/>
          <p:nvPr/>
        </p:nvSpPr>
        <p:spPr>
          <a:xfrm rot="16200000">
            <a:off x="8647906" y="1981994"/>
            <a:ext cx="973138" cy="241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descr="C:\Users\vijay.t.tallapragada\Downloads\FV3GFS\FV3GFS\fig_WPAL1518_st01.png"/>
          <p:cNvPicPr>
            <a:picLocks noChangeAspect="1" noChangeArrowheads="1"/>
          </p:cNvPicPr>
          <p:nvPr/>
        </p:nvPicPr>
        <p:blipFill>
          <a:blip r:embed="rId2"/>
          <a:srcRect/>
          <a:stretch>
            <a:fillRect/>
          </a:stretch>
        </p:blipFill>
        <p:spPr bwMode="auto">
          <a:xfrm>
            <a:off x="0" y="3543300"/>
            <a:ext cx="5791200" cy="3314700"/>
          </a:xfrm>
          <a:prstGeom prst="rect">
            <a:avLst/>
          </a:prstGeom>
          <a:noFill/>
          <a:ln w="9525">
            <a:noFill/>
            <a:miter lim="800000"/>
            <a:headEnd/>
            <a:tailEnd/>
          </a:ln>
        </p:spPr>
      </p:pic>
      <p:pic>
        <p:nvPicPr>
          <p:cNvPr id="39938" name="Picture 5" descr="C:\Users\vijay.t.tallapragada\Downloads\FV3GFS\FV3GFS\fig_WPAL1518_bias.png"/>
          <p:cNvPicPr>
            <a:picLocks noChangeAspect="1" noChangeArrowheads="1"/>
          </p:cNvPicPr>
          <p:nvPr/>
        </p:nvPicPr>
        <p:blipFill>
          <a:blip r:embed="rId3"/>
          <a:srcRect/>
          <a:stretch>
            <a:fillRect/>
          </a:stretch>
        </p:blipFill>
        <p:spPr bwMode="auto">
          <a:xfrm>
            <a:off x="5791200" y="3543300"/>
            <a:ext cx="6400800" cy="3314700"/>
          </a:xfrm>
          <a:prstGeom prst="rect">
            <a:avLst/>
          </a:prstGeom>
          <a:noFill/>
          <a:ln w="9525">
            <a:noFill/>
            <a:miter lim="800000"/>
            <a:headEnd/>
            <a:tailEnd/>
          </a:ln>
        </p:spPr>
      </p:pic>
      <p:pic>
        <p:nvPicPr>
          <p:cNvPr id="39939" name="Picture 3" descr="C:\Users\vijay.t.tallapragada\Downloads\FV3GFS\FV3GFS\fig_WPAL1518_wind.png"/>
          <p:cNvPicPr>
            <a:picLocks noChangeAspect="1" noChangeArrowheads="1"/>
          </p:cNvPicPr>
          <p:nvPr/>
        </p:nvPicPr>
        <p:blipFill>
          <a:blip r:embed="rId4"/>
          <a:srcRect/>
          <a:stretch>
            <a:fillRect/>
          </a:stretch>
        </p:blipFill>
        <p:spPr bwMode="auto">
          <a:xfrm>
            <a:off x="5791200" y="0"/>
            <a:ext cx="6400800" cy="3543300"/>
          </a:xfrm>
          <a:prstGeom prst="rect">
            <a:avLst/>
          </a:prstGeom>
          <a:noFill/>
          <a:ln w="9525">
            <a:noFill/>
            <a:miter lim="800000"/>
            <a:headEnd/>
            <a:tailEnd/>
          </a:ln>
        </p:spPr>
      </p:pic>
      <p:pic>
        <p:nvPicPr>
          <p:cNvPr id="39940" name="Picture 2" descr="C:\Users\vijay.t.tallapragada\Downloads\FV3GFS\FV3GFS\fig_WPAL1518_tker.png"/>
          <p:cNvPicPr>
            <a:picLocks noChangeAspect="1" noChangeArrowheads="1"/>
          </p:cNvPicPr>
          <p:nvPr/>
        </p:nvPicPr>
        <p:blipFill>
          <a:blip r:embed="rId5"/>
          <a:srcRect/>
          <a:stretch>
            <a:fillRect/>
          </a:stretch>
        </p:blipFill>
        <p:spPr bwMode="auto">
          <a:xfrm>
            <a:off x="0" y="0"/>
            <a:ext cx="5791200" cy="3543300"/>
          </a:xfrm>
          <a:prstGeom prst="rect">
            <a:avLst/>
          </a:prstGeom>
          <a:noFill/>
          <a:ln w="9525">
            <a:noFill/>
            <a:miter lim="800000"/>
            <a:headEnd/>
            <a:tailEnd/>
          </a:ln>
        </p:spPr>
      </p:pic>
      <p:sp>
        <p:nvSpPr>
          <p:cNvPr id="39941" name="TextBox 1"/>
          <p:cNvSpPr txBox="1">
            <a:spLocks noChangeArrowheads="1"/>
          </p:cNvSpPr>
          <p:nvPr/>
        </p:nvSpPr>
        <p:spPr bwMode="auto">
          <a:xfrm>
            <a:off x="800100" y="1255713"/>
            <a:ext cx="3476625" cy="369887"/>
          </a:xfrm>
          <a:prstGeom prst="rect">
            <a:avLst/>
          </a:prstGeom>
          <a:noFill/>
          <a:ln w="9525">
            <a:noFill/>
            <a:miter lim="800000"/>
            <a:headEnd/>
            <a:tailEnd/>
          </a:ln>
        </p:spPr>
        <p:txBody>
          <a:bodyPr wrap="none">
            <a:spAutoFit/>
          </a:bodyPr>
          <a:lstStyle/>
          <a:p>
            <a:r>
              <a:rPr lang="en-US" b="1" dirty="0"/>
              <a:t>West Pacific Basin; 2015-2018</a:t>
            </a:r>
          </a:p>
        </p:txBody>
      </p:sp>
      <p:sp>
        <p:nvSpPr>
          <p:cNvPr id="39942" name="TextBox 2"/>
          <p:cNvSpPr txBox="1">
            <a:spLocks noChangeArrowheads="1"/>
          </p:cNvSpPr>
          <p:nvPr/>
        </p:nvSpPr>
        <p:spPr bwMode="auto">
          <a:xfrm>
            <a:off x="3162300" y="2589213"/>
            <a:ext cx="1446213" cy="369887"/>
          </a:xfrm>
          <a:prstGeom prst="rect">
            <a:avLst/>
          </a:prstGeom>
          <a:noFill/>
          <a:ln w="9525">
            <a:noFill/>
            <a:miter lim="800000"/>
            <a:headEnd/>
            <a:tailEnd/>
          </a:ln>
        </p:spPr>
        <p:txBody>
          <a:bodyPr wrap="none">
            <a:spAutoFit/>
          </a:bodyPr>
          <a:lstStyle/>
          <a:p>
            <a:r>
              <a:rPr lang="en-US" dirty="0"/>
              <a:t>Track Errors</a:t>
            </a:r>
          </a:p>
        </p:txBody>
      </p:sp>
      <p:sp>
        <p:nvSpPr>
          <p:cNvPr id="39943" name="TextBox 7"/>
          <p:cNvSpPr txBox="1">
            <a:spLocks noChangeArrowheads="1"/>
          </p:cNvSpPr>
          <p:nvPr/>
        </p:nvSpPr>
        <p:spPr bwMode="auto">
          <a:xfrm>
            <a:off x="9855200" y="2589213"/>
            <a:ext cx="1736725" cy="369887"/>
          </a:xfrm>
          <a:prstGeom prst="rect">
            <a:avLst/>
          </a:prstGeom>
          <a:noFill/>
          <a:ln w="9525">
            <a:noFill/>
            <a:miter lim="800000"/>
            <a:headEnd/>
            <a:tailEnd/>
          </a:ln>
        </p:spPr>
        <p:txBody>
          <a:bodyPr wrap="none">
            <a:spAutoFit/>
          </a:bodyPr>
          <a:lstStyle/>
          <a:p>
            <a:r>
              <a:rPr lang="en-US" dirty="0"/>
              <a:t>Intensity Errors</a:t>
            </a:r>
          </a:p>
        </p:txBody>
      </p:sp>
      <p:sp>
        <p:nvSpPr>
          <p:cNvPr id="39944" name="TextBox 8"/>
          <p:cNvSpPr txBox="1">
            <a:spLocks noChangeArrowheads="1"/>
          </p:cNvSpPr>
          <p:nvPr/>
        </p:nvSpPr>
        <p:spPr bwMode="auto">
          <a:xfrm>
            <a:off x="2781300" y="5611813"/>
            <a:ext cx="2651125" cy="369887"/>
          </a:xfrm>
          <a:prstGeom prst="rect">
            <a:avLst/>
          </a:prstGeom>
          <a:noFill/>
          <a:ln w="9525">
            <a:noFill/>
            <a:miter lim="800000"/>
            <a:headEnd/>
            <a:tailEnd/>
          </a:ln>
        </p:spPr>
        <p:txBody>
          <a:bodyPr wrap="none">
            <a:spAutoFit/>
          </a:bodyPr>
          <a:lstStyle/>
          <a:p>
            <a:r>
              <a:rPr lang="en-US" dirty="0"/>
              <a:t>Track Skill Improvement</a:t>
            </a:r>
          </a:p>
        </p:txBody>
      </p:sp>
      <p:sp>
        <p:nvSpPr>
          <p:cNvPr id="39945" name="TextBox 9"/>
          <p:cNvSpPr txBox="1">
            <a:spLocks noChangeArrowheads="1"/>
          </p:cNvSpPr>
          <p:nvPr/>
        </p:nvSpPr>
        <p:spPr bwMode="auto">
          <a:xfrm>
            <a:off x="9682163" y="4529138"/>
            <a:ext cx="1555750" cy="369887"/>
          </a:xfrm>
          <a:prstGeom prst="rect">
            <a:avLst/>
          </a:prstGeom>
          <a:noFill/>
          <a:ln w="9525">
            <a:noFill/>
            <a:miter lim="800000"/>
            <a:headEnd/>
            <a:tailEnd/>
          </a:ln>
        </p:spPr>
        <p:txBody>
          <a:bodyPr wrap="none">
            <a:spAutoFit/>
          </a:bodyPr>
          <a:lstStyle/>
          <a:p>
            <a:r>
              <a:rPr lang="en-US" dirty="0"/>
              <a:t>Intensity Bias</a:t>
            </a:r>
          </a:p>
        </p:txBody>
      </p:sp>
      <p:sp>
        <p:nvSpPr>
          <p:cNvPr id="11" name="Right Arrow 10"/>
          <p:cNvSpPr/>
          <p:nvPr/>
        </p:nvSpPr>
        <p:spPr>
          <a:xfrm rot="5400000">
            <a:off x="10856912" y="5080001"/>
            <a:ext cx="974725" cy="241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4" descr="C:\Users\vijay.t.tallapragada\Downloads\FV3GFS\FV3GFS\fig_IOAL1518_bias.png"/>
          <p:cNvPicPr>
            <a:picLocks noChangeAspect="1" noChangeArrowheads="1"/>
          </p:cNvPicPr>
          <p:nvPr/>
        </p:nvPicPr>
        <p:blipFill>
          <a:blip r:embed="rId2"/>
          <a:srcRect/>
          <a:stretch>
            <a:fillRect/>
          </a:stretch>
        </p:blipFill>
        <p:spPr bwMode="auto">
          <a:xfrm>
            <a:off x="5791200" y="3543300"/>
            <a:ext cx="6400800" cy="3314700"/>
          </a:xfrm>
          <a:prstGeom prst="rect">
            <a:avLst/>
          </a:prstGeom>
          <a:noFill/>
          <a:ln w="9525">
            <a:noFill/>
            <a:miter lim="800000"/>
            <a:headEnd/>
            <a:tailEnd/>
          </a:ln>
        </p:spPr>
      </p:pic>
      <p:pic>
        <p:nvPicPr>
          <p:cNvPr id="40962" name="Picture 5" descr="C:\Users\vijay.t.tallapragada\Downloads\FV3GFS\FV3GFS\fig_IOAL1518_st01.png"/>
          <p:cNvPicPr>
            <a:picLocks noChangeAspect="1" noChangeArrowheads="1"/>
          </p:cNvPicPr>
          <p:nvPr/>
        </p:nvPicPr>
        <p:blipFill>
          <a:blip r:embed="rId3"/>
          <a:srcRect/>
          <a:stretch>
            <a:fillRect/>
          </a:stretch>
        </p:blipFill>
        <p:spPr bwMode="auto">
          <a:xfrm>
            <a:off x="0" y="3543300"/>
            <a:ext cx="5791200" cy="3289300"/>
          </a:xfrm>
          <a:prstGeom prst="rect">
            <a:avLst/>
          </a:prstGeom>
          <a:noFill/>
          <a:ln w="9525">
            <a:noFill/>
            <a:miter lim="800000"/>
            <a:headEnd/>
            <a:tailEnd/>
          </a:ln>
        </p:spPr>
      </p:pic>
      <p:pic>
        <p:nvPicPr>
          <p:cNvPr id="40963" name="Picture 3" descr="C:\Users\vijay.t.tallapragada\Downloads\FV3GFS\FV3GFS\fig_IOAL1518_wind.png"/>
          <p:cNvPicPr>
            <a:picLocks noChangeAspect="1" noChangeArrowheads="1"/>
          </p:cNvPicPr>
          <p:nvPr/>
        </p:nvPicPr>
        <p:blipFill>
          <a:blip r:embed="rId4"/>
          <a:srcRect/>
          <a:stretch>
            <a:fillRect/>
          </a:stretch>
        </p:blipFill>
        <p:spPr bwMode="auto">
          <a:xfrm>
            <a:off x="5791200" y="-12700"/>
            <a:ext cx="6400800" cy="3556000"/>
          </a:xfrm>
          <a:prstGeom prst="rect">
            <a:avLst/>
          </a:prstGeom>
          <a:noFill/>
          <a:ln w="9525">
            <a:noFill/>
            <a:miter lim="800000"/>
            <a:headEnd/>
            <a:tailEnd/>
          </a:ln>
        </p:spPr>
      </p:pic>
      <p:pic>
        <p:nvPicPr>
          <p:cNvPr id="40964" name="Picture 2" descr="C:\Users\vijay.t.tallapragada\Downloads\FV3GFS\FV3GFS\fig_IOAL1518_tker.png"/>
          <p:cNvPicPr>
            <a:picLocks noChangeAspect="1" noChangeArrowheads="1"/>
          </p:cNvPicPr>
          <p:nvPr/>
        </p:nvPicPr>
        <p:blipFill>
          <a:blip r:embed="rId5"/>
          <a:srcRect/>
          <a:stretch>
            <a:fillRect/>
          </a:stretch>
        </p:blipFill>
        <p:spPr bwMode="auto">
          <a:xfrm>
            <a:off x="0" y="-12700"/>
            <a:ext cx="5791200" cy="3556000"/>
          </a:xfrm>
          <a:prstGeom prst="rect">
            <a:avLst/>
          </a:prstGeom>
          <a:noFill/>
          <a:ln w="9525">
            <a:noFill/>
            <a:miter lim="800000"/>
            <a:headEnd/>
            <a:tailEnd/>
          </a:ln>
        </p:spPr>
      </p:pic>
      <p:sp>
        <p:nvSpPr>
          <p:cNvPr id="40965" name="TextBox 1"/>
          <p:cNvSpPr txBox="1">
            <a:spLocks noChangeArrowheads="1"/>
          </p:cNvSpPr>
          <p:nvPr/>
        </p:nvSpPr>
        <p:spPr bwMode="auto">
          <a:xfrm>
            <a:off x="800100" y="1255713"/>
            <a:ext cx="4249738" cy="369887"/>
          </a:xfrm>
          <a:prstGeom prst="rect">
            <a:avLst/>
          </a:prstGeom>
          <a:noFill/>
          <a:ln w="9525">
            <a:noFill/>
            <a:miter lim="800000"/>
            <a:headEnd/>
            <a:tailEnd/>
          </a:ln>
        </p:spPr>
        <p:txBody>
          <a:bodyPr wrap="none">
            <a:spAutoFit/>
          </a:bodyPr>
          <a:lstStyle/>
          <a:p>
            <a:r>
              <a:rPr lang="en-US" b="1" dirty="0"/>
              <a:t>North Indian Ocean Basin; 2015-2018</a:t>
            </a:r>
          </a:p>
        </p:txBody>
      </p:sp>
      <p:sp>
        <p:nvSpPr>
          <p:cNvPr id="40966" name="TextBox 2"/>
          <p:cNvSpPr txBox="1">
            <a:spLocks noChangeArrowheads="1"/>
          </p:cNvSpPr>
          <p:nvPr/>
        </p:nvSpPr>
        <p:spPr bwMode="auto">
          <a:xfrm>
            <a:off x="3162300" y="2589213"/>
            <a:ext cx="1446213" cy="369887"/>
          </a:xfrm>
          <a:prstGeom prst="rect">
            <a:avLst/>
          </a:prstGeom>
          <a:noFill/>
          <a:ln w="9525">
            <a:noFill/>
            <a:miter lim="800000"/>
            <a:headEnd/>
            <a:tailEnd/>
          </a:ln>
        </p:spPr>
        <p:txBody>
          <a:bodyPr wrap="none">
            <a:spAutoFit/>
          </a:bodyPr>
          <a:lstStyle/>
          <a:p>
            <a:r>
              <a:rPr lang="en-US" dirty="0"/>
              <a:t>Track Errors</a:t>
            </a:r>
          </a:p>
        </p:txBody>
      </p:sp>
      <p:sp>
        <p:nvSpPr>
          <p:cNvPr id="40967" name="TextBox 7"/>
          <p:cNvSpPr txBox="1">
            <a:spLocks noChangeArrowheads="1"/>
          </p:cNvSpPr>
          <p:nvPr/>
        </p:nvSpPr>
        <p:spPr bwMode="auto">
          <a:xfrm>
            <a:off x="9855200" y="2589213"/>
            <a:ext cx="1736725" cy="369887"/>
          </a:xfrm>
          <a:prstGeom prst="rect">
            <a:avLst/>
          </a:prstGeom>
          <a:noFill/>
          <a:ln w="9525">
            <a:noFill/>
            <a:miter lim="800000"/>
            <a:headEnd/>
            <a:tailEnd/>
          </a:ln>
        </p:spPr>
        <p:txBody>
          <a:bodyPr wrap="none">
            <a:spAutoFit/>
          </a:bodyPr>
          <a:lstStyle/>
          <a:p>
            <a:r>
              <a:rPr lang="en-US" dirty="0"/>
              <a:t>Intensity Errors</a:t>
            </a:r>
          </a:p>
        </p:txBody>
      </p:sp>
      <p:sp>
        <p:nvSpPr>
          <p:cNvPr id="40968" name="TextBox 8"/>
          <p:cNvSpPr txBox="1">
            <a:spLocks noChangeArrowheads="1"/>
          </p:cNvSpPr>
          <p:nvPr/>
        </p:nvSpPr>
        <p:spPr bwMode="auto">
          <a:xfrm>
            <a:off x="2781300" y="5611813"/>
            <a:ext cx="2651125" cy="369887"/>
          </a:xfrm>
          <a:prstGeom prst="rect">
            <a:avLst/>
          </a:prstGeom>
          <a:noFill/>
          <a:ln w="9525">
            <a:noFill/>
            <a:miter lim="800000"/>
            <a:headEnd/>
            <a:tailEnd/>
          </a:ln>
        </p:spPr>
        <p:txBody>
          <a:bodyPr wrap="none">
            <a:spAutoFit/>
          </a:bodyPr>
          <a:lstStyle/>
          <a:p>
            <a:r>
              <a:rPr lang="en-US" dirty="0"/>
              <a:t>Track Skill Improvement</a:t>
            </a:r>
          </a:p>
        </p:txBody>
      </p:sp>
      <p:sp>
        <p:nvSpPr>
          <p:cNvPr id="40969" name="TextBox 9"/>
          <p:cNvSpPr txBox="1">
            <a:spLocks noChangeArrowheads="1"/>
          </p:cNvSpPr>
          <p:nvPr/>
        </p:nvSpPr>
        <p:spPr bwMode="auto">
          <a:xfrm>
            <a:off x="9855200" y="4583113"/>
            <a:ext cx="1557338" cy="369887"/>
          </a:xfrm>
          <a:prstGeom prst="rect">
            <a:avLst/>
          </a:prstGeom>
          <a:noFill/>
          <a:ln w="9525">
            <a:noFill/>
            <a:miter lim="800000"/>
            <a:headEnd/>
            <a:tailEnd/>
          </a:ln>
        </p:spPr>
        <p:txBody>
          <a:bodyPr wrap="none">
            <a:spAutoFit/>
          </a:bodyPr>
          <a:lstStyle/>
          <a:p>
            <a:r>
              <a:rPr lang="en-US" dirty="0"/>
              <a:t>Intensity Bias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 descr="C:\Users\vijay.t.tallapragada\Downloads\FV3GFS\FV3GFS\fig_SHAL1518_st01.png"/>
          <p:cNvPicPr>
            <a:picLocks noChangeAspect="1" noChangeArrowheads="1"/>
          </p:cNvPicPr>
          <p:nvPr/>
        </p:nvPicPr>
        <p:blipFill>
          <a:blip r:embed="rId2"/>
          <a:srcRect/>
          <a:stretch>
            <a:fillRect/>
          </a:stretch>
        </p:blipFill>
        <p:spPr bwMode="auto">
          <a:xfrm>
            <a:off x="0" y="3516313"/>
            <a:ext cx="5791200" cy="3341687"/>
          </a:xfrm>
          <a:prstGeom prst="rect">
            <a:avLst/>
          </a:prstGeom>
          <a:noFill/>
          <a:ln w="9525">
            <a:noFill/>
            <a:miter lim="800000"/>
            <a:headEnd/>
            <a:tailEnd/>
          </a:ln>
        </p:spPr>
      </p:pic>
      <p:pic>
        <p:nvPicPr>
          <p:cNvPr id="41986" name="Picture 5" descr="C:\Users\vijay.t.tallapragada\Downloads\FV3GFS\FV3GFS\fig_SHAL1518_bias.png"/>
          <p:cNvPicPr>
            <a:picLocks noChangeAspect="1" noChangeArrowheads="1"/>
          </p:cNvPicPr>
          <p:nvPr/>
        </p:nvPicPr>
        <p:blipFill>
          <a:blip r:embed="rId3"/>
          <a:srcRect/>
          <a:stretch>
            <a:fillRect/>
          </a:stretch>
        </p:blipFill>
        <p:spPr bwMode="auto">
          <a:xfrm>
            <a:off x="5791200" y="3543300"/>
            <a:ext cx="6400800" cy="3314700"/>
          </a:xfrm>
          <a:prstGeom prst="rect">
            <a:avLst/>
          </a:prstGeom>
          <a:noFill/>
          <a:ln w="9525">
            <a:noFill/>
            <a:miter lim="800000"/>
            <a:headEnd/>
            <a:tailEnd/>
          </a:ln>
        </p:spPr>
      </p:pic>
      <p:pic>
        <p:nvPicPr>
          <p:cNvPr id="41987" name="Picture 3" descr="C:\Users\vijay.t.tallapragada\Downloads\FV3GFS\FV3GFS\fig_SHAL1518_wind.png"/>
          <p:cNvPicPr>
            <a:picLocks noChangeAspect="1" noChangeArrowheads="1"/>
          </p:cNvPicPr>
          <p:nvPr/>
        </p:nvPicPr>
        <p:blipFill>
          <a:blip r:embed="rId4"/>
          <a:srcRect/>
          <a:stretch>
            <a:fillRect/>
          </a:stretch>
        </p:blipFill>
        <p:spPr bwMode="auto">
          <a:xfrm>
            <a:off x="5791200" y="11113"/>
            <a:ext cx="6400800" cy="3532187"/>
          </a:xfrm>
          <a:prstGeom prst="rect">
            <a:avLst/>
          </a:prstGeom>
          <a:noFill/>
          <a:ln w="9525">
            <a:noFill/>
            <a:miter lim="800000"/>
            <a:headEnd/>
            <a:tailEnd/>
          </a:ln>
        </p:spPr>
      </p:pic>
      <p:pic>
        <p:nvPicPr>
          <p:cNvPr id="41988" name="Picture 2" descr="C:\Users\vijay.t.tallapragada\Downloads\FV3GFS\FV3GFS\fig_SHAL1518_tker.png"/>
          <p:cNvPicPr>
            <a:picLocks noChangeAspect="1" noChangeArrowheads="1"/>
          </p:cNvPicPr>
          <p:nvPr/>
        </p:nvPicPr>
        <p:blipFill>
          <a:blip r:embed="rId5"/>
          <a:srcRect/>
          <a:stretch>
            <a:fillRect/>
          </a:stretch>
        </p:blipFill>
        <p:spPr bwMode="auto">
          <a:xfrm>
            <a:off x="0" y="0"/>
            <a:ext cx="5791200" cy="3516313"/>
          </a:xfrm>
          <a:prstGeom prst="rect">
            <a:avLst/>
          </a:prstGeom>
          <a:noFill/>
          <a:ln w="9525">
            <a:noFill/>
            <a:miter lim="800000"/>
            <a:headEnd/>
            <a:tailEnd/>
          </a:ln>
        </p:spPr>
      </p:pic>
      <p:sp>
        <p:nvSpPr>
          <p:cNvPr id="41989" name="TextBox 1"/>
          <p:cNvSpPr txBox="1">
            <a:spLocks noChangeArrowheads="1"/>
          </p:cNvSpPr>
          <p:nvPr/>
        </p:nvSpPr>
        <p:spPr bwMode="auto">
          <a:xfrm>
            <a:off x="800100" y="1255713"/>
            <a:ext cx="3967163" cy="369887"/>
          </a:xfrm>
          <a:prstGeom prst="rect">
            <a:avLst/>
          </a:prstGeom>
          <a:noFill/>
          <a:ln w="9525">
            <a:noFill/>
            <a:miter lim="800000"/>
            <a:headEnd/>
            <a:tailEnd/>
          </a:ln>
        </p:spPr>
        <p:txBody>
          <a:bodyPr wrap="none">
            <a:spAutoFit/>
          </a:bodyPr>
          <a:lstStyle/>
          <a:p>
            <a:r>
              <a:rPr lang="en-US" b="1" dirty="0"/>
              <a:t>Southern Hemisphere; 2015-2018</a:t>
            </a:r>
          </a:p>
        </p:txBody>
      </p:sp>
      <p:sp>
        <p:nvSpPr>
          <p:cNvPr id="41990" name="TextBox 2"/>
          <p:cNvSpPr txBox="1">
            <a:spLocks noChangeArrowheads="1"/>
          </p:cNvSpPr>
          <p:nvPr/>
        </p:nvSpPr>
        <p:spPr bwMode="auto">
          <a:xfrm>
            <a:off x="3162300" y="2589213"/>
            <a:ext cx="1446213" cy="369887"/>
          </a:xfrm>
          <a:prstGeom prst="rect">
            <a:avLst/>
          </a:prstGeom>
          <a:noFill/>
          <a:ln w="9525">
            <a:noFill/>
            <a:miter lim="800000"/>
            <a:headEnd/>
            <a:tailEnd/>
          </a:ln>
        </p:spPr>
        <p:txBody>
          <a:bodyPr wrap="none">
            <a:spAutoFit/>
          </a:bodyPr>
          <a:lstStyle/>
          <a:p>
            <a:r>
              <a:rPr lang="en-US" dirty="0"/>
              <a:t>Track Errors</a:t>
            </a:r>
          </a:p>
        </p:txBody>
      </p:sp>
      <p:sp>
        <p:nvSpPr>
          <p:cNvPr id="41991" name="TextBox 7"/>
          <p:cNvSpPr txBox="1">
            <a:spLocks noChangeArrowheads="1"/>
          </p:cNvSpPr>
          <p:nvPr/>
        </p:nvSpPr>
        <p:spPr bwMode="auto">
          <a:xfrm>
            <a:off x="9855200" y="2589213"/>
            <a:ext cx="1736725" cy="369887"/>
          </a:xfrm>
          <a:prstGeom prst="rect">
            <a:avLst/>
          </a:prstGeom>
          <a:noFill/>
          <a:ln w="9525">
            <a:noFill/>
            <a:miter lim="800000"/>
            <a:headEnd/>
            <a:tailEnd/>
          </a:ln>
        </p:spPr>
        <p:txBody>
          <a:bodyPr wrap="none">
            <a:spAutoFit/>
          </a:bodyPr>
          <a:lstStyle/>
          <a:p>
            <a:r>
              <a:rPr lang="en-US" dirty="0"/>
              <a:t>Intensity Errors</a:t>
            </a:r>
          </a:p>
        </p:txBody>
      </p:sp>
      <p:sp>
        <p:nvSpPr>
          <p:cNvPr id="41992" name="TextBox 8"/>
          <p:cNvSpPr txBox="1">
            <a:spLocks noChangeArrowheads="1"/>
          </p:cNvSpPr>
          <p:nvPr/>
        </p:nvSpPr>
        <p:spPr bwMode="auto">
          <a:xfrm>
            <a:off x="2781300" y="5611813"/>
            <a:ext cx="2651125" cy="369887"/>
          </a:xfrm>
          <a:prstGeom prst="rect">
            <a:avLst/>
          </a:prstGeom>
          <a:noFill/>
          <a:ln w="9525">
            <a:noFill/>
            <a:miter lim="800000"/>
            <a:headEnd/>
            <a:tailEnd/>
          </a:ln>
        </p:spPr>
        <p:txBody>
          <a:bodyPr wrap="none">
            <a:spAutoFit/>
          </a:bodyPr>
          <a:lstStyle/>
          <a:p>
            <a:r>
              <a:rPr lang="en-US" dirty="0"/>
              <a:t>Track Skill Improvement</a:t>
            </a:r>
          </a:p>
        </p:txBody>
      </p:sp>
      <p:sp>
        <p:nvSpPr>
          <p:cNvPr id="41993" name="TextBox 9"/>
          <p:cNvSpPr txBox="1">
            <a:spLocks noChangeArrowheads="1"/>
          </p:cNvSpPr>
          <p:nvPr/>
        </p:nvSpPr>
        <p:spPr bwMode="auto">
          <a:xfrm>
            <a:off x="9855200" y="4583113"/>
            <a:ext cx="1557338" cy="369887"/>
          </a:xfrm>
          <a:prstGeom prst="rect">
            <a:avLst/>
          </a:prstGeom>
          <a:noFill/>
          <a:ln w="9525">
            <a:noFill/>
            <a:miter lim="800000"/>
            <a:headEnd/>
            <a:tailEnd/>
          </a:ln>
        </p:spPr>
        <p:txBody>
          <a:bodyPr wrap="none">
            <a:spAutoFit/>
          </a:bodyPr>
          <a:lstStyle/>
          <a:p>
            <a:r>
              <a:rPr lang="en-US" dirty="0"/>
              <a:t>Intensity Bias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60400" y="330200"/>
            <a:ext cx="10693400" cy="2586038"/>
          </a:xfrm>
          <a:prstGeom prst="rect">
            <a:avLst/>
          </a:prstGeom>
          <a:noFill/>
          <a:ln>
            <a:solidFill>
              <a:schemeClr val="accent2">
                <a:lumMod val="60000"/>
                <a:lumOff val="40000"/>
              </a:schemeClr>
            </a:solidFill>
          </a:ln>
        </p:spPr>
        <p:txBody>
          <a:bodyPr>
            <a:spAutoFit/>
          </a:bodyPr>
          <a:lstStyle/>
          <a:p>
            <a:pPr>
              <a:defRPr/>
            </a:pPr>
            <a:r>
              <a:rPr lang="en-US" dirty="0">
                <a:solidFill>
                  <a:schemeClr val="accent2"/>
                </a:solidFill>
              </a:rPr>
              <a:t>Comparing FV3GFS with current operational GFS:</a:t>
            </a:r>
          </a:p>
          <a:p>
            <a:pPr>
              <a:defRPr/>
            </a:pPr>
            <a:endParaRPr lang="en-US" dirty="0"/>
          </a:p>
          <a:p>
            <a:pPr marL="457200" indent="-457200">
              <a:buFont typeface="Arial" panose="020B0604020202020204" pitchFamily="34" charset="0"/>
              <a:buChar char="•"/>
              <a:defRPr/>
            </a:pPr>
            <a:r>
              <a:rPr lang="en-US" dirty="0"/>
              <a:t>Large-scale verification stats are improved, including ACC and precip ETS scores</a:t>
            </a:r>
          </a:p>
          <a:p>
            <a:pPr marL="457200" indent="-457200">
              <a:buFont typeface="Arial" panose="020B0604020202020204" pitchFamily="34" charset="0"/>
              <a:buChar char="•"/>
              <a:defRPr/>
            </a:pPr>
            <a:endParaRPr lang="en-US" dirty="0"/>
          </a:p>
          <a:p>
            <a:pPr marL="457200" indent="-457200">
              <a:buFont typeface="Arial" panose="020B0604020202020204" pitchFamily="34" charset="0"/>
              <a:buChar char="•"/>
              <a:defRPr/>
            </a:pPr>
            <a:r>
              <a:rPr lang="en-US" dirty="0"/>
              <a:t>Hurricane tracks are improved over Atlantic and Eastern Pacific basins.</a:t>
            </a:r>
          </a:p>
          <a:p>
            <a:pPr marL="457200" indent="-457200">
              <a:buFont typeface="Arial" panose="020B0604020202020204" pitchFamily="34" charset="0"/>
              <a:buChar char="•"/>
              <a:defRPr/>
            </a:pPr>
            <a:endParaRPr lang="en-US" dirty="0"/>
          </a:p>
          <a:p>
            <a:pPr marL="457200" indent="-457200">
              <a:buFont typeface="Arial" panose="020B0604020202020204" pitchFamily="34" charset="0"/>
              <a:buChar char="•"/>
              <a:defRPr/>
            </a:pPr>
            <a:r>
              <a:rPr lang="en-US" dirty="0">
                <a:solidFill>
                  <a:srgbClr val="FF0000"/>
                </a:solidFill>
              </a:rPr>
              <a:t>Hurricane intensity is too weak</a:t>
            </a:r>
          </a:p>
          <a:p>
            <a:pPr marL="457200" indent="-457200">
              <a:buFont typeface="Arial" panose="020B0604020202020204" pitchFamily="34" charset="0"/>
              <a:buChar char="•"/>
              <a:defRPr/>
            </a:pPr>
            <a:endParaRPr lang="en-US" dirty="0">
              <a:solidFill>
                <a:srgbClr val="FF0000"/>
              </a:solidFill>
            </a:endParaRPr>
          </a:p>
          <a:p>
            <a:pPr marL="457200" indent="-457200">
              <a:buFont typeface="Arial" panose="020B0604020202020204" pitchFamily="34" charset="0"/>
              <a:buChar char="•"/>
              <a:defRPr/>
            </a:pPr>
            <a:r>
              <a:rPr lang="en-US" dirty="0">
                <a:solidFill>
                  <a:srgbClr val="FF0000"/>
                </a:solidFill>
              </a:rPr>
              <a:t>Upper air RMSE/Bias scores are worse than operational GFS</a:t>
            </a:r>
          </a:p>
        </p:txBody>
      </p:sp>
      <p:sp>
        <p:nvSpPr>
          <p:cNvPr id="8" name="TextBox 7"/>
          <p:cNvSpPr txBox="1"/>
          <p:nvPr/>
        </p:nvSpPr>
        <p:spPr>
          <a:xfrm>
            <a:off x="660400" y="3035300"/>
            <a:ext cx="10896600" cy="3397250"/>
          </a:xfrm>
          <a:prstGeom prst="rect">
            <a:avLst/>
          </a:prstGeom>
          <a:noFill/>
          <a:ln>
            <a:solidFill>
              <a:schemeClr val="accent2"/>
            </a:solidFill>
          </a:ln>
        </p:spPr>
        <p:txBody>
          <a:bodyPr>
            <a:spAutoFit/>
          </a:bodyPr>
          <a:lstStyle/>
          <a:p>
            <a:r>
              <a:rPr lang="en-US" dirty="0">
                <a:solidFill>
                  <a:schemeClr val="accent2"/>
                </a:solidFill>
              </a:rPr>
              <a:t>Actions Taken:</a:t>
            </a:r>
          </a:p>
          <a:p>
            <a:endParaRPr lang="en-US" dirty="0"/>
          </a:p>
          <a:p>
            <a:pPr>
              <a:buFont typeface="Arial" charset="0"/>
              <a:buChar char="•"/>
            </a:pPr>
            <a:r>
              <a:rPr lang="en-US" dirty="0"/>
              <a:t>Consulted with GFDL.  SJ-Lin stated that using the advection scheme hord=6 gives better ACC scores but weaker storms, while using hord=5 gives better storm intensity but lower ACC.  </a:t>
            </a:r>
          </a:p>
          <a:p>
            <a:pPr>
              <a:buFont typeface="Arial" charset="0"/>
              <a:buChar char="•"/>
            </a:pPr>
            <a:endParaRPr lang="en-US" dirty="0"/>
          </a:p>
          <a:p>
            <a:pPr>
              <a:buFont typeface="Arial" charset="0"/>
              <a:buChar char="•"/>
            </a:pPr>
            <a:r>
              <a:rPr lang="en-US" dirty="0"/>
              <a:t>Hord=5:  Unlimited Colella and Woodward (1984) Piecewise-parabolic method, using Hunyh’s second constraint to enforce monotonicity</a:t>
            </a:r>
          </a:p>
          <a:p>
            <a:pPr>
              <a:buFont typeface="Arial" charset="0"/>
              <a:buChar char="•"/>
            </a:pPr>
            <a:r>
              <a:rPr lang="en-US" dirty="0"/>
              <a:t>Hord=6: unlimited “fifth-order” PPM. This option may be useful for 4D-DA.</a:t>
            </a:r>
          </a:p>
          <a:p>
            <a:pPr>
              <a:buFont typeface="Arial" charset="0"/>
              <a:buChar char="•"/>
            </a:pPr>
            <a:endParaRPr lang="en-US" dirty="0"/>
          </a:p>
          <a:p>
            <a:pPr>
              <a:buFont typeface="Arial" charset="0"/>
              <a:buChar char="•"/>
            </a:pPr>
            <a:r>
              <a:rPr lang="en-US" dirty="0">
                <a:solidFill>
                  <a:srgbClr val="FF0000"/>
                </a:solidFill>
              </a:rPr>
              <a:t>SJ Lin recommended to run GDAS cycle with hord=6, and GFS forecast with hord=5</a:t>
            </a:r>
          </a:p>
          <a:p>
            <a:pPr>
              <a:buFont typeface="Arial" charset="0"/>
              <a:buChar char="•"/>
            </a:pPr>
            <a:endParaRPr lang="en-US" dirty="0"/>
          </a:p>
          <a:p>
            <a:pPr>
              <a:buFont typeface="Arial" charset="0"/>
              <a:buChar char="•"/>
            </a:pPr>
            <a:r>
              <a:rPr lang="en-US" dirty="0">
                <a:solidFill>
                  <a:srgbClr val="FF0000"/>
                </a:solidFill>
              </a:rPr>
              <a:t>Compare FV3GFS upper air scores with ECMWF scores; Verified against rawinsondes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http://www.emc.ncep.noaa.gov/gmb/STATS_vsdb/allmodel/daily/rms/rmspmean_WIND_G2TRO.png"/>
          <p:cNvPicPr>
            <a:picLocks noChangeAspect="1" noChangeArrowheads="1"/>
          </p:cNvPicPr>
          <p:nvPr/>
        </p:nvPicPr>
        <p:blipFill>
          <a:blip r:embed="rId2"/>
          <a:srcRect/>
          <a:stretch>
            <a:fillRect/>
          </a:stretch>
        </p:blipFill>
        <p:spPr bwMode="auto">
          <a:xfrm>
            <a:off x="4562475" y="0"/>
            <a:ext cx="6667500" cy="6667500"/>
          </a:xfrm>
          <a:prstGeom prst="rect">
            <a:avLst/>
          </a:prstGeom>
          <a:noFill/>
          <a:ln w="9525">
            <a:noFill/>
            <a:miter lim="800000"/>
            <a:headEnd/>
            <a:tailEnd/>
          </a:ln>
        </p:spPr>
      </p:pic>
      <p:sp>
        <p:nvSpPr>
          <p:cNvPr id="44034" name="TextBox 3"/>
          <p:cNvSpPr txBox="1">
            <a:spLocks noChangeArrowheads="1"/>
          </p:cNvSpPr>
          <p:nvPr/>
        </p:nvSpPr>
        <p:spPr bwMode="auto">
          <a:xfrm>
            <a:off x="927100" y="2565400"/>
            <a:ext cx="2527300" cy="923925"/>
          </a:xfrm>
          <a:prstGeom prst="rect">
            <a:avLst/>
          </a:prstGeom>
          <a:noFill/>
          <a:ln w="9525">
            <a:noFill/>
            <a:miter lim="800000"/>
            <a:headEnd/>
            <a:tailEnd/>
          </a:ln>
        </p:spPr>
        <p:txBody>
          <a:bodyPr>
            <a:spAutoFit/>
          </a:bodyPr>
          <a:lstStyle/>
          <a:p>
            <a:r>
              <a:rPr lang="en-US" dirty="0"/>
              <a:t>FV3GFS Wind RMSE  compared to ECMWF and Ops GFS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7" name="Picture 5" descr="http://www.emc.ncep.noaa.gov/gmb/emc.glopara/vsdb/gfs2019/fits/time/timevrt/swb.nh.00.png"/>
          <p:cNvPicPr>
            <a:picLocks noChangeAspect="1" noChangeArrowheads="1"/>
          </p:cNvPicPr>
          <p:nvPr/>
        </p:nvPicPr>
        <p:blipFill>
          <a:blip r:embed="rId2"/>
          <a:srcRect/>
          <a:stretch>
            <a:fillRect/>
          </a:stretch>
        </p:blipFill>
        <p:spPr bwMode="auto">
          <a:xfrm>
            <a:off x="320675" y="735013"/>
            <a:ext cx="3811588" cy="5289550"/>
          </a:xfrm>
          <a:prstGeom prst="rect">
            <a:avLst/>
          </a:prstGeom>
          <a:noFill/>
        </p:spPr>
      </p:pic>
      <p:sp>
        <p:nvSpPr>
          <p:cNvPr id="95238" name="Text Box 6"/>
          <p:cNvSpPr txBox="1">
            <a:spLocks noChangeArrowheads="1"/>
          </p:cNvSpPr>
          <p:nvPr/>
        </p:nvSpPr>
        <p:spPr bwMode="auto">
          <a:xfrm>
            <a:off x="3990975" y="169863"/>
            <a:ext cx="4705350" cy="366712"/>
          </a:xfrm>
          <a:prstGeom prst="rect">
            <a:avLst/>
          </a:prstGeom>
          <a:noFill/>
          <a:ln w="9525">
            <a:noFill/>
            <a:miter lim="800000"/>
            <a:headEnd/>
            <a:tailEnd/>
          </a:ln>
          <a:effectLst/>
        </p:spPr>
        <p:txBody>
          <a:bodyPr wrap="none">
            <a:spAutoFit/>
          </a:bodyPr>
          <a:lstStyle/>
          <a:p>
            <a:pPr defTabSz="914400"/>
            <a:r>
              <a:rPr lang="en-US" b="1" dirty="0"/>
              <a:t>WIND BIAS Verified against Rawinsondes</a:t>
            </a:r>
          </a:p>
        </p:txBody>
      </p:sp>
      <p:pic>
        <p:nvPicPr>
          <p:cNvPr id="95240" name="Picture 8" descr="http://www.emc.ncep.noaa.gov/gmb/emc.glopara/vsdb/gfs2019/fits/time/timevrt/swb.sh.00.png"/>
          <p:cNvPicPr>
            <a:picLocks noChangeAspect="1" noChangeArrowheads="1"/>
          </p:cNvPicPr>
          <p:nvPr/>
        </p:nvPicPr>
        <p:blipFill>
          <a:blip r:embed="rId3"/>
          <a:srcRect/>
          <a:stretch>
            <a:fillRect/>
          </a:stretch>
        </p:blipFill>
        <p:spPr bwMode="auto">
          <a:xfrm>
            <a:off x="4610100" y="798513"/>
            <a:ext cx="3473450" cy="5314950"/>
          </a:xfrm>
          <a:prstGeom prst="rect">
            <a:avLst/>
          </a:prstGeom>
          <a:noFill/>
        </p:spPr>
      </p:pic>
      <p:pic>
        <p:nvPicPr>
          <p:cNvPr id="95242" name="Picture 10" descr="http://www.emc.ncep.noaa.gov/gmb/emc.glopara/vsdb/gfs2019/fits/time/timevrt/swb.tr.00.png"/>
          <p:cNvPicPr>
            <a:picLocks noChangeAspect="1" noChangeArrowheads="1"/>
          </p:cNvPicPr>
          <p:nvPr/>
        </p:nvPicPr>
        <p:blipFill>
          <a:blip r:embed="rId4"/>
          <a:srcRect/>
          <a:stretch>
            <a:fillRect/>
          </a:stretch>
        </p:blipFill>
        <p:spPr bwMode="auto">
          <a:xfrm>
            <a:off x="8524875" y="779463"/>
            <a:ext cx="3459163" cy="5251450"/>
          </a:xfrm>
          <a:prstGeom prst="rect">
            <a:avLst/>
          </a:prstGeom>
          <a:noFill/>
        </p:spPr>
      </p:pic>
      <p:sp>
        <p:nvSpPr>
          <p:cNvPr id="95243" name="Text Box 11"/>
          <p:cNvSpPr txBox="1">
            <a:spLocks noChangeArrowheads="1"/>
          </p:cNvSpPr>
          <p:nvPr/>
        </p:nvSpPr>
        <p:spPr bwMode="auto">
          <a:xfrm>
            <a:off x="3328988" y="6156325"/>
            <a:ext cx="5353050" cy="366713"/>
          </a:xfrm>
          <a:prstGeom prst="rect">
            <a:avLst/>
          </a:prstGeom>
          <a:noFill/>
          <a:ln w="9525">
            <a:noFill/>
            <a:miter lim="800000"/>
            <a:headEnd/>
            <a:tailEnd/>
          </a:ln>
          <a:effectLst/>
        </p:spPr>
        <p:txBody>
          <a:bodyPr wrap="none">
            <a:spAutoFit/>
          </a:bodyPr>
          <a:lstStyle/>
          <a:p>
            <a:pPr defTabSz="914400"/>
            <a:r>
              <a:rPr lang="en-US" dirty="0"/>
              <a:t>FV3GFS winds are stronger and fits better to raobs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60400" y="330200"/>
            <a:ext cx="10693400" cy="2586038"/>
          </a:xfrm>
          <a:prstGeom prst="rect">
            <a:avLst/>
          </a:prstGeom>
          <a:noFill/>
          <a:ln>
            <a:solidFill>
              <a:schemeClr val="accent2">
                <a:lumMod val="60000"/>
                <a:lumOff val="40000"/>
              </a:schemeClr>
            </a:solidFill>
          </a:ln>
        </p:spPr>
        <p:txBody>
          <a:bodyPr>
            <a:spAutoFit/>
          </a:bodyPr>
          <a:lstStyle/>
          <a:p>
            <a:pPr>
              <a:defRPr/>
            </a:pPr>
            <a:r>
              <a:rPr lang="en-US" dirty="0">
                <a:solidFill>
                  <a:schemeClr val="accent2"/>
                </a:solidFill>
              </a:rPr>
              <a:t>Actions taken to address hurricane intensity issue:</a:t>
            </a:r>
          </a:p>
          <a:p>
            <a:pPr>
              <a:defRPr/>
            </a:pPr>
            <a:endParaRPr lang="en-US" dirty="0"/>
          </a:p>
          <a:p>
            <a:pPr marL="457200" indent="-457200">
              <a:buFont typeface="Arial" panose="020B0604020202020204" pitchFamily="34" charset="0"/>
              <a:buChar char="•"/>
              <a:defRPr/>
            </a:pPr>
            <a:r>
              <a:rPr lang="en-US" dirty="0"/>
              <a:t>Hurricane intensity is too weak in FV3GFS parallels.  A new forecast-only experiment was set up to run for all hurricane seasons with an alternate advection scheme (hord=5), which is less diffusive.  Preliminary results showed that hurricane intensity was improved. Hurricane track did not change.  Large-scale skill scores are similar to that of the original experiment with hord=6.</a:t>
            </a:r>
          </a:p>
          <a:p>
            <a:pPr marL="457200" indent="-457200">
              <a:buFont typeface="Arial" panose="020B0604020202020204" pitchFamily="34" charset="0"/>
              <a:buChar char="•"/>
              <a:defRPr/>
            </a:pPr>
            <a:endParaRPr lang="en-US" dirty="0"/>
          </a:p>
          <a:p>
            <a:pPr marL="457200" indent="-457200">
              <a:buFont typeface="Arial" panose="020B0604020202020204" pitchFamily="34" charset="0"/>
              <a:buChar char="•"/>
              <a:defRPr/>
            </a:pPr>
            <a:r>
              <a:rPr lang="en-US" dirty="0"/>
              <a:t>Concerns were raised about the impact of this change on winter storms.</a:t>
            </a:r>
          </a:p>
          <a:p>
            <a:pPr marL="457200" indent="-457200">
              <a:buFont typeface="Arial" panose="020B0604020202020204" pitchFamily="34" charset="0"/>
              <a:buChar char="•"/>
              <a:defRPr/>
            </a:pPr>
            <a:endParaRPr lang="en-US" dirty="0">
              <a:solidFill>
                <a:srgbClr val="FF0000"/>
              </a:solidFill>
            </a:endParaRPr>
          </a:p>
        </p:txBody>
      </p:sp>
      <p:sp>
        <p:nvSpPr>
          <p:cNvPr id="8" name="TextBox 7"/>
          <p:cNvSpPr txBox="1"/>
          <p:nvPr/>
        </p:nvSpPr>
        <p:spPr>
          <a:xfrm>
            <a:off x="660400" y="3359150"/>
            <a:ext cx="10896600" cy="1754188"/>
          </a:xfrm>
          <a:prstGeom prst="rect">
            <a:avLst/>
          </a:prstGeom>
          <a:noFill/>
          <a:ln>
            <a:solidFill>
              <a:schemeClr val="accent2"/>
            </a:solidFill>
          </a:ln>
        </p:spPr>
        <p:txBody>
          <a:bodyPr>
            <a:spAutoFit/>
          </a:bodyPr>
          <a:lstStyle/>
          <a:p>
            <a:pPr>
              <a:defRPr/>
            </a:pPr>
            <a:endParaRPr lang="en-US" dirty="0">
              <a:solidFill>
                <a:schemeClr val="accent2"/>
              </a:solidFill>
            </a:endParaRPr>
          </a:p>
          <a:p>
            <a:pPr marL="285750" indent="-285750">
              <a:buFont typeface="Arial" panose="020B0604020202020204" pitchFamily="34" charset="0"/>
              <a:buChar char="•"/>
              <a:defRPr/>
            </a:pPr>
            <a:r>
              <a:rPr lang="en-US" dirty="0"/>
              <a:t>HWRF and HMON will use these reruns with hord=5 to perform fv3gfs downstream evaluation.</a:t>
            </a:r>
          </a:p>
          <a:p>
            <a:pPr marL="285750" indent="-285750">
              <a:buFont typeface="Arial" panose="020B0604020202020204" pitchFamily="34" charset="0"/>
              <a:buChar char="•"/>
              <a:defRPr/>
            </a:pPr>
            <a:endParaRPr lang="en-US" dirty="0"/>
          </a:p>
          <a:p>
            <a:pPr marL="285750" indent="-285750">
              <a:buFont typeface="Arial" panose="020B0604020202020204" pitchFamily="34" charset="0"/>
              <a:buChar char="•"/>
              <a:defRPr/>
            </a:pPr>
            <a:r>
              <a:rPr lang="en-US" dirty="0"/>
              <a:t>Set up another forecast-only experiment to cover the 2017/18 winter/spring season to investigate the impact of hord=5 on cold season forecast skill scores and individual winter storms. </a:t>
            </a:r>
          </a:p>
          <a:p>
            <a:pPr>
              <a:defRPr/>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sz="2800" dirty="0" smtClean="0">
                <a:latin typeface="Helvetica" pitchFamily="34" charset="0"/>
                <a:cs typeface="Helvetica" pitchFamily="34" charset="0"/>
              </a:rPr>
              <a:t>First Version of NGGPS FV3GFS for Transition to Operations</a:t>
            </a:r>
          </a:p>
        </p:txBody>
      </p:sp>
      <p:sp>
        <p:nvSpPr>
          <p:cNvPr id="17410" name="Content Placeholder 2"/>
          <p:cNvSpPr>
            <a:spLocks noGrp="1"/>
          </p:cNvSpPr>
          <p:nvPr>
            <p:ph idx="1"/>
          </p:nvPr>
        </p:nvSpPr>
        <p:spPr>
          <a:xfrm>
            <a:off x="0" y="1055688"/>
            <a:ext cx="11684000" cy="609600"/>
          </a:xfrm>
        </p:spPr>
        <p:txBody>
          <a:bodyPr/>
          <a:lstStyle/>
          <a:p>
            <a:pPr marL="0" indent="0">
              <a:buClr>
                <a:srgbClr val="FF0000"/>
              </a:buClr>
              <a:buSzPct val="100000"/>
              <a:buFont typeface="Lucida Grande"/>
              <a:buNone/>
            </a:pPr>
            <a:r>
              <a:rPr lang="en-US" sz="2000" b="1" dirty="0" smtClean="0">
                <a:solidFill>
                  <a:srgbClr val="FF0000"/>
                </a:solidFill>
                <a:latin typeface="Helvetica" pitchFamily="34" charset="0"/>
                <a:cs typeface="Helvetica" pitchFamily="34" charset="0"/>
              </a:rPr>
              <a:t>FV3GFS is being configured to replace spectral model (NEMS GSM)  in operations in Q2FY19</a:t>
            </a:r>
          </a:p>
        </p:txBody>
      </p:sp>
      <p:sp>
        <p:nvSpPr>
          <p:cNvPr id="17411" name="Shape 124"/>
          <p:cNvSpPr txBox="1">
            <a:spLocks noChangeArrowheads="1"/>
          </p:cNvSpPr>
          <p:nvPr/>
        </p:nvSpPr>
        <p:spPr bwMode="auto">
          <a:xfrm>
            <a:off x="5792788" y="1712913"/>
            <a:ext cx="6210300" cy="4800600"/>
          </a:xfrm>
          <a:prstGeom prst="rect">
            <a:avLst/>
          </a:prstGeom>
          <a:noFill/>
          <a:ln w="9525">
            <a:solidFill>
              <a:schemeClr val="tx1"/>
            </a:solidFill>
            <a:miter lim="800000"/>
            <a:headEnd/>
            <a:tailEnd/>
          </a:ln>
        </p:spPr>
        <p:txBody>
          <a:bodyPr lIns="91425" tIns="91425" rIns="91425" bIns="91425"/>
          <a:lstStyle/>
          <a:p>
            <a:pPr marL="139700">
              <a:buClr>
                <a:srgbClr val="000000"/>
              </a:buClr>
              <a:buSzPts val="1400"/>
            </a:pPr>
            <a:r>
              <a:rPr lang="en-US" sz="2000" b="1" u="sng" dirty="0">
                <a:solidFill>
                  <a:srgbClr val="000000"/>
                </a:solidFill>
              </a:rPr>
              <a:t>Schedule</a:t>
            </a:r>
            <a:r>
              <a:rPr lang="en-US" sz="2000" b="1" dirty="0">
                <a:solidFill>
                  <a:srgbClr val="000000"/>
                </a:solidFill>
              </a:rPr>
              <a:t>: </a:t>
            </a:r>
          </a:p>
          <a:p>
            <a:pPr marL="139700">
              <a:buClr>
                <a:srgbClr val="000000"/>
              </a:buClr>
              <a:buSzPts val="1400"/>
            </a:pPr>
            <a:endParaRPr lang="en-US" sz="2000" b="1" dirty="0">
              <a:solidFill>
                <a:srgbClr val="000000"/>
              </a:solidFill>
            </a:endParaRPr>
          </a:p>
          <a:p>
            <a:pPr marL="139700">
              <a:spcBef>
                <a:spcPts val="600"/>
              </a:spcBef>
              <a:buClr>
                <a:srgbClr val="000000"/>
              </a:buClr>
              <a:buSzPts val="1400"/>
              <a:buFont typeface="Arial" charset="0"/>
              <a:buChar char="●"/>
            </a:pPr>
            <a:r>
              <a:rPr lang="en-US" sz="2000" b="1" dirty="0">
                <a:solidFill>
                  <a:srgbClr val="000000"/>
                </a:solidFill>
              </a:rPr>
              <a:t>3/7/18: code freeze of FV3GFS-V1 (GFS V15.0)</a:t>
            </a:r>
          </a:p>
          <a:p>
            <a:pPr marL="139700">
              <a:spcBef>
                <a:spcPts val="600"/>
              </a:spcBef>
              <a:buClr>
                <a:srgbClr val="000000"/>
              </a:buClr>
              <a:buSzPts val="1400"/>
              <a:buFontTx/>
              <a:buChar char="●"/>
            </a:pPr>
            <a:r>
              <a:rPr lang="en-US" sz="2000" b="1" dirty="0">
                <a:solidFill>
                  <a:srgbClr val="000000"/>
                </a:solidFill>
              </a:rPr>
              <a:t>3/30/18: Public release of FV3GFS-V1 code</a:t>
            </a:r>
          </a:p>
          <a:p>
            <a:pPr marL="139700">
              <a:spcBef>
                <a:spcPts val="600"/>
              </a:spcBef>
              <a:buClr>
                <a:srgbClr val="000000"/>
              </a:buClr>
              <a:buSzPts val="1400"/>
              <a:buFontTx/>
              <a:buChar char="●"/>
            </a:pPr>
            <a:r>
              <a:rPr lang="en-US" sz="2000" b="1" dirty="0">
                <a:solidFill>
                  <a:srgbClr val="000000"/>
                </a:solidFill>
              </a:rPr>
              <a:t>4/1 – 1/25/19: real-time EMC parallels</a:t>
            </a:r>
          </a:p>
          <a:p>
            <a:pPr marL="139700">
              <a:spcBef>
                <a:spcPts val="600"/>
              </a:spcBef>
              <a:buClr>
                <a:srgbClr val="000000"/>
              </a:buClr>
              <a:buSzPts val="1400"/>
              <a:buFontTx/>
              <a:buChar char="●"/>
            </a:pPr>
            <a:r>
              <a:rPr lang="en-US" sz="2000" b="1" dirty="0">
                <a:solidFill>
                  <a:srgbClr val="FF0000"/>
                </a:solidFill>
              </a:rPr>
              <a:t>5/25 – 9/05/18: retrospectives and case studies (May 2015 – September 2018; three summers and three winters)</a:t>
            </a:r>
          </a:p>
          <a:p>
            <a:pPr marL="139700">
              <a:spcBef>
                <a:spcPts val="600"/>
              </a:spcBef>
              <a:buClr>
                <a:srgbClr val="000000"/>
              </a:buClr>
              <a:buSzPts val="1400"/>
              <a:buFontTx/>
              <a:buChar char="●"/>
            </a:pPr>
            <a:r>
              <a:rPr lang="en-US" sz="2000" b="1" dirty="0">
                <a:solidFill>
                  <a:srgbClr val="000066"/>
                </a:solidFill>
              </a:rPr>
              <a:t>9/24/2018: Field evaluation due</a:t>
            </a:r>
          </a:p>
          <a:p>
            <a:pPr marL="139700">
              <a:spcBef>
                <a:spcPts val="600"/>
              </a:spcBef>
              <a:buClr>
                <a:srgbClr val="000000"/>
              </a:buClr>
              <a:buSzPts val="1400"/>
              <a:buFontTx/>
              <a:buChar char="●"/>
            </a:pPr>
            <a:r>
              <a:rPr lang="en-US" sz="2000" b="1" dirty="0">
                <a:solidFill>
                  <a:srgbClr val="000000"/>
                </a:solidFill>
              </a:rPr>
              <a:t>9/27/2018: OD Brief, code hand-off to NCO</a:t>
            </a:r>
          </a:p>
          <a:p>
            <a:pPr marL="139700">
              <a:spcBef>
                <a:spcPts val="600"/>
              </a:spcBef>
              <a:buClr>
                <a:srgbClr val="000000"/>
              </a:buClr>
              <a:buSzPts val="1400"/>
              <a:buFontTx/>
              <a:buChar char="●"/>
            </a:pPr>
            <a:r>
              <a:rPr lang="en-US" sz="2000" b="1" dirty="0">
                <a:solidFill>
                  <a:srgbClr val="000000"/>
                </a:solidFill>
              </a:rPr>
              <a:t>12/20/2018-1/20/2019: NCO 30-day IT Test</a:t>
            </a:r>
          </a:p>
          <a:p>
            <a:pPr marL="139700">
              <a:spcBef>
                <a:spcPts val="600"/>
              </a:spcBef>
              <a:buClr>
                <a:srgbClr val="000000"/>
              </a:buClr>
              <a:buSzPts val="1400"/>
              <a:buFontTx/>
              <a:buChar char="●"/>
            </a:pPr>
            <a:r>
              <a:rPr lang="en-US" sz="2000" b="1" dirty="0">
                <a:solidFill>
                  <a:srgbClr val="FF0000"/>
                </a:solidFill>
              </a:rPr>
              <a:t>1/24/2019: Implementation</a:t>
            </a:r>
          </a:p>
        </p:txBody>
      </p:sp>
      <p:sp>
        <p:nvSpPr>
          <p:cNvPr id="17412" name="Shape 130"/>
          <p:cNvSpPr txBox="1">
            <a:spLocks noChangeArrowheads="1"/>
          </p:cNvSpPr>
          <p:nvPr/>
        </p:nvSpPr>
        <p:spPr bwMode="auto">
          <a:xfrm>
            <a:off x="71438" y="1712913"/>
            <a:ext cx="5500687" cy="4800600"/>
          </a:xfrm>
          <a:prstGeom prst="rect">
            <a:avLst/>
          </a:prstGeom>
          <a:noFill/>
          <a:ln w="9525">
            <a:solidFill>
              <a:schemeClr val="tx1"/>
            </a:solidFill>
            <a:miter lim="800000"/>
            <a:headEnd/>
            <a:tailEnd/>
          </a:ln>
        </p:spPr>
        <p:txBody>
          <a:bodyPr lIns="91425" tIns="91425" rIns="91425" bIns="91425"/>
          <a:lstStyle/>
          <a:p>
            <a:pPr marL="114300">
              <a:spcBef>
                <a:spcPts val="600"/>
              </a:spcBef>
              <a:spcAft>
                <a:spcPts val="300"/>
              </a:spcAft>
              <a:buClr>
                <a:srgbClr val="000000"/>
              </a:buClr>
              <a:buSzPts val="1800"/>
            </a:pPr>
            <a:r>
              <a:rPr lang="en-US" b="1" u="sng" dirty="0">
                <a:solidFill>
                  <a:srgbClr val="000000"/>
                </a:solidFill>
              </a:rPr>
              <a:t>Configuration</a:t>
            </a:r>
            <a:r>
              <a:rPr lang="en-US" b="1" dirty="0">
                <a:solidFill>
                  <a:srgbClr val="000000"/>
                </a:solidFill>
              </a:rPr>
              <a:t>:</a:t>
            </a:r>
          </a:p>
          <a:p>
            <a:pPr marL="114300">
              <a:spcBef>
                <a:spcPts val="600"/>
              </a:spcBef>
              <a:spcAft>
                <a:spcPts val="300"/>
              </a:spcAft>
              <a:buClr>
                <a:srgbClr val="000000"/>
              </a:buClr>
              <a:buSzPts val="1800"/>
            </a:pPr>
            <a:endParaRPr lang="en-US" b="1" dirty="0">
              <a:solidFill>
                <a:srgbClr val="000000"/>
              </a:solidFill>
            </a:endParaRPr>
          </a:p>
          <a:p>
            <a:pPr marL="114300">
              <a:spcBef>
                <a:spcPts val="600"/>
              </a:spcBef>
              <a:spcAft>
                <a:spcPts val="300"/>
              </a:spcAft>
              <a:buClr>
                <a:srgbClr val="000000"/>
              </a:buClr>
              <a:buSzPct val="100000"/>
              <a:buFont typeface="Arial" charset="0"/>
              <a:buChar char="●"/>
            </a:pPr>
            <a:r>
              <a:rPr lang="en-US" sz="2000" b="1" dirty="0">
                <a:solidFill>
                  <a:srgbClr val="000000"/>
                </a:solidFill>
              </a:rPr>
              <a:t>FV3GFS C768 (~13km deterministic); </a:t>
            </a:r>
          </a:p>
          <a:p>
            <a:pPr marL="114300">
              <a:spcBef>
                <a:spcPts val="600"/>
              </a:spcBef>
              <a:spcAft>
                <a:spcPts val="300"/>
              </a:spcAft>
              <a:buClr>
                <a:srgbClr val="000000"/>
              </a:buClr>
              <a:buSzPct val="100000"/>
              <a:buFont typeface="Arial" charset="0"/>
              <a:buChar char="●"/>
            </a:pPr>
            <a:r>
              <a:rPr lang="en-US" sz="2000" b="1" dirty="0">
                <a:solidFill>
                  <a:srgbClr val="000000"/>
                </a:solidFill>
              </a:rPr>
              <a:t>FV3GDAS C384 (~25km, 80 member ensemble); </a:t>
            </a:r>
          </a:p>
          <a:p>
            <a:pPr marL="114300">
              <a:spcBef>
                <a:spcPts val="600"/>
              </a:spcBef>
              <a:spcAft>
                <a:spcPts val="300"/>
              </a:spcAft>
              <a:buClr>
                <a:srgbClr val="000000"/>
              </a:buClr>
              <a:buSzPct val="100000"/>
              <a:buFont typeface="Arial" charset="0"/>
              <a:buChar char="●"/>
            </a:pPr>
            <a:r>
              <a:rPr lang="en-US" sz="2000" b="1" dirty="0">
                <a:solidFill>
                  <a:srgbClr val="000000"/>
                </a:solidFill>
              </a:rPr>
              <a:t>64 layer, top at 0.2 hPa; </a:t>
            </a:r>
          </a:p>
          <a:p>
            <a:pPr marL="114300">
              <a:spcBef>
                <a:spcPts val="600"/>
              </a:spcBef>
              <a:spcAft>
                <a:spcPts val="300"/>
              </a:spcAft>
              <a:buClr>
                <a:srgbClr val="000000"/>
              </a:buClr>
              <a:buSzPct val="100000"/>
              <a:buFont typeface="Arial" charset="0"/>
              <a:buChar char="●"/>
            </a:pPr>
            <a:r>
              <a:rPr lang="en-US" sz="2000" b="1" dirty="0">
                <a:solidFill>
                  <a:srgbClr val="000000"/>
                </a:solidFill>
              </a:rPr>
              <a:t>GFDL Microphysics + Rest of GFS Physics</a:t>
            </a:r>
          </a:p>
          <a:p>
            <a:pPr marL="114300">
              <a:spcBef>
                <a:spcPts val="600"/>
              </a:spcBef>
              <a:spcAft>
                <a:spcPts val="300"/>
              </a:spcAft>
              <a:buClr>
                <a:srgbClr val="000000"/>
              </a:buClr>
              <a:buSzPct val="100000"/>
              <a:buFont typeface="Arial" charset="0"/>
              <a:buChar char="●"/>
            </a:pPr>
            <a:r>
              <a:rPr lang="en-US" sz="2000" b="1" dirty="0">
                <a:solidFill>
                  <a:srgbClr val="000000"/>
                </a:solidFill>
              </a:rPr>
              <a:t>Uniform resolution for all 16 days</a:t>
            </a:r>
          </a:p>
          <a:p>
            <a:pPr marL="114300">
              <a:spcBef>
                <a:spcPts val="600"/>
              </a:spcBef>
              <a:spcAft>
                <a:spcPts val="300"/>
              </a:spcAft>
              <a:buClr>
                <a:srgbClr val="000000"/>
              </a:buClr>
              <a:buSzPct val="100000"/>
              <a:buFont typeface="Arial" charset="0"/>
              <a:buNone/>
            </a:pPr>
            <a:endParaRPr lang="en-US" sz="1400" b="1" dirty="0"/>
          </a:p>
          <a:p>
            <a:pPr marL="114300">
              <a:lnSpc>
                <a:spcPct val="80000"/>
              </a:lnSpc>
              <a:spcBef>
                <a:spcPts val="600"/>
              </a:spcBef>
              <a:buClr>
                <a:srgbClr val="000000"/>
              </a:buClr>
              <a:buSzPct val="100000"/>
              <a:buFontTx/>
              <a:buChar char="●"/>
            </a:pPr>
            <a:endParaRPr lang="en-US" sz="1400" b="1" dirty="0">
              <a:solidFill>
                <a:srgbClr val="00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7"/>
          <p:cNvSpPr txBox="1">
            <a:spLocks noChangeArrowheads="1"/>
          </p:cNvSpPr>
          <p:nvPr/>
        </p:nvSpPr>
        <p:spPr bwMode="auto">
          <a:xfrm>
            <a:off x="952500" y="1714500"/>
            <a:ext cx="10337800" cy="461963"/>
          </a:xfrm>
          <a:prstGeom prst="rect">
            <a:avLst/>
          </a:prstGeom>
          <a:noFill/>
          <a:ln w="9525">
            <a:noFill/>
            <a:miter lim="800000"/>
            <a:headEnd/>
            <a:tailEnd/>
          </a:ln>
        </p:spPr>
        <p:txBody>
          <a:bodyPr>
            <a:spAutoFit/>
          </a:bodyPr>
          <a:lstStyle/>
          <a:p>
            <a:pPr marL="457200" indent="-457200">
              <a:buFontTx/>
              <a:buAutoNum type="arabicPeriod"/>
            </a:pPr>
            <a:r>
              <a:rPr lang="en-US" sz="2400" b="1" dirty="0">
                <a:solidFill>
                  <a:schemeClr val="accent2"/>
                </a:solidFill>
              </a:rPr>
              <a:t>FV3GFS Comparison of hord=5 with hord=6</a:t>
            </a:r>
          </a:p>
        </p:txBody>
      </p:sp>
      <p:sp>
        <p:nvSpPr>
          <p:cNvPr id="46082" name="Rectangle 1"/>
          <p:cNvSpPr>
            <a:spLocks noChangeArrowheads="1"/>
          </p:cNvSpPr>
          <p:nvPr/>
        </p:nvSpPr>
        <p:spPr bwMode="auto">
          <a:xfrm>
            <a:off x="1143000" y="3346450"/>
            <a:ext cx="8864600" cy="369888"/>
          </a:xfrm>
          <a:prstGeom prst="rect">
            <a:avLst/>
          </a:prstGeom>
          <a:noFill/>
          <a:ln w="9525">
            <a:noFill/>
            <a:miter lim="800000"/>
            <a:headEnd/>
            <a:tailEnd/>
          </a:ln>
        </p:spPr>
        <p:txBody>
          <a:bodyPr>
            <a:spAutoFit/>
          </a:bodyPr>
          <a:lstStyle/>
          <a:p>
            <a:r>
              <a:rPr lang="en-US" dirty="0">
                <a:hlinkClick r:id="rId2"/>
              </a:rPr>
              <a:t>http://www.emc.ncep.noaa.gov/gmb/emc.glopara/vsdb/fv3q2fy19retro2c/</a:t>
            </a:r>
            <a:r>
              <a:rPr lang="en-US" dirty="0"/>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5"/>
          <p:cNvSpPr txBox="1">
            <a:spLocks noChangeArrowheads="1"/>
          </p:cNvSpPr>
          <p:nvPr/>
        </p:nvSpPr>
        <p:spPr bwMode="auto">
          <a:xfrm>
            <a:off x="195263" y="203200"/>
            <a:ext cx="2163762" cy="369888"/>
          </a:xfrm>
          <a:prstGeom prst="rect">
            <a:avLst/>
          </a:prstGeom>
          <a:noFill/>
          <a:ln w="9525">
            <a:noFill/>
            <a:miter lim="800000"/>
            <a:headEnd/>
            <a:tailEnd/>
          </a:ln>
        </p:spPr>
        <p:txBody>
          <a:bodyPr wrap="none">
            <a:spAutoFit/>
          </a:bodyPr>
          <a:lstStyle/>
          <a:p>
            <a:pPr defTabSz="914400"/>
            <a:r>
              <a:rPr lang="en-US" b="1" dirty="0"/>
              <a:t>500 hPa HGT ACC</a:t>
            </a:r>
          </a:p>
        </p:txBody>
      </p:sp>
      <p:sp>
        <p:nvSpPr>
          <p:cNvPr id="47106" name="TextBox 1"/>
          <p:cNvSpPr txBox="1">
            <a:spLocks noChangeArrowheads="1"/>
          </p:cNvSpPr>
          <p:nvPr/>
        </p:nvSpPr>
        <p:spPr bwMode="auto">
          <a:xfrm>
            <a:off x="5041900" y="203200"/>
            <a:ext cx="6623050" cy="369888"/>
          </a:xfrm>
          <a:prstGeom prst="rect">
            <a:avLst/>
          </a:prstGeom>
          <a:noFill/>
          <a:ln w="9525">
            <a:noFill/>
            <a:miter lim="800000"/>
            <a:headEnd/>
            <a:tailEnd/>
          </a:ln>
        </p:spPr>
        <p:txBody>
          <a:bodyPr wrap="none">
            <a:spAutoFit/>
          </a:bodyPr>
          <a:lstStyle/>
          <a:p>
            <a:r>
              <a:rPr lang="en-US" dirty="0"/>
              <a:t>Black: ops GFS;   </a:t>
            </a:r>
            <a:r>
              <a:rPr lang="en-US" dirty="0">
                <a:solidFill>
                  <a:srgbClr val="FF0000"/>
                </a:solidFill>
              </a:rPr>
              <a:t>Red: fv3gfs, hord=6</a:t>
            </a:r>
            <a:r>
              <a:rPr lang="en-US" dirty="0">
                <a:solidFill>
                  <a:srgbClr val="00B050"/>
                </a:solidFill>
              </a:rPr>
              <a:t>;   green: fv3gfsc, hord=5</a:t>
            </a:r>
          </a:p>
        </p:txBody>
      </p:sp>
      <p:sp>
        <p:nvSpPr>
          <p:cNvPr id="47107" name="TextBox 2"/>
          <p:cNvSpPr txBox="1">
            <a:spLocks noChangeArrowheads="1"/>
          </p:cNvSpPr>
          <p:nvPr/>
        </p:nvSpPr>
        <p:spPr bwMode="auto">
          <a:xfrm>
            <a:off x="357188" y="6115050"/>
            <a:ext cx="3684587" cy="368300"/>
          </a:xfrm>
          <a:prstGeom prst="rect">
            <a:avLst/>
          </a:prstGeom>
          <a:noFill/>
          <a:ln w="9525">
            <a:noFill/>
            <a:miter lim="800000"/>
            <a:headEnd/>
            <a:tailEnd/>
          </a:ln>
        </p:spPr>
        <p:txBody>
          <a:bodyPr wrap="none">
            <a:spAutoFit/>
          </a:bodyPr>
          <a:lstStyle/>
          <a:p>
            <a:r>
              <a:rPr lang="en-US" dirty="0"/>
              <a:t>Slightly worse ACC, not significant</a:t>
            </a:r>
          </a:p>
        </p:txBody>
      </p:sp>
      <p:sp>
        <p:nvSpPr>
          <p:cNvPr id="47108" name="TextBox 11"/>
          <p:cNvSpPr txBox="1">
            <a:spLocks noChangeArrowheads="1"/>
          </p:cNvSpPr>
          <p:nvPr/>
        </p:nvSpPr>
        <p:spPr bwMode="auto">
          <a:xfrm>
            <a:off x="7124700" y="6115050"/>
            <a:ext cx="1552575" cy="368300"/>
          </a:xfrm>
          <a:prstGeom prst="rect">
            <a:avLst/>
          </a:prstGeom>
          <a:noFill/>
          <a:ln w="9525">
            <a:noFill/>
            <a:miter lim="800000"/>
            <a:headEnd/>
            <a:tailEnd/>
          </a:ln>
        </p:spPr>
        <p:txBody>
          <a:bodyPr wrap="none">
            <a:spAutoFit/>
          </a:bodyPr>
          <a:lstStyle/>
          <a:p>
            <a:r>
              <a:rPr lang="en-US" dirty="0"/>
              <a:t>No difference</a:t>
            </a:r>
          </a:p>
        </p:txBody>
      </p:sp>
      <p:sp>
        <p:nvSpPr>
          <p:cNvPr id="47109" name="TextBox 3"/>
          <p:cNvSpPr txBox="1">
            <a:spLocks noChangeArrowheads="1"/>
          </p:cNvSpPr>
          <p:nvPr/>
        </p:nvSpPr>
        <p:spPr bwMode="auto">
          <a:xfrm>
            <a:off x="96838" y="3143250"/>
            <a:ext cx="519112" cy="368300"/>
          </a:xfrm>
          <a:prstGeom prst="rect">
            <a:avLst/>
          </a:prstGeom>
          <a:noFill/>
          <a:ln w="9525">
            <a:noFill/>
            <a:miter lim="800000"/>
            <a:headEnd/>
            <a:tailEnd/>
          </a:ln>
        </p:spPr>
        <p:txBody>
          <a:bodyPr wrap="none">
            <a:spAutoFit/>
          </a:bodyPr>
          <a:lstStyle/>
          <a:p>
            <a:r>
              <a:rPr lang="en-US" dirty="0"/>
              <a:t>NH</a:t>
            </a:r>
          </a:p>
        </p:txBody>
      </p:sp>
      <p:sp>
        <p:nvSpPr>
          <p:cNvPr id="47110" name="TextBox 4"/>
          <p:cNvSpPr txBox="1">
            <a:spLocks noChangeArrowheads="1"/>
          </p:cNvSpPr>
          <p:nvPr/>
        </p:nvSpPr>
        <p:spPr bwMode="auto">
          <a:xfrm>
            <a:off x="11455400" y="3143250"/>
            <a:ext cx="504825" cy="368300"/>
          </a:xfrm>
          <a:prstGeom prst="rect">
            <a:avLst/>
          </a:prstGeom>
          <a:noFill/>
          <a:ln w="9525">
            <a:noFill/>
            <a:miter lim="800000"/>
            <a:headEnd/>
            <a:tailEnd/>
          </a:ln>
        </p:spPr>
        <p:txBody>
          <a:bodyPr wrap="none">
            <a:spAutoFit/>
          </a:bodyPr>
          <a:lstStyle/>
          <a:p>
            <a:r>
              <a:rPr lang="en-US" dirty="0"/>
              <a:t>SH</a:t>
            </a:r>
          </a:p>
        </p:txBody>
      </p:sp>
      <p:pic>
        <p:nvPicPr>
          <p:cNvPr id="6" name="Picture 2" descr="http://www.emc.ncep.noaa.gov/gmb/emc.glopara/vsdb/fv3q2fy19retro2c/allmodel/daily/dieoff/cordieoff_HGT_P500_G2NHX.png"/>
          <p:cNvPicPr>
            <a:picLocks noChangeAspect="1" noChangeArrowheads="1"/>
          </p:cNvPicPr>
          <p:nvPr/>
        </p:nvPicPr>
        <p:blipFill rotWithShape="1">
          <a:blip r:embed="rId2">
            <a:extLst/>
          </a:blip>
          <a:srcRect l="50000" b="50000"/>
          <a:stretch/>
        </p:blipFill>
        <p:spPr bwMode="auto">
          <a:xfrm>
            <a:off x="527048" y="3543300"/>
            <a:ext cx="5213352" cy="25537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7112" name="Picture 4" descr="http://www.emc.ncep.noaa.gov/gmb/emc.glopara/vsdb/fv3q2fy19retro2c/allmodel/daily/cor/cor_day5_HGT_P500_G2NHX.png"/>
          <p:cNvPicPr>
            <a:picLocks noChangeAspect="1" noChangeArrowheads="1"/>
          </p:cNvPicPr>
          <p:nvPr/>
        </p:nvPicPr>
        <p:blipFill>
          <a:blip r:embed="rId3"/>
          <a:srcRect b="47539"/>
          <a:stretch>
            <a:fillRect/>
          </a:stretch>
        </p:blipFill>
        <p:spPr bwMode="auto">
          <a:xfrm>
            <a:off x="457200" y="768350"/>
            <a:ext cx="5353050" cy="2427288"/>
          </a:xfrm>
          <a:prstGeom prst="rect">
            <a:avLst/>
          </a:prstGeom>
          <a:noFill/>
          <a:ln w="9525">
            <a:noFill/>
            <a:miter lim="800000"/>
            <a:headEnd/>
            <a:tailEnd/>
          </a:ln>
        </p:spPr>
      </p:pic>
      <p:pic>
        <p:nvPicPr>
          <p:cNvPr id="47113" name="Picture 6" descr="http://www.emc.ncep.noaa.gov/gmb/emc.glopara/vsdb/fv3q2fy19retro2c/allmodel/daily/cor/cor_day5_HGT_P500_G2SHX.png"/>
          <p:cNvPicPr>
            <a:picLocks noChangeAspect="1" noChangeArrowheads="1"/>
          </p:cNvPicPr>
          <p:nvPr/>
        </p:nvPicPr>
        <p:blipFill>
          <a:blip r:embed="rId4"/>
          <a:srcRect b="48013"/>
          <a:stretch>
            <a:fillRect/>
          </a:stretch>
        </p:blipFill>
        <p:spPr bwMode="auto">
          <a:xfrm>
            <a:off x="6457950" y="768350"/>
            <a:ext cx="5353050" cy="2473325"/>
          </a:xfrm>
          <a:prstGeom prst="rect">
            <a:avLst/>
          </a:prstGeom>
          <a:noFill/>
          <a:ln w="9525">
            <a:noFill/>
            <a:miter lim="800000"/>
            <a:headEnd/>
            <a:tailEnd/>
          </a:ln>
        </p:spPr>
      </p:pic>
      <p:pic>
        <p:nvPicPr>
          <p:cNvPr id="47114" name="Picture 8" descr="http://www.emc.ncep.noaa.gov/gmb/emc.glopara/vsdb/fv3q2fy19retro2c/allmodel/daily/dieoff/cordieoff_HGT_P500_G2SHX.png"/>
          <p:cNvPicPr>
            <a:picLocks noChangeAspect="1" noChangeArrowheads="1"/>
          </p:cNvPicPr>
          <p:nvPr/>
        </p:nvPicPr>
        <p:blipFill>
          <a:blip r:embed="rId5"/>
          <a:srcRect l="50000" b="50000"/>
          <a:stretch>
            <a:fillRect/>
          </a:stretch>
        </p:blipFill>
        <p:spPr bwMode="auto">
          <a:xfrm>
            <a:off x="6505575" y="3481388"/>
            <a:ext cx="5305425" cy="2676525"/>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http://www.emc.ncep.noaa.gov/gmb/emc.glopara/vsdb/fv3q2fy19retro2c/rain/ets_mean00z.png"/>
          <p:cNvPicPr>
            <a:picLocks noChangeAspect="1" noChangeArrowheads="1"/>
          </p:cNvPicPr>
          <p:nvPr/>
        </p:nvPicPr>
        <p:blipFill>
          <a:blip r:embed="rId2"/>
          <a:srcRect/>
          <a:stretch>
            <a:fillRect/>
          </a:stretch>
        </p:blipFill>
        <p:spPr bwMode="auto">
          <a:xfrm>
            <a:off x="257175" y="798513"/>
            <a:ext cx="5353050" cy="5353050"/>
          </a:xfrm>
          <a:prstGeom prst="rect">
            <a:avLst/>
          </a:prstGeom>
          <a:noFill/>
          <a:ln w="9525">
            <a:noFill/>
            <a:miter lim="800000"/>
            <a:headEnd/>
            <a:tailEnd/>
          </a:ln>
        </p:spPr>
      </p:pic>
      <p:pic>
        <p:nvPicPr>
          <p:cNvPr id="48130" name="Picture 4" descr="http://www.emc.ncep.noaa.gov/gmb/emc.glopara/vsdb/fv3q2fy19retro2c/rain/bis_mean00z.png"/>
          <p:cNvPicPr>
            <a:picLocks noChangeAspect="1" noChangeArrowheads="1"/>
          </p:cNvPicPr>
          <p:nvPr/>
        </p:nvPicPr>
        <p:blipFill>
          <a:blip r:embed="rId3"/>
          <a:srcRect/>
          <a:stretch>
            <a:fillRect/>
          </a:stretch>
        </p:blipFill>
        <p:spPr bwMode="auto">
          <a:xfrm>
            <a:off x="6175375" y="798513"/>
            <a:ext cx="5353050" cy="5353050"/>
          </a:xfrm>
          <a:prstGeom prst="rect">
            <a:avLst/>
          </a:prstGeom>
          <a:noFill/>
          <a:ln w="9525">
            <a:noFill/>
            <a:miter lim="800000"/>
            <a:headEnd/>
            <a:tailEnd/>
          </a:ln>
        </p:spPr>
      </p:pic>
      <p:sp>
        <p:nvSpPr>
          <p:cNvPr id="48131" name="Text Box 2"/>
          <p:cNvSpPr txBox="1">
            <a:spLocks noChangeArrowheads="1"/>
          </p:cNvSpPr>
          <p:nvPr/>
        </p:nvSpPr>
        <p:spPr bwMode="auto">
          <a:xfrm>
            <a:off x="373063" y="180975"/>
            <a:ext cx="4400550" cy="366713"/>
          </a:xfrm>
          <a:prstGeom prst="rect">
            <a:avLst/>
          </a:prstGeom>
          <a:noFill/>
          <a:ln w="9525">
            <a:noFill/>
            <a:miter lim="800000"/>
            <a:headEnd/>
            <a:tailEnd/>
          </a:ln>
        </p:spPr>
        <p:txBody>
          <a:bodyPr wrap="none">
            <a:spAutoFit/>
          </a:bodyPr>
          <a:lstStyle/>
          <a:p>
            <a:r>
              <a:rPr lang="en-US" b="1" dirty="0"/>
              <a:t>CONUS PRECIP ETS and BIAS Scores </a:t>
            </a:r>
          </a:p>
        </p:txBody>
      </p:sp>
      <p:sp>
        <p:nvSpPr>
          <p:cNvPr id="48132" name="TextBox 6"/>
          <p:cNvSpPr txBox="1">
            <a:spLocks noChangeArrowheads="1"/>
          </p:cNvSpPr>
          <p:nvPr/>
        </p:nvSpPr>
        <p:spPr bwMode="auto">
          <a:xfrm>
            <a:off x="3478213" y="4041775"/>
            <a:ext cx="1500187" cy="1190625"/>
          </a:xfrm>
          <a:prstGeom prst="rect">
            <a:avLst/>
          </a:prstGeom>
          <a:noFill/>
          <a:ln w="9525">
            <a:noFill/>
            <a:miter lim="800000"/>
            <a:headEnd/>
            <a:tailEnd/>
          </a:ln>
        </p:spPr>
        <p:txBody>
          <a:bodyPr>
            <a:spAutoFit/>
          </a:bodyPr>
          <a:lstStyle/>
          <a:p>
            <a:r>
              <a:rPr lang="en-US" dirty="0"/>
              <a:t>Hord=5 slightly better than hord=6</a:t>
            </a:r>
          </a:p>
        </p:txBody>
      </p:sp>
      <p:sp>
        <p:nvSpPr>
          <p:cNvPr id="48133" name="TextBox 7"/>
          <p:cNvSpPr txBox="1">
            <a:spLocks noChangeArrowheads="1"/>
          </p:cNvSpPr>
          <p:nvPr/>
        </p:nvSpPr>
        <p:spPr bwMode="auto">
          <a:xfrm>
            <a:off x="9396413" y="4186238"/>
            <a:ext cx="1449387" cy="641350"/>
          </a:xfrm>
          <a:prstGeom prst="rect">
            <a:avLst/>
          </a:prstGeom>
          <a:noFill/>
          <a:ln w="9525">
            <a:noFill/>
            <a:miter lim="800000"/>
            <a:headEnd/>
            <a:tailEnd/>
          </a:ln>
        </p:spPr>
        <p:txBody>
          <a:bodyPr>
            <a:spAutoFit/>
          </a:bodyPr>
          <a:lstStyle/>
          <a:p>
            <a:r>
              <a:rPr lang="en-US" dirty="0"/>
              <a:t>Hord=5 slightly drier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p:cNvPicPr>
            <a:picLocks noChangeAspect="1" noChangeArrowheads="1"/>
          </p:cNvPicPr>
          <p:nvPr/>
        </p:nvPicPr>
        <p:blipFill>
          <a:blip r:embed="rId2"/>
          <a:srcRect/>
          <a:stretch>
            <a:fillRect/>
          </a:stretch>
        </p:blipFill>
        <p:spPr bwMode="auto">
          <a:xfrm>
            <a:off x="209550" y="258763"/>
            <a:ext cx="11887200" cy="5872162"/>
          </a:xfrm>
          <a:prstGeom prst="rect">
            <a:avLst/>
          </a:prstGeom>
          <a:noFill/>
          <a:ln w="9525">
            <a:noFill/>
            <a:miter lim="800000"/>
            <a:headEnd/>
            <a:tailEnd/>
          </a:ln>
        </p:spPr>
      </p:pic>
      <p:sp>
        <p:nvSpPr>
          <p:cNvPr id="49154" name="TextBox 2"/>
          <p:cNvSpPr txBox="1">
            <a:spLocks noChangeArrowheads="1"/>
          </p:cNvSpPr>
          <p:nvPr/>
        </p:nvSpPr>
        <p:spPr bwMode="auto">
          <a:xfrm>
            <a:off x="1258888" y="1220788"/>
            <a:ext cx="941387" cy="369887"/>
          </a:xfrm>
          <a:prstGeom prst="rect">
            <a:avLst/>
          </a:prstGeom>
          <a:noFill/>
          <a:ln w="9525">
            <a:noFill/>
            <a:miter lim="800000"/>
            <a:headEnd/>
            <a:tailEnd/>
          </a:ln>
        </p:spPr>
        <p:txBody>
          <a:bodyPr wrap="none">
            <a:spAutoFit/>
          </a:bodyPr>
          <a:lstStyle/>
          <a:p>
            <a:r>
              <a:rPr lang="en-US" dirty="0"/>
              <a:t>Atlantic</a:t>
            </a:r>
          </a:p>
        </p:txBody>
      </p:sp>
      <p:sp>
        <p:nvSpPr>
          <p:cNvPr id="49155" name="TextBox 3"/>
          <p:cNvSpPr txBox="1">
            <a:spLocks noChangeArrowheads="1"/>
          </p:cNvSpPr>
          <p:nvPr/>
        </p:nvSpPr>
        <p:spPr bwMode="auto">
          <a:xfrm>
            <a:off x="2981325" y="2117725"/>
            <a:ext cx="987425" cy="646113"/>
          </a:xfrm>
          <a:prstGeom prst="rect">
            <a:avLst/>
          </a:prstGeom>
          <a:noFill/>
          <a:ln w="9525">
            <a:noFill/>
            <a:miter lim="800000"/>
            <a:headEnd/>
            <a:tailEnd/>
          </a:ln>
        </p:spPr>
        <p:txBody>
          <a:bodyPr wrap="none">
            <a:spAutoFit/>
          </a:bodyPr>
          <a:lstStyle/>
          <a:p>
            <a:r>
              <a:rPr lang="en-US" b="1" dirty="0">
                <a:solidFill>
                  <a:schemeClr val="accent2"/>
                </a:solidFill>
              </a:rPr>
              <a:t>Hord=6</a:t>
            </a:r>
          </a:p>
          <a:p>
            <a:r>
              <a:rPr lang="en-US" b="1" dirty="0">
                <a:solidFill>
                  <a:srgbClr val="00B050"/>
                </a:solidFill>
              </a:rPr>
              <a:t>Hord=5</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2"/>
          <a:srcRect/>
          <a:stretch>
            <a:fillRect/>
          </a:stretch>
        </p:blipFill>
        <p:spPr bwMode="auto">
          <a:xfrm>
            <a:off x="142875" y="119063"/>
            <a:ext cx="11887200" cy="5784850"/>
          </a:xfrm>
          <a:prstGeom prst="rect">
            <a:avLst/>
          </a:prstGeom>
          <a:noFill/>
          <a:ln w="9525">
            <a:noFill/>
            <a:miter lim="800000"/>
            <a:headEnd/>
            <a:tailEnd/>
          </a:ln>
        </p:spPr>
      </p:pic>
      <p:sp>
        <p:nvSpPr>
          <p:cNvPr id="50178" name="TextBox 2"/>
          <p:cNvSpPr txBox="1">
            <a:spLocks noChangeArrowheads="1"/>
          </p:cNvSpPr>
          <p:nvPr/>
        </p:nvSpPr>
        <p:spPr bwMode="auto">
          <a:xfrm>
            <a:off x="831850" y="1036638"/>
            <a:ext cx="1724025" cy="369887"/>
          </a:xfrm>
          <a:prstGeom prst="rect">
            <a:avLst/>
          </a:prstGeom>
          <a:noFill/>
          <a:ln w="9525">
            <a:noFill/>
            <a:miter lim="800000"/>
            <a:headEnd/>
            <a:tailEnd/>
          </a:ln>
        </p:spPr>
        <p:txBody>
          <a:bodyPr wrap="none">
            <a:spAutoFit/>
          </a:bodyPr>
          <a:lstStyle/>
          <a:p>
            <a:r>
              <a:rPr lang="en-US" dirty="0"/>
              <a:t>Eastern Pacific</a:t>
            </a:r>
          </a:p>
        </p:txBody>
      </p:sp>
      <p:sp>
        <p:nvSpPr>
          <p:cNvPr id="50179" name="TextBox 3"/>
          <p:cNvSpPr txBox="1">
            <a:spLocks noChangeArrowheads="1"/>
          </p:cNvSpPr>
          <p:nvPr/>
        </p:nvSpPr>
        <p:spPr bwMode="auto">
          <a:xfrm>
            <a:off x="2957513" y="1939925"/>
            <a:ext cx="985837" cy="646113"/>
          </a:xfrm>
          <a:prstGeom prst="rect">
            <a:avLst/>
          </a:prstGeom>
          <a:noFill/>
          <a:ln w="9525">
            <a:noFill/>
            <a:miter lim="800000"/>
            <a:headEnd/>
            <a:tailEnd/>
          </a:ln>
        </p:spPr>
        <p:txBody>
          <a:bodyPr wrap="none">
            <a:spAutoFit/>
          </a:bodyPr>
          <a:lstStyle/>
          <a:p>
            <a:r>
              <a:rPr lang="en-US" b="1" dirty="0">
                <a:solidFill>
                  <a:schemeClr val="accent2"/>
                </a:solidFill>
              </a:rPr>
              <a:t>Hord=6</a:t>
            </a:r>
          </a:p>
          <a:p>
            <a:r>
              <a:rPr lang="en-US" b="1" dirty="0">
                <a:solidFill>
                  <a:srgbClr val="00B050"/>
                </a:solidFill>
              </a:rPr>
              <a:t>Hord=5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p:cNvPicPr>
            <a:picLocks noChangeAspect="1" noChangeArrowheads="1"/>
          </p:cNvPicPr>
          <p:nvPr/>
        </p:nvPicPr>
        <p:blipFill>
          <a:blip r:embed="rId2"/>
          <a:srcRect/>
          <a:stretch>
            <a:fillRect/>
          </a:stretch>
        </p:blipFill>
        <p:spPr bwMode="auto">
          <a:xfrm>
            <a:off x="117475" y="141288"/>
            <a:ext cx="11887200" cy="6078537"/>
          </a:xfrm>
          <a:prstGeom prst="rect">
            <a:avLst/>
          </a:prstGeom>
          <a:noFill/>
          <a:ln w="9525">
            <a:noFill/>
            <a:miter lim="800000"/>
            <a:headEnd/>
            <a:tailEnd/>
          </a:ln>
        </p:spPr>
      </p:pic>
      <p:sp>
        <p:nvSpPr>
          <p:cNvPr id="51202" name="TextBox 2"/>
          <p:cNvSpPr txBox="1">
            <a:spLocks noChangeArrowheads="1"/>
          </p:cNvSpPr>
          <p:nvPr/>
        </p:nvSpPr>
        <p:spPr bwMode="auto">
          <a:xfrm>
            <a:off x="2200275" y="2454275"/>
            <a:ext cx="1671638" cy="369888"/>
          </a:xfrm>
          <a:prstGeom prst="rect">
            <a:avLst/>
          </a:prstGeom>
          <a:noFill/>
          <a:ln w="9525">
            <a:noFill/>
            <a:miter lim="800000"/>
            <a:headEnd/>
            <a:tailEnd/>
          </a:ln>
        </p:spPr>
        <p:txBody>
          <a:bodyPr wrap="none">
            <a:spAutoFit/>
          </a:bodyPr>
          <a:lstStyle/>
          <a:p>
            <a:r>
              <a:rPr lang="en-US" dirty="0"/>
              <a:t>Central Pacific</a:t>
            </a:r>
          </a:p>
        </p:txBody>
      </p:sp>
      <p:sp>
        <p:nvSpPr>
          <p:cNvPr id="51203" name="TextBox 3"/>
          <p:cNvSpPr txBox="1">
            <a:spLocks noChangeArrowheads="1"/>
          </p:cNvSpPr>
          <p:nvPr/>
        </p:nvSpPr>
        <p:spPr bwMode="auto">
          <a:xfrm>
            <a:off x="4762500" y="4094163"/>
            <a:ext cx="985838" cy="646112"/>
          </a:xfrm>
          <a:prstGeom prst="rect">
            <a:avLst/>
          </a:prstGeom>
          <a:noFill/>
          <a:ln w="9525">
            <a:noFill/>
            <a:miter lim="800000"/>
            <a:headEnd/>
            <a:tailEnd/>
          </a:ln>
        </p:spPr>
        <p:txBody>
          <a:bodyPr wrap="none">
            <a:spAutoFit/>
          </a:bodyPr>
          <a:lstStyle/>
          <a:p>
            <a:r>
              <a:rPr lang="en-US" b="1" dirty="0">
                <a:solidFill>
                  <a:schemeClr val="accent2"/>
                </a:solidFill>
              </a:rPr>
              <a:t>Hord=6</a:t>
            </a:r>
          </a:p>
          <a:p>
            <a:r>
              <a:rPr lang="en-US" b="1" dirty="0">
                <a:solidFill>
                  <a:srgbClr val="00B050"/>
                </a:solidFill>
              </a:rPr>
              <a:t>Hord=5</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p:cNvPicPr>
            <a:picLocks noChangeAspect="1" noChangeArrowheads="1"/>
          </p:cNvPicPr>
          <p:nvPr/>
        </p:nvPicPr>
        <p:blipFill>
          <a:blip r:embed="rId2"/>
          <a:srcRect/>
          <a:stretch>
            <a:fillRect/>
          </a:stretch>
        </p:blipFill>
        <p:spPr bwMode="auto">
          <a:xfrm>
            <a:off x="117475" y="109538"/>
            <a:ext cx="11887200" cy="6061075"/>
          </a:xfrm>
          <a:prstGeom prst="rect">
            <a:avLst/>
          </a:prstGeom>
          <a:noFill/>
          <a:ln w="9525">
            <a:noFill/>
            <a:miter lim="800000"/>
            <a:headEnd/>
            <a:tailEnd/>
          </a:ln>
        </p:spPr>
      </p:pic>
      <p:sp>
        <p:nvSpPr>
          <p:cNvPr id="52226" name="TextBox 2"/>
          <p:cNvSpPr txBox="1">
            <a:spLocks noChangeArrowheads="1"/>
          </p:cNvSpPr>
          <p:nvPr/>
        </p:nvSpPr>
        <p:spPr bwMode="auto">
          <a:xfrm>
            <a:off x="2057400" y="2232025"/>
            <a:ext cx="1782763" cy="368300"/>
          </a:xfrm>
          <a:prstGeom prst="rect">
            <a:avLst/>
          </a:prstGeom>
          <a:noFill/>
          <a:ln w="9525">
            <a:noFill/>
            <a:miter lim="800000"/>
            <a:headEnd/>
            <a:tailEnd/>
          </a:ln>
        </p:spPr>
        <p:txBody>
          <a:bodyPr wrap="none">
            <a:spAutoFit/>
          </a:bodyPr>
          <a:lstStyle/>
          <a:p>
            <a:r>
              <a:rPr lang="en-US" dirty="0"/>
              <a:t>Western Pacific</a:t>
            </a:r>
          </a:p>
        </p:txBody>
      </p:sp>
      <p:sp>
        <p:nvSpPr>
          <p:cNvPr id="52227" name="TextBox 3"/>
          <p:cNvSpPr txBox="1">
            <a:spLocks noChangeArrowheads="1"/>
          </p:cNvSpPr>
          <p:nvPr/>
        </p:nvSpPr>
        <p:spPr bwMode="auto">
          <a:xfrm>
            <a:off x="6061075" y="2093913"/>
            <a:ext cx="985838" cy="646112"/>
          </a:xfrm>
          <a:prstGeom prst="rect">
            <a:avLst/>
          </a:prstGeom>
          <a:noFill/>
          <a:ln w="9525">
            <a:noFill/>
            <a:miter lim="800000"/>
            <a:headEnd/>
            <a:tailEnd/>
          </a:ln>
        </p:spPr>
        <p:txBody>
          <a:bodyPr wrap="none">
            <a:spAutoFit/>
          </a:bodyPr>
          <a:lstStyle/>
          <a:p>
            <a:r>
              <a:rPr lang="en-US" b="1" dirty="0">
                <a:solidFill>
                  <a:schemeClr val="accent2"/>
                </a:solidFill>
              </a:rPr>
              <a:t>Hord=6</a:t>
            </a:r>
          </a:p>
          <a:p>
            <a:r>
              <a:rPr lang="en-US" b="1" dirty="0">
                <a:solidFill>
                  <a:srgbClr val="00B050"/>
                </a:solidFill>
              </a:rPr>
              <a:t>Hord=5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p:cNvPicPr>
            <a:picLocks noChangeAspect="1" noChangeArrowheads="1"/>
          </p:cNvPicPr>
          <p:nvPr/>
        </p:nvPicPr>
        <p:blipFill>
          <a:blip r:embed="rId2"/>
          <a:srcRect/>
          <a:stretch>
            <a:fillRect/>
          </a:stretch>
        </p:blipFill>
        <p:spPr bwMode="auto">
          <a:xfrm>
            <a:off x="190500" y="193675"/>
            <a:ext cx="11887200" cy="6084888"/>
          </a:xfrm>
          <a:prstGeom prst="rect">
            <a:avLst/>
          </a:prstGeom>
          <a:noFill/>
          <a:ln w="9525">
            <a:noFill/>
            <a:miter lim="800000"/>
            <a:headEnd/>
            <a:tailEnd/>
          </a:ln>
        </p:spPr>
      </p:pic>
      <p:sp>
        <p:nvSpPr>
          <p:cNvPr id="53250" name="TextBox 2"/>
          <p:cNvSpPr txBox="1">
            <a:spLocks noChangeArrowheads="1"/>
          </p:cNvSpPr>
          <p:nvPr/>
        </p:nvSpPr>
        <p:spPr bwMode="auto">
          <a:xfrm>
            <a:off x="1411288" y="5138738"/>
            <a:ext cx="2184400" cy="369887"/>
          </a:xfrm>
          <a:prstGeom prst="rect">
            <a:avLst/>
          </a:prstGeom>
          <a:noFill/>
          <a:ln w="9525">
            <a:noFill/>
            <a:miter lim="800000"/>
            <a:headEnd/>
            <a:tailEnd/>
          </a:ln>
        </p:spPr>
        <p:txBody>
          <a:bodyPr wrap="none">
            <a:spAutoFit/>
          </a:bodyPr>
          <a:lstStyle/>
          <a:p>
            <a:r>
              <a:rPr lang="en-US" dirty="0"/>
              <a:t>North Indian Ocean</a:t>
            </a:r>
          </a:p>
        </p:txBody>
      </p:sp>
      <p:sp>
        <p:nvSpPr>
          <p:cNvPr id="53251" name="TextBox 3"/>
          <p:cNvSpPr txBox="1">
            <a:spLocks noChangeArrowheads="1"/>
          </p:cNvSpPr>
          <p:nvPr/>
        </p:nvSpPr>
        <p:spPr bwMode="auto">
          <a:xfrm>
            <a:off x="5462588" y="4129088"/>
            <a:ext cx="987425" cy="646112"/>
          </a:xfrm>
          <a:prstGeom prst="rect">
            <a:avLst/>
          </a:prstGeom>
          <a:noFill/>
          <a:ln w="9525">
            <a:noFill/>
            <a:miter lim="800000"/>
            <a:headEnd/>
            <a:tailEnd/>
          </a:ln>
        </p:spPr>
        <p:txBody>
          <a:bodyPr wrap="none">
            <a:spAutoFit/>
          </a:bodyPr>
          <a:lstStyle/>
          <a:p>
            <a:r>
              <a:rPr lang="en-US" b="1" dirty="0">
                <a:solidFill>
                  <a:schemeClr val="accent2"/>
                </a:solidFill>
              </a:rPr>
              <a:t>Hord=6</a:t>
            </a:r>
          </a:p>
          <a:p>
            <a:r>
              <a:rPr lang="en-US" b="1" dirty="0">
                <a:solidFill>
                  <a:srgbClr val="00B050"/>
                </a:solidFill>
              </a:rPr>
              <a:t>Hord=5</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p:cNvPicPr>
            <a:picLocks noChangeAspect="1" noChangeArrowheads="1"/>
          </p:cNvPicPr>
          <p:nvPr/>
        </p:nvPicPr>
        <p:blipFill>
          <a:blip r:embed="rId2"/>
          <a:srcRect/>
          <a:stretch>
            <a:fillRect/>
          </a:stretch>
        </p:blipFill>
        <p:spPr bwMode="auto">
          <a:xfrm>
            <a:off x="109538" y="204788"/>
            <a:ext cx="11887200" cy="5935662"/>
          </a:xfrm>
          <a:prstGeom prst="rect">
            <a:avLst/>
          </a:prstGeom>
          <a:noFill/>
          <a:ln w="9525">
            <a:noFill/>
            <a:miter lim="800000"/>
            <a:headEnd/>
            <a:tailEnd/>
          </a:ln>
        </p:spPr>
      </p:pic>
      <p:sp>
        <p:nvSpPr>
          <p:cNvPr id="54274" name="TextBox 2"/>
          <p:cNvSpPr txBox="1">
            <a:spLocks noChangeArrowheads="1"/>
          </p:cNvSpPr>
          <p:nvPr/>
        </p:nvSpPr>
        <p:spPr bwMode="auto">
          <a:xfrm>
            <a:off x="1485900" y="2428875"/>
            <a:ext cx="2428875" cy="369888"/>
          </a:xfrm>
          <a:prstGeom prst="rect">
            <a:avLst/>
          </a:prstGeom>
          <a:noFill/>
          <a:ln w="9525">
            <a:noFill/>
            <a:miter lim="800000"/>
            <a:headEnd/>
            <a:tailEnd/>
          </a:ln>
        </p:spPr>
        <p:txBody>
          <a:bodyPr wrap="none">
            <a:spAutoFit/>
          </a:bodyPr>
          <a:lstStyle/>
          <a:p>
            <a:r>
              <a:rPr lang="en-US" dirty="0"/>
              <a:t>Southern Hemisphere</a:t>
            </a:r>
          </a:p>
        </p:txBody>
      </p:sp>
      <p:sp>
        <p:nvSpPr>
          <p:cNvPr id="54275" name="TextBox 3"/>
          <p:cNvSpPr txBox="1">
            <a:spLocks noChangeArrowheads="1"/>
          </p:cNvSpPr>
          <p:nvPr/>
        </p:nvSpPr>
        <p:spPr bwMode="auto">
          <a:xfrm>
            <a:off x="5121275" y="4113213"/>
            <a:ext cx="985838" cy="646112"/>
          </a:xfrm>
          <a:prstGeom prst="rect">
            <a:avLst/>
          </a:prstGeom>
          <a:noFill/>
          <a:ln w="9525">
            <a:noFill/>
            <a:miter lim="800000"/>
            <a:headEnd/>
            <a:tailEnd/>
          </a:ln>
        </p:spPr>
        <p:txBody>
          <a:bodyPr wrap="none">
            <a:spAutoFit/>
          </a:bodyPr>
          <a:lstStyle/>
          <a:p>
            <a:r>
              <a:rPr lang="en-US" b="1" dirty="0">
                <a:solidFill>
                  <a:schemeClr val="accent2"/>
                </a:solidFill>
              </a:rPr>
              <a:t>Hord=6</a:t>
            </a:r>
          </a:p>
          <a:p>
            <a:r>
              <a:rPr lang="en-US" b="1" dirty="0">
                <a:solidFill>
                  <a:srgbClr val="00B050"/>
                </a:solidFill>
              </a:rPr>
              <a:t>Hord=5</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 Relationship</a:t>
            </a:r>
            <a:endParaRPr lang="en-US" dirty="0"/>
          </a:p>
        </p:txBody>
      </p:sp>
      <p:pic>
        <p:nvPicPr>
          <p:cNvPr id="1026" name="Picture 2" descr="C:\Users\vijay.t.tallapragada\Desktop\Press-Wind-G217-G19A-G19B-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5989" y="997343"/>
            <a:ext cx="8141405" cy="53195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0727" y="2265028"/>
            <a:ext cx="2994870" cy="1754326"/>
          </a:xfrm>
          <a:prstGeom prst="rect">
            <a:avLst/>
          </a:prstGeom>
          <a:noFill/>
        </p:spPr>
        <p:txBody>
          <a:bodyPr wrap="square" rtlCol="0">
            <a:spAutoFit/>
          </a:bodyPr>
          <a:lstStyle/>
          <a:p>
            <a:r>
              <a:rPr lang="en-US" b="1" dirty="0" smtClean="0"/>
              <a:t>Much improved W-P relationship with FV3GFS (</a:t>
            </a:r>
            <a:r>
              <a:rPr lang="en-US" b="1" dirty="0" err="1" smtClean="0"/>
              <a:t>hord</a:t>
            </a:r>
            <a:r>
              <a:rPr lang="en-US" b="1" dirty="0" smtClean="0"/>
              <a:t>=5) compared to operational GFS and older runs of FV3GFS (</a:t>
            </a:r>
            <a:r>
              <a:rPr lang="en-US" b="1" dirty="0" err="1" smtClean="0"/>
              <a:t>hord</a:t>
            </a:r>
            <a:r>
              <a:rPr lang="en-US" b="1" dirty="0" smtClean="0"/>
              <a:t>=6)</a:t>
            </a:r>
            <a:endParaRPr lang="en-US" b="1" dirty="0"/>
          </a:p>
        </p:txBody>
      </p:sp>
    </p:spTree>
    <p:extLst>
      <p:ext uri="{BB962C8B-B14F-4D97-AF65-F5344CB8AC3E}">
        <p14:creationId xmlns:p14="http://schemas.microsoft.com/office/powerpoint/2010/main" val="3757071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33363" y="217488"/>
            <a:ext cx="10972800" cy="508000"/>
          </a:xfrm>
        </p:spPr>
        <p:txBody>
          <a:bodyPr/>
          <a:lstStyle/>
          <a:p>
            <a:pPr eaLnBrk="1" hangingPunct="1"/>
            <a:r>
              <a:rPr lang="en-US" altLang="en-US" sz="3200" dirty="0" smtClean="0">
                <a:solidFill>
                  <a:srgbClr val="000066"/>
                </a:solidFill>
                <a:latin typeface="Helvetica" pitchFamily="34" charset="0"/>
                <a:cs typeface="Helvetica" pitchFamily="34" charset="0"/>
              </a:rPr>
              <a:t>FV3GFS:  Infrastructure and Physics Upgrades</a:t>
            </a:r>
          </a:p>
        </p:txBody>
      </p:sp>
      <p:sp>
        <p:nvSpPr>
          <p:cNvPr id="18434" name="Rectangle 3"/>
          <p:cNvSpPr>
            <a:spLocks noGrp="1" noChangeArrowheads="1"/>
          </p:cNvSpPr>
          <p:nvPr>
            <p:ph type="body" idx="1"/>
          </p:nvPr>
        </p:nvSpPr>
        <p:spPr>
          <a:xfrm>
            <a:off x="304800" y="1092200"/>
            <a:ext cx="5602288" cy="5294313"/>
          </a:xfrm>
        </p:spPr>
        <p:txBody>
          <a:bodyPr/>
          <a:lstStyle/>
          <a:p>
            <a:pPr marL="344488" indent="-344488">
              <a:lnSpc>
                <a:spcPct val="80000"/>
              </a:lnSpc>
              <a:buClr>
                <a:srgbClr val="000066"/>
              </a:buClr>
              <a:buSzTx/>
              <a:buFont typeface="Wingdings" pitchFamily="2" charset="2"/>
              <a:buChar char="Ø"/>
              <a:tabLst>
                <a:tab pos="285750" algn="l"/>
              </a:tabLst>
            </a:pPr>
            <a:r>
              <a:rPr lang="en-US" altLang="en-US" b="1" dirty="0" smtClean="0">
                <a:latin typeface="Times New Roman" pitchFamily="18" charset="0"/>
                <a:cs typeface="Helvetica" pitchFamily="34" charset="0"/>
              </a:rPr>
              <a:t>Integrated FV3 into </a:t>
            </a:r>
            <a:r>
              <a:rPr lang="en-US" altLang="en-US" b="1" dirty="0" smtClean="0">
                <a:solidFill>
                  <a:srgbClr val="FF0000"/>
                </a:solidFill>
                <a:latin typeface="Times New Roman" pitchFamily="18" charset="0"/>
                <a:cs typeface="Helvetica" pitchFamily="34" charset="0"/>
              </a:rPr>
              <a:t>NEMS</a:t>
            </a:r>
            <a:r>
              <a:rPr lang="en-US" altLang="en-US" b="1" dirty="0" smtClean="0">
                <a:latin typeface="Times New Roman" pitchFamily="18" charset="0"/>
                <a:cs typeface="Helvetica" pitchFamily="34" charset="0"/>
              </a:rPr>
              <a:t/>
            </a:r>
            <a:br>
              <a:rPr lang="en-US" altLang="en-US" b="1" dirty="0" smtClean="0">
                <a:latin typeface="Times New Roman" pitchFamily="18" charset="0"/>
                <a:cs typeface="Helvetica" pitchFamily="34" charset="0"/>
              </a:rPr>
            </a:br>
            <a:endParaRPr lang="en-US" altLang="en-US" b="1" dirty="0" smtClean="0">
              <a:latin typeface="Times New Roman" pitchFamily="18" charset="0"/>
              <a:cs typeface="Helvetica" pitchFamily="34" charset="0"/>
            </a:endParaRPr>
          </a:p>
          <a:p>
            <a:pPr marL="344488" indent="-344488">
              <a:lnSpc>
                <a:spcPct val="80000"/>
              </a:lnSpc>
              <a:buClr>
                <a:srgbClr val="000066"/>
              </a:buClr>
              <a:buSzTx/>
              <a:buFont typeface="Wingdings" pitchFamily="2" charset="2"/>
              <a:buChar char="Ø"/>
              <a:tabLst>
                <a:tab pos="285750" algn="l"/>
              </a:tabLst>
            </a:pPr>
            <a:r>
              <a:rPr lang="en-US" altLang="en-US" b="1" dirty="0" smtClean="0">
                <a:latin typeface="Times New Roman" pitchFamily="18" charset="0"/>
                <a:cs typeface="Helvetica" pitchFamily="34" charset="0"/>
              </a:rPr>
              <a:t>Added </a:t>
            </a:r>
            <a:r>
              <a:rPr lang="en-US" altLang="en-US" b="1" dirty="0" smtClean="0">
                <a:solidFill>
                  <a:srgbClr val="FF0000"/>
                </a:solidFill>
                <a:latin typeface="Times New Roman" pitchFamily="18" charset="0"/>
                <a:cs typeface="Helvetica" pitchFamily="34" charset="0"/>
              </a:rPr>
              <a:t>IPD</a:t>
            </a:r>
            <a:r>
              <a:rPr lang="en-US" altLang="en-US" b="1" dirty="0" smtClean="0">
                <a:latin typeface="Times New Roman" pitchFamily="18" charset="0"/>
                <a:cs typeface="Helvetica" pitchFamily="34" charset="0"/>
              </a:rPr>
              <a:t> in NEMSfv3gfs</a:t>
            </a:r>
            <a:br>
              <a:rPr lang="en-US" altLang="en-US" b="1" dirty="0" smtClean="0">
                <a:latin typeface="Times New Roman" pitchFamily="18" charset="0"/>
                <a:cs typeface="Helvetica" pitchFamily="34" charset="0"/>
              </a:rPr>
            </a:br>
            <a:endParaRPr lang="en-US" altLang="en-US" b="1" dirty="0" smtClean="0">
              <a:latin typeface="Times New Roman" pitchFamily="18" charset="0"/>
              <a:cs typeface="Helvetica" pitchFamily="34" charset="0"/>
            </a:endParaRPr>
          </a:p>
          <a:p>
            <a:pPr marL="344488" indent="-344488">
              <a:lnSpc>
                <a:spcPct val="80000"/>
              </a:lnSpc>
              <a:buClr>
                <a:srgbClr val="000066"/>
              </a:buClr>
              <a:buSzTx/>
              <a:buFont typeface="Wingdings" pitchFamily="2" charset="2"/>
              <a:buChar char="Ø"/>
              <a:tabLst>
                <a:tab pos="285750" algn="l"/>
              </a:tabLst>
            </a:pPr>
            <a:r>
              <a:rPr lang="en-US" altLang="en-US" b="1" dirty="0" smtClean="0">
                <a:latin typeface="Times New Roman" pitchFamily="18" charset="0"/>
                <a:cs typeface="Helvetica" pitchFamily="34" charset="0"/>
              </a:rPr>
              <a:t>Newly developed </a:t>
            </a:r>
            <a:r>
              <a:rPr lang="en-US" altLang="en-US" b="1" dirty="0" smtClean="0">
                <a:solidFill>
                  <a:srgbClr val="FF0000"/>
                </a:solidFill>
                <a:latin typeface="Times New Roman" pitchFamily="18" charset="0"/>
                <a:cs typeface="Helvetica" pitchFamily="34" charset="0"/>
              </a:rPr>
              <a:t>write grid component</a:t>
            </a:r>
            <a:r>
              <a:rPr lang="en-US" altLang="en-US" b="1" dirty="0" smtClean="0">
                <a:latin typeface="Times New Roman" pitchFamily="18" charset="0"/>
                <a:cs typeface="Helvetica" pitchFamily="34" charset="0"/>
              </a:rPr>
              <a:t> -- write out model history in native cubed sphere grid and Gaussian grid</a:t>
            </a:r>
          </a:p>
          <a:p>
            <a:pPr marL="344488" indent="-344488" eaLnBrk="1" hangingPunct="1">
              <a:lnSpc>
                <a:spcPct val="80000"/>
              </a:lnSpc>
              <a:buClr>
                <a:srgbClr val="000066"/>
              </a:buClr>
              <a:buSzTx/>
              <a:buFont typeface="Wingdings" pitchFamily="2" charset="2"/>
              <a:buChar char="Ø"/>
              <a:tabLst>
                <a:tab pos="285750" algn="l"/>
              </a:tabLst>
            </a:pPr>
            <a:endParaRPr lang="en-US" altLang="en-US" b="1" dirty="0" smtClean="0">
              <a:latin typeface="Times New Roman" pitchFamily="18" charset="0"/>
              <a:cs typeface="Helvetica" pitchFamily="34" charset="0"/>
            </a:endParaRPr>
          </a:p>
          <a:p>
            <a:pPr marL="344488" indent="-344488" eaLnBrk="1" hangingPunct="1">
              <a:lnSpc>
                <a:spcPct val="80000"/>
              </a:lnSpc>
              <a:buClr>
                <a:srgbClr val="000066"/>
              </a:buClr>
              <a:buSzTx/>
              <a:buFont typeface="Wingdings" pitchFamily="2" charset="2"/>
              <a:buChar char="Ø"/>
              <a:tabLst>
                <a:tab pos="285750" algn="l"/>
              </a:tabLst>
            </a:pPr>
            <a:r>
              <a:rPr lang="en-US" altLang="en-US" b="1" dirty="0" smtClean="0">
                <a:latin typeface="Times New Roman" pitchFamily="18" charset="0"/>
                <a:cs typeface="Helvetica" pitchFamily="34" charset="0"/>
              </a:rPr>
              <a:t>Replaced Zhao-Carr microphysics with the more advanced </a:t>
            </a:r>
            <a:r>
              <a:rPr lang="en-US" altLang="en-US" b="1" dirty="0" smtClean="0">
                <a:solidFill>
                  <a:srgbClr val="FF0000"/>
                </a:solidFill>
                <a:latin typeface="Times New Roman" pitchFamily="18" charset="0"/>
                <a:cs typeface="Helvetica" pitchFamily="34" charset="0"/>
              </a:rPr>
              <a:t>GFDL microphysics</a:t>
            </a:r>
          </a:p>
          <a:p>
            <a:pPr marL="344488" indent="-344488" eaLnBrk="1" hangingPunct="1">
              <a:lnSpc>
                <a:spcPct val="80000"/>
              </a:lnSpc>
              <a:buClr>
                <a:srgbClr val="000066"/>
              </a:buClr>
              <a:buSzTx/>
              <a:buFont typeface="Wingdings" pitchFamily="2" charset="2"/>
              <a:buChar char="Ø"/>
              <a:tabLst>
                <a:tab pos="285750" algn="l"/>
              </a:tabLst>
            </a:pPr>
            <a:endParaRPr lang="en-US" altLang="en-US" b="1" dirty="0" smtClean="0">
              <a:latin typeface="Times New Roman" pitchFamily="18" charset="0"/>
              <a:cs typeface="Helvetica" pitchFamily="34" charset="0"/>
            </a:endParaRPr>
          </a:p>
          <a:p>
            <a:pPr marL="344488" indent="-344488" eaLnBrk="1" hangingPunct="1">
              <a:lnSpc>
                <a:spcPct val="80000"/>
              </a:lnSpc>
              <a:buClr>
                <a:srgbClr val="000066"/>
              </a:buClr>
              <a:buSzTx/>
              <a:buFont typeface="Wingdings" pitchFamily="2" charset="2"/>
              <a:buChar char="Ø"/>
              <a:tabLst>
                <a:tab pos="285750" algn="l"/>
              </a:tabLst>
            </a:pPr>
            <a:r>
              <a:rPr lang="en-US" altLang="en-US" b="1" dirty="0" smtClean="0">
                <a:latin typeface="Times New Roman" pitchFamily="18" charset="0"/>
                <a:cs typeface="Helvetica" pitchFamily="34" charset="0"/>
              </a:rPr>
              <a:t>Updated parameterization of </a:t>
            </a:r>
            <a:r>
              <a:rPr lang="en-US" altLang="en-US" b="1" dirty="0" smtClean="0">
                <a:solidFill>
                  <a:srgbClr val="FF0000"/>
                </a:solidFill>
                <a:latin typeface="Times New Roman" pitchFamily="18" charset="0"/>
                <a:cs typeface="Helvetica" pitchFamily="34" charset="0"/>
              </a:rPr>
              <a:t>ozone photochemistry</a:t>
            </a:r>
            <a:r>
              <a:rPr lang="en-US" altLang="en-US" b="1" dirty="0" smtClean="0">
                <a:latin typeface="Times New Roman" pitchFamily="18" charset="0"/>
                <a:cs typeface="Helvetica" pitchFamily="34" charset="0"/>
              </a:rPr>
              <a:t> with additional production and loss terms</a:t>
            </a:r>
          </a:p>
        </p:txBody>
      </p:sp>
      <p:sp>
        <p:nvSpPr>
          <p:cNvPr id="18435" name="Rectangle 3"/>
          <p:cNvSpPr>
            <a:spLocks noChangeArrowheads="1"/>
          </p:cNvSpPr>
          <p:nvPr/>
        </p:nvSpPr>
        <p:spPr bwMode="auto">
          <a:xfrm>
            <a:off x="6415088" y="857250"/>
            <a:ext cx="5580062" cy="5294313"/>
          </a:xfrm>
          <a:prstGeom prst="rect">
            <a:avLst/>
          </a:prstGeom>
          <a:noFill/>
          <a:ln w="9525">
            <a:noFill/>
            <a:miter lim="800000"/>
            <a:headEnd/>
            <a:tailEnd/>
          </a:ln>
        </p:spPr>
        <p:txBody>
          <a:bodyPr/>
          <a:lstStyle/>
          <a:p>
            <a:pPr marL="344488" indent="-344488" defTabSz="914400">
              <a:lnSpc>
                <a:spcPct val="80000"/>
              </a:lnSpc>
              <a:spcBef>
                <a:spcPct val="20000"/>
              </a:spcBef>
              <a:buClr>
                <a:schemeClr val="bg1"/>
              </a:buClr>
              <a:buSzPct val="25000"/>
              <a:tabLst>
                <a:tab pos="285750" algn="l"/>
              </a:tabLst>
            </a:pPr>
            <a:endParaRPr lang="en-US" altLang="en-US" sz="2400" b="1" dirty="0">
              <a:latin typeface="Times New Roman" pitchFamily="18" charset="0"/>
              <a:cs typeface="Helvetica" pitchFamily="34" charset="0"/>
            </a:endParaRPr>
          </a:p>
          <a:p>
            <a:pPr marL="344488" indent="-344488" defTabSz="914400">
              <a:lnSpc>
                <a:spcPct val="80000"/>
              </a:lnSpc>
              <a:buClr>
                <a:srgbClr val="000066"/>
              </a:buClr>
              <a:buFont typeface="Wingdings" pitchFamily="2" charset="2"/>
              <a:buChar char="Ø"/>
              <a:tabLst>
                <a:tab pos="285750" algn="l"/>
              </a:tabLst>
            </a:pPr>
            <a:endParaRPr lang="en-US" altLang="en-US" sz="2400" b="1" dirty="0">
              <a:latin typeface="Times New Roman" pitchFamily="18" charset="0"/>
              <a:cs typeface="Helvetica" pitchFamily="34" charset="0"/>
            </a:endParaRPr>
          </a:p>
          <a:p>
            <a:pPr marL="344488" indent="-344488" defTabSz="914400">
              <a:lnSpc>
                <a:spcPct val="80000"/>
              </a:lnSpc>
              <a:buClr>
                <a:srgbClr val="000066"/>
              </a:buClr>
              <a:buFont typeface="Wingdings" pitchFamily="2" charset="2"/>
              <a:buChar char="Ø"/>
              <a:tabLst>
                <a:tab pos="285750" algn="l"/>
              </a:tabLst>
            </a:pPr>
            <a:r>
              <a:rPr lang="en-US" altLang="en-US" sz="2400" b="1" dirty="0">
                <a:latin typeface="Times New Roman" pitchFamily="18" charset="0"/>
                <a:cs typeface="Helvetica" pitchFamily="34" charset="0"/>
              </a:rPr>
              <a:t>New parameterization of middle atmospheric </a:t>
            </a:r>
            <a:r>
              <a:rPr lang="en-US" altLang="en-US" sz="2400" b="1" dirty="0">
                <a:solidFill>
                  <a:srgbClr val="FF0000"/>
                </a:solidFill>
                <a:latin typeface="Times New Roman" pitchFamily="18" charset="0"/>
                <a:cs typeface="Helvetica" pitchFamily="34" charset="0"/>
              </a:rPr>
              <a:t>water vapor photochemistry</a:t>
            </a:r>
          </a:p>
          <a:p>
            <a:pPr marL="344488" indent="-344488" defTabSz="914400">
              <a:lnSpc>
                <a:spcPct val="80000"/>
              </a:lnSpc>
              <a:spcBef>
                <a:spcPct val="20000"/>
              </a:spcBef>
              <a:buClr>
                <a:srgbClr val="000066"/>
              </a:buClr>
              <a:buFont typeface="Wingdings" pitchFamily="2" charset="2"/>
              <a:buChar char="Ø"/>
              <a:tabLst>
                <a:tab pos="285750" algn="l"/>
              </a:tabLst>
            </a:pPr>
            <a:endParaRPr lang="en-US" altLang="en-US" sz="2400" b="1" dirty="0">
              <a:latin typeface="Times New Roman" pitchFamily="18" charset="0"/>
              <a:cs typeface="Helvetica" pitchFamily="34" charset="0"/>
            </a:endParaRPr>
          </a:p>
          <a:p>
            <a:pPr marL="344488" indent="-344488" defTabSz="914400">
              <a:lnSpc>
                <a:spcPct val="80000"/>
              </a:lnSpc>
              <a:spcBef>
                <a:spcPct val="20000"/>
              </a:spcBef>
              <a:buClr>
                <a:srgbClr val="000066"/>
              </a:buClr>
              <a:buFont typeface="Wingdings" pitchFamily="2" charset="2"/>
              <a:buChar char="Ø"/>
              <a:tabLst>
                <a:tab pos="285750" algn="l"/>
              </a:tabLst>
            </a:pPr>
            <a:r>
              <a:rPr lang="en-US" altLang="en-US" sz="2400" b="1" dirty="0">
                <a:latin typeface="Times New Roman" pitchFamily="18" charset="0"/>
                <a:cs typeface="Helvetica" pitchFamily="34" charset="0"/>
              </a:rPr>
              <a:t>a revised </a:t>
            </a:r>
            <a:r>
              <a:rPr lang="en-US" altLang="en-US" sz="2400" b="1" dirty="0">
                <a:solidFill>
                  <a:srgbClr val="FF0000"/>
                </a:solidFill>
                <a:latin typeface="Times New Roman" pitchFamily="18" charset="0"/>
                <a:cs typeface="Helvetica" pitchFamily="34" charset="0"/>
              </a:rPr>
              <a:t>bare</a:t>
            </a:r>
            <a:r>
              <a:rPr lang="en-US" altLang="en-US" sz="2400" b="1" dirty="0">
                <a:latin typeface="Times New Roman" pitchFamily="18" charset="0"/>
                <a:cs typeface="Helvetica" pitchFamily="34" charset="0"/>
              </a:rPr>
              <a:t> </a:t>
            </a:r>
            <a:r>
              <a:rPr lang="en-US" altLang="en-US" sz="2400" b="1" dirty="0">
                <a:solidFill>
                  <a:srgbClr val="FF0000"/>
                </a:solidFill>
                <a:latin typeface="Times New Roman" pitchFamily="18" charset="0"/>
                <a:cs typeface="Helvetica" pitchFamily="34" charset="0"/>
              </a:rPr>
              <a:t>soil evaporation</a:t>
            </a:r>
            <a:r>
              <a:rPr lang="en-US" altLang="en-US" sz="2400" b="1" dirty="0">
                <a:latin typeface="Times New Roman" pitchFamily="18" charset="0"/>
                <a:cs typeface="Helvetica" pitchFamily="34" charset="0"/>
              </a:rPr>
              <a:t> scheme. </a:t>
            </a:r>
          </a:p>
          <a:p>
            <a:pPr marL="344488" indent="-344488" defTabSz="914400">
              <a:lnSpc>
                <a:spcPct val="80000"/>
              </a:lnSpc>
              <a:spcBef>
                <a:spcPct val="20000"/>
              </a:spcBef>
              <a:buClr>
                <a:srgbClr val="000066"/>
              </a:buClr>
              <a:buFont typeface="Wingdings" pitchFamily="2" charset="2"/>
              <a:buChar char="Ø"/>
              <a:tabLst>
                <a:tab pos="285750" algn="l"/>
              </a:tabLst>
            </a:pPr>
            <a:endParaRPr lang="en-US" altLang="en-US" sz="2400" b="1" dirty="0">
              <a:latin typeface="Times New Roman" pitchFamily="18" charset="0"/>
              <a:cs typeface="Helvetica" pitchFamily="34" charset="0"/>
            </a:endParaRPr>
          </a:p>
          <a:p>
            <a:pPr marL="344488" indent="-344488" defTabSz="914400">
              <a:lnSpc>
                <a:spcPct val="80000"/>
              </a:lnSpc>
              <a:spcBef>
                <a:spcPct val="20000"/>
              </a:spcBef>
              <a:buClr>
                <a:srgbClr val="000066"/>
              </a:buClr>
              <a:buFont typeface="Wingdings" pitchFamily="2" charset="2"/>
              <a:buChar char="Ø"/>
              <a:tabLst>
                <a:tab pos="285750" algn="l"/>
              </a:tabLst>
            </a:pPr>
            <a:r>
              <a:rPr lang="en-US" altLang="en-US" sz="2400" b="1" dirty="0">
                <a:solidFill>
                  <a:srgbClr val="FF0000"/>
                </a:solidFill>
                <a:latin typeface="Times New Roman" pitchFamily="18" charset="0"/>
                <a:cs typeface="Helvetica" pitchFamily="34" charset="0"/>
              </a:rPr>
              <a:t>Updated Stochastic</a:t>
            </a:r>
            <a:r>
              <a:rPr lang="en-US" altLang="en-US" sz="2400" b="1" dirty="0">
                <a:latin typeface="Times New Roman" pitchFamily="18" charset="0"/>
                <a:cs typeface="Helvetica" pitchFamily="34" charset="0"/>
              </a:rPr>
              <a:t> </a:t>
            </a:r>
            <a:r>
              <a:rPr lang="en-US" altLang="en-US" sz="2400" b="1" dirty="0">
                <a:solidFill>
                  <a:srgbClr val="FF0000"/>
                </a:solidFill>
                <a:latin typeface="Times New Roman" pitchFamily="18" charset="0"/>
                <a:cs typeface="Helvetica" pitchFamily="34" charset="0"/>
              </a:rPr>
              <a:t>physics</a:t>
            </a:r>
          </a:p>
          <a:p>
            <a:pPr marL="344488" indent="-344488" defTabSz="914400">
              <a:lnSpc>
                <a:spcPct val="80000"/>
              </a:lnSpc>
              <a:spcBef>
                <a:spcPct val="20000"/>
              </a:spcBef>
              <a:buClr>
                <a:srgbClr val="000066"/>
              </a:buClr>
              <a:buFont typeface="Wingdings" pitchFamily="2" charset="2"/>
              <a:buChar char="Ø"/>
              <a:tabLst>
                <a:tab pos="285750" algn="l"/>
              </a:tabLst>
            </a:pPr>
            <a:endParaRPr lang="en-US" altLang="en-US" sz="2400" b="1" dirty="0">
              <a:latin typeface="Times New Roman" pitchFamily="18" charset="0"/>
              <a:cs typeface="Helvetica" pitchFamily="34" charset="0"/>
            </a:endParaRPr>
          </a:p>
          <a:p>
            <a:pPr marL="344488" indent="-344488" defTabSz="914400" eaLnBrk="0" hangingPunct="0">
              <a:lnSpc>
                <a:spcPct val="80000"/>
              </a:lnSpc>
              <a:spcBef>
                <a:spcPct val="20000"/>
              </a:spcBef>
              <a:buClr>
                <a:srgbClr val="000066"/>
              </a:buClr>
              <a:buFont typeface="Wingdings" pitchFamily="2" charset="2"/>
              <a:buChar char="Ø"/>
              <a:tabLst>
                <a:tab pos="285750" algn="l"/>
              </a:tabLst>
            </a:pPr>
            <a:r>
              <a:rPr lang="en-US" altLang="en-US" sz="2400" b="1" dirty="0">
                <a:latin typeface="Times New Roman" pitchFamily="18" charset="0"/>
                <a:cs typeface="Helvetica" pitchFamily="34" charset="0"/>
              </a:rPr>
              <a:t>Improved </a:t>
            </a:r>
            <a:r>
              <a:rPr lang="en-US" altLang="en-US" sz="2400" b="1" dirty="0">
                <a:solidFill>
                  <a:srgbClr val="FF0000"/>
                </a:solidFill>
                <a:latin typeface="Times New Roman" pitchFamily="18" charset="0"/>
                <a:cs typeface="Helvetica" pitchFamily="34" charset="0"/>
              </a:rPr>
              <a:t>NSST</a:t>
            </a:r>
            <a:r>
              <a:rPr lang="en-US" altLang="en-US" sz="2400" b="1" dirty="0">
                <a:latin typeface="Times New Roman" pitchFamily="18" charset="0"/>
                <a:cs typeface="Helvetica" pitchFamily="34" charset="0"/>
              </a:rPr>
              <a:t> in FV3</a:t>
            </a:r>
          </a:p>
          <a:p>
            <a:pPr marL="344488" indent="-344488" defTabSz="914400" eaLnBrk="0" hangingPunct="0">
              <a:lnSpc>
                <a:spcPct val="80000"/>
              </a:lnSpc>
              <a:spcBef>
                <a:spcPct val="20000"/>
              </a:spcBef>
              <a:buClr>
                <a:srgbClr val="000066"/>
              </a:buClr>
              <a:buFont typeface="Wingdings" pitchFamily="2" charset="2"/>
              <a:buChar char="Ø"/>
              <a:tabLst>
                <a:tab pos="285750" algn="l"/>
              </a:tabLst>
            </a:pPr>
            <a:endParaRPr lang="en-US" altLang="en-US" sz="2400" b="1" dirty="0">
              <a:latin typeface="Times New Roman" pitchFamily="18" charset="0"/>
              <a:cs typeface="Helvetica" pitchFamily="34" charset="0"/>
            </a:endParaRPr>
          </a:p>
          <a:p>
            <a:pPr marL="344488" indent="-344488" defTabSz="914400" eaLnBrk="0" hangingPunct="0">
              <a:lnSpc>
                <a:spcPct val="80000"/>
              </a:lnSpc>
              <a:spcBef>
                <a:spcPct val="20000"/>
              </a:spcBef>
              <a:buClr>
                <a:srgbClr val="000066"/>
              </a:buClr>
              <a:buFont typeface="Wingdings" pitchFamily="2" charset="2"/>
              <a:buChar char="Ø"/>
              <a:tabLst>
                <a:tab pos="285750" algn="l"/>
              </a:tabLst>
            </a:pPr>
            <a:r>
              <a:rPr lang="en-US" altLang="en-US" sz="2400" b="1" dirty="0">
                <a:latin typeface="Times New Roman" pitchFamily="18" charset="0"/>
                <a:cs typeface="Times New Roman" pitchFamily="18" charset="0"/>
              </a:rPr>
              <a:t>Use </a:t>
            </a:r>
            <a:r>
              <a:rPr lang="en-US" altLang="en-US" sz="2400" b="1" dirty="0">
                <a:solidFill>
                  <a:srgbClr val="FF0000"/>
                </a:solidFill>
                <a:latin typeface="Times New Roman" pitchFamily="18" charset="0"/>
                <a:cs typeface="Times New Roman" pitchFamily="18" charset="0"/>
              </a:rPr>
              <a:t>GMTED2010 terrain</a:t>
            </a:r>
            <a:r>
              <a:rPr lang="en-US" altLang="en-US" sz="2400" b="1" dirty="0">
                <a:latin typeface="Times New Roman" pitchFamily="18" charset="0"/>
                <a:cs typeface="Times New Roman" pitchFamily="18" charset="0"/>
              </a:rPr>
              <a:t> to replace TOPO30 terrain</a:t>
            </a:r>
            <a:r>
              <a:rPr lang="en-US" altLang="en-US" sz="2400" b="1" dirty="0">
                <a:latin typeface="Times New Roman" pitchFamily="18" charset="0"/>
                <a:cs typeface="Helvetica" pitchFamily="34" charset="0"/>
              </a:rPr>
              <a:t/>
            </a:r>
            <a:br>
              <a:rPr lang="en-US" altLang="en-US" sz="2400" b="1" dirty="0">
                <a:latin typeface="Times New Roman" pitchFamily="18" charset="0"/>
                <a:cs typeface="Helvetica" pitchFamily="34" charset="0"/>
              </a:rPr>
            </a:br>
            <a:endParaRPr lang="en-US" altLang="en-US" sz="2400" b="1" dirty="0">
              <a:latin typeface="Times New Roman" pitchFamily="18" charset="0"/>
              <a:cs typeface="Helvetica" pitchFamily="34" charset="0"/>
            </a:endParaRPr>
          </a:p>
          <a:p>
            <a:pPr marL="344488" indent="-344488" defTabSz="914400">
              <a:lnSpc>
                <a:spcPct val="80000"/>
              </a:lnSpc>
              <a:spcBef>
                <a:spcPct val="20000"/>
              </a:spcBef>
              <a:buClr>
                <a:schemeClr val="bg1"/>
              </a:buClr>
              <a:buSzPct val="25000"/>
              <a:tabLst>
                <a:tab pos="285750" algn="l"/>
              </a:tabLst>
            </a:pPr>
            <a:endParaRPr lang="en-US" altLang="en-US" sz="2400" b="1" dirty="0">
              <a:latin typeface="Times New Roman" pitchFamily="18" charset="0"/>
              <a:cs typeface="Helvetica"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9975" y="1355725"/>
            <a:ext cx="9661525" cy="4154984"/>
          </a:xfrm>
          <a:prstGeom prst="rect">
            <a:avLst/>
          </a:prstGeom>
          <a:noFill/>
          <a:ln>
            <a:noFill/>
          </a:ln>
        </p:spPr>
        <p:txBody>
          <a:bodyPr>
            <a:spAutoFit/>
          </a:bodyPr>
          <a:lstStyle/>
          <a:p>
            <a:r>
              <a:rPr lang="en-US" sz="2400" dirty="0">
                <a:solidFill>
                  <a:schemeClr val="accent2"/>
                </a:solidFill>
              </a:rPr>
              <a:t>Summary:  </a:t>
            </a:r>
          </a:p>
          <a:p>
            <a:r>
              <a:rPr lang="en-US" sz="2400" dirty="0">
                <a:solidFill>
                  <a:schemeClr val="accent2"/>
                </a:solidFill>
              </a:rPr>
              <a:t>Comparing hord=5 with hord=6 : </a:t>
            </a:r>
          </a:p>
          <a:p>
            <a:endParaRPr lang="en-US" sz="2400" dirty="0"/>
          </a:p>
          <a:p>
            <a:pPr>
              <a:buFont typeface="Arial" charset="0"/>
              <a:buChar char="•"/>
            </a:pPr>
            <a:r>
              <a:rPr lang="en-US" sz="2400" dirty="0"/>
              <a:t>There is no significant differences in ACC, RMSE and precip skill scores</a:t>
            </a:r>
          </a:p>
          <a:p>
            <a:pPr>
              <a:buFont typeface="Arial" charset="0"/>
              <a:buChar char="•"/>
            </a:pPr>
            <a:endParaRPr lang="en-US" sz="2400" dirty="0"/>
          </a:p>
          <a:p>
            <a:pPr>
              <a:buFont typeface="Arial" charset="0"/>
              <a:buChar char="•"/>
            </a:pPr>
            <a:r>
              <a:rPr lang="en-US" sz="2400" dirty="0"/>
              <a:t>Running FV3GFS with hord5 significantly improves hurricane intensity in the Atlantic, </a:t>
            </a:r>
            <a:r>
              <a:rPr lang="en-US" sz="2400" dirty="0" smtClean="0"/>
              <a:t>EPAC </a:t>
            </a:r>
            <a:r>
              <a:rPr lang="en-US" sz="2400" dirty="0"/>
              <a:t>and </a:t>
            </a:r>
            <a:r>
              <a:rPr lang="en-US" sz="2400" dirty="0" smtClean="0"/>
              <a:t>WPAC.</a:t>
            </a:r>
            <a:endParaRPr lang="en-US" sz="2400" dirty="0"/>
          </a:p>
          <a:p>
            <a:pPr>
              <a:buFont typeface="Arial" charset="0"/>
              <a:buChar char="•"/>
            </a:pPr>
            <a:endParaRPr lang="en-US" sz="2400" dirty="0"/>
          </a:p>
          <a:p>
            <a:pPr>
              <a:buFont typeface="Arial" charset="0"/>
              <a:buChar char="•"/>
            </a:pPr>
            <a:r>
              <a:rPr lang="en-US" sz="2400" dirty="0"/>
              <a:t>Has </a:t>
            </a:r>
            <a:r>
              <a:rPr lang="en-US" sz="2400" dirty="0" smtClean="0"/>
              <a:t>slightly </a:t>
            </a:r>
            <a:r>
              <a:rPr lang="en-US" sz="2400" dirty="0"/>
              <a:t>positive impact on hurricane track.</a:t>
            </a:r>
          </a:p>
          <a:p>
            <a:pPr>
              <a:buFont typeface="Arial" charset="0"/>
              <a:buChar char="•"/>
            </a:pPr>
            <a:endParaRPr lang="en-US" sz="24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Box 7"/>
          <p:cNvSpPr txBox="1">
            <a:spLocks noChangeArrowheads="1"/>
          </p:cNvSpPr>
          <p:nvPr/>
        </p:nvSpPr>
        <p:spPr bwMode="auto">
          <a:xfrm>
            <a:off x="952500" y="1714500"/>
            <a:ext cx="10337800" cy="830263"/>
          </a:xfrm>
          <a:prstGeom prst="rect">
            <a:avLst/>
          </a:prstGeom>
          <a:noFill/>
          <a:ln w="9525">
            <a:noFill/>
            <a:miter lim="800000"/>
            <a:headEnd/>
            <a:tailEnd/>
          </a:ln>
        </p:spPr>
        <p:txBody>
          <a:bodyPr>
            <a:spAutoFit/>
          </a:bodyPr>
          <a:lstStyle/>
          <a:p>
            <a:r>
              <a:rPr lang="en-US" sz="2400" b="1" dirty="0">
                <a:solidFill>
                  <a:schemeClr val="accent2"/>
                </a:solidFill>
              </a:rPr>
              <a:t>2.	2017/18 cold season – Compare hord=5 with hord=6</a:t>
            </a:r>
          </a:p>
          <a:p>
            <a:r>
              <a:rPr lang="en-US" sz="2400" b="1" dirty="0">
                <a:solidFill>
                  <a:schemeClr val="accent2"/>
                </a:solidFill>
              </a:rPr>
              <a:t>	(20171201 ~ 20180531)</a:t>
            </a:r>
            <a:endParaRPr lang="en-US" sz="2400" b="1" dirty="0"/>
          </a:p>
        </p:txBody>
      </p:sp>
      <p:sp>
        <p:nvSpPr>
          <p:cNvPr id="56322" name="Rectangle 2"/>
          <p:cNvSpPr>
            <a:spLocks noChangeArrowheads="1"/>
          </p:cNvSpPr>
          <p:nvPr/>
        </p:nvSpPr>
        <p:spPr bwMode="auto">
          <a:xfrm>
            <a:off x="1193800" y="3475038"/>
            <a:ext cx="7886700" cy="369887"/>
          </a:xfrm>
          <a:prstGeom prst="rect">
            <a:avLst/>
          </a:prstGeom>
          <a:noFill/>
          <a:ln w="9525">
            <a:noFill/>
            <a:miter lim="800000"/>
            <a:headEnd/>
            <a:tailEnd/>
          </a:ln>
        </p:spPr>
        <p:txBody>
          <a:bodyPr>
            <a:spAutoFit/>
          </a:bodyPr>
          <a:lstStyle/>
          <a:p>
            <a:r>
              <a:rPr lang="en-US" dirty="0">
                <a:hlinkClick r:id="rId2"/>
              </a:rPr>
              <a:t>http://www.emc.ncep.noaa.gov/gmb/emc.glopara/vsdb/fv3q2fy19retro1c/</a:t>
            </a:r>
            <a:r>
              <a:rPr lang="en-US" dirty="0"/>
              <a:t>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8" descr="http://www.emc.ncep.noaa.gov/gmb/emc.glopara/vsdb/fv3q2fy19retro1c/allmodel/daily/cor/cor_day5_HGT_P500_G2SHX.png"/>
          <p:cNvPicPr>
            <a:picLocks noChangeAspect="1" noChangeArrowheads="1"/>
          </p:cNvPicPr>
          <p:nvPr/>
        </p:nvPicPr>
        <p:blipFill>
          <a:blip r:embed="rId2"/>
          <a:srcRect b="47826"/>
          <a:stretch>
            <a:fillRect/>
          </a:stretch>
        </p:blipFill>
        <p:spPr bwMode="auto">
          <a:xfrm>
            <a:off x="6354763" y="768350"/>
            <a:ext cx="5353050" cy="2559050"/>
          </a:xfrm>
          <a:prstGeom prst="rect">
            <a:avLst/>
          </a:prstGeom>
          <a:noFill/>
          <a:ln w="9525">
            <a:noFill/>
            <a:miter lim="800000"/>
            <a:headEnd/>
            <a:tailEnd/>
          </a:ln>
        </p:spPr>
      </p:pic>
      <p:pic>
        <p:nvPicPr>
          <p:cNvPr id="57346" name="Picture 2" descr="http://www.emc.ncep.noaa.gov/gmb/emc.glopara/vsdb/fv3q2fy19retro1c/allmodel/daily/cor/cor_day5_HGT_P500_G2NHX.png"/>
          <p:cNvPicPr>
            <a:picLocks noChangeAspect="1" noChangeArrowheads="1"/>
          </p:cNvPicPr>
          <p:nvPr/>
        </p:nvPicPr>
        <p:blipFill>
          <a:blip r:embed="rId3"/>
          <a:srcRect b="47575"/>
          <a:stretch>
            <a:fillRect/>
          </a:stretch>
        </p:blipFill>
        <p:spPr bwMode="auto">
          <a:xfrm>
            <a:off x="357188" y="768350"/>
            <a:ext cx="5357812" cy="2559050"/>
          </a:xfrm>
          <a:prstGeom prst="rect">
            <a:avLst/>
          </a:prstGeom>
          <a:noFill/>
          <a:ln w="9525">
            <a:noFill/>
            <a:miter lim="800000"/>
            <a:headEnd/>
            <a:tailEnd/>
          </a:ln>
        </p:spPr>
      </p:pic>
      <p:sp>
        <p:nvSpPr>
          <p:cNvPr id="57347" name="Text Box 5"/>
          <p:cNvSpPr txBox="1">
            <a:spLocks noChangeArrowheads="1"/>
          </p:cNvSpPr>
          <p:nvPr/>
        </p:nvSpPr>
        <p:spPr bwMode="auto">
          <a:xfrm>
            <a:off x="195263" y="203200"/>
            <a:ext cx="2163762" cy="369888"/>
          </a:xfrm>
          <a:prstGeom prst="rect">
            <a:avLst/>
          </a:prstGeom>
          <a:noFill/>
          <a:ln w="9525">
            <a:noFill/>
            <a:miter lim="800000"/>
            <a:headEnd/>
            <a:tailEnd/>
          </a:ln>
        </p:spPr>
        <p:txBody>
          <a:bodyPr wrap="none">
            <a:spAutoFit/>
          </a:bodyPr>
          <a:lstStyle/>
          <a:p>
            <a:pPr defTabSz="914400"/>
            <a:r>
              <a:rPr lang="en-US" b="1" dirty="0"/>
              <a:t>500 hPa HGT ACC</a:t>
            </a:r>
          </a:p>
        </p:txBody>
      </p:sp>
      <p:sp>
        <p:nvSpPr>
          <p:cNvPr id="57348" name="TextBox 1"/>
          <p:cNvSpPr txBox="1">
            <a:spLocks noChangeArrowheads="1"/>
          </p:cNvSpPr>
          <p:nvPr/>
        </p:nvSpPr>
        <p:spPr bwMode="auto">
          <a:xfrm>
            <a:off x="5041900" y="203200"/>
            <a:ext cx="6623050" cy="369888"/>
          </a:xfrm>
          <a:prstGeom prst="rect">
            <a:avLst/>
          </a:prstGeom>
          <a:noFill/>
          <a:ln w="9525">
            <a:noFill/>
            <a:miter lim="800000"/>
            <a:headEnd/>
            <a:tailEnd/>
          </a:ln>
        </p:spPr>
        <p:txBody>
          <a:bodyPr wrap="none">
            <a:spAutoFit/>
          </a:bodyPr>
          <a:lstStyle/>
          <a:p>
            <a:r>
              <a:rPr lang="en-US" dirty="0"/>
              <a:t>Black: ops GFS;   </a:t>
            </a:r>
            <a:r>
              <a:rPr lang="en-US" dirty="0">
                <a:solidFill>
                  <a:srgbClr val="FF0000"/>
                </a:solidFill>
              </a:rPr>
              <a:t>Red: fv3gfs, hord=6</a:t>
            </a:r>
            <a:r>
              <a:rPr lang="en-US" dirty="0">
                <a:solidFill>
                  <a:srgbClr val="00B050"/>
                </a:solidFill>
              </a:rPr>
              <a:t>;   green: fv3gfsc, hord=5</a:t>
            </a:r>
          </a:p>
        </p:txBody>
      </p:sp>
      <p:sp>
        <p:nvSpPr>
          <p:cNvPr id="57349" name="TextBox 2"/>
          <p:cNvSpPr txBox="1">
            <a:spLocks noChangeArrowheads="1"/>
          </p:cNvSpPr>
          <p:nvPr/>
        </p:nvSpPr>
        <p:spPr bwMode="auto">
          <a:xfrm>
            <a:off x="1562100" y="6115050"/>
            <a:ext cx="1552575" cy="368300"/>
          </a:xfrm>
          <a:prstGeom prst="rect">
            <a:avLst/>
          </a:prstGeom>
          <a:noFill/>
          <a:ln w="9525">
            <a:noFill/>
            <a:miter lim="800000"/>
            <a:headEnd/>
            <a:tailEnd/>
          </a:ln>
        </p:spPr>
        <p:txBody>
          <a:bodyPr wrap="none">
            <a:spAutoFit/>
          </a:bodyPr>
          <a:lstStyle/>
          <a:p>
            <a:r>
              <a:rPr lang="en-US" dirty="0"/>
              <a:t>No difference</a:t>
            </a:r>
          </a:p>
        </p:txBody>
      </p:sp>
      <p:sp>
        <p:nvSpPr>
          <p:cNvPr id="57350" name="TextBox 11"/>
          <p:cNvSpPr txBox="1">
            <a:spLocks noChangeArrowheads="1"/>
          </p:cNvSpPr>
          <p:nvPr/>
        </p:nvSpPr>
        <p:spPr bwMode="auto">
          <a:xfrm>
            <a:off x="7124700" y="6115050"/>
            <a:ext cx="1552575" cy="368300"/>
          </a:xfrm>
          <a:prstGeom prst="rect">
            <a:avLst/>
          </a:prstGeom>
          <a:noFill/>
          <a:ln w="9525">
            <a:noFill/>
            <a:miter lim="800000"/>
            <a:headEnd/>
            <a:tailEnd/>
          </a:ln>
        </p:spPr>
        <p:txBody>
          <a:bodyPr wrap="none">
            <a:spAutoFit/>
          </a:bodyPr>
          <a:lstStyle/>
          <a:p>
            <a:r>
              <a:rPr lang="en-US" dirty="0"/>
              <a:t>No difference</a:t>
            </a:r>
          </a:p>
        </p:txBody>
      </p:sp>
      <p:sp>
        <p:nvSpPr>
          <p:cNvPr id="57351" name="TextBox 3"/>
          <p:cNvSpPr txBox="1">
            <a:spLocks noChangeArrowheads="1"/>
          </p:cNvSpPr>
          <p:nvPr/>
        </p:nvSpPr>
        <p:spPr bwMode="auto">
          <a:xfrm>
            <a:off x="73025" y="3195638"/>
            <a:ext cx="517525" cy="369887"/>
          </a:xfrm>
          <a:prstGeom prst="rect">
            <a:avLst/>
          </a:prstGeom>
          <a:noFill/>
          <a:ln w="9525">
            <a:noFill/>
            <a:miter lim="800000"/>
            <a:headEnd/>
            <a:tailEnd/>
          </a:ln>
        </p:spPr>
        <p:txBody>
          <a:bodyPr wrap="none">
            <a:spAutoFit/>
          </a:bodyPr>
          <a:lstStyle/>
          <a:p>
            <a:r>
              <a:rPr lang="en-US" dirty="0"/>
              <a:t>NH</a:t>
            </a:r>
          </a:p>
        </p:txBody>
      </p:sp>
      <p:sp>
        <p:nvSpPr>
          <p:cNvPr id="57352" name="TextBox 4"/>
          <p:cNvSpPr txBox="1">
            <a:spLocks noChangeArrowheads="1"/>
          </p:cNvSpPr>
          <p:nvPr/>
        </p:nvSpPr>
        <p:spPr bwMode="auto">
          <a:xfrm>
            <a:off x="11455400" y="3143250"/>
            <a:ext cx="504825" cy="368300"/>
          </a:xfrm>
          <a:prstGeom prst="rect">
            <a:avLst/>
          </a:prstGeom>
          <a:noFill/>
          <a:ln w="9525">
            <a:noFill/>
            <a:miter lim="800000"/>
            <a:headEnd/>
            <a:tailEnd/>
          </a:ln>
        </p:spPr>
        <p:txBody>
          <a:bodyPr wrap="none">
            <a:spAutoFit/>
          </a:bodyPr>
          <a:lstStyle/>
          <a:p>
            <a:r>
              <a:rPr lang="en-US" dirty="0"/>
              <a:t>SH</a:t>
            </a:r>
          </a:p>
        </p:txBody>
      </p:sp>
      <p:pic>
        <p:nvPicPr>
          <p:cNvPr id="57353" name="Picture 4" descr="http://www.emc.ncep.noaa.gov/gmb/emc.glopara/vsdb/fv3q2fy19retro1c/allmodel/daily/dieoff/cordieoff_HGT_P500_G2NHX.png"/>
          <p:cNvPicPr>
            <a:picLocks noChangeAspect="1" noChangeArrowheads="1"/>
          </p:cNvPicPr>
          <p:nvPr/>
        </p:nvPicPr>
        <p:blipFill>
          <a:blip r:embed="rId4"/>
          <a:srcRect l="50000" b="50000"/>
          <a:stretch>
            <a:fillRect/>
          </a:stretch>
        </p:blipFill>
        <p:spPr bwMode="auto">
          <a:xfrm>
            <a:off x="357188" y="3511550"/>
            <a:ext cx="5357812" cy="2603500"/>
          </a:xfrm>
          <a:prstGeom prst="rect">
            <a:avLst/>
          </a:prstGeom>
          <a:noFill/>
          <a:ln w="9525">
            <a:noFill/>
            <a:miter lim="800000"/>
            <a:headEnd/>
            <a:tailEnd/>
          </a:ln>
        </p:spPr>
      </p:pic>
      <p:pic>
        <p:nvPicPr>
          <p:cNvPr id="57354" name="Picture 6" descr="http://www.emc.ncep.noaa.gov/gmb/emc.glopara/vsdb/fv3q2fy19retro1c/allmodel/daily/dieoff/cordieoff_HGT_P500_G2SHX.png"/>
          <p:cNvPicPr>
            <a:picLocks noChangeAspect="1" noChangeArrowheads="1"/>
          </p:cNvPicPr>
          <p:nvPr/>
        </p:nvPicPr>
        <p:blipFill>
          <a:blip r:embed="rId5"/>
          <a:srcRect l="48102" b="50000"/>
          <a:stretch>
            <a:fillRect/>
          </a:stretch>
        </p:blipFill>
        <p:spPr bwMode="auto">
          <a:xfrm>
            <a:off x="6362700" y="3511550"/>
            <a:ext cx="5345113" cy="26035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10"/>
          <p:cNvSpPr txBox="1">
            <a:spLocks noChangeArrowheads="1"/>
          </p:cNvSpPr>
          <p:nvPr/>
        </p:nvSpPr>
        <p:spPr bwMode="auto">
          <a:xfrm>
            <a:off x="519113" y="242888"/>
            <a:ext cx="2514600" cy="369887"/>
          </a:xfrm>
          <a:prstGeom prst="rect">
            <a:avLst/>
          </a:prstGeom>
          <a:noFill/>
          <a:ln w="9525">
            <a:noFill/>
            <a:miter lim="800000"/>
            <a:headEnd/>
            <a:tailEnd/>
          </a:ln>
        </p:spPr>
        <p:txBody>
          <a:bodyPr wrap="none">
            <a:spAutoFit/>
          </a:bodyPr>
          <a:lstStyle/>
          <a:p>
            <a:pPr defTabSz="914400"/>
            <a:r>
              <a:rPr lang="en-US" b="1" dirty="0"/>
              <a:t>NH Temperature Bias</a:t>
            </a:r>
          </a:p>
        </p:txBody>
      </p:sp>
      <p:sp>
        <p:nvSpPr>
          <p:cNvPr id="58370" name="TextBox 11"/>
          <p:cNvSpPr txBox="1">
            <a:spLocks noChangeArrowheads="1"/>
          </p:cNvSpPr>
          <p:nvPr/>
        </p:nvSpPr>
        <p:spPr bwMode="auto">
          <a:xfrm>
            <a:off x="2052638" y="6122988"/>
            <a:ext cx="1552575" cy="369887"/>
          </a:xfrm>
          <a:prstGeom prst="rect">
            <a:avLst/>
          </a:prstGeom>
          <a:noFill/>
          <a:ln w="9525">
            <a:noFill/>
            <a:miter lim="800000"/>
            <a:headEnd/>
            <a:tailEnd/>
          </a:ln>
        </p:spPr>
        <p:txBody>
          <a:bodyPr wrap="none">
            <a:spAutoFit/>
          </a:bodyPr>
          <a:lstStyle/>
          <a:p>
            <a:r>
              <a:rPr lang="en-US" dirty="0"/>
              <a:t>No difference</a:t>
            </a:r>
          </a:p>
        </p:txBody>
      </p:sp>
      <p:sp>
        <p:nvSpPr>
          <p:cNvPr id="58371" name="TextBox 12"/>
          <p:cNvSpPr txBox="1">
            <a:spLocks noChangeArrowheads="1"/>
          </p:cNvSpPr>
          <p:nvPr/>
        </p:nvSpPr>
        <p:spPr bwMode="auto">
          <a:xfrm>
            <a:off x="8037513" y="6091238"/>
            <a:ext cx="1552575" cy="369887"/>
          </a:xfrm>
          <a:prstGeom prst="rect">
            <a:avLst/>
          </a:prstGeom>
          <a:noFill/>
          <a:ln w="9525">
            <a:noFill/>
            <a:miter lim="800000"/>
            <a:headEnd/>
            <a:tailEnd/>
          </a:ln>
        </p:spPr>
        <p:txBody>
          <a:bodyPr wrap="none">
            <a:spAutoFit/>
          </a:bodyPr>
          <a:lstStyle/>
          <a:p>
            <a:r>
              <a:rPr lang="en-US" dirty="0"/>
              <a:t>No difference</a:t>
            </a:r>
          </a:p>
        </p:txBody>
      </p:sp>
      <p:pic>
        <p:nvPicPr>
          <p:cNvPr id="58372" name="Picture 2" descr="http://www.emc.ncep.noaa.gov/gmb/emc.glopara/vsdb/fv3q2fy19retro1c/allmodel/daily/bias/biaspmean_T_G2NHX.png"/>
          <p:cNvPicPr>
            <a:picLocks noChangeAspect="1" noChangeArrowheads="1"/>
          </p:cNvPicPr>
          <p:nvPr/>
        </p:nvPicPr>
        <p:blipFill>
          <a:blip r:embed="rId2"/>
          <a:srcRect/>
          <a:stretch>
            <a:fillRect/>
          </a:stretch>
        </p:blipFill>
        <p:spPr bwMode="auto">
          <a:xfrm>
            <a:off x="271463" y="927100"/>
            <a:ext cx="5392737" cy="5024438"/>
          </a:xfrm>
          <a:prstGeom prst="rect">
            <a:avLst/>
          </a:prstGeom>
          <a:noFill/>
          <a:ln w="9525">
            <a:noFill/>
            <a:miter lim="800000"/>
            <a:headEnd/>
            <a:tailEnd/>
          </a:ln>
        </p:spPr>
      </p:pic>
      <p:pic>
        <p:nvPicPr>
          <p:cNvPr id="58373" name="Picture 4" descr="http://www.emc.ncep.noaa.gov/gmb/emc.glopara/vsdb/fv3q2fy19retro1c/allmodel/daily/bias/biaspmean_WIND_G2TRO.png"/>
          <p:cNvPicPr>
            <a:picLocks noChangeAspect="1" noChangeArrowheads="1"/>
          </p:cNvPicPr>
          <p:nvPr/>
        </p:nvPicPr>
        <p:blipFill>
          <a:blip r:embed="rId3"/>
          <a:srcRect/>
          <a:stretch>
            <a:fillRect/>
          </a:stretch>
        </p:blipFill>
        <p:spPr bwMode="auto">
          <a:xfrm>
            <a:off x="6565900" y="765175"/>
            <a:ext cx="5232400" cy="5138738"/>
          </a:xfrm>
          <a:prstGeom prst="rect">
            <a:avLst/>
          </a:prstGeom>
          <a:noFill/>
          <a:ln w="9525">
            <a:noFill/>
            <a:miter lim="800000"/>
            <a:headEnd/>
            <a:tailEnd/>
          </a:ln>
        </p:spPr>
      </p:pic>
      <p:sp>
        <p:nvSpPr>
          <p:cNvPr id="58374" name="Text Box 10"/>
          <p:cNvSpPr txBox="1">
            <a:spLocks noChangeArrowheads="1"/>
          </p:cNvSpPr>
          <p:nvPr/>
        </p:nvSpPr>
        <p:spPr bwMode="auto">
          <a:xfrm>
            <a:off x="7966075" y="242888"/>
            <a:ext cx="1695450" cy="369887"/>
          </a:xfrm>
          <a:prstGeom prst="rect">
            <a:avLst/>
          </a:prstGeom>
          <a:noFill/>
          <a:ln w="9525">
            <a:noFill/>
            <a:miter lim="800000"/>
            <a:headEnd/>
            <a:tailEnd/>
          </a:ln>
        </p:spPr>
        <p:txBody>
          <a:bodyPr wrap="none">
            <a:spAutoFit/>
          </a:bodyPr>
          <a:lstStyle/>
          <a:p>
            <a:pPr defTabSz="914400"/>
            <a:r>
              <a:rPr lang="en-US" b="1" dirty="0"/>
              <a:t>NH Wind Bias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4" descr="http://www.emc.ncep.noaa.gov/gmb/emc.glopara/vsdb/fv3q2fy19retro1c/rain/bis_mean00z.png"/>
          <p:cNvPicPr>
            <a:picLocks noChangeAspect="1" noChangeArrowheads="1"/>
          </p:cNvPicPr>
          <p:nvPr/>
        </p:nvPicPr>
        <p:blipFill>
          <a:blip r:embed="rId2"/>
          <a:srcRect/>
          <a:stretch>
            <a:fillRect/>
          </a:stretch>
        </p:blipFill>
        <p:spPr bwMode="auto">
          <a:xfrm>
            <a:off x="6442075" y="773113"/>
            <a:ext cx="5353050" cy="5353050"/>
          </a:xfrm>
          <a:prstGeom prst="rect">
            <a:avLst/>
          </a:prstGeom>
          <a:noFill/>
          <a:ln w="9525">
            <a:noFill/>
            <a:miter lim="800000"/>
            <a:headEnd/>
            <a:tailEnd/>
          </a:ln>
        </p:spPr>
      </p:pic>
      <p:pic>
        <p:nvPicPr>
          <p:cNvPr id="59394" name="Picture 2" descr="http://www.emc.ncep.noaa.gov/gmb/emc.glopara/vsdb/fv3q2fy19retro1c/rain/ets_mean00z.png"/>
          <p:cNvPicPr>
            <a:picLocks noChangeAspect="1" noChangeArrowheads="1"/>
          </p:cNvPicPr>
          <p:nvPr/>
        </p:nvPicPr>
        <p:blipFill>
          <a:blip r:embed="rId3"/>
          <a:srcRect/>
          <a:stretch>
            <a:fillRect/>
          </a:stretch>
        </p:blipFill>
        <p:spPr bwMode="auto">
          <a:xfrm>
            <a:off x="163513" y="773113"/>
            <a:ext cx="5551487" cy="5353050"/>
          </a:xfrm>
          <a:prstGeom prst="rect">
            <a:avLst/>
          </a:prstGeom>
          <a:noFill/>
          <a:ln w="9525">
            <a:noFill/>
            <a:miter lim="800000"/>
            <a:headEnd/>
            <a:tailEnd/>
          </a:ln>
        </p:spPr>
      </p:pic>
      <p:sp>
        <p:nvSpPr>
          <p:cNvPr id="59395" name="Text Box 2"/>
          <p:cNvSpPr txBox="1">
            <a:spLocks noChangeArrowheads="1"/>
          </p:cNvSpPr>
          <p:nvPr/>
        </p:nvSpPr>
        <p:spPr bwMode="auto">
          <a:xfrm>
            <a:off x="373063" y="180975"/>
            <a:ext cx="4400550" cy="366713"/>
          </a:xfrm>
          <a:prstGeom prst="rect">
            <a:avLst/>
          </a:prstGeom>
          <a:noFill/>
          <a:ln w="9525">
            <a:noFill/>
            <a:miter lim="800000"/>
            <a:headEnd/>
            <a:tailEnd/>
          </a:ln>
        </p:spPr>
        <p:txBody>
          <a:bodyPr wrap="none">
            <a:spAutoFit/>
          </a:bodyPr>
          <a:lstStyle/>
          <a:p>
            <a:r>
              <a:rPr lang="en-US" b="1" dirty="0"/>
              <a:t>CONUS PRECIP ETS and BIAS Scores </a:t>
            </a:r>
          </a:p>
        </p:txBody>
      </p:sp>
      <p:sp>
        <p:nvSpPr>
          <p:cNvPr id="59396" name="TextBox 6"/>
          <p:cNvSpPr txBox="1">
            <a:spLocks noChangeArrowheads="1"/>
          </p:cNvSpPr>
          <p:nvPr/>
        </p:nvSpPr>
        <p:spPr bwMode="auto">
          <a:xfrm>
            <a:off x="3251200" y="4041775"/>
            <a:ext cx="2120900" cy="915988"/>
          </a:xfrm>
          <a:prstGeom prst="rect">
            <a:avLst/>
          </a:prstGeom>
          <a:noFill/>
          <a:ln w="9525">
            <a:noFill/>
            <a:miter lim="800000"/>
            <a:headEnd/>
            <a:tailEnd/>
          </a:ln>
        </p:spPr>
        <p:txBody>
          <a:bodyPr>
            <a:spAutoFit/>
          </a:bodyPr>
          <a:lstStyle/>
          <a:p>
            <a:r>
              <a:rPr lang="en-US" dirty="0"/>
              <a:t>Hord=5 slightly worse hord=6 for long lead forecast</a:t>
            </a:r>
          </a:p>
        </p:txBody>
      </p:sp>
      <p:sp>
        <p:nvSpPr>
          <p:cNvPr id="59397" name="TextBox 7"/>
          <p:cNvSpPr txBox="1">
            <a:spLocks noChangeArrowheads="1"/>
          </p:cNvSpPr>
          <p:nvPr/>
        </p:nvSpPr>
        <p:spPr bwMode="auto">
          <a:xfrm>
            <a:off x="9396413" y="4186238"/>
            <a:ext cx="1779587" cy="369887"/>
          </a:xfrm>
          <a:prstGeom prst="rect">
            <a:avLst/>
          </a:prstGeom>
          <a:noFill/>
          <a:ln w="9525">
            <a:noFill/>
            <a:miter lim="800000"/>
            <a:headEnd/>
            <a:tailEnd/>
          </a:ln>
        </p:spPr>
        <p:txBody>
          <a:bodyPr>
            <a:spAutoFit/>
          </a:bodyPr>
          <a:lstStyle/>
          <a:p>
            <a:r>
              <a:rPr lang="en-US" dirty="0"/>
              <a:t>No difference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Box 1"/>
          <p:cNvSpPr txBox="1">
            <a:spLocks noChangeArrowheads="1"/>
          </p:cNvSpPr>
          <p:nvPr/>
        </p:nvSpPr>
        <p:spPr bwMode="auto">
          <a:xfrm>
            <a:off x="1206500" y="1881188"/>
            <a:ext cx="10096500" cy="1570037"/>
          </a:xfrm>
          <a:prstGeom prst="rect">
            <a:avLst/>
          </a:prstGeom>
          <a:noFill/>
          <a:ln w="9525">
            <a:noFill/>
            <a:miter lim="800000"/>
            <a:headEnd/>
            <a:tailEnd/>
          </a:ln>
        </p:spPr>
        <p:txBody>
          <a:bodyPr>
            <a:spAutoFit/>
          </a:bodyPr>
          <a:lstStyle/>
          <a:p>
            <a:r>
              <a:rPr lang="en-US" sz="3200" b="1" dirty="0"/>
              <a:t>INITIAL CASE SUMMARY OF HORD=5 TEST RUNS</a:t>
            </a:r>
          </a:p>
          <a:p>
            <a:endParaRPr lang="en-US" sz="3200" b="1" dirty="0"/>
          </a:p>
          <a:p>
            <a:r>
              <a:rPr lang="en-US" sz="3200" b="1" dirty="0"/>
              <a:t>By Geoffrey Manikin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3902075" y="204788"/>
            <a:ext cx="5389563" cy="773112"/>
          </a:xfrm>
        </p:spPr>
        <p:txBody>
          <a:bodyPr/>
          <a:lstStyle/>
          <a:p>
            <a:r>
              <a:rPr lang="en-US" dirty="0" smtClean="0">
                <a:latin typeface="Helvetica" pitchFamily="34" charset="0"/>
                <a:cs typeface="Helvetica" pitchFamily="34" charset="0"/>
              </a:rPr>
              <a:t>FORMAT OF SLIDES</a:t>
            </a:r>
          </a:p>
        </p:txBody>
      </p:sp>
      <p:pic>
        <p:nvPicPr>
          <p:cNvPr id="61442" name="Picture 3"/>
          <p:cNvPicPr>
            <a:picLocks noChangeAspect="1"/>
          </p:cNvPicPr>
          <p:nvPr/>
        </p:nvPicPr>
        <p:blipFill>
          <a:blip r:embed="rId2"/>
          <a:srcRect/>
          <a:stretch>
            <a:fillRect/>
          </a:stretch>
        </p:blipFill>
        <p:spPr bwMode="auto">
          <a:xfrm>
            <a:off x="1141413" y="1249363"/>
            <a:ext cx="5184775" cy="5608637"/>
          </a:xfrm>
          <a:prstGeom prst="rect">
            <a:avLst/>
          </a:prstGeom>
          <a:noFill/>
          <a:ln w="9525">
            <a:noFill/>
            <a:miter lim="800000"/>
            <a:headEnd/>
            <a:tailEnd/>
          </a:ln>
        </p:spPr>
      </p:pic>
      <p:sp>
        <p:nvSpPr>
          <p:cNvPr id="61443" name="TextBox 4"/>
          <p:cNvSpPr txBox="1">
            <a:spLocks noChangeArrowheads="1"/>
          </p:cNvSpPr>
          <p:nvPr/>
        </p:nvSpPr>
        <p:spPr bwMode="auto">
          <a:xfrm>
            <a:off x="1749425" y="3311525"/>
            <a:ext cx="1984375" cy="369888"/>
          </a:xfrm>
          <a:prstGeom prst="rect">
            <a:avLst/>
          </a:prstGeom>
          <a:solidFill>
            <a:schemeClr val="bg1"/>
          </a:solidFill>
          <a:ln w="9525">
            <a:noFill/>
            <a:miter lim="800000"/>
            <a:headEnd/>
            <a:tailEnd/>
          </a:ln>
        </p:spPr>
        <p:txBody>
          <a:bodyPr wrap="none">
            <a:spAutoFit/>
          </a:bodyPr>
          <a:lstStyle/>
          <a:p>
            <a:r>
              <a:rPr lang="en-US" dirty="0"/>
              <a:t>ORIGINAL FV3 RUN</a:t>
            </a:r>
          </a:p>
        </p:txBody>
      </p:sp>
      <p:sp>
        <p:nvSpPr>
          <p:cNvPr id="61444" name="TextBox 5"/>
          <p:cNvSpPr txBox="1">
            <a:spLocks noChangeArrowheads="1"/>
          </p:cNvSpPr>
          <p:nvPr/>
        </p:nvSpPr>
        <p:spPr bwMode="auto">
          <a:xfrm>
            <a:off x="4341813" y="3311525"/>
            <a:ext cx="1916112" cy="369888"/>
          </a:xfrm>
          <a:prstGeom prst="rect">
            <a:avLst/>
          </a:prstGeom>
          <a:solidFill>
            <a:schemeClr val="bg1"/>
          </a:solidFill>
          <a:ln w="9525">
            <a:noFill/>
            <a:miter lim="800000"/>
            <a:headEnd/>
            <a:tailEnd/>
          </a:ln>
        </p:spPr>
        <p:txBody>
          <a:bodyPr wrap="none">
            <a:spAutoFit/>
          </a:bodyPr>
          <a:lstStyle/>
          <a:p>
            <a:r>
              <a:rPr lang="en-US" dirty="0"/>
              <a:t>HORD=5  FV3 RUN</a:t>
            </a:r>
          </a:p>
        </p:txBody>
      </p:sp>
      <p:sp>
        <p:nvSpPr>
          <p:cNvPr id="61445" name="TextBox 6"/>
          <p:cNvSpPr txBox="1">
            <a:spLocks noChangeArrowheads="1"/>
          </p:cNvSpPr>
          <p:nvPr/>
        </p:nvSpPr>
        <p:spPr bwMode="auto">
          <a:xfrm>
            <a:off x="1541463" y="6157913"/>
            <a:ext cx="2192337" cy="369887"/>
          </a:xfrm>
          <a:prstGeom prst="rect">
            <a:avLst/>
          </a:prstGeom>
          <a:solidFill>
            <a:schemeClr val="bg1"/>
          </a:solidFill>
          <a:ln w="9525">
            <a:noFill/>
            <a:miter lim="800000"/>
            <a:headEnd/>
            <a:tailEnd/>
          </a:ln>
        </p:spPr>
        <p:txBody>
          <a:bodyPr wrap="none">
            <a:spAutoFit/>
          </a:bodyPr>
          <a:lstStyle/>
          <a:p>
            <a:r>
              <a:rPr lang="en-US" dirty="0"/>
              <a:t>ORIGINAL RUN - TEST</a:t>
            </a:r>
          </a:p>
        </p:txBody>
      </p:sp>
      <p:sp>
        <p:nvSpPr>
          <p:cNvPr id="61446" name="TextBox 7"/>
          <p:cNvSpPr txBox="1">
            <a:spLocks noChangeArrowheads="1"/>
          </p:cNvSpPr>
          <p:nvPr/>
        </p:nvSpPr>
        <p:spPr bwMode="auto">
          <a:xfrm>
            <a:off x="4178300" y="6157913"/>
            <a:ext cx="2147888" cy="369887"/>
          </a:xfrm>
          <a:prstGeom prst="rect">
            <a:avLst/>
          </a:prstGeom>
          <a:solidFill>
            <a:schemeClr val="bg1"/>
          </a:solidFill>
          <a:ln w="9525">
            <a:noFill/>
            <a:miter lim="800000"/>
            <a:headEnd/>
            <a:tailEnd/>
          </a:ln>
        </p:spPr>
        <p:txBody>
          <a:bodyPr wrap="none">
            <a:spAutoFit/>
          </a:bodyPr>
          <a:lstStyle/>
          <a:p>
            <a:r>
              <a:rPr lang="en-US" dirty="0"/>
              <a:t>TEST RUN - ANALYSIS</a:t>
            </a:r>
          </a:p>
        </p:txBody>
      </p:sp>
      <p:pic>
        <p:nvPicPr>
          <p:cNvPr id="61447" name="Picture 9"/>
          <p:cNvPicPr>
            <a:picLocks noChangeAspect="1"/>
          </p:cNvPicPr>
          <p:nvPr/>
        </p:nvPicPr>
        <p:blipFill>
          <a:blip r:embed="rId3"/>
          <a:srcRect r="49442" b="55125"/>
          <a:stretch>
            <a:fillRect/>
          </a:stretch>
        </p:blipFill>
        <p:spPr bwMode="auto">
          <a:xfrm>
            <a:off x="7110413" y="2411413"/>
            <a:ext cx="2984500" cy="2865437"/>
          </a:xfrm>
          <a:prstGeom prst="rect">
            <a:avLst/>
          </a:prstGeom>
          <a:noFill/>
          <a:ln w="9525">
            <a:noFill/>
            <a:miter lim="800000"/>
            <a:headEnd/>
            <a:tailEnd/>
          </a:ln>
        </p:spPr>
      </p:pic>
      <p:sp>
        <p:nvSpPr>
          <p:cNvPr id="61448" name="TextBox 8"/>
          <p:cNvSpPr txBox="1">
            <a:spLocks noChangeArrowheads="1"/>
          </p:cNvSpPr>
          <p:nvPr/>
        </p:nvSpPr>
        <p:spPr bwMode="auto">
          <a:xfrm>
            <a:off x="9040813" y="4799013"/>
            <a:ext cx="968375" cy="368300"/>
          </a:xfrm>
          <a:prstGeom prst="rect">
            <a:avLst/>
          </a:prstGeom>
          <a:solidFill>
            <a:schemeClr val="bg1"/>
          </a:solidFill>
          <a:ln w="9525">
            <a:noFill/>
            <a:miter lim="800000"/>
            <a:headEnd/>
            <a:tailEnd/>
          </a:ln>
        </p:spPr>
        <p:txBody>
          <a:bodyPr wrap="none">
            <a:spAutoFit/>
          </a:bodyPr>
          <a:lstStyle/>
          <a:p>
            <a:r>
              <a:rPr lang="en-US" dirty="0"/>
              <a:t>OPS GFS</a:t>
            </a:r>
          </a:p>
        </p:txBody>
      </p:sp>
      <p:sp>
        <p:nvSpPr>
          <p:cNvPr id="11" name="TextBox 10">
            <a:extLst>
              <a:ext uri="{FF2B5EF4-FFF2-40B4-BE49-F238E27FC236}"/>
            </a:extLst>
          </p:cNvPr>
          <p:cNvSpPr txBox="1"/>
          <p:nvPr/>
        </p:nvSpPr>
        <p:spPr>
          <a:xfrm>
            <a:off x="7537450" y="6080125"/>
            <a:ext cx="3676650" cy="369888"/>
          </a:xfrm>
          <a:prstGeom prst="rect">
            <a:avLst/>
          </a:prstGeom>
          <a:solidFill>
            <a:schemeClr val="accent5">
              <a:lumMod val="20000"/>
              <a:lumOff val="80000"/>
            </a:schemeClr>
          </a:solidFill>
        </p:spPr>
        <p:txBody>
          <a:bodyPr>
            <a:spAutoFit/>
          </a:bodyPr>
          <a:lstStyle/>
          <a:p>
            <a:pPr>
              <a:defRPr/>
            </a:pPr>
            <a:r>
              <a:rPr lang="en-US" dirty="0"/>
              <a:t>OPS GFS is used for analysis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5175250" y="1465263"/>
            <a:ext cx="2449513" cy="1325562"/>
          </a:xfrm>
        </p:spPr>
        <p:txBody>
          <a:bodyPr/>
          <a:lstStyle/>
          <a:p>
            <a:r>
              <a:rPr lang="en-US" dirty="0" smtClean="0">
                <a:latin typeface="Helvetica" pitchFamily="34" charset="0"/>
                <a:cs typeface="Helvetica" pitchFamily="34" charset="0"/>
              </a:rPr>
              <a:t>HARVEY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3"/>
          <p:cNvPicPr>
            <a:picLocks noChangeAspect="1"/>
          </p:cNvPicPr>
          <p:nvPr/>
        </p:nvPicPr>
        <p:blipFill>
          <a:blip r:embed="rId2"/>
          <a:srcRect/>
          <a:stretch>
            <a:fillRect/>
          </a:stretch>
        </p:blipFill>
        <p:spPr bwMode="auto">
          <a:xfrm>
            <a:off x="633413" y="577850"/>
            <a:ext cx="6451600" cy="5727700"/>
          </a:xfrm>
          <a:prstGeom prst="rect">
            <a:avLst/>
          </a:prstGeom>
          <a:noFill/>
          <a:ln w="9525">
            <a:noFill/>
            <a:miter lim="800000"/>
            <a:headEnd/>
            <a:tailEnd/>
          </a:ln>
        </p:spPr>
      </p:pic>
      <p:pic>
        <p:nvPicPr>
          <p:cNvPr id="63490" name="Picture 4"/>
          <p:cNvPicPr>
            <a:picLocks noChangeAspect="1"/>
          </p:cNvPicPr>
          <p:nvPr/>
        </p:nvPicPr>
        <p:blipFill>
          <a:blip r:embed="rId3"/>
          <a:srcRect r="50447" b="56148"/>
          <a:stretch>
            <a:fillRect/>
          </a:stretch>
        </p:blipFill>
        <p:spPr bwMode="auto">
          <a:xfrm>
            <a:off x="7837488" y="2185988"/>
            <a:ext cx="3197225" cy="2511425"/>
          </a:xfrm>
          <a:prstGeom prst="rect">
            <a:avLst/>
          </a:prstGeom>
          <a:noFill/>
          <a:ln w="9525">
            <a:noFill/>
            <a:miter lim="800000"/>
            <a:headEnd/>
            <a:tailEnd/>
          </a:ln>
        </p:spPr>
      </p:pic>
      <p:sp>
        <p:nvSpPr>
          <p:cNvPr id="63491" name="TextBox 5"/>
          <p:cNvSpPr txBox="1">
            <a:spLocks noChangeArrowheads="1"/>
          </p:cNvSpPr>
          <p:nvPr/>
        </p:nvSpPr>
        <p:spPr bwMode="auto">
          <a:xfrm>
            <a:off x="7962900" y="5181600"/>
            <a:ext cx="3898900" cy="922338"/>
          </a:xfrm>
          <a:prstGeom prst="rect">
            <a:avLst/>
          </a:prstGeom>
          <a:solidFill>
            <a:srgbClr val="FFE9F2"/>
          </a:solidFill>
          <a:ln w="9525">
            <a:noFill/>
            <a:miter lim="800000"/>
            <a:headEnd/>
            <a:tailEnd/>
          </a:ln>
        </p:spPr>
        <p:txBody>
          <a:bodyPr>
            <a:spAutoFit/>
          </a:bodyPr>
          <a:lstStyle/>
          <a:p>
            <a:r>
              <a:rPr lang="en-US" dirty="0"/>
              <a:t>TEST RUN ~5 mb deeper, but both</a:t>
            </a:r>
          </a:p>
          <a:p>
            <a:r>
              <a:rPr lang="en-US" dirty="0"/>
              <a:t>  FV3 cycles are too far north with</a:t>
            </a:r>
          </a:p>
          <a:p>
            <a:r>
              <a:rPr lang="en-US" dirty="0"/>
              <a:t>  landfall</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p:cNvPicPr>
            <a:picLocks noChangeAspect="1"/>
          </p:cNvPicPr>
          <p:nvPr/>
        </p:nvPicPr>
        <p:blipFill>
          <a:blip r:embed="rId2"/>
          <a:srcRect/>
          <a:stretch>
            <a:fillRect/>
          </a:stretch>
        </p:blipFill>
        <p:spPr bwMode="auto">
          <a:xfrm>
            <a:off x="473075" y="490538"/>
            <a:ext cx="6451600" cy="5727700"/>
          </a:xfrm>
          <a:prstGeom prst="rect">
            <a:avLst/>
          </a:prstGeom>
          <a:noFill/>
          <a:ln w="9525">
            <a:noFill/>
            <a:miter lim="800000"/>
            <a:headEnd/>
            <a:tailEnd/>
          </a:ln>
        </p:spPr>
      </p:pic>
      <p:pic>
        <p:nvPicPr>
          <p:cNvPr id="64514" name="Picture 3"/>
          <p:cNvPicPr>
            <a:picLocks noChangeAspect="1"/>
          </p:cNvPicPr>
          <p:nvPr/>
        </p:nvPicPr>
        <p:blipFill>
          <a:blip r:embed="rId3"/>
          <a:srcRect r="50064" b="56148"/>
          <a:stretch>
            <a:fillRect/>
          </a:stretch>
        </p:blipFill>
        <p:spPr bwMode="auto">
          <a:xfrm>
            <a:off x="7813675" y="2098675"/>
            <a:ext cx="3221038" cy="2511425"/>
          </a:xfrm>
          <a:prstGeom prst="rect">
            <a:avLst/>
          </a:prstGeom>
          <a:noFill/>
          <a:ln w="9525">
            <a:noFill/>
            <a:miter lim="800000"/>
            <a:headEnd/>
            <a:tailEnd/>
          </a:ln>
        </p:spPr>
      </p:pic>
      <p:sp>
        <p:nvSpPr>
          <p:cNvPr id="64515" name="TextBox 7"/>
          <p:cNvSpPr txBox="1">
            <a:spLocks noChangeArrowheads="1"/>
          </p:cNvSpPr>
          <p:nvPr/>
        </p:nvSpPr>
        <p:spPr bwMode="auto">
          <a:xfrm>
            <a:off x="7924800" y="5194300"/>
            <a:ext cx="3371850" cy="922338"/>
          </a:xfrm>
          <a:prstGeom prst="rect">
            <a:avLst/>
          </a:prstGeom>
          <a:solidFill>
            <a:srgbClr val="FFE9F2"/>
          </a:solidFill>
          <a:ln w="9525">
            <a:noFill/>
            <a:miter lim="800000"/>
            <a:headEnd/>
            <a:tailEnd/>
          </a:ln>
        </p:spPr>
        <p:txBody>
          <a:bodyPr wrap="none">
            <a:spAutoFit/>
          </a:bodyPr>
          <a:lstStyle/>
          <a:p>
            <a:r>
              <a:rPr lang="en-US" dirty="0"/>
              <a:t>TEST RUN ~5 mb weaker;  both</a:t>
            </a:r>
          </a:p>
          <a:p>
            <a:r>
              <a:rPr lang="en-US" dirty="0"/>
              <a:t>  FV3 cycles are too far north with</a:t>
            </a:r>
          </a:p>
          <a:p>
            <a:r>
              <a:rPr lang="en-US" dirty="0"/>
              <a:t>  landfall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406400" y="260350"/>
            <a:ext cx="11480800" cy="639763"/>
          </a:xfrm>
        </p:spPr>
        <p:txBody>
          <a:bodyPr/>
          <a:lstStyle/>
          <a:p>
            <a:pPr eaLnBrk="1" hangingPunct="1"/>
            <a:r>
              <a:rPr lang="en-US" altLang="en-US" sz="3200" dirty="0" smtClean="0">
                <a:solidFill>
                  <a:srgbClr val="000066"/>
                </a:solidFill>
                <a:latin typeface="Helvetica" pitchFamily="34" charset="0"/>
                <a:cs typeface="Helvetica" pitchFamily="34" charset="0"/>
              </a:rPr>
              <a:t>Data Assimilation – GSI, Interfaces, and Observation</a:t>
            </a:r>
          </a:p>
        </p:txBody>
      </p:sp>
      <p:sp>
        <p:nvSpPr>
          <p:cNvPr id="20482" name="Rectangle 3"/>
          <p:cNvSpPr>
            <a:spLocks noGrp="1" noChangeArrowheads="1"/>
          </p:cNvSpPr>
          <p:nvPr>
            <p:ph type="body" idx="1"/>
          </p:nvPr>
        </p:nvSpPr>
        <p:spPr>
          <a:xfrm>
            <a:off x="406400" y="1219200"/>
            <a:ext cx="11480800" cy="5167313"/>
          </a:xfrm>
        </p:spPr>
        <p:txBody>
          <a:bodyPr/>
          <a:lstStyle/>
          <a:p>
            <a:pPr eaLnBrk="1" hangingPunct="1">
              <a:lnSpc>
                <a:spcPct val="85000"/>
              </a:lnSpc>
              <a:spcBef>
                <a:spcPct val="10000"/>
              </a:spcBef>
              <a:spcAft>
                <a:spcPct val="10000"/>
              </a:spcAft>
              <a:buClr>
                <a:srgbClr val="000066"/>
              </a:buClr>
              <a:buSzTx/>
              <a:buFont typeface="Wingdings" pitchFamily="2" charset="2"/>
              <a:buChar char="Ø"/>
              <a:defRPr/>
            </a:pPr>
            <a:r>
              <a:rPr lang="en-US" altLang="en-US" sz="2000" b="1" dirty="0">
                <a:latin typeface="Times New Roman" pitchFamily="18" charset="0"/>
                <a:cs typeface="Helvetica" pitchFamily="34" charset="0"/>
              </a:rPr>
              <a:t>Improved GSI efficiency</a:t>
            </a:r>
          </a:p>
          <a:p>
            <a:pPr eaLnBrk="1" hangingPunct="1">
              <a:lnSpc>
                <a:spcPct val="85000"/>
              </a:lnSpc>
              <a:spcBef>
                <a:spcPct val="10000"/>
              </a:spcBef>
              <a:spcAft>
                <a:spcPct val="10000"/>
              </a:spcAft>
              <a:buClr>
                <a:srgbClr val="000066"/>
              </a:buClr>
              <a:buSzTx/>
              <a:buFont typeface="Wingdings" pitchFamily="2" charset="2"/>
              <a:buChar char="Ø"/>
              <a:defRPr/>
            </a:pPr>
            <a:endParaRPr lang="en-US" altLang="en-US" sz="2000" b="1" dirty="0">
              <a:latin typeface="Times New Roman" pitchFamily="18" charset="0"/>
              <a:cs typeface="Helvetica" pitchFamily="34" charset="0"/>
            </a:endParaRPr>
          </a:p>
          <a:p>
            <a:pPr eaLnBrk="1" hangingPunct="1">
              <a:lnSpc>
                <a:spcPct val="85000"/>
              </a:lnSpc>
              <a:spcBef>
                <a:spcPct val="10000"/>
              </a:spcBef>
              <a:spcAft>
                <a:spcPct val="10000"/>
              </a:spcAft>
              <a:buClr>
                <a:srgbClr val="000066"/>
              </a:buClr>
              <a:buSzTx/>
              <a:buFont typeface="Wingdings" pitchFamily="2" charset="2"/>
              <a:buChar char="Ø"/>
              <a:defRPr/>
            </a:pPr>
            <a:r>
              <a:rPr lang="en-US" altLang="en-US" sz="2000" b="1" dirty="0">
                <a:latin typeface="Times New Roman" pitchFamily="18" charset="0"/>
                <a:cs typeface="Helvetica" pitchFamily="34" charset="0"/>
              </a:rPr>
              <a:t>Update GSI IO to ingest FV3GFS forecasts and provide analysis for FV3GFS.</a:t>
            </a:r>
          </a:p>
          <a:p>
            <a:pPr marL="0" indent="0" eaLnBrk="1" hangingPunct="1">
              <a:lnSpc>
                <a:spcPct val="85000"/>
              </a:lnSpc>
              <a:spcBef>
                <a:spcPct val="10000"/>
              </a:spcBef>
              <a:spcAft>
                <a:spcPct val="10000"/>
              </a:spcAft>
              <a:buClr>
                <a:srgbClr val="000066"/>
              </a:buClr>
              <a:buSzTx/>
              <a:buFont typeface="Lucida Grande"/>
              <a:buNone/>
              <a:defRPr/>
            </a:pPr>
            <a:endParaRPr lang="en-US" altLang="en-US" sz="2000" b="1" dirty="0">
              <a:latin typeface="Times New Roman" pitchFamily="18" charset="0"/>
              <a:cs typeface="Helvetica" pitchFamily="34" charset="0"/>
            </a:endParaRPr>
          </a:p>
          <a:p>
            <a:pPr eaLnBrk="1" hangingPunct="1">
              <a:lnSpc>
                <a:spcPct val="85000"/>
              </a:lnSpc>
              <a:spcBef>
                <a:spcPct val="10000"/>
              </a:spcBef>
              <a:spcAft>
                <a:spcPct val="10000"/>
              </a:spcAft>
              <a:buClr>
                <a:srgbClr val="000066"/>
              </a:buClr>
              <a:buSzTx/>
              <a:buFont typeface="Wingdings" pitchFamily="2" charset="2"/>
              <a:buChar char="Ø"/>
              <a:defRPr/>
            </a:pPr>
            <a:r>
              <a:rPr lang="en-US" altLang="en-US" sz="2000" b="1" dirty="0">
                <a:latin typeface="Times New Roman" pitchFamily="18" charset="0"/>
                <a:cs typeface="Helvetica" pitchFamily="34" charset="0"/>
              </a:rPr>
              <a:t>Update GSI to process additional cloud species from GFDL microphysics</a:t>
            </a:r>
          </a:p>
          <a:p>
            <a:pPr eaLnBrk="1" hangingPunct="1">
              <a:lnSpc>
                <a:spcPct val="85000"/>
              </a:lnSpc>
              <a:spcBef>
                <a:spcPct val="10000"/>
              </a:spcBef>
              <a:spcAft>
                <a:spcPct val="10000"/>
              </a:spcAft>
              <a:buClr>
                <a:srgbClr val="000066"/>
              </a:buClr>
              <a:buSzTx/>
              <a:buFont typeface="Wingdings" pitchFamily="2" charset="2"/>
              <a:buChar char="Ø"/>
              <a:defRPr/>
            </a:pPr>
            <a:endParaRPr lang="en-US" altLang="en-US" sz="2000" b="1" dirty="0">
              <a:latin typeface="Times New Roman" pitchFamily="18" charset="0"/>
              <a:cs typeface="Helvetica" pitchFamily="34" charset="0"/>
            </a:endParaRPr>
          </a:p>
          <a:p>
            <a:pPr eaLnBrk="1" hangingPunct="1">
              <a:lnSpc>
                <a:spcPct val="85000"/>
              </a:lnSpc>
              <a:spcBef>
                <a:spcPct val="10000"/>
              </a:spcBef>
              <a:spcAft>
                <a:spcPct val="10000"/>
              </a:spcAft>
              <a:buClr>
                <a:srgbClr val="000066"/>
              </a:buClr>
              <a:buSzTx/>
              <a:buFont typeface="Wingdings" pitchFamily="2" charset="2"/>
              <a:buChar char="Ø"/>
              <a:defRPr/>
            </a:pPr>
            <a:r>
              <a:rPr lang="en-US" altLang="en-US" sz="2000" b="1" dirty="0">
                <a:latin typeface="Times New Roman" pitchFamily="18" charset="0"/>
                <a:cs typeface="Helvetica" pitchFamily="34" charset="0"/>
              </a:rPr>
              <a:t>Compute increments of layer pressure and thickness hydrostatically from increments of surface pressure and temperature.</a:t>
            </a:r>
          </a:p>
          <a:p>
            <a:pPr marL="0" indent="0" eaLnBrk="1" hangingPunct="1">
              <a:lnSpc>
                <a:spcPct val="85000"/>
              </a:lnSpc>
              <a:spcBef>
                <a:spcPct val="10000"/>
              </a:spcBef>
              <a:spcAft>
                <a:spcPct val="10000"/>
              </a:spcAft>
              <a:buClr>
                <a:srgbClr val="000066"/>
              </a:buClr>
              <a:buSzTx/>
              <a:buFont typeface="Lucida Grande"/>
              <a:buNone/>
              <a:defRPr/>
            </a:pPr>
            <a:endParaRPr lang="en-US" altLang="en-US" sz="2000" b="1" dirty="0">
              <a:latin typeface="Times New Roman" pitchFamily="18" charset="0"/>
              <a:cs typeface="Helvetica" pitchFamily="34" charset="0"/>
            </a:endParaRPr>
          </a:p>
          <a:p>
            <a:pPr eaLnBrk="1" hangingPunct="1">
              <a:lnSpc>
                <a:spcPct val="85000"/>
              </a:lnSpc>
              <a:spcBef>
                <a:spcPct val="10000"/>
              </a:spcBef>
              <a:spcAft>
                <a:spcPct val="10000"/>
              </a:spcAft>
              <a:buClr>
                <a:srgbClr val="000066"/>
              </a:buClr>
              <a:buSzTx/>
              <a:buFont typeface="Wingdings" pitchFamily="2" charset="2"/>
              <a:buChar char="Ø"/>
              <a:defRPr/>
            </a:pPr>
            <a:r>
              <a:rPr lang="en-US" altLang="en-US" sz="2000" b="1" dirty="0">
                <a:latin typeface="Times New Roman" pitchFamily="18" charset="0"/>
                <a:cs typeface="Helvetica" pitchFamily="34" charset="0"/>
              </a:rPr>
              <a:t>Increase in ensemble resolution from roughly </a:t>
            </a:r>
            <a:r>
              <a:rPr lang="en-US" altLang="en-US" sz="2000" b="1" dirty="0">
                <a:solidFill>
                  <a:srgbClr val="FF0000"/>
                </a:solidFill>
                <a:latin typeface="Times New Roman" pitchFamily="18" charset="0"/>
                <a:cs typeface="Helvetica" pitchFamily="34" charset="0"/>
              </a:rPr>
              <a:t>39km to 25km</a:t>
            </a:r>
            <a:r>
              <a:rPr lang="en-US" altLang="en-US" sz="2000" b="1" dirty="0">
                <a:latin typeface="Times New Roman" pitchFamily="18" charset="0"/>
                <a:cs typeface="Helvetica" pitchFamily="34" charset="0"/>
              </a:rPr>
              <a:t>.</a:t>
            </a:r>
          </a:p>
          <a:p>
            <a:pPr eaLnBrk="1" hangingPunct="1">
              <a:lnSpc>
                <a:spcPct val="85000"/>
              </a:lnSpc>
              <a:spcBef>
                <a:spcPct val="10000"/>
              </a:spcBef>
              <a:spcAft>
                <a:spcPct val="10000"/>
              </a:spcAft>
              <a:buClr>
                <a:srgbClr val="000066"/>
              </a:buClr>
              <a:buSzTx/>
              <a:buFont typeface="Wingdings" pitchFamily="2" charset="2"/>
              <a:buChar char="Ø"/>
              <a:defRPr/>
            </a:pPr>
            <a:endParaRPr lang="en-US" altLang="en-US" sz="2000" b="1" dirty="0">
              <a:latin typeface="Times New Roman" pitchFamily="18" charset="0"/>
              <a:cs typeface="Helvetica" pitchFamily="34" charset="0"/>
            </a:endParaRPr>
          </a:p>
          <a:p>
            <a:pPr eaLnBrk="1" hangingPunct="1">
              <a:lnSpc>
                <a:spcPct val="85000"/>
              </a:lnSpc>
              <a:spcBef>
                <a:spcPct val="10000"/>
              </a:spcBef>
              <a:spcAft>
                <a:spcPct val="10000"/>
              </a:spcAft>
              <a:buClr>
                <a:srgbClr val="000066"/>
              </a:buClr>
              <a:buSzTx/>
              <a:buFont typeface="Wingdings" pitchFamily="2" charset="2"/>
              <a:buChar char="Ø"/>
              <a:defRPr/>
            </a:pPr>
            <a:r>
              <a:rPr lang="en-US" altLang="en-US" sz="2000" b="1" dirty="0">
                <a:latin typeface="Times New Roman" pitchFamily="18" charset="0"/>
                <a:cs typeface="Helvetica" pitchFamily="34" charset="0"/>
              </a:rPr>
              <a:t>Adaptation of  stochastic physics parameterizations from NEMS GSM with the exception of SKEB to provide model uncertainty estimate.</a:t>
            </a:r>
          </a:p>
          <a:p>
            <a:pPr eaLnBrk="1" hangingPunct="1">
              <a:lnSpc>
                <a:spcPct val="85000"/>
              </a:lnSpc>
              <a:spcBef>
                <a:spcPct val="10000"/>
              </a:spcBef>
              <a:spcAft>
                <a:spcPct val="10000"/>
              </a:spcAft>
              <a:buClr>
                <a:srgbClr val="000066"/>
              </a:buClr>
              <a:buSzTx/>
              <a:buFont typeface="Wingdings" pitchFamily="2" charset="2"/>
              <a:buChar char="Ø"/>
              <a:defRPr/>
            </a:pPr>
            <a:endParaRPr lang="en-US" altLang="en-US" sz="2000" b="1" dirty="0">
              <a:latin typeface="Times New Roman" pitchFamily="18" charset="0"/>
              <a:cs typeface="Helvetica" pitchFamily="34" charset="0"/>
            </a:endParaRPr>
          </a:p>
          <a:p>
            <a:pPr eaLnBrk="1" hangingPunct="1">
              <a:lnSpc>
                <a:spcPct val="85000"/>
              </a:lnSpc>
              <a:spcBef>
                <a:spcPct val="10000"/>
              </a:spcBef>
              <a:spcAft>
                <a:spcPct val="10000"/>
              </a:spcAft>
              <a:buClr>
                <a:srgbClr val="000066"/>
              </a:buClr>
              <a:buSzTx/>
              <a:buFont typeface="Wingdings" pitchFamily="2" charset="2"/>
              <a:buChar char="Ø"/>
              <a:defRPr/>
            </a:pPr>
            <a:r>
              <a:rPr lang="en-US" altLang="en-US" sz="2000" b="1" dirty="0">
                <a:solidFill>
                  <a:srgbClr val="FF0000"/>
                </a:solidFill>
                <a:latin typeface="Times New Roman" pitchFamily="18" charset="0"/>
                <a:cs typeface="Times New Roman" pitchFamily="18" charset="0"/>
              </a:rPr>
              <a:t>Observations</a:t>
            </a:r>
            <a:r>
              <a:rPr lang="en-US" altLang="en-US" sz="2000" b="1" dirty="0">
                <a:latin typeface="Times New Roman" pitchFamily="18" charset="0"/>
                <a:cs typeface="Times New Roman" pitchFamily="18" charset="0"/>
              </a:rPr>
              <a:t>:  add IASI moisture channels ,   ATMS all-sky radiances,  Megha-Tropiques Saphir data,  ASCAT data from MetOp-B,  newNOAA-20 CrIS and ATMS data</a:t>
            </a:r>
          </a:p>
          <a:p>
            <a:pPr eaLnBrk="1" hangingPunct="1">
              <a:lnSpc>
                <a:spcPct val="85000"/>
              </a:lnSpc>
              <a:spcBef>
                <a:spcPct val="10000"/>
              </a:spcBef>
              <a:spcAft>
                <a:spcPct val="10000"/>
              </a:spcAft>
              <a:buClr>
                <a:srgbClr val="000066"/>
              </a:buClr>
              <a:buSzTx/>
              <a:buFont typeface="Wingdings" pitchFamily="2" charset="2"/>
              <a:buChar char="Ø"/>
              <a:defRPr/>
            </a:pPr>
            <a:endParaRPr lang="en-US" altLang="en-US" sz="2000" b="1" dirty="0">
              <a:latin typeface="Times New Roman" pitchFamily="18" charset="0"/>
              <a:cs typeface="Helvetica"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p:cNvPicPr>
            <a:picLocks noChangeAspect="1"/>
          </p:cNvPicPr>
          <p:nvPr/>
        </p:nvPicPr>
        <p:blipFill>
          <a:blip r:embed="rId2"/>
          <a:srcRect/>
          <a:stretch>
            <a:fillRect/>
          </a:stretch>
        </p:blipFill>
        <p:spPr bwMode="auto">
          <a:xfrm>
            <a:off x="460375" y="466725"/>
            <a:ext cx="6451600" cy="5727700"/>
          </a:xfrm>
          <a:prstGeom prst="rect">
            <a:avLst/>
          </a:prstGeom>
          <a:noFill/>
          <a:ln w="9525">
            <a:noFill/>
            <a:miter lim="800000"/>
            <a:headEnd/>
            <a:tailEnd/>
          </a:ln>
        </p:spPr>
      </p:pic>
      <p:pic>
        <p:nvPicPr>
          <p:cNvPr id="65538" name="Picture 3"/>
          <p:cNvPicPr>
            <a:picLocks noChangeAspect="1"/>
          </p:cNvPicPr>
          <p:nvPr/>
        </p:nvPicPr>
        <p:blipFill>
          <a:blip r:embed="rId3"/>
          <a:srcRect r="49681" b="56148"/>
          <a:stretch>
            <a:fillRect/>
          </a:stretch>
        </p:blipFill>
        <p:spPr bwMode="auto">
          <a:xfrm>
            <a:off x="7924800" y="1738313"/>
            <a:ext cx="3246438" cy="2513012"/>
          </a:xfrm>
          <a:prstGeom prst="rect">
            <a:avLst/>
          </a:prstGeom>
          <a:noFill/>
          <a:ln w="9525">
            <a:noFill/>
            <a:miter lim="800000"/>
            <a:headEnd/>
            <a:tailEnd/>
          </a:ln>
        </p:spPr>
      </p:pic>
      <p:sp>
        <p:nvSpPr>
          <p:cNvPr id="65539" name="TextBox 4"/>
          <p:cNvSpPr txBox="1">
            <a:spLocks noChangeArrowheads="1"/>
          </p:cNvSpPr>
          <p:nvPr/>
        </p:nvSpPr>
        <p:spPr bwMode="auto">
          <a:xfrm>
            <a:off x="7972425" y="5213350"/>
            <a:ext cx="3198813" cy="646113"/>
          </a:xfrm>
          <a:prstGeom prst="rect">
            <a:avLst/>
          </a:prstGeom>
          <a:solidFill>
            <a:srgbClr val="FFE9F2"/>
          </a:solidFill>
          <a:ln w="9525">
            <a:noFill/>
            <a:miter lim="800000"/>
            <a:headEnd/>
            <a:tailEnd/>
          </a:ln>
        </p:spPr>
        <p:txBody>
          <a:bodyPr wrap="none">
            <a:spAutoFit/>
          </a:bodyPr>
          <a:lstStyle/>
          <a:p>
            <a:r>
              <a:rPr lang="en-US" dirty="0"/>
              <a:t>TEST RUN ~10 mb deeper, much</a:t>
            </a:r>
          </a:p>
          <a:p>
            <a:r>
              <a:rPr lang="en-US" dirty="0"/>
              <a:t>  closer to GFS intensity</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p:cNvPicPr>
            <a:picLocks noChangeAspect="1"/>
          </p:cNvPicPr>
          <p:nvPr/>
        </p:nvPicPr>
        <p:blipFill>
          <a:blip r:embed="rId2"/>
          <a:srcRect/>
          <a:stretch>
            <a:fillRect/>
          </a:stretch>
        </p:blipFill>
        <p:spPr bwMode="auto">
          <a:xfrm>
            <a:off x="336550" y="441325"/>
            <a:ext cx="6451600" cy="5727700"/>
          </a:xfrm>
          <a:prstGeom prst="rect">
            <a:avLst/>
          </a:prstGeom>
          <a:noFill/>
          <a:ln w="9525">
            <a:noFill/>
            <a:miter lim="800000"/>
            <a:headEnd/>
            <a:tailEnd/>
          </a:ln>
        </p:spPr>
      </p:pic>
      <p:pic>
        <p:nvPicPr>
          <p:cNvPr id="66562" name="Picture 3"/>
          <p:cNvPicPr>
            <a:picLocks noChangeAspect="1"/>
          </p:cNvPicPr>
          <p:nvPr/>
        </p:nvPicPr>
        <p:blipFill>
          <a:blip r:embed="rId3"/>
          <a:srcRect r="50064" b="55933"/>
          <a:stretch>
            <a:fillRect/>
          </a:stretch>
        </p:blipFill>
        <p:spPr bwMode="auto">
          <a:xfrm>
            <a:off x="7700963" y="2043113"/>
            <a:ext cx="3222625" cy="2524125"/>
          </a:xfrm>
          <a:prstGeom prst="rect">
            <a:avLst/>
          </a:prstGeom>
          <a:noFill/>
          <a:ln w="9525">
            <a:noFill/>
            <a:miter lim="800000"/>
            <a:headEnd/>
            <a:tailEnd/>
          </a:ln>
        </p:spPr>
      </p:pic>
      <p:sp>
        <p:nvSpPr>
          <p:cNvPr id="66563" name="TextBox 4"/>
          <p:cNvSpPr txBox="1">
            <a:spLocks noChangeArrowheads="1"/>
          </p:cNvSpPr>
          <p:nvPr/>
        </p:nvSpPr>
        <p:spPr bwMode="auto">
          <a:xfrm>
            <a:off x="7810500" y="5175250"/>
            <a:ext cx="4051300" cy="646113"/>
          </a:xfrm>
          <a:prstGeom prst="rect">
            <a:avLst/>
          </a:prstGeom>
          <a:solidFill>
            <a:srgbClr val="FFE9F2"/>
          </a:solidFill>
          <a:ln w="9525">
            <a:noFill/>
            <a:miter lim="800000"/>
            <a:headEnd/>
            <a:tailEnd/>
          </a:ln>
        </p:spPr>
        <p:txBody>
          <a:bodyPr>
            <a:spAutoFit/>
          </a:bodyPr>
          <a:lstStyle/>
          <a:p>
            <a:r>
              <a:rPr lang="en-US" dirty="0"/>
              <a:t>TEST RUN ~10 mb deeper,  although</a:t>
            </a:r>
          </a:p>
          <a:p>
            <a:r>
              <a:rPr lang="en-US" dirty="0"/>
              <a:t>  still not as strong as GFS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1"/>
          <p:cNvSpPr txBox="1">
            <a:spLocks noChangeArrowheads="1"/>
          </p:cNvSpPr>
          <p:nvPr/>
        </p:nvSpPr>
        <p:spPr bwMode="auto">
          <a:xfrm>
            <a:off x="5054600" y="2236788"/>
            <a:ext cx="1481138" cy="646112"/>
          </a:xfrm>
          <a:prstGeom prst="rect">
            <a:avLst/>
          </a:prstGeom>
          <a:noFill/>
          <a:ln w="9525">
            <a:noFill/>
            <a:miter lim="800000"/>
            <a:headEnd/>
            <a:tailEnd/>
          </a:ln>
        </p:spPr>
        <p:txBody>
          <a:bodyPr wrap="none">
            <a:spAutoFit/>
          </a:bodyPr>
          <a:lstStyle/>
          <a:p>
            <a:r>
              <a:rPr lang="en-US" sz="3600" dirty="0"/>
              <a:t>MARIA</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3"/>
          <p:cNvPicPr>
            <a:picLocks noChangeAspect="1"/>
          </p:cNvPicPr>
          <p:nvPr/>
        </p:nvPicPr>
        <p:blipFill>
          <a:blip r:embed="rId2"/>
          <a:srcRect/>
          <a:stretch>
            <a:fillRect/>
          </a:stretch>
        </p:blipFill>
        <p:spPr bwMode="auto">
          <a:xfrm>
            <a:off x="609600" y="750888"/>
            <a:ext cx="6451600" cy="5257800"/>
          </a:xfrm>
          <a:prstGeom prst="rect">
            <a:avLst/>
          </a:prstGeom>
          <a:noFill/>
          <a:ln w="9525">
            <a:noFill/>
            <a:miter lim="800000"/>
            <a:headEnd/>
            <a:tailEnd/>
          </a:ln>
        </p:spPr>
      </p:pic>
      <p:pic>
        <p:nvPicPr>
          <p:cNvPr id="68610" name="Picture 4"/>
          <p:cNvPicPr>
            <a:picLocks noChangeAspect="1"/>
          </p:cNvPicPr>
          <p:nvPr/>
        </p:nvPicPr>
        <p:blipFill>
          <a:blip r:embed="rId3"/>
          <a:srcRect r="50064" b="50587"/>
          <a:stretch>
            <a:fillRect/>
          </a:stretch>
        </p:blipFill>
        <p:spPr bwMode="auto">
          <a:xfrm>
            <a:off x="8059738" y="1912938"/>
            <a:ext cx="3222625" cy="2597150"/>
          </a:xfrm>
          <a:prstGeom prst="rect">
            <a:avLst/>
          </a:prstGeom>
          <a:noFill/>
          <a:ln w="9525">
            <a:noFill/>
            <a:miter lim="800000"/>
            <a:headEnd/>
            <a:tailEnd/>
          </a:ln>
        </p:spPr>
      </p:pic>
      <p:sp>
        <p:nvSpPr>
          <p:cNvPr id="68611" name="TextBox 5"/>
          <p:cNvSpPr txBox="1">
            <a:spLocks noChangeArrowheads="1"/>
          </p:cNvSpPr>
          <p:nvPr/>
        </p:nvSpPr>
        <p:spPr bwMode="auto">
          <a:xfrm>
            <a:off x="7607300" y="5200650"/>
            <a:ext cx="4241800" cy="646113"/>
          </a:xfrm>
          <a:prstGeom prst="rect">
            <a:avLst/>
          </a:prstGeom>
          <a:solidFill>
            <a:srgbClr val="FFE9F2"/>
          </a:solidFill>
          <a:ln w="9525">
            <a:noFill/>
            <a:miter lim="800000"/>
            <a:headEnd/>
            <a:tailEnd/>
          </a:ln>
        </p:spPr>
        <p:txBody>
          <a:bodyPr>
            <a:spAutoFit/>
          </a:bodyPr>
          <a:lstStyle/>
          <a:p>
            <a:r>
              <a:rPr lang="en-US" dirty="0"/>
              <a:t>All runs too far east;  TEST RUN much</a:t>
            </a:r>
          </a:p>
          <a:p>
            <a:r>
              <a:rPr lang="en-US" dirty="0"/>
              <a:t>  closer to ops GFS and to analysis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p:cNvPicPr>
            <a:picLocks noChangeAspect="1"/>
          </p:cNvPicPr>
          <p:nvPr/>
        </p:nvPicPr>
        <p:blipFill>
          <a:blip r:embed="rId2"/>
          <a:srcRect/>
          <a:stretch>
            <a:fillRect/>
          </a:stretch>
        </p:blipFill>
        <p:spPr bwMode="auto">
          <a:xfrm>
            <a:off x="325438" y="676275"/>
            <a:ext cx="6451600" cy="5257800"/>
          </a:xfrm>
          <a:prstGeom prst="rect">
            <a:avLst/>
          </a:prstGeom>
          <a:noFill/>
          <a:ln w="9525">
            <a:noFill/>
            <a:miter lim="800000"/>
            <a:headEnd/>
            <a:tailEnd/>
          </a:ln>
        </p:spPr>
      </p:pic>
      <p:pic>
        <p:nvPicPr>
          <p:cNvPr id="69634" name="Picture 2"/>
          <p:cNvPicPr>
            <a:picLocks noChangeAspect="1"/>
          </p:cNvPicPr>
          <p:nvPr/>
        </p:nvPicPr>
        <p:blipFill>
          <a:blip r:embed="rId3"/>
          <a:srcRect r="49489" b="50117"/>
          <a:stretch>
            <a:fillRect/>
          </a:stretch>
        </p:blipFill>
        <p:spPr bwMode="auto">
          <a:xfrm>
            <a:off x="7762875" y="1993900"/>
            <a:ext cx="3259138" cy="2622550"/>
          </a:xfrm>
          <a:prstGeom prst="rect">
            <a:avLst/>
          </a:prstGeom>
          <a:noFill/>
          <a:ln w="9525">
            <a:noFill/>
            <a:miter lim="800000"/>
            <a:headEnd/>
            <a:tailEnd/>
          </a:ln>
        </p:spPr>
      </p:pic>
      <p:sp>
        <p:nvSpPr>
          <p:cNvPr id="69635" name="TextBox 4"/>
          <p:cNvSpPr txBox="1">
            <a:spLocks noChangeArrowheads="1"/>
          </p:cNvSpPr>
          <p:nvPr/>
        </p:nvSpPr>
        <p:spPr bwMode="auto">
          <a:xfrm>
            <a:off x="7581900" y="5143500"/>
            <a:ext cx="4445000" cy="922338"/>
          </a:xfrm>
          <a:prstGeom prst="rect">
            <a:avLst/>
          </a:prstGeom>
          <a:solidFill>
            <a:srgbClr val="FFE9F2"/>
          </a:solidFill>
          <a:ln w="9525">
            <a:noFill/>
            <a:miter lim="800000"/>
            <a:headEnd/>
            <a:tailEnd/>
          </a:ln>
        </p:spPr>
        <p:txBody>
          <a:bodyPr>
            <a:spAutoFit/>
          </a:bodyPr>
          <a:lstStyle/>
          <a:p>
            <a:r>
              <a:rPr lang="en-US" dirty="0"/>
              <a:t>Both FV3 cycles too fast, but TEST RUN</a:t>
            </a:r>
          </a:p>
          <a:p>
            <a:r>
              <a:rPr lang="en-US" dirty="0"/>
              <a:t>  is closer in intensity to GFS and to</a:t>
            </a:r>
          </a:p>
          <a:p>
            <a:r>
              <a:rPr lang="en-US" dirty="0"/>
              <a:t>  analysis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Box 1"/>
          <p:cNvSpPr txBox="1">
            <a:spLocks noChangeArrowheads="1"/>
          </p:cNvSpPr>
          <p:nvPr/>
        </p:nvSpPr>
        <p:spPr bwMode="auto">
          <a:xfrm>
            <a:off x="4435475" y="2446338"/>
            <a:ext cx="5046663" cy="461962"/>
          </a:xfrm>
          <a:prstGeom prst="rect">
            <a:avLst/>
          </a:prstGeom>
          <a:noFill/>
          <a:ln w="9525">
            <a:noFill/>
            <a:miter lim="800000"/>
            <a:headEnd/>
            <a:tailEnd/>
          </a:ln>
        </p:spPr>
        <p:txBody>
          <a:bodyPr wrap="none">
            <a:spAutoFit/>
          </a:bodyPr>
          <a:lstStyle/>
          <a:p>
            <a:r>
              <a:rPr lang="en-US" sz="2400" b="1" dirty="0"/>
              <a:t>JANUARY 2018 BOMB CYCLONE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3"/>
          <p:cNvPicPr>
            <a:picLocks noChangeAspect="1"/>
          </p:cNvPicPr>
          <p:nvPr/>
        </p:nvPicPr>
        <p:blipFill>
          <a:blip r:embed="rId2"/>
          <a:srcRect/>
          <a:stretch>
            <a:fillRect/>
          </a:stretch>
        </p:blipFill>
        <p:spPr bwMode="auto">
          <a:xfrm>
            <a:off x="746125" y="260350"/>
            <a:ext cx="5905500" cy="6388100"/>
          </a:xfrm>
          <a:prstGeom prst="rect">
            <a:avLst/>
          </a:prstGeom>
          <a:noFill/>
          <a:ln w="9525">
            <a:noFill/>
            <a:miter lim="800000"/>
            <a:headEnd/>
            <a:tailEnd/>
          </a:ln>
        </p:spPr>
      </p:pic>
      <p:pic>
        <p:nvPicPr>
          <p:cNvPr id="71682" name="Picture 4"/>
          <p:cNvPicPr>
            <a:picLocks noChangeAspect="1"/>
          </p:cNvPicPr>
          <p:nvPr/>
        </p:nvPicPr>
        <p:blipFill>
          <a:blip r:embed="rId3"/>
          <a:srcRect r="49442" b="55319"/>
          <a:stretch>
            <a:fillRect/>
          </a:stretch>
        </p:blipFill>
        <p:spPr bwMode="auto">
          <a:xfrm>
            <a:off x="7567613" y="1865313"/>
            <a:ext cx="2984500" cy="2854325"/>
          </a:xfrm>
          <a:prstGeom prst="rect">
            <a:avLst/>
          </a:prstGeom>
          <a:noFill/>
          <a:ln w="9525">
            <a:noFill/>
            <a:miter lim="800000"/>
            <a:headEnd/>
            <a:tailEnd/>
          </a:ln>
        </p:spPr>
      </p:pic>
      <p:sp>
        <p:nvSpPr>
          <p:cNvPr id="71683" name="TextBox 5"/>
          <p:cNvSpPr txBox="1">
            <a:spLocks noChangeArrowheads="1"/>
          </p:cNvSpPr>
          <p:nvPr/>
        </p:nvSpPr>
        <p:spPr bwMode="auto">
          <a:xfrm>
            <a:off x="7394575" y="5010150"/>
            <a:ext cx="4238625" cy="1476375"/>
          </a:xfrm>
          <a:prstGeom prst="rect">
            <a:avLst/>
          </a:prstGeom>
          <a:solidFill>
            <a:srgbClr val="FFE9F2"/>
          </a:solidFill>
          <a:ln w="9525">
            <a:noFill/>
            <a:miter lim="800000"/>
            <a:headEnd/>
            <a:tailEnd/>
          </a:ln>
        </p:spPr>
        <p:txBody>
          <a:bodyPr>
            <a:spAutoFit/>
          </a:bodyPr>
          <a:lstStyle/>
          <a:p>
            <a:r>
              <a:rPr lang="en-US" dirty="0"/>
              <a:t>TEST RUN similar in intensity to</a:t>
            </a:r>
          </a:p>
          <a:p>
            <a:r>
              <a:rPr lang="en-US" dirty="0"/>
              <a:t>  original FV3 run – both are weaker</a:t>
            </a:r>
          </a:p>
          <a:p>
            <a:r>
              <a:rPr lang="en-US" dirty="0"/>
              <a:t>  than GFS and analysis;  TEST RUN</a:t>
            </a:r>
          </a:p>
          <a:p>
            <a:r>
              <a:rPr lang="en-US" dirty="0"/>
              <a:t>  has a well-defined and apparently </a:t>
            </a:r>
          </a:p>
          <a:p>
            <a:r>
              <a:rPr lang="en-US" dirty="0"/>
              <a:t> erroneous secondary center</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3"/>
          <p:cNvPicPr>
            <a:picLocks noChangeAspect="1"/>
          </p:cNvPicPr>
          <p:nvPr/>
        </p:nvPicPr>
        <p:blipFill>
          <a:blip r:embed="rId2"/>
          <a:srcRect/>
          <a:stretch>
            <a:fillRect/>
          </a:stretch>
        </p:blipFill>
        <p:spPr bwMode="auto">
          <a:xfrm>
            <a:off x="547688" y="260350"/>
            <a:ext cx="5905500" cy="6388100"/>
          </a:xfrm>
          <a:prstGeom prst="rect">
            <a:avLst/>
          </a:prstGeom>
          <a:noFill/>
          <a:ln w="9525">
            <a:noFill/>
            <a:miter lim="800000"/>
            <a:headEnd/>
            <a:tailEnd/>
          </a:ln>
        </p:spPr>
      </p:pic>
      <p:pic>
        <p:nvPicPr>
          <p:cNvPr id="72706" name="Picture 4"/>
          <p:cNvPicPr>
            <a:picLocks noChangeAspect="1"/>
          </p:cNvPicPr>
          <p:nvPr/>
        </p:nvPicPr>
        <p:blipFill>
          <a:blip r:embed="rId3"/>
          <a:srcRect r="49651" b="55901"/>
          <a:stretch>
            <a:fillRect/>
          </a:stretch>
        </p:blipFill>
        <p:spPr bwMode="auto">
          <a:xfrm>
            <a:off x="7443788" y="1668463"/>
            <a:ext cx="2973387" cy="2817812"/>
          </a:xfrm>
          <a:prstGeom prst="rect">
            <a:avLst/>
          </a:prstGeom>
          <a:noFill/>
          <a:ln w="9525">
            <a:noFill/>
            <a:miter lim="800000"/>
            <a:headEnd/>
            <a:tailEnd/>
          </a:ln>
        </p:spPr>
      </p:pic>
      <p:sp>
        <p:nvSpPr>
          <p:cNvPr id="72707" name="TextBox 5"/>
          <p:cNvSpPr txBox="1">
            <a:spLocks noChangeArrowheads="1"/>
          </p:cNvSpPr>
          <p:nvPr/>
        </p:nvSpPr>
        <p:spPr bwMode="auto">
          <a:xfrm>
            <a:off x="7543800" y="5062538"/>
            <a:ext cx="4102100" cy="922337"/>
          </a:xfrm>
          <a:prstGeom prst="rect">
            <a:avLst/>
          </a:prstGeom>
          <a:solidFill>
            <a:srgbClr val="FFE9F2"/>
          </a:solidFill>
          <a:ln w="9525">
            <a:noFill/>
            <a:miter lim="800000"/>
            <a:headEnd/>
            <a:tailEnd/>
          </a:ln>
        </p:spPr>
        <p:txBody>
          <a:bodyPr>
            <a:spAutoFit/>
          </a:bodyPr>
          <a:lstStyle/>
          <a:p>
            <a:r>
              <a:rPr lang="en-US" dirty="0"/>
              <a:t>Both FV3 runs are correctly further</a:t>
            </a:r>
          </a:p>
          <a:p>
            <a:r>
              <a:rPr lang="en-US" dirty="0"/>
              <a:t>  west;  TEST RUN is slightly stronger</a:t>
            </a:r>
          </a:p>
          <a:p>
            <a:r>
              <a:rPr lang="en-US" dirty="0"/>
              <a:t>  than original run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3"/>
          <p:cNvPicPr>
            <a:picLocks noChangeAspect="1"/>
          </p:cNvPicPr>
          <p:nvPr/>
        </p:nvPicPr>
        <p:blipFill>
          <a:blip r:embed="rId2"/>
          <a:srcRect/>
          <a:stretch>
            <a:fillRect/>
          </a:stretch>
        </p:blipFill>
        <p:spPr bwMode="auto">
          <a:xfrm>
            <a:off x="536575" y="222250"/>
            <a:ext cx="5905500" cy="6388100"/>
          </a:xfrm>
          <a:prstGeom prst="rect">
            <a:avLst/>
          </a:prstGeom>
          <a:noFill/>
          <a:ln w="9525">
            <a:noFill/>
            <a:miter lim="800000"/>
            <a:headEnd/>
            <a:tailEnd/>
          </a:ln>
        </p:spPr>
      </p:pic>
      <p:pic>
        <p:nvPicPr>
          <p:cNvPr id="73730" name="Picture 4"/>
          <p:cNvPicPr>
            <a:picLocks noChangeAspect="1"/>
          </p:cNvPicPr>
          <p:nvPr/>
        </p:nvPicPr>
        <p:blipFill>
          <a:blip r:embed="rId3"/>
          <a:srcRect r="49442" b="55319"/>
          <a:stretch>
            <a:fillRect/>
          </a:stretch>
        </p:blipFill>
        <p:spPr bwMode="auto">
          <a:xfrm>
            <a:off x="7456488" y="1593850"/>
            <a:ext cx="2984500" cy="2854325"/>
          </a:xfrm>
          <a:prstGeom prst="rect">
            <a:avLst/>
          </a:prstGeom>
          <a:noFill/>
          <a:ln w="9525">
            <a:noFill/>
            <a:miter lim="800000"/>
            <a:headEnd/>
            <a:tailEnd/>
          </a:ln>
        </p:spPr>
      </p:pic>
      <p:sp>
        <p:nvSpPr>
          <p:cNvPr id="73731" name="TextBox 5"/>
          <p:cNvSpPr txBox="1">
            <a:spLocks noChangeArrowheads="1"/>
          </p:cNvSpPr>
          <p:nvPr/>
        </p:nvSpPr>
        <p:spPr bwMode="auto">
          <a:xfrm>
            <a:off x="7035800" y="4772025"/>
            <a:ext cx="4749800" cy="1200150"/>
          </a:xfrm>
          <a:prstGeom prst="rect">
            <a:avLst/>
          </a:prstGeom>
          <a:solidFill>
            <a:srgbClr val="FFE9F2"/>
          </a:solidFill>
          <a:ln w="9525">
            <a:noFill/>
            <a:miter lim="800000"/>
            <a:headEnd/>
            <a:tailEnd/>
          </a:ln>
        </p:spPr>
        <p:txBody>
          <a:bodyPr>
            <a:spAutoFit/>
          </a:bodyPr>
          <a:lstStyle/>
          <a:p>
            <a:r>
              <a:rPr lang="en-US" dirty="0"/>
              <a:t>TEST RUN ~10 mb deeper than original</a:t>
            </a:r>
          </a:p>
          <a:p>
            <a:r>
              <a:rPr lang="en-US" dirty="0"/>
              <a:t>  and too deep compared to analysis;  </a:t>
            </a:r>
          </a:p>
          <a:p>
            <a:r>
              <a:rPr lang="en-US" dirty="0"/>
              <a:t> TEST RUN is noisier with SLP field than </a:t>
            </a:r>
          </a:p>
          <a:p>
            <a:r>
              <a:rPr lang="en-US" dirty="0"/>
              <a:t> original run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p:cNvPicPr>
            <a:picLocks noChangeAspect="1"/>
          </p:cNvPicPr>
          <p:nvPr/>
        </p:nvPicPr>
        <p:blipFill>
          <a:blip r:embed="rId2"/>
          <a:srcRect/>
          <a:stretch>
            <a:fillRect/>
          </a:stretch>
        </p:blipFill>
        <p:spPr bwMode="auto">
          <a:xfrm>
            <a:off x="498475" y="247650"/>
            <a:ext cx="5905500" cy="6388100"/>
          </a:xfrm>
          <a:prstGeom prst="rect">
            <a:avLst/>
          </a:prstGeom>
          <a:noFill/>
          <a:ln w="9525">
            <a:noFill/>
            <a:miter lim="800000"/>
            <a:headEnd/>
            <a:tailEnd/>
          </a:ln>
        </p:spPr>
      </p:pic>
      <p:pic>
        <p:nvPicPr>
          <p:cNvPr id="74754" name="Picture 2"/>
          <p:cNvPicPr>
            <a:picLocks noChangeAspect="1"/>
          </p:cNvPicPr>
          <p:nvPr/>
        </p:nvPicPr>
        <p:blipFill>
          <a:blip r:embed="rId3"/>
          <a:srcRect r="49651" b="55705"/>
          <a:stretch>
            <a:fillRect/>
          </a:stretch>
        </p:blipFill>
        <p:spPr bwMode="auto">
          <a:xfrm>
            <a:off x="7356475" y="2027238"/>
            <a:ext cx="2973388" cy="2828925"/>
          </a:xfrm>
          <a:prstGeom prst="rect">
            <a:avLst/>
          </a:prstGeom>
          <a:noFill/>
          <a:ln w="9525">
            <a:noFill/>
            <a:miter lim="800000"/>
            <a:headEnd/>
            <a:tailEnd/>
          </a:ln>
        </p:spPr>
      </p:pic>
      <p:sp>
        <p:nvSpPr>
          <p:cNvPr id="74755" name="TextBox 3"/>
          <p:cNvSpPr txBox="1">
            <a:spLocks noChangeArrowheads="1"/>
          </p:cNvSpPr>
          <p:nvPr/>
        </p:nvSpPr>
        <p:spPr bwMode="auto">
          <a:xfrm>
            <a:off x="7356475" y="5202238"/>
            <a:ext cx="3857625" cy="1201737"/>
          </a:xfrm>
          <a:prstGeom prst="rect">
            <a:avLst/>
          </a:prstGeom>
          <a:solidFill>
            <a:srgbClr val="FFE9F2"/>
          </a:solidFill>
          <a:ln w="9525">
            <a:noFill/>
            <a:miter lim="800000"/>
            <a:headEnd/>
            <a:tailEnd/>
          </a:ln>
        </p:spPr>
        <p:txBody>
          <a:bodyPr>
            <a:spAutoFit/>
          </a:bodyPr>
          <a:lstStyle/>
          <a:p>
            <a:r>
              <a:rPr lang="en-US" dirty="0"/>
              <a:t>TEST RUN ~7 mb deeper than</a:t>
            </a:r>
          </a:p>
          <a:p>
            <a:r>
              <a:rPr lang="en-US" dirty="0"/>
              <a:t>  original run and GFS;  too deep</a:t>
            </a:r>
          </a:p>
          <a:p>
            <a:r>
              <a:rPr lang="en-US" dirty="0"/>
              <a:t>  compared to analysis – original</a:t>
            </a:r>
          </a:p>
          <a:p>
            <a:r>
              <a:rPr lang="en-US" dirty="0"/>
              <a:t>  run had good intensity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406400" y="274638"/>
            <a:ext cx="11480800" cy="639762"/>
          </a:xfrm>
        </p:spPr>
        <p:txBody>
          <a:bodyPr/>
          <a:lstStyle/>
          <a:p>
            <a:pPr eaLnBrk="1" hangingPunct="1"/>
            <a:r>
              <a:rPr lang="en-US" altLang="en-US" sz="3200" dirty="0" smtClean="0">
                <a:solidFill>
                  <a:srgbClr val="000066"/>
                </a:solidFill>
                <a:latin typeface="Helvetica" pitchFamily="34" charset="0"/>
                <a:cs typeface="Helvetica" pitchFamily="34" charset="0"/>
              </a:rPr>
              <a:t>POST and Downstream Processing</a:t>
            </a:r>
          </a:p>
        </p:txBody>
      </p:sp>
      <p:sp>
        <p:nvSpPr>
          <p:cNvPr id="20482" name="Rectangle 3"/>
          <p:cNvSpPr>
            <a:spLocks noGrp="1" noChangeArrowheads="1"/>
          </p:cNvSpPr>
          <p:nvPr>
            <p:ph type="body" idx="1"/>
          </p:nvPr>
        </p:nvSpPr>
        <p:spPr>
          <a:xfrm>
            <a:off x="363538" y="1074738"/>
            <a:ext cx="11480800" cy="5486400"/>
          </a:xfrm>
        </p:spPr>
        <p:txBody>
          <a:bodyPr/>
          <a:lstStyle/>
          <a:p>
            <a:pPr eaLnBrk="1" hangingPunct="1">
              <a:lnSpc>
                <a:spcPct val="80000"/>
              </a:lnSpc>
              <a:buClr>
                <a:srgbClr val="000066"/>
              </a:buClr>
              <a:buSzTx/>
              <a:buFont typeface="Wingdings" pitchFamily="2" charset="2"/>
              <a:buChar char="Ø"/>
            </a:pPr>
            <a:r>
              <a:rPr lang="en-US" altLang="en-US" b="1" dirty="0" smtClean="0">
                <a:solidFill>
                  <a:srgbClr val="FF0000"/>
                </a:solidFill>
                <a:latin typeface="Times New Roman" pitchFamily="18" charset="0"/>
                <a:cs typeface="Times New Roman" pitchFamily="18" charset="0"/>
              </a:rPr>
              <a:t>Precipitation products with both 6-hour bucket and continuous accumulation are provided</a:t>
            </a:r>
          </a:p>
          <a:p>
            <a:pPr eaLnBrk="1" hangingPunct="1">
              <a:lnSpc>
                <a:spcPct val="80000"/>
              </a:lnSpc>
              <a:buClr>
                <a:srgbClr val="000066"/>
              </a:buClr>
              <a:buSzTx/>
              <a:buFont typeface="Wingdings" pitchFamily="2" charset="2"/>
              <a:buChar char="Ø"/>
            </a:pPr>
            <a:endParaRPr lang="en-US" altLang="en-US" b="1" dirty="0" smtClean="0">
              <a:solidFill>
                <a:srgbClr val="FF0000"/>
              </a:solidFill>
              <a:latin typeface="Times New Roman" pitchFamily="18" charset="0"/>
              <a:cs typeface="Times New Roman" pitchFamily="18" charset="0"/>
            </a:endParaRPr>
          </a:p>
          <a:p>
            <a:pPr eaLnBrk="1" hangingPunct="1">
              <a:lnSpc>
                <a:spcPct val="80000"/>
              </a:lnSpc>
              <a:buClr>
                <a:srgbClr val="000066"/>
              </a:buClr>
              <a:buSzTx/>
              <a:buFont typeface="Wingdings" pitchFamily="2" charset="2"/>
              <a:buChar char="Ø"/>
            </a:pPr>
            <a:r>
              <a:rPr lang="en-US" altLang="en-US" b="1" dirty="0" smtClean="0">
                <a:solidFill>
                  <a:srgbClr val="FF0000"/>
                </a:solidFill>
                <a:latin typeface="Times New Roman" pitchFamily="18" charset="0"/>
                <a:cs typeface="Times New Roman" pitchFamily="18" charset="0"/>
              </a:rPr>
              <a:t>Velocity from FV3GFS is dz/dt in m/s instead of omega in pa/s</a:t>
            </a:r>
            <a:r>
              <a:rPr lang="en-US" altLang="en-US" b="1" dirty="0" smtClean="0">
                <a:latin typeface="Times New Roman" pitchFamily="18" charset="0"/>
                <a:cs typeface="Times New Roman" pitchFamily="18" charset="0"/>
              </a:rPr>
              <a:t>.  Omega is diagnosed in the UPP and provided to users.</a:t>
            </a:r>
          </a:p>
          <a:p>
            <a:pPr eaLnBrk="1" hangingPunct="1">
              <a:lnSpc>
                <a:spcPct val="80000"/>
              </a:lnSpc>
              <a:buClr>
                <a:srgbClr val="000066"/>
              </a:buClr>
              <a:buSzTx/>
              <a:buFont typeface="Wingdings" pitchFamily="2" charset="2"/>
              <a:buChar char="Ø"/>
            </a:pPr>
            <a:endParaRPr lang="en-US" altLang="en-US" b="1" dirty="0" smtClean="0">
              <a:latin typeface="Times New Roman" pitchFamily="18" charset="0"/>
              <a:cs typeface="Times New Roman" pitchFamily="18" charset="0"/>
            </a:endParaRPr>
          </a:p>
          <a:p>
            <a:pPr eaLnBrk="1" hangingPunct="1">
              <a:lnSpc>
                <a:spcPct val="80000"/>
              </a:lnSpc>
              <a:buClr>
                <a:srgbClr val="000066"/>
              </a:buClr>
              <a:buSzTx/>
              <a:buFont typeface="Wingdings" pitchFamily="2" charset="2"/>
              <a:buChar char="Ø"/>
            </a:pPr>
            <a:r>
              <a:rPr lang="en-US" altLang="en-US" b="1" dirty="0" smtClean="0">
                <a:latin typeface="Times New Roman" pitchFamily="18" charset="0"/>
                <a:cs typeface="Times New Roman" pitchFamily="18" charset="0"/>
              </a:rPr>
              <a:t>More cloud hydrometers predicted by the advanced microphysics scheme are included in the products.  </a:t>
            </a:r>
          </a:p>
          <a:p>
            <a:pPr eaLnBrk="1" hangingPunct="1">
              <a:lnSpc>
                <a:spcPct val="80000"/>
              </a:lnSpc>
              <a:buClr>
                <a:srgbClr val="000066"/>
              </a:buClr>
              <a:buSzTx/>
              <a:buFont typeface="Wingdings" pitchFamily="2" charset="2"/>
              <a:buChar char="Ø"/>
            </a:pPr>
            <a:endParaRPr lang="en-US" altLang="en-US" b="1" dirty="0" smtClean="0">
              <a:latin typeface="Times New Roman" pitchFamily="18" charset="0"/>
              <a:cs typeface="Times New Roman" pitchFamily="18" charset="0"/>
            </a:endParaRPr>
          </a:p>
          <a:p>
            <a:pPr eaLnBrk="1" hangingPunct="1">
              <a:lnSpc>
                <a:spcPct val="80000"/>
              </a:lnSpc>
              <a:buClr>
                <a:srgbClr val="000066"/>
              </a:buClr>
              <a:buSzTx/>
              <a:buFont typeface="Wingdings" pitchFamily="2" charset="2"/>
              <a:buChar char="Ø"/>
            </a:pPr>
            <a:r>
              <a:rPr lang="en-US" altLang="en-US" b="1" dirty="0" smtClean="0">
                <a:latin typeface="Times New Roman" pitchFamily="18" charset="0"/>
                <a:cs typeface="Times New Roman" pitchFamily="18" charset="0"/>
              </a:rPr>
              <a:t> Radar reflectivity derived using these new cloud hydrometers will also be added to GFS products.  </a:t>
            </a:r>
          </a:p>
          <a:p>
            <a:pPr eaLnBrk="1" hangingPunct="1">
              <a:lnSpc>
                <a:spcPct val="80000"/>
              </a:lnSpc>
              <a:buClr>
                <a:srgbClr val="000066"/>
              </a:buClr>
              <a:buSzTx/>
              <a:buFont typeface="Wingdings" pitchFamily="2" charset="2"/>
              <a:buChar char="Ø"/>
            </a:pPr>
            <a:endParaRPr lang="en-US" altLang="en-US" b="1" dirty="0" smtClean="0">
              <a:latin typeface="Times New Roman" pitchFamily="18" charset="0"/>
              <a:cs typeface="Times New Roman" pitchFamily="18" charset="0"/>
            </a:endParaRPr>
          </a:p>
          <a:p>
            <a:pPr eaLnBrk="1" hangingPunct="1">
              <a:lnSpc>
                <a:spcPct val="80000"/>
              </a:lnSpc>
              <a:buClr>
                <a:srgbClr val="000066"/>
              </a:buClr>
              <a:buSzTx/>
              <a:buFont typeface="Wingdings" pitchFamily="2" charset="2"/>
              <a:buChar char="Ø"/>
            </a:pPr>
            <a:r>
              <a:rPr lang="en-US" altLang="en-US" b="1" dirty="0" smtClean="0">
                <a:latin typeface="Times New Roman" pitchFamily="18" charset="0"/>
                <a:cs typeface="Times New Roman" pitchFamily="18" charset="0"/>
              </a:rPr>
              <a:t>Height, pressure, and vertical velocity will be non-hydrostatic computed in model instead of being derived hydrostatically in Unified Post Processor. </a:t>
            </a:r>
          </a:p>
          <a:p>
            <a:pPr eaLnBrk="1" hangingPunct="1">
              <a:lnSpc>
                <a:spcPct val="80000"/>
              </a:lnSpc>
              <a:buClr>
                <a:srgbClr val="000066"/>
              </a:buClr>
              <a:buSzTx/>
              <a:buFont typeface="Wingdings" pitchFamily="2" charset="2"/>
              <a:buChar char="Ø"/>
            </a:pPr>
            <a:endParaRPr lang="en-US" altLang="en-US" b="1" dirty="0" smtClean="0">
              <a:latin typeface="Times New Roman" pitchFamily="18" charset="0"/>
              <a:cs typeface="Times New Roman" pitchFamily="18" charset="0"/>
            </a:endParaRPr>
          </a:p>
          <a:p>
            <a:pPr eaLnBrk="1" hangingPunct="1">
              <a:lnSpc>
                <a:spcPct val="80000"/>
              </a:lnSpc>
            </a:pPr>
            <a:r>
              <a:rPr lang="en-US" altLang="en-US" b="1" dirty="0" smtClean="0">
                <a:latin typeface="Times New Roman" pitchFamily="18" charset="0"/>
                <a:cs typeface="Helvetica" pitchFamily="34" charset="0"/>
              </a:rPr>
              <a:t>This</a:t>
            </a:r>
            <a:r>
              <a:rPr lang="en-US" altLang="en-US" b="1" dirty="0" smtClean="0">
                <a:latin typeface="Times New Roman" pitchFamily="18" charset="0"/>
                <a:cs typeface="Helvetica" pitchFamily="34" charset="0"/>
                <a:hlinkClick r:id="rId2"/>
              </a:rPr>
              <a:t> </a:t>
            </a:r>
            <a:r>
              <a:rPr lang="en-US" altLang="en-US" b="1" u="sng" dirty="0" smtClean="0">
                <a:latin typeface="Times New Roman" pitchFamily="18" charset="0"/>
                <a:cs typeface="Helvetica" pitchFamily="34" charset="0"/>
                <a:hlinkClick r:id="rId3"/>
              </a:rPr>
              <a:t>Google Sheet</a:t>
            </a:r>
            <a:r>
              <a:rPr lang="en-US" altLang="en-US" b="1" dirty="0" smtClean="0">
                <a:latin typeface="Times New Roman" pitchFamily="18" charset="0"/>
                <a:cs typeface="Helvetica" pitchFamily="34" charset="0"/>
                <a:hlinkClick r:id="rId3"/>
              </a:rPr>
              <a:t> </a:t>
            </a:r>
            <a:r>
              <a:rPr lang="en-US" altLang="en-US" b="1" dirty="0" smtClean="0">
                <a:latin typeface="Times New Roman" pitchFamily="18" charset="0"/>
                <a:cs typeface="Helvetica" pitchFamily="34" charset="0"/>
              </a:rPr>
              <a:t>contains a complete list of product changes.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pic>
        <p:nvPicPr>
          <p:cNvPr id="75778" name="Picture 2"/>
          <p:cNvPicPr>
            <a:picLocks noChangeAspect="1"/>
          </p:cNvPicPr>
          <p:nvPr/>
        </p:nvPicPr>
        <p:blipFill>
          <a:blip r:embed="rId3"/>
          <a:srcRect/>
          <a:stretch>
            <a:fillRect/>
          </a:stretch>
        </p:blipFill>
        <p:spPr bwMode="auto">
          <a:xfrm>
            <a:off x="635000" y="234950"/>
            <a:ext cx="5905500" cy="6388100"/>
          </a:xfrm>
          <a:prstGeom prst="rect">
            <a:avLst/>
          </a:prstGeom>
          <a:noFill/>
          <a:ln w="9525">
            <a:noFill/>
            <a:miter lim="800000"/>
            <a:headEnd/>
            <a:tailEnd/>
          </a:ln>
        </p:spPr>
      </p:pic>
      <p:pic>
        <p:nvPicPr>
          <p:cNvPr id="75779" name="Picture 3"/>
          <p:cNvPicPr>
            <a:picLocks noChangeAspect="1"/>
          </p:cNvPicPr>
          <p:nvPr/>
        </p:nvPicPr>
        <p:blipFill>
          <a:blip r:embed="rId4"/>
          <a:srcRect r="49232" b="55319"/>
          <a:stretch>
            <a:fillRect/>
          </a:stretch>
        </p:blipFill>
        <p:spPr bwMode="auto">
          <a:xfrm>
            <a:off x="7867650" y="1754188"/>
            <a:ext cx="2997200" cy="2854325"/>
          </a:xfrm>
          <a:prstGeom prst="rect">
            <a:avLst/>
          </a:prstGeom>
          <a:noFill/>
          <a:ln w="9525">
            <a:noFill/>
            <a:miter lim="800000"/>
            <a:headEnd/>
            <a:tailEnd/>
          </a:ln>
        </p:spPr>
      </p:pic>
      <p:sp>
        <p:nvSpPr>
          <p:cNvPr id="75780" name="TextBox 4"/>
          <p:cNvSpPr txBox="1">
            <a:spLocks noChangeArrowheads="1"/>
          </p:cNvSpPr>
          <p:nvPr/>
        </p:nvSpPr>
        <p:spPr bwMode="auto">
          <a:xfrm>
            <a:off x="8204200" y="5499100"/>
            <a:ext cx="3683000" cy="646113"/>
          </a:xfrm>
          <a:prstGeom prst="rect">
            <a:avLst/>
          </a:prstGeom>
          <a:solidFill>
            <a:srgbClr val="FFE9F2"/>
          </a:solidFill>
          <a:ln w="9525">
            <a:noFill/>
            <a:miter lim="800000"/>
            <a:headEnd/>
            <a:tailEnd/>
          </a:ln>
        </p:spPr>
        <p:txBody>
          <a:bodyPr>
            <a:spAutoFit/>
          </a:bodyPr>
          <a:lstStyle/>
          <a:p>
            <a:r>
              <a:rPr lang="en-US" dirty="0"/>
              <a:t>TEST RUN similar to original run;</a:t>
            </a:r>
          </a:p>
          <a:p>
            <a:r>
              <a:rPr lang="en-US" dirty="0"/>
              <a:t>  both too deep</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r>
              <a:rPr lang="en-US" sz="3200" dirty="0" smtClean="0">
                <a:latin typeface="Helvetica" pitchFamily="34" charset="0"/>
                <a:cs typeface="Helvetica" pitchFamily="34" charset="0"/>
              </a:rPr>
              <a:t>RECOMMENDATIONS REGARDING HORD=5 CHANGE</a:t>
            </a:r>
          </a:p>
        </p:txBody>
      </p:sp>
      <p:sp>
        <p:nvSpPr>
          <p:cNvPr id="76802" name="Content Placeholder 2"/>
          <p:cNvSpPr>
            <a:spLocks noGrp="1"/>
          </p:cNvSpPr>
          <p:nvPr>
            <p:ph idx="1"/>
          </p:nvPr>
        </p:nvSpPr>
        <p:spPr>
          <a:xfrm>
            <a:off x="739775" y="2084388"/>
            <a:ext cx="10515600" cy="4351337"/>
          </a:xfrm>
        </p:spPr>
        <p:txBody>
          <a:bodyPr/>
          <a:lstStyle/>
          <a:p>
            <a:r>
              <a:rPr lang="en-US" dirty="0" smtClean="0">
                <a:latin typeface="Helvetica" pitchFamily="34" charset="0"/>
                <a:cs typeface="Helvetica" pitchFamily="34" charset="0"/>
              </a:rPr>
              <a:t>Seems positive with regards to tropical cyclone intensity – almost always yields a stronger storm than HORD=6 run, and it’s usually in the right direction with its forecast of a stronger storm</a:t>
            </a:r>
          </a:p>
          <a:p>
            <a:endParaRPr lang="en-US" dirty="0" smtClean="0">
              <a:latin typeface="Helvetica" pitchFamily="34" charset="0"/>
              <a:cs typeface="Helvetica" pitchFamily="34" charset="0"/>
            </a:endParaRPr>
          </a:p>
          <a:p>
            <a:r>
              <a:rPr lang="en-US" dirty="0" smtClean="0">
                <a:latin typeface="Helvetica" pitchFamily="34" charset="0"/>
                <a:cs typeface="Helvetica" pitchFamily="34" charset="0"/>
              </a:rPr>
              <a:t>Will look at a few more winter storm cases</a:t>
            </a:r>
          </a:p>
          <a:p>
            <a:endParaRPr lang="en-US" dirty="0" smtClean="0">
              <a:latin typeface="Helvetica" pitchFamily="34" charset="0"/>
              <a:cs typeface="Helvetica" pitchFamily="34" charset="0"/>
            </a:endParaRPr>
          </a:p>
          <a:p>
            <a:r>
              <a:rPr lang="en-US" dirty="0" smtClean="0">
                <a:latin typeface="Helvetica" pitchFamily="34" charset="0"/>
                <a:cs typeface="Helvetica" pitchFamily="34" charset="0"/>
              </a:rPr>
              <a:t>NCEP Director Approved changing hord=6 to hord=5 starting with 18Z on August 15</a:t>
            </a:r>
            <a:r>
              <a:rPr lang="en-US" baseline="30000" dirty="0" smtClean="0">
                <a:latin typeface="Helvetica" pitchFamily="34" charset="0"/>
                <a:cs typeface="Helvetica" pitchFamily="34" charset="0"/>
              </a:rPr>
              <a:t>th</a:t>
            </a:r>
            <a:r>
              <a:rPr lang="en-US" dirty="0" smtClean="0">
                <a:latin typeface="Helvetica" pitchFamily="34" charset="0"/>
                <a:cs typeface="Helvetica" pitchFamily="34" charset="0"/>
              </a:rPr>
              <a:t>  for real-time parallel.</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ctrTitle"/>
          </p:nvPr>
        </p:nvSpPr>
        <p:spPr>
          <a:xfrm>
            <a:off x="317500" y="1003300"/>
            <a:ext cx="11480800" cy="2857500"/>
          </a:xfrm>
        </p:spPr>
        <p:txBody>
          <a:bodyPr/>
          <a:lstStyle/>
          <a:p>
            <a:r>
              <a:rPr lang="en-US" sz="3200" dirty="0" smtClean="0">
                <a:latin typeface="Helvetica" pitchFamily="34" charset="0"/>
                <a:cs typeface="Helvetica" pitchFamily="34" charset="0"/>
              </a:rPr>
              <a:t>2016/2017 Atlantic and East Pacific</a:t>
            </a:r>
            <a:br>
              <a:rPr lang="en-US" sz="3200" dirty="0" smtClean="0">
                <a:latin typeface="Helvetica" pitchFamily="34" charset="0"/>
                <a:cs typeface="Helvetica" pitchFamily="34" charset="0"/>
              </a:rPr>
            </a:br>
            <a:r>
              <a:rPr lang="en-US" sz="3200" dirty="0" smtClean="0">
                <a:latin typeface="Helvetica" pitchFamily="34" charset="0"/>
                <a:cs typeface="Helvetica" pitchFamily="34" charset="0"/>
              </a:rPr>
              <a:t/>
            </a:r>
            <a:br>
              <a:rPr lang="en-US" sz="3200" dirty="0" smtClean="0">
                <a:latin typeface="Helvetica" pitchFamily="34" charset="0"/>
                <a:cs typeface="Helvetica" pitchFamily="34" charset="0"/>
              </a:rPr>
            </a:br>
            <a:r>
              <a:rPr lang="en-US" sz="3200" dirty="0" smtClean="0">
                <a:latin typeface="Helvetica" pitchFamily="34" charset="0"/>
                <a:cs typeface="Helvetica" pitchFamily="34" charset="0"/>
              </a:rPr>
              <a:t>TC genesis 2-day forecast verification</a:t>
            </a:r>
            <a:br>
              <a:rPr lang="en-US" sz="3200" dirty="0" smtClean="0">
                <a:latin typeface="Helvetica" pitchFamily="34" charset="0"/>
                <a:cs typeface="Helvetica" pitchFamily="34" charset="0"/>
              </a:rPr>
            </a:br>
            <a:r>
              <a:rPr lang="en-US" sz="3200" dirty="0" smtClean="0">
                <a:latin typeface="Helvetica" pitchFamily="34" charset="0"/>
                <a:cs typeface="Helvetica" pitchFamily="34" charset="0"/>
              </a:rPr>
              <a:t/>
            </a:r>
            <a:br>
              <a:rPr lang="en-US" sz="3200" dirty="0" smtClean="0">
                <a:latin typeface="Helvetica" pitchFamily="34" charset="0"/>
                <a:cs typeface="Helvetica" pitchFamily="34" charset="0"/>
              </a:rPr>
            </a:br>
            <a:r>
              <a:rPr lang="en-US" sz="3200" dirty="0" smtClean="0">
                <a:solidFill>
                  <a:srgbClr val="0070C0"/>
                </a:solidFill>
                <a:latin typeface="Helvetica" pitchFamily="34" charset="0"/>
                <a:cs typeface="Helvetica" pitchFamily="34" charset="0"/>
              </a:rPr>
              <a:t>GFS-PROD vs. GFS-FV3</a:t>
            </a:r>
          </a:p>
        </p:txBody>
      </p:sp>
      <p:sp>
        <p:nvSpPr>
          <p:cNvPr id="77826" name="TextBox 2"/>
          <p:cNvSpPr txBox="1">
            <a:spLocks noChangeArrowheads="1"/>
          </p:cNvSpPr>
          <p:nvPr/>
        </p:nvSpPr>
        <p:spPr bwMode="auto">
          <a:xfrm>
            <a:off x="4673600" y="5307013"/>
            <a:ext cx="2668588" cy="585787"/>
          </a:xfrm>
          <a:prstGeom prst="rect">
            <a:avLst/>
          </a:prstGeom>
          <a:noFill/>
          <a:ln w="9525">
            <a:noFill/>
            <a:miter lim="800000"/>
            <a:headEnd/>
            <a:tailEnd/>
          </a:ln>
        </p:spPr>
        <p:txBody>
          <a:bodyPr wrap="none">
            <a:spAutoFit/>
          </a:bodyPr>
          <a:lstStyle/>
          <a:p>
            <a:r>
              <a:rPr lang="en-US" sz="3200" dirty="0"/>
              <a:t>By Jiayi Peng</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ChangeArrowheads="1"/>
          </p:cNvSpPr>
          <p:nvPr/>
        </p:nvSpPr>
        <p:spPr bwMode="auto">
          <a:xfrm>
            <a:off x="685800" y="533400"/>
            <a:ext cx="10769600" cy="5078413"/>
          </a:xfrm>
          <a:prstGeom prst="rect">
            <a:avLst/>
          </a:prstGeom>
          <a:noFill/>
          <a:ln w="9525">
            <a:noFill/>
            <a:miter lim="800000"/>
            <a:headEnd/>
            <a:tailEnd/>
          </a:ln>
        </p:spPr>
        <p:txBody>
          <a:bodyPr>
            <a:spAutoFit/>
          </a:bodyPr>
          <a:lstStyle/>
          <a:p>
            <a:r>
              <a:rPr lang="en-US" dirty="0">
                <a:solidFill>
                  <a:srgbClr val="0070C0"/>
                </a:solidFill>
              </a:rPr>
              <a:t>Two steps are used for searching TC genesis:</a:t>
            </a:r>
          </a:p>
          <a:p>
            <a:endParaRPr lang="en-US" dirty="0"/>
          </a:p>
          <a:p>
            <a:r>
              <a:rPr lang="en-US" dirty="0">
                <a:solidFill>
                  <a:srgbClr val="0070C0"/>
                </a:solidFill>
              </a:rPr>
              <a:t>The first step: we track every vortex by checking:</a:t>
            </a:r>
          </a:p>
          <a:p>
            <a:r>
              <a:rPr lang="en-US" dirty="0"/>
              <a:t>850hPa/700hPa/surface relative vorticity maximum center</a:t>
            </a:r>
          </a:p>
          <a:p>
            <a:r>
              <a:rPr lang="en-US" dirty="0"/>
              <a:t>850hPa/700hPa geopotential height  minimum center</a:t>
            </a:r>
          </a:p>
          <a:p>
            <a:r>
              <a:rPr lang="en-US" dirty="0"/>
              <a:t>Sea level pressure (MSLET) minimum center</a:t>
            </a:r>
          </a:p>
          <a:p>
            <a:r>
              <a:rPr lang="en-US" dirty="0"/>
              <a:t>850hPa/700hPa/surface wind speed  minimum center</a:t>
            </a:r>
          </a:p>
          <a:p>
            <a:r>
              <a:rPr lang="en-US" dirty="0"/>
              <a:t>SLP gradient checked (≥ 0.0015mb/km), Wind speed at 850hPa checked (≥ 1.5m/s)</a:t>
            </a:r>
          </a:p>
          <a:p>
            <a:r>
              <a:rPr lang="en-US" dirty="0"/>
              <a:t>Closed SLP contour checked</a:t>
            </a:r>
          </a:p>
          <a:p>
            <a:endParaRPr lang="en-US" dirty="0"/>
          </a:p>
          <a:p>
            <a:r>
              <a:rPr lang="en-US" dirty="0">
                <a:solidFill>
                  <a:srgbClr val="0070C0"/>
                </a:solidFill>
              </a:rPr>
              <a:t>The second step: we filter the vortex based on the following criteria:</a:t>
            </a:r>
          </a:p>
          <a:p>
            <a:r>
              <a:rPr lang="en-US" dirty="0"/>
              <a:t>Surface maximum wind speed ≥ 10kts</a:t>
            </a:r>
          </a:p>
          <a:p>
            <a:r>
              <a:rPr lang="en-US" dirty="0"/>
              <a:t>850hPa maximum vorticity ≥ 10**(-4) 1/s</a:t>
            </a:r>
          </a:p>
          <a:p>
            <a:r>
              <a:rPr lang="en-US" dirty="0"/>
              <a:t>300-500hPa temperature anomaly ≥ 0.5c</a:t>
            </a:r>
          </a:p>
          <a:p>
            <a:endParaRPr lang="en-US" dirty="0"/>
          </a:p>
          <a:p>
            <a:r>
              <a:rPr lang="en-US" dirty="0">
                <a:solidFill>
                  <a:srgbClr val="0070C0"/>
                </a:solidFill>
              </a:rPr>
              <a:t>For GFS-prod and GFS-FV3, the invest storms (AL90-AL99, EP90-EP99) are checked to see the vortex surface maximum wind speed larger than 25kts in the next 2-days. If this condition is met, the TC genesis probability is 100%. Otherwise is 0%.</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460500" y="1092200"/>
          <a:ext cx="8128002" cy="3911604"/>
        </p:xfrm>
        <a:graphic>
          <a:graphicData uri="http://schemas.openxmlformats.org/drawingml/2006/table">
            <a:tbl>
              <a:tblPr firstRow="1" bandRow="1">
                <a:tableStyleId>{5C22544A-7EE6-4342-B048-85BDC9FD1C3A}</a:tableStyleId>
              </a:tblPr>
              <a:tblGrid>
                <a:gridCol w="1354667">
                  <a:extLst>
                    <a:ext uri="{9D8B030D-6E8A-4147-A177-3AD203B41FA5}"/>
                  </a:extLst>
                </a:gridCol>
                <a:gridCol w="1354667">
                  <a:extLst>
                    <a:ext uri="{9D8B030D-6E8A-4147-A177-3AD203B41FA5}"/>
                  </a:extLst>
                </a:gridCol>
                <a:gridCol w="1354667">
                  <a:extLst>
                    <a:ext uri="{9D8B030D-6E8A-4147-A177-3AD203B41FA5}"/>
                  </a:extLst>
                </a:gridCol>
                <a:gridCol w="1354667">
                  <a:extLst>
                    <a:ext uri="{9D8B030D-6E8A-4147-A177-3AD203B41FA5}"/>
                  </a:extLst>
                </a:gridCol>
                <a:gridCol w="1354667">
                  <a:extLst>
                    <a:ext uri="{9D8B030D-6E8A-4147-A177-3AD203B41FA5}"/>
                  </a:extLst>
                </a:gridCol>
                <a:gridCol w="1354667">
                  <a:extLst>
                    <a:ext uri="{9D8B030D-6E8A-4147-A177-3AD203B41FA5}"/>
                  </a:extLst>
                </a:gridCol>
              </a:tblGrid>
              <a:tr h="851044">
                <a:tc>
                  <a:txBody>
                    <a:bodyPr/>
                    <a:lstStyle/>
                    <a:p>
                      <a:endParaRPr lang="en-US" dirty="0"/>
                    </a:p>
                  </a:txBody>
                  <a:tcPr/>
                </a:tc>
                <a:tc>
                  <a:txBody>
                    <a:bodyPr/>
                    <a:lstStyle/>
                    <a:p>
                      <a:endParaRPr lang="en-US" dirty="0"/>
                    </a:p>
                  </a:txBody>
                  <a:tcPr/>
                </a:tc>
                <a:tc>
                  <a:txBody>
                    <a:bodyPr/>
                    <a:lstStyle/>
                    <a:p>
                      <a:r>
                        <a:rPr lang="en-US" dirty="0">
                          <a:solidFill>
                            <a:srgbClr val="0000FF"/>
                          </a:solidFill>
                        </a:rPr>
                        <a:t>AL2016</a:t>
                      </a:r>
                    </a:p>
                  </a:txBody>
                  <a:tcPr/>
                </a:tc>
                <a:tc>
                  <a:txBody>
                    <a:bodyPr/>
                    <a:lstStyle/>
                    <a:p>
                      <a:r>
                        <a:rPr lang="en-US" dirty="0">
                          <a:solidFill>
                            <a:srgbClr val="0000FF"/>
                          </a:solidFill>
                        </a:rPr>
                        <a:t>AL2017</a:t>
                      </a:r>
                    </a:p>
                  </a:txBody>
                  <a:tcPr/>
                </a:tc>
                <a:tc>
                  <a:txBody>
                    <a:bodyPr/>
                    <a:lstStyle/>
                    <a:p>
                      <a:r>
                        <a:rPr lang="en-US" dirty="0">
                          <a:solidFill>
                            <a:srgbClr val="0000FF"/>
                          </a:solidFill>
                        </a:rPr>
                        <a:t>EP2016</a:t>
                      </a:r>
                    </a:p>
                  </a:txBody>
                  <a:tcPr/>
                </a:tc>
                <a:tc>
                  <a:txBody>
                    <a:bodyPr/>
                    <a:lstStyle/>
                    <a:p>
                      <a:r>
                        <a:rPr lang="en-US" dirty="0">
                          <a:solidFill>
                            <a:srgbClr val="0000FF"/>
                          </a:solidFill>
                        </a:rPr>
                        <a:t>EP2017</a:t>
                      </a:r>
                    </a:p>
                  </a:txBody>
                  <a:tcPr/>
                </a:tc>
                <a:extLst>
                  <a:ext uri="{0D108BD9-81ED-4DB2-BD59-A6C34878D82A}"/>
                </a:extLst>
              </a:tr>
              <a:tr h="382570">
                <a:tc rowSpan="2">
                  <a:txBody>
                    <a:bodyPr/>
                    <a:lstStyle/>
                    <a:p>
                      <a:r>
                        <a:rPr lang="en-US" dirty="0"/>
                        <a:t># Cases</a:t>
                      </a:r>
                    </a:p>
                  </a:txBody>
                  <a:tcPr/>
                </a:tc>
                <a:tc>
                  <a:txBody>
                    <a:bodyPr/>
                    <a:lstStyle/>
                    <a:p>
                      <a:r>
                        <a:rPr lang="en-US" dirty="0"/>
                        <a:t>Ops GFS</a:t>
                      </a:r>
                    </a:p>
                  </a:txBody>
                  <a:tcPr/>
                </a:tc>
                <a:tc>
                  <a:txBody>
                    <a:bodyPr/>
                    <a:lstStyle/>
                    <a:p>
                      <a:r>
                        <a:rPr lang="en-US" dirty="0"/>
                        <a:t>145</a:t>
                      </a:r>
                    </a:p>
                  </a:txBody>
                  <a:tcPr/>
                </a:tc>
                <a:tc>
                  <a:txBody>
                    <a:bodyPr/>
                    <a:lstStyle/>
                    <a:p>
                      <a:r>
                        <a:rPr lang="en-US" dirty="0"/>
                        <a:t>119</a:t>
                      </a:r>
                    </a:p>
                  </a:txBody>
                  <a:tcPr/>
                </a:tc>
                <a:tc>
                  <a:txBody>
                    <a:bodyPr/>
                    <a:lstStyle/>
                    <a:p>
                      <a:r>
                        <a:rPr lang="en-US" dirty="0"/>
                        <a:t>234</a:t>
                      </a:r>
                    </a:p>
                  </a:txBody>
                  <a:tcPr/>
                </a:tc>
                <a:tc>
                  <a:txBody>
                    <a:bodyPr/>
                    <a:lstStyle/>
                    <a:p>
                      <a:r>
                        <a:rPr lang="en-US" dirty="0"/>
                        <a:t>100</a:t>
                      </a:r>
                    </a:p>
                  </a:txBody>
                  <a:tcPr/>
                </a:tc>
                <a:extLst>
                  <a:ext uri="{0D108BD9-81ED-4DB2-BD59-A6C34878D82A}"/>
                </a:extLst>
              </a:tr>
              <a:tr h="382570">
                <a:tc vMerge="1">
                  <a:txBody>
                    <a:bodyPr/>
                    <a:lstStyle/>
                    <a:p>
                      <a:endParaRPr lang="en-US" dirty="0"/>
                    </a:p>
                  </a:txBody>
                  <a:tcPr/>
                </a:tc>
                <a:tc>
                  <a:txBody>
                    <a:bodyPr/>
                    <a:lstStyle/>
                    <a:p>
                      <a:r>
                        <a:rPr lang="en-US" dirty="0"/>
                        <a:t>FV3GFS</a:t>
                      </a:r>
                    </a:p>
                  </a:txBody>
                  <a:tcPr/>
                </a:tc>
                <a:tc>
                  <a:txBody>
                    <a:bodyPr/>
                    <a:lstStyle/>
                    <a:p>
                      <a:r>
                        <a:rPr lang="en-US" dirty="0"/>
                        <a:t>161</a:t>
                      </a:r>
                    </a:p>
                  </a:txBody>
                  <a:tcPr/>
                </a:tc>
                <a:tc>
                  <a:txBody>
                    <a:bodyPr/>
                    <a:lstStyle/>
                    <a:p>
                      <a:r>
                        <a:rPr lang="en-US" dirty="0"/>
                        <a:t>172</a:t>
                      </a:r>
                    </a:p>
                  </a:txBody>
                  <a:tcPr/>
                </a:tc>
                <a:tc>
                  <a:txBody>
                    <a:bodyPr/>
                    <a:lstStyle/>
                    <a:p>
                      <a:r>
                        <a:rPr lang="en-US" dirty="0"/>
                        <a:t>227</a:t>
                      </a:r>
                    </a:p>
                  </a:txBody>
                  <a:tcPr/>
                </a:tc>
                <a:tc>
                  <a:txBody>
                    <a:bodyPr/>
                    <a:lstStyle/>
                    <a:p>
                      <a:r>
                        <a:rPr lang="en-US" dirty="0"/>
                        <a:t>116</a:t>
                      </a:r>
                    </a:p>
                  </a:txBody>
                  <a:tcPr/>
                </a:tc>
                <a:extLst>
                  <a:ext uri="{0D108BD9-81ED-4DB2-BD59-A6C34878D82A}"/>
                </a:extLst>
              </a:tr>
              <a:tr h="382570">
                <a:tc rowSpan="2">
                  <a:txBody>
                    <a:bodyPr/>
                    <a:lstStyle/>
                    <a:p>
                      <a:r>
                        <a:rPr lang="en-US" dirty="0"/>
                        <a:t>Hit (POD)</a:t>
                      </a:r>
                    </a:p>
                  </a:txBody>
                  <a:tcPr/>
                </a:tc>
                <a:tc>
                  <a:txBody>
                    <a:bodyPr/>
                    <a:lstStyle/>
                    <a:p>
                      <a:r>
                        <a:rPr lang="en-US" dirty="0"/>
                        <a:t>Ops GFS</a:t>
                      </a:r>
                    </a:p>
                  </a:txBody>
                  <a:tcPr/>
                </a:tc>
                <a:tc>
                  <a:txBody>
                    <a:bodyPr/>
                    <a:lstStyle/>
                    <a:p>
                      <a:r>
                        <a:rPr lang="en-US" dirty="0"/>
                        <a:t>60%</a:t>
                      </a:r>
                    </a:p>
                  </a:txBody>
                  <a:tcPr/>
                </a:tc>
                <a:tc>
                  <a:txBody>
                    <a:bodyPr/>
                    <a:lstStyle/>
                    <a:p>
                      <a:r>
                        <a:rPr lang="en-US" dirty="0"/>
                        <a:t>92%</a:t>
                      </a:r>
                    </a:p>
                  </a:txBody>
                  <a:tcPr/>
                </a:tc>
                <a:tc>
                  <a:txBody>
                    <a:bodyPr/>
                    <a:lstStyle/>
                    <a:p>
                      <a:r>
                        <a:rPr lang="en-US" dirty="0"/>
                        <a:t>65%</a:t>
                      </a:r>
                    </a:p>
                  </a:txBody>
                  <a:tcPr/>
                </a:tc>
                <a:tc>
                  <a:txBody>
                    <a:bodyPr/>
                    <a:lstStyle/>
                    <a:p>
                      <a:r>
                        <a:rPr lang="en-US" dirty="0"/>
                        <a:t>63%</a:t>
                      </a:r>
                    </a:p>
                  </a:txBody>
                  <a:tcPr/>
                </a:tc>
                <a:extLst>
                  <a:ext uri="{0D108BD9-81ED-4DB2-BD59-A6C34878D82A}"/>
                </a:extLst>
              </a:tr>
              <a:tr h="382570">
                <a:tc vMerge="1">
                  <a:txBody>
                    <a:bodyPr/>
                    <a:lstStyle/>
                    <a:p>
                      <a:endParaRPr lang="en-US" dirty="0"/>
                    </a:p>
                  </a:txBody>
                  <a:tcPr/>
                </a:tc>
                <a:tc>
                  <a:txBody>
                    <a:bodyPr/>
                    <a:lstStyle/>
                    <a:p>
                      <a:r>
                        <a:rPr lang="en-US" dirty="0"/>
                        <a:t>FV3GFS</a:t>
                      </a:r>
                    </a:p>
                  </a:txBody>
                  <a:tcPr/>
                </a:tc>
                <a:tc>
                  <a:txBody>
                    <a:bodyPr/>
                    <a:lstStyle/>
                    <a:p>
                      <a:r>
                        <a:rPr lang="en-US" dirty="0">
                          <a:solidFill>
                            <a:srgbClr val="0000FF"/>
                          </a:solidFill>
                        </a:rPr>
                        <a:t>63%</a:t>
                      </a:r>
                    </a:p>
                  </a:txBody>
                  <a:tcPr/>
                </a:tc>
                <a:tc>
                  <a:txBody>
                    <a:bodyPr/>
                    <a:lstStyle/>
                    <a:p>
                      <a:r>
                        <a:rPr lang="en-US" dirty="0">
                          <a:solidFill>
                            <a:srgbClr val="FF0000"/>
                          </a:solidFill>
                        </a:rPr>
                        <a:t>73%</a:t>
                      </a:r>
                    </a:p>
                  </a:txBody>
                  <a:tcPr/>
                </a:tc>
                <a:tc>
                  <a:txBody>
                    <a:bodyPr/>
                    <a:lstStyle/>
                    <a:p>
                      <a:r>
                        <a:rPr lang="en-US" dirty="0">
                          <a:solidFill>
                            <a:srgbClr val="0000FF"/>
                          </a:solidFill>
                        </a:rPr>
                        <a:t>77%</a:t>
                      </a:r>
                    </a:p>
                  </a:txBody>
                  <a:tcPr/>
                </a:tc>
                <a:tc>
                  <a:txBody>
                    <a:bodyPr/>
                    <a:lstStyle/>
                    <a:p>
                      <a:r>
                        <a:rPr lang="en-US" dirty="0">
                          <a:solidFill>
                            <a:srgbClr val="0000FF"/>
                          </a:solidFill>
                        </a:rPr>
                        <a:t>70%</a:t>
                      </a:r>
                    </a:p>
                  </a:txBody>
                  <a:tcPr/>
                </a:tc>
                <a:extLst>
                  <a:ext uri="{0D108BD9-81ED-4DB2-BD59-A6C34878D82A}"/>
                </a:extLst>
              </a:tr>
              <a:tr h="382570">
                <a:tc rowSpan="2">
                  <a:txBody>
                    <a:bodyPr/>
                    <a:lstStyle/>
                    <a:p>
                      <a:r>
                        <a:rPr lang="en-US" dirty="0"/>
                        <a:t>Miss</a:t>
                      </a:r>
                    </a:p>
                  </a:txBody>
                  <a:tcPr/>
                </a:tc>
                <a:tc>
                  <a:txBody>
                    <a:bodyPr/>
                    <a:lstStyle/>
                    <a:p>
                      <a:r>
                        <a:rPr lang="en-US" dirty="0"/>
                        <a:t>Ops GFS</a:t>
                      </a:r>
                    </a:p>
                  </a:txBody>
                  <a:tcPr/>
                </a:tc>
                <a:tc>
                  <a:txBody>
                    <a:bodyPr/>
                    <a:lstStyle/>
                    <a:p>
                      <a:r>
                        <a:rPr lang="en-US" dirty="0"/>
                        <a:t>40%</a:t>
                      </a:r>
                    </a:p>
                  </a:txBody>
                  <a:tcPr/>
                </a:tc>
                <a:tc>
                  <a:txBody>
                    <a:bodyPr/>
                    <a:lstStyle/>
                    <a:p>
                      <a:r>
                        <a:rPr lang="en-US" dirty="0"/>
                        <a:t>8%</a:t>
                      </a:r>
                    </a:p>
                  </a:txBody>
                  <a:tcPr/>
                </a:tc>
                <a:tc>
                  <a:txBody>
                    <a:bodyPr/>
                    <a:lstStyle/>
                    <a:p>
                      <a:r>
                        <a:rPr lang="en-US" dirty="0"/>
                        <a:t>35%</a:t>
                      </a:r>
                    </a:p>
                  </a:txBody>
                  <a:tcPr/>
                </a:tc>
                <a:tc>
                  <a:txBody>
                    <a:bodyPr/>
                    <a:lstStyle/>
                    <a:p>
                      <a:r>
                        <a:rPr lang="en-US" dirty="0"/>
                        <a:t>37%</a:t>
                      </a:r>
                    </a:p>
                  </a:txBody>
                  <a:tcPr/>
                </a:tc>
                <a:extLst>
                  <a:ext uri="{0D108BD9-81ED-4DB2-BD59-A6C34878D82A}"/>
                </a:extLst>
              </a:tr>
              <a:tr h="382570">
                <a:tc vMerge="1">
                  <a:txBody>
                    <a:bodyPr/>
                    <a:lstStyle/>
                    <a:p>
                      <a:endParaRPr lang="en-US" dirty="0"/>
                    </a:p>
                  </a:txBody>
                  <a:tcPr/>
                </a:tc>
                <a:tc>
                  <a:txBody>
                    <a:bodyPr/>
                    <a:lstStyle/>
                    <a:p>
                      <a:r>
                        <a:rPr lang="en-US" dirty="0"/>
                        <a:t>FV3GFS</a:t>
                      </a:r>
                    </a:p>
                  </a:txBody>
                  <a:tcPr/>
                </a:tc>
                <a:tc>
                  <a:txBody>
                    <a:bodyPr/>
                    <a:lstStyle/>
                    <a:p>
                      <a:r>
                        <a:rPr lang="en-US" dirty="0">
                          <a:solidFill>
                            <a:srgbClr val="0000FF"/>
                          </a:solidFill>
                        </a:rPr>
                        <a:t>37%</a:t>
                      </a:r>
                    </a:p>
                  </a:txBody>
                  <a:tcPr/>
                </a:tc>
                <a:tc>
                  <a:txBody>
                    <a:bodyPr/>
                    <a:lstStyle/>
                    <a:p>
                      <a:r>
                        <a:rPr lang="en-US" dirty="0">
                          <a:solidFill>
                            <a:srgbClr val="FF0000"/>
                          </a:solidFill>
                        </a:rPr>
                        <a:t>27%</a:t>
                      </a:r>
                    </a:p>
                  </a:txBody>
                  <a:tcPr/>
                </a:tc>
                <a:tc>
                  <a:txBody>
                    <a:bodyPr/>
                    <a:lstStyle/>
                    <a:p>
                      <a:r>
                        <a:rPr lang="en-US" dirty="0">
                          <a:solidFill>
                            <a:srgbClr val="0000FF"/>
                          </a:solidFill>
                        </a:rPr>
                        <a:t>23%</a:t>
                      </a:r>
                    </a:p>
                  </a:txBody>
                  <a:tcPr/>
                </a:tc>
                <a:tc>
                  <a:txBody>
                    <a:bodyPr/>
                    <a:lstStyle/>
                    <a:p>
                      <a:r>
                        <a:rPr lang="en-US" dirty="0">
                          <a:solidFill>
                            <a:srgbClr val="0000FF"/>
                          </a:solidFill>
                        </a:rPr>
                        <a:t>30%</a:t>
                      </a:r>
                    </a:p>
                  </a:txBody>
                  <a:tcPr/>
                </a:tc>
                <a:extLst>
                  <a:ext uri="{0D108BD9-81ED-4DB2-BD59-A6C34878D82A}"/>
                </a:extLst>
              </a:tr>
              <a:tr h="382570">
                <a:tc rowSpan="2">
                  <a:txBody>
                    <a:bodyPr/>
                    <a:lstStyle/>
                    <a:p>
                      <a:r>
                        <a:rPr lang="en-US" dirty="0"/>
                        <a:t>False Alarm</a:t>
                      </a:r>
                    </a:p>
                  </a:txBody>
                  <a:tcPr/>
                </a:tc>
                <a:tc>
                  <a:txBody>
                    <a:bodyPr/>
                    <a:lstStyle/>
                    <a:p>
                      <a:r>
                        <a:rPr lang="en-US" dirty="0"/>
                        <a:t>Ops GFS</a:t>
                      </a:r>
                    </a:p>
                  </a:txBody>
                  <a:tcPr/>
                </a:tc>
                <a:tc>
                  <a:txBody>
                    <a:bodyPr/>
                    <a:lstStyle/>
                    <a:p>
                      <a:r>
                        <a:rPr lang="en-US" dirty="0"/>
                        <a:t>49%</a:t>
                      </a:r>
                    </a:p>
                  </a:txBody>
                  <a:tcPr/>
                </a:tc>
                <a:tc>
                  <a:txBody>
                    <a:bodyPr/>
                    <a:lstStyle/>
                    <a:p>
                      <a:r>
                        <a:rPr lang="en-US" dirty="0"/>
                        <a:t>64%</a:t>
                      </a:r>
                    </a:p>
                  </a:txBody>
                  <a:tcPr/>
                </a:tc>
                <a:tc>
                  <a:txBody>
                    <a:bodyPr/>
                    <a:lstStyle/>
                    <a:p>
                      <a:r>
                        <a:rPr lang="en-US" dirty="0"/>
                        <a:t>28%</a:t>
                      </a:r>
                    </a:p>
                  </a:txBody>
                  <a:tcPr/>
                </a:tc>
                <a:tc>
                  <a:txBody>
                    <a:bodyPr/>
                    <a:lstStyle/>
                    <a:p>
                      <a:r>
                        <a:rPr lang="en-US" dirty="0"/>
                        <a:t>57%</a:t>
                      </a:r>
                    </a:p>
                  </a:txBody>
                  <a:tcPr/>
                </a:tc>
                <a:extLst>
                  <a:ext uri="{0D108BD9-81ED-4DB2-BD59-A6C34878D82A}"/>
                </a:extLst>
              </a:tr>
              <a:tr h="382570">
                <a:tc vMerge="1">
                  <a:txBody>
                    <a:bodyPr/>
                    <a:lstStyle/>
                    <a:p>
                      <a:endParaRPr lang="en-US" dirty="0"/>
                    </a:p>
                  </a:txBody>
                  <a:tcPr/>
                </a:tc>
                <a:tc>
                  <a:txBody>
                    <a:bodyPr/>
                    <a:lstStyle/>
                    <a:p>
                      <a:r>
                        <a:rPr lang="en-US" dirty="0"/>
                        <a:t>FV3GFS</a:t>
                      </a:r>
                    </a:p>
                  </a:txBody>
                  <a:tcPr/>
                </a:tc>
                <a:tc>
                  <a:txBody>
                    <a:bodyPr/>
                    <a:lstStyle/>
                    <a:p>
                      <a:r>
                        <a:rPr lang="en-US" dirty="0">
                          <a:solidFill>
                            <a:srgbClr val="FF0000"/>
                          </a:solidFill>
                        </a:rPr>
                        <a:t>52%</a:t>
                      </a:r>
                    </a:p>
                  </a:txBody>
                  <a:tcPr/>
                </a:tc>
                <a:tc>
                  <a:txBody>
                    <a:bodyPr/>
                    <a:lstStyle/>
                    <a:p>
                      <a:r>
                        <a:rPr lang="en-US" dirty="0">
                          <a:solidFill>
                            <a:srgbClr val="0000FF"/>
                          </a:solidFill>
                        </a:rPr>
                        <a:t>56%</a:t>
                      </a:r>
                    </a:p>
                  </a:txBody>
                  <a:tcPr/>
                </a:tc>
                <a:tc>
                  <a:txBody>
                    <a:bodyPr/>
                    <a:lstStyle/>
                    <a:p>
                      <a:r>
                        <a:rPr lang="en-US" dirty="0">
                          <a:solidFill>
                            <a:srgbClr val="FF0000"/>
                          </a:solidFill>
                        </a:rPr>
                        <a:t>56%</a:t>
                      </a:r>
                    </a:p>
                  </a:txBody>
                  <a:tcPr/>
                </a:tc>
                <a:tc>
                  <a:txBody>
                    <a:bodyPr/>
                    <a:lstStyle/>
                    <a:p>
                      <a:r>
                        <a:rPr lang="en-US" dirty="0">
                          <a:solidFill>
                            <a:srgbClr val="FF0000"/>
                          </a:solidFill>
                        </a:rPr>
                        <a:t>67%</a:t>
                      </a:r>
                    </a:p>
                  </a:txBody>
                  <a:tcPr/>
                </a:tc>
                <a:extLst>
                  <a:ext uri="{0D108BD9-81ED-4DB2-BD59-A6C34878D82A}"/>
                </a:extLst>
              </a:tr>
            </a:tbl>
          </a:graphicData>
        </a:graphic>
      </p:graphicFrame>
      <p:sp>
        <p:nvSpPr>
          <p:cNvPr id="79941" name="TextBox 2"/>
          <p:cNvSpPr txBox="1">
            <a:spLocks noChangeArrowheads="1"/>
          </p:cNvSpPr>
          <p:nvPr/>
        </p:nvSpPr>
        <p:spPr bwMode="auto">
          <a:xfrm>
            <a:off x="1460500" y="5200650"/>
            <a:ext cx="9105900" cy="954088"/>
          </a:xfrm>
          <a:prstGeom prst="rect">
            <a:avLst/>
          </a:prstGeom>
          <a:noFill/>
          <a:ln w="9525">
            <a:noFill/>
            <a:miter lim="800000"/>
            <a:headEnd/>
            <a:tailEnd/>
          </a:ln>
        </p:spPr>
        <p:txBody>
          <a:bodyPr>
            <a:spAutoFit/>
          </a:bodyPr>
          <a:lstStyle/>
          <a:p>
            <a:r>
              <a:rPr lang="en-US" sz="2800" b="1" dirty="0"/>
              <a:t>FV3GFS has overall higher POD, </a:t>
            </a:r>
          </a:p>
          <a:p>
            <a:r>
              <a:rPr lang="en-US" sz="2800" b="1" dirty="0"/>
              <a:t>but also higher false alarm rate.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144463" y="23813"/>
            <a:ext cx="11922125" cy="496887"/>
          </a:xfrm>
        </p:spPr>
        <p:txBody>
          <a:bodyPr/>
          <a:lstStyle/>
          <a:p>
            <a:r>
              <a:rPr lang="en-US" dirty="0" smtClean="0">
                <a:latin typeface="Helvetica" pitchFamily="34" charset="0"/>
                <a:cs typeface="Helvetica" pitchFamily="34" charset="0"/>
              </a:rPr>
              <a:t>Impressions/Feedback from MEG Evaluation</a:t>
            </a:r>
          </a:p>
        </p:txBody>
      </p:sp>
      <p:sp>
        <p:nvSpPr>
          <p:cNvPr id="3" name="TextBox 2"/>
          <p:cNvSpPr txBox="1"/>
          <p:nvPr/>
        </p:nvSpPr>
        <p:spPr>
          <a:xfrm>
            <a:off x="0" y="571500"/>
            <a:ext cx="12001500" cy="5940088"/>
          </a:xfrm>
          <a:prstGeom prst="rect">
            <a:avLst/>
          </a:prstGeom>
          <a:noFill/>
        </p:spPr>
        <p:txBody>
          <a:bodyPr>
            <a:spAutoFit/>
          </a:bodyPr>
          <a:lstStyle/>
          <a:p>
            <a:pPr>
              <a:defRPr/>
            </a:pPr>
            <a:r>
              <a:rPr lang="en-US" dirty="0"/>
              <a:t>EMC’s Model Evaluation Group has been leading the formal evaluation of the FV3GFS since it began in mid May.</a:t>
            </a:r>
          </a:p>
          <a:p>
            <a:pPr marL="285750" indent="-285750">
              <a:buFont typeface="Arial" panose="020B0604020202020204" pitchFamily="34" charset="0"/>
              <a:buChar char="•"/>
              <a:defRPr/>
            </a:pPr>
            <a:r>
              <a:rPr lang="en-US" dirty="0" smtClean="0"/>
              <a:t>6 </a:t>
            </a:r>
            <a:r>
              <a:rPr lang="en-US" dirty="0"/>
              <a:t>webinars to cover issues and information related to the upgrade; Monitoring real-time runs</a:t>
            </a:r>
          </a:p>
          <a:p>
            <a:pPr marL="285750" indent="-285750">
              <a:buFont typeface="Arial" panose="020B0604020202020204" pitchFamily="34" charset="0"/>
              <a:buChar char="•"/>
              <a:defRPr/>
            </a:pPr>
            <a:r>
              <a:rPr lang="en-US" dirty="0"/>
              <a:t>Construct a list of cases covering a wide spectrum of warm and cool season high-impact events of interest to us and to the field; Plotting FV3GFS/GFS comparisons for these cases and sharing them with the </a:t>
            </a:r>
            <a:r>
              <a:rPr lang="en-US" dirty="0" smtClean="0"/>
              <a:t>field</a:t>
            </a:r>
          </a:p>
          <a:p>
            <a:pPr marL="285750" indent="-285750">
              <a:buFont typeface="Arial" panose="020B0604020202020204" pitchFamily="34" charset="0"/>
              <a:buChar char="•"/>
              <a:defRPr/>
            </a:pPr>
            <a:endParaRPr lang="en-US" sz="900" dirty="0"/>
          </a:p>
          <a:p>
            <a:pPr>
              <a:defRPr/>
            </a:pPr>
            <a:r>
              <a:rPr lang="en-US" dirty="0"/>
              <a:t>The retrospective assessment is still in its infancy, so comments are limited to the real-time parallel.   </a:t>
            </a:r>
          </a:p>
          <a:p>
            <a:pPr>
              <a:defRPr/>
            </a:pPr>
            <a:endParaRPr lang="en-US" sz="1000" dirty="0"/>
          </a:p>
          <a:p>
            <a:pPr marL="285750" indent="-285750">
              <a:buFont typeface="Arial" panose="020B0604020202020204" pitchFamily="34" charset="0"/>
              <a:buChar char="•"/>
              <a:defRPr/>
            </a:pPr>
            <a:r>
              <a:rPr lang="en-US" dirty="0"/>
              <a:t>Overall, while large day-to-day differences between the GFS and FV3GFS forecasts occur, we have not seen significant systematic differences.   </a:t>
            </a:r>
          </a:p>
          <a:p>
            <a:pPr marL="285750" indent="-285750">
              <a:buFont typeface="Arial" panose="020B0604020202020204" pitchFamily="34" charset="0"/>
              <a:buChar char="•"/>
              <a:defRPr/>
            </a:pPr>
            <a:r>
              <a:rPr lang="en-US" dirty="0"/>
              <a:t>The hot 2m temperature bias in the GFS during the warm season, enhanced over urban areas, may be very slightly mitigated in the FV3GFS, but the FV3GFS forecasts also have shown a warm bias.</a:t>
            </a:r>
          </a:p>
          <a:p>
            <a:pPr marL="285750" indent="-285750">
              <a:buFont typeface="Arial" panose="020B0604020202020204" pitchFamily="34" charset="0"/>
              <a:buChar char="•"/>
              <a:defRPr/>
            </a:pPr>
            <a:r>
              <a:rPr lang="en-US" dirty="0"/>
              <a:t>The GFS has a problem with developing multiple surface low pressure centers with tropical systems.    We have seen some evidence that this is improved in the FV3GFS.</a:t>
            </a:r>
          </a:p>
          <a:p>
            <a:pPr marL="285750" indent="-285750">
              <a:buFont typeface="Arial" panose="020B0604020202020204" pitchFamily="34" charset="0"/>
              <a:buChar char="•"/>
              <a:defRPr/>
            </a:pPr>
            <a:r>
              <a:rPr lang="en-US" dirty="0"/>
              <a:t>While we have seen some anecdotal evidence that the FV3GFS is more progressive (too fast) with upper systems, the 500 mb anomaly correlation scores </a:t>
            </a:r>
            <a:r>
              <a:rPr lang="en-US" dirty="0" smtClean="0"/>
              <a:t>have shown improvements</a:t>
            </a:r>
            <a:endParaRPr lang="en-US" dirty="0"/>
          </a:p>
          <a:p>
            <a:pPr>
              <a:defRPr/>
            </a:pPr>
            <a:r>
              <a:rPr lang="en-US" dirty="0"/>
              <a:t/>
            </a:r>
            <a:br>
              <a:rPr lang="en-US" dirty="0"/>
            </a:br>
            <a:r>
              <a:rPr lang="en-US" dirty="0"/>
              <a:t>Scrutinizing output parameters from the FV3GFS:      </a:t>
            </a:r>
          </a:p>
          <a:p>
            <a:pPr marL="285750" indent="-285750">
              <a:buFont typeface="Arial" panose="020B0604020202020204" pitchFamily="34" charset="0"/>
              <a:buChar char="•"/>
              <a:defRPr/>
            </a:pPr>
            <a:r>
              <a:rPr lang="en-US" dirty="0"/>
              <a:t>The simulated reflectivity fields, which are new in the FV3GFS, have so far had major issues with lack of coverage.    Working with the post and physics groups to fix a bug with instantaneous precip rate and connect convective precip to the model simulated reflectivity has significantly improved the appearance of the reflectivity, but more work needs to be done. </a:t>
            </a:r>
            <a:r>
              <a:rPr lang="en-US" dirty="0" smtClean="0"/>
              <a:t> We will retain composite reflectivity in the output, and remove 1km AGL products.</a:t>
            </a:r>
            <a:r>
              <a:rPr lang="en-US" dirty="0"/>
              <a:t>   The FV3GFS visibility </a:t>
            </a:r>
            <a:r>
              <a:rPr lang="en-US" dirty="0" smtClean="0"/>
              <a:t>experienced </a:t>
            </a:r>
            <a:r>
              <a:rPr lang="en-US" dirty="0"/>
              <a:t>similar problems, </a:t>
            </a:r>
            <a:r>
              <a:rPr lang="en-US" dirty="0" smtClean="0"/>
              <a:t>but greatly improved after the bug fix.</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Shape 134"/>
          <p:cNvPicPr preferRelativeResize="0">
            <a:picLocks noGrp="1"/>
          </p:cNvPicPr>
          <p:nvPr>
            <p:ph type="body" idx="1"/>
          </p:nvPr>
        </p:nvPicPr>
        <p:blipFill>
          <a:blip r:embed="rId3"/>
          <a:srcRect/>
          <a:stretch>
            <a:fillRect/>
          </a:stretch>
        </p:blipFill>
        <p:spPr>
          <a:xfrm>
            <a:off x="609600" y="1055688"/>
            <a:ext cx="5849938" cy="5268912"/>
          </a:xfrm>
        </p:spPr>
      </p:pic>
      <p:sp>
        <p:nvSpPr>
          <p:cNvPr id="81922" name="Shape 136"/>
          <p:cNvSpPr txBox="1">
            <a:spLocks noChangeArrowheads="1"/>
          </p:cNvSpPr>
          <p:nvPr/>
        </p:nvSpPr>
        <p:spPr bwMode="auto">
          <a:xfrm>
            <a:off x="822325" y="2171700"/>
            <a:ext cx="4581525" cy="1733550"/>
          </a:xfrm>
          <a:prstGeom prst="rect">
            <a:avLst/>
          </a:prstGeom>
          <a:noFill/>
          <a:ln w="9525">
            <a:noFill/>
            <a:miter lim="800000"/>
            <a:headEnd/>
            <a:tailEnd/>
          </a:ln>
        </p:spPr>
        <p:txBody>
          <a:bodyPr lIns="91425" tIns="91425" rIns="91425" bIns="91425"/>
          <a:lstStyle/>
          <a:p>
            <a:r>
              <a:rPr lang="en-US" sz="2400" b="1" dirty="0"/>
              <a:t>Cycled system (FV3GDAS) needs 850 nodes at peak time</a:t>
            </a:r>
          </a:p>
        </p:txBody>
      </p:sp>
      <p:pic>
        <p:nvPicPr>
          <p:cNvPr id="81923" name="Shape 137"/>
          <p:cNvPicPr preferRelativeResize="0">
            <a:picLocks noChangeAspect="1" noChangeArrowheads="1"/>
          </p:cNvPicPr>
          <p:nvPr/>
        </p:nvPicPr>
        <p:blipFill>
          <a:blip r:embed="rId4"/>
          <a:srcRect/>
          <a:stretch>
            <a:fillRect/>
          </a:stretch>
        </p:blipFill>
        <p:spPr bwMode="auto">
          <a:xfrm>
            <a:off x="6850063" y="1055688"/>
            <a:ext cx="5140325" cy="5443537"/>
          </a:xfrm>
          <a:prstGeom prst="rect">
            <a:avLst/>
          </a:prstGeom>
          <a:noFill/>
          <a:ln w="9525">
            <a:noFill/>
            <a:miter lim="800000"/>
            <a:headEnd/>
            <a:tailEnd/>
          </a:ln>
        </p:spPr>
      </p:pic>
      <p:sp>
        <p:nvSpPr>
          <p:cNvPr id="81924" name="Shape 138"/>
          <p:cNvSpPr txBox="1">
            <a:spLocks noChangeArrowheads="1"/>
          </p:cNvSpPr>
          <p:nvPr/>
        </p:nvSpPr>
        <p:spPr bwMode="auto">
          <a:xfrm>
            <a:off x="609600" y="1009650"/>
            <a:ext cx="1800225" cy="855663"/>
          </a:xfrm>
          <a:prstGeom prst="rect">
            <a:avLst/>
          </a:prstGeom>
          <a:noFill/>
          <a:ln w="9525">
            <a:noFill/>
            <a:miter lim="800000"/>
            <a:headEnd/>
            <a:tailEnd/>
          </a:ln>
        </p:spPr>
        <p:txBody>
          <a:bodyPr lIns="91425" tIns="91425" rIns="91425" bIns="91425"/>
          <a:lstStyle/>
          <a:p>
            <a:r>
              <a:rPr lang="en-US" sz="2800" b="1" dirty="0"/>
              <a:t>FV3GFS</a:t>
            </a:r>
          </a:p>
        </p:txBody>
      </p:sp>
      <p:sp>
        <p:nvSpPr>
          <p:cNvPr id="81925" name="Shape 139"/>
          <p:cNvSpPr txBox="1">
            <a:spLocks noChangeArrowheads="1"/>
          </p:cNvSpPr>
          <p:nvPr/>
        </p:nvSpPr>
        <p:spPr bwMode="auto">
          <a:xfrm>
            <a:off x="7048500" y="1193800"/>
            <a:ext cx="2516188" cy="977900"/>
          </a:xfrm>
          <a:prstGeom prst="rect">
            <a:avLst/>
          </a:prstGeom>
          <a:noFill/>
          <a:ln w="9525">
            <a:noFill/>
            <a:miter lim="800000"/>
            <a:headEnd/>
            <a:tailEnd/>
          </a:ln>
        </p:spPr>
        <p:txBody>
          <a:bodyPr lIns="91425" tIns="91425" rIns="91425" bIns="91425"/>
          <a:lstStyle/>
          <a:p>
            <a:r>
              <a:rPr lang="en-US" b="1" dirty="0"/>
              <a:t>operational </a:t>
            </a:r>
          </a:p>
          <a:p>
            <a:r>
              <a:rPr lang="en-US" b="1" dirty="0"/>
              <a:t>NEMS GSM</a:t>
            </a:r>
          </a:p>
        </p:txBody>
      </p:sp>
      <p:sp>
        <p:nvSpPr>
          <p:cNvPr id="81926" name="Shape 140"/>
          <p:cNvSpPr txBox="1">
            <a:spLocks noChangeArrowheads="1"/>
          </p:cNvSpPr>
          <p:nvPr/>
        </p:nvSpPr>
        <p:spPr bwMode="auto">
          <a:xfrm>
            <a:off x="7242175" y="2184400"/>
            <a:ext cx="4029075" cy="1349375"/>
          </a:xfrm>
          <a:prstGeom prst="rect">
            <a:avLst/>
          </a:prstGeom>
          <a:noFill/>
          <a:ln w="9525">
            <a:noFill/>
            <a:miter lim="800000"/>
            <a:headEnd/>
            <a:tailEnd/>
          </a:ln>
        </p:spPr>
        <p:txBody>
          <a:bodyPr lIns="91425" tIns="91425" rIns="91425" bIns="91425" anchor="ctr"/>
          <a:lstStyle/>
          <a:p>
            <a:r>
              <a:rPr lang="en-US" sz="2000" b="1" dirty="0"/>
              <a:t>Cycled system (GDAS) needs </a:t>
            </a:r>
          </a:p>
          <a:p>
            <a:r>
              <a:rPr lang="en-US" sz="2000" b="1" dirty="0"/>
              <a:t>360nodes at peak time</a:t>
            </a:r>
          </a:p>
        </p:txBody>
      </p:sp>
      <p:sp>
        <p:nvSpPr>
          <p:cNvPr id="81927" name="TextBox 1"/>
          <p:cNvSpPr txBox="1">
            <a:spLocks noChangeArrowheads="1"/>
          </p:cNvSpPr>
          <p:nvPr/>
        </p:nvSpPr>
        <p:spPr bwMode="auto">
          <a:xfrm>
            <a:off x="969963" y="3443288"/>
            <a:ext cx="4848225" cy="923925"/>
          </a:xfrm>
          <a:prstGeom prst="rect">
            <a:avLst/>
          </a:prstGeom>
          <a:noFill/>
          <a:ln w="9525">
            <a:noFill/>
            <a:miter lim="800000"/>
            <a:headEnd/>
            <a:tailEnd/>
          </a:ln>
        </p:spPr>
        <p:txBody>
          <a:bodyPr>
            <a:spAutoFit/>
          </a:bodyPr>
          <a:lstStyle/>
          <a:p>
            <a:r>
              <a:rPr lang="en-US" b="1" dirty="0"/>
              <a:t>High-res FV3GFS forecast needs </a:t>
            </a:r>
            <a:r>
              <a:rPr lang="en-US" b="1" dirty="0">
                <a:solidFill>
                  <a:srgbClr val="FF0000"/>
                </a:solidFill>
              </a:rPr>
              <a:t>148</a:t>
            </a:r>
            <a:r>
              <a:rPr lang="en-US" b="1" dirty="0"/>
              <a:t> nodes to meet 7.4 min/day operational requirement</a:t>
            </a:r>
          </a:p>
        </p:txBody>
      </p:sp>
      <p:sp>
        <p:nvSpPr>
          <p:cNvPr id="81928" name="TextBox 2"/>
          <p:cNvSpPr txBox="1">
            <a:spLocks noChangeArrowheads="1"/>
          </p:cNvSpPr>
          <p:nvPr/>
        </p:nvSpPr>
        <p:spPr bwMode="auto">
          <a:xfrm>
            <a:off x="7527925" y="3795713"/>
            <a:ext cx="3314700" cy="369887"/>
          </a:xfrm>
          <a:prstGeom prst="rect">
            <a:avLst/>
          </a:prstGeom>
          <a:noFill/>
          <a:ln w="9525">
            <a:noFill/>
            <a:miter lim="800000"/>
            <a:headEnd/>
            <a:tailEnd/>
          </a:ln>
        </p:spPr>
        <p:txBody>
          <a:bodyPr wrap="none">
            <a:spAutoFit/>
          </a:bodyPr>
          <a:lstStyle/>
          <a:p>
            <a:r>
              <a:rPr lang="en-US" b="1" dirty="0"/>
              <a:t>High-res GFS uses </a:t>
            </a:r>
            <a:r>
              <a:rPr lang="en-US" b="1" dirty="0">
                <a:solidFill>
                  <a:srgbClr val="FF0000"/>
                </a:solidFill>
              </a:rPr>
              <a:t>64</a:t>
            </a:r>
            <a:r>
              <a:rPr lang="en-US" b="1" dirty="0"/>
              <a:t> nodes</a:t>
            </a:r>
          </a:p>
        </p:txBody>
      </p:sp>
      <p:sp>
        <p:nvSpPr>
          <p:cNvPr id="81929" name="Title 3"/>
          <p:cNvSpPr>
            <a:spLocks noGrp="1"/>
          </p:cNvSpPr>
          <p:nvPr>
            <p:ph type="title"/>
          </p:nvPr>
        </p:nvSpPr>
        <p:spPr>
          <a:xfrm>
            <a:off x="304800" y="144463"/>
            <a:ext cx="11582400" cy="579437"/>
          </a:xfrm>
        </p:spPr>
        <p:txBody>
          <a:bodyPr/>
          <a:lstStyle/>
          <a:p>
            <a:r>
              <a:rPr lang="en-US" sz="2800" dirty="0" smtClean="0">
                <a:latin typeface="Helvetica" pitchFamily="34" charset="0"/>
                <a:cs typeface="Helvetica" pitchFamily="34" charset="0"/>
              </a:rPr>
              <a:t>Computation Resource Requirement  -- HWM</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hape 281"/>
          <p:cNvSpPr>
            <a:spLocks noGrp="1"/>
          </p:cNvSpPr>
          <p:nvPr>
            <p:ph type="title"/>
          </p:nvPr>
        </p:nvSpPr>
        <p:spPr>
          <a:xfrm>
            <a:off x="609600" y="122238"/>
            <a:ext cx="10972800" cy="487362"/>
          </a:xfrm>
        </p:spPr>
        <p:txBody>
          <a:bodyPr lIns="91425" tIns="45700" rIns="91425" bIns="45700"/>
          <a:lstStyle/>
          <a:p>
            <a:pPr indent="-158750">
              <a:buClr>
                <a:srgbClr val="002B82"/>
              </a:buClr>
              <a:buSzPts val="2500"/>
              <a:buFont typeface="Calibri" pitchFamily="34" charset="0"/>
              <a:buNone/>
            </a:pPr>
            <a:r>
              <a:rPr lang="en-US" sz="2500" dirty="0" smtClean="0">
                <a:solidFill>
                  <a:srgbClr val="002B82"/>
                </a:solidFill>
                <a:latin typeface="Helvetica" pitchFamily="34" charset="0"/>
                <a:cs typeface="Helvetica" pitchFamily="34" charset="0"/>
              </a:rPr>
              <a:t>HPCRAC Request:  Changes in </a:t>
            </a:r>
            <a:r>
              <a:rPr lang="en-US" sz="2500" dirty="0" smtClean="0">
                <a:solidFill>
                  <a:srgbClr val="002B82"/>
                </a:solidFill>
                <a:latin typeface="Calibri" pitchFamily="34" charset="0"/>
                <a:cs typeface="Helvetica" pitchFamily="34" charset="0"/>
                <a:sym typeface="Calibri" pitchFamily="34" charset="0"/>
              </a:rPr>
              <a:t>Disk Usage  -- one cycle</a:t>
            </a:r>
          </a:p>
        </p:txBody>
      </p:sp>
      <p:graphicFrame>
        <p:nvGraphicFramePr>
          <p:cNvPr id="283" name="Shape 283"/>
          <p:cNvGraphicFramePr>
            <a:graphicFrameLocks noGrp="1"/>
          </p:cNvGraphicFramePr>
          <p:nvPr/>
        </p:nvGraphicFramePr>
        <p:xfrm>
          <a:off x="619125" y="1387475"/>
          <a:ext cx="10769600" cy="4114530"/>
        </p:xfrm>
        <a:graphic>
          <a:graphicData uri="http://schemas.openxmlformats.org/drawingml/2006/table">
            <a:tbl>
              <a:tblPr/>
              <a:tblGrid>
                <a:gridCol w="2692400">
                  <a:extLst>
                    <a:ext uri="{9D8B030D-6E8A-4147-A177-3AD203B41FA5}"/>
                  </a:extLst>
                </a:gridCol>
                <a:gridCol w="2692400">
                  <a:extLst>
                    <a:ext uri="{9D8B030D-6E8A-4147-A177-3AD203B41FA5}"/>
                  </a:extLst>
                </a:gridCol>
                <a:gridCol w="3040063">
                  <a:extLst>
                    <a:ext uri="{9D8B030D-6E8A-4147-A177-3AD203B41FA5}"/>
                  </a:extLst>
                </a:gridCol>
                <a:gridCol w="2344737">
                  <a:extLst>
                    <a:ext uri="{9D8B030D-6E8A-4147-A177-3AD203B41FA5}"/>
                  </a:extLst>
                </a:gridCol>
              </a:tblGrid>
              <a:tr h="447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anl+forecast</a:t>
                      </a: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products &amp; misc</a:t>
                      </a: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total</a:t>
                      </a: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447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ops gfs</a:t>
                      </a: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1.70 TB</a:t>
                      </a: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0.30 TB</a:t>
                      </a: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2.0 TB</a:t>
                      </a: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447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ops GDAS</a:t>
                      </a: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0.157 TB</a:t>
                      </a: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0.029 TB</a:t>
                      </a: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0.186 TB</a:t>
                      </a: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447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ops ENKF</a:t>
                      </a: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1.831 TB</a:t>
                      </a: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0.043 TB</a:t>
                      </a: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1.874 TB </a:t>
                      </a: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447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ops total</a:t>
                      </a: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charset="0"/>
                          <a:cs typeface="Arial" charset="0"/>
                        </a:rPr>
                        <a:t>4.06 TB</a:t>
                      </a: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extLst>
              </a:tr>
              <a:tr h="447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FV3 GFS</a:t>
                      </a: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4.0</a:t>
                      </a: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0.70</a:t>
                      </a: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4.7</a:t>
                      </a: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447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FV3 GDAS</a:t>
                      </a: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0.295</a:t>
                      </a: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0.05</a:t>
                      </a: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0.3</a:t>
                      </a: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447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FV3 ENKF</a:t>
                      </a: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5.4</a:t>
                      </a: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0.3</a:t>
                      </a: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5.7</a:t>
                      </a: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447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FV3 total</a:t>
                      </a: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charset="0"/>
                          <a:cs typeface="Arial" charset="0"/>
                        </a:rPr>
                        <a:t>10.7 TB</a:t>
                      </a:r>
                    </a:p>
                  </a:txBody>
                  <a:tcPr marL="121900" marR="121900"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extLst>
              </a:tr>
            </a:tbl>
          </a:graphicData>
        </a:graphic>
      </p:graphicFrame>
      <p:sp>
        <p:nvSpPr>
          <p:cNvPr id="84022" name="Shape 284"/>
          <p:cNvSpPr txBox="1">
            <a:spLocks noChangeArrowheads="1"/>
          </p:cNvSpPr>
          <p:nvPr/>
        </p:nvSpPr>
        <p:spPr bwMode="auto">
          <a:xfrm>
            <a:off x="508000" y="5529263"/>
            <a:ext cx="11204575" cy="1108075"/>
          </a:xfrm>
          <a:prstGeom prst="rect">
            <a:avLst/>
          </a:prstGeom>
          <a:noFill/>
          <a:ln w="9525">
            <a:noFill/>
            <a:miter lim="800000"/>
            <a:headEnd/>
            <a:tailEnd/>
          </a:ln>
        </p:spPr>
        <p:txBody>
          <a:bodyPr lIns="91425" tIns="91425" rIns="91425" bIns="91425"/>
          <a:lstStyle/>
          <a:p>
            <a:r>
              <a:rPr lang="en-US" sz="1600" dirty="0"/>
              <a:t>Ops GDAS and ENKF are run at T574 (1152x576), while FV3GFS is run at C384, e.g. T766 (1532x768).  This is equivalent to a 77.7% increase in forecast file size.  Factoring in the increase of output variables, </a:t>
            </a:r>
            <a:r>
              <a:rPr lang="en-US" sz="1600" b="1" dirty="0">
                <a:solidFill>
                  <a:srgbClr val="FF0000"/>
                </a:solidFill>
              </a:rPr>
              <a:t>ENKF and GDAS file size will increase by 200%.</a:t>
            </a:r>
          </a:p>
        </p:txBody>
      </p:sp>
      <p:sp>
        <p:nvSpPr>
          <p:cNvPr id="84023" name="Shape 285"/>
          <p:cNvSpPr txBox="1">
            <a:spLocks noChangeArrowheads="1"/>
          </p:cNvSpPr>
          <p:nvPr/>
        </p:nvSpPr>
        <p:spPr bwMode="auto">
          <a:xfrm>
            <a:off x="9280525" y="187325"/>
            <a:ext cx="2622550" cy="601663"/>
          </a:xfrm>
          <a:prstGeom prst="rect">
            <a:avLst/>
          </a:prstGeom>
          <a:solidFill>
            <a:srgbClr val="00FF00"/>
          </a:solidFill>
          <a:ln w="9525">
            <a:solidFill>
              <a:srgbClr val="00FF00"/>
            </a:solidFill>
            <a:round/>
            <a:headEnd/>
            <a:tailEnd/>
          </a:ln>
        </p:spPr>
        <p:txBody>
          <a:bodyPr lIns="91425" tIns="91425" rIns="91425" bIns="91425"/>
          <a:lstStyle/>
          <a:p>
            <a:r>
              <a:rPr lang="en-US" sz="2400" b="1" dirty="0">
                <a:solidFill>
                  <a:srgbClr val="FF0000"/>
                </a:solidFill>
              </a:rPr>
              <a:t>~160% increase</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a:xfrm>
            <a:off x="304800" y="1905000"/>
            <a:ext cx="11582400" cy="714375"/>
          </a:xfrm>
        </p:spPr>
        <p:txBody>
          <a:bodyPr/>
          <a:lstStyle/>
          <a:p>
            <a:r>
              <a:rPr lang="en-US" dirty="0" smtClean="0">
                <a:latin typeface="Helvetica" pitchFamily="34" charset="0"/>
                <a:cs typeface="Helvetica" pitchFamily="34" charset="0"/>
              </a:rPr>
              <a:t>Thanks for your attention!</a:t>
            </a:r>
          </a:p>
        </p:txBody>
      </p:sp>
      <p:sp>
        <p:nvSpPr>
          <p:cNvPr id="86018" name="Content Placeholder 2"/>
          <p:cNvSpPr>
            <a:spLocks noGrp="1"/>
          </p:cNvSpPr>
          <p:nvPr>
            <p:ph idx="1"/>
          </p:nvPr>
        </p:nvSpPr>
        <p:spPr>
          <a:xfrm>
            <a:off x="304800" y="3327400"/>
            <a:ext cx="11209338" cy="3240088"/>
          </a:xfrm>
        </p:spPr>
        <p:txBody>
          <a:bodyPr/>
          <a:lstStyle/>
          <a:p>
            <a:r>
              <a:rPr lang="en-US" dirty="0" smtClean="0">
                <a:latin typeface="Helvetica" pitchFamily="34" charset="0"/>
                <a:cs typeface="Helvetica" pitchFamily="34" charset="0"/>
              </a:rPr>
              <a:t>Questions?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406400" y="274638"/>
            <a:ext cx="11480800" cy="639762"/>
          </a:xfrm>
        </p:spPr>
        <p:txBody>
          <a:bodyPr/>
          <a:lstStyle/>
          <a:p>
            <a:pPr eaLnBrk="1" hangingPunct="1"/>
            <a:r>
              <a:rPr lang="en-US" altLang="en-US" sz="3200" dirty="0" smtClean="0">
                <a:solidFill>
                  <a:srgbClr val="000066"/>
                </a:solidFill>
                <a:latin typeface="Helvetica" pitchFamily="34" charset="0"/>
                <a:cs typeface="Helvetica" pitchFamily="34" charset="0"/>
              </a:rPr>
              <a:t>Workflow Unification</a:t>
            </a:r>
          </a:p>
        </p:txBody>
      </p:sp>
      <p:sp>
        <p:nvSpPr>
          <p:cNvPr id="21506" name="Rectangle 3"/>
          <p:cNvSpPr>
            <a:spLocks noGrp="1" noChangeArrowheads="1"/>
          </p:cNvSpPr>
          <p:nvPr>
            <p:ph type="body" idx="1"/>
          </p:nvPr>
        </p:nvSpPr>
        <p:spPr>
          <a:xfrm>
            <a:off x="406400" y="1219200"/>
            <a:ext cx="11480800" cy="4572000"/>
          </a:xfrm>
        </p:spPr>
        <p:txBody>
          <a:bodyPr/>
          <a:lstStyle/>
          <a:p>
            <a:pPr eaLnBrk="1" hangingPunct="1">
              <a:lnSpc>
                <a:spcPct val="130000"/>
              </a:lnSpc>
              <a:spcBef>
                <a:spcPct val="40000"/>
              </a:spcBef>
              <a:spcAft>
                <a:spcPct val="40000"/>
              </a:spcAft>
              <a:buClr>
                <a:srgbClr val="000066"/>
              </a:buClr>
              <a:buSzTx/>
              <a:buFont typeface="Wingdings" pitchFamily="2" charset="2"/>
              <a:buChar char="Ø"/>
            </a:pPr>
            <a:r>
              <a:rPr lang="en-US" altLang="en-US" sz="2200" b="1" dirty="0" smtClean="0">
                <a:latin typeface="Times New Roman" pitchFamily="18" charset="0"/>
                <a:cs typeface="Helvetica" pitchFamily="34" charset="0"/>
              </a:rPr>
              <a:t>Almost all scripts adopted from the NEMS GFS were rewritten for the FV3GFS</a:t>
            </a:r>
          </a:p>
          <a:p>
            <a:pPr eaLnBrk="1" hangingPunct="1">
              <a:lnSpc>
                <a:spcPct val="130000"/>
              </a:lnSpc>
              <a:spcBef>
                <a:spcPct val="40000"/>
              </a:spcBef>
              <a:spcAft>
                <a:spcPct val="40000"/>
              </a:spcAft>
              <a:buClr>
                <a:srgbClr val="000066"/>
              </a:buClr>
              <a:buSzTx/>
              <a:buFont typeface="Wingdings" pitchFamily="2" charset="2"/>
              <a:buChar char="Ø"/>
            </a:pPr>
            <a:r>
              <a:rPr lang="en-US" altLang="en-US" sz="2200" b="1" dirty="0" smtClean="0">
                <a:latin typeface="Times New Roman" pitchFamily="18" charset="0"/>
                <a:cs typeface="Helvetica" pitchFamily="34" charset="0"/>
              </a:rPr>
              <a:t>The old psub/pend job submission system is replaced by Rocoto drivers </a:t>
            </a:r>
          </a:p>
          <a:p>
            <a:pPr eaLnBrk="1" hangingPunct="1">
              <a:lnSpc>
                <a:spcPct val="130000"/>
              </a:lnSpc>
              <a:spcBef>
                <a:spcPct val="40000"/>
              </a:spcBef>
              <a:spcAft>
                <a:spcPct val="40000"/>
              </a:spcAft>
              <a:buClr>
                <a:srgbClr val="000066"/>
              </a:buClr>
              <a:buSzTx/>
              <a:buFont typeface="Wingdings" pitchFamily="2" charset="2"/>
              <a:buChar char="Ø"/>
            </a:pPr>
            <a:r>
              <a:rPr lang="en-US" altLang="en-US" sz="2200" b="1" dirty="0" smtClean="0">
                <a:latin typeface="Times New Roman" pitchFamily="18" charset="0"/>
                <a:cs typeface="Helvetica" pitchFamily="34" charset="0"/>
              </a:rPr>
              <a:t>The 4-package superstructure workflow was merged into one package with a flat structure </a:t>
            </a:r>
          </a:p>
          <a:p>
            <a:pPr eaLnBrk="1" hangingPunct="1">
              <a:lnSpc>
                <a:spcPct val="130000"/>
              </a:lnSpc>
              <a:spcBef>
                <a:spcPct val="40000"/>
              </a:spcBef>
              <a:spcAft>
                <a:spcPct val="40000"/>
              </a:spcAft>
              <a:buClr>
                <a:srgbClr val="000066"/>
              </a:buClr>
              <a:buSzTx/>
              <a:buFont typeface="Wingdings" pitchFamily="2" charset="2"/>
              <a:buChar char="Ø"/>
            </a:pPr>
            <a:r>
              <a:rPr lang="en-US" altLang="en-US" sz="2200" b="1" dirty="0" smtClean="0">
                <a:latin typeface="Times New Roman" pitchFamily="18" charset="0"/>
                <a:cs typeface="Helvetica" pitchFamily="34" charset="0"/>
              </a:rPr>
              <a:t>All </a:t>
            </a:r>
            <a:r>
              <a:rPr lang="en-US" altLang="en-US" sz="2200" b="1" dirty="0" smtClean="0">
                <a:latin typeface="Times New Roman" pitchFamily="18" charset="0"/>
                <a:cs typeface="Helvetica" pitchFamily="34" charset="0"/>
                <a:hlinkClick r:id="rId2"/>
              </a:rPr>
              <a:t>JJOBS </a:t>
            </a:r>
            <a:r>
              <a:rPr lang="en-US" altLang="en-US" sz="2200" b="1" dirty="0" smtClean="0">
                <a:latin typeface="Times New Roman" pitchFamily="18" charset="0"/>
                <a:cs typeface="Helvetica" pitchFamily="34" charset="0"/>
              </a:rPr>
              <a:t>were rewritten.  Both EMC parallels and NCO operations will use the same JJOBS </a:t>
            </a:r>
          </a:p>
          <a:p>
            <a:pPr eaLnBrk="1" hangingPunct="1">
              <a:lnSpc>
                <a:spcPct val="130000"/>
              </a:lnSpc>
              <a:spcBef>
                <a:spcPct val="40000"/>
              </a:spcBef>
              <a:spcAft>
                <a:spcPct val="40000"/>
              </a:spcAft>
              <a:buClr>
                <a:srgbClr val="000066"/>
              </a:buClr>
              <a:buSzTx/>
              <a:buFont typeface="Wingdings" pitchFamily="2" charset="2"/>
              <a:buChar char="Ø"/>
            </a:pPr>
            <a:r>
              <a:rPr lang="en-US" altLang="en-US" sz="2200" b="1" dirty="0" smtClean="0">
                <a:latin typeface="Times New Roman" pitchFamily="18" charset="0"/>
                <a:cs typeface="Helvetica" pitchFamily="34" charset="0"/>
              </a:rPr>
              <a:t>EMC parallels and NCO operations follow the same file name convention and directory structure  </a:t>
            </a:r>
          </a:p>
        </p:txBody>
      </p:sp>
      <p:sp>
        <p:nvSpPr>
          <p:cNvPr id="7173" name="Text Box 4"/>
          <p:cNvSpPr txBox="1">
            <a:spLocks noChangeArrowheads="1"/>
          </p:cNvSpPr>
          <p:nvPr/>
        </p:nvSpPr>
        <p:spPr bwMode="auto">
          <a:xfrm>
            <a:off x="360363" y="5513388"/>
            <a:ext cx="11379200" cy="830262"/>
          </a:xfrm>
          <a:prstGeom prst="rect">
            <a:avLst/>
          </a:prstGeom>
          <a:solidFill>
            <a:schemeClr val="accent1">
              <a:lumMod val="40000"/>
              <a:lumOff val="60000"/>
            </a:schemeClr>
          </a:solidFill>
          <a:ln w="9525">
            <a:solidFill>
              <a:srgbClr val="000066"/>
            </a:solid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altLang="en-US" sz="2400" b="1" dirty="0">
                <a:solidFill>
                  <a:srgbClr val="FF0000"/>
                </a:solidFill>
              </a:rPr>
              <a:t>An important achievement to simplify and unify the GFS systems between the development  (EMC) and </a:t>
            </a:r>
            <a:r>
              <a:rPr lang="en-US" altLang="en-US" sz="2400" b="1" dirty="0" smtClean="0">
                <a:solidFill>
                  <a:srgbClr val="FF0000"/>
                </a:solidFill>
              </a:rPr>
              <a:t>operations </a:t>
            </a:r>
            <a:r>
              <a:rPr lang="en-US" altLang="en-US" sz="2400" b="1" dirty="0">
                <a:solidFill>
                  <a:srgbClr val="FF0000"/>
                </a:solidFill>
              </a:rPr>
              <a:t>(NCO)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611" name="Group 83"/>
          <p:cNvGraphicFramePr>
            <a:graphicFrameLocks noGrp="1"/>
          </p:cNvGraphicFramePr>
          <p:nvPr/>
        </p:nvGraphicFramePr>
        <p:xfrm>
          <a:off x="134938" y="593725"/>
          <a:ext cx="11899900" cy="5583555"/>
        </p:xfrm>
        <a:graphic>
          <a:graphicData uri="http://schemas.openxmlformats.org/drawingml/2006/table">
            <a:tbl>
              <a:tblPr/>
              <a:tblGrid>
                <a:gridCol w="558800"/>
                <a:gridCol w="3173412"/>
                <a:gridCol w="1819275"/>
                <a:gridCol w="1758950"/>
                <a:gridCol w="1930400"/>
                <a:gridCol w="2659063"/>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FFFF"/>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Arial" charset="0"/>
                          <a:cs typeface="Arial" charset="0"/>
                        </a:rPr>
                        <a:t>Stream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Arial" charset="0"/>
                          <a:cs typeface="Arial" charset="0"/>
                        </a:rPr>
                        <a:t>Planned Period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Arial" charset="0"/>
                          <a:cs typeface="Arial" charset="0"/>
                        </a:rPr>
                        <a:t>Current Status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Arial" charset="0"/>
                          <a:cs typeface="Arial" charset="0"/>
                        </a:rPr>
                        <a:t>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Arial" charset="0"/>
                          <a:cs typeface="Arial" charset="0"/>
                        </a:rPr>
                        <a:t>Products/Remarks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 typeface="+mj-lt"/>
                        <a:buNone/>
                        <a:tabLst/>
                      </a:pPr>
                      <a:r>
                        <a:rPr kumimoji="0" lang="en-US" sz="1600" b="1" i="0" u="none" strike="noStrike" cap="none" normalizeH="0" baseline="0" dirty="0" smtClean="0">
                          <a:ln>
                            <a:noFill/>
                          </a:ln>
                          <a:solidFill>
                            <a:srgbClr val="0000FF"/>
                          </a:solidFill>
                          <a:effectLst/>
                          <a:latin typeface="Helvetica" pitchFamily="34" charset="0"/>
                          <a:cs typeface="Helvetica" pitchFamily="34"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FF"/>
                          </a:solidFill>
                          <a:effectLst/>
                          <a:latin typeface="Helvetica" pitchFamily="34" charset="0"/>
                          <a:cs typeface="Helvetica" pitchFamily="34" charset="0"/>
                        </a:rPr>
                        <a:t>Real-Time Parallel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FF"/>
                          </a:solidFill>
                          <a:effectLst/>
                          <a:latin typeface="Helvetica" pitchFamily="34" charset="0"/>
                          <a:cs typeface="Helvetica" pitchFamily="34" charset="0"/>
                        </a:rPr>
                        <a:t>(fv3rt1)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Helvetica" pitchFamily="34" charset="0"/>
                          <a:cs typeface="Helvetica" pitchFamily="34" charset="0"/>
                        </a:rPr>
                        <a:t>05/25/2018 ~ 01/25/2019</a:t>
                      </a: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0000"/>
                          </a:solidFill>
                          <a:effectLst/>
                          <a:latin typeface="Helvetica" pitchFamily="34" charset="0"/>
                          <a:cs typeface="Helvetica" pitchFamily="34" charset="0"/>
                        </a:rPr>
                        <a:t>real-time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Helvetica" pitchFamily="34" charset="0"/>
                          <a:cs typeface="Helvetica" pitchFamily="34" charset="0"/>
                        </a:rPr>
                        <a:t>WCOSS: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Helvetica" pitchFamily="34" charset="0"/>
                          <a:cs typeface="Helvetica" pitchFamily="34" charset="0"/>
                        </a:rPr>
                        <a:t>CRAY </a:t>
                      </a:r>
                      <a:r>
                        <a:rPr kumimoji="0" lang="en-US" sz="1600" b="1" i="0" u="none" strike="noStrike" cap="none" normalizeH="0" baseline="0" dirty="0" smtClean="0">
                          <a:ln>
                            <a:noFill/>
                          </a:ln>
                          <a:solidFill>
                            <a:srgbClr val="000000"/>
                          </a:solidFill>
                          <a:effectLst/>
                          <a:latin typeface="Helvetica" pitchFamily="34" charset="0"/>
                          <a:cs typeface="Helvetica" pitchFamily="34" charset="0"/>
                          <a:sym typeface="Wingdings" pitchFamily="2" charset="2"/>
                        </a:rPr>
                        <a:t>DELL</a:t>
                      </a: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cs typeface="Arial" charset="0"/>
                        </a:rPr>
                        <a:t>GFSMOS, GEMPAK, AWIPS, BUFRSND</a:t>
                      </a: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 typeface="+mj-lt"/>
                        <a:buNone/>
                        <a:tabLst/>
                      </a:pPr>
                      <a:r>
                        <a:rPr kumimoji="0" lang="en-US" sz="1600" b="1" i="0" u="none" strike="noStrike" cap="none" normalizeH="0" baseline="0" dirty="0" smtClean="0">
                          <a:ln>
                            <a:noFill/>
                          </a:ln>
                          <a:solidFill>
                            <a:srgbClr val="0000FF"/>
                          </a:solidFill>
                          <a:effectLst/>
                          <a:latin typeface="Helvetica" pitchFamily="34" charset="0"/>
                          <a:cs typeface="Helvetica" pitchFamily="34"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FF"/>
                          </a:solidFill>
                          <a:effectLst/>
                          <a:latin typeface="Helvetica" pitchFamily="34" charset="0"/>
                          <a:cs typeface="Helvetica" pitchFamily="34" charset="0"/>
                        </a:rPr>
                        <a:t>2017/18 Winter-Spring (fv3q2fy19retro1)</a:t>
                      </a: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Helvetica" pitchFamily="34" charset="0"/>
                          <a:cs typeface="Helvetica" pitchFamily="34" charset="0"/>
                        </a:rPr>
                        <a:t>11/25/2017 ~ 05/31/2018</a:t>
                      </a: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0000"/>
                          </a:solidFill>
                          <a:effectLst/>
                          <a:latin typeface="Helvetica" pitchFamily="34" charset="0"/>
                          <a:cs typeface="Helvetica" pitchFamily="34" charset="0"/>
                        </a:rPr>
                        <a:t>Completed</a:t>
                      </a: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Helvetica" pitchFamily="34" charset="0"/>
                          <a:cs typeface="Helvetica" pitchFamily="34" charset="0"/>
                        </a:rPr>
                        <a:t>WCOSS   DELL   Venus</a:t>
                      </a: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cs typeface="Arial" charset="0"/>
                        </a:rPr>
                        <a:t>GFSMOS, BUFRSND</a:t>
                      </a: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 typeface="+mj-lt"/>
                        <a:buNone/>
                        <a:tabLst/>
                      </a:pPr>
                      <a:r>
                        <a:rPr kumimoji="0" lang="en-US" sz="1600" b="1" i="0" u="none" strike="noStrike" cap="none" normalizeH="0" baseline="0" dirty="0" smtClean="0">
                          <a:ln>
                            <a:noFill/>
                          </a:ln>
                          <a:solidFill>
                            <a:srgbClr val="0000FF"/>
                          </a:solidFill>
                          <a:effectLst/>
                          <a:latin typeface="Helvetica" pitchFamily="34" charset="0"/>
                          <a:cs typeface="Helvetica" pitchFamily="34" charset="0"/>
                        </a:rPr>
                        <a:t>2a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FF"/>
                          </a:solidFill>
                          <a:effectLst/>
                          <a:latin typeface="Helvetica" pitchFamily="34" charset="0"/>
                          <a:cs typeface="Helvetica" pitchFamily="34" charset="0"/>
                        </a:rPr>
                        <a:t>2017 Summer-Fall (fv3q2fy19retro2a)</a:t>
                      </a: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Helvetica" pitchFamily="34" charset="0"/>
                          <a:cs typeface="Helvetica" pitchFamily="34" charset="0"/>
                        </a:rPr>
                        <a:t>05/25/2017 ~ 08/31/2017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0000"/>
                          </a:solidFill>
                          <a:effectLst/>
                          <a:latin typeface="Helvetica" pitchFamily="34" charset="0"/>
                          <a:cs typeface="Helvetica" pitchFamily="34" charset="0"/>
                        </a:rPr>
                        <a:t>Completed</a:t>
                      </a: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Helvetica" pitchFamily="34" charset="0"/>
                          <a:cs typeface="Helvetica" pitchFamily="34" charset="0"/>
                        </a:rPr>
                        <a:t>WCOSS   CRAY  Luna</a:t>
                      </a: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 typeface="+mj-lt"/>
                        <a:buNone/>
                        <a:tabLst/>
                      </a:pPr>
                      <a:r>
                        <a:rPr kumimoji="0" lang="en-US" sz="1600" b="1" i="0" u="none" strike="noStrike" cap="none" normalizeH="0" baseline="0" dirty="0" smtClean="0">
                          <a:ln>
                            <a:noFill/>
                          </a:ln>
                          <a:solidFill>
                            <a:srgbClr val="0000FF"/>
                          </a:solidFill>
                          <a:effectLst/>
                          <a:latin typeface="Helvetica" pitchFamily="34" charset="0"/>
                          <a:cs typeface="Helvetica" pitchFamily="34" charset="0"/>
                        </a:rPr>
                        <a:t>2b</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FF"/>
                          </a:solidFill>
                          <a:effectLst/>
                          <a:latin typeface="Helvetica" pitchFamily="34" charset="0"/>
                          <a:cs typeface="Helvetica" pitchFamily="34" charset="0"/>
                        </a:rPr>
                        <a:t>2017 Summer-Fall (fv3q2fy19retro2a)</a:t>
                      </a: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Helvetica" pitchFamily="34" charset="0"/>
                          <a:cs typeface="Helvetica" pitchFamily="34" charset="0"/>
                        </a:rPr>
                        <a:t>08/02/2017 ~ 11/30/2017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0000"/>
                          </a:solidFill>
                          <a:effectLst/>
                          <a:latin typeface="Helvetica" pitchFamily="34" charset="0"/>
                          <a:cs typeface="Helvetica" pitchFamily="34" charset="0"/>
                        </a:rPr>
                        <a:t>Completed</a:t>
                      </a: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Helvetica" pitchFamily="34" charset="0"/>
                          <a:cs typeface="Helvetica" pitchFamily="34" charset="0"/>
                        </a:rPr>
                        <a:t>WCOSS   Dell Venus</a:t>
                      </a: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cs typeface="Arial" charset="0"/>
                        </a:rPr>
                        <a:t>GFSMOS, BUFRSND </a:t>
                      </a: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 typeface="+mj-lt"/>
                        <a:buNone/>
                        <a:tabLst/>
                      </a:pPr>
                      <a:r>
                        <a:rPr kumimoji="0" lang="en-US" sz="1600" b="1" i="0" u="none" strike="noStrike" cap="none" normalizeH="0" baseline="0" dirty="0" smtClean="0">
                          <a:ln>
                            <a:noFill/>
                          </a:ln>
                          <a:solidFill>
                            <a:srgbClr val="0000FF"/>
                          </a:solidFill>
                          <a:effectLst/>
                          <a:latin typeface="Helvetica" pitchFamily="34" charset="0"/>
                          <a:cs typeface="Helvetica" pitchFamily="34"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FF"/>
                          </a:solidFill>
                          <a:effectLst/>
                          <a:latin typeface="Helvetica" pitchFamily="34" charset="0"/>
                          <a:cs typeface="Helvetica" pitchFamily="34" charset="0"/>
                        </a:rPr>
                        <a:t>2016/17 Winter-Spring (fv3q2fy19retro3)</a:t>
                      </a: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Helvetica" pitchFamily="34" charset="0"/>
                          <a:cs typeface="Helvetica" pitchFamily="34" charset="0"/>
                        </a:rPr>
                        <a:t>11/25/2016 ~ 05/31/2017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0000"/>
                          </a:solidFill>
                          <a:effectLst/>
                          <a:latin typeface="Helvetica" pitchFamily="34" charset="0"/>
                          <a:cs typeface="Helvetica" pitchFamily="34" charset="0"/>
                        </a:rPr>
                        <a:t>Completed</a:t>
                      </a: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Helvetica" pitchFamily="34" charset="0"/>
                          <a:cs typeface="Helvetica" pitchFamily="34" charset="0"/>
                        </a:rPr>
                        <a:t>WCOSS   DELL   Venus</a:t>
                      </a: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 typeface="+mj-lt"/>
                        <a:buNone/>
                        <a:tabLst/>
                      </a:pPr>
                      <a:r>
                        <a:rPr kumimoji="0" lang="en-US" sz="1600" b="1" i="0" u="none" strike="noStrike" cap="none" normalizeH="0" baseline="0" dirty="0" smtClean="0">
                          <a:ln>
                            <a:noFill/>
                          </a:ln>
                          <a:solidFill>
                            <a:srgbClr val="0000FF"/>
                          </a:solidFill>
                          <a:effectLst/>
                          <a:latin typeface="Helvetica" pitchFamily="34" charset="0"/>
                          <a:cs typeface="Helvetica" pitchFamily="34" charset="0"/>
                        </a:rPr>
                        <a:t>4a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FF"/>
                          </a:solidFill>
                          <a:effectLst/>
                          <a:latin typeface="Helvetica" pitchFamily="34" charset="0"/>
                          <a:cs typeface="Helvetica" pitchFamily="34" charset="0"/>
                        </a:rPr>
                        <a:t>2016 Summer-Fall (fv3q2fy19retro4a)</a:t>
                      </a: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Helvetica" pitchFamily="34" charset="0"/>
                          <a:cs typeface="Helvetica" pitchFamily="34" charset="0"/>
                        </a:rPr>
                        <a:t>5/22/2016 ~ 08/25/2016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0000"/>
                          </a:solidFill>
                          <a:effectLst/>
                          <a:latin typeface="Helvetica" pitchFamily="34" charset="0"/>
                          <a:cs typeface="Helvetica" pitchFamily="34" charset="0"/>
                        </a:rPr>
                        <a:t>Completed</a:t>
                      </a: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Helvetica" pitchFamily="34" charset="0"/>
                          <a:cs typeface="Helvetica" pitchFamily="34" charset="0"/>
                        </a:rPr>
                        <a:t>WCOSS   CRAY  Luna</a:t>
                      </a: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 typeface="+mj-lt"/>
                        <a:buNone/>
                        <a:tabLst/>
                      </a:pPr>
                      <a:r>
                        <a:rPr kumimoji="0" lang="en-US" sz="1600" b="1" i="0" u="none" strike="noStrike" cap="none" normalizeH="0" baseline="0" dirty="0" smtClean="0">
                          <a:ln>
                            <a:noFill/>
                          </a:ln>
                          <a:solidFill>
                            <a:srgbClr val="0000FF"/>
                          </a:solidFill>
                          <a:effectLst/>
                          <a:latin typeface="Helvetica" pitchFamily="34" charset="0"/>
                          <a:cs typeface="Helvetica" pitchFamily="34" charset="0"/>
                        </a:rPr>
                        <a:t>4b</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FF"/>
                          </a:solidFill>
                          <a:effectLst/>
                          <a:latin typeface="Helvetica" pitchFamily="34" charset="0"/>
                          <a:cs typeface="Helvetica" pitchFamily="34" charset="0"/>
                        </a:rPr>
                        <a:t>2016 Summer-Fall (fv3q2fy19retro4b)</a:t>
                      </a: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Helvetica" pitchFamily="34" charset="0"/>
                          <a:cs typeface="Helvetica" pitchFamily="34" charset="0"/>
                        </a:rPr>
                        <a:t>08/17/2016 ~ 11/26/2016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0000"/>
                          </a:solidFill>
                          <a:effectLst/>
                          <a:latin typeface="Helvetica" pitchFamily="34" charset="0"/>
                          <a:cs typeface="Helvetica" pitchFamily="34" charset="0"/>
                        </a:rPr>
                        <a:t>Completed</a:t>
                      </a: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Helvetica" pitchFamily="34" charset="0"/>
                          <a:cs typeface="Helvetica" pitchFamily="34" charset="0"/>
                        </a:rPr>
                        <a:t>WCOSS   Dell Mars</a:t>
                      </a: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 typeface="+mj-lt"/>
                        <a:buNone/>
                        <a:tabLst/>
                      </a:pPr>
                      <a:r>
                        <a:rPr kumimoji="0" lang="en-US" sz="1600" b="1" i="0" u="none" strike="noStrike" cap="none" normalizeH="0" baseline="0" dirty="0" smtClean="0">
                          <a:ln>
                            <a:noFill/>
                          </a:ln>
                          <a:solidFill>
                            <a:srgbClr val="0000FF"/>
                          </a:solidFill>
                          <a:effectLst/>
                          <a:latin typeface="Helvetica" pitchFamily="34" charset="0"/>
                          <a:cs typeface="Helvetica" pitchFamily="34"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FF"/>
                          </a:solidFill>
                          <a:effectLst/>
                          <a:latin typeface="Helvetica" pitchFamily="34" charset="0"/>
                          <a:cs typeface="Helvetica" pitchFamily="34" charset="0"/>
                        </a:rPr>
                        <a:t>2015/16 Winter-Spring (fv3q2fy19retro5)</a:t>
                      </a: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Helvetica" pitchFamily="34" charset="0"/>
                          <a:cs typeface="Helvetica" pitchFamily="34" charset="0"/>
                        </a:rPr>
                        <a:t>11/25/2015 ~ 05/31/2016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0000"/>
                          </a:solidFill>
                          <a:effectLst/>
                          <a:latin typeface="Helvetica" pitchFamily="34" charset="0"/>
                          <a:cs typeface="Helvetica" pitchFamily="34" charset="0"/>
                        </a:rPr>
                        <a:t>Completed</a:t>
                      </a:r>
                      <a:endParaRPr kumimoji="0" lang="en-US" sz="1600" b="0" i="0" u="none" strike="noStrike" cap="none" normalizeH="0" baseline="0" dirty="0" smtClean="0">
                        <a:ln>
                          <a:noFill/>
                        </a:ln>
                        <a:solidFill>
                          <a:srgbClr val="000000"/>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Helvetica" pitchFamily="34" charset="0"/>
                          <a:cs typeface="Helvetica" pitchFamily="34" charset="0"/>
                        </a:rPr>
                        <a:t>WCOSS DELL Mars</a:t>
                      </a: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 typeface="+mj-lt"/>
                        <a:buNone/>
                        <a:tabLst/>
                      </a:pPr>
                      <a:r>
                        <a:rPr kumimoji="0" lang="en-US" sz="1600" b="1" i="0" u="none" strike="noStrike" cap="none" normalizeH="0" baseline="0" dirty="0" smtClean="0">
                          <a:ln>
                            <a:noFill/>
                          </a:ln>
                          <a:solidFill>
                            <a:srgbClr val="0000FF"/>
                          </a:solidFill>
                          <a:effectLst/>
                          <a:latin typeface="Helvetica" pitchFamily="34" charset="0"/>
                          <a:cs typeface="Helvetica" pitchFamily="34"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FF"/>
                          </a:solidFill>
                          <a:effectLst/>
                          <a:latin typeface="Helvetica" pitchFamily="34" charset="0"/>
                          <a:cs typeface="Helvetica" pitchFamily="34" charset="0"/>
                        </a:rPr>
                        <a:t>2015 Summer-Fall* (fv3q2fy19retro6)</a:t>
                      </a: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Helvetica" pitchFamily="34" charset="0"/>
                          <a:cs typeface="Helvetica" pitchFamily="34" charset="0"/>
                        </a:rPr>
                        <a:t>5/03/2015 ~ 11/28/2015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0000"/>
                          </a:solidFill>
                          <a:effectLst/>
                          <a:latin typeface="Helvetica" pitchFamily="34" charset="0"/>
                          <a:cs typeface="Helvetica" pitchFamily="34" charset="0"/>
                        </a:rPr>
                        <a:t>In Progress, 10/10/2015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Helvetica" pitchFamily="34" charset="0"/>
                          <a:cs typeface="Helvetica" pitchFamily="34" charset="0"/>
                        </a:rPr>
                        <a:t>WCOSS   DELL   Mars</a:t>
                      </a:r>
                      <a:endParaRPr kumimoji="0" lang="en-US" sz="16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cs typeface="Arial" charset="0"/>
                        </a:rPr>
                        <a:t>Expected completion: 9/5/18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bl>
          </a:graphicData>
        </a:graphic>
      </p:graphicFrame>
      <p:sp>
        <p:nvSpPr>
          <p:cNvPr id="22608" name="Text Box 5"/>
          <p:cNvSpPr txBox="1">
            <a:spLocks noChangeArrowheads="1"/>
          </p:cNvSpPr>
          <p:nvPr/>
        </p:nvSpPr>
        <p:spPr bwMode="auto">
          <a:xfrm>
            <a:off x="785813" y="6179890"/>
            <a:ext cx="9771062" cy="517525"/>
          </a:xfrm>
          <a:prstGeom prst="rect">
            <a:avLst/>
          </a:prstGeom>
          <a:solidFill>
            <a:srgbClr val="FFCC99"/>
          </a:solidFill>
          <a:ln w="9525">
            <a:noFill/>
            <a:miter lim="800000"/>
            <a:headEnd/>
            <a:tailEnd/>
          </a:ln>
        </p:spPr>
        <p:txBody>
          <a:bodyPr>
            <a:spAutoFit/>
          </a:bodyPr>
          <a:lstStyle/>
          <a:p>
            <a:pPr algn="ctr" defTabSz="914400"/>
            <a:r>
              <a:rPr lang="en-US" sz="1400" b="1" dirty="0">
                <a:solidFill>
                  <a:schemeClr val="hlink"/>
                </a:solidFill>
              </a:rPr>
              <a:t>*The original plan was to port  FV3GFS to Gaea and Jet to run one to two streams there.  Due to various difficulties the porting still has not completed.  No parallels can be run on Gaea and Jet yet.</a:t>
            </a:r>
          </a:p>
        </p:txBody>
      </p:sp>
      <p:sp>
        <p:nvSpPr>
          <p:cNvPr id="22609" name="TextBox 2"/>
          <p:cNvSpPr txBox="1">
            <a:spLocks noChangeArrowheads="1"/>
          </p:cNvSpPr>
          <p:nvPr/>
        </p:nvSpPr>
        <p:spPr bwMode="auto">
          <a:xfrm>
            <a:off x="2925763" y="131763"/>
            <a:ext cx="6734175" cy="368300"/>
          </a:xfrm>
          <a:prstGeom prst="rect">
            <a:avLst/>
          </a:prstGeom>
          <a:noFill/>
          <a:ln w="9525">
            <a:noFill/>
            <a:miter lim="800000"/>
            <a:headEnd/>
            <a:tailEnd/>
          </a:ln>
        </p:spPr>
        <p:txBody>
          <a:bodyPr wrap="none">
            <a:spAutoFit/>
          </a:bodyPr>
          <a:lstStyle/>
          <a:p>
            <a:r>
              <a:rPr lang="en-US" b="1" dirty="0">
                <a:solidFill>
                  <a:schemeClr val="accent2"/>
                </a:solidFill>
              </a:rPr>
              <a:t>Status of Real-Time and Retrospective Parallel Experiments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406400" y="274638"/>
            <a:ext cx="11480800" cy="639762"/>
          </a:xfrm>
        </p:spPr>
        <p:txBody>
          <a:bodyPr/>
          <a:lstStyle/>
          <a:p>
            <a:pPr eaLnBrk="1" hangingPunct="1"/>
            <a:r>
              <a:rPr lang="en-US" altLang="en-US" sz="3200" dirty="0" smtClean="0">
                <a:solidFill>
                  <a:srgbClr val="000066"/>
                </a:solidFill>
                <a:latin typeface="Helvetica" pitchFamily="34" charset="0"/>
                <a:cs typeface="Helvetica" pitchFamily="34" charset="0"/>
              </a:rPr>
              <a:t>Evaluation Web Pages</a:t>
            </a:r>
          </a:p>
        </p:txBody>
      </p:sp>
      <p:sp>
        <p:nvSpPr>
          <p:cNvPr id="24578" name="Content Placeholder 1"/>
          <p:cNvSpPr>
            <a:spLocks noGrp="1"/>
          </p:cNvSpPr>
          <p:nvPr>
            <p:ph idx="1"/>
          </p:nvPr>
        </p:nvSpPr>
        <p:spPr>
          <a:xfrm>
            <a:off x="304800" y="1092200"/>
            <a:ext cx="11610975" cy="5475288"/>
          </a:xfrm>
        </p:spPr>
        <p:txBody>
          <a:bodyPr/>
          <a:lstStyle/>
          <a:p>
            <a:pPr>
              <a:buFont typeface="Wingdings" pitchFamily="2" charset="2"/>
              <a:buChar char="Ø"/>
            </a:pPr>
            <a:r>
              <a:rPr lang="en-US" sz="2000" dirty="0" smtClean="0">
                <a:latin typeface="Helvetica" pitchFamily="34" charset="0"/>
                <a:cs typeface="Helvetica" pitchFamily="34" charset="0"/>
                <a:hlinkClick r:id="rId2"/>
              </a:rPr>
              <a:t>http://www.emc.ncep.noaa.gov/users/Alicia.Bentley/fv3gfs</a:t>
            </a:r>
            <a:r>
              <a:rPr lang="en-US" sz="2000" dirty="0" smtClean="0">
                <a:latin typeface="Helvetica" pitchFamily="34" charset="0"/>
                <a:cs typeface="Helvetica" pitchFamily="34" charset="0"/>
              </a:rPr>
              <a:t>    </a:t>
            </a:r>
          </a:p>
          <a:p>
            <a:pPr>
              <a:buFont typeface="Wingdings" pitchFamily="2" charset="2"/>
              <a:buChar char="Ø"/>
            </a:pPr>
            <a:r>
              <a:rPr lang="en-US" sz="2000" dirty="0" smtClean="0">
                <a:latin typeface="Helvetica" pitchFamily="34" charset="0"/>
                <a:cs typeface="Helvetica" pitchFamily="34" charset="0"/>
              </a:rPr>
              <a:t>Overall evaluation page (MEG)</a:t>
            </a:r>
          </a:p>
          <a:p>
            <a:pPr>
              <a:buFont typeface="Wingdings" pitchFamily="2" charset="2"/>
              <a:buChar char="Ø"/>
            </a:pPr>
            <a:endParaRPr lang="en-US" sz="2000" dirty="0" smtClean="0">
              <a:latin typeface="Helvetica" pitchFamily="34" charset="0"/>
              <a:cs typeface="Helvetica" pitchFamily="34" charset="0"/>
            </a:endParaRPr>
          </a:p>
          <a:p>
            <a:pPr>
              <a:buFont typeface="Wingdings" pitchFamily="2" charset="2"/>
              <a:buChar char="Ø"/>
            </a:pPr>
            <a:r>
              <a:rPr lang="en-US" sz="2000" dirty="0" smtClean="0">
                <a:latin typeface="Helvetica" pitchFamily="34" charset="0"/>
                <a:cs typeface="Helvetica" pitchFamily="34" charset="0"/>
                <a:hlinkClick r:id="rId3"/>
              </a:rPr>
              <a:t>http://www.emc.ncep.noaa.gov/gmb/emc.glopara/vsdb/prfv3rt1/</a:t>
            </a:r>
            <a:r>
              <a:rPr lang="en-US" sz="2000" dirty="0" smtClean="0">
                <a:latin typeface="Helvetica" pitchFamily="34" charset="0"/>
                <a:cs typeface="Helvetica" pitchFamily="34" charset="0"/>
              </a:rPr>
              <a:t>   </a:t>
            </a:r>
          </a:p>
          <a:p>
            <a:pPr>
              <a:buFont typeface="Wingdings" pitchFamily="2" charset="2"/>
              <a:buChar char="Ø"/>
            </a:pPr>
            <a:r>
              <a:rPr lang="en-US" sz="2000" dirty="0" smtClean="0">
                <a:latin typeface="Helvetica" pitchFamily="34" charset="0"/>
                <a:cs typeface="Helvetica" pitchFamily="34" charset="0"/>
                <a:hlinkClick r:id="rId4"/>
              </a:rPr>
              <a:t>http://www.emc.ncep.noaa.gov/gmb/emc.glopara/vsdb/fv3q2fy19retro1</a:t>
            </a:r>
            <a:r>
              <a:rPr lang="en-US" sz="2000" dirty="0" smtClean="0">
                <a:latin typeface="Helvetica" pitchFamily="34" charset="0"/>
                <a:cs typeface="Helvetica" pitchFamily="34" charset="0"/>
              </a:rPr>
              <a:t> </a:t>
            </a:r>
          </a:p>
          <a:p>
            <a:pPr>
              <a:buFont typeface="Wingdings" pitchFamily="2" charset="2"/>
              <a:buChar char="Ø"/>
            </a:pPr>
            <a:r>
              <a:rPr lang="en-US" sz="2000" dirty="0" smtClean="0">
                <a:latin typeface="Helvetica" pitchFamily="34" charset="0"/>
                <a:cs typeface="Helvetica" pitchFamily="34" charset="0"/>
                <a:hlinkClick r:id="rId5"/>
              </a:rPr>
              <a:t>http://www.emc.ncep.noaa.gov/gmb/emc.glopara/vsdb/fv3q2fy19retro2b</a:t>
            </a:r>
            <a:r>
              <a:rPr lang="en-US" sz="2000" dirty="0" smtClean="0">
                <a:latin typeface="Helvetica" pitchFamily="34" charset="0"/>
                <a:cs typeface="Helvetica" pitchFamily="34" charset="0"/>
              </a:rPr>
              <a:t>  </a:t>
            </a:r>
          </a:p>
          <a:p>
            <a:pPr>
              <a:buFont typeface="Wingdings" pitchFamily="2" charset="2"/>
              <a:buChar char="Ø"/>
            </a:pPr>
            <a:r>
              <a:rPr lang="en-US" sz="2000" dirty="0" smtClean="0">
                <a:latin typeface="Helvetica" pitchFamily="34" charset="0"/>
                <a:cs typeface="Helvetica" pitchFamily="34" charset="0"/>
                <a:hlinkClick r:id="rId6"/>
              </a:rPr>
              <a:t>http://www.emc.ncep.noaa.gov/gmb/emc.glopara/vsdb/fv3q2fy19retro3</a:t>
            </a:r>
            <a:r>
              <a:rPr lang="en-US" sz="2000" dirty="0" smtClean="0">
                <a:latin typeface="Helvetica" pitchFamily="34" charset="0"/>
                <a:cs typeface="Helvetica" pitchFamily="34" charset="0"/>
              </a:rPr>
              <a:t> </a:t>
            </a:r>
          </a:p>
          <a:p>
            <a:pPr>
              <a:buFont typeface="Wingdings" pitchFamily="2" charset="2"/>
              <a:buChar char="Ø"/>
            </a:pPr>
            <a:r>
              <a:rPr lang="en-US" sz="2000" dirty="0" smtClean="0">
                <a:latin typeface="Helvetica" pitchFamily="34" charset="0"/>
                <a:cs typeface="Helvetica" pitchFamily="34" charset="0"/>
                <a:hlinkClick r:id="rId7"/>
              </a:rPr>
              <a:t>http://www.emc.ncep.noaa.gov/gmb/emc.glopara/vsdb/fv3q2fy19retro4b</a:t>
            </a:r>
            <a:endParaRPr lang="en-US" sz="2000" dirty="0" smtClean="0">
              <a:latin typeface="Helvetica" pitchFamily="34" charset="0"/>
              <a:cs typeface="Helvetica" pitchFamily="34" charset="0"/>
            </a:endParaRPr>
          </a:p>
          <a:p>
            <a:pPr>
              <a:buFont typeface="Wingdings" pitchFamily="2" charset="2"/>
              <a:buChar char="Ø"/>
            </a:pPr>
            <a:r>
              <a:rPr lang="en-US" sz="2000" dirty="0" smtClean="0">
                <a:latin typeface="Helvetica" pitchFamily="34" charset="0"/>
                <a:cs typeface="Helvetica" pitchFamily="34" charset="0"/>
                <a:hlinkClick r:id="rId8"/>
              </a:rPr>
              <a:t>http://www.emc.ncep.noaa.gov/gmb/emc.glopara/vsdb/fv3q2fy19retro5</a:t>
            </a:r>
            <a:endParaRPr lang="en-US" sz="2000" dirty="0" smtClean="0">
              <a:latin typeface="Helvetica" pitchFamily="34" charset="0"/>
              <a:cs typeface="Helvetica" pitchFamily="34" charset="0"/>
            </a:endParaRPr>
          </a:p>
          <a:p>
            <a:pPr>
              <a:buFont typeface="Wingdings" pitchFamily="2" charset="2"/>
              <a:buChar char="Ø"/>
            </a:pPr>
            <a:r>
              <a:rPr lang="en-US" sz="2000" dirty="0" smtClean="0">
                <a:latin typeface="Helvetica" pitchFamily="34" charset="0"/>
                <a:cs typeface="Helvetica" pitchFamily="34" charset="0"/>
                <a:hlinkClick r:id="rId9"/>
              </a:rPr>
              <a:t>http://www.emc.ncep.noaa.gov/gmb/emc.glopara/vsdb/fv3q2fy19retro6</a:t>
            </a:r>
            <a:r>
              <a:rPr lang="en-US" sz="2000" dirty="0" smtClean="0">
                <a:latin typeface="Helvetica" pitchFamily="34" charset="0"/>
                <a:cs typeface="Helvetica" pitchFamily="34" charset="0"/>
              </a:rPr>
              <a:t>  </a:t>
            </a:r>
          </a:p>
          <a:p>
            <a:pPr>
              <a:buFont typeface="Wingdings" pitchFamily="2" charset="2"/>
              <a:buChar char="Ø"/>
            </a:pPr>
            <a:endParaRPr lang="en-US" sz="2000" dirty="0" smtClean="0">
              <a:latin typeface="Helvetica" pitchFamily="34" charset="0"/>
              <a:cs typeface="Helvetica" pitchFamily="34" charset="0"/>
            </a:endParaRPr>
          </a:p>
          <a:p>
            <a:pPr>
              <a:buFont typeface="Wingdings" pitchFamily="2" charset="2"/>
              <a:buChar char="Ø"/>
            </a:pPr>
            <a:r>
              <a:rPr lang="en-US" sz="2000" dirty="0" smtClean="0">
                <a:latin typeface="Helvetica" pitchFamily="34" charset="0"/>
                <a:cs typeface="Helvetica" pitchFamily="34" charset="0"/>
                <a:hlinkClick r:id="rId10"/>
              </a:rPr>
              <a:t>http://www.emc.ncep.noaa.gov/gmb/emc.glopara/vsdb/gfs2019</a:t>
            </a:r>
            <a:r>
              <a:rPr lang="en-US" sz="2000" dirty="0" smtClean="0">
                <a:latin typeface="Helvetica" pitchFamily="34" charset="0"/>
                <a:cs typeface="Helvetica" pitchFamily="34" charset="0"/>
              </a:rPr>
              <a:t> (including all streams)</a:t>
            </a:r>
          </a:p>
          <a:p>
            <a:pPr>
              <a:buFont typeface="Wingdings" pitchFamily="2" charset="2"/>
              <a:buChar char="Ø"/>
            </a:pPr>
            <a:endParaRPr lang="en-US" sz="2000" dirty="0" smtClean="0">
              <a:latin typeface="Helvetica" pitchFamily="34" charset="0"/>
              <a:cs typeface="Helvetica"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NEP NOAA N Prime Mar 4_3Marupdate">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NEP NOAA N Prime Mar 4_3Marupd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P NOAA N Prime Mar 4_3Marupd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EP NOAA N Prime Mar 4_3Marupd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P NOAA N Prime Mar 4_3Marupd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EP NOAA N Prime Mar 4_3Marupd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EP NOAA N Prime Mar 4_3Marupd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EP NOAA N Prime Mar 4_3Marupd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P NOAA N Prime Mar 4_3Marupd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33174</TotalTime>
  <Words>2131</Words>
  <Application>Microsoft Office PowerPoint</Application>
  <PresentationFormat>Custom</PresentationFormat>
  <Paragraphs>457</Paragraphs>
  <Slides>68</Slides>
  <Notes>3</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NEP NOAA N Prime Mar 4_3Marupdate</vt:lpstr>
      <vt:lpstr> FV3GFS (GFS V15.0) Pre-Implementation T&amp;E Status Update  Briefing to NHC, 08/16/2018</vt:lpstr>
      <vt:lpstr>FV3GFS and FV3GEFS Implementation Plans</vt:lpstr>
      <vt:lpstr>First Version of NGGPS FV3GFS for Transition to Operations</vt:lpstr>
      <vt:lpstr>FV3GFS:  Infrastructure and Physics Upgrades</vt:lpstr>
      <vt:lpstr>Data Assimilation – GSI, Interfaces, and Observation</vt:lpstr>
      <vt:lpstr>POST and Downstream Processing</vt:lpstr>
      <vt:lpstr>Workflow Unification</vt:lpstr>
      <vt:lpstr>PowerPoint Presentation</vt:lpstr>
      <vt:lpstr>Evaluation Web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W-P Relationship</vt:lpstr>
      <vt:lpstr>PowerPoint Presentation</vt:lpstr>
      <vt:lpstr>PowerPoint Presentation</vt:lpstr>
      <vt:lpstr>PowerPoint Presentation</vt:lpstr>
      <vt:lpstr>PowerPoint Presentation</vt:lpstr>
      <vt:lpstr>PowerPoint Presentation</vt:lpstr>
      <vt:lpstr>PowerPoint Presentation</vt:lpstr>
      <vt:lpstr>FORMAT OF SLIDES</vt:lpstr>
      <vt:lpstr>HARVEY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RECOMMENDATIONS REGARDING HORD=5 CHANGE</vt:lpstr>
      <vt:lpstr>2016/2017 Atlantic and East Pacific  TC genesis 2-day forecast verification  GFS-PROD vs. GFS-FV3</vt:lpstr>
      <vt:lpstr>PowerPoint Presentation</vt:lpstr>
      <vt:lpstr>PowerPoint Presentation</vt:lpstr>
      <vt:lpstr>Impressions/Feedback from MEG Evaluation</vt:lpstr>
      <vt:lpstr>Computation Resource Requirement  -- HWM</vt:lpstr>
      <vt:lpstr>HPCRAC Request:  Changes in Disk Usage  -- one cycle</vt:lpstr>
      <vt:lpstr>Thanks for your attention!</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Pie Chart</dc:title>
  <dc:creator>Vijay Tallapragada</dc:creator>
  <cp:keywords>NPSR2017</cp:keywords>
  <cp:lastModifiedBy>Vijay Tallapragada</cp:lastModifiedBy>
  <cp:revision>815</cp:revision>
  <cp:lastPrinted>2017-02-09T21:39:36Z</cp:lastPrinted>
  <dcterms:created xsi:type="dcterms:W3CDTF">2012-11-27T21:47:04Z</dcterms:created>
  <dcterms:modified xsi:type="dcterms:W3CDTF">2018-08-17T13:37:42Z</dcterms:modified>
</cp:coreProperties>
</file>