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99"/>
  </p:notesMasterIdLst>
  <p:handoutMasterIdLst>
    <p:handoutMasterId r:id="rId100"/>
  </p:handoutMasterIdLst>
  <p:sldIdLst>
    <p:sldId id="734" r:id="rId6"/>
    <p:sldId id="411" r:id="rId7"/>
    <p:sldId id="713" r:id="rId8"/>
    <p:sldId id="736" r:id="rId9"/>
    <p:sldId id="737" r:id="rId10"/>
    <p:sldId id="799" r:id="rId11"/>
    <p:sldId id="765" r:id="rId12"/>
    <p:sldId id="831" r:id="rId13"/>
    <p:sldId id="739" r:id="rId14"/>
    <p:sldId id="830" r:id="rId15"/>
    <p:sldId id="745" r:id="rId16"/>
    <p:sldId id="741" r:id="rId17"/>
    <p:sldId id="801" r:id="rId18"/>
    <p:sldId id="802" r:id="rId19"/>
    <p:sldId id="800" r:id="rId20"/>
    <p:sldId id="812" r:id="rId21"/>
    <p:sldId id="819" r:id="rId22"/>
    <p:sldId id="813" r:id="rId23"/>
    <p:sldId id="814" r:id="rId24"/>
    <p:sldId id="818" r:id="rId25"/>
    <p:sldId id="820" r:id="rId26"/>
    <p:sldId id="821" r:id="rId27"/>
    <p:sldId id="832" r:id="rId28"/>
    <p:sldId id="829" r:id="rId29"/>
    <p:sldId id="833" r:id="rId30"/>
    <p:sldId id="835" r:id="rId31"/>
    <p:sldId id="834" r:id="rId32"/>
    <p:sldId id="746" r:id="rId33"/>
    <p:sldId id="773" r:id="rId34"/>
    <p:sldId id="810" r:id="rId35"/>
    <p:sldId id="747" r:id="rId36"/>
    <p:sldId id="771" r:id="rId37"/>
    <p:sldId id="769" r:id="rId38"/>
    <p:sldId id="777" r:id="rId39"/>
    <p:sldId id="778" r:id="rId40"/>
    <p:sldId id="779" r:id="rId41"/>
    <p:sldId id="803" r:id="rId42"/>
    <p:sldId id="825" r:id="rId43"/>
    <p:sldId id="826" r:id="rId44"/>
    <p:sldId id="824" r:id="rId45"/>
    <p:sldId id="823" r:id="rId46"/>
    <p:sldId id="809" r:id="rId47"/>
    <p:sldId id="780" r:id="rId48"/>
    <p:sldId id="811" r:id="rId49"/>
    <p:sldId id="858" r:id="rId50"/>
    <p:sldId id="859" r:id="rId51"/>
    <p:sldId id="860" r:id="rId52"/>
    <p:sldId id="861" r:id="rId53"/>
    <p:sldId id="862" r:id="rId54"/>
    <p:sldId id="863" r:id="rId55"/>
    <p:sldId id="864" r:id="rId56"/>
    <p:sldId id="865" r:id="rId57"/>
    <p:sldId id="774" r:id="rId58"/>
    <p:sldId id="806" r:id="rId59"/>
    <p:sldId id="804" r:id="rId60"/>
    <p:sldId id="807" r:id="rId61"/>
    <p:sldId id="805" r:id="rId62"/>
    <p:sldId id="845" r:id="rId63"/>
    <p:sldId id="846" r:id="rId64"/>
    <p:sldId id="847" r:id="rId65"/>
    <p:sldId id="849" r:id="rId66"/>
    <p:sldId id="854" r:id="rId67"/>
    <p:sldId id="851" r:id="rId68"/>
    <p:sldId id="866" r:id="rId69"/>
    <p:sldId id="867" r:id="rId70"/>
    <p:sldId id="868" r:id="rId71"/>
    <p:sldId id="869" r:id="rId72"/>
    <p:sldId id="827" r:id="rId73"/>
    <p:sldId id="748" r:id="rId74"/>
    <p:sldId id="770" r:id="rId75"/>
    <p:sldId id="782" r:id="rId76"/>
    <p:sldId id="783" r:id="rId77"/>
    <p:sldId id="784" r:id="rId78"/>
    <p:sldId id="752" r:id="rId79"/>
    <p:sldId id="754" r:id="rId80"/>
    <p:sldId id="759" r:id="rId81"/>
    <p:sldId id="760" r:id="rId82"/>
    <p:sldId id="762" r:id="rId83"/>
    <p:sldId id="764" r:id="rId84"/>
    <p:sldId id="793" r:id="rId85"/>
    <p:sldId id="808" r:id="rId86"/>
    <p:sldId id="789" r:id="rId87"/>
    <p:sldId id="790" r:id="rId88"/>
    <p:sldId id="795" r:id="rId89"/>
    <p:sldId id="791" r:id="rId90"/>
    <p:sldId id="796" r:id="rId91"/>
    <p:sldId id="797" r:id="rId92"/>
    <p:sldId id="787" r:id="rId93"/>
    <p:sldId id="788" r:id="rId94"/>
    <p:sldId id="798" r:id="rId95"/>
    <p:sldId id="836" r:id="rId96"/>
    <p:sldId id="751" r:id="rId97"/>
    <p:sldId id="781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0280"/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F438-CB4D-544B-839D-F14F2E0AA0FA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9F33-E968-2649-A348-2D762B038568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3315-A2D0-7044-BA97-5B86AE0056F1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D6D8-676B-5140-94DA-FE9150D0237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7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DF5-EF54-E342-BA16-C9FEBD6D210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8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06BC-004D-0446-A1CA-3323459E1AD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796735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A915-A971-8D41-90DA-0E54E1EF61D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A60C-A63E-6C4B-8BF6-7AFF066194B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78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17F1-B46F-4C4E-9DE0-EB88387A42B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79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F6AD-7469-A844-9483-8ECF6FD17ED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0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CFF3-E5A5-614F-9FEF-12D98FE22AB8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1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92AF4-72ED-764C-81CA-63174E8111A0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51EE-135B-9545-A944-FBDB6112171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81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3E81-C328-B346-9FEA-E64FEDBF5BA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17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7558-B036-6349-AF61-DD28D52112E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7C20-CFEC-B343-817F-ED5787703B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987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60E0-08FF-AC4F-B249-4F18C2BCDA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899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A4E-B268-AF49-9A10-85245C73A4A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974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421E-7E1B-4A4A-99AB-7794486621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92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27D0-654B-8F45-B361-0AED64435FF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558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4507-DE1F-D744-9B13-473DFCA73B6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982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F257-6390-A94D-BC91-1EC8E1BDDF6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8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B7ED-7957-A94E-84DE-EF8B445BC5A2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FB34-DDCE-E34E-863D-47BA185720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04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F8C8-5861-884E-8A6E-26647E93788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9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3778-5201-C544-979C-C2896BB1DDF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866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EC40-B502-2640-A575-5BC375D21D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97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B1C2-6812-C044-9A6B-8DC67734AE9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22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4373-3E12-5A45-81EB-6B5BED18FEE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53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13E-2912-A34A-981F-48193780211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93315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5A66-4C4D-4C47-A643-AF938DDA7B9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96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4787-16B3-E84B-8A6F-CABB0A19005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06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91CF-4F87-0C4D-A9D2-1A7BDEDB2518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29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00CB-930C-C84A-8E5A-EA02667E63B7}" type="datetime1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A51D-3366-8948-A9C4-096547FA863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9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6D51-70FA-D84C-920A-93CF60AB5F3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3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EDCC-BE88-3947-9F05-84952F99DFC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8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8991-8A6C-434E-A247-60BEC8D35D3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59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80E-BA53-884B-BC51-03F64DD9682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63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04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099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023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23862" y="2301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381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23862" y="2301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06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7A59-1E7E-2A4A-8FE6-82D54E23AE28}" type="datetime1">
              <a:rPr lang="en-US" smtClean="0"/>
              <a:t>9/27/18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786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858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23862" y="2301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7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75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9AC-BA11-6348-ACAE-6390069F50BC}" type="datetime1">
              <a:rPr lang="en-US" smtClean="0"/>
              <a:t>9/27/18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41D5-1B51-8148-B1D2-F1B500485649}" type="datetime1">
              <a:rPr lang="en-US" smtClean="0"/>
              <a:t>9/27/18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5D53-16E6-374E-B554-AD34241DB156}" type="datetime1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99F0-4E75-E14C-B618-99D5241A66A7}" type="datetime1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B0927-3D46-C644-B20D-4AF7434DC842}" type="datetime1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4480CD58-C9D2-114B-A180-78ACC0741C78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5485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DC2841-07AE-F549-834C-D6F1D3145A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73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EC3FB292-C6C4-0342-B1E7-571BCA2FAB8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9/27/18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3961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0"/>
          <p:cNvSpPr txBox="1">
            <a:spLocks noGrp="1"/>
          </p:cNvSpPr>
          <p:nvPr>
            <p:ph type="title"/>
          </p:nvPr>
        </p:nvSpPr>
        <p:spPr bwMode="auto">
          <a:xfrm>
            <a:off x="423863" y="230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5734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29" name="Shape 13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30" name="Shape 14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buSzPct val="25000"/>
              <a:defRPr/>
            </a:pPr>
            <a:fld id="{58BB614F-4DF3-493A-BFB1-DEA28F9C9A4B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SzPct val="25000"/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7351" name="Shape 15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Shape 16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353" name="Shape 17"/>
          <p:cNvCxnSpPr>
            <a:cxnSpLocks noChangeShapeType="1"/>
          </p:cNvCxnSpPr>
          <p:nvPr/>
        </p:nvCxnSpPr>
        <p:spPr bwMode="auto">
          <a:xfrm>
            <a:off x="690563" y="1143000"/>
            <a:ext cx="7696200" cy="0"/>
          </a:xfrm>
          <a:prstGeom prst="straightConnector1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887756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Relationship Id="rId3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mc.ncep.noaa.gov/users/Alicia.Bentley/fv3gfs/retros/march2018_hord5/day6_fcst.ph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69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0928" y="241393"/>
            <a:ext cx="799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Conclusion of the FV3GFS Evaluation</a:t>
            </a:r>
          </a:p>
          <a:p>
            <a:pPr algn="ctr"/>
            <a:endParaRPr lang="en-US" sz="1050" dirty="0"/>
          </a:p>
          <a:p>
            <a:pPr algn="ctr"/>
            <a:r>
              <a:rPr lang="en-US" sz="2400" dirty="0" smtClean="0"/>
              <a:t>27 September 2018 MEG Briefing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03267" y="5461894"/>
            <a:ext cx="51325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Logan Dawson    Alicia Bentley</a:t>
            </a:r>
          </a:p>
          <a:p>
            <a:pPr algn="ctr"/>
            <a:r>
              <a:rPr lang="en-US" sz="2400" dirty="0" smtClean="0"/>
              <a:t>Tracey Dorian    Geoff Manikin</a:t>
            </a:r>
            <a:endParaRPr lang="en-US" sz="2400" dirty="0"/>
          </a:p>
          <a:p>
            <a:pPr algn="ctr"/>
            <a:endParaRPr lang="en-US" sz="400" dirty="0" smtClean="0"/>
          </a:p>
          <a:p>
            <a:pPr algn="ctr"/>
            <a:r>
              <a:rPr lang="en-US" sz="2400" b="1" dirty="0"/>
              <a:t> EMC </a:t>
            </a:r>
            <a:r>
              <a:rPr lang="en-US" sz="2400" b="1" dirty="0" smtClean="0"/>
              <a:t>Model Evaluation Group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53" y="1500761"/>
            <a:ext cx="3435447" cy="3435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1C8179-64F1-2949-BBCD-16B6E1D38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8" b="50635"/>
          <a:stretch/>
        </p:blipFill>
        <p:spPr>
          <a:xfrm>
            <a:off x="4821923" y="1352306"/>
            <a:ext cx="3754157" cy="40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Smoother Appearance of Precipitation Over Terrain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3" y="898816"/>
            <a:ext cx="7097926" cy="595918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539795" y="1594970"/>
            <a:ext cx="649715" cy="6350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32731" y="1594970"/>
            <a:ext cx="649715" cy="6350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5280" y="4183247"/>
            <a:ext cx="244012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has more detail in QPF over terrain of interior Alaska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Paradoxical given higher-resolution terrain data in FV3GFS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3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MDL, OWP, and ARL</a:t>
            </a:r>
            <a:endParaRPr lang="en-US" sz="1800" b="1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u="sng" dirty="0" smtClean="0">
                <a:solidFill>
                  <a:srgbClr val="000000"/>
                </a:solidFill>
              </a:rPr>
              <a:t>MDL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Testing revealed no serious issues or degradation to MOS or LAMP</a:t>
            </a:r>
          </a:p>
          <a:p>
            <a:r>
              <a:rPr lang="en-US" sz="2000" b="1" u="sng" dirty="0" smtClean="0">
                <a:solidFill>
                  <a:srgbClr val="008000"/>
                </a:solidFill>
              </a:rPr>
              <a:t>Recommended implementation</a:t>
            </a: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OWP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Most concerned about dry bias at higher precipitation thresholds</a:t>
            </a:r>
            <a:r>
              <a:rPr lang="en-US" sz="2000" dirty="0" smtClean="0">
                <a:solidFill>
                  <a:srgbClr val="000000"/>
                </a:solidFill>
              </a:rPr>
              <a:t>, especially at longer forecast lead times</a:t>
            </a: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Neutral to proposed implementation due to mixed results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ARL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surface winds were comparable to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Using DZDT instead of VVEL caused different dispersion/transport results</a:t>
            </a:r>
          </a:p>
          <a:p>
            <a:r>
              <a:rPr lang="en-US" sz="2000" b="1" u="sng" dirty="0" smtClean="0">
                <a:solidFill>
                  <a:srgbClr val="008000"/>
                </a:solidFill>
              </a:rPr>
              <a:t>Recommended implementation</a:t>
            </a:r>
            <a:endParaRPr lang="en-US" sz="2000" b="1" u="sng" dirty="0">
              <a:solidFill>
                <a:srgbClr val="008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5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SPC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performed </a:t>
            </a:r>
            <a:r>
              <a:rPr lang="en-US" sz="2000" dirty="0">
                <a:solidFill>
                  <a:srgbClr val="000000"/>
                </a:solidFill>
              </a:rPr>
              <a:t>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Evaluation based on statistical verification and examination of severe cases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Thunderstorm proxy forecasts (combination of instability and precipitation) from the FV3GFS have slightly higher POD and CSI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Expressed concern that the </a:t>
            </a:r>
            <a:r>
              <a:rPr lang="en-US" sz="2000" u="sng" dirty="0">
                <a:solidFill>
                  <a:srgbClr val="000000"/>
                </a:solidFill>
              </a:rPr>
              <a:t>GFS low </a:t>
            </a:r>
            <a:r>
              <a:rPr lang="en-US" sz="2000" u="sng" dirty="0" smtClean="0">
                <a:solidFill>
                  <a:srgbClr val="000000"/>
                </a:solidFill>
              </a:rPr>
              <a:t>biases </a:t>
            </a:r>
            <a:r>
              <a:rPr lang="en-US" sz="2000" u="sng" dirty="0">
                <a:solidFill>
                  <a:srgbClr val="000000"/>
                </a:solidFill>
              </a:rPr>
              <a:t>in instability </a:t>
            </a:r>
            <a:r>
              <a:rPr lang="en-US" sz="2000" u="sng" dirty="0" smtClean="0">
                <a:solidFill>
                  <a:srgbClr val="000000"/>
                </a:solidFill>
              </a:rPr>
              <a:t>and 2-m dewpoint appear </a:t>
            </a:r>
            <a:r>
              <a:rPr lang="en-US" sz="2000" u="sng" dirty="0">
                <a:solidFill>
                  <a:srgbClr val="000000"/>
                </a:solidFill>
              </a:rPr>
              <a:t>to be </a:t>
            </a:r>
            <a:r>
              <a:rPr lang="en-US" sz="2000" u="sng" dirty="0" smtClean="0">
                <a:solidFill>
                  <a:srgbClr val="000000"/>
                </a:solidFill>
              </a:rPr>
              <a:t>worsened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in the </a:t>
            </a:r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dirty="0">
                <a:solidFill>
                  <a:srgbClr val="000000"/>
                </a:solidFill>
              </a:rPr>
              <a:t>during the warm season over the </a:t>
            </a:r>
            <a:r>
              <a:rPr lang="en-US" sz="2000" dirty="0" smtClean="0">
                <a:solidFill>
                  <a:srgbClr val="000000"/>
                </a:solidFill>
              </a:rPr>
              <a:t>CONUS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Expressed concern that </a:t>
            </a:r>
            <a:r>
              <a:rPr lang="en-US" sz="2000" i="1" dirty="0" smtClean="0">
                <a:solidFill>
                  <a:srgbClr val="000000"/>
                </a:solidFill>
              </a:rPr>
              <a:t>(as expected) </a:t>
            </a: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u="sng" dirty="0" smtClean="0">
                <a:solidFill>
                  <a:srgbClr val="000000"/>
                </a:solidFill>
              </a:rPr>
              <a:t>FV3GFS over-mixes in the PBL along/near moisture gradients in the Plains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Neutral </a:t>
            </a:r>
            <a:r>
              <a:rPr lang="en-US" sz="2000" b="1" u="sng" dirty="0">
                <a:solidFill>
                  <a:srgbClr val="000000"/>
                </a:solidFill>
              </a:rPr>
              <a:t>to the proposed implementation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5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5" y="1371600"/>
            <a:ext cx="7115175" cy="474345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 smtClean="0"/>
              <a:t>SPC FV3GFS Evaluation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2-m Dewpoint Bias:  May-July 2018</a:t>
            </a:r>
            <a:endParaRPr lang="en-US" sz="36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6096000"/>
            <a:ext cx="8915400" cy="633947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For the warm season of 2018, the low frequency bias of 2-m dewpoint is slightly worse in the FV3GFS, especially during the overnight &amp; morning hours (03-15Z)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160020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 CONUS compared to </a:t>
            </a:r>
            <a:r>
              <a:rPr 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sfcOA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0866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F66482-92C1-4BA6-9F10-F8C248637635}" type="slidenum">
              <a:rPr lang="en-US" sz="1400">
                <a:solidFill>
                  <a:schemeClr val="tx2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27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2852" y="5791200"/>
            <a:ext cx="8704948" cy="9906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 global mean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reduction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in forecasts of CAPE magnitude by &gt;10% for the FV3GFS seems notable, especially given the low instability bias for the GFS over the CONUS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0866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F66482-92C1-4BA6-9F10-F8C248637635}" type="slidenum">
              <a:rPr lang="en-US" sz="1400">
                <a:solidFill>
                  <a:schemeClr val="tx2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3117" y="228600"/>
            <a:ext cx="8400148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 smtClean="0"/>
              <a:t>SPC FV3GFS Evaluation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Global Mean</a:t>
            </a:r>
            <a:r>
              <a:rPr lang="en-US" sz="3600" dirty="0"/>
              <a:t> </a:t>
            </a:r>
            <a:r>
              <a:rPr lang="en-US" sz="3600" dirty="0" smtClean="0"/>
              <a:t>CAPE:  May-Sep 2018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333" b="47778"/>
          <a:stretch/>
        </p:blipFill>
        <p:spPr>
          <a:xfrm>
            <a:off x="637634" y="1768475"/>
            <a:ext cx="7871114" cy="384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3544" y="5339576"/>
            <a:ext cx="15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Courtesy of EMC</a:t>
            </a:r>
          </a:p>
        </p:txBody>
      </p:sp>
    </p:spTree>
    <p:extLst>
      <p:ext uri="{BB962C8B-B14F-4D97-AF65-F5344CB8AC3E}">
        <p14:creationId xmlns:p14="http://schemas.microsoft.com/office/powerpoint/2010/main" val="305349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04978"/>
            <a:ext cx="3704844" cy="49876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85" y="1804978"/>
            <a:ext cx="3704844" cy="49876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43012"/>
            <a:ext cx="8382000" cy="6096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An eastward dryline-position bias (i.e., overmixing of PBL) is more pronounced in the FV3GFS than the GFS for this case as well.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0866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CBF66482-92C1-4BA6-9F10-F8C248637635}" type="slidenum">
              <a:rPr lang="en-US" sz="1400">
                <a:solidFill>
                  <a:srgbClr val="2F5897"/>
                </a:solidFill>
                <a:latin typeface="Palatino Linotype"/>
              </a:rPr>
              <a:pPr algn="r" defTabSz="914400">
                <a:defRPr/>
              </a:pPr>
              <a:t>15</a:t>
            </a:fld>
            <a:endParaRPr lang="en-US" sz="1400" dirty="0">
              <a:solidFill>
                <a:srgbClr val="2F5897"/>
              </a:solidFill>
              <a:latin typeface="Palatino Linotype"/>
            </a:endParaRPr>
          </a:p>
        </p:txBody>
      </p:sp>
      <p:sp>
        <p:nvSpPr>
          <p:cNvPr id="2" name="AutoShape 2" descr="data:image/png;base64,iVBORw0KGgoAAAANSUhEUgAAA+gAAALuCAYAAAA9jTxNAAAgAElEQVR4nOyd6XIVR5r3iYm+oo4O3YVuQZ8c/Y0rIOI1dntBBntmetzMvLz0LBovvXnUPb1aR2AjnVVHEiCzNAYZsAGpTp1F0jkH0Pq8Hw51KKUyq7KqMqsyq/6/iAyEVEtW7v98nsw8RRIsry6fCAAAAAAAAAAAAFDHKdEflleX6fKly6/+fR08ge79DQAAAAAAAAAAAMnhCnRPhL/x02X60T9c5oY3fgprOgAAAAAAAAAAoIoTAv3ypct0+ZJYmPvDT358GSIdAAAAAAAAAABQwDGB7oltGXHuD57LOwAAAAAAAACYxI/+4Y0T4Sc/Tq5dvGeJ/p/0eSbwxk8vn0i35dWDrKN1DFH+mhZPWcYC3b8BnN+N3Vt77v95eXWZfvLj0TWXLy0fuz8qXiJ6z/H/zs/rd4Ynuj9zwt4rumZ59YB+8uM3pOL4kx+PfvbHh/f85dWDV3F//bs4hd7miqLrPaL/J3mWLvz595Mfv0Fv/BSTWwAAAAAAumDHeCNv4eRjsLwLdG/M6mm8kU48rmU8jZYlovzNOl5x0+aYQH/988FYoHvC3C/QL18aveyNnx6/J44V3S9U2N8dj8/omuXVg7F4ZkUx0esM4YnqqNd4lTYsjl7h9U9W+J/vpS3bGMgUehbbK4pqMZqkYWTTKY1G8Sc/fl2OidQ3ICbkPQAAAACASfDGeCrGfaYJatXIfJ8JaaArf5MSNw7HLehHr8WuzDr0schYPaCfJLSg+wUu+zGsAH4dv5OCz7vWs7bzBKHMNd76epk4snERTQCw3xEn01BRwt+Txr1x4JVj1ZiQ9wAAAAAAJiEzLvV7fPqNHX7PR1YzhBmK/MY6/zP8WiHIi5h3v//6kdGS9TA++Tzvm1gDJ8+71493/ci4dHL86tc7PO0WlGb+dI6aTqJ4hP1OJl5BxrMo38WmTRRv8FNEvrXnl5bpsu/CsF3ciYiWjw7oR5dG98Zxc/dHnHUp9/AKB+9etkD57xWJFdlrZOP42op93DLu/3f0Hcet32GFnkeeKkqchnCUBq+FbljDyD7Pqwy8dIpbkUWNpijeYcR9p6q8BwAAAADIE+zYiGfo443l/MaVoHvC/v/GTy+fGFPzvGBF93tLjE9qpMtcD17RN7HGojAPV9boyE4A8OIsm2a8iQnZdGIR5S9PX4TFy693/H9P8l1Ex5dEs9qR5YRA/9Gl45Z0b605G4iOi/ORuI8v0P0fLSO6eL9nP5YVxLLX+N3b48RR5mfvPWGFnsX2ipK0IfT/3S88Zb6dzfso94bFn9cohqUJj6TvVJH3AAAAAAB5wj929o9pedcE/Y4d/4aNw3T/n4heHY193Gorul5GB7Gwlt8gETp6ZrQ0i/vdvPtZjRT2jih5mfS7/PEKG3dzBXqYSF9eHVna/dcnFej+n2UzJUiMEPFFoew1ooIniiNr1WULvshdIqzQ87C1opjQEEb5xqjpJpsmQej+fpm8BwAAAADIE3HGYP7fyWqUtP/v1xcyhhv/7/wepTJ4e5Cp/oa494juF1mn085L9neskfVH/yDWfEKB/qNLy/SGb126t1Hc8urBeM05e30SF3eik7uTe8i6uIt2U496TVDiiuIoWtcus96dSFzog7ClokS5RnflSfKNSdNEVI55cVL9/bLPAwAAAADIG0nHpbL3mP5/opPaJOoSx7B3ZGkY9JBZjpDFd3lx43kB+zm2SRxPdP/o0uj3y0cHtHx0QG8IxLm3SVwSge7/v/93MpvEsTuns+H1EXLh18i4RIgKgv9ZvN+HWcfjCCYbKorsNbobwijPUm1Bl9kkLs3vl/k7AAAAAIDtxB2XBi2V5N2T1f+XV5ePaY6gb4qiTbyxcJDncZBu864PO05bx3j2ddocnIhXUF5GWYMe5bv8ywnCNuc75f8Pz239J6/c2d8QiPfX7u3xzuEWZar/dzLHrInEjz+BZa9h/y4Xx+OFnXe/lykeMoWexeaKInNNWOXJeg26zE6bQYQds6a6I4j6PAAAAACAvBF3XErE32xYdE/a//eLbZlxMft7v5bisbx6cMJ7mNUpQRuy8a5PS3f4PQV48RLlZdJd3EVpE7bjvp/jx6wFWNGDQlzruehjeL/jf5R/nfxJAex91+j6N6SvYQuqbBz9cfPjvZf3TWGFnsXmiiJ7TVDlIVKzizvRyXQKuzfq0Ro82Pz7yY/FRwXG6QjC8j7seQAAAAAAIN/EdW/PMyaNiY9Z0Mcm94gCPc7mcAAAAAAAAAAA0kP2eOCiYaxAJ4ou0i+vLtPlS5h9AQAAAAAAAABT8XtUhnntFg2jBToR0eVLI5/4oHXnb7yymkOcAwAAAAAAAAAAyeEKdKLXa9K9cNkXlhOsOQcAAAAAAAAAAMBJhALdgxXqEOUAAAAAAAAAAIB6QgU6AAAAAAAAAAAA9HLw7AEEOgBZUKvV6OLFi3T69GmamJigU6dOjcPU1BSdOXOGSqVS5Of6nxMlnD59ms6cOUOzs7PKv4/3rosXL9L6+rqSd8WNl8p0B+kRt4yfOnWKJicnx+VvbW0t608BBrK2tkbT09M0OTl5on3Ie9vg/+YklEolOnPmzLE2dnJyMnH76jjO+HkTExOZxIFHrVY7VlbiEOXbWFTkG6/cT0xMoE8EIAMg0AFImVqtdmLgFxamp6eln59EvPg75ZmZmVjfVyqVIn3f6dOnUxHqutPdY2ZmJvLgCkRDRRn3lz/HcbL+pEJgQ92YmZkJLC+1Wi3rKGpjdnY2schcX1+XamcnJydjtfv+OJ45cyaTOPBgJ3vjIPNtYffFfTdvIp0NU1NTmUyqA1BEINABSJHp6enYQkJ2MKFSvEQRqI7jSHXyvDAxMaF1hj6NdGcnJoA+VJZxr/xBpOvDlrrBWkF5Ia/lZH19PbHI5D0jLEQVfGfOnBnfy+sz0ohDUJySlPGwb+OhIt+mpqYitZUQ6QDoBwIdgJS4ePFiKkJCtXiRsaTHGRTxgg6RnlW6A32oLuOnTo0s6UAPttQNdoKRtRgWSZzrFnpemJycjPQOfzx5+ZFGHPyIJnXiEPZtLCryjTe5oDO9AAByQKADkAJra2vcjm56eprrMrm+vk6zs7NcN70wIRG3s15bW+OKWRmXVN4gYWJigrvO13EcKpVKXGu76tl5G9IdRCdJWnvlnFdmsSZdD7bUDTaeRbAUBk2uRqFUKnHbTH87W6vVuAJadtmAvz3nicQ04sCiIu1kvo1FRb7x+sczZ84cawfX19e5Ih5r0gHQCwQ6ACnAulhHEaI89+wgIZF0oLC+vn7iGUEbx/E6b1nXeHbtnIwQjoJN6Q7kUZHWjuOcmIiJs+cACMeWumFLPFVRq9UCPZ+iwIreoLrETs7Krrf27w9w8eLFTOLgJ8j6HJWwb/OjKt/YPi4oDdj0gscRAHqBQAcgBVghEHX2OcrAQ8Ugk90oSdQZ82bgwwYXYe8KE8JRsC3dgRyq0pp1T4Xrph5sqRu2xFMFrLjkWZVl8e8+LnNv1Os9/HFkLd5pxcEjbL+CqAR9mx+V+cb2j0Fu9byJewCAPiDQAUiBpB0b67o3NTWl7V1E8p2xqln1KEI4CralO5BDZVoj3/RjSxrbEs+k8I6XJIr//axYlbFGs0JTxsU8KG5pxcEjbM+VqMjcqzrfksQxz/UDABOAQAcgBVR0bLLPUNWJhj2HZ4GIu4mSXwh7566qQHe6Bw3QorzbO683yfmzvPex6wenpqZOeDiI4uk4zokzcXn3e6ytrZ04c3hqair2cX1RvzXtZ9VqNS15RvT6PGJeWiapY2mWsSR1Y319nS5evHhiAnBiYoJOnz5Ns7OzyjZsy0MdTvLN/mfFrQusF5RMnY96j7+P4E0EpxEHD1bY8/YsiULYt3mozreosN8MANBHagL9k5lP6PKly+Of2d+pfpf3bPbnqO/17gH5JY08ZgeaQWu6k6Kqsw57Drt+PMi6LEOtVlO+S7LudE86uFd5Xi/vfTwrDzv5wbuPt9kSK5T88QnbCVj15n+qyjj7nbKbM8nsFD05ORm6VCNu2kdZqpFVGYtbN6Lcq2LyJw91OM4388pn3HrFtrMyS5TY5VFh3lf+9dK8djyNOBDxXdt5S72iEPZtHqrzLQrsd2O/DhAFFVrPBj2mMo6pCHRWLLP/J1KTed672CB6tz9uQc8C+YUtD7rgDbp1iXQVnTXr4s4TLuxAWoelNCm60z3J4D5MiPFCkDBjrxWdSc8+g/d3mbh4ZUL2WCOZ0wDipnsceLsghw064xwnGCXPopQJGZGeZRmLUzfiHJGVVCjEiacJ6ZsEURsYt16lIY79kyC8iY60BDpb/z1Ldty0k/k2D9X5FgW2bub1yEGgFr/uUvEck1FtdE7dxT0Noc4T5WGTBP73sveBfMPmsw6vDqKTA4hTp0aiRXTkV1xUdNYyu7vGGRBlgYnpzhN6U1NToccBBVmieQN5v7XFcRzuJAovbTzh4x+E8Tbz88fP737tvYu9XtXkSNwy7jgO1Wo17g79MmWYzTPekUS8Z8vmmff8ycnJYyJMdDRUUHxNLmM8WI8cz1PAXwZF6auq7bG1Dqsibr1i00H1+/wTxqKJPt1xIOK7tsd5jh+Zb1P5DVHhlWEcsQbC4OmtONikx1Qb+zJbg85asVXNsnh4z/KCX5CLxLs/LuzEAcgvPI8KXfkusoj4O/zp6WmanZ2N7RKctLPmWYV4HbLOQYFqTEv3KEf8yG7Ex/suGSsH7z7RAEwkbGWvV3U0T1Bexg1hbsPstwQNUmU3F+TFI2ipSJRNGU0uYzxYERAkutk17llsKmlS+qoibpuu+z7/5I0or3XHQeTanvT9Mt+m6huiwOszZZbtABBkhI3zHF1GM9Wo1oyZCXQZS7bq9/CeH2RpT8P1GWSPyMNCF7Ozs9Jusp5wjNIpxums19fXqVQqCTtlVe/JElPSnV0+IGM1YePNm0Rg3y872GPvCxJ9vLWWQe9JujZTNs5JQ9j+CeyGiDITDayg55UlXlzCJohkyoLpZSzuNR5sfqhaPmFrHVZF3Lqq+z6/5Vo0MaY7DiLX9qTvl/k2Vd8QBZ7HztTUlNb9c0B+4BlE495vOrqs/Jnu4s7bxE2HMAorKEEWdpB/eMss0sh/b9dfWREhO3utWryI3MB1DArSIK10F8G6fsvsyMxaDHn3sO+Pu3N02H2y5UN0vQpUle2JiQkpl2HW/VpmaQQ7OSGTZzKCjC0LvPibXsZkrsnCjdbWOqyKuHVV933+a0QeBTrjEOTarvL9cb0ldLSxk5OTdObMGZqenj4h1mFJB2EkMXLaKM49b22VGHHMWprWap74krGeiq4H+STtxmFtbY1mZmbo9OnToVbesMGgKvES9i4dg4K00ZnuIlgvhThij2fBZd8v66rP3hdn53GV18eJc5TgHX0VxRLE5lmceMrkmYwgkykLppcxHrxJM9X7RKiIJ5F56auKuHVV531+1/IgTxddcQhzbU/yftlvS/oNKuCdXpFm3QT2kERg27Le3I8uPZi5QBeJXZ0ZxCs4Mhb2NN2gQfZkOQmzvr5OMzMzwl2NowjnOGFycjK082WPFsrDrq4q010EOxEgk24yLr1pDa51Xy+D7DN5m4qdPn06clmVOUZLJoR9h4wgkykLNpYx1m2cjUuU88TjYmsdVkVabUiU+/yeBzomjMPuC3NtT/J+2W9L+g0q8afHxMRELvp9oA4Vm8LZYDn30KkHMxfoRCfFuG4LtUig8wQ4z+0dLvDFwJQ8Xltbi7SDcxzhMDExQadPn6aLFy9Kz4rbsot7XJKmuwhdA8m0Bte6r5ch6jPZTduinssep07xQtLvkL3Ptud6lEolqX0ivLWwqsWBrXVYFXHfr2IHddE6fn8bHNTH6IiDjGs77zmy75f9tijfoLvcsG1pkokFkD+SaDdTxtxR0KlVjRDoQRZqHTMpYYVAJMhtWhcB1GBSY8EKYtW72UZFZi1sVGZmZowT+qrT3bTBfdT7dF8vQ5xnJhHpYYJRNqj4Dpn7bHsuy8WLF6W9FlRupGZrHVZF3PfrOoOc9TpIOw6q6j0v7lG+LYw0yw0b7ySu+SB/xBXZJiwbjruRnS6MEOhhglh1AkRJVBtndIA6VEzGqOo8ZXcOTquzZtfmJe2oVT/P1HQ3bXAf9T7d18sQ95msu7vs7t+66pRtZSGtMuaxtrYmJdZViQRb67Aq4r5fl0D3T6qFHYNom0CP8m1hpF1usi6nwEziajYT9vUSGYpFp4ylsdTZCIEuQpcVPUqiZl1ogP2wg8skG6vIdIxpdp7su5JYv2Ut1bKYmu6mrV+Nep/u62VI8kx22YLMkWkyR2TFIc53yFiwbC9jovjNzs4KT2BQ4cFjax1WRdz3s7vay2zAyJ6MwMs//4Ra2DN1xIFXzuKGJN8WRtrlJutyCsyDFbSymOCZHLbEOY6HtwrxbrRAJ1IvkKO6z8OCDpLC26QqDuwAT9Qxptl5qvo23nnZSXeINTXd4+wAzXoXyOwALUvU+3RfL0OSZ/I2IwsbILN5pmqzMjYeMhNcbFngWd9sL2NhOI4TaX2w6nialr6qiPt+mTLJwuYfLw39EyFhk2I64sCmR5KQ5NvCUFUvZSaa2L5a1gsJ5Js4Ws0Ey7k/HmHXhE1ChIn6qBgv0P0fpnKGRTbBsp7ZAfbDrn2NO8Bn13yLBGeagzye2Ilj+WYtUioG26ame5wzlNnJBpkzlGWJep/u62VI+kw2D8IGmWwZSOqS6sF+R5yywJtcsLGMxdnkS3XZsrUOqyLJ+5O2C6w49Pctsv2B6jhEIcq743ybqnf7YSeaZLxQ2HKsqi0EdhNVhGa92bbqTb9ZV3gV+6lZIdBFawCSPleUId47olraARDBW0MZxSWTHRAGic20B3lsh+112rKz8bxdm1Wdr2piusuuafcj42KtUzyleb0MKp7Jlo2ggSZvIirM6sVamnjPZ58ZpyzIxNeGMsa2IzKTaVG/UUU8icxLX1UkeT8r9oLqE3stb5mGv+2VnfRVHYcoREm7ON+m6t1+WBf/sGPTeJ5uuo8+BGYTR5/p3ARc5t28jb+TaLiwE7/iPt8Kga5jwzhZF4UobvAQ6UAEr2PzOsSLFy9yXVvX1tZodnaWKzJVH/eSFNHRSNPT0yfEtuM4VCqVTgyQVA5YPExN9yQDSdWeE1Hv0329DCqeGXVZRdQBPVt+eGWNVzaDygK7fj6orthWxlgX5TDRy06epS10TEpfVSR5P89jaWpq6lidqtVq3KMreSLPn2ayE7aq4xCFuGVHxWR0knzjea+xabG+vs6drFZh/Qf2knTdedrwXNDDrg8jSJsmFf/GC3Rdx64FJWic2aCs3TWA+fA6uDgh7HioLAZ56+vrUucXhwUdR7akle6sIPMLBvY+nkVWdiApikPcfI96n+7rZVD1TNZqGzTg5JVxdjDrTT6x18kKMv/1YWUhTMCaVMZk6wYrZCcmJqhUKh2z6q2vr3O9dlRs3Bfl+0xKX1Ukfb/s0XgydS5uPFTGIQpR0s6k9pA3qSEbVG2WCewkqvjMUitF2QCO93PY94j+nuQ7jRfocRNO5rk8ER63AKmIE8g/rEtZ1CBzdnNWg7z19fVYgyMv6FzLlka6i3aXFuVDnIFRkJUnbr5HvU/39TKofCYrpoPWE8fJs6BJJ961qspj3PjqKGOydcNxnFgTfbo27QvDlPRVRdL3s14Qccux/zlRJ21VxSEqsmmX5NuSvlsEb8IrLM3g2g6iHlmd5Y7tYUJc5u9+ZL4l1wJdJjGTfHyYm3uc+MKKDsJYX18XuncHBVkXzqwHeTMzM5EG2TyXOh3oTvcwLwIea2trUpMak5OT2iZmot6n+3oZVD6TN6APSusoE1Fhk0687wgro6dPn44kKEwoY1Hqxvr6eqSJClX7VcT9PhPSVxUq3i/aVyRKevg3ZYxzfJ6KOERFNu2SfluSdwfB8/zhhampKVjOARHZc2R1Um3GM9rKPC+pt4DxAp39MNUL+0VW9Kgu7t71sKADWfzn+vIG5VNTU3TmzJnIZ6RmPcjzKJVKND09Lfw23vr0NNCV7t6zp6enTwzYw454K5VKdObMmWMDpMnJSTpz5oz05EXcfI96n+7rZVD9zDgbRnl5xsvrixcvSg1iRd/B7tEwMTFBZ86cSVRfsixjRNHrRq1Wo+np6RNiPWqco5Dk+7JOXxWofD8vPbxyHJYe/jIic/SgjjhERTbtVH1bnHfLMDs7e6I9nJyczKy/BuYSRXxm6dauQpeJjMVB5HoNehquEEkX98u4QgAAAAAsWQsyAAAAICpR9E4W6855Htcqnym7gXjuBbrOjA3bgU+3CwMAAIBiAoEOAADANtISqSYRZ1O8XLq489afe79X/R5RQQubKcHGcAAAAOICgQ4AAMA2ZD2Mi66PcmlBl91lLwky7gqiCQLVcQEAAFAsINABAADYRpjugTgfkUsLOotIqBMls6qHFSLeJAG78QAKIQAAgKhAoAMAALANWYFedAoh0FlBrsp6HWUdBc/tHtZzAAAAcYBABwAAYBthhkloo5wfsyYiyJoelTiJh13bAQAAJAUCHQAAgG0EaR94FY9Img5WCnSik+fbxU2EOPfDvR0AAEBSINABAADYhkg3wbP4NUFpJIOVAl3lhnFRd2LnWe9F7u8AAAAAAAAAkBfCTr8Cxy3o/n9zLdCJTu7AnnQdehRhza6HF20ix7sPAAAAAAAAAGxDZBjFst/XiHRhFM1qrUD3YAtEEsu1bMFi3+cleNC6dLjCAwCAnUxMTNCpU6doYmJCeA3rph7FbZ11dfeHqakpqtVqib8hC0qlUtZRAAAAwCHMKCkyNAa5bsN7mL8MOs7eZVYL9LizEjLPCyLKTu6sGzwAAAB7KJVKxwSzSHTqEuhesE2kT05OYl09AABkgEinRP2ZFfFBru0wRJ7UfLw0yb0FPahAJX2uTEELmg1hZ08wqwQAAHZy5swZOnXqFE1PT9OpU6fozJkz3OtUCHQe3nunpqaiRz5DsPEdAACkj8i1Ourvo1h/sfeWHLIG209mPsmXQI/7HN7vZNaT+0W4RxJ3BgAAAGbhd233XN1F1+kQ6FGfZQo2xhkAAGyH1SY8l+ugDd7Ye2UtwtA5csh6alsr0IlOivQ49wfdJyOw2ffz3EFQcAEAwD5mZ2fH1nOi19bs2dnZE9dmJdBnZmbG7uQTExM0MzMTeL/3DRMTE+PvCnvu5ORk4HMdxxlfe/r0aa6Lvp9SqURTU1PH1tljvToAAKglTJTHeRb7O1jPoyGjC622oPuJu2u6zCyGrLu7aLIAazIAAMBOPBHprf+u1WpCd/MsXNxFYpi91vv9xYsXQ6/1f7fsc/3x8OIrEugzMzPCdfa8SQAAAADxULU2XCQqoXHiEbZ/mvUWdA/RRgZhszqylu0o17Hn3uHINQAAsA/Hcbg7t3tu7o7jHPu97k3i1tbWjt3jbV43NTU1jovjOGNx7bdIe8+YmJgYP2dtbW38LX6PAM9rQOZav3APSw82/fzf471zcnJSKr0AAACkC0/PwEM4PrzlA35yI9B5Gx6wFu24rudxdooPcr9HgQYAALNh3ds9RG7uugT61NTUCXFO9Np6zgpjb2Lh9OnTJ57PupF7It9/rfdc0bV+K7r3XN4O86LvF8UFAACAucCCrhb2eO5cCnQP3rlzvM3k4qyZYMW/zPUigY4CDQAAZuOtqWbF59raGtfaq9rFfXJykiYmJkKPdQsKMnFJ61oPvwv86dOnaW1tjTsBAQAAwBxYPYM9ttTB04u5Euh+RGI9qiWc98woVvcgyz4AAADzWF9flxLA6+vr43tUC3RvvTv7HvYe2wQ6EdHFixfHru5+93vedwIAAMgeVrtg93a1sOmZW4HOInPEQBhBVvGga0ViHQAAgHnwNlPjhYsXL47vUS3QiV67m/td0FU+P2q8VQl0j1KpRNPT08d2iwcAAGAWPO2C3dvVwhpycy3QdYniKOvQWas5rOcAAGA2nmAUWXQ9C7tfUOoQ6J47/alTJzeJE60VD3o+667vrSs/c+ZM6HN569WTCvQk1wMAAEgHnhjXbWwsooXe/825FehJ1pvLPDvq5nJFKmAAAGArnijmWa39eLule8JZh0AnElvRebutE70+xownpEU7s/vFeJxd3IO+iZ3k8CY/eDvHw4IOAADmkbZAL/qy4EJY0FVnqmxhgdUcAADsw9vELMwy7VmUvV3edQl0b1d2nhVddF45u57b+z3vet5ERNRz0Hl4QtyLj4cnxnmBtxs8AACAbGEFuk7jI7sUuYhiPdcWdCJ5MR3nuXEs6FivAQAAZjMxMXHi7HOZa3UJdKLXkwY8MT0zM3NMDJ85c+aE1dr/fM8iPzk5STMzM8J3zszMjK3momuD4l2r1cbxYtOzVCodmwSYmpqCOAcAAAPhuZrL6pmowlp0reh0rjxSiDXoRHpFeljhxPpzQIRz72VBOhUbtI/6kJksQP0DwE7QdgJdiARxVE9iGSOlrPguilDPvUAnij6DI/tMWYGOHdyLTRE3uohDnhtaEA7qiD5kBDrqHwB2grYT6ITXN8iUOfa+sHui9kF5904uhED3UN2Iyczy+K/J+2wPEJPXBkQlGGQUG7SN+oAFHYD8grYT6ITtG6IcNy1yVWevS2LIyuv4unACXaU1M+pzRGso0LDmn7w2IKpAPQAoA/qABR2A/IK2E+iC1SlRDI1Blnf2lK0kZTivfVfhBLoqYRznGTxXd1FBBfkCAj0YDDAA2r5sQR0EwE5g7AG68I9do2oUUZnUsYY8j+W/UALdTxJRnOQ+0T1hoh3YTR4bD5VAnAHUkWxBHQTAXjBWBDpQaT3XSR77r8IKdKJkLu9xNyeQfZcONxCQHXlsPFSCcg1QR7IFdRAAe0H7CVQi0jhRNUxa5NGgWWiBThTfGh7n6LS4ohqLo1QAACAASURBVJ53L0S7XSCPgsHgAqCOZAvqIAD2gvYTqMKvb/z4dYjsM9IEAt1iRII6SqHjPSvsPv81qlzXsY7dLpAnwWBwAVBHsgV1EAB7QfsJVMHrC6IaJbPoT/JWBwoj0MPWdUcVzSIxzBPjPPGs2vLNE+qwsJsB0j+cvDWsIDqoJ9mCOgiA3eTNggiygdcXR9VHWZXDPI0jCiPQiaKJdBmreNDxAyILd5qWbrjFmwEGvuGgPALUk+zBAB8Ae0E/ClQQ5Gkc9/60yFMdKJxA54lp0XWyQp0nwP3/mmLVhlt8NuSpwdAFyh8ggkDMGrRVANgL+lGggiAX97j3p0le6kFhBHqQO7poQMiKWd7f2WeLrOVB1vUsCYpjXgp5lkBwhGNCPQBmgPqSLaiLANgL6i9QQVStxJJ1Ocz6/aoohEAPs5YHCVGRS3yY+3qQMI+zA3xahMXZtPiajol5bBoQZcADbUy2oL0CwG7Qn4KksP1wVOt51uUv6oSCqRRKoAf9XdaaHmQp979Lxqpuw2AoTKzb8A1ZAsERDsoQ8MhDp2ozaK8AsBu0oSApbD9gk/XcIw/jSgh03zWy7u6yhVUkzm0vOGFeAugcRuQhr9PAlAYdZA/qS7agLgJgN2hDQVJEHsMymFL+8tCXQaAz14W5c0ctfEEu43kizMJue0WJS5G/XRZTGnSQPagv2YK6CIDdoA0FSeCN2W3aIM6P7f0ZBDrnWh1W4aK5hMu4xRctHQCfPE5YgXigrmQL6iIAdpNXIxDQi8iA6P99GKbpG9vHExDoIfepEJVYtz0izC3e9sokoqj5LQsGE8Ajr22ALaCtAsB+0KeCKPC0if93tq0/97BZV1y+dBkCPcozggS26B289dpRZqTyTJD7f54mMzCjHQzqAvDIQ323GdRFAOwH7SiIAs+lPU4ZMrHc2dineelYKIGuIpOiCEn2b/5/TSzIJiBKX9VLDtLGxkYiLVAXgAfqSbagLgJgP2hHQRRUebOaWO5s7NO8dCyEQCdSX3BEZ56zfw8SmbYVmqyQXc9uumhHnp/ExsYT6MOGepxn0EYBYD/oV4EsqsbSJnu82tSv+dOwMAKdSO/gL8zqyxP0GIjGh5eWpot2mxqJtECaAD+m1dmigfoIQD4wVSwBs9CxGbZp2FIXWOMtBLrCZ7OCUUasAzXIusVnne62NBRpgfQAfiDQsyXr9hEAoAbUZRCG6rGxyeM5G8YWbBwLI9B1u1/4EzbMoouGUz1BO02aZG1H3h8H6QH8mNzBFwEbBjEAgHDQt4IgeHtjJcXkMpd13xaWLry0K4xAJ0ovg1hBKBKFQB1RG4Ysre3I/9cgLYAfkzv4IoD6CEA+yFqQALPRYZgyuf/Osj6EpYtIF0Kgp/A+WNL1k2RgyRPrOq3tyPfXIC2AHwjEbEF9BCA/oD0FInQYC00ub1n2bUGaIUhTQKBrfp+MSAfJSVL5wvIhimiXjQNmt0dAEAA/qBfZgvoIQH5AfQYidGgQk8tbVkbRoPeG5QEEuoZ3eInNru/giTpTC7NNJG1k4t4vEu0ywh0TNCMgyIAftInZg3YJgHyAugzSxPTxXBbjC9FYn9WGPCDQFT9fJNhUukiD4yStdKorraxwhxjBAAKcBO1jtqBdAiAfoC6DtLBh2W7a403e+N9DJq0g0BU/P8hqzl4D1JC0UUij0sq4xhetXJjemINsKFo9MA3USwDyASbAQRrYMn4ViWX/31TD04OyHrQQ6IqfH2Y5RYOpniQVK+v8CHOLt6HRiwuEAOCRdZ0sOnlucwAoGuhnQRrY0G+EjbV1fINX90TvC6IwAj0NcSzKeN0FoOjYLNB5yIp20+IdFdQFwAMDymxBvQQgP6A9Bbqxwb2dJWj5qSqiWsxZCiXQdRUeWVFuU+G1iSQDSlsaFRnvjKCfTQR1AvAwucwWAdRLAPIDJtyAbvLQZ6seL7NaME4dLJRA1zHwCBJOcG3XT9LOx+aGRWYDOlkBn0X5tDntgT7QVmYL6qVd+Pe3AYAFAh3oJi/ewSq+Q6T/4lAYgU6kvqHiCfCwY9WAWrI6Ys0mogj4MBGvI14A+MlDR28rmEy2hzBPvaR5iDqYH9DXAt3kQeck/YYgT+o4QKAneJZIuAQJH6CWpA2C7Q2KSsIs8qpd6SEEAA+0ldkgmrgD5hHUBvPaZBkru7/eicoAyoOdoC4D3eRF54jGsjydx7tGlVH28qXLEOhxnxMkTmA9T48kaXv50mXrG5O0SWJ9Z/MK9QLwwGAyO8KsssAMwowDQV5TPPEedD2vLQd2gb4W6CYv/USY0dX//7AxcBJt8snMJxDocZ4hmxFYf66fJGmLTks9sgO9tNzogX2gXmYH218lHWgAtfjbR57IDtukNsrkqv8dMDjYDfpWoBu2nbAV3jeEGZ3YtldVHCDQYz5H1BkSnXQVRoemB6w/t48oA8Sgn0F+QXuZHUEeYSBbZIQ3T6jz8i9Jm2r7ALyI5EE4AbPJ0xgt6iSnym/2PxsCXdFzg2aa81BgTSTpQB75YiZhjaKsmAd2gnqZHbz+CvXJDGQmLYPaTh3xAPaAdhWkQV7aBl77ylrJVWtKtt0upEBXWYCCZq7ZzhKoJWk+5qUhKSIqBDxc680E9TI7ggQ66ki28MYaot/z2kIdcQH2gDwDaZDniSBe+6v6+YW2oKvusKKs/QJqgYs7EBFFwEPQmwXay+wQ9Y/Ik2xh2x02P9IeZ2BcYx8Y7wDdFKFN0Nn2sePSwgl0VYPsoME+hHk6JElf5A3wo1vQA3kwkMwOfxn3gzzJHn++sG7tWeQPyoRdoC8COinKeIc3HlT9XO/fwgh0la5fQYNxrD1PjyTpi7wBSdAp6ItOETp5UwkaZKF8ZktYW5M2qgeoQD+ow0AnefcuFGm9pIgEf6EEumjwHBWRO7sKyzyQI2nFwMACpEWYt40KC32eJgBsiaep6ConaDOzg2cI0LUJnCxFsZjlCeQX0EUR2gNdYyqR4C+MQFfZmQVZzjG4TIek+Yh8AiYSRcSr+L1pP9sST1t+jlseeKDNTJeg8YU/v7KOY9K+GKQH6jDQhQntUVqwfWhSRPqxMAJddeEJG8wAvSRNewwqQJHgibM0JwKi/D7ImwC/l/u9DtBmpkdQHptmqcI4yB5MKjcgP5jWJqWB34sp6XNE/XfhBLr38UUqSHkkSWNQxMYEFBuv/QNmo1tkJwFCTC/sJBVvwsrEPDC5zIKTmFiGgN0UcXyhqs0LatsLJdB5nR2wk6SVAyIdFAkMyuzB1LxCe6mPMK+RrNebh4H+1B6QT0A1RdFTvDY5CWHeb4UR6ER8kQ7sQ9UEC8oAKAoo6/Zgal6J+s0iDMx0I0pXkau7icDwYQemti/AToqip3RMlvK8pPwURqCLZqWBfajKO5QDUBSK0IHmBdNFWNDmdEmfXUQvN9FgT7RxkMmojCvaLD3YVJ6A+RShnWaXH6n+ZlF/V0iBnvfClHdUdtwoD6AIYLBrFyYPomXcsGXXTfOeUzRPN14fZINbO484cY5TbkB8ijT5BfST9/rKE+c63sF7biEEuq2dHeCjepYeHRXIO2j37MLG/BIJd5EgCPu76Jl5a6/9eW2bWzsPmcmVKKdKAPUUZfIL6CXP9dXrZ9L4PlEbXxiBbmtnB06isqKgowJFAO2eXeQtv/zCOkyU8+7Nc/8t8kaQuc9kgrwqwvJT1RFGQExe6xNIj7A11LYi8g7TBSzosKDnBh3r3PJmlQHAD9o9u8hbfgW5wyd5Rh6Iki62jWNEHhBBcc/bYN9k8laXQDr462feyg+vPdbdJhXego6Zwnygo5KgbIC8gwGvXeStTVJhiZC1NNtW1mUHgnn3JPCT9+8zCdvqC8gWkXjNC943pWlFF/VnuRfoeXS/KDI6KglmkUHeQftnD+iv5GD7Ah2DqTT6BZm89g8YbRoQx/WYQPlPF5vKFMiWvO8VwWur0vhG3nsLIdBt69SAGF0VBeUD5BlMQNlF3gY9OvCnEc8CnTT9dG9MJ+uuzxO5NpSNuBveYYIqfWCkAGGIXL9tHTuL2tUs2x+2jcy1QBd1augA7EWnBR3lAeQVWzvRooLBcjhBAyqeuI5S/nnCkv276D6ZuiYjWIMGkDbADuCjjLts+s68YFv5AunBE+Y2jyfCTpHIsg7428hcC3Si8J1E0RjZhWohnZcGB4AgMAFlF2iP5BAJXV5fL9vfs88TudLL7FAeFNeg+PAGwzaVCdHgV3bywqZvzRNIe8AiErGmlxFR++r/FlEbm+W3+eNQCIEe5saABskedEyq2NLgABAXtHH2gPZILbLWdFZU8u6XGUv4nxVn3CES/EXBJhGQR2C8Ah5BZcHk+ikS2qJJBlPEOdFxo2HuBTqvQ9SxXg3oR5d7uykVEwBdYMBlF2iP1BO23M0/LmCJOpEf1yAgG5+8AyNKtiDNgYeNAl1UfoPG+yZpQS+OuRfooobeNLcGEI6uPEJnBPIO2je7QHukHpFVO632P0xwB8WvqGBJYnag/AEicV9k8rg5bHLUhnJdGIEelhGYrbUDnfmCAQDIMzZ0SOA1yC998Cbndb9P5l28SQPwGlsG1nkCxisQlP8mlo0gD2mbvJIK5eIeBts5Qqibh+7GAPkN8ootnRIYYeLAB0Qn6kSATQPItIG3YzZgXFRcwuqbiWWDnYAVWdBtIdcCPW5nh5ls89BdsZDfIK/Y1ikVHRMHPkAedpAI1IG2LH1QjotFFP1jUn0UWc9tXjaUW4GuwgqOhskM0qpUts6yARAEBJ9dYLLQTmy21NgC2rL00d0e2ZafQWubeac62IJI1AZ9h2ntXJAgFwl3k8m1QE+a+OhozSDNxs7GWTYAgkB5Npv9o30iIto93CUiosOjw2ODB+elQ88PngvvP6TDY89h2drbor3DPTo4OqDeXk/8nKND7u+H+8Px3/r7fSIi2t7bPnHdER1x739x8IL7cx6w3UJjGzYMqvNIHNEpI2BtqzMy1llbxB9R+B5csgLdpMmIsDjZVO5yLdBVFBobMjHvpN3YYWIG5AlbBgt54/nBc9o93KU723fo4OiA7m7dpcH+gB4OHtLft/5OX298Td/1v6Nqq0p3tu7QUnuJVtordGfrDl394Sr9/trvaXFzkWqtGpWdMt3q3aIXBy+o9bJFnd0OHRwd0KPhI2q0G/Rg5wHd7NykG90b9Hj4mCqtCjkvHKq2qlRxKrSwuUA1t0blzTKttFdoe2+bjuiInJcOEY0mAe5t36O17hq1dlu05C5RZ7dDjXaDyk6Zrm1eo2a7SRWnQtc716nqVKnu1sl96dJqZ5W+H35PDwcP6VbvFvX3+tR0m7S9t02rnVWqtqr01cZXdKN7g8pOmW73bo+F+vbeNt3dvks7eztZZlVkRLvBm4RtYiEMWwbVeUXWahxFwNpkdY5S/kwup1HWZcvkiUnfyvsmNm4y320KuRToKjsl0xuNIpBFRUK+gzyAQW26HBwdjMVnxalQtVWleqtOi84i1d06lZ0yLblLVG1VqdluUq1Vo6bbHP3fbVK9Vae6W6cv731JpYclWm4vU7PdpOX2MtVaNVp0FqnhNkbPdevj51RbVVpqL1G9Vadaq0YNt0E1t0bNdnN8/5K7RMvtZWq4I9Fdb9XHcay2qrTkLlHdrVPNHd1fdUe/8+5vuA1abi9TvVUfPa+9RBWnMnq/Ux2/u+JURt+6WaaG2zhxn/cdq+1VqrQq1HAbVHfrtNJZoWfPn43TUmSRzxqTRblHkGCyFdvjnweChHZSC7LJwilq/THtG+JOKMp8h0kTgEGTPx42tSG5E+iqZ4xNq2hFJIuOOQ8DGgBQhtOl6TZpcXORVjurI/H9StxGDXP35mju3hz97e9/O/G3pntccMcN3v1x45g0eMJ9ub1MFadCS+7S2Ftg4/kGLbeXqbPboSM6op39HXp5+DLr7DXeIi0SSKYKnyjYHn8QTpjAz2osGLXOm9BGqJigk61zJnwv0fHywStLtrUhuRPoRGorsW0ZmkeyqvymD8YACAPtl366e13afLFJ1VaVaq3aMWtxkiAS6HkPS+7IMu+loecpUG/XafPFJg0OBjQ8GFJ3r5tqPrMWKJNgdzAWDVJNi3cU0BcXB5G4Srscx63vWY5ZecI8LlGPqs6aMO8O29oQCHSJZ9mUoXkj6wqF/Ac2k3X9yTP7R/v04uAFLTqLYxdxlUK1qALdH6rOyIW/4Tao0qqMLey1Vo1qbo2ePn9K7q5LROJN7lRgskeVaPCZF2FOFLyxk4l5ApITJLbS6NeSvCPNOqfrrO8ozzJlnMGboLx86fKJCUtbgECXeJZNGZo3sk7/vAxwQDExVVTYjOdqfbN785ilV3Xw3NyzFskmBc+9v+E2xmvtPRF/u3ebFp1Fevr8qdL8Nl2cB7kD56Xf8g+0RcIN5BPeJnI68zxNy3NcRBZi1dgo0tn42tw+5E6gq55dM7VjLgpZVy5bXWMAIEL7pQrvWLH72/ep7JRprbs23qBNlxgNWoeO8Eqw+zawq7v18YZ1i87ieMO5/aN92j/apzu9O5E3njO97Q9bq2tqvOOQJ9dVEB12LKgjz1kLbFx0iGZdlvIo7w0iq7G6P69MnkyNQ64Euo6GOmuBWHRM6XhRDoCNmFJ/bOWIjujp86dU3ixTtTUSfsvtZaq5tVQEqCfQYUmPLtyrTpXKTpmWu8tUdspUdsr0oP+AbnZv0nB/GJr3pg/2gly+895fedZ0m840BurRsSG0quepqIemTEaZaEUPmqzLC7kS6ETqLUZo+LPFhPQvwoAH5BOU2+jsHe0REdEhHdJyZ5nub9+nRmt0XFgWO57D1T2ZUPeWIKy0V0Zr11+tY1/rrNHO/g6ttFfokEbr13u7PSIyu80PGqibHG/VwM0d8MpA0p91xE+WsDhmIT6jTArorIdBG1+ym2TmhVwJdB3u7XmbkbEJkyocygGwEQxco3Ojc4OWOkt0q3trdC54q6Z8A7gowbOgQ6SrDd7u8JVWhe5t3xudC9+q0O3ebfr9/O/p8qXL1N3tjsX7wdFBxiXz5G7tfopmSdYprIA98KzLIqtz0O+zKkNBcfST5Vg4awu6TB7mcaIudwJddebkMdNtwaR0RzkANmLKBJcNtF+26c7WHaq2quNNyLIWkV7AWnR9odlujidh6m6dSusluvLwCl15coUqToVWO6v09PlTurdzj25v387sPPYwAZ6nui5jHYd7O7CRMLEZdF9W5TxK26LTE8F7tn95S54n53Ij0HVZW5O4UeW54KSBSR0v24CaEi8AgjCpDplM/6BP1zavUaVVyVww8gLWoacT5u7N0Zfffklz9+aOHe9Wd+ujHePd0XF617vXqb/fJyKivcM97eUzili1HdFu7Szs2AwAk+EJ8ygaIStLf9RJMNVxDLKU56XNE5ELgZ6Ge0NUoZ7WGpc8Y1rlS9K4ApAFptUhk+i+7NKt3i1a6axQ2SmPj/AyMcDFPbt09u87UG/VqemO1rWXN0e7+a92Vulm9yb19/s0PBjS+s660nIqM+bIQ3/EG1/Bgg5shjf+T1JW056MijvWVVknZdzb80ouBDpReh0Ur3AE/SxzPTiJiSI4LO9MiisARBDoPPaP9um7/ndUaVWObSJmcoAFXb8wj7PW3zuLvd6uU6M9WhZRbVXp642v6fHgsZLyKjMIZa+xqc7zxkzs32TuZX9fhAE8MAvROF/V2DDN/jxJ/VG9FxhrPS+KfsqFQM+iIRYJ77AZXZ4VNu+FLCqmVz54RwBbMLkepc3+0T6t99ep0W5QtVXNXBTGEZBZxyOPwRPlcdN47t4clb4rUdNtHvPCqLVqdG3zGn0//J7aL9r0TfebsTu85x4fhKyFmO0vTTUIBO26LOo/ZcdS/uuL5AILsifN8WBa5TnpxIKqeEbVV3kjNwLd1gzzx11UGZKKef89UY5LyBLTJy54DQcEOjANm9vGpBwcHdDB0QHd3b5Lw/0h1dzayGruNjPdlT1OgAVdX0gy+RF2Tn3TbVK1VaVqq0q1Vo0WNhdotb1K5c0yrbRXaHtvm4iIurvdY2U3Sp/v73tE/ZLo/zqR8SqUsZBHNXZ4P2cxKRF1j5qits15Ie3JoDTGxaraCBVjYtFEY1HG2rkR6LZmWNhst+h3PKK43Mtcm7V12CZxYfqEAigmNreNSbneuU7lVplqbo0WnUVquI3MxWASEYl16GqD36U9iUCXyRf/OnavHDbcBpWdMi21l6jmjlzjN15s0Ny3c/TZ7GdS/UnU/po3BtCBqgmBoPW77IDd/440vtF7Dy8+ccdZQWngf58JHhEg/TFqGnttqaozKgR+0CRjEbBeoKfRCOskaHaZVxlVrXuPcp/oOWmljQ2gswQmYlMdUsHO/g5t722Pzrh27HJjlxWDWccjD0GFOPfyJKl3g+fNseQuUelRiUrfleivt/9KDbdB3/W/IyKizeeb9PzgOfX3+7S1tzUu71Em8P3oHOirHCNEHbP448BLD/91rOgNigP73KjjqiTjLJn3gPTJapJEZ77rqrtx7y/6kmCrBXoRM4wou3UZYZ2JSmyaKUsr/QGISlHax4OjA9o93KWFzQWquTWrreVhYjDreOQhRJns8K7z0p5ds65i0oR9XsUZLcWotWr01cZXVG/VadFZHLnKuzX6fvg9PRw8pCvfX6Ff/8+vY/U/OgSGbhdU3vhD1Max36fCkzCpUOZZ/KMKfNH1ID2yTnedY06Vz42bRpiIGmG9QC9ippmCTMem4vkmk3VDDUAQNtShJBzRET3qP6LbW7dHu2lbsCN7EhEHga4mHWUFOmtp5/0cVaDz7pfdQb7hNqju1qneqlOtVaPyZpn+cuMv9NXTr+jp8Om4XhwcHUjVnyQi3d/vmSoWeQI9riehCpHAxsH/r2hyIyhN2TgC/ZhSznXluUoxHCedTElfE7BeoCMTzUF2Zjrq80wH5RCYii11KAqD/QERET3qP6IFZ2F81JV/nW8eAzaKSx5k3dpF4tn//6jHsoU9K8p3eGV97sHcKNyfGwl2p0y3erdo0Vmkrd0t2j3apbXuWuCu8bJr10X3mGzlYkUvK4p14qWF/1/RRECSdDM17fOISWmt081d5XOjxtOkNM4aCHSgDZnZaFEe6nThUQlmr4HJ5K2ja71sUa1Vo2a7SQubC5kLvizEZdbxsDXIimGeCGefEXX9uqo172Gh2W6Oz2Jfai9R2SmPhfuN7g2uUBdZYXmC0vs924+bOA4Lso6z7WLUNlJ0vcg1nTf2CXPRj/utQB8mpbGuMbLqMUPUOMIr5DXWCnTMstiLjGg3qSEMwpZ4gmJieyfnueoe0RGtdFZGu167S1R369YdlaZKYGYdDxtDVMs5zzqexL097bxrtpsn9mGou3Wqtqq01l2j3m6Pltwlcl+6RETU2+uN+99PP/k0VGiqFJc6kBHKRPHEgOh62XXiIgt60rGEyZ4MecDEvlRHXuuyoEcV6RhbWyrQ0QjljyDRbjImNtoAeNhQh4L4pvcNrXXX6N7OPaq36rnc/C2qyMw6HrYFT1RHEedBf4+6OVxUV3jdoe6O1q8vuUtUcSoji7tbpatPr9IXX39Bf7v1N/rL9b/Qf878JxER7R/tS4ld0whaV04k9hDw7vWuCRPcHiKLpn99ORs3lWkpmpQAyTE1PW2woBNFG4fY0LakhbUCvegZVwRMFxe6XIwAUIWJg4owXhy8oO5el+7371O1VaW6W2xhzgrErONhUwhza5cV3VE3cxPdl3V68ILfE6XiVKjhNqjm1mjRWaQ7W3fo9tZtur11+8TGc6aKFhaRCA5achfm5Zd0uZ7ONfwQOOoxNS1tsKATRYunLca5NLBWoCPz8o/JFdXkuAFAZOcE0ouDF+MdqqutfJ1jrkpsZh0PW0KQRTzODupBa9NF77V9531vA8Zaq0Z7h3v0cPCQevu9rJuJY8i0b2HW/zBhzgrosL/LoMsTwfTlB7Zh6jhP1ySMzs3nZNIRZfc1EOjAaEwUGHAhAzZgQzt5REdERLS9t013tu7QSmeF6q167ndkjxPS2GQsLyHsWLSo4ln0HPYZcS3tpoe6W6cFZ4Hqbp0qToVWOiu0tbelpU2II3Jlrd28wN4Ttt5e5h1R467TEiqy3INwTB7n6erfdZWPKPFFGR1hnUA3ucIA9Zia32hAgOmYWG9YHvcf03J7maqt6thSl7UYMTnkSfTpTiPecWhxhTPvGTyxXpQJlIbbGAn19gpt720raQuiuo5790SxfvufE/Q+3nujTAREibsub7yw7zN98tYETB7n6bR063iubHxNTvO0sVKgI/OKhYkWa3RwwHRMbSvbL9tUbVXpyfAJlZ0y1pdHCHBzl0sf1SI5zF3e24SuiEK97JRptbNKh3QYu00IE8kiUelv40RCOW3ChLx3TRqb7YWlJxBj+kRGVI8NWbIU/iibx7FSoJtaYYA+TJr5NSUeAARhUkd3cHRAR3RED/oP6NrmNWq2m1RxKnBljxCiHu1V1JD1JEYeXdzDQtkp07fb31Kz3YxsUZfpT4Os46a0cSLCrPu6jQ/+iQCeJwHgY5pRiEXXZEtWFnSMq08CgQ6swoQOGbN8wAZMGVzc275HN3s3qeyUqdqqUtOFKI8bshafNgRThHGR8qru1senLZSdMq10VmhnbyewXWAt3zLIWIJNafd4BLnF646zbRMbWWKTp4FKTaRzUiJMgEPbncQqgW76jBbQjymV2IaGGxQbE8rok+ETqraqx45yQogfTBGfJgeThHFRXN3ZUG/Vx67vv/n9b+h/Sv9Dn//hc2VWcN5O5WkLXhWkveM6a0kHfGzSGionEnTXm6CJD5vSPC2sEejIPEBkhuiAKw6wgazrSvtlmxY2FzIXC3kKJolPU4NJkxiiDeqKItpL35Vo/vH8+N9PP/mUZj6fOdaHJhnXsSLfJssnA4UxHQAAIABJREFU0UmrdhrAih6OTWWISF1fn/ZEEU+k25LmaWCVQEfGgawnaXDGKLCFLCeRbm/dprJThuVcYcAadLlg2iRG0DFveV6vfuz77s9RrVWjL+9+SVcfXqXbW7dj7/7OE+O849HyNmZU2ZbbNpGRFrqPvtOFqrhmMVHklWvb0jwNrBLosFiCrDsUGxtvUEyyqisvD1/SorOYuUDIY8irmFMZbLFQ845ns8HaLip7/t+Lyul4rXq7QeXNMn03+I66u13ptkXmbHL2/7b11aL4q/yGPE9kxMVGDwwPGwU60fF4oyyexAqBbmMjC9STtWs5yiGwiSzK6vBgSLe6t6ju1jMXEnkNJoo2k4LNExhhlvas48emrfczK8jD4ttwG1R367TkLlHNrVG1VSX3pSs1QA8aA4hEui19Ny/eOsc9NotSVQRN9tiCahf3LKzoMMKexBqBblNlAeoxpdG0oZMHgCj9dnNrb4tqrRrVWrXMhUSegylizdRgs0DnhSDLuuzPOtKWnUzwl0vZPGi4DVpuL9NSe4mufH+FZq/O0m//9tvANi1OH8yzzpnYl4sEeRoivYgCKcjrwiZU9vVpf79NE2hpY41At63CAHWY4voiO0mQdTwBIEpvANrd7dL17nVqtBrUcBs421xzgEAPT588CXTet/HEcdjvVbzbL/jZd/Ks/9LP/naO/nbvb3Tl8RWafzRPdbdO7kv3WDuTdBAvchv3npf1GDPIiqvbQGGKASRNeNZbW9OA5yqu4llpYcoY3zQg0IHRmDKjKduA29zIg3yRRjm8s3WHyk6Zmu3m2BqGoDdgHbpc+mQdD1OCKks6u0khK8zZf+Pk2dy3o+eX7peo4lSOCXUV4wCe23jQz1kRZEVXAU/Q8SYF8ghPlNs+blPpBZBFOtie/rowXqCb0FiCbDBtVi2sETGlcweASP/EJjaDy1Z0QYQibdJKkyArOWutTxI/dvJpyV0aC/Vf/fFXWvpVnkXdBMOAyNqfdAM50fN4v88TQZMzJo0z46LqFIMs8j6P5U0FVgh02ysOiIdJQjfoeDXv93k/5gXYhc5O7/nBc2wGZ7noymuABZ2fHkmPdAtyaVfh1RFkgV9qL9H8o3mafzhPv/rjr+hG9wZt7W1pads8TBCqQYIy7jgjSJjn9RhZmW/OG3G/K4txK8bKfIwW6HmuPCAcEytt0Owrzx3NtPiD4qCr7dze26aai83gsg5Yiy5OFwj04+khsnzLPoPnxs6mt+6yOHdvjr68/yWVHpaodL9Ec+tzVHpQov5+X3kb52HCGDTMJTvupnk8d+g8ilb2e3QfYWcKcfMw7TSxeXM+3Vgh0EExMbXhZEU5r4zmrZMD9qGr/jTdJjaDMyDAUnwymHQkmckhiku6TJqmOSnivav0sETzj+bpZu8mVZyKNqFuwjiEHU+IxHrcZ5rwjToQHd8V5omQB92RJE/T0l5FmChJAgQ6MJI8zKihwQFZonqC6ODogNov27CcGxIgRvlpAQu6XJCd4DFlIsjLXy94m8pVnApVW1V6OHw4bqdUYop4CPLU48UxyvjJhO9TTVi+HRwd0GB/QHN35+g//vM/6JOZT+g3f/gNXb50mT7/9efU3+/TSmeFDo8Oj903PBjS7uFuGp+QiCRjaN3lIcx7I4042ICxAh0WyGLCuo3bDMovyBLVdWils0L1Vp2W3KXMB+sIZomnLIOuM7/zHGQt6Ek3f1MVwjaja7pNqrVq1HAbtNZdo683vqbHw8fK2j6TRDorYHhu6VGtknkbq4R9/43OjdEGhK0KVZwK/en6n+jKw9ERf189+4quPL5C1VaVKq0Kfdv/lhpug9ov27TUXqJrG9doYXOBbm/dpo3nG9RwG9Td7RIR0bPhMyIiar1ojSeK9o/20/twBhMFepBLe9Cy0SJitEDPU4MBwhG5I9lIXiYZgL2oGnRtvtiku9t3qdaqQZwbFkwQT1kGWMyTp13Sa9KKp4ynSMNtjI97rLVqdG3zGn0//D5R+2fSumyeIBetH+dZJMOemwfC1uf/MPxhPJmz3F6mZrtJVadKDbdBc9+OylnpQWn8N+/ailOhJXeJltqjPrDu1sd/qzpVarRH1yxsLlCtVaPV9io96j+ite4a3e7dpuHBkF4evDw2caRbvMfNV51lPShOeTn2ThVGCnRTGkOQLnmrkCjDIEuS1qeDowN6fvCcFp1FqraqmQsKBLF4yToeWQRYztWkX9xr0pgcSZq/zXaTqq0qXdu8Rjt7O7HaUNPWaYvGFUFuwzzxruuMdRMIOkJtwVng7p+SdImMN3nddJu05C5R2SlTtVWleqtONbdGjXaD6m6dqq0qLTqL9GDnAS06i3S3d5f2DveIiGiwPzj2HYdHh4mWbJi2k7uM8IZAf43RAh0Ui7xVyLx9D7CLpBNE1zvXqdwqw2puaCj6GvQif7uq9ItrQWd3hNcRN5V5XGvVqNkeCacfhj9It4EmCXOiYIEj+pv/CFiRld2WMXcUbwbvOv+1jwePhUeDqt7Dwj8J4O3b4v2u2W6O41FtVWlhc4Fu9W6Nr+vt9uh27zatdlep0qpQb7dHw4MhXe9cP3G84GB/MF4nf0RHwvSKk86qkY0LjLQjjBPoyJjiYksnIYtNHR/IH0k6WWwGZ0coqvXYlLXRNoewshNkvda5IZ//mSonAKqtKi21l6jeqtOCszAW6k+GT04IG147akpfLmrXo46dWTd508fcvMkF/9/8iCzoznOH6m498ASSrNpUr79tuA0qb44mxuvuyPpebpWp0qpQvVWnilOh5fYydV92aamzRIubi9RsN8l96dKT509otbtKe0cji/zG841Y4wCV5SFqObOlPKaBkQIdGVM88ujSksdvAnYgcmmU/bm0XqK5b0+emyz7c9biI4sQNY1U/VzE9C7qxISuNOQJYVHZYs9EV5kP7DN15nOtVaOyU6aKU6FbW7eIiL8m2BYX97wSZvUX/Z2XTt3dLlU2K4HlwrQ2tdlujte9e2G8Jr69NP654lSo6oys8Xe27ozWxreqdOX7KzT71ew4DWRc5pOU9aA8ieLeDgwT6Mic4pH39SZ5/jZgLjIujezvv/jyC/rf6v/SlR+u0NyD4zsmi4Sh6PdZiVUTfo6TXkl/n/UgMs1Q1O/WkY5sWeL9XZT2SdJfdD+bt6K4qQwNt0GLziLd37lPZadMO3s7XKFuSj9uSjx0whN5fm0gI8x53g5efsvWi6zrqGxotpvUdEdeAd5JK953zt2fo/nv5mnRWaSHg4dUdarU2+tJpb8MMpMncfIdGCrQQTGQnVWzHUw6gbSJ2pbuHu5SpVVRshlcFgLVlN+nPTArmlBVJRARjp8rzktPXtlSkf7+dwblr/93uvO62W5SvTXawGtta43KTpm29raOCXVTxEOexxMiwR31fh5be1tj93CZupGX9mVcX+/PUbVVpWqrSuv99Uj54Ceq14IsNi23SAtjBDoypngUZUImTkcDQBKiDiSfDJ/QamdVegCDYEbI00BS9nuxMZyedJURxax7e5J38d7Jiv8svCXqrdHxWTW3RrVWjTovO2O34Kz78TwbNHQvJVjprFC9xd8gTlTOs66XKuu31256R8ctOov0ZPhEmF5hHniqJ6xMmQAzCSMEOsR58ci6o0sTCHSQNrId3eHRIbV321R2ytgUzrJQREty3gbOpgR/ORJZuFV6L7Dv8D/blH0t6q061d3RplwNt0GtFy367PPPMhfoeRxH6BgjPXv+jJwXDu0d7tHdnbtU3ixL14W8tTO8OuQJdf+Gibz8UGUhD8O0vR5MIFOBnvf1x0BMXjsaESjjIE1kO9KG26DFzUUcpWZZSGNtromBt8wg6zjlIfDWffP+rmM5R5Awz3oSqtlujnbVdspUdap09elV+tVffpXobOq45EW8hK0vT8r+0T4N94ejDQBbFaq1alR1quM12jJlMW/tSlhbWW/V6asnX9EXX3+hLV+CCNu0VoY86snMBDovI0AxyFMFkgUeIiBNZOpY62ULLu0WBr94yTouWQTefgBZx8n2EDbxwRPNKt7JO41AtN9D1mm03F6m+Yfz9OWdL6naqtLft/7O3UxOV3uehzFE1F29w3h5+JJ2D3fpZvcm9ff79E3vm/HZ4d4maUFHqoWVxbwE0cTDse/+do7mH87T1adX6fnBc4W5Hk7Yzu9h+jDq9baQqUC3vbEB0SjyhAzKO0iTsMHc7uHu6FxgWM6tChCl/PTIOh55CKKJH9GmiCrexRPgpljPRfEufTc6grLWqtG1zWvahXoeNs9S5SLtnVd/REd0vXOdam5tdD64Wx95grWXQndpDyqLJpU1XfWbt3zE/91Vp0q3t25TuVWmFwcvVBUBKXg78IcJ76SWd5PJ3IIOioGqGVMbKeqkBMiOoHr25PkTKjtliHMLg0nWRBMC0kNtCHJv9/6uYnIoSICbaj3npcdye3SeeqVVoa3dLW2u77aOm5JsKHZ4dEhHdETd3S4REbVftul27zbd2blD93fuU82tKenDijLhKeslsOQujU80aL9s0/rOOm0839BVRKSIUn7ytJYdAh2kQh4qSxLyMqMH7ICtbwdHBzTYH9BKZ4WuOddouS3n+odgTjBVsGSdJkgPNYEnmHWtBw8rx6Za0L24sXGqtWpUbVXp2uY1ur99X7lQt238EHUd8/7RPu0e7ZLz0qGG26Dvh9/T9e51qrfrVHbK1HAbVGlVaMldGu+wr6vM5zlE6T+a7SZVnSottZdoYWOB1rpr1NntpFSCTiIr0nXtMp8FmQj0PLkgADmKPiHDzugVOS2AftiOyZsRr7t1WM4tDkUaTMoETFioCSJBLHI/V/E+0XNMdznmpUHTbY7b1Xqrrlyo2yQ0wpYy7h3ujf492qMjOqKHg4fjHcW9ZVcVp0LNdpOW2qM01dVnmVrGdIU439tsN6naqlLDbVDdraddnMZEsYzzdp+3kcwEui2NDVADJmT4G2GYgklxAcnxly/3pYvN4HIUiuKSKZsWRRpg60pDkfD2p68qa6PtniCycWeFuvvSjbX5lonjhSCCBNHe4R412g36pvsN3ejcoKpTpUrruBhPs9wXrf1IWu+qrSrVWjVyXjh0REf0ePg4lTLFemPIbhxnuxU9dYFuW2MD1GCqME0TU11vRBtsFD2/bMbLv/2jfWwGl7NQNLdMUcCGeerSMWxjOJXnn9su0KOmQ71Vp2sb16ju1qnm1iK35Tb1wWFjm+cHz2nRWRxbZLNYZmXy/ga6g4pv9jwcam6Nyk6Zng6fplK2RONT2ettJDOBDopFXo9BiItJ6cDmC5tXEPD2cfnSZfr9V7+nBWch8q62COYHnoDKOk5ZpEHRBtg6AjtoF+30nLSM5cViGVfkLLlLVGlV6Nvtb6Vd323rY0VjmpeHL+lG5wbt7O3QwuZC6nnGluciinN/Oqh4VtNtUsNtULVVpc0Xm7HLi8qy5j3PVGNYVFIV6LY1NkA9tlcYlZgk0KOeM8kT80EiHqTLJ//9CX298XXmAwIEfUG1ddO2UNRBtsrAE828dFWV1jbnmaq61nAb0mvUbRkvhU3Y39u+R9VWlRY3F5VZzUV5wNutnBXnWZelLMuw6vrnbSZXbVWldntXNT4MG4fy3OJtI3WBbmMiAbXYXGFUYspklYq8iGt5h4DXwx8bf6T57+YzHxAgpBOKKNKL9r06guwmcGnt3m5q0DER5q1R33webH00ZZwgghVDfnYPd8nddaneqtOisxg77XmTkTxLuOjvRRblvLTU8Wxvh/2KUzkm1IPGfioEetj40mbDcGoC3eZEAuqBMMtmwor3vjTqZVzLO9zqo7F7uEv1dp2uPrmKQUnBQtEEq61iz6QgswmcSmFqaxnVVdaa7SYtthYD23STjRlhR6mVW+XxHigylvMwIS77/6zLi6khjTaz2W7S/MN5mn88T7NXZgPFeByR7n9eWHlkXd5tIxWBjkE1YIFAT7/REFmts268RMI9yu+LLuwPjw6JiOh65zrVW3UqPShBoBcsFG1wCsuYmvTzyowoPVWms61lNEq8o67br7dGZ33vHu5y23ZTPc2C4rXxYoMWNuX2PxGJbNm14uz1WZcVk4PO+sfmYenbEs0/nKff/um3wrIb5eg0tsyx1we5s9s69oNAB6mD8jAizXQIcvcxsfOXIa6YjyvuTeXp86e06CzS3a27VN4sa++IEcwMRbMoF3mzJ1Xpl6b1XMfz0gqy5Uxk1Q27r9Kq0NbelrCNN60PCuoXD+mQrm1eo6YrZzEv+maXaQbVdS9oYqXZblKj3QgV31GWvIrc4/OqKVIT6KY1MCA7srbYmoJo5jCooQkTjrz72MaL17gVJT+ChLpqQZ9Gu3dER3TNuUbL7WWqtWpjN0IbB8EIyQdLRcvzIn6zqsA7Ro2XvqpFk415JhNn3npnWeHpWZpFmNZHB/Vre4d7tOQuBVrPWUGXdf4WJSSd0JTdC2C5PXJ1Lztl6u/3heUliqcj+zdVa9lNJvU16ACY1tlkCc+aHSb4ZP4e1OCxM5Z5nHnUQRRBr0rYh+XLg/4Dqrt1bkcKa0SxQhEHu7Cgxw8yVl4dZcq2PAtLozALsIxIrzpVcl+6gX2PSX102Hj+ZvcmLblLgWlhUxnIS4hbn3nCXCYPK87IMySK0YknuHljIt6YKazM2gYEOkgd0zqbLIkjxNn7ZS2/fngNHdBDXKt9kGj//Nef09yDObr65Kqw48QAqFghz4PelXaTrndqx34Ht9hkQWagrbpM2dQ2RUmfsHIYds1Se4mud68L+xDT+uiwyeP+fn+8a7vI4pp1/hYxRK17/ryLsyN+w21Q3a0Hll92YzfeeFck2tnTA2QmAWwCAh2kil94gBFhFtMos4Si5wcJexsbrqIgEupf3vmS5tfnx5vBsS6DGAQVL5gkfFY7YvfWlfbIsna7d4WW28t0pzuK8+3uFbq7NUfu4GO61btGrcHH9Pfe32hj5zK1Bz+nwfAsPe3/J612Rh4ji+uzNHdvjm53r3Deo+as5aIHXWtWs/4u2XgGuWFHFSxBadlwG9RwG9Tb7Qn7AVP6adkx3K3uLZr/bp7m7qNPMiVE2XRP1d4AVadK1zvX6bPPPjtRZoKMSqwRKYpxKqjc2qRDIdBBathYQdIiiw44qfAH2bCzt0Nlp5yoE0bIX9Ah0G90qq/+rZ3422qnQXe35uhur0Qr7SY92Po9LbeX6f7WH+jpziXa3PmYHmz/kbYG03Rv6y/UHXxE61tfkLNzkbafX6CdwdvU6X9E24N3aXv4HvWH79L24F3aGpyjncF7tDWYpp3hu9Ttn6etwTR1+h9Rrz9Nw+FZcnc+pq3+O/Ss+yFtD96npzszdLc3R892LtGT/id0r/dn2ti5NJ4M8MLtbinzfLIpqG5LTJpESvLdcTwBwu5Zao/Oke7v97ntvin9tOw45ZOZT+jKoys0960deV6EwCt/QR54qiZUKk6FPv30UykDVND/efcELQuU8UI1GQh0kAqwnJsHb6YSmM9Ke0VqA56sBwMI6QYVYurB9p/o4fbv6HqnRhuDf6et4Xna2PlXag1+QVuDC/Ro59fUf/4OPdz6NW0NzlF/+B7tDN6hrcH5V+L6PdoevEe9wYWR0B6eo97gA9oejIT2zvB96vQ/pN7gg7Hg7vQ/om7/PHX7F6jT/+hkGJz83dZgmpzeB9TZfo+2Bu9Tb3jBJ+bfp+3Be9Qfvk1Pd35JTv/f6G6vRNvD0fs3dn5Jd3t/peX2SLCvdEbW9tXOyTWzRQ+q2xIbJg9l1tfG3eAs6LkNt0GrnVVhu2/CGJo3jhOtFb586TJ9Mf8FzT+aR59kSBAJcZ0eDvVWndY6a8Lxf9gePGHLPtlyyVrdZS3sJoJj1kAq2FYxigLqpT0c0RFt722Pj1KLMwhEyG+IMwj+pvs13ewskjP4v7TWXaD+8C3aHr5P28PpV6L6wkgA9z+g3uAD2hq8T51Xv+v0L1B3cGEssDv9j8b/TyM4vQ/GwRP6fjE/iu8HryYK3hv9fzhN288/oO3he7QzfIf6w3M0fP4mfb89Qz9sz5A7+Jj+3vsLbQ0u0N97fz6WVnd6pbFHQRGCjs28bBBqMkIlrpgJtKC7S1R2yvTi4AW3/TdBoHvxCBI//t8N94e0sLlApfWS8flehJDVMriyU6bB/iCySPdf7036iMS6jQI8DO0CHeIcEJnTuYDj5K1ByzPf9L4Zr1WU6YSzHgwgpBvCxJTn3n2zW6W17iKtduq01X+XtgfnqNc/R/3hOz6LdnpCW5VIl72nN/BPJlx4ZZF/n3qDaeoNzr3yAPiAtl55Atzf+l/aeT5N/efv0uCVVf56p053elfoVverzPNdV1A9kLdl926Z9jPud4TdV3Wr9PLwJbf9N6mvDtrQlOWTmU9o/od5Kn0LkW5C+Nvf/5b6XgANt0F/3/57YBkWWc955SnPotxPKgI9r4kH5IFANxPUTzvY2tuimlvjHqnG64AxECpeYIWF57J9vVOnb7pf0c7wPXr+/E3aGb5P/eHPqD34J+r1p6k7+DBzoa1KpEcR6rJifnt4jrr9C+NJi15/mgbDt6g/fIe2B+fo0c5vaK1z7VVan1yrb3tQIdDjuoRnEWTc2+O2sWHpUGvV6JveN9w+wFYx8ul/f0pfXPuCrv5wlebum5//eQ9Z1MNaq0ar3VX6r0/+S2odephWKMqS2dQs6KDYFKEy2Qjqpx1c71ynmlMLtZ5n1QEjZB880bDaadCjrc9pa3ienvT/g5zBv9HW8APqeRutvbIge//PS2CFug7Bfly8f0A7w/doe3iOtobn6fH2p9QaXKTu4B/pdu9q5uVBRVBhQWfXvGb9TUm/OWn7GpQOQS7uRHb313+99dfxenTs5p59+U77vfVWnRrtRqhIB6+BQAepAIFuJlh+Yj5Phk+o1qrRUltuEysI9OKEte4CPR38J620l2i9dZG+fvBH6g1ebZg2uEC9/vvUG3wwFuV5DyKRrlOod/vnafj8bdp6lc6jTeqmyen/K93uzWdeRuIGVe7tNolz3rf7463CEyAoXRtug271bgn7ApvHUZ/96jMqPSqhf8o4ZFUX626dbvduc8swlkLzgUAH2rG5U8k7yBvzWdhcsKIDRtAfbnYqtNYtkzu4SLd7V1+5Wb9P/efvUG/nHdoZvJXqRm2mh7TFeqc/8kzo9j+greEHtD08R892/p1ude0S6qpFtW3nYPM201K9Hp+XtvVWnZqdJu0e7nL7AptFzMvDl9RwG1R6UEIfZUD5Trsu1t06zd2bo//4r/8Q7rQOjgOBDrSDymcuNnf4RWCwP6C13pqUa7u/88XgJ1/hbu9Lcvs/p53h9Oi88OE07QzfoU7/wxNi1PY15WkJdd3v3BpM09bg3Kuj385Rr3/+xM7wJgfV7YhNAp1NA9UTFkFnotfdurA/sG0s5Rdf//3r/6b5B/M09yD9XcQR+OU6zXc220268ugKffbZZ0R0crM3cBIIdKAd2zqVIoH6aSb7R/vUbDdp0VmkaqtKzXbT6M4XQV9w+v9K/eHPRi7rA7GwTEt42h7SFOmeUO/0P6LuK/f33uACfbv1Z9oafkgPt3+befkSBR1HrEGQHU8PNn1rrRrd7t3m9gmmWxq9cQTvuKzZr2fpyvdXaO7bufEu4uinsgtpejD4J7fmH83Tn6//mVuWTS3XWQKBDrRjcqdSZGA9N5f2yzZVW9VIlnO2Q8x6EICQLNzoVOlW7yrtDN+NJDyzFsA2hLRFuj/0BudfnTF/nrYG0zQYvk3fbZkl1HXsug5Rxk8P9vcLmwvHXNxNdwMOOpvai++Cs3BsktnGfQnyFNKqh/46P3dvjkoPSnT1yVX67ZXfHitDsru3Fw0IdKAdUzuWooO6aSZ7h3vUaDeo6laN7nwR9Ib24Oe0PZiW3uANAj2eSM86Hp3+BdoaTFN/8DZ9t/W7zMvdcltfGwJRFp7GjVaD7u/cJ6KTZ0ObhEiU++O5f7RPPwx/oFqrduy7UQ6WM/9+XRP53nexy0O80HSbVHEqJ8oSDEYnSU2gI+GLi4mdC8DEianc7t0e7druyu3azgYMfuwPt7e+ovbgnwNd2s0VnPYEs9LsAvUG71NveJ5udhYzLX86B+9om0ZB1E433Ab19npEZG4f7RfjorHdwdEBNdoNqrVqY+u5Ds8MmwJv00HTyp/K7/PaEH++11o1+mH4A7c8mVjWs0S7QCeC+0KRQaUzF0ycmcfzg+dUdspKOsmsByMI8UNv8CHtDN6JJdDNEZzmB+PSbPAR9Yfv0p1utktUdLQh2BiMnx7+dG62m1RzauS8cIwTLaw1Pyhej/uPaa23dmKiuWj5z7Mii04GSLvfVvk+vyCXqefVVpUO6TDF0msnqQh0opPraCDWi4FJHQw4DvLGPNa6a1Rv1ZV0llkPThCih5X2Ej3Y+gNtD99PJDgzF5oWhbR3dw8L3f552hm+S4/6v8usHOratRxtEz+dvf97G4POXpk1xvuUN3YXxWn3cJe297apvFmmilPRWqZMDFHFN7tGO830ifMu//Vs3HnfyHt+s92k0sMS/e6vv0u5JNtHqgJdVNGzboCAPkzoYAAf5I057B/t03B/eGJQk2SQkPVgBSFaWGkvU2fwEe0M3499lrkpItO2kMV56UFha/A+OTsX6UY3eXsQJ+iw6KFdEqfzcnvk2t5sN+ng6MAYIxa7xjyMhtugslPmLs/KY/6rtIZnZUWX9WjgfR/PnZ1XttnnzD+cpz83/5xCCbab1FzceZU7SLSDfIAJGHNB3pjDzd5NarQbsXZtDxr0IdgTnvT/nbYibAoHgZ6OUM8qLtuDc9Qfvk0bO5dptRNvP4okQdcu7lnXM5OCX+TMP5qn3/7lt0aNg4PWmPs5pEPafLFJVYe/sWle1p6zglS1e3radSRKvHnCPOxTpSJ1AAAgAElEQVS5/g3j2PSb/26eVtorKZRiezFmkzhWqJvUSIH4IA/NBXljBruHu7TcWaa6m8y1PU6ni2BKaNKz/r9Tb/ChEoGZtdDNQzBBpHf6H9HW4D1qD/4p9TKper1wXkSa8nS+Pzc6I/zeHHcn9KyIMoG/3F4Wbmyahfu20vwJsBzrepdpbu5RvlnkUcD+W3fr9Hj4WHMpthtjj1kTnaloQsMF5IGV1kyQL2ZxvXtdmUC3dSBU5PBk579pMPxZpE3hINCLIdJ7gw+oP/gZ3ev9b6plUodQMGH3atNCvVWnP638iT77/DNjxrfsEWpExI2bu+vSvZ17geLctv4oyG09jQ3u0qwfMu+Ksn9EkLs/+4xGu0EP+w+xWVwAWgW6qnXmWL9uJ8gfc4H13Az2Dveos9uh8maynduz6uARkoWV9hItt5v0/c7ntDU4R11Y0I0LJoj0bv8C9Z+/R2vddI5fS8NKmHXdMyUsuUtUWi+l3h8HLT31W/JFXq3DgyGVnTJVW/a7tfvLu+xO5GnEJc13idaLx7Wciyzo3vUNt0GNdgMCPYBM16DHfVaQdR2i0BwgAs0F9cQMyk6ZKq1K7DPPecE2i0WRww87n1Bn8CFtD95NLM79YjJrUZu3kLVI7w4+ou7gAnWHH9Hd3pfay6VOYQUr+skw/3CefvPX3yjvX8LGyaKf2d/5//an1T9Rd7dL33S/CTxxxBO7WactL7AC0rQy6e/DdcdJNJES9eQFnihnA3tPrVWjhY0FGu4PlZf9PGCdQBc9P0y0g/SBCDQX1IvseXn4ku7371OtVdPS4WY9yEAIDt/0FmhrcD6xWztPSGYtaPMYshbpnf7I3X178C51+h9pLZu6LXhoo46H+cfzSvtj0XhY9DuZMfNgf0Dd3S5VWhWqOtVQcW5SHge5W5sSR16c04gr79lRXPrD1pqLBH7TbY69L47oSFnZzxPGbBKn+p0yjRDQCwS6uaAOZM+is0iVVoWa7aaWjj3rAQZCcNjo/z/aHr5Hvf60chGZtZjNazAlfXeG79O93l+0lU0I9PRC023S/KN5+uIvXyjpV1ird1IO6ZD2j/ap7JTpq42vqOaO1ps3XX6/ZYLwDbLkmmrV531DGpMKbJrIpJOMtTwsrs32SKC3X7YVlPp8kgsLumwcYGFPFxPyHfDB5Em2PHv+TLnl3N9xZj24QAgON7tVcvoXqTc4l0sBmddgQvp2B+epNzivtXzqXiYTxXW2CKG0XqLZK7OJ+xUdBqj72/dpqb007q+CjgLNQgQHrXfOWznjid8k38feK3pe0HtFlndROVhyl6jiVKjm1uja5jU6ODpQVlbzRmEEOkuYWzxIDkSguWBiKluW28u01FZ/tnGeBiN5Dk7//9Jg+DPq9tWKPRMEZJ6DKenbG3xAO8N3tGwaF7RmVMd7bLFo6kqD5fZIoM/dn0vcr6jq150XDlVaFfp++D2VN8uBotwLaVjORVbbrDd2S7O8yFiso7imh7mjB+3EHpY/7N9rrRrVWjW62btJ3/S+oc3hZuKymmdy6eIeB1jX1QJxbjbIn2zp7fao4lS0DWCyHkgg8MOt7hXqDc7TzvDdXAvIvAaT0ndn+C6tda8pL6NpTvLlzcIZ9du9759/PE9ffJnMxT3pJsl7R3t0eHRI9/v36drmNVpyl6jaqgpd2XXnY9ja5ryL8aA0YX8fNmERJKh56SkS7zL5JLq23qrTSmeFyq3RhA8IJxWBbqMQCFq/DsLB5Ia5IG+yp9luSlklooaiDnZtCa3+v9L24Bx1+sl3bDddQOYxmJS+vcE0uf2fKy+jaU/yFXFSkWcFLT0sxe5Pknh/7h3uERHRjc4NqraqwmPTgvJOlfVcJMSLWEaCykycfBHlk///omtlJgaCxh7NdpNqrRpVW1Xq7/dp93A3dlkvEqlZ0G0G69ejg8kMc0HeZMvh0SHd27kXaSAUdcCU9WACgR/udOdoZ/izQgjIPAaT0ndn+B7d7urb1TmtOlG0SUW/oPG+/cv7X9LVH65Sf78fq0+JOxa9s3WHFjYX6JveN1Rxom1YKrtbt2xayLpRFzUk8RjgucP7n8n+G5b+ookU3rX1Vp3KrTI92HlAPwx/iFW+iwoEegywfj0ciEBzwcRStqx0VqjslJXv3u4fNGU9mEA4GW50atTpf6R013aTBaTzu/epVT1Hbm2a3NL749+3n14Y/fvd+dHvvh/9v7P1EXXcC+R8/i61758XP/vZheP3KUw32ZB12nb6H1G3f56c/i+Ul9O0XYeLZiE9YZn8do6uPL5Cc+tz9Omnn0buT+IYi14evqSV9gp9u/MtVVqVyBuW8kS0bD6KNhormrt61KCqjsTddZ3Nd1nvhq83vyYiwlFqMYBAT0iYdb2oQggi0FyKXC5NoL/fp6qj3nqushNHUBsebP+edgbvKD3z3DSB7t7+YCy83fI52rzwFm18cJY2PjxLz372JjlfvE8b/+9tevbeWdr8r3do48JbtPHzt+jZubO08e6btPnLn9Gzd9+kjX98i569/yY9u/Q2tdfP0+av3iW3OU3uwjQ5n75LG+de3f+Pb9HGx2+/fu/jC9T5/jy1fvcedXY+jCy6bRPpvcE0dQcf0fWO2tMgspjkM+ForrQCa6WcfzhPf1j8A/3yl7+MbOiJI87dF+7Y5bjslGnJjbZZKSvQwsqOSNRBkEcvNyrqh8haHmdiJaytqLVq9F3/u7hDpcKjVaAX1Q0cLvEQgSZTpHJoImu9Naq7dS2dOCzoZob723+krcE56g7UWX0zEehbx9fOuzenqV2bpo3zZ+nZ9Ju0+d5ZevbeWdo4f5Y2Pn6LNi++TRsfv0UbH71Fmx+/TZsfvfrdh2dp4xdv0eY/jUT6xr+8Nf6bFzY+OjsS7P90ljamz9LGP56lZx+8SRu/eIueffAmPfv4LG3801l6eu7/0LOP36Jn02fp2YWz9Ozd/0Mbf36XNj9/mzYfTtOzy2/T5rfvj9Lm7jlyeh/Q5oNzsQW3KQK90x9tFHe9o/Y0iKyEclHaLr84bbab9NWzr06MFWX656hifvPFJlVbVaq1alRvxet/wiymQWueIcqTlxnVAl12SYHI60Ho1u7WqeJUaHFzMelwqdBoF+gQAsEbzuVRLOXda8J2UC+z44iOaL2/TjVX/RnoXudbhEGubeHe1l+1W8+1isfuh+R+PU3On9+njXNvUqs6Tc/OnaVnH5yljQ/fos1/9onxfzkutMfhF/zfb/zircDw7OORmH/2L2fF13x0ljb++ezomp+/Rc8+fJOeXnhzbMHfmD5Lm//+zuj///gWPXvv/7N33uFRVOsfP6FzVbBcy7X3fvUqKohdpKgIViyIimLvXr2We5UkQBoJCAKK7dqwl5/oVSEgJdmS3dB7Cz1bZrbPhpbk+/tjSdgyszu7O33O93neh5DMzs6c/jnvOe8ZDffUIrCrYkvp2Z2V8DPiAvdpxYse5MrgDr8neVlVy5ttBohLBhub14Zt0W3t/UM2Ky/FjB33tuyPzB7egIWehXkd7Skmf8QCHLXsTMrJq2xAO92SdqFyYGNsWMQuQlNzE5qam/IeM5lZsgG6UeFTCvGBupH2slMA1LZovVRPS/1LUeOuEXV0jdodOTXpbHv4c1n3nssB6OzWSngdFWD+rxSNpYVwTSjEzoq30DipEDtL30LjO4VpoVku44V/HuhP+f3E/feYFPPouyqL0FhRiMbi0bH3qyqEr1FfkB7ixmKFf75h2hGjA3rbO7alrcVjQQtaEvqITP1zNlsoF/sWw+qJRWZf5FukyzJhdpNywkxoqwHfvYW87EL1087YUeOuiQW/9dVLMl4yu2QHdKr0EgvreoJeCoDalp7KktHENXOynH/eZtRroU1b5rMgEi2WHcyzNbevvH3pt+vXsXDPHAvP5jI0vh9bTt44fnQMyqcUtnuy1YJuyW3y/u+fUgRXZSE8M7I7m15tQA9y5fBx0h+zFt+OqLUXXe36KqfNXheL2u5knajx1GBdaB2A1ODDfMpm9aVnlyfryOx8z5pPlHZq+ZcVKSetxK6CyGWLgt1rxzL/MqwPrafHqEkkWQCdes/FS6gxzgbctSYKgNqWVsuNGbSR25jz/j8xRgdR2jV3+EMEuVLJQS2fQGcuZwl2ThmNnSVvwTWpKAbj5aOxc/8e72QPuSogrYC53i5C46QisFvSRI/XGKD7IlUIRcuw0j/PMG2J0ScYZ62bhTlb52DO5jn4ffXvmLlwJr74PHF8J9Q/Z7O6cpl/GSxeS9YB4Pjywuh5omWTcrsA372SIZzv6DQxkwN2xg47a8fqwGo5hk2mleSArmVw1KKySSshUNfa8ngK6NoVrZvqakN4AxysQ5Yj1to6XDqY0qaFuFL4IuKWUMvuyQ1VgbWUo7EoFjU9flm4lCA+85+j8PygqzH5gdslud8frz6OHe+MlgfUJxWhsaoQvpBeAL0SIa4M64K/GqYtMfIEY/WmaszdOhffzf4OM2bMwIwvZySM3dKN2+LhPZ1Ce0PYHN0Mq9eKOqYur7wXcx42NflNqiXuQufW5xPUr62MLXQvxJ6WPWhubZZ6yGRqyepBp8qsfGFW7NJ4JfODArp2RfNGPW0Mb0SNpyYvr4bYTljtQQW1RFvmt8LPVSLASb8PPZdo5J5PxsJdWgjX1EJZYLfi3ltwwbn/wAn/6I9ew97Eef0eQp9evXO+n7XwefzluC7oelYndDmlI/r//SzpvehVRfDMLIXni7FZpbl6gB47am1H+FNZyqway5qNOsFY3VCNORvmYGtka9b9hpgtjs2tzWhqbortAWZyP8KTLxiYEfNDTyYFoKeD8eSj1sQup7d4LKhj6mDxWrAmsCafoRGVgKgHXUXJBUtq7mmnAKht0bqpngJ7ArB55Ine3mZ0QKVdYyKT4I/IA3RigZF1V8Lnr4Lnu3FoLM8dzndOKcQXT92P7557MOVvTw8djLOuuh9nD3kFj81Eu/V57kv0Pu/8nLzmXc/qBFJFQKbvt34EF518XMJ1Lw6+BldffhqGXHU+fn7pkewB/Z0iNJaPhqu0EMzy9OmoFUAPc2MlPwedrz1RKnCbUduv6vXVqG6oxu6W3aL7i2y2Mq4OroadsefsNRfymNMJX/VNivon5CHPdhLGwThgZ+yo9dbCwToAxFZtUMkjWQCdAoA4KQlLSu1ppwCobdH6qZ527topq/e8nqUDKq3aCv88hKJl8HPSL3FPhsZ017jeLYKrfHTsnPIcl7Kvr3oDF15yLE647VCcMfSvuOzSE9vv9f4jw9B/ZAXOveU53PbO6gRAf2wmcPqF16Fh4n+y+r5jjjwEBS8WHIDz/db5tI7YMulNuKcVY/C156LnyG4xiC8kOP66nvjy6RHZQ/qkIjRWFkqW3nJbiCuFK/yuIdoUpScDlLLZ62ajuqEaM+tmiu4rsln56Nvtg9Vjzalv4QM3vr+rnYZmNinqn5io7WJsoXshlvqXYnfrbuxr3ZfPcIhKhCQFdOo9z05agCWp97Rr4Z2ohEXrp3paG1wrO6DTAZV2jYlMjUXeVgnQGXtZDMyn5L7HfF3l67jw8mNTYLlP75PgnlaMJ4fchFsKZ+O8m57GsPc2pgD6Gb1uxIqyf2X1nT3/1g1d3+yU8p0H9e6CV2/ph4n334qeN3cDmZj490uuPAFbJ72VPaRXFIJZlRm8tQDoYW4cVvikP2ZNrTbFiIBez9ZjztY5+OaHb0T1E9mOuxyMI2c4F7N8mvYp6plc+8/b8jXT55ysE3VMHeyMHQvdC7E9uj2fIRBVlpIF0KnESaswm8/yeFoGtC2tljmja+eunVjoXihrBPf4jljtgQW1RFvhX4AQl90xXrnAeTpodJUXwvVOfgHgJgwfio4PdEiB5TNvPRLfP/8QSu8ejOtf/gZ9Rk3DZY9MSoDzmyYsx1lnX5T1d55y5OEgIxO/j7xH0OX4jjjn7KNx0Mld0OHiApBLCMgTB645Y/Bf8dsrj2UH51OL4JpYDO+8sozB4rQA6AFuPBojn8hadpUENCO2X9UN1fh9xe8Zg8AlB4zL1E9H90WxyLcodu50DvkpNq2NmCd6ManiQAidaS50XyfrhMVjgdVjxYrgCjREGmgAOBUkGaBT73l20hvIxgO7ELTr7bx2M0pv5c4o2tkUW97uZOSJ3h7fodPBlDYt5kEvUxzQmUXlcI0vgntC/tHZK+8bgi4PdkwB9JNvPxxfPj0C298ZjeuuHoh7P2Zw+RPTcO7QV3DdK9/g0pETcco5l2W9rP7pG6/EP84+Fp2O7wAynIAUE5B/EZBjCbpe0AmkbxK49ycg98V+Pufao7Gy/NXsPegTC+GeNkYXHnR/pAJsdBqW+HKP2C2mTVHCq23UoGSz1s3Cn1v+xNfff807Rs5lHOXf48dCz0LYmewmfHMBPiPmiZ5Miq0ffGAuBOlO1gmr14oGrgGtaKVgrqIkAXQK59nLCCCb7GmXa187lXSigK6OfHt8qPPKN4hO7ojVHlRQS7RFbD22hL9HIFoJPycfsKVAY3ACGotGwz05fzhfV/k67jzlePTu0Rlnnk5A/nMAjC++/HjsnBILOrf9ndEYck0/XD/gPpxy+t/xj5OOxaPX9cn6+/r3PQvkmf3fUUXQ9dBO6HpMJxzSoysOP+MvKOhXgILXUvemF/QuQM+bu6H4nhtzftfGykK4xheC3SkcM0ALgeL8kSqEo+Nkb0+UBHS166rU5mSdqN5cjZm1M0WNkTKNm9YG16LGXZNT+ubijaUedPVNrnooVOesXiuW+5crNTyiElDegE4hLDcZFZSEQF3NY9+oYjLCpJBeVcfU5XUurVijgynt2qbQz7J50IUA3TOzBI1V+R+ltrTkZTx63NHwEQIQghZCcNdBsWjq5/c6Bhsn/DvlM8tKX2kP4patTX7gdvR4oFsKfJ9xyV9RNXwoTut/BLpe2Qldx6XuTT/iwr9g4v235vW+rqlFaCwvBOtJH9RPbUgPcSXYEZZ3ibuSQeKMuP+8nq3HrPWzMGfLHDRwDbxjomQJ9dX7WvdhgXtBznmYa/oadfJEL5bLMWj55KuTdcLutaOpuUmJ4RGVgPICdArnuctssKTWsW9UB0Trqjry7PbA4rEo0pHTgZR2jYlMhT8yXjFA9wf2e8/zhHP3tGI8d0Uv1O+H83gbeOThWF/1hiTfEW//Gnw9uj2dCt9nDT0KP74wEr17nwgyOHHPOZlOQMYTXNv3dEmewVVRCM8n2l7qHuJKEGkqxVJf7mdfa6VNMSqgty/dXz8bDsYBbh+XUz+yq3kXNoQ2ZL3nXIq0pf2KNkwpQK9j6qgHXQPKGdApnOcu6kGOSczSeFq+pBNNT3W0ObIZ9T5lOnDqQdeurQnORlihQHG+yAR4fs7de15X/AImP3A7Pnz0brimFmHkBWfD17lTCqA/dvpJ2MTjPc/Xpo28Ez3uS/Wgn9fvGCwvfQU/vvgwTrrqMJCLCchDBOQtAvIswQWX/w3rKl+XBtCnFMFVWgjvrDL4guLSXUlQD3KlaOT+i7WBWXmXzXT7U5WCMyO2XcnpWcfUwcbYAMSCvIlVdF8Udsae9Z5zqdLViHmjR5PiqLTk+/EBv91rxyJ2Efa27JVrWEQlQjkBOoXz/ERBSVhiPe10giN70XKnjrh9nCIedKEBNv1ZuZ/T5Q8TmYRARL5j1hK8uYEJaCzOzXs+79XH8fCxR+GT7t3wTo+Dcd9pJ+Llfn0xLwnOQ4Rg5DnSeKv57OZrzkWPh7uBvEdAygmOG9wT7zx4e/vfZ7/2BG695u8489QjcdaZR+HpG6/EBom9+a53Mp+LngzoSgC7n6tCNFqY88BeDJAn/14p+FAbgqRuj+PbBSfrhNVjxTL/MtgYG9aH1iO8N5zSZ7Sitf3ntcG17cddOdnsgoxKNcFitLzRsyXXVSnuxfe3Wm8tDRCnsnIGdDrQz110ciM7idnPTsE9s2i9VUerg6th89pk77gzDbDp7+X/fbr8Wen/EyGuRBFA9/5QAlcO3vPq15/Ei387KgHE9xKCO888BSNOPwl/7gfzZYTgkeOOhnPMS7IBuntaMf455Fpc2vsE3ND3THz06D2yfhefNVaMhvfP0pxWMcgF6UGuHEGuBFtDX/MO2rMF70wDfaW8p0bz0qZrF2yMDXbGDifrhM1rg4NxwLfbBwAI7Alga2QrVvhXwNXkgsVjyclzLrZdMmPeGMGkyN90dd/mtWFNaI3KoydzK2tAp97z/EVBKX+JDURHwf2AaLlTXnta92CJfwksXmU86Ebcw6kHS4Yfvms8kekIRsV70LMFuzYYdPvKMeXFu/D6oOvxwSPDRMPouyPvxNmHH4qZHTumLGUffUzsTPFXrumNB847A09d0QvLSl9RHJiVtLZAcY3lhWmXuIsF9lw/F29sqAxsaBy2sZN4QTsdkOdbtpWqP2rXZaneRww8tQUOrWPqYPVaYWfssHltsaXwXhusXmvWXnO58s1I+WMUy2aCmM/Sfc7itWBPyx61h1CmVs6ATpWb6ASH/KLgzi8K6MprU2QTbF5bzoOsXDprtQcNZjU+z2Xb3xaxTjSEvkcoWpZxSXSu3ldPoAJufzkeuuh0/Ld7N8wkBON7HoI3+/XNCKNv9uuL+zt2xD0dOuDnDh3awXw9ISglBDcefBBm/nOU6tCspDVWFsLzxTgwy/LblpBtfqczf7gE9du+4fWUy92uyP0dRppcTM4fsZ9zsI680o5vokaqd6JedO1arqAuVLedjBN2xo4N4Q1qD6FMLQroCotCknrKFtyNlk+07iqvfa37UOPJ/szafDpptQcLZjc+r2Y9W4/V/j8QCI/NGc7EQOCIgedg2X64biIEPxGCf3fvhrGDrxcE0Yn334qnCwoAQrCQEDyz//N/EIKrCUERIXiEdMR5XXti+zvSRIXXurmmFMFVWYTGMW/BH5Bm20E++e2PVCLAVSDAVapSpuVsW6Rciq2mxb+HUBsgV74o8X20f9G+ZZtHQhM5tZ5a1LP12NWyS+0hlKlFAV1hUUDXntJBu1HAndZbdbQ6uDqnY3GU6JypyWt8HnVfqARMUPxZ6GJB3ROowJuFN+HGg7sChIAhBMMIwThC8J+CAlxxaA+4phYlQujUIjROKUTfvx6GhfsBHYRgOSG4iBDcnbTMfREhOL17T9XhWRFAryqE54MxYNdXSgrnud4nxJUgxJVgpX+eKmVZCUBXu77mkh5CWwqEYF0IiLJdDSG0rUGJlRRqpz01fst21US6YHN2xo6l/qVqD59ML7oHXWFRUNKHhGBdr0vm6cSQOtrXui+2j5CRf4m7EbxQRrS2AZBj67cIRsbmBGrpvKyeQAU+nnwnenXqgAc7dsBWQvBQElw3EoKRfz+rHUA/f3I4Lr30BJx94VG4oKADFpDEfecnEILfSYeUvehDOnTFF0/dnwq0U4vw5m0DcPv1F+DfQ/ujcUpux7tpyRpLRsPnzw/Q+fIv288GuTK4wu9qogyb1TObDsSlgGox9xKaAFC6HOhtMsUMlkv9TDdhVMfUoY6pw+6W3WoPoUwtGsVdYdHJDX0oE2xnC+1q57mWJw+MrN0tu+FgHXAw2e8tzLWTVnuwQE3YAtFKBLjxki6X/t+sp/H3g7vi+W6dUE4IbunQAV93KEiB66Kj/4qZ/xyFyQ/cjhNvPgzkFQLSn+AfnQmejrtuFOmEcws64U+Seu75sA5d8OXTIxJBdkohrrn8NPR8vBvIGwTkUYLel5yIHTpeDt9YVQjPTGkj7ucK6eHoWCz3LVC97MoBhUp4fjN9f7r3lAuKM4F6cnrweeXVSi/ax2jL8ok5kK5M13pqsbeVnoOupug56AqKTmzoR7kCbTpoTwfxcovWV/W03L8cdm/2x+Tk0lHTwZN2bTFbh52hjxHgpDkLvQ32Tj31CPTr3hkj2yC6U0f8yBOJ/fmDuuPKs0/FSUd0w5lHEtx/EMHQQwiGdiJ4kRDcRwjGEIKTySE4i3TAv5I+HyEE53TqnAKzT/bvC/ICAZkeZ/8mGN6vl+qgnYu5phahsWh0zpHbpYR0P1eFcHQsPOGpqpffelb6aOtyeoEzAXA6j3bpx6V4Y+Ib+OD3D2RtU4WWwgtNEqid/3SVlvYsnwmbdIBu89qwMrBS7eGTqZUToAPUI5eLKKDrR3IArZrgTsueempqbmoPuiKn0cGTtm1+w3y8+Ma9ePWx3vjo0/slA77je3RD/y4d8QMheJkQzCQEzybBNQjB+ccQXHhEAUYSgu/2/24zIRhFCL4kBDcRgusJwUmEYCAhGEoIRu7/27uE4NKCAnz+5PAUoO3b92QUvFeQCOjTCXpdfnzKvndd2IQiuD8ZKzmcJ0O6mGsj0bHwclOx1C//MY1iTcp2JlfwlOLcdyEovmXkw7j+sSJc+/w09LnzUUz94QNZ0pHv+zO9n9p5r5XnoJZaTqT+vMVjwa5mGiROTeUN6HTQL150UkM/UhJolQB3WlfV01L/UtgZ6kE3s83bNA/DLzwHM/dHSq86tDuKn7hSEuA79eCuOIUQfEgIfiMEw/fD9p2E4Pv9gH3BXwm6nU/wZweChwoSwX0zIRhWQDCZEIwlBH0798CQk47HTYSgNyE4kxCc2LkTXhh0NS/QDrrybBQUJwH6ZIIrLz9VfdjO0RpLCsFurZIV0DOBepArg1vlved8JtWydLH3SQfZ6cBb7L7w+OvufHIUrn3zTzw2E+12+Yh/4+0v35Y9LfXQduvlOc1gUpQboXvYGTtWBFaoPXQyvXIGdIB65bIVhSR9KB6Q1ZZU4E4nh9RTU3MTFnoWop6Rv8Omgydt2l1XXYo9SR7tjw7tjnem3ZMT5P3w8+N478Ph+LPmJRzSoxsuIQSX7o/cPo0Q3EUIju/QAbdecDaOO6gjHjqC4NJuBNs7EYzsmOpd/6WgAOcceTjuua4hmIcAACAASURBVPwiLPjPM3BNLcIT11+O3kcdgT7HHo2iOwYJwuzMf47C367ukQDox9/QE+89fJfqoJ2TTSyC67/yedD5ID0Z1gNcBSLRMZrYe85nUoBaMhyLBXEpITH+XnM3zMXVdz+SAOePzQSGVi3CHU+MUj3NtWK0n1HfpKoHQtsnLB4LuH2c2kMn0ytvQKeDfnHSCvBRZZYeJlKyAXcl97pT8YvdzcLikXeZKvVuaNN+cvyE5845LQWKl3bphBfvuzhruHtx+KUYd9LhuJIQ9OrRDScf1h19CMEZhOAgQkAIQRdCcOpRR+DRIw4DCMFzhGBwAYGLELy034sf/yxTDu+JsnsGp8Cq2CXqv7w8Cpf1PhEn9jsMvfuciK+eGSEtNCvpPS8rBNuQeyC/fGDdF5mAQKQMoaYKbAl9q3rZFbJ8IC3bZelKvces1bNw/fDHUwD99reX4I7HH1E9zbVitJ/RhkkxUdK20iT5PnVMHRb7F6s9bDK9JAF0OvDPLDqZoR/pGWbTHQ9Hy5+6qmNjR5doucOmJr3N2zQPj1x0Xgqg/9mhAK+/cG1WMPfyqL74jRA8sX+/+QZCsIoQXNyxA3oTgpMJwXGEoNfhPVF0xyB816EDZhCCCYTATggeIwR7CMGThGAiIfiCELxyxGGYfvvA/MF2SiFq3npWn/vO2yYkJhTC9ekYxeA8GdJ9kQmIRkejnq3HIlb+kx9ytVyXuadbnq7GeyTDyZCHH8SQiSsSAP3aR4tR+Vml6mmuFaP9jLqWHFRQirxMvo+DdaDGXYOm5ia1h02mVl6ADoAO/kVKz9BnNslRntXMe1o/1Vd4XxhWr1XWjpsOnLRrz74wEu/2ODgB0J8952jU1b8oGuKWrX4T/Q7pijcFgsCde0hX9L3gFDx17RVwTS3CBUcejl87dcSEzp3wVYfYmear9u9Rf5gQnNO5EwZdcDZ+fGGk6mCsFXNVFoJdnf1Z5VIAOhMoRzBSim3hL1Qvr2IsW0CXau+61O+Q3GbeMGwYrnmqClc9+ymuuPdpjPl0iurPqSWjHnRlTMxKE6nyku9eDsah9rDJ9Mob0AEKAGJEAV0/kmpVCJ8nWw3RVS7qa0/LHtgYm6znoWtt8Est0caUvIxHzj8TL598HG6/7ELMWT8Hfu5tBEUcu/b196PQ6+CueKJLR9zVoxu+7Jp6Rvnb3Trh2euugmtyEdaOfw0XdeuKVwjB14SgPOlahhCM6taVwnm8vVMEV+louCcXKQ7oTLAcgfAYBLgy1cupWMvGi6dFOE/3XBWfVOA/E/+DT2Z9ovozatHoZLC8lukYQKnyUAjQbV4bGiINag+bTC8K6AqIwrm+JEV+Ce0NV0O0/Kmv5tZm1LF1cLJO2Tt1tQcX1NLk0co/8MXcL+BknFjkc2JT8EdEuCL4I8J7nj//+mGce1AXfNoxdjb5oA4FGF9QkALoL/+lC8pH34rG8aNx84Xn4upOHVGz31s+khBM2b+8PUQI/lVQgHvOP1N9KNaQNZYWwltdBr9Pnujt6SwQHovF277CMl+N6mU0G8u0XzwdBGjFaLuZW75rbbLFSJZcX+QKjiiUj1aPFb49PrWHTaaXpIBOIYBfFJD0pXzLMt+2D+pBp9rMbZb1PHQtD4KpCdvm8E+IRIWjht9w8uEo6twRP3buCBCCFwnB+YRgeRycf0cIBpx1NHyRCdjxbTFOP+qvOK9TRxQTgrmEoJAQnEoIehGCCzp2xAMXn686EGvBXFOL4JpchMbxhXB9pvzec19kAvyR8fCHS3QLPJmirWsd5mi7mVuaaTlP9WzJS9jj95xLfX+hsm/32rEssEztIZPpJQmgAxRC04kCkn4kpfc80++UEq2b2lALWmD32mVb5k49Qfq0RT4ngk3j4edSveg7vOW4+bhDMZcQvBYH5N8TgosJwYCOHTCwZzfcdtlJ7Z/56f+ewNEHH4SLCgowmBDcTwj+SQgGEYLLCwpw9EHd0TilUHU4VttcU4rgKi9EY8louN4thp9RwXPOVSISHQvn1i90W3f59sdq3Wseb7TdzC3PaZrJl7Z8xw9Kmd6ZAs3VemrpMWsakKSATpe584sCkn4khfc8+R5qrzCh5U8bYnYxskdxp14N/dkSnw0sNwlBrjQF4NhwFa45pgdaCcF8QvA4IfiFEHxDCAYUFOCV1wZgS2NJ+/WewHjcddIxuJsQHEsIbiMEdxOCgfsDy11fUIDXbumnOhyralOK4JpYhMay0WDsZfBtOwDmxeOGYNijvfCf0TfBG6yUFc6DXDkYbhrWBPQDs3ym52evZymg55LfepqA0YslQ3O8B13KMprpBAU7Y8dS31K1h0tUoIAuu9QOEEaVnaQox3z5TZe4U/l2+7DQvVA2SKeArm9rjHyEEA+kD7/tQowqKEALIZhFCF4nBKcQgv5nHoU5CxKjwD/7+JX456HdsZoQ3LEf0s8lBH0IwZkFBXhz6A3qA7JaHvNJRWisKERjeRE8X4yF99cDExtMqBLX3XkWej7THeR1AvI4QZ+bToEnIN956OHoOKz0/6n6UWP5mt4BV89pr0ZaaeF4PCNYugjtfBHb5dp/nnzfWk8tIvsiag+XqEABXXZRONeXpIBZvjyPDxoX/x1ylw0K59rSvtZ9qHHLEwiKDpj0bRuDMxHhihCIW+rOhqvw2Vcj8eJRh2AgIbiJENxACDYSghGXnwI2fMD7++YrN6D4sO54fn8AuXX7zzs/jRD8paAAzw28SnVIVg3O3ynCztLR8P5eCl+4Cr5AIiw///L1IE8TkOlx9hbBnSMvls177o1M1cUe7Uym93aHeoOzS6e2skrTLLf0EwLw+Gvjr5G6fKabYHGwDtQxdWhFq9pDJSpQQJddFND1Jbn2oLfdWyi6u1xlhJY/bamltQXL/Mtg99plGwCoPRChlrut9C9AJBoLVlbyn0EY3udk3N/nFIwacA4Kj+mBHwnBTELw4BlHYt3m4gQP8IOXngQQgjcJwcdx+9WbCMEDJx6LbZPfUh2UVbG3Y0HgGmtKUFpxK0a9eCU+/GREAjBfe8eZ6DK5YyKgTye4dOjJCZMgUlmIG4uV/nmGgBwjtDtGyAcl81rqqOJGtXTecaHr+T4nVVonPwffNRaPBa5dLrWHSlSggC67KCDpS3J50JP/rtQxbNSDrj0t9i+W/Lg1uuTQGLbYZ0eAm4g3Hu6Nzw7t3g7Z/z20OwbfcBZeefQKvDn6JqzfUpwAfG7/eDza55T266sIwShC8HxBAfr0OBhb3n4zFrF8apH6wKyU13xKEVwTC+GaWIRtHxfioptOAHmUgLxAcMw9PfDCW/3a0+/2hy5CQWFBCqD3vuUUieG8ChFuDLyRqQn1Vu1yl6/pHdb0/vxKGt2DLj5txABx2+eSr+NbrZDPaptkrzzfNQ7GgVpvrdpDJKr9ooAusyig60dSwWwm4I7/ezKoSy1a/rSlpuYm2Bib5IBOB5jGsR/+9yLGnXBoyjnnpScdjh9+flwQ/p6/9xI4467fQghGd++G4jtvjAGrRgF9+zujJXsu15QD93FVFaGxogjMxvEYOOxckNJE+O75SHeUV94OX2QCfpv9LE677ciEvx9/72GY+t69kgJ6NDoaG4P/h0X789ookKP399D78yudVhTQ+dMil6MFhZaz8/2c79GF6Sby69g6WL1WMLsZtYdJVPtFAV1GUTjSl6Rc3s53FjrfdyWDutSi9VJ7WuxbDDsj7RJ3OlgyjhW/W4yPu3VOAfSPu3XC1OnpgfHhG87C9J7d8CMhGNPjYIwdcHU7/LYBulYg3TW1CCMGDMJ119yEq67oj6rht+V/3ynFaBxXCFdZITzfjwPbMB4r143GhXcdn+Id71rUCcNG9WpPu9nznsdlN52Mk+84Ar2GnISvvhsl+b7z7eFPE/LaKBNren8PvT+/kmb2QHHp9pLnc79MkC70/7Y8ySbv4n/nZJyweCxY5FuEaHNU7eERVZwkAXS1j5HSqiig60tyeNDF7EVv+x1d4m4ONTU3odZdK/mgyWwDJaPa+zPfx1vnn5oC6IV/Pxa/znomIwhO/+h+jC0dihlTR6KxZHQKFGsF0AdecR1unrAEj80EHpsJXPlAKV67PQ9In1QE19Ri+HZUwftjCXyhWHpsc5ei9x2npAB6h38V4OFn+yakHROqhMXxL8n3nYe4EkSjo7GIdRgScPT+Hnp/fjXSyyxe9GyCu+VzbyHwjv+Otr/xfU6MJ5/vmWs8NVgbWovm1ma1h0ZUScob0CmcC4t6L/UlqSFZLKTHXyu16CSR9rSnZQ8sHgscjEPyQYTagxlq0tjrrzyKqh4Ho4kQRAlBVc9uKHvlhqzB0P3VWLgqCtuXfmsF0N8ecSsGPvdhO5y32XWDH0Zd8QuiPfD3XH4R+p5+Mv7Z/1o0lhWCWVXBmw6vvDEAPR7slgDoJ99yBKrnvyDxHnM+z3kJ3OFpWBf8VdADpnfTO6iZBTalTi8j9juZvNdypSHfpB3fd6Zb9p7Jyx5/bwfjgM1rw6rgKrWHRFQCkgTQKQDwiwK6viRHWRYT0V2u7073/VTqqp6tl3QfOh1cGs/GTnwCD117Gh685gxMnHxXzoDYWFEI1yRtAfprt/THjW/+mgLoN9/7Mr5//iFR9zjs0PPR+S9vgJAP0eXge3HxpYPTpsOrpQNx/q3H4tR7/oqLbjwBNc5XZIdzP1eJYHis4TzmyWYEUDPShInc6WQkD3qmZeVyfGc6zzkfoCc/B9/v08F8/Hu2/W2heyEcrAP7WvepPRyiEpBkHnSqRNGJC/1JDpgVWw7kWIlCy6A2FdobgsVjQR1TJ3mHr/Zgh5p0tiIwH1y0GAGO3yss1tiG8XBPLILrbe3sQf9g1N245pGJKYDeb+A9WF3xGr/HfGIRXJOK4HqnCEccdjoI+T1hF0Dn7mNwWZ+T06bFirVv4Y85z8ETGJ9XmqYzT6Ci3fzhsViy43PDecyTzUigpvZzaN3SLcHWg4nZ5y3396fzgidfL9S3i+nz469pu39bpPZt0W1qD4WoMogCukyicKQvaSFIm9TR3Kn3XLsK7Q2hnq2H1WuFg81/qbseB0rUMtsi1gEuWpg3NHp/LkFjeSEapxRqAtDd04ox4qahuOapKbjvUz+GTd+OPkOexLSRd6WC+ZQiuCcXoXF87DzzNcWvodtfrkzeoo+CDlvQ8/CzZPeKi4Vzb7AMwchY09RLvQMubUNzSyetTw5n2p+t9OQZ36RAuvTLFtyFPjtr7SzM2TIHVq8Vwb1BtYdAVCKUF6DT/efCohMX+pKcx5yJKQdynIdOJ4m0r8CeAOyMHU4mv+XuWh8kUcvdtoVmIBIthj9SmR+kzy7FztFvoXFyoepw3r7U/Y7bMfiq63Hntf0w85+jUsF8WjHcbxfBVVEIZnVsJcGWlWPR7eCreAG9x2FnaALQg1w5Qtw4bAz+rHr5UcoooJvDkvsaraWb2CjoYrzXcj6b2H3tQs8n5pnjPztnyxzMWj0Lu1t2qz3soRKpvAGdAgC/6MSFviT3HvB0906G80xHtIkVrZ/a156WPXCwDlg91rw6fq0NkqhJaww3GYFIed4A6V5ZisbSt2IArBFPevKzuCYUwlVRiMai0WgsL4T783HwuRKjqh9xzBkgpDppiXsRrrjyNNUBnQmWIBQdD1f4Q9XLjZKm9zaITnLmls9qp5uQR1oIxpPfQ4l953zPEv/s2aY53z15P7dxNuZsnoPZm2bjt5W/0fGgzkQ96DKIgpH+JHcU9eSAcHzfnfyvVGeyU2lfS3xLYPPa8h4AqD14oya9rfTPQyhaKglANr5XhJ2VozWzF73NGqcUorF8NNwTiuB+rxhMbRl8kQlg55e1H5eWbIcdfT46dXsJhLyPLgfdjT7X91MVztsAnQ2VIBwdh9V+/XqTczG9A7rR4wTIlc9Kp5kQVAvBb6bn47uflM8r5NGP/1vbc2S6B9+z8z23k3HCyToxd8tc/LrkV8zdPBe7mnepPcyhylJ0D7oMooCuP8mZZ3ye8fjv4vudFJBOy6F+5N7lRo27JmdI1/vgmFp680WnIMiV5e9B31qOnVWFaHw7th9dVa/5lP1B66qK4CovgtdaDtekIrBu8WeQPzjyclxz3Zn491s3qg7nvsgEMKEysMES7Ih8qXqZUdqMALe0Hc1sfEvc5cz3dECeDsLFLiEX+g65nz8+LTN6wjN495Pfs46pw0LPQtR6arE+tJ5GatepKKDLIApG+pPc3ma+Jex8f2v7vxSrU2jd1Jd2t+zGCv8K2L32nAcBag/eqElvi3xONIR+3L8PPf/o4+yicjSWjVYlYFwblDeOL4yBeUURXJML4dsmHso1baFxCEWKsS7wi+rlRmkzwioeI0wyKJFGfPuhpUo3MUDO993plriL+V65z3ZP50EX86zpnqvts7PWz8LcbXMxe91sALGJfyr9igK6DKKAri8psRScbwk739/SgXw2Erpf8s9U2pK7yR2L7M5kF9mdArrxbX3gF4S4cZKApHdWaQzS5QgYN7moHcZT9phPKYarvBDer0vAOMrBbpLvuDOlLciVY6dvPBZvn2HKumiENsgIkwxK5LHQfuhc75kpmJuYZ+KDXbFLyNPdT+rJB6EVCJnqT6a/V2+qxtztc/HDrB/o9mODiAK6xJL6qCwq+aVEfmXaXy7l3vPk70wXhI5CvPbE7mZh99ph89rgZMVFdzfC4JhaegtwlQjmeSZ6u3mr0Ph2ERrfKcSMp+9H1fCh+OqZEdl5wycUwVVVCNfbMY+4+50iuMoL4aosQmPbv2MK0Ti+EI1jYwHfXNOK4Ws0iLc8ycLcOKwK/KloVGitmd4B16z5lm8ei023dBHW8/F6Z7o+myBw+UwWiClbYpfoZ1M2bV4bFvsWY0d0B4DUsR+VPkWDxEksCjX6kxKNWCbPuFr1KP55KMRrQ7tbdsPG2LDItwgWjyWrzl/twRs1+WxVYC4i0TF5H7fWZq7vxuCBAZfgxFsPAxlBcOKQw/DwkN4pXm/XxMLEfycVwTWhCJ4fxsH93zFwfzYOnl9K4J5YBO+cMvj8VWBXVoBdPh6suwrM7FiAO89vJfD5jQnnQa4cLDe5Pa/MCul6f2e9TzColcdig5iJAXGx53vH31/MM6cL1sZ3Ld8751M22u7L5+nPdvKg7f9tE/gL3AtSxhGUz/QvesyaxKLAoj8pXY6lXs4up4SeM1uA1+K7aV3hfWHUuGtE7UmXchkeNe3altB3CHFjJYHKl17uh54juoFMJ+3Wc3g3vDzwWjROKIx5yCsK4ZpUhMayQrjfG4PGsaNjR6BNKzoQXd23H7oFoq2bwcLRcVgZ+DOlTpoN9vQOuFIvaTai8ZXrdADMt9w8nzKUi7dd6Ox2oSXnuU4ciE2/ZEiPB/dslrnXMXWo8dTA1eRKGDtofVxJJU6SeNCpDohWCP1JDYAUglw9KtNSegrz+cnBOFDH1Inq9NUevFGT1xax9WgMvY9gtDxvT3qfIackwDmZTkDeJbj6ljPg/noc2LoKsOtje8Tb/91ZBZ9LGg++USzEjU3wnsfXST3Dai5mhHbIjPmWbdqk8zBLsXpEqBxluyw8U54KLTUXWsIf/3uh68S8V6bl7pk+72AcqHXXwuq1orm1mXfcYISxpdlFl7hLLDppoT/RBkxe5QLwdHl9TC1owabwpoxedDqoNI+tCs5HMJrfXnQ2XIXLh54C8m4SoE8muOa2M2PXhVOXo6/aUIiffn1SdSjWioW4UuyMfIxFbGpQRzPWSb170NvyTe+TDHKnj9x5nGnJvBzPnGmpeboVAlIFtRPznNUbqzF361xsjm4WhHNAutOAqNSTJEHiaObHRCuC/kTLr/zKFqQzgXsuHnk9w7x7txsWryVtZHctwYCDcbQ/q52xJ/zrYBxwsk44GSfqmDpYvVbYGTvsrD3nM+DNZltDMxDkxsHP5QeXjz91FciQJEC/heDq687gvb7/HVfi9N4Dce6gETjp/IuxZlOR6oCstgW5crCRibz5ZARYzda01A7lambMt2zzWO4JjEzL6NXKUyEozwbUk99DCNb5Pmv32lG9qRo/1f6UdsxglNWZZpdkUdxpAaCwp0fRsiu/5KwXciyv12Kb5t7lRq03tqRNjUET3+RAW4Ca+EjzTsaJGm8NbIwNNsaGJf4lqHXXYrl/ORZ6FsLBOLDQsxA2xgYH60C4OYxlvmXYzm1HQ6QBCzwLYPPG/mbxWFDH1MHiFRcoz0zWEPwOQa4UvjyWuR954sEoOKkApB8BuYuAXEdQcF0B+g48NeXaa27sjV4PVOKxmcBjM4EHvt2FUy7rb3pIb4vcnpw/ZoU8I3ifjTDJIHf+yp0+QsvJcy1bcuepkEc93bO0/T3TZ2evmw0n64TFY0GttxYzZszARx99JHrsQPei61d5AzpAIb1NevbSmVW04ZJfWmob5Fxqn83PucrV5ILFa4kdwcY44WRjnug/1v6BOQ1zZBuAWLwWWDwW2Fk75rvnw8bYYPVYYfVa2/91MA7UemrB7mYBANw+DgAQbY4CAJpbm7G3ZS8AILIvkvBerWht/3lDaAM2hDfAvcuNxb7FsLN22L12WLwW2Bk7aj21Kd52B+uAg2eZsVFthX8eQlwJglxZTmD5zrR70KFTAQr+UQDyDAEZTkCeJyh4vAB/73tcwrXzal/C2dff0Q7nbdb/9Z8wYNB5qkOyGuaPVIKLFsMTmZ52sK52OVHD9A7pZs67dKZ0uY4vR/l+rxKTCsmB3oS+L/66+HcT3Ju+aTZsXht2Nu1EdF80YRyTTlp2OFCJkySADlDQAbQFIlTiRMut/NJrGue6d14ub/4Xn32Bz778DH/u+BN/rPoDc3fMxZytc1C9oRrVm6vx28rfUOupbV9O3gaxdUxdbFn5fpivdccA1+q1toO+xWNpB2y7197+N7s3BsQNkQZEmiNobGpEK1qxmduMVrRiW3Qbmlqa4Nvtw87oznYAl1LhvWGsCq5CYE8AS3xL0NTchFWBVe2gbvFYUOupbZ8scDAOOBln+759oy6dX+qzwheZgABXnjVgXtfvrBigX1SQsMS94PECnHrhXxOuff/j+3HxHU+mAPqt5TW49NpeqsOyGhaNjsYyvwWLMoCFGU3vgGv2CZZ0earkypBsgqeJvZcSz52p/KTzoMevFJi1bhaqN1WjekM1VgdWJ/SJfM5AMQ4GKn1JUkA3M6DSCqBPmbnMKiWaxonKF+xnzJiBLz6P/e7r77/Gh+9/iG9++iYG8F99ht+X/465W+bil/pfMK9xHmatmYW52+di7ra5mLV2Fj77+jP8vvJ3/DDnB/xs+Rm/Lf0NP1b/iFnrZuHbX75FdUM1vvrlK/yx9A/8tuQ3fPv7t1lPKCihXc27sDywHHta9qCpuQnAga0ANsYGJ+uE1WPFCv8KLHQvNByoL/VZEYqW5gSYp5721xigX1AAMp60W8GIApxx0VEJ17LhKpx0UZ8UQL/kofF4/KmrVYdlpS3AVSDEjcNq/yzVYUCLZoQJCrPnYbKpsWUjXVT1XO6jFUAXuiYe0uc0zInBeUM1vvnpG9FjCKH/0zGYPiUZoAPmXuJNAV2fovkmv2gay6/kjvnTGZ+2w/yMGTPwxWdf4Jsfvkm4bsbnMzJOCnz00Uc5TSKorbZl9W3L7Pe07MGq4CrUuGsMA+rLfDUIR0sQ5LKP6H76GUfGAP24ApAe5IB1IfjP+JtSrp819zmcdvmNuLH4T9xStQQX31+J3jdcrjosq2GRphIEo+VY4V/Amy9mhzsj7L83wiSD1OmhdJ5K5bFXOi/Ffh/vPvuNszFn8xz84vwFzG5GcEWa0AQ5n6gHXb+igC6RaAXQn7QCE0YXTWfzSOvt4O6W3e3L4zMdXacXCzWVwc+NFw2YbLgKBx/XFQVHFaCgewFIdxKzbgRHnXgIPAH+e/02+1lccs0FuKDvZRj5SF/VQVkNC3Ll2BH+FIvZOkGYMDugG+H9jTDJIHV+6nHCQs1l+emuqWdTy5iDcWBuw1zMXj9b0j5USxPnVNlJFkA3Y0Ew8+SEXqV1mDCKaDqbR3pp/5uam7Dcv1z3oL6IdaIh9B24aDH8IiO6/2/2M+h+YmcUPFkAch8B6UtAricoOL0Aw+4x555yMeYJVCASLUo585zvqCW1y4WaZgRAN8I75Grx5VfPZTq5XiqRbpnSSugsdZvXhrnb5+KHWT9gxowZvH1WW7+aTf9Kvef6lqSADiTujTCLaAXQp/QCE3oWTWNzSW9tYXRfFMv8y1DrqUUdUyf7IE4u2x76FCGuRBRozl34Irr8rSMKBheAPEnareDEAjzy2BWqg7DS0C3GvIEyeAIVCITHYEf4E95Bt9plQCtmhPQwwjvkYnwrQfQK50rmodjVMynnnW+cjTlb5uD3Fb9jxg8HtpwlM1Sue8nN7DQ1giQHdMB8hcJsExJGkd5gQo+iaWwu6bXdj+yLYLFvMSze2NnrVq9VV8Aejo6FL1IlCkoH3XMeDjq3CwrOKAC5kLTboad3x+IV/1YdmtUA8ExwHoiMhS80BlvZt1G97pcEEDCztzUTiKj9HLmanuE033dWI2K71Kb0s2eTZvFpPK9xHv5Y9Qe+/OrLdo4Qiu8iBO/pFP8ZKv1JFkAHzDUw1+ug1OwyUxlVS7RumEt6r1PhvWE4WAc2hDeg1h07us3JOlUfcGayhuB3CIrwoI98pi/Ic/uPVbuKgAwg6DSgA0685DBs3DpWdaBWA8AzfUc4Og4bgz9juX8hL4zrGWTkBha1nyMfM1O+GmFCoi2v1Jg0E4rKLnRt9YZqzNs5DzMXzuQF8mSPefK/YvrYbK+n0p5kBXSzeJVpBdCnKDzKL1o3zCUj1al6th7rgutQ46mBxWPRNKgHolXwR9IHimPDVbjk1pMSzj0nLxB0fqAjBt5+rihYNRp8izE/I3m0qgAAIABJREFUVwV3+D3Us07BPaRmAblsgUXt58jHzJKvYvZOa93i66TSZY8PzpN/1/ZsTtYJq9eKuTvmYsaX/KeoAKlwzQfpmUQBXf+SHdCNXjDMuOfeCKKNljIyQxtAdUBGq1ctrS1Y4luCpf6lsHqtsaByjLaCyi3x2eEOv4dAhkjubLgKvQYnAfp0go7FHTB0xAWSALHSpsREQSBShh3h/6bAQDKkq10OtGR6B774fFb7OeQ0o0wyJb+HWoAe3yakTOZtnI25W+diU2QTPp3xaXsfI3RUWqYjTdNxB9/nqPQn2QAdMN5gTUgUQvQnOqmijMzSBlDFZNS2cG/LXqwKrMKu5l1YEVihuaBy28JfIciVZYTNf77WHz1GdksA9JPvOQJTp9+rOmyrBeDpLMiVIxodjUU8qycooAsbBXR9mBHySQvvwbeiJv531Q3VmL1pNn62/8wL5MngHS++884zecZz8bhTaU+yA7pZIIiCiL5EGy1lROuFuWSW/G5qboLNa4OT0cay90WsE5FooSjofLVkIM6+4xic+ODhOP/WY/Htj4+lLClXG4y1YCFuHPzcRKwL/iY4KDc6wOVqRlnibgR4zfR+RsgnNesi37aXtn/nNMzBnC1zMHf7XHz13VeYMWNG2qXrQuAt9JlkjzsfwJulTzaiFFnibobCYaZ3NYJoXikjOhFiLpklv/e17sNS/1LYvDbVB6ht5o58KCpQnC8yAQttL+Pr70clRG2ngB5n3ASEuFKEohW83vP4gbna+a5FM8LkhVEANlMe6f392vadayUt22zOljmYvWE2vv31W3zz8zcZPeFCS92BzPDNd2/qPde/FPGgm6WAmO199SyaT8qIToSYS2bK7zWBNbB4LKoPUNtsa2gGgtHx8HPijlvjMwrpMQtyJXCFPxL0nscPytXOd62aETzQRs9jI0xAaC2PHIwDtd5aLGIXAUjv/U63xzxZQoAf/3ObqPfcGFJkD7pZlrkD5hqg6lk0n+QXnQQxn8yW5w2RBs140VcHqhGKluYNp2YHdD9XiXC0VHdgoDWj8KdtM4IHXWurHKxeKyweC7h9HPa27gXAD9bpQF2oD80E9PGfofvPjSFZAd2My75ppdC+zDZppJbMVvepzJfnkX0R2BhtALqHmy4qUBwF9PQW5EqwIfizaDhQO9+1anqHv3rWGJMMyXlipPfTSh10MA7YvXasDq7GDm5Hxn4jvp/M5ozzTOejJ19HpW/RJe4yyIwrB/Qks0GEWjJj3Te7zJjnTsapiYjuy3xWRKLFvNC5pbEEr74xEPc8eSmmTr9XFKCbEdIDXCVCIrznbXCgFUDQohkB0I3wDm2WHMxML++XbhJBC8/vZJ2wMTY4WAda0Zq2r+BjAjHL3zNJyINOpW9p5hx0oxUmWkG0Kzp5oozoRIj5ZMY8D+8Lw+qxqj6QXexzgOUmIciVJ0DnVlcpLrz5eJCnCMi/CHqO6I4hD14oCtDNBukhrgQbApm951oCBK2a3r2zRnmHNkuONK6HCSa+I8u0lD92rx21nlo0NjViX+u+tP1EOibKtC89m/vSvefGkSyAzrfXIt21Ypd36E0U0rUpCujKyGj1mSqzzNjmNTU3Yb57PuyMXfUBrS9SlRIkbuA954JUkISzz3s+2R2FY25JC6tmg3R/ZLxo73k8QGgZcNQ0I0xe6AFic8mPeEhX+7kyPTPfhEJyxHQln6mOqYPFa2nf2uTf4xfVT/BBeCZlu+Q9/ndU+pdix6xlWtphxGXhdCZLm6INmDIyWn2myiwzt3dWxgoH41BtMLvCPx9hbiz8XGU7dK5tKEKvO09KgHMynaDrmE6446GLMkKrmSA9xJVgfRbe83joMQLASW16AEAxpraXVsq84DuzW+1ny5Tuyf/yvYsSz+NknbB5bbB5bdgQ3oDF7GLsadkjun8QChSX6fp0/SmfV97MfbDRJOse9DZlAvQ2GRGcjPhOehdtwJQRLfvmk1knZVrQgs2RzbB4LXAKnJuthLHcZAS4AzDNhCpxydBUQO/wrwI89PTlosDVDJDuj4xHkMvOe54MP2oDjRZN6xBolvzVYz5o6Znb9pkv9y/HQvdCrA2uzbmvELvPXMw2YRogzthSFNCFgDzZjCZaYbQjswKEGjJqfaYSltnbuvWh9apFdV8b+B+CXEkKfJaNvw09hnVLAPSzbzkGf9a8JBpgjQ7oIW4cNgRn5pTuRgA4ucwIaZMJFPXwfnpc5aGVslPH1MHisWB5YDkAtB+flq/S7TsHxHnQ+biKjruMI0UAHUh/hl/8PgojysiTD3qT2QFCSRm5TlPxy8ztXCtaUeOpUW0gGeDGI8CN5wXQ9z4cjotuPQEn334E+gw5Bes280d7zwToRoT0fLzn8fCjBZjQmhkhXZL3bvP9TevwqxXYzfaZ1U5Xq8eKWk8tmpqbMgaBy0V8TBTPQ2I96Mm/M2sfbDQpBuht4iuEZhjIG3GPvR5FGy9lRMu6OWX2+uXa5cJ8z3zF96Kv8M9HOFoGHycMots9ZbDVvwo2XJU1xBo5snuIG4f1gdy853oGICXMCOnCt287U3RxLZleJhG0VHYcjAM2rw3rguvA7mFl7TP4eEhMbC4+x58Rg22bWYoDOpBYiMxUoCi0qC+zlDW1RVcqmFO0jQOWB5bD6pX/2LVkQNjpnwhfaGwKTMtlaoO1dN7zsrzzQuuQppYZIV3SBShr+7vWQV1vgK5WhPZ6Nrbf3Oq1wsk4Fe03+JyWmfgo+Xg1M/GUGaQKoAstdzeD6ABWXZmprKkpms7mlNDkq5l+/vLLL/Hb8t9QvalaMHJyvj8n/66m4WcEI8WKwXkypLf9/9MZD6Fs/G34+vtRqsO3OO95CdYHfpEU4tSGGy2Z3j3oYiOFKw2U2cK2HvNBjfrkYB2weq3w7PKo0n9m6mP4rhXywFPpX9SDrrDi35lKedEJEmVkpjpNdUBCk69m+/2Pc37EnE1zMGv9rBSoFoJtsb/ngwZ3eBoCkTLFwJYP1gcPuRlHH10KQr7BMce8jhdfvk91AM/sPc9977nakKZ108tZ22LyVQwsKvG+ye1ANu+gt3xQ6pmdjBMOJgbmi9hFCO0Nqd2NAhDHSXznn9Oxl3GkKQ+6WQqVmd5VS6ITI8qJToSYUzTfY1rqX4pady2sXvnPRl/qq824/1xuSH/syQEgpAaEoN16HjodJeW3qg7iQhbixmFdnnvPhaDC7N50ve57zvQ+Yq4Tyvt80iOffe96zAsln9fmtcHO2rHCt0KWQHCZlIkH0oF3Oi86lf6lGQ+62QoVHcgqLzoxopxo+TanaB07IO9uL+qYOkUGmTvC/0WI54g1JYwJVeKSy25OgHNCgE6dGAy6aZDqIM5n/sh4BCP57z0XA0VmBXU9em2F3iMb77iYrSrZlJl0vxcDsXrLByXqjZN1wsk6YfFasDO6E03NTar0EckcJHRNJg+6WZ2dRpcmPOjxvzNLwTLjpITaMlP5Ulu0bJtTdGLmgAJ7Aqjx1CgC6REuu2PTpDQ2XIVel/IBeiMG3jhAdRjns3B0HNYHf5U1T5K3K6gNPkqbUSYnsgX0ts8IbVvhS5dM1/J9L98EQLrnVzsds0lvOcuNnbHDztqxJrAGW7mtqvYRfEesxSvdEnc+OKfjLmNJlWPWhJZsmK1wUWBUVmYrX2qKlm1zitaxRHH7ONi8NjhZp2wDzkbuEwQjpZICNxOqzOozL796O3r0eDcB0I87/i1Mfe9e1WE81SoRipZiY/BnRYDDKKCarRlpYkIqr26muBLJZUYsfAtNBOkxDoCc9cXqtaLGU4NdzbvQ3NqsdvfQLiHQTsdLQCrg03GXsaQaoLf9zPd/M4l6nJSTGcuXWqKgZk7ROpaovS17sdS/VNZ96Ev9NoSiZfBFsoNqPhtTMgIX9RqEXpcOwd33DhZ1ZnrbPvTnX7ob5573BI48shxnnDkc095/TgMwnmrBaBki0WJsDX+jCHCY0YuuRzBM9x5Sv0+u+8kz3TPdqQ9qp2W2aSPlPdvONW/gGhDcG1S7W+BVJjjnG1OZfauw0aUooPMVoEwzREaX2aLYqynaeCknWqbNKVrHUrU2uBZ2xi7LYHZd8Dc0Rj5BiMvPg148bijOPu8SdO1aHucFX4Jrrx8oGtB9kQmY/efz+OzLkXAseV11EOczPzcBweh4NEb+qwp0mMmbrrf3Ted91ssycb5gcmo/U67vkO99HIwDdUwdHIwDFq8Fi32L1e4KRCmbPeVmPhHLDFLVgx7/OzPP/pj53ZUSbbiUE10VYl7RepaoaHMUtZ5aWQayi1gnQlwZQty4vCK43/7QUPR9pASH/O2VlH3khx72Ht79QPi4NL4z0bVsIW4cItExaAj9pCp86AlctQBbchpfADc9ep7j30WPYN6W7nzP3rZFKHmrUNv2oTqmDjavDTXuGti8Nti8Nlg8FjgZJ2xeG3x7fGp3BSkSExQu0x71+M9kuoZKf1J1D3r878xewOjAVl7RCRDlZNY6TEXbsWTtiO6AjbHJNqDdGvo6L+950dghGPD6F7ix8A8cftLEFEDv1u0njC0dahhAD3JlYLnJqkOIHuEvF9P6Uvd0Qdn0DLlaTW9R+bFhNuyMPQbf+wHb6rXC6rXCzthR662F3WvHQs9CrA6sRq23Fk7GiVX+VdjbuhcrAyuxu2V3e2R2bh+nci+QqnRL2Pmg3MyrjM0sVaO4J8vsSzQoRMonM5crpUXLsXlFJ2cS1YpWLPQslG1AuyX8I0JcCfxcbvvP7x01CHe/uw73f9KII055IQXQjzmmDJ9//XDae+gF0sPRcQhGK7A28Ls2QETHIJXLu6r9HMnGN1FihNUNWn3+ZO+31WuFg3HAwThgZ+yY75qPOZvnwO61YxG7CEt8S2Dz2rAmtAZ7W/ZiZ9NOuHa5EN4bxtrQ2oQgb3ta9qjYymcvPgjnc1SmA3Uq40s1QKeDuFSZeQWB3KKNmnKiaW1e0cmZVG2KbILNK70XvSH0IyLRsQhGcw8O9/iLg3FzSS0emwnc8OoP6PG3/4CQrSDEgx4938bzL96V8R7xgK5lSPdzlQhwFaqDitZBSmrT8kSEESdK1HyftmCYbf9avVY4WSesXissXgtqPbVwsA7UeGqwjdsGC2PByuBK/DDvB3z4/of4te5XtLS2YG/LXgD6A+9sJMaDng7cqYwvCugaE4UbeUQbNeVE09q8ou1XqhyMQ5Zj1hb7HAhwFWCC5ahb/FrWR6P5IhOwdNV/cMXQ2/DQ93vw2Ezg5jFzcPhJ1+Hc8y7FuDLhpe169KQHuHJsCSkTuT0bkNLrUmqjvKfRAD3biZ86pk70NU7WCSfrhMVrad/3bWNiS9FrPbGl5zbG1r6tZ2t0K6xeK3Y27QS3j0O0OYrGXY0J7WNzazPtNyDsVY8fT6Vb5m729DOiNLEHnSpRdAJDetEOQDnRtDavaNueqH2t+7DUv1SWKO5rAtX49fdn0OfyATjl1MfRu08/zJr7StbgunnHOAy6oz+uHTYS/e4cjI8+Tb+kXY+A7ucmgIuOVh2e+MBQq+Aqx7uq/Rx8ZqSVDHzL9tuCqNWzMdC2MbEgag7GEfNo749y3tZG1TF17V5vBxu7xsbYsMC9IHad1w52DwsH48CO6A6sDq7GMv8yuHe5AQC+PT7sbd2b1TnjtN9IVCZYT7eHnco4UgXQaSFKL7rPRFrRtFRWtKMwr2hdS9UK/wpRXqps7evvR+HEk55L2DN+7HFP4qdfn+SFVFv9q6hf9oYgxK5Y+xa8wdyXy2sZ0INcKbaFv1IdoIwMh5nAUYsTEUYM2DdrwyzM3TIX1Q3V7UvL28zJOrGd245NkU1Y6l8K/x4/gFggtSW+JbETJ3z1WBlYCVeTC/VMPQJ7A2hubUZzazPCe8MJbVsrWgEALWjJuX2kwc9SJQTkQkHjaBA5Y0oTx6xRpYruR5dOtNFSVrTcmle0riVqd8tu2L1yeM9n45pr+oEQLimwmweDbrqiHUwrJtyJwfdcj1P+fiEuu/UBDBgxAg88fYuk8Otc+kY7+GsR0v1clea858mAGP87I0K7FgHdiCsYbF4baj21+P637/H7yt/x1f99hfC+GFQH9wYBHIBqPkX2RRRpF+NFvb/plW5/Ot+1NB2NI7rEXcOioCONaKOlrGj9Nq9om5WqNaE1sHqtkg7E2UgVLut9UxKcrwchI9Hz0GtwzXUD8OQrt6LvqFKcePkw3DcjjMdmAo/NBPoVWnHH/YPyBl82XIXbhg/EwBEPYcDwB3H3wwPBhqs0B+gBbjzC0VJsUuns83SWHKRM6NgvtZ8zX9MaCBsFzp1MLLaFg4kFXlsVXIXNkc0A9OXkoWM0YaXzlqe7lkr/Um2JOx3EZxZNJ2mkl07KCKKdg7lF61qi9rbslfyYtTWBWQhx4/DgyJtAyJL9cD4XhIwCIaH9//fjoMOG4aL7xuCKx6fjnv+yuOXt5e2QPvDRf+H//se/FF6sDbjjBtz9vqv9nrdNbsDgYdenRHVXFdi5CYhEi8Fyk7DEJ+0kiRywyPdz8v/Vft5sTYvPbgQ4t3vtsHpi54PXeGraI5/HSy+QTscN6cXnQecTZQZjSZUo7gCtkGKllwZWy6JlTTnRsmpu0bqWqNXB1ZIfsebnYl5hNlyFPpffAEJ+RkHBQBDCJnnUN+KIUwfg70OexWnXjcS5Q17CiX3vxn0f7UT/J0sw45tHcgbfz74aif5Pl7XDeZsNeqYQX38/SjOQ7o9UIcSNxc7Ip6oDVSZgFPKYJ4O62s+a67up/RzxpueVCU4mFsBtoWch9rbsxVZuq+BxZHpwiNExbnpls7c8eb86lb6lKqBrudHQkmjjlZ9oY6WcaJ02t2hbdUD7WvdJDudrAn8gxI1rB1BvsBIPPHQ5Dj7kuiQ4j1nXntfiwntL2wH60Z9bcXq/R3HRgBuwYcuYnMF36vR7cd2zH6QA+o0vTcH7H9+fcr06gF6FMDcWrvAHWMQ6VAerfE2PgK7FIGx63DpQx9TBzsY85rXeWuxo2oHAvoDotkjLYyC6LFs6tQWQo2lqDKkG6EDiYI4WpPSiA9/cRBspZUXT29yiEzSJ2hDeICmk+6Mx73kbhM6rfQlnn/M4CHkChGxNAvSVOOjIC1Mg+uZSC26///q84NdW/yr63T8q5d79hz8I59LUSPHqAHolwtGxcIffVx2wpDC9QWU9q61JBb1uFbB5bahj67A9uh3sHjandihTcDE1lLyvmip/8e1Vp9KvNAHotKJmFk2f3ESBUVnRTsHcovUtUaG9Idi8tvZgTvnY2iTvuS8yAVWT7kSXLp+DkI0g5CEQsgKENIGQehx/wiBccMOQFIi+a9oa3DfqprwB+OPvXsSV9zyKwSW1uHnsAlwxbCR++PkZ3mvVAPQQV4JtoRlYpAHIkgIu9QaW9ax2JhX0tJffyTrhZJ2weW2weCyocdcASB99XYy0BG5aehajiO9INtof61uqAjqQWlEphAqLVrbsRTsAZUXLqLlF61ui2N2sZB50P1eV4D33RSZg+kf349DDpu33mDeCkOdAyIPoeej1mPHNIxg0rD/u/zqa6OV+9b8YUzJEEgj+5Y+n8ejzN+Opl2/Cb7OfFbxOHUAvgzcyVXXgksK0Arq5PLMWnltP6Wf1WmFn7FjMLsbult1oam6StE1Suo9O7hPix/t0rJ+/kmE8Pm1pf6xvqQ7oyaIFKr1oo5adKDAqK1p/zS1a3xJVx9TBweS//3ml/08EuXL4uaoECGVCleh16c0gpCVuaTuDgTf2gy8yARu3jsXVQ29B/7dmYejklbjhxQ9x1yO3pQXb+mVv4JMvHkwL3NmaGoAeiRZjqa9WdeCSwrQCutk+s1LL29OljZ72nNu8NmyKbAK3j5OtTVLSIcYHjrSPyE9Cx65RD7rxpDlApwUqvWjwh+xEJzSUFS2b5hadoDkgdjcLq0eao70awx8gyI1HkCtNAVFvsBJXXnUNjj56IA47vDcuuPD8hL9v3jEOL7w2BPeNuhljS28VBNpGtgLPvjAMx58wDD0PfRunn/EMHnn0bt0BeiBSDi5ajO3hz1UHLqlML4CZ/LxKPHOmCPd6mNxwMk5YPVYscC/Ieym7GAmtXJW6/6Zgnr+E8kiorxUCdir9SZOAToEqvehWAPGijZOyouXS3KL17YCk8p4v9dUiGK1AICIMuEMevBAH39cV5EmCng91x83D/54V1K7ZVITTTv8HunT5Z0KguZ6HfotRj9+iK0APchVoNEjkdjEAqjVT8nn5zo8Xeh6100XI6pg62Bk7VodWI7BXfGR2KSSnd5s6k3KTkDc8m8lvumrBGKKArlPRCpdZNI2UFfWeUtE6BwT3BLHUvxQWj0WyQfzOyEe83nNfZAJe+Fc/9HymO8h0csCeI3j6xWtFAe2y1W/iol63oVOnp9Cx48aUo9p697kVbv/4vKBZKUAPcqWIRMdge+gL1cFLKtOT91zJQGxt35P8L98zaTX96pg6OHwO1LhrUOOpUcR7zqdcPehCY3UaBE680q1kyJeFkvei07zQlyig61i0wqUX7RyUFS2PVLTOAU7WCatXmqXt9Ww9lvsWIBIVPrP8mlvPRMG7BYmAPp2g1+CTwIQqM0JtedXt6Njxa3Tu/BQ6d96UAuiX9h6KRjY/uFYK0AORMrCRiVjM2lWHL6lMy4CZbEpPJsSnTfzEQLw3XcvpZ/VaEdobwu6W3bLuO8+kXMCQ71qhPedUB5Ruv3g+7JN8j3w88FTakGYAva3g0EIkXrTSpRftHJQVLYtUZq9zvt2+2PFIXum85+7wuwhyZYJQOvDuc1EwPgnQ3yW48pbTRUFtacWt6Nz5BxAyBYS8nQTo9bj7vpvzBmclAD3ElSLIlaEh+J3q4CWVaSkSeiZTOhgbX9oke/C1uj2gjqlDracWy/3L1W6yBCE7HSwKgXj8/6mjLaZMaSXVd2QTPI5KH9IEoNO9ErmL7kcXFi1LyoqWQyqz17n57vmS7DtvsxX+BYhEx6YF02nv34fj7j00AdB7DOuG8qrbRYFt9fwXcOppT+wH8vdAyMsg5Et06VKMm26+URJ4VgLQ/ZFKBLjxWOqvUx3ApDItwmWm55UD0IWWrqdLGy1Hb1/gXoCm5ibVlrS3ic/Jk8kDzueRpc6iA0oHy7mmj5ixVSYwpysa9CfVAV3qPRdmFK10/KIdhrKi9ZfKzG3RpvAm2Blpl1a7w9MQiAh7z9vs0xkP4fyhx+K0+47EGbcchamf3JsV3M78/UWcetpDIGQGCHkSp5x6Bj78ZIRk8KwEoAe5MuwIf6Y6fEkJpXrxnreZHEAsBNp6S5t6th4OxoFaTy3WBteq3Vxl9HSn88bSfj5RmVYT5COxYB2/tD0dnJu5j9abNAHotLDkLwqjqaJlS1nRMkhl5sHbAs8CSQfzK/zzEebSe8/jbdWGQvz821NYtvrNnAB3oe1lVEy4A5On3i1q77rWAD0SLcJSv3RbC9Q2rXp/Mz2vVM/Mt1w9OWK7ntLHyTqx0LMQmyKb1G6qAIhvq/n2Spu9n08XZV2O/k8ozcV6yoU862btq/UiTQA6LST5i1a4RNG0UF6046Yya71riDTA5rVJOqD3RKYiyJXLCrVKmdyAHuLK0Bj+QHUIk9K0un860/Omg+b4d0l3LR+I84G62u8s1uqYOti8NuyI7lC7qQJg3nY6V8npIRcjvu/hg20xEygU0vUjCugGEgWkA6LlSnnR8kdl1lUU893zJR3QrwzMQygL77nWTW5A56JFWOqTLnK+VkxPkJ78nEJL0jN5xeOvTf6OTEeqac2crBMOxoE6Xx2W+Zep3UwBoPvFxUpoabjS6ZZuiXum7QdCXvRM96XShiigG0y0wsVEOyDlResylRnbn00R6fee+7jJhvGeyw3oIa4MrvBHqsOYnOCrB0iPh2q+ZxbygqfzlKv9Tvmag3HA6rUisCegekA4gMJ5OqXbr63muEZo2brQ3zJ5+4WWu1NpTxTQDSYtNChaEG10lBctd1Rmqne7W3ejjq1DjadG0kH9Ip8T28OfI8SVqg7WeoD0mPdc2u0FWrNkgFX7eTI9o9AS9T/W/iE40ZB8jVbfU6zZGTtW+lcivDesdlMl+x5pPSpdEDWtpZHQXnc+r3g6EE+3d94s/baeRAHdgNJqI6OkaIOjrOisPJXZ2h3fHh+sHqukx6rVs/VguXcQiRbDF6lSHaq1DuixvefG9Z4LAazW4FWMN1zMBIPWJyGysVpPLXY171K1jdIydCqtdJ5krY9dxBydJsaT3vZ7tfbSU2UnzQA6LRzSyuwNsh4aXSOJpjeV2drxFrRggVvayO2LfQ7sCH+OEFeiOlDrAdC5aBGWGNx7nmxaBPXkZ9LSsyltTtYJi9eCVYFVqrZP8d5Us40F0y1X1ytzCMG40BFq6YLGJZcJoeuo1JXqgA7Qwb1c0mMjJIVoeVJeZi1rVAdkpnoX2RfBxvBGGSK3T0OYG6M6TOsB0EPRMuw0ifc82ZI902o/T9szJXvO1X4mpc3BOLDAvQBbo1s1sefcLP2yGCDXu4TeMZ2EruVbOaCX1QRmkmYA3SwNiZIyUuOUjWgjo7zMWM6oEmWWesft42DxWiQPDLfEZ98P6MaJ3i4noHPRQizxSZsHejMtnQtuVihvM6vXCovXAt9un9pNVLuM2CaLWeptRPF5ycV8JhsYN3L66VGaAHSAQrpcMmO60kZGeRlxIECVnczSzvj2+OBgHahj6iQd4LvCHyLEjVMdpPUA6EGuAkGuUnUoU9vSRURX61nUThM1zMHGorVrSfFL3PWqZAA3897pXLcrJKcTX3C5+Gvp+Fk70gygA3SQL5fMlq5marS1ItqoU5mhnQntDcHitUi+tL2ercdiXx24qDGXt0sN6KFoGcLcGKz0z1EdzrRkfGeKK2FmXtZez9bD4rEpszLfAAAgAElEQVSA2c2o3Ty1S4/wms3+airxyjY96VhOO9IcoOutUdGLzFTpaEOuvMxUvqj4ZYZ6t4hdJLnnvM12Rj5BIGKcs8/lAvQAV4EQV4L1wf+pDmZaNbUAXe33VtR89bB4Laj11GKxb7HaTVOCtD6OFgPjWn8HvSg5LYWWvbeJprt2pClAB+hAXy6ZaemKGUBBa6KNOpXR25docxQ2RnrP+XL/QoS4UkSixovcLgegB7lShKOlWBWcpz6kadSU3puuh3PapTar14o14TVoaW3B3ta9ajdP7dIS3GaCbzONS7WiTBMgdPysHVFAN5HM0BjSpVDqiKY5lVYGhXKpgWvAYnax5Mvb2chEBLhy+LlK1SFa64AeiJRjZ+QTrPBLe7ydES35HHKlvk8rUeXltlpPLZb9P3tvHifXVd551xDCJJMXyDJkZYaQhEzekMSC5HUIJHhC2MGBsMOAeQMJhDBmzJAJmcAbiLEly5KcQALEjoPAGBteQ2y8xLJastXdVffeqmotltRya+nWLvVdar/Ve/dv/ihXqbr63lt3P8t9vp/P81Gru5Z7zzn3Oed3nuecU3mStVvq4SR8k8LvkV8UFecLPzu1Ux3xA7cCnRpIMmRFoBPpQc8rAcj97M2vzkM11Ngj6MdqI2i25d0YLm6B3m7/LQ5WklliIKulEUFntfadlamGitOt01wcpQZggwhO4rOd1i8PO2dc1v6AR4bVvd/2QfXGD9wJdCAbkV6WyPwAklhMH5nbE+EfmZ+9k82TKFvlBKLnt6Fmy7vuPE6BXre34FIrm+eeR7EkI+hOqfRZSHFXDRUlq8TaLfWIc7zsV3wTfOB3QsTvpAnVLz9wKdAB+SO9LJF5AoTEYvqQQycAeZ+9+lIdBb0Q++Zwx6q70QgYPX9s7yewdfvb8Hf/8E5csuI7U1wUgV63t+FQJc9coIlkSQhnHo51Y2mqoUI1VLSWW6zdUyTR7Ccy3j9OJIHOF07Hz7mN6/2O+WXtx0WEBHpGkfUhpHaTPrK2JSIYsg7cJqyJRHZur7RuC7Rr+/0PfwKveMd1+P3/9V383g3fwCve9DqcvbyFufBOWqDX7G1o2l+AZf8jzjbuYS7ORLQ409yzLMwnrI4vKFklTNWnmPqlMBFtP+nqw5DVz4vGYL057T/QHQv73ZeAlifwBQn0DCPjQ0idR/rI2I6I4MjYDmqLNSiGEusA/1BFwVO13WjY/qPnDz/23/HqD12PjzyIdfZf/+iNMBtibC4XRqBX7c6xaudbd2O/NYH9lTJzgSaqxSWosyrM+001VdSX6qn7oyDrvN2i4X7Fmhs0xkoXr/r2qt+gG/Q5iX2CLdwLdGokySFbGUfteIhwyNSGiPDI1g6O1Y6hbJVjj55X7C+ibm9Fzd7mKU4f2vVxfOs7H8aZS5vx2c+9GS//07/DO798bJ1Af+1HP4WHdn2cufhONoK+FZebdzIXZaJbHFH0NHeF59XKVhllq5y6P3KKmDr93StCHtc1yOTnecZLaPvZoM+rvQz7HoI93Ap0QM6IDG/E6bxZ43c2kYgXWdoPEQ2Znq9u5LxklmId3D9ZzaMxtw2Ntndq+zvf/Sb84i99Es973s3Y9JI34edf+Bv4D//xE/jR//SX+IXf/fOeQP+99/05Rp64gbn4Ti6Cvh12+3M4YNHO7VEtDmGdpY3g3EwxFOjzeqr+aFBkuQkyP2IsLDSOYoOXKB/8fZgIONUnv3Av0GngnzyyPKDDZpBJwCeDbJFTIhwyPT+Hqoc6At2KV6BPWBOotr3Xnr/z3a9HLldCLgfkcgvI5d6HXG7+6f8DudxTeMFv/zne/A9n8PMveYUwAj2oSK/bt6DZvhkna99nLspEt/5d1qO+NshnyWYlswTFUFLzQ27izEmopXEtsvh3kRkWQQ9SRzTu5RshBDo1nuSRYTLEzz0ESQly+5lYDzl4ApBnouZc+xxUQ409tf3JyhhO1B9C3WPt+cSTf43fuOq6nhh/xjNuxzOe8dU+cd6xf//sv8DPvvRNePVffw9bt7+NufCOW6BX7e1otjczF2SymN/It9Pu7E7vyeomcYqh4PLc5Vj9zbBxR9jIaBLXKIN/lwGnXdvDRs5FH/fLDNcCHaBGlBYylHMcHUjQdT1Zj77LIsqI6MjyDIzqoyib8W9G1mrfhGZ7M6q2+6ZuhdJf4td+/aM9If6sZ23Hs551j4NA34bXfuYBvOpT38att72dufCOW6A37C04VX+AuSCTyYYJ6kHRPUyoZ1Ggl8xS6PPPvbL7vMYdPED9PN8EHYdmecwqEtwLdECO6K4I8NYpBCUNh+Ml1LMYfScnT3SRoY03lhvI6/nY156fbtyHuu3vSLXXvO7VyOXsp8X4CHK5v9wg0J/3ouvxwXuqePW7/gjHTn2eufCOU6BX7e1o2jczF2Oy2bAoupvgdhLqWU1z10wN5+xznj5kWDRcxIl9GXy7zATJcBCp3WUdoQQ6NajkIYEezzWEXQMvGqJeNxE/PDx/UVF1FZqhxb723G7fiErL33FoRn07XvLS1+E5z70dudx38DM/+w785E/+KXK5PcjlduFHfvRt+O23fwyvfMsbcOrsTcxFd9wCvW5vxsn6/czFmIw2KKy7//pJgR9Mf8/iZnGj+ijWsBb4aCvRxlX9vpwEHd84LX/wqi8as4mDEAIdkGPwJwoiPsCitI8oAp5HRCl3InlE9Bv9nGmdgWqoKFvxprefadyLemtzICFrNXfgy//0Xmz7u7dj155P4MFHP47rb7gWn/7rN+DL//RefPu7f4LLleBHlrG2YQK9Ez2ntedJmlM0PIvp6kHLac/pPXig8ICv1HSR8ZpoINjg1a68xo0A1o0dZWmjWUEogU5OIh14F4VOyOB0ouw8z6quZCh3Ih5Ebwujs6OJDPTt9udRtXcwF8dh7V8f/DPcdc8f48zFYJMMQQV6zd6Gur0Zp+q0a3uS5rYRXJai4U6p+m6TFr3/n9iN3ad245577xFqbBSEKMd1EcngZ5w3OCaUJZMj6wgj0AES6WkiWllnwfF4zdyzOj5OpDZCJIvIbeF06zQUQ4lVBExW9+Js817U7S0oH/pr3P4v78d993+EueD2a1ZzB177+lfjRS/6NJ73vM24atObMap8JhGBXrO3ojW3FXrrq8zFWxasKzwH/2V9XVHMS2x7iXC/6+s1U8NkfZK1q0oEipTzjVdGg1smx5133MnkOD4iPoQS6ICY0V1RESkiRm1i4xFyQUR81O8kCJHbwr7ZfbGKhUOVPOy5m9Cwb8Z9938Ev/aWn8VzP/TDeMF1P443vPfFzMW3H3v9G1+HXO7ius3p/suvfBCjyqdiF+h1eysa7c14qjbCXOhl0URLcw8itv0cG+fH8noereUWa1cVG/0p0CTO+WfY7v/DoudZHx+LiJACnTatSA9RnDY5IG+Sir5TuRNdRPXJM60ZqIYau4gwW1/GAw/9CV7wrh9H7vbcFftfObzjQy9lLsC9bF/hU/jVF//5ht3jn/nMB/HZz70pVoFea21Fvb0Nl1t3Mhd+WTYe09z9pp/vmtqVaBZA2SxDNVTUlmqs3VUsyLBBbRZxi4q79b2Dgp4QC+EEehdyKukgSsYCOaBohDk+jibKiH5E9MlLq0sY1ZNae/45/PH1v4NnfvoZ6wX67Tlc9c7n4+jxzzEX4m62Z/STeNGLPrFBoP/gD/4bbvifb4lXoNtb0WxvxrEqX+IwS5bWruxuEfqg6ecsykgzNFxuX2btsiLj1scTYuCUvu7W91J2hNgIK9DJqaQH70KM52uTBbdO3W8Enmbs5Ue053CyPokxfSz2M89P1e/HbOsO1O0t+ND1L8cz/8pBoL/r+Tg0+VnmQtzNrOYOXPP7r0Mut7xOoL/olz+Bh3Z9PDaBXre3otr+Is637mEuUrNqSZ5rHmQtuNPfeEm5L1tlFMwCa5cVmTBZcoRYdOuS6ld8hBToNMhPH56j6OSA2DAs6h7k9yTsxUe0+rk8dxkFoxDrQP5wZRRN+0bU7S2otG7DPf//h/Fz7/zR9QL9r3L4o+s2MRfhw6xzHvtr8JznfgW53Lfwwl+4Dg888j8ifeagQG/YN+Fo9QnmAizrloRAj7IhG2+m6Apm52dZu6zQUB8qP27ZjTQ+FhfhBDrNCrGDV+fO8+SBzEQt97BiPqy4J5JFNJ8805qBZmqxDuRnm19F3b5lnSj953s+gF99+88g94EcfvL9z8br3vWrsJpiHLtmNXfgq//8Puz44jvw+Pj/jPx5/QK9bm+F0foyc/GVdUvymDWeouBhrWyVUTDEjZ5TOrv8eG0MR3UuLsIJdIAEGSt4dfC8ThzIDou2EDZqHzZaT77GPzz6BifWsIaz7bOx79x+pDqKZvsmR2G6r/Ap/MNX3oO77vlj5qKbpfUL9IZ9E47WKHrOgyUVxeZx47mgphhiR89pF285GOxf3cYsdLSaPAgt0KkBpk/aZe5nwC+KMJAN0SZG0kzDz6JfEuU5PFI7gryex35rf6wD+dnml1G3tzIXwTybXrsVZn0LGvZm6BQ9Z2r90e2khLQI6evDTDM0GAsGa7cVCVF8M+GM3zGH09iFEBchBTpAa2pYkrT48BJJTlAbYENWOn0WUXsREeE5XFlbwbHGMeSNfKyD+CPVJ9C0naPnslk3Ch7WGvYXcM66DQcr8S4vIPNvbhu1Bf0cvxvAsb7fsKYZGsb1ccy0Zli7rlDQLt5i4jTGHhY8cPoMqnOxEVagd6FGyIakHL6XCHL6zqxGK3mAnj1vggr6uKL2YX6O83555qn6Uyjo8W4MN2FNwGh9RYjoeVRxHYdVmzfjjPEl5uIrizZs07bB1wfZhZ2nI9HisrJVxsnGSdZuKzBO/Qrvvpno4Ca8u/+nSZfsILxAFz3qJCpJCONhTmewnqnu2UIdRDLEIezTjviL8PM9374Hjz71KB4//7hv4THs532nHsJ5awdqzRuZC9+0LOokQb15I/IzDzAXX1mzQRHdtWFHnnn9jvU9JW2aqeFQ9RDrLiEQ/T6PAhdiMtgvD/6Oxl3ZQHiBDtCmcayIW6QPczyDgpzqnS3UUYjPMKEu0+8fPfoo9szswcipkaHCw+/vL9e2o968EUZ9K3PhnJbADm870Gp/AWfN2zIh7nizwfPFSYAPN9VUMa6Pw162WbtqX/RHWAlx6a/HwX6NyA7CC3RquGyJSyT7nRmk4yP4gZ478cnKJFdzqYm8Hu+68wNWEZO1x9Gwb2aeui6Czc39DU7UH8Zjx8XfOIwnC1KWg0Kc9bXzbEWziHKljNpSjbX78gWNieRhUJTTWCubSCHQqeGyJS7n4UcsOKX+EGygZ098stLx76/sh2bEfOZ566uotbejxtna87/49Gvwlj+6Cn/28Vcyv5au1VpbcL75zZ5IJHE43IIuu/DzmTKsC0/TCkYBreUWa/c1FEp/lo/BCDqRPYQW6DSzxAdxCWZyROJAEyRykIVnrrHUiD16frL2fTTbW1CztzEXv/320j94EX7wDT+C3IdzeNZbno0X/NbPMb+mSus2zM19boPwZC2+WFiY/Q6CLLvw8/1ZLfugVjSLOFA5wNp9DYXWm8sJBaIIEuhELMRRF+SMxCELwi4LZOGZ21/Zj6JZjHXw3mxvQdXezlz49tsrfv//xjP/239A7vbcFftIDi952S8wu6Za61Y07ZtxofUtqUViEsI76PcPew+ltgezglFAc7nJ2n2tw+v8a1Hp31OIuAItWSCEFuhANgaYohDVmVBdigN1HHIg+wRnfake+7Fqp+rfR6O9hbkgH7T/+Cs/gdyX/t16gX57Ds998Y/Cau5I/Xqq9nY02rfgYvPrgcUkDxZWcEeNcke5Vre/p3ENMlnRLKJslVm7r3W4bYTJsw93u1avnwkKPhIdSKATsRLFyZJDEgd67uRA9kFRd7Ad5+C9ad/MXfS80roNP/2rz0PuFgeB/l/YCPRaayta7S/gfPPuQGIyjIWJYPsV3X6i3qwFJUXQ47eCXoC1YLF2YQD4TGMfJrT9nK6R9qa/PJWfGyTOiS5CC3RqyPwRtk5kSNXKEvTcyYHMz1xtsRZ79Hy6/gAaNn/R80rrNrzz3b+Jf/+Hz10nzn/g7T+E17/xxalfS9Xehrq9FSfrD4YSk06iMk5B7ff3rEWiX/MTQSeB7t9KZgmqqbJ2YQA2RqF5upZhUX0/m/46ifQ47tMrWs8rIlwjkR7CC3TWDovYSFgnQ/UpDlRXciDzRMuElUD0vM1n9Lxr113/Kvzwbz0Hz3zrj+BHXv5j+P13vYTJdTTbN+N47WFPMSlbFJuV+V23Tinu/k0xFMzOz7J2YUwj517R76T6jbBC2k+UXoR0ehLnRD/CC3RqzHwSxgHKLBZkg+pKDngdqESluliFoiuxDdhPN/8VrbmbUWt1jlT77E1vxMuufSFe+dYXYeuOtzEX5v323Qc+ik/c8Crc/i/vZ/L9VXsbavbWoYLSj+gWKYrNwrpl5Kecwm5AlzUrmSUUjAJrFwaATT+btih3uwa3sb0f4e33uF6e9AOP10SwRViBTunt/BN2FpTgH6orOZDVh5atcmzR8/2VMi637uidd/6B61+G537whztp5F/J4bnv/WHc8Lk/YC7MebFm+2ZMVZ2j54PCkrUYE9mCRMRpkzj/phgKLrQvsHZhTMa4vESYh61rjyNlncXEg9e18HAdBF8ILdCpUfNN0Pph3SkQ/qHnTny81g6K/PN3/+27GJkZiTX9eabxr2i2t+B73/8onv/eH9uwEduvvf9n8ejI9czFMWurDYmeD4pL1mJMZAuzlp/1NYtgZasM1VSxhjUu/HNa38WDMO/iJcrjhofINS/lTvCFsAK9CzVsvgmSckSiTxzouRMfrxRBkX+/++RujJwaiS1N+mj1CbTaN6Ha2o4vffnd+KEPPXODQP+h656JO77GJqWcJ+usPX8kVnFJ5r8Mhx0Bx/qaRTDN1DDTmmHtnlMZD/EmzFnBahO5bplnvfwJZ6QQ6LRmg2/8Oh9yUmJAEylyIKPvrCxU1q09jypMLjS/gVb7JlRanWPKvvf9j+I/f+DHNwj0F7/vZ/HY3k8wF8isrGrfilb7Zl/R834hyVqMiWpBzmLvrlEnke7PRmdHsbq2ysR/9QvmpPvZwe8iNm6Ml8Z3ATSmIpyRRqAnnQZDRMNvFJ3qjn+onuRARl9ZNIvr1p5HESWHKgrs9t9uEKMf+ouX4znX/RByX80h9+UcnvOeH8INf5PtNeh1eysu2TtxsKL5KlsSi+GtX4A7CXWn95BA92eqoeJ48zgT35XWpmw0VvYmrWi6UxYYQfQjhUB3SnuktB2+8FMf1GGIAdWTHMjmH60FC4qxfuf2KJHay8070bBvcRSk//vzr8fVb/55vPKtL8Ktt72duUBmaTV7W2cJgH1bKKHJWpTJbrRBnH9TDRVFs4jF1cXU/VdagpD6b3+kMVFCGQyEF8ILdCdYHg9BuDOsLmQTDLJC9SQHsvnFkllCySw5ipMgg/SDFQ1PVhW07L/FBz74Cvzib7wUL/z1TXj7O1/KXAzzaK32TThSfQKHKmqgcibBmI6ROPdniqFgf2U/TjdPM/Ffcftjp2AVCcFgJJnyTvqEGIaUAr0fEut84SXuqG7EgOpJDmSaaDEXTKj6RoEYRpiYrX9Ea24L3vT+N+DFb/8r/LdvVPG+bzVx1Xu+gNe87TXMBTFPVrdvweXmV0MLRxKNyRsJdP+mGArmV+aZ+LAo/nhYFimJ82gkpR9IkxBeSC/Qu3g5L3Jc6eLWEVFdiIFMwi7LyDIwOFA5AMVQNkTPu+IkiDB5sprHbOufcce/vAe/fu2f4CMPYp1tevsn8YXNf8hcGPNgjfYWtNo34nB1PJQYItGYrA2uUWd9PbxbySyhaBZxce4iEz8W9Ejawc3k3EQkLfeMhyQmO2j9OeFFZgR6PxRVZ4tbmZNAFwPqUORAhnqcac301o06DbqDikCr/Q9otb+A//6JV+L3PvbFDQL91Z/aiev+35cxF8csrWZvQ93egovNr2OqHn4NOQnH5Gxw8zjW1yOCqaaKvJ5HZbHCxJcNC1w4bSrmx4fT+DZe4tINpD+IYWRSoA9CD0r6DM5EUjaDOMgg7Ag5Bm6T9UmUrbLroDuICJyqPYqGvRmV1m247UvvxG+89YYNAv233vv/4TN/8wbmIpmVVe1taLS3wGr9fawikrU4k9GofIOZaqg40TjBzJc5nUbk9nOYzyTiJeiYNY76JLIFCfSnGZyhJJKHMhnEhCZS5EB0X3eufQ5js2NQDffNyYJE0OvtHajZt/bE6G+/+vfw/3z4yz1x/or/8R38xu/+NnORzNLq9i2Yqj4cmyiiCG9yRmvP/VvBKEAzNDSXmqn4LreoeNzrxqmvTha/deWU9UCTJ8QwSKAPQA9NugyuoyL4h54PORD9mZtuTkOztFgi6AcrRVxqfQ0Ne8s6Qfr7f/gKvOClv4v/vOl38PLX/iZzgczKqq2taLVvgml/KVZhRAIyGeu2e4qg+7OyVcahyqHYfZRbJNxJqMXtj2ksmx5O9Ud7XRFREVqgJyXs6GFKjyBrqQj2iC7qiCuI/Mydt88jr+dRNJzXnnfNrwCs2dvQsG9G1d6+QZxazR0w6ht/nyVr2jficHUMh6rBjlLzKyRZCzSZrNvmd03touwEn6YZGowFI7Q/8oqCsxJqIvt3ERk2EUMQQRFWoAddy0HrdviFRJ84UF3Jg6h1uYY17Jvd52vg7UcATtUeQX0gck52xTpHqf1TomKStUCTyWj39mBWtsrI6/mhfsdrbXgS6elR4O16sgSVNxEXwgp0YPjZj1E2ICOBnh5U1uJAdSUPotbldGvac915v/kRgDV7G2r2NuZCmEdr2JsjHaXmR0ySiIzPaPf24FYyS8jredjLtudYknVEPCi01jl9eG8ThFgILdD78TObGeThoQctPajzEAdRo67ERkSsyzWsYXR21Pfge5gAPF57GI32LcyFMI9Wt7fgfOubOFYbSUVUshZqolu/MKeJD/cyGpzE2H18N0amR/Ctu7/FTXp63HhlmorWB/AI7aVEJIE0Ah1Yv3bcr1D3Eoc085g85NTEgp4HeRCxLrvnnvsdkA8Tf7XWrahS9HyDVe0daLc/n6qwZC3eRLb+dedZ3r3daZLC7eeu7ZnZgwcKDwz1haKPU4aNg4lw0DICIimkFOiDjufOO+4cGmF3+zxyYMkjolDIKvQsyIOIdTlZn4SiKyib7ju3Ow3Ynf52ok7RcyertW5Fw74ZZ5v3piouWYs70S1LwtxNcHv93y3lf3R2FKtrq778jwxjFdrELF5E7EcJMZBKoAPus1mDgj2I+KbZsWSh8hUH6szlQbS6vDh3EYqhoGSWfA/kvQRLvXULqi2Knnet2tre2c2+vQ0Xm19LXWyxFn0ymGxl6TcS3p85EOTzS1YJBb2AxdVFXz5INJ/pFxKZ4aCxK5Ek0gn0pHDbfI6IB8pUEAPqjORBpMHmGtZwqHoIeSPvee65k2BxGrRP17+Hhr2ZuSjmw3agYW9G3d6Mur0Fk7XHSVQKaCJvEOeVgu43Eh7WVENFc6npyw+J5DODQEIzODRmJZKGBHoARN3NUxRk7fxkgtq5PIj0vJ1onIBmaiia3ueeu4mWwd9P1Xeh2b7F8dzzrFnd3gqr9SVM1R/FAStY+cYlzrKSmp3lsvQbBU/zHjRTwwHrQCBfJGsfSOPYYIjUfxJiQgI9BMN2+iTCQZ0D/1AblwdRZv+X15YD7dw+KAqcBvqT1b2U3v60dY5SuwlPVpI5Si1KPZHxX5Z+0tDDrA1Pwwp6wXf0vIvMfaAofQIPyNwOCD4ggR4j5NyiQQKdb6hDkgtR6rOyWEFBLwRKbR8UD4O/P9O8D3V7/QZxe8c+iS23vhU7vvgOnLmUjfT3ur0FZ5v3YLK6l6mo5DXqK5rFdcRaVNHNOjLux0pmCUWziDWsBfJHMo/zROkTWEMBOSINSKDHCKUIRYPKj2+oQ5ILEQaay2vL0AwNiqmEEuhuYuVApYRW+ws9ofqvD/0ZXvjmn0DuT3PI/XEOV73++Thx5kbmAjpJS/MotbD1RBa8HIOI4DhEd5Dr4+2MdsVQcGn+UmC/JOs4hU4u8oes9U/wBQn0mKEHNxokAvmFOm25EOFZqy3VUDAK0Awt1ADcTayca9yFemsLKq3bMPLEDfildzwPudtz6+w3//AFMBvh16hbzR0w6vytca/a21G1t6Fh35TaUWqiCTfRzOv8c7/ngaeVds5LPZfMEvJGPpRfkrkvpHO9vaGj6Yi0IIEeM+TUokGOj1+obuSC90Hm0uoSVFOFZoYT515i4IBVRN3ejEprO7bc+lb84J/9wAaB/osffB6+9/2PhhLBX/zye/Cqt74Wr3rHm/Hnn3wDc1HetZp9CxrtW6C3vooLrW8yF0lOIpP1dYhmw9LJvSLhWa5nxVBwee5yKN+UBQGbhXsMA5UJkRYk0GOGHt5oUKfALyTQ5YL352yyPgnVUGMRL4O/P1QtoNr+e9TtrbjtS+/EMz/0jA0C/Zc/8FN48NGPBxbBn938Lrz8TzbjIw8CH3kQeNP2Ml7zR3/AXJxXWreh2roVdXsrjlafYC6Q/NYVmbcNRs8HBTvr6+OxnqNEz7vw7j/jgFLerzC4MTRBJA0J9BghRxYPVI58koUBSZbgeaCxsLqA8dnou4p7Ret0+59Qa23F9LmbsOktz18v0D+Xwxve8+LAArh86K/x++/7cE+cd+21f3EH/vGr72Eqzut251i5i82vMRdpQeuKzNt4FeNu18q6nlVDxUxrJpKPykp/SCnv68ekNDYl0oIEeowMOjGafQxP1jsEHuFZ0BHB4dkvTdaiR8+9xMDh6hhqra2o2h3xeubiZrzk9f8JL/rAT+KX3v88vPZdvwqruSOwCNnmugUAACAASURBVL7/4Y/hDR/79AaB/sbPP4DP/M2bmAr0VvtGPFnNMznrXBThJpL1T2iIVHasJ2LKVhmKoaBgFLC6thrJT2VpjJLlI4WzfO8EO0igx8jgA+z0f8I/5Az5gmdBRwSDZ580vzKPvJ5PXAzMtm5Hw97SE7BWcwe+9/2P4pHd/z20CD5x5ka86j3v2yDQX3X9l7Dzmx9MXZR3UtpvRd2+BZebdzAXZzwLN5Esjh3VWV87q+9XTRVHqkcCn3/uRBYFehYDT/1j0SzdN8EWEugJ4CQsSWyGg5whP1D7lQdenyt72Y4teu4lBg5VlHXHrMVpd3ztA3jVB2/Au++8jPfe3cAffOKf8cfXvyN1cV6zt6Fm34qqvQN1eysOVRTm4oxn4SaS8Xq2eJBrZ3kN4/p45Og5kO0+MYtZjjxPbBPyQQI9RXgdFPMMOUN+oPYrDzw+V5WFClRDRdGMLwXbSwxcbP4Laq1bEhHH3/+3P8cffeD1eOO7X4/P3PxuBpHzbWjYWzBV+zdMWJ2UftbCTAThJoKJKsx5qWfN1HC8eTw2v8WjL02LLAaeaBxEpAUJ9BTJ4oxjWCidiC+y1gnLDo/P1eLaIjRTi1Wge0VlG+1OdDlt8Zy01e2tqNu34nLzTuZiLK66IrtiXmeei2Cs67lslaHoCuZX5mPxWzz60jTJ0piWIuhEmmRSoMf1cIWZPczijKNfnNbvE3xAbVYueHy+2ittFPRCKmKgc8zaDtTsrcwFddxmt2/Ek5U8DlbCnx/PwkQVnGmbiOvOearnslWGaqiYnZ+NxW9lvW/MyvpsGpcSaZM5gR6XEwm7WUYWHFkYsrr5iChQncgFj4PKw5XD0Mx4RaWbGLjp9pvwJ5/8r7jti28LtVs7n7a9sxlcg+/N4NxMVMHJopxEFug8XLdmari8cDk235Xl/jELGyL3H7FGEGmRKYEe9zEJbju2+70WeuCvQGXBNzJ2ulmGtwGlvWyjYMQbPXcTA2/8yBvxnPf8X8jdkEPuuhxedu0LYTV3wGrugNnYzoHQ9m/VVud6q/ZtaNib0bA3c78ZnJuxjqyKYqILdNb1XLbK0EwNS2tLsfkv6h+vMBhRFxkKHBEsyZRAB+KLoDt9Xth096wj66yrTMjQ2RJX4O15O1w9DM2IPyV7UAx85K8+gmd/7NnI3Z67Yp/N4epXvxAv+53X4reuvhbves+bhImq19tb0bC/gIZ9M8407sWR6hPMBVhYE1VwsiqrXVO7mF+HqPWsGiqeajwVm/+ipYvrkaE8spAZQPBN5gR63ERZfyPLLGMUqAzEgDonueDpmWstt6AYyUR9B8XAK9/5Sjxz+zPXC/Tbc/iBn3s+crk15HJALncUL/udV3Mt0qut7WjaN+Fy4w5M1vbiQvMbzIVXVGMdWRXJeBC5Itdz2SqjaBaxuLoYmx/jyafygMhjO4qYEzxAAj0iTrNsQd+fVUcgsgPPGiTQ5YIXnzNZn+yknCYQPXcSMq+97rX4gb/9gQ0CPffTVz8t0M8glzuAXO5b2P736Z9d7s+2o9X+PM40vo39lTJzwZVUXZE5m8jp7bzUs2ZqOFo7Gqsvo7HMekRODaeIOcEDJNBjIorYzKIzoE03xCJr7VN2eKhPe9mGZmqxbwznJGa6///Sd76En7r2p9aJ82e86VnI5W5D7kc+gdyLXorcpl/AM567CX/84TdyIMbXW82+FQ17C842v8NcaCVdV2TOJnJ6e/f6WdezZmo4VDuE5bXl2PyZDGndcSNqejjVJcEDJNA5IWsOIUv3KgMizoIT7vBSnxPWRGLRczcxsPOxnfi1N/0aXvC+F+CX3/JL+Plf+Q3kfuhjyP1JX0T9n3J4we/+OKbP3cSFKK/bW9FqfwE1exvM1peYiyxZhRvP1h85F7mceJiIKVkllKxS7P6Mgg4bETGSTvVI8AAJdI4QyYFFJWsTEqJDdSUXPNRnc6mJ/GyeiRhQLiq448E78OjRR/HpW/8KP/iSH9uQ9v6Mj/47bN76VmbCvGrvQNXeAbv9eRitf8Th6igOVIrMBZbMwo1X64py0dPb+++F5TUohoLp5nTsPi1LY7ggDO6GzhODfSGNTQleIIHOEbw6sKQgJygGNOiQD9Z1Or8yj/2V/YlGz/2Kga89+jX83Nt+ZoNAf9YNP4Ab/vIPmAr0VvsLOFX/PnNRlRXhxqt1hbkMkxi83MPY7BjWsBarX6MxjTdRNlVOAred2rMyBif4hgR6CJJ8gLPk4Hlw0MRwstQmswLLOrUWLKimipJZ4kIMlIwSXvymF28Q6D/9vufgW9/5MANhvh3N9k2o2TtwqKoyFzJZE248mujrzgfvhYd6Vg0VF9oXYvdvJPDc6RfBvAh1nq6FIPohgR6QpB/irDgJETcOySpZaI9Zg2WdjuvjKJvp7D7uVwzsmtyFF7zmBcj9WQ65G3L4qbc9Gzf+wx+mJ8zt7nrzbWi1b8S5xj04YMmbzs6zcOPJZFl37nRPrK+jaBZhL9ux+zca1/iHh03kaMNigldIoAckjZm2LDh4En3ikIX2mDVY1emluUuJnXk+TOAMi0DuOroLH/vfH8OHb/hd3POdD6aezt60b0K9vRWnG99lLl5YmEwiNA4L0nZFMh7quWyVoRgKaou12H0cjW2Cw7rMaIxD8AgJ9IBEOfPcL6ydVdLQOh+xoM5LPlj5mHFjHGUrvbO7BzfW8iN0jtZG0bTT2b292tqORnsLavYOPFV7FBPWBPZbyaf+82g8CDeebHBjONbXI1s9F/QCztpnE/Fzso/h4oblmDArWauEeJBAD0HSIl1m8UrOUDyovuSDxaTL7PxsqtFzJ2HgR+zsm34IrfZm1O1bA4ntmr29J7r9vqdl3wir9UU8WSkwFyysTTYhGld5yFYuvGQElK0yCrOFRHwdTWoHh8W4d3A9PEHwBAn0ECSd5i67QCdHKBZUZ/LBYtJlpjWDolVMZXM4L3HgJRD6/15v34K6fQsa9uanN27bgqq9DY32LajbW1Fr3Yq6vQXV1nY02zej2b4FzfZm1O0tsNt/i7p9S18K+5UN4Dpi/la025/Huca3mAsVXoyXyCovJsuxam73xfo6VEPFmdaZRHwd9ZnhSLNfoo3hCN4hgR6CpI9kkDEFnGYqxYU6MPlI+zm82L4IxVBQNNlvfDaY8t4vgLr/Hzn+GI5euhNG68s427wXjfY2nKw/iEZ7M6Yb/wrT/kcYra/ifPMbqLdvxZnGvThU1TBV34UT9YdxqKLgcvOf0WrfiLq9FXb7c6jbm1Fv34pm+2bY7c8zLwfeTDYhGtb6I+ayRtB5uZ+yVcby2nIiPo/6zeCkNfaVcYxNyAcJ9JAMnucYNzIJWaezJglxoDqTj7QHj2P6WKprz/2IhMEdsp3+v+fEo66fcbDSOcN9v8d9PVkZ651jfqZxH/ZbZZxq3I+jtT3My4A34yWyyroMnNok6+uK03i5p6JZxLH6scR8HvWb4Ui6byJxTogCCXROkWn2VaZ7ySJUf/KR5uDxXPscNENjPiD3IxoGI+k8CImsGAn09eUga3nw8lyphoqTjZNYxWoifo9EYDji7JsGA0N0pBohEiTQOUWW2VdKaxcfqj/5SHPShbfouWhCIivGS2SVB5NVnHfvjYd6LpklqKaaqO8jMRicMOON/jJ2ytikDE5CREigc4pMjp2corhQ9FxO0nom60t1FIwCyqZ4At0tii6rcGJtvAg3HkzmsuBpIkYxFFycu5iY/6OxT3CcIt5eDBPjSS9HJYikIIHOIbLtLEmOUVxogCEnafmXolWEZmhCRtAnLOdz1IOcqe71uazvjTeTWZQGsbjaGK/GUz0nHUGXaRyXJk6i2w23yDiltBOiQwKdQ2QTRdRJiQt1bnKSho9pLDdQNItQDZX5QDwOQeG1qZxXtN3t/azvizfjKbLKyoa1JxmMl4mHslWGaqqwFqxE/aBs47k08ZOa7hQd776W0toJkSGBziGyiSJykOJCkytykoaPUXQFqqGiZLE79zxpoeG267aTIJd5Z+44y5P1dbC0/s3hZC0Pntq/Zmq4NH8pUT8o23iOBUGi6INRdxrDEKJCAp1DZEpxp7U/YkOTK3KS9DM505oRPnIexpwEudNreIggRr1Pr7+FEWE8CTdWZToo0FlfU1L3ycu9lcwSFFNJzA8CJBDjwM+YeDClnTaGI0SHBDqHBNkgg3eCbvhB8AV1bvKRxqBlVB9lPvjm1Zyi7E4iJqhIS0vYea2PdsoWCPq5rOuHhbllXLC+riSMp8mHglHA7MJsYn4QoCBFXAxbj+4kymnMSYgMCXSOkUUcOe2wSYiBLG2QuELSz+B0cxqayfe55yxtWJQ9zFp1p/XxTt8Z9Fr7P8dvGr+ftflu5SJ6ZkHUdsGTeE3KeLrHslWGZmqJ+cIu1I9GZ5jgJlFOyAYJdI6RUcxSRyUW1NnJB0XP+bFBseIlcvtf033v4Pu6P/e/J0o02+/GeG6p2UGEOk/CjYXJHjkfvE/W1zFhTUA1VJyfO5+YL+xC/Wg8+Om7aIxJyAIJdI4Zdp6jiE5IxkkHmaHOTj6S8h1zK3OZXXseRai4iXGnSLrba91eM0zsu11T0PcFvVev17CuF1ZtYdfUrkxMUvB0j0WziCO1I1hZW4ndH/ZD2YPxEPbINYIQERLoHOMkzIf9f/Bn3iDnKRa8tiMiPEk8g3Mrc1B1lcR5QHMTxE6Cxu21bsLXKxV9UNwPRsCTSjX3umaehBvrtiBzuj9PEzFFs4iiVYS9bMfqD50QObDCC15lSJvCEbJBAp1T/DrzsMKdhRPjeeKA2Ah1dHKSxDO4tLoERVdQNIvMB92yWb9g64q2MGu8Jyzv6HpawmnYNbAub5Y2OKnC+nqSMN7quWgWkdfzaCw1YvWJg5B4jAe3cSxNgBCyQQKdY+IYSPcL9rAiPurP/fdCHZQ4UGcnJ0kI9FWsYnSW1p6nLXSinJfNgxAMkkHAurzTKguZz0DntT5LVgnGghGrT3SCghTR8RrTUrkSMkECnWOSdjhewj2u3w/+nxAHqjM5SWLi5VTzFDSDdm5P26KuD+dNCPpJy+fpepOsT1nvk7d7K5pF5GfzUAwFR2pHYvWLTtDEd7xQ8IeQFRLoHCNqyo6XUCfEgepMTuIeyKyurWJMH2M+0CaTw4alwPMYgY3TZBfpPNZfySxBMRRUF6ux+UU3KNobPxQEImSEBDrHiChuRbxmwhnq8OQkzmfzQvsCjtWP0bnnZKmZrMJ18B55FLKy1l/ZKqNklnDGPhOLXxwGjY/ig8achKyQQBcAkYQSOUl5oLqUk7j8SXulDcVQSJyTpWqyCtd+k3nTPF7rTzEUHKwcxBrWYvCy3pCojIf+MqSMBEI2SKALgEjOR6TJBMIbqks5iWtQeKp5CgcqB+hoNbJUTVbh2m8yn4nOc/2phgrN1LCwuhCDp/WG1k1HY1CcUzkSsrFBoOdyOTKywAZs3HSOEBsaPMhHXIPC2lINBb1A4pwsdZNVuHZN5ug57/VXMks4XD2cylp0gNajh4UyEIgs4CjQCSII/W2GHKc80MBBPuKadDnTOoOiWUTZKjMfVJNly7IgXnkWsTLXn2ZqKFklFPQCLs1fisHjDofGSuGgcSYhOyTQicg4tRmKposPRdDlI47ncW5lDoqpID+bZz6gJsue8Szw6B6HG++TD0WzmFqaO0D9bFAGzz2nsiNkhQQ6ERmvNkNnVIoJ1ZecxDGg6Q5iKXpOxsK6EWbW15H0Pcp6n7xPPnSPXGuuNGPyuu6QyAyG09G9VHaErJBAJyIzrM3QeejiQfUkJ1EHNNXFKhRdYT6IJsuu8R6BHbTBc82D/sz6+pMqD9bX4WWKoWCmNROj53WHxkbBoI3hiKxAAp2IjN82Q2nv4kAz03ISdVBTtsoomkXmA2iy7Bor4RpFZHv9zun3Mgt0USZYFEPBkdoRrGI1Rg/sTP/YiPAHlRchO8ILdLddxT/zmc+wvrQNHD58GNdffz3ry4idoG2GZoz5hzo/OYlSr5XFChSDoudkbC2qwIsa0Q4quMPenyhCNkz5i3BfmqnhePN4zB54I3SOd3Bo/EhkAWkFOo8ivf9IMpkIe08k1PmF6kROotRr2aToORl7Cyuso0S0WYhKEuhsTTM1nGycjNkDb4TGQMGhMiOygDQCvZ/p6WnH34+MjODaa69FLpfDtddeC1VVHT/r/vvvx9VXX42rr74aIyMjG75TVVVfnzM9PY2rr76691qns8Onp6dx3XXX9X53/fXXY3p6Oo6iSY0obYbWp/MJRdDlJGy9WgsWnXlOxoV5pYPzJrLjuEfW15LUvbG+Dj+mmRr2W/sT8MQdaKOz4PSXGZUbITNSCvTDhw/3xHMXVVUdRfLhw4c3fNag9Qtwt8/pf41TJN9NoDuJ9+uuuy6p4kqEONoMOV2+oMkSOQlbryWzhJJZYj5gJiObsMTYaCyO+5NRpIt0TyWzBEVXsLS6lIA3jufYy6xBO7gTWUEage5kd911V+913Sh1V5B3RXx/Gnz3fVu3bgUAbN26dYNg7n6O12sGP0fX9XW/d7r+7mtEJM42M3jGJcEG6vzkJEy9mgsmVJ2i52T8mEhR2LAmWtRf1rrL63nUl+rc+GOCMg+IbCClQL/22ms3pKa7ifirr756w2u6YlnX9Q2i2ktku32O13u/8pWvrIuc908qiEISbYZmSdlCEyRyEvR5ai+3oZoqRc/JuDIZheugDa6fZ309Wa277rnoF9oXYvfHlKkWHFoOSWQFaQQ6gN6a71wuh6985SuOr3NLNe9/TRCB7lfEe/3+rrvuwvXXX99Ldxdtp/ek2szg2nRyyOlBHaB8BB3YzNgzyBt5lCwS52R8mWhR2KDWn+Iu272KJtAnrAkUzSLOt88n5pOJYNB4kMgCUgl0YP0a8f4o+mCKu9dnddPeu9HtsCnuw67Vz/2IQNLXS5vIpQt1fnIStF4v2BdQ0AsoW2XmA2Qysn4TUeQFsUFxLtO9ijjhoBgK9Pn4lyGSQA8O7VVEZAXpBDqA3qZs/enrbpu79Uero2wS57TZ3CDd6H7/JED/Du5O1yQCabWZwR3fiWSgzk9OAkXPWzMoGAVKbSfj0kQUeWFMRpEu4r2UrTIKegFn7DPMfDJxBRoDEllASoGu63pPDPdvAnf//ff30sivvvrqXhR88LNGRkZiOWbN6X3d6+qKcF3X1+3yLuoxa2l2MrSRXLKQQJcTv8/LGtawb3Yf80ExGZmbiSjywt6nbAJd1MkVzdQw1ZzCKlZj9ck0jgkOjVGILCC8QI8TEdPLeaAr0NPsZGh9enLQrL6c+H1Gz9pnoegK8wExGZmbySRYh92nbAJd1HspW2Xk9Xzsfpn622DQpAaRFUig90ECPRxdgc5CMNP69PihCQ858fuMHKsfg6IrlN5Oxq3JtrO5133KtlGcyPeiGApmWjM42TwZm1+m/tYfg5mTVGaE7JBA74MEejj6I+is1onT+vT4oAGDnPip1+nWNAp6AZqpMR8Mk5G5mcgiL4zJJNRFjaBPWJ0j11RdhWIo2De7D+fa5yL7ZRKbwxkc39EYhcgCJNCJyORyuQ2imJVYphnW6NAkh5wMG9Ssrq1idHaU+SCYjGyYiSzywlh/mrvo9y36JEP/qRZ5PQ972cb8ynxkv0x9rjf94zoqKyILkEAnIuO2SRwroew020r4hzpAORkm0E82T1LknEwIE13khTGKoPNnJbMExVBQ0AsoWkUsrS6F8s0UFR4ORc+JrEECnYiM1y7ufmeHk3C4JNTDQQJdTrwGNitrKxjTx5gPeMnI/FhW1qB371UWcT5hyTe5UjJLKJpFaJaG1bXwO7xTv+sNpbgTWYMEOhGZYW1mmEhP2tmSUA8GDRTkxOs5O9E4QdFzMmFMNpHnZoPiXIZ7luU+Bq2gF3C8eRyqocJcMEP5Z+p33XHa54ggZIYEOhGZYW1m2LnlaYlnEurDoUGCvDgNapbXljFZm8TYLEXPycQxWUXeoHWFuUwTEjLdS7+VrTJUU0XJLKGgF3CgcgDLa8u+fDNFhYNB4zciC5BAJyLjt804dUL9ojmtDorlbvO8Q4MEeXEa1BytHUVez6NslpkPcMnI/JqsIq/fZIyeD94X62tJ0vJGHnMrc779M/W9/qGyIrIACXQiMkHajNNZlnfecSeTMy7pXM2N0ISFvAwOauZX5zFhTWBcH2c+mCUjC2IyCVY/9yrbhEQW6q9klpDX8zhSO+JLqNMYxB+UbUBkBRLoRGSCthknYdx1tiyi25T6fgUS6PIyOKiZbk1DMzWUzBLzwSwZWRCTTbAOu0/ZBG1W6m/CmoBmahjXx1FbrGFhdcG3f84iTsshB8uExihEViCBTkQmiTbDYpaUUt9pkCAz/ZNP9rIN1VApek4mpMkmWL1s19Qu6dLBs1R/E9YEVEPFwepBjOljqC5XHYU6BQc2BkqG/Z8gZIYEOhGZpNoMKyec5dT3rE5MZIH+yZcLcxdQNIsoW7T2nEw8y0oEVsboeZbqr980Q0NBL0AxFKimuiHtPcuT4/3LHbv4EeoEITMk0InIJNVmWDvhLEbUWZc5kRzdNlxbqkExFCiGwnzQSkYWxmQUrU73KGP0PEt16GSaoUHRFZy1z27wzVnte4OOr2icQmSBwAJ9586d2LRpE3K5HHK5HDZt2oSvf/3riV0gwT+yRdDdriMLnajoExEy101UunV7ee4yVENFyaK152Rimuzirv94NdbXQnWYjCmGgn2X9+Fs+2zPP4ve/4YlqOCWfRxGEEAAgV6r1dYJ80HbtGkTarVa4hdM8EcSAp3HyHUW1kDxVN5BcUuFC/qzrNx5x52476H7oBoqVENlPkAlIwtrMovXwePVWF9P0vfJ+jpYW0EvwFgwej5a9n7IiaDjKd7GhgSRBL4F+lVXXYVcLocX5HK4P5dD7Wm7/+nfdUW645e4iHpW6fRRvtfpvW6/G7xHWZcPJHlfXoKYVScmc+q76IODYWvWgvxeNpF/9113Y+TUCEpmidaekwltsp0N3m9ZEOf9dcj6Olhb0SyibJZRWazAWrDwwL4HuO1DkiLoWErGsRdBDOJLoO/cubMnzmu5HDBgtT6RvnPnTu8v5ECkhr0GLyHu9TrZRXrS9+Qlulg6aFGEmV/iugce6iTqZ0QR9nEK/TjL8nu7voeR6RHmA1IysjhMRpHen9ou0325mWz1F9aKZhGKoUAzNOw9uxf3fvte4ccTfhjcFC5MmnsWyonIJr4Eejd6fr+DOO/a/U8L1Wuuucb7C31Gm/tf6/RvkM8ZfI/T9/iJ6JNAdyate+JdqIue+h7HtbOONrNuC91riCOCH6fQv/uuuzEyM4KRkyTQyeSxfjErg9CT7X6GWVYmInzX+8nd2H1iN0ZOjuCe++8RdiwxiJ/+P8z4g4f+niCSwpdA74pQp+h5fxQ9jMgdJmaH/d/v5/j5DKf/e/3eS/AH+b/opH0/XqKGJaKnvscVfU5ShPr5fpEnSZyIKvTvvONOfO+x72HPmT00GCaTzmRZs50lYT5Yd6yvg1U99//c/7uRUyPYM7MHu0/uZt39+MbvRLHbOCnM+EPEcRZB+IV7gR7kvWE+JwmB3v2dVzRfJljeD4+CmLeJA7/EUYZBPyMpQc9Te+CBiUonjZL14JSMLCkTWezJMskQ1GS/30ER7iTI3e5/19Qu7D23F+aCybr76DGsz3X73bDP6/4cdKwk2hiLIILAPMU9ToHutgFdEgI96nXKBOv74dVJiybU40pxT+o+/WwAJ9KmbWmxsLqAg5WDKOgF5gNWMrKkTOSd3bOW2t5/37Lcr5/IeJB73X28k+q+9/xeHKsfw+LqYir9hZ/Jb6e/R/kuIPz4gybjCVkJtEncz7tE0WtP/y3MJnFxCd8k/jbsu8NMCHh9h6jwEEHnOa3ZT+SXB+IQszzVgwhtIw2erD4JxVCYD2DJyJI0kSPQWY2g99876+vwa36FeBz31P081VAxNjsWWaiHEd9+IuFhCRJt9/MZBCETvgQ6cCWK/vO5HB7IXTlm7YE+cX7VVVcN/8IUBHoaEXS/1xXkO0SF5f10nbMIIixsynba18f6M+KGt4mQtLGXbYzPjjMf2JKRJW2iib3+685iBH3C4i/N3Sst3S1FPanMjcHPVw0V4/o4jtWOYWl1aZ2fjyq+WQjd/vFblPEOj+MOgoiKb4Feq9V6It3JrrrqKtRqteFfGGC9dtgUd6+/uX1PmPXzXr/3e08ywDqCLoI4H8awTjSN1O04ypHXusiyQD9YOQjN0JgPfMnIkjZRBW5Wo+dp15kf4e0lwtNuX27XNTIzgscvPI7v3P8d3xuFyixieR13EEQUfAv0Ljt37sQ111zTE5/XXHPN0LR2WYhDiJJAj5csOOYwwj1MCr2sEXQgG+3EieZSE/nZPPNBOBlZ0pZ0NDPpa8+qQI/rvoOI7rQj4VHvy+naR06P4MHRBzOfIQasHyMRhCwEFuhZJ0r5yFq2rCPoWXXKce96Hkcnz3N9ZFGkP1l9EqqhMh9kkpGlYSKmimd5/flgGUR9f5jd0kU21VCR1/O4OHeRdVfDHNmzBIjsQQKdiAwJdL7xu/YsyHnkcUTs0yaLbWVhdYEi6GSZMd6joW7XnGVx3l9vYd+/a2qXMPUdt5XNMhRdwbg+jktzl1h3OUzhfQxCEEEggU5EhrVAJ2ccD36i8X5/zyNZ7LxPNE5QBJ0sUyaaQO+/ZtbXwcqiTlBkvfwmrAmUrXIvon557jLrrocZWevjCXkhgU5EhlWboZQmIigsd8lPm6XVJYzNjjEfOJKRpW0iCXSZU7CDlkHY92c9A6HfylYZBaOA+lKddRfEBBLohCyQQCciw6rNkDgnwuC0Rl9GDtcOU/ScLJMmShSd1p+vL4sw9SXisoakrWSWsN/aj8ZSg3U3lDqyLz1IlgAAIABJREFU9+tEdiCBTkSGtUAnR0yEReZJnjPtMyTQJbOyVe78a5av/O7pn8tWGSWzBMVQMGFNoKAXUDbLKBpFFM0iSmYpU+1BFMHGc/Q8zeuKUl800bHRimYR+dk89lv7sbK2wro7ShUaFxIyQAKdiAytQSdERdZJnmP1YxjXx3uCjkxsK1tlKIaCglFAQS+gaBQxOjsKxVCgGApUQ4Wqq9AMDUerR1EwCjjVOoVRfRSHq4dRNIsoWkUcqR5BQS9AMzXm95S0iRJVZSXQ/Z4JLlI5kFDfaAW9gKnGFA5WDmYmoi5jn05kDxLoRGToHHRCZGRcj76ytoKCXmA+OCSLx1RDxWn7NOwVG43lBi60L2B1bRVnWmewhjWca5/D4uoiFlYXAHT2H+hvCwAwvzIPAGgvt3G4ehh5PY+SVWJ+b0ka72ItCUEZ5DzwYWeCixJBdypTP58X1/nrrNvRMFMMBZqpoaAXcLByMP0OKWVofyJCBkigE5FhHUGn2VIiKv1r0mXgvH0+U+nMslrZKkMzNZStcuxtpL5Uz8QRfLxH0v1uEuc34u1XfPu9rrTKYdiEQNBJA7f77L4/6P31f5ZT+bJuR35tXB9Hc6kZuz/hDdkm3YnsQQKdiAzrNiOTsCLYIdOsO+3eLoeNzY6haBZ7kfE4WVpb6qTI6wpKptyRdN6j6DxGvFkIT7d7cLrvMJ8VRlgPqw/eszQ2lOWJ3Xj84uOwFq3YfQpvyNKfE9mEBDoRGR7aDDliIg5kEOmnWqcoei6wlawSimYR4/o4TjROJN5eZudnkTfyUot0XqOccUa84y4vFqLTrZ6cRHKYzwqy1t5rYqT7s99JA1bZG27XvufMHuw6skv6zEPKsCREhgQ6ERke2owMworgg8Gz0kXj4txFqIZKG8QJaN3N3KYaU70142kxOjvK/P6TMt7T3HkzVhMaXhH0IKnpbuLbz1KAYUJ88He7pna5CvUwEwtx16HbpM/umd3Ye3Yv7nv4PqnHT5TqTogKCXQiMry0GVk7GIINInbsp1unkdfzKJpF5oN8smBWMjuR84JRgDFvpN52LrQvYHR2VNrsCxLowcqKhUB3+t5BcRskgj6Yyu4msL3S1odNGgwT+UFT6uMqRz/fufvkbuw9t3fdHiwi9nteiDzZTmSbwAJ9586d2LRpE3K5HHK5HDZt2oSvf/3riV0gwT+8CHTZOhaCLSJO+KxitbepGOtBPpl/00wNWkXDVGMKZ9tnmbWf5bVlHKoeku4YNhE38+KhvFh8t1vUO0gEffC9bmLcLRoe9fqHifa06m/YvZTNMjRDw4HKATSXmhuEuizIeE+E/PgW6LVabZ0wH7RNmzahVqslfsEEf/Ai0EUUVAS/iJjqbi1a0kZAZTXVUDGuj2NxdbF3JBpLNEsucT5h+d8pnYx9WTlNDoSJoPtJT0/yXodF6pOaBAnz+ZqpIa/nUV+qA5BT0Mp4T4Tc+BboV111VUeM/0QOuY/lkPu7p+1jT//uaZHu+kUun+tX3PW/bth7Bl/bNafXDf6NF7EpEryUGQl0Im5EW5unGPLvyC2TqYaKC3MX0Fzm49ijhdUFaIYm3fnoLNYAi2wsMw7c0twHI+he9elHkKeZbu61HjzuZRdho/WKruBU6xTWsAYAUopZkfpygvAl0Hfu3HlFnP9dDrnbB+zvroj0nTt3On9RRIHu9z1eYjvs3whveCiv/rVT5ICJOBElkn5x7iIUXWE+uCfzPyAe08dYN5sNHKgckC7FnaLnwS1uke5ngmRYtNvpdW4p8V6vYWH91xH0yLig9RV2QkozNey7vA/VxaoQfV5QZLwnQl58CfRe9PxjDuK8ax/rCPRrrrnG+Yt8CnS3iLdfAZ2EeCe84am8SKATSSDC5I+xYEA1VIqgc25lswzFUHCgeiD1ndr90FpuIa/nmZdTnEbR83AWR+aBW8TYz4ZqbmJzMN3dK5U96TIK42+dhHrUego6EVEyS8jreSjG+kldxVAw2ZgEsF7Q8t7/+UWmeyHkxpdA74lmp+h5fxTdJZXc7XMHf+9XNIeNxvv9Lj+fRVwhl8txMyNJjpdIisFIOk/t7PLcZeT1PDRDrsinbKYZGgp6AZPVSdZNxpUDFkXQyTaWnZfwcypbtyi4n13TnT7Dr6CPazKmX3iXrc6kWtEsomgWe8dYFvQCNEODaqq9kzP8Cna36/fz3v5JjrAb3OX1POxlG0dqRzbsW6LoChRDwez8rJQ7vMt0L4S8pCrQ3cz14mIS6MMi8n7+T7hDAp3ICv0inbdUuaJZpOg5p1Y2O7vqj82OYWltiYvN4NywV2yplkrQ+vNky9BPZLz7Wq/zyZ2i5EF2X4/rXrsZLgWjgDF9DJqhIW/kcXnuMopWEVP1KUzWJlG0ipixZ7CKVVQWKj3hrpoqNFMLdNRlEIHulWHgt43n9TwOVQ4BAGbnZzE+O75BpHcnIBRDQXu5DUCu8RWPfThB9MN1ijtF0MUgl8tx4+hk6kAIvuEpVa613KLoOaemmRrG9DEUjAKm6lOsm8pQWsstjM+OS9OeKHruXTZ+xa1TOfpNSXf7rGHR9MHfJZW6XjSLKBgFqIYKxVBwoX0B86vzWFxdhLVgrXs+upNrTpNsxrwBc8HEmD6GolUM9Az5Orc84iRF0SxidHYU59rnepvBAZ3NISdrk+syAbqmGRo0SwMg3/iKougEz3C1SRyluIsJCXQiq/Cygdx+a3+giA1ZOlY0i9hf2Q+gM3gXhcXVRZSskhQZGSTQnc0p7TxMOQ6LdPe/d9jRZ2lmOmiGtk6Y1xZqmKxN4kTjROTnp7JYwaX5S8jr+d4z5GfZiFdbdSqnIJFz1VChGiqMBWc/VF+q9/aeGNfHe1k/eT0Pc8EEsDGDrPs7kaExI8ErsR6zdtVVV7l/UUCBHkcEPewu7l7fQWykX6CzdnY0I0qkDeu2X1+qo6AXmA/4yTZaQS+gsdRIvU1Epb5U35DyKqJRertzOXit3/b6DKfUdD/rxnmpB9VQOynreh5PVp/Eefv8huezP7IcFXPBhGp2ovLlSrkTjfYQ6k5l5DUBMkycl8wSNEND2Sojr+eHXm91sQoAmGpM9TaPK1tl7Jvdh+nWNNaw5rgXi8hjLhnugZAT3wK9VqtdEekOdtVVV6FWq7l/UcAU98G/hd3F3Wutu58d44nhdMuLh41EyNESrGDV0RetIkXPOTPN0DA+O46jtaOptoW4mF+dR0EvCB1BZ3mWN0/mFGkdJgT9rCF3E91Oqdes6qBslaGZWs8OVg/iZONkb011WjSXmjhWP9Zbm+72XA1L8XfKOvC6/3F9HGWrDNVQe1FwPyyvLXfW1JtqL5KuGRqeuPwEZlozALAuki56YESGeyDkw7dA77Jz505cc801PWF7zTXXuKa1syAOcU0CPRj95cV6Ay0e0o2JbDKY+pcWM/YMVFP8aKcspugKikYRxxrHsLS2lGpbiIsVrKBcKTMvyyjGWhzyYF7HkLmVmVfk201ADn4fi3vtit6S1fm3aBahGAoOVg/iYPUgimYRi6uLTJ+r5lITR6pHXCdUnSZAhk2aeJVHXs/jaO0o7GU71PVaC9aGY9hUQ8UTl59Ac7nZe50M4pbGjgRvBBboIhDlHmS4/7RxKjMWjo715ABBpN3+9lv7O+scLXEjnTKZaqiYbk4jb+RxrHEslTaQBNaCJcWkT9Yj6F7rwP2+1yny7rRm3I+ATGKDtwlrohftLRgFqKaKvJ5HXs+jvdzuTZKxFuddLs1d6q319tt+wxzFNjo7isn6ZKQTI2bsmc7GeQOnOpTMEi7OXey9ToaxlyzZAIQ8SCnQiXRxazOs0s3JwRIsSXOQ0lxubohwkLGxollE3riyzpPno9T80E2PZV2uUYwEuvP65WHv81rzPCj4/YrIqEsOulHn7r/52c4GbIqhYN/sPqxhDbPzs1jBCprLTViL1vBGzojp5nRnXXrMz1fRKELRFaiGGsuJEZfmL3U2i7RK68551ywNiqHgSO0IVtdWAWxc4uW0Vp13ZJhoIOSBBDoRGS+BzsIxk4MlWJLmxNSJxglfuwOTJWvdjaBay61U6j0NrAULY/qY0CI96ynuYVKju+9zWkvuFI0PkoLtN4LfPe5MNTproAuzBRywDiBv5HsbYpoLJopmEdWlaupryqMytzoX+3NVMjsieqo+haJZ7AnnqCytLeFs+yzyer63cWR3B/ySVVqXPj+4cZxIG8kNXqsokwqEvJBAJyLj1WZYiWUROgRCTtLq2BdWFzCujzMXAVm27u7IT1afTLy+WXCycVLY3dyDpgTLbk7iedgGb25p8cM2MItSJ4qh4IB1ALNzs5hpzuBo7SjqS3UAwNzKHJZWxdzXoZ8L7Qso6IXOMW8xncBRrpRRMAo43z4fmzjvZ25lDkdrR5HX873Jhe71H64exvzKPADnMZ8oQRO3CQaCYAEJdCIyw9oMC7FMs58EK9Lq2A9VD1H0nLGNzo6G3oCJd1bWVqCZWm8XZ9GMNolzLhOv3drdNoVzWofuduTXMIE+rE7KVhmapSUiMnlCn9cxYU1gf2V/5EmwollE2Sz3jklLkmONYxuWVXUj6nMrc45jr8HINK/0X6PTme8EkSYk0InI+GkzaQtmEToDQl7SaH/WgiVsdFNkK5mdNZmKoeBU61Ri9csDZ+wzQrcxiqC7l4mbUO++zm3tutvGcH7S6P28RjVUTLemWTf91Jhf6RxpqBhKbyf6IOnv3eUAtUX3Y47jZHltGZqprVtDXzbLvQ0yveB9TOaW5s77dRNyQgKdiIyfNsPCydHMJ8GKNNbdXZi7AM2gCHqaVjSL0EwNByoHcKoptzgHgLzhb7dpXi2pXcOzYE5Cftiu7nEI9NHZUeE3WAzC3MocxmbH8FTjKRSMAhRdgWZovTXf4/p4T7irhoqyVe74IUODaqh4svpk72zyNDEWjA3p+QWjgNP2adf3iLAm3Uuk83rNhJyQQCci47fNpO2YKc2dYEnSG80crR0VegMv0ax7fFNruSXFOlg/nGyJuwZ9wiKBHmc5eon1uNagF/QCjjeOs272TLk4dxGX5y+jtdzCVH2qJ8jzeh4zrRmMG+M4Uj2C/ZX90AwNy2vLTK5zbmUO47Pj6/xDySxBNVUY84br+3jfhK1fjDulvBNEWpBAJyITpM2k6ZgpNYlgTZITUrXFmvARTlFMNVScbJ5EZaGSSF3yyuH64V7UjnUdhDES6MmWbRiB7vX3ollE0Sxyc2Y5DyysLXQ2fsOVNfldUb6wusDqsnr0H8E2YXVEekEv4Gjt6Lpr7of3iHR3jDoYPef5mgn5IIFORCZom2ERRSenSrAg6Qmi7qCW9WBdZlMNtXfOcpZYXF2EZmqd9fa6wrwewhitQY/fvCLnXmXtZ/f2slXOxNIRWVjDGs7YZ5DX8+uWW3U3rXM6/k6ENHfA+Rx3iqITaUICnYhM0DZDqe5EVkhSoM+tzNEa9AStbJWhGAoOVg9mLnLez4w9I2w7I4Eer4VJa++vC6/Xlc3O8za/Os+6yRMBmVuZw5HqkXVCXTO13hFsg5F+EcSu2xp0nq+ZkAsS6ERkwrSZNEU6OVWCFUkOQhZXF5HX8xRBT8BKZgkFo4D9lf2J1J1IXJy72NukSjSjFPf4y9PtaLaon100izhaO8q6uRMRmFuZw+HqYRT0Qm9tumqo0Aytd046wH+KexenKDpBpAUJdCIyYdtMWuvDRegICDlJsu2tYhUlS0zhxLsV9ALsZTszm8F5UV2qCjkJ5GfHcNbXJdLkQZTIuZ86UAwF9aU66+ZOxEB7pY3D1cO9o+NUQ92w07wIgtcpik4QaeFLoOdyuUBGZAueI+g080mwJMm2V12sQjHEXBvMs2mmhiPVI4nUmYgcrR0VUqDzKM6dNlZzeg3r63S77sHI+bBr9TtJUjSLlK0iIYqh9HxHXs+vO4JNFMFLZ6ETrCCBTkRGlAg6OVgibZIehCimImz6MW9WNIsomAWM6+Nor2zc3CirzK/MY3x2nHn9BLVhm5alZf2R5sGfu9fn9xxx1mU5eMzasPv2s3nchEXRc1mxl+1einvRLEIzNZgLJgBxNvClNegEK4IJ9NuH2BCB7iXkw4g8t/f4/az+1w17z+BrB+8hyxMTUQV6Gg6PZkEJFiTZ5ox5AwW9wHzwLoMpeifSY86bJBQcOFg5CM0Ua6O4oGI3CWHsFHEedo44bwK9X4j7jZ4HmWwomkWUzBLrJk4kxPn2+d569O4RbJO1SaxiVZjsRjoLnWBBagLd7XMjXXxEge73PV5CnER6tPtOe0aSHCyRNklOCnUHt6wH8aJa0Swir+dRskggePFU/SmUzFIq56HHJVKD7i4eJOIb9F4Go85OwnzC4mfdvFd5+JlMCFqGBaOA5nKTdTMnEqI/06ub8j6/Mi9MRJqi6AQLuBHoTsK3+7ugQtzts8KK67DiPStEue+0BTM5VyJtkmrjzaWmsMdf8WJFs4gj1SNYXF2MvX5korZYQ97IJ14fcW6e5nVWt9t6aqfdyaOIZT8Rc6e/s9xAzqs8+l/ndj9Bv69slqGZGk42TrJu5kQCzM7PQtHX75WimRoUXcE3v/NNYcZjtFkckTZMBbrb353SyYN8ZpiIdxzX7ef1MkIRdIJwJ6k0967ATFM0sY7sxWmaoUExFByoHIi1XmRlf2V/ou0t7nXYbmLbSZS7tXkvQR323tyuwylK3f/etJ6LwXJxKye3sgw7waAYCiZrk6ybOREzeSPvmOVV0At4sPCgUOOxwUg6QSQJl2vQ/YreMBvVxSXQ3b6HBHow+gVzWmeik0gn0iZugV5fqiOvpxfRdBI0ZauM3cd399KeRRPveT2PuZU5LK8tx1YvsjK3MhfrGnQvsRdVAMct9P1E2L2+02tiwC1K7SV803jeB9ed+/n+qNkHRbOIglFAbbHGurkTMeEUPe9vVyOnR/DEpSdwunWa9aX6hvYzItIiVYHu9V1hBbqf37uJd4qgx0McEfQ0nR7NfhJpk0S7LlrF2COa3cH1Y8cfw96zezFyagQj0yO9te57zuzB7hOdgdWemT3Yc3oP9szswd7zezEyM4LHzz+OPTN7ep/XE/FmmRsBX7bKyOt5HK0djbU+ZGZ5bXndkUlRzCvVu78NBmmzXunqSQnZYcLbSdgOE/j9ZdS1JIS6W3TbaxLCz9rzYZMYfp7Ngl7AKlZZN3kiBgpGwXXfiv7nM6/nMd2cxkxzZviHcgCluhNpwOUa9DgFOqW4J08cEfRBoZ4k5FiJtIm7Q19cXYxVnO+a2oXHTjzWiWpMj2Dv2b34/uj3sffsXty/737st/bjSO0IpupTGJkZwUPqQ7jn3nvw7Ye+jfsfvx/33ncvHik9gjvvuBMPKg9i3+w+jMyMYO/M3o6IP7MHu0/uxsjJkUQEUxAr6AWcbZ+NpR6yRNmMZ4M4LyHb/3e/7TbtFHC/9zcs1TvMREIUkR4kZd1rXfywyYVhn+l1jZqhCSPSCG+qi1UUDPdTRvrbcNksQzVVFIwCrAWL9aUPJe2gEpFNuBfoca5BjyOCHvT/WSDuCHqS4plmPglWxDn51FxudnYfj2EH994g+uRu7DnXEdIzrY2D5G4q+Oqad3Sr+zw/rD2Mu+++G/ftuQ8PPPEAHj/3OPac3oPHTj7GTDyVzTLG9XEcqR6JpR6yhLlgxnasn5dwG/y/V8q4bPsi+C27oCJ9mNj2EubD1uh7XYvTd3hd55g+hpW1FdZNnYiB4/XjKFtl14nkwWe3f5f3+ZV51pc/FBLpRNIEE+g+zfXLfK5B73+t2zUF+b3bZ/kR6F6fR+K8Q1z3nYbDow0+CFbEnSXSPVs2qj029Rj2nNkDxVB66z+TSDG90L6Ah/IPYfc0G0FVNssY08fQWm7Ffm9ZQDO1WLM2hkVxvYRkVHHeFQNlq9zLDCiZJWimBtVQUbbKsT1fcZdX0Pv3inwPfk7YyY9Bkd5ft92fh2U5aIaGk03ayV0GmktNKIbi+Qy5Tdiopor9lf2sb8EXtLM7kSSpCvTQF8lY+Pr9ftbXyYpcLheLg3KKpscNOVSCJU5LOsJgzscTzdx9fDceP/s4HnvqMSysLsR8txvZfWJ3J92dQfRTMRSca59L/B5lpbXcQl7PxyLSh6VNe62/jprOXjJLKBgFjM2OQTGU3r9Fs4jTjdOYrE+ibJZRMApQDZWLowy9RHbQ97v9231tmBT6YenvvqLnsxQ9l4mJivcpI25tomx10t1rizUhjr+kMSWRFL4EetokLfjDEHQtepboCvQ4I96U6k7ITByZIpqpRUpx74mfU7tTi1isrq3ikYlHsPd8Z216mgJ9bHYslXuUmXPtc667Mgc1P2dsu4nIsKaZnaP1CnpnrWttqZMxYswbAK5kjiyvLWO6OY1j9WMY08egWZ33pdVW/Yhgt4j1sPcNq4Ow5e1HpLu9VzVUTNWnmLVrIn6qi1XXCPqwNqEaKgp6Aaqpwlq0MLcyx/p2XCGBTiQFlwKdEItcLhe7g0ra4aW5KR1BuBG2DRrzRuQU3O7gWTXUVDfmufOOO7HzGzvxyMFHsPfcXtddfuM0RafoeVyophrL3geDAtFNNIYR5l0xrRoqSlYJJbMExVBwqHIIl+Yu4aB10Ne9rq6t4njjOM7b5zHTmsGoPtp57iqdnadL1vpy6EYMS2YpsXYdRAj7EchhU+f9CC+/0fPR2VGKnkvGTHPGM4I+rJ0VzSIUQ8H47DjG9XGctc9iaW2J9W05QmNJIglIoBOR6bYZkaPo5FgJVoSJpK9hrXf0WdiB9O7ju/HYicegmmqCd+fO3Xfdjceeegwjp0dQ0N2P44lqZauz9pyIzsX2xdjXZrtFb8OIxLJZhqIreKrxFEb1URyuHkbBKEAxFByuHg595v0a1no/T9vTON44DmPe6H12ySphXB/HwcpBjM2OIW/koRgKNEND2SyjbJWhmRryet5XO/e7jCDIbutuot3pM8LUo59j2JyMoudycqx+DIqu+DpmzavNdDea6x4ret4+z/rWHKHN4oi4IYFORCYJgZ6mcKb0JII1Qdvg8tpyJFHUHRzl9TzMBTPhu3Pn3vvuxSMHH8HI6RHsPplMurtqqDhnU/Q8DhZXFztR6Zgi6IOiPIpI7G5KdaByAEBHVHeFdZK7Qs/Oz+JI9QjsZRsAsLK2gvpSHQWjgP3mfozpY52Nr54+qjCv55HX844THWWrDM3QUKwUUTAK0Mxg69+HnUEex7nqbpMHYSPwFD2Xl0tzlzzT3N0mlJxE++DzzRtZH0dSBkH8kEAnIiNqBB2gKDrBD0E7+LP22dDRzO7gRzM17LfY7ph75x134nu7voe9Z/di75m9sQm/stWJXI7r40zvTybqS/XYN02LI716dHYUp+3TWMUqllb5SINdWVvpCc/2chtAZ2LtSPUI5lfnezvF9z/DqqlCMRRcnr+MvJ7Hocoh3894kKh4UGFeMksomkXkjc7Rjk7XFFbsl6wSy2oiEqS90sa4Pu44ode/EaTXSQ2D71MNFfsu78NZ+yzr29tAFqPo/eNnGkPHCwl0IjIiC/Tu99DsH8EDQTac8Uof9COI9pzdgwlzAvWlekp35469YuPx849j1+FdsW1CVrSKKOiF3gZgRHQuz19G0Yr3qDWnAXoQgacaKqZb06yLJhBrWMNUfQqaoUGzOsfXFYwCpupTvUj8/Mo89HkdeT3fmxRhdfTb2OwY9lv70VpqobpUxfjseCy7+XfXGDeXmoxrhEiKwX0aBp/9fh/gJNjdNj/sCvU090/xg6wi3emUJbeTl2g8HQ8k0InI9O/iHudDmaaTo9k/ghecOj2nZ+vi3MXAR62tE0Qnd6Nk8hO9uvuuu3HfI/fhiUtPRF6P3k0VPj/H53pFUVlZW+msozaj7xfgFvEd9r7ueeX52c4677JZZl0soWmvtDFZn8QB6wBONpzPALeXbRyuHkbRKvbW46YlzLtR/sFoZWu51Yt+RxHnU/UpNJYaaRQ1wQBr0ULBcO6jnNLZg07Yla0y8mYeT1afxLk5PpYxxXFCC28MCvL+Mcngv3EcI0t0IIFORCauc9AHSXNNDzkTgjecOsV+VFMNPEDuTyFWDRUX2hcY3Z0zd991N3Z+Yycev/A49szsCX3mdckqIW/kYSxQ9DxuKguVztFjAddH9w/Mo6yDHpsdw4Q5AXvF5iadPSp+7mNhdQHTzel1EfUkrJuOXLbKKFpFqPrGTSSbS01oRufouTCTaQW9QGvPM0J3WYSbH3DqnwYj6p4TPXpnkq67ESQPyCRQ/Qhyr7/1Q5H1YJBAJyLTPWYtCdyiiUl+F0HwxmCHt4Y1nGqeCpzy2h+1UA0Vk7XJ3tnPvHD3N+/GrsldeFh9GHvOBT8rvWgWsb+yf93O20S8HK0dDSUS3XYQ9yUcjc5O6efb2c6KaC23cLB6MNIpDm5WtsrI63kU9M7u9NaChYXVBcdryOt5TDYmfS9JUQyltyThWOMYzEV2m1MS6XF57jJU03vPgsFNDL1EvJffL1pFVBYrAIBL7UtM71uWTeOC3INbNJ32egoHCXQiMt0IelI4PehJfQ/N8BG8MtjRPTTxUKB0135xpOgKCmaBy412uqxhDSMzI9gzsydQpkBez1PabILMrcxB1cOthQ67W3vJLKFgFBzFYha5MHcBeSN/5QiqCGnviqFAM7VeRFw1VFyau4RLc94CZxWrsOYtjM06Z1N0Jw+6m8pN1iZRtso4WPF3Bj0hB8eqxzrty6GNuJ0qMPg3v225ZJag6FeOPTzXZpv2LksUHYDvcXH/WN1JqDu9lnCGBDoRmaQFej9JP9DkMAie6bbPnd/Yid3Tu7H7hL/BS2/w8/Tri2YRE5UJrlNMV9dWsWtyFx4/9zhUQ/WdSqsaKo7Uj7C+fKk5Wj8KxQi2mV/YlPaiWURez0Of11k1DBCtAAAgAElEQVTfNldUF6o41TzVW4ffjVB3o99u5dnNfOhtsGdP43DtMCbrk5hpzaBklrC05n/pwMraCo43jmNsdqw3UaAaaic93lShmp2fV9c6mTqyLEsghrOytoIj1SPQTA2q7u7D3XZzj7LEqWSW1m26yAJZosZBs1e91qrTOnX/kEAnIpNkivsgSTs7iqATovBw6WHsObMHe8/v9Ux17R/0lCqdSOREdQKX5y7/n/bOZUlu48z3eADP1lv7DcgVl+bOu34FeqWzY8xZTIQjzIUXs+ILMBQTDrfMkOWZ45nTko5lW+qWLHZXFbqqeJFbEklRbEqkbl2oIqt5bfatvrNooYhGZyYSQF6+BP4/Rga7ABSQmZWX748vL76TUMjv/uN39Od3/0zv336f3v/i/ULDrJt0aTge0ouDF76j3lj2DvdobWutkuFc1vBeH6/TjUc36Psdv8NVOZPuwrC9t01XHx7Nzb81vXW0/3oSz73iqXi//vA6rY3W5n+npAK6KtPdKa2N1igex3Rl6wrtHe7Ro91HtHO4w/pFILDPN8+/KZyOVXdHB5E3fX28TnES053Hd7ylPZSh7iLbt8r0Up3V3vP/AzEQ6KA2TRLoqgUuAODE4eyQ/nr9r/T3m3+nla+O5mpnPerDyfCY0bO8uUxXJ1fnw79DmaP95uU36Z3eO7RyXz0fvT/u0/XJ9eIbgtrcfHxTOK+0jAGu853OqENP95/6Tm6Q7B3u0cbDDZruTenrZ1/Tze2b87q/c7BD+7N9488cTob0ZO8JfjNwjOneVLmgYL5dqOM9z4Y4iecvBl4evKRPp59aKfcquNmUWVGc/l80Z7xoR5kssmtkIh3IKS3QFxcX6fTp0xRFEUVRRKdPn6Y33njDWgQBf1wJdFfDhVwuTAdAXd7601v0/q336cP7H9IHX35A//j2H/Th/Q9p5f4KLW8u0/u3jzzPvaTHYs/zKsxoRh9985FySD/EnDsGkwGtJ+vai5SVXRRuMB5QL+lhvjIADWDvcI/6k75054c6uzpoCfVxTJ1RhzpJhz6bfkbXH12v/IK6qj3IwZZUiXCVMJcNUy9D/sUAlxcWnNEW6NPp9Jgwz4fTp0/TdDq1HmHAD5dz0F1vvYY3fSAU/vu9/6a3//E2vfWnt2ipu0R/+/RvtPL1Cv3j239QL+nRtck131GszP5sn9775D1a+WrlhPE1nAxpfbx+bLgusMfLw5dHWxptb1B3JN7jWOQZ0zG4Uw/bla0rdOPRDefeLgCAHXYOduj65LpyqLsNcS568dcZdSotIFfXaeNblJYR4SJPd53RANn7cBpRwBltgX7q1KkfxfjPKIqWKIqmP4alH48diXThQwT3VB2rOsy+6HvZFwqm0Hlm1etDmW7gOp6uBTMaEhAih7ND+vbF0T7n957cY7edWlnevPwm/e2zv50w8Fa3Vikex1jh2zGfTT/TNra1Pec/rr78zbN2b6UGQBO58+QOdUdd4VB3U3PPdcJwMqTVrVW6uX2z1NoLRft8l7mHD1QvF3RHjlZ1WuXzCyK9GC2Bvri4mBHnU4oiyoXpXKQvLi6efIhEpJYVr0Wovm/6WVWfWXS9rXjaxGUcXQ+NwTB3AHjwpz//iT588OEJQddLeq3fG9s1M5rRt8+/pcFkUGhs63i1st6t3cNd38kDAFhitDOSjrwxtYq7bojHMV17eI0ePH9Q2O7k7cCqtqhte7IoTvlni4S5DfKiHqNTi9ES6K+850sCcZ6GJYqiiM6ePXvyIRoCvehvmbjNHpcJRZ3jRcJY5H0v8sjL0iEDAl0PHx50NCQA+OXNy2/SO+vv0If3P5yLwrXRGl19eJV2ZxB1rvnuxXfHPOhV9y/ujrq0OlrFVmoAtIB7T+/Nt/qTCfT86BtbAn0wHlBn1KFe0qO10Rrd3L4pFOoyUc3Ni17kBZe9ZDAZH9l9VAvPATFaAv2VEBV5z7Ne9OpiVfV3leuK0lR0ja54r/NSQHRcdzoAJ1zHz0elhhcdAP+8eflNWv5yeb4ifS/p0d2nd31Hq7Go2rtPHn1yYqeAskZ1nMS0+XSTdg93aWtny2HKAAA+uP/sPnWTbuGCcbbno8+Hu4+Hx9qj1a1Vmu5Oae9wbx5nlYitYhfatGF1Fn3LH7PxbNm57DQBoMa5QK/jTS9zTnVc5g3XfU6VZ+oeh0BX4+utG4a6A+CfP/+/P9PKgxVa+WqFPvrmI/p8+jn2WK5Bvh0VeVtk/PF//ni0c0BmSKquOB9OhnPPOQCgXTzbf0Y3Ht6QetKrbMloKnRHXdqYbtDa1hpt723T4h8WlXZf1WHutu1ImTDPCmTTcVC9yMD2auVxMsQ9e18OAr3KvWTD2U0I9KKXASEIdJcVjsMiGwAAP2w+3aR31t6hj775iG49vuU7OkEietEpmyOYJW/k/fXGX2n53jJ98KW+ER0nMXVHXdp6sUXPD547SzMAgA+T3Ql1E/UuED4E+tXJ0dz0OIlp+c4yffTdR/SXa3855lHPUmfBNBciXbUqu61n6g5zB2q0BPqrReJ+LvGiT388J14kLnvfUAW67veqHM+K/xDnoacC3ZVn2Wflxts/APzzu//4Hb3bebfyXrZtRmfIo+75Ny+/SStfrSj3p8+G9WSdrk2u0e3Ht31nAwDAM52kM18kssiT7lqkf3DnA/rg7tHz4ySmj779iG5Nb82Fetr3VLVHfdjMvoUx5p6XQ0ugE2W96D+nKHqbXm2z9vZcnJ86dUr9sBJD0OueK/MMk3Goelx1HgL9OD4rNxoWAPyDeliPormJRXvlpn8vrSwJ96YXheF4SN2kS8/2n/lOPgCAAcnLhFa3VqVD3bMi3bVAz78g+OCLD2jl6xVaHa3Srektuv/8Pg0mA/rj//yxskBvUx8mevEL1GgL9Ol0mhHpJ8OpU6doOp2qH2ZYoKefZZ5n0XOK5smrvNiq4zrpkh1TnecuzoleCXRXFc5n5cbbPwD8g3pYD9nQx+zqvrKhkfm874/7NJjIvWBXJ1epP+5TJ+nQ5pNNn8kGADDjkA7p7tO7dGXrCjuRnl/4Mv27l/SOhsBvLtPK1yv0/hfv07fPv6Vu0qWXhy+10t0mkSobjQXUaAv0lMXFRTp79uxcmJ49e1Y6rL3tmBDXoQh0V3Co3KIF4/JzNwEAdmmTgWMa1VD2LCKjKnvNeHdMvaSn9pqPuvTx1sdERJiSAAAQ8tn2Z1r7o6vEdCrmXXjU089/v/13Wt5cpl7So07SoVvbtyhOYnp28IwO6ZC+fPylML2+7Vjb5Bcclb3gBXJKC3RQjjr5Gcpv4TqeLofTq+JQNDQUAGAPVwvtNB1RPoraNBGHdHjkQRfMI+2P+9Qb9ejBiwf0dP+pq+QAAAJkf7ZP1x9ep/XxOvXHfW2R7npbNtGWkukzB+MBrY/XqZt06frkOsVJTJ1Rh+49vUefb39O+7P9eXrbYieKXvDCTtYDAh3UxodA52CYF83ZBADYBfVNH5VBJHvRWMT+bJ+GD4fHDNjhZEhrozW6/vA63drGKvsAAD2e7D2hTtKheBwL56XnRXj2s8sF5Yq2gRuMB/OXloPJgHpJj3pJj65sXaHb27dpf7Z/rI1tywtMzEMvBwQ6qI1Pgc6lgouEejZ+XOIJQJPAm3g9VG2m6kWjDvef3Z9vl9RLevTx1sfzheAwpB0AUIYfXvxA95/fpziJleI4K9JToexrW7aiMJy8eokZJzFd2bpC7119j/7r//4Xvf/l+xSPY+okHfruxXdERPR8/zk9239GVydXPf8a5sE8dH0g0EFtfJUZTkJdNsdGJNoBAOZAR69GtlUa0fE2NNt+lWFGM9p4tEG9pEc3H9+kRy8f2UgGAKAlpEJWJnhFQ8xdDXE3FeIkppWvVmj57jINJ0MajocUJzGtjdZobbRG3VGXOkmHHu499P1zAE9AoIPa+BboXMRvnbmcAIBqoG4Vkxfhdb3mInYOdgzGGADQVmY0K1zZXTa8PRSBfnUiXp1+OBm+Gh7/4/+gnUCgg9pwKDOcvWimDGAAgBjUrWJEo3ywsi4AgCv3nt6jzqijFOgioe5beOuGohcKcRLTg2cPfP8MwBMQ6KA2HMoMZyMz670CAJiHY73nRL5txJ60AADuHNIhXZ9cnw8BV3mgQxviriPQ15N1+vLxl3RIh75/Cq9wtu9tAoEOasOlzHA1NjEEFwC7YBrJSfJiXOQtR34BADjz8vAl9ZKeUuC63mrNVCiKa3/cp+Fk6PsnKMRmPyKbktUGINBBbTiVGW6Vt41v/QDwAeraSU+D7O+2GToAgHC58/iOUKSLFokLSaTrzJnvjDr0aJfvwps214HSWXy5yUCgg9pwKjPcDPS2NCQAcKBNnXcekRHTVsMGANAcekmP1pP1Y9uV5b3QIXrSi+I4mAxofbzuO/sLEU2hMoFoWlbRLklN6tsg0EFtOJUZbhW0iY0GAJzhtLODS/LGjMp7DgAAIXBIh/Tp9FO68+SOdMG4rDc6pBXd03iqrumOurS9t+37Z1Ai6mdM379oHRXR59CBQAe14VRmOBqgHOMEQNNp04uxIo8CXhQCAELmk0efUJzEwqHuqhXdOYt0HYEej2P6YecH39lfiO2h7jp9V9NGi0Ggg9pwKjMc355BoAPgHo5tgW1k3gS0QQCAkHlx8IJuPLxBw/GQ+uN+oUj/++2/nxDsvgW5LM6qa9aTdfrk0Se+s780pvqbskK7SdO6Sgv0xcVFOn36NEVRRFEU0enTp+mNN96wFkHAH04CnYiXYQ7jGAB/tHHhOHjOAQBNZHtvm7qjrlLs5oe3c56Tno2v7JrOqMN+iHse031ulfs1YStRbYE+nU6PCfN8OH36NE2nU+sRBvyIooiVEcjNKOUUFwDaBKeXda6wPR8QAAB88cX2F3Rl6wrFSVzJW81RpKsEejpaQBcO7T2nPjfkvlBboJ86dYqiKKKf/PRn9MvfLNGv3prSr96a0i9/s0Q/+enP5iJd+BDBPVXHqnpkZd8TvVAInWwaVOkSnTOd/iiKWL2l4lYZ2ygSAOBC0+qf7lzzpqUbAACIiPZn+9RLejQYDyp5rH2L8jICfTgZUmfUoWf7zwrzxbcdnu+HuOA7X6qiJdAXFxfn4vxXb03pf71Lx8Kv3prORfri4uLJh+TuKRPidYWjSqDrXhsCKrFd9ZyJ+HDyFHNqJDDUFAB/hPwGPU/RHPPsObQ3AIAmcjA7oC8efyFcMC40L7rOQnGDyYBmNCvMF592L+c53xzjpIOWQE+957/8zdIJcZ6GX/5miaIoorNnz558iIZAL/q7yEMsi3uZ4zJPtCwOZbzWOvHV9fCrzvsU6ETVhrbYMpxlXiXXYIsjAPzC6YVdHVRCPL+1GtoaAECTufXkVmWR7luYZwW6Kj79cZ8Gk0FhXnCxczn2sY0W6KloFHnPs150lbiUiW7V+eyzy15XlCbVvXTioBOnMvHVHU1QRrwX3dOUSK8j0G0bk1yGe/puPAFoO02pfyJhngUCHQDQBnYPd6mTdKg36tFwPKRe0qPhZBiMQNfdr31ttEZP9p/4zu4gCdn2di7Q63jTy5yrc7zsc2x4tOvGucrnqogEuqgiyI7ZfrPFqYKG+BYPgCbg+yWdDfJtWqieAgAAqMr3L76n6w+vU5zE1B/3aX28LhXqnIa46w65H06GdOPRDd/ZHCQhjypzMsQ9e1/OAj07xLyOQK9yn/x3QhboeSNRtIhR9lpXHnQOcJ2jA0AbaFrdw7xzAAA4Yro7pdvbt6kz6kgFOqd56LpbwMVJTF8/+5q2drZ8Z7FxbNvoVRx0XPpSLYGeLhL3Lz/9uXSRuH/56c8pisSLxGXvy1Wg13mOifvoiuUyafQh0FNkixmJ5oW78KD7rmhZQn6jB0DoNO0lGefFeQAAwDXT3Sl1ErlI19l/3LU4Vwn0wXhAvaRH8TimFwcvfGevEVxMP62iM7hMiyXSFOhEr7zo//LTn9MvL7z9apu1C2/PxfmpU6fUDyvhya57rui4jjdb9zlV5pmXfUaZtFSJdx1k95GJUB9bMWTj4duIVb2sgHENgH04dcJ1QfsBAADHufP4jnIBuezcbx9iPfuSQGceepzE9M9H//SdrUSktmF1vuvC9pU5CXXjxqFP1Rbo0+l0LtJF4dSpUzSdTtUPMyzQ0886w8LLXFclDjr30T1XJJzLDI1XHTdFlXu5Norzw+m5GOWiOMHIBsANXPdtLQPaDgAAOM6MZrQ2WisUyFmhnP/bhQdd9/rh5GgRPN8edJktXVYAuxpFW+VFQFlhbwttgZ6yuLhIZ8+enYu+s2fPSoe1AzVVRbIJcc1FoLsyjmVv/Ljhu0EAoI2EKm4hzgEA4CQHswP6bPpZoRc9P8xc9NmmB72MQL86ueo7W4mIjm3pmV9Tquh7vkaNVuknfXvSSwt0UB0dL36Ze/n4rsn7uTYu02eVaVB8wGFoDQBtgvNLOxFp2+DbgAAAAM5cn1yneByX9mTbFul5gV70jDiJ6bsX3/nOTiIS95fc+6Aq/aTrqXDZuB18fxcCHdSnbplx7UXPGrfcjHJuQ/ABaAMh1bl8GwbvOQAAiHl+8JxWt1YpTuQiXRVsrfpedg58f9yn8e7Yd3bOydvT3Een1sGF1z+fdxDowAgmyoyLrRZExizHt37wiAHgHq5CNx8n0bBCjvEGAAAu3H92v7JItzEvPSv6tRaJG8d06/Et39k4R2VPc+1L61Blzr0uoqH/EOjACKbKjIvFIvIVi6sYbmIDBwBnOLcD2Xhl24amGkMAAGCSx/uPaXVrldbH60aGpJv2oBfde3W0SnuHe76z8RiiPpOrTW0C2bbRdclrEwh0YAyTZcbmEJls4ReJdE40tYEDgCsc2wEiceedPda04YQAAGCD3cNdWh+v02AyqCzQTc1HFy1KJ/WeJzHd3L7pO/uOoRLiTX5xLOqPTfTB8KADK5guMzaNznzl4vq2j2u8AGgqXMWubGgd2ggAANDnYHZAt7ZvUS/pzVdFH4yPxPpwMqThZEjdUZf6475yqLvpYe5FQ9y7SZe297Z9Z98JZCK8DWspifpjU/cjwhx0YAgbZcbmG7i894mrkauq9BzjC0CocF7gRuQx5952AQAAV24/vk3dUZc6SYficUyrW6vUS3rU2erQaGdEw/FQuD2bybnouuJ8MB5Qb9yj4XjoO9uOUbT+iehlclMQvSSvmz4IdGAFWwLdVsUOxRMlEwumGgQAwHFCMSQ4t1sAAMCZp/tPaT1Zp2Q3ob3ZHr08fEkPXz48ds21h9eEi8qZGupeZnj75rNNTzklJ7tlsYqmedNdTjGDQAe1sVlmXFVsjg2I7C0djHMA7BBKnWqiVwIAALjwZO8JrY5WaTgeGhXp+f3ViwT6YDygOIl9Z8cxytqfTeqvXNrfEOigNrbLjOm5HqrncGtARJ5+k8NqAACvCMWIaJLBAwAAHHm0+4i6o65SaOsK86wYz/+t+l5/3Kdu0qVHu498Z8ecvMOozHdc0YT+EQId1MZFmRENeTdd+ThX6Hzjlg4vgkgHwAwcR9GIwAgaAACwz7WJfJi7zlz0/D7neYGuM/+8/7BPt7b57H9ORCecRWW+46LPaooTCwId1MZlmbE1Nz3UyhyCoAAgFEJoAzCKBgAA7LNzsEPD8XC+0nveG667AFzeU54V66r79Md96ow69P2L731nBRGd9JyXEd0uX4BzWZyubnoh0EFtXJcZW8ZpiF6pEOMMAEe4dOoqQljcEgAAmsJ4Z3ximLtseLpMmOfFeNaDrvSeT/p079k931lARCe95lW86K77K5+j4oqerZMXWgI9iqJSAbQLX7+5zRXeQwJGOgBm4C56s+0T95cJAADQBPrj/gkvukyAi7zr+cXgdIbHr4/XqTPq0NfPv/adfCI66T0XzUNX9UU++lbfL7SL9okv6r8h0EFtfP3m8KAfEWq8AeAIZ+FbdXghAACAcsx+/Pf1s6+VW66VmVeuc81wMqQ4iem759/5zoITVPGk5/sr1/1rvt/0SZkpaiUFOhUEtUBXCfmyIk8WT9mxqiKy6HvZ86K0teGFhU+BbrKyhTynk6ugACBEuHTmefLGDeo9AADY4cbDG3T3yV26+fgm9ZJe6S3VRAvG6S4O1x116e7Tu76zQIjIgy57YSwS8T7sbBc7QRVR9gW7M4GuK6h1kQn8usK/6Dmyc6rnNl2k+xboNrzooRHC/FkAQoJjfYIHHQAA7DLdndJXT7+iOIkpTmJaH6+XEuEqr7mOOO8lPXq899h3Nmgj65NEwtznDkShbdfMRqCLBK7K+60j0Iv+lsW36Nm68Zedaxo+02e6soVq8GJVZwDMw7U++fZGAABA0ziYHdDu4S6tbq1Sd9Sl4WRYy2sumoNetO95N+lSspP4zopKiPql/GfZcVfYfDlg2lHmVaDLzouGjet+R1egV7lO9uwqn5uE77TZEOjchrYWAQ86AObh6qXWnfsHAABAj41HG9QddbU95mWGt+ssDDccD6k/6dNXz77ynRW1kHnOZcd89l8m+0/Ry4k6sJyDritui4a164jwus+u+rlJ+E6brbnoIQGPGgB24CiAUd8BAMAcB7MDurl9k/pJ36g4z6/grgrryTqtjlbpwfMHvrOjFiKPuSz4FOmm4yF7AVEVpwJd9SwI9HDxnTaTXqQQPeiyN5QAgPpwbRM4GDgAANAUNp9uUjw+uVq7bc95GvpJnz7f/tx3NhihaLV3n6u6Z1ENyzd1v6qwnIMOgR4WHNJmykANUdxyauwAaCIcBTDqPAAAmOGQDqk/6RuZd55fFE7nO72kR92kS1s7W76zwhgy55FsVXfffZhNoV4F9gJdZ9i8znEIdHtwSJsJDxeXRqIM2YYuJbQ0AMAdjgIYw9wBAMAcD54/oG7SrSXMy3rN58Pbf5z3PqOZ72wwjkjw5vssDn2s7KVBFaFtwnFWUqDrBenDNOegZ6+VxUkVX9n9dM4VxVP3ezpxbApc0mdSpIcAhrQD4AaOw9yzbRWGuQMAQD0OZ4e0nqzTYDxQivB0brnKa15GoMdJTNcm1yh5Gebq7UWoFotL4fSiOb8VnExk69jfdUYIOBXoVeEiAPPoxotr/E3BJX1tEugwyAFwC7f6lvdG4EUdAABUZ3tvm9YT+QruWfGdFeBVPOeD8YDiJKbOqEPDydB30p0gE6pp/8WhD8v3pSKxriPes1Tdf11LoLvGtuA3SVH8uMffBFzSaMJI5eYlE8HRmwdA0+Ek0EVv5TkYNwAAECqTlxPqJT3hPPS8OM8L8rJe827SpU+3P6X92T7tHu76TroTZDY6p3noeXREuU7cqzjVWAp0EBZcyowJ4RqC+OXYiAHQdLju3yqb0wcAAECfQzo8tgd6Oow9L8jzQr3sXPMroyvUS3q08WjDd5KdI/NGc+hT84jWeKpKlTRCoIPacCkzpoZ5chboXN8yAtB0RG/Mqw5dMxknDvEAAIDQ+fbFtxQn8TFRnhfkZVdnz4f+uE+fTT+jzaebdDg79J1k54j6K51h4j4wGZ8qL/ch0EFtuJQZUwYqd0MXAh0AHnAQyJy8+gAAEDKdpEOD8eCEt7yqIE9F+dXJVVpP1qmTdOj+8/u+k+kV2fDwpvZfRdvLyWwGCHRQGy5lxqSBCoEOAChDvv1x5Q0QdfwAAADKMaMZ3X1yl1burUgXhCsbUo98Z9Sh1dGq7ySyQiZcm4boJYSOSIdAB7XhUGZMe684i+CmNmIAhI5qGLzLZwIAABCjshXfXX2XVu6v0PKXy7U853ESU3fUpc6oQ3uHe/T84Dm9PHzpOKV8cdlHckFkG6j6bgh0UBsOZcZ0JefaaOgMi5F9DwBgH9Ubclv1EEPcAQCgGFU7mR7/z7/8J618tSJczV0n9JIeXZ1cpSd7T+jp/lMPqQyHtvdZqr4bAh3UhkOZseVB52j4lp3vyinuALQNF95teNEBAKAYnZelo5cj5X7o+ZAK+f64T2ujNfrno386TBEInaw3PQsEOqgNhzJjS0RzNHrLLkrFKe4AtBXb27Tlh8wBAAA4jo7NtLWzRf2kr+VBH0wG1J/0qTvq0urWKr08fEn7s31HqQFNQaQzINBBbTiUGduLunESuaKVIPNGOTxqAPCjaJu2or9VcBztAwAAobFzsEO9pEeD8eCkt3w8pO6oS4PxgNbH69RNuvTw5UP6YecHGr0Y+Y46CJi8HQ+BDmrDocy0SaBnDXGRCNfdwgEA4A+ZUFcd1x0tw6m9AgCA0JjuTilO4vkWaVcnV2kwHlAv6dHtJ7epm3Tp3tN79P2L731HFTQUCHRQGw5lxqYQ5W7wqhakwnBXAJqBSqRzXjMDAABCZOPRxnybtLXRGg0nQ+omXVobrRHR0bZsANgCAh3UhkOZaZMHXYRIlMOTDkCzENVlvJgDAAA7bD7ZpGuTazTZnRAR0dP9p/Ti4IXnWIE2AIEOauO7zLgwSLkLXNWQWO4jAAAA+oiGw+fbJtR3AAAAIFxYCfQoipRBh42NDTp//nyl59blwoUL0vvIzsVxTAsLCxRFEZ05c4YuXrxYOx6u8VlmXHmLQjB4ZXNZiU4uPgEACJcib3kI7RUAAAAAxDROoFcR23UF+ubmJp0/f154H9W5OI6F6QxNpPsW6C4M0VDmdcoMdwh0AJqJqF1CfQcAAADChZVAzyITzVmP88LCAsVxfOI7eVGfF8nnzp2jzc3NwmeVOX/u3DnhdapzaZwuX748T5spb75LfAt0V8Yo92HuMoqGwwIAmkUILxMBAAAAICYogS7zOKciXSbQswI5DQsLC8pnFcUlSzqkXibCVedEgj4btxDwLdBdic6QBa5sb2UAQPOAQAcAAADCJSiBngrtdAj4xYsX5x5q1feybG5unrjGlNdadR+dZ6TpWV5erh0Xl/gqMz62FApZoGPROACaTyjTcQAAAAAgJtXt3/IAABViSURBVCiBrnNMJoQ3Njbo0qVLwuHmHAR6Ks7T4e4h0SaBHrLxK9uCDQDQHEJ9iQgAAACAI4IW6KPRSEtsLy8vUxRFdOnSJZYe9HSo+9LSUu04+MBHmfE5ZLsJQ8RlW7EBAMIGAh0AAAAIm6AEetUh7mfOnKEoimhzc1O4EJtPgZ6mKbRh7Vm4eNBdGqZNEbQioQ4ACBO8bAMAAADCJyiBLlskbmNjY35NKsajKKILFy4QEc1XfU9Deo3qWUVxKXud6Fz6gkG2uF0ocFkkzsdc9CYYwqJ56fDAARAeEOcAAABA+AQl0InU26yl51MBnq6gvrm5Of/O+fPn58PcU0+8L4GefZkAgV4NkQfdpUhvgjEsmy7QhLQB0CYwvB0AAAAIH7YCHYSDbw+6r4XPmuJBT/E5ZQAAUA/UWQAAAKAZQKCD2nAqMy696E3yMos86PljAAC+NKk9AgAAANoMBDqoDbcy48pQbbIHHZ50AMIhv4YEAAAAAMIFAh3UhluZgQe9OiLPedNeRADQNPASDQAAAGgOEOigNtzKTH6Yuy3jtYkCnUg8F72paQUgdJq0owQAAAAAINCBAbiVGdFq5KYFetMFK7zoAIQBvOcAAABAs4BAB7XhVmZsbxvWhnnZ2fyCBx0AnmBLRAAAAKB5QKCD2oRQZkx6gNviTc4vGgcA4AXqJgAAhEWR00M0+jN/bRts0LYDgQ5qE0KZMen1bovHSjQXHQDAA3jPAQAgLEQ75GTbcNG5fDsvGyGKl7XNAgId1CaEMmNyqHubGkIbUwQAAPVpy0geAABoAqJ1ffJCW7RAr0zEq7bDRd8QPkKBjoBQNoSCCaO2bQIdq0QDwAu8NAMAAP6IxLfseF7A69xT5ERB39AMwlFWABjAxFCgtjV+EOcA8KJtbRAAAISGbPi5aAtbmVjPI7pWNeQ9e5/8CwLXeQDKAYEOWoWJIdttE6yyxh4A4Ie2tUEAABASRV5z2XB2mUdddX2RaFd91kHH/hPdr2iYPlADgQ5aR12xacILHxJF86EAAG7BizIAAPCDSGSnFAlomaAWPUM1H120w46OoFcJ96K0yuxe2f2Kng9bUg0EOmgtdRqHNgl0IqzoDgAXMJIFAAD8IPNiZ8+pvNl1n6trh2VFcFbsqzzssntUFfLZa3VfDKBfe0Xke3ExBAQEBAQEBAQEBAQEBASEiCIGEUBAQEBAQEBAQEBAQEBAQPDtwgcAAAAAAAAAAIDmHHTvbxEQEBCcBbQHCAgIaUB7gICAkAYAgBsg0BEQEI4FtAcICAhpQHuAgICQBgCAG0oJdABAc9Gt52gPAGg+aA8AACmo5wC4BQIdAEBEMMgBAK9AewAASEE9B8AtEOgGuXjxIp05c4aiKKJz585RHMelvr+xsUHnz5+3FDs3NKGsNCENVfBlkIc4pM5E3ERpvXDhgqEYmo1jmWuKPtdt5ziXC11CSIOr9mBhYYGiKKLRaDQ/lvajZ86cmR8bjUYURREtLCwYeW6K6D6j0ajwOWWfX1QvZNejfTAfJ+5wTAPHOAHQZCDQDXHu3Dlhh1pGpDchn5GGcIFA18eWQDdphLsywMt+p268OJcLXUJIg6v24MKFC8f6ys3NzWP1YXNzk4iI4jg2LlKJxPFfWlqiS5cuSc+rjtd5rug82gf7ceIGxzRwjBMATQYC3QCXL1+mKDrymqdegNToSN/CEx0ZHufPn5/n57lz5+bGh0qYLC8vz70MCwsLQtG/tLREZ86coYWFhWMGTpY4jpX3yRpE6b3y3o28FyOPTlkxlZ6i+2RfkqTXZfM8/6wzZ87Q8vJya8u7L4Guc+8qZTd7XFUGVPUyRaeMFMWxKK0bGxsnjsnSVSZPlpeX53FfWlo6dk1R2nXuIYuz6LOonUMbwxNX7UHaf6aCeGlp6Vj5SMvbpUuXKIoiunz5svC5Jn+L8+fP08bGhjJ9+eO6dUn2uej+aB/QPviEY5wAaDIQ6AZIvefZRnc0Gh3r5LPX5TsfIrlAT70G+ZC9b/6adHhg9jeT3SfboeTPXbhwgS5evDjvgIlo3nlcvHhRmBdFZcV2erL3EZ1PO8iUbGcoyv824cogL3vvqmVXdFxUBlT1kkivjOjEsSitKgM8n64qeZKGtC7rpF3nHrI4iz6L7oU2hieu2oO03KfDmtOX26lwT8t8KhRlwtnkb5EdWi9LX/64bl0quq/sPNoHtA8+4RgnAJoMBLoBquSP6I2s6D5pB5k2+mknnR3mll6TeiDSDk1kPKSdWnpNtqPIdohERy8Z0s4jfV5qPGU74DJ5YTo9qvuk30kNv2yHKntW6qVpY3nXTbfN/FHVgbJlN3tcVQayiOqlThnRiaMsrSKDtChdZfIkH29ZnFRtkuoeZQxw0We0MTxx2R5k75GKofR4KpZ1y1Xd32J5eVlYB2VBhE7/XpRvaB+OQPvAA45xAqDJQKAboEz+bGxs0KVLl469mVbdR9ZJi97w54eA6d5bdp/svdLnZY2nKnlhOj1l7qOTZtGz2oJuum3mj045FR0T/day46L76dTLuvVLllaZ8a2TrjJ5IivbptNe9jPaGJ64bA/SspeKsVTQpMdTYaMj/Or+FhcvXhR6gGUhS5n+He2D3me0DzzgGCcAmgwEugHSuUVFQ9xT4+PSpUvaHnQdw6BKJ6krMohOGk86XsGi86bSo3MfVfx08qUt6KbbZv7o/GZlyq7O/crWy6r1SyduuteYipONtJf9TIQ2hiMu24PUQ5n2pXlvYjq8XeQ9VsWjym+RFViq9NWtS2gf9D4ToX3gAMc4AdBkINANkB3WpVokLn3zu7m5KRzqpOqYskI/j+kh7rL05Y0nEUVlxXR6VPfR6Rxl+dLG8u7SIC9z7zplV6cMFNVLnTJSZ4h72fwomyfpolqi4ae6bZLqHiYMcLQx/HDZHuTn4aZzpfPzfLMLkFURQ0W/hWiLL922pWz/XpRvaB9egfbBPxzjBECTgUA3RHYREZGhQfTK056G/FCt7D2KFnvJGhHpYjppyD4npcyCJnny39VZ+EoUXKQnex+dzlF2nzaWd91028wf0b3rlF2dMlBUL3XKiE4cdeKme02dBYrKtEk698jHseizTjuHNsY/LtuD/NZqovtHUVR6VfSyv8WlS5cKVyGXHdetS0X31T2vugbtA9oH03CMEwBNBgLdINk3n+fOnTvRiWxubs4b+vPnz8+NkvTNaRzH884p28gvLS3Nv3fmzBnh6qUmt1kTodtpFHWOJtNTdB+dzpGITmwR09byrptum/mjMjirlF2dMlBUL4n0ykjdbdbKXqObJ/ktfLIUpV3nHmUNcFk7hzaGF67bg7RM5EediMSR6LkmfouFhQWt+dyi47p1qei+uueLrkH7gPbBJBzjBECTgUBvAOnvk3oX0jey+bl0dUiHYWVXKLWFi/SAk7g2yAHIgjaGF2gPACfQPvgF9RwAt0CgN4B0AZ18kO0TWoXsIi22cZEecBIY5MAnaGN4gfYAcALtg19QzwFwS2WBrhpGpBuAOdJF6VRDtsrg+/c1nR5QjGmD3HcZcg3SWz29Pup52Tamrb+vqetMxKVteY/0+ksvbJDjhFiuAAiZWgL9462PKwdUdN5EUUTf//a3lQN+3/AwbZBHUUSv/f61WdUQWhmKoojee+P8rGoIMb3XXrs2qxpCTO9PfvGvs6ohxPRyEui///d/m1UNIeb9tddem1UNIab3D7/uzqqG0NIbIhDoALgFAh0IgUBvH7YE+uufvF46hCzQf9h4o3QIWaDT61Q6hCzQf/G/L5cOEOj14/L7f/+32Sfv/al0CFmg0+uvlw4hC/RP/89O6QCB7gYIdADcwlagcx6qJYpT0dArF+kw+QxbAr3scZ14mqbKPXWG3ene11eZD0mgq9qHOnlfB9sCXVV3fOSFTYGukyYf6bUl0Lmmtw0CvajN9tWW2BLoXMuaLYHOMb0hwtUeB6CpsBTo3BvFKoY0BPqr++oYQWXiaZqqAt32vWwTikBXtQ+iv13lp02BrjIiZZ9t54Utga6bJtU5W+m1IdA5p7ctAr3ouI+2xIZA51zWbAh0rukNEQh0ANzCTqCXaWhVbzjLvjEVNcJF18pQGdI695N1DkVveavkkSoNPgW6LO4m0yy6VveYKE5Fx8vGtejepjFtkEeRmyHuXAyrKLIj0FXp8G1UuxjizsWojiI3Al11znV6TbYHdeNiQ6Dr5r2PtsTFEHdOdcuFQFed49KPcMVFPQcAvCIYga66RiSmZOeqfK/oPkXxsxWvOvHXSYPNIe6y/3XibiLNZTtn2ecyx0083yZNFOiu88/1EPeqdcUE3AW6jfTaFOiyflb22UV62yDQsyF/zmUa88/mLNBtlDWbAp1b3QoR5AMAbmEv0EWdZxnxbEN02zSkfZwTEYJAN5lmEwJdFKrER5QnLghRoMvqmqh8uRARnAR6+tlWXhyJCHsCvaxRnf+OjfTaEuhV2x/b6TXZHtSNiwsPusv8VXFUt+wJdI51y5ZA51i3QqTNaQfAB+wFuui4SggViSLd74muL4pj0b1U8bJxrmr802tCFOimf1/VPWXxUD1P9nyd47YxbZBHkR+BroqrzTyNIn4CPX/OZF4ciQg+HnTR90ynl9McdNF9TKfXZHtQNy4uVnF3mb9F8eDkQRd9z3RZ4zQHXXQfV789V3zYJAC0mWAFuiqupr9X5j6y8z4Eepn4ia4JUaDrpln3PnUMu7IGQJ3nmyA0ga57HgLdTl5wFui20stVoNtKLwT68eMQ6PbKGleB7vq35woEOgBuYSfQ03tX/WzrXOgCvWznYlug6/7t6lyVuBQdNxFXCHT5vXWen78WAp2/QOdqVEOg17uublx8DHHPHw9doHMuaxDovIFAB8AtLAV69pmqRlMWr6LPOt/Lp9umQM/Hq0wnIvte/lxR/ETx9SXQVXE3mWbV7yv6XEUwVkljld/LBKYN8iiyt82aqgyk11SJcx2iiN8+6KLvmcqLIxHBax/09Lzo+rpEEb990NPzouvrYro9qBsXF/ugy86LrrfJUd3itQ96el50fV2iiN8+6Ol50fVtpM1pB8AHbAU68IstgQ74EopA54ptgc4NmwKdIzYFOkfaItA5YlOgc8SmQAdmgEAHwC0Q6EAIBHr7gECvBwQ6BDoEur24QKBDoEOg+wMCHQC3QKADIRDo7QMCvR4Q6BDoEOj24gKBDoEOge4PCHQA3AKBDoRAoLcPWwK9agitDKUCvWoIMb3XXrs2qxpCTO9PfvGvs6ohxPRyE+hVQ4h5f+2112ZVQ4jp/cOvu7OqIbT0hggEOgBuqSXQ6wbAF/y+7cOGQG9TGUJ6kd4mptfUdSbi0ra8R3qbmd4QQT4D4JbKAh0A0Cw4GeQAAL+gPQAApKCeA+AWCHQAABHBIAcAvALtAQAgBfUcALdAoAMAiAgGOQDgFWgPAAApqOcAuAVz0IEQ/L7tw7RB3rYyhPQivU1Mr6nrTMSlbXmP9DYzvSGCfAbALbUE+osXv60cUNF5E0UR0W+pcsDvGx6mDfIowsrLWHm5OSsvt01EcBPo1z58bVY1hJj3bdshoU11K0SQzwC4BQIdCIFAbx+2BDr2LsbexU3Yu7htIoKjQKfp66VDyAKdXqfSAQId2AD5DIBbWAp0VcOb/azbWBQ9SycORXGp+nyu2BLoOsdN52vbf0tdQhLoRb9l1d+3DrYFum5bJTqnc5+yuBDoomt8pteWiDDRNmXvU/X7Rfeqc10dbAt0jnXLtkBH3fJXt0LERT0HALyCnUCXdRqq8zrxL3uu7PGqz+dKFPkT6KXiWOO6tvyWupg2yKPIrkAvOp7+7eo3synQVXnuKy9sC3RZmn2m14aIKJPGovjl/66T/rYIdK51y6ZAR90qH7/83022BURAoAPglqAFuihOosYzeyx/3ERHVXS/os8c8SnQ6/6uJp/ZhN9SF9MGeRTZEei6v7VrQ+rIqDYv0FXp8JkXUeReoPtOrw8RUbY9zP5dJ/2m24M6RJEdgc65brkW6L7T26a6FSIu6jkA4BVBCHTZedXfRZ+LnldW1Kk6O53ncSOKeAj0qr+rqWeWuS50TBvkUWRPoMsMM1X5sM2RUe12iLvPvIgiewJdZgT7Tq8rEaFKVz4+OueqYLo9qBsX10PcfZc1WwIddUuernx8dM61hbamGwBfsBPo2efpdBSiv+uck8WhTFxE9yq6hhtRZE+gF+Wtid9V55m69xVdF9JvqYtpgzyK3HjQZYZm9pwzEeFBoBd9tpUXUeRHoPtMrw0RIbq3LI0u02+6PahDFPkR6EWfbZY1HwLdZ3rbVLdCpE1pBYADLAW66Pll/q5zTuc7qmtkeRVa4xZF9gR60XETv6vqeNt+S11MG+RR5GYVdx3jTOfauhwZ1e4XidO9xnReRJEdgV4mjq7Ta0tEqNJVpc3LxlfnWp3v172uDlHkZ5E43WtslDUbAh11i0fdCpGm2j0AcIWdQC8ST6aFXNV4qL5bJp5ciaLmCvQy3y0Tt9BpmkBPj0Og28kLmwJd1/h2nV4bIqJqn6dKk4n0m24P6hBFfAW6rbJmS6CjbvmvWyHiop4DAF7RSIGej28Zkacbj6L7hC7qooifQC/zuxYdb9NvqYtpgzyK/Axxzx939ZsdGdW8hrjnj5s2ql1vs+Y7vZxEhM4966TfdHtQhyjiN8Q9f9x0WXO9zZrv9LapboWIi3oOAHgFO4GefZ7suaK/8/EsI7h0Oucyz6/a8XEiingI9PRz2d/V1DOb8FvqYtogjyI3+6DLzleJcx2OjGq/+6DrfM9UXkSR/33Qdb5jMr02RITo3rrp0em7qqbfdHtQhyjyvw+6zvdMljXf+6DrfAd1qz2itU1pBYADLAW6CdCQ1COK7Ah0I/ECVghJoHPEtkDnhguBzgmbIqJOnGzRJoHODRcCnRNtq1shAoEOgFsaI9BtN9Ztg4tAx+/qDgj0ekCgQ6DbFhEu20MIdH9AoDe7boUI8gUAtzRGoAOzcBHowB0Q6PWAQIdAd+3lswkEuj8g0Jtdt0IE+QyAWyDQgRAI9PZhS6BXDaGVoVSgVw0hpvcPv+7OqoYQ09smEcFRoFcNIeb9tdeuzaqGENPbproVIshnANxSS6CjQW0u+H3bhw2B3qYyhPQivU1Mr6nrTMSlbXmP9DYzvSGCfAbALZUFOgCgWXAyyAEAfkF7AABIQT0HwC0Q6AAAIoJBDgB4BdoDAEAK6jkAbikl0BEQEJof0B4gICCkAe0BAgJCGgAAboBAR0BAOBbQHiAgIKQB7QECAkIaAABu+P+QNC9Cxda6F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8647" y="76200"/>
            <a:ext cx="8382000" cy="990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3600" dirty="0" smtClean="0"/>
              <a:t>18 May 2017 High Risk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000" b="1" dirty="0">
                <a:solidFill>
                  <a:srgbClr val="464653"/>
                </a:solidFill>
              </a:rPr>
              <a:t>6-h</a:t>
            </a:r>
            <a:r>
              <a:rPr lang="en-US" altLang="en-US" sz="2000" dirty="0">
                <a:solidFill>
                  <a:srgbClr val="464653"/>
                </a:solidFill>
              </a:rPr>
              <a:t> 2-m Td and SBCAPE Forecasts Valid 18Z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800" y="1843735"/>
            <a:ext cx="3704844" cy="2945197"/>
            <a:chOff x="685800" y="1843735"/>
            <a:chExt cx="3704844" cy="2945197"/>
          </a:xfrm>
        </p:grpSpPr>
        <p:sp>
          <p:nvSpPr>
            <p:cNvPr id="14" name="TextBox 13"/>
            <p:cNvSpPr txBox="1"/>
            <p:nvPr/>
          </p:nvSpPr>
          <p:spPr>
            <a:xfrm>
              <a:off x="685800" y="185261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38222" y="1843735"/>
              <a:ext cx="1119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FV3GFS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" y="44196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FV3GFS - 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4600" y="4419600"/>
              <a:ext cx="1876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RAP Analysis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77156" y="1855403"/>
            <a:ext cx="3704844" cy="2945197"/>
            <a:chOff x="685800" y="1843735"/>
            <a:chExt cx="3704844" cy="2945197"/>
          </a:xfrm>
        </p:grpSpPr>
        <p:sp>
          <p:nvSpPr>
            <p:cNvPr id="19" name="TextBox 18"/>
            <p:cNvSpPr txBox="1"/>
            <p:nvPr/>
          </p:nvSpPr>
          <p:spPr>
            <a:xfrm>
              <a:off x="685800" y="185261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38222" y="1843735"/>
              <a:ext cx="1119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FV3GFS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800" y="44196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FV3GFS - GFS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14600" y="4419600"/>
              <a:ext cx="1876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Palatino Linotype"/>
                </a:rPr>
                <a:t>RAP Analysis</a:t>
              </a:r>
              <a:endParaRPr lang="en-US" dirty="0">
                <a:solidFill>
                  <a:prstClr val="black"/>
                </a:solidFill>
                <a:latin typeface="Palatino Linotype"/>
              </a:endParaRPr>
            </a:p>
          </p:txBody>
        </p:sp>
      </p:grpSp>
      <p:sp>
        <p:nvSpPr>
          <p:cNvPr id="23" name="Freeform 22"/>
          <p:cNvSpPr/>
          <p:nvPr/>
        </p:nvSpPr>
        <p:spPr>
          <a:xfrm>
            <a:off x="2670914" y="5297214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667000" y="2758966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815838" y="2751082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645166" y="5305097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645165" y="2766848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801886" y="2766848"/>
            <a:ext cx="379714" cy="1119352"/>
          </a:xfrm>
          <a:custGeom>
            <a:avLst/>
            <a:gdLst>
              <a:gd name="connsiteX0" fmla="*/ 17107 w 379714"/>
              <a:gd name="connsiteY0" fmla="*/ 1119352 h 1119352"/>
              <a:gd name="connsiteX1" fmla="*/ 9224 w 379714"/>
              <a:gd name="connsiteY1" fmla="*/ 961696 h 1119352"/>
              <a:gd name="connsiteX2" fmla="*/ 40755 w 379714"/>
              <a:gd name="connsiteY2" fmla="*/ 914400 h 1119352"/>
              <a:gd name="connsiteX3" fmla="*/ 56520 w 379714"/>
              <a:gd name="connsiteY3" fmla="*/ 890752 h 1119352"/>
              <a:gd name="connsiteX4" fmla="*/ 80169 w 379714"/>
              <a:gd name="connsiteY4" fmla="*/ 843455 h 1119352"/>
              <a:gd name="connsiteX5" fmla="*/ 103817 w 379714"/>
              <a:gd name="connsiteY5" fmla="*/ 764627 h 1119352"/>
              <a:gd name="connsiteX6" fmla="*/ 119583 w 379714"/>
              <a:gd name="connsiteY6" fmla="*/ 717331 h 1119352"/>
              <a:gd name="connsiteX7" fmla="*/ 127465 w 379714"/>
              <a:gd name="connsiteY7" fmla="*/ 685800 h 1119352"/>
              <a:gd name="connsiteX8" fmla="*/ 135348 w 379714"/>
              <a:gd name="connsiteY8" fmla="*/ 622738 h 1119352"/>
              <a:gd name="connsiteX9" fmla="*/ 151114 w 379714"/>
              <a:gd name="connsiteY9" fmla="*/ 575441 h 1119352"/>
              <a:gd name="connsiteX10" fmla="*/ 166879 w 379714"/>
              <a:gd name="connsiteY10" fmla="*/ 528145 h 1119352"/>
              <a:gd name="connsiteX11" fmla="*/ 174762 w 379714"/>
              <a:gd name="connsiteY11" fmla="*/ 504496 h 1119352"/>
              <a:gd name="connsiteX12" fmla="*/ 182645 w 379714"/>
              <a:gd name="connsiteY12" fmla="*/ 425669 h 1119352"/>
              <a:gd name="connsiteX13" fmla="*/ 190527 w 379714"/>
              <a:gd name="connsiteY13" fmla="*/ 323193 h 1119352"/>
              <a:gd name="connsiteX14" fmla="*/ 198410 w 379714"/>
              <a:gd name="connsiteY14" fmla="*/ 299545 h 1119352"/>
              <a:gd name="connsiteX15" fmla="*/ 214176 w 379714"/>
              <a:gd name="connsiteY15" fmla="*/ 228600 h 1119352"/>
              <a:gd name="connsiteX16" fmla="*/ 245707 w 379714"/>
              <a:gd name="connsiteY16" fmla="*/ 157655 h 1119352"/>
              <a:gd name="connsiteX17" fmla="*/ 293003 w 379714"/>
              <a:gd name="connsiteY17" fmla="*/ 126124 h 1119352"/>
              <a:gd name="connsiteX18" fmla="*/ 308769 w 379714"/>
              <a:gd name="connsiteY18" fmla="*/ 102476 h 1119352"/>
              <a:gd name="connsiteX19" fmla="*/ 332417 w 379714"/>
              <a:gd name="connsiteY19" fmla="*/ 86710 h 1119352"/>
              <a:gd name="connsiteX20" fmla="*/ 371831 w 379714"/>
              <a:gd name="connsiteY20" fmla="*/ 23648 h 1119352"/>
              <a:gd name="connsiteX21" fmla="*/ 379714 w 379714"/>
              <a:gd name="connsiteY21" fmla="*/ 0 h 111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9714" h="1119352">
                <a:moveTo>
                  <a:pt x="17107" y="1119352"/>
                </a:moveTo>
                <a:cubicBezTo>
                  <a:pt x="5039" y="1059014"/>
                  <a:pt x="-10074" y="1023448"/>
                  <a:pt x="9224" y="961696"/>
                </a:cubicBezTo>
                <a:cubicBezTo>
                  <a:pt x="14876" y="943611"/>
                  <a:pt x="30245" y="930165"/>
                  <a:pt x="40755" y="914400"/>
                </a:cubicBezTo>
                <a:cubicBezTo>
                  <a:pt x="46010" y="906517"/>
                  <a:pt x="53524" y="899740"/>
                  <a:pt x="56520" y="890752"/>
                </a:cubicBezTo>
                <a:cubicBezTo>
                  <a:pt x="85272" y="804497"/>
                  <a:pt x="39416" y="935149"/>
                  <a:pt x="80169" y="843455"/>
                </a:cubicBezTo>
                <a:cubicBezTo>
                  <a:pt x="97318" y="804871"/>
                  <a:pt x="93235" y="799900"/>
                  <a:pt x="103817" y="764627"/>
                </a:cubicBezTo>
                <a:cubicBezTo>
                  <a:pt x="108592" y="748710"/>
                  <a:pt x="115553" y="733453"/>
                  <a:pt x="119583" y="717331"/>
                </a:cubicBezTo>
                <a:cubicBezTo>
                  <a:pt x="122210" y="706821"/>
                  <a:pt x="125684" y="696486"/>
                  <a:pt x="127465" y="685800"/>
                </a:cubicBezTo>
                <a:cubicBezTo>
                  <a:pt x="130948" y="664904"/>
                  <a:pt x="130909" y="643452"/>
                  <a:pt x="135348" y="622738"/>
                </a:cubicBezTo>
                <a:cubicBezTo>
                  <a:pt x="138830" y="606488"/>
                  <a:pt x="145859" y="591207"/>
                  <a:pt x="151114" y="575441"/>
                </a:cubicBezTo>
                <a:lnTo>
                  <a:pt x="166879" y="528145"/>
                </a:lnTo>
                <a:lnTo>
                  <a:pt x="174762" y="504496"/>
                </a:lnTo>
                <a:cubicBezTo>
                  <a:pt x="177390" y="478220"/>
                  <a:pt x="180357" y="451976"/>
                  <a:pt x="182645" y="425669"/>
                </a:cubicBezTo>
                <a:cubicBezTo>
                  <a:pt x="185613" y="391538"/>
                  <a:pt x="186278" y="357188"/>
                  <a:pt x="190527" y="323193"/>
                </a:cubicBezTo>
                <a:cubicBezTo>
                  <a:pt x="191558" y="314948"/>
                  <a:pt x="196395" y="307606"/>
                  <a:pt x="198410" y="299545"/>
                </a:cubicBezTo>
                <a:cubicBezTo>
                  <a:pt x="209666" y="254523"/>
                  <a:pt x="202034" y="269073"/>
                  <a:pt x="214176" y="228600"/>
                </a:cubicBezTo>
                <a:cubicBezTo>
                  <a:pt x="219253" y="211677"/>
                  <a:pt x="228524" y="172690"/>
                  <a:pt x="245707" y="157655"/>
                </a:cubicBezTo>
                <a:cubicBezTo>
                  <a:pt x="259967" y="145178"/>
                  <a:pt x="293003" y="126124"/>
                  <a:pt x="293003" y="126124"/>
                </a:cubicBezTo>
                <a:cubicBezTo>
                  <a:pt x="298258" y="118241"/>
                  <a:pt x="302070" y="109175"/>
                  <a:pt x="308769" y="102476"/>
                </a:cubicBezTo>
                <a:cubicBezTo>
                  <a:pt x="315468" y="95777"/>
                  <a:pt x="327396" y="94744"/>
                  <a:pt x="332417" y="86710"/>
                </a:cubicBezTo>
                <a:cubicBezTo>
                  <a:pt x="379321" y="11664"/>
                  <a:pt x="318313" y="59328"/>
                  <a:pt x="371831" y="23648"/>
                </a:cubicBezTo>
                <a:lnTo>
                  <a:pt x="379714" y="0"/>
                </a:ln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9" name="Oval 28"/>
          <p:cNvSpPr/>
          <p:nvPr/>
        </p:nvSpPr>
        <p:spPr>
          <a:xfrm rot="932062">
            <a:off x="836583" y="5275405"/>
            <a:ext cx="291932" cy="12022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30" name="Oval 29"/>
          <p:cNvSpPr/>
          <p:nvPr/>
        </p:nvSpPr>
        <p:spPr>
          <a:xfrm rot="932062">
            <a:off x="4877542" y="5275405"/>
            <a:ext cx="291932" cy="12022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53507" y="3792250"/>
            <a:ext cx="147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Palatino Linotype"/>
              </a:rPr>
              <a:t>2-m Td</a:t>
            </a:r>
            <a:endParaRPr lang="en-US" sz="2400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32" name="TextBox 31"/>
          <p:cNvSpPr txBox="1"/>
          <p:nvPr/>
        </p:nvSpPr>
        <p:spPr>
          <a:xfrm rot="5400000">
            <a:off x="7935928" y="3802263"/>
            <a:ext cx="147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Palatino Linotype"/>
              </a:rPr>
              <a:t>SBCAPE</a:t>
            </a:r>
            <a:endParaRPr lang="en-US" sz="2400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1744" y="6460683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  <a:latin typeface="Palatino Linotype"/>
              </a:rPr>
              <a:t>Courtesy of EMC MEG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98062" y="6477974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  <a:latin typeface="Palatino Linotype"/>
              </a:rPr>
              <a:t>Courtesy of EMC MEG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017794" y="2590705"/>
            <a:ext cx="4050005" cy="3997160"/>
            <a:chOff x="5017794" y="2590705"/>
            <a:chExt cx="4050005" cy="3997160"/>
          </a:xfrm>
        </p:grpSpPr>
        <p:sp>
          <p:nvSpPr>
            <p:cNvPr id="35" name="Oval 34"/>
            <p:cNvSpPr/>
            <p:nvPr/>
          </p:nvSpPr>
          <p:spPr>
            <a:xfrm rot="1117852">
              <a:off x="6862358" y="5100364"/>
              <a:ext cx="779058" cy="148750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1117852">
              <a:off x="6869741" y="2590705"/>
              <a:ext cx="779058" cy="148750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1117852">
              <a:off x="5017794" y="2600068"/>
              <a:ext cx="779058" cy="148750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23360" y="4804024"/>
              <a:ext cx="1344439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 smtClean="0">
                  <a:solidFill>
                    <a:prstClr val="black"/>
                  </a:solidFill>
                  <a:latin typeface="Palatino Linotype"/>
                </a:rPr>
                <a:t>Notice higher CAPE magnitudes in RAP analysis than GFS &amp; FV3GFS forecasts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18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A</a:t>
            </a:r>
            <a:r>
              <a:rPr lang="en-US" sz="2000" b="1" dirty="0">
                <a:solidFill>
                  <a:srgbClr val="000000"/>
                </a:solidFill>
              </a:rPr>
              <a:t>W</a:t>
            </a:r>
            <a:r>
              <a:rPr lang="en-US" sz="2000" b="1" dirty="0" smtClean="0">
                <a:solidFill>
                  <a:srgbClr val="000000"/>
                </a:solidFill>
              </a:rPr>
              <a:t>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790482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</a:t>
            </a:r>
            <a:r>
              <a:rPr lang="en-US" sz="2000" dirty="0" smtClean="0">
                <a:solidFill>
                  <a:srgbClr val="000000"/>
                </a:solidFill>
              </a:rPr>
              <a:t>performed </a:t>
            </a:r>
            <a:r>
              <a:rPr lang="en-US" sz="2000" dirty="0">
                <a:solidFill>
                  <a:srgbClr val="000000"/>
                </a:solidFill>
              </a:rPr>
              <a:t>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u="sng" dirty="0" smtClean="0">
                <a:solidFill>
                  <a:srgbClr val="000000"/>
                </a:solidFill>
              </a:rPr>
              <a:t>Wind and other state variables seem consistent</a:t>
            </a:r>
            <a:r>
              <a:rPr lang="en-US" sz="2000" dirty="0" smtClean="0">
                <a:solidFill>
                  <a:srgbClr val="000000"/>
                </a:solidFill>
              </a:rPr>
              <a:t> with operational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Florence track seemed better 3-4 days out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Expressed concern about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GTG not producing </a:t>
            </a:r>
            <a:r>
              <a:rPr lang="en-US" sz="2000" dirty="0">
                <a:solidFill>
                  <a:srgbClr val="000000"/>
                </a:solidFill>
              </a:rPr>
              <a:t>realistic results below 400 </a:t>
            </a:r>
            <a:r>
              <a:rPr lang="en-US" sz="2000" dirty="0" err="1" smtClean="0">
                <a:solidFill>
                  <a:srgbClr val="000000"/>
                </a:solidFill>
              </a:rPr>
              <a:t>mb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000000"/>
                </a:solidFill>
              </a:rPr>
              <a:t>(has been </a:t>
            </a:r>
            <a:r>
              <a:rPr lang="en-US" sz="2000" b="1" dirty="0" smtClean="0">
                <a:solidFill>
                  <a:srgbClr val="000000"/>
                </a:solidFill>
              </a:rPr>
              <a:t>addressed by EMC)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Expressed </a:t>
            </a:r>
            <a:r>
              <a:rPr lang="en-US" sz="2000" u="sng" dirty="0" smtClean="0">
                <a:solidFill>
                  <a:srgbClr val="000000"/>
                </a:solidFill>
              </a:rPr>
              <a:t>some concern about </a:t>
            </a:r>
            <a:r>
              <a:rPr lang="en-US" sz="2000" u="sng" dirty="0">
                <a:solidFill>
                  <a:srgbClr val="000000"/>
                </a:solidFill>
              </a:rPr>
              <a:t>d</a:t>
            </a:r>
            <a:r>
              <a:rPr lang="en-US" sz="2000" u="sng" dirty="0" smtClean="0">
                <a:solidFill>
                  <a:srgbClr val="000000"/>
                </a:solidFill>
              </a:rPr>
              <a:t>egradation of the visibility product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Requested some attention be paid to these post-processing problems given that the FV3GFS state variables appear comparable to the GFS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Neutral to proposed </a:t>
            </a:r>
            <a:r>
              <a:rPr lang="en-US" sz="2000" b="1" u="sng" dirty="0">
                <a:solidFill>
                  <a:srgbClr val="000000"/>
                </a:solidFill>
              </a:rPr>
              <a:t>implementation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15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C</a:t>
            </a:r>
            <a:r>
              <a:rPr lang="en-US" sz="2000" b="1" dirty="0" smtClean="0">
                <a:solidFill>
                  <a:srgbClr val="000000"/>
                </a:solidFill>
              </a:rPr>
              <a:t>PC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showed </a:t>
            </a:r>
            <a:r>
              <a:rPr lang="en-US" sz="2000" dirty="0">
                <a:solidFill>
                  <a:srgbClr val="000000"/>
                </a:solidFill>
              </a:rPr>
              <a:t>overall improvement over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/>
            <a:r>
              <a:rPr lang="en-US" sz="2000" dirty="0"/>
              <a:t>FV3GFS forecast </a:t>
            </a:r>
            <a:r>
              <a:rPr lang="en-US" sz="2000" dirty="0" smtClean="0"/>
              <a:t>skill in </a:t>
            </a:r>
            <a:r>
              <a:rPr lang="en-US" sz="2000" u="sng" dirty="0" smtClean="0"/>
              <a:t>predicting the MJO </a:t>
            </a:r>
            <a:r>
              <a:rPr lang="en-US" sz="2000" u="sng" dirty="0"/>
              <a:t>was similar</a:t>
            </a:r>
            <a:r>
              <a:rPr lang="en-US" sz="2000" dirty="0"/>
              <a:t> to GFS skill for </a:t>
            </a:r>
            <a:r>
              <a:rPr lang="en-US" sz="2000" dirty="0" smtClean="0"/>
              <a:t>the real-time parallel </a:t>
            </a:r>
            <a:r>
              <a:rPr lang="en-US" sz="2000" dirty="0"/>
              <a:t>and most recent retro </a:t>
            </a:r>
            <a:r>
              <a:rPr lang="en-US" sz="2000" dirty="0" smtClean="0"/>
              <a:t>period</a:t>
            </a:r>
          </a:p>
          <a:p>
            <a:pPr marL="285750" indent="-285750"/>
            <a:endParaRPr lang="en-US" sz="1600" dirty="0" smtClean="0"/>
          </a:p>
          <a:p>
            <a:pPr marL="285750" indent="-285750"/>
            <a:r>
              <a:rPr lang="en-US" sz="2000" dirty="0" smtClean="0"/>
              <a:t>FV3GFS ACs and RMSE are very similar to the operational GFS for daily, D+8, and Week 2 forecasts of Z500 and T850 in the extratropical NH and the PNA</a:t>
            </a:r>
          </a:p>
          <a:p>
            <a:pPr marL="285750" indent="-285750"/>
            <a:endParaRPr lang="en-US" sz="1600" dirty="0"/>
          </a:p>
          <a:p>
            <a:pPr marL="285750" indent="-285750"/>
            <a:r>
              <a:rPr lang="en-US" sz="2000" dirty="0" smtClean="0"/>
              <a:t>FV3GFS forecasts of stratospheric specific humidity are </a:t>
            </a:r>
            <a:r>
              <a:rPr lang="en-US" sz="2000" b="1" u="sng" dirty="0" smtClean="0"/>
              <a:t>much</a:t>
            </a:r>
            <a:r>
              <a:rPr lang="en-US" sz="2000" dirty="0" smtClean="0"/>
              <a:t> more realistic, and total ozone forecasts are better outside polar regions</a:t>
            </a:r>
          </a:p>
          <a:p>
            <a:pPr marL="285750" indent="-285750"/>
            <a:r>
              <a:rPr lang="en-US" sz="2000" dirty="0" smtClean="0"/>
              <a:t>Other stratospheric forecasts are largely similar, including the 2018 SSW event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8000"/>
                </a:solidFill>
              </a:rPr>
              <a:t>Recommended </a:t>
            </a:r>
            <a:r>
              <a:rPr lang="en-US" sz="2000" b="1" u="sng" dirty="0">
                <a:solidFill>
                  <a:srgbClr val="008000"/>
                </a:solidFill>
              </a:rPr>
              <a:t>implementation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70189" y="1728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8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r="12008" b="50970"/>
          <a:stretch/>
        </p:blipFill>
        <p:spPr>
          <a:xfrm>
            <a:off x="1066800" y="542892"/>
            <a:ext cx="7162800" cy="5638800"/>
          </a:xfrm>
        </p:spPr>
      </p:pic>
      <p:sp>
        <p:nvSpPr>
          <p:cNvPr id="3" name="TextBox 2"/>
          <p:cNvSpPr txBox="1"/>
          <p:nvPr/>
        </p:nvSpPr>
        <p:spPr>
          <a:xfrm>
            <a:off x="2743200" y="33528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FV3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89045" y="4002330"/>
            <a:ext cx="130959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Following slides from CPC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81437" y="5980739"/>
            <a:ext cx="850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forecast skill was similar to GFS skill for parallel and most recent retro period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FV3GFS retrospective skill was superior to forecasts from prior GFS versions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878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MJO Forecast Skill for Parallel Run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 b="49565"/>
          <a:stretch/>
        </p:blipFill>
        <p:spPr>
          <a:xfrm>
            <a:off x="134470" y="1083160"/>
            <a:ext cx="8875059" cy="2512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878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Series of the Spatial Correlation over NH and PNA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49123"/>
          <a:stretch/>
        </p:blipFill>
        <p:spPr>
          <a:xfrm>
            <a:off x="134470" y="3530051"/>
            <a:ext cx="8875059" cy="25747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470" y="6006605"/>
            <a:ext cx="88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FV3GFS ACs are slightly improved for Day 6-10 and Day 8-14 averaged forecasts of 500 </a:t>
            </a:r>
            <a:r>
              <a:rPr lang="en-US" sz="2000" dirty="0" err="1" smtClean="0"/>
              <a:t>mb</a:t>
            </a:r>
            <a:r>
              <a:rPr lang="en-US" sz="2000" dirty="0" smtClean="0"/>
              <a:t> heights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Topic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006553"/>
            <a:ext cx="8229600" cy="4525963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Conclusion of the FV3GFS evaluation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Review of official evaluation comments and recommendations from NWS Regions and NCEP Centers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Examination of three primary concerns: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Progressive upper </a:t>
            </a:r>
            <a:r>
              <a:rPr lang="en-US" sz="2000" dirty="0" smtClean="0">
                <a:solidFill>
                  <a:srgbClr val="000000"/>
                </a:solidFill>
              </a:rPr>
              <a:t>troughs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Cold SST and </a:t>
            </a:r>
            <a:r>
              <a:rPr lang="en-US" sz="2000" dirty="0">
                <a:solidFill>
                  <a:srgbClr val="000000"/>
                </a:solidFill>
              </a:rPr>
              <a:t>2-m temperature </a:t>
            </a:r>
            <a:r>
              <a:rPr lang="en-US" sz="2000" dirty="0" smtClean="0">
                <a:solidFill>
                  <a:srgbClr val="000000"/>
                </a:solidFill>
              </a:rPr>
              <a:t>biases </a:t>
            </a:r>
            <a:r>
              <a:rPr lang="en-US" sz="2000" dirty="0">
                <a:solidFill>
                  <a:srgbClr val="000000"/>
                </a:solidFill>
              </a:rPr>
              <a:t>in Alaska Region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Day 6-7 track forecasts for TCs in the Atlantic Basin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0047"/>
          <a:stretch/>
        </p:blipFill>
        <p:spPr>
          <a:xfrm>
            <a:off x="134470" y="3593405"/>
            <a:ext cx="8875059" cy="2511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 b="50287"/>
          <a:stretch/>
        </p:blipFill>
        <p:spPr>
          <a:xfrm>
            <a:off x="134470" y="1083160"/>
            <a:ext cx="8875059" cy="251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878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Series of the Spatial Correlation over NH and PNA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470" y="6006605"/>
            <a:ext cx="88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FV3GFS ACs are slightly worse for Day 6-10 and Day 8-14 averaged forecasts of 850 </a:t>
            </a:r>
            <a:r>
              <a:rPr lang="en-US" sz="2000" dirty="0" err="1" smtClean="0"/>
              <a:t>mb</a:t>
            </a:r>
            <a:r>
              <a:rPr lang="en-US" sz="2000" dirty="0" smtClean="0"/>
              <a:t> temperatures (consistent with low T850 bias shown during 9/20 MEG)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5458"/>
            <a:ext cx="4572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58"/>
            <a:ext cx="4572000" cy="25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/>
          <a:stretch/>
        </p:blipFill>
        <p:spPr bwMode="auto">
          <a:xfrm>
            <a:off x="457200" y="4189738"/>
            <a:ext cx="8229600" cy="25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204" y="36454"/>
            <a:ext cx="8059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GFS / PRFV3 Zonal Mean SPFH and SPARC Climatologies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3366663"/>
            <a:ext cx="2125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Unrealistically high values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3413183"/>
            <a:ext cx="2828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agree more with climatology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47"/>
          <a:stretch/>
        </p:blipFill>
        <p:spPr bwMode="auto">
          <a:xfrm>
            <a:off x="609600" y="3874052"/>
            <a:ext cx="8229600" cy="3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2003" y="36454"/>
            <a:ext cx="642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 / PRFV3 Total Ozone Time Series and Diff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9" y="83820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Calibri"/>
              </a:rPr>
              <a:t>f00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816" y="3453731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Calibri"/>
              </a:rPr>
              <a:t>f120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120"/>
            <a:ext cx="3017520" cy="2011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1341120"/>
            <a:ext cx="3017520" cy="2011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823063"/>
            <a:ext cx="3017520" cy="2011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317171"/>
            <a:ext cx="3017520" cy="2011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3823063"/>
            <a:ext cx="3017520" cy="2011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63"/>
            <a:ext cx="3017520" cy="20116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581" y="6019800"/>
            <a:ext cx="7543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PRFV3 has much larger total ozone amounts in south polar region during winter months.</a:t>
            </a:r>
          </a:p>
          <a:p>
            <a:pPr defTabSz="914400"/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PRFV3 total ozone forecasts have more ozone than GFS (known for losing ozone).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E58E-4182-48C3-ABE4-C231DC7CC6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46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WPC*</a:t>
            </a:r>
            <a:endParaRPr lang="en-US" sz="1800" b="1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performed </a:t>
            </a:r>
            <a:r>
              <a:rPr lang="en-US" sz="2000" dirty="0">
                <a:solidFill>
                  <a:srgbClr val="000000"/>
                </a:solidFill>
              </a:rPr>
              <a:t>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Evaluated by forecasters, development staff, and participants in WPC WWE and </a:t>
            </a:r>
            <a:r>
              <a:rPr lang="en-US" sz="2000" dirty="0" err="1" smtClean="0">
                <a:solidFill>
                  <a:srgbClr val="000000"/>
                </a:solidFill>
              </a:rPr>
              <a:t>FFaIR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testbed</a:t>
            </a:r>
            <a:r>
              <a:rPr lang="en-US" sz="2000" dirty="0" smtClean="0">
                <a:solidFill>
                  <a:srgbClr val="000000"/>
                </a:solidFill>
              </a:rPr>
              <a:t> experiments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Mass fields were generally similar through Day 5, then differences increased. </a:t>
            </a:r>
            <a:r>
              <a:rPr lang="en-US" sz="2000" u="sng" dirty="0" smtClean="0">
                <a:solidFill>
                  <a:srgbClr val="000000"/>
                </a:solidFill>
              </a:rPr>
              <a:t>Neither the operational or parallel model consistently outperformed the other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During </a:t>
            </a:r>
            <a:r>
              <a:rPr lang="en-US" sz="2000" u="sng" dirty="0" smtClean="0">
                <a:solidFill>
                  <a:srgbClr val="000000"/>
                </a:solidFill>
              </a:rPr>
              <a:t>a few significant events </a:t>
            </a:r>
            <a:r>
              <a:rPr lang="en-US" sz="2000" dirty="0" smtClean="0">
                <a:solidFill>
                  <a:srgbClr val="000000"/>
                </a:solidFill>
              </a:rPr>
              <a:t>for the 2018 cool season, </a:t>
            </a:r>
            <a:r>
              <a:rPr lang="en-US" sz="2000" u="sng" dirty="0" smtClean="0">
                <a:solidFill>
                  <a:srgbClr val="000000"/>
                </a:solidFill>
              </a:rPr>
              <a:t>the FV3GFS was more progressive, and the slower GFS was superior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24-h QPFs for Days 1-3 showed more substantial differences than mass fields, but again </a:t>
            </a:r>
            <a:r>
              <a:rPr lang="en-US" sz="2000" u="sng" dirty="0" smtClean="0">
                <a:solidFill>
                  <a:srgbClr val="000000"/>
                </a:solidFill>
              </a:rPr>
              <a:t>neither </a:t>
            </a:r>
            <a:r>
              <a:rPr lang="en-US" sz="2000" u="sng" dirty="0">
                <a:solidFill>
                  <a:srgbClr val="000000"/>
                </a:solidFill>
              </a:rPr>
              <a:t>the operational or parallel model consistently </a:t>
            </a:r>
            <a:r>
              <a:rPr lang="en-US" sz="2000" u="sng" dirty="0" smtClean="0">
                <a:solidFill>
                  <a:srgbClr val="000000"/>
                </a:solidFill>
              </a:rPr>
              <a:t>outperformed </a:t>
            </a:r>
            <a:r>
              <a:rPr lang="en-US" sz="2000" u="sng" dirty="0">
                <a:solidFill>
                  <a:srgbClr val="000000"/>
                </a:solidFill>
              </a:rPr>
              <a:t>the </a:t>
            </a:r>
            <a:r>
              <a:rPr lang="en-US" sz="2000" u="sng" dirty="0" smtClean="0">
                <a:solidFill>
                  <a:srgbClr val="000000"/>
                </a:solidFill>
              </a:rPr>
              <a:t>other</a:t>
            </a: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FV3GFS had universally smoother precipitation over higher terrain</a:t>
            </a:r>
            <a:r>
              <a:rPr lang="en-US" sz="2000" dirty="0" smtClean="0">
                <a:solidFill>
                  <a:srgbClr val="000000"/>
                </a:solidFill>
              </a:rPr>
              <a:t>. Maxes generally remained, but </a:t>
            </a:r>
            <a:r>
              <a:rPr lang="en-US" sz="2000" u="sng" dirty="0" smtClean="0">
                <a:solidFill>
                  <a:srgbClr val="000000"/>
                </a:solidFill>
              </a:rPr>
              <a:t>ops GFS showed more detail</a:t>
            </a:r>
            <a:endParaRPr lang="en-US" sz="2000" u="sng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7651" y="6104680"/>
            <a:ext cx="647985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*WPC slides also include feedback and the recommendation from the FV3 Evaluation and Dissemination National SOO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4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Smoother Appearance of Precipitation Over Terrain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fv3_uszoom_precip_2018090806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6" y="898816"/>
            <a:ext cx="7752280" cy="595918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50456" y="1270068"/>
            <a:ext cx="649715" cy="12257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83015" y="1270068"/>
            <a:ext cx="649715" cy="12257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15280" y="4183247"/>
            <a:ext cx="2440124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has more detail in QPF over the Rockies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Paradoxical given higher resolution terrain data in FV3GFS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5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WPC </a:t>
            </a:r>
            <a:r>
              <a:rPr lang="en-US" sz="1800" b="1" dirty="0"/>
              <a:t>(cont’d.)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FV3GFS showed a low bias for heavier (0.50”+) QPF in several cases like Florence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Typically more prevalent in weakly-forced scenarios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FFaIR</a:t>
            </a:r>
            <a:r>
              <a:rPr lang="en-US" sz="2000" dirty="0" smtClean="0">
                <a:solidFill>
                  <a:srgbClr val="000000"/>
                </a:solidFill>
              </a:rPr>
              <a:t> participants noted stated that the FV3GFS “did exceptionally well capturing the areal extent and location of precipitation events”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WWE participants were generally satisfied with the identification of precipitation type transition zones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under-forecasted sleet and freezing rain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had a tendency to erode low-level cold air too quickly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Both are issues common to the GFS and FV3GFS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4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QPFs Were Underdone During Florence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6" y="765904"/>
            <a:ext cx="7752280" cy="59591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15280" y="3843583"/>
            <a:ext cx="244012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generally has a lower spatial coverage of 24-h QPF exceeding 6”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axis maxes out in 10-12” range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maxes out around 8-10”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 rot="18630926">
            <a:off x="3491949" y="1915578"/>
            <a:ext cx="444165" cy="7827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8630926">
            <a:off x="7454040" y="1915578"/>
            <a:ext cx="444165" cy="7827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2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WPC </a:t>
            </a:r>
            <a:r>
              <a:rPr lang="en-US" sz="1800" b="1" dirty="0"/>
              <a:t>(cont’d.)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FV3GFS corrected the well-known northward QPF bias due to displacement of organized convection of the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also better represented convective cold pools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QPF from high-level moisture (in the West) correctly showed less coverage, especially when low elves were initially dry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Most concerned with </a:t>
            </a:r>
            <a:r>
              <a:rPr lang="en-US" sz="2000" dirty="0">
                <a:solidFill>
                  <a:srgbClr val="000000"/>
                </a:solidFill>
              </a:rPr>
              <a:t>the 1) progressive bias of upper troughs, 2) dry bias at mid-upper range QPF thresholds, and 3) smoother appearance of QPF over terrain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Overarching conclusion is that the FV3GFS and the operation GFS are at about the same level of performance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WPC and the National SOO team </a:t>
            </a:r>
            <a:r>
              <a:rPr lang="en-US" sz="2000" b="1" u="sng" dirty="0">
                <a:solidFill>
                  <a:srgbClr val="008000"/>
                </a:solidFill>
              </a:rPr>
              <a:t>r</a:t>
            </a:r>
            <a:r>
              <a:rPr lang="en-US" sz="2000" b="1" u="sng" dirty="0" smtClean="0">
                <a:solidFill>
                  <a:srgbClr val="008000"/>
                </a:solidFill>
              </a:rPr>
              <a:t>ecommended implementation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7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O</a:t>
            </a:r>
            <a:r>
              <a:rPr lang="en-US" sz="2000" b="1" dirty="0" smtClean="0">
                <a:solidFill>
                  <a:srgbClr val="000000"/>
                </a:solidFill>
              </a:rPr>
              <a:t>PC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is an improvement over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showed </a:t>
            </a:r>
            <a:r>
              <a:rPr lang="en-US" sz="2000" dirty="0">
                <a:solidFill>
                  <a:srgbClr val="000000"/>
                </a:solidFill>
              </a:rPr>
              <a:t>overall improvement over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500 </a:t>
            </a:r>
            <a:r>
              <a:rPr lang="en-US" sz="2000" b="1" u="sng" dirty="0" err="1" smtClean="0">
                <a:solidFill>
                  <a:srgbClr val="000000"/>
                </a:solidFill>
              </a:rPr>
              <a:t>mb</a:t>
            </a:r>
            <a:r>
              <a:rPr lang="en-US" sz="2000" b="1" u="sng" dirty="0" smtClean="0">
                <a:solidFill>
                  <a:srgbClr val="000000"/>
                </a:solidFill>
              </a:rPr>
              <a:t> AC scores are a clear improvement and the principal basis for the overall impression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Retros</a:t>
            </a:r>
            <a:r>
              <a:rPr lang="en-US" sz="2000" dirty="0" smtClean="0">
                <a:solidFill>
                  <a:srgbClr val="000000"/>
                </a:solidFill>
              </a:rPr>
              <a:t> such as Joaquin show clear improvement at critical forecast times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Not concerned with secondary or spurious lows in midlatitude ocean storms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Pleased with improved extratropical cyclone tracks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Expressed concern about Days 6 and 7 track errors for Atlantic TCs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Expressed concern about the model tending to mix out shallow inversions</a:t>
            </a:r>
            <a:r>
              <a:rPr lang="en-US" sz="2000" dirty="0" smtClean="0">
                <a:solidFill>
                  <a:srgbClr val="000000"/>
                </a:solidFill>
              </a:rPr>
              <a:t>, which are critical for wind forecasts north of the Gulf Stream in late winter and spring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Could have easily said “performs just as well as ops GFS”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8000"/>
                </a:solidFill>
              </a:rPr>
              <a:t>Recommended implementation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5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NHC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performed </a:t>
            </a:r>
            <a:r>
              <a:rPr lang="en-US" sz="2000" dirty="0">
                <a:solidFill>
                  <a:srgbClr val="000000"/>
                </a:solidFill>
              </a:rPr>
              <a:t>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FV3GFS showed </a:t>
            </a:r>
            <a:r>
              <a:rPr lang="en-US" sz="2000" u="sng" dirty="0">
                <a:solidFill>
                  <a:srgbClr val="000000"/>
                </a:solidFill>
              </a:rPr>
              <a:t>incremental improvements in forecasting TC genesis</a:t>
            </a:r>
            <a:r>
              <a:rPr lang="en-US" sz="2000" dirty="0">
                <a:solidFill>
                  <a:srgbClr val="000000"/>
                </a:solidFill>
              </a:rPr>
              <a:t>, with a </a:t>
            </a:r>
            <a:r>
              <a:rPr lang="en-US" sz="2000" u="sng" dirty="0">
                <a:solidFill>
                  <a:srgbClr val="000000"/>
                </a:solidFill>
              </a:rPr>
              <a:t>significant reduction in false alarms</a:t>
            </a:r>
            <a:r>
              <a:rPr lang="en-US" sz="2000" dirty="0">
                <a:solidFill>
                  <a:srgbClr val="000000"/>
                </a:solidFill>
              </a:rPr>
              <a:t> but a </a:t>
            </a:r>
            <a:r>
              <a:rPr lang="en-US" sz="2000" u="sng" dirty="0">
                <a:solidFill>
                  <a:srgbClr val="000000"/>
                </a:solidFill>
              </a:rPr>
              <a:t>small decrease in </a:t>
            </a:r>
            <a:r>
              <a:rPr lang="en-US" sz="2000" u="sng" dirty="0" smtClean="0">
                <a:solidFill>
                  <a:srgbClr val="000000"/>
                </a:solidFill>
              </a:rPr>
              <a:t>POD</a:t>
            </a:r>
            <a:endParaRPr lang="en-US" sz="2000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Official Evaluations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NHC (cont’d.)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East Pacific Basin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</a:t>
            </a:r>
            <a:r>
              <a:rPr lang="en-US" sz="2000" dirty="0" err="1">
                <a:solidFill>
                  <a:srgbClr val="000000"/>
                </a:solidFill>
              </a:rPr>
              <a:t>retros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showed </a:t>
            </a:r>
            <a:r>
              <a:rPr lang="en-US" sz="2000" dirty="0">
                <a:solidFill>
                  <a:srgbClr val="000000"/>
                </a:solidFill>
              </a:rPr>
              <a:t>about </a:t>
            </a:r>
            <a:r>
              <a:rPr lang="en-US" sz="2000" u="sng" dirty="0">
                <a:solidFill>
                  <a:srgbClr val="000000"/>
                </a:solidFill>
              </a:rPr>
              <a:t>2% improvement in short-term track</a:t>
            </a:r>
            <a:r>
              <a:rPr lang="en-US" sz="2000" dirty="0">
                <a:solidFill>
                  <a:srgbClr val="000000"/>
                </a:solidFill>
              </a:rPr>
              <a:t> forecasts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</a:t>
            </a:r>
            <a:r>
              <a:rPr lang="en-US" sz="2000" u="sng" dirty="0">
                <a:solidFill>
                  <a:srgbClr val="000000"/>
                </a:solidFill>
              </a:rPr>
              <a:t>intensity</a:t>
            </a:r>
            <a:r>
              <a:rPr lang="en-US" sz="2000" dirty="0">
                <a:solidFill>
                  <a:srgbClr val="000000"/>
                </a:solidFill>
              </a:rPr>
              <a:t> forecasts were </a:t>
            </a:r>
            <a:r>
              <a:rPr lang="en-US" sz="2000" u="sng" dirty="0">
                <a:solidFill>
                  <a:srgbClr val="000000"/>
                </a:solidFill>
              </a:rPr>
              <a:t>improved out to 60 </a:t>
            </a:r>
            <a:r>
              <a:rPr lang="en-US" sz="2000" u="sng" dirty="0" smtClean="0">
                <a:solidFill>
                  <a:srgbClr val="000000"/>
                </a:solidFill>
              </a:rPr>
              <a:t>hours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dirty="0">
                <a:solidFill>
                  <a:srgbClr val="000000"/>
                </a:solidFill>
              </a:rPr>
              <a:t>had a </a:t>
            </a:r>
            <a:r>
              <a:rPr lang="en-US" sz="2000" u="sng" dirty="0">
                <a:solidFill>
                  <a:srgbClr val="000000"/>
                </a:solidFill>
              </a:rPr>
              <a:t>positive effect on HWRF track forecasts out to </a:t>
            </a:r>
            <a:r>
              <a:rPr lang="en-US" sz="2000" u="sng" dirty="0" smtClean="0">
                <a:solidFill>
                  <a:srgbClr val="000000"/>
                </a:solidFill>
              </a:rPr>
              <a:t>60 h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but </a:t>
            </a:r>
            <a:r>
              <a:rPr lang="en-US" sz="2000" dirty="0" smtClean="0">
                <a:solidFill>
                  <a:srgbClr val="000000"/>
                </a:solidFill>
              </a:rPr>
              <a:t>were degraded by 5% after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led to </a:t>
            </a:r>
            <a:r>
              <a:rPr lang="en-US" sz="2000" u="sng" dirty="0" smtClean="0">
                <a:solidFill>
                  <a:srgbClr val="000000"/>
                </a:solidFill>
              </a:rPr>
              <a:t>degradation in HWRF intensity</a:t>
            </a:r>
            <a:r>
              <a:rPr lang="en-US" sz="2000" dirty="0" smtClean="0">
                <a:solidFill>
                  <a:srgbClr val="000000"/>
                </a:solidFill>
              </a:rPr>
              <a:t> forecasts (about 10% out to 72 h and 3-5% on Days 4 and 5)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led to about </a:t>
            </a:r>
            <a:r>
              <a:rPr lang="en-US" sz="2000" u="sng" dirty="0" smtClean="0">
                <a:solidFill>
                  <a:srgbClr val="000000"/>
                </a:solidFill>
              </a:rPr>
              <a:t>3-5% improvement in HMON track</a:t>
            </a:r>
            <a:r>
              <a:rPr lang="en-US" sz="2000" dirty="0" smtClean="0">
                <a:solidFill>
                  <a:srgbClr val="000000"/>
                </a:solidFill>
              </a:rPr>
              <a:t> forecasts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led to </a:t>
            </a:r>
            <a:r>
              <a:rPr lang="en-US" sz="2000" u="sng" dirty="0" smtClean="0">
                <a:solidFill>
                  <a:srgbClr val="000000"/>
                </a:solidFill>
              </a:rPr>
              <a:t>generally degraded HMON intensity</a:t>
            </a:r>
            <a:r>
              <a:rPr lang="en-US" sz="2000" dirty="0" smtClean="0">
                <a:solidFill>
                  <a:srgbClr val="000000"/>
                </a:solidFill>
              </a:rPr>
              <a:t> forecasts through Day 4, but </a:t>
            </a:r>
            <a:r>
              <a:rPr lang="en-US" sz="2000" u="sng" dirty="0" smtClean="0">
                <a:solidFill>
                  <a:srgbClr val="000000"/>
                </a:solidFill>
              </a:rPr>
              <a:t>improved by 5-10% at Day 5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>
                <a:solidFill>
                  <a:srgbClr val="000000"/>
                </a:solidFill>
              </a:rPr>
              <a:t>improved HCCA intensity forecasts</a:t>
            </a:r>
            <a:r>
              <a:rPr lang="en-US" sz="2000" dirty="0">
                <a:solidFill>
                  <a:srgbClr val="000000"/>
                </a:solidFill>
              </a:rPr>
              <a:t> at most lead times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 smtClean="0">
                <a:solidFill>
                  <a:srgbClr val="000000"/>
                </a:solidFill>
              </a:rPr>
              <a:t>improved HCCA track forecasts through 60 h</a:t>
            </a:r>
            <a:r>
              <a:rPr lang="en-US" sz="2000" dirty="0" smtClean="0">
                <a:solidFill>
                  <a:srgbClr val="000000"/>
                </a:solidFill>
              </a:rPr>
              <a:t>, but slightly degraded after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5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NHC (cont’d.)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Atlantic Basin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dirty="0" err="1" smtClean="0">
                <a:solidFill>
                  <a:srgbClr val="000000"/>
                </a:solidFill>
              </a:rPr>
              <a:t>retros</a:t>
            </a:r>
            <a:r>
              <a:rPr lang="en-US" sz="2000" dirty="0" smtClean="0">
                <a:solidFill>
                  <a:srgbClr val="000000"/>
                </a:solidFill>
              </a:rPr>
              <a:t> showed </a:t>
            </a:r>
            <a:r>
              <a:rPr lang="en-US" sz="2000" u="sng" dirty="0" smtClean="0">
                <a:solidFill>
                  <a:srgbClr val="000000"/>
                </a:solidFill>
              </a:rPr>
              <a:t>3-5% improvements in short-to-medium term track </a:t>
            </a:r>
            <a:r>
              <a:rPr lang="en-US" sz="2000" dirty="0" smtClean="0">
                <a:solidFill>
                  <a:srgbClr val="000000"/>
                </a:solidFill>
              </a:rPr>
              <a:t>forecasts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 smtClean="0">
                <a:solidFill>
                  <a:srgbClr val="000000"/>
                </a:solidFill>
              </a:rPr>
              <a:t>intensity</a:t>
            </a:r>
            <a:r>
              <a:rPr lang="en-US" sz="2000" dirty="0" smtClean="0">
                <a:solidFill>
                  <a:srgbClr val="000000"/>
                </a:solidFill>
              </a:rPr>
              <a:t> forecasts were </a:t>
            </a:r>
            <a:r>
              <a:rPr lang="en-US" sz="2000" u="sng" dirty="0" smtClean="0">
                <a:solidFill>
                  <a:srgbClr val="000000"/>
                </a:solidFill>
              </a:rPr>
              <a:t>improved by 10-15%</a:t>
            </a:r>
            <a:r>
              <a:rPr lang="en-US" sz="2000" dirty="0" smtClean="0">
                <a:solidFill>
                  <a:srgbClr val="000000"/>
                </a:solidFill>
              </a:rPr>
              <a:t> at all lead times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had a </a:t>
            </a:r>
            <a:r>
              <a:rPr lang="en-US" sz="2000" u="sng" dirty="0" smtClean="0">
                <a:solidFill>
                  <a:srgbClr val="000000"/>
                </a:solidFill>
              </a:rPr>
              <a:t>positive effect on HWRF track forecasts out to Day 5</a:t>
            </a:r>
            <a:r>
              <a:rPr lang="en-US" sz="2000" dirty="0" smtClean="0">
                <a:solidFill>
                  <a:srgbClr val="000000"/>
                </a:solidFill>
              </a:rPr>
              <a:t>, but a negative impact after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led to </a:t>
            </a:r>
            <a:r>
              <a:rPr lang="en-US" sz="2000" u="sng" dirty="0" smtClean="0">
                <a:solidFill>
                  <a:srgbClr val="000000"/>
                </a:solidFill>
              </a:rPr>
              <a:t>slight (3%) improvements in </a:t>
            </a:r>
            <a:r>
              <a:rPr lang="en-US" sz="2000" u="sng" dirty="0">
                <a:solidFill>
                  <a:srgbClr val="000000"/>
                </a:solidFill>
              </a:rPr>
              <a:t>HWRF intensity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forecasts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led to </a:t>
            </a:r>
            <a:r>
              <a:rPr lang="en-US" sz="2000" u="sng" dirty="0" smtClean="0">
                <a:solidFill>
                  <a:srgbClr val="000000"/>
                </a:solidFill>
              </a:rPr>
              <a:t>large (&gt;10%) improvements in HMON track</a:t>
            </a:r>
            <a:r>
              <a:rPr lang="en-US" sz="2000" dirty="0" smtClean="0">
                <a:solidFill>
                  <a:srgbClr val="000000"/>
                </a:solidFill>
              </a:rPr>
              <a:t> forecasts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 smtClean="0">
                <a:solidFill>
                  <a:srgbClr val="000000"/>
                </a:solidFill>
              </a:rPr>
              <a:t>degraded HMON intensity</a:t>
            </a:r>
            <a:r>
              <a:rPr lang="en-US" sz="2000" dirty="0" smtClean="0">
                <a:solidFill>
                  <a:srgbClr val="000000"/>
                </a:solidFill>
              </a:rPr>
              <a:t> forecasts </a:t>
            </a:r>
            <a:r>
              <a:rPr lang="en-US" sz="2000" u="sng" dirty="0" smtClean="0">
                <a:solidFill>
                  <a:srgbClr val="000000"/>
                </a:solidFill>
              </a:rPr>
              <a:t>by about 8% on Day 1</a:t>
            </a:r>
            <a:r>
              <a:rPr lang="en-US" sz="2000" dirty="0" smtClean="0">
                <a:solidFill>
                  <a:srgbClr val="000000"/>
                </a:solidFill>
              </a:rPr>
              <a:t> with </a:t>
            </a:r>
            <a:r>
              <a:rPr lang="en-US" sz="2000" u="sng" dirty="0" smtClean="0">
                <a:solidFill>
                  <a:srgbClr val="000000"/>
                </a:solidFill>
              </a:rPr>
              <a:t>slight improvements on Days 2-5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 smtClean="0">
                <a:solidFill>
                  <a:srgbClr val="000000"/>
                </a:solidFill>
              </a:rPr>
              <a:t>improved HCCA intensity forecasts</a:t>
            </a:r>
            <a:r>
              <a:rPr lang="en-US" sz="2000" dirty="0" smtClean="0">
                <a:solidFill>
                  <a:srgbClr val="000000"/>
                </a:solidFill>
              </a:rPr>
              <a:t> at most lead times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</a:t>
            </a:r>
            <a:r>
              <a:rPr lang="en-US" sz="2000" u="sng" dirty="0" smtClean="0">
                <a:solidFill>
                  <a:srgbClr val="000000"/>
                </a:solidFill>
              </a:rPr>
              <a:t>improved HCCA track forecasts through Day 4</a:t>
            </a:r>
            <a:r>
              <a:rPr lang="en-US" sz="2000" dirty="0" smtClean="0">
                <a:solidFill>
                  <a:srgbClr val="000000"/>
                </a:solidFill>
              </a:rPr>
              <a:t>, with slight degradation at Day 5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5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NHC (cont’d.)</a:t>
            </a:r>
            <a:endParaRPr lang="en-US" sz="1800" b="1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Most concerning is the </a:t>
            </a:r>
            <a:r>
              <a:rPr lang="en-US" sz="2000" b="1" dirty="0" smtClean="0">
                <a:solidFill>
                  <a:srgbClr val="000000"/>
                </a:solidFill>
              </a:rPr>
              <a:t>large (&gt; 20%) degradation in Atlantic TC track forecasts on Days 6-7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Degradation in track forecasts was seen at all lead times for Atlantic </a:t>
            </a:r>
            <a:r>
              <a:rPr lang="en-US" sz="2000" b="1" u="sng" dirty="0" smtClean="0">
                <a:solidFill>
                  <a:srgbClr val="000000"/>
                </a:solidFill>
              </a:rPr>
              <a:t>hurricanes</a:t>
            </a:r>
            <a:r>
              <a:rPr lang="en-US" sz="2000" b="1" dirty="0" smtClean="0">
                <a:solidFill>
                  <a:srgbClr val="000000"/>
                </a:solidFill>
              </a:rPr>
              <a:t>, with track errors as much as 50% larger on Day 7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Appears to be due to large cross-track errors and potentially a large storm bias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Fast bias was noted for stronger storms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FV3GFS would degrade multi-model track consensus by about 14% at Day 7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Neutral </a:t>
            </a:r>
            <a:r>
              <a:rPr lang="en-US" sz="2000" b="1" u="sng" dirty="0">
                <a:solidFill>
                  <a:srgbClr val="000000"/>
                </a:solidFill>
              </a:rPr>
              <a:t>to proposed implementation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3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Common Positive Remarks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08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1. Overall Improved or Similar Synoptic Stats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3509FC-B8BC-EE49-AC6B-6E848FFC7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0" t="3883" r="4030" b="45761"/>
          <a:stretch/>
        </p:blipFill>
        <p:spPr>
          <a:xfrm>
            <a:off x="0" y="815325"/>
            <a:ext cx="4864190" cy="2701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05E1A5-8BDB-0340-AAF5-21265F7A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92" y="788306"/>
            <a:ext cx="4242653" cy="5490492"/>
          </a:xfrm>
          <a:prstGeom prst="rect">
            <a:avLst/>
          </a:prstGeom>
        </p:spPr>
      </p:pic>
      <p:pic>
        <p:nvPicPr>
          <p:cNvPr id="3" name="Picture 2" descr="cordieoff_HGT_P500_G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1379" r="2476" b="50357"/>
          <a:stretch/>
        </p:blipFill>
        <p:spPr>
          <a:xfrm>
            <a:off x="40520" y="3411532"/>
            <a:ext cx="3377904" cy="343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7892" y="5341774"/>
            <a:ext cx="2567228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500 </a:t>
            </a:r>
            <a:r>
              <a:rPr lang="en-US" dirty="0" err="1" smtClean="0"/>
              <a:t>mb</a:t>
            </a:r>
            <a:r>
              <a:rPr lang="en-US" dirty="0" smtClean="0"/>
              <a:t> ACs are significantly improved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CONUS-averaged sensible weather stats are comparable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0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1072571"/>
          </a:xfrm>
          <a:prstGeom prst="rect">
            <a:avLst/>
          </a:prstGeom>
          <a:gradFill flip="none" rotWithShape="1">
            <a:gsLst>
              <a:gs pos="0">
                <a:srgbClr val="10253F"/>
              </a:gs>
              <a:gs pos="40000">
                <a:schemeClr val="tx2">
                  <a:lumMod val="40000"/>
                  <a:lumOff val="60000"/>
                  <a:alpha val="25000"/>
                </a:schemeClr>
              </a:gs>
              <a:gs pos="30000">
                <a:schemeClr val="tx2">
                  <a:lumMod val="60000"/>
                  <a:lumOff val="40000"/>
                  <a:alpha val="50000"/>
                </a:schemeClr>
              </a:gs>
              <a:gs pos="20000">
                <a:schemeClr val="tx2">
                  <a:lumMod val="75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GFS/FV3 </a:t>
            </a:r>
            <a:r>
              <a:rPr lang="en-US" b="1" dirty="0" err="1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Precip</a:t>
            </a:r>
            <a:r>
              <a:rPr lang="en-US" b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Comparison (Good)</a:t>
            </a:r>
          </a:p>
          <a:p>
            <a:pPr algn="ctr"/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Case </a:t>
            </a:r>
            <a:r>
              <a:rPr lang="en-US" i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Study </a:t>
            </a:r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#1 (</a:t>
            </a:r>
            <a:r>
              <a:rPr lang="en-US" i="1" dirty="0" err="1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Init.</a:t>
            </a:r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 Jun 1 00Z, Valid Jun 2 03z)</a:t>
            </a:r>
          </a:p>
          <a:p>
            <a:pPr algn="ctr"/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Both Models handled the QPF well</a:t>
            </a:r>
            <a:endParaRPr lang="en-US" i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50800" dist="38100" dir="2700000" algn="tl" rotWithShape="0">
                  <a:prstClr val="black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50800" dist="38100" dir="2700000" algn="tl" rotWithShape="0">
                  <a:prstClr val="black"/>
                </a:outerShdw>
              </a:effectLst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27640"/>
            <a:ext cx="969485" cy="987879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" y="1072570"/>
            <a:ext cx="9144000" cy="4553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0351" y="6304684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Rob Cox (WFO CYS)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793643"/>
            <a:ext cx="8229600" cy="3804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</a:rPr>
              <a:t>. Representation of Convective Cold Pools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529177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97289" y="4542651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7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1072571"/>
          </a:xfrm>
          <a:prstGeom prst="rect">
            <a:avLst/>
          </a:prstGeom>
          <a:gradFill flip="none" rotWithShape="1">
            <a:gsLst>
              <a:gs pos="0">
                <a:srgbClr val="10253F"/>
              </a:gs>
              <a:gs pos="40000">
                <a:schemeClr val="tx2">
                  <a:lumMod val="40000"/>
                  <a:lumOff val="60000"/>
                  <a:alpha val="25000"/>
                </a:schemeClr>
              </a:gs>
              <a:gs pos="30000">
                <a:schemeClr val="tx2">
                  <a:lumMod val="60000"/>
                  <a:lumOff val="40000"/>
                  <a:alpha val="50000"/>
                </a:schemeClr>
              </a:gs>
              <a:gs pos="20000">
                <a:schemeClr val="tx2">
                  <a:lumMod val="75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Cold Pool Caught during Convection (FV3 Good)</a:t>
            </a:r>
          </a:p>
          <a:p>
            <a:pPr algn="ctr"/>
            <a:endParaRPr lang="en-US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50800" dist="38100" dir="2700000" algn="tl" rotWithShape="0">
                  <a:prstClr val="black"/>
                </a:outerShdw>
              </a:effectLst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i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Case Study </a:t>
            </a:r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#1 </a:t>
            </a:r>
            <a:r>
              <a:rPr lang="en-US" i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(June </a:t>
            </a:r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en-US" i="1" baseline="30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i="1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50800" dist="381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 03z)</a:t>
            </a:r>
          </a:p>
          <a:p>
            <a:pPr algn="ctr"/>
            <a:endParaRPr lang="en-US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50800" dist="38100" dir="2700000" algn="tl" rotWithShape="0">
                  <a:prstClr val="black"/>
                </a:outerShdw>
              </a:effectLst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27640"/>
            <a:ext cx="969485" cy="987879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9" y="1015519"/>
            <a:ext cx="9144000" cy="477568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5048883">
            <a:off x="6175103" y="4027376"/>
            <a:ext cx="1573806" cy="318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0351" y="6304684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Rob Cox (WFO CYS)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793643"/>
            <a:ext cx="8229600" cy="3804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</a:rPr>
              <a:t>. Representation of Convective Cold Pools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529177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97289" y="4542651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2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tropicaltidbits.com/analysis/models/gfs/2018031300/gfs_asnow_neus_7.png"/>
          <p:cNvSpPr>
            <a:spLocks noChangeAspect="1" noChangeArrowheads="1"/>
          </p:cNvSpPr>
          <p:nvPr/>
        </p:nvSpPr>
        <p:spPr bwMode="auto">
          <a:xfrm>
            <a:off x="1190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09" y="737788"/>
            <a:ext cx="4407745" cy="5927852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0708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</a:rPr>
              <a:t>. Representation of Convective Cold Pools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5125" y="2908067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82089" y="2908067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82089" y="5882303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RAP ANL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3"/>
          <a:stretch/>
        </p:blipFill>
        <p:spPr>
          <a:xfrm>
            <a:off x="126528" y="737788"/>
            <a:ext cx="4328609" cy="2904823"/>
          </a:xfrm>
          <a:prstGeom prst="rect">
            <a:avLst/>
          </a:prstGeom>
        </p:spPr>
      </p:pic>
      <p:pic>
        <p:nvPicPr>
          <p:cNvPr id="23" name="Picture 22" descr="fv3_plains_cape_2017051800_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3"/>
          <a:stretch/>
        </p:blipFill>
        <p:spPr>
          <a:xfrm>
            <a:off x="126528" y="3757923"/>
            <a:ext cx="4328609" cy="29077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4151" y="2875801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71115" y="2875801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74151" y="5895123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371115" y="5895123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2853505" y="1847496"/>
            <a:ext cx="5098786" cy="3632948"/>
            <a:chOff x="2853505" y="1847496"/>
            <a:chExt cx="5098786" cy="3632948"/>
          </a:xfrm>
        </p:grpSpPr>
        <p:sp>
          <p:nvSpPr>
            <p:cNvPr id="28" name="Oval 27"/>
            <p:cNvSpPr/>
            <p:nvPr/>
          </p:nvSpPr>
          <p:spPr>
            <a:xfrm>
              <a:off x="2853505" y="1847496"/>
              <a:ext cx="528110" cy="6268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424181" y="1847496"/>
              <a:ext cx="528110" cy="6268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853505" y="4853616"/>
              <a:ext cx="528110" cy="6268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424181" y="4853616"/>
              <a:ext cx="528110" cy="6268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81442" y="916779"/>
            <a:ext cx="12473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6-h </a:t>
            </a:r>
            <a:r>
              <a:rPr lang="en-US" b="1" dirty="0" err="1" smtClean="0"/>
              <a:t>Precip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664947" y="3919846"/>
            <a:ext cx="12473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SBCAPE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55334" y="916779"/>
            <a:ext cx="12473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2-m Temp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685125" y="5895123"/>
            <a:ext cx="14702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 - GFS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155334" y="3883827"/>
            <a:ext cx="12473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2-m Temp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9" y="703839"/>
            <a:ext cx="5303250" cy="57410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4425" y="2830406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3331" y="2830406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425" y="572143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3330" y="5450553"/>
            <a:ext cx="19350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ANL; FV3GFS - ANL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2736" y="2189539"/>
            <a:ext cx="2402795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Massive improvement with the FV3GFS keeping Joaquin out to sea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3341" y="4068476"/>
            <a:ext cx="2402189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(lower MSLP)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MSLP) 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4813" y="831715"/>
            <a:ext cx="2172588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Hurricane Joaquin</a:t>
            </a:r>
          </a:p>
          <a:p>
            <a:pPr algn="ctr"/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12Z 10/4/15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96-h 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</a:rPr>
              <a:t>. Ability to Match or Exceed GFS Performance for High-Impact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3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72" y="1766887"/>
            <a:ext cx="6483858" cy="498414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43012"/>
            <a:ext cx="8382000" cy="6096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500-mb forecast is still similar 54-h out, with slightly lower heights in FV3GFS (consistent with FV3GFS low-height bias).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0866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CBF66482-92C1-4BA6-9F10-F8C248637635}" type="slidenum">
              <a:rPr lang="en-US" sz="1400">
                <a:solidFill>
                  <a:srgbClr val="2F5897"/>
                </a:solidFill>
                <a:latin typeface="Palatino Linotype"/>
              </a:rPr>
              <a:pPr algn="r" defTabSz="914400">
                <a:defRPr/>
              </a:pPr>
              <a:t>39</a:t>
            </a:fld>
            <a:endParaRPr lang="en-US" sz="1400" dirty="0">
              <a:solidFill>
                <a:srgbClr val="2F5897"/>
              </a:solidFill>
              <a:latin typeface="Palatino Linotype"/>
            </a:endParaRPr>
          </a:p>
        </p:txBody>
      </p:sp>
      <p:sp>
        <p:nvSpPr>
          <p:cNvPr id="2" name="AutoShape 2" descr="data:image/png;base64,iVBORw0KGgoAAAANSUhEUgAAA+gAAALuCAYAAAA9jTxNAAAgAElEQVR4nOyd6XIVR5r3iYm+oo4O3YVuQZ8c/Y0rIOI1dntBBntmetzMvLz0LBovvXnUPb1aR2AjnVVHEiCzNAYZsAGpTp1F0jkH0Pq8Hw51KKUyq7KqMqsyq/6/iAyEVEtW7v98nsw8RRIsry6fCAAAAAAAAAAAAFDHKdEflleX6fKly6/+fR08ge79DQAAAAAAAAAAAMnhCnRPhL/x02X60T9c5oY3fgprOgAAAAAAAAAAoIoTAv3ypct0+ZJYmPvDT358GSIdAAAAAAAAAABQwDGB7oltGXHuD57LOwAAAAAAAACYxI/+4Y0T4Sc/Tq5dvGeJ/p/0eSbwxk8vn0i35dWDrKN1DFH+mhZPWcYC3b8BnN+N3Vt77v95eXWZfvLj0TWXLy0fuz8qXiJ6z/H/zs/rd4Ynuj9zwt4rumZ59YB+8uM3pOL4kx+PfvbHh/f85dWDV3F//bs4hd7miqLrPaL/J3mWLvz595Mfv0Fv/BSTWwAAAAAAumDHeCNv4eRjsLwLdG/M6mm8kU48rmU8jZYlovzNOl5x0+aYQH/988FYoHvC3C/QL18aveyNnx6/J44V3S9U2N8dj8/omuXVg7F4ZkUx0esM4YnqqNd4lTYsjl7h9U9W+J/vpS3bGMgUehbbK4pqMZqkYWTTKY1G8Sc/fl2OidQ3ICbkPQAAAACASfDGeCrGfaYJatXIfJ8JaaArf5MSNw7HLehHr8WuzDr0schYPaCfJLSg+wUu+zGsAH4dv5OCz7vWs7bzBKHMNd76epk4snERTQCw3xEn01BRwt+Txr1x4JVj1ZiQ9wAAAAAAJiEzLvV7fPqNHX7PR1YzhBmK/MY6/zP8WiHIi5h3v//6kdGS9TA++Tzvm1gDJ8+71493/ci4dHL86tc7PO0WlGb+dI6aTqJ4hP1OJl5BxrMo38WmTRRv8FNEvrXnl5bpsu/CsF3ciYiWjw7oR5dG98Zxc/dHnHUp9/AKB+9etkD57xWJFdlrZOP42op93DLu/3f0Hcet32GFnkeeKkqchnCUBq+FbljDyD7Pqwy8dIpbkUWNpijeYcR9p6q8BwAAAADIE+zYiGfo443l/MaVoHvC/v/GTy+fGFPzvGBF93tLjE9qpMtcD17RN7HGojAPV9boyE4A8OIsm2a8iQnZdGIR5S9PX4TFy693/H9P8l1Ex5dEs9qR5YRA/9Gl45Z0b605G4iOi/ORuI8v0P0fLSO6eL9nP5YVxLLX+N3b48RR5mfvPWGFnsX2ipK0IfT/3S88Zb6dzfso94bFn9cohqUJj6TvVJH3AAAAAAB5wj929o9pedcE/Y4d/4aNw3T/n4heHY193Gorul5GB7Gwlt8gETp6ZrQ0i/vdvPtZjRT2jih5mfS7/PEKG3dzBXqYSF9eHVna/dcnFej+n2UzJUiMEPFFoew1ooIniiNr1WULvshdIqzQ87C1opjQEEb5xqjpJpsmQej+fpm8BwAAAADIE3HGYP7fyWqUtP/v1xcyhhv/7/wepTJ4e5Cp/oa494juF1mn085L9neskfVH/yDWfEKB/qNLy/SGb126t1Hc8urBeM05e30SF3eik7uTe8i6uIt2U496TVDiiuIoWtcus96dSFzog7ClokS5RnflSfKNSdNEVI55cVL9/bLPAwAAAADIG0nHpbL3mP5/opPaJOoSx7B3ZGkY9JBZjpDFd3lx43kB+zm2SRxPdP/o0uj3y0cHtHx0QG8IxLm3SVwSge7/v/93MpvEsTuns+H1EXLh18i4RIgKgv9ZvN+HWcfjCCYbKorsNbobwijPUm1Bl9kkLs3vl/k7AAAAAIDtxB2XBi2V5N2T1f+XV5ePaY6gb4qiTbyxcJDncZBu864PO05bx3j2ddocnIhXUF5GWYMe5bv8ywnCNuc75f8Pz239J6/c2d8QiPfX7u3xzuEWZar/dzLHrInEjz+BZa9h/y4Xx+OFnXe/lykeMoWexeaKInNNWOXJeg26zE6bQYQds6a6I4j6PAAAAACAvBF3XErE32xYdE/a//eLbZlxMft7v5bisbx6cMJ7mNUpQRuy8a5PS3f4PQV48RLlZdJd3EVpE7bjvp/jx6wFWNGDQlzruehjeL/jf5R/nfxJAex91+j6N6SvYQuqbBz9cfPjvZf3TWGFnsXmiiJ7TVDlIVKzizvRyXQKuzfq0Ro82Pz7yY/FRwXG6QjC8j7seQAAAAAAIN/EdW/PMyaNiY9Z0Mcm94gCPc7mcAAAAAAAAAAA0kP2eOCiYaxAJ4ou0i+vLtPlS5h9AQAAAAAAAABT8XtUhnntFg2jBToR0eVLI5/4oHXnb7yymkOcAwAAAAAAAAAAyeEKdKLXa9K9cNkXlhOsOQcAAAAAAAAAAMBJhALdgxXqEOUAAAAAAAAAAIB6QgU6AAAAAAAAAAAA9HLw7AEEOgBZUKvV6OLFi3T69GmamJigU6dOjcPU1BSdOXOGSqVS5Of6nxMlnD59ms6cOUOzs7PKv4/3rosXL9L6+rqSd8WNl8p0B+kRt4yfOnWKJicnx+VvbW0t608BBrK2tkbT09M0OTl5on3Ie9vg/+YklEolOnPmzLE2dnJyMnH76jjO+HkTExOZxIFHrVY7VlbiEOXbWFTkG6/cT0xMoE8EIAMg0AFImVqtdmLgFxamp6eln59EvPg75ZmZmVjfVyqVIn3f6dOnUxHqutPdY2ZmJvLgCkRDRRn3lz/HcbL+pEJgQ92YmZkJLC+1Wi3rKGpjdnY2schcX1+XamcnJydjtfv+OJ45cyaTOPBgJ3vjIPNtYffFfTdvIp0NU1NTmUyqA1BEINABSJHp6enYQkJ2MKFSvEQRqI7jSHXyvDAxMaF1hj6NdGcnJoA+VJZxr/xBpOvDlrrBWkF5Ia/lZH19PbHI5D0jLEQVfGfOnBnfy+sz0ohDUJySlPGwb+OhIt+mpqYitZUQ6QDoBwIdgJS4ePFiKkJCtXiRsaTHGRTxgg6RnlW6A32oLuOnTo0s6UAPttQNdoKRtRgWSZzrFnpemJycjPQOfzx5+ZFGHPyIJnXiEPZtLCryjTe5oDO9AAByQKADkAJra2vcjm56eprrMrm+vk6zs7NcN70wIRG3s15bW+OKWRmXVN4gYWJigrvO13EcKpVKXGu76tl5G9IdRCdJWnvlnFdmsSZdD7bUDTaeRbAUBk2uRqFUKnHbTH87W6vVuAJadtmAvz3nicQ04sCiIu1kvo1FRb7x+sczZ84cawfX19e5Ih5r0gHQCwQ6ACnAulhHEaI89+wgIZF0oLC+vn7iGUEbx/E6b1nXeHbtnIwQjoJN6Q7kUZHWjuOcmIiJs+cACMeWumFLPFVRq9UCPZ+iwIreoLrETs7Krrf27w9w8eLFTOLgJ8j6HJWwb/OjKt/YPi4oDdj0gscRAHqBQAcgBVghEHX2OcrAQ8Ugk90oSdQZ82bgwwYXYe8KE8JRsC3dgRyq0pp1T4Xrph5sqRu2xFMFrLjkWZVl8e8+LnNv1Os9/HFkLd5pxcEjbL+CqAR9mx+V+cb2j0Fu9byJewCAPiDQAUiBpB0b67o3NTWl7V1E8p2xqln1KEI4CralO5BDZVoj3/RjSxrbEs+k8I6XJIr//axYlbFGs0JTxsU8KG5pxcEjbM+VqMjcqzrfksQxz/UDABOAQAcgBVR0bLLPUNWJhj2HZ4GIu4mSXwh7566qQHe6Bw3QorzbO683yfmzvPex6wenpqZOeDiI4uk4zokzcXn3e6ytrZ04c3hqair2cX1RvzXtZ9VqNS15RvT6PGJeWiapY2mWsSR1Y319nS5evHhiAnBiYoJOnz5Ns7OzyjZsy0MdTvLN/mfFrQusF5RMnY96j7+P4E0EpxEHD1bY8/YsiULYt3mozreosN8MANBHagL9k5lP6PKly+Of2d+pfpf3bPbnqO/17gH5JY08ZgeaQWu6k6Kqsw57Drt+PMi6LEOtVlO+S7LudE86uFd5Xi/vfTwrDzv5wbuPt9kSK5T88QnbCVj15n+qyjj7nbKbM8nsFD05ORm6VCNu2kdZqpFVGYtbN6Lcq2LyJw91OM4388pn3HrFtrMyS5TY5VFh3lf+9dK8djyNOBDxXdt5S72iEPZtHqrzLQrsd2O/DhAFFVrPBj2mMo6pCHRWLLP/J1KTed672CB6tz9uQc8C+YUtD7rgDbp1iXQVnTXr4s4TLuxAWoelNCm60z3J4D5MiPFCkDBjrxWdSc8+g/d3mbh4ZUL2WCOZ0wDipnsceLsghw064xwnGCXPopQJGZGeZRmLUzfiHJGVVCjEiacJ6ZsEURsYt16lIY79kyC8iY60BDpb/z1Ldty0k/k2D9X5FgW2bub1yEGgFr/uUvEck1FtdE7dxT0Noc4T5WGTBP73sveBfMPmsw6vDqKTA4hTp0aiRXTkV1xUdNYyu7vGGRBlgYnpzhN6U1NToccBBVmieQN5v7XFcRzuJAovbTzh4x+E8Tbz88fP737tvYu9XtXkSNwy7jgO1Wo17g79MmWYzTPekUS8Z8vmmff8ycnJYyJMdDRUUHxNLmM8WI8cz1PAXwZF6auq7bG1Dqsibr1i00H1+/wTxqKJPt1xIOK7tsd5jh+Zb1P5DVHhlWEcsQbC4OmtONikx1Qb+zJbg85asVXNsnh4z/KCX5CLxLs/LuzEAcgvPI8KXfkusoj4O/zp6WmanZ2N7RKctLPmWYV4HbLOQYFqTEv3KEf8yG7Ex/suGSsH7z7RAEwkbGWvV3U0T1Bexg1hbsPstwQNUmU3F+TFI2ipSJRNGU0uYzxYERAkutk17llsKmlS+qoibpuu+z7/5I0or3XHQeTanvT9Mt+m6huiwOszZZbtABBkhI3zHF1GM9Wo1oyZCXQZS7bq9/CeH2RpT8P1GWSPyMNCF7Ozs9Jusp5wjNIpxums19fXqVQqCTtlVe/JElPSnV0+IGM1YePNm0Rg3y872GPvCxJ9vLWWQe9JujZTNs5JQ9j+CeyGiDITDayg55UlXlzCJohkyoLpZSzuNR5sfqhaPmFrHVZF3Lqq+z6/5Vo0MaY7DiLX9qTvl/k2Vd8QBZ7HztTUlNb9c0B+4BlE495vOrqs/Jnu4s7bxE2HMAorKEEWdpB/eMss0sh/b9dfWREhO3utWryI3MB1DArSIK10F8G6fsvsyMxaDHn3sO+Pu3N02H2y5UN0vQpUle2JiQkpl2HW/VpmaQQ7OSGTZzKCjC0LvPibXsZkrsnCjdbWOqyKuHVV933+a0QeBTrjEOTarvL9cb0ldLSxk5OTdObMGZqenj4h1mFJB2EkMXLaKM49b22VGHHMWprWap74krGeiq4H+STtxmFtbY1mZmbo9OnToVbesMGgKvES9i4dg4K00ZnuIlgvhThij2fBZd8v66rP3hdn53GV18eJc5TgHX0VxRLE5lmceMrkmYwgkykLppcxHrxJM9X7RKiIJ5F56auKuHVV531+1/IgTxddcQhzbU/yftlvS/oNKuCdXpFm3QT2kERg27Le3I8uPZi5QBeJXZ0ZxCs4Mhb2NN2gQfZkOQmzvr5OMzMzwl2NowjnOGFycjK082WPFsrDrq4q010EOxEgk24yLr1pDa51Xy+D7DN5m4qdPn06clmVOUZLJoR9h4wgkykLNpYx1m2cjUuU88TjYmsdVkVabUiU+/yeBzomjMPuC3NtT/J+2W9L+g0q8afHxMRELvp9oA4Vm8LZYDn30KkHMxfoRCfFuG4LtUig8wQ4z+0dLvDFwJQ8Xltbi7SDcxzhMDExQadPn6aLFy9Kz4rbsot7XJKmuwhdA8m0Bte6r5ch6jPZTduinssep07xQtLvkL3Ptud6lEolqX0ivLWwqsWBrXVYFXHfr2IHddE6fn8bHNTH6IiDjGs77zmy75f9tijfoLvcsG1pkokFkD+SaDdTxtxR0KlVjRDoQRZqHTMpYYVAJMhtWhcB1GBSY8EKYtW72UZFZi1sVGZmZowT+qrT3bTBfdT7dF8vQ5xnJhHpYYJRNqj4Dpn7bHsuy8WLF6W9FlRupGZrHVZF3PfrOoOc9TpIOw6q6j0v7lG+LYw0yw0b7ySu+SB/xBXZJiwbjruRnS6MEOhhglh1AkRJVBtndIA6VEzGqOo8ZXcOTquzZtfmJe2oVT/P1HQ3bXAf9T7d18sQ95msu7vs7t+66pRtZSGtMuaxtrYmJdZViQRb67Aq4r5fl0D3T6qFHYNom0CP8m1hpF1usi6nwEziajYT9vUSGYpFp4ylsdTZCIEuQpcVPUqiZl1ogP2wg8skG6vIdIxpdp7su5JYv2Ut1bKYmu6mrV+Nep/u62VI8kx22YLMkWkyR2TFIc53yFiwbC9jovjNzs4KT2BQ4cFjax1WRdz3s7vay2zAyJ6MwMs//4Ra2DN1xIFXzuKGJN8WRtrlJutyCsyDFbSymOCZHLbEOY6HtwrxbrRAJ1IvkKO6z8OCDpLC26QqDuwAT9Qxptl5qvo23nnZSXeINTXd4+wAzXoXyOwALUvU+3RfL0OSZ/I2IwsbILN5pmqzMjYeMhNcbFngWd9sL2NhOI4TaX2w6nialr6qiPt+mTLJwuYfLw39EyFhk2I64sCmR5KQ5NvCUFUvZSaa2L5a1gsJ5Js4Ws0Ey7k/HmHXhE1ChIn6qBgv0P0fpnKGRTbBsp7ZAfbDrn2NO8Bn13yLBGeagzye2Ilj+WYtUioG26ame5wzlNnJBpkzlGWJep/u62VI+kw2D8IGmWwZSOqS6sF+R5yywJtcsLGMxdnkS3XZsrUOqyLJ+5O2C6w49Pctsv2B6jhEIcq743ybqnf7YSeaZLxQ2HKsqi0EdhNVhGa92bbqTb9ZV3gV+6lZIdBFawCSPleUId47olraARDBW0MZxSWTHRAGic20B3lsh+112rKz8bxdm1Wdr2piusuuafcj42KtUzyleb0MKp7Jlo2ggSZvIirM6sVamnjPZ58ZpyzIxNeGMsa2IzKTaVG/UUU8icxLX1UkeT8r9oLqE3stb5mGv+2VnfRVHYcoREm7ON+m6t1+WBf/sGPTeJ5uuo8+BGYTR5/p3ARc5t28jb+TaLiwE7/iPt8Kga5jwzhZF4UobvAQ6UAEr2PzOsSLFy9yXVvX1tZodnaWKzJVH/eSFNHRSNPT0yfEtuM4VCqVTgyQVA5YPExN9yQDSdWeE1Hv0329DCqeGXVZRdQBPVt+eGWNVzaDygK7fj6orthWxlgX5TDRy06epS10TEpfVSR5P89jaWpq6lidqtVq3KMreSLPn2ayE7aq4xCFuGVHxWR0knzjea+xabG+vs6drFZh/Qf2knTdedrwXNDDrg8jSJsmFf/GC3Rdx64FJWic2aCs3TWA+fA6uDgh7HioLAZ56+vrUucXhwUdR7akle6sIPMLBvY+nkVWdiApikPcfI96n+7rZVD1TNZqGzTg5JVxdjDrTT6x18kKMv/1YWUhTMCaVMZk6wYrZCcmJqhUKh2z6q2vr3O9dlRs3Bfl+0xKX1Ukfb/s0XgydS5uPFTGIQpR0s6k9pA3qSEbVG2WCewkqvjMUitF2QCO93PY94j+nuQ7jRfocRNO5rk8ER63AKmIE8g/rEtZ1CBzdnNWg7z19fVYgyMv6FzLlka6i3aXFuVDnIFRkJUnbr5HvU/39TKofCYrpoPWE8fJs6BJJ961qspj3PjqKGOydcNxnFgTfbo27QvDlPRVRdL3s14Qccux/zlRJ21VxSEqsmmX5NuSvlsEb8IrLM3g2g6iHlmd5Y7tYUJc5u9+ZL4l1wJdJjGTfHyYm3uc+MKKDsJYX18XuncHBVkXzqwHeTMzM5EG2TyXOh3oTvcwLwIea2trUpMak5OT2iZmot6n+3oZVD6TN6APSusoE1Fhk0687wgro6dPn44kKEwoY1Hqxvr6eqSJClX7VcT9PhPSVxUq3i/aVyRKevg3ZYxzfJ6KOERFNu2SfluSdwfB8/zhhampKVjOARHZc2R1Um3GM9rKPC+pt4DxAp39MNUL+0VW9Kgu7t71sKADWfzn+vIG5VNTU3TmzJnIZ6RmPcjzKJVKND09Lfw23vr0NNCV7t6zp6enTwzYw454K5VKdObMmWMDpMnJSTpz5oz05EXcfI96n+7rZVD9zDgbRnl5xsvrixcvSg1iRd/B7tEwMTFBZ86cSVRfsixjRNHrRq1Wo+np6RNiPWqco5Dk+7JOXxWofD8vPbxyHJYe/jIic/SgjjhERTbtVH1bnHfLMDs7e6I9nJyczKy/BuYSRXxm6dauQpeJjMVB5HoNehquEEkX98u4QgAAAAAsWQsyAAAAICpR9E4W6855Htcqnym7gXjuBbrOjA3bgU+3CwMAAIBiAoEOAADANtISqSYRZ1O8XLq489afe79X/R5RQQubKcHGcAAAAOICgQ4AAMA2ZD2Mi66PcmlBl91lLwky7gqiCQLVcQEAAFAsINABAADYRpjugTgfkUsLOotIqBMls6qHFSLeJAG78QAKIQAAgKhAoAMAALANWYFedAoh0FlBrsp6HWUdBc/tHtZzAAAAcYBABwAAYBthhkloo5wfsyYiyJoelTiJh13bAQAAJAUCHQAAgG0EaR94FY9Img5WCnSik+fbxU2EOPfDvR0AAEBSINABAADYhkg3wbP4NUFpJIOVAl3lhnFRd2LnWe9F7u8AAAAAAAAAkBfCTr8Cxy3o/n9zLdCJTu7AnnQdehRhza6HF20ix7sPAAAAAAAAAGxDZBjFst/XiHRhFM1qrUD3YAtEEsu1bMFi3+cleNC6dLjCAwCAnUxMTNCpU6doYmJCeA3rph7FbZ11dfeHqakpqtVqib8hC0qlUtZRAAAAwCHMKCkyNAa5bsN7mL8MOs7eZVYL9LizEjLPCyLKTu6sGzwAAAB7KJVKxwSzSHTqEuhesE2kT05OYl09AABkgEinRP2ZFfFBru0wRJ7UfLw0yb0FPahAJX2uTEELmg1hZ08wqwQAAHZy5swZOnXqFE1PT9OpU6fozJkz3OtUCHQe3nunpqaiRz5DsPEdAACkj8i1Ourvo1h/sfeWHLIG209mPsmXQI/7HN7vZNaT+0W4RxJ3BgAAAGbhd233XN1F1+kQ6FGfZQo2xhkAAGyH1SY8l+ugDd7Ye2UtwtA5csh6alsr0IlOivQ49wfdJyOw2ffz3EFQcAEAwD5mZ2fH1nOi19bs2dnZE9dmJdBnZmbG7uQTExM0MzMTeL/3DRMTE+PvCnvu5ORk4HMdxxlfe/r0aa6Lvp9SqURTU1PH1tljvToAAKglTJTHeRb7O1jPoyGjC622oPuJu2u6zCyGrLu7aLIAazIAAMBOPBHprf+u1WpCd/MsXNxFYpi91vv9xYsXQ6/1f7fsc/3x8OIrEugzMzPCdfa8SQAAAADxULU2XCQqoXHiEbZ/mvUWdA/RRgZhszqylu0o17Hn3uHINQAAsA/Hcbg7t3tu7o7jHPu97k3i1tbWjt3jbV43NTU1jovjOGNx7bdIe8+YmJgYP2dtbW38LX6PAM9rQOZav3APSw82/fzf471zcnJSKr0AAACkC0/PwEM4PrzlA35yI9B5Gx6wFu24rudxdooPcr9HgQYAALNh3ds9RG7uugT61NTUCXFO9Np6zgpjb2Lh9OnTJ57PupF7It9/rfdc0bV+K7r3XN4O86LvF8UFAACAucCCrhb2eO5cCnQP3rlzvM3k4qyZYMW/zPUigY4CDQAAZuOtqWbF59raGtfaq9rFfXJykiYmJkKPdQsKMnFJ61oPvwv86dOnaW1tjTsBAQAAwBxYPYM9ttTB04u5Euh+RGI9qiWc98woVvcgyz4AAADzWF9flxLA6+vr43tUC3RvvTv7HvYe2wQ6EdHFixfHru5+93vedwIAAMgeVrtg93a1sOmZW4HOInPEQBhBVvGga0ViHQAAgHnwNlPjhYsXL47vUS3QiV67m/td0FU+P2q8VQl0j1KpRNPT08d2iwcAAGAWPO2C3dvVwhpycy3QdYniKOvQWas5rOcAAGA2nmAUWXQ9C7tfUOoQ6J47/alTJzeJE60VD3o+667vrSs/c+ZM6HN569WTCvQk1wMAAEgHnhjXbWwsooXe/825FehJ1pvLPDvq5nJFKmAAAGArnijmWa39eLule8JZh0AnElvRebutE70+xownpEU7s/vFeJxd3IO+iZ3k8CY/eDvHw4IOAADmkbZAL/qy4EJY0FVnqmxhgdUcAADsw9vELMwy7VmUvV3edQl0b1d2nhVddF45u57b+z3vet5ERNRz0Hl4QtyLj4cnxnmBtxs8AACAbGEFuk7jI7sUuYhiPdcWdCJ5MR3nuXEs6FivAQAAZjMxMXHi7HOZa3UJdKLXkwY8MT0zM3NMDJ85c+aE1dr/fM8iPzk5STMzM8J3zszMjK3momuD4l2r1cbxYtOzVCodmwSYmpqCOAcAAAPhuZrL6pmowlp0reh0rjxSiDXoRHpFeljhxPpzQIRz72VBOhUbtI/6kJksQP0DwE7QdgJdiARxVE9iGSOlrPguilDPvUAnij6DI/tMWYGOHdyLTRE3uohDnhtaEA7qiD5kBDrqHwB2grYT6ITXN8iUOfa+sHui9kF5904uhED3UN2Iyczy+K/J+2wPEJPXBkQlGGQUG7SN+oAFHYD8grYT6ITtG6IcNy1yVWevS2LIyuv4unACXaU1M+pzRGso0LDmn7w2IKpAPQAoA/qABR2A/IK2E+iC1SlRDI1Blnf2lK0kZTivfVfhBLoqYRznGTxXd1FBBfkCAj0YDDAA2r5sQR0EwE5g7AG68I9do2oUUZnUsYY8j+W/UALdTxJRnOQ+0T1hoh3YTR4bD5VAnAHUkWxBHQTAXjBWBDpQaT3XSR77r8IKdKJkLu9xNyeQfZcONxCQHXlsPFSCcg1QR7IFdRAAe0H7CVQi0jhRNUxa5NGgWWiBThTfGh7n6LS4ohqLo1QAACAASURBVJ53L0S7XSCPgsHgAqCOZAvqIAD2gvYTqMKvb/z4dYjsM9IEAt1iRII6SqHjPSvsPv81qlzXsY7dLpAnwWBwAVBHsgV1EAB7QfsJVMHrC6IaJbPoT/JWBwoj0MPWdUcVzSIxzBPjPPGs2vLNE+qwsJsB0j+cvDWsIDqoJ9mCOgiA3eTNggiygdcXR9VHWZXDPI0jCiPQiaKJdBmreNDxAyILd5qWbrjFmwEGvuGgPALUk+zBAB8Ae0E/ClQQ5Gkc9/60yFMdKJxA54lp0XWyQp0nwP3/mmLVhlt8NuSpwdAFyh8ggkDMGrRVANgL+lGggiAX97j3p0le6kFhBHqQO7poQMiKWd7f2WeLrOVB1vUsCYpjXgp5lkBwhGNCPQBmgPqSLaiLANgL6i9QQVStxJJ1Ocz6/aoohEAPs5YHCVGRS3yY+3qQMI+zA3xahMXZtPiajol5bBoQZcADbUy2oL0CwG7Qn4KksP1wVOt51uUv6oSCqRRKoAf9XdaaHmQp979Lxqpuw2AoTKzb8A1ZAsERDsoQ8MhDp2ozaK8AsBu0oSApbD9gk/XcIw/jSgh03zWy7u6yhVUkzm0vOGFeAugcRuQhr9PAlAYdZA/qS7agLgJgN2hDQVJEHsMymFL+8tCXQaAz14W5c0ctfEEu43kizMJue0WJS5G/XRZTGnSQPagv2YK6CIDdoA0FSeCN2W3aIM6P7f0ZBDrnWh1W4aK5hMu4xRctHQCfPE5YgXigrmQL6iIAdpNXIxDQi8iA6P99GKbpG9vHExDoIfepEJVYtz0izC3e9sokoqj5LQsGE8Ajr22ALaCtAsB+0KeCKPC0if93tq0/97BZV1y+dBkCPcozggS26B289dpRZqTyTJD7f54mMzCjHQzqAvDIQ323GdRFAOwH7SiIAs+lPU4ZMrHc2dineelYKIGuIpOiCEn2b/5/TSzIJiBKX9VLDtLGxkYiLVAXgAfqSbagLgJgP2hHQRRUebOaWO5s7NO8dCyEQCdSX3BEZ56zfw8SmbYVmqyQXc9uumhHnp/ExsYT6MOGepxn0EYBYD/oV4EsqsbSJnu82tSv+dOwMAKdSO/gL8zqyxP0GIjGh5eWpot2mxqJtECaAD+m1dmigfoIQD4wVSwBs9CxGbZp2FIXWOMtBLrCZ7OCUUasAzXIusVnne62NBRpgfQAfiDQsyXr9hEAoAbUZRCG6rGxyeM5G8YWbBwLI9B1u1/4EzbMoouGUz1BO02aZG1H3h8H6QH8mNzBFwEbBjEAgHDQt4IgeHtjJcXkMpd13xaWLry0K4xAJ0ovg1hBKBKFQB1RG4Ysre3I/9cgLYAfkzv4IoD6CEA+yFqQALPRYZgyuf/Osj6EpYtIF0Kgp/A+WNL1k2RgyRPrOq3tyPfXIC2AHwjEbEF9BCA/oD0FInQYC00ub1n2bUGaIUhTQKBrfp+MSAfJSVL5wvIhimiXjQNmt0dAEAA/qBfZgvoIQH5AfQYidGgQk8tbVkbRoPeG5QEEuoZ3eInNru/giTpTC7NNJG1k4t4vEu0ywh0TNCMgyIAftInZg3YJgHyAugzSxPTxXBbjC9FYn9WGPCDQFT9fJNhUukiD4yStdKorraxwhxjBAAKcBO1jtqBdAiAfoC6DtLBh2W7a403e+N9DJq0g0BU/P8hqzl4D1JC0UUij0sq4xhetXJjemINsKFo9MA3USwDyASbAQRrYMn4ViWX/31TD04OyHrQQ6IqfH2Y5RYOpniQVK+v8CHOLt6HRiwuEAOCRdZ0sOnlucwAoGuhnQRrY0G+EjbV1fINX90TvC6IwAj0NcSzKeN0FoOjYLNB5yIp20+IdFdQFwAMDymxBvQQgP6A9Bbqxwb2dJWj5qSqiWsxZCiXQdRUeWVFuU+G1iSQDSlsaFRnvjKCfTQR1AvAwucwWAdRLAPIDJtyAbvLQZ6seL7NaME4dLJRA1zHwCBJOcG3XT9LOx+aGRWYDOlkBn0X5tDntgT7QVmYL6qVd+Pe3AYAFAh3oJi/ewSq+Q6T/4lAYgU6kvqHiCfCwY9WAWrI6Ys0mogj4MBGvI14A+MlDR28rmEy2hzBPvaR5iDqYH9DXAt3kQeck/YYgT+o4QKAneJZIuAQJH6CWpA2C7Q2KSsIs8qpd6SEEAA+0ldkgmrgD5hHUBvPaZBkru7/eicoAyoOdoC4D3eRF54jGsjydx7tGlVH28qXLEOhxnxMkTmA9T48kaXv50mXrG5O0SWJ9Z/MK9QLwwGAyO8KsssAMwowDQV5TPPEedD2vLQd2gb4W6CYv/USY0dX//7AxcBJt8snMJxDocZ4hmxFYf66fJGmLTks9sgO9tNzogX2gXmYH218lHWgAtfjbR57IDtukNsrkqv8dMDjYDfpWoBu2nbAV3jeEGZ3YtldVHCDQYz5H1BkSnXQVRoemB6w/t48oA8Sgn0F+QXuZHUEeYSBbZIQ3T6jz8i9Jm2r7ALyI5EE4AbPJ0xgt6iSnym/2PxsCXdFzg2aa81BgTSTpQB75YiZhjaKsmAd2gnqZHbz+CvXJDGQmLYPaTh3xAPaAdhWkQV7aBl77ylrJVWtKtt0upEBXWYCCZq7ZzhKoJWk+5qUhKSIqBDxc680E9TI7ggQ66ki28MYaot/z2kIdcQH2gDwDaZDniSBe+6v6+YW2oKvusKKs/QJqgYs7EBFFwEPQmwXay+wQ9Y/Ik2xh2x02P9IeZ2BcYx8Y7wDdFKFN0Nn2sePSwgl0VYPsoME+hHk6JElf5A3wo1vQA3kwkMwOfxn3gzzJHn++sG7tWeQPyoRdoC8COinKeIc3HlT9XO/fwgh0la5fQYNxrD1PjyTpi7wBSdAp6ItOETp5UwkaZKF8ZktYW5M2qgeoQD+ow0AnefcuFGm9pIgEf6EEumjwHBWRO7sKyzyQI2nFwMACpEWYt40KC32eJgBsiaep6ConaDOzg2cI0LUJnCxFsZjlCeQX0EUR2gNdYyqR4C+MQFfZmQVZzjG4TIek+Yh8AiYSRcSr+L1pP9sST1t+jlseeKDNTJeg8YU/v7KOY9K+GKQH6jDQhQntUVqwfWhSRPqxMAJddeEJG8wAvSRNewwqQJHgibM0JwKi/D7ImwC/l/u9DtBmpkdQHptmqcI4yB5MKjcgP5jWJqWB34sp6XNE/XfhBLr38UUqSHkkSWNQxMYEFBuv/QNmo1tkJwFCTC/sJBVvwsrEPDC5zIKTmFiGgN0UcXyhqs0LatsLJdB5nR2wk6SVAyIdFAkMyuzB1LxCe6mPMK+RrNebh4H+1B6QT0A1RdFTvDY5CWHeb4UR6ER8kQ7sQ9UEC8oAKAoo6/Zgal6J+s0iDMx0I0pXkau7icDwYQemti/AToqip3RMlvK8pPwURqCLZqWBfajKO5QDUBSK0IHmBdNFWNDmdEmfXUQvN9FgT7RxkMmojCvaLD3YVJ6A+RShnWaXH6n+ZlF/V0iBnvfClHdUdtwoD6AIYLBrFyYPomXcsGXXTfOeUzRPN14fZINbO484cY5TbkB8ijT5BfST9/rKE+c63sF7biEEuq2dHeCjepYeHRXIO2j37MLG/BIJd5EgCPu76Jl5a6/9eW2bWzsPmcmVKKdKAPUUZfIL6CXP9dXrZ9L4PlEbXxiBbmtnB06isqKgowJFAO2eXeQtv/zCOkyU8+7Nc/8t8kaQuc9kgrwqwvJT1RFGQExe6xNIj7A11LYi8g7TBSzosKDnBh3r3PJmlQHAD9o9u8hbfgW5wyd5Rh6Iki62jWNEHhBBcc/bYN9k8laXQDr462feyg+vPdbdJhXego6Zwnygo5KgbIC8gwGvXeStTVJhiZC1NNtW1mUHgnn3JPCT9+8zCdvqC8gWkXjNC943pWlFF/VnuRfoeXS/KDI6KglmkUHeQftnD+iv5GD7Ah2DqTT6BZm89g8YbRoQx/WYQPlPF5vKFMiWvO8VwWur0vhG3nsLIdBt69SAGF0VBeUD5BlMQNlF3gY9OvCnEc8CnTT9dG9MJ+uuzxO5NpSNuBveYYIqfWCkAGGIXL9tHTuL2tUs2x+2jcy1QBd1augA7EWnBR3lAeQVWzvRooLBcjhBAyqeuI5S/nnCkv276D6ZuiYjWIMGkDbADuCjjLts+s68YFv5AunBE+Y2jyfCTpHIsg7428hcC3Si8J1E0RjZhWohnZcGB4AgMAFlF2iP5BAJXV5fL9vfs88TudLL7FAeFNeg+PAGwzaVCdHgV3bywqZvzRNIe8AiErGmlxFR++r/FlEbm+W3+eNQCIEe5saABskedEyq2NLgABAXtHH2gPZILbLWdFZU8u6XGUv4nxVn3CES/EXBJhGQR2C8Ah5BZcHk+ikS2qJJBlPEOdFxo2HuBTqvQ9SxXg3oR5d7uykVEwBdYMBlF2iP1BO23M0/LmCJOpEf1yAgG5+8AyNKtiDNgYeNAl1UfoPG+yZpQS+OuRfooobeNLcGEI6uPEJnBPIO2je7QHukHpFVO632P0xwB8WvqGBJYnag/AEicV9k8rg5bHLUhnJdGIEelhGYrbUDnfmCAQDIMzZ0SOA1yC998Cbndb9P5l28SQPwGlsG1nkCxisQlP8mlo0gD2mbvJIK5eIeBts5Qqibh+7GAPkN8ootnRIYYeLAB0Qn6kSATQPItIG3YzZgXFRcwuqbiWWDnYAVWdBtIdcCPW5nh5ls89BdsZDfIK/Y1ikVHRMHPkAedpAI1IG2LH1QjotFFP1jUn0UWc9tXjaUW4GuwgqOhskM0qpUts6yARAEBJ9dYLLQTmy21NgC2rL00d0e2ZafQWubeac62IJI1AZ9h2ntXJAgFwl3k8m1QE+a+OhozSDNxs7GWTYAgkB5Npv9o30iIto93CUiosOjw2ODB+elQ88PngvvP6TDY89h2drbor3DPTo4OqDeXk/8nKND7u+H+8Px3/r7fSIi2t7bPnHdER1x739x8IL7cx6w3UJjGzYMqvNIHNEpI2BtqzMy1llbxB9R+B5csgLdpMmIsDjZVO5yLdBVFBobMjHvpN3YYWIG5AlbBgt54/nBc9o93KU723fo4OiA7m7dpcH+gB4OHtLft/5OX298Td/1v6Nqq0p3tu7QUnuJVtordGfrDl394Sr9/trvaXFzkWqtGpWdMt3q3aIXBy+o9bJFnd0OHRwd0KPhI2q0G/Rg5wHd7NykG90b9Hj4mCqtCjkvHKq2qlRxKrSwuUA1t0blzTKttFdoe2+bjuiInJcOEY0mAe5t36O17hq1dlu05C5RZ7dDjXaDyk6Zrm1eo2a7SRWnQtc716nqVKnu1sl96dJqZ5W+H35PDwcP6VbvFvX3+tR0m7S9t02rnVWqtqr01cZXdKN7g8pOmW73bo+F+vbeNt3dvks7eztZZlVkRLvBm4RtYiEMWwbVeUXWahxFwNpkdY5S/kwup1HWZcvkiUnfyvsmNm4y320KuRToKjsl0xuNIpBFRUK+gzyAQW26HBwdjMVnxalQtVWleqtOi84i1d06lZ0yLblLVG1VqdluUq1Vo6bbHP3fbVK9Vae6W6cv731JpYclWm4vU7PdpOX2MtVaNVp0FqnhNkbPdevj51RbVVpqL1G9Vadaq0YNt0E1t0bNdnN8/5K7RMvtZWq4I9Fdb9XHcay2qrTkLlHdrVPNHd1fdUe/8+5vuA1abi9TvVUfPa+9RBWnMnq/Ux2/u+JURt+6WaaG2zhxn/cdq+1VqrQq1HAbVHfrtNJZoWfPn43TUmSRzxqTRblHkGCyFdvjnweChHZSC7LJwilq/THtG+JOKMp8h0kTgEGTPx42tSG5E+iqZ4xNq2hFJIuOOQ8DGgBQhtOl6TZpcXORVjurI/H9StxGDXP35mju3hz97e9/O/G3pntccMcN3v1x45g0eMJ9ub1MFadCS+7S2Ftg4/kGLbeXqbPboSM6op39HXp5+DLr7DXeIi0SSKYKnyjYHn8QTpjAz2osGLXOm9BGqJigk61zJnwv0fHywStLtrUhuRPoRGorsW0ZmkeyqvymD8YACAPtl366e13afLFJ1VaVaq3aMWtxkiAS6HkPS+7IMu+loecpUG/XafPFJg0OBjQ8GFJ3r5tqPrMWKJNgdzAWDVJNi3cU0BcXB5G4Srscx63vWY5ZecI8LlGPqs6aMO8O29oQCHSJZ9mUoXkj6wqF/Ac2k3X9yTP7R/v04uAFLTqLYxdxlUK1qALdH6rOyIW/4Tao0qqMLey1Vo1qbo2ePn9K7q5LROJN7lRgskeVaPCZF2FOFLyxk4l5ApITJLbS6NeSvCPNOqfrrO8ozzJlnMGboLx86fKJCUtbgECXeJZNGZo3sk7/vAxwQDExVVTYjOdqfbN785ilV3Xw3NyzFskmBc+9v+E2xmvtPRF/u3ebFp1Fevr8qdL8Nl2cB7kD56Xf8g+0RcIN5BPeJnI68zxNy3NcRBZi1dgo0tn42tw+5E6gq55dM7VjLgpZVy5bXWMAIEL7pQrvWLH72/ep7JRprbs23qBNlxgNWoeO8Eqw+zawq7v18YZ1i87ieMO5/aN92j/apzu9O5E3njO97Q9bq2tqvOOQJ9dVEB12LKgjz1kLbFx0iGZdlvIo7w0iq7G6P69MnkyNQ64Euo6GOmuBWHRM6XhRDoCNmFJ/bOWIjujp86dU3ixTtTUSfsvtZaq5tVQEqCfQYUmPLtyrTpXKTpmWu8tUdspUdsr0oP+AbnZv0nB/GJr3pg/2gly+895fedZ0m840BurRsSG0quepqIemTEaZaEUPmqzLC7kS6ETqLUZo+LPFhPQvwoAH5BOU2+jsHe0REdEhHdJyZ5nub9+nRmt0XFgWO57D1T2ZUPeWIKy0V0Zr11+tY1/rrNHO/g6ttFfokEbr13u7PSIyu80PGqibHG/VwM0d8MpA0p91xE+WsDhmIT6jTArorIdBG1+ym2TmhVwJdB3u7XmbkbEJkyocygGwEQxco3Ojc4OWOkt0q3trdC54q6Z8A7gowbOgQ6SrDd7u8JVWhe5t3xudC9+q0O3ebfr9/O/p8qXL1N3tjsX7wdFBxiXz5G7tfopmSdYprIA98KzLIqtz0O+zKkNBcfST5Vg4awu6TB7mcaIudwJddebkMdNtwaR0RzkANmLKBJcNtF+26c7WHaq2quNNyLIWkV7AWnR9odlujidh6m6dSusluvLwCl15coUqToVWO6v09PlTurdzj25v387sPPYwAZ6nui5jHYd7O7CRMLEZdF9W5TxK26LTE8F7tn95S54n53Ij0HVZW5O4UeW54KSBSR0v24CaEi8AgjCpDplM/6BP1zavUaVVyVww8gLWoacT5u7N0Zfffklz9+aOHe9Wd+ujHePd0XF617vXqb/fJyKivcM97eUzili1HdFu7Szs2AwAk+EJ8ygaIStLf9RJMNVxDLKU56XNE5ELgZ6Ge0NUoZ7WGpc8Y1rlS9K4ApAFptUhk+i+7NKt3i1a6axQ2SmPj/AyMcDFPbt09u87UG/VqemO1rWXN0e7+a92Vulm9yb19/s0PBjS+s660nIqM+bIQ3/EG1/Bgg5shjf+T1JW056MijvWVVknZdzb80ouBDpReh0Ur3AE/SxzPTiJiSI4LO9MiisARBDoPPaP9um7/ndUaVWObSJmcoAFXb8wj7PW3zuLvd6uU6M9WhZRbVXp642v6fHgsZLyKjMIZa+xqc7zxkzs32TuZX9fhAE8MAvROF/V2DDN/jxJ/VG9FxhrPS+KfsqFQM+iIRYJ77AZXZ4VNu+FLCqmVz54RwBbMLkepc3+0T6t99ep0W5QtVXNXBTGEZBZxyOPwRPlcdN47t4clb4rUdNtHvPCqLVqdG3zGn0//J7aL9r0TfebsTu85x4fhKyFmO0vTTUIBO26LOo/ZcdS/uuL5AILsifN8WBa5TnpxIKqeEbVV3kjNwLd1gzzx11UGZKKef89UY5LyBLTJy54DQcEOjANm9vGpBwcHdDB0QHd3b5Lw/0h1dzayGruNjPdlT1OgAVdX0gy+RF2Tn3TbVK1VaVqq0q1Vo0WNhdotb1K5c0yrbRXaHtvm4iIurvdY2U3Sp/v73tE/ZLo/zqR8SqUsZBHNXZ4P2cxKRF1j5qits15Ie3JoDTGxaraCBVjYtFEY1HG2rkR6LZmWNhst+h3PKK43Mtcm7V12CZxYfqEAigmNreNSbneuU7lVplqbo0WnUVquI3MxWASEYl16GqD36U9iUCXyRf/OnavHDbcBpWdMi21l6jmjlzjN15s0Ny3c/TZ7GdS/UnU/po3BtCBqgmBoPW77IDd/440vtF7Dy8+ccdZQWngf58JHhEg/TFqGnttqaozKgR+0CRjEbBeoKfRCOskaHaZVxlVrXuPcp/oOWmljQ2gswQmYlMdUsHO/g5t722Pzrh27HJjlxWDWccjD0GFOPfyJKl3g+fNseQuUelRiUrfleivt/9KDbdB3/W/IyKizeeb9PzgOfX3+7S1tzUu71Em8P3oHOirHCNEHbP448BLD/91rOgNigP73KjjqiTjLJn3gPTJapJEZ77rqrtx7y/6kmCrBXoRM4wou3UZYZ2JSmyaKUsr/QGISlHax4OjA9o93KWFzQWquTWrreVhYjDreOQhRJns8K7z0p5ds65i0oR9XsUZLcWotWr01cZXVG/VadFZHLnKuzX6fvg9PRw8pCvfX6Ff/8+vY/U/OgSGbhdU3vhD1Max36fCkzCpUOZZ/KMKfNH1ID2yTnedY06Vz42bRpiIGmG9QC9ippmCTMem4vkmk3VDDUAQNtShJBzRET3qP6LbW7dHu2lbsCN7EhEHga4mHWUFOmtp5/0cVaDz7pfdQb7hNqju1qneqlOtVaPyZpn+cuMv9NXTr+jp8Om4XhwcHUjVnyQi3d/vmSoWeQI9riehCpHAxsH/r2hyIyhN2TgC/ZhSznXluUoxHCedTElfE7BeoCMTzUF2Zjrq80wH5RCYii11KAqD/QERET3qP6IFZ2F81JV/nW8eAzaKSx5k3dpF4tn//6jHsoU9K8p3eGV97sHcKNyfGwl2p0y3erdo0Vmkrd0t2j3apbXuWuCu8bJr10X3mGzlYkUvK4p14qWF/1/RRECSdDM17fOISWmt081d5XOjxtOkNM4aCHSgDZnZaFEe6nThUQlmr4HJ5K2ja71sUa1Vo2a7SQubC5kLvizEZdbxsDXIimGeCGefEXX9uqo172Gh2W6Oz2Jfai9R2SmPhfuN7g2uUBdZYXmC0vs924+bOA4Lso6z7WLUNlJ0vcg1nTf2CXPRj/utQB8mpbGuMbLqMUPUOMIr5DXWCnTMstiLjGg3qSEMwpZ4gmJieyfnueoe0RGtdFZGu167S1R369YdlaZKYGYdDxtDVMs5zzqexL097bxrtpsn9mGou3Wqtqq01l2j3m6Pltwlcl+6RETU2+uN+99PP/k0VGiqFJc6kBHKRPHEgOh62XXiIgt60rGEyZ4MecDEvlRHXuuyoEcV6RhbWyrQ0QjljyDRbjImNtoAeNhQh4L4pvcNrXXX6N7OPaq36rnc/C2qyMw6HrYFT1RHEedBf4+6OVxUV3jdoe6O1q8vuUtUcSoji7tbpatPr9IXX39Bf7v1N/rL9b/Qf878JxER7R/tS4ld0whaV04k9hDw7vWuCRPcHiKLpn99ORs3lWkpmpQAyTE1PW2woBNFG4fY0LakhbUCvegZVwRMFxe6XIwAUIWJg4owXhy8oO5el+7371O1VaW6W2xhzgrErONhUwhza5cV3VE3cxPdl3V68ILfE6XiVKjhNqjm1mjRWaQ7W3fo9tZtur11+8TGc6aKFhaRCA5achfm5Zd0uZ7ONfwQOOoxNS1tsKATRYunLca5NLBWoCPz8o/JFdXkuAFAZOcE0ouDF+MdqqutfJ1jrkpsZh0PW0KQRTzODupBa9NF77V9531vA8Zaq0Z7h3v0cPCQevu9rJuJY8i0b2HW/zBhzgrosL/LoMsTwfTlB7Zh6jhP1ySMzs3nZNIRZfc1EOjAaEwUGHAhAzZgQzt5REdERLS9t013tu7QSmeF6q167ndkjxPS2GQsLyHsWLSo4ln0HPYZcS3tpoe6W6cFZ4Hqbp0qToVWOiu0tbelpU2II3Jlrd28wN4Ttt5e5h1R467TEiqy3INwTB7n6erfdZWPKPFFGR1hnUA3ucIA9Zia32hAgOmYWG9YHvcf03J7maqt6thSl7UYMTnkSfTpTiPecWhxhTPvGTyxXpQJlIbbGAn19gpt720raQuiuo5790SxfvufE/Q+3nujTAREibsub7yw7zN98tYETB7n6bR063iubHxNTvO0sVKgI/OKhYkWa3RwwHRMbSvbL9tUbVXpyfAJlZ0y1pdHCHBzl0sf1SI5zF3e24SuiEK97JRptbNKh3QYu00IE8kiUelv40RCOW3ChLx3TRqb7YWlJxBj+kRGVI8NWbIU/iibx7FSoJtaYYA+TJr5NSUeAARhUkd3cHRAR3RED/oP6NrmNWq2m1RxKnBljxCiHu1V1JD1JEYeXdzDQtkp07fb31Kz3YxsUZfpT4Os46a0cSLCrPu6jQ/+iQCeJwHgY5pRiEXXZEtWFnSMq08CgQ6swoQOGbN8wAZMGVzc275HN3s3qeyUqdqqUtOFKI8bshafNgRThHGR8qru1senLZSdMq10VmhnbyewXWAt3zLIWIJNafd4BLnF646zbRMbWWKTp4FKTaRzUiJMgEPbncQqgW76jBbQjymV2IaGGxQbE8rok+ETqraqx45yQogfTBGfJgeThHFRXN3ZUG/Vx67vv/n9b+h/Sv9Dn//hc2VWcN5O5WkLXhWkveM6a0kHfGzSGionEnTXm6CJD5vSPC2sEejIPEBkhuiAKw6wgazrSvtlmxY2FzIXC3kKJolPU4NJkxiiDeqKItpL35Vo/vH8+N9PP/mUZj6fOdaHJhnXsSLfJssnA4UxHQAAIABJREFU0UmrdhrAih6OTWWISF1fn/ZEEU+k25LmaWCVQEfGgawnaXDGKLCFLCeRbm/dprJThuVcYcAadLlg2iRG0DFveV6vfuz77s9RrVWjL+9+SVcfXqXbW7dj7/7OE+O849HyNmZU2ZbbNpGRFrqPvtOFqrhmMVHklWvb0jwNrBLosFiCrDsUGxtvUEyyqisvD1/SorOYuUDIY8irmFMZbLFQ845ns8HaLip7/t+Lyul4rXq7QeXNMn03+I66u13ptkXmbHL2/7b11aL4q/yGPE9kxMVGDwwPGwU60fF4oyyexAqBbmMjC9STtWs5yiGwiSzK6vBgSLe6t6ju1jMXEnkNJoo2k4LNExhhlvas48emrfczK8jD4ttwG1R367TkLlHNrVG1VSX3pSs1QA8aA4hEui19Ny/eOsc9NotSVQRN9tiCahf3LKzoMMKexBqBblNlAeoxpdG0oZMHgCj9dnNrb4tqrRrVWrXMhUSegylizdRgs0DnhSDLuuzPOtKWnUzwl0vZPGi4DVpuL9NSe4mufH+FZq/O0m//9tvANi1OH8yzzpnYl4sEeRoivYgCKcjrwiZU9vVpf79NE2hpY41At63CAHWY4voiO0mQdTwBIEpvANrd7dL17nVqtBrUcBs421xzgEAPT588CXTet/HEcdjvVbzbL/jZd/Ks/9LP/naO/nbvb3Tl8RWafzRPdbdO7kv3WDuTdBAvchv3npf1GDPIiqvbQGGKASRNeNZbW9OA5yqu4llpYcoY3zQg0IHRmDKjKduA29zIg3yRRjm8s3WHyk6Zmu3m2BqGoDdgHbpc+mQdD1OCKks6u0khK8zZf+Pk2dy3o+eX7peo4lSOCXUV4wCe23jQz1kRZEVXAU/Q8SYF8ghPlNs+blPpBZBFOtie/rowXqCb0FiCbDBtVi2sETGlcweASP/EJjaDy1Z0QYQibdJKkyArOWutTxI/dvJpyV0aC/Vf/fFXWvpVnkXdBMOAyNqfdAM50fN4v88TQZMzJo0z46LqFIMs8j6P5U0FVgh02ysOiIdJQjfoeDXv93k/5gXYhc5O7/nBc2wGZ7noymuABZ2fHkmPdAtyaVfh1RFkgV9qL9H8o3mafzhPv/rjr+hG9wZt7W1pads8TBCqQYIy7jgjSJjn9RhZmW/OG3G/K4txK8bKfIwW6HmuPCAcEytt0Owrzx3NtPiD4qCr7dze26aai83gsg5Yiy5OFwj04+khsnzLPoPnxs6mt+6yOHdvjr68/yWVHpaodL9Ec+tzVHpQov5+X3kb52HCGDTMJTvupnk8d+g8ilb2e3QfYWcKcfMw7TSxeXM+3Vgh0EExMbXhZEU5r4zmrZMD9qGr/jTdJjaDMyDAUnwymHQkmckhiku6TJqmOSnivav0sETzj+bpZu8mVZyKNqFuwjiEHU+IxHrcZ5rwjToQHd8V5omQB92RJE/T0l5FmChJAgQ6MJI8zKihwQFZonqC6ODogNov27CcGxIgRvlpAQu6XJCd4DFlIsjLXy94m8pVnApVW1V6OHw4bqdUYop4CPLU48UxyvjJhO9TTVi+HRwd0GB/QHN35+g//vM/6JOZT+g3f/gNXb50mT7/9efU3+/TSmeFDo8Oj903PBjS7uFuGp+QiCRjaN3lIcx7I4042ICxAh0WyGLCuo3bDMovyBLVdWils0L1Vp2W3KXMB+sIZomnLIOuM7/zHGQt6Ek3f1MVwjaja7pNqrVq1HAbtNZdo683vqbHw8fK2j6TRDorYHhu6VGtknkbq4R9/43OjdEGhK0KVZwK/en6n+jKw9ERf189+4quPL5C1VaVKq0Kfdv/lhpug9ov27TUXqJrG9doYXOBbm/dpo3nG9RwG9Td7RIR0bPhMyIiar1ojSeK9o/20/twBhMFepBLe9Cy0SJitEDPU4MBwhG5I9lIXiYZgL2oGnRtvtiku9t3qdaqQZwbFkwQT1kGWMyTp13Sa9KKp4ynSMNtjI97rLVqdG3zGn0//D5R+2fSumyeIBetH+dZJMOemwfC1uf/MPxhPJmz3F6mZrtJVadKDbdBc9+OylnpQWn8N+/ailOhJXeJltqjPrDu1sd/qzpVarRH1yxsLlCtVaPV9io96j+ite4a3e7dpuHBkF4evDw2caRbvMfNV51lPShOeTn2ThVGCnRTGkOQLnmrkCjDIEuS1qeDowN6fvCcFp1FqraqmQsKBLF4yToeWQRYztWkX9xr0pgcSZq/zXaTqq0qXdu8Rjt7O7HaUNPWaYvGFUFuwzzxruuMdRMIOkJtwVng7p+SdImMN3nddJu05C5R2SlTtVWleqtONbdGjXaD6m6dqq0qLTqL9GDnAS06i3S3d5f2DveIiGiwPzj2HYdHh4mWbJi2k7uM8IZAf43RAh0Ui7xVyLx9D7CLpBNE1zvXqdwqw2puaCj6GvQif7uq9ItrQWd3hNcRN5V5XGvVqNkeCacfhj9It4EmCXOiYIEj+pv/CFiRld2WMXcUbwbvOv+1jwePhUeDqt7Dwj8J4O3b4v2u2W6O41FtVWlhc4Fu9W6Nr+vt9uh27zatdlep0qpQb7dHw4MhXe9cP3G84GB/MF4nf0RHwvSKk86qkY0LjLQjjBPoyJjiYksnIYtNHR/IH0k6WWwGZ0coqvXYlLXRNoewshNkvda5IZ//mSonAKqtKi21l6jeqtOCszAW6k+GT04IG147akpfLmrXo46dWTd508fcvMkF/9/8iCzoznOH6m498ASSrNpUr79tuA0qb44mxuvuyPpebpWp0qpQvVWnilOh5fYydV92aamzRIubi9RsN8l96dKT509otbtKe0cji/zG841Y4wCV5SFqObOlPKaBkQIdGVM88ujSksdvAnYgcmmU/bm0XqK5b0+emyz7c9biI4sQNY1U/VzE9C7qxISuNOQJYVHZYs9EV5kP7DN15nOtVaOyU6aKU6FbW7eIiL8m2BYX97wSZvUX/Z2XTt3dLlU2K4HlwrQ2tdlujte9e2G8Jr69NP654lSo6oys8Xe27ozWxreqdOX7KzT71ew4DWRc5pOU9aA8ieLeDgwT6Mic4pH39SZ5/jZgLjIujezvv/jyC/rf6v/SlR+u0NyD4zsmi4Sh6PdZiVUTfo6TXkl/n/UgMs1Q1O/WkY5sWeL9XZT2SdJfdD+bt6K4qQwNt0GLziLd37lPZadMO3s7XKFuSj9uSjx0whN5fm0gI8x53g5efsvWi6zrqGxotpvUdEdeAd5JK953zt2fo/nv5mnRWaSHg4dUdarU2+tJpb8MMpMncfIdGCrQQTGQnVWzHUw6gbSJ2pbuHu5SpVVRshlcFgLVlN+nPTArmlBVJRARjp8rzktPXtlSkf7+dwblr/93uvO62W5SvTXawGtta43KTpm29raOCXVTxEOexxMiwR31fh5be1tj93CZupGX9mVcX+/PUbVVpWqrSuv99Uj54Ceq14IsNi23SAtjBDoypngUZUImTkcDQBKiDiSfDJ/QamdVegCDYEbI00BS9nuxMZyedJURxax7e5J38d7Jiv8svCXqrdHxWTW3RrVWjTovO2O34Kz78TwbNHQvJVjprFC9xd8gTlTOs66XKuu31256R8ctOov0ZPhEmF5hHniqJ6xMmQAzCSMEOsR58ci6o0sTCHSQNrId3eHRIbV321R2ytgUzrJQREty3gbOpgR/ORJZuFV6L7Dv8D/blH0t6q061d3RplwNt0GtFy367PPPMhfoeRxH6BgjPXv+jJwXDu0d7tHdnbtU3ixL14W8tTO8OuQJdf+Gibz8UGUhD8O0vR5MIFOBnvf1x0BMXjsaESjjIE1kO9KG26DFzUUcpWZZSGNtromBt8wg6zjlIfDWffP+rmM5R5Awz3oSqtlujnbVdspUdap09elV+tVffpXobOq45EW8hK0vT8r+0T4N94ejDQBbFaq1alR1quM12jJlMW/tSlhbWW/V6asnX9EXX3+hLV+CCNu0VoY86snMBDovI0AxyFMFkgUeIiBNZOpY62ULLu0WBr94yTouWQTefgBZx8n2EDbxwRPNKt7JO41AtN9D1mm03F6m+Yfz9OWdL6naqtLft/7O3UxOV3uehzFE1F29w3h5+JJ2D3fpZvcm9ff79E3vm/HZ4d4maUFHqoWVxbwE0cTDse/+do7mH87T1adX6fnBc4W5Hk7Yzu9h+jDq9baQqUC3vbEB0SjyhAzKO0iTsMHc7uHu6FxgWM6tChCl/PTIOh55CKKJH9GmiCrexRPgpljPRfEufTc6grLWqtG1zWvahXoeNs9S5SLtnVd/REd0vXOdam5tdD64Wx95grWXQndpDyqLJpU1XfWbt3zE/91Vp0q3t25TuVWmFwcvVBUBKXg78IcJ76SWd5PJ3IIOioGqGVMbKeqkBMiOoHr25PkTKjtliHMLg0nWRBMC0kNtCHJv9/6uYnIoSICbaj3npcdye3SeeqVVoa3dLW2u77aOm5JsKHZ4dEhHdETd3S4REbVftul27zbd2blD93fuU82tKenDijLhKeslsOQujU80aL9s0/rOOm0839BVRKSIUn7ytJYdAh2kQh4qSxLyMqMH7ICtbwdHBzTYH9BKZ4WuOddouS3n+odgTjBVsGSdJkgPNYEnmHWtBw8rx6Za0L24sXGqtWpUbVXp2uY1ur99X7lQt238EHUd8/7RPu0e7ZLz0qGG26Dvh9/T9e51qrfrVHbK1HAbVGlVaMldGu+wr6vM5zlE6T+a7SZVnSottZdoYWOB1rpr1NntpFSCTiIr0nXtMp8FmQj0PLkgADmKPiHDzugVOS2AftiOyZsRr7t1WM4tDkUaTMoETFioCSJBLHI/V/E+0XNMdznmpUHTbY7b1Xqrrlyo2yQ0wpYy7h3ujf492qMjOqKHg4fjHcW9ZVcVp0LNdpOW2qM01dVnmVrGdIU439tsN6naqlLDbVDdraddnMZEsYzzdp+3kcwEui2NDVADJmT4G2GYgklxAcnxly/3pYvN4HIUiuKSKZsWRRpg60pDkfD2p68qa6PtniCycWeFuvvSjbX5lonjhSCCBNHe4R412g36pvsN3ejcoKpTpUrruBhPs9wXrf1IWu+qrSrVWjVyXjh0REf0ePg4lTLFemPIbhxnuxU9dYFuW2MD1GCqME0TU11vRBtsFD2/bMbLv/2jfWwGl7NQNLdMUcCGeerSMWxjOJXnn9su0KOmQ71Vp2sb16ju1qnm1iK35Tb1wWFjm+cHz2nRWRxbZLNYZmXy/ga6g4pv9jwcam6Nyk6Zng6fplK2RONT2ettJDOBDopFXo9BiItJ6cDmC5tXEPD2cfnSZfr9V7+nBWch8q62COYHnoDKOk5ZpEHRBtg6AjtoF+30nLSM5cViGVfkLLlLVGlV6Nvtb6Vd323rY0VjmpeHL+lG5wbt7O3QwuZC6nnGluciinN/Oqh4VtNtUsNtULVVpc0Xm7HLi8qy5j3PVGNYVFIV6LY1NkA9tlcYlZgk0KOeM8kT80EiHqTLJ//9CX298XXmAwIEfUG1ddO2UNRBtsrAE828dFWV1jbnmaq61nAb0mvUbRkvhU3Y39u+R9VWlRY3F5VZzUV5wNutnBXnWZelLMuw6vrnbSZXbVWldntXNT4MG4fy3OJtI3WBbmMiAbXYXGFUYspklYq8iGt5h4DXwx8bf6T57+YzHxAgpBOKKNKL9r06guwmcGnt3m5q0DER5q1R33webH00ZZwgghVDfnYPd8nddaneqtOisxg77XmTkTxLuOjvRRblvLTU8Wxvh/2KUzkm1IPGfioEetj40mbDcGoC3eZEAuqBMMtmwor3vjTqZVzLO9zqo7F7uEv1dp2uPrmKQUnBQtEEq61iz6QgswmcSmFqaxnVVdaa7SYtthYD23STjRlhR6mVW+XxHigylvMwIS77/6zLi6khjTaz2W7S/MN5mn88T7NXZgPFeByR7n9eWHlkXd5tIxWBjkE1YIFAT7/REFmts268RMI9yu+LLuwPjw6JiOh65zrVW3UqPShBoBcsFG1wCsuYmvTzyowoPVWms61lNEq8o67br7dGZ33vHu5y23ZTPc2C4rXxYoMWNuX2PxGJbNm14uz1WZcVk4PO+sfmYenbEs0/nKff/um3wrIb5eg0tsyx1we5s9s69oNAB6mD8jAizXQIcvcxsfOXIa6YjyvuTeXp86e06CzS3a27VN4sa++IEcwMRbMoF3mzJ1Xpl6b1XMfz0gqy5Uxk1Q27r9Kq0NbelrCNN60PCuoXD+mQrm1eo6YrZzEv+maXaQbVdS9oYqXZblKj3QgV31GWvIrc4/OqKVIT6KY1MCA7srbYmoJo5jCooQkTjrz72MaL17gVJT+ChLpqQZ9Gu3dER3TNuUbL7WWqtWpjN0IbB8EIyQdLRcvzIn6zqsA7Ro2XvqpFk415JhNn3npnWeHpWZpFmNZHB/Vre4d7tOQuBVrPWUGXdf4WJSSd0JTdC2C5PXJ1Lztl6u/3heUliqcj+zdVa9lNJvU16ACY1tlkCc+aHSb4ZP4e1OCxM5Z5nHnUQRRBr0rYh+XLg/4Dqrt1bkcKa0SxQhEHu7Cgxw8yVl4dZcq2PAtLozALsIxIrzpVcl+6gX2PSX102Hj+ZvcmLblLgWlhUxnIS4hbn3nCXCYPK87IMySK0YknuHljIt6YKazM2gYEOkgd0zqbLIkjxNn7ZS2/fngNHdBDXKt9kGj//Nef09yDObr65Kqw48QAqFghz4PelXaTrndqx34Ht9hkQWagrbpM2dQ2RUmfsHIYds1Se4mud68L+xDT+uiwyeP+fn+8a7vI4pp1/hYxRK17/ryLsyN+w21Q3a0Hll92YzfeeFck2tnTA2QmAWwCAh2kil94gBFhFtMos4Si5wcJexsbrqIgEupf3vmS5tfnx5vBsS6DGAQVL5gkfFY7YvfWlfbIsna7d4WW28t0pzuK8+3uFbq7NUfu4GO61btGrcHH9Pfe32hj5zK1Bz+nwfAsPe3/J612Rh4ji+uzNHdvjm53r3Deo+as5aIHXWtWs/4u2XgGuWFHFSxBadlwG9RwG9Tb7Qn7AVP6adkx3K3uLZr/bp7m7qNPMiVE2XRP1d4AVadK1zvX6bPPPjtRZoKMSqwRKYpxKqjc2qRDIdBBathYQdIiiw44qfAH2bCzt0Nlp5yoE0bIX9Ah0G90qq/+rZ3422qnQXe35uhur0Qr7SY92Po9LbeX6f7WH+jpziXa3PmYHmz/kbYG03Rv6y/UHXxE61tfkLNzkbafX6CdwdvU6X9E24N3aXv4HvWH79L24F3aGpyjncF7tDWYpp3hu9Ttn6etwTR1+h9Rrz9Nw+FZcnc+pq3+O/Ss+yFtD96npzszdLc3R892LtGT/id0r/dn2ti5NJ4M8MLtbinzfLIpqG5LTJpESvLdcTwBwu5Zao/Oke7v97ntvin9tOw45ZOZT+jKoys0960deV6EwCt/QR54qiZUKk6FPv30UykDVND/efcELQuU8UI1GQh0kAqwnJsHb6YSmM9Ke0VqA56sBwMI6QYVYurB9p/o4fbv6HqnRhuDf6et4Xna2PlXag1+QVuDC/Ro59fUf/4OPdz6NW0NzlF/+B7tDN6hrcH5V+L6PdoevEe9wYWR0B6eo97gA9oejIT2zvB96vQ/pN7gg7Hg7vQ/om7/PHX7F6jT/+hkGJz83dZgmpzeB9TZfo+2Bu9Tb3jBJ+bfp+3Be9Qfvk1Pd35JTv/f6G6vRNvD0fs3dn5Jd3t/peX2SLCvdEbW9tXOyTWzRQ+q2xIbJg9l1tfG3eAs6LkNt0GrnVVhu2/CGJo3jhOtFb586TJ9Mf8FzT+aR59kSBAJcZ0eDvVWndY6a8Lxf9gePGHLPtlyyVrdZS3sJoJj1kAq2FYxigLqpT0c0RFt722Pj1KLMwhEyG+IMwj+pvs13ewskjP4v7TWXaD+8C3aHr5P28PpV6L6wkgA9z+g3uAD2hq8T51Xv+v0L1B3cGEssDv9j8b/TyM4vQ/GwRP6fjE/iu8HryYK3hv9fzhN288/oO3he7QzfIf6w3M0fP4mfb89Qz9sz5A7+Jj+3vsLbQ0u0N97fz6WVnd6pbFHQRGCjs28bBBqMkIlrpgJtKC7S1R2yvTi4AW3/TdBoHvxCBI//t8N94e0sLlApfWS8flehJDVMriyU6bB/iCySPdf7036iMS6jQI8DO0CHeIcEJnTuYDj5K1ByzPf9L4Zr1WU6YSzHgwgpBvCxJTn3n2zW6W17iKtduq01X+XtgfnqNc/R/3hOz6LdnpCW5VIl72nN/BPJlx4ZZF/n3qDaeoNzr3yAPiAtl55Atzf+l/aeT5N/efv0uCVVf56p053elfoVverzPNdV1A9kLdl926Z9jPud4TdV3Wr9PLwJbf9N6mvDtrQlOWTmU9o/od5Kn0LkW5C+Nvf/5b6XgANt0F/3/57YBkWWc955SnPotxPKgI9r4kH5IFANxPUTzvY2tuimlvjHqnG64AxECpeYIWF57J9vVOnb7pf0c7wPXr+/E3aGb5P/eHPqD34J+r1p6k7+DBzoa1KpEcR6rJifnt4jrr9C+NJi15/mgbDt6g/fIe2B+fo0c5vaK1z7VVan1yrb3tQIdDjuoRnEWTc2+O2sWHpUGvV6JveN9w+wFYx8ul/f0pfXPuCrv5wlebum5//eQ9Z1MNaq0ar3VX6r0/+S2odephWKMqS2dQs6KDYFKEy2Qjqpx1c71ynmlMLtZ5n1QEjZB880bDaadCjrc9pa3ienvT/g5zBv9HW8APqeRutvbIge//PS2CFug7Bfly8f0A7w/doe3iOtobn6fH2p9QaXKTu4B/pdu9q5uVBRVBhQWfXvGb9TUm/OWn7GpQOQS7uRHb313+99dfxenTs5p59+U77vfVWnRrtRqhIB6+BQAepAIFuJlh+Yj5Phk+o1qrRUltuEysI9OKEte4CPR38J620l2i9dZG+fvBH6g1ebZg2uEC9/vvUG3wwFuV5DyKRrlOod/vnafj8bdp6lc6jTeqmyen/K93uzWdeRuIGVe7tNolz3rf7463CEyAoXRtug271bgn7ApvHUZ/96jMqPSqhf8o4ZFUX626dbvduc8swlkLzgUAH2rG5U8k7yBvzWdhcsKIDRtAfbnYqtNYtkzu4SLd7V1+5Wb9P/efvUG/nHdoZvJXqRm2mh7TFeqc/8kzo9j+greEHtD08R892/p1ude0S6qpFtW3nYPM201K9Hp+XtvVWnZqdJu0e7nL7AptFzMvDl9RwG1R6UEIfZUD5Trsu1t06zd2bo//4r/8Q7rQOjgOBDrSDymcuNnf4RWCwP6C13pqUa7u/88XgJ1/hbu9Lcvs/p53h9Oi88OE07QzfoU7/wxNi1PY15WkJdd3v3BpM09bg3Kuj385Rr3/+xM7wJgfV7YhNAp1NA9UTFkFnotfdurA/sG0s5Rdf//3r/6b5B/M09yD9XcQR+OU6zXc220268ugKffbZZ0R0crM3cBIIdKAd2zqVIoH6aSb7R/vUbDdp0VmkaqtKzXbT6M4XQV9w+v9K/eHPRi7rA7GwTEt42h7SFOmeUO/0P6LuK/f33uACfbv1Z9oafkgPt3+befkSBR1HrEGQHU8PNn1rrRrd7t3m9gmmWxq9cQTvuKzZr2fpyvdXaO7bufEu4uinsgtpejD4J7fmH83Tn6//mVuWTS3XWQKBDrRjcqdSZGA9N5f2yzZVW9VIlnO2Q8x6EICQLNzoVOlW7yrtDN+NJDyzFsA2hLRFuj/0BudfnTF/nrYG0zQYvk3fbZkl1HXsug5Rxk8P9vcLmwvHXNxNdwMOOpvai++Cs3BsktnGfQnyFNKqh/46P3dvjkoPSnT1yVX67ZXfHitDsru3Fw0IdKAdUzuWooO6aSZ7h3vUaDeo6laN7nwR9Ib24Oe0PZiW3uANAj2eSM86Hp3+BdoaTFN/8DZ9t/W7zMvdcltfGwJRFp7GjVaD7u/cJ6KTZ0ObhEiU++O5f7RPPwx/oFqrduy7UQ6WM/9+XRP53nexy0O80HSbVHEqJ8oSDEYnSU2gI+GLi4mdC8DEianc7t0e7druyu3azgYMfuwPt7e+ovbgnwNd2s0VnPYEs9LsAvUG71NveJ5udhYzLX86B+9om0ZB1E433Ab19npEZG4f7RfjorHdwdEBNdoNqrVqY+u5Ds8MmwJv00HTyp/K7/PaEH++11o1+mH4A7c8mVjWs0S7QCeC+0KRQaUzF0ycmcfzg+dUdspKOsmsByMI8UNv8CHtDN6JJdDNEZzmB+PSbPAR9Yfv0p1utktUdLQh2BiMnx7+dG62m1RzauS8cIwTLaw1Pyhej/uPaa23dmKiuWj5z7Mii04GSLvfVvk+vyCXqefVVpUO6TDF0msnqQh0opPraCDWi4FJHQw4DvLGPNa6a1Rv1ZV0llkPThCih5X2Ej3Y+gNtD99PJDgzF5oWhbR3dw8L3f552hm+S4/6v8usHOratRxtEz+dvf97G4POXpk1xvuUN3YXxWn3cJe297apvFmmilPRWqZMDFHFN7tGO830ifMu//Vs3HnfyHt+s92k0sMS/e6vv0u5JNtHqgJdVNGzboCAPkzoYAAf5I057B/t03B/eGJQk2SQkPVgBSFaWGkvU2fwEe0M3499lrkpItO2kMV56UFha/A+OTsX6UY3eXsQJ+iw6KFdEqfzcnvk2t5sN+ng6MAYIxa7xjyMhtugslPmLs/KY/6rtIZnZUWX9WjgfR/PnZ1XttnnzD+cpz83/5xCCbab1FzceZU7SLSDfIAJGHNB3pjDzd5NarQbsXZtDxr0IdgTnvT/nbYibAoHgZ6OUM8qLtuDc9Qfvk0bO5dptRNvP4okQdcu7lnXM5OCX+TMP5qn3/7lt0aNg4PWmPs5pEPafLFJVYe/sWle1p6zglS1e3radSRKvHnCPOxTpSJ1AAAgAElEQVS5/g3j2PSb/26eVtorKZRiezFmkzhWqJvUSIH4IA/NBXljBruHu7TcWaa6m8y1PU6ni2BKaNKz/r9Tb/ChEoGZtdDNQzBBpHf6H9HW4D1qD/4p9TKper1wXkSa8nS+Pzc6I/zeHHcn9KyIMoG/3F4Wbmyahfu20vwJsBzrepdpbu5RvlnkUcD+W3fr9Hj4WHMpthtjj1kTnaloQsMF5IGV1kyQL2ZxvXtdmUC3dSBU5PBk579pMPxZpE3hINCLIdJ7gw+oP/gZ3ev9b6plUodQMGH3atNCvVWnP638iT77/DNjxrfsEWpExI2bu+vSvZ17geLctv4oyG09jQ3u0qwfMu+Ksn9EkLs/+4xGu0EP+w+xWVwAWgW6qnXmWL9uJ8gfc4H13Az2Dveos9uh8maynduz6uARkoWV9hItt5v0/c7ntDU4R11Y0I0LJoj0bv8C9Z+/R2vddI5fS8NKmHXdMyUsuUtUWi+l3h8HLT31W/JFXq3DgyGVnTJVW/a7tfvLu+xO5GnEJc13idaLx7Wciyzo3vUNt0GNdgMCPYBM16DHfVaQdR2i0BwgAs0F9cQMyk6ZKq1K7DPPecE2i0WRww87n1Bn8CFtD95NLM79YjJrUZu3kLVI7w4+ou7gAnWHH9Hd3pfay6VOYQUr+skw/3CefvPX3yjvX8LGyaKf2d/5//an1T9Rd7dL33S/CTxxxBO7WactL7AC0rQy6e/DdcdJNJES9eQFnihnA3tPrVWjhY0FGu4PlZf9PGCdQBc9P0y0g/SBCDQX1IvseXn4ku7371OtVdPS4WY9yEAIDt/0FmhrcD6xWztPSGYtaPMYshbpnf7I3X178C51+h9pLZu6LXhoo46H+cfzSvtj0XhY9DuZMfNgf0Dd3S5VWhWqOtVQcW5SHge5W5sSR16c04gr79lRXPrD1pqLBH7TbY69L47oSFnZzxPGbBKn+p0yjRDQCwS6uaAOZM+is0iVVoWa7aaWjj3rAQZCcNjo/z/aHr5Hvf60chGZtZjNazAlfXeG79O93l+0lU0I9PRC023S/KN5+uIvXyjpV1ird1IO6ZD2j/ap7JTpq42vqOaO1ps3XX6/ZYLwDbLkmmrV531DGpMKbJrIpJOMtTwsrs32SKC3X7YVlPp8kgsLumwcYGFPFxPyHfDB5Em2PHv+TLnl3N9xZj24QAgON7tVcvoXqTc4l0sBmddgQvp2B+epNzivtXzqXiYTxXW2CKG0XqLZK7OJ+xUdBqj72/dpqb007q+CjgLNQgQHrXfOWznjid8k38feK3pe0HtFlndROVhyl6jiVKjm1uja5jU6ODpQVlbzRmEEOkuYWzxIDkSguWBiKluW28u01FZ/tnGeBiN5Dk7//9Jg+DPq9tWKPRMEZJ6DKenbG3xAO8N3tGwaF7RmVMd7bLFo6kqD5fZIoM/dn0vcr6jq150XDlVaFfp++D2VN8uBotwLaVjORVbbrDd2S7O8yFiso7imh7mjB+3EHpY/7N9rrRrVWjW62btJ3/S+oc3hZuKymmdy6eIeB1jX1QJxbjbIn2zp7fao4lS0DWCyHkgg8MOt7hXqDc7TzvDdXAvIvAaT0ndn+C6tda8pL6NpTvLlzcIZ9du9759/PE9ffJnMxT3pJsl7R3t0eHRI9/v36drmNVpyl6jaqgpd2XXnY9ja5ryL8aA0YX8fNmERJKh56SkS7zL5JLq23qrTSmeFyq3RhA8IJxWBbqMQCFq/DsLB5Ia5IG+yp9luSlklooaiDnZtCa3+v9L24Bx1+sl3bDddQOYxmJS+vcE0uf2fKy+jaU/yFXFSkWcFLT0sxe5Pknh/7h3uERHRjc4NqraqwmPTgvJOlfVcJMSLWEaCykycfBHlk///omtlJgaCxh7NdpNqrRpVW1Xq7/dp93A3dlkvEqlZ0G0G69ejg8kMc0HeZMvh0SHd27kXaSAUdcCU9WACgR/udOdoZ/izQgjIPAaT0ndn+B7d7urb1TmtOlG0SUW/oPG+/cv7X9LVH65Sf78fq0+JOxa9s3WHFjYX6JveN1Rxom1YKrtbt2xayLpRFzUk8RjgucP7n8n+G5b+ookU3rX1Vp3KrTI92HlAPwx/iFW+iwoEegywfj0ciEBzwcRStqx0VqjslJXv3u4fNGU9mEA4GW50atTpf6R013aTBaTzu/epVT1Hbm2a3NL749+3n14Y/fvd+dHvvh/9v7P1EXXcC+R8/i61758XP/vZheP3KUw32ZB12nb6H1G3f56c/i+Ul9O0XYeLZiE9YZn8do6uPL5Cc+tz9Omnn0buT+IYi14evqSV9gp9u/MtVVqVyBuW8kS0bD6KNhormrt61KCqjsTddZ3Nd1nvhq83vyYiwlFqMYBAT0iYdb2oQggi0FyKXC5NoL/fp6qj3nqushNHUBsebP+edgbvKD3z3DSB7t7+YCy83fI52rzwFm18cJY2PjxLz372JjlfvE8b/+9tevbeWdr8r3do48JbtPHzt+jZubO08e6btPnLn9Gzd9+kjX98i569/yY9u/Q2tdfP0+av3iW3OU3uwjQ5n75LG+de3f+Pb9HGx2+/fu/jC9T5/jy1fvcedXY+jCy6bRPpvcE0dQcf0fWO2tMgspjkM+ForrQCa6WcfzhPf1j8A/3yl7+MbOiJI87dF+7Y5bjslGnJjbZZKSvQwsqOSNRBkEcvNyrqh8haHmdiJaytqLVq9F3/u7hDpcKjVaAX1Q0cLvEQgSZTpHJoImu9Naq7dS2dOCzoZob723+krcE56g7UWX0zEehbx9fOuzenqV2bpo3zZ+nZ9Ju0+d5ZevbeWdo4f5Y2Pn6LNi++TRsfv0UbH71Fmx+/TZsfvfrdh2dp4xdv0eY/jUT6xr+8Nf6bFzY+OjsS7P90ljamz9LGP56lZx+8SRu/eIueffAmPfv4LG3801l6eu7/0LOP36Jn02fp2YWz9Ozd/0Mbf36XNj9/mzYfTtOzy2/T5rfvj9Lm7jlyeh/Q5oNzsQW3KQK90x9tFHe9o/Y0iKyEclHaLr84bbab9NWzr06MFWX656hifvPFJlVbVaq1alRvxet/wiymQWueIcqTlxnVAl12SYHI60Ho1u7WqeJUaHFzMelwqdBoF+gQAsEbzuVRLOXda8J2UC+z44iOaL2/TjVX/RnoXudbhEGubeHe1l+1W8+1isfuh+R+PU3On9+njXNvUqs6Tc/OnaVnH5yljQ/fos1/9onxfzkutMfhF/zfb/zircDw7OORmH/2L2fF13x0ljb++ezomp+/Rc8+fJOeXnhzbMHfmD5Lm//+zuj///gWPXvv/7N33uFRVOsfP6FzVbBcy7X3fvUqKohdpKgIViyIimLvXr2We5UkQBoJCAKK7dqwl5/oVSEgJdmS3dB7Cz1bZrbPhpbk+/tjSdgyszu7O33O93neh5DMzs6c/jnvOe8ZDffUIrCrYkvp2Z2V8DPiAvdpxYse5MrgDr8neVlVy5ttBohLBhub14Zt0W3t/UM2Ky/FjB33tuyPzB7egIWehXkd7Skmf8QCHLXsTMrJq2xAO92SdqFyYGNsWMQuQlNzE5qam/IeM5lZsgG6UeFTCvGBupH2slMA1LZovVRPS/1LUeOuEXV0jdodOTXpbHv4c1n3nssB6OzWSngdFWD+rxSNpYVwTSjEzoq30DipEDtL30LjO4VpoVku44V/HuhP+f3E/feYFPPouyqL0FhRiMbi0bH3qyqEr1FfkB7ixmKFf75h2hGjA3rbO7alrcVjQQtaEvqITP1zNlsoF/sWw+qJRWZf5FukyzJhdpNywkxoqwHfvYW87EL1087YUeOuiQW/9dVLMl4yu2QHdKr0EgvreoJeCoDalp7KktHENXOynH/eZtRroU1b5rMgEi2WHcyzNbevvH3pt+vXsXDPHAvP5jI0vh9bTt44fnQMyqcUtnuy1YJuyW3y/u+fUgRXZSE8M7I7m15tQA9y5fBx0h+zFt+OqLUXXe36KqfNXheL2u5knajx1GBdaB2A1ODDfMpm9aVnlyfryOx8z5pPlHZq+ZcVKSetxK6CyGWLgt1rxzL/MqwPrafHqEkkWQCdes/FS6gxzgbctSYKgNqWVsuNGbSR25jz/j8xRgdR2jV3+EMEuVLJQS2fQGcuZwl2ThmNnSVvwTWpKAbj5aOxc/8e72QPuSogrYC53i5C46QisFvSRI/XGKD7IlUIRcuw0j/PMG2J0ScYZ62bhTlb52DO5jn4ffXvmLlwJr74PHF8J9Q/Z7O6cpl/GSxeS9YB4Pjywuh5omWTcrsA372SIZzv6DQxkwN2xg47a8fqwGo5hk2mleSArmVw1KKySSshUNfa8ngK6NoVrZvqakN4AxysQ5Yj1to6XDqY0qaFuFL4IuKWUMvuyQ1VgbWUo7EoFjU9flm4lCA+85+j8PygqzH5gdslud8frz6OHe+MlgfUJxWhsaoQvpBeAL0SIa4M64K/GqYtMfIEY/WmaszdOhffzf4OM2bMwIwvZySM3dKN2+LhPZ1Ce0PYHN0Mq9eKOqYur7wXcx42NflNqiXuQufW5xPUr62MLXQvxJ6WPWhubZZ6yGRqyepBp8qsfGFW7NJ4JfODArp2RfNGPW0Mb0SNpyYvr4bYTljtQQW1RFvmt8LPVSLASb8PPZdo5J5PxsJdWgjX1EJZYLfi3ltwwbn/wAn/6I9ew97Eef0eQp9evXO+n7XwefzluC7oelYndDmlI/r//SzpvehVRfDMLIXni7FZpbl6gB47am1H+FNZyqway5qNOsFY3VCNORvmYGtka9b9hpgtjs2tzWhqbortAWZyP8KTLxiYEfNDTyYFoKeD8eSj1sQup7d4LKhj6mDxWrAmsCafoRGVgKgHXUXJBUtq7mmnAKht0bqpngJ7ArB55Ine3mZ0QKVdYyKT4I/IA3RigZF1V8Lnr4Lnu3FoLM8dzndOKcQXT92P7557MOVvTw8djLOuuh9nD3kFj81Eu/V57kv0Pu/8nLzmXc/qBFJFQKbvt34EF518XMJ1Lw6+BldffhqGXHU+fn7pkewB/Z0iNJaPhqu0EMzy9OmoFUAPc2MlPwedrz1RKnCbUduv6vXVqG6oxu6W3aL7i2y2Mq4OroadsefsNRfymNMJX/VNivon5CHPdhLGwThgZ+yo9dbCwToAxFZtUMkjWQCdAoA4KQlLSu1ppwCobdH6qZ527topq/e8nqUDKq3aCv88hKJl8HPSL3FPhsZ017jeLYKrfHTsnPIcl7Kvr3oDF15yLE647VCcMfSvuOzSE9vv9f4jw9B/ZAXOveU53PbO6gRAf2wmcPqF16Fh4n+y+r5jjjwEBS8WHIDz/db5tI7YMulNuKcVY/C156LnyG4xiC8kOP66nvjy6RHZQ/qkIjRWFkqW3nJbiCuFK/yuIdoUpScDlLLZ62ajuqEaM+tmiu4rsln56Nvtg9Vjzalv4QM3vr+rnYZmNinqn5io7WJsoXshlvqXYnfrbuxr3ZfPcIhKhCQFdOo9z05agCWp97Rr4Z2ohEXrp3paG1wrO6DTAZV2jYlMjUXeVgnQGXtZDMyn5L7HfF3l67jw8mNTYLlP75PgnlaMJ4fchFsKZ+O8m57GsPc2pgD6Gb1uxIqyf2X1nT3/1g1d3+yU8p0H9e6CV2/ph4n334qeN3cDmZj490uuPAFbJ72VPaRXFIJZlRm8tQDoYW4cVvikP2ZNrTbFiIBez9ZjztY5+OaHb0T1E9mOuxyMI2c4F7N8mvYp6plc+8/b8jXT55ysE3VMHeyMHQvdC7E9uj2fIRBVlpIF0KnESaswm8/yeFoGtC2tljmja+eunVjoXihrBPf4jljtgQW1RFvhX4AQl90xXrnAeTpodJUXwvVOfgHgJgwfio4PdEiB5TNvPRLfP/8QSu8ejOtf/gZ9Rk3DZY9MSoDzmyYsx1lnX5T1d55y5OEgIxO/j7xH0OX4jjjn7KNx0Mld0OHiApBLCMgTB645Y/Bf8dsrj2UH51OL4JpYDO+8sozB4rQA6AFuPBojn8hadpUENCO2X9UN1fh9xe8Zg8AlB4zL1E9H90WxyLcodu50DvkpNq2NmCd6ManiQAidaS50XyfrhMVjgdVjxYrgCjREGmgAOBUkGaBT73l20hvIxgO7ELTr7bx2M0pv5c4o2tkUW97uZOSJ3h7fodPBlDYt5kEvUxzQmUXlcI0vgntC/tHZK+8bgi4PdkwB9JNvPxxfPj0C298ZjeuuHoh7P2Zw+RPTcO7QV3DdK9/g0pETcco5l2W9rP7pG6/EP84+Fp2O7wAynIAUE5B/EZBjCbpe0AmkbxK49ycg98V+Pufao7Gy/NXsPegTC+GeNkYXHnR/pAJsdBqW+HKP2C2mTVHCq23UoGSz1s3Cn1v+xNfff807Rs5lHOXf48dCz0LYmewmfHMBPiPmiZ5Miq0ffGAuBOlO1gmr14oGrgGtaKVgrqIkAXQK59nLCCCb7GmXa187lXSigK6OfHt8qPPKN4hO7ojVHlRQS7RFbD22hL9HIFoJPycfsKVAY3ACGotGwz05fzhfV/k67jzlePTu0Rlnnk5A/nMAjC++/HjsnBILOrf9ndEYck0/XD/gPpxy+t/xj5OOxaPX9cn6+/r3PQvkmf3fUUXQ9dBO6HpMJxzSoysOP+MvKOhXgILXUvemF/QuQM+bu6H4nhtzftfGykK4xheC3SkcM0ALgeL8kSqEo+Nkb0+UBHS166rU5mSdqN5cjZm1M0WNkTKNm9YG16LGXZNT+ubijaUedPVNrnooVOesXiuW+5crNTyiElDegE4hLDcZFZSEQF3NY9+oYjLCpJBeVcfU5XUurVijgynt2qbQz7J50IUA3TOzBI1V+R+ltrTkZTx63NHwEQIQghZCcNdBsWjq5/c6Bhsn/DvlM8tKX2kP4patTX7gdvR4oFsKfJ9xyV9RNXwoTut/BLpe2Qldx6XuTT/iwr9g4v235vW+rqlFaCwvBOtJH9RPbUgPcSXYEZZ3ibuSQeKMuP+8nq3HrPWzMGfLHDRwDbxjomQJ9dX7WvdhgXtBznmYa/oadfJEL5bLMWj55KuTdcLutaOpuUmJ4RGVgPICdArnuctssKTWsW9UB0Trqjry7PbA4rEo0pHTgZR2jYlMhT8yXjFA9wf2e8/zhHP3tGI8d0Uv1O+H83gbeOThWF/1hiTfEW//Gnw9uj2dCt9nDT0KP74wEr17nwgyOHHPOZlOQMYTXNv3dEmewVVRCM8n2l7qHuJKEGkqxVJf7mdfa6VNMSqgty/dXz8bDsYBbh+XUz+yq3kXNoQ2ZL3nXIq0pf2KNkwpQK9j6qgHXQPKGdApnOcu6kGOSczSeFq+pBNNT3W0ObIZ9T5lOnDqQdeurQnORlihQHG+yAR4fs7de15X/AImP3A7Pnz0brimFmHkBWfD17lTCqA/dvpJ2MTjPc/Xpo28Ez3uS/Wgn9fvGCwvfQU/vvgwTrrqMJCLCchDBOQtAvIswQWX/w3rKl+XBtCnFMFVWgjvrDL4guLSXUlQD3KlaOT+i7WBWXmXzXT7U5WCMyO2XcnpWcfUwcbYAMSCvIlVdF8Udsae9Z5zqdLViHmjR5PiqLTk+/EBv91rxyJ2Efa27JVrWEQlQjkBOoXz/ERBSVhiPe10giN70XKnjrh9nCIedKEBNv1ZuZ/T5Q8TmYRARL5j1hK8uYEJaCzOzXs+79XH8fCxR+GT7t3wTo+Dcd9pJ+Llfn0xLwnOQ4Rg5DnSeKv57OZrzkWPh7uBvEdAygmOG9wT7zx4e/vfZ7/2BG695u8489QjcdaZR+HpG6/EBom9+a53Mp+LngzoSgC7n6tCNFqY88BeDJAn/14p+FAbgqRuj+PbBSfrhNVjxTL/MtgYG9aH1iO8N5zSZ7Sitf3ntcG17cddOdnsgoxKNcFitLzRsyXXVSnuxfe3Wm8tDRCnsnIGdDrQz110ciM7idnPTsE9s2i9VUerg6th89pk77gzDbDp7+X/fbr8Wen/EyGuRBFA9/5QAlcO3vPq15/Ei387KgHE9xKCO888BSNOPwl/7gfzZYTgkeOOhnPMS7IBuntaMf455Fpc2vsE3ND3THz06D2yfhefNVaMhvfP0pxWMcgF6UGuHEGuBFtDX/MO2rMF70wDfaW8p0bz0qZrF2yMDXbGDifrhM1rg4NxwLfbBwAI7Alga2QrVvhXwNXkgsVjyclzLrZdMmPeGMGkyN90dd/mtWFNaI3KoydzK2tAp97z/EVBKX+JDURHwf2AaLlTXnta92CJfwksXmU86Ebcw6kHS4Yfvms8kekIRsV70LMFuzYYdPvKMeXFu/D6oOvxwSPDRMPouyPvxNmHH4qZHTumLGUffUzsTPFXrumNB847A09d0QvLSl9RHJiVtLZAcY3lhWmXuIsF9lw/F29sqAxsaBy2sZN4QTsdkOdbtpWqP2rXZaneRww8tQUOrWPqYPVaYWfssHltsaXwXhusXmvWXnO58s1I+WMUy2aCmM/Sfc7itWBPyx61h1CmVs6ATpWb6ASH/KLgzi8K6MprU2QTbF5bzoOsXDprtQcNZjU+z2Xb3xaxTjSEvkcoWpZxSXSu3ldPoAJufzkeuuh0/Ld7N8wkBON7HoI3+/XNCKNv9uuL+zt2xD0dOuDnDh3awXw9ISglBDcefBBm/nOU6tCspDVWFsLzxTgwy/LblpBtfqczf7gE9du+4fWUy92uyP0dRppcTM4fsZ9zsI680o5vokaqd6JedO1arqAuVLedjBN2xo4N4Q1qD6FMLQroCotCknrKFtyNlk+07iqvfa37UOPJ/szafDpptQcLZjc+r2Y9W4/V/j8QCI/NGc7EQOCIgedg2X64biIEPxGCf3fvhrGDrxcE0Yn334qnCwoAQrCQEDyz//N/EIKrCUERIXiEdMR5XXti+zvSRIXXurmmFMFVWYTGMW/BH5Bm20E++e2PVCLAVSDAVapSpuVsW6Rciq2mxb+HUBsgV74o8X20f9G+ZZtHQhM5tZ5a1LP12NWyS+0hlKlFAV1hUUDXntJBu1HAndZbdbQ6uDqnY3GU6JypyWt8HnVfqARMUPxZ6GJB3ROowJuFN+HGg7sChIAhBMMIwThC8J+CAlxxaA+4phYlQujUIjROKUTfvx6GhfsBHYRgOSG4iBDcnbTMfREhOL17T9XhWRFAryqE54MxYNdXSgrnud4nxJUgxJVgpX+eKmVZCUBXu77mkh5CWwqEYF0IiLJdDSG0rUGJlRRqpz01fst21US6YHN2xo6l/qVqD59ML7oHXWFRUNKHhGBdr0vm6cSQOtrXui+2j5CRf4m7EbxQRrS2AZBj67cIRsbmBGrpvKyeQAU+nnwnenXqgAc7dsBWQvBQElw3EoKRfz+rHUA/f3I4Lr30BJx94VG4oKADFpDEfecnEILfSYeUvehDOnTFF0/dnwq0U4vw5m0DcPv1F+DfQ/ujcUpux7tpyRpLRsPnzw/Q+fIv288GuTK4wu9qogyb1TObDsSlgGox9xKaAFC6HOhtMsUMlkv9TDdhVMfUoY6pw+6W3WoPoUwtGsVdYdHJDX0oE2xnC+1q57mWJw+MrN0tu+FgHXAw2e8tzLWTVnuwQE3YAtFKBLjxki6X/t+sp/H3g7vi+W6dUE4IbunQAV93KEiB66Kj/4qZ/xyFyQ/cjhNvPgzkFQLSn+AfnQmejrtuFOmEcws64U+Seu75sA5d8OXTIxJBdkohrrn8NPR8vBvIGwTkUYLel5yIHTpeDt9YVQjPTGkj7ucK6eHoWCz3LVC97MoBhUp4fjN9f7r3lAuKM4F6cnrweeXVSi/ax2jL8ok5kK5M13pqsbeVnoOupug56AqKTmzoR7kCbTpoTwfxcovWV/W03L8cdm/2x+Tk0lHTwZN2bTFbh52hjxHgpDkLvQ32Tj31CPTr3hkj2yC6U0f8yBOJ/fmDuuPKs0/FSUd0w5lHEtx/EMHQQwiGdiJ4kRDcRwjGEIKTySE4i3TAv5I+HyEE53TqnAKzT/bvC/ICAZkeZ/8mGN6vl+qgnYu5phahsWh0zpHbpYR0P1eFcHQsPOGpqpffelb6aOtyeoEzAXA6j3bpx6V4Y+Ib+OD3D2RtU4WWwgtNEqid/3SVlvYsnwmbdIBu89qwMrBS7eGTqZUToAPUI5eLKKDrR3IArZrgTsueempqbmoPuiKn0cGTtm1+w3y8+Ma9ePWx3vjo0/slA77je3RD/y4d8QMheJkQzCQEzybBNQjB+ccQXHhEAUYSgu/2/24zIRhFCL4kBDcRgusJwUmEYCAhGEoIRu7/27uE4NKCAnz+5PAUoO3b92QUvFeQCOjTCXpdfnzKvndd2IQiuD8ZKzmcJ0O6mGsj0bHwclOx1C//MY1iTcp2JlfwlOLcdyEovmXkw7j+sSJc+/w09LnzUUz94QNZ0pHv+zO9n9p5r5XnoJZaTqT+vMVjwa5mGiROTeUN6HTQL150UkM/UhJolQB3WlfV01L/UtgZ6kE3s83bNA/DLzwHM/dHSq86tDuKn7hSEuA79eCuOIUQfEgIfiMEw/fD9p2E4Pv9gH3BXwm6nU/wZweChwoSwX0zIRhWQDCZEIwlBH0798CQk47HTYSgNyE4kxCc2LkTXhh0NS/QDrrybBQUJwH6ZIIrLz9VfdjO0RpLCsFurZIV0DOBepArg1vlved8JtWydLH3SQfZ6cBb7L7w+OvufHIUrn3zTzw2E+12+Yh/4+0v35Y9LfXQduvlOc1gUpQboXvYGTtWBFaoPXQyvXIGdIB65bIVhSR9KB6Q1ZZU4E4nh9RTU3MTFnoWop6Rv8Omgydt2l1XXYo9SR7tjw7tjnem3ZMT5P3w8+N478Ph+LPmJRzSoxsuIQSX7o/cPo0Q3EUIju/QAbdecDaOO6gjHjqC4NJuBNs7EYzsmOpd/6WgAOcceTjuua4hmIcAACAASURBVPwiLPjPM3BNLcIT11+O3kcdgT7HHo2iOwYJwuzMf47C367ukQDox9/QE+89fJfqoJ2TTSyC67/yedD5ID0Z1gNcBSLRMZrYe85nUoBaMhyLBXEpITH+XnM3zMXVdz+SAOePzQSGVi3CHU+MUj3NtWK0n1HfpKoHQtsnLB4LuH2c2kMn0ytvQKeDfnHSCvBRZZYeJlKyAXcl97pT8YvdzcLikXeZKvVuaNN+cvyE5845LQWKl3bphBfvuzhruHtx+KUYd9LhuJIQ9OrRDScf1h19CMEZhOAgQkAIQRdCcOpRR+DRIw4DCMFzhGBwAYGLELy034sf/yxTDu+JsnsGp8Cq2CXqv7w8Cpf1PhEn9jsMvfuciK+eGSEtNCvpPS8rBNuQeyC/fGDdF5mAQKQMoaYKbAl9q3rZFbJ8IC3bZelKvces1bNw/fDHUwD99reX4I7HH1E9zbVitJ/RhkkxUdK20iT5PnVMHRb7F6s9bDK9JAF0OvDPLDqZoR/pGWbTHQ9Hy5+6qmNjR5doucOmJr3N2zQPj1x0Xgqg/9mhAK+/cG1WMPfyqL74jRA8sX+/+QZCsIoQXNyxA3oTgpMJwXGEoNfhPVF0xyB816EDZhCCCYTATggeIwR7CMGThGAiIfiCELxyxGGYfvvA/MF2SiFq3npWn/vO2yYkJhTC9ekYxeA8GdJ9kQmIRkejnq3HIlb+kx9ytVyXuadbnq7GeyTDyZCHH8SQiSsSAP3aR4tR+Vml6mmuFaP9jLqWHFRQirxMvo+DdaDGXYOm5ia1h02mVl6ADoAO/kVKz9BnNslRntXMe1o/1Vd4XxhWr1XWjpsOnLRrz74wEu/2ODgB0J8952jU1b8oGuKWrX4T/Q7pijcFgsCde0hX9L3gFDx17RVwTS3CBUcejl87dcSEzp3wVYfYmear9u9Rf5gQnNO5EwZdcDZ+fGGk6mCsFXNVFoJdnf1Z5VIAOhMoRzBSim3hL1Qvr2IsW0CXau+61O+Q3GbeMGwYrnmqClc9+ymuuPdpjPl0iurPqSWjHnRlTMxKE6nyku9eDsah9rDJ9Mob0AEKAGJEAV0/kmpVCJ8nWw3RVS7qa0/LHtgYm6znoWtt8Est0caUvIxHzj8TL598HG6/7ELMWT8Hfu5tBEUcu/b196PQ6+CueKJLR9zVoxu+7Jp6Rvnb3Trh2euugmtyEdaOfw0XdeuKVwjB14SgPOlahhCM6taVwnm8vVMEV+louCcXKQ7oTLAcgfAYBLgy1cupWMvGi6dFOE/3XBWfVOA/E/+DT2Z9ovozatHoZLC8lukYQKnyUAjQbV4bGiINag+bTC8K6AqIwrm+JEV+Ce0NV0O0/Kmv5tZm1LF1cLJO2Tt1tQcX1NLk0co/8MXcL+BknFjkc2JT8EdEuCL4I8J7nj//+mGce1AXfNoxdjb5oA4FGF9QkALoL/+lC8pH34rG8aNx84Xn4upOHVGz31s+khBM2b+8PUQI/lVQgHvOP1N9KNaQNZYWwltdBr9Pnujt6SwQHovF277CMl+N6mU0G8u0XzwdBGjFaLuZW75rbbLFSJZcX+QKjiiUj1aPFb49PrWHTaaXpIBOIYBfFJD0pXzLMt+2D+pBp9rMbZb1PHQtD4KpCdvm8E+IRIWjht9w8uEo6twRP3buCBCCFwnB+YRgeRycf0cIBpx1NHyRCdjxbTFOP+qvOK9TRxQTgrmEoJAQnEoIehGCCzp2xAMXn686EGvBXFOL4JpchMbxhXB9pvzec19kAvyR8fCHS3QLPJmirWsd5mi7mVuaaTlP9WzJS9jj95xLfX+hsm/32rEssEztIZPpJQmgAxRC04kCkn4kpfc80++UEq2b2lALWmD32mVb5k49Qfq0RT4ngk3j4edSveg7vOW4+bhDMZcQvBYH5N8TgosJwYCOHTCwZzfcdtlJ7Z/56f+ewNEHH4SLCgowmBDcTwj+SQgGEYLLCwpw9EHd0TilUHU4VttcU4rgKi9EY8louN4thp9RwXPOVSISHQvn1i90W3f59sdq3Wseb7TdzC3PaZrJl7Z8xw9Kmd6ZAs3VemrpMWsakKSATpe584sCkn4khfc8+R5qrzCh5U8bYnYxskdxp14N/dkSnw0sNwlBrjQF4NhwFa45pgdaCcF8QvA4IfiFEHxDCAYUFOCV1wZgS2NJ+/WewHjcddIxuJsQHEsIbiMEdxOCgfsDy11fUIDXbumnOhyralOK4JpYhMay0WDsZfBtOwDmxeOGYNijvfCf0TfBG6yUFc6DXDkYbhrWBPQDs3ym52evZymg55LfepqA0YslQ3O8B13KMprpBAU7Y8dS31K1h0tUoIAuu9QOEEaVnaQox3z5TZe4U/l2+7DQvVA2SKeArm9rjHyEEA+kD7/tQowqKEALIZhFCF4nBKcQgv5nHoU5CxKjwD/7+JX456HdsZoQ3LEf0s8lBH0IwZkFBXhz6A3qA7JaHvNJRWisKERjeRE8X4yF99cDExtMqBLX3XkWej7THeR1AvI4QZ+bToEnIN956OHoOKz0/6n6UWP5mt4BV89pr0ZaaeF4PCNYugjtfBHb5dp/nnzfWk8tIvsiag+XqEABXXZRONeXpIBZvjyPDxoX/x1ylw0K59rSvtZ9qHHLEwiKDpj0bRuDMxHhihCIW+rOhqvw2Vcj8eJRh2AgIbiJENxACDYSghGXnwI2fMD7++YrN6D4sO54fn8AuXX7zzs/jRD8paAAzw28SnVIVg3O3ynCztLR8P5eCl+4Cr5AIiw///L1IE8TkOlx9hbBnSMvls177o1M1cUe7Uym93aHeoOzS6e2skrTLLf0EwLw+Gvjr5G6fKabYHGwDtQxdWhFq9pDJSpQQJddFND1Jbn2oLfdWyi6u1xlhJY/bamltQXL/Mtg99plGwCoPRChlrut9C9AJBoLVlbyn0EY3udk3N/nFIwacA4Kj+mBHwnBTELw4BlHYt3m4gQP8IOXngQQgjcJwcdx+9WbCMEDJx6LbZPfUh2UVbG3Y0HgGmtKUFpxK0a9eCU+/GREAjBfe8eZ6DK5YyKgTye4dOjJCZMgUlmIG4uV/nmGgBwjtDtGyAcl81rqqOJGtXTecaHr+T4nVVonPwffNRaPBa5dLrWHSlSggC67KCDpS3J50JP/rtQxbNSDrj0t9i+W/Lg1uuTQGLbYZ0eAm4g3Hu6Nzw7t3g7Z/z20OwbfcBZeefQKvDn6JqzfUpwAfG7/eDza55T266sIwShC8HxBAfr0OBhb3n4zFrF8apH6wKyU13xKEVwTC+GaWIRtHxfioptOAHmUgLxAcMw9PfDCW/3a0+/2hy5CQWFBCqD3vuUUieG8ChFuDLyRqQn1Vu1yl6/pHdb0/vxKGt2DLj5txABx2+eSr+NbrZDPaptkrzzfNQ7GgVpvrdpDJKr9ooAusyig60dSwWwm4I7/ezKoSy1a/rSlpuYm2Bib5IBOB5jGsR/+9yLGnXBoyjnnpScdjh9+flwQ/p6/9xI4467fQghGd++G4jtvjAGrRgF9+zujJXsu15QD93FVFaGxogjMxvEYOOxckNJE+O75SHeUV94OX2QCfpv9LE677ciEvx9/72GY+t69kgJ6NDoaG4P/h0X789ookKP399D78yudVhTQ+dMil6MFhZaz8/2c79GF6Sby69g6WL1WMLsZtYdJVPtFAV1GUTjSl6Rc3s53FjrfdyWDutSi9VJ7WuxbDDsj7RJ3OlgyjhW/W4yPu3VOAfSPu3XC1OnpgfHhG87C9J7d8CMhGNPjYIwdcHU7/LYBulYg3TW1CCMGDMJ119yEq67oj6rht+V/3ynFaBxXCFdZITzfjwPbMB4r143GhXcdn+Id71rUCcNG9WpPu9nznsdlN52Mk+84Ar2GnISvvhsl+b7z7eFPE/LaKBNren8PvT+/kmb2QHHp9pLnc79MkC70/7Y8ySbv4n/nZJyweCxY5FuEaHNU7eERVZwkAXS1j5HSqiig60tyeNDF7EVv+x1d4m4ONTU3odZdK/mgyWwDJaPa+zPfx1vnn5oC6IV/Pxa/znomIwhO/+h+jC0dihlTR6KxZHQKFGsF0AdecR1unrAEj80EHpsJXPlAKV67PQ9In1QE19Ri+HZUwftjCXyhWHpsc5ei9x2npAB6h38V4OFn+yakHROqhMXxL8n3nYe4EkSjo7GIdRgScPT+Hnp/fjXSyyxe9GyCu+VzbyHwjv+Otr/xfU6MJ5/vmWs8NVgbWovm1ma1h0ZUScob0CmcC4t6L/UlqSFZLKTHXyu16CSR9rSnZQ8sHgscjEPyQYTagxlq0tjrrzyKqh4Ho4kQRAlBVc9uKHvlhqzB0P3VWLgqCtuXfmsF0N8ecSsGPvdhO5y32XWDH0Zd8QuiPfD3XH4R+p5+Mv7Z/1o0lhWCWVXBmw6vvDEAPR7slgDoJ99yBKrnvyDxHnM+z3kJ3OFpWBf8VdADpnfTO6iZBTalTi8j9juZvNdypSHfpB3fd6Zb9p7Jyx5/bwfjgM1rw6rgKrWHRFQCkgTQKQDwiwK6viRHWRYT0V2u7073/VTqqp6tl3QfOh1cGs/GTnwCD117Gh685gxMnHxXzoDYWFEI1yRtAfprt/THjW/+mgLoN9/7Mr5//iFR9zjs0PPR+S9vgJAP0eXge3HxpYPTpsOrpQNx/q3H4tR7/oqLbjwBNc5XZIdzP1eJYHis4TzmyWYEUDPShInc6WQkD3qmZeVyfGc6zzkfoCc/B9/v08F8/Hu2/W2heyEcrAP7WvepPRyiEpBkHnSqRNGJC/1JDpgVWw7kWIlCy6A2FdobgsVjQR1TJ3mHr/Zgh5p0tiIwH1y0GAGO3yss1tiG8XBPLILrbe3sQf9g1N245pGJKYDeb+A9WF3xGr/HfGIRXJOK4HqnCEccdjoI+T1hF0Dn7mNwWZ+T06bFirVv4Y85z8ETGJ9XmqYzT6Ci3fzhsViy43PDecyTzUigpvZzaN3SLcHWg4nZ5y3396fzgidfL9S3i+nz469pu39bpPZt0W1qD4WoMogCukyicKQvaSFIm9TR3Kn3XLsK7Q2hnq2H1WuFg81/qbseB0rUMtsi1gEuWpg3NHp/LkFjeSEapxRqAtDd04ox4qahuOapKbjvUz+GTd+OPkOexLSRd6WC+ZQiuCcXoXF87DzzNcWvodtfrkzeoo+CDlvQ8/CzZPeKi4Vzb7AMwchY09RLvQMubUNzSyetTw5n2p+t9OQZ36RAuvTLFtyFPjtr7SzM2TIHVq8Vwb1BtYdAVCKUF6DT/efCohMX+pKcx5yJKQdynIdOJ4m0r8CeAOyMHU4mv+XuWh8kUcvdtoVmIBIthj9SmR+kzy7FztFvoXFyoepw3r7U/Y7bMfiq63Hntf0w85+jUsF8WjHcbxfBVVEIZnVsJcGWlWPR7eCreAG9x2FnaALQg1w5Qtw4bAz+rHr5UcoooJvDkvsaraWb2CjoYrzXcj6b2H3tQs8n5pnjPztnyxzMWj0Lu1t2qz3soRKpvAGdAgC/6MSFviT3HvB0906G80xHtIkVrZ/a156WPXCwDlg91rw6fq0NkqhJaww3GYFIed4A6V5ZisbSt2IArBFPevKzuCYUwlVRiMai0WgsL4T783HwuRKjqh9xzBkgpDppiXsRrrjyNNUBnQmWIBQdD1f4Q9XLjZKm9zaITnLmls9qp5uQR1oIxpPfQ4l953zPEv/s2aY53z15P7dxNuZsnoPZm2bjt5W/0fGgzkQ96DKIgpH+JHcU9eSAcHzfnfyvVGeyU2lfS3xLYPPa8h4AqD14oya9rfTPQyhaKglANr5XhJ2VozWzF73NGqcUorF8NNwTiuB+rxhMbRl8kQlg55e1H5eWbIcdfT46dXsJhLyPLgfdjT7X91MVztsAnQ2VIBwdh9V+/XqTczG9A7rR4wTIlc9Kp5kQVAvBb6bn47uflM8r5NGP/1vbc2S6B9+z8z23k3HCyToxd8tc/LrkV8zdPBe7mnepPcyhylJ0D7oMooCuP8mZZ3ye8fjv4vudFJBOy6F+5N7lRo27JmdI1/vgmFp680WnIMiV5e9B31qOnVWFaHw7th9dVa/5lP1B66qK4CovgtdaDtekIrBu8WeQPzjyclxz3Zn491s3qg7nvsgEMKEysMES7Ih8qXqZUdqMALe0Hc1sfEvc5cz3dECeDsLFLiEX+g65nz8+LTN6wjN495Pfs46pw0LPQtR6arE+tJ5GatepKKDLIApG+pPc3ma+Jex8f2v7vxSrU2jd1Jd2t+zGCv8K2L32nAcBag/eqElvi3xONIR+3L8PPf/o4+yicjSWjVYlYFwblDeOL4yBeUURXJML4dsmHso1baFxCEWKsS7wi+rlRmkzwioeI0wyKJFGfPuhpUo3MUDO993plriL+V65z3ZP50EX86zpnqvts7PWz8LcbXMxe91sALGJfyr9igK6DKKAri8psRScbwk739/SgXw2Erpf8s9U2pK7yR2L7M5kF9mdArrxbX3gF4S4cZKApHdWaQzS5QgYN7moHcZT9phPKYarvBDer0vAOMrBbpLvuDOlLciVY6dvPBZvn2HKumiENsgIkwxK5LHQfuhc75kpmJuYZ+KDXbFLyNPdT+rJB6EVCJnqT6a/V2+qxtztc/HDrB/o9mODiAK6xJL6qCwq+aVEfmXaXy7l3vPk70wXhI5CvPbE7mZh99ph89rgZMVFdzfC4JhaegtwlQjmeSZ6u3mr0Ph2ERrfKcSMp+9H1fCh+OqZEdl5wycUwVVVCNfbMY+4+50iuMoL4aosQmPbv2MK0Ti+EI1jYwHfXNOK4Ws0iLc8ycLcOKwK/KloVGitmd4B16z5lm8ei023dBHW8/F6Z7o+myBw+UwWiClbYpfoZ1M2bV4bFvsWY0d0B4DUsR+VPkWDxEksCjX6kxKNWCbPuFr1KP55KMRrQ7tbdsPG2LDItwgWjyWrzl/twRs1+WxVYC4i0TF5H7fWZq7vxuCBAZfgxFsPAxlBcOKQw/DwkN4pXm/XxMLEfycVwTWhCJ4fxsH93zFwfzYOnl9K4J5YBO+cMvj8VWBXVoBdPh6suwrM7FiAO89vJfD5jQnnQa4cLDe5Pa/MCul6f2e9TzColcdig5iJAXGx53vH31/MM6cL1sZ3Ld8751M22u7L5+nPdvKg7f9tE/gL3AtSxhGUz/QvesyaxKLAoj8pXY6lXs4up4SeM1uA1+K7aV3hfWHUuGtE7UmXchkeNe3altB3CHFjJYHKl17uh54juoFMJ+3Wc3g3vDzwWjROKIx5yCsK4ZpUhMayQrjfG4PGsaNjR6BNKzoQXd23H7oFoq2bwcLRcVgZ+DOlTpoN9vQOuFIvaTai8ZXrdADMt9w8nzKUi7dd6Ox2oSXnuU4ciE2/ZEiPB/dslrnXMXWo8dTA1eRKGDtofVxJJU6SeNCpDohWCP1JDYAUglw9KtNSegrz+cnBOFDH1Inq9NUevFGT1xax9WgMvY9gtDxvT3qfIackwDmZTkDeJbj6ljPg/noc2LoKsOtje8Tb/91ZBZ9LGg++USzEjU3wnsfXST3Dai5mhHbIjPmWbdqk8zBLsXpEqBxluyw8U54KLTUXWsIf/3uh68S8V6bl7pk+72AcqHXXwuq1orm1mXfcYISxpdlFl7hLLDppoT/RBkxe5QLwdHl9TC1owabwpoxedDqoNI+tCs5HMJrfXnQ2XIXLh54C8m4SoE8muOa2M2PXhVOXo6/aUIiffn1SdSjWioW4UuyMfIxFbGpQRzPWSb170NvyTe+TDHKnj9x5nGnJvBzPnGmpeboVAlIFtRPznNUbqzF361xsjm4WhHNAutOAqNSTJEHiaObHRCuC/kTLr/zKFqQzgXsuHnk9w7x7txsWryVtZHctwYCDcbQ/q52xJ/zrYBxwsk44GSfqmDpYvVbYGTvsrD3nM+DNZltDMxDkxsHP5QeXjz91FciQJEC/heDq687gvb7/HVfi9N4Dce6gETjp/IuxZlOR6oCstgW5crCRibz5ZARYzda01A7lambMt2zzWO4JjEzL6NXKUyEozwbUk99DCNb5Pmv32lG9qRo/1f6UdsxglNWZZpdkUdxpAaCwp0fRsiu/5KwXciyv12Kb5t7lRq03tqRNjUET3+RAW4Ca+EjzTsaJGm8NbIwNNsaGJf4lqHXXYrl/ORZ6FsLBOLDQsxA2xgYH60C4OYxlvmXYzm1HQ6QBCzwLYPPG/mbxWFDH1MHiFRcoz0zWEPwOQa4UvjyWuR954sEoOKkApB8BuYuAXEdQcF0B+g48NeXaa27sjV4PVOKxmcBjM4EHvt2FUy7rb3pIb4vcnpw/ZoU8I3ifjTDJIHf+yp0+QsvJcy1bcuepkEc93bO0/T3TZ2evmw0n64TFY0GttxYzZszARx99JHrsQPei61d5AzpAIb1NevbSmVW04ZJfWmob5Fxqn83PucrV5ILFa4kdwcY44WRjnug/1v6BOQ1zZBuAWLwWWDwW2Fk75rvnw8bYYPVYYfVa2/91MA7UemrB7mYBANw+DgAQbY4CAJpbm7G3ZS8AILIvkvBerWht/3lDaAM2hDfAvcuNxb7FsLN22L12WLwW2Bk7aj21Kd52B+uAg2eZsVFthX8eQlwJglxZTmD5zrR70KFTAQr+UQDyDAEZTkCeJyh4vAB/73tcwrXzal/C2dff0Q7nbdb/9Z8wYNB5qkOyGuaPVIKLFsMTmZ52sK52OVHD9A7pZs67dKZ0uY4vR/l+rxKTCsmB3oS+L/66+HcT3Ju+aTZsXht2Nu1EdF80YRyTTlp2OFCJkySADlDQAbQFIlTiRMut/NJrGue6d14ub/4Xn32Bz778DH/u+BN/rPoDc3fMxZytc1C9oRrVm6vx28rfUOupbV9O3gaxdUxdbFn5fpivdccA1+q1toO+xWNpB2y7197+N7s3BsQNkQZEmiNobGpEK1qxmduMVrRiW3Qbmlqa4Nvtw87oznYAl1LhvWGsCq5CYE8AS3xL0NTchFWBVe2gbvFYUOupbZ8scDAOOBln+759oy6dX+qzwheZgABXnjVgXtfvrBigX1SQsMS94PECnHrhXxOuff/j+3HxHU+mAPqt5TW49NpeqsOyGhaNjsYyvwWLMoCFGU3vgGv2CZZ0earkypBsgqeJvZcSz52p/KTzoMevFJi1bhaqN1WjekM1VgdWJ/SJfM5AMQ4GKn1JUkA3M6DSCqBPmbnMKiWaxonKF+xnzJiBLz6P/e7r77/Gh+9/iG9++iYG8F99ht+X/465W+bil/pfMK9xHmatmYW52+di7ra5mLV2Fj77+jP8vvJ3/DDnB/xs+Rm/Lf0NP1b/iFnrZuHbX75FdUM1vvrlK/yx9A/8tuQ3fPv7t1lPKCihXc27sDywHHta9qCpuQnAga0ANsYGJ+uE1WPFCv8KLHQvNByoL/VZEYqW5gSYp5721xigX1AAMp60W8GIApxx0VEJ17LhKpx0UZ8UQL/kofF4/KmrVYdlpS3AVSDEjcNq/yzVYUCLZoQJCrPnYbKpsWUjXVT1XO6jFUAXuiYe0uc0zInBeUM1vvnpG9FjCKH/0zGYPiUZoAPmXuJNAV2fovkmv2gay6/kjvnTGZ+2w/yMGTPwxWdf4Jsfvkm4bsbnMzJOCnz00Uc5TSKorbZl9W3L7Pe07MGq4CrUuGsMA+rLfDUIR0sQ5LKP6H76GUfGAP24ApAe5IB1IfjP+JtSrp819zmcdvmNuLH4T9xStQQX31+J3jdcrjosq2GRphIEo+VY4V/Amy9mhzsj7L83wiSD1OmhdJ5K5bFXOi/Ffh/vPvuNszFn8xz84vwFzG5GcEWa0AQ5n6gHXb+igC6RaAXQn7QCE0YXTWfzSOvt4O6W3e3L4zMdXacXCzWVwc+NFw2YbLgKBx/XFQVHFaCgewFIdxKzbgRHnXgIPAH+e/02+1lccs0FuKDvZRj5SF/VQVkNC3Ll2BH+FIvZOkGYMDugG+H9jTDJIHV+6nHCQs1l+emuqWdTy5iDcWBuw1zMXj9b0j5USxPnVNlJFkA3Y0Ew8+SEXqV1mDCKaDqbR3pp/5uam7Dcv1z3oL6IdaIh9B24aDH8IiO6/2/2M+h+YmcUPFkAch8B6UtAricoOL0Aw+4x555yMeYJVCASLUo585zvqCW1y4WaZgRAN8I75Grx5VfPZTq5XiqRbpnSSugsdZvXhrnb5+KHWT9gxowZvH1WW7+aTf9Kvef6lqSADiTujTCLaAXQp/QCE3oWTWNzSW9tYXRfFMv8y1DrqUUdUyf7IE4u2x76FCGuRBRozl34Irr8rSMKBheAPEnareDEAjzy2BWqg7DS0C3GvIEyeAIVCITHYEf4E95Bt9plQCtmhPQwwjvkYnwrQfQK50rmodjVMynnnW+cjTlb5uD3Fb9jxg8HtpwlM1Sue8nN7DQ1giQHdMB8hcJsExJGkd5gQo+iaWwu6bXdj+yLYLFvMSze2NnrVq9VV8Aejo6FL1IlCkoH3XMeDjq3CwrOKAC5kLTboad3x+IV/1YdmtUA8ExwHoiMhS80BlvZt1G97pcEEDCztzUTiKj9HLmanuE033dWI2K71Kb0s2eTZvFpPK9xHv5Y9Qe+/OrLdo4Qiu8iBO/pFP8ZKv1JFkAHzDUw1+ug1OwyUxlVS7RumEt6r1PhvWE4WAc2hDeg1h07us3JOlUfcGayhuB3CIrwoI98pi/Ic/uPVbuKgAwg6DSgA0685DBs3DpWdaBWA8AzfUc4Og4bgz9juX8hL4zrGWTkBha1nyMfM1O+GmFCoi2v1Jg0E4rKLnRt9YZqzNs5DzMXzuQF8mSPefK/YvrYbK+n0p5kBXSzeJVpBdCnKDzKL1o3zCUj1al6th7rgutQ46mBxWPRNKgHolXwR9IHimPDVbjk1pMSzj0nLxB0fqAjBt5+rihYNRp8izE/I3m0qgAAIABJREFUVwV3+D3Us07BPaRmAblsgUXt58jHzJKvYvZOa93i66TSZY8PzpN/1/ZsTtYJq9eKuTvmYsaX/KeoAKlwzQfpmUQBXf+SHdCNXjDMuOfeCKKNljIyQxtAdUBGq1ctrS1Y4luCpf6lsHqtsaByjLaCyi3x2eEOv4dAhkjubLgKvQYnAfp0go7FHTB0xAWSALHSpsREQSBShh3h/6bAQDKkq10OtGR6B774fFb7OeQ0o0wyJb+HWoAe3yakTOZtnI25W+diU2QTPp3xaXsfI3RUWqYjTdNxB9/nqPQn2QAdMN5gTUgUQvQnOqmijMzSBlDFZNS2cG/LXqwKrMKu5l1YEVihuaBy28JfIciVZYTNf77WHz1GdksA9JPvOQJTp9+rOmyrBeDpLMiVIxodjUU8qycooAsbBXR9mBHySQvvwbeiJv531Q3VmL1pNn62/8wL5MngHS++884zecZz8bhTaU+yA7pZIIiCiL5EGy1lROuFuWSW/G5qboLNa4OT0cay90WsE5FooSjofLVkIM6+4xic+ODhOP/WY/Htj4+lLClXG4y1YCFuHPzcRKwL/iY4KDc6wOVqRlnibgR4zfR+RsgnNesi37aXtn/nNMzBnC1zMHf7XHz13VeYMWNG2qXrQuAt9JlkjzsfwJulTzaiFFnibobCYaZ3NYJoXikjOhFiLpklv/e17sNS/1LYvDbVB6ht5o58KCpQnC8yAQttL+Pr70clRG2ngB5n3ASEuFKEohW83vP4gbna+a5FM8LkhVEANlMe6f392vadayUt22zOljmYvWE2vv31W3zz8zcZPeFCS92BzPDNd2/qPde/FPGgm6WAmO199SyaT8qIToSYS2bK7zWBNbB4LKoPUNtsa2gGgtHx8HPijlvjMwrpMQtyJXCFPxL0nscPytXOd62aETzQRs9jI0xAaC2PHIwDtd5aLGIXAUjv/U63xzxZQoAf/3ObqPfcGFJkD7pZlrkD5hqg6lk0n+QXnQQxn8yW5w2RBs140VcHqhGKluYNp2YHdD9XiXC0VHdgoDWj8KdtM4IHXWurHKxeKyweC7h9HPa27gXAD9bpQF2oD80E9PGfofvPjSFZAd2My75ppdC+zDZppJbMVvepzJfnkX0R2BhtALqHmy4qUBwF9PQW5EqwIfizaDhQO9+1anqHv3rWGJMMyXlipPfTSh10MA7YvXasDq7GDm5Hxn4jvp/M5ozzTOejJ19HpW/RJe4yyIwrB/Qks0GEWjJj3Te7zJjnTsapiYjuy3xWRKLFvNC5pbEEr74xEPc8eSmmTr9XFKCbEdIDXCVCIrznbXCgFUDQohkB0I3wDm2WHMxML++XbhJBC8/vZJ2wMTY4WAda0Zq2r+BjAjHL3zNJyINOpW9p5hx0oxUmWkG0Kzp5oozoRIj5ZMY8D+8Lw+qxqj6QXexzgOUmIciVJ0DnVlcpLrz5eJCnCMi/CHqO6I4hD14oCtDNBukhrgQbApm951oCBK2a3r2zRnmHNkuONK6HCSa+I8u0lD92rx21nlo0NjViX+u+tP1EOibKtC89m/vSvefGkSyAzrfXIt21Ypd36E0U0rUpCujKyGj1mSqzzNjmNTU3Yb57PuyMXfUBrS9SlRIkbuA954JUkISzz3s+2R2FY25JC6tmg3R/ZLxo73k8QGgZcNQ0I0xe6AFic8mPeEhX+7kyPTPfhEJyxHQln6mOqYPFa2nf2uTf4xfVT/BBeCZlu+Q9/ndU+pdix6xlWtphxGXhdCZLm6INmDIyWn2myiwzt3dWxgoH41BtMLvCPx9hbiz8XGU7dK5tKEKvO09KgHMynaDrmE6446GLMkKrmSA9xJVgfRbe83joMQLASW16AEAxpraXVsq84DuzW+1ny5Tuyf/yvYsSz+NknbB5bbB5bdgQ3oDF7GLsadkjun8QChSX6fp0/SmfV97MfbDRJOse9DZlAvQ2GRGcjPhOehdtwJQRLfvmk1knZVrQgs2RzbB4LXAKnJuthLHcZAS4AzDNhCpxydBUQO/wrwI89PTlosDVDJDuj4xHkMvOe54MP2oDjRZN6xBolvzVYz5o6Znb9pkv9y/HQvdCrA2uzbmvELvPXMw2YRogzthSFNCFgDzZjCZaYbQjswKEGjJqfaYSltnbuvWh9apFdV8b+B+CXEkKfJaNvw09hnVLAPSzbzkGf9a8JBpgjQ7oIW4cNgRn5pTuRgA4ucwIaZMJFPXwfnpc5aGVslPH1MHisWB5YDkAtB+flq/S7TsHxHnQ+biKjruMI0UAHUh/hl/8PgojysiTD3qT2QFCSRm5TlPxy8ztXCtaUeOpUW0gGeDGI8CN5wXQ9z4cjotuPQEn334E+gw5Bes280d7zwToRoT0fLzn8fCjBZjQmhkhXZL3bvP9TevwqxXYzfaZ1U5Xq8eKWk8tmpqbMgaBy0V8TBTPQ2I96Mm/M2sfbDQpBuht4iuEZhjIG3GPvR5FGy9lRMu6OWX2+uXa5cJ8z3zF96Kv8M9HOFoGHycMots9ZbDVvwo2XJU1xBo5snuIG4f1gdy853oGICXMCOnCt287U3RxLZleJhG0VHYcjAM2rw3rguvA7mFl7TP4eEhMbC4+x58Rg22bWYoDOpBYiMxUoCi0qC+zlDW1RVcqmFO0jQOWB5bD6pX/2LVkQNjpnwhfaGwKTMtlaoO1dN7zsrzzQuuQppYZIV3SBShr+7vWQV1vgK5WhPZ6Nrbf3Oq1wsk4Fe03+JyWmfgo+Xg1M/GUGaQKoAstdzeD6ABWXZmprKkpms7mlNDkq5l+/vLLL/Hb8t9QvalaMHJyvj8n/66m4WcEI8WKwXkypLf9/9MZD6Fs/G34+vtRqsO3OO95CdYHfpEU4tSGGy2Z3j3oYiOFKw2U2cK2HvNBjfrkYB2weq3w7PKo0n9m6mP4rhXywFPpX9SDrrDi35lKedEJEmVkpjpNdUBCk69m+/2Pc37EnE1zMGv9rBSoFoJtsb/ngwZ3eBoCkTLFwJYP1gcPuRlHH10KQr7BMce8jhdfvk91AM/sPc9977nakKZ108tZ22LyVQwsKvG+ye1ANu+gt3xQ6pmdjBMOJgbmi9hFCO0Nqd2NAhDHSXznn9Oxl3GkKQ+6WQqVmd5VS6ITI8qJToSYUzTfY1rqX4pady2sXvnPRl/qq824/1xuSH/syQEgpAaEoN16HjodJeW3qg7iQhbixmFdnnvPhaDC7N50ve57zvQ+Yq4Tyvt80iOffe96zAsln9fmtcHO2rHCt0KWQHCZlIkH0oF3Oi86lf6lGQ+62QoVHcgqLzoxopxo+TanaB07IO9uL+qYOkUGmTvC/0WI54g1JYwJVeKSy25OgHNCgE6dGAy6aZDqIM5n/sh4BCP57z0XA0VmBXU9em2F3iMb77iYrSrZlJl0vxcDsXrLByXqjZN1wsk6YfFasDO6E03NTar0EckcJHRNJg+6WZ2dRpcmPOjxvzNLwTLjpITaMlP5Ulu0bJtTdGLmgAJ7Aqjx1CgC6REuu2PTpDQ2XIVel/IBeiMG3jhAdRjns3B0HNYHf5U1T5K3K6gNPkqbUSYnsgX0ts8IbVvhS5dM1/J9L98EQLrnVzsds0lvOcuNnbHDztqxJrAGW7mtqvYRfEesxSvdEnc+OKfjLmNJlWPWhJZsmK1wUWBUVmYrX2qKlm1zitaxRHH7ONi8NjhZp2wDzkbuEwQjpZICNxOqzOozL796O3r0eDcB0I87/i1Mfe9e1WE81SoRipZiY/BnRYDDKKCarRlpYkIqr26muBLJZUYsfAtNBOkxDoCc9cXqtaLGU4NdzbvQ3NqsdvfQLiHQTsdLQCrg03GXsaQaoLf9zPd/M4l6nJSTGcuXWqKgZk7ROpaovS17sdS/VNZ96Ev9NoSiZfBFsoNqPhtTMgIX9RqEXpcOwd33DhZ1ZnrbPvTnX7ob5573BI48shxnnDkc095/TgMwnmrBaBki0WJsDX+jCHCY0YuuRzBM9x5Sv0+u+8kz3TPdqQ9qp2W2aSPlPdvONW/gGhDcG1S7W+BVJjjnG1OZfauw0aUooPMVoEwzREaX2aLYqynaeCknWqbNKVrHUrU2uBZ2xi7LYHZd8Dc0Rj5BiMvPg148bijOPu8SdO1aHucFX4Jrrx8oGtB9kQmY/efz+OzLkXAseV11EOczPzcBweh4NEb+qwp0mMmbrrf3Ted91ssycb5gcmo/U67vkO99HIwDdUwdHIwDFq8Fi32L1e4KRCmbPeVmPhHLDFLVgx7/OzPP/pj53ZUSbbiUE10VYl7RepaoaHMUtZ5aWQayi1gnQlwZQty4vCK43/7QUPR9pASH/O2VlH3khx72Ht79QPi4NL4z0bVsIW4cItExaAj9pCp86AlctQBbchpfADc9ep7j30WPYN6W7nzP3rZFKHmrUNv2oTqmDjavDTXuGti8Nti8Nlg8FjgZJ2xeG3x7fGp3BSkSExQu0x71+M9kuoZKf1J1D3r878xewOjAVl7RCRDlZNY6TEXbsWTtiO6AjbHJNqDdGvo6L+950dghGPD6F7ix8A8cftLEFEDv1u0njC0dahhAD3JlYLnJqkOIHuEvF9P6Uvd0Qdn0DLlaTW9R+bFhNuyMPQbf+wHb6rXC6rXCzthR662F3WvHQs9CrA6sRq23Fk7GiVX+VdjbuhcrAyuxu2V3e2R2bh+nci+QqnRL2Pmg3MyrjM0sVaO4J8vsSzQoRMonM5crpUXLsXlFJ2cS1YpWLPQslG1AuyX8I0JcCfxcbvvP7x01CHe/uw73f9KII055IQXQjzmmDJ9//XDae+gF0sPRcQhGK7A28Ls2QETHIJXLu6r9HMnGN1FihNUNWn3+ZO+31WuFg3HAwThgZ+yY75qPOZvnwO61YxG7CEt8S2Dz2rAmtAZ7W/ZiZ9NOuHa5EN4bxtrQ2oQgb3ta9qjYymcvPgjnc1SmA3Uq40s1QKeDuFSZeQWB3KKNmnKiaW1e0cmZVG2KbILNK70XvSH0IyLRsQhGcw8O9/iLg3FzSS0emwnc8OoP6PG3/4CQrSDEgx4938bzL96V8R7xgK5lSPdzlQhwFaqDitZBSmrT8kSEESdK1HyftmCYbf9avVY4WSesXissXgtqPbVwsA7UeGqwjdsGC2PByuBK/DDvB3z4/of4te5XtLS2YG/LXgD6A+9sJMaDng7cqYwvCugaE4UbeUQbNeVE09q8ou1XqhyMQ5Zj1hb7HAhwFWCC5ahb/FrWR6P5IhOwdNV/cMXQ2/DQ93vw2Ezg5jFzcPhJ1+Hc8y7FuDLhpe169KQHuHJsCSkTuT0bkNLrUmqjvKfRAD3biZ86pk70NU7WCSfrhMVrad/3bWNiS9FrPbGl5zbG1r6tZ2t0K6xeK3Y27QS3j0O0OYrGXY0J7WNzazPtNyDsVY8fT6Vb5m729DOiNLEHnSpRdAJDetEOQDnRtDavaNueqH2t+7DUv1SWKO5rAtX49fdn0OfyATjl1MfRu08/zJr7StbgunnHOAy6oz+uHTYS/e4cjI8+Tb+kXY+A7ucmgIuOVh2e+MBQq+Aqx7uq/Rx8ZqSVDHzL9tuCqNWzMdC2MbEgag7GEfNo749y3tZG1TF17V5vBxu7xsbYsMC9IHad1w52DwsH48CO6A6sDq7GMv8yuHe5AQC+PT7sbd2b1TnjtN9IVCZYT7eHnco4UgXQaSFKL7rPRFrRtFRWtKMwr2hdS9UK/wpRXqps7evvR+HEk55L2DN+7HFP4qdfn+SFVFv9q6hf9oYgxK5Y+xa8wdyXy2sZ0INcKbaFv1IdoIwMh5nAUYsTEUYM2DdrwyzM3TIX1Q3V7UvL28zJOrGd245NkU1Y6l8K/x4/gFggtSW+JbETJ3z1WBlYCVeTC/VMPQJ7A2hubUZzazPCe8MJbVsrWgEALWjJuX2kwc9SJQTkQkHjaBA5Y0oTx6xRpYruR5dOtNFSVrTcmle0riVqd8tu2L1yeM9n45pr+oEQLimwmweDbrqiHUwrJtyJwfdcj1P+fiEuu/UBDBgxAg88fYuk8Otc+kY7+GsR0v1clea858mAGP87I0K7FgHdiCsYbF4baj21+P637/H7yt/x1f99hfC+GFQH9wYBHIBqPkX2RRRpF+NFvb/plW5/Ot+1NB2NI7rEXcOioCONaKOlrGj9Nq9om5WqNaE1sHqtkg7E2UgVLut9UxKcrwchI9Hz0GtwzXUD8OQrt6LvqFKcePkw3DcjjMdmAo/NBPoVWnHH/YPyBl82XIXbhg/EwBEPYcDwB3H3wwPBhqs0B+gBbjzC0VJsUuns83SWHKRM6NgvtZ8zX9MaCBsFzp1MLLaFg4kFXlsVXIXNkc0A9OXkoWM0YaXzlqe7lkr/Um2JOx3EZxZNJ2mkl07KCKKdg7lF61qi9rbslfyYtTWBWQhx4/DgyJtAyJL9cD4XhIwCIaH9//fjoMOG4aL7xuCKx6fjnv+yuOXt5e2QPvDRf+H//se/FF6sDbjjBtz9vqv9nrdNbsDgYdenRHVXFdi5CYhEi8Fyk7DEJ+0kiRywyPdz8v/Vft5sTYvPbgQ4t3vtsHpi54PXeGraI5/HSy+QTscN6cXnQecTZQZjSZUo7gCtkGKllwZWy6JlTTnRsmpu0bqWqNXB1ZIfsebnYl5hNlyFPpffAEJ+RkHBQBDCJnnUN+KIUwfg70OexWnXjcS5Q17CiX3vxn0f7UT/J0sw45tHcgbfz74aif5Pl7XDeZsNeqYQX38/SjOQ7o9UIcSNxc7Ip6oDVSZgFPKYJ4O62s+a67up/RzxpueVCU4mFsBtoWch9rbsxVZuq+BxZHpwiNExbnpls7c8eb86lb6lKqBrudHQkmjjlZ9oY6WcaJ02t2hbdUD7WvdJDudrAn8gxI1rB1BvsBIPPHQ5Dj7kuiQ4j1nXntfiwntL2wH60Z9bcXq/R3HRgBuwYcuYnMF36vR7cd2zH6QA+o0vTcH7H9+fcr06gF6FMDcWrvAHWMQ6VAerfE2PgK7FIGx63DpQx9TBzsY85rXeWuxo2oHAvoDotkjLYyC6LFs6tQWQo2lqDKkG6EDiYI4WpPSiA9/cRBspZUXT29yiEzSJ2hDeICmk+6Mx73kbhM6rfQlnn/M4CHkChGxNAvSVOOjIC1Mg+uZSC26///q84NdW/yr63T8q5d79hz8I59LUSPHqAHolwtGxcIffVx2wpDC9QWU9q61JBb1uFbB5bahj67A9uh3sHjandihTcDE1lLyvmip/8e1Vp9KvNAHotKJmFk2f3ESBUVnRTsHcovUtUaG9Idi8tvZgTvnY2iTvuS8yAVWT7kSXLp+DkI0g5CEQsgKENIGQehx/wiBccMOQFIi+a9oa3DfqprwB+OPvXsSV9zyKwSW1uHnsAlwxbCR++PkZ3mvVAPQQV4JtoRlYpAHIkgIu9QaW9ax2JhX0tJffyTrhZJ2weW2weCyocdcASB99XYy0BG5aehajiO9INtof61uqAjqQWlEphAqLVrbsRTsAZUXLqLlF61ui2N2sZB50P1eV4D33RSZg+kf349DDpu33mDeCkOdAyIPoeej1mPHNIxg0rD/u/zqa6OV+9b8YUzJEEgj+5Y+n8ejzN+Opl2/Cb7OfFbxOHUAvgzcyVXXgksK0Arq5PLMWnltP6Wf1WmFn7FjMLsbult1oam6StE1Suo9O7hPix/t0rJ+/kmE8Pm1pf6xvqQ7oyaIFKr1oo5adKDAqK1p/zS1a3xJVx9TBweS//3ml/08EuXL4uaoECGVCleh16c0gpCVuaTuDgTf2gy8yARu3jsXVQ29B/7dmYejklbjhxQ9x1yO3pQXb+mVv4JMvHkwL3NmaGoAeiRZjqa9WdeCSwrQCutk+s1LL29OljZ72nNu8NmyKbAK3j5OtTVLSIcYHjrSPyE9Cx65RD7rxpDlApwUqvWjwh+xEJzSUFS2b5hadoDkgdjcLq0eao70awx8gyI1HkCtNAVFvsBJXXnUNjj56IA47vDcuuPD8hL9v3jEOL7w2BPeNuhljS28VBNpGtgLPvjAMx58wDD0PfRunn/EMHnn0bt0BeiBSDi5ajO3hz1UHLqlML4CZ/LxKPHOmCPd6mNxwMk5YPVYscC/Ieym7GAmtXJW6/6Zgnr+E8kiorxUCdir9SZOAToEqvehWAPGijZOyouXS3KL17YCk8p4v9dUiGK1AICIMuEMevBAH39cV5EmCng91x83D/54V1K7ZVITTTv8HunT5Z0KguZ6HfotRj9+iK0APchVoNEjkdjEAqjVT8nn5zo8Xeh6100XI6pg62Bk7VodWI7BXfGR2KSSnd5s6k3KTkDc8m8lvumrBGKKArlPRCpdZNI2UFfWeUtE6BwT3BLHUvxQWj0WyQfzOyEe83nNfZAJe+Fc/9HymO8h0csCeI3j6xWtFAe2y1W/iol63oVOnp9Cx48aUo9p697kVbv/4vKBZKUAPcqWIRMdge+gL1cFLKtOT91zJQGxt35P8L98zaTX96pg6OHwO1LhrUOOpUcR7zqdcPehCY3UaBE680q1kyJeFkvei07zQlyig61i0wqUX7RyUFS2PVLTOAU7WCatXmqXt9Ww9lvsWIBIVPrP8mlvPRMG7BYmAPp2g1+CTwIQqM0JtedXt6Njxa3Tu/BQ6d96UAuiX9h6KRjY/uFYK0AORMrCRiVjM2lWHL6lMy4CZbEpPJsSnTfzEQLw3XcvpZ/VaEdobwu6W3bLuO8+kXMCQ71qhPedUB5Ruv3g+7JN8j3w88FTakGYAva3g0EIkXrTSpRftHJQVLYtUZq9zvt2+2PFIXum85+7wuwhyZYJQOvDuc1EwPgnQ3yW48pbTRUFtacWt6Nz5BxAyBYS8nQTo9bj7vpvzBmclAD3ElSLIlaEh+J3q4CWVaSkSeiZTOhgbX9oke/C1uj2gjqlDracWy/3L1W6yBCE7HSwKgXj8/6mjLaZMaSXVd2QTPI5KH9IEoNO9ErmL7kcXFi1LyoqWQyqz17n57vmS7DtvsxX+BYhEx6YF02nv34fj7j00AdB7DOuG8qrbRYFt9fwXcOppT+wH8vdAyMsg5Et06VKMm26+URJ4VgLQ/ZFKBLjxWOqvUx3ApDItwmWm55UD0IWWrqdLGy1Hb1/gXoCm5ibVlrS3ic/Jk8kDzueRpc6iA0oHy7mmj5ixVSYwpysa9CfVAV3qPRdmFK10/KIdhrKi9ZfKzG3RpvAm2Blpl1a7w9MQiAh7z9vs0xkP4fyhx+K0+47EGbcchamf3JsV3M78/UWcetpDIGQGCHkSp5x6Bj78ZIRk8KwEoAe5MuwIf6Y6fEkJpXrxnreZHEAsBNp6S5t6th4OxoFaTy3WBteq3Vxl9HSn88bSfj5RmVYT5COxYB2/tD0dnJu5j9abNAHotLDkLwqjqaJlS1nRMkhl5sHbAs8CSQfzK/zzEebSe8/jbdWGQvz821NYtvrNnAB3oe1lVEy4A5On3i1q77rWAD0SLcJSv3RbC9Q2rXp/Mz2vVM/Mt1w9OWK7ntLHyTqx0LMQmyKb1G6qAIhvq/n2Spu9n08XZV2O/k8ozcV6yoU862btq/UiTQA6LST5i1a4RNG0UF6046Yya71riDTA5rVJOqD3RKYiyJXLCrVKmdyAHuLK0Bj+QHUIk9K0un860/Omg+b4d0l3LR+I84G62u8s1uqYOti8NuyI7lC7qQJg3nY6V8npIRcjvu/hg20xEygU0vUjCugGEgWkA6LlSnnR8kdl1lUU893zJR3QrwzMQygL77nWTW5A56JFWOqTLnK+VkxPkJ78nEJL0jN5xeOvTf6OTEeqac2crBMOxoE6Xx2W+Zep3UwBoPvFxUpoabjS6ZZuiXum7QdCXvRM96XShiigG0y0wsVEOyDlResylRnbn00R6fee+7jJhvGeyw3oIa4MrvBHqsOYnOCrB0iPh2q+ZxbygqfzlKv9Tvmag3HA6rUisCegekA4gMJ5OqXbr63muEZo2brQ3zJ5+4WWu1NpTxTQDSYtNChaEG10lBctd1Rmqne7W3ejjq1DjadG0kH9Ip8T28OfI8SVqg7WeoD0mPdc2u0FWrNkgFX7eTI9o9AS9T/W/iE40ZB8jVbfU6zZGTtW+lcivDesdlMl+x5pPSpdEDWtpZHQXnc+r3g6EE+3d94s/baeRAHdgNJqI6OkaIOjrOisPJXZ2h3fHh+sHqukx6rVs/VguXcQiRbDF6lSHaq1DuixvefG9Z4LAazW4FWMN1zMBIPWJyGysVpPLXY171K1jdIydCqtdJ5krY9dxBydJsaT3vZ7tfbSU2UnzQA6LRzSyuwNsh4aXSOJpjeV2drxFrRggVvayO2LfQ7sCH+OEFeiOlDrAdC5aBGWGNx7nmxaBPXkZ9LSsyltTtYJi9eCVYFVqrZP8d5Us40F0y1X1ytzCMG40BFq6YLGJZcJoeuo1JXqgA7Qwb1c0mMjJIVoeVJeZi1rVAdkpnoX2RfBxvBGGSK3T0OYG6M6TOsB0EPRMuw0ifc82ZI902o/T9szJXvO1X4mpc3BOLDAvQBbo1s1sefcLP2yGCDXu4TeMZ2EruVbOaCX1QRmkmYA3SwNiZIyUuOUjWgjo7zMWM6oEmWWesft42DxWiQPDLfEZ98P6MaJ3i4noHPRQizxSZsHejMtnQtuVihvM6vXCovXAt9un9pNVLuM2CaLWeptRPF5ycV8JhsYN3L66VGaAHSAQrpcMmO60kZGeRlxIECVnczSzvj2+OBgHahj6iQd4LvCHyLEjVMdpPUA6EGuAkGuUnUoU9vSRURX61nUThM1zMHGorVrSfFL3PWqZAA3897pXLcrJKcTX3C5+Gvp+Fk70gygA3SQL5fMlq5marS1ItqoU5mhnQntDcHitUi+tL2ercdiXx24qDGXt0sN6KFoGcLcGKz0z1EdzrRkfGeKK2FmXtZez9bD4rEpszLfAAAgAElEQVSA2c2o3Ty1S4/wms3+airxyjY96VhOO9IcoOutUdGLzFTpaEOuvMxUvqj4ZYZ6t4hdJLnnvM12Rj5BIGKcs8/lAvQAV4EQV4L1wf+pDmZaNbUAXe33VtR89bB4Laj11GKxb7HaTVOCtD6OFgPjWn8HvSg5LYWWvbeJprt2pClAB+hAXy6ZaemKGUBBa6KNOpXR25docxQ2RnrP+XL/QoS4UkSixovcLgegB7lShKOlWBWcpz6kadSU3puuh3PapTar14o14TVoaW3B3ta9ajdP7dIS3GaCbzONS7WiTBMgdPysHVFAN5HM0BjSpVDqiKY5lVYGhXKpgWvAYnax5Mvb2chEBLhy+LlK1SFa64AeiJRjZ+QTrPBLe7ydES35HHKlvk8rUeXltlpPLZb9P3tvHifXVd551xDCJJMXyDJkZYaQhEzekMSC5HUIJHhC2MGBsMOAeQMJhDBmzJAJmcAbiLEly5KcQALEjoPAGBteQ2y8xLJastXdVffeqmotltRya+nWLvVdar/Ve/dv/ihXqbr63lt3P8t9vp/P81Gru5Z7zzn3Oed3nuecU3mStVvq4SR8k8LvkV8UFecLPzu1Ux3xA7cCnRpIMmRFoBPpQc8rAcj97M2vzkM11Ngj6MdqI2i25d0YLm6B3m7/LQ5WklliIKulEUFntfadlamGitOt01wcpQZggwhO4rOd1i8PO2dc1v6AR4bVvd/2QfXGD9wJdCAbkV6WyPwAklhMH5nbE+EfmZ+9k82TKFvlBKLnt6Fmy7vuPE6BXre34FIrm+eeR7EkI+hOqfRZSHFXDRUlq8TaLfWIc7zsV3wTfOB3QsTvpAnVLz9wKdAB+SO9LJF5AoTEYvqQQycAeZ+9+lIdBb0Q++Zwx6q70QgYPX9s7yewdfvb8Hf/8E5csuI7U1wUgV63t+FQJc9coIlkSQhnHo51Y2mqoUI1VLSWW6zdUyTR7Ccy3j9OJIHOF07Hz7mN6/2O+WXtx0WEBHpGkfUhpHaTPrK2JSIYsg7cJqyJRHZur7RuC7Rr+/0PfwKveMd1+P3/9V383g3fwCve9DqcvbyFufBOWqDX7G1o2l+AZf8jzjbuYS7ORLQ409yzLMwnrI4vKFklTNWnmPqlMBFtP+nqw5DVz4vGYL057T/QHQv73ZeAlifwBQn0DCPjQ0idR/rI2I6I4MjYDmqLNSiGEusA/1BFwVO13WjY/qPnDz/23/HqD12PjzyIdfZf/+iNMBtibC4XRqBX7c6xaudbd2O/NYH9lTJzgSaqxSWosyrM+001VdSX6qn7oyDrvN2i4X7Fmhs0xkoXr/r2qt+gG/Q5iX2CLdwLdGokySFbGUfteIhwyNSGiPDI1g6O1Y6hbJVjj55X7C+ibm9Fzd7mKU4f2vVxfOs7H8aZS5vx2c+9GS//07/DO798bJ1Af+1HP4WHdn2cufhONoK+FZebdzIXZaJbHFH0NHeF59XKVhllq5y6P3KKmDr93StCHtc1yOTnecZLaPvZoM+rvQz7HoI93Ap0QM6IDG/E6bxZ43c2kYgXWdoPEQ2Znq9u5LxklmId3D9ZzaMxtw2Ntndq+zvf/Sb84i99Es973s3Y9JI34edf+Bv4D//xE/jR//SX+IXf/fOeQP+99/05Rp64gbn4Ti6Cvh12+3M4YNHO7VEtDmGdpY3g3EwxFOjzeqr+aFBkuQkyP2IsLDSOYoOXKB/8fZgIONUnv3Av0GngnzyyPKDDZpBJwCeDbJFTIhwyPT+Hqoc6At2KV6BPWBOotr3Xnr/z3a9HLldCLgfkcgvI5d6HXG7+6f8DudxTeMFv/zne/A9n8PMveYUwAj2oSK/bt6DZvhkna99nLspEt/5d1qO+NshnyWYlswTFUFLzQ27izEmopXEtsvh3kRkWQQ9SRzTu5RshBDo1nuSRYTLEzz0ESQly+5lYDzl4ApBnouZc+xxUQ409tf3JyhhO1B9C3WPt+cSTf43fuOq6nhh/xjNuxzOe8dU+cd6xf//sv8DPvvRNePVffw9bt7+NufCOW6BX7e1otjczF2SymN/It9Pu7E7vyeomcYqh4PLc5Vj9zbBxR9jIaBLXKIN/lwGnXdvDRs5FH/fLDNcCHaBGlBYylHMcHUjQdT1Zj77LIsqI6MjyDIzqoyib8W9G1mrfhGZ7M6q2+6ZuhdJf4td+/aM9If6sZ23Hs551j4NA34bXfuYBvOpT38att72dufCOW6A37C04VX+AuSCTyYYJ6kHRPUyoZ1Ggl8xS6PPPvbL7vMYdPED9PN8EHYdmecwqEtwLdECO6K4I8NYpBCUNh+Ml1LMYfScnT3SRoY03lhvI6/nY156fbtyHuu3vSLXXvO7VyOXsp8X4CHK5v9wg0J/3ouvxwXuqePW7/gjHTn2eufCOU6BX7e1o2jczF2Oy2bAoupvgdhLqWU1z10wN5+xznj5kWDRcxIl9GXy7zATJcBCp3WUdoQQ6NajkIYEezzWEXQMvGqJeNxE/PDx/UVF1FZqhxb723G7fiErL33FoRn07XvLS1+E5z70dudx38DM/+w785E/+KXK5PcjlduFHfvRt+O23fwyvfMsbcOrsTcxFd9wCvW5vxsn6/czFmIw2KKy7//pJgR9Mf8/iZnGj+ijWsBb4aCvRxlX9vpwEHd84LX/wqi8as4mDEAIdkGPwJwoiPsCitI8oAp5HRCl3InlE9Bv9nGmdgWqoKFvxprefadyLemtzICFrNXfgy//0Xmz7u7dj155P4MFHP47rb7gWn/7rN+DL//RefPu7f4LLleBHlrG2YQK9Ez2ntedJmlM0PIvp6kHLac/pPXig8ICv1HSR8ZpoINjg1a68xo0A1o0dZWmjWUEogU5OIh14F4VOyOB0ouw8z6quZCh3Ih5Ebwujs6OJDPTt9udRtXcwF8dh7V8f/DPcdc8f48zFYJMMQQV6zd6Gur0Zp+q0a3uS5rYRXJai4U6p+m6TFr3/n9iN3ad245577xFqbBSEKMd1EcngZ5w3OCaUJZMj6wgj0AES6WkiWllnwfF4zdyzOj5OpDZCJIvIbeF06zQUQ4lVBExW9+Js817U7S0oH/pr3P4v78d993+EueD2a1ZzB177+lfjRS/6NJ73vM24atObMap8JhGBXrO3ojW3FXrrq8zFWxasKzwH/2V9XVHMS2x7iXC/6+s1U8NkfZK1q0oEipTzjVdGg1smx5133MnkOD4iPoQS6ICY0V1RESkiRm1i4xFyQUR81O8kCJHbwr7ZfbGKhUOVPOy5m9Cwb8Z9938Ev/aWn8VzP/TDeMF1P443vPfFzMW3H3v9G1+HXO7ius3p/suvfBCjyqdiF+h1eysa7c14qjbCXOhl0URLcw8itv0cG+fH8noereUWa1cVG/0p0CTO+WfY7v/DoudZHx+LiJACnTatSA9RnDY5IG+Sir5TuRNdRPXJM60ZqIYau4gwW1/GAw/9CV7wrh9H7vbcFftfObzjQy9lLsC9bF/hU/jVF//5ht3jn/nMB/HZz70pVoFea21Fvb0Nl1t3Mhd+WTYe09z9pp/vmtqVaBZA2SxDNVTUlmqs3VUsyLBBbRZxi4q79b2Dgp4QC+EEehdyKukgSsYCOaBohDk+jibKiH5E9MlLq0sY1ZNae/45/PH1v4NnfvoZ6wX67Tlc9c7n4+jxzzEX4m62Z/STeNGLPrFBoP/gD/4bbvifb4lXoNtb0WxvxrEqX+IwS5bWruxuEfqg6ecsykgzNFxuX2btsiLj1scTYuCUvu7W91J2hNgIK9DJqaQH70KM52uTBbdO3W8Enmbs5Ue053CyPokxfSz2M89P1e/HbOsO1O0t+ND1L8cz/8pBoL/r+Tg0+VnmQtzNrOYOXPP7r0Mut7xOoL/olz+Bh3Z9PDaBXre3otr+Is637mEuUrNqSZ5rHmQtuNPfeEm5L1tlFMwCa5cVmTBZcoRYdOuS6ld8hBToNMhPH56j6OSA2DAs6h7k9yTsxUe0+rk8dxkFoxDrQP5wZRRN+0bU7S2otG7DPf//h/Fz7/zR9QL9r3L4o+s2MRfhw6xzHvtr8JznfgW53Lfwwl+4Dg888j8ifeagQG/YN+Fo9QnmAizrloRAj7IhG2+m6Apm52dZu6zQUB8qP27ZjTQ+FhfhBDrNCrGDV+fO8+SBzEQt97BiPqy4J5JFNJ8805qBZmqxDuRnm19F3b5lnSj953s+gF99+88g94EcfvL9z8br3vWrsJpiHLtmNXfgq//8Puz44jvw+Pj/jPx5/QK9bm+F0foyc/GVdUvymDWeouBhrWyVUTDEjZ5TOrv8eG0MR3UuLsIJdIAEGSt4dfC8ThzIDou2EDZqHzZaT77GPzz6BifWsIaz7bOx79x+pDqKZvsmR2G6r/Ap/MNX3oO77vlj5qKbpfUL9IZ9E47WKHrOgyUVxeZx47mgphhiR89pF285GOxf3cYsdLSaPAgt0KkBpk/aZe5nwC+KMJAN0SZG0kzDz6JfEuU5PFI7gryex35rf6wD+dnml1G3tzIXwTybXrsVZn0LGvZm6BQ9Z2r90e2khLQI6evDTDM0GAsGa7cVCVF8M+GM3zGH09iFEBchBTpAa2pYkrT48BJJTlAbYENWOn0WUXsREeE5XFlbwbHGMeSNfKyD+CPVJ9C0naPnslk3Ch7WGvYXcM66DQcr8S4vIPNvbhu1Bf0cvxvAsb7fsKYZGsb1ccy0Zli7rlDQLt5i4jTGHhY8cPoMqnOxEVagd6FGyIakHL6XCHL6zqxGK3mAnj1vggr6uKL2YX6O83555qn6Uyjo8W4MN2FNwGh9RYjoeVRxHYdVmzfjjPEl5uIrizZs07bB1wfZhZ2nI9HisrJVxsnGSdZuKzBO/Qrvvpno4Ca8u/+nSZfsILxAFz3qJCpJCONhTmewnqnu2UIdRDLEIezTjviL8PM9374Hjz71KB4//7hv4THs532nHsJ5awdqzRuZC9+0LOokQb15I/IzDzAXX1mzQRHdtWFHnnn9jvU9JW2aqeFQ9RDrLiEQ/T6PAhdiMtgvD/6Oxl3ZQHiBDtCmcayIW6QPczyDgpzqnS3UUYjPMKEu0+8fPfoo9szswcipkaHCw+/vL9e2o968EUZ9K3PhnJbADm870Gp/AWfN2zIh7nizwfPFSYAPN9VUMa6Pw162WbtqX/RHWAlx6a/HwX6NyA7CC3RquGyJSyT7nRmk4yP4gZ478cnKJFdzqYm8Hu+68wNWEZO1x9Gwb2aeui6Czc39DU7UH8Zjx8XfOIwnC1KWg0Kc9bXzbEWziHKljNpSjbX78gWNieRhUJTTWCubSCHQqeGyJS7n4UcsOKX+EGygZ098stLx76/sh2bEfOZ566uotbejxtna87/49Gvwlj+6Cn/28Vcyv5au1VpbcL75zZ5IJHE43IIuu/DzmTKsC0/TCkYBreUWa/c1FEp/lo/BCDqRPYQW6DSzxAdxCWZyROJAEyRykIVnrrHUiD16frL2fTTbW1CztzEXv/320j94EX7wDT+C3IdzeNZbno0X/NbPMb+mSus2zM19boPwZC2+WFiY/Q6CLLvw8/1ZLfugVjSLOFA5wNp9DYXWm8sJBaIIEuhELMRRF+SMxCELwi4LZOGZ21/Zj6JZjHXw3mxvQdXezlz49tsrfv//xjP/239A7vbcFftIDi952S8wu6Za61Y07ZtxofUtqUViEsI76PcPew+ltgezglFAc7nJ2n2tw+v8a1Hp31OIuAItWSCEFuhANgaYohDVmVBdigN1HHIg+wRnfake+7Fqp+rfR6O9hbkgH7T/+Cs/gdyX/t16gX57Ds998Y/Cau5I/Xqq9nY02rfgYvPrgcUkDxZWcEeNcke5Vre/p3ENMlnRLKJslVm7r3W4bYTJsw93u1avnwkKPhIdSKATsRLFyZJDEgd67uRA9kFRd7Ad5+C9ad/MXfS80roNP/2rz0PuFgeB/l/YCPRaayta7S/gfPPuQGIyjIWJYPsV3X6i3qwFJUXQ47eCXoC1YLF2YQD4TGMfJrT9nK6R9qa/PJWfGyTOiS5CC3RqyPwRtk5kSNXKEvTcyYHMz1xtsRZ79Hy6/gAaNn/R80rrNrzz3b+Jf/+Hz10nzn/g7T+E17/xxalfS9Xehrq9FSfrD4YSk06iMk5B7ff3rEWiX/MTQSeB7t9KZgmqqbJ2YQA2RqF5upZhUX0/m/46ifQ47tMrWs8rIlwjkR7CC3TWDovYSFgnQ/UpDlRXciDzRMuElUD0vM1n9Lxr113/Kvzwbz0Hz3zrj+BHXv5j+P13vYTJdTTbN+N47WFPMSlbFJuV+V23Tinu/k0xFMzOz7J2YUwj517R76T6jbBC2k+UXoR0ehLnRD/CC3RqzHwSxgHKLBZkg+pKDngdqESluliFoiuxDdhPN/8VrbmbUWt1jlT77E1vxMuufSFe+dYXYeuOtzEX5v323Qc+ik/c8Crc/i/vZ/L9VXsbavbWoYLSj+gWKYrNwrpl5Kecwm5AlzUrmSUUjAJrFwaATT+btih3uwa3sb0f4e33uF6e9AOP10SwRViBTunt/BN2FpTgH6orOZDVh5atcmzR8/2VMi637uidd/6B61+G537whztp5F/J4bnv/WHc8Lk/YC7MebFm+2ZMVZ2j54PCkrUYE9mCRMRpkzj/phgKLrQvsHZhTMa4vESYh61rjyNlncXEg9e18HAdBF8ILdCpUfNN0Pph3SkQ/qHnTny81g6K/PN3/+27GJkZiTX9eabxr2i2t+B73/8onv/eH9uwEduvvf9n8ejI9czFMWurDYmeD4pL1mJMZAuzlp/1NYtgZasM1VSxhjUu/HNa38WDMO/iJcrjhofINS/lTvCFsAK9CzVsvgmSckSiTxzouRMfrxRBkX+/++RujJwaiS1N+mj1CbTaN6Ha2o4vffnd+KEPPXODQP+h656JO77GJqWcJ+usPX8kVnFJ5r8Mhx0Bx/qaRTDN1DDTmmHtnlMZD/EmzFnBahO5bplnvfwJZ6QQ6LRmg2/8Oh9yUmJAEylyIKPvrCxU1q09jypMLjS/gVb7JlRanWPKvvf9j+I/f+DHNwj0F7/vZ/HY3k8wF8isrGrfilb7Zl/R834hyVqMiWpBzmLvrlEnke7PRmdHsbq2ysR/9QvmpPvZwe8iNm6Ml8Z3ATSmIpyRRqAnnQZDRMNvFJ3qjn+onuRARl9ZNIvr1p5HESWHKgrs9t9uEKMf+ouX4znX/RByX80h9+UcnvOeH8INf5PtNeh1eysu2TtxsKL5KlsSi+GtX4A7CXWn95BA92eqoeJ48zgT35XWpmw0VvYmrWi6UxYYQfQjhUB3SnuktB2+8FMf1GGIAdWTHMjmH60FC4qxfuf2KJHay8070bBvcRSk//vzr8fVb/55vPKtL8Ktt72duUBmaTV7W2cJgH1bKKHJWpTJbrRBnH9TDRVFs4jF1cXU/VdagpD6b3+kMVFCGQyEF8ILdCdYHg9BuDOsLmQTDLJC9SQHsvnFkllCySw5ipMgg/SDFQ1PVhW07L/FBz74Cvzib7wUL/z1TXj7O1/KXAzzaK32TThSfQKHKmqgcibBmI6ROPdniqFgf2U/TjdPM/Ffcftjp2AVCcFgJJnyTvqEGIaUAr0fEut84SXuqG7EgOpJDmSaaDEXTKj6RoEYRpiYrX9Ea24L3vT+N+DFb/8r/LdvVPG+bzVx1Xu+gNe87TXMBTFPVrdvweXmV0MLRxKNyRsJdP+mGArmV+aZ+LAo/nhYFimJ82gkpR9IkxBeSC/Qu3g5L3Jc6eLWEVFdiIFMwi7LyDIwOFA5AMVQNkTPu+IkiDB5sprHbOufcce/vAe/fu2f4CMPYp1tevsn8YXNf8hcGPNgjfYWtNo34nB1PJQYItGYrA2uUWd9PbxbySyhaBZxce4iEz8W9Ejawc3k3EQkLfeMhyQmO2j9OeFFZgR6PxRVZ4tbmZNAFwPqUORAhnqcac301o06DbqDikCr/Q9otb+A//6JV+L3PvbFDQL91Z/aiev+35cxF8csrWZvQ93egovNr2OqHn4NOQnH5Gxw8zjW1yOCqaaKvJ5HZbHCxJcNC1w4bSrmx4fT+DZe4tINpD+IYWRSoA9CD0r6DM5EUjaDOMgg7Ag5Bm6T9UmUrbLroDuICJyqPYqGvRmV1m247UvvxG+89YYNAv233vv/4TN/8wbmIpmVVe1taLS3wGr9fawikrU4k9GofIOZaqg40TjBzJc5nUbk9nOYzyTiJeiYNY76JLIFCfSnGZyhJJKHMhnEhCZS5EB0X3eufQ5js2NQDffNyYJE0OvtHajZt/bE6G+/+vfw/3z4yz1x/or/8R38xu/+NnORzNLq9i2Yqj4cmyiiCG9yRmvP/VvBKEAzNDSXmqn4LreoeNzrxqmvTha/deWU9UCTJ8QwSKAPQA9NugyuoyL4h54PORD9mZtuTkOztFgi6AcrRVxqfQ0Ne8s6Qfr7f/gKvOClv4v/vOl38PLX/iZzgczKqq2taLVvgml/KVZhRAIyGeu2e4qg+7OyVcahyqHYfZRbJNxJqMXtj2ksmx5O9Ud7XRFREVqgJyXs6GFKjyBrqQj2iC7qiCuI/Mydt88jr+dRNJzXnnfNrwCs2dvQsG9G1d6+QZxazR0w6ht/nyVr2jficHUMh6rBjlLzKyRZCzSZrNvmd03touwEn6YZGowFI7Q/8oqCsxJqIvt3ERk2EUMQQRFWoAddy0HrdviFRJ84UF3Jg6h1uYY17Jvd52vg7UcATtUeQX0gck52xTpHqf1TomKStUCTyWj39mBWtsrI6/mhfsdrbXgS6elR4O16sgSVNxEXwgp0YPjZj1E2ICOBnh5U1uJAdSUPotbldGvac915v/kRgDV7G2r2NuZCmEdr2JsjHaXmR0ySiIzPaPf24FYyS8jredjLtudYknVEPCi01jl9eG8ThFgILdD78TObGeThoQctPajzEAdRo67ERkSsyzWsYXR21Pfge5gAPF57GI32LcyFMI9Wt7fgfOubOFYbSUVUshZqolu/MKeJD/cyGpzE2H18N0amR/Ctu7/FTXp63HhlmorWB/AI7aVEJIE0Ah1Yv3bcr1D3Eoc085g85NTEgp4HeRCxLrvnnvsdkA8Tf7XWrahS9HyDVe0daLc/n6qwZC3eRLb+dedZ3r3daZLC7eeu7ZnZgwcKDwz1haKPU4aNg4lw0DICIimkFOiDjufOO+4cGmF3+zxyYMkjolDIKvQsyIOIdTlZn4SiKyib7ju3Ow3Ynf52ok7RcyertW5Fw74ZZ5v3piouWYs70S1LwtxNcHv93y3lf3R2FKtrq778jwxjFdrELF5E7EcJMZBKoAPus1mDgj2I+KbZsWSh8hUH6szlQbS6vDh3EYqhoGSWfA/kvQRLvXULqi2Knnet2tre2c2+vQ0Xm19LXWyxFn0ymGxl6TcS3p85EOTzS1YJBb2AxdVFXz5INJ/pFxKZ4aCxK5Ek0gn0pHDbfI6IB8pUEAPqjORBpMHmGtZwqHoIeSPvee65k2BxGrRP17+Hhr2ZuSjmw3agYW9G3d6Mur0Fk7XHSVQKaCJvEOeVgu43Eh7WVENFc6npyw+J5DODQEIzODRmJZKGBHoARN3NUxRk7fxkgtq5PIj0vJ1onIBmaiia3ueeu4mWwd9P1Xeh2b7F8dzzrFnd3gqr9SVM1R/FAStY+cYlzrKSmp3lsvQbBU/zHjRTwwHrQCBfJGsfSOPYYIjUfxJiQgI9BMN2+iTCQZ0D/1AblwdRZv+X15YD7dw+KAqcBvqT1b2U3v60dY5SuwlPVpI5Si1KPZHxX5Z+0tDDrA1Pwwp6wXf0vIvMfaAofQIPyNwOCD4ggR4j5NyiQQKdb6hDkgtR6rOyWEFBLwRKbR8UD4O/P9O8D3V7/QZxe8c+iS23vhU7vvgOnLmUjfT3ur0FZ5v3YLK6l6mo5DXqK5rFdcRaVNHNOjLux0pmCUWziDWsBfJHMo/zROkTWEMBOSINSKDHCKUIRYPKj2+oQ5ILEQaay2vL0AwNiqmEEuhuYuVApYRW+ws9ofqvD/0ZXvjmn0DuT3PI/XEOV73++Thx5kbmAjpJS/MotbD1RBa8HIOI4DhEd5Dr4+2MdsVQcGn+UmC/JOs4hU4u8oes9U/wBQn0mKEHNxokAvmFOm25EOFZqy3VUDAK0Awt1ADcTayca9yFemsLKq3bMPLEDfildzwPudtz6+w3//AFMBvh16hbzR0w6vytca/a21G1t6Fh35TaUWqiCTfRzOv8c7/ngaeVds5LPZfMEvJGPpRfkrkvpHO9vaGj6Yi0IIEeM+TUokGOj1+obuSC90Hm0uoSVFOFZoYT515i4IBVRN3ejEprO7bc+lb84J/9wAaB/osffB6+9/2PhhLBX/zye/Cqt74Wr3rHm/Hnn3wDc1HetZp9CxrtW6C3vooLrW8yF0lOIpP1dYhmw9LJvSLhWa5nxVBwee5yKN+UBQGbhXsMA5UJkRYk0GOGHt5oUKfALyTQ5YL352yyPgnVUGMRL4O/P1QtoNr+e9TtrbjtS+/EMz/0jA0C/Zc/8FN48NGPBxbBn938Lrz8TzbjIw8CH3kQeNP2Ml7zR3/AXJxXWreh2roVdXsrjlafYC6Q/NYVmbcNRs8HBTvr6+OxnqNEz7vw7j/jgFLerzC4MTRBJA0J9BghRxYPVI58koUBSZbgeaCxsLqA8dnou4p7Ret0+59Qa23F9LmbsOktz18v0D+Xwxve8+LAArh86K/x++/7cE+cd+21f3EH/vGr72Eqzut251i5i82vMRdpQeuKzNt4FeNu18q6nlVDxUxrJpKPykp/SCnv68ekNDYl0oIEeowMOjGafQxP1jsEHuFZ0BHB4dkvTdaiR8+9xMDh6hhqra2o2h3xeubiZrzk9f8JL/rAT+KX3v88vPZdvwqruSOwCNnmugUAACAASURBVL7/4Y/hDR/79AaB/sbPP4DP/M2bmAr0VvtGPFnNMznrXBThJpL1T2iIVHasJ2LKVhmKoaBgFLC6thrJT2VpjJLlI4WzfO8EO0igx8jgA+z0f8I/5Az5gmdBRwSDZ580vzKPvJ5PXAzMtm5Hw97SE7BWcwe+9/2P4pHd/z20CD5x5ka86j3v2yDQX3X9l7Dzmx9MXZR3UtpvRd2+BZebdzAXZzwLN5Esjh3VWV87q+9XTRVHqkcCn3/uRBYFehYDT/1j0SzdN8EWEugJ4CQsSWyGg5whP1D7lQdenyt72Y4teu4lBg5VlHXHrMVpd3ztA3jVB2/Au++8jPfe3cAffOKf8cfXvyN1cV6zt6Fm34qqvQN1eysOVRTm4oxn4SaS8Xq2eJBrZ3kN4/p45Og5kO0+MYtZjjxPbBPyQQI9RXgdFPMMOUN+oPYrDzw+V5WFClRDRdGMLwXbSwxcbP4Laq1bEhHH3/+3P8cffeD1eOO7X4/P3PxuBpHzbWjYWzBV+zdMWJ2UftbCTAThJoKJKsx5qWfN1HC8eTw2v8WjL02LLAaeaBxEpAUJ9BTJ4oxjWCidiC+y1gnLDo/P1eLaIjRTi1Wge0VlG+1OdDlt8Zy01e2tqNu34nLzTuZiLK66IrtiXmeei2Cs67lslaHoCuZX5mPxWzz60jTJ0piWIuhEmmRSoMf1cIWZPczijKNfnNbvE3xAbVYueHy+2ittFPRCKmKgc8zaDtTsrcwFddxmt2/Ek5U8DlbCnx/PwkQVnGmbiOvOearnslWGaqiYnZ+NxW9lvW/MyvpsGpcSaZM5gR6XEwm7WUYWHFkYsrr5iChQncgFj4PKw5XD0Mx4RaWbGLjp9pvwJ5/8r7jti28LtVs7n7a9sxlcg+/N4NxMVMHJopxEFug8XLdmari8cDk235Xl/jELGyL3H7FGEGmRKYEe9zEJbju2+70WeuCvQGXBNzJ2ulmGtwGlvWyjYMQbPXcTA2/8yBvxnPf8X8jdkEPuuhxedu0LYTV3wGrugNnYzoHQ9m/VVud6q/ZtaNib0bA3c78ZnJuxjqyKYqILdNb1XLbK0EwNS2tLsfkv6h+vMBhRFxkKHBEsyZRAB+KLoDt9Xth096wj66yrTMjQ2RJX4O15O1w9DM2IPyV7UAx85K8+gmd/7NnI3Z67Yp/N4epXvxAv+53X4reuvhbves+bhImq19tb0bC/gIZ9M8407sWR6hPMBVhYE1VwsiqrXVO7mF+HqPWsGiqeajwVm/+ipYvrkaE8spAZQPBN5gR63ERZfyPLLGMUqAzEgDonueDpmWstt6AYyUR9B8XAK9/5Sjxz+zPXC/Tbc/iBn3s+crk15HJALncUL/udV3Mt0qut7WjaN+Fy4w5M1vbiQvMbzIVXVGMdWRXJeBC5Itdz2SqjaBaxuLoYmx/jyafygMhjO4qYEzxAAj0iTrNsQd+fVUcgsgPPGiTQ5YIXnzNZn+yknCYQPXcSMq+97rX4gb/9gQ0CPffTVz8t0M8glzuAXO5b2P736Z9d7s+2o9X+PM40vo39lTJzwZVUXZE5m8jp7bzUs2ZqOFo7Gqsvo7HMekRODaeIOcEDJNBjIorYzKIzoE03xCJr7VN2eKhPe9mGZmqxbwznJGa6///Sd76En7r2p9aJ82e86VnI5W5D7kc+gdyLXorcpl/AM567CX/84TdyIMbXW82+FQ17C842v8NcaCVdV2TOJnJ6e/f6WdezZmo4VDuE5bXl2PyZDGndcSNqejjVJcEDJNA5IWsOIUv3KgMizoIT7vBSnxPWRGLRczcxsPOxnfi1N/0aXvC+F+CX3/JL+Plf+Q3kfuhjyP1JX0T9n3J4we/+OKbP3cSFKK/bW9FqfwE1exvM1peYiyxZhRvP1h85F7mceJiIKVkllKxS7P6Mgg4bETGSTvVI8AAJdI4QyYFFJWsTEqJDdSUXPNRnc6mJ/GyeiRhQLiq448E78OjRR/HpW/8KP/iSH9uQ9v6Mj/47bN76VmbCvGrvQNXeAbv9eRitf8Th6igOVIrMBZbMwo1X64py0dPb+++F5TUohoLp5nTsPi1LY7ggDO6GzhODfSGNTQleIIHOEbw6sKQgJygGNOiQD9Z1Or8yj/2V/YlGz/2Kga89+jX83Nt+ZoNAf9YNP4Ab/vIPmAr0VvsLOFX/PnNRlRXhxqt1hbkMkxi83MPY7BjWsBarX6MxjTdRNlVOAred2rMyBif4hgR6CJJ8gLPk4Hlw0MRwstQmswLLOrUWLKimipJZ4kIMlIwSXvymF28Q6D/9vufgW9/5MANhvh3N9k2o2TtwqKoyFzJZE248mujrzgfvhYd6Vg0VF9oXYvdvJPDc6RfBvAh1nq6FIPohgR6QpB/irDgJETcOySpZaI9Zg2WdjuvjKJvp7D7uVwzsmtyFF7zmBcj9WQ65G3L4qbc9Gzf+wx+mJ8zt7nrzbWi1b8S5xj04YMmbzs6zcOPJZFl37nRPrK+jaBZhL9ux+zca1/iHh03kaMNigldIoAckjZm2LDh4En3ikIX2mDVY1emluUuJnXk+TOAMi0DuOroLH/vfH8OHb/hd3POdD6aezt60b0K9vRWnG99lLl5YmEwiNA4L0nZFMh7quWyVoRgKaou12H0cjW2Cw7rMaIxD8AgJ9IBEOfPcL6ydVdLQOh+xoM5LPlj5mHFjHGUrvbO7BzfW8iN0jtZG0bTT2b292tqORnsLavYOPFV7FBPWBPZbyaf+82g8CDeebHBjONbXI1s9F/QCztpnE/Fzso/h4oblmDArWauEeJBAD0HSIl1m8UrOUDyovuSDxaTL7PxsqtFzJ2HgR+zsm34IrfZm1O1bA4ntmr29J7r9vqdl3wir9UU8WSkwFyysTTYhGld5yFYuvGQElK0yCrOFRHwdTWoHh8W4d3A9PEHwBAn0ECSd5i67QCdHKBZUZ/LBYtJlpjWDolVMZXM4L3HgJRD6/15v34K6fQsa9uanN27bgqq9DY32LajbW1Fr3Yq6vQXV1nY02zej2b4FzfZm1O0tsNt/i7p9S18K+5UN4Dpi/la025/Huca3mAsVXoyXyCovJsuxam73xfo6VEPFmdaZRHwd9ZnhSLNfoo3hCN4hgR6CpI9kkDEFnGYqxYU6MPlI+zm82L4IxVBQNNlvfDaY8t4vgLr/Hzn+GI5euhNG68s427wXjfY2nKw/iEZ7M6Yb/wrT/kcYra/ifPMbqLdvxZnGvThU1TBV34UT9YdxqKLgcvOf0WrfiLq9FXb7c6jbm1Fv34pm+2bY7c8zLwfeTDYhGtb6I+ayRtB5uZ+yVcby2nIiPo/6zeCkNfaVcYxNyAcJ9JAMnucYNzIJWaezJglxoDqTj7QHj2P6WKprz/2IhMEdsp3+v+fEo66fcbDSOcN9v8d9PVkZ651jfqZxH/ZbZZxq3I+jtT3My4A34yWyyroMnNok6+uK03i5p6JZxLH6scR8HvWb4Ui6byJxTogCCXROkWn2VaZ7ySJUf/KR5uDxXPscNENjPiD3IxoGI+k8CImsGAn09eUga3nw8lyphoqTjZNYxWoifo9EYDji7JsGA0N0pBohEiTQOUWW2VdKaxcfqj/5SHPShbfouWhCIivGS2SVB5NVnHfvjYd6LpklqKaaqO8jMRicMOON/jJ2ytikDE5CREigc4pMjp2corhQ9FxO0nom60t1FIwCyqZ4At0tii6rcGJtvAg3HkzmsuBpIkYxFFycu5iY/6OxT3CcIt5eDBPjSS9HJYikIIHOIbLtLEmOUVxogCEnafmXolWEZmhCRtAnLOdz1IOcqe71uazvjTeTWZQGsbjaGK/GUz0nHUGXaRyXJk6i2w23yDiltBOiQwKdQ2QTRdRJiQt1bnKSho9pLDdQNItQDZX5QDwOQeG1qZxXtN3t/azvizfjKbLKyoa1JxmMl4mHslWGaqqwFqxE/aBs47k08ZOa7hQd776W0toJkSGBziGyiSJykOJCkytykoaPUXQFqqGiZLE79zxpoeG267aTIJd5Z+44y5P1dbC0/s3hZC0Pntq/Zmq4NH8pUT8o23iOBUGi6INRdxrDEKJCAp1DZEpxp7U/YkOTK3KS9DM505oRPnIexpwEudNreIggRr1Pr7+FEWE8CTdWZToo0FlfU1L3ycu9lcwSFFNJzA8CJBDjwM+YeDClnTaGI0SHBDqHBNkgg3eCbvhB8AV1bvKRxqBlVB9lPvjm1Zyi7E4iJqhIS0vYea2PdsoWCPq5rOuHhbllXLC+riSMp8mHglHA7MJsYn4QoCBFXAxbj+4kymnMSYgMCXSOkUUcOe2wSYiBLG2QuELSz+B0cxqayfe55yxtWJQ9zFp1p/XxTt8Z9Fr7P8dvGr+ftflu5SJ6ZkHUdsGTeE3KeLrHslWGZmqJ+cIu1I9GZ5jgJlFOyAYJdI6RUcxSRyUW1NnJB0XP+bFBseIlcvtf033v4Pu6P/e/J0o02+/GeG6p2UGEOk/CjYXJHjkfvE/W1zFhTUA1VJyfO5+YL+xC/Wg8+Om7aIxJyAIJdI4Zdp6jiE5IxkkHmaHOTj6S8h1zK3OZXXseRai4iXGnSLrba91eM0zsu11T0PcFvVev17CuF1ZtYdfUrkxMUvB0j0WziCO1I1hZW4ndH/ZD2YPxEPbINYIQERLoHOMkzIf9f/Bn3iDnKRa8tiMiPEk8g3Mrc1B1lcR5QHMTxE6Cxu21bsLXKxV9UNwPRsCTSjX3umaehBvrtiBzuj9PEzFFs4iiVYS9bMfqD50QObDCC15lSJvCEbJBAp1T/DrzsMKdhRPjeeKA2Ah1dHKSxDO4tLoERVdQNIvMB92yWb9g64q2MGu8Jyzv6HpawmnYNbAub5Y2OKnC+nqSMN7quWgWkdfzaCw1YvWJg5B4jAe3cSxNgBCyQQKdY+IYSPcL9rAiPurP/fdCHZQ4UGcnJ0kI9FWsYnSW1p6nLXSinJfNgxAMkkHAurzTKguZz0DntT5LVgnGghGrT3SCghTR8RrTUrkSMkECnWOSdjhewj2u3w/+nxAHqjM5SWLi5VTzFDSDdm5P26KuD+dNCPpJy+fpepOsT1nvk7d7K5pF5GfzUAwFR2pHYvWLTtDEd7xQ8IeQFRLoHCNqyo6XUCfEgepMTuIeyKyurWJMH2M+0CaTw4alwPMYgY3TZBfpPNZfySxBMRRUF6ux+UU3KNobPxQEImSEBDrHiChuRbxmwhnq8OQkzmfzQvsCjtWP0bnnZKmZrMJ18B55FLKy1l/ZKqNklnDGPhOLXxwGjY/ig8achKyQQBcAkYQSOUl5oLqUk7j8SXulDcVQSJyTpWqyCtd+k3nTPF7rTzEUHKwcxBrWYvCy3pCojIf+MqSMBEI2SKALgEjOR6TJBMIbqks5iWtQeKp5CgcqB+hoNbJUTVbh2m8yn4nOc/2phgrN1LCwuhCDp/WG1k1HY1CcUzkSsrFBoOdyOTKywAZs3HSOEBsaPMhHXIPC2lINBb1A4pwsdZNVuHZN5ug57/VXMks4XD2cylp0gNajh4UyEIgs4CjQCSII/W2GHKc80MBBPuKadDnTOoOiWUTZKjMfVJNly7IgXnkWsTLXn2ZqKFklFPQCLs1fisHjDofGSuGgcSYhOyTQicg4tRmKposPRdDlI47ncW5lDoqpID+bZz6gJsue8Szw6B6HG++TD0WzmFqaO0D9bFAGzz2nsiNkhQQ6ERmvNkNnVIoJ1ZecxDGg6Q5iKXpOxsK6EWbW15H0Pcp6n7xPPnSPXGuuNGPyuu6QyAyG09G9VHaErJBAJyIzrM3QeejiQfUkJ1EHNNXFKhRdYT6IJsuu8R6BHbTBc82D/sz6+pMqD9bX4WWKoWCmNROj53WHxkbBoI3hiKxAAp2IjN82Q2nv4kAz03ISdVBTtsoomkXmA2iy7Bor4RpFZHv9zun3Mgt0USZYFEPBkdoRrGI1Rg/sTP/YiPAHlRchO8ILdLddxT/zmc+wvrQNHD58GNdffz3ry4idoG2GZoz5hzo/OYlSr5XFChSDoudkbC2qwIsa0Q4quMPenyhCNkz5i3BfmqnhePN4zB54I3SOd3Bo/EhkAWkFOo8ivf9IMpkIe08k1PmF6kROotRr2aToORl7Cyuso0S0WYhKEuhsTTM1nGycjNkDb4TGQMGhMiOygDQCvZ/p6WnH34+MjODaa69FLpfDtddeC1VVHT/r/vvvx9VXX42rr74aIyMjG75TVVVfnzM9PY2rr76691qns8Onp6dx3XXX9X53/fXXY3p6Oo6iSY0obYbWp/MJRdDlJGy9WgsWnXlOxoV5pYPzJrLjuEfW15LUvbG+Dj+mmRr2W/sT8MQdaKOz4PSXGZUbITNSCvTDhw/3xHMXVVUdRfLhw4c3fNag9Qtwt8/pf41TJN9NoDuJ9+uuuy6p4kqEONoMOV2+oMkSOQlbryWzhJJZYj5gJiObsMTYaCyO+5NRpIt0TyWzBEVXsLS6lIA3jufYy6xBO7gTWUEage5kd911V+913Sh1V5B3RXx/Gnz3fVu3bgUAbN26dYNg7n6O12sGP0fX9XW/d7r+7mtEJM42M3jGJcEG6vzkJEy9mgsmVJ2i52T8mEhR2LAmWtRf1rrL63nUl+rc+GOCMg+IbCClQL/22ms3pKa7ifirr756w2u6YlnX9Q2i2ktku32O13u/8pWvrIuc908qiEISbYZmSdlCEyRyEvR5ai+3oZoqRc/JuDIZheugDa6fZ309Wa277rnoF9oXYvfHlKkWHFoOSWQFaQQ6gN6a71wuh6985SuOr3NLNe9/TRCB7lfEe/3+rrvuwvXXX99Ldxdtp/ek2szg2nRyyOlBHaB8BB3YzNgzyBt5lCwS52R8mWhR2KDWn+Iu272KJtAnrAkUzSLOt88n5pOJYNB4kMgCUgl0YP0a8f4o+mCKu9dnddPeu9HtsCnuw67Vz/2IQNLXS5vIpQt1fnIStF4v2BdQ0AsoW2XmA2Qysn4TUeQFsUFxLtO9ijjhoBgK9Pn4lyGSQA8O7VVEZAXpBDqA3qZs/enrbpu79Uero2wS57TZ3CDd6H7/JED/Du5O1yQCabWZwR3fiWSgzk9OAkXPWzMoGAVKbSfj0kQUeWFMRpEu4r2UrTIKegFn7DPMfDJxBRoDEllASoGu63pPDPdvAnf//ff30sivvvrqXhR88LNGRkZiOWbN6X3d6+qKcF3X1+3yLuoxa2l2MrSRXLKQQJcTv8/LGtawb3Yf80ExGZmbiSjywt6nbAJd1MkVzdQw1ZzCKlZj9ck0jgkOjVGILCC8QI8TEdPLeaAr0NPsZGh9enLQrL6c+H1Gz9pnoegK8wExGZmbySRYh92nbAJd1HspW2Xk9Xzsfpn622DQpAaRFUig90ECPRxdgc5CMNP69PihCQ858fuMHKsfg6IrlN5Oxq3JtrO5133KtlGcyPeiGApmWjM42TwZm1+m/tYfg5mTVGaE7JBA74MEejj6I+is1onT+vT4oAGDnPip1+nWNAp6AZqpMR8Mk5G5mcgiL4zJJNRFjaBPWJ0j11RdhWIo2De7D+fa5yL7ZRKbwxkc39EYhcgCJNCJyORyuQ2imJVYphnW6NAkh5wMG9Ssrq1idHaU+SCYjGyYiSzywlh/mrvo9y36JEP/qRZ5PQ972cb8ynxkv0x9rjf94zoqKyILkEAnIuO2SRwroew020r4hzpAORkm0E82T1LknEwIE13khTGKoPNnJbMExVBQ0AsoWkUsrS6F8s0UFR4ORc+JrEECnYiM1y7ufmeHk3C4JNTDQQJdTrwGNitrKxjTx5gPeMnI/FhW1qB371UWcT5hyTe5UjJLKJpFaJaG1bXwO7xTv+sNpbgTWYMEOhGZYW1mmEhP2tmSUA8GDRTkxOs5O9E4QdFzMmFMNpHnZoPiXIZ7luU+Bq2gF3C8eRyqocJcMEP5Z+p33XHa54ggZIYEOhGZYW1m2LnlaYlnEurDoUGCvDgNapbXljFZm8TYLEXPycQxWUXeoHWFuUwTEjLdS7+VrTJUU0XJLKGgF3CgcgDLa8u+fDNFhYNB4zciC5BAJyLjt804dUL9ojmtDorlbvO8Q4MEeXEa1BytHUVez6NslpkPcMnI/JqsIq/fZIyeD94X62tJ0vJGHnMrc779M/W9/qGyIrIACXQiMkHajNNZlnfecSeTMy7pXM2N0ISFvAwOauZX5zFhTWBcH2c+mCUjC2IyCVY/9yrbhEQW6q9klpDX8zhSO+JLqNMYxB+UbUBkBRLoRGSCthknYdx1tiyi25T6fgUS6PIyOKiZbk1DMzWUzBLzwSwZWRCTTbAOu0/ZBG1W6m/CmoBmahjXx1FbrGFhdcG3f84iTsshB8uExihEViCBTkQmiTbDYpaUUt9pkCAz/ZNP9rIN1VApek4mpMkmWL1s19Qu6dLBs1R/E9YEVEPFwepBjOljqC5XHYU6BQc2BkqG/Z8gZIYEOhGZpNoMKyec5dT3rE5MZIH+yZcLcxdQNIsoW7T2nEw8y0oEVsboeZbqr980Q0NBL0AxFKimuiHtPcuT4/3LHbv4EeoEITMk0InIJNVmWDvhLEbUWZc5kRzdNlxbqkExFCiGwnzQSkYWxmQUrU73KGP0PEt16GSaoUHRFZy1z27wzVnte4OOr2icQmSBwAJ9586d2LRpE3K5HHK5HDZt2oSvf/3riV0gwT+yRdDdriMLnajoExEy101UunV7ee4yVENFyaK152Rimuzirv94NdbXQnWYjCmGgn2X9+Fs+2zPP4ve/4YlqOCWfRxGEEAAgV6r1dYJ80HbtGkTarVa4hdM8EcSAp3HyHUW1kDxVN5BcUuFC/qzrNx5x52476H7oBoqVENlPkAlIwtrMovXwePVWF9P0vfJ+jpYW0EvwFgwej5a9n7IiaDjKd7GhgSRBL4F+lVXXYVcLocX5HK4P5dD7Wm7/+nfdUW645e4iHpW6fRRvtfpvW6/G7xHWZcPJHlfXoKYVScmc+q76IODYWvWgvxeNpF/9113Y+TUCEpmidaekwltsp0N3m9ZEOf9dcj6Olhb0SyibJZRWazAWrDwwL4HuO1DkiLoWErGsRdBDOJLoO/cubMnzmu5HDBgtT6RvnPnTu8v5ECkhr0GLyHu9TrZRXrS9+Qlulg6aFGEmV/iugce6iTqZ0QR9nEK/TjL8nu7voeR6RHmA1IysjhMRpHen9ou0325mWz1F9aKZhGKoUAzNOw9uxf3fvte4ccTfhjcFC5MmnsWyonIJr4Eejd6fr+DOO/a/U8L1Wuuucb7C31Gm/tf6/RvkM8ZfI/T9/iJ6JNAdyate+JdqIue+h7HtbOONrNuC91riCOCH6fQv/uuuzEyM4KRkyTQyeSxfjErg9CT7X6GWVYmInzX+8nd2H1iN0ZOjuCe++8RdiwxiJ/+P8z4g4f+niCSwpdA74pQp+h5fxQ9jMgdJmaH/d/v5/j5DKf/e/3eS/AH+b/opH0/XqKGJaKnvscVfU5ShPr5fpEnSZyIKvTvvONOfO+x72HPmT00GCaTzmRZs50lYT5Yd6yvg1U99//c/7uRUyPYM7MHu0/uZt39+MbvRLHbOCnM+EPEcRZB+IV7gR7kvWE+JwmB3v2dVzRfJljeD4+CmLeJA7/EUYZBPyMpQc9Te+CBiUonjZL14JSMLCkTWezJMskQ1GS/30ER7iTI3e5/19Qu7D23F+aCybr76DGsz3X73bDP6/4cdKwk2hiLIILAPMU9ToHutgFdEgI96nXKBOv74dVJiybU40pxT+o+/WwAJ9KmbWmxsLqAg5WDKOgF5gNWMrKkTOSd3bOW2t5/37Lcr5/IeJB73X28k+q+9/xeHKsfw+LqYir9hZ/Jb6e/R/kuIPz4gybjCVkJtEncz7tE0WtP/y3MJnFxCd8k/jbsu8NMCHh9h6jwEEHnOa3ZT+SXB+IQszzVgwhtIw2erD4JxVCYD2DJyJI0kSPQWY2g99876+vwa36FeBz31P081VAxNjsWWaiHEd9+IuFhCRJt9/MZBCETvgQ6cCWK/vO5HB7IXTlm7YE+cX7VVVcN/8IUBHoaEXS/1xXkO0SF5f10nbMIIixsynba18f6M+KGt4mQtLGXbYzPjjMf2JKRJW2iib3+685iBH3C4i/N3Sst3S1FPanMjcHPVw0V4/o4jtWOYWl1aZ2fjyq+WQjd/vFblPEOj+MOgoiKb4Feq9V6It3JrrrqKtRqteFfGGC9dtgUd6+/uX1PmPXzXr/3e08ywDqCLoI4H8awTjSN1O04ypHXusiyQD9YOQjN0JgPfMnIkjZRBW5Wo+dp15kf4e0lwtNuX27XNTIzgscvPI7v3P8d3xuFyixieR13EEQUfAv0Ljt37sQ111zTE5/XXHPN0LR2WYhDiJJAj5csOOYwwj1MCr2sEXQgG+3EieZSE/nZPPNBOBlZ0pZ0NDPpa8+qQI/rvoOI7rQj4VHvy+naR06P4MHRBzOfIQasHyMRhCwEFuhZJ0r5yFq2rCPoWXXKce96Hkcnz3N9ZFGkP1l9EqqhMh9kkpGlYSKmimd5/flgGUR9f5jd0kU21VCR1/O4OHeRdVfDHNmzBIjsQQKdiAwJdL7xu/YsyHnkcUTs0yaLbWVhdYEi6GSZMd6joW7XnGVx3l9vYd+/a2qXMPUdt5XNMhRdwbg+jktzl1h3OUzhfQxCEEEggU5EhrVAJ2ccD36i8X5/zyNZ7LxPNE5QBJ0sUyaaQO+/ZtbXwcqiTlBkvfwmrAmUrXIvon557jLrrocZWevjCXkhgU5EhlWboZQmIigsd8lPm6XVJYzNjjEfOJKRpW0iCXSZU7CDlkHY92c9A6HfylYZBaOA+lKddRfEBBLohCyQQCciw6rNkDgnwuC0Rl9GDtcOU/ScLJMmShSd1p+vL4sw9SXisoakrWSWsN/aj8ZSg3U3lDqyLz1IlgAAIABJREFU9+tEdiCBTkSGtUAnR0yEReZJnjPtMyTQJbOyVe78a5av/O7pn8tWGSWzBMVQMGFNoKAXUDbLKBpFFM0iSmYpU+1BFMHGc/Q8zeuKUl800bHRimYR+dk89lv7sbK2wro7ShUaFxIyQAKdiAytQSdERdZJnmP1YxjXx3uCjkxsK1tlKIaCglFAQS+gaBQxOjsKxVCgGApUQ4Wqq9AMDUerR1EwCjjVOoVRfRSHq4dRNIsoWkUcqR5BQS9AMzXm95S0iRJVZSXQ/Z4JLlI5kFDfaAW9gKnGFA5WDmYmoi5jn05kDxLoRGToHHRCZGRcj76ytoKCXmA+OCSLx1RDxWn7NOwVG43lBi60L2B1bRVnWmewhjWca5/D4uoiFlYXAHT2H+hvCwAwvzIPAGgvt3G4ehh5PY+SVWJ+b0ka72ItCUEZ5DzwYWeCixJBdypTP58X1/nrrNvRMFMMBZqpoaAXcLByMP0OKWVofyJCBkigE5FhHUGn2VIiKv1r0mXgvH0+U+nMslrZKkMzNZStcuxtpL5Uz8QRfLxH0v1uEuc34u1XfPu9rrTKYdiEQNBJA7f77L4/6P31f5ZT+bJuR35tXB9Hc6kZuz/hDdkm3YnsQQKdiAzrNiOTsCLYIdOsO+3eLoeNzY6haBZ7kfE4WVpb6qTI6wpKptyRdN6j6DxGvFkIT7d7cLrvMJ8VRlgPqw/eszQ2lOWJ3Xj84uOwFq3YfQpvyNKfE9mEBDoRGR7aDDliIg5kEOmnWqcoei6wlawSimYR4/o4TjROJN5eZudnkTfyUot0XqOccUa84y4vFqLTrZ6cRHKYzwqy1t5rYqT7s99JA1bZG27XvufMHuw6skv6zEPKsCREhgQ6ERke2owMworgg8Gz0kXj4txFqIZKG8QJaN3N3KYaU70142kxOjvK/P6TMt7T3HkzVhMaXhH0IKnpbuLbz1KAYUJ88He7pna5CvUwEwtx16HbpM/umd3Ye3Yv7nv4PqnHT5TqTogKCXQiMry0GVk7GIINInbsp1unkdfzKJpF5oN8smBWMjuR84JRgDFvpN52LrQvYHR2VNrsCxLowcqKhUB3+t5BcRskgj6Yyu4msL3S1odNGgwT+UFT6uMqRz/fufvkbuw9t3fdHiwi9nteiDzZTmSbwAJ9586d2LRpE3K5HHK5HDZt2oSvf/3riV0gwT+8CHTZOhaCLSJO+KxitbepGOtBPpl/00wNWkXDVGMKZ9tnmbWf5bVlHKoeku4YNhE38+KhvFh8t1vUO0gEffC9bmLcLRoe9fqHifa06m/YvZTNMjRDw4HKATSXmhuEuizIeE+E/PgW6LVabZ0wH7RNmzahVqslfsEEf/Ai0EUUVAS/iJjqbi1a0kZAZTXVUDGuj2NxdbF3JBpLNEsucT5h+d8pnYx9WTlNDoSJoPtJT0/yXodF6pOaBAnz+ZqpIa/nUV+qA5BT0Mp4T4Tc+BboV111VUeM/0QOuY/lkPu7p+1jT//uaZHu+kUun+tX3PW/bth7Bl/bNafXDf6NF7EpEryUGQl0Im5EW5unGPLvyC2TqYaKC3MX0Fzm49ijhdUFaIYm3fnoLNYAi2wsMw7c0twHI+he9elHkKeZbu61HjzuZRdho/WKruBU6xTWsAYAUopZkfpygvAl0Hfu3HlFnP9dDrnbB+zvroj0nTt3On9RRIHu9z1eYjvs3whveCiv/rVT5ICJOBElkn5x7iIUXWE+uCfzPyAe08dYN5sNHKgckC7FnaLnwS1uke5ngmRYtNvpdW4p8V6vYWH91xH0yLig9RV2QkozNey7vA/VxaoQfV5QZLwnQl58CfRe9PxjDuK8ax/rCPRrrrnG+Yt8CnS3iLdfAZ2EeCe84am8SKATSSDC5I+xYEA1VIqgc25lswzFUHCgeiD1ndr90FpuIa/nmZdTnEbR83AWR+aBW8TYz4ZqbmJzMN3dK5U96TIK42+dhHrUego6EVEyS8jreSjG+kldxVAw2ZgEsF7Q8t7/+UWmeyHkxpdA74lmp+h5fxTdJZXc7XMHf+9XNIeNxvv9Lj+fRVwhl8txMyNJjpdIisFIOk/t7PLcZeT1PDRDrsinbKYZGgp6AZPVSdZNxpUDFkXQyTaWnZfwcypbtyi4n13TnT7Dr6CPazKmX3iXrc6kWtEsomgWe8dYFvQCNEODaqq9kzP8Cna36/fz3v5JjrAb3OX1POxlG0dqRzbsW6LoChRDwez8rJQ7vMt0L4S8pCrQ3cz14mIS6MMi8n7+T7hDAp3ICv0inbdUuaJZpOg5p1Y2O7vqj82OYWltiYvN4NywV2yplkrQ+vNky9BPZLz7Wq/zyZ2i5EF2X4/rXrsZLgWjgDF9DJqhIW/kcXnuMopWEVP1KUzWJlG0ipixZ7CKVVQWKj3hrpoqNFMLdNRlEIHulWHgt43n9TwOVQ4BAGbnZzE+O75BpHcnIBRDQXu5DUCu8RWPfThB9MN1ijtF0MUgl8tx4+hk6kAIvuEpVa613KLoOaemmRrG9DEUjAKm6lOsm8pQWsstjM+OS9OeKHruXTZ+xa1TOfpNSXf7rGHR9MHfJZW6XjSLKBgFqIYKxVBwoX0B86vzWFxdhLVgrXs+upNrTpNsxrwBc8HEmD6GolUM9Az5Orc84iRF0SxidHYU59rnepvBAZ3NISdrk+syAbqmGRo0SwMg3/iKougEz3C1SRyluIsJCXQiq/Cygdx+a3+giA1ZOlY0i9hf2Q+gM3gXhcXVRZSskhQZGSTQnc0p7TxMOQ6LdPe/d9jRZ2lmOmiGtk6Y1xZqmKxN4kTjROTnp7JYwaX5S8jr+d4z5GfZiFdbdSqnIJFz1VChGiqMBWc/VF+q9/aeGNfHe1k/eT0Pc8EEsDGDrPs7kaExI8ErsR6zdtVVV7l/UUCBHkcEPewu7l7fQWykX6CzdnY0I0qkDeu2X1+qo6AXmA/4yTZaQS+gsdRIvU1Epb5U35DyKqJRertzOXit3/b6DKfUdD/rxnmpB9VQOynreh5PVp/Eefv8huezP7IcFXPBhGp2ovLlSrkTjfYQ6k5l5DUBMkycl8wSNEND2Sojr+eHXm91sQoAmGpM9TaPK1tl7Jvdh+nWNNaw5rgXi8hjLhnugZAT3wK9VqtdEekOdtVVV6FWq7l/UcAU98G/hd3F3Wutu58d44nhdMuLh41EyNESrGDV0RetIkXPOTPN0DA+O46jtaOptoW4mF+dR0EvCB1BZ3mWN0/mFGkdJgT9rCF3E91Oqdes6qBslaGZWs8OVg/iZONkb011WjSXmjhWP9Zbm+72XA1L8XfKOvC6/3F9HGWrDNVQe1FwPyyvLXfW1JtqL5KuGRqeuPwEZlozALAuki56YESGeyDkw7dA77Jz505cc801PWF7zTXXuKa1syAOcU0CPRj95cV6Ay0e0o2JbDKY+pcWM/YMVFP8aKcspugKikYRxxrHsLS2lGpbiIsVrKBcKTMvyyjGWhzyYF7HkLmVmVfk201ADn4fi3vtit6S1fm3aBahGAoOVg/iYPUgimYRi6uLTJ+r5lITR6pHXCdUnSZAhk2aeJVHXs/jaO0o7GU71PVaC9aGY9hUQ8UTl59Ac7nZe50M4pbGjgRvBBboIhDlHmS4/7RxKjMWjo715ABBpN3+9lv7O+scLXEjnTKZaqiYbk4jb+RxrHEslTaQBNaCJcWkT9Yj6F7rwP2+1yny7rRm3I+ATGKDtwlrohftLRgFqKaKvJ5HXs+jvdzuTZKxFuddLs1d6q319tt+wxzFNjo7isn6ZKQTI2bsmc7GeQOnOpTMEi7OXey9ToaxlyzZAIQ8SCnQiXRxazOs0s3JwRIsSXOQ0lxubohwkLGxollE3riyzpPno9T80E2PZV2uUYwEuvP65WHv81rzPCj4/YrIqEsOulHn7r/52c4GbIqhYN/sPqxhDbPzs1jBCprLTViL1vBGzojp5nRnXXrMz1fRKELRFaiGGsuJEZfmL3U2i7RK68551ywNiqHgSO0IVtdWAWxc4uW0Vp13ZJhoIOSBBDoRGS+BzsIxk4MlWJLmxNSJxglfuwOTJWvdjaBay61U6j0NrAULY/qY0CI96ynuYVKju+9zWkvuFI0PkoLtN4LfPe5MNTproAuzBRywDiBv5HsbYpoLJopmEdWlaupryqMytzoX+3NVMjsieqo+haJZ7AnnqCytLeFs+yzyer63cWR3B/ySVVqXPj+4cZxIG8kNXqsokwqEvJBAJyLj1WZYiWUROgRCTtLq2BdWFzCujzMXAVm27u7IT1afTLy+WXCycVLY3dyDpgTLbk7iedgGb25p8cM2MItSJ4qh4IB1ALNzs5hpzuBo7SjqS3UAwNzKHJZWxdzXoZ8L7Qso6IXOMW8xncBRrpRRMAo43z4fmzjvZ25lDkdrR5HX873Jhe71H64exvzKPADnMZ8oQRO3CQaCYAEJdCIyw9oMC7FMs58EK9Lq2A9VD1H0nLGNzo6G3oCJd1bWVqCZWm8XZ9GMNolzLhOv3drdNoVzWofuduTXMIE+rE7KVhmapSUiMnlCn9cxYU1gf2V/5EmwollE2Sz3jklLkmONYxuWVXUj6nMrc45jr8HINK/0X6PTme8EkSYk0InI+GkzaQtmEToDQl7SaH/WgiVsdFNkK5mdNZmKoeBU61Ri9csDZ+wzQrcxiqC7l4mbUO++zm3tutvGcH7S6P28RjVUTLemWTf91Jhf6RxpqBhKbyf6IOnv3eUAtUX3Y47jZHltGZqprVtDXzbLvQ0yveB9TOaW5s77dRNyQgKdiIyfNsPCydHMJ8GKNNbdXZi7AM2gCHqaVjSL0EwNByoHcKoptzgHgLzhb7dpXi2pXcOzYE5Cftiu7nEI9NHZUeE3WAzC3MocxmbH8FTjKRSMAhRdgWZovTXf4/p4T7irhoqyVe74IUODaqh4svpk72zyNDEWjA3p+QWjgNP2adf3iLAm3Uuk83rNhJyQQCci47fNpO2YKc2dYEnSG80crR0VegMv0ax7fFNruSXFOlg/nGyJuwZ9wiKBHmc5eon1uNagF/QCjjeOs272TLk4dxGX5y+jtdzCVH2qJ8jzeh4zrRmMG+M4Uj2C/ZX90AwNy2vLTK5zbmUO47Pj6/xDySxBNVUY84br+3jfhK1fjDulvBNEWpBAJyITpM2k6ZgpNYlgTZITUrXFmvARTlFMNVScbJ5EZaGSSF3yyuH64V7UjnUdhDES6MmWbRiB7vX3ollE0Sxyc2Y5DyysLXQ2fsOVNfldUb6wusDqsnr0H8E2YXVEekEv4Gjt6Lpr7of3iHR3jDoYPef5mgn5IIFORCZom2ERRSenSrAg6Qmi7qCW9WBdZlMNtXfOcpZYXF2EZmqd9fa6wrwewhitQY/fvCLnXmXtZ/f2slXOxNIRWVjDGs7YZ5DX8+uWW3U3rXM6/k6ENHfA+Rx3iqITaUICnYhM0DZDqe5EVkhSoM+tzNEa9AStbJWhGAoOVg9mLnLez4w9I2w7I4Eer4VJa++vC6/Xlc3O8za/Os+6yRMBmVuZw5HqkXVCXTO13hFsg5F+EcSu2xp0nq+ZkAsS6ERkwrSZNEU6OVWCFUkOQhZXF5HX8xRBT8BKZgkFo4D9lf2J1J1IXJy72NukSjSjFPf4y9PtaLaon100izhaO8q6uRMRmFuZw+HqYRT0Qm9tumqo0Aytd046wH+KexenKDpBpAUJdCIyYdtMWuvDRegICDlJsu2tYhUlS0zhxLsV9ALsZTszm8F5UV2qCjkJ5GfHcNbXJdLkQZTIuZ86UAwF9aU66+ZOxEB7pY3D1cO9o+NUQ92w07wIgtcpik4QaeFLoOdyuUBGZAueI+g080mwJMm2V12sQjHEXBvMs2mmhiPVI4nUmYgcrR0VUqDzKM6dNlZzeg3r63S77sHI+bBr9TtJUjSLlK0iIYqh9HxHXs+vO4JNFMFLZ6ETrCCBTkRGlAg6OVgibZIehCimImz6MW9WNIsomAWM6+Nor2zc3CirzK/MY3x2nHn9BLVhm5alZf2R5sGfu9fn9xxx1mU5eMzasPv2s3nchEXRc1mxl+1einvRLEIzNZgLJgBxNvClNegEK4IJ9NuH2BCB7iXkw4g8t/f4/az+1w17z+BrB+8hyxMTUQV6Gg6PZkEJFiTZ5ox5AwW9wHzwLoMpeifSY86bJBQcOFg5CM0Ua6O4oGI3CWHsFHEedo44bwK9X4j7jZ4HmWwomkWUzBLrJk4kxPn2+d569O4RbJO1SaxiVZjsRjoLnWBBagLd7XMjXXxEge73PV5CnER6tPtOe0aSHCyRNklOCnUHt6wH8aJa0Swir+dRskggePFU/SmUzFIq56HHJVKD7i4eJOIb9F4Go85OwnzC4mfdvFd5+JlMCFqGBaOA5nKTdTMnEqI/06ub8j6/Mi9MRJqi6AQLuBHoTsK3+7ugQtzts8KK67DiPStEue+0BTM5VyJtkmrjzaWmsMdf8WJFs4gj1SNYXF2MvX5korZYQ97IJ14fcW6e5nVWt9t6aqfdyaOIZT8Rc6e/s9xAzqs8+l/ndj9Bv69slqGZGk42TrJu5kQCzM7PQtHX75WimRoUXcE3v/NNYcZjtFkckTZMBbrb353SyYN8ZpiIdxzX7ef1MkIRdIJwJ6k0967ATFM0sY7sxWmaoUExFByoHIi1XmRlf2V/ou0t7nXYbmLbSZS7tXkvQR323tyuwylK3f/etJ6LwXJxKye3sgw7waAYCiZrk6ybOREzeSPvmOVV0At4sPCgUOOxwUg6QSQJl2vQ/YreMBvVxSXQ3b6HBHow+gVzWmeik0gn0iZugV5fqiOvpxfRdBI0ZauM3cd399KeRRPveT2PuZU5LK8tx1YvsjK3MhfrGnQvsRdVAMct9P1E2L2+02tiwC1K7SV803jeB9ed+/n+qNkHRbOIglFAbbHGurkTMeEUPe9vVyOnR/DEpSdwunWa9aX6hvYzItIiVYHu9V1hBbqf37uJd4qgx0McEfQ0nR7NfhJpk0S7LlrF2COa3cH1Y8cfw96zezFyagQj0yO9te57zuzB7hOdgdWemT3Yc3oP9szswd7zezEyM4LHzz+OPTN7ep/XE/FmmRsBX7bKyOt5HK0djbU+ZGZ5bXndkUlRzCvVu78NBmmzXunqSQnZYcLbSdgOE/j9ZdS1JIS6W3TbaxLCz9rzYZMYfp7Ngl7AKlZZN3kiBgpGwXXfiv7nM6/nMd2cxkxzZviHcgCluhNpwOUa9DgFOqW4J08cEfRBoZ4k5FiJtIm7Q19cXYxVnO+a2oXHTjzWiWpMj2Dv2b34/uj3sffsXty/737st/bjSO0IpupTGJkZwUPqQ7jn3nvw7Ye+jfsfvx/33ncvHik9gjvvuBMPKg9i3+w+jMyMYO/M3o6IP7MHu0/uxsjJkUQEUxAr6AWcbZ+NpR6yRNmMZ4M4LyHb/3e/7TbtFHC/9zcs1TvMREIUkR4kZd1rXfywyYVhn+l1jZqhCSPSCG+qi1UUDPdTRvrbcNksQzVVFIwCrAWL9aUPJe2gEpFNuBfoca5BjyOCHvT/WSDuCHqS4plmPglWxDn51FxudnYfj2EH994g+uRu7DnXEdIzrY2D5G4q+Oqad3Sr+zw/rD2Mu+++G/ftuQ8PPPEAHj/3OPac3oPHTj7GTDyVzTLG9XEcqR6JpR6yhLlgxnasn5dwG/y/V8q4bPsi+C27oCJ9mNj2EubD1uh7XYvTd3hd55g+hpW1FdZNnYiB4/XjKFtl14nkwWe3f5f3+ZV51pc/FBLpRNIEE+g+zfXLfK5B73+t2zUF+b3bZ/kR6F6fR+K8Q1z3nYbDow0+CFbEnSXSPVs2qj029Rj2nNkDxVB66z+TSDG90L6Ah/IPYfc0G0FVNssY08fQWm7Ffm9ZQDO1WLM2hkVxvYRkVHHeFQNlq9zLDCiZJWimBtVQUbbKsT1fcZdX0Pv3inwPfk7YyY9Bkd5ft92fh2U5aIaGk03ayV0GmktNKIbi+Qy5Tdiopor9lf2sb8EXtLM7kSSpCvTQF8lY+Pr9ftbXyYpcLheLg3KKpscNOVSCJU5LOsJgzscTzdx9fDceP/s4HnvqMSysLsR8txvZfWJ3J92dQfRTMRSca59L/B5lpbXcQl7PxyLSh6VNe62/jprOXjJLKBgFjM2OQTGU3r9Fs4jTjdOYrE+ibJZRMApQDZWLowy9RHbQ97v9231tmBT6YenvvqLnsxQ9l4mJivcpI25tomx10t1rizUhjr+kMSWRFL4EetokLfjDEHQtepboCvQ4I96U6k7ITByZIpqpRUpx74mfU7tTi1isrq3ikYlHsPd8Z216mgJ9bHYslXuUmXPtc667Mgc1P2dsu4nIsKaZnaP1CnpnrWttqZMxYswbAK5kjiyvLWO6OY1j9WMY08egWZ33pdVW/Yhgt4j1sPcNq4Ow5e1HpLu9VzVUTNWnmLVrIn6qi1XXCPqwNqEaKgp6Aaqpwlq0MLcyx/p2XCGBTiQFlwKdEItcLhe7g0ra4aW5KR1BuBG2DRrzRuQU3O7gWTXUVDfmufOOO7HzGzvxyMFHsPfcXtddfuM0RafoeVyophrL3geDAtFNNIYR5l0xrRoqSlYJJbMExVBwqHIIl+Yu4aB10Ne9rq6t4njjOM7b5zHTmsGoPtp57iqdnadL1vpy6EYMS2YpsXYdRAj7EchhU+f9CC+/0fPR2VGKnkvGTHPGM4I+rJ0VzSIUQ8H47DjG9XGctc9iaW2J9W05QmNJIglIoBOR6bYZkaPo5FgJVoSJpK9hrXf0WdiB9O7ju/HYicegmmqCd+fO3Xfdjceeegwjp0dQ0N2P44lqZauz9pyIzsX2xdjXZrtFb8OIxLJZhqIreKrxFEb1URyuHkbBKEAxFByuHg595v0a1no/T9vTON44DmPe6H12ySphXB/HwcpBjM2OIW/koRgKNEND2SyjbJWhmRryet5XO/e7jCDIbutuot3pM8LUo59j2JyMoudycqx+DIqu+DpmzavNdDea6x4ret4+z/rWHKHN4oi4IYFORCYJgZ6mcKb0JII1Qdvg8tpyJFHUHRzl9TzMBTPhu3Pn3vvuxSMHH8HI6RHsPplMurtqqDhnU/Q8DhZXFztR6Zgi6IOiPIpI7G5KdaByAEBHVHeFdZK7Qs/Oz+JI9QjsZRsAsLK2gvpSHQWjgP3mfozpY52Nr54+qjCv55HX844THWWrDM3QUKwUUTAK0Mxg69+HnUEex7nqbpMHYSPwFD2Xl0tzlzzT3N0mlJxE++DzzRtZH0dSBkH8kEAnIiNqBB2gKDrBD0E7+LP22dDRzO7gRzM17LfY7ph75x134nu7voe9Z/di75m9sQm/stWJXI7r40zvTybqS/XYN02LI716dHYUp+3TWMUqllb5SINdWVvpCc/2chtAZ2LtSPUI5lfnezvF9z/DqqlCMRRcnr+MvJ7Hocoh3894kKh4UGFeMksomkXkjc7Rjk7XFFbsl6wSy2oiEqS90sa4Pu44ode/EaTXSQ2D71MNFfsu78NZ+yzr29tAFqPo/eNnGkPHCwl0IjIiC/Tu99DsH8EDQTac8Uof9COI9pzdgwlzAvWlekp35469YuPx849j1+FdsW1CVrSKKOiF3gZgRHQuz19G0Yr3qDWnAXoQgacaKqZb06yLJhBrWMNUfQqaoUGzOsfXFYwCpupTvUj8/Mo89HkdeT3fmxRhdfTb2OwY9lv70VpqobpUxfjseCy7+XfXGDeXmoxrhEiKwX0aBp/9fh/gJNjdNj/sCvU090/xg6wi3emUJbeTl2g8HQ8k0InI9O/iHudDmaaTo9k/ghecOj2nZ+vi3MXAR62tE0Qnd6Nk8hO9uvuuu3HfI/fhiUtPRF6P3k0VPj/H53pFUVlZW+msozaj7xfgFvEd9r7ueeX52c4677JZZl0soWmvtDFZn8QB6wBONpzPALeXbRyuHkbRKvbW46YlzLtR/sFoZWu51Yt+RxHnU/UpNJYaaRQ1wQBr0ULBcO6jnNLZg07Yla0y8mYeT1afxLk5PpYxxXFCC28MCvL+Mcngv3EcI0t0IIFORCauc9AHSXNNDzkTgjecOsV+VFMNPEDuTyFWDRUX2hcY3Z0zd991N3Z+Yycev/A49szsCX3mdckqIW/kYSxQ9DxuKguVztFjAddH9w/Mo6yDHpsdw4Q5AXvF5iadPSp+7mNhdQHTzel1EfUkrJuOXLbKKFpFqPrGTSSbS01oRufouTCTaQW9QGvPM0J3WYSbH3DqnwYj6p4TPXpnkq67ESQPyCRQ/Qhyr7/1Q5H1YJBAJyLTPWYtCdyiiUl+F0HwxmCHt4Y1nGqeCpzy2h+1UA0Vk7XJ3tnPvHD3N+/GrsldeFh9GHvOBT8rvWgWsb+yf93O20S8HK0dDSUS3XYQ9yUcjc5O6efb2c6KaC23cLB6MNIpDm5WtsrI63kU9M7u9NaChYXVBcdryOt5TDYmfS9JUQyltyThWOMYzEV2m1MS6XF57jJU03vPgsFNDL1EvJffL1pFVBYrAIBL7UtM71uWTeOC3INbNJ32egoHCXQiMt0IelI4PehJfQ/N8BG8MtjRPTTxUKB0135xpOgKCmaBy412uqxhDSMzI9gzsydQpkBez1PabILMrcxB1cOthQ67W3vJLKFgFBzFYha5MHcBeSN/5QiqCGnviqFAM7VeRFw1VFyau4RLc94CZxWrsOYtjM06Z1N0Jw+6m8pN1iZRtso4WPF3Bj0hB8eqxzrty6GNuJ0qMPg3v225ZJag6FeOPTzXZpv2LksUHYDvcXH/WN1JqDu9lnCGBDoRmaQFej9JP9DkMAie6bbPnd/Yid3Tu7H7hL/BS2/w8/Tri2YRE5UJrlNMV9dWsWtyFx4/9zhUQ/WdSqsaKo7Uj7C+fKk5Wj8KxQi2mV/YlPaiWURez0Of11k1DBCtAAAgAElEQVTfNldUF6o41TzVW4ffjVB3o99u5dnNfOhtsGdP43DtMCbrk5hpzaBklrC05n/pwMraCo43jmNsdqw3UaAaaic93lShmp2fV9c6mTqyLEsghrOytoIj1SPQTA2q7u7D3XZzj7LEqWSW1m26yAJZosZBs1e91qrTOnX/kEAnIpNkivsgSTs7iqATovBw6WHsObMHe8/v9Ux17R/0lCqdSOREdQKX5y7/n/bOZUlu48z3eADP1lv7DcgVl+bOu34FeqWzY8xZTIQjzIUXs+ILMBQTDrfMkOWZ45nTko5lW+qWLHZXFbqqeJFbEklRbEqkbl2oIqt5bfatvrNooYhGZyYSQF6+BP4/Rga7ABSQmZWX748vL76TUMjv/uN39Od3/0zv336f3v/i/ULDrJt0aTge0ouDF76j3lj2DvdobWutkuFc1vBeH6/TjUc36Psdv8NVOZPuwrC9t01XHx7Nzb81vXW0/3oSz73iqXi//vA6rY3W5n+npAK6KtPdKa2N1igex3Rl6wrtHe7Ro91HtHO4w/pFILDPN8+/KZyOVXdHB5E3fX28TnES053Hd7ylPZSh7iLbt8r0Up3V3vP/AzEQ6KA2TRLoqgUuAODE4eyQ/nr9r/T3m3+nla+O5mpnPerDyfCY0bO8uUxXJ1fnw79DmaP95uU36Z3eO7RyXz0fvT/u0/XJ9eIbgtrcfHxTOK+0jAGu853OqENP95/6Tm6Q7B3u0cbDDZruTenrZ1/Tze2b87q/c7BD+7N9488cTob0ZO8JfjNwjOneVLmgYL5dqOM9z4Y4iecvBl4evKRPp59aKfcquNmUWVGc/l80Z7xoR5kssmtkIh3IKS3QFxcX6fTp0xRFEUVRRKdPn6Y33njDWgQBf1wJdFfDhVwuTAdAXd7601v0/q336cP7H9IHX35A//j2H/Th/Q9p5f4KLW8u0/u3jzzPvaTHYs/zKsxoRh9985FySD/EnDsGkwGtJ+vai5SVXRRuMB5QL+lhvjIADWDvcI/6k75054c6uzpoCfVxTJ1RhzpJhz6bfkbXH12v/IK6qj3IwZZUiXCVMJcNUy9D/sUAlxcWnNEW6NPp9Jgwz4fTp0/TdDq1HmHAD5dz0F1vvYY3fSAU/vu9/6a3//E2vfWnt2ipu0R/+/RvtPL1Cv3j239QL+nRtck131GszP5sn9775D1a+WrlhPE1nAxpfbx+bLgusMfLw5dHWxptb1B3JN7jWOQZ0zG4Uw/bla0rdOPRDefeLgCAHXYOduj65LpyqLsNcS568dcZdSotIFfXaeNblJYR4SJPd53RANn7cBpRwBltgX7q1KkfxfjPKIqWKIqmP4alH48diXThQwT3VB2rOsy+6HvZFwqm0Hlm1etDmW7gOp6uBTMaEhAih7ND+vbF0T7n957cY7edWlnevPwm/e2zv50w8Fa3Vikex1jh2zGfTT/TNra1Pec/rr78zbN2b6UGQBO58+QOdUdd4VB3U3PPdcJwMqTVrVW6uX2z1NoLRft8l7mHD1QvF3RHjlZ1WuXzCyK9GC2Bvri4mBHnU4oiyoXpXKQvLi6efIhEpJYVr0Wovm/6WVWfWXS9rXjaxGUcXQ+NwTB3AHjwpz//iT588OEJQddLeq3fG9s1M5rRt8+/pcFkUGhs63i1st6t3cNd38kDAFhitDOSjrwxtYq7bojHMV17eI0ePH9Q2O7k7cCqtqhte7IoTvlni4S5DfKiHqNTi9ES6K+850sCcZ6GJYqiiM6ePXvyIRoCvehvmbjNHpcJRZ3jRcJY5H0v8sjL0iEDAl0PHx50NCQA+OXNy2/SO+vv0If3P5yLwrXRGl19eJV2ZxB1rvnuxXfHPOhV9y/ujrq0OlrFVmoAtIB7T+/Nt/qTCfT86BtbAn0wHlBn1KFe0qO10Rrd3L4pFOoyUc3Ni17kBZe9ZDAZH9l9VAvPATFaAv2VEBV5z7Ne9OpiVfV3leuK0lR0ja54r/NSQHRcdzoAJ1zHz0elhhcdAP+8eflNWv5yeb4ifS/p0d2nd31Hq7Go2rtPHn1yYqeAskZ1nMS0+XSTdg93aWtny2HKAAA+uP/sPnWTbuGCcbbno8+Hu4+Hx9qj1a1Vmu5Oae9wbx5nlYitYhfatGF1Fn3LH7PxbNm57DQBoMa5QK/jTS9zTnVc5g3XfU6VZ+oeh0BX4+utG4a6A+CfP/+/P9PKgxVa+WqFPvrmI/p8+jn2WK5Bvh0VeVtk/PF//ni0c0BmSKquOB9OhnPPOQCgXTzbf0Y3Ht6QetKrbMloKnRHXdqYbtDa1hpt723T4h8WlXZf1WHutu1ImTDPCmTTcVC9yMD2auVxMsQ9e18OAr3KvWTD2U0I9KKXASEIdJcVjsMiGwAAP2w+3aR31t6hj775iG49vuU7OkEietEpmyOYJW/k/fXGX2n53jJ98KW+ER0nMXVHXdp6sUXPD547SzMAgA+T3Ql1E/UuED4E+tXJ0dz0OIlp+c4yffTdR/SXa3855lHPUmfBNBciXbUqu61n6g5zB2q0BPqrReJ+LvGiT388J14kLnvfUAW67veqHM+K/xDnoacC3ZVn2Wflxts/APzzu//4Hb3bebfyXrZtRmfIo+75Ny+/SStfrSj3p8+G9WSdrk2u0e3Ht31nAwDAM52kM18kssiT7lqkf3DnA/rg7tHz4ySmj779iG5Nb82Fetr3VLVHfdjMvoUx5p6XQ0ugE2W96D+nKHqbXm2z9vZcnJ86dUr9sBJD0OueK/MMk3Goelx1HgL9OD4rNxoWAPyDeliPormJRXvlpn8vrSwJ96YXheF4SN2kS8/2n/lOPgCAAcnLhFa3VqVD3bMi3bVAz78g+OCLD2jl6xVaHa3Srektuv/8Pg0mA/rj//yxskBvUx8mevEL1GgL9Ol0mhHpJ8OpU6doOp2qH2ZYoKefZZ5n0XOK5smrvNiq4zrpkh1TnecuzoleCXRXFc5n5cbbPwD8g3pYD9nQx+zqvrKhkfm874/7NJjIvWBXJ1epP+5TJ+nQ5pNNn8kGADDjkA7p7tO7dGXrCjuRnl/4Mv27l/SOhsBvLtPK1yv0/hfv07fPv6Vu0qWXhy+10t0mkSobjQXUaAv0lMXFRTp79uxcmJ49e1Y6rL3tmBDXoQh0V3Co3KIF4/JzNwEAdmmTgWMa1VD2LCKjKnvNeHdMvaSn9pqPuvTx1sdERJiSAAAQ8tn2Z1r7o6vEdCrmXXjU089/v/13Wt5cpl7So07SoVvbtyhOYnp28IwO6ZC+fPylML2+7Vjb5Bcclb3gBXJKC3RQjjr5Gcpv4TqeLofTq+JQNDQUAGAPVwvtNB1RPoraNBGHdHjkQRfMI+2P+9Qb9ejBiwf0dP+pq+QAAAJkf7ZP1x9ep/XxOvXHfW2R7npbNtGWkukzB+MBrY/XqZt06frkOsVJTJ1Rh+49vUefb39O+7P9eXrbYieKXvDCTtYDAh3UxodA52CYF83ZBADYBfVNH5VBJHvRWMT+bJ+GD4fHDNjhZEhrozW6/vA63drGKvsAAD2e7D2hTtKheBwL56XnRXj2s8sF5Yq2gRuMB/OXloPJgHpJj3pJj65sXaHb27dpf7Z/rI1tywtMzEMvBwQ6qI1Pgc6lgouEejZ+XOIJQJPAm3g9VG2m6kWjDvef3Z9vl9RLevTx1sfzheAwpB0AUIYfXvxA95/fpziJleI4K9JToexrW7aiMJy8eokZJzFd2bpC7119j/7r//4Xvf/l+xSPY+okHfruxXdERPR8/zk9239GVydXPf8a5sE8dH0g0EFtfJUZTkJdNsdGJNoBAOZAR69GtlUa0fE2NNt+lWFGM9p4tEG9pEc3H9+kRy8f2UgGAKAlpEJWJnhFQ8xdDXE3FeIkppWvVmj57jINJ0MajocUJzGtjdZobbRG3VGXOkmHHu499P1zAE9AoIPa+BboXMRvnbmcAIBqoG4Vkxfhdb3mInYOdgzGGADQVmY0K1zZXTa8PRSBfnUiXp1+OBm+Gh7/4/+gnUCgg9pwKDOcvWimDGAAgBjUrWJEo3ywsi4AgCv3nt6jzqijFOgioe5beOuGohcKcRLTg2cPfP8MwBMQ6KA2HMoMZyMz670CAJiHY73nRL5txJ60AADuHNIhXZ9cnw8BV3mgQxviriPQ15N1+vLxl3RIh75/Cq9wtu9tAoEOasOlzHA1NjEEFwC7YBrJSfJiXOQtR34BADjz8vAl9ZKeUuC63mrNVCiKa3/cp+Fk6PsnKMRmPyKbktUGINBBbTiVGW6Vt41v/QDwAeraSU+D7O+2GToAgHC58/iOUKSLFokLSaTrzJnvjDr0aJfvwps214HSWXy5yUCgg9pwKjPcDPS2NCQAcKBNnXcekRHTVsMGANAcekmP1pP1Y9uV5b3QIXrSi+I4mAxofbzuO/sLEU2hMoFoWlbRLklN6tsg0EFtOJUZbhW0iY0GAJzhtLODS/LGjMp7DgAAIXBIh/Tp9FO68+SOdMG4rDc6pBXd03iqrumOurS9t+37Z1Ai6mdM379oHRXR59CBQAe14VRmOBqgHOMEQNNp04uxIo8CXhQCAELmk0efUJzEwqHuqhXdOYt0HYEej2P6YecH39lfiO2h7jp9V9NGi0Ggg9pwKjMc355BoAPgHo5tgW1k3gS0QQCAkHlx8IJuPLxBw/GQ+uN+oUj/++2/nxDsvgW5LM6qa9aTdfrk0Se+s780pvqbskK7SdO6Sgv0xcVFOn36NEVRRFEU0enTp+mNN96wFkHAH04CnYiXYQ7jGAB/tHHhOHjOAQBNZHtvm7qjrlLs5oe3c56Tno2v7JrOqMN+iHse031ulfs1YStRbYE+nU6PCfN8OH36NE2nU+sRBvyIooiVEcjNKOUUFwDaBKeXda6wPR8QAAB88cX2F3Rl6wrFSVzJW81RpKsEejpaQBcO7T2nPjfkvlBboJ86dYqiKKKf/PRn9MvfLNGv3prSr96a0i9/s0Q/+enP5iJd+BDBPVXHqnpkZd8TvVAInWwaVOkSnTOd/iiKWL2l4lYZ2ygSAOBC0+qf7lzzpqUbAACIiPZn+9RLejQYDyp5rH2L8jICfTgZUmfUoWf7zwrzxbcdnu+HuOA7X6qiJdAXFxfn4vxXb03pf71Lx8Kv3prORfri4uLJh+TuKRPidYWjSqDrXhsCKrFd9ZyJ+HDyFHNqJDDUFAB/hPwGPU/RHPPsObQ3AIAmcjA7oC8efyFcMC40L7rOQnGDyYBmNCvMF592L+c53xzjpIOWQE+957/8zdIJcZ6GX/5miaIoorNnz558iIZAL/q7yEMsi3uZ4zJPtCwOZbzWOvHV9fCrzvsU6ETVhrbYMpxlXiXXYIsjAPzC6YVdHVRCPL+1GtoaAECTufXkVmWR7luYZwW6Kj79cZ8Gk0FhXnCxczn2sY0W6KloFHnPs150lbiUiW7V+eyzy15XlCbVvXTioBOnMvHVHU1QRrwX3dOUSK8j0G0bk1yGe/puPAFoO02pfyJhngUCHQDQBnYPd6mTdKg36tFwPKRe0qPhZBiMQNfdr31ttEZP9p/4zu4gCdn2di7Q63jTy5yrc7zsc2x4tOvGucrnqogEuqgiyI7ZfrPFqYKG+BYPgCbg+yWdDfJtWqieAgAAqMr3L76n6w+vU5zE1B/3aX28LhXqnIa46w65H06GdOPRDd/ZHCQhjypzMsQ9e1/OAj07xLyOQK9yn/x3QhboeSNRtIhR9lpXHnQOcJ2jA0AbaFrdw7xzAAA4Yro7pdvbt6kz6kgFOqd56LpbwMVJTF8/+5q2drZ8Z7FxbNvoVRx0XPpSLYGeLhL3Lz/9uXSRuH/56c8pisSLxGXvy1Wg13mOifvoiuUyafQh0FNkixmJ5oW78KD7rmhZQn6jB0DoNO0lGefFeQAAwDXT3Sl1ErlI19l/3LU4Vwn0wXhAvaRH8TimFwcvfGevEVxMP62iM7hMiyXSFOhEr7zo//LTn9MvL7z9apu1C2/PxfmpU6fUDyvhya57rui4jjdb9zlV5pmXfUaZtFSJdx1k95GJUB9bMWTj4duIVb2sgHENgH04dcJ1QfsBAADHufP4jnIBuezcbx9iPfuSQGceepzE9M9H//SdrUSktmF1vuvC9pU5CXXjxqFP1Rbo0+l0LtJF4dSpUzSdTtUPMyzQ0886w8LLXFclDjr30T1XJJzLDI1XHTdFlXu5Norzw+m5GOWiOMHIBsANXPdtLQPaDgAAOM6MZrQ2WisUyFmhnP/bhQdd9/rh5GgRPN8edJktXVYAuxpFW+VFQFlhbwttgZ6yuLhIZ8+enYu+s2fPSoe1AzVVRbIJcc1FoLsyjmVv/Ljhu0EAoI2EKm4hzgEA4CQHswP6bPpZoRc9P8xc9NmmB72MQL86ueo7W4mIjm3pmV9Tquh7vkaNVuknfXvSSwt0UB0dL36Ze/n4rsn7uTYu02eVaVB8wGFoDQBtgvNLOxFp2+DbgAAAAM5cn1yneByX9mTbFul5gV70jDiJ6bsX3/nOTiIS95fc+6Aq/aTrqXDZuB18fxcCHdSnbplx7UXPGrfcjHJuQ/ABaAMh1bl8GwbvOQAAiHl+8JxWt1YpTuQiXRVsrfpedg58f9yn8e7Yd3bOydvT3Een1sGF1z+fdxDowAgmyoyLrRZExizHt37wiAHgHq5CNx8n0bBCjvEGAAAu3H92v7JItzEvPSv6tRaJG8d06/Et39k4R2VPc+1L61Blzr0uoqH/EOjACKbKjIvFIvIVi6sYbmIDBwBnOLcD2Xhl24amGkMAAGCSx/uPaXVrldbH60aGpJv2oBfde3W0SnuHe76z8RiiPpOrTW0C2bbRdclrEwh0YAyTZcbmEJls4ReJdE40tYEDgCsc2wEiceedPda04YQAAGCD3cNdWh+v02AyqCzQTc1HFy1KJ/WeJzHd3L7pO/uOoRLiTX5xLOqPTfTB8KADK5guMzaNznzl4vq2j2u8AGgqXMWubGgd2ggAANDnYHZAt7ZvUS/pzVdFH4yPxPpwMqThZEjdUZf6475yqLvpYe5FQ9y7SZe297Z9Z98JZCK8DWspifpjU/cjwhx0YAgbZcbmG7i894mrkauq9BzjC0CocF7gRuQx5952AQAAV24/vk3dUZc6SYficUyrW6vUS3rU2erQaGdEw/FQuD2bybnouuJ8MB5Qb9yj4XjoO9uOUbT+iehlclMQvSSvmz4IdGAFWwLdVsUOxRMlEwumGgQAwHFCMSQ4t1sAAMCZp/tPaT1Zp2Q3ob3ZHr08fEkPXz48ds21h9eEi8qZGupeZnj75rNNTzklJ7tlsYqmedNdTjGDQAe1sVlmXFVsjg2I7C0djHMA7BBKnWqiVwIAALjwZO8JrY5WaTgeGhXp+f3ViwT6YDygOIl9Z8cxytqfTeqvXNrfEOigNrbLjOm5HqrncGtARJ5+k8NqAACvCMWIaJLBAwAAHHm0+4i6o65SaOsK86wYz/+t+l5/3Kdu0qVHu498Z8ecvMOozHdc0YT+EQId1MZFmRENeTdd+ThX6Hzjlg4vgkgHwAwcR9GIwAgaAACwz7WJfJi7zlz0/D7neYGuM/+8/7BPt7b57H9ORCecRWW+46LPaooTCwId1MZlmbE1Nz3UyhyCoAAgFEJoAzCKBgAA7LNzsEPD8XC+0nveG667AFzeU54V66r79Md96ow69P2L731nBRGd9JyXEd0uX4BzWZyubnoh0EFtXJcZW8ZpiF6pEOMMAEe4dOoqQljcEgAAmsJ4Z3ximLtseLpMmOfFeNaDrvSeT/p079k931lARCe95lW86K77K5+j4oqerZMXWgI9iqJSAbQLX7+5zRXeQwJGOgBm4C56s+0T95cJAADQBPrj/gkvukyAi7zr+cXgdIbHr4/XqTPq0NfPv/adfCI66T0XzUNX9UU++lbfL7SL9okv6r8h0EFtfP3m8KAfEWq8AeAIZ+FbdXghAACAcsx+/Pf1s6+VW66VmVeuc81wMqQ4iem759/5zoITVPGk5/sr1/1rvt/0SZkpaiUFOhUEtUBXCfmyIk8WT9mxqiKy6HvZ86K0teGFhU+BbrKyhTynk6ugACBEuHTmefLGDeo9AADY4cbDG3T3yV26+fgm9ZJe6S3VRAvG6S4O1x116e7Tu76zQIjIgy57YSwS8T7sbBc7QRVR9gW7M4GuK6h1kQn8usK/6Dmyc6rnNl2k+xboNrzooRHC/FkAQoJjfYIHHQAA7DLdndJXT7+iOIkpTmJaH6+XEuEqr7mOOO8lPXq899h3Nmgj65NEwtznDkShbdfMRqCLBK7K+60j0Iv+lsW36Nm68Zedaxo+02e6soVq8GJVZwDMw7U++fZGAABA0ziYHdDu4S6tbq1Sd9Sl4WRYy2sumoNetO95N+lSspP4zopKiPql/GfZcVfYfDlg2lHmVaDLzouGjet+R1egV7lO9uwqn5uE77TZEOjchrYWAQ86AObh6qXWnfsHAABAj41HG9QddbU95mWGt+ssDDccD6k/6dNXz77ynRW1kHnOZcd89l8m+0/Ry4k6sJyDritui4a164jwus+u+rlJ+E6brbnoIQGPGgB24CiAUd8BAMAcB7MDurl9k/pJ36g4z6/grgrryTqtjlbpwfMHvrOjFiKPuSz4FOmm4yF7AVEVpwJd9SwI9HDxnTaTXqQQPeiyN5QAgPpwbRM4GDgAANAUNp9uUjw+uVq7bc95GvpJnz7f/tx3NhihaLV3n6u6Z1ENyzd1v6qwnIMOgR4WHNJmykANUdxyauwAaCIcBTDqPAAAmOGQDqk/6RuZd55fFE7nO72kR92kS1s7W76zwhgy55FsVXfffZhNoV4F9gJdZ9i8znEIdHtwSJsJDxeXRqIM2YYuJbQ0AMAdjgIYw9wBAMAcD54/oG7SrSXMy3rN58Pbf5z3PqOZ72wwjkjw5vssDn2s7KVBFaFtwnFWUqDrBenDNOegZ6+VxUkVX9n9dM4VxVP3ezpxbApc0mdSpIcAhrQD4AaOw9yzbRWGuQMAQD0OZ4e0nqzTYDxQivB0brnKa15GoMdJTNcm1yh5Gebq7UWoFotL4fSiOb8VnExk69jfdUYIOBXoVeEiAPPoxotr/E3BJX1tEugwyAFwC7f6lvdG4EUdAABUZ3tvm9YT+QruWfGdFeBVPOeD8YDiJKbOqEPDydB30p0gE6pp/8WhD8v3pSKxriPes1Tdf11LoLvGtuA3SVH8uMffBFzSaMJI5eYlE8HRmwdA0+Ek0EVv5TkYNwAAECqTlxPqJT3hPPS8OM8L8rJe827SpU+3P6X92T7tHu76TroTZDY6p3noeXREuU7cqzjVWAp0EBZcyowJ4RqC+OXYiAHQdLju3yqb0wcAAECfQzo8tgd6Oow9L8jzQr3sXPMroyvUS3q08WjDd5KdI/NGc+hT84jWeKpKlTRCoIPacCkzpoZ5chboXN8yAtB0RG/Mqw5dMxknDvEAAIDQ+fbFtxQn8TFRnhfkZVdnz4f+uE+fTT+jzaebdDg79J1k54j6K51h4j4wGZ8qL/ch0EFtuJQZUwYqd0MXAh0AHnAQyJy8+gAAEDKdpEOD8eCEt7yqIE9F+dXJVVpP1qmTdOj+8/u+k+kV2fDwpvZfRdvLyWwGCHRQGy5lxqSBCoEOAChDvv1x5Q0QdfwAAADKMaMZ3X1yl1burUgXhCsbUo98Z9Sh1dGq7ySyQiZcm4boJYSOSIdAB7XhUGZMe684i+CmNmIAhI5qGLzLZwIAABCjshXfXX2XVu6v0PKXy7U853ESU3fUpc6oQ3uHe/T84Dm9PHzpOKV8cdlHckFkG6j6bgh0UBsOZcZ0JefaaOgMi5F9DwBgH9Ubclv1EEPcAQCgGFU7mR7/z7/8J618tSJczV0n9JIeXZ1cpSd7T+jp/lMPqQyHtvdZqr4bAh3UhkOZseVB52j4lp3vyinuALQNF95teNEBAKAYnZelo5cj5X7o+ZAK+f64T2ujNfrno386TBEInaw3PQsEOqgNhzJjS0RzNHrLLkrFKe4AtBXb27Tlh8wBAAA4jo7NtLWzRf2kr+VBH0wG1J/0qTvq0urWKr08fEn7s31HqQFNQaQzINBBbTiUGduLunESuaKVIPNGOTxqAPCjaJu2or9VcBztAwAAobFzsEO9pEeD8eCkt3w8pO6oS4PxgNbH69RNuvTw5UP6YecHGr0Y+Y46CJi8HQ+BDmrDocy0SaBnDXGRCNfdwgEA4A+ZUFcd1x0tw6m9AgCA0JjuTilO4vkWaVcnV2kwHlAv6dHtJ7epm3Tp3tN79P2L731HFTQUCHRQGw5lxqYQ5W7wqhakwnBXAJqBSqRzXjMDAABCZOPRxnybtLXRGg0nQ+omXVobrRHR0bZsANgCAh3UhkOZaZMHXYRIlMOTDkCzENVlvJgDAAA7bD7ZpGuTazTZnRAR0dP9p/Ti4IXnWIE2AIEOauO7zLgwSLkLXNWQWO4jAAAA+oiGw+fbJtR3AAAAIFxYCfQoipRBh42NDTp//nyl59blwoUL0vvIzsVxTAsLCxRFEZ05c4YuXrxYOx6u8VlmXHmLQjB4ZXNZiU4uPgEACJcib3kI7RUAAAAAxDROoFcR23UF+ubmJp0/f154H9W5OI6F6QxNpPsW6C4M0VDmdcoMdwh0AJqJqF1CfQcAAADChZVAzyITzVmP88LCAsVxfOI7eVGfF8nnzp2jzc3NwmeVOX/u3DnhdapzaZwuX748T5spb75LfAt0V8Yo92HuMoqGwwIAmkUILxMBAAAAICYogS7zOKciXSbQswI5DQsLC8pnFcUlSzqkXibCVedEgj4btxDwLdBdic6QBa5sb2UAQPOAQAcAAADCJSiBngrtdAj4xYsX5x5q1feybG5unrjGlNdadR+dZ6TpWV5erh0Xl/gqMz62FApZoGPROACaTyjTcQAAAAAgJtXt3/IAABViSURBVCiBrnNMJoQ3Njbo0qVLwuHmHAR6Ks7T4e4h0SaBHrLxK9uCDQDQHEJ9iQgAAACAI4IW6KPRSEtsLy8vUxRFdOnSJZYe9HSo+9LSUu04+MBHmfE5ZLsJQ8RlW7EBAMIGAh0AAAAIm6AEetUh7mfOnKEoimhzc1O4EJtPgZ6mKbRh7Vm4eNBdGqZNEbQioQ4ACBO8bAMAAADCJyiBLlskbmNjY35NKsajKKILFy4QEc1XfU9Deo3qWUVxKXud6Fz6gkG2uF0ocFkkzsdc9CYYwqJ56fDAARAeEOcAAABA+AQl0InU26yl51MBnq6gvrm5Of/O+fPn58PcU0+8L4GefZkAgV4NkQfdpUhvgjEsmy7QhLQB0CYwvB0AAAAIH7YCHYSDbw+6r4XPmuJBT/E5ZQAAUA/UWQAAAKAZQKCD2nAqMy696E3yMos86PljAAC+NKk9AgAAANoMBDqoDbcy48pQbbIHHZ50AMIhv4YEAAAAAMIFAh3UhluZgQe9OiLPedNeRADQNPASDQAAAGgOEOigNtzKTH6Yuy3jtYkCnUg8F72paQUgdJq0owQAAAAAINCBAbiVGdFq5KYFetMFK7zoAIQBvOcAAABAs4BAB7XhVmZsbxvWhnnZ2fyCBx0AnmBLRAAAAKB5QKCD2oRQZkx6gNviTc4vGgcA4AXqJgAAhEWR00M0+jN/bRts0LYDgQ5qE0KZMen1bovHSjQXHQDAA3jPAQAgLEQ75GTbcNG5fDsvGyGKl7XNAgId1CaEMmNyqHubGkIbUwQAAPVpy0geAABoAqJ1ffJCW7RAr0zEq7bDRd8QPkKBjoBQNoSCCaO2bQIdq0QDwAu8NAMAAP6IxLfseF7A69xT5ERB39AMwlFWABjAxFCgtjV+EOcA8KJtbRAAAISGbPi5aAtbmVjPI7pWNeQ9e5/8CwLXeQDKAYEOWoWJIdttE6yyxh4A4Ie2tUEAABASRV5z2XB2mUdddX2RaFd91kHH/hPdr2iYPlADgQ5aR12xacILHxJF86EAAG7BizIAAPCDSGSnFAlomaAWPUM1H120w46OoFcJ96K0yuxe2f2Kng9bUg0EOmgtdRqHNgl0IqzoDgAXMJIFAAD8IPNiZ8+pvNl1n6trh2VFcFbsqzzssntUFfLZa3VfDKBfe0Xke3ExBAQEBAQEBAQEBAQEBASEiCIGEUBAQEBAQEBAQEBAQEBAQPDtwgcAAAAAAAAAAIDmHHTvbxEQEBCcBbQHCAgIaUB7gICAkAYAgBsg0BEQEI4FtAcICAhpQHuAgICQBgCAG0oJdABAc9Gt52gPAGg+aA8AACmo5wC4BQIdAEBEMMgBAK9AewAASEE9B8AtEOgGuXjxIp05c4aiKKJz585RHMelvr+xsUHnz5+3FDs3NKGsNCENVfBlkIc4pM5E3ERpvXDhgqEYmo1jmWuKPtdt5ziXC11CSIOr9mBhYYGiKKLRaDQ/lvajZ86cmR8bjUYURREtLCwYeW6K6D6j0ajwOWWfX1QvZNejfTAfJ+5wTAPHOAHQZCDQDXHu3Dlhh1pGpDchn5GGcIFA18eWQDdphLsywMt+p268OJcLXUJIg6v24MKFC8f6ys3NzWP1YXNzk4iI4jg2LlKJxPFfWlqiS5cuSc+rjtd5rug82gf7ceIGxzRwjBMATQYC3QCXL1+mKDrymqdegNToSN/CEx0ZHufPn5/n57lz5+bGh0qYLC8vz70MCwsLQtG/tLREZ86coYWFhWMGTpY4jpX3yRpE6b3y3o28FyOPTlkxlZ6i+2RfkqTXZfM8/6wzZ87Q8vJya8u7L4Guc+8qZTd7XFUGVPUyRaeMFMWxKK0bGxsnjsnSVSZPlpeX53FfWlo6dk1R2nXuIYuz6LOonUMbwxNX7UHaf6aCeGlp6Vj5SMvbpUuXKIoiunz5svC5Jn+L8+fP08bGhjJ9+eO6dUn2uej+aB/QPviEY5wAaDIQ6AZIvefZRnc0Gh3r5LPX5TsfIrlAT70G+ZC9b/6adHhg9jeT3SfboeTPXbhwgS5evDjvgIlo3nlcvHhRmBdFZcV2erL3EZ1PO8iUbGcoyv824cogL3vvqmVXdFxUBlT1kkivjOjEsSitKgM8n64qeZKGtC7rpF3nHrI4iz6L7oU2hieu2oO03KfDmtOX26lwT8t8KhRlwtnkb5EdWi9LX/64bl0quq/sPNoHtA8+4RgnAJoMBLoBquSP6I2s6D5pB5k2+mknnR3mll6TeiDSDk1kPKSdWnpNtqPIdohERy8Z0s4jfV5qPGU74DJ5YTo9qvuk30kNv2yHKntW6qVpY3nXTbfN/FHVgbJlN3tcVQayiOqlThnRiaMsrSKDtChdZfIkH29ZnFRtkuoeZQxw0We0MTxx2R5k75GKofR4KpZ1y1Xd32J5eVlYB2VBhE7/XpRvaB+OQPvAA45xAqDJQKAboEz+bGxs0KVLl469mVbdR9ZJi97w54eA6d5bdp/svdLnZY2nKnlhOj1l7qOTZtGz2oJuum3mj045FR0T/day46L76dTLuvVLllaZ8a2TrjJ5IivbptNe9jPaGJ64bA/SspeKsVTQpMdTYaMj/Or+FhcvXhR6gGUhS5n+He2D3me0DzzgGCcAmgwEugHSuUVFQ9xT4+PSpUvaHnQdw6BKJ6krMohOGk86XsGi86bSo3MfVfx08qUt6KbbZv7o/GZlyq7O/crWy6r1SyduuteYipONtJf9TIQ2hiMu24PUQ5n2pXlvYjq8XeQ9VsWjym+RFViq9NWtS2gf9D4ToX3gAMc4AdBkINANkB3WpVokLn3zu7m5KRzqpOqYskI/j+kh7rL05Y0nEUVlxXR6VPfR6Rxl+dLG8u7SIC9z7zplV6cMFNVLnTJSZ4h72fwomyfpolqi4ae6bZLqHiYMcLQx/HDZHuTn4aZzpfPzfLMLkFURQ0W/hWiLL922pWz/XpRvaB9egfbBPxzjBECTgUA3RHYREZGhQfTK056G/FCt7D2KFnvJGhHpYjppyD4npcyCJnny39VZ+EoUXKQnex+dzlF2nzaWd91028wf0b3rlF2dMlBUL3XKiE4cdeKme02dBYrKtEk698jHseizTjuHNsY/LtuD/NZqovtHUVR6VfSyv8WlS5cKVyGXHdetS0X31T2vugbtA9oH03CMEwBNBgLdINk3n+fOnTvRiWxubs4b+vPnz8+NkvTNaRzH884p28gvLS3Nv3fmzBnh6qUmt1kTodtpFHWOJtNTdB+dzpGITmwR09byrptum/mjMjirlF2dMlBUL4n0ykjdbdbKXqObJ/ktfLIUpV3nHmUNcFk7hzaGF67bg7RM5EediMSR6LkmfouFhQWt+dyi47p1qei+uueLrkH7gPbBJBzjBECTgUBvAOnvk3oX0jey+bl0dUiHYWVXKLWFi/SAk7g2yAHIgjaGF2gPACfQPvgF9RwAt0CgN4B0AZ18kO0TWoXsIi22cZEecBIY5MAnaGN4gfYAcALtg19QzwFwS2WBrhpGpBuAOdJF6VRDtsrg+/c1nR5QjGmD3HcZcg3SWz29Pup52Tamrb+vqetMxKVteY/0+ksvbJDjhFiuAAiZWgL9462PKwdUdN5EUUTf//a3lQN+3/AwbZBHUUSv/f61WdUQWhmKoojee+P8rGoIMb3XXrs2qxpCTO9PfvGvs6ohxPRyEui///d/m1UNIeb9tddem1UNIab3D7/uzqqG0NIbIhDoALgFAh0IgUBvH7YE+uufvF46hCzQf9h4o3QIWaDT61Q6hCzQf/G/L5cOEOj14/L7f/+32Sfv/al0CFmg0+uvlw4hC/RP/89O6QCB7gYIdADcwlagcx6qJYpT0dArF+kw+QxbAr3scZ14mqbKPXWG3ene11eZD0mgq9qHOnlfB9sCXVV3fOSFTYGukyYf6bUl0Lmmtw0CvajN9tWW2BLoXMuaLYHOMb0hwtUeB6CpsBTo3BvFKoY0BPqr++oYQWXiaZqqAt32vWwTikBXtQ+iv13lp02BrjIiZZ9t54Utga6bJtU5W+m1IdA5p7ctAr3ouI+2xIZA51zWbAh0rukNEQh0ANzCTqCXaWhVbzjLvjEVNcJF18pQGdI695N1DkVveavkkSoNPgW6LO4m0yy6VveYKE5Fx8vGtejepjFtkEeRmyHuXAyrKLIj0FXp8G1UuxjizsWojiI3Al11znV6TbYHdeNiQ6Dr5r2PtsTFEHdOdcuFQFed49KPcMVFPQcAvCIYga66RiSmZOeqfK/oPkXxsxWvOvHXSYPNIe6y/3XibiLNZTtn2ecyx0083yZNFOiu88/1EPeqdcUE3AW6jfTaFOiyflb22UV62yDQsyF/zmUa88/mLNBtlDWbAp1b3QoR5AMAbmEv0EWdZxnxbEN02zSkfZwTEYJAN5lmEwJdFKrER5QnLghRoMvqmqh8uRARnAR6+tlWXhyJCHsCvaxRnf+OjfTaEuhV2x/b6TXZHtSNiwsPusv8VXFUt+wJdI51y5ZA51i3QqTNaQfAB+wFuui4SggViSLd74muL4pj0b1U8bJxrmr802tCFOimf1/VPWXxUD1P9nyd47YxbZBHkR+BroqrzTyNIn4CPX/OZF4ciQg+HnTR90ynl9McdNF9TKfXZHtQNy4uVnF3mb9F8eDkQRd9z3RZ4zQHXXQfV789V3zYJAC0mWAFuiqupr9X5j6y8z4Eepn4ia4JUaDrpln3PnUMu7IGQJ3nmyA0ga57HgLdTl5wFui20stVoNtKLwT68eMQ6PbKGleB7vq35woEOgBuYSfQ03tX/WzrXOgCvWznYlug6/7t6lyVuBQdNxFXCHT5vXWen78WAp2/QOdqVEOg17uublx8DHHPHw9doHMuaxDovIFAB8AtLAV69pmqRlMWr6LPOt/Lp9umQM/Hq0wnIvte/lxR/ETx9SXQVXE3mWbV7yv6XEUwVkljld/LBKYN8iiyt82aqgyk11SJcx2iiN8+6KLvmcqLIxHBax/09Lzo+rpEEb990NPzouvrYro9qBsXF/ugy86LrrfJUd3itQ96el50fV2iiN8+6Ol50fVtpM1pB8AHbAU68IstgQ74EopA54ptgc4NmwKdIzYFOkfaItA5YlOgc8SmQAdmgEAHwC0Q6EAIBHr7gECvBwQ6BDoEur24QKBDoEOg+wMCHQC3QKADIRDo7QMCvR4Q6BDoEOj24gKBDoEOge4PCHQA3AKBDoRAoLcPWwK9agitDKUCvWoIMb3XXrs2qxpCTO9PfvGvs6ohxPRyE+hVQ4h5f+2112ZVQ4jp/cOvu7OqIbT0hggEOgBuqSXQ6wbAF/y+7cOGQG9TGUJ6kd4mptfUdSbi0ra8R3qbmd4QQT4D4JbKAh0A0Cw4GeQAAL+gPQAApKCeA+AWCHQAABHBIAcAvALtAQAgBfUcALdAoAMAiAgGOQDgFWgPAAApqOcAuAVz0IEQ/L7tw7RB3rYyhPQivU1Mr6nrTMSlbXmP9DYzvSGCfAbALbUE+osXv60cUNF5E0UR0W+pcsDvGx6mDfIowsrLWHm5OSsvt01EcBPo1z58bVY1hJj3bdshoU11K0SQzwC4BQIdCIFAbx+2BDr2LsbexU3Yu7htIoKjQKfp66VDyAKdXqfSAQId2AD5DIBbWAp0VcOb/azbWBQ9SycORXGp+nyu2BLoOsdN52vbf0tdQhLoRb9l1d+3DrYFum5bJTqnc5+yuBDoomt8pteWiDDRNmXvU/X7Rfeqc10dbAt0jnXLtkBH3fJXt0LERT0HALyCnUCXdRqq8zrxL3uu7PGqz+dKFPkT6KXiWOO6tvyWupg2yKPIrkAvOp7+7eo3synQVXnuKy9sC3RZmn2m14aIKJPGovjl/66T/rYIdK51y6ZAR90qH7/83022BURAoAPglqAFuihOosYzeyx/3ERHVXS/os8c8SnQ6/6uJp/ZhN9SF9MGeRTZEei6v7VrQ+rIqDYv0FXp8JkXUeReoPtOrw8RUbY9zP5dJ/2m24M6RJEdgc65brkW6L7T26a6FSIu6jkA4BVBCHTZedXfRZ+LnldW1Kk6O53ncSOKeAj0qr+rqWeWuS50TBvkUWRPoMsMM1X5sM2RUe12iLvPvIgiewJdZgT7Tq8rEaFKVz4+OueqYLo9qBsX10PcfZc1WwIddUuernx8dM61hbamGwBfsBPo2efpdBSiv+uck8WhTFxE9yq6hhtRZE+gF+Wtid9V55m69xVdF9JvqYtpgzyK3HjQZYZm9pwzEeFBoBd9tpUXUeRHoPtMrw0RIbq3LI0u02+6PahDFPkR6EWfbZY1HwLdZ3rbVLdCpE1pBYADLAW66Pll/q5zTuc7qmtkeRVa4xZF9gR60XETv6vqeNt+S11MG+RR5GYVdx3jTOfauhwZ1e4XidO9xnReRJEdgV4mjq7Ta0tEqNJVpc3LxlfnWp3v172uDlHkZ5E43WtslDUbAh11i0fdCpGm2j0AcIWdQC8ST6aFXNV4qL5bJp5ciaLmCvQy3y0Tt9BpmkBPj0Og28kLmwJd1/h2nV4bIqJqn6dKk4n0m24P6hBFfAW6rbJmS6CjbvmvWyHiop4DAF7RSIGej28Zkacbj6L7hC7qooifQC/zuxYdb9NvqYtpgzyK/Axxzx939ZsdGdW8hrjnj5s2ql1vs+Y7vZxEhM4966TfdHtQhyjiN8Q9f9x0WXO9zZrv9LapboWIi3oOAHgFO4GefZ7suaK/8/EsI7h0Oucyz6/a8XEiingI9PRz2d/V1DOb8FvqYtogjyI3+6DLzleJcx2OjGq/+6DrfM9UXkSR/33Qdb5jMr02RITo3rrp0em7qqbfdHtQhyjyvw+6zvdMljXf+6DrfAd1qz2itU1pBYADLAW6CdCQ1COK7Ah0I/ECVghJoHPEtkDnhguBzgmbIqJOnGzRJoHODRcCnRNtq1shAoEOgFsaI9BtN9Ztg4tAx+/qDgj0ekCgQ6DbFhEu20MIdH9AoDe7boUI8gUAtzRGoAOzcBHowB0Q6PWAQIdAd+3lswkEuj8g0Jtdt0IE+QyAWyDQgRAI9PZhS6BXDaGVoVSgVw0hpvcPv+7OqoYQ09smEcFRoFcNIeb9tdeuzaqGENPbproVIshnANxSS6CjQW0u+H3bhw2B3qYyhPQivU1Mr6nrTMSlbXmP9DYzvSGCfAbALZUFOgCgWXAyyAEAfkF7AABIQT0HwC0Q6AAAIoJBDgB4BdoDAEAK6jkAbikl0BEQEJof0B4gICCkAe0BAgJCGgAAboBAR0BAOBbQHiAgIKQB7QECAkIaAABu+P+QNC9Cxda6F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8647" y="76200"/>
            <a:ext cx="8382000" cy="9906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3600" dirty="0" smtClean="0"/>
              <a:t>01</a:t>
            </a:r>
            <a:r>
              <a:rPr lang="en-US" altLang="en-US" sz="3600" dirty="0"/>
              <a:t> </a:t>
            </a:r>
            <a:r>
              <a:rPr lang="en-US" altLang="en-US" sz="3600" dirty="0" smtClean="0"/>
              <a:t>May 2018 Moderate Risk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000" b="1" dirty="0" smtClean="0">
                <a:solidFill>
                  <a:srgbClr val="464653"/>
                </a:solidFill>
              </a:rPr>
              <a:t>54-h</a:t>
            </a:r>
            <a:r>
              <a:rPr lang="en-US" altLang="en-US" sz="2000" dirty="0" smtClean="0">
                <a:solidFill>
                  <a:srgbClr val="464653"/>
                </a:solidFill>
              </a:rPr>
              <a:t> 500-mb Height Forecasts Valid 18Z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6800" y="183148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Palatino Linotype"/>
              </a:rPr>
              <a:t>GFS</a:t>
            </a:r>
            <a:endParaRPr lang="en-US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17111" y="1810347"/>
            <a:ext cx="111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Palatino Linotype"/>
              </a:rPr>
              <a:t>FV3GFS</a:t>
            </a:r>
            <a:endParaRPr lang="en-US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442174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Palatino Linotype"/>
              </a:rPr>
              <a:t>FV3GFS - GFS</a:t>
            </a:r>
            <a:endParaRPr lang="en-US"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650480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  <a:latin typeface="Palatino Linotype"/>
              </a:rPr>
              <a:t>Courtesy of EMC MEG</a:t>
            </a:r>
          </a:p>
        </p:txBody>
      </p:sp>
    </p:spTree>
    <p:extLst>
      <p:ext uri="{BB962C8B-B14F-4D97-AF65-F5344CB8AC3E}">
        <p14:creationId xmlns:p14="http://schemas.microsoft.com/office/powerpoint/2010/main" val="259616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Western Region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retro runs performed on the whole as well as the operational 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Differences from time to time, but neither model was consistently more correct than the other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Bulk statistics were similar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Commented that the </a:t>
            </a:r>
            <a:r>
              <a:rPr lang="en-US" sz="2000" u="sng" dirty="0" smtClean="0">
                <a:solidFill>
                  <a:srgbClr val="000000"/>
                </a:solidFill>
              </a:rPr>
              <a:t>emergency HORD change</a:t>
            </a:r>
            <a:r>
              <a:rPr lang="en-US" sz="2000" dirty="0" smtClean="0">
                <a:solidFill>
                  <a:srgbClr val="000000"/>
                </a:solidFill>
              </a:rPr>
              <a:t> to address the initial hurricane intensity problem </a:t>
            </a:r>
            <a:r>
              <a:rPr lang="en-US" sz="2000" u="sng" dirty="0" smtClean="0">
                <a:solidFill>
                  <a:srgbClr val="000000"/>
                </a:solidFill>
              </a:rPr>
              <a:t>was a good move</a:t>
            </a:r>
            <a:r>
              <a:rPr lang="en-US" sz="2000" dirty="0" smtClean="0">
                <a:solidFill>
                  <a:srgbClr val="000000"/>
                </a:solidFill>
              </a:rPr>
              <a:t>, but </a:t>
            </a:r>
            <a:r>
              <a:rPr lang="en-US" sz="2000" u="sng" dirty="0" smtClean="0">
                <a:solidFill>
                  <a:srgbClr val="000000"/>
                </a:solidFill>
              </a:rPr>
              <a:t>new runs were still not home runs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Neutral to the proposed implementation</a:t>
            </a:r>
            <a:endParaRPr lang="en-US" sz="2000" b="1" u="sng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4" y="703839"/>
            <a:ext cx="5994800" cy="57410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1913" y="2830406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0819" y="2830406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913" y="572143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0818" y="5721430"/>
            <a:ext cx="14082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NOHRSC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2736" y="2425827"/>
            <a:ext cx="261126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captures snowfall across the southeast U.S. before the GFS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3341" y="4068476"/>
            <a:ext cx="2402189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has less snowfall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than GFS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has more snowfall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 GFS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2943" y="703839"/>
            <a:ext cx="2172588" cy="1631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Southeast US Snowstorm</a:t>
            </a:r>
          </a:p>
          <a:p>
            <a:pPr algn="ctr"/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12Z 12/5/17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90-h 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</a:rPr>
              <a:t>. Ability to Match or Exceed GFS Performance for High-Impact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2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7" y="703839"/>
            <a:ext cx="5631833" cy="57410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7701" y="2830406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0819" y="2830406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701" y="572143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0818" y="5721430"/>
            <a:ext cx="14082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ANL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140" y="2425827"/>
            <a:ext cx="2611264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</a:t>
            </a:r>
            <a:r>
              <a:rPr lang="en-US" dirty="0">
                <a:latin typeface="Arial"/>
                <a:cs typeface="Arial"/>
              </a:rPr>
              <a:t>forecasts windstorm 78-h prior, but GFS does not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Location of strongest </a:t>
            </a:r>
            <a:r>
              <a:rPr lang="en-US" dirty="0" err="1">
                <a:latin typeface="Arial"/>
                <a:cs typeface="Arial"/>
              </a:rPr>
              <a:t>sfc</a:t>
            </a:r>
            <a:r>
              <a:rPr lang="en-US" dirty="0">
                <a:latin typeface="Arial"/>
                <a:cs typeface="Arial"/>
              </a:rPr>
              <a:t> gusts too far east due to low’s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9113" y="703839"/>
            <a:ext cx="2172588" cy="1631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Pacific Northwest Windstorm</a:t>
            </a:r>
          </a:p>
          <a:p>
            <a:pPr algn="ctr"/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12Z 8/26/15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78-h 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</a:rPr>
              <a:t>. Ability to Match or Exceed GFS Performance for High-Impact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453906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Common Concerns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0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Common Concerns and Major Issues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u="sng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Common Concerns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Dry bias at mid-upper range QPF thresholds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Smoother appearance of QPF in areas of complex terrain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Like the GFS, low bias in 2-m </a:t>
            </a:r>
            <a:r>
              <a:rPr lang="en-US" sz="2000" dirty="0" err="1" smtClean="0">
                <a:solidFill>
                  <a:srgbClr val="000000"/>
                </a:solidFill>
              </a:rPr>
              <a:t>dewpoints</a:t>
            </a:r>
            <a:r>
              <a:rPr lang="en-US" sz="2000" dirty="0" smtClean="0">
                <a:solidFill>
                  <a:srgbClr val="000000"/>
                </a:solidFill>
              </a:rPr>
              <a:t> (primarily in the West) and CAPE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Like the GFS, the FV3GFS struggles with mixing out shallow inversions, which has significant implications for: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Forecasting winds within the boundary layer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Maintaining low-level cold air in mixed precipitation type regimes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Maintaining strong moisture gradients in severe weather events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3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Common Concerns and Major Issues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u="sng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000000"/>
                </a:solidFill>
              </a:rPr>
              <a:t>Major Concerns (highlighted in following sections)</a:t>
            </a:r>
            <a:endParaRPr lang="en-US" sz="2000" b="1" u="sng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Progressiveness of upper </a:t>
            </a:r>
            <a:r>
              <a:rPr lang="en-US" sz="2000" dirty="0" smtClean="0">
                <a:solidFill>
                  <a:srgbClr val="000000"/>
                </a:solidFill>
              </a:rPr>
              <a:t>troughs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Cold SST and 2-m temperature biases in Alaska Region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Significant degradation of Day 6-7 Atlantic hurricane track forecasts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/>
          </a:bodyPr>
          <a:lstStyle/>
          <a:p>
            <a:r>
              <a:rPr lang="en-US" sz="3600" b="1" dirty="0"/>
              <a:t>1</a:t>
            </a:r>
            <a:r>
              <a:rPr lang="en-US" sz="3600" b="1" smtClean="0"/>
              <a:t>. </a:t>
            </a:r>
            <a:r>
              <a:rPr lang="en-US" sz="3600" b="1" dirty="0" smtClean="0"/>
              <a:t>A Look at Progressive Upper Troughs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6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60219"/>
            <a:ext cx="7772400" cy="2166722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rgbClr val="000000"/>
                </a:solidFill>
                <a:latin typeface="Arial"/>
                <a:cs typeface="Arial"/>
              </a:rPr>
              <a:t>Test: </a:t>
            </a:r>
            <a:r>
              <a:rPr lang="en-US" sz="4000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4000" i="1" dirty="0" smtClean="0">
                <a:solidFill>
                  <a:srgbClr val="FF0000"/>
                </a:solidFill>
                <a:latin typeface="Arial"/>
                <a:cs typeface="Arial"/>
              </a:rPr>
              <a:t>Plot a month’s worth of Day-6 forecasts over North America </a:t>
            </a:r>
            <a:br>
              <a:rPr lang="en-US" sz="4000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4000" i="1" dirty="0" smtClean="0">
                <a:solidFill>
                  <a:srgbClr val="FF0000"/>
                </a:solidFill>
                <a:latin typeface="Arial"/>
                <a:cs typeface="Arial"/>
              </a:rPr>
              <a:t>and look for progressiveness </a:t>
            </a:r>
            <a:endParaRPr lang="en-US" sz="4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2690"/>
            <a:ext cx="6400800" cy="354531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0000FF"/>
                </a:solidFill>
                <a:latin typeface="Arial"/>
                <a:cs typeface="Arial"/>
              </a:rPr>
              <a:t>Forecasts initialized every 24 h </a:t>
            </a:r>
            <a:br>
              <a:rPr lang="en-US" sz="2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700" dirty="0" smtClean="0">
                <a:solidFill>
                  <a:srgbClr val="0000FF"/>
                </a:solidFill>
                <a:latin typeface="Arial"/>
                <a:cs typeface="Arial"/>
              </a:rPr>
              <a:t>during March 2018</a:t>
            </a:r>
          </a:p>
          <a:p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NEMSGFS vs. FV3GFS (</a:t>
            </a:r>
            <a:r>
              <a:rPr lang="en-US" sz="2700" dirty="0" err="1" smtClean="0">
                <a:solidFill>
                  <a:srgbClr val="000000"/>
                </a:solidFill>
                <a:latin typeface="Arial"/>
                <a:cs typeface="Arial"/>
              </a:rPr>
              <a:t>hord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 = 5)</a:t>
            </a:r>
          </a:p>
          <a:p>
            <a:endParaRPr lang="en-US" sz="2500" dirty="0" smtClean="0">
              <a:solidFill>
                <a:srgbClr val="0000FF"/>
              </a:solidFill>
              <a:latin typeface="Arial"/>
              <a:cs typeface="Arial"/>
              <a:hlinkClick r:id="rId2"/>
            </a:endParaRPr>
          </a:p>
          <a:p>
            <a:endParaRPr lang="en-US" sz="2500" dirty="0" smtClean="0">
              <a:solidFill>
                <a:srgbClr val="0000FF"/>
              </a:solidFill>
              <a:latin typeface="Arial"/>
              <a:cs typeface="Arial"/>
              <a:hlinkClick r:id="rId2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http://www.emc.ncep.noaa.gov/users/Alicia.Bentley/fv3gfs/retros/march2018_hord5/day6_fcst.php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8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0" y="674024"/>
            <a:ext cx="7406029" cy="60064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042" y="806993"/>
            <a:ext cx="77935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0662" y="806993"/>
            <a:ext cx="13050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7044" y="3853405"/>
            <a:ext cx="170040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661" y="3853405"/>
            <a:ext cx="222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2" name="Oval 21"/>
          <p:cNvSpPr/>
          <p:nvPr/>
        </p:nvSpPr>
        <p:spPr>
          <a:xfrm>
            <a:off x="6240516" y="1326530"/>
            <a:ext cx="1461129" cy="15156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501125" y="1326530"/>
            <a:ext cx="1461129" cy="15156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270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(Example 1)  Initialized:  00Z 3/02/2018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69722" y="4383112"/>
            <a:ext cx="1461129" cy="15156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40516" y="4380058"/>
            <a:ext cx="1461129" cy="15156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4734" y="4342647"/>
            <a:ext cx="3599025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commonly more progressive than the GFS ANL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Also a problem of the ops GFS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Focusing here on </a:t>
            </a:r>
            <a:r>
              <a:rPr lang="en-US" u="sng" dirty="0" smtClean="0">
                <a:latin typeface="Arial"/>
                <a:cs typeface="Arial"/>
              </a:rPr>
              <a:t>FV3GFS forecast </a:t>
            </a:r>
            <a:r>
              <a:rPr lang="en-US" dirty="0" smtClean="0">
                <a:latin typeface="Arial"/>
                <a:cs typeface="Arial"/>
              </a:rPr>
              <a:t>versus </a:t>
            </a:r>
            <a:r>
              <a:rPr lang="en-US" u="sng" dirty="0" smtClean="0">
                <a:latin typeface="Arial"/>
                <a:cs typeface="Arial"/>
              </a:rPr>
              <a:t>GFS forecast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4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0" y="674024"/>
            <a:ext cx="7406028" cy="60064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042" y="806993"/>
            <a:ext cx="77935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0662" y="806993"/>
            <a:ext cx="13050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7044" y="3853405"/>
            <a:ext cx="170040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661" y="3853405"/>
            <a:ext cx="222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270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(Example 3)  Initialized:  00Z 3/06/2018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Oval 13"/>
          <p:cNvSpPr/>
          <p:nvPr/>
        </p:nvSpPr>
        <p:spPr>
          <a:xfrm rot="5702942">
            <a:off x="4578271" y="4171216"/>
            <a:ext cx="966463" cy="104527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5702942">
            <a:off x="4578271" y="1108947"/>
            <a:ext cx="966463" cy="104527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5702942">
            <a:off x="848157" y="1108947"/>
            <a:ext cx="966463" cy="104527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702942">
            <a:off x="803859" y="4171215"/>
            <a:ext cx="966463" cy="104527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0" y="674024"/>
            <a:ext cx="7406027" cy="60064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042" y="806993"/>
            <a:ext cx="77935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0662" y="806993"/>
            <a:ext cx="13050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7044" y="3853405"/>
            <a:ext cx="170040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661" y="3853405"/>
            <a:ext cx="222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 rot="2361824">
            <a:off x="4994843" y="4263102"/>
            <a:ext cx="1255496" cy="132967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361824">
            <a:off x="4994843" y="1206520"/>
            <a:ext cx="1255496" cy="132967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361824">
            <a:off x="1255452" y="1206520"/>
            <a:ext cx="1255496" cy="132967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270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(Example 5)  Initialized:  00Z 3/11/2018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 rot="2361824">
            <a:off x="1255452" y="4263102"/>
            <a:ext cx="1255496" cy="132967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3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Central Region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</a:t>
            </a:r>
            <a:r>
              <a:rPr lang="en-US" sz="2000" dirty="0" smtClean="0">
                <a:solidFill>
                  <a:srgbClr val="000000"/>
                </a:solidFill>
              </a:rPr>
              <a:t>is an improvement over the </a:t>
            </a:r>
            <a:r>
              <a:rPr lang="en-US" sz="2000" dirty="0">
                <a:solidFill>
                  <a:srgbClr val="000000"/>
                </a:solidFill>
              </a:rPr>
              <a:t>operational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retro </a:t>
            </a:r>
            <a:r>
              <a:rPr lang="en-US" sz="2000" dirty="0">
                <a:solidFill>
                  <a:srgbClr val="000000"/>
                </a:solidFill>
              </a:rPr>
              <a:t>runs </a:t>
            </a:r>
            <a:r>
              <a:rPr lang="en-US" sz="2000" dirty="0" smtClean="0">
                <a:solidFill>
                  <a:srgbClr val="000000"/>
                </a:solidFill>
              </a:rPr>
              <a:t>showed overall improvement over </a:t>
            </a:r>
            <a:r>
              <a:rPr lang="en-US" sz="2000" dirty="0">
                <a:solidFill>
                  <a:srgbClr val="000000"/>
                </a:solidFill>
              </a:rPr>
              <a:t>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Improvement in QPF fields (notably, fewer QPF </a:t>
            </a:r>
            <a:r>
              <a:rPr lang="en-US" sz="2000" dirty="0" err="1" smtClean="0">
                <a:solidFill>
                  <a:srgbClr val="000000"/>
                </a:solidFill>
              </a:rPr>
              <a:t>bullseyes</a:t>
            </a:r>
            <a:r>
              <a:rPr lang="en-US" sz="2000" dirty="0" smtClean="0">
                <a:solidFill>
                  <a:srgbClr val="000000"/>
                </a:solidFill>
              </a:rPr>
              <a:t> than GFS)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u="sng" dirty="0" smtClean="0">
                <a:solidFill>
                  <a:srgbClr val="000000"/>
                </a:solidFill>
              </a:rPr>
              <a:t>Improvement in how the model handles convective cold pools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Slightly better job with </a:t>
            </a:r>
            <a:r>
              <a:rPr lang="en-US" sz="2000" u="sng" dirty="0" smtClean="0">
                <a:solidFill>
                  <a:srgbClr val="000000"/>
                </a:solidFill>
              </a:rPr>
              <a:t>less diurnal convection lingering in the mountains during the overnight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Good job on a case with an Arctic front plunging into the Plains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Improvement in winds for Pacific NW windstorm retro cases suggests some promise for Northern Rockies/High Plains wind season (Oct. to Mar.)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Expressed some apprehension about how the FV3GFS will perform in the cool season given the warm season evaluation period and the limited number of cool season retro cases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u="sng" dirty="0">
                <a:solidFill>
                  <a:srgbClr val="000000"/>
                </a:solidFill>
              </a:rPr>
              <a:t>Neutral to the proposed implementation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1" y="674024"/>
            <a:ext cx="7406025" cy="60064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042" y="806993"/>
            <a:ext cx="77935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0662" y="806993"/>
            <a:ext cx="13050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7044" y="3853405"/>
            <a:ext cx="170040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661" y="3853405"/>
            <a:ext cx="222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2" name="Oval 21"/>
          <p:cNvSpPr/>
          <p:nvPr/>
        </p:nvSpPr>
        <p:spPr>
          <a:xfrm rot="2361824">
            <a:off x="4534178" y="1289576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361824">
            <a:off x="794787" y="1289576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270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(Example 7)  Initialized:  00Z 3/14/2018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 rot="2361824">
            <a:off x="829058" y="4493838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361824">
            <a:off x="4534178" y="4390617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1" y="674024"/>
            <a:ext cx="7406025" cy="60064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042" y="806993"/>
            <a:ext cx="77935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0662" y="806993"/>
            <a:ext cx="13050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7044" y="3853405"/>
            <a:ext cx="1700400" cy="342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661" y="3853405"/>
            <a:ext cx="222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 rot="2361824">
            <a:off x="4534178" y="4346158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361824">
            <a:off x="4534178" y="1289576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361824">
            <a:off x="794787" y="1289576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270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(Example 8)  Initialized:  00Z 3/15/2018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44935" y="4533311"/>
            <a:ext cx="1324575" cy="13244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4935" y="1476729"/>
            <a:ext cx="1324575" cy="13244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05544" y="1476729"/>
            <a:ext cx="1324575" cy="13244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361824">
            <a:off x="794787" y="4346158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05544" y="4533311"/>
            <a:ext cx="1324575" cy="13244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2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7" y="860218"/>
            <a:ext cx="8452695" cy="5543768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rgbClr val="000000"/>
                </a:solidFill>
                <a:latin typeface="Arial"/>
                <a:cs typeface="Arial"/>
              </a:rPr>
              <a:t>Results: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100" i="1" dirty="0" smtClean="0">
                <a:solidFill>
                  <a:srgbClr val="FF0000"/>
                </a:solidFill>
                <a:latin typeface="Arial"/>
                <a:cs typeface="Arial"/>
              </a:rPr>
              <a:t>Out of a month’s worth of Day-6 forecasts over North America, FV3GFS was too progressive </a:t>
            </a:r>
            <a:br>
              <a:rPr lang="en-US" sz="3100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100" i="1" dirty="0" smtClean="0">
                <a:solidFill>
                  <a:srgbClr val="FF0000"/>
                </a:solidFill>
                <a:latin typeface="Arial"/>
                <a:cs typeface="Arial"/>
              </a:rPr>
              <a:t>20 out of 31 days</a:t>
            </a:r>
            <a:br>
              <a:rPr lang="en-US" sz="3100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100" i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3100" i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100" i="1" dirty="0" smtClean="0">
                <a:solidFill>
                  <a:srgbClr val="0000FF"/>
                </a:solidFill>
                <a:latin typeface="Arial"/>
                <a:cs typeface="Arial"/>
              </a:rPr>
              <a:t>FV3GFS was more progressive than GFS for </a:t>
            </a:r>
            <a:br>
              <a:rPr lang="en-US" sz="3100" i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100" i="1" dirty="0" smtClean="0">
                <a:solidFill>
                  <a:srgbClr val="0000FF"/>
                </a:solidFill>
                <a:latin typeface="Arial"/>
                <a:cs typeface="Arial"/>
              </a:rPr>
              <a:t>9 of its 20 progressive days (almost even split)</a:t>
            </a:r>
            <a:br>
              <a:rPr lang="en-US" sz="3100" i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100" i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3100" i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100" i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100" i="1" dirty="0" smtClean="0">
                <a:latin typeface="Arial"/>
                <a:cs typeface="Arial"/>
              </a:rPr>
              <a:t>Progressiveness can be subtle, possibly explaining lack of reflection in Northern Hemisphere AC scores</a:t>
            </a:r>
            <a:r>
              <a:rPr lang="en-US" sz="3600" i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3600" i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6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0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/>
          </a:bodyPr>
          <a:lstStyle/>
          <a:p>
            <a:r>
              <a:rPr lang="en-US" sz="3600" b="1" dirty="0"/>
              <a:t>2</a:t>
            </a:r>
            <a:r>
              <a:rPr lang="en-US" sz="3600" b="1" dirty="0" smtClean="0"/>
              <a:t>. Cold SST and 2-m Temperature </a:t>
            </a:r>
            <a:br>
              <a:rPr lang="en-US" sz="3600" b="1" dirty="0" smtClean="0"/>
            </a:br>
            <a:r>
              <a:rPr lang="en-US" sz="3600" b="1" dirty="0" smtClean="0"/>
              <a:t>Biases in Alaska Region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0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964F5E-E35C-2349-9DA8-5B230E89F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98"/>
          <a:stretch/>
        </p:blipFill>
        <p:spPr>
          <a:xfrm>
            <a:off x="1144708" y="1010633"/>
            <a:ext cx="6957784" cy="49669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Mean SSTs in Northern Pacific Ocean Are Clearly Colder in the FV3GFS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2E6F97-41B8-6441-A8C2-4EC1606E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6" y="881846"/>
            <a:ext cx="4344531" cy="5791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B59EEF-1457-C940-B196-E80E27C5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018" y="846912"/>
            <a:ext cx="4365879" cy="5819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FB76F7-9DFC-E54F-B402-C858CE357FEF}"/>
              </a:ext>
            </a:extLst>
          </p:cNvPr>
          <p:cNvSpPr txBox="1"/>
          <p:nvPr/>
        </p:nvSpPr>
        <p:spPr>
          <a:xfrm>
            <a:off x="3976688" y="1"/>
            <a:ext cx="1541407" cy="461665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2m TEMPS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4C13C4-2916-724B-9C10-ED19B5F6195B}"/>
              </a:ext>
            </a:extLst>
          </p:cNvPr>
          <p:cNvSpPr txBox="1"/>
          <p:nvPr/>
        </p:nvSpPr>
        <p:spPr>
          <a:xfrm>
            <a:off x="1546583" y="681790"/>
            <a:ext cx="185441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NORTH ALASKA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D3448B-342C-1545-AE77-232BCFF659DC}"/>
              </a:ext>
            </a:extLst>
          </p:cNvPr>
          <p:cNvSpPr txBox="1"/>
          <p:nvPr/>
        </p:nvSpPr>
        <p:spPr>
          <a:xfrm>
            <a:off x="6518413" y="681790"/>
            <a:ext cx="18297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SOUTH ALASKA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E32494-9448-394B-B8B3-EAE9638C6F2C}"/>
              </a:ext>
            </a:extLst>
          </p:cNvPr>
          <p:cNvSpPr txBox="1"/>
          <p:nvPr/>
        </p:nvSpPr>
        <p:spPr>
          <a:xfrm>
            <a:off x="3849416" y="681790"/>
            <a:ext cx="192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GFS</a:t>
            </a:r>
            <a:r>
              <a:rPr lang="en-US" dirty="0"/>
              <a:t>   </a:t>
            </a:r>
            <a:r>
              <a:rPr lang="en-US" b="1" dirty="0">
                <a:solidFill>
                  <a:srgbClr val="00B050"/>
                </a:solidFill>
              </a:rPr>
              <a:t>FV3GFS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1007AE-1EE0-0C44-96C7-3766668D5DD3}"/>
              </a:ext>
            </a:extLst>
          </p:cNvPr>
          <p:cNvSpPr txBox="1"/>
          <p:nvPr/>
        </p:nvSpPr>
        <p:spPr>
          <a:xfrm>
            <a:off x="19112" y="6481902"/>
            <a:ext cx="91090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Have introduced a clear cold bias during warmest and coldest times of day;  largest in afternoon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Cook Inlet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486" y="5965554"/>
            <a:ext cx="846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FV3GFS is clearly colder than the </a:t>
            </a:r>
            <a:r>
              <a:rPr lang="en-US" dirty="0" smtClean="0"/>
              <a:t>GFS, RAP analysis, and buoy </a:t>
            </a:r>
            <a:r>
              <a:rPr lang="en-US" dirty="0" err="1" smtClean="0"/>
              <a:t>obs</a:t>
            </a:r>
            <a:r>
              <a:rPr lang="en-US" dirty="0" smtClean="0"/>
              <a:t> at </a:t>
            </a:r>
            <a:r>
              <a:rPr lang="en-US" dirty="0"/>
              <a:t>ANTA2 and NKTA2</a:t>
            </a:r>
          </a:p>
        </p:txBody>
      </p:sp>
      <p:pic>
        <p:nvPicPr>
          <p:cNvPr id="6" name="Picture 5" descr="Screen Shot 2018-09-06 at 10.37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55483"/>
            <a:ext cx="6031603" cy="3540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7" y="963993"/>
            <a:ext cx="3242579" cy="4769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0033" y="145390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ANTA2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3071" y="22914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NKTA2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9005" y="3678535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46108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B373A445-2AFF-0D4E-841E-1C6C0555E917}"/>
              </a:ext>
            </a:extLst>
          </p:cNvPr>
          <p:cNvSpPr/>
          <p:nvPr/>
        </p:nvSpPr>
        <p:spPr>
          <a:xfrm>
            <a:off x="6271805" y="4049487"/>
            <a:ext cx="538983" cy="697031"/>
          </a:xfrm>
          <a:custGeom>
            <a:avLst/>
            <a:gdLst>
              <a:gd name="connsiteX0" fmla="*/ 718457 w 718457"/>
              <a:gd name="connsiteY0" fmla="*/ 0 h 697031"/>
              <a:gd name="connsiteX1" fmla="*/ 604157 w 718457"/>
              <a:gd name="connsiteY1" fmla="*/ 16328 h 697031"/>
              <a:gd name="connsiteX2" fmla="*/ 342900 w 718457"/>
              <a:gd name="connsiteY2" fmla="*/ 65314 h 697031"/>
              <a:gd name="connsiteX3" fmla="*/ 293914 w 718457"/>
              <a:gd name="connsiteY3" fmla="*/ 81643 h 697031"/>
              <a:gd name="connsiteX4" fmla="*/ 195942 w 718457"/>
              <a:gd name="connsiteY4" fmla="*/ 146957 h 697031"/>
              <a:gd name="connsiteX5" fmla="*/ 97971 w 718457"/>
              <a:gd name="connsiteY5" fmla="*/ 293914 h 697031"/>
              <a:gd name="connsiteX6" fmla="*/ 65314 w 718457"/>
              <a:gd name="connsiteY6" fmla="*/ 342900 h 697031"/>
              <a:gd name="connsiteX7" fmla="*/ 16328 w 718457"/>
              <a:gd name="connsiteY7" fmla="*/ 489857 h 697031"/>
              <a:gd name="connsiteX8" fmla="*/ 0 w 718457"/>
              <a:gd name="connsiteY8" fmla="*/ 538843 h 697031"/>
              <a:gd name="connsiteX9" fmla="*/ 16328 w 718457"/>
              <a:gd name="connsiteY9" fmla="*/ 636814 h 697031"/>
              <a:gd name="connsiteX10" fmla="*/ 244928 w 718457"/>
              <a:gd name="connsiteY10" fmla="*/ 669471 h 697031"/>
              <a:gd name="connsiteX11" fmla="*/ 293914 w 718457"/>
              <a:gd name="connsiteY11" fmla="*/ 653143 h 697031"/>
              <a:gd name="connsiteX12" fmla="*/ 359228 w 718457"/>
              <a:gd name="connsiteY12" fmla="*/ 571500 h 697031"/>
              <a:gd name="connsiteX13" fmla="*/ 408214 w 718457"/>
              <a:gd name="connsiteY13" fmla="*/ 538843 h 697031"/>
              <a:gd name="connsiteX14" fmla="*/ 473528 w 718457"/>
              <a:gd name="connsiteY14" fmla="*/ 457200 h 697031"/>
              <a:gd name="connsiteX15" fmla="*/ 522514 w 718457"/>
              <a:gd name="connsiteY15" fmla="*/ 424543 h 697031"/>
              <a:gd name="connsiteX16" fmla="*/ 604157 w 718457"/>
              <a:gd name="connsiteY16" fmla="*/ 359228 h 697031"/>
              <a:gd name="connsiteX17" fmla="*/ 636814 w 718457"/>
              <a:gd name="connsiteY17" fmla="*/ 310243 h 697031"/>
              <a:gd name="connsiteX18" fmla="*/ 669471 w 718457"/>
              <a:gd name="connsiteY18" fmla="*/ 114300 h 697031"/>
              <a:gd name="connsiteX19" fmla="*/ 653142 w 718457"/>
              <a:gd name="connsiteY19" fmla="*/ 48985 h 69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8457" h="697031">
                <a:moveTo>
                  <a:pt x="718457" y="0"/>
                </a:moveTo>
                <a:lnTo>
                  <a:pt x="604157" y="16328"/>
                </a:lnTo>
                <a:cubicBezTo>
                  <a:pt x="492257" y="31248"/>
                  <a:pt x="451391" y="29149"/>
                  <a:pt x="342900" y="65314"/>
                </a:cubicBezTo>
                <a:cubicBezTo>
                  <a:pt x="326571" y="70757"/>
                  <a:pt x="308960" y="73284"/>
                  <a:pt x="293914" y="81643"/>
                </a:cubicBezTo>
                <a:cubicBezTo>
                  <a:pt x="259604" y="100704"/>
                  <a:pt x="195942" y="146957"/>
                  <a:pt x="195942" y="146957"/>
                </a:cubicBezTo>
                <a:lnTo>
                  <a:pt x="97971" y="293914"/>
                </a:lnTo>
                <a:cubicBezTo>
                  <a:pt x="87085" y="310243"/>
                  <a:pt x="71520" y="324283"/>
                  <a:pt x="65314" y="342900"/>
                </a:cubicBezTo>
                <a:lnTo>
                  <a:pt x="16328" y="489857"/>
                </a:lnTo>
                <a:lnTo>
                  <a:pt x="0" y="538843"/>
                </a:lnTo>
                <a:cubicBezTo>
                  <a:pt x="5443" y="571500"/>
                  <a:pt x="5859" y="605405"/>
                  <a:pt x="16328" y="636814"/>
                </a:cubicBezTo>
                <a:cubicBezTo>
                  <a:pt x="51767" y="743131"/>
                  <a:pt x="141555" y="678086"/>
                  <a:pt x="244928" y="669471"/>
                </a:cubicBezTo>
                <a:cubicBezTo>
                  <a:pt x="261257" y="664028"/>
                  <a:pt x="279155" y="661998"/>
                  <a:pt x="293914" y="653143"/>
                </a:cubicBezTo>
                <a:cubicBezTo>
                  <a:pt x="334308" y="628907"/>
                  <a:pt x="325858" y="604870"/>
                  <a:pt x="359228" y="571500"/>
                </a:cubicBezTo>
                <a:cubicBezTo>
                  <a:pt x="373105" y="557623"/>
                  <a:pt x="392890" y="551102"/>
                  <a:pt x="408214" y="538843"/>
                </a:cubicBezTo>
                <a:cubicBezTo>
                  <a:pt x="489006" y="474208"/>
                  <a:pt x="388660" y="542067"/>
                  <a:pt x="473528" y="457200"/>
                </a:cubicBezTo>
                <a:cubicBezTo>
                  <a:pt x="487405" y="443323"/>
                  <a:pt x="507190" y="436802"/>
                  <a:pt x="522514" y="424543"/>
                </a:cubicBezTo>
                <a:cubicBezTo>
                  <a:pt x="638848" y="331475"/>
                  <a:pt x="453383" y="459743"/>
                  <a:pt x="604157" y="359228"/>
                </a:cubicBezTo>
                <a:cubicBezTo>
                  <a:pt x="615043" y="342900"/>
                  <a:pt x="629084" y="328281"/>
                  <a:pt x="636814" y="310243"/>
                </a:cubicBezTo>
                <a:cubicBezTo>
                  <a:pt x="655851" y="265823"/>
                  <a:pt x="665871" y="143096"/>
                  <a:pt x="669471" y="114300"/>
                </a:cubicBezTo>
                <a:lnTo>
                  <a:pt x="653142" y="489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4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FB76F7-9DFC-E54F-B402-C858CE357FEF}"/>
              </a:ext>
            </a:extLst>
          </p:cNvPr>
          <p:cNvSpPr txBox="1"/>
          <p:nvPr/>
        </p:nvSpPr>
        <p:spPr>
          <a:xfrm>
            <a:off x="1578805" y="41275"/>
            <a:ext cx="5975765" cy="461665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SAMPLE PLUMES of 2-mT at ANCHORAGE, 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E32494-9448-394B-B8B3-EAE9638C6F2C}"/>
              </a:ext>
            </a:extLst>
          </p:cNvPr>
          <p:cNvSpPr txBox="1"/>
          <p:nvPr/>
        </p:nvSpPr>
        <p:spPr>
          <a:xfrm>
            <a:off x="7411788" y="2472469"/>
            <a:ext cx="13350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GFS</a:t>
            </a:r>
            <a:r>
              <a:rPr lang="en-US" sz="2400" dirty="0"/>
              <a:t>  </a:t>
            </a:r>
          </a:p>
          <a:p>
            <a:r>
              <a:rPr lang="en-US" sz="2400" b="1" dirty="0">
                <a:solidFill>
                  <a:srgbClr val="E18A00"/>
                </a:solidFill>
              </a:rPr>
              <a:t>FV3GFS</a:t>
            </a:r>
          </a:p>
          <a:p>
            <a:r>
              <a:rPr lang="en-US" sz="2400" b="1" dirty="0">
                <a:solidFill>
                  <a:srgbClr val="FCB718"/>
                </a:solidFill>
              </a:rPr>
              <a:t>       </a:t>
            </a:r>
          </a:p>
          <a:p>
            <a:r>
              <a:rPr lang="en-US" sz="2400" b="1" dirty="0">
                <a:solidFill>
                  <a:srgbClr val="FCB718"/>
                </a:solidFill>
              </a:rPr>
              <a:t>       OBS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1007AE-1EE0-0C44-96C7-3766668D5DD3}"/>
              </a:ext>
            </a:extLst>
          </p:cNvPr>
          <p:cNvSpPr txBox="1"/>
          <p:nvPr/>
        </p:nvSpPr>
        <p:spPr>
          <a:xfrm>
            <a:off x="2171857" y="6462358"/>
            <a:ext cx="184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80AADD-0CB2-AB49-A090-9689FEF8E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83" y="769374"/>
            <a:ext cx="6169805" cy="60886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060556A-2112-6E48-B08B-D388F8459134}"/>
              </a:ext>
            </a:extLst>
          </p:cNvPr>
          <p:cNvSpPr/>
          <p:nvPr/>
        </p:nvSpPr>
        <p:spPr>
          <a:xfrm>
            <a:off x="7548999" y="3900488"/>
            <a:ext cx="275446" cy="360413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 txBox="1">
            <a:spLocks noGrp="1"/>
          </p:cNvSpPr>
          <p:nvPr>
            <p:ph type="title" idx="4294967295"/>
          </p:nvPr>
        </p:nvSpPr>
        <p:spPr>
          <a:xfrm>
            <a:off x="1279525" y="346075"/>
            <a:ext cx="6334125" cy="571500"/>
          </a:xfrm>
          <a:ln/>
        </p:spPr>
        <p:txBody>
          <a:bodyPr lIns="91440" tIns="45720" rIns="91440" bIns="45720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Arial" charset="0"/>
                <a:cs typeface="Arial" charset="0"/>
              </a:rPr>
              <a:t>Diagnosing and Fixing the NSST Issue </a:t>
            </a:r>
          </a:p>
        </p:txBody>
      </p:sp>
      <p:sp>
        <p:nvSpPr>
          <p:cNvPr id="96259" name="Content Placeholder 2"/>
          <p:cNvSpPr txBox="1">
            <a:spLocks noGrp="1"/>
          </p:cNvSpPr>
          <p:nvPr>
            <p:ph idx="4294967295"/>
          </p:nvPr>
        </p:nvSpPr>
        <p:spPr>
          <a:xfrm>
            <a:off x="457200" y="1285875"/>
            <a:ext cx="8229600" cy="2566797"/>
          </a:xfrm>
          <a:ln/>
        </p:spPr>
        <p:txBody>
          <a:bodyPr lIns="91440" tIns="45720" rIns="91440" bIns="45720"/>
          <a:lstStyle/>
          <a:p>
            <a:pPr marL="228600" indent="-228600">
              <a:lnSpc>
                <a:spcPct val="90000"/>
              </a:lnSpc>
              <a:spcAft>
                <a:spcPct val="50000"/>
              </a:spcAft>
              <a:buFontTx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In response to feedback on how well gulf stream was resolved, the background error correlation lengths were revised to be more consistent with those used in other operational SST analyses (50km).</a:t>
            </a:r>
          </a:p>
          <a:p>
            <a:pPr marL="228600" indent="-228600">
              <a:lnSpc>
                <a:spcPct val="90000"/>
              </a:lnSpc>
              <a:spcAft>
                <a:spcPct val="50000"/>
              </a:spcAft>
              <a:buFontTx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After a number of months of pre-operational testing an SST anomaly of ~3K was noted in the northern Pacific.  This was a symptom of a lack of observations in the area and the reduced influence of distant observations because of the reduction in length scales.</a:t>
            </a:r>
          </a:p>
          <a:p>
            <a:pPr marL="228600" indent="-228600">
              <a:lnSpc>
                <a:spcPct val="90000"/>
              </a:lnSpc>
              <a:spcAft>
                <a:spcPct val="50000"/>
              </a:spcAft>
              <a:buFontTx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At the same time anomalies in lake temperatures were noted by the MEG team which was also traced to a lack of observations being assimilated.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354013" y="4112769"/>
            <a:ext cx="3911600" cy="2024062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Arial" charset="0"/>
                <a:sym typeface="Arial" charset="0"/>
              </a:rPr>
              <a:t>Both of these are solved by switching on a climatological update of the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cs typeface="Arial" charset="0"/>
                <a:sym typeface="Arial" charset="0"/>
              </a:rPr>
              <a:t>tref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Arial" charset="0"/>
                <a:sym typeface="Arial" charset="0"/>
              </a:rPr>
              <a:t> to the background SST field.  This option is currently being tested along with an increase in background error length scales to 100km.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672263" y="6464300"/>
            <a:ext cx="1251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From: DA Team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246063" y="6297899"/>
            <a:ext cx="4488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gcycle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is now called hourly in GDAS forecast step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2625"/>
          <a:stretch/>
        </p:blipFill>
        <p:spPr>
          <a:xfrm>
            <a:off x="4718304" y="4259263"/>
            <a:ext cx="4328160" cy="2044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6724" y="3938243"/>
            <a:ext cx="3029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Tref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, 26 May – 18 September 2018</a:t>
            </a:r>
          </a:p>
        </p:txBody>
      </p:sp>
      <p:sp>
        <p:nvSpPr>
          <p:cNvPr id="2" name="Oval 1"/>
          <p:cNvSpPr/>
          <p:nvPr/>
        </p:nvSpPr>
        <p:spPr>
          <a:xfrm>
            <a:off x="6412992" y="4474464"/>
            <a:ext cx="1118602" cy="560832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white"/>
              </a:solidFill>
              <a:latin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1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1341120"/>
            <a:ext cx="8875059" cy="5315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1009" y="3290591"/>
            <a:ext cx="282502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CC"/>
                </a:solidFill>
                <a:latin typeface="Arial" charset="0"/>
                <a:cs typeface="Arial" charset="0"/>
                <a:sym typeface="Arial" charset="0"/>
              </a:rPr>
              <a:t>NSST 100km + </a:t>
            </a:r>
            <a:r>
              <a:rPr lang="en-US" sz="1400" b="1" dirty="0" err="1">
                <a:solidFill>
                  <a:srgbClr val="0000CC"/>
                </a:solidFill>
                <a:latin typeface="Arial" charset="0"/>
                <a:cs typeface="Arial" charset="0"/>
                <a:sym typeface="Arial" charset="0"/>
              </a:rPr>
              <a:t>clim</a:t>
            </a:r>
            <a:r>
              <a:rPr lang="en-US" sz="1400" b="1" dirty="0">
                <a:solidFill>
                  <a:srgbClr val="0000CC"/>
                </a:solidFill>
                <a:latin typeface="Arial" charset="0"/>
                <a:cs typeface="Arial" charset="0"/>
                <a:sym typeface="Arial" charset="0"/>
              </a:rPr>
              <a:t>. update.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NSST 50km + </a:t>
            </a:r>
            <a:r>
              <a:rPr lang="en-US" sz="1400" b="1" dirty="0" err="1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clim</a:t>
            </a:r>
            <a:r>
              <a:rPr lang="en-US" sz="1400" b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. update.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NSST 50km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507503" y="2584704"/>
            <a:ext cx="1150999" cy="817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4279392" y="2839878"/>
            <a:ext cx="875067" cy="866027"/>
          </a:xfrm>
          <a:prstGeom prst="straightConnector1">
            <a:avLst/>
          </a:prstGeom>
          <a:ln>
            <a:solidFill>
              <a:srgbClr val="604A7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057649" y="3522560"/>
            <a:ext cx="1123951" cy="366688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75641" y="1885771"/>
            <a:ext cx="2599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RTG Analysis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NCDC OI Analysis (dashed)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8000"/>
                </a:solidFill>
                <a:latin typeface="Arial" charset="0"/>
                <a:cs typeface="Arial" charset="0"/>
                <a:sym typeface="Arial" charset="0"/>
              </a:rPr>
              <a:t>Ostia Analysis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Operational NSST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75473" y="303366"/>
            <a:ext cx="8229600" cy="76266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/>
                <a:sym typeface="Arial" charset="0"/>
              </a:rPr>
              <a:t>Fixing the N. Pacific Cold Bias</a:t>
            </a:r>
          </a:p>
        </p:txBody>
      </p:sp>
    </p:spTree>
    <p:extLst>
      <p:ext uri="{BB962C8B-B14F-4D97-AF65-F5344CB8AC3E}">
        <p14:creationId xmlns:p14="http://schemas.microsoft.com/office/powerpoint/2010/main" val="312487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Eastern Region &amp; Southern Region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performed on the whole as well as the operational 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</a:rPr>
              <a:t>Southern Region</a:t>
            </a:r>
            <a:endParaRPr lang="en-US" sz="2000" u="sng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Most verification stats and information from the real-time parallel are comparable to the operational GFS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Both regions </a:t>
            </a:r>
            <a:r>
              <a:rPr lang="en-US" sz="2000" b="1" u="sng" dirty="0" smtClean="0">
                <a:solidFill>
                  <a:srgbClr val="008000"/>
                </a:solidFill>
              </a:rPr>
              <a:t>recommended </a:t>
            </a:r>
            <a:r>
              <a:rPr lang="en-US" sz="2000" b="1" u="sng" dirty="0">
                <a:solidFill>
                  <a:srgbClr val="008000"/>
                </a:solidFill>
              </a:rPr>
              <a:t>implementation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9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1255777"/>
            <a:ext cx="8875059" cy="5462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498" y="343007"/>
            <a:ext cx="695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Fixing the Great Lakes Cold Bias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6843" y="1671598"/>
            <a:ext cx="2772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RTG Analysis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NCDC OI Analysis (dotted)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cs typeface="Arial" charset="0"/>
                <a:sym typeface="Arial" charset="0"/>
              </a:rPr>
              <a:t>Ostia Analysis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Operational NSST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1056" y="3501591"/>
            <a:ext cx="2657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NSST: FV3 real time parallel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NSST: FV3 EXP with fixes (dashed)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388657" y="3133344"/>
            <a:ext cx="1122127" cy="923543"/>
          </a:xfrm>
          <a:prstGeom prst="straightConnector1">
            <a:avLst/>
          </a:prstGeom>
          <a:ln w="28575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0"/>
          </p:cNvCxnSpPr>
          <p:nvPr/>
        </p:nvCxnSpPr>
        <p:spPr>
          <a:xfrm flipH="1" flipV="1">
            <a:off x="6498336" y="3340608"/>
            <a:ext cx="231648" cy="16098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43456" y="5027711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Cold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99801" y="5027711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warmer </a:t>
            </a:r>
          </a:p>
        </p:txBody>
      </p:sp>
    </p:spTree>
    <p:extLst>
      <p:ext uri="{BB962C8B-B14F-4D97-AF65-F5344CB8AC3E}">
        <p14:creationId xmlns:p14="http://schemas.microsoft.com/office/powerpoint/2010/main" val="133506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v3_fv3test_TMPsfc_OCEAN_f12_Cycle_2018071600_North_Pacific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14557" r="12745" b="14078"/>
          <a:stretch/>
        </p:blipFill>
        <p:spPr>
          <a:xfrm>
            <a:off x="1269897" y="1151527"/>
            <a:ext cx="6630046" cy="559161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SSTs in Northern Pacific Ocean and Bering Sea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Are Several Degrees Warmer in Test Run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23" y="811830"/>
            <a:ext cx="6451755" cy="59224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SSTs Are Warmer in Shallower Bays and Inlets Around Alaskan Coast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3" y="811830"/>
            <a:ext cx="6821975" cy="59224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SSTs Are Warmer in Shallower Bays and Inlets Around Alaskan Coast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361824">
            <a:off x="4299127" y="4505871"/>
            <a:ext cx="1022988" cy="113936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1007AE-1EE0-0C44-96C7-3766668D5DD3}"/>
              </a:ext>
            </a:extLst>
          </p:cNvPr>
          <p:cNvSpPr txBox="1"/>
          <p:nvPr/>
        </p:nvSpPr>
        <p:spPr>
          <a:xfrm>
            <a:off x="6083695" y="5191279"/>
            <a:ext cx="191079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Cook Inlet is much warmer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2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80" y="811830"/>
            <a:ext cx="5879641" cy="59224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SSTs Are Warmer in Shallower Bays and Sounds </a:t>
            </a:r>
            <a:r>
              <a:rPr lang="en-US" sz="2000" b="1" dirty="0">
                <a:solidFill>
                  <a:srgbClr val="000000"/>
                </a:solidFill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</a:rPr>
              <a:t>long the Mid-Atlantic Coast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3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80" y="902572"/>
            <a:ext cx="5879641" cy="57409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SSTs Are Generally Warmer in the Great Lakes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80" y="1067901"/>
            <a:ext cx="5879641" cy="54103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SSTs Are Much Warmer in Lake of the Woods and Lake Winnipeg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12-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6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80" y="1038033"/>
            <a:ext cx="5879641" cy="54700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Most Importantly, </a:t>
            </a:r>
            <a:r>
              <a:rPr lang="en-US" sz="2000" b="1" u="sng" dirty="0" smtClean="0">
                <a:solidFill>
                  <a:srgbClr val="000000"/>
                </a:solidFill>
              </a:rPr>
              <a:t>Afternoon 2-m Temperatures</a:t>
            </a:r>
            <a:r>
              <a:rPr lang="en-US" sz="2000" b="1" dirty="0" smtClean="0">
                <a:solidFill>
                  <a:srgbClr val="000000"/>
                </a:solidFill>
              </a:rPr>
              <a:t> Are Warmer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Across Much of Alaska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56" y="4856015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7/16/18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r>
              <a:rPr lang="en-US" sz="2000" b="1" dirty="0" smtClean="0">
                <a:solidFill>
                  <a:srgbClr val="000000"/>
                </a:solidFill>
              </a:rPr>
              <a:t>24-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9397" y="5179054"/>
            <a:ext cx="29171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run shows improvement in areas of most concern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5030" y="170529"/>
            <a:ext cx="8661476" cy="6413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Impact of SST Fix on 2-m Temps in Southern Alaska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fom_T_SFC_SA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7" y="1107190"/>
            <a:ext cx="5838992" cy="5838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D3448B-342C-1545-AE77-232BCFF659DC}"/>
              </a:ext>
            </a:extLst>
          </p:cNvPr>
          <p:cNvSpPr txBox="1"/>
          <p:nvPr/>
        </p:nvSpPr>
        <p:spPr>
          <a:xfrm>
            <a:off x="2472460" y="679407"/>
            <a:ext cx="195186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SOUTH </a:t>
            </a:r>
            <a:r>
              <a:rPr lang="en-US" sz="2000" b="1" dirty="0" smtClean="0"/>
              <a:t>ALASKA</a:t>
            </a:r>
            <a:endParaRPr lang="en-US" sz="2000" b="1" dirty="0"/>
          </a:p>
          <a:p>
            <a:pPr algn="ctr"/>
            <a:r>
              <a:rPr lang="en-US" sz="2000" b="1" dirty="0" smtClean="0"/>
              <a:t>11 June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15 July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E32494-9448-394B-B8B3-EAE9638C6F2C}"/>
              </a:ext>
            </a:extLst>
          </p:cNvPr>
          <p:cNvSpPr txBox="1"/>
          <p:nvPr/>
        </p:nvSpPr>
        <p:spPr>
          <a:xfrm>
            <a:off x="4979222" y="817136"/>
            <a:ext cx="325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  <a:r>
              <a:rPr lang="en-US" dirty="0"/>
              <a:t> 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GFS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00B050"/>
                </a:solidFill>
              </a:rPr>
              <a:t>FV3GFS  </a:t>
            </a:r>
            <a:r>
              <a:rPr lang="en-US" b="1" dirty="0" smtClean="0">
                <a:solidFill>
                  <a:srgbClr val="0000FF"/>
                </a:solidFill>
              </a:rPr>
              <a:t>FV3GFSTEST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5536" y="1554501"/>
            <a:ext cx="2611264" cy="4801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test run better matches GFS for early morning low temps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Still too cold relative to </a:t>
            </a:r>
            <a:r>
              <a:rPr lang="en-US" dirty="0" err="1" smtClean="0">
                <a:latin typeface="Arial"/>
                <a:cs typeface="Arial"/>
              </a:rPr>
              <a:t>obs</a:t>
            </a:r>
            <a:endParaRPr lang="en-US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Afternoon max temps from test run are warmer than FV3GFS, but notably colder than GFS and </a:t>
            </a:r>
            <a:r>
              <a:rPr lang="en-US" dirty="0" err="1" smtClean="0">
                <a:latin typeface="Arial"/>
                <a:cs typeface="Arial"/>
              </a:rPr>
              <a:t>obs</a:t>
            </a:r>
            <a:endParaRPr lang="en-US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Too much cloud in Arctic may be playing a role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1007AE-1EE0-0C44-96C7-3766668D5DD3}"/>
              </a:ext>
            </a:extLst>
          </p:cNvPr>
          <p:cNvSpPr txBox="1"/>
          <p:nvPr/>
        </p:nvSpPr>
        <p:spPr>
          <a:xfrm>
            <a:off x="1704617" y="4867379"/>
            <a:ext cx="3670300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SST fix will likely make it into the real-time parallel on Friday, 9/28 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3. A Look at Problems With Days 6-7 </a:t>
            </a:r>
            <a:br>
              <a:rPr lang="en-US" sz="3600" b="1" dirty="0" smtClean="0"/>
            </a:br>
            <a:r>
              <a:rPr lang="en-US" sz="3600" b="1" dirty="0" smtClean="0"/>
              <a:t>FV3GFS Tropical Cyclone Tracks </a:t>
            </a:r>
            <a:br>
              <a:rPr lang="en-US" sz="3600" b="1" dirty="0" smtClean="0"/>
            </a:br>
            <a:r>
              <a:rPr lang="en-US" sz="3600" b="1" dirty="0" smtClean="0"/>
              <a:t>in the Atlantic Basin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0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Pacific Region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is an improvement over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showed overall improvement over the operational 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Despite HORD change, still some interesting issues in Southern Hemisphere TCs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Would like to see additional MEG case reviews during Southern Hemisphere TC season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FV3GFS tended to do much better with intensity in most cases</a:t>
            </a:r>
            <a:r>
              <a:rPr lang="en-US" sz="2000" dirty="0" smtClean="0">
                <a:solidFill>
                  <a:srgbClr val="000000"/>
                </a:solidFill>
              </a:rPr>
              <a:t>                 (relative to GFS, which typically </a:t>
            </a:r>
            <a:r>
              <a:rPr lang="en-US" sz="2000" dirty="0" err="1" smtClean="0">
                <a:solidFill>
                  <a:srgbClr val="000000"/>
                </a:solidFill>
              </a:rPr>
              <a:t>overdeepens</a:t>
            </a:r>
            <a:r>
              <a:rPr lang="en-US" sz="2000" dirty="0" smtClean="0">
                <a:solidFill>
                  <a:srgbClr val="000000"/>
                </a:solidFill>
              </a:rPr>
              <a:t> storms)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Sees no reason to delay implementing the FV3GFS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8000"/>
                </a:solidFill>
              </a:rPr>
              <a:t>Recommended implementation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4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Degradation of Track Forecast Skill on Days 6 &amp; 7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9861" y="2130232"/>
            <a:ext cx="7134144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 special concern as NCEP centers </a:t>
            </a:r>
          </a:p>
          <a:p>
            <a:pPr algn="ctr"/>
            <a:r>
              <a:rPr lang="en-US" sz="2800" dirty="0" smtClean="0"/>
              <a:t>(NHC, OPC, WPC) look ahead to issuing </a:t>
            </a:r>
          </a:p>
          <a:p>
            <a:pPr algn="ctr"/>
            <a:r>
              <a:rPr lang="en-US" sz="2800" dirty="0" smtClean="0"/>
              <a:t>public Day 6-7 forecasts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930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71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2015-18 Atlantic TC Track Skill Relative to NEMSGFS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2" y="1330024"/>
            <a:ext cx="7715144" cy="3888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944" y="5484597"/>
            <a:ext cx="76632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all 2015-2018 Atlantic TCs, generally modest improvement in track forecasts through Day 5</a:t>
            </a:r>
          </a:p>
          <a:p>
            <a:pPr marL="285750" indent="-285750">
              <a:buFont typeface="Arial"/>
              <a:buChar char="•"/>
            </a:pPr>
            <a:endParaRPr lang="en-US" sz="11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Clear degradation by Day 6 with significant degradation at Day 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5911" y="3303902"/>
            <a:ext cx="450131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FV3GFS skill shown relative to the forecasts generated with the FY17 (current) GFS version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545785" y="1847495"/>
            <a:ext cx="1141015" cy="16660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72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2015-18 Atlantic </a:t>
            </a:r>
            <a:r>
              <a:rPr lang="en-US" sz="2000" b="1" u="sng" dirty="0" smtClean="0">
                <a:solidFill>
                  <a:srgbClr val="000000"/>
                </a:solidFill>
              </a:rPr>
              <a:t>Hurricane</a:t>
            </a:r>
            <a:r>
              <a:rPr lang="en-US" sz="2000" b="1" dirty="0" smtClean="0">
                <a:solidFill>
                  <a:srgbClr val="000000"/>
                </a:solidFill>
              </a:rPr>
              <a:t> Track Skill Relative to NEMSGFS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3" y="1330024"/>
            <a:ext cx="7674821" cy="3888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944" y="5484597"/>
            <a:ext cx="766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all 2015-2018 Atlantic </a:t>
            </a:r>
            <a:r>
              <a:rPr lang="en-US" b="1" i="1" dirty="0" smtClean="0"/>
              <a:t>hurricanes</a:t>
            </a:r>
            <a:r>
              <a:rPr lang="en-US" dirty="0" smtClean="0"/>
              <a:t>, track forecasts were degraded at all lead times (likely significant beyond Day 4)</a:t>
            </a:r>
          </a:p>
        </p:txBody>
      </p:sp>
    </p:spTree>
    <p:extLst>
      <p:ext uri="{BB962C8B-B14F-4D97-AF65-F5344CB8AC3E}">
        <p14:creationId xmlns:p14="http://schemas.microsoft.com/office/powerpoint/2010/main" val="384629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are medium-range track forecasts so much worse?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503654"/>
            <a:ext cx="8229600" cy="1647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Let’s look at the stats by season</a:t>
            </a:r>
            <a:r>
              <a:rPr lang="mr-IN" sz="2800" dirty="0" smtClean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478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74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2015 Atlantic TC Track Errors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765695-349D-5845-8D7B-23BE368B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3806"/>
          <a:stretch/>
        </p:blipFill>
        <p:spPr>
          <a:xfrm>
            <a:off x="1601523" y="1052095"/>
            <a:ext cx="5937250" cy="43120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60973" y="5408237"/>
            <a:ext cx="2418955" cy="1015663"/>
            <a:chOff x="2854589" y="5079764"/>
            <a:chExt cx="2418955" cy="1015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68EE289-E479-774E-9F3B-0AB7FFE992B8}"/>
                </a:ext>
              </a:extLst>
            </p:cNvPr>
            <p:cNvSpPr txBox="1"/>
            <p:nvPr/>
          </p:nvSpPr>
          <p:spPr>
            <a:xfrm>
              <a:off x="2854589" y="5449096"/>
              <a:ext cx="2273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   </a:t>
              </a:r>
              <a:r>
                <a:rPr lang="en-US" dirty="0" smtClean="0"/>
                <a:t>27</a:t>
              </a:r>
              <a:endParaRPr lang="en-US" dirty="0"/>
            </a:p>
            <a:p>
              <a:r>
                <a:rPr lang="en-US" dirty="0" smtClean="0"/>
                <a:t>DAY 7 </a:t>
              </a:r>
              <a:r>
                <a:rPr lang="en-US" dirty="0"/>
                <a:t>EVENTS          16          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B71F1BE-E827-2A42-90E3-7ABAA28157BE}"/>
                </a:ext>
              </a:extLst>
            </p:cNvPr>
            <p:cNvSpPr txBox="1"/>
            <p:nvPr/>
          </p:nvSpPr>
          <p:spPr>
            <a:xfrm>
              <a:off x="4473325" y="507976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15679" y="1159244"/>
            <a:ext cx="91550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TC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0477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E436BB-0170-EC45-875C-BDDC2FE6F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3611"/>
          <a:stretch/>
        </p:blipFill>
        <p:spPr>
          <a:xfrm>
            <a:off x="4473325" y="1184996"/>
            <a:ext cx="4695404" cy="34219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75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2015 Problems Come Primarily from Two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B7A1A0-1D5D-074A-950F-9CEB377BA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612"/>
          <a:stretch/>
        </p:blipFill>
        <p:spPr>
          <a:xfrm>
            <a:off x="12682" y="1184997"/>
            <a:ext cx="4695404" cy="3421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A3F319-A460-A54B-ADC7-4CE2DC7273DD}"/>
              </a:ext>
            </a:extLst>
          </p:cNvPr>
          <p:cNvSpPr txBox="1"/>
          <p:nvPr/>
        </p:nvSpPr>
        <p:spPr>
          <a:xfrm>
            <a:off x="3462036" y="3667049"/>
            <a:ext cx="5146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B9A584-6163-3841-8C8C-2E3CF4D849D2}"/>
              </a:ext>
            </a:extLst>
          </p:cNvPr>
          <p:cNvSpPr txBox="1"/>
          <p:nvPr/>
        </p:nvSpPr>
        <p:spPr>
          <a:xfrm>
            <a:off x="7250022" y="3482383"/>
            <a:ext cx="10483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JOAQUIN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77298" y="4836584"/>
            <a:ext cx="4261575" cy="1015663"/>
            <a:chOff x="2854589" y="5079764"/>
            <a:chExt cx="4261575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68EE289-E479-774E-9F3B-0AB7FFE992B8}"/>
                </a:ext>
              </a:extLst>
            </p:cNvPr>
            <p:cNvSpPr txBox="1"/>
            <p:nvPr/>
          </p:nvSpPr>
          <p:spPr>
            <a:xfrm>
              <a:off x="2854589" y="5449096"/>
              <a:ext cx="39690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   27             9               9</a:t>
              </a:r>
            </a:p>
            <a:p>
              <a:r>
                <a:rPr lang="en-US" dirty="0" smtClean="0"/>
                <a:t>DAY 7 </a:t>
              </a:r>
              <a:r>
                <a:rPr lang="en-US" dirty="0"/>
                <a:t>EVENTS          16             5               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B71F1BE-E827-2A42-90E3-7ABAA28157BE}"/>
                </a:ext>
              </a:extLst>
            </p:cNvPr>
            <p:cNvSpPr txBox="1"/>
            <p:nvPr/>
          </p:nvSpPr>
          <p:spPr>
            <a:xfrm>
              <a:off x="4473325" y="5079764"/>
              <a:ext cx="2642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     IDA       JOAQUIN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37651" y="6075144"/>
            <a:ext cx="647985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Joaquin, FV3GFS shows degradation relative to the FY17 GFS, </a:t>
            </a:r>
          </a:p>
          <a:p>
            <a:r>
              <a:rPr lang="en-US" dirty="0" smtClean="0"/>
              <a:t>but the FV3GFS is clearly better than what was operational in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76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2016 Atlantic TC Track Errors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765695-349D-5845-8D7B-23BE368B8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23" y="1065209"/>
            <a:ext cx="5937250" cy="42858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60973" y="5408237"/>
            <a:ext cx="2418955" cy="1015663"/>
            <a:chOff x="2854589" y="5079764"/>
            <a:chExt cx="2418955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68EE289-E479-774E-9F3B-0AB7FFE992B8}"/>
                </a:ext>
              </a:extLst>
            </p:cNvPr>
            <p:cNvSpPr txBox="1"/>
            <p:nvPr/>
          </p:nvSpPr>
          <p:spPr>
            <a:xfrm>
              <a:off x="2854589" y="5449096"/>
              <a:ext cx="2273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   </a:t>
              </a:r>
              <a:r>
                <a:rPr lang="en-US" dirty="0" smtClean="0"/>
                <a:t>71</a:t>
              </a:r>
              <a:endParaRPr lang="en-US" dirty="0"/>
            </a:p>
            <a:p>
              <a:r>
                <a:rPr lang="en-US" dirty="0" smtClean="0"/>
                <a:t>DAY 7 </a:t>
              </a:r>
              <a:r>
                <a:rPr lang="en-US" dirty="0"/>
                <a:t>EVENTS          </a:t>
              </a:r>
              <a:r>
                <a:rPr lang="en-US" dirty="0" smtClean="0"/>
                <a:t>60            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71F1BE-E827-2A42-90E3-7ABAA28157BE}"/>
                </a:ext>
              </a:extLst>
            </p:cNvPr>
            <p:cNvSpPr txBox="1"/>
            <p:nvPr/>
          </p:nvSpPr>
          <p:spPr>
            <a:xfrm>
              <a:off x="4473325" y="507976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15679" y="1159244"/>
            <a:ext cx="91550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TC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2298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E436BB-0170-EC45-875C-BDDC2FE6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25" y="1188795"/>
            <a:ext cx="4695404" cy="34143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77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2016 Problems Come Primarily from Two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B7A1A0-1D5D-074A-950F-9CEB377BA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" y="1188795"/>
            <a:ext cx="4695404" cy="3414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A3F319-A460-A54B-ADC7-4CE2DC7273DD}"/>
              </a:ext>
            </a:extLst>
          </p:cNvPr>
          <p:cNvSpPr txBox="1"/>
          <p:nvPr/>
        </p:nvSpPr>
        <p:spPr>
          <a:xfrm>
            <a:off x="2993586" y="3667049"/>
            <a:ext cx="12024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MATTHEW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B9A584-6163-3841-8C8C-2E3CF4D849D2}"/>
              </a:ext>
            </a:extLst>
          </p:cNvPr>
          <p:cNvSpPr txBox="1"/>
          <p:nvPr/>
        </p:nvSpPr>
        <p:spPr>
          <a:xfrm>
            <a:off x="7250022" y="3482383"/>
            <a:ext cx="8775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NICOLE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76312" y="5165290"/>
            <a:ext cx="4230733" cy="1015663"/>
            <a:chOff x="3719383" y="5673122"/>
            <a:chExt cx="4230733" cy="1015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7ABC006-1473-D94E-8B88-71EAACF50287}"/>
                </a:ext>
              </a:extLst>
            </p:cNvPr>
            <p:cNvSpPr txBox="1"/>
            <p:nvPr/>
          </p:nvSpPr>
          <p:spPr>
            <a:xfrm>
              <a:off x="3719383" y="6042454"/>
              <a:ext cx="40986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   71             20             16</a:t>
              </a:r>
            </a:p>
            <a:p>
              <a:r>
                <a:rPr lang="en-US" dirty="0" smtClean="0"/>
                <a:t>DAY 7 </a:t>
              </a:r>
              <a:r>
                <a:rPr lang="en-US" dirty="0"/>
                <a:t>EVENTS          60             14             13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3818ED0-E802-DD48-9D67-5650884B9CCF}"/>
                </a:ext>
              </a:extLst>
            </p:cNvPr>
            <p:cNvSpPr txBox="1"/>
            <p:nvPr/>
          </p:nvSpPr>
          <p:spPr>
            <a:xfrm>
              <a:off x="5338119" y="5673122"/>
              <a:ext cx="2611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MATTHEW  NICOLE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55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78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2017 Atlantic TC Track Errors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765695-349D-5845-8D7B-23BE368B8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58" y="1052095"/>
            <a:ext cx="5930780" cy="43120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258694" y="5500570"/>
            <a:ext cx="2418955" cy="1015663"/>
            <a:chOff x="2854589" y="5079764"/>
            <a:chExt cx="2418955" cy="1015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68EE289-E479-774E-9F3B-0AB7FFE992B8}"/>
                </a:ext>
              </a:extLst>
            </p:cNvPr>
            <p:cNvSpPr txBox="1"/>
            <p:nvPr/>
          </p:nvSpPr>
          <p:spPr>
            <a:xfrm>
              <a:off x="2854589" y="5449096"/>
              <a:ext cx="2390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   </a:t>
              </a:r>
              <a:r>
                <a:rPr lang="en-US" dirty="0" smtClean="0"/>
                <a:t>123</a:t>
              </a:r>
              <a:endParaRPr lang="en-US" dirty="0"/>
            </a:p>
            <a:p>
              <a:r>
                <a:rPr lang="en-US" dirty="0" smtClean="0"/>
                <a:t>DAY 7 </a:t>
              </a:r>
              <a:r>
                <a:rPr lang="en-US" dirty="0"/>
                <a:t>EVENTS          </a:t>
              </a:r>
              <a:r>
                <a:rPr lang="en-US" dirty="0" smtClean="0"/>
                <a:t>96            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B71F1BE-E827-2A42-90E3-7ABAA28157BE}"/>
                </a:ext>
              </a:extLst>
            </p:cNvPr>
            <p:cNvSpPr txBox="1"/>
            <p:nvPr/>
          </p:nvSpPr>
          <p:spPr>
            <a:xfrm>
              <a:off x="4473325" y="507976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199" y="5592903"/>
            <a:ext cx="4491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Overall season stats are ok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Poor performance for Maria was   balanced out by Harvey, Irma, and Ophelia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5679" y="1159244"/>
            <a:ext cx="91550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TC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2951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E436BB-0170-EC45-875C-BDDC2FE6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5" y="1148266"/>
            <a:ext cx="4795409" cy="35050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79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2018 </a:t>
            </a:r>
            <a:r>
              <a:rPr lang="en-US" sz="2000" b="1" dirty="0">
                <a:solidFill>
                  <a:srgbClr val="000000"/>
                </a:solidFill>
              </a:rPr>
              <a:t>Atlantic </a:t>
            </a:r>
            <a:r>
              <a:rPr lang="en-US" sz="2000" b="1" dirty="0" smtClean="0">
                <a:solidFill>
                  <a:srgbClr val="000000"/>
                </a:solidFill>
              </a:rPr>
              <a:t>TC Track </a:t>
            </a:r>
            <a:r>
              <a:rPr lang="en-US" sz="2000" b="1" dirty="0">
                <a:solidFill>
                  <a:srgbClr val="000000"/>
                </a:solidFill>
              </a:rPr>
              <a:t>Errors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B7A1A0-1D5D-074A-950F-9CEB377BA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" y="1188795"/>
            <a:ext cx="4735753" cy="3836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B9A584-6163-3841-8C8C-2E3CF4D849D2}"/>
              </a:ext>
            </a:extLst>
          </p:cNvPr>
          <p:cNvSpPr txBox="1"/>
          <p:nvPr/>
        </p:nvSpPr>
        <p:spPr>
          <a:xfrm>
            <a:off x="5898858" y="2550195"/>
            <a:ext cx="11634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FLORENCE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592903"/>
            <a:ext cx="443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2018 stats have been dominated by Florence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32192" y="5152621"/>
            <a:ext cx="3670323" cy="1015663"/>
            <a:chOff x="3719383" y="5673122"/>
            <a:chExt cx="3670323" cy="10156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8869998-F31E-C849-9F8E-9C56E8ADC1BE}"/>
                </a:ext>
              </a:extLst>
            </p:cNvPr>
            <p:cNvSpPr txBox="1"/>
            <p:nvPr/>
          </p:nvSpPr>
          <p:spPr>
            <a:xfrm>
              <a:off x="3719383" y="6042454"/>
              <a:ext cx="33950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 6 </a:t>
              </a:r>
              <a:r>
                <a:rPr lang="en-US" dirty="0"/>
                <a:t>EVENTS       </a:t>
              </a:r>
              <a:r>
                <a:rPr lang="en-US" dirty="0" smtClean="0"/>
                <a:t>  </a:t>
              </a:r>
              <a:r>
                <a:rPr lang="en-US" dirty="0"/>
                <a:t>62               </a:t>
              </a:r>
              <a:r>
                <a:rPr lang="en-US" dirty="0" smtClean="0"/>
                <a:t>  40</a:t>
              </a:r>
              <a:endParaRPr lang="en-US" dirty="0"/>
            </a:p>
            <a:p>
              <a:r>
                <a:rPr lang="en-US" dirty="0" smtClean="0"/>
                <a:t>DAY 7 </a:t>
              </a:r>
              <a:r>
                <a:rPr lang="en-US" dirty="0"/>
                <a:t>EVENTS        </a:t>
              </a:r>
              <a:r>
                <a:rPr lang="en-US" dirty="0" smtClean="0"/>
                <a:t> </a:t>
              </a:r>
              <a:r>
                <a:rPr lang="en-US" dirty="0"/>
                <a:t>50             </a:t>
              </a:r>
              <a:r>
                <a:rPr lang="en-US" dirty="0" smtClean="0"/>
                <a:t>    </a:t>
              </a:r>
              <a:r>
                <a:rPr lang="en-US" dirty="0"/>
                <a:t>36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4E0379F-FDA0-6641-A3C1-098A596613F1}"/>
                </a:ext>
              </a:extLst>
            </p:cNvPr>
            <p:cNvSpPr txBox="1"/>
            <p:nvPr/>
          </p:nvSpPr>
          <p:spPr>
            <a:xfrm>
              <a:off x="5338119" y="5673122"/>
              <a:ext cx="2051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     FLORENCE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8873" y="1229443"/>
            <a:ext cx="91550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TC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3716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2" y="846483"/>
            <a:ext cx="6075536" cy="5788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7836" y="1012417"/>
            <a:ext cx="15529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GFS: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913 </a:t>
            </a:r>
            <a:r>
              <a:rPr lang="en-US" b="1" dirty="0" err="1" smtClean="0">
                <a:latin typeface="Arial"/>
                <a:cs typeface="Arial"/>
              </a:rPr>
              <a:t>mb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9407" y="1012417"/>
            <a:ext cx="13148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FV3GFS: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959 </a:t>
            </a:r>
            <a:r>
              <a:rPr lang="en-US" b="1" dirty="0" err="1" smtClean="0">
                <a:latin typeface="Arial"/>
                <a:cs typeface="Arial"/>
              </a:rPr>
              <a:t>mb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97595" y="5796471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3442" y="5593312"/>
            <a:ext cx="24608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ANL: 966 </a:t>
            </a:r>
            <a:r>
              <a:rPr lang="en-US" b="1" dirty="0" err="1" smtClean="0">
                <a:latin typeface="Arial"/>
                <a:cs typeface="Arial"/>
              </a:rPr>
              <a:t>mb</a:t>
            </a:r>
            <a:r>
              <a:rPr lang="en-US" b="1" dirty="0" smtClean="0">
                <a:latin typeface="Arial"/>
                <a:cs typeface="Arial"/>
              </a:rPr>
              <a:t>; FV3GFS - ANL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2736" y="2189539"/>
            <a:ext cx="24027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3480590"/>
            <a:ext cx="2402189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(lower MSLP)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MSLP) 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4813" y="1235432"/>
            <a:ext cx="2172588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Typhoon </a:t>
            </a:r>
            <a:r>
              <a:rPr lang="en-US" sz="2000" b="1" dirty="0" err="1" smtClean="0">
                <a:solidFill>
                  <a:srgbClr val="000000"/>
                </a:solidFill>
              </a:rPr>
              <a:t>Noru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00Z 7/31/17 </a:t>
            </a:r>
            <a:r>
              <a:rPr lang="en-US" sz="2000" b="1" dirty="0">
                <a:solidFill>
                  <a:srgbClr val="000000"/>
                </a:solidFill>
              </a:rPr>
              <a:t>Cycle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120-h 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0708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Doesn’t </a:t>
            </a:r>
            <a:r>
              <a:rPr lang="en-US" sz="2000" b="1" dirty="0" err="1" smtClean="0">
                <a:solidFill>
                  <a:srgbClr val="000000"/>
                </a:solidFill>
              </a:rPr>
              <a:t>Overdeepen</a:t>
            </a:r>
            <a:r>
              <a:rPr lang="en-US" sz="2000" b="1" dirty="0" smtClean="0">
                <a:solidFill>
                  <a:srgbClr val="000000"/>
                </a:solidFill>
              </a:rPr>
              <a:t> TCs Like the GFS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3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8"/>
            <a:ext cx="8229600" cy="164743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Working theory from the MEG: </a:t>
            </a:r>
            <a:br>
              <a:rPr lang="en-US" sz="3600" dirty="0" smtClean="0"/>
            </a:br>
            <a:r>
              <a:rPr lang="en-US" sz="3600" dirty="0" smtClean="0"/>
              <a:t>FV3GFS TCs that gain latitude too quickly are picked up by midlatitude troughs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503654"/>
            <a:ext cx="8229600" cy="1647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Closer examination of Ida (2015) and Matthew (2016)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067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Notes of Clarification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400" dirty="0" smtClean="0"/>
              <a:t>FV3GFS track error statistics are compared to those from the current operational version of the GFS (noted as FY17)</a:t>
            </a:r>
          </a:p>
          <a:p>
            <a:pPr lvl="1"/>
            <a:r>
              <a:rPr lang="en-US" sz="2000" b="1" i="1" dirty="0" smtClean="0"/>
              <a:t>i.e., GFS forecasts of 2015 and 2016 TCs are retrospective runs</a:t>
            </a:r>
          </a:p>
          <a:p>
            <a:endParaRPr lang="en-US" sz="2400" dirty="0"/>
          </a:p>
          <a:p>
            <a:r>
              <a:rPr lang="en-US" sz="2400" dirty="0" smtClean="0"/>
              <a:t>GFS forecasts for Ida (2015) and Matthew (2016) on the following slides are from what was operational at the time </a:t>
            </a:r>
            <a:r>
              <a:rPr lang="en-US" sz="2400" b="1" u="sng" dirty="0" smtClean="0"/>
              <a:t>NOT</a:t>
            </a:r>
            <a:r>
              <a:rPr lang="en-US" sz="2400" dirty="0" smtClean="0"/>
              <a:t> reruns generated with the FY17 GFS</a:t>
            </a:r>
          </a:p>
          <a:p>
            <a:pPr lvl="1"/>
            <a:r>
              <a:rPr lang="en-US" sz="2000" b="1" i="1" dirty="0" smtClean="0"/>
              <a:t>These operational GFS forecast graphics are shown solely for a qualitative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9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05350" y="1053778"/>
            <a:ext cx="6255888" cy="5431009"/>
            <a:chOff x="0" y="0"/>
            <a:chExt cx="7412477" cy="6858000"/>
          </a:xfrm>
        </p:grpSpPr>
        <p:pic>
          <p:nvPicPr>
            <p:cNvPr id="3" name="Picture 2" descr="fv3_atl_500_2015092100_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0"/>
              <a:ext cx="7412477" cy="3431533"/>
            </a:xfrm>
            <a:prstGeom prst="rect">
              <a:avLst/>
            </a:prstGeom>
          </p:spPr>
        </p:pic>
        <p:pic>
          <p:nvPicPr>
            <p:cNvPr id="5" name="Picture 4" descr="fv3_atl_slp_2015092100_1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3426467"/>
              <a:ext cx="7412477" cy="3431533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12Z 21 September 2016 Cycle Stands Out for Ida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375" y="5660251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1004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73663" y="5667375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1002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7375" y="3987026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6650" y="3987026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42700" y="3987026"/>
            <a:ext cx="10105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NHC:</a:t>
            </a:r>
          </a:p>
          <a:p>
            <a:pPr algn="ctr"/>
            <a:r>
              <a:rPr lang="en-US" b="1" dirty="0" smtClean="0"/>
              <a:t>1004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00144" y="1721558"/>
            <a:ext cx="209492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260 nm</a:t>
            </a:r>
          </a:p>
          <a:p>
            <a:r>
              <a:rPr lang="en-US" dirty="0" smtClean="0"/>
              <a:t>FY17 GFS: 93.4 nm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FV3GFS had similar central pressure to NHC and ops GFS (different from FY17 GFS)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FV3GFS shows the vortex extending through 500 </a:t>
            </a:r>
            <a:r>
              <a:rPr lang="en-US" dirty="0" err="1" smtClean="0"/>
              <a:t>mb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9</a:t>
            </a:r>
            <a:r>
              <a:rPr lang="en-US" sz="2000" b="1" dirty="0" smtClean="0">
                <a:solidFill>
                  <a:srgbClr val="000000"/>
                </a:solidFill>
              </a:rPr>
              <a:t>/21/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60-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1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12Z 21 September 2016 Cycle Stands Out for Ida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" y="725343"/>
            <a:ext cx="8022532" cy="4273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944" y="5647045"/>
            <a:ext cx="76632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storm is of similar strength (MSLP), though radius of maximum wind is smaller than the GFS</a:t>
            </a:r>
          </a:p>
          <a:p>
            <a:pPr marL="285750" indent="-285750">
              <a:buFont typeface="Arial"/>
              <a:buChar char="•"/>
            </a:pPr>
            <a:endParaRPr lang="en-US" sz="105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FV3GFS has a taller storm. </a:t>
            </a:r>
            <a:r>
              <a:rPr lang="en-US" i="1" dirty="0" smtClean="0"/>
              <a:t>More susceptible to the mean steering flow?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5784" y="5115265"/>
            <a:ext cx="588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Cross sections (by A. Bentley) show total wind speed in m/s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68413" y="1018611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21711" y="1018611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863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5350" y="1040268"/>
            <a:ext cx="6255888" cy="5444519"/>
            <a:chOff x="0" y="0"/>
            <a:chExt cx="7412477" cy="6858000"/>
          </a:xfrm>
        </p:grpSpPr>
        <p:pic>
          <p:nvPicPr>
            <p:cNvPr id="13" name="Picture 12" descr="fv3_atl_500_2015092100_2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0"/>
              <a:ext cx="7412477" cy="3431533"/>
            </a:xfrm>
            <a:prstGeom prst="rect">
              <a:avLst/>
            </a:prstGeom>
          </p:spPr>
        </p:pic>
        <p:pic>
          <p:nvPicPr>
            <p:cNvPr id="14" name="Picture 13" descr="fv3_atl_slp_2015092100_2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3426467"/>
              <a:ext cx="7412477" cy="3431533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84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12Z 21 September 2016 Cycle Stands Out for Ida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75" y="5660251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1006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73663" y="5667375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1006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7375" y="3987026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6650" y="3987026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42700" y="3987026"/>
            <a:ext cx="10105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NHC:</a:t>
            </a:r>
          </a:p>
          <a:p>
            <a:pPr algn="ctr"/>
            <a:r>
              <a:rPr lang="en-US" b="1" dirty="0" smtClean="0"/>
              <a:t>1006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00144" y="1721558"/>
            <a:ext cx="209492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287.6 nm</a:t>
            </a:r>
          </a:p>
          <a:p>
            <a:r>
              <a:rPr lang="en-US" dirty="0" smtClean="0"/>
              <a:t>FY17 GFS: 20.4 nm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FV3GFS had similar central pressure to </a:t>
            </a:r>
            <a:r>
              <a:rPr lang="en-US" dirty="0" smtClean="0"/>
              <a:t>NHC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FV3GFS shows the vortex extending through 500 </a:t>
            </a:r>
            <a:r>
              <a:rPr lang="en-US" dirty="0" err="1" smtClean="0"/>
              <a:t>mb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500 </a:t>
            </a:r>
            <a:r>
              <a:rPr lang="en-US" dirty="0" err="1" smtClean="0"/>
              <a:t>mb</a:t>
            </a:r>
            <a:r>
              <a:rPr lang="en-US" dirty="0" smtClean="0"/>
              <a:t> presentation than </a:t>
            </a:r>
            <a:r>
              <a:rPr lang="en-US" dirty="0" err="1" smtClean="0"/>
              <a:t>opsGFS</a:t>
            </a:r>
            <a:r>
              <a:rPr lang="en-US" dirty="0" smtClean="0"/>
              <a:t> ANL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9</a:t>
            </a:r>
            <a:r>
              <a:rPr lang="en-US" sz="2000" b="1" dirty="0" smtClean="0">
                <a:solidFill>
                  <a:srgbClr val="000000"/>
                </a:solidFill>
              </a:rPr>
              <a:t>/21/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120-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12Z 21 September 2016 Cycle Stands Out for Ida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" y="902791"/>
            <a:ext cx="8022532" cy="4243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944" y="5484597"/>
            <a:ext cx="766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storm is of similar strength (MSLP), but it’s still clearly taller than the GFS storm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13" y="1121987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21711" y="1121987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92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Had Larger Errors When Ida Was Stronger and Gained Latitude Too Quickly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5" y="676813"/>
            <a:ext cx="6547166" cy="6057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0144" y="1721558"/>
            <a:ext cx="209492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486.9 nm</a:t>
            </a:r>
          </a:p>
          <a:p>
            <a:r>
              <a:rPr lang="en-US" dirty="0" smtClean="0"/>
              <a:t>FY17 GFS: 185.7 nm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Stronger FV3GFS storm gained latitude too quickly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Picked up by a midlatitude trough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NHC had a weakened 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9</a:t>
            </a:r>
            <a:r>
              <a:rPr lang="en-US" sz="2000" b="1" dirty="0" smtClean="0">
                <a:solidFill>
                  <a:srgbClr val="000000"/>
                </a:solidFill>
              </a:rPr>
              <a:t>/21/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144-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5" y="2585318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1008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3410" y="2592442"/>
            <a:ext cx="8994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955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8625" y="912093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17900" y="912093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42700" y="2436093"/>
            <a:ext cx="10105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NHC:</a:t>
            </a:r>
          </a:p>
          <a:p>
            <a:pPr algn="ctr"/>
            <a:r>
              <a:rPr lang="en-US" b="1" dirty="0" smtClean="0"/>
              <a:t>1007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5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FV3GFS Had Larger Errors When Ida Was Stronger and Gained Latitude Too Quickly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5" y="676813"/>
            <a:ext cx="6547166" cy="6057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0144" y="1721558"/>
            <a:ext cx="2094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486.9 nm</a:t>
            </a:r>
          </a:p>
          <a:p>
            <a:r>
              <a:rPr lang="en-US" dirty="0" smtClean="0"/>
              <a:t>FY17 GFS: 185.7 nm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Stronger FV3GFS storm gained latitude too quickly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Picked up by a midlatitude trough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205" y="5844114"/>
            <a:ext cx="64757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Trough interaction in FV3GFS forecast exacerbates </a:t>
            </a:r>
            <a:r>
              <a:rPr lang="en-US" b="1" u="sng" dirty="0" smtClean="0"/>
              <a:t>problem caused by initial latitude gain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9</a:t>
            </a:r>
            <a:r>
              <a:rPr lang="en-US" sz="2000" b="1" dirty="0" smtClean="0">
                <a:solidFill>
                  <a:srgbClr val="000000"/>
                </a:solidFill>
              </a:rPr>
              <a:t>/21/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144-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7312" y="925341"/>
            <a:ext cx="6255888" cy="5431010"/>
            <a:chOff x="0" y="0"/>
            <a:chExt cx="7500245" cy="6863066"/>
          </a:xfrm>
        </p:grpSpPr>
        <p:pic>
          <p:nvPicPr>
            <p:cNvPr id="3" name="Picture 2" descr="fv3_test_500_2016100112_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0"/>
              <a:ext cx="7500245" cy="3431533"/>
            </a:xfrm>
            <a:prstGeom prst="rect">
              <a:avLst/>
            </a:prstGeom>
          </p:spPr>
        </p:pic>
        <p:pic>
          <p:nvPicPr>
            <p:cNvPr id="4" name="Picture 3" descr="fv3_test_slp_2016100112_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3"/>
            <a:stretch/>
          </p:blipFill>
          <p:spPr>
            <a:xfrm>
              <a:off x="0" y="3431533"/>
              <a:ext cx="7500245" cy="3431533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12Z 1 October 2016 Cycle Stands Out for Matthew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38" y="5475585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980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14913" y="5475585"/>
            <a:ext cx="1010500" cy="3764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967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2138" y="3802360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14913" y="3802360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43736" y="3802360"/>
            <a:ext cx="10105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NHC:</a:t>
            </a:r>
          </a:p>
          <a:p>
            <a:pPr algn="ctr"/>
            <a:r>
              <a:rPr lang="en-US" b="1" dirty="0" smtClean="0"/>
              <a:t>947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00144" y="1721558"/>
            <a:ext cx="2094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58.8 nm</a:t>
            </a:r>
          </a:p>
          <a:p>
            <a:r>
              <a:rPr lang="en-US" dirty="0" smtClean="0"/>
              <a:t>FY17 GFS: 37.7 nm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Matthew’s short-term forecasts were initially ok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Matthew consistently gained latitude too quickly in the FV3GFS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</a:t>
            </a:r>
            <a:r>
              <a:rPr lang="en-US" sz="2000" b="1" dirty="0" smtClean="0">
                <a:solidFill>
                  <a:srgbClr val="000000"/>
                </a:solidFill>
              </a:rPr>
              <a:t>10/1/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24-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12Z 1 October 2016 Cycle Stands Out for Matthew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xsection_matthew_2016100112_F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" y="887791"/>
            <a:ext cx="8022533" cy="4273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944" y="5484597"/>
            <a:ext cx="7663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has a stronger (lower MSLP &amp; stronger wind speeds) and taller storm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 smtClean="0"/>
              <a:t>Was Matthew exposed to more of the mean steering flow in the FV3GFS?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8413" y="1121987"/>
            <a:ext cx="10164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21711" y="1121987"/>
            <a:ext cx="1010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FV3GFS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4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Alaska Region</a:t>
            </a:r>
            <a:endParaRPr lang="en-US" sz="1800" b="1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FV3GFS performs on the whole as well as the operational GFS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FV3GFS retro runs </a:t>
            </a:r>
            <a:r>
              <a:rPr lang="en-US" sz="2000" dirty="0" smtClean="0">
                <a:solidFill>
                  <a:srgbClr val="000000"/>
                </a:solidFill>
              </a:rPr>
              <a:t>performed </a:t>
            </a:r>
            <a:r>
              <a:rPr lang="en-US" sz="2000" dirty="0">
                <a:solidFill>
                  <a:srgbClr val="000000"/>
                </a:solidFill>
              </a:rPr>
              <a:t>on the whole as well as the operational </a:t>
            </a:r>
            <a:r>
              <a:rPr lang="en-US" sz="2000" dirty="0" smtClean="0">
                <a:solidFill>
                  <a:srgbClr val="000000"/>
                </a:solidFill>
              </a:rPr>
              <a:t>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Did not see significant degradation or improvement in the overall synoptic pattern</a:t>
            </a:r>
          </a:p>
          <a:p>
            <a:r>
              <a:rPr lang="en-US" sz="2000" u="sng" dirty="0" smtClean="0">
                <a:solidFill>
                  <a:srgbClr val="000000"/>
                </a:solidFill>
              </a:rPr>
              <a:t>Precipitation fields appear more smoothed</a:t>
            </a:r>
            <a:r>
              <a:rPr lang="en-US" sz="2000" dirty="0" smtClean="0">
                <a:solidFill>
                  <a:srgbClr val="000000"/>
                </a:solidFill>
              </a:rPr>
              <a:t> than the operational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FV3GFS is capable of capturing turbulence events induced by mountain waves during strong downslope wind events</a:t>
            </a: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Most significant concern is strong cold bias in SSTs</a:t>
            </a:r>
            <a:r>
              <a:rPr lang="en-US" sz="2000" dirty="0" smtClean="0">
                <a:solidFill>
                  <a:srgbClr val="000000"/>
                </a:solidFill>
              </a:rPr>
              <a:t> in shallow waters like Cook Inlet near Anchorage and Norton Sound near Nome due to impact seen on nearby 2-m </a:t>
            </a:r>
            <a:r>
              <a:rPr lang="en-US" sz="2000" dirty="0" err="1" smtClean="0">
                <a:solidFill>
                  <a:srgbClr val="000000"/>
                </a:solidFill>
              </a:rPr>
              <a:t>sfc</a:t>
            </a:r>
            <a:r>
              <a:rPr lang="en-US" sz="2000" dirty="0" smtClean="0">
                <a:solidFill>
                  <a:srgbClr val="000000"/>
                </a:solidFill>
              </a:rPr>
              <a:t> temps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Expressed additional concern for winter weather forecasts and the impact on MOS at PANC, the NBM, and the overall forecast process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Did not recommend implementation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Would recommend with SST fix prior to implementation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12Z 1 October 2016 Cycle Stands Out for Matthew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5" y="717980"/>
            <a:ext cx="6547166" cy="5975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0144" y="1721558"/>
            <a:ext cx="209492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Errors</a:t>
            </a:r>
          </a:p>
          <a:p>
            <a:r>
              <a:rPr lang="en-US" dirty="0" smtClean="0"/>
              <a:t>FV3GFS: 1084.1 nm</a:t>
            </a:r>
          </a:p>
          <a:p>
            <a:r>
              <a:rPr lang="en-US" dirty="0" smtClean="0"/>
              <a:t>FY17 GFS: 28.5 nm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Matthew gaining latitude too quickly was the initial problem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Being picked up by a midlatitude trough caused significant track errors by Day 6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900145" y="941442"/>
            <a:ext cx="20949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12Z </a:t>
            </a:r>
            <a:r>
              <a:rPr lang="en-US" sz="2000" b="1" dirty="0" smtClean="0">
                <a:solidFill>
                  <a:srgbClr val="000000"/>
                </a:solidFill>
              </a:rPr>
              <a:t>10/1/</a:t>
            </a:r>
            <a:r>
              <a:rPr lang="en-US" sz="2000" b="1" dirty="0">
                <a:solidFill>
                  <a:srgbClr val="000000"/>
                </a:solidFill>
              </a:rPr>
              <a:t>15 Cycle </a:t>
            </a:r>
            <a:r>
              <a:rPr lang="en-US" sz="2000" b="1" dirty="0" smtClean="0">
                <a:solidFill>
                  <a:srgbClr val="000000"/>
                </a:solidFill>
              </a:rPr>
              <a:t>156-</a:t>
            </a:r>
            <a:r>
              <a:rPr lang="en-US" sz="2000" b="1" dirty="0">
                <a:solidFill>
                  <a:srgbClr val="000000"/>
                </a:solidFill>
              </a:rPr>
              <a:t>h </a:t>
            </a:r>
            <a:r>
              <a:rPr lang="en-US" sz="2000" b="1" dirty="0" smtClean="0">
                <a:solidFill>
                  <a:srgbClr val="000000"/>
                </a:solidFill>
              </a:rPr>
              <a:t>Forecast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8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Closing Thoughts on Atlantic TC Track Errors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FV3GFS track errors appear largest when TCs gain latitude too quickly, which increases the likelihood of erroneous trough interactions that exacerbate initial track errors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may have a propensity toward simulating taller tropical cyclones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Unsure if this is happens during the initialization, during the model integration, or during both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Taller TCs in the FV3GFS would be more exposed to the mean steering flow, but is this the (sole) reason for early latitude gain?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u="sng" dirty="0" smtClean="0">
                <a:solidFill>
                  <a:srgbClr val="000000"/>
                </a:solidFill>
              </a:rPr>
              <a:t>Would expect stronger storms to be taller, which might explain why forecast tracks are degraded throughout the model integration for hurricanes, but degradation only seen at Days 6-7 when including weaker named systems</a:t>
            </a:r>
            <a:endParaRPr lang="en-US" sz="2000" u="sng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0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Evaluations were generally positive given the expectation that this implementation simply match the performance of the operational GFS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Recommendations for implementation were mostly neutral with some additional ‘yes’ votes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Common concerns were issues (TC tracks, progressive upper troughs, cold SSTs, dry bias for mid-upper QPFs) that could significantly affect the forecast process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Significant Atlantic TC track errors appear to be caused by early latitude gain and subsequent trough interactions. More investigation is needed.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Change to address cold SSTs in the northern Pacific Ocean will </a:t>
            </a:r>
            <a:r>
              <a:rPr lang="en-US" sz="2000" dirty="0" smtClean="0">
                <a:solidFill>
                  <a:srgbClr val="000000"/>
                </a:solidFill>
              </a:rPr>
              <a:t>likely go </a:t>
            </a:r>
            <a:r>
              <a:rPr lang="en-US" sz="2000" dirty="0">
                <a:solidFill>
                  <a:srgbClr val="000000"/>
                </a:solidFill>
              </a:rPr>
              <a:t>into the real-time parallel on Friday, 9/28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Strong signal from the field that EMC should prioritize issues like over-mixing within the PBL in the next implementation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00"/>
                </a:solidFill>
              </a:rPr>
              <a:t>Again, thanks to all the Regions, Centers, and labs </a:t>
            </a: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00"/>
                </a:solidFill>
              </a:rPr>
              <a:t>for submitting thoughtful evaluations.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2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Going Forward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NCEP Director Briefing scheduled for Monday, October 1</a:t>
            </a:r>
            <a:r>
              <a:rPr lang="en-US" sz="2000" baseline="30000" dirty="0" smtClean="0">
                <a:solidFill>
                  <a:srgbClr val="000000"/>
                </a:solidFill>
              </a:rPr>
              <a:t>st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Pending approval by the acting NCEP Director: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10/1/18: Code handoff and public release of operational code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12/20/18: Begin NCO 30-day IT test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1/24/19: Operational implementation as GFSv15.0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8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19553</TotalTime>
  <Words>4801</Words>
  <Application>Microsoft Macintosh PowerPoint</Application>
  <PresentationFormat>On-screen Show (4:3)</PresentationFormat>
  <Paragraphs>840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Office Theme</vt:lpstr>
      <vt:lpstr>Executive</vt:lpstr>
      <vt:lpstr>1_Office Theme</vt:lpstr>
      <vt:lpstr>1_Executive</vt:lpstr>
      <vt:lpstr>Default Design</vt:lpstr>
      <vt:lpstr>PowerPoint Presentation</vt:lpstr>
      <vt:lpstr>Topic</vt:lpstr>
      <vt:lpstr>Official Evaluations</vt:lpstr>
      <vt:lpstr>Western Region</vt:lpstr>
      <vt:lpstr>Central Region</vt:lpstr>
      <vt:lpstr>Eastern Region &amp; Southern Region</vt:lpstr>
      <vt:lpstr>Pacific Region</vt:lpstr>
      <vt:lpstr>PowerPoint Presentation</vt:lpstr>
      <vt:lpstr>Alaska Region</vt:lpstr>
      <vt:lpstr>PowerPoint Presentation</vt:lpstr>
      <vt:lpstr>MDL, OWP, and ARL</vt:lpstr>
      <vt:lpstr>SPC</vt:lpstr>
      <vt:lpstr>SPC FV3GFS Evaluation 2-m Dewpoint Bias:  May-July 2018</vt:lpstr>
      <vt:lpstr>SPC FV3GFS Evaluation Global Mean CAPE:  May-Sep 2018</vt:lpstr>
      <vt:lpstr>18 May 2017 High Risk 6-h 2-m Td and SBCAPE Forecasts Valid 18Z</vt:lpstr>
      <vt:lpstr>AWC</vt:lpstr>
      <vt:lpstr>CPC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WPC*</vt:lpstr>
      <vt:lpstr>PowerPoint Presentation</vt:lpstr>
      <vt:lpstr>WPC (cont’d.)</vt:lpstr>
      <vt:lpstr>PowerPoint Presentation</vt:lpstr>
      <vt:lpstr>WPC (cont’d.)</vt:lpstr>
      <vt:lpstr>OPC</vt:lpstr>
      <vt:lpstr>NHC</vt:lpstr>
      <vt:lpstr>NHC (cont’d.)</vt:lpstr>
      <vt:lpstr>NHC (cont’d.)</vt:lpstr>
      <vt:lpstr>NHC (cont’d.)</vt:lpstr>
      <vt:lpstr>Common Positive Remarks</vt:lpstr>
      <vt:lpstr>1. Overall Improved or Similar Synoptic Stats</vt:lpstr>
      <vt:lpstr>PowerPoint Presentation</vt:lpstr>
      <vt:lpstr>PowerPoint Presentation</vt:lpstr>
      <vt:lpstr>2. Representation of Convective Cold Pools</vt:lpstr>
      <vt:lpstr>PowerPoint Presentation</vt:lpstr>
      <vt:lpstr>01 May 2018 Moderate Risk 54-h 500-mb Height Forecasts Valid 18Z</vt:lpstr>
      <vt:lpstr>PowerPoint Presentation</vt:lpstr>
      <vt:lpstr>PowerPoint Presentation</vt:lpstr>
      <vt:lpstr>Common Concerns</vt:lpstr>
      <vt:lpstr>Common Concerns and Major Issues</vt:lpstr>
      <vt:lpstr>Common Concerns and Major Issues</vt:lpstr>
      <vt:lpstr>1. A Look at Progressive Upper Troughs</vt:lpstr>
      <vt:lpstr>Test:  Plot a month’s worth of Day-6 forecasts over North America  and look for progressiveness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Out of a month’s worth of Day-6 forecasts over North America, FV3GFS was too progressive  20 out of 31 days  FV3GFS was more progressive than GFS for  9 of its 20 progressive days (almost even split)   Progressiveness can be subtle, possibly explaining lack of reflection in Northern Hemisphere AC scores  </vt:lpstr>
      <vt:lpstr>2. Cold SST and 2-m Temperature  Biases in Alaska Region</vt:lpstr>
      <vt:lpstr>PowerPoint Presentation</vt:lpstr>
      <vt:lpstr>PowerPoint Presentation</vt:lpstr>
      <vt:lpstr>Cook Inlet Buoys</vt:lpstr>
      <vt:lpstr>PowerPoint Presentation</vt:lpstr>
      <vt:lpstr>Diagnosing and Fixing the NSST 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 Look at Problems With Days 6-7  FV3GFS Tropical Cyclone Tracks  in the Atlantic Basin </vt:lpstr>
      <vt:lpstr>Degradation of Track Forecast Skill on Days 6 &amp; 7 </vt:lpstr>
      <vt:lpstr>2015-18 Atlantic TC Track Skill Relative to NEMSGFS</vt:lpstr>
      <vt:lpstr>2015-18 Atlantic Hurricane Track Skill Relative to NEMSGFS</vt:lpstr>
      <vt:lpstr>Why are medium-range track forecasts so much worse?</vt:lpstr>
      <vt:lpstr>2015 Atlantic TC Track Errors</vt:lpstr>
      <vt:lpstr>2015 Problems Come Primarily from Two Cases</vt:lpstr>
      <vt:lpstr>2016 Atlantic TC Track Errors</vt:lpstr>
      <vt:lpstr>2016 Problems Come Primarily from Two Cases</vt:lpstr>
      <vt:lpstr>2017 Atlantic TC Track Errors</vt:lpstr>
      <vt:lpstr>2018 Atlantic TC Track Errors</vt:lpstr>
      <vt:lpstr>Working theory from the MEG:  FV3GFS TCs that gain latitude too quickly are picked up by midlatitude troughs</vt:lpstr>
      <vt:lpstr>Notes of Clarification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Thoughts on Atlantic TC Track Errors</vt:lpstr>
      <vt:lpstr>Summary</vt:lpstr>
      <vt:lpstr>Going Forward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579</cp:revision>
  <dcterms:created xsi:type="dcterms:W3CDTF">2017-09-15T13:17:05Z</dcterms:created>
  <dcterms:modified xsi:type="dcterms:W3CDTF">2018-09-27T14:59:33Z</dcterms:modified>
</cp:coreProperties>
</file>