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660" r:id="rId2"/>
    <p:sldId id="411" r:id="rId3"/>
    <p:sldId id="670" r:id="rId4"/>
    <p:sldId id="652" r:id="rId5"/>
    <p:sldId id="651" r:id="rId6"/>
    <p:sldId id="669" r:id="rId7"/>
    <p:sldId id="644" r:id="rId8"/>
    <p:sldId id="645" r:id="rId9"/>
    <p:sldId id="648" r:id="rId10"/>
    <p:sldId id="654" r:id="rId11"/>
    <p:sldId id="655" r:id="rId12"/>
    <p:sldId id="653" r:id="rId13"/>
    <p:sldId id="647" r:id="rId14"/>
    <p:sldId id="656" r:id="rId15"/>
    <p:sldId id="657" r:id="rId16"/>
    <p:sldId id="663" r:id="rId17"/>
    <p:sldId id="664" r:id="rId18"/>
    <p:sldId id="665" r:id="rId19"/>
    <p:sldId id="666" r:id="rId20"/>
    <p:sldId id="661" r:id="rId21"/>
    <p:sldId id="662" r:id="rId22"/>
    <p:sldId id="667" r:id="rId23"/>
    <p:sldId id="668" r:id="rId24"/>
    <p:sldId id="610" r:id="rId25"/>
    <p:sldId id="646" r:id="rId26"/>
    <p:sldId id="659" r:id="rId27"/>
    <p:sldId id="625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C0280"/>
    <a:srgbClr val="80FF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5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8B86B-6513-F64E-916B-B6765798F846}" type="datetimeFigureOut">
              <a:rPr lang="en-US" smtClean="0"/>
              <a:t>7/20/18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BE12F-E426-7E4A-8FBE-AFEAE86AB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693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2DAB2-FA04-3C48-A158-3A7B4C7C6D18}" type="datetimeFigureOut">
              <a:rPr lang="en-US" smtClean="0"/>
              <a:t>7/20/18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1273C-C62E-E243-995C-3203A137D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24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*</a:t>
            </a:r>
            <a:r>
              <a:rPr lang="en-US" sz="1800" i="1" dirty="0" smtClean="0"/>
              <a:t>primarily for TCs, West Coast ARs, and East Coast ECs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1273C-C62E-E243-995C-3203A137D4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4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F458A-D75D-2043-821C-05037C8038A8}" type="datetime1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0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0E34-0370-054A-89D2-1922D2EE0E2B}" type="datetime1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2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F51B-C99C-FE44-80E9-78593293AD8A}" type="datetime1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33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7B6C-49E1-F340-8DA6-749BCF3ABEEF}" type="datetime1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9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84A8-BC59-004E-BC12-3055CE46AD27}" type="datetime1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5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C868-8DC1-B844-8F86-7CACD8327BC4}" type="datetime1">
              <a:rPr lang="en-US" smtClean="0"/>
              <a:t>7/20/18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41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65F8-F6B5-5249-A445-333B81D2213F}" type="datetime1">
              <a:rPr lang="en-US" smtClean="0"/>
              <a:t>7/20/18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5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0735D-02DD-6247-909F-5D8E799FD949}" type="datetime1">
              <a:rPr lang="en-US" smtClean="0"/>
              <a:t>7/20/18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27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8CD1-7BBA-C549-9A53-6376BE77A374}" type="datetime1">
              <a:rPr lang="en-US" smtClean="0"/>
              <a:t>7/20/18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9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68FC-B29C-D54E-BF91-E7F36655E9EB}" type="datetime1">
              <a:rPr lang="en-US" smtClean="0"/>
              <a:t>7/20/18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5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2FF80-26C1-324A-9FFF-6F9FE887F85F}" type="datetime1">
              <a:rPr lang="en-US" smtClean="0"/>
              <a:t>7/20/18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CF079-4576-F643-A297-17AA5DF2C21C}" type="datetime1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2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emc.ncep.noaa.gov/users/Logan.Dawson/retros/example.php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emc.ncep.noaa.gov/users/Alicia.Bentley/fv3gfs/retros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mc.ncep.noaa.gov/users/Alicia.Bentley/fv3gfs/retros/2017072800.php" TargetMode="External"/><Relationship Id="rId3" Type="http://schemas.openxmlformats.org/officeDocument/2006/relationships/hyperlink" Target="https://vlab.ncep.noaa.gov/web/emc-model-evaluation-group/discussions-forums-/-/message_boards/category/3251785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mc.ncep.noaa.gov/mmb/gmanikin/fv3gfs/fv3images.html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8130" y="164662"/>
            <a:ext cx="8729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19 July 2018 MEG Briefing</a:t>
            </a:r>
          </a:p>
          <a:p>
            <a:pPr algn="ctr"/>
            <a:endParaRPr lang="en-US" sz="1200" dirty="0"/>
          </a:p>
          <a:p>
            <a:pPr algn="ctr"/>
            <a:r>
              <a:rPr lang="en-US" sz="2400" dirty="0"/>
              <a:t>Introduction to MEG Evaluation of </a:t>
            </a:r>
            <a:r>
              <a:rPr lang="en-US" sz="2400" dirty="0" smtClean="0"/>
              <a:t>FV3GFS Retrospectives</a:t>
            </a:r>
            <a:endParaRPr lang="en-US" sz="2400" dirty="0"/>
          </a:p>
        </p:txBody>
      </p:sp>
      <p:pic>
        <p:nvPicPr>
          <p:cNvPr id="2" name="Picture 1" descr="fv3_uszoom_slp_2018030100_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75" y="1350475"/>
            <a:ext cx="5331361" cy="40982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5876" y="5462965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Logan Dawson, Alicia Bentley, Tracey Dorian, Geoff Manikin</a:t>
            </a:r>
          </a:p>
          <a:p>
            <a:pPr algn="ctr"/>
            <a:endParaRPr lang="en-US" sz="1000" dirty="0" smtClean="0"/>
          </a:p>
          <a:p>
            <a:pPr algn="ctr"/>
            <a:r>
              <a:rPr lang="en-US" sz="2400" b="1" dirty="0"/>
              <a:t> EMC </a:t>
            </a:r>
            <a:r>
              <a:rPr lang="en-US" sz="2400" b="1" dirty="0" smtClean="0"/>
              <a:t>Model Evaluation Group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61774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Overview of Forecast and Validation Data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0133" y="684019"/>
            <a:ext cx="8686799" cy="579610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/>
              <a:t>Potential fields available:</a:t>
            </a:r>
          </a:p>
          <a:p>
            <a:pPr lvl="1"/>
            <a:r>
              <a:rPr lang="en-US" sz="1800" dirty="0" smtClean="0"/>
              <a:t>SLP, 2-m temperature, 2-m dewpoint, 10-m winds, and surface wind gusts</a:t>
            </a:r>
            <a:endParaRPr lang="en-US" sz="1800" dirty="0"/>
          </a:p>
          <a:p>
            <a:pPr lvl="1"/>
            <a:r>
              <a:rPr lang="en-US" sz="1800" dirty="0" smtClean="0"/>
              <a:t>250 </a:t>
            </a:r>
            <a:r>
              <a:rPr lang="en-US" sz="1800" dirty="0" err="1" smtClean="0"/>
              <a:t>mb</a:t>
            </a:r>
            <a:r>
              <a:rPr lang="en-US" sz="1800" dirty="0" smtClean="0"/>
              <a:t> winds, 500 </a:t>
            </a:r>
            <a:r>
              <a:rPr lang="en-US" sz="1800" dirty="0" err="1" smtClean="0"/>
              <a:t>mb</a:t>
            </a:r>
            <a:r>
              <a:rPr lang="en-US" sz="1800" dirty="0" smtClean="0"/>
              <a:t> heights and abs. vorticity, 850 </a:t>
            </a:r>
            <a:r>
              <a:rPr lang="en-US" sz="1800" dirty="0" err="1" smtClean="0"/>
              <a:t>mb</a:t>
            </a:r>
            <a:r>
              <a:rPr lang="en-US" sz="1800" dirty="0" smtClean="0"/>
              <a:t> temperature, 850 </a:t>
            </a:r>
            <a:r>
              <a:rPr lang="en-US" sz="1800" dirty="0" err="1" smtClean="0"/>
              <a:t>mb</a:t>
            </a:r>
            <a:r>
              <a:rPr lang="en-US" sz="1800" dirty="0" smtClean="0"/>
              <a:t> winds, PWAT, SBCAPE, and vertical wind shear</a:t>
            </a:r>
          </a:p>
          <a:p>
            <a:pPr lvl="1"/>
            <a:r>
              <a:rPr lang="en-US" sz="1800" dirty="0" smtClean="0"/>
              <a:t>Total cloud cover and precipitation type</a:t>
            </a:r>
          </a:p>
          <a:p>
            <a:pPr lvl="1"/>
            <a:r>
              <a:rPr lang="en-US" sz="1800" dirty="0" smtClean="0"/>
              <a:t>6-h, 24-h, and total QPF</a:t>
            </a:r>
          </a:p>
          <a:p>
            <a:pPr lvl="1"/>
            <a:r>
              <a:rPr lang="en-US" sz="1800" dirty="0" smtClean="0"/>
              <a:t>6</a:t>
            </a:r>
            <a:r>
              <a:rPr lang="en-US" sz="1800" dirty="0"/>
              <a:t>-</a:t>
            </a:r>
            <a:r>
              <a:rPr lang="en-US" sz="1800" dirty="0" smtClean="0"/>
              <a:t>h, 24</a:t>
            </a:r>
            <a:r>
              <a:rPr lang="en-US" sz="1800" dirty="0"/>
              <a:t>-</a:t>
            </a:r>
            <a:r>
              <a:rPr lang="en-US" sz="1800" dirty="0" smtClean="0"/>
              <a:t>h, and total snowfall (SNOD and 10:1 WEASD)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dirty="0" smtClean="0"/>
              <a:t>Potential domains available:</a:t>
            </a:r>
          </a:p>
          <a:p>
            <a:pPr lvl="1"/>
            <a:r>
              <a:rPr lang="en-US" sz="1800" dirty="0" smtClean="0"/>
              <a:t>North America, Alaska, CONUS, and 10 CONUS subdomains</a:t>
            </a:r>
          </a:p>
          <a:p>
            <a:pPr lvl="1"/>
            <a:r>
              <a:rPr lang="en-US" sz="1800" dirty="0" smtClean="0"/>
              <a:t>Gulf of Mexico, Puerto Rico, Northwest Atlantic, East Pacific, West Pacific, and South Pacific*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u="sng" dirty="0" smtClean="0"/>
              <a:t>Variables, domains, initializations, and forecast ranges made available will vary on a case-by-case basis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22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Overview of Forecast and Validation Data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0133" y="684019"/>
            <a:ext cx="8686799" cy="579610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/>
              <a:t>Because these are retrospective forecasts, we have (adequate) analysis data for most variables, which allows us to provide validation for the FV3GFS</a:t>
            </a:r>
          </a:p>
          <a:p>
            <a:pPr lvl="1"/>
            <a:r>
              <a:rPr lang="en-US" sz="2000" dirty="0" smtClean="0"/>
              <a:t>Exceptions include cloud cover, precipitation type, and </a:t>
            </a:r>
            <a:r>
              <a:rPr lang="en-US" sz="2000" dirty="0" err="1" smtClean="0"/>
              <a:t>oCONUS</a:t>
            </a:r>
            <a:r>
              <a:rPr lang="en-US" sz="2000" dirty="0" smtClean="0"/>
              <a:t> QPF/snow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Building on the foundation of the FV3/GFS comparison page, graphics for all other variables will also include a fourth panel with validating information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dirty="0" smtClean="0"/>
              <a:t>Validation data include:</a:t>
            </a:r>
          </a:p>
          <a:p>
            <a:pPr lvl="1"/>
            <a:r>
              <a:rPr lang="en-US" sz="2000" dirty="0" smtClean="0"/>
              <a:t>GFS upper air and SLP analyses</a:t>
            </a:r>
          </a:p>
          <a:p>
            <a:pPr lvl="1"/>
            <a:r>
              <a:rPr lang="en-US" sz="2000" dirty="0" smtClean="0"/>
              <a:t>RAP and GFS analyses for sensible surface weather</a:t>
            </a:r>
          </a:p>
          <a:p>
            <a:pPr lvl="1"/>
            <a:r>
              <a:rPr lang="en-US" sz="2000" dirty="0" smtClean="0"/>
              <a:t>Stage IV QPE analyses and NOHRSC snowfall analyses for CONUS domains</a:t>
            </a:r>
          </a:p>
          <a:p>
            <a:endParaRPr lang="en-US" sz="2000" dirty="0" smtClean="0"/>
          </a:p>
          <a:p>
            <a:r>
              <a:rPr lang="en-US" sz="2000" dirty="0" smtClean="0"/>
              <a:t>Validation will be provided in the form of contoured or color-shaded analyses as well as some color-shaded forecast–analysis difference fields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32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20047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Examples of Retrospectives Graphics Interface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5532"/>
            <a:ext cx="9143997" cy="58269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017" y="6033184"/>
            <a:ext cx="87709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Currently, layout for cloud cover and precipitation type graphics will mirror the real-time comparison page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01635" y="2041591"/>
            <a:ext cx="1824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Upper Right: FV3GFS Forecast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6815" y="2041591"/>
            <a:ext cx="1824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Upper Left: </a:t>
            </a:r>
          </a:p>
          <a:p>
            <a:pPr algn="ctr"/>
            <a:r>
              <a:rPr lang="en-US" b="1" dirty="0" smtClean="0"/>
              <a:t>GFS Forecast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8584" y="4042616"/>
            <a:ext cx="2083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Lower Middle: </a:t>
            </a:r>
          </a:p>
          <a:p>
            <a:pPr algn="ctr"/>
            <a:r>
              <a:rPr lang="en-US" b="1" dirty="0" smtClean="0"/>
              <a:t>Forecast Difference</a:t>
            </a:r>
          </a:p>
          <a:p>
            <a:pPr algn="ctr"/>
            <a:r>
              <a:rPr lang="en-US" b="1" dirty="0" smtClean="0"/>
              <a:t>(FV3GFS </a:t>
            </a:r>
            <a:r>
              <a:rPr lang="mr-IN" b="1" dirty="0" smtClean="0"/>
              <a:t>–</a:t>
            </a:r>
            <a:r>
              <a:rPr lang="en-US" b="1" dirty="0" smtClean="0"/>
              <a:t> GFS)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919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20047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Examples of Retrospectives Graphics Interface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532"/>
            <a:ext cx="9143999" cy="582694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01635" y="2041591"/>
            <a:ext cx="1824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Upper Right: FV3GFS Forecast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6815" y="2041591"/>
            <a:ext cx="1824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Upper Left: </a:t>
            </a:r>
          </a:p>
          <a:p>
            <a:pPr algn="ctr"/>
            <a:r>
              <a:rPr lang="en-US" b="1" dirty="0" smtClean="0"/>
              <a:t>GFS Forecast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8584" y="4042616"/>
            <a:ext cx="2083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Lower Left: </a:t>
            </a:r>
          </a:p>
          <a:p>
            <a:pPr algn="ctr"/>
            <a:r>
              <a:rPr lang="en-US" b="1" dirty="0" smtClean="0"/>
              <a:t>Forecast Difference</a:t>
            </a:r>
          </a:p>
          <a:p>
            <a:pPr algn="ctr"/>
            <a:r>
              <a:rPr lang="en-US" b="1" dirty="0" smtClean="0"/>
              <a:t>(FV3GFS </a:t>
            </a:r>
            <a:r>
              <a:rPr lang="mr-IN" b="1" dirty="0" smtClean="0"/>
              <a:t>–</a:t>
            </a:r>
            <a:r>
              <a:rPr lang="en-US" b="1" dirty="0" smtClean="0"/>
              <a:t> GFS)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77093" y="4042616"/>
            <a:ext cx="2083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Lower Right: </a:t>
            </a:r>
          </a:p>
          <a:p>
            <a:pPr algn="ctr"/>
            <a:r>
              <a:rPr lang="en-US" b="1" dirty="0" smtClean="0"/>
              <a:t>Validating Information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3422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20047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Examples of Retrospectives Graphics Interface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5532"/>
            <a:ext cx="9143997" cy="582694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01635" y="2041591"/>
            <a:ext cx="1824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Upper Right: FV3GFS Forecast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6815" y="2041591"/>
            <a:ext cx="1824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Upper Left: </a:t>
            </a:r>
          </a:p>
          <a:p>
            <a:pPr algn="ctr"/>
            <a:r>
              <a:rPr lang="en-US" b="1" dirty="0" smtClean="0"/>
              <a:t>GFS Forecast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8584" y="4042616"/>
            <a:ext cx="2083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Lower Left: </a:t>
            </a:r>
          </a:p>
          <a:p>
            <a:pPr algn="ctr"/>
            <a:r>
              <a:rPr lang="en-US" b="1" dirty="0" smtClean="0"/>
              <a:t>Forecast Difference</a:t>
            </a:r>
          </a:p>
          <a:p>
            <a:pPr algn="ctr"/>
            <a:r>
              <a:rPr lang="en-US" b="1" dirty="0" smtClean="0"/>
              <a:t>(FV3GFS </a:t>
            </a:r>
            <a:r>
              <a:rPr lang="mr-IN" b="1" dirty="0" smtClean="0"/>
              <a:t>–</a:t>
            </a:r>
            <a:r>
              <a:rPr lang="en-US" b="1" dirty="0" smtClean="0"/>
              <a:t> GFS)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77093" y="4042616"/>
            <a:ext cx="2083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Lower Right: </a:t>
            </a:r>
          </a:p>
          <a:p>
            <a:pPr algn="ctr"/>
            <a:r>
              <a:rPr lang="en-US" b="1" dirty="0" smtClean="0"/>
              <a:t>Validating Information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458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20047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0000"/>
                </a:solidFill>
              </a:rPr>
              <a:t>Overview of Forecast and Validation Data</a:t>
            </a:r>
            <a:endParaRPr lang="en-US" sz="2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432839"/>
            <a:ext cx="8229600" cy="217354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Demonstration at:</a:t>
            </a:r>
          </a:p>
          <a:p>
            <a:endParaRPr lang="en-US" sz="3600" dirty="0" smtClean="0"/>
          </a:p>
          <a:p>
            <a:r>
              <a:rPr lang="en-US" sz="3600" dirty="0" smtClean="0">
                <a:hlinkClick r:id="rId2"/>
              </a:rPr>
              <a:t>http</a:t>
            </a:r>
            <a:r>
              <a:rPr lang="en-US" sz="3600" dirty="0">
                <a:hlinkClick r:id="rId2"/>
              </a:rPr>
              <a:t>://www.emc.ncep.noaa.gov/users/Logan.Dawson/retros</a:t>
            </a:r>
            <a:r>
              <a:rPr lang="en-US" sz="3600" dirty="0" smtClean="0">
                <a:hlinkClick r:id="rId2"/>
              </a:rPr>
              <a:t>/example.php</a:t>
            </a:r>
            <a:endParaRPr lang="en-US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00763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20047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250 </a:t>
            </a:r>
            <a:r>
              <a:rPr lang="en-US" sz="2000" b="1" dirty="0" err="1"/>
              <a:t>mb</a:t>
            </a:r>
            <a:r>
              <a:rPr lang="en-US" sz="2000" b="1" dirty="0"/>
              <a:t> and 500 </a:t>
            </a:r>
            <a:r>
              <a:rPr lang="en-US" sz="2000" b="1" dirty="0" err="1"/>
              <a:t>mb</a:t>
            </a:r>
            <a:r>
              <a:rPr lang="en-US" sz="2000" b="1" dirty="0"/>
              <a:t> Maps Will Have </a:t>
            </a:r>
            <a:r>
              <a:rPr lang="en-US" sz="2000" b="1" dirty="0" err="1"/>
              <a:t>Analysis+Difference</a:t>
            </a:r>
            <a:r>
              <a:rPr lang="en-US" sz="2000" b="1" dirty="0"/>
              <a:t> Validation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5532"/>
            <a:ext cx="9143997" cy="58269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017" y="6033184"/>
            <a:ext cx="87709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Analyzed 250 </a:t>
            </a:r>
            <a:r>
              <a:rPr lang="en-US" dirty="0" err="1" smtClean="0"/>
              <a:t>mb</a:t>
            </a:r>
            <a:r>
              <a:rPr lang="en-US" dirty="0" smtClean="0"/>
              <a:t> jets will be contoured and the difference (FV3GFS forecast </a:t>
            </a:r>
            <a:r>
              <a:rPr lang="mr-IN" dirty="0" smtClean="0"/>
              <a:t>–</a:t>
            </a:r>
            <a:r>
              <a:rPr lang="en-US" dirty="0" smtClean="0"/>
              <a:t> GFS analysis) will be color shaded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8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20047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mb</a:t>
            </a:r>
            <a:r>
              <a:rPr lang="en-US" sz="2000" b="1" dirty="0" smtClean="0"/>
              <a:t> and 500 </a:t>
            </a:r>
            <a:r>
              <a:rPr lang="en-US" sz="2000" b="1" dirty="0" err="1" smtClean="0"/>
              <a:t>mb</a:t>
            </a:r>
            <a:r>
              <a:rPr lang="en-US" sz="2000" b="1" dirty="0" smtClean="0"/>
              <a:t> Maps Will Have </a:t>
            </a:r>
            <a:r>
              <a:rPr lang="en-US" sz="2000" b="1" dirty="0" err="1" smtClean="0"/>
              <a:t>Analysis+Difference</a:t>
            </a:r>
            <a:r>
              <a:rPr lang="en-US" sz="2000" b="1" dirty="0" smtClean="0"/>
              <a:t> Validation 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5532"/>
            <a:ext cx="9143996" cy="58269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017" y="6033184"/>
            <a:ext cx="87709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Analyzed </a:t>
            </a:r>
            <a:r>
              <a:rPr lang="en-US" dirty="0" smtClean="0"/>
              <a:t>500 </a:t>
            </a:r>
            <a:r>
              <a:rPr lang="en-US" dirty="0" err="1" smtClean="0"/>
              <a:t>mb</a:t>
            </a:r>
            <a:r>
              <a:rPr lang="en-US" dirty="0" smtClean="0"/>
              <a:t> heights </a:t>
            </a:r>
            <a:r>
              <a:rPr lang="en-US" dirty="0"/>
              <a:t>will be contoured and the difference (FV3GFS forecast </a:t>
            </a:r>
            <a:r>
              <a:rPr lang="mr-IN" dirty="0"/>
              <a:t>–</a:t>
            </a:r>
            <a:r>
              <a:rPr lang="en-US" dirty="0"/>
              <a:t> GFS analysis) will be color shaded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1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20047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850 </a:t>
            </a:r>
            <a:r>
              <a:rPr lang="en-US" sz="2000" b="1" dirty="0" err="1" smtClean="0"/>
              <a:t>mb</a:t>
            </a:r>
            <a:r>
              <a:rPr lang="en-US" sz="2000" b="1" dirty="0" smtClean="0"/>
              <a:t> Maps Will Only Have a Validating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5532"/>
            <a:ext cx="9143996" cy="58269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2017" y="6033184"/>
            <a:ext cx="87709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GFS analysis is color shaded as validation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88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20047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850 </a:t>
            </a:r>
            <a:r>
              <a:rPr lang="en-US" sz="2000" b="1" dirty="0" err="1" smtClean="0"/>
              <a:t>mb</a:t>
            </a:r>
            <a:r>
              <a:rPr lang="en-US" sz="2000" b="1" dirty="0" smtClean="0"/>
              <a:t> Maps Will Only Have a Validating Analysis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5532"/>
            <a:ext cx="9143996" cy="58269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017" y="6033184"/>
            <a:ext cx="87709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RAP analysis used as validation here. Not computing a difference field at this time, so only the analysis (RAP or GFS) will be shown for now.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57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Topic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457200" y="1006553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Introduction to MEG evaluation of FV3GFS retrospectives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Overview of retrospective period and specific cases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Overview of available forecast and validation fields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Overview of web interface for retrospective cases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3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20047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CAPE and Sensible Surface Fields Will Have RAP or GFS Analyses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5532"/>
            <a:ext cx="9143997" cy="58269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017" y="6033184"/>
            <a:ext cx="87709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Chose to use RAP analyses for SBCAPE, 2-m T, 2-m Td, and 10-m winds on CONUS domains because we believe RAP analyses are superior to GFS analyses for these fields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20047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CAPE and Sensible Surface Fields Will Have RAP or GFS Analyses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5532"/>
            <a:ext cx="9143997" cy="58269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2017" y="6033184"/>
            <a:ext cx="87709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Have to use GFS analyses for domains covering areas outside of RAP domain </a:t>
            </a:r>
          </a:p>
        </p:txBody>
      </p:sp>
    </p:spTree>
    <p:extLst>
      <p:ext uri="{BB962C8B-B14F-4D97-AF65-F5344CB8AC3E}">
        <p14:creationId xmlns:p14="http://schemas.microsoft.com/office/powerpoint/2010/main" val="2386295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20047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24-h Precipitation Will Not Be Plotted Until After F024 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5532"/>
            <a:ext cx="9143996" cy="58269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2017" y="6033184"/>
            <a:ext cx="87709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Avoid </a:t>
            </a:r>
            <a:r>
              <a:rPr lang="en-US" dirty="0"/>
              <a:t>confusion with the total QPF graphics. 6-h QPF available at shorter forecast </a:t>
            </a:r>
            <a:r>
              <a:rPr lang="en-US" dirty="0" smtClean="0"/>
              <a:t>ranges.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449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20047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24-h Precipitation Will Not Be Plotted Until After F024 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5532"/>
            <a:ext cx="9143996" cy="58269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2017" y="6033184"/>
            <a:ext cx="87709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Avoid confusion with the total QPF graphics. 6-h QPF available at shorter forecast ranges.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Again, not computing forecast–analysis difference field at this time</a:t>
            </a:r>
          </a:p>
        </p:txBody>
      </p:sp>
    </p:spTree>
    <p:extLst>
      <p:ext uri="{BB962C8B-B14F-4D97-AF65-F5344CB8AC3E}">
        <p14:creationId xmlns:p14="http://schemas.microsoft.com/office/powerpoint/2010/main" val="333643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8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Overview of Web Interface for Retrospective Cases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26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20047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Webpage Listing Retrospective Cases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532"/>
            <a:ext cx="9143999" cy="58269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017" y="6033184"/>
            <a:ext cx="87709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Links will become live as cases are completed. Check webpage regularly for updates between MEG meetings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90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20047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Webpage Listing Retrospective Cases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432839"/>
            <a:ext cx="8229600" cy="217354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Demonstration at:</a:t>
            </a:r>
          </a:p>
          <a:p>
            <a:endParaRPr lang="en-US" sz="3600" dirty="0" smtClean="0"/>
          </a:p>
          <a:p>
            <a:r>
              <a:rPr lang="en-US" sz="3600" dirty="0" smtClean="0">
                <a:hlinkClick r:id="rId2"/>
              </a:rPr>
              <a:t>http</a:t>
            </a:r>
            <a:r>
              <a:rPr lang="en-US" sz="3600" dirty="0">
                <a:hlinkClick r:id="rId2"/>
              </a:rPr>
              <a:t>://www.emc.ncep.noaa.gov/users</a:t>
            </a:r>
            <a:r>
              <a:rPr lang="en-US" sz="3600" dirty="0" smtClean="0">
                <a:hlinkClick r:id="rId2"/>
              </a:rPr>
              <a:t>/Alicia.Bentley/fv3gfs/retros/</a:t>
            </a:r>
            <a:endParaRPr lang="en-US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209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Summary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0133" y="684019"/>
            <a:ext cx="8686799" cy="579610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Retrospective FV3GFS forecasts are being run from </a:t>
            </a:r>
            <a:r>
              <a:rPr lang="en-US" sz="2000" dirty="0"/>
              <a:t>May 2015 through May </a:t>
            </a:r>
            <a:r>
              <a:rPr lang="en-US" sz="2000" dirty="0" smtClean="0"/>
              <a:t>2018 to allow for more robust evaluation of the FV3GFS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n the coming weeks, we will begin summarizing our evaluation selected cases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Field input for additional cases may be requested if time permits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Graphics for retrospective cases can be found at:                                             </a:t>
            </a:r>
            <a:r>
              <a:rPr lang="en-US" sz="1800" dirty="0" smtClean="0">
                <a:hlinkClick r:id="rId2"/>
              </a:rPr>
              <a:t>http</a:t>
            </a:r>
            <a:r>
              <a:rPr lang="en-US" sz="1800" dirty="0">
                <a:hlinkClick r:id="rId2"/>
              </a:rPr>
              <a:t>:</a:t>
            </a:r>
            <a:r>
              <a:rPr lang="en-US" sz="1800" dirty="0" smtClean="0">
                <a:hlinkClick r:id="rId2"/>
              </a:rPr>
              <a:t>//www.emc.ncep.noaa.gov</a:t>
            </a:r>
            <a:r>
              <a:rPr lang="en-US" sz="1800" dirty="0">
                <a:hlinkClick r:id="rId2"/>
              </a:rPr>
              <a:t>/users/Alicia.Bentley/fv3gfs/retros</a:t>
            </a:r>
            <a:r>
              <a:rPr lang="en-US" sz="1800" dirty="0" smtClean="0">
                <a:hlinkClick r:id="rId2"/>
              </a:rPr>
              <a:t>/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We welcome your comments on the results of the retrospective cases. Feel free to start a thread or contribute to discussion on the </a:t>
            </a:r>
            <a:r>
              <a:rPr lang="en-US" sz="2000" dirty="0" err="1" smtClean="0">
                <a:solidFill>
                  <a:srgbClr val="000000"/>
                </a:solidFill>
              </a:rPr>
              <a:t>VLab</a:t>
            </a:r>
            <a:r>
              <a:rPr lang="en-US" sz="2000" dirty="0" smtClean="0">
                <a:solidFill>
                  <a:srgbClr val="000000"/>
                </a:solidFill>
              </a:rPr>
              <a:t> forum if you see something of interest in the </a:t>
            </a:r>
            <a:r>
              <a:rPr lang="en-US" sz="2000" dirty="0" err="1" smtClean="0">
                <a:solidFill>
                  <a:srgbClr val="000000"/>
                </a:solidFill>
              </a:rPr>
              <a:t>retros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hlinkClick r:id="rId3"/>
              </a:rPr>
              <a:t>https</a:t>
            </a:r>
            <a:r>
              <a:rPr lang="en-US" sz="1800" dirty="0">
                <a:solidFill>
                  <a:schemeClr val="dk1"/>
                </a:solidFill>
                <a:hlinkClick r:id="rId3"/>
              </a:rPr>
              <a:t>://vlab.ncep.noaa.gov/web/emc-model-evaluation-group/discussions-forums-/-/message_boards/category/3251785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</a:p>
          <a:p>
            <a:pPr marL="0" indent="0"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1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FV3GFS Retrospective Runs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0133" y="684019"/>
            <a:ext cx="8686799" cy="579610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/>
              <a:t>EMC’s FV3GFS real-time parallel officially began 25 May 2018 and will run until implementation in early 2019</a:t>
            </a:r>
          </a:p>
          <a:p>
            <a:endParaRPr lang="en-US" sz="2000" dirty="0"/>
          </a:p>
          <a:p>
            <a:r>
              <a:rPr lang="en-US" sz="2000" dirty="0" smtClean="0"/>
              <a:t>To facilitate more robust evaluation of the FV3GFS model, EMC is also running retrospective forecasts over the period from May 2015 through May 2018</a:t>
            </a:r>
          </a:p>
          <a:p>
            <a:pPr lvl="1"/>
            <a:r>
              <a:rPr lang="en-US" sz="1800" dirty="0" smtClean="0"/>
              <a:t>Three warm seasons: Summer/Fall 2017, Summer/Fall 2016, and Summer/Fall 2015</a:t>
            </a:r>
          </a:p>
          <a:p>
            <a:pPr lvl="1"/>
            <a:r>
              <a:rPr lang="en-US" sz="1800" dirty="0" smtClean="0"/>
              <a:t>Three cool seasons: 2017-18 Winter/Spring, 2016-17 Winter/Spring, and 2015-16 Winter/Spring</a:t>
            </a:r>
          </a:p>
          <a:p>
            <a:endParaRPr lang="en-US" sz="2000" dirty="0"/>
          </a:p>
          <a:p>
            <a:r>
              <a:rPr lang="en-US" sz="2000" dirty="0" smtClean="0"/>
              <a:t>Cool and warm season forecast data are being provided to MDL to allow for MOS calibration</a:t>
            </a:r>
          </a:p>
          <a:p>
            <a:endParaRPr lang="en-US" sz="2000" dirty="0"/>
          </a:p>
          <a:p>
            <a:r>
              <a:rPr lang="en-US" sz="2000" dirty="0" smtClean="0"/>
              <a:t>Will allow us to 1) obtain a more robust set of statistics and 2) evaluate high-impact cases from recent years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9782" y="6147911"/>
            <a:ext cx="851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Ultimately, we want to make sure there are no surprises before implementing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341696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Layout of Real-Time Parallel and Retrospectives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017631"/>
              </p:ext>
            </p:extLst>
          </p:nvPr>
        </p:nvGraphicFramePr>
        <p:xfrm>
          <a:off x="170372" y="932312"/>
          <a:ext cx="8828424" cy="4851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33039"/>
                <a:gridCol w="2493643"/>
                <a:gridCol w="1998011"/>
                <a:gridCol w="170373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Machine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Real-Time Parallel </a:t>
                      </a:r>
                      <a:r>
                        <a:rPr lang="en-US" dirty="0" smtClean="0"/>
                        <a:t>(Stream 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5/25/18</a:t>
                      </a:r>
                      <a:r>
                        <a:rPr lang="en-US" baseline="0" dirty="0" smtClean="0"/>
                        <a:t>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1/25/19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WCOSS Prod Cray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Sample for MOS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2017-18</a:t>
                      </a:r>
                      <a:r>
                        <a:rPr lang="en-US" b="1" baseline="0" dirty="0" smtClean="0"/>
                        <a:t> Winter/Spring </a:t>
                      </a:r>
                      <a:r>
                        <a:rPr lang="en-US" baseline="0" dirty="0" smtClean="0"/>
                        <a:t>(Stream 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11/25/17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5/31/18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WCOSS Dell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Cool season sample</a:t>
                      </a:r>
                      <a:r>
                        <a:rPr lang="en-US" baseline="0" dirty="0" smtClean="0"/>
                        <a:t> for MOS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2017 Summer/Fall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aseline="0" dirty="0" smtClean="0"/>
                        <a:t>(Streams 2a and 2b)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5/25/17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8/31/17</a:t>
                      </a:r>
                    </a:p>
                    <a:p>
                      <a:pPr algn="ctr"/>
                      <a:r>
                        <a:rPr lang="en-US" dirty="0" smtClean="0"/>
                        <a:t>8/2/17</a:t>
                      </a:r>
                      <a:r>
                        <a:rPr lang="en-US" baseline="0" dirty="0" smtClean="0"/>
                        <a:t>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11/30/17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WCOSS </a:t>
                      </a:r>
                      <a:r>
                        <a:rPr lang="en-US" dirty="0" err="1" smtClean="0"/>
                        <a:t>Dev</a:t>
                      </a:r>
                      <a:r>
                        <a:rPr lang="en-US" baseline="0" dirty="0" smtClean="0"/>
                        <a:t> Cray</a:t>
                      </a:r>
                    </a:p>
                    <a:p>
                      <a:pPr algn="ctr"/>
                      <a:r>
                        <a:rPr lang="en-US" baseline="0" dirty="0" smtClean="0"/>
                        <a:t>WCOSS Dell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Warm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season sample</a:t>
                      </a:r>
                      <a:r>
                        <a:rPr lang="en-US" baseline="0" dirty="0" smtClean="0"/>
                        <a:t> for MOS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2016-17</a:t>
                      </a:r>
                      <a:r>
                        <a:rPr lang="en-US" b="1" baseline="0" dirty="0" smtClean="0"/>
                        <a:t> Winter/Spring </a:t>
                      </a:r>
                      <a:r>
                        <a:rPr lang="en-US" baseline="0" dirty="0" smtClean="0"/>
                        <a:t>(Stream 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11/25/16</a:t>
                      </a:r>
                      <a:r>
                        <a:rPr lang="en-US" baseline="0" dirty="0" smtClean="0"/>
                        <a:t>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5/31/17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WCOSS Dell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2016 Summer/Fall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aseline="0" dirty="0" smtClean="0"/>
                        <a:t>(Streams 4a and 4b)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5/22/16</a:t>
                      </a:r>
                      <a:r>
                        <a:rPr lang="en-US" baseline="0" dirty="0" smtClean="0"/>
                        <a:t>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8/25/16</a:t>
                      </a:r>
                    </a:p>
                    <a:p>
                      <a:pPr algn="ctr"/>
                      <a:r>
                        <a:rPr lang="en-US" baseline="0" dirty="0" smtClean="0"/>
                        <a:t>8/17/16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11/26/16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WCOSS </a:t>
                      </a:r>
                      <a:r>
                        <a:rPr lang="en-US" dirty="0" err="1" smtClean="0"/>
                        <a:t>Dev</a:t>
                      </a:r>
                      <a:r>
                        <a:rPr lang="en-US" dirty="0" smtClean="0"/>
                        <a:t> Cray</a:t>
                      </a:r>
                    </a:p>
                    <a:p>
                      <a:pPr algn="ctr"/>
                      <a:r>
                        <a:rPr lang="en-US" dirty="0" smtClean="0"/>
                        <a:t>WCOSS Dell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2015-16</a:t>
                      </a:r>
                      <a:r>
                        <a:rPr lang="en-US" b="1" baseline="0" dirty="0" smtClean="0"/>
                        <a:t> Winter/Spring </a:t>
                      </a:r>
                      <a:r>
                        <a:rPr lang="en-US" baseline="0" dirty="0" smtClean="0"/>
                        <a:t>(Stream 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11/25/15</a:t>
                      </a:r>
                      <a:r>
                        <a:rPr lang="en-US" baseline="0" dirty="0" smtClean="0"/>
                        <a:t>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5/31/16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WCOSS Dell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2015 Summer/Fall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aseline="0" dirty="0" smtClean="0"/>
                        <a:t>(Streams 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5/3/15</a:t>
                      </a:r>
                      <a:r>
                        <a:rPr lang="en-US" baseline="0" dirty="0" smtClean="0"/>
                        <a:t>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11/28/15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WCOSS Dell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8499" y="5953809"/>
            <a:ext cx="77623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Pace of completing runs has been highly variable, and we’re unable to populate cases until the forecasts have been run </a:t>
            </a:r>
          </a:p>
        </p:txBody>
      </p:sp>
    </p:spTree>
    <p:extLst>
      <p:ext uri="{BB962C8B-B14F-4D97-AF65-F5344CB8AC3E}">
        <p14:creationId xmlns:p14="http://schemas.microsoft.com/office/powerpoint/2010/main" val="198697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Evaluation of FV3GFS Retrospectives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0133" y="684019"/>
            <a:ext cx="8686799" cy="579610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/>
              <a:t>The VPPPG branch is generating statistics from retrospective forecasts</a:t>
            </a:r>
          </a:p>
          <a:p>
            <a:endParaRPr lang="en-US" sz="2000" dirty="0"/>
          </a:p>
          <a:p>
            <a:r>
              <a:rPr lang="en-US" sz="2000" dirty="0" smtClean="0"/>
              <a:t>The Hurricane Group will be generating TC-related statistics</a:t>
            </a:r>
          </a:p>
          <a:p>
            <a:endParaRPr lang="en-US" sz="2000" dirty="0"/>
          </a:p>
          <a:p>
            <a:r>
              <a:rPr lang="en-US" sz="2000" dirty="0" smtClean="0"/>
              <a:t>The MEG is examining high-impact cases from the </a:t>
            </a:r>
            <a:r>
              <a:rPr lang="en-US" sz="2000" smtClean="0"/>
              <a:t>retrospective period</a:t>
            </a:r>
            <a:endParaRPr lang="en-US" sz="1800" dirty="0" smtClean="0"/>
          </a:p>
          <a:p>
            <a:endParaRPr lang="en-US" sz="2000" dirty="0"/>
          </a:p>
          <a:p>
            <a:r>
              <a:rPr lang="en-US" sz="2000" dirty="0" smtClean="0"/>
              <a:t>Identified cases cover a selection of tropical cyclones (in multiple basins), winter storms, high wind events, extreme temperature events, heavy QPF events, and severe weather events</a:t>
            </a:r>
          </a:p>
          <a:p>
            <a:pPr lvl="1"/>
            <a:r>
              <a:rPr lang="en-US" sz="2000" dirty="0" smtClean="0"/>
              <a:t>Generally focusing on synoptically-driven events</a:t>
            </a:r>
          </a:p>
          <a:p>
            <a:pPr lvl="1"/>
            <a:r>
              <a:rPr lang="en-US" sz="2000" dirty="0" smtClean="0"/>
              <a:t>Will likely examine dropout cases identified once </a:t>
            </a:r>
            <a:r>
              <a:rPr lang="en-US" sz="2000" dirty="0" err="1" smtClean="0"/>
              <a:t>retros</a:t>
            </a:r>
            <a:r>
              <a:rPr lang="en-US" sz="2000" dirty="0" smtClean="0"/>
              <a:t> are completed and 500 </a:t>
            </a:r>
            <a:r>
              <a:rPr lang="en-US" sz="2000" dirty="0" err="1" smtClean="0"/>
              <a:t>mb</a:t>
            </a:r>
            <a:r>
              <a:rPr lang="en-US" sz="2000" dirty="0"/>
              <a:t> </a:t>
            </a:r>
            <a:r>
              <a:rPr lang="en-US" sz="2000" dirty="0" smtClean="0"/>
              <a:t>anomaly correlations are available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0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MEG Evaluation of FV3GFS Retrospectives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0133" y="684019"/>
            <a:ext cx="8686799" cy="579610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b="1" dirty="0"/>
          </a:p>
          <a:p>
            <a:endParaRPr lang="en-US" sz="2000" b="1" dirty="0" smtClean="0"/>
          </a:p>
          <a:p>
            <a:r>
              <a:rPr lang="en-US" sz="2000" b="1" dirty="0" smtClean="0"/>
              <a:t>In cases where the ops GFS did well, we’re hoping the FV3GFS can match that performance. </a:t>
            </a:r>
            <a:endParaRPr lang="en-US" sz="2000" b="1" dirty="0"/>
          </a:p>
          <a:p>
            <a:r>
              <a:rPr lang="en-US" sz="2000" b="1" dirty="0" smtClean="0"/>
              <a:t>In cases where the ops GFS struggled, we want to see if the FV3GFS would have done better.</a:t>
            </a:r>
          </a:p>
          <a:p>
            <a:pPr marL="0" indent="0">
              <a:buNone/>
            </a:pPr>
            <a:endParaRPr lang="en-US" sz="2000" b="1" dirty="0" smtClean="0"/>
          </a:p>
          <a:p>
            <a:r>
              <a:rPr lang="en-US" sz="2000" b="1" dirty="0" smtClean="0"/>
              <a:t>In general though, with most of the physics suite remaining unchanged, systematic significant improvements are unlikely</a:t>
            </a:r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24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Current Selection of Retrospective Cases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0133" y="451669"/>
            <a:ext cx="8812742" cy="579610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800" dirty="0" smtClean="0"/>
              <a:t>Tropical Cyclones:</a:t>
            </a:r>
          </a:p>
          <a:p>
            <a:pPr lvl="1"/>
            <a:r>
              <a:rPr lang="en-US" sz="1800" dirty="0" smtClean="0"/>
              <a:t>Atlantic storms: Joaquin, Matthew, Harvey, Irma, Maria, and Nate</a:t>
            </a:r>
          </a:p>
          <a:p>
            <a:pPr lvl="1"/>
            <a:r>
              <a:rPr lang="en-US" sz="1800" dirty="0" smtClean="0"/>
              <a:t>Pacific storms: </a:t>
            </a:r>
            <a:r>
              <a:rPr lang="en-US" sz="1800" dirty="0" err="1" smtClean="0"/>
              <a:t>Soudelor</a:t>
            </a:r>
            <a:r>
              <a:rPr lang="en-US" sz="1800" dirty="0" smtClean="0"/>
              <a:t>, </a:t>
            </a:r>
            <a:r>
              <a:rPr lang="en-US" sz="1800" dirty="0" err="1" smtClean="0"/>
              <a:t>Noru</a:t>
            </a:r>
            <a:r>
              <a:rPr lang="en-US" sz="1800" dirty="0" smtClean="0"/>
              <a:t>, Winston, Amos, and Gita</a:t>
            </a:r>
          </a:p>
          <a:p>
            <a:endParaRPr lang="en-US" sz="1000" dirty="0"/>
          </a:p>
          <a:p>
            <a:r>
              <a:rPr lang="en-US" sz="1800" dirty="0" smtClean="0"/>
              <a:t>Winter Storms:</a:t>
            </a:r>
          </a:p>
          <a:p>
            <a:pPr lvl="1"/>
            <a:r>
              <a:rPr lang="en-US" sz="1800" dirty="0" smtClean="0"/>
              <a:t>January 2016 blizzard, March 2017 blizzard, December 2017 Deep South snowstorm, and January 2018 “bomb cyclone”</a:t>
            </a:r>
          </a:p>
          <a:p>
            <a:endParaRPr lang="en-US" sz="1000" dirty="0" smtClean="0"/>
          </a:p>
          <a:p>
            <a:r>
              <a:rPr lang="en-US" sz="1800" dirty="0" smtClean="0"/>
              <a:t>High Wind Events:</a:t>
            </a:r>
            <a:endParaRPr lang="en-US" sz="2200" dirty="0"/>
          </a:p>
          <a:p>
            <a:pPr lvl="1"/>
            <a:r>
              <a:rPr lang="en-US" sz="1800" dirty="0" smtClean="0"/>
              <a:t>Aug 2015 and Oct 2016 Pac. NW windstorms and March </a:t>
            </a:r>
            <a:r>
              <a:rPr lang="en-US" sz="1800" dirty="0"/>
              <a:t>2018 windstorm/nor’easter</a:t>
            </a:r>
          </a:p>
          <a:p>
            <a:endParaRPr lang="en-US" sz="1000" dirty="0" smtClean="0"/>
          </a:p>
          <a:p>
            <a:r>
              <a:rPr lang="en-US" sz="1800" dirty="0" smtClean="0"/>
              <a:t>Extreme Temperature Events:</a:t>
            </a:r>
            <a:endParaRPr lang="en-US" sz="2200" dirty="0" smtClean="0"/>
          </a:p>
          <a:p>
            <a:pPr lvl="1"/>
            <a:r>
              <a:rPr lang="en-US" sz="1800" dirty="0" smtClean="0"/>
              <a:t>July 2017 interior California heat and Dec 2017/Jan 2018 CONUS cold air outbreak</a:t>
            </a:r>
          </a:p>
          <a:p>
            <a:endParaRPr lang="en-US" sz="1000" dirty="0"/>
          </a:p>
          <a:p>
            <a:r>
              <a:rPr lang="en-US" sz="1800" dirty="0" smtClean="0"/>
              <a:t>Heavy QPF Events:</a:t>
            </a:r>
          </a:p>
          <a:p>
            <a:pPr lvl="1"/>
            <a:r>
              <a:rPr lang="en-US" sz="1800" dirty="0" smtClean="0"/>
              <a:t>October 2015 South Carolina flooding, February </a:t>
            </a:r>
            <a:r>
              <a:rPr lang="en-US" sz="1800" dirty="0"/>
              <a:t>2017 West Coast </a:t>
            </a:r>
            <a:r>
              <a:rPr lang="en-US" sz="1800" dirty="0" smtClean="0"/>
              <a:t>AR, April/May 2017 Mississippi River Valley flooding, June 2017 flooding associated with ET of Tropical Storm Cindy, July 2017 “nor’easter,” and March 2018 West Coast AR event</a:t>
            </a:r>
          </a:p>
          <a:p>
            <a:endParaRPr lang="en-US" sz="1000" u="sng" dirty="0"/>
          </a:p>
          <a:p>
            <a:r>
              <a:rPr lang="en-US" sz="1800" dirty="0" smtClean="0"/>
              <a:t>Severe Weather Outbreaks:</a:t>
            </a:r>
          </a:p>
          <a:p>
            <a:pPr lvl="1"/>
            <a:r>
              <a:rPr lang="en-US" sz="1800" dirty="0" smtClean="0"/>
              <a:t>26-27 April 2016 outbreak and 18-19 May 2017 outbreak</a:t>
            </a:r>
          </a:p>
          <a:p>
            <a:endParaRPr lang="en-US" sz="2000" u="sng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27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MEG Evaluation of FV3GFS Retrospectives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0133" y="684019"/>
            <a:ext cx="8686799" cy="579610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/>
              <a:t>The MEG has begun generating graphics for cases</a:t>
            </a:r>
          </a:p>
          <a:p>
            <a:endParaRPr lang="en-US" sz="2000" dirty="0"/>
          </a:p>
          <a:p>
            <a:r>
              <a:rPr lang="en-US" sz="2000" dirty="0" smtClean="0"/>
              <a:t>Retrospective graphics will be very similar to those displayed on the real-time </a:t>
            </a:r>
            <a:r>
              <a:rPr lang="en-US" sz="2000" dirty="0" smtClean="0">
                <a:hlinkClick r:id="rId2"/>
              </a:rPr>
              <a:t>FV3/GFS comparison page</a:t>
            </a:r>
            <a:r>
              <a:rPr lang="en-US" sz="2000" dirty="0" smtClean="0"/>
              <a:t> maintained by G. Manikin</a:t>
            </a:r>
          </a:p>
          <a:p>
            <a:pPr marL="0" indent="0">
              <a:buNone/>
            </a:pPr>
            <a:endParaRPr lang="en-US" sz="2000" u="sng" dirty="0" smtClean="0"/>
          </a:p>
          <a:p>
            <a:r>
              <a:rPr lang="en-US" sz="2000" i="1" dirty="0" smtClean="0"/>
              <a:t>Aiming to begin presenting on retrospectives by summarizing our evaluation of 2017 Atlantic hurricane cases in the coming weeks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6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83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Overview of Forecast and Validation Data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29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15852</TotalTime>
  <Words>1701</Words>
  <Application>Microsoft Macintosh PowerPoint</Application>
  <PresentationFormat>On-screen Show (4:3)</PresentationFormat>
  <Paragraphs>226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Topic</vt:lpstr>
      <vt:lpstr>FV3GFS Retrospective Runs</vt:lpstr>
      <vt:lpstr>Layout of Real-Time Parallel and Retrospectives </vt:lpstr>
      <vt:lpstr>Evaluation of FV3GFS Retrospectives</vt:lpstr>
      <vt:lpstr>MEG Evaluation of FV3GFS Retrospectives</vt:lpstr>
      <vt:lpstr>Current Selection of Retrospective Cases</vt:lpstr>
      <vt:lpstr>MEG Evaluation of FV3GFS Retrospectives</vt:lpstr>
      <vt:lpstr>Overview of Forecast and Validation Data</vt:lpstr>
      <vt:lpstr>Overview of Forecast and Validation Data</vt:lpstr>
      <vt:lpstr>Overview of Forecast and Validation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 of Web Interface for Retrospective Cases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Logan Dawson</dc:creator>
  <cp:lastModifiedBy>Logan Dawson</cp:lastModifiedBy>
  <cp:revision>441</cp:revision>
  <dcterms:created xsi:type="dcterms:W3CDTF">2017-09-15T13:17:05Z</dcterms:created>
  <dcterms:modified xsi:type="dcterms:W3CDTF">2018-07-20T16:44:12Z</dcterms:modified>
</cp:coreProperties>
</file>