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956" r:id="rId3"/>
    <p:sldId id="298" r:id="rId4"/>
    <p:sldId id="1023" r:id="rId5"/>
    <p:sldId id="1024" r:id="rId6"/>
    <p:sldId id="972" r:id="rId7"/>
    <p:sldId id="974" r:id="rId8"/>
    <p:sldId id="929" r:id="rId9"/>
    <p:sldId id="916" r:id="rId10"/>
    <p:sldId id="261" r:id="rId11"/>
    <p:sldId id="1028" r:id="rId12"/>
    <p:sldId id="1029" r:id="rId13"/>
    <p:sldId id="1030" r:id="rId14"/>
    <p:sldId id="1031" r:id="rId15"/>
    <p:sldId id="1032" r:id="rId16"/>
    <p:sldId id="1033" r:id="rId17"/>
    <p:sldId id="1034" r:id="rId18"/>
    <p:sldId id="1035" r:id="rId19"/>
    <p:sldId id="1036" r:id="rId20"/>
    <p:sldId id="917" r:id="rId21"/>
    <p:sldId id="973" r:id="rId22"/>
    <p:sldId id="970" r:id="rId23"/>
    <p:sldId id="995" r:id="rId24"/>
    <p:sldId id="1007" r:id="rId25"/>
    <p:sldId id="975" r:id="rId26"/>
    <p:sldId id="337" r:id="rId27"/>
    <p:sldId id="896" r:id="rId28"/>
    <p:sldId id="263" r:id="rId29"/>
    <p:sldId id="1020" r:id="rId30"/>
    <p:sldId id="989" r:id="rId31"/>
    <p:sldId id="331" r:id="rId32"/>
    <p:sldId id="1022" r:id="rId33"/>
    <p:sldId id="259" r:id="rId34"/>
    <p:sldId id="278" r:id="rId35"/>
    <p:sldId id="269" r:id="rId36"/>
    <p:sldId id="276" r:id="rId37"/>
    <p:sldId id="266" r:id="rId38"/>
    <p:sldId id="1025" r:id="rId39"/>
    <p:sldId id="1026" r:id="rId4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BDD"/>
    <a:srgbClr val="FFC6FF"/>
    <a:srgbClr val="FBF9B1"/>
    <a:srgbClr val="F7FF8F"/>
    <a:srgbClr val="C5A2B3"/>
    <a:srgbClr val="C397C2"/>
    <a:srgbClr val="1C5BBA"/>
    <a:srgbClr val="C3FFC8"/>
    <a:srgbClr val="E18A00"/>
    <a:srgbClr val="DF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 autoAdjust="0"/>
    <p:restoredTop sz="94832"/>
  </p:normalViewPr>
  <p:slideViewPr>
    <p:cSldViewPr snapToGrid="0">
      <p:cViewPr>
        <p:scale>
          <a:sx n="54" d="100"/>
          <a:sy n="54" d="100"/>
        </p:scale>
        <p:origin x="-192" y="-39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2B0B3-ADD4-48B6-B0B2-98CB606E64BC}" type="datetimeFigureOut">
              <a:rPr lang="en-US" smtClean="0"/>
              <a:t>6/14/19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B5021-1F26-4DC2-A214-DA05B4F3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8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1273C-C62E-E243-995C-3203A137D4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4d80b1c2_1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4d80b1c2_1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04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2326fa718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80" name="Google Shape;480;g52326fa71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1237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1" name="Google Shape;481;g52326fa718_0_111:notes"/>
          <p:cNvSpPr txBox="1"/>
          <p:nvPr/>
        </p:nvSpPr>
        <p:spPr>
          <a:xfrm>
            <a:off x="914609" y="4343361"/>
            <a:ext cx="50274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00" tIns="45150" rIns="90300" bIns="45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52326fa718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03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f6b0580b8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f6b0580b8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3177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e68f9a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e68f9a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66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581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617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732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072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9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0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14" descr="Picture1.png">
            <a:extLst>
              <a:ext uri="{FF2B5EF4-FFF2-40B4-BE49-F238E27FC236}">
                <a16:creationId xmlns="" xmlns:a16="http://schemas.microsoft.com/office/drawing/2014/main" id="{B6AECBEE-4D31-A142-B252-0931B5A46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C81853F5-660D-D744-B398-FDC337CFC9EE}"/>
              </a:ext>
            </a:extLst>
          </p:cNvPr>
          <p:cNvSpPr/>
          <p:nvPr userDrawn="1"/>
        </p:nvSpPr>
        <p:spPr>
          <a:xfrm>
            <a:off x="-19045" y="6567488"/>
            <a:ext cx="12207870" cy="336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i="1" dirty="0">
                <a:solidFill>
                  <a:srgbClr val="FF0000"/>
                </a:solidFill>
              </a:rPr>
              <a:t>FV3GFS</a:t>
            </a:r>
            <a:r>
              <a:rPr lang="en-US" sz="1400" i="1" baseline="0" dirty="0">
                <a:solidFill>
                  <a:srgbClr val="FF0000"/>
                </a:solidFill>
              </a:rPr>
              <a:t> Status Update Briefing to NHC, 08/16/18</a:t>
            </a:r>
            <a:endParaRPr lang="en-US" sz="1400" i="1" dirty="0">
              <a:solidFill>
                <a:srgbClr val="FF0000"/>
              </a:solidFill>
            </a:endParaRPr>
          </a:p>
        </p:txBody>
      </p:sp>
      <p:pic>
        <p:nvPicPr>
          <p:cNvPr id="9" name="Picture 3" descr="doc_logo">
            <a:extLst>
              <a:ext uri="{FF2B5EF4-FFF2-40B4-BE49-F238E27FC236}">
                <a16:creationId xmlns="" xmlns:a16="http://schemas.microsoft.com/office/drawing/2014/main" id="{680A3831-C59B-F14B-A248-F5BC36423C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790467" y="6573839"/>
            <a:ext cx="36661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NOAA">
            <a:extLst>
              <a:ext uri="{FF2B5EF4-FFF2-40B4-BE49-F238E27FC236}">
                <a16:creationId xmlns="" xmlns:a16="http://schemas.microsoft.com/office/drawing/2014/main" id="{8A053BA0-3EDF-5747-B190-10DFB19F21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354018" y="6573839"/>
            <a:ext cx="36661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nws_logo.gif">
            <a:extLst>
              <a:ext uri="{FF2B5EF4-FFF2-40B4-BE49-F238E27FC236}">
                <a16:creationId xmlns="" xmlns:a16="http://schemas.microsoft.com/office/drawing/2014/main" id="{D1D75738-6475-DD48-AFCB-04560FEEF8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915982" y="6573839"/>
            <a:ext cx="36661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>
            <a:extLst>
              <a:ext uri="{FF2B5EF4-FFF2-40B4-BE49-F238E27FC236}">
                <a16:creationId xmlns="" xmlns:a16="http://schemas.microsoft.com/office/drawing/2014/main" id="{33459F8C-5A04-B446-9BAA-0B5CC45EE6F4}"/>
              </a:ext>
            </a:extLst>
          </p:cNvPr>
          <p:cNvSpPr txBox="1"/>
          <p:nvPr userDrawn="1"/>
        </p:nvSpPr>
        <p:spPr>
          <a:xfrm>
            <a:off x="9647900" y="6591301"/>
            <a:ext cx="1112547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fld id="{53ED7207-E949-45DA-B7E7-D3F16A94A332}" type="slidenum">
              <a:rPr lang="en-US"/>
              <a:pPr algn="r"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EDB1E451-98F4-5146-961C-B044F0F196EF}"/>
              </a:ext>
            </a:extLst>
          </p:cNvPr>
          <p:cNvSpPr/>
          <p:nvPr userDrawn="1"/>
        </p:nvSpPr>
        <p:spPr>
          <a:xfrm>
            <a:off x="-19045" y="0"/>
            <a:ext cx="12207870" cy="971550"/>
          </a:xfrm>
          <a:prstGeom prst="rect">
            <a:avLst/>
          </a:prstGeom>
          <a:gradFill flip="none" rotWithShape="1">
            <a:gsLst>
              <a:gs pos="0">
                <a:srgbClr val="9EEAFF"/>
              </a:gs>
              <a:gs pos="100000">
                <a:srgbClr val="FFFFFF"/>
              </a:gs>
              <a:gs pos="70000">
                <a:srgbClr val="9EEAFF"/>
              </a:gs>
            </a:gsLst>
            <a:lin ang="0" scaled="1"/>
            <a:tileRect/>
          </a:gra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16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9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90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354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3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6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8AF0-F930-4CC4-98FA-DDCDB4FD8E90}" type="datetimeFigureOut">
              <a:rPr lang="en-US" smtClean="0"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42775-4FE8-44CA-9A15-900E0D79A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8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emc.ncep.noaa.gov/users/meg/fv3gf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g"/><Relationship Id="rId5" Type="http://schemas.openxmlformats.org/officeDocument/2006/relationships/image" Target="../media/image55.gif"/><Relationship Id="rId6" Type="http://schemas.openxmlformats.org/officeDocument/2006/relationships/image" Target="../media/image33.gif"/><Relationship Id="rId7" Type="http://schemas.openxmlformats.org/officeDocument/2006/relationships/image" Target="../media/image56.gif"/><Relationship Id="rId8" Type="http://schemas.openxmlformats.org/officeDocument/2006/relationships/image" Target="../media/image5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eather.gov/media/notification/scn19-40gfs_v15_1.pd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341" y="397021"/>
            <a:ext cx="10474771" cy="49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199" b="1" dirty="0">
                <a:solidFill>
                  <a:srgbClr val="FF0000"/>
                </a:solidFill>
                <a:latin typeface="Arial"/>
                <a:cs typeface="Arial"/>
              </a:rPr>
              <a:t>THE IMPLEMENTATION of GFSv15</a:t>
            </a:r>
            <a:endParaRPr lang="en-US" sz="3199" b="1" dirty="0">
              <a:solidFill>
                <a:srgbClr val="FF0000"/>
              </a:solidFill>
            </a:endParaRPr>
          </a:p>
        </p:txBody>
      </p:sp>
      <p:sp>
        <p:nvSpPr>
          <p:cNvPr id="6" name="AutoShape 4" descr="ftp://ftp.ssec.wisc.edu/pub/mtpw2/images/tpw_nrl_colors/epac/201803/comp20180322.000000_tpw.png"/>
          <p:cNvSpPr>
            <a:spLocks noChangeAspect="1" noChangeArrowheads="1"/>
          </p:cNvSpPr>
          <p:nvPr/>
        </p:nvSpPr>
        <p:spPr bwMode="auto">
          <a:xfrm>
            <a:off x="1831497" y="8829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7" name="TextBox 6"/>
          <p:cNvSpPr txBox="1"/>
          <p:nvPr/>
        </p:nvSpPr>
        <p:spPr>
          <a:xfrm>
            <a:off x="1523602" y="4361560"/>
            <a:ext cx="9141619" cy="152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99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299" b="1" dirty="0">
                <a:latin typeface="Arial"/>
                <a:cs typeface="Arial"/>
              </a:rPr>
              <a:t>Geoff Manikin, Alicia Bentley, Logan Dawson, Tracey Dorian</a:t>
            </a:r>
          </a:p>
          <a:p>
            <a:pPr algn="ctr"/>
            <a:r>
              <a:rPr lang="en-US" sz="2299" dirty="0">
                <a:solidFill>
                  <a:srgbClr val="0000FF"/>
                </a:solidFill>
                <a:latin typeface="Arial"/>
                <a:cs typeface="Arial"/>
              </a:rPr>
              <a:t> NCEP/EMC Model Evaluation Group</a:t>
            </a:r>
          </a:p>
          <a:p>
            <a:pPr algn="ctr"/>
            <a:r>
              <a:rPr lang="en-US" sz="2299" dirty="0">
                <a:solidFill>
                  <a:srgbClr val="0000FF"/>
                </a:solidFill>
                <a:latin typeface="Arial"/>
                <a:cs typeface="Arial"/>
              </a:rPr>
              <a:t> 13 June 2019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1142702" y="212528"/>
            <a:ext cx="10170051" cy="198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142702" y="1097396"/>
            <a:ext cx="1017005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90EAFC3-31C4-6447-85E9-3F9EF5B08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02"/>
          <a:stretch/>
        </p:blipFill>
        <p:spPr>
          <a:xfrm>
            <a:off x="3201233" y="1316302"/>
            <a:ext cx="5786358" cy="3154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B11F19-BBAF-3F44-9B94-EA65BAFE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8" y="1316302"/>
            <a:ext cx="2967529" cy="2967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E331F6-3895-C048-B197-AF5922B4E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31"/>
          <a:stretch/>
        </p:blipFill>
        <p:spPr>
          <a:xfrm>
            <a:off x="9207008" y="1239625"/>
            <a:ext cx="2916427" cy="31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4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v3_fv3test_TMP2m_f24_Cycle_20180716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49745" r="28937" b="13809"/>
          <a:stretch/>
        </p:blipFill>
        <p:spPr>
          <a:xfrm>
            <a:off x="6326941" y="1840486"/>
            <a:ext cx="4303597" cy="3248078"/>
          </a:xfrm>
          <a:prstGeom prst="rect">
            <a:avLst/>
          </a:prstGeom>
        </p:spPr>
      </p:pic>
      <p:pic>
        <p:nvPicPr>
          <p:cNvPr id="4" name="Picture 3" descr="fv3_fv3test_TMPsfc_OCEAN_f24_Cycle_2018071600.gif">
            <a:extLst>
              <a:ext uri="{FF2B5EF4-FFF2-40B4-BE49-F238E27FC236}">
                <a16:creationId xmlns="" xmlns:a16="http://schemas.microsoft.com/office/drawing/2014/main" id="{B48F9004-F950-E247-B0B2-2F16407F0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50251" r="27843" b="14445"/>
          <a:stretch/>
        </p:blipFill>
        <p:spPr>
          <a:xfrm>
            <a:off x="1522413" y="1897457"/>
            <a:ext cx="4478919" cy="3119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71DAA5-2F33-DF42-BFAE-5250B60DEBC4}"/>
              </a:ext>
            </a:extLst>
          </p:cNvPr>
          <p:cNvSpPr txBox="1"/>
          <p:nvPr/>
        </p:nvSpPr>
        <p:spPr>
          <a:xfrm>
            <a:off x="5315950" y="3024340"/>
            <a:ext cx="1620187" cy="7155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RED indicates where</a:t>
            </a:r>
          </a:p>
          <a:p>
            <a:r>
              <a:rPr lang="en-US" sz="1350" dirty="0"/>
              <a:t>  run with new SST</a:t>
            </a:r>
          </a:p>
          <a:p>
            <a:r>
              <a:rPr lang="en-US" sz="1350" dirty="0"/>
              <a:t>  is </a:t>
            </a:r>
            <a:r>
              <a:rPr lang="en-US" sz="1350" dirty="0" smtClean="0"/>
              <a:t>warmer</a:t>
            </a: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1B2302-2A9F-8A49-8168-7C4D197DF42E}"/>
              </a:ext>
            </a:extLst>
          </p:cNvPr>
          <p:cNvSpPr txBox="1"/>
          <p:nvPr/>
        </p:nvSpPr>
        <p:spPr>
          <a:xfrm>
            <a:off x="3560351" y="246553"/>
            <a:ext cx="4877425" cy="415627"/>
          </a:xfrm>
          <a:prstGeom prst="rect">
            <a:avLst/>
          </a:prstGeom>
          <a:solidFill>
            <a:srgbClr val="C5A2B3"/>
          </a:solidFill>
        </p:spPr>
        <p:txBody>
          <a:bodyPr wrap="none" rtlCol="0">
            <a:spAutoFit/>
          </a:bodyPr>
          <a:lstStyle/>
          <a:p>
            <a:r>
              <a:rPr lang="en-US" sz="2101" dirty="0"/>
              <a:t>CHANGE MADE IN SEPTEMBER 2018 to SST</a:t>
            </a:r>
          </a:p>
        </p:txBody>
      </p:sp>
      <p:pic>
        <p:nvPicPr>
          <p:cNvPr id="7" name="Picture 6" descr="fv3_fv3test_TMPsfc_OCEAN_f24_Cycle_2018071600.gif">
            <a:extLst>
              <a:ext uri="{FF2B5EF4-FFF2-40B4-BE49-F238E27FC236}">
                <a16:creationId xmlns="" xmlns:a16="http://schemas.microsoft.com/office/drawing/2014/main" id="{357E010B-B6EA-6F44-9C8A-0B19C8765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r="16389" b="89427"/>
          <a:stretch/>
        </p:blipFill>
        <p:spPr>
          <a:xfrm>
            <a:off x="1384739" y="979899"/>
            <a:ext cx="4473340" cy="599838"/>
          </a:xfrm>
          <a:prstGeom prst="rect">
            <a:avLst/>
          </a:prstGeom>
        </p:spPr>
      </p:pic>
      <p:pic>
        <p:nvPicPr>
          <p:cNvPr id="8" name="Picture 7" descr="fv3_fv3test_TMP2m_f24_Cycle_2018071600.gif">
            <a:extLst>
              <a:ext uri="{FF2B5EF4-FFF2-40B4-BE49-F238E27FC236}">
                <a16:creationId xmlns="" xmlns:a16="http://schemas.microsoft.com/office/drawing/2014/main" id="{AA0BE9AE-803A-2B4C-816A-CFEE5DB7D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-1" r="17063" b="90985"/>
          <a:stretch/>
        </p:blipFill>
        <p:spPr>
          <a:xfrm>
            <a:off x="6126044" y="997489"/>
            <a:ext cx="4365709" cy="507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4658" y="1251332"/>
            <a:ext cx="1135247" cy="300082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ill Sans"/>
                <a:cs typeface="Gill Sans"/>
              </a:rPr>
              <a:t>F24 valid 00Z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DC51A5-5251-0947-A8D9-945025DA7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1" b="47118"/>
          <a:stretch/>
        </p:blipFill>
        <p:spPr>
          <a:xfrm>
            <a:off x="3940848" y="4961232"/>
            <a:ext cx="3891479" cy="1896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A984B5-7C99-DB46-9511-0416156B1FE5}"/>
              </a:ext>
            </a:extLst>
          </p:cNvPr>
          <p:cNvSpPr txBox="1"/>
          <p:nvPr/>
        </p:nvSpPr>
        <p:spPr>
          <a:xfrm>
            <a:off x="7995132" y="5599417"/>
            <a:ext cx="1511504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Mean SST in</a:t>
            </a:r>
          </a:p>
          <a:p>
            <a:r>
              <a:rPr lang="en-US" dirty="0"/>
              <a:t> North </a:t>
            </a:r>
            <a:r>
              <a:rPr lang="en-US" dirty="0" smtClean="0"/>
              <a:t>Pacific</a:t>
            </a:r>
            <a:endParaRPr lang="en-US" dirty="0"/>
          </a:p>
          <a:p>
            <a:r>
              <a:rPr lang="en-US" dirty="0" smtClean="0"/>
              <a:t>GFS</a:t>
            </a:r>
            <a:r>
              <a:rPr lang="en-US" b="1" dirty="0" smtClean="0"/>
              <a:t>v14</a:t>
            </a:r>
            <a:r>
              <a:rPr lang="en-US" dirty="0" smtClean="0"/>
              <a:t> vs </a:t>
            </a:r>
            <a:r>
              <a:rPr lang="en-US" b="1" dirty="0" smtClean="0">
                <a:solidFill>
                  <a:srgbClr val="FF0000"/>
                </a:solidFill>
              </a:rPr>
              <a:t>v15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6C6572-91E7-FA40-A32C-B91E3939C954}"/>
              </a:ext>
            </a:extLst>
          </p:cNvPr>
          <p:cNvSpPr txBox="1"/>
          <p:nvPr/>
        </p:nvSpPr>
        <p:spPr>
          <a:xfrm>
            <a:off x="5666301" y="5649686"/>
            <a:ext cx="1161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GFSv15</a:t>
            </a:r>
          </a:p>
          <a:p>
            <a:r>
              <a:rPr lang="en-US" dirty="0" smtClean="0"/>
              <a:t>TOO COLD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7F1946-5AE5-914A-8379-89DAA71A6B6D}"/>
              </a:ext>
            </a:extLst>
          </p:cNvPr>
          <p:cNvSpPr txBox="1"/>
          <p:nvPr/>
        </p:nvSpPr>
        <p:spPr>
          <a:xfrm>
            <a:off x="6719905" y="5423872"/>
            <a:ext cx="8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25763" y="5599417"/>
            <a:ext cx="809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GFSv14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GFSv15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2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7019"/>
            <a:ext cx="121888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</a:rPr>
              <a:t>HIGHLIGHTS OF </a:t>
            </a:r>
            <a:r>
              <a:rPr lang="en-US" sz="3800" b="1" dirty="0">
                <a:solidFill>
                  <a:srgbClr val="FF0000"/>
                </a:solidFill>
              </a:rPr>
              <a:t>THE POSITIVES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CFC46E-0D46-714C-BCE3-24EE89177CBA}"/>
              </a:ext>
            </a:extLst>
          </p:cNvPr>
          <p:cNvSpPr txBox="1"/>
          <p:nvPr/>
        </p:nvSpPr>
        <p:spPr>
          <a:xfrm>
            <a:off x="201340" y="885466"/>
            <a:ext cx="11786145" cy="5801588"/>
          </a:xfrm>
          <a:prstGeom prst="rect">
            <a:avLst/>
          </a:prstGeom>
          <a:solidFill>
            <a:srgbClr val="F7FF8F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650" b="1" dirty="0" smtClean="0"/>
              <a:t>500-MB AC SCORES </a:t>
            </a:r>
            <a:r>
              <a:rPr lang="en-US" sz="2650" b="1" dirty="0"/>
              <a:t>ARE </a:t>
            </a:r>
            <a:r>
              <a:rPr lang="en-US" sz="2650" b="1" dirty="0" smtClean="0"/>
              <a:t>STATISTICALLY SIGNIFICANTLY BETTER IN GFSv15, </a:t>
            </a:r>
            <a:r>
              <a:rPr lang="en-US" sz="2650" b="1" dirty="0"/>
              <a:t>AND OTHER SYNOPTIC STATS ARE </a:t>
            </a:r>
            <a:r>
              <a:rPr lang="en-US" sz="2650" b="1" dirty="0" smtClean="0"/>
              <a:t>TYPICALLY </a:t>
            </a:r>
            <a:r>
              <a:rPr lang="en-US" sz="2650" b="1" dirty="0"/>
              <a:t>AS GOOD AS </a:t>
            </a:r>
            <a:r>
              <a:rPr lang="en-US" sz="2650" b="1" dirty="0" smtClean="0"/>
              <a:t>IN GFSv14, WITH </a:t>
            </a:r>
            <a:r>
              <a:rPr lang="en-US" sz="2650" b="1" dirty="0"/>
              <a:t>SOME IMPROVEMENT IN DETAILS</a:t>
            </a:r>
          </a:p>
          <a:p>
            <a:pPr marL="342900" indent="-342900">
              <a:buAutoNum type="arabicPeriod"/>
            </a:pPr>
            <a:endParaRPr lang="en-US" sz="2650" b="1" dirty="0"/>
          </a:p>
          <a:p>
            <a:pPr marL="342900" indent="-342900">
              <a:buAutoNum type="arabicPeriod"/>
            </a:pPr>
            <a:r>
              <a:rPr lang="en-US" sz="2650" b="1" dirty="0"/>
              <a:t>IMPROVED </a:t>
            </a:r>
            <a:r>
              <a:rPr lang="en-US" sz="2650" b="1" dirty="0" smtClean="0"/>
              <a:t>WARM-SEASON </a:t>
            </a:r>
            <a:r>
              <a:rPr lang="en-US" sz="2650" b="1" dirty="0"/>
              <a:t>DIURNAL </a:t>
            </a:r>
            <a:r>
              <a:rPr lang="en-US" sz="2650" b="1" dirty="0" smtClean="0"/>
              <a:t>CYCLE </a:t>
            </a:r>
            <a:r>
              <a:rPr lang="en-US" sz="2650" b="1" smtClean="0"/>
              <a:t>OF PRECIPITATION</a:t>
            </a:r>
          </a:p>
          <a:p>
            <a:endParaRPr lang="en-US" sz="2650" b="1" dirty="0"/>
          </a:p>
          <a:p>
            <a:r>
              <a:rPr lang="en-US" sz="2650" b="1" dirty="0"/>
              <a:t>3. INTENSE TROPICAL DEEPENING NOT SEEN IN GFSv15</a:t>
            </a:r>
          </a:p>
          <a:p>
            <a:endParaRPr lang="en-US" sz="2650" b="1" dirty="0"/>
          </a:p>
          <a:p>
            <a:r>
              <a:rPr lang="en-US" sz="2650" b="1" dirty="0"/>
              <a:t>4. DOUBLE-LOW CENTERS FOR SINGLE STORM NOT SEEN IN GFSv15 </a:t>
            </a:r>
            <a:r>
              <a:rPr lang="en-US" sz="2650" b="1" dirty="0" smtClean="0"/>
              <a:t>FCTS OR ANL</a:t>
            </a:r>
            <a:endParaRPr lang="en-US" sz="2650" b="1" dirty="0"/>
          </a:p>
          <a:p>
            <a:endParaRPr lang="en-US" sz="2650" b="1" dirty="0"/>
          </a:p>
          <a:p>
            <a:r>
              <a:rPr lang="en-US" sz="2650" b="1" dirty="0"/>
              <a:t>5. GFSv15 SEEMS TO BE ABLE TO GENERATE MODEST SFC CONVECTIVE COLD </a:t>
            </a:r>
          </a:p>
          <a:p>
            <a:r>
              <a:rPr lang="en-US" sz="2650" b="1" dirty="0"/>
              <a:t>    POOLS, WITH CORRESPONDING IMPROVEMENT IN WARM SEASON QPF</a:t>
            </a:r>
          </a:p>
          <a:p>
            <a:endParaRPr lang="en-US" sz="2650" b="1" dirty="0"/>
          </a:p>
          <a:p>
            <a:r>
              <a:rPr lang="en-US" sz="2650" b="1" dirty="0"/>
              <a:t>6. NEW SIMULATED COMPOSITE REFLECTIVITY PARAMETER IS AVAILABLE</a:t>
            </a:r>
          </a:p>
        </p:txBody>
      </p:sp>
    </p:spTree>
    <p:extLst>
      <p:ext uri="{BB962C8B-B14F-4D97-AF65-F5344CB8AC3E}">
        <p14:creationId xmlns:p14="http://schemas.microsoft.com/office/powerpoint/2010/main" val="272170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mc.ncep.noaa.gov/gmb/emc.glopara/vsdb/prfv3rt3_rt/allmodel/daily/cor/cor_day5_HGT_P500_G2NH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5077" r="5149" b="48308"/>
          <a:stretch/>
        </p:blipFill>
        <p:spPr bwMode="auto">
          <a:xfrm>
            <a:off x="134103" y="1843086"/>
            <a:ext cx="6001088" cy="312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579611" y="3772964"/>
            <a:ext cx="801845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99" tIns="60949" rIns="121899" bIns="60949"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Arial" charset="0"/>
                <a:cs typeface="Arial" charset="0"/>
              </a:rPr>
              <a:t>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2766CE-C10F-2E49-B0CF-07D69A0FAE53}"/>
              </a:ext>
            </a:extLst>
          </p:cNvPr>
          <p:cNvSpPr txBox="1"/>
          <p:nvPr/>
        </p:nvSpPr>
        <p:spPr>
          <a:xfrm>
            <a:off x="919915" y="335572"/>
            <a:ext cx="10483434" cy="677108"/>
          </a:xfrm>
          <a:prstGeom prst="rect">
            <a:avLst/>
          </a:prstGeom>
          <a:solidFill>
            <a:srgbClr val="BACDE5"/>
          </a:solidFill>
        </p:spPr>
        <p:txBody>
          <a:bodyPr wrap="none" rtlCol="0">
            <a:spAutoFit/>
          </a:bodyPr>
          <a:lstStyle/>
          <a:p>
            <a:r>
              <a:rPr lang="en-US" sz="3800" b="1" dirty="0"/>
              <a:t>DAY </a:t>
            </a:r>
            <a:r>
              <a:rPr lang="en-US" sz="3800" b="1" dirty="0" smtClean="0"/>
              <a:t>5: 500-mb </a:t>
            </a:r>
            <a:r>
              <a:rPr lang="en-US" sz="3800" b="1" dirty="0"/>
              <a:t>AC SCORES FOR THIS PAST WINTER</a:t>
            </a:r>
          </a:p>
        </p:txBody>
      </p:sp>
      <p:pic>
        <p:nvPicPr>
          <p:cNvPr id="1032" name="Picture 8" descr="https://www.emc.ncep.noaa.gov/gmb/emc.glopara/vsdb/prfv3rt3_rt/allmodel/daily/cor/cor_day5_HGT_P500_G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5282" r="4656" b="47950"/>
          <a:stretch/>
        </p:blipFill>
        <p:spPr bwMode="auto">
          <a:xfrm>
            <a:off x="6195835" y="1882476"/>
            <a:ext cx="5946526" cy="30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="" xmlns:a16="http://schemas.microsoft.com/office/drawing/2014/main" id="{A5A22B91-3318-8941-91D3-99332E04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035" y="3763848"/>
            <a:ext cx="1614116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99" tIns="60949" rIns="121899" bIns="60949"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Arial" charset="0"/>
                <a:cs typeface="Arial" charset="0"/>
              </a:rPr>
              <a:t>GLOBE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59673" y="5270069"/>
            <a:ext cx="2983557" cy="104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99" tIns="60949" rIns="121899" bIns="60949"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atin typeface="Arial" charset="0"/>
                <a:cs typeface="Arial" charset="0"/>
              </a:rPr>
              <a:t>GFSv14:  0.890</a:t>
            </a:r>
          </a:p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GFSv15:  0.897</a:t>
            </a:r>
            <a:endParaRPr lang="en-US" sz="3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586158" y="5258116"/>
            <a:ext cx="2983557" cy="104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99" tIns="60949" rIns="121899" bIns="60949"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latin typeface="Arial" charset="0"/>
                <a:cs typeface="Arial" charset="0"/>
              </a:rPr>
              <a:t>GFSv14:  0.879</a:t>
            </a:r>
          </a:p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GFSv15:  0.890</a:t>
            </a:r>
            <a:endParaRPr lang="en-US" sz="3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2766CE-C10F-2E49-B0CF-07D69A0FAE53}"/>
              </a:ext>
            </a:extLst>
          </p:cNvPr>
          <p:cNvSpPr txBox="1"/>
          <p:nvPr/>
        </p:nvSpPr>
        <p:spPr>
          <a:xfrm>
            <a:off x="1287066" y="335572"/>
            <a:ext cx="9614693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800" b="1" dirty="0" smtClean="0"/>
              <a:t>DIE-OFF : 500-mb </a:t>
            </a:r>
            <a:r>
              <a:rPr lang="en-US" sz="3800" b="1" dirty="0"/>
              <a:t>AC SCORES FOR THIS </a:t>
            </a:r>
            <a:r>
              <a:rPr lang="en-US" sz="3800" b="1" dirty="0" smtClean="0"/>
              <a:t>SPRING</a:t>
            </a:r>
            <a:endParaRPr lang="en-US" sz="3800" b="1" dirty="0"/>
          </a:p>
        </p:txBody>
      </p:sp>
      <p:pic>
        <p:nvPicPr>
          <p:cNvPr id="3" name="Picture 2" descr="cordieoff_HGT_P500_G2NHX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6" b="50085"/>
          <a:stretch/>
        </p:blipFill>
        <p:spPr>
          <a:xfrm>
            <a:off x="262893" y="1161717"/>
            <a:ext cx="5803432" cy="5696283"/>
          </a:xfrm>
          <a:prstGeom prst="rect">
            <a:avLst/>
          </a:prstGeom>
        </p:spPr>
      </p:pic>
      <p:pic>
        <p:nvPicPr>
          <p:cNvPr id="4" name="Picture 3" descr="cordieoff_HGT_P500_G2 (1)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b="49859"/>
          <a:stretch/>
        </p:blipFill>
        <p:spPr>
          <a:xfrm>
            <a:off x="6066325" y="1161717"/>
            <a:ext cx="5802945" cy="5696283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63180" y="3631506"/>
            <a:ext cx="801845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99" tIns="60949" rIns="121899" bIns="60949"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Arial" charset="0"/>
                <a:cs typeface="Arial" charset="0"/>
              </a:rPr>
              <a:t>NH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A5A22B91-3318-8941-91D3-99332E04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8488" y="3649700"/>
            <a:ext cx="1614116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99" tIns="60949" rIns="121899" bIns="60949">
            <a:spAutoFit/>
          </a:bodyPr>
          <a:lstStyle/>
          <a:p>
            <a:pPr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latin typeface="Arial" charset="0"/>
                <a:cs typeface="Arial" charset="0"/>
              </a:rPr>
              <a:t>GLOBE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88298" y="1661001"/>
            <a:ext cx="4730648" cy="135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 algn="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</a:rPr>
              <a:t>GFSv15 is SS better </a:t>
            </a:r>
          </a:p>
          <a:p>
            <a:pPr algn="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through ~Day 6</a:t>
            </a:r>
            <a:r>
              <a:rPr lang="en-US" sz="2000" dirty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 </a:t>
            </a: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&amp; </a:t>
            </a:r>
            <a:b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</a:b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better (not SS) </a:t>
            </a:r>
            <a:b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</a:b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through Day 7 </a:t>
            </a:r>
            <a:endParaRPr lang="en-US" sz="2000" dirty="0">
              <a:solidFill>
                <a:srgbClr val="1F4BDD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696186" y="1673995"/>
            <a:ext cx="4697193" cy="135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 algn="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</a:rPr>
              <a:t>GFSv15 is SS better </a:t>
            </a:r>
          </a:p>
          <a:p>
            <a:pPr algn="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through Day 6</a:t>
            </a:r>
            <a:r>
              <a:rPr lang="en-US" sz="2000" dirty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 </a:t>
            </a: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&amp; </a:t>
            </a:r>
            <a:b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</a:b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better (not SS) </a:t>
            </a:r>
            <a:b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</a:b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through Day </a:t>
            </a:r>
            <a:r>
              <a:rPr lang="en-US" sz="2000" dirty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9</a:t>
            </a:r>
            <a:r>
              <a:rPr lang="en-US" sz="2000" dirty="0" smtClean="0">
                <a:solidFill>
                  <a:srgbClr val="1F4BDD"/>
                </a:solidFill>
                <a:latin typeface="Arial" charset="0"/>
                <a:cs typeface="Arial" charset="0"/>
                <a:sym typeface="Wingdings"/>
              </a:rPr>
              <a:t> </a:t>
            </a:r>
            <a:endParaRPr lang="en-US" sz="2000" dirty="0">
              <a:solidFill>
                <a:srgbClr val="1F4BDD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54025" y="2225106"/>
            <a:ext cx="1517535" cy="8617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 algn="ct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charset="0"/>
                <a:cs typeface="Arial" charset="0"/>
              </a:rPr>
              <a:t>GFSv14</a:t>
            </a:r>
          </a:p>
          <a:p>
            <a:pPr algn="ct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GFSv15</a:t>
            </a:r>
            <a:endParaRPr lang="en-US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759610" y="2227305"/>
            <a:ext cx="1515341" cy="8617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1899" tIns="60949" rIns="121899" bIns="60949">
            <a:spAutoFit/>
          </a:bodyPr>
          <a:lstStyle/>
          <a:p>
            <a:pPr algn="ct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charset="0"/>
                <a:cs typeface="Arial" charset="0"/>
              </a:rPr>
              <a:t>GFSv14</a:t>
            </a:r>
          </a:p>
          <a:p>
            <a:pPr algn="ctr" defTabSz="60949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GFSv15</a:t>
            </a:r>
            <a:endParaRPr lang="en-US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4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offrey.manikin\Desktop\fv3gfs_12z_Jun-Aug2018_CONU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4"/>
          <a:stretch/>
        </p:blipFill>
        <p:spPr bwMode="auto">
          <a:xfrm>
            <a:off x="2314140" y="923021"/>
            <a:ext cx="7344801" cy="51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EF4D58-5054-D649-BDEA-836E9C84DF99}"/>
              </a:ext>
            </a:extLst>
          </p:cNvPr>
          <p:cNvSpPr txBox="1"/>
          <p:nvPr/>
        </p:nvSpPr>
        <p:spPr>
          <a:xfrm>
            <a:off x="3424455" y="6096001"/>
            <a:ext cx="5124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1C5BBA"/>
                </a:solidFill>
              </a:rPr>
              <a:t>GFSv15</a:t>
            </a:r>
            <a:r>
              <a:rPr lang="en-US" sz="4000" b="1" dirty="0" smtClean="0">
                <a:solidFill>
                  <a:srgbClr val="0071C0"/>
                </a:solidFill>
              </a:rPr>
              <a:t>    </a:t>
            </a:r>
            <a:r>
              <a:rPr lang="en-US" sz="4000" b="1" dirty="0" smtClean="0">
                <a:solidFill>
                  <a:srgbClr val="FF0000"/>
                </a:solidFill>
              </a:rPr>
              <a:t>GFSv14    </a:t>
            </a:r>
            <a:r>
              <a:rPr lang="en-US" sz="4000" b="1" dirty="0" smtClean="0">
                <a:solidFill>
                  <a:srgbClr val="8BE540"/>
                </a:solidFill>
              </a:rPr>
              <a:t>OBS</a:t>
            </a:r>
            <a:endParaRPr lang="en-US" sz="4000" b="1" dirty="0">
              <a:solidFill>
                <a:srgbClr val="8BE54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DAFB1E-034C-3F49-9CBE-6E0D69C3D3A5}"/>
              </a:ext>
            </a:extLst>
          </p:cNvPr>
          <p:cNvSpPr txBox="1"/>
          <p:nvPr/>
        </p:nvSpPr>
        <p:spPr>
          <a:xfrm>
            <a:off x="1567021" y="235013"/>
            <a:ext cx="9054782" cy="707886"/>
          </a:xfrm>
          <a:prstGeom prst="rect">
            <a:avLst/>
          </a:prstGeom>
          <a:solidFill>
            <a:srgbClr val="BACDE5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/>
              <a:t>SUMMER 2018 CONUS DOMAIN-AVG PCP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BDBF65-2362-BB4E-B413-88934380BCED}"/>
              </a:ext>
            </a:extLst>
          </p:cNvPr>
          <p:cNvSpPr txBox="1"/>
          <p:nvPr/>
        </p:nvSpPr>
        <p:spPr>
          <a:xfrm>
            <a:off x="9286666" y="3915380"/>
            <a:ext cx="27366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Improvement in</a:t>
            </a:r>
            <a:br>
              <a:rPr lang="en-US" sz="2500" b="1" dirty="0" smtClean="0"/>
            </a:br>
            <a:r>
              <a:rPr lang="en-US" sz="2500" b="1" dirty="0" smtClean="0"/>
              <a:t>GFSv15 is the most</a:t>
            </a:r>
            <a:br>
              <a:rPr lang="en-US" sz="2500" b="1" dirty="0" smtClean="0"/>
            </a:br>
            <a:r>
              <a:rPr lang="en-US" sz="2500" b="1" dirty="0" smtClean="0"/>
              <a:t>pronounced during </a:t>
            </a:r>
            <a:br>
              <a:rPr lang="en-US" sz="2500" b="1" dirty="0" smtClean="0"/>
            </a:br>
            <a:r>
              <a:rPr lang="en-US" sz="2500" b="1" dirty="0" smtClean="0"/>
              <a:t>overnight hours </a:t>
            </a:r>
            <a:endParaRPr lang="en-US" sz="25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8E4847-68D5-7540-BCA1-8FE59D1A3CC3}"/>
              </a:ext>
            </a:extLst>
          </p:cNvPr>
          <p:cNvSpPr txBox="1"/>
          <p:nvPr/>
        </p:nvSpPr>
        <p:spPr>
          <a:xfrm>
            <a:off x="9298459" y="1515891"/>
            <a:ext cx="229518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Considerable </a:t>
            </a:r>
          </a:p>
          <a:p>
            <a:r>
              <a:rPr lang="en-US" sz="2500" b="1" dirty="0" smtClean="0"/>
              <a:t>improvement</a:t>
            </a:r>
            <a:br>
              <a:rPr lang="en-US" sz="2500" b="1" dirty="0" smtClean="0"/>
            </a:br>
            <a:r>
              <a:rPr lang="en-US" sz="2500" b="1" dirty="0"/>
              <a:t>in diurnal </a:t>
            </a:r>
            <a:r>
              <a:rPr lang="en-US" sz="2500" b="1" dirty="0" smtClean="0"/>
              <a:t>cycle</a:t>
            </a:r>
            <a:br>
              <a:rPr lang="en-US" sz="2500" b="1" dirty="0" smtClean="0"/>
            </a:br>
            <a:r>
              <a:rPr lang="en-US" sz="2500" b="1" dirty="0" smtClean="0"/>
              <a:t>of warm season </a:t>
            </a:r>
          </a:p>
          <a:p>
            <a:r>
              <a:rPr lang="en-US" sz="2500" b="1" dirty="0" smtClean="0"/>
              <a:t>precipitation</a:t>
            </a:r>
            <a:br>
              <a:rPr lang="en-US" sz="2500" b="1" dirty="0" smtClean="0"/>
            </a:br>
            <a:endParaRPr 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71231" y="1559785"/>
            <a:ext cx="1384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Better timing</a:t>
            </a:r>
          </a:p>
          <a:p>
            <a:r>
              <a:rPr lang="en-US" sz="1400" b="1" dirty="0"/>
              <a:t>o</a:t>
            </a:r>
            <a:r>
              <a:rPr lang="en-US" sz="1400" b="1" dirty="0" smtClean="0"/>
              <a:t>f late-day MAX</a:t>
            </a:r>
            <a:endParaRPr lang="en-US" sz="1400" b="1" dirty="0"/>
          </a:p>
        </p:txBody>
      </p:sp>
      <p:sp>
        <p:nvSpPr>
          <p:cNvPr id="9" name="Right Arrow 8"/>
          <p:cNvSpPr/>
          <p:nvPr/>
        </p:nvSpPr>
        <p:spPr>
          <a:xfrm rot="9177513">
            <a:off x="3957016" y="2050242"/>
            <a:ext cx="1126615" cy="2163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5308616" y="2185091"/>
            <a:ext cx="428561" cy="2273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035584">
            <a:off x="6391458" y="2142312"/>
            <a:ext cx="804539" cy="1597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7500" y="4821104"/>
            <a:ext cx="2062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Better magnitude</a:t>
            </a:r>
          </a:p>
          <a:p>
            <a:r>
              <a:rPr lang="en-US" sz="1400" b="1" dirty="0"/>
              <a:t>o</a:t>
            </a:r>
            <a:r>
              <a:rPr lang="en-US" sz="1400" b="1" dirty="0" smtClean="0"/>
              <a:t>f late-night MIN</a:t>
            </a:r>
            <a:endParaRPr lang="en-US" sz="1400" b="1" dirty="0"/>
          </a:p>
        </p:txBody>
      </p:sp>
      <p:sp>
        <p:nvSpPr>
          <p:cNvPr id="13" name="Right Arrow 12"/>
          <p:cNvSpPr/>
          <p:nvPr/>
        </p:nvSpPr>
        <p:spPr>
          <a:xfrm rot="13919499">
            <a:off x="4754364" y="4236094"/>
            <a:ext cx="929793" cy="261653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4" name="Right Arrow 13"/>
          <p:cNvSpPr/>
          <p:nvPr/>
        </p:nvSpPr>
        <p:spPr>
          <a:xfrm rot="17230783">
            <a:off x="5644608" y="4296786"/>
            <a:ext cx="962420" cy="197005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5" name="Right Arrow 14"/>
          <p:cNvSpPr/>
          <p:nvPr/>
        </p:nvSpPr>
        <p:spPr>
          <a:xfrm rot="20031647">
            <a:off x="6164424" y="4375832"/>
            <a:ext cx="2117947" cy="210440"/>
          </a:xfrm>
          <a:prstGeom prst="right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030A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0710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vijay.t.tallapragada\Desktop\Press-Wind-G217-G19A-G19B-AL.png">
            <a:extLst>
              <a:ext uri="{FF2B5EF4-FFF2-40B4-BE49-F238E27FC236}">
                <a16:creationId xmlns="" xmlns:a16="http://schemas.microsoft.com/office/drawing/2014/main" id="{825EF3F0-6FC8-9A4B-BA53-F9A485A9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" y="625150"/>
            <a:ext cx="9067691" cy="623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C57472-A073-E64D-BA1C-948809D1B348}"/>
              </a:ext>
            </a:extLst>
          </p:cNvPr>
          <p:cNvSpPr txBox="1"/>
          <p:nvPr/>
        </p:nvSpPr>
        <p:spPr>
          <a:xfrm>
            <a:off x="8845571" y="1806706"/>
            <a:ext cx="335241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GFSv14 </a:t>
            </a:r>
            <a:r>
              <a:rPr lang="en-US" sz="2200" dirty="0"/>
              <a:t>has a poor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wind</a:t>
            </a:r>
            <a:r>
              <a:rPr lang="en-US" sz="2200" dirty="0"/>
              <a:t>-pressure relationship,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with</a:t>
            </a:r>
            <a:r>
              <a:rPr lang="en-US" sz="2200" dirty="0"/>
              <a:t> </a:t>
            </a:r>
            <a:r>
              <a:rPr lang="en-US" sz="2200" dirty="0" smtClean="0"/>
              <a:t>max </a:t>
            </a:r>
            <a:r>
              <a:rPr lang="en-US" sz="2200" dirty="0"/>
              <a:t>wind speeds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inconsistent w/ </a:t>
            </a:r>
            <a:r>
              <a:rPr lang="en-US" sz="2200" dirty="0"/>
              <a:t>extremely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low</a:t>
            </a:r>
            <a:r>
              <a:rPr lang="en-US" sz="2200" dirty="0"/>
              <a:t> </a:t>
            </a:r>
            <a:r>
              <a:rPr lang="en-US" sz="2200" dirty="0" smtClean="0"/>
              <a:t>SLP values   </a:t>
            </a:r>
          </a:p>
          <a:p>
            <a:endParaRPr lang="en-US" sz="2200" dirty="0"/>
          </a:p>
          <a:p>
            <a:r>
              <a:rPr lang="en-US" sz="2200" dirty="0"/>
              <a:t>I</a:t>
            </a:r>
            <a:r>
              <a:rPr lang="en-US" sz="2200" dirty="0" smtClean="0"/>
              <a:t>ntensity scores, </a:t>
            </a:r>
            <a:r>
              <a:rPr lang="en-US" sz="2200" dirty="0"/>
              <a:t>computed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with maximum wind </a:t>
            </a:r>
            <a:r>
              <a:rPr lang="en-US" sz="2200" dirty="0"/>
              <a:t>speed,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are better </a:t>
            </a:r>
            <a:r>
              <a:rPr lang="en-US" sz="2200" dirty="0"/>
              <a:t>in </a:t>
            </a:r>
            <a:r>
              <a:rPr lang="en-US" sz="2200" dirty="0" smtClean="0"/>
              <a:t>GFSv15 </a:t>
            </a:r>
          </a:p>
          <a:p>
            <a:r>
              <a:rPr lang="en-US" sz="2200" dirty="0" smtClean="0"/>
              <a:t>(not shown)</a:t>
            </a: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E4303F-37EF-0F4D-B435-C209DB3A6E7A}"/>
              </a:ext>
            </a:extLst>
          </p:cNvPr>
          <p:cNvSpPr txBox="1"/>
          <p:nvPr/>
        </p:nvSpPr>
        <p:spPr>
          <a:xfrm>
            <a:off x="4848422" y="885112"/>
            <a:ext cx="3744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Extreme SLP </a:t>
            </a:r>
            <a:r>
              <a:rPr lang="en-US" sz="2800" b="1" dirty="0" smtClean="0"/>
              <a:t>deepening</a:t>
            </a:r>
            <a:endParaRPr lang="en-US" sz="2800" b="1" dirty="0"/>
          </a:p>
          <a:p>
            <a:r>
              <a:rPr lang="en-US" sz="2800" b="1" dirty="0"/>
              <a:t>  </a:t>
            </a:r>
            <a:r>
              <a:rPr lang="en-US" sz="2800" b="1" dirty="0" smtClean="0"/>
              <a:t>      not </a:t>
            </a:r>
            <a:r>
              <a:rPr lang="en-US" sz="2800" b="1" dirty="0"/>
              <a:t>seen in GFSv15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DAFB1E-034C-3F49-9CBE-6E0D69C3D3A5}"/>
              </a:ext>
            </a:extLst>
          </p:cNvPr>
          <p:cNvSpPr txBox="1"/>
          <p:nvPr/>
        </p:nvSpPr>
        <p:spPr>
          <a:xfrm>
            <a:off x="600579" y="105767"/>
            <a:ext cx="11301491" cy="707886"/>
          </a:xfrm>
          <a:prstGeom prst="rect">
            <a:avLst/>
          </a:prstGeom>
          <a:solidFill>
            <a:srgbClr val="BACDE5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TROPICAL CYCLONE WIND-PRESSURE RELATIONSHIP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1635719" y="4182179"/>
            <a:ext cx="2214743" cy="128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22343" y="4244136"/>
            <a:ext cx="2106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D636B"/>
                </a:solidFill>
                <a:latin typeface="Times New Roman"/>
                <a:cs typeface="Times New Roman"/>
              </a:rPr>
              <a:t>GFSv14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19867" y="4673229"/>
            <a:ext cx="2281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F5DB7"/>
                </a:solidFill>
                <a:latin typeface="Times New Roman"/>
                <a:cs typeface="Times New Roman"/>
              </a:rPr>
              <a:t>GFSv15 (</a:t>
            </a:r>
            <a:r>
              <a:rPr lang="en-US" sz="2200" b="1" dirty="0" err="1" smtClean="0">
                <a:solidFill>
                  <a:srgbClr val="0F5DB7"/>
                </a:solidFill>
                <a:latin typeface="Times New Roman"/>
                <a:cs typeface="Times New Roman"/>
              </a:rPr>
              <a:t>hord</a:t>
            </a:r>
            <a:r>
              <a:rPr lang="en-US" sz="2200" b="1" dirty="0" smtClean="0">
                <a:solidFill>
                  <a:srgbClr val="0F5DB7"/>
                </a:solidFill>
                <a:latin typeface="Times New Roman"/>
                <a:cs typeface="Times New Roman"/>
              </a:rPr>
              <a:t>=6)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1903" y="5091071"/>
            <a:ext cx="2281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21B050"/>
                </a:solidFill>
                <a:latin typeface="Times New Roman"/>
                <a:cs typeface="Times New Roman"/>
              </a:rPr>
              <a:t>GFSv15 (</a:t>
            </a:r>
            <a:r>
              <a:rPr lang="en-US" sz="2200" b="1" dirty="0" err="1" smtClean="0">
                <a:solidFill>
                  <a:srgbClr val="21B050"/>
                </a:solidFill>
                <a:latin typeface="Times New Roman"/>
                <a:cs typeface="Times New Roman"/>
              </a:rPr>
              <a:t>hord</a:t>
            </a:r>
            <a:r>
              <a:rPr lang="en-US" sz="2200" b="1" dirty="0" smtClean="0">
                <a:solidFill>
                  <a:srgbClr val="21B050"/>
                </a:solidFill>
                <a:latin typeface="Times New Roman"/>
                <a:cs typeface="Times New Roman"/>
              </a:rPr>
              <a:t>=5)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5845" y="5152626"/>
            <a:ext cx="11653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Final version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3985844" y="4721739"/>
            <a:ext cx="1231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Older version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5170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F4610B4-5F09-CF43-88B7-C9A356565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783"/>
          <a:stretch/>
        </p:blipFill>
        <p:spPr>
          <a:xfrm>
            <a:off x="688876" y="668966"/>
            <a:ext cx="10724242" cy="536289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4E1D59-4E4D-7442-9467-15F29E8A5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30" b="50199"/>
          <a:stretch/>
        </p:blipFill>
        <p:spPr>
          <a:xfrm>
            <a:off x="688876" y="651689"/>
            <a:ext cx="5314440" cy="5777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14D082-6025-6046-8130-C023EA0611B8}"/>
              </a:ext>
            </a:extLst>
          </p:cNvPr>
          <p:cNvSpPr txBox="1"/>
          <p:nvPr/>
        </p:nvSpPr>
        <p:spPr>
          <a:xfrm>
            <a:off x="4567427" y="2956112"/>
            <a:ext cx="2694712" cy="6309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500" dirty="0"/>
              <a:t>NHC: </a:t>
            </a:r>
            <a:r>
              <a:rPr lang="en-US" sz="3500" dirty="0" smtClean="0"/>
              <a:t> 931 </a:t>
            </a:r>
            <a:r>
              <a:rPr lang="en-US" sz="3500" dirty="0" err="1" smtClean="0"/>
              <a:t>mb</a:t>
            </a:r>
            <a:endParaRPr lang="en-US" sz="35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BDC865-EF7E-184C-86B2-5946D60CC1C9}"/>
              </a:ext>
            </a:extLst>
          </p:cNvPr>
          <p:cNvSpPr txBox="1"/>
          <p:nvPr/>
        </p:nvSpPr>
        <p:spPr>
          <a:xfrm>
            <a:off x="3797309" y="4617476"/>
            <a:ext cx="1562967" cy="6309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500" dirty="0" smtClean="0"/>
              <a:t>899 </a:t>
            </a:r>
            <a:r>
              <a:rPr lang="en-US" sz="3500" dirty="0" err="1" smtClean="0"/>
              <a:t>mb</a:t>
            </a:r>
            <a:endParaRPr lang="en-US" sz="35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CEB79DD-B1A4-A644-BF69-40AF2EC301F3}"/>
              </a:ext>
            </a:extLst>
          </p:cNvPr>
          <p:cNvSpPr txBox="1"/>
          <p:nvPr/>
        </p:nvSpPr>
        <p:spPr>
          <a:xfrm>
            <a:off x="3519974" y="-66150"/>
            <a:ext cx="5000767" cy="707886"/>
          </a:xfrm>
          <a:prstGeom prst="rect">
            <a:avLst/>
          </a:prstGeom>
          <a:solidFill>
            <a:srgbClr val="BACD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IRMA 00z </a:t>
            </a:r>
            <a:r>
              <a:rPr lang="en-US" sz="4000" b="1" dirty="0"/>
              <a:t>9/8/17 </a:t>
            </a:r>
            <a:r>
              <a:rPr lang="en-US" sz="4000" b="1" dirty="0" smtClean="0"/>
              <a:t>F54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DD0C63-3B44-2C4B-8656-5A3E0D23184E}"/>
              </a:ext>
            </a:extLst>
          </p:cNvPr>
          <p:cNvSpPr txBox="1"/>
          <p:nvPr/>
        </p:nvSpPr>
        <p:spPr>
          <a:xfrm>
            <a:off x="6243750" y="979702"/>
            <a:ext cx="1752102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000" b="1" dirty="0"/>
              <a:t>GFSv15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C6C2BED-D971-8347-8DC0-AC0BFF3F7097}"/>
              </a:ext>
            </a:extLst>
          </p:cNvPr>
          <p:cNvSpPr txBox="1"/>
          <p:nvPr/>
        </p:nvSpPr>
        <p:spPr>
          <a:xfrm>
            <a:off x="847047" y="979701"/>
            <a:ext cx="1752102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000" b="1" dirty="0"/>
              <a:t>GFSv14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BDC865-EF7E-184C-86B2-5946D60CC1C9}"/>
              </a:ext>
            </a:extLst>
          </p:cNvPr>
          <p:cNvSpPr txBox="1"/>
          <p:nvPr/>
        </p:nvSpPr>
        <p:spPr>
          <a:xfrm>
            <a:off x="9144886" y="4611142"/>
            <a:ext cx="1562967" cy="6309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500" dirty="0" smtClean="0"/>
              <a:t>941 </a:t>
            </a:r>
            <a:r>
              <a:rPr lang="en-US" sz="3500" dirty="0" err="1" smtClean="0"/>
              <a:t>mb</a:t>
            </a:r>
            <a:endParaRPr lang="en-US" sz="35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BC57472-A073-E64D-BA1C-948809D1B348}"/>
              </a:ext>
            </a:extLst>
          </p:cNvPr>
          <p:cNvSpPr txBox="1"/>
          <p:nvPr/>
        </p:nvSpPr>
        <p:spPr>
          <a:xfrm>
            <a:off x="5992020" y="5750004"/>
            <a:ext cx="6420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- Higher SLP values in GFSv15 are more consistent w/    </a:t>
            </a:r>
            <a:br>
              <a:rPr lang="en-US" sz="2200" dirty="0" smtClean="0"/>
            </a:br>
            <a:r>
              <a:rPr lang="en-US" sz="2200" dirty="0" smtClean="0"/>
              <a:t>      nature (wind-</a:t>
            </a:r>
            <a:r>
              <a:rPr lang="en-US" sz="2200" dirty="0" err="1" smtClean="0"/>
              <a:t>pres</a:t>
            </a:r>
            <a:r>
              <a:rPr lang="en-US" sz="2200" dirty="0" smtClean="0"/>
              <a:t>) &amp; resolution of a global model  </a:t>
            </a:r>
            <a:br>
              <a:rPr lang="en-US" sz="2200" dirty="0" smtClean="0"/>
            </a:br>
            <a:r>
              <a:rPr lang="en-US" sz="2200" dirty="0" smtClean="0"/>
              <a:t>- Higher SLP does not mean a weaker tropical cyclone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7944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7252AA-ABF5-8148-99BA-D0D363520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49979" y="1718764"/>
            <a:ext cx="5040587" cy="461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F1C335-D568-9845-83C5-D048A5692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4"/>
          <a:stretch/>
        </p:blipFill>
        <p:spPr>
          <a:xfrm>
            <a:off x="6541245" y="1718764"/>
            <a:ext cx="5053284" cy="461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7A4908-AEDA-B34C-BAA7-25C22220DEF1}"/>
              </a:ext>
            </a:extLst>
          </p:cNvPr>
          <p:cNvSpPr txBox="1"/>
          <p:nvPr/>
        </p:nvSpPr>
        <p:spPr>
          <a:xfrm>
            <a:off x="708143" y="1857713"/>
            <a:ext cx="1554008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GFSv14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0E8390-94E3-B44D-9705-7A61034912E4}"/>
              </a:ext>
            </a:extLst>
          </p:cNvPr>
          <p:cNvSpPr txBox="1"/>
          <p:nvPr/>
        </p:nvSpPr>
        <p:spPr>
          <a:xfrm>
            <a:off x="8158759" y="480566"/>
            <a:ext cx="34080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/>
              <a:t>6/28/18  00z  F00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3DE8D8-86A8-6545-A763-941472FFDF82}"/>
              </a:ext>
            </a:extLst>
          </p:cNvPr>
          <p:cNvSpPr txBox="1"/>
          <p:nvPr/>
        </p:nvSpPr>
        <p:spPr>
          <a:xfrm>
            <a:off x="546200" y="139576"/>
            <a:ext cx="7255935" cy="1384995"/>
          </a:xfrm>
          <a:prstGeom prst="rect">
            <a:avLst/>
          </a:prstGeom>
          <a:solidFill>
            <a:srgbClr val="BACDE5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MULTIPLE </a:t>
            </a:r>
            <a:r>
              <a:rPr lang="en-US" sz="2800" b="1" dirty="0"/>
              <a:t>TROPICAL CYCLONE CENTERS </a:t>
            </a:r>
          </a:p>
          <a:p>
            <a:r>
              <a:rPr lang="en-US" sz="2800" b="1" dirty="0" smtClean="0"/>
              <a:t>FOR </a:t>
            </a:r>
            <a:r>
              <a:rPr lang="en-US" sz="2800" b="1" dirty="0"/>
              <a:t>SINGLE STORM GENERATED BY GFSv14</a:t>
            </a:r>
          </a:p>
          <a:p>
            <a:r>
              <a:rPr lang="en-US" sz="2800" b="1" dirty="0" smtClean="0"/>
              <a:t>NOT </a:t>
            </a:r>
            <a:r>
              <a:rPr lang="en-US" sz="2800" b="1" dirty="0"/>
              <a:t>SEEN IN GFSv15 FORECASTS or ANALYSES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7A4908-AEDA-B34C-BAA7-25C22220DEF1}"/>
              </a:ext>
            </a:extLst>
          </p:cNvPr>
          <p:cNvSpPr txBox="1"/>
          <p:nvPr/>
        </p:nvSpPr>
        <p:spPr>
          <a:xfrm>
            <a:off x="6615137" y="1851355"/>
            <a:ext cx="1573584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GFSv15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81731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tropicaltidbits.com/analysis/models/gfs/2018031300/gfs_asnow_neus_7.png"/>
          <p:cNvSpPr>
            <a:spLocks noChangeAspect="1" noChangeArrowheads="1"/>
          </p:cNvSpPr>
          <p:nvPr/>
        </p:nvSpPr>
        <p:spPr bwMode="auto">
          <a:xfrm>
            <a:off x="1587086" y="-136525"/>
            <a:ext cx="30472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16AC675-2D5F-6744-9389-C58ED5FACB37}"/>
              </a:ext>
            </a:extLst>
          </p:cNvPr>
          <p:cNvSpPr txBox="1"/>
          <p:nvPr/>
        </p:nvSpPr>
        <p:spPr>
          <a:xfrm>
            <a:off x="8318646" y="2246869"/>
            <a:ext cx="44721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 smtClean="0"/>
              <a:t>SOME REDUCTION IN NORTHWARD QPF BIAS, POTENTIALLY ASSOCIATED </a:t>
            </a:r>
          </a:p>
          <a:p>
            <a:r>
              <a:rPr lang="en-US" sz="2400" b="1" dirty="0" smtClean="0"/>
              <a:t>WITH ABILITY OF GFSv15 TO GENERATE MODEST COLD</a:t>
            </a:r>
          </a:p>
          <a:p>
            <a:r>
              <a:rPr lang="en-US" sz="2400" b="1" dirty="0" smtClean="0"/>
              <a:t>POOLS FROM SIGNIFICANT CONVECTION</a:t>
            </a:r>
            <a:endParaRPr lang="en-US" sz="2400" b="1" dirty="0"/>
          </a:p>
        </p:txBody>
      </p:sp>
      <p:pic>
        <p:nvPicPr>
          <p:cNvPr id="15" name="Google Shape;116;p12">
            <a:extLst>
              <a:ext uri="{FF2B5EF4-FFF2-40B4-BE49-F238E27FC236}">
                <a16:creationId xmlns="" xmlns:a16="http://schemas.microsoft.com/office/drawing/2014/main" id="{474EAD48-413D-2546-9C1B-B4E61D1C5A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3527" r="93233" b="3115"/>
          <a:stretch/>
        </p:blipFill>
        <p:spPr>
          <a:xfrm>
            <a:off x="61874" y="1914754"/>
            <a:ext cx="646540" cy="38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7;p12">
            <a:extLst>
              <a:ext uri="{FF2B5EF4-FFF2-40B4-BE49-F238E27FC236}">
                <a16:creationId xmlns="" xmlns:a16="http://schemas.microsoft.com/office/drawing/2014/main" id="{680DC69B-9971-654D-B968-6E709C084B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768" t="24402" r="12016" b="40158"/>
          <a:stretch/>
        </p:blipFill>
        <p:spPr>
          <a:xfrm>
            <a:off x="4488128" y="1198896"/>
            <a:ext cx="3690515" cy="265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8;p12">
            <a:extLst>
              <a:ext uri="{FF2B5EF4-FFF2-40B4-BE49-F238E27FC236}">
                <a16:creationId xmlns="" xmlns:a16="http://schemas.microsoft.com/office/drawing/2014/main" id="{016B7A2B-42E0-8143-94CD-7141829B81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542" t="24402" r="11343" b="40158"/>
          <a:stretch/>
        </p:blipFill>
        <p:spPr>
          <a:xfrm>
            <a:off x="617800" y="1244448"/>
            <a:ext cx="3812970" cy="259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9;p12">
            <a:extLst>
              <a:ext uri="{FF2B5EF4-FFF2-40B4-BE49-F238E27FC236}">
                <a16:creationId xmlns="" xmlns:a16="http://schemas.microsoft.com/office/drawing/2014/main" id="{3FB94337-DAE5-0448-957A-2817971618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563" t="24692" r="11094" b="40611"/>
          <a:stretch/>
        </p:blipFill>
        <p:spPr>
          <a:xfrm>
            <a:off x="2335011" y="3918858"/>
            <a:ext cx="4207397" cy="28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2;p12">
            <a:extLst>
              <a:ext uri="{FF2B5EF4-FFF2-40B4-BE49-F238E27FC236}">
                <a16:creationId xmlns="" xmlns:a16="http://schemas.microsoft.com/office/drawing/2014/main" id="{C048098A-9A6A-4945-BE7C-59E7F7C08C0D}"/>
              </a:ext>
            </a:extLst>
          </p:cNvPr>
          <p:cNvSpPr txBox="1"/>
          <p:nvPr/>
        </p:nvSpPr>
        <p:spPr>
          <a:xfrm>
            <a:off x="1313168" y="3907872"/>
            <a:ext cx="2237142" cy="1321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2600" b="1" dirty="0">
                <a:solidFill>
                  <a:srgbClr val="FF0000"/>
                </a:solidFill>
              </a:rPr>
              <a:t>24-</a:t>
            </a:r>
            <a:r>
              <a:rPr lang="en-US" sz="2600" b="1" dirty="0" smtClean="0">
                <a:solidFill>
                  <a:srgbClr val="FF0000"/>
                </a:solidFill>
              </a:rPr>
              <a:t>h Stage IV </a:t>
            </a:r>
            <a:br>
              <a:rPr lang="en-US" sz="2600" b="1" dirty="0" smtClean="0">
                <a:solidFill>
                  <a:srgbClr val="FF0000"/>
                </a:solidFill>
              </a:rPr>
            </a:br>
            <a:r>
              <a:rPr lang="en-US" sz="2600" b="1" dirty="0" smtClean="0">
                <a:solidFill>
                  <a:srgbClr val="FF0000"/>
                </a:solidFill>
              </a:rPr>
              <a:t>QPE </a:t>
            </a:r>
            <a:r>
              <a:rPr lang="en-US" sz="2600" b="1" dirty="0">
                <a:solidFill>
                  <a:srgbClr val="FF0000"/>
                </a:solidFill>
              </a:rPr>
              <a:t>valid</a:t>
            </a:r>
            <a:endParaRPr sz="2600" b="1"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2600" b="1" dirty="0">
                <a:solidFill>
                  <a:srgbClr val="FF0000"/>
                </a:solidFill>
              </a:rPr>
              <a:t>12Z 9/9/2018 </a:t>
            </a:r>
            <a:endParaRPr sz="2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20;p12">
            <a:extLst>
              <a:ext uri="{FF2B5EF4-FFF2-40B4-BE49-F238E27FC236}">
                <a16:creationId xmlns="" xmlns:a16="http://schemas.microsoft.com/office/drawing/2014/main" id="{7D2AB874-5089-B344-B9F0-9B418DD88F56}"/>
              </a:ext>
            </a:extLst>
          </p:cNvPr>
          <p:cNvSpPr txBox="1"/>
          <p:nvPr/>
        </p:nvSpPr>
        <p:spPr>
          <a:xfrm>
            <a:off x="710063" y="737350"/>
            <a:ext cx="3744787" cy="59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2600" b="1" dirty="0">
                <a:solidFill>
                  <a:srgbClr val="FF0000"/>
                </a:solidFill>
              </a:rPr>
              <a:t>GFSv14 </a:t>
            </a:r>
            <a:r>
              <a:rPr lang="en-US" sz="2600" b="1" dirty="0" smtClean="0">
                <a:solidFill>
                  <a:srgbClr val="FF0000"/>
                </a:solidFill>
              </a:rPr>
              <a:t>24-h QPF  F60</a:t>
            </a:r>
            <a:endParaRPr sz="2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21;p12">
            <a:extLst>
              <a:ext uri="{FF2B5EF4-FFF2-40B4-BE49-F238E27FC236}">
                <a16:creationId xmlns="" xmlns:a16="http://schemas.microsoft.com/office/drawing/2014/main" id="{8E4A9DDE-8A5E-7B48-9DAE-D3E4C839A216}"/>
              </a:ext>
            </a:extLst>
          </p:cNvPr>
          <p:cNvSpPr txBox="1"/>
          <p:nvPr/>
        </p:nvSpPr>
        <p:spPr>
          <a:xfrm>
            <a:off x="4488478" y="735607"/>
            <a:ext cx="3744787" cy="59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GFSv15 24-h QPF  F60</a:t>
            </a:r>
            <a:endParaRPr sz="2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5664EC-96ED-C140-BBEB-A6B6FF8C9FD5}"/>
              </a:ext>
            </a:extLst>
          </p:cNvPr>
          <p:cNvSpPr txBox="1"/>
          <p:nvPr/>
        </p:nvSpPr>
        <p:spPr>
          <a:xfrm>
            <a:off x="3371419" y="130444"/>
            <a:ext cx="5520787" cy="553998"/>
          </a:xfrm>
          <a:prstGeom prst="rect">
            <a:avLst/>
          </a:prstGeom>
          <a:solidFill>
            <a:srgbClr val="BACDE5"/>
          </a:solidFill>
        </p:spPr>
        <p:txBody>
          <a:bodyPr wrap="none" rtlCol="0">
            <a:spAutoFit/>
          </a:bodyPr>
          <a:lstStyle/>
          <a:p>
            <a:r>
              <a:rPr lang="en-US" sz="3000" b="1" dirty="0"/>
              <a:t>From the WPC GFSv15 Evaluation</a:t>
            </a:r>
          </a:p>
        </p:txBody>
      </p:sp>
    </p:spTree>
    <p:extLst>
      <p:ext uri="{BB962C8B-B14F-4D97-AF65-F5344CB8AC3E}">
        <p14:creationId xmlns:p14="http://schemas.microsoft.com/office/powerpoint/2010/main" val="380200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721" y="263861"/>
            <a:ext cx="11415609" cy="553998"/>
          </a:xfrm>
          <a:prstGeom prst="rect">
            <a:avLst/>
          </a:prstGeom>
          <a:solidFill>
            <a:srgbClr val="BACD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NEW GFDL MP ALLOWS FOR SIMULATED COMPOSITE REFLECTIVITY</a:t>
            </a: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49" y="829785"/>
            <a:ext cx="6581727" cy="60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9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0339" y="457200"/>
            <a:ext cx="403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Official Evaluation Website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0212" y="1062551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hlinkClick r:id="rId2"/>
              </a:rPr>
              <a:t>http://www.emc.ncep.noaa.gov/users/meg/fv3gfs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9128F1-94B2-C240-B417-93047446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5" b="61097"/>
          <a:stretch/>
        </p:blipFill>
        <p:spPr>
          <a:xfrm>
            <a:off x="1115072" y="1767652"/>
            <a:ext cx="4892027" cy="186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B1AF6C-6EB6-5A4A-8F63-F172AC611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2" t="1303" r="2402"/>
          <a:stretch/>
        </p:blipFill>
        <p:spPr>
          <a:xfrm>
            <a:off x="6932613" y="1947653"/>
            <a:ext cx="4335869" cy="4802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3329D6-FB5D-524B-9E99-1A1ABCFBE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5" y="2092271"/>
            <a:ext cx="5829517" cy="596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BB1916-8B07-604E-A63B-92369DA2F0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r="7776"/>
          <a:stretch/>
        </p:blipFill>
        <p:spPr>
          <a:xfrm>
            <a:off x="1391846" y="3635946"/>
            <a:ext cx="4338477" cy="32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4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3144" y="723898"/>
            <a:ext cx="322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SOME CONCERNS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29433DB-8E75-1145-A13B-72EE9F774B55}"/>
              </a:ext>
            </a:extLst>
          </p:cNvPr>
          <p:cNvSpPr txBox="1"/>
          <p:nvPr/>
        </p:nvSpPr>
        <p:spPr>
          <a:xfrm>
            <a:off x="1149986" y="1654630"/>
            <a:ext cx="9886588" cy="4093428"/>
          </a:xfrm>
          <a:prstGeom prst="rect">
            <a:avLst/>
          </a:prstGeom>
          <a:solidFill>
            <a:srgbClr val="F7FF8F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600" b="1" dirty="0"/>
              <a:t>LOW-LEVEL COLD BIAS IN THE COLD SEASON, POTENTIALLY LEADING TO EXCESSIVE SNOW FORECASTS</a:t>
            </a:r>
          </a:p>
          <a:p>
            <a:pPr marL="514350" indent="-514350">
              <a:buAutoNum type="arabicPeriod"/>
            </a:pPr>
            <a:endParaRPr lang="en-US" sz="2600" b="1" dirty="0"/>
          </a:p>
          <a:p>
            <a:pPr marL="514350" indent="-514350">
              <a:buAutoNum type="arabicPeriod"/>
            </a:pPr>
            <a:r>
              <a:rPr lang="en-US" sz="2600" b="1" dirty="0"/>
              <a:t>FV3GFS CAN BE TOO PROGRESSIVE CLOSED UPPER LOWS RE-ENTERING THE FLOW</a:t>
            </a:r>
          </a:p>
          <a:p>
            <a:endParaRPr lang="en-US" sz="2600" b="1" dirty="0"/>
          </a:p>
          <a:p>
            <a:r>
              <a:rPr lang="en-US" sz="2600" b="1" dirty="0"/>
              <a:t>3.   WARM-SEASON DRY QPF BIAS FOR MID AND UPPER THRESHOLDS</a:t>
            </a:r>
          </a:p>
          <a:p>
            <a:endParaRPr lang="en-US" sz="2600" b="1" dirty="0"/>
          </a:p>
          <a:p>
            <a:pPr marL="514350" indent="-514350">
              <a:buAutoNum type="arabicPeriod" startAt="4"/>
            </a:pPr>
            <a:r>
              <a:rPr lang="en-US" sz="2600" b="1" dirty="0"/>
              <a:t>CONCERNS WITH FORWARD SPEED OF POLEWARD-MOVING </a:t>
            </a:r>
          </a:p>
          <a:p>
            <a:r>
              <a:rPr lang="en-US" sz="2600" b="1" dirty="0"/>
              <a:t>       TROPICAL CYCLONES </a:t>
            </a:r>
          </a:p>
        </p:txBody>
      </p:sp>
    </p:spTree>
    <p:extLst>
      <p:ext uri="{BB962C8B-B14F-4D97-AF65-F5344CB8AC3E}">
        <p14:creationId xmlns:p14="http://schemas.microsoft.com/office/powerpoint/2010/main" val="252992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48" y="203202"/>
            <a:ext cx="6946070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7013373" y="1570741"/>
            <a:ext cx="5175452" cy="4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/>
              <a:t>GFSv15 change @ </a:t>
            </a:r>
            <a:r>
              <a:rPr lang="en" sz="1600" b="1" dirty="0" smtClean="0">
                <a:solidFill>
                  <a:srgbClr val="FF0000"/>
                </a:solidFill>
              </a:rPr>
              <a:t>18z </a:t>
            </a:r>
            <a:r>
              <a:rPr lang="en" sz="1600" b="1" dirty="0">
                <a:solidFill>
                  <a:srgbClr val="FF0000"/>
                </a:solidFill>
              </a:rPr>
              <a:t>9-17-18 </a:t>
            </a:r>
            <a:r>
              <a:rPr lang="en" sz="1600" b="1" dirty="0"/>
              <a:t>to correct radiation error: </a:t>
            </a:r>
            <a:r>
              <a:rPr lang="en" sz="2400" dirty="0"/>
              <a:t> </a:t>
            </a:r>
            <a:endParaRPr sz="2400" dirty="0"/>
          </a:p>
          <a:p>
            <a:endParaRPr sz="2400" dirty="0">
              <a:solidFill>
                <a:schemeClr val="dk1"/>
              </a:solidFill>
            </a:endParaRPr>
          </a:p>
          <a:p>
            <a:r>
              <a:rPr lang="en-US" sz="2800" dirty="0"/>
              <a:t>RADIATION DRIVER CORRECTION LED TO A SIGNIFICANT</a:t>
            </a:r>
          </a:p>
          <a:p>
            <a:r>
              <a:rPr lang="en-US" sz="2800" dirty="0"/>
              <a:t>INCREASE in the LOW-LEVEL </a:t>
            </a:r>
          </a:p>
          <a:p>
            <a:r>
              <a:rPr lang="en-US" sz="2800" dirty="0"/>
              <a:t>COLD BIAS</a:t>
            </a:r>
            <a:endParaRPr sz="2800" dirty="0"/>
          </a:p>
          <a:p>
            <a:endParaRPr sz="2400" dirty="0"/>
          </a:p>
        </p:txBody>
      </p:sp>
      <p:cxnSp>
        <p:nvCxnSpPr>
          <p:cNvPr id="101" name="Google Shape;101;p20"/>
          <p:cNvCxnSpPr/>
          <p:nvPr/>
        </p:nvCxnSpPr>
        <p:spPr>
          <a:xfrm>
            <a:off x="5418656" y="4005800"/>
            <a:ext cx="1347249" cy="40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71585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BDEA6CC-04B5-354D-8059-80D60CC5FF81}"/>
              </a:ext>
            </a:extLst>
          </p:cNvPr>
          <p:cNvSpPr txBox="1">
            <a:spLocks/>
          </p:cNvSpPr>
          <p:nvPr/>
        </p:nvSpPr>
        <p:spPr>
          <a:xfrm>
            <a:off x="1921791" y="72021"/>
            <a:ext cx="8942522" cy="578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COLD BIAS WAS EVIDENT IN RETROSPECTIVE RUNS, BUT MAGNITUDE</a:t>
            </a:r>
          </a:p>
          <a:p>
            <a:r>
              <a:rPr lang="en-US" sz="2800" b="1" dirty="0" smtClean="0"/>
              <a:t> </a:t>
            </a:r>
            <a:r>
              <a:rPr lang="en-US" sz="2800" b="1" dirty="0"/>
              <a:t>INCREASED SIGNIFICANTLY </a:t>
            </a:r>
            <a:r>
              <a:rPr lang="en-US" sz="2800" b="1" dirty="0" smtClean="0"/>
              <a:t>THIS PAST </a:t>
            </a:r>
            <a:r>
              <a:rPr lang="en-US" sz="2800" b="1" dirty="0"/>
              <a:t>WINTER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4B1179-B66F-724E-A56E-1A2D1EAA66B7}"/>
              </a:ext>
            </a:extLst>
          </p:cNvPr>
          <p:cNvSpPr txBox="1"/>
          <p:nvPr/>
        </p:nvSpPr>
        <p:spPr>
          <a:xfrm>
            <a:off x="5517529" y="1803916"/>
            <a:ext cx="12755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GFSv14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GFSv15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3AD478-EB9C-E64F-A9A6-DF57C91D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03" y="960123"/>
            <a:ext cx="4831892" cy="4833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49646C-E181-344D-ABDB-9D054C9A165B}"/>
              </a:ext>
            </a:extLst>
          </p:cNvPr>
          <p:cNvSpPr txBox="1"/>
          <p:nvPr/>
        </p:nvSpPr>
        <p:spPr>
          <a:xfrm>
            <a:off x="3474957" y="2281118"/>
            <a:ext cx="1233799" cy="646331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Height Bias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1C1DEF-530B-0D48-A419-27AB31B7623F}"/>
              </a:ext>
            </a:extLst>
          </p:cNvPr>
          <p:cNvSpPr txBox="1"/>
          <p:nvPr/>
        </p:nvSpPr>
        <p:spPr>
          <a:xfrm>
            <a:off x="1091034" y="5534561"/>
            <a:ext cx="4222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Day-10 500-hPa winter geopotential height bias</a:t>
            </a:r>
            <a:endParaRPr lang="en-US" sz="1600" dirty="0"/>
          </a:p>
          <a:p>
            <a:r>
              <a:rPr lang="en-US" sz="1600" dirty="0"/>
              <a:t>(2015–2016) -4.5 m</a:t>
            </a:r>
          </a:p>
          <a:p>
            <a:r>
              <a:rPr lang="en-US" sz="1600" dirty="0"/>
              <a:t>(2016–2017) -5.0 m</a:t>
            </a:r>
          </a:p>
          <a:p>
            <a:r>
              <a:rPr lang="en-US" sz="1600" dirty="0"/>
              <a:t>(2017–2018) -3.2 m</a:t>
            </a:r>
          </a:p>
          <a:p>
            <a:r>
              <a:rPr lang="en-US" sz="1600" dirty="0"/>
              <a:t>(2018–2019) -14.4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41087C-C180-BA48-8828-A18CCBB1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622" y="960123"/>
            <a:ext cx="4855829" cy="4855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590B0E-A53B-7248-9FD0-5B2395A03A6A}"/>
              </a:ext>
            </a:extLst>
          </p:cNvPr>
          <p:cNvSpPr txBox="1"/>
          <p:nvPr/>
        </p:nvSpPr>
        <p:spPr>
          <a:xfrm>
            <a:off x="10551298" y="2280970"/>
            <a:ext cx="1128861" cy="646331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850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Temp Bias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008BBA-0AB6-4843-83D8-342171728B1D}"/>
              </a:ext>
            </a:extLst>
          </p:cNvPr>
          <p:cNvSpPr txBox="1"/>
          <p:nvPr/>
        </p:nvSpPr>
        <p:spPr>
          <a:xfrm>
            <a:off x="8183977" y="5534561"/>
            <a:ext cx="363016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Day-10 850-hPa winter temperature bias</a:t>
            </a:r>
            <a:endParaRPr lang="en-US" sz="1600" dirty="0"/>
          </a:p>
          <a:p>
            <a:r>
              <a:rPr lang="en-US" sz="1600" dirty="0"/>
              <a:t>(2015–2016) -0.27°C</a:t>
            </a:r>
          </a:p>
          <a:p>
            <a:r>
              <a:rPr lang="en-US" sz="1600" dirty="0"/>
              <a:t>(2016–2017) -0.35°C </a:t>
            </a:r>
          </a:p>
          <a:p>
            <a:r>
              <a:rPr lang="en-US" sz="1600" dirty="0"/>
              <a:t>(2017–2018) -0.23°C</a:t>
            </a:r>
          </a:p>
          <a:p>
            <a:r>
              <a:rPr lang="en-US" sz="1600" dirty="0"/>
              <a:t>(2018–2019) -0.77°C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2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9"/>
          <p:cNvSpPr txBox="1"/>
          <p:nvPr/>
        </p:nvSpPr>
        <p:spPr>
          <a:xfrm>
            <a:off x="328482" y="962750"/>
            <a:ext cx="5887800" cy="361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Physics:</a:t>
            </a:r>
            <a:endParaRPr sz="2000"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dirty="0"/>
              <a:t>Adopting an improved cloud radiation interaction in the </a:t>
            </a:r>
            <a:r>
              <a:rPr lang="en-US" sz="2000" dirty="0">
                <a:solidFill>
                  <a:srgbClr val="0000FF"/>
                </a:solidFill>
              </a:rPr>
              <a:t>new configuration</a:t>
            </a:r>
            <a:r>
              <a:rPr lang="en-US" sz="2000" dirty="0"/>
              <a:t> reduces long-wave cooling in the troposphere, and indirectly increases heating in the PBL and near-surface due to mixing, warming the troposphere.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Data Assimilation:</a:t>
            </a:r>
            <a:endParaRPr sz="2000"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dirty="0"/>
              <a:t>Adjustment to supersaturation constraint in the </a:t>
            </a:r>
            <a:r>
              <a:rPr lang="en-US" sz="2000" dirty="0">
                <a:solidFill>
                  <a:srgbClr val="0000FF"/>
                </a:solidFill>
              </a:rPr>
              <a:t>new configuration </a:t>
            </a:r>
            <a:r>
              <a:rPr lang="en-US" sz="2000" dirty="0"/>
              <a:t>reduces the cold bias in the polar regions near surface.</a:t>
            </a:r>
            <a:endParaRPr sz="2000" dirty="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p79"/>
          <p:cNvSpPr txBox="1"/>
          <p:nvPr/>
        </p:nvSpPr>
        <p:spPr>
          <a:xfrm>
            <a:off x="156160" y="140400"/>
            <a:ext cx="11876506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B7D7"/>
              </a:buClr>
              <a:buSzPts val="4400"/>
              <a:buFont typeface="Noto Sans Symbols"/>
              <a:buNone/>
            </a:pPr>
            <a:r>
              <a:rPr lang="en-US" sz="3600" b="1" dirty="0"/>
              <a:t>Mitigation of the cold </a:t>
            </a:r>
            <a:r>
              <a:rPr lang="en-US" sz="3600" b="1" dirty="0" smtClean="0"/>
              <a:t>bias (Late Winter 2019)</a:t>
            </a:r>
            <a:endParaRPr sz="3600" b="1" dirty="0"/>
          </a:p>
        </p:txBody>
      </p:sp>
      <p:pic>
        <p:nvPicPr>
          <p:cNvPr id="486" name="Google Shape;48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829" y="1189301"/>
            <a:ext cx="5341409" cy="36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9"/>
          <p:cNvSpPr txBox="1"/>
          <p:nvPr/>
        </p:nvSpPr>
        <p:spPr>
          <a:xfrm>
            <a:off x="6982548" y="4803325"/>
            <a:ext cx="5161056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Impact of improved cloud-radiation interactions: </a:t>
            </a:r>
            <a:r>
              <a:rPr lang="en-US" sz="2000" b="1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Warm the atmosphere (recovers some of the cold bias in the lower troposphere) </a:t>
            </a:r>
            <a:endParaRPr sz="2000"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8" name="Google Shape;488;p79"/>
          <p:cNvSpPr txBox="1"/>
          <p:nvPr/>
        </p:nvSpPr>
        <p:spPr>
          <a:xfrm>
            <a:off x="7393774" y="790750"/>
            <a:ext cx="4351267" cy="69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Zonal Mean Temperature Difference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Lat-HGT Cross Section, 24hr Forecast</a:t>
            </a:r>
            <a:endParaRPr/>
          </a:p>
        </p:txBody>
      </p:sp>
      <p:cxnSp>
        <p:nvCxnSpPr>
          <p:cNvPr id="489" name="Google Shape;489;p79"/>
          <p:cNvCxnSpPr/>
          <p:nvPr/>
        </p:nvCxnSpPr>
        <p:spPr>
          <a:xfrm>
            <a:off x="3058304" y="3133900"/>
            <a:ext cx="3157977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0" name="Google Shape;490;p79"/>
          <p:cNvSpPr txBox="1"/>
          <p:nvPr/>
        </p:nvSpPr>
        <p:spPr>
          <a:xfrm>
            <a:off x="9344766" y="6321425"/>
            <a:ext cx="2844059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23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91" name="Google Shape;491;p79"/>
          <p:cNvSpPr txBox="1"/>
          <p:nvPr/>
        </p:nvSpPr>
        <p:spPr>
          <a:xfrm>
            <a:off x="156159" y="5937625"/>
            <a:ext cx="5786493" cy="8544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GFDL is acknowledged for their contribution to the implementation of the improved cloud-radiation interaction scheme in the new configuration.</a:t>
            </a:r>
            <a:endParaRPr b="1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6566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mc.ncep.noaa.gov/gmb/emc.glopara/vsdb/prfv3rt3/allmodel/daily/bias/biasdieoff_HGT_P500_G2N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53"/>
            <a:ext cx="6339253" cy="63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mc.ncep.noaa.gov/gmb/emc.glopara/vsdb/prfv3rt3/allmodel/daily/bias/biasdieoff_T_P1000_G2NH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"/>
          <a:stretch/>
        </p:blipFill>
        <p:spPr bwMode="auto">
          <a:xfrm>
            <a:off x="6131168" y="433753"/>
            <a:ext cx="5920155" cy="63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5;p13"/>
          <p:cNvSpPr txBox="1">
            <a:spLocks/>
          </p:cNvSpPr>
          <p:nvPr/>
        </p:nvSpPr>
        <p:spPr>
          <a:xfrm>
            <a:off x="4413626" y="1761562"/>
            <a:ext cx="1421459" cy="683059"/>
          </a:xfrm>
          <a:prstGeom prst="rect">
            <a:avLst/>
          </a:prstGeom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Ops GFS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Google Shape;65;p13"/>
          <p:cNvSpPr txBox="1">
            <a:spLocks/>
          </p:cNvSpPr>
          <p:nvPr/>
        </p:nvSpPr>
        <p:spPr>
          <a:xfrm>
            <a:off x="3620689" y="2268196"/>
            <a:ext cx="2503088" cy="683059"/>
          </a:xfrm>
          <a:prstGeom prst="rect">
            <a:avLst/>
          </a:prstGeom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17B203"/>
                </a:solidFill>
                <a:latin typeface="Arial" pitchFamily="34" charset="0"/>
                <a:cs typeface="Arial" pitchFamily="34" charset="0"/>
              </a:rPr>
              <a:t>New Configuration	</a:t>
            </a:r>
          </a:p>
        </p:txBody>
      </p:sp>
      <p:sp>
        <p:nvSpPr>
          <p:cNvPr id="9" name="Google Shape;65;p13"/>
          <p:cNvSpPr txBox="1">
            <a:spLocks/>
          </p:cNvSpPr>
          <p:nvPr/>
        </p:nvSpPr>
        <p:spPr>
          <a:xfrm>
            <a:off x="1717236" y="2920320"/>
            <a:ext cx="2259458" cy="683059"/>
          </a:xfrm>
          <a:prstGeom prst="rect">
            <a:avLst/>
          </a:prstGeom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FC1D07"/>
                </a:solidFill>
                <a:latin typeface="Arial" pitchFamily="34" charset="0"/>
                <a:cs typeface="Arial" pitchFamily="34" charset="0"/>
              </a:rPr>
              <a:t>Real-time Parallel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D1F6E9-A20B-B945-8C5A-C13CDC03E240}"/>
              </a:ext>
            </a:extLst>
          </p:cNvPr>
          <p:cNvSpPr txBox="1"/>
          <p:nvPr/>
        </p:nvSpPr>
        <p:spPr>
          <a:xfrm>
            <a:off x="8960830" y="249087"/>
            <a:ext cx="2049151" cy="369332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1000 </a:t>
            </a:r>
            <a:r>
              <a:rPr lang="en-US" dirty="0" err="1"/>
              <a:t>hPa</a:t>
            </a:r>
            <a:r>
              <a:rPr lang="en-US" dirty="0"/>
              <a:t> Temp Bias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D1F6E9-A20B-B945-8C5A-C13CDC03E240}"/>
              </a:ext>
            </a:extLst>
          </p:cNvPr>
          <p:cNvSpPr txBox="1"/>
          <p:nvPr/>
        </p:nvSpPr>
        <p:spPr>
          <a:xfrm>
            <a:off x="1998287" y="256958"/>
            <a:ext cx="2037096" cy="369332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Height Bias</a:t>
            </a:r>
          </a:p>
        </p:txBody>
      </p:sp>
    </p:spTree>
    <p:extLst>
      <p:ext uri="{BB962C8B-B14F-4D97-AF65-F5344CB8AC3E}">
        <p14:creationId xmlns:p14="http://schemas.microsoft.com/office/powerpoint/2010/main" val="310227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asted image 0 (3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51" y="1026866"/>
            <a:ext cx="3602103" cy="30166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012" y="348655"/>
            <a:ext cx="10798919" cy="585216"/>
          </a:xfrm>
          <a:prstGeom prst="rect">
            <a:avLst/>
          </a:prstGeom>
          <a:solidFill>
            <a:srgbClr val="2059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sp>
        <p:nvSpPr>
          <p:cNvPr id="7" name="Google Shape;64;p13"/>
          <p:cNvSpPr txBox="1">
            <a:spLocks/>
          </p:cNvSpPr>
          <p:nvPr/>
        </p:nvSpPr>
        <p:spPr>
          <a:xfrm>
            <a:off x="0" y="318005"/>
            <a:ext cx="12188825" cy="807961"/>
          </a:xfrm>
          <a:prstGeom prst="rect">
            <a:avLst/>
          </a:prstGeom>
        </p:spPr>
        <p:txBody>
          <a:bodyPr spcFirstLastPara="1" vert="horz" wrap="square" lIns="121879" tIns="121879" rIns="121879" bIns="121879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  <a:latin typeface="Arial"/>
                <a:cs typeface="Arial"/>
              </a:rPr>
              <a:t>Excessive 24-h Snowfall Totals in Medium Range (Valid: 12Z 2/20/19)</a:t>
            </a:r>
          </a:p>
        </p:txBody>
      </p:sp>
      <p:pic>
        <p:nvPicPr>
          <p:cNvPr id="23" name="Picture 22" descr="unnamed (3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6" y="3879002"/>
            <a:ext cx="3641897" cy="3016628"/>
          </a:xfrm>
          <a:prstGeom prst="rect">
            <a:avLst/>
          </a:prstGeom>
        </p:spPr>
      </p:pic>
      <p:pic>
        <p:nvPicPr>
          <p:cNvPr id="25" name="Picture 24" descr="unnamed (5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4" b="31761"/>
          <a:stretch/>
        </p:blipFill>
        <p:spPr>
          <a:xfrm>
            <a:off x="4156994" y="4086151"/>
            <a:ext cx="3705551" cy="2809479"/>
          </a:xfrm>
          <a:prstGeom prst="rect">
            <a:avLst/>
          </a:prstGeom>
        </p:spPr>
      </p:pic>
      <p:pic>
        <p:nvPicPr>
          <p:cNvPr id="28" name="Picture 27" descr="unnamed (5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9" r="11064" b="31761"/>
          <a:stretch/>
        </p:blipFill>
        <p:spPr>
          <a:xfrm>
            <a:off x="204731" y="3733050"/>
            <a:ext cx="3931271" cy="310444"/>
          </a:xfrm>
          <a:prstGeom prst="rect">
            <a:avLst/>
          </a:prstGeom>
        </p:spPr>
      </p:pic>
      <p:sp>
        <p:nvSpPr>
          <p:cNvPr id="31" name="Google Shape;65;p13"/>
          <p:cNvSpPr txBox="1">
            <a:spLocks/>
          </p:cNvSpPr>
          <p:nvPr/>
        </p:nvSpPr>
        <p:spPr>
          <a:xfrm>
            <a:off x="204732" y="4000805"/>
            <a:ext cx="4302860" cy="5900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3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Final </a:t>
            </a:r>
            <a:r>
              <a:rPr lang="en-US" sz="23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GFSv15 Configuration</a:t>
            </a:r>
            <a:endParaRPr lang="en-US" sz="2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Google Shape;65;p13"/>
          <p:cNvSpPr txBox="1">
            <a:spLocks/>
          </p:cNvSpPr>
          <p:nvPr/>
        </p:nvSpPr>
        <p:spPr>
          <a:xfrm>
            <a:off x="4507592" y="4000805"/>
            <a:ext cx="3176261" cy="5900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GFSv14</a:t>
            </a:r>
            <a:endParaRPr lang="en-US" sz="2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Google Shape;65;p13"/>
          <p:cNvSpPr txBox="1">
            <a:spLocks/>
          </p:cNvSpPr>
          <p:nvPr/>
        </p:nvSpPr>
        <p:spPr>
          <a:xfrm>
            <a:off x="677594" y="1098298"/>
            <a:ext cx="3176261" cy="5900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NOHRSC Analysis</a:t>
            </a:r>
            <a:endParaRPr lang="en-US" sz="2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46578" y="3002815"/>
            <a:ext cx="6094413" cy="2585301"/>
          </a:xfrm>
          <a:prstGeom prst="rect">
            <a:avLst/>
          </a:prstGeom>
        </p:spPr>
        <p:txBody>
          <a:bodyPr lIns="121899" tIns="60949" rIns="121899" bIns="60949">
            <a:spAutoFit/>
          </a:bodyPr>
          <a:lstStyle/>
          <a:p>
            <a:pPr marL="380933" indent="-255987">
              <a:buFont typeface="Arial"/>
              <a:buChar char="•"/>
            </a:pPr>
            <a:r>
              <a:rPr lang="en-US" sz="2100" b="1" dirty="0">
                <a:solidFill>
                  <a:srgbClr val="0000FF"/>
                </a:solidFill>
                <a:latin typeface="Arial"/>
                <a:cs typeface="Arial"/>
              </a:rPr>
              <a:t>Final Configuration</a:t>
            </a: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100" dirty="0">
                <a:latin typeface="Arial"/>
                <a:cs typeface="Arial"/>
              </a:rPr>
              <a:t>has correct</a:t>
            </a:r>
            <a:br>
              <a:rPr lang="en-US" sz="2100" dirty="0">
                <a:latin typeface="Arial"/>
                <a:cs typeface="Arial"/>
              </a:rPr>
            </a:br>
            <a:r>
              <a:rPr lang="en-US" sz="2100" dirty="0">
                <a:latin typeface="Arial"/>
                <a:cs typeface="Arial"/>
              </a:rPr>
              <a:t>areal coverage of snowfall, and</a:t>
            </a:r>
          </a:p>
          <a:p>
            <a:pPr marL="124946"/>
            <a:r>
              <a:rPr lang="en-US" sz="2100" dirty="0">
                <a:latin typeface="Arial"/>
                <a:cs typeface="Arial"/>
              </a:rPr>
              <a:t>   coverage of higher amounts is</a:t>
            </a:r>
          </a:p>
          <a:p>
            <a:pPr marL="124946"/>
            <a:r>
              <a:rPr lang="en-US" sz="2100" dirty="0">
                <a:latin typeface="Arial"/>
                <a:cs typeface="Arial"/>
              </a:rPr>
              <a:t>   significantly reduced from the</a:t>
            </a:r>
          </a:p>
          <a:p>
            <a:pPr marL="124946"/>
            <a:r>
              <a:rPr lang="en-US" sz="2100" dirty="0">
                <a:latin typeface="Arial"/>
                <a:cs typeface="Arial"/>
              </a:rPr>
              <a:t>   real-time parallel run but are </a:t>
            </a:r>
          </a:p>
          <a:p>
            <a:pPr marL="124946"/>
            <a:r>
              <a:rPr lang="en-US" sz="2100" dirty="0">
                <a:latin typeface="Arial"/>
                <a:cs typeface="Arial"/>
              </a:rPr>
              <a:t>   still too high, potentially due to</a:t>
            </a:r>
          </a:p>
          <a:p>
            <a:pPr marL="124946"/>
            <a:r>
              <a:rPr lang="en-US" sz="2100" dirty="0">
                <a:latin typeface="Arial"/>
                <a:cs typeface="Arial"/>
              </a:rPr>
              <a:t>   the lingering low-level cold bias</a:t>
            </a:r>
          </a:p>
          <a:p>
            <a:pPr marL="124946"/>
            <a:endParaRPr lang="en-US" sz="1300" dirty="0">
              <a:latin typeface="Arial"/>
              <a:cs typeface="Arial"/>
            </a:endParaRPr>
          </a:p>
        </p:txBody>
      </p:sp>
      <p:sp>
        <p:nvSpPr>
          <p:cNvPr id="37" name="Google Shape;65;p13"/>
          <p:cNvSpPr txBox="1">
            <a:spLocks/>
          </p:cNvSpPr>
          <p:nvPr/>
        </p:nvSpPr>
        <p:spPr>
          <a:xfrm>
            <a:off x="4156994" y="1107152"/>
            <a:ext cx="3952701" cy="5900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vert="horz" wrap="square" lIns="121879" tIns="121879" rIns="121879" bIns="121879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Previous GFSv15 Version</a:t>
            </a:r>
            <a:endParaRPr lang="en-US" sz="2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 descr="sfav2_CONUS_24h_201902201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3" t="50370" r="14258" b="23753"/>
          <a:stretch/>
        </p:blipFill>
        <p:spPr>
          <a:xfrm>
            <a:off x="677594" y="1744752"/>
            <a:ext cx="3176261" cy="18730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0747901" y="6406595"/>
            <a:ext cx="1440925" cy="451405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7462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103A20E-F232-564E-B295-BE7B3AC2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D5772-1844-E745-B0F8-758056ED8CD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" name="Picture 10" descr="fv3_us_500_2016011800_20.png">
            <a:extLst>
              <a:ext uri="{FF2B5EF4-FFF2-40B4-BE49-F238E27FC236}">
                <a16:creationId xmlns="" xmlns:a16="http://schemas.microsoft.com/office/drawing/2014/main" id="{465BED70-BEF3-9D4D-812F-6E473C06A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8" r="49517"/>
          <a:stretch/>
        </p:blipFill>
        <p:spPr>
          <a:xfrm>
            <a:off x="382657" y="159025"/>
            <a:ext cx="4268857" cy="3465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E715504-D076-5E42-A59D-537F6EDD1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5" r="50144"/>
          <a:stretch/>
        </p:blipFill>
        <p:spPr>
          <a:xfrm>
            <a:off x="4651514" y="225286"/>
            <a:ext cx="4215848" cy="3399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37E57FC-F074-5649-9065-2704737DC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2" r="50144"/>
          <a:stretch/>
        </p:blipFill>
        <p:spPr>
          <a:xfrm>
            <a:off x="8867362" y="122586"/>
            <a:ext cx="4215848" cy="3491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1D5B7-C040-A841-A924-32E2095BC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1" r="50144" b="5120"/>
          <a:stretch/>
        </p:blipFill>
        <p:spPr>
          <a:xfrm>
            <a:off x="1866900" y="3796748"/>
            <a:ext cx="4215848" cy="3061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EB6B46B-4084-A140-B951-E21173008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 r="50144" b="4648"/>
          <a:stretch/>
        </p:blipFill>
        <p:spPr>
          <a:xfrm>
            <a:off x="6627401" y="3796748"/>
            <a:ext cx="4215847" cy="3106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84A6C1-FECB-7542-8A04-CF76D0E77869}"/>
              </a:ext>
            </a:extLst>
          </p:cNvPr>
          <p:cNvSpPr txBox="1"/>
          <p:nvPr/>
        </p:nvSpPr>
        <p:spPr>
          <a:xfrm>
            <a:off x="0" y="3722689"/>
            <a:ext cx="2197012" cy="646331"/>
          </a:xfrm>
          <a:prstGeom prst="rect">
            <a:avLst/>
          </a:prstGeom>
          <a:solidFill>
            <a:srgbClr val="FFC6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GFSv15 </a:t>
            </a:r>
            <a:r>
              <a:rPr lang="en-US" dirty="0"/>
              <a:t>– </a:t>
            </a:r>
            <a:r>
              <a:rPr lang="en-US" dirty="0" smtClean="0"/>
              <a:t>v14  </a:t>
            </a:r>
            <a:r>
              <a:rPr lang="en-US" dirty="0"/>
              <a:t>500mb</a:t>
            </a:r>
          </a:p>
          <a:p>
            <a:r>
              <a:rPr lang="en-US" dirty="0"/>
              <a:t>BLIZZARD of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79B4AF-CDBD-594A-84FE-92B8E1486FC9}"/>
              </a:ext>
            </a:extLst>
          </p:cNvPr>
          <p:cNvSpPr txBox="1"/>
          <p:nvPr/>
        </p:nvSpPr>
        <p:spPr>
          <a:xfrm>
            <a:off x="-158775" y="4338360"/>
            <a:ext cx="202567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Blue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= GFSv15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has lower heights</a:t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Red =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GFSv15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has higher heights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E546CD-373C-3B48-B10C-D1472F365E12}"/>
              </a:ext>
            </a:extLst>
          </p:cNvPr>
          <p:cNvSpPr txBox="1"/>
          <p:nvPr/>
        </p:nvSpPr>
        <p:spPr>
          <a:xfrm>
            <a:off x="508454" y="2814689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F120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59D8394-A748-F748-A953-3DB41ED24F03}"/>
              </a:ext>
            </a:extLst>
          </p:cNvPr>
          <p:cNvSpPr txBox="1"/>
          <p:nvPr/>
        </p:nvSpPr>
        <p:spPr>
          <a:xfrm>
            <a:off x="6759438" y="6330112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4B9C75B-0092-F148-ADAB-301E817D6C95}"/>
              </a:ext>
            </a:extLst>
          </p:cNvPr>
          <p:cNvSpPr txBox="1"/>
          <p:nvPr/>
        </p:nvSpPr>
        <p:spPr>
          <a:xfrm>
            <a:off x="1885965" y="6330112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F48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15E6E2C-0E01-0043-896A-A0C8DB875E3A}"/>
              </a:ext>
            </a:extLst>
          </p:cNvPr>
          <p:cNvSpPr txBox="1"/>
          <p:nvPr/>
        </p:nvSpPr>
        <p:spPr>
          <a:xfrm>
            <a:off x="8920371" y="2810434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F72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6C1F5A-8AAA-544B-8B42-297925F7F33C}"/>
              </a:ext>
            </a:extLst>
          </p:cNvPr>
          <p:cNvSpPr txBox="1"/>
          <p:nvPr/>
        </p:nvSpPr>
        <p:spPr>
          <a:xfrm>
            <a:off x="4662980" y="2811270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F96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4C50A1D-FDCA-7C49-B710-892714E53B63}"/>
              </a:ext>
            </a:extLst>
          </p:cNvPr>
          <p:cNvSpPr txBox="1"/>
          <p:nvPr/>
        </p:nvSpPr>
        <p:spPr>
          <a:xfrm>
            <a:off x="10421995" y="3761965"/>
            <a:ext cx="1766830" cy="2031325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CLEARLY TOO</a:t>
            </a:r>
          </a:p>
          <a:p>
            <a:r>
              <a:rPr lang="en-US" dirty="0"/>
              <a:t> PROGRESSIVE</a:t>
            </a:r>
          </a:p>
          <a:p>
            <a:r>
              <a:rPr lang="en-US" dirty="0"/>
              <a:t> in MEDIUM </a:t>
            </a:r>
          </a:p>
          <a:p>
            <a:r>
              <a:rPr lang="en-US" dirty="0"/>
              <a:t> RANGE;  DIFFS</a:t>
            </a:r>
          </a:p>
          <a:p>
            <a:r>
              <a:rPr lang="en-US" dirty="0"/>
              <a:t> GET SMALLER</a:t>
            </a:r>
          </a:p>
          <a:p>
            <a:r>
              <a:rPr lang="en-US" dirty="0"/>
              <a:t> CLOSER to</a:t>
            </a:r>
          </a:p>
          <a:p>
            <a:r>
              <a:rPr lang="en-US" dirty="0"/>
              <a:t> VERIFYING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4352" y="-36324"/>
            <a:ext cx="2988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PROGRESSIVENESS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4856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17827A-989B-374D-9008-0449B7D51F49}"/>
              </a:ext>
            </a:extLst>
          </p:cNvPr>
          <p:cNvSpPr txBox="1"/>
          <p:nvPr/>
        </p:nvSpPr>
        <p:spPr>
          <a:xfrm>
            <a:off x="1113213" y="6035179"/>
            <a:ext cx="1006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WARM SEASON DRY BIAS FOR MID AND UPPER-RANGE AMOUNTS</a:t>
            </a:r>
          </a:p>
        </p:txBody>
      </p:sp>
      <p:pic>
        <p:nvPicPr>
          <p:cNvPr id="7" name="Picture 6" descr="RFC.png">
            <a:extLst>
              <a:ext uri="{FF2B5EF4-FFF2-40B4-BE49-F238E27FC236}">
                <a16:creationId xmlns="" xmlns:a16="http://schemas.microsoft.com/office/drawing/2014/main" id="{373FEF51-4201-CE40-9AB2-DD9D47D5E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76" y="299601"/>
            <a:ext cx="7266795" cy="5615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4B1179-B66F-724E-A56E-1A2D1EAA66B7}"/>
              </a:ext>
            </a:extLst>
          </p:cNvPr>
          <p:cNvSpPr txBox="1"/>
          <p:nvPr/>
        </p:nvSpPr>
        <p:spPr>
          <a:xfrm>
            <a:off x="5517529" y="1803916"/>
            <a:ext cx="12755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GFSv14</a:t>
            </a:r>
          </a:p>
          <a:p>
            <a:r>
              <a:rPr lang="en-US" sz="2800" b="1" dirty="0">
                <a:solidFill>
                  <a:srgbClr val="1F4BDD"/>
                </a:solidFill>
              </a:rPr>
              <a:t>GFSv15</a:t>
            </a:r>
          </a:p>
        </p:txBody>
      </p:sp>
    </p:spTree>
    <p:extLst>
      <p:ext uri="{BB962C8B-B14F-4D97-AF65-F5344CB8AC3E}">
        <p14:creationId xmlns:p14="http://schemas.microsoft.com/office/powerpoint/2010/main" val="89858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 l="1165" t="8549" r="2542" b="83444"/>
          <a:stretch/>
        </p:blipFill>
        <p:spPr>
          <a:xfrm>
            <a:off x="1530571" y="-2215"/>
            <a:ext cx="9144000" cy="58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 descr="ncwc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9400" y="-2225"/>
            <a:ext cx="1812051" cy="5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7"/>
          <p:cNvSpPr txBox="1"/>
          <p:nvPr/>
        </p:nvSpPr>
        <p:spPr>
          <a:xfrm>
            <a:off x="1884145" y="736475"/>
            <a:ext cx="829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</a:pPr>
            <a:endParaRPr sz="3000"/>
          </a:p>
        </p:txBody>
      </p:sp>
      <p:sp>
        <p:nvSpPr>
          <p:cNvPr id="257" name="Google Shape;257;p17"/>
          <p:cNvSpPr txBox="1"/>
          <p:nvPr/>
        </p:nvSpPr>
        <p:spPr>
          <a:xfrm>
            <a:off x="4212809" y="1275285"/>
            <a:ext cx="3481803" cy="379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/>
              <a:t>Low bias for higher QPF thresholds</a:t>
            </a:r>
            <a:endParaRPr b="1"/>
          </a:p>
        </p:txBody>
      </p:sp>
      <p:sp>
        <p:nvSpPr>
          <p:cNvPr id="258" name="Google Shape;258;p17"/>
          <p:cNvSpPr txBox="1"/>
          <p:nvPr/>
        </p:nvSpPr>
        <p:spPr>
          <a:xfrm>
            <a:off x="1884145" y="690588"/>
            <a:ext cx="829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</a:pPr>
            <a:r>
              <a:rPr lang="en-US" sz="2400" b="1"/>
              <a:t>QPF Evaluation - Concerns</a:t>
            </a:r>
            <a:endParaRPr sz="2400"/>
          </a:p>
        </p:txBody>
      </p:sp>
      <p:sp>
        <p:nvSpPr>
          <p:cNvPr id="259" name="Google Shape;259;p17"/>
          <p:cNvSpPr txBox="1"/>
          <p:nvPr/>
        </p:nvSpPr>
        <p:spPr>
          <a:xfrm>
            <a:off x="5988537" y="2966350"/>
            <a:ext cx="101014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GFSv15</a:t>
            </a:r>
            <a:endParaRPr dirty="0"/>
          </a:p>
        </p:txBody>
      </p:sp>
      <p:sp>
        <p:nvSpPr>
          <p:cNvPr id="260" name="Google Shape;260;p17"/>
          <p:cNvSpPr txBox="1"/>
          <p:nvPr/>
        </p:nvSpPr>
        <p:spPr>
          <a:xfrm>
            <a:off x="3129937" y="2483650"/>
            <a:ext cx="996586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GFSv14</a:t>
            </a:r>
            <a:endParaRPr dirty="0"/>
          </a:p>
        </p:txBody>
      </p:sp>
      <p:sp>
        <p:nvSpPr>
          <p:cNvPr id="261" name="Google Shape;261;p17"/>
          <p:cNvSpPr txBox="1"/>
          <p:nvPr/>
        </p:nvSpPr>
        <p:spPr>
          <a:xfrm>
            <a:off x="3263236" y="1856300"/>
            <a:ext cx="5973753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24-hour QPF from the 00Z Sep 14 runs valid 12Z Sep 16 (F060)</a:t>
            </a:r>
            <a:endParaRPr dirty="0"/>
          </a:p>
        </p:txBody>
      </p:sp>
      <p:pic>
        <p:nvPicPr>
          <p:cNvPr id="262" name="Google Shape;262;p17"/>
          <p:cNvPicPr preferRelativeResize="0"/>
          <p:nvPr/>
        </p:nvPicPr>
        <p:blipFill rotWithShape="1">
          <a:blip r:embed="rId5">
            <a:alphaModFix/>
          </a:blip>
          <a:srcRect l="66363" t="37012" r="7638" b="36031"/>
          <a:stretch/>
        </p:blipFill>
        <p:spPr>
          <a:xfrm>
            <a:off x="7780337" y="4029368"/>
            <a:ext cx="2750250" cy="213858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3" name="Google Shape;263;p17"/>
          <p:cNvPicPr preferRelativeResize="0"/>
          <p:nvPr/>
        </p:nvPicPr>
        <p:blipFill rotWithShape="1">
          <a:blip r:embed="rId6">
            <a:alphaModFix/>
          </a:blip>
          <a:srcRect t="43527" r="93233" b="3115"/>
          <a:stretch/>
        </p:blipFill>
        <p:spPr>
          <a:xfrm>
            <a:off x="1530571" y="2297776"/>
            <a:ext cx="646540" cy="38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7"/>
          <p:cNvPicPr preferRelativeResize="0"/>
          <p:nvPr/>
        </p:nvPicPr>
        <p:blipFill rotWithShape="1">
          <a:blip r:embed="rId7">
            <a:alphaModFix/>
          </a:blip>
          <a:srcRect l="66421" t="35882" r="8495" b="36712"/>
          <a:stretch/>
        </p:blipFill>
        <p:spPr>
          <a:xfrm>
            <a:off x="5027662" y="3429001"/>
            <a:ext cx="2666950" cy="21854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17"/>
          <p:cNvPicPr preferRelativeResize="0"/>
          <p:nvPr/>
        </p:nvPicPr>
        <p:blipFill rotWithShape="1">
          <a:blip r:embed="rId8">
            <a:alphaModFix/>
          </a:blip>
          <a:srcRect l="66770" t="36527" r="7813" b="36527"/>
          <a:stretch/>
        </p:blipFill>
        <p:spPr>
          <a:xfrm>
            <a:off x="2321362" y="2902450"/>
            <a:ext cx="2477650" cy="19699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6" name="Google Shape;266;p17"/>
          <p:cNvSpPr txBox="1"/>
          <p:nvPr/>
        </p:nvSpPr>
        <p:spPr>
          <a:xfrm>
            <a:off x="8332712" y="3616975"/>
            <a:ext cx="16455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Stage IV QPE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7573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2B9DBF-DFD4-2E4C-9EEC-A464BC215C8C}"/>
              </a:ext>
            </a:extLst>
          </p:cNvPr>
          <p:cNvSpPr txBox="1"/>
          <p:nvPr/>
        </p:nvSpPr>
        <p:spPr>
          <a:xfrm>
            <a:off x="2763179" y="538842"/>
            <a:ext cx="666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some evidence this spring of better performance on wetter cases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FECBF4-5B81-3644-BC79-03008AF5B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7" y="1331323"/>
            <a:ext cx="3740830" cy="330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BBD85C-ECBC-3A4B-83D6-9B37F04AD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294" y="1331323"/>
            <a:ext cx="3740831" cy="3304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8EC90E-CF9B-1C4E-BDD0-A64EDA444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565" y="908174"/>
            <a:ext cx="4298260" cy="3796796"/>
          </a:xfrm>
          <a:prstGeom prst="rect">
            <a:avLst/>
          </a:prstGeom>
        </p:spPr>
      </p:pic>
      <p:pic>
        <p:nvPicPr>
          <p:cNvPr id="1026" name="Picture 2" descr="https://www.emc.ncep.noaa.gov/mmb/ylin/pcpverif/scores.fv3/30days/glb_24h_bias_f4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36" y="4538936"/>
            <a:ext cx="3001141" cy="231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1938" y="1361384"/>
            <a:ext cx="88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GFSv14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62504" y="1361384"/>
            <a:ext cx="88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GFSv15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597490" y="908174"/>
            <a:ext cx="148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STAGE IV OBS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51077" y="5329136"/>
            <a:ext cx="884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BDD"/>
                </a:solidFill>
              </a:rPr>
              <a:t>GFSv14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GFSv15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924" y="5236803"/>
            <a:ext cx="830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</a:t>
            </a:r>
          </a:p>
          <a:p>
            <a:r>
              <a:rPr lang="en-US" dirty="0" smtClean="0"/>
              <a:t>Bias</a:t>
            </a:r>
          </a:p>
          <a:p>
            <a:r>
              <a:rPr lang="en-US" dirty="0" smtClean="0"/>
              <a:t>Scores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9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23" y="275209"/>
            <a:ext cx="10969943" cy="63976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66"/>
                </a:solidFill>
                <a:latin typeface="Helvetica" pitchFamily="34" charset="0"/>
                <a:cs typeface="Helvetica" pitchFamily="34" charset="0"/>
              </a:rPr>
              <a:t>FV3GFS:  Infrastructure and Physics Upgrades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859" y="1496249"/>
            <a:ext cx="5600829" cy="3929543"/>
          </a:xfrm>
        </p:spPr>
        <p:txBody>
          <a:bodyPr>
            <a:normAutofit lnSpcReduction="10000"/>
          </a:bodyPr>
          <a:lstStyle/>
          <a:p>
            <a:pPr marL="344488" indent="-344488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>Integrated FV3 into NEMS</a:t>
            </a:r>
          </a:p>
          <a:p>
            <a:pPr marL="0" indent="0">
              <a:lnSpc>
                <a:spcPct val="80000"/>
              </a:lnSpc>
              <a:buClr>
                <a:srgbClr val="000066"/>
              </a:buClr>
              <a:buSzTx/>
              <a:buNone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/>
            </a:r>
            <a:br>
              <a:rPr lang="en-US" altLang="en-US" sz="2000" b="1" dirty="0">
                <a:latin typeface="Times New Roman" pitchFamily="18" charset="0"/>
                <a:cs typeface="Helvetica" pitchFamily="34" charset="0"/>
              </a:rPr>
            </a:br>
            <a:endParaRPr lang="en-US" altLang="en-US" sz="2000" b="1" dirty="0">
              <a:latin typeface="Times New Roman" pitchFamily="18" charset="0"/>
              <a:cs typeface="Helvetica" pitchFamily="34" charset="0"/>
            </a:endParaRP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>Replaced Zhao-</a:t>
            </a:r>
            <a:r>
              <a:rPr lang="en-US" altLang="en-US" sz="2000" b="1" dirty="0" err="1">
                <a:latin typeface="Times New Roman" pitchFamily="18" charset="0"/>
                <a:cs typeface="Helvetica" pitchFamily="34" charset="0"/>
              </a:rPr>
              <a:t>Carr</a:t>
            </a: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> microphysics with the more advanced GFDL microphysics</a:t>
            </a: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cs typeface="Helvetica" pitchFamily="34" charset="0"/>
            </a:endParaRP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>Updated parameterization of ozone photochemistry with additional production and loss terms</a:t>
            </a: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cs typeface="Helvetica" pitchFamily="34" charset="0"/>
            </a:endParaRP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>New parameterization of middle atmospheric water vapor photochemistry</a:t>
            </a: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cs typeface="Helvetica" pitchFamily="34" charset="0"/>
            </a:endParaRPr>
          </a:p>
          <a:p>
            <a:pPr marL="344488" indent="-344488" eaLnBrk="1" hangingPunct="1">
              <a:lnSpc>
                <a:spcPct val="80000"/>
              </a:lnSpc>
              <a:buClr>
                <a:srgbClr val="000066"/>
              </a:buClr>
              <a:buSzTx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cs typeface="Helvetica" pitchFamily="34" charset="0"/>
              </a:rPr>
              <a:t>Remove tropical cyclone vortex relocation </a:t>
            </a:r>
          </a:p>
          <a:p>
            <a:pPr marL="0" indent="0" eaLnBrk="1" hangingPunct="1">
              <a:lnSpc>
                <a:spcPct val="80000"/>
              </a:lnSpc>
              <a:buClr>
                <a:srgbClr val="000066"/>
              </a:buClr>
              <a:buSzTx/>
              <a:buNone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cs typeface="Helvetica" pitchFamily="34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283537" y="1044845"/>
            <a:ext cx="5578609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25000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Revised bare soil evaporation scheme</a:t>
            </a: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Stochastic physics in the data assimilation</a:t>
            </a: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 eaLnBrk="0" hangingPunct="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Higher resolution in GDAS (now ~25 km)</a:t>
            </a: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25000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25000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chemeClr val="bg1"/>
              </a:buClr>
              <a:buSzPct val="25000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other minor changes:</a:t>
            </a: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105000"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correction bugs related to the convective cloud water </a:t>
            </a: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105000"/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105000"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radiation bug fix</a:t>
            </a: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105000"/>
              <a:buFont typeface="Wingdings" pitchFamily="2" charset="2"/>
              <a:buChar char="Ø"/>
              <a:tabLst>
                <a:tab pos="285750" algn="l"/>
              </a:tabLst>
            </a:pPr>
            <a:endParaRPr lang="en-US" altLang="en-US" sz="2000" b="1" dirty="0">
              <a:latin typeface="Times New Roman" pitchFamily="18" charset="0"/>
              <a:ea typeface="Helvetica" pitchFamily="34" charset="0"/>
              <a:cs typeface="Helvetica" pitchFamily="34" charset="0"/>
            </a:endParaRPr>
          </a:p>
          <a:p>
            <a:pPr marL="344488" indent="-344488" defTabSz="914400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105000"/>
              <a:buFont typeface="Wingdings" pitchFamily="2" charset="2"/>
              <a:buChar char="Ø"/>
              <a:tabLst>
                <a:tab pos="285750" algn="l"/>
              </a:tabLst>
            </a:pPr>
            <a:r>
              <a:rPr lang="en-US" altLang="en-US" sz="2000" b="1" dirty="0">
                <a:latin typeface="Times New Roman" pitchFamily="18" charset="0"/>
                <a:ea typeface="Helvetica" pitchFamily="34" charset="0"/>
                <a:cs typeface="Helvetica" pitchFamily="34" charset="0"/>
              </a:rPr>
              <a:t>slight modification in  scale-aware mass-flux deep or shallow convection schemes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6092" y="5802923"/>
            <a:ext cx="227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Service Change Notice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6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30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3272" y="170531"/>
            <a:ext cx="11545627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GFSv15 Track Skill Relative to Older GFS for 2015-18 Atlantic TCs and Hurricanes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From NHC Evaluation of GFSv15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668" y="4926522"/>
            <a:ext cx="1021506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For all 2015-2018 Atlantic TCs (left), modest improvement in track forecasts through Day 5</a:t>
            </a:r>
          </a:p>
          <a:p>
            <a:pPr marL="285750" indent="-285750">
              <a:buFont typeface="Arial"/>
              <a:buChar char="•"/>
            </a:pPr>
            <a:endParaRPr lang="en-US" sz="11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Clear degradation by Day 6 with significant degradation at Day 7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For all 2015-2018 Atlantic </a:t>
            </a:r>
            <a:r>
              <a:rPr lang="en-US" sz="2000" b="1" u="sng" dirty="0"/>
              <a:t>hurricanes</a:t>
            </a:r>
            <a:r>
              <a:rPr lang="en-US" sz="2000" dirty="0"/>
              <a:t> (right), track forecasts were degraded at all lead times –</a:t>
            </a:r>
          </a:p>
          <a:p>
            <a:r>
              <a:rPr lang="en-US" sz="2000" dirty="0"/>
              <a:t>       worst cases seemed to be ones with poleward-moving storms</a:t>
            </a:r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" y="1343010"/>
            <a:ext cx="6972399" cy="3429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62" y="1343010"/>
            <a:ext cx="6933873" cy="3429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0893" y="4372346"/>
            <a:ext cx="962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66FF"/>
                </a:solidFill>
              </a:rPr>
              <a:t>GFSv14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0752" y="4372346"/>
            <a:ext cx="962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GFSv15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2537" y="987663"/>
            <a:ext cx="88274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All TCs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3617" y="987663"/>
            <a:ext cx="1372799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Hurricanes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A4D7EE-5E16-CC49-A7D8-7277D350EFDB}"/>
              </a:ext>
            </a:extLst>
          </p:cNvPr>
          <p:cNvSpPr txBox="1"/>
          <p:nvPr/>
        </p:nvSpPr>
        <p:spPr>
          <a:xfrm>
            <a:off x="69833" y="123314"/>
            <a:ext cx="1651093" cy="954107"/>
          </a:xfrm>
          <a:prstGeom prst="rect">
            <a:avLst/>
          </a:prstGeom>
          <a:solidFill>
            <a:srgbClr val="FBF9B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TROPICAL</a:t>
            </a:r>
          </a:p>
          <a:p>
            <a:r>
              <a:rPr lang="en-US" sz="2800" b="1" dirty="0"/>
              <a:t>TRACKS</a:t>
            </a:r>
          </a:p>
        </p:txBody>
      </p:sp>
    </p:spTree>
    <p:extLst>
      <p:ext uri="{BB962C8B-B14F-4D97-AF65-F5344CB8AC3E}">
        <p14:creationId xmlns:p14="http://schemas.microsoft.com/office/powerpoint/2010/main" val="411804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D9A12B-282E-364E-BC2D-8D4732CD2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14270" y="482600"/>
            <a:ext cx="6449920" cy="294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C27826-E836-8B45-AEE2-52DC1ABEDDA7}"/>
              </a:ext>
            </a:extLst>
          </p:cNvPr>
          <p:cNvSpPr txBox="1"/>
          <p:nvPr/>
        </p:nvSpPr>
        <p:spPr>
          <a:xfrm>
            <a:off x="114270" y="2598004"/>
            <a:ext cx="88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GFSv14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1285E1-702B-C545-AAF2-7AD6390EE89F}"/>
              </a:ext>
            </a:extLst>
          </p:cNvPr>
          <p:cNvSpPr txBox="1"/>
          <p:nvPr/>
        </p:nvSpPr>
        <p:spPr>
          <a:xfrm>
            <a:off x="3578938" y="2598004"/>
            <a:ext cx="88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GFSv15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9A2DDD-E916-5349-A41C-BD3047A49E6C}"/>
              </a:ext>
            </a:extLst>
          </p:cNvPr>
          <p:cNvSpPr txBox="1"/>
          <p:nvPr/>
        </p:nvSpPr>
        <p:spPr>
          <a:xfrm>
            <a:off x="3840921" y="56634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9/30/16 12z  F132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6431D2-7F94-EE4E-B450-9460CB5D6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2" b="37198"/>
          <a:stretch/>
        </p:blipFill>
        <p:spPr>
          <a:xfrm>
            <a:off x="7523496" y="335935"/>
            <a:ext cx="4091528" cy="3156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70" y="56634"/>
            <a:ext cx="3046860" cy="369332"/>
          </a:xfrm>
          <a:prstGeom prst="rect">
            <a:avLst/>
          </a:prstGeom>
          <a:solidFill>
            <a:srgbClr val="FFC6F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HURRICANE MATTHEW - 2016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BA5F6A8-6DA0-7D42-BB11-7E27B47F4DC2}"/>
              </a:ext>
            </a:extLst>
          </p:cNvPr>
          <p:cNvSpPr txBox="1"/>
          <p:nvPr/>
        </p:nvSpPr>
        <p:spPr>
          <a:xfrm>
            <a:off x="8429268" y="1362467"/>
            <a:ext cx="1139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2E00"/>
                </a:solidFill>
              </a:rPr>
              <a:t>GFSv14</a:t>
            </a:r>
          </a:p>
          <a:p>
            <a:r>
              <a:rPr lang="en-US" sz="2400" dirty="0">
                <a:solidFill>
                  <a:srgbClr val="00B050"/>
                </a:solidFill>
              </a:rPr>
              <a:t>GFSV15</a:t>
            </a:r>
          </a:p>
        </p:txBody>
      </p:sp>
      <p:pic>
        <p:nvPicPr>
          <p:cNvPr id="12" name="Picture 11" descr="pasted image 0 (5).png">
            <a:extLst>
              <a:ext uri="{FF2B5EF4-FFF2-40B4-BE49-F238E27FC236}">
                <a16:creationId xmlns="" xmlns:a16="http://schemas.microsoft.com/office/drawing/2014/main" id="{433C8448-CED2-E844-8126-1290DAFC5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/>
          <a:stretch/>
        </p:blipFill>
        <p:spPr>
          <a:xfrm>
            <a:off x="1637700" y="3548780"/>
            <a:ext cx="6762695" cy="3436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9F6F99-1ECE-A240-B5E2-B17A976D47B2}"/>
              </a:ext>
            </a:extLst>
          </p:cNvPr>
          <p:cNvSpPr txBox="1"/>
          <p:nvPr/>
        </p:nvSpPr>
        <p:spPr>
          <a:xfrm>
            <a:off x="8771179" y="5082323"/>
            <a:ext cx="3080851" cy="369332"/>
          </a:xfrm>
          <a:prstGeom prst="rect">
            <a:avLst/>
          </a:prstGeom>
          <a:solidFill>
            <a:srgbClr val="FFC6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HURRICANE </a:t>
            </a:r>
            <a:r>
              <a:rPr lang="en-US" b="1" dirty="0" smtClean="0"/>
              <a:t> MICHAEL - 2018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026C0FC-5F53-0240-8E33-E2DC1169C6C1}"/>
              </a:ext>
            </a:extLst>
          </p:cNvPr>
          <p:cNvSpPr txBox="1"/>
          <p:nvPr/>
        </p:nvSpPr>
        <p:spPr>
          <a:xfrm>
            <a:off x="9415365" y="5543988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10/7/18 00z  F72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1B2BD85-48BB-3B45-A0C0-C3EC688647F2}"/>
              </a:ext>
            </a:extLst>
          </p:cNvPr>
          <p:cNvSpPr txBox="1"/>
          <p:nvPr/>
        </p:nvSpPr>
        <p:spPr>
          <a:xfrm>
            <a:off x="1943101" y="6627166"/>
            <a:ext cx="1897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GFSv15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1B2BD85-48BB-3B45-A0C0-C3EC688647F2}"/>
              </a:ext>
            </a:extLst>
          </p:cNvPr>
          <p:cNvSpPr txBox="1"/>
          <p:nvPr/>
        </p:nvSpPr>
        <p:spPr>
          <a:xfrm>
            <a:off x="4666370" y="6619069"/>
            <a:ext cx="18978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GFSv14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7252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727DD-009A-FE45-90CC-0995D0AD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69" y="1368654"/>
            <a:ext cx="10969943" cy="1143000"/>
          </a:xfrm>
        </p:spPr>
        <p:txBody>
          <a:bodyPr>
            <a:normAutofit/>
          </a:bodyPr>
          <a:lstStyle/>
          <a:p>
            <a:r>
              <a:rPr lang="en-US" dirty="0"/>
              <a:t>GOING FORWARD</a:t>
            </a:r>
          </a:p>
        </p:txBody>
      </p:sp>
    </p:spTree>
    <p:extLst>
      <p:ext uri="{BB962C8B-B14F-4D97-AF65-F5344CB8AC3E}">
        <p14:creationId xmlns:p14="http://schemas.microsoft.com/office/powerpoint/2010/main" val="349242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492" y="28938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rtlCol="0" anchor="t" anchorCtr="0">
            <a:noAutofit/>
          </a:bodyPr>
          <a:lstStyle/>
          <a:p>
            <a:r>
              <a:rPr lang="en"/>
              <a:t>Target: Simplifying the NCEP Production Suite</a:t>
            </a:r>
            <a:endParaRPr/>
          </a:p>
        </p:txBody>
      </p:sp>
      <p:pic>
        <p:nvPicPr>
          <p:cNvPr id="73" name="Google Shape;73;p16" descr="august_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835" y="1733063"/>
            <a:ext cx="3679079" cy="293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5281" y="1285260"/>
            <a:ext cx="7265709" cy="5449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50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>
            <a:spLocks noGrp="1"/>
          </p:cNvSpPr>
          <p:nvPr>
            <p:ph type="body" idx="1"/>
          </p:nvPr>
        </p:nvSpPr>
        <p:spPr>
          <a:xfrm>
            <a:off x="734786" y="1842075"/>
            <a:ext cx="9602384" cy="4770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</a:pPr>
            <a:endParaRPr sz="1400" dirty="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Font typeface="Arial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Move toward the </a:t>
            </a:r>
            <a:r>
              <a:rPr lang="en-US" sz="2400" b="1" dirty="0">
                <a:solidFill>
                  <a:srgbClr val="008000"/>
                </a:solidFill>
              </a:rPr>
              <a:t>Unified Forecast System</a:t>
            </a:r>
            <a:endParaRPr sz="24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</a:pPr>
            <a:endParaRPr sz="2400" dirty="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Font typeface="Arial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In 2016, the GFDL </a:t>
            </a:r>
            <a:r>
              <a:rPr lang="en-US" sz="2400" b="1" dirty="0">
                <a:solidFill>
                  <a:srgbClr val="008000"/>
                </a:solidFill>
              </a:rPr>
              <a:t>finite-volume cubed-sphere (FV3)</a:t>
            </a:r>
            <a:r>
              <a:rPr lang="en-US" sz="2400" dirty="0">
                <a:solidFill>
                  <a:schemeClr val="dk1"/>
                </a:solidFill>
              </a:rPr>
              <a:t> dynamical core was selected to be the </a:t>
            </a:r>
            <a:r>
              <a:rPr lang="en-US" sz="2400" b="1" dirty="0">
                <a:solidFill>
                  <a:srgbClr val="008000"/>
                </a:solidFill>
              </a:rPr>
              <a:t>cornerstone of future NCEP modeling</a:t>
            </a:r>
            <a:r>
              <a:rPr lang="en-US" sz="2400" dirty="0">
                <a:solidFill>
                  <a:schemeClr val="dk1"/>
                </a:solidFill>
              </a:rPr>
              <a:t> efforts</a:t>
            </a:r>
            <a:endParaRPr sz="2400" dirty="0"/>
          </a:p>
          <a:p>
            <a:pPr>
              <a:buClr>
                <a:schemeClr val="dk1"/>
              </a:buClr>
            </a:pPr>
            <a:endParaRPr sz="2400" dirty="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Font typeface="Arial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Allows NCEP to focus development on a </a:t>
            </a:r>
            <a:r>
              <a:rPr lang="en-US" sz="2400" b="1" dirty="0">
                <a:solidFill>
                  <a:srgbClr val="008000"/>
                </a:solidFill>
              </a:rPr>
              <a:t>single system</a:t>
            </a:r>
            <a:endParaRPr sz="2400" dirty="0"/>
          </a:p>
          <a:p>
            <a:pPr>
              <a:buClr>
                <a:schemeClr val="dk1"/>
              </a:buClr>
            </a:pPr>
            <a:endParaRPr sz="2400" dirty="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Font typeface="Arial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Initial work focused on developing the </a:t>
            </a:r>
            <a:r>
              <a:rPr lang="en-US" sz="2400" b="1" dirty="0">
                <a:solidFill>
                  <a:srgbClr val="008000"/>
                </a:solidFill>
              </a:rPr>
              <a:t>Next-Generation                                Global Prediction System (NGGPS)</a:t>
            </a:r>
            <a:endParaRPr sz="2400" b="1" u="sng" dirty="0">
              <a:solidFill>
                <a:srgbClr val="008000"/>
              </a:solidFill>
            </a:endParaRPr>
          </a:p>
          <a:p>
            <a:pPr marL="139700" indent="0">
              <a:buClr>
                <a:schemeClr val="dk1"/>
              </a:buClr>
            </a:pPr>
            <a:endParaRPr sz="2400" dirty="0">
              <a:solidFill>
                <a:schemeClr val="dk1"/>
              </a:solidFill>
            </a:endParaRPr>
          </a:p>
          <a:p>
            <a:pPr indent="-317500">
              <a:buClr>
                <a:schemeClr val="dk1"/>
              </a:buClr>
              <a:buFont typeface="Arial"/>
              <a:buChar char="●"/>
            </a:pPr>
            <a:r>
              <a:rPr lang="en-US" sz="2400" b="1" dirty="0">
                <a:solidFill>
                  <a:srgbClr val="008000"/>
                </a:solidFill>
              </a:rPr>
              <a:t>FV3GFS (GFSv15)</a:t>
            </a:r>
            <a:r>
              <a:rPr lang="en-US" sz="2400" dirty="0">
                <a:solidFill>
                  <a:schemeClr val="dk1"/>
                </a:solidFill>
              </a:rPr>
              <a:t>, transition of the Global Forecast System to the FV3 dynamical core, is the first step toward implementing NGGPS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82" name="Google Shape;282;p32"/>
          <p:cNvSpPr txBox="1">
            <a:spLocks noGrp="1"/>
          </p:cNvSpPr>
          <p:nvPr>
            <p:ph type="sldNum" idx="12"/>
          </p:nvPr>
        </p:nvSpPr>
        <p:spPr>
          <a:xfrm>
            <a:off x="9960520" y="56266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34</a:t>
            </a:fld>
            <a:endParaRPr/>
          </a:p>
        </p:txBody>
      </p:sp>
      <p:pic>
        <p:nvPicPr>
          <p:cNvPr id="283" name="Google Shape;28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2188" y="3690257"/>
            <a:ext cx="2624526" cy="1343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BF352BB-AB53-C947-AA92-61CB64E435C0}"/>
              </a:ext>
            </a:extLst>
          </p:cNvPr>
          <p:cNvSpPr txBox="1"/>
          <p:nvPr/>
        </p:nvSpPr>
        <p:spPr>
          <a:xfrm>
            <a:off x="1563472" y="481090"/>
            <a:ext cx="910294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CURRENT PLAN TO SIMPLIFY THE PRODUCTION SUITE</a:t>
            </a:r>
          </a:p>
        </p:txBody>
      </p:sp>
      <p:pic>
        <p:nvPicPr>
          <p:cNvPr id="7" name="Google Shape;68;p11" descr="UFSLogo3.jpg">
            <a:extLst>
              <a:ext uri="{FF2B5EF4-FFF2-40B4-BE49-F238E27FC236}">
                <a16:creationId xmlns="" xmlns:a16="http://schemas.microsoft.com/office/drawing/2014/main" id="{71DE5D3A-D13D-0844-A4BA-0073E3DD44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5996" y="1435050"/>
            <a:ext cx="2142347" cy="118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63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1979612" y="33562"/>
            <a:ext cx="8229600" cy="8808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SzPts val="4400"/>
            </a:pPr>
            <a:r>
              <a:rPr lang="en-US" sz="4000" b="1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Sub-Seasonal Forecast System</a:t>
            </a:r>
            <a:endParaRPr sz="4000" b="1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20"/>
          <p:cNvSpPr/>
          <p:nvPr/>
        </p:nvSpPr>
        <p:spPr>
          <a:xfrm>
            <a:off x="4496593" y="3614222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0"/>
          <p:cNvSpPr txBox="1"/>
          <p:nvPr/>
        </p:nvSpPr>
        <p:spPr>
          <a:xfrm>
            <a:off x="5806282" y="954089"/>
            <a:ext cx="4860131" cy="515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2400" b="1" i="1" dirty="0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next step towards the UFS</a:t>
            </a: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Configuration</a:t>
            </a:r>
            <a:endParaRPr dirty="0"/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C384L64 (~25km)</a:t>
            </a:r>
            <a:endParaRPr dirty="0"/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 members, 4 cycles/day</a:t>
            </a:r>
            <a:endParaRPr dirty="0"/>
          </a:p>
          <a:p>
            <a:pPr marL="742950" lvl="1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 extension to day 35 (1x/day)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Q2FY19: Start to produce 30 years (1989-2018) reforecast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Q4FY19: Start to produce retrospective runs (2-3 years)</a:t>
            </a:r>
            <a:endParaRPr dirty="0"/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Q2FY20: Official evaluation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Q4FY20: Implement FV3GEFS operational version (v12)</a:t>
            </a:r>
            <a:endParaRPr sz="2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0" descr="stretch_sat_sand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057" y="3177545"/>
            <a:ext cx="3048000" cy="293181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 txBox="1"/>
          <p:nvPr/>
        </p:nvSpPr>
        <p:spPr>
          <a:xfrm>
            <a:off x="1681712" y="1299250"/>
            <a:ext cx="41739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i="1">
                <a:solidFill>
                  <a:srgbClr val="008000"/>
                </a:solidFill>
              </a:rPr>
              <a:t>Global Ensemble Forecast System GEFS v12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12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 txBox="1">
            <a:spLocks noGrp="1"/>
          </p:cNvSpPr>
          <p:nvPr>
            <p:ph type="title"/>
          </p:nvPr>
        </p:nvSpPr>
        <p:spPr>
          <a:xfrm>
            <a:off x="1765037" y="2677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00" b="1">
                <a:solidFill>
                  <a:srgbClr val="0000FF"/>
                </a:solidFill>
              </a:rPr>
              <a:t>Global Wave Ensemble (GWES) Coupled to GEFS v12 </a:t>
            </a:r>
            <a:endParaRPr sz="2600" b="1">
              <a:solidFill>
                <a:srgbClr val="0000FF"/>
              </a:solidFill>
            </a:endParaRPr>
          </a:p>
        </p:txBody>
      </p:sp>
      <p:sp>
        <p:nvSpPr>
          <p:cNvPr id="343" name="Google Shape;343;p27"/>
          <p:cNvSpPr txBox="1">
            <a:spLocks noGrp="1"/>
          </p:cNvSpPr>
          <p:nvPr>
            <p:ph type="body" idx="1"/>
          </p:nvPr>
        </p:nvSpPr>
        <p:spPr>
          <a:xfrm>
            <a:off x="1666362" y="1100799"/>
            <a:ext cx="9012524" cy="54894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Coupling to GEFS v12: 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Provide initial framework for transition to unified, fully-coupled systems at NCEP, </a:t>
            </a:r>
            <a:endParaRPr sz="2400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New global grids</a:t>
            </a:r>
            <a:r>
              <a:rPr lang="en-US" sz="2400" dirty="0">
                <a:solidFill>
                  <a:srgbClr val="000000"/>
                </a:solidFill>
              </a:rPr>
              <a:t>: Improve overall model skill, and match requirements for inclusion of wave products to NAEFS,</a:t>
            </a:r>
            <a:endParaRPr sz="2400" dirty="0">
              <a:solidFill>
                <a:srgbClr val="000000"/>
              </a:solidFill>
            </a:endParaRPr>
          </a:p>
          <a:p>
            <a:pPr indent="-381000">
              <a:lnSpc>
                <a:spcPct val="150000"/>
              </a:lnSpc>
              <a:buClr>
                <a:srgbClr val="000000"/>
              </a:buClr>
              <a:buSzPts val="2400"/>
            </a:pPr>
            <a:r>
              <a:rPr lang="en-US" sz="2400" dirty="0">
                <a:solidFill>
                  <a:srgbClr val="000000"/>
                </a:solidFill>
              </a:rPr>
              <a:t>Global core resolution increased from ½ degree to ¼ degree,</a:t>
            </a:r>
            <a:endParaRPr sz="2400" dirty="0">
              <a:solidFill>
                <a:srgbClr val="000000"/>
              </a:solidFill>
            </a:endParaRPr>
          </a:p>
          <a:p>
            <a:pPr indent="-381000">
              <a:lnSpc>
                <a:spcPct val="150000"/>
              </a:lnSpc>
              <a:buClr>
                <a:srgbClr val="000000"/>
              </a:buClr>
              <a:buSzPts val="2400"/>
            </a:pPr>
            <a:r>
              <a:rPr lang="en-US" sz="2400" dirty="0">
                <a:solidFill>
                  <a:srgbClr val="000000"/>
                </a:solidFill>
              </a:rPr>
              <a:t>Inclusion of Arctic Polar grid with 18km resolution.</a:t>
            </a:r>
            <a:endParaRPr sz="2400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Objective Physics Retuning: </a:t>
            </a:r>
            <a:r>
              <a:rPr lang="en-US" sz="2400" dirty="0">
                <a:solidFill>
                  <a:srgbClr val="000000"/>
                </a:solidFill>
              </a:rPr>
              <a:t>Reduction of  RMS error and bias, adjustment of wave model physics to FV3 forcing.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44" name="Google Shape;344;p27"/>
          <p:cNvSpPr txBox="1">
            <a:spLocks noGrp="1"/>
          </p:cNvSpPr>
          <p:nvPr>
            <p:ph type="sldNum" idx="12"/>
          </p:nvPr>
        </p:nvSpPr>
        <p:spPr>
          <a:xfrm>
            <a:off x="9994870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84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2009832" y="2"/>
            <a:ext cx="8563500" cy="827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SzPts val="4400"/>
            </a:pPr>
            <a:r>
              <a:rPr lang="en-US" sz="2800" b="1">
                <a:solidFill>
                  <a:srgbClr val="0000CC"/>
                </a:solidFill>
              </a:rPr>
              <a:t>GFS V16: Major Upgrades to Deterministic Global Model</a:t>
            </a:r>
            <a:endParaRPr sz="2800" b="1">
              <a:solidFill>
                <a:srgbClr val="0000CC"/>
              </a:solidFill>
            </a:endParaRPr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"/>
          </p:nvPr>
        </p:nvSpPr>
        <p:spPr>
          <a:xfrm>
            <a:off x="1587162" y="609675"/>
            <a:ext cx="5224800" cy="5691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228600" indent="-349250">
              <a:spcBef>
                <a:spcPts val="300"/>
              </a:spcBef>
              <a:buSzPts val="2800"/>
            </a:pPr>
            <a:r>
              <a:rPr lang="en-US" sz="1600" b="1"/>
              <a:t>Model resolution:</a:t>
            </a:r>
            <a:endParaRPr sz="16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Increased vertical resolution from 64 to 127 vertical Levels and raise model top from 54 km to 80 km; Increased horizontal resolution from 13 km to 10 km (depending on operational resources)</a:t>
            </a:r>
            <a:endParaRPr sz="1800"/>
          </a:p>
          <a:p>
            <a:pPr marL="228600" indent="-349250">
              <a:spcBef>
                <a:spcPts val="0"/>
              </a:spcBef>
              <a:buSzPts val="2800"/>
            </a:pPr>
            <a:r>
              <a:rPr lang="en-US" sz="1600" b="1"/>
              <a:t>Dynamics: </a:t>
            </a:r>
            <a:r>
              <a:rPr lang="en-US" sz="1800"/>
              <a:t>New advection algorithms from GFDL</a:t>
            </a:r>
            <a:endParaRPr sz="1800"/>
          </a:p>
          <a:p>
            <a:pPr marL="228600" indent="-349250">
              <a:spcBef>
                <a:spcPts val="0"/>
              </a:spcBef>
              <a:buSzPts val="2800"/>
            </a:pPr>
            <a:r>
              <a:rPr lang="en-US" sz="1600" b="1"/>
              <a:t>Advanced physics chosen from Physics Test Plan:</a:t>
            </a:r>
            <a:endParaRPr sz="16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PBL/turbulence: K-EDMF =&gt; sa-TKE-EDMF</a:t>
            </a:r>
            <a:endParaRPr sz="18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Land surface: Noah =&gt; Noah-MP</a:t>
            </a:r>
            <a:endParaRPr sz="18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Gravity Wave Drag: =&gt; unified gravity-wave-drag</a:t>
            </a:r>
            <a:endParaRPr sz="18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Radiation:  updates to cloud-overlap assumptions, </a:t>
            </a:r>
            <a:endParaRPr sz="18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Microphysics: Improvements to GFDL MP</a:t>
            </a:r>
            <a:endParaRPr sz="1800"/>
          </a:p>
          <a:p>
            <a:pPr marL="228600" indent="-349250">
              <a:spcBef>
                <a:spcPts val="0"/>
              </a:spcBef>
              <a:buSzPts val="2800"/>
            </a:pPr>
            <a:r>
              <a:rPr lang="en-US" sz="1600" b="1"/>
              <a:t>Coupling to WaveWatchIII</a:t>
            </a:r>
            <a:endParaRPr sz="16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/>
              <a:t>Two-way interactive coupling of atmospheric model with Global Wave Model (GWM) </a:t>
            </a:r>
            <a:endParaRPr sz="180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endParaRPr sz="1800"/>
          </a:p>
        </p:txBody>
      </p:sp>
      <p:sp>
        <p:nvSpPr>
          <p:cNvPr id="209" name="Google Shape;209;p17"/>
          <p:cNvSpPr txBox="1">
            <a:spLocks noGrp="1"/>
          </p:cNvSpPr>
          <p:nvPr>
            <p:ph type="ftr" idx="11"/>
          </p:nvPr>
        </p:nvSpPr>
        <p:spPr>
          <a:xfrm>
            <a:off x="4551362" y="6396110"/>
            <a:ext cx="3854400" cy="3253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888888"/>
              </a:buClr>
              <a:buSzPts val="1400"/>
            </a:pPr>
            <a:r>
              <a:rPr lang="en-US" dirty="0"/>
              <a:t>From the UFS SIP Coordination Meeting, May 14, 2019</a:t>
            </a:r>
            <a:endParaRPr dirty="0"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1"/>
          </p:nvPr>
        </p:nvSpPr>
        <p:spPr>
          <a:xfrm>
            <a:off x="6812012" y="609675"/>
            <a:ext cx="3854400" cy="5691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228600" indent="-349250">
              <a:spcBef>
                <a:spcPts val="300"/>
              </a:spcBef>
              <a:buSzPts val="2800"/>
            </a:pPr>
            <a:r>
              <a:rPr lang="en-US" sz="1600" b="1" dirty="0"/>
              <a:t>Data Assimilation Upgrades:</a:t>
            </a:r>
            <a:endParaRPr sz="1600" b="1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Local Ensemble </a:t>
            </a:r>
            <a:r>
              <a:rPr lang="en-US" sz="1800" dirty="0" err="1"/>
              <a:t>Kalman</a:t>
            </a:r>
            <a:r>
              <a:rPr lang="en-US" sz="1800" dirty="0"/>
              <a:t> Filter (LETKF), including early cycle updates in support of GEFS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4-Dimensional Incremental Analysis Update (4DIAU)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Stochastic Kinetic Energy Backscatter (</a:t>
            </a:r>
            <a:r>
              <a:rPr lang="en-US" sz="1800" dirty="0" smtClean="0"/>
              <a:t>SKEBS) and land- </a:t>
            </a:r>
            <a:r>
              <a:rPr lang="en-US" sz="1800" dirty="0"/>
              <a:t>surface perturbations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Stratospheric humidity increments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Improved Near Surface Sea Temperature (NSST) analysis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Land Data Assimilation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Shifting and Lagging Ensemble Members to expand ensemble size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/>
              <a:t>Improved cloud analysis</a:t>
            </a:r>
            <a:endParaRPr sz="1800" dirty="0"/>
          </a:p>
          <a:p>
            <a:pPr marL="457200" lvl="1" indent="-342900">
              <a:spcBef>
                <a:spcPts val="300"/>
              </a:spcBef>
              <a:buSzPts val="1800"/>
              <a:buChar char="•"/>
            </a:pPr>
            <a:r>
              <a:rPr lang="en-US" sz="1800" dirty="0" err="1"/>
              <a:t>Delz</a:t>
            </a:r>
            <a:r>
              <a:rPr lang="en-US" sz="1800" dirty="0"/>
              <a:t> increments</a:t>
            </a:r>
            <a:endParaRPr sz="1800" dirty="0"/>
          </a:p>
        </p:txBody>
      </p:sp>
      <p:sp>
        <p:nvSpPr>
          <p:cNvPr id="7" name="Google Shape;63;p9">
            <a:extLst>
              <a:ext uri="{FF2B5EF4-FFF2-40B4-BE49-F238E27FC236}">
                <a16:creationId xmlns="" xmlns:a16="http://schemas.microsoft.com/office/drawing/2014/main" id="{2CC22308-CBB0-A049-9933-E42393F0BA39}"/>
              </a:ext>
            </a:extLst>
          </p:cNvPr>
          <p:cNvSpPr txBox="1"/>
          <p:nvPr/>
        </p:nvSpPr>
        <p:spPr>
          <a:xfrm>
            <a:off x="2223567" y="5613165"/>
            <a:ext cx="4144576" cy="735527"/>
          </a:xfrm>
          <a:prstGeom prst="rect">
            <a:avLst/>
          </a:prstGeom>
          <a:solidFill>
            <a:srgbClr val="FBF9B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6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Evaluation planned for Q3 FY20, with planned for implementation in Q2FY21</a:t>
            </a:r>
            <a:endParaRPr sz="15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82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lh3.googleusercontent.com/Iy_37z8rVpswHsry90YInH_eJg72f81FH3rS-RW_v7FqPXJsQZJVpotB8lFewW5-UIxtRkSd-tEaVCkmR2HMpo4KLyN1xMcHwrFPAXWZRwuyu7cpklXSLxxLj1f83Zhdov2h6UdY">
            <a:extLst>
              <a:ext uri="{FF2B5EF4-FFF2-40B4-BE49-F238E27FC236}">
                <a16:creationId xmlns:a16="http://schemas.microsoft.com/office/drawing/2014/main" xmlns="" id="{C9343E20-0732-5648-B93E-F4FC9726E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7"/>
          <a:stretch/>
        </p:blipFill>
        <p:spPr bwMode="auto">
          <a:xfrm>
            <a:off x="8071052" y="2309447"/>
            <a:ext cx="3991981" cy="44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3698F-09F2-0F49-A696-00278B1E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Additional Components of GFSv16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3CA3E0-ED38-AB41-9317-338FB9B22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ongoing within physics group to understand and further mitigate the low-level cold bias</a:t>
            </a:r>
          </a:p>
          <a:p>
            <a:r>
              <a:rPr lang="en-US" dirty="0"/>
              <a:t>New PBL scheme shows promise in</a:t>
            </a:r>
          </a:p>
          <a:p>
            <a:pPr marL="0" indent="0">
              <a:buNone/>
            </a:pPr>
            <a:r>
              <a:rPr lang="en-US" dirty="0"/>
              <a:t>     slightly mitigating long-standing GFS</a:t>
            </a:r>
          </a:p>
          <a:p>
            <a:pPr marL="0" indent="0">
              <a:buNone/>
            </a:pPr>
            <a:r>
              <a:rPr lang="en-US" dirty="0"/>
              <a:t>      issues with being too weak with low-</a:t>
            </a:r>
          </a:p>
          <a:p>
            <a:pPr marL="0" indent="0">
              <a:buNone/>
            </a:pPr>
            <a:r>
              <a:rPr lang="en-US" dirty="0"/>
              <a:t>      level inversions – more testing ongoing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0C018D-E18E-2C47-B3B1-F3B082E01962}"/>
              </a:ext>
            </a:extLst>
          </p:cNvPr>
          <p:cNvSpPr txBox="1"/>
          <p:nvPr/>
        </p:nvSpPr>
        <p:spPr>
          <a:xfrm>
            <a:off x="10754256" y="2721114"/>
            <a:ext cx="583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GFS</a:t>
            </a:r>
          </a:p>
          <a:p>
            <a:r>
              <a:rPr lang="en-US" sz="2000" b="1" dirty="0"/>
              <a:t>v15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88C1E9-3349-2048-9A73-AE6B506EBD8F}"/>
              </a:ext>
            </a:extLst>
          </p:cNvPr>
          <p:cNvSpPr txBox="1"/>
          <p:nvPr/>
        </p:nvSpPr>
        <p:spPr>
          <a:xfrm>
            <a:off x="10304354" y="4892990"/>
            <a:ext cx="1275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 GFSv15 </a:t>
            </a:r>
          </a:p>
          <a:p>
            <a:r>
              <a:rPr lang="en-US" sz="2000" b="1" dirty="0"/>
              <a:t>+ new PBL</a:t>
            </a:r>
          </a:p>
        </p:txBody>
      </p:sp>
    </p:spTree>
    <p:extLst>
      <p:ext uri="{BB962C8B-B14F-4D97-AF65-F5344CB8AC3E}">
        <p14:creationId xmlns:p14="http://schemas.microsoft.com/office/powerpoint/2010/main" val="376968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8B5B31-2A1A-7D4B-8981-AF2B3E5F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1580923"/>
            <a:ext cx="10969943" cy="1143000"/>
          </a:xfrm>
        </p:spPr>
        <p:txBody>
          <a:bodyPr/>
          <a:lstStyle/>
          <a:p>
            <a:r>
              <a:rPr lang="en-US" dirty="0"/>
              <a:t>Thank You!     Questions?</a:t>
            </a:r>
          </a:p>
        </p:txBody>
      </p:sp>
    </p:spTree>
    <p:extLst>
      <p:ext uri="{BB962C8B-B14F-4D97-AF65-F5344CB8AC3E}">
        <p14:creationId xmlns:p14="http://schemas.microsoft.com/office/powerpoint/2010/main" val="113758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BC9B0-18E6-144D-9488-4FED6A91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Key Product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B71076-5B83-E74C-897F-7670BF632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600201"/>
            <a:ext cx="11179788" cy="49831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Non-hydrostatic vertical velocity (</a:t>
            </a:r>
            <a:r>
              <a:rPr lang="en-US" dirty="0" err="1"/>
              <a:t>dz</a:t>
            </a:r>
            <a:r>
              <a:rPr lang="en-US" dirty="0"/>
              <a:t>/dt in m/s) now available in addition to omega;  Omega in gridded output (Pa/s) is now derived using the hydrostatic approximation;  VV has now replaced omega in GFS station time series </a:t>
            </a:r>
            <a:r>
              <a:rPr lang="en-US" dirty="0" err="1"/>
              <a:t>bufr</a:t>
            </a:r>
            <a:r>
              <a:rPr lang="en-US" dirty="0"/>
              <a:t> output</a:t>
            </a:r>
          </a:p>
          <a:p>
            <a:r>
              <a:rPr lang="en-US" dirty="0">
                <a:solidFill>
                  <a:srgbClr val="1F4BDD"/>
                </a:solidFill>
              </a:rPr>
              <a:t>New cloud hydrometeor fields, isobaric (3D cloud fractions), and simulated composite reflectivity now available</a:t>
            </a:r>
          </a:p>
          <a:p>
            <a:r>
              <a:rPr lang="en-US" dirty="0"/>
              <a:t>Total and convective accumulated </a:t>
            </a:r>
            <a:r>
              <a:rPr lang="en-US" dirty="0" err="1"/>
              <a:t>precip</a:t>
            </a:r>
            <a:r>
              <a:rPr lang="en-US" dirty="0"/>
              <a:t> now available in addition to 6-hr buckets (although not yet in AWIPS)</a:t>
            </a:r>
          </a:p>
          <a:p>
            <a:r>
              <a:rPr lang="en-US" dirty="0">
                <a:solidFill>
                  <a:srgbClr val="1F4BDD"/>
                </a:solidFill>
              </a:rPr>
              <a:t>GFS directory structure on NCEP web services now breaks out daily directories by cycle</a:t>
            </a:r>
          </a:p>
          <a:p>
            <a:r>
              <a:rPr lang="en-US" dirty="0"/>
              <a:t>3hrly output now available beyond f240, but there is no decrease in resolution beyond f240 as in GFSv14, so delivery of grids beyond f240 is slower than in GFS v14; f384 delivery time now 20 minutes </a:t>
            </a:r>
            <a:r>
              <a:rPr lang="en-US" dirty="0" smtClean="0"/>
              <a:t>later </a:t>
            </a:r>
            <a:r>
              <a:rPr lang="en-US" dirty="0"/>
              <a:t>than in </a:t>
            </a:r>
            <a:r>
              <a:rPr lang="en-US" dirty="0" smtClean="0"/>
              <a:t>GFSv14</a:t>
            </a:r>
          </a:p>
          <a:p>
            <a:r>
              <a:rPr lang="en-US" dirty="0" smtClean="0">
                <a:solidFill>
                  <a:srgbClr val="1F4BDD"/>
                </a:solidFill>
              </a:rPr>
              <a:t>GFSv14 still running, with products available in GFS “para” data flow</a:t>
            </a:r>
            <a:endParaRPr lang="en-US" dirty="0">
              <a:solidFill>
                <a:srgbClr val="1F4B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2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0CF227-4DDA-734A-AC5B-C935C956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1287010"/>
            <a:ext cx="1096994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 Few Key Model Changes After </a:t>
            </a:r>
            <a:br>
              <a:rPr lang="en-US" dirty="0"/>
            </a:br>
            <a:r>
              <a:rPr lang="en-US" dirty="0"/>
              <a:t>the Initial Code Freeze</a:t>
            </a:r>
          </a:p>
        </p:txBody>
      </p:sp>
    </p:spTree>
    <p:extLst>
      <p:ext uri="{BB962C8B-B14F-4D97-AF65-F5344CB8AC3E}">
        <p14:creationId xmlns:p14="http://schemas.microsoft.com/office/powerpoint/2010/main" val="334980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CBE8DCC-8692-0741-99A2-96273DFB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D670FA-DA89-A54F-B209-722E1646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3" y="2048114"/>
            <a:ext cx="4459084" cy="4125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7D2CAE-4D06-E349-9ADC-A2168F6D8358}"/>
              </a:ext>
            </a:extLst>
          </p:cNvPr>
          <p:cNvSpPr txBox="1"/>
          <p:nvPr/>
        </p:nvSpPr>
        <p:spPr>
          <a:xfrm>
            <a:off x="996043" y="276388"/>
            <a:ext cx="9911444" cy="830997"/>
          </a:xfrm>
          <a:prstGeom prst="rect">
            <a:avLst/>
          </a:prstGeom>
          <a:solidFill>
            <a:srgbClr val="F8BBE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TROPICAL CYCLONES in the ORIGINAL VERSION of GFSv15 WERE  </a:t>
            </a:r>
          </a:p>
          <a:p>
            <a:r>
              <a:rPr lang="en-US" sz="2400" dirty="0"/>
              <a:t>  CONSISTENTLY CONSIDERABLY WEAKER THAN IN THE OPS GFS in ALL BASINS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EF4B78-91D7-0E43-A627-378784A5D688}"/>
              </a:ext>
            </a:extLst>
          </p:cNvPr>
          <p:cNvSpPr txBox="1"/>
          <p:nvPr/>
        </p:nvSpPr>
        <p:spPr>
          <a:xfrm>
            <a:off x="1478773" y="2851633"/>
            <a:ext cx="5632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938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6BA757-A63F-6543-AA05-FF6B16087F88}"/>
              </a:ext>
            </a:extLst>
          </p:cNvPr>
          <p:cNvSpPr txBox="1"/>
          <p:nvPr/>
        </p:nvSpPr>
        <p:spPr>
          <a:xfrm>
            <a:off x="3819415" y="2851633"/>
            <a:ext cx="54548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966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6EFE12-0417-1C48-B98A-2E6616398116}"/>
              </a:ext>
            </a:extLst>
          </p:cNvPr>
          <p:cNvSpPr txBox="1"/>
          <p:nvPr/>
        </p:nvSpPr>
        <p:spPr>
          <a:xfrm>
            <a:off x="3345619" y="4945225"/>
            <a:ext cx="131325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NHC:  941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B5341B9-6635-D54B-AB29-D8D1303F1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405" y="2048114"/>
            <a:ext cx="4323140" cy="41188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57EE726-BEF6-9C41-8D1A-F8002B668A3F}"/>
              </a:ext>
            </a:extLst>
          </p:cNvPr>
          <p:cNvSpPr txBox="1"/>
          <p:nvPr/>
        </p:nvSpPr>
        <p:spPr>
          <a:xfrm>
            <a:off x="5749812" y="2515251"/>
            <a:ext cx="5354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927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184A810-1D20-E946-91AB-D7792E6E6F18}"/>
              </a:ext>
            </a:extLst>
          </p:cNvPr>
          <p:cNvSpPr txBox="1"/>
          <p:nvPr/>
        </p:nvSpPr>
        <p:spPr>
          <a:xfrm>
            <a:off x="7836126" y="2515251"/>
            <a:ext cx="6253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958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1B69C7-7603-6E41-83B0-48210C231300}"/>
              </a:ext>
            </a:extLst>
          </p:cNvPr>
          <p:cNvSpPr txBox="1"/>
          <p:nvPr/>
        </p:nvSpPr>
        <p:spPr>
          <a:xfrm>
            <a:off x="7872836" y="4665091"/>
            <a:ext cx="103009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ANL:929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2625" y="1620171"/>
            <a:ext cx="221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HURRICANE  HARVEY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0044" y="1612828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TYPHOON  NORU</a:t>
            </a:r>
          </a:p>
        </p:txBody>
      </p:sp>
      <p:pic>
        <p:nvPicPr>
          <p:cNvPr id="18" name="Picture 4" descr="C:\Users\vijay.t.tallapragada\Downloads\FV3GFS\FV3GFS\fig_ALAL1518_bias.png">
            <a:extLst>
              <a:ext uri="{FF2B5EF4-FFF2-40B4-BE49-F238E27FC236}">
                <a16:creationId xmlns="" xmlns:a16="http://schemas.microsoft.com/office/drawing/2014/main" id="{5D70AE98-A91F-5C45-AFAB-29592B47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1052" y="3057508"/>
            <a:ext cx="2804924" cy="179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9D3788-FD33-F04F-8206-7564C130C225}"/>
              </a:ext>
            </a:extLst>
          </p:cNvPr>
          <p:cNvSpPr txBox="1"/>
          <p:nvPr/>
        </p:nvSpPr>
        <p:spPr>
          <a:xfrm>
            <a:off x="2936773" y="6418521"/>
            <a:ext cx="602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GFDL recommended changing the horizontal advection setting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931ECB-1F9A-4746-A93B-E5A88C26CE29}"/>
              </a:ext>
            </a:extLst>
          </p:cNvPr>
          <p:cNvSpPr txBox="1"/>
          <p:nvPr/>
        </p:nvSpPr>
        <p:spPr>
          <a:xfrm>
            <a:off x="425215" y="1730828"/>
            <a:ext cx="87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GFSv14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869548B-A7D2-A745-A6F8-A3E7B8C64FA0}"/>
              </a:ext>
            </a:extLst>
          </p:cNvPr>
          <p:cNvSpPr txBox="1"/>
          <p:nvPr/>
        </p:nvSpPr>
        <p:spPr>
          <a:xfrm>
            <a:off x="3879952" y="1747157"/>
            <a:ext cx="87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GFSv15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B177196-ED6B-5B4D-BA31-FB675426AAF8}"/>
              </a:ext>
            </a:extLst>
          </p:cNvPr>
          <p:cNvSpPr txBox="1"/>
          <p:nvPr/>
        </p:nvSpPr>
        <p:spPr>
          <a:xfrm>
            <a:off x="5012662" y="1730828"/>
            <a:ext cx="87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GFSv14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1740A02-5FB5-B046-97EE-1CDCCE1B0DAA}"/>
              </a:ext>
            </a:extLst>
          </p:cNvPr>
          <p:cNvSpPr txBox="1"/>
          <p:nvPr/>
        </p:nvSpPr>
        <p:spPr>
          <a:xfrm>
            <a:off x="8467399" y="1747157"/>
            <a:ext cx="87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GFSv15</a:t>
            </a:r>
          </a:p>
        </p:txBody>
      </p:sp>
    </p:spTree>
    <p:extLst>
      <p:ext uri="{BB962C8B-B14F-4D97-AF65-F5344CB8AC3E}">
        <p14:creationId xmlns:p14="http://schemas.microsoft.com/office/powerpoint/2010/main" val="7135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4291FE-AD1B-BB49-87EB-2A32E709D1E9}"/>
              </a:ext>
            </a:extLst>
          </p:cNvPr>
          <p:cNvSpPr txBox="1">
            <a:spLocks/>
          </p:cNvSpPr>
          <p:nvPr/>
        </p:nvSpPr>
        <p:spPr>
          <a:xfrm>
            <a:off x="1688446" y="457200"/>
            <a:ext cx="8561296" cy="1057836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" pitchFamily="34" charset="0"/>
                <a:cs typeface="Helvetica" pitchFamily="34" charset="0"/>
              </a:rPr>
              <a:t>JUSTFICATION FOR HORD=5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709110-2BDB-A949-95D0-507E69DDB8F9}"/>
              </a:ext>
            </a:extLst>
          </p:cNvPr>
          <p:cNvSpPr txBox="1">
            <a:spLocks/>
          </p:cNvSpPr>
          <p:nvPr/>
        </p:nvSpPr>
        <p:spPr>
          <a:xfrm>
            <a:off x="1697411" y="2066460"/>
            <a:ext cx="10515600" cy="43513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Helvetica" pitchFamily="34" charset="0"/>
                <a:cs typeface="Helvetica" pitchFamily="34" charset="0"/>
              </a:rPr>
              <a:t>There was a clear improvement with regard to tropical cyclone intensity – </a:t>
            </a:r>
          </a:p>
          <a:p>
            <a:pPr marL="0" indent="0">
              <a:buNone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   almost always yielded a stronger storm than HORD=6 run, and it was usually</a:t>
            </a:r>
          </a:p>
          <a:p>
            <a:pPr marL="0" indent="0">
              <a:buNone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   in the right direction with its forecast of a stronger storm</a:t>
            </a:r>
          </a:p>
          <a:p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r>
              <a:rPr lang="en-US" sz="2000" dirty="0">
                <a:latin typeface="Helvetica" pitchFamily="34" charset="0"/>
                <a:cs typeface="Helvetica" pitchFamily="34" charset="0"/>
              </a:rPr>
              <a:t>Some concern about </a:t>
            </a:r>
            <a:r>
              <a:rPr lang="en-US" sz="2000" dirty="0" err="1">
                <a:latin typeface="Helvetica" pitchFamily="34" charset="0"/>
                <a:cs typeface="Helvetica" pitchFamily="34" charset="0"/>
              </a:rPr>
              <a:t>overdeepening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of winter storms but overall impact</a:t>
            </a:r>
          </a:p>
          <a:p>
            <a:pPr marL="0" indent="0">
              <a:buNone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   was far less than on tropical cyclones</a:t>
            </a:r>
          </a:p>
          <a:p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r>
              <a:rPr lang="en-US" sz="2000" dirty="0">
                <a:latin typeface="Helvetica" pitchFamily="34" charset="0"/>
                <a:cs typeface="Helvetica" pitchFamily="34" charset="0"/>
              </a:rPr>
              <a:t>Stats indicated little change on the synoptic scale with this change in any </a:t>
            </a:r>
          </a:p>
          <a:p>
            <a:pPr marL="0" indent="0">
              <a:buNone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   time of year</a:t>
            </a:r>
          </a:p>
          <a:p>
            <a:endParaRPr lang="en-US" sz="2000" dirty="0">
              <a:latin typeface="Helvetica" pitchFamily="34" charset="0"/>
              <a:cs typeface="Helvetica" pitchFamily="34" charset="0"/>
            </a:endParaRPr>
          </a:p>
          <a:p>
            <a:r>
              <a:rPr lang="en-US" sz="2000" dirty="0">
                <a:latin typeface="Helvetica" pitchFamily="34" charset="0"/>
                <a:cs typeface="Helvetica" pitchFamily="34" charset="0"/>
              </a:rPr>
              <a:t>NCEP Director Approved changing </a:t>
            </a:r>
            <a:r>
              <a:rPr lang="en-US" sz="2000" dirty="0" err="1">
                <a:latin typeface="Helvetica" pitchFamily="34" charset="0"/>
                <a:cs typeface="Helvetica" pitchFamily="34" charset="0"/>
              </a:rPr>
              <a:t>hord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=6 to </a:t>
            </a:r>
            <a:r>
              <a:rPr lang="en-US" sz="2000" dirty="0" err="1">
                <a:latin typeface="Helvetica" pitchFamily="34" charset="0"/>
                <a:cs typeface="Helvetica" pitchFamily="34" charset="0"/>
              </a:rPr>
              <a:t>hord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=5 starting with </a:t>
            </a:r>
            <a:r>
              <a:rPr lang="en-US" sz="2000" b="1" dirty="0">
                <a:latin typeface="Helvetica" pitchFamily="34" charset="0"/>
                <a:cs typeface="Helvetica" pitchFamily="34" charset="0"/>
              </a:rPr>
              <a:t>18Z </a:t>
            </a:r>
          </a:p>
          <a:p>
            <a:pPr marL="0" indent="0">
              <a:buNone/>
            </a:pPr>
            <a:r>
              <a:rPr lang="en-US" sz="2000" b="1" dirty="0">
                <a:latin typeface="Helvetica" pitchFamily="34" charset="0"/>
                <a:cs typeface="Helvetica" pitchFamily="34" charset="0"/>
              </a:rPr>
              <a:t>   on August 15, 2018</a:t>
            </a:r>
            <a:r>
              <a:rPr lang="en-US" sz="2000" dirty="0">
                <a:latin typeface="Helvetica" pitchFamily="34" charset="0"/>
                <a:cs typeface="Helvetica" pitchFamily="34" charset="0"/>
              </a:rPr>
              <a:t> for real-time parallel</a:t>
            </a:r>
          </a:p>
        </p:txBody>
      </p:sp>
    </p:spTree>
    <p:extLst>
      <p:ext uri="{BB962C8B-B14F-4D97-AF65-F5344CB8AC3E}">
        <p14:creationId xmlns:p14="http://schemas.microsoft.com/office/powerpoint/2010/main" val="283572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2A40F5-FFA7-454A-9789-57F356ACA126}"/>
              </a:ext>
            </a:extLst>
          </p:cNvPr>
          <p:cNvSpPr txBox="1"/>
          <p:nvPr/>
        </p:nvSpPr>
        <p:spPr>
          <a:xfrm>
            <a:off x="3605768" y="80665"/>
            <a:ext cx="5286127" cy="830997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BUG w DOWNWARD SOLAR RADIATION</a:t>
            </a:r>
          </a:p>
          <a:p>
            <a:r>
              <a:rPr lang="en-US" sz="2400" b="1" dirty="0"/>
              <a:t>   FOUND AND CORRECTED in FALL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F5548B-F23D-EC46-9E76-2A0501C3265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1641862"/>
            <a:ext cx="5077733" cy="412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AE34A401-900E-8545-9A69-D9D4CFF7B500}"/>
              </a:ext>
            </a:extLst>
          </p:cNvPr>
          <p:cNvSpPr txBox="1"/>
          <p:nvPr/>
        </p:nvSpPr>
        <p:spPr>
          <a:xfrm>
            <a:off x="2394473" y="1260862"/>
            <a:ext cx="2286000" cy="3810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Old </a:t>
            </a:r>
            <a:r>
              <a:rPr lang="en-US" dirty="0" smtClean="0"/>
              <a:t>version of GFSv15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6092AF-CC4B-4C47-90A5-78EF894AD1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8" y="1641862"/>
            <a:ext cx="4813067" cy="412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6A49C419-85F3-2044-B9F8-0EB754732CF1}"/>
              </a:ext>
            </a:extLst>
          </p:cNvPr>
          <p:cNvSpPr txBox="1"/>
          <p:nvPr/>
        </p:nvSpPr>
        <p:spPr>
          <a:xfrm>
            <a:off x="6303145" y="1260862"/>
            <a:ext cx="2610674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/>
              <a:t>New </a:t>
            </a:r>
            <a:r>
              <a:rPr lang="en-US" dirty="0" smtClean="0"/>
              <a:t>version of GFSv15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EDDFAF9-9123-9B4C-A3C2-D60B65F2D148}"/>
              </a:ext>
            </a:extLst>
          </p:cNvPr>
          <p:cNvSpPr txBox="1"/>
          <p:nvPr/>
        </p:nvSpPr>
        <p:spPr>
          <a:xfrm>
            <a:off x="9402548" y="1260862"/>
            <a:ext cx="24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47E, 20N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62EDCB-AE8E-E446-B06B-FA4296519D8D}"/>
              </a:ext>
            </a:extLst>
          </p:cNvPr>
          <p:cNvSpPr txBox="1"/>
          <p:nvPr/>
        </p:nvSpPr>
        <p:spPr>
          <a:xfrm>
            <a:off x="7494814" y="6221186"/>
            <a:ext cx="223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on THIS LATER!</a:t>
            </a:r>
          </a:p>
        </p:txBody>
      </p:sp>
    </p:spTree>
    <p:extLst>
      <p:ext uri="{BB962C8B-B14F-4D97-AF65-F5344CB8AC3E}">
        <p14:creationId xmlns:p14="http://schemas.microsoft.com/office/powerpoint/2010/main" val="104711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FB76F7-9DFC-E54F-B402-C858CE357FEF}"/>
              </a:ext>
            </a:extLst>
          </p:cNvPr>
          <p:cNvSpPr txBox="1"/>
          <p:nvPr/>
        </p:nvSpPr>
        <p:spPr>
          <a:xfrm>
            <a:off x="733808" y="306781"/>
            <a:ext cx="10461197" cy="369332"/>
          </a:xfrm>
          <a:prstGeom prst="rect">
            <a:avLst/>
          </a:prstGeom>
          <a:solidFill>
            <a:srgbClr val="F7FF8F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2m ALASKA TEMP STATS SHOWED A COLD BIAS in SUMMER 2018, and ANCHORAGE PLUMES CONFIRMED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E32494-9448-394B-B8B3-EAE9638C6F2C}"/>
              </a:ext>
            </a:extLst>
          </p:cNvPr>
          <p:cNvSpPr txBox="1"/>
          <p:nvPr/>
        </p:nvSpPr>
        <p:spPr>
          <a:xfrm>
            <a:off x="4016525" y="5449923"/>
            <a:ext cx="94456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GFSv14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b="1" dirty="0" smtClean="0">
                <a:solidFill>
                  <a:srgbClr val="E18A00"/>
                </a:solidFill>
              </a:rPr>
              <a:t>GFSv15</a:t>
            </a:r>
            <a:r>
              <a:rPr lang="en-US" b="1" dirty="0" smtClean="0">
                <a:solidFill>
                  <a:srgbClr val="FCB718"/>
                </a:solidFill>
              </a:rPr>
              <a:t>     </a:t>
            </a:r>
            <a:endParaRPr lang="en-US" b="1" dirty="0">
              <a:solidFill>
                <a:srgbClr val="FCB718"/>
              </a:solidFill>
            </a:endParaRPr>
          </a:p>
          <a:p>
            <a:r>
              <a:rPr lang="en-US" b="1" dirty="0">
                <a:solidFill>
                  <a:srgbClr val="FCB718"/>
                </a:solidFill>
              </a:rPr>
              <a:t>       OBS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80AADD-0CB2-AB49-A090-9689FEF8E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136953"/>
            <a:ext cx="6169805" cy="45676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060556A-2112-6E48-B08B-D388F8459134}"/>
              </a:ext>
            </a:extLst>
          </p:cNvPr>
          <p:cNvSpPr/>
          <p:nvPr/>
        </p:nvSpPr>
        <p:spPr>
          <a:xfrm>
            <a:off x="4111500" y="6256961"/>
            <a:ext cx="180470" cy="205484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BB3BFF-4D4D-914C-9CAC-CBE805F6E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71" y="1687858"/>
            <a:ext cx="2750407" cy="404519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7948246" y="4184042"/>
            <a:ext cx="762000" cy="1074578"/>
          </a:xfrm>
          <a:custGeom>
            <a:avLst/>
            <a:gdLst>
              <a:gd name="connsiteX0" fmla="*/ 726831 w 762000"/>
              <a:gd name="connsiteY0" fmla="*/ 12820 h 1074578"/>
              <a:gd name="connsiteX1" fmla="*/ 633046 w 762000"/>
              <a:gd name="connsiteY1" fmla="*/ 24543 h 1074578"/>
              <a:gd name="connsiteX2" fmla="*/ 597877 w 762000"/>
              <a:gd name="connsiteY2" fmla="*/ 47989 h 1074578"/>
              <a:gd name="connsiteX3" fmla="*/ 562708 w 762000"/>
              <a:gd name="connsiteY3" fmla="*/ 59712 h 1074578"/>
              <a:gd name="connsiteX4" fmla="*/ 492369 w 762000"/>
              <a:gd name="connsiteY4" fmla="*/ 94881 h 1074578"/>
              <a:gd name="connsiteX5" fmla="*/ 422031 w 762000"/>
              <a:gd name="connsiteY5" fmla="*/ 153496 h 1074578"/>
              <a:gd name="connsiteX6" fmla="*/ 398585 w 762000"/>
              <a:gd name="connsiteY6" fmla="*/ 176943 h 1074578"/>
              <a:gd name="connsiteX7" fmla="*/ 363416 w 762000"/>
              <a:gd name="connsiteY7" fmla="*/ 200389 h 1074578"/>
              <a:gd name="connsiteX8" fmla="*/ 339969 w 762000"/>
              <a:gd name="connsiteY8" fmla="*/ 223835 h 1074578"/>
              <a:gd name="connsiteX9" fmla="*/ 304800 w 762000"/>
              <a:gd name="connsiteY9" fmla="*/ 247281 h 1074578"/>
              <a:gd name="connsiteX10" fmla="*/ 269631 w 762000"/>
              <a:gd name="connsiteY10" fmla="*/ 282450 h 1074578"/>
              <a:gd name="connsiteX11" fmla="*/ 234462 w 762000"/>
              <a:gd name="connsiteY11" fmla="*/ 305896 h 1074578"/>
              <a:gd name="connsiteX12" fmla="*/ 140677 w 762000"/>
              <a:gd name="connsiteY12" fmla="*/ 423127 h 1074578"/>
              <a:gd name="connsiteX13" fmla="*/ 117231 w 762000"/>
              <a:gd name="connsiteY13" fmla="*/ 458296 h 1074578"/>
              <a:gd name="connsiteX14" fmla="*/ 105508 w 762000"/>
              <a:gd name="connsiteY14" fmla="*/ 493466 h 1074578"/>
              <a:gd name="connsiteX15" fmla="*/ 93785 w 762000"/>
              <a:gd name="connsiteY15" fmla="*/ 540358 h 1074578"/>
              <a:gd name="connsiteX16" fmla="*/ 70339 w 762000"/>
              <a:gd name="connsiteY16" fmla="*/ 575527 h 1074578"/>
              <a:gd name="connsiteX17" fmla="*/ 58616 w 762000"/>
              <a:gd name="connsiteY17" fmla="*/ 622420 h 1074578"/>
              <a:gd name="connsiteX18" fmla="*/ 46892 w 762000"/>
              <a:gd name="connsiteY18" fmla="*/ 681035 h 1074578"/>
              <a:gd name="connsiteX19" fmla="*/ 0 w 762000"/>
              <a:gd name="connsiteY19" fmla="*/ 798266 h 1074578"/>
              <a:gd name="connsiteX20" fmla="*/ 11723 w 762000"/>
              <a:gd name="connsiteY20" fmla="*/ 950666 h 1074578"/>
              <a:gd name="connsiteX21" fmla="*/ 58616 w 762000"/>
              <a:gd name="connsiteY21" fmla="*/ 985835 h 1074578"/>
              <a:gd name="connsiteX22" fmla="*/ 199292 w 762000"/>
              <a:gd name="connsiteY22" fmla="*/ 1044450 h 1074578"/>
              <a:gd name="connsiteX23" fmla="*/ 222739 w 762000"/>
              <a:gd name="connsiteY23" fmla="*/ 1067896 h 1074578"/>
              <a:gd name="connsiteX24" fmla="*/ 410308 w 762000"/>
              <a:gd name="connsiteY24" fmla="*/ 1009281 h 1074578"/>
              <a:gd name="connsiteX25" fmla="*/ 433754 w 762000"/>
              <a:gd name="connsiteY25" fmla="*/ 974112 h 1074578"/>
              <a:gd name="connsiteX26" fmla="*/ 468923 w 762000"/>
              <a:gd name="connsiteY26" fmla="*/ 938943 h 1074578"/>
              <a:gd name="connsiteX27" fmla="*/ 515816 w 762000"/>
              <a:gd name="connsiteY27" fmla="*/ 868604 h 1074578"/>
              <a:gd name="connsiteX28" fmla="*/ 550985 w 762000"/>
              <a:gd name="connsiteY28" fmla="*/ 798266 h 1074578"/>
              <a:gd name="connsiteX29" fmla="*/ 574431 w 762000"/>
              <a:gd name="connsiteY29" fmla="*/ 727927 h 1074578"/>
              <a:gd name="connsiteX30" fmla="*/ 586154 w 762000"/>
              <a:gd name="connsiteY30" fmla="*/ 692758 h 1074578"/>
              <a:gd name="connsiteX31" fmla="*/ 609600 w 762000"/>
              <a:gd name="connsiteY31" fmla="*/ 645866 h 1074578"/>
              <a:gd name="connsiteX32" fmla="*/ 621323 w 762000"/>
              <a:gd name="connsiteY32" fmla="*/ 587250 h 1074578"/>
              <a:gd name="connsiteX33" fmla="*/ 644769 w 762000"/>
              <a:gd name="connsiteY33" fmla="*/ 516912 h 1074578"/>
              <a:gd name="connsiteX34" fmla="*/ 679939 w 762000"/>
              <a:gd name="connsiteY34" fmla="*/ 387958 h 1074578"/>
              <a:gd name="connsiteX35" fmla="*/ 691662 w 762000"/>
              <a:gd name="connsiteY35" fmla="*/ 352789 h 1074578"/>
              <a:gd name="connsiteX36" fmla="*/ 715108 w 762000"/>
              <a:gd name="connsiteY36" fmla="*/ 317620 h 1074578"/>
              <a:gd name="connsiteX37" fmla="*/ 762000 w 762000"/>
              <a:gd name="connsiteY37" fmla="*/ 212112 h 1074578"/>
              <a:gd name="connsiteX38" fmla="*/ 726831 w 762000"/>
              <a:gd name="connsiteY38" fmla="*/ 12820 h 107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62000" h="1074578">
                <a:moveTo>
                  <a:pt x="726831" y="12820"/>
                </a:moveTo>
                <a:cubicBezTo>
                  <a:pt x="705339" y="-18441"/>
                  <a:pt x="663441" y="16254"/>
                  <a:pt x="633046" y="24543"/>
                </a:cubicBezTo>
                <a:cubicBezTo>
                  <a:pt x="619453" y="28250"/>
                  <a:pt x="610479" y="41688"/>
                  <a:pt x="597877" y="47989"/>
                </a:cubicBezTo>
                <a:cubicBezTo>
                  <a:pt x="586824" y="53515"/>
                  <a:pt x="573761" y="54186"/>
                  <a:pt x="562708" y="59712"/>
                </a:cubicBezTo>
                <a:cubicBezTo>
                  <a:pt x="471809" y="105162"/>
                  <a:pt x="580767" y="65416"/>
                  <a:pt x="492369" y="94881"/>
                </a:cubicBezTo>
                <a:cubicBezTo>
                  <a:pt x="408819" y="178431"/>
                  <a:pt x="503644" y="88204"/>
                  <a:pt x="422031" y="153496"/>
                </a:cubicBezTo>
                <a:cubicBezTo>
                  <a:pt x="413400" y="160401"/>
                  <a:pt x="407216" y="170038"/>
                  <a:pt x="398585" y="176943"/>
                </a:cubicBezTo>
                <a:cubicBezTo>
                  <a:pt x="387583" y="185745"/>
                  <a:pt x="374418" y="191588"/>
                  <a:pt x="363416" y="200389"/>
                </a:cubicBezTo>
                <a:cubicBezTo>
                  <a:pt x="354785" y="207294"/>
                  <a:pt x="348600" y="216930"/>
                  <a:pt x="339969" y="223835"/>
                </a:cubicBezTo>
                <a:cubicBezTo>
                  <a:pt x="328967" y="232636"/>
                  <a:pt x="315624" y="238261"/>
                  <a:pt x="304800" y="247281"/>
                </a:cubicBezTo>
                <a:cubicBezTo>
                  <a:pt x="292064" y="257895"/>
                  <a:pt x="282367" y="271836"/>
                  <a:pt x="269631" y="282450"/>
                </a:cubicBezTo>
                <a:cubicBezTo>
                  <a:pt x="258807" y="291470"/>
                  <a:pt x="245159" y="296727"/>
                  <a:pt x="234462" y="305896"/>
                </a:cubicBezTo>
                <a:cubicBezTo>
                  <a:pt x="182492" y="350442"/>
                  <a:pt x="180903" y="362787"/>
                  <a:pt x="140677" y="423127"/>
                </a:cubicBezTo>
                <a:lnTo>
                  <a:pt x="117231" y="458296"/>
                </a:lnTo>
                <a:cubicBezTo>
                  <a:pt x="113323" y="470019"/>
                  <a:pt x="108903" y="481584"/>
                  <a:pt x="105508" y="493466"/>
                </a:cubicBezTo>
                <a:cubicBezTo>
                  <a:pt x="101082" y="508958"/>
                  <a:pt x="100132" y="525549"/>
                  <a:pt x="93785" y="540358"/>
                </a:cubicBezTo>
                <a:cubicBezTo>
                  <a:pt x="88235" y="553308"/>
                  <a:pt x="78154" y="563804"/>
                  <a:pt x="70339" y="575527"/>
                </a:cubicBezTo>
                <a:cubicBezTo>
                  <a:pt x="66431" y="591158"/>
                  <a:pt x="62111" y="606692"/>
                  <a:pt x="58616" y="622420"/>
                </a:cubicBezTo>
                <a:cubicBezTo>
                  <a:pt x="54293" y="641871"/>
                  <a:pt x="52135" y="661812"/>
                  <a:pt x="46892" y="681035"/>
                </a:cubicBezTo>
                <a:cubicBezTo>
                  <a:pt x="29508" y="744775"/>
                  <a:pt x="26304" y="745657"/>
                  <a:pt x="0" y="798266"/>
                </a:cubicBezTo>
                <a:cubicBezTo>
                  <a:pt x="3908" y="849066"/>
                  <a:pt x="-3474" y="902035"/>
                  <a:pt x="11723" y="950666"/>
                </a:cubicBezTo>
                <a:cubicBezTo>
                  <a:pt x="17551" y="969315"/>
                  <a:pt x="41739" y="975990"/>
                  <a:pt x="58616" y="985835"/>
                </a:cubicBezTo>
                <a:cubicBezTo>
                  <a:pt x="139763" y="1033170"/>
                  <a:pt x="130961" y="1027367"/>
                  <a:pt x="199292" y="1044450"/>
                </a:cubicBezTo>
                <a:cubicBezTo>
                  <a:pt x="207108" y="1052265"/>
                  <a:pt x="211711" y="1067161"/>
                  <a:pt x="222739" y="1067896"/>
                </a:cubicBezTo>
                <a:cubicBezTo>
                  <a:pt x="370000" y="1077713"/>
                  <a:pt x="354010" y="1088098"/>
                  <a:pt x="410308" y="1009281"/>
                </a:cubicBezTo>
                <a:cubicBezTo>
                  <a:pt x="418497" y="997816"/>
                  <a:pt x="424734" y="984936"/>
                  <a:pt x="433754" y="974112"/>
                </a:cubicBezTo>
                <a:cubicBezTo>
                  <a:pt x="444368" y="961376"/>
                  <a:pt x="458745" y="952030"/>
                  <a:pt x="468923" y="938943"/>
                </a:cubicBezTo>
                <a:cubicBezTo>
                  <a:pt x="486223" y="916700"/>
                  <a:pt x="515816" y="868604"/>
                  <a:pt x="515816" y="868604"/>
                </a:cubicBezTo>
                <a:cubicBezTo>
                  <a:pt x="558571" y="740338"/>
                  <a:pt x="490382" y="934623"/>
                  <a:pt x="550985" y="798266"/>
                </a:cubicBezTo>
                <a:cubicBezTo>
                  <a:pt x="561022" y="775682"/>
                  <a:pt x="566616" y="751373"/>
                  <a:pt x="574431" y="727927"/>
                </a:cubicBezTo>
                <a:cubicBezTo>
                  <a:pt x="578339" y="716204"/>
                  <a:pt x="580628" y="703811"/>
                  <a:pt x="586154" y="692758"/>
                </a:cubicBezTo>
                <a:lnTo>
                  <a:pt x="609600" y="645866"/>
                </a:lnTo>
                <a:cubicBezTo>
                  <a:pt x="613508" y="626327"/>
                  <a:pt x="616080" y="606474"/>
                  <a:pt x="621323" y="587250"/>
                </a:cubicBezTo>
                <a:cubicBezTo>
                  <a:pt x="627826" y="563407"/>
                  <a:pt x="639922" y="541146"/>
                  <a:pt x="644769" y="516912"/>
                </a:cubicBezTo>
                <a:cubicBezTo>
                  <a:pt x="661339" y="434059"/>
                  <a:pt x="650190" y="477202"/>
                  <a:pt x="679939" y="387958"/>
                </a:cubicBezTo>
                <a:cubicBezTo>
                  <a:pt x="683847" y="376235"/>
                  <a:pt x="684807" y="363071"/>
                  <a:pt x="691662" y="352789"/>
                </a:cubicBezTo>
                <a:lnTo>
                  <a:pt x="715108" y="317620"/>
                </a:lnTo>
                <a:cubicBezTo>
                  <a:pt x="743009" y="233915"/>
                  <a:pt x="724845" y="267845"/>
                  <a:pt x="762000" y="212112"/>
                </a:cubicBezTo>
                <a:cubicBezTo>
                  <a:pt x="749302" y="8943"/>
                  <a:pt x="748323" y="44081"/>
                  <a:pt x="726831" y="1282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4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4375</TotalTime>
  <Words>1930</Words>
  <Application>Microsoft Macintosh PowerPoint</Application>
  <PresentationFormat>Custom</PresentationFormat>
  <Paragraphs>363</Paragraphs>
  <Slides>39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FV3GFS:  Infrastructure and Physics Upgrades</vt:lpstr>
      <vt:lpstr>A Few Key Product Changes</vt:lpstr>
      <vt:lpstr>A Few Key Model Changes After  the Initial Code Freeze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GFSv15 Track Skill Relative to Older GFS for 2015-18 Atlantic TCs and Hurricanes From NHC Evaluation of GFSv15</vt:lpstr>
      <vt:lpstr>PowerPoint Presentation</vt:lpstr>
      <vt:lpstr>GOING FORWARD</vt:lpstr>
      <vt:lpstr>Target: Simplifying the NCEP Production Suite</vt:lpstr>
      <vt:lpstr>PowerPoint Presentation</vt:lpstr>
      <vt:lpstr>Sub-Seasonal Forecast System</vt:lpstr>
      <vt:lpstr>Global Wave Ensemble (GWES) Coupled to GEFS v12 </vt:lpstr>
      <vt:lpstr>GFS V16: Major Upgrades to Deterministic Global Model</vt:lpstr>
      <vt:lpstr>Potential Additional Components of GFSv16</vt:lpstr>
      <vt:lpstr>Thank You!    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Guastini</dc:creator>
  <cp:lastModifiedBy>Alicia Bentley</cp:lastModifiedBy>
  <cp:revision>204</cp:revision>
  <dcterms:created xsi:type="dcterms:W3CDTF">2017-11-14T19:30:27Z</dcterms:created>
  <dcterms:modified xsi:type="dcterms:W3CDTF">2019-06-14T13:35:32Z</dcterms:modified>
</cp:coreProperties>
</file>