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80" r:id="rId3"/>
    <p:sldId id="281" r:id="rId4"/>
    <p:sldId id="282" r:id="rId5"/>
    <p:sldId id="298" r:id="rId6"/>
    <p:sldId id="277" r:id="rId7"/>
    <p:sldId id="284" r:id="rId8"/>
    <p:sldId id="283" r:id="rId9"/>
    <p:sldId id="296" r:id="rId10"/>
    <p:sldId id="289" r:id="rId11"/>
    <p:sldId id="286" r:id="rId12"/>
    <p:sldId id="287" r:id="rId13"/>
    <p:sldId id="288" r:id="rId14"/>
    <p:sldId id="297" r:id="rId15"/>
    <p:sldId id="290" r:id="rId16"/>
    <p:sldId id="292" r:id="rId17"/>
    <p:sldId id="293" r:id="rId18"/>
    <p:sldId id="294" r:id="rId19"/>
    <p:sldId id="291" r:id="rId20"/>
    <p:sldId id="295" r:id="rId21"/>
    <p:sldId id="285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AAC4"/>
    <a:srgbClr val="A377C4"/>
    <a:srgbClr val="F7FF8F"/>
    <a:srgbClr val="A88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2" autoAdjust="0"/>
    <p:restoredTop sz="94660"/>
  </p:normalViewPr>
  <p:slideViewPr>
    <p:cSldViewPr snapToGrid="0">
      <p:cViewPr>
        <p:scale>
          <a:sx n="88" d="100"/>
          <a:sy n="88" d="100"/>
        </p:scale>
        <p:origin x="-96" y="-117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2B0B3-ADD4-48B6-B0B2-98CB606E64BC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5021-1F26-4DC2-A214-DA05B4F3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06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42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11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50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9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326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ll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8810" y="0"/>
            <a:ext cx="12207636" cy="521373"/>
          </a:xfrm>
          <a:prstGeom prst="rect">
            <a:avLst/>
          </a:prstGeom>
          <a:gradFill flip="none" rotWithShape="1">
            <a:gsLst>
              <a:gs pos="0">
                <a:srgbClr val="9EEAFF"/>
              </a:gs>
              <a:gs pos="100000">
                <a:srgbClr val="FFFFFF"/>
              </a:gs>
              <a:gs pos="70000">
                <a:srgbClr val="9EEAFF"/>
              </a:gs>
            </a:gsLst>
            <a:lin ang="0" scaled="1"/>
            <a:tileRect/>
          </a:gra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347" y="23623"/>
            <a:ext cx="11919739" cy="49775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small size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9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8AF0-F930-4CC4-98FA-DDCDB4FD8E90}" type="datetimeFigureOut">
              <a:rPr lang="en-US" smtClean="0"/>
              <a:t>5/3/18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2775-4FE8-44CA-9A15-900E0D79A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ara.nomads.ncep.noaa.gov/pub/data/nccf/com/gfs/para/" TargetMode="External"/><Relationship Id="rId3" Type="http://schemas.openxmlformats.org/officeDocument/2006/relationships/hyperlink" Target="http://www.emc.ncep.noa.gov/mmb/gmanikin/fv3gfs/fv3imag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eoffrey.manikin@noaa.gov" TargetMode="External"/><Relationship Id="rId4" Type="http://schemas.openxmlformats.org/officeDocument/2006/relationships/hyperlink" Target="mailto:alicia.bentley@noaa.gov" TargetMode="External"/><Relationship Id="rId5" Type="http://schemas.openxmlformats.org/officeDocument/2006/relationships/hyperlink" Target="mailto:logan.dawson@noaa.gov" TargetMode="External"/><Relationship Id="rId6" Type="http://schemas.openxmlformats.org/officeDocument/2006/relationships/hyperlink" Target="mailto:tracey.dorian@noaa.gov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vlab.ncep.noaa.gov/web/emc-model-evaluation-group/discussions-forums-/-/message_boards/category/325178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ara.nomads.ncep.noaa.gov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mc.ncep.noaa.gov/users/Alicia.Bentley/fv3gf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mmb/cguastini/fv3/fv3images.html" TargetMode="External"/><Relationship Id="rId4" Type="http://schemas.openxmlformats.org/officeDocument/2006/relationships/hyperlink" Target="https://vlab.ncep.noaa.gov/web/emc-model-evaluation-group/home/-/message_boards/category/3251785" TargetMode="External"/><Relationship Id="rId5" Type="http://schemas.openxmlformats.org/officeDocument/2006/relationships/hyperlink" Target="http://para.nomads.ncep.noaa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qcNGrzS42CCZ2bI5hU1yjQ00i_a9SmI8ekCmVr0A8Ns/edi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761" y="529306"/>
            <a:ext cx="728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MEG FV3-GFS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Evaluation Overview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314" y="3059223"/>
            <a:ext cx="88771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                     EMC MODEL EVALUATION GROUP</a:t>
            </a:r>
          </a:p>
          <a:p>
            <a:r>
              <a:rPr lang="en-US" sz="2800" dirty="0" smtClean="0"/>
              <a:t>Geoff Manikin, Alicia Bentley, Logan Dawson, Tracey Dorian</a:t>
            </a:r>
          </a:p>
          <a:p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</a:t>
            </a:r>
            <a:r>
              <a:rPr lang="en-US" sz="2800" dirty="0" err="1" smtClean="0"/>
              <a:t>Fanglin</a:t>
            </a:r>
            <a:r>
              <a:rPr lang="en-US" sz="2800" dirty="0" smtClean="0"/>
              <a:t> Yang and Vijay </a:t>
            </a:r>
            <a:r>
              <a:rPr lang="en-US" sz="2800" dirty="0" err="1" smtClean="0"/>
              <a:t>Tallapragada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80747" y="5368072"/>
            <a:ext cx="23839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  MAY  2018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24681" y="6378193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geoffrey.manikin@noaa.gov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5" y="144303"/>
            <a:ext cx="2967529" cy="296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631"/>
          <a:stretch/>
        </p:blipFill>
        <p:spPr>
          <a:xfrm>
            <a:off x="8982738" y="211464"/>
            <a:ext cx="2916427" cy="31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282" y="2323280"/>
            <a:ext cx="631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SOME VERY PRELIMINARY STATS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601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6" y="685800"/>
            <a:ext cx="10834852" cy="528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9"/>
          <p:cNvSpPr txBox="1">
            <a:spLocks noChangeArrowheads="1"/>
          </p:cNvSpPr>
          <p:nvPr/>
        </p:nvSpPr>
        <p:spPr bwMode="auto">
          <a:xfrm>
            <a:off x="181986" y="90488"/>
            <a:ext cx="116737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Real-time experiments with fully cycled FV3GFS+GFDL MP; 500-hPa HGT ACC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0360502" y="4038600"/>
            <a:ext cx="6906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899" tIns="60949" rIns="121899" bIns="60949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162" y="5968028"/>
            <a:ext cx="10941570" cy="41036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dirty="0" smtClean="0"/>
              <a:t>Jan 26                                                                          Mar 17                                                      Apr 27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66957" y="5368072"/>
            <a:ext cx="3383408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NORTHERN HEMISPHERE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63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9" y="787400"/>
            <a:ext cx="10721870" cy="52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1986" y="90488"/>
            <a:ext cx="116737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899" tIns="60949" rIns="121899" bIns="60949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Real-time experiments with fully cycled FV3GFS+GFDL MP; 500-hPa HGT ACC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161" y="6082233"/>
            <a:ext cx="10941570" cy="410369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dirty="0" smtClean="0"/>
              <a:t>Jan 26                                                                          Mar 17                                                      Apr 27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0371" y="5411363"/>
            <a:ext cx="3353803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SOUTHERN HEMISPHERE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450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7710" y="177801"/>
            <a:ext cx="5548562" cy="492420"/>
          </a:xfrm>
          <a:prstGeom prst="rect">
            <a:avLst/>
          </a:prstGeom>
          <a:solidFill>
            <a:srgbClr val="F7FF8F"/>
          </a:solidFill>
        </p:spPr>
        <p:txBody>
          <a:bodyPr wrap="none" lIns="121899" tIns="60949" rIns="121899" bIns="60949">
            <a:spAutoFit/>
          </a:bodyPr>
          <a:lstStyle/>
          <a:p>
            <a:r>
              <a:rPr lang="en-US" sz="2400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CONUS </a:t>
            </a:r>
            <a:r>
              <a:rPr lang="en-US" sz="2400" b="1" kern="1200" dirty="0" err="1">
                <a:solidFill>
                  <a:schemeClr val="tx1"/>
                </a:solidFill>
                <a:latin typeface="Arial" charset="0"/>
                <a:cs typeface="Arial" charset="0"/>
              </a:rPr>
              <a:t>Precip</a:t>
            </a:r>
            <a:r>
              <a:rPr lang="en-US" sz="2400" b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ETS and Bias Scores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0342"/>
          <a:stretch/>
        </p:blipFill>
        <p:spPr>
          <a:xfrm>
            <a:off x="0" y="1613189"/>
            <a:ext cx="5887868" cy="37837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0500"/>
          <a:stretch/>
        </p:blipFill>
        <p:spPr>
          <a:xfrm>
            <a:off x="5814372" y="1746066"/>
            <a:ext cx="5885057" cy="37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1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614" y="1210548"/>
            <a:ext cx="5715000" cy="429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010"/>
            <a:ext cx="5844575" cy="451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638" y="216455"/>
            <a:ext cx="1144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Hoping to change near-</a:t>
            </a:r>
            <a:r>
              <a:rPr lang="en-US" sz="2800" dirty="0" err="1" smtClean="0"/>
              <a:t>sfc</a:t>
            </a:r>
            <a:r>
              <a:rPr lang="en-US" sz="2800" dirty="0" smtClean="0"/>
              <a:t> verification away from outdated regional grouping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72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229" y="303036"/>
            <a:ext cx="332279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EXPECTATIONS</a:t>
            </a:r>
            <a:endParaRPr lang="en-US" sz="4000" dirty="0"/>
          </a:p>
        </p:txBody>
      </p:sp>
      <p:sp>
        <p:nvSpPr>
          <p:cNvPr id="3" name="Shape 130"/>
          <p:cNvSpPr txBox="1"/>
          <p:nvPr/>
        </p:nvSpPr>
        <p:spPr>
          <a:xfrm>
            <a:off x="1630711" y="2005809"/>
            <a:ext cx="8081386" cy="376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Since most of the physics are the same as currently being run in the GFS, we overall don’t expect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large systematic differences</a:t>
            </a: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This primary goal of this evaluation is to make sure that there are no major problems with the FV3 and that it at least matches overall GFS performance</a:t>
            </a: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endParaRPr lang="en-US" sz="2800" dirty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With validation of the FV3 core in the Global Forecast System, work can begin on NGGPSv1</a:t>
            </a:r>
            <a:endParaRPr sz="2800" dirty="0" smtClean="0">
              <a:solidFill>
                <a:schemeClr val="dk1"/>
              </a:solidFill>
            </a:endParaRP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6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72" y="76200"/>
            <a:ext cx="3809008" cy="3333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85" y="76200"/>
            <a:ext cx="3809008" cy="33337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12" y="3327400"/>
            <a:ext cx="3809008" cy="322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3923" y="23554"/>
            <a:ext cx="914431" cy="1661971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Water</a:t>
            </a:r>
          </a:p>
          <a:p>
            <a:r>
              <a:rPr lang="en-US" sz="2000" b="1" dirty="0" err="1">
                <a:solidFill>
                  <a:srgbClr val="0000FF"/>
                </a:solidFill>
              </a:rPr>
              <a:t>Equiv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Snow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Depth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10:1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72" y="3371850"/>
            <a:ext cx="3809008" cy="3206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2214" y="381000"/>
            <a:ext cx="524425" cy="338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21899" tIns="60949" rIns="121899" bIns="60949" rtlCol="0">
            <a:spAutoFit/>
          </a:bodyPr>
          <a:lstStyle/>
          <a:p>
            <a:r>
              <a:rPr lang="en-US" sz="1400" dirty="0"/>
              <a:t>GFS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1157" y="381000"/>
            <a:ext cx="619453" cy="338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21899" tIns="60949" rIns="121899" bIns="60949" rtlCol="0">
            <a:spAutoFit/>
          </a:bodyPr>
          <a:lstStyle/>
          <a:p>
            <a:r>
              <a:rPr lang="en-US" sz="1400" dirty="0"/>
              <a:t>NAM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8919" y="5867400"/>
            <a:ext cx="868507" cy="338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21899" tIns="60949" rIns="121899" bIns="60949" rtlCol="0">
            <a:spAutoFit/>
          </a:bodyPr>
          <a:lstStyle/>
          <a:p>
            <a:r>
              <a:rPr lang="en-US" sz="1400" dirty="0"/>
              <a:t>NOHRSC</a:t>
            </a:r>
          </a:p>
        </p:txBody>
      </p:sp>
      <p:sp>
        <p:nvSpPr>
          <p:cNvPr id="2" name="AutoShape 2" descr="https://www.tropicaltidbits.com/analysis/models/gfs/2018031300/gfs_asnow_neus_7.png"/>
          <p:cNvSpPr>
            <a:spLocks noChangeAspect="1" noChangeArrowheads="1"/>
          </p:cNvSpPr>
          <p:nvPr/>
        </p:nvSpPr>
        <p:spPr bwMode="auto">
          <a:xfrm>
            <a:off x="1587086" y="-136525"/>
            <a:ext cx="3047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" name="Oval 2"/>
          <p:cNvSpPr/>
          <p:nvPr/>
        </p:nvSpPr>
        <p:spPr>
          <a:xfrm>
            <a:off x="6703854" y="1219200"/>
            <a:ext cx="685621" cy="1219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2971026" y="3657600"/>
            <a:ext cx="521532" cy="3385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21899" tIns="60949" rIns="121899" bIns="60949" rtlCol="0">
            <a:spAutoFit/>
          </a:bodyPr>
          <a:lstStyle/>
          <a:p>
            <a:r>
              <a:rPr lang="en-US" sz="1400" dirty="0"/>
              <a:t>FV3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987072"/>
            <a:ext cx="2371513" cy="1938992"/>
          </a:xfrm>
          <a:prstGeom prst="rect">
            <a:avLst/>
          </a:prstGeom>
          <a:solidFill>
            <a:srgbClr val="F7FF8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 expected, FV3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showed same GFS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bias this winter of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underdoing </a:t>
            </a:r>
            <a:r>
              <a:rPr lang="en-US" sz="2000" dirty="0" err="1" smtClean="0"/>
              <a:t>precip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on west side of east</a:t>
            </a:r>
          </a:p>
          <a:p>
            <a:r>
              <a:rPr lang="en-US" sz="2000" dirty="0"/>
              <a:t>  </a:t>
            </a:r>
            <a:r>
              <a:rPr lang="en-US" sz="2000" dirty="0" smtClean="0"/>
              <a:t>coast storms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83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835222" y="0"/>
            <a:ext cx="8518381" cy="899956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/>
          <a:p>
            <a:r>
              <a:rPr lang="en" sz="4000" dirty="0"/>
              <a:t>ConUS-avg’d 3hrly pcp </a:t>
            </a:r>
            <a:r>
              <a:rPr lang="en" sz="4000" i="1" dirty="0"/>
              <a:t>vs.</a:t>
            </a:r>
            <a:r>
              <a:rPr lang="en" sz="4000" dirty="0"/>
              <a:t> fcst hr, </a:t>
            </a:r>
            <a:br>
              <a:rPr lang="en" sz="4000" dirty="0"/>
            </a:br>
            <a:r>
              <a:rPr lang="en" sz="4000" dirty="0"/>
              <a:t>16 Jul - 15 Aug </a:t>
            </a:r>
            <a:r>
              <a:rPr lang="en" sz="4000" dirty="0">
                <a:solidFill>
                  <a:srgbClr val="FF0000"/>
                </a:solidFill>
              </a:rPr>
              <a:t>GFS</a:t>
            </a:r>
            <a:r>
              <a:rPr lang="en" sz="4000" dirty="0"/>
              <a:t>/</a:t>
            </a:r>
            <a:r>
              <a:rPr lang="en" sz="4000" dirty="0">
                <a:solidFill>
                  <a:srgbClr val="0000FF"/>
                </a:solidFill>
              </a:rPr>
              <a:t>FV3GFS</a:t>
            </a:r>
            <a:r>
              <a:rPr lang="en" sz="4000" dirty="0"/>
              <a:t>/</a:t>
            </a:r>
            <a:r>
              <a:rPr lang="en" sz="4000" dirty="0">
                <a:solidFill>
                  <a:srgbClr val="00FF00"/>
                </a:solidFill>
              </a:rPr>
              <a:t>CCPA</a:t>
            </a:r>
          </a:p>
          <a:p>
            <a:r>
              <a:rPr lang="en" dirty="0"/>
              <a:t> 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l="436" r="436"/>
          <a:stretch/>
        </p:blipFill>
        <p:spPr>
          <a:xfrm>
            <a:off x="1" y="1237957"/>
            <a:ext cx="6113882" cy="562004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483107" y="2397467"/>
            <a:ext cx="6313655" cy="98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sz="1500"/>
              <a:t>00Z cycles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436" r="436"/>
          <a:stretch/>
        </p:blipFill>
        <p:spPr>
          <a:xfrm>
            <a:off x="6113882" y="1256246"/>
            <a:ext cx="6074943" cy="562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78451F-1445-4C6B-8F2C-3EEB463CDA2C}"/>
              </a:ext>
            </a:extLst>
          </p:cNvPr>
          <p:cNvSpPr txBox="1"/>
          <p:nvPr/>
        </p:nvSpPr>
        <p:spPr>
          <a:xfrm>
            <a:off x="733012" y="5121562"/>
            <a:ext cx="106512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Surprisingly, though,FV3 </a:t>
            </a:r>
            <a:r>
              <a:rPr lang="en-US" sz="3200" dirty="0">
                <a:solidFill>
                  <a:srgbClr val="0033CC"/>
                </a:solidFill>
              </a:rPr>
              <a:t>much better agreement with CCPA </a:t>
            </a:r>
            <a:r>
              <a:rPr lang="en-US" sz="3200" dirty="0" smtClean="0">
                <a:solidFill>
                  <a:srgbClr val="0033CC"/>
                </a:solidFill>
              </a:rPr>
              <a:t>on</a:t>
            </a:r>
          </a:p>
          <a:p>
            <a:pPr algn="ctr"/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>
                <a:solidFill>
                  <a:srgbClr val="0033CC"/>
                </a:solidFill>
              </a:rPr>
              <a:t>diurnal </a:t>
            </a:r>
            <a:r>
              <a:rPr lang="en-US" sz="3200" dirty="0" smtClean="0">
                <a:solidFill>
                  <a:srgbClr val="0033CC"/>
                </a:solidFill>
              </a:rPr>
              <a:t>cycle in preliminary warm season testing last year</a:t>
            </a:r>
            <a:endParaRPr lang="en-US" sz="3200" dirty="0">
              <a:solidFill>
                <a:srgbClr val="0033CC"/>
              </a:solidFill>
            </a:endParaRPr>
          </a:p>
          <a:p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GFS / FV3 examples: Harvey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" y="615809"/>
            <a:ext cx="12188824" cy="4935433"/>
            <a:chOff x="2462644" y="755384"/>
            <a:chExt cx="6554771" cy="4935433"/>
          </a:xfrm>
        </p:grpSpPr>
        <p:pic>
          <p:nvPicPr>
            <p:cNvPr id="4" name="Shape 13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62644" y="755384"/>
              <a:ext cx="6554771" cy="49354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174626" y="3440710"/>
              <a:ext cx="87951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 smtClean="0">
                  <a:latin typeface="Arial" charset="0"/>
                  <a:ea typeface="+mn-ea"/>
                  <a:cs typeface="Arial" charset="0"/>
                </a:rPr>
                <a:t>FV3 - GFS</a:t>
              </a:r>
              <a:endParaRPr lang="en-US" b="1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90254" y="883731"/>
              <a:ext cx="213524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 smtClean="0">
                  <a:latin typeface="Arial" charset="0"/>
                  <a:ea typeface="+mn-ea"/>
                  <a:cs typeface="Arial" charset="0"/>
                </a:rPr>
                <a:t>12Z 8/23 GFS</a:t>
              </a:r>
            </a:p>
            <a:p>
              <a:pPr algn="ctr" defTabSz="609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 smtClean="0">
                  <a:latin typeface="Arial" charset="0"/>
                  <a:ea typeface="+mn-ea"/>
                  <a:cs typeface="Arial" charset="0"/>
                </a:rPr>
                <a:t>Central Pressure: 995 </a:t>
              </a:r>
              <a:r>
                <a:rPr lang="en-US" b="1" kern="1200" dirty="0" err="1" smtClean="0">
                  <a:latin typeface="Arial" charset="0"/>
                  <a:ea typeface="+mn-ea"/>
                  <a:cs typeface="Arial" charset="0"/>
                </a:rPr>
                <a:t>mb</a:t>
              </a:r>
              <a:endParaRPr lang="en-US" b="1" kern="12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3970" y="883731"/>
              <a:ext cx="213524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 smtClean="0">
                  <a:latin typeface="Arial" charset="0"/>
                  <a:ea typeface="+mn-ea"/>
                  <a:cs typeface="Arial" charset="0"/>
                </a:rPr>
                <a:t>12Z 8/23 FV3</a:t>
              </a:r>
            </a:p>
            <a:p>
              <a:pPr algn="ctr" defTabSz="6094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200" dirty="0" smtClean="0">
                  <a:latin typeface="Arial" charset="0"/>
                  <a:ea typeface="+mn-ea"/>
                  <a:cs typeface="Arial" charset="0"/>
                </a:rPr>
                <a:t>Central Pressure: 979 </a:t>
              </a:r>
              <a:r>
                <a:rPr lang="en-US" b="1" kern="1200" dirty="0" err="1" smtClean="0">
                  <a:latin typeface="Arial" charset="0"/>
                  <a:ea typeface="+mn-ea"/>
                  <a:cs typeface="Arial" charset="0"/>
                </a:rPr>
                <a:t>mb</a:t>
              </a:r>
              <a:endParaRPr lang="en-US" b="1" kern="1200" dirty="0"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344769" y="3606099"/>
            <a:ext cx="2929009" cy="1969771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MSLP forecasts and difference field valid at 00Z Saturday, 8/26 (F060)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673" y="5601656"/>
            <a:ext cx="11691617" cy="12311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380933" indent="-380933" defTabSz="609493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During the first five days of each cycle, GFS and FV3 generally similar </a:t>
            </a:r>
          </a:p>
          <a:p>
            <a:pPr marL="380933" indent="-380933" defTabSz="609493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400" dirty="0">
                <a:latin typeface="Arial" charset="0"/>
                <a:cs typeface="Arial" charset="0"/>
              </a:rPr>
              <a:t>Example above shows FV3 suggested rapid intensification and a deeper storm at landfall before the GFS (which caught on in later cycles)</a:t>
            </a:r>
          </a:p>
        </p:txBody>
      </p:sp>
    </p:spTree>
    <p:extLst>
      <p:ext uri="{BB962C8B-B14F-4D97-AF65-F5344CB8AC3E}">
        <p14:creationId xmlns:p14="http://schemas.microsoft.com/office/powerpoint/2010/main" val="267459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9918" y="346327"/>
            <a:ext cx="51276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HOW TO VIEW OUTPUT</a:t>
            </a:r>
            <a:endParaRPr lang="en-US" sz="4000" dirty="0"/>
          </a:p>
        </p:txBody>
      </p:sp>
      <p:sp>
        <p:nvSpPr>
          <p:cNvPr id="3" name="Shape 130"/>
          <p:cNvSpPr txBox="1"/>
          <p:nvPr/>
        </p:nvSpPr>
        <p:spPr>
          <a:xfrm>
            <a:off x="591675" y="1875938"/>
            <a:ext cx="11328372" cy="376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  <a:hlinkClick r:id="rId2"/>
              </a:rPr>
              <a:t>http</a:t>
            </a:r>
            <a:r>
              <a:rPr lang="en-US" sz="2800" dirty="0">
                <a:solidFill>
                  <a:schemeClr val="dk1"/>
                </a:solidFill>
                <a:hlinkClick r:id="rId2"/>
              </a:rPr>
              <a:t>://</a:t>
            </a:r>
            <a:r>
              <a:rPr lang="en-US" sz="2800" dirty="0" err="1">
                <a:solidFill>
                  <a:schemeClr val="dk1"/>
                </a:solidFill>
                <a:hlinkClick r:id="rId2"/>
              </a:rPr>
              <a:t>para.nomads.ncep.noaa.gov</a:t>
            </a:r>
            <a:r>
              <a:rPr lang="en-US" sz="2800" dirty="0">
                <a:solidFill>
                  <a:schemeClr val="dk1"/>
                </a:solidFill>
                <a:hlinkClick r:id="rId2"/>
              </a:rPr>
              <a:t>/pub/data/</a:t>
            </a:r>
            <a:r>
              <a:rPr lang="en-US" sz="2800" dirty="0" err="1">
                <a:solidFill>
                  <a:schemeClr val="dk1"/>
                </a:solidFill>
                <a:hlinkClick r:id="rId2"/>
              </a:rPr>
              <a:t>nccf</a:t>
            </a:r>
            <a:r>
              <a:rPr lang="en-US" sz="2800" dirty="0">
                <a:solidFill>
                  <a:schemeClr val="dk1"/>
                </a:solidFill>
                <a:hlinkClick r:id="rId2"/>
              </a:rPr>
              <a:t>/com/</a:t>
            </a:r>
            <a:r>
              <a:rPr lang="en-US" sz="2800" dirty="0" err="1">
                <a:solidFill>
                  <a:schemeClr val="dk1"/>
                </a:solidFill>
                <a:hlinkClick r:id="rId2"/>
              </a:rPr>
              <a:t>gfs</a:t>
            </a:r>
            <a:r>
              <a:rPr lang="en-US" sz="2800" dirty="0">
                <a:solidFill>
                  <a:schemeClr val="dk1"/>
                </a:solidFill>
                <a:hlinkClick r:id="rId2"/>
              </a:rPr>
              <a:t>/</a:t>
            </a:r>
            <a:r>
              <a:rPr lang="en-US" sz="2800" dirty="0" err="1">
                <a:solidFill>
                  <a:schemeClr val="dk1"/>
                </a:solidFill>
                <a:hlinkClick r:id="rId2"/>
              </a:rPr>
              <a:t>para</a:t>
            </a:r>
            <a:r>
              <a:rPr lang="en-US" sz="2800" dirty="0">
                <a:solidFill>
                  <a:schemeClr val="dk1"/>
                </a:solidFill>
                <a:hlinkClick r:id="rId2"/>
              </a:rPr>
              <a:t>/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endParaRPr lang="en-US" sz="2800" dirty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  <a:hlinkClick r:id="rId3"/>
              </a:rPr>
              <a:t>http://www.emc.ncep.noaa.gov/mmb/gmanikin/fv3gfs/fv3images.html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NWS WAVE viewer</a:t>
            </a: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lang="en-US" sz="2800" dirty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err="1" smtClean="0">
                <a:solidFill>
                  <a:schemeClr val="dk1"/>
                </a:solidFill>
              </a:rPr>
              <a:t>tropicaltidbits.com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endParaRPr lang="en-US" sz="2800" dirty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err="1" smtClean="0">
                <a:solidFill>
                  <a:schemeClr val="dk1"/>
                </a:solidFill>
              </a:rPr>
              <a:t>pivotalweather.com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endParaRPr lang="en-US" sz="2800" dirty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FV3 plumes coming soon</a:t>
            </a:r>
            <a:endParaRPr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9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54" y="0"/>
            <a:ext cx="10969943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2" y="1383659"/>
            <a:ext cx="11680957" cy="5474341"/>
          </a:xfrm>
        </p:spPr>
        <p:txBody>
          <a:bodyPr>
            <a:normAutofit fontScale="92500" lnSpcReduction="20000"/>
          </a:bodyPr>
          <a:lstStyle/>
          <a:p>
            <a:pPr marL="380933" indent="-380933">
              <a:buClr>
                <a:srgbClr val="FF0000"/>
              </a:buClr>
              <a:buSzPct val="100000"/>
            </a:pPr>
            <a:r>
              <a:rPr lang="en-US" sz="2700" b="1" dirty="0" smtClean="0"/>
              <a:t>Original plan to implement FV3GFS with advanced physics and increased resolution early next year will not work</a:t>
            </a:r>
            <a:endParaRPr lang="en-US" sz="2700" b="1" dirty="0"/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It took longer than expected to build expertise on FV3GFS</a:t>
            </a:r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Not enough HPC resources to do the development </a:t>
            </a:r>
            <a:r>
              <a:rPr lang="en-US" sz="2400" dirty="0" smtClean="0"/>
              <a:t>(late availability of Dells)</a:t>
            </a:r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Can’t meet implementation milestone of Q2FY19</a:t>
            </a:r>
          </a:p>
          <a:p>
            <a:pPr marL="380933" indent="-380933">
              <a:buClr>
                <a:srgbClr val="FF0000"/>
              </a:buClr>
              <a:buSzPct val="100000"/>
            </a:pPr>
            <a:r>
              <a:rPr lang="en-US" sz="2700" b="1" dirty="0" smtClean="0"/>
              <a:t>Backup plan to run the FV3GFS and GFS side-by-side for a year also will not work</a:t>
            </a:r>
            <a:endParaRPr lang="en-US" sz="2700" b="1" dirty="0"/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Lack of computing resources to maintain this parallel long-term</a:t>
            </a:r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May not need that long to validate the FV3GFS as a replacement</a:t>
            </a:r>
          </a:p>
          <a:p>
            <a:pPr marL="380933" indent="-380933">
              <a:buClr>
                <a:srgbClr val="FF0000"/>
              </a:buClr>
              <a:buSzPct val="100000"/>
            </a:pPr>
            <a:r>
              <a:rPr lang="en-US" sz="2700" b="1" dirty="0" smtClean="0"/>
              <a:t>FV3GFS V1.0 with operational GFS configuration has the potential to replace the GFS in operations as early as Q1FY19</a:t>
            </a:r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Early </a:t>
            </a:r>
            <a:r>
              <a:rPr lang="en-US" sz="2400" dirty="0"/>
              <a:t>results look promising</a:t>
            </a:r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Take advantage of additional HPC resources on Dell to conduct retrospective and real-time testing, and transition to operations in Q1FY19</a:t>
            </a:r>
          </a:p>
          <a:p>
            <a:pPr marL="1305754" lvl="1" indent="-380933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Minimum impact on FV3GEFS reanalysis, reforecasts and operational implementation of GEFS v12 (with extension to 35 days) in Q4FY19</a:t>
            </a:r>
          </a:p>
        </p:txBody>
      </p:sp>
    </p:spTree>
    <p:extLst>
      <p:ext uri="{BB962C8B-B14F-4D97-AF65-F5344CB8AC3E}">
        <p14:creationId xmlns:p14="http://schemas.microsoft.com/office/powerpoint/2010/main" val="337897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7401" y="346327"/>
            <a:ext cx="321283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GET IN TOUCH</a:t>
            </a:r>
            <a:endParaRPr lang="en-US" sz="4000" dirty="0"/>
          </a:p>
        </p:txBody>
      </p:sp>
      <p:sp>
        <p:nvSpPr>
          <p:cNvPr id="3" name="Shape 130"/>
          <p:cNvSpPr txBox="1"/>
          <p:nvPr/>
        </p:nvSpPr>
        <p:spPr>
          <a:xfrm>
            <a:off x="591675" y="1875938"/>
            <a:ext cx="11328372" cy="376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lang="en-US" sz="28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>
                <a:solidFill>
                  <a:schemeClr val="dk1"/>
                </a:solidFill>
                <a:hlinkClick r:id="rId2"/>
              </a:rPr>
              <a:t>https://vlab.ncep.noaa.gov/web/emc-model-evaluation-group/discussions-forums-/-/message_boards/category/</a:t>
            </a:r>
            <a:r>
              <a:rPr lang="en-US" sz="2800" dirty="0" smtClean="0">
                <a:solidFill>
                  <a:schemeClr val="dk1"/>
                </a:solidFill>
                <a:hlinkClick r:id="rId2"/>
              </a:rPr>
              <a:t>3251785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                (linked directly from FV3-GFS evaluation page)</a:t>
            </a: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lang="en-US" sz="2800" dirty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800" dirty="0" smtClean="0">
                <a:solidFill>
                  <a:schemeClr val="dk1"/>
                </a:solidFill>
              </a:rPr>
              <a:t>contact the MEG:   </a:t>
            </a:r>
            <a:r>
              <a:rPr lang="en-US" sz="2400" dirty="0" smtClean="0">
                <a:solidFill>
                  <a:schemeClr val="dk1"/>
                </a:solidFill>
                <a:hlinkClick r:id="rId3"/>
              </a:rPr>
              <a:t>geoffrey.manikin@noaa.gov</a:t>
            </a:r>
            <a:r>
              <a:rPr lang="en-US" sz="2400" dirty="0" smtClean="0">
                <a:solidFill>
                  <a:schemeClr val="dk1"/>
                </a:solidFill>
              </a:rPr>
              <a:t>    </a:t>
            </a:r>
            <a:r>
              <a:rPr lang="en-US" sz="2400" dirty="0" smtClean="0">
                <a:solidFill>
                  <a:schemeClr val="dk1"/>
                </a:solidFill>
                <a:hlinkClick r:id="rId4"/>
              </a:rPr>
              <a:t>alicia.bentley@noaa.gov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r>
              <a:rPr lang="en-US" sz="2400" dirty="0" smtClean="0">
                <a:solidFill>
                  <a:schemeClr val="dk1"/>
                </a:solidFill>
              </a:rPr>
              <a:t>                                               </a:t>
            </a:r>
            <a:r>
              <a:rPr lang="en-US" sz="2400" dirty="0" smtClean="0">
                <a:solidFill>
                  <a:schemeClr val="dk1"/>
                </a:solidFill>
                <a:hlinkClick r:id="rId5"/>
              </a:rPr>
              <a:t>logan.dawson@noaa.gov</a:t>
            </a:r>
            <a:r>
              <a:rPr lang="en-US" sz="2400" dirty="0" smtClean="0">
                <a:solidFill>
                  <a:schemeClr val="dk1"/>
                </a:solidFill>
              </a:rPr>
              <a:t>         </a:t>
            </a:r>
            <a:r>
              <a:rPr lang="en-US" sz="2400" dirty="0" smtClean="0">
                <a:solidFill>
                  <a:schemeClr val="dk1"/>
                </a:solidFill>
                <a:hlinkClick r:id="rId6"/>
              </a:rPr>
              <a:t>tracey.dorian@noaa.gov</a:t>
            </a:r>
            <a:endParaRPr lang="en-US" sz="2400" dirty="0" smtClean="0">
              <a:solidFill>
                <a:schemeClr val="dk1"/>
              </a:solidFill>
            </a:endParaRP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lang="en-US" sz="2400" dirty="0">
              <a:solidFill>
                <a:schemeClr val="dk1"/>
              </a:solidFill>
            </a:endParaRPr>
          </a:p>
          <a:p>
            <a:pPr marL="495273" indent="-34290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FontTx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we’d love to hear comments about systematic biases observed, oddities in the FV3GFS output, or successes</a:t>
            </a:r>
          </a:p>
          <a:p>
            <a:pPr marL="495273" indent="-34290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FontTx/>
              <a:buChar char="•"/>
            </a:pPr>
            <a:endParaRPr lang="en-US" sz="2400" dirty="0">
              <a:solidFill>
                <a:schemeClr val="dk1"/>
              </a:solidFill>
            </a:endParaRPr>
          </a:p>
          <a:p>
            <a:pPr marL="495273" indent="-34290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FontTx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MEG will provide frequent briefings in the next 3 months covering updates on the timeline, stats, and retrospective cases</a:t>
            </a:r>
            <a:endParaRPr lang="en-US" sz="2400" dirty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endParaRPr lang="en-US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72" y="0"/>
            <a:ext cx="10969943" cy="1143000"/>
          </a:xfrm>
        </p:spPr>
        <p:txBody>
          <a:bodyPr/>
          <a:lstStyle/>
          <a:p>
            <a:r>
              <a:rPr lang="en-US" sz="4300" dirty="0"/>
              <a:t>FV3 </a:t>
            </a:r>
            <a:r>
              <a:rPr lang="en-US" sz="4300" dirty="0" err="1"/>
              <a:t>dycore</a:t>
            </a:r>
            <a:r>
              <a:rPr lang="en-US" sz="4300" dirty="0"/>
              <a:t> and global models: GFS/GDAS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449" y="3516336"/>
            <a:ext cx="3656648" cy="27432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54589" y="3552666"/>
            <a:ext cx="2462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9892" y="895529"/>
            <a:ext cx="6245786" cy="580671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Near-term Milestones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Q3FY18: Conduct real-time parallels and 3-year retrospective experiments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Arial" charset="0"/>
                <a:cs typeface="Arial" charset="0"/>
              </a:rPr>
              <a:t>Q1FY19: Implement FV3GFS (GFS v15) into operations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Q2FY19: Configure advanced physics; increased resolution and enhanced DA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Q3FY19: Finalize FY20 FV3GFS implementation configuration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Q4FY19: Conduct real-time parallels and 3-year retrospective experiments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Q1FY20: Complete 3 year retro &amp; real time parallel and Evaluation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Arial" charset="0"/>
                <a:cs typeface="Arial" charset="0"/>
              </a:rPr>
              <a:t>Q2FY20: Implement Advanced FV3GFS (GFS v16) into operations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148" y="1050941"/>
            <a:ext cx="5380260" cy="541686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Completed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Q3FY17: Implement FV3 into NEMS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Q4FY17: Couple FV3 to GFS Physics &amp; complete forecast only exp.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Q4FY17: Adapt existing DA techniques for FV3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Q1FY18: Evaluate and prepare FV3 documentation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Q2FY18: Complete Pre/Post processing, verification, &amp; downstream</a:t>
            </a:r>
          </a:p>
          <a:p>
            <a:pPr marL="380933" indent="-380933" defTabSz="609493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>
                <a:latin typeface="Arial" charset="0"/>
                <a:cs typeface="Arial" charset="0"/>
              </a:rPr>
              <a:t>Q2FY18: Public Release of FV3GFS v1.0 through Github.com</a:t>
            </a:r>
          </a:p>
          <a:p>
            <a:pPr marL="380933" indent="-380933" defTabSz="60949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9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6488010" y="2781722"/>
            <a:ext cx="5186709" cy="304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/>
          <a:p>
            <a:pPr marL="186234">
              <a:spcBef>
                <a:spcPts val="800"/>
              </a:spcBef>
              <a:buSzPts val="1400"/>
            </a:pPr>
            <a:r>
              <a:rPr lang="en-US" sz="2000" dirty="0" smtClean="0"/>
              <a:t>*     </a:t>
            </a:r>
            <a:r>
              <a:rPr lang="en-US" sz="2200" dirty="0" smtClean="0"/>
              <a:t>8/1/18  Field Recommendations Due</a:t>
            </a:r>
          </a:p>
          <a:p>
            <a:pPr marL="609493" indent="-423259">
              <a:spcBef>
                <a:spcPts val="800"/>
              </a:spcBef>
              <a:buSzPts val="1400"/>
              <a:buChar char="●"/>
            </a:pPr>
            <a:r>
              <a:rPr lang="en" sz="2200" dirty="0" smtClean="0"/>
              <a:t>8/</a:t>
            </a:r>
            <a:r>
              <a:rPr lang="en-US" sz="2200" dirty="0" smtClean="0"/>
              <a:t>16</a:t>
            </a:r>
            <a:r>
              <a:rPr lang="en" sz="2200" dirty="0" smtClean="0"/>
              <a:t>/18</a:t>
            </a:r>
            <a:r>
              <a:rPr lang="en" sz="2200" dirty="0"/>
              <a:t>: </a:t>
            </a:r>
            <a:r>
              <a:rPr lang="en" sz="2200" dirty="0" smtClean="0"/>
              <a:t>Brief</a:t>
            </a:r>
            <a:r>
              <a:rPr lang="en-US" sz="2200" dirty="0" smtClean="0"/>
              <a:t> NCEP Director</a:t>
            </a:r>
            <a:endParaRPr sz="2200" dirty="0"/>
          </a:p>
          <a:p>
            <a:pPr marL="609493" indent="-423259">
              <a:spcBef>
                <a:spcPts val="800"/>
              </a:spcBef>
              <a:buSzPts val="1400"/>
              <a:buChar char="●"/>
            </a:pPr>
            <a:r>
              <a:rPr lang="en-US" sz="2200" dirty="0"/>
              <a:t>8</a:t>
            </a:r>
            <a:r>
              <a:rPr lang="en" sz="2200" dirty="0" smtClean="0"/>
              <a:t>/</a:t>
            </a:r>
            <a:r>
              <a:rPr lang="en-US" sz="2200" dirty="0" smtClean="0"/>
              <a:t>17</a:t>
            </a:r>
            <a:r>
              <a:rPr lang="en" sz="2200" dirty="0" smtClean="0"/>
              <a:t>/18</a:t>
            </a:r>
            <a:r>
              <a:rPr lang="en" sz="2200" dirty="0"/>
              <a:t>: code handoff and public release of operational code</a:t>
            </a:r>
            <a:endParaRPr sz="2200" dirty="0"/>
          </a:p>
          <a:p>
            <a:pPr marL="609493" indent="-423259">
              <a:spcBef>
                <a:spcPts val="800"/>
              </a:spcBef>
              <a:buSzPts val="1400"/>
              <a:buChar char="●"/>
            </a:pPr>
            <a:r>
              <a:rPr lang="en-US" sz="2200" dirty="0" smtClean="0"/>
              <a:t>11</a:t>
            </a:r>
            <a:r>
              <a:rPr lang="en" sz="2200" dirty="0" smtClean="0"/>
              <a:t>/</a:t>
            </a:r>
            <a:r>
              <a:rPr lang="en-US" sz="2200" dirty="0" smtClean="0"/>
              <a:t>1</a:t>
            </a:r>
            <a:r>
              <a:rPr lang="en" sz="2200" dirty="0" smtClean="0"/>
              <a:t>/18</a:t>
            </a:r>
            <a:r>
              <a:rPr lang="en" sz="2200" dirty="0"/>
              <a:t>: commence NCO 30-day parallels</a:t>
            </a:r>
            <a:endParaRPr sz="2200" dirty="0"/>
          </a:p>
          <a:p>
            <a:pPr marL="609493" indent="-423259">
              <a:spcBef>
                <a:spcPts val="800"/>
              </a:spcBef>
              <a:spcAft>
                <a:spcPts val="800"/>
              </a:spcAft>
              <a:buSzPts val="1400"/>
              <a:buChar char="●"/>
            </a:pPr>
            <a:r>
              <a:rPr lang="en" sz="2200" dirty="0" smtClean="0"/>
              <a:t>1</a:t>
            </a:r>
            <a:r>
              <a:rPr lang="en-US" sz="2200" dirty="0" smtClean="0"/>
              <a:t>2</a:t>
            </a:r>
            <a:r>
              <a:rPr lang="en" sz="2200" dirty="0" smtClean="0"/>
              <a:t>/</a:t>
            </a:r>
            <a:r>
              <a:rPr lang="en-US" sz="2200" dirty="0" smtClean="0"/>
              <a:t>11</a:t>
            </a:r>
            <a:r>
              <a:rPr lang="en" sz="2200" dirty="0" smtClean="0"/>
              <a:t>/1</a:t>
            </a:r>
            <a:r>
              <a:rPr lang="en-US" sz="2200" dirty="0"/>
              <a:t>8</a:t>
            </a:r>
            <a:r>
              <a:rPr lang="en" sz="2200" dirty="0" smtClean="0"/>
              <a:t>: GFS V15.0 operational</a:t>
            </a:r>
            <a:endParaRPr sz="2200" dirty="0"/>
          </a:p>
        </p:txBody>
      </p:sp>
      <p:sp>
        <p:nvSpPr>
          <p:cNvPr id="124" name="Shape 124"/>
          <p:cNvSpPr txBox="1"/>
          <p:nvPr/>
        </p:nvSpPr>
        <p:spPr>
          <a:xfrm>
            <a:off x="191005" y="1930332"/>
            <a:ext cx="5903962" cy="4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t" anchorCtr="0">
            <a:noAutofit/>
          </a:bodyPr>
          <a:lstStyle/>
          <a:p>
            <a:pPr marL="609493" indent="-423259">
              <a:buClr>
                <a:schemeClr val="dk1"/>
              </a:buClr>
              <a:buSzPts val="1400"/>
              <a:buChar char="●"/>
            </a:pPr>
            <a:r>
              <a:rPr lang="en" sz="2200" dirty="0">
                <a:solidFill>
                  <a:schemeClr val="dk1"/>
                </a:solidFill>
              </a:rPr>
              <a:t>3/7/18: code freeze of </a:t>
            </a:r>
            <a:r>
              <a:rPr lang="en" sz="2200" dirty="0" smtClean="0">
                <a:solidFill>
                  <a:schemeClr val="dk1"/>
                </a:solidFill>
              </a:rPr>
              <a:t>FV3GFS-V1 (GFS V15.0)</a:t>
            </a:r>
            <a:endParaRPr sz="2200" dirty="0">
              <a:solidFill>
                <a:schemeClr val="dk1"/>
              </a:solidFill>
            </a:endParaRPr>
          </a:p>
          <a:p>
            <a:pPr marL="609493" indent="-423259">
              <a:spcBef>
                <a:spcPts val="800"/>
              </a:spcBef>
              <a:buClr>
                <a:schemeClr val="dk1"/>
              </a:buClr>
              <a:buSzPts val="1400"/>
              <a:buChar char="●"/>
            </a:pPr>
            <a:r>
              <a:rPr lang="en" sz="2200" dirty="0" smtClean="0">
                <a:solidFill>
                  <a:schemeClr val="dk1"/>
                </a:solidFill>
              </a:rPr>
              <a:t>3/30/18</a:t>
            </a:r>
            <a:r>
              <a:rPr lang="en" sz="2200" dirty="0">
                <a:solidFill>
                  <a:schemeClr val="dk1"/>
                </a:solidFill>
              </a:rPr>
              <a:t>: Public release of </a:t>
            </a:r>
            <a:r>
              <a:rPr lang="en" sz="2200" dirty="0" smtClean="0">
                <a:solidFill>
                  <a:schemeClr val="dk1"/>
                </a:solidFill>
              </a:rPr>
              <a:t>FV3GFS-V1 </a:t>
            </a:r>
            <a:r>
              <a:rPr lang="en" sz="2200" dirty="0">
                <a:solidFill>
                  <a:schemeClr val="dk1"/>
                </a:solidFill>
              </a:rPr>
              <a:t>code</a:t>
            </a:r>
            <a:endParaRPr sz="2200" dirty="0">
              <a:solidFill>
                <a:schemeClr val="dk1"/>
              </a:solidFill>
            </a:endParaRPr>
          </a:p>
          <a:p>
            <a:pPr marL="609493" indent="-423259">
              <a:spcBef>
                <a:spcPts val="800"/>
              </a:spcBef>
              <a:buClr>
                <a:schemeClr val="dk1"/>
              </a:buClr>
              <a:buSzPts val="1400"/>
              <a:buChar char="●"/>
            </a:pPr>
            <a:r>
              <a:rPr lang="en" sz="2200" dirty="0" smtClean="0">
                <a:solidFill>
                  <a:schemeClr val="dk1"/>
                </a:solidFill>
              </a:rPr>
              <a:t>4/1 </a:t>
            </a:r>
            <a:r>
              <a:rPr lang="en-US" sz="2200" dirty="0">
                <a:solidFill>
                  <a:schemeClr val="dk1"/>
                </a:solidFill>
              </a:rPr>
              <a:t>-</a:t>
            </a:r>
            <a:r>
              <a:rPr lang="en" sz="2200" dirty="0" smtClean="0">
                <a:solidFill>
                  <a:schemeClr val="dk1"/>
                </a:solidFill>
              </a:rPr>
              <a:t> 12/1</a:t>
            </a:r>
            <a:r>
              <a:rPr lang="en-US" sz="2200" dirty="0" smtClean="0">
                <a:solidFill>
                  <a:schemeClr val="dk1"/>
                </a:solidFill>
              </a:rPr>
              <a:t>1</a:t>
            </a:r>
            <a:r>
              <a:rPr lang="en" sz="2200" dirty="0" smtClean="0">
                <a:solidFill>
                  <a:schemeClr val="dk1"/>
                </a:solidFill>
              </a:rPr>
              <a:t>/18</a:t>
            </a:r>
            <a:r>
              <a:rPr lang="en" sz="2200" dirty="0">
                <a:solidFill>
                  <a:schemeClr val="dk1"/>
                </a:solidFill>
              </a:rPr>
              <a:t>: real-time EMC parallels</a:t>
            </a:r>
            <a:endParaRPr sz="2200" dirty="0">
              <a:solidFill>
                <a:schemeClr val="dk1"/>
              </a:solidFill>
            </a:endParaRPr>
          </a:p>
          <a:p>
            <a:pPr marL="609493" indent="-423259">
              <a:spcBef>
                <a:spcPts val="800"/>
              </a:spcBef>
              <a:buClr>
                <a:schemeClr val="dk1"/>
              </a:buClr>
              <a:buSzPts val="1400"/>
              <a:buChar char="●"/>
            </a:pPr>
            <a:r>
              <a:rPr lang="en" sz="2200" dirty="0" smtClean="0">
                <a:solidFill>
                  <a:schemeClr val="dk1"/>
                </a:solidFill>
              </a:rPr>
              <a:t>5/15 </a:t>
            </a:r>
            <a:r>
              <a:rPr lang="en-US" sz="2200" dirty="0">
                <a:solidFill>
                  <a:schemeClr val="dk1"/>
                </a:solidFill>
              </a:rPr>
              <a:t>-</a:t>
            </a:r>
            <a:r>
              <a:rPr lang="en" sz="2200" dirty="0" smtClean="0">
                <a:solidFill>
                  <a:schemeClr val="dk1"/>
                </a:solidFill>
              </a:rPr>
              <a:t> 8/1/18:</a:t>
            </a:r>
            <a:endParaRPr sz="2200"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retrospectives and case </a:t>
            </a:r>
            <a:r>
              <a:rPr lang="en" sz="2200" dirty="0" smtClean="0">
                <a:solidFill>
                  <a:schemeClr val="dk1"/>
                </a:solidFill>
              </a:rPr>
              <a:t>studies</a:t>
            </a:r>
            <a:r>
              <a:rPr lang="en-US" sz="2200" dirty="0">
                <a:solidFill>
                  <a:schemeClr val="dk1"/>
                </a:solidFill>
              </a:rPr>
              <a:t> </a:t>
            </a:r>
            <a:r>
              <a:rPr lang="en-US" sz="2200" dirty="0" smtClean="0">
                <a:solidFill>
                  <a:schemeClr val="dk1"/>
                </a:solidFill>
              </a:rPr>
              <a:t>            </a:t>
            </a:r>
            <a:r>
              <a:rPr lang="en" sz="2200" dirty="0" smtClean="0">
                <a:solidFill>
                  <a:schemeClr val="dk1"/>
                </a:solidFill>
              </a:rPr>
              <a:t>(</a:t>
            </a:r>
            <a:r>
              <a:rPr lang="en" sz="2200" dirty="0">
                <a:solidFill>
                  <a:schemeClr val="dk1"/>
                </a:solidFill>
              </a:rPr>
              <a:t>May 2015 – March </a:t>
            </a:r>
            <a:r>
              <a:rPr lang="en" sz="2200" dirty="0" smtClean="0">
                <a:solidFill>
                  <a:schemeClr val="dk1"/>
                </a:solidFill>
              </a:rPr>
              <a:t>2018</a:t>
            </a:r>
            <a:r>
              <a:rPr lang="en-US" sz="2200" dirty="0" smtClean="0">
                <a:solidFill>
                  <a:schemeClr val="dk1"/>
                </a:solidFill>
              </a:rPr>
              <a:t>: </a:t>
            </a:r>
            <a:r>
              <a:rPr lang="en" sz="2200" dirty="0" smtClean="0">
                <a:solidFill>
                  <a:schemeClr val="dk1"/>
                </a:solidFill>
              </a:rPr>
              <a:t> 3 summers and three winters)</a:t>
            </a: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sz="2200" dirty="0" smtClean="0">
                <a:solidFill>
                  <a:schemeClr val="dk1"/>
                </a:solidFill>
              </a:rPr>
              <a:t>develop and validate downstream </a:t>
            </a:r>
            <a:r>
              <a:rPr lang="en" sz="2200" dirty="0">
                <a:solidFill>
                  <a:schemeClr val="dk1"/>
                </a:solidFill>
              </a:rPr>
              <a:t>products</a:t>
            </a:r>
            <a:endParaRPr sz="2200"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prepare downstream NPS models</a:t>
            </a:r>
            <a:endParaRPr sz="2200"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science </a:t>
            </a:r>
            <a:r>
              <a:rPr lang="en" sz="2200" dirty="0" smtClean="0">
                <a:solidFill>
                  <a:schemeClr val="dk1"/>
                </a:solidFill>
              </a:rPr>
              <a:t>evaluation</a:t>
            </a:r>
            <a:endParaRPr sz="2200" dirty="0">
              <a:solidFill>
                <a:schemeClr val="dk1"/>
              </a:solidFill>
            </a:endParaRPr>
          </a:p>
          <a:p>
            <a:pPr marL="1218987" lvl="1" indent="-423259">
              <a:buClr>
                <a:schemeClr val="dk1"/>
              </a:buClr>
              <a:buSzPts val="1400"/>
              <a:buChar char="○"/>
            </a:pPr>
            <a:r>
              <a:rPr lang="en" sz="2200" dirty="0">
                <a:solidFill>
                  <a:schemeClr val="dk1"/>
                </a:solidFill>
              </a:rPr>
              <a:t>NCEP </a:t>
            </a:r>
            <a:r>
              <a:rPr lang="en" sz="2200" dirty="0" smtClean="0">
                <a:solidFill>
                  <a:schemeClr val="dk1"/>
                </a:solidFill>
              </a:rPr>
              <a:t>Centers and Field engagement</a:t>
            </a:r>
            <a:endParaRPr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7FF8F"/>
          </a:solidFill>
        </p:spPr>
        <p:txBody>
          <a:bodyPr>
            <a:normAutofit fontScale="90000"/>
          </a:bodyPr>
          <a:lstStyle/>
          <a:p>
            <a:pPr lvl="0"/>
            <a:r>
              <a:rPr lang="en-US" sz="3700" b="1" dirty="0"/>
              <a:t>Proposed</a:t>
            </a:r>
            <a:r>
              <a:rPr lang="en-US" sz="3700" dirty="0"/>
              <a:t> Schedule for NGGPS/FV3GFS </a:t>
            </a:r>
            <a:r>
              <a:rPr lang="en-US" sz="3700" dirty="0" smtClean="0"/>
              <a:t>Version 1 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(GFS v15.0)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50542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04721" y="1092201"/>
            <a:ext cx="11579384" cy="524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" sz="2400" dirty="0" smtClean="0">
                <a:solidFill>
                  <a:schemeClr val="dk1"/>
                </a:solidFill>
              </a:rPr>
              <a:t>FV3GFS C768 (~13km deterministic); FV3GDAS C384 (~25km, ensemble)</a:t>
            </a:r>
            <a:endParaRPr sz="24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" sz="2400" dirty="0" smtClean="0">
                <a:solidFill>
                  <a:schemeClr val="dk1"/>
                </a:solidFill>
              </a:rPr>
              <a:t>64 layer, top at 0.2 hPa</a:t>
            </a:r>
            <a:endParaRPr sz="24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" sz="2400" dirty="0" smtClean="0">
                <a:solidFill>
                  <a:schemeClr val="dk1"/>
                </a:solidFill>
              </a:rPr>
              <a:t>Real-time Parallel:</a:t>
            </a:r>
            <a:endParaRPr sz="2400" dirty="0" smtClean="0">
              <a:solidFill>
                <a:schemeClr val="dk1"/>
              </a:solidFill>
            </a:endParaRP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" sz="2400" dirty="0" smtClean="0">
                <a:solidFill>
                  <a:schemeClr val="dk1"/>
                </a:solidFill>
              </a:rPr>
              <a:t>4 times daily; Hourly output up to 120 hours, then 3 hourly up to 384 hours</a:t>
            </a:r>
            <a:endParaRPr sz="2400" dirty="0" smtClean="0">
              <a:solidFill>
                <a:schemeClr val="dk1"/>
              </a:solidFill>
            </a:endParaRP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" sz="2400" dirty="0" smtClean="0">
                <a:solidFill>
                  <a:schemeClr val="dk1"/>
                </a:solidFill>
              </a:rPr>
              <a:t>Uniform Resolution throughout the forecast period</a:t>
            </a:r>
            <a:endParaRPr sz="24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" sz="2400" dirty="0" smtClean="0">
                <a:solidFill>
                  <a:schemeClr val="dk1"/>
                </a:solidFill>
              </a:rPr>
              <a:t>Retrospectives:</a:t>
            </a:r>
            <a:endParaRPr sz="2400" dirty="0" smtClean="0">
              <a:solidFill>
                <a:schemeClr val="dk1"/>
              </a:solidFill>
            </a:endParaRP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" sz="2400" dirty="0" smtClean="0">
                <a:solidFill>
                  <a:schemeClr val="dk1"/>
                </a:solidFill>
              </a:rPr>
              <a:t>3 hourly up to 240 hours, then 6 hourly up to 384 hours.</a:t>
            </a:r>
            <a:endParaRPr sz="2400" dirty="0" smtClean="0">
              <a:solidFill>
                <a:schemeClr val="dk1"/>
              </a:solidFill>
            </a:endParaRP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" sz="2400" dirty="0" smtClean="0">
                <a:solidFill>
                  <a:schemeClr val="dk1"/>
                </a:solidFill>
              </a:rPr>
              <a:t>Uniform Resolution throughout the forecast period</a:t>
            </a:r>
            <a:endParaRPr sz="24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" sz="2400" dirty="0" smtClean="0">
                <a:solidFill>
                  <a:schemeClr val="dk1"/>
                </a:solidFill>
              </a:rPr>
              <a:t>Real-Time data made available through </a:t>
            </a:r>
            <a:r>
              <a:rPr lang="en" sz="2400" dirty="0" smtClean="0">
                <a:solidFill>
                  <a:schemeClr val="dk1"/>
                </a:solidFill>
                <a:hlinkClick r:id="rId3"/>
              </a:rPr>
              <a:t>para-NOMADS</a:t>
            </a:r>
            <a:endParaRPr sz="2400" dirty="0" smtClean="0">
              <a:solidFill>
                <a:schemeClr val="dk1"/>
              </a:solidFill>
            </a:endParaRPr>
          </a:p>
          <a:p>
            <a:pPr marL="152373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" y="177801"/>
            <a:ext cx="11579384" cy="7136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Configuration for </a:t>
            </a:r>
            <a:r>
              <a:rPr lang="en-US" dirty="0" smtClean="0"/>
              <a:t>FV3GFS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1923" y="275209"/>
            <a:ext cx="10969943" cy="63976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66"/>
                </a:solidFill>
                <a:latin typeface="Helvetica" pitchFamily="34" charset="0"/>
                <a:cs typeface="Helvetica" pitchFamily="34" charset="0"/>
              </a:rPr>
              <a:t>FV3GFS:  Infrastructure and Physics Upgrades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859" y="1496249"/>
            <a:ext cx="5600829" cy="3929543"/>
          </a:xfrm>
        </p:spPr>
        <p:txBody>
          <a:bodyPr/>
          <a:lstStyle/>
          <a:p>
            <a:pPr marL="344488" indent="-344488">
              <a:lnSpc>
                <a:spcPct val="80000"/>
              </a:lnSpc>
              <a:buClr>
                <a:srgbClr val="000066"/>
              </a:buClr>
              <a:buSzTx/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>Integrated FV3 into </a:t>
            </a: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>NEMS</a:t>
            </a:r>
            <a:endParaRPr lang="en-US" altLang="en-US" sz="2000" b="1" dirty="0" smtClean="0">
              <a:latin typeface="Times New Roman" pitchFamily="18" charset="0"/>
              <a:cs typeface="Helvetica" pitchFamily="34" charset="0"/>
            </a:endParaRPr>
          </a:p>
          <a:p>
            <a:pPr marL="0" indent="0">
              <a:lnSpc>
                <a:spcPct val="80000"/>
              </a:lnSpc>
              <a:buClr>
                <a:srgbClr val="000066"/>
              </a:buClr>
              <a:buSzTx/>
              <a:buNone/>
              <a:tabLst>
                <a:tab pos="285750" algn="l"/>
              </a:tabLst>
            </a:pP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/>
            </a:r>
            <a:b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</a:br>
            <a:endParaRPr lang="en-US" altLang="en-US" sz="2000" b="1" dirty="0" smtClean="0">
              <a:latin typeface="Times New Roman" pitchFamily="18" charset="0"/>
              <a:cs typeface="Helvetica" pitchFamily="34" charset="0"/>
            </a:endParaRPr>
          </a:p>
          <a:p>
            <a:pPr marL="344488" indent="-344488" eaLnBrk="1" hangingPunct="1">
              <a:lnSpc>
                <a:spcPct val="80000"/>
              </a:lnSpc>
              <a:buClr>
                <a:srgbClr val="000066"/>
              </a:buClr>
              <a:buSzTx/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>Replaced Zhao-</a:t>
            </a:r>
            <a:r>
              <a:rPr lang="en-US" altLang="en-US" sz="2000" b="1" dirty="0" err="1" smtClean="0">
                <a:latin typeface="Times New Roman" pitchFamily="18" charset="0"/>
                <a:cs typeface="Helvetica" pitchFamily="34" charset="0"/>
              </a:rPr>
              <a:t>Carr</a:t>
            </a: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> microphysics with the more advanced GFDL microphysics</a:t>
            </a:r>
          </a:p>
          <a:p>
            <a:pPr marL="344488" indent="-344488" eaLnBrk="1" hangingPunct="1">
              <a:lnSpc>
                <a:spcPct val="80000"/>
              </a:lnSpc>
              <a:buClr>
                <a:srgbClr val="000066"/>
              </a:buClr>
              <a:buSzTx/>
              <a:buFont typeface="Wingdings" pitchFamily="2" charset="2"/>
              <a:buChar char="Ø"/>
              <a:tabLst>
                <a:tab pos="285750" algn="l"/>
              </a:tabLst>
            </a:pPr>
            <a:endParaRPr lang="en-US" altLang="en-US" sz="2000" b="1" dirty="0" smtClean="0">
              <a:latin typeface="Times New Roman" pitchFamily="18" charset="0"/>
              <a:cs typeface="Helvetica" pitchFamily="34" charset="0"/>
            </a:endParaRPr>
          </a:p>
          <a:p>
            <a:pPr marL="344488" indent="-344488" eaLnBrk="1" hangingPunct="1">
              <a:lnSpc>
                <a:spcPct val="80000"/>
              </a:lnSpc>
              <a:buClr>
                <a:srgbClr val="000066"/>
              </a:buClr>
              <a:buSzTx/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>Updated parameterization of ozone photochemistry with additional production and loss terms</a:t>
            </a:r>
          </a:p>
          <a:p>
            <a:pPr marL="344488" indent="-344488" eaLnBrk="1" hangingPunct="1">
              <a:lnSpc>
                <a:spcPct val="80000"/>
              </a:lnSpc>
              <a:buClr>
                <a:srgbClr val="000066"/>
              </a:buClr>
              <a:buSzTx/>
              <a:buFont typeface="Wingdings" pitchFamily="2" charset="2"/>
              <a:buChar char="Ø"/>
              <a:tabLst>
                <a:tab pos="285750" algn="l"/>
              </a:tabLst>
            </a:pPr>
            <a:endParaRPr lang="en-US" altLang="en-US" sz="2000" b="1" dirty="0" smtClean="0">
              <a:latin typeface="Times New Roman" pitchFamily="18" charset="0"/>
              <a:cs typeface="Helvetica" pitchFamily="34" charset="0"/>
            </a:endParaRPr>
          </a:p>
          <a:p>
            <a:pPr marL="344488" indent="-344488" eaLnBrk="1" hangingPunct="1">
              <a:lnSpc>
                <a:spcPct val="80000"/>
              </a:lnSpc>
              <a:buClr>
                <a:srgbClr val="000066"/>
              </a:buClr>
              <a:buSzTx/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>New parameterization of middle atmospheric water vapor </a:t>
            </a:r>
            <a:r>
              <a:rPr lang="en-US" altLang="en-US" sz="2000" b="1" dirty="0" smtClean="0">
                <a:latin typeface="Times New Roman" pitchFamily="18" charset="0"/>
                <a:cs typeface="Helvetica" pitchFamily="34" charset="0"/>
              </a:rPr>
              <a:t>photochemistry</a:t>
            </a:r>
          </a:p>
          <a:p>
            <a:pPr marL="0" indent="0" eaLnBrk="1" hangingPunct="1">
              <a:lnSpc>
                <a:spcPct val="80000"/>
              </a:lnSpc>
              <a:buClr>
                <a:srgbClr val="000066"/>
              </a:buClr>
              <a:buSzTx/>
              <a:buNone/>
              <a:tabLst>
                <a:tab pos="285750" algn="l"/>
              </a:tabLst>
            </a:pPr>
            <a:endParaRPr lang="en-US" altLang="en-US" sz="2000" b="1" dirty="0" smtClean="0">
              <a:latin typeface="Times New Roman" pitchFamily="18" charset="0"/>
              <a:cs typeface="Helvetica" pitchFamily="34" charset="0"/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6283537" y="1044845"/>
            <a:ext cx="5578609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25000"/>
              <a:tabLst>
                <a:tab pos="285750" algn="l"/>
              </a:tabLst>
            </a:pPr>
            <a:endParaRPr lang="en-US" altLang="en-US" sz="2000" b="1" dirty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R</a:t>
            </a:r>
            <a:r>
              <a:rPr lang="en-US" altLang="en-US" sz="2000" b="1" dirty="0" smtClean="0">
                <a:latin typeface="Times New Roman" pitchFamily="18" charset="0"/>
                <a:ea typeface="Helvetica" pitchFamily="34" charset="0"/>
                <a:cs typeface="Helvetica" pitchFamily="34" charset="0"/>
              </a:rPr>
              <a:t>evised </a:t>
            </a: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bare soil evaporation </a:t>
            </a:r>
            <a:r>
              <a:rPr lang="en-US" altLang="en-US" sz="2000" b="1" dirty="0" smtClean="0">
                <a:latin typeface="Times New Roman" pitchFamily="18" charset="0"/>
                <a:ea typeface="Helvetica" pitchFamily="34" charset="0"/>
                <a:cs typeface="Helvetica" pitchFamily="34" charset="0"/>
              </a:rPr>
              <a:t>scheme</a:t>
            </a:r>
            <a:endParaRPr lang="en-US" altLang="en-US" sz="2000" b="1" dirty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tabLst>
                <a:tab pos="285750" algn="l"/>
              </a:tabLst>
            </a:pPr>
            <a:endParaRPr lang="en-US" altLang="en-US" sz="2000" b="1" dirty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Stochastic </a:t>
            </a:r>
            <a:r>
              <a:rPr lang="en-US" altLang="en-US" sz="2000" b="1" dirty="0" smtClean="0">
                <a:latin typeface="Times New Roman" pitchFamily="18" charset="0"/>
                <a:ea typeface="Helvetica" pitchFamily="34" charset="0"/>
                <a:cs typeface="Helvetica" pitchFamily="34" charset="0"/>
              </a:rPr>
              <a:t>physics in the data assimilation</a:t>
            </a: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tabLst>
                <a:tab pos="285750" algn="l"/>
              </a:tabLst>
            </a:pPr>
            <a:endParaRPr lang="en-US" altLang="en-US" sz="2000" b="1" dirty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 eaLnBrk="0" hangingPunct="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Enable NSST </a:t>
            </a: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25000"/>
              <a:tabLst>
                <a:tab pos="285750" algn="l"/>
              </a:tabLst>
            </a:pPr>
            <a:endParaRPr lang="en-US" altLang="en-US" sz="2000" b="1" dirty="0" smtClean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25000"/>
              <a:tabLst>
                <a:tab pos="285750" algn="l"/>
              </a:tabLst>
            </a:pPr>
            <a:endParaRPr lang="en-US" altLang="en-US" sz="2000" b="1" dirty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SzPct val="25000"/>
              <a:tabLst>
                <a:tab pos="285750" algn="l"/>
              </a:tabLst>
            </a:pP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other minor changes:</a:t>
            </a: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05000"/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correction bugs related to the convective cloud water </a:t>
            </a:r>
            <a:endParaRPr lang="en-US" altLang="en-US" sz="2000" b="1" dirty="0" smtClean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05000"/>
              <a:buFont typeface="Wingdings" pitchFamily="2" charset="2"/>
              <a:buChar char="Ø"/>
              <a:tabLst>
                <a:tab pos="285750" algn="l"/>
              </a:tabLst>
            </a:pPr>
            <a:endParaRPr lang="en-US" altLang="en-US" sz="2000" b="1" dirty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05000"/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radiation bug </a:t>
            </a:r>
            <a:r>
              <a:rPr lang="en-US" altLang="en-US" sz="2000" b="1" dirty="0" smtClean="0">
                <a:latin typeface="Times New Roman" pitchFamily="18" charset="0"/>
                <a:ea typeface="Helvetica" pitchFamily="34" charset="0"/>
                <a:cs typeface="Helvetica" pitchFamily="34" charset="0"/>
              </a:rPr>
              <a:t>fix</a:t>
            </a: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05000"/>
              <a:buFont typeface="Wingdings" pitchFamily="2" charset="2"/>
              <a:buChar char="Ø"/>
              <a:tabLst>
                <a:tab pos="285750" algn="l"/>
              </a:tabLst>
            </a:pPr>
            <a:endParaRPr lang="en-US" altLang="en-US" sz="2000" b="1" dirty="0">
              <a:latin typeface="Times New Roman" pitchFamily="18" charset="0"/>
              <a:ea typeface="Helvetica" pitchFamily="34" charset="0"/>
              <a:cs typeface="Helvetica" pitchFamily="34" charset="0"/>
            </a:endParaRPr>
          </a:p>
          <a:p>
            <a:pPr marL="344488" indent="-344488" defTabSz="91440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105000"/>
              <a:buFont typeface="Wingdings" pitchFamily="2" charset="2"/>
              <a:buChar char="Ø"/>
              <a:tabLst>
                <a:tab pos="285750" algn="l"/>
              </a:tabLst>
            </a:pPr>
            <a:r>
              <a:rPr lang="en-US" altLang="en-US" sz="2000" b="1" dirty="0">
                <a:latin typeface="Times New Roman" pitchFamily="18" charset="0"/>
                <a:ea typeface="Helvetica" pitchFamily="34" charset="0"/>
                <a:cs typeface="Helvetica" pitchFamily="34" charset="0"/>
              </a:rPr>
              <a:t>slight modification in  scale-aware mass-flux deep or shallow convection schemes</a:t>
            </a:r>
          </a:p>
        </p:txBody>
      </p:sp>
    </p:spTree>
    <p:extLst>
      <p:ext uri="{BB962C8B-B14F-4D97-AF65-F5344CB8AC3E}">
        <p14:creationId xmlns:p14="http://schemas.microsoft.com/office/powerpoint/2010/main" val="49137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775" y="507332"/>
            <a:ext cx="633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Evaluation website maintained by Alicia Bentley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450" y="2082477"/>
            <a:ext cx="800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http://www.emc.ncep.noaa.gov</a:t>
            </a:r>
            <a:r>
              <a:rPr lang="en-US" sz="2400" dirty="0" smtClean="0">
                <a:hlinkClick r:id="rId2"/>
              </a:rPr>
              <a:t>/users/</a:t>
            </a:r>
            <a:r>
              <a:rPr lang="en-US" sz="2400" dirty="0" err="1" smtClean="0">
                <a:hlinkClick r:id="rId2"/>
              </a:rPr>
              <a:t>Alicia.Bentley</a:t>
            </a:r>
            <a:r>
              <a:rPr lang="en-US" sz="2400" dirty="0" smtClean="0">
                <a:hlinkClick r:id="rId2"/>
              </a:rPr>
              <a:t>/fv3gfs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38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" y="230829"/>
            <a:ext cx="11990401" cy="63040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dirty="0"/>
              <a:t>MEG Evaluation of FV3GFS in Collaboration with Field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5904"/>
            <a:ext cx="12064811" cy="5442096"/>
          </a:xfrm>
        </p:spPr>
        <p:txBody>
          <a:bodyPr/>
          <a:lstStyle/>
          <a:p>
            <a:r>
              <a:rPr lang="en-US" sz="2400" dirty="0" smtClean="0"/>
              <a:t>STI </a:t>
            </a:r>
            <a:r>
              <a:rPr lang="en-US" sz="2400" dirty="0"/>
              <a:t>has initiated the “FV3 Evaluation and Dissemination group”</a:t>
            </a:r>
          </a:p>
          <a:p>
            <a:pPr lvl="1"/>
            <a:r>
              <a:rPr lang="en-US" sz="2100" dirty="0"/>
              <a:t>Members include representatives from various centers and regions including OCONUS and Alaska region</a:t>
            </a:r>
          </a:p>
          <a:p>
            <a:pPr lvl="1"/>
            <a:r>
              <a:rPr lang="en-US" sz="2100" dirty="0"/>
              <a:t>Identified </a:t>
            </a:r>
            <a:r>
              <a:rPr lang="en-US" sz="2100" dirty="0">
                <a:hlinkClick r:id="rId2"/>
              </a:rPr>
              <a:t>fields and metrics </a:t>
            </a:r>
            <a:r>
              <a:rPr lang="en-US" sz="2100" dirty="0"/>
              <a:t>important for evaluation</a:t>
            </a:r>
          </a:p>
          <a:p>
            <a:pPr lvl="1"/>
            <a:r>
              <a:rPr lang="en-US" sz="2100" dirty="0"/>
              <a:t>Established </a:t>
            </a:r>
            <a:r>
              <a:rPr lang="en-US" sz="2100" u="sng" dirty="0">
                <a:hlinkClick r:id="rId3"/>
              </a:rPr>
              <a:t>FV3/GFS comparison site</a:t>
            </a:r>
            <a:r>
              <a:rPr lang="en-US" sz="2100" dirty="0">
                <a:hlinkClick r:id="rId3"/>
              </a:rPr>
              <a:t> </a:t>
            </a:r>
            <a:endParaRPr lang="en-US" sz="2100" dirty="0"/>
          </a:p>
          <a:p>
            <a:pPr lvl="1"/>
            <a:r>
              <a:rPr lang="en-US" sz="2100" dirty="0"/>
              <a:t>Established </a:t>
            </a:r>
            <a:r>
              <a:rPr lang="en-US" sz="2100" dirty="0" err="1">
                <a:hlinkClick r:id="rId4"/>
              </a:rPr>
              <a:t>VLab</a:t>
            </a:r>
            <a:r>
              <a:rPr lang="en-US" sz="2100" dirty="0">
                <a:hlinkClick r:id="rId4"/>
              </a:rPr>
              <a:t> Forum  </a:t>
            </a:r>
            <a:r>
              <a:rPr lang="en-US" sz="2100" dirty="0"/>
              <a:t>for active discussion</a:t>
            </a:r>
          </a:p>
          <a:p>
            <a:pPr lvl="1"/>
            <a:r>
              <a:rPr lang="en-US" sz="2100" dirty="0"/>
              <a:t>Data from the EMC parallel is available on </a:t>
            </a:r>
            <a:r>
              <a:rPr lang="en-US" sz="2100" dirty="0" err="1">
                <a:hlinkClick r:id="rId5"/>
              </a:rPr>
              <a:t>paranomads</a:t>
            </a:r>
            <a:endParaRPr lang="en-US" sz="2100" dirty="0"/>
          </a:p>
          <a:p>
            <a:pPr lvl="1"/>
            <a:r>
              <a:rPr lang="en-US" sz="2100" dirty="0" smtClean="0"/>
              <a:t>The MEG and the STI team have </a:t>
            </a:r>
            <a:r>
              <a:rPr lang="en-US" sz="2100" dirty="0"/>
              <a:t>been validating preliminary FV3GFS forecasts throughout the winter, prior to the official evaluation period</a:t>
            </a:r>
          </a:p>
          <a:p>
            <a:r>
              <a:rPr lang="en-US" sz="2400" dirty="0" smtClean="0"/>
              <a:t>Still need the NCEP Centers, NWS Regions, private sector and other interested parties to monitor  forecasts</a:t>
            </a:r>
            <a:endParaRPr lang="en-US" sz="2400" dirty="0"/>
          </a:p>
          <a:p>
            <a:pPr lvl="1"/>
            <a:r>
              <a:rPr lang="en-US" sz="2100" dirty="0" smtClean="0"/>
              <a:t>Recommendations to NCEP Director will be a major part of the decision on whether to proceed</a:t>
            </a:r>
          </a:p>
          <a:p>
            <a:pPr lvl="1"/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8139112" y="58875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Shape 135"/>
          <p:cNvGraphicFramePr/>
          <p:nvPr>
            <p:extLst>
              <p:ext uri="{D42A27DB-BD31-4B8C-83A1-F6EECF244321}">
                <p14:modId xmlns:p14="http://schemas.microsoft.com/office/powerpoint/2010/main" val="3310932382"/>
              </p:ext>
            </p:extLst>
          </p:nvPr>
        </p:nvGraphicFramePr>
        <p:xfrm>
          <a:off x="203148" y="1092200"/>
          <a:ext cx="11664928" cy="52307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08519"/>
                <a:gridCol w="2687467"/>
                <a:gridCol w="1726750"/>
                <a:gridCol w="3742192"/>
              </a:tblGrid>
              <a:tr h="52828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 dirty="0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/>
                        <a:t>Period</a:t>
                      </a:r>
                      <a:endParaRPr sz="1900" b="1" dirty="0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/>
                        <a:t>Machine</a:t>
                      </a:r>
                      <a:endParaRPr sz="1900" b="1" dirty="0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 dirty="0"/>
                        <a:t>Comments</a:t>
                      </a:r>
                      <a:endParaRPr sz="1900" b="1" dirty="0"/>
                    </a:p>
                  </a:txBody>
                  <a:tcPr marL="121868" marR="121868" marT="121900" marB="121900"/>
                </a:tc>
              </a:tr>
              <a:tr h="58775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 smtClean="0"/>
                        <a:t>Real-time</a:t>
                      </a:r>
                      <a:r>
                        <a:rPr lang="en-US" sz="1600" b="1" dirty="0" smtClean="0"/>
                        <a:t> Parallel </a:t>
                      </a:r>
                      <a:r>
                        <a:rPr lang="en" sz="1600" b="1" dirty="0" smtClean="0"/>
                        <a:t>(Stream </a:t>
                      </a:r>
                      <a:r>
                        <a:rPr lang="en" sz="1600" b="1" dirty="0"/>
                        <a:t>0)</a:t>
                      </a:r>
                      <a:endParaRPr sz="1600" b="1" dirty="0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04/01/2018 ~ </a:t>
                      </a:r>
                      <a:endParaRPr sz="1600" b="1" dirty="0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WCOSS Prod</a:t>
                      </a:r>
                      <a:endParaRPr sz="1600" b="1" dirty="0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/>
                        <a:t>Will switc</a:t>
                      </a:r>
                      <a:r>
                        <a:rPr lang="en-US" sz="1600" b="1" baseline="0" dirty="0" smtClean="0"/>
                        <a:t>h to Dell when available</a:t>
                      </a:r>
                      <a:endParaRPr sz="1600" b="1" dirty="0"/>
                    </a:p>
                  </a:txBody>
                  <a:tcPr marL="121868" marR="121868" marT="121900" marB="121900"/>
                </a:tc>
              </a:tr>
              <a:tr h="93114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2017/18 Winter-Spring (Stream 1)*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11/20/2017 ~ 03/31/2018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WCOSS Prod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 smtClean="0"/>
                        <a:t>*MDL </a:t>
                      </a:r>
                      <a:r>
                        <a:rPr lang="en" sz="1600" b="1" dirty="0"/>
                        <a:t>cool season sample </a:t>
                      </a:r>
                      <a:r>
                        <a:rPr lang="en" sz="1600" b="1" dirty="0" smtClean="0"/>
                        <a:t>data for MOS (</a:t>
                      </a:r>
                      <a:r>
                        <a:rPr lang="en-US" sz="1600" b="1" dirty="0" smtClean="0"/>
                        <a:t>Will switc</a:t>
                      </a:r>
                      <a:r>
                        <a:rPr lang="en-US" sz="1600" b="1" baseline="0" dirty="0" smtClean="0"/>
                        <a:t>h to Dell when available</a:t>
                      </a:r>
                      <a:r>
                        <a:rPr lang="en-US" sz="1600" b="1" baseline="0" dirty="0"/>
                        <a:t>)</a:t>
                      </a:r>
                      <a:endParaRPr lang="en-US" sz="1600" b="1" dirty="0" smtClean="0"/>
                    </a:p>
                  </a:txBody>
                  <a:tcPr marL="121868" marR="121868" marT="121900" marB="121900"/>
                </a:tc>
              </a:tr>
              <a:tr h="931141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2017 Summer-Fall 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(Stream 2)*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05/20/2017 ~ 11/20/2017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WCOSS </a:t>
                      </a:r>
                      <a:r>
                        <a:rPr lang="en" sz="1600" b="1" dirty="0" smtClean="0"/>
                        <a:t>Dev</a:t>
                      </a:r>
                      <a:endParaRPr sz="1600" b="1" dirty="0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" sz="1600" b="1" dirty="0" smtClean="0">
                          <a:solidFill>
                            <a:schemeClr val="dk1"/>
                          </a:solidFill>
                        </a:rPr>
                        <a:t>*MDL 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</a:rPr>
                        <a:t>warm season sample </a:t>
                      </a:r>
                      <a:r>
                        <a:rPr lang="en" sz="1600" b="1" dirty="0" smtClean="0">
                          <a:solidFill>
                            <a:schemeClr val="dk1"/>
                          </a:solidFill>
                        </a:rPr>
                        <a:t>data for MOS (</a:t>
                      </a:r>
                      <a:r>
                        <a:rPr lang="en-US" sz="1600" b="1" dirty="0" smtClean="0"/>
                        <a:t>Will switc</a:t>
                      </a:r>
                      <a:r>
                        <a:rPr lang="en-US" sz="1600" b="1" baseline="0" dirty="0" smtClean="0"/>
                        <a:t>h to Dell when available</a:t>
                      </a:r>
                      <a:r>
                        <a:rPr lang="en-US" sz="1600" b="1" baseline="0" dirty="0"/>
                        <a:t>)</a:t>
                      </a:r>
                      <a:endParaRPr lang="en-US" sz="1600" b="1" dirty="0" smtClean="0"/>
                    </a:p>
                  </a:txBody>
                  <a:tcPr marL="121868" marR="121868" marT="121900" marB="121900"/>
                </a:tc>
              </a:tr>
              <a:tr h="58775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2016/17 Winter-Spring 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(Stream 3)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11/20/2016 ~ 05/31/2017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WCOSS Dev</a:t>
                      </a:r>
                      <a:endParaRPr sz="1600" b="1"/>
                    </a:p>
                  </a:txBody>
                  <a:tcPr marL="121868" marR="121868" marT="121900" marB="1219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Will switc</a:t>
                      </a:r>
                      <a:r>
                        <a:rPr lang="en-US" sz="1600" b="1" baseline="0" dirty="0" smtClean="0"/>
                        <a:t>h to Dell when available</a:t>
                      </a:r>
                      <a:endParaRPr lang="en-US" sz="1600" b="1" dirty="0" smtClean="0"/>
                    </a:p>
                  </a:txBody>
                  <a:tcPr marL="121868" marR="121868" marT="121900" marB="121900"/>
                </a:tc>
              </a:tr>
              <a:tr h="56235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2016 Summer-Fall 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(Stream 4)</a:t>
                      </a:r>
                      <a:endParaRPr sz="1600" b="1"/>
                    </a:p>
                  </a:txBody>
                  <a:tcPr marL="121868" marR="121868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5/20/2016 ~ 11/30/2016</a:t>
                      </a:r>
                      <a:endParaRPr sz="1600" b="1"/>
                    </a:p>
                  </a:txBody>
                  <a:tcPr marL="121868" marR="121868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Dell</a:t>
                      </a:r>
                      <a:endParaRPr sz="1600" b="1"/>
                    </a:p>
                  </a:txBody>
                  <a:tcPr marL="121868" marR="121868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b="1" dirty="0"/>
                    </a:p>
                  </a:txBody>
                  <a:tcPr marL="121868" marR="121868" marT="121900" marB="121900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956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2015/16 Winter-Spring 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(Stream 5)</a:t>
                      </a:r>
                      <a:endParaRPr sz="1600" b="1"/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dk1"/>
                          </a:solidFill>
                        </a:rPr>
                        <a:t>11/20/2015 ~ 05/31/2016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Dell</a:t>
                      </a:r>
                      <a:endParaRPr sz="1600" b="1"/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764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2015 Summer-Fall </a:t>
                      </a:r>
                      <a:r>
                        <a:rPr lang="en" sz="1600" b="1" dirty="0">
                          <a:solidFill>
                            <a:schemeClr val="dk1"/>
                          </a:solidFill>
                        </a:rPr>
                        <a:t>(Stream 6)</a:t>
                      </a:r>
                      <a:endParaRPr sz="1600" b="1" dirty="0"/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dk1"/>
                          </a:solidFill>
                        </a:rPr>
                        <a:t>5/01/2015 ~ </a:t>
                      </a:r>
                      <a:r>
                        <a:rPr lang="en" sz="1600" b="1" dirty="0" smtClean="0">
                          <a:solidFill>
                            <a:schemeClr val="dk1"/>
                          </a:solidFill>
                        </a:rPr>
                        <a:t>11/20/2015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Dell</a:t>
                      </a:r>
                      <a:endParaRPr sz="1600" b="1" dirty="0"/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/>
                    </a:p>
                  </a:txBody>
                  <a:tcPr marL="121868" marR="121868" marT="121900" marB="12190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4" y="143935"/>
            <a:ext cx="12087251" cy="713671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" dirty="0" smtClean="0"/>
              <a:t>Layout of Real-Time and Retrospectives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7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72" y="101475"/>
            <a:ext cx="10969943" cy="778773"/>
          </a:xfrm>
          <a:solidFill>
            <a:srgbClr val="B7AAC4"/>
          </a:solidFill>
        </p:spPr>
        <p:txBody>
          <a:bodyPr/>
          <a:lstStyle/>
          <a:p>
            <a:r>
              <a:rPr lang="en-US" dirty="0" smtClean="0"/>
              <a:t>MEG PLANS FOR RETRO RUNS</a:t>
            </a:r>
            <a:endParaRPr lang="en-US" dirty="0"/>
          </a:p>
        </p:txBody>
      </p:sp>
      <p:sp>
        <p:nvSpPr>
          <p:cNvPr id="3" name="Shape 130"/>
          <p:cNvSpPr txBox="1"/>
          <p:nvPr/>
        </p:nvSpPr>
        <p:spPr>
          <a:xfrm>
            <a:off x="232566" y="1733275"/>
            <a:ext cx="11579384" cy="524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9" tIns="121879" rIns="121879" bIns="121879" anchor="ctr" anchorCtr="0">
            <a:noAutofit/>
          </a:bodyPr>
          <a:lstStyle/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Verification branch will generate stats from retro runs</a:t>
            </a: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MEG will examine high-impact cases during this period and compare FV3GFS runs to ops GFS runs</a:t>
            </a:r>
            <a:endParaRPr sz="22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Tropical Systems</a:t>
            </a:r>
            <a:endParaRPr sz="2200" dirty="0" smtClean="0">
              <a:solidFill>
                <a:schemeClr val="dk1"/>
              </a:solidFill>
            </a:endParaRP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Harvey, Irma, Maria, Nate, Matthew, Joaquin, </a:t>
            </a:r>
            <a:r>
              <a:rPr lang="en-US" sz="2200" dirty="0" err="1" smtClean="0">
                <a:solidFill>
                  <a:schemeClr val="dk1"/>
                </a:solidFill>
              </a:rPr>
              <a:t>Haima</a:t>
            </a:r>
            <a:r>
              <a:rPr lang="en-US" sz="2200" dirty="0" smtClean="0">
                <a:solidFill>
                  <a:schemeClr val="dk1"/>
                </a:solidFill>
              </a:rPr>
              <a:t>, </a:t>
            </a:r>
            <a:r>
              <a:rPr lang="en-US" sz="2200" dirty="0" err="1" smtClean="0">
                <a:solidFill>
                  <a:schemeClr val="dk1"/>
                </a:solidFill>
              </a:rPr>
              <a:t>Meranti</a:t>
            </a:r>
            <a:endParaRPr lang="en-US" sz="2200" dirty="0" smtClean="0">
              <a:solidFill>
                <a:schemeClr val="dk1"/>
              </a:solidFill>
            </a:endParaRP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Winter Storms</a:t>
            </a:r>
            <a:endParaRPr lang="en-US" sz="2200" dirty="0">
              <a:solidFill>
                <a:schemeClr val="dk1"/>
              </a:solidFill>
            </a:endParaRP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Blizzard of 2016 and March 2017 east coast storm</a:t>
            </a: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December 2017 deep south snow</a:t>
            </a: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Christmas 2016 northern plains blizzard</a:t>
            </a: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QPF</a:t>
            </a: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February 2017 west coast AR event</a:t>
            </a: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Ohio Valley flooding w Cindy </a:t>
            </a:r>
            <a:r>
              <a:rPr lang="en-US" sz="2200" dirty="0" err="1" smtClean="0">
                <a:solidFill>
                  <a:schemeClr val="dk1"/>
                </a:solidFill>
              </a:rPr>
              <a:t>extratropical</a:t>
            </a:r>
            <a:r>
              <a:rPr lang="en-US" sz="2200" dirty="0" smtClean="0">
                <a:solidFill>
                  <a:schemeClr val="dk1"/>
                </a:solidFill>
              </a:rPr>
              <a:t> transition</a:t>
            </a: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2015 South Carolina flooding</a:t>
            </a:r>
          </a:p>
          <a:p>
            <a:pPr marL="609493" indent="-45712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8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Other</a:t>
            </a:r>
            <a:endParaRPr lang="en-US" sz="2200" dirty="0">
              <a:solidFill>
                <a:schemeClr val="dk1"/>
              </a:solidFill>
            </a:endParaRP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Recent winter cold air outbreaks</a:t>
            </a:r>
          </a:p>
          <a:p>
            <a:pPr marL="1218987" lvl="1" indent="-44019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  <a:buChar char="○"/>
            </a:pPr>
            <a:r>
              <a:rPr lang="en-US" sz="2200" dirty="0" smtClean="0">
                <a:solidFill>
                  <a:schemeClr val="dk1"/>
                </a:solidFill>
              </a:rPr>
              <a:t>Dropout cases</a:t>
            </a:r>
          </a:p>
          <a:p>
            <a:pPr marL="778797" lvl="1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778797" lvl="1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1600"/>
            </a:pPr>
            <a:endParaRPr sz="24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4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1369</Words>
  <Application>Microsoft Macintosh PowerPoint</Application>
  <PresentationFormat>Custom</PresentationFormat>
  <Paragraphs>208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Current Status</vt:lpstr>
      <vt:lpstr>Proposed Schedule for NGGPS/FV3GFS Version 1  (GFS v15.0) Implementation</vt:lpstr>
      <vt:lpstr>Configuration for FV3GFS v1</vt:lpstr>
      <vt:lpstr>FV3GFS:  Infrastructure and Physics Upgrades</vt:lpstr>
      <vt:lpstr>PowerPoint Presentation</vt:lpstr>
      <vt:lpstr>MEG Evaluation of FV3GFS in Collaboration with Field</vt:lpstr>
      <vt:lpstr>Layout of Real-Time and Retrospectives</vt:lpstr>
      <vt:lpstr>MEG PLANS FOR RETRO RUNS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ConUS-avg’d 3hrly pcp vs. fcst hr,  16 Jul - 15 Aug GFS/FV3GFS/CCPA  </vt:lpstr>
      <vt:lpstr>GFS / FV3 examples: Harvey</vt:lpstr>
      <vt:lpstr>PowerPoint Presentation</vt:lpstr>
      <vt:lpstr>PowerPoint Presentation</vt:lpstr>
      <vt:lpstr>FV3 dycore and global models: GFS/GDAS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Guastini</dc:creator>
  <cp:lastModifiedBy>Geoff Manikin</cp:lastModifiedBy>
  <cp:revision>48</cp:revision>
  <dcterms:created xsi:type="dcterms:W3CDTF">2017-11-14T19:30:27Z</dcterms:created>
  <dcterms:modified xsi:type="dcterms:W3CDTF">2018-05-04T03:04:40Z</dcterms:modified>
</cp:coreProperties>
</file>