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81" r:id="rId1"/>
  </p:sldMasterIdLst>
  <p:notesMasterIdLst>
    <p:notesMasterId r:id="rId41"/>
  </p:notesMasterIdLst>
  <p:handoutMasterIdLst>
    <p:handoutMasterId r:id="rId42"/>
  </p:handoutMasterIdLst>
  <p:sldIdLst>
    <p:sldId id="264" r:id="rId2"/>
    <p:sldId id="269" r:id="rId3"/>
    <p:sldId id="304" r:id="rId4"/>
    <p:sldId id="453" r:id="rId5"/>
    <p:sldId id="305" r:id="rId6"/>
    <p:sldId id="306" r:id="rId7"/>
    <p:sldId id="434" r:id="rId8"/>
    <p:sldId id="307" r:id="rId9"/>
    <p:sldId id="470" r:id="rId10"/>
    <p:sldId id="472" r:id="rId11"/>
    <p:sldId id="273" r:id="rId12"/>
    <p:sldId id="274" r:id="rId13"/>
    <p:sldId id="310" r:id="rId14"/>
    <p:sldId id="438" r:id="rId15"/>
    <p:sldId id="436" r:id="rId16"/>
    <p:sldId id="312" r:id="rId17"/>
    <p:sldId id="276" r:id="rId18"/>
    <p:sldId id="275" r:id="rId19"/>
    <p:sldId id="460" r:id="rId20"/>
    <p:sldId id="292" r:id="rId21"/>
    <p:sldId id="277" r:id="rId22"/>
    <p:sldId id="278" r:id="rId23"/>
    <p:sldId id="279" r:id="rId24"/>
    <p:sldId id="289" r:id="rId25"/>
    <p:sldId id="287" r:id="rId26"/>
    <p:sldId id="281" r:id="rId27"/>
    <p:sldId id="282" r:id="rId28"/>
    <p:sldId id="430" r:id="rId29"/>
    <p:sldId id="432" r:id="rId30"/>
    <p:sldId id="473" r:id="rId31"/>
    <p:sldId id="459" r:id="rId32"/>
    <p:sldId id="298" r:id="rId33"/>
    <p:sldId id="295" r:id="rId34"/>
    <p:sldId id="297" r:id="rId35"/>
    <p:sldId id="290" r:id="rId36"/>
    <p:sldId id="321" r:id="rId37"/>
    <p:sldId id="435" r:id="rId38"/>
    <p:sldId id="283" r:id="rId39"/>
    <p:sldId id="428" r:id="rId40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pitchFamily="96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808080"/>
    <a:srgbClr val="FFF7B8"/>
    <a:srgbClr val="F5FC61"/>
    <a:srgbClr val="821109"/>
    <a:srgbClr val="C1EFFF"/>
    <a:srgbClr val="93E3FF"/>
    <a:srgbClr val="66FF33"/>
    <a:srgbClr val="7642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8196" autoAdjust="0"/>
    <p:restoredTop sz="94580" autoAdjust="0"/>
  </p:normalViewPr>
  <p:slideViewPr>
    <p:cSldViewPr>
      <p:cViewPr varScale="1">
        <p:scale>
          <a:sx n="92" d="100"/>
          <a:sy n="92" d="100"/>
        </p:scale>
        <p:origin x="51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11944"/>
    </p:cViewPr>
  </p:sorterViewPr>
  <p:notesViewPr>
    <p:cSldViewPr>
      <p:cViewPr varScale="1">
        <p:scale>
          <a:sx n="47" d="100"/>
          <a:sy n="47" d="100"/>
        </p:scale>
        <p:origin x="-2150" y="-101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D19A304E-18F6-4DF6-B241-4E590D0789D3}" type="datetime1">
              <a:rPr lang="en-US"/>
              <a:pPr/>
              <a:t>3/23/18</a:t>
            </a:fld>
            <a:endParaRPr lang="en-US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942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BE75E9CB-C2CC-4D4D-86C4-0BBDC930D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18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A4F64E54-F92C-421E-BDB1-F60DA763BEB8}" type="datetime1">
              <a:rPr lang="en-US"/>
              <a:pPr/>
              <a:t>3/23/18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defTabSz="931863">
              <a:defRPr sz="1200"/>
            </a:lvl1pPr>
          </a:lstStyle>
          <a:p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EEF7D239-75AE-408D-A8C8-CEA00BE7275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2250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>
              <a:latin typeface="Calibri" pitchFamily="34" charset="0"/>
              <a:ea typeface="ＭＳ Ｐゴシック" pitchFamily="96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EF855-A24C-7249-AAF8-6F703E996D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85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W:</a:t>
            </a:r>
            <a:r>
              <a:rPr lang="en-US" baseline="0" dirty="0"/>
              <a:t> 5.13; H: 2.04; L: 4.1; T: 2.76</a:t>
            </a:r>
            <a:endParaRPr lang="en-US" dirty="0"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4474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W:</a:t>
            </a:r>
            <a:r>
              <a:rPr lang="en-US" baseline="0" dirty="0"/>
              <a:t> 5.12; H: 3.11; L: 4.1; T: 2.21</a:t>
            </a:r>
            <a:endParaRPr lang="en-US" dirty="0"/>
          </a:p>
        </p:txBody>
      </p:sp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41949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AEF855-A24C-7249-AAF8-6F703E996D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81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D254FE-8FCC-684F-BEAF-F0F8B98BB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9A622-21DC-3240-9FA4-99968340D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4B3FA7-8646-BA46-939B-B84408B70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D30D7-ABFA-426E-9ABC-0DB0656A9F1F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F0B15-D3DC-D945-896E-83AAFAD3B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F500-8265-B74A-910B-0BF540CE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41781C-5E1E-4464-8EAA-9BD6140E09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3585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498EAB-2F24-C848-88D4-1B96F39D7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70C5A-7DDA-9740-A5D4-7A38E635A7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B6206C-78D0-684D-868F-E92335DCA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B6856-291B-495A-B408-94E3B0A97432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55745D-847A-CB44-BD9B-94ED296F9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7DDAF-AEDC-7644-A1C0-4487035D5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4CEC9-1A86-4057-BF8B-04894F3771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334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75F1EA-5494-8146-9F1A-F2DAA0157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8C9BB7-A3A1-EB4B-AFDB-C56FFF956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94E3-FA62-1B4A-A4D4-EE1B811E7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591E-261E-4690-8EDE-CF79569D7C6B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C622C-B468-B846-B908-C82D4395A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59D18F-F97C-1644-925E-F10A4496F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C93A4F-625F-472A-96B0-E1C26BCFCBA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647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dt" idx="10"/>
          </p:nvPr>
        </p:nvSpPr>
        <p:spPr>
          <a:xfrm>
            <a:off x="457201" y="6581539"/>
            <a:ext cx="2133599" cy="2764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spcBef>
                <a:spcPts val="0"/>
              </a:spcBef>
              <a:defRPr sz="1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ftr" idx="11"/>
          </p:nvPr>
        </p:nvSpPr>
        <p:spPr>
          <a:xfrm>
            <a:off x="3124200" y="6588181"/>
            <a:ext cx="2895600" cy="24802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ctr" rtl="0">
              <a:spcBef>
                <a:spcPts val="0"/>
              </a:spcBef>
              <a:defRPr sz="1000" b="0" i="0" u="none" strike="noStrike" cap="none" baseline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18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378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566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754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943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132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320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509" marR="0" indent="0" algn="l" rtl="0">
              <a:spcBef>
                <a:spcPts val="0"/>
              </a:spcBef>
              <a:defRPr sz="18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sldNum" idx="12"/>
          </p:nvPr>
        </p:nvSpPr>
        <p:spPr>
          <a:xfrm>
            <a:off x="6553201" y="6627576"/>
            <a:ext cx="2133599" cy="18637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buSzPct val="25000"/>
            </a:pPr>
            <a:fld id="{00000000-1234-1234-1234-123412341234}" type="slidenum">
              <a:rPr lang="en-US" sz="1000" smtClean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pPr>
                <a:buSzPct val="25000"/>
              </a:pPr>
              <a:t>‹#›</a:t>
            </a:fld>
            <a:endParaRPr lang="en-US" sz="10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1500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4A7A4-59FF-0F4B-B631-28EAAEEA7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4CCAFC-4E6E-4742-B0AB-FFACFAF90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CB5A7-8D32-904D-AE99-F837A4F45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354C4-1472-4E18-9392-40DD0B1C2E86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34251-C0A9-4B4D-A09D-2AE6BFC54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253187-41E5-C448-A508-F51914FFA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E95D8D-E734-4C48-A1C3-CEF4DF775B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168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23DDF-C308-4449-A867-159325639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34B4D-CF99-2D42-BBD7-45C336895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512A5-FFE3-6B49-8D12-224548663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FDD03-7D2A-44B6-AA83-6CDCFF06CFEE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9B06D-D568-CF4C-864F-6655093A7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C65047-1E00-0B47-BA98-DE33D7E14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C89050-EF04-44B3-8FF6-98411EEA7BC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242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86866-7C03-3340-AA1E-A67A7E1EA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1EBB83-F205-7145-B0A9-0B952608FF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F85023-5774-C14E-A5AE-537808A448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AE7CCB-1610-2047-8D17-65098452A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3812B-B5A2-4872-98EF-168B0B1B5714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E7FFFC-C3B2-CB4D-BD98-A54CB7A37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D36A30-8DFE-3C4B-BC4F-5673870EA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768E5-0E79-42A3-84F0-604D29ACB0C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610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0EE-C0C9-7F41-93FA-D3C594B46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98F9DC-D088-2744-90C9-0382977BF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BA1BD-ECE0-E34D-B721-DAD2895179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C060BE-28CA-D94F-8F9A-6762EC88E6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D3DAF-E5F7-C74B-8A7F-CAF176564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DEAC2D-4879-8A4F-BB3C-56117B2C0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0FD1A-826E-4527-AA51-087B876EB87C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747BD2-AE3F-8B4F-886D-29550E068D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055FE2-9B57-C54B-8ED6-62D807D9F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8C1F6-8787-4E72-AEF7-3C3940FE72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156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51FB-E550-E843-9E2B-F74465059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940859-1851-9A4D-9FEE-00D466238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D508E-D5C2-4156-B2E3-AE954DFE88B2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8352D9-57BD-5947-88BA-EEB06209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B51BB-8766-EE42-B455-1DC834B03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15467-1690-4957-91BF-93CA099E55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863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897F2C-1603-A44B-B2CC-9E189C515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8050B-134C-461A-892A-6F5BF06FF3EB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6AFF0E-3086-9243-9549-D7D7B445C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353DE0-54A7-F84E-A591-D0A42FCB4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7EDA3-9627-4683-ADF7-91D73C6BED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599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3442E-2880-BE40-8C6E-5D555C359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D0440-14EF-094F-BCC8-2B2FDC10C2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8FFD6E-0E31-8943-A82C-08AE1B003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6E4F7-500D-AD4B-8A93-7162D39D9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9D2CF-2B35-40FE-B13F-BE1641EFEA69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ED046-A595-2A43-950C-3A87AE13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3547D-A463-0640-B4D5-7989515A6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5AF69-1184-42DB-9377-43DF9560BC4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515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06BE3-6B55-E444-845F-3C43792ED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76A869-288F-3A4D-9485-7E535AAE3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2C03F5-2667-5F48-8826-7F4CA10C3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3E3385-BCBB-A846-A7AF-F5B29ABB5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82155-44E4-4693-9E32-0B2600FB87C2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46BC2B-0CC7-7F4E-9B71-2F3A0F8C4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306A09-F225-074F-B54D-3ACDBCFF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1A753-2D3B-444C-9D3A-C381D336D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188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FCC524-53BB-8546-A628-2C9CF0C37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71363-8BA6-4345-832A-B562BDAA6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D92D65-EAF3-5A46-9282-1E069C0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B0F4F-AE6F-4393-8C5E-48CE729BA590}" type="datetime1">
              <a:rPr lang="en-US" smtClean="0"/>
              <a:pPr/>
              <a:t>3/23/18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08B80C-58FA-2E4A-BD9C-42CB48D63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688778-04AC-064F-A883-CC0BDE650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84568-E28E-498C-B3BA-747611DD11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5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8885" y="179070"/>
            <a:ext cx="8534400" cy="14478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4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br>
              <a:rPr lang="en-US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Helvetica" charset="0"/>
                <a:ea typeface="Helvetica" charset="0"/>
                <a:cs typeface="Helvetica" charset="0"/>
              </a:rPr>
            </a:br>
            <a:r>
              <a:rPr lang="en-US" sz="3200" b="1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sz="2400" b="1" dirty="0" err="1">
                <a:latin typeface="Helvetica" pitchFamily="2" charset="0"/>
              </a:rPr>
              <a:t>Subseasonal</a:t>
            </a:r>
            <a:r>
              <a:rPr lang="en-US" sz="2400" b="1" dirty="0">
                <a:latin typeface="Helvetica" pitchFamily="2" charset="0"/>
              </a:rPr>
              <a:t> Forecasting with an Icosahedral, Vertically Quasi-</a:t>
            </a:r>
            <a:r>
              <a:rPr lang="en-US" sz="2400" b="1" dirty="0" err="1">
                <a:latin typeface="Helvetica" pitchFamily="2" charset="0"/>
              </a:rPr>
              <a:t>Lagrangian</a:t>
            </a:r>
            <a:r>
              <a:rPr lang="en-US" sz="2400" b="1" dirty="0">
                <a:latin typeface="Helvetica" pitchFamily="2" charset="0"/>
              </a:rPr>
              <a:t> Coupled Model: Systematic Errors and Deterministic/Probabilistic Forecast Skill</a:t>
            </a:r>
            <a:br>
              <a:rPr lang="en-US" sz="2400" b="1" dirty="0">
                <a:latin typeface="Helvetica" pitchFamily="2" charset="0"/>
              </a:rPr>
            </a:br>
            <a:endParaRPr lang="en-US" sz="2400" b="1" dirty="0">
              <a:effectLst>
                <a:outerShdw blurRad="38100" dist="38100" dir="2700000" algn="tl">
                  <a:srgbClr val="C0C0C0"/>
                </a:outerShdw>
              </a:effectLst>
              <a:latin typeface="Helvetica" pitchFamily="2" charset="0"/>
              <a:ea typeface="Helvetica" charset="0"/>
              <a:cs typeface="Helvetica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185" y="2438400"/>
            <a:ext cx="9067800" cy="2171700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2400" dirty="0"/>
          </a:p>
          <a:p>
            <a:pPr eaLnBrk="1" hangingPunct="1">
              <a:buFont typeface="Wingdings" pitchFamily="2" charset="2"/>
              <a:buNone/>
            </a:pP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-152399" y="1626870"/>
            <a:ext cx="947377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dirty="0">
                <a:latin typeface="Helvetica" pitchFamily="2" charset="0"/>
              </a:rPr>
              <a:t>Shan Sun</a:t>
            </a:r>
            <a:r>
              <a:rPr lang="en-US" sz="1600" baseline="30000" dirty="0">
                <a:latin typeface="Helvetica" pitchFamily="2" charset="0"/>
              </a:rPr>
              <a:t>1,2</a:t>
            </a:r>
            <a:r>
              <a:rPr lang="en-US" sz="1800" dirty="0">
                <a:latin typeface="Helvetica" pitchFamily="2" charset="0"/>
              </a:rPr>
              <a:t>, Rainer Bleck</a:t>
            </a:r>
            <a:r>
              <a:rPr lang="en-US" sz="1600" baseline="30000" dirty="0">
                <a:latin typeface="Helvetica" pitchFamily="2" charset="0"/>
              </a:rPr>
              <a:t>1,2,3</a:t>
            </a:r>
            <a:r>
              <a:rPr lang="en-US" sz="1800" dirty="0">
                <a:latin typeface="Helvetica" pitchFamily="2" charset="0"/>
              </a:rPr>
              <a:t>, Stanley G. Benjamin</a:t>
            </a:r>
            <a:r>
              <a:rPr lang="en-US" sz="1600" baseline="30000" dirty="0">
                <a:latin typeface="Helvetica" pitchFamily="2" charset="0"/>
              </a:rPr>
              <a:t>1</a:t>
            </a:r>
            <a:r>
              <a:rPr lang="en-US" sz="1800" dirty="0">
                <a:latin typeface="Helvetica" pitchFamily="2" charset="0"/>
              </a:rPr>
              <a:t>, Benjamin W. Green</a:t>
            </a:r>
            <a:r>
              <a:rPr lang="en-US" sz="1600" baseline="30000" dirty="0">
                <a:latin typeface="Helvetica" pitchFamily="2" charset="0"/>
              </a:rPr>
              <a:t>1,2</a:t>
            </a:r>
            <a:r>
              <a:rPr lang="en-US" sz="1800" dirty="0">
                <a:latin typeface="Helvetica" pitchFamily="2" charset="0"/>
              </a:rPr>
              <a:t> &amp; Georg Grell</a:t>
            </a:r>
            <a:r>
              <a:rPr lang="en-US" sz="1600" baseline="30000" dirty="0">
                <a:latin typeface="Helvetica" pitchFamily="2" charset="0"/>
              </a:rPr>
              <a:t>1</a:t>
            </a:r>
            <a:endParaRPr lang="en-US" sz="1600" dirty="0">
              <a:latin typeface="Helvetica" pitchFamily="2" charset="0"/>
            </a:endParaRPr>
          </a:p>
          <a:p>
            <a:pPr algn="ctr">
              <a:lnSpc>
                <a:spcPct val="150000"/>
              </a:lnSpc>
            </a:pPr>
            <a:endParaRPr lang="en-US" sz="1800" baseline="30000" dirty="0">
              <a:latin typeface="Helvetica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en-US" sz="1800" baseline="30000" dirty="0">
                <a:latin typeface="Helvetica" pitchFamily="2" charset="0"/>
              </a:rPr>
              <a:t>1</a:t>
            </a:r>
            <a:r>
              <a:rPr lang="en-US" sz="1800" dirty="0">
                <a:latin typeface="Helvetica" pitchFamily="2" charset="0"/>
              </a:rPr>
              <a:t>NOAA Earth System Research Laboratory, Global Systems Division</a:t>
            </a:r>
          </a:p>
          <a:p>
            <a:pPr algn="ctr">
              <a:lnSpc>
                <a:spcPct val="150000"/>
              </a:lnSpc>
            </a:pPr>
            <a:r>
              <a:rPr lang="en-US" sz="1800" baseline="30000" dirty="0">
                <a:latin typeface="Helvetica" pitchFamily="2" charset="0"/>
              </a:rPr>
              <a:t>2</a:t>
            </a:r>
            <a:r>
              <a:rPr lang="en-US" sz="1800" dirty="0">
                <a:latin typeface="Helvetica" pitchFamily="2" charset="0"/>
              </a:rPr>
              <a:t>University of Colorado/CIRES, Boulder</a:t>
            </a:r>
          </a:p>
          <a:p>
            <a:pPr algn="ctr">
              <a:lnSpc>
                <a:spcPct val="150000"/>
              </a:lnSpc>
            </a:pPr>
            <a:r>
              <a:rPr lang="en-US" sz="1800" baseline="30000" dirty="0">
                <a:latin typeface="Helvetica" pitchFamily="2" charset="0"/>
              </a:rPr>
              <a:t>3</a:t>
            </a:r>
            <a:r>
              <a:rPr lang="en-US" sz="1800" dirty="0">
                <a:latin typeface="Helvetica" pitchFamily="2" charset="0"/>
              </a:rPr>
              <a:t>NASA Goddard Institute for Space Studies (GISS)</a:t>
            </a:r>
          </a:p>
          <a:p>
            <a:pPr algn="ctr"/>
            <a:endParaRPr lang="en-US" sz="1800" dirty="0"/>
          </a:p>
          <a:p>
            <a:pPr algn="ctr"/>
            <a:r>
              <a:rPr lang="en-US" sz="1800" dirty="0">
                <a:latin typeface="Helvetica" pitchFamily="2" charset="0"/>
              </a:rPr>
              <a:t>                 EMC</a:t>
            </a:r>
          </a:p>
          <a:p>
            <a:pPr algn="ctr"/>
            <a:r>
              <a:rPr lang="en-US" sz="1800" dirty="0">
                <a:latin typeface="Helvetica" pitchFamily="2" charset="0"/>
              </a:rPr>
              <a:t>                     March 23, 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53D0BB-3331-0D4E-A38E-B729B718EFA7}"/>
              </a:ext>
            </a:extLst>
          </p:cNvPr>
          <p:cNvSpPr txBox="1"/>
          <p:nvPr/>
        </p:nvSpPr>
        <p:spPr>
          <a:xfrm>
            <a:off x="3876040" y="6052614"/>
            <a:ext cx="518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/>
                <a:cs typeface="Helvetica"/>
              </a:rPr>
              <a:t>Clouds in FIM global model – 10km, 64 levels, 10-day forecast </a:t>
            </a:r>
            <a:r>
              <a:rPr lang="en-US" sz="2000" dirty="0" err="1">
                <a:latin typeface="Helvetica"/>
                <a:cs typeface="Helvetica"/>
              </a:rPr>
              <a:t>init</a:t>
            </a:r>
            <a:r>
              <a:rPr lang="en-US" sz="2000" dirty="0">
                <a:latin typeface="Helvetica"/>
                <a:cs typeface="Helvetica"/>
              </a:rPr>
              <a:t> 00z 21 Mar 2014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01727F-F003-D14D-B51A-22185CC02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" y="3794158"/>
            <a:ext cx="3909060" cy="30752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466665-5F43-FB4A-948A-01893804C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2" y="0"/>
            <a:ext cx="859067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556D1C-F991-4B4D-AEE5-1646C88D5448}"/>
              </a:ext>
            </a:extLst>
          </p:cNvPr>
          <p:cNvSpPr txBox="1"/>
          <p:nvPr/>
        </p:nvSpPr>
        <p:spPr>
          <a:xfrm>
            <a:off x="5867400" y="6396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Courtesy Kathy </a:t>
            </a:r>
            <a:r>
              <a:rPr lang="en-US" dirty="0" err="1">
                <a:solidFill>
                  <a:srgbClr val="FF0000"/>
                </a:solidFill>
              </a:rPr>
              <a:t>Pegion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6194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70570" cy="4525963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  <a:buFont typeface="Wingdings" charset="2"/>
              <a:buChar char="§"/>
            </a:pP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2800" dirty="0" err="1">
                <a:latin typeface="Helvetica" pitchFamily="2" charset="0"/>
                <a:ea typeface="Arial" charset="0"/>
                <a:cs typeface="Arial" charset="0"/>
              </a:rPr>
              <a:t>Hindcast</a:t>
            </a:r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 period 1999-2014 (since extended through June 2017);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Weekly 32-day forecasts with 4 time-lagged members;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Initial conditions from CFSv2 for atmosphere, land, ocean and sea ice;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Cold starts from these ICs (no additional data assimilation);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No stochastic physics applied;</a:t>
            </a:r>
          </a:p>
          <a:p>
            <a:pPr>
              <a:lnSpc>
                <a:spcPct val="110000"/>
              </a:lnSpc>
              <a:buFont typeface="Wingdings" charset="2"/>
              <a:buChar char="§"/>
            </a:pPr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Real-time forecasts started in July 2017.</a:t>
            </a:r>
          </a:p>
          <a:p>
            <a:pPr>
              <a:lnSpc>
                <a:spcPct val="110000"/>
              </a:lnSpc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48C07D-6D70-754B-946F-F19EB4187519}"/>
              </a:ext>
            </a:extLst>
          </p:cNvPr>
          <p:cNvSpPr txBox="1"/>
          <p:nvPr/>
        </p:nvSpPr>
        <p:spPr>
          <a:xfrm>
            <a:off x="965835" y="304800"/>
            <a:ext cx="7353300" cy="1015663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/>
              <a:t>NOAA </a:t>
            </a:r>
            <a:r>
              <a:rPr lang="en-US" sz="3000" dirty="0" err="1"/>
              <a:t>Subseasonal</a:t>
            </a:r>
            <a:r>
              <a:rPr lang="en-US" sz="3000" dirty="0"/>
              <a:t> Experiment (</a:t>
            </a:r>
            <a:r>
              <a:rPr lang="en-US" sz="3000" dirty="0" err="1"/>
              <a:t>SubX</a:t>
            </a:r>
            <a:r>
              <a:rPr lang="en-US" sz="3000" dirty="0"/>
              <a:t>): </a:t>
            </a:r>
            <a:r>
              <a:rPr lang="en-US" sz="3000" dirty="0" err="1"/>
              <a:t>hindcast</a:t>
            </a:r>
            <a:r>
              <a:rPr lang="en-US" sz="3000" dirty="0"/>
              <a:t> &amp; real-time w. FIM-</a:t>
            </a:r>
            <a:r>
              <a:rPr lang="en-US" sz="3000" dirty="0" err="1"/>
              <a:t>iHYCOM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76806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381000"/>
            <a:ext cx="9144000" cy="6096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Model Configuration: CFSv2 and FIM-</a:t>
            </a:r>
            <a:r>
              <a:rPr lang="en-US" sz="3200" b="1" dirty="0" err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iHYCOM</a:t>
            </a:r>
            <a:endParaRPr lang="en-US" sz="3200" b="1" dirty="0">
              <a:solidFill>
                <a:schemeClr val="accent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651435"/>
              </p:ext>
            </p:extLst>
          </p:nvPr>
        </p:nvGraphicFramePr>
        <p:xfrm>
          <a:off x="129540" y="1447800"/>
          <a:ext cx="8884920" cy="5031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1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0449">
                <a:tc>
                  <a:txBody>
                    <a:bodyPr/>
                    <a:lstStyle/>
                    <a:p>
                      <a:endParaRPr lang="en-US" b="1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chemeClr val="bg1"/>
                          </a:solidFill>
                        </a:rPr>
                        <a:t>      CFSv2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i="0" dirty="0">
                          <a:solidFill>
                            <a:schemeClr val="bg1"/>
                          </a:solidFill>
                        </a:rPr>
                        <a:t>        FIM-</a:t>
                      </a:r>
                      <a:r>
                        <a:rPr lang="en-US" sz="2800" b="1" i="0" dirty="0" err="1">
                          <a:solidFill>
                            <a:schemeClr val="bg1"/>
                          </a:solidFill>
                        </a:rPr>
                        <a:t>iHYCOM</a:t>
                      </a:r>
                      <a:endParaRPr lang="en-US" sz="2800" b="1" i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1040">
                <a:tc>
                  <a:txBody>
                    <a:bodyPr/>
                    <a:lstStyle/>
                    <a:p>
                      <a:r>
                        <a:rPr lang="en-US" sz="1800" b="1" i="0" kern="1200" baseline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Horizontal</a:t>
                      </a:r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T126 (~100km) </a:t>
                      </a:r>
                      <a:r>
                        <a:rPr lang="en-US" sz="1800" b="0" i="0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atm</a:t>
                      </a:r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;</a:t>
                      </a:r>
                      <a:r>
                        <a:rPr lang="en-US" sz="1800" b="0" i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0.25 – 0.5 </a:t>
                      </a:r>
                      <a:r>
                        <a:rPr lang="en-US" sz="1800" b="0" i="0" baseline="0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deg</a:t>
                      </a:r>
                      <a:r>
                        <a:rPr lang="en-US" sz="1800" b="0" i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ocean</a:t>
                      </a:r>
                      <a:endParaRPr lang="en-US" sz="1800" b="0" i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60km</a:t>
                      </a:r>
                      <a:endParaRPr lang="en-US" sz="2000" b="0" i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0326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Vertical</a:t>
                      </a:r>
                      <a:r>
                        <a:rPr lang="en-US" sz="1800" b="1" i="0" baseline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 Resolution</a:t>
                      </a:r>
                      <a:endParaRPr lang="en-US" sz="1800" b="1" i="0" dirty="0">
                        <a:solidFill>
                          <a:schemeClr val="tx2"/>
                        </a:solidFill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64 layers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64 layers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074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Initial 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CFSR with data assimilation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CFSR with no </a:t>
                      </a:r>
                      <a:r>
                        <a:rPr lang="en-US" sz="2000" b="1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extra</a:t>
                      </a:r>
                      <a:r>
                        <a:rPr lang="en-US" sz="2000" b="0" i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data assimilation</a:t>
                      </a:r>
                      <a:endParaRPr lang="en-US" sz="2000" b="0" i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6321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Dynamical 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Spectral, </a:t>
                      </a:r>
                    </a:p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vertical - sigma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Finite volume, icosahedral;</a:t>
                      </a:r>
                      <a:endParaRPr lang="en-US" sz="1800" b="0" i="0" baseline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  <a:p>
                      <a:r>
                        <a:rPr lang="en-US" sz="1800" b="0" i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vertical – </a:t>
                      </a:r>
                      <a:r>
                        <a:rPr lang="en-US" sz="1800" b="0" i="0" baseline="0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isentropic+sigma</a:t>
                      </a:r>
                      <a:endParaRPr lang="en-US" sz="1800" b="0" i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9690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Older version of GFS physics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GFS 2015 physics, with </a:t>
                      </a:r>
                      <a:r>
                        <a:rPr lang="en-US" sz="1600" b="0" i="0" dirty="0" err="1">
                          <a:latin typeface="Helvetica" charset="0"/>
                          <a:ea typeface="Helvetica" charset="0"/>
                          <a:cs typeface="Helvetica" charset="0"/>
                        </a:rPr>
                        <a:t>Grell</a:t>
                      </a:r>
                      <a:r>
                        <a:rPr lang="en-US" sz="16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-Freitas deep/shallow convection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0326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Ocean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HYCOM</a:t>
                      </a:r>
                      <a:r>
                        <a:rPr lang="en-US" sz="1800" b="0" i="0" baseline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 on icosahedral grid</a:t>
                      </a:r>
                      <a:endParaRPr lang="en-US" sz="1800" b="0" i="0" dirty="0">
                        <a:latin typeface="Helvetica" charset="0"/>
                        <a:ea typeface="Helvetica" charset="0"/>
                        <a:cs typeface="Helvetica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0326">
                <a:tc>
                  <a:txBody>
                    <a:bodyPr/>
                    <a:lstStyle/>
                    <a:p>
                      <a:r>
                        <a:rPr lang="en-US" sz="1800" b="1" i="0" dirty="0">
                          <a:solidFill>
                            <a:schemeClr val="tx2"/>
                          </a:solidFill>
                          <a:latin typeface="Helvetica" charset="0"/>
                          <a:ea typeface="Helvetica" charset="0"/>
                          <a:cs typeface="Helvetica" charset="0"/>
                        </a:rPr>
                        <a:t>Land Surface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CFSR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dirty="0">
                          <a:latin typeface="Helvetica" charset="0"/>
                          <a:ea typeface="Helvetica" charset="0"/>
                          <a:cs typeface="Helvetica" charset="0"/>
                        </a:rPr>
                        <a:t>MODIS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11068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1965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BF7EB3-EAC2-4942-B661-BC03C10C1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443939"/>
            <a:ext cx="5943601" cy="6409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57400" y="533400"/>
            <a:ext cx="15240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       FIM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02958" y="4746116"/>
            <a:ext cx="172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drift (wk4 – wk1)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372100-FE3F-B640-AC1B-F22AE1FD6D3A}"/>
              </a:ext>
            </a:extLst>
          </p:cNvPr>
          <p:cNvSpPr txBox="1"/>
          <p:nvPr/>
        </p:nvSpPr>
        <p:spPr>
          <a:xfrm>
            <a:off x="4985747" y="533400"/>
            <a:ext cx="1567453" cy="4147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      CFSv2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859D69-B1DE-E54C-9ECD-E22A651DA298}"/>
              </a:ext>
            </a:extLst>
          </p:cNvPr>
          <p:cNvSpPr txBox="1"/>
          <p:nvPr/>
        </p:nvSpPr>
        <p:spPr>
          <a:xfrm>
            <a:off x="7295479" y="990636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wk1 bias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115DA6-A7EE-A74A-928A-B3B9D8E0CCF7}"/>
              </a:ext>
            </a:extLst>
          </p:cNvPr>
          <p:cNvSpPr txBox="1"/>
          <p:nvPr/>
        </p:nvSpPr>
        <p:spPr>
          <a:xfrm>
            <a:off x="7302958" y="2977784"/>
            <a:ext cx="97564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wk4 bias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554C9C-2668-A641-B8BE-F2F7F507E408}"/>
              </a:ext>
            </a:extLst>
          </p:cNvPr>
          <p:cNvSpPr txBox="1"/>
          <p:nvPr/>
        </p:nvSpPr>
        <p:spPr>
          <a:xfrm>
            <a:off x="3581400" y="0"/>
            <a:ext cx="1404347" cy="762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152400"/>
            <a:ext cx="9144000" cy="609600"/>
          </a:xfrm>
          <a:prstGeom prst="rect">
            <a:avLst/>
          </a:prstGeom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" pitchFamily="2" charset="0"/>
              </a:rPr>
              <a:t>DJF T2m Biases vs. CFSR (K, 60S-60N)</a:t>
            </a:r>
          </a:p>
        </p:txBody>
      </p:sp>
    </p:spTree>
    <p:extLst>
      <p:ext uri="{BB962C8B-B14F-4D97-AF65-F5344CB8AC3E}">
        <p14:creationId xmlns:p14="http://schemas.microsoft.com/office/powerpoint/2010/main" val="602087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D2CFE5-44D8-9D42-8764-302203664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-1"/>
            <a:ext cx="6357572" cy="68554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F7AC46-25BF-AD43-9863-BCF72D588387}"/>
              </a:ext>
            </a:extLst>
          </p:cNvPr>
          <p:cNvSpPr txBox="1"/>
          <p:nvPr/>
        </p:nvSpPr>
        <p:spPr>
          <a:xfrm>
            <a:off x="7215366" y="4766846"/>
            <a:ext cx="181081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drift (wk4 – wk1)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62FFEB-5A50-4DF8-B903-41717923E7B6}"/>
              </a:ext>
            </a:extLst>
          </p:cNvPr>
          <p:cNvSpPr txBox="1"/>
          <p:nvPr/>
        </p:nvSpPr>
        <p:spPr>
          <a:xfrm>
            <a:off x="373520" y="119399"/>
            <a:ext cx="1683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       FIM  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8C737C-3780-4E47-89AF-F0772F1DBE49}"/>
              </a:ext>
            </a:extLst>
          </p:cNvPr>
          <p:cNvSpPr txBox="1"/>
          <p:nvPr/>
        </p:nvSpPr>
        <p:spPr>
          <a:xfrm>
            <a:off x="6324600" y="118610"/>
            <a:ext cx="1752600" cy="414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</a:rPr>
              <a:t>      CFSv2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4541DA-92A5-4148-9332-F6BF0838EF00}"/>
              </a:ext>
            </a:extLst>
          </p:cNvPr>
          <p:cNvSpPr txBox="1"/>
          <p:nvPr/>
        </p:nvSpPr>
        <p:spPr>
          <a:xfrm>
            <a:off x="7239000" y="829010"/>
            <a:ext cx="12192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wk1 biases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D649E-C4C9-460F-B7B1-E5B91B895330}"/>
              </a:ext>
            </a:extLst>
          </p:cNvPr>
          <p:cNvSpPr txBox="1"/>
          <p:nvPr/>
        </p:nvSpPr>
        <p:spPr>
          <a:xfrm>
            <a:off x="7239000" y="2686744"/>
            <a:ext cx="121920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wk4 biases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FF0C6E-72F5-4CE6-AC23-C81C1BCED4F9}"/>
              </a:ext>
            </a:extLst>
          </p:cNvPr>
          <p:cNvSpPr txBox="1">
            <a:spLocks/>
          </p:cNvSpPr>
          <p:nvPr/>
        </p:nvSpPr>
        <p:spPr>
          <a:xfrm>
            <a:off x="5562600" y="6550959"/>
            <a:ext cx="1600200" cy="307041"/>
          </a:xfrm>
          <a:prstGeom prst="rect">
            <a:avLst/>
          </a:prstGeom>
          <a:noFill/>
        </p:spPr>
        <p:txBody>
          <a:bodyPr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latin typeface="Helvetica" pitchFamily="2" charset="0"/>
              </a:rPr>
              <a:t>Bias (mm/</a:t>
            </a:r>
            <a:r>
              <a:rPr lang="en-US" sz="1800" dirty="0" err="1">
                <a:latin typeface="Helvetica" pitchFamily="2" charset="0"/>
              </a:rPr>
              <a:t>dy</a:t>
            </a:r>
            <a:r>
              <a:rPr lang="en-US" sz="1800" dirty="0">
                <a:latin typeface="Helvetica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64686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4F930E-E7C8-D440-9F3C-D19E04152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766"/>
            <a:ext cx="7315200" cy="47776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7CE974C-896C-A14D-A8ED-E77A25FB7E91}"/>
              </a:ext>
            </a:extLst>
          </p:cNvPr>
          <p:cNvSpPr txBox="1">
            <a:spLocks/>
          </p:cNvSpPr>
          <p:nvPr/>
        </p:nvSpPr>
        <p:spPr>
          <a:xfrm>
            <a:off x="0" y="-10783"/>
            <a:ext cx="9144000" cy="417531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latin typeface="Helvetica" pitchFamily="2" charset="0"/>
              </a:rPr>
              <a:t>DJF </a:t>
            </a:r>
            <a:r>
              <a:rPr lang="en-US" dirty="0" err="1">
                <a:latin typeface="Helvetica" pitchFamily="2" charset="0"/>
              </a:rPr>
              <a:t>Precip</a:t>
            </a:r>
            <a:r>
              <a:rPr lang="en-US" dirty="0">
                <a:latin typeface="Helvetica" pitchFamily="2" charset="0"/>
              </a:rPr>
              <a:t> Biases vs. GPCP (mm/day, 60S-60N)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B33E570-9267-354C-8479-ABD3FE26FD4B}"/>
              </a:ext>
            </a:extLst>
          </p:cNvPr>
          <p:cNvSpPr txBox="1">
            <a:spLocks/>
          </p:cNvSpPr>
          <p:nvPr/>
        </p:nvSpPr>
        <p:spPr>
          <a:xfrm>
            <a:off x="2057400" y="5486400"/>
            <a:ext cx="3352800" cy="801195"/>
          </a:xfrm>
          <a:prstGeom prst="rect">
            <a:avLst/>
          </a:prstGeom>
        </p:spPr>
        <p:txBody>
          <a:bodyPr anchor="t">
            <a:normAutofit lnSpcReduction="10000"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pitchFamily="96" charset="-128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FF0000"/>
                </a:solidFill>
              </a:rPr>
              <a:t>DJF Global </a:t>
            </a:r>
            <a:r>
              <a:rPr lang="en-US" sz="2400" b="1" dirty="0" err="1">
                <a:solidFill>
                  <a:srgbClr val="FF0000"/>
                </a:solidFill>
              </a:rPr>
              <a:t>avg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 err="1">
                <a:solidFill>
                  <a:srgbClr val="FF0000"/>
                </a:solidFill>
              </a:rPr>
              <a:t>precip</a:t>
            </a:r>
            <a:r>
              <a:rPr lang="en-US" sz="2400" b="1" dirty="0">
                <a:solidFill>
                  <a:srgbClr val="FF0000"/>
                </a:solidFill>
              </a:rPr>
              <a:t> (mm/</a:t>
            </a:r>
            <a:r>
              <a:rPr lang="en-US" sz="2400" b="1" dirty="0" err="1">
                <a:solidFill>
                  <a:srgbClr val="FF0000"/>
                </a:solidFill>
              </a:rPr>
              <a:t>dy</a:t>
            </a:r>
            <a:r>
              <a:rPr lang="en-US" sz="2400" b="1" dirty="0">
                <a:solidFill>
                  <a:srgbClr val="FF0000"/>
                </a:solidFill>
              </a:rPr>
              <a:t>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354C6C93-D295-4E8A-9350-07C2B8949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096948"/>
              </p:ext>
            </p:extLst>
          </p:nvPr>
        </p:nvGraphicFramePr>
        <p:xfrm>
          <a:off x="5638800" y="4859079"/>
          <a:ext cx="3478951" cy="1991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2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35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75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834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DJF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FIM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CFSv2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GPCP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834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Week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834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Week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34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Week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8342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Week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3.20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tx1"/>
                          </a:solidFill>
                        </a:rPr>
                        <a:t>2.65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7573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59" y="11481"/>
            <a:ext cx="5869239" cy="6860401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981200" y="0"/>
            <a:ext cx="5625399" cy="568384"/>
          </a:xfrm>
          <a:prstGeom prst="rect">
            <a:avLst/>
          </a:prstGeom>
          <a:solidFill>
            <a:schemeClr val="bg1"/>
          </a:solidFill>
        </p:spPr>
        <p:txBody>
          <a:bodyPr anchor="t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DJF Z500 Biases vs. CFSR (</a:t>
            </a:r>
            <a:r>
              <a:rPr lang="en-US" sz="2800" b="1" dirty="0" err="1"/>
              <a:t>gpm</a:t>
            </a:r>
            <a:r>
              <a:rPr lang="en-US" sz="2800" b="1" dirty="0"/>
              <a:t>, 20N-90N)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71600" y="568384"/>
            <a:ext cx="74097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FIM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08520" y="568384"/>
            <a:ext cx="117348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CFSv2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0FD2A4A-316D-5A4E-A95B-CA68F245CC2F}"/>
              </a:ext>
            </a:extLst>
          </p:cNvPr>
          <p:cNvSpPr txBox="1"/>
          <p:nvPr/>
        </p:nvSpPr>
        <p:spPr>
          <a:xfrm>
            <a:off x="4282030" y="681335"/>
            <a:ext cx="82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wk1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233B53-59D9-8242-8407-029B288EE4EA}"/>
              </a:ext>
            </a:extLst>
          </p:cNvPr>
          <p:cNvSpPr txBox="1"/>
          <p:nvPr/>
        </p:nvSpPr>
        <p:spPr>
          <a:xfrm>
            <a:off x="4282030" y="3653135"/>
            <a:ext cx="8233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 wk4</a:t>
            </a:r>
          </a:p>
        </p:txBody>
      </p:sp>
    </p:spTree>
    <p:extLst>
      <p:ext uri="{BB962C8B-B14F-4D97-AF65-F5344CB8AC3E}">
        <p14:creationId xmlns:p14="http://schemas.microsoft.com/office/powerpoint/2010/main" val="6340995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98500"/>
          </a:xfrm>
        </p:spPr>
        <p:txBody>
          <a:bodyPr anchor="t">
            <a:normAutofit/>
          </a:bodyPr>
          <a:lstStyle/>
          <a:p>
            <a:r>
              <a:rPr lang="en-US" sz="3200" b="1" dirty="0"/>
              <a:t>Prediction of MJO Indices (Green et al. 2017, MWR)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344881" y="6601968"/>
            <a:ext cx="4750852" cy="55092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Fig.3: Model performance as a function of lead time for FIM-</a:t>
            </a:r>
            <a:r>
              <a:rPr lang="en-US" sz="2400" dirty="0" err="1"/>
              <a:t>iHYCOM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GF7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7030A0"/>
                </a:solidFill>
              </a:rPr>
              <a:t>AGF7</a:t>
            </a:r>
            <a:r>
              <a:rPr lang="en-US" sz="2400" dirty="0"/>
              <a:t>, SAS7) and </a:t>
            </a:r>
            <a:r>
              <a:rPr lang="en-US" sz="2400" dirty="0">
                <a:solidFill>
                  <a:srgbClr val="0070C0"/>
                </a:solidFill>
              </a:rPr>
              <a:t>CFSv2</a:t>
            </a:r>
            <a:r>
              <a:rPr lang="en-US" sz="2400" dirty="0"/>
              <a:t> ensemble mean forecasts of the RMM index. Top: </a:t>
            </a:r>
            <a:r>
              <a:rPr lang="en-US" sz="2400"/>
              <a:t>Bivariate RMM/VPM correlation</a:t>
            </a:r>
            <a:r>
              <a:rPr lang="en-US" sz="2400" dirty="0"/>
              <a:t>; Bottom: Bivariate root-mean-square error (solid) and 4-member ensemble spread (dashed). GF7 and CFSv2 have similar skill, RSME and spread, and are better than SAS7. The uncoupled AGF7 fares worst.</a:t>
            </a:r>
          </a:p>
          <a:p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5524" y="5424714"/>
            <a:ext cx="8510660" cy="70194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97281" y="6754368"/>
            <a:ext cx="4750852" cy="55092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Fig.3: Model performance as a function of lead time for FIM-</a:t>
            </a:r>
            <a:r>
              <a:rPr lang="en-US" sz="2400" dirty="0" err="1"/>
              <a:t>iHYCOM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GF7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7030A0"/>
                </a:solidFill>
              </a:rPr>
              <a:t>AGF7</a:t>
            </a:r>
            <a:r>
              <a:rPr lang="en-US" sz="2400" dirty="0"/>
              <a:t>, SAS7) and </a:t>
            </a:r>
            <a:r>
              <a:rPr lang="en-US" sz="2400" dirty="0">
                <a:solidFill>
                  <a:srgbClr val="0070C0"/>
                </a:solidFill>
              </a:rPr>
              <a:t>CFSv2</a:t>
            </a:r>
            <a:r>
              <a:rPr lang="en-US" sz="2400" dirty="0"/>
              <a:t> ensemble mean forecasts of the RMM index. Top: </a:t>
            </a:r>
            <a:r>
              <a:rPr lang="en-US" sz="2400"/>
              <a:t>Bivariate RMM/VPM correlation</a:t>
            </a:r>
            <a:r>
              <a:rPr lang="en-US" sz="2400" dirty="0"/>
              <a:t>; Bottom: Bivariate root-mean-square error (solid) and 4-member ensemble spread (dashed). GF7 and CFSv2 have similar skill, RSME and spread, and are better than SAS7. The uncoupled AGF7 fares worst.</a:t>
            </a:r>
          </a:p>
          <a:p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7924" y="5577114"/>
            <a:ext cx="8510660" cy="701947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649681" y="6906768"/>
            <a:ext cx="4750852" cy="55092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Fig.3: Model performance as a function of lead time for FIM-</a:t>
            </a:r>
            <a:r>
              <a:rPr lang="en-US" sz="2400" dirty="0" err="1"/>
              <a:t>iHYCOM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GF7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7030A0"/>
                </a:solidFill>
              </a:rPr>
              <a:t>AGF7</a:t>
            </a:r>
            <a:r>
              <a:rPr lang="en-US" sz="2400" dirty="0"/>
              <a:t>, SAS7) and </a:t>
            </a:r>
            <a:r>
              <a:rPr lang="en-US" sz="2400" dirty="0">
                <a:solidFill>
                  <a:srgbClr val="0070C0"/>
                </a:solidFill>
              </a:rPr>
              <a:t>CFSv2</a:t>
            </a:r>
            <a:r>
              <a:rPr lang="en-US" sz="2400" dirty="0"/>
              <a:t> ensemble mean forecasts of the RMM index. Top: Bivariate RMM/VPM correlation; Bottom: Bivariate root-mean-square error (solid) and 4-member ensemble spread (dashed). GF7 and CFSv2 have similar skill, RSME and spread, and are better than SAS7. The uncoupled AGF7 fares worst.</a:t>
            </a:r>
          </a:p>
          <a:p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0324" y="5729514"/>
            <a:ext cx="8510660" cy="70194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8015182" y="5558391"/>
            <a:ext cx="4750852" cy="5509200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Fig.3: Model performance as a function of lead time for FIM-</a:t>
            </a:r>
            <a:r>
              <a:rPr lang="en-US" sz="2400" dirty="0" err="1"/>
              <a:t>iHYCOM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FF0000"/>
                </a:solidFill>
              </a:rPr>
              <a:t>GF7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7030A0"/>
                </a:solidFill>
              </a:rPr>
              <a:t>AGF7</a:t>
            </a:r>
            <a:r>
              <a:rPr lang="en-US" sz="2400" dirty="0"/>
              <a:t>, SAS7) and </a:t>
            </a:r>
            <a:r>
              <a:rPr lang="en-US" sz="2400" dirty="0">
                <a:solidFill>
                  <a:srgbClr val="0070C0"/>
                </a:solidFill>
              </a:rPr>
              <a:t>CFSv2</a:t>
            </a:r>
            <a:r>
              <a:rPr lang="en-US" sz="2400" dirty="0"/>
              <a:t> ensemble mean forecasts of the RMM index. Top: Bivariate RMM/VPM correlation; Bottom: Bivariate root-mean-square error (solid) and 4-member ensemble spread (dashed). GF7 and CFSv2 have similar skill, RSME and spread, and are better than SAS7. The uncoupled AGF7 fares worst.</a:t>
            </a:r>
          </a:p>
          <a:p>
            <a:endParaRPr lang="en-US" sz="16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35825" y="4381137"/>
            <a:ext cx="8510660" cy="7019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1"/>
            <a:ext cx="6477000" cy="533335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F847E5-828D-0B46-95FF-B882A6D66B10}"/>
              </a:ext>
            </a:extLst>
          </p:cNvPr>
          <p:cNvSpPr txBox="1"/>
          <p:nvPr/>
        </p:nvSpPr>
        <p:spPr>
          <a:xfrm>
            <a:off x="6629400" y="491248"/>
            <a:ext cx="1822664" cy="3754874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Helvetica" pitchFamily="2" charset="0"/>
                <a:ea typeface="Helvetica" charset="0"/>
                <a:cs typeface="Helvetica" charset="0"/>
              </a:rPr>
              <a:t>Top: Bivariate RMM/VPM correlation</a:t>
            </a:r>
          </a:p>
          <a:p>
            <a:endParaRPr lang="en-US" sz="1400" dirty="0">
              <a:latin typeface="Helvetica" pitchFamily="2" charset="0"/>
              <a:ea typeface="Helvetica" charset="0"/>
              <a:cs typeface="Helvetica" charset="0"/>
            </a:endParaRPr>
          </a:p>
          <a:p>
            <a:r>
              <a:rPr lang="en-US" sz="1400" dirty="0">
                <a:latin typeface="Helvetica" pitchFamily="2" charset="0"/>
                <a:ea typeface="Helvetica" charset="0"/>
                <a:cs typeface="Helvetica" charset="0"/>
              </a:rPr>
              <a:t>Bottom: Bivariate root-mean-square error (solid) and 4-member ensemble spread (dashed). </a:t>
            </a:r>
          </a:p>
          <a:p>
            <a:endParaRPr lang="en-US" sz="1400" dirty="0">
              <a:latin typeface="Helvetica" pitchFamily="2" charset="0"/>
              <a:ea typeface="Helvetica" charset="0"/>
              <a:cs typeface="Helvetica" charset="0"/>
            </a:endParaRPr>
          </a:p>
          <a:p>
            <a:r>
              <a:rPr lang="en-US" sz="1400" dirty="0">
                <a:solidFill>
                  <a:srgbClr val="FF0000"/>
                </a:solidFill>
                <a:latin typeface="Helvetica" pitchFamily="2" charset="0"/>
                <a:ea typeface="Helvetica" charset="0"/>
                <a:cs typeface="Helvetica" charset="0"/>
              </a:rPr>
              <a:t>FIM-CGF</a:t>
            </a:r>
            <a:r>
              <a:rPr lang="en-US" sz="1400" dirty="0">
                <a:latin typeface="Helvetica" pitchFamily="2" charset="0"/>
                <a:ea typeface="Helvetica" charset="0"/>
                <a:cs typeface="Helvetica" charset="0"/>
              </a:rPr>
              <a:t> and </a:t>
            </a:r>
            <a:r>
              <a:rPr lang="en-US" sz="1400" dirty="0">
                <a:solidFill>
                  <a:srgbClr val="0070C0"/>
                </a:solidFill>
                <a:latin typeface="Helvetica" pitchFamily="2" charset="0"/>
                <a:ea typeface="Helvetica" charset="0"/>
                <a:cs typeface="Helvetica" charset="0"/>
              </a:rPr>
              <a:t>CFSv2</a:t>
            </a:r>
            <a:r>
              <a:rPr lang="en-US" sz="1400" dirty="0">
                <a:latin typeface="Helvetica" pitchFamily="2" charset="0"/>
                <a:ea typeface="Helvetica" charset="0"/>
                <a:cs typeface="Helvetica" charset="0"/>
              </a:rPr>
              <a:t> have similar skill, RMSE and spread, and are better than FIM-SAS. The uncoupled </a:t>
            </a:r>
            <a:r>
              <a:rPr lang="en-US" sz="1400" dirty="0">
                <a:solidFill>
                  <a:srgbClr val="FF00FF"/>
                </a:solidFill>
                <a:latin typeface="Helvetica" pitchFamily="2" charset="0"/>
                <a:ea typeface="Helvetica" charset="0"/>
                <a:cs typeface="Helvetica" charset="0"/>
              </a:rPr>
              <a:t>AGF</a:t>
            </a:r>
            <a:r>
              <a:rPr lang="en-US" sz="1400" dirty="0">
                <a:latin typeface="Helvetica" pitchFamily="2" charset="0"/>
                <a:ea typeface="Helvetica" charset="0"/>
                <a:cs typeface="Helvetica" charset="0"/>
              </a:rPr>
              <a:t> fares worst.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C9DC2495-8B51-42FA-BF0F-4279CCE079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2375578"/>
              </p:ext>
            </p:extLst>
          </p:nvPr>
        </p:nvGraphicFramePr>
        <p:xfrm>
          <a:off x="3316491" y="5807054"/>
          <a:ext cx="3745357" cy="1004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19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21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012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988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Conv. Scheme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>
                          <a:solidFill>
                            <a:schemeClr val="tx1"/>
                          </a:solidFill>
                        </a:rPr>
                        <a:t>Ocean Model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FIM-</a:t>
                      </a:r>
                      <a:r>
                        <a:rPr lang="en-US" sz="1400" dirty="0" err="1"/>
                        <a:t>iHYCOM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 CGF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GF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8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FIM-</a:t>
                      </a:r>
                      <a:r>
                        <a:rPr lang="en-US" sz="1400" dirty="0" err="1"/>
                        <a:t>iHYCOM</a:t>
                      </a:r>
                      <a:r>
                        <a:rPr lang="en-US" sz="1400" dirty="0"/>
                        <a:t>  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SAS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SAS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882"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/>
                        <a:t>FIM w. </a:t>
                      </a:r>
                      <a:r>
                        <a:rPr lang="en-US" sz="1400" baseline="0" dirty="0" err="1"/>
                        <a:t>obs</a:t>
                      </a:r>
                      <a:r>
                        <a:rPr lang="en-US" sz="1400" baseline="0" dirty="0"/>
                        <a:t> SST </a:t>
                      </a:r>
                      <a:r>
                        <a:rPr lang="en-US" sz="1400" baseline="0" dirty="0">
                          <a:solidFill>
                            <a:srgbClr val="FF00FF"/>
                          </a:solidFill>
                        </a:rPr>
                        <a:t>AGF</a:t>
                      </a:r>
                      <a:endParaRPr lang="en-US" sz="1400" dirty="0">
                        <a:solidFill>
                          <a:srgbClr val="FF00FF"/>
                        </a:solidFill>
                      </a:endParaRP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GF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Helvetica" pitchFamily="2" charset="0"/>
                        </a:rPr>
                        <a:t>No</a:t>
                      </a:r>
                    </a:p>
                  </a:txBody>
                  <a:tcPr marL="37867" marR="37867" marT="18933" marB="1893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34118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416675"/>
            <a:ext cx="2057400" cy="365125"/>
          </a:xfrm>
        </p:spPr>
        <p:txBody>
          <a:bodyPr/>
          <a:lstStyle/>
          <a:p>
            <a:fld id="{5B2A790E-4E56-9748-931F-D11EB95C287F}" type="slidenum">
              <a:rPr lang="en-US" smtClean="0"/>
              <a:t>18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64892" y="0"/>
            <a:ext cx="8902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charset="0"/>
                <a:ea typeface="Arial" charset="0"/>
                <a:cs typeface="Arial" charset="0"/>
              </a:rPr>
              <a:t>Blocking Frequency </a:t>
            </a:r>
            <a:r>
              <a:rPr lang="en-US" sz="3200" dirty="0">
                <a:ea typeface="Arial" charset="0"/>
                <a:cs typeface="Arial" charset="0"/>
              </a:rPr>
              <a:t>(%): </a:t>
            </a:r>
            <a:r>
              <a:rPr lang="en-US" b="1" dirty="0" err="1">
                <a:solidFill>
                  <a:srgbClr val="808080"/>
                </a:solidFill>
                <a:ea typeface="Arial" charset="0"/>
                <a:cs typeface="Arial" charset="0"/>
              </a:rPr>
              <a:t>debiased</a:t>
            </a:r>
            <a:r>
              <a:rPr lang="en-US" b="1" dirty="0">
                <a:solidFill>
                  <a:srgbClr val="808080"/>
                </a:solidFill>
                <a:ea typeface="Arial" charset="0"/>
                <a:cs typeface="Arial" charset="0"/>
              </a:rPr>
              <a:t> (grey)</a:t>
            </a:r>
            <a:r>
              <a:rPr lang="en-US" sz="3600" b="1" dirty="0">
                <a:solidFill>
                  <a:srgbClr val="808080"/>
                </a:solidFill>
                <a:ea typeface="Arial" charset="0"/>
                <a:cs typeface="Arial" charset="0"/>
              </a:rPr>
              <a:t> </a:t>
            </a:r>
            <a:r>
              <a:rPr lang="en-US" b="1" dirty="0">
                <a:solidFill>
                  <a:srgbClr val="0070C0"/>
                </a:solidFill>
                <a:ea typeface="Arial" charset="0"/>
                <a:cs typeface="Arial" charset="0"/>
              </a:rPr>
              <a:t>raw (color) </a:t>
            </a:r>
            <a:r>
              <a:rPr lang="en-US" dirty="0" err="1">
                <a:latin typeface="Helvetica" pitchFamily="2" charset="0"/>
                <a:ea typeface="Arial" charset="0"/>
                <a:cs typeface="Arial" charset="0"/>
              </a:rPr>
              <a:t>Tibaldi-Molteni</a:t>
            </a:r>
            <a:r>
              <a:rPr lang="en-US" dirty="0">
                <a:latin typeface="Helvetica" pitchFamily="2" charset="0"/>
                <a:ea typeface="Arial" charset="0"/>
                <a:cs typeface="Arial" charset="0"/>
              </a:rPr>
              <a:t> (solid) vs. Pelly-Hoskins (dashed)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1AC407-352C-B143-99A0-D47B32F8F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23" y="990600"/>
            <a:ext cx="8596277" cy="55746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05000" y="914400"/>
            <a:ext cx="172225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FIM-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iHYCOM</a:t>
            </a:r>
            <a:endParaRPr lang="en-US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7480" y="914400"/>
            <a:ext cx="10363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CFSv2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E1804-877C-804B-ADCD-9E27A20AF403}"/>
              </a:ext>
            </a:extLst>
          </p:cNvPr>
          <p:cNvSpPr txBox="1"/>
          <p:nvPr/>
        </p:nvSpPr>
        <p:spPr>
          <a:xfrm>
            <a:off x="12492" y="990600"/>
            <a:ext cx="13591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ea typeface="Arial" charset="0"/>
                <a:cs typeface="Arial" charset="0"/>
              </a:rPr>
              <a:t>All Cases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6FCEDC-7455-144D-8B98-DC4B8118CAA2}"/>
              </a:ext>
            </a:extLst>
          </p:cNvPr>
          <p:cNvSpPr txBox="1"/>
          <p:nvPr/>
        </p:nvSpPr>
        <p:spPr>
          <a:xfrm>
            <a:off x="1600200" y="3733800"/>
            <a:ext cx="6400800" cy="2071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920130-4862-5046-9A41-65764E9CB1C2}"/>
              </a:ext>
            </a:extLst>
          </p:cNvPr>
          <p:cNvSpPr txBox="1"/>
          <p:nvPr/>
        </p:nvSpPr>
        <p:spPr>
          <a:xfrm>
            <a:off x="76200" y="3562290"/>
            <a:ext cx="205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4-day Episodes</a:t>
            </a:r>
          </a:p>
        </p:txBody>
      </p:sp>
    </p:spTree>
    <p:extLst>
      <p:ext uri="{BB962C8B-B14F-4D97-AF65-F5344CB8AC3E}">
        <p14:creationId xmlns:p14="http://schemas.microsoft.com/office/powerpoint/2010/main" val="813200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88C8DA-2E88-474C-A5D1-B044BAB8D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22400"/>
            <a:ext cx="6705600" cy="459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A8C128-FEF0-754E-B1F5-8883F17398D4}"/>
              </a:ext>
            </a:extLst>
          </p:cNvPr>
          <p:cNvSpPr txBox="1"/>
          <p:nvPr/>
        </p:nvSpPr>
        <p:spPr>
          <a:xfrm>
            <a:off x="6053137" y="6438840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Hamill and </a:t>
            </a:r>
            <a:r>
              <a:rPr lang="en-US" sz="2000" dirty="0" err="1"/>
              <a:t>Kiladis</a:t>
            </a:r>
            <a:r>
              <a:rPr lang="en-US" sz="2000" dirty="0"/>
              <a:t> (2014)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429D99-047C-484C-99AE-CFAAD508FBE6}"/>
              </a:ext>
            </a:extLst>
          </p:cNvPr>
          <p:cNvSpPr txBox="1"/>
          <p:nvPr/>
        </p:nvSpPr>
        <p:spPr>
          <a:xfrm>
            <a:off x="2133600" y="44456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chemeClr val="accent1"/>
                </a:solidFill>
              </a:rPr>
              <a:t>TM Blocking Frequency from GEFS</a:t>
            </a:r>
          </a:p>
        </p:txBody>
      </p:sp>
    </p:spTree>
    <p:extLst>
      <p:ext uri="{BB962C8B-B14F-4D97-AF65-F5344CB8AC3E}">
        <p14:creationId xmlns:p14="http://schemas.microsoft.com/office/powerpoint/2010/main" val="575820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37641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0" y="6550223"/>
            <a:ext cx="6412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            from  http://</a:t>
            </a:r>
            <a:r>
              <a:rPr lang="en-US" sz="1400" dirty="0" err="1"/>
              <a:t>iri.columbia.edu</a:t>
            </a:r>
            <a:r>
              <a:rPr lang="en-US" sz="1400" dirty="0"/>
              <a:t>/news/</a:t>
            </a:r>
            <a:r>
              <a:rPr lang="en-US" sz="1400" dirty="0" err="1"/>
              <a:t>qa</a:t>
            </a:r>
            <a:r>
              <a:rPr lang="en-US" sz="1400" dirty="0"/>
              <a:t>-</a:t>
            </a:r>
            <a:r>
              <a:rPr lang="en-US" sz="1400" dirty="0" err="1"/>
              <a:t>subseasonal</a:t>
            </a:r>
            <a:r>
              <a:rPr lang="en-US" sz="1400" dirty="0"/>
              <a:t>-prediction-project/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247448" y="1204198"/>
            <a:ext cx="902811" cy="488335"/>
            <a:chOff x="1247448" y="1204198"/>
            <a:chExt cx="902811" cy="488335"/>
          </a:xfrm>
        </p:grpSpPr>
        <p:sp>
          <p:nvSpPr>
            <p:cNvPr id="2" name="TextBox 1"/>
            <p:cNvSpPr txBox="1"/>
            <p:nvPr/>
          </p:nvSpPr>
          <p:spPr>
            <a:xfrm>
              <a:off x="1247448" y="1230868"/>
              <a:ext cx="9028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NWP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1247448" y="1204198"/>
              <a:ext cx="809952" cy="47220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791201" y="396003"/>
            <a:ext cx="7665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S2S</a:t>
            </a:r>
          </a:p>
        </p:txBody>
      </p:sp>
      <p:sp>
        <p:nvSpPr>
          <p:cNvPr id="7" name="Oval 6"/>
          <p:cNvSpPr/>
          <p:nvPr/>
        </p:nvSpPr>
        <p:spPr>
          <a:xfrm>
            <a:off x="5791200" y="381000"/>
            <a:ext cx="774177" cy="53024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7742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790E-4E56-9748-931F-D11EB95C287F}" type="slidenum">
              <a:rPr lang="en-US" smtClean="0"/>
              <a:t>20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F690A0-BB72-B046-8FC0-8C61417C8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673100"/>
            <a:ext cx="6362700" cy="6184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E00300-5FF9-0D4E-AD63-46B4F1A5BDE3}"/>
              </a:ext>
            </a:extLst>
          </p:cNvPr>
          <p:cNvSpPr txBox="1"/>
          <p:nvPr/>
        </p:nvSpPr>
        <p:spPr>
          <a:xfrm>
            <a:off x="1733550" y="3276600"/>
            <a:ext cx="55816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a typeface="Arial" charset="0"/>
                <a:cs typeface="Arial" charset="0"/>
              </a:rPr>
              <a:t>        zonal mean westerlies at 10hPa and 60N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78394A-E3C9-5045-982A-2989A522127F}"/>
              </a:ext>
            </a:extLst>
          </p:cNvPr>
          <p:cNvSpPr txBox="1"/>
          <p:nvPr/>
        </p:nvSpPr>
        <p:spPr>
          <a:xfrm>
            <a:off x="1657350" y="457200"/>
            <a:ext cx="55816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  <a:ea typeface="Arial" charset="0"/>
                <a:cs typeface="Arial" charset="0"/>
              </a:rPr>
              <a:t>                 max temp at 10hPa and &gt; 60N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4800" y="0"/>
            <a:ext cx="868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ea typeface="Arial" charset="0"/>
                <a:cs typeface="Arial" charset="0"/>
              </a:rPr>
              <a:t>Sudden Stratospheric Warming </a:t>
            </a:r>
            <a:r>
              <a:rPr lang="en-US" sz="2000" b="1" dirty="0">
                <a:ea typeface="Arial" charset="0"/>
                <a:cs typeface="Arial" charset="0"/>
              </a:rPr>
              <a:t>(tilted lines: equal </a:t>
            </a:r>
            <a:r>
              <a:rPr lang="en-US" sz="2000" b="1" dirty="0" err="1">
                <a:ea typeface="Arial" charset="0"/>
                <a:cs typeface="Arial" charset="0"/>
              </a:rPr>
              <a:t>verif.time</a:t>
            </a:r>
            <a:r>
              <a:rPr lang="en-US" sz="2000" b="1" dirty="0">
                <a:ea typeface="Arial" charset="0"/>
                <a:cs typeface="Arial" charset="0"/>
              </a:rPr>
              <a:t>)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725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90" y="1752600"/>
            <a:ext cx="8364947" cy="3615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540" y="2375099"/>
            <a:ext cx="70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FIM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808011"/>
            <a:ext cx="9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CFSv2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447801" y="1600200"/>
            <a:ext cx="7239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WK1                    WK2                       WK3                      WK4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5000" y="8382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T2m ACC</a:t>
            </a:r>
            <a:r>
              <a:rPr lang="en-US" sz="3200" b="1" dirty="0">
                <a:solidFill>
                  <a:srgbClr val="FF0000"/>
                </a:solidFill>
                <a:ea typeface="Arial" charset="0"/>
                <a:cs typeface="Arial" charset="0"/>
              </a:rPr>
              <a:t> (1999-2014 DJF)</a:t>
            </a:r>
            <a:endParaRPr lang="en-US" sz="3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90999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28600" y="2590800"/>
            <a:ext cx="70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FIM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" y="3886200"/>
            <a:ext cx="9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CFSv2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5400" y="1229380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Arial" charset="0"/>
                <a:cs typeface="Arial" charset="0"/>
              </a:rPr>
              <a:t>Precipitation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ACC</a:t>
            </a:r>
            <a:r>
              <a:rPr lang="en-US" sz="3200" b="1" dirty="0">
                <a:solidFill>
                  <a:srgbClr val="FF0000"/>
                </a:solidFill>
                <a:ea typeface="Arial" charset="0"/>
                <a:cs typeface="Arial" charset="0"/>
              </a:rPr>
              <a:t> (1999-2014 DJF)</a:t>
            </a:r>
            <a:endParaRPr lang="en-US" sz="3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157492"/>
            <a:ext cx="8229600" cy="32829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1959114"/>
            <a:ext cx="83058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    </a:t>
            </a:r>
          </a:p>
          <a:p>
            <a:r>
              <a:rPr lang="en-US" sz="2000" b="1" dirty="0">
                <a:solidFill>
                  <a:srgbClr val="FF0000"/>
                </a:solidFill>
                <a:ea typeface="Arial" charset="0"/>
                <a:cs typeface="Arial" charset="0"/>
              </a:rPr>
              <a:t>         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WK1                   WK2                        WK3                      WK4</a:t>
            </a:r>
          </a:p>
        </p:txBody>
      </p:sp>
    </p:spTree>
    <p:extLst>
      <p:ext uri="{BB962C8B-B14F-4D97-AF65-F5344CB8AC3E}">
        <p14:creationId xmlns:p14="http://schemas.microsoft.com/office/powerpoint/2010/main" val="1532871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19200"/>
            <a:ext cx="8478659" cy="51469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540" y="1885890"/>
            <a:ext cx="70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FIM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9060" y="3897868"/>
            <a:ext cx="9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CFSv2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5341" y="1044714"/>
            <a:ext cx="84786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    </a:t>
            </a:r>
          </a:p>
          <a:p>
            <a:r>
              <a:rPr lang="en-US" sz="2000" b="1" dirty="0">
                <a:solidFill>
                  <a:srgbClr val="FF0000"/>
                </a:solidFill>
                <a:ea typeface="Arial" charset="0"/>
                <a:cs typeface="Arial" charset="0"/>
              </a:rPr>
              <a:t>       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WK1                       WK2                       WK3                     WK4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85270" y="459939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Arial" charset="0"/>
                <a:cs typeface="Arial" charset="0"/>
              </a:rPr>
              <a:t>H500</a:t>
            </a:r>
            <a:r>
              <a:rPr lang="en-US" sz="3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ACC</a:t>
            </a:r>
            <a:r>
              <a:rPr lang="en-US" sz="3200" b="1" dirty="0">
                <a:solidFill>
                  <a:srgbClr val="FF0000"/>
                </a:solidFill>
                <a:ea typeface="Arial" charset="0"/>
                <a:cs typeface="Arial" charset="0"/>
              </a:rPr>
              <a:t> (1999-2014 DJF)</a:t>
            </a:r>
            <a:endParaRPr lang="en-US" sz="32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966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2A790E-4E56-9748-931F-D11EB95C287F}" type="slidenum">
              <a:rPr lang="en-US" smtClean="0"/>
              <a:t>24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" y="152400"/>
            <a:ext cx="7365379" cy="64525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2078" y="457200"/>
            <a:ext cx="141091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   T2m</a:t>
            </a:r>
          </a:p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(NH land)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78" y="2545021"/>
            <a:ext cx="1191281" cy="670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PRCP (NHX)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4578423"/>
            <a:ext cx="967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 H500</a:t>
            </a:r>
          </a:p>
          <a:p>
            <a:r>
              <a:rPr lang="en-US" sz="18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(NHX)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05200" y="76200"/>
            <a:ext cx="838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DJF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86600" y="76200"/>
            <a:ext cx="77116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JJA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6581001"/>
            <a:ext cx="2286000" cy="276999"/>
          </a:xfrm>
          <a:prstGeom prst="rect">
            <a:avLst/>
          </a:prstGeom>
          <a:solidFill>
            <a:srgbClr val="FFF7B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Dashed: week 3+4 combined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DCC30B-E165-2947-9AE3-733C60D5FB37}"/>
              </a:ext>
            </a:extLst>
          </p:cNvPr>
          <p:cNvSpPr txBox="1"/>
          <p:nvPr/>
        </p:nvSpPr>
        <p:spPr>
          <a:xfrm>
            <a:off x="60991" y="-45012"/>
            <a:ext cx="1191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ACC</a:t>
            </a:r>
          </a:p>
        </p:txBody>
      </p:sp>
    </p:spTree>
    <p:extLst>
      <p:ext uri="{BB962C8B-B14F-4D97-AF65-F5344CB8AC3E}">
        <p14:creationId xmlns:p14="http://schemas.microsoft.com/office/powerpoint/2010/main" val="12814205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416" y="16046475"/>
            <a:ext cx="15573111" cy="335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724" y="19358340"/>
            <a:ext cx="6455264" cy="1002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816" y="16198875"/>
            <a:ext cx="15573111" cy="335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124" y="19510740"/>
            <a:ext cx="6455264" cy="10023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998" y="990600"/>
            <a:ext cx="8382002" cy="3200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F1E24F1-3291-A748-9490-A5954347C8E6}"/>
              </a:ext>
            </a:extLst>
          </p:cNvPr>
          <p:cNvSpPr txBox="1"/>
          <p:nvPr/>
        </p:nvSpPr>
        <p:spPr>
          <a:xfrm>
            <a:off x="381000" y="152400"/>
            <a:ext cx="86868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Ranked Probabilistic Skill Score for Precipitation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616C2A-4781-484B-B2C8-BDC9671DD80E}"/>
              </a:ext>
            </a:extLst>
          </p:cNvPr>
          <p:cNvSpPr txBox="1"/>
          <p:nvPr/>
        </p:nvSpPr>
        <p:spPr>
          <a:xfrm>
            <a:off x="76200" y="1498938"/>
            <a:ext cx="70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FIM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60B86B-834D-DD4B-A519-88B5C74A4184}"/>
              </a:ext>
            </a:extLst>
          </p:cNvPr>
          <p:cNvSpPr txBox="1"/>
          <p:nvPr/>
        </p:nvSpPr>
        <p:spPr>
          <a:xfrm>
            <a:off x="-76200" y="2619632"/>
            <a:ext cx="9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CFSv2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338C18-6923-3243-9563-A21504147F99}"/>
              </a:ext>
            </a:extLst>
          </p:cNvPr>
          <p:cNvSpPr txBox="1"/>
          <p:nvPr/>
        </p:nvSpPr>
        <p:spPr>
          <a:xfrm>
            <a:off x="3238500" y="570399"/>
            <a:ext cx="33528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(1999-2010 Jan-Feb-Mar)</a:t>
            </a:r>
            <a:endParaRPr lang="en-US" sz="20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7AA9A7-8F33-DA44-9F90-DC1BFC698F2C}"/>
              </a:ext>
            </a:extLst>
          </p:cNvPr>
          <p:cNvSpPr txBox="1"/>
          <p:nvPr/>
        </p:nvSpPr>
        <p:spPr>
          <a:xfrm>
            <a:off x="665341" y="882311"/>
            <a:ext cx="84786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   </a:t>
            </a:r>
          </a:p>
          <a:p>
            <a:r>
              <a:rPr lang="en-US" sz="2000" b="1" dirty="0">
                <a:solidFill>
                  <a:srgbClr val="FF0000"/>
                </a:solidFill>
                <a:ea typeface="Arial" charset="0"/>
                <a:cs typeface="Arial" charset="0"/>
              </a:rPr>
              <a:t>       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WK1                       WK2                       WK3                     WK4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63CFEE-357C-4C4B-B959-A274132FB793}"/>
              </a:ext>
            </a:extLst>
          </p:cNvPr>
          <p:cNvSpPr txBox="1"/>
          <p:nvPr/>
        </p:nvSpPr>
        <p:spPr>
          <a:xfrm>
            <a:off x="1132523" y="2697008"/>
            <a:ext cx="7848600" cy="15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4E784C-1C70-404F-BE56-EBA54F88FF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863" y="4299289"/>
            <a:ext cx="9182863" cy="149191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2E4D00-7DA7-6948-B102-BABDC989AC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318" y="5791200"/>
            <a:ext cx="2730500" cy="45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326FF-7C1F-3647-B680-4488AF3E2B7B}"/>
              </a:ext>
            </a:extLst>
          </p:cNvPr>
          <p:cNvSpPr txBox="1"/>
          <p:nvPr/>
        </p:nvSpPr>
        <p:spPr>
          <a:xfrm>
            <a:off x="6411277" y="6320135"/>
            <a:ext cx="2808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Vigaud</a:t>
            </a:r>
            <a:r>
              <a:rPr lang="en-US" dirty="0"/>
              <a:t> et al. 2017</a:t>
            </a:r>
          </a:p>
        </p:txBody>
      </p:sp>
    </p:spTree>
    <p:extLst>
      <p:ext uri="{BB962C8B-B14F-4D97-AF65-F5344CB8AC3E}">
        <p14:creationId xmlns:p14="http://schemas.microsoft.com/office/powerpoint/2010/main" val="13683376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076980"/>
            <a:ext cx="7989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Ranked Probabilistic Skill Score for T2m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7416" y="16046475"/>
            <a:ext cx="15573111" cy="3355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4724" y="19358340"/>
            <a:ext cx="6455264" cy="10023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816" y="16198875"/>
            <a:ext cx="15573111" cy="3355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7124" y="19510740"/>
            <a:ext cx="6455264" cy="10023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590800"/>
            <a:ext cx="8305800" cy="329452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58341" y="3095535"/>
            <a:ext cx="708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latin typeface="Helvetica" charset="0"/>
                <a:ea typeface="Helvetica" charset="0"/>
                <a:cs typeface="Helvetica" charset="0"/>
              </a:rPr>
              <a:t>FIM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860" y="4800600"/>
            <a:ext cx="967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70C0"/>
                </a:solidFill>
                <a:latin typeface="Helvetica" charset="0"/>
                <a:ea typeface="Helvetica" charset="0"/>
                <a:cs typeface="Helvetica" charset="0"/>
              </a:rPr>
              <a:t>CFSv2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00400" y="1626433"/>
            <a:ext cx="331128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(1999-2010 Jan-Feb-Mar)</a:t>
            </a:r>
          </a:p>
          <a:p>
            <a:endParaRPr lang="en-US" sz="2000" b="1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endParaRPr lang="en-US" sz="2000" b="1" dirty="0">
              <a:solidFill>
                <a:srgbClr val="FF0000"/>
              </a:solidFill>
              <a:ea typeface="Arial" charset="0"/>
              <a:cs typeface="Arial" charset="0"/>
            </a:endParaRPr>
          </a:p>
          <a:p>
            <a:endParaRPr lang="en-US" sz="2000" b="1" dirty="0">
              <a:solidFill>
                <a:srgbClr val="FF0000"/>
              </a:solidFill>
              <a:ea typeface="Arial" charset="0"/>
              <a:cs typeface="Arial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DD72B3-8154-604D-BC43-511F54B51758}"/>
              </a:ext>
            </a:extLst>
          </p:cNvPr>
          <p:cNvSpPr txBox="1"/>
          <p:nvPr/>
        </p:nvSpPr>
        <p:spPr>
          <a:xfrm>
            <a:off x="665341" y="2460288"/>
            <a:ext cx="847865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         </a:t>
            </a:r>
          </a:p>
          <a:p>
            <a:r>
              <a:rPr lang="en-US" sz="2000" b="1" dirty="0">
                <a:solidFill>
                  <a:srgbClr val="FF0000"/>
                </a:solidFill>
                <a:ea typeface="Arial" charset="0"/>
                <a:cs typeface="Arial" charset="0"/>
              </a:rPr>
              <a:t>        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WK1                       WK2                       WK3                     WK4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1CB46D-B07F-9F4D-AD41-C0B9298791AD}"/>
              </a:ext>
            </a:extLst>
          </p:cNvPr>
          <p:cNvSpPr txBox="1"/>
          <p:nvPr/>
        </p:nvSpPr>
        <p:spPr>
          <a:xfrm>
            <a:off x="990600" y="4343399"/>
            <a:ext cx="7848600" cy="1524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7748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79670" y="6434445"/>
            <a:ext cx="4088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Courtesy Dan Collins, NOAA/CPC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833735"/>
            <a:ext cx="731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500 </a:t>
            </a:r>
            <a:r>
              <a:rPr lang="en-US" b="1" dirty="0" err="1">
                <a:solidFill>
                  <a:schemeClr val="accent1"/>
                </a:solidFill>
              </a:rPr>
              <a:t>hPa</a:t>
            </a:r>
            <a:r>
              <a:rPr lang="en-US" b="1" dirty="0">
                <a:solidFill>
                  <a:schemeClr val="accent1"/>
                </a:solidFill>
              </a:rPr>
              <a:t> Height Anomaly (m) </a:t>
            </a:r>
            <a:r>
              <a:rPr lang="en-US" sz="2400" b="1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Week 3 &amp; 4 outlook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8178" y="1524000"/>
            <a:ext cx="168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IC: Oct 25 2017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F6BBC0-C650-1E45-9BB8-EE6641063D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1600"/>
            <a:ext cx="7344204" cy="50295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ABE41B6-9AE2-E84C-A980-A5959D28C6C2}"/>
              </a:ext>
            </a:extLst>
          </p:cNvPr>
          <p:cNvSpPr txBox="1"/>
          <p:nvPr/>
        </p:nvSpPr>
        <p:spPr>
          <a:xfrm>
            <a:off x="1116676" y="263077"/>
            <a:ext cx="6910648" cy="553998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/>
              <a:t>NOAA </a:t>
            </a:r>
            <a:r>
              <a:rPr lang="en-US" sz="3000" dirty="0" err="1"/>
              <a:t>Subseasonal</a:t>
            </a:r>
            <a:r>
              <a:rPr lang="en-US" sz="3000" dirty="0"/>
              <a:t> Experiment (</a:t>
            </a:r>
            <a:r>
              <a:rPr lang="en-US" sz="3000" dirty="0" err="1"/>
              <a:t>SubX</a:t>
            </a:r>
            <a:r>
              <a:rPr lang="en-US" sz="3000" dirty="0"/>
              <a:t>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8F93C-408D-7743-9512-E6A5D85850C9}"/>
              </a:ext>
            </a:extLst>
          </p:cNvPr>
          <p:cNvSpPr txBox="1"/>
          <p:nvPr/>
        </p:nvSpPr>
        <p:spPr>
          <a:xfrm>
            <a:off x="5638800" y="1660773"/>
            <a:ext cx="3271233" cy="1384995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500" b="1" dirty="0"/>
              <a:t>-   Issued Mar 16 2018</a:t>
            </a:r>
          </a:p>
          <a:p>
            <a:pPr marL="214313" indent="-214313">
              <a:buFontTx/>
              <a:buChar char="-"/>
            </a:pPr>
            <a:r>
              <a:rPr lang="en-US" sz="1500" b="1" dirty="0"/>
              <a:t>Valid Mar 31 – Apr 13 2018</a:t>
            </a:r>
          </a:p>
          <a:p>
            <a:pPr marL="214313" indent="-214313">
              <a:buFontTx/>
              <a:buChar char="-"/>
            </a:pPr>
            <a:r>
              <a:rPr lang="en-US" sz="1800" dirty="0"/>
              <a:t>All bias-corrected from 1999-2016 retrospective runs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B0AE363-2488-8143-8ECC-70F18E413A72}"/>
              </a:ext>
            </a:extLst>
          </p:cNvPr>
          <p:cNvSpPr txBox="1"/>
          <p:nvPr/>
        </p:nvSpPr>
        <p:spPr>
          <a:xfrm>
            <a:off x="554619" y="1794539"/>
            <a:ext cx="1726997" cy="92333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7-model </a:t>
            </a:r>
            <a:r>
              <a:rPr lang="en-US" sz="1800" b="1" dirty="0" err="1"/>
              <a:t>SubX</a:t>
            </a:r>
            <a:r>
              <a:rPr lang="en-US" sz="1800" b="1" dirty="0"/>
              <a:t> multi-model ensemble</a:t>
            </a:r>
            <a:r>
              <a:rPr lang="en-US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85257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65C9986-C841-0E4C-B0EC-F4924E238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8657"/>
            <a:ext cx="9144000" cy="65931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8C07E9-13F5-2B41-A577-571875AE2916}"/>
              </a:ext>
            </a:extLst>
          </p:cNvPr>
          <p:cNvSpPr txBox="1"/>
          <p:nvPr/>
        </p:nvSpPr>
        <p:spPr>
          <a:xfrm>
            <a:off x="3657600" y="5257800"/>
            <a:ext cx="533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SubX</a:t>
            </a:r>
            <a:r>
              <a:rPr lang="en-US" b="1" dirty="0">
                <a:solidFill>
                  <a:srgbClr val="FF0000"/>
                </a:solidFill>
              </a:rPr>
              <a:t> wk3-4 T2m anomaly (</a:t>
            </a:r>
            <a:r>
              <a:rPr lang="en-US" b="1" baseline="30000" dirty="0" err="1">
                <a:solidFill>
                  <a:srgbClr val="FF0000"/>
                </a:solidFill>
              </a:rPr>
              <a:t>o</a:t>
            </a:r>
            <a:r>
              <a:rPr lang="en-US" b="1" dirty="0" err="1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) </a:t>
            </a:r>
          </a:p>
          <a:p>
            <a:r>
              <a:rPr lang="en-US" b="1" dirty="0">
                <a:solidFill>
                  <a:srgbClr val="FF0000"/>
                </a:solidFill>
              </a:rPr>
              <a:t>Issued: Feb. 23 2018</a:t>
            </a:r>
          </a:p>
          <a:p>
            <a:r>
              <a:rPr lang="en-US" b="1" dirty="0">
                <a:solidFill>
                  <a:srgbClr val="FF0000"/>
                </a:solidFill>
              </a:rPr>
              <a:t>Valid:    Mar. 10 – 23 2018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4A87F1-B574-EF49-A114-1223ADDF1317}"/>
              </a:ext>
            </a:extLst>
          </p:cNvPr>
          <p:cNvSpPr txBox="1"/>
          <p:nvPr/>
        </p:nvSpPr>
        <p:spPr>
          <a:xfrm>
            <a:off x="3619500" y="6435805"/>
            <a:ext cx="5410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http://</a:t>
            </a:r>
            <a:r>
              <a:rPr lang="en-US" sz="1600" dirty="0" err="1">
                <a:latin typeface="Helvetica" pitchFamily="2" charset="0"/>
              </a:rPr>
              <a:t>cola.gmu.edu</a:t>
            </a:r>
            <a:r>
              <a:rPr lang="en-US" sz="1600" dirty="0">
                <a:latin typeface="Helvetica" pitchFamily="2" charset="0"/>
              </a:rPr>
              <a:t>/</a:t>
            </a:r>
            <a:r>
              <a:rPr lang="en-US" sz="1600" dirty="0" err="1">
                <a:latin typeface="Helvetica" pitchFamily="2" charset="0"/>
              </a:rPr>
              <a:t>kpegion</a:t>
            </a:r>
            <a:r>
              <a:rPr lang="en-US" sz="1600" dirty="0">
                <a:latin typeface="Helvetica" pitchFamily="2" charset="0"/>
              </a:rPr>
              <a:t>/</a:t>
            </a:r>
            <a:r>
              <a:rPr lang="en-US" sz="1600" dirty="0" err="1">
                <a:latin typeface="Helvetica" pitchFamily="2" charset="0"/>
              </a:rPr>
              <a:t>subx</a:t>
            </a:r>
            <a:r>
              <a:rPr lang="en-US" sz="1600" dirty="0">
                <a:latin typeface="Helvetica" pitchFamily="2" charset="0"/>
              </a:rPr>
              <a:t>/forecasts/</a:t>
            </a:r>
            <a:r>
              <a:rPr lang="en-US" sz="1600" dirty="0" err="1">
                <a:latin typeface="Helvetica" pitchFamily="2" charset="0"/>
              </a:rPr>
              <a:t>forecasts.html</a:t>
            </a:r>
            <a:endParaRPr lang="en-US" sz="16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5550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345" y="83189"/>
            <a:ext cx="83111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SubX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Week 3 &amp; 4 </a:t>
            </a:r>
            <a:r>
              <a:rPr lang="en-US" b="1" dirty="0">
                <a:solidFill>
                  <a:srgbClr val="FF0000"/>
                </a:solidFill>
                <a:ea typeface="Arial" charset="0"/>
                <a:cs typeface="Arial" charset="0"/>
              </a:rPr>
              <a:t>O</a:t>
            </a:r>
            <a:r>
              <a:rPr lang="en-US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utlook </a:t>
            </a:r>
            <a:r>
              <a:rPr lang="en-US" b="1" dirty="0">
                <a:solidFill>
                  <a:srgbClr val="FF0000"/>
                </a:solidFill>
              </a:rPr>
              <a:t>Precipitation Anomalies (mm)</a:t>
            </a:r>
          </a:p>
          <a:p>
            <a:r>
              <a:rPr lang="en-US" sz="2400" b="1" dirty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34E01F-9246-4C42-BF2D-DA8290514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73" y="4495800"/>
            <a:ext cx="6687327" cy="2080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57C0C6-CD67-A649-B8FA-280AB8D0D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40" y="609600"/>
            <a:ext cx="7756060" cy="55561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04B41-0EE7-F844-A5F0-DC190A07FEAE}"/>
              </a:ext>
            </a:extLst>
          </p:cNvPr>
          <p:cNvSpPr txBox="1"/>
          <p:nvPr/>
        </p:nvSpPr>
        <p:spPr>
          <a:xfrm>
            <a:off x="2514600" y="647700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cola.gmu.edu</a:t>
            </a:r>
            <a:r>
              <a:rPr lang="en-US" sz="2000" dirty="0"/>
              <a:t>/</a:t>
            </a:r>
            <a:r>
              <a:rPr lang="en-US" sz="2000" dirty="0" err="1"/>
              <a:t>kpegion</a:t>
            </a:r>
            <a:r>
              <a:rPr lang="en-US" sz="2000" dirty="0"/>
              <a:t>/</a:t>
            </a:r>
            <a:r>
              <a:rPr lang="en-US" sz="2000" dirty="0" err="1"/>
              <a:t>subx</a:t>
            </a:r>
            <a:r>
              <a:rPr lang="en-US" sz="2000" dirty="0"/>
              <a:t>/forecasts/</a:t>
            </a:r>
            <a:r>
              <a:rPr lang="en-US" sz="2000" dirty="0" err="1"/>
              <a:t>forecasts.html</a:t>
            </a:r>
            <a:endParaRPr lang="en-US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C198C5-8A7B-2347-BF50-B61F101A9C62}"/>
              </a:ext>
            </a:extLst>
          </p:cNvPr>
          <p:cNvSpPr txBox="1"/>
          <p:nvPr/>
        </p:nvSpPr>
        <p:spPr>
          <a:xfrm>
            <a:off x="4478694" y="5029200"/>
            <a:ext cx="463556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Issued: Feb. 22 2018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Valid:    Mar. 10 – 23 2018</a:t>
            </a:r>
          </a:p>
        </p:txBody>
      </p:sp>
    </p:spTree>
    <p:extLst>
      <p:ext uri="{BB962C8B-B14F-4D97-AF65-F5344CB8AC3E}">
        <p14:creationId xmlns:p14="http://schemas.microsoft.com/office/powerpoint/2010/main" val="1356883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770" y="58293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Potential sources of predictability on </a:t>
            </a:r>
            <a:r>
              <a:rPr lang="en-US" sz="2800" u="sng" dirty="0">
                <a:latin typeface="Arial" charset="0"/>
                <a:ea typeface="Arial" charset="0"/>
                <a:cs typeface="Arial" charset="0"/>
              </a:rPr>
              <a:t>sub-seasonal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 time scales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210" y="2027237"/>
            <a:ext cx="8229600" cy="376396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MJO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Blocking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Sudden stratospheric warming (SSW)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Soil moisture          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Ice related processes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ENSO related processes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. . . . . . </a:t>
            </a:r>
          </a:p>
        </p:txBody>
      </p:sp>
    </p:spTree>
    <p:extLst>
      <p:ext uri="{BB962C8B-B14F-4D97-AF65-F5344CB8AC3E}">
        <p14:creationId xmlns:p14="http://schemas.microsoft.com/office/powerpoint/2010/main" val="12122280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87332" y="3761994"/>
            <a:ext cx="2547214" cy="199334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">
                <a:schemeClr val="accent6">
                  <a:lumMod val="20000"/>
                  <a:lumOff val="80000"/>
                </a:schemeClr>
              </a:gs>
            </a:gsLst>
          </a:gra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0118" y="3761994"/>
            <a:ext cx="2547214" cy="19933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40118" y="1768647"/>
            <a:ext cx="2547214" cy="199334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87332" y="1768647"/>
            <a:ext cx="2547214" cy="199334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530072">
            <a:off x="1773856" y="914986"/>
            <a:ext cx="4671766" cy="4977754"/>
          </a:xfrm>
          <a:prstGeom prst="rect">
            <a:avLst/>
          </a:prstGeom>
          <a:solidFill>
            <a:schemeClr val="tx2">
              <a:lumMod val="50000"/>
              <a:alpha val="24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 rot="1521327">
            <a:off x="4749328" y="3273159"/>
            <a:ext cx="134840" cy="130942"/>
          </a:xfrm>
          <a:prstGeom prst="rect">
            <a:avLst/>
          </a:prstGeom>
          <a:solidFill>
            <a:srgbClr val="008000">
              <a:alpha val="85000"/>
            </a:srgb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2129336" y="2129240"/>
            <a:ext cx="4219928" cy="2014672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177368" y="2005118"/>
            <a:ext cx="4219928" cy="2014672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3542542" y="1398785"/>
            <a:ext cx="2119794" cy="4478166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667888" y="1446520"/>
            <a:ext cx="2119794" cy="4478166"/>
          </a:xfrm>
          <a:prstGeom prst="line">
            <a:avLst/>
          </a:prstGeom>
          <a:ln w="6350">
            <a:solidFill>
              <a:schemeClr val="accent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3619856" y="3254802"/>
            <a:ext cx="12117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“Pixel”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075543" y="2788076"/>
            <a:ext cx="17569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Flux coupler details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93877" y="5952395"/>
            <a:ext cx="2104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Pixels defined on grid</a:t>
            </a:r>
            <a:r>
              <a:rPr lang="en-US" sz="2400" dirty="0">
                <a:latin typeface="Lucida Handwriting"/>
              </a:rPr>
              <a:t> A</a:t>
            </a:r>
            <a:endParaRPr lang="en-US" sz="2400" dirty="0">
              <a:solidFill>
                <a:schemeClr val="bg1">
                  <a:lumMod val="65000"/>
                </a:schemeClr>
              </a:solidFill>
              <a:latin typeface="Lucida Handwriting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39795" y="764475"/>
            <a:ext cx="1247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grid  </a:t>
            </a:r>
            <a:r>
              <a:rPr lang="en-US" sz="2400" dirty="0">
                <a:latin typeface="Lucida Handwriting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30604" y="5244279"/>
            <a:ext cx="1294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grid  </a:t>
            </a:r>
            <a:r>
              <a:rPr lang="en-US" sz="2400" dirty="0">
                <a:latin typeface="Lucida Handwriting"/>
              </a:rPr>
              <a:t>B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2843" y="151793"/>
            <a:ext cx="3826772" cy="1104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65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D75F5E-17F1-3D40-8545-9F6C8CAC4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1733765"/>
            <a:ext cx="5334000" cy="5124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BDFC26-9C02-1147-BBDE-EFE2A315289D}"/>
              </a:ext>
            </a:extLst>
          </p:cNvPr>
          <p:cNvSpPr txBox="1"/>
          <p:nvPr/>
        </p:nvSpPr>
        <p:spPr>
          <a:xfrm>
            <a:off x="381000" y="0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solidFill>
                  <a:schemeClr val="accent1"/>
                </a:solidFill>
              </a:rPr>
              <a:t>Fractional Land Mask Used in GISS </a:t>
            </a:r>
            <a:r>
              <a:rPr lang="en-US" b="1" u="sng" dirty="0" err="1">
                <a:solidFill>
                  <a:schemeClr val="accent1"/>
                </a:solidFill>
              </a:rPr>
              <a:t>ModelE</a:t>
            </a:r>
            <a:endParaRPr lang="en-US" b="1" u="sng" dirty="0">
              <a:solidFill>
                <a:schemeClr val="accent1"/>
              </a:solidFill>
            </a:endParaRPr>
          </a:p>
          <a:p>
            <a:pPr algn="ctr"/>
            <a:endParaRPr lang="en-US" b="1" u="sng" dirty="0">
              <a:solidFill>
                <a:schemeClr val="accent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DC181-697C-D54B-A660-107565F319E4}"/>
              </a:ext>
            </a:extLst>
          </p:cNvPr>
          <p:cNvSpPr txBox="1"/>
          <p:nvPr/>
        </p:nvSpPr>
        <p:spPr>
          <a:xfrm>
            <a:off x="0" y="408571"/>
            <a:ext cx="899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Ocean grid defines the location of coastline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Atmospheric land mask is given by the overlay of 2 grids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1</a:t>
            </a:r>
            <a:r>
              <a:rPr lang="en-US" sz="1800" baseline="30000" dirty="0">
                <a:solidFill>
                  <a:schemeClr val="accent1"/>
                </a:solidFill>
              </a:rPr>
              <a:t>st</a:t>
            </a:r>
            <a:r>
              <a:rPr lang="en-US" sz="1800" dirty="0">
                <a:solidFill>
                  <a:schemeClr val="accent1"/>
                </a:solidFill>
              </a:rPr>
              <a:t> key: </a:t>
            </a:r>
            <a:r>
              <a:rPr lang="en-US" sz="1800" b="1" u="sng" dirty="0">
                <a:solidFill>
                  <a:srgbClr val="FF0000"/>
                </a:solidFill>
              </a:rPr>
              <a:t>total surface ocean area</a:t>
            </a:r>
            <a:r>
              <a:rPr lang="en-US" sz="1800" dirty="0">
                <a:solidFill>
                  <a:schemeClr val="accent1"/>
                </a:solidFill>
              </a:rPr>
              <a:t> on A &amp; O grids is identical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accent1"/>
                </a:solidFill>
              </a:rPr>
              <a:t>2</a:t>
            </a:r>
            <a:r>
              <a:rPr lang="en-US" sz="1800" baseline="30000" dirty="0">
                <a:solidFill>
                  <a:schemeClr val="accent1"/>
                </a:solidFill>
              </a:rPr>
              <a:t>nd</a:t>
            </a:r>
            <a:r>
              <a:rPr lang="en-US" sz="1800" dirty="0">
                <a:solidFill>
                  <a:schemeClr val="accent1"/>
                </a:solidFill>
              </a:rPr>
              <a:t> key: </a:t>
            </a:r>
            <a:r>
              <a:rPr lang="en-US" sz="1800" b="1" u="sng" dirty="0">
                <a:solidFill>
                  <a:srgbClr val="FF0000"/>
                </a:solidFill>
              </a:rPr>
              <a:t>flux integral over surface ocean area</a:t>
            </a:r>
            <a:r>
              <a:rPr lang="en-US" sz="1800" dirty="0">
                <a:solidFill>
                  <a:schemeClr val="accent1"/>
                </a:solidFill>
              </a:rPr>
              <a:t> on A &amp; O grid is identical </a:t>
            </a:r>
            <a:r>
              <a:rPr lang="en-US" sz="1600" dirty="0">
                <a:solidFill>
                  <a:srgbClr val="FF0000"/>
                </a:solidFill>
              </a:rPr>
              <a:t>(</a:t>
            </a:r>
            <a:r>
              <a:rPr lang="en-US" sz="1600" b="1" dirty="0">
                <a:solidFill>
                  <a:srgbClr val="FF0000"/>
                </a:solidFill>
              </a:rPr>
              <a:t>land value=huge</a:t>
            </a:r>
            <a:r>
              <a:rPr lang="en-US" sz="1600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241614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D6D40B1-4FA7-FA4C-A9A3-598DE6A9F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7626"/>
            <a:ext cx="6705600" cy="64308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E26226-B364-BF40-921E-1870DAD41E7E}"/>
              </a:ext>
            </a:extLst>
          </p:cNvPr>
          <p:cNvSpPr txBox="1"/>
          <p:nvPr/>
        </p:nvSpPr>
        <p:spPr>
          <a:xfrm>
            <a:off x="6629400" y="753069"/>
            <a:ext cx="220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  <a:r>
              <a:rPr lang="en-US" b="1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 ocean grid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56BC24-9C43-DA48-AACD-A120A30269C4}"/>
              </a:ext>
            </a:extLst>
          </p:cNvPr>
          <p:cNvSpPr txBox="1"/>
          <p:nvPr/>
        </p:nvSpPr>
        <p:spPr>
          <a:xfrm>
            <a:off x="6553200" y="3810789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  <a:r>
              <a:rPr lang="en-US" b="1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x2.5</a:t>
            </a:r>
            <a:r>
              <a:rPr lang="en-US" b="1" baseline="30000" dirty="0">
                <a:solidFill>
                  <a:srgbClr val="FF0000"/>
                </a:solidFill>
              </a:rPr>
              <a:t>o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atm</a:t>
            </a:r>
            <a:r>
              <a:rPr lang="en-US" dirty="0">
                <a:solidFill>
                  <a:srgbClr val="FF0000"/>
                </a:solidFill>
              </a:rPr>
              <a:t> grid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8E82AD-C685-EF42-8D86-759D9A344408}"/>
              </a:ext>
            </a:extLst>
          </p:cNvPr>
          <p:cNvSpPr txBox="1"/>
          <p:nvPr/>
        </p:nvSpPr>
        <p:spPr>
          <a:xfrm>
            <a:off x="2133600" y="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/>
                </a:solidFill>
              </a:rPr>
              <a:t>SST in GISS Coupled Model</a:t>
            </a:r>
          </a:p>
        </p:txBody>
      </p:sp>
    </p:spTree>
    <p:extLst>
      <p:ext uri="{BB962C8B-B14F-4D97-AF65-F5344CB8AC3E}">
        <p14:creationId xmlns:p14="http://schemas.microsoft.com/office/powerpoint/2010/main" val="9046364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cc-nh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7" r="4671"/>
          <a:stretch/>
        </p:blipFill>
        <p:spPr>
          <a:xfrm>
            <a:off x="0" y="2785502"/>
            <a:ext cx="4641530" cy="3462897"/>
          </a:xfrm>
          <a:prstGeom prst="rect">
            <a:avLst/>
          </a:prstGeom>
        </p:spPr>
      </p:pic>
      <p:pic>
        <p:nvPicPr>
          <p:cNvPr id="17" name="Picture 16" descr="acc-sh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" t="9641" r="5107"/>
          <a:stretch/>
        </p:blipFill>
        <p:spPr>
          <a:xfrm>
            <a:off x="4596168" y="2785503"/>
            <a:ext cx="4547832" cy="346289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9A8566D-8E49-9C42-9817-26A478834530}"/>
              </a:ext>
            </a:extLst>
          </p:cNvPr>
          <p:cNvSpPr txBox="1">
            <a:spLocks/>
          </p:cNvSpPr>
          <p:nvPr/>
        </p:nvSpPr>
        <p:spPr>
          <a:xfrm>
            <a:off x="1319568" y="228600"/>
            <a:ext cx="6553200" cy="721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u="sng" dirty="0"/>
              <a:t>FV3 </a:t>
            </a:r>
            <a:r>
              <a:rPr lang="en-US" sz="4000" b="1" u="sng" dirty="0" err="1"/>
              <a:t>merge_update</a:t>
            </a:r>
            <a:r>
              <a:rPr lang="en-US" sz="4000" b="1" u="sng" dirty="0"/>
              <a:t> simulations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4E99F9-A703-E144-9A66-B76223C12BF5}"/>
              </a:ext>
            </a:extLst>
          </p:cNvPr>
          <p:cNvSpPr txBox="1"/>
          <p:nvPr/>
        </p:nvSpPr>
        <p:spPr>
          <a:xfrm>
            <a:off x="304800" y="925480"/>
            <a:ext cx="8839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800" dirty="0"/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GFS physics with SASAS and latest </a:t>
            </a:r>
            <a:r>
              <a:rPr lang="en-US" sz="1800" dirty="0" err="1"/>
              <a:t>Grell</a:t>
            </a:r>
            <a:r>
              <a:rPr lang="en-US" sz="1800" dirty="0"/>
              <a:t>-Freitas convective parameterization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Resolution: C384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Integration: 240 hours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30 cases, initialized at 0Z, June1 </a:t>
            </a:r>
            <a:r>
              <a:rPr lang="mr-IN" sz="1800" dirty="0"/>
              <a:t>–</a:t>
            </a:r>
            <a:r>
              <a:rPr lang="en-US" sz="1800" dirty="0"/>
              <a:t> June 30, 2016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5C2085-B5FF-5D49-BFED-A3FD1A418578}"/>
              </a:ext>
            </a:extLst>
          </p:cNvPr>
          <p:cNvSpPr txBox="1"/>
          <p:nvPr/>
        </p:nvSpPr>
        <p:spPr>
          <a:xfrm>
            <a:off x="6691668" y="6452680"/>
            <a:ext cx="2299932" cy="4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Courtesy </a:t>
            </a:r>
            <a:r>
              <a:rPr lang="en-US" sz="2000" dirty="0" err="1"/>
              <a:t>Haiqin</a:t>
            </a:r>
            <a:r>
              <a:rPr lang="en-US" sz="2000" dirty="0"/>
              <a:t> Li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35E24B-5A9E-1141-8816-F96E75B9B6FE}"/>
              </a:ext>
            </a:extLst>
          </p:cNvPr>
          <p:cNvSpPr txBox="1"/>
          <p:nvPr/>
        </p:nvSpPr>
        <p:spPr>
          <a:xfrm>
            <a:off x="3657600" y="2889503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NHX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5475DB-6019-254B-8647-C3A52BD4C50C}"/>
              </a:ext>
            </a:extLst>
          </p:cNvPr>
          <p:cNvSpPr txBox="1"/>
          <p:nvPr/>
        </p:nvSpPr>
        <p:spPr>
          <a:xfrm>
            <a:off x="8229600" y="2819400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SHX</a:t>
            </a:r>
          </a:p>
        </p:txBody>
      </p:sp>
    </p:spTree>
    <p:extLst>
      <p:ext uri="{BB962C8B-B14F-4D97-AF65-F5344CB8AC3E}">
        <p14:creationId xmlns:p14="http://schemas.microsoft.com/office/powerpoint/2010/main" val="20359190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118439"/>
              </p:ext>
            </p:extLst>
          </p:nvPr>
        </p:nvGraphicFramePr>
        <p:xfrm>
          <a:off x="4446454" y="3301100"/>
          <a:ext cx="4371726" cy="18042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399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15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581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Total </a:t>
                      </a:r>
                      <a:r>
                        <a:rPr lang="en-US" sz="1400" dirty="0">
                          <a:latin typeface="Helvetica" pitchFamily="2" charset="0"/>
                        </a:rPr>
                        <a:t>(mm/day)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Helvetica" pitchFamily="2" charset="0"/>
                        </a:rPr>
                        <a:t>Convective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24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SASAS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      3.33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2.07 (62.2%)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424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GF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      3.55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Helvetica" pitchFamily="2" charset="0"/>
                        </a:rPr>
                        <a:t>1.99 (56.1%)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51964" y="2743200"/>
            <a:ext cx="37556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</a:rPr>
              <a:t>Global Mean Precipitation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98" y="1714500"/>
            <a:ext cx="3274802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2E771A-45B4-3A4C-86D8-817BDA02D92E}"/>
              </a:ext>
            </a:extLst>
          </p:cNvPr>
          <p:cNvSpPr txBox="1"/>
          <p:nvPr/>
        </p:nvSpPr>
        <p:spPr>
          <a:xfrm>
            <a:off x="0" y="848658"/>
            <a:ext cx="7445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prstClr val="black"/>
                </a:solidFill>
                <a:latin typeface="Calibri"/>
                <a:ea typeface="+mn-ea"/>
              </a:rPr>
              <a:t>Monthly averaged shortwave radiation vs. NASA’s Clouds and Earth's Radiant Energy System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 (</a:t>
            </a:r>
            <a:r>
              <a:rPr lang="en-US" b="1" dirty="0">
                <a:solidFill>
                  <a:prstClr val="black"/>
                </a:solidFill>
                <a:latin typeface="Calibri"/>
                <a:ea typeface="+mn-ea"/>
              </a:rPr>
              <a:t>CERES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</a:rPr>
              <a:t>) </a:t>
            </a:r>
            <a:r>
              <a:rPr lang="en-US" sz="1800" b="1" dirty="0">
                <a:solidFill>
                  <a:prstClr val="black"/>
                </a:solidFill>
                <a:latin typeface="Calibri"/>
                <a:ea typeface="+mn-ea"/>
              </a:rPr>
              <a:t>W/m</a:t>
            </a:r>
            <a:r>
              <a:rPr lang="en-US" sz="1800" b="1" baseline="30000" dirty="0">
                <a:solidFill>
                  <a:prstClr val="black"/>
                </a:solidFill>
                <a:latin typeface="Calibri"/>
                <a:ea typeface="+mn-ea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2E41667-11F7-A14E-A180-4696F73799E9}"/>
              </a:ext>
            </a:extLst>
          </p:cNvPr>
          <p:cNvSpPr txBox="1"/>
          <p:nvPr/>
        </p:nvSpPr>
        <p:spPr>
          <a:xfrm>
            <a:off x="6691668" y="6477000"/>
            <a:ext cx="2299932" cy="4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Courtesy </a:t>
            </a:r>
            <a:r>
              <a:rPr lang="en-US" sz="2000" dirty="0" err="1"/>
              <a:t>Haiqin</a:t>
            </a:r>
            <a:r>
              <a:rPr lang="en-US" sz="2000" dirty="0"/>
              <a:t> Li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39186C0-F3C0-7349-8BB8-9D8DF79F9862}"/>
              </a:ext>
            </a:extLst>
          </p:cNvPr>
          <p:cNvSpPr/>
          <p:nvPr/>
        </p:nvSpPr>
        <p:spPr>
          <a:xfrm>
            <a:off x="5791200" y="4038600"/>
            <a:ext cx="824268" cy="10668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CF4EA6-E617-0B49-89A6-35E592E7F0FA}"/>
              </a:ext>
            </a:extLst>
          </p:cNvPr>
          <p:cNvSpPr txBox="1"/>
          <p:nvPr/>
        </p:nvSpPr>
        <p:spPr>
          <a:xfrm>
            <a:off x="5410200" y="5410201"/>
            <a:ext cx="3407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(still 25%-30% too high)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AAC000-2AB5-194F-9E7A-1577697E6DEE}"/>
              </a:ext>
            </a:extLst>
          </p:cNvPr>
          <p:cNvSpPr txBox="1"/>
          <p:nvPr/>
        </p:nvSpPr>
        <p:spPr>
          <a:xfrm>
            <a:off x="304800" y="1644810"/>
            <a:ext cx="165463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CERES </a:t>
            </a:r>
            <a:r>
              <a:rPr lang="en-US" sz="1400" b="1" dirty="0" err="1">
                <a:solidFill>
                  <a:srgbClr val="FF0000"/>
                </a:solidFill>
              </a:rPr>
              <a:t>ave</a:t>
            </a:r>
            <a:r>
              <a:rPr lang="en-US" sz="1400" b="1" dirty="0">
                <a:solidFill>
                  <a:srgbClr val="FF0000"/>
                </a:solidFill>
              </a:rPr>
              <a:t>=181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BDB797-9073-1E4E-AFD8-31CB777EB1D8}"/>
              </a:ext>
            </a:extLst>
          </p:cNvPr>
          <p:cNvSpPr txBox="1"/>
          <p:nvPr/>
        </p:nvSpPr>
        <p:spPr>
          <a:xfrm>
            <a:off x="533400" y="5026223"/>
            <a:ext cx="122099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GF </a:t>
            </a:r>
            <a:r>
              <a:rPr lang="en-US" sz="1400" b="1" dirty="0" err="1">
                <a:solidFill>
                  <a:srgbClr val="FF0000"/>
                </a:solidFill>
              </a:rPr>
              <a:t>ave</a:t>
            </a:r>
            <a:r>
              <a:rPr lang="en-US" sz="1400" b="1" dirty="0">
                <a:solidFill>
                  <a:srgbClr val="FF0000"/>
                </a:solidFill>
              </a:rPr>
              <a:t>=183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0563DD-7B9C-B040-B3C4-5B048E450CD8}"/>
              </a:ext>
            </a:extLst>
          </p:cNvPr>
          <p:cNvSpPr txBox="1"/>
          <p:nvPr/>
        </p:nvSpPr>
        <p:spPr>
          <a:xfrm>
            <a:off x="154198" y="3348334"/>
            <a:ext cx="16002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SASAS </a:t>
            </a:r>
            <a:r>
              <a:rPr lang="en-US" sz="1400" b="1" dirty="0" err="1">
                <a:solidFill>
                  <a:srgbClr val="FF0000"/>
                </a:solidFill>
              </a:rPr>
              <a:t>ave</a:t>
            </a:r>
            <a:r>
              <a:rPr lang="en-US" sz="1400" b="1" dirty="0">
                <a:solidFill>
                  <a:srgbClr val="FF0000"/>
                </a:solidFill>
              </a:rPr>
              <a:t>=196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70A5610-81DA-6742-A3C6-9DDC02624BA4}"/>
              </a:ext>
            </a:extLst>
          </p:cNvPr>
          <p:cNvSpPr txBox="1">
            <a:spLocks/>
          </p:cNvSpPr>
          <p:nvPr/>
        </p:nvSpPr>
        <p:spPr>
          <a:xfrm>
            <a:off x="39783" y="30173"/>
            <a:ext cx="6553200" cy="721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b="1" u="sng" dirty="0"/>
              <a:t>FV3 </a:t>
            </a:r>
            <a:r>
              <a:rPr lang="en-US" sz="4000" b="1" u="sng" dirty="0" err="1"/>
              <a:t>merge_update</a:t>
            </a:r>
            <a:r>
              <a:rPr lang="en-US" sz="4000" b="1" u="sng" dirty="0"/>
              <a:t> simulations, Cont’d</a:t>
            </a:r>
          </a:p>
        </p:txBody>
      </p:sp>
    </p:spTree>
    <p:extLst>
      <p:ext uri="{BB962C8B-B14F-4D97-AF65-F5344CB8AC3E}">
        <p14:creationId xmlns:p14="http://schemas.microsoft.com/office/powerpoint/2010/main" val="775460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93572" y="2457450"/>
            <a:ext cx="3221778" cy="857250"/>
          </a:xfrm>
        </p:spPr>
        <p:txBody>
          <a:bodyPr>
            <a:normAutofit fontScale="90000"/>
          </a:bodyPr>
          <a:lstStyle/>
          <a:p>
            <a:r>
              <a:rPr lang="en-GB" sz="2400" b="1" u="sng" dirty="0">
                <a:solidFill>
                  <a:srgbClr val="0000FF"/>
                </a:solidFill>
                <a:latin typeface="Myriad Pro" pitchFamily="34" charset="0"/>
                <a:ea typeface="MS PGothic" pitchFamily="34" charset="-128"/>
              </a:rPr>
              <a:t>Development of Earth System Models for All Time-Scales</a:t>
            </a:r>
            <a:br>
              <a:rPr lang="en-GB" b="1" u="sng" dirty="0">
                <a:solidFill>
                  <a:srgbClr val="0000FF"/>
                </a:solidFill>
                <a:latin typeface="Myriad Pro" pitchFamily="34" charset="0"/>
                <a:ea typeface="MS PGothic" pitchFamily="34" charset="-128"/>
              </a:rPr>
            </a:br>
            <a:endParaRPr lang="en-US" dirty="0"/>
          </a:p>
        </p:txBody>
      </p:sp>
      <p:sp>
        <p:nvSpPr>
          <p:cNvPr id="5" name="Text Box 45"/>
          <p:cNvSpPr txBox="1">
            <a:spLocks noGrp="1" noChangeArrowheads="1"/>
          </p:cNvSpPr>
          <p:nvPr>
            <p:ph idx="1"/>
          </p:nvPr>
        </p:nvSpPr>
        <p:spPr bwMode="auto">
          <a:xfrm>
            <a:off x="826168" y="3886200"/>
            <a:ext cx="7327232" cy="2881865"/>
          </a:xfrm>
          <a:prstGeom prst="rect">
            <a:avLst/>
          </a:prstGeom>
          <a:solidFill>
            <a:srgbClr val="95B3D7">
              <a:alpha val="50195"/>
            </a:srgbClr>
          </a:solidFill>
          <a:ln w="9525">
            <a:noFill/>
            <a:round/>
            <a:headEnd/>
            <a:tailEnd/>
          </a:ln>
        </p:spPr>
        <p:txBody>
          <a:bodyPr vert="horz" wrap="square" lIns="142409" tIns="71272" rIns="142409" bIns="7127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indent="0" defTabSz="764381">
              <a:spcBef>
                <a:spcPts val="254"/>
              </a:spcBef>
              <a:buNone/>
              <a:tabLst>
                <a:tab pos="0" algn="l"/>
                <a:tab pos="171450" algn="l"/>
                <a:tab pos="342900" algn="l"/>
                <a:tab pos="514350" algn="l"/>
                <a:tab pos="685800" algn="l"/>
                <a:tab pos="857250" algn="l"/>
                <a:tab pos="1028700" algn="l"/>
                <a:tab pos="1200150" algn="l"/>
                <a:tab pos="1371600" algn="l"/>
                <a:tab pos="1543050" algn="l"/>
                <a:tab pos="1714500" algn="l"/>
                <a:tab pos="1885950" algn="l"/>
                <a:tab pos="2057400" algn="l"/>
                <a:tab pos="2228850" algn="l"/>
                <a:tab pos="2400300" algn="l"/>
                <a:tab pos="2571750" algn="l"/>
                <a:tab pos="2743200" algn="l"/>
                <a:tab pos="2914650" algn="l"/>
                <a:tab pos="3086100" algn="l"/>
                <a:tab pos="3257550" algn="l"/>
                <a:tab pos="3429000" algn="l"/>
                <a:tab pos="3529013" algn="l"/>
                <a:tab pos="3800475" algn="l"/>
              </a:tabLst>
            </a:pPr>
            <a:r>
              <a:rPr lang="en-US" sz="2400" dirty="0">
                <a:latin typeface="Helvetica" pitchFamily="2" charset="0"/>
                <a:ea typeface="MS PGothic" pitchFamily="34" charset="-128"/>
              </a:rPr>
              <a:t>Increased application of coupling from atmosphere to ocean/lake/hydro models and inline chemistry (/biology)</a:t>
            </a:r>
          </a:p>
          <a:p>
            <a:pPr defTabSz="764381">
              <a:spcBef>
                <a:spcPts val="254"/>
              </a:spcBef>
              <a:tabLst>
                <a:tab pos="0" algn="l"/>
                <a:tab pos="171450" algn="l"/>
                <a:tab pos="342900" algn="l"/>
                <a:tab pos="514350" algn="l"/>
                <a:tab pos="685800" algn="l"/>
                <a:tab pos="857250" algn="l"/>
                <a:tab pos="1028700" algn="l"/>
                <a:tab pos="1200150" algn="l"/>
                <a:tab pos="1371600" algn="l"/>
                <a:tab pos="1543050" algn="l"/>
                <a:tab pos="1714500" algn="l"/>
                <a:tab pos="1885950" algn="l"/>
                <a:tab pos="2057400" algn="l"/>
                <a:tab pos="2228850" algn="l"/>
                <a:tab pos="2400300" algn="l"/>
                <a:tab pos="2571750" algn="l"/>
                <a:tab pos="2743200" algn="l"/>
                <a:tab pos="2914650" algn="l"/>
                <a:tab pos="3086100" algn="l"/>
                <a:tab pos="3257550" algn="l"/>
                <a:tab pos="3429000" algn="l"/>
                <a:tab pos="3529013" algn="l"/>
                <a:tab pos="3800475" algn="l"/>
              </a:tabLst>
            </a:pPr>
            <a:r>
              <a:rPr lang="en-US" sz="2400" dirty="0">
                <a:latin typeface="Helvetica" pitchFamily="2" charset="0"/>
                <a:ea typeface="MS PGothic" pitchFamily="34" charset="-128"/>
              </a:rPr>
              <a:t>for seasonal NWP, but also potentially applicable to shorter time scales </a:t>
            </a:r>
          </a:p>
          <a:p>
            <a:pPr defTabSz="764381">
              <a:spcBef>
                <a:spcPts val="254"/>
              </a:spcBef>
              <a:tabLst>
                <a:tab pos="0" algn="l"/>
                <a:tab pos="171450" algn="l"/>
                <a:tab pos="342900" algn="l"/>
                <a:tab pos="514350" algn="l"/>
                <a:tab pos="685800" algn="l"/>
                <a:tab pos="857250" algn="l"/>
                <a:tab pos="1028700" algn="l"/>
                <a:tab pos="1200150" algn="l"/>
                <a:tab pos="1371600" algn="l"/>
                <a:tab pos="1543050" algn="l"/>
                <a:tab pos="1714500" algn="l"/>
                <a:tab pos="1885950" algn="l"/>
                <a:tab pos="2057400" algn="l"/>
                <a:tab pos="2228850" algn="l"/>
                <a:tab pos="2400300" algn="l"/>
                <a:tab pos="2571750" algn="l"/>
                <a:tab pos="2743200" algn="l"/>
                <a:tab pos="2914650" algn="l"/>
                <a:tab pos="3086100" algn="l"/>
                <a:tab pos="3257550" algn="l"/>
                <a:tab pos="3429000" algn="l"/>
                <a:tab pos="3529013" algn="l"/>
                <a:tab pos="3800475" algn="l"/>
              </a:tabLst>
            </a:pPr>
            <a:r>
              <a:rPr lang="en-US" sz="2400" dirty="0">
                <a:latin typeface="Helvetica" pitchFamily="2" charset="0"/>
                <a:ea typeface="MS PGothic" pitchFamily="34" charset="-128"/>
              </a:rPr>
              <a:t>for improved cloud/precipitation/air-quality forecasts for aviation, energy, transportation, air quality, and severe weather applications.  </a:t>
            </a:r>
            <a:endParaRPr lang="en-US" sz="2400" b="1" dirty="0">
              <a:solidFill>
                <a:srgbClr val="0000FF"/>
              </a:solidFill>
              <a:latin typeface="Helvetica" pitchFamily="2" charset="0"/>
              <a:ea typeface="MS PGothic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C029F6-4513-9A40-8D3A-4DBBF9E2ACE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grpSp>
        <p:nvGrpSpPr>
          <p:cNvPr id="6" name="Group 178"/>
          <p:cNvGrpSpPr>
            <a:grpSpLocks/>
          </p:cNvGrpSpPr>
          <p:nvPr/>
        </p:nvGrpSpPr>
        <p:grpSpPr bwMode="auto">
          <a:xfrm>
            <a:off x="742950" y="171450"/>
            <a:ext cx="4800600" cy="4114800"/>
            <a:chOff x="3920" y="2179"/>
            <a:chExt cx="2867" cy="2740"/>
          </a:xfrm>
        </p:grpSpPr>
        <p:sp>
          <p:nvSpPr>
            <p:cNvPr id="7" name="Oval 6"/>
            <p:cNvSpPr/>
            <p:nvPr/>
          </p:nvSpPr>
          <p:spPr bwMode="auto">
            <a:xfrm>
              <a:off x="4182" y="2638"/>
              <a:ext cx="3047" cy="1823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isometricRightUp"/>
              <a:lightRig rig="threePt" dir="t"/>
            </a:scene3d>
          </p:spPr>
          <p:txBody>
            <a:bodyPr anchor="ctr"/>
            <a:lstStyle/>
            <a:p>
              <a:pPr algn="ctr" defTabSz="1528340">
                <a:defRPr/>
              </a:pPr>
              <a:endParaRPr lang="en-US" sz="6000" dirty="0"/>
            </a:p>
          </p:txBody>
        </p:sp>
        <p:sp>
          <p:nvSpPr>
            <p:cNvPr id="8" name="Oval 7"/>
            <p:cNvSpPr/>
            <p:nvPr/>
          </p:nvSpPr>
          <p:spPr bwMode="auto">
            <a:xfrm>
              <a:off x="4232" y="2638"/>
              <a:ext cx="1338" cy="1888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>
              <a:noFill/>
              <a:miter lim="800000"/>
              <a:headEnd/>
              <a:tailEnd/>
            </a:ln>
            <a:scene3d>
              <a:camera prst="orthographicFront">
                <a:rot lat="0" lon="0" rev="1320000"/>
              </a:camera>
              <a:lightRig rig="threePt" dir="t"/>
            </a:scene3d>
          </p:spPr>
          <p:txBody>
            <a:bodyPr anchor="ctr"/>
            <a:lstStyle/>
            <a:p>
              <a:pPr algn="ctr" defTabSz="1528340">
                <a:defRPr/>
              </a:pPr>
              <a:endParaRPr lang="en-US" sz="6000"/>
            </a:p>
          </p:txBody>
        </p:sp>
        <p:pic>
          <p:nvPicPr>
            <p:cNvPr id="9" name="Picture 101" descr="tk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11159" t="20372" r="11749" b="20079"/>
            <a:stretch>
              <a:fillRect/>
            </a:stretch>
          </p:blipFill>
          <p:spPr bwMode="auto">
            <a:xfrm>
              <a:off x="4164" y="2706"/>
              <a:ext cx="1131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Content Placeholder 16" descr="bathy.pdf"/>
            <p:cNvPicPr>
              <a:picLocks noChangeAspect="1"/>
            </p:cNvPicPr>
            <p:nvPr/>
          </p:nvPicPr>
          <p:blipFill>
            <a:blip r:embed="rId3"/>
            <a:srcRect l="10020" t="22096" r="18826" b="22118"/>
            <a:stretch>
              <a:fillRect/>
            </a:stretch>
          </p:blipFill>
          <p:spPr bwMode="auto">
            <a:xfrm>
              <a:off x="4646" y="3290"/>
              <a:ext cx="1188" cy="1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ctangle 34"/>
            <p:cNvSpPr>
              <a:spLocks noChangeArrowheads="1"/>
            </p:cNvSpPr>
            <p:nvPr/>
          </p:nvSpPr>
          <p:spPr bwMode="auto">
            <a:xfrm>
              <a:off x="4324" y="3326"/>
              <a:ext cx="663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 anchor="ctr"/>
            <a:lstStyle/>
            <a:p>
              <a:pPr defTabSz="171450"/>
              <a:r>
                <a:rPr lang="en-US" sz="1800">
                  <a:solidFill>
                    <a:srgbClr val="0000FF"/>
                  </a:solidFill>
                  <a:latin typeface="Arial Black" pitchFamily="34" charset="0"/>
                </a:rPr>
                <a:t> </a:t>
              </a:r>
              <a:r>
                <a:rPr lang="en-US" sz="750">
                  <a:solidFill>
                    <a:schemeClr val="bg1"/>
                  </a:solidFill>
                  <a:latin typeface="Arial Black" pitchFamily="34" charset="0"/>
                </a:rPr>
                <a:t>atmosphere</a:t>
              </a:r>
              <a:endParaRPr lang="en-US" sz="180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  <p:sp>
          <p:nvSpPr>
            <p:cNvPr id="12" name="Rectangle 34"/>
            <p:cNvSpPr>
              <a:spLocks noChangeArrowheads="1"/>
            </p:cNvSpPr>
            <p:nvPr/>
          </p:nvSpPr>
          <p:spPr bwMode="auto">
            <a:xfrm>
              <a:off x="4552" y="3782"/>
              <a:ext cx="458" cy="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 anchor="ctr"/>
            <a:lstStyle/>
            <a:p>
              <a:pPr defTabSz="171450"/>
              <a:r>
                <a:rPr lang="en-US" sz="1800">
                  <a:solidFill>
                    <a:srgbClr val="0000FF"/>
                  </a:solidFill>
                  <a:latin typeface="Arial Black" pitchFamily="34" charset="0"/>
                </a:rPr>
                <a:t> </a:t>
              </a:r>
              <a:r>
                <a:rPr lang="en-US" sz="900">
                  <a:solidFill>
                    <a:srgbClr val="0000CC"/>
                  </a:solidFill>
                  <a:latin typeface="Arial Black" pitchFamily="34" charset="0"/>
                </a:rPr>
                <a:t>ocean</a:t>
              </a:r>
              <a:endParaRPr lang="en-US" sz="1500">
                <a:solidFill>
                  <a:srgbClr val="0000CC"/>
                </a:solidFill>
                <a:latin typeface="Arial Black" pitchFamily="34" charset="0"/>
              </a:endParaRPr>
            </a:p>
          </p:txBody>
        </p:sp>
        <p:pic>
          <p:nvPicPr>
            <p:cNvPr id="13" name="Picture 101" descr="C:\Documents and Settings\osborn.FSL-NT.000\Desktop\My Documents\Lab Review (ESRL)\Final Lab Review Posters\Grell-Globe-Trans.gif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431" y="2706"/>
              <a:ext cx="1119" cy="11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34"/>
            <p:cNvSpPr>
              <a:spLocks noChangeArrowheads="1"/>
            </p:cNvSpPr>
            <p:nvPr/>
          </p:nvSpPr>
          <p:spPr bwMode="auto">
            <a:xfrm>
              <a:off x="5583" y="3556"/>
              <a:ext cx="816" cy="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34290" tIns="17145" rIns="34290" bIns="17145" anchor="ctr"/>
            <a:lstStyle/>
            <a:p>
              <a:pPr defTabSz="171450"/>
              <a:r>
                <a:rPr lang="en-US" sz="1800" dirty="0">
                  <a:solidFill>
                    <a:srgbClr val="0000FF"/>
                  </a:solidFill>
                  <a:latin typeface="Arial Black" pitchFamily="34" charset="0"/>
                </a:rPr>
                <a:t> </a:t>
              </a:r>
              <a:r>
                <a:rPr lang="en-US" sz="750" dirty="0">
                  <a:solidFill>
                    <a:schemeClr val="bg1"/>
                  </a:solidFill>
                  <a:latin typeface="Arial Black" pitchFamily="34" charset="0"/>
                </a:rPr>
                <a:t>inline chemistry</a:t>
              </a:r>
              <a:endParaRPr lang="en-US" sz="1800" dirty="0">
                <a:solidFill>
                  <a:schemeClr val="bg1"/>
                </a:solidFill>
                <a:latin typeface="Arial Black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12149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75E205-B5A3-A44F-A138-A57FE30EBB03}"/>
              </a:ext>
            </a:extLst>
          </p:cNvPr>
          <p:cNvSpPr txBox="1"/>
          <p:nvPr/>
        </p:nvSpPr>
        <p:spPr>
          <a:xfrm>
            <a:off x="152400" y="685800"/>
            <a:ext cx="8839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High Performance Computing at G</a:t>
            </a:r>
            <a:r>
              <a:rPr lang="en-US" dirty="0">
                <a:latin typeface="Helvetica" pitchFamily="2" charset="0"/>
              </a:rPr>
              <a:t>lobal Systems Division ESRL</a:t>
            </a:r>
          </a:p>
          <a:p>
            <a:endParaRPr lang="en-US" dirty="0">
              <a:latin typeface="Helvetica" pitchFamily="2" charset="0"/>
            </a:endParaRPr>
          </a:p>
          <a:p>
            <a:r>
              <a:rPr lang="en-US" b="1" dirty="0">
                <a:latin typeface="Helvetica" pitchFamily="2" charset="0"/>
              </a:rPr>
              <a:t>                         Making Forecasts Better </a:t>
            </a:r>
            <a:r>
              <a:rPr lang="en-US" dirty="0">
                <a:latin typeface="Helvetica" pitchFamily="2" charset="0"/>
              </a:rPr>
              <a:t>(and faster)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2D3AC-5709-E84F-B942-0D0D26DC4D00}"/>
              </a:ext>
            </a:extLst>
          </p:cNvPr>
          <p:cNvSpPr txBox="1"/>
          <p:nvPr/>
        </p:nvSpPr>
        <p:spPr>
          <a:xfrm>
            <a:off x="304800" y="2175570"/>
            <a:ext cx="8458200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Parallel Programming Tools: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>
                <a:latin typeface="Helvetica" pitchFamily="2" charset="0"/>
              </a:rPr>
              <a:t>The Scalable Modeling System (SMS): directive-based code parallelization tool for distributed and shared memory computers (</a:t>
            </a:r>
            <a:r>
              <a:rPr lang="en-US" sz="2000" dirty="0" err="1">
                <a:latin typeface="Helvetica" pitchFamily="2" charset="0"/>
              </a:rPr>
              <a:t>Govett</a:t>
            </a:r>
            <a:r>
              <a:rPr lang="en-US" sz="2000" dirty="0">
                <a:latin typeface="Helvetica" pitchFamily="2" charset="0"/>
              </a:rPr>
              <a:t> et al. 2003)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000" dirty="0" err="1">
                <a:latin typeface="Helvetica" pitchFamily="2" charset="0"/>
              </a:rPr>
              <a:t>OpenMP</a:t>
            </a:r>
            <a:endParaRPr lang="en-US" sz="2000" dirty="0">
              <a:latin typeface="Helvetica" pitchFamily="2" charset="0"/>
            </a:endParaRPr>
          </a:p>
          <a:p>
            <a:pPr lvl="1"/>
            <a:endParaRPr lang="en-US" sz="800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FIM-</a:t>
            </a:r>
            <a:r>
              <a:rPr lang="en-US" dirty="0" err="1">
                <a:latin typeface="Helvetica" pitchFamily="2" charset="0"/>
              </a:rPr>
              <a:t>iHYCOM</a:t>
            </a:r>
            <a:r>
              <a:rPr lang="en-US" dirty="0">
                <a:latin typeface="Helvetica" pitchFamily="2" charset="0"/>
              </a:rPr>
              <a:t> is equipped with both SMS and </a:t>
            </a:r>
            <a:r>
              <a:rPr lang="en-US" dirty="0" err="1">
                <a:latin typeface="Helvetica" pitchFamily="2" charset="0"/>
              </a:rPr>
              <a:t>OpenMP</a:t>
            </a:r>
            <a:endParaRPr lang="en-US" dirty="0"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Close collaboration between scientists and software engineers has accelerated model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Test suites for checking bitwise identity between serial and parallel and parallel with different numbers of processors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2" charset="0"/>
              </a:rPr>
              <a:t>Well-documented code repository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421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75E205-B5A3-A44F-A138-A57FE30EBB03}"/>
              </a:ext>
            </a:extLst>
          </p:cNvPr>
          <p:cNvSpPr txBox="1"/>
          <p:nvPr/>
        </p:nvSpPr>
        <p:spPr>
          <a:xfrm>
            <a:off x="0" y="1490276"/>
            <a:ext cx="9144000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b="1" dirty="0">
                <a:solidFill>
                  <a:srgbClr val="0070C0"/>
                </a:solidFill>
                <a:latin typeface="Helvetica" pitchFamily="2" charset="0"/>
              </a:rPr>
              <a:t>NOAA Environmental Software Infrastructure and Interoperability (NESII) Group </a:t>
            </a:r>
            <a:r>
              <a:rPr lang="en-US" altLang="en-US" dirty="0">
                <a:solidFill>
                  <a:srgbClr val="0070C0"/>
                </a:solidFill>
                <a:latin typeface="Helvetica" pitchFamily="2" charset="0"/>
              </a:rPr>
              <a:t>in </a:t>
            </a:r>
            <a:r>
              <a:rPr lang="en-US" dirty="0">
                <a:solidFill>
                  <a:srgbClr val="0070C0"/>
                </a:solidFill>
                <a:latin typeface="Helvetica" pitchFamily="2" charset="0"/>
              </a:rPr>
              <a:t>Global Systems Division at Earth System Research Laboratory</a:t>
            </a:r>
          </a:p>
          <a:p>
            <a:endParaRPr lang="en-US" dirty="0">
              <a:solidFill>
                <a:srgbClr val="0070C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Developing community software for model coupling and grid remapping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The Earth System Modeling Framework (ESMF)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dirty="0"/>
              <a:t>National Unified Operational Prediction Capability (NUOPC) layer for model coupling</a:t>
            </a:r>
          </a:p>
          <a:p>
            <a:endParaRPr lang="en-US" sz="11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dirty="0"/>
              <a:t>FV3-CHEM activity at GSD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dirty="0"/>
              <a:t>coupling ESRL version of NASA GOCART chemistry model to FV3 via NUOPC </a:t>
            </a:r>
          </a:p>
          <a:p>
            <a:pPr marL="800100" lvl="1" indent="-342900" algn="just">
              <a:buFont typeface="Courier New" panose="02070309020205020404" pitchFamily="49" charset="0"/>
              <a:buChar char="o"/>
            </a:pPr>
            <a:r>
              <a:rPr lang="en-US" dirty="0"/>
              <a:t>Testing in real-time</a:t>
            </a:r>
          </a:p>
        </p:txBody>
      </p:sp>
      <p:pic>
        <p:nvPicPr>
          <p:cNvPr id="5" name="Picture 2" descr="NESII logo">
            <a:extLst>
              <a:ext uri="{FF2B5EF4-FFF2-40B4-BE49-F238E27FC236}">
                <a16:creationId xmlns:a16="http://schemas.microsoft.com/office/drawing/2014/main" id="{8B7C69E3-9A1C-BE46-AD6F-C3DADFC1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9100" y="0"/>
            <a:ext cx="3644900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9259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81400" y="4572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solidFill>
                  <a:srgbClr val="0070C0"/>
                </a:solidFill>
              </a:rPr>
              <a:t>Summary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473" y="1524000"/>
            <a:ext cx="8991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800"/>
              </a:spcBef>
              <a:buFont typeface="Arial"/>
              <a:buChar char="•"/>
            </a:pP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Subseasonal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prediction is of great interest to many sectors of society. Finding potential sources of predictability is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an issue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at this time scale; </a:t>
            </a:r>
          </a:p>
          <a:p>
            <a:pPr marL="571500" indent="-571500">
              <a:spcBef>
                <a:spcPts val="800"/>
              </a:spcBef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Candidate processes include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Madden Julian Oscillation, atmospheric blocking,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SST anomalies,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snow cover, 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etc.;</a:t>
            </a:r>
          </a:p>
          <a:p>
            <a:pPr marL="571500" indent="-571500">
              <a:spcBef>
                <a:spcPts val="800"/>
              </a:spcBef>
              <a:buFont typeface="Arial"/>
              <a:buChar char="•"/>
            </a:pP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E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valuation of FIM-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iHYCOM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</a:t>
            </a:r>
            <a:r>
              <a:rPr lang="en-US" dirty="0">
                <a:latin typeface="Helvetica" charset="0"/>
                <a:ea typeface="Helvetica" charset="0"/>
                <a:cs typeface="Helvetica" charset="0"/>
              </a:rPr>
              <a:t>retrospective sub-seasonal experiments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suggests its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subseasonal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skill is comparable to NCEP-CFSv2;</a:t>
            </a:r>
          </a:p>
          <a:p>
            <a:pPr marL="571500" indent="-571500">
              <a:spcBef>
                <a:spcPts val="800"/>
              </a:spcBef>
              <a:buFont typeface="Arial"/>
              <a:buChar char="•"/>
            </a:pP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Given that both FIM and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iHYCOM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are very different from the current North American Multi-Model Ensemble, they will add </a:t>
            </a:r>
            <a:r>
              <a:rPr lang="en-US" sz="2400" dirty="0">
                <a:solidFill>
                  <a:srgbClr val="FF0000"/>
                </a:solidFill>
                <a:latin typeface="Helvetica" charset="0"/>
                <a:ea typeface="Helvetica" charset="0"/>
                <a:cs typeface="Helvetica" charset="0"/>
              </a:rPr>
              <a:t>diversity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to multi-model ensembles, and will likely improve the overall skill of </a:t>
            </a:r>
            <a:r>
              <a:rPr lang="en-US" sz="2400" dirty="0" err="1">
                <a:latin typeface="Helvetica" charset="0"/>
                <a:ea typeface="Helvetica" charset="0"/>
                <a:cs typeface="Helvetica" charset="0"/>
              </a:rPr>
              <a:t>subseasonal</a:t>
            </a:r>
            <a:r>
              <a:rPr lang="en-US" sz="2400" dirty="0">
                <a:latin typeface="Helvetica" charset="0"/>
                <a:ea typeface="Helvetica" charset="0"/>
                <a:cs typeface="Helvetica" charset="0"/>
              </a:rPr>
              <a:t> prediction.</a:t>
            </a:r>
          </a:p>
        </p:txBody>
      </p:sp>
    </p:spTree>
    <p:extLst>
      <p:ext uri="{BB962C8B-B14F-4D97-AF65-F5344CB8AC3E}">
        <p14:creationId xmlns:p14="http://schemas.microsoft.com/office/powerpoint/2010/main" val="224899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-76200"/>
            <a:ext cx="7886700" cy="994172"/>
          </a:xfrm>
        </p:spPr>
        <p:txBody>
          <a:bodyPr/>
          <a:lstStyle/>
          <a:p>
            <a:r>
              <a:rPr lang="en-US" b="1" u="sng" dirty="0">
                <a:solidFill>
                  <a:srgbClr val="0432FF"/>
                </a:solidFill>
              </a:rPr>
              <a:t>Future Direction for NOAA/ESRL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14" y="1242486"/>
            <a:ext cx="9066680" cy="5130194"/>
          </a:xfrm>
        </p:spPr>
        <p:txBody>
          <a:bodyPr>
            <a:noAutofit/>
          </a:bodyPr>
          <a:lstStyle/>
          <a:p>
            <a:r>
              <a:rPr lang="en-US" sz="2400" dirty="0">
                <a:latin typeface="Helvetica" pitchFamily="2" charset="0"/>
              </a:rPr>
              <a:t>ESRL Focus:  Earth-system prediction for situation awareness (hourly) to medium-range NWP to </a:t>
            </a:r>
            <a:r>
              <a:rPr lang="en-US" sz="2400" dirty="0" err="1">
                <a:latin typeface="Helvetica" pitchFamily="2" charset="0"/>
              </a:rPr>
              <a:t>subseasonal</a:t>
            </a:r>
            <a:r>
              <a:rPr lang="en-US" sz="2400" dirty="0">
                <a:latin typeface="Helvetica" pitchFamily="2" charset="0"/>
              </a:rPr>
              <a:t>;</a:t>
            </a:r>
          </a:p>
          <a:p>
            <a:r>
              <a:rPr lang="en-US" sz="2400" dirty="0">
                <a:latin typeface="Helvetica" pitchFamily="2" charset="0"/>
              </a:rPr>
              <a:t>Modeling: Develop global and storm-scale regional models;  demonstrate advanced earth system modeling/assimilation components for research and NOAA/NWS operations; </a:t>
            </a:r>
          </a:p>
          <a:p>
            <a:r>
              <a:rPr lang="en-US" sz="2400" dirty="0">
                <a:latin typeface="Helvetica" pitchFamily="2" charset="0"/>
              </a:rPr>
              <a:t>Storm-scale: Testing of FV3 for convective-storm simulation with other labs using advanced physics packages and storm-scale assimilation;</a:t>
            </a:r>
            <a:endParaRPr lang="en-US" sz="2400" dirty="0">
              <a:solidFill>
                <a:srgbClr val="FF0000"/>
              </a:solidFill>
              <a:latin typeface="Helvetica" pitchFamily="2" charset="0"/>
            </a:endParaRPr>
          </a:p>
          <a:p>
            <a:r>
              <a:rPr lang="en-US" sz="2400" dirty="0">
                <a:latin typeface="Helvetica" pitchFamily="2" charset="0"/>
              </a:rPr>
              <a:t>Collaboration on global FV3-based modeling</a:t>
            </a:r>
          </a:p>
          <a:p>
            <a:pPr lvl="1"/>
            <a:r>
              <a:rPr lang="en-US" sz="2400" dirty="0">
                <a:latin typeface="Helvetica" pitchFamily="2" charset="0"/>
              </a:rPr>
              <a:t>NWP applications with advanced physics packages</a:t>
            </a:r>
          </a:p>
          <a:p>
            <a:pPr lvl="1"/>
            <a:r>
              <a:rPr lang="en-US" sz="2400" dirty="0">
                <a:latin typeface="Helvetica" pitchFamily="2" charset="0"/>
              </a:rPr>
              <a:t>S2S applications with ocean, chemistry/fire/aerosols, process studies. Build off experience with FIM-</a:t>
            </a:r>
            <a:r>
              <a:rPr lang="en-US" sz="2400" dirty="0" err="1">
                <a:latin typeface="Helvetica" pitchFamily="2" charset="0"/>
              </a:rPr>
              <a:t>iHYCOM</a:t>
            </a:r>
            <a:r>
              <a:rPr lang="en-US" sz="2400" dirty="0">
                <a:latin typeface="Helvetica" pitchFamily="2" charset="0"/>
              </a:rPr>
              <a:t>-CHEM as well as the coupled climate model at NASA/GISS.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02572F-07D2-5346-BAD1-8E3F8D3FF73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9969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0B7758-68AC-A44F-823B-270429893C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871"/>
            <a:ext cx="8763000" cy="6300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FD074-8327-3B42-9D8A-3BA3E1318B05}"/>
              </a:ext>
            </a:extLst>
          </p:cNvPr>
          <p:cNvSpPr txBox="1"/>
          <p:nvPr/>
        </p:nvSpPr>
        <p:spPr>
          <a:xfrm>
            <a:off x="6400800" y="6488506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Courtesy MAPP S2STF</a:t>
            </a:r>
          </a:p>
        </p:txBody>
      </p:sp>
    </p:spTree>
    <p:extLst>
      <p:ext uri="{BB962C8B-B14F-4D97-AF65-F5344CB8AC3E}">
        <p14:creationId xmlns:p14="http://schemas.microsoft.com/office/powerpoint/2010/main" val="1617229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k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20372" r="11749" b="20079"/>
          <a:stretch>
            <a:fillRect/>
          </a:stretch>
        </p:blipFill>
        <p:spPr bwMode="auto">
          <a:xfrm>
            <a:off x="4953000" y="990600"/>
            <a:ext cx="34004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5486400" y="2590800"/>
            <a:ext cx="220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eaLnBrk="0" hangingPunct="0"/>
            <a:r>
              <a:rPr lang="en-US" sz="3600">
                <a:solidFill>
                  <a:srgbClr val="0000FF"/>
                </a:solidFill>
                <a:latin typeface="Arial Black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 Black" charset="0"/>
              </a:rPr>
              <a:t>atmosphere</a:t>
            </a:r>
            <a:endParaRPr lang="en-US" sz="360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31603"/>
            <a:ext cx="5344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Flow-following* finite volume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Icosahedral Model (FIM)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7170" y="76200"/>
            <a:ext cx="8991600" cy="107721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3399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Coupled Atmospheric-Ocean Modeling on an Icosahedral Grid at NOAA/ESRL</a:t>
            </a:r>
            <a:endParaRPr lang="en-US" sz="2000" b="1" kern="0" dirty="0">
              <a:solidFill>
                <a:srgbClr val="FF0000"/>
              </a:solidFill>
              <a:latin typeface="Arial Narrow" pitchFamily="34" charset="0"/>
              <a:ea typeface="ＭＳ Ｐゴシック" pitchFamily="1" charset="-128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70394" y="6248400"/>
            <a:ext cx="19626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A9A5450-C99F-6B40-93EE-41344A07C476}"/>
              </a:ext>
            </a:extLst>
          </p:cNvPr>
          <p:cNvSpPr txBox="1"/>
          <p:nvPr/>
        </p:nvSpPr>
        <p:spPr>
          <a:xfrm>
            <a:off x="370394" y="6183868"/>
            <a:ext cx="481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  flow-following = vertically quasi-</a:t>
            </a:r>
            <a:r>
              <a:rPr lang="en-US" sz="1800" dirty="0" err="1"/>
              <a:t>Lagrangian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48779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 bwMode="auto">
          <a:xfrm>
            <a:off x="5181600" y="990600"/>
            <a:ext cx="3810000" cy="54102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>
              <a:rot lat="0" lon="0" rev="1320000"/>
            </a:camera>
            <a:lightRig rig="threePt" dir="t"/>
          </a:scene3d>
        </p:spPr>
        <p:txBody>
          <a:bodyPr anchor="ctr"/>
          <a:lstStyle/>
          <a:p>
            <a:pPr algn="ctr">
              <a:defRPr/>
            </a:pPr>
            <a:endParaRPr lang="en-US">
              <a:ea typeface="+mn-ea"/>
              <a:cs typeface="+mn-cs"/>
            </a:endParaRPr>
          </a:p>
        </p:txBody>
      </p:sp>
      <p:pic>
        <p:nvPicPr>
          <p:cNvPr id="3" name="Picture 2" descr="tk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20372" r="11749" b="20079"/>
          <a:stretch>
            <a:fillRect/>
          </a:stretch>
        </p:blipFill>
        <p:spPr bwMode="auto">
          <a:xfrm>
            <a:off x="4953000" y="990600"/>
            <a:ext cx="34004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16" descr="bath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22096" r="18826" b="22118"/>
          <a:stretch>
            <a:fillRect/>
          </a:stretch>
        </p:blipFill>
        <p:spPr bwMode="auto">
          <a:xfrm>
            <a:off x="6102350" y="3276600"/>
            <a:ext cx="304165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4"/>
          <p:cNvSpPr>
            <a:spLocks noChangeArrowheads="1"/>
          </p:cNvSpPr>
          <p:nvPr/>
        </p:nvSpPr>
        <p:spPr bwMode="auto">
          <a:xfrm>
            <a:off x="5486400" y="2590800"/>
            <a:ext cx="2209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eaLnBrk="0" hangingPunct="0"/>
            <a:r>
              <a:rPr lang="en-US" sz="3600">
                <a:solidFill>
                  <a:srgbClr val="0000FF"/>
                </a:solidFill>
                <a:latin typeface="Arial Black" charset="0"/>
              </a:rPr>
              <a:t> </a:t>
            </a:r>
            <a:r>
              <a:rPr lang="en-US" sz="2000">
                <a:solidFill>
                  <a:schemeClr val="bg1"/>
                </a:solidFill>
                <a:latin typeface="Arial Black" charset="0"/>
              </a:rPr>
              <a:t>atmosphere</a:t>
            </a:r>
            <a:endParaRPr lang="en-US" sz="3600">
              <a:solidFill>
                <a:schemeClr val="bg1"/>
              </a:solidFill>
              <a:latin typeface="Arial Black" charset="0"/>
            </a:endParaRPr>
          </a:p>
        </p:txBody>
      </p:sp>
      <p:sp>
        <p:nvSpPr>
          <p:cNvPr id="8" name="Rectangle 34"/>
          <p:cNvSpPr>
            <a:spLocks noChangeArrowheads="1"/>
          </p:cNvSpPr>
          <p:nvPr/>
        </p:nvSpPr>
        <p:spPr bwMode="auto">
          <a:xfrm>
            <a:off x="6248400" y="4038600"/>
            <a:ext cx="152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defTabSz="457200" eaLnBrk="0" hangingPunct="0"/>
            <a:r>
              <a:rPr lang="en-US" sz="3600" dirty="0">
                <a:solidFill>
                  <a:srgbClr val="0000FF"/>
                </a:solidFill>
                <a:latin typeface="Arial Black" charset="0"/>
              </a:rPr>
              <a:t> </a:t>
            </a:r>
            <a:r>
              <a:rPr lang="en-US" sz="2400" dirty="0">
                <a:solidFill>
                  <a:srgbClr val="0000CC"/>
                </a:solidFill>
                <a:latin typeface="Arial Black" charset="0"/>
              </a:rPr>
              <a:t>ocean</a:t>
            </a:r>
            <a:endParaRPr lang="en-US" sz="4000" dirty="0">
              <a:solidFill>
                <a:srgbClr val="0000CC"/>
              </a:solidFill>
              <a:latin typeface="Arial Black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2031603"/>
            <a:ext cx="53441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Flow-following* finite volume</a:t>
            </a:r>
          </a:p>
          <a:p>
            <a:r>
              <a:rPr lang="en-US" sz="2800" b="1" dirty="0">
                <a:solidFill>
                  <a:srgbClr val="FF0000"/>
                </a:solidFill>
              </a:rPr>
              <a:t>Icosahedral Model (FIM)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025" y="4551642"/>
            <a:ext cx="55943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Helvetica" pitchFamily="2" charset="0"/>
              </a:rPr>
              <a:t>HYbrid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 Coordinate Ocean Model (HYCOM, 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Helvetica" pitchFamily="2" charset="0"/>
              </a:rPr>
              <a:t>Bleck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 2002)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Helvetica" pitchFamily="2" charset="0"/>
              </a:rPr>
              <a:t>iHYCOM</a:t>
            </a:r>
            <a:r>
              <a:rPr lang="en-US" sz="2000" b="1" dirty="0">
                <a:solidFill>
                  <a:srgbClr val="FF0000"/>
                </a:solidFill>
                <a:latin typeface="Helvetica" pitchFamily="2" charset="0"/>
              </a:rPr>
              <a:t> =&gt; icosahedral HYCOM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47170" y="76200"/>
            <a:ext cx="8991600" cy="1077218"/>
          </a:xfrm>
          <a:prstGeom prst="rect">
            <a:avLst/>
          </a:prstGeom>
          <a:noFill/>
          <a:ln w="444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003399"/>
                </a:solidFill>
                <a:latin typeface="Arial Narrow" pitchFamily="34" charset="0"/>
                <a:ea typeface="ＭＳ Ｐゴシック" pitchFamily="1" charset="-128"/>
                <a:cs typeface="Arial" pitchFamily="34" charset="0"/>
              </a:rPr>
              <a:t>Coupled Atmospheric-Ocean Modeling on an Icosahedral Grid at NOAA/ESRL</a:t>
            </a:r>
            <a:endParaRPr lang="en-US" sz="2000" b="1" kern="0" dirty="0">
              <a:solidFill>
                <a:srgbClr val="FF0000"/>
              </a:solidFill>
              <a:latin typeface="Arial Narrow" pitchFamily="34" charset="0"/>
              <a:ea typeface="ＭＳ Ｐゴシック" pitchFamily="1" charset="-128"/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70394" y="6248400"/>
            <a:ext cx="1962629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394" y="6183868"/>
            <a:ext cx="4811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*  flow-following = vertically quasi-</a:t>
            </a:r>
            <a:r>
              <a:rPr lang="en-US" sz="1800" dirty="0" err="1"/>
              <a:t>Lagrangian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5390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9" descr="Screen Shot 2014-08-12 at 7.52.54 AM.png">
            <a:extLst>
              <a:ext uri="{FF2B5EF4-FFF2-40B4-BE49-F238E27FC236}">
                <a16:creationId xmlns:a16="http://schemas.microsoft.com/office/drawing/2014/main" id="{BBBC5A6D-404B-1A4C-8674-2C92E53353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86"/>
          <a:stretch/>
        </p:blipFill>
        <p:spPr bwMode="auto">
          <a:xfrm>
            <a:off x="1055554" y="1997677"/>
            <a:ext cx="6031046" cy="4707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32AE38-B9F0-2949-8E1D-B4B3CFD6BD56}"/>
              </a:ext>
            </a:extLst>
          </p:cNvPr>
          <p:cNvSpPr txBox="1"/>
          <p:nvPr/>
        </p:nvSpPr>
        <p:spPr>
          <a:xfrm>
            <a:off x="0" y="762000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>
                <a:solidFill>
                  <a:schemeClr val="accent1"/>
                </a:solidFill>
              </a:rPr>
              <a:t>Coupled atmospheric model (FIM) with ocean model (</a:t>
            </a:r>
            <a:r>
              <a:rPr lang="en-US" b="1" u="sng" dirty="0" err="1">
                <a:solidFill>
                  <a:schemeClr val="accent1"/>
                </a:solidFill>
              </a:rPr>
              <a:t>iHYCOM</a:t>
            </a:r>
            <a:r>
              <a:rPr lang="en-US" b="1" u="sng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37926D-52F9-4D4F-9B5E-3595F6B82731}"/>
              </a:ext>
            </a:extLst>
          </p:cNvPr>
          <p:cNvSpPr txBox="1"/>
          <p:nvPr/>
        </p:nvSpPr>
        <p:spPr>
          <a:xfrm>
            <a:off x="7086600" y="3195935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atmosphere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9C86E8-1D04-9D4A-A3EB-8BFCC7A8EBCC}"/>
              </a:ext>
            </a:extLst>
          </p:cNvPr>
          <p:cNvSpPr txBox="1"/>
          <p:nvPr/>
        </p:nvSpPr>
        <p:spPr>
          <a:xfrm>
            <a:off x="7162800" y="4648200"/>
            <a:ext cx="1345324" cy="469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ocean</a:t>
            </a:r>
          </a:p>
        </p:txBody>
      </p:sp>
    </p:spTree>
    <p:extLst>
      <p:ext uri="{BB962C8B-B14F-4D97-AF65-F5344CB8AC3E}">
        <p14:creationId xmlns:p14="http://schemas.microsoft.com/office/powerpoint/2010/main" val="2112771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283" y="655637"/>
            <a:ext cx="7448550" cy="132556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Advantages of Uniform Horizontal Grid for </a:t>
            </a:r>
            <a:br>
              <a:rPr lang="en-US" sz="2800" b="1" u="sng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2800" b="1" u="sng" dirty="0">
                <a:solidFill>
                  <a:schemeClr val="accent1"/>
                </a:solidFill>
                <a:latin typeface="Arial" charset="0"/>
                <a:ea typeface="Arial" charset="0"/>
                <a:cs typeface="Arial" charset="0"/>
              </a:rPr>
              <a:t>Atmosphere &amp; Ocean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209800"/>
            <a:ext cx="8420100" cy="3733800"/>
          </a:xfrm>
        </p:spPr>
        <p:txBody>
          <a:bodyPr>
            <a:normAutofit/>
          </a:bodyPr>
          <a:lstStyle/>
          <a:p>
            <a:endParaRPr lang="en-US" sz="2800" dirty="0">
              <a:latin typeface="Helvetica" pitchFamily="2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No need for flux coupler</a:t>
            </a:r>
          </a:p>
          <a:p>
            <a:r>
              <a:rPr lang="en-US" sz="2800" dirty="0">
                <a:latin typeface="Helvetica" pitchFamily="2" charset="0"/>
                <a:ea typeface="Arial" charset="0"/>
                <a:cs typeface="Arial" charset="0"/>
              </a:rPr>
              <a:t>Local and global conservation</a:t>
            </a:r>
          </a:p>
          <a:p>
            <a:r>
              <a:rPr lang="en-US" sz="2800" dirty="0">
                <a:latin typeface="Helvetica" pitchFamily="2" charset="0"/>
              </a:rPr>
              <a:t>No coastline discrepancies between atmosphere and ocean</a:t>
            </a:r>
          </a:p>
          <a:p>
            <a:pPr marL="342900" lvl="1" indent="0">
              <a:buNone/>
            </a:pPr>
            <a:r>
              <a:rPr lang="en-US" sz="2800" dirty="0">
                <a:latin typeface="Helvetica" pitchFamily="2" charset="0"/>
              </a:rPr>
              <a:t>- </a:t>
            </a:r>
            <a:r>
              <a:rPr lang="en-US" sz="2400" dirty="0">
                <a:latin typeface="Helvetica" pitchFamily="2" charset="0"/>
              </a:rPr>
              <a:t>especially bothersome in the presence of sea ice</a:t>
            </a:r>
          </a:p>
          <a:p>
            <a:pPr marL="342900" lvl="1" indent="0">
              <a:buNone/>
            </a:pPr>
            <a:r>
              <a:rPr lang="en-US" sz="2500" dirty="0">
                <a:latin typeface="Helvetica" pitchFamily="2" charset="0"/>
                <a:ea typeface="Arial" charset="0"/>
                <a:cs typeface="Arial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7716100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A758E1-D72D-7F4F-8268-EEE0E96A8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2542"/>
            <a:ext cx="9144000" cy="5532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048B75-33CA-DA43-A152-450BCA537D84}"/>
              </a:ext>
            </a:extLst>
          </p:cNvPr>
          <p:cNvSpPr txBox="1"/>
          <p:nvPr/>
        </p:nvSpPr>
        <p:spPr>
          <a:xfrm>
            <a:off x="5791200" y="6396335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Courtesy Kathy </a:t>
            </a:r>
            <a:r>
              <a:rPr lang="en-US" dirty="0" err="1">
                <a:solidFill>
                  <a:srgbClr val="FF0000"/>
                </a:solidFill>
              </a:rPr>
              <a:t>Pegion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129089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10165</TotalTime>
  <Words>1703</Words>
  <Application>Microsoft Macintosh PowerPoint</Application>
  <PresentationFormat>On-screen Show (4:3)</PresentationFormat>
  <Paragraphs>295</Paragraphs>
  <Slides>39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53" baseType="lpstr">
      <vt:lpstr>MS PGothic</vt:lpstr>
      <vt:lpstr>MS PGothic</vt:lpstr>
      <vt:lpstr>Myriad Pro</vt:lpstr>
      <vt:lpstr>Arial</vt:lpstr>
      <vt:lpstr>Arial Black</vt:lpstr>
      <vt:lpstr>Arial Narrow</vt:lpstr>
      <vt:lpstr>Calibri</vt:lpstr>
      <vt:lpstr>Calibri Light</vt:lpstr>
      <vt:lpstr>Courier New</vt:lpstr>
      <vt:lpstr>Helvetica</vt:lpstr>
      <vt:lpstr>Lucida Handwriting</vt:lpstr>
      <vt:lpstr>Mangal</vt:lpstr>
      <vt:lpstr>Wingdings</vt:lpstr>
      <vt:lpstr>Office Theme</vt:lpstr>
      <vt:lpstr>    Subseasonal Forecasting with an Icosahedral, Vertically Quasi-Lagrangian Coupled Model: Systematic Errors and Deterministic/Probabilistic Forecast Skill </vt:lpstr>
      <vt:lpstr>PowerPoint Presentation</vt:lpstr>
      <vt:lpstr>Potential sources of predictability on sub-seasonal time scales</vt:lpstr>
      <vt:lpstr>PowerPoint Presentation</vt:lpstr>
      <vt:lpstr>PowerPoint Presentation</vt:lpstr>
      <vt:lpstr>PowerPoint Presentation</vt:lpstr>
      <vt:lpstr>PowerPoint Presentation</vt:lpstr>
      <vt:lpstr> Advantages of Uniform Horizontal Grid for  Atmosphere &amp; Ocean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Prediction of MJO Indices (Green et al. 2017, MWR)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Earth System Models for All Time-Scales </vt:lpstr>
      <vt:lpstr>PowerPoint Presentation</vt:lpstr>
      <vt:lpstr>PowerPoint Presentation</vt:lpstr>
      <vt:lpstr>PowerPoint Presentation</vt:lpstr>
      <vt:lpstr>Future Direction for NOAA/ESRL Modeling</vt:lpstr>
    </vt:vector>
  </TitlesOfParts>
  <Company>National Science Foundation</Company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American Reinvestment &amp; Recovery Act (ARRA): GEO’s Implementation Strategy</dc:title>
  <dc:creator>Melissa  Lane</dc:creator>
  <cp:lastModifiedBy>Shan Sun</cp:lastModifiedBy>
  <cp:revision>595</cp:revision>
  <cp:lastPrinted>2017-12-11T17:56:36Z</cp:lastPrinted>
  <dcterms:created xsi:type="dcterms:W3CDTF">2012-10-30T00:45:57Z</dcterms:created>
  <dcterms:modified xsi:type="dcterms:W3CDTF">2018-03-24T01:16:32Z</dcterms:modified>
</cp:coreProperties>
</file>