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6" r:id="rId2"/>
    <p:sldId id="301" r:id="rId3"/>
    <p:sldId id="302" r:id="rId4"/>
    <p:sldId id="266" r:id="rId5"/>
    <p:sldId id="295" r:id="rId6"/>
    <p:sldId id="296" r:id="rId7"/>
    <p:sldId id="276" r:id="rId8"/>
    <p:sldId id="278" r:id="rId9"/>
    <p:sldId id="354" r:id="rId10"/>
    <p:sldId id="282" r:id="rId11"/>
    <p:sldId id="288" r:id="rId12"/>
    <p:sldId id="273" r:id="rId13"/>
    <p:sldId id="341" r:id="rId14"/>
    <p:sldId id="355" r:id="rId15"/>
    <p:sldId id="342" r:id="rId16"/>
    <p:sldId id="297" r:id="rId17"/>
    <p:sldId id="303" r:id="rId18"/>
    <p:sldId id="336" r:id="rId19"/>
    <p:sldId id="322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05" r:id="rId29"/>
    <p:sldId id="351" r:id="rId30"/>
    <p:sldId id="352" r:id="rId31"/>
    <p:sldId id="298" r:id="rId32"/>
    <p:sldId id="307" r:id="rId33"/>
    <p:sldId id="310" r:id="rId34"/>
    <p:sldId id="311" r:id="rId35"/>
    <p:sldId id="356" r:id="rId36"/>
    <p:sldId id="339" r:id="rId37"/>
    <p:sldId id="314" r:id="rId38"/>
    <p:sldId id="315" r:id="rId39"/>
    <p:sldId id="321" r:id="rId40"/>
    <p:sldId id="333" r:id="rId41"/>
    <p:sldId id="317" r:id="rId42"/>
    <p:sldId id="334" r:id="rId43"/>
    <p:sldId id="335" r:id="rId44"/>
    <p:sldId id="319" r:id="rId45"/>
    <p:sldId id="320" r:id="rId46"/>
    <p:sldId id="318" r:id="rId47"/>
    <p:sldId id="353" r:id="rId48"/>
    <p:sldId id="349" r:id="rId49"/>
    <p:sldId id="350" r:id="rId50"/>
    <p:sldId id="347" r:id="rId51"/>
    <p:sldId id="344" r:id="rId52"/>
    <p:sldId id="340" r:id="rId53"/>
    <p:sldId id="338" r:id="rId54"/>
    <p:sldId id="300" r:id="rId55"/>
    <p:sldId id="294" r:id="rId56"/>
    <p:sldId id="258" r:id="rId57"/>
  </p:sldIdLst>
  <p:sldSz cx="9899650" cy="6858000"/>
  <p:notesSz cx="6810375" cy="9942513"/>
  <p:defaultTextStyle>
    <a:defPPr>
      <a:defRPr lang="fi-FI"/>
    </a:defPPr>
    <a:lvl1pPr marL="0" algn="l" defTabSz="914228" rtl="0" eaLnBrk="1" latinLnBrk="0" hangingPunct="1">
      <a:defRPr sz="1759" kern="1200">
        <a:solidFill>
          <a:schemeClr val="tx1"/>
        </a:solidFill>
        <a:latin typeface="+mn-lt"/>
        <a:ea typeface="+mn-ea"/>
        <a:cs typeface="+mn-cs"/>
      </a:defRPr>
    </a:lvl1pPr>
    <a:lvl2pPr marL="457114" algn="l" defTabSz="914228" rtl="0" eaLnBrk="1" latinLnBrk="0" hangingPunct="1">
      <a:defRPr sz="1759" kern="1200">
        <a:solidFill>
          <a:schemeClr val="tx1"/>
        </a:solidFill>
        <a:latin typeface="+mn-lt"/>
        <a:ea typeface="+mn-ea"/>
        <a:cs typeface="+mn-cs"/>
      </a:defRPr>
    </a:lvl2pPr>
    <a:lvl3pPr marL="914228" algn="l" defTabSz="914228" rtl="0" eaLnBrk="1" latinLnBrk="0" hangingPunct="1">
      <a:defRPr sz="1759" kern="1200">
        <a:solidFill>
          <a:schemeClr val="tx1"/>
        </a:solidFill>
        <a:latin typeface="+mn-lt"/>
        <a:ea typeface="+mn-ea"/>
        <a:cs typeface="+mn-cs"/>
      </a:defRPr>
    </a:lvl3pPr>
    <a:lvl4pPr marL="1371342" algn="l" defTabSz="914228" rtl="0" eaLnBrk="1" latinLnBrk="0" hangingPunct="1">
      <a:defRPr sz="1759" kern="1200">
        <a:solidFill>
          <a:schemeClr val="tx1"/>
        </a:solidFill>
        <a:latin typeface="+mn-lt"/>
        <a:ea typeface="+mn-ea"/>
        <a:cs typeface="+mn-cs"/>
      </a:defRPr>
    </a:lvl4pPr>
    <a:lvl5pPr marL="1828456" algn="l" defTabSz="914228" rtl="0" eaLnBrk="1" latinLnBrk="0" hangingPunct="1">
      <a:defRPr sz="1759" kern="1200">
        <a:solidFill>
          <a:schemeClr val="tx1"/>
        </a:solidFill>
        <a:latin typeface="+mn-lt"/>
        <a:ea typeface="+mn-ea"/>
        <a:cs typeface="+mn-cs"/>
      </a:defRPr>
    </a:lvl5pPr>
    <a:lvl6pPr marL="2285570" algn="l" defTabSz="914228" rtl="0" eaLnBrk="1" latinLnBrk="0" hangingPunct="1">
      <a:defRPr sz="1759" kern="1200">
        <a:solidFill>
          <a:schemeClr val="tx1"/>
        </a:solidFill>
        <a:latin typeface="+mn-lt"/>
        <a:ea typeface="+mn-ea"/>
        <a:cs typeface="+mn-cs"/>
      </a:defRPr>
    </a:lvl6pPr>
    <a:lvl7pPr marL="2742684" algn="l" defTabSz="914228" rtl="0" eaLnBrk="1" latinLnBrk="0" hangingPunct="1">
      <a:defRPr sz="1759" kern="1200">
        <a:solidFill>
          <a:schemeClr val="tx1"/>
        </a:solidFill>
        <a:latin typeface="+mn-lt"/>
        <a:ea typeface="+mn-ea"/>
        <a:cs typeface="+mn-cs"/>
      </a:defRPr>
    </a:lvl7pPr>
    <a:lvl8pPr marL="3199798" algn="l" defTabSz="914228" rtl="0" eaLnBrk="1" latinLnBrk="0" hangingPunct="1">
      <a:defRPr sz="1759" kern="1200">
        <a:solidFill>
          <a:schemeClr val="tx1"/>
        </a:solidFill>
        <a:latin typeface="+mn-lt"/>
        <a:ea typeface="+mn-ea"/>
        <a:cs typeface="+mn-cs"/>
      </a:defRPr>
    </a:lvl8pPr>
    <a:lvl9pPr marL="3656912" algn="l" defTabSz="914228" rtl="0" eaLnBrk="1" latinLnBrk="0" hangingPunct="1">
      <a:defRPr sz="175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1" userDrawn="1">
          <p15:clr>
            <a:srgbClr val="A4A3A4"/>
          </p15:clr>
        </p15:guide>
        <p15:guide id="2" pos="4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461"/>
        <p:guide pos="429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8FBB7E-6EEC-0F44-A57D-0D3588BBFECB}" type="doc">
      <dgm:prSet loTypeId="urn:microsoft.com/office/officeart/2005/8/layout/ven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FEC182-4512-3A44-9213-A07758A79E16}">
      <dgm:prSet phldrT="[Text]"/>
      <dgm:spPr>
        <a:gradFill rotWithShape="0">
          <a:gsLst>
            <a:gs pos="0">
              <a:srgbClr val="0092F6"/>
            </a:gs>
            <a:gs pos="100000">
              <a:srgbClr val="77CBFA"/>
            </a:gs>
          </a:gsLst>
        </a:gradFill>
      </dgm:spPr>
      <dgm:t>
        <a:bodyPr/>
        <a:lstStyle/>
        <a:p>
          <a:r>
            <a:rPr lang="en-US"/>
            <a:t>Product</a:t>
          </a:r>
        </a:p>
      </dgm:t>
    </dgm:pt>
    <dgm:pt modelId="{791AE3E9-29F2-F94D-9E06-2579145FF6D6}" type="parTrans" cxnId="{C9D72D49-8FD6-BA4A-BF1C-57D670AFA1FD}">
      <dgm:prSet/>
      <dgm:spPr/>
      <dgm:t>
        <a:bodyPr/>
        <a:lstStyle/>
        <a:p>
          <a:endParaRPr lang="en-US"/>
        </a:p>
      </dgm:t>
    </dgm:pt>
    <dgm:pt modelId="{91ECCDD3-9856-5A46-B82E-0610112A0BDE}" type="sibTrans" cxnId="{C9D72D49-8FD6-BA4A-BF1C-57D670AFA1FD}">
      <dgm:prSet/>
      <dgm:spPr/>
      <dgm:t>
        <a:bodyPr/>
        <a:lstStyle/>
        <a:p>
          <a:endParaRPr lang="en-US"/>
        </a:p>
      </dgm:t>
    </dgm:pt>
    <dgm:pt modelId="{08738029-2474-DE40-9532-D6EFEA770148}">
      <dgm:prSet phldrT="[Text]"/>
      <dgm:spPr>
        <a:gradFill rotWithShape="0">
          <a:gsLst>
            <a:gs pos="0">
              <a:srgbClr val="68C06C"/>
            </a:gs>
            <a:gs pos="100000">
              <a:srgbClr val="AEE2B1"/>
            </a:gs>
          </a:gsLst>
        </a:gradFill>
      </dgm:spPr>
      <dgm:t>
        <a:bodyPr/>
        <a:lstStyle/>
        <a:p>
          <a:r>
            <a:rPr lang="en-US"/>
            <a:t>Human guidance</a:t>
          </a:r>
        </a:p>
      </dgm:t>
    </dgm:pt>
    <dgm:pt modelId="{7A5DF69E-783D-A64C-8F48-61C7F37780BC}" type="parTrans" cxnId="{1D74F12F-AF27-B04C-B21B-13F4202419BC}">
      <dgm:prSet/>
      <dgm:spPr/>
      <dgm:t>
        <a:bodyPr/>
        <a:lstStyle/>
        <a:p>
          <a:endParaRPr lang="en-US"/>
        </a:p>
      </dgm:t>
    </dgm:pt>
    <dgm:pt modelId="{F040FD19-900A-874D-AA2F-0F1585A4B146}" type="sibTrans" cxnId="{1D74F12F-AF27-B04C-B21B-13F4202419BC}">
      <dgm:prSet/>
      <dgm:spPr/>
      <dgm:t>
        <a:bodyPr/>
        <a:lstStyle/>
        <a:p>
          <a:endParaRPr lang="en-US"/>
        </a:p>
      </dgm:t>
    </dgm:pt>
    <dgm:pt modelId="{E8BECC9C-9A00-ED4E-97EE-A65C6AA988F2}">
      <dgm:prSet phldrT="[Text]"/>
      <dgm:spPr>
        <a:gradFill rotWithShape="0"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/>
            <a:t>Post processing</a:t>
          </a:r>
        </a:p>
      </dgm:t>
    </dgm:pt>
    <dgm:pt modelId="{1F0D2C8D-2842-4943-93FE-50058CF0C017}" type="parTrans" cxnId="{A91CB80E-60C8-3E49-924D-518AB0110032}">
      <dgm:prSet/>
      <dgm:spPr/>
      <dgm:t>
        <a:bodyPr/>
        <a:lstStyle/>
        <a:p>
          <a:endParaRPr lang="en-US"/>
        </a:p>
      </dgm:t>
    </dgm:pt>
    <dgm:pt modelId="{D7588C1D-5DFB-0A4E-A691-62BFA1F24671}" type="sibTrans" cxnId="{A91CB80E-60C8-3E49-924D-518AB0110032}">
      <dgm:prSet/>
      <dgm:spPr/>
      <dgm:t>
        <a:bodyPr/>
        <a:lstStyle/>
        <a:p>
          <a:endParaRPr lang="en-US"/>
        </a:p>
      </dgm:t>
    </dgm:pt>
    <dgm:pt modelId="{83D30473-F01D-5E49-A745-4B296725588F}">
      <dgm:prSet phldrT="[Text]"/>
      <dgm:spPr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/>
            <a:t>Raw data</a:t>
          </a:r>
        </a:p>
      </dgm:t>
    </dgm:pt>
    <dgm:pt modelId="{8D263C31-E305-E443-A79D-48C2D72A4DB9}" type="parTrans" cxnId="{B1C709E4-2DB9-8341-B8E5-99798A108CD3}">
      <dgm:prSet/>
      <dgm:spPr/>
      <dgm:t>
        <a:bodyPr/>
        <a:lstStyle/>
        <a:p>
          <a:endParaRPr lang="en-US"/>
        </a:p>
      </dgm:t>
    </dgm:pt>
    <dgm:pt modelId="{79578EDA-7C8A-6145-A7C6-39A8005D3873}" type="sibTrans" cxnId="{B1C709E4-2DB9-8341-B8E5-99798A108CD3}">
      <dgm:prSet/>
      <dgm:spPr/>
      <dgm:t>
        <a:bodyPr/>
        <a:lstStyle/>
        <a:p>
          <a:endParaRPr lang="en-US"/>
        </a:p>
      </dgm:t>
    </dgm:pt>
    <dgm:pt modelId="{45050BEE-AA6E-DD42-923D-22A0CB7A4863}">
      <dgm:prSet/>
      <dgm:spPr/>
      <dgm:t>
        <a:bodyPr/>
        <a:lstStyle/>
        <a:p>
          <a:r>
            <a:rPr lang="en-US"/>
            <a:t>Distribution</a:t>
          </a:r>
        </a:p>
      </dgm:t>
    </dgm:pt>
    <dgm:pt modelId="{6DBAF6B3-527C-6A48-A9DE-8447A71B40AA}" type="parTrans" cxnId="{EFA99111-F579-ED44-B990-87E4F34F3971}">
      <dgm:prSet/>
      <dgm:spPr/>
      <dgm:t>
        <a:bodyPr/>
        <a:lstStyle/>
        <a:p>
          <a:endParaRPr lang="en-US"/>
        </a:p>
      </dgm:t>
    </dgm:pt>
    <dgm:pt modelId="{C296617F-2D67-184E-920F-F90A87352973}" type="sibTrans" cxnId="{EFA99111-F579-ED44-B990-87E4F34F3971}">
      <dgm:prSet/>
      <dgm:spPr/>
      <dgm:t>
        <a:bodyPr/>
        <a:lstStyle/>
        <a:p>
          <a:endParaRPr lang="en-US"/>
        </a:p>
      </dgm:t>
    </dgm:pt>
    <dgm:pt modelId="{62390BC5-F5B1-A449-B5BE-9C360998B34B}" type="pres">
      <dgm:prSet presAssocID="{658FBB7E-6EEC-0F44-A57D-0D3588BBFECB}" presName="Name0" presStyleCnt="0">
        <dgm:presLayoutVars>
          <dgm:chMax val="7"/>
          <dgm:resizeHandles val="exact"/>
        </dgm:presLayoutVars>
      </dgm:prSet>
      <dgm:spPr/>
    </dgm:pt>
    <dgm:pt modelId="{16690856-6DBD-CD46-A432-AE89EAE525C0}" type="pres">
      <dgm:prSet presAssocID="{658FBB7E-6EEC-0F44-A57D-0D3588BBFECB}" presName="comp1" presStyleCnt="0"/>
      <dgm:spPr/>
    </dgm:pt>
    <dgm:pt modelId="{746680C1-AD8A-E34F-8698-A6C20F2E3DF8}" type="pres">
      <dgm:prSet presAssocID="{658FBB7E-6EEC-0F44-A57D-0D3588BBFECB}" presName="circle1" presStyleLbl="node1" presStyleIdx="0" presStyleCnt="5"/>
      <dgm:spPr/>
    </dgm:pt>
    <dgm:pt modelId="{BDBB9655-66E0-CE49-9844-F28E1D3D8071}" type="pres">
      <dgm:prSet presAssocID="{658FBB7E-6EEC-0F44-A57D-0D3588BBFECB}" presName="c1text" presStyleLbl="node1" presStyleIdx="0" presStyleCnt="5">
        <dgm:presLayoutVars>
          <dgm:bulletEnabled val="1"/>
        </dgm:presLayoutVars>
      </dgm:prSet>
      <dgm:spPr/>
    </dgm:pt>
    <dgm:pt modelId="{FE860B54-1075-5144-9FB8-3930334B7E2B}" type="pres">
      <dgm:prSet presAssocID="{658FBB7E-6EEC-0F44-A57D-0D3588BBFECB}" presName="comp2" presStyleCnt="0"/>
      <dgm:spPr/>
    </dgm:pt>
    <dgm:pt modelId="{C80E2625-060D-F94E-96C8-D7CFEC5F4BE1}" type="pres">
      <dgm:prSet presAssocID="{658FBB7E-6EEC-0F44-A57D-0D3588BBFECB}" presName="circle2" presStyleLbl="node1" presStyleIdx="1" presStyleCnt="5"/>
      <dgm:spPr/>
    </dgm:pt>
    <dgm:pt modelId="{1E2212E9-1E31-B04B-A1F0-C01D64E9D453}" type="pres">
      <dgm:prSet presAssocID="{658FBB7E-6EEC-0F44-A57D-0D3588BBFECB}" presName="c2text" presStyleLbl="node1" presStyleIdx="1" presStyleCnt="5">
        <dgm:presLayoutVars>
          <dgm:bulletEnabled val="1"/>
        </dgm:presLayoutVars>
      </dgm:prSet>
      <dgm:spPr/>
    </dgm:pt>
    <dgm:pt modelId="{D4F028E1-19E0-904B-A668-247A10C59F00}" type="pres">
      <dgm:prSet presAssocID="{658FBB7E-6EEC-0F44-A57D-0D3588BBFECB}" presName="comp3" presStyleCnt="0"/>
      <dgm:spPr/>
    </dgm:pt>
    <dgm:pt modelId="{2F6156B9-A2DC-7F46-8F07-A7C40D7EB5B5}" type="pres">
      <dgm:prSet presAssocID="{658FBB7E-6EEC-0F44-A57D-0D3588BBFECB}" presName="circle3" presStyleLbl="node1" presStyleIdx="2" presStyleCnt="5"/>
      <dgm:spPr/>
    </dgm:pt>
    <dgm:pt modelId="{9ED52C79-089A-0A46-898D-E4F15B1B32FA}" type="pres">
      <dgm:prSet presAssocID="{658FBB7E-6EEC-0F44-A57D-0D3588BBFECB}" presName="c3text" presStyleLbl="node1" presStyleIdx="2" presStyleCnt="5">
        <dgm:presLayoutVars>
          <dgm:bulletEnabled val="1"/>
        </dgm:presLayoutVars>
      </dgm:prSet>
      <dgm:spPr/>
    </dgm:pt>
    <dgm:pt modelId="{2CC11B32-9106-1A4C-B216-68F8B3106A2E}" type="pres">
      <dgm:prSet presAssocID="{658FBB7E-6EEC-0F44-A57D-0D3588BBFECB}" presName="comp4" presStyleCnt="0"/>
      <dgm:spPr/>
    </dgm:pt>
    <dgm:pt modelId="{A8B5D50E-DBF9-B641-BF9A-F4FEE002A19B}" type="pres">
      <dgm:prSet presAssocID="{658FBB7E-6EEC-0F44-A57D-0D3588BBFECB}" presName="circle4" presStyleLbl="node1" presStyleIdx="3" presStyleCnt="5"/>
      <dgm:spPr/>
    </dgm:pt>
    <dgm:pt modelId="{9772E7C9-2058-5B43-8BA1-032463181245}" type="pres">
      <dgm:prSet presAssocID="{658FBB7E-6EEC-0F44-A57D-0D3588BBFECB}" presName="c4text" presStyleLbl="node1" presStyleIdx="3" presStyleCnt="5">
        <dgm:presLayoutVars>
          <dgm:bulletEnabled val="1"/>
        </dgm:presLayoutVars>
      </dgm:prSet>
      <dgm:spPr/>
    </dgm:pt>
    <dgm:pt modelId="{283AD618-C692-D841-B85F-A934B5B853F8}" type="pres">
      <dgm:prSet presAssocID="{658FBB7E-6EEC-0F44-A57D-0D3588BBFECB}" presName="comp5" presStyleCnt="0"/>
      <dgm:spPr/>
    </dgm:pt>
    <dgm:pt modelId="{86556B4E-F90F-8848-8C07-B88A12D6C440}" type="pres">
      <dgm:prSet presAssocID="{658FBB7E-6EEC-0F44-A57D-0D3588BBFECB}" presName="circle5" presStyleLbl="node1" presStyleIdx="4" presStyleCnt="5"/>
      <dgm:spPr/>
    </dgm:pt>
    <dgm:pt modelId="{3EF53F7E-85A7-1443-8080-570EF3233CDB}" type="pres">
      <dgm:prSet presAssocID="{658FBB7E-6EEC-0F44-A57D-0D3588BBFECB}" presName="c5text" presStyleLbl="node1" presStyleIdx="4" presStyleCnt="5">
        <dgm:presLayoutVars>
          <dgm:bulletEnabled val="1"/>
        </dgm:presLayoutVars>
      </dgm:prSet>
      <dgm:spPr/>
    </dgm:pt>
  </dgm:ptLst>
  <dgm:cxnLst>
    <dgm:cxn modelId="{E4E7A204-1879-4105-97A3-9E4428444AF0}" type="presOf" srcId="{08738029-2474-DE40-9532-D6EFEA770148}" destId="{2F6156B9-A2DC-7F46-8F07-A7C40D7EB5B5}" srcOrd="0" destOrd="0" presId="urn:microsoft.com/office/officeart/2005/8/layout/venn2"/>
    <dgm:cxn modelId="{A91CB80E-60C8-3E49-924D-518AB0110032}" srcId="{658FBB7E-6EEC-0F44-A57D-0D3588BBFECB}" destId="{E8BECC9C-9A00-ED4E-97EE-A65C6AA988F2}" srcOrd="3" destOrd="0" parTransId="{1F0D2C8D-2842-4943-93FE-50058CF0C017}" sibTransId="{D7588C1D-5DFB-0A4E-A691-62BFA1F24671}"/>
    <dgm:cxn modelId="{E4C96A0F-0BAE-4981-A7E1-F00304F23E1E}" type="presOf" srcId="{658FBB7E-6EEC-0F44-A57D-0D3588BBFECB}" destId="{62390BC5-F5B1-A449-B5BE-9C360998B34B}" srcOrd="0" destOrd="0" presId="urn:microsoft.com/office/officeart/2005/8/layout/venn2"/>
    <dgm:cxn modelId="{EFA99111-F579-ED44-B990-87E4F34F3971}" srcId="{658FBB7E-6EEC-0F44-A57D-0D3588BBFECB}" destId="{45050BEE-AA6E-DD42-923D-22A0CB7A4863}" srcOrd="0" destOrd="0" parTransId="{6DBAF6B3-527C-6A48-A9DE-8447A71B40AA}" sibTransId="{C296617F-2D67-184E-920F-F90A87352973}"/>
    <dgm:cxn modelId="{1D74F12F-AF27-B04C-B21B-13F4202419BC}" srcId="{658FBB7E-6EEC-0F44-A57D-0D3588BBFECB}" destId="{08738029-2474-DE40-9532-D6EFEA770148}" srcOrd="2" destOrd="0" parTransId="{7A5DF69E-783D-A64C-8F48-61C7F37780BC}" sibTransId="{F040FD19-900A-874D-AA2F-0F1585A4B146}"/>
    <dgm:cxn modelId="{3DC14834-6A5A-4A67-9EA8-706B5CF1A563}" type="presOf" srcId="{83D30473-F01D-5E49-A745-4B296725588F}" destId="{86556B4E-F90F-8848-8C07-B88A12D6C440}" srcOrd="0" destOrd="0" presId="urn:microsoft.com/office/officeart/2005/8/layout/venn2"/>
    <dgm:cxn modelId="{88590B39-EB9D-4F24-A1B4-742D8A4E7A78}" type="presOf" srcId="{83D30473-F01D-5E49-A745-4B296725588F}" destId="{3EF53F7E-85A7-1443-8080-570EF3233CDB}" srcOrd="1" destOrd="0" presId="urn:microsoft.com/office/officeart/2005/8/layout/venn2"/>
    <dgm:cxn modelId="{0FDAE962-7215-4CF0-B0B0-47045F77E11E}" type="presOf" srcId="{E8BECC9C-9A00-ED4E-97EE-A65C6AA988F2}" destId="{9772E7C9-2058-5B43-8BA1-032463181245}" srcOrd="1" destOrd="0" presId="urn:microsoft.com/office/officeart/2005/8/layout/venn2"/>
    <dgm:cxn modelId="{C9D72D49-8FD6-BA4A-BF1C-57D670AFA1FD}" srcId="{658FBB7E-6EEC-0F44-A57D-0D3588BBFECB}" destId="{68FEC182-4512-3A44-9213-A07758A79E16}" srcOrd="1" destOrd="0" parTransId="{791AE3E9-29F2-F94D-9E06-2579145FF6D6}" sibTransId="{91ECCDD3-9856-5A46-B82E-0610112A0BDE}"/>
    <dgm:cxn modelId="{9B38C65A-31F9-4E3C-9936-E5BEB69B0CA6}" type="presOf" srcId="{68FEC182-4512-3A44-9213-A07758A79E16}" destId="{1E2212E9-1E31-B04B-A1F0-C01D64E9D453}" srcOrd="1" destOrd="0" presId="urn:microsoft.com/office/officeart/2005/8/layout/venn2"/>
    <dgm:cxn modelId="{ED87767B-8892-4326-961F-F868262CEC8E}" type="presOf" srcId="{45050BEE-AA6E-DD42-923D-22A0CB7A4863}" destId="{BDBB9655-66E0-CE49-9844-F28E1D3D8071}" srcOrd="1" destOrd="0" presId="urn:microsoft.com/office/officeart/2005/8/layout/venn2"/>
    <dgm:cxn modelId="{8B5A2EB0-A9DF-4813-AFCF-C830968C81BC}" type="presOf" srcId="{08738029-2474-DE40-9532-D6EFEA770148}" destId="{9ED52C79-089A-0A46-898D-E4F15B1B32FA}" srcOrd="1" destOrd="0" presId="urn:microsoft.com/office/officeart/2005/8/layout/venn2"/>
    <dgm:cxn modelId="{B1C709E4-2DB9-8341-B8E5-99798A108CD3}" srcId="{658FBB7E-6EEC-0F44-A57D-0D3588BBFECB}" destId="{83D30473-F01D-5E49-A745-4B296725588F}" srcOrd="4" destOrd="0" parTransId="{8D263C31-E305-E443-A79D-48C2D72A4DB9}" sibTransId="{79578EDA-7C8A-6145-A7C6-39A8005D3873}"/>
    <dgm:cxn modelId="{8789A5E6-EFA5-497C-8248-AF71BC28377E}" type="presOf" srcId="{45050BEE-AA6E-DD42-923D-22A0CB7A4863}" destId="{746680C1-AD8A-E34F-8698-A6C20F2E3DF8}" srcOrd="0" destOrd="0" presId="urn:microsoft.com/office/officeart/2005/8/layout/venn2"/>
    <dgm:cxn modelId="{A2F208F5-7269-4593-91FC-66BC29968D20}" type="presOf" srcId="{E8BECC9C-9A00-ED4E-97EE-A65C6AA988F2}" destId="{A8B5D50E-DBF9-B641-BF9A-F4FEE002A19B}" srcOrd="0" destOrd="0" presId="urn:microsoft.com/office/officeart/2005/8/layout/venn2"/>
    <dgm:cxn modelId="{13147AFD-D460-4D2C-861B-7AF8462147ED}" type="presOf" srcId="{68FEC182-4512-3A44-9213-A07758A79E16}" destId="{C80E2625-060D-F94E-96C8-D7CFEC5F4BE1}" srcOrd="0" destOrd="0" presId="urn:microsoft.com/office/officeart/2005/8/layout/venn2"/>
    <dgm:cxn modelId="{C34980E2-DA7B-45D3-AF84-D49480C40B48}" type="presParOf" srcId="{62390BC5-F5B1-A449-B5BE-9C360998B34B}" destId="{16690856-6DBD-CD46-A432-AE89EAE525C0}" srcOrd="0" destOrd="0" presId="urn:microsoft.com/office/officeart/2005/8/layout/venn2"/>
    <dgm:cxn modelId="{966959EE-280E-4E1E-A558-9E29ECD09868}" type="presParOf" srcId="{16690856-6DBD-CD46-A432-AE89EAE525C0}" destId="{746680C1-AD8A-E34F-8698-A6C20F2E3DF8}" srcOrd="0" destOrd="0" presId="urn:microsoft.com/office/officeart/2005/8/layout/venn2"/>
    <dgm:cxn modelId="{E394EB93-083F-4D1F-8432-2DA57983CB99}" type="presParOf" srcId="{16690856-6DBD-CD46-A432-AE89EAE525C0}" destId="{BDBB9655-66E0-CE49-9844-F28E1D3D8071}" srcOrd="1" destOrd="0" presId="urn:microsoft.com/office/officeart/2005/8/layout/venn2"/>
    <dgm:cxn modelId="{C415A33D-5B0D-497C-ABDA-3656C65E923F}" type="presParOf" srcId="{62390BC5-F5B1-A449-B5BE-9C360998B34B}" destId="{FE860B54-1075-5144-9FB8-3930334B7E2B}" srcOrd="1" destOrd="0" presId="urn:microsoft.com/office/officeart/2005/8/layout/venn2"/>
    <dgm:cxn modelId="{F273BD2E-5870-4ADD-981F-A14CC67813A2}" type="presParOf" srcId="{FE860B54-1075-5144-9FB8-3930334B7E2B}" destId="{C80E2625-060D-F94E-96C8-D7CFEC5F4BE1}" srcOrd="0" destOrd="0" presId="urn:microsoft.com/office/officeart/2005/8/layout/venn2"/>
    <dgm:cxn modelId="{9C2B8B3B-9121-4324-9FE8-16D5B3C67A06}" type="presParOf" srcId="{FE860B54-1075-5144-9FB8-3930334B7E2B}" destId="{1E2212E9-1E31-B04B-A1F0-C01D64E9D453}" srcOrd="1" destOrd="0" presId="urn:microsoft.com/office/officeart/2005/8/layout/venn2"/>
    <dgm:cxn modelId="{04392443-EB02-4A42-9A1F-E22EDE5FE24E}" type="presParOf" srcId="{62390BC5-F5B1-A449-B5BE-9C360998B34B}" destId="{D4F028E1-19E0-904B-A668-247A10C59F00}" srcOrd="2" destOrd="0" presId="urn:microsoft.com/office/officeart/2005/8/layout/venn2"/>
    <dgm:cxn modelId="{C4DA4785-5BED-4F53-96DB-C603686B083D}" type="presParOf" srcId="{D4F028E1-19E0-904B-A668-247A10C59F00}" destId="{2F6156B9-A2DC-7F46-8F07-A7C40D7EB5B5}" srcOrd="0" destOrd="0" presId="urn:microsoft.com/office/officeart/2005/8/layout/venn2"/>
    <dgm:cxn modelId="{D38D9347-62BE-4CE9-80F4-E19A3BDD4430}" type="presParOf" srcId="{D4F028E1-19E0-904B-A668-247A10C59F00}" destId="{9ED52C79-089A-0A46-898D-E4F15B1B32FA}" srcOrd="1" destOrd="0" presId="urn:microsoft.com/office/officeart/2005/8/layout/venn2"/>
    <dgm:cxn modelId="{D99A741D-065B-413C-AD61-6EC912C039EE}" type="presParOf" srcId="{62390BC5-F5B1-A449-B5BE-9C360998B34B}" destId="{2CC11B32-9106-1A4C-B216-68F8B3106A2E}" srcOrd="3" destOrd="0" presId="urn:microsoft.com/office/officeart/2005/8/layout/venn2"/>
    <dgm:cxn modelId="{07DBA9ED-DCF2-478A-BF90-B57F1CC6B960}" type="presParOf" srcId="{2CC11B32-9106-1A4C-B216-68F8B3106A2E}" destId="{A8B5D50E-DBF9-B641-BF9A-F4FEE002A19B}" srcOrd="0" destOrd="0" presId="urn:microsoft.com/office/officeart/2005/8/layout/venn2"/>
    <dgm:cxn modelId="{E10C8CFB-7EF2-4744-90F5-F8937CB78327}" type="presParOf" srcId="{2CC11B32-9106-1A4C-B216-68F8B3106A2E}" destId="{9772E7C9-2058-5B43-8BA1-032463181245}" srcOrd="1" destOrd="0" presId="urn:microsoft.com/office/officeart/2005/8/layout/venn2"/>
    <dgm:cxn modelId="{50A296FE-79CE-41C8-9DA4-BC6611D9DD09}" type="presParOf" srcId="{62390BC5-F5B1-A449-B5BE-9C360998B34B}" destId="{283AD618-C692-D841-B85F-A934B5B853F8}" srcOrd="4" destOrd="0" presId="urn:microsoft.com/office/officeart/2005/8/layout/venn2"/>
    <dgm:cxn modelId="{A0110A32-7428-4444-A967-6278547C8C53}" type="presParOf" srcId="{283AD618-C692-D841-B85F-A934B5B853F8}" destId="{86556B4E-F90F-8848-8C07-B88A12D6C440}" srcOrd="0" destOrd="0" presId="urn:microsoft.com/office/officeart/2005/8/layout/venn2"/>
    <dgm:cxn modelId="{8190C1DC-E22B-4F20-8FFF-4C08B331C4B8}" type="presParOf" srcId="{283AD618-C692-D841-B85F-A934B5B853F8}" destId="{3EF53F7E-85A7-1443-8080-570EF3233CDB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00D0E6-4CFA-C74A-9A18-4DDAA4F03D7D}" type="doc">
      <dgm:prSet loTypeId="urn:microsoft.com/office/officeart/2005/8/layout/hList7" loCatId="" qsTypeId="urn:microsoft.com/office/officeart/2005/8/quickstyle/simple4" qsCatId="simple" csTypeId="urn:microsoft.com/office/officeart/2005/8/colors/accent1_2" csCatId="accent1" phldr="1"/>
      <dgm:spPr/>
    </dgm:pt>
    <dgm:pt modelId="{454E7A6D-62F0-D645-91EF-E3FA5664EDB1}">
      <dgm:prSet phldrT="[Text]"/>
      <dgm:spPr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/>
            <a:t>SATELLITES</a:t>
          </a:r>
        </a:p>
      </dgm:t>
    </dgm:pt>
    <dgm:pt modelId="{E0E5AD90-3840-794A-A1D6-004F9D0F9C33}" type="parTrans" cxnId="{21FA6651-4EEA-EC42-A23E-316D5F1BAD19}">
      <dgm:prSet/>
      <dgm:spPr/>
      <dgm:t>
        <a:bodyPr/>
        <a:lstStyle/>
        <a:p>
          <a:endParaRPr lang="en-US"/>
        </a:p>
      </dgm:t>
    </dgm:pt>
    <dgm:pt modelId="{00172729-C262-244C-88CE-0ABE3A9377CF}" type="sibTrans" cxnId="{21FA6651-4EEA-EC42-A23E-316D5F1BAD19}">
      <dgm:prSet/>
      <dgm:spPr/>
      <dgm:t>
        <a:bodyPr/>
        <a:lstStyle/>
        <a:p>
          <a:endParaRPr lang="en-US"/>
        </a:p>
      </dgm:t>
    </dgm:pt>
    <dgm:pt modelId="{C6CBFD8C-9D00-ED4A-9BAF-2FFB2F976B31}">
      <dgm:prSet phldrT="[Text]"/>
      <dgm:spPr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/>
            <a:t>OBSERVATIONS</a:t>
          </a:r>
        </a:p>
      </dgm:t>
    </dgm:pt>
    <dgm:pt modelId="{59C5C091-9E82-BA40-AE35-A9738BB5F4D1}" type="parTrans" cxnId="{D2DB9D16-1DC2-C147-9003-3BB01519BFE9}">
      <dgm:prSet/>
      <dgm:spPr/>
      <dgm:t>
        <a:bodyPr/>
        <a:lstStyle/>
        <a:p>
          <a:endParaRPr lang="en-US"/>
        </a:p>
      </dgm:t>
    </dgm:pt>
    <dgm:pt modelId="{EB5C9B31-EB42-574A-BA4D-69629936014A}" type="sibTrans" cxnId="{D2DB9D16-1DC2-C147-9003-3BB01519BFE9}">
      <dgm:prSet/>
      <dgm:spPr/>
      <dgm:t>
        <a:bodyPr/>
        <a:lstStyle/>
        <a:p>
          <a:endParaRPr lang="en-US"/>
        </a:p>
      </dgm:t>
    </dgm:pt>
    <dgm:pt modelId="{289FBE79-F1CE-6548-8834-C7690A0374F7}">
      <dgm:prSet phldrT="[Text]"/>
      <dgm:spPr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/>
            <a:t>LIGHTNNING DETECTION NETWORK</a:t>
          </a:r>
        </a:p>
      </dgm:t>
    </dgm:pt>
    <dgm:pt modelId="{2145E001-E568-D84B-ACA4-355E02178FD5}" type="parTrans" cxnId="{A2A61AB4-B99F-3243-BED2-266F07A2DF9C}">
      <dgm:prSet/>
      <dgm:spPr/>
      <dgm:t>
        <a:bodyPr/>
        <a:lstStyle/>
        <a:p>
          <a:endParaRPr lang="en-US"/>
        </a:p>
      </dgm:t>
    </dgm:pt>
    <dgm:pt modelId="{01D7CD74-A854-8A45-836A-E70E9CCA294D}" type="sibTrans" cxnId="{A2A61AB4-B99F-3243-BED2-266F07A2DF9C}">
      <dgm:prSet/>
      <dgm:spPr/>
      <dgm:t>
        <a:bodyPr/>
        <a:lstStyle/>
        <a:p>
          <a:endParaRPr lang="en-US"/>
        </a:p>
      </dgm:t>
    </dgm:pt>
    <dgm:pt modelId="{5FDE9C9D-1E02-E948-8594-6EA8523C212B}">
      <dgm:prSet phldrT="[Text]"/>
      <dgm:spPr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/>
            <a:t>NUMERICAL MODELS</a:t>
          </a:r>
        </a:p>
      </dgm:t>
    </dgm:pt>
    <dgm:pt modelId="{E8B1A73D-F15E-6342-AE8A-2E9AC276D844}" type="parTrans" cxnId="{D64CACAA-EF09-4543-B7FE-40AEDD87ADAC}">
      <dgm:prSet/>
      <dgm:spPr/>
      <dgm:t>
        <a:bodyPr/>
        <a:lstStyle/>
        <a:p>
          <a:endParaRPr lang="en-US"/>
        </a:p>
      </dgm:t>
    </dgm:pt>
    <dgm:pt modelId="{28092500-6F51-BD4B-BBC7-E6C61AFE9DD4}" type="sibTrans" cxnId="{D64CACAA-EF09-4543-B7FE-40AEDD87ADAC}">
      <dgm:prSet/>
      <dgm:spPr/>
      <dgm:t>
        <a:bodyPr/>
        <a:lstStyle/>
        <a:p>
          <a:endParaRPr lang="en-US"/>
        </a:p>
      </dgm:t>
    </dgm:pt>
    <dgm:pt modelId="{657F6C57-7E07-A84F-9961-F525CD207873}">
      <dgm:prSet phldrT="[Text]"/>
      <dgm:spPr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/>
            <a:t>RADAR NETWORK </a:t>
          </a:r>
        </a:p>
      </dgm:t>
    </dgm:pt>
    <dgm:pt modelId="{6FE0B0F4-FEC1-9144-8790-6EBE2EDCC128}" type="parTrans" cxnId="{746D00C9-241C-BC46-8331-3A425B42EF62}">
      <dgm:prSet/>
      <dgm:spPr/>
      <dgm:t>
        <a:bodyPr/>
        <a:lstStyle/>
        <a:p>
          <a:endParaRPr lang="en-US"/>
        </a:p>
      </dgm:t>
    </dgm:pt>
    <dgm:pt modelId="{62C69DB2-B03D-7547-9F56-767B8EFC3AF8}" type="sibTrans" cxnId="{746D00C9-241C-BC46-8331-3A425B42EF62}">
      <dgm:prSet/>
      <dgm:spPr/>
      <dgm:t>
        <a:bodyPr/>
        <a:lstStyle/>
        <a:p>
          <a:endParaRPr lang="en-US"/>
        </a:p>
      </dgm:t>
    </dgm:pt>
    <dgm:pt modelId="{BBAA409D-0AAE-6E4B-9681-B69D3726710C}">
      <dgm:prSet/>
      <dgm:spPr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/>
            <a:t>Polar</a:t>
          </a:r>
        </a:p>
      </dgm:t>
    </dgm:pt>
    <dgm:pt modelId="{40751791-EEBF-B14C-B583-A8C68CCFE4E7}" type="parTrans" cxnId="{5F2BEC2A-631E-B74B-B21A-F3F95C4E3E8A}">
      <dgm:prSet/>
      <dgm:spPr/>
      <dgm:t>
        <a:bodyPr/>
        <a:lstStyle/>
        <a:p>
          <a:endParaRPr lang="en-US"/>
        </a:p>
      </dgm:t>
    </dgm:pt>
    <dgm:pt modelId="{CA567888-D407-0341-921C-DFA9F026A49B}" type="sibTrans" cxnId="{5F2BEC2A-631E-B74B-B21A-F3F95C4E3E8A}">
      <dgm:prSet/>
      <dgm:spPr/>
      <dgm:t>
        <a:bodyPr/>
        <a:lstStyle/>
        <a:p>
          <a:endParaRPr lang="en-US"/>
        </a:p>
      </dgm:t>
    </dgm:pt>
    <dgm:pt modelId="{4880E6DF-14BC-E24C-8711-F86D1379468B}">
      <dgm:prSet/>
      <dgm:spPr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/>
            <a:t>Geostationary</a:t>
          </a:r>
        </a:p>
      </dgm:t>
    </dgm:pt>
    <dgm:pt modelId="{194E02C8-0B19-794B-BEB0-C8FE55B29327}" type="parTrans" cxnId="{84B69727-125D-514E-8F40-F97DFA1A8D32}">
      <dgm:prSet/>
      <dgm:spPr/>
      <dgm:t>
        <a:bodyPr/>
        <a:lstStyle/>
        <a:p>
          <a:endParaRPr lang="en-US"/>
        </a:p>
      </dgm:t>
    </dgm:pt>
    <dgm:pt modelId="{DA6DD524-64D3-8643-843F-0A57B6AE27C9}" type="sibTrans" cxnId="{84B69727-125D-514E-8F40-F97DFA1A8D32}">
      <dgm:prSet/>
      <dgm:spPr/>
      <dgm:t>
        <a:bodyPr/>
        <a:lstStyle/>
        <a:p>
          <a:endParaRPr lang="en-US"/>
        </a:p>
      </dgm:t>
    </dgm:pt>
    <dgm:pt modelId="{B04186DB-C0AA-0B44-901E-0D5BB350EB56}">
      <dgm:prSet/>
      <dgm:spPr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/>
            <a:t>National</a:t>
          </a:r>
        </a:p>
      </dgm:t>
    </dgm:pt>
    <dgm:pt modelId="{A3EA11AF-467F-6E43-B64F-6A4DEAC78F32}" type="parTrans" cxnId="{F90611D6-F13E-B840-AAA3-C383D7B1C3B8}">
      <dgm:prSet/>
      <dgm:spPr/>
      <dgm:t>
        <a:bodyPr/>
        <a:lstStyle/>
        <a:p>
          <a:endParaRPr lang="en-US"/>
        </a:p>
      </dgm:t>
    </dgm:pt>
    <dgm:pt modelId="{F5321274-5F05-9347-9775-8F9E731CF51B}" type="sibTrans" cxnId="{F90611D6-F13E-B840-AAA3-C383D7B1C3B8}">
      <dgm:prSet/>
      <dgm:spPr/>
      <dgm:t>
        <a:bodyPr/>
        <a:lstStyle/>
        <a:p>
          <a:endParaRPr lang="en-US"/>
        </a:p>
      </dgm:t>
    </dgm:pt>
    <dgm:pt modelId="{2F57471B-5275-3A4D-B515-94987198FA41}">
      <dgm:prSet/>
      <dgm:spPr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 err="1"/>
            <a:t>Baltrad</a:t>
          </a:r>
          <a:r>
            <a:rPr lang="en-US"/>
            <a:t> (</a:t>
          </a:r>
          <a:r>
            <a:rPr lang="en-US" err="1"/>
            <a:t>Norhern</a:t>
          </a:r>
          <a:r>
            <a:rPr lang="en-US"/>
            <a:t> Europe)</a:t>
          </a:r>
        </a:p>
      </dgm:t>
    </dgm:pt>
    <dgm:pt modelId="{B79C6C1B-3F31-AA43-A42E-84446C37D5C6}" type="parTrans" cxnId="{E42C4128-DBA7-A445-B228-8461BD0BF7BA}">
      <dgm:prSet/>
      <dgm:spPr/>
      <dgm:t>
        <a:bodyPr/>
        <a:lstStyle/>
        <a:p>
          <a:endParaRPr lang="en-US"/>
        </a:p>
      </dgm:t>
    </dgm:pt>
    <dgm:pt modelId="{FB3FE6E9-66FA-CF49-9BEE-6EE8675ABA01}" type="sibTrans" cxnId="{E42C4128-DBA7-A445-B228-8461BD0BF7BA}">
      <dgm:prSet/>
      <dgm:spPr/>
      <dgm:t>
        <a:bodyPr/>
        <a:lstStyle/>
        <a:p>
          <a:endParaRPr lang="en-US"/>
        </a:p>
      </dgm:t>
    </dgm:pt>
    <dgm:pt modelId="{472022AB-6D2B-AF47-8BD8-392C84C0C069}">
      <dgm:prSet phldrT="[Text]"/>
      <dgm:spPr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/>
            <a:t>Atmospheric / Ocean / Road</a:t>
          </a:r>
        </a:p>
      </dgm:t>
    </dgm:pt>
    <dgm:pt modelId="{A692658C-4574-AC44-A94F-C1502A0EEE0C}" type="parTrans" cxnId="{76A369E9-16CA-D54F-9B9F-9A01467AFDCB}">
      <dgm:prSet/>
      <dgm:spPr/>
      <dgm:t>
        <a:bodyPr/>
        <a:lstStyle/>
        <a:p>
          <a:endParaRPr lang="en-US"/>
        </a:p>
      </dgm:t>
    </dgm:pt>
    <dgm:pt modelId="{9E9BC00B-CF6D-034F-A80C-8041AB801164}" type="sibTrans" cxnId="{76A369E9-16CA-D54F-9B9F-9A01467AFDCB}">
      <dgm:prSet/>
      <dgm:spPr/>
      <dgm:t>
        <a:bodyPr/>
        <a:lstStyle/>
        <a:p>
          <a:endParaRPr lang="en-US"/>
        </a:p>
      </dgm:t>
    </dgm:pt>
    <dgm:pt modelId="{5F87BA23-A3FD-244C-A9CB-23B917BEA5C8}">
      <dgm:prSet phldrT="[Text]"/>
      <dgm:spPr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/>
            <a:t>Local 2.5 km /  Global 25 km</a:t>
          </a:r>
        </a:p>
      </dgm:t>
    </dgm:pt>
    <dgm:pt modelId="{0EFFB824-6D71-5C4C-8D12-2B0835093BF0}" type="parTrans" cxnId="{7A02D0C0-612A-4546-BB84-4B7B6AE1A8B1}">
      <dgm:prSet/>
      <dgm:spPr/>
      <dgm:t>
        <a:bodyPr/>
        <a:lstStyle/>
        <a:p>
          <a:endParaRPr lang="en-US"/>
        </a:p>
      </dgm:t>
    </dgm:pt>
    <dgm:pt modelId="{3C5D67CB-49AF-3446-AA64-9CE44ED42107}" type="sibTrans" cxnId="{7A02D0C0-612A-4546-BB84-4B7B6AE1A8B1}">
      <dgm:prSet/>
      <dgm:spPr/>
      <dgm:t>
        <a:bodyPr/>
        <a:lstStyle/>
        <a:p>
          <a:endParaRPr lang="en-US"/>
        </a:p>
      </dgm:t>
    </dgm:pt>
    <dgm:pt modelId="{278A121E-BCA9-9E41-BCBC-B2AF68030B1F}">
      <dgm:prSet/>
      <dgm:spPr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/>
            <a:t>Global Network</a:t>
          </a:r>
        </a:p>
      </dgm:t>
    </dgm:pt>
    <dgm:pt modelId="{484F1CE2-245E-8E46-9F7A-23B1A0D48AB2}" type="parTrans" cxnId="{ECECDB36-5D34-F345-A32B-1D8F2804C9F1}">
      <dgm:prSet/>
      <dgm:spPr/>
      <dgm:t>
        <a:bodyPr/>
        <a:lstStyle/>
        <a:p>
          <a:endParaRPr lang="en-US"/>
        </a:p>
      </dgm:t>
    </dgm:pt>
    <dgm:pt modelId="{BDA0A4B3-7DAA-A648-8084-E4FDAFA9FF1B}" type="sibTrans" cxnId="{ECECDB36-5D34-F345-A32B-1D8F2804C9F1}">
      <dgm:prSet/>
      <dgm:spPr/>
      <dgm:t>
        <a:bodyPr/>
        <a:lstStyle/>
        <a:p>
          <a:endParaRPr lang="en-US"/>
        </a:p>
      </dgm:t>
    </dgm:pt>
    <dgm:pt modelId="{17D1197E-F55D-F148-9BAD-48A4230FC71C}">
      <dgm:prSet/>
      <dgm:spPr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/>
            <a:t>Surface / Balloons / Airplanes</a:t>
          </a:r>
        </a:p>
      </dgm:t>
    </dgm:pt>
    <dgm:pt modelId="{7D9B6676-1830-E846-A6E0-A7E76CC79ABE}" type="parTrans" cxnId="{D62E9C2C-C259-D244-ACCE-4D556E9FDD5D}">
      <dgm:prSet/>
      <dgm:spPr/>
      <dgm:t>
        <a:bodyPr/>
        <a:lstStyle/>
        <a:p>
          <a:endParaRPr lang="en-US"/>
        </a:p>
      </dgm:t>
    </dgm:pt>
    <dgm:pt modelId="{075FC341-F72A-9244-811F-B735FDC31C72}" type="sibTrans" cxnId="{D62E9C2C-C259-D244-ACCE-4D556E9FDD5D}">
      <dgm:prSet/>
      <dgm:spPr/>
      <dgm:t>
        <a:bodyPr/>
        <a:lstStyle/>
        <a:p>
          <a:endParaRPr lang="en-US"/>
        </a:p>
      </dgm:t>
    </dgm:pt>
    <dgm:pt modelId="{1070A228-D306-B840-84BC-68DACD84858C}">
      <dgm:prSet/>
      <dgm:spPr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/>
            <a:t>Opera (Europe)</a:t>
          </a:r>
        </a:p>
      </dgm:t>
    </dgm:pt>
    <dgm:pt modelId="{3F995C48-A888-EA42-ABCB-A4E95A2C74F6}" type="parTrans" cxnId="{29A0A1DF-6F71-9047-80D1-CF0860BE884C}">
      <dgm:prSet/>
      <dgm:spPr/>
      <dgm:t>
        <a:bodyPr/>
        <a:lstStyle/>
        <a:p>
          <a:endParaRPr lang="en-US"/>
        </a:p>
      </dgm:t>
    </dgm:pt>
    <dgm:pt modelId="{65511418-101A-FD41-9FF3-8C4A90EBE2EC}" type="sibTrans" cxnId="{29A0A1DF-6F71-9047-80D1-CF0860BE884C}">
      <dgm:prSet/>
      <dgm:spPr/>
      <dgm:t>
        <a:bodyPr/>
        <a:lstStyle/>
        <a:p>
          <a:endParaRPr lang="en-US"/>
        </a:p>
      </dgm:t>
    </dgm:pt>
    <dgm:pt modelId="{2068BF5E-5B0B-B348-9AA9-AD2BEBBD8BA5}">
      <dgm:prSet/>
      <dgm:spPr>
        <a:gradFill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/>
            <a:t>Northern Europe</a:t>
          </a:r>
        </a:p>
      </dgm:t>
    </dgm:pt>
    <dgm:pt modelId="{03067E20-219D-AA4B-B6FB-0AE0AF4CD649}" type="parTrans" cxnId="{64E55A36-A79C-6840-B5F9-E45857D435D5}">
      <dgm:prSet/>
      <dgm:spPr/>
      <dgm:t>
        <a:bodyPr/>
        <a:lstStyle/>
        <a:p>
          <a:endParaRPr lang="en-US"/>
        </a:p>
      </dgm:t>
    </dgm:pt>
    <dgm:pt modelId="{0B57DEF5-6EEC-4945-82B6-646786BAE15C}" type="sibTrans" cxnId="{64E55A36-A79C-6840-B5F9-E45857D435D5}">
      <dgm:prSet/>
      <dgm:spPr/>
      <dgm:t>
        <a:bodyPr/>
        <a:lstStyle/>
        <a:p>
          <a:endParaRPr lang="en-US"/>
        </a:p>
      </dgm:t>
    </dgm:pt>
    <dgm:pt modelId="{3D529740-224D-CF4C-808C-7FA45BC2D69C}">
      <dgm:prSet/>
      <dgm:spPr>
        <a:gradFill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/>
            <a:t>CROWDSOURCING</a:t>
          </a:r>
        </a:p>
      </dgm:t>
    </dgm:pt>
    <dgm:pt modelId="{36B04331-21E5-0744-954C-2A77C782FD10}" type="parTrans" cxnId="{271AEA0E-49CC-C440-A2A1-6B4729C2C52B}">
      <dgm:prSet/>
      <dgm:spPr/>
      <dgm:t>
        <a:bodyPr/>
        <a:lstStyle/>
        <a:p>
          <a:endParaRPr lang="en-US"/>
        </a:p>
      </dgm:t>
    </dgm:pt>
    <dgm:pt modelId="{6CAC479C-931A-FB43-AF03-2EAC51A8B127}" type="sibTrans" cxnId="{271AEA0E-49CC-C440-A2A1-6B4729C2C52B}">
      <dgm:prSet/>
      <dgm:spPr/>
      <dgm:t>
        <a:bodyPr/>
        <a:lstStyle/>
        <a:p>
          <a:endParaRPr lang="en-US"/>
        </a:p>
      </dgm:t>
    </dgm:pt>
    <dgm:pt modelId="{68916A95-A343-6440-8EE1-7CEA459FA15F}">
      <dgm:prSet/>
      <dgm:spPr>
        <a:gradFill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/>
            <a:t>Social sensor networks</a:t>
          </a:r>
        </a:p>
      </dgm:t>
    </dgm:pt>
    <dgm:pt modelId="{67A378FA-A71C-1C49-BEE1-6F8BCEE61B74}" type="parTrans" cxnId="{039EBBAA-49CC-984C-A6EB-87EA099AC6A7}">
      <dgm:prSet/>
      <dgm:spPr/>
      <dgm:t>
        <a:bodyPr/>
        <a:lstStyle/>
        <a:p>
          <a:endParaRPr lang="en-US"/>
        </a:p>
      </dgm:t>
    </dgm:pt>
    <dgm:pt modelId="{98564ED4-1F4B-4940-ABD6-49D5E0568877}" type="sibTrans" cxnId="{039EBBAA-49CC-984C-A6EB-87EA099AC6A7}">
      <dgm:prSet/>
      <dgm:spPr/>
      <dgm:t>
        <a:bodyPr/>
        <a:lstStyle/>
        <a:p>
          <a:endParaRPr lang="en-US"/>
        </a:p>
      </dgm:t>
    </dgm:pt>
    <dgm:pt modelId="{B0F6E60B-E625-0C46-B1E1-48D5D2600496}">
      <dgm:prSet/>
      <dgm:spPr>
        <a:gradFill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/>
            <a:t>Smartphones</a:t>
          </a:r>
        </a:p>
      </dgm:t>
    </dgm:pt>
    <dgm:pt modelId="{83CF5D14-3B93-574C-A4BF-989B2A7C9F0E}" type="parTrans" cxnId="{6850355D-A007-D04F-9F23-30644270EB1B}">
      <dgm:prSet/>
      <dgm:spPr/>
      <dgm:t>
        <a:bodyPr/>
        <a:lstStyle/>
        <a:p>
          <a:endParaRPr lang="en-US"/>
        </a:p>
      </dgm:t>
    </dgm:pt>
    <dgm:pt modelId="{59432AD2-3EE5-F64F-BACE-1F51A980290C}" type="sibTrans" cxnId="{6850355D-A007-D04F-9F23-30644270EB1B}">
      <dgm:prSet/>
      <dgm:spPr/>
      <dgm:t>
        <a:bodyPr/>
        <a:lstStyle/>
        <a:p>
          <a:endParaRPr lang="en-US"/>
        </a:p>
      </dgm:t>
    </dgm:pt>
    <dgm:pt modelId="{4D3BB261-878C-AF43-B3A3-1F3E26469E1E}">
      <dgm:prSet/>
      <dgm:spPr>
        <a:gradFill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/>
            <a:t>112 call data</a:t>
          </a:r>
        </a:p>
      </dgm:t>
    </dgm:pt>
    <dgm:pt modelId="{3E2DA281-00F1-294C-852D-76E050352ECD}" type="parTrans" cxnId="{6D2E04E7-8320-1C4D-B38A-4B6EF802F915}">
      <dgm:prSet/>
      <dgm:spPr/>
      <dgm:t>
        <a:bodyPr/>
        <a:lstStyle/>
        <a:p>
          <a:endParaRPr lang="en-US"/>
        </a:p>
      </dgm:t>
    </dgm:pt>
    <dgm:pt modelId="{6265802C-193B-7246-9701-35FAF541254D}" type="sibTrans" cxnId="{6D2E04E7-8320-1C4D-B38A-4B6EF802F915}">
      <dgm:prSet/>
      <dgm:spPr/>
      <dgm:t>
        <a:bodyPr/>
        <a:lstStyle/>
        <a:p>
          <a:endParaRPr lang="en-US"/>
        </a:p>
      </dgm:t>
    </dgm:pt>
    <dgm:pt modelId="{C27A3A06-32AF-A742-9166-276C18D6CE06}">
      <dgm:prSet phldrT="[Text]"/>
      <dgm:spPr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/>
            <a:t>Ensembles</a:t>
          </a:r>
        </a:p>
      </dgm:t>
    </dgm:pt>
    <dgm:pt modelId="{FB0DB4CB-A2F3-134A-A664-430BBFB38257}" type="parTrans" cxnId="{AF3CF53B-EBE9-3B41-9282-77114E2F80F3}">
      <dgm:prSet/>
      <dgm:spPr/>
      <dgm:t>
        <a:bodyPr/>
        <a:lstStyle/>
        <a:p>
          <a:endParaRPr lang="en-US"/>
        </a:p>
      </dgm:t>
    </dgm:pt>
    <dgm:pt modelId="{46FFD3AF-60D6-C947-93E6-B00C982B2832}" type="sibTrans" cxnId="{AF3CF53B-EBE9-3B41-9282-77114E2F80F3}">
      <dgm:prSet/>
      <dgm:spPr/>
      <dgm:t>
        <a:bodyPr/>
        <a:lstStyle/>
        <a:p>
          <a:endParaRPr lang="en-US"/>
        </a:p>
      </dgm:t>
    </dgm:pt>
    <dgm:pt modelId="{AE58D16A-96BE-934C-91EB-3856DC454BA0}" type="pres">
      <dgm:prSet presAssocID="{3C00D0E6-4CFA-C74A-9A18-4DDAA4F03D7D}" presName="Name0" presStyleCnt="0">
        <dgm:presLayoutVars>
          <dgm:dir/>
          <dgm:resizeHandles val="exact"/>
        </dgm:presLayoutVars>
      </dgm:prSet>
      <dgm:spPr/>
    </dgm:pt>
    <dgm:pt modelId="{FE51EF46-8C52-6745-B12A-8787CA5E9B87}" type="pres">
      <dgm:prSet presAssocID="{3C00D0E6-4CFA-C74A-9A18-4DDAA4F03D7D}" presName="fgShape" presStyleLbl="fgShp" presStyleIdx="0" presStyleCnt="1"/>
      <dgm:spPr/>
    </dgm:pt>
    <dgm:pt modelId="{7297273A-0114-0147-BA72-38B401B3A01D}" type="pres">
      <dgm:prSet presAssocID="{3C00D0E6-4CFA-C74A-9A18-4DDAA4F03D7D}" presName="linComp" presStyleCnt="0"/>
      <dgm:spPr/>
    </dgm:pt>
    <dgm:pt modelId="{934911C1-79FC-6440-B50D-DE47962D4252}" type="pres">
      <dgm:prSet presAssocID="{454E7A6D-62F0-D645-91EF-E3FA5664EDB1}" presName="compNode" presStyleCnt="0"/>
      <dgm:spPr/>
    </dgm:pt>
    <dgm:pt modelId="{7B8D184F-3900-CC44-9885-67C899947601}" type="pres">
      <dgm:prSet presAssocID="{454E7A6D-62F0-D645-91EF-E3FA5664EDB1}" presName="bkgdShape" presStyleLbl="node1" presStyleIdx="0" presStyleCnt="6"/>
      <dgm:spPr/>
    </dgm:pt>
    <dgm:pt modelId="{5898F80D-777D-154B-9140-81697C87946D}" type="pres">
      <dgm:prSet presAssocID="{454E7A6D-62F0-D645-91EF-E3FA5664EDB1}" presName="nodeTx" presStyleLbl="node1" presStyleIdx="0" presStyleCnt="6">
        <dgm:presLayoutVars>
          <dgm:bulletEnabled val="1"/>
        </dgm:presLayoutVars>
      </dgm:prSet>
      <dgm:spPr/>
    </dgm:pt>
    <dgm:pt modelId="{4D58BA60-1BEC-EA46-BAD3-BD592BF29E8C}" type="pres">
      <dgm:prSet presAssocID="{454E7A6D-62F0-D645-91EF-E3FA5664EDB1}" presName="invisiNode" presStyleLbl="node1" presStyleIdx="0" presStyleCnt="6"/>
      <dgm:spPr/>
    </dgm:pt>
    <dgm:pt modelId="{B97C9D60-02D5-414C-8986-C55A000F1DAB}" type="pres">
      <dgm:prSet presAssocID="{454E7A6D-62F0-D645-91EF-E3FA5664EDB1}" presName="imagNode" presStyleLbl="f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A6F2140B-F507-B247-87ED-90FB2045B4D5}" type="pres">
      <dgm:prSet presAssocID="{00172729-C262-244C-88CE-0ABE3A9377CF}" presName="sibTrans" presStyleLbl="sibTrans2D1" presStyleIdx="0" presStyleCnt="0"/>
      <dgm:spPr/>
    </dgm:pt>
    <dgm:pt modelId="{EDBA0993-5F00-B24A-AA14-043C702FEAD5}" type="pres">
      <dgm:prSet presAssocID="{657F6C57-7E07-A84F-9961-F525CD207873}" presName="compNode" presStyleCnt="0"/>
      <dgm:spPr/>
    </dgm:pt>
    <dgm:pt modelId="{47CCCCD2-45CD-1F4C-8DAA-BD55A09AFEC8}" type="pres">
      <dgm:prSet presAssocID="{657F6C57-7E07-A84F-9961-F525CD207873}" presName="bkgdShape" presStyleLbl="node1" presStyleIdx="1" presStyleCnt="6"/>
      <dgm:spPr/>
    </dgm:pt>
    <dgm:pt modelId="{4E31875C-2007-4841-99BD-6C9C1EB2E07F}" type="pres">
      <dgm:prSet presAssocID="{657F6C57-7E07-A84F-9961-F525CD207873}" presName="nodeTx" presStyleLbl="node1" presStyleIdx="1" presStyleCnt="6">
        <dgm:presLayoutVars>
          <dgm:bulletEnabled val="1"/>
        </dgm:presLayoutVars>
      </dgm:prSet>
      <dgm:spPr/>
    </dgm:pt>
    <dgm:pt modelId="{83644BCF-E045-1C40-B320-64B8CC268D1B}" type="pres">
      <dgm:prSet presAssocID="{657F6C57-7E07-A84F-9961-F525CD207873}" presName="invisiNode" presStyleLbl="node1" presStyleIdx="1" presStyleCnt="6"/>
      <dgm:spPr/>
    </dgm:pt>
    <dgm:pt modelId="{92D5608C-CF08-B04A-9286-C66E168E3A4F}" type="pres">
      <dgm:prSet presAssocID="{657F6C57-7E07-A84F-9961-F525CD207873}" presName="imagNode" presStyleLbl="f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6E2CA59-ED4C-BE42-8A33-B48DB78A4EE1}" type="pres">
      <dgm:prSet presAssocID="{62C69DB2-B03D-7547-9F56-767B8EFC3AF8}" presName="sibTrans" presStyleLbl="sibTrans2D1" presStyleIdx="0" presStyleCnt="0"/>
      <dgm:spPr/>
    </dgm:pt>
    <dgm:pt modelId="{CEA9C9FE-A8B2-9A49-9FEB-EA83E5F7EE44}" type="pres">
      <dgm:prSet presAssocID="{5FDE9C9D-1E02-E948-8594-6EA8523C212B}" presName="compNode" presStyleCnt="0"/>
      <dgm:spPr/>
    </dgm:pt>
    <dgm:pt modelId="{F84BE964-F478-5746-8D6A-A9B019635F0D}" type="pres">
      <dgm:prSet presAssocID="{5FDE9C9D-1E02-E948-8594-6EA8523C212B}" presName="bkgdShape" presStyleLbl="node1" presStyleIdx="2" presStyleCnt="6"/>
      <dgm:spPr/>
    </dgm:pt>
    <dgm:pt modelId="{AB6432EE-F51E-C44E-9AE8-ED1D04004E9F}" type="pres">
      <dgm:prSet presAssocID="{5FDE9C9D-1E02-E948-8594-6EA8523C212B}" presName="nodeTx" presStyleLbl="node1" presStyleIdx="2" presStyleCnt="6">
        <dgm:presLayoutVars>
          <dgm:bulletEnabled val="1"/>
        </dgm:presLayoutVars>
      </dgm:prSet>
      <dgm:spPr/>
    </dgm:pt>
    <dgm:pt modelId="{D0CFC571-758B-664D-A5B5-48A708AB5C8A}" type="pres">
      <dgm:prSet presAssocID="{5FDE9C9D-1E02-E948-8594-6EA8523C212B}" presName="invisiNode" presStyleLbl="node1" presStyleIdx="2" presStyleCnt="6"/>
      <dgm:spPr/>
    </dgm:pt>
    <dgm:pt modelId="{876DC869-C7C3-2946-917B-D8F04B37F5A0}" type="pres">
      <dgm:prSet presAssocID="{5FDE9C9D-1E02-E948-8594-6EA8523C212B}" presName="imagNode" presStyleLbl="f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B2A681C4-6D42-8F4E-A251-730723253EA7}" type="pres">
      <dgm:prSet presAssocID="{28092500-6F51-BD4B-BBC7-E6C61AFE9DD4}" presName="sibTrans" presStyleLbl="sibTrans2D1" presStyleIdx="0" presStyleCnt="0"/>
      <dgm:spPr/>
    </dgm:pt>
    <dgm:pt modelId="{FD6009B4-F32E-3742-83C7-2B2526F8A45E}" type="pres">
      <dgm:prSet presAssocID="{C6CBFD8C-9D00-ED4A-9BAF-2FFB2F976B31}" presName="compNode" presStyleCnt="0"/>
      <dgm:spPr/>
    </dgm:pt>
    <dgm:pt modelId="{37C11995-39C3-664E-B795-29B08F539F0E}" type="pres">
      <dgm:prSet presAssocID="{C6CBFD8C-9D00-ED4A-9BAF-2FFB2F976B31}" presName="bkgdShape" presStyleLbl="node1" presStyleIdx="3" presStyleCnt="6"/>
      <dgm:spPr/>
    </dgm:pt>
    <dgm:pt modelId="{0AA283DC-DE79-2043-B74A-50883084727D}" type="pres">
      <dgm:prSet presAssocID="{C6CBFD8C-9D00-ED4A-9BAF-2FFB2F976B31}" presName="nodeTx" presStyleLbl="node1" presStyleIdx="3" presStyleCnt="6">
        <dgm:presLayoutVars>
          <dgm:bulletEnabled val="1"/>
        </dgm:presLayoutVars>
      </dgm:prSet>
      <dgm:spPr/>
    </dgm:pt>
    <dgm:pt modelId="{6BAE02ED-C925-FB45-8E06-089E09851AA6}" type="pres">
      <dgm:prSet presAssocID="{C6CBFD8C-9D00-ED4A-9BAF-2FFB2F976B31}" presName="invisiNode" presStyleLbl="node1" presStyleIdx="3" presStyleCnt="6"/>
      <dgm:spPr/>
    </dgm:pt>
    <dgm:pt modelId="{B1196F77-F97C-2C4C-9A45-3E5546B021E2}" type="pres">
      <dgm:prSet presAssocID="{C6CBFD8C-9D00-ED4A-9BAF-2FFB2F976B31}" presName="imagNode" presStyleLbl="f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FC47127A-5C99-0F43-A2C3-5FF6A933524B}" type="pres">
      <dgm:prSet presAssocID="{EB5C9B31-EB42-574A-BA4D-69629936014A}" presName="sibTrans" presStyleLbl="sibTrans2D1" presStyleIdx="0" presStyleCnt="0"/>
      <dgm:spPr/>
    </dgm:pt>
    <dgm:pt modelId="{41E2C7C0-6E19-FA46-9320-89ED00B28858}" type="pres">
      <dgm:prSet presAssocID="{289FBE79-F1CE-6548-8834-C7690A0374F7}" presName="compNode" presStyleCnt="0"/>
      <dgm:spPr/>
    </dgm:pt>
    <dgm:pt modelId="{9F5DEDBE-EB4C-B04A-950B-A2FD992EED48}" type="pres">
      <dgm:prSet presAssocID="{289FBE79-F1CE-6548-8834-C7690A0374F7}" presName="bkgdShape" presStyleLbl="node1" presStyleIdx="4" presStyleCnt="6"/>
      <dgm:spPr/>
    </dgm:pt>
    <dgm:pt modelId="{9BC354A4-B0D1-D24C-9EB7-093C1A5FBDE2}" type="pres">
      <dgm:prSet presAssocID="{289FBE79-F1CE-6548-8834-C7690A0374F7}" presName="nodeTx" presStyleLbl="node1" presStyleIdx="4" presStyleCnt="6">
        <dgm:presLayoutVars>
          <dgm:bulletEnabled val="1"/>
        </dgm:presLayoutVars>
      </dgm:prSet>
      <dgm:spPr/>
    </dgm:pt>
    <dgm:pt modelId="{D3B07D59-4879-044F-A157-E8A075D8CA1C}" type="pres">
      <dgm:prSet presAssocID="{289FBE79-F1CE-6548-8834-C7690A0374F7}" presName="invisiNode" presStyleLbl="node1" presStyleIdx="4" presStyleCnt="6"/>
      <dgm:spPr/>
    </dgm:pt>
    <dgm:pt modelId="{0DF420D4-E496-964B-9A34-134A724F9985}" type="pres">
      <dgm:prSet presAssocID="{289FBE79-F1CE-6548-8834-C7690A0374F7}" presName="imagNode" presStyleLbl="f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F412E885-576C-8948-8FC9-46A541B741EF}" type="pres">
      <dgm:prSet presAssocID="{01D7CD74-A854-8A45-836A-E70E9CCA294D}" presName="sibTrans" presStyleLbl="sibTrans2D1" presStyleIdx="0" presStyleCnt="0"/>
      <dgm:spPr/>
    </dgm:pt>
    <dgm:pt modelId="{C966548B-8D4A-7A4C-AE36-F020E83EE19C}" type="pres">
      <dgm:prSet presAssocID="{3D529740-224D-CF4C-808C-7FA45BC2D69C}" presName="compNode" presStyleCnt="0"/>
      <dgm:spPr/>
    </dgm:pt>
    <dgm:pt modelId="{49DFCA35-7519-134C-953C-8BD5D43FCBAE}" type="pres">
      <dgm:prSet presAssocID="{3D529740-224D-CF4C-808C-7FA45BC2D69C}" presName="bkgdShape" presStyleLbl="node1" presStyleIdx="5" presStyleCnt="6" custLinFactNeighborX="803"/>
      <dgm:spPr/>
    </dgm:pt>
    <dgm:pt modelId="{CA83BA22-FA55-814B-8E54-97486BF5B14B}" type="pres">
      <dgm:prSet presAssocID="{3D529740-224D-CF4C-808C-7FA45BC2D69C}" presName="nodeTx" presStyleLbl="node1" presStyleIdx="5" presStyleCnt="6">
        <dgm:presLayoutVars>
          <dgm:bulletEnabled val="1"/>
        </dgm:presLayoutVars>
      </dgm:prSet>
      <dgm:spPr/>
    </dgm:pt>
    <dgm:pt modelId="{4D6C71E2-6F64-8349-BB8D-DBA51BE08DEF}" type="pres">
      <dgm:prSet presAssocID="{3D529740-224D-CF4C-808C-7FA45BC2D69C}" presName="invisiNode" presStyleLbl="node1" presStyleIdx="5" presStyleCnt="6"/>
      <dgm:spPr/>
    </dgm:pt>
    <dgm:pt modelId="{00E35F40-7C4B-3240-BC1E-FEFBDDF56CD7}" type="pres">
      <dgm:prSet presAssocID="{3D529740-224D-CF4C-808C-7FA45BC2D69C}" presName="imagNode" presStyleLbl="f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</dgm:ptLst>
  <dgm:cxnLst>
    <dgm:cxn modelId="{96808600-6127-4341-A296-854855CE7FFF}" type="presOf" srcId="{B04186DB-C0AA-0B44-901E-0D5BB350EB56}" destId="{47CCCCD2-45CD-1F4C-8DAA-BD55A09AFEC8}" srcOrd="0" destOrd="1" presId="urn:microsoft.com/office/officeart/2005/8/layout/hList7"/>
    <dgm:cxn modelId="{5E24F400-B276-4D32-BFB7-4F25AB3B813E}" type="presOf" srcId="{C27A3A06-32AF-A742-9166-276C18D6CE06}" destId="{F84BE964-F478-5746-8D6A-A9B019635F0D}" srcOrd="0" destOrd="3" presId="urn:microsoft.com/office/officeart/2005/8/layout/hList7"/>
    <dgm:cxn modelId="{F471570D-B74C-402B-9927-31C6FF11F13F}" type="presOf" srcId="{5FDE9C9D-1E02-E948-8594-6EA8523C212B}" destId="{AB6432EE-F51E-C44E-9AE8-ED1D04004E9F}" srcOrd="1" destOrd="0" presId="urn:microsoft.com/office/officeart/2005/8/layout/hList7"/>
    <dgm:cxn modelId="{271AEA0E-49CC-C440-A2A1-6B4729C2C52B}" srcId="{3C00D0E6-4CFA-C74A-9A18-4DDAA4F03D7D}" destId="{3D529740-224D-CF4C-808C-7FA45BC2D69C}" srcOrd="5" destOrd="0" parTransId="{36B04331-21E5-0744-954C-2A77C782FD10}" sibTransId="{6CAC479C-931A-FB43-AF03-2EAC51A8B127}"/>
    <dgm:cxn modelId="{84E35C0F-712B-4183-A66D-C45F80D4510C}" type="presOf" srcId="{C27A3A06-32AF-A742-9166-276C18D6CE06}" destId="{AB6432EE-F51E-C44E-9AE8-ED1D04004E9F}" srcOrd="1" destOrd="3" presId="urn:microsoft.com/office/officeart/2005/8/layout/hList7"/>
    <dgm:cxn modelId="{C113F610-3A24-484D-A3C5-CCAD8FE14821}" type="presOf" srcId="{657F6C57-7E07-A84F-9961-F525CD207873}" destId="{4E31875C-2007-4841-99BD-6C9C1EB2E07F}" srcOrd="1" destOrd="0" presId="urn:microsoft.com/office/officeart/2005/8/layout/hList7"/>
    <dgm:cxn modelId="{58133413-8803-4094-BB83-CA125B6D325A}" type="presOf" srcId="{289FBE79-F1CE-6548-8834-C7690A0374F7}" destId="{9F5DEDBE-EB4C-B04A-950B-A2FD992EED48}" srcOrd="0" destOrd="0" presId="urn:microsoft.com/office/officeart/2005/8/layout/hList7"/>
    <dgm:cxn modelId="{F92AFC15-8106-428F-B6EF-9680B1176AA0}" type="presOf" srcId="{3D529740-224D-CF4C-808C-7FA45BC2D69C}" destId="{CA83BA22-FA55-814B-8E54-97486BF5B14B}" srcOrd="1" destOrd="0" presId="urn:microsoft.com/office/officeart/2005/8/layout/hList7"/>
    <dgm:cxn modelId="{D2DB9D16-1DC2-C147-9003-3BB01519BFE9}" srcId="{3C00D0E6-4CFA-C74A-9A18-4DDAA4F03D7D}" destId="{C6CBFD8C-9D00-ED4A-9BAF-2FFB2F976B31}" srcOrd="3" destOrd="0" parTransId="{59C5C091-9E82-BA40-AE35-A9738BB5F4D1}" sibTransId="{EB5C9B31-EB42-574A-BA4D-69629936014A}"/>
    <dgm:cxn modelId="{22BCD322-01D0-4BF9-B0DF-468F19E1DD8C}" type="presOf" srcId="{5FDE9C9D-1E02-E948-8594-6EA8523C212B}" destId="{F84BE964-F478-5746-8D6A-A9B019635F0D}" srcOrd="0" destOrd="0" presId="urn:microsoft.com/office/officeart/2005/8/layout/hList7"/>
    <dgm:cxn modelId="{84B69727-125D-514E-8F40-F97DFA1A8D32}" srcId="{454E7A6D-62F0-D645-91EF-E3FA5664EDB1}" destId="{4880E6DF-14BC-E24C-8711-F86D1379468B}" srcOrd="1" destOrd="0" parTransId="{194E02C8-0B19-794B-BEB0-C8FE55B29327}" sibTransId="{DA6DD524-64D3-8643-843F-0A57B6AE27C9}"/>
    <dgm:cxn modelId="{E42C4128-DBA7-A445-B228-8461BD0BF7BA}" srcId="{657F6C57-7E07-A84F-9961-F525CD207873}" destId="{2F57471B-5275-3A4D-B515-94987198FA41}" srcOrd="1" destOrd="0" parTransId="{B79C6C1B-3F31-AA43-A42E-84446C37D5C6}" sibTransId="{FB3FE6E9-66FA-CF49-9BEE-6EE8675ABA01}"/>
    <dgm:cxn modelId="{5F2BEC2A-631E-B74B-B21A-F3F95C4E3E8A}" srcId="{454E7A6D-62F0-D645-91EF-E3FA5664EDB1}" destId="{BBAA409D-0AAE-6E4B-9681-B69D3726710C}" srcOrd="0" destOrd="0" parTransId="{40751791-EEBF-B14C-B583-A8C68CCFE4E7}" sibTransId="{CA567888-D407-0341-921C-DFA9F026A49B}"/>
    <dgm:cxn modelId="{838AFE2B-F2B5-47B7-BD3B-999471C3CBA8}" type="presOf" srcId="{17D1197E-F55D-F148-9BAD-48A4230FC71C}" destId="{0AA283DC-DE79-2043-B74A-50883084727D}" srcOrd="1" destOrd="2" presId="urn:microsoft.com/office/officeart/2005/8/layout/hList7"/>
    <dgm:cxn modelId="{D62E9C2C-C259-D244-ACCE-4D556E9FDD5D}" srcId="{C6CBFD8C-9D00-ED4A-9BAF-2FFB2F976B31}" destId="{17D1197E-F55D-F148-9BAD-48A4230FC71C}" srcOrd="1" destOrd="0" parTransId="{7D9B6676-1830-E846-A6E0-A7E76CC79ABE}" sibTransId="{075FC341-F72A-9244-811F-B735FDC31C72}"/>
    <dgm:cxn modelId="{1DD52F2F-28C6-497B-89E0-D83B88809CF1}" type="presOf" srcId="{C6CBFD8C-9D00-ED4A-9BAF-2FFB2F976B31}" destId="{0AA283DC-DE79-2043-B74A-50883084727D}" srcOrd="1" destOrd="0" presId="urn:microsoft.com/office/officeart/2005/8/layout/hList7"/>
    <dgm:cxn modelId="{C7D29433-7F98-49FC-8FA7-44C057657BA0}" type="presOf" srcId="{2F57471B-5275-3A4D-B515-94987198FA41}" destId="{47CCCCD2-45CD-1F4C-8DAA-BD55A09AFEC8}" srcOrd="0" destOrd="2" presId="urn:microsoft.com/office/officeart/2005/8/layout/hList7"/>
    <dgm:cxn modelId="{64E55A36-A79C-6840-B5F9-E45857D435D5}" srcId="{289FBE79-F1CE-6548-8834-C7690A0374F7}" destId="{2068BF5E-5B0B-B348-9AA9-AD2BEBBD8BA5}" srcOrd="0" destOrd="0" parTransId="{03067E20-219D-AA4B-B6FB-0AE0AF4CD649}" sibTransId="{0B57DEF5-6EEC-4945-82B6-646786BAE15C}"/>
    <dgm:cxn modelId="{F8FCCE36-53BD-452B-823C-CAFC39CFD015}" type="presOf" srcId="{3C00D0E6-4CFA-C74A-9A18-4DDAA4F03D7D}" destId="{AE58D16A-96BE-934C-91EB-3856DC454BA0}" srcOrd="0" destOrd="0" presId="urn:microsoft.com/office/officeart/2005/8/layout/hList7"/>
    <dgm:cxn modelId="{ECECDB36-5D34-F345-A32B-1D8F2804C9F1}" srcId="{C6CBFD8C-9D00-ED4A-9BAF-2FFB2F976B31}" destId="{278A121E-BCA9-9E41-BCBC-B2AF68030B1F}" srcOrd="0" destOrd="0" parTransId="{484F1CE2-245E-8E46-9F7A-23B1A0D48AB2}" sibTransId="{BDA0A4B3-7DAA-A648-8084-E4FDAFA9FF1B}"/>
    <dgm:cxn modelId="{7A47D139-42CA-4D41-8676-AD2EC4B2906D}" type="presOf" srcId="{17D1197E-F55D-F148-9BAD-48A4230FC71C}" destId="{37C11995-39C3-664E-B795-29B08F539F0E}" srcOrd="0" destOrd="2" presId="urn:microsoft.com/office/officeart/2005/8/layout/hList7"/>
    <dgm:cxn modelId="{AF3CF53B-EBE9-3B41-9282-77114E2F80F3}" srcId="{5FDE9C9D-1E02-E948-8594-6EA8523C212B}" destId="{C27A3A06-32AF-A742-9166-276C18D6CE06}" srcOrd="2" destOrd="0" parTransId="{FB0DB4CB-A2F3-134A-A664-430BBFB38257}" sibTransId="{46FFD3AF-60D6-C947-93E6-B00C982B2832}"/>
    <dgm:cxn modelId="{6850355D-A007-D04F-9F23-30644270EB1B}" srcId="{3D529740-224D-CF4C-808C-7FA45BC2D69C}" destId="{B0F6E60B-E625-0C46-B1E1-48D5D2600496}" srcOrd="1" destOrd="0" parTransId="{83CF5D14-3B93-574C-A4BF-989B2A7C9F0E}" sibTransId="{59432AD2-3EE5-F64F-BACE-1F51A980290C}"/>
    <dgm:cxn modelId="{642C6546-9949-470D-81E3-ACDB87887FF0}" type="presOf" srcId="{BBAA409D-0AAE-6E4B-9681-B69D3726710C}" destId="{5898F80D-777D-154B-9140-81697C87946D}" srcOrd="1" destOrd="1" presId="urn:microsoft.com/office/officeart/2005/8/layout/hList7"/>
    <dgm:cxn modelId="{CE4F9266-0DD6-4912-B626-663B6F483160}" type="presOf" srcId="{BBAA409D-0AAE-6E4B-9681-B69D3726710C}" destId="{7B8D184F-3900-CC44-9885-67C899947601}" srcOrd="0" destOrd="1" presId="urn:microsoft.com/office/officeart/2005/8/layout/hList7"/>
    <dgm:cxn modelId="{D4BC2049-148D-481B-A311-C4CA8C7174D5}" type="presOf" srcId="{289FBE79-F1CE-6548-8834-C7690A0374F7}" destId="{9BC354A4-B0D1-D24C-9EB7-093C1A5FBDE2}" srcOrd="1" destOrd="0" presId="urn:microsoft.com/office/officeart/2005/8/layout/hList7"/>
    <dgm:cxn modelId="{6CAC824B-06DE-49E0-A503-8A79EAF018B9}" type="presOf" srcId="{2068BF5E-5B0B-B348-9AA9-AD2BEBBD8BA5}" destId="{9F5DEDBE-EB4C-B04A-950B-A2FD992EED48}" srcOrd="0" destOrd="1" presId="urn:microsoft.com/office/officeart/2005/8/layout/hList7"/>
    <dgm:cxn modelId="{BE2DDB6B-98E3-4D16-9614-41AEF0B2640B}" type="presOf" srcId="{454E7A6D-62F0-D645-91EF-E3FA5664EDB1}" destId="{5898F80D-777D-154B-9140-81697C87946D}" srcOrd="1" destOrd="0" presId="urn:microsoft.com/office/officeart/2005/8/layout/hList7"/>
    <dgm:cxn modelId="{9C836F4D-5BDA-4155-B887-657E2508C1F1}" type="presOf" srcId="{01D7CD74-A854-8A45-836A-E70E9CCA294D}" destId="{F412E885-576C-8948-8FC9-46A541B741EF}" srcOrd="0" destOrd="0" presId="urn:microsoft.com/office/officeart/2005/8/layout/hList7"/>
    <dgm:cxn modelId="{FF399170-8D4D-4E97-95EB-43538E1B3320}" type="presOf" srcId="{4880E6DF-14BC-E24C-8711-F86D1379468B}" destId="{5898F80D-777D-154B-9140-81697C87946D}" srcOrd="1" destOrd="2" presId="urn:microsoft.com/office/officeart/2005/8/layout/hList7"/>
    <dgm:cxn modelId="{21FA6651-4EEA-EC42-A23E-316D5F1BAD19}" srcId="{3C00D0E6-4CFA-C74A-9A18-4DDAA4F03D7D}" destId="{454E7A6D-62F0-D645-91EF-E3FA5664EDB1}" srcOrd="0" destOrd="0" parTransId="{E0E5AD90-3840-794A-A1D6-004F9D0F9C33}" sibTransId="{00172729-C262-244C-88CE-0ABE3A9377CF}"/>
    <dgm:cxn modelId="{6B7F6A72-42E2-49BE-A7B2-3258E3131D23}" type="presOf" srcId="{B0F6E60B-E625-0C46-B1E1-48D5D2600496}" destId="{49DFCA35-7519-134C-953C-8BD5D43FCBAE}" srcOrd="0" destOrd="2" presId="urn:microsoft.com/office/officeart/2005/8/layout/hList7"/>
    <dgm:cxn modelId="{87A9DB55-90DB-44C9-B50F-D5EDA582CD2C}" type="presOf" srcId="{657F6C57-7E07-A84F-9961-F525CD207873}" destId="{47CCCCD2-45CD-1F4C-8DAA-BD55A09AFEC8}" srcOrd="0" destOrd="0" presId="urn:microsoft.com/office/officeart/2005/8/layout/hList7"/>
    <dgm:cxn modelId="{F6E62856-5F97-43A6-B0F6-C783CF11D1D2}" type="presOf" srcId="{68916A95-A343-6440-8EE1-7CEA459FA15F}" destId="{49DFCA35-7519-134C-953C-8BD5D43FCBAE}" srcOrd="0" destOrd="1" presId="urn:microsoft.com/office/officeart/2005/8/layout/hList7"/>
    <dgm:cxn modelId="{344A0F57-16CB-4310-8474-EC079F99F67F}" type="presOf" srcId="{454E7A6D-62F0-D645-91EF-E3FA5664EDB1}" destId="{7B8D184F-3900-CC44-9885-67C899947601}" srcOrd="0" destOrd="0" presId="urn:microsoft.com/office/officeart/2005/8/layout/hList7"/>
    <dgm:cxn modelId="{AEE8267C-06F3-4699-8850-77010C0C8075}" type="presOf" srcId="{278A121E-BCA9-9E41-BCBC-B2AF68030B1F}" destId="{37C11995-39C3-664E-B795-29B08F539F0E}" srcOrd="0" destOrd="1" presId="urn:microsoft.com/office/officeart/2005/8/layout/hList7"/>
    <dgm:cxn modelId="{DFD64185-DAE4-4ED9-8F99-B8A293C4D683}" type="presOf" srcId="{4880E6DF-14BC-E24C-8711-F86D1379468B}" destId="{7B8D184F-3900-CC44-9885-67C899947601}" srcOrd="0" destOrd="2" presId="urn:microsoft.com/office/officeart/2005/8/layout/hList7"/>
    <dgm:cxn modelId="{6C401490-1449-4138-ACAC-2DECA9749FE1}" type="presOf" srcId="{4D3BB261-878C-AF43-B3A3-1F3E26469E1E}" destId="{CA83BA22-FA55-814B-8E54-97486BF5B14B}" srcOrd="1" destOrd="3" presId="urn:microsoft.com/office/officeart/2005/8/layout/hList7"/>
    <dgm:cxn modelId="{FB33C190-22CB-45A3-9EA3-DA995A3B6086}" type="presOf" srcId="{4D3BB261-878C-AF43-B3A3-1F3E26469E1E}" destId="{49DFCA35-7519-134C-953C-8BD5D43FCBAE}" srcOrd="0" destOrd="3" presId="urn:microsoft.com/office/officeart/2005/8/layout/hList7"/>
    <dgm:cxn modelId="{2FDF2492-9E9C-4119-A945-671169E70F19}" type="presOf" srcId="{1070A228-D306-B840-84BC-68DACD84858C}" destId="{4E31875C-2007-4841-99BD-6C9C1EB2E07F}" srcOrd="1" destOrd="3" presId="urn:microsoft.com/office/officeart/2005/8/layout/hList7"/>
    <dgm:cxn modelId="{57A5EA97-67A1-48DD-8930-E118ABE27F73}" type="presOf" srcId="{B04186DB-C0AA-0B44-901E-0D5BB350EB56}" destId="{4E31875C-2007-4841-99BD-6C9C1EB2E07F}" srcOrd="1" destOrd="1" presId="urn:microsoft.com/office/officeart/2005/8/layout/hList7"/>
    <dgm:cxn modelId="{310329A0-C45E-467A-BA0D-0769E24996CC}" type="presOf" srcId="{62C69DB2-B03D-7547-9F56-767B8EFC3AF8}" destId="{C6E2CA59-ED4C-BE42-8A33-B48DB78A4EE1}" srcOrd="0" destOrd="0" presId="urn:microsoft.com/office/officeart/2005/8/layout/hList7"/>
    <dgm:cxn modelId="{785A9EA4-BD61-4426-AE2D-DA63664488DC}" type="presOf" srcId="{2068BF5E-5B0B-B348-9AA9-AD2BEBBD8BA5}" destId="{9BC354A4-B0D1-D24C-9EB7-093C1A5FBDE2}" srcOrd="1" destOrd="1" presId="urn:microsoft.com/office/officeart/2005/8/layout/hList7"/>
    <dgm:cxn modelId="{6179DAA5-4547-4EBE-AFFC-9BB816932C4E}" type="presOf" srcId="{5F87BA23-A3FD-244C-A9CB-23B917BEA5C8}" destId="{AB6432EE-F51E-C44E-9AE8-ED1D04004E9F}" srcOrd="1" destOrd="2" presId="urn:microsoft.com/office/officeart/2005/8/layout/hList7"/>
    <dgm:cxn modelId="{D64CACAA-EF09-4543-B7FE-40AEDD87ADAC}" srcId="{3C00D0E6-4CFA-C74A-9A18-4DDAA4F03D7D}" destId="{5FDE9C9D-1E02-E948-8594-6EA8523C212B}" srcOrd="2" destOrd="0" parTransId="{E8B1A73D-F15E-6342-AE8A-2E9AC276D844}" sibTransId="{28092500-6F51-BD4B-BBC7-E6C61AFE9DD4}"/>
    <dgm:cxn modelId="{039EBBAA-49CC-984C-A6EB-87EA099AC6A7}" srcId="{3D529740-224D-CF4C-808C-7FA45BC2D69C}" destId="{68916A95-A343-6440-8EE1-7CEA459FA15F}" srcOrd="0" destOrd="0" parTransId="{67A378FA-A71C-1C49-BEE1-6F8BCEE61B74}" sibTransId="{98564ED4-1F4B-4940-ABD6-49D5E0568877}"/>
    <dgm:cxn modelId="{8C54F1AC-36E8-4698-93D6-6739661F0FD9}" type="presOf" srcId="{00172729-C262-244C-88CE-0ABE3A9377CF}" destId="{A6F2140B-F507-B247-87ED-90FB2045B4D5}" srcOrd="0" destOrd="0" presId="urn:microsoft.com/office/officeart/2005/8/layout/hList7"/>
    <dgm:cxn modelId="{E76A78B3-45E7-4BBD-A6B3-57CE3A0C67EB}" type="presOf" srcId="{C6CBFD8C-9D00-ED4A-9BAF-2FFB2F976B31}" destId="{37C11995-39C3-664E-B795-29B08F539F0E}" srcOrd="0" destOrd="0" presId="urn:microsoft.com/office/officeart/2005/8/layout/hList7"/>
    <dgm:cxn modelId="{A2A61AB4-B99F-3243-BED2-266F07A2DF9C}" srcId="{3C00D0E6-4CFA-C74A-9A18-4DDAA4F03D7D}" destId="{289FBE79-F1CE-6548-8834-C7690A0374F7}" srcOrd="4" destOrd="0" parTransId="{2145E001-E568-D84B-ACA4-355E02178FD5}" sibTransId="{01D7CD74-A854-8A45-836A-E70E9CCA294D}"/>
    <dgm:cxn modelId="{6D4BC1B4-D300-4289-841B-CD9B656F1326}" type="presOf" srcId="{28092500-6F51-BD4B-BBC7-E6C61AFE9DD4}" destId="{B2A681C4-6D42-8F4E-A251-730723253EA7}" srcOrd="0" destOrd="0" presId="urn:microsoft.com/office/officeart/2005/8/layout/hList7"/>
    <dgm:cxn modelId="{7A02D0C0-612A-4546-BB84-4B7B6AE1A8B1}" srcId="{5FDE9C9D-1E02-E948-8594-6EA8523C212B}" destId="{5F87BA23-A3FD-244C-A9CB-23B917BEA5C8}" srcOrd="1" destOrd="0" parTransId="{0EFFB824-6D71-5C4C-8D12-2B0835093BF0}" sibTransId="{3C5D67CB-49AF-3446-AA64-9CE44ED42107}"/>
    <dgm:cxn modelId="{191C82C1-BAB4-4267-A902-FFA4EFBE0141}" type="presOf" srcId="{1070A228-D306-B840-84BC-68DACD84858C}" destId="{47CCCCD2-45CD-1F4C-8DAA-BD55A09AFEC8}" srcOrd="0" destOrd="3" presId="urn:microsoft.com/office/officeart/2005/8/layout/hList7"/>
    <dgm:cxn modelId="{746D00C9-241C-BC46-8331-3A425B42EF62}" srcId="{3C00D0E6-4CFA-C74A-9A18-4DDAA4F03D7D}" destId="{657F6C57-7E07-A84F-9961-F525CD207873}" srcOrd="1" destOrd="0" parTransId="{6FE0B0F4-FEC1-9144-8790-6EBE2EDCC128}" sibTransId="{62C69DB2-B03D-7547-9F56-767B8EFC3AF8}"/>
    <dgm:cxn modelId="{3C8E5DC9-37C1-4C0E-858E-8E5FA29EDA42}" type="presOf" srcId="{278A121E-BCA9-9E41-BCBC-B2AF68030B1F}" destId="{0AA283DC-DE79-2043-B74A-50883084727D}" srcOrd="1" destOrd="1" presId="urn:microsoft.com/office/officeart/2005/8/layout/hList7"/>
    <dgm:cxn modelId="{21EA69CE-3806-4CA6-AD97-34297A1D3B68}" type="presOf" srcId="{3D529740-224D-CF4C-808C-7FA45BC2D69C}" destId="{49DFCA35-7519-134C-953C-8BD5D43FCBAE}" srcOrd="0" destOrd="0" presId="urn:microsoft.com/office/officeart/2005/8/layout/hList7"/>
    <dgm:cxn modelId="{35F1FDCE-D771-4672-B393-BBEC7103C4B5}" type="presOf" srcId="{472022AB-6D2B-AF47-8BD8-392C84C0C069}" destId="{AB6432EE-F51E-C44E-9AE8-ED1D04004E9F}" srcOrd="1" destOrd="1" presId="urn:microsoft.com/office/officeart/2005/8/layout/hList7"/>
    <dgm:cxn modelId="{F90611D6-F13E-B840-AAA3-C383D7B1C3B8}" srcId="{657F6C57-7E07-A84F-9961-F525CD207873}" destId="{B04186DB-C0AA-0B44-901E-0D5BB350EB56}" srcOrd="0" destOrd="0" parTransId="{A3EA11AF-467F-6E43-B64F-6A4DEAC78F32}" sibTransId="{F5321274-5F05-9347-9775-8F9E731CF51B}"/>
    <dgm:cxn modelId="{A0437DDC-34F6-42BE-B7C0-76F6C0DE3555}" type="presOf" srcId="{5F87BA23-A3FD-244C-A9CB-23B917BEA5C8}" destId="{F84BE964-F478-5746-8D6A-A9B019635F0D}" srcOrd="0" destOrd="2" presId="urn:microsoft.com/office/officeart/2005/8/layout/hList7"/>
    <dgm:cxn modelId="{29A0A1DF-6F71-9047-80D1-CF0860BE884C}" srcId="{657F6C57-7E07-A84F-9961-F525CD207873}" destId="{1070A228-D306-B840-84BC-68DACD84858C}" srcOrd="2" destOrd="0" parTransId="{3F995C48-A888-EA42-ABCB-A4E95A2C74F6}" sibTransId="{65511418-101A-FD41-9FF3-8C4A90EBE2EC}"/>
    <dgm:cxn modelId="{3BD71FE4-C313-4FC7-B20F-BA5ED8F75505}" type="presOf" srcId="{2F57471B-5275-3A4D-B515-94987198FA41}" destId="{4E31875C-2007-4841-99BD-6C9C1EB2E07F}" srcOrd="1" destOrd="2" presId="urn:microsoft.com/office/officeart/2005/8/layout/hList7"/>
    <dgm:cxn modelId="{6D2E04E7-8320-1C4D-B38A-4B6EF802F915}" srcId="{3D529740-224D-CF4C-808C-7FA45BC2D69C}" destId="{4D3BB261-878C-AF43-B3A3-1F3E26469E1E}" srcOrd="2" destOrd="0" parTransId="{3E2DA281-00F1-294C-852D-76E050352ECD}" sibTransId="{6265802C-193B-7246-9701-35FAF541254D}"/>
    <dgm:cxn modelId="{AF7E1AE8-A7C6-4EF5-96C7-147E9212D0C9}" type="presOf" srcId="{68916A95-A343-6440-8EE1-7CEA459FA15F}" destId="{CA83BA22-FA55-814B-8E54-97486BF5B14B}" srcOrd="1" destOrd="1" presId="urn:microsoft.com/office/officeart/2005/8/layout/hList7"/>
    <dgm:cxn modelId="{76A369E9-16CA-D54F-9B9F-9A01467AFDCB}" srcId="{5FDE9C9D-1E02-E948-8594-6EA8523C212B}" destId="{472022AB-6D2B-AF47-8BD8-392C84C0C069}" srcOrd="0" destOrd="0" parTransId="{A692658C-4574-AC44-A94F-C1502A0EEE0C}" sibTransId="{9E9BC00B-CF6D-034F-A80C-8041AB801164}"/>
    <dgm:cxn modelId="{067C41F1-11D5-415C-A66D-5D0F3A90BCE0}" type="presOf" srcId="{EB5C9B31-EB42-574A-BA4D-69629936014A}" destId="{FC47127A-5C99-0F43-A2C3-5FF6A933524B}" srcOrd="0" destOrd="0" presId="urn:microsoft.com/office/officeart/2005/8/layout/hList7"/>
    <dgm:cxn modelId="{8FB9AEFA-FA50-4E30-B87B-E8B35F7A2E65}" type="presOf" srcId="{472022AB-6D2B-AF47-8BD8-392C84C0C069}" destId="{F84BE964-F478-5746-8D6A-A9B019635F0D}" srcOrd="0" destOrd="1" presId="urn:microsoft.com/office/officeart/2005/8/layout/hList7"/>
    <dgm:cxn modelId="{521EDFFA-2918-4D4B-AFBA-0AADA2AB6EFD}" type="presOf" srcId="{B0F6E60B-E625-0C46-B1E1-48D5D2600496}" destId="{CA83BA22-FA55-814B-8E54-97486BF5B14B}" srcOrd="1" destOrd="2" presId="urn:microsoft.com/office/officeart/2005/8/layout/hList7"/>
    <dgm:cxn modelId="{387BB419-8C47-4266-B307-78B690FADDCC}" type="presParOf" srcId="{AE58D16A-96BE-934C-91EB-3856DC454BA0}" destId="{FE51EF46-8C52-6745-B12A-8787CA5E9B87}" srcOrd="0" destOrd="0" presId="urn:microsoft.com/office/officeart/2005/8/layout/hList7"/>
    <dgm:cxn modelId="{450B2830-CEF4-45AB-9567-E14BBC033BD6}" type="presParOf" srcId="{AE58D16A-96BE-934C-91EB-3856DC454BA0}" destId="{7297273A-0114-0147-BA72-38B401B3A01D}" srcOrd="1" destOrd="0" presId="urn:microsoft.com/office/officeart/2005/8/layout/hList7"/>
    <dgm:cxn modelId="{38657781-3EB3-48C7-9F66-7596992D2531}" type="presParOf" srcId="{7297273A-0114-0147-BA72-38B401B3A01D}" destId="{934911C1-79FC-6440-B50D-DE47962D4252}" srcOrd="0" destOrd="0" presId="urn:microsoft.com/office/officeart/2005/8/layout/hList7"/>
    <dgm:cxn modelId="{76390517-89B8-4B4A-BD30-A1402E4FE442}" type="presParOf" srcId="{934911C1-79FC-6440-B50D-DE47962D4252}" destId="{7B8D184F-3900-CC44-9885-67C899947601}" srcOrd="0" destOrd="0" presId="urn:microsoft.com/office/officeart/2005/8/layout/hList7"/>
    <dgm:cxn modelId="{AB381A36-B5F2-4542-A5C6-4CAB4F2146D9}" type="presParOf" srcId="{934911C1-79FC-6440-B50D-DE47962D4252}" destId="{5898F80D-777D-154B-9140-81697C87946D}" srcOrd="1" destOrd="0" presId="urn:microsoft.com/office/officeart/2005/8/layout/hList7"/>
    <dgm:cxn modelId="{A286E5B7-AC2B-49C4-98BB-5878EB4BBE25}" type="presParOf" srcId="{934911C1-79FC-6440-B50D-DE47962D4252}" destId="{4D58BA60-1BEC-EA46-BAD3-BD592BF29E8C}" srcOrd="2" destOrd="0" presId="urn:microsoft.com/office/officeart/2005/8/layout/hList7"/>
    <dgm:cxn modelId="{5A5BBEC1-400A-441B-A968-70C33EC1FE3D}" type="presParOf" srcId="{934911C1-79FC-6440-B50D-DE47962D4252}" destId="{B97C9D60-02D5-414C-8986-C55A000F1DAB}" srcOrd="3" destOrd="0" presId="urn:microsoft.com/office/officeart/2005/8/layout/hList7"/>
    <dgm:cxn modelId="{67C0B5D5-CE63-46B2-B809-8AA9DD21B49E}" type="presParOf" srcId="{7297273A-0114-0147-BA72-38B401B3A01D}" destId="{A6F2140B-F507-B247-87ED-90FB2045B4D5}" srcOrd="1" destOrd="0" presId="urn:microsoft.com/office/officeart/2005/8/layout/hList7"/>
    <dgm:cxn modelId="{7FA2F360-5863-401E-BD5E-81A28599B757}" type="presParOf" srcId="{7297273A-0114-0147-BA72-38B401B3A01D}" destId="{EDBA0993-5F00-B24A-AA14-043C702FEAD5}" srcOrd="2" destOrd="0" presId="urn:microsoft.com/office/officeart/2005/8/layout/hList7"/>
    <dgm:cxn modelId="{232A4707-2D3F-4F92-A205-8D8EF8E50FD7}" type="presParOf" srcId="{EDBA0993-5F00-B24A-AA14-043C702FEAD5}" destId="{47CCCCD2-45CD-1F4C-8DAA-BD55A09AFEC8}" srcOrd="0" destOrd="0" presId="urn:microsoft.com/office/officeart/2005/8/layout/hList7"/>
    <dgm:cxn modelId="{9D7359B9-AA58-4438-AD53-EA486E55B6BD}" type="presParOf" srcId="{EDBA0993-5F00-B24A-AA14-043C702FEAD5}" destId="{4E31875C-2007-4841-99BD-6C9C1EB2E07F}" srcOrd="1" destOrd="0" presId="urn:microsoft.com/office/officeart/2005/8/layout/hList7"/>
    <dgm:cxn modelId="{6A8C4FB5-2D1D-43A1-A603-4A8AF3E939D5}" type="presParOf" srcId="{EDBA0993-5F00-B24A-AA14-043C702FEAD5}" destId="{83644BCF-E045-1C40-B320-64B8CC268D1B}" srcOrd="2" destOrd="0" presId="urn:microsoft.com/office/officeart/2005/8/layout/hList7"/>
    <dgm:cxn modelId="{2C228C25-523B-47A6-9425-835AB594CA25}" type="presParOf" srcId="{EDBA0993-5F00-B24A-AA14-043C702FEAD5}" destId="{92D5608C-CF08-B04A-9286-C66E168E3A4F}" srcOrd="3" destOrd="0" presId="urn:microsoft.com/office/officeart/2005/8/layout/hList7"/>
    <dgm:cxn modelId="{9E1993D3-D64F-47FB-9ED9-80EC2CB6A33E}" type="presParOf" srcId="{7297273A-0114-0147-BA72-38B401B3A01D}" destId="{C6E2CA59-ED4C-BE42-8A33-B48DB78A4EE1}" srcOrd="3" destOrd="0" presId="urn:microsoft.com/office/officeart/2005/8/layout/hList7"/>
    <dgm:cxn modelId="{DF2BF6E8-6A93-4DCF-B480-884C93836EA4}" type="presParOf" srcId="{7297273A-0114-0147-BA72-38B401B3A01D}" destId="{CEA9C9FE-A8B2-9A49-9FEB-EA83E5F7EE44}" srcOrd="4" destOrd="0" presId="urn:microsoft.com/office/officeart/2005/8/layout/hList7"/>
    <dgm:cxn modelId="{8EA1D275-3AE4-4B7F-BF12-0FE1F8C4C0ED}" type="presParOf" srcId="{CEA9C9FE-A8B2-9A49-9FEB-EA83E5F7EE44}" destId="{F84BE964-F478-5746-8D6A-A9B019635F0D}" srcOrd="0" destOrd="0" presId="urn:microsoft.com/office/officeart/2005/8/layout/hList7"/>
    <dgm:cxn modelId="{5F57382B-C70E-4D32-930C-00C403476D3F}" type="presParOf" srcId="{CEA9C9FE-A8B2-9A49-9FEB-EA83E5F7EE44}" destId="{AB6432EE-F51E-C44E-9AE8-ED1D04004E9F}" srcOrd="1" destOrd="0" presId="urn:microsoft.com/office/officeart/2005/8/layout/hList7"/>
    <dgm:cxn modelId="{52D89C11-C95F-42A0-89A8-95DE8CB19BC8}" type="presParOf" srcId="{CEA9C9FE-A8B2-9A49-9FEB-EA83E5F7EE44}" destId="{D0CFC571-758B-664D-A5B5-48A708AB5C8A}" srcOrd="2" destOrd="0" presId="urn:microsoft.com/office/officeart/2005/8/layout/hList7"/>
    <dgm:cxn modelId="{5D7CAB38-8761-4D3E-94DF-E843511C8412}" type="presParOf" srcId="{CEA9C9FE-A8B2-9A49-9FEB-EA83E5F7EE44}" destId="{876DC869-C7C3-2946-917B-D8F04B37F5A0}" srcOrd="3" destOrd="0" presId="urn:microsoft.com/office/officeart/2005/8/layout/hList7"/>
    <dgm:cxn modelId="{8836B148-50F4-4642-804A-D0432726AA44}" type="presParOf" srcId="{7297273A-0114-0147-BA72-38B401B3A01D}" destId="{B2A681C4-6D42-8F4E-A251-730723253EA7}" srcOrd="5" destOrd="0" presId="urn:microsoft.com/office/officeart/2005/8/layout/hList7"/>
    <dgm:cxn modelId="{8D31F57F-DF0B-410C-89BA-F50CD8E32E23}" type="presParOf" srcId="{7297273A-0114-0147-BA72-38B401B3A01D}" destId="{FD6009B4-F32E-3742-83C7-2B2526F8A45E}" srcOrd="6" destOrd="0" presId="urn:microsoft.com/office/officeart/2005/8/layout/hList7"/>
    <dgm:cxn modelId="{BF562C1E-59D4-435D-BE92-5797FF18CA1D}" type="presParOf" srcId="{FD6009B4-F32E-3742-83C7-2B2526F8A45E}" destId="{37C11995-39C3-664E-B795-29B08F539F0E}" srcOrd="0" destOrd="0" presId="urn:microsoft.com/office/officeart/2005/8/layout/hList7"/>
    <dgm:cxn modelId="{33FA73C9-1341-4162-B969-3D9B38B913BC}" type="presParOf" srcId="{FD6009B4-F32E-3742-83C7-2B2526F8A45E}" destId="{0AA283DC-DE79-2043-B74A-50883084727D}" srcOrd="1" destOrd="0" presId="urn:microsoft.com/office/officeart/2005/8/layout/hList7"/>
    <dgm:cxn modelId="{F7C41AD8-A1C5-48C0-A44C-3C3FD44068CA}" type="presParOf" srcId="{FD6009B4-F32E-3742-83C7-2B2526F8A45E}" destId="{6BAE02ED-C925-FB45-8E06-089E09851AA6}" srcOrd="2" destOrd="0" presId="urn:microsoft.com/office/officeart/2005/8/layout/hList7"/>
    <dgm:cxn modelId="{2D12B88C-34DB-44F9-BA60-33ADFCE91EA6}" type="presParOf" srcId="{FD6009B4-F32E-3742-83C7-2B2526F8A45E}" destId="{B1196F77-F97C-2C4C-9A45-3E5546B021E2}" srcOrd="3" destOrd="0" presId="urn:microsoft.com/office/officeart/2005/8/layout/hList7"/>
    <dgm:cxn modelId="{954490BB-E008-4D5E-A88A-4179CCD6D6ED}" type="presParOf" srcId="{7297273A-0114-0147-BA72-38B401B3A01D}" destId="{FC47127A-5C99-0F43-A2C3-5FF6A933524B}" srcOrd="7" destOrd="0" presId="urn:microsoft.com/office/officeart/2005/8/layout/hList7"/>
    <dgm:cxn modelId="{4F8705E4-4785-4289-80C5-CBCDBEC67112}" type="presParOf" srcId="{7297273A-0114-0147-BA72-38B401B3A01D}" destId="{41E2C7C0-6E19-FA46-9320-89ED00B28858}" srcOrd="8" destOrd="0" presId="urn:microsoft.com/office/officeart/2005/8/layout/hList7"/>
    <dgm:cxn modelId="{C795FC4E-5A41-42DF-9C0E-E1F02AAC5477}" type="presParOf" srcId="{41E2C7C0-6E19-FA46-9320-89ED00B28858}" destId="{9F5DEDBE-EB4C-B04A-950B-A2FD992EED48}" srcOrd="0" destOrd="0" presId="urn:microsoft.com/office/officeart/2005/8/layout/hList7"/>
    <dgm:cxn modelId="{2E74AE64-F245-4E7B-A2C6-DB388AE7C267}" type="presParOf" srcId="{41E2C7C0-6E19-FA46-9320-89ED00B28858}" destId="{9BC354A4-B0D1-D24C-9EB7-093C1A5FBDE2}" srcOrd="1" destOrd="0" presId="urn:microsoft.com/office/officeart/2005/8/layout/hList7"/>
    <dgm:cxn modelId="{D9AED3F0-CD0E-4D40-8267-6C708A9997B1}" type="presParOf" srcId="{41E2C7C0-6E19-FA46-9320-89ED00B28858}" destId="{D3B07D59-4879-044F-A157-E8A075D8CA1C}" srcOrd="2" destOrd="0" presId="urn:microsoft.com/office/officeart/2005/8/layout/hList7"/>
    <dgm:cxn modelId="{E8EF52D1-6BB4-4F9F-AEEF-43BFACA24247}" type="presParOf" srcId="{41E2C7C0-6E19-FA46-9320-89ED00B28858}" destId="{0DF420D4-E496-964B-9A34-134A724F9985}" srcOrd="3" destOrd="0" presId="urn:microsoft.com/office/officeart/2005/8/layout/hList7"/>
    <dgm:cxn modelId="{7AF56769-74D3-431F-87A6-68DCF1644563}" type="presParOf" srcId="{7297273A-0114-0147-BA72-38B401B3A01D}" destId="{F412E885-576C-8948-8FC9-46A541B741EF}" srcOrd="9" destOrd="0" presId="urn:microsoft.com/office/officeart/2005/8/layout/hList7"/>
    <dgm:cxn modelId="{FE81EC63-F27A-44C3-A786-D0FFED616267}" type="presParOf" srcId="{7297273A-0114-0147-BA72-38B401B3A01D}" destId="{C966548B-8D4A-7A4C-AE36-F020E83EE19C}" srcOrd="10" destOrd="0" presId="urn:microsoft.com/office/officeart/2005/8/layout/hList7"/>
    <dgm:cxn modelId="{C14872D2-C84E-44FB-BAA8-5D96742DA454}" type="presParOf" srcId="{C966548B-8D4A-7A4C-AE36-F020E83EE19C}" destId="{49DFCA35-7519-134C-953C-8BD5D43FCBAE}" srcOrd="0" destOrd="0" presId="urn:microsoft.com/office/officeart/2005/8/layout/hList7"/>
    <dgm:cxn modelId="{ED819CC0-D961-48A8-B201-3C56B140EBEC}" type="presParOf" srcId="{C966548B-8D4A-7A4C-AE36-F020E83EE19C}" destId="{CA83BA22-FA55-814B-8E54-97486BF5B14B}" srcOrd="1" destOrd="0" presId="urn:microsoft.com/office/officeart/2005/8/layout/hList7"/>
    <dgm:cxn modelId="{60968D10-2BBA-4696-B84C-CFC9A5CC9872}" type="presParOf" srcId="{C966548B-8D4A-7A4C-AE36-F020E83EE19C}" destId="{4D6C71E2-6F64-8349-BB8D-DBA51BE08DEF}" srcOrd="2" destOrd="0" presId="urn:microsoft.com/office/officeart/2005/8/layout/hList7"/>
    <dgm:cxn modelId="{56D548AE-2A1F-49A7-9CB6-0191793EE97F}" type="presParOf" srcId="{C966548B-8D4A-7A4C-AE36-F020E83EE19C}" destId="{00E35F40-7C4B-3240-BC1E-FEFBDDF56CD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7519CF-FB33-8240-BC3E-90F346DE09AD}" type="doc">
      <dgm:prSet loTypeId="urn:microsoft.com/office/officeart/2005/8/layout/venn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8AD6E8-5D37-DB4B-944E-F179C29D253B}">
      <dgm:prSet phldrT="[Text]"/>
      <dgm:spPr>
        <a:gradFill rotWithShape="0">
          <a:gsLst>
            <a:gs pos="0">
              <a:schemeClr val="accent6">
                <a:lumMod val="75000"/>
                <a:alpha val="50000"/>
              </a:schemeClr>
            </a:gs>
            <a:gs pos="100000">
              <a:schemeClr val="accent6">
                <a:lumMod val="60000"/>
                <a:lumOff val="40000"/>
                <a:alpha val="50000"/>
              </a:schemeClr>
            </a:gs>
          </a:gsLst>
        </a:gradFill>
      </dgm:spPr>
      <dgm:t>
        <a:bodyPr/>
        <a:lstStyle/>
        <a:p>
          <a:r>
            <a:rPr lang="en-US"/>
            <a:t>KALMAN</a:t>
          </a:r>
        </a:p>
      </dgm:t>
    </dgm:pt>
    <dgm:pt modelId="{B8910575-4DB6-3045-BFFD-B9C81250C83E}" type="parTrans" cxnId="{5DF1DB22-0901-FA43-9DCB-1A2596B1BD57}">
      <dgm:prSet/>
      <dgm:spPr/>
      <dgm:t>
        <a:bodyPr/>
        <a:lstStyle/>
        <a:p>
          <a:endParaRPr lang="en-US"/>
        </a:p>
      </dgm:t>
    </dgm:pt>
    <dgm:pt modelId="{7C5102DC-DBD0-8E47-9C09-E4ACD9353A40}" type="sibTrans" cxnId="{5DF1DB22-0901-FA43-9DCB-1A2596B1BD57}">
      <dgm:prSet/>
      <dgm:spPr/>
      <dgm:t>
        <a:bodyPr/>
        <a:lstStyle/>
        <a:p>
          <a:endParaRPr lang="en-US"/>
        </a:p>
      </dgm:t>
    </dgm:pt>
    <dgm:pt modelId="{548D6F66-4B26-7049-BF37-288826491ED2}">
      <dgm:prSet phldrT="[Text]"/>
      <dgm:spPr>
        <a:gradFill rotWithShape="0">
          <a:gsLst>
            <a:gs pos="0">
              <a:schemeClr val="accent6">
                <a:lumMod val="75000"/>
                <a:alpha val="50000"/>
              </a:schemeClr>
            </a:gs>
            <a:gs pos="100000">
              <a:schemeClr val="accent6">
                <a:lumMod val="60000"/>
                <a:lumOff val="40000"/>
                <a:alpha val="50000"/>
              </a:schemeClr>
            </a:gs>
          </a:gsLst>
        </a:gradFill>
      </dgm:spPr>
      <dgm:t>
        <a:bodyPr/>
        <a:lstStyle/>
        <a:p>
          <a:r>
            <a:rPr lang="en-US"/>
            <a:t>MOS</a:t>
          </a:r>
        </a:p>
      </dgm:t>
    </dgm:pt>
    <dgm:pt modelId="{8FA6604A-7A82-B146-9B7E-0BBDE587AF9D}" type="parTrans" cxnId="{E78DA3B5-2C36-ED41-BE29-1B34A7D89864}">
      <dgm:prSet/>
      <dgm:spPr/>
      <dgm:t>
        <a:bodyPr/>
        <a:lstStyle/>
        <a:p>
          <a:endParaRPr lang="en-US"/>
        </a:p>
      </dgm:t>
    </dgm:pt>
    <dgm:pt modelId="{F432CFCF-9EDC-804A-8D0B-16E0E8BC778E}" type="sibTrans" cxnId="{E78DA3B5-2C36-ED41-BE29-1B34A7D89864}">
      <dgm:prSet/>
      <dgm:spPr/>
      <dgm:t>
        <a:bodyPr/>
        <a:lstStyle/>
        <a:p>
          <a:endParaRPr lang="en-US"/>
        </a:p>
      </dgm:t>
    </dgm:pt>
    <dgm:pt modelId="{783AF64B-FCB5-8141-8316-F0177DD5CA28}">
      <dgm:prSet phldrT="[Text]"/>
      <dgm:spPr>
        <a:gradFill rotWithShape="0">
          <a:gsLst>
            <a:gs pos="0">
              <a:schemeClr val="accent6">
                <a:lumMod val="75000"/>
                <a:alpha val="50000"/>
              </a:schemeClr>
            </a:gs>
            <a:gs pos="100000">
              <a:schemeClr val="accent6">
                <a:lumMod val="60000"/>
                <a:lumOff val="40000"/>
                <a:alpha val="50000"/>
              </a:schemeClr>
            </a:gs>
          </a:gsLst>
        </a:gradFill>
      </dgm:spPr>
      <dgm:t>
        <a:bodyPr/>
        <a:lstStyle/>
        <a:p>
          <a:r>
            <a:rPr lang="en-US"/>
            <a:t>LAPS</a:t>
          </a:r>
        </a:p>
      </dgm:t>
    </dgm:pt>
    <dgm:pt modelId="{A1F914C5-B210-524E-8E68-2D6A9B11E0DA}" type="parTrans" cxnId="{4ABDC9CE-B51D-1E40-9EED-EF304AC28FE4}">
      <dgm:prSet/>
      <dgm:spPr/>
      <dgm:t>
        <a:bodyPr/>
        <a:lstStyle/>
        <a:p>
          <a:endParaRPr lang="en-US"/>
        </a:p>
      </dgm:t>
    </dgm:pt>
    <dgm:pt modelId="{8184430D-F48A-8C46-B79C-13874F2F5102}" type="sibTrans" cxnId="{4ABDC9CE-B51D-1E40-9EED-EF304AC28FE4}">
      <dgm:prSet/>
      <dgm:spPr/>
      <dgm:t>
        <a:bodyPr/>
        <a:lstStyle/>
        <a:p>
          <a:endParaRPr lang="en-US"/>
        </a:p>
      </dgm:t>
    </dgm:pt>
    <dgm:pt modelId="{7DDAAB7E-7F3D-B34C-B374-AB16FBDCCB1B}">
      <dgm:prSet phldrT="[Text]"/>
      <dgm:spPr>
        <a:gradFill rotWithShape="0">
          <a:gsLst>
            <a:gs pos="0">
              <a:schemeClr val="accent6">
                <a:lumMod val="75000"/>
                <a:alpha val="50000"/>
              </a:schemeClr>
            </a:gs>
            <a:gs pos="100000">
              <a:schemeClr val="accent6">
                <a:lumMod val="60000"/>
                <a:lumOff val="40000"/>
                <a:alpha val="50000"/>
              </a:schemeClr>
            </a:gs>
          </a:gsLst>
        </a:gradFill>
      </dgm:spPr>
      <dgm:t>
        <a:bodyPr/>
        <a:lstStyle/>
        <a:p>
          <a:r>
            <a:rPr lang="en-US"/>
            <a:t>KRIGING</a:t>
          </a:r>
        </a:p>
      </dgm:t>
    </dgm:pt>
    <dgm:pt modelId="{8AFF6B45-43E3-A54D-8B28-BDB2671AAB4F}" type="parTrans" cxnId="{5204B0BF-B28F-3249-9DD7-BD700D3957A8}">
      <dgm:prSet/>
      <dgm:spPr/>
      <dgm:t>
        <a:bodyPr/>
        <a:lstStyle/>
        <a:p>
          <a:endParaRPr lang="en-US"/>
        </a:p>
      </dgm:t>
    </dgm:pt>
    <dgm:pt modelId="{CD186049-CD0C-C646-B70E-37D57E36B568}" type="sibTrans" cxnId="{5204B0BF-B28F-3249-9DD7-BD700D3957A8}">
      <dgm:prSet/>
      <dgm:spPr/>
      <dgm:t>
        <a:bodyPr/>
        <a:lstStyle/>
        <a:p>
          <a:endParaRPr lang="en-US"/>
        </a:p>
      </dgm:t>
    </dgm:pt>
    <dgm:pt modelId="{DBDDF631-77B5-2744-807C-B5828FC25218}" type="pres">
      <dgm:prSet presAssocID="{397519CF-FB33-8240-BC3E-90F346DE09AD}" presName="Name0" presStyleCnt="0">
        <dgm:presLayoutVars>
          <dgm:dir/>
          <dgm:resizeHandles val="exact"/>
        </dgm:presLayoutVars>
      </dgm:prSet>
      <dgm:spPr/>
    </dgm:pt>
    <dgm:pt modelId="{BE1261B7-97B6-2D4A-8D46-02C3A7EF8AEB}" type="pres">
      <dgm:prSet presAssocID="{668AD6E8-5D37-DB4B-944E-F179C29D253B}" presName="Name5" presStyleLbl="vennNode1" presStyleIdx="0" presStyleCnt="4">
        <dgm:presLayoutVars>
          <dgm:bulletEnabled val="1"/>
        </dgm:presLayoutVars>
      </dgm:prSet>
      <dgm:spPr/>
    </dgm:pt>
    <dgm:pt modelId="{68142E71-58D6-4646-AA5F-57965000A920}" type="pres">
      <dgm:prSet presAssocID="{7C5102DC-DBD0-8E47-9C09-E4ACD9353A40}" presName="space" presStyleCnt="0"/>
      <dgm:spPr/>
    </dgm:pt>
    <dgm:pt modelId="{75732323-F63E-1E4A-A15B-9130D571DD5B}" type="pres">
      <dgm:prSet presAssocID="{548D6F66-4B26-7049-BF37-288826491ED2}" presName="Name5" presStyleLbl="vennNode1" presStyleIdx="1" presStyleCnt="4" custLinFactNeighborY="1110">
        <dgm:presLayoutVars>
          <dgm:bulletEnabled val="1"/>
        </dgm:presLayoutVars>
      </dgm:prSet>
      <dgm:spPr/>
    </dgm:pt>
    <dgm:pt modelId="{10BAEC28-C231-7942-8450-DE9AC1901DB1}" type="pres">
      <dgm:prSet presAssocID="{F432CFCF-9EDC-804A-8D0B-16E0E8BC778E}" presName="space" presStyleCnt="0"/>
      <dgm:spPr/>
    </dgm:pt>
    <dgm:pt modelId="{0A5CF989-5B3F-C64B-B4F9-9EDC085F3EC7}" type="pres">
      <dgm:prSet presAssocID="{783AF64B-FCB5-8141-8316-F0177DD5CA28}" presName="Name5" presStyleLbl="vennNode1" presStyleIdx="2" presStyleCnt="4">
        <dgm:presLayoutVars>
          <dgm:bulletEnabled val="1"/>
        </dgm:presLayoutVars>
      </dgm:prSet>
      <dgm:spPr/>
    </dgm:pt>
    <dgm:pt modelId="{21E9FB0E-5CBE-4144-A645-E686C65197A8}" type="pres">
      <dgm:prSet presAssocID="{8184430D-F48A-8C46-B79C-13874F2F5102}" presName="space" presStyleCnt="0"/>
      <dgm:spPr/>
    </dgm:pt>
    <dgm:pt modelId="{B60FE93C-F92E-9846-832A-583A52BF878A}" type="pres">
      <dgm:prSet presAssocID="{7DDAAB7E-7F3D-B34C-B374-AB16FBDCCB1B}" presName="Name5" presStyleLbl="vennNode1" presStyleIdx="3" presStyleCnt="4" custLinFactNeighborY="1156">
        <dgm:presLayoutVars>
          <dgm:bulletEnabled val="1"/>
        </dgm:presLayoutVars>
      </dgm:prSet>
      <dgm:spPr/>
    </dgm:pt>
  </dgm:ptLst>
  <dgm:cxnLst>
    <dgm:cxn modelId="{C526AE07-B5D7-4077-BDF4-4810006B6184}" type="presOf" srcId="{783AF64B-FCB5-8141-8316-F0177DD5CA28}" destId="{0A5CF989-5B3F-C64B-B4F9-9EDC085F3EC7}" srcOrd="0" destOrd="0" presId="urn:microsoft.com/office/officeart/2005/8/layout/venn3"/>
    <dgm:cxn modelId="{5DF1DB22-0901-FA43-9DCB-1A2596B1BD57}" srcId="{397519CF-FB33-8240-BC3E-90F346DE09AD}" destId="{668AD6E8-5D37-DB4B-944E-F179C29D253B}" srcOrd="0" destOrd="0" parTransId="{B8910575-4DB6-3045-BFFD-B9C81250C83E}" sibTransId="{7C5102DC-DBD0-8E47-9C09-E4ACD9353A40}"/>
    <dgm:cxn modelId="{E22DA75B-781B-4BC5-81C4-EACD4630C763}" type="presOf" srcId="{668AD6E8-5D37-DB4B-944E-F179C29D253B}" destId="{BE1261B7-97B6-2D4A-8D46-02C3A7EF8AEB}" srcOrd="0" destOrd="0" presId="urn:microsoft.com/office/officeart/2005/8/layout/venn3"/>
    <dgm:cxn modelId="{631C264D-F41F-471B-B421-5B6D3E17CC97}" type="presOf" srcId="{548D6F66-4B26-7049-BF37-288826491ED2}" destId="{75732323-F63E-1E4A-A15B-9130D571DD5B}" srcOrd="0" destOrd="0" presId="urn:microsoft.com/office/officeart/2005/8/layout/venn3"/>
    <dgm:cxn modelId="{95BDAB51-4644-450C-9075-07CA22A79921}" type="presOf" srcId="{7DDAAB7E-7F3D-B34C-B374-AB16FBDCCB1B}" destId="{B60FE93C-F92E-9846-832A-583A52BF878A}" srcOrd="0" destOrd="0" presId="urn:microsoft.com/office/officeart/2005/8/layout/venn3"/>
    <dgm:cxn modelId="{E78DA3B5-2C36-ED41-BE29-1B34A7D89864}" srcId="{397519CF-FB33-8240-BC3E-90F346DE09AD}" destId="{548D6F66-4B26-7049-BF37-288826491ED2}" srcOrd="1" destOrd="0" parTransId="{8FA6604A-7A82-B146-9B7E-0BBDE587AF9D}" sibTransId="{F432CFCF-9EDC-804A-8D0B-16E0E8BC778E}"/>
    <dgm:cxn modelId="{5204B0BF-B28F-3249-9DD7-BD700D3957A8}" srcId="{397519CF-FB33-8240-BC3E-90F346DE09AD}" destId="{7DDAAB7E-7F3D-B34C-B374-AB16FBDCCB1B}" srcOrd="3" destOrd="0" parTransId="{8AFF6B45-43E3-A54D-8B28-BDB2671AAB4F}" sibTransId="{CD186049-CD0C-C646-B70E-37D57E36B568}"/>
    <dgm:cxn modelId="{730F7EC4-217F-43DD-AD5A-CE03474DB8D0}" type="presOf" srcId="{397519CF-FB33-8240-BC3E-90F346DE09AD}" destId="{DBDDF631-77B5-2744-807C-B5828FC25218}" srcOrd="0" destOrd="0" presId="urn:microsoft.com/office/officeart/2005/8/layout/venn3"/>
    <dgm:cxn modelId="{4ABDC9CE-B51D-1E40-9EED-EF304AC28FE4}" srcId="{397519CF-FB33-8240-BC3E-90F346DE09AD}" destId="{783AF64B-FCB5-8141-8316-F0177DD5CA28}" srcOrd="2" destOrd="0" parTransId="{A1F914C5-B210-524E-8E68-2D6A9B11E0DA}" sibTransId="{8184430D-F48A-8C46-B79C-13874F2F5102}"/>
    <dgm:cxn modelId="{311484A4-4D3C-4909-AABB-5F2C84C710C6}" type="presParOf" srcId="{DBDDF631-77B5-2744-807C-B5828FC25218}" destId="{BE1261B7-97B6-2D4A-8D46-02C3A7EF8AEB}" srcOrd="0" destOrd="0" presId="urn:microsoft.com/office/officeart/2005/8/layout/venn3"/>
    <dgm:cxn modelId="{CF952C2B-F8FA-43C0-A5B6-C55FE3BEEDCF}" type="presParOf" srcId="{DBDDF631-77B5-2744-807C-B5828FC25218}" destId="{68142E71-58D6-4646-AA5F-57965000A920}" srcOrd="1" destOrd="0" presId="urn:microsoft.com/office/officeart/2005/8/layout/venn3"/>
    <dgm:cxn modelId="{00E5E930-A846-4966-B18E-A55CF3B6AAC5}" type="presParOf" srcId="{DBDDF631-77B5-2744-807C-B5828FC25218}" destId="{75732323-F63E-1E4A-A15B-9130D571DD5B}" srcOrd="2" destOrd="0" presId="urn:microsoft.com/office/officeart/2005/8/layout/venn3"/>
    <dgm:cxn modelId="{452D4843-FC51-4FAC-AC3B-651533F8C442}" type="presParOf" srcId="{DBDDF631-77B5-2744-807C-B5828FC25218}" destId="{10BAEC28-C231-7942-8450-DE9AC1901DB1}" srcOrd="3" destOrd="0" presId="urn:microsoft.com/office/officeart/2005/8/layout/venn3"/>
    <dgm:cxn modelId="{9E1FB8F5-6E6B-4675-8434-EFB3C1B5E9CC}" type="presParOf" srcId="{DBDDF631-77B5-2744-807C-B5828FC25218}" destId="{0A5CF989-5B3F-C64B-B4F9-9EDC085F3EC7}" srcOrd="4" destOrd="0" presId="urn:microsoft.com/office/officeart/2005/8/layout/venn3"/>
    <dgm:cxn modelId="{4722FD5E-7808-4CF7-9AFE-78E28E1054C2}" type="presParOf" srcId="{DBDDF631-77B5-2744-807C-B5828FC25218}" destId="{21E9FB0E-5CBE-4144-A645-E686C65197A8}" srcOrd="5" destOrd="0" presId="urn:microsoft.com/office/officeart/2005/8/layout/venn3"/>
    <dgm:cxn modelId="{E575453E-A228-470E-8F2F-3C08A9670CEF}" type="presParOf" srcId="{DBDDF631-77B5-2744-807C-B5828FC25218}" destId="{B60FE93C-F92E-9846-832A-583A52BF878A}" srcOrd="6" destOrd="0" presId="urn:microsoft.com/office/officeart/2005/8/layout/venn3"/>
  </dgm:cxnLst>
  <dgm:bg>
    <a:solidFill>
      <a:schemeClr val="accent6">
        <a:lumMod val="40000"/>
        <a:lumOff val="60000"/>
      </a:schemeClr>
    </a:solidFill>
    <a:effectLst/>
  </dgm:bg>
  <dgm:whole>
    <a:ln>
      <a:solidFill>
        <a:schemeClr val="accent6">
          <a:lumMod val="75000"/>
        </a:schemeClr>
      </a:solidFill>
    </a:ln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FD1756-3F54-3047-8777-A01F8FEB2AE8}" type="doc">
      <dgm:prSet loTypeId="urn:microsoft.com/office/officeart/2008/layout/BendingPictureCaption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335BF6-51CA-6F4B-B75B-EEC34D5B6829}">
      <dgm:prSet phldrT="[Text]"/>
      <dgm:spPr/>
      <dgm:t>
        <a:bodyPr/>
        <a:lstStyle/>
        <a:p>
          <a:r>
            <a:rPr lang="en-US"/>
            <a:t>WWW</a:t>
          </a:r>
        </a:p>
      </dgm:t>
    </dgm:pt>
    <dgm:pt modelId="{0F779EA8-7FD6-004F-8328-DF6913544644}" type="parTrans" cxnId="{3FD3DEB4-E2F4-8E40-B593-60507CBBBE39}">
      <dgm:prSet/>
      <dgm:spPr/>
      <dgm:t>
        <a:bodyPr/>
        <a:lstStyle/>
        <a:p>
          <a:endParaRPr lang="en-US"/>
        </a:p>
      </dgm:t>
    </dgm:pt>
    <dgm:pt modelId="{7EAD5184-416E-E94C-B487-AD65043CF2D8}" type="sibTrans" cxnId="{3FD3DEB4-E2F4-8E40-B593-60507CBBBE39}">
      <dgm:prSet/>
      <dgm:spPr/>
      <dgm:t>
        <a:bodyPr/>
        <a:lstStyle/>
        <a:p>
          <a:endParaRPr lang="en-US"/>
        </a:p>
      </dgm:t>
    </dgm:pt>
    <dgm:pt modelId="{0DC2DA24-F581-2B48-A22F-7F8F4C029C4D}">
      <dgm:prSet phldrT="[Text]"/>
      <dgm:spPr/>
      <dgm:t>
        <a:bodyPr/>
        <a:lstStyle/>
        <a:p>
          <a:r>
            <a:rPr lang="en-US"/>
            <a:t>MOBILE</a:t>
          </a:r>
        </a:p>
      </dgm:t>
    </dgm:pt>
    <dgm:pt modelId="{C976B7AE-5F8A-E042-8350-2E841B9A95C5}" type="parTrans" cxnId="{2F70F84F-2B33-5246-AA6D-5087015723E5}">
      <dgm:prSet/>
      <dgm:spPr/>
      <dgm:t>
        <a:bodyPr/>
        <a:lstStyle/>
        <a:p>
          <a:endParaRPr lang="en-US"/>
        </a:p>
      </dgm:t>
    </dgm:pt>
    <dgm:pt modelId="{7C1C6DE8-A1D0-1943-B101-AD9B27CD45EE}" type="sibTrans" cxnId="{2F70F84F-2B33-5246-AA6D-5087015723E5}">
      <dgm:prSet/>
      <dgm:spPr/>
      <dgm:t>
        <a:bodyPr/>
        <a:lstStyle/>
        <a:p>
          <a:endParaRPr lang="en-US"/>
        </a:p>
      </dgm:t>
    </dgm:pt>
    <dgm:pt modelId="{313F5C89-2D21-924C-8337-9D0791BD868E}">
      <dgm:prSet phldrT="[Text]"/>
      <dgm:spPr/>
      <dgm:t>
        <a:bodyPr/>
        <a:lstStyle/>
        <a:p>
          <a:r>
            <a:rPr lang="en-US"/>
            <a:t>TV</a:t>
          </a:r>
        </a:p>
      </dgm:t>
    </dgm:pt>
    <dgm:pt modelId="{3CA1E669-FEAC-4B4A-B67A-2E411FE0ACFF}" type="parTrans" cxnId="{6DE1EA5D-6061-6F41-B8F5-352927C9F87A}">
      <dgm:prSet/>
      <dgm:spPr/>
      <dgm:t>
        <a:bodyPr/>
        <a:lstStyle/>
        <a:p>
          <a:endParaRPr lang="en-US"/>
        </a:p>
      </dgm:t>
    </dgm:pt>
    <dgm:pt modelId="{F848D3E3-7597-6C47-85D1-BE14DC3166D5}" type="sibTrans" cxnId="{6DE1EA5D-6061-6F41-B8F5-352927C9F87A}">
      <dgm:prSet/>
      <dgm:spPr/>
      <dgm:t>
        <a:bodyPr/>
        <a:lstStyle/>
        <a:p>
          <a:endParaRPr lang="en-US"/>
        </a:p>
      </dgm:t>
    </dgm:pt>
    <dgm:pt modelId="{E441A1F9-EAA4-E345-B997-2CFDEC455743}">
      <dgm:prSet phldrT="[Text]"/>
      <dgm:spPr/>
      <dgm:t>
        <a:bodyPr/>
        <a:lstStyle/>
        <a:p>
          <a:r>
            <a:rPr lang="en-US"/>
            <a:t>NEWSPAPERS</a:t>
          </a:r>
        </a:p>
      </dgm:t>
    </dgm:pt>
    <dgm:pt modelId="{A93B8E8A-7868-6540-9A8C-AA0989957392}" type="parTrans" cxnId="{81026989-7A8B-134B-874C-CD4548FEA420}">
      <dgm:prSet/>
      <dgm:spPr/>
      <dgm:t>
        <a:bodyPr/>
        <a:lstStyle/>
        <a:p>
          <a:endParaRPr lang="en-US"/>
        </a:p>
      </dgm:t>
    </dgm:pt>
    <dgm:pt modelId="{35E509B1-C762-FE40-A2AA-4BDD38F82200}" type="sibTrans" cxnId="{81026989-7A8B-134B-874C-CD4548FEA420}">
      <dgm:prSet/>
      <dgm:spPr/>
      <dgm:t>
        <a:bodyPr/>
        <a:lstStyle/>
        <a:p>
          <a:endParaRPr lang="en-US"/>
        </a:p>
      </dgm:t>
    </dgm:pt>
    <dgm:pt modelId="{BDCF770C-8E21-3645-8090-AA3E3939646F}">
      <dgm:prSet phldrT="[Text]"/>
      <dgm:spPr/>
      <dgm:t>
        <a:bodyPr/>
        <a:lstStyle/>
        <a:p>
          <a:r>
            <a:rPr lang="en-US"/>
            <a:t>B2B</a:t>
          </a:r>
        </a:p>
      </dgm:t>
    </dgm:pt>
    <dgm:pt modelId="{DE75D108-C148-5E4C-A095-A6AFC5D60ABE}" type="parTrans" cxnId="{94A2B966-6E38-6E41-BC87-CB1151A7A4EF}">
      <dgm:prSet/>
      <dgm:spPr/>
      <dgm:t>
        <a:bodyPr/>
        <a:lstStyle/>
        <a:p>
          <a:endParaRPr lang="en-US"/>
        </a:p>
      </dgm:t>
    </dgm:pt>
    <dgm:pt modelId="{04FA147E-AC05-C246-B0CE-A51AD549E796}" type="sibTrans" cxnId="{94A2B966-6E38-6E41-BC87-CB1151A7A4EF}">
      <dgm:prSet/>
      <dgm:spPr/>
      <dgm:t>
        <a:bodyPr/>
        <a:lstStyle/>
        <a:p>
          <a:endParaRPr lang="en-US"/>
        </a:p>
      </dgm:t>
    </dgm:pt>
    <dgm:pt modelId="{B2AC416D-ACCF-C048-B245-13E778809829}">
      <dgm:prSet phldrT="[Text]"/>
      <dgm:spPr/>
      <dgm:t>
        <a:bodyPr/>
        <a:lstStyle/>
        <a:p>
          <a:r>
            <a:rPr lang="en-US"/>
            <a:t>OPENDATA</a:t>
          </a:r>
        </a:p>
      </dgm:t>
    </dgm:pt>
    <dgm:pt modelId="{B3A52405-B8B1-F84F-AB74-2D9A907F893C}" type="parTrans" cxnId="{8919E1AB-B147-5140-A679-0886B26AE5C1}">
      <dgm:prSet/>
      <dgm:spPr/>
      <dgm:t>
        <a:bodyPr/>
        <a:lstStyle/>
        <a:p>
          <a:endParaRPr lang="en-US"/>
        </a:p>
      </dgm:t>
    </dgm:pt>
    <dgm:pt modelId="{17D8B6EF-B6B8-6A45-8979-EE132004B8F6}" type="sibTrans" cxnId="{8919E1AB-B147-5140-A679-0886B26AE5C1}">
      <dgm:prSet/>
      <dgm:spPr/>
      <dgm:t>
        <a:bodyPr/>
        <a:lstStyle/>
        <a:p>
          <a:endParaRPr lang="en-US"/>
        </a:p>
      </dgm:t>
    </dgm:pt>
    <dgm:pt modelId="{94D7AA7C-C800-314D-A12D-B9F99765E2F8}">
      <dgm:prSet/>
      <dgm:spPr/>
      <dgm:t>
        <a:bodyPr/>
        <a:lstStyle/>
        <a:p>
          <a:r>
            <a:rPr lang="en-US"/>
            <a:t>SAFETY</a:t>
          </a:r>
        </a:p>
      </dgm:t>
    </dgm:pt>
    <dgm:pt modelId="{717BFCFE-76CF-4047-B1DE-0B952A25BE8A}" type="parTrans" cxnId="{8996DF8E-F13E-5446-A19B-2BF7CEE142EB}">
      <dgm:prSet/>
      <dgm:spPr/>
      <dgm:t>
        <a:bodyPr/>
        <a:lstStyle/>
        <a:p>
          <a:endParaRPr lang="en-US"/>
        </a:p>
      </dgm:t>
    </dgm:pt>
    <dgm:pt modelId="{25ABBE30-E012-5342-B2AA-FA844624C5BF}" type="sibTrans" cxnId="{8996DF8E-F13E-5446-A19B-2BF7CEE142EB}">
      <dgm:prSet/>
      <dgm:spPr/>
      <dgm:t>
        <a:bodyPr/>
        <a:lstStyle/>
        <a:p>
          <a:endParaRPr lang="en-US"/>
        </a:p>
      </dgm:t>
    </dgm:pt>
    <dgm:pt modelId="{7E9E56F9-9F09-1E49-93F4-93E8E4284B04}" type="pres">
      <dgm:prSet presAssocID="{68FD1756-3F54-3047-8777-A01F8FEB2AE8}" presName="Name0" presStyleCnt="0">
        <dgm:presLayoutVars>
          <dgm:dir/>
          <dgm:resizeHandles val="exact"/>
        </dgm:presLayoutVars>
      </dgm:prSet>
      <dgm:spPr/>
    </dgm:pt>
    <dgm:pt modelId="{34C501A7-36F5-8749-987A-783CE0949E9B}" type="pres">
      <dgm:prSet presAssocID="{C1335BF6-51CA-6F4B-B75B-EEC34D5B6829}" presName="composite" presStyleCnt="0"/>
      <dgm:spPr/>
    </dgm:pt>
    <dgm:pt modelId="{5BF29F43-70B7-7044-8CCB-01736BAD8119}" type="pres">
      <dgm:prSet presAssocID="{C1335BF6-51CA-6F4B-B75B-EEC34D5B6829}" presName="rect1" presStyleLbl="bgImgPlace1" presStyleIdx="0" presStyleCnt="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49DFDC6-8E10-D442-94C3-15E8FA39CDBE}" type="pres">
      <dgm:prSet presAssocID="{C1335BF6-51CA-6F4B-B75B-EEC34D5B6829}" presName="wedgeRectCallout1" presStyleLbl="node1" presStyleIdx="0" presStyleCnt="7">
        <dgm:presLayoutVars>
          <dgm:bulletEnabled val="1"/>
        </dgm:presLayoutVars>
      </dgm:prSet>
      <dgm:spPr/>
    </dgm:pt>
    <dgm:pt modelId="{58FBBC14-399E-4D46-9465-BCBE8ECFF537}" type="pres">
      <dgm:prSet presAssocID="{7EAD5184-416E-E94C-B487-AD65043CF2D8}" presName="sibTrans" presStyleCnt="0"/>
      <dgm:spPr/>
    </dgm:pt>
    <dgm:pt modelId="{335A118E-0754-3741-81E7-99AEE8420E5F}" type="pres">
      <dgm:prSet presAssocID="{0DC2DA24-F581-2B48-A22F-7F8F4C029C4D}" presName="composite" presStyleCnt="0"/>
      <dgm:spPr/>
    </dgm:pt>
    <dgm:pt modelId="{548764F1-F2B5-1541-A942-1D1E68DFFF56}" type="pres">
      <dgm:prSet presAssocID="{0DC2DA24-F581-2B48-A22F-7F8F4C029C4D}" presName="rect1" presStyleLbl="bgImgPlace1" presStyleIdx="1" presStyleCnt="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C6710176-9470-9B45-A542-A13104CBFD51}" type="pres">
      <dgm:prSet presAssocID="{0DC2DA24-F581-2B48-A22F-7F8F4C029C4D}" presName="wedgeRectCallout1" presStyleLbl="node1" presStyleIdx="1" presStyleCnt="7">
        <dgm:presLayoutVars>
          <dgm:bulletEnabled val="1"/>
        </dgm:presLayoutVars>
      </dgm:prSet>
      <dgm:spPr/>
    </dgm:pt>
    <dgm:pt modelId="{25C30EA7-7846-1F4B-9608-63A141083112}" type="pres">
      <dgm:prSet presAssocID="{7C1C6DE8-A1D0-1943-B101-AD9B27CD45EE}" presName="sibTrans" presStyleCnt="0"/>
      <dgm:spPr/>
    </dgm:pt>
    <dgm:pt modelId="{A9668B31-19B5-3248-B93C-83C7F87DD2FD}" type="pres">
      <dgm:prSet presAssocID="{313F5C89-2D21-924C-8337-9D0791BD868E}" presName="composite" presStyleCnt="0"/>
      <dgm:spPr/>
    </dgm:pt>
    <dgm:pt modelId="{492F5B6B-59C0-E246-97E9-191563CC2C98}" type="pres">
      <dgm:prSet presAssocID="{313F5C89-2D21-924C-8337-9D0791BD868E}" presName="rect1" presStyleLbl="bgImgPlace1" presStyleIdx="2" presStyleCnt="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D529F65F-5401-CF48-8AC4-DF75B2A99E65}" type="pres">
      <dgm:prSet presAssocID="{313F5C89-2D21-924C-8337-9D0791BD868E}" presName="wedgeRectCallout1" presStyleLbl="node1" presStyleIdx="2" presStyleCnt="7">
        <dgm:presLayoutVars>
          <dgm:bulletEnabled val="1"/>
        </dgm:presLayoutVars>
      </dgm:prSet>
      <dgm:spPr/>
    </dgm:pt>
    <dgm:pt modelId="{E78602B5-12E8-C64A-9C3E-B1841C2217D1}" type="pres">
      <dgm:prSet presAssocID="{F848D3E3-7597-6C47-85D1-BE14DC3166D5}" presName="sibTrans" presStyleCnt="0"/>
      <dgm:spPr/>
    </dgm:pt>
    <dgm:pt modelId="{2BEC502E-D980-9144-B4C0-275174AEDBD0}" type="pres">
      <dgm:prSet presAssocID="{E441A1F9-EAA4-E345-B997-2CFDEC455743}" presName="composite" presStyleCnt="0"/>
      <dgm:spPr/>
    </dgm:pt>
    <dgm:pt modelId="{DCCA2C93-B289-314C-8ED0-AD6ADA7DB3F3}" type="pres">
      <dgm:prSet presAssocID="{E441A1F9-EAA4-E345-B997-2CFDEC455743}" presName="rect1" presStyleLbl="bgImgPlace1" presStyleIdx="3" presStyleCnt="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1DE610EA-17FE-4842-8BAE-82E8A7A5986C}" type="pres">
      <dgm:prSet presAssocID="{E441A1F9-EAA4-E345-B997-2CFDEC455743}" presName="wedgeRectCallout1" presStyleLbl="node1" presStyleIdx="3" presStyleCnt="7">
        <dgm:presLayoutVars>
          <dgm:bulletEnabled val="1"/>
        </dgm:presLayoutVars>
      </dgm:prSet>
      <dgm:spPr/>
    </dgm:pt>
    <dgm:pt modelId="{D14BD5DB-6276-8343-ADB2-8C109C87A084}" type="pres">
      <dgm:prSet presAssocID="{35E509B1-C762-FE40-A2AA-4BDD38F82200}" presName="sibTrans" presStyleCnt="0"/>
      <dgm:spPr/>
    </dgm:pt>
    <dgm:pt modelId="{5378B619-5B2B-A441-AFC0-AC2598E5FC10}" type="pres">
      <dgm:prSet presAssocID="{BDCF770C-8E21-3645-8090-AA3E3939646F}" presName="composite" presStyleCnt="0"/>
      <dgm:spPr/>
    </dgm:pt>
    <dgm:pt modelId="{9B26D7E3-506F-3749-AB32-97372FC010B5}" type="pres">
      <dgm:prSet presAssocID="{BDCF770C-8E21-3645-8090-AA3E3939646F}" presName="rect1" presStyleLbl="bgImgPlace1" presStyleIdx="4" presStyleCnt="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36790E86-7430-DD41-BBCD-B2948F4A1240}" type="pres">
      <dgm:prSet presAssocID="{BDCF770C-8E21-3645-8090-AA3E3939646F}" presName="wedgeRectCallout1" presStyleLbl="node1" presStyleIdx="4" presStyleCnt="7">
        <dgm:presLayoutVars>
          <dgm:bulletEnabled val="1"/>
        </dgm:presLayoutVars>
      </dgm:prSet>
      <dgm:spPr/>
    </dgm:pt>
    <dgm:pt modelId="{BB644909-587B-1244-886B-239C093E6FD6}" type="pres">
      <dgm:prSet presAssocID="{04FA147E-AC05-C246-B0CE-A51AD549E796}" presName="sibTrans" presStyleCnt="0"/>
      <dgm:spPr/>
    </dgm:pt>
    <dgm:pt modelId="{B7F5711A-0914-B740-A437-DCC174506A57}" type="pres">
      <dgm:prSet presAssocID="{B2AC416D-ACCF-C048-B245-13E778809829}" presName="composite" presStyleCnt="0"/>
      <dgm:spPr/>
    </dgm:pt>
    <dgm:pt modelId="{7AC9827C-EECA-8843-BB43-A48873FAC4CB}" type="pres">
      <dgm:prSet presAssocID="{B2AC416D-ACCF-C048-B245-13E778809829}" presName="rect1" presStyleLbl="bgImgPlace1" presStyleIdx="5" presStyleCnt="7" custLinFactNeighborY="-1416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43158F63-275B-B14A-AB26-9CA171CFEC63}" type="pres">
      <dgm:prSet presAssocID="{B2AC416D-ACCF-C048-B245-13E778809829}" presName="wedgeRectCallout1" presStyleLbl="node1" presStyleIdx="5" presStyleCnt="7">
        <dgm:presLayoutVars>
          <dgm:bulletEnabled val="1"/>
        </dgm:presLayoutVars>
      </dgm:prSet>
      <dgm:spPr/>
    </dgm:pt>
    <dgm:pt modelId="{61AA3DCE-A528-8D4E-B60C-F19A15EE640A}" type="pres">
      <dgm:prSet presAssocID="{17D8B6EF-B6B8-6A45-8979-EE132004B8F6}" presName="sibTrans" presStyleCnt="0"/>
      <dgm:spPr/>
    </dgm:pt>
    <dgm:pt modelId="{D4107864-49AE-A241-A19E-20CA78C0C78D}" type="pres">
      <dgm:prSet presAssocID="{94D7AA7C-C800-314D-A12D-B9F99765E2F8}" presName="composite" presStyleCnt="0"/>
      <dgm:spPr/>
    </dgm:pt>
    <dgm:pt modelId="{78818695-1F05-4F46-ABC8-B89102532047}" type="pres">
      <dgm:prSet presAssocID="{94D7AA7C-C800-314D-A12D-B9F99765E2F8}" presName="rect1" presStyleLbl="bgImgPlace1" presStyleIdx="6" presStyleCnt="7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1DB6458D-7E69-E143-A5A3-177C6D392643}" type="pres">
      <dgm:prSet presAssocID="{94D7AA7C-C800-314D-A12D-B9F99765E2F8}" presName="wedgeRectCallout1" presStyleLbl="node1" presStyleIdx="6" presStyleCnt="7">
        <dgm:presLayoutVars>
          <dgm:bulletEnabled val="1"/>
        </dgm:presLayoutVars>
      </dgm:prSet>
      <dgm:spPr/>
    </dgm:pt>
  </dgm:ptLst>
  <dgm:cxnLst>
    <dgm:cxn modelId="{AAB2382D-3012-4E28-8B7E-27D3B4BBBE6A}" type="presOf" srcId="{313F5C89-2D21-924C-8337-9D0791BD868E}" destId="{D529F65F-5401-CF48-8AC4-DF75B2A99E65}" srcOrd="0" destOrd="0" presId="urn:microsoft.com/office/officeart/2008/layout/BendingPictureCaptionList"/>
    <dgm:cxn modelId="{6DE1EA5D-6061-6F41-B8F5-352927C9F87A}" srcId="{68FD1756-3F54-3047-8777-A01F8FEB2AE8}" destId="{313F5C89-2D21-924C-8337-9D0791BD868E}" srcOrd="2" destOrd="0" parTransId="{3CA1E669-FEAC-4B4A-B67A-2E411FE0ACFF}" sibTransId="{F848D3E3-7597-6C47-85D1-BE14DC3166D5}"/>
    <dgm:cxn modelId="{94A2B966-6E38-6E41-BC87-CB1151A7A4EF}" srcId="{68FD1756-3F54-3047-8777-A01F8FEB2AE8}" destId="{BDCF770C-8E21-3645-8090-AA3E3939646F}" srcOrd="4" destOrd="0" parTransId="{DE75D108-C148-5E4C-A095-A6AFC5D60ABE}" sibTransId="{04FA147E-AC05-C246-B0CE-A51AD549E796}"/>
    <dgm:cxn modelId="{60E54367-C2C9-4FCB-BC61-77D2DC5865C1}" type="presOf" srcId="{0DC2DA24-F581-2B48-A22F-7F8F4C029C4D}" destId="{C6710176-9470-9B45-A542-A13104CBFD51}" srcOrd="0" destOrd="0" presId="urn:microsoft.com/office/officeart/2008/layout/BendingPictureCaptionList"/>
    <dgm:cxn modelId="{2F70F84F-2B33-5246-AA6D-5087015723E5}" srcId="{68FD1756-3F54-3047-8777-A01F8FEB2AE8}" destId="{0DC2DA24-F581-2B48-A22F-7F8F4C029C4D}" srcOrd="1" destOrd="0" parTransId="{C976B7AE-5F8A-E042-8350-2E841B9A95C5}" sibTransId="{7C1C6DE8-A1D0-1943-B101-AD9B27CD45EE}"/>
    <dgm:cxn modelId="{A2279675-ECA6-418F-A196-F79879D12534}" type="presOf" srcId="{E441A1F9-EAA4-E345-B997-2CFDEC455743}" destId="{1DE610EA-17FE-4842-8BAE-82E8A7A5986C}" srcOrd="0" destOrd="0" presId="urn:microsoft.com/office/officeart/2008/layout/BendingPictureCaptionList"/>
    <dgm:cxn modelId="{B9858782-7D88-496F-B9ED-A0651EC3EFDD}" type="presOf" srcId="{B2AC416D-ACCF-C048-B245-13E778809829}" destId="{43158F63-275B-B14A-AB26-9CA171CFEC63}" srcOrd="0" destOrd="0" presId="urn:microsoft.com/office/officeart/2008/layout/BendingPictureCaptionList"/>
    <dgm:cxn modelId="{81026989-7A8B-134B-874C-CD4548FEA420}" srcId="{68FD1756-3F54-3047-8777-A01F8FEB2AE8}" destId="{E441A1F9-EAA4-E345-B997-2CFDEC455743}" srcOrd="3" destOrd="0" parTransId="{A93B8E8A-7868-6540-9A8C-AA0989957392}" sibTransId="{35E509B1-C762-FE40-A2AA-4BDD38F82200}"/>
    <dgm:cxn modelId="{E41C108E-44CD-4A62-BD5B-1532EF9BD7E1}" type="presOf" srcId="{94D7AA7C-C800-314D-A12D-B9F99765E2F8}" destId="{1DB6458D-7E69-E143-A5A3-177C6D392643}" srcOrd="0" destOrd="0" presId="urn:microsoft.com/office/officeart/2008/layout/BendingPictureCaptionList"/>
    <dgm:cxn modelId="{8996DF8E-F13E-5446-A19B-2BF7CEE142EB}" srcId="{68FD1756-3F54-3047-8777-A01F8FEB2AE8}" destId="{94D7AA7C-C800-314D-A12D-B9F99765E2F8}" srcOrd="6" destOrd="0" parTransId="{717BFCFE-76CF-4047-B1DE-0B952A25BE8A}" sibTransId="{25ABBE30-E012-5342-B2AA-FA844624C5BF}"/>
    <dgm:cxn modelId="{EFFA3691-C6D6-4E83-A184-F2698B4D2574}" type="presOf" srcId="{BDCF770C-8E21-3645-8090-AA3E3939646F}" destId="{36790E86-7430-DD41-BBCD-B2948F4A1240}" srcOrd="0" destOrd="0" presId="urn:microsoft.com/office/officeart/2008/layout/BendingPictureCaptionList"/>
    <dgm:cxn modelId="{8919E1AB-B147-5140-A679-0886B26AE5C1}" srcId="{68FD1756-3F54-3047-8777-A01F8FEB2AE8}" destId="{B2AC416D-ACCF-C048-B245-13E778809829}" srcOrd="5" destOrd="0" parTransId="{B3A52405-B8B1-F84F-AB74-2D9A907F893C}" sibTransId="{17D8B6EF-B6B8-6A45-8979-EE132004B8F6}"/>
    <dgm:cxn modelId="{3FD3DEB4-E2F4-8E40-B593-60507CBBBE39}" srcId="{68FD1756-3F54-3047-8777-A01F8FEB2AE8}" destId="{C1335BF6-51CA-6F4B-B75B-EEC34D5B6829}" srcOrd="0" destOrd="0" parTransId="{0F779EA8-7FD6-004F-8328-DF6913544644}" sibTransId="{7EAD5184-416E-E94C-B487-AD65043CF2D8}"/>
    <dgm:cxn modelId="{C054ACEB-DEDC-4521-B550-2BEBDE49D58E}" type="presOf" srcId="{68FD1756-3F54-3047-8777-A01F8FEB2AE8}" destId="{7E9E56F9-9F09-1E49-93F4-93E8E4284B04}" srcOrd="0" destOrd="0" presId="urn:microsoft.com/office/officeart/2008/layout/BendingPictureCaptionList"/>
    <dgm:cxn modelId="{9BBFA3F2-66EA-4FF4-AB9A-2B3D0B151196}" type="presOf" srcId="{C1335BF6-51CA-6F4B-B75B-EEC34D5B6829}" destId="{749DFDC6-8E10-D442-94C3-15E8FA39CDBE}" srcOrd="0" destOrd="0" presId="urn:microsoft.com/office/officeart/2008/layout/BendingPictureCaptionList"/>
    <dgm:cxn modelId="{F267F005-F679-49A7-9617-810A7AF33C4C}" type="presParOf" srcId="{7E9E56F9-9F09-1E49-93F4-93E8E4284B04}" destId="{34C501A7-36F5-8749-987A-783CE0949E9B}" srcOrd="0" destOrd="0" presId="urn:microsoft.com/office/officeart/2008/layout/BendingPictureCaptionList"/>
    <dgm:cxn modelId="{26E24D02-EA25-42E6-BB7F-6E591F670D67}" type="presParOf" srcId="{34C501A7-36F5-8749-987A-783CE0949E9B}" destId="{5BF29F43-70B7-7044-8CCB-01736BAD8119}" srcOrd="0" destOrd="0" presId="urn:microsoft.com/office/officeart/2008/layout/BendingPictureCaptionList"/>
    <dgm:cxn modelId="{36FD4599-5F4A-4A6D-83A6-B2AC1910365C}" type="presParOf" srcId="{34C501A7-36F5-8749-987A-783CE0949E9B}" destId="{749DFDC6-8E10-D442-94C3-15E8FA39CDBE}" srcOrd="1" destOrd="0" presId="urn:microsoft.com/office/officeart/2008/layout/BendingPictureCaptionList"/>
    <dgm:cxn modelId="{9A21CD38-CD64-4EAC-B371-A0F577ED84F9}" type="presParOf" srcId="{7E9E56F9-9F09-1E49-93F4-93E8E4284B04}" destId="{58FBBC14-399E-4D46-9465-BCBE8ECFF537}" srcOrd="1" destOrd="0" presId="urn:microsoft.com/office/officeart/2008/layout/BendingPictureCaptionList"/>
    <dgm:cxn modelId="{6BF01BF5-43F3-4878-A79F-5873D6D3E30A}" type="presParOf" srcId="{7E9E56F9-9F09-1E49-93F4-93E8E4284B04}" destId="{335A118E-0754-3741-81E7-99AEE8420E5F}" srcOrd="2" destOrd="0" presId="urn:microsoft.com/office/officeart/2008/layout/BendingPictureCaptionList"/>
    <dgm:cxn modelId="{94150E3E-16D5-4F25-BCF2-EA8C9DC69B78}" type="presParOf" srcId="{335A118E-0754-3741-81E7-99AEE8420E5F}" destId="{548764F1-F2B5-1541-A942-1D1E68DFFF56}" srcOrd="0" destOrd="0" presId="urn:microsoft.com/office/officeart/2008/layout/BendingPictureCaptionList"/>
    <dgm:cxn modelId="{654BEE5E-298B-478E-815F-2AE64BB7652C}" type="presParOf" srcId="{335A118E-0754-3741-81E7-99AEE8420E5F}" destId="{C6710176-9470-9B45-A542-A13104CBFD51}" srcOrd="1" destOrd="0" presId="urn:microsoft.com/office/officeart/2008/layout/BendingPictureCaptionList"/>
    <dgm:cxn modelId="{472497B5-F243-4234-A43F-4F2237C22E81}" type="presParOf" srcId="{7E9E56F9-9F09-1E49-93F4-93E8E4284B04}" destId="{25C30EA7-7846-1F4B-9608-63A141083112}" srcOrd="3" destOrd="0" presId="urn:microsoft.com/office/officeart/2008/layout/BendingPictureCaptionList"/>
    <dgm:cxn modelId="{77ED98A8-639E-42D3-870F-2A8CC361C67E}" type="presParOf" srcId="{7E9E56F9-9F09-1E49-93F4-93E8E4284B04}" destId="{A9668B31-19B5-3248-B93C-83C7F87DD2FD}" srcOrd="4" destOrd="0" presId="urn:microsoft.com/office/officeart/2008/layout/BendingPictureCaptionList"/>
    <dgm:cxn modelId="{0648BD39-28B2-49ED-81E0-A4A2F4710856}" type="presParOf" srcId="{A9668B31-19B5-3248-B93C-83C7F87DD2FD}" destId="{492F5B6B-59C0-E246-97E9-191563CC2C98}" srcOrd="0" destOrd="0" presId="urn:microsoft.com/office/officeart/2008/layout/BendingPictureCaptionList"/>
    <dgm:cxn modelId="{A3BCAE10-57D5-4C03-9283-7DE28A355FF9}" type="presParOf" srcId="{A9668B31-19B5-3248-B93C-83C7F87DD2FD}" destId="{D529F65F-5401-CF48-8AC4-DF75B2A99E65}" srcOrd="1" destOrd="0" presId="urn:microsoft.com/office/officeart/2008/layout/BendingPictureCaptionList"/>
    <dgm:cxn modelId="{153404D0-AF28-4C54-A65D-DDBF2280F793}" type="presParOf" srcId="{7E9E56F9-9F09-1E49-93F4-93E8E4284B04}" destId="{E78602B5-12E8-C64A-9C3E-B1841C2217D1}" srcOrd="5" destOrd="0" presId="urn:microsoft.com/office/officeart/2008/layout/BendingPictureCaptionList"/>
    <dgm:cxn modelId="{4407A82B-22F4-4B5A-B69A-D37A44FFCA3F}" type="presParOf" srcId="{7E9E56F9-9F09-1E49-93F4-93E8E4284B04}" destId="{2BEC502E-D980-9144-B4C0-275174AEDBD0}" srcOrd="6" destOrd="0" presId="urn:microsoft.com/office/officeart/2008/layout/BendingPictureCaptionList"/>
    <dgm:cxn modelId="{571D4FC6-5754-4AED-A0F8-501BD54161CF}" type="presParOf" srcId="{2BEC502E-D980-9144-B4C0-275174AEDBD0}" destId="{DCCA2C93-B289-314C-8ED0-AD6ADA7DB3F3}" srcOrd="0" destOrd="0" presId="urn:microsoft.com/office/officeart/2008/layout/BendingPictureCaptionList"/>
    <dgm:cxn modelId="{298B5D2F-1169-4334-9644-B60413BC3AB4}" type="presParOf" srcId="{2BEC502E-D980-9144-B4C0-275174AEDBD0}" destId="{1DE610EA-17FE-4842-8BAE-82E8A7A5986C}" srcOrd="1" destOrd="0" presId="urn:microsoft.com/office/officeart/2008/layout/BendingPictureCaptionList"/>
    <dgm:cxn modelId="{6BA1A4AF-7AE1-4E1B-806A-0E8FD5585266}" type="presParOf" srcId="{7E9E56F9-9F09-1E49-93F4-93E8E4284B04}" destId="{D14BD5DB-6276-8343-ADB2-8C109C87A084}" srcOrd="7" destOrd="0" presId="urn:microsoft.com/office/officeart/2008/layout/BendingPictureCaptionList"/>
    <dgm:cxn modelId="{4FCC5222-22F7-4B87-B6D1-48437CFE9717}" type="presParOf" srcId="{7E9E56F9-9F09-1E49-93F4-93E8E4284B04}" destId="{5378B619-5B2B-A441-AFC0-AC2598E5FC10}" srcOrd="8" destOrd="0" presId="urn:microsoft.com/office/officeart/2008/layout/BendingPictureCaptionList"/>
    <dgm:cxn modelId="{D532077B-BF0E-4DDB-80D4-DAC4A764FEAB}" type="presParOf" srcId="{5378B619-5B2B-A441-AFC0-AC2598E5FC10}" destId="{9B26D7E3-506F-3749-AB32-97372FC010B5}" srcOrd="0" destOrd="0" presId="urn:microsoft.com/office/officeart/2008/layout/BendingPictureCaptionList"/>
    <dgm:cxn modelId="{842AE444-6E8F-4E78-80E8-EA75CB975EC6}" type="presParOf" srcId="{5378B619-5B2B-A441-AFC0-AC2598E5FC10}" destId="{36790E86-7430-DD41-BBCD-B2948F4A1240}" srcOrd="1" destOrd="0" presId="urn:microsoft.com/office/officeart/2008/layout/BendingPictureCaptionList"/>
    <dgm:cxn modelId="{A1A8B48F-99D4-432C-A840-49500B609C0B}" type="presParOf" srcId="{7E9E56F9-9F09-1E49-93F4-93E8E4284B04}" destId="{BB644909-587B-1244-886B-239C093E6FD6}" srcOrd="9" destOrd="0" presId="urn:microsoft.com/office/officeart/2008/layout/BendingPictureCaptionList"/>
    <dgm:cxn modelId="{509157F6-585C-469E-9607-85E169528D3D}" type="presParOf" srcId="{7E9E56F9-9F09-1E49-93F4-93E8E4284B04}" destId="{B7F5711A-0914-B740-A437-DCC174506A57}" srcOrd="10" destOrd="0" presId="urn:microsoft.com/office/officeart/2008/layout/BendingPictureCaptionList"/>
    <dgm:cxn modelId="{51C849B9-A65F-4C91-8EB7-7B5C6F6EC9E1}" type="presParOf" srcId="{B7F5711A-0914-B740-A437-DCC174506A57}" destId="{7AC9827C-EECA-8843-BB43-A48873FAC4CB}" srcOrd="0" destOrd="0" presId="urn:microsoft.com/office/officeart/2008/layout/BendingPictureCaptionList"/>
    <dgm:cxn modelId="{282A5E3D-0074-45C6-88E3-6602343E3286}" type="presParOf" srcId="{B7F5711A-0914-B740-A437-DCC174506A57}" destId="{43158F63-275B-B14A-AB26-9CA171CFEC63}" srcOrd="1" destOrd="0" presId="urn:microsoft.com/office/officeart/2008/layout/BendingPictureCaptionList"/>
    <dgm:cxn modelId="{CC70CA7B-DFC3-4700-A0B1-B09717016B38}" type="presParOf" srcId="{7E9E56F9-9F09-1E49-93F4-93E8E4284B04}" destId="{61AA3DCE-A528-8D4E-B60C-F19A15EE640A}" srcOrd="11" destOrd="0" presId="urn:microsoft.com/office/officeart/2008/layout/BendingPictureCaptionList"/>
    <dgm:cxn modelId="{83ED476E-1D53-497A-973C-68C6EC8DF4F2}" type="presParOf" srcId="{7E9E56F9-9F09-1E49-93F4-93E8E4284B04}" destId="{D4107864-49AE-A241-A19E-20CA78C0C78D}" srcOrd="12" destOrd="0" presId="urn:microsoft.com/office/officeart/2008/layout/BendingPictureCaptionList"/>
    <dgm:cxn modelId="{42AE3965-FEB5-40B2-B2D2-C226E941D962}" type="presParOf" srcId="{D4107864-49AE-A241-A19E-20CA78C0C78D}" destId="{78818695-1F05-4F46-ABC8-B89102532047}" srcOrd="0" destOrd="0" presId="urn:microsoft.com/office/officeart/2008/layout/BendingPictureCaptionList"/>
    <dgm:cxn modelId="{CF7B3EA3-BAD3-4B40-BAE6-4E12104DAEC7}" type="presParOf" srcId="{D4107864-49AE-A241-A19E-20CA78C0C78D}" destId="{1DB6458D-7E69-E143-A5A3-177C6D392643}" srcOrd="1" destOrd="0" presId="urn:microsoft.com/office/officeart/2008/layout/BendingPictureCaptionList"/>
  </dgm:cxnLst>
  <dgm:bg>
    <a:gradFill flip="none" rotWithShape="1">
      <a:gsLst>
        <a:gs pos="0">
          <a:schemeClr val="tx2">
            <a:lumMod val="60000"/>
            <a:lumOff val="40000"/>
          </a:schemeClr>
        </a:gs>
        <a:gs pos="100000">
          <a:schemeClr val="tx2">
            <a:lumMod val="40000"/>
            <a:lumOff val="60000"/>
          </a:schemeClr>
        </a:gs>
      </a:gsLst>
      <a:lin ang="0" scaled="1"/>
      <a:tileRect/>
    </a:gradFill>
  </dgm:bg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7519CF-FB33-8240-BC3E-90F346DE09AD}" type="doc">
      <dgm:prSet loTypeId="urn:microsoft.com/office/officeart/2005/8/layout/venn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8AD6E8-5D37-DB4B-944E-F179C29D253B}">
      <dgm:prSet phldrT="[Text]"/>
      <dgm:spPr>
        <a:gradFill rotWithShape="0">
          <a:gsLst>
            <a:gs pos="0">
              <a:srgbClr val="68C06C">
                <a:alpha val="50000"/>
              </a:srgbClr>
            </a:gs>
            <a:gs pos="100000">
              <a:srgbClr val="AEE2B1">
                <a:alpha val="50000"/>
              </a:srgbClr>
            </a:gs>
          </a:gsLst>
        </a:gradFill>
      </dgm:spPr>
      <dgm:t>
        <a:bodyPr/>
        <a:lstStyle/>
        <a:p>
          <a:r>
            <a:rPr lang="en-US"/>
            <a:t>VISUALIZATION</a:t>
          </a:r>
        </a:p>
      </dgm:t>
    </dgm:pt>
    <dgm:pt modelId="{B8910575-4DB6-3045-BFFD-B9C81250C83E}" type="parTrans" cxnId="{5DF1DB22-0901-FA43-9DCB-1A2596B1BD57}">
      <dgm:prSet/>
      <dgm:spPr/>
      <dgm:t>
        <a:bodyPr/>
        <a:lstStyle/>
        <a:p>
          <a:endParaRPr lang="en-US"/>
        </a:p>
      </dgm:t>
    </dgm:pt>
    <dgm:pt modelId="{7C5102DC-DBD0-8E47-9C09-E4ACD9353A40}" type="sibTrans" cxnId="{5DF1DB22-0901-FA43-9DCB-1A2596B1BD57}">
      <dgm:prSet/>
      <dgm:spPr/>
      <dgm:t>
        <a:bodyPr/>
        <a:lstStyle/>
        <a:p>
          <a:endParaRPr lang="en-US"/>
        </a:p>
      </dgm:t>
    </dgm:pt>
    <dgm:pt modelId="{548D6F66-4B26-7049-BF37-288826491ED2}">
      <dgm:prSet phldrT="[Text]"/>
      <dgm:spPr>
        <a:gradFill rotWithShape="0">
          <a:gsLst>
            <a:gs pos="0">
              <a:srgbClr val="68C06C">
                <a:alpha val="50000"/>
              </a:srgbClr>
            </a:gs>
            <a:gs pos="100000">
              <a:srgbClr val="AEE2B1">
                <a:alpha val="50000"/>
              </a:srgbClr>
            </a:gs>
          </a:gsLst>
        </a:gradFill>
      </dgm:spPr>
      <dgm:t>
        <a:bodyPr/>
        <a:lstStyle/>
        <a:p>
          <a:r>
            <a:rPr lang="en-US"/>
            <a:t>MODEL SELECTION</a:t>
          </a:r>
        </a:p>
      </dgm:t>
    </dgm:pt>
    <dgm:pt modelId="{8FA6604A-7A82-B146-9B7E-0BBDE587AF9D}" type="parTrans" cxnId="{E78DA3B5-2C36-ED41-BE29-1B34A7D89864}">
      <dgm:prSet/>
      <dgm:spPr/>
      <dgm:t>
        <a:bodyPr/>
        <a:lstStyle/>
        <a:p>
          <a:endParaRPr lang="en-US"/>
        </a:p>
      </dgm:t>
    </dgm:pt>
    <dgm:pt modelId="{F432CFCF-9EDC-804A-8D0B-16E0E8BC778E}" type="sibTrans" cxnId="{E78DA3B5-2C36-ED41-BE29-1B34A7D89864}">
      <dgm:prSet/>
      <dgm:spPr/>
      <dgm:t>
        <a:bodyPr/>
        <a:lstStyle/>
        <a:p>
          <a:endParaRPr lang="en-US"/>
        </a:p>
      </dgm:t>
    </dgm:pt>
    <dgm:pt modelId="{783AF64B-FCB5-8141-8316-F0177DD5CA28}">
      <dgm:prSet phldrT="[Text]"/>
      <dgm:spPr>
        <a:gradFill rotWithShape="0">
          <a:gsLst>
            <a:gs pos="0">
              <a:srgbClr val="68C06C">
                <a:alpha val="50000"/>
              </a:srgbClr>
            </a:gs>
            <a:gs pos="100000">
              <a:srgbClr val="AEE2B1">
                <a:alpha val="50000"/>
              </a:srgbClr>
            </a:gs>
          </a:gsLst>
        </a:gradFill>
      </dgm:spPr>
      <dgm:t>
        <a:bodyPr/>
        <a:lstStyle/>
        <a:p>
          <a:r>
            <a:rPr lang="en-US"/>
            <a:t>POST PROCESSING</a:t>
          </a:r>
        </a:p>
      </dgm:t>
    </dgm:pt>
    <dgm:pt modelId="{A1F914C5-B210-524E-8E68-2D6A9B11E0DA}" type="parTrans" cxnId="{4ABDC9CE-B51D-1E40-9EED-EF304AC28FE4}">
      <dgm:prSet/>
      <dgm:spPr/>
      <dgm:t>
        <a:bodyPr/>
        <a:lstStyle/>
        <a:p>
          <a:endParaRPr lang="en-US"/>
        </a:p>
      </dgm:t>
    </dgm:pt>
    <dgm:pt modelId="{8184430D-F48A-8C46-B79C-13874F2F5102}" type="sibTrans" cxnId="{4ABDC9CE-B51D-1E40-9EED-EF304AC28FE4}">
      <dgm:prSet/>
      <dgm:spPr/>
      <dgm:t>
        <a:bodyPr/>
        <a:lstStyle/>
        <a:p>
          <a:endParaRPr lang="en-US"/>
        </a:p>
      </dgm:t>
    </dgm:pt>
    <dgm:pt modelId="{7DDAAB7E-7F3D-B34C-B374-AB16FBDCCB1B}">
      <dgm:prSet phldrT="[Text]"/>
      <dgm:spPr>
        <a:gradFill rotWithShape="0">
          <a:gsLst>
            <a:gs pos="0">
              <a:srgbClr val="68C06C">
                <a:alpha val="50000"/>
              </a:srgbClr>
            </a:gs>
            <a:gs pos="100000">
              <a:srgbClr val="AEE2B1">
                <a:alpha val="50000"/>
              </a:srgbClr>
            </a:gs>
          </a:gsLst>
        </a:gradFill>
      </dgm:spPr>
      <dgm:t>
        <a:bodyPr/>
        <a:lstStyle/>
        <a:p>
          <a:r>
            <a:rPr lang="en-US"/>
            <a:t>FIELD MODIFICATION</a:t>
          </a:r>
        </a:p>
      </dgm:t>
    </dgm:pt>
    <dgm:pt modelId="{8AFF6B45-43E3-A54D-8B28-BDB2671AAB4F}" type="parTrans" cxnId="{5204B0BF-B28F-3249-9DD7-BD700D3957A8}">
      <dgm:prSet/>
      <dgm:spPr/>
      <dgm:t>
        <a:bodyPr/>
        <a:lstStyle/>
        <a:p>
          <a:endParaRPr lang="en-US"/>
        </a:p>
      </dgm:t>
    </dgm:pt>
    <dgm:pt modelId="{CD186049-CD0C-C646-B70E-37D57E36B568}" type="sibTrans" cxnId="{5204B0BF-B28F-3249-9DD7-BD700D3957A8}">
      <dgm:prSet/>
      <dgm:spPr/>
      <dgm:t>
        <a:bodyPr/>
        <a:lstStyle/>
        <a:p>
          <a:endParaRPr lang="en-US"/>
        </a:p>
      </dgm:t>
    </dgm:pt>
    <dgm:pt modelId="{08F40386-769F-B443-B0DC-582E6D6ACDE7}">
      <dgm:prSet phldrT="[Text]"/>
      <dgm:spPr>
        <a:gradFill rotWithShape="0">
          <a:gsLst>
            <a:gs pos="0">
              <a:srgbClr val="68C06C">
                <a:alpha val="50000"/>
              </a:srgbClr>
            </a:gs>
            <a:gs pos="100000">
              <a:srgbClr val="AEE2B1">
                <a:alpha val="50000"/>
              </a:srgbClr>
            </a:gs>
          </a:gsLst>
        </a:gradFill>
      </dgm:spPr>
      <dgm:t>
        <a:bodyPr/>
        <a:lstStyle/>
        <a:p>
          <a:r>
            <a:rPr lang="en-US"/>
            <a:t>QUALITY CONTROL</a:t>
          </a:r>
        </a:p>
      </dgm:t>
    </dgm:pt>
    <dgm:pt modelId="{349A889E-AA6E-FA49-8781-6777E2B300AF}" type="parTrans" cxnId="{FE001F98-680F-F54A-8ACB-CDDB62BC3F59}">
      <dgm:prSet/>
      <dgm:spPr/>
      <dgm:t>
        <a:bodyPr/>
        <a:lstStyle/>
        <a:p>
          <a:endParaRPr lang="en-US"/>
        </a:p>
      </dgm:t>
    </dgm:pt>
    <dgm:pt modelId="{F3DE96A7-4A97-2549-B25B-A0FCC0C29033}" type="sibTrans" cxnId="{FE001F98-680F-F54A-8ACB-CDDB62BC3F59}">
      <dgm:prSet/>
      <dgm:spPr/>
      <dgm:t>
        <a:bodyPr/>
        <a:lstStyle/>
        <a:p>
          <a:endParaRPr lang="en-US"/>
        </a:p>
      </dgm:t>
    </dgm:pt>
    <dgm:pt modelId="{DBDDF631-77B5-2744-807C-B5828FC25218}" type="pres">
      <dgm:prSet presAssocID="{397519CF-FB33-8240-BC3E-90F346DE09AD}" presName="Name0" presStyleCnt="0">
        <dgm:presLayoutVars>
          <dgm:dir/>
          <dgm:resizeHandles val="exact"/>
        </dgm:presLayoutVars>
      </dgm:prSet>
      <dgm:spPr/>
    </dgm:pt>
    <dgm:pt modelId="{BE1261B7-97B6-2D4A-8D46-02C3A7EF8AEB}" type="pres">
      <dgm:prSet presAssocID="{668AD6E8-5D37-DB4B-944E-F179C29D253B}" presName="Name5" presStyleLbl="vennNode1" presStyleIdx="0" presStyleCnt="5">
        <dgm:presLayoutVars>
          <dgm:bulletEnabled val="1"/>
        </dgm:presLayoutVars>
      </dgm:prSet>
      <dgm:spPr/>
    </dgm:pt>
    <dgm:pt modelId="{68142E71-58D6-4646-AA5F-57965000A920}" type="pres">
      <dgm:prSet presAssocID="{7C5102DC-DBD0-8E47-9C09-E4ACD9353A40}" presName="space" presStyleCnt="0"/>
      <dgm:spPr/>
    </dgm:pt>
    <dgm:pt modelId="{75732323-F63E-1E4A-A15B-9130D571DD5B}" type="pres">
      <dgm:prSet presAssocID="{548D6F66-4B26-7049-BF37-288826491ED2}" presName="Name5" presStyleLbl="vennNode1" presStyleIdx="1" presStyleCnt="5">
        <dgm:presLayoutVars>
          <dgm:bulletEnabled val="1"/>
        </dgm:presLayoutVars>
      </dgm:prSet>
      <dgm:spPr/>
    </dgm:pt>
    <dgm:pt modelId="{10BAEC28-C231-7942-8450-DE9AC1901DB1}" type="pres">
      <dgm:prSet presAssocID="{F432CFCF-9EDC-804A-8D0B-16E0E8BC778E}" presName="space" presStyleCnt="0"/>
      <dgm:spPr/>
    </dgm:pt>
    <dgm:pt modelId="{0A5CF989-5B3F-C64B-B4F9-9EDC085F3EC7}" type="pres">
      <dgm:prSet presAssocID="{783AF64B-FCB5-8141-8316-F0177DD5CA28}" presName="Name5" presStyleLbl="vennNode1" presStyleIdx="2" presStyleCnt="5">
        <dgm:presLayoutVars>
          <dgm:bulletEnabled val="1"/>
        </dgm:presLayoutVars>
      </dgm:prSet>
      <dgm:spPr/>
    </dgm:pt>
    <dgm:pt modelId="{21E9FB0E-5CBE-4144-A645-E686C65197A8}" type="pres">
      <dgm:prSet presAssocID="{8184430D-F48A-8C46-B79C-13874F2F5102}" presName="space" presStyleCnt="0"/>
      <dgm:spPr/>
    </dgm:pt>
    <dgm:pt modelId="{B60FE93C-F92E-9846-832A-583A52BF878A}" type="pres">
      <dgm:prSet presAssocID="{7DDAAB7E-7F3D-B34C-B374-AB16FBDCCB1B}" presName="Name5" presStyleLbl="vennNode1" presStyleIdx="3" presStyleCnt="5">
        <dgm:presLayoutVars>
          <dgm:bulletEnabled val="1"/>
        </dgm:presLayoutVars>
      </dgm:prSet>
      <dgm:spPr/>
    </dgm:pt>
    <dgm:pt modelId="{80FB60C3-8C93-974E-A95F-0CDA20D64488}" type="pres">
      <dgm:prSet presAssocID="{CD186049-CD0C-C646-B70E-37D57E36B568}" presName="space" presStyleCnt="0"/>
      <dgm:spPr/>
    </dgm:pt>
    <dgm:pt modelId="{BF0732A5-73F7-344A-A100-A2CA2D57CAB5}" type="pres">
      <dgm:prSet presAssocID="{08F40386-769F-B443-B0DC-582E6D6ACDE7}" presName="Name5" presStyleLbl="vennNode1" presStyleIdx="4" presStyleCnt="5">
        <dgm:presLayoutVars>
          <dgm:bulletEnabled val="1"/>
        </dgm:presLayoutVars>
      </dgm:prSet>
      <dgm:spPr/>
    </dgm:pt>
  </dgm:ptLst>
  <dgm:cxnLst>
    <dgm:cxn modelId="{F925C20E-6FE5-4135-8997-9C638589071D}" type="presOf" srcId="{783AF64B-FCB5-8141-8316-F0177DD5CA28}" destId="{0A5CF989-5B3F-C64B-B4F9-9EDC085F3EC7}" srcOrd="0" destOrd="0" presId="urn:microsoft.com/office/officeart/2005/8/layout/venn3"/>
    <dgm:cxn modelId="{5DF1DB22-0901-FA43-9DCB-1A2596B1BD57}" srcId="{397519CF-FB33-8240-BC3E-90F346DE09AD}" destId="{668AD6E8-5D37-DB4B-944E-F179C29D253B}" srcOrd="0" destOrd="0" parTransId="{B8910575-4DB6-3045-BFFD-B9C81250C83E}" sibTransId="{7C5102DC-DBD0-8E47-9C09-E4ACD9353A40}"/>
    <dgm:cxn modelId="{2573F13A-50F9-41E2-B153-503D63EB709B}" type="presOf" srcId="{668AD6E8-5D37-DB4B-944E-F179C29D253B}" destId="{BE1261B7-97B6-2D4A-8D46-02C3A7EF8AEB}" srcOrd="0" destOrd="0" presId="urn:microsoft.com/office/officeart/2005/8/layout/venn3"/>
    <dgm:cxn modelId="{6FFD777E-9C22-4C74-BD7B-176EFBEA24E9}" type="presOf" srcId="{08F40386-769F-B443-B0DC-582E6D6ACDE7}" destId="{BF0732A5-73F7-344A-A100-A2CA2D57CAB5}" srcOrd="0" destOrd="0" presId="urn:microsoft.com/office/officeart/2005/8/layout/venn3"/>
    <dgm:cxn modelId="{86CAC77E-011E-484D-AA50-10AED7EB5EB7}" type="presOf" srcId="{548D6F66-4B26-7049-BF37-288826491ED2}" destId="{75732323-F63E-1E4A-A15B-9130D571DD5B}" srcOrd="0" destOrd="0" presId="urn:microsoft.com/office/officeart/2005/8/layout/venn3"/>
    <dgm:cxn modelId="{FE001F98-680F-F54A-8ACB-CDDB62BC3F59}" srcId="{397519CF-FB33-8240-BC3E-90F346DE09AD}" destId="{08F40386-769F-B443-B0DC-582E6D6ACDE7}" srcOrd="4" destOrd="0" parTransId="{349A889E-AA6E-FA49-8781-6777E2B300AF}" sibTransId="{F3DE96A7-4A97-2549-B25B-A0FCC0C29033}"/>
    <dgm:cxn modelId="{8408A3AC-CABC-4D08-9440-05D3B790AD13}" type="presOf" srcId="{7DDAAB7E-7F3D-B34C-B374-AB16FBDCCB1B}" destId="{B60FE93C-F92E-9846-832A-583A52BF878A}" srcOrd="0" destOrd="0" presId="urn:microsoft.com/office/officeart/2005/8/layout/venn3"/>
    <dgm:cxn modelId="{E78DA3B5-2C36-ED41-BE29-1B34A7D89864}" srcId="{397519CF-FB33-8240-BC3E-90F346DE09AD}" destId="{548D6F66-4B26-7049-BF37-288826491ED2}" srcOrd="1" destOrd="0" parTransId="{8FA6604A-7A82-B146-9B7E-0BBDE587AF9D}" sibTransId="{F432CFCF-9EDC-804A-8D0B-16E0E8BC778E}"/>
    <dgm:cxn modelId="{5204B0BF-B28F-3249-9DD7-BD700D3957A8}" srcId="{397519CF-FB33-8240-BC3E-90F346DE09AD}" destId="{7DDAAB7E-7F3D-B34C-B374-AB16FBDCCB1B}" srcOrd="3" destOrd="0" parTransId="{8AFF6B45-43E3-A54D-8B28-BDB2671AAB4F}" sibTransId="{CD186049-CD0C-C646-B70E-37D57E36B568}"/>
    <dgm:cxn modelId="{4ABDC9CE-B51D-1E40-9EED-EF304AC28FE4}" srcId="{397519CF-FB33-8240-BC3E-90F346DE09AD}" destId="{783AF64B-FCB5-8141-8316-F0177DD5CA28}" srcOrd="2" destOrd="0" parTransId="{A1F914C5-B210-524E-8E68-2D6A9B11E0DA}" sibTransId="{8184430D-F48A-8C46-B79C-13874F2F5102}"/>
    <dgm:cxn modelId="{F26C51F6-30CF-4914-8288-8621783AFAF2}" type="presOf" srcId="{397519CF-FB33-8240-BC3E-90F346DE09AD}" destId="{DBDDF631-77B5-2744-807C-B5828FC25218}" srcOrd="0" destOrd="0" presId="urn:microsoft.com/office/officeart/2005/8/layout/venn3"/>
    <dgm:cxn modelId="{B856ED9E-8645-42DD-A08B-27E42C00AA16}" type="presParOf" srcId="{DBDDF631-77B5-2744-807C-B5828FC25218}" destId="{BE1261B7-97B6-2D4A-8D46-02C3A7EF8AEB}" srcOrd="0" destOrd="0" presId="urn:microsoft.com/office/officeart/2005/8/layout/venn3"/>
    <dgm:cxn modelId="{7A716B08-5103-4FCC-A683-DE8046B3357E}" type="presParOf" srcId="{DBDDF631-77B5-2744-807C-B5828FC25218}" destId="{68142E71-58D6-4646-AA5F-57965000A920}" srcOrd="1" destOrd="0" presId="urn:microsoft.com/office/officeart/2005/8/layout/venn3"/>
    <dgm:cxn modelId="{6BD3EDB4-6F11-43FF-981E-A2F20F750B8E}" type="presParOf" srcId="{DBDDF631-77B5-2744-807C-B5828FC25218}" destId="{75732323-F63E-1E4A-A15B-9130D571DD5B}" srcOrd="2" destOrd="0" presId="urn:microsoft.com/office/officeart/2005/8/layout/venn3"/>
    <dgm:cxn modelId="{135C335D-A26D-40DF-BF0E-D4C58A3263B2}" type="presParOf" srcId="{DBDDF631-77B5-2744-807C-B5828FC25218}" destId="{10BAEC28-C231-7942-8450-DE9AC1901DB1}" srcOrd="3" destOrd="0" presId="urn:microsoft.com/office/officeart/2005/8/layout/venn3"/>
    <dgm:cxn modelId="{AD5B2BB0-5639-4A52-916C-E1B0C84BF2D7}" type="presParOf" srcId="{DBDDF631-77B5-2744-807C-B5828FC25218}" destId="{0A5CF989-5B3F-C64B-B4F9-9EDC085F3EC7}" srcOrd="4" destOrd="0" presId="urn:microsoft.com/office/officeart/2005/8/layout/venn3"/>
    <dgm:cxn modelId="{81A76EFF-2C4F-4A3C-852D-3B26EAE810DC}" type="presParOf" srcId="{DBDDF631-77B5-2744-807C-B5828FC25218}" destId="{21E9FB0E-5CBE-4144-A645-E686C65197A8}" srcOrd="5" destOrd="0" presId="urn:microsoft.com/office/officeart/2005/8/layout/venn3"/>
    <dgm:cxn modelId="{B14D3C77-E5EB-4DA8-BB21-A94BF7278108}" type="presParOf" srcId="{DBDDF631-77B5-2744-807C-B5828FC25218}" destId="{B60FE93C-F92E-9846-832A-583A52BF878A}" srcOrd="6" destOrd="0" presId="urn:microsoft.com/office/officeart/2005/8/layout/venn3"/>
    <dgm:cxn modelId="{27D81785-641A-4029-A8E4-4C39FAB9E404}" type="presParOf" srcId="{DBDDF631-77B5-2744-807C-B5828FC25218}" destId="{80FB60C3-8C93-974E-A95F-0CDA20D64488}" srcOrd="7" destOrd="0" presId="urn:microsoft.com/office/officeart/2005/8/layout/venn3"/>
    <dgm:cxn modelId="{92A66C21-6ED8-4F11-A6B9-1A36242F8955}" type="presParOf" srcId="{DBDDF631-77B5-2744-807C-B5828FC25218}" destId="{BF0732A5-73F7-344A-A100-A2CA2D57CAB5}" srcOrd="8" destOrd="0" presId="urn:microsoft.com/office/officeart/2005/8/layout/venn3"/>
  </dgm:cxnLst>
  <dgm:bg>
    <a:solidFill>
      <a:srgbClr val="AEE2B1"/>
    </a:solidFill>
  </dgm:bg>
  <dgm:whole>
    <a:ln>
      <a:solidFill>
        <a:srgbClr val="68C06C"/>
      </a:solidFill>
    </a:ln>
  </dgm:whole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572620A-CE1F-7D45-B188-42EA91437119}" type="doc">
      <dgm:prSet loTypeId="urn:microsoft.com/office/officeart/2005/8/layout/l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4E06E3-E11B-7E49-A8D5-89C5F54A154A}">
      <dgm:prSet phldrT="[Text]"/>
      <dgm:spPr/>
      <dgm:t>
        <a:bodyPr/>
        <a:lstStyle/>
        <a:p>
          <a:r>
            <a:rPr lang="en-US"/>
            <a:t>DATASERVERS</a:t>
          </a:r>
        </a:p>
      </dgm:t>
    </dgm:pt>
    <dgm:pt modelId="{A412A73E-7884-1544-A9A3-F468902E9441}" type="parTrans" cxnId="{BB853625-03EA-AD48-B748-A6145B664B91}">
      <dgm:prSet/>
      <dgm:spPr/>
      <dgm:t>
        <a:bodyPr/>
        <a:lstStyle/>
        <a:p>
          <a:endParaRPr lang="en-US"/>
        </a:p>
      </dgm:t>
    </dgm:pt>
    <dgm:pt modelId="{B726E8AD-3B37-DC4B-82EA-ED8BA689D739}" type="sibTrans" cxnId="{BB853625-03EA-AD48-B748-A6145B664B91}">
      <dgm:prSet/>
      <dgm:spPr/>
      <dgm:t>
        <a:bodyPr/>
        <a:lstStyle/>
        <a:p>
          <a:endParaRPr lang="en-US"/>
        </a:p>
      </dgm:t>
    </dgm:pt>
    <dgm:pt modelId="{98A902D8-D4BE-FF47-87F7-D22669FB4244}">
      <dgm:prSet phldrT="[Text]"/>
      <dgm:spPr>
        <a:gradFill rotWithShape="0">
          <a:gsLst>
            <a:gs pos="0">
              <a:srgbClr val="0092F6"/>
            </a:gs>
            <a:gs pos="100000">
              <a:srgbClr val="77CBFA"/>
            </a:gs>
          </a:gsLst>
        </a:gradFill>
      </dgm:spPr>
      <dgm:t>
        <a:bodyPr/>
        <a:lstStyle/>
        <a:p>
          <a:r>
            <a:rPr lang="en-US"/>
            <a:t>WFS</a:t>
          </a:r>
        </a:p>
      </dgm:t>
    </dgm:pt>
    <dgm:pt modelId="{5CB640B5-0336-6F40-9DAC-CF0C7026FB8F}" type="parTrans" cxnId="{79F40511-7BDA-8E4F-8A5A-D03ADD7DBBCA}">
      <dgm:prSet/>
      <dgm:spPr/>
      <dgm:t>
        <a:bodyPr/>
        <a:lstStyle/>
        <a:p>
          <a:endParaRPr lang="en-US"/>
        </a:p>
      </dgm:t>
    </dgm:pt>
    <dgm:pt modelId="{BBBC6133-0BBC-BB47-8C8C-15C7D6530557}" type="sibTrans" cxnId="{79F40511-7BDA-8E4F-8A5A-D03ADD7DBBCA}">
      <dgm:prSet/>
      <dgm:spPr/>
      <dgm:t>
        <a:bodyPr/>
        <a:lstStyle/>
        <a:p>
          <a:endParaRPr lang="en-US"/>
        </a:p>
      </dgm:t>
    </dgm:pt>
    <dgm:pt modelId="{7E80B025-65ED-1B43-8FF4-EB0986E9C0CE}">
      <dgm:prSet phldrT="[Text]"/>
      <dgm:spPr>
        <a:gradFill rotWithShape="0">
          <a:gsLst>
            <a:gs pos="0">
              <a:srgbClr val="0092F6"/>
            </a:gs>
            <a:gs pos="100000">
              <a:srgbClr val="77CBFA"/>
            </a:gs>
          </a:gsLst>
        </a:gradFill>
      </dgm:spPr>
      <dgm:t>
        <a:bodyPr/>
        <a:lstStyle/>
        <a:p>
          <a:r>
            <a:rPr lang="en-US"/>
            <a:t>XML</a:t>
          </a:r>
        </a:p>
      </dgm:t>
    </dgm:pt>
    <dgm:pt modelId="{0B8E4378-8104-FC49-9EFB-E2512D298357}" type="parTrans" cxnId="{1B921004-608B-A147-B6C2-9C1EED783001}">
      <dgm:prSet/>
      <dgm:spPr/>
      <dgm:t>
        <a:bodyPr/>
        <a:lstStyle/>
        <a:p>
          <a:endParaRPr lang="en-US"/>
        </a:p>
      </dgm:t>
    </dgm:pt>
    <dgm:pt modelId="{016FED7B-CBDA-E740-84CA-8EB9A18FA3F9}" type="sibTrans" cxnId="{1B921004-608B-A147-B6C2-9C1EED783001}">
      <dgm:prSet/>
      <dgm:spPr/>
      <dgm:t>
        <a:bodyPr/>
        <a:lstStyle/>
        <a:p>
          <a:endParaRPr lang="en-US"/>
        </a:p>
      </dgm:t>
    </dgm:pt>
    <dgm:pt modelId="{993868C7-8A4D-1B4A-95D9-66FE2D800FBF}">
      <dgm:prSet phldrT="[Text]"/>
      <dgm:spPr/>
      <dgm:t>
        <a:bodyPr/>
        <a:lstStyle/>
        <a:p>
          <a:r>
            <a:rPr lang="en-US"/>
            <a:t>MAPSERVERS</a:t>
          </a:r>
        </a:p>
      </dgm:t>
    </dgm:pt>
    <dgm:pt modelId="{AFEB7625-50B6-8E4E-8A22-1CF8F0B73E06}" type="parTrans" cxnId="{3E1D2AC4-AC8C-DB40-B436-F74DEB6AC56A}">
      <dgm:prSet/>
      <dgm:spPr/>
      <dgm:t>
        <a:bodyPr/>
        <a:lstStyle/>
        <a:p>
          <a:endParaRPr lang="en-US"/>
        </a:p>
      </dgm:t>
    </dgm:pt>
    <dgm:pt modelId="{B7AEEAAD-B8C1-EB41-86CF-682FE04641B6}" type="sibTrans" cxnId="{3E1D2AC4-AC8C-DB40-B436-F74DEB6AC56A}">
      <dgm:prSet/>
      <dgm:spPr/>
      <dgm:t>
        <a:bodyPr/>
        <a:lstStyle/>
        <a:p>
          <a:endParaRPr lang="en-US"/>
        </a:p>
      </dgm:t>
    </dgm:pt>
    <dgm:pt modelId="{6A5EF7D2-676C-D341-90BF-242F961B632F}">
      <dgm:prSet phldrT="[Text]"/>
      <dgm:spPr>
        <a:gradFill rotWithShape="0">
          <a:gsLst>
            <a:gs pos="0">
              <a:srgbClr val="0092F6"/>
            </a:gs>
            <a:gs pos="100000">
              <a:srgbClr val="77CBFA"/>
            </a:gs>
          </a:gsLst>
        </a:gradFill>
      </dgm:spPr>
      <dgm:t>
        <a:bodyPr/>
        <a:lstStyle/>
        <a:p>
          <a:r>
            <a:rPr lang="en-US"/>
            <a:t>WMS</a:t>
          </a:r>
        </a:p>
      </dgm:t>
    </dgm:pt>
    <dgm:pt modelId="{EA1374CD-B9C9-AE4A-8EB9-8D1B96A46ABD}" type="parTrans" cxnId="{3947DAD0-FD1E-A24F-AFE8-E1682407DF15}">
      <dgm:prSet/>
      <dgm:spPr/>
      <dgm:t>
        <a:bodyPr/>
        <a:lstStyle/>
        <a:p>
          <a:endParaRPr lang="en-US"/>
        </a:p>
      </dgm:t>
    </dgm:pt>
    <dgm:pt modelId="{F046FB12-DF44-2046-8DEE-9766471DF1CE}" type="sibTrans" cxnId="{3947DAD0-FD1E-A24F-AFE8-E1682407DF15}">
      <dgm:prSet/>
      <dgm:spPr/>
      <dgm:t>
        <a:bodyPr/>
        <a:lstStyle/>
        <a:p>
          <a:endParaRPr lang="en-US"/>
        </a:p>
      </dgm:t>
    </dgm:pt>
    <dgm:pt modelId="{516FACA5-9461-B042-B3F1-C611A675C648}">
      <dgm:prSet phldrT="[Text]"/>
      <dgm:spPr>
        <a:gradFill rotWithShape="0">
          <a:gsLst>
            <a:gs pos="0">
              <a:srgbClr val="0092F6"/>
            </a:gs>
            <a:gs pos="100000">
              <a:srgbClr val="77CBFA"/>
            </a:gs>
          </a:gsLst>
        </a:gradFill>
      </dgm:spPr>
      <dgm:t>
        <a:bodyPr/>
        <a:lstStyle/>
        <a:p>
          <a:r>
            <a:rPr lang="en-US"/>
            <a:t>WCS</a:t>
          </a:r>
        </a:p>
      </dgm:t>
    </dgm:pt>
    <dgm:pt modelId="{207BF89B-0327-624E-B96E-11DB10D634C5}" type="parTrans" cxnId="{9380C740-B95D-134E-A53D-4CAC7A96B2FE}">
      <dgm:prSet/>
      <dgm:spPr/>
      <dgm:t>
        <a:bodyPr/>
        <a:lstStyle/>
        <a:p>
          <a:endParaRPr lang="en-US"/>
        </a:p>
      </dgm:t>
    </dgm:pt>
    <dgm:pt modelId="{99BBF5AC-1616-8B4C-B90A-C2CB5BAECAFC}" type="sibTrans" cxnId="{9380C740-B95D-134E-A53D-4CAC7A96B2FE}">
      <dgm:prSet/>
      <dgm:spPr/>
      <dgm:t>
        <a:bodyPr/>
        <a:lstStyle/>
        <a:p>
          <a:endParaRPr lang="en-US"/>
        </a:p>
      </dgm:t>
    </dgm:pt>
    <dgm:pt modelId="{700BD9BF-8F29-4143-92F5-6AF269361804}">
      <dgm:prSet phldrT="[Text]"/>
      <dgm:spPr/>
      <dgm:t>
        <a:bodyPr/>
        <a:lstStyle/>
        <a:p>
          <a:r>
            <a:rPr lang="en-US"/>
            <a:t>APPLICATIONS</a:t>
          </a:r>
        </a:p>
      </dgm:t>
    </dgm:pt>
    <dgm:pt modelId="{3DBD879A-B89B-744F-9DDE-452D68D91A65}" type="parTrans" cxnId="{58DC3041-056D-D945-BB3F-F08092780610}">
      <dgm:prSet/>
      <dgm:spPr/>
      <dgm:t>
        <a:bodyPr/>
        <a:lstStyle/>
        <a:p>
          <a:endParaRPr lang="en-US"/>
        </a:p>
      </dgm:t>
    </dgm:pt>
    <dgm:pt modelId="{66912BF5-ED8B-754D-830A-DB0F0D90D6A3}" type="sibTrans" cxnId="{58DC3041-056D-D945-BB3F-F08092780610}">
      <dgm:prSet/>
      <dgm:spPr/>
      <dgm:t>
        <a:bodyPr/>
        <a:lstStyle/>
        <a:p>
          <a:endParaRPr lang="en-US"/>
        </a:p>
      </dgm:t>
    </dgm:pt>
    <dgm:pt modelId="{BB9FBC0F-759E-4D41-AEF6-0254C1D0E0DA}">
      <dgm:prSet phldrT="[Text]"/>
      <dgm:spPr>
        <a:gradFill rotWithShape="0">
          <a:gsLst>
            <a:gs pos="0">
              <a:srgbClr val="0092F6"/>
            </a:gs>
            <a:gs pos="100000">
              <a:srgbClr val="77CBFA"/>
            </a:gs>
          </a:gsLst>
        </a:gradFill>
      </dgm:spPr>
      <dgm:t>
        <a:bodyPr/>
        <a:lstStyle/>
        <a:p>
          <a:r>
            <a:rPr lang="en-US"/>
            <a:t>ILMANET B2B</a:t>
          </a:r>
        </a:p>
      </dgm:t>
    </dgm:pt>
    <dgm:pt modelId="{BE0D045C-48C1-C94B-B9D5-9E855599DF6B}" type="parTrans" cxnId="{A755EDCF-1FA5-6841-8C46-7FAFE57356B6}">
      <dgm:prSet/>
      <dgm:spPr/>
      <dgm:t>
        <a:bodyPr/>
        <a:lstStyle/>
        <a:p>
          <a:endParaRPr lang="en-US"/>
        </a:p>
      </dgm:t>
    </dgm:pt>
    <dgm:pt modelId="{6084B282-C5F1-464B-AA37-A10ED9193E3D}" type="sibTrans" cxnId="{A755EDCF-1FA5-6841-8C46-7FAFE57356B6}">
      <dgm:prSet/>
      <dgm:spPr/>
      <dgm:t>
        <a:bodyPr/>
        <a:lstStyle/>
        <a:p>
          <a:endParaRPr lang="en-US"/>
        </a:p>
      </dgm:t>
    </dgm:pt>
    <dgm:pt modelId="{6465C85C-0CF4-8642-AC60-F422BD4F8D65}">
      <dgm:prSet phldrT="[Text]"/>
      <dgm:spPr>
        <a:gradFill rotWithShape="0">
          <a:gsLst>
            <a:gs pos="0">
              <a:srgbClr val="0092F6"/>
            </a:gs>
            <a:gs pos="100000">
              <a:srgbClr val="77CBFA"/>
            </a:gs>
          </a:gsLst>
        </a:gradFill>
      </dgm:spPr>
      <dgm:t>
        <a:bodyPr/>
        <a:lstStyle/>
        <a:p>
          <a:r>
            <a:rPr lang="en-US"/>
            <a:t>MOBILE</a:t>
          </a:r>
        </a:p>
      </dgm:t>
    </dgm:pt>
    <dgm:pt modelId="{0F02A9BB-03D4-AB4A-A577-BB7E91992F19}" type="parTrans" cxnId="{AB1AF652-F7EF-C441-92D0-BAEE8D96442B}">
      <dgm:prSet/>
      <dgm:spPr/>
      <dgm:t>
        <a:bodyPr/>
        <a:lstStyle/>
        <a:p>
          <a:endParaRPr lang="en-US"/>
        </a:p>
      </dgm:t>
    </dgm:pt>
    <dgm:pt modelId="{0E3074B1-B35C-6D49-B693-FF7D9E0B6A68}" type="sibTrans" cxnId="{AB1AF652-F7EF-C441-92D0-BAEE8D96442B}">
      <dgm:prSet/>
      <dgm:spPr/>
      <dgm:t>
        <a:bodyPr/>
        <a:lstStyle/>
        <a:p>
          <a:endParaRPr lang="en-US"/>
        </a:p>
      </dgm:t>
    </dgm:pt>
    <dgm:pt modelId="{3F353EC4-455C-7546-869D-7FBAB94E6254}">
      <dgm:prSet phldrT="[Text]"/>
      <dgm:spPr>
        <a:gradFill rotWithShape="0">
          <a:gsLst>
            <a:gs pos="0">
              <a:srgbClr val="0092F6"/>
            </a:gs>
            <a:gs pos="100000">
              <a:srgbClr val="77CBFA"/>
            </a:gs>
          </a:gsLst>
        </a:gradFill>
      </dgm:spPr>
      <dgm:t>
        <a:bodyPr/>
        <a:lstStyle/>
        <a:p>
          <a:r>
            <a:rPr lang="en-US"/>
            <a:t>JSON</a:t>
          </a:r>
        </a:p>
      </dgm:t>
    </dgm:pt>
    <dgm:pt modelId="{043B5841-78F2-4A4A-AE83-391518F5758C}" type="parTrans" cxnId="{2DE324D9-E0E4-B848-8F0E-3BACDCFB68B2}">
      <dgm:prSet/>
      <dgm:spPr/>
      <dgm:t>
        <a:bodyPr/>
        <a:lstStyle/>
        <a:p>
          <a:endParaRPr lang="en-US"/>
        </a:p>
      </dgm:t>
    </dgm:pt>
    <dgm:pt modelId="{EE8E58D0-7A7C-EE43-85C2-A1DB29BC89BB}" type="sibTrans" cxnId="{2DE324D9-E0E4-B848-8F0E-3BACDCFB68B2}">
      <dgm:prSet/>
      <dgm:spPr/>
      <dgm:t>
        <a:bodyPr/>
        <a:lstStyle/>
        <a:p>
          <a:endParaRPr lang="en-US"/>
        </a:p>
      </dgm:t>
    </dgm:pt>
    <dgm:pt modelId="{3E9FE630-ACBC-9F4E-8936-8A07D8298A00}" type="pres">
      <dgm:prSet presAssocID="{C572620A-CE1F-7D45-B188-42EA91437119}" presName="theList" presStyleCnt="0">
        <dgm:presLayoutVars>
          <dgm:dir/>
          <dgm:animLvl val="lvl"/>
          <dgm:resizeHandles val="exact"/>
        </dgm:presLayoutVars>
      </dgm:prSet>
      <dgm:spPr/>
    </dgm:pt>
    <dgm:pt modelId="{DDC01C16-9A2E-AA41-8FAD-C143D80682CD}" type="pres">
      <dgm:prSet presAssocID="{ED4E06E3-E11B-7E49-A8D5-89C5F54A154A}" presName="compNode" presStyleCnt="0"/>
      <dgm:spPr/>
    </dgm:pt>
    <dgm:pt modelId="{60CCCE87-FA0B-FD4B-B385-D772A765C0C4}" type="pres">
      <dgm:prSet presAssocID="{ED4E06E3-E11B-7E49-A8D5-89C5F54A154A}" presName="aNode" presStyleLbl="bgShp" presStyleIdx="0" presStyleCnt="3"/>
      <dgm:spPr/>
    </dgm:pt>
    <dgm:pt modelId="{DB1BF80B-FD7B-8049-BEE4-35CABC6F87D5}" type="pres">
      <dgm:prSet presAssocID="{ED4E06E3-E11B-7E49-A8D5-89C5F54A154A}" presName="textNode" presStyleLbl="bgShp" presStyleIdx="0" presStyleCnt="3"/>
      <dgm:spPr/>
    </dgm:pt>
    <dgm:pt modelId="{917F8770-3E57-F443-81AB-3643B80AF212}" type="pres">
      <dgm:prSet presAssocID="{ED4E06E3-E11B-7E49-A8D5-89C5F54A154A}" presName="compChildNode" presStyleCnt="0"/>
      <dgm:spPr/>
    </dgm:pt>
    <dgm:pt modelId="{05D6B461-86E9-454F-B866-51043C7BEBB6}" type="pres">
      <dgm:prSet presAssocID="{ED4E06E3-E11B-7E49-A8D5-89C5F54A154A}" presName="theInnerList" presStyleCnt="0"/>
      <dgm:spPr/>
    </dgm:pt>
    <dgm:pt modelId="{83565B3E-1094-CB4F-AB2E-E839E72A0445}" type="pres">
      <dgm:prSet presAssocID="{98A902D8-D4BE-FF47-87F7-D22669FB4244}" presName="childNode" presStyleLbl="node1" presStyleIdx="0" presStyleCnt="7">
        <dgm:presLayoutVars>
          <dgm:bulletEnabled val="1"/>
        </dgm:presLayoutVars>
      </dgm:prSet>
      <dgm:spPr/>
    </dgm:pt>
    <dgm:pt modelId="{3140F6FE-EF18-4A44-8AC9-1CB7448B2E2B}" type="pres">
      <dgm:prSet presAssocID="{98A902D8-D4BE-FF47-87F7-D22669FB4244}" presName="aSpace2" presStyleCnt="0"/>
      <dgm:spPr/>
    </dgm:pt>
    <dgm:pt modelId="{E2261638-818E-D343-986F-9E5C2F31A6F1}" type="pres">
      <dgm:prSet presAssocID="{3F353EC4-455C-7546-869D-7FBAB94E6254}" presName="childNode" presStyleLbl="node1" presStyleIdx="1" presStyleCnt="7">
        <dgm:presLayoutVars>
          <dgm:bulletEnabled val="1"/>
        </dgm:presLayoutVars>
      </dgm:prSet>
      <dgm:spPr/>
    </dgm:pt>
    <dgm:pt modelId="{E6FA8759-A68F-044A-AEFA-FD24EEDFF1C9}" type="pres">
      <dgm:prSet presAssocID="{3F353EC4-455C-7546-869D-7FBAB94E6254}" presName="aSpace2" presStyleCnt="0"/>
      <dgm:spPr/>
    </dgm:pt>
    <dgm:pt modelId="{897D29B8-6D97-E04B-9C73-AA90C3CDCC17}" type="pres">
      <dgm:prSet presAssocID="{7E80B025-65ED-1B43-8FF4-EB0986E9C0CE}" presName="childNode" presStyleLbl="node1" presStyleIdx="2" presStyleCnt="7">
        <dgm:presLayoutVars>
          <dgm:bulletEnabled val="1"/>
        </dgm:presLayoutVars>
      </dgm:prSet>
      <dgm:spPr/>
    </dgm:pt>
    <dgm:pt modelId="{9DF66978-9EA3-3744-AD4D-576C7F0AA268}" type="pres">
      <dgm:prSet presAssocID="{ED4E06E3-E11B-7E49-A8D5-89C5F54A154A}" presName="aSpace" presStyleCnt="0"/>
      <dgm:spPr/>
    </dgm:pt>
    <dgm:pt modelId="{86044A43-D523-4446-8209-CE9F8C25FF86}" type="pres">
      <dgm:prSet presAssocID="{993868C7-8A4D-1B4A-95D9-66FE2D800FBF}" presName="compNode" presStyleCnt="0"/>
      <dgm:spPr/>
    </dgm:pt>
    <dgm:pt modelId="{C4311363-AE94-4947-946E-4B55C682F80D}" type="pres">
      <dgm:prSet presAssocID="{993868C7-8A4D-1B4A-95D9-66FE2D800FBF}" presName="aNode" presStyleLbl="bgShp" presStyleIdx="1" presStyleCnt="3"/>
      <dgm:spPr/>
    </dgm:pt>
    <dgm:pt modelId="{68C404A2-FB51-9843-A85B-B0466129D9F7}" type="pres">
      <dgm:prSet presAssocID="{993868C7-8A4D-1B4A-95D9-66FE2D800FBF}" presName="textNode" presStyleLbl="bgShp" presStyleIdx="1" presStyleCnt="3"/>
      <dgm:spPr/>
    </dgm:pt>
    <dgm:pt modelId="{05DC2D55-5CBC-624A-B900-F8CCAF6C9EF8}" type="pres">
      <dgm:prSet presAssocID="{993868C7-8A4D-1B4A-95D9-66FE2D800FBF}" presName="compChildNode" presStyleCnt="0"/>
      <dgm:spPr/>
    </dgm:pt>
    <dgm:pt modelId="{99FC0919-1AFD-4240-B89D-2C00658499DC}" type="pres">
      <dgm:prSet presAssocID="{993868C7-8A4D-1B4A-95D9-66FE2D800FBF}" presName="theInnerList" presStyleCnt="0"/>
      <dgm:spPr/>
    </dgm:pt>
    <dgm:pt modelId="{65BF061E-1936-FF4C-B26F-9B33B1168A71}" type="pres">
      <dgm:prSet presAssocID="{6A5EF7D2-676C-D341-90BF-242F961B632F}" presName="childNode" presStyleLbl="node1" presStyleIdx="3" presStyleCnt="7">
        <dgm:presLayoutVars>
          <dgm:bulletEnabled val="1"/>
        </dgm:presLayoutVars>
      </dgm:prSet>
      <dgm:spPr/>
    </dgm:pt>
    <dgm:pt modelId="{1AAC7068-F9A1-AC40-B42F-EC4F784C7D14}" type="pres">
      <dgm:prSet presAssocID="{6A5EF7D2-676C-D341-90BF-242F961B632F}" presName="aSpace2" presStyleCnt="0"/>
      <dgm:spPr/>
    </dgm:pt>
    <dgm:pt modelId="{0D8CB0A8-50D2-C541-8354-706BF0BA4274}" type="pres">
      <dgm:prSet presAssocID="{516FACA5-9461-B042-B3F1-C611A675C648}" presName="childNode" presStyleLbl="node1" presStyleIdx="4" presStyleCnt="7">
        <dgm:presLayoutVars>
          <dgm:bulletEnabled val="1"/>
        </dgm:presLayoutVars>
      </dgm:prSet>
      <dgm:spPr/>
    </dgm:pt>
    <dgm:pt modelId="{52DAD09F-EFD4-0549-87AA-8C8997FFA20A}" type="pres">
      <dgm:prSet presAssocID="{993868C7-8A4D-1B4A-95D9-66FE2D800FBF}" presName="aSpace" presStyleCnt="0"/>
      <dgm:spPr/>
    </dgm:pt>
    <dgm:pt modelId="{D88D747E-CA16-4446-B771-7A5D7F0617C2}" type="pres">
      <dgm:prSet presAssocID="{700BD9BF-8F29-4143-92F5-6AF269361804}" presName="compNode" presStyleCnt="0"/>
      <dgm:spPr/>
    </dgm:pt>
    <dgm:pt modelId="{2C790B70-D073-0542-AC27-4F69543B2432}" type="pres">
      <dgm:prSet presAssocID="{700BD9BF-8F29-4143-92F5-6AF269361804}" presName="aNode" presStyleLbl="bgShp" presStyleIdx="2" presStyleCnt="3"/>
      <dgm:spPr/>
    </dgm:pt>
    <dgm:pt modelId="{F73AE4B4-E6CD-5240-A610-3C7B9492D177}" type="pres">
      <dgm:prSet presAssocID="{700BD9BF-8F29-4143-92F5-6AF269361804}" presName="textNode" presStyleLbl="bgShp" presStyleIdx="2" presStyleCnt="3"/>
      <dgm:spPr/>
    </dgm:pt>
    <dgm:pt modelId="{C2BDE6E3-5677-8F41-9163-6D6AA87EA7AC}" type="pres">
      <dgm:prSet presAssocID="{700BD9BF-8F29-4143-92F5-6AF269361804}" presName="compChildNode" presStyleCnt="0"/>
      <dgm:spPr/>
    </dgm:pt>
    <dgm:pt modelId="{AFDDCC5D-056C-1E44-A779-9EFBC26774FE}" type="pres">
      <dgm:prSet presAssocID="{700BD9BF-8F29-4143-92F5-6AF269361804}" presName="theInnerList" presStyleCnt="0"/>
      <dgm:spPr/>
    </dgm:pt>
    <dgm:pt modelId="{D6E2F7FF-F2AC-9144-8C12-649761FAE5CA}" type="pres">
      <dgm:prSet presAssocID="{BB9FBC0F-759E-4D41-AEF6-0254C1D0E0DA}" presName="childNode" presStyleLbl="node1" presStyleIdx="5" presStyleCnt="7">
        <dgm:presLayoutVars>
          <dgm:bulletEnabled val="1"/>
        </dgm:presLayoutVars>
      </dgm:prSet>
      <dgm:spPr/>
    </dgm:pt>
    <dgm:pt modelId="{92B71E60-9F0A-824B-A4EB-192CD0203DC0}" type="pres">
      <dgm:prSet presAssocID="{BB9FBC0F-759E-4D41-AEF6-0254C1D0E0DA}" presName="aSpace2" presStyleCnt="0"/>
      <dgm:spPr/>
    </dgm:pt>
    <dgm:pt modelId="{1561EFD9-EF7C-944D-89CC-D0BD2C4A9597}" type="pres">
      <dgm:prSet presAssocID="{6465C85C-0CF4-8642-AC60-F422BD4F8D65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1B921004-608B-A147-B6C2-9C1EED783001}" srcId="{ED4E06E3-E11B-7E49-A8D5-89C5F54A154A}" destId="{7E80B025-65ED-1B43-8FF4-EB0986E9C0CE}" srcOrd="2" destOrd="0" parTransId="{0B8E4378-8104-FC49-9EFB-E2512D298357}" sibTransId="{016FED7B-CBDA-E740-84CA-8EB9A18FA3F9}"/>
    <dgm:cxn modelId="{79F40511-7BDA-8E4F-8A5A-D03ADD7DBBCA}" srcId="{ED4E06E3-E11B-7E49-A8D5-89C5F54A154A}" destId="{98A902D8-D4BE-FF47-87F7-D22669FB4244}" srcOrd="0" destOrd="0" parTransId="{5CB640B5-0336-6F40-9DAC-CF0C7026FB8F}" sibTransId="{BBBC6133-0BBC-BB47-8C8C-15C7D6530557}"/>
    <dgm:cxn modelId="{13401012-EBF2-4566-A5EE-DDDBDD691BCD}" type="presOf" srcId="{7E80B025-65ED-1B43-8FF4-EB0986E9C0CE}" destId="{897D29B8-6D97-E04B-9C73-AA90C3CDCC17}" srcOrd="0" destOrd="0" presId="urn:microsoft.com/office/officeart/2005/8/layout/lProcess2"/>
    <dgm:cxn modelId="{E8DEFD20-C97B-4A71-A37F-9B74CAFC0EF7}" type="presOf" srcId="{6A5EF7D2-676C-D341-90BF-242F961B632F}" destId="{65BF061E-1936-FF4C-B26F-9B33B1168A71}" srcOrd="0" destOrd="0" presId="urn:microsoft.com/office/officeart/2005/8/layout/lProcess2"/>
    <dgm:cxn modelId="{DA485924-301B-4658-8F2A-6EB51EF743F8}" type="presOf" srcId="{700BD9BF-8F29-4143-92F5-6AF269361804}" destId="{F73AE4B4-E6CD-5240-A610-3C7B9492D177}" srcOrd="1" destOrd="0" presId="urn:microsoft.com/office/officeart/2005/8/layout/lProcess2"/>
    <dgm:cxn modelId="{BB853625-03EA-AD48-B748-A6145B664B91}" srcId="{C572620A-CE1F-7D45-B188-42EA91437119}" destId="{ED4E06E3-E11B-7E49-A8D5-89C5F54A154A}" srcOrd="0" destOrd="0" parTransId="{A412A73E-7884-1544-A9A3-F468902E9441}" sibTransId="{B726E8AD-3B37-DC4B-82EA-ED8BA689D739}"/>
    <dgm:cxn modelId="{9380C740-B95D-134E-A53D-4CAC7A96B2FE}" srcId="{993868C7-8A4D-1B4A-95D9-66FE2D800FBF}" destId="{516FACA5-9461-B042-B3F1-C611A675C648}" srcOrd="1" destOrd="0" parTransId="{207BF89B-0327-624E-B96E-11DB10D634C5}" sibTransId="{99BBF5AC-1616-8B4C-B90A-C2CB5BAECAFC}"/>
    <dgm:cxn modelId="{58DC3041-056D-D945-BB3F-F08092780610}" srcId="{C572620A-CE1F-7D45-B188-42EA91437119}" destId="{700BD9BF-8F29-4143-92F5-6AF269361804}" srcOrd="2" destOrd="0" parTransId="{3DBD879A-B89B-744F-9DDE-452D68D91A65}" sibTransId="{66912BF5-ED8B-754D-830A-DB0F0D90D6A3}"/>
    <dgm:cxn modelId="{EFC65243-4AAB-4180-94EE-8D38871061AC}" type="presOf" srcId="{3F353EC4-455C-7546-869D-7FBAB94E6254}" destId="{E2261638-818E-D343-986F-9E5C2F31A6F1}" srcOrd="0" destOrd="0" presId="urn:microsoft.com/office/officeart/2005/8/layout/lProcess2"/>
    <dgm:cxn modelId="{295A1966-55AD-4E8B-8416-0A7E0CC35A40}" type="presOf" srcId="{BB9FBC0F-759E-4D41-AEF6-0254C1D0E0DA}" destId="{D6E2F7FF-F2AC-9144-8C12-649761FAE5CA}" srcOrd="0" destOrd="0" presId="urn:microsoft.com/office/officeart/2005/8/layout/lProcess2"/>
    <dgm:cxn modelId="{D769244E-8A73-482A-A17E-2DE31E6C1EFE}" type="presOf" srcId="{700BD9BF-8F29-4143-92F5-6AF269361804}" destId="{2C790B70-D073-0542-AC27-4F69543B2432}" srcOrd="0" destOrd="0" presId="urn:microsoft.com/office/officeart/2005/8/layout/lProcess2"/>
    <dgm:cxn modelId="{4CEE0671-4A15-46AF-AEF7-0AC64A9D4B11}" type="presOf" srcId="{993868C7-8A4D-1B4A-95D9-66FE2D800FBF}" destId="{C4311363-AE94-4947-946E-4B55C682F80D}" srcOrd="0" destOrd="0" presId="urn:microsoft.com/office/officeart/2005/8/layout/lProcess2"/>
    <dgm:cxn modelId="{AB1AF652-F7EF-C441-92D0-BAEE8D96442B}" srcId="{700BD9BF-8F29-4143-92F5-6AF269361804}" destId="{6465C85C-0CF4-8642-AC60-F422BD4F8D65}" srcOrd="1" destOrd="0" parTransId="{0F02A9BB-03D4-AB4A-A577-BB7E91992F19}" sibTransId="{0E3074B1-B35C-6D49-B693-FF7D9E0B6A68}"/>
    <dgm:cxn modelId="{6831B556-1332-4510-8C99-002B6419E8BF}" type="presOf" srcId="{C572620A-CE1F-7D45-B188-42EA91437119}" destId="{3E9FE630-ACBC-9F4E-8936-8A07D8298A00}" srcOrd="0" destOrd="0" presId="urn:microsoft.com/office/officeart/2005/8/layout/lProcess2"/>
    <dgm:cxn modelId="{5A268F7F-4E8A-4728-B42E-56254A805A88}" type="presOf" srcId="{516FACA5-9461-B042-B3F1-C611A675C648}" destId="{0D8CB0A8-50D2-C541-8354-706BF0BA4274}" srcOrd="0" destOrd="0" presId="urn:microsoft.com/office/officeart/2005/8/layout/lProcess2"/>
    <dgm:cxn modelId="{556DC9A6-61C1-4B17-89D0-2486C065D70B}" type="presOf" srcId="{98A902D8-D4BE-FF47-87F7-D22669FB4244}" destId="{83565B3E-1094-CB4F-AB2E-E839E72A0445}" srcOrd="0" destOrd="0" presId="urn:microsoft.com/office/officeart/2005/8/layout/lProcess2"/>
    <dgm:cxn modelId="{3E1D2AC4-AC8C-DB40-B436-F74DEB6AC56A}" srcId="{C572620A-CE1F-7D45-B188-42EA91437119}" destId="{993868C7-8A4D-1B4A-95D9-66FE2D800FBF}" srcOrd="1" destOrd="0" parTransId="{AFEB7625-50B6-8E4E-8A22-1CF8F0B73E06}" sibTransId="{B7AEEAAD-B8C1-EB41-86CF-682FE04641B6}"/>
    <dgm:cxn modelId="{3011B1C9-21C7-426D-AB8C-930B41750DA8}" type="presOf" srcId="{6465C85C-0CF4-8642-AC60-F422BD4F8D65}" destId="{1561EFD9-EF7C-944D-89CC-D0BD2C4A9597}" srcOrd="0" destOrd="0" presId="urn:microsoft.com/office/officeart/2005/8/layout/lProcess2"/>
    <dgm:cxn modelId="{A755EDCF-1FA5-6841-8C46-7FAFE57356B6}" srcId="{700BD9BF-8F29-4143-92F5-6AF269361804}" destId="{BB9FBC0F-759E-4D41-AEF6-0254C1D0E0DA}" srcOrd="0" destOrd="0" parTransId="{BE0D045C-48C1-C94B-B9D5-9E855599DF6B}" sibTransId="{6084B282-C5F1-464B-AA37-A10ED9193E3D}"/>
    <dgm:cxn modelId="{3947DAD0-FD1E-A24F-AFE8-E1682407DF15}" srcId="{993868C7-8A4D-1B4A-95D9-66FE2D800FBF}" destId="{6A5EF7D2-676C-D341-90BF-242F961B632F}" srcOrd="0" destOrd="0" parTransId="{EA1374CD-B9C9-AE4A-8EB9-8D1B96A46ABD}" sibTransId="{F046FB12-DF44-2046-8DEE-9766471DF1CE}"/>
    <dgm:cxn modelId="{85B265D3-DB41-4AE7-96BB-60A0D3C07DB0}" type="presOf" srcId="{993868C7-8A4D-1B4A-95D9-66FE2D800FBF}" destId="{68C404A2-FB51-9843-A85B-B0466129D9F7}" srcOrd="1" destOrd="0" presId="urn:microsoft.com/office/officeart/2005/8/layout/lProcess2"/>
    <dgm:cxn modelId="{6459F8D7-D6D1-411F-A56B-1B9E280F12AA}" type="presOf" srcId="{ED4E06E3-E11B-7E49-A8D5-89C5F54A154A}" destId="{60CCCE87-FA0B-FD4B-B385-D772A765C0C4}" srcOrd="0" destOrd="0" presId="urn:microsoft.com/office/officeart/2005/8/layout/lProcess2"/>
    <dgm:cxn modelId="{2DE324D9-E0E4-B848-8F0E-3BACDCFB68B2}" srcId="{ED4E06E3-E11B-7E49-A8D5-89C5F54A154A}" destId="{3F353EC4-455C-7546-869D-7FBAB94E6254}" srcOrd="1" destOrd="0" parTransId="{043B5841-78F2-4A4A-AE83-391518F5758C}" sibTransId="{EE8E58D0-7A7C-EE43-85C2-A1DB29BC89BB}"/>
    <dgm:cxn modelId="{D7E9DAF7-28B2-4A1B-9727-F84126CE1DBA}" type="presOf" srcId="{ED4E06E3-E11B-7E49-A8D5-89C5F54A154A}" destId="{DB1BF80B-FD7B-8049-BEE4-35CABC6F87D5}" srcOrd="1" destOrd="0" presId="urn:microsoft.com/office/officeart/2005/8/layout/lProcess2"/>
    <dgm:cxn modelId="{672DD822-CF4C-48F5-9226-CE489AD7703C}" type="presParOf" srcId="{3E9FE630-ACBC-9F4E-8936-8A07D8298A00}" destId="{DDC01C16-9A2E-AA41-8FAD-C143D80682CD}" srcOrd="0" destOrd="0" presId="urn:microsoft.com/office/officeart/2005/8/layout/lProcess2"/>
    <dgm:cxn modelId="{91D94CA4-E1E5-4693-9A6C-766670331BFC}" type="presParOf" srcId="{DDC01C16-9A2E-AA41-8FAD-C143D80682CD}" destId="{60CCCE87-FA0B-FD4B-B385-D772A765C0C4}" srcOrd="0" destOrd="0" presId="urn:microsoft.com/office/officeart/2005/8/layout/lProcess2"/>
    <dgm:cxn modelId="{91FD8FDB-FC36-4A05-A0B4-0AAD692F34C1}" type="presParOf" srcId="{DDC01C16-9A2E-AA41-8FAD-C143D80682CD}" destId="{DB1BF80B-FD7B-8049-BEE4-35CABC6F87D5}" srcOrd="1" destOrd="0" presId="urn:microsoft.com/office/officeart/2005/8/layout/lProcess2"/>
    <dgm:cxn modelId="{231B0307-82C0-46DC-8F81-1BF7D350760B}" type="presParOf" srcId="{DDC01C16-9A2E-AA41-8FAD-C143D80682CD}" destId="{917F8770-3E57-F443-81AB-3643B80AF212}" srcOrd="2" destOrd="0" presId="urn:microsoft.com/office/officeart/2005/8/layout/lProcess2"/>
    <dgm:cxn modelId="{FE76ED0F-FF7D-4C5B-9434-7C7F3024C756}" type="presParOf" srcId="{917F8770-3E57-F443-81AB-3643B80AF212}" destId="{05D6B461-86E9-454F-B866-51043C7BEBB6}" srcOrd="0" destOrd="0" presId="urn:microsoft.com/office/officeart/2005/8/layout/lProcess2"/>
    <dgm:cxn modelId="{20D405D1-9F6A-477A-BE42-58C0145F8CAC}" type="presParOf" srcId="{05D6B461-86E9-454F-B866-51043C7BEBB6}" destId="{83565B3E-1094-CB4F-AB2E-E839E72A0445}" srcOrd="0" destOrd="0" presId="urn:microsoft.com/office/officeart/2005/8/layout/lProcess2"/>
    <dgm:cxn modelId="{72F77237-B021-441A-B62E-D5F15C41D2A6}" type="presParOf" srcId="{05D6B461-86E9-454F-B866-51043C7BEBB6}" destId="{3140F6FE-EF18-4A44-8AC9-1CB7448B2E2B}" srcOrd="1" destOrd="0" presId="urn:microsoft.com/office/officeart/2005/8/layout/lProcess2"/>
    <dgm:cxn modelId="{4F4AE3B4-7FA9-41A4-97BC-F8E4E1869C0D}" type="presParOf" srcId="{05D6B461-86E9-454F-B866-51043C7BEBB6}" destId="{E2261638-818E-D343-986F-9E5C2F31A6F1}" srcOrd="2" destOrd="0" presId="urn:microsoft.com/office/officeart/2005/8/layout/lProcess2"/>
    <dgm:cxn modelId="{EC8BBAE3-A350-4837-8E39-793C5A7D6224}" type="presParOf" srcId="{05D6B461-86E9-454F-B866-51043C7BEBB6}" destId="{E6FA8759-A68F-044A-AEFA-FD24EEDFF1C9}" srcOrd="3" destOrd="0" presId="urn:microsoft.com/office/officeart/2005/8/layout/lProcess2"/>
    <dgm:cxn modelId="{F0CCC4FB-0A20-4E92-A361-1D5A108BA121}" type="presParOf" srcId="{05D6B461-86E9-454F-B866-51043C7BEBB6}" destId="{897D29B8-6D97-E04B-9C73-AA90C3CDCC17}" srcOrd="4" destOrd="0" presId="urn:microsoft.com/office/officeart/2005/8/layout/lProcess2"/>
    <dgm:cxn modelId="{04004028-ADB1-470B-9BD2-DABF10DB45D8}" type="presParOf" srcId="{3E9FE630-ACBC-9F4E-8936-8A07D8298A00}" destId="{9DF66978-9EA3-3744-AD4D-576C7F0AA268}" srcOrd="1" destOrd="0" presId="urn:microsoft.com/office/officeart/2005/8/layout/lProcess2"/>
    <dgm:cxn modelId="{8574C1D3-A2DE-4D9E-A66F-3140BC266B07}" type="presParOf" srcId="{3E9FE630-ACBC-9F4E-8936-8A07D8298A00}" destId="{86044A43-D523-4446-8209-CE9F8C25FF86}" srcOrd="2" destOrd="0" presId="urn:microsoft.com/office/officeart/2005/8/layout/lProcess2"/>
    <dgm:cxn modelId="{3230E28D-2DB8-4C34-BF67-62E071F13B7B}" type="presParOf" srcId="{86044A43-D523-4446-8209-CE9F8C25FF86}" destId="{C4311363-AE94-4947-946E-4B55C682F80D}" srcOrd="0" destOrd="0" presId="urn:microsoft.com/office/officeart/2005/8/layout/lProcess2"/>
    <dgm:cxn modelId="{067C90E5-40D7-4EE4-8C25-6EF3D0169FD4}" type="presParOf" srcId="{86044A43-D523-4446-8209-CE9F8C25FF86}" destId="{68C404A2-FB51-9843-A85B-B0466129D9F7}" srcOrd="1" destOrd="0" presId="urn:microsoft.com/office/officeart/2005/8/layout/lProcess2"/>
    <dgm:cxn modelId="{B2480663-8AE6-4CC3-A015-28E2334B4737}" type="presParOf" srcId="{86044A43-D523-4446-8209-CE9F8C25FF86}" destId="{05DC2D55-5CBC-624A-B900-F8CCAF6C9EF8}" srcOrd="2" destOrd="0" presId="urn:microsoft.com/office/officeart/2005/8/layout/lProcess2"/>
    <dgm:cxn modelId="{658DCC7E-4F02-40BB-A0B3-BD3129514E8E}" type="presParOf" srcId="{05DC2D55-5CBC-624A-B900-F8CCAF6C9EF8}" destId="{99FC0919-1AFD-4240-B89D-2C00658499DC}" srcOrd="0" destOrd="0" presId="urn:microsoft.com/office/officeart/2005/8/layout/lProcess2"/>
    <dgm:cxn modelId="{7781C02D-EE44-49B9-8AFF-2EAA58D78B18}" type="presParOf" srcId="{99FC0919-1AFD-4240-B89D-2C00658499DC}" destId="{65BF061E-1936-FF4C-B26F-9B33B1168A71}" srcOrd="0" destOrd="0" presId="urn:microsoft.com/office/officeart/2005/8/layout/lProcess2"/>
    <dgm:cxn modelId="{2401D06B-FEE4-44ED-B31C-F4D1F194AE73}" type="presParOf" srcId="{99FC0919-1AFD-4240-B89D-2C00658499DC}" destId="{1AAC7068-F9A1-AC40-B42F-EC4F784C7D14}" srcOrd="1" destOrd="0" presId="urn:microsoft.com/office/officeart/2005/8/layout/lProcess2"/>
    <dgm:cxn modelId="{18EAD052-C8DB-4C29-A48F-58900EC43B7B}" type="presParOf" srcId="{99FC0919-1AFD-4240-B89D-2C00658499DC}" destId="{0D8CB0A8-50D2-C541-8354-706BF0BA4274}" srcOrd="2" destOrd="0" presId="urn:microsoft.com/office/officeart/2005/8/layout/lProcess2"/>
    <dgm:cxn modelId="{FEA2D9D5-3205-44B0-A465-6ED8D8F576F4}" type="presParOf" srcId="{3E9FE630-ACBC-9F4E-8936-8A07D8298A00}" destId="{52DAD09F-EFD4-0549-87AA-8C8997FFA20A}" srcOrd="3" destOrd="0" presId="urn:microsoft.com/office/officeart/2005/8/layout/lProcess2"/>
    <dgm:cxn modelId="{BCFCA75F-AB8B-49D5-8C0B-48425B82663C}" type="presParOf" srcId="{3E9FE630-ACBC-9F4E-8936-8A07D8298A00}" destId="{D88D747E-CA16-4446-B771-7A5D7F0617C2}" srcOrd="4" destOrd="0" presId="urn:microsoft.com/office/officeart/2005/8/layout/lProcess2"/>
    <dgm:cxn modelId="{D040A8AD-719B-46CF-8B45-6F58BC705955}" type="presParOf" srcId="{D88D747E-CA16-4446-B771-7A5D7F0617C2}" destId="{2C790B70-D073-0542-AC27-4F69543B2432}" srcOrd="0" destOrd="0" presId="urn:microsoft.com/office/officeart/2005/8/layout/lProcess2"/>
    <dgm:cxn modelId="{1FE861E8-74C7-4EC9-9FA5-47C5B8846ECA}" type="presParOf" srcId="{D88D747E-CA16-4446-B771-7A5D7F0617C2}" destId="{F73AE4B4-E6CD-5240-A610-3C7B9492D177}" srcOrd="1" destOrd="0" presId="urn:microsoft.com/office/officeart/2005/8/layout/lProcess2"/>
    <dgm:cxn modelId="{04702B47-6D5E-4C88-AF07-66D4E427DF72}" type="presParOf" srcId="{D88D747E-CA16-4446-B771-7A5D7F0617C2}" destId="{C2BDE6E3-5677-8F41-9163-6D6AA87EA7AC}" srcOrd="2" destOrd="0" presId="urn:microsoft.com/office/officeart/2005/8/layout/lProcess2"/>
    <dgm:cxn modelId="{448A9EF1-8330-4264-A993-E2563E8D6A9F}" type="presParOf" srcId="{C2BDE6E3-5677-8F41-9163-6D6AA87EA7AC}" destId="{AFDDCC5D-056C-1E44-A779-9EFBC26774FE}" srcOrd="0" destOrd="0" presId="urn:microsoft.com/office/officeart/2005/8/layout/lProcess2"/>
    <dgm:cxn modelId="{85A4FD72-08E4-485D-A18A-5242095224AD}" type="presParOf" srcId="{AFDDCC5D-056C-1E44-A779-9EFBC26774FE}" destId="{D6E2F7FF-F2AC-9144-8C12-649761FAE5CA}" srcOrd="0" destOrd="0" presId="urn:microsoft.com/office/officeart/2005/8/layout/lProcess2"/>
    <dgm:cxn modelId="{07BCEC9A-03A3-421E-A87D-428AE1083AB8}" type="presParOf" srcId="{AFDDCC5D-056C-1E44-A779-9EFBC26774FE}" destId="{92B71E60-9F0A-824B-A4EB-192CD0203DC0}" srcOrd="1" destOrd="0" presId="urn:microsoft.com/office/officeart/2005/8/layout/lProcess2"/>
    <dgm:cxn modelId="{5A1A04A2-2B86-4CAC-A02F-E4BED814385B}" type="presParOf" srcId="{AFDDCC5D-056C-1E44-A779-9EFBC26774FE}" destId="{1561EFD9-EF7C-944D-89CC-D0BD2C4A9597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680C1-AD8A-E34F-8698-A6C20F2E3DF8}">
      <dsp:nvSpPr>
        <dsp:cNvPr id="0" name=""/>
        <dsp:cNvSpPr/>
      </dsp:nvSpPr>
      <dsp:spPr>
        <a:xfrm>
          <a:off x="676345" y="0"/>
          <a:ext cx="3064316" cy="30643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Distribution</a:t>
          </a:r>
        </a:p>
      </dsp:txBody>
      <dsp:txXfrm>
        <a:off x="1633943" y="153215"/>
        <a:ext cx="1149118" cy="306431"/>
      </dsp:txXfrm>
    </dsp:sp>
    <dsp:sp modelId="{C80E2625-060D-F94E-96C8-D7CFEC5F4BE1}">
      <dsp:nvSpPr>
        <dsp:cNvPr id="0" name=""/>
        <dsp:cNvSpPr/>
      </dsp:nvSpPr>
      <dsp:spPr>
        <a:xfrm>
          <a:off x="906168" y="459647"/>
          <a:ext cx="2604668" cy="2604668"/>
        </a:xfrm>
        <a:prstGeom prst="ellipse">
          <a:avLst/>
        </a:prstGeom>
        <a:gradFill rotWithShape="0">
          <a:gsLst>
            <a:gs pos="0">
              <a:srgbClr val="0092F6"/>
            </a:gs>
            <a:gs pos="100000">
              <a:srgbClr val="77CBFA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Product</a:t>
          </a:r>
        </a:p>
      </dsp:txBody>
      <dsp:txXfrm>
        <a:off x="1646871" y="609415"/>
        <a:ext cx="1123263" cy="299536"/>
      </dsp:txXfrm>
    </dsp:sp>
    <dsp:sp modelId="{2F6156B9-A2DC-7F46-8F07-A7C40D7EB5B5}">
      <dsp:nvSpPr>
        <dsp:cNvPr id="0" name=""/>
        <dsp:cNvSpPr/>
      </dsp:nvSpPr>
      <dsp:spPr>
        <a:xfrm>
          <a:off x="1135992" y="919294"/>
          <a:ext cx="2145021" cy="2145021"/>
        </a:xfrm>
        <a:prstGeom prst="ellipse">
          <a:avLst/>
        </a:prstGeom>
        <a:gradFill rotWithShape="0">
          <a:gsLst>
            <a:gs pos="0">
              <a:srgbClr val="68C06C"/>
            </a:gs>
            <a:gs pos="100000">
              <a:srgbClr val="AEE2B1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Human guidance</a:t>
          </a:r>
        </a:p>
      </dsp:txBody>
      <dsp:txXfrm>
        <a:off x="1653478" y="1067301"/>
        <a:ext cx="1110048" cy="296012"/>
      </dsp:txXfrm>
    </dsp:sp>
    <dsp:sp modelId="{A8B5D50E-DBF9-B641-BF9A-F4FEE002A19B}">
      <dsp:nvSpPr>
        <dsp:cNvPr id="0" name=""/>
        <dsp:cNvSpPr/>
      </dsp:nvSpPr>
      <dsp:spPr>
        <a:xfrm>
          <a:off x="1365816" y="1378942"/>
          <a:ext cx="1685373" cy="1685373"/>
        </a:xfrm>
        <a:prstGeom prst="ellipse">
          <a:avLst/>
        </a:prstGeom>
        <a:gradFill rotWithShape="0"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Post processing</a:t>
          </a:r>
        </a:p>
      </dsp:txBody>
      <dsp:txXfrm>
        <a:off x="1753452" y="1530625"/>
        <a:ext cx="910101" cy="303367"/>
      </dsp:txXfrm>
    </dsp:sp>
    <dsp:sp modelId="{86556B4E-F90F-8848-8C07-B88A12D6C440}">
      <dsp:nvSpPr>
        <dsp:cNvPr id="0" name=""/>
        <dsp:cNvSpPr/>
      </dsp:nvSpPr>
      <dsp:spPr>
        <a:xfrm>
          <a:off x="1595639" y="1838589"/>
          <a:ext cx="1225726" cy="1225726"/>
        </a:xfrm>
        <a:prstGeom prst="ellipse">
          <a:avLst/>
        </a:prstGeom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Raw data</a:t>
          </a:r>
        </a:p>
      </dsp:txBody>
      <dsp:txXfrm>
        <a:off x="1775143" y="2145021"/>
        <a:ext cx="866719" cy="6128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8D184F-3900-CC44-9885-67C899947601}">
      <dsp:nvSpPr>
        <dsp:cNvPr id="0" name=""/>
        <dsp:cNvSpPr/>
      </dsp:nvSpPr>
      <dsp:spPr>
        <a:xfrm>
          <a:off x="119" y="0"/>
          <a:ext cx="1597454" cy="1392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t" anchorCtr="1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SATELLITES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00" kern="1200"/>
            <a:t>Polar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00" kern="1200"/>
            <a:t>Geostationary</a:t>
          </a:r>
        </a:p>
      </dsp:txBody>
      <dsp:txXfrm>
        <a:off x="119" y="557112"/>
        <a:ext cx="1597454" cy="557112"/>
      </dsp:txXfrm>
    </dsp:sp>
    <dsp:sp modelId="{B97C9D60-02D5-414C-8986-C55A000F1DAB}">
      <dsp:nvSpPr>
        <dsp:cNvPr id="0" name=""/>
        <dsp:cNvSpPr/>
      </dsp:nvSpPr>
      <dsp:spPr>
        <a:xfrm>
          <a:off x="566948" y="83566"/>
          <a:ext cx="463796" cy="46379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7CCCCD2-45CD-1F4C-8DAA-BD55A09AFEC8}">
      <dsp:nvSpPr>
        <dsp:cNvPr id="0" name=""/>
        <dsp:cNvSpPr/>
      </dsp:nvSpPr>
      <dsp:spPr>
        <a:xfrm>
          <a:off x="1645497" y="0"/>
          <a:ext cx="1597454" cy="1392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t" anchorCtr="1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RADAR NETWORK 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00" kern="1200"/>
            <a:t>National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00" kern="1200" err="1"/>
            <a:t>Baltrad</a:t>
          </a:r>
          <a:r>
            <a:rPr lang="en-US" sz="600" kern="1200"/>
            <a:t> (</a:t>
          </a:r>
          <a:r>
            <a:rPr lang="en-US" sz="600" kern="1200" err="1"/>
            <a:t>Norhern</a:t>
          </a:r>
          <a:r>
            <a:rPr lang="en-US" sz="600" kern="1200"/>
            <a:t> Europe)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00" kern="1200"/>
            <a:t>Opera (Europe)</a:t>
          </a:r>
        </a:p>
      </dsp:txBody>
      <dsp:txXfrm>
        <a:off x="1645497" y="557112"/>
        <a:ext cx="1597454" cy="557112"/>
      </dsp:txXfrm>
    </dsp:sp>
    <dsp:sp modelId="{92D5608C-CF08-B04A-9286-C66E168E3A4F}">
      <dsp:nvSpPr>
        <dsp:cNvPr id="0" name=""/>
        <dsp:cNvSpPr/>
      </dsp:nvSpPr>
      <dsp:spPr>
        <a:xfrm>
          <a:off x="2212326" y="83566"/>
          <a:ext cx="463796" cy="46379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84BE964-F478-5746-8D6A-A9B019635F0D}">
      <dsp:nvSpPr>
        <dsp:cNvPr id="0" name=""/>
        <dsp:cNvSpPr/>
      </dsp:nvSpPr>
      <dsp:spPr>
        <a:xfrm>
          <a:off x="3290875" y="0"/>
          <a:ext cx="1597454" cy="1392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t" anchorCtr="1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NUMERICAL MODELS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00" kern="1200"/>
            <a:t>Atmospheric / Ocean / Road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00" kern="1200"/>
            <a:t>Local 2.5 km /  Global 25 km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00" kern="1200"/>
            <a:t>Ensembles</a:t>
          </a:r>
        </a:p>
      </dsp:txBody>
      <dsp:txXfrm>
        <a:off x="3290875" y="557112"/>
        <a:ext cx="1597454" cy="557112"/>
      </dsp:txXfrm>
    </dsp:sp>
    <dsp:sp modelId="{876DC869-C7C3-2946-917B-D8F04B37F5A0}">
      <dsp:nvSpPr>
        <dsp:cNvPr id="0" name=""/>
        <dsp:cNvSpPr/>
      </dsp:nvSpPr>
      <dsp:spPr>
        <a:xfrm>
          <a:off x="3857704" y="83566"/>
          <a:ext cx="463796" cy="46379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C11995-39C3-664E-B795-29B08F539F0E}">
      <dsp:nvSpPr>
        <dsp:cNvPr id="0" name=""/>
        <dsp:cNvSpPr/>
      </dsp:nvSpPr>
      <dsp:spPr>
        <a:xfrm>
          <a:off x="4936253" y="0"/>
          <a:ext cx="1597454" cy="1392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t" anchorCtr="1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OBSERVATIONS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00" kern="1200"/>
            <a:t>Global Network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00" kern="1200"/>
            <a:t>Surface / Balloons / Airplanes</a:t>
          </a:r>
        </a:p>
      </dsp:txBody>
      <dsp:txXfrm>
        <a:off x="4936253" y="557112"/>
        <a:ext cx="1597454" cy="557112"/>
      </dsp:txXfrm>
    </dsp:sp>
    <dsp:sp modelId="{B1196F77-F97C-2C4C-9A45-3E5546B021E2}">
      <dsp:nvSpPr>
        <dsp:cNvPr id="0" name=""/>
        <dsp:cNvSpPr/>
      </dsp:nvSpPr>
      <dsp:spPr>
        <a:xfrm>
          <a:off x="5503082" y="83566"/>
          <a:ext cx="463796" cy="46379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F5DEDBE-EB4C-B04A-950B-A2FD992EED48}">
      <dsp:nvSpPr>
        <dsp:cNvPr id="0" name=""/>
        <dsp:cNvSpPr/>
      </dsp:nvSpPr>
      <dsp:spPr>
        <a:xfrm>
          <a:off x="6581631" y="0"/>
          <a:ext cx="1597454" cy="1392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t" anchorCtr="1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LIGHTNNING DETECTION NETWORK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00" kern="1200"/>
            <a:t>Northern Europe</a:t>
          </a:r>
        </a:p>
      </dsp:txBody>
      <dsp:txXfrm>
        <a:off x="6581631" y="557112"/>
        <a:ext cx="1597454" cy="557112"/>
      </dsp:txXfrm>
    </dsp:sp>
    <dsp:sp modelId="{0DF420D4-E496-964B-9A34-134A724F9985}">
      <dsp:nvSpPr>
        <dsp:cNvPr id="0" name=""/>
        <dsp:cNvSpPr/>
      </dsp:nvSpPr>
      <dsp:spPr>
        <a:xfrm>
          <a:off x="7148460" y="83566"/>
          <a:ext cx="463796" cy="463796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DFCA35-7519-134C-953C-8BD5D43FCBAE}">
      <dsp:nvSpPr>
        <dsp:cNvPr id="0" name=""/>
        <dsp:cNvSpPr/>
      </dsp:nvSpPr>
      <dsp:spPr>
        <a:xfrm>
          <a:off x="8227128" y="0"/>
          <a:ext cx="1597454" cy="139278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7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t" anchorCtr="1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CROWDSOURCING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00" kern="1200"/>
            <a:t>Social sensor networks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00" kern="1200"/>
            <a:t>Smartphones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00" kern="1200"/>
            <a:t>112 call data</a:t>
          </a:r>
        </a:p>
      </dsp:txBody>
      <dsp:txXfrm>
        <a:off x="8227128" y="557112"/>
        <a:ext cx="1597454" cy="557112"/>
      </dsp:txXfrm>
    </dsp:sp>
    <dsp:sp modelId="{00E35F40-7C4B-3240-BC1E-FEFBDDF56CD7}">
      <dsp:nvSpPr>
        <dsp:cNvPr id="0" name=""/>
        <dsp:cNvSpPr/>
      </dsp:nvSpPr>
      <dsp:spPr>
        <a:xfrm>
          <a:off x="8793837" y="83566"/>
          <a:ext cx="463796" cy="463796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51EF46-8C52-6745-B12A-8787CA5E9B87}">
      <dsp:nvSpPr>
        <dsp:cNvPr id="0" name=""/>
        <dsp:cNvSpPr/>
      </dsp:nvSpPr>
      <dsp:spPr>
        <a:xfrm>
          <a:off x="392983" y="1114224"/>
          <a:ext cx="9038616" cy="208917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261B7-97B6-2D4A-8D46-02C3A7EF8AEB}">
      <dsp:nvSpPr>
        <dsp:cNvPr id="0" name=""/>
        <dsp:cNvSpPr/>
      </dsp:nvSpPr>
      <dsp:spPr>
        <a:xfrm>
          <a:off x="780947" y="534"/>
          <a:ext cx="1155469" cy="1155469"/>
        </a:xfrm>
        <a:prstGeom prst="ellipse">
          <a:avLst/>
        </a:prstGeom>
        <a:gradFill rotWithShape="0">
          <a:gsLst>
            <a:gs pos="0">
              <a:schemeClr val="accent6">
                <a:lumMod val="75000"/>
                <a:alpha val="50000"/>
              </a:schemeClr>
            </a:gs>
            <a:gs pos="100000">
              <a:schemeClr val="accent6">
                <a:lumMod val="60000"/>
                <a:lumOff val="40000"/>
                <a:alpha val="5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89" tIns="15240" rIns="63589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KALMAN</a:t>
          </a:r>
        </a:p>
      </dsp:txBody>
      <dsp:txXfrm>
        <a:off x="950162" y="169749"/>
        <a:ext cx="817039" cy="817039"/>
      </dsp:txXfrm>
    </dsp:sp>
    <dsp:sp modelId="{75732323-F63E-1E4A-A15B-9130D571DD5B}">
      <dsp:nvSpPr>
        <dsp:cNvPr id="0" name=""/>
        <dsp:cNvSpPr/>
      </dsp:nvSpPr>
      <dsp:spPr>
        <a:xfrm>
          <a:off x="1705322" y="1068"/>
          <a:ext cx="1155469" cy="1155469"/>
        </a:xfrm>
        <a:prstGeom prst="ellipse">
          <a:avLst/>
        </a:prstGeom>
        <a:gradFill rotWithShape="0">
          <a:gsLst>
            <a:gs pos="0">
              <a:schemeClr val="accent6">
                <a:lumMod val="75000"/>
                <a:alpha val="50000"/>
              </a:schemeClr>
            </a:gs>
            <a:gs pos="100000">
              <a:schemeClr val="accent6">
                <a:lumMod val="60000"/>
                <a:lumOff val="40000"/>
                <a:alpha val="5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89" tIns="15240" rIns="63589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MOS</a:t>
          </a:r>
        </a:p>
      </dsp:txBody>
      <dsp:txXfrm>
        <a:off x="1874537" y="170283"/>
        <a:ext cx="817039" cy="817039"/>
      </dsp:txXfrm>
    </dsp:sp>
    <dsp:sp modelId="{0A5CF989-5B3F-C64B-B4F9-9EDC085F3EC7}">
      <dsp:nvSpPr>
        <dsp:cNvPr id="0" name=""/>
        <dsp:cNvSpPr/>
      </dsp:nvSpPr>
      <dsp:spPr>
        <a:xfrm>
          <a:off x="2629698" y="534"/>
          <a:ext cx="1155469" cy="1155469"/>
        </a:xfrm>
        <a:prstGeom prst="ellipse">
          <a:avLst/>
        </a:prstGeom>
        <a:gradFill rotWithShape="0">
          <a:gsLst>
            <a:gs pos="0">
              <a:schemeClr val="accent6">
                <a:lumMod val="75000"/>
                <a:alpha val="50000"/>
              </a:schemeClr>
            </a:gs>
            <a:gs pos="100000">
              <a:schemeClr val="accent6">
                <a:lumMod val="60000"/>
                <a:lumOff val="40000"/>
                <a:alpha val="5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89" tIns="15240" rIns="63589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LAPS</a:t>
          </a:r>
        </a:p>
      </dsp:txBody>
      <dsp:txXfrm>
        <a:off x="2798913" y="169749"/>
        <a:ext cx="817039" cy="817039"/>
      </dsp:txXfrm>
    </dsp:sp>
    <dsp:sp modelId="{B60FE93C-F92E-9846-832A-583A52BF878A}">
      <dsp:nvSpPr>
        <dsp:cNvPr id="0" name=""/>
        <dsp:cNvSpPr/>
      </dsp:nvSpPr>
      <dsp:spPr>
        <a:xfrm>
          <a:off x="3554074" y="1068"/>
          <a:ext cx="1155469" cy="1155469"/>
        </a:xfrm>
        <a:prstGeom prst="ellipse">
          <a:avLst/>
        </a:prstGeom>
        <a:gradFill rotWithShape="0">
          <a:gsLst>
            <a:gs pos="0">
              <a:schemeClr val="accent6">
                <a:lumMod val="75000"/>
                <a:alpha val="50000"/>
              </a:schemeClr>
            </a:gs>
            <a:gs pos="100000">
              <a:schemeClr val="accent6">
                <a:lumMod val="60000"/>
                <a:lumOff val="40000"/>
                <a:alpha val="5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89" tIns="15240" rIns="63589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KRIGING</a:t>
          </a:r>
        </a:p>
      </dsp:txBody>
      <dsp:txXfrm>
        <a:off x="3723289" y="170283"/>
        <a:ext cx="817039" cy="8170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29F43-70B7-7044-8CCB-01736BAD8119}">
      <dsp:nvSpPr>
        <dsp:cNvPr id="0" name=""/>
        <dsp:cNvSpPr/>
      </dsp:nvSpPr>
      <dsp:spPr>
        <a:xfrm>
          <a:off x="7885" y="35275"/>
          <a:ext cx="1178505" cy="94280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49DFDC6-8E10-D442-94C3-15E8FA39CDBE}">
      <dsp:nvSpPr>
        <dsp:cNvPr id="0" name=""/>
        <dsp:cNvSpPr/>
      </dsp:nvSpPr>
      <dsp:spPr>
        <a:xfrm>
          <a:off x="113951" y="883799"/>
          <a:ext cx="1048869" cy="329981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WWW</a:t>
          </a:r>
        </a:p>
      </dsp:txBody>
      <dsp:txXfrm>
        <a:off x="113951" y="883799"/>
        <a:ext cx="1048869" cy="329981"/>
      </dsp:txXfrm>
    </dsp:sp>
    <dsp:sp modelId="{548764F1-F2B5-1541-A942-1D1E68DFFF56}">
      <dsp:nvSpPr>
        <dsp:cNvPr id="0" name=""/>
        <dsp:cNvSpPr/>
      </dsp:nvSpPr>
      <dsp:spPr>
        <a:xfrm>
          <a:off x="1304241" y="35275"/>
          <a:ext cx="1178505" cy="942804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6710176-9470-9B45-A542-A13104CBFD51}">
      <dsp:nvSpPr>
        <dsp:cNvPr id="0" name=""/>
        <dsp:cNvSpPr/>
      </dsp:nvSpPr>
      <dsp:spPr>
        <a:xfrm>
          <a:off x="1410307" y="883799"/>
          <a:ext cx="1048869" cy="329981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MOBILE</a:t>
          </a:r>
        </a:p>
      </dsp:txBody>
      <dsp:txXfrm>
        <a:off x="1410307" y="883799"/>
        <a:ext cx="1048869" cy="329981"/>
      </dsp:txXfrm>
    </dsp:sp>
    <dsp:sp modelId="{492F5B6B-59C0-E246-97E9-191563CC2C98}">
      <dsp:nvSpPr>
        <dsp:cNvPr id="0" name=""/>
        <dsp:cNvSpPr/>
      </dsp:nvSpPr>
      <dsp:spPr>
        <a:xfrm>
          <a:off x="2600597" y="35275"/>
          <a:ext cx="1178505" cy="94280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29F65F-5401-CF48-8AC4-DF75B2A99E65}">
      <dsp:nvSpPr>
        <dsp:cNvPr id="0" name=""/>
        <dsp:cNvSpPr/>
      </dsp:nvSpPr>
      <dsp:spPr>
        <a:xfrm>
          <a:off x="2706663" y="883799"/>
          <a:ext cx="1048869" cy="329981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TV</a:t>
          </a:r>
        </a:p>
      </dsp:txBody>
      <dsp:txXfrm>
        <a:off x="2706663" y="883799"/>
        <a:ext cx="1048869" cy="329981"/>
      </dsp:txXfrm>
    </dsp:sp>
    <dsp:sp modelId="{DCCA2C93-B289-314C-8ED0-AD6ADA7DB3F3}">
      <dsp:nvSpPr>
        <dsp:cNvPr id="0" name=""/>
        <dsp:cNvSpPr/>
      </dsp:nvSpPr>
      <dsp:spPr>
        <a:xfrm>
          <a:off x="3896953" y="35275"/>
          <a:ext cx="1178505" cy="942804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DE610EA-17FE-4842-8BAE-82E8A7A5986C}">
      <dsp:nvSpPr>
        <dsp:cNvPr id="0" name=""/>
        <dsp:cNvSpPr/>
      </dsp:nvSpPr>
      <dsp:spPr>
        <a:xfrm>
          <a:off x="4003019" y="883799"/>
          <a:ext cx="1048869" cy="329981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NEWSPAPERS</a:t>
          </a:r>
        </a:p>
      </dsp:txBody>
      <dsp:txXfrm>
        <a:off x="4003019" y="883799"/>
        <a:ext cx="1048869" cy="329981"/>
      </dsp:txXfrm>
    </dsp:sp>
    <dsp:sp modelId="{9B26D7E3-506F-3749-AB32-97372FC010B5}">
      <dsp:nvSpPr>
        <dsp:cNvPr id="0" name=""/>
        <dsp:cNvSpPr/>
      </dsp:nvSpPr>
      <dsp:spPr>
        <a:xfrm>
          <a:off x="5193309" y="35275"/>
          <a:ext cx="1178505" cy="942804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790E86-7430-DD41-BBCD-B2948F4A1240}">
      <dsp:nvSpPr>
        <dsp:cNvPr id="0" name=""/>
        <dsp:cNvSpPr/>
      </dsp:nvSpPr>
      <dsp:spPr>
        <a:xfrm>
          <a:off x="5299375" y="883799"/>
          <a:ext cx="1048869" cy="329981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B2B</a:t>
          </a:r>
        </a:p>
      </dsp:txBody>
      <dsp:txXfrm>
        <a:off x="5299375" y="883799"/>
        <a:ext cx="1048869" cy="329981"/>
      </dsp:txXfrm>
    </dsp:sp>
    <dsp:sp modelId="{7AC9827C-EECA-8843-BB43-A48873FAC4CB}">
      <dsp:nvSpPr>
        <dsp:cNvPr id="0" name=""/>
        <dsp:cNvSpPr/>
      </dsp:nvSpPr>
      <dsp:spPr>
        <a:xfrm>
          <a:off x="6489665" y="0"/>
          <a:ext cx="1178505" cy="942804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3158F63-275B-B14A-AB26-9CA171CFEC63}">
      <dsp:nvSpPr>
        <dsp:cNvPr id="0" name=""/>
        <dsp:cNvSpPr/>
      </dsp:nvSpPr>
      <dsp:spPr>
        <a:xfrm>
          <a:off x="6595731" y="883799"/>
          <a:ext cx="1048869" cy="329981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OPENDATA</a:t>
          </a:r>
        </a:p>
      </dsp:txBody>
      <dsp:txXfrm>
        <a:off x="6595731" y="883799"/>
        <a:ext cx="1048869" cy="329981"/>
      </dsp:txXfrm>
    </dsp:sp>
    <dsp:sp modelId="{78818695-1F05-4F46-ABC8-B89102532047}">
      <dsp:nvSpPr>
        <dsp:cNvPr id="0" name=""/>
        <dsp:cNvSpPr/>
      </dsp:nvSpPr>
      <dsp:spPr>
        <a:xfrm>
          <a:off x="7786021" y="35275"/>
          <a:ext cx="1178505" cy="942804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DB6458D-7E69-E143-A5A3-177C6D392643}">
      <dsp:nvSpPr>
        <dsp:cNvPr id="0" name=""/>
        <dsp:cNvSpPr/>
      </dsp:nvSpPr>
      <dsp:spPr>
        <a:xfrm>
          <a:off x="7892087" y="883799"/>
          <a:ext cx="1048869" cy="329981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SAFETY</a:t>
          </a:r>
        </a:p>
      </dsp:txBody>
      <dsp:txXfrm>
        <a:off x="7892087" y="883799"/>
        <a:ext cx="1048869" cy="3299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261B7-97B6-2D4A-8D46-02C3A7EF8AEB}">
      <dsp:nvSpPr>
        <dsp:cNvPr id="0" name=""/>
        <dsp:cNvSpPr/>
      </dsp:nvSpPr>
      <dsp:spPr>
        <a:xfrm>
          <a:off x="85408" y="119"/>
          <a:ext cx="817138" cy="817138"/>
        </a:xfrm>
        <a:prstGeom prst="ellipse">
          <a:avLst/>
        </a:prstGeom>
        <a:gradFill rotWithShape="0">
          <a:gsLst>
            <a:gs pos="0">
              <a:srgbClr val="68C06C">
                <a:alpha val="50000"/>
              </a:srgbClr>
            </a:gs>
            <a:gs pos="100000">
              <a:srgbClr val="AEE2B1">
                <a:alpha val="50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970" tIns="6350" rIns="4497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VISUALIZATION</a:t>
          </a:r>
        </a:p>
      </dsp:txBody>
      <dsp:txXfrm>
        <a:off x="205075" y="119786"/>
        <a:ext cx="577804" cy="577804"/>
      </dsp:txXfrm>
    </dsp:sp>
    <dsp:sp modelId="{75732323-F63E-1E4A-A15B-9130D571DD5B}">
      <dsp:nvSpPr>
        <dsp:cNvPr id="0" name=""/>
        <dsp:cNvSpPr/>
      </dsp:nvSpPr>
      <dsp:spPr>
        <a:xfrm>
          <a:off x="739119" y="119"/>
          <a:ext cx="817138" cy="817138"/>
        </a:xfrm>
        <a:prstGeom prst="ellipse">
          <a:avLst/>
        </a:prstGeom>
        <a:gradFill rotWithShape="0">
          <a:gsLst>
            <a:gs pos="0">
              <a:srgbClr val="68C06C">
                <a:alpha val="50000"/>
              </a:srgbClr>
            </a:gs>
            <a:gs pos="100000">
              <a:srgbClr val="AEE2B1">
                <a:alpha val="50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970" tIns="6350" rIns="4497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MODEL SELECTION</a:t>
          </a:r>
        </a:p>
      </dsp:txBody>
      <dsp:txXfrm>
        <a:off x="858786" y="119786"/>
        <a:ext cx="577804" cy="577804"/>
      </dsp:txXfrm>
    </dsp:sp>
    <dsp:sp modelId="{0A5CF989-5B3F-C64B-B4F9-9EDC085F3EC7}">
      <dsp:nvSpPr>
        <dsp:cNvPr id="0" name=""/>
        <dsp:cNvSpPr/>
      </dsp:nvSpPr>
      <dsp:spPr>
        <a:xfrm>
          <a:off x="1392830" y="119"/>
          <a:ext cx="817138" cy="817138"/>
        </a:xfrm>
        <a:prstGeom prst="ellipse">
          <a:avLst/>
        </a:prstGeom>
        <a:gradFill rotWithShape="0">
          <a:gsLst>
            <a:gs pos="0">
              <a:srgbClr val="68C06C">
                <a:alpha val="50000"/>
              </a:srgbClr>
            </a:gs>
            <a:gs pos="100000">
              <a:srgbClr val="AEE2B1">
                <a:alpha val="50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970" tIns="6350" rIns="4497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POST PROCESSING</a:t>
          </a:r>
        </a:p>
      </dsp:txBody>
      <dsp:txXfrm>
        <a:off x="1512497" y="119786"/>
        <a:ext cx="577804" cy="577804"/>
      </dsp:txXfrm>
    </dsp:sp>
    <dsp:sp modelId="{B60FE93C-F92E-9846-832A-583A52BF878A}">
      <dsp:nvSpPr>
        <dsp:cNvPr id="0" name=""/>
        <dsp:cNvSpPr/>
      </dsp:nvSpPr>
      <dsp:spPr>
        <a:xfrm>
          <a:off x="2046541" y="119"/>
          <a:ext cx="817138" cy="817138"/>
        </a:xfrm>
        <a:prstGeom prst="ellipse">
          <a:avLst/>
        </a:prstGeom>
        <a:gradFill rotWithShape="0">
          <a:gsLst>
            <a:gs pos="0">
              <a:srgbClr val="68C06C">
                <a:alpha val="50000"/>
              </a:srgbClr>
            </a:gs>
            <a:gs pos="100000">
              <a:srgbClr val="AEE2B1">
                <a:alpha val="50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970" tIns="6350" rIns="4497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FIELD MODIFICATION</a:t>
          </a:r>
        </a:p>
      </dsp:txBody>
      <dsp:txXfrm>
        <a:off x="2166208" y="119786"/>
        <a:ext cx="577804" cy="577804"/>
      </dsp:txXfrm>
    </dsp:sp>
    <dsp:sp modelId="{BF0732A5-73F7-344A-A100-A2CA2D57CAB5}">
      <dsp:nvSpPr>
        <dsp:cNvPr id="0" name=""/>
        <dsp:cNvSpPr/>
      </dsp:nvSpPr>
      <dsp:spPr>
        <a:xfrm>
          <a:off x="2700252" y="119"/>
          <a:ext cx="817138" cy="817138"/>
        </a:xfrm>
        <a:prstGeom prst="ellipse">
          <a:avLst/>
        </a:prstGeom>
        <a:gradFill rotWithShape="0">
          <a:gsLst>
            <a:gs pos="0">
              <a:srgbClr val="68C06C">
                <a:alpha val="50000"/>
              </a:srgbClr>
            </a:gs>
            <a:gs pos="100000">
              <a:srgbClr val="AEE2B1">
                <a:alpha val="50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970" tIns="6350" rIns="4497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QUALITY CONTROL</a:t>
          </a:r>
        </a:p>
      </dsp:txBody>
      <dsp:txXfrm>
        <a:off x="2819919" y="119786"/>
        <a:ext cx="577804" cy="57780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CCCE87-FA0B-FD4B-B385-D772A765C0C4}">
      <dsp:nvSpPr>
        <dsp:cNvPr id="0" name=""/>
        <dsp:cNvSpPr/>
      </dsp:nvSpPr>
      <dsp:spPr>
        <a:xfrm>
          <a:off x="438" y="0"/>
          <a:ext cx="1140120" cy="101095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DATASERVERS</a:t>
          </a:r>
        </a:p>
      </dsp:txBody>
      <dsp:txXfrm>
        <a:off x="438" y="0"/>
        <a:ext cx="1140120" cy="303287"/>
      </dsp:txXfrm>
    </dsp:sp>
    <dsp:sp modelId="{83565B3E-1094-CB4F-AB2E-E839E72A0445}">
      <dsp:nvSpPr>
        <dsp:cNvPr id="0" name=""/>
        <dsp:cNvSpPr/>
      </dsp:nvSpPr>
      <dsp:spPr>
        <a:xfrm>
          <a:off x="114450" y="303373"/>
          <a:ext cx="912096" cy="19861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92F6"/>
            </a:gs>
            <a:gs pos="100000">
              <a:srgbClr val="77CBFA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WFS</a:t>
          </a:r>
        </a:p>
      </dsp:txBody>
      <dsp:txXfrm>
        <a:off x="120267" y="309190"/>
        <a:ext cx="900462" cy="186978"/>
      </dsp:txXfrm>
    </dsp:sp>
    <dsp:sp modelId="{E2261638-818E-D343-986F-9E5C2F31A6F1}">
      <dsp:nvSpPr>
        <dsp:cNvPr id="0" name=""/>
        <dsp:cNvSpPr/>
      </dsp:nvSpPr>
      <dsp:spPr>
        <a:xfrm>
          <a:off x="114450" y="532542"/>
          <a:ext cx="912096" cy="19861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92F6"/>
            </a:gs>
            <a:gs pos="100000">
              <a:srgbClr val="77CBFA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JSON</a:t>
          </a:r>
        </a:p>
      </dsp:txBody>
      <dsp:txXfrm>
        <a:off x="120267" y="538359"/>
        <a:ext cx="900462" cy="186978"/>
      </dsp:txXfrm>
    </dsp:sp>
    <dsp:sp modelId="{897D29B8-6D97-E04B-9C73-AA90C3CDCC17}">
      <dsp:nvSpPr>
        <dsp:cNvPr id="0" name=""/>
        <dsp:cNvSpPr/>
      </dsp:nvSpPr>
      <dsp:spPr>
        <a:xfrm>
          <a:off x="114450" y="761710"/>
          <a:ext cx="912096" cy="19861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92F6"/>
            </a:gs>
            <a:gs pos="100000">
              <a:srgbClr val="77CBFA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XML</a:t>
          </a:r>
        </a:p>
      </dsp:txBody>
      <dsp:txXfrm>
        <a:off x="120267" y="767527"/>
        <a:ext cx="900462" cy="186978"/>
      </dsp:txXfrm>
    </dsp:sp>
    <dsp:sp modelId="{C4311363-AE94-4947-946E-4B55C682F80D}">
      <dsp:nvSpPr>
        <dsp:cNvPr id="0" name=""/>
        <dsp:cNvSpPr/>
      </dsp:nvSpPr>
      <dsp:spPr>
        <a:xfrm>
          <a:off x="1226068" y="0"/>
          <a:ext cx="1140120" cy="101095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MAPSERVERS</a:t>
          </a:r>
        </a:p>
      </dsp:txBody>
      <dsp:txXfrm>
        <a:off x="1226068" y="0"/>
        <a:ext cx="1140120" cy="303287"/>
      </dsp:txXfrm>
    </dsp:sp>
    <dsp:sp modelId="{65BF061E-1936-FF4C-B26F-9B33B1168A71}">
      <dsp:nvSpPr>
        <dsp:cNvPr id="0" name=""/>
        <dsp:cNvSpPr/>
      </dsp:nvSpPr>
      <dsp:spPr>
        <a:xfrm>
          <a:off x="1340080" y="303583"/>
          <a:ext cx="912096" cy="30481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92F6"/>
            </a:gs>
            <a:gs pos="100000">
              <a:srgbClr val="77CBFA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WMS</a:t>
          </a:r>
        </a:p>
      </dsp:txBody>
      <dsp:txXfrm>
        <a:off x="1349008" y="312511"/>
        <a:ext cx="894240" cy="286961"/>
      </dsp:txXfrm>
    </dsp:sp>
    <dsp:sp modelId="{0D8CB0A8-50D2-C541-8354-706BF0BA4274}">
      <dsp:nvSpPr>
        <dsp:cNvPr id="0" name=""/>
        <dsp:cNvSpPr/>
      </dsp:nvSpPr>
      <dsp:spPr>
        <a:xfrm>
          <a:off x="1340080" y="655296"/>
          <a:ext cx="912096" cy="30481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92F6"/>
            </a:gs>
            <a:gs pos="100000">
              <a:srgbClr val="77CBFA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WCS</a:t>
          </a:r>
        </a:p>
      </dsp:txBody>
      <dsp:txXfrm>
        <a:off x="1349008" y="664224"/>
        <a:ext cx="894240" cy="286961"/>
      </dsp:txXfrm>
    </dsp:sp>
    <dsp:sp modelId="{2C790B70-D073-0542-AC27-4F69543B2432}">
      <dsp:nvSpPr>
        <dsp:cNvPr id="0" name=""/>
        <dsp:cNvSpPr/>
      </dsp:nvSpPr>
      <dsp:spPr>
        <a:xfrm>
          <a:off x="2451698" y="0"/>
          <a:ext cx="1140120" cy="101095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APPLICATIONS</a:t>
          </a:r>
        </a:p>
      </dsp:txBody>
      <dsp:txXfrm>
        <a:off x="2451698" y="0"/>
        <a:ext cx="1140120" cy="303287"/>
      </dsp:txXfrm>
    </dsp:sp>
    <dsp:sp modelId="{D6E2F7FF-F2AC-9144-8C12-649761FAE5CA}">
      <dsp:nvSpPr>
        <dsp:cNvPr id="0" name=""/>
        <dsp:cNvSpPr/>
      </dsp:nvSpPr>
      <dsp:spPr>
        <a:xfrm>
          <a:off x="2565710" y="303583"/>
          <a:ext cx="912096" cy="30481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92F6"/>
            </a:gs>
            <a:gs pos="100000">
              <a:srgbClr val="77CBFA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ILMANET B2B</a:t>
          </a:r>
        </a:p>
      </dsp:txBody>
      <dsp:txXfrm>
        <a:off x="2574638" y="312511"/>
        <a:ext cx="894240" cy="286961"/>
      </dsp:txXfrm>
    </dsp:sp>
    <dsp:sp modelId="{1561EFD9-EF7C-944D-89CC-D0BD2C4A9597}">
      <dsp:nvSpPr>
        <dsp:cNvPr id="0" name=""/>
        <dsp:cNvSpPr/>
      </dsp:nvSpPr>
      <dsp:spPr>
        <a:xfrm>
          <a:off x="2565710" y="655296"/>
          <a:ext cx="912096" cy="30481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92F6"/>
            </a:gs>
            <a:gs pos="100000">
              <a:srgbClr val="77CBFA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MOBILE</a:t>
          </a:r>
        </a:p>
      </dsp:txBody>
      <dsp:txXfrm>
        <a:off x="2574638" y="664224"/>
        <a:ext cx="894240" cy="2869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7625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656CFD-D6EC-2B43-B6A3-14BEB6A78DAA}" type="datetimeFigureOut">
              <a:rPr lang="fi-FI" smtClean="0"/>
              <a:t>7.5.2018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982663" y="1243013"/>
            <a:ext cx="4845050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1038" y="4784725"/>
            <a:ext cx="5448300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7625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38D3D-2AE5-654F-9895-63F3EB6F45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698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408" rtl="0" eaLnBrk="1" latinLnBrk="0" hangingPunct="1">
      <a:defRPr sz="1407" kern="1200">
        <a:solidFill>
          <a:schemeClr val="tx1"/>
        </a:solidFill>
        <a:latin typeface="+mn-lt"/>
        <a:ea typeface="+mn-ea"/>
        <a:cs typeface="+mn-cs"/>
      </a:defRPr>
    </a:lvl1pPr>
    <a:lvl2pPr marL="536204" algn="l" defTabSz="1072408" rtl="0" eaLnBrk="1" latinLnBrk="0" hangingPunct="1">
      <a:defRPr sz="1407" kern="1200">
        <a:solidFill>
          <a:schemeClr val="tx1"/>
        </a:solidFill>
        <a:latin typeface="+mn-lt"/>
        <a:ea typeface="+mn-ea"/>
        <a:cs typeface="+mn-cs"/>
      </a:defRPr>
    </a:lvl2pPr>
    <a:lvl3pPr marL="1072408" algn="l" defTabSz="1072408" rtl="0" eaLnBrk="1" latinLnBrk="0" hangingPunct="1">
      <a:defRPr sz="1407" kern="1200">
        <a:solidFill>
          <a:schemeClr val="tx1"/>
        </a:solidFill>
        <a:latin typeface="+mn-lt"/>
        <a:ea typeface="+mn-ea"/>
        <a:cs typeface="+mn-cs"/>
      </a:defRPr>
    </a:lvl3pPr>
    <a:lvl4pPr marL="1608612" algn="l" defTabSz="1072408" rtl="0" eaLnBrk="1" latinLnBrk="0" hangingPunct="1">
      <a:defRPr sz="1407" kern="1200">
        <a:solidFill>
          <a:schemeClr val="tx1"/>
        </a:solidFill>
        <a:latin typeface="+mn-lt"/>
        <a:ea typeface="+mn-ea"/>
        <a:cs typeface="+mn-cs"/>
      </a:defRPr>
    </a:lvl4pPr>
    <a:lvl5pPr marL="2144817" algn="l" defTabSz="1072408" rtl="0" eaLnBrk="1" latinLnBrk="0" hangingPunct="1">
      <a:defRPr sz="1407" kern="1200">
        <a:solidFill>
          <a:schemeClr val="tx1"/>
        </a:solidFill>
        <a:latin typeface="+mn-lt"/>
        <a:ea typeface="+mn-ea"/>
        <a:cs typeface="+mn-cs"/>
      </a:defRPr>
    </a:lvl5pPr>
    <a:lvl6pPr marL="2681021" algn="l" defTabSz="1072408" rtl="0" eaLnBrk="1" latinLnBrk="0" hangingPunct="1">
      <a:defRPr sz="1407" kern="1200">
        <a:solidFill>
          <a:schemeClr val="tx1"/>
        </a:solidFill>
        <a:latin typeface="+mn-lt"/>
        <a:ea typeface="+mn-ea"/>
        <a:cs typeface="+mn-cs"/>
      </a:defRPr>
    </a:lvl6pPr>
    <a:lvl7pPr marL="3217225" algn="l" defTabSz="1072408" rtl="0" eaLnBrk="1" latinLnBrk="0" hangingPunct="1">
      <a:defRPr sz="1407" kern="1200">
        <a:solidFill>
          <a:schemeClr val="tx1"/>
        </a:solidFill>
        <a:latin typeface="+mn-lt"/>
        <a:ea typeface="+mn-ea"/>
        <a:cs typeface="+mn-cs"/>
      </a:defRPr>
    </a:lvl7pPr>
    <a:lvl8pPr marL="3753429" algn="l" defTabSz="1072408" rtl="0" eaLnBrk="1" latinLnBrk="0" hangingPunct="1">
      <a:defRPr sz="1407" kern="1200">
        <a:solidFill>
          <a:schemeClr val="tx1"/>
        </a:solidFill>
        <a:latin typeface="+mn-lt"/>
        <a:ea typeface="+mn-ea"/>
        <a:cs typeface="+mn-cs"/>
      </a:defRPr>
    </a:lvl8pPr>
    <a:lvl9pPr marL="4289633" algn="l" defTabSz="1072408" rtl="0" eaLnBrk="1" latinLnBrk="0" hangingPunct="1">
      <a:defRPr sz="140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D749E-A776-4476-A261-B7ED28323E43}" type="slidenum">
              <a:rPr lang="fi-FI" smtClean="0">
                <a:solidFill>
                  <a:prstClr val="black"/>
                </a:solidFill>
              </a:rPr>
              <a:pPr/>
              <a:t>4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44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rgbClr val="000000"/>
                </a:solidFill>
              </a:rPr>
              <a:t>Pohjoismaiden tietokonesääennusteiden yhteistuotanto ja tarvittavien supertietokoneiden yhteishankinta</a:t>
            </a:r>
          </a:p>
          <a:p>
            <a:endParaRPr lang="fi-FI"/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Taustaa</a:t>
            </a:r>
            <a:r>
              <a:rPr lang="fi-FI" sz="1137"/>
              <a:t>:</a:t>
            </a:r>
          </a:p>
          <a:p>
            <a:pPr marL="575870" lvl="1" indent="-204624">
              <a:lnSpc>
                <a:spcPct val="100000"/>
              </a:lnSpc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Sääennusteiden tuottamiseen tarvittavat supertietokonejärjestelmät kallistuvat jatkuvasti</a:t>
            </a:r>
          </a:p>
          <a:p>
            <a:pPr marL="575870" lvl="1" indent="-204624">
              <a:lnSpc>
                <a:spcPct val="100000"/>
              </a:lnSpc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Yksittäisen (pienen) maan mahdollisuus tuottaa kansallisen turvallisuuden ja huoltovarmuuden tarvitsemia, kansalliset erityispiirteet huomioivia, kilpailukykyisiä sääpalveluita heikkenee.</a:t>
            </a:r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Tavoitteet</a:t>
            </a:r>
            <a:r>
              <a:rPr lang="fi-FI" sz="1137"/>
              <a:t>: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Parantaa turvallisuutta, parantamalla sääennusteiden laatua, huomioiden entistä paremmin paikalliset tekijät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Tuottaa kilpailukykyinen ja kustannustehokas tietokoneresurssi myös mm. ilmaston- muutoksen kansallisten erityispiirteiden tutkimukseen ja parantaa siten mm. elinkeinoelämän valmiuksia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Tavoitteet saavutetaan poistamalla päällekkäisyyksiä toiminnassa sekä yhdistämällä resursseja ja osaamista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Vahvistaa pohjoismaiden asemaa alan johtavana toimijana maailmassa</a:t>
            </a:r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Aikataulu ja rahoitus</a:t>
            </a:r>
            <a:r>
              <a:rPr lang="fi-FI" sz="1137"/>
              <a:t>: 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Projekti käynnistyi 2013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Vaiheittainen siirtyminen yhteistuotantoon 2017/2018 – 2022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Perustuu olemassa oleviin rahoitusjärjestelyihin kussakin maassa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D749E-A776-4476-A261-B7ED28323E43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3732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rgbClr val="000000"/>
                </a:solidFill>
              </a:rPr>
              <a:t>Pohjoismaiden tietokonesääennusteiden yhteistuotanto ja tarvittavien supertietokoneiden yhteishankinta</a:t>
            </a:r>
          </a:p>
          <a:p>
            <a:endParaRPr lang="fi-FI"/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Taustaa</a:t>
            </a:r>
            <a:r>
              <a:rPr lang="fi-FI" sz="1137"/>
              <a:t>:</a:t>
            </a:r>
          </a:p>
          <a:p>
            <a:pPr marL="575870" lvl="1" indent="-204624">
              <a:lnSpc>
                <a:spcPct val="100000"/>
              </a:lnSpc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Sääennusteiden tuottamiseen tarvittavat supertietokonejärjestelmät kallistuvat jatkuvasti</a:t>
            </a:r>
          </a:p>
          <a:p>
            <a:pPr marL="575870" lvl="1" indent="-204624">
              <a:lnSpc>
                <a:spcPct val="100000"/>
              </a:lnSpc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Yksittäisen (pienen) maan mahdollisuus tuottaa kansallisen turvallisuuden ja huoltovarmuuden tarvitsemia, kansalliset erityispiirteet huomioivia, kilpailukykyisiä sääpalveluita heikkenee.</a:t>
            </a:r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Tavoitteet</a:t>
            </a:r>
            <a:r>
              <a:rPr lang="fi-FI" sz="1137"/>
              <a:t>: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Parantaa turvallisuutta, parantamalla sääennusteiden laatua, huomioiden entistä paremmin paikalliset tekijät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Tuottaa kilpailukykyinen ja kustannustehokas tietokoneresurssi myös mm. ilmaston- muutoksen kansallisten erityispiirteiden tutkimukseen ja parantaa siten mm. elinkeinoelämän valmiuksia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Tavoitteet saavutetaan poistamalla päällekkäisyyksiä toiminnassa sekä yhdistämällä resursseja ja osaamista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Vahvistaa pohjoismaiden asemaa alan johtavana toimijana maailmassa</a:t>
            </a:r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Aikataulu ja rahoitus</a:t>
            </a:r>
            <a:r>
              <a:rPr lang="fi-FI" sz="1137"/>
              <a:t>: 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Projekti käynnistyi 2013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Vaiheittainen siirtyminen yhteistuotantoon 2017/2018 – 2022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Perustuu olemassa oleviin rahoitusjärjestelyihin kussakin maassa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D749E-A776-4476-A261-B7ED28323E43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4847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rgbClr val="000000"/>
                </a:solidFill>
              </a:rPr>
              <a:t>Pohjoismaiden tietokonesääennusteiden yhteistuotanto ja tarvittavien supertietokoneiden yhteishankinta</a:t>
            </a:r>
          </a:p>
          <a:p>
            <a:endParaRPr lang="fi-FI"/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Taustaa</a:t>
            </a:r>
            <a:r>
              <a:rPr lang="fi-FI" sz="1137"/>
              <a:t>:</a:t>
            </a:r>
          </a:p>
          <a:p>
            <a:pPr marL="575870" lvl="1" indent="-204624">
              <a:lnSpc>
                <a:spcPct val="100000"/>
              </a:lnSpc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Sääennusteiden tuottamiseen tarvittavat supertietokonejärjestelmät kallistuvat jatkuvasti</a:t>
            </a:r>
          </a:p>
          <a:p>
            <a:pPr marL="575870" lvl="1" indent="-204624">
              <a:lnSpc>
                <a:spcPct val="100000"/>
              </a:lnSpc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Yksittäisen (pienen) maan mahdollisuus tuottaa kansallisen turvallisuuden ja huoltovarmuuden tarvitsemia, kansalliset erityispiirteet huomioivia, kilpailukykyisiä sääpalveluita heikkenee.</a:t>
            </a:r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Tavoitteet</a:t>
            </a:r>
            <a:r>
              <a:rPr lang="fi-FI" sz="1137"/>
              <a:t>: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Parantaa turvallisuutta, parantamalla sääennusteiden laatua, huomioiden entistä paremmin paikalliset tekijät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Tuottaa kilpailukykyinen ja kustannustehokas tietokoneresurssi myös mm. ilmaston- muutoksen kansallisten erityispiirteiden tutkimukseen ja parantaa siten mm. elinkeinoelämän valmiuksia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Tavoitteet saavutetaan poistamalla päällekkäisyyksiä toiminnassa sekä yhdistämällä resursseja ja osaamista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Vahvistaa pohjoismaiden asemaa alan johtavana toimijana maailmassa</a:t>
            </a:r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Aikataulu ja rahoitus</a:t>
            </a:r>
            <a:r>
              <a:rPr lang="fi-FI" sz="1137"/>
              <a:t>: 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Projekti käynnistyi 2013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Vaiheittainen siirtyminen yhteistuotantoon 2017/2018 – 2022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Perustuu olemassa oleviin rahoitusjärjestelyihin kussakin maassa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D749E-A776-4476-A261-B7ED28323E43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3264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rgbClr val="000000"/>
                </a:solidFill>
              </a:rPr>
              <a:t>Pohjoismaiden tietokonesääennusteiden yhteistuotanto ja tarvittavien supertietokoneiden yhteishankinta</a:t>
            </a:r>
          </a:p>
          <a:p>
            <a:endParaRPr lang="fi-FI"/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Taustaa</a:t>
            </a:r>
            <a:r>
              <a:rPr lang="fi-FI" sz="1137"/>
              <a:t>:</a:t>
            </a:r>
          </a:p>
          <a:p>
            <a:pPr marL="575870" lvl="1" indent="-204624">
              <a:lnSpc>
                <a:spcPct val="100000"/>
              </a:lnSpc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Sääennusteiden tuottamiseen tarvittavat supertietokonejärjestelmät kallistuvat jatkuvasti</a:t>
            </a:r>
          </a:p>
          <a:p>
            <a:pPr marL="575870" lvl="1" indent="-204624">
              <a:lnSpc>
                <a:spcPct val="100000"/>
              </a:lnSpc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Yksittäisen (pienen) maan mahdollisuus tuottaa kansallisen turvallisuuden ja huoltovarmuuden tarvitsemia, kansalliset erityispiirteet huomioivia, kilpailukykyisiä sääpalveluita heikkenee.</a:t>
            </a:r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Tavoitteet</a:t>
            </a:r>
            <a:r>
              <a:rPr lang="fi-FI" sz="1137"/>
              <a:t>: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Parantaa turvallisuutta, parantamalla sääennusteiden laatua, huomioiden entistä paremmin paikalliset tekijät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Tuottaa kilpailukykyinen ja kustannustehokas tietokoneresurssi myös mm. ilmaston- muutoksen kansallisten erityispiirteiden tutkimukseen ja parantaa siten mm. elinkeinoelämän valmiuksia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Tavoitteet saavutetaan poistamalla päällekkäisyyksiä toiminnassa sekä yhdistämällä resursseja ja osaamista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Vahvistaa pohjoismaiden asemaa alan johtavana toimijana maailmassa</a:t>
            </a:r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Aikataulu ja rahoitus</a:t>
            </a:r>
            <a:r>
              <a:rPr lang="fi-FI" sz="1137"/>
              <a:t>: 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Projekti käynnistyi 2013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Vaiheittainen siirtyminen yhteistuotantoon 2017/2018 – 2022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Perustuu olemassa oleviin rahoitusjärjestelyihin kussakin maassa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D749E-A776-4476-A261-B7ED28323E43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8804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rgbClr val="000000"/>
                </a:solidFill>
              </a:rPr>
              <a:t>Pohjoismaiden tietokonesääennusteiden yhteistuotanto ja tarvittavien supertietokoneiden yhteishankinta</a:t>
            </a:r>
          </a:p>
          <a:p>
            <a:endParaRPr lang="fi-FI"/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Taustaa</a:t>
            </a:r>
            <a:r>
              <a:rPr lang="fi-FI" sz="1137"/>
              <a:t>:</a:t>
            </a:r>
          </a:p>
          <a:p>
            <a:pPr marL="575870" lvl="1" indent="-204624">
              <a:lnSpc>
                <a:spcPct val="100000"/>
              </a:lnSpc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Sääennusteiden tuottamiseen tarvittavat supertietokonejärjestelmät kallistuvat jatkuvasti</a:t>
            </a:r>
          </a:p>
          <a:p>
            <a:pPr marL="575870" lvl="1" indent="-204624">
              <a:lnSpc>
                <a:spcPct val="100000"/>
              </a:lnSpc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Yksittäisen (pienen) maan mahdollisuus tuottaa kansallisen turvallisuuden ja huoltovarmuuden tarvitsemia, kansalliset erityispiirteet huomioivia, kilpailukykyisiä sääpalveluita heikkenee.</a:t>
            </a:r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Tavoitteet</a:t>
            </a:r>
            <a:r>
              <a:rPr lang="fi-FI" sz="1137"/>
              <a:t>: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Parantaa turvallisuutta, parantamalla sääennusteiden laatua, huomioiden entistä paremmin paikalliset tekijät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Tuottaa kilpailukykyinen ja kustannustehokas tietokoneresurssi myös mm. ilmaston- muutoksen kansallisten erityispiirteiden tutkimukseen ja parantaa siten mm. elinkeinoelämän valmiuksia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Tavoitteet saavutetaan poistamalla päällekkäisyyksiä toiminnassa sekä yhdistämällä resursseja ja osaamista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Vahvistaa pohjoismaiden asemaa alan johtavana toimijana maailmassa</a:t>
            </a:r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Aikataulu ja rahoitus</a:t>
            </a:r>
            <a:r>
              <a:rPr lang="fi-FI" sz="1137"/>
              <a:t>: 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Projekti käynnistyi 2013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Vaiheittainen siirtyminen yhteistuotantoon 2017/2018 – 2022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Perustuu olemassa oleviin rahoitusjärjestelyihin kussakin maassa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D749E-A776-4476-A261-B7ED28323E43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2737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rgbClr val="000000"/>
                </a:solidFill>
              </a:rPr>
              <a:t>Pohjoismaiden tietokonesääennusteiden yhteistuotanto ja tarvittavien supertietokoneiden yhteishankinta</a:t>
            </a:r>
          </a:p>
          <a:p>
            <a:endParaRPr lang="fi-FI"/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Taustaa</a:t>
            </a:r>
            <a:r>
              <a:rPr lang="fi-FI" sz="1137"/>
              <a:t>:</a:t>
            </a:r>
          </a:p>
          <a:p>
            <a:pPr marL="575870" lvl="1" indent="-204624">
              <a:lnSpc>
                <a:spcPct val="100000"/>
              </a:lnSpc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Sääennusteiden tuottamiseen tarvittavat supertietokonejärjestelmät kallistuvat jatkuvasti</a:t>
            </a:r>
          </a:p>
          <a:p>
            <a:pPr marL="575870" lvl="1" indent="-204624">
              <a:lnSpc>
                <a:spcPct val="100000"/>
              </a:lnSpc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Yksittäisen (pienen) maan mahdollisuus tuottaa kansallisen turvallisuuden ja huoltovarmuuden tarvitsemia, kansalliset erityispiirteet huomioivia, kilpailukykyisiä sääpalveluita heikkenee.</a:t>
            </a:r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Tavoitteet</a:t>
            </a:r>
            <a:r>
              <a:rPr lang="fi-FI" sz="1137"/>
              <a:t>: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Parantaa turvallisuutta, parantamalla sääennusteiden laatua, huomioiden entistä paremmin paikalliset tekijät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Tuottaa kilpailukykyinen ja kustannustehokas tietokoneresurssi myös mm. ilmaston- muutoksen kansallisten erityispiirteiden tutkimukseen ja parantaa siten mm. elinkeinoelämän valmiuksia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Tavoitteet saavutetaan poistamalla päällekkäisyyksiä toiminnassa sekä yhdistämällä resursseja ja osaamista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Vahvistaa pohjoismaiden asemaa alan johtavana toimijana maailmassa</a:t>
            </a:r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Aikataulu ja rahoitus</a:t>
            </a:r>
            <a:r>
              <a:rPr lang="fi-FI" sz="1137"/>
              <a:t>: 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Projekti käynnistyi 2013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Vaiheittainen siirtyminen yhteistuotantoon 2017/2018 – 2022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Perustuu olemassa oleviin rahoitusjärjestelyihin kussakin maassa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D749E-A776-4476-A261-B7ED28323E43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2603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rgbClr val="000000"/>
                </a:solidFill>
              </a:rPr>
              <a:t>Pohjoismaiden tietokonesääennusteiden yhteistuotanto ja tarvittavien supertietokoneiden yhteishankinta</a:t>
            </a:r>
          </a:p>
          <a:p>
            <a:endParaRPr lang="fi-FI"/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Taustaa</a:t>
            </a:r>
            <a:r>
              <a:rPr lang="fi-FI" sz="1137"/>
              <a:t>:</a:t>
            </a:r>
          </a:p>
          <a:p>
            <a:pPr marL="575870" lvl="1" indent="-204624">
              <a:lnSpc>
                <a:spcPct val="100000"/>
              </a:lnSpc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Sääennusteiden tuottamiseen tarvittavat supertietokonejärjestelmät kallistuvat jatkuvasti</a:t>
            </a:r>
          </a:p>
          <a:p>
            <a:pPr marL="575870" lvl="1" indent="-204624">
              <a:lnSpc>
                <a:spcPct val="100000"/>
              </a:lnSpc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Yksittäisen (pienen) maan mahdollisuus tuottaa kansallisen turvallisuuden ja huoltovarmuuden tarvitsemia, kansalliset erityispiirteet huomioivia, kilpailukykyisiä sääpalveluita heikkenee.</a:t>
            </a:r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Tavoitteet</a:t>
            </a:r>
            <a:r>
              <a:rPr lang="fi-FI" sz="1137"/>
              <a:t>: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Parantaa turvallisuutta, parantamalla sääennusteiden laatua, huomioiden entistä paremmin paikalliset tekijät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Tuottaa kilpailukykyinen ja kustannustehokas tietokoneresurssi myös mm. ilmaston- muutoksen kansallisten erityispiirteiden tutkimukseen ja parantaa siten mm. elinkeinoelämän valmiuksia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Tavoitteet saavutetaan poistamalla päällekkäisyyksiä toiminnassa sekä yhdistämällä resursseja ja osaamista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Vahvistaa pohjoismaiden asemaa alan johtavana toimijana maailmassa</a:t>
            </a:r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Aikataulu ja rahoitus</a:t>
            </a:r>
            <a:r>
              <a:rPr lang="fi-FI" sz="1137"/>
              <a:t>: 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Projekti käynnistyi 2013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Vaiheittainen siirtyminen yhteistuotantoon 2017/2018 – 2022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Perustuu olemassa oleviin rahoitusjärjestelyihin kussakin maassa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D749E-A776-4476-A261-B7ED28323E43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9078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rgbClr val="000000"/>
                </a:solidFill>
              </a:rPr>
              <a:t>Pohjoismaiden tietokonesääennusteiden yhteistuotanto ja tarvittavien supertietokoneiden yhteishankinta</a:t>
            </a:r>
          </a:p>
          <a:p>
            <a:endParaRPr lang="fi-FI"/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Taustaa</a:t>
            </a:r>
            <a:r>
              <a:rPr lang="fi-FI" sz="1137"/>
              <a:t>:</a:t>
            </a:r>
          </a:p>
          <a:p>
            <a:pPr marL="575870" lvl="1" indent="-204624">
              <a:lnSpc>
                <a:spcPct val="100000"/>
              </a:lnSpc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Sääennusteiden tuottamiseen tarvittavat supertietokonejärjestelmät kallistuvat jatkuvasti</a:t>
            </a:r>
          </a:p>
          <a:p>
            <a:pPr marL="575870" lvl="1" indent="-204624">
              <a:lnSpc>
                <a:spcPct val="100000"/>
              </a:lnSpc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Yksittäisen (pienen) maan mahdollisuus tuottaa kansallisen turvallisuuden ja huoltovarmuuden tarvitsemia, kansalliset erityispiirteet huomioivia, kilpailukykyisiä sääpalveluita heikkenee.</a:t>
            </a:r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Tavoitteet</a:t>
            </a:r>
            <a:r>
              <a:rPr lang="fi-FI" sz="1137"/>
              <a:t>: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Parantaa turvallisuutta, parantamalla sääennusteiden laatua, huomioiden entistä paremmin paikalliset tekijät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Tuottaa kilpailukykyinen ja kustannustehokas tietokoneresurssi myös mm. ilmaston- muutoksen kansallisten erityispiirteiden tutkimukseen ja parantaa siten mm. elinkeinoelämän valmiuksia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Tavoitteet saavutetaan poistamalla päällekkäisyyksiä toiminnassa sekä yhdistämällä resursseja ja osaamista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Vahvistaa pohjoismaiden asemaa alan johtavana toimijana maailmassa</a:t>
            </a:r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Aikataulu ja rahoitus</a:t>
            </a:r>
            <a:r>
              <a:rPr lang="fi-FI" sz="1137"/>
              <a:t>: 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Projekti käynnistyi 2013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Vaiheittainen siirtyminen yhteistuotantoon 2017/2018 – 2022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Perustuu olemassa oleviin rahoitusjärjestelyihin kussakin maassa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D749E-A776-4476-A261-B7ED28323E43}" type="slidenum">
              <a:rPr lang="fi-FI" smtClean="0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0244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954088" y="685800"/>
            <a:ext cx="4949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4979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2663" y="1243013"/>
            <a:ext cx="4845050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D3C6EE3-E912-44FC-A3E6-5B42442A87E4}" type="slidenum"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31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8037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D749E-A776-4476-A261-B7ED28323E43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0017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CustomShape 1"/>
          <p:cNvSpPr/>
          <p:nvPr/>
        </p:nvSpPr>
        <p:spPr>
          <a:xfrm>
            <a:off x="681120" y="4784760"/>
            <a:ext cx="5445360" cy="391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8749769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CustomShape 1"/>
          <p:cNvSpPr/>
          <p:nvPr/>
        </p:nvSpPr>
        <p:spPr>
          <a:xfrm>
            <a:off x="681120" y="4784760"/>
            <a:ext cx="5446080" cy="391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9258969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CustomShape 1"/>
          <p:cNvSpPr/>
          <p:nvPr/>
        </p:nvSpPr>
        <p:spPr>
          <a:xfrm>
            <a:off x="681120" y="4784760"/>
            <a:ext cx="5446440" cy="391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2194363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CustomShape 1"/>
          <p:cNvSpPr/>
          <p:nvPr/>
        </p:nvSpPr>
        <p:spPr>
          <a:xfrm>
            <a:off x="3857760" y="9443880"/>
            <a:ext cx="2949120" cy="49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92F0C2DC-7221-4CDB-8803-FAE865E371E6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39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9" name="CustomShape 2"/>
          <p:cNvSpPr/>
          <p:nvPr/>
        </p:nvSpPr>
        <p:spPr>
          <a:xfrm>
            <a:off x="681120" y="4784760"/>
            <a:ext cx="5446440" cy="391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566917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ustomShape 1"/>
          <p:cNvSpPr/>
          <p:nvPr/>
        </p:nvSpPr>
        <p:spPr>
          <a:xfrm>
            <a:off x="3857760" y="9443880"/>
            <a:ext cx="2949120" cy="49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138F2A8F-954A-4D7F-84D1-DB1B6DA4F937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41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6" name="CustomShape 2"/>
          <p:cNvSpPr/>
          <p:nvPr/>
        </p:nvSpPr>
        <p:spPr>
          <a:xfrm>
            <a:off x="681120" y="4784760"/>
            <a:ext cx="5446440" cy="391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879733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CustomShape 1"/>
          <p:cNvSpPr/>
          <p:nvPr/>
        </p:nvSpPr>
        <p:spPr>
          <a:xfrm>
            <a:off x="681120" y="4722120"/>
            <a:ext cx="5448600" cy="447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4645157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CustomShape 1"/>
          <p:cNvSpPr/>
          <p:nvPr/>
        </p:nvSpPr>
        <p:spPr>
          <a:xfrm>
            <a:off x="681120" y="4722120"/>
            <a:ext cx="5448600" cy="447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UPDATE</a:t>
            </a:r>
            <a:r>
              <a:rPr lang="fi-FI" baseline="0"/>
              <a:t> THESE RESULTS FOR THE WINTER 2017-2018!!!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648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F31B5-836B-44CC-A312-83B3F945A33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80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D749E-A776-4476-A261-B7ED28323E43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371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FD84B-1E3A-4E2C-B9C7-E76AB2F1FD81}" type="slidenum">
              <a:rPr lang="fi-FI" smtClean="0">
                <a:solidFill>
                  <a:prstClr val="black"/>
                </a:solidFill>
              </a:rPr>
              <a:pPr/>
              <a:t>10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212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FD84B-1E3A-4E2C-B9C7-E76AB2F1FD81}" type="slidenum">
              <a:rPr lang="fi-FI" smtClean="0">
                <a:solidFill>
                  <a:prstClr val="black"/>
                </a:solidFill>
              </a:rPr>
              <a:pPr/>
              <a:t>11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51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https://wiki.fmi.fi/display/INSPIRE/Ilmatieteen+laitoksen+avoimen+datan+tilanne</a:t>
            </a:r>
          </a:p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D749E-A776-4476-A261-B7ED28323E43}" type="slidenum">
              <a:rPr lang="fi-FI" smtClean="0">
                <a:solidFill>
                  <a:prstClr val="black"/>
                </a:solidFill>
              </a:rPr>
              <a:pPr/>
              <a:t>12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457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rgbClr val="000000"/>
                </a:solidFill>
              </a:rPr>
              <a:t>Pohjoismaiden tietokonesääennusteiden yhteistuotanto ja tarvittavien supertietokoneiden yhteishankinta</a:t>
            </a:r>
          </a:p>
          <a:p>
            <a:endParaRPr lang="fi-FI"/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Taustaa</a:t>
            </a:r>
            <a:r>
              <a:rPr lang="fi-FI" sz="1137"/>
              <a:t>:</a:t>
            </a:r>
          </a:p>
          <a:p>
            <a:pPr marL="575870" lvl="1" indent="-204624">
              <a:lnSpc>
                <a:spcPct val="100000"/>
              </a:lnSpc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Sääennusteiden tuottamiseen tarvittavat supertietokonejärjestelmät kallistuvat jatkuvasti</a:t>
            </a:r>
          </a:p>
          <a:p>
            <a:pPr marL="575870" lvl="1" indent="-204624">
              <a:lnSpc>
                <a:spcPct val="100000"/>
              </a:lnSpc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Yksittäisen (pienen) maan mahdollisuus tuottaa kansallisen turvallisuuden ja huoltovarmuuden tarvitsemia, kansalliset erityispiirteet huomioivia, kilpailukykyisiä sääpalveluita heikkenee.</a:t>
            </a:r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Tavoitteet</a:t>
            </a:r>
            <a:r>
              <a:rPr lang="fi-FI" sz="1137"/>
              <a:t>: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Parantaa turvallisuutta, parantamalla sääennusteiden laatua, huomioiden entistä paremmin paikalliset tekijät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Tuottaa kilpailukykyinen ja kustannustehokas tietokoneresurssi myös mm. ilmaston- muutoksen kansallisten erityispiirteiden tutkimukseen ja parantaa siten mm. elinkeinoelämän valmiuksia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Tavoitteet saavutetaan poistamalla päällekkäisyyksiä toiminnassa sekä yhdistämällä resursseja ja osaamista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Vahvistaa pohjoismaiden asemaa alan johtavana toimijana maailmassa</a:t>
            </a:r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Aikataulu ja rahoitus</a:t>
            </a:r>
            <a:r>
              <a:rPr lang="fi-FI" sz="1137"/>
              <a:t>: 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Projekti käynnistyi 2013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Vaiheittainen siirtyminen yhteistuotantoon 2017/2018 – 2022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Perustuu olemassa oleviin rahoitusjärjestelyihin kussakin maassa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D749E-A776-4476-A261-B7ED28323E43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0483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rgbClr val="000000"/>
                </a:solidFill>
              </a:rPr>
              <a:t>Pohjoismaiden tietokonesääennusteiden yhteistuotanto ja tarvittavien supertietokoneiden yhteishankinta</a:t>
            </a:r>
          </a:p>
          <a:p>
            <a:endParaRPr lang="fi-FI"/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Taustaa</a:t>
            </a:r>
            <a:r>
              <a:rPr lang="fi-FI" sz="1137"/>
              <a:t>:</a:t>
            </a:r>
          </a:p>
          <a:p>
            <a:pPr marL="575870" lvl="1" indent="-204624">
              <a:lnSpc>
                <a:spcPct val="100000"/>
              </a:lnSpc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Sääennusteiden tuottamiseen tarvittavat supertietokonejärjestelmät kallistuvat jatkuvasti</a:t>
            </a:r>
          </a:p>
          <a:p>
            <a:pPr marL="575870" lvl="1" indent="-204624">
              <a:lnSpc>
                <a:spcPct val="100000"/>
              </a:lnSpc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Yksittäisen (pienen) maan mahdollisuus tuottaa kansallisen turvallisuuden ja huoltovarmuuden tarvitsemia, kansalliset erityispiirteet huomioivia, kilpailukykyisiä sääpalveluita heikkenee.</a:t>
            </a:r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Tavoitteet</a:t>
            </a:r>
            <a:r>
              <a:rPr lang="fi-FI" sz="1137"/>
              <a:t>: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Parantaa turvallisuutta, parantamalla sääennusteiden laatua, huomioiden entistä paremmin paikalliset tekijät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Tuottaa kilpailukykyinen ja kustannustehokas tietokoneresurssi myös mm. ilmaston- muutoksen kansallisten erityispiirteiden tutkimukseen ja parantaa siten mm. elinkeinoelämän valmiuksia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Tavoitteet saavutetaan poistamalla päällekkäisyyksiä toiminnassa sekä yhdistämällä resursseja ja osaamista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Vahvistaa pohjoismaiden asemaa alan johtavana toimijana maailmassa</a:t>
            </a:r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Aikataulu ja rahoitus</a:t>
            </a:r>
            <a:r>
              <a:rPr lang="fi-FI" sz="1137"/>
              <a:t>: 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Projekti käynnistyi 2013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Vaiheittainen siirtyminen yhteistuotantoon 2017/2018 – 2022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Perustuu olemassa oleviin rahoitusjärjestelyihin kussakin maassa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D749E-A776-4476-A261-B7ED28323E43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9350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rgbClr val="000000"/>
                </a:solidFill>
              </a:rPr>
              <a:t>Pohjoismaiden tietokonesääennusteiden yhteistuotanto ja tarvittavien supertietokoneiden yhteishankinta</a:t>
            </a:r>
          </a:p>
          <a:p>
            <a:endParaRPr lang="fi-FI"/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Taustaa</a:t>
            </a:r>
            <a:r>
              <a:rPr lang="fi-FI" sz="1137"/>
              <a:t>:</a:t>
            </a:r>
          </a:p>
          <a:p>
            <a:pPr marL="575870" lvl="1" indent="-204624">
              <a:lnSpc>
                <a:spcPct val="100000"/>
              </a:lnSpc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Sääennusteiden tuottamiseen tarvittavat supertietokonejärjestelmät kallistuvat jatkuvasti</a:t>
            </a:r>
          </a:p>
          <a:p>
            <a:pPr marL="575870" lvl="1" indent="-204624">
              <a:lnSpc>
                <a:spcPct val="100000"/>
              </a:lnSpc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Yksittäisen (pienen) maan mahdollisuus tuottaa kansallisen turvallisuuden ja huoltovarmuuden tarvitsemia, kansalliset erityispiirteet huomioivia, kilpailukykyisiä sääpalveluita heikkenee.</a:t>
            </a:r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Tavoitteet</a:t>
            </a:r>
            <a:r>
              <a:rPr lang="fi-FI" sz="1137"/>
              <a:t>: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Parantaa turvallisuutta, parantamalla sääennusteiden laatua, huomioiden entistä paremmin paikalliset tekijät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Tuottaa kilpailukykyinen ja kustannustehokas tietokoneresurssi myös mm. ilmaston- muutoksen kansallisten erityispiirteiden tutkimukseen ja parantaa siten mm. elinkeinoelämän valmiuksia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Tavoitteet saavutetaan poistamalla päällekkäisyyksiä toiminnassa sekä yhdistämällä resursseja ja osaamista</a:t>
            </a:r>
          </a:p>
          <a:p>
            <a:pPr marL="649681" lvl="2" indent="-278435">
              <a:lnSpc>
                <a:spcPct val="100000"/>
              </a:lnSpc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Vahvistaa pohjoismaiden asemaa alan johtavana toimijana maailmassa</a:t>
            </a:r>
          </a:p>
          <a:p>
            <a:pPr marL="204624" indent="-204624" algn="l">
              <a:spcAft>
                <a:spcPts val="731"/>
              </a:spcAft>
              <a:buFont typeface="Arial" panose="020B0604020202020204" pitchFamily="34" charset="0"/>
              <a:buChar char="•"/>
            </a:pPr>
            <a:r>
              <a:rPr lang="fi-FI" sz="1137" b="1"/>
              <a:t>Aikataulu ja rahoitus</a:t>
            </a:r>
            <a:r>
              <a:rPr lang="fi-FI" sz="1137"/>
              <a:t>: 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Projekti käynnistyi 2013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Vaiheittainen siirtyminen yhteistuotantoon 2017/2018 – 2022</a:t>
            </a:r>
          </a:p>
          <a:p>
            <a:pPr marL="649681" lvl="2" indent="-278435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  <a:buFont typeface="Arial" panose="020B0604020202020204" pitchFamily="34" charset="0"/>
              <a:buChar char="•"/>
            </a:pPr>
            <a:r>
              <a:rPr lang="fi-FI" sz="1137">
                <a:solidFill>
                  <a:schemeClr val="tx1"/>
                </a:solidFill>
              </a:rPr>
              <a:t>Perustuu olemassa oleviin rahoitusjärjestelyihin kussakin maassa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D749E-A776-4476-A261-B7ED28323E43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9019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Etukansi tekstillä - yleis"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>
            <a:off x="0" y="0"/>
            <a:ext cx="989965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759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2575" y="4072259"/>
            <a:ext cx="8574500" cy="960000"/>
          </a:xfrm>
        </p:spPr>
        <p:txBody>
          <a:bodyPr>
            <a:normAutofit/>
          </a:bodyPr>
          <a:lstStyle>
            <a:lvl1pPr algn="ctr"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836115" y="5760000"/>
            <a:ext cx="2227421" cy="28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700" baseline="0">
                <a:solidFill>
                  <a:schemeClr val="bg1"/>
                </a:solidFill>
              </a:defRPr>
            </a:lvl1pPr>
          </a:lstStyle>
          <a:p>
            <a:fld id="{A231A0DB-0F3D-0A4F-9073-E61FAB81D5D9}" type="datetime1">
              <a:rPr lang="fi-FI" smtClean="0"/>
              <a:t>7.5.2018</a:t>
            </a:fld>
            <a:endParaRPr lang="fi-FI"/>
          </a:p>
        </p:txBody>
      </p:sp>
      <p:sp>
        <p:nvSpPr>
          <p:cNvPr id="7" name="Sisällön paikkamerkki 7"/>
          <p:cNvSpPr>
            <a:spLocks noGrp="1"/>
          </p:cNvSpPr>
          <p:nvPr>
            <p:ph sz="quarter" idx="16" hasCustomPrompt="1"/>
          </p:nvPr>
        </p:nvSpPr>
        <p:spPr>
          <a:xfrm>
            <a:off x="662575" y="5280000"/>
            <a:ext cx="8574500" cy="27309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200" b="1" i="0" baseline="0">
                <a:solidFill>
                  <a:schemeClr val="bg1"/>
                </a:solidFill>
              </a:defRPr>
            </a:lvl1pPr>
            <a:lvl2pPr marL="584645" indent="0">
              <a:buFontTx/>
              <a:buNone/>
              <a:defRPr/>
            </a:lvl2pPr>
            <a:lvl3pPr marL="974408" indent="0">
              <a:buFontTx/>
              <a:buNone/>
              <a:defRPr/>
            </a:lvl3pPr>
            <a:lvl4pPr marL="1364171" indent="0">
              <a:buFontTx/>
              <a:buNone/>
              <a:defRPr/>
            </a:lvl4pPr>
            <a:lvl5pPr marL="1753934" indent="0">
              <a:buFontTx/>
              <a:buNone/>
              <a:defRPr/>
            </a:lvl5pPr>
          </a:lstStyle>
          <a:p>
            <a:pPr lvl="0"/>
            <a:r>
              <a:rPr lang="fi-FI"/>
              <a:t>Nimi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FFFAD55F-6C46-1A48-B15A-E3565960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25" y="1620833"/>
            <a:ext cx="6840000" cy="166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16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inpalsta ja iso 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 noChangeAspect="1"/>
          </p:cNvSpPr>
          <p:nvPr>
            <p:ph type="pic" sz="quarter" idx="14"/>
          </p:nvPr>
        </p:nvSpPr>
        <p:spPr>
          <a:xfrm>
            <a:off x="4949825" y="1"/>
            <a:ext cx="4949825" cy="63300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576000" y="792000"/>
            <a:ext cx="3960000" cy="529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Suorakulmio 30"/>
          <p:cNvSpPr/>
          <p:nvPr userDrawn="1"/>
        </p:nvSpPr>
        <p:spPr>
          <a:xfrm>
            <a:off x="0" y="6330000"/>
            <a:ext cx="9899650" cy="528000"/>
          </a:xfrm>
          <a:prstGeom prst="rect">
            <a:avLst/>
          </a:prstGeom>
          <a:solidFill>
            <a:schemeClr val="accent6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759"/>
          </a:p>
        </p:txBody>
      </p:sp>
      <p:sp>
        <p:nvSpPr>
          <p:cNvPr id="32" name="Date Placeholder 3"/>
          <p:cNvSpPr>
            <a:spLocks noGrp="1"/>
          </p:cNvSpPr>
          <p:nvPr>
            <p:ph type="dt" sz="half" idx="2"/>
          </p:nvPr>
        </p:nvSpPr>
        <p:spPr>
          <a:xfrm>
            <a:off x="194875" y="6450000"/>
            <a:ext cx="2227421" cy="28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259E40A-E265-034D-BADA-04B2EAAE1B6E}" type="datetime1">
              <a:rPr lang="fi-FI" smtClean="0"/>
              <a:t>7.5.2018</a:t>
            </a:fld>
            <a:endParaRPr lang="fi-FI"/>
          </a:p>
        </p:txBody>
      </p:sp>
      <p:sp>
        <p:nvSpPr>
          <p:cNvPr id="3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259" y="6450000"/>
            <a:ext cx="3341132" cy="288000"/>
          </a:xfrm>
          <a:prstGeom prst="rect">
            <a:avLst/>
          </a:prstGeom>
        </p:spPr>
        <p:txBody>
          <a:bodyPr vert="horz" lIns="77953" tIns="38976" rIns="77953" bIns="38976" rtlCol="0" anchor="ctr"/>
          <a:lstStyle>
            <a:lvl1pPr algn="ctr">
              <a:defRPr sz="800" b="1" i="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44225" y="6450000"/>
            <a:ext cx="2227421" cy="288000"/>
          </a:xfrm>
          <a:prstGeom prst="rect">
            <a:avLst/>
          </a:prstGeom>
        </p:spPr>
        <p:txBody>
          <a:bodyPr vert="horz" lIns="77953" tIns="38976" rIns="77953" bIns="38976" rtlCol="0" anchor="ctr"/>
          <a:lstStyle>
            <a:lvl1pPr algn="r"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FFD7582A-C845-B74D-AC17-8D5E36808F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" y="180000"/>
            <a:ext cx="306601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27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 bulletinpalsta ja iso 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uvan paikkamerkki 5"/>
          <p:cNvSpPr>
            <a:spLocks noGrp="1" noChangeAspect="1"/>
          </p:cNvSpPr>
          <p:nvPr>
            <p:ph type="pic" sz="quarter" idx="14"/>
          </p:nvPr>
        </p:nvSpPr>
        <p:spPr>
          <a:xfrm>
            <a:off x="4949825" y="1"/>
            <a:ext cx="4949825" cy="63300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6000" y="792000"/>
            <a:ext cx="3960000" cy="1512000"/>
          </a:xfrm>
        </p:spPr>
        <p:txBody>
          <a:bodyPr anchor="t" anchorCtr="0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576000" y="2484000"/>
            <a:ext cx="3960000" cy="360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  <a:lvl2pPr marL="389763" indent="0">
              <a:buNone/>
              <a:defRPr sz="1200"/>
            </a:lvl2pPr>
            <a:lvl3pPr marL="779526" indent="0">
              <a:buNone/>
              <a:defRPr sz="1000"/>
            </a:lvl3pPr>
            <a:lvl4pPr marL="1169289" indent="0">
              <a:buNone/>
              <a:defRPr sz="900"/>
            </a:lvl4pPr>
            <a:lvl5pPr marL="1559052" indent="0">
              <a:buNone/>
              <a:defRPr sz="900"/>
            </a:lvl5pPr>
            <a:lvl6pPr marL="1948815" indent="0">
              <a:buNone/>
              <a:defRPr sz="900"/>
            </a:lvl6pPr>
            <a:lvl7pPr marL="2338578" indent="0">
              <a:buNone/>
              <a:defRPr sz="900"/>
            </a:lvl7pPr>
            <a:lvl8pPr marL="2728341" indent="0">
              <a:buNone/>
              <a:defRPr sz="900"/>
            </a:lvl8pPr>
            <a:lvl9pPr marL="3118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uorakulmio 10"/>
          <p:cNvSpPr/>
          <p:nvPr userDrawn="1"/>
        </p:nvSpPr>
        <p:spPr>
          <a:xfrm>
            <a:off x="0" y="6330000"/>
            <a:ext cx="9899650" cy="528000"/>
          </a:xfrm>
          <a:prstGeom prst="rect">
            <a:avLst/>
          </a:prstGeom>
          <a:solidFill>
            <a:schemeClr val="accent6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759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194875" y="6450000"/>
            <a:ext cx="2227421" cy="28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02B5D38-BF36-5440-8B07-44F54404A50A}" type="datetime1">
              <a:rPr lang="fi-FI" smtClean="0"/>
              <a:t>7.5.2018</a:t>
            </a:fld>
            <a:endParaRPr lang="fi-FI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259" y="6450000"/>
            <a:ext cx="3341132" cy="288000"/>
          </a:xfrm>
          <a:prstGeom prst="rect">
            <a:avLst/>
          </a:prstGeom>
        </p:spPr>
        <p:txBody>
          <a:bodyPr vert="horz" lIns="77953" tIns="38976" rIns="77953" bIns="38976" rtlCol="0" anchor="ctr"/>
          <a:lstStyle>
            <a:lvl1pPr algn="ctr">
              <a:defRPr sz="800" b="1" i="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44225" y="6450000"/>
            <a:ext cx="2227421" cy="288000"/>
          </a:xfrm>
          <a:prstGeom prst="rect">
            <a:avLst/>
          </a:prstGeom>
        </p:spPr>
        <p:txBody>
          <a:bodyPr vert="horz" lIns="77953" tIns="38976" rIns="77953" bIns="38976" rtlCol="0" anchor="ctr"/>
          <a:lstStyle>
            <a:lvl1pPr algn="r"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669EE095-CB74-9444-896F-4EA4004D69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" y="180000"/>
            <a:ext cx="3066012" cy="3600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ingressi ja bulletinpalst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7250" y="792000"/>
            <a:ext cx="5040000" cy="529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94875" y="6450000"/>
            <a:ext cx="2227421" cy="28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42C0BC9-487F-AC4D-9E19-9B307BFCF83F}" type="datetime1">
              <a:rPr lang="fi-FI" smtClean="0"/>
              <a:t>7.5.2018</a:t>
            </a:fld>
            <a:endParaRPr lang="fi-FI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259" y="6450000"/>
            <a:ext cx="3341132" cy="288000"/>
          </a:xfrm>
          <a:prstGeom prst="rect">
            <a:avLst/>
          </a:prstGeom>
        </p:spPr>
        <p:txBody>
          <a:bodyPr vert="horz" lIns="77953" tIns="38976" rIns="77953" bIns="38976" rtlCol="0" anchor="ctr"/>
          <a:lstStyle>
            <a:lvl1pPr algn="ctr">
              <a:defRPr sz="800" b="1" i="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44225" y="6450000"/>
            <a:ext cx="2227421" cy="288000"/>
          </a:xfrm>
          <a:prstGeom prst="rect">
            <a:avLst/>
          </a:prstGeom>
        </p:spPr>
        <p:txBody>
          <a:bodyPr vert="horz" lIns="77953" tIns="38976" rIns="77953" bIns="38976" rtlCol="0" anchor="ctr"/>
          <a:lstStyle>
            <a:lvl1pPr algn="r"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E780ACC-895A-934D-89D3-0A3D73148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792000"/>
            <a:ext cx="3600000" cy="1512000"/>
          </a:xfrm>
        </p:spPr>
        <p:txBody>
          <a:bodyPr anchor="t" anchorCtr="0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030007F-D679-4048-92F2-70602F33FDB5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576000" y="2484000"/>
            <a:ext cx="3600000" cy="360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  <a:lvl2pPr marL="389763" indent="0">
              <a:buNone/>
              <a:defRPr sz="1200"/>
            </a:lvl2pPr>
            <a:lvl3pPr marL="779526" indent="0">
              <a:buNone/>
              <a:defRPr sz="1000"/>
            </a:lvl3pPr>
            <a:lvl4pPr marL="1169289" indent="0">
              <a:buNone/>
              <a:defRPr sz="900"/>
            </a:lvl4pPr>
            <a:lvl5pPr marL="1559052" indent="0">
              <a:buNone/>
              <a:defRPr sz="900"/>
            </a:lvl5pPr>
            <a:lvl6pPr marL="1948815" indent="0">
              <a:buNone/>
              <a:defRPr sz="900"/>
            </a:lvl6pPr>
            <a:lvl7pPr marL="2338578" indent="0">
              <a:buNone/>
              <a:defRPr sz="900"/>
            </a:lvl7pPr>
            <a:lvl8pPr marL="2728341" indent="0">
              <a:buNone/>
              <a:defRPr sz="900"/>
            </a:lvl8pPr>
            <a:lvl9pPr marL="3118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40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5138" y="1920001"/>
            <a:ext cx="8769375" cy="2201863"/>
          </a:xfrm>
        </p:spPr>
        <p:txBody>
          <a:bodyPr anchor="ctr" anchorCtr="0">
            <a:normAutofit/>
          </a:bodyPr>
          <a:lstStyle>
            <a:lvl1pPr algn="ctr"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194875" y="6450000"/>
            <a:ext cx="2227421" cy="28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B5A72DF-0EDF-D242-AF48-B55392FDD450}" type="datetime1">
              <a:rPr lang="fi-FI" smtClean="0"/>
              <a:t>7.5.2018</a:t>
            </a:fld>
            <a:endParaRPr lang="fi-FI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259" y="6450000"/>
            <a:ext cx="3341132" cy="288000"/>
          </a:xfrm>
          <a:prstGeom prst="rect">
            <a:avLst/>
          </a:prstGeom>
        </p:spPr>
        <p:txBody>
          <a:bodyPr vert="horz" lIns="77953" tIns="38976" rIns="77953" bIns="38976" rtlCol="0" anchor="ctr"/>
          <a:lstStyle>
            <a:lvl1pPr algn="ctr">
              <a:defRPr sz="800" b="1" i="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44225" y="6450000"/>
            <a:ext cx="2227421" cy="288000"/>
          </a:xfrm>
          <a:prstGeom prst="rect">
            <a:avLst/>
          </a:prstGeom>
        </p:spPr>
        <p:txBody>
          <a:bodyPr vert="horz" lIns="77953" tIns="38976" rIns="77953" bIns="38976" rtlCol="0" anchor="ctr"/>
          <a:lstStyle>
            <a:lvl1pPr algn="r"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8242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aliotsikko ja alaotsikk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138" y="1271752"/>
            <a:ext cx="8769375" cy="2596056"/>
          </a:xfrm>
        </p:spPr>
        <p:txBody>
          <a:bodyPr anchor="b" anchorCtr="0">
            <a:normAutofit/>
          </a:bodyPr>
          <a:lstStyle>
            <a:lvl1pPr algn="ctr"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138" y="4176000"/>
            <a:ext cx="8769375" cy="1440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38976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95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692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559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1948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338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7283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118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194875" y="6450000"/>
            <a:ext cx="2227421" cy="28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CE109661-4CF7-4942-AB08-009677BFC671}" type="datetime1">
              <a:rPr lang="fi-FI" smtClean="0"/>
              <a:t>7.5.2018</a:t>
            </a:fld>
            <a:endParaRPr lang="fi-FI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259" y="6450000"/>
            <a:ext cx="3341132" cy="288000"/>
          </a:xfrm>
          <a:prstGeom prst="rect">
            <a:avLst/>
          </a:prstGeom>
        </p:spPr>
        <p:txBody>
          <a:bodyPr vert="horz" lIns="77953" tIns="38976" rIns="77953" bIns="38976" rtlCol="0" anchor="ctr"/>
          <a:lstStyle>
            <a:lvl1pPr algn="ctr">
              <a:defRPr sz="800" b="1" i="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44225" y="6450000"/>
            <a:ext cx="2227421" cy="288000"/>
          </a:xfrm>
          <a:prstGeom prst="rect">
            <a:avLst/>
          </a:prstGeom>
        </p:spPr>
        <p:txBody>
          <a:bodyPr vert="horz" lIns="77953" tIns="38976" rIns="77953" bIns="38976" rtlCol="0" anchor="ctr"/>
          <a:lstStyle>
            <a:lvl1pPr algn="r"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5238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kaksi bulletinpalsta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5999" y="2016000"/>
            <a:ext cx="4140000" cy="410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00" y="2016000"/>
            <a:ext cx="4140000" cy="410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94875" y="6450000"/>
            <a:ext cx="2227421" cy="28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1495F6E-E994-5647-897D-4491FE4EDDE8}" type="datetime1">
              <a:rPr lang="fi-FI" smtClean="0"/>
              <a:t>7.5.2018</a:t>
            </a:fld>
            <a:endParaRPr lang="fi-FI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259" y="6450000"/>
            <a:ext cx="3341132" cy="288000"/>
          </a:xfrm>
          <a:prstGeom prst="rect">
            <a:avLst/>
          </a:prstGeom>
        </p:spPr>
        <p:txBody>
          <a:bodyPr vert="horz" lIns="77953" tIns="38976" rIns="77953" bIns="38976" rtlCol="0" anchor="ctr"/>
          <a:lstStyle>
            <a:lvl1pPr algn="ctr">
              <a:defRPr sz="800" b="1" i="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44225" y="6450000"/>
            <a:ext cx="2227421" cy="288000"/>
          </a:xfrm>
          <a:prstGeom prst="rect">
            <a:avLst/>
          </a:prstGeom>
        </p:spPr>
        <p:txBody>
          <a:bodyPr vert="horz" lIns="77953" tIns="38976" rIns="77953" bIns="38976" rtlCol="0" anchor="ctr"/>
          <a:lstStyle>
            <a:lvl1pPr algn="r"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ED1D324-1B95-CA41-A203-5FDAF177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792000"/>
            <a:ext cx="8640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4423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alaotsikot ja bulletinpalsta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2016000"/>
            <a:ext cx="4140000" cy="720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/>
            </a:lvl1pPr>
            <a:lvl2pPr marL="389763" indent="0">
              <a:buNone/>
              <a:defRPr sz="1700" b="1"/>
            </a:lvl2pPr>
            <a:lvl3pPr marL="779526" indent="0">
              <a:buNone/>
              <a:defRPr sz="1500" b="1"/>
            </a:lvl3pPr>
            <a:lvl4pPr marL="1169289" indent="0">
              <a:buNone/>
              <a:defRPr sz="1400" b="1"/>
            </a:lvl4pPr>
            <a:lvl5pPr marL="1559052" indent="0">
              <a:buNone/>
              <a:defRPr sz="1400" b="1"/>
            </a:lvl5pPr>
            <a:lvl6pPr marL="1948815" indent="0">
              <a:buNone/>
              <a:defRPr sz="1400" b="1"/>
            </a:lvl6pPr>
            <a:lvl7pPr marL="2338578" indent="0">
              <a:buNone/>
              <a:defRPr sz="1400" b="1"/>
            </a:lvl7pPr>
            <a:lvl8pPr marL="2728341" indent="0">
              <a:buNone/>
              <a:defRPr sz="1400" b="1"/>
            </a:lvl8pPr>
            <a:lvl9pPr marL="311810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76000" y="2016000"/>
            <a:ext cx="4140000" cy="720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/>
            </a:lvl1pPr>
            <a:lvl2pPr marL="389763" indent="0">
              <a:buNone/>
              <a:defRPr sz="1700" b="1"/>
            </a:lvl2pPr>
            <a:lvl3pPr marL="779526" indent="0">
              <a:buNone/>
              <a:defRPr sz="1500" b="1"/>
            </a:lvl3pPr>
            <a:lvl4pPr marL="1169289" indent="0">
              <a:buNone/>
              <a:defRPr sz="1400" b="1"/>
            </a:lvl4pPr>
            <a:lvl5pPr marL="1559052" indent="0">
              <a:buNone/>
              <a:defRPr sz="1400" b="1"/>
            </a:lvl5pPr>
            <a:lvl6pPr marL="1948815" indent="0">
              <a:buNone/>
              <a:defRPr sz="1400" b="1"/>
            </a:lvl6pPr>
            <a:lvl7pPr marL="2338578" indent="0">
              <a:buNone/>
              <a:defRPr sz="1400" b="1"/>
            </a:lvl7pPr>
            <a:lvl8pPr marL="2728341" indent="0">
              <a:buNone/>
              <a:defRPr sz="1400" b="1"/>
            </a:lvl8pPr>
            <a:lvl9pPr marL="311810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576000" y="2880000"/>
            <a:ext cx="4140000" cy="312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5076000" y="2879997"/>
            <a:ext cx="4140000" cy="312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4"/>
          </p:nvPr>
        </p:nvSpPr>
        <p:spPr>
          <a:xfrm>
            <a:off x="194875" y="6450000"/>
            <a:ext cx="2227421" cy="28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EE4D375-4131-3A4F-84A6-1336CB66D392}" type="datetime1">
              <a:rPr lang="fi-FI" smtClean="0"/>
              <a:t>7.5.2018</a:t>
            </a:fld>
            <a:endParaRPr lang="fi-FI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279259" y="6450000"/>
            <a:ext cx="3341132" cy="288000"/>
          </a:xfrm>
          <a:prstGeom prst="rect">
            <a:avLst/>
          </a:prstGeom>
        </p:spPr>
        <p:txBody>
          <a:bodyPr vert="horz" lIns="77953" tIns="38976" rIns="77953" bIns="38976" rtlCol="0" anchor="ctr"/>
          <a:lstStyle>
            <a:lvl1pPr algn="ctr">
              <a:defRPr sz="800" b="1" i="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44225" y="6450000"/>
            <a:ext cx="2227421" cy="288000"/>
          </a:xfrm>
          <a:prstGeom prst="rect">
            <a:avLst/>
          </a:prstGeom>
        </p:spPr>
        <p:txBody>
          <a:bodyPr vert="horz" lIns="77953" tIns="38976" rIns="77953" bIns="38976" rtlCol="0" anchor="ctr"/>
          <a:lstStyle>
            <a:lvl1pPr algn="r"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8837731-E797-3044-9384-ECE63D92F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792000"/>
            <a:ext cx="8640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0460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logolla ja kaari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94875" y="6450000"/>
            <a:ext cx="2227421" cy="28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6635475-13E2-0A4F-A77F-36E55DC03422}" type="datetime1">
              <a:rPr lang="fi-FI" smtClean="0"/>
              <a:t>7.5.2018</a:t>
            </a:fld>
            <a:endParaRPr lang="fi-FI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259" y="6450000"/>
            <a:ext cx="3341132" cy="288000"/>
          </a:xfrm>
          <a:prstGeom prst="rect">
            <a:avLst/>
          </a:prstGeom>
        </p:spPr>
        <p:txBody>
          <a:bodyPr vert="horz" lIns="77953" tIns="38976" rIns="77953" bIns="38976" rtlCol="0" anchor="ctr"/>
          <a:lstStyle>
            <a:lvl1pPr algn="ctr">
              <a:defRPr sz="800" b="1" i="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44225" y="6450000"/>
            <a:ext cx="2227421" cy="288000"/>
          </a:xfrm>
          <a:prstGeom prst="rect">
            <a:avLst/>
          </a:prstGeom>
        </p:spPr>
        <p:txBody>
          <a:bodyPr vert="horz" lIns="77953" tIns="38976" rIns="77953" bIns="38976" rtlCol="0" anchor="ctr"/>
          <a:lstStyle>
            <a:lvl1pPr algn="r"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co logolla ja kaarilla - ilman viivoj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94875" y="6450000"/>
            <a:ext cx="2227421" cy="28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E5FA84BD-9078-4246-89BC-C659DB35BA06}" type="datetime1">
              <a:rPr lang="fi-FI" smtClean="0"/>
              <a:t>7.5.2018</a:t>
            </a:fld>
            <a:endParaRPr lang="fi-FI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259" y="6450000"/>
            <a:ext cx="3341132" cy="288000"/>
          </a:xfrm>
          <a:prstGeom prst="rect">
            <a:avLst/>
          </a:prstGeom>
        </p:spPr>
        <p:txBody>
          <a:bodyPr vert="horz" lIns="77953" tIns="38976" rIns="77953" bIns="38976" rtlCol="0" anchor="ctr"/>
          <a:lstStyle>
            <a:lvl1pPr algn="ctr">
              <a:defRPr sz="800" b="1" i="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44225" y="6450000"/>
            <a:ext cx="2227421" cy="288000"/>
          </a:xfrm>
          <a:prstGeom prst="rect">
            <a:avLst/>
          </a:prstGeom>
        </p:spPr>
        <p:txBody>
          <a:bodyPr vert="horz" lIns="77953" tIns="38976" rIns="77953" bIns="38976" rtlCol="0" anchor="ctr"/>
          <a:lstStyle>
            <a:lvl1pPr algn="r"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462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Etukansi tekstillä - meri 1"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0"/>
            <a:ext cx="989965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759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62575" y="4072259"/>
            <a:ext cx="8574500" cy="960000"/>
          </a:xfrm>
        </p:spPr>
        <p:txBody>
          <a:bodyPr>
            <a:normAutofit/>
          </a:bodyPr>
          <a:lstStyle>
            <a:lvl1pPr algn="ctr"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836115" y="5760000"/>
            <a:ext cx="2227421" cy="28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700" baseline="0">
                <a:solidFill>
                  <a:schemeClr val="bg1"/>
                </a:solidFill>
              </a:defRPr>
            </a:lvl1pPr>
          </a:lstStyle>
          <a:p>
            <a:fld id="{9695D63F-5475-744D-AA5A-A7F3122FC982}" type="datetime1">
              <a:rPr lang="fi-FI" smtClean="0"/>
              <a:t>7.5.2018</a:t>
            </a:fld>
            <a:endParaRPr lang="fi-FI"/>
          </a:p>
        </p:txBody>
      </p:sp>
      <p:sp>
        <p:nvSpPr>
          <p:cNvPr id="8" name="Sisällön paikkamerkki 7"/>
          <p:cNvSpPr>
            <a:spLocks noGrp="1"/>
          </p:cNvSpPr>
          <p:nvPr>
            <p:ph sz="quarter" idx="16" hasCustomPrompt="1"/>
          </p:nvPr>
        </p:nvSpPr>
        <p:spPr>
          <a:xfrm>
            <a:off x="662575" y="5280000"/>
            <a:ext cx="8574500" cy="27309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200" b="1" i="0" baseline="0">
                <a:solidFill>
                  <a:schemeClr val="bg1"/>
                </a:solidFill>
              </a:defRPr>
            </a:lvl1pPr>
            <a:lvl2pPr marL="584645" indent="0">
              <a:buFontTx/>
              <a:buNone/>
              <a:defRPr/>
            </a:lvl2pPr>
            <a:lvl3pPr marL="974408" indent="0">
              <a:buFontTx/>
              <a:buNone/>
              <a:defRPr/>
            </a:lvl3pPr>
            <a:lvl4pPr marL="1364171" indent="0">
              <a:buFontTx/>
              <a:buNone/>
              <a:defRPr/>
            </a:lvl4pPr>
            <a:lvl5pPr marL="1753934" indent="0">
              <a:buFontTx/>
              <a:buNone/>
              <a:defRPr/>
            </a:lvl5pPr>
          </a:lstStyle>
          <a:p>
            <a:pPr lvl="0"/>
            <a:r>
              <a:rPr lang="fi-FI"/>
              <a:t>Nimi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DE89A4E8-D63A-BD4B-AF78-6830DB8586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25" y="1620833"/>
            <a:ext cx="6840000" cy="166488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Takakansi logo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Takakansi yhteystiedoi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1"/>
          <p:cNvSpPr txBox="1"/>
          <p:nvPr userDrawn="1"/>
        </p:nvSpPr>
        <p:spPr>
          <a:xfrm>
            <a:off x="907235" y="4026772"/>
            <a:ext cx="2196817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Ilmatieteen laitos</a:t>
            </a:r>
          </a:p>
          <a:p>
            <a:pPr algn="l"/>
            <a:r>
              <a:rPr lang="fi-FI" sz="1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Erik </a:t>
            </a:r>
            <a:r>
              <a:rPr lang="fi-FI" sz="11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Palménin</a:t>
            </a:r>
            <a:r>
              <a:rPr lang="fi-FI" sz="1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aukio 1, </a:t>
            </a:r>
          </a:p>
          <a:p>
            <a:pPr algn="l"/>
            <a:r>
              <a:rPr lang="fi-FI" sz="1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00560 Helsinki</a:t>
            </a:r>
          </a:p>
          <a:p>
            <a:pPr algn="l"/>
            <a:r>
              <a:rPr lang="fi-FI" sz="1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 503, 00101 Helsinki, </a:t>
            </a:r>
          </a:p>
          <a:p>
            <a:pPr algn="l"/>
            <a:r>
              <a:rPr lang="fi-FI" sz="11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puh. 029 539 1000</a:t>
            </a:r>
          </a:p>
        </p:txBody>
      </p:sp>
      <p:sp>
        <p:nvSpPr>
          <p:cNvPr id="13" name="TextBox 11"/>
          <p:cNvSpPr txBox="1"/>
          <p:nvPr userDrawn="1"/>
        </p:nvSpPr>
        <p:spPr>
          <a:xfrm>
            <a:off x="907235" y="6157530"/>
            <a:ext cx="77813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200" b="1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fi-FI"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:</a:t>
            </a:r>
            <a:r>
              <a:rPr lang="fi-FI" sz="12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@meteorologit ja @</a:t>
            </a:r>
            <a:r>
              <a:rPr lang="fi-FI" sz="1200" b="1" kern="1200" baseline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IlmaTiede</a:t>
            </a:r>
            <a:r>
              <a:rPr lang="fi-FI" sz="12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fi-FI" sz="1200" b="1" kern="1200" baseline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Facebook</a:t>
            </a:r>
            <a:r>
              <a:rPr lang="fi-FI" sz="12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fi-FI" sz="1200" b="1" kern="1200" baseline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FMIBeta</a:t>
            </a:r>
            <a:endParaRPr lang="fi-FI" sz="1200" b="1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5315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, kiekura, teksti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42501" y="702248"/>
            <a:ext cx="7545005" cy="1325563"/>
          </a:xfrm>
        </p:spPr>
        <p:txBody>
          <a:bodyPr/>
          <a:lstStyle>
            <a:lvl1pPr>
              <a:defRPr>
                <a:solidFill>
                  <a:srgbClr val="63B9E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42500" y="2046861"/>
            <a:ext cx="8599095" cy="4242814"/>
          </a:xfrm>
        </p:spPr>
        <p:txBody>
          <a:bodyPr/>
          <a:lstStyle>
            <a:lvl1pPr>
              <a:buClr>
                <a:schemeClr val="bg1">
                  <a:lumMod val="65000"/>
                </a:schemeClr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42" y="197667"/>
            <a:ext cx="2314721" cy="41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19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137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37459" y="593367"/>
            <a:ext cx="922473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37459" y="1536633"/>
            <a:ext cx="4330447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94965" lvl="0" indent="-34372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16"/>
            </a:lvl1pPr>
            <a:lvl2pPr marL="989929" lvl="1" indent="-329976">
              <a:spcBef>
                <a:spcPts val="1732"/>
              </a:spcBef>
              <a:spcAft>
                <a:spcPts val="0"/>
              </a:spcAft>
              <a:buSzPts val="1200"/>
              <a:buChar char="○"/>
              <a:defRPr sz="1299"/>
            </a:lvl2pPr>
            <a:lvl3pPr marL="1484894" lvl="2" indent="-329976">
              <a:spcBef>
                <a:spcPts val="1732"/>
              </a:spcBef>
              <a:spcAft>
                <a:spcPts val="0"/>
              </a:spcAft>
              <a:buSzPts val="1200"/>
              <a:buChar char="■"/>
              <a:defRPr sz="1299"/>
            </a:lvl3pPr>
            <a:lvl4pPr marL="1979859" lvl="3" indent="-329976">
              <a:spcBef>
                <a:spcPts val="1732"/>
              </a:spcBef>
              <a:spcAft>
                <a:spcPts val="0"/>
              </a:spcAft>
              <a:buSzPts val="1200"/>
              <a:buChar char="●"/>
              <a:defRPr sz="1299"/>
            </a:lvl4pPr>
            <a:lvl5pPr marL="2474824" lvl="4" indent="-329976">
              <a:spcBef>
                <a:spcPts val="1732"/>
              </a:spcBef>
              <a:spcAft>
                <a:spcPts val="0"/>
              </a:spcAft>
              <a:buSzPts val="1200"/>
              <a:buChar char="○"/>
              <a:defRPr sz="1299"/>
            </a:lvl5pPr>
            <a:lvl6pPr marL="2969788" lvl="5" indent="-329976">
              <a:spcBef>
                <a:spcPts val="1732"/>
              </a:spcBef>
              <a:spcAft>
                <a:spcPts val="0"/>
              </a:spcAft>
              <a:buSzPts val="1200"/>
              <a:buChar char="■"/>
              <a:defRPr sz="1299"/>
            </a:lvl6pPr>
            <a:lvl7pPr marL="3464753" lvl="6" indent="-329976">
              <a:spcBef>
                <a:spcPts val="1732"/>
              </a:spcBef>
              <a:spcAft>
                <a:spcPts val="0"/>
              </a:spcAft>
              <a:buSzPts val="1200"/>
              <a:buChar char="●"/>
              <a:defRPr sz="1299"/>
            </a:lvl7pPr>
            <a:lvl8pPr marL="3959718" lvl="7" indent="-329976">
              <a:spcBef>
                <a:spcPts val="1732"/>
              </a:spcBef>
              <a:spcAft>
                <a:spcPts val="0"/>
              </a:spcAft>
              <a:buSzPts val="1200"/>
              <a:buChar char="○"/>
              <a:defRPr sz="1299"/>
            </a:lvl8pPr>
            <a:lvl9pPr marL="4454682" lvl="8" indent="-329976">
              <a:spcBef>
                <a:spcPts val="1732"/>
              </a:spcBef>
              <a:spcAft>
                <a:spcPts val="1732"/>
              </a:spcAft>
              <a:buSzPts val="1200"/>
              <a:buChar char="■"/>
              <a:defRPr sz="1299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5231744" y="1536633"/>
            <a:ext cx="4330447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94965" lvl="0" indent="-34372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16"/>
            </a:lvl1pPr>
            <a:lvl2pPr marL="989929" lvl="1" indent="-329976">
              <a:spcBef>
                <a:spcPts val="1732"/>
              </a:spcBef>
              <a:spcAft>
                <a:spcPts val="0"/>
              </a:spcAft>
              <a:buSzPts val="1200"/>
              <a:buChar char="○"/>
              <a:defRPr sz="1299"/>
            </a:lvl2pPr>
            <a:lvl3pPr marL="1484894" lvl="2" indent="-329976">
              <a:spcBef>
                <a:spcPts val="1732"/>
              </a:spcBef>
              <a:spcAft>
                <a:spcPts val="0"/>
              </a:spcAft>
              <a:buSzPts val="1200"/>
              <a:buChar char="■"/>
              <a:defRPr sz="1299"/>
            </a:lvl3pPr>
            <a:lvl4pPr marL="1979859" lvl="3" indent="-329976">
              <a:spcBef>
                <a:spcPts val="1732"/>
              </a:spcBef>
              <a:spcAft>
                <a:spcPts val="0"/>
              </a:spcAft>
              <a:buSzPts val="1200"/>
              <a:buChar char="●"/>
              <a:defRPr sz="1299"/>
            </a:lvl4pPr>
            <a:lvl5pPr marL="2474824" lvl="4" indent="-329976">
              <a:spcBef>
                <a:spcPts val="1732"/>
              </a:spcBef>
              <a:spcAft>
                <a:spcPts val="0"/>
              </a:spcAft>
              <a:buSzPts val="1200"/>
              <a:buChar char="○"/>
              <a:defRPr sz="1299"/>
            </a:lvl5pPr>
            <a:lvl6pPr marL="2969788" lvl="5" indent="-329976">
              <a:spcBef>
                <a:spcPts val="1732"/>
              </a:spcBef>
              <a:spcAft>
                <a:spcPts val="0"/>
              </a:spcAft>
              <a:buSzPts val="1200"/>
              <a:buChar char="■"/>
              <a:defRPr sz="1299"/>
            </a:lvl6pPr>
            <a:lvl7pPr marL="3464753" lvl="6" indent="-329976">
              <a:spcBef>
                <a:spcPts val="1732"/>
              </a:spcBef>
              <a:spcAft>
                <a:spcPts val="0"/>
              </a:spcAft>
              <a:buSzPts val="1200"/>
              <a:buChar char="●"/>
              <a:defRPr sz="1299"/>
            </a:lvl7pPr>
            <a:lvl8pPr marL="3959718" lvl="7" indent="-329976">
              <a:spcBef>
                <a:spcPts val="1732"/>
              </a:spcBef>
              <a:spcAft>
                <a:spcPts val="0"/>
              </a:spcAft>
              <a:buSzPts val="1200"/>
              <a:buChar char="○"/>
              <a:defRPr sz="1299"/>
            </a:lvl8pPr>
            <a:lvl9pPr marL="4454682" lvl="8" indent="-329976">
              <a:spcBef>
                <a:spcPts val="1732"/>
              </a:spcBef>
              <a:spcAft>
                <a:spcPts val="1732"/>
              </a:spcAft>
              <a:buSzPts val="1200"/>
              <a:buChar char="■"/>
              <a:defRPr sz="1299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9172612" y="6217623"/>
            <a:ext cx="594044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03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Etukansi tekstillä - meri 2"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0"/>
            <a:ext cx="989965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759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62575" y="4072259"/>
            <a:ext cx="8574500" cy="960000"/>
          </a:xfrm>
        </p:spPr>
        <p:txBody>
          <a:bodyPr>
            <a:normAutofit/>
          </a:bodyPr>
          <a:lstStyle>
            <a:lvl1pPr algn="ctr"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836115" y="5760000"/>
            <a:ext cx="2227421" cy="28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700" baseline="0">
                <a:solidFill>
                  <a:schemeClr val="bg1"/>
                </a:solidFill>
              </a:defRPr>
            </a:lvl1pPr>
          </a:lstStyle>
          <a:p>
            <a:fld id="{BE0CD8AA-B987-F148-892A-79516BC3BF26}" type="datetime1">
              <a:rPr lang="fi-FI" smtClean="0"/>
              <a:t>7.5.2018</a:t>
            </a:fld>
            <a:endParaRPr lang="fi-FI"/>
          </a:p>
        </p:txBody>
      </p:sp>
      <p:sp>
        <p:nvSpPr>
          <p:cNvPr id="8" name="Sisällön paikkamerkki 7"/>
          <p:cNvSpPr>
            <a:spLocks noGrp="1"/>
          </p:cNvSpPr>
          <p:nvPr>
            <p:ph sz="quarter" idx="16" hasCustomPrompt="1"/>
          </p:nvPr>
        </p:nvSpPr>
        <p:spPr>
          <a:xfrm>
            <a:off x="662575" y="5280000"/>
            <a:ext cx="8574500" cy="27309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200" b="1" i="0" baseline="0">
                <a:solidFill>
                  <a:schemeClr val="bg1"/>
                </a:solidFill>
              </a:defRPr>
            </a:lvl1pPr>
            <a:lvl2pPr marL="584645" indent="0">
              <a:buFontTx/>
              <a:buNone/>
              <a:defRPr/>
            </a:lvl2pPr>
            <a:lvl3pPr marL="974408" indent="0">
              <a:buFontTx/>
              <a:buNone/>
              <a:defRPr/>
            </a:lvl3pPr>
            <a:lvl4pPr marL="1364171" indent="0">
              <a:buFontTx/>
              <a:buNone/>
              <a:defRPr/>
            </a:lvl4pPr>
            <a:lvl5pPr marL="1753934" indent="0">
              <a:buFontTx/>
              <a:buNone/>
              <a:defRPr/>
            </a:lvl5pPr>
          </a:lstStyle>
          <a:p>
            <a:pPr lvl="0"/>
            <a:r>
              <a:rPr lang="fi-FI"/>
              <a:t>Nimi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46B6111-53AD-E744-A606-EC68DE7886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25" y="1620833"/>
            <a:ext cx="6840000" cy="166488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Etukansi tekstillä - ilmasto"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0"/>
            <a:ext cx="9899650" cy="6858000"/>
          </a:xfrm>
          <a:prstGeom prst="rect">
            <a:avLst/>
          </a:prstGeom>
          <a:solidFill>
            <a:schemeClr val="accent1">
              <a:lumMod val="5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759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62575" y="4072259"/>
            <a:ext cx="8574500" cy="960000"/>
          </a:xfrm>
        </p:spPr>
        <p:txBody>
          <a:bodyPr>
            <a:normAutofit/>
          </a:bodyPr>
          <a:lstStyle>
            <a:lvl1pPr algn="ctr"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836115" y="5760000"/>
            <a:ext cx="2227421" cy="28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700" baseline="0">
                <a:solidFill>
                  <a:schemeClr val="bg1"/>
                </a:solidFill>
              </a:defRPr>
            </a:lvl1pPr>
          </a:lstStyle>
          <a:p>
            <a:fld id="{B2A0B96E-3989-DD40-88A6-4D7FED7281AA}" type="datetime1">
              <a:rPr lang="fi-FI" smtClean="0"/>
              <a:t>7.5.2018</a:t>
            </a:fld>
            <a:endParaRPr lang="fi-FI"/>
          </a:p>
        </p:txBody>
      </p:sp>
      <p:sp>
        <p:nvSpPr>
          <p:cNvPr id="8" name="Sisällön paikkamerkki 7"/>
          <p:cNvSpPr>
            <a:spLocks noGrp="1"/>
          </p:cNvSpPr>
          <p:nvPr>
            <p:ph sz="quarter" idx="16" hasCustomPrompt="1"/>
          </p:nvPr>
        </p:nvSpPr>
        <p:spPr>
          <a:xfrm>
            <a:off x="662575" y="5280000"/>
            <a:ext cx="8574500" cy="27309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200" b="1" i="0" baseline="0">
                <a:solidFill>
                  <a:schemeClr val="bg1"/>
                </a:solidFill>
              </a:defRPr>
            </a:lvl1pPr>
            <a:lvl2pPr marL="584645" indent="0">
              <a:buFontTx/>
              <a:buNone/>
              <a:defRPr/>
            </a:lvl2pPr>
            <a:lvl3pPr marL="974408" indent="0">
              <a:buFontTx/>
              <a:buNone/>
              <a:defRPr/>
            </a:lvl3pPr>
            <a:lvl4pPr marL="1364171" indent="0">
              <a:buFontTx/>
              <a:buNone/>
              <a:defRPr/>
            </a:lvl4pPr>
            <a:lvl5pPr marL="1753934" indent="0">
              <a:buFontTx/>
              <a:buNone/>
              <a:defRPr/>
            </a:lvl5pPr>
          </a:lstStyle>
          <a:p>
            <a:pPr lvl="0"/>
            <a:r>
              <a:rPr lang="fi-FI"/>
              <a:t>Nimi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AAF33D-5B0D-5C44-876C-F086003353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25" y="1620833"/>
            <a:ext cx="6840000" cy="166488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Etukansi tekstillä - avaruu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0"/>
            <a:ext cx="989965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759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62575" y="4072259"/>
            <a:ext cx="8574500" cy="960000"/>
          </a:xfrm>
        </p:spPr>
        <p:txBody>
          <a:bodyPr>
            <a:normAutofit/>
          </a:bodyPr>
          <a:lstStyle>
            <a:lvl1pPr algn="ctr"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836115" y="5760000"/>
            <a:ext cx="2227421" cy="28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700" baseline="0">
                <a:solidFill>
                  <a:schemeClr val="bg1"/>
                </a:solidFill>
              </a:defRPr>
            </a:lvl1pPr>
          </a:lstStyle>
          <a:p>
            <a:fld id="{0126687A-FE98-094A-892B-05E7F5C3DEF2}" type="datetime1">
              <a:rPr lang="fi-FI" smtClean="0"/>
              <a:t>7.5.2018</a:t>
            </a:fld>
            <a:endParaRPr lang="fi-FI"/>
          </a:p>
        </p:txBody>
      </p:sp>
      <p:sp>
        <p:nvSpPr>
          <p:cNvPr id="8" name="Sisällön paikkamerkki 7"/>
          <p:cNvSpPr>
            <a:spLocks noGrp="1"/>
          </p:cNvSpPr>
          <p:nvPr>
            <p:ph sz="quarter" idx="16" hasCustomPrompt="1"/>
          </p:nvPr>
        </p:nvSpPr>
        <p:spPr>
          <a:xfrm>
            <a:off x="662575" y="5280000"/>
            <a:ext cx="8574500" cy="27309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200" b="1" i="0" baseline="0">
                <a:solidFill>
                  <a:schemeClr val="bg1"/>
                </a:solidFill>
              </a:defRPr>
            </a:lvl1pPr>
            <a:lvl2pPr marL="584645" indent="0">
              <a:buFontTx/>
              <a:buNone/>
              <a:defRPr/>
            </a:lvl2pPr>
            <a:lvl3pPr marL="974408" indent="0">
              <a:buFontTx/>
              <a:buNone/>
              <a:defRPr/>
            </a:lvl3pPr>
            <a:lvl4pPr marL="1364171" indent="0">
              <a:buFontTx/>
              <a:buNone/>
              <a:defRPr/>
            </a:lvl4pPr>
            <a:lvl5pPr marL="1753934" indent="0">
              <a:buFontTx/>
              <a:buNone/>
              <a:defRPr/>
            </a:lvl5pPr>
          </a:lstStyle>
          <a:p>
            <a:pPr lvl="0"/>
            <a:r>
              <a:rPr lang="fi-FI"/>
              <a:t>Nimi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5B2CF03A-EA63-3442-8D4A-B709BCC93B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25" y="1620833"/>
            <a:ext cx="6840000" cy="166488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Etukansi tekstillä - avaruus 2"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0"/>
            <a:ext cx="989965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759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62575" y="4072259"/>
            <a:ext cx="8574500" cy="960000"/>
          </a:xfrm>
        </p:spPr>
        <p:txBody>
          <a:bodyPr>
            <a:normAutofit/>
          </a:bodyPr>
          <a:lstStyle>
            <a:lvl1pPr algn="ctr"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3836115" y="5760000"/>
            <a:ext cx="2227421" cy="28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700" baseline="0">
                <a:solidFill>
                  <a:schemeClr val="bg1"/>
                </a:solidFill>
              </a:defRPr>
            </a:lvl1pPr>
          </a:lstStyle>
          <a:p>
            <a:fld id="{392DAF66-B963-3A4F-BC8C-743BCA913CC0}" type="datetime1">
              <a:rPr lang="fi-FI" smtClean="0"/>
              <a:t>7.5.2018</a:t>
            </a:fld>
            <a:endParaRPr lang="fi-FI"/>
          </a:p>
        </p:txBody>
      </p:sp>
      <p:sp>
        <p:nvSpPr>
          <p:cNvPr id="7" name="Sisällön paikkamerkki 7"/>
          <p:cNvSpPr>
            <a:spLocks noGrp="1"/>
          </p:cNvSpPr>
          <p:nvPr>
            <p:ph sz="quarter" idx="16" hasCustomPrompt="1"/>
          </p:nvPr>
        </p:nvSpPr>
        <p:spPr>
          <a:xfrm>
            <a:off x="662575" y="5280000"/>
            <a:ext cx="8574500" cy="27309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200" b="1" i="0" baseline="0">
                <a:solidFill>
                  <a:schemeClr val="bg1"/>
                </a:solidFill>
              </a:defRPr>
            </a:lvl1pPr>
            <a:lvl2pPr marL="584645" indent="0">
              <a:buFontTx/>
              <a:buNone/>
              <a:defRPr/>
            </a:lvl2pPr>
            <a:lvl3pPr marL="974408" indent="0">
              <a:buFontTx/>
              <a:buNone/>
              <a:defRPr/>
            </a:lvl3pPr>
            <a:lvl4pPr marL="1364171" indent="0">
              <a:buFontTx/>
              <a:buNone/>
              <a:defRPr/>
            </a:lvl4pPr>
            <a:lvl5pPr marL="1753934" indent="0">
              <a:buFontTx/>
              <a:buNone/>
              <a:defRPr/>
            </a:lvl5pPr>
          </a:lstStyle>
          <a:p>
            <a:pPr lvl="0"/>
            <a:r>
              <a:rPr lang="fi-FI"/>
              <a:t>Nimi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4F97817-4448-0E41-94FC-AF090CFD58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25" y="1620833"/>
            <a:ext cx="6840000" cy="166488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 Etukansi logo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3836115" y="5760000"/>
            <a:ext cx="2227421" cy="28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700" baseline="0">
                <a:solidFill>
                  <a:schemeClr val="tx1"/>
                </a:solidFill>
              </a:defRPr>
            </a:lvl1pPr>
          </a:lstStyle>
          <a:p>
            <a:fld id="{09AAA214-0479-124A-8AF7-2B5271611DB5}" type="datetime1">
              <a:rPr lang="fi-FI" smtClean="0"/>
              <a:t>7.5.2018</a:t>
            </a:fld>
            <a:endParaRPr lang="fi-FI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62575" y="4072259"/>
            <a:ext cx="8574500" cy="960000"/>
          </a:xfrm>
        </p:spPr>
        <p:txBody>
          <a:bodyPr>
            <a:normAutofit/>
          </a:bodyPr>
          <a:lstStyle>
            <a:lvl1pPr algn="ctr">
              <a:defRPr sz="20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6" name="Sisällön paikkamerkki 7"/>
          <p:cNvSpPr>
            <a:spLocks noGrp="1"/>
          </p:cNvSpPr>
          <p:nvPr>
            <p:ph sz="quarter" idx="16" hasCustomPrompt="1"/>
          </p:nvPr>
        </p:nvSpPr>
        <p:spPr>
          <a:xfrm>
            <a:off x="662575" y="5280000"/>
            <a:ext cx="8574500" cy="27309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200" b="1" i="0" baseline="0">
                <a:solidFill>
                  <a:schemeClr val="tx1"/>
                </a:solidFill>
              </a:defRPr>
            </a:lvl1pPr>
            <a:lvl2pPr marL="584645" indent="0">
              <a:buFontTx/>
              <a:buNone/>
              <a:defRPr/>
            </a:lvl2pPr>
            <a:lvl3pPr marL="974408" indent="0">
              <a:buFontTx/>
              <a:buNone/>
              <a:defRPr/>
            </a:lvl3pPr>
            <a:lvl4pPr marL="1364171" indent="0">
              <a:buFontTx/>
              <a:buNone/>
              <a:defRPr/>
            </a:lvl4pPr>
            <a:lvl5pPr marL="1753934" indent="0">
              <a:buFontTx/>
              <a:buNone/>
              <a:defRPr/>
            </a:lvl5pPr>
          </a:lstStyle>
          <a:p>
            <a:pPr lvl="0"/>
            <a:r>
              <a:rPr lang="fi-FI"/>
              <a:t>Nimi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67DF215-6CAC-9B42-B4EC-7F0B4468C5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25" y="1620000"/>
            <a:ext cx="6840000" cy="166488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yksi bulletinpalst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94875" y="6450000"/>
            <a:ext cx="2227421" cy="28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656A6B0-2098-5E40-B460-8DC0F6590A28}" type="datetime1">
              <a:rPr lang="fi-FI" smtClean="0"/>
              <a:t>7.5.2018</a:t>
            </a:fld>
            <a:endParaRPr lang="fi-FI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259" y="6450000"/>
            <a:ext cx="3341132" cy="288000"/>
          </a:xfrm>
          <a:prstGeom prst="rect">
            <a:avLst/>
          </a:prstGeom>
        </p:spPr>
        <p:txBody>
          <a:bodyPr vert="horz" lIns="77953" tIns="38976" rIns="77953" bIns="38976" rtlCol="0" anchor="ctr"/>
          <a:lstStyle>
            <a:lvl1pPr algn="ctr">
              <a:defRPr sz="800" b="1" i="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44225" y="6450000"/>
            <a:ext cx="2227421" cy="288000"/>
          </a:xfrm>
          <a:prstGeom prst="rect">
            <a:avLst/>
          </a:prstGeom>
        </p:spPr>
        <p:txBody>
          <a:bodyPr vert="horz" lIns="77953" tIns="38976" rIns="77953" bIns="38976" rtlCol="0" anchor="ctr"/>
          <a:lstStyle>
            <a:lvl1pPr algn="r"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576000" y="2015999"/>
            <a:ext cx="8640000" cy="396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35D2B35-2586-FC46-A07B-B806EA78C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792000"/>
            <a:ext cx="8640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yksi bulletinpalsta - ilman viivoj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94875" y="6450000"/>
            <a:ext cx="2227421" cy="28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D99B964-D9BD-F544-9D92-FA00F52BE0D7}" type="datetime1">
              <a:rPr lang="fi-FI" smtClean="0"/>
              <a:t>7.5.2018</a:t>
            </a:fld>
            <a:endParaRPr lang="fi-FI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259" y="6450000"/>
            <a:ext cx="3341132" cy="288000"/>
          </a:xfrm>
          <a:prstGeom prst="rect">
            <a:avLst/>
          </a:prstGeom>
        </p:spPr>
        <p:txBody>
          <a:bodyPr vert="horz" lIns="77953" tIns="38976" rIns="77953" bIns="38976" rtlCol="0" anchor="ctr"/>
          <a:lstStyle>
            <a:lvl1pPr algn="ctr">
              <a:defRPr sz="800" b="1" i="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44225" y="6450000"/>
            <a:ext cx="2227421" cy="288000"/>
          </a:xfrm>
          <a:prstGeom prst="rect">
            <a:avLst/>
          </a:prstGeom>
        </p:spPr>
        <p:txBody>
          <a:bodyPr vert="horz" lIns="77953" tIns="38976" rIns="77953" bIns="38976" rtlCol="0" anchor="ctr"/>
          <a:lstStyle>
            <a:lvl1pPr algn="r"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F52AD7-0080-8D4D-A6B7-321E15008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015999"/>
            <a:ext cx="8640000" cy="396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A5B6AF1-9B1F-2A4F-8171-1DA591CE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792000"/>
            <a:ext cx="8640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6330000"/>
            <a:ext cx="9899650" cy="52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75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4875" y="6450000"/>
            <a:ext cx="2227421" cy="28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673AD03-4204-DC42-92AB-8AC5BEF2BBE2}" type="datetime1">
              <a:rPr lang="fi-FI" smtClean="0"/>
              <a:t>7.5.2018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259" y="6450000"/>
            <a:ext cx="3341132" cy="288000"/>
          </a:xfrm>
          <a:prstGeom prst="rect">
            <a:avLst/>
          </a:prstGeom>
        </p:spPr>
        <p:txBody>
          <a:bodyPr vert="horz" lIns="77953" tIns="38976" rIns="77953" bIns="38976" rtlCol="0" anchor="ctr"/>
          <a:lstStyle>
            <a:lvl1pPr algn="ctr">
              <a:defRPr sz="800" b="1" i="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00" y="792000"/>
            <a:ext cx="8640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44225" y="6450000"/>
            <a:ext cx="2227421" cy="288000"/>
          </a:xfrm>
          <a:prstGeom prst="rect">
            <a:avLst/>
          </a:prstGeom>
        </p:spPr>
        <p:txBody>
          <a:bodyPr vert="horz" lIns="77953" tIns="38976" rIns="77953" bIns="38976" rtlCol="0" anchor="ctr"/>
          <a:lstStyle>
            <a:lvl1pPr algn="r">
              <a:defRPr sz="7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576000" y="2016000"/>
            <a:ext cx="8640000" cy="396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AB22818E-FB6B-0749-9D51-3EA2646005F3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" y="180000"/>
            <a:ext cx="306601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0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7" r:id="rId2"/>
    <p:sldLayoutId id="2147483709" r:id="rId3"/>
    <p:sldLayoutId id="2147483708" r:id="rId4"/>
    <p:sldLayoutId id="2147483703" r:id="rId5"/>
    <p:sldLayoutId id="2147483706" r:id="rId6"/>
    <p:sldLayoutId id="2147483712" r:id="rId7"/>
    <p:sldLayoutId id="2147483711" r:id="rId8"/>
    <p:sldLayoutId id="2147483715" r:id="rId9"/>
    <p:sldLayoutId id="2147483683" r:id="rId10"/>
    <p:sldLayoutId id="2147483701" r:id="rId11"/>
    <p:sldLayoutId id="2147483668" r:id="rId12"/>
    <p:sldLayoutId id="2147483661" r:id="rId13"/>
    <p:sldLayoutId id="2147483663" r:id="rId14"/>
    <p:sldLayoutId id="2147483664" r:id="rId15"/>
    <p:sldLayoutId id="2147483665" r:id="rId16"/>
    <p:sldLayoutId id="2147483710" r:id="rId17"/>
    <p:sldLayoutId id="2147483716" r:id="rId18"/>
    <p:sldLayoutId id="2147483694" r:id="rId19"/>
    <p:sldLayoutId id="2147483713" r:id="rId20"/>
    <p:sldLayoutId id="2147483714" r:id="rId21"/>
    <p:sldLayoutId id="2147483717" r:id="rId22"/>
    <p:sldLayoutId id="2147483718" r:id="rId23"/>
    <p:sldLayoutId id="2147483719" r:id="rId24"/>
    <p:sldLayoutId id="2147483721" r:id="rId25"/>
  </p:sldLayoutIdLst>
  <p:hf hdr="0"/>
  <p:txStyles>
    <p:titleStyle>
      <a:lvl1pPr algn="l" defTabSz="779526" rtl="0" eaLnBrk="1" latinLnBrk="0" hangingPunct="1">
        <a:lnSpc>
          <a:spcPct val="90000"/>
        </a:lnSpc>
        <a:spcBef>
          <a:spcPct val="0"/>
        </a:spcBef>
        <a:buNone/>
        <a:tabLst/>
        <a:defRPr sz="3400" kern="1200">
          <a:solidFill>
            <a:srgbClr val="63B9E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779526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870395" indent="-285750" algn="l" defTabSz="779526" rtl="0" eaLnBrk="1" latinLnBrk="0" hangingPunct="1">
        <a:lnSpc>
          <a:spcPct val="90000"/>
        </a:lnSpc>
        <a:spcBef>
          <a:spcPts val="426"/>
        </a:spcBef>
        <a:buClr>
          <a:schemeClr val="accent1"/>
        </a:buClr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1260158" indent="-285750" algn="l" defTabSz="779526" rtl="0" eaLnBrk="1" latinLnBrk="0" hangingPunct="1">
        <a:lnSpc>
          <a:spcPct val="90000"/>
        </a:lnSpc>
        <a:spcBef>
          <a:spcPts val="426"/>
        </a:spcBef>
        <a:buClr>
          <a:schemeClr val="accent1"/>
        </a:buClr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49921" indent="-285750" algn="l" defTabSz="779526" rtl="0" eaLnBrk="1" latinLnBrk="0" hangingPunct="1">
        <a:lnSpc>
          <a:spcPct val="90000"/>
        </a:lnSpc>
        <a:spcBef>
          <a:spcPts val="426"/>
        </a:spcBef>
        <a:buClr>
          <a:schemeClr val="accent1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39684" indent="-285750" algn="l" defTabSz="779526" rtl="0" eaLnBrk="1" latinLnBrk="0" hangingPunct="1">
        <a:lnSpc>
          <a:spcPct val="90000"/>
        </a:lnSpc>
        <a:spcBef>
          <a:spcPts val="426"/>
        </a:spcBef>
        <a:buClr>
          <a:schemeClr val="accent1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143697" indent="-194882" algn="l" defTabSz="779526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533460" indent="-194882" algn="l" defTabSz="779526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923223" indent="-194882" algn="l" defTabSz="779526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312986" indent="-194882" algn="l" defTabSz="779526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95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763" algn="l" defTabSz="7795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526" algn="l" defTabSz="7795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9289" algn="l" defTabSz="7795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9052" algn="l" defTabSz="7795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815" algn="l" defTabSz="7795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8578" algn="l" defTabSz="7795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8341" algn="l" defTabSz="7795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8104" algn="l" defTabSz="7795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29" Type="http://schemas.openxmlformats.org/officeDocument/2006/relationships/diagramQuickStyle" Target="../diagrams/quickStyle6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microsoft.com/office/2007/relationships/diagramDrawing" Target="../diagrams/drawing6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mc-22-utv.smhi.se/verification/LAST_7_DAYS_MNWC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mc-22-utv.smhi.se/verification/7_DAYS_MNWC_LAG/i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midev/himan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mp"/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mp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mp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mp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2E6172-E147-5F47-935E-6F5945DDB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Weather</a:t>
            </a:r>
            <a:r>
              <a:rPr lang="fi-FI"/>
              <a:t> </a:t>
            </a:r>
            <a:r>
              <a:rPr lang="fi-FI" err="1"/>
              <a:t>Forecast</a:t>
            </a:r>
            <a:r>
              <a:rPr lang="fi-FI"/>
              <a:t> </a:t>
            </a:r>
            <a:r>
              <a:rPr lang="fi-FI" err="1"/>
              <a:t>Production</a:t>
            </a:r>
            <a:r>
              <a:rPr lang="fi-FI"/>
              <a:t> and NWP </a:t>
            </a:r>
            <a:r>
              <a:rPr lang="fi-FI" err="1"/>
              <a:t>Postprocessing</a:t>
            </a: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4C86435-2EB7-E146-BE4D-4C7E60DF38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/>
              <a:t>10.5.2018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78C0CDB-59DA-C14C-A454-EABD60B2360E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fi-FI"/>
              <a:t>Leila Hieta, Mikko Rauhala, Jussi Ylhäisi</a:t>
            </a:r>
          </a:p>
        </p:txBody>
      </p:sp>
    </p:spTree>
    <p:extLst>
      <p:ext uri="{BB962C8B-B14F-4D97-AF65-F5344CB8AC3E}">
        <p14:creationId xmlns:p14="http://schemas.microsoft.com/office/powerpoint/2010/main" val="3443855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Phenomena covered by FMI (LUOVA )</a:t>
            </a:r>
            <a:br>
              <a:rPr lang="en-GB"/>
            </a:b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4B8D-869D-46DE-95C3-FE44AF2B7ACF}" type="datetime1">
              <a:rPr lang="fi-FI" smtClean="0">
                <a:solidFill>
                  <a:prstClr val="white">
                    <a:lumMod val="65000"/>
                  </a:prstClr>
                </a:solidFill>
              </a:rPr>
              <a:pPr/>
              <a:t>7.5.2018</a:t>
            </a:fld>
            <a:endParaRPr lang="fi-FI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fi-FI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2CC490E0-56B6-41B5-8D97-3F36419C3159}" type="slidenum">
              <a:rPr lang="fi-FI" smtClean="0">
                <a:solidFill>
                  <a:prstClr val="white">
                    <a:lumMod val="65000"/>
                  </a:prstClr>
                </a:solidFill>
              </a:rPr>
              <a:pPr/>
              <a:t>10</a:t>
            </a:fld>
            <a:endParaRPr lang="fi-FI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956" y="1920926"/>
            <a:ext cx="2576666" cy="177907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554" y="3848371"/>
            <a:ext cx="3381092" cy="224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39195" y="2001479"/>
            <a:ext cx="9464549" cy="414945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altLang="fi-FI" sz="2900">
                <a:latin typeface="Calibri" pitchFamily="34" charset="0"/>
              </a:rPr>
              <a:t>LUOVA –alert threshold is exceeded, </a:t>
            </a:r>
          </a:p>
          <a:p>
            <a:pPr marL="0" indent="0">
              <a:buNone/>
            </a:pPr>
            <a:r>
              <a:rPr lang="en-US" altLang="fi-FI" sz="2900">
                <a:latin typeface="Calibri" pitchFamily="34" charset="0"/>
              </a:rPr>
              <a:t>when natural disasters affect Finnish population, economy</a:t>
            </a:r>
            <a:br>
              <a:rPr lang="en-US" altLang="fi-FI" sz="2900">
                <a:latin typeface="Calibri" pitchFamily="34" charset="0"/>
              </a:rPr>
            </a:br>
            <a:r>
              <a:rPr lang="en-US" altLang="fi-FI" sz="2900">
                <a:latin typeface="Calibri" pitchFamily="34" charset="0"/>
              </a:rPr>
              <a:t>or critical infrastructure </a:t>
            </a:r>
          </a:p>
          <a:p>
            <a:pPr marL="216547" indent="-216547">
              <a:spcBef>
                <a:spcPts val="244"/>
              </a:spcBef>
              <a:buClrTx/>
              <a:buSzPct val="85000"/>
            </a:pPr>
            <a:r>
              <a:rPr lang="en-GB" altLang="fi-FI" sz="2900">
                <a:latin typeface="Calibri" pitchFamily="34" charset="0"/>
              </a:rPr>
              <a:t>Storms – (Europe)</a:t>
            </a:r>
          </a:p>
          <a:p>
            <a:pPr marL="216547" indent="-216547">
              <a:spcBef>
                <a:spcPts val="244"/>
              </a:spcBef>
              <a:buClrTx/>
              <a:buSzPct val="85000"/>
            </a:pPr>
            <a:r>
              <a:rPr lang="en-GB" altLang="fi-FI" sz="2900">
                <a:latin typeface="Calibri" pitchFamily="34" charset="0"/>
              </a:rPr>
              <a:t>Tropical storms – (Global)</a:t>
            </a:r>
          </a:p>
          <a:p>
            <a:pPr marL="216547" indent="-216547">
              <a:spcBef>
                <a:spcPts val="244"/>
              </a:spcBef>
              <a:buClrTx/>
              <a:buSzPct val="85000"/>
            </a:pPr>
            <a:r>
              <a:rPr lang="en-GB" altLang="fi-FI" sz="2900">
                <a:latin typeface="Calibri" pitchFamily="34" charset="0"/>
              </a:rPr>
              <a:t>Forest fires (Europe)</a:t>
            </a:r>
          </a:p>
          <a:p>
            <a:pPr marL="216547" indent="-216547">
              <a:spcBef>
                <a:spcPts val="244"/>
              </a:spcBef>
              <a:buClrTx/>
              <a:buSzPct val="85000"/>
            </a:pPr>
            <a:r>
              <a:rPr lang="en-GB" altLang="fi-FI" sz="2900">
                <a:latin typeface="Calibri" pitchFamily="34" charset="0"/>
              </a:rPr>
              <a:t>Thunderstorms (Finland)</a:t>
            </a:r>
          </a:p>
          <a:p>
            <a:pPr marL="216547" indent="-216547">
              <a:spcBef>
                <a:spcPts val="244"/>
              </a:spcBef>
              <a:buClrTx/>
              <a:buSzPct val="85000"/>
            </a:pPr>
            <a:r>
              <a:rPr lang="en-GB" altLang="fi-FI" sz="2900">
                <a:latin typeface="Calibri" pitchFamily="34" charset="0"/>
              </a:rPr>
              <a:t>Heavy rain (Finland)</a:t>
            </a:r>
          </a:p>
          <a:p>
            <a:pPr marL="216547" indent="-216547">
              <a:spcBef>
                <a:spcPts val="244"/>
              </a:spcBef>
              <a:buClrTx/>
              <a:buSzPct val="85000"/>
            </a:pPr>
            <a:r>
              <a:rPr lang="en-GB" altLang="fi-FI" sz="2900">
                <a:latin typeface="Calibri" pitchFamily="34" charset="0"/>
              </a:rPr>
              <a:t>Snowstorm (Finland)</a:t>
            </a:r>
          </a:p>
          <a:p>
            <a:pPr marL="216547" indent="-216547">
              <a:spcBef>
                <a:spcPts val="244"/>
              </a:spcBef>
              <a:buClrTx/>
              <a:buSzPct val="85000"/>
            </a:pPr>
            <a:r>
              <a:rPr lang="en-GB" altLang="fi-FI" sz="2900">
                <a:latin typeface="Calibri" pitchFamily="34" charset="0"/>
              </a:rPr>
              <a:t>Sea water level (Finland) </a:t>
            </a:r>
          </a:p>
          <a:p>
            <a:pPr marL="216547" indent="-216547">
              <a:spcBef>
                <a:spcPts val="244"/>
              </a:spcBef>
              <a:buClrTx/>
              <a:buSzPct val="85000"/>
            </a:pPr>
            <a:r>
              <a:rPr lang="en-GB" altLang="fi-FI" sz="2900">
                <a:latin typeface="Calibri" pitchFamily="34" charset="0"/>
              </a:rPr>
              <a:t>Floods (Finland)</a:t>
            </a:r>
          </a:p>
          <a:p>
            <a:pPr marL="216547" indent="-216547">
              <a:spcBef>
                <a:spcPts val="244"/>
              </a:spcBef>
              <a:buClrTx/>
              <a:buSzPct val="85000"/>
            </a:pPr>
            <a:r>
              <a:rPr lang="en-GB" altLang="fi-FI" sz="2900">
                <a:latin typeface="Calibri" pitchFamily="34" charset="0"/>
              </a:rPr>
              <a:t>Earthquakes (Global)</a:t>
            </a:r>
          </a:p>
          <a:p>
            <a:pPr marL="216547" indent="-216547">
              <a:spcBef>
                <a:spcPts val="244"/>
              </a:spcBef>
              <a:buClrTx/>
              <a:buSzPct val="85000"/>
            </a:pPr>
            <a:r>
              <a:rPr lang="en-GB" altLang="fi-FI" sz="2900">
                <a:latin typeface="Calibri" pitchFamily="34" charset="0"/>
              </a:rPr>
              <a:t>Volcanic eruption (Europe)</a:t>
            </a:r>
          </a:p>
          <a:p>
            <a:pPr marL="216547" indent="-216547">
              <a:spcBef>
                <a:spcPts val="244"/>
              </a:spcBef>
              <a:buClrTx/>
              <a:buSzPct val="85000"/>
            </a:pPr>
            <a:r>
              <a:rPr lang="en-GB" altLang="fi-FI" sz="2900">
                <a:latin typeface="Calibri" pitchFamily="34" charset="0"/>
              </a:rPr>
              <a:t>Tsunamis (Global)</a:t>
            </a:r>
          </a:p>
          <a:p>
            <a:pPr marL="216547" indent="-216547">
              <a:spcBef>
                <a:spcPts val="244"/>
              </a:spcBef>
              <a:buClrTx/>
              <a:buSzPct val="85000"/>
            </a:pPr>
            <a:r>
              <a:rPr lang="en-GB" altLang="fi-FI" sz="2900">
                <a:latin typeface="Calibri" pitchFamily="34" charset="0"/>
              </a:rPr>
              <a:t>Solar radiation storm (Finland)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46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34" y="3331399"/>
            <a:ext cx="2176844" cy="27693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t="7259" b="-7259"/>
          <a:stretch/>
        </p:blipFill>
        <p:spPr>
          <a:xfrm>
            <a:off x="2590366" y="4268441"/>
            <a:ext cx="1886879" cy="201672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1765" y="760285"/>
            <a:ext cx="8769375" cy="998038"/>
          </a:xfrm>
        </p:spPr>
        <p:txBody>
          <a:bodyPr>
            <a:normAutofit/>
          </a:bodyPr>
          <a:lstStyle/>
          <a:p>
            <a:r>
              <a:rPr lang="en-US" sz="3600"/>
              <a:t>Road weather service examples</a:t>
            </a:r>
          </a:p>
        </p:txBody>
      </p:sp>
      <p:pic>
        <p:nvPicPr>
          <p:cNvPr id="7" name="Picture 6" descr="vtraffic-241115-2560x1440px-v3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"/>
          <a:stretch/>
        </p:blipFill>
        <p:spPr>
          <a:xfrm>
            <a:off x="5533660" y="1667291"/>
            <a:ext cx="4326177" cy="2656934"/>
          </a:xfrm>
          <a:prstGeom prst="rect">
            <a:avLst/>
          </a:prstGeom>
        </p:spPr>
      </p:pic>
      <p:pic>
        <p:nvPicPr>
          <p:cNvPr id="8" name="Picture 7" descr="Screen Shot 2015-11-24 at 13.41.27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728" y="3238002"/>
            <a:ext cx="810836" cy="1030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18210" t="21295" r="12147" b="6222"/>
          <a:stretch/>
        </p:blipFill>
        <p:spPr>
          <a:xfrm>
            <a:off x="123809" y="1723475"/>
            <a:ext cx="2621936" cy="1806266"/>
          </a:xfrm>
          <a:prstGeom prst="rect">
            <a:avLst/>
          </a:prstGeom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9944" y="1642804"/>
            <a:ext cx="2621936" cy="39215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974">
              <a:solidFill>
                <a:srgbClr val="000000"/>
              </a:solidFill>
            </a:endParaRPr>
          </a:p>
          <a:p>
            <a:pPr algn="ctr"/>
            <a:r>
              <a:rPr lang="en-US" sz="974">
                <a:solidFill>
                  <a:srgbClr val="000000"/>
                </a:solidFill>
              </a:rPr>
              <a:t>Road surface temperature forecast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453" y="4490683"/>
            <a:ext cx="1505876" cy="173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967664" y="5800411"/>
            <a:ext cx="1415866" cy="39215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974">
                <a:solidFill>
                  <a:srgbClr val="000000"/>
                </a:solidFill>
              </a:rPr>
              <a:t>Time to next </a:t>
            </a:r>
          </a:p>
          <a:p>
            <a:pPr algn="ctr"/>
            <a:r>
              <a:rPr lang="en-US" sz="974">
                <a:solidFill>
                  <a:srgbClr val="000000"/>
                </a:solidFill>
              </a:rPr>
              <a:t>snow removal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070" y="5950357"/>
            <a:ext cx="2523204" cy="2422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974">
                <a:solidFill>
                  <a:srgbClr val="000000"/>
                </a:solidFill>
              </a:rPr>
              <a:t>Driving condition forecast and rain areas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384646" y="4142776"/>
            <a:ext cx="3515005" cy="39215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974">
                <a:solidFill>
                  <a:srgbClr val="000000"/>
                </a:solidFill>
              </a:rPr>
              <a:t>Road condition alerts to mobile terminals, with public-private </a:t>
            </a:r>
          </a:p>
          <a:p>
            <a:r>
              <a:rPr lang="en-US" sz="974">
                <a:solidFill>
                  <a:srgbClr val="000000"/>
                </a:solidFill>
              </a:rPr>
              <a:t>partnerships</a:t>
            </a: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2529836" y="5920291"/>
            <a:ext cx="1826401" cy="26731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137">
                <a:solidFill>
                  <a:srgbClr val="000000"/>
                </a:solidFill>
              </a:rPr>
              <a:t>Traffic weather warnings</a:t>
            </a:r>
          </a:p>
        </p:txBody>
      </p:sp>
      <p:pic>
        <p:nvPicPr>
          <p:cNvPr id="24" name="Picture 23" descr="auraus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104" y="4832494"/>
            <a:ext cx="1579318" cy="95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 descr="kelikeskus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21" y="4832495"/>
            <a:ext cx="1772682" cy="92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7981647" y="5780612"/>
            <a:ext cx="1846231" cy="24224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974" err="1">
                <a:solidFill>
                  <a:srgbClr val="000000"/>
                </a:solidFill>
              </a:rPr>
              <a:t>Destia</a:t>
            </a:r>
            <a:r>
              <a:rPr lang="en-US" sz="974">
                <a:solidFill>
                  <a:srgbClr val="000000"/>
                </a:solidFill>
              </a:rPr>
              <a:t> Road Weather Centre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88838" y="1959628"/>
            <a:ext cx="2759117" cy="15083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26608" y="3593732"/>
            <a:ext cx="2205334" cy="1134671"/>
          </a:xfrm>
          <a:prstGeom prst="rect">
            <a:avLst/>
          </a:prstGeom>
        </p:spPr>
      </p:pic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2471374" y="3421737"/>
            <a:ext cx="2205334" cy="24224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974">
                <a:solidFill>
                  <a:srgbClr val="000000"/>
                </a:solidFill>
              </a:rPr>
              <a:t>Snow accumulation forecast</a:t>
            </a: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2722717" y="1793170"/>
            <a:ext cx="2759118" cy="39215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974">
                <a:solidFill>
                  <a:srgbClr val="000000"/>
                </a:solidFill>
              </a:rPr>
              <a:t>Road weather observation and forecast for road maintenance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19460" y="3231046"/>
            <a:ext cx="1535887" cy="96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57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avoindata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70" y="-17064"/>
            <a:ext cx="4968380" cy="6875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Open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0B602-DEBD-48CF-8845-9A6DCD7F1340}" type="datetime1">
              <a:rPr lang="fi-FI" smtClean="0">
                <a:solidFill>
                  <a:prstClr val="white">
                    <a:lumMod val="65000"/>
                  </a:prstClr>
                </a:solidFill>
              </a:rPr>
              <a:pPr/>
              <a:t>7.5.2018</a:t>
            </a:fld>
            <a:endParaRPr lang="fi-FI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490E0-56B6-41B5-8D97-3F36419C3159}" type="slidenum">
              <a:rPr lang="fi-FI" smtClean="0">
                <a:solidFill>
                  <a:prstClr val="white">
                    <a:lumMod val="65000"/>
                  </a:prstClr>
                </a:solidFill>
              </a:rPr>
              <a:pPr/>
              <a:t>12</a:t>
            </a:fld>
            <a:endParaRPr lang="fi-FI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138" y="1540377"/>
            <a:ext cx="4110940" cy="3110427"/>
          </a:xfrm>
        </p:spPr>
        <p:txBody>
          <a:bodyPr>
            <a:noAutofit/>
          </a:bodyPr>
          <a:lstStyle/>
          <a:p>
            <a:pPr marL="278418" indent="-278418"/>
            <a:r>
              <a:rPr lang="fi-FI" sz="1600"/>
              <a:t>Open data </a:t>
            </a:r>
            <a:r>
              <a:rPr lang="fi-FI" sz="1600" err="1"/>
              <a:t>web</a:t>
            </a:r>
            <a:r>
              <a:rPr lang="fi-FI" sz="1600"/>
              <a:t> </a:t>
            </a:r>
            <a:r>
              <a:rPr lang="fi-FI" sz="1600" err="1"/>
              <a:t>service</a:t>
            </a:r>
            <a:r>
              <a:rPr lang="fi-FI" sz="1600"/>
              <a:t> </a:t>
            </a:r>
            <a:r>
              <a:rPr lang="fi-FI" sz="1600" err="1"/>
              <a:t>since</a:t>
            </a:r>
            <a:r>
              <a:rPr lang="fi-FI" sz="1600"/>
              <a:t> 2013 </a:t>
            </a:r>
          </a:p>
          <a:p>
            <a:pPr marL="278418" indent="-278418"/>
            <a:endParaRPr lang="fi-FI" sz="1600"/>
          </a:p>
          <a:p>
            <a:pPr marL="278418" indent="-278418"/>
            <a:r>
              <a:rPr lang="fi-FI" sz="1600" err="1"/>
              <a:t>All</a:t>
            </a:r>
            <a:r>
              <a:rPr lang="fi-FI" sz="1600"/>
              <a:t> </a:t>
            </a:r>
            <a:r>
              <a:rPr lang="fi-FI" sz="1600" err="1"/>
              <a:t>FMI’s</a:t>
            </a:r>
            <a:r>
              <a:rPr lang="fi-FI" sz="1600"/>
              <a:t> </a:t>
            </a:r>
            <a:r>
              <a:rPr lang="fi-FI" sz="1600" err="1"/>
              <a:t>observations</a:t>
            </a:r>
            <a:r>
              <a:rPr lang="fi-FI" sz="1600"/>
              <a:t>, </a:t>
            </a:r>
            <a:r>
              <a:rPr lang="fi-FI" sz="1600" err="1"/>
              <a:t>forecast</a:t>
            </a:r>
            <a:r>
              <a:rPr lang="fi-FI" sz="1600"/>
              <a:t> and </a:t>
            </a:r>
            <a:r>
              <a:rPr lang="fi-FI" sz="1600" err="1"/>
              <a:t>weather</a:t>
            </a:r>
            <a:r>
              <a:rPr lang="fi-FI" sz="1600"/>
              <a:t> </a:t>
            </a:r>
            <a:r>
              <a:rPr lang="fi-FI" sz="1600" err="1"/>
              <a:t>model</a:t>
            </a:r>
            <a:r>
              <a:rPr lang="fi-FI" sz="1600"/>
              <a:t> </a:t>
            </a:r>
            <a:r>
              <a:rPr lang="fi-FI" sz="1600" err="1"/>
              <a:t>information</a:t>
            </a:r>
            <a:r>
              <a:rPr lang="fi-FI" sz="1600"/>
              <a:t>  </a:t>
            </a:r>
          </a:p>
          <a:p>
            <a:pPr marL="278418" indent="-278418"/>
            <a:endParaRPr lang="fi-FI" sz="1600"/>
          </a:p>
          <a:p>
            <a:pPr marL="278418" indent="-278418"/>
            <a:r>
              <a:rPr lang="fi-FI" sz="1600"/>
              <a:t>Open data </a:t>
            </a:r>
            <a:r>
              <a:rPr lang="fi-FI" sz="1600" err="1"/>
              <a:t>from</a:t>
            </a:r>
            <a:r>
              <a:rPr lang="fi-FI" sz="1600"/>
              <a:t> </a:t>
            </a:r>
            <a:r>
              <a:rPr lang="fi-FI" sz="1600" err="1"/>
              <a:t>FMI’s</a:t>
            </a:r>
            <a:r>
              <a:rPr lang="fi-FI" sz="1600"/>
              <a:t> </a:t>
            </a:r>
            <a:r>
              <a:rPr lang="fi-FI" sz="1600" err="1"/>
              <a:t>partners</a:t>
            </a:r>
            <a:endParaRPr lang="fi-FI" sz="1600"/>
          </a:p>
          <a:p>
            <a:pPr marL="835253" lvl="1" indent="-278418"/>
            <a:r>
              <a:rPr lang="fi-FI" sz="1400" err="1"/>
              <a:t>Finnish</a:t>
            </a:r>
            <a:r>
              <a:rPr lang="fi-FI" sz="1400"/>
              <a:t> Transport </a:t>
            </a:r>
            <a:r>
              <a:rPr lang="fi-FI" sz="1400" err="1"/>
              <a:t>Agency</a:t>
            </a:r>
            <a:r>
              <a:rPr lang="fi-FI" sz="1400"/>
              <a:t>:  </a:t>
            </a:r>
            <a:r>
              <a:rPr lang="fi-FI" sz="1400" err="1"/>
              <a:t>road</a:t>
            </a:r>
            <a:r>
              <a:rPr lang="fi-FI" sz="1400"/>
              <a:t> </a:t>
            </a:r>
            <a:r>
              <a:rPr lang="fi-FI" sz="1400" err="1"/>
              <a:t>condition</a:t>
            </a:r>
            <a:r>
              <a:rPr lang="fi-FI" sz="1400"/>
              <a:t> </a:t>
            </a:r>
            <a:r>
              <a:rPr lang="fi-FI" sz="1400" err="1"/>
              <a:t>observations</a:t>
            </a:r>
            <a:r>
              <a:rPr lang="fi-FI" sz="1400"/>
              <a:t> </a:t>
            </a:r>
          </a:p>
          <a:p>
            <a:pPr marL="835253" lvl="1" indent="-278418"/>
            <a:r>
              <a:rPr lang="fi-FI" sz="1400" err="1"/>
              <a:t>Cities</a:t>
            </a:r>
            <a:r>
              <a:rPr lang="fi-FI" sz="1400"/>
              <a:t>: air </a:t>
            </a:r>
            <a:r>
              <a:rPr lang="fi-FI" sz="1400" err="1"/>
              <a:t>quality</a:t>
            </a:r>
            <a:r>
              <a:rPr lang="fi-FI" sz="1400"/>
              <a:t> </a:t>
            </a:r>
            <a:r>
              <a:rPr lang="fi-FI" sz="1400" err="1"/>
              <a:t>observations</a:t>
            </a:r>
            <a:r>
              <a:rPr lang="fi-FI" sz="1400"/>
              <a:t> </a:t>
            </a:r>
          </a:p>
          <a:p>
            <a:pPr marL="835253" lvl="1" indent="-278418"/>
            <a:r>
              <a:rPr lang="fi-FI" sz="1400" err="1"/>
              <a:t>Radiation</a:t>
            </a:r>
            <a:r>
              <a:rPr lang="fi-FI" sz="1400"/>
              <a:t> and </a:t>
            </a:r>
            <a:r>
              <a:rPr lang="fi-FI" sz="1400" err="1"/>
              <a:t>Nuclear</a:t>
            </a:r>
            <a:r>
              <a:rPr lang="fi-FI" sz="1400"/>
              <a:t> </a:t>
            </a:r>
            <a:r>
              <a:rPr lang="fi-FI" sz="1400" err="1"/>
              <a:t>Safety</a:t>
            </a:r>
            <a:r>
              <a:rPr lang="fi-FI" sz="1400"/>
              <a:t> </a:t>
            </a:r>
            <a:r>
              <a:rPr lang="fi-FI" sz="1400" err="1"/>
              <a:t>authority</a:t>
            </a:r>
            <a:r>
              <a:rPr lang="fi-FI" sz="1400"/>
              <a:t>: </a:t>
            </a:r>
            <a:r>
              <a:rPr lang="fi-FI" sz="1400" err="1"/>
              <a:t>radiation</a:t>
            </a:r>
            <a:r>
              <a:rPr lang="fi-FI" sz="1400"/>
              <a:t> </a:t>
            </a:r>
            <a:r>
              <a:rPr lang="fi-FI" sz="1400" err="1"/>
              <a:t>observations</a:t>
            </a:r>
            <a:endParaRPr lang="fi-FI" sz="1400"/>
          </a:p>
          <a:p>
            <a:pPr marL="835253" lvl="1" indent="-278418"/>
            <a:r>
              <a:rPr lang="fi-FI" sz="1400" err="1"/>
              <a:t>About</a:t>
            </a:r>
            <a:r>
              <a:rPr lang="fi-FI" sz="1400"/>
              <a:t> 11 700 </a:t>
            </a:r>
            <a:r>
              <a:rPr lang="fi-FI" sz="1400" err="1"/>
              <a:t>registered</a:t>
            </a:r>
            <a:r>
              <a:rPr lang="fi-FI" sz="1400"/>
              <a:t> </a:t>
            </a:r>
            <a:r>
              <a:rPr lang="fi-FI" sz="1400" err="1"/>
              <a:t>users</a:t>
            </a:r>
            <a:r>
              <a:rPr lang="fi-FI" sz="1400"/>
              <a:t> </a:t>
            </a:r>
            <a:r>
              <a:rPr lang="fi-FI" sz="1000"/>
              <a:t>(9/2016) </a:t>
            </a:r>
          </a:p>
          <a:p>
            <a:pPr marL="835253" lvl="1" indent="-278418"/>
            <a:r>
              <a:rPr lang="fi-FI" sz="1050" err="1"/>
              <a:t>About</a:t>
            </a:r>
            <a:r>
              <a:rPr lang="fi-FI" sz="1050"/>
              <a:t> 830 000 data </a:t>
            </a:r>
            <a:r>
              <a:rPr lang="fi-FI" sz="1050" err="1"/>
              <a:t>downloads</a:t>
            </a:r>
            <a:r>
              <a:rPr lang="fi-FI" sz="1050"/>
              <a:t> / </a:t>
            </a:r>
            <a:r>
              <a:rPr lang="fi-FI" sz="1050" err="1"/>
              <a:t>day</a:t>
            </a:r>
            <a:endParaRPr lang="fi-FI" sz="1050"/>
          </a:p>
          <a:p>
            <a:pPr marL="835253" lvl="1" indent="-278418"/>
            <a:r>
              <a:rPr lang="fi-FI" sz="1050"/>
              <a:t>Enterprise </a:t>
            </a:r>
            <a:r>
              <a:rPr lang="fi-FI" sz="1050" err="1"/>
              <a:t>users</a:t>
            </a:r>
            <a:r>
              <a:rPr lang="fi-FI" sz="1050"/>
              <a:t> </a:t>
            </a:r>
            <a:r>
              <a:rPr lang="fi-FI" sz="1050" err="1"/>
              <a:t>from</a:t>
            </a:r>
            <a:r>
              <a:rPr lang="fi-FI" sz="1050"/>
              <a:t> </a:t>
            </a:r>
            <a:r>
              <a:rPr lang="fi-FI" sz="1050" err="1"/>
              <a:t>nearly</a:t>
            </a:r>
            <a:r>
              <a:rPr lang="fi-FI" sz="1050"/>
              <a:t> 30 </a:t>
            </a:r>
            <a:r>
              <a:rPr lang="fi-FI" sz="1050" err="1"/>
              <a:t>sectors</a:t>
            </a:r>
            <a:endParaRPr lang="fi-FI" sz="2000"/>
          </a:p>
          <a:p>
            <a:pPr marL="835253" lvl="1" indent="-278418"/>
            <a:endParaRPr lang="fi-FI" sz="1000"/>
          </a:p>
          <a:p>
            <a:pPr marL="278418" indent="-278418"/>
            <a:r>
              <a:rPr lang="fi-FI" sz="1600" err="1"/>
              <a:t>Dozens</a:t>
            </a:r>
            <a:r>
              <a:rPr lang="fi-FI" sz="1600"/>
              <a:t> of </a:t>
            </a:r>
            <a:r>
              <a:rPr lang="fi-FI" sz="1600" err="1"/>
              <a:t>new</a:t>
            </a:r>
            <a:r>
              <a:rPr lang="fi-FI" sz="1600"/>
              <a:t> </a:t>
            </a:r>
            <a:r>
              <a:rPr lang="fi-FI" sz="1600" err="1"/>
              <a:t>applications</a:t>
            </a:r>
            <a:r>
              <a:rPr lang="fi-FI" sz="1600"/>
              <a:t> </a:t>
            </a:r>
            <a:r>
              <a:rPr lang="fi-FI" sz="1600" err="1"/>
              <a:t>created</a:t>
            </a:r>
            <a:r>
              <a:rPr lang="fi-FI" sz="1600"/>
              <a:t> </a:t>
            </a:r>
            <a:r>
              <a:rPr lang="fi-FI" sz="1600" err="1"/>
              <a:t>from</a:t>
            </a:r>
            <a:r>
              <a:rPr lang="fi-FI" sz="1600"/>
              <a:t> </a:t>
            </a:r>
            <a:r>
              <a:rPr lang="fi-FI" sz="1600" err="1"/>
              <a:t>FMI’s</a:t>
            </a:r>
            <a:r>
              <a:rPr lang="fi-FI" sz="1600"/>
              <a:t> open data</a:t>
            </a:r>
          </a:p>
          <a:p>
            <a:pPr marL="278418" indent="-278418"/>
            <a:endParaRPr lang="fi-FI" sz="1600"/>
          </a:p>
          <a:p>
            <a:pPr marL="278418" indent="-278418"/>
            <a:r>
              <a:rPr lang="fi-FI" sz="1600"/>
              <a:t>Open </a:t>
            </a:r>
            <a:r>
              <a:rPr lang="fi-FI" sz="1600" err="1"/>
              <a:t>source</a:t>
            </a:r>
            <a:r>
              <a:rPr lang="fi-FI" sz="1600"/>
              <a:t> – </a:t>
            </a:r>
            <a:r>
              <a:rPr lang="fi-FI" sz="1600" err="1"/>
              <a:t>Smartmet</a:t>
            </a:r>
            <a:r>
              <a:rPr lang="fi-FI" sz="1600"/>
              <a:t> </a:t>
            </a:r>
            <a:r>
              <a:rPr lang="fi-FI" sz="1600" err="1"/>
              <a:t>server</a:t>
            </a:r>
            <a:r>
              <a:rPr lang="fi-FI" sz="1600"/>
              <a:t> as of 2016</a:t>
            </a:r>
          </a:p>
        </p:txBody>
      </p:sp>
    </p:spTree>
    <p:extLst>
      <p:ext uri="{BB962C8B-B14F-4D97-AF65-F5344CB8AC3E}">
        <p14:creationId xmlns:p14="http://schemas.microsoft.com/office/powerpoint/2010/main" val="1477987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632976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475F31ED-C1B8-1644-A332-09D343800030}" type="datetime1">
              <a:rPr lang="en-US" smtClean="0"/>
              <a:t>5/7/2018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279259" y="6356352"/>
            <a:ext cx="334113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Finnish Meteorological Institute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91628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36E6ECA1-087F-0E48-BEB0-1430A7CEDD26}" type="slidenum">
              <a:rPr lang="fi-FI" smtClean="0"/>
              <a:pPr/>
              <a:t>13</a:t>
            </a:fld>
            <a:endParaRPr lang="fi-FI"/>
          </a:p>
        </p:txBody>
      </p:sp>
      <p:pic>
        <p:nvPicPr>
          <p:cNvPr id="5" name="Kuva 5" descr="Blank Flowchart (1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42" y="0"/>
            <a:ext cx="969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2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6DE082C-1897-4CEA-98EF-6CD0858AF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49" y="829940"/>
            <a:ext cx="8620174" cy="611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3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632976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475F31ED-C1B8-1644-A332-09D343800030}" type="datetime1">
              <a:rPr lang="en-US" smtClean="0"/>
              <a:t>5/7/2018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279259" y="6356352"/>
            <a:ext cx="334113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Finnish Meteorological Institute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91628" y="6356352"/>
            <a:ext cx="2227421" cy="365125"/>
          </a:xfrm>
          <a:prstGeom prst="rect">
            <a:avLst/>
          </a:prstGeom>
        </p:spPr>
        <p:txBody>
          <a:bodyPr/>
          <a:lstStyle/>
          <a:p>
            <a:fld id="{36E6ECA1-087F-0E48-BEB0-1430A7CEDD26}" type="slidenum">
              <a:rPr lang="fi-FI" smtClean="0"/>
              <a:pPr/>
              <a:t>15</a:t>
            </a:fld>
            <a:endParaRPr lang="fi-FI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828448" y="1425373"/>
          <a:ext cx="4417006" cy="3064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/>
          </p:nvPr>
        </p:nvGraphicFramePr>
        <p:xfrm>
          <a:off x="25655" y="4482297"/>
          <a:ext cx="9824583" cy="1392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Diagram 6"/>
          <p:cNvGraphicFramePr/>
          <p:nvPr>
            <p:extLst/>
          </p:nvPr>
        </p:nvGraphicFramePr>
        <p:xfrm>
          <a:off x="4527814" y="3204878"/>
          <a:ext cx="5490491" cy="1156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8" name="Diagram 7"/>
          <p:cNvGraphicFramePr/>
          <p:nvPr>
            <p:extLst/>
          </p:nvPr>
        </p:nvGraphicFramePr>
        <p:xfrm>
          <a:off x="166758" y="0"/>
          <a:ext cx="8972413" cy="1249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9" name="Diagram 8"/>
          <p:cNvGraphicFramePr/>
          <p:nvPr>
            <p:extLst/>
          </p:nvPr>
        </p:nvGraphicFramePr>
        <p:xfrm>
          <a:off x="5553774" y="2299750"/>
          <a:ext cx="3602799" cy="817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0" name="Diagram 9"/>
          <p:cNvGraphicFramePr/>
          <p:nvPr>
            <p:extLst/>
          </p:nvPr>
        </p:nvGraphicFramePr>
        <p:xfrm>
          <a:off x="5579430" y="1233887"/>
          <a:ext cx="3592258" cy="101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</p:spTree>
    <p:extLst>
      <p:ext uri="{BB962C8B-B14F-4D97-AF65-F5344CB8AC3E}">
        <p14:creationId xmlns:p14="http://schemas.microsoft.com/office/powerpoint/2010/main" val="334409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99539" y="6040444"/>
            <a:ext cx="1919287" cy="530225"/>
          </a:xfrm>
        </p:spPr>
        <p:txBody>
          <a:bodyPr anchor="t">
            <a:noAutofit/>
          </a:bodyPr>
          <a:lstStyle/>
          <a:p>
            <a:pPr algn="ctr"/>
            <a:r>
              <a:rPr lang="fi-FI" sz="1200" err="1"/>
              <a:t>NordNWP</a:t>
            </a:r>
            <a:br>
              <a:rPr lang="fi-FI" sz="1200"/>
            </a:br>
            <a:r>
              <a:rPr lang="en-US" sz="1000"/>
              <a:t>Nordic Cooperation </a:t>
            </a:r>
            <a:br>
              <a:rPr lang="en-US" sz="1000"/>
            </a:br>
            <a:r>
              <a:rPr lang="en-US" sz="1000"/>
              <a:t>in Numerical Weather Prediction</a:t>
            </a:r>
            <a:endParaRPr lang="fi-FI" sz="100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429545" y="1837903"/>
            <a:ext cx="6438900" cy="4543425"/>
          </a:xfrm>
        </p:spPr>
        <p:txBody>
          <a:bodyPr>
            <a:noAutofit/>
          </a:bodyPr>
          <a:lstStyle/>
          <a:p>
            <a:pPr algn="l">
              <a:spcAft>
                <a:spcPts val="731"/>
              </a:spcAft>
              <a:buNone/>
            </a:pPr>
            <a:r>
              <a:rPr lang="fi-FI" sz="1200" b="1" err="1"/>
              <a:t>Background</a:t>
            </a:r>
            <a:r>
              <a:rPr lang="fi-FI" sz="1200"/>
              <a:t>:</a:t>
            </a:r>
          </a:p>
          <a:p>
            <a:pPr marL="857250" lvl="1" indent="-171450"/>
            <a:r>
              <a:rPr lang="en-GB" sz="1200"/>
              <a:t>Constantly rising costs of supercomputer systems required for weather forecasts</a:t>
            </a:r>
            <a:endParaRPr lang="en-US" sz="1200"/>
          </a:p>
          <a:p>
            <a:pPr marL="857250" lvl="1" indent="-171450"/>
            <a:r>
              <a:rPr lang="en-GB" sz="1200"/>
              <a:t>Individual (small) countries have smaller capacity to offer competitive weather services required for national security, which have sufficient maintenance support performance, and which also take into account specific national conditions.</a:t>
            </a:r>
            <a:endParaRPr lang="en-US" sz="1200"/>
          </a:p>
          <a:p>
            <a:pPr algn="l">
              <a:spcAft>
                <a:spcPts val="731"/>
              </a:spcAft>
              <a:buNone/>
            </a:pPr>
            <a:r>
              <a:rPr lang="fi-FI" sz="1200" b="1" err="1"/>
              <a:t>Goals</a:t>
            </a:r>
            <a:r>
              <a:rPr lang="fi-FI" sz="1200"/>
              <a:t>:</a:t>
            </a:r>
          </a:p>
          <a:p>
            <a:pPr marL="857250" lvl="1" indent="-171450"/>
            <a:r>
              <a:rPr lang="en-GB" sz="1200"/>
              <a:t>Improve security (quality of forecasts, consideration of local variables)</a:t>
            </a:r>
            <a:endParaRPr lang="en-US" sz="1200"/>
          </a:p>
          <a:p>
            <a:pPr marL="857250" lvl="1" indent="-171450"/>
            <a:r>
              <a:rPr lang="en-GB" sz="1200"/>
              <a:t>Produce a competitive and cost-effective computer resource (research of specific national characteristics of climate change </a:t>
            </a:r>
            <a:r>
              <a:rPr lang="en-GB" sz="1200">
                <a:sym typeface="Wingdings" panose="05000000000000000000" pitchFamily="2" charset="2"/>
              </a:rPr>
              <a:t></a:t>
            </a:r>
            <a:r>
              <a:rPr lang="en-GB" sz="1200"/>
              <a:t> knowledge for the business sphere)</a:t>
            </a:r>
            <a:endParaRPr lang="en-US" sz="1200"/>
          </a:p>
          <a:p>
            <a:pPr marL="857250" lvl="1" indent="-171450"/>
            <a:r>
              <a:rPr lang="en-GB" sz="1200"/>
              <a:t>Eliminate duplication of effort, combine resources and know-how </a:t>
            </a:r>
            <a:endParaRPr lang="en-US" sz="1200"/>
          </a:p>
          <a:p>
            <a:pPr marL="857250" lvl="1" indent="-171450"/>
            <a:r>
              <a:rPr lang="en-GB" sz="1200"/>
              <a:t>Strengthen the position of the Nordic countries as a leading global player in the field</a:t>
            </a:r>
            <a:endParaRPr lang="en-US" sz="1200"/>
          </a:p>
          <a:p>
            <a:pPr algn="l">
              <a:spcAft>
                <a:spcPts val="731"/>
              </a:spcAft>
              <a:buNone/>
            </a:pPr>
            <a:endParaRPr lang="fi-FI" sz="1200"/>
          </a:p>
          <a:p>
            <a:pPr algn="l">
              <a:spcAft>
                <a:spcPts val="731"/>
              </a:spcAft>
              <a:buNone/>
            </a:pPr>
            <a:r>
              <a:rPr lang="fi-FI" sz="1200" b="1"/>
              <a:t>Schedule and </a:t>
            </a:r>
            <a:r>
              <a:rPr lang="fi-FI" sz="1200" b="1" err="1"/>
              <a:t>funding</a:t>
            </a:r>
            <a:endParaRPr lang="fi-FI" sz="1200"/>
          </a:p>
          <a:p>
            <a:pPr marL="999896" lvl="3" indent="-171450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</a:pPr>
            <a:r>
              <a:rPr lang="fi-FI" sz="1200"/>
              <a:t>Project </a:t>
            </a:r>
            <a:r>
              <a:rPr lang="fi-FI" sz="1200" err="1"/>
              <a:t>started</a:t>
            </a:r>
            <a:r>
              <a:rPr lang="fi-FI" sz="1200"/>
              <a:t> in 2013</a:t>
            </a:r>
          </a:p>
          <a:p>
            <a:pPr marL="999896" lvl="3" indent="-171450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</a:pPr>
            <a:r>
              <a:rPr lang="en-GB" sz="1200"/>
              <a:t>Phased transition to joint production 2017/2018 –2022</a:t>
            </a:r>
          </a:p>
          <a:p>
            <a:pPr marL="999896" lvl="3" indent="-171450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</a:pPr>
            <a:r>
              <a:rPr lang="en-GB" sz="1200"/>
              <a:t>Based on currently existing funding in each country</a:t>
            </a:r>
          </a:p>
          <a:p>
            <a:pPr marL="999896" lvl="3" indent="-171450">
              <a:lnSpc>
                <a:spcPct val="100000"/>
              </a:lnSpc>
              <a:spcBef>
                <a:spcPts val="0"/>
              </a:spcBef>
              <a:spcAft>
                <a:spcPts val="487"/>
              </a:spcAft>
            </a:pPr>
            <a:r>
              <a:rPr lang="en-GB" sz="1200"/>
              <a:t>10-member high-res MEPS ensemble in production since October 2017.</a:t>
            </a:r>
            <a:endParaRPr lang="en-US" sz="1200"/>
          </a:p>
          <a:p>
            <a:pPr marL="278435" indent="-278435">
              <a:spcAft>
                <a:spcPts val="974"/>
              </a:spcAft>
              <a:buFont typeface="Arial" panose="020B0604020202020204" pitchFamily="34" charset="0"/>
              <a:buChar char="•"/>
            </a:pPr>
            <a:endParaRPr lang="fi-FI" sz="1137"/>
          </a:p>
        </p:txBody>
      </p:sp>
      <p:pic>
        <p:nvPicPr>
          <p:cNvPr id="8" name="Picture 2" descr="http://www.helsinginlipputehdas.fi/kuvat/poyta/suom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3" y="1536979"/>
            <a:ext cx="1199383" cy="732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helsinginlipputehdas.fi/kuvat/poyta/norj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3" y="2433958"/>
            <a:ext cx="1199383" cy="826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helsinginlipputehdas.fi/kuvat/poyta/ruots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3" y="3425291"/>
            <a:ext cx="1199383" cy="822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helsinginlipputehdas.fi/kuvat/poyta/islant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3" y="4412402"/>
            <a:ext cx="1199383" cy="822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www.helsinginlipputehdas.fi/kuvat/poyta/tansk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3" y="5399513"/>
            <a:ext cx="1199383" cy="837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213521" y="375245"/>
            <a:ext cx="7840370" cy="132556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4000" kern="1200">
                <a:solidFill>
                  <a:srgbClr val="63B9E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sz="3600"/>
              <a:t>Nordic </a:t>
            </a:r>
            <a:r>
              <a:rPr lang="fi-FI" sz="3600" err="1"/>
              <a:t>cooperation</a:t>
            </a:r>
            <a:endParaRPr lang="fi-FI" sz="3600"/>
          </a:p>
          <a:p>
            <a:pPr marL="571500" indent="-571500" algn="l">
              <a:buFontTx/>
              <a:buChar char="-"/>
            </a:pPr>
            <a:r>
              <a:rPr lang="fi-FI" sz="2000" err="1"/>
              <a:t>Joint</a:t>
            </a:r>
            <a:r>
              <a:rPr lang="fi-FI" sz="2000"/>
              <a:t> </a:t>
            </a:r>
            <a:r>
              <a:rPr lang="fi-FI" sz="2000" err="1"/>
              <a:t>production</a:t>
            </a:r>
            <a:r>
              <a:rPr lang="fi-FI" sz="2000"/>
              <a:t> of </a:t>
            </a:r>
            <a:r>
              <a:rPr lang="fi-FI" sz="2000" err="1"/>
              <a:t>numerical</a:t>
            </a:r>
            <a:r>
              <a:rPr lang="fi-FI" sz="2000"/>
              <a:t> </a:t>
            </a:r>
            <a:r>
              <a:rPr lang="fi-FI" sz="2000" err="1"/>
              <a:t>weather</a:t>
            </a:r>
            <a:r>
              <a:rPr lang="fi-FI" sz="2000"/>
              <a:t> </a:t>
            </a:r>
            <a:r>
              <a:rPr lang="fi-FI" sz="2000" err="1"/>
              <a:t>predictions</a:t>
            </a:r>
            <a:r>
              <a:rPr lang="fi-FI" sz="2000"/>
              <a:t> </a:t>
            </a:r>
            <a:r>
              <a:rPr lang="fi-FI" sz="2000" err="1"/>
              <a:t>Joint</a:t>
            </a:r>
            <a:r>
              <a:rPr lang="fi-FI" sz="2000"/>
              <a:t> </a:t>
            </a:r>
            <a:r>
              <a:rPr lang="fi-FI" sz="2000" err="1"/>
              <a:t>acquisition</a:t>
            </a:r>
            <a:r>
              <a:rPr lang="fi-FI" sz="2000"/>
              <a:t> of </a:t>
            </a:r>
            <a:r>
              <a:rPr lang="fi-FI" sz="2000" err="1"/>
              <a:t>supercomputers</a:t>
            </a:r>
            <a:endParaRPr lang="fi-FI" sz="2000"/>
          </a:p>
        </p:txBody>
      </p:sp>
    </p:spTree>
    <p:extLst>
      <p:ext uri="{BB962C8B-B14F-4D97-AF65-F5344CB8AC3E}">
        <p14:creationId xmlns:p14="http://schemas.microsoft.com/office/powerpoint/2010/main" val="3669961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EPS_slides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" t="6110" b="2500"/>
          <a:stretch/>
        </p:blipFill>
        <p:spPr>
          <a:xfrm>
            <a:off x="0" y="104775"/>
            <a:ext cx="9772539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13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5" y="1300759"/>
            <a:ext cx="5955201" cy="527149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793598" y="419100"/>
            <a:ext cx="6044654" cy="71020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4000" kern="1200">
                <a:solidFill>
                  <a:srgbClr val="63B9E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sz="3600" err="1"/>
              <a:t>Model</a:t>
            </a:r>
            <a:r>
              <a:rPr lang="fi-FI" sz="3600"/>
              <a:t> domain for MEPS</a:t>
            </a:r>
          </a:p>
        </p:txBody>
      </p:sp>
    </p:spTree>
    <p:extLst>
      <p:ext uri="{BB962C8B-B14F-4D97-AF65-F5344CB8AC3E}">
        <p14:creationId xmlns:p14="http://schemas.microsoft.com/office/powerpoint/2010/main" val="2394570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PS_slides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t="16112" r="3020" b="14027"/>
          <a:stretch/>
        </p:blipFill>
        <p:spPr>
          <a:xfrm>
            <a:off x="0" y="1104900"/>
            <a:ext cx="8858251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47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6D16-9D16-F24D-AE58-A409CC6DD201}" type="datetime1">
              <a:rPr lang="fi-FI" smtClean="0"/>
              <a:t>7.5.2018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pPr/>
              <a:t>2</a:t>
            </a:fld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19229"/>
            <a:ext cx="5940017" cy="5940017"/>
          </a:xfrm>
          <a:prstGeom prst="rect">
            <a:avLst/>
          </a:prstGeom>
        </p:spPr>
      </p:pic>
      <p:pic>
        <p:nvPicPr>
          <p:cNvPr id="8" name="Picture 9" descr="A close up of a map&#10;&#10;Description generated with high confidence">
            <a:extLst>
              <a:ext uri="{FF2B5EF4-FFF2-40B4-BE49-F238E27FC236}">
                <a16:creationId xmlns:a16="http://schemas.microsoft.com/office/drawing/2014/main" id="{39179BE4-CE04-4C76-87C7-239E1B3C6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09" y="1268409"/>
            <a:ext cx="2752090" cy="471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96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PS_slides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" t="14584" r="23597" b="16528"/>
          <a:stretch/>
        </p:blipFill>
        <p:spPr>
          <a:xfrm>
            <a:off x="323850" y="838199"/>
            <a:ext cx="7543800" cy="524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36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PS_slides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18611" r="4053" b="13195"/>
          <a:stretch/>
        </p:blipFill>
        <p:spPr>
          <a:xfrm>
            <a:off x="209550" y="1228725"/>
            <a:ext cx="8639912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32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PS_slides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t="20278" r="3536" b="14584"/>
          <a:stretch/>
        </p:blipFill>
        <p:spPr>
          <a:xfrm>
            <a:off x="304800" y="1390650"/>
            <a:ext cx="836295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63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PS_slides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t="15973" r="4363" b="15694"/>
          <a:stretch/>
        </p:blipFill>
        <p:spPr>
          <a:xfrm>
            <a:off x="276225" y="1314449"/>
            <a:ext cx="8543925" cy="468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58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PS_slides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t="18472" r="3121" b="15694"/>
          <a:stretch/>
        </p:blipFill>
        <p:spPr>
          <a:xfrm>
            <a:off x="190499" y="1095374"/>
            <a:ext cx="8613735" cy="462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45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PS_slides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9167" r="7776" b="11667"/>
          <a:stretch/>
        </p:blipFill>
        <p:spPr>
          <a:xfrm>
            <a:off x="304800" y="1019174"/>
            <a:ext cx="830077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02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PS_slides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t="13056" r="2088" b="11945"/>
          <a:stretch/>
        </p:blipFill>
        <p:spPr>
          <a:xfrm>
            <a:off x="114300" y="895349"/>
            <a:ext cx="8698530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18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PS_slides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t="11111" r="2709" b="12223"/>
          <a:stretch/>
        </p:blipFill>
        <p:spPr>
          <a:xfrm>
            <a:off x="238124" y="676274"/>
            <a:ext cx="8590206" cy="540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29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37459" y="1126525"/>
            <a:ext cx="9224733" cy="620027"/>
          </a:xfrm>
          <a:prstGeom prst="rect">
            <a:avLst/>
          </a:prstGeom>
        </p:spPr>
        <p:txBody>
          <a:bodyPr spcFirstLastPara="1" vert="horz" wrap="square" lIns="98980" tIns="98980" rIns="98980" bIns="98980" rtlCol="0" anchor="t" anchorCtr="0">
            <a:noAutofit/>
          </a:bodyPr>
          <a:lstStyle/>
          <a:p>
            <a:r>
              <a:rPr lang="en-GB"/>
              <a:t>Properties of MEPS-</a:t>
            </a:r>
            <a:r>
              <a:rPr lang="en-GB" err="1"/>
              <a:t>nowcast</a:t>
            </a:r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37459" y="1892437"/>
            <a:ext cx="4330447" cy="3698728"/>
          </a:xfrm>
          <a:prstGeom prst="rect">
            <a:avLst/>
          </a:prstGeom>
        </p:spPr>
        <p:txBody>
          <a:bodyPr spcFirstLastPara="1" vert="horz" wrap="square" lIns="98980" tIns="98980" rIns="98980" bIns="98980" rtlCol="0" anchor="t" anchorCtr="0">
            <a:noAutofit/>
          </a:bodyPr>
          <a:lstStyle/>
          <a:p>
            <a:r>
              <a:rPr lang="en-GB"/>
              <a:t>Same domain/resolution/levels as MEPS</a:t>
            </a:r>
            <a:endParaRPr/>
          </a:p>
          <a:p>
            <a:r>
              <a:rPr lang="en-GB"/>
              <a:t>Hourly cycling, forecast up to 9h</a:t>
            </a:r>
            <a:endParaRPr/>
          </a:p>
          <a:p>
            <a:r>
              <a:rPr lang="en-GB"/>
              <a:t>15 minute cutoff, 10 min for non-MET radars</a:t>
            </a:r>
            <a:endParaRPr/>
          </a:p>
          <a:p>
            <a:r>
              <a:rPr lang="en-GB"/>
              <a:t>Assimilated observations</a:t>
            </a:r>
            <a:endParaRPr/>
          </a:p>
          <a:p>
            <a:pPr lvl="1">
              <a:spcBef>
                <a:spcPts val="0"/>
              </a:spcBef>
            </a:pPr>
            <a:r>
              <a:rPr lang="en-GB"/>
              <a:t>Conventional</a:t>
            </a:r>
            <a:endParaRPr/>
          </a:p>
          <a:p>
            <a:pPr lvl="1">
              <a:spcBef>
                <a:spcPts val="0"/>
              </a:spcBef>
            </a:pPr>
            <a:r>
              <a:rPr lang="en-GB"/>
              <a:t>Radar</a:t>
            </a:r>
            <a:endParaRPr/>
          </a:p>
          <a:p>
            <a:pPr lvl="1">
              <a:spcBef>
                <a:spcPts val="0"/>
              </a:spcBef>
            </a:pPr>
            <a:r>
              <a:rPr lang="en-GB"/>
              <a:t>IASI,AMSUA,AMSUB,MHS in passive mode</a:t>
            </a:r>
            <a:endParaRPr/>
          </a:p>
          <a:p>
            <a:r>
              <a:rPr lang="en-GB"/>
              <a:t>Observations not assimilated (as compared to MEPS</a:t>
            </a:r>
            <a:endParaRPr/>
          </a:p>
          <a:p>
            <a:pPr lvl="1">
              <a:spcBef>
                <a:spcPts val="0"/>
              </a:spcBef>
            </a:pPr>
            <a:r>
              <a:rPr lang="en-GB"/>
              <a:t>GNSS, to late</a:t>
            </a:r>
            <a:endParaRPr/>
          </a:p>
          <a:p>
            <a:pPr lvl="1">
              <a:spcBef>
                <a:spcPts val="0"/>
              </a:spcBef>
            </a:pPr>
            <a:r>
              <a:rPr lang="en-GB"/>
              <a:t>ASCAT, to late</a:t>
            </a:r>
            <a:endParaRPr/>
          </a:p>
          <a:p>
            <a:pPr>
              <a:lnSpc>
                <a:spcPct val="115000"/>
              </a:lnSpc>
              <a:buClr>
                <a:schemeClr val="dk2"/>
              </a:buClr>
              <a:buFont typeface="Arial"/>
              <a:buChar char="●"/>
            </a:pPr>
            <a:r>
              <a:rPr lang="en-GB"/>
              <a:t>NEMO sst is take from a matching NEMO forecast</a:t>
            </a:r>
            <a:endParaRPr/>
          </a:p>
          <a:p>
            <a:pPr marL="0" indent="0">
              <a:lnSpc>
                <a:spcPct val="115000"/>
              </a:lnSpc>
              <a:spcBef>
                <a:spcPts val="1732"/>
              </a:spcBef>
              <a:spcAft>
                <a:spcPts val="1732"/>
              </a:spcAft>
              <a:buNone/>
            </a:pPr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5142670" y="1892437"/>
            <a:ext cx="4419440" cy="3698728"/>
          </a:xfrm>
          <a:prstGeom prst="rect">
            <a:avLst/>
          </a:prstGeom>
        </p:spPr>
        <p:txBody>
          <a:bodyPr spcFirstLastPara="1" vert="horz" wrap="square" lIns="98980" tIns="98980" rIns="98980" bIns="98980" rtlCol="0" anchor="t" anchorCtr="0">
            <a:noAutofit/>
          </a:bodyPr>
          <a:lstStyle/>
          <a:p>
            <a:r>
              <a:rPr lang="en-GB"/>
              <a:t>First guess</a:t>
            </a:r>
            <a:endParaRPr/>
          </a:p>
          <a:p>
            <a:pPr lvl="1">
              <a:spcBef>
                <a:spcPts val="0"/>
              </a:spcBef>
            </a:pPr>
            <a:r>
              <a:rPr lang="en-GB"/>
              <a:t>Atmosphere takes MEPS@mbr000 from {00,06,12,18} usually means a 3-8h forecast. </a:t>
            </a:r>
            <a:r>
              <a:rPr lang="en-GB" b="1"/>
              <a:t>6-11 due to a bug...</a:t>
            </a:r>
            <a:endParaRPr b="1"/>
          </a:p>
          <a:p>
            <a:pPr lvl="1">
              <a:spcBef>
                <a:spcPts val="0"/>
              </a:spcBef>
            </a:pPr>
            <a:r>
              <a:rPr lang="en-GB"/>
              <a:t>Surface is cycled, started from mbr000.</a:t>
            </a:r>
            <a:endParaRPr/>
          </a:p>
          <a:p>
            <a:r>
              <a:rPr lang="en-GB"/>
              <a:t>Surface assimilation uses MESCAN settings</a:t>
            </a:r>
            <a:endParaRPr/>
          </a:p>
          <a:p>
            <a:r>
              <a:rPr lang="en-GB"/>
              <a:t>Runs on teho/lxserv1822. </a:t>
            </a:r>
            <a:endParaRPr/>
          </a:p>
          <a:p>
            <a:r>
              <a:rPr lang="en-GB"/>
              <a:t>+9h forecast available ~25 min after cutoff. The whole suite completes after 30-35 min.</a:t>
            </a:r>
            <a:endParaRPr/>
          </a:p>
          <a:p>
            <a:r>
              <a:rPr lang="en-GB"/>
              <a:t>Verification setup</a:t>
            </a:r>
            <a:endParaRPr/>
          </a:p>
          <a:p>
            <a:pPr marL="0" indent="0">
              <a:spcBef>
                <a:spcPts val="1732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https://mc-22-utv.smhi.se/verification/7_DAYS_MNWC</a:t>
            </a:r>
            <a:endParaRPr/>
          </a:p>
          <a:p>
            <a:pPr marL="0" indent="0">
              <a:spcBef>
                <a:spcPts val="1732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https://mc-22-utv.smhi.se/verification/7_DAYS_MNWC_LAG</a:t>
            </a:r>
            <a:endParaRPr/>
          </a:p>
          <a:p>
            <a:pPr marL="0" indent="0">
              <a:spcBef>
                <a:spcPts val="1732"/>
              </a:spcBef>
              <a:buNone/>
            </a:pPr>
            <a:endParaRPr/>
          </a:p>
          <a:p>
            <a:pPr marL="0" indent="0">
              <a:spcBef>
                <a:spcPts val="1732"/>
              </a:spcBef>
              <a:spcAft>
                <a:spcPts val="1732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8233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1EB2D-5E6E-486A-B556-37A24F401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4A74F8-6D4D-4308-90D3-45CE24B6D0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11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354E83D-FAED-4644-BAD3-E3CA5489B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88" y="1252846"/>
            <a:ext cx="8288158" cy="539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12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Funding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B450-3031-1040-9494-0D5DB378DF29}" type="datetime1">
              <a:rPr lang="fi-FI" smtClean="0"/>
              <a:t>7.5.2018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pPr/>
              <a:t>3</a:t>
            </a:fld>
            <a:endParaRPr lang="fi-FI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i-FI" sz="1949" err="1"/>
              <a:t>Budget</a:t>
            </a:r>
            <a:r>
              <a:rPr lang="fi-FI" sz="1949"/>
              <a:t> </a:t>
            </a:r>
            <a:r>
              <a:rPr lang="fi-FI" sz="1949" err="1"/>
              <a:t>funding</a:t>
            </a:r>
            <a:r>
              <a:rPr lang="fi-FI" sz="1949"/>
              <a:t> (63%)</a:t>
            </a:r>
          </a:p>
          <a:p>
            <a:pPr>
              <a:buNone/>
            </a:pPr>
            <a:endParaRPr lang="fi-FI" sz="1949"/>
          </a:p>
          <a:p>
            <a:pPr>
              <a:buNone/>
            </a:pPr>
            <a:r>
              <a:rPr lang="fi-FI" sz="1949" err="1"/>
              <a:t>Revenue</a:t>
            </a:r>
            <a:r>
              <a:rPr lang="fi-FI" sz="1949"/>
              <a:t> </a:t>
            </a:r>
            <a:r>
              <a:rPr lang="fi-FI" sz="1949" err="1"/>
              <a:t>from</a:t>
            </a:r>
            <a:r>
              <a:rPr lang="fi-FI" sz="1949"/>
              <a:t> </a:t>
            </a:r>
            <a:r>
              <a:rPr lang="fi-FI" sz="1949" err="1"/>
              <a:t>co-financed</a:t>
            </a:r>
            <a:r>
              <a:rPr lang="fi-FI" sz="1949"/>
              <a:t> </a:t>
            </a:r>
            <a:r>
              <a:rPr lang="fi-FI" sz="1949" err="1"/>
              <a:t>operations</a:t>
            </a:r>
            <a:r>
              <a:rPr lang="fi-FI" sz="1949"/>
              <a:t> (22%)</a:t>
            </a:r>
          </a:p>
          <a:p>
            <a:pPr lvl="1"/>
            <a:r>
              <a:rPr lang="fi-FI" sz="1949"/>
              <a:t>Academy of Finland</a:t>
            </a:r>
          </a:p>
          <a:p>
            <a:pPr lvl="1"/>
            <a:r>
              <a:rPr lang="fi-FI" sz="1949"/>
              <a:t>EU</a:t>
            </a:r>
          </a:p>
          <a:p>
            <a:pPr lvl="1"/>
            <a:r>
              <a:rPr lang="fi-FI" sz="1949"/>
              <a:t>Tekes </a:t>
            </a:r>
          </a:p>
          <a:p>
            <a:pPr lvl="1"/>
            <a:r>
              <a:rPr lang="fi-FI" sz="1949" err="1"/>
              <a:t>Ministry</a:t>
            </a:r>
            <a:r>
              <a:rPr lang="fi-FI" sz="1949"/>
              <a:t> of </a:t>
            </a:r>
            <a:r>
              <a:rPr lang="fi-FI" sz="1949" err="1"/>
              <a:t>Foreign</a:t>
            </a:r>
            <a:r>
              <a:rPr lang="fi-FI" sz="1949"/>
              <a:t> </a:t>
            </a:r>
            <a:r>
              <a:rPr lang="fi-FI" sz="1949" err="1"/>
              <a:t>Affairs</a:t>
            </a:r>
            <a:endParaRPr lang="fi-FI" sz="1949"/>
          </a:p>
          <a:p>
            <a:pPr lvl="1"/>
            <a:r>
              <a:rPr lang="fi-FI" sz="1949" err="1"/>
              <a:t>Other</a:t>
            </a:r>
            <a:r>
              <a:rPr lang="fi-FI" sz="1949"/>
              <a:t> </a:t>
            </a:r>
            <a:r>
              <a:rPr lang="fi-FI" sz="1949" err="1"/>
              <a:t>ministries</a:t>
            </a:r>
            <a:r>
              <a:rPr lang="fi-FI" sz="1949"/>
              <a:t> </a:t>
            </a:r>
          </a:p>
          <a:p>
            <a:pPr lvl="1"/>
            <a:r>
              <a:rPr lang="fi-FI" sz="1949"/>
              <a:t>ESA</a:t>
            </a:r>
          </a:p>
          <a:p>
            <a:pPr lvl="1"/>
            <a:r>
              <a:rPr lang="fi-FI" sz="1949" err="1"/>
              <a:t>Other</a:t>
            </a:r>
            <a:r>
              <a:rPr lang="fi-FI" sz="1949"/>
              <a:t> </a:t>
            </a:r>
          </a:p>
          <a:p>
            <a:pPr lvl="1"/>
            <a:endParaRPr lang="fi-FI" sz="1949"/>
          </a:p>
          <a:p>
            <a:pPr>
              <a:buNone/>
            </a:pPr>
            <a:r>
              <a:rPr lang="fi-FI" sz="1949" err="1"/>
              <a:t>Revenue</a:t>
            </a:r>
            <a:r>
              <a:rPr lang="fi-FI" sz="1949"/>
              <a:t> </a:t>
            </a:r>
            <a:r>
              <a:rPr lang="fi-FI" sz="1949" err="1"/>
              <a:t>from</a:t>
            </a:r>
            <a:r>
              <a:rPr lang="fi-FI" sz="1949"/>
              <a:t> </a:t>
            </a:r>
            <a:r>
              <a:rPr lang="fi-FI" sz="1949" err="1"/>
              <a:t>commercial</a:t>
            </a:r>
            <a:r>
              <a:rPr lang="fi-FI" sz="1949"/>
              <a:t> </a:t>
            </a:r>
            <a:r>
              <a:rPr lang="fi-FI" sz="1949" err="1"/>
              <a:t>operations</a:t>
            </a:r>
            <a:r>
              <a:rPr lang="fi-FI" sz="1949"/>
              <a:t> 14%</a:t>
            </a:r>
          </a:p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488" y="1328734"/>
            <a:ext cx="3022706" cy="418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57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984EBAA-B489-4966-A9CF-99CD98647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025" y="739580"/>
            <a:ext cx="7659746" cy="57574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FC2235A-8D38-42F0-BE14-57474223D8B5}"/>
              </a:ext>
            </a:extLst>
          </p:cNvPr>
          <p:cNvSpPr txBox="1">
            <a:spLocks/>
          </p:cNvSpPr>
          <p:nvPr/>
        </p:nvSpPr>
        <p:spPr>
          <a:xfrm>
            <a:off x="337459" y="593367"/>
            <a:ext cx="9224733" cy="763600"/>
          </a:xfrm>
          <a:prstGeom prst="rect">
            <a:avLst/>
          </a:prstGeom>
        </p:spPr>
        <p:txBody>
          <a:bodyPr/>
          <a:lstStyle>
            <a:lvl1pPr algn="l" defTabSz="779526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3400" kern="1200">
                <a:solidFill>
                  <a:srgbClr val="63B9E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LAPS</a:t>
            </a:r>
          </a:p>
        </p:txBody>
      </p:sp>
    </p:spTree>
    <p:extLst>
      <p:ext uri="{BB962C8B-B14F-4D97-AF65-F5344CB8AC3E}">
        <p14:creationId xmlns:p14="http://schemas.microsoft.com/office/powerpoint/2010/main" val="1443179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53280" y="620640"/>
            <a:ext cx="979272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fi-FI" sz="3800" b="0" strike="noStrike" spc="-1" err="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Postprocessing</a:t>
            </a:r>
            <a:r>
              <a:rPr lang="fi-FI" sz="3800" b="0" strike="noStrike" spc="-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&amp; </a:t>
            </a:r>
            <a:r>
              <a:rPr lang="fi-FI" sz="3800" b="0" strike="noStrike" spc="-1" err="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Model</a:t>
            </a:r>
            <a:r>
              <a:rPr lang="fi-FI" sz="3800" spc="-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fi-FI" sz="3800" spc="-1" err="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</a:t>
            </a:r>
            <a:r>
              <a:rPr lang="fi-FI" sz="3800" b="0" strike="noStrike" spc="-1" err="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alibration</a:t>
            </a:r>
            <a:endParaRPr lang="fi-FI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TextShape 2"/>
          <p:cNvSpPr txBox="1"/>
          <p:nvPr/>
        </p:nvSpPr>
        <p:spPr>
          <a:xfrm>
            <a:off x="269280" y="1340639"/>
            <a:ext cx="9183600" cy="538056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marL="342900" indent="-342265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FMI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has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put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lot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effort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to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this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during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past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years</a:t>
            </a:r>
            <a:endParaRPr lang="fi-FI" sz="24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028700" lvl="1" indent="-342265">
              <a:lnSpc>
                <a:spcPct val="100000"/>
              </a:lnSpc>
              <a:buClr>
                <a:srgbClr val="BFBFBF"/>
              </a:buClr>
              <a:buFont typeface="Arial"/>
              <a:buChar char="•"/>
            </a:pP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PP 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work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is ”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fficial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ly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recognized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” at FMI on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several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levels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Work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is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monitored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a 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steering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group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new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recruitments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for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development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endParaRPr lang="fi-FI" sz="18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028700" lvl="1" indent="-342265">
              <a:lnSpc>
                <a:spcPct val="100000"/>
              </a:lnSpc>
              <a:buClr>
                <a:srgbClr val="BFBFBF"/>
              </a:buClr>
              <a:buFont typeface="Arial"/>
              <a:buChar char="•"/>
            </a:pP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Motivation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make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forecasters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’ life 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easier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enerate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better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customer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products and 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new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parameters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Make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number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data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sources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smaller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endParaRPr lang="fi-FI" sz="24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265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Currently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are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using</a:t>
            </a:r>
            <a:endParaRPr lang="fi-FI" sz="24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028700" lvl="1" indent="-342265">
              <a:lnSpc>
                <a:spcPct val="100000"/>
              </a:lnSpc>
              <a:buClr>
                <a:srgbClr val="BFBFBF"/>
              </a:buClr>
              <a:buFont typeface="Arial"/>
              <a:buChar char="•"/>
            </a:pP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Scandinavia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forecasters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’ 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edited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data</a:t>
            </a:r>
            <a:endParaRPr lang="fi-FI" sz="18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028700" lvl="1" indent="-342265">
              <a:lnSpc>
                <a:spcPct val="100000"/>
              </a:lnSpc>
              <a:buClr>
                <a:srgbClr val="BFBFBF"/>
              </a:buClr>
              <a:buFont typeface="Arial"/>
              <a:buChar char="•"/>
            </a:pP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Europe (outside of 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Scandinavia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): MOS (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Model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Output 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Statistics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 –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calibrated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ECMWF 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temp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forecasts</a:t>
            </a:r>
            <a:endParaRPr lang="fi-FI" sz="2000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028700" lvl="1" indent="-342265">
              <a:lnSpc>
                <a:spcPct val="100000"/>
              </a:lnSpc>
              <a:buClr>
                <a:srgbClr val="BFBFBF"/>
              </a:buClr>
              <a:buFont typeface="Arial"/>
              <a:buChar char="•"/>
            </a:pP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World (outside of Europe): Kalman-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corrected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ECMWF 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temp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forecasts</a:t>
            </a:r>
            <a:endParaRPr lang="fi-FI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028700" lvl="1" indent="-342265">
              <a:lnSpc>
                <a:spcPct val="100000"/>
              </a:lnSpc>
              <a:buClr>
                <a:srgbClr val="BFBFBF"/>
              </a:buClr>
              <a:buFont typeface="Arial"/>
              <a:buChar char="•"/>
            </a:pP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data is 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available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grids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Kalman/MOS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calibrated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forecasts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are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available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also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for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points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lang="fi-FI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485900" lvl="2" indent="-342265">
              <a:buClr>
                <a:srgbClr val="BFBFBF"/>
              </a:buClr>
              <a:buFont typeface="Arial"/>
              <a:buChar char="•"/>
            </a:pPr>
            <a:r>
              <a:rPr lang="fi-FI" sz="175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Gridding</a:t>
            </a:r>
            <a:r>
              <a:rPr lang="fi-FI" sz="17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75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uses</a:t>
            </a:r>
            <a:r>
              <a:rPr lang="fi-FI" sz="17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75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Kriging</a:t>
            </a:r>
            <a:r>
              <a:rPr lang="fi-FI" sz="17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75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with</a:t>
            </a:r>
            <a:r>
              <a:rPr lang="fi-FI" sz="17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75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topography</a:t>
            </a:r>
            <a:r>
              <a:rPr lang="fi-FI" sz="17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75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information</a:t>
            </a:r>
            <a:r>
              <a:rPr lang="fi-FI" sz="17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endParaRPr lang="fi-FI" sz="175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028700" lvl="1" indent="-342265">
              <a:lnSpc>
                <a:spcPct val="100000"/>
              </a:lnSpc>
              <a:buClr>
                <a:srgbClr val="BFBFBF"/>
              </a:buClr>
              <a:buFont typeface="Arial"/>
              <a:buChar char="•"/>
            </a:pP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also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apply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simple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terrain 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corrections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land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sea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</a:t>
            </a:r>
            <a:r>
              <a:rPr lang="fi-FI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topography</a:t>
            </a:r>
            <a:r>
              <a:rPr lang="fi-FI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 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on-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fly</a:t>
            </a:r>
            <a:endParaRPr lang="fi-FI" sz="2000" spc="-1" dirty="0" err="1">
              <a:solidFill>
                <a:srgbClr val="000000"/>
              </a:solidFill>
              <a:latin typeface="Arial"/>
              <a:cs typeface="Arial"/>
            </a:endParaRPr>
          </a:p>
          <a:p>
            <a:pPr marL="1028700" lvl="1" indent="-342265">
              <a:buClr>
                <a:srgbClr val="BFBFBF"/>
              </a:buClr>
              <a:buFont typeface="Arial"/>
              <a:buChar char="•"/>
            </a:pP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Open-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source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HIMAN (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3"/>
              </a:rPr>
              <a:t>https://github.com/fmidev/himan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postprocessing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tool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is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used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for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calculating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diagnostic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model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variables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from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DMOs</a:t>
            </a:r>
            <a:r>
              <a:rPr lang="fi-FI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</a:t>
            </a:r>
            <a:endParaRPr lang="fi-FI" sz="2000" spc="-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66" name="TextShape 4"/>
          <p:cNvSpPr txBox="1"/>
          <p:nvPr/>
        </p:nvSpPr>
        <p:spPr>
          <a:xfrm>
            <a:off x="3279240" y="6356520"/>
            <a:ext cx="334080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61269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413809" y="702360"/>
            <a:ext cx="9322056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fi-FI" sz="3600" b="0" strike="noStrike" spc="-1" dirty="0" err="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Diagnostic</a:t>
            </a:r>
            <a:r>
              <a:rPr lang="fi-FI" sz="3600" b="0" strike="noStrike" spc="-1" dirty="0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fi-FI" sz="3600" spc="-1" dirty="0" err="1">
                <a:solidFill>
                  <a:srgbClr val="63B9E9"/>
                </a:solidFill>
                <a:latin typeface="Arial Black"/>
              </a:rPr>
              <a:t>variables</a:t>
            </a:r>
            <a:r>
              <a:rPr lang="fi-FI" sz="3600" spc="-1" dirty="0">
                <a:solidFill>
                  <a:srgbClr val="63B9E9"/>
                </a:solidFill>
                <a:latin typeface="Arial Black"/>
              </a:rPr>
              <a:t> </a:t>
            </a:r>
            <a:r>
              <a:rPr lang="fi-FI" sz="3600" spc="-1" dirty="0" err="1">
                <a:solidFill>
                  <a:srgbClr val="63B9E9"/>
                </a:solidFill>
                <a:latin typeface="Arial Black"/>
              </a:rPr>
              <a:t>generated</a:t>
            </a:r>
            <a:r>
              <a:rPr lang="fi-FI" sz="3600" spc="-1" dirty="0">
                <a:solidFill>
                  <a:srgbClr val="63B9E9"/>
                </a:solidFill>
                <a:latin typeface="Arial Black"/>
              </a:rPr>
              <a:t> </a:t>
            </a:r>
            <a:r>
              <a:rPr lang="fi-FI" sz="3600" spc="-1" dirty="0" err="1">
                <a:solidFill>
                  <a:srgbClr val="63B9E9"/>
                </a:solidFill>
                <a:latin typeface="Arial Black"/>
              </a:rPr>
              <a:t>by</a:t>
            </a:r>
            <a:r>
              <a:rPr lang="fi-FI" sz="3600" spc="-1" dirty="0">
                <a:solidFill>
                  <a:srgbClr val="63B9E9"/>
                </a:solidFill>
                <a:latin typeface="Arial Black"/>
              </a:rPr>
              <a:t> post-</a:t>
            </a:r>
            <a:r>
              <a:rPr lang="fi-FI" sz="3600" spc="-1" dirty="0" err="1">
                <a:solidFill>
                  <a:srgbClr val="63B9E9"/>
                </a:solidFill>
                <a:latin typeface="Arial Black"/>
              </a:rPr>
              <a:t>processing</a:t>
            </a:r>
            <a:r>
              <a:rPr lang="fi-FI" sz="3600" spc="-1" dirty="0">
                <a:solidFill>
                  <a:srgbClr val="63B9E9"/>
                </a:solidFill>
                <a:latin typeface="Arial Black"/>
              </a:rPr>
              <a:t> team</a:t>
            </a:r>
            <a:endParaRPr lang="fi-FI" sz="3600" b="0" strike="noStrike" spc="-1" dirty="0">
              <a:solidFill>
                <a:srgbClr val="63B9E9"/>
              </a:solidFill>
              <a:latin typeface="Arial Black"/>
            </a:endParaRPr>
          </a:p>
        </p:txBody>
      </p:sp>
      <p:sp>
        <p:nvSpPr>
          <p:cNvPr id="81" name="TextShape 2"/>
          <p:cNvSpPr txBox="1"/>
          <p:nvPr/>
        </p:nvSpPr>
        <p:spPr>
          <a:xfrm>
            <a:off x="668999" y="2093026"/>
            <a:ext cx="8051400" cy="47687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43080" indent="-342720">
              <a:buClr>
                <a:srgbClr val="A6A6A6"/>
              </a:buClr>
              <a:buFont typeface="Arial"/>
              <a:buChar char="•"/>
            </a:pP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Several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diagnostic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model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variables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are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calculated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from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DMO of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all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available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NWP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models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that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we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take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in.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Both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probabilistic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and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deterministic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variables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are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calculated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</a:t>
            </a:r>
          </a:p>
          <a:p>
            <a:pPr marL="343080" indent="-342720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Started</a:t>
            </a:r>
            <a:r>
              <a:rPr lang="fi-FI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off</a:t>
            </a:r>
            <a:r>
              <a:rPr lang="fi-FI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2012 </a:t>
            </a:r>
            <a:r>
              <a:rPr lang="fi-FI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within</a:t>
            </a:r>
            <a:r>
              <a:rPr lang="fi-FI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</a:t>
            </a:r>
            <a:r>
              <a:rPr lang="fi-FI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small</a:t>
            </a:r>
            <a:r>
              <a:rPr lang="fi-FI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group</a:t>
            </a:r>
            <a:r>
              <a:rPr lang="fi-FI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</a:t>
            </a:r>
            <a:r>
              <a:rPr lang="fi-FI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forecasters</a:t>
            </a:r>
            <a:endParaRPr lang="fi-FI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Nowadays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up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to 30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people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from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all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over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FMI</a:t>
            </a:r>
          </a:p>
          <a:p>
            <a:pPr marL="1028880" lvl="1" indent="-342720">
              <a:lnSpc>
                <a:spcPct val="100000"/>
              </a:lnSpc>
              <a:buClr>
                <a:srgbClr val="BFBFBF"/>
              </a:buClr>
              <a:buFont typeface="Arial"/>
              <a:buChar char="•"/>
            </a:pPr>
            <a:r>
              <a:rPr lang="fi-FI" sz="20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Forecasters</a:t>
            </a:r>
            <a:r>
              <a:rPr lang="fi-FI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(</a:t>
            </a:r>
            <a:r>
              <a:rPr lang="fi-FI" sz="20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aviation</a:t>
            </a:r>
            <a:r>
              <a:rPr lang="fi-FI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</a:t>
            </a:r>
            <a:r>
              <a:rPr lang="fi-FI" sz="20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safety</a:t>
            </a:r>
            <a:r>
              <a:rPr lang="fi-FI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0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weather</a:t>
            </a:r>
            <a:r>
              <a:rPr lang="fi-FI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general </a:t>
            </a:r>
            <a:r>
              <a:rPr lang="fi-FI" sz="20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weather</a:t>
            </a:r>
            <a:r>
              <a:rPr lang="fi-FI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  <a:endParaRPr lang="fi-FI" sz="18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1028880" lvl="1" indent="-342720">
              <a:lnSpc>
                <a:spcPct val="100000"/>
              </a:lnSpc>
              <a:buClr>
                <a:srgbClr val="BFBFBF"/>
              </a:buClr>
              <a:buFont typeface="Arial"/>
              <a:buChar char="•"/>
            </a:pPr>
            <a:r>
              <a:rPr lang="fi-FI" sz="20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Meteorological</a:t>
            </a:r>
            <a:r>
              <a:rPr lang="fi-FI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0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research</a:t>
            </a:r>
            <a:r>
              <a:rPr lang="fi-FI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(NWP, </a:t>
            </a:r>
            <a:r>
              <a:rPr lang="fi-FI" sz="20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applications</a:t>
            </a:r>
            <a:r>
              <a:rPr lang="fi-FI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  <a:endParaRPr lang="fi-FI" sz="18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1028880" lvl="1" indent="-342720">
              <a:lnSpc>
                <a:spcPct val="100000"/>
              </a:lnSpc>
              <a:buClr>
                <a:srgbClr val="BFBFBF"/>
              </a:buClr>
              <a:buFont typeface="Arial"/>
              <a:buChar char="•"/>
            </a:pPr>
            <a:r>
              <a:rPr lang="fi-FI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IT (</a:t>
            </a:r>
            <a:r>
              <a:rPr lang="fi-FI" sz="20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production</a:t>
            </a:r>
            <a:r>
              <a:rPr lang="fi-FI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0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systems</a:t>
            </a:r>
            <a:r>
              <a:rPr lang="fi-FI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</a:t>
            </a:r>
            <a:r>
              <a:rPr lang="fi-FI" sz="20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service</a:t>
            </a:r>
            <a:r>
              <a:rPr lang="fi-FI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0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development</a:t>
            </a:r>
            <a:r>
              <a:rPr lang="fi-FI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</a:t>
            </a:r>
            <a:r>
              <a:rPr lang="fi-FI" sz="20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customer</a:t>
            </a:r>
            <a:r>
              <a:rPr lang="fi-FI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0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services</a:t>
            </a:r>
            <a:r>
              <a:rPr lang="fi-FI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  <a:endParaRPr lang="fi-FI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buClr>
                <a:srgbClr val="A6A6A6"/>
              </a:buClr>
              <a:buFont typeface="Arial"/>
              <a:buChar char="•"/>
            </a:pP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In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essence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diagnostic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postprocessing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is ”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digitalisation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” of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meteorological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expertice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and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experience</a:t>
            </a:r>
            <a:endParaRPr lang="fi-FI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080" indent="-342720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endParaRPr lang="fi-FI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TextShape 3"/>
          <p:cNvSpPr txBox="1"/>
          <p:nvPr/>
        </p:nvSpPr>
        <p:spPr>
          <a:xfrm>
            <a:off x="632880" y="6356520"/>
            <a:ext cx="2226960" cy="364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50" b="0" strike="noStrike" spc="-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12/18/17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3" name="TextShape 4"/>
          <p:cNvSpPr txBox="1"/>
          <p:nvPr/>
        </p:nvSpPr>
        <p:spPr>
          <a:xfrm>
            <a:off x="3279240" y="6356520"/>
            <a:ext cx="334080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4" name="TextShape 5"/>
          <p:cNvSpPr txBox="1"/>
          <p:nvPr/>
        </p:nvSpPr>
        <p:spPr>
          <a:xfrm>
            <a:off x="6991560" y="6356520"/>
            <a:ext cx="22269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AAECC1CD-9E8B-4653-A0AB-BA1C3F094834}" type="slidenum">
              <a:rPr lang="en-US" sz="1050" b="0" strike="noStrike" spc="-1">
                <a:solidFill>
                  <a:srgbClr val="53535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32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37956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2"/>
          <p:cNvSpPr txBox="1"/>
          <p:nvPr/>
        </p:nvSpPr>
        <p:spPr>
          <a:xfrm>
            <a:off x="508708" y="1816827"/>
            <a:ext cx="8598600" cy="480726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marL="342900" indent="-342265">
              <a:buClr>
                <a:srgbClr val="A6A6A6"/>
              </a:buClr>
              <a:buFont typeface="Arial"/>
              <a:buChar char="•"/>
            </a:pP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Testing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and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production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environments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are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separate</a:t>
            </a:r>
            <a:endParaRPr lang="fi-FI" sz="2400" spc="-1" dirty="0">
              <a:solidFill>
                <a:srgbClr val="000000"/>
              </a:solidFill>
              <a:cs typeface="Arial"/>
            </a:endParaRPr>
          </a:p>
          <a:p>
            <a:pPr marL="800100" lvl="1" indent="-342265">
              <a:buClr>
                <a:srgbClr val="A6A6A6"/>
              </a:buClr>
              <a:buFont typeface="Arial"/>
              <a:buChar char="•"/>
            </a:pP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Testing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of PP-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algorithms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is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done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on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forecaster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workstation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(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SmartMet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  <a:endParaRPr lang="fi-FI" sz="2400" spc="-1" dirty="0">
              <a:solidFill>
                <a:srgbClr val="000000"/>
              </a:solidFill>
              <a:cs typeface="Arial"/>
            </a:endParaRPr>
          </a:p>
          <a:p>
            <a:pPr marL="800100" lvl="1" indent="-342265">
              <a:buClr>
                <a:srgbClr val="A6A6A6"/>
              </a:buClr>
              <a:buFont typeface="Arial"/>
              <a:buChar char="•"/>
            </a:pP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”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Proven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good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”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algorithms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are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then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calculated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in HIMAN and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shown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in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SmartMet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as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new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model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parameters</a:t>
            </a:r>
            <a:endParaRPr lang="fi-FI" sz="2400" spc="-1" dirty="0">
              <a:solidFill>
                <a:srgbClr val="000000"/>
              </a:solidFill>
              <a:cs typeface="Arial"/>
            </a:endParaRPr>
          </a:p>
          <a:p>
            <a:pPr marL="342900" indent="-342265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Can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done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to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any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model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with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available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data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sets</a:t>
            </a:r>
            <a:endParaRPr lang="fi-FI" sz="2400" b="0" strike="noStrike" spc="-1" dirty="0" err="1">
              <a:solidFill>
                <a:srgbClr val="000000"/>
              </a:solidFill>
              <a:latin typeface="Arial"/>
              <a:cs typeface="Arial"/>
            </a:endParaRPr>
          </a:p>
          <a:p>
            <a:pPr marL="1028700" lvl="1" indent="-342265">
              <a:buClr>
                <a:srgbClr val="BFBFBF"/>
              </a:buClr>
              <a:buFont typeface="Arial"/>
              <a:buChar char="•"/>
            </a:pP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ECMWF</a:t>
            </a:r>
            <a:endParaRPr lang="en-US" sz="1600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028700" lvl="1" indent="-342265">
              <a:buClr>
                <a:srgbClr val="BFBFBF"/>
              </a:buClr>
              <a:buFont typeface="Arial"/>
              <a:buChar char="•"/>
            </a:pP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MEPS</a:t>
            </a:r>
            <a:endParaRPr lang="en-US" sz="1600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028700" lvl="1" indent="-342265">
              <a:buClr>
                <a:srgbClr val="BFBFBF"/>
              </a:buClr>
              <a:buFont typeface="Arial"/>
              <a:buChar char="•"/>
            </a:pPr>
            <a:r>
              <a:rPr lang="fi-FI" sz="1600" spc="-1" dirty="0" err="1">
                <a:solidFill>
                  <a:srgbClr val="000000"/>
                </a:solidFill>
                <a:latin typeface="Arial"/>
                <a:cs typeface="Arial"/>
              </a:rPr>
              <a:t>Hirlam</a:t>
            </a:r>
          </a:p>
          <a:p>
            <a:pPr marL="1028700" lvl="1" indent="-342265">
              <a:buClr>
                <a:srgbClr val="BFBFBF"/>
              </a:buClr>
              <a:buFont typeface="Arial"/>
              <a:buChar char="•"/>
            </a:pP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GFS</a:t>
            </a:r>
            <a:endParaRPr lang="en-US" sz="1600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028700" lvl="1" indent="-342265">
              <a:buClr>
                <a:srgbClr val="BFBFBF"/>
              </a:buClr>
              <a:buFont typeface="Arial"/>
              <a:buChar char="•"/>
            </a:pP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(GEM)</a:t>
            </a:r>
            <a:endParaRPr lang="en-US" sz="1600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028700" lvl="1" indent="-342265">
              <a:buClr>
                <a:srgbClr val="BFBFBF"/>
              </a:buClr>
              <a:buFont typeface="Arial"/>
              <a:buChar char="•"/>
            </a:pP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(DWD </a:t>
            </a:r>
            <a:r>
              <a:rPr lang="fi-FI" sz="1600" spc="-1" dirty="0" err="1">
                <a:solidFill>
                  <a:srgbClr val="000000"/>
                </a:solidFill>
                <a:latin typeface="Arial"/>
                <a:cs typeface="Arial"/>
              </a:rPr>
              <a:t>Icon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1600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265">
              <a:buClr>
                <a:srgbClr val="BFBFBF"/>
              </a:buClr>
              <a:buFont typeface="Arial"/>
              <a:buChar char="•"/>
            </a:pPr>
            <a:r>
              <a:rPr lang="fi-FI" sz="2400" spc="-1" dirty="0">
                <a:solidFill>
                  <a:srgbClr val="000000"/>
                </a:solidFill>
                <a:latin typeface="Arial"/>
                <a:cs typeface="Arial"/>
              </a:rPr>
              <a:t>Can </a:t>
            </a:r>
            <a:r>
              <a:rPr lang="fi-FI" sz="2400" spc="-1" dirty="0" err="1">
                <a:solidFill>
                  <a:srgbClr val="000000"/>
                </a:solidFill>
                <a:latin typeface="Arial"/>
                <a:cs typeface="Arial"/>
              </a:rPr>
              <a:t>be</a:t>
            </a:r>
            <a:r>
              <a:rPr lang="fi-FI" sz="2400" spc="-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latin typeface="Arial"/>
                <a:cs typeface="Arial"/>
              </a:rPr>
              <a:t>used</a:t>
            </a:r>
            <a:r>
              <a:rPr lang="fi-FI" sz="2400" spc="-1" dirty="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fi-FI" sz="2400" spc="-1" dirty="0" err="1">
                <a:solidFill>
                  <a:srgbClr val="000000"/>
                </a:solidFill>
                <a:latin typeface="Arial"/>
                <a:cs typeface="Arial"/>
              </a:rPr>
              <a:t>model</a:t>
            </a:r>
            <a:r>
              <a:rPr lang="fi-FI" sz="2400" spc="-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latin typeface="Arial"/>
                <a:cs typeface="Arial"/>
              </a:rPr>
              <a:t>Blend</a:t>
            </a:r>
            <a:r>
              <a:rPr lang="fi-FI" sz="2400" spc="-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latin typeface="Arial"/>
                <a:cs typeface="Arial"/>
              </a:rPr>
              <a:t>instead</a:t>
            </a:r>
            <a:r>
              <a:rPr lang="fi-FI" sz="2400" spc="-1" dirty="0">
                <a:solidFill>
                  <a:srgbClr val="000000"/>
                </a:solidFill>
                <a:latin typeface="Arial"/>
                <a:cs typeface="Arial"/>
              </a:rPr>
              <a:t> of DMO</a:t>
            </a:r>
            <a:endParaRPr lang="fi-FI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28700" lvl="1" indent="-342265">
              <a:lnSpc>
                <a:spcPct val="100000"/>
              </a:lnSpc>
              <a:buClr>
                <a:srgbClr val="BFBFBF"/>
              </a:buClr>
              <a:buFont typeface="Arial"/>
              <a:buChar char="•"/>
            </a:pPr>
            <a:endParaRPr lang="fi-FI" sz="1600" spc="-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id="{A2F37B70-5266-46B9-B0CD-8E8A80E439CC}"/>
              </a:ext>
            </a:extLst>
          </p:cNvPr>
          <p:cNvSpPr txBox="1"/>
          <p:nvPr/>
        </p:nvSpPr>
        <p:spPr>
          <a:xfrm>
            <a:off x="413809" y="702360"/>
            <a:ext cx="9322056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fi-FI" sz="3600" b="0" strike="noStrike" spc="-1" dirty="0" err="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Diagnostic</a:t>
            </a:r>
            <a:r>
              <a:rPr lang="fi-FI" sz="3600" b="0" strike="noStrike" spc="-1" dirty="0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fi-FI" sz="3600" spc="-1" dirty="0" err="1">
                <a:solidFill>
                  <a:srgbClr val="63B9E9"/>
                </a:solidFill>
                <a:latin typeface="Arial Black"/>
              </a:rPr>
              <a:t>variables</a:t>
            </a:r>
            <a:r>
              <a:rPr lang="fi-FI" sz="3600" spc="-1" dirty="0">
                <a:solidFill>
                  <a:srgbClr val="63B9E9"/>
                </a:solidFill>
                <a:latin typeface="Arial Black"/>
              </a:rPr>
              <a:t> </a:t>
            </a:r>
            <a:r>
              <a:rPr lang="fi-FI" sz="3600" spc="-1" dirty="0" err="1">
                <a:solidFill>
                  <a:srgbClr val="63B9E9"/>
                </a:solidFill>
                <a:latin typeface="Arial Black"/>
              </a:rPr>
              <a:t>generated</a:t>
            </a:r>
            <a:r>
              <a:rPr lang="fi-FI" sz="3600" spc="-1" dirty="0">
                <a:solidFill>
                  <a:srgbClr val="63B9E9"/>
                </a:solidFill>
                <a:latin typeface="Arial Black"/>
              </a:rPr>
              <a:t> </a:t>
            </a:r>
            <a:r>
              <a:rPr lang="fi-FI" sz="3600" spc="-1" dirty="0" err="1">
                <a:solidFill>
                  <a:srgbClr val="63B9E9"/>
                </a:solidFill>
                <a:latin typeface="Arial Black"/>
              </a:rPr>
              <a:t>by</a:t>
            </a:r>
            <a:r>
              <a:rPr lang="fi-FI" sz="3600" spc="-1" dirty="0">
                <a:solidFill>
                  <a:srgbClr val="63B9E9"/>
                </a:solidFill>
                <a:latin typeface="Arial Black"/>
              </a:rPr>
              <a:t> post-</a:t>
            </a:r>
            <a:r>
              <a:rPr lang="fi-FI" sz="3600" spc="-1" dirty="0" err="1">
                <a:solidFill>
                  <a:srgbClr val="63B9E9"/>
                </a:solidFill>
                <a:latin typeface="Arial Black"/>
              </a:rPr>
              <a:t>processing</a:t>
            </a:r>
            <a:r>
              <a:rPr lang="fi-FI" sz="3600" spc="-1" dirty="0">
                <a:solidFill>
                  <a:srgbClr val="63B9E9"/>
                </a:solidFill>
                <a:latin typeface="Arial Black"/>
              </a:rPr>
              <a:t> team</a:t>
            </a:r>
            <a:endParaRPr lang="fi-FI" sz="3600" b="0" strike="noStrike" spc="-1" dirty="0">
              <a:solidFill>
                <a:srgbClr val="63B9E9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5762004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642600" y="702360"/>
            <a:ext cx="754452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fi-FI" sz="2800" b="0" strike="noStrike" spc="-1" err="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Some</a:t>
            </a:r>
            <a:r>
              <a:rPr lang="fi-FI" sz="2800" b="0" strike="noStrike" spc="-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fi-FI" sz="2800" b="0" strike="noStrike" spc="-1" err="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examples</a:t>
            </a:r>
            <a:r>
              <a:rPr lang="fi-FI" sz="2800" b="0" strike="noStrike" spc="-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of </a:t>
            </a:r>
            <a:r>
              <a:rPr lang="fi-FI" sz="2800" b="0" strike="noStrike" spc="-1" err="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diagnostically</a:t>
            </a:r>
            <a:r>
              <a:rPr lang="fi-FI" sz="2800" b="0" strike="noStrike" spc="-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fi-FI" sz="2800" b="0" strike="noStrike" spc="-1" err="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postprocessed</a:t>
            </a:r>
            <a:r>
              <a:rPr lang="fi-FI" sz="2800" b="0" strike="noStrike" spc="-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fi-FI" sz="2800" b="0" strike="noStrike" spc="-1" err="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parameters</a:t>
            </a:r>
            <a:endParaRPr lang="fi-FI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TextShape 2"/>
          <p:cNvSpPr txBox="1"/>
          <p:nvPr/>
        </p:nvSpPr>
        <p:spPr>
          <a:xfrm>
            <a:off x="642600" y="1772640"/>
            <a:ext cx="8598600" cy="4242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marL="342900" indent="-342265">
              <a:buClr>
                <a:srgbClr val="A6A6A6"/>
              </a:buClr>
              <a:buFont typeface="Arial"/>
              <a:buChar char="•"/>
            </a:pP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Precipitation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rain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snow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sleet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freezing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rain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drizzle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lang="en-US" dirty="0"/>
          </a:p>
          <a:p>
            <a:pPr marL="342900" indent="-342265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Wind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gust</a:t>
            </a:r>
            <a:endParaRPr lang="fi-FI" sz="24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265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Cloud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base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/ top</a:t>
            </a:r>
            <a:endParaRPr lang="fi-FI" sz="24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265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Probability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thunder</a:t>
            </a:r>
            <a:endParaRPr lang="fi-FI" sz="24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265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24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Visibility</a:t>
            </a:r>
            <a:endParaRPr lang="fi-FI" sz="2400" b="0" strike="noStrike" spc="-1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265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Probability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precipitation</a:t>
            </a:r>
            <a:endParaRPr lang="fi-FI" sz="2400" b="0" strike="noStrike" spc="-1" dirty="0" err="1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265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Precipitation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type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large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scale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/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showers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lang="fi-FI" sz="24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265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Boundary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layer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turbulence</a:t>
            </a:r>
            <a:endParaRPr lang="fi-FI" sz="24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265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Density</a:t>
            </a:r>
            <a:r>
              <a:rPr lang="fi-FI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</a:t>
            </a:r>
            <a:r>
              <a:rPr lang="fi-FI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fog</a:t>
            </a:r>
            <a:endParaRPr lang="fi-FI" sz="24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265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Weather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symbol</a:t>
            </a:r>
            <a:endParaRPr lang="fi-FI" sz="24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fi-FI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TextShape 3"/>
          <p:cNvSpPr txBox="1"/>
          <p:nvPr/>
        </p:nvSpPr>
        <p:spPr>
          <a:xfrm>
            <a:off x="632880" y="6356520"/>
            <a:ext cx="2226960" cy="364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50" b="0" strike="noStrike" spc="-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12/18/17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9" name="TextShape 4"/>
          <p:cNvSpPr txBox="1"/>
          <p:nvPr/>
        </p:nvSpPr>
        <p:spPr>
          <a:xfrm>
            <a:off x="3255300" y="6356520"/>
            <a:ext cx="334080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0" name="TextShape 5"/>
          <p:cNvSpPr txBox="1"/>
          <p:nvPr/>
        </p:nvSpPr>
        <p:spPr>
          <a:xfrm>
            <a:off x="6991560" y="6356520"/>
            <a:ext cx="22269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F08D754-E788-4E5B-BD42-C45B258F173D}" type="slidenum">
              <a:rPr lang="en-US" sz="1050" b="0" strike="noStrike" spc="-1">
                <a:solidFill>
                  <a:srgbClr val="53535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34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32498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574D2E5A-D661-4C52-9A25-A04C86F2C115}"/>
              </a:ext>
            </a:extLst>
          </p:cNvPr>
          <p:cNvSpPr txBox="1"/>
          <p:nvPr/>
        </p:nvSpPr>
        <p:spPr>
          <a:xfrm>
            <a:off x="70621" y="3176170"/>
            <a:ext cx="9322056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ctr"/>
            <a:r>
              <a:rPr lang="fi-FI" sz="4000" spc="-1" dirty="0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Statistical post-</a:t>
            </a:r>
            <a:r>
              <a:rPr lang="fi-FI" sz="4000" spc="-1" dirty="0" err="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processing</a:t>
            </a:r>
            <a:endParaRPr lang="fi-FI" sz="4000" b="0" strike="noStrike" spc="-1" dirty="0">
              <a:solidFill>
                <a:srgbClr val="63B9E9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0058586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2545789" y="413344"/>
            <a:ext cx="5758920" cy="85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4000"/>
              </a:lnSpc>
            </a:pPr>
            <a:r>
              <a:rPr lang="en-US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MOS production system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CustomShape 2"/>
          <p:cNvSpPr/>
          <p:nvPr/>
        </p:nvSpPr>
        <p:spPr>
          <a:xfrm>
            <a:off x="1260171" y="3982824"/>
            <a:ext cx="917640" cy="631080"/>
          </a:xfrm>
          <a:prstGeom prst="flowChartMagneticDisk">
            <a:avLst/>
          </a:prstGeom>
          <a:solidFill>
            <a:srgbClr val="63B9E9"/>
          </a:solidFill>
          <a:ln w="9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4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Obs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4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database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Line 3"/>
          <p:cNvSpPr/>
          <p:nvPr/>
        </p:nvSpPr>
        <p:spPr>
          <a:xfrm flipV="1">
            <a:off x="508491" y="2198520"/>
            <a:ext cx="3805200" cy="12600"/>
          </a:xfrm>
          <a:prstGeom prst="line">
            <a:avLst/>
          </a:prstGeom>
          <a:ln w="19080">
            <a:solidFill>
              <a:srgbClr val="FCBD3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4"/>
          <p:cNvSpPr/>
          <p:nvPr/>
        </p:nvSpPr>
        <p:spPr>
          <a:xfrm>
            <a:off x="531891" y="1372384"/>
            <a:ext cx="875160" cy="628560"/>
          </a:xfrm>
          <a:prstGeom prst="flowChartMagneticDisk">
            <a:avLst/>
          </a:prstGeom>
          <a:solidFill>
            <a:srgbClr val="63B9E9"/>
          </a:solidFill>
          <a:ln w="9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4000"/>
              </a:lnSpc>
            </a:pPr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ECMWF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4000"/>
              </a:lnSpc>
            </a:pPr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Mars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4000"/>
              </a:lnSpc>
            </a:pPr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(IFS)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" name="CustomShape 5"/>
          <p:cNvSpPr/>
          <p:nvPr/>
        </p:nvSpPr>
        <p:spPr>
          <a:xfrm>
            <a:off x="1708976" y="5141072"/>
            <a:ext cx="1494000" cy="1249920"/>
          </a:xfrm>
          <a:prstGeom prst="rect">
            <a:avLst/>
          </a:prstGeom>
          <a:solidFill>
            <a:srgbClr val="FDD783"/>
          </a:solidFill>
          <a:ln w="9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4000"/>
              </a:lnSpc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MOS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4000"/>
              </a:lnSpc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Development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4000"/>
              </a:lnSpc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Engine</a:t>
            </a:r>
          </a:p>
          <a:p>
            <a:pPr algn="ctr">
              <a:lnSpc>
                <a:spcPct val="94000"/>
              </a:lnSpc>
            </a:pPr>
            <a:r>
              <a:rPr lang="fi-FI" sz="15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fi-FI" sz="15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linear</a:t>
            </a:r>
            <a:r>
              <a:rPr lang="fi-FI" sz="15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regression)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CustomShape 6"/>
          <p:cNvSpPr/>
          <p:nvPr/>
        </p:nvSpPr>
        <p:spPr>
          <a:xfrm>
            <a:off x="5386320" y="5047984"/>
            <a:ext cx="1179720" cy="656640"/>
          </a:xfrm>
          <a:prstGeom prst="rect">
            <a:avLst/>
          </a:prstGeom>
          <a:solidFill>
            <a:srgbClr val="FDD783"/>
          </a:solidFill>
          <a:ln w="36720">
            <a:solidFill>
              <a:srgbClr val="FF33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3680" tIns="59400" rIns="103680" bIns="59400" anchor="ctr"/>
          <a:lstStyle/>
          <a:p>
            <a:pPr algn="ctr">
              <a:lnSpc>
                <a:spcPct val="94000"/>
              </a:lnSpc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MOS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4000"/>
              </a:lnSpc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forecasting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4000"/>
              </a:lnSpc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engine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" name="CustomShape 7"/>
          <p:cNvSpPr/>
          <p:nvPr/>
        </p:nvSpPr>
        <p:spPr>
          <a:xfrm>
            <a:off x="1535931" y="1372384"/>
            <a:ext cx="877680" cy="631080"/>
          </a:xfrm>
          <a:prstGeom prst="flowChartMagneticDisk">
            <a:avLst/>
          </a:prstGeom>
          <a:solidFill>
            <a:srgbClr val="63B9E9"/>
          </a:solidFill>
          <a:ln w="9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4000"/>
              </a:lnSpc>
            </a:pPr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ECMWF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4000"/>
              </a:lnSpc>
            </a:pPr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Mars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4000"/>
              </a:lnSpc>
            </a:pPr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(GTS </a:t>
            </a:r>
            <a:r>
              <a:rPr lang="en-US" sz="10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obs</a:t>
            </a:r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CustomShape 8"/>
          <p:cNvSpPr/>
          <p:nvPr/>
        </p:nvSpPr>
        <p:spPr>
          <a:xfrm>
            <a:off x="2017971" y="2690640"/>
            <a:ext cx="885960" cy="770400"/>
          </a:xfrm>
          <a:prstGeom prst="rect">
            <a:avLst/>
          </a:prstGeom>
          <a:solidFill>
            <a:srgbClr val="5B9BD5"/>
          </a:solidFill>
          <a:ln w="36720">
            <a:solidFill>
              <a:srgbClr val="FF33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1880" tIns="58680" rIns="101880" bIns="58680" anchor="ctr"/>
          <a:lstStyle/>
          <a:p>
            <a:pPr algn="ctr"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Quality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control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CustomShape 9"/>
          <p:cNvSpPr/>
          <p:nvPr/>
        </p:nvSpPr>
        <p:spPr>
          <a:xfrm>
            <a:off x="2514051" y="1372384"/>
            <a:ext cx="849960" cy="631080"/>
          </a:xfrm>
          <a:prstGeom prst="flowChartMagneticDisk">
            <a:avLst/>
          </a:prstGeom>
          <a:solidFill>
            <a:srgbClr val="63B9E9"/>
          </a:solidFill>
          <a:ln w="9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4000"/>
              </a:lnSpc>
            </a:pPr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CLDB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4000"/>
              </a:lnSpc>
            </a:pPr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(FMI)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" name="CustomShape 10"/>
          <p:cNvSpPr/>
          <p:nvPr/>
        </p:nvSpPr>
        <p:spPr>
          <a:xfrm>
            <a:off x="3485331" y="1372384"/>
            <a:ext cx="829080" cy="631080"/>
          </a:xfrm>
          <a:prstGeom prst="flowChartMagneticDisk">
            <a:avLst/>
          </a:prstGeom>
          <a:solidFill>
            <a:srgbClr val="63B9E9"/>
          </a:solidFill>
          <a:ln w="9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4000"/>
              </a:lnSpc>
            </a:pPr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Aviation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4000"/>
              </a:lnSpc>
            </a:pPr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(FMI)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CustomShape 11"/>
          <p:cNvSpPr/>
          <p:nvPr/>
        </p:nvSpPr>
        <p:spPr>
          <a:xfrm>
            <a:off x="4510897" y="2214000"/>
            <a:ext cx="1499400" cy="455040"/>
          </a:xfrm>
          <a:prstGeom prst="flowChartInputOutput">
            <a:avLst/>
          </a:prstGeom>
          <a:solidFill>
            <a:srgbClr val="D9D9D9"/>
          </a:solidFill>
          <a:ln w="9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4000"/>
              </a:lnSpc>
            </a:pPr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ECMWF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4000"/>
              </a:lnSpc>
            </a:pPr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Operational data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CustomShape 12"/>
          <p:cNvSpPr/>
          <p:nvPr/>
        </p:nvSpPr>
        <p:spPr>
          <a:xfrm>
            <a:off x="5863777" y="2214000"/>
            <a:ext cx="1570320" cy="455040"/>
          </a:xfrm>
          <a:prstGeom prst="flowChartInputOutput">
            <a:avLst/>
          </a:prstGeom>
          <a:solidFill>
            <a:srgbClr val="D9D9D9"/>
          </a:solidFill>
          <a:ln w="9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4000"/>
              </a:lnSpc>
            </a:pPr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Real-time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4000"/>
              </a:lnSpc>
            </a:pPr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observations from GTS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CustomShape 13"/>
          <p:cNvSpPr/>
          <p:nvPr/>
        </p:nvSpPr>
        <p:spPr>
          <a:xfrm>
            <a:off x="1544931" y="1959120"/>
            <a:ext cx="1981440" cy="28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StarSymbol"/>
              <a:buChar char="l"/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Historical data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CustomShape 14"/>
          <p:cNvSpPr/>
          <p:nvPr/>
        </p:nvSpPr>
        <p:spPr>
          <a:xfrm>
            <a:off x="3671280" y="5054040"/>
            <a:ext cx="1003680" cy="631080"/>
          </a:xfrm>
          <a:prstGeom prst="flowChartMagneticDisk">
            <a:avLst/>
          </a:prstGeom>
          <a:solidFill>
            <a:srgbClr val="63B9E9"/>
          </a:solidFill>
          <a:ln w="9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4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MOS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4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coefficients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CustomShape 15"/>
          <p:cNvSpPr/>
          <p:nvPr/>
        </p:nvSpPr>
        <p:spPr>
          <a:xfrm>
            <a:off x="271440" y="5054040"/>
            <a:ext cx="952560" cy="631440"/>
          </a:xfrm>
          <a:prstGeom prst="flowChartMagneticDisk">
            <a:avLst/>
          </a:prstGeom>
          <a:solidFill>
            <a:srgbClr val="63B9E9"/>
          </a:solidFill>
          <a:ln w="9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4000"/>
              </a:lnSpc>
            </a:pPr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Derived variables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CustomShape 16"/>
          <p:cNvSpPr/>
          <p:nvPr/>
        </p:nvSpPr>
        <p:spPr>
          <a:xfrm>
            <a:off x="7181920" y="6015600"/>
            <a:ext cx="1095120" cy="637920"/>
          </a:xfrm>
          <a:prstGeom prst="rect">
            <a:avLst/>
          </a:prstGeom>
          <a:solidFill>
            <a:srgbClr val="5B9BD5"/>
          </a:solidFill>
          <a:ln w="36720">
            <a:solidFill>
              <a:srgbClr val="FF33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1880" tIns="58680" rIns="101880" bIns="58680" anchor="ctr"/>
          <a:lstStyle/>
          <a:p>
            <a:pPr algn="ctr"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Gridding</a:t>
            </a:r>
          </a:p>
          <a:p>
            <a:pPr algn="ctr">
              <a:lnSpc>
                <a:spcPct val="100000"/>
              </a:lnSpc>
            </a:pPr>
            <a:r>
              <a:rPr lang="fi-FI" sz="15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</a:t>
            </a:r>
            <a:r>
              <a:rPr lang="fi-FI" sz="15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Kriging</a:t>
            </a:r>
            <a:r>
              <a:rPr lang="fi-FI" sz="15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CustomShape 17"/>
          <p:cNvSpPr/>
          <p:nvPr/>
        </p:nvSpPr>
        <p:spPr>
          <a:xfrm>
            <a:off x="7978528" y="3732480"/>
            <a:ext cx="1095120" cy="637920"/>
          </a:xfrm>
          <a:prstGeom prst="rect">
            <a:avLst/>
          </a:prstGeom>
          <a:solidFill>
            <a:srgbClr val="5B9BD5"/>
          </a:solidFill>
          <a:ln w="36720">
            <a:solidFill>
              <a:srgbClr val="FF33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1520" tIns="58320" rIns="101520" bIns="5832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Verification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CustomShape 18"/>
          <p:cNvSpPr/>
          <p:nvPr/>
        </p:nvSpPr>
        <p:spPr>
          <a:xfrm>
            <a:off x="7978528" y="2638080"/>
            <a:ext cx="1095120" cy="637920"/>
          </a:xfrm>
          <a:prstGeom prst="rect">
            <a:avLst/>
          </a:prstGeom>
          <a:solidFill>
            <a:srgbClr val="5B9BD5"/>
          </a:solidFill>
          <a:ln w="9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8200" tIns="45000" rIns="882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Calibrated MOS-fcsts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CustomShape 19"/>
          <p:cNvSpPr/>
          <p:nvPr/>
        </p:nvSpPr>
        <p:spPr>
          <a:xfrm>
            <a:off x="2723211" y="3982824"/>
            <a:ext cx="917640" cy="631080"/>
          </a:xfrm>
          <a:prstGeom prst="flowChartMagneticDisk">
            <a:avLst/>
          </a:prstGeom>
          <a:solidFill>
            <a:srgbClr val="63B9E9"/>
          </a:solidFill>
          <a:ln w="9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4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MOS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4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Database</a:t>
            </a:r>
          </a:p>
        </p:txBody>
      </p:sp>
      <p:sp>
        <p:nvSpPr>
          <p:cNvPr id="270" name="CustomShape 20"/>
          <p:cNvSpPr/>
          <p:nvPr/>
        </p:nvSpPr>
        <p:spPr>
          <a:xfrm>
            <a:off x="8654760" y="5033520"/>
            <a:ext cx="919080" cy="698040"/>
          </a:xfrm>
          <a:prstGeom prst="flowChartMultidocument">
            <a:avLst/>
          </a:prstGeom>
          <a:solidFill>
            <a:srgbClr val="BBE7B5"/>
          </a:solidFill>
          <a:ln w="9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4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Gridded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4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fcsts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CustomShape 21"/>
          <p:cNvSpPr/>
          <p:nvPr/>
        </p:nvSpPr>
        <p:spPr>
          <a:xfrm>
            <a:off x="7330680" y="5033520"/>
            <a:ext cx="919080" cy="698040"/>
          </a:xfrm>
          <a:prstGeom prst="flowChartMultidocument">
            <a:avLst/>
          </a:prstGeom>
          <a:solidFill>
            <a:srgbClr val="BBE7B5"/>
          </a:solidFill>
          <a:ln w="9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4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Point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4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Micro Hei"/>
              </a:rPr>
              <a:t>fcsts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CustomShape 41"/>
          <p:cNvSpPr/>
          <p:nvPr/>
        </p:nvSpPr>
        <p:spPr>
          <a:xfrm>
            <a:off x="7657408" y="1136160"/>
            <a:ext cx="1735200" cy="1056240"/>
          </a:xfrm>
          <a:prstGeom prst="rect">
            <a:avLst/>
          </a:prstGeom>
          <a:solidFill>
            <a:srgbClr val="5B9BD5"/>
          </a:solidFill>
          <a:ln w="36720">
            <a:solidFill>
              <a:srgbClr val="FF33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1880" tIns="58680" rIns="101880" bIns="58680"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Improved production chain and products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2" name="CustomShape 42"/>
          <p:cNvSpPr/>
          <p:nvPr/>
        </p:nvSpPr>
        <p:spPr>
          <a:xfrm>
            <a:off x="5533200" y="3751920"/>
            <a:ext cx="885960" cy="770400"/>
          </a:xfrm>
          <a:prstGeom prst="rect">
            <a:avLst/>
          </a:prstGeom>
          <a:solidFill>
            <a:srgbClr val="5B9BD5"/>
          </a:solidFill>
          <a:ln w="36720">
            <a:solidFill>
              <a:srgbClr val="FF33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1880" tIns="58680" rIns="101880" bIns="58680" anchor="ctr"/>
          <a:lstStyle/>
          <a:p>
            <a:pPr algn="ctr"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Quality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control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Line 43"/>
          <p:cNvSpPr/>
          <p:nvPr/>
        </p:nvSpPr>
        <p:spPr>
          <a:xfrm flipV="1">
            <a:off x="4436017" y="2882520"/>
            <a:ext cx="3017520" cy="12600"/>
          </a:xfrm>
          <a:prstGeom prst="line">
            <a:avLst/>
          </a:prstGeom>
          <a:ln w="19080">
            <a:solidFill>
              <a:srgbClr val="FCBD3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4" name="CustomShape 44"/>
          <p:cNvSpPr/>
          <p:nvPr/>
        </p:nvSpPr>
        <p:spPr>
          <a:xfrm>
            <a:off x="5034697" y="2643120"/>
            <a:ext cx="1981440" cy="28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StarSymbol"/>
              <a:buChar char="l"/>
            </a:pPr>
            <a:r>
              <a:rPr lang="en-US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Real-time data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" name="CustomShape 49"/>
          <p:cNvSpPr/>
          <p:nvPr/>
        </p:nvSpPr>
        <p:spPr>
          <a:xfrm>
            <a:off x="5977080" y="4524480"/>
            <a:ext cx="360" cy="527760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CustomShape 51"/>
          <p:cNvSpPr/>
          <p:nvPr/>
        </p:nvSpPr>
        <p:spPr>
          <a:xfrm>
            <a:off x="4858677" y="1345320"/>
            <a:ext cx="1643760" cy="637920"/>
          </a:xfrm>
          <a:prstGeom prst="rect">
            <a:avLst/>
          </a:prstGeom>
          <a:solidFill>
            <a:srgbClr val="5B9BD5"/>
          </a:solidFill>
          <a:ln w="90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8200" tIns="45000" rIns="882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Fcsts from other NWP models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9" name="Elbow Connector 8"/>
          <p:cNvCxnSpPr>
            <a:stCxn id="269" idx="3"/>
            <a:endCxn id="255" idx="0"/>
          </p:cNvCxnSpPr>
          <p:nvPr/>
        </p:nvCxnSpPr>
        <p:spPr>
          <a:xfrm rot="5400000">
            <a:off x="2555420" y="4514461"/>
            <a:ext cx="527168" cy="726055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252" idx="3"/>
            <a:endCxn id="255" idx="0"/>
          </p:cNvCxnSpPr>
          <p:nvPr/>
        </p:nvCxnSpPr>
        <p:spPr>
          <a:xfrm rot="16200000" flipH="1">
            <a:off x="1823899" y="4508995"/>
            <a:ext cx="527168" cy="736985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254" idx="3"/>
            <a:endCxn id="258" idx="1"/>
          </p:cNvCxnSpPr>
          <p:nvPr/>
        </p:nvCxnSpPr>
        <p:spPr>
          <a:xfrm rot="16200000" flipH="1">
            <a:off x="956273" y="2014142"/>
            <a:ext cx="1074896" cy="104850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57" idx="3"/>
            <a:endCxn id="258" idx="0"/>
          </p:cNvCxnSpPr>
          <p:nvPr/>
        </p:nvCxnSpPr>
        <p:spPr>
          <a:xfrm rot="16200000" flipH="1">
            <a:off x="1874273" y="2103962"/>
            <a:ext cx="687176" cy="486180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259" idx="3"/>
            <a:endCxn id="258" idx="0"/>
          </p:cNvCxnSpPr>
          <p:nvPr/>
        </p:nvCxnSpPr>
        <p:spPr>
          <a:xfrm rot="5400000">
            <a:off x="2356403" y="2108012"/>
            <a:ext cx="687176" cy="478080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260" idx="3"/>
            <a:endCxn id="258" idx="3"/>
          </p:cNvCxnSpPr>
          <p:nvPr/>
        </p:nvCxnSpPr>
        <p:spPr>
          <a:xfrm rot="5400000">
            <a:off x="2865713" y="2041682"/>
            <a:ext cx="1072376" cy="99594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258" idx="2"/>
            <a:endCxn id="269" idx="1"/>
          </p:cNvCxnSpPr>
          <p:nvPr/>
        </p:nvCxnSpPr>
        <p:spPr>
          <a:xfrm rot="16200000" flipH="1">
            <a:off x="2560599" y="3361392"/>
            <a:ext cx="521784" cy="721080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258" idx="2"/>
            <a:endCxn id="252" idx="1"/>
          </p:cNvCxnSpPr>
          <p:nvPr/>
        </p:nvCxnSpPr>
        <p:spPr>
          <a:xfrm rot="5400000">
            <a:off x="1829079" y="3350952"/>
            <a:ext cx="521784" cy="741960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265" idx="4"/>
            <a:endCxn id="255" idx="1"/>
          </p:cNvCxnSpPr>
          <p:nvPr/>
        </p:nvCxnSpPr>
        <p:spPr>
          <a:xfrm>
            <a:off x="1224000" y="5369760"/>
            <a:ext cx="484976" cy="396272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255" idx="3"/>
            <a:endCxn id="264" idx="2"/>
          </p:cNvCxnSpPr>
          <p:nvPr/>
        </p:nvCxnSpPr>
        <p:spPr>
          <a:xfrm flipV="1">
            <a:off x="3202976" y="5369580"/>
            <a:ext cx="468304" cy="396452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>
            <a:stCxn id="264" idx="4"/>
            <a:endCxn id="256" idx="1"/>
          </p:cNvCxnSpPr>
          <p:nvPr/>
        </p:nvCxnSpPr>
        <p:spPr>
          <a:xfrm>
            <a:off x="4674960" y="5369580"/>
            <a:ext cx="711360" cy="67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Elbow Connector 228"/>
          <p:cNvCxnSpPr>
            <a:stCxn id="261" idx="4"/>
            <a:endCxn id="292" idx="0"/>
          </p:cNvCxnSpPr>
          <p:nvPr/>
        </p:nvCxnSpPr>
        <p:spPr>
          <a:xfrm rot="16200000" flipH="1">
            <a:off x="5076948" y="2852688"/>
            <a:ext cx="1082880" cy="715583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Elbow Connector 230"/>
          <p:cNvCxnSpPr>
            <a:stCxn id="262" idx="4"/>
            <a:endCxn id="292" idx="0"/>
          </p:cNvCxnSpPr>
          <p:nvPr/>
        </p:nvCxnSpPr>
        <p:spPr>
          <a:xfrm rot="5400000">
            <a:off x="5771119" y="2874102"/>
            <a:ext cx="1082880" cy="672757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Arrow Connector 234"/>
          <p:cNvCxnSpPr>
            <a:stCxn id="256" idx="3"/>
            <a:endCxn id="271" idx="1"/>
          </p:cNvCxnSpPr>
          <p:nvPr/>
        </p:nvCxnSpPr>
        <p:spPr>
          <a:xfrm>
            <a:off x="6566040" y="5376304"/>
            <a:ext cx="764640" cy="62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>
            <a:stCxn id="271" idx="2"/>
            <a:endCxn id="266" idx="0"/>
          </p:cNvCxnSpPr>
          <p:nvPr/>
        </p:nvCxnSpPr>
        <p:spPr>
          <a:xfrm>
            <a:off x="7726310" y="5705125"/>
            <a:ext cx="3170" cy="3104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Elbow Connector 238"/>
          <p:cNvCxnSpPr>
            <a:stCxn id="266" idx="3"/>
            <a:endCxn id="270" idx="2"/>
          </p:cNvCxnSpPr>
          <p:nvPr/>
        </p:nvCxnSpPr>
        <p:spPr>
          <a:xfrm flipV="1">
            <a:off x="8277040" y="5705125"/>
            <a:ext cx="773350" cy="629435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Elbow Connector 240"/>
          <p:cNvCxnSpPr>
            <a:stCxn id="271" idx="0"/>
            <a:endCxn id="267" idx="2"/>
          </p:cNvCxnSpPr>
          <p:nvPr/>
        </p:nvCxnSpPr>
        <p:spPr>
          <a:xfrm rot="5400000" flipH="1" flipV="1">
            <a:off x="7858208" y="4365641"/>
            <a:ext cx="663120" cy="672639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Elbow Connector 242"/>
          <p:cNvCxnSpPr>
            <a:stCxn id="270" idx="0"/>
            <a:endCxn id="267" idx="2"/>
          </p:cNvCxnSpPr>
          <p:nvPr/>
        </p:nvCxnSpPr>
        <p:spPr>
          <a:xfrm rot="16200000" flipV="1">
            <a:off x="8520249" y="4376239"/>
            <a:ext cx="663120" cy="651441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>
            <a:stCxn id="301" idx="3"/>
            <a:endCxn id="291" idx="1"/>
          </p:cNvCxnSpPr>
          <p:nvPr/>
        </p:nvCxnSpPr>
        <p:spPr>
          <a:xfrm>
            <a:off x="6502437" y="1664280"/>
            <a:ext cx="115497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Arrow Connector 246"/>
          <p:cNvCxnSpPr>
            <a:stCxn id="267" idx="0"/>
            <a:endCxn id="268" idx="2"/>
          </p:cNvCxnSpPr>
          <p:nvPr/>
        </p:nvCxnSpPr>
        <p:spPr>
          <a:xfrm flipV="1">
            <a:off x="8526088" y="3276000"/>
            <a:ext cx="0" cy="4564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>
            <a:stCxn id="268" idx="0"/>
            <a:endCxn id="291" idx="2"/>
          </p:cNvCxnSpPr>
          <p:nvPr/>
        </p:nvCxnSpPr>
        <p:spPr>
          <a:xfrm flipH="1" flipV="1">
            <a:off x="8525008" y="2192400"/>
            <a:ext cx="1080" cy="4456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CustomShape 13"/>
          <p:cNvSpPr/>
          <p:nvPr/>
        </p:nvSpPr>
        <p:spPr>
          <a:xfrm>
            <a:off x="6379111" y="1391335"/>
            <a:ext cx="1303269" cy="28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StarSymbol"/>
              <a:buChar char="l"/>
            </a:pPr>
            <a:r>
              <a:rPr lang="fi-FI" sz="15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Blending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98290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5121360" y="309600"/>
            <a:ext cx="4569840" cy="191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ECMWF training data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 training data for MOS comprises from ECMWF IFS data, currently spanning over a time period 01-12-2011 … real-time for &lt;3000 European stations. The model variables used for training the linear model are listed below. More complicated predictor variable conversions have only been tested </a:t>
            </a:r>
            <a:r>
              <a:rPr lang="en-US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pre-operationally</a:t>
            </a:r>
            <a:r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 Some time-lagged </a:t>
            </a:r>
            <a:r>
              <a:rPr lang="en-US" sz="13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vars</a:t>
            </a:r>
            <a:r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are used.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298" name="Table 2"/>
          <p:cNvGraphicFramePr/>
          <p:nvPr/>
        </p:nvGraphicFramePr>
        <p:xfrm>
          <a:off x="5207400" y="2189520"/>
          <a:ext cx="4391640" cy="4571280"/>
        </p:xfrm>
        <a:graphic>
          <a:graphicData uri="http://schemas.openxmlformats.org/drawingml/2006/table">
            <a:tbl>
              <a:tblPr/>
              <a:tblGrid>
                <a:gridCol w="762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2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T_500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Temperature at 500hPa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T-K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T_700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Temperature at 700hPa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T-K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T_850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Temperature at 850hPa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T-K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T_925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Temperature at 925hPa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T-K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9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T_950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Temperature at 950hPa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T-K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Z_500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Geopotential height at 500hPa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Z-M2S2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Z_700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Geopotential height at 700hPa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Z-M2S2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Z_850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Geopotential height at 850hPa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Z-M2S2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9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Z_925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Geopotential height at 925hPa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Z-M2S2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Z_950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Geopotential height at 950hPa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Z-M2S2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RH_500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Relative humidity at 500hPa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RH-PRCNT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RH_700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Relative humidity at 700hPa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RH-PRCNT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89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RH_850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Relative humidity at 850hPa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RH-PRCNT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RH_925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Relative humidity at 925hPa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RH-PRCNT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RH_950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Relative humidity at 950hPa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RH-PRCNT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W_500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Vertical velocity at 500hPa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VV-PAS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89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W_700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Vertical velocity at 700hPa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VV-PAS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W_850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Vertical velocity at 850hPa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VV-PAS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W_925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Vertical velocity at 925hPa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VV-PAS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644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W_950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Vertical velocity at 950hPa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VV-PAS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graphicFrame>
        <p:nvGraphicFramePr>
          <p:cNvPr id="299" name="Table 3"/>
          <p:cNvGraphicFramePr/>
          <p:nvPr/>
        </p:nvGraphicFramePr>
        <p:xfrm>
          <a:off x="261000" y="772560"/>
          <a:ext cx="4848480" cy="5993280"/>
        </p:xfrm>
        <a:graphic>
          <a:graphicData uri="http://schemas.openxmlformats.org/drawingml/2006/table">
            <a:tbl>
              <a:tblPr/>
              <a:tblGrid>
                <a:gridCol w="841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5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abbrev.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variable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unit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MSL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Mean sea level pressure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P-PA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2m temperature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T-K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D2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2m dewpoint temperature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TD-K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MX2T3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Maximum temperature at 2m in the last 3 hours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TMAX3H-K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MN2T3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Minimum temperature at 2m in the last 3 hours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TMIN3H-K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SKT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Skin temperature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SKT-K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SSTK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Sea surface temperature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TS-K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TP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Total precipitation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RR-KGM2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LSP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Large-scale precipitation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RRL-KGM2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CP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Convective precipitation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RRC-KGM2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U10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10m U-wind speed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U-MS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U_100M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100m U-wind speed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U-MS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V10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10m V-wind speed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V-MS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V_100M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100m V-wind speed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V-MS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FG10_3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10 metre wind gust in the last 3 hours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FFG-MS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SD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Snow depth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SD-M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RSN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Snow density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SND-KGM3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BLH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Boundary layer height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MIXHGT-M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DEG0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Zero degree line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H0C-M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CBH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Cloud-based height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CLDBASE-M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LCC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Low cloud cover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NL-PRCNT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MCC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Medium cloud cover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NM-PRCNT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HCC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High cloud cover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NH-PRCNT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CAPE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Convective available potential energy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CAPE-JKG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CIN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Convective inhibition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CIN-N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TCW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Total column water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TOTCWV-KGM2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STRD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Surface thermal radiation downwards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RADLW-WM2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SLHF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Surface latent heat flux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FLLAT-JM2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SSHF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Surface sensible heat flux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FLSEN-JM2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875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SSR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Surface net solar radiation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RNETSW-WM2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7892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STR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Surface net thermal radiation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RNETLW-WM2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76974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633240" y="6356520"/>
            <a:ext cx="22255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23.05.16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" name="CustomShape 2"/>
          <p:cNvSpPr/>
          <p:nvPr/>
        </p:nvSpPr>
        <p:spPr>
          <a:xfrm>
            <a:off x="3279600" y="6356520"/>
            <a:ext cx="333864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1000" b="0" strike="noStrike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Jussi Ylhäisi      FMI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CustomShape 3"/>
          <p:cNvSpPr/>
          <p:nvPr/>
        </p:nvSpPr>
        <p:spPr>
          <a:xfrm>
            <a:off x="6991200" y="6356520"/>
            <a:ext cx="22255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fld id="{3AB269B0-A753-43BE-BB09-FE2C88A6B178}" type="slidenum">
              <a:rPr lang="en-US" sz="1000" b="0" strike="noStrike" spc="-1">
                <a:solidFill>
                  <a:srgbClr val="7F7F7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38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3" name="Picture 302"/>
          <p:cNvPicPr/>
          <p:nvPr/>
        </p:nvPicPr>
        <p:blipFill>
          <a:blip r:embed="rId3"/>
          <a:stretch/>
        </p:blipFill>
        <p:spPr>
          <a:xfrm>
            <a:off x="50760" y="708120"/>
            <a:ext cx="9897840" cy="5497200"/>
          </a:xfrm>
          <a:prstGeom prst="rect">
            <a:avLst/>
          </a:prstGeom>
          <a:ln>
            <a:noFill/>
          </a:ln>
        </p:spPr>
      </p:pic>
      <p:sp>
        <p:nvSpPr>
          <p:cNvPr id="304" name="CustomShape 4"/>
          <p:cNvSpPr/>
          <p:nvPr/>
        </p:nvSpPr>
        <p:spPr>
          <a:xfrm>
            <a:off x="2926080" y="607320"/>
            <a:ext cx="4388760" cy="3981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Spatial coverage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1015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633240" y="6356520"/>
            <a:ext cx="22255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23.05.16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CustomShape 2"/>
          <p:cNvSpPr/>
          <p:nvPr/>
        </p:nvSpPr>
        <p:spPr>
          <a:xfrm>
            <a:off x="3279600" y="6356520"/>
            <a:ext cx="333864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1000" b="0" strike="noStrike" spc="-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Jussi Ylhäisi      FMI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CustomShape 3"/>
          <p:cNvSpPr/>
          <p:nvPr/>
        </p:nvSpPr>
        <p:spPr>
          <a:xfrm>
            <a:off x="6991200" y="6356520"/>
            <a:ext cx="22255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fld id="{442358F6-05A7-4785-A064-5EB8274BE8DE}" type="slidenum">
              <a:rPr lang="en-US" sz="1000" b="0" strike="noStrike" spc="-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39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" name="CustomShape 4"/>
          <p:cNvSpPr/>
          <p:nvPr/>
        </p:nvSpPr>
        <p:spPr>
          <a:xfrm>
            <a:off x="428760" y="907920"/>
            <a:ext cx="9119880" cy="13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lang="en-US" sz="2000" b="1" strike="noStrike" spc="-1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Droid Sans Fallback"/>
              </a:rPr>
              <a:t>Observation-model pairs are formed for each individual...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" name="CustomShape 5"/>
          <p:cNvSpPr/>
          <p:nvPr/>
        </p:nvSpPr>
        <p:spPr>
          <a:xfrm>
            <a:off x="428760" y="1530780"/>
            <a:ext cx="8924400" cy="248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16000" indent="-215640">
              <a:lnSpc>
                <a:spcPct val="7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...station (2879*)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7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...forecast length (65*)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7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...analysis hour (2*)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7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...season (4*)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ustomShape 5"/>
          <p:cNvSpPr/>
          <p:nvPr/>
        </p:nvSpPr>
        <p:spPr>
          <a:xfrm>
            <a:off x="399960" y="2600811"/>
            <a:ext cx="892476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7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A simple statistical model with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CustomShape 6"/>
          <p:cNvSpPr/>
          <p:nvPr/>
        </p:nvSpPr>
        <p:spPr>
          <a:xfrm>
            <a:off x="2925720" y="3056211"/>
            <a:ext cx="3838320" cy="47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ŷ = b</a:t>
            </a:r>
            <a:r>
              <a:rPr lang="en-US" sz="2000" b="1" strike="noStrik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</a:t>
            </a:r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+ b</a:t>
            </a:r>
            <a:r>
              <a:rPr lang="en-US" sz="2000" b="1" strike="noStrik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x</a:t>
            </a:r>
            <a:r>
              <a:rPr lang="en-US" sz="2000" b="1" strike="noStrik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+ b</a:t>
            </a:r>
            <a:r>
              <a:rPr lang="en-US" sz="2000" b="1" strike="noStrik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</a:t>
            </a:r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x</a:t>
            </a:r>
            <a:r>
              <a:rPr lang="en-US" sz="2000" b="1" strike="noStrik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</a:t>
            </a:r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+ … + b</a:t>
            </a:r>
            <a:r>
              <a:rPr lang="en-US" sz="2000" b="1" strike="noStrik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</a:t>
            </a:r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x</a:t>
            </a:r>
            <a:r>
              <a:rPr lang="en-US" sz="2000" b="1" strike="noStrike" spc="-1" baseline="-3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CustomShape 7"/>
          <p:cNvSpPr/>
          <p:nvPr/>
        </p:nvSpPr>
        <p:spPr>
          <a:xfrm>
            <a:off x="365040" y="3770811"/>
            <a:ext cx="8924760" cy="248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7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ŷ being the </a:t>
            </a:r>
            <a:r>
              <a:rPr lang="en-US" sz="1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predictand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7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x = 1, 2, …, k being predictors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7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b = 1, 2, …, k coefficients for the predictors</a:t>
            </a:r>
            <a:endParaRPr lang="fi-FI" sz="18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7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3018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318" y="4036523"/>
            <a:ext cx="2176755" cy="21767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208" y="4036523"/>
            <a:ext cx="2176755" cy="21767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31" y="4020205"/>
            <a:ext cx="2253565" cy="225356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>
              <a:solidFill>
                <a:prstClr val="white">
                  <a:lumMod val="65000"/>
                </a:prstClr>
              </a:solidFill>
            </a:endParaRPr>
          </a:p>
          <a:p>
            <a:pPr lvl="1">
              <a:buClr>
                <a:srgbClr val="000000"/>
              </a:buClr>
              <a:buFont typeface="Arial"/>
              <a:buNone/>
            </a:pPr>
            <a:endParaRPr lang="en-US">
              <a:solidFill>
                <a:srgbClr val="000000"/>
              </a:solidFill>
            </a:endParaRPr>
          </a:p>
          <a:p>
            <a:pPr lvl="2">
              <a:buClr>
                <a:srgbClr val="000000"/>
              </a:buClr>
              <a:buFont typeface="Arial"/>
              <a:buNone/>
            </a:pPr>
            <a:endParaRPr lang="en-US">
              <a:solidFill>
                <a:srgbClr val="000000"/>
              </a:solidFill>
            </a:endParaRPr>
          </a:p>
          <a:p>
            <a:pPr lvl="3">
              <a:buClr>
                <a:srgbClr val="000000"/>
              </a:buClr>
              <a:buFont typeface="Arial"/>
              <a:buNone/>
            </a:pPr>
            <a:endParaRPr lang="en-US">
              <a:solidFill>
                <a:srgbClr val="000000"/>
              </a:solidFill>
            </a:endParaRPr>
          </a:p>
          <a:p>
            <a:pPr lvl="4">
              <a:buClr>
                <a:srgbClr val="000000"/>
              </a:buClr>
              <a:buFont typeface="Arial"/>
              <a:buNone/>
            </a:pPr>
            <a:endParaRPr lang="en-US">
              <a:solidFill>
                <a:srgbClr val="000000"/>
              </a:solidFill>
            </a:endParaRPr>
          </a:p>
          <a:p>
            <a:pPr lvl="5">
              <a:buClr>
                <a:srgbClr val="000000"/>
              </a:buClr>
              <a:buFont typeface="Arial"/>
              <a:buNone/>
            </a:pPr>
            <a:endParaRPr lang="en-US">
              <a:solidFill>
                <a:srgbClr val="000000"/>
              </a:solidFill>
            </a:endParaRPr>
          </a:p>
          <a:p>
            <a:pPr lvl="6">
              <a:buClr>
                <a:srgbClr val="000000"/>
              </a:buClr>
              <a:buFont typeface="Arial"/>
              <a:buNone/>
            </a:pPr>
            <a:endParaRPr lang="en-US">
              <a:solidFill>
                <a:srgbClr val="000000"/>
              </a:solidFill>
            </a:endParaRPr>
          </a:p>
          <a:p>
            <a:pPr lvl="7">
              <a:buClr>
                <a:srgbClr val="000000"/>
              </a:buClr>
              <a:buFont typeface="Arial"/>
              <a:buNone/>
            </a:pPr>
            <a:endParaRPr lang="en-US">
              <a:solidFill>
                <a:srgbClr val="000000"/>
              </a:solidFill>
            </a:endParaRPr>
          </a:p>
          <a:p>
            <a:pPr lvl="8">
              <a:buClr>
                <a:srgbClr val="000000"/>
              </a:buClr>
              <a:buFont typeface="Arial"/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8418" indent="-278418">
              <a:buClr>
                <a:prstClr val="white">
                  <a:lumMod val="75000"/>
                </a:prstClr>
              </a:buClr>
            </a:pPr>
            <a:r>
              <a:rPr lang="fi-FI" sz="1949" err="1">
                <a:solidFill>
                  <a:srgbClr val="000000"/>
                </a:solidFill>
              </a:rPr>
              <a:t>Research</a:t>
            </a:r>
            <a:r>
              <a:rPr lang="fi-FI" sz="1949">
                <a:solidFill>
                  <a:srgbClr val="000000"/>
                </a:solidFill>
              </a:rPr>
              <a:t> in </a:t>
            </a:r>
            <a:r>
              <a:rPr lang="fi-FI" sz="1949" err="1">
                <a:solidFill>
                  <a:srgbClr val="000000"/>
                </a:solidFill>
              </a:rPr>
              <a:t>the</a:t>
            </a:r>
            <a:r>
              <a:rPr lang="fi-FI" sz="1949">
                <a:solidFill>
                  <a:srgbClr val="000000"/>
                </a:solidFill>
              </a:rPr>
              <a:t> </a:t>
            </a:r>
            <a:r>
              <a:rPr lang="fi-FI" sz="1949" err="1">
                <a:solidFill>
                  <a:srgbClr val="000000"/>
                </a:solidFill>
              </a:rPr>
              <a:t>fields</a:t>
            </a:r>
            <a:r>
              <a:rPr lang="fi-FI" sz="1949">
                <a:solidFill>
                  <a:srgbClr val="000000"/>
                </a:solidFill>
              </a:rPr>
              <a:t> of </a:t>
            </a:r>
            <a:r>
              <a:rPr lang="fi-FI" sz="1949" err="1">
                <a:solidFill>
                  <a:srgbClr val="000000"/>
                </a:solidFill>
              </a:rPr>
              <a:t>meteorology</a:t>
            </a:r>
            <a:r>
              <a:rPr lang="fi-FI" sz="1949">
                <a:solidFill>
                  <a:srgbClr val="000000"/>
                </a:solidFill>
              </a:rPr>
              <a:t>, </a:t>
            </a:r>
            <a:r>
              <a:rPr lang="fi-FI" sz="1949" err="1">
                <a:solidFill>
                  <a:srgbClr val="000000"/>
                </a:solidFill>
              </a:rPr>
              <a:t>maritime</a:t>
            </a:r>
            <a:r>
              <a:rPr lang="fi-FI" sz="1949">
                <a:solidFill>
                  <a:srgbClr val="000000"/>
                </a:solidFill>
              </a:rPr>
              <a:t> science and </a:t>
            </a:r>
            <a:r>
              <a:rPr lang="fi-FI" sz="1949" err="1">
                <a:solidFill>
                  <a:srgbClr val="000000"/>
                </a:solidFill>
              </a:rPr>
              <a:t>atmospheric</a:t>
            </a:r>
            <a:r>
              <a:rPr lang="fi-FI" sz="1949">
                <a:solidFill>
                  <a:srgbClr val="000000"/>
                </a:solidFill>
              </a:rPr>
              <a:t> </a:t>
            </a:r>
            <a:r>
              <a:rPr lang="fi-FI" sz="1949" err="1">
                <a:solidFill>
                  <a:srgbClr val="000000"/>
                </a:solidFill>
              </a:rPr>
              <a:t>sciences</a:t>
            </a:r>
            <a:endParaRPr lang="fi-FI" sz="1949">
              <a:solidFill>
                <a:srgbClr val="000000"/>
              </a:solidFill>
            </a:endParaRPr>
          </a:p>
          <a:p>
            <a:pPr marL="278418" indent="-278418">
              <a:buClr>
                <a:prstClr val="white">
                  <a:lumMod val="75000"/>
                </a:prstClr>
              </a:buClr>
            </a:pPr>
            <a:r>
              <a:rPr lang="fi-FI" sz="1949">
                <a:solidFill>
                  <a:srgbClr val="000000"/>
                </a:solidFill>
              </a:rPr>
              <a:t>Focus </a:t>
            </a:r>
            <a:r>
              <a:rPr lang="fi-FI" sz="1949" err="1">
                <a:solidFill>
                  <a:srgbClr val="000000"/>
                </a:solidFill>
              </a:rPr>
              <a:t>areas</a:t>
            </a:r>
            <a:endParaRPr lang="fi-FI" sz="1949">
              <a:solidFill>
                <a:srgbClr val="000000"/>
              </a:solidFill>
            </a:endParaRPr>
          </a:p>
          <a:p>
            <a:pPr marL="835253" lvl="1" indent="-278418">
              <a:buClr>
                <a:prstClr val="white">
                  <a:lumMod val="75000"/>
                </a:prstClr>
              </a:buClr>
            </a:pPr>
            <a:r>
              <a:rPr lang="fi-FI" sz="1624" err="1">
                <a:solidFill>
                  <a:srgbClr val="000000"/>
                </a:solidFill>
              </a:rPr>
              <a:t>Climate</a:t>
            </a:r>
            <a:r>
              <a:rPr lang="fi-FI" sz="1624">
                <a:solidFill>
                  <a:srgbClr val="000000"/>
                </a:solidFill>
              </a:rPr>
              <a:t> </a:t>
            </a:r>
            <a:r>
              <a:rPr lang="fi-FI" sz="1624" err="1">
                <a:solidFill>
                  <a:srgbClr val="000000"/>
                </a:solidFill>
              </a:rPr>
              <a:t>change</a:t>
            </a:r>
            <a:r>
              <a:rPr lang="fi-FI" sz="1624">
                <a:solidFill>
                  <a:srgbClr val="000000"/>
                </a:solidFill>
              </a:rPr>
              <a:t>, transport, </a:t>
            </a:r>
            <a:r>
              <a:rPr lang="fi-FI" sz="1624" err="1">
                <a:solidFill>
                  <a:srgbClr val="000000"/>
                </a:solidFill>
              </a:rPr>
              <a:t>the</a:t>
            </a:r>
            <a:r>
              <a:rPr lang="fi-FI" sz="1624">
                <a:solidFill>
                  <a:srgbClr val="000000"/>
                </a:solidFill>
              </a:rPr>
              <a:t> </a:t>
            </a:r>
            <a:r>
              <a:rPr lang="fi-FI" sz="1624" err="1">
                <a:solidFill>
                  <a:srgbClr val="000000"/>
                </a:solidFill>
              </a:rPr>
              <a:t>Arctic</a:t>
            </a:r>
            <a:r>
              <a:rPr lang="fi-FI" sz="1624">
                <a:solidFill>
                  <a:srgbClr val="000000"/>
                </a:solidFill>
              </a:rPr>
              <a:t> </a:t>
            </a:r>
            <a:r>
              <a:rPr lang="fi-FI" sz="1624" err="1">
                <a:solidFill>
                  <a:srgbClr val="000000"/>
                </a:solidFill>
              </a:rPr>
              <a:t>region</a:t>
            </a:r>
            <a:r>
              <a:rPr lang="fi-FI" sz="1624">
                <a:solidFill>
                  <a:srgbClr val="000000"/>
                </a:solidFill>
              </a:rPr>
              <a:t>, </a:t>
            </a:r>
            <a:r>
              <a:rPr lang="fi-FI" sz="1624" err="1">
                <a:solidFill>
                  <a:srgbClr val="000000"/>
                </a:solidFill>
              </a:rPr>
              <a:t>the</a:t>
            </a:r>
            <a:r>
              <a:rPr lang="fi-FI" sz="1624">
                <a:solidFill>
                  <a:srgbClr val="000000"/>
                </a:solidFill>
              </a:rPr>
              <a:t> composition of </a:t>
            </a:r>
            <a:r>
              <a:rPr lang="fi-FI" sz="1624" err="1">
                <a:solidFill>
                  <a:srgbClr val="000000"/>
                </a:solidFill>
              </a:rPr>
              <a:t>atmosphere</a:t>
            </a:r>
            <a:r>
              <a:rPr lang="fi-FI" sz="1624">
                <a:solidFill>
                  <a:srgbClr val="000000"/>
                </a:solidFill>
              </a:rPr>
              <a:t>, </a:t>
            </a:r>
            <a:r>
              <a:rPr lang="fi-FI" sz="1624" err="1">
                <a:solidFill>
                  <a:srgbClr val="000000"/>
                </a:solidFill>
              </a:rPr>
              <a:t>meteorology</a:t>
            </a:r>
            <a:r>
              <a:rPr lang="fi-FI" sz="1624">
                <a:solidFill>
                  <a:srgbClr val="000000"/>
                </a:solidFill>
              </a:rPr>
              <a:t>, </a:t>
            </a:r>
            <a:r>
              <a:rPr lang="fi-FI" sz="1624" err="1">
                <a:solidFill>
                  <a:srgbClr val="000000"/>
                </a:solidFill>
              </a:rPr>
              <a:t>utilisation</a:t>
            </a:r>
            <a:r>
              <a:rPr lang="fi-FI" sz="1624">
                <a:solidFill>
                  <a:srgbClr val="000000"/>
                </a:solidFill>
              </a:rPr>
              <a:t> of </a:t>
            </a:r>
            <a:r>
              <a:rPr lang="fi-FI" sz="1624" err="1">
                <a:solidFill>
                  <a:srgbClr val="000000"/>
                </a:solidFill>
              </a:rPr>
              <a:t>renewable</a:t>
            </a:r>
            <a:r>
              <a:rPr lang="fi-FI" sz="1624">
                <a:solidFill>
                  <a:srgbClr val="000000"/>
                </a:solidFill>
              </a:rPr>
              <a:t> </a:t>
            </a:r>
            <a:r>
              <a:rPr lang="fi-FI" sz="1624" err="1">
                <a:solidFill>
                  <a:srgbClr val="000000"/>
                </a:solidFill>
              </a:rPr>
              <a:t>energy</a:t>
            </a:r>
            <a:r>
              <a:rPr lang="fi-FI" sz="1624">
                <a:solidFill>
                  <a:srgbClr val="000000"/>
                </a:solidFill>
              </a:rPr>
              <a:t> </a:t>
            </a:r>
            <a:r>
              <a:rPr lang="fi-FI" sz="1624" err="1">
                <a:solidFill>
                  <a:srgbClr val="000000"/>
                </a:solidFill>
              </a:rPr>
              <a:t>sources</a:t>
            </a:r>
            <a:r>
              <a:rPr lang="fi-FI" sz="1624">
                <a:solidFill>
                  <a:srgbClr val="000000"/>
                </a:solidFill>
              </a:rPr>
              <a:t>, </a:t>
            </a:r>
            <a:r>
              <a:rPr lang="fi-FI" sz="1624" err="1">
                <a:solidFill>
                  <a:srgbClr val="000000"/>
                </a:solidFill>
              </a:rPr>
              <a:t>physical</a:t>
            </a:r>
            <a:r>
              <a:rPr lang="fi-FI" sz="1624">
                <a:solidFill>
                  <a:srgbClr val="000000"/>
                </a:solidFill>
              </a:rPr>
              <a:t> </a:t>
            </a:r>
            <a:r>
              <a:rPr lang="fi-FI" sz="1624" err="1">
                <a:solidFill>
                  <a:srgbClr val="000000"/>
                </a:solidFill>
              </a:rPr>
              <a:t>characteristics</a:t>
            </a:r>
            <a:r>
              <a:rPr lang="fi-FI" sz="1624">
                <a:solidFill>
                  <a:srgbClr val="000000"/>
                </a:solidFill>
              </a:rPr>
              <a:t> of </a:t>
            </a:r>
            <a:r>
              <a:rPr lang="fi-FI" sz="1624" err="1">
                <a:solidFill>
                  <a:srgbClr val="000000"/>
                </a:solidFill>
              </a:rPr>
              <a:t>seas</a:t>
            </a:r>
            <a:r>
              <a:rPr lang="fi-FI" sz="1624">
                <a:solidFill>
                  <a:srgbClr val="000000"/>
                </a:solidFill>
              </a:rPr>
              <a:t> and </a:t>
            </a:r>
            <a:r>
              <a:rPr lang="fi-FI" sz="1624" err="1">
                <a:solidFill>
                  <a:srgbClr val="000000"/>
                </a:solidFill>
              </a:rPr>
              <a:t>space</a:t>
            </a:r>
            <a:r>
              <a:rPr lang="fi-FI" sz="1624">
                <a:solidFill>
                  <a:srgbClr val="000000"/>
                </a:solidFill>
              </a:rPr>
              <a:t> </a:t>
            </a:r>
            <a:r>
              <a:rPr lang="fi-FI" sz="1624" err="1">
                <a:solidFill>
                  <a:srgbClr val="000000"/>
                </a:solidFill>
              </a:rPr>
              <a:t>technology</a:t>
            </a:r>
            <a:endParaRPr lang="fi-FI" sz="1949">
              <a:solidFill>
                <a:srgbClr val="000000"/>
              </a:solidFill>
            </a:endParaRPr>
          </a:p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/>
              <a:t>High-quality research as a service – support for decision-making </a:t>
            </a:r>
            <a:br>
              <a:rPr lang="en-US" b="1"/>
            </a:br>
            <a:br>
              <a:rPr lang="en-US"/>
            </a:br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52368" y="2306733"/>
            <a:ext cx="6982286" cy="34450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>
                  <a:lumMod val="75000"/>
                </a:prstClr>
              </a:buClr>
              <a:buFont typeface="Arial" panose="020B0604020202020204" pitchFamily="34" charset="0"/>
              <a:buNone/>
            </a:pPr>
            <a:endParaRPr lang="fi-FI" sz="1949">
              <a:solidFill>
                <a:srgbClr val="000000"/>
              </a:solidFill>
            </a:endParaRPr>
          </a:p>
          <a:p>
            <a:pPr>
              <a:buClr>
                <a:prstClr val="white">
                  <a:lumMod val="75000"/>
                </a:prstClr>
              </a:buClr>
            </a:pPr>
            <a:endParaRPr lang="en-US" sz="1949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5575" y="4422365"/>
            <a:ext cx="184731" cy="4671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1218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endParaRPr lang="en-US" sz="1218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430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sons-mae.pdf - Adobe Acrobat Reader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 t="3365" b="3453"/>
          <a:stretch/>
        </p:blipFill>
        <p:spPr>
          <a:xfrm>
            <a:off x="114300" y="1724024"/>
            <a:ext cx="4768318" cy="3333751"/>
          </a:xfrm>
          <a:prstGeom prst="rect">
            <a:avLst/>
          </a:prstGeom>
        </p:spPr>
      </p:pic>
      <p:pic>
        <p:nvPicPr>
          <p:cNvPr id="3" name="Picture 2" descr="seasons-rmse.pdf - Adobe Acrobat Reader D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t="3631" b="3985"/>
          <a:stretch/>
        </p:blipFill>
        <p:spPr>
          <a:xfrm>
            <a:off x="5010150" y="1733550"/>
            <a:ext cx="4802875" cy="3305175"/>
          </a:xfrm>
          <a:prstGeom prst="rect">
            <a:avLst/>
          </a:prstGeom>
        </p:spPr>
      </p:pic>
      <p:sp>
        <p:nvSpPr>
          <p:cNvPr id="4" name="CustomShape 7"/>
          <p:cNvSpPr/>
          <p:nvPr/>
        </p:nvSpPr>
        <p:spPr>
          <a:xfrm>
            <a:off x="365040" y="5563401"/>
            <a:ext cx="8924760" cy="693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7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Operative version is using </a:t>
            </a:r>
            <a:r>
              <a:rPr lang="en-US" sz="18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ElasticNet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 Lasso predictor GlmnR1 screening. Differences to default (forward selection) model were really small for </a:t>
            </a:r>
            <a:r>
              <a:rPr lang="en-US" sz="1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the study that used only 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DMO variables for three stations from various climatic regions.</a:t>
            </a:r>
          </a:p>
          <a:p>
            <a:pPr>
              <a:lnSpc>
                <a:spcPct val="70000"/>
              </a:lnSpc>
            </a:pPr>
            <a:endParaRPr lang="fi-FI" sz="18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7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CustomShape 4"/>
          <p:cNvSpPr/>
          <p:nvPr/>
        </p:nvSpPr>
        <p:spPr>
          <a:xfrm>
            <a:off x="428760" y="907920"/>
            <a:ext cx="9119880" cy="13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lang="en-US" sz="2800" b="1" strike="noStrike" spc="-1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Droid Sans Fallback"/>
              </a:rPr>
              <a:t>Model selection algorithms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7807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633240" y="6356520"/>
            <a:ext cx="22255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23.05.16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8" name="CustomShape 2"/>
          <p:cNvSpPr/>
          <p:nvPr/>
        </p:nvSpPr>
        <p:spPr>
          <a:xfrm>
            <a:off x="3279600" y="6356520"/>
            <a:ext cx="333864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1000" b="0" strike="noStrike" spc="-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Jussi Ylhäisi      FMI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9" name="CustomShape 3"/>
          <p:cNvSpPr/>
          <p:nvPr/>
        </p:nvSpPr>
        <p:spPr>
          <a:xfrm>
            <a:off x="6991200" y="6356520"/>
            <a:ext cx="22255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fld id="{5F1EC955-FEBB-4102-A138-AF70591B5519}" type="slidenum">
              <a:rPr lang="en-US" sz="1000" b="0" strike="noStrike" spc="-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41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0" name="CustomShape 4"/>
          <p:cNvSpPr/>
          <p:nvPr/>
        </p:nvSpPr>
        <p:spPr>
          <a:xfrm>
            <a:off x="428760" y="619920"/>
            <a:ext cx="9119880" cy="13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lang="en-US" sz="2000" b="1" strike="noStrike" spc="-1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Droid Sans Fallback"/>
              </a:rPr>
              <a:t>Gridding the forecasts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1" name="Picture 330"/>
          <p:cNvPicPr/>
          <p:nvPr/>
        </p:nvPicPr>
        <p:blipFill>
          <a:blip r:embed="rId3"/>
          <a:stretch/>
        </p:blipFill>
        <p:spPr>
          <a:xfrm>
            <a:off x="473760" y="1014840"/>
            <a:ext cx="7305840" cy="4945320"/>
          </a:xfrm>
          <a:prstGeom prst="rect">
            <a:avLst/>
          </a:prstGeom>
          <a:ln>
            <a:noFill/>
          </a:ln>
        </p:spPr>
      </p:pic>
      <p:sp>
        <p:nvSpPr>
          <p:cNvPr id="332" name="CustomShape 5"/>
          <p:cNvSpPr/>
          <p:nvPr/>
        </p:nvSpPr>
        <p:spPr>
          <a:xfrm>
            <a:off x="373320" y="6147720"/>
            <a:ext cx="8953200" cy="42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7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Difference between ECMWF backgound field and Kriging-interpolated 6-day forecast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01341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vmos-2018-03-27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12500" b="12778"/>
          <a:stretch/>
        </p:blipFill>
        <p:spPr>
          <a:xfrm>
            <a:off x="381000" y="857250"/>
            <a:ext cx="9174407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475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vmos-2018-03-27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" t="12500" b="12778"/>
          <a:stretch/>
        </p:blipFill>
        <p:spPr>
          <a:xfrm>
            <a:off x="371475" y="857250"/>
            <a:ext cx="9183932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522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CustomShape 2"/>
          <p:cNvSpPr/>
          <p:nvPr/>
        </p:nvSpPr>
        <p:spPr>
          <a:xfrm>
            <a:off x="426762" y="5506712"/>
            <a:ext cx="9318960" cy="88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7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roid Sans Fallback"/>
              </a:rPr>
              <a:t>On the left figure there are MOS point forecasts trained specifically for the observation station and station-interpolated MOS forecasts from regridded MOS forecast fields where these specific stations are withheld from. Re-gridding the calibrated point forecasts induces a further source of error, but MOS point forecasts still clearly outperform the DMO.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43" y="1276441"/>
            <a:ext cx="7188469" cy="4154114"/>
          </a:xfrm>
          <a:prstGeom prst="rect">
            <a:avLst/>
          </a:prstGeom>
        </p:spPr>
      </p:pic>
      <p:sp>
        <p:nvSpPr>
          <p:cNvPr id="7" name="TextShape 1">
            <a:extLst>
              <a:ext uri="{FF2B5EF4-FFF2-40B4-BE49-F238E27FC236}">
                <a16:creationId xmlns:a16="http://schemas.microsoft.com/office/drawing/2014/main" id="{00E66DD8-D220-46B6-A807-A87871EFA9FE}"/>
              </a:ext>
            </a:extLst>
          </p:cNvPr>
          <p:cNvSpPr txBox="1"/>
          <p:nvPr/>
        </p:nvSpPr>
        <p:spPr>
          <a:xfrm>
            <a:off x="642600" y="702360"/>
            <a:ext cx="754452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fi-FI" sz="3600" spc="-1" dirty="0" err="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The</a:t>
            </a:r>
            <a:r>
              <a:rPr lang="fi-FI" sz="3600" spc="-1" dirty="0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fi-FI" sz="3600" spc="-1" dirty="0" err="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effect</a:t>
            </a:r>
            <a:r>
              <a:rPr lang="fi-FI" sz="3600" spc="-1" dirty="0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of </a:t>
            </a:r>
            <a:r>
              <a:rPr lang="fi-FI" sz="3600" spc="-1" dirty="0" err="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gridding</a:t>
            </a:r>
            <a:r>
              <a:rPr lang="fi-FI" sz="3600" spc="-1" dirty="0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fi-FI" sz="3600" spc="-1" dirty="0">
                <a:solidFill>
                  <a:srgbClr val="63B9E9"/>
                </a:solidFill>
                <a:latin typeface="Arial Black"/>
              </a:rPr>
              <a:t>MOS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7721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Picture 409"/>
          <p:cNvPicPr/>
          <p:nvPr/>
        </p:nvPicPr>
        <p:blipFill>
          <a:blip r:embed="rId2"/>
          <a:stretch/>
        </p:blipFill>
        <p:spPr>
          <a:xfrm>
            <a:off x="9000" y="1075320"/>
            <a:ext cx="9898920" cy="5498640"/>
          </a:xfrm>
          <a:prstGeom prst="rect">
            <a:avLst/>
          </a:prstGeom>
          <a:ln>
            <a:noFill/>
          </a:ln>
        </p:spPr>
      </p:pic>
      <p:sp>
        <p:nvSpPr>
          <p:cNvPr id="411" name="CustomShape 1"/>
          <p:cNvSpPr/>
          <p:nvPr/>
        </p:nvSpPr>
        <p:spPr>
          <a:xfrm>
            <a:off x="641520" y="706320"/>
            <a:ext cx="9139680" cy="132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lang="en-US" sz="2400" b="0" strike="noStrike" spc="-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Droid Sans Fallback"/>
              </a:rPr>
              <a:t>Station location – grid-box elevation differences is key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291514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icture 352"/>
          <p:cNvPicPr/>
          <p:nvPr/>
        </p:nvPicPr>
        <p:blipFill>
          <a:blip r:embed="rId3"/>
          <a:stretch/>
        </p:blipFill>
        <p:spPr>
          <a:xfrm>
            <a:off x="549000" y="1285482"/>
            <a:ext cx="4569840" cy="2541240"/>
          </a:xfrm>
          <a:prstGeom prst="rect">
            <a:avLst/>
          </a:prstGeom>
          <a:ln>
            <a:noFill/>
          </a:ln>
        </p:spPr>
      </p:pic>
      <p:pic>
        <p:nvPicPr>
          <p:cNvPr id="354" name="Picture 353"/>
          <p:cNvPicPr/>
          <p:nvPr/>
        </p:nvPicPr>
        <p:blipFill>
          <a:blip r:embed="rId4"/>
          <a:stretch/>
        </p:blipFill>
        <p:spPr>
          <a:xfrm>
            <a:off x="5060521" y="1285482"/>
            <a:ext cx="4570200" cy="2541240"/>
          </a:xfrm>
          <a:prstGeom prst="rect">
            <a:avLst/>
          </a:prstGeom>
          <a:ln>
            <a:noFill/>
          </a:ln>
        </p:spPr>
      </p:pic>
      <p:pic>
        <p:nvPicPr>
          <p:cNvPr id="355" name="Picture 354"/>
          <p:cNvPicPr/>
          <p:nvPr/>
        </p:nvPicPr>
        <p:blipFill>
          <a:blip r:embed="rId5"/>
          <a:stretch/>
        </p:blipFill>
        <p:spPr>
          <a:xfrm>
            <a:off x="549000" y="4103202"/>
            <a:ext cx="4569840" cy="2541240"/>
          </a:xfrm>
          <a:prstGeom prst="rect">
            <a:avLst/>
          </a:prstGeom>
          <a:ln>
            <a:noFill/>
          </a:ln>
        </p:spPr>
      </p:pic>
      <p:pic>
        <p:nvPicPr>
          <p:cNvPr id="356" name="Picture 355"/>
          <p:cNvPicPr/>
          <p:nvPr/>
        </p:nvPicPr>
        <p:blipFill>
          <a:blip r:embed="rId6"/>
          <a:stretch/>
        </p:blipFill>
        <p:spPr>
          <a:xfrm>
            <a:off x="5060521" y="4103202"/>
            <a:ext cx="4570200" cy="2541240"/>
          </a:xfrm>
          <a:prstGeom prst="rect">
            <a:avLst/>
          </a:prstGeom>
          <a:ln>
            <a:noFill/>
          </a:ln>
        </p:spPr>
      </p:pic>
      <p:sp>
        <p:nvSpPr>
          <p:cNvPr id="357" name="CustomShape 1"/>
          <p:cNvSpPr/>
          <p:nvPr/>
        </p:nvSpPr>
        <p:spPr>
          <a:xfrm>
            <a:off x="2193480" y="817122"/>
            <a:ext cx="1553760" cy="41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RMSE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" name="CustomShape 2"/>
          <p:cNvSpPr/>
          <p:nvPr/>
        </p:nvSpPr>
        <p:spPr>
          <a:xfrm>
            <a:off x="6857639" y="817122"/>
            <a:ext cx="1644120" cy="46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MAXE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9" name="CustomShape 3"/>
          <p:cNvSpPr/>
          <p:nvPr/>
        </p:nvSpPr>
        <p:spPr>
          <a:xfrm rot="16200000">
            <a:off x="-593640" y="2181162"/>
            <a:ext cx="1919160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1-2 day forecasts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0" name="CustomShape 4"/>
          <p:cNvSpPr/>
          <p:nvPr/>
        </p:nvSpPr>
        <p:spPr>
          <a:xfrm rot="16200000">
            <a:off x="-593280" y="5070163"/>
            <a:ext cx="1918800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1-10 day forecasts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9764FD-4694-4D5E-9E1B-87CF1CF860DB}"/>
              </a:ext>
            </a:extLst>
          </p:cNvPr>
          <p:cNvSpPr txBox="1">
            <a:spLocks/>
          </p:cNvSpPr>
          <p:nvPr/>
        </p:nvSpPr>
        <p:spPr>
          <a:xfrm>
            <a:off x="3243385" y="200843"/>
            <a:ext cx="9224733" cy="763600"/>
          </a:xfrm>
          <a:prstGeom prst="rect">
            <a:avLst/>
          </a:prstGeom>
        </p:spPr>
        <p:txBody>
          <a:bodyPr anchor="t"/>
          <a:lstStyle>
            <a:lvl1pPr algn="l" defTabSz="779526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3400" kern="1200">
                <a:solidFill>
                  <a:srgbClr val="63B9E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MOS July 2017 errors</a:t>
            </a:r>
          </a:p>
        </p:txBody>
      </p:sp>
    </p:spTree>
    <p:extLst>
      <p:ext uri="{BB962C8B-B14F-4D97-AF65-F5344CB8AC3E}">
        <p14:creationId xmlns:p14="http://schemas.microsoft.com/office/powerpoint/2010/main" val="22562679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02067DC-ECFC-49B7-95D7-B84E6881F7B6}"/>
              </a:ext>
            </a:extLst>
          </p:cNvPr>
          <p:cNvSpPr txBox="1">
            <a:spLocks/>
          </p:cNvSpPr>
          <p:nvPr/>
        </p:nvSpPr>
        <p:spPr>
          <a:xfrm>
            <a:off x="337459" y="593367"/>
            <a:ext cx="9224733" cy="763600"/>
          </a:xfrm>
          <a:prstGeom prst="rect">
            <a:avLst/>
          </a:prstGeom>
        </p:spPr>
        <p:txBody>
          <a:bodyPr anchor="t"/>
          <a:lstStyle>
            <a:lvl1pPr algn="l" defTabSz="779526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3400" kern="1200">
                <a:solidFill>
                  <a:srgbClr val="63B9E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MOS/DEVMOS vs ECMWF skill score DJF 17/18</a:t>
            </a:r>
          </a:p>
        </p:txBody>
      </p:sp>
      <p:pic>
        <p:nvPicPr>
          <p:cNvPr id="4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A52EA6DE-BAAB-4DDB-8E1C-8AA57ED06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72" y="1143341"/>
            <a:ext cx="4451428" cy="533900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1B2DB18-6DA1-4EFD-ACA0-44EF8B440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512" y="1254229"/>
            <a:ext cx="4417292" cy="5287824"/>
          </a:xfrm>
          <a:prstGeom prst="rect">
            <a:avLst/>
          </a:prstGeom>
        </p:spPr>
      </p:pic>
      <p:sp>
        <p:nvSpPr>
          <p:cNvPr id="8" name="CustomShape 1">
            <a:extLst>
              <a:ext uri="{FF2B5EF4-FFF2-40B4-BE49-F238E27FC236}">
                <a16:creationId xmlns:a16="http://schemas.microsoft.com/office/drawing/2014/main" id="{A0D5A0DB-B086-4072-A6EA-B56335187EB5}"/>
              </a:ext>
            </a:extLst>
          </p:cNvPr>
          <p:cNvSpPr/>
          <p:nvPr/>
        </p:nvSpPr>
        <p:spPr>
          <a:xfrm>
            <a:off x="1744696" y="1072426"/>
            <a:ext cx="1553760" cy="41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0-48h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B6C405F7-E99B-48B2-9FB8-61530F271BD8}"/>
              </a:ext>
            </a:extLst>
          </p:cNvPr>
          <p:cNvSpPr/>
          <p:nvPr/>
        </p:nvSpPr>
        <p:spPr>
          <a:xfrm>
            <a:off x="5871750" y="1142856"/>
            <a:ext cx="1905747" cy="426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1" spc="-1" dirty="0">
                <a:solidFill>
                  <a:srgbClr val="000000"/>
                </a:solidFill>
                <a:latin typeface="Calibri"/>
                <a:cs typeface="Calibri"/>
              </a:rPr>
              <a:t>48-120h</a:t>
            </a:r>
            <a:endParaRPr lang="en-US" sz="1800" b="1" strike="noStrike" spc="-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0AC90057-2C2D-4D1C-A0B4-BD2002DFBC04}"/>
              </a:ext>
            </a:extLst>
          </p:cNvPr>
          <p:cNvSpPr/>
          <p:nvPr/>
        </p:nvSpPr>
        <p:spPr>
          <a:xfrm rot="16200000">
            <a:off x="-677240" y="2167955"/>
            <a:ext cx="1927960" cy="5648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en-US" sz="1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Dev MOS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CustomShape 3">
            <a:extLst>
              <a:ext uri="{FF2B5EF4-FFF2-40B4-BE49-F238E27FC236}">
                <a16:creationId xmlns:a16="http://schemas.microsoft.com/office/drawing/2014/main" id="{CD1D3BD3-A308-4731-97CC-2130173D8909}"/>
              </a:ext>
            </a:extLst>
          </p:cNvPr>
          <p:cNvSpPr/>
          <p:nvPr/>
        </p:nvSpPr>
        <p:spPr>
          <a:xfrm rot="16200000">
            <a:off x="-664038" y="4760615"/>
            <a:ext cx="1919160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1" spc="-1" dirty="0">
                <a:solidFill>
                  <a:srgbClr val="000000"/>
                </a:solidFill>
                <a:latin typeface="Calibri"/>
                <a:cs typeface="Calibri"/>
              </a:rPr>
              <a:t>MOS</a:t>
            </a:r>
            <a:endParaRPr lang="en-US" sz="1800" b="1" strike="noStrike" spc="-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64517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642600" y="702360"/>
            <a:ext cx="7544520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fi-FI" sz="3600" spc="-1" dirty="0" err="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Blend</a:t>
            </a:r>
            <a:r>
              <a:rPr lang="fi-FI" sz="3600" spc="-1" dirty="0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fi-FI" sz="3600" spc="-1" dirty="0" err="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implementation</a:t>
            </a:r>
            <a:r>
              <a:rPr lang="fi-FI" sz="3600" spc="-1" dirty="0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at FMI</a:t>
            </a:r>
            <a:endParaRPr lang="fi-FI" sz="3600" b="0" strike="noStrike" spc="-1" dirty="0">
              <a:solidFill>
                <a:srgbClr val="63B9E9"/>
              </a:solidFill>
              <a:latin typeface="Arial Black"/>
            </a:endParaRPr>
          </a:p>
        </p:txBody>
      </p:sp>
      <p:sp>
        <p:nvSpPr>
          <p:cNvPr id="95" name="TextShape 2"/>
          <p:cNvSpPr txBox="1"/>
          <p:nvPr/>
        </p:nvSpPr>
        <p:spPr>
          <a:xfrm>
            <a:off x="642600" y="1482291"/>
            <a:ext cx="8598600" cy="480726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marL="342900" indent="-342265">
              <a:buClr>
                <a:srgbClr val="A6A6A6"/>
              </a:buClr>
              <a:buFont typeface="Arial"/>
              <a:buChar char="•"/>
            </a:pP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Started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in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autumn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2017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by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going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through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cs typeface="Arial"/>
              </a:rPr>
              <a:t>different</a:t>
            </a:r>
            <a:r>
              <a:rPr lang="fi-FI" sz="2400" spc="-1" dirty="0">
                <a:solidFill>
                  <a:srgbClr val="000000"/>
                </a:solidFill>
                <a:cs typeface="Arial"/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cs typeface="Arial"/>
              </a:rPr>
              <a:t>methods</a:t>
            </a:r>
            <a:r>
              <a:rPr lang="fi-FI" sz="2400" spc="-1" dirty="0">
                <a:solidFill>
                  <a:srgbClr val="000000"/>
                </a:solidFill>
                <a:cs typeface="Arial"/>
              </a:rPr>
              <a:t> – </a:t>
            </a:r>
            <a:r>
              <a:rPr lang="fi-FI" sz="2400" spc="-1" dirty="0" err="1">
                <a:solidFill>
                  <a:srgbClr val="000000"/>
                </a:solidFill>
                <a:cs typeface="Arial"/>
              </a:rPr>
              <a:t>similar</a:t>
            </a:r>
            <a:r>
              <a:rPr lang="fi-FI" sz="2400" spc="-1" dirty="0">
                <a:solidFill>
                  <a:srgbClr val="000000"/>
                </a:solidFill>
                <a:cs typeface="Arial"/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cs typeface="Arial"/>
              </a:rPr>
              <a:t>method</a:t>
            </a:r>
            <a:r>
              <a:rPr lang="fi-FI" sz="2400" spc="-1" dirty="0">
                <a:solidFill>
                  <a:srgbClr val="000000"/>
                </a:solidFill>
                <a:cs typeface="Arial"/>
              </a:rPr>
              <a:t> as in NBM </a:t>
            </a:r>
            <a:r>
              <a:rPr lang="fi-FI" sz="2400" spc="-1" dirty="0" err="1">
                <a:solidFill>
                  <a:srgbClr val="000000"/>
                </a:solidFill>
                <a:cs typeface="Arial"/>
              </a:rPr>
              <a:t>was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chosen</a:t>
            </a:r>
            <a:endParaRPr lang="en-US" dirty="0" err="1"/>
          </a:p>
          <a:p>
            <a:pPr marL="342900" indent="-342265">
              <a:buClr>
                <a:srgbClr val="A6A6A6"/>
              </a:buClr>
              <a:buFont typeface="Arial"/>
              <a:buChar char="•"/>
            </a:pP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Testing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results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dirty="0">
                <a:solidFill>
                  <a:srgbClr val="000000"/>
                </a:solidFill>
                <a:cs typeface="Arial"/>
              </a:rPr>
              <a:t>in </a:t>
            </a:r>
            <a:r>
              <a:rPr lang="fi-FI" sz="2400" spc="-1" dirty="0" err="1">
                <a:solidFill>
                  <a:srgbClr val="000000"/>
                </a:solidFill>
                <a:cs typeface="Arial"/>
              </a:rPr>
              <a:t>point</a:t>
            </a:r>
            <a:r>
              <a:rPr lang="fi-FI" sz="2400" spc="-1" dirty="0">
                <a:solidFill>
                  <a:srgbClr val="000000"/>
                </a:solidFill>
                <a:cs typeface="Arial"/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cs typeface="Arial"/>
              </a:rPr>
              <a:t>Blend</a:t>
            </a:r>
            <a:r>
              <a:rPr lang="fi-FI" sz="2400" spc="-1" dirty="0">
                <a:solidFill>
                  <a:srgbClr val="000000"/>
                </a:solidFill>
                <a:cs typeface="Arial"/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cs typeface="Arial"/>
              </a:rPr>
              <a:t>calculations</a:t>
            </a:r>
            <a:r>
              <a:rPr lang="fi-FI" sz="2400" spc="-1" dirty="0">
                <a:solidFill>
                  <a:srgbClr val="000000"/>
                </a:solidFill>
                <a:cs typeface="Arial"/>
              </a:rPr>
              <a:t> November 2017-&gt;  </a:t>
            </a:r>
          </a:p>
          <a:p>
            <a:pPr marL="342900" indent="-342265">
              <a:buClr>
                <a:srgbClr val="A6A6A6"/>
              </a:buClr>
              <a:buFont typeface="Arial"/>
              <a:buChar char="•"/>
            </a:pP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Architecture for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grid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calculations</a:t>
            </a:r>
            <a:r>
              <a:rPr lang="fi-FI" sz="2400" spc="-1" dirty="0">
                <a:solidFill>
                  <a:srgbClr val="000000"/>
                </a:solidFill>
                <a:cs typeface="Arial"/>
              </a:rPr>
              <a:t> in HIMAN </a:t>
            </a:r>
            <a:r>
              <a:rPr lang="fi-FI" sz="2400" spc="-1" dirty="0" err="1">
                <a:solidFill>
                  <a:srgbClr val="000000"/>
                </a:solidFill>
                <a:cs typeface="Arial"/>
              </a:rPr>
              <a:t>under</a:t>
            </a:r>
            <a:r>
              <a:rPr lang="fi-FI" sz="2400" spc="-1" dirty="0">
                <a:solidFill>
                  <a:srgbClr val="000000"/>
                </a:solidFill>
                <a:cs typeface="Arial"/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cs typeface="Arial"/>
              </a:rPr>
              <a:t>development</a:t>
            </a:r>
          </a:p>
          <a:p>
            <a:pPr marL="342900" indent="-342265">
              <a:buClr>
                <a:srgbClr val="A6A6A6"/>
              </a:buClr>
              <a:buFont typeface="Arial"/>
              <a:buChar char="•"/>
            </a:pPr>
            <a:r>
              <a:rPr lang="fi-FI" sz="2400" spc="-1" dirty="0" err="1">
                <a:solidFill>
                  <a:srgbClr val="000000"/>
                </a:solidFill>
                <a:cs typeface="Arial"/>
              </a:rPr>
              <a:t>Will</a:t>
            </a:r>
            <a:r>
              <a:rPr lang="fi-FI" sz="2400" spc="-1" dirty="0">
                <a:solidFill>
                  <a:srgbClr val="000000"/>
                </a:solidFill>
                <a:cs typeface="Arial"/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cs typeface="Arial"/>
              </a:rPr>
              <a:t>be</a:t>
            </a:r>
            <a:r>
              <a:rPr lang="fi-FI" sz="2400" spc="-1" dirty="0">
                <a:solidFill>
                  <a:srgbClr val="000000"/>
                </a:solidFill>
                <a:cs typeface="Arial"/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cs typeface="Arial"/>
              </a:rPr>
              <a:t>calculated</a:t>
            </a:r>
            <a:r>
              <a:rPr lang="fi-FI" sz="2400" spc="-1" dirty="0">
                <a:solidFill>
                  <a:srgbClr val="000000"/>
                </a:solidFill>
                <a:cs typeface="Arial"/>
              </a:rPr>
              <a:t> for </a:t>
            </a:r>
            <a:r>
              <a:rPr lang="fi-FI" sz="2400" spc="-1" dirty="0" err="1">
                <a:solidFill>
                  <a:srgbClr val="000000"/>
                </a:solidFill>
                <a:cs typeface="Arial"/>
              </a:rPr>
              <a:t>Scandinavian</a:t>
            </a:r>
            <a:r>
              <a:rPr lang="fi-FI" sz="2400" spc="-1" dirty="0">
                <a:solidFill>
                  <a:srgbClr val="000000"/>
                </a:solidFill>
                <a:cs typeface="Arial"/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cs typeface="Arial"/>
              </a:rPr>
              <a:t>area</a:t>
            </a:r>
            <a:r>
              <a:rPr lang="fi-FI" sz="2400" spc="-1" dirty="0">
                <a:solidFill>
                  <a:srgbClr val="000000"/>
                </a:solidFill>
                <a:cs typeface="Arial"/>
              </a:rPr>
              <a:t> (MEPS domain)</a:t>
            </a:r>
          </a:p>
          <a:p>
            <a:pPr marL="913765" lvl="2" indent="-342265">
              <a:buClr>
                <a:srgbClr val="A6A6A6"/>
              </a:buClr>
              <a:buFont typeface="Arial"/>
              <a:buChar char="•"/>
            </a:pP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MAE and BC </a:t>
            </a:r>
            <a:r>
              <a:rPr lang="fi-FI" sz="1600" spc="-1" dirty="0" err="1">
                <a:solidFill>
                  <a:srgbClr val="000000"/>
                </a:solidFill>
                <a:latin typeface="Arial"/>
                <a:cs typeface="Arial"/>
              </a:rPr>
              <a:t>updates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1600" spc="-1" dirty="0" err="1">
                <a:solidFill>
                  <a:srgbClr val="000000"/>
                </a:solidFill>
                <a:latin typeface="Arial"/>
                <a:cs typeface="Arial"/>
              </a:rPr>
              <a:t>hourly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fi-FI" sz="1600" spc="-1" dirty="0" err="1">
                <a:solidFill>
                  <a:srgbClr val="000000"/>
                </a:solidFill>
                <a:latin typeface="Arial"/>
                <a:cs typeface="Arial"/>
              </a:rPr>
              <a:t>when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 LAPS </a:t>
            </a:r>
            <a:r>
              <a:rPr lang="fi-FI" sz="1600" spc="-1" dirty="0" err="1">
                <a:solidFill>
                  <a:srgbClr val="000000"/>
                </a:solidFill>
                <a:latin typeface="Arial"/>
                <a:cs typeface="Arial"/>
              </a:rPr>
              <a:t>analysis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 is </a:t>
            </a:r>
            <a:r>
              <a:rPr lang="fi-FI" sz="1600" spc="-1" dirty="0" err="1">
                <a:solidFill>
                  <a:srgbClr val="000000"/>
                </a:solidFill>
                <a:latin typeface="Arial"/>
                <a:cs typeface="Arial"/>
              </a:rPr>
              <a:t>ready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 (~20min)</a:t>
            </a:r>
          </a:p>
          <a:p>
            <a:pPr marL="913765" lvl="2" indent="-342265">
              <a:buClr>
                <a:srgbClr val="A6A6A6"/>
              </a:buClr>
              <a:buFont typeface="Arial"/>
              <a:buChar char="•"/>
            </a:pPr>
            <a:r>
              <a:rPr lang="fi-FI" sz="1600" spc="-1" err="1">
                <a:solidFill>
                  <a:srgbClr val="000000"/>
                </a:solidFill>
                <a:latin typeface="Arial"/>
                <a:cs typeface="Arial"/>
              </a:rPr>
              <a:t>Blend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1600" spc="-1" err="1">
                <a:solidFill>
                  <a:srgbClr val="000000"/>
                </a:solidFill>
                <a:latin typeface="Arial"/>
                <a:cs typeface="Arial"/>
              </a:rPr>
              <a:t>will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1600" spc="-1" err="1">
                <a:solidFill>
                  <a:srgbClr val="000000"/>
                </a:solidFill>
                <a:latin typeface="Arial"/>
                <a:cs typeface="Arial"/>
              </a:rPr>
              <a:t>be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1600" spc="-1" err="1">
                <a:solidFill>
                  <a:srgbClr val="000000"/>
                </a:solidFill>
                <a:latin typeface="Arial"/>
                <a:cs typeface="Arial"/>
              </a:rPr>
              <a:t>calculated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 4 </a:t>
            </a:r>
            <a:r>
              <a:rPr lang="fi-FI" sz="1600" spc="-1" err="1">
                <a:solidFill>
                  <a:srgbClr val="000000"/>
                </a:solidFill>
                <a:latin typeface="Arial"/>
                <a:cs typeface="Arial"/>
              </a:rPr>
              <a:t>times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fi-FI" sz="1600" spc="-1" err="1">
                <a:solidFill>
                  <a:srgbClr val="000000"/>
                </a:solidFill>
                <a:latin typeface="Arial"/>
                <a:cs typeface="Arial"/>
              </a:rPr>
              <a:t>day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fi-FI" sz="1600" spc="-1" err="1">
                <a:solidFill>
                  <a:srgbClr val="000000"/>
                </a:solidFill>
                <a:latin typeface="Arial"/>
                <a:cs typeface="Arial"/>
              </a:rPr>
              <a:t>forecast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1600" spc="-1" err="1">
                <a:solidFill>
                  <a:srgbClr val="000000"/>
                </a:solidFill>
                <a:latin typeface="Arial"/>
                <a:cs typeface="Arial"/>
              </a:rPr>
              <a:t>range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 is </a:t>
            </a:r>
            <a:r>
              <a:rPr lang="fi-FI" sz="1600" spc="-1" err="1">
                <a:solidFill>
                  <a:srgbClr val="000000"/>
                </a:solidFill>
                <a:latin typeface="Arial"/>
                <a:cs typeface="Arial"/>
              </a:rPr>
              <a:t>up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 to 10 </a:t>
            </a:r>
            <a:r>
              <a:rPr lang="fi-FI" sz="1600" spc="-1" err="1">
                <a:solidFill>
                  <a:srgbClr val="000000"/>
                </a:solidFill>
                <a:latin typeface="Arial"/>
                <a:cs typeface="Arial"/>
              </a:rPr>
              <a:t>days</a:t>
            </a:r>
          </a:p>
          <a:p>
            <a:pPr marL="913765" lvl="2" indent="-342265">
              <a:buClr>
                <a:srgbClr val="A6A6A6"/>
              </a:buClr>
              <a:buFont typeface="Arial"/>
              <a:buChar char="•"/>
            </a:pPr>
            <a:r>
              <a:rPr lang="fi-FI" sz="1600" spc="-1" err="1">
                <a:solidFill>
                  <a:srgbClr val="000000"/>
                </a:solidFill>
                <a:latin typeface="Arial"/>
                <a:cs typeface="Arial"/>
              </a:rPr>
              <a:t>Horizontal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1600" spc="-1" err="1">
                <a:solidFill>
                  <a:srgbClr val="000000"/>
                </a:solidFill>
                <a:latin typeface="Arial"/>
                <a:cs typeface="Arial"/>
              </a:rPr>
              <a:t>resolution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 is 2.5 km (</a:t>
            </a:r>
            <a:r>
              <a:rPr lang="fi-FI" sz="1600" spc="-1" err="1">
                <a:solidFill>
                  <a:srgbClr val="000000"/>
                </a:solidFill>
                <a:latin typeface="Arial"/>
                <a:cs typeface="Arial"/>
              </a:rPr>
              <a:t>coarser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1600" spc="-1" err="1">
                <a:solidFill>
                  <a:srgbClr val="000000"/>
                </a:solidFill>
                <a:latin typeface="Arial"/>
                <a:cs typeface="Arial"/>
              </a:rPr>
              <a:t>models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1600" spc="-1" err="1">
                <a:solidFill>
                  <a:srgbClr val="000000"/>
                </a:solidFill>
                <a:latin typeface="Arial"/>
                <a:cs typeface="Arial"/>
              </a:rPr>
              <a:t>interpolated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marL="913765" lvl="2" indent="-342265">
              <a:buClr>
                <a:srgbClr val="A6A6A6"/>
              </a:buClr>
              <a:buFont typeface="Arial"/>
              <a:buChar char="•"/>
            </a:pPr>
            <a:r>
              <a:rPr lang="fi-FI" sz="1600" spc="-1" err="1">
                <a:solidFill>
                  <a:srgbClr val="000000"/>
                </a:solidFill>
                <a:latin typeface="Arial"/>
                <a:cs typeface="Arial"/>
              </a:rPr>
              <a:t>Current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1600" spc="-1" err="1">
                <a:solidFill>
                  <a:srgbClr val="000000"/>
                </a:solidFill>
                <a:latin typeface="Arial"/>
                <a:cs typeface="Arial"/>
              </a:rPr>
              <a:t>model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1600" spc="-1" err="1">
                <a:solidFill>
                  <a:srgbClr val="000000"/>
                </a:solidFill>
                <a:latin typeface="Arial"/>
                <a:cs typeface="Arial"/>
              </a:rPr>
              <a:t>components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: ECMWF, GFS, MEPS (</a:t>
            </a:r>
            <a:r>
              <a:rPr lang="fi-FI" sz="1600" spc="-1" err="1">
                <a:solidFill>
                  <a:srgbClr val="000000"/>
                </a:solidFill>
                <a:latin typeface="Arial"/>
                <a:cs typeface="Arial"/>
              </a:rPr>
              <a:t>Harmonie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), </a:t>
            </a:r>
            <a:r>
              <a:rPr lang="fi-FI" sz="1600" spc="-1" err="1">
                <a:solidFill>
                  <a:srgbClr val="000000"/>
                </a:solidFill>
                <a:latin typeface="Arial"/>
                <a:cs typeface="Arial"/>
              </a:rPr>
              <a:t>Hirlam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, (ECMWF_MOS </a:t>
            </a:r>
            <a:r>
              <a:rPr lang="fi-FI" sz="1600" spc="-1" err="1">
                <a:solidFill>
                  <a:srgbClr val="000000"/>
                </a:solidFill>
                <a:latin typeface="Arial"/>
                <a:cs typeface="Arial"/>
              </a:rPr>
              <a:t>while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i-FI" sz="1600" spc="-1" err="1">
                <a:solidFill>
                  <a:srgbClr val="000000"/>
                </a:solidFill>
                <a:latin typeface="Arial"/>
                <a:cs typeface="Arial"/>
              </a:rPr>
              <a:t>available</a:t>
            </a:r>
            <a:r>
              <a:rPr lang="fi-FI" sz="1600" spc="-1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7025485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6214609" y="944078"/>
            <a:ext cx="6695979" cy="160796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r>
              <a:rPr lang="fi-FI" sz="3600" spc="-1" dirty="0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T2m MSE </a:t>
            </a:r>
            <a:endParaRPr lang="en-US" dirty="0" err="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r>
              <a:rPr lang="fi-FI" sz="3600" spc="-1" dirty="0" err="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skill</a:t>
            </a:r>
            <a:r>
              <a:rPr lang="fi-FI" sz="3600" spc="-1" dirty="0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fi-FI" sz="3600" spc="-1" dirty="0" err="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score</a:t>
            </a:r>
            <a:endParaRPr lang="en-US" sz="1750" dirty="0">
              <a:cs typeface="Arial"/>
            </a:endParaRPr>
          </a:p>
          <a:p>
            <a:r>
              <a:rPr lang="fi-FI" sz="3600" spc="-1" dirty="0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 </a:t>
            </a:r>
            <a:r>
              <a:rPr lang="fi-FI" sz="3600" spc="-1" dirty="0">
                <a:solidFill>
                  <a:srgbClr val="63B9E9"/>
                </a:solidFill>
                <a:latin typeface="Arial Black"/>
              </a:rPr>
              <a:t>(</a:t>
            </a:r>
            <a:r>
              <a:rPr lang="fi-FI" sz="3600" spc="-1" dirty="0" err="1">
                <a:solidFill>
                  <a:srgbClr val="63B9E9"/>
                </a:solidFill>
                <a:latin typeface="Arial Black"/>
              </a:rPr>
              <a:t>point</a:t>
            </a:r>
            <a:r>
              <a:rPr lang="fi-FI" sz="3600" spc="-1" dirty="0">
                <a:solidFill>
                  <a:srgbClr val="63B9E9"/>
                </a:solidFill>
                <a:latin typeface="Arial Black"/>
              </a:rPr>
              <a:t> </a:t>
            </a:r>
            <a:r>
              <a:rPr lang="fi-FI" sz="3600" spc="-1" dirty="0" err="1">
                <a:solidFill>
                  <a:srgbClr val="63B9E9"/>
                </a:solidFill>
                <a:latin typeface="Arial Black"/>
              </a:rPr>
              <a:t>Blend</a:t>
            </a:r>
            <a:r>
              <a:rPr lang="fi-FI" sz="3600" spc="-1" dirty="0">
                <a:solidFill>
                  <a:srgbClr val="63B9E9"/>
                </a:solidFill>
                <a:latin typeface="Arial Black"/>
              </a:rPr>
              <a:t>)</a:t>
            </a:r>
          </a:p>
        </p:txBody>
      </p:sp>
      <p:pic>
        <p:nvPicPr>
          <p:cNvPr id="13" name="Picture 13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BC2CA427-7D02-4B4C-97C9-C52AB4EC0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31" y="790514"/>
            <a:ext cx="5768160" cy="5745971"/>
          </a:xfrm>
          <a:prstGeom prst="rect">
            <a:avLst/>
          </a:prstGeom>
        </p:spPr>
      </p:pic>
      <p:sp>
        <p:nvSpPr>
          <p:cNvPr id="95" name="TextShape 2"/>
          <p:cNvSpPr txBox="1"/>
          <p:nvPr/>
        </p:nvSpPr>
        <p:spPr>
          <a:xfrm>
            <a:off x="5106555" y="3760391"/>
            <a:ext cx="4060561" cy="408449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marL="342900" indent="-342265">
              <a:buClr>
                <a:srgbClr val="A6A6A6"/>
              </a:buClr>
              <a:buFont typeface="Arial"/>
              <a:buChar char="•"/>
            </a:pP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Blend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compared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to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its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compoment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models</a:t>
            </a:r>
            <a:r>
              <a:rPr lang="fi-FI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DJF 17/18</a:t>
            </a:r>
            <a:endParaRPr lang="fi-FI" sz="2400" spc="-1" dirty="0">
              <a:solidFill>
                <a:srgbClr val="000000"/>
              </a:solidFill>
              <a:cs typeface="Arial"/>
            </a:endParaRPr>
          </a:p>
          <a:p>
            <a:pPr marL="342900" indent="-342265">
              <a:buClr>
                <a:srgbClr val="A6A6A6"/>
              </a:buClr>
              <a:buFont typeface="Arial"/>
              <a:buChar char="•"/>
            </a:pPr>
            <a:r>
              <a:rPr lang="fi-FI" sz="2400" spc="-1" dirty="0" err="1">
                <a:solidFill>
                  <a:srgbClr val="000000"/>
                </a:solidFill>
                <a:cs typeface="Arial"/>
              </a:rPr>
              <a:t>Model</a:t>
            </a:r>
            <a:r>
              <a:rPr lang="fi-FI" sz="2400" spc="-1" dirty="0">
                <a:solidFill>
                  <a:srgbClr val="000000"/>
                </a:solidFill>
                <a:cs typeface="Arial"/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cs typeface="Arial"/>
              </a:rPr>
              <a:t>Blend</a:t>
            </a:r>
            <a:r>
              <a:rPr lang="fi-FI" sz="2400" spc="-1" dirty="0">
                <a:solidFill>
                  <a:srgbClr val="000000"/>
                </a:solidFill>
                <a:cs typeface="Arial"/>
              </a:rPr>
              <a:t> is in general a </a:t>
            </a:r>
            <a:r>
              <a:rPr lang="fi-FI" sz="2400" spc="-1" dirty="0" err="1">
                <a:solidFill>
                  <a:srgbClr val="000000"/>
                </a:solidFill>
                <a:cs typeface="Arial"/>
              </a:rPr>
              <a:t>bit</a:t>
            </a:r>
            <a:r>
              <a:rPr lang="fi-FI" sz="2400" spc="-1" dirty="0">
                <a:solidFill>
                  <a:srgbClr val="000000"/>
                </a:solidFill>
                <a:cs typeface="Arial"/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cs typeface="Arial"/>
              </a:rPr>
              <a:t>better</a:t>
            </a:r>
            <a:r>
              <a:rPr lang="fi-FI" sz="2400" spc="-1" dirty="0">
                <a:solidFill>
                  <a:srgbClr val="000000"/>
                </a:solidFill>
                <a:cs typeface="Arial"/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cs typeface="Arial"/>
              </a:rPr>
              <a:t>compared</a:t>
            </a:r>
            <a:r>
              <a:rPr lang="fi-FI" sz="2400" spc="-1" dirty="0">
                <a:solidFill>
                  <a:srgbClr val="000000"/>
                </a:solidFill>
                <a:cs typeface="Arial"/>
              </a:rPr>
              <a:t> to </a:t>
            </a:r>
            <a:r>
              <a:rPr lang="fi-FI" sz="2400" spc="-1" dirty="0" err="1">
                <a:solidFill>
                  <a:srgbClr val="000000"/>
                </a:solidFill>
                <a:cs typeface="Arial"/>
              </a:rPr>
              <a:t>its</a:t>
            </a:r>
            <a:r>
              <a:rPr lang="fi-FI" sz="2400" spc="-1" dirty="0">
                <a:solidFill>
                  <a:srgbClr val="000000"/>
                </a:solidFill>
                <a:cs typeface="Arial"/>
              </a:rPr>
              <a:t> </a:t>
            </a:r>
            <a:r>
              <a:rPr lang="fi-FI" sz="2400" spc="-1" dirty="0" err="1">
                <a:solidFill>
                  <a:srgbClr val="000000"/>
                </a:solidFill>
                <a:cs typeface="Arial"/>
              </a:rPr>
              <a:t>components</a:t>
            </a:r>
            <a:r>
              <a:rPr lang="fi-FI" sz="2400" spc="-1" dirty="0">
                <a:solidFill>
                  <a:srgbClr val="000000"/>
                </a:solidFill>
                <a:cs typeface="Arial"/>
              </a:rPr>
              <a:t> </a:t>
            </a:r>
          </a:p>
          <a:p>
            <a:pPr marL="1028700" lvl="1" indent="-342265">
              <a:buClr>
                <a:srgbClr val="A6A6A6"/>
              </a:buClr>
              <a:buFont typeface="Arial"/>
              <a:buChar char="•"/>
            </a:pPr>
            <a:endParaRPr lang="fi-FI" sz="16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956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observation-networks-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0"/>
          <a:stretch/>
        </p:blipFill>
        <p:spPr>
          <a:xfrm>
            <a:off x="6273800" y="0"/>
            <a:ext cx="36258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err="1"/>
              <a:t>Observation</a:t>
            </a:r>
            <a:r>
              <a:rPr lang="fi-FI" sz="3600"/>
              <a:t> </a:t>
            </a:r>
            <a:r>
              <a:rPr lang="fi-FI" sz="3600" err="1"/>
              <a:t>network</a:t>
            </a:r>
            <a:endParaRPr lang="fi-FI" sz="36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72388" y="6356350"/>
            <a:ext cx="2227262" cy="365125"/>
          </a:xfrm>
        </p:spPr>
        <p:txBody>
          <a:bodyPr/>
          <a:lstStyle/>
          <a:p>
            <a:fld id="{2CC490E0-56B6-41B5-8D97-3F36419C3159}" type="slidenum">
              <a:rPr lang="fi-FI" smtClean="0"/>
              <a:pPr/>
              <a:t>5</a:t>
            </a:fld>
            <a:endParaRPr lang="fi-FI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416323"/>
              </p:ext>
            </p:extLst>
          </p:nvPr>
        </p:nvGraphicFramePr>
        <p:xfrm>
          <a:off x="629345" y="1556792"/>
          <a:ext cx="4536504" cy="4750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6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0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fi-FI" sz="1100" err="1"/>
                        <a:t>Operative</a:t>
                      </a:r>
                      <a:r>
                        <a:rPr lang="fi-FI" sz="1100"/>
                        <a:t> </a:t>
                      </a:r>
                      <a:r>
                        <a:rPr lang="fi-FI" sz="1100" err="1"/>
                        <a:t>stations</a:t>
                      </a:r>
                      <a:endParaRPr lang="fi-FI" sz="1100"/>
                    </a:p>
                    <a:p>
                      <a:r>
                        <a:rPr lang="fi-FI" sz="1100" err="1"/>
                        <a:t>Automation</a:t>
                      </a:r>
                      <a:r>
                        <a:rPr lang="fi-FI" sz="1100"/>
                        <a:t> % of </a:t>
                      </a:r>
                      <a:r>
                        <a:rPr lang="fi-FI" sz="1100" err="1"/>
                        <a:t>weather</a:t>
                      </a:r>
                      <a:r>
                        <a:rPr lang="fi-FI" sz="1100"/>
                        <a:t> </a:t>
                      </a:r>
                      <a:r>
                        <a:rPr lang="fi-FI" sz="1100" err="1"/>
                        <a:t>stations</a:t>
                      </a:r>
                      <a:endParaRPr lang="fi-FI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/>
                        <a:t>c. 500 </a:t>
                      </a:r>
                      <a:br>
                        <a:rPr lang="fi-FI" sz="1100"/>
                      </a:br>
                      <a:r>
                        <a:rPr lang="fi-FI" sz="1100"/>
                        <a:t>c. 99 %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r>
                        <a:rPr lang="fi-FI" sz="1100" err="1"/>
                        <a:t>Weather</a:t>
                      </a:r>
                      <a:r>
                        <a:rPr lang="fi-FI" sz="1100"/>
                        <a:t> </a:t>
                      </a:r>
                      <a:r>
                        <a:rPr lang="fi-FI" sz="1100" err="1"/>
                        <a:t>stations</a:t>
                      </a:r>
                      <a:endParaRPr lang="fi-FI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/>
                        <a:t>179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fi-FI" sz="1100" err="1"/>
                        <a:t>Weather</a:t>
                      </a:r>
                      <a:r>
                        <a:rPr lang="fi-FI" sz="1100"/>
                        <a:t> </a:t>
                      </a:r>
                      <a:r>
                        <a:rPr lang="fi-FI" sz="1100" err="1"/>
                        <a:t>radars</a:t>
                      </a:r>
                      <a:endParaRPr lang="fi-FI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976">
                <a:tc>
                  <a:txBody>
                    <a:bodyPr/>
                    <a:lstStyle/>
                    <a:p>
                      <a:r>
                        <a:rPr lang="fi-FI" sz="1100" err="1"/>
                        <a:t>Aviation</a:t>
                      </a:r>
                      <a:r>
                        <a:rPr lang="fi-FI" sz="1100"/>
                        <a:t> </a:t>
                      </a:r>
                      <a:r>
                        <a:rPr lang="fi-FI" sz="1100" err="1"/>
                        <a:t>weather</a:t>
                      </a:r>
                      <a:r>
                        <a:rPr lang="fi-FI" sz="1100"/>
                        <a:t> </a:t>
                      </a:r>
                      <a:r>
                        <a:rPr lang="fi-FI" sz="1100" err="1"/>
                        <a:t>stations</a:t>
                      </a:r>
                      <a:endParaRPr lang="fi-FI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928">
                <a:tc>
                  <a:txBody>
                    <a:bodyPr/>
                    <a:lstStyle/>
                    <a:p>
                      <a:r>
                        <a:rPr lang="fi-FI" sz="1100"/>
                        <a:t>Radio</a:t>
                      </a:r>
                      <a:r>
                        <a:rPr lang="fi-FI" sz="1100" baseline="0"/>
                        <a:t> </a:t>
                      </a:r>
                      <a:r>
                        <a:rPr lang="fi-FI" sz="1100" baseline="0" err="1"/>
                        <a:t>sounding</a:t>
                      </a:r>
                      <a:r>
                        <a:rPr lang="fi-FI" sz="1100" baseline="0"/>
                        <a:t> </a:t>
                      </a:r>
                      <a:r>
                        <a:rPr lang="fi-FI" sz="1100" baseline="0" err="1"/>
                        <a:t>stations</a:t>
                      </a:r>
                      <a:endParaRPr lang="fi-FI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fi-FI" sz="1100"/>
                        <a:t>Lightning </a:t>
                      </a:r>
                      <a:r>
                        <a:rPr lang="fi-FI" sz="1100" err="1"/>
                        <a:t>location</a:t>
                      </a:r>
                      <a:r>
                        <a:rPr lang="fi-FI" sz="1100"/>
                        <a:t> </a:t>
                      </a:r>
                      <a:r>
                        <a:rPr lang="fi-FI" sz="1100" err="1"/>
                        <a:t>sensors</a:t>
                      </a:r>
                      <a:endParaRPr lang="fi-FI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fi-FI" sz="1100" err="1"/>
                        <a:t>Mareographs</a:t>
                      </a:r>
                      <a:endParaRPr lang="fi-FI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fi-FI" sz="1100" err="1"/>
                        <a:t>Buoys</a:t>
                      </a:r>
                      <a:endParaRPr lang="fi-FI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fi-FI" sz="1100" err="1"/>
                        <a:t>Masts</a:t>
                      </a:r>
                      <a:endParaRPr lang="fi-FI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fi-FI" sz="1100"/>
                        <a:t>Air </a:t>
                      </a:r>
                      <a:r>
                        <a:rPr lang="fi-FI" sz="1100" err="1"/>
                        <a:t>quality</a:t>
                      </a:r>
                      <a:r>
                        <a:rPr lang="fi-FI" sz="1100"/>
                        <a:t> </a:t>
                      </a:r>
                      <a:r>
                        <a:rPr lang="fi-FI" sz="1100" err="1"/>
                        <a:t>stations</a:t>
                      </a:r>
                      <a:br>
                        <a:rPr lang="fi-FI" sz="1100"/>
                      </a:br>
                      <a:r>
                        <a:rPr lang="fi-FI" sz="1050"/>
                        <a:t>(</a:t>
                      </a:r>
                      <a:r>
                        <a:rPr lang="fi-FI" sz="1050" err="1"/>
                        <a:t>background</a:t>
                      </a:r>
                      <a:r>
                        <a:rPr lang="fi-FI" sz="1050"/>
                        <a:t> </a:t>
                      </a:r>
                      <a:r>
                        <a:rPr lang="fi-FI" sz="1050" err="1"/>
                        <a:t>measurement</a:t>
                      </a:r>
                      <a:r>
                        <a:rPr lang="fi-FI" sz="1050"/>
                        <a:t> </a:t>
                      </a:r>
                      <a:r>
                        <a:rPr lang="fi-FI" sz="1050" err="1"/>
                        <a:t>stations</a:t>
                      </a:r>
                      <a:r>
                        <a:rPr lang="fi-FI" sz="1050"/>
                        <a:t>,</a:t>
                      </a:r>
                      <a:r>
                        <a:rPr lang="fi-FI" sz="1050" baseline="0"/>
                        <a:t> </a:t>
                      </a:r>
                      <a:r>
                        <a:rPr lang="fi-FI" sz="1050" baseline="0" err="1"/>
                        <a:t>incl</a:t>
                      </a:r>
                      <a:r>
                        <a:rPr lang="fi-FI" sz="1050" baseline="0"/>
                        <a:t>. </a:t>
                      </a:r>
                      <a:r>
                        <a:rPr lang="fi-FI" sz="1050" baseline="0" err="1"/>
                        <a:t>radioactivity</a:t>
                      </a:r>
                      <a:r>
                        <a:rPr lang="fi-FI" sz="1050" baseline="0"/>
                        <a:t>)</a:t>
                      </a:r>
                      <a:endParaRPr lang="fi-FI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fi-FI" sz="1100" err="1"/>
                        <a:t>Precipitation</a:t>
                      </a:r>
                      <a:r>
                        <a:rPr lang="fi-FI" sz="1100" baseline="0"/>
                        <a:t> </a:t>
                      </a:r>
                      <a:r>
                        <a:rPr lang="fi-FI" sz="1100" baseline="0" err="1"/>
                        <a:t>stations</a:t>
                      </a:r>
                      <a:endParaRPr lang="fi-FI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/>
                        <a:t>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fi-FI" sz="1100" err="1"/>
                        <a:t>Sea</a:t>
                      </a:r>
                      <a:r>
                        <a:rPr lang="fi-FI" sz="1100"/>
                        <a:t> ice </a:t>
                      </a:r>
                      <a:r>
                        <a:rPr lang="fi-FI" sz="1100" err="1"/>
                        <a:t>observation</a:t>
                      </a:r>
                      <a:r>
                        <a:rPr lang="fi-FI" sz="1100" baseline="0"/>
                        <a:t> </a:t>
                      </a:r>
                      <a:r>
                        <a:rPr lang="fi-FI" sz="1100" baseline="0" err="1"/>
                        <a:t>stations</a:t>
                      </a:r>
                      <a:endParaRPr lang="fi-FI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/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fi-FI" sz="1100" err="1"/>
                        <a:t>Auroral</a:t>
                      </a:r>
                      <a:r>
                        <a:rPr lang="fi-FI" sz="1100" baseline="0"/>
                        <a:t> </a:t>
                      </a:r>
                      <a:r>
                        <a:rPr lang="fi-FI" sz="1100" baseline="0" err="1"/>
                        <a:t>cameras</a:t>
                      </a:r>
                      <a:endParaRPr lang="fi-FI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fi-FI" sz="1100" err="1"/>
                        <a:t>Magnetometers</a:t>
                      </a:r>
                      <a:endParaRPr lang="fi-FI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100" err="1"/>
                        <a:t>Research</a:t>
                      </a:r>
                      <a:r>
                        <a:rPr lang="fi-FI" sz="1100"/>
                        <a:t> and </a:t>
                      </a:r>
                      <a:r>
                        <a:rPr lang="fi-FI" sz="1100" err="1"/>
                        <a:t>special</a:t>
                      </a:r>
                      <a:r>
                        <a:rPr lang="fi-FI" sz="1100"/>
                        <a:t> </a:t>
                      </a:r>
                      <a:r>
                        <a:rPr lang="fi-FI" sz="1100" err="1"/>
                        <a:t>measurements</a:t>
                      </a:r>
                      <a:endParaRPr lang="fi-FI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 err="1"/>
                        <a:t>circa</a:t>
                      </a:r>
                      <a:r>
                        <a:rPr lang="fi-FI" sz="1100"/>
                        <a:t>. 50 (</a:t>
                      </a:r>
                      <a:r>
                        <a:rPr lang="fi-FI" sz="1100" err="1"/>
                        <a:t>incl</a:t>
                      </a:r>
                      <a:r>
                        <a:rPr lang="fi-FI" sz="1100"/>
                        <a:t>. </a:t>
                      </a:r>
                      <a:r>
                        <a:rPr lang="fi-FI" sz="1100" baseline="0"/>
                        <a:t> </a:t>
                      </a:r>
                      <a:r>
                        <a:rPr lang="fi-FI" sz="1100"/>
                        <a:t>5 </a:t>
                      </a:r>
                      <a:r>
                        <a:rPr lang="fi-FI" sz="1100" err="1"/>
                        <a:t>Lidars</a:t>
                      </a:r>
                      <a:r>
                        <a:rPr lang="fi-FI" sz="110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00" y="6309414"/>
            <a:ext cx="1913671" cy="54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075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screen&#10;&#10;Description generated with high confidence">
            <a:extLst>
              <a:ext uri="{FF2B5EF4-FFF2-40B4-BE49-F238E27FC236}">
                <a16:creationId xmlns:a16="http://schemas.microsoft.com/office/drawing/2014/main" id="{FF6567C2-33D3-4446-BA23-C1C2F2CF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22" y="1224116"/>
            <a:ext cx="7873714" cy="532121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1839421-FFBA-490E-A411-C074E05BF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T2m RMSE for 20 stations in Finland</a:t>
            </a:r>
          </a:p>
        </p:txBody>
      </p:sp>
    </p:spTree>
    <p:extLst>
      <p:ext uri="{BB962C8B-B14F-4D97-AF65-F5344CB8AC3E}">
        <p14:creationId xmlns:p14="http://schemas.microsoft.com/office/powerpoint/2010/main" val="19881129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CustomShape 2"/>
          <p:cNvSpPr/>
          <p:nvPr/>
        </p:nvSpPr>
        <p:spPr>
          <a:xfrm>
            <a:off x="441559" y="1569124"/>
            <a:ext cx="8908920" cy="397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/>
          <a:lstStyle/>
          <a:p>
            <a:pPr marL="565150" indent="-457200">
              <a:buClr>
                <a:srgbClr val="000000"/>
              </a:buClr>
              <a:buSzPct val="45000"/>
              <a:buFont typeface="Arial"/>
              <a:buChar char="•"/>
            </a:pPr>
            <a:r>
              <a:rPr lang="en-US" sz="3200" spc="-1" dirty="0">
                <a:solidFill>
                  <a:srgbClr val="000000"/>
                </a:solidFill>
                <a:latin typeface="Arial"/>
                <a:cs typeface="Arial"/>
              </a:rPr>
              <a:t>Testing Blend for different parameters, when architecture is ready</a:t>
            </a:r>
            <a:endParaRPr lang="en-US" sz="1800" spc="-1" dirty="0">
              <a:cs typeface="Arial"/>
            </a:endParaRPr>
          </a:p>
          <a:p>
            <a:pPr marL="565150" indent="-457200">
              <a:buClr>
                <a:srgbClr val="000000"/>
              </a:buClr>
              <a:buSzPct val="45000"/>
              <a:buFont typeface="Arial"/>
              <a:buChar char="•"/>
            </a:pPr>
            <a:r>
              <a:rPr lang="en-US" sz="3200" spc="-1" dirty="0">
                <a:solidFill>
                  <a:srgbClr val="000000"/>
                </a:solidFill>
                <a:latin typeface="Arial"/>
                <a:cs typeface="Arial"/>
              </a:rPr>
              <a:t>Research methods to combine blended parameters to a meaningful forecast  </a:t>
            </a:r>
          </a:p>
          <a:p>
            <a:pPr marL="565150" indent="-457200">
              <a:buClr>
                <a:srgbClr val="000000"/>
              </a:buClr>
              <a:buSzPct val="45000"/>
              <a:buFont typeface="Arial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Current methods used to produce blend take into account only the past weather but how to take into account also the forecasted weather,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i.e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when weather type is changing</a:t>
            </a:r>
            <a:endParaRPr lang="en-US" sz="1800" b="0" strike="noStrike" spc="-1">
              <a:solidFill>
                <a:srgbClr val="000000"/>
              </a:solidFill>
              <a:latin typeface="Arial"/>
              <a:cs typeface="Arial"/>
            </a:endParaRPr>
          </a:p>
          <a:p>
            <a:pPr marL="565150" indent="-457200">
              <a:buClr>
                <a:srgbClr val="000000"/>
              </a:buClr>
              <a:buSzPct val="45000"/>
              <a:buFont typeface="Arial"/>
              <a:buChar char="•"/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Improve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verification methods</a:t>
            </a: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 </a:t>
            </a:r>
            <a:endParaRPr lang="en-US" sz="1800" b="0" strike="noStrike" spc="-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AF45A2-F83E-4845-9A05-38616C8FD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738906"/>
            <a:ext cx="8640000" cy="1080000"/>
          </a:xfrm>
        </p:spPr>
        <p:txBody>
          <a:bodyPr/>
          <a:lstStyle/>
          <a:p>
            <a:r>
              <a:rPr lang="en-US" dirty="0"/>
              <a:t>Near future plans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866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7417" y="476672"/>
            <a:ext cx="7545005" cy="1325563"/>
          </a:xfrm>
        </p:spPr>
        <p:txBody>
          <a:bodyPr/>
          <a:lstStyle/>
          <a:p>
            <a:r>
              <a:rPr lang="en-US"/>
              <a:t>Ensemble calibration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289" y="1052736"/>
            <a:ext cx="5904655" cy="5774356"/>
          </a:xfrm>
        </p:spPr>
        <p:txBody>
          <a:bodyPr>
            <a:normAutofit/>
          </a:bodyPr>
          <a:lstStyle/>
          <a:p>
            <a:pPr>
              <a:buNone/>
            </a:pPr>
            <a:endParaRPr lang="en-US"/>
          </a:p>
          <a:p>
            <a:pPr marL="176213" indent="-176213"/>
            <a:r>
              <a:rPr lang="en-US"/>
              <a:t>HARP in Operational </a:t>
            </a:r>
            <a:r>
              <a:rPr lang="en-US" err="1"/>
              <a:t>MetCoOP</a:t>
            </a:r>
            <a:r>
              <a:rPr lang="en-US"/>
              <a:t>:</a:t>
            </a:r>
          </a:p>
          <a:p>
            <a:pPr marL="536575" lvl="1" indent="-177800"/>
            <a:r>
              <a:rPr lang="en-US"/>
              <a:t>HARP is a part of </a:t>
            </a:r>
            <a:r>
              <a:rPr lang="en-US" err="1"/>
              <a:t>MetCoOp</a:t>
            </a:r>
            <a:r>
              <a:rPr lang="en-US"/>
              <a:t> web tools </a:t>
            </a:r>
            <a:r>
              <a:rPr lang="en-US" err="1"/>
              <a:t>git</a:t>
            </a:r>
            <a:endParaRPr lang="en-US"/>
          </a:p>
          <a:p>
            <a:pPr marL="895350" lvl="2" indent="-176213"/>
            <a:r>
              <a:rPr lang="en-US"/>
              <a:t>Available: https://metcoop.smhi.se/</a:t>
            </a:r>
          </a:p>
          <a:p>
            <a:pPr marL="895350" lvl="2" indent="-176213"/>
            <a:r>
              <a:rPr lang="en-US"/>
              <a:t>In </a:t>
            </a:r>
            <a:r>
              <a:rPr lang="en-US" err="1"/>
              <a:t>MetCoOp</a:t>
            </a:r>
            <a:r>
              <a:rPr lang="en-US"/>
              <a:t> HARP: verification scores between MEPS, GLAMEPS and EC ENS can be monitored.</a:t>
            </a:r>
          </a:p>
          <a:p>
            <a:pPr marL="895350" lvl="2" indent="-176213"/>
            <a:r>
              <a:rPr lang="en-US"/>
              <a:t>Parameters for MEPS: T2m, S10m, </a:t>
            </a:r>
            <a:r>
              <a:rPr lang="en-US" err="1"/>
              <a:t>Mslp</a:t>
            </a:r>
            <a:r>
              <a:rPr lang="en-US"/>
              <a:t>, PcpAcc12h.</a:t>
            </a:r>
          </a:p>
          <a:p>
            <a:pPr marL="536575" lvl="1" indent="-177800"/>
            <a:r>
              <a:rPr lang="en-US"/>
              <a:t>Goal for spring 2018: Calibration of basic MEPS parameters.</a:t>
            </a:r>
          </a:p>
          <a:p>
            <a:endParaRPr lang="en-US"/>
          </a:p>
          <a:p>
            <a:pPr marL="176213" indent="-176213">
              <a:tabLst>
                <a:tab pos="176213" algn="l"/>
              </a:tabLst>
            </a:pPr>
            <a:r>
              <a:rPr lang="en-US"/>
              <a:t>HARP in FMI research (EC ENS)</a:t>
            </a:r>
          </a:p>
          <a:p>
            <a:pPr marL="536575" lvl="1" indent="-177800"/>
            <a:r>
              <a:rPr lang="en-US"/>
              <a:t>Motivation: Supporting renewable energy production.</a:t>
            </a:r>
          </a:p>
          <a:p>
            <a:pPr marL="536575" lvl="1" indent="-177800"/>
            <a:r>
              <a:rPr lang="en-US"/>
              <a:t>New parameters for verification: S100m, AccSW6h.</a:t>
            </a:r>
          </a:p>
          <a:p>
            <a:pPr marL="536575" lvl="1" indent="-177800"/>
            <a:r>
              <a:rPr lang="en-US"/>
              <a:t>Calibration methods for: T2m, S10m, S100m, PcpAcc12h, (S100m, AccSW6h).</a:t>
            </a:r>
          </a:p>
          <a:p>
            <a:pPr lvl="1"/>
            <a:endParaRPr lang="en-US"/>
          </a:p>
          <a:p>
            <a:pPr marL="358775" lvl="1" indent="-358775"/>
            <a:r>
              <a:rPr lang="fi-FI" sz="2400"/>
              <a:t>FMI </a:t>
            </a:r>
            <a:r>
              <a:rPr lang="fi-FI" sz="2400" err="1"/>
              <a:t>will</a:t>
            </a:r>
            <a:r>
              <a:rPr lang="fi-FI" sz="2400"/>
              <a:t> </a:t>
            </a:r>
            <a:r>
              <a:rPr lang="fi-FI" sz="2400" err="1"/>
              <a:t>start</a:t>
            </a:r>
            <a:r>
              <a:rPr lang="fi-FI" sz="2400"/>
              <a:t> to </a:t>
            </a:r>
            <a:r>
              <a:rPr lang="fi-FI" sz="2400" err="1"/>
              <a:t>calibrate</a:t>
            </a:r>
            <a:r>
              <a:rPr lang="fi-FI" sz="2400"/>
              <a:t> ECMWF ensemble data </a:t>
            </a:r>
            <a:r>
              <a:rPr lang="fi-FI" sz="2400" err="1"/>
              <a:t>using</a:t>
            </a:r>
            <a:r>
              <a:rPr lang="fi-FI" sz="2400"/>
              <a:t> HARP (</a:t>
            </a:r>
            <a:r>
              <a:rPr lang="fi-FI" sz="2400" err="1"/>
              <a:t>semi</a:t>
            </a:r>
            <a:r>
              <a:rPr lang="fi-FI" sz="2400"/>
              <a:t>)</a:t>
            </a:r>
            <a:r>
              <a:rPr lang="fi-FI" sz="2400" err="1"/>
              <a:t>operationally</a:t>
            </a:r>
            <a:r>
              <a:rPr lang="fi-FI" sz="2400"/>
              <a:t> </a:t>
            </a:r>
            <a:r>
              <a:rPr lang="fi-FI" sz="2400" err="1"/>
              <a:t>during</a:t>
            </a:r>
            <a:r>
              <a:rPr lang="fi-FI" sz="2400"/>
              <a:t> 2018.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095" y="2420888"/>
            <a:ext cx="4036380" cy="202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402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5"/>
          <p:cNvSpPr txBox="1"/>
          <p:nvPr/>
        </p:nvSpPr>
        <p:spPr>
          <a:xfrm>
            <a:off x="6991560" y="6356520"/>
            <a:ext cx="22269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86460974-DE57-4A05-95CA-000C3C08597A}" type="slidenum">
              <a:rPr lang="en-US" sz="1050" b="0" strike="noStrike" spc="-1">
                <a:solidFill>
                  <a:srgbClr val="53535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53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Picture 1" descr="EMS-posteri_KaisaYlinen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2" r="24234" b="-102"/>
          <a:stretch/>
        </p:blipFill>
        <p:spPr>
          <a:xfrm>
            <a:off x="4049794" y="107952"/>
            <a:ext cx="4617956" cy="6680344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277292" y="1859807"/>
            <a:ext cx="7545005" cy="1325563"/>
          </a:xfrm>
          <a:prstGeom prst="rect">
            <a:avLst/>
          </a:prstGeom>
        </p:spPr>
        <p:txBody>
          <a:bodyPr/>
          <a:lstStyle>
            <a:lvl1pPr algn="l" defTabSz="779526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3400" kern="1200">
                <a:solidFill>
                  <a:srgbClr val="63B9E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Ensemble</a:t>
            </a:r>
          </a:p>
          <a:p>
            <a:r>
              <a:rPr lang="en-US"/>
              <a:t>calibration</a:t>
            </a:r>
          </a:p>
          <a:p>
            <a:r>
              <a:rPr lang="fi-FI"/>
              <a:t>(</a:t>
            </a:r>
            <a:r>
              <a:rPr lang="fi-FI" err="1"/>
              <a:t>not</a:t>
            </a:r>
            <a:r>
              <a:rPr lang="fi-FI"/>
              <a:t> </a:t>
            </a:r>
            <a:r>
              <a:rPr lang="fi-FI" err="1"/>
              <a:t>yet</a:t>
            </a:r>
            <a:endParaRPr lang="fi-FI"/>
          </a:p>
          <a:p>
            <a:r>
              <a:rPr lang="fi-FI" err="1"/>
              <a:t>operational</a:t>
            </a:r>
            <a:r>
              <a:rPr lang="fi-FI"/>
              <a:t>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122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324271" y="621648"/>
            <a:ext cx="8944125" cy="132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algn="ctr">
              <a:lnSpc>
                <a:spcPct val="100000"/>
              </a:lnSpc>
            </a:pPr>
            <a:r>
              <a:rPr lang="fi-FI" sz="3200" b="0" strike="noStrike" spc="-1" dirty="0" err="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Ongoing</a:t>
            </a:r>
            <a:r>
              <a:rPr lang="fi-FI" sz="3200" b="0" strike="noStrike" spc="-1" dirty="0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fi-FI" sz="3200" b="0" strike="noStrike" spc="-1" dirty="0" err="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work</a:t>
            </a:r>
            <a:r>
              <a:rPr lang="fi-FI" sz="3200" b="0" strike="noStrike" spc="-1" dirty="0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in </a:t>
            </a:r>
            <a:r>
              <a:rPr lang="fi-FI" sz="3200" b="0" strike="noStrike" spc="-1" dirty="0" err="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statistical</a:t>
            </a:r>
            <a:r>
              <a:rPr lang="fi-FI" sz="3200" b="0" strike="noStrike" spc="-1" dirty="0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fi-FI" sz="3200" b="0" strike="noStrike" spc="-1" dirty="0" err="1">
                <a:solidFill>
                  <a:srgbClr val="63B9E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postprocessing</a:t>
            </a:r>
            <a:endParaRPr lang="fi-FI" sz="32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8" name="TextShape 2"/>
          <p:cNvSpPr txBox="1"/>
          <p:nvPr/>
        </p:nvSpPr>
        <p:spPr>
          <a:xfrm>
            <a:off x="634088" y="1736490"/>
            <a:ext cx="8352720" cy="4896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43080" indent="-342720">
              <a:lnSpc>
                <a:spcPct val="12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Model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blending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first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version </a:t>
            </a:r>
            <a:r>
              <a:rPr lang="fi-FI" sz="2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spring</a:t>
            </a:r>
            <a:r>
              <a:rPr lang="fi-FI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2018)</a:t>
            </a:r>
          </a:p>
          <a:p>
            <a:pPr marL="800280" lvl="1" indent="-342720">
              <a:lnSpc>
                <a:spcPct val="12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One data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source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instead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of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estimates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from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several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models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This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will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used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as a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guidance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for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forecasters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</a:p>
          <a:p>
            <a:pPr marL="800280" lvl="1" indent="-342720">
              <a:lnSpc>
                <a:spcPct val="12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High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spatial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resolution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is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used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for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Scandinavian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domain (LAPS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analysis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is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used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to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provide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gridded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”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truth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”)</a:t>
            </a:r>
            <a:endParaRPr lang="fi-FI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0280" lvl="1" indent="-342720">
              <a:lnSpc>
                <a:spcPct val="12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Ability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to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use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direct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model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output as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provided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by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various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models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adaptive</a:t>
            </a:r>
            <a:endParaRPr lang="fi-FI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0280" lvl="1" indent="-342720">
              <a:lnSpc>
                <a:spcPct val="12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same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methodology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can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easily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applied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for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several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model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variables</a:t>
            </a:r>
            <a:endParaRPr lang="fi-FI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0280" lvl="1" indent="-342720">
              <a:lnSpc>
                <a:spcPct val="12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Ability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to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produce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multi-model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synthesis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also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from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HIMAN-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postprocessed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diagnostic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variables</a:t>
            </a:r>
            <a:endParaRPr lang="fi-FI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0280" lvl="1" indent="-342720">
              <a:lnSpc>
                <a:spcPct val="12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Could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used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to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produce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error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spread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addition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to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best-estimate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results</a:t>
            </a:r>
            <a:endParaRPr lang="fi-FI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0280" lvl="1" indent="-342720">
              <a:lnSpc>
                <a:spcPct val="12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Ability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to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incorporate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ensemble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members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in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addition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to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deterministic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runs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(for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spread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at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least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</a:p>
          <a:p>
            <a:pPr marL="800280" lvl="1" indent="-342720">
              <a:lnSpc>
                <a:spcPct val="12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Maintainable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in long-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term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basis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does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not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require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lengthy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history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data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or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hindcast</a:t>
            </a:r>
            <a:endParaRPr lang="fi-FI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800280" lvl="1" indent="-342720">
              <a:lnSpc>
                <a:spcPct val="12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Somewhat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easy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to set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up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its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’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simplest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</a:t>
            </a:r>
            <a:endParaRPr lang="fi-FI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0280" lvl="1" indent="-342720">
              <a:lnSpc>
                <a:spcPct val="12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Future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development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system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can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done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sequential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steps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analysis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quality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upscaling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prec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etc.)</a:t>
            </a:r>
          </a:p>
          <a:p>
            <a:pPr marL="800280" lvl="1" indent="-342720">
              <a:lnSpc>
                <a:spcPct val="12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Nowcasting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purposes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Updated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every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hour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there’s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ability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incorporate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observational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model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data into a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common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framework</a:t>
            </a:r>
            <a:endParaRPr lang="fi-FI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0280" lvl="1" indent="-342720">
              <a:lnSpc>
                <a:spcPct val="120000"/>
              </a:lnSpc>
              <a:buClr>
                <a:srgbClr val="A6A6A6"/>
              </a:buClr>
              <a:buFont typeface="Arial"/>
              <a:buChar char="•"/>
            </a:pP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Spread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calibration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can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operationally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done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using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HARP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tool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Hirlam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-C </a:t>
            </a:r>
            <a:r>
              <a:rPr lang="fi-FI" sz="1400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developed</a:t>
            </a:r>
            <a:r>
              <a:rPr lang="fi-FI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</p:txBody>
      </p:sp>
      <p:sp>
        <p:nvSpPr>
          <p:cNvPr id="229" name="TextShape 3"/>
          <p:cNvSpPr txBox="1"/>
          <p:nvPr/>
        </p:nvSpPr>
        <p:spPr>
          <a:xfrm>
            <a:off x="632880" y="6356520"/>
            <a:ext cx="2226960" cy="364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50" b="0" strike="noStrike" spc="-1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2/6/18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1" name="TextShape 5"/>
          <p:cNvSpPr txBox="1"/>
          <p:nvPr/>
        </p:nvSpPr>
        <p:spPr>
          <a:xfrm>
            <a:off x="6991560" y="6356520"/>
            <a:ext cx="22269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86460974-DE57-4A05-95CA-000C3C08597A}" type="slidenum">
              <a:rPr lang="en-US" sz="1050" b="0" strike="noStrike" spc="-1">
                <a:solidFill>
                  <a:srgbClr val="53535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54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6432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9" y="700106"/>
            <a:ext cx="8172854" cy="544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064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176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Radar </a:t>
            </a:r>
            <a:r>
              <a:rPr lang="fi-FI" err="1"/>
              <a:t>network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991628" y="6356352"/>
            <a:ext cx="2227421" cy="365125"/>
          </a:xfrm>
        </p:spPr>
        <p:txBody>
          <a:bodyPr/>
          <a:lstStyle/>
          <a:p>
            <a:fld id="{2CC490E0-56B6-41B5-8D97-3F36419C3159}" type="slidenum">
              <a:rPr lang="fi-FI" smtClean="0"/>
              <a:pPr/>
              <a:t>6</a:t>
            </a:fld>
            <a:endParaRPr lang="fi-FI"/>
          </a:p>
        </p:txBody>
      </p:sp>
      <p:sp>
        <p:nvSpPr>
          <p:cNvPr id="3" name="TextBox 2"/>
          <p:cNvSpPr txBox="1"/>
          <p:nvPr/>
        </p:nvSpPr>
        <p:spPr>
          <a:xfrm>
            <a:off x="215682" y="1772816"/>
            <a:ext cx="443172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/>
              <a:t>FMI </a:t>
            </a:r>
            <a:r>
              <a:rPr lang="fi-FI" err="1"/>
              <a:t>has</a:t>
            </a:r>
            <a:r>
              <a:rPr lang="fi-FI"/>
              <a:t> 10 </a:t>
            </a:r>
            <a:r>
              <a:rPr lang="fi-FI" err="1"/>
              <a:t>radars</a:t>
            </a:r>
            <a:endParaRPr lang="fi-FI"/>
          </a:p>
          <a:p>
            <a:endParaRPr lang="fi-FI"/>
          </a:p>
          <a:p>
            <a:r>
              <a:rPr lang="fi-FI" err="1"/>
              <a:t>Newest</a:t>
            </a:r>
            <a:r>
              <a:rPr lang="fi-FI"/>
              <a:t> </a:t>
            </a:r>
            <a:r>
              <a:rPr lang="fi-FI" err="1"/>
              <a:t>dual</a:t>
            </a:r>
            <a:r>
              <a:rPr lang="fi-FI"/>
              <a:t> </a:t>
            </a:r>
            <a:r>
              <a:rPr lang="fi-FI" err="1"/>
              <a:t>polarization</a:t>
            </a:r>
            <a:r>
              <a:rPr lang="fi-FI"/>
              <a:t> </a:t>
            </a:r>
            <a:r>
              <a:rPr lang="fi-FI" err="1"/>
              <a:t>radars</a:t>
            </a:r>
            <a:endParaRPr lang="fi-FI"/>
          </a:p>
          <a:p>
            <a:endParaRPr lang="fi-FI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/>
              <a:t>Kesälahti 12/2014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/>
              <a:t>Petäjävesi 11/2015</a:t>
            </a:r>
          </a:p>
          <a:p>
            <a:endParaRPr lang="fi-FI"/>
          </a:p>
          <a:p>
            <a:r>
              <a:rPr lang="fi-FI" err="1"/>
              <a:t>Planned</a:t>
            </a:r>
            <a:r>
              <a:rPr lang="fi-FI"/>
              <a:t> </a:t>
            </a:r>
            <a:r>
              <a:rPr lang="fi-FI" err="1"/>
              <a:t>upgrades</a:t>
            </a:r>
            <a:r>
              <a:rPr lang="fi-FI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/>
              <a:t>Technology </a:t>
            </a:r>
            <a:r>
              <a:rPr lang="fi-FI" err="1"/>
              <a:t>upgrade</a:t>
            </a:r>
            <a:r>
              <a:rPr lang="fi-FI"/>
              <a:t> in Vimpeli in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/>
              <a:t>New radar in Kainuu </a:t>
            </a:r>
            <a:r>
              <a:rPr lang="fi-FI" err="1"/>
              <a:t>area</a:t>
            </a:r>
            <a:r>
              <a:rPr lang="fi-FI"/>
              <a:t> in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/>
          </a:p>
          <a:p>
            <a:r>
              <a:rPr lang="fi-FI"/>
              <a:t>Nordic </a:t>
            </a:r>
            <a:r>
              <a:rPr lang="fi-FI" err="1"/>
              <a:t>cooperation</a:t>
            </a:r>
            <a:r>
              <a:rPr lang="fi-FI"/>
              <a:t> to </a:t>
            </a:r>
            <a:r>
              <a:rPr lang="fi-FI" err="1"/>
              <a:t>improve</a:t>
            </a:r>
            <a:r>
              <a:rPr lang="fi-FI"/>
              <a:t> </a:t>
            </a:r>
            <a:r>
              <a:rPr lang="fi-FI" err="1"/>
              <a:t>coverage</a:t>
            </a:r>
            <a:br>
              <a:rPr lang="fi-FI"/>
            </a:br>
            <a:r>
              <a:rPr lang="fi-FI"/>
              <a:t> in </a:t>
            </a:r>
            <a:r>
              <a:rPr lang="fi-FI" err="1"/>
              <a:t>Northern</a:t>
            </a:r>
            <a:r>
              <a:rPr lang="fi-FI"/>
              <a:t> Finland (and </a:t>
            </a:r>
            <a:r>
              <a:rPr lang="fi-FI" err="1"/>
              <a:t>Scandinavia</a:t>
            </a:r>
            <a:r>
              <a:rPr lang="fi-FI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err="1"/>
              <a:t>Several</a:t>
            </a:r>
            <a:r>
              <a:rPr lang="fi-FI"/>
              <a:t> </a:t>
            </a:r>
            <a:r>
              <a:rPr lang="fi-FI" err="1"/>
              <a:t>new</a:t>
            </a:r>
            <a:r>
              <a:rPr lang="fi-FI"/>
              <a:t> </a:t>
            </a:r>
            <a:r>
              <a:rPr lang="fi-FI" err="1"/>
              <a:t>radars</a:t>
            </a:r>
            <a:r>
              <a:rPr lang="fi-FI"/>
              <a:t> in </a:t>
            </a:r>
            <a:r>
              <a:rPr lang="fi-FI" err="1"/>
              <a:t>Northern</a:t>
            </a:r>
            <a:br>
              <a:rPr lang="fi-FI"/>
            </a:br>
            <a:r>
              <a:rPr lang="fi-FI"/>
              <a:t>Finland in 2019 - 2025</a:t>
            </a:r>
          </a:p>
          <a:p>
            <a:endParaRPr lang="fi-FI">
              <a:solidFill>
                <a:srgbClr val="FF0000"/>
              </a:solidFill>
            </a:endParaRPr>
          </a:p>
          <a:p>
            <a:endParaRPr lang="fi-FI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96" y="2256068"/>
            <a:ext cx="2271344" cy="31430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ight Arrow 8"/>
          <p:cNvSpPr/>
          <p:nvPr/>
        </p:nvSpPr>
        <p:spPr>
          <a:xfrm>
            <a:off x="6919833" y="3626233"/>
            <a:ext cx="345255" cy="2448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8"/>
          </a:p>
        </p:txBody>
      </p:sp>
      <p:grpSp>
        <p:nvGrpSpPr>
          <p:cNvPr id="10" name="Group 9"/>
          <p:cNvGrpSpPr/>
          <p:nvPr/>
        </p:nvGrpSpPr>
        <p:grpSpPr>
          <a:xfrm>
            <a:off x="7409745" y="2245749"/>
            <a:ext cx="2322740" cy="3153323"/>
            <a:chOff x="5855850" y="2090526"/>
            <a:chExt cx="3617977" cy="4642576"/>
          </a:xfrm>
        </p:grpSpPr>
        <p:sp>
          <p:nvSpPr>
            <p:cNvPr id="11" name="TextBox 10"/>
            <p:cNvSpPr txBox="1"/>
            <p:nvPr/>
          </p:nvSpPr>
          <p:spPr>
            <a:xfrm>
              <a:off x="6825675" y="5190837"/>
              <a:ext cx="1011740" cy="430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299">
                  <a:solidFill>
                    <a:srgbClr val="FF0000"/>
                  </a:solidFill>
                </a:rPr>
                <a:t>2018?</a:t>
              </a:r>
              <a:endParaRPr lang="en-US" sz="1299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80933" y="4653840"/>
              <a:ext cx="432461" cy="430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299">
                  <a:solidFill>
                    <a:srgbClr val="FF0000"/>
                  </a:solidFill>
                </a:rPr>
                <a:t>?</a:t>
              </a:r>
              <a:endParaRPr lang="en-US" sz="1299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49402" y="4653840"/>
              <a:ext cx="432461" cy="430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299">
                  <a:solidFill>
                    <a:srgbClr val="FF0000"/>
                  </a:solidFill>
                </a:rPr>
                <a:t>?</a:t>
              </a:r>
              <a:endParaRPr lang="en-US" sz="1299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82453" y="3821040"/>
              <a:ext cx="432461" cy="430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299">
                  <a:solidFill>
                    <a:srgbClr val="FF0000"/>
                  </a:solidFill>
                </a:rPr>
                <a:t>?</a:t>
              </a:r>
              <a:endParaRPr lang="en-US" sz="1299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00162" y="3949248"/>
              <a:ext cx="432461" cy="430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299">
                  <a:solidFill>
                    <a:srgbClr val="FF0000"/>
                  </a:solidFill>
                </a:rPr>
                <a:t>?</a:t>
              </a:r>
              <a:endParaRPr lang="en-US" sz="1299">
                <a:solidFill>
                  <a:srgbClr val="FF0000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098319" y="3463723"/>
              <a:ext cx="671140" cy="65515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8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84649" y="3621673"/>
              <a:ext cx="432461" cy="430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299">
                  <a:solidFill>
                    <a:srgbClr val="FF0000"/>
                  </a:solidFill>
                </a:rPr>
                <a:t>?</a:t>
              </a:r>
              <a:endParaRPr lang="en-US" sz="1299">
                <a:solidFill>
                  <a:srgbClr val="FF0000"/>
                </a:solidFill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5855850" y="2090526"/>
              <a:ext cx="3617977" cy="4642576"/>
              <a:chOff x="5725126" y="1595992"/>
              <a:chExt cx="2797294" cy="387079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5126" y="1595992"/>
                <a:ext cx="2797294" cy="387079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3" name="Group 22"/>
              <p:cNvGrpSpPr/>
              <p:nvPr/>
            </p:nvGrpSpPr>
            <p:grpSpPr>
              <a:xfrm>
                <a:off x="7043749" y="1940207"/>
                <a:ext cx="650462" cy="633791"/>
                <a:chOff x="1752703" y="2979244"/>
                <a:chExt cx="671140" cy="655154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1752703" y="2979244"/>
                  <a:ext cx="671140" cy="655154"/>
                </a:xfrm>
                <a:prstGeom prst="ellipse">
                  <a:avLst/>
                </a:prstGeom>
                <a:noFill/>
                <a:ln w="2222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18"/>
                </a:p>
              </p:txBody>
            </p:sp>
            <p:sp>
              <p:nvSpPr>
                <p:cNvPr id="42" name="Oval 41"/>
                <p:cNvSpPr>
                  <a:spLocks noChangeAspect="1"/>
                </p:cNvSpPr>
                <p:nvPr/>
              </p:nvSpPr>
              <p:spPr>
                <a:xfrm>
                  <a:off x="2064675" y="3282651"/>
                  <a:ext cx="47195" cy="47195"/>
                </a:xfrm>
                <a:prstGeom prst="ellipse">
                  <a:avLst/>
                </a:prstGeom>
                <a:solidFill>
                  <a:schemeClr val="tx1"/>
                </a:solidFill>
                <a:ln w="2222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18"/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6773938" y="2769452"/>
                <a:ext cx="650462" cy="633791"/>
                <a:chOff x="1752703" y="2979244"/>
                <a:chExt cx="671140" cy="655154"/>
              </a:xfrm>
            </p:grpSpPr>
            <p:sp>
              <p:nvSpPr>
                <p:cNvPr id="39" name="Oval 38"/>
                <p:cNvSpPr/>
                <p:nvPr/>
              </p:nvSpPr>
              <p:spPr>
                <a:xfrm>
                  <a:off x="1752703" y="2979244"/>
                  <a:ext cx="671140" cy="655154"/>
                </a:xfrm>
                <a:prstGeom prst="ellipse">
                  <a:avLst/>
                </a:prstGeom>
                <a:noFill/>
                <a:ln w="2222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18"/>
                </a:p>
              </p:txBody>
            </p:sp>
            <p:sp>
              <p:nvSpPr>
                <p:cNvPr id="40" name="Oval 39"/>
                <p:cNvSpPr>
                  <a:spLocks noChangeAspect="1"/>
                </p:cNvSpPr>
                <p:nvPr/>
              </p:nvSpPr>
              <p:spPr>
                <a:xfrm>
                  <a:off x="2064675" y="3282651"/>
                  <a:ext cx="47195" cy="47195"/>
                </a:xfrm>
                <a:prstGeom prst="ellipse">
                  <a:avLst/>
                </a:prstGeom>
                <a:solidFill>
                  <a:schemeClr val="tx1"/>
                </a:solidFill>
                <a:ln w="2222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18"/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6649137" y="2054743"/>
                <a:ext cx="650462" cy="633791"/>
                <a:chOff x="1752703" y="2979244"/>
                <a:chExt cx="671140" cy="655154"/>
              </a:xfrm>
            </p:grpSpPr>
            <p:sp>
              <p:nvSpPr>
                <p:cNvPr id="37" name="Oval 36"/>
                <p:cNvSpPr/>
                <p:nvPr/>
              </p:nvSpPr>
              <p:spPr>
                <a:xfrm>
                  <a:off x="1752703" y="2979244"/>
                  <a:ext cx="671140" cy="655154"/>
                </a:xfrm>
                <a:prstGeom prst="ellipse">
                  <a:avLst/>
                </a:prstGeom>
                <a:noFill/>
                <a:ln w="2222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18"/>
                </a:p>
              </p:txBody>
            </p:sp>
            <p:sp>
              <p:nvSpPr>
                <p:cNvPr id="38" name="Oval 37"/>
                <p:cNvSpPr>
                  <a:spLocks noChangeAspect="1"/>
                </p:cNvSpPr>
                <p:nvPr/>
              </p:nvSpPr>
              <p:spPr>
                <a:xfrm>
                  <a:off x="2064675" y="3282651"/>
                  <a:ext cx="47195" cy="47195"/>
                </a:xfrm>
                <a:prstGeom prst="ellipse">
                  <a:avLst/>
                </a:prstGeom>
                <a:solidFill>
                  <a:schemeClr val="tx1"/>
                </a:solidFill>
                <a:ln w="2222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18"/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7299599" y="2746070"/>
                <a:ext cx="650462" cy="633791"/>
                <a:chOff x="1752703" y="2979244"/>
                <a:chExt cx="671140" cy="655154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1752703" y="2979244"/>
                  <a:ext cx="671140" cy="655154"/>
                </a:xfrm>
                <a:prstGeom prst="ellipse">
                  <a:avLst/>
                </a:prstGeom>
                <a:noFill/>
                <a:ln w="2222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18"/>
                </a:p>
              </p:txBody>
            </p:sp>
            <p:sp>
              <p:nvSpPr>
                <p:cNvPr id="36" name="Oval 35"/>
                <p:cNvSpPr>
                  <a:spLocks noChangeAspect="1"/>
                </p:cNvSpPr>
                <p:nvPr/>
              </p:nvSpPr>
              <p:spPr>
                <a:xfrm>
                  <a:off x="2064675" y="3282651"/>
                  <a:ext cx="47195" cy="47195"/>
                </a:xfrm>
                <a:prstGeom prst="ellipse">
                  <a:avLst/>
                </a:prstGeom>
                <a:solidFill>
                  <a:schemeClr val="tx1"/>
                </a:solidFill>
                <a:ln w="2222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18"/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7368980" y="3288873"/>
                <a:ext cx="650462" cy="633791"/>
                <a:chOff x="1752703" y="2979244"/>
                <a:chExt cx="671140" cy="655154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1752703" y="2979244"/>
                  <a:ext cx="671140" cy="655154"/>
                </a:xfrm>
                <a:prstGeom prst="ellipse">
                  <a:avLst/>
                </a:prstGeom>
                <a:noFill/>
                <a:ln w="2222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18"/>
                </a:p>
              </p:txBody>
            </p:sp>
            <p:sp>
              <p:nvSpPr>
                <p:cNvPr id="34" name="Oval 33"/>
                <p:cNvSpPr>
                  <a:spLocks noChangeAspect="1"/>
                </p:cNvSpPr>
                <p:nvPr/>
              </p:nvSpPr>
              <p:spPr>
                <a:xfrm>
                  <a:off x="2064675" y="3282651"/>
                  <a:ext cx="47195" cy="47195"/>
                </a:xfrm>
                <a:prstGeom prst="ellipse">
                  <a:avLst/>
                </a:prstGeom>
                <a:solidFill>
                  <a:schemeClr val="tx1"/>
                </a:solidFill>
                <a:ln w="2222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18"/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7408626" y="2845955"/>
                <a:ext cx="554442" cy="2973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sz="974" b="1">
                    <a:solidFill>
                      <a:srgbClr val="FF0000"/>
                    </a:solidFill>
                  </a:rPr>
                  <a:t>2018</a:t>
                </a:r>
                <a:endParaRPr lang="en-US" sz="974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490462" y="3394077"/>
                <a:ext cx="554442" cy="2973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sz="974" b="1">
                    <a:solidFill>
                      <a:srgbClr val="FF0000"/>
                    </a:solidFill>
                  </a:rPr>
                  <a:t>2019</a:t>
                </a:r>
                <a:endParaRPr lang="en-US" sz="974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180220" y="2049287"/>
                <a:ext cx="554442" cy="2973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sz="974" b="1">
                    <a:solidFill>
                      <a:srgbClr val="FF0000"/>
                    </a:solidFill>
                  </a:rPr>
                  <a:t>2021</a:t>
                </a:r>
                <a:endParaRPr lang="en-US" sz="974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708125" y="2158369"/>
                <a:ext cx="554442" cy="2973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sz="974" b="1">
                    <a:solidFill>
                      <a:srgbClr val="FF0000"/>
                    </a:solidFill>
                  </a:rPr>
                  <a:t>2022</a:t>
                </a:r>
                <a:endParaRPr lang="en-US" sz="974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856026" y="2868135"/>
                <a:ext cx="554442" cy="2973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sz="974" b="1">
                    <a:solidFill>
                      <a:srgbClr val="FF0000"/>
                    </a:solidFill>
                  </a:rPr>
                  <a:t>2024</a:t>
                </a:r>
                <a:endParaRPr lang="en-US" sz="974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7042095" y="2259680"/>
              <a:ext cx="801047" cy="760160"/>
            </a:xfrm>
            <a:prstGeom prst="ellipse">
              <a:avLst/>
            </a:prstGeom>
            <a:noFill/>
            <a:ln w="222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8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7414448" y="2623422"/>
              <a:ext cx="56330" cy="54759"/>
            </a:xfrm>
            <a:prstGeom prst="ellipse">
              <a:avLst/>
            </a:prstGeom>
            <a:solidFill>
              <a:srgbClr val="00B050"/>
            </a:solidFill>
            <a:ln w="222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18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44023" y="2336179"/>
              <a:ext cx="1283903" cy="356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974" b="1">
                  <a:solidFill>
                    <a:srgbClr val="00B050"/>
                  </a:solidFill>
                </a:rPr>
                <a:t>Finnmark?</a:t>
              </a:r>
              <a:endParaRPr lang="en-US" sz="974" b="1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4650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897" err="1"/>
              <a:t>Severe</a:t>
            </a:r>
            <a:r>
              <a:rPr lang="fi-FI" sz="3897"/>
              <a:t> </a:t>
            </a:r>
            <a:r>
              <a:rPr lang="fi-FI" sz="3897" err="1"/>
              <a:t>storms</a:t>
            </a:r>
            <a:r>
              <a:rPr lang="fi-FI" sz="3897"/>
              <a:t> 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55C8-8F2E-F341-8308-BFD3F4BADE09}" type="datetime1">
              <a:rPr lang="fi-FI" smtClean="0"/>
              <a:t>7.5.2018</a:t>
            </a:fld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6000" y="2015999"/>
            <a:ext cx="3902272" cy="39600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fi-FI" err="1"/>
              <a:t>Rescue</a:t>
            </a:r>
            <a:r>
              <a:rPr lang="fi-FI"/>
              <a:t> </a:t>
            </a:r>
            <a:r>
              <a:rPr lang="fi-FI" err="1"/>
              <a:t>operations</a:t>
            </a:r>
            <a:r>
              <a:rPr lang="fi-FI"/>
              <a:t> </a:t>
            </a:r>
            <a:r>
              <a:rPr lang="fi-FI" err="1"/>
              <a:t>caused</a:t>
            </a:r>
            <a:r>
              <a:rPr lang="fi-FI"/>
              <a:t> </a:t>
            </a: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storms</a:t>
            </a:r>
            <a:endParaRPr lang="fi-FI"/>
          </a:p>
          <a:p>
            <a:pPr marL="0" indent="0">
              <a:buNone/>
            </a:pPr>
            <a:endParaRPr lang="fi-FI"/>
          </a:p>
          <a:p>
            <a:endParaRPr lang="fi-FI"/>
          </a:p>
          <a:p>
            <a:pPr marL="457199" indent="-457199">
              <a:buFont typeface="+mj-lt"/>
              <a:buAutoNum type="arabicPeriod"/>
              <a:defRPr/>
            </a:pPr>
            <a:r>
              <a:rPr lang="fi-FI">
                <a:solidFill>
                  <a:srgbClr val="000000"/>
                </a:solidFill>
                <a:cs typeface="Arial" charset="0"/>
              </a:rPr>
              <a:t>Tapani-Hannu 26.-27.12.2011    	5849</a:t>
            </a:r>
          </a:p>
          <a:p>
            <a:pPr marL="457199" indent="-457199">
              <a:buFont typeface="+mj-lt"/>
              <a:buAutoNum type="arabicPeriod"/>
              <a:defRPr/>
            </a:pPr>
            <a:r>
              <a:rPr lang="fi-FI">
                <a:solidFill>
                  <a:srgbClr val="000000"/>
                </a:solidFill>
                <a:cs typeface="Arial" charset="0"/>
              </a:rPr>
              <a:t>Janika 15.-16.11.2001        		5784</a:t>
            </a:r>
          </a:p>
          <a:p>
            <a:pPr marL="457199" indent="-457199">
              <a:buFont typeface="+mj-lt"/>
              <a:buAutoNum type="arabicPeriod"/>
              <a:defRPr/>
            </a:pPr>
            <a:r>
              <a:rPr lang="fi-FI">
                <a:solidFill>
                  <a:srgbClr val="000000"/>
                </a:solidFill>
                <a:cs typeface="Arial" charset="0"/>
              </a:rPr>
              <a:t>Rauli 27.8.2016			2220</a:t>
            </a:r>
          </a:p>
          <a:p>
            <a:pPr marL="457199" indent="-457199">
              <a:buFont typeface="+mj-lt"/>
              <a:buAutoNum type="arabicPeriod"/>
              <a:defRPr/>
            </a:pPr>
            <a:r>
              <a:rPr lang="fi-FI">
                <a:solidFill>
                  <a:srgbClr val="000000"/>
                </a:solidFill>
                <a:cs typeface="Arial" charset="0"/>
              </a:rPr>
              <a:t>Seija 13.12.2013			2072</a:t>
            </a:r>
          </a:p>
          <a:p>
            <a:pPr marL="457199" indent="-457199">
              <a:buFont typeface="+mj-lt"/>
              <a:buAutoNum type="arabicPeriod"/>
              <a:defRPr/>
            </a:pPr>
            <a:r>
              <a:rPr lang="fi-FI">
                <a:solidFill>
                  <a:srgbClr val="000000"/>
                </a:solidFill>
                <a:cs typeface="Arial" charset="0"/>
              </a:rPr>
              <a:t>Eino 17.11.2013			1773</a:t>
            </a:r>
          </a:p>
          <a:p>
            <a:pPr marL="457199" indent="-457199">
              <a:buFont typeface="+mj-lt"/>
              <a:buAutoNum type="arabicPeriod"/>
              <a:defRPr/>
            </a:pPr>
            <a:r>
              <a:rPr lang="fi-FI">
                <a:solidFill>
                  <a:srgbClr val="000000"/>
                </a:solidFill>
                <a:cs typeface="Arial" charset="0"/>
              </a:rPr>
              <a:t>Valio 2.10.2015			1585</a:t>
            </a:r>
          </a:p>
          <a:p>
            <a:pPr marL="457199" indent="-457199">
              <a:buFont typeface="+mj-lt"/>
              <a:buAutoNum type="arabicPeriod"/>
              <a:defRPr/>
            </a:pPr>
            <a:r>
              <a:rPr lang="fi-FI">
                <a:solidFill>
                  <a:srgbClr val="000000"/>
                </a:solidFill>
                <a:cs typeface="Arial" charset="0"/>
              </a:rPr>
              <a:t>Lahja-Sylvi 7.-8.8.2010		1316</a:t>
            </a:r>
          </a:p>
          <a:p>
            <a:pPr marL="457199" indent="-457199">
              <a:buFont typeface="+mj-lt"/>
              <a:buAutoNum type="arabicPeriod"/>
              <a:defRPr/>
            </a:pPr>
            <a:r>
              <a:rPr lang="fi-FI">
                <a:solidFill>
                  <a:srgbClr val="000000"/>
                </a:solidFill>
                <a:cs typeface="Arial" charset="0"/>
              </a:rPr>
              <a:t>Pyry 1.11.2001	     		1271</a:t>
            </a:r>
          </a:p>
          <a:p>
            <a:pPr marL="457199" indent="-457199">
              <a:buFont typeface="+mj-lt"/>
              <a:buAutoNum type="arabicPeriod"/>
              <a:defRPr/>
            </a:pPr>
            <a:r>
              <a:rPr lang="fi-FI" b="1">
                <a:solidFill>
                  <a:srgbClr val="000000"/>
                </a:solidFill>
                <a:cs typeface="Arial" charset="0"/>
              </a:rPr>
              <a:t>Kiira 12.8.2017			1100</a:t>
            </a:r>
          </a:p>
          <a:p>
            <a:pPr marL="457199" indent="-457199">
              <a:buFont typeface="+mj-lt"/>
              <a:buAutoNum type="arabicPeriod"/>
              <a:defRPr/>
            </a:pPr>
            <a:r>
              <a:rPr lang="fi-FI">
                <a:solidFill>
                  <a:srgbClr val="000000"/>
                </a:solidFill>
                <a:cs typeface="Arial" charset="0"/>
              </a:rPr>
              <a:t>Mielikki 23.9.2003		1021</a:t>
            </a:r>
          </a:p>
          <a:p>
            <a:pPr marL="457199" indent="-457199">
              <a:buFont typeface="+mj-lt"/>
              <a:buAutoNum type="arabicPeriod"/>
              <a:defRPr/>
            </a:pPr>
            <a:r>
              <a:rPr lang="fi-FI">
                <a:solidFill>
                  <a:srgbClr val="000000"/>
                </a:solidFill>
                <a:cs typeface="Arial" charset="0"/>
              </a:rPr>
              <a:t>Martti 10.11.2008	       		911</a:t>
            </a:r>
          </a:p>
          <a:p>
            <a:pPr marL="457199" indent="-457199">
              <a:buFont typeface="+mj-lt"/>
              <a:buAutoNum type="arabicPeriod"/>
              <a:defRPr/>
            </a:pPr>
            <a:r>
              <a:rPr lang="fi-FI">
                <a:solidFill>
                  <a:srgbClr val="000000"/>
                </a:solidFill>
                <a:cs typeface="Arial" charset="0"/>
              </a:rPr>
              <a:t>Helena 31.7.2014		872</a:t>
            </a:r>
          </a:p>
          <a:p>
            <a:pPr marL="457199" indent="-457199">
              <a:buFont typeface="+mj-lt"/>
              <a:buAutoNum type="arabicPeriod"/>
              <a:defRPr/>
            </a:pPr>
            <a:r>
              <a:rPr lang="fi-FI">
                <a:solidFill>
                  <a:srgbClr val="000000"/>
                </a:solidFill>
                <a:cs typeface="Arial" charset="0"/>
              </a:rPr>
              <a:t>Unto 4.-5.7.2002	       		826</a:t>
            </a:r>
          </a:p>
          <a:p>
            <a:pPr marL="457199" indent="-457199">
              <a:buFont typeface="+mj-lt"/>
              <a:buAutoNum type="arabicPeriod"/>
              <a:defRPr/>
            </a:pPr>
            <a:r>
              <a:rPr lang="fi-FI">
                <a:solidFill>
                  <a:srgbClr val="000000"/>
                </a:solidFill>
                <a:cs typeface="Arial" charset="0"/>
              </a:rPr>
              <a:t>Lyyli 23.5.2015			750</a:t>
            </a:r>
          </a:p>
          <a:p>
            <a:pPr marL="457199" indent="-457199">
              <a:buFont typeface="+mj-lt"/>
              <a:buAutoNum type="arabicPeriod"/>
              <a:defRPr/>
            </a:pPr>
            <a:r>
              <a:rPr lang="fi-FI">
                <a:solidFill>
                  <a:srgbClr val="000000"/>
                </a:solidFill>
                <a:cs typeface="Arial" charset="0"/>
              </a:rPr>
              <a:t>Kesämyräkkä 12.6.2010     		741</a:t>
            </a:r>
          </a:p>
          <a:p>
            <a:pPr marL="457199" indent="-457199">
              <a:buFont typeface="+mj-lt"/>
              <a:buAutoNum type="arabicPeriod"/>
              <a:defRPr/>
            </a:pPr>
            <a:r>
              <a:rPr lang="fi-FI">
                <a:solidFill>
                  <a:srgbClr val="000000"/>
                </a:solidFill>
                <a:cs typeface="Arial" charset="0"/>
              </a:rPr>
              <a:t>Suoma 8.4.2015			731</a:t>
            </a:r>
          </a:p>
          <a:p>
            <a:pPr marL="457199" indent="-457199">
              <a:buFont typeface="+mj-lt"/>
              <a:buAutoNum type="arabicPeriod"/>
              <a:defRPr/>
            </a:pPr>
            <a:r>
              <a:rPr lang="fi-FI">
                <a:solidFill>
                  <a:srgbClr val="000000"/>
                </a:solidFill>
                <a:cs typeface="Arial" charset="0"/>
              </a:rPr>
              <a:t>Tulvat 28.-31.7.2004                      	721</a:t>
            </a:r>
          </a:p>
          <a:p>
            <a:pPr marL="0" indent="0">
              <a:buNone/>
            </a:pPr>
            <a:endParaRPr lang="fi-FI"/>
          </a:p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60627" y="4953321"/>
            <a:ext cx="1040670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904">
                <a:solidFill>
                  <a:schemeClr val="bg1"/>
                </a:solidFill>
              </a:rPr>
              <a:t>Helsinki</a:t>
            </a:r>
            <a:endParaRPr lang="en-US" sz="1904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05551" y="3002303"/>
            <a:ext cx="1069524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904">
                <a:solidFill>
                  <a:schemeClr val="bg1"/>
                </a:solidFill>
              </a:rPr>
              <a:t>Kouvola</a:t>
            </a:r>
            <a:endParaRPr lang="en-US" sz="1904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1622" y="2423075"/>
            <a:ext cx="715260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904">
                <a:solidFill>
                  <a:schemeClr val="bg1"/>
                </a:solidFill>
              </a:rPr>
              <a:t>Lahti</a:t>
            </a:r>
            <a:endParaRPr lang="en-US" sz="1904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478272" y="2423074"/>
            <a:ext cx="5354034" cy="2961570"/>
            <a:chOff x="882868" y="1284890"/>
            <a:chExt cx="10114645" cy="5542280"/>
          </a:xfrm>
        </p:grpSpPr>
        <p:pic>
          <p:nvPicPr>
            <p:cNvPr id="17" name="Shape 1119"/>
            <p:cNvPicPr preferRelativeResize="0"/>
            <p:nvPr/>
          </p:nvPicPr>
          <p:blipFill rotWithShape="1">
            <a:blip r:embed="rId2">
              <a:alphaModFix/>
            </a:blip>
            <a:srcRect l="3124" t="5631"/>
            <a:stretch/>
          </p:blipFill>
          <p:spPr>
            <a:xfrm>
              <a:off x="882868" y="1284890"/>
              <a:ext cx="10114645" cy="5542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Shape 1123"/>
            <p:cNvSpPr/>
            <p:nvPr/>
          </p:nvSpPr>
          <p:spPr>
            <a:xfrm>
              <a:off x="1941968" y="1712254"/>
              <a:ext cx="7199941" cy="510038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3" y="111122"/>
                  </a:moveTo>
                  <a:cubicBezTo>
                    <a:pt x="2834" y="105710"/>
                    <a:pt x="7459" y="93160"/>
                    <a:pt x="11628" y="84940"/>
                  </a:cubicBezTo>
                  <a:cubicBezTo>
                    <a:pt x="15798" y="76720"/>
                    <a:pt x="19488" y="70767"/>
                    <a:pt x="26149" y="61803"/>
                  </a:cubicBezTo>
                  <a:cubicBezTo>
                    <a:pt x="32811" y="52839"/>
                    <a:pt x="43642" y="39274"/>
                    <a:pt x="51598" y="31156"/>
                  </a:cubicBezTo>
                  <a:cubicBezTo>
                    <a:pt x="59553" y="23037"/>
                    <a:pt x="62745" y="18177"/>
                    <a:pt x="73883" y="13092"/>
                  </a:cubicBezTo>
                  <a:cubicBezTo>
                    <a:pt x="85020" y="8008"/>
                    <a:pt x="112384" y="-2741"/>
                    <a:pt x="118423" y="649"/>
                  </a:cubicBezTo>
                  <a:cubicBezTo>
                    <a:pt x="124462" y="4040"/>
                    <a:pt x="111287" y="25039"/>
                    <a:pt x="110118" y="33439"/>
                  </a:cubicBezTo>
                  <a:cubicBezTo>
                    <a:pt x="108948" y="41838"/>
                    <a:pt x="111193" y="46589"/>
                    <a:pt x="111408" y="51046"/>
                  </a:cubicBezTo>
                  <a:cubicBezTo>
                    <a:pt x="111623" y="55503"/>
                    <a:pt x="113397" y="56932"/>
                    <a:pt x="111408" y="60179"/>
                  </a:cubicBezTo>
                  <a:cubicBezTo>
                    <a:pt x="109419" y="63426"/>
                    <a:pt x="110857" y="64475"/>
                    <a:pt x="99475" y="70530"/>
                  </a:cubicBezTo>
                  <a:cubicBezTo>
                    <a:pt x="88092" y="76585"/>
                    <a:pt x="57828" y="88526"/>
                    <a:pt x="43115" y="96509"/>
                  </a:cubicBezTo>
                  <a:cubicBezTo>
                    <a:pt x="28402" y="104492"/>
                    <a:pt x="18146" y="114944"/>
                    <a:pt x="11197" y="118428"/>
                  </a:cubicBezTo>
                  <a:cubicBezTo>
                    <a:pt x="4248" y="121912"/>
                    <a:pt x="3098" y="118699"/>
                    <a:pt x="1420" y="117414"/>
                  </a:cubicBezTo>
                  <a:cubicBezTo>
                    <a:pt x="-256" y="116128"/>
                    <a:pt x="-568" y="116534"/>
                    <a:pt x="1133" y="111122"/>
                  </a:cubicBezTo>
                  <a:close/>
                </a:path>
              </a:pathLst>
            </a:custGeom>
            <a:solidFill>
              <a:srgbClr val="93A409">
                <a:alpha val="18823"/>
              </a:srgbClr>
            </a:solidFill>
            <a:ln w="12700" cap="flat" cmpd="sng">
              <a:solidFill>
                <a:srgbClr val="4887A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8980" tIns="49477" rIns="98980" bIns="49477" anchor="ctr" anchorCtr="0">
              <a:noAutofit/>
            </a:bodyPr>
            <a:lstStyle/>
            <a:p>
              <a:pPr algn="ctr"/>
              <a:endParaRPr sz="194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82583" y="4834671"/>
            <a:ext cx="1040670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904">
                <a:solidFill>
                  <a:schemeClr val="bg1"/>
                </a:solidFill>
              </a:rPr>
              <a:t>Helsinki</a:t>
            </a:r>
            <a:endParaRPr lang="en-US" sz="1904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645" y="3159421"/>
            <a:ext cx="1069524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904">
                <a:solidFill>
                  <a:schemeClr val="bg1"/>
                </a:solidFill>
              </a:rPr>
              <a:t>Kouvola</a:t>
            </a:r>
            <a:endParaRPr lang="en-US" sz="1904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69310" y="2704712"/>
            <a:ext cx="715260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904">
                <a:solidFill>
                  <a:schemeClr val="bg1"/>
                </a:solidFill>
              </a:rPr>
              <a:t>Lahti</a:t>
            </a:r>
            <a:endParaRPr lang="en-US" sz="1904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9609" y="5503294"/>
            <a:ext cx="2767104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904"/>
              <a:t>Kiira </a:t>
            </a:r>
            <a:r>
              <a:rPr lang="fi-FI" sz="1904" err="1"/>
              <a:t>storm</a:t>
            </a:r>
            <a:r>
              <a:rPr lang="fi-FI" sz="1904"/>
              <a:t> in 12.8.2017</a:t>
            </a:r>
            <a:endParaRPr lang="en-US" sz="1904"/>
          </a:p>
        </p:txBody>
      </p:sp>
    </p:spTree>
    <p:extLst>
      <p:ext uri="{BB962C8B-B14F-4D97-AF65-F5344CB8AC3E}">
        <p14:creationId xmlns:p14="http://schemas.microsoft.com/office/powerpoint/2010/main" val="529842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err="1"/>
              <a:t>Weather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most</a:t>
            </a:r>
            <a:r>
              <a:rPr lang="fi-FI"/>
              <a:t> </a:t>
            </a:r>
            <a:r>
              <a:rPr lang="fi-FI" err="1"/>
              <a:t>significant</a:t>
            </a:r>
            <a:r>
              <a:rPr lang="fi-FI"/>
              <a:t> </a:t>
            </a:r>
            <a:r>
              <a:rPr lang="fi-FI" err="1"/>
              <a:t>cause</a:t>
            </a:r>
            <a:r>
              <a:rPr lang="fi-FI"/>
              <a:t> of </a:t>
            </a:r>
            <a:r>
              <a:rPr lang="fi-FI" err="1"/>
              <a:t>disruptions</a:t>
            </a:r>
            <a:r>
              <a:rPr lang="fi-FI"/>
              <a:t> to </a:t>
            </a:r>
            <a:r>
              <a:rPr lang="fi-FI" err="1"/>
              <a:t>electricity</a:t>
            </a:r>
            <a:r>
              <a:rPr lang="fi-FI"/>
              <a:t> </a:t>
            </a:r>
            <a:r>
              <a:rPr lang="fi-FI" err="1"/>
              <a:t>supply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B450-3031-1040-9494-0D5DB378DF29}" type="datetime1">
              <a:rPr lang="fi-FI" smtClean="0"/>
              <a:t>7.5.2018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pPr/>
              <a:t>8</a:t>
            </a:fld>
            <a:endParaRPr lang="fi-FI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5" y="1794942"/>
            <a:ext cx="5511658" cy="3815764"/>
          </a:xfrm>
        </p:spPr>
      </p:pic>
      <p:pic>
        <p:nvPicPr>
          <p:cNvPr id="8" name="Picture 4" descr="Tapanimyrskyn verkkokuva 26-12-2011 klo 10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065" y="2396068"/>
            <a:ext cx="4481438" cy="261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55489" y="5211186"/>
            <a:ext cx="3740511" cy="518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904" err="1"/>
              <a:t>Weather-related</a:t>
            </a:r>
            <a:r>
              <a:rPr lang="fi-FI" sz="1904"/>
              <a:t> </a:t>
            </a:r>
            <a:r>
              <a:rPr lang="fi-FI" sz="1904" err="1"/>
              <a:t>downtime</a:t>
            </a:r>
            <a:r>
              <a:rPr lang="fi-FI" sz="1904"/>
              <a:t>: 64 %</a:t>
            </a:r>
          </a:p>
          <a:p>
            <a:r>
              <a:rPr lang="fi-FI" sz="866" err="1"/>
              <a:t>Source</a:t>
            </a:r>
            <a:r>
              <a:rPr lang="fi-FI" sz="866"/>
              <a:t>: </a:t>
            </a:r>
            <a:r>
              <a:rPr lang="fi-FI" sz="866" err="1"/>
              <a:t>Finnish</a:t>
            </a:r>
            <a:r>
              <a:rPr lang="fi-FI" sz="866"/>
              <a:t> Energy; </a:t>
            </a:r>
            <a:r>
              <a:rPr lang="fi-FI" sz="866" err="1"/>
              <a:t>Downtime</a:t>
            </a:r>
            <a:r>
              <a:rPr lang="fi-FI" sz="866"/>
              <a:t> </a:t>
            </a:r>
            <a:r>
              <a:rPr lang="fi-FI" sz="866" err="1"/>
              <a:t>statistics</a:t>
            </a:r>
            <a:r>
              <a:rPr lang="fi-FI" sz="866"/>
              <a:t> 2016</a:t>
            </a:r>
            <a:endParaRPr lang="en-US" sz="866"/>
          </a:p>
        </p:txBody>
      </p:sp>
    </p:spTree>
    <p:extLst>
      <p:ext uri="{BB962C8B-B14F-4D97-AF65-F5344CB8AC3E}">
        <p14:creationId xmlns:p14="http://schemas.microsoft.com/office/powerpoint/2010/main" val="2469414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80F1F1-63B6-423C-BC80-1640AE2F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9B964-D9BD-F544-9D92-FA00F52BE0D7}" type="datetime1">
              <a:rPr lang="fi-FI" smtClean="0"/>
              <a:t>7.5.2018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42B935-24EB-4B07-96CA-FE9DE651F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D3A0C-C7BF-4716-A1B1-DE5D7290A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pPr/>
              <a:t>9</a:t>
            </a:fld>
            <a:endParaRPr lang="fi-FI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B9144FE-F70F-478A-91DB-FEB689191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Centre for Natural disasters (LUOVA)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169A5E4-1E7A-46E5-AFE4-7048331D4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015999"/>
            <a:ext cx="5326169" cy="4369807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r>
              <a:rPr lang="en-US" b="1" dirty="0">
                <a:cs typeface="Arial"/>
              </a:rPr>
              <a:t>Real-life spark:</a:t>
            </a:r>
            <a:r>
              <a:rPr lang="en-US" dirty="0">
                <a:cs typeface="Arial"/>
              </a:rPr>
              <a:t> Tsunami catastrophe in Asia in December 2004  - A strong political commitment from the government, legislation and national programs emphasizing that disaster risk reduction is a national and local priority</a:t>
            </a:r>
          </a:p>
          <a:p>
            <a:r>
              <a:rPr lang="en-US" b="1" dirty="0">
                <a:cs typeface="Arial"/>
              </a:rPr>
              <a:t>24/7 early warning system</a:t>
            </a:r>
            <a:r>
              <a:rPr lang="en-US" dirty="0">
                <a:cs typeface="Arial"/>
              </a:rPr>
              <a:t>, which produce  timely and </a:t>
            </a:r>
            <a:r>
              <a:rPr lang="en-US" dirty="0" err="1">
                <a:cs typeface="Arial"/>
              </a:rPr>
              <a:t>analysed</a:t>
            </a:r>
            <a:r>
              <a:rPr lang="en-US" dirty="0">
                <a:cs typeface="Arial"/>
              </a:rPr>
              <a:t> information on natural hazards for the Finnish government and safety authorities </a:t>
            </a:r>
            <a:endParaRPr lang="en-US"/>
          </a:p>
          <a:p>
            <a:r>
              <a:rPr lang="en-US" dirty="0">
                <a:cs typeface="Arial"/>
              </a:rPr>
              <a:t>Operation is steered by the Ministry of Transport and Communication and run 24/7 by FMI</a:t>
            </a:r>
            <a:endParaRPr lang="en-US" dirty="0"/>
          </a:p>
          <a:p>
            <a:r>
              <a:rPr lang="en-US" dirty="0">
                <a:cs typeface="Arial"/>
              </a:rPr>
              <a:t>LUOVA supports situational awareness and decision-making of the safety authorities</a:t>
            </a:r>
            <a:endParaRPr lang="en-US" dirty="0"/>
          </a:p>
        </p:txBody>
      </p:sp>
      <p:pic>
        <p:nvPicPr>
          <p:cNvPr id="8" name="Picture 8" descr="A car parked on the side of a river&#10;&#10;Description generated with high confidence">
            <a:extLst>
              <a:ext uri="{FF2B5EF4-FFF2-40B4-BE49-F238E27FC236}">
                <a16:creationId xmlns:a16="http://schemas.microsoft.com/office/drawing/2014/main" id="{9673BF8F-DC63-4451-9896-721A2AE1C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345" y="2015621"/>
            <a:ext cx="3539773" cy="2007143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5FEDC82E-84A4-4459-8205-B10E53D24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543" y="4051727"/>
            <a:ext cx="1096009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42432"/>
      </p:ext>
    </p:extLst>
  </p:cSld>
  <p:clrMapOvr>
    <a:masterClrMapping/>
  </p:clrMapOvr>
</p:sld>
</file>

<file path=ppt/theme/theme1.xml><?xml version="1.0" encoding="utf-8"?>
<a:theme xmlns:a="http://schemas.openxmlformats.org/drawingml/2006/main" name="IL_pp_pohja_laajakuva_suomenkielinen">
  <a:themeElements>
    <a:clrScheme name="ILMATIETEENLAITOS">
      <a:dk1>
        <a:srgbClr val="000000"/>
      </a:dk1>
      <a:lt1>
        <a:sysClr val="window" lastClr="FFFFFF"/>
      </a:lt1>
      <a:dk2>
        <a:srgbClr val="464646"/>
      </a:dk2>
      <a:lt2>
        <a:srgbClr val="E7E6E6"/>
      </a:lt2>
      <a:accent1>
        <a:srgbClr val="63B9E9"/>
      </a:accent1>
      <a:accent2>
        <a:srgbClr val="FCBD30"/>
      </a:accent2>
      <a:accent3>
        <a:srgbClr val="54C247"/>
      </a:accent3>
      <a:accent4>
        <a:srgbClr val="C4DB0D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Custom 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64D8C989-DBB9-0642-8A58-875B834A0BB6}" vid="{1798D57C-3639-984F-8148-E01313DE9606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56</Slides>
  <Notes>27</Notes>
  <HiddenSlides>10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IL_pp_pohja_laajakuva_suomenkielinen</vt:lpstr>
      <vt:lpstr>Weather Forecast Production and NWP Postprocessing</vt:lpstr>
      <vt:lpstr>PowerPoint Presentation</vt:lpstr>
      <vt:lpstr>Funding</vt:lpstr>
      <vt:lpstr>High-quality research as a service – support for decision-making   </vt:lpstr>
      <vt:lpstr>Observation network</vt:lpstr>
      <vt:lpstr>Radar network</vt:lpstr>
      <vt:lpstr>Severe storms </vt:lpstr>
      <vt:lpstr>Weather the most significant cause of disruptions to electricity supply</vt:lpstr>
      <vt:lpstr>Monitoring Centre for Natural disasters (LUOVA)</vt:lpstr>
      <vt:lpstr>Phenomena covered by FMI (LUOVA ) </vt:lpstr>
      <vt:lpstr>Road weather service examples</vt:lpstr>
      <vt:lpstr>Open data</vt:lpstr>
      <vt:lpstr>PowerPoint Presentation</vt:lpstr>
      <vt:lpstr>PowerPoint Presentation</vt:lpstr>
      <vt:lpstr>PowerPoint Presentation</vt:lpstr>
      <vt:lpstr>NordNWP Nordic Cooperation  in Numerical Weather Prediction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Properties of MEPS-nowcast</vt:lpstr>
      <vt:lpstr>LAPS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T2m RMSE for 20 stations in Finland</vt:lpstr>
      <vt:lpstr>Near future plans</vt:lpstr>
      <vt:lpstr>Ensemble calibration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Forecast Production and NWP Postprocessing</dc:title>
  <cp:revision>150</cp:revision>
  <dcterms:modified xsi:type="dcterms:W3CDTF">2018-05-07T08:31:33Z</dcterms:modified>
</cp:coreProperties>
</file>