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 id="2147484023" r:id="rId2"/>
    <p:sldMasterId id="2147484082" r:id="rId3"/>
    <p:sldMasterId id="2147484111" r:id="rId4"/>
    <p:sldMasterId id="2147484125" r:id="rId5"/>
    <p:sldMasterId id="2147484137" r:id="rId6"/>
    <p:sldMasterId id="2147484149" r:id="rId7"/>
    <p:sldMasterId id="2147484161" r:id="rId8"/>
    <p:sldMasterId id="2147484174" r:id="rId9"/>
    <p:sldMasterId id="2147484186" r:id="rId10"/>
    <p:sldMasterId id="2147484198" r:id="rId11"/>
    <p:sldMasterId id="2147484210" r:id="rId12"/>
    <p:sldMasterId id="2147484222" r:id="rId13"/>
  </p:sldMasterIdLst>
  <p:notesMasterIdLst>
    <p:notesMasterId r:id="rId72"/>
  </p:notesMasterIdLst>
  <p:handoutMasterIdLst>
    <p:handoutMasterId r:id="rId73"/>
  </p:handoutMasterIdLst>
  <p:sldIdLst>
    <p:sldId id="1004" r:id="rId14"/>
    <p:sldId id="1330" r:id="rId15"/>
    <p:sldId id="1478" r:id="rId16"/>
    <p:sldId id="1477" r:id="rId17"/>
    <p:sldId id="1284" r:id="rId18"/>
    <p:sldId id="1286" r:id="rId19"/>
    <p:sldId id="1293" r:id="rId20"/>
    <p:sldId id="1283" r:id="rId21"/>
    <p:sldId id="1270" r:id="rId22"/>
    <p:sldId id="1423" r:id="rId23"/>
    <p:sldId id="1424" r:id="rId24"/>
    <p:sldId id="1432" r:id="rId25"/>
    <p:sldId id="1433" r:id="rId26"/>
    <p:sldId id="1426" r:id="rId27"/>
    <p:sldId id="1425" r:id="rId28"/>
    <p:sldId id="1431" r:id="rId29"/>
    <p:sldId id="1430" r:id="rId30"/>
    <p:sldId id="1466" r:id="rId31"/>
    <p:sldId id="1434" r:id="rId32"/>
    <p:sldId id="1435" r:id="rId33"/>
    <p:sldId id="1436" r:id="rId34"/>
    <p:sldId id="1437" r:id="rId35"/>
    <p:sldId id="1438" r:id="rId36"/>
    <p:sldId id="1439" r:id="rId37"/>
    <p:sldId id="1440" r:id="rId38"/>
    <p:sldId id="1447" r:id="rId39"/>
    <p:sldId id="1448" r:id="rId40"/>
    <p:sldId id="1449" r:id="rId41"/>
    <p:sldId id="1465" r:id="rId42"/>
    <p:sldId id="1450" r:id="rId43"/>
    <p:sldId id="1451" r:id="rId44"/>
    <p:sldId id="1452" r:id="rId45"/>
    <p:sldId id="1453" r:id="rId46"/>
    <p:sldId id="1454" r:id="rId47"/>
    <p:sldId id="1455" r:id="rId48"/>
    <p:sldId id="1456" r:id="rId49"/>
    <p:sldId id="1457" r:id="rId50"/>
    <p:sldId id="1458" r:id="rId51"/>
    <p:sldId id="1459" r:id="rId52"/>
    <p:sldId id="1460" r:id="rId53"/>
    <p:sldId id="1461" r:id="rId54"/>
    <p:sldId id="1462" r:id="rId55"/>
    <p:sldId id="1463" r:id="rId56"/>
    <p:sldId id="1464" r:id="rId57"/>
    <p:sldId id="1446" r:id="rId58"/>
    <p:sldId id="1467" r:id="rId59"/>
    <p:sldId id="1468" r:id="rId60"/>
    <p:sldId id="1469" r:id="rId61"/>
    <p:sldId id="1470" r:id="rId62"/>
    <p:sldId id="1471" r:id="rId63"/>
    <p:sldId id="1472" r:id="rId64"/>
    <p:sldId id="1473" r:id="rId65"/>
    <p:sldId id="1474" r:id="rId66"/>
    <p:sldId id="1475" r:id="rId67"/>
    <p:sldId id="1476" r:id="rId68"/>
    <p:sldId id="1411" r:id="rId69"/>
    <p:sldId id="1420" r:id="rId70"/>
    <p:sldId id="1421" r:id="rId71"/>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00FF"/>
    <a:srgbClr val="008000"/>
    <a:srgbClr val="FFFF00"/>
    <a:srgbClr val="990033"/>
    <a:srgbClr val="00CC00"/>
    <a:srgbClr val="CC66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04" autoAdjust="0"/>
    <p:restoredTop sz="85630" autoAdjust="0"/>
  </p:normalViewPr>
  <p:slideViewPr>
    <p:cSldViewPr snapToGrid="0">
      <p:cViewPr varScale="1">
        <p:scale>
          <a:sx n="79" d="100"/>
          <a:sy n="79" d="100"/>
        </p:scale>
        <p:origin x="150" y="96"/>
      </p:cViewPr>
      <p:guideLst>
        <p:guide orient="horz" pos="2160"/>
        <p:guide pos="2880"/>
      </p:guideLst>
    </p:cSldViewPr>
  </p:slideViewPr>
  <p:outlineViewPr>
    <p:cViewPr>
      <p:scale>
        <a:sx n="33" d="100"/>
        <a:sy n="33" d="100"/>
      </p:scale>
      <p:origin x="0" y="19446"/>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62" d="100"/>
          <a:sy n="62" d="100"/>
        </p:scale>
        <p:origin x="-1872"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6.wmf"/><Relationship Id="rId7" Type="http://schemas.openxmlformats.org/officeDocument/2006/relationships/image" Target="../media/image30.wmf"/><Relationship Id="rId2" Type="http://schemas.openxmlformats.org/officeDocument/2006/relationships/image" Target="../media/image25.wmf"/><Relationship Id="rId1" Type="http://schemas.openxmlformats.org/officeDocument/2006/relationships/image" Target="../media/image24.wmf"/><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image" Target="../media/image2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75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4741" tIns="47370" rIns="94741" bIns="47370" numCol="1" anchor="t" anchorCtr="0" compatLnSpc="1">
            <a:prstTxWarp prst="textNoShape">
              <a:avLst/>
            </a:prstTxWarp>
          </a:bodyPr>
          <a:lstStyle>
            <a:lvl1pPr defTabSz="947738" eaLnBrk="1" hangingPunct="1">
              <a:defRPr sz="1200">
                <a:latin typeface="Arial" pitchFamily="34" charset="0"/>
              </a:defRPr>
            </a:lvl1pPr>
          </a:lstStyle>
          <a:p>
            <a:pPr>
              <a:defRPr/>
            </a:pPr>
            <a:endParaRPr lang="en-US" altLang="zh-CN"/>
          </a:p>
        </p:txBody>
      </p:sp>
      <p:sp>
        <p:nvSpPr>
          <p:cNvPr id="407555"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p:spPr>
        <p:txBody>
          <a:bodyPr vert="horz" wrap="square" lIns="94741" tIns="47370" rIns="94741" bIns="47370" numCol="1" anchor="t" anchorCtr="0" compatLnSpc="1">
            <a:prstTxWarp prst="textNoShape">
              <a:avLst/>
            </a:prstTxWarp>
          </a:bodyPr>
          <a:lstStyle>
            <a:lvl1pPr algn="r" defTabSz="947738" eaLnBrk="1" hangingPunct="1">
              <a:defRPr sz="1200">
                <a:latin typeface="Arial" pitchFamily="34" charset="0"/>
              </a:defRPr>
            </a:lvl1pPr>
          </a:lstStyle>
          <a:p>
            <a:pPr>
              <a:defRPr/>
            </a:pPr>
            <a:endParaRPr lang="en-US" altLang="zh-CN"/>
          </a:p>
        </p:txBody>
      </p:sp>
      <p:sp>
        <p:nvSpPr>
          <p:cNvPr id="407556"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p:spPr>
        <p:txBody>
          <a:bodyPr vert="horz" wrap="square" lIns="94741" tIns="47370" rIns="94741" bIns="47370" numCol="1" anchor="b" anchorCtr="0" compatLnSpc="1">
            <a:prstTxWarp prst="textNoShape">
              <a:avLst/>
            </a:prstTxWarp>
          </a:bodyPr>
          <a:lstStyle>
            <a:lvl1pPr defTabSz="947738" eaLnBrk="1" hangingPunct="1">
              <a:defRPr sz="1200">
                <a:latin typeface="Arial" pitchFamily="34" charset="0"/>
              </a:defRPr>
            </a:lvl1pPr>
          </a:lstStyle>
          <a:p>
            <a:pPr>
              <a:defRPr/>
            </a:pPr>
            <a:endParaRPr lang="en-US" altLang="zh-CN"/>
          </a:p>
        </p:txBody>
      </p:sp>
      <p:sp>
        <p:nvSpPr>
          <p:cNvPr id="407557"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p:spPr>
        <p:txBody>
          <a:bodyPr vert="horz" wrap="square" lIns="94741" tIns="47370" rIns="94741" bIns="47370" numCol="1" anchor="b" anchorCtr="0" compatLnSpc="1">
            <a:prstTxWarp prst="textNoShape">
              <a:avLst/>
            </a:prstTxWarp>
          </a:bodyPr>
          <a:lstStyle>
            <a:lvl1pPr algn="r" defTabSz="947738" eaLnBrk="1" hangingPunct="1">
              <a:defRPr sz="1200">
                <a:latin typeface="Arial" panose="020B0604020202020204" pitchFamily="34" charset="0"/>
              </a:defRPr>
            </a:lvl1pPr>
          </a:lstStyle>
          <a:p>
            <a:fld id="{7929D5AB-5440-4400-BA59-30576C2A0079}" type="slidenum">
              <a:rPr lang="en-US" altLang="zh-CN"/>
              <a:pPr/>
              <a:t>‹#›</a:t>
            </a:fld>
            <a:endParaRPr lang="en-US" altLang="zh-CN"/>
          </a:p>
        </p:txBody>
      </p:sp>
    </p:spTree>
    <p:extLst>
      <p:ext uri="{BB962C8B-B14F-4D97-AF65-F5344CB8AC3E}">
        <p14:creationId xmlns:p14="http://schemas.microsoft.com/office/powerpoint/2010/main" val="3210095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6655" tIns="48328" rIns="96655" bIns="48328" numCol="1" anchor="t" anchorCtr="0" compatLnSpc="1">
            <a:prstTxWarp prst="textNoShape">
              <a:avLst/>
            </a:prstTxWarp>
          </a:bodyPr>
          <a:lstStyle>
            <a:lvl1pPr defTabSz="966788" eaLnBrk="1" hangingPunct="1">
              <a:defRPr sz="1200">
                <a:latin typeface="Arial" pitchFamily="34" charset="0"/>
              </a:defRPr>
            </a:lvl1pPr>
          </a:lstStyle>
          <a:p>
            <a:pPr>
              <a:defRPr/>
            </a:pPr>
            <a:endParaRPr lang="en-US" altLang="zh-CN"/>
          </a:p>
        </p:txBody>
      </p:sp>
      <p:sp>
        <p:nvSpPr>
          <p:cNvPr id="119811" name="Rectangle 3"/>
          <p:cNvSpPr>
            <a:spLocks noGrp="1" noChangeArrowheads="1"/>
          </p:cNvSpPr>
          <p:nvPr>
            <p:ph type="dt" idx="1"/>
          </p:nvPr>
        </p:nvSpPr>
        <p:spPr bwMode="auto">
          <a:xfrm>
            <a:off x="4143375" y="0"/>
            <a:ext cx="3170238" cy="479425"/>
          </a:xfrm>
          <a:prstGeom prst="rect">
            <a:avLst/>
          </a:prstGeom>
          <a:noFill/>
          <a:ln w="9525">
            <a:noFill/>
            <a:miter lim="800000"/>
            <a:headEnd/>
            <a:tailEnd/>
          </a:ln>
        </p:spPr>
        <p:txBody>
          <a:bodyPr vert="horz" wrap="square" lIns="96655" tIns="48328" rIns="96655" bIns="48328" numCol="1" anchor="t" anchorCtr="0" compatLnSpc="1">
            <a:prstTxWarp prst="textNoShape">
              <a:avLst/>
            </a:prstTxWarp>
          </a:bodyPr>
          <a:lstStyle>
            <a:lvl1pPr algn="r" defTabSz="966788" eaLnBrk="1" hangingPunct="1">
              <a:defRPr sz="1200">
                <a:latin typeface="Arial" pitchFamily="34" charset="0"/>
              </a:defRPr>
            </a:lvl1pPr>
          </a:lstStyle>
          <a:p>
            <a:pPr>
              <a:defRPr/>
            </a:pPr>
            <a:endParaRPr lang="en-US" altLang="zh-CN"/>
          </a:p>
        </p:txBody>
      </p:sp>
      <p:sp>
        <p:nvSpPr>
          <p:cNvPr id="8806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3" name="Rectangle 5"/>
          <p:cNvSpPr>
            <a:spLocks noGrp="1" noChangeArrowheads="1"/>
          </p:cNvSpPr>
          <p:nvPr>
            <p:ph type="body" sz="quarter" idx="3"/>
          </p:nvPr>
        </p:nvSpPr>
        <p:spPr bwMode="auto">
          <a:xfrm>
            <a:off x="731838" y="4559300"/>
            <a:ext cx="5851525" cy="4321175"/>
          </a:xfrm>
          <a:prstGeom prst="rect">
            <a:avLst/>
          </a:prstGeom>
          <a:noFill/>
          <a:ln w="9525">
            <a:noFill/>
            <a:miter lim="800000"/>
            <a:headEnd/>
            <a:tailEnd/>
          </a:ln>
        </p:spPr>
        <p:txBody>
          <a:bodyPr vert="horz" wrap="square" lIns="96655" tIns="48328" rIns="96655" bIns="4832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9814"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p:spPr>
        <p:txBody>
          <a:bodyPr vert="horz" wrap="square" lIns="96655" tIns="48328" rIns="96655" bIns="48328" numCol="1" anchor="b" anchorCtr="0" compatLnSpc="1">
            <a:prstTxWarp prst="textNoShape">
              <a:avLst/>
            </a:prstTxWarp>
          </a:bodyPr>
          <a:lstStyle>
            <a:lvl1pPr defTabSz="966788" eaLnBrk="1" hangingPunct="1">
              <a:defRPr sz="1200">
                <a:latin typeface="Arial" pitchFamily="34" charset="0"/>
              </a:defRPr>
            </a:lvl1pPr>
          </a:lstStyle>
          <a:p>
            <a:pPr>
              <a:defRPr/>
            </a:pPr>
            <a:endParaRPr lang="en-US" altLang="zh-CN"/>
          </a:p>
        </p:txBody>
      </p:sp>
      <p:sp>
        <p:nvSpPr>
          <p:cNvPr id="119815"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p:spPr>
        <p:txBody>
          <a:bodyPr vert="horz" wrap="square" lIns="96655" tIns="48328" rIns="96655" bIns="48328" numCol="1" anchor="b" anchorCtr="0" compatLnSpc="1">
            <a:prstTxWarp prst="textNoShape">
              <a:avLst/>
            </a:prstTxWarp>
          </a:bodyPr>
          <a:lstStyle>
            <a:lvl1pPr algn="r" defTabSz="966788" eaLnBrk="1" hangingPunct="1">
              <a:defRPr sz="1200">
                <a:latin typeface="Arial" panose="020B0604020202020204" pitchFamily="34" charset="0"/>
              </a:defRPr>
            </a:lvl1pPr>
          </a:lstStyle>
          <a:p>
            <a:fld id="{44E02F06-C7F5-450A-9EA9-FF4C9898582B}" type="slidenum">
              <a:rPr lang="en-US" altLang="zh-CN"/>
              <a:pPr/>
              <a:t>‹#›</a:t>
            </a:fld>
            <a:endParaRPr lang="en-US" altLang="zh-CN"/>
          </a:p>
        </p:txBody>
      </p:sp>
    </p:spTree>
    <p:extLst>
      <p:ext uri="{BB962C8B-B14F-4D97-AF65-F5344CB8AC3E}">
        <p14:creationId xmlns:p14="http://schemas.microsoft.com/office/powerpoint/2010/main" val="31278328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D66F46-9E14-A741-983A-1055B929E758}" type="slidenum">
              <a:rPr lang="en-US">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1011240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ADD923-7502-47BF-8F80-EE1500ADEDCD}"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229298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1E621F-808D-4B88-9C73-5E5B5A84EF71}" type="slidenum">
              <a:rPr lang="en-US">
                <a:solidFill>
                  <a:prstClr val="black"/>
                </a:solidFill>
              </a:rPr>
              <a:pPr/>
              <a:t>22</a:t>
            </a:fld>
            <a:endParaRPr lang="en-US">
              <a:solidFill>
                <a:prstClr val="black"/>
              </a:solidFill>
            </a:endParaRPr>
          </a:p>
        </p:txBody>
      </p:sp>
      <p:sp>
        <p:nvSpPr>
          <p:cNvPr id="104450" name="Rectangle 2"/>
          <p:cNvSpPr>
            <a:spLocks noGrp="1" noRot="1" noChangeAspect="1" noChangeArrowheads="1" noTextEdit="1"/>
          </p:cNvSpPr>
          <p:nvPr>
            <p:ph type="sldImg"/>
          </p:nvPr>
        </p:nvSpPr>
        <p:spPr>
          <a:xfrm>
            <a:off x="1106488" y="698500"/>
            <a:ext cx="4648200" cy="3486150"/>
          </a:xfrm>
          <a:ln/>
        </p:spPr>
      </p:sp>
      <p:sp>
        <p:nvSpPr>
          <p:cNvPr id="104451" name="Rectangle 3"/>
          <p:cNvSpPr>
            <a:spLocks noGrp="1" noChangeArrowheads="1"/>
          </p:cNvSpPr>
          <p:nvPr>
            <p:ph type="body" idx="1"/>
          </p:nvPr>
        </p:nvSpPr>
        <p:spPr>
          <a:xfrm>
            <a:off x="685800" y="4417518"/>
            <a:ext cx="5486400" cy="4181210"/>
          </a:xfrm>
        </p:spPr>
        <p:txBody>
          <a:bodyPr/>
          <a:lstStyle/>
          <a:p>
            <a:r>
              <a:rPr lang="en-US">
                <a:solidFill>
                  <a:srgbClr val="000000"/>
                </a:solidFill>
              </a:rPr>
              <a:t>The EnKF is a 4-d data-assimilation method that uses a Monte-Carlo</a:t>
            </a:r>
          </a:p>
          <a:p>
            <a:r>
              <a:rPr lang="en-US">
                <a:solidFill>
                  <a:srgbClr val="000000"/>
                </a:solidFill>
              </a:rPr>
              <a:t>ensemble of short-range forecasts to estimate the covariances of the forecast</a:t>
            </a:r>
          </a:p>
          <a:p>
            <a:r>
              <a:rPr lang="en-US">
                <a:solidFill>
                  <a:srgbClr val="000000"/>
                </a:solidFill>
              </a:rPr>
              <a:t>error (Evensen,1994).</a:t>
            </a:r>
          </a:p>
        </p:txBody>
      </p:sp>
    </p:spTree>
    <p:extLst>
      <p:ext uri="{BB962C8B-B14F-4D97-AF65-F5344CB8AC3E}">
        <p14:creationId xmlns:p14="http://schemas.microsoft.com/office/powerpoint/2010/main" val="837941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33471-ABCF-4D42-8872-0327A6D2ABD2}"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204945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33471-ABCF-4D42-8872-0327A6D2ABD2}"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138146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buFont typeface="Arial"/>
              <a:buChar char="•"/>
            </a:pPr>
            <a:r>
              <a:rPr lang="en-US" dirty="0" smtClean="0"/>
              <a:t>The first analysis is conducted after 30 minutes of integration of the initial ensemble at 21:00 Z to allow spin-up of initial perturbations.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dirty="0" smtClean="0">
                <a:solidFill>
                  <a:srgbClr val="0000FF"/>
                </a:solidFill>
                <a:latin typeface="Times New Roman"/>
                <a:cs typeface="Times New Roman"/>
              </a:rPr>
              <a:t>Tornado: 22:56~23:35</a:t>
            </a:r>
          </a:p>
          <a:p>
            <a:endParaRPr lang="en-US" dirty="0"/>
          </a:p>
        </p:txBody>
      </p:sp>
      <p:sp>
        <p:nvSpPr>
          <p:cNvPr id="4" name="Slide Number Placeholder 3"/>
          <p:cNvSpPr>
            <a:spLocks noGrp="1"/>
          </p:cNvSpPr>
          <p:nvPr>
            <p:ph type="sldNum" sz="quarter" idx="10"/>
          </p:nvPr>
        </p:nvSpPr>
        <p:spPr/>
        <p:txBody>
          <a:bodyPr/>
          <a:lstStyle/>
          <a:p>
            <a:fld id="{DF633471-ABCF-4D42-8872-0327A6D2ABD2}"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4131206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Which means averaging the forecasts over different ensemble members could help to decrease the forecast errors in the velocity field.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633471-ABCF-4D42-8872-0327A6D2ABD2}"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988508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33471-ABCF-4D42-8872-0327A6D2ABD2}"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366044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33471-ABCF-4D42-8872-0327A6D2ABD2}"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678396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477312-4860-4B33-947A-96347046BDF9}"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956910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E02F06-C7F5-450A-9EA9-FF4C9898582B}" type="slidenum">
              <a:rPr lang="en-US" altLang="zh-CN" smtClean="0"/>
              <a:pPr/>
              <a:t>58</a:t>
            </a:fld>
            <a:endParaRPr lang="en-US" altLang="zh-CN"/>
          </a:p>
        </p:txBody>
      </p:sp>
    </p:spTree>
    <p:extLst>
      <p:ext uri="{BB962C8B-B14F-4D97-AF65-F5344CB8AC3E}">
        <p14:creationId xmlns:p14="http://schemas.microsoft.com/office/powerpoint/2010/main" val="4216348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noFill/>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fld id="{55A305CB-84C6-4195-AA19-BFD5923FD65D}" type="slidenum">
              <a:rPr lang="en-US" sz="1200" b="0" smtClean="0">
                <a:solidFill>
                  <a:srgbClr val="000000"/>
                </a:solidFill>
              </a:rPr>
              <a:pPr eaLnBrk="1" hangingPunct="1"/>
              <a:t>4</a:t>
            </a:fld>
            <a:endParaRPr lang="en-US" sz="1200" b="0" smtClean="0">
              <a:solidFill>
                <a:srgbClr val="000000"/>
              </a:solidFill>
            </a:endParaRPr>
          </a:p>
        </p:txBody>
      </p:sp>
      <p:sp>
        <p:nvSpPr>
          <p:cNvPr id="501763" name="Rectangle 2"/>
          <p:cNvSpPr>
            <a:spLocks noGrp="1" noRot="1" noChangeAspect="1" noChangeArrowheads="1" noTextEdit="1"/>
          </p:cNvSpPr>
          <p:nvPr>
            <p:ph type="sldImg"/>
          </p:nvPr>
        </p:nvSpPr>
        <p:spPr>
          <a:ln/>
        </p:spPr>
      </p:sp>
      <p:sp>
        <p:nvSpPr>
          <p:cNvPr id="501764"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987237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D66F46-9E14-A741-983A-1055B929E758}"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3839686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267E4A56-C676-794E-99C5-A5A0425333DD}" type="slidenum">
              <a:rPr lang="en-US">
                <a:solidFill>
                  <a:srgbClr val="000000"/>
                </a:solidFill>
                <a:latin typeface="Times New Roman" charset="0"/>
              </a:rPr>
              <a:pPr/>
              <a:t>8</a:t>
            </a:fld>
            <a:endParaRPr lang="en-US">
              <a:solidFill>
                <a:srgbClr val="000000"/>
              </a:solidFill>
              <a:latin typeface="Times New Roman" charset="0"/>
            </a:endParaRPr>
          </a:p>
        </p:txBody>
      </p:sp>
      <p:sp>
        <p:nvSpPr>
          <p:cNvPr id="34819" name="Rectangle 2"/>
          <p:cNvSpPr>
            <a:spLocks noGrp="1" noRot="1" noChangeAspect="1" noChangeArrowheads="1" noTextEdit="1"/>
          </p:cNvSpPr>
          <p:nvPr>
            <p:ph type="sldImg"/>
          </p:nvPr>
        </p:nvSpPr>
        <p:spPr>
          <a:xfrm>
            <a:off x="1143000" y="685800"/>
            <a:ext cx="4572000" cy="3429000"/>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
        <p:nvSpPr>
          <p:cNvPr id="34821"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r>
              <a:rPr lang="en-US">
                <a:solidFill>
                  <a:prstClr val="black"/>
                </a:solidFill>
              </a:rPr>
              <a:t>WoF Workshop April 3, 2014</a:t>
            </a:r>
          </a:p>
        </p:txBody>
      </p:sp>
    </p:spTree>
    <p:extLst>
      <p:ext uri="{BB962C8B-B14F-4D97-AF65-F5344CB8AC3E}">
        <p14:creationId xmlns:p14="http://schemas.microsoft.com/office/powerpoint/2010/main" val="46092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FF0000"/>
                </a:solidFill>
                <a:latin typeface="Helvetica" pitchFamily="34" charset="0"/>
              </a:rPr>
              <a:t>Forecast domain for the 2016 HWT &amp;</a:t>
            </a:r>
            <a:r>
              <a:rPr lang="en-US" sz="1200" i="1" baseline="0" dirty="0">
                <a:solidFill>
                  <a:srgbClr val="FF0000"/>
                </a:solidFill>
                <a:latin typeface="Helvetica" pitchFamily="34" charset="0"/>
              </a:rPr>
              <a:t> HMT</a:t>
            </a:r>
            <a:endParaRPr lang="en-US" sz="1200" dirty="0">
              <a:solidFill>
                <a:srgbClr val="FF0000"/>
              </a:solidFill>
              <a:latin typeface="Helvetica" pitchFamily="34" charset="0"/>
            </a:endParaRPr>
          </a:p>
          <a:p>
            <a:endParaRPr lang="en-US" dirty="0"/>
          </a:p>
        </p:txBody>
      </p:sp>
      <p:sp>
        <p:nvSpPr>
          <p:cNvPr id="4" name="Slide Number Placeholder 3"/>
          <p:cNvSpPr>
            <a:spLocks noGrp="1"/>
          </p:cNvSpPr>
          <p:nvPr>
            <p:ph type="sldNum" sz="quarter" idx="10"/>
          </p:nvPr>
        </p:nvSpPr>
        <p:spPr/>
        <p:txBody>
          <a:bodyPr/>
          <a:lstStyle/>
          <a:p>
            <a:fld id="{6D188B68-E36C-42D2-BF01-F6867550C59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7388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t>
            </a:r>
            <a:r>
              <a:rPr lang="en-US" baseline="0" dirty="0" err="1" smtClean="0"/>
              <a:t>reflectivities</a:t>
            </a:r>
            <a:r>
              <a:rPr lang="en-US" baseline="0" dirty="0" smtClean="0"/>
              <a:t> on the second line of the figure title refer to the 99</a:t>
            </a:r>
            <a:r>
              <a:rPr lang="en-US" baseline="30000" dirty="0" smtClean="0"/>
              <a:t>th</a:t>
            </a:r>
            <a:r>
              <a:rPr lang="en-US" baseline="0" dirty="0" smtClean="0"/>
              <a:t> percentile of composite reflectivity for each model</a:t>
            </a:r>
          </a:p>
          <a:p>
            <a:r>
              <a:rPr lang="en-US" dirty="0" smtClean="0"/>
              <a:t>The shaded</a:t>
            </a:r>
            <a:r>
              <a:rPr lang="en-US" baseline="0" dirty="0" smtClean="0"/>
              <a:t> area is the 90% confidence interval on the bootstrap resampled set of forecasts (e.g. for 60 hours, I bootstrap resampled the set of 60-hour forecasts 10,000 times and computed the ETS for each sample)</a:t>
            </a:r>
            <a:endParaRPr lang="en-US" dirty="0"/>
          </a:p>
        </p:txBody>
      </p:sp>
      <p:sp>
        <p:nvSpPr>
          <p:cNvPr id="4" name="Slide Number Placeholder 3"/>
          <p:cNvSpPr>
            <a:spLocks noGrp="1"/>
          </p:cNvSpPr>
          <p:nvPr>
            <p:ph type="sldNum" sz="quarter" idx="10"/>
          </p:nvPr>
        </p:nvSpPr>
        <p:spPr/>
        <p:txBody>
          <a:bodyPr/>
          <a:lstStyle/>
          <a:p>
            <a:fld id="{9AADD923-7502-47BF-8F80-EE1500ADEDC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544786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t>
            </a:r>
            <a:r>
              <a:rPr lang="en-US" baseline="0" dirty="0" err="1" smtClean="0"/>
              <a:t>reflectivities</a:t>
            </a:r>
            <a:r>
              <a:rPr lang="en-US" baseline="0" dirty="0" smtClean="0"/>
              <a:t> on the second line of the figure title refer to the 99</a:t>
            </a:r>
            <a:r>
              <a:rPr lang="en-US" baseline="30000" dirty="0" smtClean="0"/>
              <a:t>th</a:t>
            </a:r>
            <a:r>
              <a:rPr lang="en-US" baseline="0" dirty="0" smtClean="0"/>
              <a:t> percentile of composite reflectivity for each model</a:t>
            </a:r>
          </a:p>
          <a:p>
            <a:r>
              <a:rPr lang="en-US" dirty="0" smtClean="0"/>
              <a:t>The shaded</a:t>
            </a:r>
            <a:r>
              <a:rPr lang="en-US" baseline="0" dirty="0" smtClean="0"/>
              <a:t> area is the 90% confidence interval on the bootstrap resampled set of forecasts (e.g. for 60 hours, I bootstrap resampled the set of 60-hour forecasts 10,000 times and computed the ETS for each sample)</a:t>
            </a:r>
            <a:endParaRPr lang="en-US" dirty="0"/>
          </a:p>
        </p:txBody>
      </p:sp>
      <p:sp>
        <p:nvSpPr>
          <p:cNvPr id="4" name="Slide Number Placeholder 3"/>
          <p:cNvSpPr>
            <a:spLocks noGrp="1"/>
          </p:cNvSpPr>
          <p:nvPr>
            <p:ph type="sldNum" sz="quarter" idx="10"/>
          </p:nvPr>
        </p:nvSpPr>
        <p:spPr/>
        <p:txBody>
          <a:bodyPr/>
          <a:lstStyle/>
          <a:p>
            <a:fld id="{9AADD923-7502-47BF-8F80-EE1500ADEDC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637115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“Observed” is the</a:t>
            </a:r>
            <a:r>
              <a:rPr lang="en-US" baseline="0" dirty="0" smtClean="0"/>
              <a:t> MRMS composite reflectivity mosaic</a:t>
            </a:r>
            <a:endParaRPr lang="en-US" dirty="0"/>
          </a:p>
        </p:txBody>
      </p:sp>
      <p:sp>
        <p:nvSpPr>
          <p:cNvPr id="4" name="Slide Number Placeholder 3"/>
          <p:cNvSpPr>
            <a:spLocks noGrp="1"/>
          </p:cNvSpPr>
          <p:nvPr>
            <p:ph type="sldNum" sz="quarter" idx="10"/>
          </p:nvPr>
        </p:nvSpPr>
        <p:spPr/>
        <p:txBody>
          <a:bodyPr/>
          <a:lstStyle/>
          <a:p>
            <a:fld id="{9AADD923-7502-47BF-8F80-EE1500ADEDCD}"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270036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“Observed” is the</a:t>
            </a:r>
            <a:r>
              <a:rPr lang="en-US" baseline="0" dirty="0" smtClean="0"/>
              <a:t> MRMS composite reflectivity mosaic</a:t>
            </a:r>
            <a:endParaRPr lang="en-US" dirty="0"/>
          </a:p>
        </p:txBody>
      </p:sp>
      <p:sp>
        <p:nvSpPr>
          <p:cNvPr id="4" name="Slide Number Placeholder 3"/>
          <p:cNvSpPr>
            <a:spLocks noGrp="1"/>
          </p:cNvSpPr>
          <p:nvPr>
            <p:ph type="sldNum" sz="quarter" idx="10"/>
          </p:nvPr>
        </p:nvSpPr>
        <p:spPr/>
        <p:txBody>
          <a:bodyPr/>
          <a:lstStyle/>
          <a:p>
            <a:fld id="{9AADD923-7502-47BF-8F80-EE1500ADEDC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4979706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3"/>
          <p:cNvGrpSpPr>
            <a:grpSpLocks/>
          </p:cNvGrpSpPr>
          <p:nvPr userDrawn="1"/>
        </p:nvGrpSpPr>
        <p:grpSpPr bwMode="auto">
          <a:xfrm>
            <a:off x="577850" y="6057900"/>
            <a:ext cx="8356600" cy="673100"/>
            <a:chOff x="364" y="3816"/>
            <a:chExt cx="5264" cy="424"/>
          </a:xfrm>
        </p:grpSpPr>
        <p:sp>
          <p:nvSpPr>
            <p:cNvPr id="5" name="Line 18"/>
            <p:cNvSpPr>
              <a:spLocks noChangeShapeType="1"/>
            </p:cNvSpPr>
            <p:nvPr userDrawn="1"/>
          </p:nvSpPr>
          <p:spPr bwMode="auto">
            <a:xfrm>
              <a:off x="364" y="4088"/>
              <a:ext cx="4368" cy="0"/>
            </a:xfrm>
            <a:prstGeom prst="line">
              <a:avLst/>
            </a:prstGeom>
            <a:noFill/>
            <a:ln w="38100">
              <a:solidFill>
                <a:srgbClr val="FF0000"/>
              </a:solidFill>
              <a:round/>
              <a:headEnd/>
              <a:tailEnd/>
            </a:ln>
            <a:effectLst/>
          </p:spPr>
          <p:txBody>
            <a:bodyPr wrap="none" anchor="ctr"/>
            <a:lstStyle/>
            <a:p>
              <a:pPr>
                <a:defRPr/>
              </a:pPr>
              <a:endParaRPr lang="zh-CN" altLang="en-US"/>
            </a:p>
          </p:txBody>
        </p:sp>
        <p:sp>
          <p:nvSpPr>
            <p:cNvPr id="6" name="Line 19"/>
            <p:cNvSpPr>
              <a:spLocks noChangeShapeType="1"/>
            </p:cNvSpPr>
            <p:nvPr userDrawn="1"/>
          </p:nvSpPr>
          <p:spPr bwMode="auto">
            <a:xfrm>
              <a:off x="364" y="4040"/>
              <a:ext cx="4368" cy="0"/>
            </a:xfrm>
            <a:prstGeom prst="line">
              <a:avLst/>
            </a:prstGeom>
            <a:noFill/>
            <a:ln w="38100">
              <a:solidFill>
                <a:srgbClr val="FF0000"/>
              </a:solidFill>
              <a:round/>
              <a:headEnd/>
              <a:tailEnd/>
            </a:ln>
            <a:effectLst/>
          </p:spPr>
          <p:txBody>
            <a:bodyPr wrap="none" anchor="ctr"/>
            <a:lstStyle/>
            <a:p>
              <a:pPr>
                <a:defRPr/>
              </a:pPr>
              <a:endParaRPr lang="zh-CN" altLang="en-US"/>
            </a:p>
          </p:txBody>
        </p:sp>
        <p:sp>
          <p:nvSpPr>
            <p:cNvPr id="7" name="Line 20"/>
            <p:cNvSpPr>
              <a:spLocks noChangeShapeType="1"/>
            </p:cNvSpPr>
            <p:nvPr userDrawn="1"/>
          </p:nvSpPr>
          <p:spPr bwMode="auto">
            <a:xfrm>
              <a:off x="364" y="4136"/>
              <a:ext cx="4368" cy="0"/>
            </a:xfrm>
            <a:prstGeom prst="line">
              <a:avLst/>
            </a:prstGeom>
            <a:noFill/>
            <a:ln w="38100">
              <a:solidFill>
                <a:srgbClr val="FF0000"/>
              </a:solidFill>
              <a:round/>
              <a:headEnd/>
              <a:tailEnd/>
            </a:ln>
            <a:effectLst/>
          </p:spPr>
          <p:txBody>
            <a:bodyPr wrap="none" anchor="ctr"/>
            <a:lstStyle/>
            <a:p>
              <a:pPr>
                <a:defRPr/>
              </a:pPr>
              <a:endParaRPr lang="zh-CN" altLang="en-US"/>
            </a:p>
          </p:txBody>
        </p:sp>
        <p:pic>
          <p:nvPicPr>
            <p:cNvPr id="8"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l="70589" t="7634" r="925" b="8389"/>
            <a:stretch>
              <a:fillRect/>
            </a:stretch>
          </p:blipFill>
          <p:spPr bwMode="auto">
            <a:xfrm>
              <a:off x="4781" y="3816"/>
              <a:ext cx="847" cy="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72" name="Rectangle 12"/>
          <p:cNvSpPr>
            <a:spLocks noGrp="1" noChangeArrowheads="1"/>
          </p:cNvSpPr>
          <p:nvPr>
            <p:ph type="ctrTitle"/>
          </p:nvPr>
        </p:nvSpPr>
        <p:spPr>
          <a:xfrm>
            <a:off x="990600" y="1676400"/>
            <a:ext cx="7772400" cy="1462088"/>
          </a:xfrm>
        </p:spPr>
        <p:txBody>
          <a:bodyPr/>
          <a:lstStyle>
            <a:lvl1pPr>
              <a:defRPr/>
            </a:lvl1pPr>
          </a:lstStyle>
          <a:p>
            <a:r>
              <a:rPr lang="en-US"/>
              <a:t>Click to edit Master title style</a:t>
            </a:r>
          </a:p>
        </p:txBody>
      </p:sp>
      <p:sp>
        <p:nvSpPr>
          <p:cNvPr id="15373"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9"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ltLang="zh-CN"/>
          </a:p>
        </p:txBody>
      </p:sp>
      <p:sp>
        <p:nvSpPr>
          <p:cNvPr id="10"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ltLang="zh-CN"/>
          </a:p>
        </p:txBody>
      </p:sp>
      <p:sp>
        <p:nvSpPr>
          <p:cNvPr id="11"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fld id="{29C5904E-86B4-44D9-89D9-F480C24DBABB}" type="slidenum">
              <a:rPr lang="en-US" altLang="zh-CN"/>
              <a:pPr/>
              <a:t>‹#›</a:t>
            </a:fld>
            <a:endParaRPr lang="en-US" altLang="zh-CN"/>
          </a:p>
        </p:txBody>
      </p:sp>
    </p:spTree>
    <p:extLst>
      <p:ext uri="{BB962C8B-B14F-4D97-AF65-F5344CB8AC3E}">
        <p14:creationId xmlns:p14="http://schemas.microsoft.com/office/powerpoint/2010/main" val="588928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3"/>
          <p:cNvSpPr>
            <a:spLocks noGrp="1" noChangeArrowheads="1"/>
          </p:cNvSpPr>
          <p:nvPr>
            <p:ph type="sldNum" sz="quarter" idx="12"/>
          </p:nvPr>
        </p:nvSpPr>
        <p:spPr>
          <a:ln/>
        </p:spPr>
        <p:txBody>
          <a:bodyPr/>
          <a:lstStyle>
            <a:lvl1pPr>
              <a:defRPr/>
            </a:lvl1pPr>
          </a:lstStyle>
          <a:p>
            <a:fld id="{C7A33345-5ED4-46B5-AEA2-DE422EAEF623}" type="slidenum">
              <a:rPr lang="en-US" altLang="zh-CN"/>
              <a:pPr/>
              <a:t>‹#›</a:t>
            </a:fld>
            <a:endParaRPr lang="en-US" altLang="zh-CN"/>
          </a:p>
        </p:txBody>
      </p:sp>
    </p:spTree>
    <p:extLst>
      <p:ext uri="{BB962C8B-B14F-4D97-AF65-F5344CB8AC3E}">
        <p14:creationId xmlns:p14="http://schemas.microsoft.com/office/powerpoint/2010/main" val="31915378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 </a:t>
            </a:r>
            <a:r>
              <a:rPr lang="en-US" sz="1800">
                <a:solidFill>
                  <a:srgbClr val="000000"/>
                </a:solidFill>
              </a:rPr>
              <a:t>ISSAOS,  L’Aquila, Italy,  31Aug 2004</a:t>
            </a:r>
          </a:p>
        </p:txBody>
      </p:sp>
      <p:sp>
        <p:nvSpPr>
          <p:cNvPr id="6" name="Slide Number Placeholder 5"/>
          <p:cNvSpPr>
            <a:spLocks noGrp="1"/>
          </p:cNvSpPr>
          <p:nvPr>
            <p:ph type="sldNum" sz="quarter" idx="12"/>
          </p:nvPr>
        </p:nvSpPr>
        <p:spPr/>
        <p:txBody>
          <a:bodyPr/>
          <a:lstStyle>
            <a:lvl1pPr>
              <a:defRPr/>
            </a:lvl1pPr>
          </a:lstStyle>
          <a:p>
            <a:fld id="{5E5D8C14-E3BA-44FC-A0CD-C78C5CA156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2478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 </a:t>
            </a:r>
            <a:r>
              <a:rPr lang="en-US" sz="1800">
                <a:solidFill>
                  <a:srgbClr val="000000"/>
                </a:solidFill>
              </a:rPr>
              <a:t>ISSAOS,  L’Aquila, Italy,  31Aug 2004</a:t>
            </a:r>
          </a:p>
        </p:txBody>
      </p:sp>
      <p:sp>
        <p:nvSpPr>
          <p:cNvPr id="6" name="Slide Number Placeholder 5"/>
          <p:cNvSpPr>
            <a:spLocks noGrp="1"/>
          </p:cNvSpPr>
          <p:nvPr>
            <p:ph type="sldNum" sz="quarter" idx="12"/>
          </p:nvPr>
        </p:nvSpPr>
        <p:spPr/>
        <p:txBody>
          <a:bodyPr/>
          <a:lstStyle>
            <a:lvl1pPr>
              <a:defRPr/>
            </a:lvl1pPr>
          </a:lstStyle>
          <a:p>
            <a:fld id="{2CBA61FF-DAAD-47E0-A872-C157A03751F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79692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23466A-0EB2-A241-9B10-63C451FA45C8}"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AC299A-FA9F-E342-A8E7-47B601CD30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4133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23466A-0EB2-A241-9B10-63C451FA45C8}"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AC299A-FA9F-E342-A8E7-47B601CD30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20312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23466A-0EB2-A241-9B10-63C451FA45C8}"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AC299A-FA9F-E342-A8E7-47B601CD30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9626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23466A-0EB2-A241-9B10-63C451FA45C8}" type="datetimeFigureOut">
              <a:rPr lang="en-US" smtClean="0">
                <a:solidFill>
                  <a:prstClr val="black">
                    <a:tint val="75000"/>
                  </a:prstClr>
                </a:solidFill>
              </a:rPr>
              <a:pPr/>
              <a:t>11/9/2017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AC299A-FA9F-E342-A8E7-47B601CD30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87185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23466A-0EB2-A241-9B10-63C451FA45C8}" type="datetimeFigureOut">
              <a:rPr lang="en-US" smtClean="0">
                <a:solidFill>
                  <a:prstClr val="black">
                    <a:tint val="75000"/>
                  </a:prstClr>
                </a:solidFill>
              </a:rPr>
              <a:pPr/>
              <a:t>11/9/2017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AC299A-FA9F-E342-A8E7-47B601CD30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3322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23466A-0EB2-A241-9B10-63C451FA45C8}" type="datetimeFigureOut">
              <a:rPr lang="en-US" smtClean="0">
                <a:solidFill>
                  <a:prstClr val="black">
                    <a:tint val="75000"/>
                  </a:prstClr>
                </a:solidFill>
              </a:rPr>
              <a:pPr/>
              <a:t>11/9/2017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AC299A-FA9F-E342-A8E7-47B601CD30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44143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23466A-0EB2-A241-9B10-63C451FA45C8}" type="datetimeFigureOut">
              <a:rPr lang="en-US" smtClean="0">
                <a:solidFill>
                  <a:prstClr val="black">
                    <a:tint val="75000"/>
                  </a:prstClr>
                </a:solidFill>
              </a:rPr>
              <a:pPr/>
              <a:t>11/9/2017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AC299A-FA9F-E342-A8E7-47B601CD30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13513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23466A-0EB2-A241-9B10-63C451FA45C8}" type="datetimeFigureOut">
              <a:rPr lang="en-US" smtClean="0">
                <a:solidFill>
                  <a:prstClr val="black">
                    <a:tint val="75000"/>
                  </a:prstClr>
                </a:solidFill>
              </a:rPr>
              <a:pPr/>
              <a:t>11/9/2017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AC299A-FA9F-E342-A8E7-47B601CD30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1001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3"/>
          <p:cNvSpPr>
            <a:spLocks noGrp="1" noChangeArrowheads="1"/>
          </p:cNvSpPr>
          <p:nvPr>
            <p:ph type="sldNum" sz="quarter" idx="12"/>
          </p:nvPr>
        </p:nvSpPr>
        <p:spPr>
          <a:ln/>
        </p:spPr>
        <p:txBody>
          <a:bodyPr/>
          <a:lstStyle>
            <a:lvl1pPr>
              <a:defRPr/>
            </a:lvl1pPr>
          </a:lstStyle>
          <a:p>
            <a:fld id="{BFF7B680-036A-4135-A522-BEADF75D0068}" type="slidenum">
              <a:rPr lang="en-US" altLang="zh-CN"/>
              <a:pPr/>
              <a:t>‹#›</a:t>
            </a:fld>
            <a:endParaRPr lang="en-US" altLang="zh-CN"/>
          </a:p>
        </p:txBody>
      </p:sp>
    </p:spTree>
    <p:extLst>
      <p:ext uri="{BB962C8B-B14F-4D97-AF65-F5344CB8AC3E}">
        <p14:creationId xmlns:p14="http://schemas.microsoft.com/office/powerpoint/2010/main" val="12015402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23466A-0EB2-A241-9B10-63C451FA45C8}" type="datetimeFigureOut">
              <a:rPr lang="en-US" smtClean="0">
                <a:solidFill>
                  <a:prstClr val="black">
                    <a:tint val="75000"/>
                  </a:prstClr>
                </a:solidFill>
              </a:rPr>
              <a:pPr/>
              <a:t>11/9/2017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AC299A-FA9F-E342-A8E7-47B601CD30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8048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23466A-0EB2-A241-9B10-63C451FA45C8}"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AC299A-FA9F-E342-A8E7-47B601CD30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82245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23466A-0EB2-A241-9B10-63C451FA45C8}"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AC299A-FA9F-E342-A8E7-47B601CD30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90720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CF2339-A6B2-4E35-BDC8-ADF1766076FC}"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D8B64F-7397-48D6-B7AB-11891CCECC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0495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CF2339-A6B2-4E35-BDC8-ADF1766076FC}"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D8B64F-7397-48D6-B7AB-11891CCECC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90742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CF2339-A6B2-4E35-BDC8-ADF1766076FC}"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D8B64F-7397-48D6-B7AB-11891CCECC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09733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CF2339-A6B2-4E35-BDC8-ADF1766076FC}" type="datetimeFigureOut">
              <a:rPr lang="en-US" smtClean="0">
                <a:solidFill>
                  <a:prstClr val="black">
                    <a:tint val="75000"/>
                  </a:prstClr>
                </a:solidFill>
              </a:rPr>
              <a:pPr/>
              <a:t>11/9/2017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D8B64F-7397-48D6-B7AB-11891CCECC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25296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CF2339-A6B2-4E35-BDC8-ADF1766076FC}" type="datetimeFigureOut">
              <a:rPr lang="en-US" smtClean="0">
                <a:solidFill>
                  <a:prstClr val="black">
                    <a:tint val="75000"/>
                  </a:prstClr>
                </a:solidFill>
              </a:rPr>
              <a:pPr/>
              <a:t>11/9/2017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D8B64F-7397-48D6-B7AB-11891CCECC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88893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CF2339-A6B2-4E35-BDC8-ADF1766076FC}" type="datetimeFigureOut">
              <a:rPr lang="en-US" smtClean="0">
                <a:solidFill>
                  <a:prstClr val="black">
                    <a:tint val="75000"/>
                  </a:prstClr>
                </a:solidFill>
              </a:rPr>
              <a:pPr/>
              <a:t>11/9/2017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D8B64F-7397-48D6-B7AB-11891CCECC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65343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F2339-A6B2-4E35-BDC8-ADF1766076FC}" type="datetimeFigureOut">
              <a:rPr lang="en-US" smtClean="0">
                <a:solidFill>
                  <a:prstClr val="black">
                    <a:tint val="75000"/>
                  </a:prstClr>
                </a:solidFill>
              </a:rPr>
              <a:pPr/>
              <a:t>11/9/2017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D8B64F-7397-48D6-B7AB-11891CCECC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847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00488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1600200"/>
            <a:ext cx="3810000" cy="4532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45088" y="1600200"/>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45088" y="3941763"/>
            <a:ext cx="38100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8" name="Rectangle 13"/>
          <p:cNvSpPr>
            <a:spLocks noGrp="1" noChangeArrowheads="1"/>
          </p:cNvSpPr>
          <p:nvPr>
            <p:ph type="sldNum" sz="quarter" idx="12"/>
          </p:nvPr>
        </p:nvSpPr>
        <p:spPr>
          <a:ln/>
        </p:spPr>
        <p:txBody>
          <a:bodyPr/>
          <a:lstStyle>
            <a:lvl1pPr>
              <a:defRPr/>
            </a:lvl1pPr>
          </a:lstStyle>
          <a:p>
            <a:fld id="{18A6561A-81A0-4725-A426-8090A72E426B}" type="slidenum">
              <a:rPr lang="en-US" altLang="zh-CN"/>
              <a:pPr/>
              <a:t>‹#›</a:t>
            </a:fld>
            <a:endParaRPr lang="en-US" altLang="zh-CN"/>
          </a:p>
        </p:txBody>
      </p:sp>
    </p:spTree>
    <p:extLst>
      <p:ext uri="{BB962C8B-B14F-4D97-AF65-F5344CB8AC3E}">
        <p14:creationId xmlns:p14="http://schemas.microsoft.com/office/powerpoint/2010/main" val="8333806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CF2339-A6B2-4E35-BDC8-ADF1766076FC}" type="datetimeFigureOut">
              <a:rPr lang="en-US" smtClean="0">
                <a:solidFill>
                  <a:prstClr val="black">
                    <a:tint val="75000"/>
                  </a:prstClr>
                </a:solidFill>
              </a:rPr>
              <a:pPr/>
              <a:t>11/9/2017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D8B64F-7397-48D6-B7AB-11891CCECC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74655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CF2339-A6B2-4E35-BDC8-ADF1766076FC}" type="datetimeFigureOut">
              <a:rPr lang="en-US" smtClean="0">
                <a:solidFill>
                  <a:prstClr val="black">
                    <a:tint val="75000"/>
                  </a:prstClr>
                </a:solidFill>
              </a:rPr>
              <a:pPr/>
              <a:t>11/9/2017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D8B64F-7397-48D6-B7AB-11891CCECC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97314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CF2339-A6B2-4E35-BDC8-ADF1766076FC}"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D8B64F-7397-48D6-B7AB-11891CCECC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521745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CF2339-A6B2-4E35-BDC8-ADF1766076FC}"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D8B64F-7397-48D6-B7AB-11891CCECC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73010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67D0F4-56B3-472B-AA2B-558BB47949CE}"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7E5701-D28D-49DD-8E7F-385C8B7881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678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67D0F4-56B3-472B-AA2B-558BB47949CE}"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7E5701-D28D-49DD-8E7F-385C8B7881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97092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67D0F4-56B3-472B-AA2B-558BB47949CE}"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7E5701-D28D-49DD-8E7F-385C8B7881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61743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67D0F4-56B3-472B-AA2B-558BB47949CE}" type="datetimeFigureOut">
              <a:rPr lang="en-US" smtClean="0">
                <a:solidFill>
                  <a:prstClr val="black">
                    <a:tint val="75000"/>
                  </a:prstClr>
                </a:solidFill>
              </a:rPr>
              <a:pPr/>
              <a:t>11/9/2017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7E5701-D28D-49DD-8E7F-385C8B7881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64744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67D0F4-56B3-472B-AA2B-558BB47949CE}" type="datetimeFigureOut">
              <a:rPr lang="en-US" smtClean="0">
                <a:solidFill>
                  <a:prstClr val="black">
                    <a:tint val="75000"/>
                  </a:prstClr>
                </a:solidFill>
              </a:rPr>
              <a:pPr/>
              <a:t>11/9/2017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67E5701-D28D-49DD-8E7F-385C8B7881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542432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67D0F4-56B3-472B-AA2B-558BB47949CE}" type="datetimeFigureOut">
              <a:rPr lang="en-US" smtClean="0">
                <a:solidFill>
                  <a:prstClr val="black">
                    <a:tint val="75000"/>
                  </a:prstClr>
                </a:solidFill>
              </a:rPr>
              <a:pPr/>
              <a:t>11/9/2017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67E5701-D28D-49DD-8E7F-385C8B7881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446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004887"/>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182688" y="1600200"/>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182688" y="3941763"/>
            <a:ext cx="38100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5145088" y="1600200"/>
            <a:ext cx="3810000" cy="4532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8" name="Rectangle 13"/>
          <p:cNvSpPr>
            <a:spLocks noGrp="1" noChangeArrowheads="1"/>
          </p:cNvSpPr>
          <p:nvPr>
            <p:ph type="sldNum" sz="quarter" idx="12"/>
          </p:nvPr>
        </p:nvSpPr>
        <p:spPr>
          <a:ln/>
        </p:spPr>
        <p:txBody>
          <a:bodyPr/>
          <a:lstStyle>
            <a:lvl1pPr>
              <a:defRPr/>
            </a:lvl1pPr>
          </a:lstStyle>
          <a:p>
            <a:fld id="{21B09A5E-FE82-464B-89A7-5ADC42ED811B}" type="slidenum">
              <a:rPr lang="en-US" altLang="zh-CN"/>
              <a:pPr/>
              <a:t>‹#›</a:t>
            </a:fld>
            <a:endParaRPr lang="en-US" altLang="zh-CN"/>
          </a:p>
        </p:txBody>
      </p:sp>
    </p:spTree>
    <p:extLst>
      <p:ext uri="{BB962C8B-B14F-4D97-AF65-F5344CB8AC3E}">
        <p14:creationId xmlns:p14="http://schemas.microsoft.com/office/powerpoint/2010/main" val="6578831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67D0F4-56B3-472B-AA2B-558BB47949CE}" type="datetimeFigureOut">
              <a:rPr lang="en-US" smtClean="0">
                <a:solidFill>
                  <a:prstClr val="black">
                    <a:tint val="75000"/>
                  </a:prstClr>
                </a:solidFill>
              </a:rPr>
              <a:pPr/>
              <a:t>11/9/2017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67E5701-D28D-49DD-8E7F-385C8B7881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77159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67D0F4-56B3-472B-AA2B-558BB47949CE}" type="datetimeFigureOut">
              <a:rPr lang="en-US" smtClean="0">
                <a:solidFill>
                  <a:prstClr val="black">
                    <a:tint val="75000"/>
                  </a:prstClr>
                </a:solidFill>
              </a:rPr>
              <a:pPr/>
              <a:t>11/9/2017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7E5701-D28D-49DD-8E7F-385C8B7881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49985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67D0F4-56B3-472B-AA2B-558BB47949CE}" type="datetimeFigureOut">
              <a:rPr lang="en-US" smtClean="0">
                <a:solidFill>
                  <a:prstClr val="black">
                    <a:tint val="75000"/>
                  </a:prstClr>
                </a:solidFill>
              </a:rPr>
              <a:pPr/>
              <a:t>11/9/2017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7E5701-D28D-49DD-8E7F-385C8B7881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6148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67D0F4-56B3-472B-AA2B-558BB47949CE}"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7E5701-D28D-49DD-8E7F-385C8B7881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784041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67D0F4-56B3-472B-AA2B-558BB47949CE}"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7E5701-D28D-49DD-8E7F-385C8B7881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88956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5F11DC-32DB-48F2-BAA2-33A4DF696813}" type="slidenum">
              <a:rPr lang="en-US"/>
              <a:pPr>
                <a:defRPr/>
              </a:pPr>
              <a:t>‹#›</a:t>
            </a:fld>
            <a:endParaRPr lang="en-US"/>
          </a:p>
        </p:txBody>
      </p:sp>
    </p:spTree>
    <p:extLst>
      <p:ext uri="{BB962C8B-B14F-4D97-AF65-F5344CB8AC3E}">
        <p14:creationId xmlns:p14="http://schemas.microsoft.com/office/powerpoint/2010/main" val="2216414352"/>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FA288D-2FEA-47AC-B4BC-11A3033A543F}" type="slidenum">
              <a:rPr lang="en-US"/>
              <a:pPr>
                <a:defRPr/>
              </a:pPr>
              <a:t>‹#›</a:t>
            </a:fld>
            <a:endParaRPr lang="en-US"/>
          </a:p>
        </p:txBody>
      </p:sp>
    </p:spTree>
    <p:extLst>
      <p:ext uri="{BB962C8B-B14F-4D97-AF65-F5344CB8AC3E}">
        <p14:creationId xmlns:p14="http://schemas.microsoft.com/office/powerpoint/2010/main" val="1973152435"/>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ABE58E-8F78-43DF-ACC6-AB2E9C6C9349}" type="slidenum">
              <a:rPr lang="en-US"/>
              <a:pPr>
                <a:defRPr/>
              </a:pPr>
              <a:t>‹#›</a:t>
            </a:fld>
            <a:endParaRPr lang="en-US"/>
          </a:p>
        </p:txBody>
      </p:sp>
    </p:spTree>
    <p:extLst>
      <p:ext uri="{BB962C8B-B14F-4D97-AF65-F5344CB8AC3E}">
        <p14:creationId xmlns:p14="http://schemas.microsoft.com/office/powerpoint/2010/main" val="408700437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C2257E-FA9B-4DC1-8821-E7295EB4555A}" type="slidenum">
              <a:rPr lang="en-US"/>
              <a:pPr>
                <a:defRPr/>
              </a:pPr>
              <a:t>‹#›</a:t>
            </a:fld>
            <a:endParaRPr lang="en-US"/>
          </a:p>
        </p:txBody>
      </p:sp>
    </p:spTree>
    <p:extLst>
      <p:ext uri="{BB962C8B-B14F-4D97-AF65-F5344CB8AC3E}">
        <p14:creationId xmlns:p14="http://schemas.microsoft.com/office/powerpoint/2010/main" val="191399721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73F427-1F8F-476B-92FD-353E64090220}" type="slidenum">
              <a:rPr lang="en-US"/>
              <a:pPr>
                <a:defRPr/>
              </a:pPr>
              <a:t>‹#›</a:t>
            </a:fld>
            <a:endParaRPr lang="en-US"/>
          </a:p>
        </p:txBody>
      </p:sp>
    </p:spTree>
    <p:extLst>
      <p:ext uri="{BB962C8B-B14F-4D97-AF65-F5344CB8AC3E}">
        <p14:creationId xmlns:p14="http://schemas.microsoft.com/office/powerpoint/2010/main" val="11716080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50938" y="214313"/>
            <a:ext cx="7804150" cy="591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13"/>
          <p:cNvSpPr>
            <a:spLocks noGrp="1" noChangeArrowheads="1"/>
          </p:cNvSpPr>
          <p:nvPr>
            <p:ph type="sldNum" sz="quarter" idx="12"/>
          </p:nvPr>
        </p:nvSpPr>
        <p:spPr>
          <a:ln/>
        </p:spPr>
        <p:txBody>
          <a:bodyPr/>
          <a:lstStyle>
            <a:lvl1pPr>
              <a:defRPr/>
            </a:lvl1pPr>
          </a:lstStyle>
          <a:p>
            <a:fld id="{5FF11BD3-2C20-499B-B665-AB880C5F2BFD}" type="slidenum">
              <a:rPr lang="en-US" altLang="zh-CN"/>
              <a:pPr/>
              <a:t>‹#›</a:t>
            </a:fld>
            <a:endParaRPr lang="en-US" altLang="zh-CN"/>
          </a:p>
        </p:txBody>
      </p:sp>
    </p:spTree>
    <p:extLst>
      <p:ext uri="{BB962C8B-B14F-4D97-AF65-F5344CB8AC3E}">
        <p14:creationId xmlns:p14="http://schemas.microsoft.com/office/powerpoint/2010/main" val="236702228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6D0E499-404E-4756-9444-D2282E3D5D00}" type="slidenum">
              <a:rPr lang="en-US"/>
              <a:pPr>
                <a:defRPr/>
              </a:pPr>
              <a:t>‹#›</a:t>
            </a:fld>
            <a:endParaRPr lang="en-US"/>
          </a:p>
        </p:txBody>
      </p:sp>
    </p:spTree>
    <p:extLst>
      <p:ext uri="{BB962C8B-B14F-4D97-AF65-F5344CB8AC3E}">
        <p14:creationId xmlns:p14="http://schemas.microsoft.com/office/powerpoint/2010/main" val="3450238093"/>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419BDC6-E8DD-4CA2-A7F5-ED931EC84830}" type="slidenum">
              <a:rPr lang="en-US"/>
              <a:pPr>
                <a:defRPr/>
              </a:pPr>
              <a:t>‹#›</a:t>
            </a:fld>
            <a:endParaRPr lang="en-US"/>
          </a:p>
        </p:txBody>
      </p:sp>
    </p:spTree>
    <p:extLst>
      <p:ext uri="{BB962C8B-B14F-4D97-AF65-F5344CB8AC3E}">
        <p14:creationId xmlns:p14="http://schemas.microsoft.com/office/powerpoint/2010/main" val="3704060135"/>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1D5E38-42D2-4F7B-BCA1-C3E34653AAA2}" type="slidenum">
              <a:rPr lang="en-US"/>
              <a:pPr>
                <a:defRPr/>
              </a:pPr>
              <a:t>‹#›</a:t>
            </a:fld>
            <a:endParaRPr lang="en-US"/>
          </a:p>
        </p:txBody>
      </p:sp>
    </p:spTree>
    <p:extLst>
      <p:ext uri="{BB962C8B-B14F-4D97-AF65-F5344CB8AC3E}">
        <p14:creationId xmlns:p14="http://schemas.microsoft.com/office/powerpoint/2010/main" val="2892519896"/>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CC85000-B42A-4600-888B-B26890AC10D0}" type="slidenum">
              <a:rPr lang="en-US"/>
              <a:pPr>
                <a:defRPr/>
              </a:pPr>
              <a:t>‹#›</a:t>
            </a:fld>
            <a:endParaRPr lang="en-US"/>
          </a:p>
        </p:txBody>
      </p:sp>
    </p:spTree>
    <p:extLst>
      <p:ext uri="{BB962C8B-B14F-4D97-AF65-F5344CB8AC3E}">
        <p14:creationId xmlns:p14="http://schemas.microsoft.com/office/powerpoint/2010/main" val="47644176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A37641-C5C8-40AC-9C5F-ABCC4DC0A77F}" type="slidenum">
              <a:rPr lang="en-US"/>
              <a:pPr>
                <a:defRPr/>
              </a:pPr>
              <a:t>‹#›</a:t>
            </a:fld>
            <a:endParaRPr lang="en-US"/>
          </a:p>
        </p:txBody>
      </p:sp>
    </p:spTree>
    <p:extLst>
      <p:ext uri="{BB962C8B-B14F-4D97-AF65-F5344CB8AC3E}">
        <p14:creationId xmlns:p14="http://schemas.microsoft.com/office/powerpoint/2010/main" val="206325827"/>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C87BB8-C783-4662-8E29-8153055CD506}" type="slidenum">
              <a:rPr lang="en-US"/>
              <a:pPr>
                <a:defRPr/>
              </a:pPr>
              <a:t>‹#›</a:t>
            </a:fld>
            <a:endParaRPr lang="en-US"/>
          </a:p>
        </p:txBody>
      </p:sp>
    </p:spTree>
    <p:extLst>
      <p:ext uri="{BB962C8B-B14F-4D97-AF65-F5344CB8AC3E}">
        <p14:creationId xmlns:p14="http://schemas.microsoft.com/office/powerpoint/2010/main" val="204725932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0048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1600200"/>
            <a:ext cx="3810000" cy="4532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1600200"/>
            <a:ext cx="3810000" cy="4532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3"/>
          <p:cNvSpPr>
            <a:spLocks noGrp="1" noChangeArrowheads="1"/>
          </p:cNvSpPr>
          <p:nvPr>
            <p:ph type="sldNum" sz="quarter" idx="12"/>
          </p:nvPr>
        </p:nvSpPr>
        <p:spPr>
          <a:ln/>
        </p:spPr>
        <p:txBody>
          <a:bodyPr/>
          <a:lstStyle>
            <a:lvl1pPr>
              <a:defRPr/>
            </a:lvl1pPr>
          </a:lstStyle>
          <a:p>
            <a:fld id="{546DCE8A-01B0-4440-ABD0-2E55C0FF7192}" type="slidenum">
              <a:rPr lang="en-US" altLang="zh-CN"/>
              <a:pPr/>
              <a:t>‹#›</a:t>
            </a:fld>
            <a:endParaRPr lang="en-US" altLang="zh-CN"/>
          </a:p>
        </p:txBody>
      </p:sp>
    </p:spTree>
    <p:extLst>
      <p:ext uri="{BB962C8B-B14F-4D97-AF65-F5344CB8AC3E}">
        <p14:creationId xmlns:p14="http://schemas.microsoft.com/office/powerpoint/2010/main" val="3112577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Text Placeholder 2"/>
          <p:cNvSpPr>
            <a:spLocks noGrp="1"/>
          </p:cNvSpPr>
          <p:nvPr>
            <p:ph type="body" idx="1"/>
          </p:nvPr>
        </p:nvSpPr>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3"/>
          <p:cNvSpPr>
            <a:spLocks noGrp="1" noChangeArrowheads="1"/>
          </p:cNvSpPr>
          <p:nvPr>
            <p:ph type="sldNum" sz="quarter" idx="12"/>
          </p:nvPr>
        </p:nvSpPr>
        <p:spPr>
          <a:ln/>
        </p:spPr>
        <p:txBody>
          <a:bodyPr/>
          <a:lstStyle>
            <a:lvl1pPr>
              <a:defRPr/>
            </a:lvl1pPr>
          </a:lstStyle>
          <a:p>
            <a:fld id="{2B069ECB-B07C-4502-A615-FFBDC3438C0A}" type="slidenum">
              <a:rPr lang="en-US" altLang="zh-CN"/>
              <a:pPr/>
              <a:t>‹#›</a:t>
            </a:fld>
            <a:endParaRPr lang="en-US" altLang="zh-CN"/>
          </a:p>
        </p:txBody>
      </p:sp>
    </p:spTree>
    <p:extLst>
      <p:ext uri="{BB962C8B-B14F-4D97-AF65-F5344CB8AC3E}">
        <p14:creationId xmlns:p14="http://schemas.microsoft.com/office/powerpoint/2010/main" val="1983454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3"/>
          <p:cNvSpPr>
            <a:spLocks noGrp="1" noChangeArrowheads="1"/>
          </p:cNvSpPr>
          <p:nvPr>
            <p:ph type="sldNum" sz="quarter" idx="12"/>
          </p:nvPr>
        </p:nvSpPr>
        <p:spPr>
          <a:ln/>
        </p:spPr>
        <p:txBody>
          <a:bodyPr/>
          <a:lstStyle>
            <a:lvl1pPr>
              <a:defRPr/>
            </a:lvl1pPr>
          </a:lstStyle>
          <a:p>
            <a:fld id="{E056C99A-5BB7-40DB-80A0-276301084EDD}" type="slidenum">
              <a:rPr lang="en-US" altLang="zh-CN"/>
              <a:pPr/>
              <a:t>‹#›</a:t>
            </a:fld>
            <a:endParaRPr lang="en-US" altLang="zh-CN"/>
          </a:p>
        </p:txBody>
      </p:sp>
    </p:spTree>
    <p:extLst>
      <p:ext uri="{BB962C8B-B14F-4D97-AF65-F5344CB8AC3E}">
        <p14:creationId xmlns:p14="http://schemas.microsoft.com/office/powerpoint/2010/main" val="3179123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8" name="Rectangle 13"/>
          <p:cNvSpPr>
            <a:spLocks noGrp="1" noChangeArrowheads="1"/>
          </p:cNvSpPr>
          <p:nvPr>
            <p:ph type="sldNum" sz="quarter" idx="12"/>
          </p:nvPr>
        </p:nvSpPr>
        <p:spPr>
          <a:ln/>
        </p:spPr>
        <p:txBody>
          <a:bodyPr/>
          <a:lstStyle>
            <a:lvl1pPr>
              <a:defRPr/>
            </a:lvl1pPr>
          </a:lstStyle>
          <a:p>
            <a:fld id="{ED0A4A38-4E7C-408B-8B5C-2A4706468EA7}" type="slidenum">
              <a:rPr lang="en-US" altLang="zh-CN"/>
              <a:pPr/>
              <a:t>‹#›</a:t>
            </a:fld>
            <a:endParaRPr lang="en-US" altLang="zh-CN"/>
          </a:p>
        </p:txBody>
      </p:sp>
    </p:spTree>
    <p:extLst>
      <p:ext uri="{BB962C8B-B14F-4D97-AF65-F5344CB8AC3E}">
        <p14:creationId xmlns:p14="http://schemas.microsoft.com/office/powerpoint/2010/main" val="471356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ko-KR" smtClean="0"/>
              <a:t>Click to edit Master title style</a:t>
            </a:r>
            <a:endParaRPr lang="ko-KR"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ko-KR" smtClean="0"/>
              <a:t>Click to edit Master subtitle style</a:t>
            </a:r>
            <a:endParaRPr lang="ko-KR" altLang="en-US"/>
          </a:p>
        </p:txBody>
      </p:sp>
      <p:sp>
        <p:nvSpPr>
          <p:cNvPr id="4" name="Date Placeholder 3"/>
          <p:cNvSpPr>
            <a:spLocks noGrp="1"/>
          </p:cNvSpPr>
          <p:nvPr>
            <p:ph type="dt" sz="half" idx="10"/>
          </p:nvPr>
        </p:nvSpPr>
        <p:spPr/>
        <p:txBody>
          <a:bodyPr/>
          <a:lstStyle/>
          <a:p>
            <a:fld id="{CBE7AC6D-093A-49D4-A13D-E2C1865FE81B}" type="datetimeFigureOut">
              <a:rPr lang="ko-KR" altLang="en-US" smtClean="0">
                <a:solidFill>
                  <a:prstClr val="black">
                    <a:tint val="75000"/>
                  </a:prstClr>
                </a:solidFill>
              </a:rPr>
              <a:pPr/>
              <a:t>2017-11-09</a:t>
            </a:fld>
            <a:endParaRPr lang="ko-KR"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39AD24-8AED-4827-BC1F-AA5A124DAC8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263247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3"/>
          <p:cNvSpPr>
            <a:spLocks noGrp="1" noChangeArrowheads="1"/>
          </p:cNvSpPr>
          <p:nvPr>
            <p:ph type="sldNum" sz="quarter" idx="12"/>
          </p:nvPr>
        </p:nvSpPr>
        <p:spPr>
          <a:ln/>
        </p:spPr>
        <p:txBody>
          <a:bodyPr/>
          <a:lstStyle>
            <a:lvl1pPr>
              <a:defRPr/>
            </a:lvl1pPr>
          </a:lstStyle>
          <a:p>
            <a:fld id="{E4FE7983-D4D7-4F32-8001-14E532CD195C}" type="slidenum">
              <a:rPr lang="en-US" altLang="zh-CN"/>
              <a:pPr/>
              <a:t>‹#›</a:t>
            </a:fld>
            <a:endParaRPr lang="en-US" altLang="zh-CN"/>
          </a:p>
        </p:txBody>
      </p:sp>
    </p:spTree>
    <p:extLst>
      <p:ext uri="{BB962C8B-B14F-4D97-AF65-F5344CB8AC3E}">
        <p14:creationId xmlns:p14="http://schemas.microsoft.com/office/powerpoint/2010/main" val="1418138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Content Placeholder 2"/>
          <p:cNvSpPr>
            <a:spLocks noGrp="1"/>
          </p:cNvSpPr>
          <p:nvPr>
            <p:ph idx="1"/>
          </p:nvPr>
        </p:nvSpPr>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Date Placeholder 3"/>
          <p:cNvSpPr>
            <a:spLocks noGrp="1"/>
          </p:cNvSpPr>
          <p:nvPr>
            <p:ph type="dt" sz="half" idx="10"/>
          </p:nvPr>
        </p:nvSpPr>
        <p:spPr/>
        <p:txBody>
          <a:bodyPr/>
          <a:lstStyle/>
          <a:p>
            <a:fld id="{CBE7AC6D-093A-49D4-A13D-E2C1865FE81B}" type="datetimeFigureOut">
              <a:rPr lang="ko-KR" altLang="en-US" smtClean="0">
                <a:solidFill>
                  <a:prstClr val="black">
                    <a:tint val="75000"/>
                  </a:prstClr>
                </a:solidFill>
              </a:rPr>
              <a:pPr/>
              <a:t>2017-11-09</a:t>
            </a:fld>
            <a:endParaRPr lang="ko-KR"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39AD24-8AED-4827-BC1F-AA5A124DAC8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981998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ko-KR" smtClean="0"/>
              <a:t>Click to edit Master title style</a:t>
            </a:r>
            <a:endParaRPr lang="ko-KR"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ko-KR" smtClean="0"/>
              <a:t>Click to edit Master text styles</a:t>
            </a:r>
          </a:p>
        </p:txBody>
      </p:sp>
      <p:sp>
        <p:nvSpPr>
          <p:cNvPr id="4" name="Date Placeholder 3"/>
          <p:cNvSpPr>
            <a:spLocks noGrp="1"/>
          </p:cNvSpPr>
          <p:nvPr>
            <p:ph type="dt" sz="half" idx="10"/>
          </p:nvPr>
        </p:nvSpPr>
        <p:spPr/>
        <p:txBody>
          <a:bodyPr/>
          <a:lstStyle/>
          <a:p>
            <a:fld id="{CBE7AC6D-093A-49D4-A13D-E2C1865FE81B}" type="datetimeFigureOut">
              <a:rPr lang="ko-KR" altLang="en-US" smtClean="0">
                <a:solidFill>
                  <a:prstClr val="black">
                    <a:tint val="75000"/>
                  </a:prstClr>
                </a:solidFill>
              </a:rPr>
              <a:pPr/>
              <a:t>2017-11-09</a:t>
            </a:fld>
            <a:endParaRPr lang="ko-KR"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39AD24-8AED-4827-BC1F-AA5A124DAC8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4254572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5" name="Date Placeholder 4"/>
          <p:cNvSpPr>
            <a:spLocks noGrp="1"/>
          </p:cNvSpPr>
          <p:nvPr>
            <p:ph type="dt" sz="half" idx="10"/>
          </p:nvPr>
        </p:nvSpPr>
        <p:spPr/>
        <p:txBody>
          <a:bodyPr/>
          <a:lstStyle/>
          <a:p>
            <a:fld id="{CBE7AC6D-093A-49D4-A13D-E2C1865FE81B}" type="datetimeFigureOut">
              <a:rPr lang="ko-KR" altLang="en-US" smtClean="0">
                <a:solidFill>
                  <a:prstClr val="black">
                    <a:tint val="75000"/>
                  </a:prstClr>
                </a:solidFill>
              </a:rPr>
              <a:pPr/>
              <a:t>2017-11-09</a:t>
            </a:fld>
            <a:endParaRPr lang="ko-KR"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ko-KR"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39AD24-8AED-4827-BC1F-AA5A124DAC8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208715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ko-KR" smtClean="0"/>
              <a:t>Click to edit Master title style</a:t>
            </a:r>
            <a:endParaRPr lang="ko-KR"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7" name="Date Placeholder 6"/>
          <p:cNvSpPr>
            <a:spLocks noGrp="1"/>
          </p:cNvSpPr>
          <p:nvPr>
            <p:ph type="dt" sz="half" idx="10"/>
          </p:nvPr>
        </p:nvSpPr>
        <p:spPr/>
        <p:txBody>
          <a:bodyPr/>
          <a:lstStyle/>
          <a:p>
            <a:fld id="{CBE7AC6D-093A-49D4-A13D-E2C1865FE81B}" type="datetimeFigureOut">
              <a:rPr lang="ko-KR" altLang="en-US" smtClean="0">
                <a:solidFill>
                  <a:prstClr val="black">
                    <a:tint val="75000"/>
                  </a:prstClr>
                </a:solidFill>
              </a:rPr>
              <a:pPr/>
              <a:t>2017-11-09</a:t>
            </a:fld>
            <a:endParaRPr lang="ko-KR"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ko-KR"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D39AD24-8AED-4827-BC1F-AA5A124DAC8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802421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Date Placeholder 2"/>
          <p:cNvSpPr>
            <a:spLocks noGrp="1"/>
          </p:cNvSpPr>
          <p:nvPr>
            <p:ph type="dt" sz="half" idx="10"/>
          </p:nvPr>
        </p:nvSpPr>
        <p:spPr/>
        <p:txBody>
          <a:bodyPr/>
          <a:lstStyle/>
          <a:p>
            <a:fld id="{CBE7AC6D-093A-49D4-A13D-E2C1865FE81B}" type="datetimeFigureOut">
              <a:rPr lang="ko-KR" altLang="en-US" smtClean="0">
                <a:solidFill>
                  <a:prstClr val="black">
                    <a:tint val="75000"/>
                  </a:prstClr>
                </a:solidFill>
              </a:rPr>
              <a:pPr/>
              <a:t>2017-11-09</a:t>
            </a:fld>
            <a:endParaRPr lang="ko-KR"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ko-KR"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39AD24-8AED-4827-BC1F-AA5A124DAC8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1445119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7AC6D-093A-49D4-A13D-E2C1865FE81B}" type="datetimeFigureOut">
              <a:rPr lang="ko-KR" altLang="en-US" smtClean="0">
                <a:solidFill>
                  <a:prstClr val="black">
                    <a:tint val="75000"/>
                  </a:prstClr>
                </a:solidFill>
              </a:rPr>
              <a:pPr/>
              <a:t>2017-11-09</a:t>
            </a:fld>
            <a:endParaRPr lang="ko-KR"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ko-KR"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D39AD24-8AED-4827-BC1F-AA5A124DAC8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3421487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ko-KR" smtClean="0"/>
              <a:t>Click to edit Master title style</a:t>
            </a:r>
            <a:endParaRPr lang="ko-KR"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CBE7AC6D-093A-49D4-A13D-E2C1865FE81B}" type="datetimeFigureOut">
              <a:rPr lang="ko-KR" altLang="en-US" smtClean="0">
                <a:solidFill>
                  <a:prstClr val="black">
                    <a:tint val="75000"/>
                  </a:prstClr>
                </a:solidFill>
              </a:rPr>
              <a:pPr/>
              <a:t>2017-11-09</a:t>
            </a:fld>
            <a:endParaRPr lang="ko-KR"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ko-KR"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39AD24-8AED-4827-BC1F-AA5A124DAC8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361410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ko-KR" smtClean="0"/>
              <a:t>Click to edit Master title style</a:t>
            </a:r>
            <a:endParaRPr lang="ko-KR"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CBE7AC6D-093A-49D4-A13D-E2C1865FE81B}" type="datetimeFigureOut">
              <a:rPr lang="ko-KR" altLang="en-US" smtClean="0">
                <a:solidFill>
                  <a:prstClr val="black">
                    <a:tint val="75000"/>
                  </a:prstClr>
                </a:solidFill>
              </a:rPr>
              <a:pPr/>
              <a:t>2017-11-09</a:t>
            </a:fld>
            <a:endParaRPr lang="ko-KR"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ko-KR"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39AD24-8AED-4827-BC1F-AA5A124DAC8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6174172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Vertical Text Placeholder 2"/>
          <p:cNvSpPr>
            <a:spLocks noGrp="1"/>
          </p:cNvSpPr>
          <p:nvPr>
            <p:ph type="body" orient="vert" idx="1"/>
          </p:nvPr>
        </p:nvSpPr>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Date Placeholder 3"/>
          <p:cNvSpPr>
            <a:spLocks noGrp="1"/>
          </p:cNvSpPr>
          <p:nvPr>
            <p:ph type="dt" sz="half" idx="10"/>
          </p:nvPr>
        </p:nvSpPr>
        <p:spPr/>
        <p:txBody>
          <a:bodyPr/>
          <a:lstStyle/>
          <a:p>
            <a:fld id="{CBE7AC6D-093A-49D4-A13D-E2C1865FE81B}" type="datetimeFigureOut">
              <a:rPr lang="ko-KR" altLang="en-US" smtClean="0">
                <a:solidFill>
                  <a:prstClr val="black">
                    <a:tint val="75000"/>
                  </a:prstClr>
                </a:solidFill>
              </a:rPr>
              <a:pPr/>
              <a:t>2017-11-09</a:t>
            </a:fld>
            <a:endParaRPr lang="ko-KR"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39AD24-8AED-4827-BC1F-AA5A124DAC8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9982015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ko-KR" smtClean="0"/>
              <a:t>Click to edit Master title style</a:t>
            </a:r>
            <a:endParaRPr lang="ko-KR"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Date Placeholder 3"/>
          <p:cNvSpPr>
            <a:spLocks noGrp="1"/>
          </p:cNvSpPr>
          <p:nvPr>
            <p:ph type="dt" sz="half" idx="10"/>
          </p:nvPr>
        </p:nvSpPr>
        <p:spPr/>
        <p:txBody>
          <a:bodyPr/>
          <a:lstStyle/>
          <a:p>
            <a:fld id="{CBE7AC6D-093A-49D4-A13D-E2C1865FE81B}" type="datetimeFigureOut">
              <a:rPr lang="ko-KR" altLang="en-US" smtClean="0">
                <a:solidFill>
                  <a:prstClr val="black">
                    <a:tint val="75000"/>
                  </a:prstClr>
                </a:solidFill>
              </a:rPr>
              <a:pPr/>
              <a:t>2017-11-09</a:t>
            </a:fld>
            <a:endParaRPr lang="ko-KR"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39AD24-8AED-4827-BC1F-AA5A124DAC8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692953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3"/>
          <p:cNvSpPr>
            <a:spLocks noGrp="1" noChangeArrowheads="1"/>
          </p:cNvSpPr>
          <p:nvPr>
            <p:ph type="sldNum" sz="quarter" idx="12"/>
          </p:nvPr>
        </p:nvSpPr>
        <p:spPr>
          <a:ln/>
        </p:spPr>
        <p:txBody>
          <a:bodyPr/>
          <a:lstStyle>
            <a:lvl1pPr>
              <a:defRPr/>
            </a:lvl1pPr>
          </a:lstStyle>
          <a:p>
            <a:fld id="{B4F2D8E0-FF7A-428C-B00A-5EFF96CF2B98}" type="slidenum">
              <a:rPr lang="en-US" altLang="zh-CN"/>
              <a:pPr/>
              <a:t>‹#›</a:t>
            </a:fld>
            <a:endParaRPr lang="en-US" altLang="zh-CN"/>
          </a:p>
        </p:txBody>
      </p:sp>
    </p:spTree>
    <p:extLst>
      <p:ext uri="{BB962C8B-B14F-4D97-AF65-F5344CB8AC3E}">
        <p14:creationId xmlns:p14="http://schemas.microsoft.com/office/powerpoint/2010/main" val="15705890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fld id="{9D5CB0B7-8C77-5245-B056-EF40186F3404}" type="datetime1">
              <a:rPr lang="en-US" smtClean="0"/>
              <a:pPr/>
              <a:t>11/9/2017</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00CD1CE7-6631-7F4D-8039-53B17AB58804}" type="slidenum">
              <a:rPr lang="en-US"/>
              <a:pPr/>
              <a:t>‹#›</a:t>
            </a:fld>
            <a:endParaRPr lang="en-US"/>
          </a:p>
        </p:txBody>
      </p:sp>
    </p:spTree>
    <p:extLst>
      <p:ext uri="{BB962C8B-B14F-4D97-AF65-F5344CB8AC3E}">
        <p14:creationId xmlns:p14="http://schemas.microsoft.com/office/powerpoint/2010/main" val="16301974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9EC918E1-E65C-254C-AEC9-A9B709212AEF}" type="datetime1">
              <a:rPr lang="en-US" smtClean="0"/>
              <a:pPr/>
              <a:t>11/9/2017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1A69BEE0-125C-C546-A57A-FBCBB0E6241A}" type="slidenum">
              <a:rPr lang="en-US"/>
              <a:pPr/>
              <a:t>‹#›</a:t>
            </a:fld>
            <a:endParaRPr lang="en-US"/>
          </a:p>
        </p:txBody>
      </p:sp>
    </p:spTree>
    <p:extLst>
      <p:ext uri="{BB962C8B-B14F-4D97-AF65-F5344CB8AC3E}">
        <p14:creationId xmlns:p14="http://schemas.microsoft.com/office/powerpoint/2010/main" val="5318190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2600" y="347663"/>
            <a:ext cx="6934200" cy="13716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1752600" y="1773241"/>
            <a:ext cx="3390900" cy="4751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95900" y="1773241"/>
            <a:ext cx="3390900" cy="4751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ftr" sz="quarter"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Times New Roman" charset="0"/>
              </a:defRPr>
            </a:lvl1pPr>
          </a:lstStyle>
          <a:p>
            <a:endParaRPr lang="en-GB" sz="1400">
              <a:latin typeface="Times" charset="0"/>
            </a:endParaRPr>
          </a:p>
        </p:txBody>
      </p:sp>
    </p:spTree>
    <p:extLst>
      <p:ext uri="{BB962C8B-B14F-4D97-AF65-F5344CB8AC3E}">
        <p14:creationId xmlns:p14="http://schemas.microsoft.com/office/powerpoint/2010/main" val="3935700464"/>
      </p:ext>
    </p:extLst>
  </p:cSld>
  <p:clrMapOvr>
    <a:masterClrMapping/>
  </p:clrMapOvr>
  <p:transition>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0C2B500-5EE9-644B-9714-3DA9F4445696}" type="datetimeFigureOut">
              <a:rPr lang="en-US"/>
              <a:pPr>
                <a:defRPr/>
              </a:pPr>
              <a:t>11/9/2017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66C36F-5051-394C-B71C-BB609C7F44C3}" type="slidenum">
              <a:rPr lang="en-US"/>
              <a:pPr>
                <a:defRPr/>
              </a:pPr>
              <a:t>‹#›</a:t>
            </a:fld>
            <a:endParaRPr lang="en-US"/>
          </a:p>
        </p:txBody>
      </p:sp>
    </p:spTree>
    <p:extLst>
      <p:ext uri="{BB962C8B-B14F-4D97-AF65-F5344CB8AC3E}">
        <p14:creationId xmlns:p14="http://schemas.microsoft.com/office/powerpoint/2010/main" val="2978577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511924855"/>
      </p:ext>
    </p:extLst>
  </p:cSld>
  <p:clrMapOvr>
    <a:masterClrMapping/>
  </p:clrMapOvr>
  <p:transition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165199980"/>
      </p:ext>
    </p:extLst>
  </p:cSld>
  <p:clrMapOvr>
    <a:masterClrMapping/>
  </p:clrMapOvr>
  <p:transition advClick="0"/>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579975946"/>
      </p:ext>
    </p:extLst>
  </p:cSld>
  <p:clrMapOvr>
    <a:masterClrMapping/>
  </p:clrMapOvr>
  <p:transition advClick="0"/>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1490960424"/>
      </p:ext>
    </p:extLst>
  </p:cSld>
  <p:clrMapOvr>
    <a:masterClrMapping/>
  </p:clrMapOvr>
  <p:transition advClick="0"/>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667817598"/>
      </p:ext>
    </p:extLst>
  </p:cSld>
  <p:clrMapOvr>
    <a:masterClrMapping/>
  </p:clrMapOvr>
  <p:transition advClick="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561776158"/>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1600200"/>
            <a:ext cx="3810000" cy="4532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1600200"/>
            <a:ext cx="3810000" cy="4532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3"/>
          <p:cNvSpPr>
            <a:spLocks noGrp="1" noChangeArrowheads="1"/>
          </p:cNvSpPr>
          <p:nvPr>
            <p:ph type="sldNum" sz="quarter" idx="12"/>
          </p:nvPr>
        </p:nvSpPr>
        <p:spPr>
          <a:ln/>
        </p:spPr>
        <p:txBody>
          <a:bodyPr/>
          <a:lstStyle>
            <a:lvl1pPr>
              <a:defRPr/>
            </a:lvl1pPr>
          </a:lstStyle>
          <a:p>
            <a:fld id="{98749AC1-E280-4ABF-90DA-5CFD3D58245B}" type="slidenum">
              <a:rPr lang="en-US" altLang="zh-CN"/>
              <a:pPr/>
              <a:t>‹#›</a:t>
            </a:fld>
            <a:endParaRPr lang="en-US" altLang="zh-CN"/>
          </a:p>
        </p:txBody>
      </p:sp>
    </p:spTree>
    <p:extLst>
      <p:ext uri="{BB962C8B-B14F-4D97-AF65-F5344CB8AC3E}">
        <p14:creationId xmlns:p14="http://schemas.microsoft.com/office/powerpoint/2010/main" val="36340473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036216723"/>
      </p:ext>
    </p:extLst>
  </p:cSld>
  <p:clrMapOvr>
    <a:masterClrMapping/>
  </p:clrMapOvr>
  <p:transition advClick="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4089258057"/>
      </p:ext>
    </p:extLst>
  </p:cSld>
  <p:clrMapOvr>
    <a:masterClrMapping/>
  </p:clrMapOvr>
  <p:transition advClick="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1470387390"/>
      </p:ext>
    </p:extLst>
  </p:cSld>
  <p:clrMapOvr>
    <a:masterClrMapping/>
  </p:clrMapOvr>
  <p:transition advClick="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009543784"/>
      </p:ext>
    </p:extLst>
  </p:cSld>
  <p:clrMapOvr>
    <a:masterClrMapping/>
  </p:clrMapOvr>
  <p:transition advClick="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796242425"/>
      </p:ext>
    </p:extLst>
  </p:cSld>
  <p:clrMapOvr>
    <a:masterClrMapping/>
  </p:clrMapOvr>
  <p:transition advClick="0"/>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7010400" y="6629400"/>
            <a:ext cx="2133600" cy="2286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1905000" y="6245225"/>
            <a:ext cx="4800600" cy="476250"/>
          </a:xfrm>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217329677"/>
      </p:ext>
    </p:extLst>
  </p:cSld>
  <p:clrMapOvr>
    <a:masterClrMapping/>
  </p:clrMapOvr>
  <p:transition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Footer Placeholder 4"/>
          <p:cNvSpPr>
            <a:spLocks/>
          </p:cNvSpPr>
          <p:nvPr userDrawn="1"/>
        </p:nvSpPr>
        <p:spPr bwMode="auto">
          <a:xfrm>
            <a:off x="755650" y="6611938"/>
            <a:ext cx="7620000" cy="246062"/>
          </a:xfrm>
          <a:prstGeom prst="rect">
            <a:avLst/>
          </a:prstGeom>
          <a:noFill/>
          <a:ln w="9525">
            <a:noFill/>
            <a:miter lim="800000"/>
            <a:headEnd/>
            <a:tailEnd/>
          </a:ln>
        </p:spPr>
        <p:txBody>
          <a:bodyPr anchor="ctr"/>
          <a:lstStyle/>
          <a:p>
            <a:pPr algn="ctr" eaLnBrk="1" hangingPunct="1">
              <a:lnSpc>
                <a:spcPct val="85000"/>
              </a:lnSpc>
              <a:defRPr/>
            </a:pPr>
            <a:r>
              <a:rPr lang="en-US" sz="1200" dirty="0">
                <a:solidFill>
                  <a:srgbClr val="BBE0E3"/>
                </a:solidFill>
                <a:latin typeface="Calibri" pitchFamily="34" charset="0"/>
                <a:ea typeface="ＭＳ Ｐゴシック" charset="-128"/>
                <a:cs typeface="Times New Roman" pitchFamily="18" charset="0"/>
              </a:rPr>
              <a:t>International Association of Emergency Managers 59th Annual Conference  November 13-17, 2011 – Las Vegas, NV</a:t>
            </a:r>
          </a:p>
        </p:txBody>
      </p:sp>
    </p:spTree>
    <p:extLst>
      <p:ext uri="{BB962C8B-B14F-4D97-AF65-F5344CB8AC3E}">
        <p14:creationId xmlns:p14="http://schemas.microsoft.com/office/powerpoint/2010/main" val="19679428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FB5C67B-9492-4D9C-A882-73679E2CC996}"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32D3E7-549E-4F99-8D56-2A603FA68F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8741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B5C67B-9492-4D9C-A882-73679E2CC996}"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32D3E7-549E-4F99-8D56-2A603FA68F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0790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B5C67B-9492-4D9C-A882-73679E2CC996}"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32D3E7-549E-4F99-8D56-2A603FA68F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604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13"/>
          <p:cNvSpPr>
            <a:spLocks noGrp="1" noChangeArrowheads="1"/>
          </p:cNvSpPr>
          <p:nvPr>
            <p:ph type="sldNum" sz="quarter" idx="12"/>
          </p:nvPr>
        </p:nvSpPr>
        <p:spPr>
          <a:ln/>
        </p:spPr>
        <p:txBody>
          <a:bodyPr/>
          <a:lstStyle>
            <a:lvl1pPr>
              <a:defRPr/>
            </a:lvl1pPr>
          </a:lstStyle>
          <a:p>
            <a:fld id="{CB8D1BA6-4565-45F2-B8AF-160A77DE4DA0}" type="slidenum">
              <a:rPr lang="en-US" altLang="zh-CN"/>
              <a:pPr/>
              <a:t>‹#›</a:t>
            </a:fld>
            <a:endParaRPr lang="en-US" altLang="zh-CN"/>
          </a:p>
        </p:txBody>
      </p:sp>
    </p:spTree>
    <p:extLst>
      <p:ext uri="{BB962C8B-B14F-4D97-AF65-F5344CB8AC3E}">
        <p14:creationId xmlns:p14="http://schemas.microsoft.com/office/powerpoint/2010/main" val="4844261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FB5C67B-9492-4D9C-A882-73679E2CC996}" type="datetimeFigureOut">
              <a:rPr lang="en-US" smtClean="0">
                <a:solidFill>
                  <a:prstClr val="black">
                    <a:tint val="75000"/>
                  </a:prstClr>
                </a:solidFill>
              </a:rPr>
              <a:pPr/>
              <a:t>11/9/2017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32D3E7-549E-4F99-8D56-2A603FA68F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9038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FB5C67B-9492-4D9C-A882-73679E2CC996}" type="datetimeFigureOut">
              <a:rPr lang="en-US" smtClean="0">
                <a:solidFill>
                  <a:prstClr val="black">
                    <a:tint val="75000"/>
                  </a:prstClr>
                </a:solidFill>
              </a:rPr>
              <a:pPr/>
              <a:t>11/9/2017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32D3E7-549E-4F99-8D56-2A603FA68F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17391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FB5C67B-9492-4D9C-A882-73679E2CC996}" type="datetimeFigureOut">
              <a:rPr lang="en-US" smtClean="0">
                <a:solidFill>
                  <a:prstClr val="black">
                    <a:tint val="75000"/>
                  </a:prstClr>
                </a:solidFill>
              </a:rPr>
              <a:pPr/>
              <a:t>11/9/2017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32D3E7-549E-4F99-8D56-2A603FA68F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34188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B5C67B-9492-4D9C-A882-73679E2CC996}" type="datetimeFigureOut">
              <a:rPr lang="en-US" smtClean="0">
                <a:solidFill>
                  <a:prstClr val="black">
                    <a:tint val="75000"/>
                  </a:prstClr>
                </a:solidFill>
              </a:rPr>
              <a:pPr/>
              <a:t>11/9/2017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32D3E7-549E-4F99-8D56-2A603FA68F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8372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B5C67B-9492-4D9C-A882-73679E2CC996}" type="datetimeFigureOut">
              <a:rPr lang="en-US" smtClean="0">
                <a:solidFill>
                  <a:prstClr val="black">
                    <a:tint val="75000"/>
                  </a:prstClr>
                </a:solidFill>
              </a:rPr>
              <a:pPr/>
              <a:t>11/9/2017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32D3E7-549E-4F99-8D56-2A603FA68F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00613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B5C67B-9492-4D9C-A882-73679E2CC996}" type="datetimeFigureOut">
              <a:rPr lang="en-US" smtClean="0">
                <a:solidFill>
                  <a:prstClr val="black">
                    <a:tint val="75000"/>
                  </a:prstClr>
                </a:solidFill>
              </a:rPr>
              <a:pPr/>
              <a:t>11/9/2017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32D3E7-549E-4F99-8D56-2A603FA68F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9400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B5C67B-9492-4D9C-A882-73679E2CC996}"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32D3E7-549E-4F99-8D56-2A603FA68F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69285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B5C67B-9492-4D9C-A882-73679E2CC996}"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32D3E7-549E-4F99-8D56-2A603FA68F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61482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FB5C67B-9492-4D9C-A882-73679E2CC996}"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32D3E7-549E-4F99-8D56-2A603FA68F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6791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B5C67B-9492-4D9C-A882-73679E2CC996}"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32D3E7-549E-4F99-8D56-2A603FA68F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949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13"/>
          <p:cNvSpPr>
            <a:spLocks noGrp="1" noChangeArrowheads="1"/>
          </p:cNvSpPr>
          <p:nvPr>
            <p:ph type="sldNum" sz="quarter" idx="12"/>
          </p:nvPr>
        </p:nvSpPr>
        <p:spPr>
          <a:ln/>
        </p:spPr>
        <p:txBody>
          <a:bodyPr/>
          <a:lstStyle>
            <a:lvl1pPr>
              <a:defRPr/>
            </a:lvl1pPr>
          </a:lstStyle>
          <a:p>
            <a:fld id="{335CDEE0-2A7E-41C7-8D0A-697B55689B57}" type="slidenum">
              <a:rPr lang="en-US" altLang="zh-CN"/>
              <a:pPr/>
              <a:t>‹#›</a:t>
            </a:fld>
            <a:endParaRPr lang="en-US" altLang="zh-CN"/>
          </a:p>
        </p:txBody>
      </p:sp>
    </p:spTree>
    <p:extLst>
      <p:ext uri="{BB962C8B-B14F-4D97-AF65-F5344CB8AC3E}">
        <p14:creationId xmlns:p14="http://schemas.microsoft.com/office/powerpoint/2010/main" val="1449189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B5C67B-9492-4D9C-A882-73679E2CC996}"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32D3E7-549E-4F99-8D56-2A603FA68F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2032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FB5C67B-9492-4D9C-A882-73679E2CC996}" type="datetimeFigureOut">
              <a:rPr lang="en-US" smtClean="0">
                <a:solidFill>
                  <a:prstClr val="black">
                    <a:tint val="75000"/>
                  </a:prstClr>
                </a:solidFill>
              </a:rPr>
              <a:pPr/>
              <a:t>11/9/2017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32D3E7-549E-4F99-8D56-2A603FA68F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12145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FB5C67B-9492-4D9C-A882-73679E2CC996}" type="datetimeFigureOut">
              <a:rPr lang="en-US" smtClean="0">
                <a:solidFill>
                  <a:prstClr val="black">
                    <a:tint val="75000"/>
                  </a:prstClr>
                </a:solidFill>
              </a:rPr>
              <a:pPr/>
              <a:t>11/9/2017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32D3E7-549E-4F99-8D56-2A603FA68F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5903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FB5C67B-9492-4D9C-A882-73679E2CC996}" type="datetimeFigureOut">
              <a:rPr lang="en-US" smtClean="0">
                <a:solidFill>
                  <a:prstClr val="black">
                    <a:tint val="75000"/>
                  </a:prstClr>
                </a:solidFill>
              </a:rPr>
              <a:pPr/>
              <a:t>11/9/2017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32D3E7-549E-4F99-8D56-2A603FA68F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6355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B5C67B-9492-4D9C-A882-73679E2CC996}" type="datetimeFigureOut">
              <a:rPr lang="en-US" smtClean="0">
                <a:solidFill>
                  <a:prstClr val="black">
                    <a:tint val="75000"/>
                  </a:prstClr>
                </a:solidFill>
              </a:rPr>
              <a:pPr/>
              <a:t>11/9/2017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32D3E7-549E-4F99-8D56-2A603FA68F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32980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B5C67B-9492-4D9C-A882-73679E2CC996}" type="datetimeFigureOut">
              <a:rPr lang="en-US" smtClean="0">
                <a:solidFill>
                  <a:prstClr val="black">
                    <a:tint val="75000"/>
                  </a:prstClr>
                </a:solidFill>
              </a:rPr>
              <a:pPr/>
              <a:t>11/9/2017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32D3E7-549E-4F99-8D56-2A603FA68F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55082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B5C67B-9492-4D9C-A882-73679E2CC996}" type="datetimeFigureOut">
              <a:rPr lang="en-US" smtClean="0">
                <a:solidFill>
                  <a:prstClr val="black">
                    <a:tint val="75000"/>
                  </a:prstClr>
                </a:solidFill>
              </a:rPr>
              <a:pPr/>
              <a:t>11/9/2017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32D3E7-549E-4F99-8D56-2A603FA68F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94276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B5C67B-9492-4D9C-A882-73679E2CC996}"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32D3E7-549E-4F99-8D56-2A603FA68F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33330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B5C67B-9492-4D9C-A882-73679E2CC996}"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32D3E7-549E-4F99-8D56-2A603FA68F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0373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FB5C67B-9492-4D9C-A882-73679E2CC996}"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32D3E7-549E-4F99-8D56-2A603FA68F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977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13"/>
          <p:cNvSpPr>
            <a:spLocks noGrp="1" noChangeArrowheads="1"/>
          </p:cNvSpPr>
          <p:nvPr>
            <p:ph type="sldNum" sz="quarter" idx="12"/>
          </p:nvPr>
        </p:nvSpPr>
        <p:spPr>
          <a:ln/>
        </p:spPr>
        <p:txBody>
          <a:bodyPr/>
          <a:lstStyle>
            <a:lvl1pPr>
              <a:defRPr/>
            </a:lvl1pPr>
          </a:lstStyle>
          <a:p>
            <a:fld id="{6AA5FFD1-AD65-4218-9AE5-E0FD2B61814A}" type="slidenum">
              <a:rPr lang="en-US" altLang="zh-CN"/>
              <a:pPr/>
              <a:t>‹#›</a:t>
            </a:fld>
            <a:endParaRPr lang="en-US" altLang="zh-CN"/>
          </a:p>
        </p:txBody>
      </p:sp>
    </p:spTree>
    <p:extLst>
      <p:ext uri="{BB962C8B-B14F-4D97-AF65-F5344CB8AC3E}">
        <p14:creationId xmlns:p14="http://schemas.microsoft.com/office/powerpoint/2010/main" val="35923364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B5C67B-9492-4D9C-A882-73679E2CC996}"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32D3E7-549E-4F99-8D56-2A603FA68F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6679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B5C67B-9492-4D9C-A882-73679E2CC996}"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32D3E7-549E-4F99-8D56-2A603FA68F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7235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FB5C67B-9492-4D9C-A882-73679E2CC996}" type="datetimeFigureOut">
              <a:rPr lang="en-US" smtClean="0">
                <a:solidFill>
                  <a:prstClr val="black">
                    <a:tint val="75000"/>
                  </a:prstClr>
                </a:solidFill>
              </a:rPr>
              <a:pPr/>
              <a:t>11/9/2017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32D3E7-549E-4F99-8D56-2A603FA68F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73950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FB5C67B-9492-4D9C-A882-73679E2CC996}" type="datetimeFigureOut">
              <a:rPr lang="en-US" smtClean="0">
                <a:solidFill>
                  <a:prstClr val="black">
                    <a:tint val="75000"/>
                  </a:prstClr>
                </a:solidFill>
              </a:rPr>
              <a:pPr/>
              <a:t>11/9/2017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32D3E7-549E-4F99-8D56-2A603FA68F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00904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FB5C67B-9492-4D9C-A882-73679E2CC996}" type="datetimeFigureOut">
              <a:rPr lang="en-US" smtClean="0">
                <a:solidFill>
                  <a:prstClr val="black">
                    <a:tint val="75000"/>
                  </a:prstClr>
                </a:solidFill>
              </a:rPr>
              <a:pPr/>
              <a:t>11/9/2017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32D3E7-549E-4F99-8D56-2A603FA68F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39757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B5C67B-9492-4D9C-A882-73679E2CC996}" type="datetimeFigureOut">
              <a:rPr lang="en-US" smtClean="0">
                <a:solidFill>
                  <a:prstClr val="black">
                    <a:tint val="75000"/>
                  </a:prstClr>
                </a:solidFill>
              </a:rPr>
              <a:pPr/>
              <a:t>11/9/2017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32D3E7-549E-4F99-8D56-2A603FA68F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97827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B5C67B-9492-4D9C-A882-73679E2CC996}" type="datetimeFigureOut">
              <a:rPr lang="en-US" smtClean="0">
                <a:solidFill>
                  <a:prstClr val="black">
                    <a:tint val="75000"/>
                  </a:prstClr>
                </a:solidFill>
              </a:rPr>
              <a:pPr/>
              <a:t>11/9/2017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32D3E7-549E-4F99-8D56-2A603FA68F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94180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B5C67B-9492-4D9C-A882-73679E2CC996}" type="datetimeFigureOut">
              <a:rPr lang="en-US" smtClean="0">
                <a:solidFill>
                  <a:prstClr val="black">
                    <a:tint val="75000"/>
                  </a:prstClr>
                </a:solidFill>
              </a:rPr>
              <a:pPr/>
              <a:t>11/9/2017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32D3E7-549E-4F99-8D56-2A603FA68F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3205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B5C67B-9492-4D9C-A882-73679E2CC996}"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32D3E7-549E-4F99-8D56-2A603FA68F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52587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B5C67B-9492-4D9C-A882-73679E2CC996}" type="datetimeFigureOut">
              <a:rPr lang="en-US" smtClean="0">
                <a:solidFill>
                  <a:prstClr val="black">
                    <a:tint val="75000"/>
                  </a:prstClr>
                </a:solidFill>
              </a:rPr>
              <a:pPr/>
              <a:t>11/9/2017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32D3E7-549E-4F99-8D56-2A603FA68F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1781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3"/>
          <p:cNvSpPr>
            <a:spLocks noGrp="1" noChangeArrowheads="1"/>
          </p:cNvSpPr>
          <p:nvPr>
            <p:ph type="sldNum" sz="quarter" idx="12"/>
          </p:nvPr>
        </p:nvSpPr>
        <p:spPr>
          <a:ln/>
        </p:spPr>
        <p:txBody>
          <a:bodyPr/>
          <a:lstStyle>
            <a:lvl1pPr>
              <a:defRPr/>
            </a:lvl1pPr>
          </a:lstStyle>
          <a:p>
            <a:fld id="{3E0AD7A5-1833-460C-BAE4-80BE9D6E03C3}" type="slidenum">
              <a:rPr lang="en-US" altLang="zh-CN"/>
              <a:pPr/>
              <a:t>‹#›</a:t>
            </a:fld>
            <a:endParaRPr lang="en-US" altLang="zh-CN"/>
          </a:p>
        </p:txBody>
      </p:sp>
    </p:spTree>
    <p:extLst>
      <p:ext uri="{BB962C8B-B14F-4D97-AF65-F5344CB8AC3E}">
        <p14:creationId xmlns:p14="http://schemas.microsoft.com/office/powerpoint/2010/main" val="995756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ko-KR" smtClean="0"/>
              <a:t>Click to edit Master title style</a:t>
            </a:r>
            <a:endParaRPr lang="ko-KR"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ko-KR" smtClean="0"/>
              <a:t>Click to edit Master subtitle style</a:t>
            </a:r>
            <a:endParaRPr lang="ko-KR" altLang="en-US"/>
          </a:p>
        </p:txBody>
      </p:sp>
      <p:sp>
        <p:nvSpPr>
          <p:cNvPr id="4" name="Date Placeholder 3"/>
          <p:cNvSpPr>
            <a:spLocks noGrp="1"/>
          </p:cNvSpPr>
          <p:nvPr>
            <p:ph type="dt" sz="half" idx="10"/>
          </p:nvPr>
        </p:nvSpPr>
        <p:spPr/>
        <p:txBody>
          <a:bodyPr/>
          <a:lstStyle/>
          <a:p>
            <a:fld id="{CBE7AC6D-093A-49D4-A13D-E2C1865FE81B}" type="datetimeFigureOut">
              <a:rPr lang="ko-KR" altLang="en-US" smtClean="0">
                <a:solidFill>
                  <a:prstClr val="black">
                    <a:tint val="75000"/>
                  </a:prstClr>
                </a:solidFill>
              </a:rPr>
              <a:pPr/>
              <a:t>2017-11-09</a:t>
            </a:fld>
            <a:endParaRPr lang="ko-KR"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39AD24-8AED-4827-BC1F-AA5A124DAC8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6320330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Content Placeholder 2"/>
          <p:cNvSpPr>
            <a:spLocks noGrp="1"/>
          </p:cNvSpPr>
          <p:nvPr>
            <p:ph idx="1"/>
          </p:nvPr>
        </p:nvSpPr>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Date Placeholder 3"/>
          <p:cNvSpPr>
            <a:spLocks noGrp="1"/>
          </p:cNvSpPr>
          <p:nvPr>
            <p:ph type="dt" sz="half" idx="10"/>
          </p:nvPr>
        </p:nvSpPr>
        <p:spPr/>
        <p:txBody>
          <a:bodyPr/>
          <a:lstStyle/>
          <a:p>
            <a:fld id="{CBE7AC6D-093A-49D4-A13D-E2C1865FE81B}" type="datetimeFigureOut">
              <a:rPr lang="ko-KR" altLang="en-US" smtClean="0">
                <a:solidFill>
                  <a:prstClr val="black">
                    <a:tint val="75000"/>
                  </a:prstClr>
                </a:solidFill>
              </a:rPr>
              <a:pPr/>
              <a:t>2017-11-09</a:t>
            </a:fld>
            <a:endParaRPr lang="ko-KR"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39AD24-8AED-4827-BC1F-AA5A124DAC8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744708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ko-KR" smtClean="0"/>
              <a:t>Click to edit Master title style</a:t>
            </a:r>
            <a:endParaRPr lang="ko-KR"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ko-KR" smtClean="0"/>
              <a:t>Click to edit Master text styles</a:t>
            </a:r>
          </a:p>
        </p:txBody>
      </p:sp>
      <p:sp>
        <p:nvSpPr>
          <p:cNvPr id="4" name="Date Placeholder 3"/>
          <p:cNvSpPr>
            <a:spLocks noGrp="1"/>
          </p:cNvSpPr>
          <p:nvPr>
            <p:ph type="dt" sz="half" idx="10"/>
          </p:nvPr>
        </p:nvSpPr>
        <p:spPr/>
        <p:txBody>
          <a:bodyPr/>
          <a:lstStyle/>
          <a:p>
            <a:fld id="{CBE7AC6D-093A-49D4-A13D-E2C1865FE81B}" type="datetimeFigureOut">
              <a:rPr lang="ko-KR" altLang="en-US" smtClean="0">
                <a:solidFill>
                  <a:prstClr val="black">
                    <a:tint val="75000"/>
                  </a:prstClr>
                </a:solidFill>
              </a:rPr>
              <a:pPr/>
              <a:t>2017-11-09</a:t>
            </a:fld>
            <a:endParaRPr lang="ko-KR"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39AD24-8AED-4827-BC1F-AA5A124DAC8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7171528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5" name="Date Placeholder 4"/>
          <p:cNvSpPr>
            <a:spLocks noGrp="1"/>
          </p:cNvSpPr>
          <p:nvPr>
            <p:ph type="dt" sz="half" idx="10"/>
          </p:nvPr>
        </p:nvSpPr>
        <p:spPr/>
        <p:txBody>
          <a:bodyPr/>
          <a:lstStyle/>
          <a:p>
            <a:fld id="{CBE7AC6D-093A-49D4-A13D-E2C1865FE81B}" type="datetimeFigureOut">
              <a:rPr lang="ko-KR" altLang="en-US" smtClean="0">
                <a:solidFill>
                  <a:prstClr val="black">
                    <a:tint val="75000"/>
                  </a:prstClr>
                </a:solidFill>
              </a:rPr>
              <a:pPr/>
              <a:t>2017-11-09</a:t>
            </a:fld>
            <a:endParaRPr lang="ko-KR"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ko-KR"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39AD24-8AED-4827-BC1F-AA5A124DAC8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7636155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ko-KR" smtClean="0"/>
              <a:t>Click to edit Master title style</a:t>
            </a:r>
            <a:endParaRPr lang="ko-KR"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7" name="Date Placeholder 6"/>
          <p:cNvSpPr>
            <a:spLocks noGrp="1"/>
          </p:cNvSpPr>
          <p:nvPr>
            <p:ph type="dt" sz="half" idx="10"/>
          </p:nvPr>
        </p:nvSpPr>
        <p:spPr/>
        <p:txBody>
          <a:bodyPr/>
          <a:lstStyle/>
          <a:p>
            <a:fld id="{CBE7AC6D-093A-49D4-A13D-E2C1865FE81B}" type="datetimeFigureOut">
              <a:rPr lang="ko-KR" altLang="en-US" smtClean="0">
                <a:solidFill>
                  <a:prstClr val="black">
                    <a:tint val="75000"/>
                  </a:prstClr>
                </a:solidFill>
              </a:rPr>
              <a:pPr/>
              <a:t>2017-11-09</a:t>
            </a:fld>
            <a:endParaRPr lang="ko-KR"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ko-KR"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D39AD24-8AED-4827-BC1F-AA5A124DAC8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6291408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Date Placeholder 2"/>
          <p:cNvSpPr>
            <a:spLocks noGrp="1"/>
          </p:cNvSpPr>
          <p:nvPr>
            <p:ph type="dt" sz="half" idx="10"/>
          </p:nvPr>
        </p:nvSpPr>
        <p:spPr/>
        <p:txBody>
          <a:bodyPr/>
          <a:lstStyle/>
          <a:p>
            <a:fld id="{CBE7AC6D-093A-49D4-A13D-E2C1865FE81B}" type="datetimeFigureOut">
              <a:rPr lang="ko-KR" altLang="en-US" smtClean="0">
                <a:solidFill>
                  <a:prstClr val="black">
                    <a:tint val="75000"/>
                  </a:prstClr>
                </a:solidFill>
              </a:rPr>
              <a:pPr/>
              <a:t>2017-11-09</a:t>
            </a:fld>
            <a:endParaRPr lang="ko-KR"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ko-KR"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39AD24-8AED-4827-BC1F-AA5A124DAC8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955109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7AC6D-093A-49D4-A13D-E2C1865FE81B}" type="datetimeFigureOut">
              <a:rPr lang="ko-KR" altLang="en-US" smtClean="0">
                <a:solidFill>
                  <a:prstClr val="black">
                    <a:tint val="75000"/>
                  </a:prstClr>
                </a:solidFill>
              </a:rPr>
              <a:pPr/>
              <a:t>2017-11-09</a:t>
            </a:fld>
            <a:endParaRPr lang="ko-KR"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ko-KR"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D39AD24-8AED-4827-BC1F-AA5A124DAC8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42522086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ko-KR" smtClean="0"/>
              <a:t>Click to edit Master title style</a:t>
            </a:r>
            <a:endParaRPr lang="ko-KR"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CBE7AC6D-093A-49D4-A13D-E2C1865FE81B}" type="datetimeFigureOut">
              <a:rPr lang="ko-KR" altLang="en-US" smtClean="0">
                <a:solidFill>
                  <a:prstClr val="black">
                    <a:tint val="75000"/>
                  </a:prstClr>
                </a:solidFill>
              </a:rPr>
              <a:pPr/>
              <a:t>2017-11-09</a:t>
            </a:fld>
            <a:endParaRPr lang="ko-KR"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ko-KR"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39AD24-8AED-4827-BC1F-AA5A124DAC8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0969144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ko-KR" smtClean="0"/>
              <a:t>Click to edit Master title style</a:t>
            </a:r>
            <a:endParaRPr lang="ko-KR"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CBE7AC6D-093A-49D4-A13D-E2C1865FE81B}" type="datetimeFigureOut">
              <a:rPr lang="ko-KR" altLang="en-US" smtClean="0">
                <a:solidFill>
                  <a:prstClr val="black">
                    <a:tint val="75000"/>
                  </a:prstClr>
                </a:solidFill>
              </a:rPr>
              <a:pPr/>
              <a:t>2017-11-09</a:t>
            </a:fld>
            <a:endParaRPr lang="ko-KR"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ko-KR"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39AD24-8AED-4827-BC1F-AA5A124DAC8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9755750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Vertical Text Placeholder 2"/>
          <p:cNvSpPr>
            <a:spLocks noGrp="1"/>
          </p:cNvSpPr>
          <p:nvPr>
            <p:ph type="body" orient="vert" idx="1"/>
          </p:nvPr>
        </p:nvSpPr>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Date Placeholder 3"/>
          <p:cNvSpPr>
            <a:spLocks noGrp="1"/>
          </p:cNvSpPr>
          <p:nvPr>
            <p:ph type="dt" sz="half" idx="10"/>
          </p:nvPr>
        </p:nvSpPr>
        <p:spPr/>
        <p:txBody>
          <a:bodyPr/>
          <a:lstStyle/>
          <a:p>
            <a:fld id="{CBE7AC6D-093A-49D4-A13D-E2C1865FE81B}" type="datetimeFigureOut">
              <a:rPr lang="ko-KR" altLang="en-US" smtClean="0">
                <a:solidFill>
                  <a:prstClr val="black">
                    <a:tint val="75000"/>
                  </a:prstClr>
                </a:solidFill>
              </a:rPr>
              <a:pPr/>
              <a:t>2017-11-09</a:t>
            </a:fld>
            <a:endParaRPr lang="ko-KR"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39AD24-8AED-4827-BC1F-AA5A124DAC8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050109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13"/>
          <p:cNvSpPr>
            <a:spLocks noGrp="1" noChangeArrowheads="1"/>
          </p:cNvSpPr>
          <p:nvPr>
            <p:ph type="sldNum" sz="quarter" idx="12"/>
          </p:nvPr>
        </p:nvSpPr>
        <p:spPr>
          <a:ln/>
        </p:spPr>
        <p:txBody>
          <a:bodyPr/>
          <a:lstStyle>
            <a:lvl1pPr>
              <a:defRPr/>
            </a:lvl1pPr>
          </a:lstStyle>
          <a:p>
            <a:fld id="{BB2DAB4D-760E-4829-AA66-2EE5D0354FB5}" type="slidenum">
              <a:rPr lang="en-US" altLang="zh-CN"/>
              <a:pPr/>
              <a:t>‹#›</a:t>
            </a:fld>
            <a:endParaRPr lang="en-US" altLang="zh-CN"/>
          </a:p>
        </p:txBody>
      </p:sp>
    </p:spTree>
    <p:extLst>
      <p:ext uri="{BB962C8B-B14F-4D97-AF65-F5344CB8AC3E}">
        <p14:creationId xmlns:p14="http://schemas.microsoft.com/office/powerpoint/2010/main" val="38068478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ko-KR" smtClean="0"/>
              <a:t>Click to edit Master title style</a:t>
            </a:r>
            <a:endParaRPr lang="ko-KR"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Date Placeholder 3"/>
          <p:cNvSpPr>
            <a:spLocks noGrp="1"/>
          </p:cNvSpPr>
          <p:nvPr>
            <p:ph type="dt" sz="half" idx="10"/>
          </p:nvPr>
        </p:nvSpPr>
        <p:spPr/>
        <p:txBody>
          <a:bodyPr/>
          <a:lstStyle/>
          <a:p>
            <a:fld id="{CBE7AC6D-093A-49D4-A13D-E2C1865FE81B}" type="datetimeFigureOut">
              <a:rPr lang="ko-KR" altLang="en-US" smtClean="0">
                <a:solidFill>
                  <a:prstClr val="black">
                    <a:tint val="75000"/>
                  </a:prstClr>
                </a:solidFill>
              </a:rPr>
              <a:pPr/>
              <a:t>2017-11-09</a:t>
            </a:fld>
            <a:endParaRPr lang="ko-KR"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39AD24-8AED-4827-BC1F-AA5A124DAC80}"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0640835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 </a:t>
            </a:r>
            <a:r>
              <a:rPr lang="en-US" sz="1800">
                <a:solidFill>
                  <a:srgbClr val="000000"/>
                </a:solidFill>
              </a:rPr>
              <a:t>ISSAOS,  L’Aquila, Italy,  31Aug 2004</a:t>
            </a:r>
          </a:p>
        </p:txBody>
      </p:sp>
      <p:sp>
        <p:nvSpPr>
          <p:cNvPr id="6" name="Slide Number Placeholder 5"/>
          <p:cNvSpPr>
            <a:spLocks noGrp="1"/>
          </p:cNvSpPr>
          <p:nvPr>
            <p:ph type="sldNum" sz="quarter" idx="12"/>
          </p:nvPr>
        </p:nvSpPr>
        <p:spPr/>
        <p:txBody>
          <a:bodyPr/>
          <a:lstStyle>
            <a:lvl1pPr>
              <a:defRPr/>
            </a:lvl1pPr>
          </a:lstStyle>
          <a:p>
            <a:fld id="{99F93166-49AE-4E11-B0E5-4B434C1D62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62728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 </a:t>
            </a:r>
            <a:r>
              <a:rPr lang="en-US" sz="1800">
                <a:solidFill>
                  <a:srgbClr val="000000"/>
                </a:solidFill>
              </a:rPr>
              <a:t>ISSAOS,  L’Aquila, Italy,  31Aug 2004</a:t>
            </a:r>
          </a:p>
        </p:txBody>
      </p:sp>
      <p:sp>
        <p:nvSpPr>
          <p:cNvPr id="6" name="Slide Number Placeholder 5"/>
          <p:cNvSpPr>
            <a:spLocks noGrp="1"/>
          </p:cNvSpPr>
          <p:nvPr>
            <p:ph type="sldNum" sz="quarter" idx="12"/>
          </p:nvPr>
        </p:nvSpPr>
        <p:spPr/>
        <p:txBody>
          <a:bodyPr/>
          <a:lstStyle>
            <a:lvl1pPr>
              <a:defRPr/>
            </a:lvl1pPr>
          </a:lstStyle>
          <a:p>
            <a:fld id="{271B7BBC-D5A5-423A-BEB7-12A50A0433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35288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 </a:t>
            </a:r>
            <a:r>
              <a:rPr lang="en-US" sz="1800">
                <a:solidFill>
                  <a:srgbClr val="000000"/>
                </a:solidFill>
              </a:rPr>
              <a:t>ISSAOS,  L’Aquila, Italy,  31Aug 2004</a:t>
            </a:r>
          </a:p>
        </p:txBody>
      </p:sp>
      <p:sp>
        <p:nvSpPr>
          <p:cNvPr id="6" name="Slide Number Placeholder 5"/>
          <p:cNvSpPr>
            <a:spLocks noGrp="1"/>
          </p:cNvSpPr>
          <p:nvPr>
            <p:ph type="sldNum" sz="quarter" idx="12"/>
          </p:nvPr>
        </p:nvSpPr>
        <p:spPr/>
        <p:txBody>
          <a:bodyPr/>
          <a:lstStyle>
            <a:lvl1pPr>
              <a:defRPr/>
            </a:lvl1pPr>
          </a:lstStyle>
          <a:p>
            <a:fld id="{6460D9E5-C886-4EA8-9146-1CCFD6888E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26887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 </a:t>
            </a:r>
            <a:r>
              <a:rPr lang="en-US" sz="1800">
                <a:solidFill>
                  <a:srgbClr val="000000"/>
                </a:solidFill>
              </a:rPr>
              <a:t>ISSAOS,  L’Aquila, Italy,  31Aug 2004</a:t>
            </a:r>
          </a:p>
        </p:txBody>
      </p:sp>
      <p:sp>
        <p:nvSpPr>
          <p:cNvPr id="7" name="Slide Number Placeholder 6"/>
          <p:cNvSpPr>
            <a:spLocks noGrp="1"/>
          </p:cNvSpPr>
          <p:nvPr>
            <p:ph type="sldNum" sz="quarter" idx="12"/>
          </p:nvPr>
        </p:nvSpPr>
        <p:spPr/>
        <p:txBody>
          <a:bodyPr/>
          <a:lstStyle>
            <a:lvl1pPr>
              <a:defRPr/>
            </a:lvl1pPr>
          </a:lstStyle>
          <a:p>
            <a:fld id="{05FB1895-FB21-41D9-97D9-07934D6819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88717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r>
              <a:rPr lang="en-US">
                <a:solidFill>
                  <a:srgbClr val="000000"/>
                </a:solidFill>
              </a:rPr>
              <a:t> </a:t>
            </a:r>
            <a:r>
              <a:rPr lang="en-US" sz="1800">
                <a:solidFill>
                  <a:srgbClr val="000000"/>
                </a:solidFill>
              </a:rPr>
              <a:t>ISSAOS,  L’Aquila, Italy,  31Aug 2004</a:t>
            </a:r>
          </a:p>
        </p:txBody>
      </p:sp>
      <p:sp>
        <p:nvSpPr>
          <p:cNvPr id="9" name="Slide Number Placeholder 8"/>
          <p:cNvSpPr>
            <a:spLocks noGrp="1"/>
          </p:cNvSpPr>
          <p:nvPr>
            <p:ph type="sldNum" sz="quarter" idx="12"/>
          </p:nvPr>
        </p:nvSpPr>
        <p:spPr/>
        <p:txBody>
          <a:bodyPr/>
          <a:lstStyle>
            <a:lvl1pPr>
              <a:defRPr/>
            </a:lvl1pPr>
          </a:lstStyle>
          <a:p>
            <a:fld id="{A1ED707A-F5EC-44A2-887D-2A6E8C54160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75650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 </a:t>
            </a:r>
            <a:r>
              <a:rPr lang="en-US" sz="1800">
                <a:solidFill>
                  <a:srgbClr val="000000"/>
                </a:solidFill>
              </a:rPr>
              <a:t>ISSAOS,  L’Aquila, Italy,  31Aug 2004</a:t>
            </a:r>
          </a:p>
        </p:txBody>
      </p:sp>
      <p:sp>
        <p:nvSpPr>
          <p:cNvPr id="5" name="Slide Number Placeholder 4"/>
          <p:cNvSpPr>
            <a:spLocks noGrp="1"/>
          </p:cNvSpPr>
          <p:nvPr>
            <p:ph type="sldNum" sz="quarter" idx="12"/>
          </p:nvPr>
        </p:nvSpPr>
        <p:spPr/>
        <p:txBody>
          <a:bodyPr/>
          <a:lstStyle>
            <a:lvl1pPr>
              <a:defRPr/>
            </a:lvl1pPr>
          </a:lstStyle>
          <a:p>
            <a:fld id="{151D1C22-D82C-4B64-AF68-2E7A9FF8E7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18220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n-US">
                <a:solidFill>
                  <a:srgbClr val="000000"/>
                </a:solidFill>
              </a:rPr>
              <a:t> </a:t>
            </a:r>
            <a:r>
              <a:rPr lang="en-US" sz="1800">
                <a:solidFill>
                  <a:srgbClr val="000000"/>
                </a:solidFill>
              </a:rPr>
              <a:t>ISSAOS,  L’Aquila, Italy,  31Aug 2004</a:t>
            </a:r>
          </a:p>
        </p:txBody>
      </p:sp>
      <p:sp>
        <p:nvSpPr>
          <p:cNvPr id="4" name="Slide Number Placeholder 3"/>
          <p:cNvSpPr>
            <a:spLocks noGrp="1"/>
          </p:cNvSpPr>
          <p:nvPr>
            <p:ph type="sldNum" sz="quarter" idx="12"/>
          </p:nvPr>
        </p:nvSpPr>
        <p:spPr/>
        <p:txBody>
          <a:bodyPr/>
          <a:lstStyle>
            <a:lvl1pPr>
              <a:defRPr/>
            </a:lvl1pPr>
          </a:lstStyle>
          <a:p>
            <a:fld id="{E5DC4890-15DE-41C8-912D-06A5C7039E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30605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 </a:t>
            </a:r>
            <a:r>
              <a:rPr lang="en-US" sz="1800">
                <a:solidFill>
                  <a:srgbClr val="000000"/>
                </a:solidFill>
              </a:rPr>
              <a:t>ISSAOS,  L’Aquila, Italy,  31Aug 2004</a:t>
            </a:r>
          </a:p>
        </p:txBody>
      </p:sp>
      <p:sp>
        <p:nvSpPr>
          <p:cNvPr id="7" name="Slide Number Placeholder 6"/>
          <p:cNvSpPr>
            <a:spLocks noGrp="1"/>
          </p:cNvSpPr>
          <p:nvPr>
            <p:ph type="sldNum" sz="quarter" idx="12"/>
          </p:nvPr>
        </p:nvSpPr>
        <p:spPr/>
        <p:txBody>
          <a:bodyPr/>
          <a:lstStyle>
            <a:lvl1pPr>
              <a:defRPr/>
            </a:lvl1pPr>
          </a:lstStyle>
          <a:p>
            <a:fld id="{ADD2A121-693E-450C-8EF7-8EBDD3A5E8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66201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 </a:t>
            </a:r>
            <a:r>
              <a:rPr lang="en-US" sz="1800">
                <a:solidFill>
                  <a:srgbClr val="000000"/>
                </a:solidFill>
              </a:rPr>
              <a:t>ISSAOS,  L’Aquila, Italy,  31Aug 2004</a:t>
            </a:r>
          </a:p>
        </p:txBody>
      </p:sp>
      <p:sp>
        <p:nvSpPr>
          <p:cNvPr id="7" name="Slide Number Placeholder 6"/>
          <p:cNvSpPr>
            <a:spLocks noGrp="1"/>
          </p:cNvSpPr>
          <p:nvPr>
            <p:ph type="sldNum" sz="quarter" idx="12"/>
          </p:nvPr>
        </p:nvSpPr>
        <p:spPr/>
        <p:txBody>
          <a:bodyPr/>
          <a:lstStyle>
            <a:lvl1pPr>
              <a:defRPr/>
            </a:lvl1pPr>
          </a:lstStyle>
          <a:p>
            <a:fld id="{8133BC0D-D83A-4F4A-A033-6939E31804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6683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theme" Target="../theme/theme3.xml"/><Relationship Id="rId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oleObject" Target="../embeddings/oleObject2.bin"/><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2.png"/><Relationship Id="rId2" Type="http://schemas.openxmlformats.org/officeDocument/2006/relationships/slideLayout" Target="../slideLayouts/slideLayout35.xml"/><Relationship Id="rId16" Type="http://schemas.openxmlformats.org/officeDocument/2006/relationships/oleObject" Target="../embeddings/oleObject1.bin"/><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vmlDrawing" Target="../drawings/vmlDrawing1.vml"/><Relationship Id="rId10" Type="http://schemas.openxmlformats.org/officeDocument/2006/relationships/slideLayout" Target="../slideLayouts/slideLayout43.xml"/><Relationship Id="rId19" Type="http://schemas.openxmlformats.org/officeDocument/2006/relationships/image" Target="../media/image3.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4.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Grp="1" noChangeArrowheads="1"/>
          </p:cNvSpPr>
          <p:nvPr>
            <p:ph type="title"/>
          </p:nvPr>
        </p:nvSpPr>
        <p:spPr bwMode="auto">
          <a:xfrm>
            <a:off x="506413" y="214313"/>
            <a:ext cx="83121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1027" name="Rectangle 10"/>
          <p:cNvSpPr>
            <a:spLocks noGrp="1" noChangeArrowheads="1"/>
          </p:cNvSpPr>
          <p:nvPr>
            <p:ph type="body" idx="1"/>
          </p:nvPr>
        </p:nvSpPr>
        <p:spPr bwMode="auto">
          <a:xfrm>
            <a:off x="538163" y="1600200"/>
            <a:ext cx="8289925"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4347"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a typeface="宋体" pitchFamily="2" charset="-122"/>
              </a:defRPr>
            </a:lvl1pPr>
          </a:lstStyle>
          <a:p>
            <a:pPr>
              <a:defRPr/>
            </a:pPr>
            <a:endParaRPr lang="en-US" altLang="zh-CN"/>
          </a:p>
        </p:txBody>
      </p:sp>
      <p:sp>
        <p:nvSpPr>
          <p:cNvPr id="14348"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a typeface="宋体" pitchFamily="2" charset="-122"/>
              </a:defRPr>
            </a:lvl1pPr>
          </a:lstStyle>
          <a:p>
            <a:pPr>
              <a:defRPr/>
            </a:pPr>
            <a:endParaRPr lang="en-US" altLang="zh-CN"/>
          </a:p>
        </p:txBody>
      </p:sp>
      <p:sp>
        <p:nvSpPr>
          <p:cNvPr id="14349"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a typeface="宋体" panose="02010600030101010101" pitchFamily="2" charset="-122"/>
              </a:defRPr>
            </a:lvl1pPr>
          </a:lstStyle>
          <a:p>
            <a:fld id="{3E8BE77B-B06D-4FE0-84EC-9B67D5FF5EBC}" type="slidenum">
              <a:rPr lang="en-US" altLang="zh-CN"/>
              <a:pPr/>
              <a:t>‹#›</a:t>
            </a:fld>
            <a:endParaRPr lang="en-US" altLang="zh-CN"/>
          </a:p>
        </p:txBody>
      </p:sp>
      <p:pic>
        <p:nvPicPr>
          <p:cNvPr id="1031" name="Picture 5"/>
          <p:cNvPicPr>
            <a:picLocks noChangeAspect="1" noChangeArrowheads="1"/>
          </p:cNvPicPr>
          <p:nvPr userDrawn="1"/>
        </p:nvPicPr>
        <p:blipFill>
          <a:blip r:embed="rId20">
            <a:extLst>
              <a:ext uri="{28A0092B-C50C-407E-A947-70E740481C1C}">
                <a14:useLocalDpi xmlns:a14="http://schemas.microsoft.com/office/drawing/2010/main" val="0"/>
              </a:ext>
            </a:extLst>
          </a:blip>
          <a:srcRect l="70589" t="7634" r="925" b="8389"/>
          <a:stretch>
            <a:fillRect/>
          </a:stretch>
        </p:blipFill>
        <p:spPr bwMode="auto">
          <a:xfrm>
            <a:off x="7589838" y="6057900"/>
            <a:ext cx="134461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2"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 id="2147483958" r:id="rId15"/>
    <p:sldLayoutId id="2147483959" r:id="rId16"/>
    <p:sldLayoutId id="2147483960" r:id="rId17"/>
    <p:sldLayoutId id="2147483961" r:id="rId18"/>
  </p:sldLayoutIdLst>
  <p:txStyles>
    <p:titleStyle>
      <a:lvl1pPr algn="l" rtl="0" eaLnBrk="0" fontAlgn="base" hangingPunct="0">
        <a:spcBef>
          <a:spcPct val="0"/>
        </a:spcBef>
        <a:spcAft>
          <a:spcPct val="0"/>
        </a:spcAft>
        <a:defRPr sz="4000">
          <a:solidFill>
            <a:schemeClr val="hlink"/>
          </a:solidFill>
          <a:latin typeface="+mj-lt"/>
          <a:ea typeface="+mj-ea"/>
          <a:cs typeface="+mj-cs"/>
        </a:defRPr>
      </a:lvl1pPr>
      <a:lvl2pPr algn="l" rtl="0" eaLnBrk="0" fontAlgn="base" hangingPunct="0">
        <a:spcBef>
          <a:spcPct val="0"/>
        </a:spcBef>
        <a:spcAft>
          <a:spcPct val="0"/>
        </a:spcAft>
        <a:defRPr sz="4000">
          <a:solidFill>
            <a:schemeClr val="hlink"/>
          </a:solidFill>
          <a:latin typeface="Times New Roman" pitchFamily="18" charset="0"/>
        </a:defRPr>
      </a:lvl2pPr>
      <a:lvl3pPr algn="l" rtl="0" eaLnBrk="0" fontAlgn="base" hangingPunct="0">
        <a:spcBef>
          <a:spcPct val="0"/>
        </a:spcBef>
        <a:spcAft>
          <a:spcPct val="0"/>
        </a:spcAft>
        <a:defRPr sz="4000">
          <a:solidFill>
            <a:schemeClr val="hlink"/>
          </a:solidFill>
          <a:latin typeface="Times New Roman" pitchFamily="18" charset="0"/>
        </a:defRPr>
      </a:lvl3pPr>
      <a:lvl4pPr algn="l" rtl="0" eaLnBrk="0" fontAlgn="base" hangingPunct="0">
        <a:spcBef>
          <a:spcPct val="0"/>
        </a:spcBef>
        <a:spcAft>
          <a:spcPct val="0"/>
        </a:spcAft>
        <a:defRPr sz="4000">
          <a:solidFill>
            <a:schemeClr val="hlink"/>
          </a:solidFill>
          <a:latin typeface="Times New Roman" pitchFamily="18" charset="0"/>
        </a:defRPr>
      </a:lvl4pPr>
      <a:lvl5pPr algn="l" rtl="0" eaLnBrk="0" fontAlgn="base" hangingPunct="0">
        <a:spcBef>
          <a:spcPct val="0"/>
        </a:spcBef>
        <a:spcAft>
          <a:spcPct val="0"/>
        </a:spcAft>
        <a:defRPr sz="4000">
          <a:solidFill>
            <a:schemeClr val="hlink"/>
          </a:solidFill>
          <a:latin typeface="Times New Roman" pitchFamily="18" charset="0"/>
        </a:defRPr>
      </a:lvl5pPr>
      <a:lvl6pPr marL="457200" algn="l" rtl="0" fontAlgn="base">
        <a:spcBef>
          <a:spcPct val="0"/>
        </a:spcBef>
        <a:spcAft>
          <a:spcPct val="0"/>
        </a:spcAft>
        <a:defRPr sz="4000">
          <a:solidFill>
            <a:schemeClr val="hlink"/>
          </a:solidFill>
          <a:latin typeface="Times New Roman" pitchFamily="18" charset="0"/>
        </a:defRPr>
      </a:lvl6pPr>
      <a:lvl7pPr marL="914400" algn="l" rtl="0" fontAlgn="base">
        <a:spcBef>
          <a:spcPct val="0"/>
        </a:spcBef>
        <a:spcAft>
          <a:spcPct val="0"/>
        </a:spcAft>
        <a:defRPr sz="4000">
          <a:solidFill>
            <a:schemeClr val="hlink"/>
          </a:solidFill>
          <a:latin typeface="Times New Roman" pitchFamily="18" charset="0"/>
        </a:defRPr>
      </a:lvl7pPr>
      <a:lvl8pPr marL="1371600" algn="l" rtl="0" fontAlgn="base">
        <a:spcBef>
          <a:spcPct val="0"/>
        </a:spcBef>
        <a:spcAft>
          <a:spcPct val="0"/>
        </a:spcAft>
        <a:defRPr sz="4000">
          <a:solidFill>
            <a:schemeClr val="hlink"/>
          </a:solidFill>
          <a:latin typeface="Times New Roman" pitchFamily="18" charset="0"/>
        </a:defRPr>
      </a:lvl8pPr>
      <a:lvl9pPr marL="1828800" algn="l" rtl="0" fontAlgn="base">
        <a:spcBef>
          <a:spcPct val="0"/>
        </a:spcBef>
        <a:spcAft>
          <a:spcPct val="0"/>
        </a:spcAft>
        <a:defRPr sz="4000">
          <a:solidFill>
            <a:schemeClr val="hlink"/>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rgbClr val="000099"/>
          </a:solidFill>
          <a:latin typeface="+mn-lt"/>
          <a:ea typeface="+mn-ea"/>
          <a:cs typeface="+mn-cs"/>
        </a:defRPr>
      </a:lvl1pPr>
      <a:lvl2pPr marL="742950" indent="-285750" algn="l" rtl="0" eaLnBrk="0" fontAlgn="base" hangingPunct="0">
        <a:spcBef>
          <a:spcPct val="20000"/>
        </a:spcBef>
        <a:spcAft>
          <a:spcPct val="0"/>
        </a:spcAft>
        <a:buClr>
          <a:srgbClr val="0000FF"/>
        </a:buClr>
        <a:buSzPct val="55000"/>
        <a:buFont typeface="Wingdings" panose="05000000000000000000" pitchFamily="2" charset="2"/>
        <a:buChar char="n"/>
        <a:defRPr sz="2800">
          <a:solidFill>
            <a:srgbClr val="0000FF"/>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4B23466A-0EB2-A241-9B10-63C451FA45C8}" type="datetimeFigureOut">
              <a:rPr lang="en-US" smtClean="0">
                <a:solidFill>
                  <a:prstClr val="black">
                    <a:tint val="75000"/>
                  </a:prstClr>
                </a:solidFill>
                <a:latin typeface="Calibri"/>
              </a:rPr>
              <a:pPr defTabSz="457200" eaLnBrk="1" fontAlgn="auto" hangingPunct="1">
                <a:spcBef>
                  <a:spcPts val="0"/>
                </a:spcBef>
                <a:spcAft>
                  <a:spcPts val="0"/>
                </a:spcAft>
              </a:pPr>
              <a:t>11/9/2017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50AC299A-FA9F-E342-A8E7-47B601CD30A7}" type="slidenum">
              <a:rPr lang="en-US" smtClean="0">
                <a:solidFill>
                  <a:prstClr val="black">
                    <a:tint val="75000"/>
                  </a:prstClr>
                </a:solidFill>
                <a:latin typeface="Calibri"/>
              </a:rPr>
              <a:pPr defTabSz="45720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1837572"/>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B4CF2339-A6B2-4E35-BDC8-ADF1766076FC}" type="datetimeFigureOut">
              <a:rPr lang="en-US" smtClean="0">
                <a:solidFill>
                  <a:prstClr val="black">
                    <a:tint val="75000"/>
                  </a:prstClr>
                </a:solidFill>
                <a:latin typeface="Calibri" panose="020F0502020204030204"/>
              </a:rPr>
              <a:pPr eaLnBrk="1" fontAlgn="auto" hangingPunct="1">
                <a:spcBef>
                  <a:spcPts val="0"/>
                </a:spcBef>
                <a:spcAft>
                  <a:spcPts val="0"/>
                </a:spcAft>
              </a:pPr>
              <a:t>11/9/2017</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5CD8B64F-7397-48D6-B7AB-11891CCECC6C}" type="slidenum">
              <a:rPr lang="en-US" smtClean="0">
                <a:solidFill>
                  <a:prstClr val="black">
                    <a:tint val="75000"/>
                  </a:prstClr>
                </a:solidFill>
                <a:latin typeface="Calibri" panose="020F0502020204030204"/>
              </a:rPr>
              <a:pPr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75964743"/>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5767D0F4-56B3-472B-AA2B-558BB47949CE}" type="datetimeFigureOut">
              <a:rPr lang="en-US" smtClean="0">
                <a:solidFill>
                  <a:prstClr val="black">
                    <a:tint val="75000"/>
                  </a:prstClr>
                </a:solidFill>
                <a:latin typeface="Calibri" panose="020F0502020204030204"/>
              </a:rPr>
              <a:pPr eaLnBrk="1" fontAlgn="auto" hangingPunct="1">
                <a:spcBef>
                  <a:spcPts val="0"/>
                </a:spcBef>
                <a:spcAft>
                  <a:spcPts val="0"/>
                </a:spcAft>
              </a:pPr>
              <a:t>11/9/2017</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067E5701-D28D-49DD-8E7F-385C8B7881C2}" type="slidenum">
              <a:rPr lang="en-US" smtClean="0">
                <a:solidFill>
                  <a:prstClr val="black">
                    <a:tint val="75000"/>
                  </a:prstClr>
                </a:solidFill>
                <a:latin typeface="Calibri" panose="020F0502020204030204"/>
              </a:rPr>
              <a:pPr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581332021"/>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6756"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mn-lt"/>
                <a:ea typeface="+mn-ea"/>
              </a:defRPr>
            </a:lvl1pPr>
          </a:lstStyle>
          <a:p>
            <a:pPr>
              <a:defRPr/>
            </a:pPr>
            <a:endParaRPr lang="en-US"/>
          </a:p>
        </p:txBody>
      </p:sp>
      <p:sp>
        <p:nvSpPr>
          <p:cNvPr id="586757"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mn-lt"/>
                <a:ea typeface="+mn-ea"/>
              </a:defRPr>
            </a:lvl1pPr>
          </a:lstStyle>
          <a:p>
            <a:pPr>
              <a:defRPr/>
            </a:pPr>
            <a:endParaRPr lang="en-US"/>
          </a:p>
        </p:txBody>
      </p:sp>
      <p:sp>
        <p:nvSpPr>
          <p:cNvPr id="586758"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latin typeface="+mn-lt"/>
                <a:ea typeface="+mn-ea"/>
              </a:defRPr>
            </a:lvl1pPr>
          </a:lstStyle>
          <a:p>
            <a:pPr>
              <a:defRPr/>
            </a:pPr>
            <a:fld id="{2E818745-C8C3-44BD-B15C-CB96040AB816}" type="slidenum">
              <a:rPr lang="en-US"/>
              <a:pPr>
                <a:defRPr/>
              </a:pPr>
              <a:t>‹#›</a:t>
            </a:fld>
            <a:endParaRPr lang="en-US"/>
          </a:p>
        </p:txBody>
      </p:sp>
    </p:spTree>
    <p:extLst>
      <p:ext uri="{BB962C8B-B14F-4D97-AF65-F5344CB8AC3E}">
        <p14:creationId xmlns:p14="http://schemas.microsoft.com/office/powerpoint/2010/main" val="575444868"/>
      </p:ext>
    </p:extLst>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Ls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ko-KR" smtClean="0"/>
              <a:t>Click to edit Master title style</a:t>
            </a:r>
            <a:endParaRPr lang="ko-KR" alt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latinLnBrk="1" hangingPunct="1">
              <a:spcBef>
                <a:spcPts val="0"/>
              </a:spcBef>
              <a:spcAft>
                <a:spcPts val="0"/>
              </a:spcAft>
            </a:pPr>
            <a:fld id="{CBE7AC6D-093A-49D4-A13D-E2C1865FE81B}" type="datetimeFigureOut">
              <a:rPr lang="ko-KR" altLang="en-US" smtClean="0">
                <a:solidFill>
                  <a:prstClr val="black">
                    <a:tint val="75000"/>
                  </a:prstClr>
                </a:solidFill>
                <a:latin typeface="맑은 고딕"/>
              </a:rPr>
              <a:pPr eaLnBrk="1" fontAlgn="auto" latinLnBrk="1" hangingPunct="1">
                <a:spcBef>
                  <a:spcPts val="0"/>
                </a:spcBef>
                <a:spcAft>
                  <a:spcPts val="0"/>
                </a:spcAft>
              </a:pPr>
              <a:t>2017-11-09</a:t>
            </a:fld>
            <a:endParaRPr lang="ko-KR" altLang="en-US">
              <a:solidFill>
                <a:prstClr val="black">
                  <a:tint val="75000"/>
                </a:prstClr>
              </a:solidFill>
              <a:latin typeface="맑은 고딕"/>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latinLnBrk="1" hangingPunct="1">
              <a:spcBef>
                <a:spcPts val="0"/>
              </a:spcBef>
              <a:spcAft>
                <a:spcPts val="0"/>
              </a:spcAft>
            </a:pPr>
            <a:endParaRPr lang="ko-KR" altLang="en-US">
              <a:solidFill>
                <a:prstClr val="black">
                  <a:tint val="75000"/>
                </a:prstClr>
              </a:solidFill>
              <a:latin typeface="맑은 고딕"/>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latinLnBrk="1" hangingPunct="1">
              <a:spcBef>
                <a:spcPts val="0"/>
              </a:spcBef>
              <a:spcAft>
                <a:spcPts val="0"/>
              </a:spcAft>
            </a:pPr>
            <a:fld id="{ED39AD24-8AED-4827-BC1F-AA5A124DAC80}" type="slidenum">
              <a:rPr lang="ko-KR" altLang="en-US" smtClean="0">
                <a:solidFill>
                  <a:prstClr val="black">
                    <a:tint val="75000"/>
                  </a:prstClr>
                </a:solidFill>
                <a:latin typeface="맑은 고딕"/>
              </a:rPr>
              <a:pPr eaLnBrk="1" fontAlgn="auto" latinLnBrk="1" hangingPunct="1">
                <a:spcBef>
                  <a:spcPts val="0"/>
                </a:spcBef>
                <a:spcAft>
                  <a:spcPts val="0"/>
                </a:spcAft>
              </a:pPr>
              <a:t>‹#›</a:t>
            </a:fld>
            <a:endParaRPr lang="ko-KR" altLang="en-US">
              <a:solidFill>
                <a:prstClr val="black">
                  <a:tint val="75000"/>
                </a:prstClr>
              </a:solidFill>
              <a:latin typeface="맑은 고딕"/>
            </a:endParaRPr>
          </a:p>
        </p:txBody>
      </p:sp>
    </p:spTree>
    <p:extLst>
      <p:ext uri="{BB962C8B-B14F-4D97-AF65-F5344CB8AC3E}">
        <p14:creationId xmlns:p14="http://schemas.microsoft.com/office/powerpoint/2010/main" val="1887939737"/>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99">
            <a:alpha val="0"/>
          </a:srgbClr>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6"/>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Times New Roman" charset="0"/>
              </a:defRPr>
            </a:lvl1pPr>
          </a:lstStyle>
          <a:p>
            <a:pPr eaLnBrk="1" hangingPunct="1"/>
            <a:fld id="{4618C8EF-7C3F-EB42-804E-01161A8244B6}" type="datetime1">
              <a:rPr lang="en-US" smtClean="0">
                <a:ea typeface="ＭＳ Ｐゴシック" charset="0"/>
              </a:rPr>
              <a:pPr eaLnBrk="1" hangingPunct="1"/>
              <a:t>11/9/2017</a:t>
            </a:fld>
            <a:endParaRPr lang="en-US" smtClean="0">
              <a:ea typeface="ＭＳ Ｐゴシック" charset="0"/>
            </a:endParaRPr>
          </a:p>
        </p:txBody>
      </p:sp>
      <p:sp>
        <p:nvSpPr>
          <p:cNvPr id="5" name="Footer Placeholder 4"/>
          <p:cNvSpPr>
            <a:spLocks noGrp="1"/>
          </p:cNvSpPr>
          <p:nvPr>
            <p:ph type="ftr" sz="quarter" idx="3"/>
          </p:nvPr>
        </p:nvSpPr>
        <p:spPr>
          <a:xfrm>
            <a:off x="3124200" y="635636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Times New Roman" pitchFamily="18" charset="0"/>
              </a:defRPr>
            </a:lvl1pPr>
          </a:lstStyle>
          <a:p>
            <a:pPr eaLnBrk="1" hangingPunct="1">
              <a:defRPr/>
            </a:pPr>
            <a:endParaRPr lang="en-US"/>
          </a:p>
        </p:txBody>
      </p:sp>
      <p:sp>
        <p:nvSpPr>
          <p:cNvPr id="6" name="Slide Number Placeholder 5"/>
          <p:cNvSpPr>
            <a:spLocks noGrp="1"/>
          </p:cNvSpPr>
          <p:nvPr>
            <p:ph type="sldNum" sz="quarter" idx="4"/>
          </p:nvPr>
        </p:nvSpPr>
        <p:spPr>
          <a:xfrm>
            <a:off x="6553200" y="6356366"/>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Times New Roman" charset="0"/>
              </a:defRPr>
            </a:lvl1pPr>
          </a:lstStyle>
          <a:p>
            <a:pPr eaLnBrk="1" hangingPunct="1"/>
            <a:fld id="{4E837D3D-FC54-4843-BC5C-B457D03B4475}" type="slidenum">
              <a:rPr lang="en-US" smtClean="0">
                <a:ea typeface="ＭＳ Ｐゴシック" charset="0"/>
              </a:rPr>
              <a:pPr eaLnBrk="1" hangingPunct="1"/>
              <a:t>‹#›</a:t>
            </a:fld>
            <a:endParaRPr lang="en-US" smtClean="0">
              <a:ea typeface="ＭＳ Ｐゴシック" charset="0"/>
            </a:endParaRPr>
          </a:p>
        </p:txBody>
      </p:sp>
    </p:spTree>
    <p:extLst>
      <p:ext uri="{BB962C8B-B14F-4D97-AF65-F5344CB8AC3E}">
        <p14:creationId xmlns:p14="http://schemas.microsoft.com/office/powerpoint/2010/main" val="1633510581"/>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AEAEA">
            <a:alpha val="0"/>
          </a:srgbClr>
        </a:solidFill>
        <a:effectLst/>
      </p:bgPr>
    </p:bg>
    <p:spTree>
      <p:nvGrpSpPr>
        <p:cNvPr id="1" name=""/>
        <p:cNvGrpSpPr/>
        <p:nvPr/>
      </p:nvGrpSpPr>
      <p:grpSpPr>
        <a:xfrm>
          <a:off x="0" y="0"/>
          <a:ext cx="0" cy="0"/>
          <a:chOff x="0" y="0"/>
          <a:chExt cx="0" cy="0"/>
        </a:xfrm>
      </p:grpSpPr>
      <p:sp>
        <p:nvSpPr>
          <p:cNvPr id="4280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280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7010400" y="6629400"/>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defRPr>
            </a:lvl1pPr>
          </a:lstStyle>
          <a:p>
            <a:pPr eaLnBrk="1" hangingPunct="1"/>
            <a:endParaRPr lang="en-US">
              <a:solidFill>
                <a:srgbClr val="000000"/>
              </a:solidFill>
              <a:cs typeface="Times New Roman" pitchFamily="18" charset="0"/>
            </a:endParaRPr>
          </a:p>
        </p:txBody>
      </p:sp>
      <p:sp>
        <p:nvSpPr>
          <p:cNvPr id="428037" name="Rectangle 5"/>
          <p:cNvSpPr>
            <a:spLocks noGrp="1" noChangeArrowheads="1"/>
          </p:cNvSpPr>
          <p:nvPr>
            <p:ph type="ftr" sz="quarter" idx="3"/>
          </p:nvPr>
        </p:nvSpPr>
        <p:spPr bwMode="auto">
          <a:xfrm>
            <a:off x="1905000" y="6245225"/>
            <a:ext cx="4800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1" hangingPunct="1"/>
            <a:endParaRPr lang="en-US">
              <a:solidFill>
                <a:srgbClr val="000000"/>
              </a:solidFill>
              <a:cs typeface="Times New Roman" pitchFamily="18" charset="0"/>
            </a:endParaRPr>
          </a:p>
        </p:txBody>
      </p:sp>
      <p:graphicFrame>
        <p:nvGraphicFramePr>
          <p:cNvPr id="428038" name="Object 6"/>
          <p:cNvGraphicFramePr>
            <a:graphicFrameLocks noChangeAspect="1"/>
          </p:cNvGraphicFramePr>
          <p:nvPr/>
        </p:nvGraphicFramePr>
        <p:xfrm>
          <a:off x="7543800" y="5970588"/>
          <a:ext cx="1438275" cy="754062"/>
        </p:xfrm>
        <a:graphic>
          <a:graphicData uri="http://schemas.openxmlformats.org/presentationml/2006/ole">
            <mc:AlternateContent xmlns:mc="http://schemas.openxmlformats.org/markup-compatibility/2006">
              <mc:Choice xmlns:v="urn:schemas-microsoft-com:vml" Requires="v">
                <p:oleObj spid="_x0000_s138540" name="Drawing" r:id="rId16" imgW="1971564" imgH="933473" progId="">
                  <p:embed/>
                </p:oleObj>
              </mc:Choice>
              <mc:Fallback>
                <p:oleObj name="Drawing" r:id="rId16" imgW="1971564" imgH="933473"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43800" y="5970588"/>
                        <a:ext cx="1438275" cy="754062"/>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28039" name="Object 7"/>
          <p:cNvGraphicFramePr>
            <a:graphicFrameLocks noChangeAspect="1"/>
          </p:cNvGraphicFramePr>
          <p:nvPr/>
        </p:nvGraphicFramePr>
        <p:xfrm>
          <a:off x="152400" y="5791200"/>
          <a:ext cx="914400" cy="914400"/>
        </p:xfrm>
        <a:graphic>
          <a:graphicData uri="http://schemas.openxmlformats.org/presentationml/2006/ole">
            <mc:AlternateContent xmlns:mc="http://schemas.openxmlformats.org/markup-compatibility/2006">
              <mc:Choice xmlns:v="urn:schemas-microsoft-com:vml" Requires="v">
                <p:oleObj spid="_x0000_s138541" name="Drawing" r:id="rId18" imgW="1276261" imgH="1276261" progId="">
                  <p:embed/>
                </p:oleObj>
              </mc:Choice>
              <mc:Fallback>
                <p:oleObj name="Drawing" r:id="rId18" imgW="1276261" imgH="1276261" progId="">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2400" y="5791200"/>
                        <a:ext cx="914400" cy="9144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78737429"/>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 id="2147484124" r:id="rId13"/>
  </p:sldLayoutIdLst>
  <p:transition advClick="0"/>
  <p:hf sldNum="0"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BFB5C67B-9492-4D9C-A882-73679E2CC996}" type="datetimeFigureOut">
              <a:rPr lang="en-US" smtClean="0">
                <a:solidFill>
                  <a:prstClr val="black">
                    <a:tint val="75000"/>
                  </a:prstClr>
                </a:solidFill>
                <a:latin typeface="Calibri" panose="020F0502020204030204"/>
              </a:rPr>
              <a:pPr eaLnBrk="1" fontAlgn="auto" hangingPunct="1">
                <a:spcBef>
                  <a:spcPts val="0"/>
                </a:spcBef>
                <a:spcAft>
                  <a:spcPts val="0"/>
                </a:spcAft>
              </a:pPr>
              <a:t>11/9/2017</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5632D3E7-549E-4F99-8D56-2A603FA68F3D}" type="slidenum">
              <a:rPr lang="en-US" smtClean="0">
                <a:solidFill>
                  <a:prstClr val="black">
                    <a:tint val="75000"/>
                  </a:prstClr>
                </a:solidFill>
                <a:latin typeface="Calibri" panose="020F0502020204030204"/>
              </a:rPr>
              <a:pPr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806347656"/>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BFB5C67B-9492-4D9C-A882-73679E2CC996}" type="datetimeFigureOut">
              <a:rPr lang="en-US" smtClean="0">
                <a:solidFill>
                  <a:prstClr val="black">
                    <a:tint val="75000"/>
                  </a:prstClr>
                </a:solidFill>
                <a:latin typeface="Calibri" panose="020F0502020204030204"/>
              </a:rPr>
              <a:pPr eaLnBrk="1" fontAlgn="auto" hangingPunct="1">
                <a:spcBef>
                  <a:spcPts val="0"/>
                </a:spcBef>
                <a:spcAft>
                  <a:spcPts val="0"/>
                </a:spcAft>
              </a:pPr>
              <a:t>11/9/2017</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5632D3E7-549E-4F99-8D56-2A603FA68F3D}" type="slidenum">
              <a:rPr lang="en-US" smtClean="0">
                <a:solidFill>
                  <a:prstClr val="black">
                    <a:tint val="75000"/>
                  </a:prstClr>
                </a:solidFill>
                <a:latin typeface="Calibri" panose="020F0502020204030204"/>
              </a:rPr>
              <a:pPr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597258730"/>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BFB5C67B-9492-4D9C-A882-73679E2CC996}" type="datetimeFigureOut">
              <a:rPr lang="en-US" smtClean="0">
                <a:solidFill>
                  <a:prstClr val="black">
                    <a:tint val="75000"/>
                  </a:prstClr>
                </a:solidFill>
                <a:latin typeface="Calibri" panose="020F0502020204030204"/>
              </a:rPr>
              <a:pPr eaLnBrk="1" fontAlgn="auto" hangingPunct="1">
                <a:spcBef>
                  <a:spcPts val="0"/>
                </a:spcBef>
                <a:spcAft>
                  <a:spcPts val="0"/>
                </a:spcAft>
              </a:pPr>
              <a:t>11/9/2017</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5632D3E7-549E-4F99-8D56-2A603FA68F3D}" type="slidenum">
              <a:rPr lang="en-US" smtClean="0">
                <a:solidFill>
                  <a:prstClr val="black">
                    <a:tint val="75000"/>
                  </a:prstClr>
                </a:solidFill>
                <a:latin typeface="Calibri" panose="020F0502020204030204"/>
              </a:rPr>
              <a:pPr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160761335"/>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ko-KR" smtClean="0"/>
              <a:t>Click to edit Master title style</a:t>
            </a:r>
            <a:endParaRPr lang="ko-KR" alt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latinLnBrk="1" hangingPunct="1">
              <a:spcBef>
                <a:spcPts val="0"/>
              </a:spcBef>
              <a:spcAft>
                <a:spcPts val="0"/>
              </a:spcAft>
            </a:pPr>
            <a:fld id="{CBE7AC6D-093A-49D4-A13D-E2C1865FE81B}" type="datetimeFigureOut">
              <a:rPr lang="ko-KR" altLang="en-US" smtClean="0">
                <a:solidFill>
                  <a:prstClr val="black">
                    <a:tint val="75000"/>
                  </a:prstClr>
                </a:solidFill>
                <a:latin typeface="맑은 고딕"/>
              </a:rPr>
              <a:pPr eaLnBrk="1" fontAlgn="auto" latinLnBrk="1" hangingPunct="1">
                <a:spcBef>
                  <a:spcPts val="0"/>
                </a:spcBef>
                <a:spcAft>
                  <a:spcPts val="0"/>
                </a:spcAft>
              </a:pPr>
              <a:t>2017-11-09</a:t>
            </a:fld>
            <a:endParaRPr lang="ko-KR" altLang="en-US">
              <a:solidFill>
                <a:prstClr val="black">
                  <a:tint val="75000"/>
                </a:prstClr>
              </a:solidFill>
              <a:latin typeface="맑은 고딕"/>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latinLnBrk="1" hangingPunct="1">
              <a:spcBef>
                <a:spcPts val="0"/>
              </a:spcBef>
              <a:spcAft>
                <a:spcPts val="0"/>
              </a:spcAft>
            </a:pPr>
            <a:endParaRPr lang="ko-KR" altLang="en-US">
              <a:solidFill>
                <a:prstClr val="black">
                  <a:tint val="75000"/>
                </a:prstClr>
              </a:solidFill>
              <a:latin typeface="맑은 고딕"/>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latinLnBrk="1" hangingPunct="1">
              <a:spcBef>
                <a:spcPts val="0"/>
              </a:spcBef>
              <a:spcAft>
                <a:spcPts val="0"/>
              </a:spcAft>
            </a:pPr>
            <a:fld id="{ED39AD24-8AED-4827-BC1F-AA5A124DAC80}" type="slidenum">
              <a:rPr lang="ko-KR" altLang="en-US" smtClean="0">
                <a:solidFill>
                  <a:prstClr val="black">
                    <a:tint val="75000"/>
                  </a:prstClr>
                </a:solidFill>
                <a:latin typeface="맑은 고딕"/>
              </a:rPr>
              <a:pPr eaLnBrk="1" fontAlgn="auto" latinLnBrk="1" hangingPunct="1">
                <a:spcBef>
                  <a:spcPts val="0"/>
                </a:spcBef>
                <a:spcAft>
                  <a:spcPts val="0"/>
                </a:spcAft>
              </a:pPr>
              <a:t>‹#›</a:t>
            </a:fld>
            <a:endParaRPr lang="ko-KR" altLang="en-US">
              <a:solidFill>
                <a:prstClr val="black">
                  <a:tint val="75000"/>
                </a:prstClr>
              </a:solidFill>
              <a:latin typeface="맑은 고딕"/>
            </a:endParaRPr>
          </a:p>
        </p:txBody>
      </p:sp>
    </p:spTree>
    <p:extLst>
      <p:ext uri="{BB962C8B-B14F-4D97-AF65-F5344CB8AC3E}">
        <p14:creationId xmlns:p14="http://schemas.microsoft.com/office/powerpoint/2010/main" val="2509356080"/>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smtClean="0">
              <a:solidFill>
                <a:srgbClr val="000000"/>
              </a:solidFill>
              <a:latin typeface="Times New Roman"/>
            </a:endParaRPr>
          </a:p>
        </p:txBody>
      </p:sp>
      <p:sp>
        <p:nvSpPr>
          <p:cNvPr id="1029" name="Rectangle 5"/>
          <p:cNvSpPr>
            <a:spLocks noGrp="1" noChangeArrowheads="1"/>
          </p:cNvSpPr>
          <p:nvPr>
            <p:ph type="ftr" sz="quarter" idx="3"/>
          </p:nvPr>
        </p:nvSpPr>
        <p:spPr bwMode="auto">
          <a:xfrm>
            <a:off x="1143000" y="6400800"/>
            <a:ext cx="640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1" hangingPunct="1"/>
            <a:r>
              <a:rPr lang="en-US" smtClean="0">
                <a:solidFill>
                  <a:srgbClr val="000000"/>
                </a:solidFill>
                <a:latin typeface="Times New Roman"/>
              </a:rPr>
              <a:t> </a:t>
            </a:r>
            <a:r>
              <a:rPr lang="en-US" sz="1800" smtClean="0">
                <a:solidFill>
                  <a:srgbClr val="000000"/>
                </a:solidFill>
                <a:latin typeface="Times New Roman"/>
              </a:rPr>
              <a:t>ISSAOS,  L’Aquila, Italy,  31Aug 2004</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2426D3F-B63F-453D-A191-A900B1D6669C}" type="slidenum">
              <a:rPr lang="en-US" smtClean="0">
                <a:solidFill>
                  <a:srgbClr val="000000"/>
                </a:solidFill>
                <a:latin typeface="Times New Roman"/>
              </a:rPr>
              <a:pPr eaLnBrk="1" hangingPunct="1"/>
              <a:t>‹#›</a:t>
            </a:fld>
            <a:endParaRPr lang="en-US" smtClean="0">
              <a:solidFill>
                <a:srgbClr val="000000"/>
              </a:solidFill>
              <a:latin typeface="Times New Roman"/>
            </a:endParaRPr>
          </a:p>
        </p:txBody>
      </p:sp>
      <p:grpSp>
        <p:nvGrpSpPr>
          <p:cNvPr id="1031" name="Group 7"/>
          <p:cNvGrpSpPr>
            <a:grpSpLocks/>
          </p:cNvGrpSpPr>
          <p:nvPr userDrawn="1"/>
        </p:nvGrpSpPr>
        <p:grpSpPr bwMode="auto">
          <a:xfrm>
            <a:off x="533400" y="5943600"/>
            <a:ext cx="8305800" cy="687388"/>
            <a:chOff x="336" y="3744"/>
            <a:chExt cx="5232" cy="433"/>
          </a:xfrm>
        </p:grpSpPr>
        <p:sp>
          <p:nvSpPr>
            <p:cNvPr id="1032" name="Line 8"/>
            <p:cNvSpPr>
              <a:spLocks noChangeShapeType="1"/>
            </p:cNvSpPr>
            <p:nvPr/>
          </p:nvSpPr>
          <p:spPr bwMode="auto">
            <a:xfrm>
              <a:off x="336" y="3984"/>
              <a:ext cx="436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000" smtClean="0">
                <a:solidFill>
                  <a:srgbClr val="000000"/>
                </a:solidFill>
                <a:latin typeface="Times New Roman"/>
              </a:endParaRPr>
            </a:p>
          </p:txBody>
        </p:sp>
        <p:sp>
          <p:nvSpPr>
            <p:cNvPr id="1033" name="Line 9"/>
            <p:cNvSpPr>
              <a:spLocks noChangeShapeType="1"/>
            </p:cNvSpPr>
            <p:nvPr/>
          </p:nvSpPr>
          <p:spPr bwMode="auto">
            <a:xfrm>
              <a:off x="336" y="3936"/>
              <a:ext cx="436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000" smtClean="0">
                <a:solidFill>
                  <a:srgbClr val="000000"/>
                </a:solidFill>
                <a:latin typeface="Times New Roman"/>
              </a:endParaRPr>
            </a:p>
          </p:txBody>
        </p:sp>
        <p:sp>
          <p:nvSpPr>
            <p:cNvPr id="1034" name="Line 10"/>
            <p:cNvSpPr>
              <a:spLocks noChangeShapeType="1"/>
            </p:cNvSpPr>
            <p:nvPr/>
          </p:nvSpPr>
          <p:spPr bwMode="auto">
            <a:xfrm>
              <a:off x="336" y="4032"/>
              <a:ext cx="436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2000" smtClean="0">
                <a:solidFill>
                  <a:srgbClr val="000000"/>
                </a:solidFill>
                <a:latin typeface="Times New Roman"/>
              </a:endParaRPr>
            </a:p>
          </p:txBody>
        </p:sp>
        <p:pic>
          <p:nvPicPr>
            <p:cNvPr id="1035" name="Picture 11" descr="cap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00" y="3744"/>
              <a:ext cx="768" cy="4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32635218"/>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Lst>
  <p:hf sldNum="0" hd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jan_animation_new_data.mpeg" TargetMode="Externa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5.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0.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81.xml"/><Relationship Id="rId1" Type="http://schemas.openxmlformats.org/officeDocument/2006/relationships/vmlDrawing" Target="../drawings/vmlDrawing2.vml"/><Relationship Id="rId4" Type="http://schemas.openxmlformats.org/officeDocument/2006/relationships/image" Target="../media/image23.w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8" Type="http://schemas.openxmlformats.org/officeDocument/2006/relationships/image" Target="../media/image26.wmf"/><Relationship Id="rId13" Type="http://schemas.openxmlformats.org/officeDocument/2006/relationships/image" Target="../media/image28.wmf"/><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oleObject" Target="../embeddings/oleObject9.bin"/><Relationship Id="rId17" Type="http://schemas.openxmlformats.org/officeDocument/2006/relationships/image" Target="../media/image30.wmf"/><Relationship Id="rId2" Type="http://schemas.openxmlformats.org/officeDocument/2006/relationships/slideLayout" Target="../slideLayouts/slideLayout85.xml"/><Relationship Id="rId16" Type="http://schemas.openxmlformats.org/officeDocument/2006/relationships/oleObject" Target="../embeddings/oleObject11.bin"/><Relationship Id="rId1" Type="http://schemas.openxmlformats.org/officeDocument/2006/relationships/vmlDrawing" Target="../drawings/vmlDrawing3.vml"/><Relationship Id="rId6" Type="http://schemas.openxmlformats.org/officeDocument/2006/relationships/image" Target="../media/image25.wmf"/><Relationship Id="rId11" Type="http://schemas.openxmlformats.org/officeDocument/2006/relationships/oleObject" Target="../embeddings/oleObject8.bin"/><Relationship Id="rId5" Type="http://schemas.openxmlformats.org/officeDocument/2006/relationships/oleObject" Target="../embeddings/oleObject5.bin"/><Relationship Id="rId15" Type="http://schemas.openxmlformats.org/officeDocument/2006/relationships/image" Target="../media/image29.wmf"/><Relationship Id="rId10" Type="http://schemas.openxmlformats.org/officeDocument/2006/relationships/image" Target="../media/image27.wmf"/><Relationship Id="rId4" Type="http://schemas.openxmlformats.org/officeDocument/2006/relationships/image" Target="../media/image24.wmf"/><Relationship Id="rId9" Type="http://schemas.openxmlformats.org/officeDocument/2006/relationships/oleObject" Target="../embeddings/oleObject7.bin"/><Relationship Id="rId14" Type="http://schemas.openxmlformats.org/officeDocument/2006/relationships/oleObject" Target="../embeddings/oleObject10.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03.xml"/></Relationships>
</file>

<file path=ppt/slides/_rels/slide2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03.xml"/></Relationships>
</file>

<file path=ppt/slides/_rels/slide2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6.xml"/></Relationships>
</file>

<file path=ppt/slides/_rels/slide3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0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2.xml"/><Relationship Id="rId1" Type="http://schemas.openxmlformats.org/officeDocument/2006/relationships/slideLayout" Target="../slideLayouts/slideLayout103.xml"/></Relationships>
</file>

<file path=ppt/slides/_rels/slide3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3.xml"/><Relationship Id="rId1" Type="http://schemas.openxmlformats.org/officeDocument/2006/relationships/slideLayout" Target="../slideLayouts/slideLayout103.xml"/></Relationships>
</file>

<file path=ppt/slides/_rels/slide3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0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8.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03.xml"/></Relationships>
</file>

<file path=ppt/slides/_rels/slide3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4.xml"/><Relationship Id="rId1" Type="http://schemas.openxmlformats.org/officeDocument/2006/relationships/slideLayout" Target="../slideLayouts/slideLayout10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6.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5.xml"/><Relationship Id="rId1" Type="http://schemas.openxmlformats.org/officeDocument/2006/relationships/slideLayout" Target="../slideLayouts/slideLayout103.xml"/></Relationships>
</file>

<file path=ppt/slides/_rels/slide41.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103.xml"/></Relationships>
</file>

<file path=ppt/slides/_rels/slide42.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6.xml"/><Relationship Id="rId1" Type="http://schemas.openxmlformats.org/officeDocument/2006/relationships/slideLayout" Target="../slideLayouts/slideLayout107.xml"/></Relationships>
</file>

<file path=ppt/slides/_rels/slide43.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7.xml"/><Relationship Id="rId1" Type="http://schemas.openxmlformats.org/officeDocument/2006/relationships/slideLayout" Target="../slideLayouts/slideLayout10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47.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114.xml"/><Relationship Id="rId1" Type="http://schemas.openxmlformats.org/officeDocument/2006/relationships/vmlDrawing" Target="../drawings/vmlDrawing4.vml"/><Relationship Id="rId6" Type="http://schemas.openxmlformats.org/officeDocument/2006/relationships/image" Target="../media/image46.wmf"/><Relationship Id="rId5" Type="http://schemas.openxmlformats.org/officeDocument/2006/relationships/oleObject" Target="../embeddings/oleObject13.bin"/><Relationship Id="rId4" Type="http://schemas.openxmlformats.org/officeDocument/2006/relationships/image" Target="../media/image45.wmf"/></Relationships>
</file>

<file path=ppt/slides/_rels/slide4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14.xml"/></Relationships>
</file>

<file path=ppt/slides/_rels/slide4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11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3.xml"/><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14.xml"/></Relationships>
</file>

<file path=ppt/slides/_rels/slide5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114.xml"/><Relationship Id="rId4" Type="http://schemas.openxmlformats.org/officeDocument/2006/relationships/image" Target="../media/image54.e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14.xml"/><Relationship Id="rId1" Type="http://schemas.openxmlformats.org/officeDocument/2006/relationships/vmlDrawing" Target="../drawings/vmlDrawing5.vml"/><Relationship Id="rId4" Type="http://schemas.openxmlformats.org/officeDocument/2006/relationships/image" Target="../media/image55.wmf"/></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12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2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New Fold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a:xfrm>
            <a:off x="296863" y="914400"/>
            <a:ext cx="8682037" cy="1597152"/>
          </a:xfrm>
          <a:solidFill>
            <a:srgbClr val="FFFFCC">
              <a:alpha val="69019"/>
            </a:srgbClr>
          </a:solidFill>
        </p:spPr>
        <p:txBody>
          <a:bodyPr/>
          <a:lstStyle/>
          <a:p>
            <a:pPr algn="ctr"/>
            <a:r>
              <a:rPr lang="en-US" altLang="zh-CN" sz="3200" dirty="0" smtClean="0"/>
              <a:t>Testing of 3-km FV3 during 2017 HWT</a:t>
            </a:r>
            <a:br>
              <a:rPr lang="en-US" altLang="zh-CN" sz="3200" dirty="0" smtClean="0"/>
            </a:br>
            <a:r>
              <a:rPr lang="en-US" altLang="zh-CN" sz="3200" dirty="0" smtClean="0"/>
              <a:t>&amp; Development and Inter-comparison</a:t>
            </a:r>
            <a:r>
              <a:rPr lang="en-US" altLang="zh-CN" sz="3200" dirty="0" smtClean="0"/>
              <a:t>s</a:t>
            </a:r>
            <a:r>
              <a:rPr lang="en-US" altLang="zh-CN" sz="3200" dirty="0" smtClean="0"/>
              <a:t> of EnVar and Hybrid Methods for Radar DA</a:t>
            </a:r>
            <a:endParaRPr lang="en-US" sz="3200" dirty="0"/>
          </a:p>
        </p:txBody>
      </p:sp>
      <p:sp>
        <p:nvSpPr>
          <p:cNvPr id="3076" name="Text Box 4"/>
          <p:cNvSpPr txBox="1">
            <a:spLocks noChangeArrowheads="1"/>
          </p:cNvSpPr>
          <p:nvPr/>
        </p:nvSpPr>
        <p:spPr bwMode="auto">
          <a:xfrm>
            <a:off x="2047875" y="3182938"/>
            <a:ext cx="5246688"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zh-CN" sz="2000" dirty="0">
                <a:solidFill>
                  <a:schemeClr val="bg1"/>
                </a:solidFill>
                <a:latin typeface="Arial" panose="020B0604020202020204" pitchFamily="34" charset="0"/>
                <a:ea typeface="宋体" panose="02010600030101010101" pitchFamily="2" charset="-122"/>
              </a:rPr>
              <a:t>Ming Xue</a:t>
            </a:r>
          </a:p>
          <a:p>
            <a:pPr algn="ctr" eaLnBrk="1" hangingPunct="1"/>
            <a:r>
              <a:rPr lang="en-US" altLang="zh-CN" sz="2000" dirty="0">
                <a:solidFill>
                  <a:schemeClr val="bg1"/>
                </a:solidFill>
                <a:latin typeface="Arial" panose="020B0604020202020204" pitchFamily="34" charset="0"/>
                <a:ea typeface="宋体" panose="02010600030101010101" pitchFamily="2" charset="-122"/>
              </a:rPr>
              <a:t>Center for Analysis and Prediction of Storms </a:t>
            </a:r>
            <a:br>
              <a:rPr lang="en-US" altLang="zh-CN" sz="2000" dirty="0">
                <a:solidFill>
                  <a:schemeClr val="bg1"/>
                </a:solidFill>
                <a:latin typeface="Arial" panose="020B0604020202020204" pitchFamily="34" charset="0"/>
                <a:ea typeface="宋体" panose="02010600030101010101" pitchFamily="2" charset="-122"/>
              </a:rPr>
            </a:br>
            <a:r>
              <a:rPr lang="en-US" altLang="zh-CN" sz="2000" dirty="0">
                <a:solidFill>
                  <a:schemeClr val="bg1"/>
                </a:solidFill>
                <a:latin typeface="Arial" panose="020B0604020202020204" pitchFamily="34" charset="0"/>
                <a:ea typeface="宋体" panose="02010600030101010101" pitchFamily="2" charset="-122"/>
              </a:rPr>
              <a:t>and School of Meteorology</a:t>
            </a:r>
          </a:p>
          <a:p>
            <a:pPr algn="ctr" eaLnBrk="1" hangingPunct="1"/>
            <a:r>
              <a:rPr lang="en-US" altLang="zh-CN" sz="2000" dirty="0">
                <a:solidFill>
                  <a:schemeClr val="bg1"/>
                </a:solidFill>
                <a:latin typeface="Arial" panose="020B0604020202020204" pitchFamily="34" charset="0"/>
                <a:ea typeface="宋体" panose="02010600030101010101" pitchFamily="2" charset="-122"/>
              </a:rPr>
              <a:t>University of Oklahoma</a:t>
            </a:r>
          </a:p>
          <a:p>
            <a:pPr algn="ctr" eaLnBrk="1" hangingPunct="1"/>
            <a:r>
              <a:rPr lang="en-US" altLang="zh-CN" sz="2000" dirty="0" err="1">
                <a:solidFill>
                  <a:schemeClr val="bg1"/>
                </a:solidFill>
                <a:latin typeface="Arial" panose="020B0604020202020204" pitchFamily="34" charset="0"/>
                <a:ea typeface="宋体" panose="02010600030101010101" pitchFamily="2" charset="-122"/>
              </a:rPr>
              <a:t>mxue@ou.edu</a:t>
            </a:r>
            <a:endParaRPr lang="en-US" altLang="zh-CN" sz="2000" dirty="0">
              <a:solidFill>
                <a:schemeClr val="bg1"/>
              </a:solidFill>
              <a:latin typeface="Arial" panose="020B0604020202020204" pitchFamily="34" charset="0"/>
              <a:ea typeface="宋体" panose="02010600030101010101" pitchFamily="2" charset="-122"/>
            </a:endParaRPr>
          </a:p>
          <a:p>
            <a:pPr algn="ctr" eaLnBrk="1" hangingPunct="1"/>
            <a:r>
              <a:rPr lang="en-US" altLang="zh-CN" sz="2000" dirty="0" smtClean="0">
                <a:solidFill>
                  <a:schemeClr val="bg1"/>
                </a:solidFill>
                <a:latin typeface="Arial" panose="020B0604020202020204" pitchFamily="34" charset="0"/>
                <a:ea typeface="宋体" panose="02010600030101010101" pitchFamily="2" charset="-122"/>
              </a:rPr>
              <a:t>October, 2016</a:t>
            </a:r>
            <a:endParaRPr lang="en-US" altLang="zh-CN" dirty="0">
              <a:solidFill>
                <a:schemeClr val="bg1"/>
              </a:solidFill>
              <a:latin typeface="Arial" panose="020B0604020202020204" pitchFamily="34" charset="0"/>
              <a:ea typeface="宋体" panose="02010600030101010101" pitchFamily="2" charset="-122"/>
            </a:endParaRPr>
          </a:p>
        </p:txBody>
      </p:sp>
      <p:pic>
        <p:nvPicPr>
          <p:cNvPr id="3077" name="Picture 5" descr="caps"/>
          <p:cNvPicPr>
            <a:picLocks noChangeAspect="1" noChangeArrowheads="1"/>
          </p:cNvPicPr>
          <p:nvPr/>
        </p:nvPicPr>
        <p:blipFill>
          <a:blip r:embed="rId4">
            <a:extLst>
              <a:ext uri="{28A0092B-C50C-407E-A947-70E740481C1C}">
                <a14:useLocalDpi xmlns:a14="http://schemas.microsoft.com/office/drawing/2010/main" val="0"/>
              </a:ext>
            </a:extLst>
          </a:blip>
          <a:srcRect l="6482" t="7123" r="3473" b="11096"/>
          <a:stretch>
            <a:fillRect/>
          </a:stretch>
        </p:blipFill>
        <p:spPr bwMode="auto">
          <a:xfrm>
            <a:off x="0" y="5910263"/>
            <a:ext cx="1852613"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 Box 6"/>
          <p:cNvSpPr txBox="1">
            <a:spLocks noChangeArrowheads="1"/>
          </p:cNvSpPr>
          <p:nvPr/>
        </p:nvSpPr>
        <p:spPr bwMode="auto">
          <a:xfrm>
            <a:off x="6343650" y="6356350"/>
            <a:ext cx="2800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zh-CN">
                <a:latin typeface="Arial" panose="020B0604020202020204" pitchFamily="34" charset="0"/>
                <a:ea typeface="宋体" panose="02010600030101010101" pitchFamily="2" charset="-122"/>
                <a:hlinkClick r:id="rId2" action="ppaction://hlinkfile"/>
              </a:rPr>
              <a:t>ARPS Simulated Tornado</a:t>
            </a:r>
            <a:endParaRPr lang="en-US" altLang="zh-CN">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Physics packages used</a:t>
            </a:r>
            <a:endParaRPr lang="en-US" dirty="0"/>
          </a:p>
        </p:txBody>
      </p:sp>
      <p:sp>
        <p:nvSpPr>
          <p:cNvPr id="3" name="Content Placeholder 2"/>
          <p:cNvSpPr>
            <a:spLocks noGrp="1"/>
          </p:cNvSpPr>
          <p:nvPr>
            <p:ph idx="1"/>
          </p:nvPr>
        </p:nvSpPr>
        <p:spPr>
          <a:xfrm>
            <a:off x="628650" y="1891023"/>
            <a:ext cx="7886700" cy="3774281"/>
          </a:xfrm>
        </p:spPr>
        <p:txBody>
          <a:bodyPr>
            <a:normAutofit fontScale="85000" lnSpcReduction="20000"/>
          </a:bodyPr>
          <a:lstStyle/>
          <a:p>
            <a:r>
              <a:rPr lang="en-US" dirty="0" smtClean="0"/>
              <a:t>Microphysics</a:t>
            </a:r>
          </a:p>
          <a:p>
            <a:pPr lvl="1"/>
            <a:r>
              <a:rPr lang="en-US" dirty="0" smtClean="0"/>
              <a:t>CAPS: Thompson MP </a:t>
            </a:r>
          </a:p>
          <a:p>
            <a:pPr lvl="1"/>
            <a:r>
              <a:rPr lang="en-US" dirty="0" smtClean="0"/>
              <a:t>GFDL: GFDL MP (based on WSM-6)</a:t>
            </a:r>
          </a:p>
          <a:p>
            <a:r>
              <a:rPr lang="en-US" dirty="0" smtClean="0"/>
              <a:t>Cumulus </a:t>
            </a:r>
          </a:p>
          <a:p>
            <a:pPr lvl="1"/>
            <a:r>
              <a:rPr lang="en-US" dirty="0" smtClean="0"/>
              <a:t>Scale-aware SAS (Global), None (Nest)</a:t>
            </a:r>
          </a:p>
          <a:p>
            <a:r>
              <a:rPr lang="en-US" dirty="0" smtClean="0"/>
              <a:t>PBL</a:t>
            </a:r>
          </a:p>
          <a:p>
            <a:pPr lvl="1"/>
            <a:r>
              <a:rPr lang="en-US" dirty="0" smtClean="0"/>
              <a:t>MRF (GFS)</a:t>
            </a:r>
          </a:p>
          <a:p>
            <a:r>
              <a:rPr lang="en-US" dirty="0" smtClean="0"/>
              <a:t>Radiation</a:t>
            </a:r>
          </a:p>
          <a:p>
            <a:pPr lvl="1"/>
            <a:r>
              <a:rPr lang="en-US" dirty="0" smtClean="0"/>
              <a:t>RRTM</a:t>
            </a:r>
          </a:p>
          <a:p>
            <a:r>
              <a:rPr lang="en-US" dirty="0" smtClean="0"/>
              <a:t>Initial condition</a:t>
            </a:r>
            <a:endParaRPr lang="en-US" dirty="0" smtClean="0"/>
          </a:p>
          <a:p>
            <a:pPr lvl="1"/>
            <a:r>
              <a:rPr lang="en-US" dirty="0" smtClean="0"/>
              <a:t>Cold-started from 00Z GFS T1534 </a:t>
            </a:r>
            <a:r>
              <a:rPr lang="en-US" dirty="0" smtClean="0"/>
              <a:t>analysis every day</a:t>
            </a:r>
            <a:endParaRPr lang="en-US" dirty="0" smtClean="0"/>
          </a:p>
        </p:txBody>
      </p:sp>
    </p:spTree>
    <p:extLst>
      <p:ext uri="{BB962C8B-B14F-4D97-AF65-F5344CB8AC3E}">
        <p14:creationId xmlns:p14="http://schemas.microsoft.com/office/powerpoint/2010/main" val="18935126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Thompson MP Implementation</a:t>
            </a:r>
            <a:endParaRPr lang="en-US" dirty="0"/>
          </a:p>
        </p:txBody>
      </p:sp>
      <p:sp>
        <p:nvSpPr>
          <p:cNvPr id="3" name="Content Placeholder 2"/>
          <p:cNvSpPr>
            <a:spLocks noGrp="1"/>
          </p:cNvSpPr>
          <p:nvPr>
            <p:ph idx="1"/>
          </p:nvPr>
        </p:nvSpPr>
        <p:spPr/>
        <p:txBody>
          <a:bodyPr/>
          <a:lstStyle/>
          <a:p>
            <a:r>
              <a:rPr lang="en-US" dirty="0" smtClean="0"/>
              <a:t>Implemented by CAPS</a:t>
            </a:r>
          </a:p>
          <a:p>
            <a:r>
              <a:rPr lang="en-US" dirty="0" smtClean="0"/>
              <a:t>Taken from WRF v3.8.1 with very few modifications</a:t>
            </a:r>
          </a:p>
          <a:p>
            <a:pPr lvl="1"/>
            <a:r>
              <a:rPr lang="en-US" dirty="0" err="1" smtClean="0"/>
              <a:t>Graupel</a:t>
            </a:r>
            <a:r>
              <a:rPr lang="en-US" dirty="0" smtClean="0"/>
              <a:t> is the only rimed ice category</a:t>
            </a:r>
          </a:p>
          <a:p>
            <a:pPr lvl="1"/>
            <a:r>
              <a:rPr lang="en-US" dirty="0" smtClean="0"/>
              <a:t>Aerosol-aware code turned off</a:t>
            </a:r>
          </a:p>
          <a:p>
            <a:r>
              <a:rPr lang="en-US" dirty="0" smtClean="0"/>
              <a:t>Not fully integrated with other parameterization schemes (because of time constraints  - recent implementation does)</a:t>
            </a:r>
          </a:p>
          <a:p>
            <a:pPr lvl="1"/>
            <a:r>
              <a:rPr lang="en-US" dirty="0" smtClean="0"/>
              <a:t>Precipitation doesn’t make it into the LSM</a:t>
            </a:r>
          </a:p>
          <a:p>
            <a:pPr lvl="1"/>
            <a:r>
              <a:rPr lang="en-US" dirty="0" smtClean="0"/>
              <a:t>Radiation scheme interacts with hydrometeor masses, not effective radii computed by Thompson scheme</a:t>
            </a:r>
          </a:p>
        </p:txBody>
      </p:sp>
    </p:spTree>
    <p:extLst>
      <p:ext uri="{BB962C8B-B14F-4D97-AF65-F5344CB8AC3E}">
        <p14:creationId xmlns:p14="http://schemas.microsoft.com/office/powerpoint/2010/main" val="2236383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109" y="365126"/>
            <a:ext cx="8440211" cy="768730"/>
          </a:xfrm>
        </p:spPr>
        <p:txBody>
          <a:bodyPr>
            <a:normAutofit fontScale="90000"/>
          </a:bodyPr>
          <a:lstStyle/>
          <a:p>
            <a:pPr algn="ctr"/>
            <a:r>
              <a:rPr lang="en-US" dirty="0" smtClean="0"/>
              <a:t>Neighborhood </a:t>
            </a:r>
            <a:r>
              <a:rPr lang="en-US" dirty="0" smtClean="0"/>
              <a:t>ETS</a:t>
            </a:r>
            <a:r>
              <a:rPr lang="en-US" dirty="0" smtClean="0"/>
              <a:t>s for 99</a:t>
            </a:r>
            <a:r>
              <a:rPr lang="en-US" baseline="30000" dirty="0" smtClean="0"/>
              <a:t>th</a:t>
            </a:r>
            <a:r>
              <a:rPr lang="en-US" dirty="0" smtClean="0"/>
              <a:t> Percentile</a:t>
            </a:r>
            <a:endParaRPr lang="en-US" dirty="0">
              <a:solidFill>
                <a:srgbClr val="FF0000"/>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92996" y="1388477"/>
            <a:ext cx="5551004" cy="4163254"/>
          </a:xfrm>
        </p:spPr>
      </p:pic>
      <p:sp>
        <p:nvSpPr>
          <p:cNvPr id="5" name="TextBox 4"/>
          <p:cNvSpPr txBox="1"/>
          <p:nvPr/>
        </p:nvSpPr>
        <p:spPr>
          <a:xfrm>
            <a:off x="81997" y="1773768"/>
            <a:ext cx="3510998" cy="4801314"/>
          </a:xfrm>
          <a:prstGeom prst="rect">
            <a:avLst/>
          </a:prstGeom>
          <a:noFill/>
        </p:spPr>
        <p:txBody>
          <a:bodyPr wrap="square" rtlCol="0">
            <a:spAutoFit/>
          </a:bodyPr>
          <a:lstStyle/>
          <a:p>
            <a:pPr marL="214313" indent="-214313" eaLnBrk="1" fontAlgn="auto" hangingPunct="1">
              <a:spcBef>
                <a:spcPts val="0"/>
              </a:spcBef>
              <a:spcAft>
                <a:spcPts val="0"/>
              </a:spcAft>
              <a:buFont typeface="Arial" panose="020B0604020202020204" pitchFamily="34" charset="0"/>
              <a:buChar char="•"/>
            </a:pPr>
            <a:r>
              <a:rPr lang="en-US" dirty="0">
                <a:solidFill>
                  <a:prstClr val="black"/>
                </a:solidFill>
                <a:latin typeface="Calibri" panose="020F0502020204030204"/>
              </a:rPr>
              <a:t>Neighborhood size of </a:t>
            </a:r>
            <a:r>
              <a:rPr lang="en-US" dirty="0">
                <a:solidFill>
                  <a:srgbClr val="FF0000"/>
                </a:solidFill>
                <a:latin typeface="Calibri" panose="020F0502020204030204"/>
              </a:rPr>
              <a:t>45 km</a:t>
            </a:r>
          </a:p>
          <a:p>
            <a:pPr marL="557213" lvl="1" indent="-214313" eaLnBrk="1" fontAlgn="auto" hangingPunct="1">
              <a:spcBef>
                <a:spcPts val="0"/>
              </a:spcBef>
              <a:spcAft>
                <a:spcPts val="0"/>
              </a:spcAft>
              <a:buFont typeface="Arial" panose="020B0604020202020204" pitchFamily="34" charset="0"/>
              <a:buChar char="•"/>
            </a:pPr>
            <a:r>
              <a:rPr lang="en-US" dirty="0">
                <a:solidFill>
                  <a:prstClr val="black"/>
                </a:solidFill>
                <a:latin typeface="Calibri" panose="020F0502020204030204"/>
              </a:rPr>
              <a:t>Similar to SPC’s </a:t>
            </a:r>
            <a:r>
              <a:rPr lang="en-US" dirty="0" smtClean="0">
                <a:solidFill>
                  <a:prstClr val="black"/>
                </a:solidFill>
                <a:latin typeface="Calibri" panose="020F0502020204030204"/>
              </a:rPr>
              <a:t>outlook</a:t>
            </a:r>
          </a:p>
          <a:p>
            <a:pPr marL="100013" indent="-214313" eaLnBrk="1" fontAlgn="auto" hangingPunct="1">
              <a:spcBef>
                <a:spcPts val="0"/>
              </a:spcBef>
              <a:spcAft>
                <a:spcPts val="0"/>
              </a:spcAft>
              <a:buFont typeface="Arial" panose="020B0604020202020204" pitchFamily="34" charset="0"/>
              <a:buChar char="•"/>
            </a:pPr>
            <a:r>
              <a:rPr lang="en-US" dirty="0" smtClean="0">
                <a:solidFill>
                  <a:prstClr val="black"/>
                </a:solidFill>
                <a:latin typeface="Calibri" panose="020F0502020204030204"/>
              </a:rPr>
              <a:t>99</a:t>
            </a:r>
            <a:r>
              <a:rPr lang="en-US" baseline="30000" dirty="0" smtClean="0">
                <a:solidFill>
                  <a:prstClr val="black"/>
                </a:solidFill>
                <a:latin typeface="Calibri" panose="020F0502020204030204"/>
              </a:rPr>
              <a:t>th</a:t>
            </a:r>
            <a:r>
              <a:rPr lang="en-US" dirty="0" smtClean="0">
                <a:solidFill>
                  <a:prstClr val="black"/>
                </a:solidFill>
                <a:latin typeface="Calibri" panose="020F0502020204030204"/>
              </a:rPr>
              <a:t> percentile values:</a:t>
            </a:r>
          </a:p>
          <a:p>
            <a:pPr marL="557213" lvl="1" indent="-214313" eaLnBrk="1" fontAlgn="auto" hangingPunct="1">
              <a:spcBef>
                <a:spcPts val="0"/>
              </a:spcBef>
              <a:spcAft>
                <a:spcPts val="0"/>
              </a:spcAft>
              <a:buFont typeface="Arial" panose="020B0604020202020204" pitchFamily="34" charset="0"/>
              <a:buChar char="•"/>
            </a:pPr>
            <a:r>
              <a:rPr lang="en-US" dirty="0" smtClean="0">
                <a:solidFill>
                  <a:prstClr val="black"/>
                </a:solidFill>
                <a:latin typeface="Calibri" panose="020F0502020204030204"/>
              </a:rPr>
              <a:t>FV3-CAPS: 28.8 </a:t>
            </a:r>
            <a:r>
              <a:rPr lang="en-US" dirty="0" err="1" smtClean="0">
                <a:solidFill>
                  <a:prstClr val="black"/>
                </a:solidFill>
                <a:latin typeface="Calibri" panose="020F0502020204030204"/>
              </a:rPr>
              <a:t>dBZ</a:t>
            </a:r>
            <a:endParaRPr lang="en-US" dirty="0" smtClean="0">
              <a:solidFill>
                <a:prstClr val="black"/>
              </a:solidFill>
              <a:latin typeface="Calibri" panose="020F0502020204030204"/>
            </a:endParaRPr>
          </a:p>
          <a:p>
            <a:pPr marL="557213" lvl="1" indent="-214313" eaLnBrk="1" fontAlgn="auto" hangingPunct="1">
              <a:spcBef>
                <a:spcPts val="0"/>
              </a:spcBef>
              <a:spcAft>
                <a:spcPts val="0"/>
              </a:spcAft>
              <a:buFont typeface="Arial" panose="020B0604020202020204" pitchFamily="34" charset="0"/>
              <a:buChar char="•"/>
            </a:pPr>
            <a:r>
              <a:rPr lang="en-US" dirty="0" smtClean="0">
                <a:solidFill>
                  <a:prstClr val="black"/>
                </a:solidFill>
                <a:latin typeface="Calibri" panose="020F0502020204030204"/>
              </a:rPr>
              <a:t>FV3-GFDL: 34.1 </a:t>
            </a:r>
            <a:r>
              <a:rPr lang="en-US" dirty="0" err="1" smtClean="0">
                <a:solidFill>
                  <a:prstClr val="black"/>
                </a:solidFill>
                <a:latin typeface="Calibri" panose="020F0502020204030204"/>
              </a:rPr>
              <a:t>dBZ</a:t>
            </a:r>
            <a:endParaRPr lang="en-US" dirty="0" smtClean="0">
              <a:solidFill>
                <a:prstClr val="black"/>
              </a:solidFill>
              <a:latin typeface="Calibri" panose="020F0502020204030204"/>
            </a:endParaRPr>
          </a:p>
          <a:p>
            <a:pPr marL="557213" lvl="1" indent="-214313" eaLnBrk="1" fontAlgn="auto" hangingPunct="1">
              <a:spcBef>
                <a:spcPts val="0"/>
              </a:spcBef>
              <a:spcAft>
                <a:spcPts val="0"/>
              </a:spcAft>
              <a:buFont typeface="Arial" panose="020B0604020202020204" pitchFamily="34" charset="0"/>
              <a:buChar char="•"/>
            </a:pPr>
            <a:r>
              <a:rPr lang="en-US" dirty="0" smtClean="0">
                <a:solidFill>
                  <a:prstClr val="black"/>
                </a:solidFill>
                <a:latin typeface="Calibri" panose="020F0502020204030204"/>
              </a:rPr>
              <a:t>WRF: 27.8 </a:t>
            </a:r>
            <a:r>
              <a:rPr lang="en-US" dirty="0" err="1" smtClean="0">
                <a:solidFill>
                  <a:prstClr val="black"/>
                </a:solidFill>
                <a:latin typeface="Calibri" panose="020F0502020204030204"/>
              </a:rPr>
              <a:t>dBZ</a:t>
            </a:r>
            <a:endParaRPr lang="en-US" dirty="0">
              <a:solidFill>
                <a:prstClr val="black"/>
              </a:solidFill>
              <a:latin typeface="Calibri" panose="020F0502020204030204"/>
            </a:endParaRPr>
          </a:p>
          <a:p>
            <a:pPr marL="214313" indent="-214313" eaLnBrk="1" fontAlgn="auto" hangingPunct="1">
              <a:spcBef>
                <a:spcPts val="0"/>
              </a:spcBef>
              <a:spcAft>
                <a:spcPts val="0"/>
              </a:spcAft>
              <a:buFont typeface="Arial" panose="020B0604020202020204" pitchFamily="34" charset="0"/>
              <a:buChar char="•"/>
            </a:pPr>
            <a:r>
              <a:rPr lang="en-US" dirty="0">
                <a:solidFill>
                  <a:prstClr val="black"/>
                </a:solidFill>
                <a:latin typeface="Calibri" panose="020F0502020204030204"/>
              </a:rPr>
              <a:t>WRF best before forecast hour 6</a:t>
            </a:r>
          </a:p>
          <a:p>
            <a:pPr marL="557213" lvl="1" indent="-214313" eaLnBrk="1" fontAlgn="auto" hangingPunct="1">
              <a:spcBef>
                <a:spcPts val="0"/>
              </a:spcBef>
              <a:spcAft>
                <a:spcPts val="0"/>
              </a:spcAft>
              <a:buFont typeface="Arial" panose="020B0604020202020204" pitchFamily="34" charset="0"/>
              <a:buChar char="•"/>
            </a:pPr>
            <a:r>
              <a:rPr lang="en-US" dirty="0">
                <a:solidFill>
                  <a:prstClr val="black"/>
                </a:solidFill>
                <a:latin typeface="Calibri" panose="020F0502020204030204"/>
              </a:rPr>
              <a:t>Initialized with radar </a:t>
            </a:r>
            <a:r>
              <a:rPr lang="en-US" dirty="0" smtClean="0">
                <a:solidFill>
                  <a:prstClr val="black"/>
                </a:solidFill>
                <a:latin typeface="Calibri" panose="020F0502020204030204"/>
              </a:rPr>
              <a:t>DA by CAPS for HWT Spring Experiment</a:t>
            </a:r>
          </a:p>
          <a:p>
            <a:pPr marL="557213" lvl="1" indent="-214313" eaLnBrk="1" fontAlgn="auto" hangingPunct="1">
              <a:spcBef>
                <a:spcPts val="0"/>
              </a:spcBef>
              <a:spcAft>
                <a:spcPts val="0"/>
              </a:spcAft>
              <a:buFont typeface="Arial" panose="020B0604020202020204" pitchFamily="34" charset="0"/>
              <a:buChar char="•"/>
            </a:pPr>
            <a:r>
              <a:rPr lang="en-US" dirty="0" smtClean="0">
                <a:solidFill>
                  <a:prstClr val="black"/>
                </a:solidFill>
                <a:latin typeface="Calibri" panose="020F0502020204030204"/>
              </a:rPr>
              <a:t>Also used Thompson MP</a:t>
            </a:r>
            <a:endParaRPr lang="en-US" dirty="0">
              <a:solidFill>
                <a:prstClr val="black"/>
              </a:solidFill>
              <a:latin typeface="Calibri" panose="020F0502020204030204"/>
            </a:endParaRPr>
          </a:p>
          <a:p>
            <a:pPr marL="214313" indent="-214313" eaLnBrk="1" fontAlgn="auto" hangingPunct="1">
              <a:spcBef>
                <a:spcPts val="0"/>
              </a:spcBef>
              <a:spcAft>
                <a:spcPts val="0"/>
              </a:spcAft>
              <a:buFont typeface="Arial" panose="020B0604020202020204" pitchFamily="34" charset="0"/>
              <a:buChar char="•"/>
            </a:pPr>
            <a:r>
              <a:rPr lang="en-US" dirty="0">
                <a:solidFill>
                  <a:prstClr val="black"/>
                </a:solidFill>
                <a:latin typeface="Calibri" panose="020F0502020204030204"/>
              </a:rPr>
              <a:t>WRF and FV3-CAPS comparable for the remainder of Day 1</a:t>
            </a:r>
          </a:p>
          <a:p>
            <a:pPr marL="214313" indent="-214313" eaLnBrk="1" fontAlgn="auto" hangingPunct="1">
              <a:spcBef>
                <a:spcPts val="0"/>
              </a:spcBef>
              <a:spcAft>
                <a:spcPts val="0"/>
              </a:spcAft>
              <a:buFont typeface="Arial" panose="020B0604020202020204" pitchFamily="34" charset="0"/>
              <a:buChar char="•"/>
            </a:pPr>
            <a:r>
              <a:rPr lang="en-US" dirty="0">
                <a:solidFill>
                  <a:prstClr val="black"/>
                </a:solidFill>
                <a:latin typeface="Calibri" panose="020F0502020204030204"/>
              </a:rPr>
              <a:t>FV3-CAPS generally the best on days 2-3</a:t>
            </a:r>
          </a:p>
          <a:p>
            <a:pPr marL="214313" indent="-214313" eaLnBrk="1" fontAlgn="auto" hangingPunct="1">
              <a:spcBef>
                <a:spcPts val="0"/>
              </a:spcBef>
              <a:spcAft>
                <a:spcPts val="0"/>
              </a:spcAft>
              <a:buFont typeface="Arial" panose="020B0604020202020204" pitchFamily="34" charset="0"/>
              <a:buChar char="•"/>
            </a:pPr>
            <a:r>
              <a:rPr lang="en-US" dirty="0">
                <a:solidFill>
                  <a:prstClr val="black"/>
                </a:solidFill>
                <a:latin typeface="Calibri" panose="020F0502020204030204"/>
              </a:rPr>
              <a:t>For the 3-5 Day period, FV3-CAPS is usually better than </a:t>
            </a:r>
            <a:r>
              <a:rPr lang="en-US" dirty="0" smtClean="0">
                <a:solidFill>
                  <a:prstClr val="black"/>
                </a:solidFill>
                <a:latin typeface="Calibri" panose="020F0502020204030204"/>
              </a:rPr>
              <a:t>FV3-GFDL</a:t>
            </a:r>
          </a:p>
        </p:txBody>
      </p:sp>
      <p:sp>
        <p:nvSpPr>
          <p:cNvPr id="6" name="TextBox 5"/>
          <p:cNvSpPr txBox="1"/>
          <p:nvPr/>
        </p:nvSpPr>
        <p:spPr>
          <a:xfrm>
            <a:off x="3696044" y="5478569"/>
            <a:ext cx="5344907" cy="1200329"/>
          </a:xfrm>
          <a:prstGeom prst="rect">
            <a:avLst/>
          </a:prstGeom>
          <a:noFill/>
        </p:spPr>
        <p:txBody>
          <a:bodyPr wrap="square" rtlCol="0">
            <a:spAutoFit/>
          </a:bodyPr>
          <a:lstStyle/>
          <a:p>
            <a:pPr eaLnBrk="1" fontAlgn="auto" hangingPunct="1">
              <a:spcBef>
                <a:spcPts val="0"/>
              </a:spcBef>
              <a:spcAft>
                <a:spcPts val="0"/>
              </a:spcAft>
            </a:pPr>
            <a:r>
              <a:rPr lang="en-US" dirty="0">
                <a:solidFill>
                  <a:prstClr val="black"/>
                </a:solidFill>
                <a:latin typeface="Calibri" panose="020F0502020204030204"/>
              </a:rPr>
              <a:t>The shaded area is the 90% confidence interval on the bootstrap resampled set of forecasts </a:t>
            </a:r>
            <a:r>
              <a:rPr lang="en-US" dirty="0" smtClean="0">
                <a:solidFill>
                  <a:prstClr val="black"/>
                </a:solidFill>
                <a:latin typeface="Calibri" panose="020F0502020204030204"/>
              </a:rPr>
              <a:t>(</a:t>
            </a:r>
            <a:r>
              <a:rPr lang="en-US" dirty="0">
                <a:solidFill>
                  <a:prstClr val="black"/>
                </a:solidFill>
                <a:latin typeface="Calibri" panose="020F0502020204030204"/>
              </a:rPr>
              <a:t>e.g. for 60 hours, I bootstrap resampled the set of 60-hour forecasts 10,000 times and </a:t>
            </a:r>
            <a:r>
              <a:rPr lang="en-US" dirty="0" smtClean="0">
                <a:solidFill>
                  <a:prstClr val="black"/>
                </a:solidFill>
                <a:latin typeface="Calibri" panose="020F0502020204030204"/>
              </a:rPr>
              <a:t>computed </a:t>
            </a:r>
            <a:r>
              <a:rPr lang="en-US" dirty="0">
                <a:solidFill>
                  <a:prstClr val="black"/>
                </a:solidFill>
                <a:latin typeface="Calibri" panose="020F0502020204030204"/>
              </a:rPr>
              <a:t>the ETS for each sample</a:t>
            </a:r>
            <a:r>
              <a:rPr lang="en-US" dirty="0" smtClean="0">
                <a:solidFill>
                  <a:prstClr val="black"/>
                </a:solidFill>
                <a:latin typeface="Calibri" panose="020F0502020204030204"/>
              </a:rPr>
              <a:t>)</a:t>
            </a:r>
            <a:endParaRPr lang="en-US" dirty="0">
              <a:solidFill>
                <a:prstClr val="black"/>
              </a:solidFill>
              <a:latin typeface="Calibri" panose="020F0502020204030204"/>
            </a:endParaRPr>
          </a:p>
        </p:txBody>
      </p:sp>
      <p:sp>
        <p:nvSpPr>
          <p:cNvPr id="3" name="Rectangle 2"/>
          <p:cNvSpPr/>
          <p:nvPr/>
        </p:nvSpPr>
        <p:spPr>
          <a:xfrm>
            <a:off x="4108704" y="1846920"/>
            <a:ext cx="4779264" cy="32493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a:off x="4105656" y="1847088"/>
            <a:ext cx="4779264" cy="324933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50692" t="10723" r="4063" b="83420"/>
          <a:stretch/>
        </p:blipFill>
        <p:spPr>
          <a:xfrm>
            <a:off x="4740853" y="1871136"/>
            <a:ext cx="4144067" cy="402335"/>
          </a:xfrm>
          <a:prstGeom prst="rect">
            <a:avLst/>
          </a:prstGeom>
        </p:spPr>
      </p:pic>
    </p:spTree>
    <p:extLst>
      <p:ext uri="{BB962C8B-B14F-4D97-AF65-F5344CB8AC3E}">
        <p14:creationId xmlns:p14="http://schemas.microsoft.com/office/powerpoint/2010/main" val="41835057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1997" y="1773768"/>
            <a:ext cx="3510998" cy="923330"/>
          </a:xfrm>
          <a:prstGeom prst="rect">
            <a:avLst/>
          </a:prstGeom>
          <a:noFill/>
        </p:spPr>
        <p:txBody>
          <a:bodyPr wrap="square" rtlCol="0">
            <a:spAutoFit/>
          </a:bodyPr>
          <a:lstStyle/>
          <a:p>
            <a:pPr marL="214313" indent="-214313" eaLnBrk="1" fontAlgn="auto" hangingPunct="1">
              <a:spcBef>
                <a:spcPts val="0"/>
              </a:spcBef>
              <a:spcAft>
                <a:spcPts val="0"/>
              </a:spcAft>
              <a:buFont typeface="Arial" panose="020B0604020202020204" pitchFamily="34" charset="0"/>
              <a:buChar char="•"/>
            </a:pPr>
            <a:r>
              <a:rPr lang="en-US" dirty="0">
                <a:solidFill>
                  <a:prstClr val="black"/>
                </a:solidFill>
                <a:latin typeface="Calibri" panose="020F0502020204030204"/>
              </a:rPr>
              <a:t>Neighborhood size of </a:t>
            </a:r>
            <a:r>
              <a:rPr lang="en-US" dirty="0" smtClean="0">
                <a:solidFill>
                  <a:srgbClr val="FF0000"/>
                </a:solidFill>
                <a:latin typeface="Calibri" panose="020F0502020204030204"/>
              </a:rPr>
              <a:t>30 </a:t>
            </a:r>
            <a:r>
              <a:rPr lang="en-US" dirty="0" smtClean="0">
                <a:solidFill>
                  <a:srgbClr val="FF0000"/>
                </a:solidFill>
                <a:latin typeface="Calibri" panose="020F0502020204030204"/>
              </a:rPr>
              <a:t>km</a:t>
            </a:r>
          </a:p>
          <a:p>
            <a:pPr marL="214313" indent="-214313" eaLnBrk="1" fontAlgn="auto" hangingPunct="1">
              <a:spcBef>
                <a:spcPts val="0"/>
              </a:spcBef>
              <a:spcAft>
                <a:spcPts val="0"/>
              </a:spcAft>
              <a:buFont typeface="Arial" panose="020B0604020202020204" pitchFamily="34" charset="0"/>
              <a:buChar char="•"/>
            </a:pPr>
            <a:endParaRPr lang="en-US" dirty="0">
              <a:latin typeface="Calibri" panose="020F0502020204030204"/>
            </a:endParaRPr>
          </a:p>
          <a:p>
            <a:pPr marL="214313" indent="-214313" eaLnBrk="1" fontAlgn="auto" hangingPunct="1">
              <a:spcBef>
                <a:spcPts val="0"/>
              </a:spcBef>
              <a:spcAft>
                <a:spcPts val="0"/>
              </a:spcAft>
              <a:buFont typeface="Arial" panose="020B0604020202020204" pitchFamily="34" charset="0"/>
              <a:buChar char="•"/>
            </a:pPr>
            <a:r>
              <a:rPr lang="en-US" dirty="0" smtClean="0">
                <a:latin typeface="Calibri" panose="020F0502020204030204"/>
              </a:rPr>
              <a:t>Similar behaviors observed</a:t>
            </a:r>
            <a:endParaRPr lang="en-US" dirty="0">
              <a:latin typeface="Calibri" panose="020F0502020204030204"/>
            </a:endParaRPr>
          </a:p>
        </p:txBody>
      </p:sp>
      <p:sp>
        <p:nvSpPr>
          <p:cNvPr id="6" name="Title 1"/>
          <p:cNvSpPr>
            <a:spLocks noGrp="1"/>
          </p:cNvSpPr>
          <p:nvPr>
            <p:ph type="title"/>
          </p:nvPr>
        </p:nvSpPr>
        <p:spPr>
          <a:xfrm>
            <a:off x="628650" y="365127"/>
            <a:ext cx="7893558" cy="768730"/>
          </a:xfrm>
        </p:spPr>
        <p:txBody>
          <a:bodyPr>
            <a:normAutofit/>
          </a:bodyPr>
          <a:lstStyle/>
          <a:p>
            <a:pPr algn="ctr"/>
            <a:r>
              <a:rPr lang="en-US" sz="3600" dirty="0" smtClean="0"/>
              <a:t>Neighborhood </a:t>
            </a:r>
            <a:r>
              <a:rPr lang="en-US" sz="3600" dirty="0"/>
              <a:t>ETSs for 99</a:t>
            </a:r>
            <a:r>
              <a:rPr lang="en-US" sz="3600" baseline="30000" dirty="0"/>
              <a:t>th</a:t>
            </a:r>
            <a:r>
              <a:rPr lang="en-US" sz="3600" dirty="0"/>
              <a:t> Percentile</a:t>
            </a:r>
            <a:endParaRPr lang="en-US" sz="3600" dirty="0">
              <a:solidFill>
                <a:srgbClr val="FF0000"/>
              </a:solidFill>
            </a:endParaRPr>
          </a:p>
        </p:txBody>
      </p:sp>
      <p:sp>
        <p:nvSpPr>
          <p:cNvPr id="10" name="TextBox 9"/>
          <p:cNvSpPr txBox="1"/>
          <p:nvPr/>
        </p:nvSpPr>
        <p:spPr>
          <a:xfrm>
            <a:off x="3696044" y="5592074"/>
            <a:ext cx="5344907" cy="1200329"/>
          </a:xfrm>
          <a:prstGeom prst="rect">
            <a:avLst/>
          </a:prstGeom>
          <a:noFill/>
        </p:spPr>
        <p:txBody>
          <a:bodyPr wrap="square" rtlCol="0">
            <a:spAutoFit/>
          </a:bodyPr>
          <a:lstStyle/>
          <a:p>
            <a:pPr eaLnBrk="1" fontAlgn="auto" hangingPunct="1">
              <a:spcBef>
                <a:spcPts val="0"/>
              </a:spcBef>
              <a:spcAft>
                <a:spcPts val="0"/>
              </a:spcAft>
            </a:pPr>
            <a:r>
              <a:rPr lang="en-US" dirty="0">
                <a:solidFill>
                  <a:prstClr val="black"/>
                </a:solidFill>
                <a:latin typeface="Calibri" panose="020F0502020204030204"/>
              </a:rPr>
              <a:t>The shaded area is the 90% confidence interval on the bootstrap resampled set of forecasts </a:t>
            </a:r>
            <a:r>
              <a:rPr lang="en-US" dirty="0" smtClean="0">
                <a:solidFill>
                  <a:prstClr val="black"/>
                </a:solidFill>
                <a:latin typeface="Calibri" panose="020F0502020204030204"/>
              </a:rPr>
              <a:t>(</a:t>
            </a:r>
            <a:r>
              <a:rPr lang="en-US" dirty="0">
                <a:solidFill>
                  <a:prstClr val="black"/>
                </a:solidFill>
                <a:latin typeface="Calibri" panose="020F0502020204030204"/>
              </a:rPr>
              <a:t>e.g. for 60 hours, I bootstrap resampled the set of 60-hour forecasts 10,000 times and </a:t>
            </a:r>
            <a:r>
              <a:rPr lang="en-US" dirty="0" smtClean="0">
                <a:solidFill>
                  <a:prstClr val="black"/>
                </a:solidFill>
                <a:latin typeface="Calibri" panose="020F0502020204030204"/>
              </a:rPr>
              <a:t>computed </a:t>
            </a:r>
            <a:r>
              <a:rPr lang="en-US" dirty="0">
                <a:solidFill>
                  <a:prstClr val="black"/>
                </a:solidFill>
                <a:latin typeface="Calibri" panose="020F0502020204030204"/>
              </a:rPr>
              <a:t>the ETS for each sample</a:t>
            </a:r>
            <a:r>
              <a:rPr lang="en-US" dirty="0" smtClean="0">
                <a:solidFill>
                  <a:prstClr val="black"/>
                </a:solidFill>
                <a:latin typeface="Calibri" panose="020F0502020204030204"/>
              </a:rPr>
              <a:t>)</a:t>
            </a:r>
            <a:endParaRPr lang="en-US" dirty="0">
              <a:solidFill>
                <a:prstClr val="black"/>
              </a:solidFill>
              <a:latin typeface="Calibri" panose="020F0502020204030204"/>
            </a:endParaRPr>
          </a:p>
        </p:txBody>
      </p:sp>
      <p:pic>
        <p:nvPicPr>
          <p:cNvPr id="11"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b="11160"/>
          <a:stretch/>
        </p:blipFill>
        <p:spPr>
          <a:xfrm>
            <a:off x="3592996" y="1932407"/>
            <a:ext cx="5551004" cy="3688106"/>
          </a:xfrm>
          <a:prstGeom prst="rect">
            <a:avLst/>
          </a:prstGeom>
        </p:spPr>
      </p:pic>
      <p:sp>
        <p:nvSpPr>
          <p:cNvPr id="12" name="Rectangle 11"/>
          <p:cNvSpPr/>
          <p:nvPr/>
        </p:nvSpPr>
        <p:spPr>
          <a:xfrm>
            <a:off x="4108704" y="1846920"/>
            <a:ext cx="4779264" cy="324933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89616"/>
          <a:stretch/>
        </p:blipFill>
        <p:spPr>
          <a:xfrm>
            <a:off x="3592996" y="5160994"/>
            <a:ext cx="5551004" cy="431080"/>
          </a:xfrm>
          <a:prstGeom prst="rect">
            <a:avLst/>
          </a:prstGeom>
        </p:spPr>
      </p:pic>
    </p:spTree>
    <p:extLst>
      <p:ext uri="{BB962C8B-B14F-4D97-AF65-F5344CB8AC3E}">
        <p14:creationId xmlns:p14="http://schemas.microsoft.com/office/powerpoint/2010/main" val="20769327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18415" y="189887"/>
            <a:ext cx="7886700" cy="477933"/>
          </a:xfrm>
        </p:spPr>
        <p:txBody>
          <a:bodyPr>
            <a:normAutofit fontScale="90000"/>
          </a:bodyPr>
          <a:lstStyle/>
          <a:p>
            <a:r>
              <a:rPr lang="en-US" dirty="0" smtClean="0"/>
              <a:t>Histograms </a:t>
            </a:r>
            <a:r>
              <a:rPr lang="en-US" dirty="0" smtClean="0"/>
              <a:t>of </a:t>
            </a:r>
            <a:r>
              <a:rPr lang="en-US" dirty="0" smtClean="0"/>
              <a:t>Composite Reflectivity</a:t>
            </a:r>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34217" y="762076"/>
            <a:ext cx="8370898" cy="5859629"/>
          </a:xfrm>
        </p:spPr>
      </p:pic>
    </p:spTree>
    <p:extLst>
      <p:ext uri="{BB962C8B-B14F-4D97-AF65-F5344CB8AC3E}">
        <p14:creationId xmlns:p14="http://schemas.microsoft.com/office/powerpoint/2010/main" val="33603319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18415" y="189887"/>
            <a:ext cx="7886700" cy="994172"/>
          </a:xfrm>
        </p:spPr>
        <p:txBody>
          <a:bodyPr>
            <a:normAutofit fontScale="90000"/>
          </a:bodyPr>
          <a:lstStyle/>
          <a:p>
            <a:r>
              <a:rPr lang="en-US" dirty="0" smtClean="0"/>
              <a:t>Histograms </a:t>
            </a:r>
            <a:r>
              <a:rPr lang="en-US" dirty="0" smtClean="0"/>
              <a:t>of </a:t>
            </a:r>
            <a:r>
              <a:rPr lang="en-US" dirty="0" smtClean="0"/>
              <a:t>Composite Reflectivity</a:t>
            </a:r>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10289" y="1676477"/>
            <a:ext cx="6199532" cy="4339673"/>
          </a:xfrm>
        </p:spPr>
      </p:pic>
      <p:sp>
        <p:nvSpPr>
          <p:cNvPr id="10" name="TextBox 9"/>
          <p:cNvSpPr txBox="1"/>
          <p:nvPr/>
        </p:nvSpPr>
        <p:spPr>
          <a:xfrm>
            <a:off x="0" y="1153257"/>
            <a:ext cx="2810289" cy="5355312"/>
          </a:xfrm>
          <a:prstGeom prst="rect">
            <a:avLst/>
          </a:prstGeom>
          <a:noFill/>
        </p:spPr>
        <p:txBody>
          <a:bodyPr wrap="square" rtlCol="0">
            <a:spAutoFit/>
          </a:bodyPr>
          <a:lstStyle/>
          <a:p>
            <a:pPr marL="214313" indent="-214313" eaLnBrk="1" fontAlgn="auto" hangingPunct="1">
              <a:spcBef>
                <a:spcPts val="0"/>
              </a:spcBef>
              <a:spcAft>
                <a:spcPts val="0"/>
              </a:spcAft>
              <a:buFont typeface="Arial" panose="020B0604020202020204" pitchFamily="34" charset="0"/>
              <a:buChar char="•"/>
            </a:pPr>
            <a:r>
              <a:rPr lang="en-US" dirty="0">
                <a:solidFill>
                  <a:prstClr val="black"/>
                </a:solidFill>
                <a:latin typeface="Calibri" panose="020F0502020204030204"/>
              </a:rPr>
              <a:t>GFDL Microphysics has severe low bias in the 60-70 </a:t>
            </a:r>
            <a:r>
              <a:rPr lang="en-US" dirty="0" err="1">
                <a:solidFill>
                  <a:prstClr val="black"/>
                </a:solidFill>
                <a:latin typeface="Calibri" panose="020F0502020204030204"/>
              </a:rPr>
              <a:t>dBZ</a:t>
            </a:r>
            <a:r>
              <a:rPr lang="en-US" dirty="0">
                <a:solidFill>
                  <a:prstClr val="black"/>
                </a:solidFill>
                <a:latin typeface="Calibri" panose="020F0502020204030204"/>
              </a:rPr>
              <a:t> reflectivity bins and a slight high bias in the 30-50 </a:t>
            </a:r>
            <a:r>
              <a:rPr lang="en-US" dirty="0" err="1">
                <a:solidFill>
                  <a:prstClr val="black"/>
                </a:solidFill>
                <a:latin typeface="Calibri" panose="020F0502020204030204"/>
              </a:rPr>
              <a:t>dBZ</a:t>
            </a:r>
            <a:r>
              <a:rPr lang="en-US" dirty="0">
                <a:solidFill>
                  <a:prstClr val="black"/>
                </a:solidFill>
                <a:latin typeface="Calibri" panose="020F0502020204030204"/>
              </a:rPr>
              <a:t> bins</a:t>
            </a:r>
          </a:p>
          <a:p>
            <a:pPr marL="557213" lvl="1" indent="-214313" eaLnBrk="1" fontAlgn="auto" hangingPunct="1">
              <a:spcBef>
                <a:spcPts val="0"/>
              </a:spcBef>
              <a:spcAft>
                <a:spcPts val="0"/>
              </a:spcAft>
              <a:buFont typeface="Arial" panose="020B0604020202020204" pitchFamily="34" charset="0"/>
              <a:buChar char="•"/>
            </a:pPr>
            <a:r>
              <a:rPr lang="en-US" dirty="0">
                <a:solidFill>
                  <a:prstClr val="black"/>
                </a:solidFill>
                <a:latin typeface="Calibri" panose="020F0502020204030204"/>
              </a:rPr>
              <a:t>Hydrometeor species in the GFDL microphysics are more </a:t>
            </a:r>
            <a:r>
              <a:rPr lang="en-US" dirty="0" smtClean="0">
                <a:solidFill>
                  <a:prstClr val="black"/>
                </a:solidFill>
                <a:latin typeface="Calibri" panose="020F0502020204030204"/>
              </a:rPr>
              <a:t>diffusive</a:t>
            </a:r>
          </a:p>
          <a:p>
            <a:pPr marL="557213" lvl="1" indent="-214313" eaLnBrk="1" fontAlgn="auto" hangingPunct="1">
              <a:spcBef>
                <a:spcPts val="0"/>
              </a:spcBef>
              <a:spcAft>
                <a:spcPts val="0"/>
              </a:spcAft>
              <a:buFont typeface="Arial" panose="020B0604020202020204" pitchFamily="34" charset="0"/>
              <a:buChar char="•"/>
            </a:pPr>
            <a:r>
              <a:rPr lang="en-US" dirty="0" smtClean="0">
                <a:solidFill>
                  <a:prstClr val="black"/>
                </a:solidFill>
                <a:latin typeface="Calibri" panose="020F0502020204030204"/>
              </a:rPr>
              <a:t>Said to be linked to implicit treatment of hydrometeor sedimentation which is being changed.</a:t>
            </a:r>
            <a:endParaRPr lang="en-US" dirty="0">
              <a:solidFill>
                <a:prstClr val="black"/>
              </a:solidFill>
              <a:latin typeface="Calibri" panose="020F0502020204030204"/>
            </a:endParaRPr>
          </a:p>
          <a:p>
            <a:pPr marL="214313" indent="-214313" eaLnBrk="1" fontAlgn="auto" hangingPunct="1">
              <a:spcBef>
                <a:spcPts val="0"/>
              </a:spcBef>
              <a:spcAft>
                <a:spcPts val="0"/>
              </a:spcAft>
              <a:buFont typeface="Arial" panose="020B0604020202020204" pitchFamily="34" charset="0"/>
              <a:buChar char="•"/>
            </a:pPr>
            <a:r>
              <a:rPr lang="en-US" dirty="0">
                <a:solidFill>
                  <a:prstClr val="black"/>
                </a:solidFill>
                <a:latin typeface="Calibri" panose="020F0502020204030204"/>
              </a:rPr>
              <a:t>Both WRF and FV3 Thompson microphysics have a high bias in the 60-70 </a:t>
            </a:r>
            <a:r>
              <a:rPr lang="en-US" dirty="0" err="1">
                <a:solidFill>
                  <a:prstClr val="black"/>
                </a:solidFill>
                <a:latin typeface="Calibri" panose="020F0502020204030204"/>
              </a:rPr>
              <a:t>dBZ</a:t>
            </a:r>
            <a:r>
              <a:rPr lang="en-US" dirty="0">
                <a:solidFill>
                  <a:prstClr val="black"/>
                </a:solidFill>
                <a:latin typeface="Calibri" panose="020F0502020204030204"/>
              </a:rPr>
              <a:t> reflectivity bins.</a:t>
            </a:r>
          </a:p>
        </p:txBody>
      </p:sp>
    </p:spTree>
    <p:extLst>
      <p:ext uri="{BB962C8B-B14F-4D97-AF65-F5344CB8AC3E}">
        <p14:creationId xmlns:p14="http://schemas.microsoft.com/office/powerpoint/2010/main" val="27530190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691" y="518160"/>
            <a:ext cx="7132316" cy="6339837"/>
          </a:xfrm>
          <a:prstGeom prst="rect">
            <a:avLst/>
          </a:prstGeom>
        </p:spPr>
      </p:pic>
      <p:sp>
        <p:nvSpPr>
          <p:cNvPr id="3" name="TextBox 2"/>
          <p:cNvSpPr txBox="1"/>
          <p:nvPr/>
        </p:nvSpPr>
        <p:spPr>
          <a:xfrm>
            <a:off x="129540" y="0"/>
            <a:ext cx="8770620" cy="584775"/>
          </a:xfrm>
          <a:prstGeom prst="rect">
            <a:avLst/>
          </a:prstGeom>
          <a:noFill/>
        </p:spPr>
        <p:txBody>
          <a:bodyPr wrap="square" rtlCol="0">
            <a:spAutoFit/>
          </a:bodyPr>
          <a:lstStyle/>
          <a:p>
            <a:pPr algn="ctr" eaLnBrk="1" fontAlgn="auto" hangingPunct="1">
              <a:spcBef>
                <a:spcPts val="0"/>
              </a:spcBef>
              <a:spcAft>
                <a:spcPts val="0"/>
              </a:spcAft>
            </a:pPr>
            <a:r>
              <a:rPr lang="en-US" sz="3200" dirty="0" smtClean="0">
                <a:solidFill>
                  <a:prstClr val="black"/>
                </a:solidFill>
                <a:latin typeface="Calibri" panose="020F0502020204030204"/>
              </a:rPr>
              <a:t>16 May 2017 Composite Reflectivity (00Z 17 May)</a:t>
            </a:r>
            <a:endParaRPr lang="en-US" sz="3200" dirty="0">
              <a:solidFill>
                <a:prstClr val="black"/>
              </a:solidFill>
              <a:latin typeface="Calibri" panose="020F0502020204030204"/>
            </a:endParaRPr>
          </a:p>
        </p:txBody>
      </p:sp>
      <p:sp>
        <p:nvSpPr>
          <p:cNvPr id="4" name="TextBox 3"/>
          <p:cNvSpPr txBox="1"/>
          <p:nvPr/>
        </p:nvSpPr>
        <p:spPr>
          <a:xfrm>
            <a:off x="129539" y="1682941"/>
            <a:ext cx="1027845" cy="369332"/>
          </a:xfrm>
          <a:prstGeom prst="rect">
            <a:avLst/>
          </a:prstGeom>
          <a:noFill/>
        </p:spPr>
        <p:txBody>
          <a:bodyPr wrap="none" rtlCol="0">
            <a:spAutoFit/>
          </a:bodyPr>
          <a:lstStyle/>
          <a:p>
            <a:r>
              <a:rPr lang="en-US" dirty="0" smtClean="0">
                <a:solidFill>
                  <a:srgbClr val="FF0000"/>
                </a:solidFill>
              </a:rPr>
              <a:t>t = 24h </a:t>
            </a:r>
          </a:p>
        </p:txBody>
      </p:sp>
      <p:sp>
        <p:nvSpPr>
          <p:cNvPr id="5" name="TextBox 4"/>
          <p:cNvSpPr txBox="1"/>
          <p:nvPr/>
        </p:nvSpPr>
        <p:spPr>
          <a:xfrm>
            <a:off x="1158240" y="3023616"/>
            <a:ext cx="1183337" cy="369332"/>
          </a:xfrm>
          <a:prstGeom prst="rect">
            <a:avLst/>
          </a:prstGeom>
          <a:noFill/>
        </p:spPr>
        <p:txBody>
          <a:bodyPr wrap="none" rtlCol="0">
            <a:spAutoFit/>
          </a:bodyPr>
          <a:lstStyle/>
          <a:p>
            <a:r>
              <a:rPr lang="en-US" dirty="0" smtClean="0">
                <a:solidFill>
                  <a:srgbClr val="FF0000"/>
                </a:solidFill>
              </a:rPr>
              <a:t>FV3-CAPS</a:t>
            </a:r>
            <a:endParaRPr lang="en-US" dirty="0">
              <a:solidFill>
                <a:srgbClr val="FF0000"/>
              </a:solidFill>
            </a:endParaRPr>
          </a:p>
        </p:txBody>
      </p:sp>
      <p:sp>
        <p:nvSpPr>
          <p:cNvPr id="6" name="TextBox 5"/>
          <p:cNvSpPr txBox="1"/>
          <p:nvPr/>
        </p:nvSpPr>
        <p:spPr>
          <a:xfrm>
            <a:off x="4431006" y="3023616"/>
            <a:ext cx="1199367" cy="369332"/>
          </a:xfrm>
          <a:prstGeom prst="rect">
            <a:avLst/>
          </a:prstGeom>
          <a:noFill/>
        </p:spPr>
        <p:txBody>
          <a:bodyPr wrap="none" rtlCol="0">
            <a:spAutoFit/>
          </a:bodyPr>
          <a:lstStyle/>
          <a:p>
            <a:r>
              <a:rPr lang="en-US" dirty="0" smtClean="0">
                <a:solidFill>
                  <a:srgbClr val="FF0000"/>
                </a:solidFill>
              </a:rPr>
              <a:t>FV3-GFDL</a:t>
            </a:r>
            <a:endParaRPr lang="en-US" dirty="0">
              <a:solidFill>
                <a:srgbClr val="FF0000"/>
              </a:solidFill>
            </a:endParaRPr>
          </a:p>
        </p:txBody>
      </p:sp>
      <p:sp>
        <p:nvSpPr>
          <p:cNvPr id="7" name="TextBox 6"/>
          <p:cNvSpPr txBox="1"/>
          <p:nvPr/>
        </p:nvSpPr>
        <p:spPr>
          <a:xfrm>
            <a:off x="1158240" y="6272784"/>
            <a:ext cx="1269899" cy="369332"/>
          </a:xfrm>
          <a:prstGeom prst="rect">
            <a:avLst/>
          </a:prstGeom>
          <a:noFill/>
        </p:spPr>
        <p:txBody>
          <a:bodyPr wrap="none" rtlCol="0">
            <a:spAutoFit/>
          </a:bodyPr>
          <a:lstStyle/>
          <a:p>
            <a:r>
              <a:rPr lang="en-US" dirty="0" smtClean="0">
                <a:solidFill>
                  <a:srgbClr val="FF0000"/>
                </a:solidFill>
              </a:rPr>
              <a:t>WRF-CAPS</a:t>
            </a:r>
            <a:endParaRPr lang="en-US" dirty="0">
              <a:solidFill>
                <a:srgbClr val="FF0000"/>
              </a:solidFill>
            </a:endParaRPr>
          </a:p>
        </p:txBody>
      </p:sp>
      <p:sp>
        <p:nvSpPr>
          <p:cNvPr id="8" name="TextBox 7"/>
          <p:cNvSpPr txBox="1"/>
          <p:nvPr/>
        </p:nvSpPr>
        <p:spPr>
          <a:xfrm>
            <a:off x="4360474" y="6272784"/>
            <a:ext cx="811441" cy="369332"/>
          </a:xfrm>
          <a:prstGeom prst="rect">
            <a:avLst/>
          </a:prstGeom>
          <a:noFill/>
        </p:spPr>
        <p:txBody>
          <a:bodyPr wrap="none" rtlCol="0">
            <a:spAutoFit/>
          </a:bodyPr>
          <a:lstStyle/>
          <a:p>
            <a:r>
              <a:rPr lang="en-US" dirty="0" smtClean="0">
                <a:solidFill>
                  <a:srgbClr val="FF0000"/>
                </a:solidFill>
              </a:rPr>
              <a:t>MRMS</a:t>
            </a:r>
            <a:endParaRPr lang="en-US" dirty="0">
              <a:solidFill>
                <a:srgbClr val="FF0000"/>
              </a:solidFill>
            </a:endParaRPr>
          </a:p>
        </p:txBody>
      </p:sp>
    </p:spTree>
    <p:extLst>
      <p:ext uri="{BB962C8B-B14F-4D97-AF65-F5344CB8AC3E}">
        <p14:creationId xmlns:p14="http://schemas.microsoft.com/office/powerpoint/2010/main" val="1439218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691" y="518160"/>
            <a:ext cx="7132317" cy="6339837"/>
          </a:xfrm>
          <a:prstGeom prst="rect">
            <a:avLst/>
          </a:prstGeom>
        </p:spPr>
      </p:pic>
      <p:sp>
        <p:nvSpPr>
          <p:cNvPr id="3" name="TextBox 2"/>
          <p:cNvSpPr txBox="1"/>
          <p:nvPr/>
        </p:nvSpPr>
        <p:spPr>
          <a:xfrm>
            <a:off x="129540" y="0"/>
            <a:ext cx="8770620" cy="584775"/>
          </a:xfrm>
          <a:prstGeom prst="rect">
            <a:avLst/>
          </a:prstGeom>
          <a:noFill/>
        </p:spPr>
        <p:txBody>
          <a:bodyPr wrap="square" rtlCol="0">
            <a:spAutoFit/>
          </a:bodyPr>
          <a:lstStyle/>
          <a:p>
            <a:pPr algn="ctr" eaLnBrk="1" fontAlgn="auto" hangingPunct="1">
              <a:spcBef>
                <a:spcPts val="0"/>
              </a:spcBef>
              <a:spcAft>
                <a:spcPts val="0"/>
              </a:spcAft>
            </a:pPr>
            <a:r>
              <a:rPr lang="en-US" sz="3200" dirty="0" smtClean="0">
                <a:solidFill>
                  <a:prstClr val="black"/>
                </a:solidFill>
                <a:latin typeface="Calibri" panose="020F0502020204030204"/>
              </a:rPr>
              <a:t>18 May 2017 Composite Reflectivity (22Z 18 May)</a:t>
            </a:r>
            <a:endParaRPr lang="en-US" sz="3200" dirty="0">
              <a:solidFill>
                <a:prstClr val="black"/>
              </a:solidFill>
              <a:latin typeface="Calibri" panose="020F0502020204030204"/>
            </a:endParaRPr>
          </a:p>
        </p:txBody>
      </p:sp>
      <p:sp>
        <p:nvSpPr>
          <p:cNvPr id="4" name="TextBox 3"/>
          <p:cNvSpPr txBox="1"/>
          <p:nvPr/>
        </p:nvSpPr>
        <p:spPr>
          <a:xfrm>
            <a:off x="1158240" y="3023616"/>
            <a:ext cx="1183337" cy="369332"/>
          </a:xfrm>
          <a:prstGeom prst="rect">
            <a:avLst/>
          </a:prstGeom>
          <a:noFill/>
        </p:spPr>
        <p:txBody>
          <a:bodyPr wrap="none" rtlCol="0">
            <a:spAutoFit/>
          </a:bodyPr>
          <a:lstStyle/>
          <a:p>
            <a:r>
              <a:rPr lang="en-US" dirty="0" smtClean="0">
                <a:solidFill>
                  <a:srgbClr val="FF0000"/>
                </a:solidFill>
              </a:rPr>
              <a:t>FV3-CAPS</a:t>
            </a:r>
            <a:endParaRPr lang="en-US" dirty="0">
              <a:solidFill>
                <a:srgbClr val="FF0000"/>
              </a:solidFill>
            </a:endParaRPr>
          </a:p>
        </p:txBody>
      </p:sp>
      <p:sp>
        <p:nvSpPr>
          <p:cNvPr id="5" name="TextBox 4"/>
          <p:cNvSpPr txBox="1"/>
          <p:nvPr/>
        </p:nvSpPr>
        <p:spPr>
          <a:xfrm>
            <a:off x="4431006" y="3023616"/>
            <a:ext cx="1199367" cy="369332"/>
          </a:xfrm>
          <a:prstGeom prst="rect">
            <a:avLst/>
          </a:prstGeom>
          <a:noFill/>
        </p:spPr>
        <p:txBody>
          <a:bodyPr wrap="none" rtlCol="0">
            <a:spAutoFit/>
          </a:bodyPr>
          <a:lstStyle/>
          <a:p>
            <a:r>
              <a:rPr lang="en-US" dirty="0" smtClean="0">
                <a:solidFill>
                  <a:srgbClr val="FF0000"/>
                </a:solidFill>
              </a:rPr>
              <a:t>FV3-GFDL</a:t>
            </a:r>
            <a:endParaRPr lang="en-US" dirty="0">
              <a:solidFill>
                <a:srgbClr val="FF0000"/>
              </a:solidFill>
            </a:endParaRPr>
          </a:p>
        </p:txBody>
      </p:sp>
      <p:sp>
        <p:nvSpPr>
          <p:cNvPr id="6" name="TextBox 5"/>
          <p:cNvSpPr txBox="1"/>
          <p:nvPr/>
        </p:nvSpPr>
        <p:spPr>
          <a:xfrm>
            <a:off x="1158240" y="6272784"/>
            <a:ext cx="1269899" cy="369332"/>
          </a:xfrm>
          <a:prstGeom prst="rect">
            <a:avLst/>
          </a:prstGeom>
          <a:noFill/>
        </p:spPr>
        <p:txBody>
          <a:bodyPr wrap="none" rtlCol="0">
            <a:spAutoFit/>
          </a:bodyPr>
          <a:lstStyle/>
          <a:p>
            <a:r>
              <a:rPr lang="en-US" dirty="0" smtClean="0">
                <a:solidFill>
                  <a:srgbClr val="FF0000"/>
                </a:solidFill>
              </a:rPr>
              <a:t>WRF-CAPS</a:t>
            </a:r>
            <a:endParaRPr lang="en-US" dirty="0">
              <a:solidFill>
                <a:srgbClr val="FF0000"/>
              </a:solidFill>
            </a:endParaRPr>
          </a:p>
        </p:txBody>
      </p:sp>
      <p:sp>
        <p:nvSpPr>
          <p:cNvPr id="7" name="TextBox 6"/>
          <p:cNvSpPr txBox="1"/>
          <p:nvPr/>
        </p:nvSpPr>
        <p:spPr>
          <a:xfrm>
            <a:off x="4360474" y="6272784"/>
            <a:ext cx="811441" cy="369332"/>
          </a:xfrm>
          <a:prstGeom prst="rect">
            <a:avLst/>
          </a:prstGeom>
          <a:noFill/>
        </p:spPr>
        <p:txBody>
          <a:bodyPr wrap="none" rtlCol="0">
            <a:spAutoFit/>
          </a:bodyPr>
          <a:lstStyle/>
          <a:p>
            <a:r>
              <a:rPr lang="en-US" dirty="0" smtClean="0">
                <a:solidFill>
                  <a:srgbClr val="FF0000"/>
                </a:solidFill>
              </a:rPr>
              <a:t>MRMS</a:t>
            </a:r>
            <a:endParaRPr lang="en-US" dirty="0">
              <a:solidFill>
                <a:srgbClr val="FF0000"/>
              </a:solidFill>
            </a:endParaRPr>
          </a:p>
        </p:txBody>
      </p:sp>
      <p:sp>
        <p:nvSpPr>
          <p:cNvPr id="8" name="TextBox 7"/>
          <p:cNvSpPr txBox="1"/>
          <p:nvPr/>
        </p:nvSpPr>
        <p:spPr>
          <a:xfrm>
            <a:off x="129539" y="1682941"/>
            <a:ext cx="1027845" cy="369332"/>
          </a:xfrm>
          <a:prstGeom prst="rect">
            <a:avLst/>
          </a:prstGeom>
          <a:noFill/>
        </p:spPr>
        <p:txBody>
          <a:bodyPr wrap="none" rtlCol="0">
            <a:spAutoFit/>
          </a:bodyPr>
          <a:lstStyle/>
          <a:p>
            <a:r>
              <a:rPr lang="en-US" dirty="0" smtClean="0">
                <a:solidFill>
                  <a:srgbClr val="FF0000"/>
                </a:solidFill>
              </a:rPr>
              <a:t>t = 22h </a:t>
            </a:r>
          </a:p>
        </p:txBody>
      </p:sp>
    </p:spTree>
    <p:extLst>
      <p:ext uri="{BB962C8B-B14F-4D97-AF65-F5344CB8AC3E}">
        <p14:creationId xmlns:p14="http://schemas.microsoft.com/office/powerpoint/2010/main" val="39415691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r="4064"/>
          <a:stretch/>
        </p:blipFill>
        <p:spPr>
          <a:xfrm>
            <a:off x="4392419" y="2839114"/>
            <a:ext cx="4836641" cy="3781142"/>
          </a:xfrm>
          <a:prstGeom prst="rect">
            <a:avLst/>
          </a:prstGeom>
        </p:spPr>
      </p:pic>
      <p:sp>
        <p:nvSpPr>
          <p:cNvPr id="2" name="Title 1"/>
          <p:cNvSpPr>
            <a:spLocks noGrp="1"/>
          </p:cNvSpPr>
          <p:nvPr>
            <p:ph type="title"/>
          </p:nvPr>
        </p:nvSpPr>
        <p:spPr>
          <a:xfrm>
            <a:off x="410220" y="325623"/>
            <a:ext cx="8818840" cy="994172"/>
          </a:xfrm>
        </p:spPr>
        <p:txBody>
          <a:bodyPr>
            <a:normAutofit fontScale="90000"/>
          </a:bodyPr>
          <a:lstStyle/>
          <a:p>
            <a:r>
              <a:rPr lang="en-US" dirty="0" smtClean="0"/>
              <a:t>Power Spectra (Composite Reflectivity)</a:t>
            </a:r>
            <a:endParaRPr lang="en-US" dirty="0"/>
          </a:p>
        </p:txBody>
      </p:sp>
      <p:sp>
        <p:nvSpPr>
          <p:cNvPr id="10" name="TextBox 9"/>
          <p:cNvSpPr txBox="1"/>
          <p:nvPr/>
        </p:nvSpPr>
        <p:spPr>
          <a:xfrm>
            <a:off x="641074" y="1245628"/>
            <a:ext cx="7871792" cy="1200329"/>
          </a:xfrm>
          <a:prstGeom prst="rect">
            <a:avLst/>
          </a:prstGeom>
          <a:noFill/>
        </p:spPr>
        <p:txBody>
          <a:bodyPr wrap="square" rtlCol="0">
            <a:spAutoFit/>
          </a:bodyPr>
          <a:lstStyle/>
          <a:p>
            <a:pPr marL="214313" indent="-214313" eaLnBrk="1" fontAlgn="auto" hangingPunct="1">
              <a:spcBef>
                <a:spcPts val="0"/>
              </a:spcBef>
              <a:spcAft>
                <a:spcPts val="0"/>
              </a:spcAft>
              <a:buFont typeface="Arial" panose="020B0604020202020204" pitchFamily="34" charset="0"/>
              <a:buChar char="•"/>
            </a:pPr>
            <a:r>
              <a:rPr lang="en-US" dirty="0" smtClean="0">
                <a:solidFill>
                  <a:prstClr val="black"/>
                </a:solidFill>
                <a:latin typeface="Calibri" panose="020F0502020204030204"/>
              </a:rPr>
              <a:t>Discrete cosine transform method (as in </a:t>
            </a:r>
            <a:r>
              <a:rPr lang="en-US" dirty="0" err="1" smtClean="0">
                <a:solidFill>
                  <a:prstClr val="black"/>
                </a:solidFill>
                <a:latin typeface="Calibri" panose="020F0502020204030204"/>
              </a:rPr>
              <a:t>Surcel</a:t>
            </a:r>
            <a:r>
              <a:rPr lang="en-US" dirty="0" smtClean="0">
                <a:solidFill>
                  <a:prstClr val="black"/>
                </a:solidFill>
                <a:latin typeface="Calibri" panose="020F0502020204030204"/>
              </a:rPr>
              <a:t> et al. </a:t>
            </a:r>
            <a:r>
              <a:rPr lang="en-US" dirty="0" smtClean="0">
                <a:solidFill>
                  <a:prstClr val="black"/>
                </a:solidFill>
                <a:latin typeface="Calibri" panose="020F0502020204030204"/>
              </a:rPr>
              <a:t>2014</a:t>
            </a:r>
            <a:r>
              <a:rPr lang="en-US" dirty="0" smtClean="0">
                <a:solidFill>
                  <a:prstClr val="black"/>
                </a:solidFill>
                <a:latin typeface="Calibri" panose="020F0502020204030204"/>
              </a:rPr>
              <a:t>)</a:t>
            </a:r>
            <a:endParaRPr lang="en-US" dirty="0" smtClean="0">
              <a:solidFill>
                <a:prstClr val="black"/>
              </a:solidFill>
              <a:latin typeface="Calibri" panose="020F0502020204030204"/>
            </a:endParaRPr>
          </a:p>
          <a:p>
            <a:pPr marL="214313" indent="-214313" eaLnBrk="1" fontAlgn="auto" hangingPunct="1">
              <a:spcBef>
                <a:spcPts val="0"/>
              </a:spcBef>
              <a:spcAft>
                <a:spcPts val="0"/>
              </a:spcAft>
              <a:buFont typeface="Arial" panose="020B0604020202020204" pitchFamily="34" charset="0"/>
              <a:buChar char="•"/>
            </a:pPr>
            <a:r>
              <a:rPr lang="en-US" dirty="0" smtClean="0">
                <a:solidFill>
                  <a:prstClr val="black"/>
                </a:solidFill>
                <a:latin typeface="Calibri" panose="020F0502020204030204"/>
              </a:rPr>
              <a:t>FV3-GFDL </a:t>
            </a:r>
            <a:r>
              <a:rPr lang="en-US" dirty="0">
                <a:solidFill>
                  <a:prstClr val="black"/>
                </a:solidFill>
                <a:latin typeface="Calibri" panose="020F0502020204030204"/>
              </a:rPr>
              <a:t>has more power on scales less than ~30 km</a:t>
            </a:r>
          </a:p>
          <a:p>
            <a:pPr marL="214313" indent="-214313" eaLnBrk="1" fontAlgn="auto" hangingPunct="1">
              <a:spcBef>
                <a:spcPts val="0"/>
              </a:spcBef>
              <a:spcAft>
                <a:spcPts val="0"/>
              </a:spcAft>
              <a:buFont typeface="Arial" panose="020B0604020202020204" pitchFamily="34" charset="0"/>
              <a:buChar char="•"/>
            </a:pPr>
            <a:r>
              <a:rPr lang="en-US" dirty="0">
                <a:solidFill>
                  <a:prstClr val="black"/>
                </a:solidFill>
                <a:latin typeface="Calibri" panose="020F0502020204030204"/>
              </a:rPr>
              <a:t>More power on scales 30-100 km at 00Z than the following 12Z (decaying MCSs?)</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9561"/>
          <a:stretch/>
        </p:blipFill>
        <p:spPr>
          <a:xfrm>
            <a:off x="0" y="2848980"/>
            <a:ext cx="4547616" cy="3771276"/>
          </a:xfrm>
          <a:prstGeom prst="rect">
            <a:avLst/>
          </a:prstGeom>
        </p:spPr>
      </p:pic>
      <p:sp>
        <p:nvSpPr>
          <p:cNvPr id="8" name="TextBox 7"/>
          <p:cNvSpPr txBox="1"/>
          <p:nvPr/>
        </p:nvSpPr>
        <p:spPr>
          <a:xfrm>
            <a:off x="1339364" y="2665247"/>
            <a:ext cx="2760179" cy="461665"/>
          </a:xfrm>
          <a:prstGeom prst="rect">
            <a:avLst/>
          </a:prstGeom>
          <a:noFill/>
        </p:spPr>
        <p:txBody>
          <a:bodyPr wrap="none" rtlCol="0">
            <a:spAutoFit/>
          </a:bodyPr>
          <a:lstStyle/>
          <a:p>
            <a:pPr eaLnBrk="1" fontAlgn="auto" hangingPunct="1">
              <a:spcBef>
                <a:spcPts val="0"/>
              </a:spcBef>
              <a:spcAft>
                <a:spcPts val="0"/>
              </a:spcAft>
            </a:pPr>
            <a:r>
              <a:rPr lang="en-US" sz="2400" dirty="0">
                <a:solidFill>
                  <a:prstClr val="black"/>
                </a:solidFill>
                <a:latin typeface="Calibri" panose="020F0502020204030204"/>
              </a:rPr>
              <a:t>24-hr forecasts (00Z)</a:t>
            </a:r>
          </a:p>
        </p:txBody>
      </p:sp>
      <p:sp>
        <p:nvSpPr>
          <p:cNvPr id="9" name="TextBox 8"/>
          <p:cNvSpPr txBox="1"/>
          <p:nvPr/>
        </p:nvSpPr>
        <p:spPr>
          <a:xfrm>
            <a:off x="5442004" y="2712347"/>
            <a:ext cx="2760179" cy="461665"/>
          </a:xfrm>
          <a:prstGeom prst="rect">
            <a:avLst/>
          </a:prstGeom>
          <a:noFill/>
        </p:spPr>
        <p:txBody>
          <a:bodyPr wrap="none" rtlCol="0">
            <a:spAutoFit/>
          </a:bodyPr>
          <a:lstStyle/>
          <a:p>
            <a:pPr eaLnBrk="1" fontAlgn="auto" hangingPunct="1">
              <a:spcBef>
                <a:spcPts val="0"/>
              </a:spcBef>
              <a:spcAft>
                <a:spcPts val="0"/>
              </a:spcAft>
            </a:pPr>
            <a:r>
              <a:rPr lang="en-US" sz="2400" dirty="0">
                <a:solidFill>
                  <a:prstClr val="black"/>
                </a:solidFill>
                <a:latin typeface="Calibri" panose="020F0502020204030204"/>
              </a:rPr>
              <a:t>36-hr forecasts (12Z)</a:t>
            </a:r>
          </a:p>
        </p:txBody>
      </p:sp>
    </p:spTree>
    <p:extLst>
      <p:ext uri="{BB962C8B-B14F-4D97-AF65-F5344CB8AC3E}">
        <p14:creationId xmlns:p14="http://schemas.microsoft.com/office/powerpoint/2010/main" val="17779825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39750" y="1341438"/>
            <a:ext cx="7772400" cy="2044700"/>
          </a:xfrm>
        </p:spPr>
        <p:txBody>
          <a:bodyPr/>
          <a:lstStyle/>
          <a:p>
            <a:pPr eaLnBrk="1" hangingPunct="1"/>
            <a:r>
              <a:rPr lang="en-US" altLang="zh-CN" sz="3000" b="1" dirty="0" smtClean="0">
                <a:solidFill>
                  <a:srgbClr val="FF0000"/>
                </a:solidFill>
              </a:rPr>
              <a:t>Implementation and Testing of hybrid </a:t>
            </a:r>
            <a:br>
              <a:rPr lang="en-US" altLang="zh-CN" sz="3000" b="1" dirty="0" smtClean="0">
                <a:solidFill>
                  <a:srgbClr val="FF0000"/>
                </a:solidFill>
              </a:rPr>
            </a:br>
            <a:r>
              <a:rPr lang="en-US" altLang="zh-CN" sz="3000" b="1" dirty="0" smtClean="0">
                <a:solidFill>
                  <a:srgbClr val="FF0000"/>
                </a:solidFill>
              </a:rPr>
              <a:t>3DEnVar/4DEnVar Algorithms </a:t>
            </a:r>
            <a:r>
              <a:rPr lang="en-US" altLang="zh-CN" sz="3000" b="1" dirty="0" smtClean="0">
                <a:solidFill>
                  <a:srgbClr val="FF0000"/>
                </a:solidFill>
              </a:rPr>
              <a:t>Suitable </a:t>
            </a:r>
            <a:br>
              <a:rPr lang="en-US" altLang="zh-CN" sz="3000" b="1" dirty="0" smtClean="0">
                <a:solidFill>
                  <a:srgbClr val="FF0000"/>
                </a:solidFill>
              </a:rPr>
            </a:br>
            <a:r>
              <a:rPr lang="en-US" altLang="zh-CN" sz="3000" b="1" dirty="0" smtClean="0">
                <a:solidFill>
                  <a:srgbClr val="FF0000"/>
                </a:solidFill>
              </a:rPr>
              <a:t>Direct Assimilation of </a:t>
            </a:r>
            <a:r>
              <a:rPr lang="en-US" altLang="zh-CN" sz="3000" b="1" dirty="0" smtClean="0">
                <a:solidFill>
                  <a:srgbClr val="FF0000"/>
                </a:solidFill>
              </a:rPr>
              <a:t>Radar Data</a:t>
            </a:r>
            <a:endParaRPr lang="zh-CN" altLang="en-US" sz="3000" b="1" dirty="0" smtClean="0">
              <a:solidFill>
                <a:srgbClr val="FF0000"/>
              </a:solidFill>
            </a:endParaRPr>
          </a:p>
        </p:txBody>
      </p:sp>
      <p:sp>
        <p:nvSpPr>
          <p:cNvPr id="3075" name="Rectangle 3"/>
          <p:cNvSpPr>
            <a:spLocks noGrp="1" noChangeArrowheads="1"/>
          </p:cNvSpPr>
          <p:nvPr>
            <p:ph type="subTitle" idx="1"/>
          </p:nvPr>
        </p:nvSpPr>
        <p:spPr>
          <a:xfrm>
            <a:off x="1403350" y="3644900"/>
            <a:ext cx="6400800" cy="1752600"/>
          </a:xfrm>
        </p:spPr>
        <p:txBody>
          <a:bodyPr/>
          <a:lstStyle/>
          <a:p>
            <a:pPr eaLnBrk="1" hangingPunct="1"/>
            <a:r>
              <a:rPr lang="en-US" altLang="zh-CN" sz="2500" dirty="0" smtClean="0">
                <a:solidFill>
                  <a:schemeClr val="tx1"/>
                </a:solidFill>
              </a:rPr>
              <a:t>Chengsi Liu, Ming Xue, and Rong Kong</a:t>
            </a:r>
          </a:p>
          <a:p>
            <a:pPr eaLnBrk="1" hangingPunct="1"/>
            <a:r>
              <a:rPr lang="en-US" altLang="zh-CN" sz="2200" dirty="0" smtClean="0">
                <a:solidFill>
                  <a:schemeClr val="tx1"/>
                </a:solidFill>
              </a:rPr>
              <a:t>Center for Analysis and Prediction of Storms </a:t>
            </a:r>
          </a:p>
          <a:p>
            <a:pPr eaLnBrk="1" hangingPunct="1"/>
            <a:r>
              <a:rPr lang="en-US" altLang="zh-CN" sz="2200" dirty="0" smtClean="0">
                <a:solidFill>
                  <a:schemeClr val="tx1"/>
                </a:solidFill>
              </a:rPr>
              <a:t> University of Oklahoma</a:t>
            </a:r>
            <a:endParaRPr lang="zh-CN" altLang="en-US" sz="2200" dirty="0" smtClean="0">
              <a:solidFill>
                <a:schemeClr val="tx1"/>
              </a:solidFill>
            </a:endParaRPr>
          </a:p>
        </p:txBody>
      </p:sp>
    </p:spTree>
    <p:extLst>
      <p:ext uri="{BB962C8B-B14F-4D97-AF65-F5344CB8AC3E}">
        <p14:creationId xmlns:p14="http://schemas.microsoft.com/office/powerpoint/2010/main" val="6210254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91517" y="959478"/>
            <a:ext cx="7325558" cy="4237594"/>
          </a:xfrm>
          <a:prstGeom prst="rect">
            <a:avLst/>
          </a:prstGeom>
        </p:spPr>
      </p:pic>
      <p:sp>
        <p:nvSpPr>
          <p:cNvPr id="7" name="TextBox 6"/>
          <p:cNvSpPr txBox="1"/>
          <p:nvPr/>
        </p:nvSpPr>
        <p:spPr>
          <a:xfrm>
            <a:off x="827032" y="151273"/>
            <a:ext cx="7426900" cy="830997"/>
          </a:xfrm>
          <a:prstGeom prst="rect">
            <a:avLst/>
          </a:prstGeom>
          <a:noFill/>
        </p:spPr>
        <p:txBody>
          <a:bodyPr wrap="square" rtlCol="0">
            <a:spAutoFit/>
          </a:bodyPr>
          <a:lstStyle/>
          <a:p>
            <a:pPr algn="ctr" eaLnBrk="1" hangingPunct="1"/>
            <a:r>
              <a:rPr lang="en-US" sz="2400" b="1" dirty="0">
                <a:solidFill>
                  <a:prstClr val="black"/>
                </a:solidFill>
                <a:latin typeface="Arial" charset="0"/>
                <a:ea typeface="ＭＳ Ｐゴシック" charset="0"/>
              </a:rPr>
              <a:t>Models run for the </a:t>
            </a:r>
            <a:r>
              <a:rPr lang="en-US" sz="2400" b="1" dirty="0" err="1" smtClean="0">
                <a:solidFill>
                  <a:prstClr val="black"/>
                </a:solidFill>
                <a:latin typeface="Arial" charset="0"/>
                <a:ea typeface="ＭＳ Ｐゴシック" charset="0"/>
              </a:rPr>
              <a:t>Hazadous</a:t>
            </a:r>
            <a:r>
              <a:rPr lang="en-US" sz="2400" b="1" dirty="0" smtClean="0">
                <a:solidFill>
                  <a:prstClr val="black"/>
                </a:solidFill>
                <a:latin typeface="Arial" charset="0"/>
                <a:ea typeface="ＭＳ Ｐゴシック" charset="0"/>
              </a:rPr>
              <a:t> Weather Testbed (HWT) organized by NSSL and SPC </a:t>
            </a:r>
            <a:r>
              <a:rPr lang="en-US" sz="2400" b="1" dirty="0">
                <a:solidFill>
                  <a:prstClr val="black"/>
                </a:solidFill>
                <a:latin typeface="Arial" charset="0"/>
                <a:ea typeface="ＭＳ Ｐゴシック" charset="0"/>
              </a:rPr>
              <a:t>since </a:t>
            </a:r>
            <a:r>
              <a:rPr lang="en-US" sz="2400" b="1" dirty="0" smtClean="0">
                <a:solidFill>
                  <a:prstClr val="black"/>
                </a:solidFill>
                <a:latin typeface="Arial" charset="0"/>
                <a:ea typeface="ＭＳ Ｐゴシック" charset="0"/>
              </a:rPr>
              <a:t>2007</a:t>
            </a:r>
          </a:p>
        </p:txBody>
      </p:sp>
      <p:sp>
        <p:nvSpPr>
          <p:cNvPr id="4" name="TextBox 3"/>
          <p:cNvSpPr txBox="1"/>
          <p:nvPr/>
        </p:nvSpPr>
        <p:spPr>
          <a:xfrm>
            <a:off x="3889303" y="1305436"/>
            <a:ext cx="2776722" cy="400110"/>
          </a:xfrm>
          <a:prstGeom prst="rect">
            <a:avLst/>
          </a:prstGeom>
          <a:noFill/>
        </p:spPr>
        <p:txBody>
          <a:bodyPr wrap="none" rtlCol="0">
            <a:spAutoFit/>
          </a:bodyPr>
          <a:lstStyle/>
          <a:p>
            <a:pPr eaLnBrk="1" hangingPunct="1"/>
            <a:r>
              <a:rPr lang="en-US" sz="2000" b="1" dirty="0">
                <a:solidFill>
                  <a:srgbClr val="FF0000"/>
                </a:solidFill>
                <a:latin typeface="Arial" charset="0"/>
                <a:ea typeface="ＭＳ Ｐゴシック" charset="0"/>
              </a:rPr>
              <a:t>6 Ensembles in 2015!</a:t>
            </a:r>
          </a:p>
        </p:txBody>
      </p:sp>
      <p:cxnSp>
        <p:nvCxnSpPr>
          <p:cNvPr id="9" name="Straight Arrow Connector 8"/>
          <p:cNvCxnSpPr/>
          <p:nvPr/>
        </p:nvCxnSpPr>
        <p:spPr>
          <a:xfrm>
            <a:off x="5523025" y="1821641"/>
            <a:ext cx="712488" cy="68179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6767110" y="4239067"/>
            <a:ext cx="755043" cy="35737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cxnSp>
        <p:nvCxnSpPr>
          <p:cNvPr id="11" name="Straight Arrow Connector 10"/>
          <p:cNvCxnSpPr/>
          <p:nvPr/>
        </p:nvCxnSpPr>
        <p:spPr>
          <a:xfrm>
            <a:off x="3508217" y="2718430"/>
            <a:ext cx="6096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689077" y="2072099"/>
            <a:ext cx="1345240" cy="646331"/>
          </a:xfrm>
          <a:prstGeom prst="rect">
            <a:avLst/>
          </a:prstGeom>
          <a:noFill/>
        </p:spPr>
        <p:txBody>
          <a:bodyPr wrap="none" rtlCol="0">
            <a:spAutoFit/>
          </a:bodyPr>
          <a:lstStyle/>
          <a:p>
            <a:pPr eaLnBrk="1" hangingPunct="1"/>
            <a:r>
              <a:rPr lang="en-US" dirty="0" smtClean="0">
                <a:solidFill>
                  <a:srgbClr val="FF0000"/>
                </a:solidFill>
                <a:latin typeface="Times New Roman" panose="02020603050405020304" pitchFamily="18" charset="0"/>
                <a:ea typeface="ＭＳ Ｐゴシック" charset="0"/>
                <a:cs typeface="Times New Roman" panose="02020603050405020304" pitchFamily="18" charset="0"/>
              </a:rPr>
              <a:t>CAPS SSEF</a:t>
            </a:r>
          </a:p>
          <a:p>
            <a:pPr eaLnBrk="1" hangingPunct="1"/>
            <a:r>
              <a:rPr lang="en-US" dirty="0" smtClean="0">
                <a:solidFill>
                  <a:srgbClr val="FF0000"/>
                </a:solidFill>
                <a:latin typeface="Times New Roman" panose="02020603050405020304" pitchFamily="18" charset="0"/>
                <a:ea typeface="ＭＳ Ｐゴシック" charset="0"/>
                <a:cs typeface="Times New Roman" panose="02020603050405020304" pitchFamily="18" charset="0"/>
              </a:rPr>
              <a:t>51 </a:t>
            </a:r>
            <a:r>
              <a:rPr lang="en-US" dirty="0">
                <a:solidFill>
                  <a:srgbClr val="FF0000"/>
                </a:solidFill>
                <a:latin typeface="Times New Roman" panose="02020603050405020304" pitchFamily="18" charset="0"/>
                <a:ea typeface="ＭＳ Ｐゴシック" charset="0"/>
                <a:cs typeface="Times New Roman" panose="02020603050405020304" pitchFamily="18" charset="0"/>
              </a:rPr>
              <a:t>in </a:t>
            </a:r>
            <a:r>
              <a:rPr lang="en-US" dirty="0" smtClean="0">
                <a:solidFill>
                  <a:srgbClr val="FF0000"/>
                </a:solidFill>
                <a:latin typeface="Times New Roman" panose="02020603050405020304" pitchFamily="18" charset="0"/>
                <a:ea typeface="ＭＳ Ｐゴシック" charset="0"/>
                <a:cs typeface="Times New Roman" panose="02020603050405020304" pitchFamily="18" charset="0"/>
              </a:rPr>
              <a:t>2011</a:t>
            </a:r>
            <a:endParaRPr lang="en-US" dirty="0">
              <a:solidFill>
                <a:srgbClr val="FF0000"/>
              </a:solidFill>
              <a:latin typeface="Times New Roman" panose="02020603050405020304" pitchFamily="18" charset="0"/>
              <a:ea typeface="ＭＳ Ｐゴシック" charset="0"/>
              <a:cs typeface="Times New Roman" panose="02020603050405020304" pitchFamily="18" charset="0"/>
            </a:endParaRPr>
          </a:p>
        </p:txBody>
      </p:sp>
      <p:sp>
        <p:nvSpPr>
          <p:cNvPr id="2" name="Rectangle 1"/>
          <p:cNvSpPr/>
          <p:nvPr/>
        </p:nvSpPr>
        <p:spPr>
          <a:xfrm>
            <a:off x="870600" y="5313167"/>
            <a:ext cx="7546890" cy="1323439"/>
          </a:xfrm>
          <a:prstGeom prst="rect">
            <a:avLst/>
          </a:prstGeom>
        </p:spPr>
        <p:txBody>
          <a:bodyPr wrap="square">
            <a:spAutoFit/>
          </a:bodyPr>
          <a:lstStyle/>
          <a:p>
            <a:pPr marL="342900" indent="-342900" eaLnBrk="1" hangingPunct="1">
              <a:buFontTx/>
              <a:buChar char="-"/>
            </a:pPr>
            <a:r>
              <a:rPr lang="en-US" sz="2000" b="1" dirty="0" smtClean="0">
                <a:solidFill>
                  <a:prstClr val="black"/>
                </a:solidFill>
                <a:latin typeface="Arial" charset="0"/>
                <a:ea typeface="ＭＳ Ｐゴシック" charset="0"/>
              </a:rPr>
              <a:t>CAPS </a:t>
            </a:r>
            <a:r>
              <a:rPr lang="en-US" sz="2000" b="1" dirty="0">
                <a:solidFill>
                  <a:prstClr val="black"/>
                </a:solidFill>
                <a:latin typeface="Arial" charset="0"/>
                <a:ea typeface="ＭＳ Ｐゴシック" charset="0"/>
              </a:rPr>
              <a:t>has been producing CAM ensemble forecasts to HWT since 2007, starting with ten 4-km forecasts in 2007 </a:t>
            </a:r>
            <a:endParaRPr lang="en-US" sz="2000" b="1" dirty="0" smtClean="0">
              <a:solidFill>
                <a:prstClr val="black"/>
              </a:solidFill>
              <a:latin typeface="Arial" charset="0"/>
              <a:ea typeface="ＭＳ Ｐゴシック" charset="0"/>
            </a:endParaRPr>
          </a:p>
          <a:p>
            <a:pPr marL="342900" indent="-342900" eaLnBrk="1" hangingPunct="1">
              <a:buFontTx/>
              <a:buChar char="-"/>
            </a:pPr>
            <a:endParaRPr lang="en-US" sz="2000" b="1" dirty="0" smtClean="0">
              <a:solidFill>
                <a:prstClr val="black"/>
              </a:solidFill>
              <a:latin typeface="Arial" charset="0"/>
              <a:ea typeface="ＭＳ Ｐゴシック" charset="0"/>
            </a:endParaRPr>
          </a:p>
          <a:p>
            <a:pPr marL="342900" indent="-342900" eaLnBrk="1" hangingPunct="1">
              <a:buFontTx/>
              <a:buChar char="-"/>
            </a:pPr>
            <a:r>
              <a:rPr lang="en-US" sz="2000" b="1" dirty="0" smtClean="0">
                <a:solidFill>
                  <a:prstClr val="black"/>
                </a:solidFill>
                <a:latin typeface="Arial" charset="0"/>
                <a:ea typeface="ＭＳ Ｐゴシック" charset="0"/>
              </a:rPr>
              <a:t>Assimilating radar data since 2008</a:t>
            </a:r>
            <a:endParaRPr lang="en-US" sz="2000" b="1" dirty="0">
              <a:solidFill>
                <a:prstClr val="black"/>
              </a:solidFill>
              <a:latin typeface="Arial" charset="0"/>
              <a:ea typeface="ＭＳ Ｐゴシック" charset="0"/>
            </a:endParaRPr>
          </a:p>
        </p:txBody>
      </p:sp>
    </p:spTree>
    <p:extLst>
      <p:ext uri="{BB962C8B-B14F-4D97-AF65-F5344CB8AC3E}">
        <p14:creationId xmlns:p14="http://schemas.microsoft.com/office/powerpoint/2010/main" val="159619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772400" cy="457200"/>
          </a:xfrm>
        </p:spPr>
        <p:txBody>
          <a:bodyPr/>
          <a:lstStyle/>
          <a:p>
            <a:r>
              <a:rPr lang="en-US" sz="3200" b="1" dirty="0" smtClean="0">
                <a:solidFill>
                  <a:srgbClr val="FF0000"/>
                </a:solidFill>
              </a:rPr>
              <a:t>Methods </a:t>
            </a:r>
            <a:r>
              <a:rPr lang="en-US" sz="3200" b="1" dirty="0" smtClean="0">
                <a:solidFill>
                  <a:srgbClr val="FF0000"/>
                </a:solidFill>
              </a:rPr>
              <a:t>for Radar Data Assimilation</a:t>
            </a:r>
            <a:endParaRPr lang="en-US" sz="3200" b="1" dirty="0">
              <a:solidFill>
                <a:srgbClr val="FF0000"/>
              </a:solidFill>
            </a:endParaRPr>
          </a:p>
        </p:txBody>
      </p:sp>
      <p:sp>
        <p:nvSpPr>
          <p:cNvPr id="3" name="Content Placeholder 2"/>
          <p:cNvSpPr>
            <a:spLocks noGrp="1"/>
          </p:cNvSpPr>
          <p:nvPr>
            <p:ph idx="1"/>
          </p:nvPr>
        </p:nvSpPr>
        <p:spPr>
          <a:xfrm>
            <a:off x="457200" y="786384"/>
            <a:ext cx="8686800" cy="6096000"/>
          </a:xfrm>
        </p:spPr>
        <p:txBody>
          <a:bodyPr/>
          <a:lstStyle/>
          <a:p>
            <a:pPr>
              <a:spcBef>
                <a:spcPts val="1800"/>
              </a:spcBef>
            </a:pPr>
            <a:r>
              <a:rPr lang="en-US" sz="2800" dirty="0" smtClean="0">
                <a:solidFill>
                  <a:srgbClr val="FF0000"/>
                </a:solidFill>
              </a:rPr>
              <a:t>3DVAR</a:t>
            </a:r>
            <a:r>
              <a:rPr lang="en-US" sz="2800" dirty="0" smtClean="0"/>
              <a:t> </a:t>
            </a:r>
            <a:r>
              <a:rPr lang="en-US" sz="2800" dirty="0" smtClean="0"/>
              <a:t>plus </a:t>
            </a:r>
            <a:r>
              <a:rPr lang="en-US" sz="2800" dirty="0" smtClean="0">
                <a:solidFill>
                  <a:srgbClr val="FF0000"/>
                </a:solidFill>
              </a:rPr>
              <a:t>Semi-empirical</a:t>
            </a:r>
            <a:r>
              <a:rPr lang="en-US" sz="2800" dirty="0" smtClean="0"/>
              <a:t> </a:t>
            </a:r>
            <a:r>
              <a:rPr lang="en-US" sz="2800" dirty="0"/>
              <a:t>methods, e.g., complex cloud </a:t>
            </a:r>
            <a:r>
              <a:rPr lang="en-US" sz="2800" dirty="0" smtClean="0"/>
              <a:t>analysis has been shown to improve precipitation forecasts in the first 6-12 hours.</a:t>
            </a:r>
            <a:endParaRPr lang="en-US" sz="2800" dirty="0" smtClean="0"/>
          </a:p>
          <a:p>
            <a:pPr lvl="1">
              <a:spcBef>
                <a:spcPts val="1200"/>
              </a:spcBef>
            </a:pPr>
            <a:r>
              <a:rPr lang="en-US" sz="2400" dirty="0"/>
              <a:t>3DVAR itself can’t effectively analyze reflectivity data</a:t>
            </a:r>
          </a:p>
          <a:p>
            <a:pPr lvl="1">
              <a:spcBef>
                <a:spcPts val="1200"/>
              </a:spcBef>
            </a:pPr>
            <a:r>
              <a:rPr lang="en-US" sz="2400" dirty="0"/>
              <a:t>Difficult to suppress spurious precipitation in continuous cycles</a:t>
            </a:r>
          </a:p>
          <a:p>
            <a:pPr>
              <a:spcBef>
                <a:spcPts val="1800"/>
              </a:spcBef>
            </a:pPr>
            <a:r>
              <a:rPr lang="en-US" sz="2800" dirty="0" smtClean="0"/>
              <a:t>Ensemble </a:t>
            </a:r>
            <a:r>
              <a:rPr lang="en-US" sz="2800" dirty="0" smtClean="0"/>
              <a:t>Kalman filters (</a:t>
            </a:r>
            <a:r>
              <a:rPr lang="en-US" sz="2800" dirty="0" smtClean="0">
                <a:solidFill>
                  <a:srgbClr val="FF0000"/>
                </a:solidFill>
              </a:rPr>
              <a:t>EnKF</a:t>
            </a:r>
            <a:r>
              <a:rPr lang="en-US" sz="2800" dirty="0" smtClean="0"/>
              <a:t>);</a:t>
            </a:r>
          </a:p>
          <a:p>
            <a:pPr lvl="1">
              <a:spcBef>
                <a:spcPts val="1200"/>
              </a:spcBef>
            </a:pPr>
            <a:r>
              <a:rPr lang="en-US" sz="2400" dirty="0"/>
              <a:t>Background error covariance may be unreliable</a:t>
            </a:r>
          </a:p>
          <a:p>
            <a:pPr>
              <a:spcBef>
                <a:spcPts val="1800"/>
              </a:spcBef>
            </a:pPr>
            <a:r>
              <a:rPr lang="en-US" sz="2800" dirty="0" smtClean="0"/>
              <a:t>Ensemble-Variational </a:t>
            </a:r>
            <a:r>
              <a:rPr lang="en-US" sz="2800" dirty="0" smtClean="0">
                <a:solidFill>
                  <a:srgbClr val="FF0000"/>
                </a:solidFill>
              </a:rPr>
              <a:t>hybrid</a:t>
            </a:r>
            <a:r>
              <a:rPr lang="en-US" sz="2800" dirty="0" smtClean="0"/>
              <a:t> (</a:t>
            </a:r>
            <a:r>
              <a:rPr lang="en-US" sz="2800" dirty="0" smtClean="0">
                <a:solidFill>
                  <a:srgbClr val="FF0000"/>
                </a:solidFill>
              </a:rPr>
              <a:t>EnVar</a:t>
            </a:r>
            <a:r>
              <a:rPr lang="en-US" sz="2800" dirty="0" smtClean="0"/>
              <a:t>)</a:t>
            </a:r>
          </a:p>
          <a:p>
            <a:pPr lvl="1">
              <a:spcBef>
                <a:spcPts val="1200"/>
              </a:spcBef>
            </a:pPr>
            <a:r>
              <a:rPr lang="en-US" sz="2400" dirty="0" smtClean="0"/>
              <a:t>Allows for </a:t>
            </a:r>
            <a:r>
              <a:rPr lang="en-US" sz="2400" dirty="0" smtClean="0"/>
              <a:t>inclusion of </a:t>
            </a:r>
            <a:r>
              <a:rPr lang="en-US" sz="2400" dirty="0" smtClean="0"/>
              <a:t>static BE and equation </a:t>
            </a:r>
            <a:r>
              <a:rPr lang="en-US" sz="2400" dirty="0" smtClean="0"/>
              <a:t>constraints</a:t>
            </a:r>
          </a:p>
          <a:p>
            <a:pPr lvl="1">
              <a:spcBef>
                <a:spcPts val="1200"/>
              </a:spcBef>
            </a:pPr>
            <a:r>
              <a:rPr lang="en-US" sz="2400" dirty="0" smtClean="0"/>
              <a:t>Benefits for radar DA unproven</a:t>
            </a:r>
            <a:endParaRPr lang="en-US" sz="2400" dirty="0" smtClean="0"/>
          </a:p>
        </p:txBody>
      </p:sp>
    </p:spTree>
    <p:extLst>
      <p:ext uri="{BB962C8B-B14F-4D97-AF65-F5344CB8AC3E}">
        <p14:creationId xmlns:p14="http://schemas.microsoft.com/office/powerpoint/2010/main" val="32924316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685800" y="4076700"/>
          <a:ext cx="8077557" cy="1131887"/>
        </p:xfrm>
        <a:graphic>
          <a:graphicData uri="http://schemas.openxmlformats.org/presentationml/2006/ole">
            <mc:AlternateContent xmlns:mc="http://schemas.openxmlformats.org/markup-compatibility/2006">
              <mc:Choice xmlns:v="urn:schemas-microsoft-com:vml" Requires="v">
                <p:oleObj spid="_x0000_s139286" name="Equation" r:id="rId3" imgW="5981400" imgH="838080" progId="Equation.DSMT4">
                  <p:embed/>
                </p:oleObj>
              </mc:Choice>
              <mc:Fallback>
                <p:oleObj name="Equation" r:id="rId3" imgW="5981400" imgH="838080" progId="Equation.DSMT4">
                  <p:embed/>
                  <p:pic>
                    <p:nvPicPr>
                      <p:cNvPr id="0" name=""/>
                      <p:cNvPicPr/>
                      <p:nvPr/>
                    </p:nvPicPr>
                    <p:blipFill>
                      <a:blip r:embed="rId4"/>
                      <a:stretch>
                        <a:fillRect/>
                      </a:stretch>
                    </p:blipFill>
                    <p:spPr>
                      <a:xfrm>
                        <a:off x="685800" y="4076700"/>
                        <a:ext cx="8077557" cy="1131887"/>
                      </a:xfrm>
                      <a:prstGeom prst="rect">
                        <a:avLst/>
                      </a:prstGeom>
                    </p:spPr>
                  </p:pic>
                </p:oleObj>
              </mc:Fallback>
            </mc:AlternateContent>
          </a:graphicData>
        </a:graphic>
      </p:graphicFrame>
      <p:sp>
        <p:nvSpPr>
          <p:cNvPr id="5" name="Title 4"/>
          <p:cNvSpPr>
            <a:spLocks noGrp="1"/>
          </p:cNvSpPr>
          <p:nvPr>
            <p:ph type="title"/>
          </p:nvPr>
        </p:nvSpPr>
        <p:spPr>
          <a:xfrm>
            <a:off x="457200" y="343907"/>
            <a:ext cx="8312150" cy="971550"/>
          </a:xfrm>
        </p:spPr>
        <p:txBody>
          <a:bodyPr>
            <a:noAutofit/>
          </a:bodyPr>
          <a:lstStyle/>
          <a:p>
            <a:pPr algn="ctr"/>
            <a:r>
              <a:rPr lang="en-US" sz="2800" dirty="0" smtClean="0">
                <a:solidFill>
                  <a:srgbClr val="FF0000"/>
                </a:solidFill>
              </a:rPr>
              <a:t>Hybrid 4DEnKF-4DEnVar</a:t>
            </a:r>
            <a:br>
              <a:rPr lang="en-US" sz="2800" dirty="0" smtClean="0">
                <a:solidFill>
                  <a:srgbClr val="FF0000"/>
                </a:solidFill>
              </a:rPr>
            </a:br>
            <a:r>
              <a:rPr lang="en-US" sz="2800" dirty="0" smtClean="0">
                <a:solidFill>
                  <a:srgbClr val="FF0000"/>
                </a:solidFill>
              </a:rPr>
              <a:t>A Unified Framework (Liu and </a:t>
            </a:r>
            <a:r>
              <a:rPr lang="en-US" sz="2800" dirty="0" err="1" smtClean="0">
                <a:solidFill>
                  <a:srgbClr val="FF0000"/>
                </a:solidFill>
              </a:rPr>
              <a:t>Xue</a:t>
            </a:r>
            <a:r>
              <a:rPr lang="en-US" sz="2800" dirty="0" smtClean="0">
                <a:solidFill>
                  <a:srgbClr val="FF0000"/>
                </a:solidFill>
              </a:rPr>
              <a:t> MWR 2016)</a:t>
            </a:r>
            <a:endParaRPr lang="en-US" sz="2800" dirty="0"/>
          </a:p>
        </p:txBody>
      </p:sp>
      <p:sp>
        <p:nvSpPr>
          <p:cNvPr id="6" name="Content Placeholder 5"/>
          <p:cNvSpPr>
            <a:spLocks noGrp="1"/>
          </p:cNvSpPr>
          <p:nvPr>
            <p:ph idx="1"/>
          </p:nvPr>
        </p:nvSpPr>
        <p:spPr>
          <a:xfrm>
            <a:off x="473432" y="1520552"/>
            <a:ext cx="8289925" cy="4381500"/>
          </a:xfrm>
        </p:spPr>
        <p:txBody>
          <a:bodyPr/>
          <a:lstStyle/>
          <a:p>
            <a:r>
              <a:rPr lang="en-US" sz="2400" dirty="0" smtClean="0"/>
              <a:t>Combine </a:t>
            </a:r>
            <a:r>
              <a:rPr lang="en-US" sz="2400" dirty="0" err="1" smtClean="0"/>
              <a:t>4DEnVAR</a:t>
            </a:r>
            <a:r>
              <a:rPr lang="en-US" sz="2400" dirty="0" smtClean="0"/>
              <a:t> and 4DEnKF</a:t>
            </a:r>
          </a:p>
          <a:p>
            <a:pPr lvl="1"/>
            <a:r>
              <a:rPr lang="en-US" sz="2000" dirty="0" smtClean="0"/>
              <a:t>Can assimilate high-frequency data in 4D windows</a:t>
            </a:r>
          </a:p>
          <a:p>
            <a:pPr lvl="1"/>
            <a:r>
              <a:rPr lang="en-US" sz="2000" dirty="0" smtClean="0"/>
              <a:t>Carry ensemble covariance through assimilation cycles</a:t>
            </a:r>
          </a:p>
          <a:p>
            <a:pPr lvl="1"/>
            <a:r>
              <a:rPr lang="en-US" sz="2000" dirty="0" smtClean="0">
                <a:solidFill>
                  <a:srgbClr val="FF0000"/>
                </a:solidFill>
              </a:rPr>
              <a:t>Does not require tangent linear or </a:t>
            </a:r>
            <a:r>
              <a:rPr lang="en-US" sz="2000" dirty="0" err="1" smtClean="0">
                <a:solidFill>
                  <a:srgbClr val="FF0000"/>
                </a:solidFill>
              </a:rPr>
              <a:t>adjoint</a:t>
            </a:r>
            <a:r>
              <a:rPr lang="en-US" sz="2000" dirty="0" smtClean="0">
                <a:solidFill>
                  <a:srgbClr val="FF0000"/>
                </a:solidFill>
              </a:rPr>
              <a:t> model</a:t>
            </a:r>
            <a:endParaRPr lang="en-US" sz="1800" dirty="0" smtClean="0">
              <a:solidFill>
                <a:srgbClr val="FF0000"/>
              </a:solidFill>
            </a:endParaRPr>
          </a:p>
          <a:p>
            <a:pPr>
              <a:spcBef>
                <a:spcPts val="1800"/>
              </a:spcBef>
            </a:pPr>
            <a:r>
              <a:rPr lang="en-US" sz="2400" dirty="0" smtClean="0"/>
              <a:t>Hybrid 4DEnVar-NPC-FGAT:</a:t>
            </a:r>
            <a:endParaRPr lang="en-US" sz="2400" dirty="0"/>
          </a:p>
        </p:txBody>
      </p:sp>
      <p:sp>
        <p:nvSpPr>
          <p:cNvPr id="8" name="TextBox 7"/>
          <p:cNvSpPr txBox="1"/>
          <p:nvPr/>
        </p:nvSpPr>
        <p:spPr>
          <a:xfrm>
            <a:off x="1219200" y="5352809"/>
            <a:ext cx="1768433" cy="369332"/>
          </a:xfrm>
          <a:prstGeom prst="rect">
            <a:avLst/>
          </a:prstGeom>
          <a:noFill/>
        </p:spPr>
        <p:txBody>
          <a:bodyPr wrap="none" rtlCol="0">
            <a:spAutoFit/>
          </a:bodyPr>
          <a:lstStyle/>
          <a:p>
            <a:pPr eaLnBrk="1" hangingPunct="1"/>
            <a:r>
              <a:rPr lang="en-US" dirty="0" smtClean="0">
                <a:solidFill>
                  <a:srgbClr val="FF0000"/>
                </a:solidFill>
                <a:latin typeface="맑은 고딕"/>
              </a:rPr>
              <a:t>Static covariance</a:t>
            </a:r>
            <a:endParaRPr lang="en-US" dirty="0">
              <a:solidFill>
                <a:srgbClr val="FF0000"/>
              </a:solidFill>
              <a:latin typeface="맑은 고딕"/>
            </a:endParaRPr>
          </a:p>
        </p:txBody>
      </p:sp>
      <p:sp>
        <p:nvSpPr>
          <p:cNvPr id="9" name="TextBox 8"/>
          <p:cNvSpPr txBox="1"/>
          <p:nvPr/>
        </p:nvSpPr>
        <p:spPr>
          <a:xfrm>
            <a:off x="3276600" y="5362455"/>
            <a:ext cx="2153154" cy="369332"/>
          </a:xfrm>
          <a:prstGeom prst="rect">
            <a:avLst/>
          </a:prstGeom>
          <a:noFill/>
        </p:spPr>
        <p:txBody>
          <a:bodyPr wrap="none" rtlCol="0">
            <a:spAutoFit/>
          </a:bodyPr>
          <a:lstStyle/>
          <a:p>
            <a:pPr eaLnBrk="1" hangingPunct="1"/>
            <a:r>
              <a:rPr lang="en-US" dirty="0" smtClean="0">
                <a:solidFill>
                  <a:srgbClr val="FF0000"/>
                </a:solidFill>
                <a:latin typeface="맑은 고딕"/>
              </a:rPr>
              <a:t>Ensemble covariance</a:t>
            </a:r>
            <a:endParaRPr lang="en-US" dirty="0">
              <a:solidFill>
                <a:srgbClr val="FF0000"/>
              </a:solidFill>
              <a:latin typeface="맑은 고딕"/>
            </a:endParaRPr>
          </a:p>
        </p:txBody>
      </p:sp>
      <p:cxnSp>
        <p:nvCxnSpPr>
          <p:cNvPr id="11" name="Straight Arrow Connector 10"/>
          <p:cNvCxnSpPr/>
          <p:nvPr/>
        </p:nvCxnSpPr>
        <p:spPr bwMode="auto">
          <a:xfrm flipH="1" flipV="1">
            <a:off x="3657600" y="4572000"/>
            <a:ext cx="228600" cy="295155"/>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cxnSp>
        <p:nvCxnSpPr>
          <p:cNvPr id="12" name="Straight Arrow Connector 11"/>
          <p:cNvCxnSpPr/>
          <p:nvPr/>
        </p:nvCxnSpPr>
        <p:spPr bwMode="auto">
          <a:xfrm flipH="1" flipV="1">
            <a:off x="2115473" y="4576822"/>
            <a:ext cx="228600" cy="295155"/>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sp>
        <p:nvSpPr>
          <p:cNvPr id="4" name="TextBox 3"/>
          <p:cNvSpPr txBox="1"/>
          <p:nvPr/>
        </p:nvSpPr>
        <p:spPr>
          <a:xfrm>
            <a:off x="804594" y="6081963"/>
            <a:ext cx="7839967" cy="646331"/>
          </a:xfrm>
          <a:prstGeom prst="rect">
            <a:avLst/>
          </a:prstGeom>
          <a:noFill/>
        </p:spPr>
        <p:txBody>
          <a:bodyPr wrap="none" rtlCol="0">
            <a:spAutoFit/>
          </a:bodyPr>
          <a:lstStyle/>
          <a:p>
            <a:pPr algn="ctr" eaLnBrk="1" fontAlgn="auto" hangingPunct="1">
              <a:spcBef>
                <a:spcPts val="0"/>
              </a:spcBef>
              <a:spcAft>
                <a:spcPts val="0"/>
              </a:spcAft>
            </a:pPr>
            <a:r>
              <a:rPr lang="en-US" dirty="0" smtClean="0">
                <a:solidFill>
                  <a:prstClr val="black"/>
                </a:solidFill>
                <a:latin typeface="맑은 고딕"/>
              </a:rPr>
              <a:t>Liu and Xue (2016) – Placed </a:t>
            </a:r>
            <a:r>
              <a:rPr lang="en-US" dirty="0" err="1" smtClean="0">
                <a:solidFill>
                  <a:prstClr val="black"/>
                </a:solidFill>
                <a:latin typeface="맑은 고딕"/>
              </a:rPr>
              <a:t>Lorenc’s</a:t>
            </a:r>
            <a:r>
              <a:rPr lang="en-US" dirty="0" smtClean="0">
                <a:solidFill>
                  <a:prstClr val="black"/>
                </a:solidFill>
                <a:latin typeface="맑은 고딕"/>
              </a:rPr>
              <a:t> ECV and Liu et </a:t>
            </a:r>
            <a:r>
              <a:rPr lang="en-US" dirty="0" err="1" smtClean="0">
                <a:solidFill>
                  <a:prstClr val="black"/>
                </a:solidFill>
                <a:latin typeface="맑은 고딕"/>
              </a:rPr>
              <a:t>al’s</a:t>
            </a:r>
            <a:r>
              <a:rPr lang="en-US" dirty="0" smtClean="0">
                <a:solidFill>
                  <a:prstClr val="black"/>
                </a:solidFill>
                <a:latin typeface="맑은 고딕"/>
              </a:rPr>
              <a:t>  En4DVAR formulations in </a:t>
            </a:r>
          </a:p>
          <a:p>
            <a:pPr algn="ctr" eaLnBrk="1" fontAlgn="auto" hangingPunct="1">
              <a:spcBef>
                <a:spcPts val="0"/>
              </a:spcBef>
              <a:spcAft>
                <a:spcPts val="0"/>
              </a:spcAft>
            </a:pPr>
            <a:r>
              <a:rPr lang="en-US" dirty="0" smtClean="0">
                <a:solidFill>
                  <a:prstClr val="black"/>
                </a:solidFill>
                <a:latin typeface="맑은 고딕"/>
              </a:rPr>
              <a:t>a unified framework – shown to be equivalent under certain approximations</a:t>
            </a:r>
            <a:endParaRPr lang="en-US" dirty="0">
              <a:solidFill>
                <a:prstClr val="black"/>
              </a:solidFill>
              <a:latin typeface="맑은 고딕"/>
            </a:endParaRPr>
          </a:p>
        </p:txBody>
      </p:sp>
    </p:spTree>
    <p:extLst>
      <p:ext uri="{BB962C8B-B14F-4D97-AF65-F5344CB8AC3E}">
        <p14:creationId xmlns:p14="http://schemas.microsoft.com/office/powerpoint/2010/main" val="18469756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426" name="Rectangle 2"/>
          <p:cNvSpPr>
            <a:spLocks noGrp="1" noChangeArrowheads="1"/>
          </p:cNvSpPr>
          <p:nvPr>
            <p:ph type="title" idx="4294967295"/>
          </p:nvPr>
        </p:nvSpPr>
        <p:spPr>
          <a:xfrm>
            <a:off x="185737" y="23021"/>
            <a:ext cx="8229600" cy="609600"/>
          </a:xfrm>
        </p:spPr>
        <p:txBody>
          <a:bodyPr/>
          <a:lstStyle/>
          <a:p>
            <a:pPr algn="ctr"/>
            <a:r>
              <a:rPr lang="en-US" sz="3200" dirty="0" smtClean="0">
                <a:solidFill>
                  <a:srgbClr val="FF0000"/>
                </a:solidFill>
              </a:rPr>
              <a:t>4DEnKF-4DEnVar Hybrid</a:t>
            </a:r>
            <a:endParaRPr lang="en-US" sz="3200" dirty="0">
              <a:solidFill>
                <a:srgbClr val="FF0000"/>
              </a:solidFill>
            </a:endParaRPr>
          </a:p>
        </p:txBody>
      </p:sp>
      <p:sp>
        <p:nvSpPr>
          <p:cNvPr id="103429" name="Oval 5"/>
          <p:cNvSpPr>
            <a:spLocks noChangeArrowheads="1"/>
          </p:cNvSpPr>
          <p:nvPr/>
        </p:nvSpPr>
        <p:spPr bwMode="auto">
          <a:xfrm>
            <a:off x="1371600" y="2225279"/>
            <a:ext cx="624681" cy="1672432"/>
          </a:xfrm>
          <a:prstGeom prst="ellipse">
            <a:avLst/>
          </a:prstGeom>
          <a:noFill/>
          <a:ln w="19050" algn="ctr">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3431" name="Oval 7"/>
          <p:cNvSpPr>
            <a:spLocks noChangeArrowheads="1"/>
          </p:cNvSpPr>
          <p:nvPr/>
        </p:nvSpPr>
        <p:spPr bwMode="auto">
          <a:xfrm>
            <a:off x="3721099" y="1654970"/>
            <a:ext cx="802483" cy="2590800"/>
          </a:xfrm>
          <a:prstGeom prst="ellipse">
            <a:avLst/>
          </a:prstGeom>
          <a:noFill/>
          <a:ln w="19050" algn="ctr">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3434" name="Oval 10"/>
          <p:cNvSpPr>
            <a:spLocks noChangeArrowheads="1"/>
          </p:cNvSpPr>
          <p:nvPr/>
        </p:nvSpPr>
        <p:spPr bwMode="auto">
          <a:xfrm>
            <a:off x="3886994" y="2202656"/>
            <a:ext cx="532606" cy="1585913"/>
          </a:xfrm>
          <a:prstGeom prst="ellipse">
            <a:avLst/>
          </a:prstGeom>
          <a:noFill/>
          <a:ln w="19050" algn="ctr">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3445" name="AutoShape 21"/>
          <p:cNvSpPr>
            <a:spLocks noChangeArrowheads="1"/>
          </p:cNvSpPr>
          <p:nvPr/>
        </p:nvSpPr>
        <p:spPr bwMode="auto">
          <a:xfrm>
            <a:off x="1625203" y="3001170"/>
            <a:ext cx="96838" cy="98425"/>
          </a:xfrm>
          <a:prstGeom prst="flowChartSummingJunction">
            <a:avLst/>
          </a:prstGeom>
          <a:solidFill>
            <a:srgbClr val="FF0000"/>
          </a:solidFill>
          <a:ln w="9525">
            <a:solidFill>
              <a:schemeClr val="tx1"/>
            </a:solidFill>
            <a:round/>
            <a:headEnd/>
            <a:tailEnd/>
          </a:ln>
          <a:effectLst/>
          <a:extLst/>
        </p:spPr>
        <p:txBody>
          <a:bodyPr wrap="none" anchor="ctr"/>
          <a:lstStyle/>
          <a:p>
            <a:endParaRPr lang="en-US">
              <a:solidFill>
                <a:srgbClr val="000000"/>
              </a:solidFill>
            </a:endParaRPr>
          </a:p>
        </p:txBody>
      </p:sp>
      <p:sp>
        <p:nvSpPr>
          <p:cNvPr id="103446" name="AutoShape 22"/>
          <p:cNvSpPr>
            <a:spLocks noChangeArrowheads="1"/>
          </p:cNvSpPr>
          <p:nvPr/>
        </p:nvSpPr>
        <p:spPr bwMode="auto">
          <a:xfrm>
            <a:off x="4094162" y="2928144"/>
            <a:ext cx="96838" cy="98425"/>
          </a:xfrm>
          <a:prstGeom prst="flowChartSummingJunction">
            <a:avLst/>
          </a:prstGeom>
          <a:solidFill>
            <a:srgbClr val="0000FF"/>
          </a:solidFill>
          <a:ln w="9525">
            <a:solidFill>
              <a:schemeClr val="tx1"/>
            </a:solidFill>
            <a:round/>
            <a:headEnd/>
            <a:tailEnd/>
          </a:ln>
          <a:effectLst/>
          <a:extLst/>
        </p:spPr>
        <p:txBody>
          <a:bodyPr wrap="none" anchor="ctr"/>
          <a:lstStyle/>
          <a:p>
            <a:endParaRPr lang="en-US">
              <a:solidFill>
                <a:srgbClr val="000000"/>
              </a:solidFill>
            </a:endParaRPr>
          </a:p>
        </p:txBody>
      </p:sp>
      <p:sp>
        <p:nvSpPr>
          <p:cNvPr id="103447" name="AutoShape 23"/>
          <p:cNvSpPr>
            <a:spLocks noChangeArrowheads="1"/>
          </p:cNvSpPr>
          <p:nvPr/>
        </p:nvSpPr>
        <p:spPr bwMode="auto">
          <a:xfrm>
            <a:off x="4170362" y="2801145"/>
            <a:ext cx="96838" cy="98425"/>
          </a:xfrm>
          <a:prstGeom prst="flowChartSummingJunction">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3448" name="AutoShape 24"/>
          <p:cNvSpPr>
            <a:spLocks noChangeArrowheads="1"/>
          </p:cNvSpPr>
          <p:nvPr/>
        </p:nvSpPr>
        <p:spPr bwMode="auto">
          <a:xfrm>
            <a:off x="1577578" y="2488407"/>
            <a:ext cx="85725" cy="84138"/>
          </a:xfrm>
          <a:prstGeom prst="flowChartConnector">
            <a:avLst/>
          </a:prstGeom>
          <a:solidFill>
            <a:srgbClr val="FF0000"/>
          </a:solidFill>
          <a:ln w="9525" algn="ctr">
            <a:solidFill>
              <a:schemeClr val="tx1"/>
            </a:solidFill>
            <a:round/>
            <a:headEnd/>
            <a:tailEnd/>
          </a:ln>
          <a:effectLst/>
          <a:extLst/>
        </p:spPr>
        <p:txBody>
          <a:bodyPr wrap="none" anchor="ctr"/>
          <a:lstStyle/>
          <a:p>
            <a:endParaRPr lang="en-US">
              <a:solidFill>
                <a:srgbClr val="000000"/>
              </a:solidFill>
            </a:endParaRPr>
          </a:p>
        </p:txBody>
      </p:sp>
      <p:sp>
        <p:nvSpPr>
          <p:cNvPr id="103449" name="AutoShape 25"/>
          <p:cNvSpPr>
            <a:spLocks noChangeArrowheads="1"/>
          </p:cNvSpPr>
          <p:nvPr/>
        </p:nvSpPr>
        <p:spPr bwMode="auto">
          <a:xfrm>
            <a:off x="4011613" y="1981995"/>
            <a:ext cx="85725" cy="84137"/>
          </a:xfrm>
          <a:prstGeom prst="flowChartConnector">
            <a:avLst/>
          </a:prstGeom>
          <a:solidFill>
            <a:srgbClr val="0000FF"/>
          </a:solidFill>
          <a:ln w="9525" algn="ctr">
            <a:solidFill>
              <a:schemeClr val="tx1"/>
            </a:solidFill>
            <a:round/>
            <a:headEnd/>
            <a:tailEnd/>
          </a:ln>
          <a:effectLst/>
          <a:extLst/>
        </p:spPr>
        <p:txBody>
          <a:bodyPr wrap="none" anchor="ctr"/>
          <a:lstStyle/>
          <a:p>
            <a:endParaRPr lang="en-US">
              <a:solidFill>
                <a:srgbClr val="000000"/>
              </a:solidFill>
            </a:endParaRPr>
          </a:p>
        </p:txBody>
      </p:sp>
      <p:sp>
        <p:nvSpPr>
          <p:cNvPr id="103450" name="AutoShape 26"/>
          <p:cNvSpPr>
            <a:spLocks noChangeArrowheads="1"/>
          </p:cNvSpPr>
          <p:nvPr/>
        </p:nvSpPr>
        <p:spPr bwMode="auto">
          <a:xfrm>
            <a:off x="1739503" y="2651920"/>
            <a:ext cx="85725" cy="84137"/>
          </a:xfrm>
          <a:prstGeom prst="flowChartConnector">
            <a:avLst/>
          </a:prstGeom>
          <a:solidFill>
            <a:srgbClr val="FF0000"/>
          </a:solidFill>
          <a:ln w="9525" algn="ctr">
            <a:solidFill>
              <a:schemeClr val="tx1"/>
            </a:solidFill>
            <a:round/>
            <a:headEnd/>
            <a:tailEnd/>
          </a:ln>
          <a:effectLst/>
          <a:extLst/>
        </p:spPr>
        <p:txBody>
          <a:bodyPr wrap="none" anchor="ctr"/>
          <a:lstStyle/>
          <a:p>
            <a:endParaRPr lang="en-US">
              <a:solidFill>
                <a:srgbClr val="000000"/>
              </a:solidFill>
            </a:endParaRPr>
          </a:p>
        </p:txBody>
      </p:sp>
      <p:sp>
        <p:nvSpPr>
          <p:cNvPr id="103451" name="AutoShape 27"/>
          <p:cNvSpPr>
            <a:spLocks noChangeArrowheads="1"/>
          </p:cNvSpPr>
          <p:nvPr/>
        </p:nvSpPr>
        <p:spPr bwMode="auto">
          <a:xfrm>
            <a:off x="4257675" y="2512220"/>
            <a:ext cx="85725" cy="84138"/>
          </a:xfrm>
          <a:prstGeom prst="flowChartConnector">
            <a:avLst/>
          </a:prstGeom>
          <a:solidFill>
            <a:srgbClr val="0000FF"/>
          </a:solidFill>
          <a:ln w="9525" algn="ctr">
            <a:solidFill>
              <a:schemeClr val="tx1"/>
            </a:solidFill>
            <a:round/>
            <a:headEnd/>
            <a:tailEnd/>
          </a:ln>
          <a:effectLst/>
          <a:extLst/>
        </p:spPr>
        <p:txBody>
          <a:bodyPr wrap="none" anchor="ctr"/>
          <a:lstStyle/>
          <a:p>
            <a:endParaRPr lang="en-US">
              <a:solidFill>
                <a:srgbClr val="000000"/>
              </a:solidFill>
            </a:endParaRPr>
          </a:p>
        </p:txBody>
      </p:sp>
      <p:sp>
        <p:nvSpPr>
          <p:cNvPr id="103452" name="AutoShape 28"/>
          <p:cNvSpPr>
            <a:spLocks noChangeArrowheads="1"/>
          </p:cNvSpPr>
          <p:nvPr/>
        </p:nvSpPr>
        <p:spPr bwMode="auto">
          <a:xfrm>
            <a:off x="1815703" y="3247232"/>
            <a:ext cx="85725" cy="84138"/>
          </a:xfrm>
          <a:prstGeom prst="flowChartConnector">
            <a:avLst/>
          </a:prstGeom>
          <a:solidFill>
            <a:srgbClr val="FF0000"/>
          </a:solidFill>
          <a:ln w="9525" algn="ctr">
            <a:solidFill>
              <a:schemeClr val="tx1"/>
            </a:solidFill>
            <a:round/>
            <a:headEnd/>
            <a:tailEnd/>
          </a:ln>
          <a:effectLst/>
          <a:extLst/>
        </p:spPr>
        <p:txBody>
          <a:bodyPr wrap="none" anchor="ctr"/>
          <a:lstStyle/>
          <a:p>
            <a:endParaRPr lang="en-US">
              <a:solidFill>
                <a:srgbClr val="000000"/>
              </a:solidFill>
            </a:endParaRPr>
          </a:p>
        </p:txBody>
      </p:sp>
      <p:sp>
        <p:nvSpPr>
          <p:cNvPr id="103453" name="AutoShape 29"/>
          <p:cNvSpPr>
            <a:spLocks noChangeArrowheads="1"/>
          </p:cNvSpPr>
          <p:nvPr/>
        </p:nvSpPr>
        <p:spPr bwMode="auto">
          <a:xfrm>
            <a:off x="3876675" y="3128964"/>
            <a:ext cx="85725" cy="84138"/>
          </a:xfrm>
          <a:prstGeom prst="flowChartConnector">
            <a:avLst/>
          </a:prstGeom>
          <a:solidFill>
            <a:srgbClr val="0000FF"/>
          </a:solidFill>
          <a:ln w="9525" algn="ctr">
            <a:solidFill>
              <a:schemeClr val="tx1"/>
            </a:solidFill>
            <a:round/>
            <a:headEnd/>
            <a:tailEnd/>
          </a:ln>
          <a:effectLst/>
          <a:extLst/>
        </p:spPr>
        <p:txBody>
          <a:bodyPr wrap="none" anchor="ctr"/>
          <a:lstStyle/>
          <a:p>
            <a:endParaRPr lang="en-US">
              <a:solidFill>
                <a:srgbClr val="000000"/>
              </a:solidFill>
            </a:endParaRPr>
          </a:p>
        </p:txBody>
      </p:sp>
      <p:sp>
        <p:nvSpPr>
          <p:cNvPr id="103454" name="AutoShape 30"/>
          <p:cNvSpPr>
            <a:spLocks noChangeArrowheads="1"/>
          </p:cNvSpPr>
          <p:nvPr/>
        </p:nvSpPr>
        <p:spPr bwMode="auto">
          <a:xfrm>
            <a:off x="1501378" y="3332957"/>
            <a:ext cx="85725" cy="84138"/>
          </a:xfrm>
          <a:prstGeom prst="flowChartConnector">
            <a:avLst/>
          </a:prstGeom>
          <a:solidFill>
            <a:srgbClr val="FF0000"/>
          </a:solidFill>
          <a:ln w="9525" algn="ctr">
            <a:solidFill>
              <a:schemeClr val="tx1"/>
            </a:solidFill>
            <a:round/>
            <a:headEnd/>
            <a:tailEnd/>
          </a:ln>
          <a:effectLst/>
          <a:extLst/>
        </p:spPr>
        <p:txBody>
          <a:bodyPr wrap="none" anchor="ctr"/>
          <a:lstStyle/>
          <a:p>
            <a:endParaRPr lang="en-US">
              <a:solidFill>
                <a:srgbClr val="000000"/>
              </a:solidFill>
            </a:endParaRPr>
          </a:p>
        </p:txBody>
      </p:sp>
      <p:sp>
        <p:nvSpPr>
          <p:cNvPr id="103455" name="AutoShape 31"/>
          <p:cNvSpPr>
            <a:spLocks noChangeArrowheads="1"/>
          </p:cNvSpPr>
          <p:nvPr/>
        </p:nvSpPr>
        <p:spPr bwMode="auto">
          <a:xfrm>
            <a:off x="4105275" y="3628232"/>
            <a:ext cx="85725" cy="84137"/>
          </a:xfrm>
          <a:prstGeom prst="flowChartConnector">
            <a:avLst/>
          </a:prstGeom>
          <a:solidFill>
            <a:srgbClr val="0000FF"/>
          </a:solidFill>
          <a:ln w="9525" algn="ctr">
            <a:solidFill>
              <a:schemeClr val="tx1"/>
            </a:solidFill>
            <a:round/>
            <a:headEnd/>
            <a:tailEnd/>
          </a:ln>
          <a:effectLst/>
          <a:extLst/>
        </p:spPr>
        <p:txBody>
          <a:bodyPr wrap="none" anchor="ctr"/>
          <a:lstStyle/>
          <a:p>
            <a:endParaRPr lang="en-US">
              <a:solidFill>
                <a:srgbClr val="000000"/>
              </a:solidFill>
            </a:endParaRPr>
          </a:p>
        </p:txBody>
      </p:sp>
      <p:sp>
        <p:nvSpPr>
          <p:cNvPr id="103456" name="AutoShape 32"/>
          <p:cNvSpPr>
            <a:spLocks noChangeArrowheads="1"/>
          </p:cNvSpPr>
          <p:nvPr/>
        </p:nvSpPr>
        <p:spPr bwMode="auto">
          <a:xfrm>
            <a:off x="1622028" y="3629820"/>
            <a:ext cx="85725" cy="84137"/>
          </a:xfrm>
          <a:prstGeom prst="flowChartConnector">
            <a:avLst/>
          </a:prstGeom>
          <a:solidFill>
            <a:srgbClr val="FF0000"/>
          </a:solidFill>
          <a:ln w="9525" algn="ctr">
            <a:solidFill>
              <a:schemeClr val="tx1"/>
            </a:solidFill>
            <a:round/>
            <a:headEnd/>
            <a:tailEnd/>
          </a:ln>
          <a:effectLst/>
          <a:extLst/>
        </p:spPr>
        <p:txBody>
          <a:bodyPr wrap="none" anchor="ctr"/>
          <a:lstStyle/>
          <a:p>
            <a:endParaRPr lang="en-US">
              <a:solidFill>
                <a:srgbClr val="000000"/>
              </a:solidFill>
            </a:endParaRPr>
          </a:p>
        </p:txBody>
      </p:sp>
      <p:sp>
        <p:nvSpPr>
          <p:cNvPr id="103457" name="AutoShape 33"/>
          <p:cNvSpPr>
            <a:spLocks noChangeArrowheads="1"/>
          </p:cNvSpPr>
          <p:nvPr/>
        </p:nvSpPr>
        <p:spPr bwMode="auto">
          <a:xfrm>
            <a:off x="4140200" y="3885407"/>
            <a:ext cx="85725" cy="84138"/>
          </a:xfrm>
          <a:prstGeom prst="flowChartConnector">
            <a:avLst/>
          </a:prstGeom>
          <a:solidFill>
            <a:srgbClr val="0000FF"/>
          </a:solidFill>
          <a:ln w="9525" algn="ctr">
            <a:solidFill>
              <a:schemeClr val="tx1"/>
            </a:solidFill>
            <a:round/>
            <a:headEnd/>
            <a:tailEnd/>
          </a:ln>
          <a:effectLst/>
          <a:extLst/>
        </p:spPr>
        <p:txBody>
          <a:bodyPr wrap="none" anchor="ctr"/>
          <a:lstStyle/>
          <a:p>
            <a:endParaRPr lang="en-US">
              <a:solidFill>
                <a:srgbClr val="000000"/>
              </a:solidFill>
            </a:endParaRPr>
          </a:p>
        </p:txBody>
      </p:sp>
      <p:sp>
        <p:nvSpPr>
          <p:cNvPr id="103458" name="AutoShape 34"/>
          <p:cNvSpPr>
            <a:spLocks noChangeArrowheads="1"/>
          </p:cNvSpPr>
          <p:nvPr/>
        </p:nvSpPr>
        <p:spPr bwMode="auto">
          <a:xfrm>
            <a:off x="4122738" y="2332831"/>
            <a:ext cx="85725" cy="84138"/>
          </a:xfrm>
          <a:prstGeom prst="flowChartConnector">
            <a:avLst/>
          </a:prstGeom>
          <a:solidFill>
            <a:srgbClr val="FF0000"/>
          </a:solidFill>
          <a:ln w="9525" algn="ctr">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3459" name="AutoShape 35"/>
          <p:cNvSpPr>
            <a:spLocks noChangeArrowheads="1"/>
          </p:cNvSpPr>
          <p:nvPr/>
        </p:nvSpPr>
        <p:spPr bwMode="auto">
          <a:xfrm>
            <a:off x="4003675" y="2713832"/>
            <a:ext cx="85725" cy="84137"/>
          </a:xfrm>
          <a:prstGeom prst="flowChartConnector">
            <a:avLst/>
          </a:prstGeom>
          <a:solidFill>
            <a:srgbClr val="FF0000"/>
          </a:solidFill>
          <a:ln w="9525" algn="ctr">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3460" name="AutoShape 36"/>
          <p:cNvSpPr>
            <a:spLocks noChangeArrowheads="1"/>
          </p:cNvSpPr>
          <p:nvPr/>
        </p:nvSpPr>
        <p:spPr bwMode="auto">
          <a:xfrm>
            <a:off x="4267200" y="2966245"/>
            <a:ext cx="85725" cy="84137"/>
          </a:xfrm>
          <a:prstGeom prst="flowChartConnector">
            <a:avLst/>
          </a:prstGeom>
          <a:solidFill>
            <a:srgbClr val="FF0000"/>
          </a:solidFill>
          <a:ln w="9525" algn="ctr">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3461" name="AutoShape 37"/>
          <p:cNvSpPr>
            <a:spLocks noChangeArrowheads="1"/>
          </p:cNvSpPr>
          <p:nvPr/>
        </p:nvSpPr>
        <p:spPr bwMode="auto">
          <a:xfrm>
            <a:off x="4029075" y="3323431"/>
            <a:ext cx="85725" cy="84138"/>
          </a:xfrm>
          <a:prstGeom prst="flowChartConnector">
            <a:avLst/>
          </a:prstGeom>
          <a:solidFill>
            <a:srgbClr val="FF0000"/>
          </a:solidFill>
          <a:ln w="9525" algn="ctr">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3462" name="AutoShape 38"/>
          <p:cNvSpPr>
            <a:spLocks noChangeArrowheads="1"/>
          </p:cNvSpPr>
          <p:nvPr/>
        </p:nvSpPr>
        <p:spPr bwMode="auto">
          <a:xfrm>
            <a:off x="7213600" y="2663032"/>
            <a:ext cx="85725" cy="84137"/>
          </a:xfrm>
          <a:prstGeom prst="flowChartConnector">
            <a:avLst/>
          </a:prstGeom>
          <a:solidFill>
            <a:srgbClr val="FF0000"/>
          </a:solidFill>
          <a:ln w="9525" algn="ctr">
            <a:solidFill>
              <a:schemeClr val="tx1"/>
            </a:solidFill>
            <a:round/>
            <a:headEnd/>
            <a:tailEnd/>
          </a:ln>
          <a:effectLst/>
          <a:extLst/>
        </p:spPr>
        <p:txBody>
          <a:bodyPr wrap="none" anchor="ctr"/>
          <a:lstStyle/>
          <a:p>
            <a:endParaRPr lang="en-US">
              <a:solidFill>
                <a:srgbClr val="000000"/>
              </a:solidFill>
            </a:endParaRPr>
          </a:p>
        </p:txBody>
      </p:sp>
      <p:sp>
        <p:nvSpPr>
          <p:cNvPr id="103463" name="AutoShape 39"/>
          <p:cNvSpPr>
            <a:spLocks noChangeArrowheads="1"/>
          </p:cNvSpPr>
          <p:nvPr/>
        </p:nvSpPr>
        <p:spPr bwMode="auto">
          <a:xfrm>
            <a:off x="4191000" y="3518695"/>
            <a:ext cx="85725" cy="84137"/>
          </a:xfrm>
          <a:prstGeom prst="flowChartConnector">
            <a:avLst/>
          </a:prstGeom>
          <a:solidFill>
            <a:srgbClr val="FF0000"/>
          </a:solidFill>
          <a:ln w="9525" algn="ctr">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3464" name="AutoShape 40"/>
          <p:cNvSpPr>
            <a:spLocks noChangeArrowheads="1"/>
          </p:cNvSpPr>
          <p:nvPr/>
        </p:nvSpPr>
        <p:spPr bwMode="auto">
          <a:xfrm>
            <a:off x="6858000" y="2312987"/>
            <a:ext cx="85725" cy="84138"/>
          </a:xfrm>
          <a:prstGeom prst="flowChartConnector">
            <a:avLst/>
          </a:prstGeom>
          <a:solidFill>
            <a:srgbClr val="FF0000"/>
          </a:solidFill>
          <a:ln w="9525" algn="ctr">
            <a:solidFill>
              <a:schemeClr val="tx1"/>
            </a:solidFill>
            <a:round/>
            <a:headEnd/>
            <a:tailEnd/>
          </a:ln>
          <a:effectLst/>
          <a:extLst/>
        </p:spPr>
        <p:txBody>
          <a:bodyPr wrap="none" anchor="ctr"/>
          <a:lstStyle/>
          <a:p>
            <a:endParaRPr lang="en-US">
              <a:solidFill>
                <a:srgbClr val="000000"/>
              </a:solidFill>
            </a:endParaRPr>
          </a:p>
        </p:txBody>
      </p:sp>
      <p:sp>
        <p:nvSpPr>
          <p:cNvPr id="103465" name="AutoShape 41"/>
          <p:cNvSpPr>
            <a:spLocks noChangeArrowheads="1"/>
          </p:cNvSpPr>
          <p:nvPr/>
        </p:nvSpPr>
        <p:spPr bwMode="auto">
          <a:xfrm>
            <a:off x="6973889" y="3920333"/>
            <a:ext cx="85725" cy="84138"/>
          </a:xfrm>
          <a:prstGeom prst="flowChartConnector">
            <a:avLst/>
          </a:prstGeom>
          <a:solidFill>
            <a:srgbClr val="FF0000"/>
          </a:solidFill>
          <a:ln w="9525" algn="ctr">
            <a:solidFill>
              <a:schemeClr val="tx1"/>
            </a:solidFill>
            <a:round/>
            <a:headEnd/>
            <a:tailEnd/>
          </a:ln>
          <a:effectLst/>
          <a:extLst/>
        </p:spPr>
        <p:txBody>
          <a:bodyPr wrap="none" anchor="ctr"/>
          <a:lstStyle/>
          <a:p>
            <a:endParaRPr lang="en-US">
              <a:solidFill>
                <a:srgbClr val="000000"/>
              </a:solidFill>
            </a:endParaRPr>
          </a:p>
        </p:txBody>
      </p:sp>
      <p:sp>
        <p:nvSpPr>
          <p:cNvPr id="103466" name="AutoShape 42"/>
          <p:cNvSpPr>
            <a:spLocks noChangeArrowheads="1"/>
          </p:cNvSpPr>
          <p:nvPr/>
        </p:nvSpPr>
        <p:spPr bwMode="auto">
          <a:xfrm>
            <a:off x="6947694" y="3322638"/>
            <a:ext cx="85725" cy="84137"/>
          </a:xfrm>
          <a:prstGeom prst="flowChartConnector">
            <a:avLst/>
          </a:prstGeom>
          <a:solidFill>
            <a:srgbClr val="FF0000"/>
          </a:solidFill>
          <a:ln w="9525" algn="ctr">
            <a:solidFill>
              <a:schemeClr val="tx1"/>
            </a:solidFill>
            <a:round/>
            <a:headEnd/>
            <a:tailEnd/>
          </a:ln>
          <a:effectLst/>
          <a:extLst/>
        </p:spPr>
        <p:txBody>
          <a:bodyPr wrap="none" anchor="ctr"/>
          <a:lstStyle/>
          <a:p>
            <a:endParaRPr lang="en-US">
              <a:solidFill>
                <a:srgbClr val="000000"/>
              </a:solidFill>
            </a:endParaRPr>
          </a:p>
        </p:txBody>
      </p:sp>
      <p:sp>
        <p:nvSpPr>
          <p:cNvPr id="103467" name="AutoShape 43"/>
          <p:cNvSpPr>
            <a:spLocks noChangeArrowheads="1"/>
          </p:cNvSpPr>
          <p:nvPr/>
        </p:nvSpPr>
        <p:spPr bwMode="auto">
          <a:xfrm>
            <a:off x="7042151" y="1545433"/>
            <a:ext cx="85725" cy="84137"/>
          </a:xfrm>
          <a:prstGeom prst="flowChartConnector">
            <a:avLst/>
          </a:prstGeom>
          <a:solidFill>
            <a:srgbClr val="FF0000"/>
          </a:solidFill>
          <a:ln w="9525" algn="ctr">
            <a:solidFill>
              <a:schemeClr val="tx1"/>
            </a:solidFill>
            <a:round/>
            <a:headEnd/>
            <a:tailEnd/>
          </a:ln>
          <a:effectLst/>
          <a:extLst/>
        </p:spPr>
        <p:txBody>
          <a:bodyPr wrap="none" anchor="ctr"/>
          <a:lstStyle/>
          <a:p>
            <a:endParaRPr lang="en-US">
              <a:solidFill>
                <a:srgbClr val="000000"/>
              </a:solidFill>
            </a:endParaRPr>
          </a:p>
        </p:txBody>
      </p:sp>
      <p:sp>
        <p:nvSpPr>
          <p:cNvPr id="103468" name="AutoShape 44"/>
          <p:cNvSpPr>
            <a:spLocks noChangeArrowheads="1"/>
          </p:cNvSpPr>
          <p:nvPr/>
        </p:nvSpPr>
        <p:spPr bwMode="auto">
          <a:xfrm>
            <a:off x="7042151" y="1164432"/>
            <a:ext cx="85725" cy="84137"/>
          </a:xfrm>
          <a:prstGeom prst="flowChartConnector">
            <a:avLst/>
          </a:prstGeom>
          <a:solidFill>
            <a:srgbClr val="0000FF"/>
          </a:solidFill>
          <a:ln w="9525" algn="ctr">
            <a:solidFill>
              <a:schemeClr val="tx1"/>
            </a:solidFill>
            <a:round/>
            <a:headEnd/>
            <a:tailEnd/>
          </a:ln>
          <a:effectLst/>
          <a:extLst/>
        </p:spPr>
        <p:txBody>
          <a:bodyPr wrap="none" anchor="ctr"/>
          <a:lstStyle/>
          <a:p>
            <a:endParaRPr lang="en-US">
              <a:solidFill>
                <a:srgbClr val="000000"/>
              </a:solidFill>
            </a:endParaRPr>
          </a:p>
        </p:txBody>
      </p:sp>
      <p:sp>
        <p:nvSpPr>
          <p:cNvPr id="103469" name="AutoShape 45"/>
          <p:cNvSpPr>
            <a:spLocks noChangeArrowheads="1"/>
          </p:cNvSpPr>
          <p:nvPr/>
        </p:nvSpPr>
        <p:spPr bwMode="auto">
          <a:xfrm>
            <a:off x="6772275" y="2942432"/>
            <a:ext cx="85725" cy="84137"/>
          </a:xfrm>
          <a:prstGeom prst="flowChartConnector">
            <a:avLst/>
          </a:prstGeom>
          <a:solidFill>
            <a:srgbClr val="0000FF"/>
          </a:solidFill>
          <a:ln w="9525" algn="ctr">
            <a:solidFill>
              <a:schemeClr val="tx1"/>
            </a:solidFill>
            <a:round/>
            <a:headEnd/>
            <a:tailEnd/>
          </a:ln>
          <a:effectLst/>
          <a:extLst/>
        </p:spPr>
        <p:txBody>
          <a:bodyPr wrap="none" anchor="ctr"/>
          <a:lstStyle/>
          <a:p>
            <a:endParaRPr lang="en-US">
              <a:solidFill>
                <a:srgbClr val="000000"/>
              </a:solidFill>
            </a:endParaRPr>
          </a:p>
        </p:txBody>
      </p:sp>
      <p:sp>
        <p:nvSpPr>
          <p:cNvPr id="103470" name="AutoShape 46"/>
          <p:cNvSpPr>
            <a:spLocks noChangeArrowheads="1"/>
          </p:cNvSpPr>
          <p:nvPr/>
        </p:nvSpPr>
        <p:spPr bwMode="auto">
          <a:xfrm>
            <a:off x="7139781" y="3713957"/>
            <a:ext cx="85725" cy="84137"/>
          </a:xfrm>
          <a:prstGeom prst="flowChartConnector">
            <a:avLst/>
          </a:prstGeom>
          <a:solidFill>
            <a:srgbClr val="0000FF"/>
          </a:solidFill>
          <a:ln w="9525" algn="ctr">
            <a:solidFill>
              <a:schemeClr val="tx1"/>
            </a:solidFill>
            <a:round/>
            <a:headEnd/>
            <a:tailEnd/>
          </a:ln>
          <a:effectLst/>
          <a:extLst/>
        </p:spPr>
        <p:txBody>
          <a:bodyPr wrap="none" anchor="ctr"/>
          <a:lstStyle/>
          <a:p>
            <a:endParaRPr lang="en-US">
              <a:solidFill>
                <a:srgbClr val="000000"/>
              </a:solidFill>
            </a:endParaRPr>
          </a:p>
        </p:txBody>
      </p:sp>
      <p:sp>
        <p:nvSpPr>
          <p:cNvPr id="103471" name="AutoShape 47"/>
          <p:cNvSpPr>
            <a:spLocks noChangeArrowheads="1"/>
          </p:cNvSpPr>
          <p:nvPr/>
        </p:nvSpPr>
        <p:spPr bwMode="auto">
          <a:xfrm>
            <a:off x="6904831" y="4269582"/>
            <a:ext cx="85725" cy="84138"/>
          </a:xfrm>
          <a:prstGeom prst="flowChartConnector">
            <a:avLst/>
          </a:prstGeom>
          <a:solidFill>
            <a:srgbClr val="0000FF"/>
          </a:solidFill>
          <a:ln w="9525" algn="ctr">
            <a:solidFill>
              <a:schemeClr val="tx1"/>
            </a:solidFill>
            <a:round/>
            <a:headEnd/>
            <a:tailEnd/>
          </a:ln>
          <a:effectLst/>
          <a:extLst/>
        </p:spPr>
        <p:txBody>
          <a:bodyPr wrap="none" anchor="ctr"/>
          <a:lstStyle/>
          <a:p>
            <a:endParaRPr lang="en-US">
              <a:solidFill>
                <a:srgbClr val="000000"/>
              </a:solidFill>
            </a:endParaRPr>
          </a:p>
        </p:txBody>
      </p:sp>
      <p:sp>
        <p:nvSpPr>
          <p:cNvPr id="103472" name="AutoShape 48"/>
          <p:cNvSpPr>
            <a:spLocks noChangeArrowheads="1"/>
          </p:cNvSpPr>
          <p:nvPr/>
        </p:nvSpPr>
        <p:spPr bwMode="auto">
          <a:xfrm>
            <a:off x="7162800" y="2006204"/>
            <a:ext cx="85725" cy="84137"/>
          </a:xfrm>
          <a:prstGeom prst="flowChartConnector">
            <a:avLst/>
          </a:prstGeom>
          <a:solidFill>
            <a:srgbClr val="0000FF"/>
          </a:solidFill>
          <a:ln w="9525" algn="ctr">
            <a:solidFill>
              <a:schemeClr val="tx1"/>
            </a:solidFill>
            <a:round/>
            <a:headEnd/>
            <a:tailEnd/>
          </a:ln>
          <a:effectLst/>
          <a:extLst/>
        </p:spPr>
        <p:txBody>
          <a:bodyPr wrap="none" anchor="ctr"/>
          <a:lstStyle/>
          <a:p>
            <a:endParaRPr lang="en-US">
              <a:solidFill>
                <a:srgbClr val="000000"/>
              </a:solidFill>
            </a:endParaRPr>
          </a:p>
        </p:txBody>
      </p:sp>
      <p:sp>
        <p:nvSpPr>
          <p:cNvPr id="103473" name="AutoShape 49"/>
          <p:cNvSpPr>
            <a:spLocks noChangeArrowheads="1"/>
          </p:cNvSpPr>
          <p:nvPr/>
        </p:nvSpPr>
        <p:spPr bwMode="auto">
          <a:xfrm>
            <a:off x="7256464" y="2990058"/>
            <a:ext cx="96838" cy="98425"/>
          </a:xfrm>
          <a:prstGeom prst="flowChartSummingJunction">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3474" name="AutoShape 50"/>
          <p:cNvSpPr>
            <a:spLocks noChangeArrowheads="1"/>
          </p:cNvSpPr>
          <p:nvPr/>
        </p:nvSpPr>
        <p:spPr bwMode="auto">
          <a:xfrm>
            <a:off x="7054057" y="2775050"/>
            <a:ext cx="96837" cy="98425"/>
          </a:xfrm>
          <a:prstGeom prst="flowChartSummingJunction">
            <a:avLst/>
          </a:prstGeom>
          <a:solidFill>
            <a:srgbClr val="0000FF"/>
          </a:solidFill>
          <a:ln w="9525">
            <a:solidFill>
              <a:schemeClr val="tx1"/>
            </a:solidFill>
            <a:round/>
            <a:headEnd/>
            <a:tailEnd/>
          </a:ln>
          <a:effectLst/>
          <a:extLst/>
        </p:spPr>
        <p:txBody>
          <a:bodyPr wrap="none" anchor="ctr"/>
          <a:lstStyle/>
          <a:p>
            <a:endParaRPr lang="en-US">
              <a:solidFill>
                <a:srgbClr val="000000"/>
              </a:solidFill>
            </a:endParaRPr>
          </a:p>
        </p:txBody>
      </p:sp>
      <p:grpSp>
        <p:nvGrpSpPr>
          <p:cNvPr id="100" name="Group 99"/>
          <p:cNvGrpSpPr/>
          <p:nvPr/>
        </p:nvGrpSpPr>
        <p:grpSpPr>
          <a:xfrm>
            <a:off x="1317228" y="1437482"/>
            <a:ext cx="740172" cy="522287"/>
            <a:chOff x="1317228" y="815977"/>
            <a:chExt cx="740172" cy="522287"/>
          </a:xfrm>
        </p:grpSpPr>
        <p:sp>
          <p:nvSpPr>
            <p:cNvPr id="103484" name="Text Box 60"/>
            <p:cNvSpPr txBox="1">
              <a:spLocks noChangeArrowheads="1"/>
            </p:cNvSpPr>
            <p:nvPr/>
          </p:nvSpPr>
          <p:spPr bwMode="auto">
            <a:xfrm>
              <a:off x="1317228" y="815977"/>
              <a:ext cx="740172"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en-US" dirty="0" err="1">
                  <a:solidFill>
                    <a:srgbClr val="000000"/>
                  </a:solidFill>
                </a:rPr>
                <a:t>Obs</a:t>
              </a:r>
              <a:endParaRPr lang="en-US" dirty="0">
                <a:solidFill>
                  <a:srgbClr val="000000"/>
                </a:solidFill>
              </a:endParaRPr>
            </a:p>
          </p:txBody>
        </p:sp>
        <p:sp>
          <p:nvSpPr>
            <p:cNvPr id="103485" name="AutoShape 61"/>
            <p:cNvSpPr>
              <a:spLocks noChangeArrowheads="1"/>
            </p:cNvSpPr>
            <p:nvPr/>
          </p:nvSpPr>
          <p:spPr bwMode="auto">
            <a:xfrm>
              <a:off x="1625204" y="1147764"/>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
        <p:nvSpPr>
          <p:cNvPr id="103521" name="Text Box 97"/>
          <p:cNvSpPr txBox="1">
            <a:spLocks noChangeArrowheads="1"/>
          </p:cNvSpPr>
          <p:nvPr/>
        </p:nvSpPr>
        <p:spPr bwMode="auto">
          <a:xfrm>
            <a:off x="1358900" y="6415088"/>
            <a:ext cx="7429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en-US" b="1" i="1" dirty="0" smtClean="0">
                <a:solidFill>
                  <a:srgbClr val="FF0000"/>
                </a:solidFill>
              </a:rPr>
              <a:t>t0</a:t>
            </a:r>
            <a:endParaRPr lang="en-US" b="1" i="1" dirty="0">
              <a:solidFill>
                <a:srgbClr val="FF0000"/>
              </a:solidFill>
            </a:endParaRPr>
          </a:p>
        </p:txBody>
      </p:sp>
      <p:sp>
        <p:nvSpPr>
          <p:cNvPr id="120" name="Freeform 17"/>
          <p:cNvSpPr>
            <a:spLocks/>
          </p:cNvSpPr>
          <p:nvPr/>
        </p:nvSpPr>
        <p:spPr bwMode="auto">
          <a:xfrm>
            <a:off x="7042151" y="5076428"/>
            <a:ext cx="1720849" cy="247650"/>
          </a:xfrm>
          <a:custGeom>
            <a:avLst/>
            <a:gdLst>
              <a:gd name="T0" fmla="*/ 0 w 810"/>
              <a:gd name="T1" fmla="*/ 152 h 156"/>
              <a:gd name="T2" fmla="*/ 177 w 810"/>
              <a:gd name="T3" fmla="*/ 152 h 156"/>
              <a:gd name="T4" fmla="*/ 395 w 810"/>
              <a:gd name="T5" fmla="*/ 128 h 156"/>
              <a:gd name="T6" fmla="*/ 636 w 810"/>
              <a:gd name="T7" fmla="*/ 67 h 156"/>
              <a:gd name="T8" fmla="*/ 810 w 810"/>
              <a:gd name="T9" fmla="*/ 0 h 156"/>
            </a:gdLst>
            <a:ahLst/>
            <a:cxnLst>
              <a:cxn ang="0">
                <a:pos x="T0" y="T1"/>
              </a:cxn>
              <a:cxn ang="0">
                <a:pos x="T2" y="T3"/>
              </a:cxn>
              <a:cxn ang="0">
                <a:pos x="T4" y="T5"/>
              </a:cxn>
              <a:cxn ang="0">
                <a:pos x="T6" y="T7"/>
              </a:cxn>
              <a:cxn ang="0">
                <a:pos x="T8" y="T9"/>
              </a:cxn>
            </a:cxnLst>
            <a:rect l="0" t="0" r="r" b="b"/>
            <a:pathLst>
              <a:path w="810" h="156">
                <a:moveTo>
                  <a:pt x="0" y="152"/>
                </a:moveTo>
                <a:cubicBezTo>
                  <a:pt x="32" y="155"/>
                  <a:pt x="111" y="156"/>
                  <a:pt x="177" y="152"/>
                </a:cubicBezTo>
                <a:cubicBezTo>
                  <a:pt x="243" y="148"/>
                  <a:pt x="319" y="142"/>
                  <a:pt x="395" y="128"/>
                </a:cubicBezTo>
                <a:cubicBezTo>
                  <a:pt x="471" y="114"/>
                  <a:pt x="567" y="88"/>
                  <a:pt x="636" y="67"/>
                </a:cubicBezTo>
                <a:cubicBezTo>
                  <a:pt x="705" y="46"/>
                  <a:pt x="774" y="14"/>
                  <a:pt x="810" y="0"/>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1" name="Freeform 13"/>
          <p:cNvSpPr>
            <a:spLocks/>
          </p:cNvSpPr>
          <p:nvPr/>
        </p:nvSpPr>
        <p:spPr bwMode="auto">
          <a:xfrm rot="11449040">
            <a:off x="1673622" y="5231821"/>
            <a:ext cx="5398691" cy="492918"/>
          </a:xfrm>
          <a:custGeom>
            <a:avLst/>
            <a:gdLst>
              <a:gd name="T0" fmla="*/ 0 w 1481"/>
              <a:gd name="T1" fmla="*/ 195 h 199"/>
              <a:gd name="T2" fmla="*/ 120 w 1481"/>
              <a:gd name="T3" fmla="*/ 195 h 199"/>
              <a:gd name="T4" fmla="*/ 367 w 1481"/>
              <a:gd name="T5" fmla="*/ 170 h 199"/>
              <a:gd name="T6" fmla="*/ 652 w 1481"/>
              <a:gd name="T7" fmla="*/ 119 h 199"/>
              <a:gd name="T8" fmla="*/ 962 w 1481"/>
              <a:gd name="T9" fmla="*/ 43 h 199"/>
              <a:gd name="T10" fmla="*/ 1183 w 1481"/>
              <a:gd name="T11" fmla="*/ 5 h 199"/>
              <a:gd name="T12" fmla="*/ 1481 w 1481"/>
              <a:gd name="T13" fmla="*/ 12 h 199"/>
            </a:gdLst>
            <a:ahLst/>
            <a:cxnLst>
              <a:cxn ang="0">
                <a:pos x="T0" y="T1"/>
              </a:cxn>
              <a:cxn ang="0">
                <a:pos x="T2" y="T3"/>
              </a:cxn>
              <a:cxn ang="0">
                <a:pos x="T4" y="T5"/>
              </a:cxn>
              <a:cxn ang="0">
                <a:pos x="T6" y="T7"/>
              </a:cxn>
              <a:cxn ang="0">
                <a:pos x="T8" y="T9"/>
              </a:cxn>
              <a:cxn ang="0">
                <a:pos x="T10" y="T11"/>
              </a:cxn>
              <a:cxn ang="0">
                <a:pos x="T12" y="T13"/>
              </a:cxn>
            </a:cxnLst>
            <a:rect l="0" t="0" r="r" b="b"/>
            <a:pathLst>
              <a:path w="1481" h="199">
                <a:moveTo>
                  <a:pt x="0" y="195"/>
                </a:moveTo>
                <a:cubicBezTo>
                  <a:pt x="29" y="197"/>
                  <a:pt x="59" y="199"/>
                  <a:pt x="120" y="195"/>
                </a:cubicBezTo>
                <a:cubicBezTo>
                  <a:pt x="181" y="191"/>
                  <a:pt x="278" y="183"/>
                  <a:pt x="367" y="170"/>
                </a:cubicBezTo>
                <a:cubicBezTo>
                  <a:pt x="456" y="157"/>
                  <a:pt x="553" y="140"/>
                  <a:pt x="652" y="119"/>
                </a:cubicBezTo>
                <a:cubicBezTo>
                  <a:pt x="751" y="98"/>
                  <a:pt x="874" y="62"/>
                  <a:pt x="962" y="43"/>
                </a:cubicBezTo>
                <a:cubicBezTo>
                  <a:pt x="1050" y="24"/>
                  <a:pt x="1097" y="10"/>
                  <a:pt x="1183" y="5"/>
                </a:cubicBezTo>
                <a:cubicBezTo>
                  <a:pt x="1269" y="0"/>
                  <a:pt x="1375" y="6"/>
                  <a:pt x="1481" y="12"/>
                </a:cubicBezTo>
              </a:path>
            </a:pathLst>
          </a:custGeom>
          <a:noFill/>
          <a:ln w="38100" cap="flat" cmpd="sng">
            <a:solidFill>
              <a:srgbClr val="FF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cxnSp>
        <p:nvCxnSpPr>
          <p:cNvPr id="3" name="Straight Arrow Connector 2"/>
          <p:cNvCxnSpPr/>
          <p:nvPr/>
        </p:nvCxnSpPr>
        <p:spPr bwMode="auto">
          <a:xfrm flipV="1">
            <a:off x="4217194" y="2932513"/>
            <a:ext cx="1587" cy="2545552"/>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28" name="Oval 7"/>
          <p:cNvSpPr>
            <a:spLocks noChangeArrowheads="1"/>
          </p:cNvSpPr>
          <p:nvPr/>
        </p:nvSpPr>
        <p:spPr bwMode="auto">
          <a:xfrm>
            <a:off x="2133600" y="2101453"/>
            <a:ext cx="613569" cy="1915716"/>
          </a:xfrm>
          <a:prstGeom prst="ellipse">
            <a:avLst/>
          </a:prstGeom>
          <a:noFill/>
          <a:ln w="19050" algn="ctr">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29" name="Oval 7"/>
          <p:cNvSpPr>
            <a:spLocks noChangeArrowheads="1"/>
          </p:cNvSpPr>
          <p:nvPr/>
        </p:nvSpPr>
        <p:spPr bwMode="auto">
          <a:xfrm>
            <a:off x="2895600" y="1859757"/>
            <a:ext cx="613569" cy="2312988"/>
          </a:xfrm>
          <a:prstGeom prst="ellipse">
            <a:avLst/>
          </a:prstGeom>
          <a:noFill/>
          <a:ln w="19050" algn="ctr">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30" name="Oval 7"/>
          <p:cNvSpPr>
            <a:spLocks noChangeArrowheads="1"/>
          </p:cNvSpPr>
          <p:nvPr/>
        </p:nvSpPr>
        <p:spPr bwMode="auto">
          <a:xfrm>
            <a:off x="4652964" y="1450183"/>
            <a:ext cx="802483" cy="2861468"/>
          </a:xfrm>
          <a:prstGeom prst="ellipse">
            <a:avLst/>
          </a:prstGeom>
          <a:noFill/>
          <a:ln w="19050" algn="ctr">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31" name="Oval 7"/>
          <p:cNvSpPr>
            <a:spLocks noChangeArrowheads="1"/>
          </p:cNvSpPr>
          <p:nvPr/>
        </p:nvSpPr>
        <p:spPr bwMode="auto">
          <a:xfrm>
            <a:off x="5572124" y="1206501"/>
            <a:ext cx="843757" cy="3367283"/>
          </a:xfrm>
          <a:prstGeom prst="ellipse">
            <a:avLst/>
          </a:prstGeom>
          <a:noFill/>
          <a:ln w="19050" algn="ctr">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32" name="Oval 7"/>
          <p:cNvSpPr>
            <a:spLocks noChangeArrowheads="1"/>
          </p:cNvSpPr>
          <p:nvPr/>
        </p:nvSpPr>
        <p:spPr bwMode="auto">
          <a:xfrm>
            <a:off x="6548834" y="762104"/>
            <a:ext cx="1021560" cy="4078082"/>
          </a:xfrm>
          <a:prstGeom prst="ellipse">
            <a:avLst/>
          </a:prstGeom>
          <a:noFill/>
          <a:ln w="19050" algn="ctr">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5" name="Freeform 4"/>
          <p:cNvSpPr/>
          <p:nvPr/>
        </p:nvSpPr>
        <p:spPr bwMode="auto">
          <a:xfrm>
            <a:off x="1625600" y="1184277"/>
            <a:ext cx="5502276" cy="1334292"/>
          </a:xfrm>
          <a:custGeom>
            <a:avLst/>
            <a:gdLst>
              <a:gd name="connsiteX0" fmla="*/ 0 w 5993426"/>
              <a:gd name="connsiteY0" fmla="*/ 1429933 h 1429933"/>
              <a:gd name="connsiteX1" fmla="*/ 850900 w 5993426"/>
              <a:gd name="connsiteY1" fmla="*/ 1290233 h 1429933"/>
              <a:gd name="connsiteX2" fmla="*/ 2451100 w 5993426"/>
              <a:gd name="connsiteY2" fmla="*/ 947333 h 1429933"/>
              <a:gd name="connsiteX3" fmla="*/ 5473700 w 5993426"/>
              <a:gd name="connsiteY3" fmla="*/ 121833 h 1429933"/>
              <a:gd name="connsiteX4" fmla="*/ 5969000 w 5993426"/>
              <a:gd name="connsiteY4" fmla="*/ 20233 h 14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426" h="1429933">
                <a:moveTo>
                  <a:pt x="0" y="1429933"/>
                </a:moveTo>
                <a:cubicBezTo>
                  <a:pt x="221191" y="1400299"/>
                  <a:pt x="442383" y="1370666"/>
                  <a:pt x="850900" y="1290233"/>
                </a:cubicBezTo>
                <a:cubicBezTo>
                  <a:pt x="1259417" y="1209800"/>
                  <a:pt x="1680634" y="1142066"/>
                  <a:pt x="2451100" y="947333"/>
                </a:cubicBezTo>
                <a:cubicBezTo>
                  <a:pt x="3221566" y="752600"/>
                  <a:pt x="4887383" y="276350"/>
                  <a:pt x="5473700" y="121833"/>
                </a:cubicBezTo>
                <a:cubicBezTo>
                  <a:pt x="6060017" y="-32684"/>
                  <a:pt x="6014508" y="-6226"/>
                  <a:pt x="5969000" y="20233"/>
                </a:cubicBezTo>
              </a:path>
            </a:pathLst>
          </a:cu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ahoma" charset="0"/>
            </a:endParaRPr>
          </a:p>
        </p:txBody>
      </p:sp>
      <p:sp>
        <p:nvSpPr>
          <p:cNvPr id="9" name="Freeform 8"/>
          <p:cNvSpPr/>
          <p:nvPr/>
        </p:nvSpPr>
        <p:spPr bwMode="auto">
          <a:xfrm>
            <a:off x="1536700" y="3382169"/>
            <a:ext cx="5676900" cy="431800"/>
          </a:xfrm>
          <a:custGeom>
            <a:avLst/>
            <a:gdLst>
              <a:gd name="connsiteX0" fmla="*/ 0 w 5676900"/>
              <a:gd name="connsiteY0" fmla="*/ 0 h 431800"/>
              <a:gd name="connsiteX1" fmla="*/ 2451100 w 5676900"/>
              <a:gd name="connsiteY1" fmla="*/ 266700 h 431800"/>
              <a:gd name="connsiteX2" fmla="*/ 4368800 w 5676900"/>
              <a:gd name="connsiteY2" fmla="*/ 431800 h 431800"/>
              <a:gd name="connsiteX3" fmla="*/ 5676900 w 5676900"/>
              <a:gd name="connsiteY3" fmla="*/ 381000 h 431800"/>
              <a:gd name="connsiteX4" fmla="*/ 5676900 w 5676900"/>
              <a:gd name="connsiteY4" fmla="*/ 381000 h 43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900" h="431800">
                <a:moveTo>
                  <a:pt x="0" y="0"/>
                </a:moveTo>
                <a:lnTo>
                  <a:pt x="2451100" y="266700"/>
                </a:lnTo>
                <a:cubicBezTo>
                  <a:pt x="3179233" y="338667"/>
                  <a:pt x="3831167" y="412750"/>
                  <a:pt x="4368800" y="431800"/>
                </a:cubicBezTo>
                <a:lnTo>
                  <a:pt x="5676900" y="381000"/>
                </a:lnTo>
                <a:lnTo>
                  <a:pt x="5676900" y="381000"/>
                </a:lnTo>
              </a:path>
            </a:pathLst>
          </a:cu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ahoma" charset="0"/>
            </a:endParaRPr>
          </a:p>
        </p:txBody>
      </p:sp>
      <p:sp>
        <p:nvSpPr>
          <p:cNvPr id="10" name="Freeform 9"/>
          <p:cNvSpPr/>
          <p:nvPr/>
        </p:nvSpPr>
        <p:spPr bwMode="auto">
          <a:xfrm>
            <a:off x="1689100" y="3674269"/>
            <a:ext cx="5270500" cy="660400"/>
          </a:xfrm>
          <a:custGeom>
            <a:avLst/>
            <a:gdLst>
              <a:gd name="connsiteX0" fmla="*/ 0 w 5270500"/>
              <a:gd name="connsiteY0" fmla="*/ 0 h 660400"/>
              <a:gd name="connsiteX1" fmla="*/ 2540000 w 5270500"/>
              <a:gd name="connsiteY1" fmla="*/ 266700 h 660400"/>
              <a:gd name="connsiteX2" fmla="*/ 5270500 w 5270500"/>
              <a:gd name="connsiteY2" fmla="*/ 660400 h 660400"/>
            </a:gdLst>
            <a:ahLst/>
            <a:cxnLst>
              <a:cxn ang="0">
                <a:pos x="connsiteX0" y="connsiteY0"/>
              </a:cxn>
              <a:cxn ang="0">
                <a:pos x="connsiteX1" y="connsiteY1"/>
              </a:cxn>
              <a:cxn ang="0">
                <a:pos x="connsiteX2" y="connsiteY2"/>
              </a:cxn>
            </a:cxnLst>
            <a:rect l="l" t="t" r="r" b="b"/>
            <a:pathLst>
              <a:path w="5270500" h="660400">
                <a:moveTo>
                  <a:pt x="0" y="0"/>
                </a:moveTo>
                <a:cubicBezTo>
                  <a:pt x="830791" y="78316"/>
                  <a:pt x="1661583" y="156633"/>
                  <a:pt x="2540000" y="266700"/>
                </a:cubicBezTo>
                <a:cubicBezTo>
                  <a:pt x="3418417" y="376767"/>
                  <a:pt x="4344458" y="518583"/>
                  <a:pt x="5270500" y="660400"/>
                </a:cubicBezTo>
              </a:path>
            </a:pathLst>
          </a:cu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ahoma" charset="0"/>
            </a:endParaRPr>
          </a:p>
        </p:txBody>
      </p:sp>
      <p:sp>
        <p:nvSpPr>
          <p:cNvPr id="12" name="Freeform 11"/>
          <p:cNvSpPr/>
          <p:nvPr/>
        </p:nvSpPr>
        <p:spPr bwMode="auto">
          <a:xfrm>
            <a:off x="1778000" y="2061369"/>
            <a:ext cx="5461000" cy="635000"/>
          </a:xfrm>
          <a:custGeom>
            <a:avLst/>
            <a:gdLst>
              <a:gd name="connsiteX0" fmla="*/ 0 w 5461000"/>
              <a:gd name="connsiteY0" fmla="*/ 635000 h 635000"/>
              <a:gd name="connsiteX1" fmla="*/ 2298700 w 5461000"/>
              <a:gd name="connsiteY1" fmla="*/ 508000 h 635000"/>
              <a:gd name="connsiteX2" fmla="*/ 5461000 w 5461000"/>
              <a:gd name="connsiteY2" fmla="*/ 0 h 635000"/>
            </a:gdLst>
            <a:ahLst/>
            <a:cxnLst>
              <a:cxn ang="0">
                <a:pos x="connsiteX0" y="connsiteY0"/>
              </a:cxn>
              <a:cxn ang="0">
                <a:pos x="connsiteX1" y="connsiteY1"/>
              </a:cxn>
              <a:cxn ang="0">
                <a:pos x="connsiteX2" y="connsiteY2"/>
              </a:cxn>
            </a:cxnLst>
            <a:rect l="l" t="t" r="r" b="b"/>
            <a:pathLst>
              <a:path w="5461000" h="635000">
                <a:moveTo>
                  <a:pt x="0" y="635000"/>
                </a:moveTo>
                <a:cubicBezTo>
                  <a:pt x="694266" y="624416"/>
                  <a:pt x="1388533" y="613833"/>
                  <a:pt x="2298700" y="508000"/>
                </a:cubicBezTo>
                <a:cubicBezTo>
                  <a:pt x="3208867" y="402167"/>
                  <a:pt x="4334933" y="201083"/>
                  <a:pt x="5461000" y="0"/>
                </a:cubicBezTo>
              </a:path>
            </a:pathLst>
          </a:cu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ahoma" charset="0"/>
            </a:endParaRPr>
          </a:p>
        </p:txBody>
      </p:sp>
      <p:sp>
        <p:nvSpPr>
          <p:cNvPr id="13" name="Freeform 12"/>
          <p:cNvSpPr/>
          <p:nvPr/>
        </p:nvSpPr>
        <p:spPr bwMode="auto">
          <a:xfrm>
            <a:off x="1905000" y="2975769"/>
            <a:ext cx="4927600" cy="304800"/>
          </a:xfrm>
          <a:custGeom>
            <a:avLst/>
            <a:gdLst>
              <a:gd name="connsiteX0" fmla="*/ 0 w 4927600"/>
              <a:gd name="connsiteY0" fmla="*/ 304800 h 304800"/>
              <a:gd name="connsiteX1" fmla="*/ 2311400 w 4927600"/>
              <a:gd name="connsiteY1" fmla="*/ 203200 h 304800"/>
              <a:gd name="connsiteX2" fmla="*/ 4927600 w 4927600"/>
              <a:gd name="connsiteY2" fmla="*/ 0 h 304800"/>
            </a:gdLst>
            <a:ahLst/>
            <a:cxnLst>
              <a:cxn ang="0">
                <a:pos x="connsiteX0" y="connsiteY0"/>
              </a:cxn>
              <a:cxn ang="0">
                <a:pos x="connsiteX1" y="connsiteY1"/>
              </a:cxn>
              <a:cxn ang="0">
                <a:pos x="connsiteX2" y="connsiteY2"/>
              </a:cxn>
            </a:cxnLst>
            <a:rect l="l" t="t" r="r" b="b"/>
            <a:pathLst>
              <a:path w="4927600" h="304800">
                <a:moveTo>
                  <a:pt x="0" y="304800"/>
                </a:moveTo>
                <a:lnTo>
                  <a:pt x="2311400" y="203200"/>
                </a:lnTo>
                <a:cubicBezTo>
                  <a:pt x="3132667" y="152400"/>
                  <a:pt x="4030133" y="76200"/>
                  <a:pt x="4927600" y="0"/>
                </a:cubicBezTo>
              </a:path>
            </a:pathLst>
          </a:cu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ahoma" charset="0"/>
            </a:endParaRPr>
          </a:p>
        </p:txBody>
      </p:sp>
      <p:sp>
        <p:nvSpPr>
          <p:cNvPr id="14" name="Freeform 13"/>
          <p:cNvSpPr/>
          <p:nvPr/>
        </p:nvSpPr>
        <p:spPr bwMode="auto">
          <a:xfrm>
            <a:off x="4165600" y="1235869"/>
            <a:ext cx="4559300" cy="1130300"/>
          </a:xfrm>
          <a:custGeom>
            <a:avLst/>
            <a:gdLst>
              <a:gd name="connsiteX0" fmla="*/ 0 w 4559300"/>
              <a:gd name="connsiteY0" fmla="*/ 1130300 h 1130300"/>
              <a:gd name="connsiteX1" fmla="*/ 2959100 w 4559300"/>
              <a:gd name="connsiteY1" fmla="*/ 355600 h 1130300"/>
              <a:gd name="connsiteX2" fmla="*/ 4559300 w 4559300"/>
              <a:gd name="connsiteY2" fmla="*/ 0 h 1130300"/>
            </a:gdLst>
            <a:ahLst/>
            <a:cxnLst>
              <a:cxn ang="0">
                <a:pos x="connsiteX0" y="connsiteY0"/>
              </a:cxn>
              <a:cxn ang="0">
                <a:pos x="connsiteX1" y="connsiteY1"/>
              </a:cxn>
              <a:cxn ang="0">
                <a:pos x="connsiteX2" y="connsiteY2"/>
              </a:cxn>
            </a:cxnLst>
            <a:rect l="l" t="t" r="r" b="b"/>
            <a:pathLst>
              <a:path w="4559300" h="1130300">
                <a:moveTo>
                  <a:pt x="0" y="1130300"/>
                </a:moveTo>
                <a:lnTo>
                  <a:pt x="2959100" y="355600"/>
                </a:lnTo>
                <a:cubicBezTo>
                  <a:pt x="3718983" y="167217"/>
                  <a:pt x="4139141" y="83608"/>
                  <a:pt x="4559300" y="0"/>
                </a:cubicBezTo>
              </a:path>
            </a:pathLst>
          </a:cu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ahoma" charset="0"/>
            </a:endParaRPr>
          </a:p>
        </p:txBody>
      </p:sp>
      <p:sp>
        <p:nvSpPr>
          <p:cNvPr id="15" name="Freeform 14"/>
          <p:cNvSpPr/>
          <p:nvPr/>
        </p:nvSpPr>
        <p:spPr bwMode="auto">
          <a:xfrm>
            <a:off x="4064000" y="1959769"/>
            <a:ext cx="4724400" cy="787400"/>
          </a:xfrm>
          <a:custGeom>
            <a:avLst/>
            <a:gdLst>
              <a:gd name="connsiteX0" fmla="*/ 0 w 4724400"/>
              <a:gd name="connsiteY0" fmla="*/ 787400 h 787400"/>
              <a:gd name="connsiteX1" fmla="*/ 2870200 w 4724400"/>
              <a:gd name="connsiteY1" fmla="*/ 406400 h 787400"/>
              <a:gd name="connsiteX2" fmla="*/ 4724400 w 4724400"/>
              <a:gd name="connsiteY2" fmla="*/ 0 h 787400"/>
            </a:gdLst>
            <a:ahLst/>
            <a:cxnLst>
              <a:cxn ang="0">
                <a:pos x="connsiteX0" y="connsiteY0"/>
              </a:cxn>
              <a:cxn ang="0">
                <a:pos x="connsiteX1" y="connsiteY1"/>
              </a:cxn>
              <a:cxn ang="0">
                <a:pos x="connsiteX2" y="connsiteY2"/>
              </a:cxn>
            </a:cxnLst>
            <a:rect l="l" t="t" r="r" b="b"/>
            <a:pathLst>
              <a:path w="4724400" h="787400">
                <a:moveTo>
                  <a:pt x="0" y="787400"/>
                </a:moveTo>
                <a:cubicBezTo>
                  <a:pt x="1041400" y="662516"/>
                  <a:pt x="2082800" y="537633"/>
                  <a:pt x="2870200" y="406400"/>
                </a:cubicBezTo>
                <a:cubicBezTo>
                  <a:pt x="3657600" y="275167"/>
                  <a:pt x="4191000" y="137583"/>
                  <a:pt x="4724400" y="0"/>
                </a:cubicBezTo>
              </a:path>
            </a:pathLst>
          </a:cu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ahoma" charset="0"/>
            </a:endParaRPr>
          </a:p>
        </p:txBody>
      </p:sp>
      <p:sp>
        <p:nvSpPr>
          <p:cNvPr id="16" name="Freeform 15"/>
          <p:cNvSpPr/>
          <p:nvPr/>
        </p:nvSpPr>
        <p:spPr bwMode="auto">
          <a:xfrm>
            <a:off x="4318000" y="2684810"/>
            <a:ext cx="4432300" cy="316359"/>
          </a:xfrm>
          <a:custGeom>
            <a:avLst/>
            <a:gdLst>
              <a:gd name="connsiteX0" fmla="*/ 0 w 4432300"/>
              <a:gd name="connsiteY0" fmla="*/ 316359 h 316359"/>
              <a:gd name="connsiteX1" fmla="*/ 2933700 w 4432300"/>
              <a:gd name="connsiteY1" fmla="*/ 24259 h 316359"/>
              <a:gd name="connsiteX2" fmla="*/ 4432300 w 4432300"/>
              <a:gd name="connsiteY2" fmla="*/ 36959 h 316359"/>
            </a:gdLst>
            <a:ahLst/>
            <a:cxnLst>
              <a:cxn ang="0">
                <a:pos x="connsiteX0" y="connsiteY0"/>
              </a:cxn>
              <a:cxn ang="0">
                <a:pos x="connsiteX1" y="connsiteY1"/>
              </a:cxn>
              <a:cxn ang="0">
                <a:pos x="connsiteX2" y="connsiteY2"/>
              </a:cxn>
            </a:cxnLst>
            <a:rect l="l" t="t" r="r" b="b"/>
            <a:pathLst>
              <a:path w="4432300" h="316359">
                <a:moveTo>
                  <a:pt x="0" y="316359"/>
                </a:moveTo>
                <a:cubicBezTo>
                  <a:pt x="1097491" y="193592"/>
                  <a:pt x="2194983" y="70826"/>
                  <a:pt x="2933700" y="24259"/>
                </a:cubicBezTo>
                <a:cubicBezTo>
                  <a:pt x="3672417" y="-22308"/>
                  <a:pt x="4052358" y="7325"/>
                  <a:pt x="4432300" y="36959"/>
                </a:cubicBezTo>
              </a:path>
            </a:pathLst>
          </a:cu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ahoma" charset="0"/>
            </a:endParaRPr>
          </a:p>
        </p:txBody>
      </p:sp>
      <p:sp>
        <p:nvSpPr>
          <p:cNvPr id="17" name="Freeform 16"/>
          <p:cNvSpPr/>
          <p:nvPr/>
        </p:nvSpPr>
        <p:spPr bwMode="auto">
          <a:xfrm>
            <a:off x="4076700" y="3369469"/>
            <a:ext cx="4648200" cy="127000"/>
          </a:xfrm>
          <a:custGeom>
            <a:avLst/>
            <a:gdLst>
              <a:gd name="connsiteX0" fmla="*/ 0 w 4648200"/>
              <a:gd name="connsiteY0" fmla="*/ 0 h 127000"/>
              <a:gd name="connsiteX1" fmla="*/ 2933700 w 4648200"/>
              <a:gd name="connsiteY1" fmla="*/ 0 h 127000"/>
              <a:gd name="connsiteX2" fmla="*/ 4648200 w 4648200"/>
              <a:gd name="connsiteY2" fmla="*/ 127000 h 127000"/>
            </a:gdLst>
            <a:ahLst/>
            <a:cxnLst>
              <a:cxn ang="0">
                <a:pos x="connsiteX0" y="connsiteY0"/>
              </a:cxn>
              <a:cxn ang="0">
                <a:pos x="connsiteX1" y="connsiteY1"/>
              </a:cxn>
              <a:cxn ang="0">
                <a:pos x="connsiteX2" y="connsiteY2"/>
              </a:cxn>
            </a:cxnLst>
            <a:rect l="l" t="t" r="r" b="b"/>
            <a:pathLst>
              <a:path w="4648200" h="127000">
                <a:moveTo>
                  <a:pt x="0" y="0"/>
                </a:moveTo>
                <a:lnTo>
                  <a:pt x="2933700" y="0"/>
                </a:lnTo>
                <a:cubicBezTo>
                  <a:pt x="3708400" y="21167"/>
                  <a:pt x="4178300" y="74083"/>
                  <a:pt x="4648200" y="127000"/>
                </a:cubicBezTo>
              </a:path>
            </a:pathLst>
          </a:cu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ahoma" charset="0"/>
            </a:endParaRPr>
          </a:p>
        </p:txBody>
      </p:sp>
      <p:sp>
        <p:nvSpPr>
          <p:cNvPr id="18" name="Freeform 17"/>
          <p:cNvSpPr/>
          <p:nvPr/>
        </p:nvSpPr>
        <p:spPr bwMode="auto">
          <a:xfrm>
            <a:off x="4254500" y="3559969"/>
            <a:ext cx="4508500" cy="863600"/>
          </a:xfrm>
          <a:custGeom>
            <a:avLst/>
            <a:gdLst>
              <a:gd name="connsiteX0" fmla="*/ 0 w 4508500"/>
              <a:gd name="connsiteY0" fmla="*/ 0 h 863600"/>
              <a:gd name="connsiteX1" fmla="*/ 2768600 w 4508500"/>
              <a:gd name="connsiteY1" fmla="*/ 419100 h 863600"/>
              <a:gd name="connsiteX2" fmla="*/ 4508500 w 4508500"/>
              <a:gd name="connsiteY2" fmla="*/ 863600 h 863600"/>
            </a:gdLst>
            <a:ahLst/>
            <a:cxnLst>
              <a:cxn ang="0">
                <a:pos x="connsiteX0" y="connsiteY0"/>
              </a:cxn>
              <a:cxn ang="0">
                <a:pos x="connsiteX1" y="connsiteY1"/>
              </a:cxn>
              <a:cxn ang="0">
                <a:pos x="connsiteX2" y="connsiteY2"/>
              </a:cxn>
            </a:cxnLst>
            <a:rect l="l" t="t" r="r" b="b"/>
            <a:pathLst>
              <a:path w="4508500" h="863600">
                <a:moveTo>
                  <a:pt x="0" y="0"/>
                </a:moveTo>
                <a:cubicBezTo>
                  <a:pt x="1008591" y="137583"/>
                  <a:pt x="2017183" y="275167"/>
                  <a:pt x="2768600" y="419100"/>
                </a:cubicBezTo>
                <a:cubicBezTo>
                  <a:pt x="3520017" y="563033"/>
                  <a:pt x="4014258" y="713316"/>
                  <a:pt x="4508500" y="863600"/>
                </a:cubicBezTo>
              </a:path>
            </a:pathLst>
          </a:cu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ahoma" charset="0"/>
            </a:endParaRPr>
          </a:p>
        </p:txBody>
      </p:sp>
      <p:cxnSp>
        <p:nvCxnSpPr>
          <p:cNvPr id="20" name="Straight Connector 19"/>
          <p:cNvCxnSpPr/>
          <p:nvPr/>
        </p:nvCxnSpPr>
        <p:spPr bwMode="auto">
          <a:xfrm>
            <a:off x="2653308" y="2873475"/>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50" name="Straight Connector 149"/>
          <p:cNvCxnSpPr/>
          <p:nvPr/>
        </p:nvCxnSpPr>
        <p:spPr bwMode="auto">
          <a:xfrm>
            <a:off x="2590800" y="2480470"/>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54" name="Straight Connector 153"/>
          <p:cNvCxnSpPr/>
          <p:nvPr/>
        </p:nvCxnSpPr>
        <p:spPr bwMode="auto">
          <a:xfrm>
            <a:off x="2684661" y="3128169"/>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55" name="Straight Connector 154"/>
          <p:cNvCxnSpPr/>
          <p:nvPr/>
        </p:nvCxnSpPr>
        <p:spPr bwMode="auto">
          <a:xfrm>
            <a:off x="3360738" y="2352775"/>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56" name="Straight Connector 155"/>
          <p:cNvCxnSpPr/>
          <p:nvPr/>
        </p:nvCxnSpPr>
        <p:spPr bwMode="auto">
          <a:xfrm>
            <a:off x="3379986" y="2759175"/>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57" name="Straight Connector 156"/>
          <p:cNvCxnSpPr/>
          <p:nvPr/>
        </p:nvCxnSpPr>
        <p:spPr bwMode="auto">
          <a:xfrm>
            <a:off x="3415308" y="3100489"/>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58" name="Straight Connector 157"/>
          <p:cNvCxnSpPr/>
          <p:nvPr/>
        </p:nvCxnSpPr>
        <p:spPr bwMode="auto">
          <a:xfrm>
            <a:off x="3383955" y="3483075"/>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59" name="Straight Connector 158"/>
          <p:cNvCxnSpPr/>
          <p:nvPr/>
        </p:nvCxnSpPr>
        <p:spPr bwMode="auto">
          <a:xfrm>
            <a:off x="3355777" y="3772000"/>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60" name="Straight Connector 159"/>
          <p:cNvCxnSpPr/>
          <p:nvPr/>
        </p:nvCxnSpPr>
        <p:spPr bwMode="auto">
          <a:xfrm>
            <a:off x="4310062" y="3885407"/>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61" name="Straight Connector 160"/>
          <p:cNvCxnSpPr/>
          <p:nvPr/>
        </p:nvCxnSpPr>
        <p:spPr bwMode="auto">
          <a:xfrm>
            <a:off x="2606477" y="3674269"/>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62" name="Straight Connector 161"/>
          <p:cNvCxnSpPr/>
          <p:nvPr/>
        </p:nvCxnSpPr>
        <p:spPr bwMode="auto">
          <a:xfrm>
            <a:off x="2617986" y="3406775"/>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63" name="Straight Connector 162"/>
          <p:cNvCxnSpPr/>
          <p:nvPr/>
        </p:nvCxnSpPr>
        <p:spPr bwMode="auto">
          <a:xfrm>
            <a:off x="5320509" y="3213102"/>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64" name="Straight Connector 163"/>
          <p:cNvCxnSpPr/>
          <p:nvPr/>
        </p:nvCxnSpPr>
        <p:spPr bwMode="auto">
          <a:xfrm>
            <a:off x="5358609" y="2713832"/>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65" name="Straight Connector 164"/>
          <p:cNvCxnSpPr/>
          <p:nvPr/>
        </p:nvCxnSpPr>
        <p:spPr bwMode="auto">
          <a:xfrm>
            <a:off x="5340152" y="2207817"/>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66" name="Straight Connector 165"/>
          <p:cNvCxnSpPr/>
          <p:nvPr/>
        </p:nvCxnSpPr>
        <p:spPr bwMode="auto">
          <a:xfrm>
            <a:off x="5246291" y="1821657"/>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67" name="Straight Connector 166"/>
          <p:cNvCxnSpPr/>
          <p:nvPr/>
        </p:nvCxnSpPr>
        <p:spPr bwMode="auto">
          <a:xfrm>
            <a:off x="4311650" y="3504407"/>
            <a:ext cx="290512" cy="43656"/>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68" name="Straight Connector 167"/>
          <p:cNvCxnSpPr/>
          <p:nvPr/>
        </p:nvCxnSpPr>
        <p:spPr bwMode="auto">
          <a:xfrm>
            <a:off x="4375150" y="3267076"/>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69" name="Straight Connector 168"/>
          <p:cNvCxnSpPr/>
          <p:nvPr/>
        </p:nvCxnSpPr>
        <p:spPr bwMode="auto">
          <a:xfrm>
            <a:off x="4348162" y="2842989"/>
            <a:ext cx="286345" cy="25724"/>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70" name="Straight Connector 169"/>
          <p:cNvCxnSpPr/>
          <p:nvPr/>
        </p:nvCxnSpPr>
        <p:spPr bwMode="auto">
          <a:xfrm flipV="1">
            <a:off x="4328902" y="2424907"/>
            <a:ext cx="222858" cy="10001"/>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71" name="Straight Connector 170"/>
          <p:cNvCxnSpPr/>
          <p:nvPr/>
        </p:nvCxnSpPr>
        <p:spPr bwMode="auto">
          <a:xfrm>
            <a:off x="4348162" y="2030810"/>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75" name="Straight Connector 174"/>
          <p:cNvCxnSpPr/>
          <p:nvPr/>
        </p:nvCxnSpPr>
        <p:spPr bwMode="auto">
          <a:xfrm>
            <a:off x="6303169" y="3229770"/>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76" name="Straight Connector 175"/>
          <p:cNvCxnSpPr/>
          <p:nvPr/>
        </p:nvCxnSpPr>
        <p:spPr bwMode="auto">
          <a:xfrm>
            <a:off x="6303169" y="2604296"/>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77" name="Straight Connector 176"/>
          <p:cNvCxnSpPr/>
          <p:nvPr/>
        </p:nvCxnSpPr>
        <p:spPr bwMode="auto">
          <a:xfrm>
            <a:off x="6228159" y="2030810"/>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78" name="Straight Connector 177"/>
          <p:cNvCxnSpPr/>
          <p:nvPr/>
        </p:nvCxnSpPr>
        <p:spPr bwMode="auto">
          <a:xfrm>
            <a:off x="6144617" y="1587501"/>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79" name="Straight Connector 178"/>
          <p:cNvCxnSpPr/>
          <p:nvPr/>
        </p:nvCxnSpPr>
        <p:spPr bwMode="auto">
          <a:xfrm>
            <a:off x="5210971" y="3962402"/>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80" name="Straight Connector 179"/>
          <p:cNvCxnSpPr/>
          <p:nvPr/>
        </p:nvCxnSpPr>
        <p:spPr bwMode="auto">
          <a:xfrm>
            <a:off x="5299871" y="3568701"/>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81" name="Straight Connector 180"/>
          <p:cNvCxnSpPr/>
          <p:nvPr/>
        </p:nvCxnSpPr>
        <p:spPr bwMode="auto">
          <a:xfrm>
            <a:off x="6186885" y="4155283"/>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82" name="Straight Connector 181"/>
          <p:cNvCxnSpPr/>
          <p:nvPr/>
        </p:nvCxnSpPr>
        <p:spPr bwMode="auto">
          <a:xfrm>
            <a:off x="6257528" y="3669507"/>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83" name="Straight Connector 182"/>
          <p:cNvCxnSpPr/>
          <p:nvPr/>
        </p:nvCxnSpPr>
        <p:spPr bwMode="auto">
          <a:xfrm>
            <a:off x="7353302" y="2890142"/>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84" name="Straight Connector 183"/>
          <p:cNvCxnSpPr/>
          <p:nvPr/>
        </p:nvCxnSpPr>
        <p:spPr bwMode="auto">
          <a:xfrm>
            <a:off x="7299325" y="2090341"/>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85" name="Straight Connector 184"/>
          <p:cNvCxnSpPr/>
          <p:nvPr/>
        </p:nvCxnSpPr>
        <p:spPr bwMode="auto">
          <a:xfrm>
            <a:off x="7423944" y="3897711"/>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86" name="Straight Connector 185"/>
          <p:cNvCxnSpPr/>
          <p:nvPr/>
        </p:nvCxnSpPr>
        <p:spPr bwMode="auto">
          <a:xfrm>
            <a:off x="7520782" y="3213102"/>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87" name="Straight Connector 186"/>
          <p:cNvCxnSpPr/>
          <p:nvPr/>
        </p:nvCxnSpPr>
        <p:spPr bwMode="auto">
          <a:xfrm>
            <a:off x="7520782" y="2512220"/>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88" name="Straight Connector 187"/>
          <p:cNvCxnSpPr/>
          <p:nvPr/>
        </p:nvCxnSpPr>
        <p:spPr bwMode="auto">
          <a:xfrm>
            <a:off x="7426921" y="1788319"/>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90" name="Straight Connector 189"/>
          <p:cNvCxnSpPr/>
          <p:nvPr/>
        </p:nvCxnSpPr>
        <p:spPr bwMode="auto">
          <a:xfrm>
            <a:off x="7273133" y="3629820"/>
            <a:ext cx="18772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195" name="Straight Arrow Connector 194"/>
          <p:cNvCxnSpPr>
            <a:stCxn id="103429" idx="4"/>
            <a:endCxn id="121" idx="6"/>
          </p:cNvCxnSpPr>
          <p:nvPr/>
        </p:nvCxnSpPr>
        <p:spPr bwMode="auto">
          <a:xfrm flipH="1">
            <a:off x="1680911" y="3897711"/>
            <a:ext cx="3030" cy="1286844"/>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cxnSp>
        <p:nvCxnSpPr>
          <p:cNvPr id="199" name="Straight Arrow Connector 198"/>
          <p:cNvCxnSpPr>
            <a:stCxn id="128" idx="4"/>
          </p:cNvCxnSpPr>
          <p:nvPr/>
        </p:nvCxnSpPr>
        <p:spPr bwMode="auto">
          <a:xfrm>
            <a:off x="2440385" y="4017169"/>
            <a:ext cx="9326" cy="1295400"/>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cxnSp>
        <p:nvCxnSpPr>
          <p:cNvPr id="202" name="Straight Arrow Connector 201"/>
          <p:cNvCxnSpPr/>
          <p:nvPr/>
        </p:nvCxnSpPr>
        <p:spPr bwMode="auto">
          <a:xfrm flipH="1">
            <a:off x="3211314" y="4172745"/>
            <a:ext cx="4366" cy="1235074"/>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cxnSp>
        <p:nvCxnSpPr>
          <p:cNvPr id="206" name="Straight Arrow Connector 205"/>
          <p:cNvCxnSpPr/>
          <p:nvPr/>
        </p:nvCxnSpPr>
        <p:spPr bwMode="auto">
          <a:xfrm>
            <a:off x="4104580" y="4269582"/>
            <a:ext cx="10220" cy="1156096"/>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cxnSp>
        <p:nvCxnSpPr>
          <p:cNvPr id="208" name="Straight Arrow Connector 207"/>
          <p:cNvCxnSpPr/>
          <p:nvPr/>
        </p:nvCxnSpPr>
        <p:spPr bwMode="auto">
          <a:xfrm flipH="1">
            <a:off x="5057182" y="4311651"/>
            <a:ext cx="1" cy="1166629"/>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cxnSp>
        <p:nvCxnSpPr>
          <p:cNvPr id="210" name="Straight Arrow Connector 209"/>
          <p:cNvCxnSpPr/>
          <p:nvPr/>
        </p:nvCxnSpPr>
        <p:spPr bwMode="auto">
          <a:xfrm>
            <a:off x="5992613" y="4610696"/>
            <a:ext cx="0" cy="1006673"/>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cxnSp>
        <p:nvCxnSpPr>
          <p:cNvPr id="212" name="Straight Arrow Connector 211"/>
          <p:cNvCxnSpPr>
            <a:endCxn id="121" idx="0"/>
          </p:cNvCxnSpPr>
          <p:nvPr/>
        </p:nvCxnSpPr>
        <p:spPr bwMode="auto">
          <a:xfrm flipH="1">
            <a:off x="7068743" y="4857155"/>
            <a:ext cx="1388" cy="895386"/>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grpSp>
        <p:nvGrpSpPr>
          <p:cNvPr id="226" name="Group 225"/>
          <p:cNvGrpSpPr/>
          <p:nvPr/>
        </p:nvGrpSpPr>
        <p:grpSpPr>
          <a:xfrm>
            <a:off x="2038350" y="1285082"/>
            <a:ext cx="740172" cy="522287"/>
            <a:chOff x="1317228" y="815977"/>
            <a:chExt cx="740172" cy="522287"/>
          </a:xfrm>
        </p:grpSpPr>
        <p:sp>
          <p:nvSpPr>
            <p:cNvPr id="227" name="Text Box 60"/>
            <p:cNvSpPr txBox="1">
              <a:spLocks noChangeArrowheads="1"/>
            </p:cNvSpPr>
            <p:nvPr/>
          </p:nvSpPr>
          <p:spPr bwMode="auto">
            <a:xfrm>
              <a:off x="1317228" y="815977"/>
              <a:ext cx="740172"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en-US" dirty="0" err="1">
                  <a:solidFill>
                    <a:srgbClr val="000000"/>
                  </a:solidFill>
                </a:rPr>
                <a:t>Obs</a:t>
              </a:r>
              <a:endParaRPr lang="en-US" dirty="0">
                <a:solidFill>
                  <a:srgbClr val="000000"/>
                </a:solidFill>
              </a:endParaRPr>
            </a:p>
          </p:txBody>
        </p:sp>
        <p:sp>
          <p:nvSpPr>
            <p:cNvPr id="228" name="AutoShape 61"/>
            <p:cNvSpPr>
              <a:spLocks noChangeArrowheads="1"/>
            </p:cNvSpPr>
            <p:nvPr/>
          </p:nvSpPr>
          <p:spPr bwMode="auto">
            <a:xfrm>
              <a:off x="1625204" y="1147764"/>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232" name="Group 231"/>
          <p:cNvGrpSpPr/>
          <p:nvPr/>
        </p:nvGrpSpPr>
        <p:grpSpPr>
          <a:xfrm>
            <a:off x="6663333" y="271465"/>
            <a:ext cx="740172" cy="522287"/>
            <a:chOff x="1317228" y="815977"/>
            <a:chExt cx="740172" cy="522287"/>
          </a:xfrm>
        </p:grpSpPr>
        <p:sp>
          <p:nvSpPr>
            <p:cNvPr id="233" name="Text Box 60"/>
            <p:cNvSpPr txBox="1">
              <a:spLocks noChangeArrowheads="1"/>
            </p:cNvSpPr>
            <p:nvPr/>
          </p:nvSpPr>
          <p:spPr bwMode="auto">
            <a:xfrm>
              <a:off x="1317228" y="815977"/>
              <a:ext cx="740172"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en-US" dirty="0" err="1">
                  <a:solidFill>
                    <a:srgbClr val="000000"/>
                  </a:solidFill>
                </a:rPr>
                <a:t>Obs</a:t>
              </a:r>
              <a:endParaRPr lang="en-US" dirty="0">
                <a:solidFill>
                  <a:srgbClr val="000000"/>
                </a:solidFill>
              </a:endParaRPr>
            </a:p>
          </p:txBody>
        </p:sp>
        <p:sp>
          <p:nvSpPr>
            <p:cNvPr id="234" name="AutoShape 61"/>
            <p:cNvSpPr>
              <a:spLocks noChangeArrowheads="1"/>
            </p:cNvSpPr>
            <p:nvPr/>
          </p:nvSpPr>
          <p:spPr bwMode="auto">
            <a:xfrm>
              <a:off x="1625204" y="1147764"/>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235" name="Group 234"/>
          <p:cNvGrpSpPr/>
          <p:nvPr/>
        </p:nvGrpSpPr>
        <p:grpSpPr>
          <a:xfrm>
            <a:off x="3755628" y="980282"/>
            <a:ext cx="740172" cy="522287"/>
            <a:chOff x="1317228" y="815977"/>
            <a:chExt cx="740172" cy="522287"/>
          </a:xfrm>
        </p:grpSpPr>
        <p:sp>
          <p:nvSpPr>
            <p:cNvPr id="236" name="Text Box 60"/>
            <p:cNvSpPr txBox="1">
              <a:spLocks noChangeArrowheads="1"/>
            </p:cNvSpPr>
            <p:nvPr/>
          </p:nvSpPr>
          <p:spPr bwMode="auto">
            <a:xfrm>
              <a:off x="1317228" y="815977"/>
              <a:ext cx="740172"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en-US" dirty="0" err="1">
                  <a:solidFill>
                    <a:srgbClr val="000000"/>
                  </a:solidFill>
                </a:rPr>
                <a:t>Obs</a:t>
              </a:r>
              <a:endParaRPr lang="en-US" dirty="0">
                <a:solidFill>
                  <a:srgbClr val="000000"/>
                </a:solidFill>
              </a:endParaRPr>
            </a:p>
          </p:txBody>
        </p:sp>
        <p:sp>
          <p:nvSpPr>
            <p:cNvPr id="237" name="AutoShape 61"/>
            <p:cNvSpPr>
              <a:spLocks noChangeArrowheads="1"/>
            </p:cNvSpPr>
            <p:nvPr/>
          </p:nvSpPr>
          <p:spPr bwMode="auto">
            <a:xfrm>
              <a:off x="1625204" y="1147764"/>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238" name="Group 237"/>
          <p:cNvGrpSpPr/>
          <p:nvPr/>
        </p:nvGrpSpPr>
        <p:grpSpPr>
          <a:xfrm>
            <a:off x="4658521" y="740569"/>
            <a:ext cx="740172" cy="522287"/>
            <a:chOff x="1317228" y="815977"/>
            <a:chExt cx="740172" cy="522287"/>
          </a:xfrm>
        </p:grpSpPr>
        <p:sp>
          <p:nvSpPr>
            <p:cNvPr id="239" name="Text Box 60"/>
            <p:cNvSpPr txBox="1">
              <a:spLocks noChangeArrowheads="1"/>
            </p:cNvSpPr>
            <p:nvPr/>
          </p:nvSpPr>
          <p:spPr bwMode="auto">
            <a:xfrm>
              <a:off x="1317228" y="815977"/>
              <a:ext cx="740172"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en-US" dirty="0" err="1">
                  <a:solidFill>
                    <a:srgbClr val="000000"/>
                  </a:solidFill>
                </a:rPr>
                <a:t>Obs</a:t>
              </a:r>
              <a:endParaRPr lang="en-US" dirty="0">
                <a:solidFill>
                  <a:srgbClr val="000000"/>
                </a:solidFill>
              </a:endParaRPr>
            </a:p>
          </p:txBody>
        </p:sp>
        <p:sp>
          <p:nvSpPr>
            <p:cNvPr id="240" name="AutoShape 61"/>
            <p:cNvSpPr>
              <a:spLocks noChangeArrowheads="1"/>
            </p:cNvSpPr>
            <p:nvPr/>
          </p:nvSpPr>
          <p:spPr bwMode="auto">
            <a:xfrm>
              <a:off x="1625204" y="1147764"/>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241" name="Group 240"/>
          <p:cNvGrpSpPr/>
          <p:nvPr/>
        </p:nvGrpSpPr>
        <p:grpSpPr>
          <a:xfrm>
            <a:off x="5584428" y="584202"/>
            <a:ext cx="740172" cy="522287"/>
            <a:chOff x="1317228" y="815977"/>
            <a:chExt cx="740172" cy="522287"/>
          </a:xfrm>
        </p:grpSpPr>
        <p:sp>
          <p:nvSpPr>
            <p:cNvPr id="242" name="Text Box 60"/>
            <p:cNvSpPr txBox="1">
              <a:spLocks noChangeArrowheads="1"/>
            </p:cNvSpPr>
            <p:nvPr/>
          </p:nvSpPr>
          <p:spPr bwMode="auto">
            <a:xfrm>
              <a:off x="1317228" y="815977"/>
              <a:ext cx="740172"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en-US" dirty="0" err="1">
                  <a:solidFill>
                    <a:srgbClr val="000000"/>
                  </a:solidFill>
                </a:rPr>
                <a:t>Obs</a:t>
              </a:r>
              <a:endParaRPr lang="en-US" dirty="0">
                <a:solidFill>
                  <a:srgbClr val="000000"/>
                </a:solidFill>
              </a:endParaRPr>
            </a:p>
          </p:txBody>
        </p:sp>
        <p:sp>
          <p:nvSpPr>
            <p:cNvPr id="243" name="AutoShape 61"/>
            <p:cNvSpPr>
              <a:spLocks noChangeArrowheads="1"/>
            </p:cNvSpPr>
            <p:nvPr/>
          </p:nvSpPr>
          <p:spPr bwMode="auto">
            <a:xfrm>
              <a:off x="1625204" y="1147764"/>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grpSp>
        <p:nvGrpSpPr>
          <p:cNvPr id="244" name="Group 243"/>
          <p:cNvGrpSpPr/>
          <p:nvPr/>
        </p:nvGrpSpPr>
        <p:grpSpPr>
          <a:xfrm>
            <a:off x="2841228" y="1132682"/>
            <a:ext cx="740172" cy="522287"/>
            <a:chOff x="1317228" y="815977"/>
            <a:chExt cx="740172" cy="522287"/>
          </a:xfrm>
        </p:grpSpPr>
        <p:sp>
          <p:nvSpPr>
            <p:cNvPr id="245" name="Text Box 60"/>
            <p:cNvSpPr txBox="1">
              <a:spLocks noChangeArrowheads="1"/>
            </p:cNvSpPr>
            <p:nvPr/>
          </p:nvSpPr>
          <p:spPr bwMode="auto">
            <a:xfrm>
              <a:off x="1317228" y="815977"/>
              <a:ext cx="740172"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en-US" dirty="0" err="1">
                  <a:solidFill>
                    <a:srgbClr val="000000"/>
                  </a:solidFill>
                </a:rPr>
                <a:t>Obs</a:t>
              </a:r>
              <a:endParaRPr lang="en-US" dirty="0">
                <a:solidFill>
                  <a:srgbClr val="000000"/>
                </a:solidFill>
              </a:endParaRPr>
            </a:p>
          </p:txBody>
        </p:sp>
        <p:sp>
          <p:nvSpPr>
            <p:cNvPr id="246" name="AutoShape 61"/>
            <p:cNvSpPr>
              <a:spLocks noChangeArrowheads="1"/>
            </p:cNvSpPr>
            <p:nvPr/>
          </p:nvSpPr>
          <p:spPr bwMode="auto">
            <a:xfrm>
              <a:off x="1625204" y="1147764"/>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cxnSp>
        <p:nvCxnSpPr>
          <p:cNvPr id="107" name="Straight Connector 106"/>
          <p:cNvCxnSpPr/>
          <p:nvPr/>
        </p:nvCxnSpPr>
        <p:spPr bwMode="auto">
          <a:xfrm>
            <a:off x="1675332" y="5966618"/>
            <a:ext cx="0" cy="419101"/>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54" name="Straight Connector 253"/>
          <p:cNvCxnSpPr/>
          <p:nvPr/>
        </p:nvCxnSpPr>
        <p:spPr bwMode="auto">
          <a:xfrm>
            <a:off x="7070603" y="5953918"/>
            <a:ext cx="0" cy="419101"/>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255" name="Text Box 97"/>
          <p:cNvSpPr txBox="1">
            <a:spLocks noChangeArrowheads="1"/>
          </p:cNvSpPr>
          <p:nvPr/>
        </p:nvSpPr>
        <p:spPr bwMode="auto">
          <a:xfrm>
            <a:off x="6654205" y="6374606"/>
            <a:ext cx="7429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en-US" b="1" i="1" dirty="0" smtClean="0">
                <a:solidFill>
                  <a:srgbClr val="FF0000"/>
                </a:solidFill>
              </a:rPr>
              <a:t>t1</a:t>
            </a:r>
            <a:endParaRPr lang="en-US" b="1" i="1" dirty="0">
              <a:solidFill>
                <a:srgbClr val="FF0000"/>
              </a:solidFill>
            </a:endParaRPr>
          </a:p>
        </p:txBody>
      </p:sp>
      <p:sp>
        <p:nvSpPr>
          <p:cNvPr id="257" name="TextBox 256"/>
          <p:cNvSpPr txBox="1"/>
          <p:nvPr/>
        </p:nvSpPr>
        <p:spPr>
          <a:xfrm>
            <a:off x="99850" y="2801789"/>
            <a:ext cx="1297150" cy="461665"/>
          </a:xfrm>
          <a:prstGeom prst="rect">
            <a:avLst/>
          </a:prstGeom>
          <a:noFill/>
        </p:spPr>
        <p:txBody>
          <a:bodyPr wrap="none" rtlCol="0">
            <a:spAutoFit/>
          </a:bodyPr>
          <a:lstStyle/>
          <a:p>
            <a:pPr eaLnBrk="1" hangingPunct="1"/>
            <a:r>
              <a:rPr lang="en-US" sz="2400" dirty="0" smtClean="0">
                <a:solidFill>
                  <a:srgbClr val="FF0000"/>
                </a:solidFill>
                <a:latin typeface="맑은 고딕"/>
              </a:rPr>
              <a:t>4DEnKF</a:t>
            </a:r>
            <a:endParaRPr lang="en-US" sz="2400" dirty="0">
              <a:solidFill>
                <a:srgbClr val="FF0000"/>
              </a:solidFill>
              <a:latin typeface="맑은 고딕"/>
            </a:endParaRPr>
          </a:p>
        </p:txBody>
      </p:sp>
      <p:cxnSp>
        <p:nvCxnSpPr>
          <p:cNvPr id="112" name="Straight Arrow Connector 111"/>
          <p:cNvCxnSpPr/>
          <p:nvPr/>
        </p:nvCxnSpPr>
        <p:spPr bwMode="auto">
          <a:xfrm>
            <a:off x="1707753" y="6163468"/>
            <a:ext cx="5362850" cy="0"/>
          </a:xfrm>
          <a:prstGeom prst="straightConnector1">
            <a:avLst/>
          </a:prstGeom>
          <a:solidFill>
            <a:schemeClr val="accent1"/>
          </a:solidFill>
          <a:ln w="38100" cap="flat" cmpd="sng" algn="ctr">
            <a:solidFill>
              <a:srgbClr val="FF0000"/>
            </a:solidFill>
            <a:prstDash val="solid"/>
            <a:round/>
            <a:headEnd type="arrow"/>
            <a:tailEnd type="arrow"/>
          </a:ln>
          <a:effectLst/>
        </p:spPr>
      </p:cxnSp>
      <p:sp>
        <p:nvSpPr>
          <p:cNvPr id="262" name="TextBox 261"/>
          <p:cNvSpPr txBox="1"/>
          <p:nvPr/>
        </p:nvSpPr>
        <p:spPr>
          <a:xfrm>
            <a:off x="2209800" y="6163766"/>
            <a:ext cx="4497129" cy="461665"/>
          </a:xfrm>
          <a:prstGeom prst="rect">
            <a:avLst/>
          </a:prstGeom>
          <a:noFill/>
        </p:spPr>
        <p:txBody>
          <a:bodyPr wrap="none" rtlCol="0">
            <a:spAutoFit/>
          </a:bodyPr>
          <a:lstStyle/>
          <a:p>
            <a:pPr eaLnBrk="1" hangingPunct="1"/>
            <a:r>
              <a:rPr lang="en-US" sz="2400" dirty="0" smtClean="0">
                <a:solidFill>
                  <a:srgbClr val="000000"/>
                </a:solidFill>
                <a:latin typeface="맑은 고딕"/>
              </a:rPr>
              <a:t>4D Assimilation Window – 1 cycle</a:t>
            </a:r>
            <a:endParaRPr lang="en-US" sz="2400" dirty="0">
              <a:solidFill>
                <a:srgbClr val="000000"/>
              </a:solidFill>
              <a:latin typeface="맑은 고딕"/>
            </a:endParaRPr>
          </a:p>
        </p:txBody>
      </p:sp>
      <p:sp>
        <p:nvSpPr>
          <p:cNvPr id="113" name="Freeform 112"/>
          <p:cNvSpPr/>
          <p:nvPr/>
        </p:nvSpPr>
        <p:spPr bwMode="auto">
          <a:xfrm>
            <a:off x="330200" y="5439569"/>
            <a:ext cx="1346200" cy="139700"/>
          </a:xfrm>
          <a:custGeom>
            <a:avLst/>
            <a:gdLst>
              <a:gd name="connsiteX0" fmla="*/ 1346200 w 1346200"/>
              <a:gd name="connsiteY0" fmla="*/ 0 h 139700"/>
              <a:gd name="connsiteX1" fmla="*/ 698500 w 1346200"/>
              <a:gd name="connsiteY1" fmla="*/ 25400 h 139700"/>
              <a:gd name="connsiteX2" fmla="*/ 0 w 1346200"/>
              <a:gd name="connsiteY2" fmla="*/ 139700 h 139700"/>
            </a:gdLst>
            <a:ahLst/>
            <a:cxnLst>
              <a:cxn ang="0">
                <a:pos x="connsiteX0" y="connsiteY0"/>
              </a:cxn>
              <a:cxn ang="0">
                <a:pos x="connsiteX1" y="connsiteY1"/>
              </a:cxn>
              <a:cxn ang="0">
                <a:pos x="connsiteX2" y="connsiteY2"/>
              </a:cxn>
            </a:cxnLst>
            <a:rect l="l" t="t" r="r" b="b"/>
            <a:pathLst>
              <a:path w="1346200" h="139700">
                <a:moveTo>
                  <a:pt x="1346200" y="0"/>
                </a:moveTo>
                <a:cubicBezTo>
                  <a:pt x="1134533" y="1058"/>
                  <a:pt x="922867" y="2117"/>
                  <a:pt x="698500" y="25400"/>
                </a:cubicBezTo>
                <a:cubicBezTo>
                  <a:pt x="474133" y="48683"/>
                  <a:pt x="237066" y="94191"/>
                  <a:pt x="0" y="13970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ahoma" charset="0"/>
            </a:endParaRPr>
          </a:p>
        </p:txBody>
      </p:sp>
      <p:sp>
        <p:nvSpPr>
          <p:cNvPr id="266" name="AutoShape 61"/>
          <p:cNvSpPr>
            <a:spLocks noChangeArrowheads="1"/>
          </p:cNvSpPr>
          <p:nvPr/>
        </p:nvSpPr>
        <p:spPr bwMode="auto">
          <a:xfrm rot="10800000">
            <a:off x="2371358" y="5522119"/>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67" name="AutoShape 61"/>
          <p:cNvSpPr>
            <a:spLocks noChangeArrowheads="1"/>
          </p:cNvSpPr>
          <p:nvPr/>
        </p:nvSpPr>
        <p:spPr bwMode="auto">
          <a:xfrm rot="10800000">
            <a:off x="1607374" y="5312569"/>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68" name="AutoShape 61"/>
          <p:cNvSpPr>
            <a:spLocks noChangeArrowheads="1"/>
          </p:cNvSpPr>
          <p:nvPr/>
        </p:nvSpPr>
        <p:spPr bwMode="auto">
          <a:xfrm rot="10800000">
            <a:off x="3146654" y="5625541"/>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69" name="AutoShape 61"/>
          <p:cNvSpPr>
            <a:spLocks noChangeArrowheads="1"/>
          </p:cNvSpPr>
          <p:nvPr/>
        </p:nvSpPr>
        <p:spPr bwMode="auto">
          <a:xfrm rot="10800000">
            <a:off x="6995805" y="5858668"/>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70" name="AutoShape 61"/>
          <p:cNvSpPr>
            <a:spLocks noChangeArrowheads="1"/>
          </p:cNvSpPr>
          <p:nvPr/>
        </p:nvSpPr>
        <p:spPr bwMode="auto">
          <a:xfrm rot="10800000">
            <a:off x="5924976" y="5742880"/>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71" name="AutoShape 61"/>
          <p:cNvSpPr>
            <a:spLocks noChangeArrowheads="1"/>
          </p:cNvSpPr>
          <p:nvPr/>
        </p:nvSpPr>
        <p:spPr bwMode="auto">
          <a:xfrm rot="10800000">
            <a:off x="4988156" y="5674519"/>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72" name="AutoShape 61"/>
          <p:cNvSpPr>
            <a:spLocks noChangeArrowheads="1"/>
          </p:cNvSpPr>
          <p:nvPr/>
        </p:nvSpPr>
        <p:spPr bwMode="auto">
          <a:xfrm rot="10800000">
            <a:off x="4020374" y="5707408"/>
            <a:ext cx="138052" cy="190500"/>
          </a:xfrm>
          <a:prstGeom prst="downArrow">
            <a:avLst>
              <a:gd name="adj1" fmla="val 50000"/>
              <a:gd name="adj2" fmla="val 25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8" name="TextBox 107"/>
          <p:cNvSpPr txBox="1"/>
          <p:nvPr/>
        </p:nvSpPr>
        <p:spPr>
          <a:xfrm>
            <a:off x="142042" y="4862413"/>
            <a:ext cx="1330364" cy="461665"/>
          </a:xfrm>
          <a:prstGeom prst="rect">
            <a:avLst/>
          </a:prstGeom>
          <a:noFill/>
        </p:spPr>
        <p:txBody>
          <a:bodyPr wrap="none" rtlCol="0">
            <a:spAutoFit/>
          </a:bodyPr>
          <a:lstStyle/>
          <a:p>
            <a:pPr eaLnBrk="1" hangingPunct="1"/>
            <a:r>
              <a:rPr lang="en-US" sz="2400" dirty="0" smtClean="0">
                <a:solidFill>
                  <a:srgbClr val="FF0000"/>
                </a:solidFill>
                <a:latin typeface="맑은 고딕"/>
              </a:rPr>
              <a:t>4DEnVar</a:t>
            </a:r>
            <a:endParaRPr lang="en-US" sz="2400" dirty="0">
              <a:solidFill>
                <a:srgbClr val="FF0000"/>
              </a:solidFill>
              <a:latin typeface="맑은 고딕"/>
            </a:endParaRPr>
          </a:p>
        </p:txBody>
      </p:sp>
      <p:cxnSp>
        <p:nvCxnSpPr>
          <p:cNvPr id="115" name="Straight Arrow Connector 114"/>
          <p:cNvCxnSpPr/>
          <p:nvPr/>
        </p:nvCxnSpPr>
        <p:spPr bwMode="auto">
          <a:xfrm>
            <a:off x="748425" y="3364706"/>
            <a:ext cx="0" cy="1588294"/>
          </a:xfrm>
          <a:prstGeom prst="straightConnector1">
            <a:avLst/>
          </a:prstGeom>
          <a:solidFill>
            <a:schemeClr val="accent1"/>
          </a:solidFill>
          <a:ln w="38100" cap="flat" cmpd="sng" algn="ctr">
            <a:solidFill>
              <a:srgbClr val="FF0000"/>
            </a:solidFill>
            <a:prstDash val="solid"/>
            <a:round/>
            <a:headEnd type="arrow"/>
            <a:tailEnd type="arrow"/>
          </a:ln>
          <a:effectLst/>
        </p:spPr>
      </p:cxnSp>
      <p:sp>
        <p:nvSpPr>
          <p:cNvPr id="275" name="Text Box 60"/>
          <p:cNvSpPr txBox="1">
            <a:spLocks noChangeArrowheads="1"/>
          </p:cNvSpPr>
          <p:nvPr/>
        </p:nvSpPr>
        <p:spPr bwMode="auto">
          <a:xfrm>
            <a:off x="1305246" y="5526088"/>
            <a:ext cx="740172"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en-US" dirty="0" err="1">
                <a:solidFill>
                  <a:srgbClr val="000000"/>
                </a:solidFill>
              </a:rPr>
              <a:t>Obs</a:t>
            </a:r>
            <a:endParaRPr lang="en-US" dirty="0">
              <a:solidFill>
                <a:srgbClr val="000000"/>
              </a:solidFill>
            </a:endParaRPr>
          </a:p>
        </p:txBody>
      </p:sp>
      <p:sp>
        <p:nvSpPr>
          <p:cNvPr id="276" name="Text Box 60"/>
          <p:cNvSpPr txBox="1">
            <a:spLocks noChangeArrowheads="1"/>
          </p:cNvSpPr>
          <p:nvPr/>
        </p:nvSpPr>
        <p:spPr bwMode="auto">
          <a:xfrm>
            <a:off x="2065536" y="5714553"/>
            <a:ext cx="740172"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en-US" dirty="0" err="1">
                <a:solidFill>
                  <a:srgbClr val="000000"/>
                </a:solidFill>
              </a:rPr>
              <a:t>Obs</a:t>
            </a:r>
            <a:endParaRPr lang="en-US" dirty="0">
              <a:solidFill>
                <a:srgbClr val="000000"/>
              </a:solidFill>
            </a:endParaRPr>
          </a:p>
        </p:txBody>
      </p:sp>
      <p:cxnSp>
        <p:nvCxnSpPr>
          <p:cNvPr id="7" name="Straight Connector 6"/>
          <p:cNvCxnSpPr/>
          <p:nvPr/>
        </p:nvCxnSpPr>
        <p:spPr bwMode="auto">
          <a:xfrm flipH="1">
            <a:off x="142042" y="4894965"/>
            <a:ext cx="8773358" cy="0"/>
          </a:xfrm>
          <a:prstGeom prst="line">
            <a:avLst/>
          </a:prstGeom>
          <a:solidFill>
            <a:schemeClr val="accent1"/>
          </a:solidFill>
          <a:ln w="9525" cap="flat" cmpd="sng" algn="ctr">
            <a:solidFill>
              <a:schemeClr val="tx1"/>
            </a:solidFill>
            <a:prstDash val="lgDash"/>
            <a:round/>
            <a:headEnd type="none" w="med" len="med"/>
            <a:tailEnd type="none" w="med" len="med"/>
          </a:ln>
          <a:effectLst/>
        </p:spPr>
      </p:cxnSp>
    </p:spTree>
    <p:extLst>
      <p:ext uri="{BB962C8B-B14F-4D97-AF65-F5344CB8AC3E}">
        <p14:creationId xmlns:p14="http://schemas.microsoft.com/office/powerpoint/2010/main" val="854621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30" name="Rectangle 1026"/>
          <p:cNvSpPr>
            <a:spLocks noGrp="1" noChangeArrowheads="1"/>
          </p:cNvSpPr>
          <p:nvPr>
            <p:ph type="title"/>
          </p:nvPr>
        </p:nvSpPr>
        <p:spPr>
          <a:xfrm>
            <a:off x="685800" y="0"/>
            <a:ext cx="7772400" cy="1143000"/>
          </a:xfrm>
        </p:spPr>
        <p:txBody>
          <a:bodyPr/>
          <a:lstStyle/>
          <a:p>
            <a:r>
              <a:rPr lang="en-US" sz="2800" dirty="0" err="1" smtClean="0">
                <a:solidFill>
                  <a:srgbClr val="FF0000"/>
                </a:solidFill>
              </a:rPr>
              <a:t>Vr</a:t>
            </a:r>
            <a:r>
              <a:rPr lang="en-US" sz="2800" dirty="0" smtClean="0">
                <a:solidFill>
                  <a:srgbClr val="FF0000"/>
                </a:solidFill>
              </a:rPr>
              <a:t> and Z Observation Operators</a:t>
            </a:r>
            <a:br>
              <a:rPr lang="en-US" sz="2800" dirty="0" smtClean="0">
                <a:solidFill>
                  <a:srgbClr val="FF0000"/>
                </a:solidFill>
              </a:rPr>
            </a:br>
            <a:r>
              <a:rPr lang="en-US" sz="2800" dirty="0" smtClean="0">
                <a:solidFill>
                  <a:srgbClr val="FF0000"/>
                </a:solidFill>
              </a:rPr>
              <a:t> (Assuming single-moment ice microphysics)</a:t>
            </a:r>
            <a:endParaRPr lang="en-US" sz="2800" dirty="0">
              <a:solidFill>
                <a:srgbClr val="FF0000"/>
              </a:solidFill>
            </a:endParaRPr>
          </a:p>
        </p:txBody>
      </p:sp>
      <p:sp>
        <p:nvSpPr>
          <p:cNvPr id="73731" name="Text Box 1027"/>
          <p:cNvSpPr txBox="1">
            <a:spLocks noChangeArrowheads="1"/>
          </p:cNvSpPr>
          <p:nvPr/>
        </p:nvSpPr>
        <p:spPr bwMode="auto">
          <a:xfrm>
            <a:off x="438150" y="1421130"/>
            <a:ext cx="7543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r>
              <a:rPr lang="en-US" sz="2400" dirty="0" smtClean="0">
                <a:solidFill>
                  <a:srgbClr val="000000"/>
                </a:solidFill>
                <a:latin typeface="맑은 고딕"/>
              </a:rPr>
              <a:t>Radial velocity:</a:t>
            </a:r>
          </a:p>
        </p:txBody>
      </p:sp>
      <p:graphicFrame>
        <p:nvGraphicFramePr>
          <p:cNvPr id="73732" name="Object 1028"/>
          <p:cNvGraphicFramePr>
            <a:graphicFrameLocks noChangeAspect="1"/>
          </p:cNvGraphicFramePr>
          <p:nvPr>
            <p:extLst/>
          </p:nvPr>
        </p:nvGraphicFramePr>
        <p:xfrm>
          <a:off x="1219200" y="2819400"/>
          <a:ext cx="3124200" cy="748209"/>
        </p:xfrm>
        <a:graphic>
          <a:graphicData uri="http://schemas.openxmlformats.org/presentationml/2006/ole">
            <mc:AlternateContent xmlns:mc="http://schemas.openxmlformats.org/markup-compatibility/2006">
              <mc:Choice xmlns:v="urn:schemas-microsoft-com:vml" Requires="v">
                <p:oleObj spid="_x0000_s140458" name="Equation" r:id="rId3" imgW="1955520" imgH="469800" progId="Equation.3">
                  <p:embed/>
                </p:oleObj>
              </mc:Choice>
              <mc:Fallback>
                <p:oleObj name="Equation" r:id="rId3" imgW="1955520" imgH="469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819400"/>
                        <a:ext cx="3124200" cy="748209"/>
                      </a:xfrm>
                      <a:prstGeom prst="rect">
                        <a:avLst/>
                      </a:prstGeom>
                      <a:noFill/>
                      <a:ln>
                        <a:noFill/>
                      </a:ln>
                      <a:effectLst/>
                    </p:spPr>
                  </p:pic>
                </p:oleObj>
              </mc:Fallback>
            </mc:AlternateContent>
          </a:graphicData>
        </a:graphic>
      </p:graphicFrame>
      <p:graphicFrame>
        <p:nvGraphicFramePr>
          <p:cNvPr id="73733" name="Object 1029"/>
          <p:cNvGraphicFramePr>
            <a:graphicFrameLocks noChangeAspect="1"/>
          </p:cNvGraphicFramePr>
          <p:nvPr/>
        </p:nvGraphicFramePr>
        <p:xfrm>
          <a:off x="4406900" y="3624263"/>
          <a:ext cx="114300" cy="215900"/>
        </p:xfrm>
        <a:graphic>
          <a:graphicData uri="http://schemas.openxmlformats.org/presentationml/2006/ole">
            <mc:AlternateContent xmlns:mc="http://schemas.openxmlformats.org/markup-compatibility/2006">
              <mc:Choice xmlns:v="urn:schemas-microsoft-com:vml" Requires="v">
                <p:oleObj spid="_x0000_s140459"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6900" y="3624263"/>
                        <a:ext cx="114300" cy="215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graphicFrame>
        <p:nvGraphicFramePr>
          <p:cNvPr id="73734" name="Object 1030"/>
          <p:cNvGraphicFramePr>
            <a:graphicFrameLocks noChangeAspect="1"/>
          </p:cNvGraphicFramePr>
          <p:nvPr>
            <p:extLst/>
          </p:nvPr>
        </p:nvGraphicFramePr>
        <p:xfrm>
          <a:off x="673100" y="3627438"/>
          <a:ext cx="5422900" cy="792162"/>
        </p:xfrm>
        <a:graphic>
          <a:graphicData uri="http://schemas.openxmlformats.org/presentationml/2006/ole">
            <mc:AlternateContent xmlns:mc="http://schemas.openxmlformats.org/markup-compatibility/2006">
              <mc:Choice xmlns:v="urn:schemas-microsoft-com:vml" Requires="v">
                <p:oleObj spid="_x0000_s140460" name="Equation" r:id="rId7" imgW="3301920" imgH="482400" progId="Equation.DSMT4">
                  <p:embed/>
                </p:oleObj>
              </mc:Choice>
              <mc:Fallback>
                <p:oleObj name="Equation" r:id="rId7" imgW="3301920" imgH="4824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100" y="3627438"/>
                        <a:ext cx="5422900" cy="792162"/>
                      </a:xfrm>
                      <a:prstGeom prst="rect">
                        <a:avLst/>
                      </a:prstGeom>
                      <a:noFill/>
                      <a:ln>
                        <a:noFill/>
                      </a:ln>
                      <a:effectLst/>
                    </p:spPr>
                  </p:pic>
                </p:oleObj>
              </mc:Fallback>
            </mc:AlternateContent>
          </a:graphicData>
        </a:graphic>
      </p:graphicFrame>
      <p:graphicFrame>
        <p:nvGraphicFramePr>
          <p:cNvPr id="73735" name="Object 1031"/>
          <p:cNvGraphicFramePr>
            <a:graphicFrameLocks noChangeAspect="1"/>
          </p:cNvGraphicFramePr>
          <p:nvPr>
            <p:extLst/>
          </p:nvPr>
        </p:nvGraphicFramePr>
        <p:xfrm>
          <a:off x="762000" y="4483591"/>
          <a:ext cx="4648200" cy="774209"/>
        </p:xfrm>
        <a:graphic>
          <a:graphicData uri="http://schemas.openxmlformats.org/presentationml/2006/ole">
            <mc:AlternateContent xmlns:mc="http://schemas.openxmlformats.org/markup-compatibility/2006">
              <mc:Choice xmlns:v="urn:schemas-microsoft-com:vml" Requires="v">
                <p:oleObj spid="_x0000_s140461" name="Equation" r:id="rId9" imgW="2819160" imgH="469800" progId="Equation.3">
                  <p:embed/>
                </p:oleObj>
              </mc:Choice>
              <mc:Fallback>
                <p:oleObj name="Equation" r:id="rId9" imgW="2819160" imgH="469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4483591"/>
                        <a:ext cx="4648200" cy="774209"/>
                      </a:xfrm>
                      <a:prstGeom prst="rect">
                        <a:avLst/>
                      </a:prstGeom>
                      <a:noFill/>
                      <a:ln>
                        <a:noFill/>
                      </a:ln>
                      <a:effectLst/>
                    </p:spPr>
                  </p:pic>
                </p:oleObj>
              </mc:Fallback>
            </mc:AlternateContent>
          </a:graphicData>
        </a:graphic>
      </p:graphicFrame>
      <p:graphicFrame>
        <p:nvGraphicFramePr>
          <p:cNvPr id="73736" name="Object 1032"/>
          <p:cNvGraphicFramePr>
            <a:graphicFrameLocks noChangeAspect="1"/>
          </p:cNvGraphicFramePr>
          <p:nvPr/>
        </p:nvGraphicFramePr>
        <p:xfrm>
          <a:off x="4502150" y="3592513"/>
          <a:ext cx="114300" cy="215900"/>
        </p:xfrm>
        <a:graphic>
          <a:graphicData uri="http://schemas.openxmlformats.org/presentationml/2006/ole">
            <mc:AlternateContent xmlns:mc="http://schemas.openxmlformats.org/markup-compatibility/2006">
              <mc:Choice xmlns:v="urn:schemas-microsoft-com:vml" Requires="v">
                <p:oleObj spid="_x0000_s140462" name="Equation" r:id="rId11" imgW="114120" imgH="215640" progId="Equation.3">
                  <p:embed/>
                </p:oleObj>
              </mc:Choice>
              <mc:Fallback>
                <p:oleObj name="Equation" r:id="rId11" imgW="11412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2150" y="3592513"/>
                        <a:ext cx="114300" cy="215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graphicFrame>
        <p:nvGraphicFramePr>
          <p:cNvPr id="73737" name="Object 1033"/>
          <p:cNvGraphicFramePr>
            <a:graphicFrameLocks noChangeAspect="1"/>
          </p:cNvGraphicFramePr>
          <p:nvPr>
            <p:extLst/>
          </p:nvPr>
        </p:nvGraphicFramePr>
        <p:xfrm>
          <a:off x="1295401" y="5295603"/>
          <a:ext cx="3810000" cy="800397"/>
        </p:xfrm>
        <a:graphic>
          <a:graphicData uri="http://schemas.openxmlformats.org/presentationml/2006/ole">
            <mc:AlternateContent xmlns:mc="http://schemas.openxmlformats.org/markup-compatibility/2006">
              <mc:Choice xmlns:v="urn:schemas-microsoft-com:vml" Requires="v">
                <p:oleObj spid="_x0000_s140463" name="Equation" r:id="rId12" imgW="2412720" imgH="507960" progId="Equation.3">
                  <p:embed/>
                </p:oleObj>
              </mc:Choice>
              <mc:Fallback>
                <p:oleObj name="Equation" r:id="rId12" imgW="2412720" imgH="50796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95401" y="5295603"/>
                        <a:ext cx="3810000" cy="800397"/>
                      </a:xfrm>
                      <a:prstGeom prst="rect">
                        <a:avLst/>
                      </a:prstGeom>
                      <a:noFill/>
                      <a:ln>
                        <a:noFill/>
                      </a:ln>
                      <a:effectLst/>
                    </p:spPr>
                  </p:pic>
                </p:oleObj>
              </mc:Fallback>
            </mc:AlternateContent>
          </a:graphicData>
        </a:graphic>
      </p:graphicFrame>
      <p:sp>
        <p:nvSpPr>
          <p:cNvPr id="15" name="Rectangle 1034"/>
          <p:cNvSpPr>
            <a:spLocks noChangeArrowheads="1"/>
          </p:cNvSpPr>
          <p:nvPr/>
        </p:nvSpPr>
        <p:spPr bwMode="auto">
          <a:xfrm>
            <a:off x="5627764" y="5306943"/>
            <a:ext cx="1939505"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1" hangingPunct="1"/>
            <a:r>
              <a:rPr lang="en-US" sz="2000" i="1" dirty="0" err="1" smtClean="0">
                <a:solidFill>
                  <a:srgbClr val="000000"/>
                </a:solidFill>
                <a:latin typeface="맑은 고딕"/>
              </a:rPr>
              <a:t>Z</a:t>
            </a:r>
            <a:r>
              <a:rPr lang="en-US" sz="2000" i="1" baseline="-25000" dirty="0" err="1" smtClean="0">
                <a:solidFill>
                  <a:srgbClr val="000000"/>
                </a:solidFill>
                <a:latin typeface="맑은 고딕"/>
              </a:rPr>
              <a:t>e</a:t>
            </a:r>
            <a:r>
              <a:rPr lang="en-US" sz="2000" dirty="0" smtClean="0">
                <a:solidFill>
                  <a:srgbClr val="000000"/>
                </a:solidFill>
                <a:latin typeface="맑은 고딕"/>
              </a:rPr>
              <a:t> in mm</a:t>
            </a:r>
            <a:r>
              <a:rPr lang="en-US" sz="2000" baseline="30000" dirty="0" smtClean="0">
                <a:solidFill>
                  <a:srgbClr val="000000"/>
                </a:solidFill>
                <a:latin typeface="맑은 고딕"/>
              </a:rPr>
              <a:t>6</a:t>
            </a:r>
            <a:r>
              <a:rPr lang="en-US" sz="2000" dirty="0" smtClean="0">
                <a:solidFill>
                  <a:srgbClr val="000000"/>
                </a:solidFill>
                <a:latin typeface="맑은 고딕"/>
              </a:rPr>
              <a:t>/m</a:t>
            </a:r>
            <a:r>
              <a:rPr lang="en-US" sz="2000" baseline="30000" dirty="0" smtClean="0">
                <a:solidFill>
                  <a:srgbClr val="000000"/>
                </a:solidFill>
                <a:latin typeface="맑은 고딕"/>
              </a:rPr>
              <a:t>3</a:t>
            </a:r>
            <a:r>
              <a:rPr lang="en-US" sz="2000" dirty="0" smtClean="0">
                <a:solidFill>
                  <a:srgbClr val="000000"/>
                </a:solidFill>
                <a:latin typeface="맑은 고딕"/>
              </a:rPr>
              <a:t> </a:t>
            </a:r>
            <a:endParaRPr lang="en-US" sz="2000" dirty="0">
              <a:solidFill>
                <a:srgbClr val="000000"/>
              </a:solidFill>
              <a:latin typeface="맑은 고딕"/>
            </a:endParaRPr>
          </a:p>
          <a:p>
            <a:pPr eaLnBrk="1" hangingPunct="1"/>
            <a:r>
              <a:rPr lang="en-US" sz="2000" i="1" dirty="0" err="1" smtClean="0">
                <a:solidFill>
                  <a:srgbClr val="000000"/>
                </a:solidFill>
                <a:latin typeface="맑은 고딕"/>
              </a:rPr>
              <a:t>q</a:t>
            </a:r>
            <a:r>
              <a:rPr lang="en-US" sz="2000" i="1" baseline="-25000" dirty="0" err="1" smtClean="0">
                <a:solidFill>
                  <a:srgbClr val="000000"/>
                </a:solidFill>
                <a:latin typeface="맑은 고딕"/>
              </a:rPr>
              <a:t>r</a:t>
            </a:r>
            <a:r>
              <a:rPr lang="en-US" sz="2000" i="1" dirty="0" smtClean="0">
                <a:solidFill>
                  <a:srgbClr val="000000"/>
                </a:solidFill>
                <a:latin typeface="맑은 고딕"/>
              </a:rPr>
              <a:t>, </a:t>
            </a:r>
            <a:r>
              <a:rPr lang="en-US" sz="2000" i="1" dirty="0" err="1" smtClean="0">
                <a:solidFill>
                  <a:srgbClr val="000000"/>
                </a:solidFill>
                <a:latin typeface="맑은 고딕"/>
              </a:rPr>
              <a:t>q</a:t>
            </a:r>
            <a:r>
              <a:rPr lang="en-US" sz="2000" i="1" baseline="-25000" dirty="0" err="1" smtClean="0">
                <a:solidFill>
                  <a:srgbClr val="000000"/>
                </a:solidFill>
                <a:latin typeface="맑은 고딕"/>
              </a:rPr>
              <a:t>s</a:t>
            </a:r>
            <a:r>
              <a:rPr lang="en-US" sz="2000" i="1" dirty="0" smtClean="0">
                <a:solidFill>
                  <a:srgbClr val="000000"/>
                </a:solidFill>
                <a:latin typeface="맑은 고딕"/>
              </a:rPr>
              <a:t>, </a:t>
            </a:r>
            <a:r>
              <a:rPr lang="en-US" sz="2000" i="1" dirty="0" err="1" smtClean="0">
                <a:solidFill>
                  <a:srgbClr val="000000"/>
                </a:solidFill>
                <a:latin typeface="맑은 고딕"/>
              </a:rPr>
              <a:t>q</a:t>
            </a:r>
            <a:r>
              <a:rPr lang="en-US" sz="2000" i="1" baseline="-25000" dirty="0" err="1" smtClean="0">
                <a:solidFill>
                  <a:srgbClr val="000000"/>
                </a:solidFill>
                <a:latin typeface="맑은 고딕"/>
              </a:rPr>
              <a:t>h</a:t>
            </a:r>
            <a:r>
              <a:rPr lang="en-US" sz="2000" i="1" dirty="0" smtClean="0">
                <a:solidFill>
                  <a:srgbClr val="000000"/>
                </a:solidFill>
                <a:latin typeface="맑은 고딕"/>
              </a:rPr>
              <a:t> </a:t>
            </a:r>
            <a:r>
              <a:rPr lang="en-US" sz="2000" dirty="0" smtClean="0">
                <a:solidFill>
                  <a:srgbClr val="000000"/>
                </a:solidFill>
                <a:latin typeface="맑은 고딕"/>
              </a:rPr>
              <a:t>in kg/kg</a:t>
            </a:r>
          </a:p>
        </p:txBody>
      </p:sp>
      <p:cxnSp>
        <p:nvCxnSpPr>
          <p:cNvPr id="6" name="Straight Connector 5"/>
          <p:cNvCxnSpPr/>
          <p:nvPr/>
        </p:nvCxnSpPr>
        <p:spPr>
          <a:xfrm>
            <a:off x="2895600" y="3556176"/>
            <a:ext cx="304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848100" y="3352800"/>
            <a:ext cx="1905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65864" y="3556702"/>
            <a:ext cx="2393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334000" y="4191000"/>
            <a:ext cx="1905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5" name="Object 4"/>
          <p:cNvGraphicFramePr>
            <a:graphicFrameLocks noChangeAspect="1"/>
          </p:cNvGraphicFramePr>
          <p:nvPr>
            <p:extLst/>
          </p:nvPr>
        </p:nvGraphicFramePr>
        <p:xfrm>
          <a:off x="2895600" y="1447800"/>
          <a:ext cx="5616575" cy="451484"/>
        </p:xfrm>
        <a:graphic>
          <a:graphicData uri="http://schemas.openxmlformats.org/presentationml/2006/ole">
            <mc:AlternateContent xmlns:mc="http://schemas.openxmlformats.org/markup-compatibility/2006">
              <mc:Choice xmlns:v="urn:schemas-microsoft-com:vml" Requires="v">
                <p:oleObj spid="_x0000_s140464" name="Equation" r:id="rId14" imgW="2806700" imgH="228600" progId="Equation.DSMT4">
                  <p:embed/>
                </p:oleObj>
              </mc:Choice>
              <mc:Fallback>
                <p:oleObj name="Equation" r:id="rId14" imgW="2806700" imgH="2286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95600" y="1447800"/>
                        <a:ext cx="5616575" cy="451484"/>
                      </a:xfrm>
                      <a:prstGeom prst="rect">
                        <a:avLst/>
                      </a:prstGeom>
                      <a:noFill/>
                      <a:ln>
                        <a:noFill/>
                      </a:ln>
                    </p:spPr>
                  </p:pic>
                </p:oleObj>
              </mc:Fallback>
            </mc:AlternateContent>
          </a:graphicData>
        </a:graphic>
      </p:graphicFrame>
      <p:graphicFrame>
        <p:nvGraphicFramePr>
          <p:cNvPr id="10" name="Object 9"/>
          <p:cNvGraphicFramePr>
            <a:graphicFrameLocks noChangeAspect="1"/>
          </p:cNvGraphicFramePr>
          <p:nvPr>
            <p:extLst/>
          </p:nvPr>
        </p:nvGraphicFramePr>
        <p:xfrm>
          <a:off x="2895600" y="2105660"/>
          <a:ext cx="2973388" cy="450850"/>
        </p:xfrm>
        <a:graphic>
          <a:graphicData uri="http://schemas.openxmlformats.org/presentationml/2006/ole">
            <mc:AlternateContent xmlns:mc="http://schemas.openxmlformats.org/markup-compatibility/2006">
              <mc:Choice xmlns:v="urn:schemas-microsoft-com:vml" Requires="v">
                <p:oleObj spid="_x0000_s140465" name="Equation" r:id="rId16" imgW="1485720" imgH="228600" progId="Equation.3">
                  <p:embed/>
                </p:oleObj>
              </mc:Choice>
              <mc:Fallback>
                <p:oleObj name="Equation" r:id="rId16" imgW="1485720" imgH="228600" progId="Equation.3">
                  <p:embed/>
                  <p:pic>
                    <p:nvPicPr>
                      <p:cNvPr id="0" name=""/>
                      <p:cNvPicPr>
                        <a:picLocks noChangeAspect="1" noChangeArrowheads="1"/>
                      </p:cNvPicPr>
                      <p:nvPr/>
                    </p:nvPicPr>
                    <p:blipFill>
                      <a:blip r:embed="rId17"/>
                      <a:srcRect/>
                      <a:stretch>
                        <a:fillRect/>
                      </a:stretch>
                    </p:blipFill>
                    <p:spPr bwMode="auto">
                      <a:xfrm>
                        <a:off x="2895600" y="2105660"/>
                        <a:ext cx="2973388"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4" name="Text Box 1027"/>
          <p:cNvSpPr txBox="1">
            <a:spLocks noChangeArrowheads="1"/>
          </p:cNvSpPr>
          <p:nvPr/>
        </p:nvSpPr>
        <p:spPr bwMode="auto">
          <a:xfrm>
            <a:off x="430530" y="2099310"/>
            <a:ext cx="31432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1" hangingPunct="1"/>
            <a:r>
              <a:rPr lang="en-US" sz="2400" dirty="0" smtClean="0">
                <a:solidFill>
                  <a:srgbClr val="000000"/>
                </a:solidFill>
                <a:latin typeface="맑은 고딕"/>
              </a:rPr>
              <a:t>Reflectivity:</a:t>
            </a:r>
          </a:p>
        </p:txBody>
      </p:sp>
    </p:spTree>
    <p:extLst>
      <p:ext uri="{BB962C8B-B14F-4D97-AF65-F5344CB8AC3E}">
        <p14:creationId xmlns:p14="http://schemas.microsoft.com/office/powerpoint/2010/main" val="1882305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3"/>
          <p:cNvSpPr>
            <a:spLocks noGrp="1" noChangeArrowheads="1"/>
          </p:cNvSpPr>
          <p:nvPr>
            <p:ph type="body" idx="1"/>
          </p:nvPr>
        </p:nvSpPr>
        <p:spPr>
          <a:xfrm>
            <a:off x="381000" y="1295400"/>
            <a:ext cx="8382000" cy="4256088"/>
          </a:xfrm>
        </p:spPr>
        <p:txBody>
          <a:bodyPr>
            <a:normAutofit fontScale="92500" lnSpcReduction="10000"/>
          </a:bodyPr>
          <a:lstStyle/>
          <a:p>
            <a:pPr eaLnBrk="1" hangingPunct="1"/>
            <a:endParaRPr lang="en-US" altLang="zh-CN" sz="2400" dirty="0" smtClean="0"/>
          </a:p>
          <a:p>
            <a:pPr eaLnBrk="1" hangingPunct="1"/>
            <a:r>
              <a:rPr lang="en-US" altLang="zh-CN" dirty="0" smtClean="0">
                <a:latin typeface="Calibri"/>
                <a:cs typeface="Calibri"/>
              </a:rPr>
              <a:t>Del City supercell simulation;</a:t>
            </a:r>
          </a:p>
          <a:p>
            <a:pPr eaLnBrk="1" hangingPunct="1"/>
            <a:r>
              <a:rPr lang="en-US" altLang="zh-CN" dirty="0" smtClean="0">
                <a:latin typeface="Calibri"/>
                <a:cs typeface="Calibri"/>
              </a:rPr>
              <a:t>Optimal </a:t>
            </a:r>
            <a:r>
              <a:rPr lang="en-US" altLang="zh-CN" b="1" dirty="0" smtClean="0">
                <a:latin typeface="Calibri"/>
                <a:cs typeface="Calibri"/>
              </a:rPr>
              <a:t>B</a:t>
            </a:r>
            <a:r>
              <a:rPr lang="en-US" altLang="zh-CN" dirty="0" smtClean="0">
                <a:latin typeface="Calibri"/>
                <a:cs typeface="Calibri"/>
              </a:rPr>
              <a:t> scale for 3DVar and localization scales </a:t>
            </a:r>
            <a:br>
              <a:rPr lang="en-US" altLang="zh-CN" dirty="0" smtClean="0">
                <a:latin typeface="Calibri"/>
                <a:cs typeface="Calibri"/>
              </a:rPr>
            </a:br>
            <a:r>
              <a:rPr lang="en-US" altLang="zh-CN" dirty="0" smtClean="0">
                <a:latin typeface="Calibri"/>
                <a:cs typeface="Calibri"/>
              </a:rPr>
              <a:t>for </a:t>
            </a:r>
            <a:r>
              <a:rPr lang="en-US" altLang="zh-CN" dirty="0" err="1" smtClean="0">
                <a:latin typeface="Calibri"/>
                <a:cs typeface="Calibri"/>
              </a:rPr>
              <a:t>EnKF</a:t>
            </a:r>
            <a:r>
              <a:rPr lang="en-US" altLang="zh-CN" dirty="0" smtClean="0">
                <a:latin typeface="Calibri"/>
                <a:cs typeface="Calibri"/>
              </a:rPr>
              <a:t> and En3DVar found and used </a:t>
            </a:r>
            <a:br>
              <a:rPr lang="en-US" altLang="zh-CN" dirty="0" smtClean="0">
                <a:latin typeface="Calibri"/>
                <a:cs typeface="Calibri"/>
              </a:rPr>
            </a:br>
            <a:r>
              <a:rPr lang="en-US" altLang="zh-CN" dirty="0" smtClean="0">
                <a:latin typeface="Calibri"/>
                <a:cs typeface="Calibri"/>
              </a:rPr>
              <a:t>experimentally;</a:t>
            </a:r>
          </a:p>
          <a:p>
            <a:pPr eaLnBrk="1" hangingPunct="1"/>
            <a:endParaRPr lang="en-US" altLang="zh-CN" dirty="0" smtClean="0">
              <a:latin typeface="Calibri"/>
              <a:cs typeface="Calibri"/>
            </a:endParaRPr>
          </a:p>
          <a:p>
            <a:pPr eaLnBrk="1" hangingPunct="1"/>
            <a:r>
              <a:rPr lang="en-US" altLang="zh-CN" dirty="0">
                <a:solidFill>
                  <a:srgbClr val="FF0000"/>
                </a:solidFill>
                <a:latin typeface="Calibri"/>
                <a:cs typeface="Calibri"/>
              </a:rPr>
              <a:t>P</a:t>
            </a:r>
            <a:r>
              <a:rPr lang="en-US" altLang="zh-CN" dirty="0" smtClean="0">
                <a:solidFill>
                  <a:srgbClr val="FF0000"/>
                </a:solidFill>
                <a:latin typeface="Calibri"/>
                <a:cs typeface="Calibri"/>
              </a:rPr>
              <a:t>erfect </a:t>
            </a:r>
            <a:r>
              <a:rPr lang="en-US" altLang="zh-CN" dirty="0">
                <a:solidFill>
                  <a:srgbClr val="FF0000"/>
                </a:solidFill>
                <a:latin typeface="Calibri"/>
                <a:cs typeface="Calibri"/>
              </a:rPr>
              <a:t>model experiments</a:t>
            </a:r>
          </a:p>
          <a:p>
            <a:pPr eaLnBrk="1" hangingPunct="1"/>
            <a:r>
              <a:rPr lang="en-US" altLang="zh-CN" dirty="0" smtClean="0">
                <a:latin typeface="Calibri"/>
                <a:cs typeface="Calibri"/>
              </a:rPr>
              <a:t>Imperfect model experiments, with microphysics scheme difference error (truth: Lin ice, DA: WSM6)</a:t>
            </a:r>
          </a:p>
        </p:txBody>
      </p:sp>
      <p:sp>
        <p:nvSpPr>
          <p:cNvPr id="14339" name="Title 1"/>
          <p:cNvSpPr>
            <a:spLocks noGrp="1"/>
          </p:cNvSpPr>
          <p:nvPr>
            <p:ph type="title"/>
          </p:nvPr>
        </p:nvSpPr>
        <p:spPr>
          <a:xfrm>
            <a:off x="685800" y="457200"/>
            <a:ext cx="7772400" cy="803275"/>
          </a:xfrm>
        </p:spPr>
        <p:txBody>
          <a:bodyPr>
            <a:normAutofit fontScale="90000"/>
          </a:bodyPr>
          <a:lstStyle/>
          <a:p>
            <a:pPr eaLnBrk="1" hangingPunct="1"/>
            <a:r>
              <a:rPr lang="en-US" altLang="zh-CN" sz="3600" dirty="0" smtClean="0">
                <a:solidFill>
                  <a:srgbClr val="FF0000"/>
                </a:solidFill>
              </a:rPr>
              <a:t>OSSES with 3DVar</a:t>
            </a:r>
            <a:r>
              <a:rPr lang="en-US" altLang="zh-CN" sz="3600" dirty="0">
                <a:solidFill>
                  <a:srgbClr val="FF0000"/>
                </a:solidFill>
              </a:rPr>
              <a:t>, EnKF and P</a:t>
            </a:r>
            <a:r>
              <a:rPr lang="en-US" altLang="zh-CN" sz="3600" dirty="0" smtClean="0">
                <a:solidFill>
                  <a:srgbClr val="FF0000"/>
                </a:solidFill>
              </a:rPr>
              <a:t>ure and </a:t>
            </a:r>
            <a:br>
              <a:rPr lang="en-US" altLang="zh-CN" sz="3600" dirty="0" smtClean="0">
                <a:solidFill>
                  <a:srgbClr val="FF0000"/>
                </a:solidFill>
              </a:rPr>
            </a:br>
            <a:r>
              <a:rPr lang="en-US" altLang="zh-CN" sz="3600" dirty="0" smtClean="0">
                <a:solidFill>
                  <a:srgbClr val="FF0000"/>
                </a:solidFill>
              </a:rPr>
              <a:t>Hybrid En3DVar</a:t>
            </a:r>
            <a:endParaRPr lang="en-US" altLang="zh-CN" sz="3600" dirty="0">
              <a:solidFill>
                <a:srgbClr val="FF0000"/>
              </a:solidFill>
            </a:endParaRPr>
          </a:p>
        </p:txBody>
      </p:sp>
    </p:spTree>
    <p:extLst>
      <p:ext uri="{BB962C8B-B14F-4D97-AF65-F5344CB8AC3E}">
        <p14:creationId xmlns:p14="http://schemas.microsoft.com/office/powerpoint/2010/main" val="5916717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CN" sz="3600" dirty="0">
                <a:solidFill>
                  <a:srgbClr val="FF0000"/>
                </a:solidFill>
              </a:rPr>
              <a:t>OSSES </a:t>
            </a:r>
            <a:r>
              <a:rPr lang="en-US" altLang="zh-CN" sz="3600" dirty="0" smtClean="0">
                <a:solidFill>
                  <a:srgbClr val="FF0000"/>
                </a:solidFill>
              </a:rPr>
              <a:t>comparing</a:t>
            </a:r>
            <a:r>
              <a:rPr lang="en-US" altLang="zh-CN" sz="3600" dirty="0" smtClean="0">
                <a:solidFill>
                  <a:srgbClr val="FF0000"/>
                </a:solidFill>
              </a:rPr>
              <a:t> </a:t>
            </a:r>
            <a:r>
              <a:rPr lang="en-US" altLang="zh-CN" sz="3600" dirty="0">
                <a:solidFill>
                  <a:srgbClr val="FF0000"/>
                </a:solidFill>
              </a:rPr>
              <a:t>3DVar, </a:t>
            </a:r>
            <a:r>
              <a:rPr lang="en-US" altLang="zh-CN" sz="3600" dirty="0" smtClean="0">
                <a:solidFill>
                  <a:srgbClr val="FF0000"/>
                </a:solidFill>
              </a:rPr>
              <a:t>EnKF, </a:t>
            </a:r>
            <a:br>
              <a:rPr lang="en-US" altLang="zh-CN" sz="3600" dirty="0" smtClean="0">
                <a:solidFill>
                  <a:srgbClr val="FF0000"/>
                </a:solidFill>
              </a:rPr>
            </a:br>
            <a:r>
              <a:rPr lang="en-US" altLang="zh-CN" sz="3600" dirty="0" smtClean="0">
                <a:solidFill>
                  <a:srgbClr val="FF0000"/>
                </a:solidFill>
              </a:rPr>
              <a:t>Pure </a:t>
            </a:r>
            <a:r>
              <a:rPr lang="en-US" altLang="zh-CN" sz="3600" dirty="0">
                <a:solidFill>
                  <a:srgbClr val="FF0000"/>
                </a:solidFill>
              </a:rPr>
              <a:t>and </a:t>
            </a:r>
            <a:r>
              <a:rPr lang="en-US" altLang="zh-CN" sz="3600" dirty="0" smtClean="0">
                <a:solidFill>
                  <a:srgbClr val="FF0000"/>
                </a:solidFill>
              </a:rPr>
              <a:t>Hybrid </a:t>
            </a:r>
            <a:r>
              <a:rPr lang="en-US" altLang="zh-CN" sz="3600" dirty="0">
                <a:solidFill>
                  <a:srgbClr val="FF0000"/>
                </a:solidFill>
              </a:rPr>
              <a:t>En3DVar</a:t>
            </a:r>
            <a:endParaRPr lang="en-US" sz="3600" dirty="0"/>
          </a:p>
        </p:txBody>
      </p:sp>
      <p:sp>
        <p:nvSpPr>
          <p:cNvPr id="3" name="Content Placeholder 2"/>
          <p:cNvSpPr>
            <a:spLocks noGrp="1"/>
          </p:cNvSpPr>
          <p:nvPr>
            <p:ph idx="1"/>
          </p:nvPr>
        </p:nvSpPr>
        <p:spPr>
          <a:xfrm>
            <a:off x="152400" y="1828800"/>
            <a:ext cx="5562600" cy="4525963"/>
          </a:xfrm>
        </p:spPr>
        <p:txBody>
          <a:bodyPr>
            <a:normAutofit fontScale="92500" lnSpcReduction="20000"/>
          </a:bodyPr>
          <a:lstStyle/>
          <a:p>
            <a:r>
              <a:rPr lang="en-US" altLang="zh-CN" dirty="0">
                <a:latin typeface="Calibri"/>
                <a:cs typeface="Calibri"/>
              </a:rPr>
              <a:t>Del City supercell simulation;</a:t>
            </a:r>
          </a:p>
          <a:p>
            <a:r>
              <a:rPr lang="en-US" altLang="zh-CN" dirty="0">
                <a:latin typeface="Calibri"/>
                <a:cs typeface="Calibri"/>
              </a:rPr>
              <a:t>Optimal </a:t>
            </a:r>
            <a:r>
              <a:rPr lang="en-US" altLang="zh-CN" b="1" dirty="0">
                <a:latin typeface="Calibri"/>
                <a:cs typeface="Calibri"/>
              </a:rPr>
              <a:t>B</a:t>
            </a:r>
            <a:r>
              <a:rPr lang="en-US" altLang="zh-CN" dirty="0">
                <a:latin typeface="Calibri"/>
                <a:cs typeface="Calibri"/>
              </a:rPr>
              <a:t> scale for </a:t>
            </a:r>
            <a:r>
              <a:rPr lang="en-US" altLang="zh-CN" dirty="0" err="1">
                <a:latin typeface="Calibri"/>
                <a:cs typeface="Calibri"/>
              </a:rPr>
              <a:t>3DVar</a:t>
            </a:r>
            <a:r>
              <a:rPr lang="en-US" altLang="zh-CN" dirty="0">
                <a:latin typeface="Calibri"/>
                <a:cs typeface="Calibri"/>
              </a:rPr>
              <a:t> and </a:t>
            </a:r>
            <a:r>
              <a:rPr lang="en-US" altLang="zh-CN" dirty="0" smtClean="0">
                <a:latin typeface="Calibri"/>
                <a:cs typeface="Calibri"/>
              </a:rPr>
              <a:t/>
            </a:r>
            <a:br>
              <a:rPr lang="en-US" altLang="zh-CN" dirty="0" smtClean="0">
                <a:latin typeface="Calibri"/>
                <a:cs typeface="Calibri"/>
              </a:rPr>
            </a:br>
            <a:r>
              <a:rPr lang="en-US" altLang="zh-CN" dirty="0" smtClean="0">
                <a:latin typeface="Calibri"/>
                <a:cs typeface="Calibri"/>
              </a:rPr>
              <a:t>localization </a:t>
            </a:r>
            <a:r>
              <a:rPr lang="en-US" altLang="zh-CN" dirty="0">
                <a:latin typeface="Calibri"/>
                <a:cs typeface="Calibri"/>
              </a:rPr>
              <a:t>scales </a:t>
            </a:r>
            <a:r>
              <a:rPr lang="en-US" altLang="zh-CN" dirty="0" smtClean="0">
                <a:latin typeface="Calibri"/>
                <a:cs typeface="Calibri"/>
              </a:rPr>
              <a:t>for </a:t>
            </a:r>
            <a:r>
              <a:rPr lang="en-US" altLang="zh-CN" dirty="0">
                <a:latin typeface="Calibri"/>
                <a:cs typeface="Calibri"/>
              </a:rPr>
              <a:t>EnKF and </a:t>
            </a:r>
            <a:r>
              <a:rPr lang="en-US" altLang="zh-CN" dirty="0" err="1">
                <a:latin typeface="Calibri"/>
                <a:cs typeface="Calibri"/>
              </a:rPr>
              <a:t>En3DVar</a:t>
            </a:r>
            <a:r>
              <a:rPr lang="en-US" altLang="zh-CN" dirty="0">
                <a:latin typeface="Calibri"/>
                <a:cs typeface="Calibri"/>
              </a:rPr>
              <a:t> found </a:t>
            </a:r>
            <a:r>
              <a:rPr lang="en-US" altLang="zh-CN" dirty="0" smtClean="0">
                <a:latin typeface="Calibri"/>
                <a:cs typeface="Calibri"/>
              </a:rPr>
              <a:t>experimentally</a:t>
            </a:r>
            <a:r>
              <a:rPr lang="en-US" altLang="zh-CN" dirty="0">
                <a:latin typeface="Calibri"/>
                <a:cs typeface="Calibri"/>
              </a:rPr>
              <a:t>;</a:t>
            </a:r>
          </a:p>
          <a:p>
            <a:endParaRPr lang="en-US" altLang="zh-CN" dirty="0">
              <a:latin typeface="Calibri"/>
              <a:cs typeface="Calibri"/>
            </a:endParaRPr>
          </a:p>
          <a:p>
            <a:r>
              <a:rPr lang="en-US" altLang="zh-CN" dirty="0">
                <a:solidFill>
                  <a:srgbClr val="FF0000"/>
                </a:solidFill>
                <a:latin typeface="Calibri"/>
                <a:cs typeface="Calibri"/>
              </a:rPr>
              <a:t>Perfect model experiments</a:t>
            </a:r>
          </a:p>
          <a:p>
            <a:r>
              <a:rPr lang="en-US" altLang="zh-CN" dirty="0">
                <a:latin typeface="Calibri"/>
                <a:cs typeface="Calibri"/>
              </a:rPr>
              <a:t>Imperfect model experiments, with microphysics scheme </a:t>
            </a:r>
            <a:r>
              <a:rPr lang="en-US" altLang="zh-CN" dirty="0" smtClean="0">
                <a:latin typeface="Calibri"/>
                <a:cs typeface="Calibri"/>
              </a:rPr>
              <a:t/>
            </a:r>
            <a:br>
              <a:rPr lang="en-US" altLang="zh-CN" dirty="0" smtClean="0">
                <a:latin typeface="Calibri"/>
                <a:cs typeface="Calibri"/>
              </a:rPr>
            </a:br>
            <a:r>
              <a:rPr lang="en-US" altLang="zh-CN" dirty="0" smtClean="0">
                <a:latin typeface="Calibri"/>
                <a:cs typeface="Calibri"/>
              </a:rPr>
              <a:t>difference </a:t>
            </a:r>
            <a:r>
              <a:rPr lang="en-US" altLang="zh-CN" dirty="0">
                <a:latin typeface="Calibri"/>
                <a:cs typeface="Calibri"/>
              </a:rPr>
              <a:t>error </a:t>
            </a:r>
            <a:r>
              <a:rPr lang="en-US" altLang="zh-CN" dirty="0" smtClean="0">
                <a:latin typeface="Calibri"/>
                <a:cs typeface="Calibri"/>
              </a:rPr>
              <a:t/>
            </a:r>
            <a:br>
              <a:rPr lang="en-US" altLang="zh-CN" dirty="0" smtClean="0">
                <a:latin typeface="Calibri"/>
                <a:cs typeface="Calibri"/>
              </a:rPr>
            </a:br>
            <a:r>
              <a:rPr lang="en-US" altLang="zh-CN" dirty="0" smtClean="0">
                <a:latin typeface="Calibri"/>
                <a:cs typeface="Calibri"/>
              </a:rPr>
              <a:t>(</a:t>
            </a:r>
            <a:r>
              <a:rPr lang="en-US" altLang="zh-CN" dirty="0">
                <a:latin typeface="Calibri"/>
                <a:cs typeface="Calibri"/>
              </a:rPr>
              <a:t>truth: Lin ice, DA: </a:t>
            </a:r>
            <a:r>
              <a:rPr lang="en-US" altLang="zh-CN" dirty="0" err="1">
                <a:latin typeface="Calibri"/>
                <a:cs typeface="Calibri"/>
              </a:rPr>
              <a:t>WSM6</a:t>
            </a:r>
            <a:r>
              <a:rPr lang="en-US" altLang="zh-CN" dirty="0">
                <a:latin typeface="Calibri"/>
                <a:cs typeface="Calibri"/>
              </a:rPr>
              <a:t>)</a:t>
            </a:r>
          </a:p>
          <a:p>
            <a:endParaRPr lang="en-US" dirty="0"/>
          </a:p>
        </p:txBody>
      </p:sp>
      <p:pic>
        <p:nvPicPr>
          <p:cNvPr id="4" name="Picture 4" descr="Truth"/>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a:xfrm>
            <a:off x="5562600" y="1981200"/>
            <a:ext cx="3373582" cy="337358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5" name="TextBox 4"/>
          <p:cNvSpPr txBox="1"/>
          <p:nvPr/>
        </p:nvSpPr>
        <p:spPr>
          <a:xfrm>
            <a:off x="1872996" y="6170097"/>
            <a:ext cx="6049733" cy="369332"/>
          </a:xfrm>
          <a:prstGeom prst="rect">
            <a:avLst/>
          </a:prstGeom>
          <a:noFill/>
        </p:spPr>
        <p:txBody>
          <a:bodyPr wrap="none" rtlCol="0">
            <a:spAutoFit/>
          </a:bodyPr>
          <a:lstStyle/>
          <a:p>
            <a:r>
              <a:rPr lang="en-US" dirty="0" smtClean="0">
                <a:solidFill>
                  <a:srgbClr val="FF0000"/>
                </a:solidFill>
              </a:rPr>
              <a:t>Kong, Xue and Liu (MWR 2017  - conditionally accepted)</a:t>
            </a:r>
            <a:endParaRPr lang="en-US" dirty="0">
              <a:solidFill>
                <a:srgbClr val="FF0000"/>
              </a:solidFill>
            </a:endParaRPr>
          </a:p>
        </p:txBody>
      </p:sp>
    </p:spTree>
    <p:extLst>
      <p:ext uri="{BB962C8B-B14F-4D97-AF65-F5344CB8AC3E}">
        <p14:creationId xmlns:p14="http://schemas.microsoft.com/office/powerpoint/2010/main" val="41366244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Perfect-model OSSEs</a:t>
            </a:r>
            <a:endParaRPr lang="en-US" dirty="0"/>
          </a:p>
        </p:txBody>
      </p:sp>
      <p:sp>
        <p:nvSpPr>
          <p:cNvPr id="3" name="Content Placeholder 2"/>
          <p:cNvSpPr>
            <a:spLocks noGrp="1"/>
          </p:cNvSpPr>
          <p:nvPr>
            <p:ph idx="1"/>
          </p:nvPr>
        </p:nvSpPr>
        <p:spPr/>
        <p:txBody>
          <a:bodyPr/>
          <a:lstStyle/>
          <a:p>
            <a:r>
              <a:rPr lang="en-US" dirty="0" smtClean="0"/>
              <a:t>Compare hybrid En3DVar with 3DVar, EnKF, and pure En3DVar using own optimal configurations.</a:t>
            </a:r>
            <a:endParaRPr lang="en-US" dirty="0"/>
          </a:p>
        </p:txBody>
      </p:sp>
    </p:spTree>
    <p:extLst>
      <p:ext uri="{BB962C8B-B14F-4D97-AF65-F5344CB8AC3E}">
        <p14:creationId xmlns:p14="http://schemas.microsoft.com/office/powerpoint/2010/main" val="4204695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41288" y="206614"/>
            <a:ext cx="8802687" cy="1462087"/>
          </a:xfrm>
        </p:spPr>
        <p:txBody>
          <a:bodyPr>
            <a:noAutofit/>
          </a:bodyPr>
          <a:lstStyle/>
          <a:p>
            <a:r>
              <a:rPr lang="en-US" sz="3200" dirty="0" smtClean="0">
                <a:solidFill>
                  <a:srgbClr val="FF0000"/>
                </a:solidFill>
              </a:rPr>
              <a:t>Optimal hybrid weights in hybrid En3DVar as a function of </a:t>
            </a:r>
            <a:r>
              <a:rPr lang="en-US" sz="3200" dirty="0" smtClean="0">
                <a:solidFill>
                  <a:srgbClr val="FF0000"/>
                </a:solidFill>
              </a:rPr>
              <a:t>static B weight and ensemble size</a:t>
            </a:r>
            <a:r>
              <a:rPr lang="en-US" sz="3200" dirty="0" smtClean="0"/>
              <a:t> </a:t>
            </a:r>
            <a:endParaRPr lang="en-US" sz="3200" dirty="0"/>
          </a:p>
        </p:txBody>
      </p:sp>
      <p:pic>
        <p:nvPicPr>
          <p:cNvPr id="5" name="Picture 4"/>
          <p:cNvPicPr>
            <a:picLocks noChangeAspect="1"/>
          </p:cNvPicPr>
          <p:nvPr/>
        </p:nvPicPr>
        <p:blipFill>
          <a:blip r:embed="rId2"/>
          <a:stretch>
            <a:fillRect/>
          </a:stretch>
        </p:blipFill>
        <p:spPr>
          <a:xfrm>
            <a:off x="4381500" y="1972650"/>
            <a:ext cx="4635500" cy="4034449"/>
          </a:xfrm>
          <a:prstGeom prst="rect">
            <a:avLst/>
          </a:prstGeom>
        </p:spPr>
      </p:pic>
      <p:sp>
        <p:nvSpPr>
          <p:cNvPr id="6" name="Content Placeholder 2"/>
          <p:cNvSpPr>
            <a:spLocks noGrp="1"/>
          </p:cNvSpPr>
          <p:nvPr>
            <p:ph idx="1"/>
          </p:nvPr>
        </p:nvSpPr>
        <p:spPr>
          <a:xfrm>
            <a:off x="141288" y="2038033"/>
            <a:ext cx="4240212" cy="4114800"/>
          </a:xfrm>
        </p:spPr>
        <p:txBody>
          <a:bodyPr>
            <a:normAutofit fontScale="77500" lnSpcReduction="20000"/>
          </a:bodyPr>
          <a:lstStyle/>
          <a:p>
            <a:pPr>
              <a:lnSpc>
                <a:spcPct val="120000"/>
              </a:lnSpc>
              <a:spcBef>
                <a:spcPts val="1800"/>
              </a:spcBef>
            </a:pPr>
            <a:r>
              <a:rPr lang="en-US" sz="2800" dirty="0" smtClean="0">
                <a:solidFill>
                  <a:srgbClr val="000000"/>
                </a:solidFill>
              </a:rPr>
              <a:t>W</a:t>
            </a:r>
            <a:r>
              <a:rPr lang="en-US" sz="2800" baseline="-25000" dirty="0" smtClean="0">
                <a:solidFill>
                  <a:srgbClr val="000000"/>
                </a:solidFill>
              </a:rPr>
              <a:t>B</a:t>
            </a:r>
            <a:r>
              <a:rPr lang="en-US" sz="2800" dirty="0" smtClean="0">
                <a:solidFill>
                  <a:srgbClr val="000000"/>
                </a:solidFill>
              </a:rPr>
              <a:t>=1.0(3DVar), W</a:t>
            </a:r>
            <a:r>
              <a:rPr lang="en-US" sz="2800" baseline="-25000" dirty="0" smtClean="0">
                <a:solidFill>
                  <a:srgbClr val="000000"/>
                </a:solidFill>
              </a:rPr>
              <a:t>B</a:t>
            </a:r>
            <a:r>
              <a:rPr lang="en-US" sz="2800" dirty="0" smtClean="0">
                <a:solidFill>
                  <a:srgbClr val="000000"/>
                </a:solidFill>
              </a:rPr>
              <a:t>=0 (PEn3DVar)</a:t>
            </a:r>
          </a:p>
          <a:p>
            <a:pPr>
              <a:lnSpc>
                <a:spcPct val="120000"/>
              </a:lnSpc>
              <a:spcBef>
                <a:spcPts val="1800"/>
              </a:spcBef>
            </a:pPr>
            <a:r>
              <a:rPr lang="en-US" sz="2800" dirty="0" smtClean="0">
                <a:solidFill>
                  <a:srgbClr val="000000"/>
                </a:solidFill>
              </a:rPr>
              <a:t>At </a:t>
            </a:r>
            <a:r>
              <a:rPr lang="en-US" sz="2800" dirty="0" smtClean="0">
                <a:solidFill>
                  <a:srgbClr val="000000"/>
                </a:solidFill>
              </a:rPr>
              <a:t>least 25 </a:t>
            </a:r>
            <a:r>
              <a:rPr lang="en-US" sz="2800" dirty="0" smtClean="0">
                <a:solidFill>
                  <a:srgbClr val="000000"/>
                </a:solidFill>
              </a:rPr>
              <a:t>ensemble </a:t>
            </a:r>
            <a:r>
              <a:rPr lang="en-US" sz="2800" dirty="0" smtClean="0">
                <a:solidFill>
                  <a:srgbClr val="000000"/>
                </a:solidFill>
              </a:rPr>
              <a:t>members are needed </a:t>
            </a:r>
            <a:r>
              <a:rPr lang="en-US" sz="2800" dirty="0">
                <a:solidFill>
                  <a:srgbClr val="000000"/>
                </a:solidFill>
              </a:rPr>
              <a:t>for </a:t>
            </a:r>
            <a:r>
              <a:rPr lang="en-US" sz="2800" dirty="0" smtClean="0">
                <a:solidFill>
                  <a:srgbClr val="000000"/>
                </a:solidFill>
              </a:rPr>
              <a:t>the hybrid scheme to have benefit</a:t>
            </a:r>
            <a:endParaRPr lang="en-US" sz="2800" dirty="0" smtClean="0">
              <a:solidFill>
                <a:srgbClr val="000000"/>
              </a:solidFill>
            </a:endParaRPr>
          </a:p>
          <a:p>
            <a:pPr>
              <a:lnSpc>
                <a:spcPct val="120000"/>
              </a:lnSpc>
              <a:spcBef>
                <a:spcPts val="1800"/>
              </a:spcBef>
            </a:pPr>
            <a:r>
              <a:rPr lang="en-US" sz="2800" dirty="0">
                <a:solidFill>
                  <a:srgbClr val="000000"/>
                </a:solidFill>
              </a:rPr>
              <a:t>On average, </a:t>
            </a:r>
            <a:r>
              <a:rPr lang="en-US" sz="2800" dirty="0" err="1">
                <a:solidFill>
                  <a:srgbClr val="000000"/>
                </a:solidFill>
              </a:rPr>
              <a:t>h</a:t>
            </a:r>
            <a:r>
              <a:rPr lang="en-US" sz="2800" dirty="0" err="1" smtClean="0">
                <a:solidFill>
                  <a:srgbClr val="000000"/>
                </a:solidFill>
              </a:rPr>
              <a:t>ybid</a:t>
            </a:r>
            <a:r>
              <a:rPr lang="en-US" sz="2800" dirty="0" smtClean="0">
                <a:solidFill>
                  <a:srgbClr val="000000"/>
                </a:solidFill>
              </a:rPr>
              <a:t> En3DVar </a:t>
            </a:r>
            <a:r>
              <a:rPr lang="en-US" sz="2800" dirty="0" smtClean="0">
                <a:solidFill>
                  <a:srgbClr val="000000"/>
                </a:solidFill>
              </a:rPr>
              <a:t>With </a:t>
            </a:r>
            <a:r>
              <a:rPr lang="en-US" sz="2800" dirty="0">
                <a:solidFill>
                  <a:srgbClr val="000000"/>
                </a:solidFill>
              </a:rPr>
              <a:t>5%~10% </a:t>
            </a:r>
            <a:r>
              <a:rPr lang="en-US" sz="2800" dirty="0" smtClean="0">
                <a:solidFill>
                  <a:srgbClr val="000000"/>
                </a:solidFill>
              </a:rPr>
              <a:t>weight of </a:t>
            </a:r>
            <a:r>
              <a:rPr lang="en-US" sz="2800" dirty="0">
                <a:solidFill>
                  <a:srgbClr val="000000"/>
                </a:solidFill>
              </a:rPr>
              <a:t>B performs </a:t>
            </a:r>
            <a:r>
              <a:rPr lang="en-US" sz="2800" dirty="0" smtClean="0">
                <a:solidFill>
                  <a:srgbClr val="000000"/>
                </a:solidFill>
              </a:rPr>
              <a:t>slightly better </a:t>
            </a:r>
            <a:r>
              <a:rPr lang="en-US" sz="2800" dirty="0">
                <a:solidFill>
                  <a:srgbClr val="000000"/>
                </a:solidFill>
              </a:rPr>
              <a:t>than </a:t>
            </a:r>
            <a:r>
              <a:rPr lang="en-US" sz="2800" dirty="0" smtClean="0">
                <a:solidFill>
                  <a:srgbClr val="000000"/>
                </a:solidFill>
              </a:rPr>
              <a:t>pure En3DVar</a:t>
            </a:r>
            <a:r>
              <a:rPr lang="en-US" sz="2800" dirty="0" smtClean="0">
                <a:solidFill>
                  <a:srgbClr val="000000"/>
                </a:solidFill>
              </a:rPr>
              <a:t>, </a:t>
            </a:r>
            <a:r>
              <a:rPr lang="en-US" sz="2800" dirty="0" smtClean="0">
                <a:solidFill>
                  <a:srgbClr val="000000"/>
                </a:solidFill>
              </a:rPr>
              <a:t>and both </a:t>
            </a:r>
            <a:r>
              <a:rPr lang="en-US" sz="2800" dirty="0">
                <a:solidFill>
                  <a:srgbClr val="000000"/>
                </a:solidFill>
              </a:rPr>
              <a:t>are </a:t>
            </a:r>
            <a:r>
              <a:rPr lang="en-US" sz="2800" dirty="0" smtClean="0">
                <a:solidFill>
                  <a:srgbClr val="000000"/>
                </a:solidFill>
              </a:rPr>
              <a:t>much better </a:t>
            </a:r>
            <a:r>
              <a:rPr lang="en-US" sz="2800" dirty="0">
                <a:solidFill>
                  <a:srgbClr val="000000"/>
                </a:solidFill>
              </a:rPr>
              <a:t>than 3DVar</a:t>
            </a:r>
            <a:r>
              <a:rPr lang="en-US" sz="2800" dirty="0" smtClean="0">
                <a:solidFill>
                  <a:srgbClr val="000000"/>
                </a:solidFill>
              </a:rPr>
              <a:t>.</a:t>
            </a:r>
            <a:endParaRPr lang="en-US" sz="2800" dirty="0">
              <a:solidFill>
                <a:srgbClr val="000000"/>
              </a:solidFill>
            </a:endParaRPr>
          </a:p>
        </p:txBody>
      </p:sp>
      <p:sp>
        <p:nvSpPr>
          <p:cNvPr id="7" name="TextBox 6"/>
          <p:cNvSpPr txBox="1"/>
          <p:nvPr/>
        </p:nvSpPr>
        <p:spPr>
          <a:xfrm>
            <a:off x="5773420" y="6152833"/>
            <a:ext cx="2467342" cy="307777"/>
          </a:xfrm>
          <a:prstGeom prst="rect">
            <a:avLst/>
          </a:prstGeom>
          <a:noFill/>
        </p:spPr>
        <p:txBody>
          <a:bodyPr wrap="none" rtlCol="0">
            <a:spAutoFit/>
          </a:bodyPr>
          <a:lstStyle/>
          <a:p>
            <a:pPr marL="285750" indent="-285750" defTabSz="457200" eaLnBrk="1" fontAlgn="auto" hangingPunct="1">
              <a:spcBef>
                <a:spcPts val="0"/>
              </a:spcBef>
              <a:spcAft>
                <a:spcPts val="0"/>
              </a:spcAft>
              <a:buSzPct val="200000"/>
              <a:buFont typeface="Arial"/>
              <a:buChar char="•"/>
            </a:pPr>
            <a:r>
              <a:rPr lang="en-US" sz="1400" dirty="0" smtClean="0">
                <a:solidFill>
                  <a:prstClr val="black"/>
                </a:solidFill>
                <a:latin typeface="Calibri"/>
              </a:rPr>
              <a:t>Minimum averaged RMSE</a:t>
            </a:r>
            <a:endParaRPr lang="en-US" sz="1400" dirty="0">
              <a:solidFill>
                <a:prstClr val="black"/>
              </a:solidFill>
              <a:latin typeface="Calibri"/>
            </a:endParaRPr>
          </a:p>
        </p:txBody>
      </p:sp>
      <p:sp>
        <p:nvSpPr>
          <p:cNvPr id="8" name="TextBox 7"/>
          <p:cNvSpPr txBox="1"/>
          <p:nvPr/>
        </p:nvSpPr>
        <p:spPr>
          <a:xfrm>
            <a:off x="3961469" y="1922882"/>
            <a:ext cx="662261" cy="307777"/>
          </a:xfrm>
          <a:prstGeom prst="rect">
            <a:avLst/>
          </a:prstGeom>
          <a:noFill/>
        </p:spPr>
        <p:txBody>
          <a:bodyPr wrap="none" rtlCol="0">
            <a:spAutoFit/>
          </a:bodyPr>
          <a:lstStyle/>
          <a:p>
            <a:pPr defTabSz="457200" eaLnBrk="1" fontAlgn="auto" hangingPunct="1">
              <a:spcBef>
                <a:spcPts val="0"/>
              </a:spcBef>
              <a:spcAft>
                <a:spcPts val="0"/>
              </a:spcAft>
            </a:pPr>
            <a:r>
              <a:rPr lang="en-US" sz="1400" dirty="0" smtClean="0">
                <a:solidFill>
                  <a:srgbClr val="FF0000"/>
                </a:solidFill>
                <a:latin typeface="Calibri"/>
              </a:rPr>
              <a:t>3DVar</a:t>
            </a:r>
            <a:endParaRPr lang="en-US" sz="1400" dirty="0">
              <a:solidFill>
                <a:srgbClr val="FF0000"/>
              </a:solidFill>
              <a:latin typeface="Calibri"/>
            </a:endParaRPr>
          </a:p>
        </p:txBody>
      </p:sp>
      <p:sp>
        <p:nvSpPr>
          <p:cNvPr id="9" name="TextBox 8"/>
          <p:cNvSpPr txBox="1"/>
          <p:nvPr/>
        </p:nvSpPr>
        <p:spPr>
          <a:xfrm>
            <a:off x="3849664" y="5432623"/>
            <a:ext cx="962072" cy="307777"/>
          </a:xfrm>
          <a:prstGeom prst="rect">
            <a:avLst/>
          </a:prstGeom>
          <a:noFill/>
        </p:spPr>
        <p:txBody>
          <a:bodyPr wrap="none" rtlCol="0">
            <a:spAutoFit/>
          </a:bodyPr>
          <a:lstStyle/>
          <a:p>
            <a:pPr defTabSz="457200" eaLnBrk="1" fontAlgn="auto" hangingPunct="1">
              <a:spcBef>
                <a:spcPts val="0"/>
              </a:spcBef>
              <a:spcAft>
                <a:spcPts val="0"/>
              </a:spcAft>
            </a:pPr>
            <a:r>
              <a:rPr lang="en-US" sz="1400" dirty="0" smtClean="0">
                <a:solidFill>
                  <a:srgbClr val="FF0000"/>
                </a:solidFill>
                <a:latin typeface="Calibri"/>
              </a:rPr>
              <a:t>PEn3DVar</a:t>
            </a:r>
            <a:endParaRPr lang="en-US" sz="1400" dirty="0">
              <a:solidFill>
                <a:srgbClr val="FF0000"/>
              </a:solidFill>
              <a:latin typeface="Calibri"/>
            </a:endParaRPr>
          </a:p>
        </p:txBody>
      </p:sp>
      <p:sp>
        <p:nvSpPr>
          <p:cNvPr id="2" name="TextBox 1"/>
          <p:cNvSpPr txBox="1"/>
          <p:nvPr/>
        </p:nvSpPr>
        <p:spPr>
          <a:xfrm>
            <a:off x="5773420" y="1668701"/>
            <a:ext cx="1759649" cy="369332"/>
          </a:xfrm>
          <a:prstGeom prst="rect">
            <a:avLst/>
          </a:prstGeom>
          <a:noFill/>
        </p:spPr>
        <p:txBody>
          <a:bodyPr wrap="none" rtlCol="0">
            <a:spAutoFit/>
          </a:bodyPr>
          <a:lstStyle/>
          <a:p>
            <a:r>
              <a:rPr lang="en-US" dirty="0" smtClean="0"/>
              <a:t>Average RMSEs</a:t>
            </a:r>
            <a:endParaRPr lang="en-US" dirty="0"/>
          </a:p>
        </p:txBody>
      </p:sp>
    </p:spTree>
    <p:extLst>
      <p:ext uri="{BB962C8B-B14F-4D97-AF65-F5344CB8AC3E}">
        <p14:creationId xmlns:p14="http://schemas.microsoft.com/office/powerpoint/2010/main" val="515938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79528" y="329184"/>
            <a:ext cx="6964471" cy="6245703"/>
          </a:xfrm>
          <a:prstGeom prst="rect">
            <a:avLst/>
          </a:prstGeom>
        </p:spPr>
      </p:pic>
      <p:sp>
        <p:nvSpPr>
          <p:cNvPr id="5" name="TextBox 4"/>
          <p:cNvSpPr txBox="1"/>
          <p:nvPr/>
        </p:nvSpPr>
        <p:spPr>
          <a:xfrm>
            <a:off x="102644" y="3452035"/>
            <a:ext cx="2076885" cy="2862322"/>
          </a:xfrm>
          <a:prstGeom prst="rect">
            <a:avLst/>
          </a:prstGeom>
          <a:noFill/>
        </p:spPr>
        <p:txBody>
          <a:bodyPr wrap="square" rtlCol="0">
            <a:spAutoFit/>
          </a:bodyPr>
          <a:lstStyle/>
          <a:p>
            <a:pPr defTabSz="457200" eaLnBrk="1" fontAlgn="auto" hangingPunct="1">
              <a:spcBef>
                <a:spcPts val="0"/>
              </a:spcBef>
              <a:spcAft>
                <a:spcPts val="0"/>
              </a:spcAft>
            </a:pPr>
            <a:r>
              <a:rPr lang="en-US" sz="2000" b="1" dirty="0" smtClean="0">
                <a:solidFill>
                  <a:srgbClr val="0000FF"/>
                </a:solidFill>
                <a:latin typeface="Calibri"/>
              </a:rPr>
              <a:t>3DVar</a:t>
            </a:r>
            <a:r>
              <a:rPr lang="en-US" sz="2000" dirty="0" smtClean="0">
                <a:solidFill>
                  <a:srgbClr val="0000FF"/>
                </a:solidFill>
                <a:latin typeface="Calibri"/>
              </a:rPr>
              <a:t> </a:t>
            </a:r>
            <a:r>
              <a:rPr lang="en-US" sz="2000" dirty="0" smtClean="0">
                <a:solidFill>
                  <a:srgbClr val="000090"/>
                </a:solidFill>
                <a:latin typeface="Calibri"/>
              </a:rPr>
              <a:t>performs the worst</a:t>
            </a:r>
            <a:r>
              <a:rPr lang="en-US" sz="2000" dirty="0" smtClean="0">
                <a:solidFill>
                  <a:srgbClr val="000090"/>
                </a:solidFill>
                <a:latin typeface="Calibri"/>
              </a:rPr>
              <a:t>!</a:t>
            </a:r>
          </a:p>
          <a:p>
            <a:pPr defTabSz="457200" eaLnBrk="1" fontAlgn="auto" hangingPunct="1">
              <a:spcBef>
                <a:spcPts val="0"/>
              </a:spcBef>
              <a:spcAft>
                <a:spcPts val="0"/>
              </a:spcAft>
            </a:pPr>
            <a:endParaRPr lang="en-US" sz="2000" dirty="0" smtClean="0">
              <a:solidFill>
                <a:srgbClr val="000090"/>
              </a:solidFill>
              <a:latin typeface="Calibri"/>
            </a:endParaRPr>
          </a:p>
          <a:p>
            <a:pPr defTabSz="457200" eaLnBrk="1" fontAlgn="auto" hangingPunct="1">
              <a:spcBef>
                <a:spcPts val="0"/>
              </a:spcBef>
              <a:spcAft>
                <a:spcPts val="0"/>
              </a:spcAft>
            </a:pPr>
            <a:r>
              <a:rPr lang="en-US" sz="2000" b="1" dirty="0" smtClean="0">
                <a:solidFill>
                  <a:srgbClr val="00EAFF"/>
                </a:solidFill>
                <a:latin typeface="Calibri"/>
              </a:rPr>
              <a:t>EnKF</a:t>
            </a:r>
            <a:r>
              <a:rPr lang="en-US" sz="2000" dirty="0" smtClean="0">
                <a:solidFill>
                  <a:srgbClr val="00EAFF"/>
                </a:solidFill>
                <a:latin typeface="Calibri"/>
              </a:rPr>
              <a:t> </a:t>
            </a:r>
            <a:r>
              <a:rPr lang="en-US" sz="2000" dirty="0" smtClean="0">
                <a:solidFill>
                  <a:srgbClr val="000090"/>
                </a:solidFill>
                <a:latin typeface="Calibri"/>
              </a:rPr>
              <a:t>and </a:t>
            </a:r>
            <a:r>
              <a:rPr lang="en-US" sz="2000" b="1" dirty="0" err="1" smtClean="0">
                <a:solidFill>
                  <a:srgbClr val="FF00FF"/>
                </a:solidFill>
                <a:latin typeface="Calibri"/>
              </a:rPr>
              <a:t>DfEnKF</a:t>
            </a:r>
            <a:r>
              <a:rPr lang="en-US" sz="2000" dirty="0" smtClean="0">
                <a:solidFill>
                  <a:srgbClr val="FF00FF"/>
                </a:solidFill>
                <a:latin typeface="Calibri"/>
              </a:rPr>
              <a:t> </a:t>
            </a:r>
            <a:r>
              <a:rPr lang="en-US" sz="2000" dirty="0" smtClean="0">
                <a:solidFill>
                  <a:srgbClr val="000090"/>
                </a:solidFill>
                <a:latin typeface="Calibri"/>
              </a:rPr>
              <a:t>perform similarly and both are better than</a:t>
            </a:r>
            <a:r>
              <a:rPr lang="en-US" sz="2000" dirty="0" smtClean="0">
                <a:solidFill>
                  <a:srgbClr val="FF00FF"/>
                </a:solidFill>
                <a:latin typeface="Calibri"/>
              </a:rPr>
              <a:t> </a:t>
            </a:r>
            <a:r>
              <a:rPr lang="en-US" sz="2000" b="1" dirty="0" smtClean="0">
                <a:solidFill>
                  <a:prstClr val="black"/>
                </a:solidFill>
                <a:latin typeface="Calibri"/>
              </a:rPr>
              <a:t>PEn3DVar</a:t>
            </a:r>
            <a:r>
              <a:rPr lang="en-US" sz="2000" dirty="0">
                <a:solidFill>
                  <a:prstClr val="black"/>
                </a:solidFill>
                <a:latin typeface="Calibri"/>
              </a:rPr>
              <a:t> </a:t>
            </a:r>
            <a:r>
              <a:rPr lang="en-US" sz="2000" dirty="0" smtClean="0">
                <a:solidFill>
                  <a:srgbClr val="000090"/>
                </a:solidFill>
                <a:latin typeface="Calibri"/>
              </a:rPr>
              <a:t>and</a:t>
            </a:r>
            <a:r>
              <a:rPr lang="en-US" sz="2000" dirty="0" smtClean="0">
                <a:solidFill>
                  <a:srgbClr val="FF0000"/>
                </a:solidFill>
                <a:latin typeface="Calibri"/>
              </a:rPr>
              <a:t> </a:t>
            </a:r>
            <a:r>
              <a:rPr lang="en-US" sz="2000" b="1" dirty="0" smtClean="0">
                <a:solidFill>
                  <a:srgbClr val="FF0000"/>
                </a:solidFill>
                <a:latin typeface="Calibri"/>
              </a:rPr>
              <a:t>HEn3DVar5%B</a:t>
            </a:r>
            <a:r>
              <a:rPr lang="en-US" sz="2000" dirty="0" smtClean="0">
                <a:solidFill>
                  <a:srgbClr val="FF0000"/>
                </a:solidFill>
                <a:latin typeface="Calibri"/>
              </a:rPr>
              <a:t>.</a:t>
            </a:r>
          </a:p>
        </p:txBody>
      </p:sp>
      <p:sp>
        <p:nvSpPr>
          <p:cNvPr id="8" name="Title 1"/>
          <p:cNvSpPr txBox="1">
            <a:spLocks/>
          </p:cNvSpPr>
          <p:nvPr/>
        </p:nvSpPr>
        <p:spPr bwMode="auto">
          <a:xfrm>
            <a:off x="102644" y="784086"/>
            <a:ext cx="2290546" cy="2063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4400">
                <a:solidFill>
                  <a:schemeClr val="tx2"/>
                </a:solidFill>
                <a:latin typeface="+mj-lt"/>
                <a:ea typeface="ＭＳ Ｐゴシック" charset="0"/>
                <a:cs typeface="+mj-cs"/>
              </a:defRPr>
            </a:lvl1pPr>
            <a:lvl2pPr algn="l" rtl="0" eaLnBrk="1" fontAlgn="base" hangingPunct="1">
              <a:spcBef>
                <a:spcPct val="0"/>
              </a:spcBef>
              <a:spcAft>
                <a:spcPct val="0"/>
              </a:spcAft>
              <a:defRPr sz="4400">
                <a:solidFill>
                  <a:schemeClr val="tx2"/>
                </a:solidFill>
                <a:latin typeface="Tahoma" charset="0"/>
                <a:ea typeface="ＭＳ Ｐゴシック" charset="0"/>
              </a:defRPr>
            </a:lvl2pPr>
            <a:lvl3pPr algn="l" rtl="0" eaLnBrk="1" fontAlgn="base" hangingPunct="1">
              <a:spcBef>
                <a:spcPct val="0"/>
              </a:spcBef>
              <a:spcAft>
                <a:spcPct val="0"/>
              </a:spcAft>
              <a:defRPr sz="4400">
                <a:solidFill>
                  <a:schemeClr val="tx2"/>
                </a:solidFill>
                <a:latin typeface="Tahoma" charset="0"/>
                <a:ea typeface="ＭＳ Ｐゴシック" charset="0"/>
              </a:defRPr>
            </a:lvl3pPr>
            <a:lvl4pPr algn="l" rtl="0" eaLnBrk="1" fontAlgn="base" hangingPunct="1">
              <a:spcBef>
                <a:spcPct val="0"/>
              </a:spcBef>
              <a:spcAft>
                <a:spcPct val="0"/>
              </a:spcAft>
              <a:defRPr sz="4400">
                <a:solidFill>
                  <a:schemeClr val="tx2"/>
                </a:solidFill>
                <a:latin typeface="Tahoma" charset="0"/>
                <a:ea typeface="ＭＳ Ｐゴシック" charset="0"/>
              </a:defRPr>
            </a:lvl4pPr>
            <a:lvl5pPr algn="l" rtl="0" eaLnBrk="1" fontAlgn="base" hangingPunct="1">
              <a:spcBef>
                <a:spcPct val="0"/>
              </a:spcBef>
              <a:spcAft>
                <a:spcPct val="0"/>
              </a:spcAft>
              <a:defRPr sz="4400">
                <a:solidFill>
                  <a:schemeClr val="tx2"/>
                </a:solidFill>
                <a:latin typeface="Tahoma" charset="0"/>
                <a:ea typeface="ＭＳ Ｐゴシック" charset="0"/>
              </a:defRPr>
            </a:lvl5pPr>
            <a:lvl6pPr marL="457200" algn="l" rtl="0" eaLnBrk="1" fontAlgn="base" hangingPunct="1">
              <a:spcBef>
                <a:spcPct val="0"/>
              </a:spcBef>
              <a:spcAft>
                <a:spcPct val="0"/>
              </a:spcAft>
              <a:defRPr sz="4400">
                <a:solidFill>
                  <a:schemeClr val="tx2"/>
                </a:solidFill>
                <a:latin typeface="Tahoma" charset="0"/>
              </a:defRPr>
            </a:lvl6pPr>
            <a:lvl7pPr marL="914400" algn="l" rtl="0" eaLnBrk="1" fontAlgn="base" hangingPunct="1">
              <a:spcBef>
                <a:spcPct val="0"/>
              </a:spcBef>
              <a:spcAft>
                <a:spcPct val="0"/>
              </a:spcAft>
              <a:defRPr sz="4400">
                <a:solidFill>
                  <a:schemeClr val="tx2"/>
                </a:solidFill>
                <a:latin typeface="Tahoma" charset="0"/>
              </a:defRPr>
            </a:lvl7pPr>
            <a:lvl8pPr marL="1371600" algn="l" rtl="0" eaLnBrk="1" fontAlgn="base" hangingPunct="1">
              <a:spcBef>
                <a:spcPct val="0"/>
              </a:spcBef>
              <a:spcAft>
                <a:spcPct val="0"/>
              </a:spcAft>
              <a:defRPr sz="4400">
                <a:solidFill>
                  <a:schemeClr val="tx2"/>
                </a:solidFill>
                <a:latin typeface="Tahoma" charset="0"/>
              </a:defRPr>
            </a:lvl8pPr>
            <a:lvl9pPr marL="1828800" algn="l" rtl="0" eaLnBrk="1" fontAlgn="base" hangingPunct="1">
              <a:spcBef>
                <a:spcPct val="0"/>
              </a:spcBef>
              <a:spcAft>
                <a:spcPct val="0"/>
              </a:spcAft>
              <a:defRPr sz="4400">
                <a:solidFill>
                  <a:schemeClr val="tx2"/>
                </a:solidFill>
                <a:latin typeface="Tahoma" charset="0"/>
              </a:defRPr>
            </a:lvl9pPr>
          </a:lstStyle>
          <a:p>
            <a:pPr defTabSz="457200"/>
            <a:r>
              <a:rPr lang="en-US" sz="2800" dirty="0" smtClean="0">
                <a:solidFill>
                  <a:srgbClr val="1F497D"/>
                </a:solidFill>
              </a:rPr>
              <a:t>Comparisons using own </a:t>
            </a:r>
            <a:r>
              <a:rPr lang="en-US" sz="2800" dirty="0" smtClean="0">
                <a:solidFill>
                  <a:srgbClr val="1F497D"/>
                </a:solidFill>
              </a:rPr>
              <a:t>optimized</a:t>
            </a:r>
          </a:p>
          <a:p>
            <a:pPr defTabSz="457200"/>
            <a:r>
              <a:rPr lang="en-US" sz="2800" dirty="0" smtClean="0">
                <a:solidFill>
                  <a:srgbClr val="1F497D"/>
                </a:solidFill>
              </a:rPr>
              <a:t>configurations (40 ensemble)</a:t>
            </a:r>
            <a:endParaRPr lang="en-US" sz="2800" dirty="0">
              <a:solidFill>
                <a:srgbClr val="1F497D"/>
              </a:solidFill>
            </a:endParaRPr>
          </a:p>
        </p:txBody>
      </p:sp>
      <p:sp>
        <p:nvSpPr>
          <p:cNvPr id="2" name="Oval 1"/>
          <p:cNvSpPr/>
          <p:nvPr/>
        </p:nvSpPr>
        <p:spPr>
          <a:xfrm>
            <a:off x="3584448" y="5900928"/>
            <a:ext cx="804672" cy="377952"/>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36211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Title 1"/>
          <p:cNvSpPr>
            <a:spLocks noGrp="1"/>
          </p:cNvSpPr>
          <p:nvPr>
            <p:ph type="title"/>
          </p:nvPr>
        </p:nvSpPr>
        <p:spPr>
          <a:xfrm>
            <a:off x="107950" y="260350"/>
            <a:ext cx="9036050" cy="720725"/>
          </a:xfrm>
        </p:spPr>
        <p:txBody>
          <a:bodyPr>
            <a:normAutofit fontScale="90000"/>
          </a:bodyPr>
          <a:lstStyle/>
          <a:p>
            <a:r>
              <a:rPr lang="en-US" altLang="zh-CN" sz="2800" b="1" dirty="0" smtClean="0"/>
              <a:t>RMSEs for </a:t>
            </a:r>
            <a:r>
              <a:rPr lang="en-US" altLang="zh-CN" sz="2800" b="1" dirty="0">
                <a:solidFill>
                  <a:srgbClr val="3366FF"/>
                </a:solidFill>
              </a:rPr>
              <a:t>3DVar</a:t>
            </a:r>
            <a:r>
              <a:rPr lang="en-US" altLang="zh-CN" sz="2800" b="1" dirty="0"/>
              <a:t>, </a:t>
            </a:r>
            <a:r>
              <a:rPr lang="en-US" altLang="zh-CN" sz="2800" b="1" dirty="0">
                <a:solidFill>
                  <a:srgbClr val="00B050"/>
                </a:solidFill>
              </a:rPr>
              <a:t>EnKF</a:t>
            </a:r>
            <a:r>
              <a:rPr lang="en-US" altLang="zh-CN" sz="2800" b="1" dirty="0"/>
              <a:t>, </a:t>
            </a:r>
            <a:r>
              <a:rPr lang="en-US" altLang="zh-CN" sz="2800" b="1" dirty="0" smtClean="0"/>
              <a:t>pure En3DVar, </a:t>
            </a:r>
            <a:br>
              <a:rPr lang="en-US" altLang="zh-CN" sz="2800" b="1" dirty="0" smtClean="0"/>
            </a:br>
            <a:r>
              <a:rPr lang="en-US" altLang="zh-CN" sz="2800" b="1" dirty="0" smtClean="0"/>
              <a:t>and </a:t>
            </a:r>
            <a:r>
              <a:rPr lang="en-US" altLang="zh-CN" sz="2800" b="1" dirty="0" smtClean="0">
                <a:solidFill>
                  <a:srgbClr val="FF33CC"/>
                </a:solidFill>
              </a:rPr>
              <a:t>Hybrid </a:t>
            </a:r>
            <a:r>
              <a:rPr lang="en-US" altLang="zh-CN" sz="2800" b="1" dirty="0" err="1" smtClean="0">
                <a:solidFill>
                  <a:srgbClr val="FF33CC"/>
                </a:solidFill>
              </a:rPr>
              <a:t>En3DVar</a:t>
            </a:r>
            <a:r>
              <a:rPr lang="en-US" altLang="zh-CN" sz="2800" b="1" dirty="0" smtClean="0">
                <a:solidFill>
                  <a:srgbClr val="FF33CC"/>
                </a:solidFill>
              </a:rPr>
              <a:t> (50%)</a:t>
            </a:r>
            <a:endParaRPr lang="en-US" altLang="en-US" dirty="0" smtClean="0">
              <a:solidFill>
                <a:srgbClr val="FF33CC"/>
              </a:solidFill>
            </a:endParaRPr>
          </a:p>
        </p:txBody>
      </p:sp>
      <p:pic>
        <p:nvPicPr>
          <p:cNvPr id="32771" name="Content Placeholder 5"/>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827088" y="1196975"/>
            <a:ext cx="7777162" cy="5330825"/>
          </a:xfrm>
        </p:spPr>
      </p:pic>
      <p:sp>
        <p:nvSpPr>
          <p:cNvPr id="2" name="TextBox 1"/>
          <p:cNvSpPr txBox="1"/>
          <p:nvPr/>
        </p:nvSpPr>
        <p:spPr>
          <a:xfrm>
            <a:off x="2606040" y="6418064"/>
            <a:ext cx="4023360" cy="369332"/>
          </a:xfrm>
          <a:prstGeom prst="rect">
            <a:avLst/>
          </a:prstGeom>
          <a:noFill/>
          <a:ln>
            <a:solidFill>
              <a:srgbClr val="FF0000"/>
            </a:solidFill>
          </a:ln>
        </p:spPr>
        <p:txBody>
          <a:bodyPr wrap="square" rtlCol="0">
            <a:spAutoFit/>
          </a:bodyPr>
          <a:lstStyle/>
          <a:p>
            <a:pPr eaLnBrk="1" fontAlgn="auto" hangingPunct="1">
              <a:spcBef>
                <a:spcPts val="0"/>
              </a:spcBef>
              <a:spcAft>
                <a:spcPts val="0"/>
              </a:spcAft>
            </a:pPr>
            <a:r>
              <a:rPr lang="en-US" b="1" dirty="0" err="1" smtClean="0">
                <a:solidFill>
                  <a:srgbClr val="FF0000"/>
                </a:solidFill>
                <a:latin typeface="맑은 고딕"/>
              </a:rPr>
              <a:t>EnKF</a:t>
            </a:r>
            <a:r>
              <a:rPr lang="en-US" b="1" dirty="0" smtClean="0">
                <a:solidFill>
                  <a:srgbClr val="FF0000"/>
                </a:solidFill>
                <a:latin typeface="맑은 고딕"/>
              </a:rPr>
              <a:t> the best, especially for snow</a:t>
            </a:r>
            <a:endParaRPr lang="en-US" b="1" dirty="0">
              <a:solidFill>
                <a:srgbClr val="FF0000"/>
              </a:solidFill>
              <a:latin typeface="맑은 고딕"/>
            </a:endParaRPr>
          </a:p>
        </p:txBody>
      </p:sp>
      <p:cxnSp>
        <p:nvCxnSpPr>
          <p:cNvPr id="4" name="Straight Arrow Connector 3"/>
          <p:cNvCxnSpPr/>
          <p:nvPr/>
        </p:nvCxnSpPr>
        <p:spPr>
          <a:xfrm flipH="1" flipV="1">
            <a:off x="2895600" y="6172200"/>
            <a:ext cx="152400" cy="24586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7010400" y="1160026"/>
            <a:ext cx="152400" cy="82117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858000" y="790694"/>
            <a:ext cx="1538434" cy="369332"/>
          </a:xfrm>
          <a:prstGeom prst="rect">
            <a:avLst/>
          </a:prstGeom>
          <a:noFill/>
          <a:ln>
            <a:solidFill>
              <a:srgbClr val="FF0000"/>
            </a:solidFill>
          </a:ln>
        </p:spPr>
        <p:txBody>
          <a:bodyPr wrap="none" rtlCol="0">
            <a:spAutoFit/>
          </a:bodyPr>
          <a:lstStyle/>
          <a:p>
            <a:pPr eaLnBrk="1" fontAlgn="auto" hangingPunct="1">
              <a:spcBef>
                <a:spcPts val="0"/>
              </a:spcBef>
              <a:spcAft>
                <a:spcPts val="0"/>
              </a:spcAft>
            </a:pPr>
            <a:r>
              <a:rPr lang="en-US" b="1" dirty="0" err="1" smtClean="0">
                <a:solidFill>
                  <a:srgbClr val="FF0000"/>
                </a:solidFill>
                <a:latin typeface="맑은 고딕"/>
              </a:rPr>
              <a:t>3DVar</a:t>
            </a:r>
            <a:r>
              <a:rPr lang="en-US" b="1" dirty="0" smtClean="0">
                <a:solidFill>
                  <a:srgbClr val="FF0000"/>
                </a:solidFill>
                <a:latin typeface="맑은 고딕"/>
              </a:rPr>
              <a:t> worst</a:t>
            </a:r>
            <a:endParaRPr lang="en-US" b="1" dirty="0">
              <a:solidFill>
                <a:srgbClr val="FF0000"/>
              </a:solidFill>
              <a:latin typeface="맑은 고딕"/>
            </a:endParaRPr>
          </a:p>
        </p:txBody>
      </p:sp>
    </p:spTree>
    <p:extLst>
      <p:ext uri="{BB962C8B-B14F-4D97-AF65-F5344CB8AC3E}">
        <p14:creationId xmlns:p14="http://schemas.microsoft.com/office/powerpoint/2010/main" val="26378048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57017"/>
            <a:ext cx="7772400" cy="1143000"/>
          </a:xfrm>
        </p:spPr>
        <p:txBody>
          <a:bodyPr/>
          <a:lstStyle/>
          <a:p>
            <a:r>
              <a:rPr lang="en-US" sz="2400" dirty="0" smtClean="0"/>
              <a:t>Hourly Precipitation </a:t>
            </a:r>
            <a:r>
              <a:rPr lang="en-US" altLang="zh-CN" sz="2400" dirty="0" smtClean="0"/>
              <a:t>Verifications of CAPS 2008 Forecasts with and without Radar</a:t>
            </a:r>
            <a:endParaRPr lang="en-US" sz="2400" dirty="0"/>
          </a:p>
        </p:txBody>
      </p:sp>
      <p:sp>
        <p:nvSpPr>
          <p:cNvPr id="4" name="Rectangle 3"/>
          <p:cNvSpPr/>
          <p:nvPr/>
        </p:nvSpPr>
        <p:spPr>
          <a:xfrm>
            <a:off x="914400" y="5780182"/>
            <a:ext cx="7543800" cy="1077218"/>
          </a:xfrm>
          <a:prstGeom prst="rect">
            <a:avLst/>
          </a:prstGeom>
        </p:spPr>
        <p:txBody>
          <a:bodyPr wrap="square">
            <a:spAutoFit/>
          </a:bodyPr>
          <a:lstStyle/>
          <a:p>
            <a:r>
              <a:rPr lang="en-US" sz="1600" dirty="0"/>
              <a:t>Kain, J. S., M. Xue, M. C. Coniglio, S. J. Weiss, F. Kong, T. L. Jensen, B. G. Brown, J. Gao, K. Brewster, K. W. Thomas, Y. Wang, C. S. Schwartz, and J. J. </a:t>
            </a:r>
            <a:r>
              <a:rPr lang="en-US" sz="1600" dirty="0" err="1"/>
              <a:t>Levit</a:t>
            </a:r>
            <a:r>
              <a:rPr lang="en-US" sz="1600" dirty="0"/>
              <a:t>, 2010: Assessing advances in the assimilation of radar data within a collaborative forecasting-research environment. Wea. Forecasting, </a:t>
            </a:r>
            <a:r>
              <a:rPr lang="en-US" sz="1600" b="1" dirty="0"/>
              <a:t>25</a:t>
            </a:r>
            <a:r>
              <a:rPr lang="en-US" sz="1600" dirty="0"/>
              <a:t>, 1510-1521.</a:t>
            </a:r>
          </a:p>
        </p:txBody>
      </p:sp>
      <p:pic>
        <p:nvPicPr>
          <p:cNvPr id="5" name="Picture 4"/>
          <p:cNvPicPr>
            <a:picLocks noChangeAspect="1"/>
          </p:cNvPicPr>
          <p:nvPr/>
        </p:nvPicPr>
        <p:blipFill>
          <a:blip r:embed="rId2"/>
          <a:stretch>
            <a:fillRect/>
          </a:stretch>
        </p:blipFill>
        <p:spPr>
          <a:xfrm>
            <a:off x="1019901" y="890911"/>
            <a:ext cx="7250502" cy="4925847"/>
          </a:xfrm>
          <a:prstGeom prst="rect">
            <a:avLst/>
          </a:prstGeom>
        </p:spPr>
      </p:pic>
    </p:spTree>
    <p:extLst>
      <p:ext uri="{BB962C8B-B14F-4D97-AF65-F5344CB8AC3E}">
        <p14:creationId xmlns:p14="http://schemas.microsoft.com/office/powerpoint/2010/main" val="22575661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126554" y="-114871"/>
            <a:ext cx="7793037" cy="1114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4400">
                <a:solidFill>
                  <a:schemeClr val="tx2"/>
                </a:solidFill>
                <a:latin typeface="+mj-lt"/>
                <a:ea typeface="ＭＳ Ｐゴシック" charset="0"/>
                <a:cs typeface="+mj-cs"/>
              </a:defRPr>
            </a:lvl1pPr>
            <a:lvl2pPr algn="l" rtl="0" eaLnBrk="1" fontAlgn="base" hangingPunct="1">
              <a:spcBef>
                <a:spcPct val="0"/>
              </a:spcBef>
              <a:spcAft>
                <a:spcPct val="0"/>
              </a:spcAft>
              <a:defRPr sz="4400">
                <a:solidFill>
                  <a:schemeClr val="tx2"/>
                </a:solidFill>
                <a:latin typeface="Tahoma" charset="0"/>
                <a:ea typeface="ＭＳ Ｐゴシック" charset="0"/>
              </a:defRPr>
            </a:lvl2pPr>
            <a:lvl3pPr algn="l" rtl="0" eaLnBrk="1" fontAlgn="base" hangingPunct="1">
              <a:spcBef>
                <a:spcPct val="0"/>
              </a:spcBef>
              <a:spcAft>
                <a:spcPct val="0"/>
              </a:spcAft>
              <a:defRPr sz="4400">
                <a:solidFill>
                  <a:schemeClr val="tx2"/>
                </a:solidFill>
                <a:latin typeface="Tahoma" charset="0"/>
                <a:ea typeface="ＭＳ Ｐゴシック" charset="0"/>
              </a:defRPr>
            </a:lvl3pPr>
            <a:lvl4pPr algn="l" rtl="0" eaLnBrk="1" fontAlgn="base" hangingPunct="1">
              <a:spcBef>
                <a:spcPct val="0"/>
              </a:spcBef>
              <a:spcAft>
                <a:spcPct val="0"/>
              </a:spcAft>
              <a:defRPr sz="4400">
                <a:solidFill>
                  <a:schemeClr val="tx2"/>
                </a:solidFill>
                <a:latin typeface="Tahoma" charset="0"/>
                <a:ea typeface="ＭＳ Ｐゴシック" charset="0"/>
              </a:defRPr>
            </a:lvl4pPr>
            <a:lvl5pPr algn="l" rtl="0" eaLnBrk="1" fontAlgn="base" hangingPunct="1">
              <a:spcBef>
                <a:spcPct val="0"/>
              </a:spcBef>
              <a:spcAft>
                <a:spcPct val="0"/>
              </a:spcAft>
              <a:defRPr sz="4400">
                <a:solidFill>
                  <a:schemeClr val="tx2"/>
                </a:solidFill>
                <a:latin typeface="Tahoma" charset="0"/>
                <a:ea typeface="ＭＳ Ｐゴシック" charset="0"/>
              </a:defRPr>
            </a:lvl5pPr>
            <a:lvl6pPr marL="457200" algn="l" rtl="0" eaLnBrk="1" fontAlgn="base" hangingPunct="1">
              <a:spcBef>
                <a:spcPct val="0"/>
              </a:spcBef>
              <a:spcAft>
                <a:spcPct val="0"/>
              </a:spcAft>
              <a:defRPr sz="4400">
                <a:solidFill>
                  <a:schemeClr val="tx2"/>
                </a:solidFill>
                <a:latin typeface="Tahoma" charset="0"/>
              </a:defRPr>
            </a:lvl6pPr>
            <a:lvl7pPr marL="914400" algn="l" rtl="0" eaLnBrk="1" fontAlgn="base" hangingPunct="1">
              <a:spcBef>
                <a:spcPct val="0"/>
              </a:spcBef>
              <a:spcAft>
                <a:spcPct val="0"/>
              </a:spcAft>
              <a:defRPr sz="4400">
                <a:solidFill>
                  <a:schemeClr val="tx2"/>
                </a:solidFill>
                <a:latin typeface="Tahoma" charset="0"/>
              </a:defRPr>
            </a:lvl7pPr>
            <a:lvl8pPr marL="1371600" algn="l" rtl="0" eaLnBrk="1" fontAlgn="base" hangingPunct="1">
              <a:spcBef>
                <a:spcPct val="0"/>
              </a:spcBef>
              <a:spcAft>
                <a:spcPct val="0"/>
              </a:spcAft>
              <a:defRPr sz="4400">
                <a:solidFill>
                  <a:schemeClr val="tx2"/>
                </a:solidFill>
                <a:latin typeface="Tahoma" charset="0"/>
              </a:defRPr>
            </a:lvl8pPr>
            <a:lvl9pPr marL="1828800" algn="l" rtl="0" eaLnBrk="1" fontAlgn="base" hangingPunct="1">
              <a:spcBef>
                <a:spcPct val="0"/>
              </a:spcBef>
              <a:spcAft>
                <a:spcPct val="0"/>
              </a:spcAft>
              <a:defRPr sz="4400">
                <a:solidFill>
                  <a:schemeClr val="tx2"/>
                </a:solidFill>
                <a:latin typeface="Tahoma" charset="0"/>
              </a:defRPr>
            </a:lvl9pPr>
          </a:lstStyle>
          <a:p>
            <a:pPr algn="ctr" defTabSz="457200"/>
            <a:r>
              <a:rPr lang="en-US" sz="3200" dirty="0">
                <a:solidFill>
                  <a:srgbClr val="1F497D"/>
                </a:solidFill>
              </a:rPr>
              <a:t>R</a:t>
            </a:r>
            <a:r>
              <a:rPr lang="en-US" sz="3200" dirty="0" smtClean="0">
                <a:solidFill>
                  <a:srgbClr val="1F497D"/>
                </a:solidFill>
              </a:rPr>
              <a:t>eflectivity analyses </a:t>
            </a:r>
            <a:r>
              <a:rPr lang="en-US" sz="3200" dirty="0">
                <a:solidFill>
                  <a:srgbClr val="1F497D"/>
                </a:solidFill>
              </a:rPr>
              <a:t>(through maximum vertical velocity of </a:t>
            </a:r>
            <a:r>
              <a:rPr lang="en-US" sz="3200" dirty="0" smtClean="0">
                <a:solidFill>
                  <a:srgbClr val="1F497D"/>
                </a:solidFill>
              </a:rPr>
              <a:t>truth)</a:t>
            </a:r>
            <a:endParaRPr lang="en-US" sz="3200" dirty="0">
              <a:solidFill>
                <a:srgbClr val="1F497D"/>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4762" y="784352"/>
            <a:ext cx="8285670" cy="5949738"/>
          </a:xfrm>
          <a:prstGeom prst="rect">
            <a:avLst/>
          </a:prstGeom>
        </p:spPr>
      </p:pic>
      <p:sp>
        <p:nvSpPr>
          <p:cNvPr id="2" name="Oval 1"/>
          <p:cNvSpPr/>
          <p:nvPr/>
        </p:nvSpPr>
        <p:spPr>
          <a:xfrm>
            <a:off x="5023072" y="1252728"/>
            <a:ext cx="755904" cy="69494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6321552" y="5468112"/>
            <a:ext cx="755904" cy="69494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7721156" y="3980688"/>
            <a:ext cx="755904" cy="69494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657600" y="2743200"/>
            <a:ext cx="755904" cy="69494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07284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Major conclusions based on perfect-model OSSEs</a:t>
            </a:r>
          </a:p>
        </p:txBody>
      </p:sp>
      <p:sp>
        <p:nvSpPr>
          <p:cNvPr id="8" name="Rounded Rectangle 7"/>
          <p:cNvSpPr/>
          <p:nvPr/>
        </p:nvSpPr>
        <p:spPr bwMode="auto">
          <a:xfrm>
            <a:off x="609600" y="1634079"/>
            <a:ext cx="8077200" cy="15875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lgn="just" defTabSz="457200" eaLnBrk="1" fontAlgn="auto" hangingPunct="1">
              <a:spcBef>
                <a:spcPts val="0"/>
              </a:spcBef>
              <a:spcAft>
                <a:spcPts val="0"/>
              </a:spcAft>
              <a:buClr>
                <a:srgbClr val="000090"/>
              </a:buClr>
              <a:buFont typeface="Wingdings" charset="2"/>
              <a:buChar char="§"/>
            </a:pPr>
            <a:r>
              <a:rPr lang="en-US" sz="2200" dirty="0">
                <a:solidFill>
                  <a:prstClr val="black"/>
                </a:solidFill>
                <a:latin typeface="Calibri"/>
              </a:rPr>
              <a:t>When the algorithms are tuned optimally, </a:t>
            </a:r>
            <a:r>
              <a:rPr lang="en-US" sz="2200" b="1" dirty="0">
                <a:solidFill>
                  <a:srgbClr val="000090"/>
                </a:solidFill>
                <a:latin typeface="Calibri"/>
              </a:rPr>
              <a:t>hybrid En3DVar does not outperform EnKF and pure En3DVar </a:t>
            </a:r>
            <a:r>
              <a:rPr lang="en-US" sz="2200" dirty="0">
                <a:solidFill>
                  <a:prstClr val="black"/>
                </a:solidFill>
                <a:latin typeface="Calibri"/>
              </a:rPr>
              <a:t>in perfect-model OSSEs, though their analyses are all much better than 3DVar. </a:t>
            </a:r>
          </a:p>
        </p:txBody>
      </p:sp>
      <p:sp>
        <p:nvSpPr>
          <p:cNvPr id="5" name="Rounded Rectangle 4"/>
          <p:cNvSpPr/>
          <p:nvPr/>
        </p:nvSpPr>
        <p:spPr bwMode="auto">
          <a:xfrm>
            <a:off x="629795" y="3355890"/>
            <a:ext cx="8077200" cy="17145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lgn="just" defTabSz="457200" eaLnBrk="1" fontAlgn="auto" hangingPunct="1">
              <a:spcBef>
                <a:spcPts val="0"/>
              </a:spcBef>
              <a:spcAft>
                <a:spcPts val="0"/>
              </a:spcAft>
              <a:buClr>
                <a:srgbClr val="000090"/>
              </a:buClr>
              <a:buFont typeface="Wingdings" charset="2"/>
              <a:buChar char="§"/>
            </a:pPr>
            <a:r>
              <a:rPr lang="en-US" sz="2200" dirty="0">
                <a:solidFill>
                  <a:prstClr val="black"/>
                </a:solidFill>
                <a:latin typeface="Calibri"/>
                <a:ea typeface="ＭＳ Ｐゴシック" charset="0"/>
              </a:rPr>
              <a:t>When ensemble background </a:t>
            </a:r>
            <a:r>
              <a:rPr lang="en-US" sz="2200" b="1" dirty="0">
                <a:solidFill>
                  <a:srgbClr val="000090"/>
                </a:solidFill>
                <a:latin typeface="Calibri"/>
                <a:ea typeface="ＭＳ Ｐゴシック" charset="0"/>
              </a:rPr>
              <a:t>error covariance is a good estimation </a:t>
            </a:r>
            <a:r>
              <a:rPr lang="en-US" sz="2200" dirty="0">
                <a:solidFill>
                  <a:prstClr val="black"/>
                </a:solidFill>
                <a:latin typeface="Calibri"/>
                <a:ea typeface="ＭＳ Ｐゴシック" charset="0"/>
              </a:rPr>
              <a:t>of the true error distribution, pure ensemble-based DA methods can do a good job, and the </a:t>
            </a:r>
            <a:r>
              <a:rPr lang="en-US" sz="2200" b="1" dirty="0">
                <a:solidFill>
                  <a:srgbClr val="FF0000"/>
                </a:solidFill>
                <a:latin typeface="Calibri"/>
                <a:ea typeface="ＭＳ Ｐゴシック" charset="0"/>
              </a:rPr>
              <a:t>advantage</a:t>
            </a:r>
            <a:r>
              <a:rPr lang="en-US" sz="2200" dirty="0">
                <a:solidFill>
                  <a:srgbClr val="FF0000"/>
                </a:solidFill>
                <a:latin typeface="Calibri"/>
                <a:ea typeface="ＭＳ Ｐゴシック" charset="0"/>
              </a:rPr>
              <a:t> </a:t>
            </a:r>
            <a:r>
              <a:rPr lang="en-US" sz="2200" b="1" dirty="0">
                <a:solidFill>
                  <a:srgbClr val="FF0000"/>
                </a:solidFill>
                <a:latin typeface="Calibri"/>
                <a:ea typeface="ＭＳ Ｐゴシック" charset="0"/>
              </a:rPr>
              <a:t>of static </a:t>
            </a:r>
            <a:r>
              <a:rPr lang="en-US" sz="2200" b="1" dirty="0" smtClean="0">
                <a:solidFill>
                  <a:srgbClr val="FF0000"/>
                </a:solidFill>
                <a:latin typeface="Calibri"/>
                <a:ea typeface="ＭＳ Ｐゴシック" charset="0"/>
              </a:rPr>
              <a:t>B is </a:t>
            </a:r>
            <a:r>
              <a:rPr lang="en-US" sz="2200" b="1" dirty="0">
                <a:solidFill>
                  <a:srgbClr val="FF0000"/>
                </a:solidFill>
                <a:latin typeface="Calibri"/>
                <a:ea typeface="ＭＳ Ｐゴシック" charset="0"/>
              </a:rPr>
              <a:t>not </a:t>
            </a:r>
            <a:r>
              <a:rPr lang="en-US" sz="2200" b="1" dirty="0" smtClean="0">
                <a:solidFill>
                  <a:srgbClr val="FF0000"/>
                </a:solidFill>
                <a:latin typeface="Calibri"/>
                <a:ea typeface="ＭＳ Ｐゴシック" charset="0"/>
              </a:rPr>
              <a:t>obvious </a:t>
            </a:r>
            <a:r>
              <a:rPr lang="en-US" sz="2200" dirty="0" smtClean="0">
                <a:solidFill>
                  <a:prstClr val="black"/>
                </a:solidFill>
                <a:latin typeface="Calibri"/>
                <a:ea typeface="ＭＳ Ｐゴシック" charset="0"/>
              </a:rPr>
              <a:t>in hybrid DA. </a:t>
            </a:r>
            <a:endParaRPr lang="en-US" sz="2200" dirty="0">
              <a:solidFill>
                <a:prstClr val="black"/>
              </a:solidFill>
              <a:latin typeface="Calibri"/>
              <a:ea typeface="ＭＳ Ｐゴシック" charset="0"/>
            </a:endParaRPr>
          </a:p>
        </p:txBody>
      </p:sp>
    </p:spTree>
    <p:extLst>
      <p:ext uri="{BB962C8B-B14F-4D97-AF65-F5344CB8AC3E}">
        <p14:creationId xmlns:p14="http://schemas.microsoft.com/office/powerpoint/2010/main" val="24175597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Imperfect Model </a:t>
            </a:r>
            <a:r>
              <a:rPr lang="en-US" dirty="0" smtClean="0">
                <a:solidFill>
                  <a:srgbClr val="FF0000"/>
                </a:solidFill>
              </a:rPr>
              <a:t>OSSEs</a:t>
            </a:r>
            <a:endParaRPr lang="en-US" dirty="0">
              <a:solidFill>
                <a:srgbClr val="FF0000"/>
              </a:solidFill>
            </a:endParaRPr>
          </a:p>
        </p:txBody>
      </p:sp>
      <p:sp>
        <p:nvSpPr>
          <p:cNvPr id="3" name="Content Placeholder 2"/>
          <p:cNvSpPr>
            <a:spLocks noGrp="1"/>
          </p:cNvSpPr>
          <p:nvPr>
            <p:ph idx="1"/>
          </p:nvPr>
        </p:nvSpPr>
        <p:spPr/>
        <p:txBody>
          <a:bodyPr>
            <a:normAutofit/>
          </a:bodyPr>
          <a:lstStyle/>
          <a:p>
            <a:pPr marL="457200" indent="-457200" algn="just">
              <a:buClr>
                <a:srgbClr val="000090"/>
              </a:buClr>
              <a:buSzPct val="100000"/>
              <a:buFont typeface="Wingdings" charset="2"/>
              <a:buChar char="§"/>
            </a:pPr>
            <a:r>
              <a:rPr lang="en-US" dirty="0" smtClean="0">
                <a:ea typeface="ＭＳ Ｐゴシック" charset="0"/>
              </a:rPr>
              <a:t>Model errors are introduced by using different microphysical schemes in nature run (Lin scheme, Lin et al. 1983) and forecasts (WSM6 scheme, Hong and Lim 2006) within the DA window.</a:t>
            </a:r>
          </a:p>
          <a:p>
            <a:pPr marL="457200" indent="-457200" algn="just">
              <a:buClr>
                <a:srgbClr val="000090"/>
              </a:buClr>
              <a:buSzPct val="100000"/>
              <a:buFont typeface="Wingdings" charset="2"/>
              <a:buChar char="§"/>
            </a:pPr>
            <a:r>
              <a:rPr lang="en-US" dirty="0" smtClean="0">
                <a:ea typeface="ＭＳ Ｐゴシック" charset="0"/>
              </a:rPr>
              <a:t>Optimal configurations for 3DVar, EnKF, pure and hybrid En3DVar algorithms are obtained before they are compared.</a:t>
            </a:r>
          </a:p>
          <a:p>
            <a:endParaRPr lang="en-US" dirty="0"/>
          </a:p>
        </p:txBody>
      </p:sp>
      <p:sp>
        <p:nvSpPr>
          <p:cNvPr id="4" name="TextBox 3"/>
          <p:cNvSpPr txBox="1"/>
          <p:nvPr/>
        </p:nvSpPr>
        <p:spPr>
          <a:xfrm>
            <a:off x="1872996" y="6170097"/>
            <a:ext cx="5300041" cy="369332"/>
          </a:xfrm>
          <a:prstGeom prst="rect">
            <a:avLst/>
          </a:prstGeom>
          <a:noFill/>
        </p:spPr>
        <p:txBody>
          <a:bodyPr wrap="none" rtlCol="0">
            <a:spAutoFit/>
          </a:bodyPr>
          <a:lstStyle/>
          <a:p>
            <a:r>
              <a:rPr lang="en-US" dirty="0" smtClean="0">
                <a:solidFill>
                  <a:srgbClr val="FF0000"/>
                </a:solidFill>
              </a:rPr>
              <a:t>Kong, Xue and Liu (MWR 2017  - to be submitted)</a:t>
            </a:r>
            <a:endParaRPr lang="en-US" dirty="0">
              <a:solidFill>
                <a:srgbClr val="FF0000"/>
              </a:solidFill>
            </a:endParaRPr>
          </a:p>
        </p:txBody>
      </p:sp>
    </p:spTree>
    <p:extLst>
      <p:ext uri="{BB962C8B-B14F-4D97-AF65-F5344CB8AC3E}">
        <p14:creationId xmlns:p14="http://schemas.microsoft.com/office/powerpoint/2010/main" val="25534344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Moderr_Ref_3DVarH7kmV2km.pdf"/>
          <p:cNvPicPr preferRelativeResize="0">
            <a:picLocks/>
          </p:cNvPicPr>
          <p:nvPr/>
        </p:nvPicPr>
        <p:blipFill>
          <a:blip r:embed="rId3" cstate="screen">
            <a:extLst>
              <a:ext uri="{28A0092B-C50C-407E-A947-70E740481C1C}">
                <a14:useLocalDpi xmlns:a14="http://schemas.microsoft.com/office/drawing/2010/main"/>
              </a:ext>
            </a:extLst>
          </a:blip>
          <a:srcRect l="-12695" r="-12695"/>
          <a:stretch>
            <a:fillRect/>
          </a:stretch>
        </p:blipFill>
        <p:spPr bwMode="auto">
          <a:xfrm>
            <a:off x="159766" y="1085172"/>
            <a:ext cx="9557258" cy="5491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4" name="TextBox 3"/>
          <p:cNvSpPr txBox="1"/>
          <p:nvPr/>
        </p:nvSpPr>
        <p:spPr>
          <a:xfrm>
            <a:off x="1628558" y="6392066"/>
            <a:ext cx="6840334" cy="369332"/>
          </a:xfrm>
          <a:prstGeom prst="rect">
            <a:avLst/>
          </a:prstGeom>
          <a:solidFill>
            <a:schemeClr val="bg1"/>
          </a:solidFill>
        </p:spPr>
        <p:txBody>
          <a:bodyPr wrap="none" rtlCol="0">
            <a:spAutoFit/>
          </a:bodyPr>
          <a:lstStyle/>
          <a:p>
            <a:pPr defTabSz="457200" eaLnBrk="1" fontAlgn="auto" hangingPunct="1">
              <a:spcBef>
                <a:spcPts val="0"/>
              </a:spcBef>
              <a:spcAft>
                <a:spcPts val="0"/>
              </a:spcAft>
            </a:pPr>
            <a:r>
              <a:rPr lang="en-US" dirty="0" smtClean="0">
                <a:solidFill>
                  <a:srgbClr val="000090"/>
                </a:solidFill>
                <a:latin typeface="Calibri"/>
              </a:rPr>
              <a:t>Reflectivity core and updraft from 3DVar are weaker, others are similar.</a:t>
            </a:r>
            <a:endParaRPr lang="en-US" dirty="0">
              <a:solidFill>
                <a:srgbClr val="000090"/>
              </a:solidFill>
              <a:latin typeface="Calibri"/>
            </a:endParaRPr>
          </a:p>
        </p:txBody>
      </p:sp>
      <p:sp>
        <p:nvSpPr>
          <p:cNvPr id="6" name="Title 1"/>
          <p:cNvSpPr txBox="1">
            <a:spLocks/>
          </p:cNvSpPr>
          <p:nvPr/>
        </p:nvSpPr>
        <p:spPr bwMode="auto">
          <a:xfrm>
            <a:off x="1126554" y="-114871"/>
            <a:ext cx="7793037" cy="1114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4400">
                <a:solidFill>
                  <a:schemeClr val="tx2"/>
                </a:solidFill>
                <a:latin typeface="+mj-lt"/>
                <a:ea typeface="ＭＳ Ｐゴシック" charset="0"/>
                <a:cs typeface="+mj-cs"/>
              </a:defRPr>
            </a:lvl1pPr>
            <a:lvl2pPr algn="l" rtl="0" eaLnBrk="1" fontAlgn="base" hangingPunct="1">
              <a:spcBef>
                <a:spcPct val="0"/>
              </a:spcBef>
              <a:spcAft>
                <a:spcPct val="0"/>
              </a:spcAft>
              <a:defRPr sz="4400">
                <a:solidFill>
                  <a:schemeClr val="tx2"/>
                </a:solidFill>
                <a:latin typeface="Tahoma" charset="0"/>
                <a:ea typeface="ＭＳ Ｐゴシック" charset="0"/>
              </a:defRPr>
            </a:lvl2pPr>
            <a:lvl3pPr algn="l" rtl="0" eaLnBrk="1" fontAlgn="base" hangingPunct="1">
              <a:spcBef>
                <a:spcPct val="0"/>
              </a:spcBef>
              <a:spcAft>
                <a:spcPct val="0"/>
              </a:spcAft>
              <a:defRPr sz="4400">
                <a:solidFill>
                  <a:schemeClr val="tx2"/>
                </a:solidFill>
                <a:latin typeface="Tahoma" charset="0"/>
                <a:ea typeface="ＭＳ Ｐゴシック" charset="0"/>
              </a:defRPr>
            </a:lvl3pPr>
            <a:lvl4pPr algn="l" rtl="0" eaLnBrk="1" fontAlgn="base" hangingPunct="1">
              <a:spcBef>
                <a:spcPct val="0"/>
              </a:spcBef>
              <a:spcAft>
                <a:spcPct val="0"/>
              </a:spcAft>
              <a:defRPr sz="4400">
                <a:solidFill>
                  <a:schemeClr val="tx2"/>
                </a:solidFill>
                <a:latin typeface="Tahoma" charset="0"/>
                <a:ea typeface="ＭＳ Ｐゴシック" charset="0"/>
              </a:defRPr>
            </a:lvl4pPr>
            <a:lvl5pPr algn="l" rtl="0" eaLnBrk="1" fontAlgn="base" hangingPunct="1">
              <a:spcBef>
                <a:spcPct val="0"/>
              </a:spcBef>
              <a:spcAft>
                <a:spcPct val="0"/>
              </a:spcAft>
              <a:defRPr sz="4400">
                <a:solidFill>
                  <a:schemeClr val="tx2"/>
                </a:solidFill>
                <a:latin typeface="Tahoma" charset="0"/>
                <a:ea typeface="ＭＳ Ｐゴシック" charset="0"/>
              </a:defRPr>
            </a:lvl5pPr>
            <a:lvl6pPr marL="457200" algn="l" rtl="0" eaLnBrk="1" fontAlgn="base" hangingPunct="1">
              <a:spcBef>
                <a:spcPct val="0"/>
              </a:spcBef>
              <a:spcAft>
                <a:spcPct val="0"/>
              </a:spcAft>
              <a:defRPr sz="4400">
                <a:solidFill>
                  <a:schemeClr val="tx2"/>
                </a:solidFill>
                <a:latin typeface="Tahoma" charset="0"/>
              </a:defRPr>
            </a:lvl6pPr>
            <a:lvl7pPr marL="914400" algn="l" rtl="0" eaLnBrk="1" fontAlgn="base" hangingPunct="1">
              <a:spcBef>
                <a:spcPct val="0"/>
              </a:spcBef>
              <a:spcAft>
                <a:spcPct val="0"/>
              </a:spcAft>
              <a:defRPr sz="4400">
                <a:solidFill>
                  <a:schemeClr val="tx2"/>
                </a:solidFill>
                <a:latin typeface="Tahoma" charset="0"/>
              </a:defRPr>
            </a:lvl7pPr>
            <a:lvl8pPr marL="1371600" algn="l" rtl="0" eaLnBrk="1" fontAlgn="base" hangingPunct="1">
              <a:spcBef>
                <a:spcPct val="0"/>
              </a:spcBef>
              <a:spcAft>
                <a:spcPct val="0"/>
              </a:spcAft>
              <a:defRPr sz="4400">
                <a:solidFill>
                  <a:schemeClr val="tx2"/>
                </a:solidFill>
                <a:latin typeface="Tahoma" charset="0"/>
              </a:defRPr>
            </a:lvl8pPr>
            <a:lvl9pPr marL="1828800" algn="l" rtl="0" eaLnBrk="1" fontAlgn="base" hangingPunct="1">
              <a:spcBef>
                <a:spcPct val="0"/>
              </a:spcBef>
              <a:spcAft>
                <a:spcPct val="0"/>
              </a:spcAft>
              <a:defRPr sz="4400">
                <a:solidFill>
                  <a:schemeClr val="tx2"/>
                </a:solidFill>
                <a:latin typeface="Tahoma" charset="0"/>
              </a:defRPr>
            </a:lvl9pPr>
          </a:lstStyle>
          <a:p>
            <a:pPr algn="ctr" defTabSz="457200"/>
            <a:r>
              <a:rPr lang="en-US" sz="3200" dirty="0">
                <a:solidFill>
                  <a:srgbClr val="1F497D"/>
                </a:solidFill>
              </a:rPr>
              <a:t>R</a:t>
            </a:r>
            <a:r>
              <a:rPr lang="en-US" sz="3200" dirty="0" smtClean="0">
                <a:solidFill>
                  <a:srgbClr val="1F497D"/>
                </a:solidFill>
              </a:rPr>
              <a:t>eflectivity analyses </a:t>
            </a:r>
            <a:r>
              <a:rPr lang="en-US" sz="3200" dirty="0">
                <a:solidFill>
                  <a:srgbClr val="1F497D"/>
                </a:solidFill>
              </a:rPr>
              <a:t>(through maximum vertical velocity of </a:t>
            </a:r>
            <a:r>
              <a:rPr lang="en-US" sz="3200" dirty="0" smtClean="0">
                <a:solidFill>
                  <a:srgbClr val="1F497D"/>
                </a:solidFill>
              </a:rPr>
              <a:t>truth)</a:t>
            </a:r>
            <a:endParaRPr lang="en-US" sz="3200" dirty="0">
              <a:solidFill>
                <a:srgbClr val="1F497D"/>
              </a:solidFill>
            </a:endParaRPr>
          </a:p>
        </p:txBody>
      </p:sp>
    </p:spTree>
    <p:extLst>
      <p:ext uri="{BB962C8B-B14F-4D97-AF65-F5344CB8AC3E}">
        <p14:creationId xmlns:p14="http://schemas.microsoft.com/office/powerpoint/2010/main" val="5252695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Analyzed reflectivity calculated based on hydrometeor mixing ratios (</a:t>
            </a:r>
            <a:r>
              <a:rPr lang="en-US" sz="3200" i="1" dirty="0" err="1"/>
              <a:t>Z</a:t>
            </a:r>
            <a:r>
              <a:rPr lang="en-US" sz="3200" i="1" baseline="-25000" dirty="0" err="1"/>
              <a:t>r</a:t>
            </a:r>
            <a:r>
              <a:rPr lang="en-US" sz="3200" i="1" dirty="0"/>
              <a:t>, </a:t>
            </a:r>
            <a:r>
              <a:rPr lang="en-US" sz="3200" i="1" dirty="0" err="1"/>
              <a:t>Z</a:t>
            </a:r>
            <a:r>
              <a:rPr lang="en-US" sz="3200" i="1" baseline="-25000" dirty="0" err="1"/>
              <a:t>s</a:t>
            </a:r>
            <a:r>
              <a:rPr lang="en-US" sz="3200" i="1" dirty="0"/>
              <a:t>, </a:t>
            </a:r>
            <a:r>
              <a:rPr lang="en-US" sz="3200" i="1" dirty="0" err="1"/>
              <a:t>Z</a:t>
            </a:r>
            <a:r>
              <a:rPr lang="en-US" sz="3200" i="1" baseline="-25000" dirty="0" err="1"/>
              <a:t>h</a:t>
            </a:r>
            <a:r>
              <a:rPr lang="en-US" sz="3200" dirty="0" smtClean="0"/>
              <a:t>)</a:t>
            </a:r>
            <a:endParaRPr lang="en-US" sz="3200" dirty="0"/>
          </a:p>
        </p:txBody>
      </p:sp>
      <p:pic>
        <p:nvPicPr>
          <p:cNvPr id="4" name="Picture 3"/>
          <p:cNvPicPr>
            <a:picLocks noChangeAspect="1"/>
          </p:cNvPicPr>
          <p:nvPr/>
        </p:nvPicPr>
        <p:blipFill>
          <a:blip r:embed="rId3"/>
          <a:stretch>
            <a:fillRect/>
          </a:stretch>
        </p:blipFill>
        <p:spPr>
          <a:xfrm>
            <a:off x="546100" y="2032000"/>
            <a:ext cx="8499304" cy="4152900"/>
          </a:xfrm>
          <a:prstGeom prst="rect">
            <a:avLst/>
          </a:prstGeom>
        </p:spPr>
      </p:pic>
      <p:sp>
        <p:nvSpPr>
          <p:cNvPr id="5" name="Oval 4"/>
          <p:cNvSpPr/>
          <p:nvPr/>
        </p:nvSpPr>
        <p:spPr bwMode="auto">
          <a:xfrm>
            <a:off x="3644900" y="5803900"/>
            <a:ext cx="3556000" cy="381000"/>
          </a:xfrm>
          <a:prstGeom prst="ellipse">
            <a:avLst/>
          </a:pr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prstClr val="black"/>
              </a:solidFill>
              <a:latin typeface="Tahoma" charset="0"/>
            </a:endParaRPr>
          </a:p>
        </p:txBody>
      </p:sp>
      <p:sp>
        <p:nvSpPr>
          <p:cNvPr id="11" name="TextBox 10"/>
          <p:cNvSpPr txBox="1"/>
          <p:nvPr/>
        </p:nvSpPr>
        <p:spPr>
          <a:xfrm>
            <a:off x="3594100" y="4410988"/>
            <a:ext cx="1021208" cy="369332"/>
          </a:xfrm>
          <a:prstGeom prst="rect">
            <a:avLst/>
          </a:prstGeom>
          <a:noFill/>
        </p:spPr>
        <p:txBody>
          <a:bodyPr wrap="none" rtlCol="0">
            <a:spAutoFit/>
          </a:bodyPr>
          <a:lstStyle/>
          <a:p>
            <a:pPr defTabSz="457200" eaLnBrk="1" fontAlgn="auto" hangingPunct="1">
              <a:spcBef>
                <a:spcPts val="0"/>
              </a:spcBef>
              <a:spcAft>
                <a:spcPts val="0"/>
              </a:spcAft>
            </a:pPr>
            <a:r>
              <a:rPr lang="en-US" dirty="0" smtClean="0">
                <a:solidFill>
                  <a:srgbClr val="000090"/>
                </a:solidFill>
                <a:latin typeface="Calibri"/>
              </a:rPr>
              <a:t>Weaker!</a:t>
            </a:r>
            <a:endParaRPr lang="en-US" dirty="0">
              <a:solidFill>
                <a:srgbClr val="000090"/>
              </a:solidFill>
              <a:latin typeface="Calibri"/>
            </a:endParaRPr>
          </a:p>
        </p:txBody>
      </p:sp>
      <p:sp>
        <p:nvSpPr>
          <p:cNvPr id="12" name="TextBox 11"/>
          <p:cNvSpPr txBox="1"/>
          <p:nvPr/>
        </p:nvSpPr>
        <p:spPr>
          <a:xfrm>
            <a:off x="4902200" y="4423688"/>
            <a:ext cx="1021208" cy="369332"/>
          </a:xfrm>
          <a:prstGeom prst="rect">
            <a:avLst/>
          </a:prstGeom>
          <a:noFill/>
        </p:spPr>
        <p:txBody>
          <a:bodyPr wrap="none" rtlCol="0">
            <a:spAutoFit/>
          </a:bodyPr>
          <a:lstStyle/>
          <a:p>
            <a:pPr defTabSz="457200" eaLnBrk="1" fontAlgn="auto" hangingPunct="1">
              <a:spcBef>
                <a:spcPts val="0"/>
              </a:spcBef>
              <a:spcAft>
                <a:spcPts val="0"/>
              </a:spcAft>
            </a:pPr>
            <a:r>
              <a:rPr lang="en-US" dirty="0" smtClean="0">
                <a:solidFill>
                  <a:srgbClr val="000090"/>
                </a:solidFill>
                <a:latin typeface="Calibri"/>
              </a:rPr>
              <a:t>Weaker!</a:t>
            </a:r>
            <a:endParaRPr lang="en-US" dirty="0">
              <a:solidFill>
                <a:srgbClr val="000090"/>
              </a:solidFill>
              <a:latin typeface="Calibri"/>
            </a:endParaRPr>
          </a:p>
        </p:txBody>
      </p:sp>
      <p:sp>
        <p:nvSpPr>
          <p:cNvPr id="13" name="TextBox 12"/>
          <p:cNvSpPr txBox="1"/>
          <p:nvPr/>
        </p:nvSpPr>
        <p:spPr>
          <a:xfrm>
            <a:off x="2082800" y="2544088"/>
            <a:ext cx="1021208" cy="369332"/>
          </a:xfrm>
          <a:prstGeom prst="rect">
            <a:avLst/>
          </a:prstGeom>
          <a:noFill/>
        </p:spPr>
        <p:txBody>
          <a:bodyPr wrap="none" rtlCol="0">
            <a:spAutoFit/>
          </a:bodyPr>
          <a:lstStyle/>
          <a:p>
            <a:pPr defTabSz="457200" eaLnBrk="1" fontAlgn="auto" hangingPunct="1">
              <a:spcBef>
                <a:spcPts val="0"/>
              </a:spcBef>
              <a:spcAft>
                <a:spcPts val="0"/>
              </a:spcAft>
            </a:pPr>
            <a:r>
              <a:rPr lang="en-US" dirty="0" smtClean="0">
                <a:solidFill>
                  <a:srgbClr val="000090"/>
                </a:solidFill>
                <a:latin typeface="Calibri"/>
              </a:rPr>
              <a:t>Weaker!</a:t>
            </a:r>
            <a:endParaRPr lang="en-US" dirty="0">
              <a:solidFill>
                <a:srgbClr val="000090"/>
              </a:solidFill>
              <a:latin typeface="Calibri"/>
            </a:endParaRPr>
          </a:p>
        </p:txBody>
      </p:sp>
      <p:sp>
        <p:nvSpPr>
          <p:cNvPr id="14" name="TextBox 13"/>
          <p:cNvSpPr txBox="1"/>
          <p:nvPr/>
        </p:nvSpPr>
        <p:spPr>
          <a:xfrm>
            <a:off x="7632700" y="2518688"/>
            <a:ext cx="1021208" cy="369332"/>
          </a:xfrm>
          <a:prstGeom prst="rect">
            <a:avLst/>
          </a:prstGeom>
          <a:noFill/>
        </p:spPr>
        <p:txBody>
          <a:bodyPr wrap="none" rtlCol="0">
            <a:spAutoFit/>
          </a:bodyPr>
          <a:lstStyle/>
          <a:p>
            <a:pPr defTabSz="457200" eaLnBrk="1" fontAlgn="auto" hangingPunct="1">
              <a:spcBef>
                <a:spcPts val="0"/>
              </a:spcBef>
              <a:spcAft>
                <a:spcPts val="0"/>
              </a:spcAft>
            </a:pPr>
            <a:r>
              <a:rPr lang="en-US" dirty="0" smtClean="0">
                <a:solidFill>
                  <a:srgbClr val="000090"/>
                </a:solidFill>
                <a:latin typeface="Calibri"/>
              </a:rPr>
              <a:t>Weaker!</a:t>
            </a:r>
            <a:endParaRPr lang="en-US" dirty="0">
              <a:solidFill>
                <a:srgbClr val="000090"/>
              </a:solidFill>
              <a:latin typeface="Calibri"/>
            </a:endParaRPr>
          </a:p>
        </p:txBody>
      </p:sp>
      <p:sp>
        <p:nvSpPr>
          <p:cNvPr id="15" name="TextBox 14"/>
          <p:cNvSpPr txBox="1"/>
          <p:nvPr/>
        </p:nvSpPr>
        <p:spPr>
          <a:xfrm>
            <a:off x="3594100" y="6083300"/>
            <a:ext cx="1023011" cy="369332"/>
          </a:xfrm>
          <a:prstGeom prst="rect">
            <a:avLst/>
          </a:prstGeom>
          <a:noFill/>
        </p:spPr>
        <p:txBody>
          <a:bodyPr wrap="none" rtlCol="0">
            <a:spAutoFit/>
          </a:bodyPr>
          <a:lstStyle/>
          <a:p>
            <a:pPr defTabSz="457200" eaLnBrk="1" fontAlgn="auto" hangingPunct="1">
              <a:spcBef>
                <a:spcPts val="0"/>
              </a:spcBef>
              <a:spcAft>
                <a:spcPts val="0"/>
              </a:spcAft>
            </a:pPr>
            <a:r>
              <a:rPr lang="en-US" dirty="0" smtClean="0">
                <a:solidFill>
                  <a:srgbClr val="FF0000"/>
                </a:solidFill>
                <a:latin typeface="Calibri"/>
              </a:rPr>
              <a:t>missing!</a:t>
            </a:r>
            <a:endParaRPr lang="en-US" dirty="0">
              <a:solidFill>
                <a:srgbClr val="FF0000"/>
              </a:solidFill>
              <a:latin typeface="Calibri"/>
            </a:endParaRPr>
          </a:p>
        </p:txBody>
      </p:sp>
      <p:sp>
        <p:nvSpPr>
          <p:cNvPr id="16" name="TextBox 15"/>
          <p:cNvSpPr txBox="1"/>
          <p:nvPr/>
        </p:nvSpPr>
        <p:spPr>
          <a:xfrm>
            <a:off x="4851400" y="6083300"/>
            <a:ext cx="1023011" cy="369332"/>
          </a:xfrm>
          <a:prstGeom prst="rect">
            <a:avLst/>
          </a:prstGeom>
          <a:noFill/>
        </p:spPr>
        <p:txBody>
          <a:bodyPr wrap="none" rtlCol="0">
            <a:spAutoFit/>
          </a:bodyPr>
          <a:lstStyle/>
          <a:p>
            <a:pPr defTabSz="457200" eaLnBrk="1" fontAlgn="auto" hangingPunct="1">
              <a:spcBef>
                <a:spcPts val="0"/>
              </a:spcBef>
              <a:spcAft>
                <a:spcPts val="0"/>
              </a:spcAft>
            </a:pPr>
            <a:r>
              <a:rPr lang="en-US" dirty="0" smtClean="0">
                <a:solidFill>
                  <a:srgbClr val="FF0000"/>
                </a:solidFill>
                <a:latin typeface="Calibri"/>
              </a:rPr>
              <a:t>missing!</a:t>
            </a:r>
            <a:endParaRPr lang="en-US" dirty="0">
              <a:solidFill>
                <a:srgbClr val="FF0000"/>
              </a:solidFill>
              <a:latin typeface="Calibri"/>
            </a:endParaRPr>
          </a:p>
        </p:txBody>
      </p:sp>
      <p:sp>
        <p:nvSpPr>
          <p:cNvPr id="17" name="TextBox 16"/>
          <p:cNvSpPr txBox="1"/>
          <p:nvPr/>
        </p:nvSpPr>
        <p:spPr>
          <a:xfrm>
            <a:off x="6235700" y="6083300"/>
            <a:ext cx="1023011" cy="369332"/>
          </a:xfrm>
          <a:prstGeom prst="rect">
            <a:avLst/>
          </a:prstGeom>
          <a:noFill/>
        </p:spPr>
        <p:txBody>
          <a:bodyPr wrap="none" rtlCol="0">
            <a:spAutoFit/>
          </a:bodyPr>
          <a:lstStyle/>
          <a:p>
            <a:pPr defTabSz="457200" eaLnBrk="1" fontAlgn="auto" hangingPunct="1">
              <a:spcBef>
                <a:spcPts val="0"/>
              </a:spcBef>
              <a:spcAft>
                <a:spcPts val="0"/>
              </a:spcAft>
            </a:pPr>
            <a:r>
              <a:rPr lang="en-US" dirty="0" smtClean="0">
                <a:solidFill>
                  <a:srgbClr val="FF0000"/>
                </a:solidFill>
                <a:latin typeface="Calibri"/>
              </a:rPr>
              <a:t>missing!</a:t>
            </a:r>
            <a:endParaRPr lang="en-US" dirty="0">
              <a:solidFill>
                <a:srgbClr val="FF0000"/>
              </a:solidFill>
              <a:latin typeface="Calibri"/>
            </a:endParaRPr>
          </a:p>
        </p:txBody>
      </p:sp>
      <p:sp>
        <p:nvSpPr>
          <p:cNvPr id="3" name="Oval 2"/>
          <p:cNvSpPr/>
          <p:nvPr/>
        </p:nvSpPr>
        <p:spPr>
          <a:xfrm>
            <a:off x="7620000" y="5803900"/>
            <a:ext cx="1054100" cy="38830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920617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Analyzed reflectivity calculated based on hydrometeor mixing ratios (</a:t>
            </a:r>
            <a:r>
              <a:rPr lang="en-US" sz="3200" dirty="0" err="1"/>
              <a:t>Zr</a:t>
            </a:r>
            <a:r>
              <a:rPr lang="en-US" sz="3200" dirty="0"/>
              <a:t>, </a:t>
            </a:r>
            <a:r>
              <a:rPr lang="en-US" sz="3200" dirty="0" err="1"/>
              <a:t>Zs</a:t>
            </a:r>
            <a:r>
              <a:rPr lang="en-US" sz="3200" dirty="0"/>
              <a:t>, </a:t>
            </a:r>
            <a:r>
              <a:rPr lang="en-US" sz="3200" dirty="0" err="1"/>
              <a:t>Zh</a:t>
            </a:r>
            <a:r>
              <a:rPr lang="en-US" sz="3200" dirty="0"/>
              <a:t>)</a:t>
            </a:r>
          </a:p>
        </p:txBody>
      </p:sp>
      <p:pic>
        <p:nvPicPr>
          <p:cNvPr id="4" name="Picture 3"/>
          <p:cNvPicPr>
            <a:picLocks noChangeAspect="1"/>
          </p:cNvPicPr>
          <p:nvPr/>
        </p:nvPicPr>
        <p:blipFill>
          <a:blip r:embed="rId2"/>
          <a:stretch>
            <a:fillRect/>
          </a:stretch>
        </p:blipFill>
        <p:spPr>
          <a:xfrm>
            <a:off x="1755649" y="1593354"/>
            <a:ext cx="5535144" cy="4473096"/>
          </a:xfrm>
          <a:prstGeom prst="rect">
            <a:avLst/>
          </a:prstGeom>
          <a:solidFill>
            <a:schemeClr val="bg1"/>
          </a:solidFill>
        </p:spPr>
      </p:pic>
      <p:sp>
        <p:nvSpPr>
          <p:cNvPr id="5" name="TextBox 4"/>
          <p:cNvSpPr txBox="1"/>
          <p:nvPr/>
        </p:nvSpPr>
        <p:spPr>
          <a:xfrm>
            <a:off x="1041400" y="6185580"/>
            <a:ext cx="8135648" cy="369332"/>
          </a:xfrm>
          <a:prstGeom prst="rect">
            <a:avLst/>
          </a:prstGeom>
          <a:noFill/>
        </p:spPr>
        <p:txBody>
          <a:bodyPr wrap="none" rtlCol="0">
            <a:spAutoFit/>
          </a:bodyPr>
          <a:lstStyle/>
          <a:p>
            <a:pPr defTabSz="457200" eaLnBrk="1" fontAlgn="auto" hangingPunct="1">
              <a:spcBef>
                <a:spcPts val="0"/>
              </a:spcBef>
              <a:spcAft>
                <a:spcPts val="0"/>
              </a:spcAft>
            </a:pPr>
            <a:r>
              <a:rPr lang="en-US" dirty="0" smtClean="0">
                <a:solidFill>
                  <a:srgbClr val="FF0000"/>
                </a:solidFill>
                <a:latin typeface="Calibri"/>
              </a:rPr>
              <a:t>Ensemble spreads at low levels are </a:t>
            </a:r>
            <a:r>
              <a:rPr lang="en-US" altLang="zh-CN" dirty="0" smtClean="0">
                <a:solidFill>
                  <a:srgbClr val="FF0000"/>
                </a:solidFill>
                <a:latin typeface="Calibri"/>
              </a:rPr>
              <a:t>too</a:t>
            </a:r>
            <a:r>
              <a:rPr lang="en-US" dirty="0" smtClean="0">
                <a:solidFill>
                  <a:srgbClr val="FF0000"/>
                </a:solidFill>
                <a:latin typeface="Calibri"/>
              </a:rPr>
              <a:t> small through out the whole DA cycles!</a:t>
            </a:r>
            <a:endParaRPr lang="en-US" dirty="0">
              <a:solidFill>
                <a:srgbClr val="FF0000"/>
              </a:solidFill>
              <a:latin typeface="Calibri"/>
            </a:endParaRPr>
          </a:p>
        </p:txBody>
      </p:sp>
      <p:sp>
        <p:nvSpPr>
          <p:cNvPr id="3" name="Rectangle 2"/>
          <p:cNvSpPr/>
          <p:nvPr/>
        </p:nvSpPr>
        <p:spPr>
          <a:xfrm>
            <a:off x="2572512" y="4913376"/>
            <a:ext cx="1914144" cy="24384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3820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Imperfect Model OSSE Conclusions</a:t>
            </a:r>
            <a:endParaRPr lang="en-US" dirty="0"/>
          </a:p>
        </p:txBody>
      </p:sp>
      <p:sp>
        <p:nvSpPr>
          <p:cNvPr id="6" name="Rounded Rectangle 5"/>
          <p:cNvSpPr/>
          <p:nvPr/>
        </p:nvSpPr>
        <p:spPr bwMode="auto">
          <a:xfrm>
            <a:off x="711200" y="1943100"/>
            <a:ext cx="8077200" cy="1181794"/>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lgn="just" defTabSz="457200" eaLnBrk="1" fontAlgn="auto" hangingPunct="1">
              <a:spcBef>
                <a:spcPts val="0"/>
              </a:spcBef>
              <a:spcAft>
                <a:spcPts val="0"/>
              </a:spcAft>
              <a:buClr>
                <a:srgbClr val="000090"/>
              </a:buClr>
              <a:buFont typeface="Wingdings" charset="2"/>
              <a:buChar char="§"/>
            </a:pPr>
            <a:r>
              <a:rPr lang="en-US" sz="2200" dirty="0">
                <a:solidFill>
                  <a:prstClr val="black"/>
                </a:solidFill>
                <a:latin typeface="Calibri"/>
                <a:ea typeface="ＭＳ Ｐゴシック" charset="0"/>
              </a:rPr>
              <a:t>In imperfect-model OSSEs, model errors are introduced by using different microphysical schemes in the truth run and the </a:t>
            </a:r>
            <a:r>
              <a:rPr lang="en-US" sz="2200" dirty="0" smtClean="0">
                <a:solidFill>
                  <a:prstClr val="black"/>
                </a:solidFill>
                <a:latin typeface="Calibri"/>
                <a:ea typeface="ＭＳ Ｐゴシック" charset="0"/>
              </a:rPr>
              <a:t>forecasts. </a:t>
            </a:r>
            <a:endParaRPr lang="en-US" sz="2200" dirty="0">
              <a:solidFill>
                <a:prstClr val="black"/>
              </a:solidFill>
              <a:latin typeface="Calibri"/>
              <a:ea typeface="ＭＳ Ｐゴシック" charset="0"/>
            </a:endParaRPr>
          </a:p>
        </p:txBody>
      </p:sp>
      <p:sp>
        <p:nvSpPr>
          <p:cNvPr id="8" name="Rounded Rectangle 7"/>
          <p:cNvSpPr/>
          <p:nvPr/>
        </p:nvSpPr>
        <p:spPr bwMode="auto">
          <a:xfrm>
            <a:off x="711200" y="3258068"/>
            <a:ext cx="8077200" cy="15621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lgn="just" defTabSz="457200" eaLnBrk="1" fontAlgn="auto" hangingPunct="1">
              <a:spcBef>
                <a:spcPts val="0"/>
              </a:spcBef>
              <a:spcAft>
                <a:spcPts val="0"/>
              </a:spcAft>
              <a:buClr>
                <a:srgbClr val="000090"/>
              </a:buClr>
              <a:buFont typeface="Wingdings" charset="2"/>
              <a:buChar char="§"/>
            </a:pPr>
            <a:r>
              <a:rPr lang="en-US" sz="2200" dirty="0">
                <a:solidFill>
                  <a:prstClr val="black"/>
                </a:solidFill>
                <a:latin typeface="Calibri"/>
              </a:rPr>
              <a:t>Hybrid En3DVar then outperforms </a:t>
            </a:r>
            <a:r>
              <a:rPr lang="en-US" sz="2200" b="1" dirty="0">
                <a:solidFill>
                  <a:srgbClr val="FF0000"/>
                </a:solidFill>
                <a:latin typeface="Calibri"/>
              </a:rPr>
              <a:t>EnKF and pure </a:t>
            </a:r>
            <a:r>
              <a:rPr lang="en-US" sz="2200" b="1" dirty="0" smtClean="0">
                <a:solidFill>
                  <a:srgbClr val="FF0000"/>
                </a:solidFill>
                <a:latin typeface="Calibri"/>
              </a:rPr>
              <a:t>En3DVar</a:t>
            </a:r>
            <a:r>
              <a:rPr lang="en-US" sz="2200" dirty="0" smtClean="0">
                <a:solidFill>
                  <a:srgbClr val="000090"/>
                </a:solidFill>
                <a:latin typeface="Calibri"/>
              </a:rPr>
              <a:t> </a:t>
            </a:r>
            <a:r>
              <a:rPr lang="en-US" sz="2200" dirty="0" smtClean="0">
                <a:solidFill>
                  <a:prstClr val="black"/>
                </a:solidFill>
                <a:latin typeface="Calibri"/>
              </a:rPr>
              <a:t>(</a:t>
            </a:r>
            <a:r>
              <a:rPr lang="en-US" sz="2200" b="1" dirty="0">
                <a:solidFill>
                  <a:srgbClr val="000090"/>
                </a:solidFill>
                <a:latin typeface="Calibri"/>
              </a:rPr>
              <a:t>3DVar</a:t>
            </a:r>
            <a:r>
              <a:rPr lang="en-US" sz="2200" dirty="0" smtClean="0">
                <a:solidFill>
                  <a:prstClr val="black"/>
                </a:solidFill>
                <a:latin typeface="Calibri"/>
              </a:rPr>
              <a:t>) for </a:t>
            </a:r>
            <a:r>
              <a:rPr lang="en-US" sz="2200" dirty="0">
                <a:solidFill>
                  <a:prstClr val="black"/>
                </a:solidFill>
                <a:latin typeface="Calibri"/>
              </a:rPr>
              <a:t>better capturing the </a:t>
            </a:r>
            <a:r>
              <a:rPr lang="en-US" sz="2200" b="1" dirty="0">
                <a:solidFill>
                  <a:srgbClr val="FF0000"/>
                </a:solidFill>
                <a:latin typeface="Calibri"/>
              </a:rPr>
              <a:t>the hail analyses below the freezing </a:t>
            </a:r>
            <a:r>
              <a:rPr lang="en-US" sz="2200" b="1" dirty="0" smtClean="0">
                <a:solidFill>
                  <a:srgbClr val="FF0000"/>
                </a:solidFill>
                <a:latin typeface="Calibri"/>
              </a:rPr>
              <a:t>level</a:t>
            </a:r>
            <a:r>
              <a:rPr lang="en-US" sz="2200" dirty="0" smtClean="0">
                <a:solidFill>
                  <a:srgbClr val="000090"/>
                </a:solidFill>
                <a:latin typeface="Calibri"/>
              </a:rPr>
              <a:t> </a:t>
            </a:r>
            <a:r>
              <a:rPr lang="en-US" sz="2200" dirty="0">
                <a:solidFill>
                  <a:prstClr val="black"/>
                </a:solidFill>
                <a:latin typeface="Calibri"/>
              </a:rPr>
              <a:t>(</a:t>
            </a:r>
            <a:r>
              <a:rPr lang="en-US" sz="2200" b="1" dirty="0">
                <a:solidFill>
                  <a:srgbClr val="000090"/>
                </a:solidFill>
                <a:latin typeface="Calibri"/>
              </a:rPr>
              <a:t>intensity</a:t>
            </a:r>
            <a:r>
              <a:rPr lang="en-US" sz="2200" dirty="0">
                <a:solidFill>
                  <a:prstClr val="black"/>
                </a:solidFill>
                <a:latin typeface="Calibri"/>
              </a:rPr>
              <a:t>) of the storm </a:t>
            </a:r>
            <a:r>
              <a:rPr lang="en-US" sz="2200" dirty="0" smtClean="0">
                <a:solidFill>
                  <a:prstClr val="black"/>
                </a:solidFill>
                <a:latin typeface="Calibri"/>
              </a:rPr>
              <a:t>in </a:t>
            </a:r>
            <a:r>
              <a:rPr lang="en-US" sz="2200" dirty="0">
                <a:solidFill>
                  <a:prstClr val="black"/>
                </a:solidFill>
                <a:latin typeface="Calibri"/>
              </a:rPr>
              <a:t>the analysis. </a:t>
            </a:r>
          </a:p>
        </p:txBody>
      </p:sp>
      <p:sp>
        <p:nvSpPr>
          <p:cNvPr id="9" name="Rounded Rectangle 8"/>
          <p:cNvSpPr/>
          <p:nvPr/>
        </p:nvSpPr>
        <p:spPr bwMode="auto">
          <a:xfrm>
            <a:off x="711200" y="4942461"/>
            <a:ext cx="8077200" cy="12700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lgn="just" defTabSz="457200" eaLnBrk="1" fontAlgn="auto" hangingPunct="1">
              <a:spcBef>
                <a:spcPts val="0"/>
              </a:spcBef>
              <a:spcAft>
                <a:spcPts val="0"/>
              </a:spcAft>
              <a:buClr>
                <a:srgbClr val="000090"/>
              </a:buClr>
              <a:buFont typeface="Wingdings" charset="2"/>
              <a:buChar char="§"/>
            </a:pPr>
            <a:r>
              <a:rPr lang="en-US" sz="2200" dirty="0">
                <a:solidFill>
                  <a:prstClr val="black"/>
                </a:solidFill>
                <a:latin typeface="Calibri"/>
              </a:rPr>
              <a:t>The </a:t>
            </a:r>
            <a:r>
              <a:rPr lang="en-US" sz="2200" b="1" dirty="0">
                <a:solidFill>
                  <a:srgbClr val="000090"/>
                </a:solidFill>
                <a:latin typeface="Calibri"/>
              </a:rPr>
              <a:t>advantage</a:t>
            </a:r>
            <a:r>
              <a:rPr lang="en-US" sz="2200" dirty="0">
                <a:solidFill>
                  <a:srgbClr val="000090"/>
                </a:solidFill>
                <a:latin typeface="Calibri"/>
              </a:rPr>
              <a:t> </a:t>
            </a:r>
            <a:r>
              <a:rPr lang="en-US" sz="2200" dirty="0">
                <a:solidFill>
                  <a:prstClr val="black"/>
                </a:solidFill>
                <a:latin typeface="Calibri"/>
              </a:rPr>
              <a:t>of hybrid En3DVar over pure ensemble-based methods is most </a:t>
            </a:r>
            <a:r>
              <a:rPr lang="en-US" sz="2200" b="1" dirty="0">
                <a:solidFill>
                  <a:srgbClr val="000090"/>
                </a:solidFill>
                <a:latin typeface="Calibri"/>
              </a:rPr>
              <a:t>obvious</a:t>
            </a:r>
            <a:r>
              <a:rPr lang="en-US" sz="2200" dirty="0">
                <a:solidFill>
                  <a:prstClr val="black"/>
                </a:solidFill>
                <a:latin typeface="Calibri"/>
              </a:rPr>
              <a:t> when ensemble background</a:t>
            </a:r>
            <a:r>
              <a:rPr lang="en-US" sz="2200" b="1" dirty="0">
                <a:solidFill>
                  <a:prstClr val="black"/>
                </a:solidFill>
                <a:latin typeface="Calibri"/>
              </a:rPr>
              <a:t> </a:t>
            </a:r>
            <a:r>
              <a:rPr lang="en-US" sz="2200" b="1" dirty="0">
                <a:solidFill>
                  <a:srgbClr val="000090"/>
                </a:solidFill>
                <a:latin typeface="Calibri"/>
              </a:rPr>
              <a:t>errors </a:t>
            </a:r>
            <a:r>
              <a:rPr lang="en-US" sz="2200" dirty="0">
                <a:solidFill>
                  <a:srgbClr val="000090"/>
                </a:solidFill>
                <a:latin typeface="Calibri"/>
              </a:rPr>
              <a:t>are</a:t>
            </a:r>
            <a:r>
              <a:rPr lang="en-US" sz="2200" b="1" dirty="0">
                <a:solidFill>
                  <a:srgbClr val="000090"/>
                </a:solidFill>
                <a:latin typeface="Calibri"/>
              </a:rPr>
              <a:t> </a:t>
            </a:r>
            <a:r>
              <a:rPr lang="en-US" sz="2200" b="1" dirty="0" smtClean="0">
                <a:solidFill>
                  <a:srgbClr val="000090"/>
                </a:solidFill>
                <a:latin typeface="Calibri"/>
              </a:rPr>
              <a:t>better underestimated</a:t>
            </a:r>
            <a:r>
              <a:rPr lang="en-US" sz="2200" dirty="0">
                <a:solidFill>
                  <a:prstClr val="black"/>
                </a:solidFill>
                <a:latin typeface="Calibri"/>
              </a:rPr>
              <a:t>. </a:t>
            </a:r>
          </a:p>
        </p:txBody>
      </p:sp>
      <p:sp>
        <p:nvSpPr>
          <p:cNvPr id="7" name="TextBox 6"/>
          <p:cNvSpPr txBox="1"/>
          <p:nvPr/>
        </p:nvSpPr>
        <p:spPr>
          <a:xfrm>
            <a:off x="1848612" y="6334754"/>
            <a:ext cx="5300041" cy="369332"/>
          </a:xfrm>
          <a:prstGeom prst="rect">
            <a:avLst/>
          </a:prstGeom>
          <a:noFill/>
        </p:spPr>
        <p:txBody>
          <a:bodyPr wrap="none" rtlCol="0">
            <a:spAutoFit/>
          </a:bodyPr>
          <a:lstStyle/>
          <a:p>
            <a:r>
              <a:rPr lang="en-US" dirty="0" smtClean="0">
                <a:solidFill>
                  <a:srgbClr val="FF0000"/>
                </a:solidFill>
              </a:rPr>
              <a:t>Kong, Xue and Liu (MWR 2017  - to be submitted)</a:t>
            </a:r>
            <a:endParaRPr lang="en-US" dirty="0">
              <a:solidFill>
                <a:srgbClr val="FF0000"/>
              </a:solidFill>
            </a:endParaRPr>
          </a:p>
        </p:txBody>
      </p:sp>
    </p:spTree>
    <p:extLst>
      <p:ext uri="{BB962C8B-B14F-4D97-AF65-F5344CB8AC3E}">
        <p14:creationId xmlns:p14="http://schemas.microsoft.com/office/powerpoint/2010/main" val="8102944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case application</a:t>
            </a:r>
            <a:endParaRPr lang="en-US" dirty="0"/>
          </a:p>
        </p:txBody>
      </p:sp>
      <p:sp>
        <p:nvSpPr>
          <p:cNvPr id="3" name="Content Placeholder 2"/>
          <p:cNvSpPr>
            <a:spLocks noGrp="1"/>
          </p:cNvSpPr>
          <p:nvPr>
            <p:ph idx="1"/>
          </p:nvPr>
        </p:nvSpPr>
        <p:spPr/>
        <p:txBody>
          <a:bodyPr/>
          <a:lstStyle/>
          <a:p>
            <a:r>
              <a:rPr lang="en-US" dirty="0" smtClean="0"/>
              <a:t>Compare performance of the analyses and forecasts from hybrid En3DVar with those from 3DVar, EnKF, and </a:t>
            </a:r>
            <a:r>
              <a:rPr lang="en-US" dirty="0" err="1" smtClean="0"/>
              <a:t>DfEnKF</a:t>
            </a:r>
            <a:r>
              <a:rPr lang="en-US" dirty="0" smtClean="0"/>
              <a:t>.</a:t>
            </a:r>
          </a:p>
        </p:txBody>
      </p:sp>
    </p:spTree>
    <p:extLst>
      <p:ext uri="{BB962C8B-B14F-4D97-AF65-F5344CB8AC3E}">
        <p14:creationId xmlns:p14="http://schemas.microsoft.com/office/powerpoint/2010/main" val="28433177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Case overview: dry line induced multi-cell (including tornadic supercell) </a:t>
            </a:r>
            <a:r>
              <a:rPr lang="en-US" sz="2800" dirty="0" smtClean="0"/>
              <a:t>storms </a:t>
            </a:r>
            <a:r>
              <a:rPr lang="en-US" sz="2800" dirty="0" smtClean="0"/>
              <a:t>on </a:t>
            </a:r>
            <a:r>
              <a:rPr lang="en-US" sz="2800" dirty="0"/>
              <a:t>10 May 2010</a:t>
            </a:r>
          </a:p>
        </p:txBody>
      </p:sp>
      <p:pic>
        <p:nvPicPr>
          <p:cNvPr id="7" name="Content Placeholder 6" descr="may10_Obs.gif"/>
          <p:cNvPicPr>
            <a:picLocks noGrp="1" noChangeAspect="1"/>
          </p:cNvPicPr>
          <p:nvPr>
            <p:ph idx="1"/>
          </p:nvPr>
        </p:nvPicPr>
        <p:blipFill>
          <a:blip r:embed="rId2" cstate="screen">
            <a:extLst>
              <a:ext uri="{28A0092B-C50C-407E-A947-70E740481C1C}">
                <a14:useLocalDpi xmlns:a14="http://schemas.microsoft.com/office/drawing/2010/main"/>
              </a:ext>
            </a:extLst>
          </a:blip>
          <a:srcRect t="7197" b="7197"/>
          <a:stretch>
            <a:fillRect/>
          </a:stretch>
        </p:blipFill>
        <p:spPr/>
      </p:pic>
      <p:sp>
        <p:nvSpPr>
          <p:cNvPr id="5" name="TextBox 4"/>
          <p:cNvSpPr txBox="1"/>
          <p:nvPr/>
        </p:nvSpPr>
        <p:spPr>
          <a:xfrm>
            <a:off x="5384800" y="6168023"/>
            <a:ext cx="3090409" cy="338554"/>
          </a:xfrm>
          <a:prstGeom prst="rect">
            <a:avLst/>
          </a:prstGeom>
          <a:noFill/>
        </p:spPr>
        <p:txBody>
          <a:bodyPr wrap="none" rtlCol="0">
            <a:spAutoFit/>
          </a:bodyPr>
          <a:lstStyle/>
          <a:p>
            <a:pPr defTabSz="457200" eaLnBrk="1" fontAlgn="auto" hangingPunct="1">
              <a:spcBef>
                <a:spcPts val="0"/>
              </a:spcBef>
              <a:spcAft>
                <a:spcPts val="0"/>
              </a:spcAft>
            </a:pPr>
            <a:r>
              <a:rPr lang="en-US" sz="1600" i="1" dirty="0" smtClean="0">
                <a:solidFill>
                  <a:prstClr val="black"/>
                </a:solidFill>
                <a:latin typeface="Calibri"/>
              </a:rPr>
              <a:t>Generated using </a:t>
            </a:r>
            <a:r>
              <a:rPr lang="en-US" sz="1600" i="1" dirty="0" err="1" smtClean="0">
                <a:solidFill>
                  <a:prstClr val="black"/>
                </a:solidFill>
                <a:latin typeface="Calibri"/>
              </a:rPr>
              <a:t>WeatherScope</a:t>
            </a:r>
            <a:endParaRPr lang="en-US" sz="1600" i="1" dirty="0">
              <a:solidFill>
                <a:prstClr val="black"/>
              </a:solidFill>
              <a:latin typeface="Calibri"/>
            </a:endParaRPr>
          </a:p>
        </p:txBody>
      </p:sp>
    </p:spTree>
    <p:extLst>
      <p:ext uri="{BB962C8B-B14F-4D97-AF65-F5344CB8AC3E}">
        <p14:creationId xmlns:p14="http://schemas.microsoft.com/office/powerpoint/2010/main" val="1110815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Flow diagram of the experiments</a:t>
            </a:r>
            <a:endParaRPr lang="en-US" sz="3600" dirty="0"/>
          </a:p>
        </p:txBody>
      </p:sp>
      <p:sp>
        <p:nvSpPr>
          <p:cNvPr id="6" name="Content Placeholder 2"/>
          <p:cNvSpPr txBox="1">
            <a:spLocks/>
          </p:cNvSpPr>
          <p:nvPr/>
        </p:nvSpPr>
        <p:spPr bwMode="auto">
          <a:xfrm>
            <a:off x="1182688" y="1373061"/>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lr>
                <a:schemeClr val="hlink"/>
              </a:buClr>
              <a:buSzPct val="55000"/>
              <a:buFont typeface="Wingdings" charset="0"/>
              <a:buChar char="n"/>
              <a:defRPr sz="2800">
                <a:solidFill>
                  <a:schemeClr val="tx1"/>
                </a:solidFill>
                <a:latin typeface="+mn-lt"/>
                <a:ea typeface="ＭＳ Ｐゴシック" charset="0"/>
              </a:defRPr>
            </a:lvl2pPr>
            <a:lvl3pPr marL="1143000" indent="-228600" algn="l" rtl="0" eaLnBrk="1" fontAlgn="base" hangingPunct="1">
              <a:spcBef>
                <a:spcPct val="20000"/>
              </a:spcBef>
              <a:spcAft>
                <a:spcPct val="0"/>
              </a:spcAft>
              <a:buClr>
                <a:schemeClr val="folHlink"/>
              </a:buClr>
              <a:buSzPct val="50000"/>
              <a:buFont typeface="Wingdings" charset="0"/>
              <a:buChar char="n"/>
              <a:defRPr sz="2400">
                <a:solidFill>
                  <a:schemeClr val="tx1"/>
                </a:solidFill>
                <a:latin typeface="+mn-lt"/>
                <a:ea typeface="ＭＳ Ｐゴシック" charset="0"/>
              </a:defRPr>
            </a:lvl3pPr>
            <a:lvl4pPr marL="1600200" indent="-228600" algn="l" rtl="0" eaLnBrk="1" fontAlgn="base" hangingPunct="1">
              <a:spcBef>
                <a:spcPct val="20000"/>
              </a:spcBef>
              <a:spcAft>
                <a:spcPct val="0"/>
              </a:spcAft>
              <a:buClr>
                <a:schemeClr val="accent2"/>
              </a:buClr>
              <a:buSzPct val="55000"/>
              <a:buFont typeface="Wingdings" charset="0"/>
              <a:buChar char="n"/>
              <a:defRPr sz="2000">
                <a:solidFill>
                  <a:schemeClr val="tx1"/>
                </a:solidFill>
                <a:latin typeface="+mn-lt"/>
                <a:ea typeface="ＭＳ Ｐゴシック" charset="0"/>
              </a:defRPr>
            </a:lvl4pPr>
            <a:lvl5pPr marL="2057400" indent="-228600" algn="l" rtl="0" eaLnBrk="1" fontAlgn="base" hangingPunct="1">
              <a:spcBef>
                <a:spcPct val="20000"/>
              </a:spcBef>
              <a:spcAft>
                <a:spcPct val="0"/>
              </a:spcAft>
              <a:buClr>
                <a:schemeClr val="accent1"/>
              </a:buClr>
              <a:buSzPct val="50000"/>
              <a:buFont typeface="Wingdings" charset="0"/>
              <a:buChar char="n"/>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defTabSz="457200">
              <a:buClr>
                <a:srgbClr val="800080"/>
              </a:buClr>
            </a:pPr>
            <a:r>
              <a:rPr lang="en-US" sz="2000" dirty="0">
                <a:solidFill>
                  <a:prstClr val="black"/>
                </a:solidFill>
              </a:rPr>
              <a:t>The first analysis is conducted after 30-minute integration of the initial perturbations at 21</a:t>
            </a:r>
            <a:r>
              <a:rPr lang="en-US" sz="2000" dirty="0" smtClean="0">
                <a:solidFill>
                  <a:prstClr val="black"/>
                </a:solidFill>
              </a:rPr>
              <a:t>:00 </a:t>
            </a:r>
            <a:r>
              <a:rPr lang="en-US" sz="2000" dirty="0">
                <a:solidFill>
                  <a:prstClr val="black"/>
                </a:solidFill>
              </a:rPr>
              <a:t>Z to </a:t>
            </a:r>
            <a:r>
              <a:rPr lang="en-US" sz="2000" dirty="0" smtClean="0">
                <a:solidFill>
                  <a:prstClr val="black"/>
                </a:solidFill>
              </a:rPr>
              <a:t>allow spin up of initial perturbations.</a:t>
            </a:r>
          </a:p>
          <a:p>
            <a:pPr defTabSz="457200">
              <a:buClr>
                <a:srgbClr val="800080"/>
              </a:buClr>
            </a:pPr>
            <a:r>
              <a:rPr lang="en-US" sz="2000" dirty="0">
                <a:solidFill>
                  <a:prstClr val="black"/>
                </a:solidFill>
              </a:rPr>
              <a:t>Oklahoma </a:t>
            </a:r>
            <a:r>
              <a:rPr lang="en-US" sz="2000" dirty="0" err="1">
                <a:solidFill>
                  <a:prstClr val="black"/>
                </a:solidFill>
              </a:rPr>
              <a:t>Mesonet</a:t>
            </a:r>
            <a:r>
              <a:rPr lang="en-US" sz="2000" dirty="0">
                <a:solidFill>
                  <a:prstClr val="black"/>
                </a:solidFill>
              </a:rPr>
              <a:t>, radar radial velocity and reflectivity data from four S band WSR-88D radars (KTLX, KINX, KVNX, KFDR) available from </a:t>
            </a:r>
            <a:r>
              <a:rPr lang="en-US" sz="2000" dirty="0" smtClean="0">
                <a:solidFill>
                  <a:prstClr val="black"/>
                </a:solidFill>
              </a:rPr>
              <a:t>21:</a:t>
            </a:r>
            <a:r>
              <a:rPr lang="en-US" sz="2000" dirty="0">
                <a:solidFill>
                  <a:prstClr val="black"/>
                </a:solidFill>
              </a:rPr>
              <a:t>30 Z to </a:t>
            </a:r>
            <a:r>
              <a:rPr lang="en-US" sz="2000" dirty="0" smtClean="0">
                <a:solidFill>
                  <a:prstClr val="black"/>
                </a:solidFill>
              </a:rPr>
              <a:t>22:</a:t>
            </a:r>
            <a:r>
              <a:rPr lang="en-US" sz="2000" dirty="0">
                <a:solidFill>
                  <a:prstClr val="black"/>
                </a:solidFill>
              </a:rPr>
              <a:t>30 Z are assimilated </a:t>
            </a:r>
            <a:r>
              <a:rPr lang="en-US" sz="2000" dirty="0" smtClean="0">
                <a:solidFill>
                  <a:prstClr val="black"/>
                </a:solidFill>
              </a:rPr>
              <a:t>very 5 min for an hour. One-hour following up forecasts are made as well.</a:t>
            </a:r>
            <a:endParaRPr lang="en-US" sz="2000" dirty="0">
              <a:solidFill>
                <a:prstClr val="black"/>
              </a:solidFill>
            </a:endParaRPr>
          </a:p>
        </p:txBody>
      </p:sp>
      <p:pic>
        <p:nvPicPr>
          <p:cNvPr id="4" name="Picture 3"/>
          <p:cNvPicPr>
            <a:picLocks noChangeAspect="1"/>
          </p:cNvPicPr>
          <p:nvPr/>
        </p:nvPicPr>
        <p:blipFill>
          <a:blip r:embed="rId3"/>
          <a:stretch>
            <a:fillRect/>
          </a:stretch>
        </p:blipFill>
        <p:spPr>
          <a:xfrm>
            <a:off x="1600200" y="3600382"/>
            <a:ext cx="7035800" cy="2873316"/>
          </a:xfrm>
          <a:prstGeom prst="rect">
            <a:avLst/>
          </a:prstGeom>
        </p:spPr>
      </p:pic>
    </p:spTree>
    <p:extLst>
      <p:ext uri="{BB962C8B-B14F-4D97-AF65-F5344CB8AC3E}">
        <p14:creationId xmlns:p14="http://schemas.microsoft.com/office/powerpoint/2010/main" val="26815141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4"/>
          <p:cNvSpPr>
            <a:spLocks noGrp="1" noChangeArrowheads="1"/>
          </p:cNvSpPr>
          <p:nvPr>
            <p:ph type="title"/>
          </p:nvPr>
        </p:nvSpPr>
        <p:spPr>
          <a:xfrm>
            <a:off x="381000" y="228600"/>
            <a:ext cx="8305800" cy="1524000"/>
          </a:xfrm>
        </p:spPr>
        <p:txBody>
          <a:bodyPr/>
          <a:lstStyle/>
          <a:p>
            <a:pPr eaLnBrk="1" hangingPunct="1"/>
            <a:r>
              <a:rPr lang="en-US" sz="2800" b="1" dirty="0" smtClean="0">
                <a:solidFill>
                  <a:srgbClr val="0000FF"/>
                </a:solidFill>
              </a:rPr>
              <a:t>Gilbert Skill Scores as a Function of Time</a:t>
            </a:r>
            <a:r>
              <a:rPr lang="en-US" sz="4000" dirty="0" smtClean="0">
                <a:solidFill>
                  <a:srgbClr val="0000FF"/>
                </a:solidFill>
              </a:rPr>
              <a:t>     </a:t>
            </a:r>
            <a:r>
              <a:rPr lang="en-US" sz="2400" i="1" dirty="0" smtClean="0">
                <a:solidFill>
                  <a:srgbClr val="0000FF"/>
                </a:solidFill>
              </a:rPr>
              <a:t>(20 </a:t>
            </a:r>
            <a:r>
              <a:rPr lang="en-US" sz="2400" i="1" dirty="0" err="1" smtClean="0">
                <a:solidFill>
                  <a:srgbClr val="0000FF"/>
                </a:solidFill>
              </a:rPr>
              <a:t>dBZ</a:t>
            </a:r>
            <a:r>
              <a:rPr lang="en-US" sz="2400" i="1" dirty="0" smtClean="0">
                <a:solidFill>
                  <a:srgbClr val="0000FF"/>
                </a:solidFill>
              </a:rPr>
              <a:t> and 40 </a:t>
            </a:r>
            <a:r>
              <a:rPr lang="en-US" sz="2400" i="1" dirty="0" err="1" smtClean="0">
                <a:solidFill>
                  <a:srgbClr val="0000FF"/>
                </a:solidFill>
              </a:rPr>
              <a:t>dBZ</a:t>
            </a:r>
            <a:r>
              <a:rPr lang="en-US" sz="2400" i="1" dirty="0" smtClean="0">
                <a:solidFill>
                  <a:srgbClr val="0000FF"/>
                </a:solidFill>
              </a:rPr>
              <a:t> reflectivity thresholds during SFE2009)</a:t>
            </a:r>
          </a:p>
        </p:txBody>
      </p:sp>
      <p:pic>
        <p:nvPicPr>
          <p:cNvPr id="364547"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3400" y="1828800"/>
            <a:ext cx="5645150" cy="4114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4548" name="Text Box 7"/>
          <p:cNvSpPr txBox="1">
            <a:spLocks noChangeArrowheads="1"/>
          </p:cNvSpPr>
          <p:nvPr/>
        </p:nvSpPr>
        <p:spPr bwMode="auto">
          <a:xfrm>
            <a:off x="2133600" y="6118578"/>
            <a:ext cx="370636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sz="1600" b="0" i="1" dirty="0">
                <a:solidFill>
                  <a:srgbClr val="000000"/>
                </a:solidFill>
                <a:latin typeface="Arial" pitchFamily="34" charset="0"/>
              </a:rPr>
              <a:t>(Courtesy Tara</a:t>
            </a:r>
            <a:r>
              <a:rPr lang="en-US" sz="1600" i="1" dirty="0">
                <a:solidFill>
                  <a:srgbClr val="000000"/>
                </a:solidFill>
                <a:latin typeface="Arial" pitchFamily="34" charset="0"/>
              </a:rPr>
              <a:t> </a:t>
            </a:r>
            <a:r>
              <a:rPr lang="en-US" sz="1600" b="0" i="1" dirty="0" smtClean="0">
                <a:solidFill>
                  <a:srgbClr val="000000"/>
                </a:solidFill>
                <a:latin typeface="Arial" pitchFamily="34" charset="0"/>
              </a:rPr>
              <a:t>Jensen of DTC)</a:t>
            </a:r>
            <a:endParaRPr lang="en-US" sz="1600" b="0" i="1" dirty="0">
              <a:solidFill>
                <a:srgbClr val="000000"/>
              </a:solidFill>
              <a:latin typeface="Arial" pitchFamily="34" charset="0"/>
            </a:endParaRPr>
          </a:p>
        </p:txBody>
      </p:sp>
      <p:sp>
        <p:nvSpPr>
          <p:cNvPr id="364549" name="Text Box 8"/>
          <p:cNvSpPr txBox="1">
            <a:spLocks noChangeArrowheads="1"/>
          </p:cNvSpPr>
          <p:nvPr/>
        </p:nvSpPr>
        <p:spPr bwMode="auto">
          <a:xfrm>
            <a:off x="1371600" y="3344863"/>
            <a:ext cx="2133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sz="1800" b="0">
                <a:solidFill>
                  <a:srgbClr val="FF0000"/>
                </a:solidFill>
                <a:latin typeface="Arial Rounded MT Bold" pitchFamily="34" charset="0"/>
              </a:rPr>
              <a:t>With Radar Data</a:t>
            </a:r>
          </a:p>
        </p:txBody>
      </p:sp>
      <p:sp>
        <p:nvSpPr>
          <p:cNvPr id="364550" name="Text Box 12"/>
          <p:cNvSpPr txBox="1">
            <a:spLocks noChangeArrowheads="1"/>
          </p:cNvSpPr>
          <p:nvPr/>
        </p:nvSpPr>
        <p:spPr bwMode="auto">
          <a:xfrm>
            <a:off x="3581400" y="4267200"/>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sz="1800" b="0">
                <a:solidFill>
                  <a:srgbClr val="0000FF"/>
                </a:solidFill>
                <a:latin typeface="Arial Rounded MT Bold" pitchFamily="34" charset="0"/>
              </a:rPr>
              <a:t>Without Radar Data</a:t>
            </a:r>
          </a:p>
        </p:txBody>
      </p:sp>
      <p:sp>
        <p:nvSpPr>
          <p:cNvPr id="364551" name="Text Box 13"/>
          <p:cNvSpPr txBox="1">
            <a:spLocks noChangeArrowheads="1"/>
          </p:cNvSpPr>
          <p:nvPr/>
        </p:nvSpPr>
        <p:spPr bwMode="auto">
          <a:xfrm>
            <a:off x="6400800" y="2506663"/>
            <a:ext cx="25146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sz="1600" dirty="0">
                <a:solidFill>
                  <a:srgbClr val="000000"/>
                </a:solidFill>
                <a:latin typeface="Arial" pitchFamily="34" charset="0"/>
              </a:rPr>
              <a:t>CN and C0 reflectivity </a:t>
            </a:r>
            <a:r>
              <a:rPr lang="en-US" sz="1600" dirty="0" smtClean="0">
                <a:solidFill>
                  <a:srgbClr val="000000"/>
                </a:solidFill>
                <a:latin typeface="Arial" pitchFamily="34" charset="0"/>
              </a:rPr>
              <a:t>forecasts from CAPS:</a:t>
            </a:r>
            <a:endParaRPr lang="en-US" sz="1600" dirty="0">
              <a:solidFill>
                <a:srgbClr val="000000"/>
              </a:solidFill>
              <a:latin typeface="Arial" pitchFamily="34" charset="0"/>
            </a:endParaRPr>
          </a:p>
          <a:p>
            <a:pPr eaLnBrk="1" hangingPunct="1">
              <a:spcBef>
                <a:spcPct val="50000"/>
              </a:spcBef>
            </a:pPr>
            <a:r>
              <a:rPr lang="en-US" sz="1600" i="1" dirty="0">
                <a:solidFill>
                  <a:srgbClr val="000000"/>
                </a:solidFill>
                <a:latin typeface="Arial" pitchFamily="34" charset="0"/>
              </a:rPr>
              <a:t>Impact of radar data greatest early in forecast </a:t>
            </a:r>
            <a:r>
              <a:rPr lang="en-US" sz="1600" i="1" dirty="0" smtClean="0">
                <a:solidFill>
                  <a:srgbClr val="000000"/>
                </a:solidFill>
                <a:latin typeface="Arial" pitchFamily="34" charset="0"/>
              </a:rPr>
              <a:t>period</a:t>
            </a:r>
          </a:p>
          <a:p>
            <a:pPr eaLnBrk="1" hangingPunct="1">
              <a:spcBef>
                <a:spcPct val="50000"/>
              </a:spcBef>
            </a:pPr>
            <a:r>
              <a:rPr lang="en-US" sz="1600" i="1" dirty="0" smtClean="0">
                <a:solidFill>
                  <a:srgbClr val="000000"/>
                </a:solidFill>
                <a:latin typeface="Arial" pitchFamily="34" charset="0"/>
              </a:rPr>
              <a:t>CN scores falls rapidly within first few hours</a:t>
            </a:r>
            <a:endParaRPr lang="en-US" sz="1600" i="1" dirty="0">
              <a:solidFill>
                <a:srgbClr val="000000"/>
              </a:solidFill>
              <a:latin typeface="Arial" pitchFamily="34" charset="0"/>
            </a:endParaRPr>
          </a:p>
          <a:p>
            <a:pPr eaLnBrk="1" hangingPunct="1">
              <a:spcBef>
                <a:spcPct val="50000"/>
              </a:spcBef>
            </a:pPr>
            <a:r>
              <a:rPr lang="en-US" sz="1600" i="1" dirty="0" smtClean="0">
                <a:solidFill>
                  <a:srgbClr val="000000"/>
                </a:solidFill>
                <a:latin typeface="Arial" pitchFamily="34" charset="0"/>
              </a:rPr>
              <a:t>Scores of CN &amp; C0 similar </a:t>
            </a:r>
            <a:r>
              <a:rPr lang="en-US" sz="1600" i="1" dirty="0">
                <a:solidFill>
                  <a:srgbClr val="000000"/>
                </a:solidFill>
                <a:latin typeface="Arial" pitchFamily="34" charset="0"/>
              </a:rPr>
              <a:t>by 9-12 </a:t>
            </a:r>
            <a:r>
              <a:rPr lang="en-US" sz="1600" i="1" dirty="0" err="1">
                <a:solidFill>
                  <a:srgbClr val="000000"/>
                </a:solidFill>
                <a:latin typeface="Arial" pitchFamily="34" charset="0"/>
              </a:rPr>
              <a:t>hrs</a:t>
            </a:r>
            <a:r>
              <a:rPr lang="en-US" sz="1600" b="0" i="1" dirty="0">
                <a:solidFill>
                  <a:srgbClr val="000000"/>
                </a:solidFill>
                <a:latin typeface="Arial" pitchFamily="34" charset="0"/>
              </a:rPr>
              <a:t> </a:t>
            </a:r>
          </a:p>
        </p:txBody>
      </p:sp>
      <p:sp>
        <p:nvSpPr>
          <p:cNvPr id="364552" name="Text Box 14"/>
          <p:cNvSpPr txBox="1">
            <a:spLocks noChangeArrowheads="1"/>
          </p:cNvSpPr>
          <p:nvPr/>
        </p:nvSpPr>
        <p:spPr bwMode="auto">
          <a:xfrm>
            <a:off x="4191000" y="3649663"/>
            <a:ext cx="1219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sz="1200">
                <a:solidFill>
                  <a:srgbClr val="000000"/>
                </a:solidFill>
                <a:latin typeface="Arial" pitchFamily="34" charset="0"/>
              </a:rPr>
              <a:t>20 dBZ</a:t>
            </a:r>
          </a:p>
        </p:txBody>
      </p:sp>
      <p:sp>
        <p:nvSpPr>
          <p:cNvPr id="364553" name="Text Box 16"/>
          <p:cNvSpPr txBox="1">
            <a:spLocks noChangeArrowheads="1"/>
          </p:cNvSpPr>
          <p:nvPr/>
        </p:nvSpPr>
        <p:spPr bwMode="auto">
          <a:xfrm>
            <a:off x="4267200" y="5029200"/>
            <a:ext cx="1295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sz="1200">
                <a:solidFill>
                  <a:srgbClr val="000000"/>
                </a:solidFill>
                <a:latin typeface="Arial" pitchFamily="34" charset="0"/>
              </a:rPr>
              <a:t>40 dBZ</a:t>
            </a:r>
          </a:p>
        </p:txBody>
      </p:sp>
      <p:pic>
        <p:nvPicPr>
          <p:cNvPr id="10" name="Picture 10" descr="noaa"/>
          <p:cNvPicPr>
            <a:picLocks noChangeAspect="1" noChangeArrowheads="1"/>
          </p:cNvPicPr>
          <p:nvPr/>
        </p:nvPicPr>
        <p:blipFill>
          <a:blip r:embed="rId4" cstate="print"/>
          <a:srcRect/>
          <a:stretch>
            <a:fillRect/>
          </a:stretch>
        </p:blipFill>
        <p:spPr bwMode="auto">
          <a:xfrm>
            <a:off x="0" y="0"/>
            <a:ext cx="685800" cy="685800"/>
          </a:xfrm>
          <a:prstGeom prst="rect">
            <a:avLst/>
          </a:prstGeom>
          <a:noFill/>
        </p:spPr>
      </p:pic>
      <p:pic>
        <p:nvPicPr>
          <p:cNvPr id="11" name="Picture 11" descr="spclogo"/>
          <p:cNvPicPr>
            <a:picLocks noChangeAspect="1" noChangeArrowheads="1"/>
          </p:cNvPicPr>
          <p:nvPr/>
        </p:nvPicPr>
        <p:blipFill>
          <a:blip r:embed="rId5" cstate="print"/>
          <a:srcRect/>
          <a:stretch>
            <a:fillRect/>
          </a:stretch>
        </p:blipFill>
        <p:spPr bwMode="auto">
          <a:xfrm>
            <a:off x="7844589" y="0"/>
            <a:ext cx="1299410" cy="609600"/>
          </a:xfrm>
          <a:prstGeom prst="rect">
            <a:avLst/>
          </a:prstGeom>
          <a:noFill/>
        </p:spPr>
      </p:pic>
    </p:spTree>
    <p:extLst>
      <p:ext uri="{BB962C8B-B14F-4D97-AF65-F5344CB8AC3E}">
        <p14:creationId xmlns:p14="http://schemas.microsoft.com/office/powerpoint/2010/main" val="574541324"/>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Comparisons among CNTL, 3DVar, EnKF, </a:t>
            </a:r>
            <a:r>
              <a:rPr lang="en-US" sz="3200" dirty="0" err="1" smtClean="0"/>
              <a:t>DfEnKF</a:t>
            </a:r>
            <a:r>
              <a:rPr lang="en-US" sz="3200" dirty="0" smtClean="0"/>
              <a:t>, pure and hybrid En3DVar</a:t>
            </a:r>
            <a:endParaRPr lang="en-US" sz="3200" dirty="0"/>
          </a:p>
        </p:txBody>
      </p:sp>
      <p:sp>
        <p:nvSpPr>
          <p:cNvPr id="3" name="TextBox 2"/>
          <p:cNvSpPr txBox="1"/>
          <p:nvPr/>
        </p:nvSpPr>
        <p:spPr>
          <a:xfrm>
            <a:off x="5457399" y="1802674"/>
            <a:ext cx="3737401" cy="4678204"/>
          </a:xfrm>
          <a:prstGeom prst="rect">
            <a:avLst/>
          </a:prstGeom>
          <a:noFill/>
        </p:spPr>
        <p:txBody>
          <a:bodyPr wrap="square" rtlCol="0">
            <a:spAutoFit/>
          </a:bodyPr>
          <a:lstStyle/>
          <a:p>
            <a:pPr defTabSz="457200" eaLnBrk="1" fontAlgn="auto" hangingPunct="1">
              <a:spcBef>
                <a:spcPts val="0"/>
              </a:spcBef>
              <a:spcAft>
                <a:spcPts val="0"/>
              </a:spcAft>
            </a:pPr>
            <a:r>
              <a:rPr lang="en-US" sz="2000" dirty="0" smtClean="0">
                <a:solidFill>
                  <a:prstClr val="black"/>
                </a:solidFill>
                <a:latin typeface="Calibri"/>
              </a:rPr>
              <a:t>The errors of velocity forecasts within the DA cycle increase quickly for most of the algorithms, except EnKF. In this case, the mean of the ensemble forecasts (for EnKF) is better than a single deterministic forecast (for </a:t>
            </a:r>
            <a:r>
              <a:rPr lang="en-US" sz="2000" dirty="0" err="1" smtClean="0">
                <a:solidFill>
                  <a:prstClr val="black"/>
                </a:solidFill>
                <a:latin typeface="Calibri"/>
              </a:rPr>
              <a:t>DfEnKF</a:t>
            </a:r>
            <a:r>
              <a:rPr lang="en-US" sz="2000" dirty="0" smtClean="0">
                <a:solidFill>
                  <a:prstClr val="black"/>
                </a:solidFill>
                <a:latin typeface="Calibri"/>
              </a:rPr>
              <a:t>).</a:t>
            </a:r>
          </a:p>
          <a:p>
            <a:pPr defTabSz="457200" eaLnBrk="1" fontAlgn="auto" hangingPunct="1">
              <a:spcBef>
                <a:spcPts val="0"/>
              </a:spcBef>
              <a:spcAft>
                <a:spcPts val="0"/>
              </a:spcAft>
            </a:pPr>
            <a:endParaRPr lang="en-US" sz="2000" dirty="0">
              <a:solidFill>
                <a:prstClr val="black"/>
              </a:solidFill>
              <a:latin typeface="Calibri"/>
            </a:endParaRPr>
          </a:p>
          <a:p>
            <a:pPr defTabSz="457200" eaLnBrk="1" fontAlgn="auto" hangingPunct="1">
              <a:spcBef>
                <a:spcPts val="0"/>
              </a:spcBef>
              <a:spcAft>
                <a:spcPts val="0"/>
              </a:spcAft>
            </a:pPr>
            <a:r>
              <a:rPr lang="en-US" sz="2000" dirty="0" smtClean="0">
                <a:solidFill>
                  <a:prstClr val="black"/>
                </a:solidFill>
                <a:latin typeface="Calibri"/>
              </a:rPr>
              <a:t>EnKF and </a:t>
            </a:r>
            <a:r>
              <a:rPr lang="en-US" sz="2000" dirty="0" err="1" smtClean="0">
                <a:solidFill>
                  <a:prstClr val="black"/>
                </a:solidFill>
                <a:latin typeface="Calibri"/>
              </a:rPr>
              <a:t>DfEnKF</a:t>
            </a:r>
            <a:r>
              <a:rPr lang="en-US" sz="2000" dirty="0" smtClean="0">
                <a:solidFill>
                  <a:prstClr val="black"/>
                </a:solidFill>
                <a:latin typeface="Calibri"/>
              </a:rPr>
              <a:t> perform </a:t>
            </a:r>
            <a:r>
              <a:rPr lang="en-US" sz="2000" dirty="0" smtClean="0">
                <a:solidFill>
                  <a:prstClr val="black"/>
                </a:solidFill>
                <a:latin typeface="Calibri"/>
              </a:rPr>
              <a:t>similarly and </a:t>
            </a:r>
            <a:r>
              <a:rPr lang="en-US" sz="2000" dirty="0" smtClean="0">
                <a:solidFill>
                  <a:prstClr val="black"/>
                </a:solidFill>
                <a:latin typeface="Calibri"/>
              </a:rPr>
              <a:t>are poorer than the others for reflectivity analyses and forecasts within the DA cycles (except CNTL).</a:t>
            </a:r>
          </a:p>
          <a:p>
            <a:pPr defTabSz="457200" eaLnBrk="1" fontAlgn="auto" hangingPunct="1">
              <a:spcBef>
                <a:spcPts val="0"/>
              </a:spcBef>
              <a:spcAft>
                <a:spcPts val="0"/>
              </a:spcAft>
            </a:pPr>
            <a:endParaRPr lang="en-US" dirty="0">
              <a:solidFill>
                <a:prstClr val="black"/>
              </a:solidFill>
              <a:latin typeface="Calibri"/>
            </a:endParaRPr>
          </a:p>
        </p:txBody>
      </p:sp>
      <p:pic>
        <p:nvPicPr>
          <p:cNvPr id="5" name="Picture 4"/>
          <p:cNvPicPr>
            <a:picLocks noChangeAspect="1"/>
          </p:cNvPicPr>
          <p:nvPr/>
        </p:nvPicPr>
        <p:blipFill>
          <a:blip r:embed="rId3"/>
          <a:stretch>
            <a:fillRect/>
          </a:stretch>
        </p:blipFill>
        <p:spPr>
          <a:xfrm>
            <a:off x="0" y="1802674"/>
            <a:ext cx="5457399" cy="4873015"/>
          </a:xfrm>
          <a:prstGeom prst="rect">
            <a:avLst/>
          </a:prstGeom>
        </p:spPr>
      </p:pic>
    </p:spTree>
    <p:extLst>
      <p:ext uri="{BB962C8B-B14F-4D97-AF65-F5344CB8AC3E}">
        <p14:creationId xmlns:p14="http://schemas.microsoft.com/office/powerpoint/2010/main" val="10555014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ef1km43600.tiff"/>
          <p:cNvPicPr>
            <a:picLocks noGrp="1"/>
          </p:cNvPicPr>
          <p:nvPr>
            <p:ph idx="1"/>
          </p:nvPr>
        </p:nvPicPr>
        <p:blipFill rotWithShape="1">
          <a:blip r:embed="rId2">
            <a:extLst>
              <a:ext uri="{28A0092B-C50C-407E-A947-70E740481C1C}">
                <a14:useLocalDpi xmlns:a14="http://schemas.microsoft.com/office/drawing/2010/main" val="0"/>
              </a:ext>
            </a:extLst>
          </a:blip>
          <a:srcRect l="-498" r="100"/>
          <a:stretch/>
        </p:blipFill>
        <p:spPr>
          <a:xfrm>
            <a:off x="387963" y="1408112"/>
            <a:ext cx="8429012" cy="5020056"/>
          </a:xfrm>
        </p:spPr>
      </p:pic>
      <p:sp>
        <p:nvSpPr>
          <p:cNvPr id="5" name="Title 1"/>
          <p:cNvSpPr>
            <a:spLocks noGrp="1"/>
          </p:cNvSpPr>
          <p:nvPr>
            <p:ph type="title"/>
          </p:nvPr>
        </p:nvSpPr>
        <p:spPr>
          <a:xfrm>
            <a:off x="533400" y="419100"/>
            <a:ext cx="8410575" cy="723900"/>
          </a:xfrm>
        </p:spPr>
        <p:txBody>
          <a:bodyPr/>
          <a:lstStyle/>
          <a:p>
            <a:r>
              <a:rPr lang="en-US" sz="3200" dirty="0"/>
              <a:t>45-minute reflectivity forecasts at 1km AGL</a:t>
            </a:r>
          </a:p>
        </p:txBody>
      </p:sp>
      <p:sp>
        <p:nvSpPr>
          <p:cNvPr id="6" name="TextBox 5"/>
          <p:cNvSpPr txBox="1"/>
          <p:nvPr/>
        </p:nvSpPr>
        <p:spPr>
          <a:xfrm>
            <a:off x="3540871" y="1930400"/>
            <a:ext cx="3665862" cy="369332"/>
          </a:xfrm>
          <a:prstGeom prst="rect">
            <a:avLst/>
          </a:prstGeom>
          <a:noFill/>
        </p:spPr>
        <p:txBody>
          <a:bodyPr wrap="none" rtlCol="0">
            <a:spAutoFit/>
          </a:bodyPr>
          <a:lstStyle/>
          <a:p>
            <a:pPr defTabSz="457200" eaLnBrk="1" fontAlgn="auto" hangingPunct="1">
              <a:spcBef>
                <a:spcPts val="0"/>
              </a:spcBef>
              <a:spcAft>
                <a:spcPts val="0"/>
              </a:spcAft>
            </a:pPr>
            <a:r>
              <a:rPr lang="en-US" dirty="0" smtClean="0">
                <a:solidFill>
                  <a:srgbClr val="FF0000"/>
                </a:solidFill>
                <a:latin typeface="Calibri"/>
              </a:rPr>
              <a:t>Too linear!                   Too weak!</a:t>
            </a:r>
            <a:endParaRPr lang="en-US" dirty="0">
              <a:solidFill>
                <a:srgbClr val="FF0000"/>
              </a:solidFill>
              <a:latin typeface="Calibri"/>
            </a:endParaRPr>
          </a:p>
        </p:txBody>
      </p:sp>
      <p:sp>
        <p:nvSpPr>
          <p:cNvPr id="7" name="TextBox 6"/>
          <p:cNvSpPr txBox="1"/>
          <p:nvPr/>
        </p:nvSpPr>
        <p:spPr>
          <a:xfrm>
            <a:off x="2215833" y="5223939"/>
            <a:ext cx="6602326" cy="369332"/>
          </a:xfrm>
          <a:prstGeom prst="rect">
            <a:avLst/>
          </a:prstGeom>
          <a:noFill/>
        </p:spPr>
        <p:txBody>
          <a:bodyPr wrap="none" rtlCol="0">
            <a:spAutoFit/>
          </a:bodyPr>
          <a:lstStyle/>
          <a:p>
            <a:pPr defTabSz="457200" eaLnBrk="1" fontAlgn="auto" hangingPunct="1">
              <a:spcBef>
                <a:spcPts val="0"/>
              </a:spcBef>
              <a:spcAft>
                <a:spcPts val="0"/>
              </a:spcAft>
            </a:pPr>
            <a:r>
              <a:rPr lang="en-US" dirty="0">
                <a:solidFill>
                  <a:srgbClr val="FF0000"/>
                </a:solidFill>
                <a:latin typeface="Calibri"/>
              </a:rPr>
              <a:t>W</a:t>
            </a:r>
            <a:r>
              <a:rPr lang="en-US" dirty="0" smtClean="0">
                <a:solidFill>
                  <a:srgbClr val="FF0000"/>
                </a:solidFill>
                <a:latin typeface="Calibri"/>
              </a:rPr>
              <a:t>eak!                          Less organized!                        Best!</a:t>
            </a:r>
            <a:endParaRPr lang="en-US" dirty="0">
              <a:solidFill>
                <a:srgbClr val="FF0000"/>
              </a:solidFill>
              <a:latin typeface="Calibri"/>
            </a:endParaRPr>
          </a:p>
        </p:txBody>
      </p:sp>
    </p:spTree>
    <p:extLst>
      <p:ext uri="{BB962C8B-B14F-4D97-AF65-F5344CB8AC3E}">
        <p14:creationId xmlns:p14="http://schemas.microsoft.com/office/powerpoint/2010/main" val="11969413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3002" y="1292478"/>
            <a:ext cx="4602798" cy="4968622"/>
          </a:xfrm>
          <a:prstGeom prst="rect">
            <a:avLst/>
          </a:prstGeom>
        </p:spPr>
      </p:pic>
      <p:sp>
        <p:nvSpPr>
          <p:cNvPr id="5" name="TextBox 4"/>
          <p:cNvSpPr txBox="1"/>
          <p:nvPr/>
        </p:nvSpPr>
        <p:spPr>
          <a:xfrm>
            <a:off x="3481988" y="2981404"/>
            <a:ext cx="1224314" cy="369332"/>
          </a:xfrm>
          <a:prstGeom prst="rect">
            <a:avLst/>
          </a:prstGeom>
          <a:noFill/>
        </p:spPr>
        <p:txBody>
          <a:bodyPr wrap="none" rtlCol="0">
            <a:spAutoFit/>
          </a:bodyPr>
          <a:lstStyle/>
          <a:p>
            <a:pPr defTabSz="457200" eaLnBrk="1" fontAlgn="auto" hangingPunct="1">
              <a:spcBef>
                <a:spcPts val="0"/>
              </a:spcBef>
              <a:spcAft>
                <a:spcPts val="0"/>
              </a:spcAft>
            </a:pPr>
            <a:r>
              <a:rPr lang="en-US" dirty="0">
                <a:solidFill>
                  <a:srgbClr val="FF0000"/>
                </a:solidFill>
                <a:latin typeface="Calibri"/>
              </a:rPr>
              <a:t>T</a:t>
            </a:r>
            <a:r>
              <a:rPr lang="en-US" dirty="0" smtClean="0">
                <a:solidFill>
                  <a:srgbClr val="FF0000"/>
                </a:solidFill>
                <a:latin typeface="Calibri"/>
              </a:rPr>
              <a:t>oo weak!</a:t>
            </a:r>
            <a:endParaRPr lang="en-US" dirty="0">
              <a:solidFill>
                <a:srgbClr val="FF0000"/>
              </a:solidFill>
              <a:latin typeface="Calibri"/>
            </a:endParaRPr>
          </a:p>
        </p:txBody>
      </p:sp>
      <p:sp>
        <p:nvSpPr>
          <p:cNvPr id="10" name="Title 9"/>
          <p:cNvSpPr>
            <a:spLocks noGrp="1"/>
          </p:cNvSpPr>
          <p:nvPr>
            <p:ph type="title"/>
          </p:nvPr>
        </p:nvSpPr>
        <p:spPr>
          <a:xfrm>
            <a:off x="787400" y="203200"/>
            <a:ext cx="8156575" cy="901700"/>
          </a:xfrm>
        </p:spPr>
        <p:txBody>
          <a:bodyPr/>
          <a:lstStyle/>
          <a:p>
            <a:r>
              <a:rPr lang="en-US" sz="4100" dirty="0"/>
              <a:t>1-hr Forecasts of updraft </a:t>
            </a:r>
            <a:r>
              <a:rPr lang="en-US" sz="4100" dirty="0" smtClean="0"/>
              <a:t>intensity</a:t>
            </a:r>
            <a:endParaRPr lang="en-US" sz="4100" dirty="0"/>
          </a:p>
        </p:txBody>
      </p:sp>
      <p:sp>
        <p:nvSpPr>
          <p:cNvPr id="9" name="Rectangle 8"/>
          <p:cNvSpPr/>
          <p:nvPr/>
        </p:nvSpPr>
        <p:spPr>
          <a:xfrm>
            <a:off x="660399" y="6237069"/>
            <a:ext cx="8143875" cy="461665"/>
          </a:xfrm>
          <a:prstGeom prst="rect">
            <a:avLst/>
          </a:prstGeom>
        </p:spPr>
        <p:txBody>
          <a:bodyPr wrap="square">
            <a:spAutoFit/>
          </a:bodyPr>
          <a:lstStyle/>
          <a:p>
            <a:pPr algn="ctr" defTabSz="457200" eaLnBrk="1" fontAlgn="auto" hangingPunct="1">
              <a:spcBef>
                <a:spcPts val="0"/>
              </a:spcBef>
              <a:spcAft>
                <a:spcPts val="0"/>
              </a:spcAft>
            </a:pPr>
            <a:r>
              <a:rPr lang="en-US" sz="2400" dirty="0">
                <a:solidFill>
                  <a:srgbClr val="FF0000"/>
                </a:solidFill>
                <a:latin typeface="Calibri"/>
              </a:rPr>
              <a:t>The </a:t>
            </a:r>
            <a:r>
              <a:rPr lang="en-US" sz="2400" dirty="0" smtClean="0">
                <a:solidFill>
                  <a:srgbClr val="FF0000"/>
                </a:solidFill>
                <a:latin typeface="Calibri"/>
              </a:rPr>
              <a:t>forecast of updraft intensity from 3DVar is too weak!.</a:t>
            </a:r>
            <a:endParaRPr lang="en-US" sz="2400" dirty="0">
              <a:solidFill>
                <a:srgbClr val="FF0000"/>
              </a:solidFill>
              <a:latin typeface="Calibri"/>
            </a:endParaRPr>
          </a:p>
        </p:txBody>
      </p:sp>
      <p:sp>
        <p:nvSpPr>
          <p:cNvPr id="13" name="Rectangle 12"/>
          <p:cNvSpPr/>
          <p:nvPr/>
        </p:nvSpPr>
        <p:spPr>
          <a:xfrm>
            <a:off x="3733800" y="1022866"/>
            <a:ext cx="2006600" cy="400110"/>
          </a:xfrm>
          <a:prstGeom prst="rect">
            <a:avLst/>
          </a:prstGeom>
        </p:spPr>
        <p:txBody>
          <a:bodyPr wrap="square">
            <a:spAutoFit/>
          </a:bodyPr>
          <a:lstStyle/>
          <a:p>
            <a:pPr algn="ctr" defTabSz="457200" eaLnBrk="1" fontAlgn="auto" hangingPunct="1">
              <a:spcBef>
                <a:spcPts val="0"/>
              </a:spcBef>
              <a:spcAft>
                <a:spcPts val="0"/>
              </a:spcAft>
            </a:pPr>
            <a:r>
              <a:rPr lang="en-US" sz="2000" dirty="0" smtClean="0">
                <a:solidFill>
                  <a:srgbClr val="FF0000"/>
                </a:solidFill>
                <a:latin typeface="Calibri"/>
              </a:rPr>
              <a:t>w(</a:t>
            </a:r>
            <a:r>
              <a:rPr lang="en-US" sz="2000" dirty="0">
                <a:solidFill>
                  <a:srgbClr val="FF0000"/>
                </a:solidFill>
                <a:latin typeface="Calibri"/>
              </a:rPr>
              <a:t>m s</a:t>
            </a:r>
            <a:r>
              <a:rPr lang="en-US" sz="2000" baseline="30000" dirty="0">
                <a:solidFill>
                  <a:srgbClr val="FF0000"/>
                </a:solidFill>
                <a:latin typeface="Calibri"/>
              </a:rPr>
              <a:t>-</a:t>
            </a:r>
            <a:r>
              <a:rPr lang="en-US" sz="2000" baseline="30000" dirty="0" smtClean="0">
                <a:solidFill>
                  <a:srgbClr val="FF0000"/>
                </a:solidFill>
                <a:latin typeface="Calibri"/>
              </a:rPr>
              <a:t>1</a:t>
            </a:r>
            <a:r>
              <a:rPr lang="en-US" sz="2000" dirty="0">
                <a:solidFill>
                  <a:srgbClr val="FF0000"/>
                </a:solidFill>
                <a:latin typeface="Calibri"/>
              </a:rPr>
              <a:t>)</a:t>
            </a:r>
            <a:endParaRPr lang="en-US" sz="2000" dirty="0">
              <a:solidFill>
                <a:prstClr val="black"/>
              </a:solidFill>
              <a:latin typeface="Calibri"/>
            </a:endParaRPr>
          </a:p>
        </p:txBody>
      </p:sp>
      <p:sp>
        <p:nvSpPr>
          <p:cNvPr id="2" name="TextBox 1"/>
          <p:cNvSpPr txBox="1"/>
          <p:nvPr/>
        </p:nvSpPr>
        <p:spPr>
          <a:xfrm>
            <a:off x="4737100" y="901700"/>
            <a:ext cx="184666" cy="369332"/>
          </a:xfrm>
          <a:prstGeom prst="rect">
            <a:avLst/>
          </a:prstGeom>
          <a:noFill/>
        </p:spPr>
        <p:txBody>
          <a:bodyPr wrap="none" rtlCol="0">
            <a:spAutoFit/>
          </a:bodyPr>
          <a:lstStyle/>
          <a:p>
            <a:pPr defTabSz="457200" eaLnBrk="1" fontAlgn="auto" hangingPunct="1">
              <a:spcBef>
                <a:spcPts val="0"/>
              </a:spcBef>
              <a:spcAft>
                <a:spcPts val="0"/>
              </a:spcAft>
            </a:pPr>
            <a:endParaRPr lang="en-US" dirty="0">
              <a:solidFill>
                <a:prstClr val="black"/>
              </a:solidFill>
              <a:latin typeface="Calibri"/>
            </a:endParaRPr>
          </a:p>
        </p:txBody>
      </p:sp>
    </p:spTree>
    <p:extLst>
      <p:ext uri="{BB962C8B-B14F-4D97-AF65-F5344CB8AC3E}">
        <p14:creationId xmlns:p14="http://schemas.microsoft.com/office/powerpoint/2010/main" val="23083783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1-hr Forecasts </a:t>
            </a:r>
            <a:r>
              <a:rPr lang="en-US" sz="4000" dirty="0" smtClean="0"/>
              <a:t>of the low-level </a:t>
            </a:r>
            <a:r>
              <a:rPr lang="en-US" sz="4000" dirty="0" err="1" smtClean="0"/>
              <a:t>mesocyclone</a:t>
            </a:r>
            <a:r>
              <a:rPr lang="en-US" sz="4000" dirty="0" smtClean="0"/>
              <a:t> (0.5</a:t>
            </a:r>
            <a:r>
              <a:rPr lang="en-US" sz="4000" baseline="30000" dirty="0" smtClean="0"/>
              <a:t>o</a:t>
            </a:r>
            <a:r>
              <a:rPr lang="en-US" sz="4000" dirty="0" smtClean="0"/>
              <a:t> tilt of KTLX)</a:t>
            </a:r>
            <a:endParaRPr lang="en-US" sz="4000" dirty="0"/>
          </a:p>
        </p:txBody>
      </p:sp>
      <p:pic>
        <p:nvPicPr>
          <p:cNvPr id="5" name="Picture 4" descr="ppiplt_fcst_only306002.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500" y="2091966"/>
            <a:ext cx="8823960" cy="2216134"/>
          </a:xfrm>
          <a:prstGeom prst="rect">
            <a:avLst/>
          </a:prstGeom>
        </p:spPr>
      </p:pic>
      <p:sp>
        <p:nvSpPr>
          <p:cNvPr id="6" name="Content Placeholder 2"/>
          <p:cNvSpPr txBox="1">
            <a:spLocks/>
          </p:cNvSpPr>
          <p:nvPr/>
        </p:nvSpPr>
        <p:spPr bwMode="auto">
          <a:xfrm>
            <a:off x="127000" y="4419599"/>
            <a:ext cx="8724900" cy="1712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lr>
                <a:schemeClr val="hlink"/>
              </a:buClr>
              <a:buSzPct val="55000"/>
              <a:buFont typeface="Wingdings" charset="0"/>
              <a:buChar char="n"/>
              <a:defRPr sz="2800">
                <a:solidFill>
                  <a:schemeClr val="tx1"/>
                </a:solidFill>
                <a:latin typeface="+mn-lt"/>
                <a:ea typeface="ＭＳ Ｐゴシック" charset="0"/>
              </a:defRPr>
            </a:lvl2pPr>
            <a:lvl3pPr marL="1143000" indent="-228600" algn="l" rtl="0" eaLnBrk="1" fontAlgn="base" hangingPunct="1">
              <a:spcBef>
                <a:spcPct val="20000"/>
              </a:spcBef>
              <a:spcAft>
                <a:spcPct val="0"/>
              </a:spcAft>
              <a:buClr>
                <a:schemeClr val="folHlink"/>
              </a:buClr>
              <a:buSzPct val="50000"/>
              <a:buFont typeface="Wingdings" charset="0"/>
              <a:buChar char="n"/>
              <a:defRPr sz="2400">
                <a:solidFill>
                  <a:schemeClr val="tx1"/>
                </a:solidFill>
                <a:latin typeface="+mn-lt"/>
                <a:ea typeface="ＭＳ Ｐゴシック" charset="0"/>
              </a:defRPr>
            </a:lvl3pPr>
            <a:lvl4pPr marL="1600200" indent="-228600" algn="l" rtl="0" eaLnBrk="1" fontAlgn="base" hangingPunct="1">
              <a:spcBef>
                <a:spcPct val="20000"/>
              </a:spcBef>
              <a:spcAft>
                <a:spcPct val="0"/>
              </a:spcAft>
              <a:buClr>
                <a:schemeClr val="accent2"/>
              </a:buClr>
              <a:buSzPct val="55000"/>
              <a:buFont typeface="Wingdings" charset="0"/>
              <a:buChar char="n"/>
              <a:defRPr sz="2000">
                <a:solidFill>
                  <a:schemeClr val="tx1"/>
                </a:solidFill>
                <a:latin typeface="+mn-lt"/>
                <a:ea typeface="ＭＳ Ｐゴシック" charset="0"/>
              </a:defRPr>
            </a:lvl4pPr>
            <a:lvl5pPr marL="2057400" indent="-228600" algn="l" rtl="0" eaLnBrk="1" fontAlgn="base" hangingPunct="1">
              <a:spcBef>
                <a:spcPct val="20000"/>
              </a:spcBef>
              <a:spcAft>
                <a:spcPct val="0"/>
              </a:spcAft>
              <a:buClr>
                <a:schemeClr val="accent1"/>
              </a:buClr>
              <a:buSzPct val="50000"/>
              <a:buFont typeface="Wingdings" charset="0"/>
              <a:buChar char="n"/>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defTabSz="457200">
              <a:buClr>
                <a:srgbClr val="800080"/>
              </a:buClr>
            </a:pPr>
            <a:r>
              <a:rPr lang="en-US" sz="2400" dirty="0" err="1">
                <a:solidFill>
                  <a:prstClr val="black"/>
                </a:solidFill>
              </a:rPr>
              <a:t>Mesocyclone</a:t>
            </a:r>
            <a:r>
              <a:rPr lang="en-US" sz="2400" dirty="0">
                <a:solidFill>
                  <a:prstClr val="black"/>
                </a:solidFill>
              </a:rPr>
              <a:t> is more clearly captured in the 60-min radial velocity forecasts at the lowest elevation angle of KTLX radar by </a:t>
            </a:r>
            <a:r>
              <a:rPr lang="en-US" sz="2400" dirty="0" smtClean="0">
                <a:solidFill>
                  <a:prstClr val="black"/>
                </a:solidFill>
              </a:rPr>
              <a:t>HEn3DVar </a:t>
            </a:r>
            <a:r>
              <a:rPr lang="en-US" sz="2400" dirty="0">
                <a:solidFill>
                  <a:prstClr val="black"/>
                </a:solidFill>
              </a:rPr>
              <a:t>than those from the others, </a:t>
            </a:r>
            <a:r>
              <a:rPr lang="en-US" sz="2400" dirty="0" smtClean="0">
                <a:solidFill>
                  <a:prstClr val="black"/>
                </a:solidFill>
              </a:rPr>
              <a:t>suggesting stronger </a:t>
            </a:r>
            <a:r>
              <a:rPr lang="en-US" sz="2400" dirty="0">
                <a:solidFill>
                  <a:prstClr val="black"/>
                </a:solidFill>
              </a:rPr>
              <a:t>rotation and a larger tornado </a:t>
            </a:r>
            <a:r>
              <a:rPr lang="en-US" sz="2400" dirty="0" smtClean="0">
                <a:solidFill>
                  <a:prstClr val="black"/>
                </a:solidFill>
              </a:rPr>
              <a:t>threat in the forecast.</a:t>
            </a:r>
            <a:endParaRPr lang="en-US" sz="2400" dirty="0">
              <a:solidFill>
                <a:prstClr val="black"/>
              </a:solidFill>
            </a:endParaRPr>
          </a:p>
        </p:txBody>
      </p:sp>
    </p:spTree>
    <p:extLst>
      <p:ext uri="{BB962C8B-B14F-4D97-AF65-F5344CB8AC3E}">
        <p14:creationId xmlns:p14="http://schemas.microsoft.com/office/powerpoint/2010/main" val="17499913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Conclusions</a:t>
            </a:r>
            <a:endParaRPr lang="en-US" dirty="0"/>
          </a:p>
        </p:txBody>
      </p:sp>
      <p:sp>
        <p:nvSpPr>
          <p:cNvPr id="6" name="Rounded Rectangle 5"/>
          <p:cNvSpPr/>
          <p:nvPr/>
        </p:nvSpPr>
        <p:spPr bwMode="auto">
          <a:xfrm>
            <a:off x="711200" y="1892300"/>
            <a:ext cx="8077200" cy="16510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lgn="just" defTabSz="457200" eaLnBrk="1" fontAlgn="auto" hangingPunct="1">
              <a:spcBef>
                <a:spcPts val="0"/>
              </a:spcBef>
              <a:spcAft>
                <a:spcPts val="0"/>
              </a:spcAft>
              <a:buClr>
                <a:srgbClr val="000090"/>
              </a:buClr>
              <a:buFont typeface="Wingdings" charset="2"/>
              <a:buChar char="§"/>
            </a:pPr>
            <a:r>
              <a:rPr lang="en-US" sz="2200" dirty="0">
                <a:solidFill>
                  <a:prstClr val="black"/>
                </a:solidFill>
                <a:latin typeface="Calibri"/>
                <a:ea typeface="ＭＳ Ｐゴシック" charset="0"/>
              </a:rPr>
              <a:t>For the real case, hybrid En3DVar outperforms </a:t>
            </a:r>
            <a:r>
              <a:rPr lang="en-US" sz="2200" b="1" dirty="0">
                <a:solidFill>
                  <a:srgbClr val="000090"/>
                </a:solidFill>
                <a:latin typeface="Calibri"/>
                <a:ea typeface="ＭＳ Ｐゴシック" charset="0"/>
              </a:rPr>
              <a:t>3DVar</a:t>
            </a:r>
            <a:r>
              <a:rPr lang="en-US" sz="2200" dirty="0">
                <a:solidFill>
                  <a:prstClr val="black"/>
                </a:solidFill>
                <a:latin typeface="Calibri"/>
                <a:ea typeface="ＭＳ Ｐゴシック" charset="0"/>
              </a:rPr>
              <a:t> (</a:t>
            </a:r>
            <a:r>
              <a:rPr lang="en-US" sz="2200" b="1" dirty="0" smtClean="0">
                <a:solidFill>
                  <a:srgbClr val="FF0000"/>
                </a:solidFill>
                <a:latin typeface="Calibri"/>
                <a:ea typeface="ＭＳ Ｐゴシック" charset="0"/>
              </a:rPr>
              <a:t>EnKF</a:t>
            </a:r>
            <a:r>
              <a:rPr lang="en-US" sz="2200" dirty="0" smtClean="0">
                <a:solidFill>
                  <a:prstClr val="black"/>
                </a:solidFill>
                <a:latin typeface="Calibri"/>
                <a:ea typeface="ＭＳ Ｐゴシック" charset="0"/>
              </a:rPr>
              <a:t>) </a:t>
            </a:r>
            <a:r>
              <a:rPr lang="en-US" sz="2200" dirty="0">
                <a:solidFill>
                  <a:prstClr val="black"/>
                </a:solidFill>
                <a:latin typeface="Calibri"/>
                <a:ea typeface="ＭＳ Ｐゴシック" charset="0"/>
              </a:rPr>
              <a:t>in better capturing the </a:t>
            </a:r>
            <a:r>
              <a:rPr lang="en-US" sz="2200" b="1" dirty="0">
                <a:solidFill>
                  <a:srgbClr val="000090"/>
                </a:solidFill>
                <a:latin typeface="Calibri"/>
                <a:ea typeface="ＭＳ Ｐゴシック" charset="0"/>
              </a:rPr>
              <a:t>hook echo structure, rotating updraft </a:t>
            </a:r>
            <a:r>
              <a:rPr lang="en-US" sz="2200" dirty="0">
                <a:solidFill>
                  <a:prstClr val="black"/>
                </a:solidFill>
                <a:latin typeface="Calibri"/>
                <a:ea typeface="ＭＳ Ｐゴシック" charset="0"/>
              </a:rPr>
              <a:t>(</a:t>
            </a:r>
            <a:r>
              <a:rPr lang="en-US" sz="2200" b="1" dirty="0">
                <a:solidFill>
                  <a:srgbClr val="FF0000"/>
                </a:solidFill>
                <a:latin typeface="Calibri"/>
                <a:ea typeface="ＭＳ Ｐゴシック" charset="0"/>
              </a:rPr>
              <a:t>intensity</a:t>
            </a:r>
            <a:r>
              <a:rPr lang="en-US" sz="2200" dirty="0">
                <a:solidFill>
                  <a:prstClr val="black"/>
                </a:solidFill>
                <a:latin typeface="Calibri"/>
                <a:ea typeface="ＭＳ Ｐゴシック" charset="0"/>
              </a:rPr>
              <a:t>) of the main </a:t>
            </a:r>
            <a:r>
              <a:rPr lang="en-US" sz="2200" dirty="0" err="1">
                <a:solidFill>
                  <a:prstClr val="black"/>
                </a:solidFill>
                <a:latin typeface="Calibri"/>
                <a:ea typeface="ＭＳ Ｐゴシック" charset="0"/>
              </a:rPr>
              <a:t>tornadic</a:t>
            </a:r>
            <a:r>
              <a:rPr lang="en-US" sz="2200" dirty="0">
                <a:solidFill>
                  <a:prstClr val="black"/>
                </a:solidFill>
                <a:latin typeface="Calibri"/>
                <a:ea typeface="ＭＳ Ｐゴシック" charset="0"/>
              </a:rPr>
              <a:t> </a:t>
            </a:r>
            <a:r>
              <a:rPr lang="en-US" sz="2200" dirty="0" err="1">
                <a:solidFill>
                  <a:prstClr val="black"/>
                </a:solidFill>
                <a:latin typeface="Calibri"/>
                <a:ea typeface="ＭＳ Ｐゴシック" charset="0"/>
              </a:rPr>
              <a:t>supercell</a:t>
            </a:r>
            <a:r>
              <a:rPr lang="en-US" sz="2200" dirty="0">
                <a:solidFill>
                  <a:prstClr val="black"/>
                </a:solidFill>
                <a:latin typeface="Calibri"/>
                <a:ea typeface="ＭＳ Ｐゴシック" charset="0"/>
              </a:rPr>
              <a:t>. </a:t>
            </a:r>
          </a:p>
        </p:txBody>
      </p:sp>
      <p:sp>
        <p:nvSpPr>
          <p:cNvPr id="8" name="Rounded Rectangle 7"/>
          <p:cNvSpPr/>
          <p:nvPr/>
        </p:nvSpPr>
        <p:spPr bwMode="auto">
          <a:xfrm>
            <a:off x="711200" y="3644900"/>
            <a:ext cx="8077200" cy="12573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lgn="just" defTabSz="457200" eaLnBrk="1" fontAlgn="auto" hangingPunct="1">
              <a:spcBef>
                <a:spcPts val="0"/>
              </a:spcBef>
              <a:spcAft>
                <a:spcPts val="0"/>
              </a:spcAft>
              <a:buClr>
                <a:srgbClr val="000090"/>
              </a:buClr>
              <a:buFont typeface="Wingdings" charset="2"/>
              <a:buChar char="§"/>
            </a:pPr>
            <a:r>
              <a:rPr lang="en-US" sz="2200" dirty="0">
                <a:solidFill>
                  <a:prstClr val="black"/>
                </a:solidFill>
                <a:latin typeface="Calibri"/>
              </a:rPr>
              <a:t>The low-level </a:t>
            </a:r>
            <a:r>
              <a:rPr lang="en-US" sz="2200" b="1" dirty="0">
                <a:solidFill>
                  <a:srgbClr val="000090"/>
                </a:solidFill>
                <a:latin typeface="Calibri"/>
              </a:rPr>
              <a:t>mesocyclone</a:t>
            </a:r>
            <a:r>
              <a:rPr lang="en-US" sz="2200" dirty="0">
                <a:solidFill>
                  <a:srgbClr val="000090"/>
                </a:solidFill>
                <a:latin typeface="Calibri"/>
              </a:rPr>
              <a:t> </a:t>
            </a:r>
            <a:r>
              <a:rPr lang="en-US" sz="2200" dirty="0">
                <a:solidFill>
                  <a:prstClr val="black"/>
                </a:solidFill>
                <a:latin typeface="Calibri"/>
              </a:rPr>
              <a:t>is better </a:t>
            </a:r>
            <a:r>
              <a:rPr lang="en-US" sz="2200" dirty="0" smtClean="0">
                <a:solidFill>
                  <a:prstClr val="black"/>
                </a:solidFill>
                <a:latin typeface="Calibri"/>
              </a:rPr>
              <a:t>forecast </a:t>
            </a:r>
            <a:r>
              <a:rPr lang="en-US" sz="2200" dirty="0">
                <a:solidFill>
                  <a:prstClr val="black"/>
                </a:solidFill>
                <a:latin typeface="Calibri"/>
              </a:rPr>
              <a:t>when using hybrid En3DVar than other methods, </a:t>
            </a:r>
            <a:r>
              <a:rPr lang="en-US" sz="2200" dirty="0" smtClean="0">
                <a:solidFill>
                  <a:prstClr val="black"/>
                </a:solidFill>
                <a:latin typeface="Calibri"/>
              </a:rPr>
              <a:t>leading to stronger </a:t>
            </a:r>
            <a:r>
              <a:rPr lang="en-US" sz="2200" dirty="0">
                <a:solidFill>
                  <a:prstClr val="black"/>
                </a:solidFill>
                <a:latin typeface="Calibri"/>
              </a:rPr>
              <a:t>rotation and a </a:t>
            </a:r>
            <a:r>
              <a:rPr lang="en-US" sz="2200" dirty="0" smtClean="0">
                <a:solidFill>
                  <a:prstClr val="black"/>
                </a:solidFill>
                <a:latin typeface="Calibri"/>
              </a:rPr>
              <a:t>higher expectation for tornado.</a:t>
            </a:r>
            <a:endParaRPr lang="en-US" sz="2200" dirty="0">
              <a:solidFill>
                <a:prstClr val="black"/>
              </a:solidFill>
              <a:latin typeface="Calibri"/>
            </a:endParaRPr>
          </a:p>
        </p:txBody>
      </p:sp>
    </p:spTree>
    <p:extLst>
      <p:ext uri="{BB962C8B-B14F-4D97-AF65-F5344CB8AC3E}">
        <p14:creationId xmlns:p14="http://schemas.microsoft.com/office/powerpoint/2010/main" val="30722730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47026"/>
          </a:xfrm>
        </p:spPr>
        <p:txBody>
          <a:bodyPr/>
          <a:lstStyle/>
          <a:p>
            <a:r>
              <a:rPr lang="en-US" dirty="0" smtClean="0"/>
              <a:t>Summary </a:t>
            </a:r>
            <a:endParaRPr lang="en-US" dirty="0"/>
          </a:p>
        </p:txBody>
      </p:sp>
      <p:sp>
        <p:nvSpPr>
          <p:cNvPr id="3" name="Content Placeholder 2"/>
          <p:cNvSpPr>
            <a:spLocks noGrp="1"/>
          </p:cNvSpPr>
          <p:nvPr>
            <p:ph idx="1"/>
          </p:nvPr>
        </p:nvSpPr>
        <p:spPr>
          <a:xfrm>
            <a:off x="457200" y="1524000"/>
            <a:ext cx="8382000" cy="4645152"/>
          </a:xfrm>
        </p:spPr>
        <p:txBody>
          <a:bodyPr>
            <a:normAutofit/>
          </a:bodyPr>
          <a:lstStyle/>
          <a:p>
            <a:pPr marL="171450" lvl="0" indent="-171450" defTabSz="685800" latinLnBrk="0">
              <a:lnSpc>
                <a:spcPct val="90000"/>
              </a:lnSpc>
              <a:spcBef>
                <a:spcPts val="750"/>
              </a:spcBef>
            </a:pPr>
            <a:r>
              <a:rPr lang="en-US" sz="2800" dirty="0"/>
              <a:t>In perfect-model OSSEs, </a:t>
            </a:r>
            <a:r>
              <a:rPr lang="en-US" sz="2800" dirty="0"/>
              <a:t>EnKF </a:t>
            </a:r>
            <a:r>
              <a:rPr lang="en-US" sz="2800" dirty="0" smtClean="0"/>
              <a:t>performs the best, better </a:t>
            </a:r>
            <a:r>
              <a:rPr lang="en-US" sz="2800" dirty="0"/>
              <a:t>than pure or hybrid </a:t>
            </a:r>
            <a:r>
              <a:rPr lang="en-US" sz="2800" dirty="0"/>
              <a:t>En3DVar</a:t>
            </a:r>
            <a:r>
              <a:rPr lang="en-US" sz="2800" dirty="0"/>
              <a:t>, especially for snow mixing </a:t>
            </a:r>
            <a:r>
              <a:rPr lang="en-US" sz="2800" dirty="0"/>
              <a:t>ratio;</a:t>
            </a:r>
            <a:endParaRPr lang="en-US" sz="2800" dirty="0"/>
          </a:p>
          <a:p>
            <a:pPr marL="171450" lvl="0" indent="-171450" defTabSz="685800" latinLnBrk="0">
              <a:lnSpc>
                <a:spcPct val="90000"/>
              </a:lnSpc>
              <a:spcBef>
                <a:spcPts val="750"/>
              </a:spcBef>
            </a:pPr>
            <a:endParaRPr lang="en-US" sz="2800" dirty="0"/>
          </a:p>
          <a:p>
            <a:pPr marL="171450" lvl="0" indent="-171450" defTabSz="685800" latinLnBrk="0">
              <a:lnSpc>
                <a:spcPct val="90000"/>
              </a:lnSpc>
              <a:spcBef>
                <a:spcPts val="750"/>
              </a:spcBef>
            </a:pPr>
            <a:r>
              <a:rPr lang="en-US" sz="2800" dirty="0"/>
              <a:t>When microphysics error is included, hybrid analysis benefits from both ensemble and </a:t>
            </a:r>
            <a:r>
              <a:rPr lang="en-US" sz="2800" dirty="0" smtClean="0"/>
              <a:t>static </a:t>
            </a:r>
            <a:r>
              <a:rPr lang="en-US" sz="2800" dirty="0"/>
              <a:t>background error covariances and can </a:t>
            </a:r>
            <a:r>
              <a:rPr lang="en-US" sz="2800" dirty="0"/>
              <a:t>produce better storm </a:t>
            </a:r>
            <a:r>
              <a:rPr lang="en-US" sz="2800" dirty="0" smtClean="0"/>
              <a:t>analysis.</a:t>
            </a:r>
          </a:p>
          <a:p>
            <a:pPr marL="171450" lvl="0" indent="-171450" defTabSz="685800" latinLnBrk="0">
              <a:lnSpc>
                <a:spcPct val="90000"/>
              </a:lnSpc>
              <a:spcBef>
                <a:spcPts val="750"/>
              </a:spcBef>
            </a:pPr>
            <a:endParaRPr lang="en-US" altLang="zh-CN" sz="2800" dirty="0"/>
          </a:p>
          <a:p>
            <a:pPr marL="0" indent="0">
              <a:buNone/>
            </a:pPr>
            <a:endParaRPr lang="en-US" dirty="0"/>
          </a:p>
        </p:txBody>
      </p:sp>
    </p:spTree>
    <p:extLst>
      <p:ext uri="{BB962C8B-B14F-4D97-AF65-F5344CB8AC3E}">
        <p14:creationId xmlns:p14="http://schemas.microsoft.com/office/powerpoint/2010/main" val="24117438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994172"/>
          </a:xfrm>
        </p:spPr>
        <p:txBody>
          <a:bodyPr>
            <a:noAutofit/>
          </a:bodyPr>
          <a:lstStyle/>
          <a:p>
            <a:pPr algn="ctr"/>
            <a:r>
              <a:rPr lang="en-US" sz="3200" b="1" dirty="0">
                <a:solidFill>
                  <a:srgbClr val="FF0000"/>
                </a:solidFill>
              </a:rPr>
              <a:t>Direct Variational Assimilation of Radar Reflectivity </a:t>
            </a:r>
            <a:r>
              <a:rPr lang="en-US" sz="3200" b="1" dirty="0">
                <a:solidFill>
                  <a:srgbClr val="FF0000"/>
                </a:solidFill>
              </a:rPr>
              <a:t>(Z) and </a:t>
            </a:r>
            <a:r>
              <a:rPr lang="en-US" sz="3200" b="1" dirty="0">
                <a:solidFill>
                  <a:srgbClr val="FF0000"/>
                </a:solidFill>
              </a:rPr>
              <a:t>Radial Velocity </a:t>
            </a:r>
            <a:r>
              <a:rPr lang="en-US" sz="3200" b="1" dirty="0">
                <a:solidFill>
                  <a:srgbClr val="FF0000"/>
                </a:solidFill>
              </a:rPr>
              <a:t>(Vr) Data: Issues with Nonlinear </a:t>
            </a:r>
            <a:r>
              <a:rPr lang="en-US" sz="3200" b="1" dirty="0">
                <a:solidFill>
                  <a:srgbClr val="FF0000"/>
                </a:solidFill>
              </a:rPr>
              <a:t>R</a:t>
            </a:r>
            <a:r>
              <a:rPr lang="en-US" sz="3200" b="1" dirty="0">
                <a:solidFill>
                  <a:srgbClr val="FF0000"/>
                </a:solidFill>
              </a:rPr>
              <a:t>eflectivity </a:t>
            </a:r>
            <a:r>
              <a:rPr lang="en-US" sz="3200" b="1" dirty="0">
                <a:solidFill>
                  <a:srgbClr val="FF0000"/>
                </a:solidFill>
              </a:rPr>
              <a:t>O</a:t>
            </a:r>
            <a:r>
              <a:rPr lang="en-US" sz="3200" b="1" dirty="0">
                <a:solidFill>
                  <a:srgbClr val="FF0000"/>
                </a:solidFill>
              </a:rPr>
              <a:t>perator</a:t>
            </a:r>
            <a:endParaRPr lang="en-US" sz="3200" b="1" dirty="0">
              <a:solidFill>
                <a:srgbClr val="FF0000"/>
              </a:solidFill>
            </a:endParaRPr>
          </a:p>
        </p:txBody>
      </p:sp>
      <p:sp>
        <p:nvSpPr>
          <p:cNvPr id="3" name="Content Placeholder 2"/>
          <p:cNvSpPr>
            <a:spLocks noGrp="1"/>
          </p:cNvSpPr>
          <p:nvPr>
            <p:ph idx="1"/>
          </p:nvPr>
        </p:nvSpPr>
        <p:spPr>
          <a:xfrm>
            <a:off x="366789" y="2590979"/>
            <a:ext cx="8410419" cy="2517469"/>
          </a:xfrm>
        </p:spPr>
        <p:txBody>
          <a:bodyPr>
            <a:noAutofit/>
          </a:bodyPr>
          <a:lstStyle/>
          <a:p>
            <a:r>
              <a:rPr lang="en-US" sz="2400" dirty="0" smtClean="0"/>
              <a:t>When using </a:t>
            </a:r>
            <a:r>
              <a:rPr lang="en-US" sz="2400" dirty="0" err="1" smtClean="0"/>
              <a:t>q</a:t>
            </a:r>
            <a:r>
              <a:rPr lang="en-US" sz="2400" baseline="-25000" dirty="0" err="1" smtClean="0"/>
              <a:t>x</a:t>
            </a:r>
            <a:r>
              <a:rPr lang="en-US" sz="2400" dirty="0" smtClean="0"/>
              <a:t> </a:t>
            </a:r>
            <a:r>
              <a:rPr lang="en-US" sz="2400" dirty="0" smtClean="0"/>
              <a:t>as </a:t>
            </a:r>
            <a:r>
              <a:rPr lang="en-US" sz="2400" dirty="0" smtClean="0"/>
              <a:t>the control </a:t>
            </a:r>
            <a:r>
              <a:rPr lang="en-US" sz="2400" dirty="0" smtClean="0"/>
              <a:t>variables (CV_q), the extremely large </a:t>
            </a:r>
            <a:r>
              <a:rPr lang="en-US" sz="2400" dirty="0" smtClean="0"/>
              <a:t>gradients </a:t>
            </a:r>
            <a:r>
              <a:rPr lang="en-US" sz="2400" dirty="0"/>
              <a:t>in regions </a:t>
            </a:r>
            <a:r>
              <a:rPr lang="en-US" sz="2400" dirty="0" smtClean="0"/>
              <a:t>with weak </a:t>
            </a:r>
            <a:r>
              <a:rPr lang="en-US" sz="2400" dirty="0" smtClean="0"/>
              <a:t>background precipitation cause </a:t>
            </a:r>
            <a:r>
              <a:rPr lang="en-US" sz="2400" dirty="0" smtClean="0"/>
              <a:t>the </a:t>
            </a:r>
            <a:r>
              <a:rPr lang="en-US" sz="2400" dirty="0"/>
              <a:t>assimilation of </a:t>
            </a:r>
            <a:r>
              <a:rPr lang="en-US" sz="2400" dirty="0" smtClean="0"/>
              <a:t>Z </a:t>
            </a:r>
            <a:r>
              <a:rPr lang="en-US" sz="2400" dirty="0"/>
              <a:t>in </a:t>
            </a:r>
            <a:r>
              <a:rPr lang="en-US" sz="2400" dirty="0" smtClean="0"/>
              <a:t>storm regions </a:t>
            </a:r>
            <a:r>
              <a:rPr lang="en-US" sz="2400" dirty="0"/>
              <a:t>and </a:t>
            </a:r>
            <a:r>
              <a:rPr lang="en-US" sz="2400" dirty="0" smtClean="0"/>
              <a:t>of </a:t>
            </a:r>
            <a:r>
              <a:rPr lang="en-US" sz="2400" dirty="0" err="1" smtClean="0"/>
              <a:t>Vr</a:t>
            </a:r>
            <a:r>
              <a:rPr lang="en-US" sz="2400" dirty="0" smtClean="0"/>
              <a:t> ineffective. </a:t>
            </a:r>
            <a:endParaRPr lang="en-US" sz="2400" dirty="0" smtClean="0"/>
          </a:p>
          <a:p>
            <a:endParaRPr lang="en-US" sz="2400" dirty="0" smtClean="0"/>
          </a:p>
          <a:p>
            <a:r>
              <a:rPr lang="en-US" sz="2400" dirty="0" smtClean="0"/>
              <a:t>When using log(</a:t>
            </a:r>
            <a:r>
              <a:rPr lang="en-US" sz="2400" dirty="0" err="1" smtClean="0"/>
              <a:t>q</a:t>
            </a:r>
            <a:r>
              <a:rPr lang="en-US" sz="2400" baseline="-25000" dirty="0" err="1" smtClean="0"/>
              <a:t>x</a:t>
            </a:r>
            <a:r>
              <a:rPr lang="en-US" sz="2400" dirty="0" smtClean="0"/>
              <a:t>) </a:t>
            </a:r>
            <a:r>
              <a:rPr lang="en-US" sz="2400" dirty="0"/>
              <a:t>as control variables </a:t>
            </a:r>
            <a:r>
              <a:rPr lang="en-US" sz="2400" dirty="0" smtClean="0"/>
              <a:t>(CV_logq), </a:t>
            </a:r>
            <a:r>
              <a:rPr lang="en-US" sz="2400" dirty="0" smtClean="0"/>
              <a:t>the </a:t>
            </a:r>
            <a:r>
              <a:rPr lang="en-US" sz="2400" dirty="0" smtClean="0"/>
              <a:t>mixing ratio analysis increments may show strange spatial structures due to the nonlinear relationship. </a:t>
            </a:r>
            <a:endParaRPr lang="en-US" sz="2400" dirty="0"/>
          </a:p>
        </p:txBody>
      </p:sp>
      <p:sp>
        <p:nvSpPr>
          <p:cNvPr id="4" name="TextBox 3"/>
          <p:cNvSpPr txBox="1"/>
          <p:nvPr/>
        </p:nvSpPr>
        <p:spPr>
          <a:xfrm>
            <a:off x="2309553" y="6010656"/>
            <a:ext cx="4524893" cy="369332"/>
          </a:xfrm>
          <a:prstGeom prst="rect">
            <a:avLst/>
          </a:prstGeom>
          <a:noFill/>
        </p:spPr>
        <p:txBody>
          <a:bodyPr wrap="none" rtlCol="0">
            <a:spAutoFit/>
          </a:bodyPr>
          <a:lstStyle/>
          <a:p>
            <a:r>
              <a:rPr lang="en-US" altLang="zh-CN" dirty="0" smtClean="0"/>
              <a:t>Liu, Xue and Kong (2017, to be submitted)</a:t>
            </a:r>
            <a:endParaRPr lang="en-US" dirty="0"/>
          </a:p>
        </p:txBody>
      </p:sp>
    </p:spTree>
    <p:extLst>
      <p:ext uri="{BB962C8B-B14F-4D97-AF65-F5344CB8AC3E}">
        <p14:creationId xmlns:p14="http://schemas.microsoft.com/office/powerpoint/2010/main" val="18948697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75994"/>
          </a:xfrm>
        </p:spPr>
        <p:txBody>
          <a:bodyPr>
            <a:normAutofit fontScale="90000"/>
          </a:bodyPr>
          <a:lstStyle/>
          <a:p>
            <a:pPr algn="ctr"/>
            <a:r>
              <a:rPr lang="en-US" sz="4400" dirty="0" smtClean="0"/>
              <a:t>Treatments for </a:t>
            </a:r>
            <a:r>
              <a:rPr lang="en-US" sz="4400" dirty="0" err="1" smtClean="0"/>
              <a:t>CV_q</a:t>
            </a:r>
            <a:r>
              <a:rPr lang="en-US" sz="4400" dirty="0" smtClean="0"/>
              <a:t> (using q as control variables)</a:t>
            </a:r>
            <a:endParaRPr lang="en-US" sz="4400" dirty="0"/>
          </a:p>
        </p:txBody>
      </p:sp>
      <p:sp>
        <p:nvSpPr>
          <p:cNvPr id="3" name="Content Placeholder 2"/>
          <p:cNvSpPr>
            <a:spLocks noGrp="1"/>
          </p:cNvSpPr>
          <p:nvPr>
            <p:ph idx="1"/>
          </p:nvPr>
        </p:nvSpPr>
        <p:spPr>
          <a:xfrm>
            <a:off x="787146" y="1621536"/>
            <a:ext cx="7886700" cy="4901184"/>
          </a:xfrm>
        </p:spPr>
        <p:txBody>
          <a:bodyPr>
            <a:normAutofit lnSpcReduction="10000"/>
          </a:bodyPr>
          <a:lstStyle/>
          <a:p>
            <a:r>
              <a:rPr lang="en-US" sz="2800" dirty="0"/>
              <a:t>A lower limit to the mixing ratios of the Z operator (</a:t>
            </a:r>
            <a:r>
              <a:rPr lang="en-US" sz="2800" dirty="0" err="1" smtClean="0"/>
              <a:t>qLim</a:t>
            </a:r>
            <a:r>
              <a:rPr lang="en-US" sz="2800" dirty="0" smtClean="0"/>
              <a:t>, </a:t>
            </a:r>
            <a:r>
              <a:rPr lang="en-US" sz="2800" dirty="0"/>
              <a:t>Sun and Crook 1997</a:t>
            </a:r>
            <a:r>
              <a:rPr lang="en-US" sz="2800" dirty="0" smtClean="0"/>
              <a:t>)</a:t>
            </a:r>
          </a:p>
          <a:p>
            <a:endParaRPr lang="en-US" sz="2800" dirty="0" smtClean="0"/>
          </a:p>
          <a:p>
            <a:endParaRPr lang="en-US" sz="2800" dirty="0" smtClean="0"/>
          </a:p>
          <a:p>
            <a:endParaRPr lang="en-US" sz="2800" dirty="0" smtClean="0"/>
          </a:p>
          <a:p>
            <a:r>
              <a:rPr lang="en-US" sz="2800" dirty="0" smtClean="0"/>
              <a:t>Modification </a:t>
            </a:r>
            <a:r>
              <a:rPr lang="en-US" sz="2800" dirty="0"/>
              <a:t>to equivalent reflectivity for small mixing ratios (</a:t>
            </a:r>
            <a:r>
              <a:rPr lang="en-US" sz="2800" dirty="0" err="1" smtClean="0"/>
              <a:t>ZeLim</a:t>
            </a:r>
            <a:r>
              <a:rPr lang="en-US" sz="2800" dirty="0" smtClean="0"/>
              <a:t>)</a:t>
            </a:r>
          </a:p>
          <a:p>
            <a:endParaRPr lang="en-US" sz="2800" dirty="0" smtClean="0"/>
          </a:p>
          <a:p>
            <a:endParaRPr lang="en-US" sz="2800" dirty="0" smtClean="0"/>
          </a:p>
          <a:p>
            <a:endParaRPr lang="en-US" sz="2800" dirty="0" smtClean="0"/>
          </a:p>
          <a:p>
            <a:r>
              <a:rPr lang="en-US" sz="2800" dirty="0" smtClean="0"/>
              <a:t>A </a:t>
            </a:r>
            <a:r>
              <a:rPr lang="en-US" sz="2800" dirty="0"/>
              <a:t>separate analysis pass for Vr </a:t>
            </a:r>
            <a:r>
              <a:rPr lang="en-US" sz="2800" dirty="0" smtClean="0"/>
              <a:t>data (</a:t>
            </a:r>
            <a:r>
              <a:rPr lang="en-US" sz="2800" dirty="0" err="1" smtClean="0"/>
              <a:t>VrPass</a:t>
            </a:r>
            <a:r>
              <a:rPr lang="en-US" sz="2800" dirty="0" smtClean="0"/>
              <a:t>)</a:t>
            </a:r>
            <a:endParaRPr lang="en-US" sz="2800"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10018178"/>
              </p:ext>
            </p:extLst>
          </p:nvPr>
        </p:nvGraphicFramePr>
        <p:xfrm>
          <a:off x="1523999" y="2889978"/>
          <a:ext cx="2358981" cy="425710"/>
        </p:xfrm>
        <a:graphic>
          <a:graphicData uri="http://schemas.openxmlformats.org/presentationml/2006/ole">
            <mc:AlternateContent xmlns:mc="http://schemas.openxmlformats.org/markup-compatibility/2006">
              <mc:Choice xmlns:v="urn:schemas-microsoft-com:vml" Requires="v">
                <p:oleObj spid="_x0000_s141368" name="Equation" r:id="rId3" imgW="1130040" imgH="203040" progId="Equation.DSMT4">
                  <p:embed/>
                </p:oleObj>
              </mc:Choice>
              <mc:Fallback>
                <p:oleObj name="Equation" r:id="rId3" imgW="1130040" imgH="203040" progId="Equation.DSMT4">
                  <p:embed/>
                  <p:pic>
                    <p:nvPicPr>
                      <p:cNvPr id="0" name=""/>
                      <p:cNvPicPr/>
                      <p:nvPr/>
                    </p:nvPicPr>
                    <p:blipFill>
                      <a:blip r:embed="rId4"/>
                      <a:stretch>
                        <a:fillRect/>
                      </a:stretch>
                    </p:blipFill>
                    <p:spPr>
                      <a:xfrm>
                        <a:off x="1523999" y="2889978"/>
                        <a:ext cx="2358981" cy="42571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49657843"/>
              </p:ext>
            </p:extLst>
          </p:nvPr>
        </p:nvGraphicFramePr>
        <p:xfrm>
          <a:off x="4142936" y="2490834"/>
          <a:ext cx="2436700" cy="1189226"/>
        </p:xfrm>
        <a:graphic>
          <a:graphicData uri="http://schemas.openxmlformats.org/presentationml/2006/ole">
            <mc:AlternateContent xmlns:mc="http://schemas.openxmlformats.org/markup-compatibility/2006">
              <mc:Choice xmlns:v="urn:schemas-microsoft-com:vml" Requires="v">
                <p:oleObj spid="_x0000_s141369" name="Equation" r:id="rId5" imgW="1409400" imgH="685800" progId="Equation.DSMT4">
                  <p:embed/>
                </p:oleObj>
              </mc:Choice>
              <mc:Fallback>
                <p:oleObj name="Equation" r:id="rId5" imgW="1409400" imgH="685800" progId="Equation.DSMT4">
                  <p:embed/>
                  <p:pic>
                    <p:nvPicPr>
                      <p:cNvPr id="0" name=""/>
                      <p:cNvPicPr/>
                      <p:nvPr/>
                    </p:nvPicPr>
                    <p:blipFill>
                      <a:blip r:embed="rId6"/>
                      <a:stretch>
                        <a:fillRect/>
                      </a:stretch>
                    </p:blipFill>
                    <p:spPr>
                      <a:xfrm>
                        <a:off x="4142936" y="2490834"/>
                        <a:ext cx="2436700" cy="1189226"/>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711507204"/>
              </p:ext>
            </p:extLst>
          </p:nvPr>
        </p:nvGraphicFramePr>
        <p:xfrm>
          <a:off x="2703489" y="4742688"/>
          <a:ext cx="3584676" cy="994459"/>
        </p:xfrm>
        <a:graphic>
          <a:graphicData uri="http://schemas.openxmlformats.org/presentationml/2006/ole">
            <mc:AlternateContent xmlns:mc="http://schemas.openxmlformats.org/markup-compatibility/2006">
              <mc:Choice xmlns:v="urn:schemas-microsoft-com:vml" Requires="v">
                <p:oleObj spid="_x0000_s141370" name="Equation" r:id="rId7" imgW="1739880" imgH="482400" progId="Equation.DSMT4">
                  <p:embed/>
                </p:oleObj>
              </mc:Choice>
              <mc:Fallback>
                <p:oleObj name="Equation" r:id="rId7" imgW="1739880" imgH="482400" progId="Equation.DSMT4">
                  <p:embed/>
                  <p:pic>
                    <p:nvPicPr>
                      <p:cNvPr id="0" name=""/>
                      <p:cNvPicPr/>
                      <p:nvPr/>
                    </p:nvPicPr>
                    <p:blipFill>
                      <a:blip r:embed="rId8"/>
                      <a:stretch>
                        <a:fillRect/>
                      </a:stretch>
                    </p:blipFill>
                    <p:spPr>
                      <a:xfrm>
                        <a:off x="2703489" y="4742688"/>
                        <a:ext cx="3584676" cy="994459"/>
                      </a:xfrm>
                      <a:prstGeom prst="rect">
                        <a:avLst/>
                      </a:prstGeom>
                    </p:spPr>
                  </p:pic>
                </p:oleObj>
              </mc:Fallback>
            </mc:AlternateContent>
          </a:graphicData>
        </a:graphic>
      </p:graphicFrame>
    </p:spTree>
    <p:extLst>
      <p:ext uri="{BB962C8B-B14F-4D97-AF65-F5344CB8AC3E}">
        <p14:creationId xmlns:p14="http://schemas.microsoft.com/office/powerpoint/2010/main" val="37092288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5398"/>
            <a:ext cx="7886700" cy="1325563"/>
          </a:xfrm>
        </p:spPr>
        <p:txBody>
          <a:bodyPr>
            <a:normAutofit/>
          </a:bodyPr>
          <a:lstStyle/>
          <a:p>
            <a:pPr algn="ctr"/>
            <a:r>
              <a:rPr lang="en-US" sz="4000" dirty="0" smtClean="0"/>
              <a:t>Optimal threshold for </a:t>
            </a:r>
            <a:r>
              <a:rPr lang="en-US" sz="4000" dirty="0" err="1" smtClean="0"/>
              <a:t>qLim</a:t>
            </a:r>
            <a:endParaRPr lang="en-US" sz="4000" dirty="0"/>
          </a:p>
        </p:txBody>
      </p:sp>
      <p:pic>
        <p:nvPicPr>
          <p:cNvPr id="5" name="Picture 4"/>
          <p:cNvPicPr>
            <a:picLocks noChangeAspect="1"/>
          </p:cNvPicPr>
          <p:nvPr/>
        </p:nvPicPr>
        <p:blipFill>
          <a:blip r:embed="rId2"/>
          <a:stretch>
            <a:fillRect/>
          </a:stretch>
        </p:blipFill>
        <p:spPr>
          <a:xfrm>
            <a:off x="1517259" y="1477090"/>
            <a:ext cx="6517269" cy="4896223"/>
          </a:xfrm>
          <a:prstGeom prst="rect">
            <a:avLst/>
          </a:prstGeom>
        </p:spPr>
      </p:pic>
    </p:spTree>
    <p:extLst>
      <p:ext uri="{BB962C8B-B14F-4D97-AF65-F5344CB8AC3E}">
        <p14:creationId xmlns:p14="http://schemas.microsoft.com/office/powerpoint/2010/main" val="2098430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86" y="352322"/>
            <a:ext cx="7886700" cy="655899"/>
          </a:xfrm>
        </p:spPr>
        <p:txBody>
          <a:bodyPr>
            <a:normAutofit fontScale="90000"/>
          </a:bodyPr>
          <a:lstStyle/>
          <a:p>
            <a:pPr algn="ctr"/>
            <a:r>
              <a:rPr lang="en-US" dirty="0" smtClean="0"/>
              <a:t>Z </a:t>
            </a:r>
            <a:r>
              <a:rPr lang="en-US" dirty="0" smtClean="0"/>
              <a:t>Innovation</a:t>
            </a:r>
            <a:r>
              <a:rPr lang="en-US" dirty="0" smtClean="0"/>
              <a:t> </a:t>
            </a:r>
            <a:r>
              <a:rPr lang="en-US" dirty="0" smtClean="0"/>
              <a:t>of OSSEs for a supercell storm case</a:t>
            </a:r>
            <a:endParaRPr lang="en-US" dirty="0"/>
          </a:p>
        </p:txBody>
      </p:sp>
      <p:sp>
        <p:nvSpPr>
          <p:cNvPr id="3" name="Content Placeholder 2"/>
          <p:cNvSpPr>
            <a:spLocks noGrp="1"/>
          </p:cNvSpPr>
          <p:nvPr>
            <p:ph idx="1"/>
          </p:nvPr>
        </p:nvSpPr>
        <p:spPr>
          <a:xfrm>
            <a:off x="1103779" y="4574761"/>
            <a:ext cx="7223357" cy="1045565"/>
          </a:xfrm>
        </p:spPr>
        <p:txBody>
          <a:bodyPr>
            <a:noAutofit/>
          </a:bodyPr>
          <a:lstStyle/>
          <a:p>
            <a:r>
              <a:rPr lang="en-US" sz="2400" dirty="0" smtClean="0"/>
              <a:t>In precipitation area, </a:t>
            </a:r>
            <a:r>
              <a:rPr lang="en-US" sz="2400" dirty="0" smtClean="0"/>
              <a:t>Z </a:t>
            </a:r>
            <a:r>
              <a:rPr lang="en-US" sz="2400" dirty="0" smtClean="0"/>
              <a:t>RMSI </a:t>
            </a:r>
            <a:r>
              <a:rPr lang="en-US" sz="2400" dirty="0" smtClean="0"/>
              <a:t>with </a:t>
            </a:r>
            <a:r>
              <a:rPr lang="en-US" sz="2400" dirty="0" err="1" smtClean="0"/>
              <a:t>ZeLim</a:t>
            </a:r>
            <a:r>
              <a:rPr lang="en-US" sz="2400" dirty="0" smtClean="0"/>
              <a:t> </a:t>
            </a:r>
            <a:r>
              <a:rPr lang="en-US" sz="2400" dirty="0" smtClean="0"/>
              <a:t>is better than </a:t>
            </a:r>
            <a:r>
              <a:rPr lang="en-US" sz="2400" dirty="0" smtClean="0"/>
              <a:t>with </a:t>
            </a:r>
            <a:r>
              <a:rPr lang="en-US" sz="2400" dirty="0" err="1" smtClean="0"/>
              <a:t>qLim</a:t>
            </a:r>
            <a:r>
              <a:rPr lang="en-US" sz="2400" dirty="0" smtClean="0"/>
              <a:t>, and similar </a:t>
            </a:r>
            <a:r>
              <a:rPr lang="en-US" sz="2400" dirty="0" smtClean="0"/>
              <a:t>to using </a:t>
            </a:r>
            <a:r>
              <a:rPr lang="en-US" sz="2400" dirty="0" err="1" smtClean="0"/>
              <a:t>logq</a:t>
            </a:r>
            <a:r>
              <a:rPr lang="en-US" sz="2400" dirty="0"/>
              <a:t> </a:t>
            </a:r>
            <a:r>
              <a:rPr lang="en-US" sz="2400" dirty="0" smtClean="0"/>
              <a:t>as control variables. </a:t>
            </a:r>
            <a:endParaRPr lang="en-US" sz="2400" dirty="0" smtClean="0"/>
          </a:p>
          <a:p>
            <a:endParaRPr lang="en-US" sz="1000" dirty="0" smtClean="0"/>
          </a:p>
          <a:p>
            <a:r>
              <a:rPr lang="en-US" sz="2400" dirty="0"/>
              <a:t>C</a:t>
            </a:r>
            <a:r>
              <a:rPr lang="en-US" sz="2400" dirty="0" smtClean="0"/>
              <a:t>onvergence </a:t>
            </a:r>
            <a:r>
              <a:rPr lang="en-US" sz="2400" dirty="0" smtClean="0"/>
              <a:t>with </a:t>
            </a:r>
            <a:r>
              <a:rPr lang="en-US" sz="2400" dirty="0" err="1" smtClean="0"/>
              <a:t>logq</a:t>
            </a:r>
            <a:r>
              <a:rPr lang="en-US" sz="2400" dirty="0" smtClean="0"/>
              <a:t> </a:t>
            </a:r>
            <a:r>
              <a:rPr lang="en-US" sz="2400" dirty="0" smtClean="0"/>
              <a:t>is much faster than </a:t>
            </a:r>
            <a:r>
              <a:rPr lang="en-US" sz="2400" dirty="0" smtClean="0"/>
              <a:t>with q</a:t>
            </a:r>
            <a:endParaRPr lang="en-US" sz="2400" dirty="0"/>
          </a:p>
        </p:txBody>
      </p:sp>
      <p:pic>
        <p:nvPicPr>
          <p:cNvPr id="8" name="Picture 7"/>
          <p:cNvPicPr>
            <a:picLocks noChangeAspect="1"/>
          </p:cNvPicPr>
          <p:nvPr/>
        </p:nvPicPr>
        <p:blipFill>
          <a:blip r:embed="rId2"/>
          <a:stretch>
            <a:fillRect/>
          </a:stretch>
        </p:blipFill>
        <p:spPr>
          <a:xfrm>
            <a:off x="4278892" y="1095494"/>
            <a:ext cx="4333994" cy="3255996"/>
          </a:xfrm>
          <a:prstGeom prst="rect">
            <a:avLst/>
          </a:prstGeom>
        </p:spPr>
      </p:pic>
      <p:pic>
        <p:nvPicPr>
          <p:cNvPr id="4" name="Picture 3"/>
          <p:cNvPicPr>
            <a:picLocks noChangeAspect="1"/>
          </p:cNvPicPr>
          <p:nvPr/>
        </p:nvPicPr>
        <p:blipFill>
          <a:blip r:embed="rId3"/>
          <a:stretch>
            <a:fillRect/>
          </a:stretch>
        </p:blipFill>
        <p:spPr>
          <a:xfrm>
            <a:off x="12192" y="1146049"/>
            <a:ext cx="4266700" cy="3205440"/>
          </a:xfrm>
          <a:prstGeom prst="rect">
            <a:avLst/>
          </a:prstGeom>
        </p:spPr>
      </p:pic>
    </p:spTree>
    <p:extLst>
      <p:ext uri="{BB962C8B-B14F-4D97-AF65-F5344CB8AC3E}">
        <p14:creationId xmlns:p14="http://schemas.microsoft.com/office/powerpoint/2010/main" val="34985958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78894" y="-12474"/>
            <a:ext cx="8229600" cy="944562"/>
          </a:xfrm>
        </p:spPr>
        <p:txBody>
          <a:bodyPr/>
          <a:lstStyle/>
          <a:p>
            <a:r>
              <a:rPr lang="en-US" sz="3600" dirty="0" smtClean="0"/>
              <a:t>QPF</a:t>
            </a:r>
            <a:r>
              <a:rPr lang="zh-CN" altLang="en-US" sz="3600" dirty="0"/>
              <a:t> </a:t>
            </a:r>
            <a:r>
              <a:rPr lang="en-US" sz="3600" dirty="0" smtClean="0"/>
              <a:t>Scores of 2015 Forecasts</a:t>
            </a:r>
            <a:endParaRPr lang="en-US" sz="3600" dirty="0"/>
          </a:p>
        </p:txBody>
      </p:sp>
      <p:grpSp>
        <p:nvGrpSpPr>
          <p:cNvPr id="7" name="Group 6"/>
          <p:cNvGrpSpPr/>
          <p:nvPr/>
        </p:nvGrpSpPr>
        <p:grpSpPr>
          <a:xfrm>
            <a:off x="457200" y="1081851"/>
            <a:ext cx="8382001" cy="5047270"/>
            <a:chOff x="457200" y="1981200"/>
            <a:chExt cx="8382001" cy="5047270"/>
          </a:xfrm>
        </p:grpSpPr>
        <p:pic>
          <p:nvPicPr>
            <p:cNvPr id="8" name="Picture 7" descr="ETS_Means_2015sfe.png"/>
            <p:cNvPicPr>
              <a:picLocks noChangeAspect="1"/>
            </p:cNvPicPr>
            <p:nvPr/>
          </p:nvPicPr>
          <p:blipFill rotWithShape="1">
            <a:blip r:embed="rId3" cstate="email">
              <a:extLst>
                <a:ext uri="{28A0092B-C50C-407E-A947-70E740481C1C}">
                  <a14:useLocalDpi xmlns:a14="http://schemas.microsoft.com/office/drawing/2010/main" val="0"/>
                </a:ext>
              </a:extLst>
            </a:blip>
            <a:srcRect l="7963" t="5319" r="50185" b="50078"/>
            <a:stretch/>
          </p:blipFill>
          <p:spPr>
            <a:xfrm>
              <a:off x="457200" y="1981200"/>
              <a:ext cx="3826935" cy="2087562"/>
            </a:xfrm>
            <a:prstGeom prst="rect">
              <a:avLst/>
            </a:prstGeom>
          </p:spPr>
        </p:pic>
        <p:pic>
          <p:nvPicPr>
            <p:cNvPr id="9" name="Picture 8" descr="ROC_2015sfe.png"/>
            <p:cNvPicPr>
              <a:picLocks noChangeAspect="1"/>
            </p:cNvPicPr>
            <p:nvPr/>
          </p:nvPicPr>
          <p:blipFill rotWithShape="1">
            <a:blip r:embed="rId4" cstate="email">
              <a:extLst>
                <a:ext uri="{28A0092B-C50C-407E-A947-70E740481C1C}">
                  <a14:useLocalDpi xmlns:a14="http://schemas.microsoft.com/office/drawing/2010/main" val="0"/>
                </a:ext>
              </a:extLst>
            </a:blip>
            <a:srcRect l="8240" t="5977" r="49815" b="48452"/>
            <a:stretch/>
          </p:blipFill>
          <p:spPr>
            <a:xfrm>
              <a:off x="5003800" y="2012084"/>
              <a:ext cx="3835401" cy="2132878"/>
            </a:xfrm>
            <a:prstGeom prst="rect">
              <a:avLst/>
            </a:prstGeom>
          </p:spPr>
        </p:pic>
        <p:sp>
          <p:nvSpPr>
            <p:cNvPr id="5" name="TextBox 4"/>
            <p:cNvSpPr txBox="1"/>
            <p:nvPr/>
          </p:nvSpPr>
          <p:spPr>
            <a:xfrm>
              <a:off x="1566600" y="6659138"/>
              <a:ext cx="1608133" cy="369332"/>
            </a:xfrm>
            <a:prstGeom prst="rect">
              <a:avLst/>
            </a:prstGeom>
            <a:noFill/>
          </p:spPr>
          <p:txBody>
            <a:bodyPr wrap="none" rtlCol="0">
              <a:spAutoFit/>
            </a:bodyPr>
            <a:lstStyle/>
            <a:p>
              <a:pPr eaLnBrk="1" hangingPunct="1"/>
              <a:r>
                <a:rPr lang="en-US" dirty="0">
                  <a:solidFill>
                    <a:prstClr val="black"/>
                  </a:solidFill>
                  <a:latin typeface="Arial" charset="0"/>
                  <a:ea typeface="ＭＳ Ｐゴシック" charset="0"/>
                </a:rPr>
                <a:t>Forecast hour</a:t>
              </a:r>
            </a:p>
          </p:txBody>
        </p:sp>
        <p:sp>
          <p:nvSpPr>
            <p:cNvPr id="17" name="TextBox 16"/>
            <p:cNvSpPr txBox="1"/>
            <p:nvPr/>
          </p:nvSpPr>
          <p:spPr>
            <a:xfrm>
              <a:off x="6400800" y="6639520"/>
              <a:ext cx="1608133" cy="369332"/>
            </a:xfrm>
            <a:prstGeom prst="rect">
              <a:avLst/>
            </a:prstGeom>
            <a:noFill/>
          </p:spPr>
          <p:txBody>
            <a:bodyPr wrap="none" rtlCol="0">
              <a:spAutoFit/>
            </a:bodyPr>
            <a:lstStyle/>
            <a:p>
              <a:pPr eaLnBrk="1" hangingPunct="1"/>
              <a:r>
                <a:rPr lang="en-US" dirty="0">
                  <a:solidFill>
                    <a:prstClr val="black"/>
                  </a:solidFill>
                  <a:latin typeface="Arial" charset="0"/>
                  <a:ea typeface="ＭＳ Ｐゴシック" charset="0"/>
                </a:rPr>
                <a:t>Forecast hour</a:t>
              </a:r>
            </a:p>
          </p:txBody>
        </p:sp>
      </p:grpSp>
      <p:sp>
        <p:nvSpPr>
          <p:cNvPr id="10" name="TextBox 9"/>
          <p:cNvSpPr txBox="1"/>
          <p:nvPr/>
        </p:nvSpPr>
        <p:spPr>
          <a:xfrm>
            <a:off x="826654" y="2686265"/>
            <a:ext cx="1479892" cy="369332"/>
          </a:xfrm>
          <a:prstGeom prst="rect">
            <a:avLst/>
          </a:prstGeom>
          <a:noFill/>
        </p:spPr>
        <p:txBody>
          <a:bodyPr wrap="none" rtlCol="0">
            <a:spAutoFit/>
          </a:bodyPr>
          <a:lstStyle/>
          <a:p>
            <a:pPr eaLnBrk="1" hangingPunct="1"/>
            <a:r>
              <a:rPr lang="en-US" b="1" dirty="0">
                <a:solidFill>
                  <a:srgbClr val="FF0000"/>
                </a:solidFill>
                <a:latin typeface="Arial" charset="0"/>
                <a:ea typeface="ＭＳ Ｐゴシック" charset="0"/>
              </a:rPr>
              <a:t>CAPS SSEF</a:t>
            </a:r>
          </a:p>
        </p:txBody>
      </p:sp>
      <p:cxnSp>
        <p:nvCxnSpPr>
          <p:cNvPr id="13" name="Straight Arrow Connector 12"/>
          <p:cNvCxnSpPr/>
          <p:nvPr/>
        </p:nvCxnSpPr>
        <p:spPr>
          <a:xfrm flipV="1">
            <a:off x="1430867" y="1768790"/>
            <a:ext cx="540808" cy="87680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465153" y="3245613"/>
            <a:ext cx="1479892" cy="369332"/>
          </a:xfrm>
          <a:prstGeom prst="rect">
            <a:avLst/>
          </a:prstGeom>
          <a:noFill/>
        </p:spPr>
        <p:txBody>
          <a:bodyPr wrap="none" rtlCol="0">
            <a:spAutoFit/>
          </a:bodyPr>
          <a:lstStyle/>
          <a:p>
            <a:pPr eaLnBrk="1" hangingPunct="1"/>
            <a:r>
              <a:rPr lang="en-US" b="1" dirty="0">
                <a:solidFill>
                  <a:srgbClr val="FF0000"/>
                </a:solidFill>
                <a:latin typeface="Arial" charset="0"/>
                <a:ea typeface="ＭＳ Ｐゴシック" charset="0"/>
              </a:rPr>
              <a:t>CAPS SSEF</a:t>
            </a:r>
          </a:p>
        </p:txBody>
      </p:sp>
      <p:cxnSp>
        <p:nvCxnSpPr>
          <p:cNvPr id="25" name="Straight Arrow Connector 24"/>
          <p:cNvCxnSpPr/>
          <p:nvPr/>
        </p:nvCxnSpPr>
        <p:spPr>
          <a:xfrm flipV="1">
            <a:off x="5257802" y="1727555"/>
            <a:ext cx="427039" cy="1534005"/>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ETS_Means_2015sfe.png"/>
          <p:cNvPicPr>
            <a:picLocks noChangeAspect="1"/>
          </p:cNvPicPr>
          <p:nvPr/>
        </p:nvPicPr>
        <p:blipFill rotWithShape="1">
          <a:blip r:embed="rId3" cstate="email">
            <a:extLst>
              <a:ext uri="{28A0092B-C50C-407E-A947-70E740481C1C}">
                <a14:useLocalDpi xmlns:a14="http://schemas.microsoft.com/office/drawing/2010/main" val="0"/>
              </a:ext>
            </a:extLst>
          </a:blip>
          <a:srcRect l="51808" t="48843" r="6340" b="2314"/>
          <a:stretch/>
        </p:blipFill>
        <p:spPr>
          <a:xfrm>
            <a:off x="578894" y="3511906"/>
            <a:ext cx="3826935" cy="2286000"/>
          </a:xfrm>
          <a:prstGeom prst="rect">
            <a:avLst/>
          </a:prstGeom>
        </p:spPr>
      </p:pic>
      <p:pic>
        <p:nvPicPr>
          <p:cNvPr id="23" name="Picture 22" descr="ROC_2015sfe.png"/>
          <p:cNvPicPr>
            <a:picLocks noChangeAspect="1"/>
          </p:cNvPicPr>
          <p:nvPr/>
        </p:nvPicPr>
        <p:blipFill rotWithShape="1">
          <a:blip r:embed="rId5" cstate="email">
            <a:extLst>
              <a:ext uri="{28A0092B-C50C-407E-A947-70E740481C1C}">
                <a14:useLocalDpi xmlns:a14="http://schemas.microsoft.com/office/drawing/2010/main" val="0"/>
              </a:ext>
            </a:extLst>
          </a:blip>
          <a:srcRect l="51904" t="50284" r="6151" b="4145"/>
          <a:stretch/>
        </p:blipFill>
        <p:spPr>
          <a:xfrm>
            <a:off x="5105400" y="3545139"/>
            <a:ext cx="3835401" cy="2193539"/>
          </a:xfrm>
          <a:prstGeom prst="rect">
            <a:avLst/>
          </a:prstGeom>
        </p:spPr>
      </p:pic>
      <p:cxnSp>
        <p:nvCxnSpPr>
          <p:cNvPr id="28" name="Straight Arrow Connector 27"/>
          <p:cNvCxnSpPr/>
          <p:nvPr/>
        </p:nvCxnSpPr>
        <p:spPr>
          <a:xfrm>
            <a:off x="5410200" y="3561086"/>
            <a:ext cx="397934" cy="703269"/>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1295400" y="3160608"/>
            <a:ext cx="76143" cy="148130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450442" y="749078"/>
            <a:ext cx="2460930" cy="369332"/>
          </a:xfrm>
          <a:prstGeom prst="rect">
            <a:avLst/>
          </a:prstGeom>
          <a:noFill/>
        </p:spPr>
        <p:txBody>
          <a:bodyPr wrap="none" rtlCol="0">
            <a:spAutoFit/>
          </a:bodyPr>
          <a:lstStyle/>
          <a:p>
            <a:pPr eaLnBrk="1" hangingPunct="1"/>
            <a:r>
              <a:rPr lang="en-US" dirty="0">
                <a:solidFill>
                  <a:prstClr val="black"/>
                </a:solidFill>
                <a:latin typeface="Arial" charset="0"/>
                <a:ea typeface="ＭＳ Ｐゴシック" charset="0"/>
              </a:rPr>
              <a:t>ETS Scores (&gt;0.10 in)</a:t>
            </a:r>
          </a:p>
        </p:txBody>
      </p:sp>
      <p:sp>
        <p:nvSpPr>
          <p:cNvPr id="33" name="TextBox 32"/>
          <p:cNvSpPr txBox="1"/>
          <p:nvPr/>
        </p:nvSpPr>
        <p:spPr>
          <a:xfrm>
            <a:off x="5808134" y="727456"/>
            <a:ext cx="2281458" cy="369332"/>
          </a:xfrm>
          <a:prstGeom prst="rect">
            <a:avLst/>
          </a:prstGeom>
          <a:noFill/>
        </p:spPr>
        <p:txBody>
          <a:bodyPr wrap="none" rtlCol="0">
            <a:spAutoFit/>
          </a:bodyPr>
          <a:lstStyle/>
          <a:p>
            <a:pPr eaLnBrk="1" hangingPunct="1"/>
            <a:r>
              <a:rPr lang="en-US" dirty="0">
                <a:solidFill>
                  <a:prstClr val="black"/>
                </a:solidFill>
                <a:latin typeface="Arial" charset="0"/>
                <a:ea typeface="ＭＳ Ｐゴシック" charset="0"/>
              </a:rPr>
              <a:t>ROC Area (&gt;0.10 in)</a:t>
            </a:r>
          </a:p>
        </p:txBody>
      </p:sp>
      <p:sp>
        <p:nvSpPr>
          <p:cNvPr id="34" name="TextBox 33"/>
          <p:cNvSpPr txBox="1"/>
          <p:nvPr/>
        </p:nvSpPr>
        <p:spPr>
          <a:xfrm>
            <a:off x="1430867" y="3226843"/>
            <a:ext cx="2460930" cy="369332"/>
          </a:xfrm>
          <a:prstGeom prst="rect">
            <a:avLst/>
          </a:prstGeom>
          <a:noFill/>
        </p:spPr>
        <p:txBody>
          <a:bodyPr wrap="none" rtlCol="0">
            <a:spAutoFit/>
          </a:bodyPr>
          <a:lstStyle/>
          <a:p>
            <a:pPr eaLnBrk="1" hangingPunct="1"/>
            <a:r>
              <a:rPr lang="en-US" dirty="0">
                <a:solidFill>
                  <a:prstClr val="black"/>
                </a:solidFill>
                <a:latin typeface="Arial" charset="0"/>
                <a:ea typeface="ＭＳ Ｐゴシック" charset="0"/>
              </a:rPr>
              <a:t>ETS Scores (&gt;0.75 in)</a:t>
            </a:r>
          </a:p>
        </p:txBody>
      </p:sp>
      <p:sp>
        <p:nvSpPr>
          <p:cNvPr id="35" name="TextBox 34"/>
          <p:cNvSpPr txBox="1"/>
          <p:nvPr/>
        </p:nvSpPr>
        <p:spPr>
          <a:xfrm>
            <a:off x="5938843" y="3226843"/>
            <a:ext cx="2281458" cy="369332"/>
          </a:xfrm>
          <a:prstGeom prst="rect">
            <a:avLst/>
          </a:prstGeom>
          <a:noFill/>
        </p:spPr>
        <p:txBody>
          <a:bodyPr wrap="none" rtlCol="0">
            <a:spAutoFit/>
          </a:bodyPr>
          <a:lstStyle/>
          <a:p>
            <a:pPr eaLnBrk="1" hangingPunct="1"/>
            <a:r>
              <a:rPr lang="en-US" dirty="0">
                <a:solidFill>
                  <a:prstClr val="black"/>
                </a:solidFill>
                <a:latin typeface="Arial" charset="0"/>
                <a:ea typeface="ＭＳ Ｐゴシック" charset="0"/>
              </a:rPr>
              <a:t>ROC Area (&gt;0.75 in)</a:t>
            </a:r>
          </a:p>
        </p:txBody>
      </p:sp>
      <p:sp>
        <p:nvSpPr>
          <p:cNvPr id="3" name="TextBox 2"/>
          <p:cNvSpPr txBox="1"/>
          <p:nvPr/>
        </p:nvSpPr>
        <p:spPr>
          <a:xfrm>
            <a:off x="6411" y="4710887"/>
            <a:ext cx="825867" cy="369332"/>
          </a:xfrm>
          <a:prstGeom prst="rect">
            <a:avLst/>
          </a:prstGeom>
          <a:noFill/>
        </p:spPr>
        <p:txBody>
          <a:bodyPr wrap="none" rtlCol="0">
            <a:spAutoFit/>
          </a:bodyPr>
          <a:lstStyle/>
          <a:p>
            <a:pPr eaLnBrk="1" hangingPunct="1"/>
            <a:r>
              <a:rPr lang="en-US" dirty="0">
                <a:solidFill>
                  <a:srgbClr val="7030A0"/>
                </a:solidFill>
                <a:latin typeface="Arial" charset="0"/>
                <a:ea typeface="ＭＳ Ｐゴシック" charset="0"/>
              </a:rPr>
              <a:t>SSEO</a:t>
            </a:r>
          </a:p>
        </p:txBody>
      </p:sp>
      <p:sp>
        <p:nvSpPr>
          <p:cNvPr id="22" name="TextBox 21"/>
          <p:cNvSpPr txBox="1"/>
          <p:nvPr/>
        </p:nvSpPr>
        <p:spPr>
          <a:xfrm>
            <a:off x="0" y="5042102"/>
            <a:ext cx="838691" cy="646331"/>
          </a:xfrm>
          <a:prstGeom prst="rect">
            <a:avLst/>
          </a:prstGeom>
          <a:noFill/>
        </p:spPr>
        <p:txBody>
          <a:bodyPr wrap="none" rtlCol="0">
            <a:spAutoFit/>
          </a:bodyPr>
          <a:lstStyle/>
          <a:p>
            <a:pPr eaLnBrk="1" hangingPunct="1"/>
            <a:r>
              <a:rPr lang="en-US" dirty="0">
                <a:solidFill>
                  <a:srgbClr val="1F497D">
                    <a:lumMod val="50000"/>
                  </a:srgbClr>
                </a:solidFill>
                <a:latin typeface="Arial" charset="0"/>
                <a:ea typeface="ＭＳ Ｐゴシック" charset="0"/>
              </a:rPr>
              <a:t>NSSL</a:t>
            </a:r>
          </a:p>
          <a:p>
            <a:pPr eaLnBrk="1" hangingPunct="1"/>
            <a:r>
              <a:rPr lang="en-US" dirty="0">
                <a:solidFill>
                  <a:srgbClr val="006600"/>
                </a:solidFill>
                <a:latin typeface="Arial" charset="0"/>
                <a:ea typeface="ＭＳ Ｐゴシック" charset="0"/>
              </a:rPr>
              <a:t>NCAR</a:t>
            </a:r>
          </a:p>
        </p:txBody>
      </p:sp>
      <p:sp>
        <p:nvSpPr>
          <p:cNvPr id="4" name="TextBox 3"/>
          <p:cNvSpPr txBox="1"/>
          <p:nvPr/>
        </p:nvSpPr>
        <p:spPr>
          <a:xfrm>
            <a:off x="1350580" y="6132153"/>
            <a:ext cx="6732420" cy="646331"/>
          </a:xfrm>
          <a:prstGeom prst="rect">
            <a:avLst/>
          </a:prstGeom>
          <a:noFill/>
        </p:spPr>
        <p:txBody>
          <a:bodyPr wrap="none" rtlCol="0">
            <a:spAutoFit/>
          </a:bodyPr>
          <a:lstStyle/>
          <a:p>
            <a:pPr algn="ctr"/>
            <a:r>
              <a:rPr lang="en-US" altLang="zh-CN" dirty="0" smtClean="0">
                <a:solidFill>
                  <a:srgbClr val="FF0000"/>
                </a:solidFill>
              </a:rPr>
              <a:t>CAPS system assimilated radar data, and </a:t>
            </a:r>
            <a:r>
              <a:rPr lang="en-US" dirty="0" smtClean="0">
                <a:solidFill>
                  <a:srgbClr val="FF0000"/>
                </a:solidFill>
              </a:rPr>
              <a:t>used multiple physics. </a:t>
            </a:r>
          </a:p>
          <a:p>
            <a:pPr algn="ctr"/>
            <a:r>
              <a:rPr lang="en-US" dirty="0" smtClean="0">
                <a:solidFill>
                  <a:srgbClr val="FF0000"/>
                </a:solidFill>
              </a:rPr>
              <a:t>Still too many differences to tell exactly why?</a:t>
            </a:r>
            <a:endParaRPr lang="en-US" dirty="0">
              <a:solidFill>
                <a:srgbClr val="FF0000"/>
              </a:solidFill>
            </a:endParaRPr>
          </a:p>
        </p:txBody>
      </p:sp>
      <p:sp>
        <p:nvSpPr>
          <p:cNvPr id="6" name="TextBox 5"/>
          <p:cNvSpPr txBox="1"/>
          <p:nvPr/>
        </p:nvSpPr>
        <p:spPr>
          <a:xfrm>
            <a:off x="-1948" y="6514547"/>
            <a:ext cx="1551130" cy="307777"/>
          </a:xfrm>
          <a:prstGeom prst="rect">
            <a:avLst/>
          </a:prstGeom>
          <a:noFill/>
        </p:spPr>
        <p:txBody>
          <a:bodyPr wrap="none" rtlCol="0">
            <a:spAutoFit/>
          </a:bodyPr>
          <a:lstStyle/>
          <a:p>
            <a:r>
              <a:rPr lang="en-US" sz="1400" dirty="0" smtClean="0"/>
              <a:t>From Adam Clark</a:t>
            </a:r>
            <a:endParaRPr lang="en-US" sz="1400" dirty="0"/>
          </a:p>
        </p:txBody>
      </p:sp>
    </p:spTree>
    <p:extLst>
      <p:ext uri="{BB962C8B-B14F-4D97-AF65-F5344CB8AC3E}">
        <p14:creationId xmlns:p14="http://schemas.microsoft.com/office/powerpoint/2010/main" val="21337422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normAutofit/>
          </a:bodyPr>
          <a:lstStyle/>
          <a:p>
            <a:r>
              <a:rPr lang="en-US" sz="3600" b="1" dirty="0" smtClean="0"/>
              <a:t>Vr </a:t>
            </a:r>
            <a:r>
              <a:rPr lang="en-US" sz="3600" b="1" dirty="0"/>
              <a:t>RMSI of OSSEs for a supercell storm case</a:t>
            </a:r>
          </a:p>
        </p:txBody>
      </p:sp>
      <p:sp>
        <p:nvSpPr>
          <p:cNvPr id="3" name="Content Placeholder 2"/>
          <p:cNvSpPr>
            <a:spLocks noGrp="1"/>
          </p:cNvSpPr>
          <p:nvPr>
            <p:ph idx="1"/>
          </p:nvPr>
        </p:nvSpPr>
        <p:spPr>
          <a:xfrm>
            <a:off x="538709" y="1939200"/>
            <a:ext cx="3733487" cy="3547954"/>
          </a:xfrm>
        </p:spPr>
        <p:txBody>
          <a:bodyPr>
            <a:normAutofit fontScale="92500" lnSpcReduction="10000"/>
          </a:bodyPr>
          <a:lstStyle/>
          <a:p>
            <a:r>
              <a:rPr lang="en-US" sz="2800" dirty="0" smtClean="0"/>
              <a:t>Vr data </a:t>
            </a:r>
            <a:r>
              <a:rPr lang="en-US" altLang="zh-CN" sz="2800" dirty="0"/>
              <a:t>are</a:t>
            </a:r>
            <a:r>
              <a:rPr lang="en-US" sz="2800" dirty="0" smtClean="0"/>
              <a:t> </a:t>
            </a:r>
            <a:r>
              <a:rPr lang="en-US" sz="2800" dirty="0" smtClean="0"/>
              <a:t>difficult to assimilate when both Z and Vr data are assimilated using </a:t>
            </a:r>
            <a:r>
              <a:rPr lang="en-US" sz="2800" dirty="0" smtClean="0"/>
              <a:t>q as control</a:t>
            </a:r>
            <a:endParaRPr lang="en-US" sz="2800" dirty="0" smtClean="0"/>
          </a:p>
          <a:p>
            <a:endParaRPr lang="en-US" sz="2800" dirty="0" smtClean="0"/>
          </a:p>
          <a:p>
            <a:r>
              <a:rPr lang="en-US" sz="2800" dirty="0" smtClean="0"/>
              <a:t>When assimilating </a:t>
            </a:r>
            <a:r>
              <a:rPr lang="en-US" sz="2800" dirty="0" err="1" smtClean="0"/>
              <a:t>Vr</a:t>
            </a:r>
            <a:r>
              <a:rPr lang="en-US" sz="2800" dirty="0" smtClean="0"/>
              <a:t> in a separate pass, </a:t>
            </a:r>
            <a:r>
              <a:rPr lang="en-US" sz="2800" dirty="0" err="1" smtClean="0"/>
              <a:t>Vr</a:t>
            </a:r>
            <a:r>
              <a:rPr lang="en-US" sz="2800" dirty="0" smtClean="0"/>
              <a:t> RMSI is similar to using </a:t>
            </a:r>
            <a:r>
              <a:rPr lang="en-US" sz="2800" dirty="0" err="1" smtClean="0"/>
              <a:t>logq</a:t>
            </a:r>
            <a:r>
              <a:rPr lang="en-US" sz="2800" dirty="0" smtClean="0"/>
              <a:t> as control variables</a:t>
            </a:r>
            <a:endParaRPr lang="en-US" dirty="0"/>
          </a:p>
        </p:txBody>
      </p:sp>
      <p:pic>
        <p:nvPicPr>
          <p:cNvPr id="4" name="Picture 3"/>
          <p:cNvPicPr>
            <a:picLocks noChangeAspect="1"/>
          </p:cNvPicPr>
          <p:nvPr/>
        </p:nvPicPr>
        <p:blipFill>
          <a:blip r:embed="rId2"/>
          <a:stretch>
            <a:fillRect/>
          </a:stretch>
        </p:blipFill>
        <p:spPr>
          <a:xfrm>
            <a:off x="4272196" y="1956626"/>
            <a:ext cx="4699418" cy="3530528"/>
          </a:xfrm>
          <a:prstGeom prst="rect">
            <a:avLst/>
          </a:prstGeom>
        </p:spPr>
      </p:pic>
    </p:spTree>
    <p:extLst>
      <p:ext uri="{BB962C8B-B14F-4D97-AF65-F5344CB8AC3E}">
        <p14:creationId xmlns:p14="http://schemas.microsoft.com/office/powerpoint/2010/main" val="12903078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76948"/>
            <a:ext cx="7886700" cy="719528"/>
          </a:xfrm>
        </p:spPr>
        <p:txBody>
          <a:bodyPr/>
          <a:lstStyle/>
          <a:p>
            <a:pPr algn="ctr"/>
            <a:r>
              <a:rPr lang="en-US" b="1" dirty="0" smtClean="0"/>
              <a:t>Single observation test for CV_logq</a:t>
            </a:r>
            <a:endParaRPr lang="en-US" b="1" dirty="0"/>
          </a:p>
        </p:txBody>
      </p:sp>
      <p:sp>
        <p:nvSpPr>
          <p:cNvPr id="3" name="Content Placeholder 2"/>
          <p:cNvSpPr>
            <a:spLocks noGrp="1"/>
          </p:cNvSpPr>
          <p:nvPr>
            <p:ph idx="1"/>
          </p:nvPr>
        </p:nvSpPr>
        <p:spPr>
          <a:xfrm>
            <a:off x="255882" y="4193083"/>
            <a:ext cx="8680854" cy="1906373"/>
          </a:xfrm>
        </p:spPr>
        <p:txBody>
          <a:bodyPr>
            <a:normAutofit lnSpcReduction="10000"/>
          </a:bodyPr>
          <a:lstStyle/>
          <a:p>
            <a:r>
              <a:rPr lang="en-US" dirty="0"/>
              <a:t>I</a:t>
            </a:r>
            <a:r>
              <a:rPr lang="en-US" dirty="0" smtClean="0"/>
              <a:t>f </a:t>
            </a:r>
            <a:r>
              <a:rPr lang="en-US" dirty="0"/>
              <a:t>the analysis increment is </a:t>
            </a:r>
            <a:r>
              <a:rPr lang="en-US" dirty="0" smtClean="0"/>
              <a:t>very large </a:t>
            </a:r>
            <a:r>
              <a:rPr lang="en-US" dirty="0"/>
              <a:t>relative to the background value, the spread of the analysis increment becomes narrower (blue line in Fig. </a:t>
            </a:r>
            <a:r>
              <a:rPr lang="en-US" dirty="0" smtClean="0"/>
              <a:t>c)</a:t>
            </a:r>
          </a:p>
          <a:p>
            <a:endParaRPr lang="en-US" dirty="0" smtClean="0"/>
          </a:p>
          <a:p>
            <a:r>
              <a:rPr lang="en-US" dirty="0"/>
              <a:t>When the background is spatially inhomogeneous (green line in Fig. </a:t>
            </a:r>
            <a:r>
              <a:rPr lang="en-US" dirty="0" smtClean="0"/>
              <a:t>a</a:t>
            </a:r>
            <a:r>
              <a:rPr lang="en-US" dirty="0"/>
              <a:t>), the analysis increment </a:t>
            </a:r>
            <a:r>
              <a:rPr lang="en-US" dirty="0" smtClean="0"/>
              <a:t>in </a:t>
            </a:r>
            <a:r>
              <a:rPr lang="en-US" i="1" dirty="0" smtClean="0"/>
              <a:t>q</a:t>
            </a:r>
            <a:r>
              <a:rPr lang="en-US" dirty="0" smtClean="0"/>
              <a:t> space is </a:t>
            </a:r>
            <a:r>
              <a:rPr lang="en-US" dirty="0"/>
              <a:t>apparently overestimated or underestimated (green line in Fig. c</a:t>
            </a:r>
            <a:r>
              <a:rPr lang="en-US" dirty="0" smtClean="0"/>
              <a:t>).</a:t>
            </a:r>
            <a:endParaRPr lang="en-US" dirty="0"/>
          </a:p>
        </p:txBody>
      </p:sp>
      <p:pic>
        <p:nvPicPr>
          <p:cNvPr id="13" name="Picture 12"/>
          <p:cNvPicPr>
            <a:picLocks noChangeAspect="1"/>
          </p:cNvPicPr>
          <p:nvPr/>
        </p:nvPicPr>
        <p:blipFill>
          <a:blip r:embed="rId2"/>
          <a:stretch>
            <a:fillRect/>
          </a:stretch>
        </p:blipFill>
        <p:spPr>
          <a:xfrm>
            <a:off x="6012833" y="1434616"/>
            <a:ext cx="3341003" cy="2509994"/>
          </a:xfrm>
          <a:prstGeom prst="rect">
            <a:avLst/>
          </a:prstGeom>
        </p:spPr>
      </p:pic>
      <p:pic>
        <p:nvPicPr>
          <p:cNvPr id="14" name="Picture 13"/>
          <p:cNvPicPr>
            <a:picLocks noChangeAspect="1"/>
          </p:cNvPicPr>
          <p:nvPr/>
        </p:nvPicPr>
        <p:blipFill>
          <a:blip r:embed="rId3"/>
          <a:stretch>
            <a:fillRect/>
          </a:stretch>
        </p:blipFill>
        <p:spPr>
          <a:xfrm>
            <a:off x="0" y="1496477"/>
            <a:ext cx="3226633" cy="2424069"/>
          </a:xfrm>
          <a:prstGeom prst="rect">
            <a:avLst/>
          </a:prstGeom>
        </p:spPr>
      </p:pic>
      <p:pic>
        <p:nvPicPr>
          <p:cNvPr id="15" name="Picture 14"/>
          <p:cNvPicPr>
            <a:picLocks noChangeAspect="1"/>
          </p:cNvPicPr>
          <p:nvPr/>
        </p:nvPicPr>
        <p:blipFill>
          <a:blip r:embed="rId4"/>
          <a:stretch>
            <a:fillRect/>
          </a:stretch>
        </p:blipFill>
        <p:spPr>
          <a:xfrm>
            <a:off x="2981681" y="1498855"/>
            <a:ext cx="3252330" cy="2443376"/>
          </a:xfrm>
          <a:prstGeom prst="rect">
            <a:avLst/>
          </a:prstGeom>
        </p:spPr>
      </p:pic>
      <p:sp>
        <p:nvSpPr>
          <p:cNvPr id="4" name="Rectangle 3"/>
          <p:cNvSpPr/>
          <p:nvPr/>
        </p:nvSpPr>
        <p:spPr>
          <a:xfrm>
            <a:off x="2192313" y="1745417"/>
            <a:ext cx="618464" cy="371007"/>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eaLnBrk="1" fontAlgn="auto" hangingPunct="1">
              <a:spcBef>
                <a:spcPts val="0"/>
              </a:spcBef>
              <a:spcAft>
                <a:spcPts val="0"/>
              </a:spcAft>
            </a:pPr>
            <a:r>
              <a:rPr lang="en-US" sz="2700" dirty="0">
                <a:solidFill>
                  <a:prstClr val="black"/>
                </a:solidFill>
              </a:rPr>
              <a:t>(a)</a:t>
            </a:r>
          </a:p>
        </p:txBody>
      </p:sp>
      <p:sp>
        <p:nvSpPr>
          <p:cNvPr id="9" name="Rectangle 8"/>
          <p:cNvSpPr/>
          <p:nvPr/>
        </p:nvSpPr>
        <p:spPr>
          <a:xfrm>
            <a:off x="8446839" y="1705637"/>
            <a:ext cx="618464" cy="371007"/>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eaLnBrk="1" fontAlgn="auto" hangingPunct="1">
              <a:spcBef>
                <a:spcPts val="0"/>
              </a:spcBef>
              <a:spcAft>
                <a:spcPts val="0"/>
              </a:spcAft>
            </a:pPr>
            <a:r>
              <a:rPr lang="en-US" sz="2700" dirty="0">
                <a:solidFill>
                  <a:prstClr val="black"/>
                </a:solidFill>
              </a:rPr>
              <a:t>(c)</a:t>
            </a:r>
          </a:p>
        </p:txBody>
      </p:sp>
      <p:sp>
        <p:nvSpPr>
          <p:cNvPr id="10" name="Rectangle 9"/>
          <p:cNvSpPr/>
          <p:nvPr/>
        </p:nvSpPr>
        <p:spPr>
          <a:xfrm>
            <a:off x="5270431" y="1749164"/>
            <a:ext cx="618464" cy="371007"/>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eaLnBrk="1" fontAlgn="auto" hangingPunct="1">
              <a:spcBef>
                <a:spcPts val="0"/>
              </a:spcBef>
              <a:spcAft>
                <a:spcPts val="0"/>
              </a:spcAft>
            </a:pPr>
            <a:r>
              <a:rPr lang="en-US" sz="2700" dirty="0">
                <a:solidFill>
                  <a:prstClr val="black"/>
                </a:solidFill>
              </a:rPr>
              <a:t>(b)</a:t>
            </a:r>
          </a:p>
        </p:txBody>
      </p:sp>
    </p:spTree>
    <p:extLst>
      <p:ext uri="{BB962C8B-B14F-4D97-AF65-F5344CB8AC3E}">
        <p14:creationId xmlns:p14="http://schemas.microsoft.com/office/powerpoint/2010/main" val="34309021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Treatments for CV_logq</a:t>
            </a:r>
            <a:endParaRPr lang="en-US" sz="4000" dirty="0"/>
          </a:p>
        </p:txBody>
      </p:sp>
      <p:sp>
        <p:nvSpPr>
          <p:cNvPr id="3" name="Content Placeholder 2"/>
          <p:cNvSpPr>
            <a:spLocks noGrp="1"/>
          </p:cNvSpPr>
          <p:nvPr>
            <p:ph idx="1"/>
          </p:nvPr>
        </p:nvSpPr>
        <p:spPr>
          <a:xfrm>
            <a:off x="775741" y="2226469"/>
            <a:ext cx="7015397" cy="3263504"/>
          </a:xfrm>
        </p:spPr>
        <p:txBody>
          <a:bodyPr/>
          <a:lstStyle/>
          <a:p>
            <a:r>
              <a:rPr lang="en-US" altLang="zh-CN" dirty="0"/>
              <a:t>S</a:t>
            </a:r>
            <a:r>
              <a:rPr lang="en-US" dirty="0" smtClean="0"/>
              <a:t>etting </a:t>
            </a:r>
            <a:r>
              <a:rPr lang="en-US" dirty="0" smtClean="0"/>
              <a:t>a lower limit (</a:t>
            </a:r>
            <a:r>
              <a:rPr lang="en-US" dirty="0" err="1" smtClean="0"/>
              <a:t>X</a:t>
            </a:r>
            <a:r>
              <a:rPr lang="en-US" baseline="-25000" dirty="0" err="1" smtClean="0"/>
              <a:t>b</a:t>
            </a:r>
            <a:r>
              <a:rPr lang="en-US" dirty="0" err="1" smtClean="0"/>
              <a:t>Lim</a:t>
            </a:r>
            <a:r>
              <a:rPr lang="en-US" dirty="0" smtClean="0"/>
              <a:t>) and adding </a:t>
            </a:r>
            <a:r>
              <a:rPr lang="en-US" dirty="0"/>
              <a:t>a smoothing function ( denoted </a:t>
            </a:r>
            <a:r>
              <a:rPr lang="en-US" i="1" dirty="0"/>
              <a:t>f </a:t>
            </a:r>
            <a:r>
              <a:rPr lang="en-US" dirty="0"/>
              <a:t>) </a:t>
            </a:r>
            <a:r>
              <a:rPr lang="en-US" dirty="0" smtClean="0"/>
              <a:t>to background field when </a:t>
            </a:r>
            <a:r>
              <a:rPr lang="en-US" dirty="0"/>
              <a:t>converting log(</a:t>
            </a:r>
            <a:r>
              <a:rPr lang="en-US" i="1" dirty="0"/>
              <a:t>q</a:t>
            </a:r>
            <a:r>
              <a:rPr lang="en-US" dirty="0"/>
              <a:t>) increment </a:t>
            </a:r>
            <a:r>
              <a:rPr lang="en-US" dirty="0" smtClean="0"/>
              <a:t>back to </a:t>
            </a:r>
            <a:r>
              <a:rPr lang="en-US" i="1" dirty="0"/>
              <a:t>q </a:t>
            </a:r>
            <a:r>
              <a:rPr lang="en-US" dirty="0" smtClean="0"/>
              <a:t>increment</a:t>
            </a:r>
            <a:endParaRPr lang="en-US" dirty="0"/>
          </a:p>
        </p:txBody>
      </p:sp>
      <p:sp>
        <p:nvSpPr>
          <p:cNvPr id="9" name="Rectangle 7"/>
          <p:cNvSpPr>
            <a:spLocks noChangeArrowheads="1"/>
          </p:cNvSpPr>
          <p:nvPr/>
        </p:nvSpPr>
        <p:spPr bwMode="auto">
          <a:xfrm>
            <a:off x="1"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eaLnBrk="1" fontAlgn="auto" hangingPunct="1">
              <a:spcBef>
                <a:spcPts val="0"/>
              </a:spcBef>
              <a:spcAft>
                <a:spcPts val="0"/>
              </a:spcAft>
            </a:pPr>
            <a:endParaRPr lang="en-US">
              <a:solidFill>
                <a:prstClr val="black"/>
              </a:solidFill>
              <a:latin typeface="Calibri" panose="020F0502020204030204"/>
            </a:endParaRPr>
          </a:p>
        </p:txBody>
      </p:sp>
      <p:graphicFrame>
        <p:nvGraphicFramePr>
          <p:cNvPr id="10" name="Object 9"/>
          <p:cNvGraphicFramePr>
            <a:graphicFrameLocks noChangeAspect="1"/>
          </p:cNvGraphicFramePr>
          <p:nvPr>
            <p:extLst/>
          </p:nvPr>
        </p:nvGraphicFramePr>
        <p:xfrm>
          <a:off x="1251348" y="3858220"/>
          <a:ext cx="6236494" cy="576263"/>
        </p:xfrm>
        <a:graphic>
          <a:graphicData uri="http://schemas.openxmlformats.org/presentationml/2006/ole">
            <mc:AlternateContent xmlns:mc="http://schemas.openxmlformats.org/markup-compatibility/2006">
              <mc:Choice xmlns:v="urn:schemas-microsoft-com:vml" Requires="v">
                <p:oleObj spid="_x0000_s142356" name="Equation" r:id="rId3" imgW="3276360" imgH="304560" progId="Equation.DSMT4">
                  <p:embed/>
                </p:oleObj>
              </mc:Choice>
              <mc:Fallback>
                <p:oleObj name="Equation" r:id="rId3" imgW="3276360" imgH="304560" progId="Equation.DSMT4">
                  <p:embed/>
                  <p:pic>
                    <p:nvPicPr>
                      <p:cNvPr id="0" name=""/>
                      <p:cNvPicPr>
                        <a:picLocks noChangeAspect="1" noChangeArrowheads="1"/>
                      </p:cNvPicPr>
                      <p:nvPr/>
                    </p:nvPicPr>
                    <p:blipFill>
                      <a:blip r:embed="rId4"/>
                      <a:srcRect/>
                      <a:stretch>
                        <a:fillRect/>
                      </a:stretch>
                    </p:blipFill>
                    <p:spPr bwMode="auto">
                      <a:xfrm>
                        <a:off x="1251348" y="3858220"/>
                        <a:ext cx="6236494" cy="576263"/>
                      </a:xfrm>
                      <a:prstGeom prst="rect">
                        <a:avLst/>
                      </a:prstGeom>
                      <a:noFill/>
                    </p:spPr>
                  </p:pic>
                </p:oleObj>
              </mc:Fallback>
            </mc:AlternateContent>
          </a:graphicData>
        </a:graphic>
      </p:graphicFrame>
    </p:spTree>
    <p:extLst>
      <p:ext uri="{BB962C8B-B14F-4D97-AF65-F5344CB8AC3E}">
        <p14:creationId xmlns:p14="http://schemas.microsoft.com/office/powerpoint/2010/main" val="12687392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25" y="1131094"/>
            <a:ext cx="8324225" cy="994172"/>
          </a:xfrm>
        </p:spPr>
        <p:txBody>
          <a:bodyPr/>
          <a:lstStyle/>
          <a:p>
            <a:r>
              <a:rPr lang="en-US" dirty="0" smtClean="0"/>
              <a:t>The Z cross-section through max w of the truth</a:t>
            </a:r>
            <a:endParaRPr lang="en-US" dirty="0"/>
          </a:p>
        </p:txBody>
      </p:sp>
      <p:pic>
        <p:nvPicPr>
          <p:cNvPr id="5" name="Picture 4"/>
          <p:cNvPicPr>
            <a:picLocks noChangeAspect="1"/>
          </p:cNvPicPr>
          <p:nvPr/>
        </p:nvPicPr>
        <p:blipFill rotWithShape="1">
          <a:blip r:embed="rId3"/>
          <a:srcRect l="20082" t="27659" r="8684" b="21949"/>
          <a:stretch/>
        </p:blipFill>
        <p:spPr>
          <a:xfrm>
            <a:off x="0" y="2830302"/>
            <a:ext cx="1908651" cy="1911628"/>
          </a:xfrm>
          <a:prstGeom prst="rect">
            <a:avLst/>
          </a:prstGeom>
        </p:spPr>
      </p:pic>
      <p:pic>
        <p:nvPicPr>
          <p:cNvPr id="8" name="Picture 7"/>
          <p:cNvPicPr>
            <a:picLocks noChangeAspect="1"/>
          </p:cNvPicPr>
          <p:nvPr/>
        </p:nvPicPr>
        <p:blipFill rotWithShape="1">
          <a:blip r:embed="rId4"/>
          <a:srcRect l="19459" t="27951" r="9100" b="22012"/>
          <a:stretch/>
        </p:blipFill>
        <p:spPr>
          <a:xfrm>
            <a:off x="5231352" y="2849610"/>
            <a:ext cx="1935124" cy="1918881"/>
          </a:xfrm>
          <a:prstGeom prst="rect">
            <a:avLst/>
          </a:prstGeom>
        </p:spPr>
      </p:pic>
      <p:pic>
        <p:nvPicPr>
          <p:cNvPr id="7" name="Picture 6"/>
          <p:cNvPicPr>
            <a:picLocks noChangeAspect="1"/>
          </p:cNvPicPr>
          <p:nvPr/>
        </p:nvPicPr>
        <p:blipFill rotWithShape="1">
          <a:blip r:embed="rId5"/>
          <a:srcRect l="20022" t="28061" r="8330" b="21881"/>
          <a:stretch/>
        </p:blipFill>
        <p:spPr>
          <a:xfrm>
            <a:off x="1745710" y="2858922"/>
            <a:ext cx="1930502" cy="1909569"/>
          </a:xfrm>
          <a:prstGeom prst="rect">
            <a:avLst/>
          </a:prstGeom>
        </p:spPr>
      </p:pic>
      <p:pic>
        <p:nvPicPr>
          <p:cNvPr id="11" name="Picture 10"/>
          <p:cNvPicPr>
            <a:picLocks noChangeAspect="1"/>
          </p:cNvPicPr>
          <p:nvPr/>
        </p:nvPicPr>
        <p:blipFill rotWithShape="1">
          <a:blip r:embed="rId6"/>
          <a:srcRect l="20552" t="28975" r="8214" b="21949"/>
          <a:stretch/>
        </p:blipFill>
        <p:spPr>
          <a:xfrm>
            <a:off x="3502554" y="2928143"/>
            <a:ext cx="1907077" cy="1860156"/>
          </a:xfrm>
          <a:prstGeom prst="rect">
            <a:avLst/>
          </a:prstGeom>
        </p:spPr>
      </p:pic>
      <p:pic>
        <p:nvPicPr>
          <p:cNvPr id="4" name="Picture 3"/>
          <p:cNvPicPr>
            <a:picLocks noChangeAspect="1"/>
          </p:cNvPicPr>
          <p:nvPr/>
        </p:nvPicPr>
        <p:blipFill rotWithShape="1">
          <a:blip r:embed="rId7"/>
          <a:srcRect l="20457" t="27659" r="7481" b="22213"/>
          <a:stretch/>
        </p:blipFill>
        <p:spPr>
          <a:xfrm>
            <a:off x="7003534" y="2813054"/>
            <a:ext cx="1958536" cy="1928876"/>
          </a:xfrm>
          <a:prstGeom prst="rect">
            <a:avLst/>
          </a:prstGeom>
        </p:spPr>
      </p:pic>
      <p:sp>
        <p:nvSpPr>
          <p:cNvPr id="13" name="Rectangle 12"/>
          <p:cNvSpPr/>
          <p:nvPr/>
        </p:nvSpPr>
        <p:spPr>
          <a:xfrm>
            <a:off x="359764" y="4804271"/>
            <a:ext cx="899410" cy="401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500" dirty="0" err="1">
                <a:solidFill>
                  <a:prstClr val="black"/>
                </a:solidFill>
              </a:rPr>
              <a:t>obs</a:t>
            </a:r>
            <a:endParaRPr lang="en-US" sz="1500" dirty="0">
              <a:solidFill>
                <a:prstClr val="black"/>
              </a:solidFill>
            </a:endParaRPr>
          </a:p>
        </p:txBody>
      </p:sp>
      <p:sp>
        <p:nvSpPr>
          <p:cNvPr id="14" name="Rectangle 13"/>
          <p:cNvSpPr/>
          <p:nvPr/>
        </p:nvSpPr>
        <p:spPr>
          <a:xfrm>
            <a:off x="2087632" y="4797111"/>
            <a:ext cx="1246656" cy="401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500" dirty="0">
                <a:solidFill>
                  <a:prstClr val="black"/>
                </a:solidFill>
              </a:rPr>
              <a:t>background</a:t>
            </a:r>
          </a:p>
        </p:txBody>
      </p:sp>
      <p:sp>
        <p:nvSpPr>
          <p:cNvPr id="15" name="Rectangle 14"/>
          <p:cNvSpPr/>
          <p:nvPr/>
        </p:nvSpPr>
        <p:spPr>
          <a:xfrm>
            <a:off x="3502555" y="4833676"/>
            <a:ext cx="1843916" cy="401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500" dirty="0">
                <a:solidFill>
                  <a:prstClr val="black"/>
                </a:solidFill>
              </a:rPr>
              <a:t>CV_logq</a:t>
            </a:r>
          </a:p>
          <a:p>
            <a:pPr algn="ctr" eaLnBrk="1" fontAlgn="auto" hangingPunct="1">
              <a:spcBef>
                <a:spcPts val="0"/>
              </a:spcBef>
              <a:spcAft>
                <a:spcPts val="0"/>
              </a:spcAft>
            </a:pPr>
            <a:r>
              <a:rPr lang="en-US" sz="1500" dirty="0">
                <a:solidFill>
                  <a:prstClr val="black"/>
                </a:solidFill>
              </a:rPr>
              <a:t> without treatment</a:t>
            </a:r>
          </a:p>
        </p:txBody>
      </p:sp>
      <p:sp>
        <p:nvSpPr>
          <p:cNvPr id="16" name="Rectangle 15"/>
          <p:cNvSpPr/>
          <p:nvPr/>
        </p:nvSpPr>
        <p:spPr>
          <a:xfrm>
            <a:off x="5276955" y="4833676"/>
            <a:ext cx="1843916" cy="401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500" dirty="0">
                <a:solidFill>
                  <a:prstClr val="black"/>
                </a:solidFill>
              </a:rPr>
              <a:t>CV_logq</a:t>
            </a:r>
          </a:p>
          <a:p>
            <a:pPr algn="ctr" eaLnBrk="1" fontAlgn="auto" hangingPunct="1">
              <a:spcBef>
                <a:spcPts val="0"/>
              </a:spcBef>
              <a:spcAft>
                <a:spcPts val="0"/>
              </a:spcAft>
            </a:pPr>
            <a:r>
              <a:rPr lang="en-US" sz="1500" dirty="0">
                <a:solidFill>
                  <a:prstClr val="black"/>
                </a:solidFill>
              </a:rPr>
              <a:t> with </a:t>
            </a:r>
            <a:r>
              <a:rPr lang="en-US" sz="1500" dirty="0" err="1">
                <a:solidFill>
                  <a:prstClr val="black"/>
                </a:solidFill>
              </a:rPr>
              <a:t>X</a:t>
            </a:r>
            <a:r>
              <a:rPr lang="en-US" sz="1500" baseline="-25000" dirty="0" err="1">
                <a:solidFill>
                  <a:prstClr val="black"/>
                </a:solidFill>
              </a:rPr>
              <a:t>b</a:t>
            </a:r>
            <a:r>
              <a:rPr lang="en-US" sz="1500" dirty="0" err="1">
                <a:solidFill>
                  <a:prstClr val="black"/>
                </a:solidFill>
              </a:rPr>
              <a:t>_Lim</a:t>
            </a:r>
            <a:endParaRPr lang="en-US" sz="1500" dirty="0">
              <a:solidFill>
                <a:prstClr val="black"/>
              </a:solidFill>
            </a:endParaRPr>
          </a:p>
        </p:txBody>
      </p:sp>
      <p:sp>
        <p:nvSpPr>
          <p:cNvPr id="17" name="Rectangle 16"/>
          <p:cNvSpPr/>
          <p:nvPr/>
        </p:nvSpPr>
        <p:spPr>
          <a:xfrm>
            <a:off x="6999690" y="4812051"/>
            <a:ext cx="1962380" cy="401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500" dirty="0">
                <a:solidFill>
                  <a:prstClr val="black"/>
                </a:solidFill>
              </a:rPr>
              <a:t>CV_logq</a:t>
            </a:r>
          </a:p>
          <a:p>
            <a:pPr algn="ctr" eaLnBrk="1" fontAlgn="auto" hangingPunct="1">
              <a:spcBef>
                <a:spcPts val="0"/>
              </a:spcBef>
              <a:spcAft>
                <a:spcPts val="0"/>
              </a:spcAft>
            </a:pPr>
            <a:r>
              <a:rPr lang="en-US" sz="1500" dirty="0">
                <a:solidFill>
                  <a:prstClr val="black"/>
                </a:solidFill>
              </a:rPr>
              <a:t> with </a:t>
            </a:r>
            <a:r>
              <a:rPr lang="en-US" sz="1500" dirty="0" err="1">
                <a:solidFill>
                  <a:prstClr val="black"/>
                </a:solidFill>
              </a:rPr>
              <a:t>X</a:t>
            </a:r>
            <a:r>
              <a:rPr lang="en-US" sz="1500" baseline="-25000" dirty="0" err="1">
                <a:solidFill>
                  <a:prstClr val="black"/>
                </a:solidFill>
              </a:rPr>
              <a:t>b</a:t>
            </a:r>
            <a:r>
              <a:rPr lang="en-US" sz="1500" dirty="0" err="1">
                <a:solidFill>
                  <a:prstClr val="black"/>
                </a:solidFill>
              </a:rPr>
              <a:t>_Lim</a:t>
            </a:r>
            <a:r>
              <a:rPr lang="en-US" sz="1500" dirty="0">
                <a:solidFill>
                  <a:prstClr val="black"/>
                </a:solidFill>
              </a:rPr>
              <a:t> &amp; smooth</a:t>
            </a:r>
          </a:p>
        </p:txBody>
      </p:sp>
    </p:spTree>
    <p:extLst>
      <p:ext uri="{BB962C8B-B14F-4D97-AF65-F5344CB8AC3E}">
        <p14:creationId xmlns:p14="http://schemas.microsoft.com/office/powerpoint/2010/main" val="17724170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31094"/>
            <a:ext cx="8515350" cy="994172"/>
          </a:xfrm>
        </p:spPr>
        <p:txBody>
          <a:bodyPr>
            <a:normAutofit fontScale="90000"/>
          </a:bodyPr>
          <a:lstStyle/>
          <a:p>
            <a:pPr algn="ctr"/>
            <a:r>
              <a:rPr lang="en-US" dirty="0" smtClean="0"/>
              <a:t>The Z of the 22</a:t>
            </a:r>
            <a:r>
              <a:rPr lang="en-US" baseline="30000" dirty="0" smtClean="0"/>
              <a:t>nd</a:t>
            </a:r>
            <a:r>
              <a:rPr lang="en-US" dirty="0" smtClean="0"/>
              <a:t> level</a:t>
            </a:r>
            <a:br>
              <a:rPr lang="en-US" dirty="0" smtClean="0"/>
            </a:br>
            <a:r>
              <a:rPr lang="en-US" sz="3000" dirty="0"/>
              <a:t>(where the max spurious Z for </a:t>
            </a:r>
            <a:r>
              <a:rPr lang="en-US" sz="3000" dirty="0" err="1"/>
              <a:t>CV_log</a:t>
            </a:r>
            <a:r>
              <a:rPr lang="en-US" sz="3000" dirty="0"/>
              <a:t> without treatments)</a:t>
            </a:r>
            <a:endParaRPr lang="en-US" sz="3000" dirty="0"/>
          </a:p>
        </p:txBody>
      </p:sp>
      <p:pic>
        <p:nvPicPr>
          <p:cNvPr id="5" name="Picture 4"/>
          <p:cNvPicPr>
            <a:picLocks noChangeAspect="1"/>
          </p:cNvPicPr>
          <p:nvPr/>
        </p:nvPicPr>
        <p:blipFill rotWithShape="1">
          <a:blip r:embed="rId2"/>
          <a:srcRect l="20500" t="27512" r="8059" b="21656"/>
          <a:stretch/>
        </p:blipFill>
        <p:spPr>
          <a:xfrm>
            <a:off x="-68856" y="2578462"/>
            <a:ext cx="2175227" cy="2191219"/>
          </a:xfrm>
          <a:prstGeom prst="rect">
            <a:avLst/>
          </a:prstGeom>
        </p:spPr>
      </p:pic>
      <p:pic>
        <p:nvPicPr>
          <p:cNvPr id="6" name="Picture 5"/>
          <p:cNvPicPr>
            <a:picLocks noChangeAspect="1"/>
          </p:cNvPicPr>
          <p:nvPr/>
        </p:nvPicPr>
        <p:blipFill rotWithShape="1">
          <a:blip r:embed="rId3"/>
          <a:srcRect l="20250" t="27966" r="7687" b="22427"/>
          <a:stretch/>
        </p:blipFill>
        <p:spPr>
          <a:xfrm>
            <a:off x="1851959" y="2617266"/>
            <a:ext cx="2121413" cy="2067550"/>
          </a:xfrm>
          <a:prstGeom prst="rect">
            <a:avLst/>
          </a:prstGeom>
        </p:spPr>
      </p:pic>
      <p:pic>
        <p:nvPicPr>
          <p:cNvPr id="8" name="Picture 7"/>
          <p:cNvPicPr>
            <a:picLocks noChangeAspect="1"/>
          </p:cNvPicPr>
          <p:nvPr/>
        </p:nvPicPr>
        <p:blipFill rotWithShape="1">
          <a:blip r:embed="rId4"/>
          <a:srcRect l="19825" t="27805" r="8941" b="22174"/>
          <a:stretch/>
        </p:blipFill>
        <p:spPr>
          <a:xfrm>
            <a:off x="3532180" y="2617266"/>
            <a:ext cx="2108461" cy="2096202"/>
          </a:xfrm>
          <a:prstGeom prst="rect">
            <a:avLst/>
          </a:prstGeom>
        </p:spPr>
      </p:pic>
      <p:pic>
        <p:nvPicPr>
          <p:cNvPr id="7" name="Picture 6"/>
          <p:cNvPicPr>
            <a:picLocks noChangeAspect="1"/>
          </p:cNvPicPr>
          <p:nvPr/>
        </p:nvPicPr>
        <p:blipFill rotWithShape="1">
          <a:blip r:embed="rId5"/>
          <a:srcRect l="19061" t="27805" r="9498" b="21735"/>
          <a:stretch/>
        </p:blipFill>
        <p:spPr>
          <a:xfrm>
            <a:off x="5399181" y="2684721"/>
            <a:ext cx="1978700" cy="1978700"/>
          </a:xfrm>
          <a:prstGeom prst="rect">
            <a:avLst/>
          </a:prstGeom>
        </p:spPr>
      </p:pic>
      <p:pic>
        <p:nvPicPr>
          <p:cNvPr id="4" name="Picture 3"/>
          <p:cNvPicPr>
            <a:picLocks noChangeAspect="1"/>
          </p:cNvPicPr>
          <p:nvPr/>
        </p:nvPicPr>
        <p:blipFill rotWithShape="1">
          <a:blip r:embed="rId6"/>
          <a:srcRect l="20043" t="28243" r="8309" b="22175"/>
          <a:stretch/>
        </p:blipFill>
        <p:spPr>
          <a:xfrm>
            <a:off x="7199586" y="2758344"/>
            <a:ext cx="1944415" cy="1905077"/>
          </a:xfrm>
          <a:prstGeom prst="rect">
            <a:avLst/>
          </a:prstGeom>
        </p:spPr>
      </p:pic>
      <p:sp>
        <p:nvSpPr>
          <p:cNvPr id="9" name="Rectangle 8"/>
          <p:cNvSpPr/>
          <p:nvPr/>
        </p:nvSpPr>
        <p:spPr>
          <a:xfrm>
            <a:off x="359764" y="4804271"/>
            <a:ext cx="899410" cy="401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500" dirty="0" err="1">
                <a:solidFill>
                  <a:prstClr val="black"/>
                </a:solidFill>
              </a:rPr>
              <a:t>obs</a:t>
            </a:r>
            <a:endParaRPr lang="en-US" sz="1500" dirty="0">
              <a:solidFill>
                <a:prstClr val="black"/>
              </a:solidFill>
            </a:endParaRPr>
          </a:p>
        </p:txBody>
      </p:sp>
      <p:sp>
        <p:nvSpPr>
          <p:cNvPr id="10" name="Rectangle 9"/>
          <p:cNvSpPr/>
          <p:nvPr/>
        </p:nvSpPr>
        <p:spPr>
          <a:xfrm>
            <a:off x="2087632" y="4797111"/>
            <a:ext cx="1246656" cy="401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500" dirty="0">
                <a:solidFill>
                  <a:prstClr val="black"/>
                </a:solidFill>
              </a:rPr>
              <a:t>background</a:t>
            </a:r>
          </a:p>
        </p:txBody>
      </p:sp>
      <p:sp>
        <p:nvSpPr>
          <p:cNvPr id="11" name="Rectangle 10"/>
          <p:cNvSpPr/>
          <p:nvPr/>
        </p:nvSpPr>
        <p:spPr>
          <a:xfrm>
            <a:off x="3502555" y="4833676"/>
            <a:ext cx="1843916" cy="401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500" dirty="0">
                <a:solidFill>
                  <a:prstClr val="black"/>
                </a:solidFill>
              </a:rPr>
              <a:t>CV_logq</a:t>
            </a:r>
          </a:p>
          <a:p>
            <a:pPr algn="ctr" eaLnBrk="1" fontAlgn="auto" hangingPunct="1">
              <a:spcBef>
                <a:spcPts val="0"/>
              </a:spcBef>
              <a:spcAft>
                <a:spcPts val="0"/>
              </a:spcAft>
            </a:pPr>
            <a:r>
              <a:rPr lang="en-US" sz="1500" dirty="0">
                <a:solidFill>
                  <a:prstClr val="black"/>
                </a:solidFill>
              </a:rPr>
              <a:t> without treatment</a:t>
            </a:r>
          </a:p>
        </p:txBody>
      </p:sp>
      <p:sp>
        <p:nvSpPr>
          <p:cNvPr id="12" name="Rectangle 11"/>
          <p:cNvSpPr/>
          <p:nvPr/>
        </p:nvSpPr>
        <p:spPr>
          <a:xfrm>
            <a:off x="5276955" y="4833676"/>
            <a:ext cx="1843916" cy="401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500" dirty="0">
                <a:solidFill>
                  <a:prstClr val="black"/>
                </a:solidFill>
              </a:rPr>
              <a:t>CV_logq</a:t>
            </a:r>
          </a:p>
          <a:p>
            <a:pPr algn="ctr" eaLnBrk="1" fontAlgn="auto" hangingPunct="1">
              <a:spcBef>
                <a:spcPts val="0"/>
              </a:spcBef>
              <a:spcAft>
                <a:spcPts val="0"/>
              </a:spcAft>
            </a:pPr>
            <a:r>
              <a:rPr lang="en-US" sz="1500" dirty="0">
                <a:solidFill>
                  <a:prstClr val="black"/>
                </a:solidFill>
              </a:rPr>
              <a:t> with </a:t>
            </a:r>
            <a:r>
              <a:rPr lang="en-US" sz="1500" dirty="0" err="1">
                <a:solidFill>
                  <a:prstClr val="black"/>
                </a:solidFill>
              </a:rPr>
              <a:t>X</a:t>
            </a:r>
            <a:r>
              <a:rPr lang="en-US" sz="1500" baseline="-25000" dirty="0" err="1">
                <a:solidFill>
                  <a:prstClr val="black"/>
                </a:solidFill>
              </a:rPr>
              <a:t>b</a:t>
            </a:r>
            <a:r>
              <a:rPr lang="en-US" sz="1500" dirty="0" err="1">
                <a:solidFill>
                  <a:prstClr val="black"/>
                </a:solidFill>
              </a:rPr>
              <a:t>_Lim</a:t>
            </a:r>
            <a:endParaRPr lang="en-US" sz="1500" dirty="0">
              <a:solidFill>
                <a:prstClr val="black"/>
              </a:solidFill>
            </a:endParaRPr>
          </a:p>
        </p:txBody>
      </p:sp>
      <p:sp>
        <p:nvSpPr>
          <p:cNvPr id="13" name="Rectangle 12"/>
          <p:cNvSpPr/>
          <p:nvPr/>
        </p:nvSpPr>
        <p:spPr>
          <a:xfrm>
            <a:off x="6999690" y="4812051"/>
            <a:ext cx="1962380" cy="401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500" dirty="0">
                <a:solidFill>
                  <a:prstClr val="black"/>
                </a:solidFill>
              </a:rPr>
              <a:t>CV_logq</a:t>
            </a:r>
          </a:p>
          <a:p>
            <a:pPr algn="ctr" eaLnBrk="1" fontAlgn="auto" hangingPunct="1">
              <a:spcBef>
                <a:spcPts val="0"/>
              </a:spcBef>
              <a:spcAft>
                <a:spcPts val="0"/>
              </a:spcAft>
            </a:pPr>
            <a:r>
              <a:rPr lang="en-US" sz="1500" dirty="0">
                <a:solidFill>
                  <a:prstClr val="black"/>
                </a:solidFill>
              </a:rPr>
              <a:t> with </a:t>
            </a:r>
            <a:r>
              <a:rPr lang="en-US" sz="1500" dirty="0" err="1">
                <a:solidFill>
                  <a:prstClr val="black"/>
                </a:solidFill>
              </a:rPr>
              <a:t>X</a:t>
            </a:r>
            <a:r>
              <a:rPr lang="en-US" sz="1500" baseline="-25000" dirty="0" err="1">
                <a:solidFill>
                  <a:prstClr val="black"/>
                </a:solidFill>
              </a:rPr>
              <a:t>b</a:t>
            </a:r>
            <a:r>
              <a:rPr lang="en-US" sz="1500" dirty="0" err="1">
                <a:solidFill>
                  <a:prstClr val="black"/>
                </a:solidFill>
              </a:rPr>
              <a:t>_Lim</a:t>
            </a:r>
            <a:r>
              <a:rPr lang="en-US" sz="1500" dirty="0">
                <a:solidFill>
                  <a:prstClr val="black"/>
                </a:solidFill>
              </a:rPr>
              <a:t> &amp; smooth</a:t>
            </a:r>
          </a:p>
        </p:txBody>
      </p:sp>
    </p:spTree>
    <p:extLst>
      <p:ext uri="{BB962C8B-B14F-4D97-AF65-F5344CB8AC3E}">
        <p14:creationId xmlns:p14="http://schemas.microsoft.com/office/powerpoint/2010/main" val="988318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73622" y="1088914"/>
            <a:ext cx="7886700" cy="994172"/>
          </a:xfrm>
        </p:spPr>
        <p:txBody>
          <a:bodyPr/>
          <a:lstStyle/>
          <a:p>
            <a:pPr algn="ctr"/>
            <a:r>
              <a:rPr lang="en-US" dirty="0" smtClean="0"/>
              <a:t>The horizontal Z composite </a:t>
            </a:r>
            <a:endParaRPr lang="en-US" dirty="0"/>
          </a:p>
        </p:txBody>
      </p:sp>
      <p:pic>
        <p:nvPicPr>
          <p:cNvPr id="5" name="Picture 4"/>
          <p:cNvPicPr>
            <a:picLocks noChangeAspect="1"/>
          </p:cNvPicPr>
          <p:nvPr/>
        </p:nvPicPr>
        <p:blipFill rotWithShape="1">
          <a:blip r:embed="rId2"/>
          <a:srcRect l="20742" t="29199" r="8852" b="22159"/>
          <a:stretch/>
        </p:blipFill>
        <p:spPr>
          <a:xfrm>
            <a:off x="1" y="3069401"/>
            <a:ext cx="1876217" cy="1835193"/>
          </a:xfrm>
          <a:prstGeom prst="rect">
            <a:avLst/>
          </a:prstGeom>
        </p:spPr>
      </p:pic>
      <p:pic>
        <p:nvPicPr>
          <p:cNvPr id="6" name="Picture 5"/>
          <p:cNvPicPr>
            <a:picLocks noChangeAspect="1"/>
          </p:cNvPicPr>
          <p:nvPr/>
        </p:nvPicPr>
        <p:blipFill rotWithShape="1">
          <a:blip r:embed="rId3"/>
          <a:srcRect l="19661" t="29461" r="8484" b="22242"/>
          <a:stretch/>
        </p:blipFill>
        <p:spPr>
          <a:xfrm>
            <a:off x="1682090" y="3085171"/>
            <a:ext cx="1988651" cy="1892442"/>
          </a:xfrm>
          <a:prstGeom prst="rect">
            <a:avLst/>
          </a:prstGeom>
        </p:spPr>
      </p:pic>
      <p:pic>
        <p:nvPicPr>
          <p:cNvPr id="10" name="Picture 9"/>
          <p:cNvPicPr>
            <a:picLocks noChangeAspect="1"/>
          </p:cNvPicPr>
          <p:nvPr/>
        </p:nvPicPr>
        <p:blipFill rotWithShape="1">
          <a:blip r:embed="rId4"/>
          <a:srcRect l="19654" t="28486" r="8698" b="21867"/>
          <a:stretch/>
        </p:blipFill>
        <p:spPr>
          <a:xfrm>
            <a:off x="3489988" y="3056515"/>
            <a:ext cx="1987399" cy="1949754"/>
          </a:xfrm>
          <a:prstGeom prst="rect">
            <a:avLst/>
          </a:prstGeom>
        </p:spPr>
      </p:pic>
      <p:pic>
        <p:nvPicPr>
          <p:cNvPr id="9" name="Picture 8"/>
          <p:cNvPicPr>
            <a:picLocks noChangeAspect="1"/>
          </p:cNvPicPr>
          <p:nvPr/>
        </p:nvPicPr>
        <p:blipFill rotWithShape="1">
          <a:blip r:embed="rId5"/>
          <a:srcRect l="19792" t="29900" r="9182" b="22565"/>
          <a:stretch/>
        </p:blipFill>
        <p:spPr>
          <a:xfrm>
            <a:off x="5284511" y="3158051"/>
            <a:ext cx="1950581" cy="1848218"/>
          </a:xfrm>
          <a:prstGeom prst="rect">
            <a:avLst/>
          </a:prstGeom>
        </p:spPr>
      </p:pic>
      <p:pic>
        <p:nvPicPr>
          <p:cNvPr id="4" name="Picture 3"/>
          <p:cNvPicPr>
            <a:picLocks noChangeAspect="1"/>
          </p:cNvPicPr>
          <p:nvPr/>
        </p:nvPicPr>
        <p:blipFill rotWithShape="1">
          <a:blip r:embed="rId6"/>
          <a:srcRect l="18801" t="28814" r="8930" b="22555"/>
          <a:stretch/>
        </p:blipFill>
        <p:spPr>
          <a:xfrm>
            <a:off x="7091157" y="3158052"/>
            <a:ext cx="1909875" cy="1819561"/>
          </a:xfrm>
          <a:prstGeom prst="rect">
            <a:avLst/>
          </a:prstGeom>
        </p:spPr>
      </p:pic>
      <p:sp>
        <p:nvSpPr>
          <p:cNvPr id="11" name="Rectangle 10"/>
          <p:cNvSpPr/>
          <p:nvPr/>
        </p:nvSpPr>
        <p:spPr>
          <a:xfrm>
            <a:off x="359764" y="4804271"/>
            <a:ext cx="899410" cy="401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500" dirty="0" err="1">
                <a:solidFill>
                  <a:prstClr val="black"/>
                </a:solidFill>
              </a:rPr>
              <a:t>obs</a:t>
            </a:r>
            <a:endParaRPr lang="en-US" sz="1500" dirty="0">
              <a:solidFill>
                <a:prstClr val="black"/>
              </a:solidFill>
            </a:endParaRPr>
          </a:p>
        </p:txBody>
      </p:sp>
      <p:sp>
        <p:nvSpPr>
          <p:cNvPr id="12" name="Rectangle 11"/>
          <p:cNvSpPr/>
          <p:nvPr/>
        </p:nvSpPr>
        <p:spPr>
          <a:xfrm>
            <a:off x="2087632" y="4797111"/>
            <a:ext cx="1246656" cy="401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500" dirty="0">
                <a:solidFill>
                  <a:prstClr val="black"/>
                </a:solidFill>
              </a:rPr>
              <a:t>background</a:t>
            </a:r>
          </a:p>
        </p:txBody>
      </p:sp>
      <p:sp>
        <p:nvSpPr>
          <p:cNvPr id="13" name="Rectangle 12"/>
          <p:cNvSpPr/>
          <p:nvPr/>
        </p:nvSpPr>
        <p:spPr>
          <a:xfrm>
            <a:off x="3502555" y="4833676"/>
            <a:ext cx="1843916" cy="401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500" dirty="0">
                <a:solidFill>
                  <a:prstClr val="black"/>
                </a:solidFill>
              </a:rPr>
              <a:t>CV_logq</a:t>
            </a:r>
          </a:p>
          <a:p>
            <a:pPr algn="ctr" eaLnBrk="1" fontAlgn="auto" hangingPunct="1">
              <a:spcBef>
                <a:spcPts val="0"/>
              </a:spcBef>
              <a:spcAft>
                <a:spcPts val="0"/>
              </a:spcAft>
            </a:pPr>
            <a:r>
              <a:rPr lang="en-US" sz="1500" dirty="0">
                <a:solidFill>
                  <a:prstClr val="black"/>
                </a:solidFill>
              </a:rPr>
              <a:t> without treatment</a:t>
            </a:r>
          </a:p>
        </p:txBody>
      </p:sp>
      <p:sp>
        <p:nvSpPr>
          <p:cNvPr id="14" name="Rectangle 13"/>
          <p:cNvSpPr/>
          <p:nvPr/>
        </p:nvSpPr>
        <p:spPr>
          <a:xfrm>
            <a:off x="5276955" y="4833676"/>
            <a:ext cx="1843916" cy="401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500" dirty="0">
                <a:solidFill>
                  <a:prstClr val="black"/>
                </a:solidFill>
              </a:rPr>
              <a:t>CV_logq</a:t>
            </a:r>
          </a:p>
          <a:p>
            <a:pPr algn="ctr" eaLnBrk="1" fontAlgn="auto" hangingPunct="1">
              <a:spcBef>
                <a:spcPts val="0"/>
              </a:spcBef>
              <a:spcAft>
                <a:spcPts val="0"/>
              </a:spcAft>
            </a:pPr>
            <a:r>
              <a:rPr lang="en-US" sz="1500" dirty="0">
                <a:solidFill>
                  <a:prstClr val="black"/>
                </a:solidFill>
              </a:rPr>
              <a:t> with </a:t>
            </a:r>
            <a:r>
              <a:rPr lang="en-US" sz="1500" dirty="0" err="1">
                <a:solidFill>
                  <a:prstClr val="black"/>
                </a:solidFill>
              </a:rPr>
              <a:t>X</a:t>
            </a:r>
            <a:r>
              <a:rPr lang="en-US" sz="1500" baseline="-25000" dirty="0" err="1">
                <a:solidFill>
                  <a:prstClr val="black"/>
                </a:solidFill>
              </a:rPr>
              <a:t>b</a:t>
            </a:r>
            <a:r>
              <a:rPr lang="en-US" sz="1500" dirty="0" err="1">
                <a:solidFill>
                  <a:prstClr val="black"/>
                </a:solidFill>
              </a:rPr>
              <a:t>_Lim</a:t>
            </a:r>
            <a:endParaRPr lang="en-US" sz="1500" dirty="0">
              <a:solidFill>
                <a:prstClr val="black"/>
              </a:solidFill>
            </a:endParaRPr>
          </a:p>
        </p:txBody>
      </p:sp>
      <p:sp>
        <p:nvSpPr>
          <p:cNvPr id="15" name="Rectangle 14"/>
          <p:cNvSpPr/>
          <p:nvPr/>
        </p:nvSpPr>
        <p:spPr>
          <a:xfrm>
            <a:off x="6999690" y="4812051"/>
            <a:ext cx="1962380" cy="401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500" dirty="0">
                <a:solidFill>
                  <a:prstClr val="black"/>
                </a:solidFill>
              </a:rPr>
              <a:t>CV_logq</a:t>
            </a:r>
          </a:p>
          <a:p>
            <a:pPr algn="ctr" eaLnBrk="1" fontAlgn="auto" hangingPunct="1">
              <a:spcBef>
                <a:spcPts val="0"/>
              </a:spcBef>
              <a:spcAft>
                <a:spcPts val="0"/>
              </a:spcAft>
            </a:pPr>
            <a:r>
              <a:rPr lang="en-US" sz="1500" dirty="0">
                <a:solidFill>
                  <a:prstClr val="black"/>
                </a:solidFill>
              </a:rPr>
              <a:t> with </a:t>
            </a:r>
            <a:r>
              <a:rPr lang="en-US" sz="1500" dirty="0" err="1">
                <a:solidFill>
                  <a:prstClr val="black"/>
                </a:solidFill>
              </a:rPr>
              <a:t>X</a:t>
            </a:r>
            <a:r>
              <a:rPr lang="en-US" sz="1500" baseline="-25000" dirty="0" err="1">
                <a:solidFill>
                  <a:prstClr val="black"/>
                </a:solidFill>
              </a:rPr>
              <a:t>b</a:t>
            </a:r>
            <a:r>
              <a:rPr lang="en-US" sz="1500" dirty="0" err="1">
                <a:solidFill>
                  <a:prstClr val="black"/>
                </a:solidFill>
              </a:rPr>
              <a:t>_Lim</a:t>
            </a:r>
            <a:r>
              <a:rPr lang="en-US" sz="1500" dirty="0">
                <a:solidFill>
                  <a:prstClr val="black"/>
                </a:solidFill>
              </a:rPr>
              <a:t> &amp; smooth</a:t>
            </a:r>
          </a:p>
        </p:txBody>
      </p:sp>
    </p:spTree>
    <p:extLst>
      <p:ext uri="{BB962C8B-B14F-4D97-AF65-F5344CB8AC3E}">
        <p14:creationId xmlns:p14="http://schemas.microsoft.com/office/powerpoint/2010/main" val="1791317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3200" dirty="0" smtClean="0"/>
              <a:t>Variational </a:t>
            </a:r>
            <a:r>
              <a:rPr lang="en-US" sz="3200" dirty="0"/>
              <a:t>Analysis of Reflectivity </a:t>
            </a:r>
            <a:r>
              <a:rPr lang="en-US" sz="3200" dirty="0" smtClean="0"/>
              <a:t>within GSI 3DVar and </a:t>
            </a:r>
            <a:r>
              <a:rPr lang="en-US" sz="3200" dirty="0"/>
              <a:t>Hybrid </a:t>
            </a:r>
            <a:r>
              <a:rPr lang="en-US" sz="3200" dirty="0" smtClean="0"/>
              <a:t>3DEnVar</a:t>
            </a:r>
            <a:endParaRPr lang="en-US" sz="3200" dirty="0"/>
          </a:p>
        </p:txBody>
      </p:sp>
      <p:sp>
        <p:nvSpPr>
          <p:cNvPr id="4" name="Subtitle 3"/>
          <p:cNvSpPr>
            <a:spLocks noGrp="1"/>
          </p:cNvSpPr>
          <p:nvPr>
            <p:ph type="subTitle" idx="1"/>
          </p:nvPr>
        </p:nvSpPr>
        <p:spPr/>
        <p:txBody>
          <a:bodyPr/>
          <a:lstStyle/>
          <a:p>
            <a:pPr marL="457200" indent="-457200" algn="l">
              <a:buFont typeface="Arial" panose="020B0604020202020204" pitchFamily="34" charset="0"/>
              <a:buChar char="•"/>
            </a:pPr>
            <a:r>
              <a:rPr lang="en-US" dirty="0" smtClean="0"/>
              <a:t>Development of new capabilities</a:t>
            </a:r>
          </a:p>
          <a:p>
            <a:pPr marL="457200" indent="-457200" algn="l">
              <a:buFont typeface="Arial" panose="020B0604020202020204" pitchFamily="34" charset="0"/>
              <a:buChar char="•"/>
            </a:pPr>
            <a:r>
              <a:rPr lang="en-US" dirty="0" smtClean="0"/>
              <a:t>Will be tested via HWT</a:t>
            </a:r>
            <a:endParaRPr lang="en-US" dirty="0"/>
          </a:p>
        </p:txBody>
      </p:sp>
    </p:spTree>
    <p:extLst>
      <p:ext uri="{BB962C8B-B14F-4D97-AF65-F5344CB8AC3E}">
        <p14:creationId xmlns:p14="http://schemas.microsoft.com/office/powerpoint/2010/main" val="13497453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solidFill>
                  <a:srgbClr val="FF0000"/>
                </a:solidFill>
              </a:rPr>
              <a:t>ETS of 1-h Accumulated Precipitation</a:t>
            </a:r>
            <a:br>
              <a:rPr lang="en-US" sz="3600" dirty="0" smtClean="0">
                <a:solidFill>
                  <a:srgbClr val="FF0000"/>
                </a:solidFill>
              </a:rPr>
            </a:br>
            <a:r>
              <a:rPr lang="en-US" sz="3600" dirty="0" smtClean="0">
                <a:solidFill>
                  <a:srgbClr val="FF0000"/>
                </a:solidFill>
              </a:rPr>
              <a:t>EnKF vs 3DVAR (7-day)</a:t>
            </a:r>
            <a:endParaRPr lang="en-US" sz="3600" dirty="0">
              <a:solidFill>
                <a:srgbClr val="FF0000"/>
              </a:solidFill>
            </a:endParaRPr>
          </a:p>
        </p:txBody>
      </p:sp>
      <p:sp>
        <p:nvSpPr>
          <p:cNvPr id="6" name="TextBox 5"/>
          <p:cNvSpPr txBox="1"/>
          <p:nvPr/>
        </p:nvSpPr>
        <p:spPr>
          <a:xfrm>
            <a:off x="1547664" y="1941069"/>
            <a:ext cx="1656184" cy="369332"/>
          </a:xfrm>
          <a:prstGeom prst="rect">
            <a:avLst/>
          </a:prstGeom>
          <a:noFill/>
        </p:spPr>
        <p:txBody>
          <a:bodyPr wrap="square" rtlCol="0">
            <a:spAutoFit/>
          </a:bodyPr>
          <a:lstStyle/>
          <a:p>
            <a:pPr algn="ctr" eaLnBrk="1" fontAlgn="auto" latinLnBrk="1" hangingPunct="1">
              <a:spcBef>
                <a:spcPts val="0"/>
              </a:spcBef>
              <a:spcAft>
                <a:spcPts val="0"/>
              </a:spcAft>
            </a:pPr>
            <a:r>
              <a:rPr lang="en-US" dirty="0">
                <a:solidFill>
                  <a:prstClr val="black"/>
                </a:solidFill>
                <a:latin typeface="맑은 고딕"/>
              </a:rPr>
              <a:t>0.01”</a:t>
            </a:r>
          </a:p>
        </p:txBody>
      </p:sp>
      <p:sp>
        <p:nvSpPr>
          <p:cNvPr id="7" name="TextBox 6"/>
          <p:cNvSpPr txBox="1"/>
          <p:nvPr/>
        </p:nvSpPr>
        <p:spPr>
          <a:xfrm>
            <a:off x="6156176" y="1975431"/>
            <a:ext cx="1656184" cy="369332"/>
          </a:xfrm>
          <a:prstGeom prst="rect">
            <a:avLst/>
          </a:prstGeom>
          <a:noFill/>
        </p:spPr>
        <p:txBody>
          <a:bodyPr wrap="square" rtlCol="0">
            <a:spAutoFit/>
          </a:bodyPr>
          <a:lstStyle/>
          <a:p>
            <a:pPr algn="ctr" eaLnBrk="1" fontAlgn="auto" latinLnBrk="1" hangingPunct="1">
              <a:spcBef>
                <a:spcPts val="0"/>
              </a:spcBef>
              <a:spcAft>
                <a:spcPts val="0"/>
              </a:spcAft>
            </a:pPr>
            <a:r>
              <a:rPr lang="en-US" dirty="0">
                <a:solidFill>
                  <a:prstClr val="black"/>
                </a:solidFill>
                <a:latin typeface="맑은 고딕"/>
              </a:rPr>
              <a:t>0.25”</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20888"/>
            <a:ext cx="4572000" cy="344651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718" y="2409264"/>
            <a:ext cx="4572000" cy="3458135"/>
          </a:xfrm>
          <a:prstGeom prst="rect">
            <a:avLst/>
          </a:prstGeom>
        </p:spPr>
      </p:pic>
      <p:sp>
        <p:nvSpPr>
          <p:cNvPr id="3" name="TextBox 2"/>
          <p:cNvSpPr txBox="1"/>
          <p:nvPr/>
        </p:nvSpPr>
        <p:spPr>
          <a:xfrm>
            <a:off x="2584143" y="6138407"/>
            <a:ext cx="4203971" cy="400110"/>
          </a:xfrm>
          <a:prstGeom prst="rect">
            <a:avLst/>
          </a:prstGeom>
          <a:noFill/>
        </p:spPr>
        <p:txBody>
          <a:bodyPr wrap="none" rtlCol="0">
            <a:spAutoFit/>
          </a:bodyPr>
          <a:lstStyle/>
          <a:p>
            <a:r>
              <a:rPr lang="en-US" sz="2000" dirty="0" smtClean="0">
                <a:solidFill>
                  <a:prstClr val="black"/>
                </a:solidFill>
              </a:rPr>
              <a:t>Are further tuning the EnKF System</a:t>
            </a:r>
            <a:endParaRPr lang="en-US" sz="2000" dirty="0">
              <a:solidFill>
                <a:prstClr val="black"/>
              </a:solidFill>
            </a:endParaRPr>
          </a:p>
        </p:txBody>
      </p:sp>
      <p:sp>
        <p:nvSpPr>
          <p:cNvPr id="8" name="TextBox 7"/>
          <p:cNvSpPr txBox="1"/>
          <p:nvPr/>
        </p:nvSpPr>
        <p:spPr>
          <a:xfrm>
            <a:off x="2646947" y="1417638"/>
            <a:ext cx="3557384" cy="369332"/>
          </a:xfrm>
          <a:prstGeom prst="rect">
            <a:avLst/>
          </a:prstGeom>
          <a:noFill/>
        </p:spPr>
        <p:txBody>
          <a:bodyPr wrap="none" rtlCol="0">
            <a:spAutoFit/>
          </a:bodyPr>
          <a:lstStyle/>
          <a:p>
            <a:r>
              <a:rPr lang="en-US" dirty="0" smtClean="0">
                <a:solidFill>
                  <a:prstClr val="black"/>
                </a:solidFill>
              </a:rPr>
              <a:t>(not apple to apple comparisons)</a:t>
            </a:r>
            <a:endParaRPr lang="en-US" dirty="0">
              <a:solidFill>
                <a:prstClr val="black"/>
              </a:solidFill>
            </a:endParaRPr>
          </a:p>
        </p:txBody>
      </p:sp>
    </p:spTree>
    <p:extLst>
      <p:ext uri="{BB962C8B-B14F-4D97-AF65-F5344CB8AC3E}">
        <p14:creationId xmlns:p14="http://schemas.microsoft.com/office/powerpoint/2010/main" val="28064938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938" y="530572"/>
            <a:ext cx="8312150" cy="971550"/>
          </a:xfrm>
        </p:spPr>
        <p:txBody>
          <a:bodyPr/>
          <a:lstStyle/>
          <a:p>
            <a:pPr algn="ctr"/>
            <a:r>
              <a:rPr lang="en-US" dirty="0" smtClean="0"/>
              <a:t>GSI EnKF and Hybrid for Regional Rapid Refresh</a:t>
            </a:r>
            <a:endParaRPr lang="en-US" dirty="0"/>
          </a:p>
        </p:txBody>
      </p:sp>
      <p:sp>
        <p:nvSpPr>
          <p:cNvPr id="3" name="Content Placeholder 2"/>
          <p:cNvSpPr>
            <a:spLocks noGrp="1"/>
          </p:cNvSpPr>
          <p:nvPr>
            <p:ph idx="1"/>
          </p:nvPr>
        </p:nvSpPr>
        <p:spPr>
          <a:xfrm>
            <a:off x="527050" y="1723953"/>
            <a:ext cx="8289925" cy="4381500"/>
          </a:xfrm>
        </p:spPr>
        <p:txBody>
          <a:bodyPr/>
          <a:lstStyle/>
          <a:p>
            <a:pPr>
              <a:spcBef>
                <a:spcPts val="1200"/>
              </a:spcBef>
            </a:pPr>
            <a:r>
              <a:rPr lang="en-US" sz="1800" dirty="0" smtClean="0"/>
              <a:t>Zhu</a:t>
            </a:r>
            <a:r>
              <a:rPr lang="en-US" sz="1800" dirty="0"/>
              <a:t>, K., Y. Pan, M. Xue, X. Wang, J. S. Whitaker, S. G. Benjamin, S. S. Weygandt, and M. Hu, 2013: A regional GSI-based ensemble Kalman filter data assimilation system for the Rapid Refresh configuration: Testing at reduced resolution. </a:t>
            </a:r>
            <a:r>
              <a:rPr lang="en-US" sz="1800" i="1" dirty="0"/>
              <a:t>Mon. </a:t>
            </a:r>
            <a:r>
              <a:rPr lang="en-US" sz="1800" i="1" dirty="0" err="1"/>
              <a:t>Wea</a:t>
            </a:r>
            <a:r>
              <a:rPr lang="en-US" sz="1800" i="1" dirty="0"/>
              <a:t>. Rev., </a:t>
            </a:r>
            <a:r>
              <a:rPr lang="en-US" sz="1800" b="1" i="1" dirty="0"/>
              <a:t>141, </a:t>
            </a:r>
            <a:r>
              <a:rPr lang="en-US" sz="1800" dirty="0"/>
              <a:t>4118-4139.</a:t>
            </a:r>
          </a:p>
          <a:p>
            <a:pPr>
              <a:spcBef>
                <a:spcPts val="1200"/>
              </a:spcBef>
            </a:pPr>
            <a:r>
              <a:rPr lang="en-US" sz="1800" dirty="0" smtClean="0"/>
              <a:t>Pan</a:t>
            </a:r>
            <a:r>
              <a:rPr lang="en-US" sz="1800" dirty="0"/>
              <a:t>, Y., K. Zhu, M. Xue, X. Wang, M. Hu, S. G. Benjamin, S. S. Weygandt, and J. S. Whitaker, 2014: A regional GSI-based EnKF-variational hybrid data assimilation system for the Rapid Refresh configuration: Results with a single, reduced resolution. </a:t>
            </a:r>
            <a:r>
              <a:rPr lang="en-US" sz="1800" i="1" dirty="0"/>
              <a:t>Mon. </a:t>
            </a:r>
            <a:r>
              <a:rPr lang="en-US" sz="1800" i="1" dirty="0" err="1"/>
              <a:t>Wea</a:t>
            </a:r>
            <a:r>
              <a:rPr lang="en-US" sz="1800" i="1" dirty="0"/>
              <a:t>. Rev., </a:t>
            </a:r>
            <a:r>
              <a:rPr lang="en-US" sz="1800" b="1" i="1" dirty="0"/>
              <a:t>142, </a:t>
            </a:r>
            <a:r>
              <a:rPr lang="en-US" sz="1800" i="1" dirty="0"/>
              <a:t>3756-3780.</a:t>
            </a:r>
          </a:p>
          <a:p>
            <a:pPr>
              <a:spcBef>
                <a:spcPts val="1200"/>
              </a:spcBef>
            </a:pPr>
            <a:r>
              <a:rPr lang="en-US" sz="1800" dirty="0"/>
              <a:t>Pan, Y., M. Xue, K. Zhu, and M. Wang, 2017: A GSI-based dual-resolution coupled EnSRF-3DEnVar hybrid data assimilation system for the operational Rapid Refresh model. </a:t>
            </a:r>
            <a:r>
              <a:rPr lang="en-US" sz="1800" i="1" dirty="0"/>
              <a:t>Adv. Atmos. Sci.</a:t>
            </a:r>
            <a:r>
              <a:rPr lang="en-US" sz="1800" b="1" i="1" dirty="0"/>
              <a:t>, </a:t>
            </a:r>
            <a:r>
              <a:rPr lang="en-US" sz="1800" i="1" dirty="0"/>
              <a:t>Accepted.</a:t>
            </a:r>
          </a:p>
          <a:p>
            <a:pPr>
              <a:spcBef>
                <a:spcPts val="1200"/>
              </a:spcBef>
            </a:pPr>
            <a:r>
              <a:rPr lang="en-US" sz="1800" dirty="0" smtClean="0"/>
              <a:t>Zhu</a:t>
            </a:r>
            <a:r>
              <a:rPr lang="en-US" sz="1800" dirty="0"/>
              <a:t>, K., M. Xue, and Y. Pan, </a:t>
            </a:r>
            <a:r>
              <a:rPr lang="en-US" sz="1800" dirty="0" smtClean="0"/>
              <a:t>et al. 2017</a:t>
            </a:r>
            <a:r>
              <a:rPr lang="en-US" sz="1800" dirty="0"/>
              <a:t>: Impacts of AMSU, AIRS and other polar orbiting satellite radiance data assimilation using GSI 3DVar and GSI-based ensemble Kalman filter for a Rapid Refresh configuration. </a:t>
            </a:r>
            <a:r>
              <a:rPr lang="en-US" sz="1800" i="1" dirty="0"/>
              <a:t>J. Adv. Modeling Earth Systems</a:t>
            </a:r>
            <a:r>
              <a:rPr lang="en-US" sz="1800" b="1" i="1" dirty="0"/>
              <a:t>, </a:t>
            </a:r>
            <a:r>
              <a:rPr lang="en-US" sz="1800" i="1" dirty="0" smtClean="0"/>
              <a:t>In review.</a:t>
            </a:r>
          </a:p>
          <a:p>
            <a:endParaRPr lang="en-US" sz="1600" i="1" dirty="0"/>
          </a:p>
          <a:p>
            <a:endParaRPr lang="en-US" dirty="0"/>
          </a:p>
        </p:txBody>
      </p:sp>
    </p:spTree>
    <p:extLst>
      <p:ext uri="{BB962C8B-B14F-4D97-AF65-F5344CB8AC3E}">
        <p14:creationId xmlns:p14="http://schemas.microsoft.com/office/powerpoint/2010/main" val="14995673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FF0000"/>
                </a:solidFill>
              </a:rPr>
              <a:t>Community Leveraged Unified Ensemble (CLUE)</a:t>
            </a:r>
            <a:r>
              <a:rPr lang="en-US" sz="3600" b="1" dirty="0">
                <a:solidFill>
                  <a:srgbClr val="FF0000"/>
                </a:solidFill>
              </a:rPr>
              <a:t/>
            </a:r>
            <a:br>
              <a:rPr lang="en-US" sz="3600" b="1" dirty="0">
                <a:solidFill>
                  <a:srgbClr val="FF0000"/>
                </a:solidFill>
              </a:rPr>
            </a:br>
            <a:r>
              <a:rPr lang="en-US" sz="3400" b="1" dirty="0" smtClean="0">
                <a:solidFill>
                  <a:srgbClr val="FF0000"/>
                </a:solidFill>
              </a:rPr>
              <a:t>- </a:t>
            </a:r>
            <a:r>
              <a:rPr lang="en-US" sz="3400" dirty="0"/>
              <a:t>more</a:t>
            </a:r>
            <a:r>
              <a:rPr lang="en-US" sz="3400" dirty="0" smtClean="0"/>
              <a:t> </a:t>
            </a:r>
            <a:r>
              <a:rPr lang="en-US" sz="3400" dirty="0" smtClean="0"/>
              <a:t>controlled experiments in the HWT</a:t>
            </a:r>
            <a:endParaRPr lang="en-US" sz="3400" dirty="0"/>
          </a:p>
        </p:txBody>
      </p:sp>
      <p:sp>
        <p:nvSpPr>
          <p:cNvPr id="5" name="Content Placeholder 2"/>
          <p:cNvSpPr>
            <a:spLocks noGrp="1"/>
          </p:cNvSpPr>
          <p:nvPr>
            <p:ph idx="1"/>
          </p:nvPr>
        </p:nvSpPr>
        <p:spPr>
          <a:xfrm>
            <a:off x="262467" y="1600206"/>
            <a:ext cx="8637771" cy="5180840"/>
          </a:xfrm>
        </p:spPr>
        <p:txBody>
          <a:bodyPr/>
          <a:lstStyle/>
          <a:p>
            <a:pPr lvl="1"/>
            <a:endParaRPr lang="en-US" sz="1000" i="1" dirty="0" smtClean="0"/>
          </a:p>
          <a:p>
            <a:r>
              <a:rPr lang="en-US" sz="2800" dirty="0">
                <a:solidFill>
                  <a:srgbClr val="FF0000"/>
                </a:solidFill>
              </a:rPr>
              <a:t>GOAL: </a:t>
            </a:r>
            <a:r>
              <a:rPr lang="en-US" sz="2800" b="1" dirty="0"/>
              <a:t>Design experiment to provide more controlled datasets that can be better utilized to inform design of near-future operational systems (i.e., evidence-based decision making).  </a:t>
            </a:r>
          </a:p>
          <a:p>
            <a:pPr marL="0" indent="0">
              <a:buNone/>
            </a:pPr>
            <a:endParaRPr lang="en-US" sz="1800" dirty="0"/>
          </a:p>
          <a:p>
            <a:r>
              <a:rPr lang="en-US" sz="2800" b="1" dirty="0" smtClean="0">
                <a:solidFill>
                  <a:srgbClr val="FF0000"/>
                </a:solidFill>
              </a:rPr>
              <a:t>2017 Contributors: </a:t>
            </a:r>
            <a:r>
              <a:rPr lang="en-US" sz="2800" dirty="0" smtClean="0">
                <a:solidFill>
                  <a:srgbClr val="FF0000"/>
                </a:solidFill>
              </a:rPr>
              <a:t>CAPS (34)</a:t>
            </a:r>
            <a:r>
              <a:rPr lang="en-US" sz="2800" dirty="0" smtClean="0"/>
              <a:t>, NCAR (10), NSSL (14), other OU group (10), and GSD (10), GFDL (1) – </a:t>
            </a:r>
            <a:r>
              <a:rPr lang="en-US" sz="2800" dirty="0" smtClean="0">
                <a:solidFill>
                  <a:srgbClr val="FF0000"/>
                </a:solidFill>
              </a:rPr>
              <a:t>79 Total CLUE Members</a:t>
            </a:r>
            <a:endParaRPr lang="en-US" dirty="0"/>
          </a:p>
        </p:txBody>
      </p:sp>
      <p:sp>
        <p:nvSpPr>
          <p:cNvPr id="4" name="Slide Number Placeholder 3"/>
          <p:cNvSpPr>
            <a:spLocks noGrp="1"/>
          </p:cNvSpPr>
          <p:nvPr>
            <p:ph type="sldNum" sz="quarter" idx="12"/>
          </p:nvPr>
        </p:nvSpPr>
        <p:spPr/>
        <p:txBody>
          <a:bodyPr/>
          <a:lstStyle/>
          <a:p>
            <a:pPr>
              <a:defRPr/>
            </a:pPr>
            <a:fld id="{1065DE14-387A-C24A-AEC2-7C1BCF264765}" type="slidenum">
              <a:rPr lang="en-US" smtClean="0"/>
              <a:pPr>
                <a:defRPr/>
              </a:pPr>
              <a:t>6</a:t>
            </a:fld>
            <a:endParaRPr lang="en-US"/>
          </a:p>
        </p:txBody>
      </p:sp>
    </p:spTree>
    <p:extLst>
      <p:ext uri="{BB962C8B-B14F-4D97-AF65-F5344CB8AC3E}">
        <p14:creationId xmlns:p14="http://schemas.microsoft.com/office/powerpoint/2010/main" val="18789704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715961"/>
          </a:xfrm>
        </p:spPr>
        <p:txBody>
          <a:bodyPr/>
          <a:lstStyle/>
          <a:p>
            <a:r>
              <a:rPr lang="en-US" dirty="0" smtClean="0"/>
              <a:t>CLUE Experiments (2017)</a:t>
            </a:r>
            <a:endParaRPr lang="en-US" dirty="0"/>
          </a:p>
        </p:txBody>
      </p:sp>
      <p:sp>
        <p:nvSpPr>
          <p:cNvPr id="3" name="Content Placeholder 2"/>
          <p:cNvSpPr>
            <a:spLocks noGrp="1"/>
          </p:cNvSpPr>
          <p:nvPr>
            <p:ph idx="1"/>
          </p:nvPr>
        </p:nvSpPr>
        <p:spPr>
          <a:xfrm>
            <a:off x="304800" y="1008744"/>
            <a:ext cx="8534400" cy="5849256"/>
          </a:xfrm>
        </p:spPr>
        <p:txBody>
          <a:bodyPr/>
          <a:lstStyle/>
          <a:p>
            <a:r>
              <a:rPr lang="en-US" sz="1800" dirty="0" smtClean="0"/>
              <a:t>(</a:t>
            </a:r>
            <a:r>
              <a:rPr lang="en-US" sz="1800" dirty="0"/>
              <a:t>1</a:t>
            </a:r>
            <a:r>
              <a:rPr lang="en-US" sz="1800" dirty="0" smtClean="0"/>
              <a:t>) </a:t>
            </a:r>
            <a:r>
              <a:rPr lang="en-US" sz="1800" dirty="0" smtClean="0">
                <a:solidFill>
                  <a:srgbClr val="FF0000"/>
                </a:solidFill>
              </a:rPr>
              <a:t>multi-core vs. single core</a:t>
            </a:r>
            <a:r>
              <a:rPr lang="en-US" sz="1800" dirty="0" smtClean="0"/>
              <a:t> – Two ensembles will be compared. One using 5 ARW and another using 5 NMMB  members</a:t>
            </a:r>
          </a:p>
          <a:p>
            <a:r>
              <a:rPr lang="en-US" sz="1800" dirty="0" smtClean="0"/>
              <a:t>(2) </a:t>
            </a:r>
            <a:r>
              <a:rPr lang="en-US" sz="1800" dirty="0" smtClean="0">
                <a:solidFill>
                  <a:srgbClr val="FF0000"/>
                </a:solidFill>
              </a:rPr>
              <a:t>single physics vs. multi-physics</a:t>
            </a:r>
            <a:r>
              <a:rPr lang="en-US" sz="1800" dirty="0" smtClean="0"/>
              <a:t>– An ensemble with perturbed ICs/LBCs will test whether there is a noticeable advantage when using varied physics vs. common physics in all members</a:t>
            </a:r>
          </a:p>
          <a:p>
            <a:r>
              <a:rPr lang="en-US" sz="1800" dirty="0" smtClean="0"/>
              <a:t>(3) </a:t>
            </a:r>
            <a:r>
              <a:rPr lang="en-US" sz="1800" dirty="0">
                <a:solidFill>
                  <a:srgbClr val="FF0000"/>
                </a:solidFill>
              </a:rPr>
              <a:t>single physics vs. single stochastic </a:t>
            </a:r>
            <a:r>
              <a:rPr lang="en-US" sz="1800" dirty="0" smtClean="0">
                <a:solidFill>
                  <a:srgbClr val="FF0000"/>
                </a:solidFill>
              </a:rPr>
              <a:t>physics</a:t>
            </a:r>
            <a:r>
              <a:rPr lang="en-US" sz="1800" dirty="0" smtClean="0"/>
              <a:t> – Compare an ensemble with single physics </a:t>
            </a:r>
            <a:r>
              <a:rPr lang="en-US" sz="1800" dirty="0"/>
              <a:t>and perturbed ICs/LBCs </a:t>
            </a:r>
            <a:r>
              <a:rPr lang="en-US" sz="1800" dirty="0" smtClean="0"/>
              <a:t> to one with single physics with stochastic perturbations but without IC/LBC perturbation</a:t>
            </a:r>
          </a:p>
          <a:p>
            <a:r>
              <a:rPr lang="en-US" sz="1800" dirty="0" smtClean="0"/>
              <a:t>(4) </a:t>
            </a:r>
            <a:r>
              <a:rPr lang="en-US" sz="1800" dirty="0" smtClean="0">
                <a:solidFill>
                  <a:srgbClr val="FF0000"/>
                </a:solidFill>
              </a:rPr>
              <a:t>3DVAR vs. EnKF </a:t>
            </a:r>
            <a:r>
              <a:rPr lang="en-US" sz="1800" dirty="0" smtClean="0"/>
              <a:t>– Compare two methods for radar DA</a:t>
            </a:r>
          </a:p>
          <a:p>
            <a:r>
              <a:rPr lang="en-US" sz="1800" dirty="0" smtClean="0"/>
              <a:t>(5) </a:t>
            </a:r>
            <a:r>
              <a:rPr lang="en-US" sz="1800" dirty="0" smtClean="0">
                <a:solidFill>
                  <a:srgbClr val="FF0000"/>
                </a:solidFill>
              </a:rPr>
              <a:t>GSD radar vs. CAPS radar</a:t>
            </a:r>
            <a:r>
              <a:rPr lang="en-US" sz="1800" dirty="0" smtClean="0"/>
              <a:t> – Two members are configured identically, except one will use GSD’s method for radar DA and one uses CAPS method.</a:t>
            </a:r>
          </a:p>
          <a:p>
            <a:r>
              <a:rPr lang="en-US" sz="1800" dirty="0" smtClean="0"/>
              <a:t>(6) </a:t>
            </a:r>
            <a:r>
              <a:rPr lang="en-US" sz="1800" dirty="0" smtClean="0">
                <a:solidFill>
                  <a:srgbClr val="FF0000"/>
                </a:solidFill>
              </a:rPr>
              <a:t>Microphysics sensitivities</a:t>
            </a:r>
            <a:r>
              <a:rPr lang="en-US" sz="1800" dirty="0" smtClean="0"/>
              <a:t> – The impact from different microphysical parameterizations on the resulting convective storm forecasts will be examined.</a:t>
            </a:r>
          </a:p>
          <a:p>
            <a:r>
              <a:rPr lang="en-US" sz="1800" dirty="0" smtClean="0"/>
              <a:t>(7) </a:t>
            </a:r>
            <a:r>
              <a:rPr lang="en-US" sz="1800" dirty="0" smtClean="0">
                <a:solidFill>
                  <a:srgbClr val="FF0000"/>
                </a:solidFill>
              </a:rPr>
              <a:t>FV3 convection-allowing members</a:t>
            </a:r>
            <a:r>
              <a:rPr lang="en-US" sz="1800" dirty="0" smtClean="0"/>
              <a:t>- Two FV3 members with different microphysics will be compared to each other, and to currently well-known models (HRRR, 3-km NAM, …).</a:t>
            </a:r>
            <a:endParaRPr lang="en-US" sz="1800" dirty="0"/>
          </a:p>
        </p:txBody>
      </p:sp>
    </p:spTree>
    <p:extLst>
      <p:ext uri="{BB962C8B-B14F-4D97-AF65-F5344CB8AC3E}">
        <p14:creationId xmlns:p14="http://schemas.microsoft.com/office/powerpoint/2010/main" val="30100611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 name="Rectangle 3"/>
          <p:cNvSpPr txBox="1">
            <a:spLocks noChangeArrowheads="1"/>
          </p:cNvSpPr>
          <p:nvPr/>
        </p:nvSpPr>
        <p:spPr>
          <a:xfrm>
            <a:off x="304798" y="1053520"/>
            <a:ext cx="8656638" cy="4539763"/>
          </a:xfrm>
          <a:prstGeom prst="rect">
            <a:avLst/>
          </a:prstGeom>
        </p:spPr>
        <p:txBody>
          <a:bodyPr/>
          <a:lstStyle/>
          <a:p>
            <a:pPr marL="342900" lvl="2" indent="-342900" eaLnBrk="1" hangingPunct="1">
              <a:lnSpc>
                <a:spcPct val="80000"/>
              </a:lnSpc>
              <a:spcBef>
                <a:spcPts val="1200"/>
              </a:spcBef>
              <a:buFont typeface="Arial" panose="020B0604020202020204" pitchFamily="34" charset="0"/>
              <a:buChar char="•"/>
              <a:defRPr/>
            </a:pPr>
            <a:r>
              <a:rPr lang="en-US" sz="2000" b="1" i="1" kern="0" dirty="0" smtClean="0">
                <a:solidFill>
                  <a:srgbClr val="C00000"/>
                </a:solidFill>
                <a:latin typeface="Arial" pitchFamily="34" charset="0"/>
                <a:ea typeface="ＭＳ Ｐゴシック" charset="0"/>
                <a:cs typeface="Arial" pitchFamily="34" charset="0"/>
              </a:rPr>
              <a:t>Storm-Scale </a:t>
            </a:r>
            <a:r>
              <a:rPr lang="en-US" sz="2000" b="1" i="1" kern="0" dirty="0">
                <a:solidFill>
                  <a:srgbClr val="C00000"/>
                </a:solidFill>
                <a:latin typeface="Arial" pitchFamily="34" charset="0"/>
                <a:ea typeface="ＭＳ Ｐゴシック" charset="0"/>
                <a:cs typeface="Arial" pitchFamily="34" charset="0"/>
              </a:rPr>
              <a:t>Ensemble Forecast (SSEF) </a:t>
            </a:r>
            <a:r>
              <a:rPr lang="en-US" sz="2000" b="1" i="1" kern="0" dirty="0" smtClean="0">
                <a:solidFill>
                  <a:srgbClr val="C00000"/>
                </a:solidFill>
                <a:latin typeface="Arial" pitchFamily="34" charset="0"/>
                <a:ea typeface="ＭＳ Ｐゴシック" charset="0"/>
                <a:cs typeface="Arial" pitchFamily="34" charset="0"/>
              </a:rPr>
              <a:t>System using CAPS’s 3DVAR/cloud analysis DA</a:t>
            </a:r>
            <a:endParaRPr lang="en-US" sz="2000" b="1" i="1" dirty="0">
              <a:solidFill>
                <a:srgbClr val="C00000"/>
              </a:solidFill>
              <a:latin typeface="Arial" pitchFamily="34" charset="0"/>
              <a:ea typeface="ＭＳ Ｐゴシック" charset="0"/>
            </a:endParaRPr>
          </a:p>
          <a:p>
            <a:pPr marL="514350" lvl="3" indent="-285750" eaLnBrk="1" hangingPunct="1">
              <a:lnSpc>
                <a:spcPct val="80000"/>
              </a:lnSpc>
              <a:spcBef>
                <a:spcPts val="1200"/>
              </a:spcBef>
              <a:buFont typeface="Arial" panose="020B0604020202020204" pitchFamily="34" charset="0"/>
              <a:buChar char="•"/>
              <a:defRPr/>
            </a:pPr>
            <a:r>
              <a:rPr lang="en-US" dirty="0" smtClean="0">
                <a:solidFill>
                  <a:prstClr val="black"/>
                </a:solidFill>
                <a:latin typeface="Arial" pitchFamily="34" charset="0"/>
                <a:ea typeface="ＭＳ Ｐゴシック" charset="0"/>
              </a:rPr>
              <a:t>10-member</a:t>
            </a:r>
            <a:r>
              <a:rPr lang="en-US" dirty="0">
                <a:solidFill>
                  <a:prstClr val="black"/>
                </a:solidFill>
                <a:latin typeface="Arial" pitchFamily="34" charset="0"/>
                <a:ea typeface="ＭＳ Ｐゴシック" charset="0"/>
              </a:rPr>
              <a:t>, 3-km WRF-ARW ensemble with 60-hr forecasts from </a:t>
            </a:r>
            <a:r>
              <a:rPr lang="en-US" dirty="0" smtClean="0">
                <a:solidFill>
                  <a:prstClr val="black"/>
                </a:solidFill>
                <a:latin typeface="Arial" pitchFamily="34" charset="0"/>
                <a:ea typeface="ＭＳ Ｐゴシック" charset="0"/>
              </a:rPr>
              <a:t>00Z</a:t>
            </a:r>
            <a:endParaRPr lang="en-US" dirty="0">
              <a:solidFill>
                <a:prstClr val="black"/>
              </a:solidFill>
              <a:latin typeface="Arial" pitchFamily="34" charset="0"/>
              <a:ea typeface="ＭＳ Ｐゴシック" charset="0"/>
            </a:endParaRPr>
          </a:p>
          <a:p>
            <a:pPr marL="514350" lvl="3" indent="-285750" eaLnBrk="1" hangingPunct="1">
              <a:lnSpc>
                <a:spcPct val="80000"/>
              </a:lnSpc>
              <a:spcBef>
                <a:spcPts val="600"/>
              </a:spcBef>
              <a:buFont typeface="Arial" panose="020B0604020202020204" pitchFamily="34" charset="0"/>
              <a:buChar char="•"/>
              <a:defRPr/>
            </a:pPr>
            <a:r>
              <a:rPr lang="en-US" dirty="0">
                <a:solidFill>
                  <a:prstClr val="black"/>
                </a:solidFill>
                <a:latin typeface="Arial" pitchFamily="34" charset="0"/>
                <a:ea typeface="ＭＳ Ｐゴシック" charset="0"/>
              </a:rPr>
              <a:t>Multi-physics, </a:t>
            </a:r>
            <a:r>
              <a:rPr lang="en-US" dirty="0" smtClean="0">
                <a:solidFill>
                  <a:prstClr val="black"/>
                </a:solidFill>
                <a:latin typeface="Arial" pitchFamily="34" charset="0"/>
                <a:ea typeface="ＭＳ Ｐゴシック" charset="0"/>
              </a:rPr>
              <a:t>multi-IC/LBC </a:t>
            </a:r>
            <a:r>
              <a:rPr lang="en-US" dirty="0">
                <a:solidFill>
                  <a:prstClr val="black"/>
                </a:solidFill>
                <a:latin typeface="Arial" pitchFamily="34" charset="0"/>
                <a:ea typeface="ＭＳ Ｐゴシック" charset="0"/>
              </a:rPr>
              <a:t>conditions: </a:t>
            </a:r>
            <a:r>
              <a:rPr lang="en-US" dirty="0" smtClean="0">
                <a:solidFill>
                  <a:prstClr val="black"/>
                </a:solidFill>
                <a:latin typeface="Arial" pitchFamily="34" charset="0"/>
                <a:ea typeface="ＭＳ Ｐゴシック" charset="0"/>
              </a:rPr>
              <a:t>add </a:t>
            </a:r>
            <a:r>
              <a:rPr lang="en-US" dirty="0">
                <a:solidFill>
                  <a:prstClr val="black"/>
                </a:solidFill>
                <a:latin typeface="Arial" pitchFamily="34" charset="0"/>
                <a:ea typeface="ＭＳ Ｐゴシック" charset="0"/>
              </a:rPr>
              <a:t>SREF perturbations to NAM </a:t>
            </a:r>
            <a:r>
              <a:rPr lang="en-US" dirty="0" smtClean="0">
                <a:solidFill>
                  <a:prstClr val="black"/>
                </a:solidFill>
                <a:latin typeface="Arial" pitchFamily="34" charset="0"/>
                <a:ea typeface="ＭＳ Ｐゴシック" charset="0"/>
              </a:rPr>
              <a:t>ICs</a:t>
            </a:r>
          </a:p>
          <a:p>
            <a:pPr marL="514350" lvl="3" indent="-285750" eaLnBrk="1" hangingPunct="1">
              <a:lnSpc>
                <a:spcPct val="80000"/>
              </a:lnSpc>
              <a:spcBef>
                <a:spcPts val="600"/>
              </a:spcBef>
              <a:buFont typeface="Arial" panose="020B0604020202020204" pitchFamily="34" charset="0"/>
              <a:buChar char="•"/>
              <a:defRPr/>
            </a:pPr>
            <a:r>
              <a:rPr lang="en-US" b="1" dirty="0" smtClean="0">
                <a:solidFill>
                  <a:prstClr val="black"/>
                </a:solidFill>
                <a:latin typeface="Arial" pitchFamily="34" charset="0"/>
                <a:ea typeface="ＭＳ Ｐゴシック" charset="0"/>
              </a:rPr>
              <a:t>One member matches HRRR model configurations, but using CAPS 3DVAR/cloud analysis for radar DA</a:t>
            </a:r>
            <a:endParaRPr lang="en-US" b="1" dirty="0" smtClean="0">
              <a:solidFill>
                <a:srgbClr val="C0504D">
                  <a:lumMod val="50000"/>
                </a:srgbClr>
              </a:solidFill>
              <a:latin typeface="Arial" pitchFamily="34" charset="0"/>
              <a:ea typeface="ＭＳ Ｐゴシック" charset="0"/>
            </a:endParaRPr>
          </a:p>
          <a:p>
            <a:pPr marL="342900" lvl="2" indent="-342900" eaLnBrk="1" hangingPunct="1">
              <a:lnSpc>
                <a:spcPct val="80000"/>
              </a:lnSpc>
              <a:spcBef>
                <a:spcPts val="1200"/>
              </a:spcBef>
              <a:buFont typeface="Arial" panose="020B0604020202020204" pitchFamily="34" charset="0"/>
              <a:buChar char="•"/>
              <a:defRPr/>
            </a:pPr>
            <a:r>
              <a:rPr lang="fr-FR" sz="2000" b="1" i="1" kern="0" dirty="0" smtClean="0">
                <a:solidFill>
                  <a:srgbClr val="C00000"/>
                </a:solidFill>
                <a:latin typeface="Arial" pitchFamily="34" charset="0"/>
                <a:ea typeface="ＭＳ Ｐゴシック" charset="0"/>
                <a:cs typeface="Arial" pitchFamily="34" charset="0"/>
              </a:rPr>
              <a:t>SSEF </a:t>
            </a:r>
            <a:r>
              <a:rPr lang="fr-FR" sz="2000" b="1" i="1" kern="0" dirty="0" err="1">
                <a:solidFill>
                  <a:srgbClr val="C00000"/>
                </a:solidFill>
                <a:latin typeface="Arial" pitchFamily="34" charset="0"/>
                <a:ea typeface="ＭＳ Ｐゴシック" charset="0"/>
                <a:cs typeface="Arial" pitchFamily="34" charset="0"/>
              </a:rPr>
              <a:t>using</a:t>
            </a:r>
            <a:r>
              <a:rPr lang="fr-FR" sz="2000" b="1" i="1" kern="0" dirty="0">
                <a:solidFill>
                  <a:srgbClr val="C00000"/>
                </a:solidFill>
                <a:latin typeface="Arial" pitchFamily="34" charset="0"/>
                <a:ea typeface="ＭＳ Ｐゴシック" charset="0"/>
                <a:cs typeface="Arial" pitchFamily="34" charset="0"/>
              </a:rPr>
              <a:t> GSI EnKF DA plus CAPS EnKF for radar DA</a:t>
            </a:r>
          </a:p>
          <a:p>
            <a:pPr marL="514350" lvl="3" indent="-285750" eaLnBrk="1" hangingPunct="1">
              <a:lnSpc>
                <a:spcPct val="80000"/>
              </a:lnSpc>
              <a:spcBef>
                <a:spcPts val="600"/>
              </a:spcBef>
              <a:buFont typeface="Arial" panose="020B0604020202020204" pitchFamily="34" charset="0"/>
              <a:buChar char="•"/>
              <a:defRPr/>
            </a:pPr>
            <a:r>
              <a:rPr lang="en-US" dirty="0">
                <a:latin typeface="Arial" pitchFamily="34" charset="0"/>
                <a:ea typeface="ＭＳ Ｐゴシック" charset="0"/>
              </a:rPr>
              <a:t>10-member, 3-km WRF-ARW ensemble with 60-hr forecasts from 00Z</a:t>
            </a:r>
          </a:p>
          <a:p>
            <a:pPr marL="514350" lvl="3" indent="-285750" eaLnBrk="1" hangingPunct="1">
              <a:lnSpc>
                <a:spcPct val="80000"/>
              </a:lnSpc>
              <a:spcBef>
                <a:spcPts val="600"/>
              </a:spcBef>
              <a:buFont typeface="Arial" panose="020B0604020202020204" pitchFamily="34" charset="0"/>
              <a:buChar char="•"/>
              <a:defRPr/>
            </a:pPr>
            <a:r>
              <a:rPr lang="en-US" dirty="0">
                <a:latin typeface="Arial" pitchFamily="34" charset="0"/>
                <a:ea typeface="ＭＳ Ｐゴシック" charset="0"/>
              </a:rPr>
              <a:t>Multi-physics, 3-km 40-enemble </a:t>
            </a:r>
            <a:r>
              <a:rPr lang="en-US" dirty="0" smtClean="0">
                <a:latin typeface="Arial" pitchFamily="34" charset="0"/>
                <a:ea typeface="ＭＳ Ｐゴシック" charset="0"/>
              </a:rPr>
              <a:t>6-h cycled </a:t>
            </a:r>
            <a:r>
              <a:rPr lang="en-US" dirty="0">
                <a:latin typeface="Arial" pitchFamily="34" charset="0"/>
                <a:ea typeface="ＭＳ Ｐゴシック" charset="0"/>
              </a:rPr>
              <a:t>EnKF analysis ICs with radar </a:t>
            </a:r>
            <a:r>
              <a:rPr lang="en-US" dirty="0" smtClean="0">
                <a:latin typeface="Arial" pitchFamily="34" charset="0"/>
                <a:ea typeface="ＭＳ Ｐゴシック" charset="0"/>
              </a:rPr>
              <a:t>DA</a:t>
            </a:r>
            <a:endParaRPr lang="en-US" dirty="0">
              <a:latin typeface="Arial" pitchFamily="34" charset="0"/>
              <a:ea typeface="ＭＳ Ｐゴシック" charset="0"/>
            </a:endParaRPr>
          </a:p>
          <a:p>
            <a:pPr marL="342900" lvl="2" indent="-342900" eaLnBrk="1" hangingPunct="1">
              <a:lnSpc>
                <a:spcPct val="80000"/>
              </a:lnSpc>
              <a:spcBef>
                <a:spcPts val="1200"/>
              </a:spcBef>
              <a:buFont typeface="Arial" panose="020B0604020202020204" pitchFamily="34" charset="0"/>
              <a:buChar char="•"/>
              <a:defRPr/>
            </a:pPr>
            <a:r>
              <a:rPr lang="en-US" sz="2000" b="1" i="1" kern="0" dirty="0" smtClean="0">
                <a:solidFill>
                  <a:srgbClr val="C00000"/>
                </a:solidFill>
                <a:latin typeface="Arial" pitchFamily="34" charset="0"/>
                <a:ea typeface="ＭＳ Ｐゴシック" charset="0"/>
                <a:cs typeface="Arial" pitchFamily="34" charset="0"/>
              </a:rPr>
              <a:t>FV3 </a:t>
            </a:r>
            <a:r>
              <a:rPr lang="en-US" sz="2000" b="1" i="1" kern="0" dirty="0">
                <a:solidFill>
                  <a:srgbClr val="C00000"/>
                </a:solidFill>
                <a:latin typeface="Arial" pitchFamily="34" charset="0"/>
                <a:ea typeface="ＭＳ Ｐゴシック" charset="0"/>
                <a:cs typeface="Arial" pitchFamily="34" charset="0"/>
              </a:rPr>
              <a:t>convection-allowing </a:t>
            </a:r>
            <a:r>
              <a:rPr lang="en-US" sz="2000" b="1" i="1" kern="0" dirty="0" smtClean="0">
                <a:solidFill>
                  <a:srgbClr val="C00000"/>
                </a:solidFill>
                <a:latin typeface="Arial" pitchFamily="34" charset="0"/>
                <a:ea typeface="ＭＳ Ｐゴシック" charset="0"/>
                <a:cs typeface="Arial" pitchFamily="34" charset="0"/>
              </a:rPr>
              <a:t>forecasts</a:t>
            </a:r>
            <a:endParaRPr lang="en-US" sz="2000" b="1" i="1" kern="0" dirty="0">
              <a:solidFill>
                <a:srgbClr val="C00000"/>
              </a:solidFill>
              <a:latin typeface="Arial" pitchFamily="34" charset="0"/>
              <a:ea typeface="ＭＳ Ｐゴシック" charset="0"/>
              <a:cs typeface="Arial" pitchFamily="34" charset="0"/>
            </a:endParaRPr>
          </a:p>
          <a:p>
            <a:pPr marL="514350" lvl="3" indent="-285750" eaLnBrk="1" hangingPunct="1">
              <a:lnSpc>
                <a:spcPct val="80000"/>
              </a:lnSpc>
              <a:spcBef>
                <a:spcPts val="300"/>
              </a:spcBef>
              <a:buFont typeface="Arial" panose="020B0604020202020204" pitchFamily="34" charset="0"/>
              <a:buChar char="•"/>
              <a:defRPr/>
            </a:pPr>
            <a:r>
              <a:rPr lang="en-US" dirty="0" smtClean="0">
                <a:latin typeface="Arial" pitchFamily="34" charset="0"/>
                <a:ea typeface="ＭＳ Ｐゴシック" charset="0"/>
              </a:rPr>
              <a:t>~3 km over CONUS, nested within global run</a:t>
            </a:r>
          </a:p>
          <a:p>
            <a:pPr marL="514350" lvl="3" indent="-285750" eaLnBrk="1" hangingPunct="1">
              <a:lnSpc>
                <a:spcPct val="80000"/>
              </a:lnSpc>
              <a:spcBef>
                <a:spcPts val="300"/>
              </a:spcBef>
              <a:buFont typeface="Arial" panose="020B0604020202020204" pitchFamily="34" charset="0"/>
              <a:buChar char="•"/>
              <a:defRPr/>
            </a:pPr>
            <a:r>
              <a:rPr lang="en-US" dirty="0" smtClean="0">
                <a:latin typeface="Arial" pitchFamily="34" charset="0"/>
                <a:ea typeface="ＭＳ Ｐゴシック" charset="0"/>
              </a:rPr>
              <a:t>Thompson microphysics (added by CAPS to compare with GFDL Lin MP run</a:t>
            </a:r>
            <a:r>
              <a:rPr lang="en-US" dirty="0" smtClean="0">
                <a:latin typeface="Arial" pitchFamily="34" charset="0"/>
                <a:ea typeface="ＭＳ Ｐゴシック" charset="0"/>
              </a:rPr>
              <a:t>)</a:t>
            </a:r>
          </a:p>
          <a:p>
            <a:pPr marL="342900" lvl="2" indent="-342900" eaLnBrk="1" hangingPunct="1">
              <a:lnSpc>
                <a:spcPct val="80000"/>
              </a:lnSpc>
              <a:spcBef>
                <a:spcPts val="1200"/>
              </a:spcBef>
              <a:buFont typeface="Arial" panose="020B0604020202020204" pitchFamily="34" charset="0"/>
              <a:buChar char="•"/>
              <a:defRPr/>
            </a:pPr>
            <a:r>
              <a:rPr lang="en-US" sz="2000" b="1" i="1" kern="0" dirty="0">
                <a:solidFill>
                  <a:srgbClr val="C00000"/>
                </a:solidFill>
                <a:latin typeface="Arial" pitchFamily="34" charset="0"/>
                <a:ea typeface="ＭＳ Ｐゴシック" charset="0"/>
                <a:cs typeface="Arial" pitchFamily="34" charset="0"/>
              </a:rPr>
              <a:t>Single physics SSEF members with radar</a:t>
            </a:r>
          </a:p>
          <a:p>
            <a:pPr marL="514350" lvl="3" indent="-285750" eaLnBrk="1" hangingPunct="1">
              <a:lnSpc>
                <a:spcPct val="80000"/>
              </a:lnSpc>
              <a:spcBef>
                <a:spcPts val="600"/>
              </a:spcBef>
              <a:buFont typeface="Arial" panose="020B0604020202020204" pitchFamily="34" charset="0"/>
              <a:buChar char="•"/>
              <a:defRPr/>
            </a:pPr>
            <a:r>
              <a:rPr lang="en-US" dirty="0">
                <a:latin typeface="Arial" pitchFamily="34" charset="0"/>
                <a:ea typeface="ＭＳ Ｐゴシック" charset="0"/>
              </a:rPr>
              <a:t>9-member, 3-km with 60-hr forecast from 00Z</a:t>
            </a:r>
          </a:p>
          <a:p>
            <a:pPr marL="514350" lvl="3" indent="-285750" eaLnBrk="1" hangingPunct="1">
              <a:lnSpc>
                <a:spcPct val="80000"/>
              </a:lnSpc>
              <a:spcBef>
                <a:spcPts val="600"/>
              </a:spcBef>
              <a:buFont typeface="Arial" panose="020B0604020202020204" pitchFamily="34" charset="0"/>
              <a:buChar char="•"/>
              <a:defRPr/>
            </a:pPr>
            <a:r>
              <a:rPr lang="en-US" dirty="0">
                <a:latin typeface="Arial" pitchFamily="34" charset="0"/>
                <a:ea typeface="ＭＳ Ｐゴシック" charset="0"/>
              </a:rPr>
              <a:t>Single physics, multi-IC/LBC conditions</a:t>
            </a:r>
          </a:p>
          <a:p>
            <a:pPr marL="342900" lvl="2" indent="-342900" eaLnBrk="1" hangingPunct="1">
              <a:lnSpc>
                <a:spcPct val="80000"/>
              </a:lnSpc>
              <a:spcBef>
                <a:spcPts val="1200"/>
              </a:spcBef>
              <a:buFont typeface="Arial" panose="020B0604020202020204" pitchFamily="34" charset="0"/>
              <a:buChar char="•"/>
              <a:defRPr/>
            </a:pPr>
            <a:r>
              <a:rPr lang="en-US" sz="2000" b="1" i="1" kern="0" dirty="0">
                <a:solidFill>
                  <a:srgbClr val="C00000"/>
                </a:solidFill>
                <a:latin typeface="Arial" pitchFamily="34" charset="0"/>
                <a:ea typeface="ＭＳ Ｐゴシック" charset="0"/>
                <a:cs typeface="Arial" pitchFamily="34" charset="0"/>
              </a:rPr>
              <a:t>Mixed microphysics SSEF with radar</a:t>
            </a:r>
          </a:p>
          <a:p>
            <a:pPr marL="514350" lvl="3" indent="-285750" eaLnBrk="1" hangingPunct="1">
              <a:lnSpc>
                <a:spcPct val="80000"/>
              </a:lnSpc>
              <a:spcBef>
                <a:spcPts val="600"/>
              </a:spcBef>
              <a:buFont typeface="Arial" panose="020B0604020202020204" pitchFamily="34" charset="0"/>
              <a:buChar char="•"/>
              <a:defRPr/>
            </a:pPr>
            <a:r>
              <a:rPr lang="en-US" dirty="0">
                <a:latin typeface="Arial" pitchFamily="34" charset="0"/>
                <a:ea typeface="ＭＳ Ｐゴシック" charset="0"/>
              </a:rPr>
              <a:t>4-member, 3-km with 60-hr forecast from 00Z</a:t>
            </a:r>
          </a:p>
          <a:p>
            <a:pPr marL="514350" lvl="3" indent="-285750" eaLnBrk="1" hangingPunct="1">
              <a:lnSpc>
                <a:spcPct val="80000"/>
              </a:lnSpc>
              <a:spcBef>
                <a:spcPts val="600"/>
              </a:spcBef>
              <a:buFont typeface="Arial" panose="020B0604020202020204" pitchFamily="34" charset="0"/>
              <a:buChar char="•"/>
              <a:defRPr/>
            </a:pPr>
            <a:r>
              <a:rPr lang="en-US" dirty="0">
                <a:latin typeface="Arial" pitchFamily="34" charset="0"/>
                <a:ea typeface="ＭＳ Ｐゴシック" charset="0"/>
              </a:rPr>
              <a:t>Multiple microphysics, no IC/LBC perturbation (using NAM 12km for LBC)</a:t>
            </a:r>
          </a:p>
          <a:p>
            <a:pPr marL="228600" lvl="3" eaLnBrk="1" hangingPunct="1">
              <a:lnSpc>
                <a:spcPct val="80000"/>
              </a:lnSpc>
              <a:spcBef>
                <a:spcPts val="300"/>
              </a:spcBef>
              <a:defRPr/>
            </a:pPr>
            <a:endParaRPr lang="en-US" dirty="0">
              <a:latin typeface="Arial" pitchFamily="34" charset="0"/>
              <a:ea typeface="ＭＳ Ｐゴシック" charset="0"/>
            </a:endParaRPr>
          </a:p>
        </p:txBody>
      </p:sp>
      <p:sp>
        <p:nvSpPr>
          <p:cNvPr id="23555" name="Title 7"/>
          <p:cNvSpPr>
            <a:spLocks noGrp="1"/>
          </p:cNvSpPr>
          <p:nvPr>
            <p:ph type="title"/>
          </p:nvPr>
        </p:nvSpPr>
        <p:spPr>
          <a:xfrm>
            <a:off x="354195" y="0"/>
            <a:ext cx="8557845" cy="1053520"/>
          </a:xfrm>
        </p:spPr>
        <p:txBody>
          <a:bodyPr/>
          <a:lstStyle/>
          <a:p>
            <a:r>
              <a:rPr lang="en-US" sz="3200" b="1" dirty="0">
                <a:latin typeface="Arial" charset="0"/>
                <a:cs typeface="Arial" charset="0"/>
              </a:rPr>
              <a:t>CAPS </a:t>
            </a:r>
            <a:r>
              <a:rPr lang="en-US" altLang="zh-CN" sz="3200" b="1" dirty="0" smtClean="0">
                <a:latin typeface="Arial" charset="0"/>
                <a:cs typeface="Arial" charset="0"/>
              </a:rPr>
              <a:t>C</a:t>
            </a:r>
            <a:r>
              <a:rPr lang="en-US" sz="3200" b="1" dirty="0" smtClean="0">
                <a:latin typeface="Arial" charset="0"/>
                <a:cs typeface="Arial" charset="0"/>
              </a:rPr>
              <a:t>ontributions </a:t>
            </a:r>
            <a:r>
              <a:rPr lang="en-US" sz="3200" b="1" dirty="0">
                <a:latin typeface="Arial" charset="0"/>
                <a:cs typeface="Arial" charset="0"/>
              </a:rPr>
              <a:t>to </a:t>
            </a:r>
            <a:r>
              <a:rPr lang="en-US" sz="3200" b="1" dirty="0" smtClean="0">
                <a:latin typeface="Arial" charset="0"/>
                <a:cs typeface="Arial" charset="0"/>
              </a:rPr>
              <a:t>CLUE </a:t>
            </a:r>
            <a:r>
              <a:rPr lang="en-US" altLang="zh-CN" sz="3200" b="1" dirty="0" smtClean="0">
                <a:latin typeface="Arial" charset="0"/>
                <a:cs typeface="Arial" charset="0"/>
              </a:rPr>
              <a:t>2017</a:t>
            </a:r>
            <a:r>
              <a:rPr lang="en-US" sz="3200" b="1" dirty="0">
                <a:latin typeface="Arial" charset="0"/>
                <a:cs typeface="Arial" charset="0"/>
              </a:rPr>
              <a:t/>
            </a:r>
            <a:br>
              <a:rPr lang="en-US" sz="3200" b="1" dirty="0">
                <a:latin typeface="Arial" charset="0"/>
                <a:cs typeface="Arial" charset="0"/>
              </a:rPr>
            </a:br>
            <a:r>
              <a:rPr lang="en-US" sz="2400" b="1" dirty="0" smtClean="0">
                <a:latin typeface="Arial" charset="0"/>
                <a:cs typeface="Arial" charset="0"/>
              </a:rPr>
              <a:t>34</a:t>
            </a:r>
            <a:r>
              <a:rPr lang="en-US" sz="3200" b="1" dirty="0" smtClean="0">
                <a:latin typeface="Arial" charset="0"/>
                <a:cs typeface="Arial" charset="0"/>
              </a:rPr>
              <a:t> </a:t>
            </a:r>
            <a:r>
              <a:rPr lang="en-US" sz="2000" dirty="0" smtClean="0">
                <a:latin typeface="Arial" charset="0"/>
                <a:cs typeface="Arial" charset="0"/>
              </a:rPr>
              <a:t>Members</a:t>
            </a:r>
            <a:r>
              <a:rPr lang="en-US" sz="2000" dirty="0">
                <a:latin typeface="Arial" charset="0"/>
                <a:cs typeface="Arial" charset="0"/>
              </a:rPr>
              <a:t> </a:t>
            </a:r>
            <a:r>
              <a:rPr lang="en-US" sz="2000" dirty="0" smtClean="0">
                <a:latin typeface="Arial" charset="0"/>
                <a:cs typeface="Arial" charset="0"/>
              </a:rPr>
              <a:t>(out of 79 total CLUE members</a:t>
            </a:r>
            <a:r>
              <a:rPr lang="en-US" sz="2400" dirty="0" smtClean="0">
                <a:latin typeface="Arial" charset="0"/>
                <a:cs typeface="Arial" charset="0"/>
              </a:rPr>
              <a:t>)</a:t>
            </a:r>
            <a:endParaRPr lang="en-US" dirty="0">
              <a:latin typeface="Calibri" charset="0"/>
            </a:endParaRPr>
          </a:p>
        </p:txBody>
      </p:sp>
    </p:spTree>
    <p:extLst>
      <p:ext uri="{BB962C8B-B14F-4D97-AF65-F5344CB8AC3E}">
        <p14:creationId xmlns:p14="http://schemas.microsoft.com/office/powerpoint/2010/main" val="3961568960"/>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054" y="654104"/>
            <a:ext cx="8229600" cy="570957"/>
          </a:xfrm>
        </p:spPr>
        <p:txBody>
          <a:bodyPr>
            <a:normAutofit fontScale="90000"/>
          </a:bodyPr>
          <a:lstStyle/>
          <a:p>
            <a:r>
              <a:rPr lang="en-US" sz="3600" b="1" dirty="0" smtClean="0"/>
              <a:t>2017 </a:t>
            </a:r>
            <a:r>
              <a:rPr lang="en-US" sz="3600" b="1" dirty="0"/>
              <a:t>CAPS </a:t>
            </a:r>
            <a:r>
              <a:rPr lang="en-US" sz="3600" b="1" dirty="0" smtClean="0"/>
              <a:t>3km SSEF and FV3 Domains</a:t>
            </a:r>
            <a:r>
              <a:rPr lang="en-US" b="1" dirty="0" smtClean="0"/>
              <a:t/>
            </a:r>
            <a:br>
              <a:rPr lang="en-US" b="1" dirty="0" smtClean="0"/>
            </a:br>
            <a:endParaRPr lang="en-US" sz="2200" b="1" dirty="0"/>
          </a:p>
        </p:txBody>
      </p:sp>
      <p:sp>
        <p:nvSpPr>
          <p:cNvPr id="5" name="TextBox 1"/>
          <p:cNvSpPr txBox="1">
            <a:spLocks noChangeArrowheads="1"/>
          </p:cNvSpPr>
          <p:nvPr/>
        </p:nvSpPr>
        <p:spPr bwMode="auto">
          <a:xfrm>
            <a:off x="794847" y="4946970"/>
            <a:ext cx="373110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a:solidFill>
                  <a:schemeClr val="tx1"/>
                </a:solidFill>
                <a:latin typeface="Arial" charset="0"/>
              </a:defRPr>
            </a:lvl1pPr>
            <a:lvl2pPr marL="742950" indent="-285750">
              <a:defRPr sz="1900">
                <a:solidFill>
                  <a:schemeClr val="tx1"/>
                </a:solidFill>
                <a:latin typeface="Arial" charset="0"/>
              </a:defRPr>
            </a:lvl2pPr>
            <a:lvl3pPr marL="1143000" indent="-228600">
              <a:defRPr sz="1900">
                <a:solidFill>
                  <a:schemeClr val="tx1"/>
                </a:solidFill>
                <a:latin typeface="Arial" charset="0"/>
              </a:defRPr>
            </a:lvl3pPr>
            <a:lvl4pPr marL="1600200" indent="-228600">
              <a:defRPr sz="1900">
                <a:solidFill>
                  <a:schemeClr val="tx1"/>
                </a:solidFill>
                <a:latin typeface="Arial" charset="0"/>
              </a:defRPr>
            </a:lvl4pPr>
            <a:lvl5pPr marL="2057400" indent="-228600">
              <a:defRPr sz="1900">
                <a:solidFill>
                  <a:schemeClr val="tx1"/>
                </a:solidFill>
                <a:latin typeface="Arial" charset="0"/>
              </a:defRPr>
            </a:lvl5pPr>
            <a:lvl6pPr marL="2514600" indent="-228600" eaLnBrk="0" fontAlgn="base" hangingPunct="0">
              <a:spcBef>
                <a:spcPct val="0"/>
              </a:spcBef>
              <a:spcAft>
                <a:spcPct val="0"/>
              </a:spcAft>
              <a:defRPr sz="1900">
                <a:solidFill>
                  <a:schemeClr val="tx1"/>
                </a:solidFill>
                <a:latin typeface="Arial" charset="0"/>
              </a:defRPr>
            </a:lvl6pPr>
            <a:lvl7pPr marL="2971800" indent="-228600" eaLnBrk="0" fontAlgn="base" hangingPunct="0">
              <a:spcBef>
                <a:spcPct val="0"/>
              </a:spcBef>
              <a:spcAft>
                <a:spcPct val="0"/>
              </a:spcAft>
              <a:defRPr sz="1900">
                <a:solidFill>
                  <a:schemeClr val="tx1"/>
                </a:solidFill>
                <a:latin typeface="Arial" charset="0"/>
              </a:defRPr>
            </a:lvl7pPr>
            <a:lvl8pPr marL="3429000" indent="-228600" eaLnBrk="0" fontAlgn="base" hangingPunct="0">
              <a:spcBef>
                <a:spcPct val="0"/>
              </a:spcBef>
              <a:spcAft>
                <a:spcPct val="0"/>
              </a:spcAft>
              <a:defRPr sz="1900">
                <a:solidFill>
                  <a:schemeClr val="tx1"/>
                </a:solidFill>
                <a:latin typeface="Arial" charset="0"/>
              </a:defRPr>
            </a:lvl8pPr>
            <a:lvl9pPr marL="3886200" indent="-228600" eaLnBrk="0" fontAlgn="base" hangingPunct="0">
              <a:spcBef>
                <a:spcPct val="0"/>
              </a:spcBef>
              <a:spcAft>
                <a:spcPct val="0"/>
              </a:spcAft>
              <a:defRPr sz="1900">
                <a:solidFill>
                  <a:schemeClr val="tx1"/>
                </a:solidFill>
                <a:latin typeface="Arial" charset="0"/>
              </a:defRPr>
            </a:lvl9pPr>
          </a:lstStyle>
          <a:p>
            <a:pPr algn="ctr" eaLnBrk="1" fontAlgn="auto" hangingPunct="1">
              <a:spcBef>
                <a:spcPts val="0"/>
              </a:spcBef>
              <a:spcAft>
                <a:spcPts val="0"/>
              </a:spcAft>
            </a:pPr>
            <a:r>
              <a:rPr lang="en-US" sz="2000" dirty="0" smtClean="0">
                <a:solidFill>
                  <a:srgbClr val="C00000"/>
                </a:solidFill>
                <a:latin typeface="Helvetica" pitchFamily="34" charset="0"/>
              </a:rPr>
              <a:t>3 km WRF Grid  1620x1120</a:t>
            </a:r>
          </a:p>
          <a:p>
            <a:pPr algn="ctr" eaLnBrk="1" fontAlgn="auto" hangingPunct="1">
              <a:spcBef>
                <a:spcPts val="0"/>
              </a:spcBef>
              <a:spcAft>
                <a:spcPts val="0"/>
              </a:spcAft>
            </a:pPr>
            <a:r>
              <a:rPr lang="en-US" sz="1800" dirty="0" smtClean="0">
                <a:solidFill>
                  <a:srgbClr val="C00000"/>
                </a:solidFill>
                <a:latin typeface="Helvetica" pitchFamily="34" charset="0"/>
              </a:rPr>
              <a:t>Shared with other </a:t>
            </a:r>
            <a:r>
              <a:rPr lang="en-US" altLang="zh-CN" sz="1800" dirty="0" smtClean="0">
                <a:solidFill>
                  <a:srgbClr val="C00000"/>
                </a:solidFill>
                <a:latin typeface="Helvetica" pitchFamily="34" charset="0"/>
              </a:rPr>
              <a:t>CLUE members</a:t>
            </a:r>
            <a:endParaRPr lang="en-US" sz="1800" dirty="0">
              <a:solidFill>
                <a:srgbClr val="C00000"/>
              </a:solidFill>
              <a:latin typeface="Helvetica"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8149" b="11178"/>
          <a:stretch/>
        </p:blipFill>
        <p:spPr>
          <a:xfrm>
            <a:off x="341319" y="1870879"/>
            <a:ext cx="4352568" cy="3076091"/>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9016" t="8917" r="9734" b="8698"/>
          <a:stretch/>
        </p:blipFill>
        <p:spPr>
          <a:xfrm>
            <a:off x="4979479" y="1638026"/>
            <a:ext cx="3762854" cy="3815482"/>
          </a:xfrm>
          <a:prstGeom prst="rect">
            <a:avLst/>
          </a:prstGeom>
        </p:spPr>
      </p:pic>
      <p:sp>
        <p:nvSpPr>
          <p:cNvPr id="7" name="TextBox 1"/>
          <p:cNvSpPr txBox="1">
            <a:spLocks noChangeArrowheads="1"/>
          </p:cNvSpPr>
          <p:nvPr/>
        </p:nvSpPr>
        <p:spPr bwMode="auto">
          <a:xfrm>
            <a:off x="4618049" y="5453508"/>
            <a:ext cx="452595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a:solidFill>
                  <a:schemeClr val="tx1"/>
                </a:solidFill>
                <a:latin typeface="Arial" charset="0"/>
              </a:defRPr>
            </a:lvl1pPr>
            <a:lvl2pPr marL="742950" indent="-285750">
              <a:defRPr sz="1900">
                <a:solidFill>
                  <a:schemeClr val="tx1"/>
                </a:solidFill>
                <a:latin typeface="Arial" charset="0"/>
              </a:defRPr>
            </a:lvl2pPr>
            <a:lvl3pPr marL="1143000" indent="-228600">
              <a:defRPr sz="1900">
                <a:solidFill>
                  <a:schemeClr val="tx1"/>
                </a:solidFill>
                <a:latin typeface="Arial" charset="0"/>
              </a:defRPr>
            </a:lvl3pPr>
            <a:lvl4pPr marL="1600200" indent="-228600">
              <a:defRPr sz="1900">
                <a:solidFill>
                  <a:schemeClr val="tx1"/>
                </a:solidFill>
                <a:latin typeface="Arial" charset="0"/>
              </a:defRPr>
            </a:lvl4pPr>
            <a:lvl5pPr marL="2057400" indent="-228600">
              <a:defRPr sz="1900">
                <a:solidFill>
                  <a:schemeClr val="tx1"/>
                </a:solidFill>
                <a:latin typeface="Arial" charset="0"/>
              </a:defRPr>
            </a:lvl5pPr>
            <a:lvl6pPr marL="2514600" indent="-228600" eaLnBrk="0" fontAlgn="base" hangingPunct="0">
              <a:spcBef>
                <a:spcPct val="0"/>
              </a:spcBef>
              <a:spcAft>
                <a:spcPct val="0"/>
              </a:spcAft>
              <a:defRPr sz="1900">
                <a:solidFill>
                  <a:schemeClr val="tx1"/>
                </a:solidFill>
                <a:latin typeface="Arial" charset="0"/>
              </a:defRPr>
            </a:lvl6pPr>
            <a:lvl7pPr marL="2971800" indent="-228600" eaLnBrk="0" fontAlgn="base" hangingPunct="0">
              <a:spcBef>
                <a:spcPct val="0"/>
              </a:spcBef>
              <a:spcAft>
                <a:spcPct val="0"/>
              </a:spcAft>
              <a:defRPr sz="1900">
                <a:solidFill>
                  <a:schemeClr val="tx1"/>
                </a:solidFill>
                <a:latin typeface="Arial" charset="0"/>
              </a:defRPr>
            </a:lvl7pPr>
            <a:lvl8pPr marL="3429000" indent="-228600" eaLnBrk="0" fontAlgn="base" hangingPunct="0">
              <a:spcBef>
                <a:spcPct val="0"/>
              </a:spcBef>
              <a:spcAft>
                <a:spcPct val="0"/>
              </a:spcAft>
              <a:defRPr sz="1900">
                <a:solidFill>
                  <a:schemeClr val="tx1"/>
                </a:solidFill>
                <a:latin typeface="Arial" charset="0"/>
              </a:defRPr>
            </a:lvl8pPr>
            <a:lvl9pPr marL="3886200" indent="-228600" eaLnBrk="0" fontAlgn="base" hangingPunct="0">
              <a:spcBef>
                <a:spcPct val="0"/>
              </a:spcBef>
              <a:spcAft>
                <a:spcPct val="0"/>
              </a:spcAft>
              <a:defRPr sz="1900">
                <a:solidFill>
                  <a:schemeClr val="tx1"/>
                </a:solidFill>
                <a:latin typeface="Arial" charset="0"/>
              </a:defRPr>
            </a:lvl9pPr>
          </a:lstStyle>
          <a:p>
            <a:pPr algn="ctr" eaLnBrk="1" fontAlgn="auto" hangingPunct="1">
              <a:spcBef>
                <a:spcPts val="0"/>
              </a:spcBef>
              <a:spcAft>
                <a:spcPts val="0"/>
              </a:spcAft>
            </a:pPr>
            <a:r>
              <a:rPr lang="en-US" sz="2000" dirty="0" smtClean="0">
                <a:solidFill>
                  <a:srgbClr val="C00000"/>
                </a:solidFill>
                <a:latin typeface="Helvetica" pitchFamily="34" charset="0"/>
              </a:rPr>
              <a:t>Nested FV3 Grid ~ 3 km </a:t>
            </a:r>
            <a:r>
              <a:rPr lang="en-US" altLang="zh-CN" sz="2000" dirty="0" smtClean="0">
                <a:solidFill>
                  <a:srgbClr val="C00000"/>
                </a:solidFill>
                <a:latin typeface="Helvetica" pitchFamily="34" charset="0"/>
              </a:rPr>
              <a:t>over </a:t>
            </a:r>
            <a:r>
              <a:rPr lang="en-US" altLang="zh-CN" sz="2000" dirty="0" smtClean="0">
                <a:solidFill>
                  <a:srgbClr val="C00000"/>
                </a:solidFill>
                <a:latin typeface="Helvetica" pitchFamily="34" charset="0"/>
              </a:rPr>
              <a:t>CONUS</a:t>
            </a:r>
          </a:p>
          <a:p>
            <a:pPr algn="ctr" eaLnBrk="1" fontAlgn="auto" hangingPunct="1">
              <a:spcBef>
                <a:spcPts val="0"/>
              </a:spcBef>
              <a:spcAft>
                <a:spcPts val="0"/>
              </a:spcAft>
            </a:pPr>
            <a:r>
              <a:rPr lang="en-US" altLang="zh-CN" sz="2000" dirty="0" smtClean="0">
                <a:solidFill>
                  <a:srgbClr val="C00000"/>
                </a:solidFill>
                <a:latin typeface="Helvetica" pitchFamily="34" charset="0"/>
              </a:rPr>
              <a:t>~ 13 km average global grid</a:t>
            </a:r>
            <a:endParaRPr lang="en-US" altLang="zh-CN" sz="2000" dirty="0" smtClean="0">
              <a:solidFill>
                <a:srgbClr val="C00000"/>
              </a:solidFill>
              <a:latin typeface="Helvetica" pitchFamily="34" charset="0"/>
            </a:endParaRPr>
          </a:p>
          <a:p>
            <a:pPr algn="ctr" eaLnBrk="1" fontAlgn="auto" hangingPunct="1">
              <a:spcBef>
                <a:spcPts val="0"/>
              </a:spcBef>
              <a:spcAft>
                <a:spcPts val="0"/>
              </a:spcAft>
            </a:pPr>
            <a:r>
              <a:rPr lang="en-US" sz="2000" dirty="0" smtClean="0">
                <a:solidFill>
                  <a:srgbClr val="C00000"/>
                </a:solidFill>
                <a:latin typeface="Helvetica" pitchFamily="34" charset="0"/>
              </a:rPr>
              <a:t>Coordinated with GFDL run</a:t>
            </a:r>
            <a:endParaRPr lang="en-US" sz="2000" dirty="0">
              <a:solidFill>
                <a:srgbClr val="C00000"/>
              </a:solidFill>
              <a:latin typeface="Helvetica" pitchFamily="34" charset="0"/>
            </a:endParaRPr>
          </a:p>
        </p:txBody>
      </p:sp>
    </p:spTree>
    <p:extLst>
      <p:ext uri="{BB962C8B-B14F-4D97-AF65-F5344CB8AC3E}">
        <p14:creationId xmlns:p14="http://schemas.microsoft.com/office/powerpoint/2010/main" val="3837936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Russ SPC Design - NOAA">
  <a:themeElements>
    <a:clrScheme name="Russ SPC Design - NOA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uss SPC Design - NOA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uss SPC Design - NOA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ss SPC Design - NOA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ss SPC Design - NOA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ss SPC Design - NOA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ss SPC Design - NOA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ss SPC Design - NOA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ss SPC Design - NOA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ss SPC Design - NOA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ss SPC Design - NOA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ss SPC Design - NOA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ss SPC Design - NOA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ss SPC Design - NOA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Blends</Template>
  <TotalTime>8965</TotalTime>
  <Words>3269</Words>
  <Application>Microsoft Office PowerPoint</Application>
  <PresentationFormat>On-screen Show (4:3)</PresentationFormat>
  <Paragraphs>374</Paragraphs>
  <Slides>58</Slides>
  <Notes>19</Notes>
  <HiddenSlides>11</HiddenSlides>
  <MMClips>0</MMClips>
  <ScaleCrop>false</ScaleCrop>
  <HeadingPairs>
    <vt:vector size="8" baseType="variant">
      <vt:variant>
        <vt:lpstr>Fonts Used</vt:lpstr>
      </vt:variant>
      <vt:variant>
        <vt:i4>13</vt:i4>
      </vt:variant>
      <vt:variant>
        <vt:lpstr>Theme</vt:lpstr>
      </vt:variant>
      <vt:variant>
        <vt:i4>13</vt:i4>
      </vt:variant>
      <vt:variant>
        <vt:lpstr>Embedded OLE Servers</vt:lpstr>
      </vt:variant>
      <vt:variant>
        <vt:i4>2</vt:i4>
      </vt:variant>
      <vt:variant>
        <vt:lpstr>Slide Titles</vt:lpstr>
      </vt:variant>
      <vt:variant>
        <vt:i4>58</vt:i4>
      </vt:variant>
    </vt:vector>
  </HeadingPairs>
  <TitlesOfParts>
    <vt:vector size="86" baseType="lpstr">
      <vt:lpstr>맑은 고딕</vt:lpstr>
      <vt:lpstr>ＭＳ Ｐゴシック</vt:lpstr>
      <vt:lpstr>ＭＳ Ｐゴシック</vt:lpstr>
      <vt:lpstr>宋体</vt:lpstr>
      <vt:lpstr>Arial</vt:lpstr>
      <vt:lpstr>Arial Rounded MT Bold</vt:lpstr>
      <vt:lpstr>Calibri</vt:lpstr>
      <vt:lpstr>Calibri Light</vt:lpstr>
      <vt:lpstr>Helvetica</vt:lpstr>
      <vt:lpstr>Tahoma</vt:lpstr>
      <vt:lpstr>Times</vt:lpstr>
      <vt:lpstr>Times New Roman</vt:lpstr>
      <vt:lpstr>Wingdings</vt:lpstr>
      <vt:lpstr>Blends</vt:lpstr>
      <vt:lpstr>7_Office Theme</vt:lpstr>
      <vt:lpstr>2_Office Theme</vt:lpstr>
      <vt:lpstr>2_Russ SPC Design - NOAA</vt:lpstr>
      <vt:lpstr>Office Theme</vt:lpstr>
      <vt:lpstr>1_Office Theme</vt:lpstr>
      <vt:lpstr>3_Office Theme</vt:lpstr>
      <vt:lpstr>6_Office Theme</vt:lpstr>
      <vt:lpstr>6_Default Design</vt:lpstr>
      <vt:lpstr>4_Office Theme</vt:lpstr>
      <vt:lpstr>5_Office Theme</vt:lpstr>
      <vt:lpstr>8_Office Theme</vt:lpstr>
      <vt:lpstr>1_Blank Presentation</vt:lpstr>
      <vt:lpstr>Drawing</vt:lpstr>
      <vt:lpstr>Equation</vt:lpstr>
      <vt:lpstr>Testing of 3-km FV3 during 2017 HWT &amp; Development and Inter-comparisons of EnVar and Hybrid Methods for Radar DA</vt:lpstr>
      <vt:lpstr>PowerPoint Presentation</vt:lpstr>
      <vt:lpstr>Hourly Precipitation Verifications of CAPS 2008 Forecasts with and without Radar</vt:lpstr>
      <vt:lpstr>Gilbert Skill Scores as a Function of Time     (20 dBZ and 40 dBZ reflectivity thresholds during SFE2009)</vt:lpstr>
      <vt:lpstr>QPF Scores of 2015 Forecasts</vt:lpstr>
      <vt:lpstr>Community Leveraged Unified Ensemble (CLUE) - more controlled experiments in the HWT</vt:lpstr>
      <vt:lpstr>CLUE Experiments (2017)</vt:lpstr>
      <vt:lpstr>CAPS Contributions to CLUE 2017 34 Members (out of 79 total CLUE members)</vt:lpstr>
      <vt:lpstr>2017 CAPS 3km SSEF and FV3 Domains </vt:lpstr>
      <vt:lpstr>Physics packages used</vt:lpstr>
      <vt:lpstr>Thompson MP Implementation</vt:lpstr>
      <vt:lpstr>Neighborhood ETSs for 99th Percentile</vt:lpstr>
      <vt:lpstr>Neighborhood ETSs for 99th Percentile</vt:lpstr>
      <vt:lpstr>Histograms of Composite Reflectivity</vt:lpstr>
      <vt:lpstr>Histograms of Composite Reflectivity</vt:lpstr>
      <vt:lpstr>PowerPoint Presentation</vt:lpstr>
      <vt:lpstr>PowerPoint Presentation</vt:lpstr>
      <vt:lpstr>Power Spectra (Composite Reflectivity)</vt:lpstr>
      <vt:lpstr>Implementation and Testing of hybrid  3DEnVar/4DEnVar Algorithms Suitable  Direct Assimilation of Radar Data</vt:lpstr>
      <vt:lpstr>Methods for Radar Data Assimilation</vt:lpstr>
      <vt:lpstr>Hybrid 4DEnKF-4DEnVar A Unified Framework (Liu and Xue MWR 2016)</vt:lpstr>
      <vt:lpstr>4DEnKF-4DEnVar Hybrid</vt:lpstr>
      <vt:lpstr>Vr and Z Observation Operators  (Assuming single-moment ice microphysics)</vt:lpstr>
      <vt:lpstr>OSSES with 3DVar, EnKF and Pure and  Hybrid En3DVar</vt:lpstr>
      <vt:lpstr>OSSES comparing 3DVar, EnKF,  Pure and Hybrid En3DVar</vt:lpstr>
      <vt:lpstr>Perfect-model OSSEs</vt:lpstr>
      <vt:lpstr>Optimal hybrid weights in hybrid En3DVar as a function of static B weight and ensemble size </vt:lpstr>
      <vt:lpstr>PowerPoint Presentation</vt:lpstr>
      <vt:lpstr>RMSEs for 3DVar, EnKF, pure En3DVar,  and Hybrid En3DVar (50%)</vt:lpstr>
      <vt:lpstr>PowerPoint Presentation</vt:lpstr>
      <vt:lpstr>Major conclusions based on perfect-model OSSEs</vt:lpstr>
      <vt:lpstr>Imperfect Model OSSEs</vt:lpstr>
      <vt:lpstr>PowerPoint Presentation</vt:lpstr>
      <vt:lpstr>Analyzed reflectivity calculated based on hydrometeor mixing ratios (Zr, Zs, Zh)</vt:lpstr>
      <vt:lpstr>Analyzed reflectivity calculated based on hydrometeor mixing ratios (Zr, Zs, Zh)</vt:lpstr>
      <vt:lpstr>Imperfect Model OSSE Conclusions</vt:lpstr>
      <vt:lpstr>Real case application</vt:lpstr>
      <vt:lpstr>Case overview: dry line induced multi-cell (including tornadic supercell) storms on 10 May 2010</vt:lpstr>
      <vt:lpstr>Flow diagram of the experiments</vt:lpstr>
      <vt:lpstr>Comparisons among CNTL, 3DVar, EnKF, DfEnKF, pure and hybrid En3DVar</vt:lpstr>
      <vt:lpstr>45-minute reflectivity forecasts at 1km AGL</vt:lpstr>
      <vt:lpstr>1-hr Forecasts of updraft intensity</vt:lpstr>
      <vt:lpstr>1-hr Forecasts of the low-level mesocyclone (0.5o tilt of KTLX)</vt:lpstr>
      <vt:lpstr>Conclusions</vt:lpstr>
      <vt:lpstr>Summary </vt:lpstr>
      <vt:lpstr>Direct Variational Assimilation of Radar Reflectivity (Z) and Radial Velocity (Vr) Data: Issues with Nonlinear Reflectivity Operator</vt:lpstr>
      <vt:lpstr>Treatments for CV_q (using q as control variables)</vt:lpstr>
      <vt:lpstr>Optimal threshold for qLim</vt:lpstr>
      <vt:lpstr>Z Innovation of OSSEs for a supercell storm case</vt:lpstr>
      <vt:lpstr>Vr RMSI of OSSEs for a supercell storm case</vt:lpstr>
      <vt:lpstr>Single observation test for CV_logq</vt:lpstr>
      <vt:lpstr>Treatments for CV_logq</vt:lpstr>
      <vt:lpstr>The Z cross-section through max w of the truth</vt:lpstr>
      <vt:lpstr>The Z of the 22nd level (where the max spurious Z for CV_log without treatments)</vt:lpstr>
      <vt:lpstr>The horizontal Z composite </vt:lpstr>
      <vt:lpstr>Variational Analysis of Reflectivity within GSI 3DVar and Hybrid 3DEnVar</vt:lpstr>
      <vt:lpstr>ETS of 1-h Accumulated Precipitation EnKF vs 3DVAR (7-day)</vt:lpstr>
      <vt:lpstr>GSI EnKF and Hybrid for Regional Rapid Refresh</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EnKF OSS Analysis and Forecast Experiments on</dc:title>
  <dc:creator>MINGJING</dc:creator>
  <cp:lastModifiedBy>Ming Xue</cp:lastModifiedBy>
  <cp:revision>1160</cp:revision>
  <dcterms:created xsi:type="dcterms:W3CDTF">2004-10-02T01:55:46Z</dcterms:created>
  <dcterms:modified xsi:type="dcterms:W3CDTF">2017-11-09T18:56:46Z</dcterms:modified>
</cp:coreProperties>
</file>