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9" r:id="rId2"/>
    <p:sldId id="302" r:id="rId3"/>
    <p:sldId id="319" r:id="rId4"/>
    <p:sldId id="276" r:id="rId5"/>
    <p:sldId id="289" r:id="rId6"/>
    <p:sldId id="298" r:id="rId7"/>
    <p:sldId id="410" r:id="rId8"/>
    <p:sldId id="409" r:id="rId9"/>
    <p:sldId id="261" r:id="rId10"/>
    <p:sldId id="424" r:id="rId11"/>
    <p:sldId id="264" r:id="rId12"/>
    <p:sldId id="331" r:id="rId13"/>
    <p:sldId id="263" r:id="rId14"/>
    <p:sldId id="425" r:id="rId15"/>
    <p:sldId id="381" r:id="rId16"/>
    <p:sldId id="382" r:id="rId17"/>
    <p:sldId id="372" r:id="rId18"/>
    <p:sldId id="373" r:id="rId19"/>
    <p:sldId id="374" r:id="rId20"/>
    <p:sldId id="375" r:id="rId21"/>
    <p:sldId id="379" r:id="rId22"/>
    <p:sldId id="353" r:id="rId23"/>
    <p:sldId id="352" r:id="rId24"/>
    <p:sldId id="359" r:id="rId25"/>
    <p:sldId id="390" r:id="rId26"/>
    <p:sldId id="388" r:id="rId27"/>
    <p:sldId id="389" r:id="rId28"/>
    <p:sldId id="392" r:id="rId29"/>
    <p:sldId id="393" r:id="rId30"/>
    <p:sldId id="395" r:id="rId31"/>
    <p:sldId id="394" r:id="rId32"/>
    <p:sldId id="397" r:id="rId33"/>
    <p:sldId id="398" r:id="rId34"/>
    <p:sldId id="360" r:id="rId35"/>
    <p:sldId id="361" r:id="rId36"/>
    <p:sldId id="407" r:id="rId37"/>
    <p:sldId id="408" r:id="rId38"/>
    <p:sldId id="400" r:id="rId39"/>
    <p:sldId id="402" r:id="rId40"/>
    <p:sldId id="403" r:id="rId41"/>
    <p:sldId id="404" r:id="rId42"/>
    <p:sldId id="426" r:id="rId43"/>
    <p:sldId id="369" r:id="rId44"/>
    <p:sldId id="371" r:id="rId45"/>
    <p:sldId id="412" r:id="rId46"/>
    <p:sldId id="420" r:id="rId47"/>
    <p:sldId id="417" r:id="rId48"/>
    <p:sldId id="418" r:id="rId49"/>
    <p:sldId id="416" r:id="rId50"/>
    <p:sldId id="419" r:id="rId5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88682"/>
  </p:normalViewPr>
  <p:slideViewPr>
    <p:cSldViewPr snapToGrid="0" snapToObjects="1">
      <p:cViewPr>
        <p:scale>
          <a:sx n="70" d="100"/>
          <a:sy n="70" d="100"/>
        </p:scale>
        <p:origin x="-888" y="0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4704"/>
    </p:cViewPr>
  </p:sorterViewPr>
  <p:notesViewPr>
    <p:cSldViewPr snapToGrid="0" snapToObject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8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3637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55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ensemble system can also provide useful probabilistic forecasts of heavy rainfall in terms of location and amount out to ~3-6 hours in advance.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flash flood event in Ellicott City, Maryland from last year. On that day, heavy rainfall occurred in and near Ellicott City causing severe flash flooding.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were 2 fatalities and lots of property damages on that day.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left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observed 6-h rainfall accumulation from NCEP’s stage IV analyses during the peak of the event. Some part of Ellicott city experienced over 5″ of rainfall.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right is the 6hr exceedance probability of rainfall forecasts greater than 2 inches 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thick black line overlaid is the observed 2 inches of rainfall contour.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6hr rainfall forecast from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WoF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able to associate higher probabilities and good areal coverage over the Ellicott City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0307-C658-6947-A241-39C93C6855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4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</a:t>
            </a:r>
            <a:r>
              <a:rPr lang="en-US" baseline="0" dirty="0"/>
              <a:t> are 6-hr exceedance probability of rainfall forecast</a:t>
            </a:r>
            <a:r>
              <a:rPr lang="en-US" dirty="0"/>
              <a:t> from another</a:t>
            </a:r>
            <a:r>
              <a:rPr lang="en-US" baseline="0" dirty="0"/>
              <a:t> heavy rainfall event in south central Texas that led to flash flood. </a:t>
            </a:r>
          </a:p>
          <a:p>
            <a:r>
              <a:rPr lang="en-US" baseline="0" dirty="0"/>
              <a:t>From the left to right, the thresholds are increased from 1 inches to 4 inches of rainfall during 6 hour accumulation period.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experiment compares reasonably well in term of areal coverage with the </a:t>
            </a:r>
            <a:r>
              <a:rPr lang="en-US" baseline="0" dirty="0"/>
              <a:t>observed STAGE IV rainfall overlaid in black.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 location is essential for flash flood forecasting.</a:t>
            </a:r>
            <a:r>
              <a:rPr lang="en-US" dirty="0">
                <a:effectLst/>
              </a:rPr>
              <a:t> 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ensemble forecast can be utilized to drive the hydrology models.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potential benefit is longer flash flood forecast lead-time and probabilistic rather than deterministic forecast.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0307-C658-6947-A241-39C93C6855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25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</a:t>
            </a:r>
            <a:r>
              <a:rPr lang="en-US" baseline="0" dirty="0"/>
              <a:t> aggregated FSS score from 12 severe weather cases during 2016 HWT </a:t>
            </a:r>
            <a:r>
              <a:rPr lang="en-US" baseline="0" dirty="0" err="1"/>
              <a:t>NEWSe</a:t>
            </a:r>
            <a:r>
              <a:rPr lang="en-US" baseline="0" dirty="0"/>
              <a:t> runs.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FSS was calculated over a range of thresholds and neighborhood sizes for 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members and both HRRR configurations.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see that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offers higher skill at both large and small QPF thresholds than both operational and experimental HRRR though this advantage reduces with lead time.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advantage for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members likely stems from the more frequent, longer cycling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EnKF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radar-data assimilation.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0307-C658-6947-A241-39C93C6855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37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52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568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0307-C658-6947-A241-39C93C68558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28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0307-C658-6947-A241-39C93C6855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44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099BF-E923-491D-B3B6-34A1B35A84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15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ym typeface="Wingdings" panose="05000000000000000000" pitchFamily="2" charset="2"/>
              </a:rPr>
              <a:t>Note- often time, respondents’ answers would fit multiple code categories.</a:t>
            </a:r>
          </a:p>
          <a:p>
            <a:r>
              <a:rPr lang="en-US" u="sng" dirty="0"/>
              <a:t>First code</a:t>
            </a:r>
            <a:r>
              <a:rPr lang="en-US" u="sng" dirty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majority of the 33 “correct” respondents included this code</a:t>
            </a:r>
          </a:p>
          <a:p>
            <a:r>
              <a:rPr lang="en-US" u="sng" dirty="0">
                <a:sym typeface="Wingdings" panose="05000000000000000000" pitchFamily="2" charset="2"/>
              </a:rPr>
              <a:t>Second</a:t>
            </a:r>
            <a:r>
              <a:rPr lang="en-US" u="sng" baseline="0" dirty="0">
                <a:sym typeface="Wingdings" panose="05000000000000000000" pitchFamily="2" charset="2"/>
              </a:rPr>
              <a:t> code</a:t>
            </a:r>
            <a:r>
              <a:rPr lang="en-US" baseline="0" dirty="0">
                <a:sym typeface="Wingdings" panose="05000000000000000000" pitchFamily="2" charset="2"/>
              </a:rPr>
              <a:t> of these 10 respondents, 8 also chose the first code, and therefore references both 70 and 30 in the answers.</a:t>
            </a:r>
          </a:p>
          <a:p>
            <a:r>
              <a:rPr lang="en-US" u="sng" dirty="0"/>
              <a:t>Third code</a:t>
            </a:r>
            <a:r>
              <a:rPr lang="en-US" u="sng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Of these 8 participants, 4 had also picked the first category.</a:t>
            </a:r>
            <a:r>
              <a:rPr lang="en-US" baseline="0" dirty="0">
                <a:sym typeface="Wingdings" panose="05000000000000000000" pitchFamily="2" charset="2"/>
              </a:rPr>
              <a:t> 2 of the participants’ answers only fit this single code.</a:t>
            </a:r>
          </a:p>
          <a:p>
            <a:r>
              <a:rPr lang="en-US" u="sng" dirty="0"/>
              <a:t>Fourth code</a:t>
            </a:r>
            <a:r>
              <a:rPr lang="en-US" u="sng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11 of the 12 participants picked at least one of the other three codes in addition to discussing</a:t>
            </a:r>
            <a:r>
              <a:rPr lang="en-US" baseline="0" dirty="0">
                <a:sym typeface="Wingdings" panose="05000000000000000000" pitchFamily="2" charset="2"/>
              </a:rPr>
              <a:t> the PDF concept. (Backgrounds varied with this response- students, forecasters, professor, research scientists)</a:t>
            </a:r>
          </a:p>
          <a:p>
            <a:r>
              <a:rPr lang="en-US" b="1" baseline="0" dirty="0">
                <a:sym typeface="Wingdings" panose="05000000000000000000" pitchFamily="2" charset="2"/>
              </a:rPr>
              <a:t>Note– respondents’ answers heavily favored the first code. It is possible that the phrasing of the question influenced forecasters’ greater fixation on 70 vs. 30.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099BF-E923-491D-B3B6-34A1B35A84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55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Quick analysis of demographics for respondents that did not demonstrate a clear understanding… very mixed! 26 responded that they were: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N=17, Research scientist/professor (exp. ranging 0.8–37 years)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N=3, Weather forecaster (exp. ranging 4–15 years)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N=6, Graduate Student (exp. ranging 1–4.5 years)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099BF-E923-491D-B3B6-34A1B35A84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0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57E4F-74C4-4CF8-8A78-728F9A8EF9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9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Warnings are limited because the forecaster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Cannot quantitatively predict the evolution of the storm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Beyond 15 min…..WoF can help….</a:t>
            </a:r>
          </a:p>
        </p:txBody>
      </p:sp>
    </p:spTree>
    <p:extLst>
      <p:ext uri="{BB962C8B-B14F-4D97-AF65-F5344CB8AC3E}">
        <p14:creationId xmlns:p14="http://schemas.microsoft.com/office/powerpoint/2010/main" val="282121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5-min time steps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57E4F-74C4-4CF8-8A78-728F9A8EF9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7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95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5-min time steps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57E4F-74C4-4CF8-8A78-728F9A8EF9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24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5-min time steps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57E4F-74C4-4CF8-8A78-728F9A8EF9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58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44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C1CE-8943-054E-96BA-64E809C016E7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03690" y="9251952"/>
            <a:ext cx="384722" cy="379591"/>
          </a:xfrm>
        </p:spPr>
        <p:txBody>
          <a:bodyPr/>
          <a:lstStyle/>
          <a:p>
            <a:fld id="{3D801D4F-1672-7540-BA30-CAC81FA3E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5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C3A2-F622-6648-AD22-331D6C5E74A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3FEE-B07E-3744-BCB7-42C461C02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7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03689" y="9245601"/>
            <a:ext cx="384722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9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03689" y="9251951"/>
            <a:ext cx="38472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6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7" Type="http://schemas.openxmlformats.org/officeDocument/2006/relationships/image" Target="../media/image52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tm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tmp"/><Relationship Id="rId18" Type="http://schemas.openxmlformats.org/officeDocument/2006/relationships/image" Target="../media/image87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tmp"/><Relationship Id="rId11" Type="http://schemas.openxmlformats.org/officeDocument/2006/relationships/image" Target="../media/image80.png"/><Relationship Id="rId5" Type="http://schemas.openxmlformats.org/officeDocument/2006/relationships/image" Target="../media/image74.tmp"/><Relationship Id="rId15" Type="http://schemas.openxmlformats.org/officeDocument/2006/relationships/image" Target="../media/image84.tmp"/><Relationship Id="rId10" Type="http://schemas.openxmlformats.org/officeDocument/2006/relationships/image" Target="../media/image79.tmp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tiff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tiff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tiff"/><Relationship Id="rId4" Type="http://schemas.openxmlformats.org/officeDocument/2006/relationships/image" Target="../media/image10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9372" y="4391870"/>
            <a:ext cx="11611428" cy="73558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07513"/>
            <a:ext cx="13004800" cy="1991145"/>
          </a:xfrm>
        </p:spPr>
        <p:txBody>
          <a:bodyPr>
            <a:normAutofit/>
          </a:bodyPr>
          <a:lstStyle/>
          <a:p>
            <a:r>
              <a:rPr lang="en-US" sz="4400" b="1" dirty="0"/>
              <a:t>A vision for development and implementation of the Warn on Forecast concept</a:t>
            </a:r>
          </a:p>
        </p:txBody>
      </p:sp>
      <p:pic>
        <p:nvPicPr>
          <p:cNvPr id="1026" name="Picture 2" descr="C:\Users\pam.heinselman\Downloads\2017_FRDD_indoors_8x10_edi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8" b="28972"/>
          <a:stretch/>
        </p:blipFill>
        <p:spPr bwMode="auto">
          <a:xfrm>
            <a:off x="689371" y="5059111"/>
            <a:ext cx="11611429" cy="35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882583"/>
            <a:ext cx="130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Acknowledgements: NSSL/FRDD </a:t>
            </a:r>
            <a:r>
              <a:rPr 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WoF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Team</a:t>
            </a:r>
          </a:p>
        </p:txBody>
      </p:sp>
      <p:pic>
        <p:nvPicPr>
          <p:cNvPr id="4" name="Picture 3" descr="National Oceanic and Atmospheric Administration (&lt;strong&gt;NOAA&lt;/strong&gt;) log ...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6" y="2105966"/>
            <a:ext cx="1987829" cy="1920240"/>
          </a:xfrm>
          <a:prstGeom prst="rect">
            <a:avLst/>
          </a:prstGeom>
        </p:spPr>
      </p:pic>
      <p:pic>
        <p:nvPicPr>
          <p:cNvPr id="6" name="Picture 5" descr="Category:National Weather Service &lt;strong&gt;logos&lt;/strong&gt; - Wikimedia Common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73" y="2151686"/>
            <a:ext cx="1828800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5350" y="2631369"/>
            <a:ext cx="8994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Pamela Heinselman, </a:t>
            </a:r>
          </a:p>
          <a:p>
            <a:r>
              <a:rPr lang="en-US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Lou Wicker, &amp; Pat Skinner</a:t>
            </a:r>
            <a:endParaRPr lang="en-US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119257" y="4333213"/>
            <a:ext cx="1509486" cy="925954"/>
          </a:xfrm>
          <a:prstGeom prst="wedgeEllipseCallout">
            <a:avLst/>
          </a:prstGeom>
          <a:noFill/>
          <a:ln w="28575" cap="flat">
            <a:solidFill>
              <a:srgbClr val="FFF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3943" y="4470862"/>
            <a:ext cx="164011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I’m living the life at EMC!</a:t>
            </a:r>
          </a:p>
        </p:txBody>
      </p:sp>
    </p:spTree>
    <p:extLst>
      <p:ext uri="{BB962C8B-B14F-4D97-AF65-F5344CB8AC3E}">
        <p14:creationId xmlns:p14="http://schemas.microsoft.com/office/powerpoint/2010/main" val="1146434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156006"/>
            <a:ext cx="11099800" cy="2159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NAM </a:t>
            </a:r>
            <a:r>
              <a:rPr lang="en-US" sz="3600" b="1" dirty="0"/>
              <a:t>Fire Weather High Resolution Nested Runs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Example domain 06Z </a:t>
            </a:r>
            <a:r>
              <a:rPr lang="en-US" sz="3600" dirty="0"/>
              <a:t>11/28/2017</a:t>
            </a:r>
          </a:p>
        </p:txBody>
      </p:sp>
      <p:pic>
        <p:nvPicPr>
          <p:cNvPr id="1026" name="Picture 2" descr="http://www.emc.ncep.noaa.gov/mmb/mmbpll/firewx/dom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2147"/>
            <a:ext cx="7747320" cy="662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8305946"/>
            <a:ext cx="13004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</a:rPr>
              <a:t>36-h runs with 1.5-km horizontal spacing at 00z</a:t>
            </a:r>
            <a:r>
              <a:rPr lang="en-US" sz="2800" b="1" dirty="0">
                <a:latin typeface="Times New Roman" panose="02020603050405020304" pitchFamily="18" charset="0"/>
              </a:rPr>
              <a:t>, 06z, 12z, and </a:t>
            </a:r>
            <a:r>
              <a:rPr lang="en-US" sz="2800" b="1" dirty="0" smtClean="0">
                <a:latin typeface="Times New Roman" panose="02020603050405020304" pitchFamily="18" charset="0"/>
              </a:rPr>
              <a:t>18z within</a:t>
            </a:r>
            <a:br>
              <a:rPr lang="en-US" sz="2800" b="1" dirty="0" smtClean="0">
                <a:latin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</a:rPr>
              <a:t>NAM </a:t>
            </a:r>
            <a:r>
              <a:rPr lang="en-US" sz="2800" b="1" dirty="0">
                <a:latin typeface="Times New Roman" panose="02020603050405020304" pitchFamily="18" charset="0"/>
              </a:rPr>
              <a:t>CONUS or Alaska </a:t>
            </a:r>
            <a:r>
              <a:rPr lang="en-US" sz="2800" b="1" dirty="0" smtClean="0">
                <a:latin typeface="Times New Roman" panose="02020603050405020304" pitchFamily="18" charset="0"/>
              </a:rPr>
              <a:t>nest 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6221" y="9445823"/>
            <a:ext cx="65024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Adapted from: http</a:t>
            </a:r>
            <a:r>
              <a:rPr lang="en-US" sz="1400" dirty="0"/>
              <a:t>://www.emc.ncep.noaa.gov/mmb/mmbpll/firewx/</a:t>
            </a:r>
          </a:p>
        </p:txBody>
      </p:sp>
      <p:pic>
        <p:nvPicPr>
          <p:cNvPr id="6" name="Picture 2" descr="Loading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330" y="5113559"/>
            <a:ext cx="3564957" cy="285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ading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330" y="1994070"/>
            <a:ext cx="3474220" cy="277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97117" y="1581154"/>
            <a:ext cx="268860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2-m RH,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10-m Wind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7117" y="4773446"/>
            <a:ext cx="268860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PBL Height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12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62092"/>
            <a:ext cx="13004800" cy="1795472"/>
          </a:xfrm>
          <a:prstGeom prst="rect">
            <a:avLst/>
          </a:prstGeom>
        </p:spPr>
        <p:txBody>
          <a:bodyPr vert="horz" lIns="123855" tIns="61928" rIns="123855" bIns="6192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70C0"/>
                </a:solidFill>
                <a:latin typeface="+mn-lt"/>
              </a:rPr>
              <a:t>Weather-adaptive and </a:t>
            </a:r>
            <a:r>
              <a:rPr lang="en-US" sz="4800" b="1" dirty="0" err="1" smtClean="0">
                <a:solidFill>
                  <a:srgbClr val="0070C0"/>
                </a:solidFill>
                <a:latin typeface="+mn-lt"/>
              </a:rPr>
              <a:t>Placeable</a:t>
            </a:r>
            <a:endParaRPr lang="en-US" sz="4800" b="1" dirty="0" smtClean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US" sz="3200" dirty="0" smtClean="0">
                <a:latin typeface="+mn-lt"/>
              </a:rPr>
              <a:t>based </a:t>
            </a:r>
            <a:r>
              <a:rPr lang="en-US" sz="3200" dirty="0">
                <a:latin typeface="+mn-lt"/>
              </a:rPr>
              <a:t>on Storm Prediction Center Day-1 Outlook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455" t="26501" r="-1146" b="-3384"/>
          <a:stretch/>
        </p:blipFill>
        <p:spPr>
          <a:xfrm>
            <a:off x="355622" y="2369886"/>
            <a:ext cx="5945051" cy="6140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9019" y="2362912"/>
            <a:ext cx="4238661" cy="3424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25" b="1" dirty="0"/>
              <a:t>SPC 1630 UTC Day 1 Convective Outlook</a:t>
            </a:r>
          </a:p>
        </p:txBody>
      </p:sp>
      <p:pic>
        <p:nvPicPr>
          <p:cNvPr id="9" name="Picture 8" descr="NEWSe_domain_2016033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20" y="2256224"/>
            <a:ext cx="6068907" cy="62138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7049332" y="8509981"/>
            <a:ext cx="5955469" cy="125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93" b="1" dirty="0"/>
              <a:t>An NSSL-GSD Collaboration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147" y="8509981"/>
            <a:ext cx="5955469" cy="125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93" b="1" dirty="0"/>
              <a:t>An NSSL-SPC Collaboration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5363" y="5538974"/>
            <a:ext cx="104660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NSSL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62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/>
          </p:cNvSpPr>
          <p:nvPr>
            <p:ph type="title"/>
          </p:nvPr>
        </p:nvSpPr>
        <p:spPr>
          <a:xfrm>
            <a:off x="27296" y="-387657"/>
            <a:ext cx="13004800" cy="2159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000" b="1" dirty="0"/>
              <a:t>2017 </a:t>
            </a:r>
            <a:r>
              <a:rPr sz="4000" b="1" dirty="0" smtClean="0"/>
              <a:t>R</a:t>
            </a:r>
            <a:r>
              <a:rPr lang="en-US" sz="4000" b="1" dirty="0" smtClean="0"/>
              <a:t>eal-Time</a:t>
            </a:r>
            <a:r>
              <a:rPr sz="4000" b="1" dirty="0" smtClean="0"/>
              <a:t> </a:t>
            </a:r>
            <a:r>
              <a:rPr sz="4000" b="1" dirty="0"/>
              <a:t>Configuration</a:t>
            </a:r>
          </a:p>
        </p:txBody>
      </p:sp>
      <p:sp>
        <p:nvSpPr>
          <p:cNvPr id="382" name="Shape 382"/>
          <p:cNvSpPr/>
          <p:nvPr/>
        </p:nvSpPr>
        <p:spPr>
          <a:xfrm>
            <a:off x="308471" y="7615311"/>
            <a:ext cx="12572356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2800" b="1" i="1"/>
            </a:pPr>
            <a:r>
              <a:rPr dirty="0"/>
              <a:t>Goals in 2017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2800" b="1" i="1"/>
            </a:pPr>
            <a:r>
              <a:rPr dirty="0"/>
              <a:t>Improve NEWS-e/</a:t>
            </a:r>
            <a:r>
              <a:rPr dirty="0" err="1"/>
              <a:t>HRRRe</a:t>
            </a:r>
            <a:r>
              <a:rPr dirty="0"/>
              <a:t> </a:t>
            </a:r>
            <a:r>
              <a:rPr lang="en-US" dirty="0" smtClean="0"/>
              <a:t>integration</a:t>
            </a:r>
            <a:endParaRPr dirty="0"/>
          </a:p>
          <a:p>
            <a:pPr marL="285750" indent="-285750" algn="l" defTabSz="914400">
              <a:buSzPct val="100000"/>
              <a:buFont typeface="Arial"/>
              <a:buChar char="•"/>
              <a:defRPr sz="2800" b="1" i="1"/>
            </a:pPr>
            <a:r>
              <a:rPr dirty="0"/>
              <a:t>Continue to examine what is current “state of the art” 0-3 h </a:t>
            </a:r>
            <a:r>
              <a:rPr dirty="0" smtClean="0"/>
              <a:t>NWP</a:t>
            </a:r>
          </a:p>
          <a:p>
            <a:pPr marL="285750" indent="-285750" algn="l" defTabSz="914400">
              <a:buSzPct val="100000"/>
              <a:buFont typeface="Arial"/>
              <a:buChar char="•"/>
              <a:defRPr sz="2800" b="1" i="1"/>
            </a:pPr>
            <a:r>
              <a:rPr dirty="0" smtClean="0">
                <a:solidFill>
                  <a:srgbClr val="FF0000"/>
                </a:solidFill>
              </a:rPr>
              <a:t>NEWS-e testing 2-moment microphysics (NSSL-ZVD) to improve DA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5518275" y="2276543"/>
            <a:ext cx="6822932" cy="1938992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buSzPct val="100000"/>
              <a:defRPr sz="2400">
                <a:solidFill>
                  <a:schemeClr val="accent1"/>
                </a:solidFill>
              </a:defRPr>
            </a:pPr>
            <a:r>
              <a:rPr sz="2400" b="1" dirty="0"/>
              <a:t>Blue:  Prototype High-Resolution Rapid Refresh  Ensemble (“HRRR</a:t>
            </a:r>
            <a:r>
              <a:rPr lang="en-US" sz="2400" b="1" dirty="0"/>
              <a:t>e</a:t>
            </a:r>
            <a:r>
              <a:rPr sz="2400" b="1" dirty="0"/>
              <a:t>”)</a:t>
            </a:r>
          </a:p>
          <a:p>
            <a:pPr marL="228600" indent="-228600" algn="l">
              <a:buSzPct val="100000"/>
              <a:buChar char="•"/>
              <a:defRPr sz="2400">
                <a:solidFill>
                  <a:schemeClr val="accent1"/>
                </a:solidFill>
              </a:defRPr>
            </a:pPr>
            <a:r>
              <a:rPr sz="2400" dirty="0"/>
              <a:t>Hourly-updated </a:t>
            </a:r>
            <a:r>
              <a:rPr sz="2400" dirty="0" smtClean="0"/>
              <a:t>3</a:t>
            </a:r>
            <a:r>
              <a:rPr lang="en-US" sz="2400" dirty="0" smtClean="0"/>
              <a:t>-</a:t>
            </a:r>
            <a:r>
              <a:rPr sz="2400" dirty="0" smtClean="0"/>
              <a:t>km 36</a:t>
            </a:r>
            <a:r>
              <a:rPr lang="en-US" sz="2400" dirty="0" smtClean="0"/>
              <a:t>-</a:t>
            </a:r>
            <a:r>
              <a:rPr sz="2400" dirty="0" smtClean="0"/>
              <a:t>member </a:t>
            </a:r>
            <a:r>
              <a:rPr sz="2400" dirty="0"/>
              <a:t>ensemble</a:t>
            </a:r>
          </a:p>
          <a:p>
            <a:pPr marL="228600" lvl="1" indent="0" algn="l">
              <a:buSzPct val="100000"/>
              <a:defRPr sz="2400">
                <a:solidFill>
                  <a:schemeClr val="accent1"/>
                </a:solidFill>
              </a:defRPr>
            </a:pPr>
            <a:r>
              <a:rPr sz="2400" dirty="0" smtClean="0"/>
              <a:t>assimilates </a:t>
            </a:r>
            <a:r>
              <a:rPr sz="2400" dirty="0"/>
              <a:t>reflectivity, surface, ACARS</a:t>
            </a:r>
          </a:p>
          <a:p>
            <a:pPr marL="228600" indent="-228600" algn="l">
              <a:buSzPct val="100000"/>
              <a:buChar char="•"/>
              <a:defRPr sz="2400">
                <a:solidFill>
                  <a:schemeClr val="accent1"/>
                </a:solidFill>
              </a:defRPr>
            </a:pPr>
            <a:r>
              <a:rPr sz="2400" dirty="0" smtClean="0"/>
              <a:t>18-hour</a:t>
            </a:r>
            <a:r>
              <a:rPr lang="en-US" sz="2400" dirty="0" smtClean="0"/>
              <a:t> </a:t>
            </a:r>
            <a:r>
              <a:rPr sz="2400" dirty="0" smtClean="0"/>
              <a:t>9</a:t>
            </a:r>
            <a:r>
              <a:rPr lang="en-US" sz="2400" dirty="0" smtClean="0"/>
              <a:t>-</a:t>
            </a:r>
            <a:r>
              <a:rPr sz="2400" dirty="0" smtClean="0"/>
              <a:t>member </a:t>
            </a:r>
            <a:r>
              <a:rPr sz="2400" dirty="0"/>
              <a:t>forecasts every 6 </a:t>
            </a:r>
            <a:r>
              <a:rPr sz="2400" dirty="0" smtClean="0"/>
              <a:t>hours</a:t>
            </a:r>
            <a:endParaRPr sz="2400" dirty="0"/>
          </a:p>
        </p:txBody>
      </p:sp>
      <p:sp>
        <p:nvSpPr>
          <p:cNvPr id="384" name="Shape 384"/>
          <p:cNvSpPr/>
          <p:nvPr/>
        </p:nvSpPr>
        <p:spPr>
          <a:xfrm>
            <a:off x="5518275" y="4599691"/>
            <a:ext cx="6822932" cy="2677656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buSzPct val="100000"/>
              <a:defRPr sz="2400">
                <a:solidFill>
                  <a:schemeClr val="accent5"/>
                </a:solidFill>
              </a:defRPr>
            </a:pPr>
            <a:r>
              <a:rPr b="1" dirty="0"/>
              <a:t>Red:  NSSL’s “NEWS-e” System</a:t>
            </a:r>
          </a:p>
          <a:p>
            <a:pPr marL="228600" indent="-228600" algn="l">
              <a:buSzPct val="100000"/>
              <a:buChar char="•"/>
              <a:defRPr sz="2400">
                <a:solidFill>
                  <a:schemeClr val="accent5"/>
                </a:solidFill>
              </a:defRPr>
            </a:pPr>
            <a:r>
              <a:rPr dirty="0" smtClean="0"/>
              <a:t>3</a:t>
            </a:r>
            <a:r>
              <a:rPr lang="en-US" dirty="0" smtClean="0"/>
              <a:t>-</a:t>
            </a:r>
            <a:r>
              <a:rPr dirty="0" smtClean="0"/>
              <a:t>km </a:t>
            </a:r>
            <a:r>
              <a:rPr dirty="0"/>
              <a:t>storm-scale </a:t>
            </a:r>
            <a:r>
              <a:rPr dirty="0" smtClean="0"/>
              <a:t>36</a:t>
            </a:r>
            <a:r>
              <a:rPr lang="en-US" dirty="0" smtClean="0"/>
              <a:t>-</a:t>
            </a:r>
            <a:r>
              <a:rPr dirty="0" smtClean="0"/>
              <a:t>member ensemble</a:t>
            </a:r>
            <a:endParaRPr lang="en-US" dirty="0" smtClean="0"/>
          </a:p>
          <a:p>
            <a:pPr marL="228600" indent="-228600" algn="l">
              <a:buSzPct val="100000"/>
              <a:buChar char="•"/>
              <a:defRPr sz="2400">
                <a:solidFill>
                  <a:schemeClr val="accent5"/>
                </a:solidFill>
              </a:defRPr>
            </a:pPr>
            <a:r>
              <a:rPr b="1" dirty="0" smtClean="0"/>
              <a:t>15 </a:t>
            </a:r>
            <a:r>
              <a:rPr b="1" dirty="0"/>
              <a:t>min cycling analysis </a:t>
            </a:r>
            <a:r>
              <a:rPr b="1" dirty="0" smtClean="0"/>
              <a:t>system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dirty="0" smtClean="0"/>
              <a:t>assimilates </a:t>
            </a:r>
            <a:r>
              <a:rPr dirty="0"/>
              <a:t>reflectivity and </a:t>
            </a:r>
            <a:r>
              <a:rPr b="1" dirty="0"/>
              <a:t>radial velocity</a:t>
            </a:r>
            <a:r>
              <a:rPr dirty="0"/>
              <a:t>, </a:t>
            </a:r>
            <a:br>
              <a:rPr dirty="0"/>
            </a:br>
            <a:r>
              <a:rPr dirty="0" smtClean="0"/>
              <a:t>ASOS</a:t>
            </a:r>
            <a:r>
              <a:rPr dirty="0"/>
              <a:t>, </a:t>
            </a:r>
            <a:r>
              <a:rPr b="1" dirty="0" err="1"/>
              <a:t>mesonet</a:t>
            </a:r>
            <a:r>
              <a:rPr b="1" dirty="0"/>
              <a:t> (TX/OK), GOES satellite</a:t>
            </a:r>
          </a:p>
          <a:p>
            <a:pPr marL="228600" indent="-228600" algn="l">
              <a:buSzPct val="100000"/>
              <a:buChar char="•"/>
              <a:defRPr sz="2400">
                <a:solidFill>
                  <a:schemeClr val="accent5"/>
                </a:solidFill>
              </a:defRPr>
            </a:pPr>
            <a:r>
              <a:rPr b="1" dirty="0" smtClean="0"/>
              <a:t>3</a:t>
            </a:r>
            <a:r>
              <a:rPr lang="en-US" b="1" dirty="0" smtClean="0"/>
              <a:t>-</a:t>
            </a:r>
            <a:r>
              <a:rPr b="1" dirty="0" smtClean="0"/>
              <a:t>h</a:t>
            </a:r>
            <a:r>
              <a:rPr lang="en-US" b="1" dirty="0" smtClean="0"/>
              <a:t>our </a:t>
            </a:r>
            <a:r>
              <a:rPr b="1" dirty="0" smtClean="0"/>
              <a:t>18 </a:t>
            </a:r>
            <a:r>
              <a:rPr b="1" dirty="0"/>
              <a:t>member forecasts every 30 min</a:t>
            </a:r>
          </a:p>
          <a:p>
            <a:pPr marL="228600" indent="-228600" algn="l">
              <a:buSzPct val="100000"/>
              <a:buChar char="•"/>
              <a:defRPr sz="2400">
                <a:solidFill>
                  <a:schemeClr val="accent5"/>
                </a:solidFill>
              </a:defRPr>
            </a:pPr>
            <a:r>
              <a:rPr b="1" dirty="0"/>
              <a:t>Movable event-dependent </a:t>
            </a:r>
            <a:r>
              <a:rPr b="1" dirty="0" smtClean="0"/>
              <a:t>domain</a:t>
            </a:r>
            <a:endParaRPr b="1" dirty="0"/>
          </a:p>
        </p:txBody>
      </p:sp>
      <p:pic>
        <p:nvPicPr>
          <p:cNvPr id="385" name="NEWSe_grid_plo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0920" y="1625599"/>
            <a:ext cx="6502401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4165589" y="5502008"/>
            <a:ext cx="825588" cy="502184"/>
          </a:xfrm>
          <a:prstGeom prst="rect">
            <a:avLst/>
          </a:prstGeom>
          <a:solidFill>
            <a:srgbClr val="96D0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HRRRe </a:t>
            </a:r>
          </a:p>
          <a:p>
            <a:pPr>
              <a:defRPr sz="1400"/>
            </a:pPr>
            <a:r>
              <a:t>Domain</a:t>
            </a:r>
          </a:p>
        </p:txBody>
      </p:sp>
      <p:sp>
        <p:nvSpPr>
          <p:cNvPr id="387" name="Shape 387"/>
          <p:cNvSpPr/>
          <p:nvPr/>
        </p:nvSpPr>
        <p:spPr>
          <a:xfrm>
            <a:off x="916467" y="3559547"/>
            <a:ext cx="1165834" cy="783246"/>
          </a:xfrm>
          <a:prstGeom prst="rect">
            <a:avLst/>
          </a:prstGeom>
          <a:solidFill>
            <a:srgbClr val="FF321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NEWS-e </a:t>
            </a:r>
          </a:p>
          <a:p>
            <a:pPr>
              <a:defRPr sz="1400"/>
            </a:pPr>
            <a:r>
              <a:t>Domain</a:t>
            </a:r>
          </a:p>
          <a:p>
            <a:pPr>
              <a:defRPr sz="1000"/>
            </a:pPr>
            <a:r>
              <a:t>(circles are radars</a:t>
            </a:r>
          </a:p>
          <a:p>
            <a:pPr>
              <a:defRPr sz="1000"/>
            </a:pPr>
            <a:r>
              <a:t>to be assimilated)</a:t>
            </a:r>
          </a:p>
        </p:txBody>
      </p:sp>
      <p:sp>
        <p:nvSpPr>
          <p:cNvPr id="388" name="Shape 388"/>
          <p:cNvSpPr/>
          <p:nvPr/>
        </p:nvSpPr>
        <p:spPr>
          <a:xfrm>
            <a:off x="1693160" y="2517124"/>
            <a:ext cx="2266356" cy="4472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for 28 Feb 2017</a:t>
            </a:r>
          </a:p>
        </p:txBody>
      </p:sp>
    </p:spTree>
    <p:extLst>
      <p:ext uri="{BB962C8B-B14F-4D97-AF65-F5344CB8AC3E}">
        <p14:creationId xmlns:p14="http://schemas.microsoft.com/office/powerpoint/2010/main" val="1871740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6" y="-453576"/>
            <a:ext cx="12988473" cy="2159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/>
            </a:r>
            <a:br>
              <a:rPr lang="en-US" sz="4800" b="1" dirty="0">
                <a:solidFill>
                  <a:srgbClr val="0070C0"/>
                </a:solidFill>
              </a:rPr>
            </a:br>
            <a:r>
              <a:rPr lang="en-US" sz="5300" b="1" dirty="0">
                <a:solidFill>
                  <a:srgbClr val="0070C0"/>
                </a:solidFill>
              </a:rPr>
              <a:t>Frequently Updating Data Assimilation</a:t>
            </a:r>
            <a:br>
              <a:rPr lang="en-US" sz="5300" b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NEWS-e</a:t>
            </a:r>
            <a:r>
              <a:rPr lang="en-US" sz="4400" b="1" dirty="0">
                <a:solidFill>
                  <a:srgbClr val="0070C0"/>
                </a:solidFill>
              </a:rPr>
              <a:t/>
            </a:r>
            <a:br>
              <a:rPr lang="en-US" sz="4400" b="1" dirty="0">
                <a:solidFill>
                  <a:srgbClr val="0070C0"/>
                </a:solidFill>
              </a:rPr>
            </a:b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" y="1761818"/>
            <a:ext cx="12984480" cy="72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01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5152" y="3328883"/>
            <a:ext cx="1022217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Emerging Applications</a:t>
            </a: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4140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9209"/>
            <a:ext cx="13004800" cy="2159000"/>
          </a:xfrm>
        </p:spPr>
        <p:txBody>
          <a:bodyPr>
            <a:norm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Situational Awareness</a:t>
            </a:r>
            <a:br>
              <a:rPr lang="en-US" sz="3200" b="1" dirty="0" smtClean="0"/>
            </a:br>
            <a:r>
              <a:rPr lang="en-US" sz="3200" b="1" dirty="0" smtClean="0"/>
              <a:t>How is storm coverage / mode forecast to evolve? </a:t>
            </a:r>
            <a:endParaRPr lang="en-US" sz="32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630" y="1431791"/>
            <a:ext cx="4629537" cy="46576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3-hr NEWS-e forecast</a:t>
            </a:r>
            <a:b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lang="en-US" sz="2800" dirty="0"/>
              <a:t>22–01 UTC 11 May 2017</a:t>
            </a:r>
          </a:p>
          <a:p>
            <a:pPr algn="l"/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/>
            </a:r>
            <a:b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Prob</a:t>
            </a:r>
            <a:r>
              <a:rPr lang="en-US" sz="2400" dirty="0"/>
              <a:t>ability of Simulated Composite Reflectivity &gt; 40 </a:t>
            </a:r>
            <a:r>
              <a:rPr lang="en-US" sz="2400" dirty="0" err="1"/>
              <a:t>dBZ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/>
            </a: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</a:b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/>
            </a:r>
            <a:b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</a:b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Probability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Matched Mean (contour)</a:t>
            </a:r>
          </a:p>
          <a:p>
            <a:pPr algn="l"/>
            <a:endParaRPr lang="en-US" sz="2400" dirty="0"/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/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1826" y="3071209"/>
            <a:ext cx="90114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TUL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5904411" y="6342678"/>
            <a:ext cx="45719" cy="45719"/>
          </a:xfrm>
          <a:prstGeom prst="striped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37" y="1113182"/>
            <a:ext cx="75438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9209"/>
            <a:ext cx="13004800" cy="2159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 </a:t>
            </a:r>
            <a:endParaRPr lang="en-US" sz="3200" b="1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3830" y="5818913"/>
            <a:ext cx="3935648" cy="3603383"/>
            <a:chOff x="4629537" y="1113182"/>
            <a:chExt cx="7543800" cy="85344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537" y="1113182"/>
              <a:ext cx="7543800" cy="85344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155096" y="3278591"/>
              <a:ext cx="901146" cy="749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OKC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08105" y="6173123"/>
              <a:ext cx="901146" cy="749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DFW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02400" y="2441348"/>
              <a:ext cx="901146" cy="749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TUL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848574" y="3852705"/>
              <a:ext cx="901146" cy="749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LIT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172175" y="2491286"/>
              <a:ext cx="901146" cy="749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900" dirty="0">
                  <a:solidFill>
                    <a:schemeClr val="accent1"/>
                  </a:solidFill>
                </a:rPr>
                <a:t>FAY</a:t>
              </a:r>
              <a:endParaRPr kumimoji="0" lang="en-US" sz="9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Helvetica Ligh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65" y="1442143"/>
            <a:ext cx="7772400" cy="8523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855" y="1722367"/>
            <a:ext cx="534323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Qualitative Verification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771" y="2308761"/>
            <a:ext cx="4731882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Each color represents 1 of 18 members with 40+ </a:t>
            </a:r>
            <a:r>
              <a:rPr lang="en-US" sz="2000" dirty="0" err="1"/>
              <a:t>dBZ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composite reflectivity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Grey fill is the MRMS 40-dBZ composite reflectivity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52400" y="-296809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200" b="1" dirty="0" smtClean="0"/>
              <a:t> Situational Awareness</a:t>
            </a:r>
          </a:p>
          <a:p>
            <a:pPr hangingPunct="1"/>
            <a:r>
              <a:rPr lang="en-US" sz="3200" b="1" dirty="0" smtClean="0"/>
              <a:t>How is storm coverage / mode forecast to evolve? 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2387"/>
            <a:ext cx="1300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WoF QPF: Testing 0–6 forecasts</a:t>
            </a:r>
            <a:endParaRPr lang="en-US" sz="4400" b="1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262764"/>
            <a:ext cx="6177279" cy="6949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5" y="2262764"/>
            <a:ext cx="6177280" cy="69494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945" y="1679191"/>
            <a:ext cx="58060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Prob.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Accum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 Rainfall &gt; 1.0”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3585" y="1679191"/>
            <a:ext cx="58060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90</a:t>
            </a:r>
            <a:r>
              <a:rPr kumimoji="0" lang="en-US" sz="24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Percentile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Accum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 Rainfall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02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77" y="3046623"/>
            <a:ext cx="5072517" cy="566928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055" y="1712025"/>
            <a:ext cx="10742507" cy="637441"/>
          </a:xfrm>
        </p:spPr>
        <p:txBody>
          <a:bodyPr>
            <a:noAutofit/>
          </a:bodyPr>
          <a:lstStyle/>
          <a:p>
            <a:r>
              <a:rPr lang="en-US" sz="4267" b="1" i="1" dirty="0">
                <a:solidFill>
                  <a:srgbClr val="00B050"/>
                </a:solidFill>
              </a:rPr>
              <a:t/>
            </a:r>
            <a:br>
              <a:rPr lang="en-US" sz="4267" b="1" i="1" dirty="0">
                <a:solidFill>
                  <a:srgbClr val="00B050"/>
                </a:solidFill>
              </a:rPr>
            </a:br>
            <a:r>
              <a:rPr lang="en-US" sz="3600" i="1" dirty="0">
                <a:solidFill>
                  <a:schemeClr val="tx1"/>
                </a:solidFill>
              </a:rPr>
              <a:t>Ellicott City, Maryland, Flash Flood – 30 July 2016</a:t>
            </a:r>
            <a:br>
              <a:rPr lang="en-US" sz="3600" i="1" dirty="0">
                <a:solidFill>
                  <a:schemeClr val="tx1"/>
                </a:solidFill>
              </a:rPr>
            </a:b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690" y="8690697"/>
            <a:ext cx="452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6-h NCEP Stage IV rainfall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879" y="8690697"/>
            <a:ext cx="6176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/>
              <a:t>Probability of 0-6 h rainfall forecast  &gt; 2 inches</a:t>
            </a:r>
          </a:p>
        </p:txBody>
      </p:sp>
      <p:cxnSp>
        <p:nvCxnSpPr>
          <p:cNvPr id="11" name="Straight Arrow Connector 10"/>
          <p:cNvCxnSpPr>
            <a:stCxn id="12" idx="1"/>
          </p:cNvCxnSpPr>
          <p:nvPr/>
        </p:nvCxnSpPr>
        <p:spPr bwMode="auto">
          <a:xfrm flipH="1" flipV="1">
            <a:off x="2999491" y="4865109"/>
            <a:ext cx="2350665" cy="119193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200513" y="5777993"/>
            <a:ext cx="2291012" cy="55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7" b="1" dirty="0">
                <a:solidFill>
                  <a:srgbClr val="7030A0"/>
                </a:solidFill>
              </a:rPr>
              <a:t>Ellicott City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0640" y="150077"/>
            <a:ext cx="12706773" cy="1337360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93" b="1" dirty="0"/>
              <a:t>Forecasts for Flash Flood-Producing </a:t>
            </a:r>
            <a:br>
              <a:rPr lang="en-US" sz="4693" b="1" dirty="0"/>
            </a:br>
            <a:r>
              <a:rPr lang="en-US" sz="4693" b="1" dirty="0"/>
              <a:t>Extreme Convective Rainfall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469" y="3046623"/>
            <a:ext cx="4823342" cy="566928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 flipV="1">
            <a:off x="7329006" y="4920183"/>
            <a:ext cx="2558321" cy="113863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8141619" y="9258780"/>
            <a:ext cx="47636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Courtesy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of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Nusrat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Yussouf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93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5849" y="530723"/>
            <a:ext cx="12029440" cy="785376"/>
          </a:xfrm>
        </p:spPr>
        <p:txBody>
          <a:bodyPr>
            <a:noAutofit/>
          </a:bodyPr>
          <a:lstStyle/>
          <a:p>
            <a:r>
              <a:rPr lang="en-US" sz="4267" i="1" dirty="0">
                <a:solidFill>
                  <a:schemeClr val="tx1"/>
                </a:solidFill>
              </a:rPr>
              <a:t>South Central TX Flash Flood Event </a:t>
            </a:r>
            <a:br>
              <a:rPr lang="en-US" sz="4267" i="1" dirty="0">
                <a:solidFill>
                  <a:schemeClr val="tx1"/>
                </a:solidFill>
              </a:rPr>
            </a:br>
            <a:r>
              <a:rPr lang="en-US" sz="4267" i="1" dirty="0">
                <a:solidFill>
                  <a:schemeClr val="tx1"/>
                </a:solidFill>
              </a:rPr>
              <a:t>23-24 May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2771" y="2677017"/>
            <a:ext cx="7897707" cy="8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87" b="1" dirty="0">
                <a:solidFill>
                  <a:srgbClr val="0070C0"/>
                </a:solidFill>
              </a:rPr>
              <a:t>Probability of 0-6-h rainfall forecast </a:t>
            </a:r>
          </a:p>
          <a:p>
            <a:pPr algn="ctr"/>
            <a:r>
              <a:rPr lang="en-US" sz="1707" b="1" dirty="0">
                <a:solidFill>
                  <a:srgbClr val="0070C0"/>
                </a:solidFill>
              </a:rPr>
              <a:t>valid 0300 UTC 24 May,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4" y="3982720"/>
            <a:ext cx="12536085" cy="3318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05" y="7507795"/>
            <a:ext cx="5536443" cy="808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82170" y="8061687"/>
            <a:ext cx="354584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3" dirty="0"/>
              <a:t>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406" y="3791225"/>
            <a:ext cx="25330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Rainfall &gt; 1 inch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9359" y="3791225"/>
            <a:ext cx="28761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Rainfall &gt; 2 inches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1546" y="3791225"/>
            <a:ext cx="28761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Rainfall &gt; 3 inches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02915" y="3791225"/>
            <a:ext cx="28761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Rainfall &gt; 4 inches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66945" y="7651875"/>
            <a:ext cx="2348081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7" dirty="0">
                <a:cs typeface="Arial"/>
              </a:rPr>
              <a:t>Observed Stage IV</a:t>
            </a:r>
          </a:p>
          <a:p>
            <a:pPr algn="ctr"/>
            <a:r>
              <a:rPr lang="en-US" sz="1707" dirty="0">
                <a:cs typeface="Arial"/>
              </a:rPr>
              <a:t>Rainfall Contour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538" y="7490008"/>
            <a:ext cx="1112646" cy="9414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41619" y="9258780"/>
            <a:ext cx="47636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Courtesy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of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Nusrat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Yussouf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08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47" y="-64305"/>
            <a:ext cx="12354560" cy="1625600"/>
          </a:xfrm>
        </p:spPr>
        <p:txBody>
          <a:bodyPr>
            <a:normAutofit/>
          </a:bodyPr>
          <a:lstStyle/>
          <a:p>
            <a:pPr algn="l"/>
            <a:r>
              <a:rPr lang="en-US" sz="4900" b="1" dirty="0"/>
              <a:t>Warn-on-Forecast Motivation</a:t>
            </a:r>
          </a:p>
        </p:txBody>
      </p:sp>
      <p:pic>
        <p:nvPicPr>
          <p:cNvPr id="2050" name="Picture 2" descr="http://responsibleerp.com/wordpress/wp-content/uploads/2015/09/one-size-fits-all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10" y="1697896"/>
            <a:ext cx="9970347" cy="747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3172" y="8186856"/>
            <a:ext cx="292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Deterministic Warning Polygons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1880" y="8186856"/>
            <a:ext cx="270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Deterministic Watch boxes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1325" y="6020362"/>
            <a:ext cx="167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Schools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6796" y="3494353"/>
            <a:ext cx="1625600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Outdoor Events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7471" y="5307843"/>
            <a:ext cx="191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Hospitals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846" y="2425340"/>
            <a:ext cx="1919551" cy="138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Work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at home parents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12" y="38368"/>
            <a:ext cx="3899249" cy="2924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2290121" y="7533081"/>
            <a:ext cx="2528711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solidFill>
                  <a:schemeClr val="bg1"/>
                </a:solidFill>
              </a:rPr>
              <a:t>Avg. 13-min  tornado warning lead time</a:t>
            </a:r>
          </a:p>
        </p:txBody>
      </p:sp>
      <p:pic>
        <p:nvPicPr>
          <p:cNvPr id="12" name="pasted-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l="5145" t="-1457" r="8284" b="7184"/>
          <a:stretch/>
        </p:blipFill>
        <p:spPr>
          <a:xfrm>
            <a:off x="8266621" y="5831063"/>
            <a:ext cx="4572000" cy="39069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51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6382" y="2009"/>
            <a:ext cx="1081994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40" b="1" dirty="0">
                <a:solidFill>
                  <a:srgbClr val="0070C0"/>
                </a:solidFill>
              </a:rPr>
              <a:t>0-3 </a:t>
            </a:r>
            <a:r>
              <a:rPr lang="en-US" sz="3840" b="1" dirty="0" err="1">
                <a:solidFill>
                  <a:srgbClr val="0070C0"/>
                </a:solidFill>
              </a:rPr>
              <a:t>hr</a:t>
            </a:r>
            <a:r>
              <a:rPr lang="en-US" sz="3840" b="1" dirty="0">
                <a:solidFill>
                  <a:srgbClr val="0070C0"/>
                </a:solidFill>
              </a:rPr>
              <a:t> Rainfall Forecasts </a:t>
            </a:r>
            <a:r>
              <a:rPr lang="en-US" sz="3840" b="1" dirty="0" err="1">
                <a:solidFill>
                  <a:srgbClr val="0070C0"/>
                </a:solidFill>
              </a:rPr>
              <a:t>NEWSe</a:t>
            </a:r>
            <a:r>
              <a:rPr lang="en-US" sz="3840" b="1" dirty="0">
                <a:solidFill>
                  <a:srgbClr val="0070C0"/>
                </a:solidFill>
              </a:rPr>
              <a:t> vs. HRRR</a:t>
            </a:r>
          </a:p>
          <a:p>
            <a:pPr algn="ctr"/>
            <a:r>
              <a:rPr lang="en-US" sz="3840" b="1" dirty="0">
                <a:solidFill>
                  <a:srgbClr val="0070C0"/>
                </a:solidFill>
              </a:rPr>
              <a:t>Fractional Skill Score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00638" y="3222207"/>
            <a:ext cx="5081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0-3 h </a:t>
            </a:r>
            <a:r>
              <a:rPr lang="en-US" sz="4000" dirty="0" smtClean="0"/>
              <a:t>WoF</a:t>
            </a:r>
            <a:br>
              <a:rPr lang="en-US" sz="4000" dirty="0" smtClean="0"/>
            </a:br>
            <a:r>
              <a:rPr lang="en-US" sz="4000" dirty="0" smtClean="0"/>
              <a:t>rainfall forecast</a:t>
            </a:r>
          </a:p>
          <a:p>
            <a:pPr algn="l"/>
            <a:r>
              <a:rPr lang="en-US" sz="4000" dirty="0" smtClean="0"/>
              <a:t>performs </a:t>
            </a:r>
            <a:r>
              <a:rPr lang="en-US" sz="4000" dirty="0"/>
              <a:t>better than </a:t>
            </a:r>
            <a:endParaRPr lang="en-US" sz="4000" dirty="0" smtClean="0"/>
          </a:p>
          <a:p>
            <a:pPr algn="l"/>
            <a:r>
              <a:rPr lang="en-US" sz="4000" dirty="0" smtClean="0"/>
              <a:t>both </a:t>
            </a:r>
            <a:r>
              <a:rPr lang="en-US" sz="4000" dirty="0"/>
              <a:t>operational </a:t>
            </a:r>
            <a:r>
              <a:rPr lang="en-US" sz="4000" dirty="0" smtClean="0"/>
              <a:t>and</a:t>
            </a:r>
          </a:p>
          <a:p>
            <a:pPr algn="l"/>
            <a:r>
              <a:rPr lang="en-US" sz="4000" dirty="0" smtClean="0"/>
              <a:t>experimental </a:t>
            </a:r>
            <a:r>
              <a:rPr lang="en-US" sz="4000" dirty="0"/>
              <a:t>HRRR</a:t>
            </a:r>
            <a:br>
              <a:rPr lang="en-US" sz="4000" dirty="0"/>
            </a:br>
            <a:r>
              <a:rPr lang="en-US" sz="1600" dirty="0"/>
              <a:t>(Lawson et al. 2017 under review)</a:t>
            </a:r>
          </a:p>
        </p:txBody>
      </p:sp>
      <p:pic>
        <p:nvPicPr>
          <p:cNvPr id="5" name="image8.png" descr="FSSmean_time_ev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91" t="46" r="58703" b="9125"/>
          <a:stretch/>
        </p:blipFill>
        <p:spPr>
          <a:xfrm>
            <a:off x="2141533" y="1076424"/>
            <a:ext cx="3505960" cy="8014476"/>
          </a:xfrm>
          <a:prstGeom prst="rect">
            <a:avLst/>
          </a:prstGeom>
          <a:ln/>
        </p:spPr>
      </p:pic>
      <p:cxnSp>
        <p:nvCxnSpPr>
          <p:cNvPr id="3" name="Straight Connector 2"/>
          <p:cNvCxnSpPr/>
          <p:nvPr/>
        </p:nvCxnSpPr>
        <p:spPr>
          <a:xfrm>
            <a:off x="411641" y="1862747"/>
            <a:ext cx="51861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5044041" y="5231363"/>
            <a:ext cx="24565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 smtClean="0"/>
              <a:t>4.0 </a:t>
            </a:r>
            <a:r>
              <a:rPr lang="en-US" sz="2800" dirty="0"/>
              <a:t>mm/h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95067" y="3204054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0.5 mm/h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80641" y="7105575"/>
            <a:ext cx="1584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16 </a:t>
            </a:r>
            <a:r>
              <a:rPr lang="en-US" sz="2800" dirty="0"/>
              <a:t>mm/h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1641" y="2226856"/>
            <a:ext cx="518615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>
            <a:off x="411641" y="2706808"/>
            <a:ext cx="518615" cy="0"/>
          </a:xfrm>
          <a:prstGeom prst="line">
            <a:avLst/>
          </a:prstGeom>
          <a:noFill/>
          <a:ln w="381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Rectangle 20"/>
          <p:cNvSpPr/>
          <p:nvPr/>
        </p:nvSpPr>
        <p:spPr>
          <a:xfrm>
            <a:off x="916608" y="1618266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NEWSe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948668" y="1996023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HRRRo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911708" y="2445983"/>
            <a:ext cx="1229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HRRRx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0" y="8984244"/>
            <a:ext cx="13101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>
              <a:defRPr/>
            </a:pPr>
            <a:r>
              <a:rPr lang="en-US" sz="1800" dirty="0" smtClean="0"/>
              <a:t>Aggregated </a:t>
            </a:r>
            <a:r>
              <a:rPr lang="en-US" sz="1800" dirty="0"/>
              <a:t>FSS score from 12 severe weather cases during 2016 HWT </a:t>
            </a:r>
            <a:r>
              <a:rPr lang="en-US" sz="1800" dirty="0" err="1"/>
              <a:t>NEWSe</a:t>
            </a:r>
            <a:r>
              <a:rPr lang="en-US" sz="1800" dirty="0"/>
              <a:t> runs. </a:t>
            </a:r>
            <a:r>
              <a:rPr lang="en-US" sz="1800" kern="1200" dirty="0" smtClean="0">
                <a:solidFill>
                  <a:schemeClr val="tx1"/>
                </a:solidFill>
              </a:rPr>
              <a:t>FSS </a:t>
            </a:r>
            <a:r>
              <a:rPr lang="en-US" sz="1800" kern="1200" dirty="0">
                <a:solidFill>
                  <a:schemeClr val="tx1"/>
                </a:solidFill>
              </a:rPr>
              <a:t>was calculated over a range of thresholds and neighborhood sizes for all </a:t>
            </a:r>
            <a:r>
              <a:rPr lang="en-US" sz="1800" kern="1200" dirty="0" err="1">
                <a:solidFill>
                  <a:schemeClr val="tx1"/>
                </a:solidFill>
              </a:rPr>
              <a:t>NEWSe</a:t>
            </a:r>
            <a:r>
              <a:rPr lang="en-US" sz="1800" kern="1200" dirty="0">
                <a:solidFill>
                  <a:schemeClr val="tx1"/>
                </a:solidFill>
              </a:rPr>
              <a:t> members and both HRRR configurations. </a:t>
            </a:r>
          </a:p>
        </p:txBody>
      </p:sp>
    </p:spTree>
    <p:extLst>
      <p:ext uri="{BB962C8B-B14F-4D97-AF65-F5344CB8AC3E}">
        <p14:creationId xmlns:p14="http://schemas.microsoft.com/office/powerpoint/2010/main" val="9932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81156"/>
            <a:ext cx="130048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WoF QPF: Next Steps…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/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rgbClr val="0070C0"/>
                </a:solidFill>
              </a:rPr>
              <a:t>Test NEWS-e probabilistic rainfall guidance during FY18 </a:t>
            </a:r>
            <a:r>
              <a:rPr lang="en-US" sz="4000" b="1" dirty="0" err="1" smtClean="0">
                <a:solidFill>
                  <a:srgbClr val="0070C0"/>
                </a:solidFill>
              </a:rPr>
              <a:t>FFAiR</a:t>
            </a:r>
            <a:r>
              <a:rPr lang="en-US" sz="4000" b="1" dirty="0" smtClean="0">
                <a:solidFill>
                  <a:srgbClr val="0070C0"/>
                </a:solidFill>
              </a:rPr>
              <a:t>, at the WPC </a:t>
            </a:r>
            <a:r>
              <a:rPr lang="en-US" sz="4000" b="1" dirty="0" err="1" smtClean="0">
                <a:solidFill>
                  <a:srgbClr val="0070C0"/>
                </a:solidFill>
              </a:rPr>
              <a:t>Metwatch</a:t>
            </a:r>
            <a:r>
              <a:rPr lang="en-US" sz="4000" b="1" dirty="0" smtClean="0">
                <a:solidFill>
                  <a:srgbClr val="0070C0"/>
                </a:solidFill>
              </a:rPr>
              <a:t> desk, and at the Norman, OK WFO.</a:t>
            </a:r>
          </a:p>
          <a:p>
            <a:pPr algn="l"/>
            <a:endParaRPr lang="en-US" sz="4000" b="1" dirty="0">
              <a:solidFill>
                <a:srgbClr val="0070C0"/>
              </a:solidFill>
            </a:endParaRPr>
          </a:p>
          <a:p>
            <a:pPr algn="l"/>
            <a:r>
              <a:rPr lang="en-US" sz="4000" b="1" dirty="0" smtClean="0">
                <a:solidFill>
                  <a:srgbClr val="0070C0"/>
                </a:solidFill>
              </a:rPr>
              <a:t>Develop capability and test the use of NEWS-e probabilistic rainfall guidance to provide the forcing for hydrologic models</a:t>
            </a:r>
          </a:p>
          <a:p>
            <a:pPr algn="l"/>
            <a:r>
              <a:rPr lang="en-US" sz="4000" b="1" i="1" dirty="0">
                <a:solidFill>
                  <a:schemeClr val="tx1"/>
                </a:solidFill>
              </a:rPr>
              <a:t>	</a:t>
            </a:r>
            <a:r>
              <a:rPr lang="en-US" sz="4000" b="1" i="1" dirty="0" smtClean="0">
                <a:solidFill>
                  <a:schemeClr val="tx1"/>
                </a:solidFill>
              </a:rPr>
              <a:t/>
            </a:r>
            <a:br>
              <a:rPr lang="en-US" sz="4000" b="1" i="1" dirty="0" smtClean="0">
                <a:solidFill>
                  <a:schemeClr val="tx1"/>
                </a:solidFill>
              </a:rPr>
            </a:br>
            <a:r>
              <a:rPr lang="en-US" sz="4000" b="1" i="1" dirty="0" smtClean="0">
                <a:solidFill>
                  <a:schemeClr val="tx1"/>
                </a:solidFill>
              </a:rPr>
              <a:t>		</a:t>
            </a:r>
            <a:r>
              <a:rPr lang="en-US" b="1" i="1" dirty="0" smtClean="0">
                <a:solidFill>
                  <a:schemeClr val="tx1"/>
                </a:solidFill>
              </a:rPr>
              <a:t>Provide forcing for FLASH as a part of the 				FY18 &amp; F719 HMT Experiments in Norman, OK.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571" y="3629"/>
            <a:ext cx="11099800" cy="2159000"/>
          </a:xfrm>
        </p:spPr>
        <p:txBody>
          <a:bodyPr>
            <a:normAutofit/>
          </a:bodyPr>
          <a:lstStyle/>
          <a:p>
            <a:r>
              <a:rPr lang="en-US" sz="5400" dirty="0"/>
              <a:t>Potential Concept of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294"/>
            <a:ext cx="13004800" cy="73112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4394" y="4402452"/>
            <a:ext cx="8941720" cy="1649186"/>
          </a:xfrm>
          <a:prstGeom prst="rect">
            <a:avLst/>
          </a:prstGeom>
          <a:noFill/>
          <a:ln w="57150" cap="flat">
            <a:solidFill>
              <a:srgbClr val="FFF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115" y="8386259"/>
            <a:ext cx="10168569" cy="410369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Forecasting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 Continuum of Environmental Threats (FACETS) and Social Science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80227" y="6898653"/>
            <a:ext cx="1637731" cy="148760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4719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571" y="3629"/>
            <a:ext cx="11099800" cy="2159000"/>
          </a:xfrm>
        </p:spPr>
        <p:txBody>
          <a:bodyPr>
            <a:normAutofit/>
          </a:bodyPr>
          <a:lstStyle/>
          <a:p>
            <a:r>
              <a:rPr lang="en-US" sz="5400" dirty="0"/>
              <a:t>Potential Concept of Operations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71" y="1891833"/>
            <a:ext cx="10058400" cy="69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0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9253"/>
            <a:ext cx="13004800" cy="1269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NEWS-e: 2017 Spring Forecast Experiment</a:t>
            </a:r>
          </a:p>
          <a:p>
            <a:pPr algn="ctr"/>
            <a:r>
              <a:rPr lang="en-US" sz="3251" i="1" dirty="0"/>
              <a:t>Just beginning its evaluation and testing phases of development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25038" b="2813"/>
          <a:stretch/>
        </p:blipFill>
        <p:spPr>
          <a:xfrm>
            <a:off x="1017868" y="3547534"/>
            <a:ext cx="5661244" cy="338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2820" y="2846466"/>
            <a:ext cx="70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  <a:r>
              <a:rPr lang="en-US" sz="3200" b="1" dirty="0" smtClean="0"/>
              <a:t>) </a:t>
            </a:r>
            <a:r>
              <a:rPr lang="en-US" sz="3200" b="1" dirty="0"/>
              <a:t>Real-time Operational Testing</a:t>
            </a:r>
          </a:p>
        </p:txBody>
      </p:sp>
      <p:pic>
        <p:nvPicPr>
          <p:cNvPr id="1026" name="Picture 2" descr="Spring Forecasting Experi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069" y="3529924"/>
            <a:ext cx="4190789" cy="2796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earchers in the Hazardous Weather Testb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44271" b="8388"/>
          <a:stretch/>
        </p:blipFill>
        <p:spPr bwMode="auto">
          <a:xfrm>
            <a:off x="7851034" y="5914804"/>
            <a:ext cx="4262861" cy="2506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6777" y="2853049"/>
            <a:ext cx="619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  <a:r>
              <a:rPr lang="en-US" sz="3200" b="1" dirty="0" smtClean="0"/>
              <a:t>) </a:t>
            </a:r>
            <a:r>
              <a:rPr lang="en-US" sz="3200" b="1" dirty="0"/>
              <a:t>Pseudo-Operational Testing</a:t>
            </a:r>
          </a:p>
        </p:txBody>
      </p:sp>
    </p:spTree>
    <p:extLst>
      <p:ext uri="{BB962C8B-B14F-4D97-AF65-F5344CB8AC3E}">
        <p14:creationId xmlns:p14="http://schemas.microsoft.com/office/powerpoint/2010/main" val="5769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national weather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16" y="1508196"/>
            <a:ext cx="6126228" cy="3746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16" y="5508748"/>
            <a:ext cx="6126228" cy="3938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87393" y="250787"/>
            <a:ext cx="7213833" cy="792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NSSL-WFO Collaboration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97" y="6228846"/>
            <a:ext cx="2516956" cy="3368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00" y="4369337"/>
            <a:ext cx="2552412" cy="1799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14714" y="1497460"/>
            <a:ext cx="6419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230" indent="-650230" algn="l">
              <a:buFont typeface="Arial" panose="020B0604020202020204" pitchFamily="34" charset="0"/>
              <a:buChar char="•"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NWC is a unique R2O environment for 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14" y="2510316"/>
            <a:ext cx="6312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230" indent="-650230" algn="l">
              <a:buFont typeface="Arial" panose="020B0604020202020204" pitchFamily="34" charset="0"/>
              <a:buChar char="•"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During WFO 2017 seasonal readiness, forecasters asked to review NEWS-e output for past case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14" y="3854635"/>
            <a:ext cx="4299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230" indent="-65023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Forecasters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continued to regularly meet with OU CIMMS/NSSL developers to discuss NEWS-e modifications and performance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7197" y="6389173"/>
            <a:ext cx="43958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230" indent="-65023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Forecasters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were invested in NEWS-e, and supplement traditional mesoscale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714" y="8912344"/>
            <a:ext cx="287967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Courtesy T.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Lindley and P. Skinner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33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8" y="2341442"/>
            <a:ext cx="9736573" cy="54768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-174236" y="161218"/>
            <a:ext cx="13179036" cy="1977977"/>
          </a:xfrm>
          <a:prstGeom prst="rect">
            <a:avLst/>
          </a:prstGeom>
          <a:noFill/>
        </p:spPr>
        <p:txBody>
          <a:bodyPr wrap="square" lIns="130048" tIns="65024" rIns="130048" bIns="65024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First Use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of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Warn-on-Forecast in Operations: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Prior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to the 16 May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2017</a:t>
            </a:r>
            <a:b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</a:b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Elk City, Oklahoma, Tornado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77" y="3140666"/>
            <a:ext cx="4654187" cy="5158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59820" y="7018293"/>
            <a:ext cx="1816374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</a:t>
            </a:r>
            <a:r>
              <a:rPr lang="en-US" sz="170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Stas</a:t>
            </a:r>
            <a:r>
              <a:rPr lang="en-US" sz="170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70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Speransky</a:t>
            </a:r>
            <a:endParaRPr lang="en-US" sz="170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OU Cimm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869" y="8653498"/>
            <a:ext cx="1936179" cy="89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SS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674" y="8533469"/>
            <a:ext cx="1138101" cy="113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rh.noaa.gov/images/mob/NWSemblem_new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52" y="8533468"/>
            <a:ext cx="1153091" cy="113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9198" y="8116264"/>
            <a:ext cx="412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Todd Lindley</a:t>
            </a:r>
          </a:p>
          <a:p>
            <a:r>
              <a:rPr lang="en-US" sz="1800" dirty="0"/>
              <a:t>Science &amp; Operations Officer</a:t>
            </a:r>
          </a:p>
          <a:p>
            <a:r>
              <a:rPr lang="en-US" sz="1800" dirty="0"/>
              <a:t>WFO Norman, OK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3504" y="8191833"/>
            <a:ext cx="412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Patrick Skinner</a:t>
            </a:r>
          </a:p>
          <a:p>
            <a:r>
              <a:rPr lang="en-US" sz="1800" dirty="0"/>
              <a:t>OU CIMMS</a:t>
            </a:r>
          </a:p>
          <a:p>
            <a:r>
              <a:rPr lang="en-US" sz="1800" dirty="0"/>
              <a:t>Norman, OK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80979" y="6150355"/>
            <a:ext cx="1511940" cy="1667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pic>
        <p:nvPicPr>
          <p:cNvPr id="1030" name="Picture 6" descr="Regional Rada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r="31224"/>
          <a:stretch/>
        </p:blipFill>
        <p:spPr bwMode="auto">
          <a:xfrm>
            <a:off x="10680979" y="6150355"/>
            <a:ext cx="1501367" cy="166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22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13" y="3635770"/>
            <a:ext cx="7910359" cy="5732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Image result for elk city tornado da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4622"/>
          <a:stretch/>
        </p:blipFill>
        <p:spPr bwMode="auto">
          <a:xfrm>
            <a:off x="7145468" y="4969314"/>
            <a:ext cx="4594642" cy="2609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92" y="8986542"/>
            <a:ext cx="3360208" cy="381373"/>
          </a:xfrm>
          <a:prstGeom prst="rect">
            <a:avLst/>
          </a:prstGeom>
        </p:spPr>
      </p:pic>
      <p:pic>
        <p:nvPicPr>
          <p:cNvPr id="8" name="Picture 2" descr="Supercell thunderstorm west of Erick, OK, on 5/16/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4" y="340307"/>
            <a:ext cx="4678555" cy="2931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9" y="7003417"/>
            <a:ext cx="3914898" cy="2565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51096" y="290565"/>
            <a:ext cx="1816374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©Matt Crowther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82261" y="487543"/>
            <a:ext cx="6946132" cy="25980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Elk City Tornado – EF2</a:t>
            </a:r>
          </a:p>
          <a:p>
            <a:endParaRPr lang="en-US" sz="1493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571210" indent="-571210" algn="l">
              <a:buFont typeface="Arial" panose="020B0604020202020204" pitchFamily="34" charset="0"/>
              <a:buChar char="•"/>
            </a:pPr>
            <a:r>
              <a:rPr lang="en-US" sz="34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16 May 2017,  2346-0012 UTC</a:t>
            </a:r>
          </a:p>
          <a:p>
            <a:pPr marL="571210" indent="-571210" algn="l">
              <a:buFont typeface="Arial" panose="020B0604020202020204" pitchFamily="34" charset="0"/>
              <a:buChar char="•"/>
            </a:pPr>
            <a:r>
              <a:rPr lang="en-US" sz="34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15 miles x 1000 yards</a:t>
            </a:r>
          </a:p>
          <a:p>
            <a:pPr marL="571210" indent="-571210" algn="l">
              <a:buFont typeface="Arial" panose="020B0604020202020204" pitchFamily="34" charset="0"/>
              <a:buChar char="•"/>
            </a:pPr>
            <a:r>
              <a:rPr lang="en-US" sz="34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$25 Million, 1 dead, 10 injured</a:t>
            </a:r>
            <a:endParaRPr lang="en-US" sz="3413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52" y="3236880"/>
            <a:ext cx="3593724" cy="3534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4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4203" y="186300"/>
            <a:ext cx="9804287" cy="792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16 May 2017 </a:t>
            </a:r>
            <a:r>
              <a:rPr lang="en-US" sz="4551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OUN WFO Operations</a:t>
            </a:r>
            <a:endParaRPr lang="en-US" sz="4551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6" name="Picture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14291" r="3531" b="13685"/>
          <a:stretch/>
        </p:blipFill>
        <p:spPr>
          <a:xfrm>
            <a:off x="370055" y="1501368"/>
            <a:ext cx="8497323" cy="5381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07" y="5546771"/>
            <a:ext cx="5221426" cy="3916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08416" y="7398191"/>
            <a:ext cx="6990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Warning forecasters coordinate on how to communicate increased confidence in tornadic storms impacting western Oklahoma… </a:t>
            </a:r>
            <a:r>
              <a:rPr lang="en-US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between the watch and warning timescales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9071118" y="2382613"/>
            <a:ext cx="3933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Patrick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Skinner (CIMMS) briefs WFO Norman on real-time NEWS-e output in operations </a:t>
            </a:r>
          </a:p>
        </p:txBody>
      </p:sp>
    </p:spTree>
    <p:extLst>
      <p:ext uri="{BB962C8B-B14F-4D97-AF65-F5344CB8AC3E}">
        <p14:creationId xmlns:p14="http://schemas.microsoft.com/office/powerpoint/2010/main" val="37845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r="3531"/>
          <a:stretch>
            <a:fillRect/>
          </a:stretch>
        </p:blipFill>
        <p:spPr>
          <a:xfrm>
            <a:off x="367341" y="1634971"/>
            <a:ext cx="5648700" cy="4454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280" y="4401646"/>
            <a:ext cx="7478037" cy="5065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164993" y="186300"/>
            <a:ext cx="6822702" cy="792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16 May 2017 Operations</a:t>
            </a:r>
          </a:p>
        </p:txBody>
      </p:sp>
      <p:sp>
        <p:nvSpPr>
          <p:cNvPr id="7" name="Freeform 6"/>
          <p:cNvSpPr/>
          <p:nvPr/>
        </p:nvSpPr>
        <p:spPr>
          <a:xfrm>
            <a:off x="5167279" y="6866810"/>
            <a:ext cx="7453163" cy="911677"/>
          </a:xfrm>
          <a:custGeom>
            <a:avLst/>
            <a:gdLst>
              <a:gd name="connsiteX0" fmla="*/ 944137 w 4951142"/>
              <a:gd name="connsiteY0" fmla="*/ 0 h 609600"/>
              <a:gd name="connsiteX1" fmla="*/ 951571 w 4951142"/>
              <a:gd name="connsiteY1" fmla="*/ 193288 h 609600"/>
              <a:gd name="connsiteX2" fmla="*/ 0 w 4951142"/>
              <a:gd name="connsiteY2" fmla="*/ 200722 h 609600"/>
              <a:gd name="connsiteX3" fmla="*/ 14868 w 4951142"/>
              <a:gd name="connsiteY3" fmla="*/ 609600 h 609600"/>
              <a:gd name="connsiteX4" fmla="*/ 1271239 w 4951142"/>
              <a:gd name="connsiteY4" fmla="*/ 609600 h 609600"/>
              <a:gd name="connsiteX5" fmla="*/ 1271239 w 4951142"/>
              <a:gd name="connsiteY5" fmla="*/ 468351 h 609600"/>
              <a:gd name="connsiteX6" fmla="*/ 4951142 w 4951142"/>
              <a:gd name="connsiteY6" fmla="*/ 475786 h 609600"/>
              <a:gd name="connsiteX7" fmla="*/ 4943708 w 4951142"/>
              <a:gd name="connsiteY7" fmla="*/ 14869 h 609600"/>
              <a:gd name="connsiteX8" fmla="*/ 944137 w 4951142"/>
              <a:gd name="connsiteY8" fmla="*/ 0 h 609600"/>
              <a:gd name="connsiteX0" fmla="*/ 944137 w 4951142"/>
              <a:gd name="connsiteY0" fmla="*/ 0 h 609600"/>
              <a:gd name="connsiteX1" fmla="*/ 944137 w 4951142"/>
              <a:gd name="connsiteY1" fmla="*/ 208156 h 609600"/>
              <a:gd name="connsiteX2" fmla="*/ 0 w 4951142"/>
              <a:gd name="connsiteY2" fmla="*/ 200722 h 609600"/>
              <a:gd name="connsiteX3" fmla="*/ 14868 w 4951142"/>
              <a:gd name="connsiteY3" fmla="*/ 609600 h 609600"/>
              <a:gd name="connsiteX4" fmla="*/ 1271239 w 4951142"/>
              <a:gd name="connsiteY4" fmla="*/ 609600 h 609600"/>
              <a:gd name="connsiteX5" fmla="*/ 1271239 w 4951142"/>
              <a:gd name="connsiteY5" fmla="*/ 468351 h 609600"/>
              <a:gd name="connsiteX6" fmla="*/ 4951142 w 4951142"/>
              <a:gd name="connsiteY6" fmla="*/ 475786 h 609600"/>
              <a:gd name="connsiteX7" fmla="*/ 4943708 w 4951142"/>
              <a:gd name="connsiteY7" fmla="*/ 14869 h 609600"/>
              <a:gd name="connsiteX8" fmla="*/ 944137 w 4951142"/>
              <a:gd name="connsiteY8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1142" h="609600">
                <a:moveTo>
                  <a:pt x="944137" y="0"/>
                </a:moveTo>
                <a:lnTo>
                  <a:pt x="944137" y="208156"/>
                </a:lnTo>
                <a:lnTo>
                  <a:pt x="0" y="200722"/>
                </a:lnTo>
                <a:lnTo>
                  <a:pt x="14868" y="609600"/>
                </a:lnTo>
                <a:lnTo>
                  <a:pt x="1271239" y="609600"/>
                </a:lnTo>
                <a:lnTo>
                  <a:pt x="1271239" y="468351"/>
                </a:lnTo>
                <a:lnTo>
                  <a:pt x="4951142" y="475786"/>
                </a:lnTo>
                <a:lnTo>
                  <a:pt x="4943708" y="14869"/>
                </a:lnTo>
                <a:lnTo>
                  <a:pt x="944137" y="0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sp>
        <p:nvSpPr>
          <p:cNvPr id="8" name="Rectangle 7"/>
          <p:cNvSpPr/>
          <p:nvPr/>
        </p:nvSpPr>
        <p:spPr>
          <a:xfrm>
            <a:off x="6406719" y="1795221"/>
            <a:ext cx="6213723" cy="1843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Significant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Weather Advisory was issued with modified wording to indicate “a high probability” of tornado warnings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714" y="6346425"/>
            <a:ext cx="4723453" cy="315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7373" indent="-327373" algn="l">
              <a:buFont typeface="Arial" panose="020B0604020202020204" pitchFamily="34" charset="0"/>
              <a:buChar char="•"/>
            </a:pPr>
            <a:r>
              <a:rPr lang="en-US" sz="284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Issuance of the advisory was not atypical.  </a:t>
            </a:r>
          </a:p>
          <a:p>
            <a:pPr algn="l"/>
            <a:endParaRPr lang="en-US" sz="2844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327373" indent="-327373" algn="l">
              <a:buFont typeface="Arial" panose="020B0604020202020204" pitchFamily="34" charset="0"/>
              <a:buChar char="•"/>
            </a:pPr>
            <a:r>
              <a:rPr lang="en-US" sz="284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Confidence applied to “forecasting a warning” was unusual.</a:t>
            </a:r>
          </a:p>
        </p:txBody>
      </p:sp>
    </p:spTree>
    <p:extLst>
      <p:ext uri="{BB962C8B-B14F-4D97-AF65-F5344CB8AC3E}">
        <p14:creationId xmlns:p14="http://schemas.microsoft.com/office/powerpoint/2010/main" val="24695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4.png"/>
          <p:cNvPicPr>
            <a:picLocks noChangeAspect="1"/>
          </p:cNvPicPr>
          <p:nvPr/>
        </p:nvPicPr>
        <p:blipFill>
          <a:blip r:embed="rId3">
            <a:alphaModFix amt="42000"/>
            <a:extLst/>
          </a:blip>
          <a:stretch>
            <a:fillRect/>
          </a:stretch>
        </p:blipFill>
        <p:spPr>
          <a:xfrm>
            <a:off x="889249" y="2059302"/>
            <a:ext cx="8140500" cy="732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5.png" descr="Probabilistic_Tornado_Path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20541">
            <a:off x="3325650" y="5109076"/>
            <a:ext cx="1808078" cy="15915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" name="Group 173"/>
          <p:cNvGrpSpPr/>
          <p:nvPr/>
        </p:nvGrpSpPr>
        <p:grpSpPr>
          <a:xfrm>
            <a:off x="2766487" y="5028872"/>
            <a:ext cx="2945982" cy="1949037"/>
            <a:chOff x="0" y="0"/>
            <a:chExt cx="2945980" cy="1949035"/>
          </a:xfrm>
        </p:grpSpPr>
        <p:sp>
          <p:nvSpPr>
            <p:cNvPr id="169" name="Shape 169"/>
            <p:cNvSpPr/>
            <p:nvPr/>
          </p:nvSpPr>
          <p:spPr>
            <a:xfrm rot="1231238">
              <a:off x="1121943" y="448228"/>
              <a:ext cx="919699" cy="1234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71" y="3000"/>
                    <a:pt x="8743" y="6000"/>
                    <a:pt x="12343" y="9600"/>
                  </a:cubicBezTo>
                  <a:cubicBezTo>
                    <a:pt x="15943" y="13200"/>
                    <a:pt x="20057" y="19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 rot="1231238">
              <a:off x="153130" y="637526"/>
              <a:ext cx="751854" cy="1009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71" y="3000"/>
                    <a:pt x="8743" y="6000"/>
                    <a:pt x="12343" y="9600"/>
                  </a:cubicBezTo>
                  <a:cubicBezTo>
                    <a:pt x="15943" y="13200"/>
                    <a:pt x="20057" y="19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 rot="1231238">
              <a:off x="605060" y="592033"/>
              <a:ext cx="919699" cy="1234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71" y="3000"/>
                    <a:pt x="8743" y="6000"/>
                    <a:pt x="12343" y="9600"/>
                  </a:cubicBezTo>
                  <a:cubicBezTo>
                    <a:pt x="15943" y="13200"/>
                    <a:pt x="20057" y="19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 rot="1231238">
              <a:off x="1637442" y="144366"/>
              <a:ext cx="1087543" cy="145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71" y="3000"/>
                    <a:pt x="8743" y="6000"/>
                    <a:pt x="12343" y="9600"/>
                  </a:cubicBezTo>
                  <a:cubicBezTo>
                    <a:pt x="15943" y="13200"/>
                    <a:pt x="20057" y="19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7" name="Group 177"/>
          <p:cNvGrpSpPr/>
          <p:nvPr/>
        </p:nvGrpSpPr>
        <p:grpSpPr>
          <a:xfrm>
            <a:off x="3810859" y="5502582"/>
            <a:ext cx="1805938" cy="974626"/>
            <a:chOff x="16622" y="0"/>
            <a:chExt cx="1805937" cy="974624"/>
          </a:xfrm>
        </p:grpSpPr>
        <p:sp>
          <p:nvSpPr>
            <p:cNvPr id="174" name="Shape 174"/>
            <p:cNvSpPr/>
            <p:nvPr/>
          </p:nvSpPr>
          <p:spPr>
            <a:xfrm rot="2165059">
              <a:off x="28329" y="499857"/>
              <a:ext cx="745068" cy="282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defRPr sz="11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70%</a:t>
              </a:r>
            </a:p>
          </p:txBody>
        </p:sp>
        <p:sp>
          <p:nvSpPr>
            <p:cNvPr id="175" name="Shape 175"/>
            <p:cNvSpPr/>
            <p:nvPr/>
          </p:nvSpPr>
          <p:spPr>
            <a:xfrm rot="2165059">
              <a:off x="653676" y="409004"/>
              <a:ext cx="724747" cy="282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defRPr sz="11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50%</a:t>
              </a:r>
            </a:p>
          </p:txBody>
        </p:sp>
        <p:sp>
          <p:nvSpPr>
            <p:cNvPr id="176" name="Shape 176"/>
            <p:cNvSpPr/>
            <p:nvPr/>
          </p:nvSpPr>
          <p:spPr>
            <a:xfrm rot="2165059">
              <a:off x="1084156" y="186335"/>
              <a:ext cx="724747" cy="282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defRPr sz="11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30%</a:t>
              </a:r>
            </a:p>
          </p:txBody>
        </p:sp>
      </p:grpSp>
      <p:grpSp>
        <p:nvGrpSpPr>
          <p:cNvPr id="182" name="Group 182"/>
          <p:cNvGrpSpPr/>
          <p:nvPr/>
        </p:nvGrpSpPr>
        <p:grpSpPr>
          <a:xfrm>
            <a:off x="2521480" y="6573117"/>
            <a:ext cx="3412493" cy="1061595"/>
            <a:chOff x="958" y="0"/>
            <a:chExt cx="3412491" cy="1061594"/>
          </a:xfrm>
        </p:grpSpPr>
        <p:sp>
          <p:nvSpPr>
            <p:cNvPr id="178" name="Shape 178"/>
            <p:cNvSpPr/>
            <p:nvPr/>
          </p:nvSpPr>
          <p:spPr>
            <a:xfrm rot="1358395">
              <a:off x="11228" y="228219"/>
              <a:ext cx="1246373" cy="302863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defRPr sz="1200" b="1"/>
              </a:lvl1pPr>
            </a:lstStyle>
            <a:p>
              <a:r>
                <a:t>T=2120 CST</a:t>
              </a:r>
            </a:p>
          </p:txBody>
        </p:sp>
        <p:sp>
          <p:nvSpPr>
            <p:cNvPr id="179" name="Shape 179"/>
            <p:cNvSpPr/>
            <p:nvPr/>
          </p:nvSpPr>
          <p:spPr>
            <a:xfrm rot="1358395">
              <a:off x="2451339" y="347718"/>
              <a:ext cx="940039" cy="302863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defRPr sz="1200" b="1"/>
              </a:lvl1pPr>
            </a:lstStyle>
            <a:p>
              <a:r>
                <a:t>T=2150</a:t>
              </a:r>
            </a:p>
          </p:txBody>
        </p:sp>
        <p:sp>
          <p:nvSpPr>
            <p:cNvPr id="180" name="Shape 180"/>
            <p:cNvSpPr/>
            <p:nvPr/>
          </p:nvSpPr>
          <p:spPr>
            <a:xfrm rot="1358395">
              <a:off x="1228117" y="580856"/>
              <a:ext cx="984802" cy="302864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defRPr sz="1200" b="1"/>
              </a:lvl1pPr>
            </a:lstStyle>
            <a:p>
              <a:r>
                <a:t>T=2130</a:t>
              </a:r>
            </a:p>
          </p:txBody>
        </p:sp>
        <p:sp>
          <p:nvSpPr>
            <p:cNvPr id="181" name="Shape 181"/>
            <p:cNvSpPr/>
            <p:nvPr/>
          </p:nvSpPr>
          <p:spPr>
            <a:xfrm rot="1358395">
              <a:off x="1771353" y="403725"/>
              <a:ext cx="957944" cy="302863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defRPr sz="1200" b="1"/>
              </a:lvl1pPr>
            </a:lstStyle>
            <a:p>
              <a:r>
                <a:t>T=2140</a:t>
              </a:r>
            </a:p>
          </p:txBody>
        </p:sp>
      </p:grpSp>
      <p:grpSp>
        <p:nvGrpSpPr>
          <p:cNvPr id="185" name="Group 185"/>
          <p:cNvGrpSpPr/>
          <p:nvPr/>
        </p:nvGrpSpPr>
        <p:grpSpPr>
          <a:xfrm>
            <a:off x="6296166" y="2319274"/>
            <a:ext cx="6650813" cy="6835932"/>
            <a:chOff x="0" y="0"/>
            <a:chExt cx="6650811" cy="6835930"/>
          </a:xfrm>
        </p:grpSpPr>
        <p:sp>
          <p:nvSpPr>
            <p:cNvPr id="183" name="Shape 183"/>
            <p:cNvSpPr/>
            <p:nvPr/>
          </p:nvSpPr>
          <p:spPr>
            <a:xfrm>
              <a:off x="-1" y="-1"/>
              <a:ext cx="6650813" cy="68359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R="82203" algn="l" defTabSz="1842346">
                <a:defRPr sz="2400">
                  <a:uFill>
                    <a:solidFill>
                      <a:srgbClr val="000000"/>
                    </a:solidFill>
                  </a:uFill>
                </a:defRPr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-1" y="-1"/>
              <a:ext cx="6650813" cy="6416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537858" marR="82203" indent="-480059" algn="l" defTabSz="1842346">
                <a:buSzPct val="100000"/>
                <a:buFont typeface="Arial"/>
                <a:buChar char="•"/>
                <a:defRPr sz="2800">
                  <a:uFill>
                    <a:solidFill>
                      <a:srgbClr val="000000"/>
                    </a:solidFill>
                  </a:uFill>
                </a:defRPr>
              </a:pPr>
              <a:r>
                <a:t>Warning will be more targeted (smaller area)</a:t>
              </a:r>
            </a:p>
            <a:p>
              <a:pPr marL="537858" marR="82203" indent="-480059" algn="l" defTabSz="1842346">
                <a:buSzPct val="100000"/>
                <a:buFont typeface="Arial"/>
                <a:buChar char="•"/>
                <a:defRPr sz="2800">
                  <a:uFill>
                    <a:solidFill>
                      <a:srgbClr val="000000"/>
                    </a:solidFill>
                  </a:uFill>
                </a:defRPr>
              </a:pPr>
              <a:endParaRPr/>
            </a:p>
            <a:p>
              <a:pPr marL="537858" marR="82203" indent="-480059" algn="l" defTabSz="1842346">
                <a:buSzPct val="100000"/>
                <a:buFont typeface="Arial"/>
                <a:buChar char="•"/>
                <a:defRPr sz="2800">
                  <a:uFill>
                    <a:solidFill>
                      <a:srgbClr val="000000"/>
                    </a:solidFill>
                  </a:uFill>
                </a:defRPr>
              </a:pPr>
              <a:r>
                <a:t>Threat information will have </a:t>
              </a:r>
              <a:r>
                <a:rPr>
                  <a:solidFill>
                    <a:srgbClr val="FF0000"/>
                  </a:solidFill>
                </a:rPr>
                <a:t>temporal</a:t>
              </a:r>
              <a:r>
                <a:t> and </a:t>
              </a:r>
              <a:r>
                <a:rPr>
                  <a:solidFill>
                    <a:srgbClr val="FF0000"/>
                  </a:solidFill>
                </a:rPr>
                <a:t>spatial distributions</a:t>
              </a:r>
              <a:r>
                <a:t> (moving away from binary warnings to </a:t>
              </a:r>
              <a:r>
                <a:rPr b="1" i="1"/>
                <a:t>probabilities</a:t>
              </a:r>
              <a:r>
                <a:rPr sz="2200"/>
                <a:t>)</a:t>
              </a:r>
            </a:p>
            <a:p>
              <a:pPr marL="529286" marR="82203" indent="-471487" algn="l" defTabSz="1842346">
                <a:buSzPct val="100000"/>
                <a:buFont typeface="Arial"/>
                <a:buChar char="•"/>
                <a:defRPr sz="2200">
                  <a:uFill>
                    <a:solidFill>
                      <a:srgbClr val="000000"/>
                    </a:solidFill>
                  </a:uFill>
                </a:defRPr>
              </a:pPr>
              <a:endParaRPr sz="2200"/>
            </a:p>
            <a:p>
              <a:pPr marL="514998" marR="82203" indent="-457200" algn="l" defTabSz="1842346">
                <a:buSzPct val="100000"/>
                <a:buFont typeface="Arial"/>
                <a:buChar char="•"/>
                <a:defRPr sz="2400">
                  <a:uFill>
                    <a:solidFill>
                      <a:srgbClr val="000000"/>
                    </a:solidFill>
                  </a:uFill>
                </a:defRPr>
              </a:pPr>
              <a:r>
                <a:t>Warning will be information rich with multiple threats described</a:t>
              </a:r>
            </a:p>
            <a:p>
              <a:pPr marR="82203" indent="57798" algn="l" defTabSz="1842346">
                <a:defRPr sz="2200">
                  <a:uFill>
                    <a:solidFill>
                      <a:srgbClr val="000000"/>
                    </a:solidFill>
                  </a:uFill>
                </a:defRPr>
              </a:pPr>
              <a:endParaRPr/>
            </a:p>
            <a:p>
              <a:pPr marL="514998" marR="82203" indent="-457200" algn="l" defTabSz="1842346">
                <a:buSzPct val="100000"/>
                <a:buFont typeface="Arial"/>
                <a:buChar char="•"/>
                <a:defRPr sz="2400">
                  <a:uFill>
                    <a:solidFill>
                      <a:srgbClr val="000000"/>
                    </a:solidFill>
                  </a:uFill>
                </a:defRPr>
              </a:pPr>
              <a:r>
                <a:t>Different users (</a:t>
              </a:r>
              <a:r>
                <a:rPr>
                  <a:solidFill>
                    <a:srgbClr val="FF0000"/>
                  </a:solidFill>
                </a:rPr>
                <a:t>schools, hospitals</a:t>
              </a:r>
              <a:r>
                <a:t>) will use information in different ways</a:t>
              </a:r>
            </a:p>
            <a:p>
              <a:pPr marL="514998" marR="82203" indent="-457200" algn="l" defTabSz="1842346">
                <a:buSzPct val="100000"/>
                <a:buFont typeface="Arial"/>
                <a:buChar char="•"/>
                <a:defRPr sz="2400">
                  <a:uFill>
                    <a:solidFill>
                      <a:srgbClr val="000000"/>
                    </a:solidFill>
                  </a:uFill>
                </a:defRPr>
              </a:pPr>
              <a:endParaRPr/>
            </a:p>
            <a:p>
              <a:pPr marL="514998" marR="82203" indent="-457200" algn="l" defTabSz="1842346">
                <a:buSzPct val="100000"/>
                <a:buFont typeface="Arial"/>
                <a:buChar char="•"/>
                <a:defRPr sz="2400">
                  <a:uFill>
                    <a:solidFill>
                      <a:srgbClr val="000000"/>
                    </a:solidFill>
                  </a:uFill>
                </a:defRPr>
              </a:pPr>
              <a:r>
                <a:t>New warnings will use social science research to maximize public response to warnings.</a:t>
              </a:r>
            </a:p>
          </p:txBody>
        </p:sp>
      </p:grpSp>
      <p:pic>
        <p:nvPicPr>
          <p:cNvPr id="186" name="CIMMS-NSSL-header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314" y="1537"/>
            <a:ext cx="13011428" cy="152477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241582" y="49953"/>
            <a:ext cx="12508091" cy="141506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3800">
                <a:solidFill>
                  <a:srgbClr val="0A4595"/>
                </a:solidFill>
              </a:defRPr>
            </a:pPr>
            <a:r>
              <a:t>Future Warning Process</a:t>
            </a:r>
            <a:r>
              <a:rPr sz="2800" i="1"/>
              <a:t>:  </a:t>
            </a:r>
            <a:r>
              <a:rPr i="1">
                <a:solidFill>
                  <a:srgbClr val="FF0000"/>
                </a:solidFill>
              </a:rPr>
              <a:t>“Warn on </a:t>
            </a:r>
            <a:r>
              <a:rPr i="1" u="sng">
                <a:solidFill>
                  <a:srgbClr val="FF0000"/>
                </a:solidFill>
              </a:rPr>
              <a:t>Forecast</a:t>
            </a:r>
            <a:r>
              <a:rPr i="1">
                <a:solidFill>
                  <a:srgbClr val="FF0000"/>
                </a:solidFill>
              </a:rPr>
              <a:t>”</a:t>
            </a:r>
          </a:p>
          <a:p>
            <a:pPr defTabSz="650240">
              <a:defRPr sz="2500" i="1">
                <a:solidFill>
                  <a:srgbClr val="0A4595"/>
                </a:solidFill>
              </a:defRPr>
            </a:pPr>
            <a:r>
              <a:t>“Probabilistic warnings enabled by combining observations with </a:t>
            </a:r>
          </a:p>
          <a:p>
            <a:pPr defTabSz="650240">
              <a:defRPr sz="2500" i="1">
                <a:solidFill>
                  <a:srgbClr val="0A4595"/>
                </a:solidFill>
              </a:defRPr>
            </a:pPr>
            <a:r>
              <a:t>rapidly-updating, high-resolution storm-scale models”</a:t>
            </a:r>
          </a:p>
        </p:txBody>
      </p:sp>
    </p:spTree>
    <p:extLst>
      <p:ext uri="{BB962C8B-B14F-4D97-AF65-F5344CB8AC3E}">
        <p14:creationId xmlns:p14="http://schemas.microsoft.com/office/powerpoint/2010/main" val="9224324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8489" y="1522463"/>
            <a:ext cx="2880206" cy="3299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6595" y="1522465"/>
            <a:ext cx="2880206" cy="329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64699" y="1522463"/>
            <a:ext cx="3240101" cy="3299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6715" y="5198995"/>
            <a:ext cx="2911979" cy="333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84820" y="5198995"/>
            <a:ext cx="2911980" cy="333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4699" y="5198995"/>
            <a:ext cx="3275844" cy="333540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/>
          <p:cNvSpPr txBox="1"/>
          <p:nvPr/>
        </p:nvSpPr>
        <p:spPr>
          <a:xfrm>
            <a:off x="120286" y="1812755"/>
            <a:ext cx="3516429" cy="275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20" b="1" dirty="0"/>
              <a:t>21 UTC</a:t>
            </a:r>
          </a:p>
          <a:p>
            <a:endParaRPr lang="en-US" sz="1920" dirty="0"/>
          </a:p>
          <a:p>
            <a:pPr marL="304796" indent="-304796" algn="l">
              <a:buFont typeface="Arial" charset="0"/>
              <a:buChar char="•"/>
            </a:pPr>
            <a:r>
              <a:rPr lang="en-US" sz="1707" dirty="0"/>
              <a:t>30-min after CI of eventual Elk City supercell</a:t>
            </a:r>
          </a:p>
          <a:p>
            <a:pPr marL="304796" indent="-304796" algn="l">
              <a:buFont typeface="Arial" charset="0"/>
              <a:buChar char="•"/>
            </a:pPr>
            <a:r>
              <a:rPr lang="en-US" sz="1707" dirty="0"/>
              <a:t>Storm not well initialized in ensemble</a:t>
            </a:r>
          </a:p>
          <a:p>
            <a:pPr marL="304796" indent="-304796" algn="l">
              <a:buFont typeface="Arial" charset="0"/>
              <a:buChar char="•"/>
            </a:pPr>
            <a:r>
              <a:rPr lang="en-US" sz="1707" dirty="0"/>
              <a:t>Indicates primary threat from northern supercell</a:t>
            </a:r>
          </a:p>
        </p:txBody>
      </p:sp>
      <p:sp>
        <p:nvSpPr>
          <p:cNvPr id="24" name="Oval 23"/>
          <p:cNvSpPr/>
          <p:nvPr/>
        </p:nvSpPr>
        <p:spPr>
          <a:xfrm rot="2580212">
            <a:off x="4831886" y="3101469"/>
            <a:ext cx="369909" cy="91760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5" name="Oval 24"/>
          <p:cNvSpPr/>
          <p:nvPr/>
        </p:nvSpPr>
        <p:spPr>
          <a:xfrm rot="2580212">
            <a:off x="7875608" y="3101469"/>
            <a:ext cx="369909" cy="91760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6" name="Oval 25"/>
          <p:cNvSpPr/>
          <p:nvPr/>
        </p:nvSpPr>
        <p:spPr>
          <a:xfrm rot="2580212">
            <a:off x="4998519" y="6363976"/>
            <a:ext cx="277949" cy="115741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7" name="Oval 26"/>
          <p:cNvSpPr/>
          <p:nvPr/>
        </p:nvSpPr>
        <p:spPr>
          <a:xfrm rot="2580212">
            <a:off x="8067906" y="6363976"/>
            <a:ext cx="277949" cy="115741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4942863"/>
            <a:ext cx="13004800" cy="449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0286" y="5464103"/>
            <a:ext cx="3516429" cy="275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20" b="1" dirty="0"/>
              <a:t>22 UTC</a:t>
            </a:r>
          </a:p>
          <a:p>
            <a:endParaRPr lang="en-US" sz="1920" dirty="0"/>
          </a:p>
          <a:p>
            <a:pPr marL="304796" indent="-304796" algn="l">
              <a:buFont typeface="Arial" charset="0"/>
              <a:buChar char="•"/>
            </a:pPr>
            <a:r>
              <a:rPr lang="en-US" sz="1707" dirty="0"/>
              <a:t>4 Additional cycles of radar data assimilation</a:t>
            </a:r>
          </a:p>
          <a:p>
            <a:pPr marL="304796" indent="-304796" algn="l">
              <a:buFont typeface="Arial" charset="0"/>
              <a:buChar char="•"/>
            </a:pPr>
            <a:r>
              <a:rPr lang="en-US" sz="1707" dirty="0"/>
              <a:t>Elk City supercell well initialized</a:t>
            </a:r>
          </a:p>
          <a:p>
            <a:pPr marL="304796" indent="-304796" algn="l">
              <a:buFont typeface="Arial" charset="0"/>
              <a:buChar char="•"/>
            </a:pPr>
            <a:r>
              <a:rPr lang="en-US" sz="1707" dirty="0"/>
              <a:t>Accurate forecast of </a:t>
            </a:r>
            <a:r>
              <a:rPr lang="en-US" sz="1707" dirty="0" smtClean="0"/>
              <a:t>track and severity </a:t>
            </a:r>
            <a:r>
              <a:rPr lang="en-US" sz="1707" dirty="0"/>
              <a:t>out to 3 hours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32260" y="247521"/>
            <a:ext cx="8832866" cy="792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16 May 2017 NEWS-e Evolution</a:t>
            </a:r>
          </a:p>
        </p:txBody>
      </p:sp>
    </p:spTree>
    <p:extLst>
      <p:ext uri="{BB962C8B-B14F-4D97-AF65-F5344CB8AC3E}">
        <p14:creationId xmlns:p14="http://schemas.microsoft.com/office/powerpoint/2010/main" val="11621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14" y="3254056"/>
            <a:ext cx="5760720" cy="6346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83" y="3254058"/>
            <a:ext cx="5852160" cy="6447294"/>
          </a:xfrm>
          <a:prstGeom prst="rect">
            <a:avLst/>
          </a:prstGeom>
        </p:spPr>
      </p:pic>
      <p:sp>
        <p:nvSpPr>
          <p:cNvPr id="6" name="Shape 122"/>
          <p:cNvSpPr/>
          <p:nvPr/>
        </p:nvSpPr>
        <p:spPr>
          <a:xfrm>
            <a:off x="1224390" y="1219200"/>
            <a:ext cx="10770465" cy="744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840" dirty="0"/>
              <a:t>Example NEWS-e Forecast:</a:t>
            </a:r>
            <a:endParaRPr sz="3840" dirty="0"/>
          </a:p>
        </p:txBody>
      </p:sp>
      <p:sp>
        <p:nvSpPr>
          <p:cNvPr id="7" name="Shape 124"/>
          <p:cNvSpPr/>
          <p:nvPr/>
        </p:nvSpPr>
        <p:spPr>
          <a:xfrm>
            <a:off x="1224390" y="2447526"/>
            <a:ext cx="4420250" cy="67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/>
          <a:p>
            <a:pPr marL="365754" indent="-365754">
              <a:buFont typeface="Arial" charset="0"/>
              <a:buChar char="•"/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707" dirty="0"/>
              <a:t>Probability of 2-5 km</a:t>
            </a:r>
            <a:r>
              <a:rPr lang="en-US" sz="1707" dirty="0"/>
              <a:t> </a:t>
            </a:r>
            <a:r>
              <a:rPr sz="1707" dirty="0"/>
              <a:t>UH &gt; 60 m</a:t>
            </a:r>
            <a:r>
              <a:rPr sz="1707" baseline="31999" dirty="0"/>
              <a:t>2</a:t>
            </a:r>
            <a:r>
              <a:rPr sz="1707" dirty="0"/>
              <a:t> </a:t>
            </a:r>
            <a:r>
              <a:rPr lang="en-US" sz="1707" dirty="0"/>
              <a:t>s</a:t>
            </a:r>
            <a:r>
              <a:rPr lang="en-US" sz="1707" baseline="31999" dirty="0"/>
              <a:t>-2</a:t>
            </a:r>
            <a:endParaRPr lang="en-US" sz="1707" dirty="0"/>
          </a:p>
          <a:p>
            <a:pPr marL="365754" indent="-365754">
              <a:buFont typeface="Arial" charset="0"/>
              <a:buChar char="•"/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7" dirty="0"/>
              <a:t>Measure of mesocyclone likelihood</a:t>
            </a:r>
            <a:endParaRPr lang="en-US" sz="1707" baseline="31999" dirty="0"/>
          </a:p>
        </p:txBody>
      </p:sp>
      <p:sp>
        <p:nvSpPr>
          <p:cNvPr id="8" name="Shape 124"/>
          <p:cNvSpPr/>
          <p:nvPr/>
        </p:nvSpPr>
        <p:spPr>
          <a:xfrm>
            <a:off x="7074827" y="2460610"/>
            <a:ext cx="5385072" cy="67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/>
          <a:p>
            <a:pPr marL="365754" indent="-365754" algn="l">
              <a:buFont typeface="Arial" charset="0"/>
              <a:buChar char="•"/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7" dirty="0"/>
              <a:t>Ensemble 90</a:t>
            </a:r>
            <a:r>
              <a:rPr lang="en-US" sz="1707" baseline="30000" dirty="0"/>
              <a:t>th</a:t>
            </a:r>
            <a:r>
              <a:rPr lang="en-US" sz="1707" dirty="0"/>
              <a:t> percentile value of UH</a:t>
            </a:r>
          </a:p>
          <a:p>
            <a:pPr marL="365754" indent="-365754" algn="l">
              <a:buFont typeface="Arial" charset="0"/>
              <a:buChar char="•"/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7" dirty="0"/>
              <a:t>‘Reasonable’ maximum mesocyclone intensity </a:t>
            </a:r>
            <a:endParaRPr lang="en-US" sz="1707" baseline="31999" dirty="0"/>
          </a:p>
        </p:txBody>
      </p:sp>
      <p:sp>
        <p:nvSpPr>
          <p:cNvPr id="9" name="Rectangle 8"/>
          <p:cNvSpPr/>
          <p:nvPr/>
        </p:nvSpPr>
        <p:spPr>
          <a:xfrm>
            <a:off x="2132260" y="247521"/>
            <a:ext cx="8832866" cy="792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16 May 2017 NEWS-e Evolution</a:t>
            </a:r>
          </a:p>
        </p:txBody>
      </p:sp>
    </p:spTree>
    <p:extLst>
      <p:ext uri="{BB962C8B-B14F-4D97-AF65-F5344CB8AC3E}">
        <p14:creationId xmlns:p14="http://schemas.microsoft.com/office/powerpoint/2010/main" val="2368154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25" y="1174406"/>
            <a:ext cx="1780850" cy="1206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452074" y="240039"/>
            <a:ext cx="6110967" cy="792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16 May 2017 Timeline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928" y="4954723"/>
            <a:ext cx="12316944" cy="16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pic>
        <p:nvPicPr>
          <p:cNvPr id="5122" name="Picture 2" descr="MD 730 graph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2" y="1856307"/>
            <a:ext cx="2109275" cy="1579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/>
          <a:stretch/>
        </p:blipFill>
        <p:spPr>
          <a:xfrm>
            <a:off x="1830753" y="2399965"/>
            <a:ext cx="1844844" cy="1641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53" y="4133553"/>
            <a:ext cx="1844844" cy="168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r="3489" b="26137"/>
          <a:stretch/>
        </p:blipFill>
        <p:spPr>
          <a:xfrm>
            <a:off x="976430" y="5497113"/>
            <a:ext cx="1871765" cy="1703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7676" y="6900587"/>
            <a:ext cx="114905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19z radar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0857" y="2005352"/>
            <a:ext cx="114905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1850z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555" y="1483145"/>
            <a:ext cx="114905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1819z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1605" y="3734562"/>
            <a:ext cx="1830225" cy="5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64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1564" i="1" dirty="0">
                <a:solidFill>
                  <a:srgbClr val="0070C0"/>
                </a:solidFill>
              </a:rPr>
              <a:t>high probability of tornado warnings” 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0" t="12729" r="3403" b="8331"/>
          <a:stretch/>
        </p:blipFill>
        <p:spPr>
          <a:xfrm>
            <a:off x="8483962" y="2214896"/>
            <a:ext cx="1919324" cy="1088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8415584" y="2141675"/>
            <a:ext cx="780983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2345z</a:t>
            </a:r>
            <a:endParaRPr lang="en-US" sz="1707" dirty="0"/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71" y="3144084"/>
            <a:ext cx="1885970" cy="1239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8230695" y="3096858"/>
            <a:ext cx="780983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0008z</a:t>
            </a:r>
            <a:endParaRPr lang="en-US" sz="1707" dirty="0"/>
          </a:p>
        </p:txBody>
      </p:sp>
      <p:sp>
        <p:nvSpPr>
          <p:cNvPr id="18" name="Rectangle 17"/>
          <p:cNvSpPr/>
          <p:nvPr/>
        </p:nvSpPr>
        <p:spPr>
          <a:xfrm>
            <a:off x="693837" y="8330229"/>
            <a:ext cx="5136286" cy="1405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1707" b="1" i="1" dirty="0"/>
              <a:t>We had a picture of the storms and their evolution before they became life-threatening.  We used this model guidance to forecast with greater lead time and greater confidence”</a:t>
            </a:r>
            <a:r>
              <a:rPr lang="en-US" sz="1707" i="1" dirty="0"/>
              <a:t> </a:t>
            </a:r>
            <a:r>
              <a:rPr lang="en-US" sz="1707" i="1" dirty="0" smtClean="0"/>
              <a:t> </a:t>
            </a:r>
            <a:br>
              <a:rPr lang="en-US" sz="1707" i="1" dirty="0" smtClean="0"/>
            </a:br>
            <a:r>
              <a:rPr lang="en-US" sz="1707" i="1" dirty="0" smtClean="0"/>
              <a:t>-</a:t>
            </a:r>
            <a:r>
              <a:rPr lang="en-US" sz="1707" dirty="0" smtClean="0"/>
              <a:t>Todd </a:t>
            </a:r>
            <a:r>
              <a:rPr lang="en-US" sz="1707" dirty="0"/>
              <a:t>Lindley NWS Norman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54731" y="8325011"/>
            <a:ext cx="5551640" cy="114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7" b="1" i="1" dirty="0"/>
              <a:t>“Based on the information from the NWS, we were able to activate outdoor warning sirens about 30 minutes ahead of the tornado” </a:t>
            </a:r>
            <a:r>
              <a:rPr lang="en-US" sz="1707" b="1" i="1" dirty="0" smtClean="0"/>
              <a:t/>
            </a:r>
            <a:br>
              <a:rPr lang="en-US" sz="1707" b="1" i="1" dirty="0" smtClean="0"/>
            </a:br>
            <a:r>
              <a:rPr lang="en-US" sz="1707" i="1" dirty="0" smtClean="0"/>
              <a:t>– </a:t>
            </a:r>
            <a:r>
              <a:rPr lang="en-US" sz="1707" i="1" dirty="0"/>
              <a:t>Lonnie </a:t>
            </a:r>
            <a:r>
              <a:rPr lang="en-US" sz="1707" i="1" dirty="0" err="1"/>
              <a:t>Risenhoover</a:t>
            </a:r>
            <a:r>
              <a:rPr lang="en-US" sz="1707" i="1" dirty="0"/>
              <a:t>, Elk City EM</a:t>
            </a:r>
            <a:r>
              <a:rPr lang="en-US" sz="1707" dirty="0"/>
              <a:t> </a:t>
            </a:r>
          </a:p>
        </p:txBody>
      </p:sp>
      <p:pic>
        <p:nvPicPr>
          <p:cNvPr id="22" name="Picture Placeholder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0" t="20302" r="15012" b="59524"/>
          <a:stretch/>
        </p:blipFill>
        <p:spPr>
          <a:xfrm>
            <a:off x="6332253" y="2259354"/>
            <a:ext cx="1615007" cy="1400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5" t="27892" r="32097" b="15858"/>
          <a:stretch/>
        </p:blipFill>
        <p:spPr>
          <a:xfrm>
            <a:off x="4284845" y="2101860"/>
            <a:ext cx="1567287" cy="1344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4161479" y="1695972"/>
            <a:ext cx="841897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2113z </a:t>
            </a:r>
            <a:endParaRPr lang="en-US" sz="1707" dirty="0"/>
          </a:p>
        </p:txBody>
      </p:sp>
      <p:sp>
        <p:nvSpPr>
          <p:cNvPr id="25" name="Rectangle 24"/>
          <p:cNvSpPr/>
          <p:nvPr/>
        </p:nvSpPr>
        <p:spPr>
          <a:xfrm>
            <a:off x="10697761" y="1302018"/>
            <a:ext cx="1340432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2346-0012z</a:t>
            </a:r>
            <a:endParaRPr lang="en-US" sz="1707" dirty="0"/>
          </a:p>
        </p:txBody>
      </p:sp>
      <p:pic>
        <p:nvPicPr>
          <p:cNvPr id="24" name="Picture 23" descr="Screen Clippi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25239" r="25644" b="7316"/>
          <a:stretch/>
        </p:blipFill>
        <p:spPr>
          <a:xfrm>
            <a:off x="10900875" y="1764035"/>
            <a:ext cx="1752360" cy="1140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6177632" y="1855820"/>
            <a:ext cx="780983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2245z</a:t>
            </a:r>
            <a:endParaRPr lang="en-US" sz="1707" dirty="0"/>
          </a:p>
        </p:txBody>
      </p:sp>
      <p:pic>
        <p:nvPicPr>
          <p:cNvPr id="5124" name="Picture 4" descr="Image result for elk city tornado 2017 path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2"/>
          <a:stretch/>
        </p:blipFill>
        <p:spPr bwMode="auto">
          <a:xfrm>
            <a:off x="11026898" y="2744938"/>
            <a:ext cx="1720420" cy="1131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230694" y="1153452"/>
            <a:ext cx="780983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2313z</a:t>
            </a:r>
            <a:endParaRPr lang="en-US" sz="1707" dirty="0"/>
          </a:p>
        </p:txBody>
      </p:sp>
      <p:pic>
        <p:nvPicPr>
          <p:cNvPr id="28" name="Picture 27" descr="Screen Clippi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12463" b="26623"/>
          <a:stretch/>
        </p:blipFill>
        <p:spPr>
          <a:xfrm>
            <a:off x="4372898" y="5515389"/>
            <a:ext cx="1875573" cy="171584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66" y="6099277"/>
            <a:ext cx="1679381" cy="18914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1165" y="7493856"/>
            <a:ext cx="203430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19z NEWS-e v23z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41227" y="6890751"/>
            <a:ext cx="114905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21z radar</a:t>
            </a:r>
          </a:p>
        </p:txBody>
      </p:sp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r="17583" b="36501"/>
          <a:stretch/>
        </p:blipFill>
        <p:spPr>
          <a:xfrm>
            <a:off x="7343282" y="5500251"/>
            <a:ext cx="1844278" cy="16589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258966" y="6869483"/>
            <a:ext cx="114905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22z radar</a:t>
            </a:r>
          </a:p>
        </p:txBody>
      </p:sp>
      <p:pic>
        <p:nvPicPr>
          <p:cNvPr id="31" name="Picture 30" descr="Screen Clippi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70" y="5547771"/>
            <a:ext cx="2228184" cy="22789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666779" y="7099425"/>
            <a:ext cx="114905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23z radar</a:t>
            </a:r>
          </a:p>
        </p:txBody>
      </p:sp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77" y="6161975"/>
            <a:ext cx="1673252" cy="18749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476566" y="7537866"/>
            <a:ext cx="203430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21z NEWS-e v23z</a:t>
            </a:r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14" y="6215544"/>
            <a:ext cx="1585195" cy="187385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399244" y="7584777"/>
            <a:ext cx="203430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22z NEWS-e v23z</a:t>
            </a:r>
          </a:p>
        </p:txBody>
      </p:sp>
      <p:cxnSp>
        <p:nvCxnSpPr>
          <p:cNvPr id="39" name="Straight Connector 38"/>
          <p:cNvCxnSpPr>
            <a:stCxn id="5122" idx="2"/>
          </p:cNvCxnSpPr>
          <p:nvPr/>
        </p:nvCxnSpPr>
        <p:spPr>
          <a:xfrm flipH="1">
            <a:off x="654080" y="3436229"/>
            <a:ext cx="615509" cy="1518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020596" y="3826046"/>
            <a:ext cx="787878" cy="1128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269590" y="5115939"/>
            <a:ext cx="103698" cy="5355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054873" y="5115939"/>
            <a:ext cx="760878" cy="516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465129" y="3484602"/>
            <a:ext cx="222919" cy="147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022430" y="5101842"/>
            <a:ext cx="1750744" cy="565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966182" y="4276514"/>
            <a:ext cx="377101" cy="6572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833491" y="4417356"/>
            <a:ext cx="578187" cy="530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510868" y="5123168"/>
            <a:ext cx="3480009" cy="579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9787332" y="3929668"/>
            <a:ext cx="1219965" cy="10041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7263658" y="2252051"/>
            <a:ext cx="560368" cy="835268"/>
          </a:xfrm>
          <a:custGeom>
            <a:avLst/>
            <a:gdLst>
              <a:gd name="connsiteX0" fmla="*/ 0 w 394009"/>
              <a:gd name="connsiteY0" fmla="*/ 587298 h 587298"/>
              <a:gd name="connsiteX1" fmla="*/ 89209 w 394009"/>
              <a:gd name="connsiteY1" fmla="*/ 0 h 587298"/>
              <a:gd name="connsiteX2" fmla="*/ 394009 w 394009"/>
              <a:gd name="connsiteY2" fmla="*/ 14868 h 587298"/>
              <a:gd name="connsiteX3" fmla="*/ 334536 w 394009"/>
              <a:gd name="connsiteY3" fmla="*/ 564995 h 587298"/>
              <a:gd name="connsiteX4" fmla="*/ 0 w 394009"/>
              <a:gd name="connsiteY4" fmla="*/ 587298 h 58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09" h="587298">
                <a:moveTo>
                  <a:pt x="0" y="587298"/>
                </a:moveTo>
                <a:lnTo>
                  <a:pt x="89209" y="0"/>
                </a:lnTo>
                <a:lnTo>
                  <a:pt x="394009" y="14868"/>
                </a:lnTo>
                <a:lnTo>
                  <a:pt x="334536" y="564995"/>
                </a:lnTo>
                <a:lnTo>
                  <a:pt x="0" y="587298"/>
                </a:lnTo>
                <a:close/>
              </a:path>
            </a:pathLst>
          </a:custGeom>
          <a:noFill/>
          <a:ln w="34925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18803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51" y="183878"/>
            <a:ext cx="5497964" cy="20916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92" y="2275495"/>
            <a:ext cx="5178281" cy="5735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57629" y="183878"/>
            <a:ext cx="2844048" cy="792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5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714" y="1628550"/>
            <a:ext cx="6419930" cy="884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230" indent="-650230" algn="l">
              <a:buFont typeface="Arial" panose="020B0604020202020204" pitchFamily="34" charset="0"/>
              <a:buChar char="•"/>
            </a:pPr>
            <a:r>
              <a:rPr lang="en-US" sz="284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First use of NEWS-e to influence an operational advisory</a:t>
            </a:r>
          </a:p>
          <a:p>
            <a:pPr marL="650230" indent="-650230" algn="l">
              <a:buFont typeface="Arial" panose="020B0604020202020204" pitchFamily="34" charset="0"/>
              <a:buChar char="•"/>
            </a:pPr>
            <a:endParaRPr lang="en-US" sz="2844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650230" indent="-650230" algn="l">
              <a:buFont typeface="Arial" panose="020B0604020202020204" pitchFamily="34" charset="0"/>
              <a:buChar char="•"/>
            </a:pPr>
            <a:r>
              <a:rPr lang="en-US" sz="284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Persistent signal for intense supercells impacting west-central Oklahoma (within 100 km corridor) evident 3 hours prior</a:t>
            </a:r>
          </a:p>
          <a:p>
            <a:pPr marL="650230" indent="-650230" algn="l">
              <a:buFont typeface="Arial" panose="020B0604020202020204" pitchFamily="34" charset="0"/>
              <a:buChar char="•"/>
            </a:pPr>
            <a:endParaRPr lang="en-US" sz="2844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650230" indent="-650230" algn="l">
              <a:buFont typeface="Arial" panose="020B0604020202020204" pitchFamily="34" charset="0"/>
              <a:buChar char="•"/>
            </a:pPr>
            <a:r>
              <a:rPr lang="en-US" sz="284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Forecaster-researcher involvement in Seasonal Readiness vital to early success</a:t>
            </a:r>
          </a:p>
          <a:p>
            <a:pPr marL="650230" indent="-650230" algn="l">
              <a:buFont typeface="Arial" panose="020B0604020202020204" pitchFamily="34" charset="0"/>
              <a:buChar char="•"/>
            </a:pPr>
            <a:endParaRPr lang="en-US" sz="2844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650230" indent="-650230" algn="l">
              <a:buFont typeface="Arial" panose="020B0604020202020204" pitchFamily="34" charset="0"/>
              <a:buChar char="•"/>
            </a:pPr>
            <a:r>
              <a:rPr lang="en-US" sz="2844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Initial operational success is a stepping stone for future development</a:t>
            </a:r>
          </a:p>
          <a:p>
            <a:pPr marL="650230" indent="-650230" algn="l">
              <a:buFont typeface="Arial" panose="020B0604020202020204" pitchFamily="34" charset="0"/>
              <a:buChar char="•"/>
            </a:pPr>
            <a:endParaRPr lang="en-US" sz="2844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650230" indent="-650230" algn="l">
              <a:buFont typeface="Arial" panose="020B0604020202020204" pitchFamily="34" charset="0"/>
              <a:buChar char="•"/>
            </a:pPr>
            <a:endParaRPr lang="en-US" sz="2844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650230" indent="-650230">
              <a:buFont typeface="Arial" panose="020B0604020202020204" pitchFamily="34" charset="0"/>
              <a:buChar char="•"/>
            </a:pPr>
            <a:endParaRPr lang="en-US" sz="2844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650230" indent="-650230">
              <a:buFont typeface="Arial" panose="020B0604020202020204" pitchFamily="34" charset="0"/>
              <a:buChar char="•"/>
            </a:pPr>
            <a:endParaRPr lang="en-US" sz="2844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95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-252757" y="124353"/>
            <a:ext cx="12993150" cy="1000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099" tIns="38099" rIns="38099" bIns="38099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en-US" sz="2800" b="1" i="1" dirty="0"/>
              <a:t>Pseudo-operational Testing, 2017 Spring Forecast Experiment</a:t>
            </a:r>
          </a:p>
          <a:p>
            <a:r>
              <a:rPr lang="en-US" sz="3200" i="1" dirty="0"/>
              <a:t>1</a:t>
            </a:r>
            <a:r>
              <a:rPr sz="3200" i="1" dirty="0"/>
              <a:t>7</a:t>
            </a:r>
            <a:r>
              <a:rPr lang="en-US" sz="3200" i="1" dirty="0"/>
              <a:t> May 2017</a:t>
            </a:r>
            <a:r>
              <a:rPr sz="3200" i="1" dirty="0"/>
              <a:t> Straight-line wind forecast </a:t>
            </a:r>
          </a:p>
        </p:txBody>
      </p:sp>
      <p:pic>
        <p:nvPicPr>
          <p:cNvPr id="188" name="5-17_wind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4896" y="1818161"/>
            <a:ext cx="6701556" cy="718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9" name="Shape 189"/>
          <p:cNvSpPr/>
          <p:nvPr/>
        </p:nvSpPr>
        <p:spPr>
          <a:xfrm>
            <a:off x="147950" y="2531370"/>
            <a:ext cx="6077944" cy="5579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099" tIns="38099" rIns="38099" bIns="38099" anchor="ctr">
            <a:spAutoFit/>
          </a:bodyPr>
          <a:lstStyle/>
          <a:p>
            <a:pPr algn="l">
              <a:buSzPct val="75000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51" b="1" dirty="0"/>
              <a:t>Good:</a:t>
            </a:r>
          </a:p>
          <a:p>
            <a:pPr marL="869356" lvl="2" indent="-395162" algn="l">
              <a:buSzPct val="75000"/>
              <a:buChar char="•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51" dirty="0"/>
              <a:t>Captures upscale growth</a:t>
            </a:r>
            <a:r>
              <a:rPr lang="en-US" sz="3251" dirty="0"/>
              <a:t/>
            </a:r>
            <a:br>
              <a:rPr lang="en-US" sz="3251" dirty="0"/>
            </a:br>
            <a:r>
              <a:rPr sz="3251" dirty="0"/>
              <a:t>of cellular convection in southeast NE</a:t>
            </a:r>
          </a:p>
          <a:p>
            <a:pPr marL="869356" lvl="2" indent="-395162" algn="l">
              <a:buSzPct val="75000"/>
              <a:buChar char="•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51" dirty="0"/>
              <a:t>Predicts developing straight line wind threat well before occurrence</a:t>
            </a:r>
          </a:p>
          <a:p>
            <a:pPr algn="l">
              <a:buSzPct val="75000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51" b="1" dirty="0"/>
              <a:t>Bad: </a:t>
            </a:r>
          </a:p>
          <a:p>
            <a:pPr marL="869356" lvl="2" indent="-395162" algn="l">
              <a:buSzPct val="75000"/>
              <a:buChar char="•"/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51" dirty="0"/>
              <a:t>Misses evolution of supercells southeast of developing MCS</a:t>
            </a:r>
          </a:p>
        </p:txBody>
      </p:sp>
      <p:pic>
        <p:nvPicPr>
          <p:cNvPr id="6" name="Picture 2" descr="Spring Forecasting Experi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" y="110046"/>
            <a:ext cx="1945255" cy="1297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86381" y="2137442"/>
            <a:ext cx="542029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90</a:t>
            </a:r>
            <a:r>
              <a:rPr kumimoji="0" lang="en-US" sz="2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Percentile Value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Max 10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 Gust (m s</a:t>
            </a:r>
            <a:r>
              <a:rPr kumimoji="0" lang="en-US" sz="2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-1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60592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9523" y="3663367"/>
            <a:ext cx="4078606" cy="325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720" y="3663367"/>
            <a:ext cx="4078606" cy="325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5" name="Shape 195"/>
          <p:cNvSpPr/>
          <p:nvPr/>
        </p:nvSpPr>
        <p:spPr>
          <a:xfrm>
            <a:off x="172720" y="2916218"/>
            <a:ext cx="4078606" cy="700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099" tIns="38099" rIns="38099" bIns="38099" anchor="ctr">
            <a:spAutoFit/>
          </a:bodyPr>
          <a:lstStyle/>
          <a:p>
            <a:pPr algn="ctr"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26" dirty="0"/>
              <a:t>21</a:t>
            </a:r>
            <a:r>
              <a:rPr lang="en-US" sz="2026" dirty="0"/>
              <a:t>00</a:t>
            </a:r>
            <a:r>
              <a:rPr sz="2026" dirty="0"/>
              <a:t>-22</a:t>
            </a:r>
            <a:r>
              <a:rPr lang="en-US" sz="2026" dirty="0"/>
              <a:t>00</a:t>
            </a:r>
            <a:r>
              <a:rPr sz="2026" dirty="0"/>
              <a:t> UTC Outlook</a:t>
            </a:r>
            <a:r>
              <a:rPr lang="en-US" sz="2026" dirty="0"/>
              <a:t/>
            </a:r>
            <a:br>
              <a:rPr lang="en-US" sz="2026" dirty="0"/>
            </a:br>
            <a:r>
              <a:rPr sz="2026" dirty="0"/>
              <a:t> issued from 1900 </a:t>
            </a:r>
            <a:r>
              <a:rPr lang="en-US" sz="2026" dirty="0"/>
              <a:t>WoF Forecast</a:t>
            </a:r>
            <a:endParaRPr sz="2026" dirty="0"/>
          </a:p>
        </p:txBody>
      </p:sp>
      <p:grpSp>
        <p:nvGrpSpPr>
          <p:cNvPr id="2" name="Group 1"/>
          <p:cNvGrpSpPr/>
          <p:nvPr/>
        </p:nvGrpSpPr>
        <p:grpSpPr>
          <a:xfrm>
            <a:off x="4462114" y="2916216"/>
            <a:ext cx="4080574" cy="4006131"/>
            <a:chOff x="3294295" y="1981538"/>
            <a:chExt cx="3012611" cy="2957651"/>
          </a:xfrm>
        </p:grpSpPr>
        <p:pic>
          <p:nvPicPr>
            <p:cNvPr id="194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94295" y="2533145"/>
              <a:ext cx="3012611" cy="24060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6" name="Shape 196"/>
            <p:cNvSpPr/>
            <p:nvPr/>
          </p:nvSpPr>
          <p:spPr>
            <a:xfrm>
              <a:off x="3343269" y="1981538"/>
              <a:ext cx="2927165" cy="5171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099" tIns="38099" rIns="38099" bIns="38099" anchor="ctr">
              <a:spAutoFit/>
            </a:bodyPr>
            <a:lstStyle/>
            <a:p>
              <a:pPr algn="ctr">
                <a:defRPr sz="38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26" dirty="0"/>
                <a:t>21</a:t>
              </a:r>
              <a:r>
                <a:rPr lang="en-US" sz="2026" dirty="0"/>
                <a:t>00</a:t>
              </a:r>
              <a:r>
                <a:rPr sz="2026" dirty="0"/>
                <a:t>-22</a:t>
              </a:r>
              <a:r>
                <a:rPr lang="en-US" sz="2026" dirty="0"/>
                <a:t>00</a:t>
              </a:r>
              <a:r>
                <a:rPr sz="2026" dirty="0"/>
                <a:t> UTC Outlook </a:t>
              </a:r>
              <a:r>
                <a:rPr lang="en-US" sz="2026" dirty="0"/>
                <a:t/>
              </a:r>
              <a:br>
                <a:rPr lang="en-US" sz="2026" dirty="0"/>
              </a:br>
              <a:r>
                <a:rPr sz="2026" dirty="0"/>
                <a:t>issued from 2000 </a:t>
              </a:r>
              <a:r>
                <a:rPr lang="en-US" sz="2026" dirty="0"/>
                <a:t>WoF Forecast</a:t>
              </a:r>
              <a:endParaRPr sz="2026" dirty="0"/>
            </a:p>
          </p:txBody>
        </p:sp>
      </p:grpSp>
      <p:sp>
        <p:nvSpPr>
          <p:cNvPr id="197" name="Shape 197"/>
          <p:cNvSpPr/>
          <p:nvPr/>
        </p:nvSpPr>
        <p:spPr>
          <a:xfrm>
            <a:off x="9235810" y="2916217"/>
            <a:ext cx="3126032" cy="700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099" tIns="38099" rIns="38099" bIns="38099" anchor="ctr">
            <a:spAutoFit/>
          </a:bodyPr>
          <a:lstStyle/>
          <a:p>
            <a:pPr algn="ctr"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26" dirty="0"/>
              <a:t>Practically perfect</a:t>
            </a:r>
          </a:p>
          <a:p>
            <a:pPr algn="ctr"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26" dirty="0" err="1"/>
              <a:t>hindcast</a:t>
            </a:r>
            <a:endParaRPr sz="2026" dirty="0"/>
          </a:p>
        </p:txBody>
      </p:sp>
      <p:sp>
        <p:nvSpPr>
          <p:cNvPr id="9" name="Shape 187"/>
          <p:cNvSpPr/>
          <p:nvPr/>
        </p:nvSpPr>
        <p:spPr>
          <a:xfrm>
            <a:off x="11649" y="137795"/>
            <a:ext cx="12993150" cy="174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099" tIns="38099" rIns="38099" bIns="38099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793" b="1" dirty="0"/>
              <a:t>Expert forecaster used NEWS-e and observations to issue 1-hour Severe Weather Outlooks</a:t>
            </a:r>
          </a:p>
          <a:p>
            <a:pPr algn="ctr"/>
            <a:r>
              <a:rPr lang="en-US" sz="3251" i="1" dirty="0"/>
              <a:t>1</a:t>
            </a:r>
            <a:r>
              <a:rPr sz="3251" i="1" dirty="0"/>
              <a:t>7</a:t>
            </a:r>
            <a:r>
              <a:rPr lang="en-US" sz="3251" i="1" dirty="0"/>
              <a:t> May 2017</a:t>
            </a:r>
            <a:r>
              <a:rPr sz="3251" i="1" dirty="0"/>
              <a:t> Straight-line wind forecast </a:t>
            </a:r>
          </a:p>
        </p:txBody>
      </p:sp>
    </p:spTree>
    <p:extLst>
      <p:ext uri="{BB962C8B-B14F-4D97-AF65-F5344CB8AC3E}">
        <p14:creationId xmlns:p14="http://schemas.microsoft.com/office/powerpoint/2010/main" val="1505425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"/>
            <a:ext cx="13004800" cy="15481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76" b="1" dirty="0"/>
              <a:t>Survey: Interpretations of NEWS-e Products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455468"/>
            <a:ext cx="1300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Goal: To gain understanding of meteorologists’ interpretations of probability concepts used in WoF products, including ensemble probabilities and percentiles. Survey taken by 62 meteorologists during the FY17 Spring Forecast Experiment.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7"/>
          <a:stretch/>
        </p:blipFill>
        <p:spPr bwMode="auto">
          <a:xfrm>
            <a:off x="967388" y="3283027"/>
            <a:ext cx="11178774" cy="6280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64386" y="4230477"/>
            <a:ext cx="7447402" cy="95846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7388" y="6102435"/>
            <a:ext cx="57948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Prob.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2-5km UH &gt; 60 m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 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-2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3914" y="6055171"/>
            <a:ext cx="579487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Ensemble 90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Percentile value of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2-5km UH 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1839" y="4071365"/>
            <a:ext cx="699571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What would your expectations be based on this forecast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guidance?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39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"/>
            <a:ext cx="13004800" cy="15481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76" b="1" dirty="0"/>
              <a:t>Survey: Interpretations of NEWS-e Products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455468"/>
            <a:ext cx="1300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Goal: To gain understanding of meteorologists’ interpretations of probability concepts used in WoF products, including ensemble probabilities and percentiles. Survey taken by 62 meteorologists during the FY17 Spring Forecast Experiment.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7"/>
          <a:stretch/>
        </p:blipFill>
        <p:spPr bwMode="auto">
          <a:xfrm>
            <a:off x="967388" y="3249976"/>
            <a:ext cx="11178774" cy="6280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64386" y="4230477"/>
            <a:ext cx="7447402" cy="95846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7388" y="6102435"/>
            <a:ext cx="57948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Prob.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2-5km UH &gt; 60 m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 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-2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3914" y="6055171"/>
            <a:ext cx="579487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Ensemble 90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Percentile value of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2-5km UH 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1839" y="4071365"/>
            <a:ext cx="699571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What would your expectations be based on this forecast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guidance?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 b="77404"/>
          <a:stretch/>
        </p:blipFill>
        <p:spPr bwMode="auto">
          <a:xfrm>
            <a:off x="2879888" y="4252511"/>
            <a:ext cx="7904890" cy="90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3082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0"/>
            <a:ext cx="13004800" cy="2159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Demographic Information (60 of 62 Respondents)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/>
          <a:stretch/>
        </p:blipFill>
        <p:spPr>
          <a:xfrm>
            <a:off x="651708" y="2480080"/>
            <a:ext cx="6916214" cy="6295785"/>
          </a:xfrm>
        </p:spPr>
      </p:pic>
      <p:sp>
        <p:nvSpPr>
          <p:cNvPr id="5" name="TextBox 4"/>
          <p:cNvSpPr txBox="1"/>
          <p:nvPr/>
        </p:nvSpPr>
        <p:spPr>
          <a:xfrm>
            <a:off x="7603547" y="2947895"/>
            <a:ext cx="4364605" cy="4154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Cambria" panose="02040503050406030204" pitchFamily="18" charset="0"/>
              </a:rPr>
              <a:t>Gender/ Age/ Education</a:t>
            </a:r>
          </a:p>
          <a:p>
            <a:endParaRPr lang="en-US" sz="2400" dirty="0">
              <a:latin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</a:rPr>
              <a:t>Female, n=8</a:t>
            </a:r>
          </a:p>
          <a:p>
            <a:r>
              <a:rPr lang="en-US" sz="2400" dirty="0">
                <a:latin typeface="Cambria" panose="02040503050406030204" pitchFamily="18" charset="0"/>
              </a:rPr>
              <a:t>Male, n=52</a:t>
            </a:r>
          </a:p>
          <a:p>
            <a:endParaRPr lang="en-US" sz="2400" dirty="0">
              <a:latin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</a:rPr>
              <a:t>18-29, n=20</a:t>
            </a:r>
          </a:p>
          <a:p>
            <a:r>
              <a:rPr lang="en-US" sz="2400" dirty="0">
                <a:latin typeface="Cambria" panose="02040503050406030204" pitchFamily="18" charset="0"/>
              </a:rPr>
              <a:t>30-49, n=34</a:t>
            </a:r>
          </a:p>
          <a:p>
            <a:r>
              <a:rPr lang="en-US" sz="2400" dirty="0">
                <a:latin typeface="Cambria" panose="02040503050406030204" pitchFamily="18" charset="0"/>
              </a:rPr>
              <a:t>50-64, n=6</a:t>
            </a:r>
          </a:p>
          <a:p>
            <a:endParaRPr lang="en-US" sz="2400" dirty="0">
              <a:latin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</a:rPr>
              <a:t>College graduate, n=7</a:t>
            </a:r>
          </a:p>
          <a:p>
            <a:r>
              <a:rPr lang="en-US" sz="2400" dirty="0">
                <a:latin typeface="Cambria" panose="02040503050406030204" pitchFamily="18" charset="0"/>
              </a:rPr>
              <a:t>Post graduate, n=53</a:t>
            </a:r>
          </a:p>
        </p:txBody>
      </p:sp>
    </p:spTree>
    <p:extLst>
      <p:ext uri="{BB962C8B-B14F-4D97-AF65-F5344CB8AC3E}">
        <p14:creationId xmlns:p14="http://schemas.microsoft.com/office/powerpoint/2010/main" val="39941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1496300"/>
            <a:ext cx="4976599" cy="6810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Cambria" panose="02040503050406030204" pitchFamily="18" charset="0"/>
              </a:rPr>
              <a:t>Examining understanding of percentile concepts</a:t>
            </a:r>
          </a:p>
          <a:p>
            <a:pPr marL="0" indent="0">
              <a:buNone/>
            </a:pPr>
            <a:endParaRPr lang="en-US" sz="2773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Cambria" panose="02040503050406030204" pitchFamily="18" charset="0"/>
              </a:rPr>
              <a:t>In an ensemble-based probabilistic forecast, what do you think the 70</a:t>
            </a:r>
            <a:r>
              <a:rPr lang="en-US" sz="3200" baseline="30000" dirty="0">
                <a:latin typeface="Cambria" panose="02040503050406030204" pitchFamily="18" charset="0"/>
              </a:rPr>
              <a:t>th</a:t>
            </a:r>
            <a:r>
              <a:rPr lang="en-US" sz="3200" dirty="0">
                <a:latin typeface="Cambria" panose="02040503050406030204" pitchFamily="18" charset="0"/>
              </a:rPr>
              <a:t> percentile value of accumulated rainfall </a:t>
            </a:r>
            <a:r>
              <a:rPr lang="en-US" sz="3200" dirty="0" smtClean="0">
                <a:latin typeface="Cambria" panose="02040503050406030204" pitchFamily="18" charset="0"/>
              </a:rPr>
              <a:t>represents?</a:t>
            </a:r>
            <a:endParaRPr lang="en-US" sz="3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41885" t="27047" r="37639" b="31625"/>
          <a:stretch/>
        </p:blipFill>
        <p:spPr bwMode="auto">
          <a:xfrm>
            <a:off x="5558490" y="1496300"/>
            <a:ext cx="6922476" cy="7154405"/>
          </a:xfrm>
          <a:prstGeom prst="rect">
            <a:avLst/>
          </a:prstGeom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80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507"/>
            <a:ext cx="13004800" cy="2009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34" b="1" dirty="0"/>
              <a:t>Operational Goal</a:t>
            </a:r>
          </a:p>
          <a:p>
            <a:pPr algn="ctr"/>
            <a:r>
              <a:rPr lang="en-US" sz="3793" i="1" dirty="0"/>
              <a:t>Predicting likelihood of high-impact weather at specific locations during the next 0 to 3 hours.</a:t>
            </a:r>
            <a:r>
              <a:rPr lang="en-US" sz="4334" b="1" i="1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7" y="2828790"/>
            <a:ext cx="6221715" cy="6667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68" y="2714854"/>
            <a:ext cx="6399988" cy="6858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64508" y="2114132"/>
            <a:ext cx="13004800" cy="67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93" b="1" dirty="0">
                <a:solidFill>
                  <a:srgbClr val="0070C0"/>
                </a:solidFill>
              </a:rPr>
              <a:t>Anticipate storm location, mode, &amp; intensity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46937" y="3072031"/>
            <a:ext cx="4009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Composite Z &gt; 40 </a:t>
            </a:r>
            <a:r>
              <a:rPr lang="en-US" sz="2400" b="1" dirty="0" err="1"/>
              <a:t>dBZ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714443" y="3054830"/>
            <a:ext cx="4009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90</a:t>
            </a:r>
            <a:r>
              <a:rPr lang="en-US" sz="2400" b="1" baseline="30000" dirty="0"/>
              <a:t>th</a:t>
            </a:r>
            <a:r>
              <a:rPr lang="en-US" sz="2400" b="1" dirty="0"/>
              <a:t> percentile 2-5 km UH</a:t>
            </a:r>
          </a:p>
        </p:txBody>
      </p:sp>
    </p:spTree>
    <p:extLst>
      <p:ext uri="{BB962C8B-B14F-4D97-AF65-F5344CB8AC3E}">
        <p14:creationId xmlns:p14="http://schemas.microsoft.com/office/powerpoint/2010/main" val="86361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95" y="493177"/>
            <a:ext cx="13004800" cy="141393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In an ensemble-based probabilistic forecast, what do you think the 70</a:t>
            </a:r>
            <a:r>
              <a:rPr lang="en-US" sz="3200" b="1" baseline="30000" dirty="0">
                <a:latin typeface="Cambria" panose="02040503050406030204" pitchFamily="18" charset="0"/>
              </a:rPr>
              <a:t>th</a:t>
            </a:r>
            <a:r>
              <a:rPr lang="en-US" sz="3200" b="1" dirty="0">
                <a:latin typeface="Cambria" panose="02040503050406030204" pitchFamily="18" charset="0"/>
              </a:rPr>
              <a:t> percentile value of accumulated rainfall represents?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242" y="2180882"/>
            <a:ext cx="11216640" cy="87831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>
                <a:latin typeface="Cambria" panose="02040503050406030204" pitchFamily="18" charset="0"/>
              </a:rPr>
              <a:t>N=60 </a:t>
            </a:r>
            <a:r>
              <a:rPr lang="en-US" sz="9600" dirty="0" smtClean="0">
                <a:latin typeface="Cambria" panose="02040503050406030204" pitchFamily="18" charset="0"/>
              </a:rPr>
              <a:t>respondents</a:t>
            </a:r>
            <a:br>
              <a:rPr lang="en-US" sz="9600" dirty="0" smtClean="0">
                <a:latin typeface="Cambria" panose="02040503050406030204" pitchFamily="18" charset="0"/>
              </a:rPr>
            </a:br>
            <a:r>
              <a:rPr lang="en-US" sz="9600" dirty="0" smtClean="0">
                <a:latin typeface="Cambria" panose="02040503050406030204" pitchFamily="18" charset="0"/>
              </a:rPr>
              <a:t>Of </a:t>
            </a:r>
            <a:r>
              <a:rPr lang="en-US" sz="9600" dirty="0">
                <a:latin typeface="Cambria" panose="02040503050406030204" pitchFamily="18" charset="0"/>
              </a:rPr>
              <a:t>these participants, 55% (n=33) demonstrated a clear understanding</a:t>
            </a:r>
          </a:p>
          <a:p>
            <a:endParaRPr lang="en-US" dirty="0">
              <a:latin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863773"/>
              </p:ext>
            </p:extLst>
          </p:nvPr>
        </p:nvGraphicFramePr>
        <p:xfrm>
          <a:off x="692199" y="3059200"/>
          <a:ext cx="11136804" cy="120294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84201">
                  <a:extLst>
                    <a:ext uri="{9D8B030D-6E8A-4147-A177-3AD203B41FA5}">
                      <a16:colId xmlns:a16="http://schemas.microsoft.com/office/drawing/2014/main" xmlns="" val="2527415531"/>
                    </a:ext>
                  </a:extLst>
                </a:gridCol>
                <a:gridCol w="2784201">
                  <a:extLst>
                    <a:ext uri="{9D8B030D-6E8A-4147-A177-3AD203B41FA5}">
                      <a16:colId xmlns:a16="http://schemas.microsoft.com/office/drawing/2014/main" xmlns="" val="1105809670"/>
                    </a:ext>
                  </a:extLst>
                </a:gridCol>
                <a:gridCol w="2784201">
                  <a:extLst>
                    <a:ext uri="{9D8B030D-6E8A-4147-A177-3AD203B41FA5}">
                      <a16:colId xmlns:a16="http://schemas.microsoft.com/office/drawing/2014/main" xmlns="" val="3346239873"/>
                    </a:ext>
                  </a:extLst>
                </a:gridCol>
                <a:gridCol w="2784201">
                  <a:extLst>
                    <a:ext uri="{9D8B030D-6E8A-4147-A177-3AD203B41FA5}">
                      <a16:colId xmlns:a16="http://schemas.microsoft.com/office/drawing/2014/main" xmlns="" val="122592344"/>
                    </a:ext>
                  </a:extLst>
                </a:gridCol>
              </a:tblGrid>
              <a:tr h="120294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</a:rPr>
                        <a:t>70% of members have a value less than this/</a:t>
                      </a:r>
                      <a:r>
                        <a:rPr lang="en-US" sz="1800" baseline="0" dirty="0">
                          <a:latin typeface="Cambria" panose="02040503050406030204" pitchFamily="18" charset="0"/>
                        </a:rPr>
                        <a:t> 70</a:t>
                      </a:r>
                      <a:r>
                        <a:rPr lang="en-US" sz="1800" baseline="30000" dirty="0">
                          <a:latin typeface="Cambria" panose="02040503050406030204" pitchFamily="18" charset="0"/>
                        </a:rPr>
                        <a:t>th</a:t>
                      </a:r>
                      <a:r>
                        <a:rPr lang="en-US" sz="1800" baseline="0" dirty="0">
                          <a:latin typeface="Cambria" panose="02040503050406030204" pitchFamily="18" charset="0"/>
                        </a:rPr>
                        <a:t> percentile (n=29)</a:t>
                      </a:r>
                      <a:endParaRPr lang="en-US" sz="1800" dirty="0">
                        <a:latin typeface="Cambria" panose="020405030504060302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</a:rPr>
                        <a:t>30% (or, at least a minority) of members have a value more  than this (n=10)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</a:rPr>
                        <a:t>High-end possibility/showing something akin to the max (n=8)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</a:rPr>
                        <a:t>Probability distribution</a:t>
                      </a:r>
                      <a:r>
                        <a:rPr lang="en-US" sz="1800" baseline="0" dirty="0">
                          <a:latin typeface="Cambria" panose="02040503050406030204" pitchFamily="18" charset="0"/>
                        </a:rPr>
                        <a:t> function concept (n=12)</a:t>
                      </a:r>
                      <a:endParaRPr lang="en-US" sz="1800" dirty="0">
                        <a:latin typeface="Cambria" panose="02040503050406030204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xmlns="" val="169873656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20914" y="4371246"/>
            <a:ext cx="2758332" cy="31474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mbria" panose="02040503050406030204" pitchFamily="18" charset="0"/>
            </a:endParaRPr>
          </a:p>
          <a:p>
            <a:pPr algn="ctr"/>
            <a:r>
              <a:rPr lang="en-US" sz="2000" dirty="0">
                <a:latin typeface="Cambria" panose="02040503050406030204" pitchFamily="18" charset="0"/>
              </a:rPr>
              <a:t>“It means that 70% of ensemble members have this much precipitation or less over the accumulated time period.”</a:t>
            </a:r>
          </a:p>
          <a:p>
            <a:pPr algn="ctr"/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41504" y="4371246"/>
            <a:ext cx="2727202" cy="31474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mbria" panose="02040503050406030204" pitchFamily="18" charset="0"/>
            </a:endParaRPr>
          </a:p>
          <a:p>
            <a:pPr algn="ctr"/>
            <a:r>
              <a:rPr lang="en-US" sz="2000" dirty="0">
                <a:latin typeface="Cambria" panose="02040503050406030204" pitchFamily="18" charset="0"/>
              </a:rPr>
              <a:t>“70% of the ensemble members have less than the amount shown / 30% of the members have more.”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22318" y="4371246"/>
            <a:ext cx="2727202" cy="31474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7" dirty="0">
              <a:latin typeface="Cambria" panose="02040503050406030204" pitchFamily="18" charset="0"/>
            </a:endParaRPr>
          </a:p>
          <a:p>
            <a:pPr algn="ctr"/>
            <a:r>
              <a:rPr lang="en-US" sz="2000" dirty="0">
                <a:latin typeface="Cambria" panose="02040503050406030204" pitchFamily="18" charset="0"/>
              </a:rPr>
              <a:t>“… Getting towards a “maximum reasonable” precipitation estimate from the raw ensemble distribution.”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04858" y="4371246"/>
            <a:ext cx="2759774" cy="31474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</a:rPr>
              <a:t>“If there are 10 ensemble members, the QPF from the 7</a:t>
            </a:r>
            <a:r>
              <a:rPr lang="en-US" sz="2000" baseline="30000" dirty="0">
                <a:latin typeface="Cambria" panose="02040503050406030204" pitchFamily="18" charset="0"/>
              </a:rPr>
              <a:t>th</a:t>
            </a:r>
            <a:r>
              <a:rPr lang="en-US" sz="2000" dirty="0">
                <a:latin typeface="Cambria" panose="02040503050406030204" pitchFamily="18" charset="0"/>
              </a:rPr>
              <a:t>-highest member at any given point.” </a:t>
            </a:r>
          </a:p>
          <a:p>
            <a:pPr algn="ctr"/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3166534"/>
            <a:ext cx="11216640" cy="1366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33" dirty="0">
                <a:latin typeface="Cambria" panose="02040503050406030204" pitchFamily="18" charset="0"/>
              </a:rPr>
              <a:t>N=60 </a:t>
            </a:r>
            <a:r>
              <a:rPr lang="en-US" sz="2133" dirty="0" smtClean="0">
                <a:latin typeface="Cambria" panose="02040503050406030204" pitchFamily="18" charset="0"/>
              </a:rPr>
              <a:t>respondents</a:t>
            </a:r>
            <a:br>
              <a:rPr lang="en-US" sz="2133" dirty="0" smtClean="0">
                <a:latin typeface="Cambria" panose="02040503050406030204" pitchFamily="18" charset="0"/>
              </a:rPr>
            </a:br>
            <a:r>
              <a:rPr lang="en-US" sz="2133" dirty="0" smtClean="0">
                <a:latin typeface="Cambria" panose="02040503050406030204" pitchFamily="18" charset="0"/>
              </a:rPr>
              <a:t>Of </a:t>
            </a:r>
            <a:r>
              <a:rPr lang="en-US" sz="2133" dirty="0">
                <a:latin typeface="Cambria" panose="02040503050406030204" pitchFamily="18" charset="0"/>
              </a:rPr>
              <a:t>these participants, 45% (n=27) demonstrated misunderstanding or ambiguity </a:t>
            </a:r>
          </a:p>
          <a:p>
            <a:endParaRPr lang="en-US" sz="2133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45203" y="3738961"/>
            <a:ext cx="2727202" cy="158739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</a:rPr>
              <a:t>“The accumulated rainfall amount that 70% of the members are producing.”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33799" y="3738960"/>
            <a:ext cx="2727202" cy="15873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</a:rPr>
              <a:t>“Accumulated rainfall that at least 70% of the members agree on.”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02504" y="3738960"/>
            <a:ext cx="2815041" cy="158739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</a:rPr>
              <a:t>“The regions shaded represent the union of at least 70% of ensemble members.”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94080" y="5914831"/>
            <a:ext cx="11216640" cy="2016364"/>
          </a:xfrm>
          <a:prstGeom prst="rect">
            <a:avLst/>
          </a:prstGeom>
        </p:spPr>
        <p:txBody>
          <a:bodyPr vert="horz" lIns="97536" tIns="48768" rIns="97536" bIns="4876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mbria" panose="02040503050406030204" pitchFamily="18" charset="0"/>
              </a:rPr>
              <a:t>Quick demographic analysis (26 of 27 of the respondents)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N=16, Research scientist/professor (experience ranging 0.8–37 years)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N=4, Forecaster (experience ranging 4–15 years)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N=6, Graduate student (experience ranging 1–4.5 years)</a:t>
            </a:r>
          </a:p>
          <a:p>
            <a:pPr lvl="1"/>
            <a:endParaRPr lang="en-US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Cambria" panose="02040503050406030204" pitchFamily="18" charset="0"/>
                <a:sym typeface="Wingdings" panose="05000000000000000000" pitchFamily="2" charset="2"/>
              </a:rPr>
              <a:t/>
            </a:r>
            <a:br>
              <a:rPr lang="en-US" sz="2400" dirty="0" smtClean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en-US" sz="2400" b="1" dirty="0" smtClean="0">
                <a:solidFill>
                  <a:srgbClr val="0070C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This 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lack of understanding spread across academic, research, and operational participants with varied experience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795" y="493177"/>
            <a:ext cx="13004800" cy="1413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200" b="1" smtClean="0">
                <a:latin typeface="Cambria" panose="02040503050406030204" pitchFamily="18" charset="0"/>
              </a:rPr>
              <a:t>In an ensemble-based probabilistic forecast, what do you think the 70</a:t>
            </a:r>
            <a:r>
              <a:rPr lang="en-US" sz="3200" b="1" baseline="30000" smtClean="0">
                <a:latin typeface="Cambria" panose="02040503050406030204" pitchFamily="18" charset="0"/>
              </a:rPr>
              <a:t>th</a:t>
            </a:r>
            <a:r>
              <a:rPr lang="en-US" sz="3200" b="1" smtClean="0">
                <a:latin typeface="Cambria" panose="02040503050406030204" pitchFamily="18" charset="0"/>
              </a:rPr>
              <a:t> percentile value of accumulated rainfall represents?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5152" y="3328883"/>
            <a:ext cx="1022217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NEWS-e</a:t>
            </a:r>
            <a:r>
              <a:rPr kumimoji="0" lang="en-US" sz="6000" b="1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Verification</a:t>
            </a: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599577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2001170" y="141606"/>
            <a:ext cx="900246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NEWS-e Composite Reflectivity Verification</a:t>
            </a:r>
          </a:p>
        </p:txBody>
      </p:sp>
      <p:pic>
        <p:nvPicPr>
          <p:cNvPr id="136" name="dz_compare_po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443" y="1755410"/>
            <a:ext cx="6287146" cy="392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dz_compare_fa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445" y="5646336"/>
            <a:ext cx="6287145" cy="392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dz_compare_cs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0302" y="5646336"/>
            <a:ext cx="6287145" cy="392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z_compare_bia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0301" y="1755410"/>
            <a:ext cx="6287147" cy="392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447105" y="8264527"/>
            <a:ext cx="4497190" cy="71755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Improvement in 2017 forecasts largely</a:t>
            </a:r>
          </a:p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result of</a:t>
            </a:r>
            <a:r>
              <a:rPr sz="2000" dirty="0"/>
              <a:t> improved FAR</a:t>
            </a:r>
          </a:p>
        </p:txBody>
      </p:sp>
      <p:sp>
        <p:nvSpPr>
          <p:cNvPr id="141" name="Shape 141"/>
          <p:cNvSpPr/>
          <p:nvPr/>
        </p:nvSpPr>
        <p:spPr>
          <a:xfrm>
            <a:off x="7555557" y="5965827"/>
            <a:ext cx="4878686" cy="71755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/>
              <a:t>Improvement in 2017 forecast is apparent</a:t>
            </a:r>
          </a:p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/>
              <a:t>from ~20 to 120 minutes of forecast time</a:t>
            </a:r>
          </a:p>
        </p:txBody>
      </p:sp>
      <p:sp>
        <p:nvSpPr>
          <p:cNvPr id="142" name="Shape 142"/>
          <p:cNvSpPr/>
          <p:nvPr/>
        </p:nvSpPr>
        <p:spPr>
          <a:xfrm>
            <a:off x="671479" y="921784"/>
            <a:ext cx="11661847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/>
              <a:t>Improved reflectivity forecasts largely attributable to switch to NSSL 2-moment</a:t>
            </a:r>
          </a:p>
          <a:p>
            <a:pPr>
              <a:defRPr sz="26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/>
              <a:t>microphysical parameterization in 2017</a:t>
            </a:r>
          </a:p>
        </p:txBody>
      </p:sp>
      <p:pic>
        <p:nvPicPr>
          <p:cNvPr id="10" name="Picture 9" descr="National Oceanic and Atmospheric Administration (&lt;strong&gt;NOAA&lt;/strong&gt;) log ...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"/>
            <a:ext cx="113590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01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uh2to5_compare_cs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8631" y="5650796"/>
            <a:ext cx="6258815" cy="3911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uh2to5_compare_fa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387" y="5637550"/>
            <a:ext cx="6301202" cy="3938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uh2to5_compare_bia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38631" y="1789257"/>
            <a:ext cx="6230485" cy="3894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uh2to5_compare_po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6635" y="1755410"/>
            <a:ext cx="6287954" cy="392997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462561" y="141606"/>
            <a:ext cx="1007968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NEWS-e </a:t>
            </a:r>
            <a:r>
              <a:rPr lang="en-US" dirty="0"/>
              <a:t>Rotation Track (2-5 km UH)</a:t>
            </a:r>
            <a:r>
              <a:rPr dirty="0"/>
              <a:t> Verification</a:t>
            </a:r>
          </a:p>
        </p:txBody>
      </p:sp>
      <p:sp>
        <p:nvSpPr>
          <p:cNvPr id="140" name="Shape 140"/>
          <p:cNvSpPr/>
          <p:nvPr/>
        </p:nvSpPr>
        <p:spPr>
          <a:xfrm>
            <a:off x="1829811" y="8234250"/>
            <a:ext cx="3731792" cy="7181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Similar, but less pronounced </a:t>
            </a:r>
          </a:p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Improvement from 2016 to 2017</a:t>
            </a:r>
            <a:endParaRPr sz="2000" dirty="0"/>
          </a:p>
        </p:txBody>
      </p:sp>
      <p:sp>
        <p:nvSpPr>
          <p:cNvPr id="141" name="Shape 141"/>
          <p:cNvSpPr/>
          <p:nvPr/>
        </p:nvSpPr>
        <p:spPr>
          <a:xfrm>
            <a:off x="7602754" y="5912587"/>
            <a:ext cx="4844275" cy="133369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May be partially attributable to differences</a:t>
            </a:r>
          </a:p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between cases from 2016 to 2017; tests</a:t>
            </a:r>
          </a:p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using re-runs of 2017 cases with </a:t>
            </a:r>
          </a:p>
          <a:p>
            <a:pPr>
              <a:defRPr sz="20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Thompson microphysics in progress</a:t>
            </a:r>
          </a:p>
        </p:txBody>
      </p:sp>
      <p:pic>
        <p:nvPicPr>
          <p:cNvPr id="10" name="Picture 9" descr="National Oceanic and Atmospheric Administration (&lt;strong&gt;NOAA&lt;/strong&gt;) log ...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"/>
            <a:ext cx="113590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22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B7F81B-E2ED-4AB0-91DF-8469C3219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0" y="1342971"/>
            <a:ext cx="10917699" cy="7883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0650" y="175317"/>
            <a:ext cx="1170907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/>
              <a:t>Warn-on-Forecast System Transition Concepts 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68343" y="6412675"/>
            <a:ext cx="3491345" cy="2375065"/>
          </a:xfrm>
          <a:prstGeom prst="rect">
            <a:avLst/>
          </a:prstGeom>
          <a:noFill/>
          <a:ln w="381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1885" y="1414226"/>
            <a:ext cx="3491345" cy="2375065"/>
          </a:xfrm>
          <a:prstGeom prst="rect">
            <a:avLst/>
          </a:prstGeom>
          <a:noFill/>
          <a:ln w="381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1885" y="3928753"/>
            <a:ext cx="3491345" cy="2375065"/>
          </a:xfrm>
          <a:prstGeom prst="rect">
            <a:avLst/>
          </a:prstGeom>
          <a:noFill/>
          <a:ln w="38100" cap="flat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49203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0625" y="-66125"/>
            <a:ext cx="11099800" cy="2159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Background / Design assumptions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3" y="2046640"/>
            <a:ext cx="13004800" cy="6073458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800" dirty="0" smtClean="0"/>
              <a:t>  Using </a:t>
            </a:r>
            <a:r>
              <a:rPr lang="en-US" sz="2800" dirty="0"/>
              <a:t>SIP FY18-20 and CAM FY18-22 planning documents from </a:t>
            </a:r>
            <a:r>
              <a:rPr lang="en-US" sz="2800" dirty="0" smtClean="0"/>
              <a:t>EMC</a:t>
            </a:r>
            <a:br>
              <a:rPr lang="en-US" sz="2800" dirty="0" smtClean="0"/>
            </a:br>
            <a:r>
              <a:rPr lang="en-US" sz="2800" dirty="0" smtClean="0"/>
              <a:t>Starting </a:t>
            </a:r>
            <a:r>
              <a:rPr lang="en-US" sz="2800" dirty="0"/>
              <a:t>with SIP and CAM plans:  How we see our system evolving and </a:t>
            </a:r>
            <a:r>
              <a:rPr lang="en-US" sz="2800" dirty="0" smtClean="0"/>
              <a:t>  dovetailing </a:t>
            </a:r>
            <a:r>
              <a:rPr lang="en-US" sz="2800" dirty="0"/>
              <a:t>into EMC current plans (which will change</a:t>
            </a:r>
            <a:r>
              <a:rPr lang="is-IS" sz="2800" dirty="0"/>
              <a:t> of course</a:t>
            </a:r>
            <a:r>
              <a:rPr lang="is-IS" sz="2800" dirty="0" smtClean="0"/>
              <a:t>!)</a:t>
            </a:r>
          </a:p>
          <a:p>
            <a:pPr algn="l"/>
            <a:endParaRPr lang="is-IS" sz="2400" dirty="0"/>
          </a:p>
          <a:p>
            <a:pPr algn="l"/>
            <a:r>
              <a:rPr lang="en-US" sz="2800" dirty="0" smtClean="0"/>
              <a:t>  Presenting an </a:t>
            </a:r>
            <a:r>
              <a:rPr lang="en-US" sz="2800" dirty="0"/>
              <a:t>evolutionary scenario for WoF implementation ~ </a:t>
            </a:r>
            <a:r>
              <a:rPr lang="en-US" sz="2800" dirty="0" smtClean="0"/>
              <a:t>2022-28</a:t>
            </a:r>
            <a:endParaRPr lang="en-US" sz="2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algn="l"/>
            <a:r>
              <a:rPr lang="en-US" sz="2800" dirty="0" smtClean="0"/>
              <a:t>  </a:t>
            </a:r>
            <a:r>
              <a:rPr lang="en-US" sz="2800" b="1" dirty="0" smtClean="0"/>
              <a:t>Fundamental </a:t>
            </a:r>
            <a:r>
              <a:rPr lang="en-US" sz="2800" b="1" dirty="0"/>
              <a:t>assumptions about a Warn on Forecast </a:t>
            </a:r>
            <a:r>
              <a:rPr lang="en-US" sz="2800" b="1" dirty="0" smtClean="0"/>
              <a:t>system:</a:t>
            </a:r>
            <a:endParaRPr lang="en-US" sz="2800" b="1" dirty="0"/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	</a:t>
            </a:r>
            <a:r>
              <a:rPr lang="en-US" sz="2400" dirty="0" smtClean="0"/>
              <a:t>Existence </a:t>
            </a:r>
            <a:r>
              <a:rPr lang="en-US" sz="2400" dirty="0"/>
              <a:t>of an operational CAM </a:t>
            </a:r>
            <a:r>
              <a:rPr lang="en-US" sz="2400" dirty="0" smtClean="0"/>
              <a:t>3-km </a:t>
            </a:r>
            <a:r>
              <a:rPr lang="en-US" sz="2400" dirty="0"/>
              <a:t>ensemble (~40 members) for </a:t>
            </a:r>
            <a:r>
              <a:rPr lang="en-US" sz="2400" dirty="0" smtClean="0"/>
              <a:t>	OCONUS</a:t>
            </a:r>
            <a:endParaRPr lang="en-US" sz="2400" dirty="0"/>
          </a:p>
          <a:p>
            <a:pPr marL="457200" lvl="2" indent="-4572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	Hourly </a:t>
            </a:r>
            <a:r>
              <a:rPr lang="en-US" sz="2400" dirty="0"/>
              <a:t>DA / </a:t>
            </a:r>
            <a:r>
              <a:rPr lang="en-US" sz="2400" dirty="0" smtClean="0"/>
              <a:t>3-hourly </a:t>
            </a:r>
            <a:r>
              <a:rPr lang="en-US" sz="2400" dirty="0"/>
              <a:t>forecasts for 18 </a:t>
            </a:r>
            <a:r>
              <a:rPr lang="en-US" sz="2400" dirty="0" smtClean="0"/>
              <a:t>h for </a:t>
            </a:r>
            <a:r>
              <a:rPr lang="en-US" sz="2400" dirty="0"/>
              <a:t>a subset of the membership (~</a:t>
            </a:r>
            <a:r>
              <a:rPr lang="en-US" sz="2400" dirty="0" smtClean="0"/>
              <a:t>10 members</a:t>
            </a:r>
            <a:r>
              <a:rPr lang="en-US" sz="2400" dirty="0"/>
              <a:t>)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WoF </a:t>
            </a:r>
            <a:r>
              <a:rPr lang="en-US" sz="2400" dirty="0"/>
              <a:t>is an on demand system guidance by the NCEP centers (SPC, WPC)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2400" dirty="0"/>
              <a:t>WoF only </a:t>
            </a:r>
            <a:r>
              <a:rPr lang="en-US" sz="2400" dirty="0" smtClean="0"/>
              <a:t>runs </a:t>
            </a:r>
            <a:r>
              <a:rPr lang="en-US" sz="2400" dirty="0"/>
              <a:t>in a limited domain – weather adaptive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2400" dirty="0"/>
              <a:t>The system must provide probabilistic </a:t>
            </a:r>
            <a:r>
              <a:rPr lang="en-US" sz="2400" dirty="0" smtClean="0"/>
              <a:t>information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During </a:t>
            </a:r>
            <a:r>
              <a:rPr lang="en-US" sz="2400" dirty="0" err="1" smtClean="0"/>
              <a:t>svr</a:t>
            </a:r>
            <a:r>
              <a:rPr lang="en-US" sz="2400" dirty="0" smtClean="0"/>
              <a:t> </a:t>
            </a:r>
            <a:r>
              <a:rPr lang="en-US" sz="2400" dirty="0" err="1" smtClean="0"/>
              <a:t>wx</a:t>
            </a:r>
            <a:r>
              <a:rPr lang="en-US" sz="2400" dirty="0" smtClean="0"/>
              <a:t>, WFO’s now provide 1-3 hour impact forecasts on regular basis </a:t>
            </a:r>
            <a:endParaRPr lang="en-US" sz="2400" dirty="0"/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2400" dirty="0"/>
              <a:t>The application space is broader than originally proposed:  “</a:t>
            </a:r>
            <a:r>
              <a:rPr lang="en-US" sz="2400" dirty="0" smtClean="0"/>
              <a:t>Next-Watch/Warning”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-13651" y="4482784"/>
            <a:ext cx="13028553" cy="3842350"/>
          </a:xfrm>
          <a:prstGeom prst="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5862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17" y="524865"/>
            <a:ext cx="5969158" cy="188524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/>
              <a:t>WoF </a:t>
            </a:r>
            <a:r>
              <a:rPr lang="en-US" sz="4000" b="1" dirty="0" smtClean="0"/>
              <a:t>Starter (V1)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FY22</a:t>
            </a:r>
            <a:endParaRPr lang="en-US" sz="4000" b="1" dirty="0"/>
          </a:p>
        </p:txBody>
      </p:sp>
      <p:pic>
        <p:nvPicPr>
          <p:cNvPr id="5" name="Picture 4" descr="DomainsAllRLL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38928" r="25496" b="27860"/>
          <a:stretch/>
        </p:blipFill>
        <p:spPr bwMode="auto">
          <a:xfrm>
            <a:off x="7114491" y="4501756"/>
            <a:ext cx="5794258" cy="51261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7469" y="7873292"/>
            <a:ext cx="3240660" cy="556577"/>
          </a:xfrm>
          <a:prstGeom prst="rect">
            <a:avLst/>
          </a:prstGeom>
          <a:solidFill>
            <a:schemeClr val="bg1"/>
          </a:solidFill>
        </p:spPr>
        <p:txBody>
          <a:bodyPr wrap="none" lIns="109234" tIns="54617" rIns="109234" bIns="54617" rtlCol="0">
            <a:spAutoFit/>
          </a:bodyPr>
          <a:lstStyle/>
          <a:p>
            <a:r>
              <a:rPr lang="en-US" sz="2900" b="1"/>
              <a:t>CAM ENSEMBLE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0033" y="400878"/>
            <a:ext cx="4425741" cy="4018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588641" y="523351"/>
            <a:ext cx="3606144" cy="664299"/>
          </a:xfrm>
          <a:prstGeom prst="rect">
            <a:avLst/>
          </a:prstGeom>
          <a:solidFill>
            <a:schemeClr val="bg1"/>
          </a:solidFill>
        </p:spPr>
        <p:txBody>
          <a:bodyPr wrap="none" lIns="109234" tIns="54617" rIns="109234" bIns="54617" rtlCol="0">
            <a:spAutoFit/>
          </a:bodyPr>
          <a:lstStyle/>
          <a:p>
            <a:r>
              <a:rPr lang="en-US" b="1" dirty="0" smtClean="0"/>
              <a:t>SPC OUTLOOK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281517" y="2610313"/>
            <a:ext cx="65024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ICs from hourly DA operational </a:t>
            </a:r>
            <a:r>
              <a:rPr lang="en-US" sz="2400" dirty="0" smtClean="0"/>
              <a:t>3-km </a:t>
            </a:r>
            <a:r>
              <a:rPr lang="en-US" sz="2400" dirty="0"/>
              <a:t>CAM ensemble/ BC’s from subset of </a:t>
            </a:r>
            <a:r>
              <a:rPr lang="en-US" sz="2400" dirty="0" smtClean="0"/>
              <a:t>3-hr FCSTs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Run </a:t>
            </a:r>
            <a:r>
              <a:rPr lang="en-US" sz="2400" dirty="0"/>
              <a:t>NEWS-e 1-way nested </a:t>
            </a:r>
            <a:r>
              <a:rPr lang="en-US" sz="2400" dirty="0" smtClean="0"/>
              <a:t>ensemble!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/>
              <a:t>Placeable</a:t>
            </a:r>
            <a:r>
              <a:rPr lang="en-US" sz="2400" dirty="0" smtClean="0"/>
              <a:t> </a:t>
            </a:r>
            <a:r>
              <a:rPr lang="en-US" sz="2400" dirty="0"/>
              <a:t>WoF domain within </a:t>
            </a:r>
            <a:r>
              <a:rPr lang="en-US" sz="2400" dirty="0" smtClean="0"/>
              <a:t>OCONUS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Same </a:t>
            </a:r>
            <a:r>
              <a:rPr lang="en-US" sz="2400" dirty="0"/>
              <a:t>grid resolution as parent </a:t>
            </a:r>
            <a:r>
              <a:rPr lang="en-US" sz="2400" dirty="0" smtClean="0"/>
              <a:t>OCONUS </a:t>
            </a:r>
            <a:br>
              <a:rPr lang="en-US" sz="2400" dirty="0" smtClean="0"/>
            </a:br>
            <a:endParaRPr lang="en-US" sz="2400" dirty="0" smtClean="0"/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Rapidly </a:t>
            </a:r>
            <a:r>
              <a:rPr lang="en-US" sz="2400" dirty="0"/>
              <a:t>update DA (10-15 min cycling)</a:t>
            </a:r>
          </a:p>
          <a:p>
            <a:pPr lvl="1" algn="l"/>
            <a:r>
              <a:rPr lang="en-US" sz="2400" dirty="0" smtClean="0"/>
              <a:t>      O(40</a:t>
            </a:r>
            <a:r>
              <a:rPr lang="en-US" sz="2400" dirty="0"/>
              <a:t>) members analysis cycle</a:t>
            </a:r>
          </a:p>
          <a:p>
            <a:pPr lvl="1"/>
            <a:r>
              <a:rPr lang="en-US" sz="2400" dirty="0" smtClean="0"/>
              <a:t> O(20</a:t>
            </a:r>
            <a:r>
              <a:rPr lang="en-US" sz="2400" dirty="0"/>
              <a:t>) member forecasts every 30 </a:t>
            </a:r>
            <a:r>
              <a:rPr lang="en-US" sz="2400" dirty="0" smtClean="0"/>
              <a:t>min</a:t>
            </a:r>
          </a:p>
          <a:p>
            <a:endParaRPr lang="en-US" sz="2400" dirty="0" smtClean="0"/>
          </a:p>
          <a:p>
            <a:pPr algn="l"/>
            <a:r>
              <a:rPr lang="en-US" sz="2400" dirty="0" smtClean="0"/>
              <a:t>Time-scale </a:t>
            </a:r>
            <a:r>
              <a:rPr lang="en-US" sz="2400" dirty="0"/>
              <a:t>is for </a:t>
            </a:r>
            <a:r>
              <a:rPr lang="en-US" sz="2400" dirty="0" smtClean="0"/>
              <a:t>”watch-to-warning</a:t>
            </a:r>
            <a:r>
              <a:rPr lang="en-US" sz="2400" dirty="0"/>
              <a:t>” guidance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Only </a:t>
            </a:r>
            <a:r>
              <a:rPr lang="en-US" sz="2400" b="1" dirty="0">
                <a:solidFill>
                  <a:srgbClr val="FF0000"/>
                </a:solidFill>
              </a:rPr>
              <a:t>requires </a:t>
            </a:r>
            <a:r>
              <a:rPr lang="en-US" sz="2400" b="1" dirty="0" smtClean="0">
                <a:solidFill>
                  <a:srgbClr val="FF0000"/>
                </a:solidFill>
              </a:rPr>
              <a:t>&lt;2K </a:t>
            </a:r>
            <a:r>
              <a:rPr lang="en-US" sz="2400" b="1" dirty="0">
                <a:solidFill>
                  <a:srgbClr val="FF0000"/>
                </a:solidFill>
              </a:rPr>
              <a:t>cores!</a:t>
            </a:r>
            <a:endParaRPr lang="en-US" sz="2400" dirty="0"/>
          </a:p>
          <a:p>
            <a:r>
              <a:rPr lang="en-US" sz="2400" b="1" u="sng" dirty="0">
                <a:solidFill>
                  <a:srgbClr val="C00000"/>
                </a:solidFill>
              </a:rPr>
              <a:t>THIS is what runs today at NSSL!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0225948" y="6324494"/>
            <a:ext cx="1025234" cy="13952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34" tIns="54617" rIns="109234" bIns="54617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WoF</a:t>
            </a:r>
          </a:p>
          <a:p>
            <a:pPr algn="ctr"/>
            <a:r>
              <a:rPr lang="en-US" sz="1700" b="1" dirty="0" smtClean="0">
                <a:solidFill>
                  <a:schemeClr val="tx1"/>
                </a:solidFill>
              </a:rPr>
              <a:t>grid</a:t>
            </a: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3465" y="1679066"/>
            <a:ext cx="1025234" cy="1395278"/>
          </a:xfrm>
          <a:prstGeom prst="rect">
            <a:avLst/>
          </a:prstGeom>
          <a:solidFill>
            <a:schemeClr val="accent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34" tIns="54617" rIns="109234" bIns="54617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WoF</a:t>
            </a:r>
          </a:p>
          <a:p>
            <a:pPr algn="ctr"/>
            <a:r>
              <a:rPr lang="en-US" sz="1700" b="1" dirty="0" smtClean="0">
                <a:solidFill>
                  <a:schemeClr val="tx1"/>
                </a:solidFill>
              </a:rPr>
              <a:t>grid</a:t>
            </a:r>
            <a:endParaRPr lang="en-US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22" y="519288"/>
            <a:ext cx="5648583" cy="188524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/>
              <a:t>WoF </a:t>
            </a:r>
            <a:r>
              <a:rPr lang="en-US" sz="4000" b="1" dirty="0" smtClean="0"/>
              <a:t>Advanced (</a:t>
            </a:r>
            <a:r>
              <a:rPr lang="en-US" sz="4000" b="1" dirty="0" smtClean="0"/>
              <a:t>V2)</a:t>
            </a:r>
            <a:br>
              <a:rPr lang="en-US" sz="4000" b="1" dirty="0" smtClean="0"/>
            </a:br>
            <a:r>
              <a:rPr lang="en-US" sz="4000" b="1" dirty="0" smtClean="0"/>
              <a:t>FY25</a:t>
            </a:r>
            <a:endParaRPr lang="en-US" sz="4000" b="1" dirty="0"/>
          </a:p>
        </p:txBody>
      </p:sp>
      <p:pic>
        <p:nvPicPr>
          <p:cNvPr id="5" name="Picture 4" descr="DomainsAllRLL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38928" r="25496" b="27860"/>
          <a:stretch/>
        </p:blipFill>
        <p:spPr bwMode="auto">
          <a:xfrm>
            <a:off x="7075477" y="4515906"/>
            <a:ext cx="5794258" cy="51261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7469" y="7873292"/>
            <a:ext cx="3240660" cy="556577"/>
          </a:xfrm>
          <a:prstGeom prst="rect">
            <a:avLst/>
          </a:prstGeom>
          <a:solidFill>
            <a:schemeClr val="bg1"/>
          </a:solidFill>
        </p:spPr>
        <p:txBody>
          <a:bodyPr wrap="none" lIns="109234" tIns="54617" rIns="109234" bIns="54617" rtlCol="0">
            <a:spAutoFit/>
          </a:bodyPr>
          <a:lstStyle/>
          <a:p>
            <a:r>
              <a:rPr lang="en-US" sz="2900" b="1"/>
              <a:t>CAM ENSEMBLE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968" y="384363"/>
            <a:ext cx="4425741" cy="4018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225948" y="6324494"/>
            <a:ext cx="1025234" cy="13952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34" tIns="54617" rIns="109234" bIns="54617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WoF</a:t>
            </a:r>
          </a:p>
          <a:p>
            <a:pPr algn="ctr"/>
            <a:r>
              <a:rPr lang="en-US" sz="1700" b="1" dirty="0" smtClean="0">
                <a:solidFill>
                  <a:schemeClr val="tx1"/>
                </a:solidFill>
              </a:rPr>
              <a:t>grid</a:t>
            </a: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13465" y="1679066"/>
            <a:ext cx="1025234" cy="1395278"/>
          </a:xfrm>
          <a:prstGeom prst="rect">
            <a:avLst/>
          </a:prstGeom>
          <a:solidFill>
            <a:schemeClr val="accent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34" tIns="54617" rIns="109234" bIns="54617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WoF</a:t>
            </a:r>
          </a:p>
          <a:p>
            <a:pPr algn="ctr"/>
            <a:r>
              <a:rPr lang="en-US" sz="1700" b="1" dirty="0" smtClean="0">
                <a:solidFill>
                  <a:schemeClr val="tx1"/>
                </a:solidFill>
              </a:rPr>
              <a:t>grid</a:t>
            </a: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9016" y="422774"/>
            <a:ext cx="3606144" cy="664299"/>
          </a:xfrm>
          <a:prstGeom prst="rect">
            <a:avLst/>
          </a:prstGeom>
          <a:solidFill>
            <a:schemeClr val="bg1"/>
          </a:solidFill>
        </p:spPr>
        <p:txBody>
          <a:bodyPr wrap="none" lIns="109234" tIns="54617" rIns="109234" bIns="54617" rtlCol="0">
            <a:spAutoFit/>
          </a:bodyPr>
          <a:lstStyle/>
          <a:p>
            <a:r>
              <a:rPr lang="en-US" b="1" dirty="0" smtClean="0"/>
              <a:t>SPC OUTLOOK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0" y="2902442"/>
            <a:ext cx="7037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ICs from hourly DA operational 3 km CAM ensemble/ BC’s from subset of 3 </a:t>
            </a:r>
            <a:r>
              <a:rPr lang="en-US" sz="2400" dirty="0" err="1"/>
              <a:t>hr</a:t>
            </a:r>
            <a:r>
              <a:rPr lang="en-US" sz="2400" dirty="0"/>
              <a:t> </a:t>
            </a:r>
            <a:r>
              <a:rPr lang="en-US" sz="2400" dirty="0" smtClean="0"/>
              <a:t>FCSTs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NEWS-e </a:t>
            </a:r>
            <a:r>
              <a:rPr lang="en-US" sz="2400" dirty="0"/>
              <a:t>one-way nested ensemble</a:t>
            </a:r>
            <a:r>
              <a:rPr lang="en-US" sz="2400" dirty="0" smtClean="0"/>
              <a:t>!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/>
              <a:t>Placeable</a:t>
            </a:r>
            <a:r>
              <a:rPr lang="en-US" sz="2400" dirty="0" smtClean="0"/>
              <a:t> </a:t>
            </a:r>
            <a:r>
              <a:rPr lang="en-US" sz="2400" dirty="0"/>
              <a:t>WoF domain within OCONUS</a:t>
            </a:r>
          </a:p>
          <a:p>
            <a:pPr lvl="1" algn="l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Add </a:t>
            </a:r>
            <a:r>
              <a:rPr lang="en-US" sz="2400" b="1" dirty="0"/>
              <a:t>dual-resolution hybrid/</a:t>
            </a:r>
            <a:r>
              <a:rPr lang="en-US" sz="2400" b="1" dirty="0" err="1"/>
              <a:t>ens</a:t>
            </a:r>
            <a:r>
              <a:rPr lang="en-US" sz="2400" b="1" dirty="0"/>
              <a:t> DA system</a:t>
            </a:r>
          </a:p>
          <a:p>
            <a:pPr lvl="1" algn="l"/>
            <a:r>
              <a:rPr lang="en-US" sz="2400" b="1" dirty="0"/>
              <a:t>O(10) members run at high resolution</a:t>
            </a:r>
          </a:p>
          <a:p>
            <a:pPr lvl="1" algn="l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Rapidly </a:t>
            </a:r>
            <a:r>
              <a:rPr lang="en-US" sz="2400" b="1" dirty="0" smtClean="0"/>
              <a:t>updating </a:t>
            </a:r>
            <a:r>
              <a:rPr lang="en-US" sz="2400" b="1" dirty="0"/>
              <a:t>DA (15 min cycling)</a:t>
            </a:r>
          </a:p>
          <a:p>
            <a:pPr lvl="1" algn="l"/>
            <a:r>
              <a:rPr lang="en-US" sz="2400" b="1" dirty="0"/>
              <a:t>O(40) members analysis cycle</a:t>
            </a:r>
          </a:p>
          <a:p>
            <a:pPr lvl="1" algn="l"/>
            <a:r>
              <a:rPr lang="en-US" sz="2400" b="1" dirty="0"/>
              <a:t>O(20) member mixed-res </a:t>
            </a:r>
            <a:r>
              <a:rPr lang="en-US" sz="2400" b="1" dirty="0" err="1"/>
              <a:t>fcsts</a:t>
            </a:r>
            <a:r>
              <a:rPr lang="en-US" sz="2400" b="1" dirty="0"/>
              <a:t> every 30 </a:t>
            </a:r>
            <a:r>
              <a:rPr lang="en-US" sz="2400" b="1" dirty="0" smtClean="0"/>
              <a:t>min</a:t>
            </a:r>
            <a:br>
              <a:rPr lang="en-US" sz="2400" b="1" dirty="0" smtClean="0"/>
            </a:br>
            <a:endParaRPr lang="en-US" sz="2400" b="1" dirty="0"/>
          </a:p>
          <a:p>
            <a:r>
              <a:rPr lang="en-US" sz="2400" dirty="0"/>
              <a:t>Time-scale is for </a:t>
            </a:r>
            <a:r>
              <a:rPr lang="en-US" sz="2400" dirty="0" smtClean="0"/>
              <a:t>”watch-to-warning” </a:t>
            </a:r>
            <a:r>
              <a:rPr lang="en-US" sz="2400" dirty="0"/>
              <a:t>guidance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Only requires ~10K cores!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79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101" y="428553"/>
            <a:ext cx="4357126" cy="150246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/>
              <a:t>WoF </a:t>
            </a:r>
            <a:r>
              <a:rPr lang="en-US" sz="4000" b="1" dirty="0" smtClean="0"/>
              <a:t>“</a:t>
            </a:r>
            <a:r>
              <a:rPr lang="en-US" sz="4000" b="1" dirty="0" smtClean="0"/>
              <a:t>mad-MAX”</a:t>
            </a:r>
            <a:br>
              <a:rPr lang="en-US" sz="4000" b="1" dirty="0" smtClean="0"/>
            </a:br>
            <a:r>
              <a:rPr lang="en-US" sz="4000" b="1" dirty="0" smtClean="0"/>
              <a:t>(V3) FY28</a:t>
            </a:r>
            <a:endParaRPr lang="en-US" sz="4000" b="1" dirty="0"/>
          </a:p>
        </p:txBody>
      </p:sp>
      <p:pic>
        <p:nvPicPr>
          <p:cNvPr id="5" name="Picture 4" descr="DomainsAllRLL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38928" r="25496" b="27860"/>
          <a:stretch/>
        </p:blipFill>
        <p:spPr bwMode="auto">
          <a:xfrm>
            <a:off x="6837540" y="4472362"/>
            <a:ext cx="5794258" cy="51261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20748" y="8083673"/>
            <a:ext cx="3240660" cy="556577"/>
          </a:xfrm>
          <a:prstGeom prst="rect">
            <a:avLst/>
          </a:prstGeom>
          <a:solidFill>
            <a:schemeClr val="bg1"/>
          </a:solidFill>
        </p:spPr>
        <p:txBody>
          <a:bodyPr wrap="none" lIns="109234" tIns="54617" rIns="109234" bIns="54617" rtlCol="0">
            <a:spAutoFit/>
          </a:bodyPr>
          <a:lstStyle/>
          <a:p>
            <a:r>
              <a:rPr lang="en-US" sz="2900" b="1"/>
              <a:t>CAM ENSEMBLE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1921" y="367453"/>
            <a:ext cx="4425741" cy="40184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5543" y="428553"/>
            <a:ext cx="3606144" cy="664299"/>
          </a:xfrm>
          <a:prstGeom prst="rect">
            <a:avLst/>
          </a:prstGeom>
          <a:solidFill>
            <a:schemeClr val="bg1"/>
          </a:solidFill>
        </p:spPr>
        <p:txBody>
          <a:bodyPr wrap="none" lIns="109234" tIns="54617" rIns="109234" bIns="54617" rtlCol="0">
            <a:spAutoFit/>
          </a:bodyPr>
          <a:lstStyle/>
          <a:p>
            <a:r>
              <a:rPr lang="en-US" b="1" dirty="0" smtClean="0"/>
              <a:t>SPC OUTLOOK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9166677" y="1288578"/>
            <a:ext cx="1570045" cy="6988855"/>
            <a:chOff x="8683326" y="982801"/>
            <a:chExt cx="1471917" cy="4914039"/>
          </a:xfrm>
        </p:grpSpPr>
        <p:sp>
          <p:nvSpPr>
            <p:cNvPr id="6" name="Rectangle 5"/>
            <p:cNvSpPr/>
            <p:nvPr/>
          </p:nvSpPr>
          <p:spPr>
            <a:xfrm rot="2544237">
              <a:off x="9320961" y="4422785"/>
              <a:ext cx="834282" cy="147405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chemeClr val="tx1"/>
                  </a:solidFill>
                </a:rPr>
                <a:t>WoF</a:t>
              </a:r>
            </a:p>
            <a:p>
              <a:pPr algn="ctr"/>
              <a:r>
                <a:rPr lang="en-US" sz="1700" b="1" dirty="0">
                  <a:solidFill>
                    <a:schemeClr val="tx1"/>
                  </a:solidFill>
                </a:rPr>
                <a:t>“MAX”</a:t>
              </a:r>
            </a:p>
            <a:p>
              <a:pPr algn="ctr"/>
              <a:r>
                <a:rPr lang="en-US" sz="1700" b="1" dirty="0">
                  <a:solidFill>
                    <a:schemeClr val="tx1"/>
                  </a:solidFill>
                </a:rPr>
                <a:t>grid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2623720">
              <a:off x="8683326" y="982801"/>
              <a:ext cx="887963" cy="1474055"/>
            </a:xfrm>
            <a:prstGeom prst="rect">
              <a:avLst/>
            </a:prstGeom>
            <a:solidFill>
              <a:schemeClr val="accent2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chemeClr val="tx1"/>
                  </a:solidFill>
                </a:rPr>
                <a:t>WoF</a:t>
              </a:r>
            </a:p>
            <a:p>
              <a:pPr algn="ctr"/>
              <a:r>
                <a:rPr lang="en-US" sz="1700" b="1" dirty="0">
                  <a:solidFill>
                    <a:schemeClr val="tx1"/>
                  </a:solidFill>
                </a:rPr>
                <a:t>“MAX”</a:t>
              </a:r>
            </a:p>
            <a:p>
              <a:pPr algn="ctr"/>
              <a:r>
                <a:rPr lang="en-US" sz="1700" b="1" dirty="0">
                  <a:solidFill>
                    <a:schemeClr val="tx1"/>
                  </a:solidFill>
                </a:rPr>
                <a:t>grid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258" y="419212"/>
            <a:ext cx="1745892" cy="1549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77742" y="2263629"/>
            <a:ext cx="65024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Use 3-hourly operational CAM ensemble as </a:t>
            </a:r>
            <a:r>
              <a:rPr lang="en-US" sz="2400" dirty="0" smtClean="0"/>
              <a:t>background/BC’s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~1 </a:t>
            </a:r>
            <a:r>
              <a:rPr lang="en-US" sz="2400" b="1" dirty="0"/>
              <a:t>km grid, &gt; 60 </a:t>
            </a:r>
            <a:r>
              <a:rPr lang="en-US" sz="2400" b="1" dirty="0" smtClean="0"/>
              <a:t>levels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/>
              <a:t>Placeable</a:t>
            </a:r>
            <a:r>
              <a:rPr lang="en-US" sz="2400" dirty="0" smtClean="0"/>
              <a:t> </a:t>
            </a:r>
            <a:r>
              <a:rPr lang="en-US" sz="2400" dirty="0"/>
              <a:t>WoF domain within </a:t>
            </a:r>
            <a:r>
              <a:rPr lang="en-US" sz="2400" dirty="0" smtClean="0"/>
              <a:t>OCONUS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40 </a:t>
            </a:r>
            <a:r>
              <a:rPr lang="en-US" sz="2400" dirty="0"/>
              <a:t>member ensemble / 20 member </a:t>
            </a:r>
            <a:r>
              <a:rPr lang="en-US" sz="2400" dirty="0" smtClean="0"/>
              <a:t>forecast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Rapid </a:t>
            </a:r>
            <a:r>
              <a:rPr lang="en-US" sz="2400" b="1" dirty="0"/>
              <a:t>DA cycling (~10 min cycling</a:t>
            </a:r>
            <a:r>
              <a:rPr lang="en-US" sz="2400" b="1" dirty="0" smtClean="0"/>
              <a:t>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Include </a:t>
            </a:r>
            <a:r>
              <a:rPr lang="en-US" sz="2400" b="1" dirty="0"/>
              <a:t>specific WoF </a:t>
            </a:r>
            <a:r>
              <a:rPr lang="en-US" sz="2400" b="1" dirty="0" err="1"/>
              <a:t>obs</a:t>
            </a:r>
            <a:r>
              <a:rPr lang="en-US" sz="2400" b="1" dirty="0"/>
              <a:t> (dual-pol, </a:t>
            </a:r>
            <a:r>
              <a:rPr lang="en-US" sz="2400" b="1" dirty="0" smtClean="0"/>
              <a:t>lightning)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Forecasts </a:t>
            </a:r>
            <a:r>
              <a:rPr lang="en-US" sz="2400" b="1" dirty="0"/>
              <a:t>@ 20 min interval with T+20 min latency for forecast and </a:t>
            </a:r>
            <a:r>
              <a:rPr lang="en-US" sz="2400" b="1" dirty="0" smtClean="0"/>
              <a:t>post-processing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Configured </a:t>
            </a:r>
            <a:r>
              <a:rPr lang="en-US" sz="2400" dirty="0"/>
              <a:t>for specific applications?</a:t>
            </a:r>
          </a:p>
          <a:p>
            <a:pPr lvl="1" algn="l"/>
            <a:r>
              <a:rPr lang="en-US" sz="2400" dirty="0" smtClean="0"/>
              <a:t>       Severe </a:t>
            </a:r>
            <a:r>
              <a:rPr lang="en-US" sz="2400" dirty="0"/>
              <a:t>versus winter weather</a:t>
            </a:r>
          </a:p>
          <a:p>
            <a:pPr lvl="1" algn="l"/>
            <a:r>
              <a:rPr lang="en-US" sz="2400" dirty="0" smtClean="0"/>
              <a:t>       QPF</a:t>
            </a:r>
            <a:endParaRPr lang="en-US" sz="2400" dirty="0"/>
          </a:p>
          <a:p>
            <a:pPr lvl="1" algn="l"/>
            <a:r>
              <a:rPr lang="en-US" sz="2400" dirty="0" smtClean="0"/>
              <a:t>       Hurricane </a:t>
            </a:r>
            <a:r>
              <a:rPr lang="en-US" sz="2400" dirty="0"/>
              <a:t>landfall</a:t>
            </a:r>
          </a:p>
          <a:p>
            <a:pPr algn="l"/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~</a:t>
            </a:r>
            <a:r>
              <a:rPr lang="en-US" sz="2400" b="1" dirty="0">
                <a:solidFill>
                  <a:srgbClr val="FF0000"/>
                </a:solidFill>
              </a:rPr>
              <a:t>50K cores or 2015 CPU </a:t>
            </a:r>
            <a:r>
              <a:rPr lang="en-US" sz="2400" b="1" dirty="0" err="1">
                <a:solidFill>
                  <a:srgbClr val="FF0000"/>
                </a:solidFill>
              </a:rPr>
              <a:t>eqv</a:t>
            </a:r>
            <a:r>
              <a:rPr lang="en-US" sz="2400" b="1" dirty="0">
                <a:solidFill>
                  <a:srgbClr val="FF0000"/>
                </a:solidFill>
              </a:rPr>
              <a:t> needed</a:t>
            </a:r>
          </a:p>
        </p:txBody>
      </p:sp>
    </p:spTree>
    <p:extLst>
      <p:ext uri="{BB962C8B-B14F-4D97-AF65-F5344CB8AC3E}">
        <p14:creationId xmlns:p14="http://schemas.microsoft.com/office/powerpoint/2010/main" val="293045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5060" y="3098302"/>
            <a:ext cx="12780335" cy="53604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3831" y="337641"/>
            <a:ext cx="1300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Also…</a:t>
            </a:r>
            <a:endParaRPr lang="en-US" sz="2709" b="1" dirty="0"/>
          </a:p>
          <a:p>
            <a:pPr algn="l"/>
            <a:r>
              <a:rPr lang="en-US" sz="3200" dirty="0">
                <a:latin typeface="Calibri" panose="020F0502020204030204" pitchFamily="34" charset="0"/>
              </a:rPr>
              <a:t>While the Storm Prediction Center and WFOs do an excellent job issuing timely Watches and Warnings, there is a </a:t>
            </a:r>
            <a:r>
              <a:rPr lang="en-US" sz="3200" b="1" dirty="0">
                <a:latin typeface="Calibri" panose="020F0502020204030204" pitchFamily="34" charset="0"/>
              </a:rPr>
              <a:t>gap in the guidance available to aid forecast continuity between the Watch to Warning time frame</a:t>
            </a:r>
            <a:r>
              <a:rPr lang="en-US" sz="3200" dirty="0">
                <a:latin typeface="Calibri" panose="020F0502020204030204" pitchFamily="34" charset="0"/>
              </a:rPr>
              <a:t>.  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56" y="4359009"/>
            <a:ext cx="3046615" cy="30466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7362" y="4446026"/>
            <a:ext cx="3822853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Watches are usually issued  </a:t>
            </a:r>
            <a:br>
              <a:rPr lang="en-US" dirty="0"/>
            </a:br>
            <a:r>
              <a:rPr lang="en-US" dirty="0"/>
              <a:t>~3 hours prior to severe weather occurrence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9381" y="4446026"/>
            <a:ext cx="3822853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Warnings are usually issued up to 20 min prior to severe weather occurrence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487" y="7399452"/>
            <a:ext cx="363574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Based on 18+hr Model Forecasts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91341" y="7265760"/>
            <a:ext cx="363574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Based primarily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on radar detection + surface </a:t>
            </a:r>
            <a:r>
              <a:rPr kumimoji="0" lang="en-US" sz="2000" b="1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obs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+ spotter reports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44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4842" y="-339800"/>
            <a:ext cx="13004800" cy="2159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WoF Challenges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6605" y="1737791"/>
            <a:ext cx="12637828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/>
              <a:t>Making WoF applicable for severe weather </a:t>
            </a:r>
            <a:r>
              <a:rPr lang="en-US" sz="4000" b="1" dirty="0" smtClean="0"/>
              <a:t>that can occur over </a:t>
            </a:r>
            <a:r>
              <a:rPr lang="en-US" sz="4000" b="1" dirty="0" smtClean="0"/>
              <a:t>OCONUS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	</a:t>
            </a:r>
            <a:r>
              <a:rPr lang="en-US" sz="4000" dirty="0" smtClean="0"/>
              <a:t>Cool season and climatologically infrequent </a:t>
            </a:r>
            <a:r>
              <a:rPr lang="en-US" sz="4000" dirty="0" smtClean="0"/>
              <a:t>areas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QPF for flash flood events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000" dirty="0" smtClean="0"/>
              <a:t>Winter weather applications, e.g., Lake Effect snow squalls</a:t>
            </a:r>
            <a:endParaRPr lang="en-US" sz="4000" dirty="0" smtClean="0"/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 smtClean="0"/>
              <a:t>Hurricane </a:t>
            </a:r>
            <a:r>
              <a:rPr lang="en-US" sz="4000" dirty="0" smtClean="0"/>
              <a:t>tornadoes at landfall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86605" y="6576929"/>
            <a:ext cx="1225569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000" b="1" dirty="0" smtClean="0"/>
              <a:t>Ultimately, demonstrate </a:t>
            </a:r>
            <a:r>
              <a:rPr lang="en-US" sz="4000" b="1" dirty="0"/>
              <a:t>the cost </a:t>
            </a:r>
            <a:r>
              <a:rPr lang="en-US" sz="4000" b="1" dirty="0" smtClean="0"/>
              <a:t>benefit  </a:t>
            </a:r>
            <a:r>
              <a:rPr lang="en-US" sz="4000" b="1" dirty="0" smtClean="0">
                <a:solidFill>
                  <a:srgbClr val="00B050"/>
                </a:solidFill>
              </a:rPr>
              <a:t>$$$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	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Work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with economists, social scientists, etc.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7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56" y="4359010"/>
            <a:ext cx="3046615" cy="30466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060" y="3098303"/>
            <a:ext cx="12780335" cy="53604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362" y="4446027"/>
            <a:ext cx="3822853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Watches are usually issued  </a:t>
            </a:r>
            <a:br>
              <a:rPr lang="en-US" dirty="0"/>
            </a:br>
            <a:r>
              <a:rPr lang="en-US" dirty="0"/>
              <a:t>~3 hours prior to severe weather occurrence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9381" y="4446027"/>
            <a:ext cx="3822853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Warnings are usually issued up to 20 min prior to severe weather occurrence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487" y="7399453"/>
            <a:ext cx="363574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Based on 18h+ Model Forecasts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91341" y="7265761"/>
            <a:ext cx="363574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Based primarily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on radar detection + surface </a:t>
            </a:r>
            <a:r>
              <a:rPr kumimoji="0" lang="en-US" sz="2000" b="1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obs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+ spotter reports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Shape 195"/>
          <p:cNvSpPr/>
          <p:nvPr/>
        </p:nvSpPr>
        <p:spPr>
          <a:xfrm>
            <a:off x="3173978" y="3702367"/>
            <a:ext cx="6135738" cy="815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099" tIns="38099" rIns="38099" bIns="38099" anchor="ctr">
            <a:spAutoFit/>
          </a:bodyPr>
          <a:lstStyle/>
          <a:p>
            <a:pPr algn="ctr">
              <a:defRPr sz="3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/>
              <a:t>Experimental 1-hour </a:t>
            </a:r>
            <a:r>
              <a:rPr sz="2400" dirty="0"/>
              <a:t>Outlook</a:t>
            </a:r>
            <a:r>
              <a:rPr lang="en-US" sz="2400" dirty="0"/>
              <a:t>s</a:t>
            </a:r>
            <a:br>
              <a:rPr lang="en-US" sz="2400" dirty="0"/>
            </a:br>
            <a:r>
              <a:rPr sz="2400" dirty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3831" y="414756"/>
            <a:ext cx="1300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Goal: Fill spatial and temporal forecast gap</a:t>
            </a:r>
            <a:endParaRPr lang="en-US" sz="2709" b="1" dirty="0"/>
          </a:p>
          <a:p>
            <a:pPr algn="l"/>
            <a:r>
              <a:rPr lang="en-US" sz="3200" dirty="0">
                <a:latin typeface="Calibri" panose="020F0502020204030204" pitchFamily="34" charset="0"/>
              </a:rPr>
              <a:t>While the Storm Prediction Center and WFOs do an excellent job issuing timely Watches and Warnings, there is a </a:t>
            </a:r>
            <a:r>
              <a:rPr lang="en-US" sz="3200" b="1" dirty="0">
                <a:latin typeface="Calibri" panose="020F0502020204030204" pitchFamily="34" charset="0"/>
              </a:rPr>
              <a:t>gap in the guidance available to aid forecast continuity between the Watch to Warning time frame</a:t>
            </a:r>
            <a:r>
              <a:rPr lang="en-US" sz="3200" dirty="0">
                <a:latin typeface="Calibri" panose="020F0502020204030204" pitchFamily="34" charset="0"/>
              </a:rPr>
              <a:t>.  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40994" y="4285552"/>
            <a:ext cx="4080574" cy="4006131"/>
            <a:chOff x="3294295" y="1981538"/>
            <a:chExt cx="3012611" cy="2957651"/>
          </a:xfrm>
        </p:grpSpPr>
        <p:pic>
          <p:nvPicPr>
            <p:cNvPr id="14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94295" y="2533145"/>
              <a:ext cx="3012611" cy="24060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Shape 196"/>
            <p:cNvSpPr/>
            <p:nvPr/>
          </p:nvSpPr>
          <p:spPr>
            <a:xfrm>
              <a:off x="3343269" y="1981538"/>
              <a:ext cx="2927165" cy="5171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099" tIns="38099" rIns="38099" bIns="38099" anchor="ctr">
              <a:spAutoFit/>
            </a:bodyPr>
            <a:lstStyle/>
            <a:p>
              <a:pPr algn="ctr">
                <a:defRPr sz="38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26" dirty="0"/>
                <a:t>21</a:t>
              </a:r>
              <a:r>
                <a:rPr lang="en-US" sz="2026" dirty="0"/>
                <a:t>00</a:t>
              </a:r>
              <a:r>
                <a:rPr sz="2026" dirty="0"/>
                <a:t>-22</a:t>
              </a:r>
              <a:r>
                <a:rPr lang="en-US" sz="2026" dirty="0"/>
                <a:t>00</a:t>
              </a:r>
              <a:r>
                <a:rPr sz="2026" dirty="0"/>
                <a:t> UTC Outlook </a:t>
              </a:r>
              <a:r>
                <a:rPr lang="en-US" sz="2026" dirty="0"/>
                <a:t/>
              </a:r>
              <a:br>
                <a:rPr lang="en-US" sz="2026" dirty="0"/>
              </a:br>
              <a:r>
                <a:rPr sz="2026" dirty="0"/>
                <a:t>issued from 2000 </a:t>
              </a:r>
              <a:r>
                <a:rPr lang="en-US" sz="2026" dirty="0"/>
                <a:t>WoF Forecast</a:t>
              </a:r>
              <a:endParaRPr sz="2026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48430" y="8390621"/>
            <a:ext cx="650622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WoF ~30 min– </a:t>
            </a:r>
            <a:r>
              <a:rPr lang="en-US" dirty="0"/>
              <a:t>3 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probabilistic forecast guidance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01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2500" y="337625"/>
            <a:ext cx="11099800" cy="2159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Grand Challenge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530098"/>
            <a:ext cx="13004800" cy="3365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Can scientific/technological advances permit the prediction individual severe storms reliably enough to extend warnings and fill the forecast gap between watches and warnings? 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19109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 idx="4294967295"/>
          </p:nvPr>
        </p:nvSpPr>
        <p:spPr>
          <a:xfrm>
            <a:off x="1552430" y="219472"/>
            <a:ext cx="9899940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741273">
              <a:defRPr sz="3420" b="1"/>
            </a:lvl1pPr>
          </a:lstStyle>
          <a:p>
            <a:pPr>
              <a:defRPr sz="3534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42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Motivation:  Our current warning paradigm has probably run its course…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B7F81B-E2ED-4AB0-91DF-8469C3219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6" y="420946"/>
            <a:ext cx="12688080" cy="91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29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296" y="-408235"/>
            <a:ext cx="11704320" cy="154819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Prototype WoF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9490" y="3624129"/>
            <a:ext cx="9875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i="1" dirty="0">
                <a:solidFill>
                  <a:srgbClr val="0070C0"/>
                </a:solidFill>
              </a:rPr>
              <a:t>Weather adaptive, </a:t>
            </a:r>
            <a:r>
              <a:rPr lang="en-US" sz="3200" i="1" dirty="0" err="1" smtClean="0">
                <a:solidFill>
                  <a:srgbClr val="0070C0"/>
                </a:solidFill>
              </a:rPr>
              <a:t>placeable</a:t>
            </a:r>
            <a:r>
              <a:rPr lang="en-US" sz="3200" i="1" dirty="0" smtClean="0"/>
              <a:t>, </a:t>
            </a:r>
            <a:r>
              <a:rPr lang="en-US" sz="3200" i="1" dirty="0">
                <a:solidFill>
                  <a:srgbClr val="0070C0"/>
                </a:solidFill>
              </a:rPr>
              <a:t>frequently updating </a:t>
            </a:r>
            <a:r>
              <a:rPr lang="en-US" sz="3200" i="1" dirty="0"/>
              <a:t>convection-allowing ensemble prediction system</a:t>
            </a:r>
          </a:p>
          <a:p>
            <a:pPr algn="l"/>
            <a:r>
              <a:rPr lang="en-US" sz="3200" i="1" dirty="0"/>
              <a:t> that supports high-impact forecast and warning operations for NOAA, other agencies, and industry.</a:t>
            </a:r>
          </a:p>
        </p:txBody>
      </p:sp>
      <p:pic>
        <p:nvPicPr>
          <p:cNvPr id="10" name="Picture 2" descr="http://www.noaanews.noaa.gov/stories2009/images/flash_floo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"/>
          <a:stretch/>
        </p:blipFill>
        <p:spPr bwMode="auto">
          <a:xfrm>
            <a:off x="1" y="5333788"/>
            <a:ext cx="3086626" cy="211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nssl.noaa.gov/education/svrwx101/tornadoes/types/img/tornado-no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18"/>
            <a:ext cx="3121152" cy="22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Image result for noaa images tornado da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9" y="2385789"/>
            <a:ext cx="3075119" cy="195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Hail Testi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r="1906"/>
          <a:stretch/>
        </p:blipFill>
        <p:spPr bwMode="auto">
          <a:xfrm>
            <a:off x="11511" y="7450838"/>
            <a:ext cx="3075119" cy="207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1153" y="1569990"/>
            <a:ext cx="988364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SSL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xperimental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oF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36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ystem for </a:t>
            </a:r>
            <a:r>
              <a:rPr kumimoji="0" lang="en-US" sz="36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nsembles</a:t>
            </a:r>
            <a:b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(NEWS-e)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26" name="Picture 2" descr="http://www.nssl.noaa.gov/education/svrwx101/wind/types/img/nws-lubbock-downburst-8apr20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7"/>
          <a:stretch/>
        </p:blipFill>
        <p:spPr bwMode="auto">
          <a:xfrm>
            <a:off x="-38462" y="4338245"/>
            <a:ext cx="3108960" cy="9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2639</Words>
  <Application>Microsoft Office PowerPoint</Application>
  <PresentationFormat>Custom</PresentationFormat>
  <Paragraphs>434</Paragraphs>
  <Slides>50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White</vt:lpstr>
      <vt:lpstr>A vision for development and implementation of the Warn on Forecast concept</vt:lpstr>
      <vt:lpstr>Warn-on-Forecast Motivation</vt:lpstr>
      <vt:lpstr>PowerPoint Presentation</vt:lpstr>
      <vt:lpstr>PowerPoint Presentation</vt:lpstr>
      <vt:lpstr>PowerPoint Presentation</vt:lpstr>
      <vt:lpstr>PowerPoint Presentation</vt:lpstr>
      <vt:lpstr>Grand Challenge</vt:lpstr>
      <vt:lpstr>Motivation:  Our current warning paradigm has probably run its course…</vt:lpstr>
      <vt:lpstr>Prototype WoF System</vt:lpstr>
      <vt:lpstr>NAM Fire Weather High Resolution Nested Runs Example domain 06Z 11/28/2017</vt:lpstr>
      <vt:lpstr>PowerPoint Presentation</vt:lpstr>
      <vt:lpstr>2017 Real-Time Configuration</vt:lpstr>
      <vt:lpstr> Frequently Updating Data Assimilation NEWS-e </vt:lpstr>
      <vt:lpstr>PowerPoint Presentation</vt:lpstr>
      <vt:lpstr> Situational Awareness How is storm coverage / mode forecast to evolve? </vt:lpstr>
      <vt:lpstr> </vt:lpstr>
      <vt:lpstr>PowerPoint Presentation</vt:lpstr>
      <vt:lpstr> Ellicott City, Maryland, Flash Flood – 30 July 2016 </vt:lpstr>
      <vt:lpstr>South Central TX Flash Flood Event  23-24 May 2015</vt:lpstr>
      <vt:lpstr>PowerPoint Presentation</vt:lpstr>
      <vt:lpstr>PowerPoint Presentation</vt:lpstr>
      <vt:lpstr>Potential Concept of Operations</vt:lpstr>
      <vt:lpstr>Potential Concept of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Survey: Interpretations of NEWS-e Products</vt:lpstr>
      <vt:lpstr>Survey: Interpretations of NEWS-e Products</vt:lpstr>
      <vt:lpstr>Demographic Information (60 of 62 Respondents)</vt:lpstr>
      <vt:lpstr>PowerPoint Presentation</vt:lpstr>
      <vt:lpstr>In an ensemble-based probabilistic forecast, what do you think the 70th percentile value of accumulated rainfall represents?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 / Design assumptions</vt:lpstr>
      <vt:lpstr>WoF Starter (V1)  FY22</vt:lpstr>
      <vt:lpstr>WoF Advanced (V2) FY25</vt:lpstr>
      <vt:lpstr>WoF “mad-MAX” (V3) FY28</vt:lpstr>
      <vt:lpstr>WoF Challenges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Heinselman</dc:creator>
  <cp:lastModifiedBy>Pam Heinselman</cp:lastModifiedBy>
  <cp:revision>217</cp:revision>
  <dcterms:modified xsi:type="dcterms:W3CDTF">2017-12-01T12:31:37Z</dcterms:modified>
</cp:coreProperties>
</file>