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79" r:id="rId2"/>
    <p:sldId id="292" r:id="rId3"/>
    <p:sldId id="347" r:id="rId4"/>
    <p:sldId id="366" r:id="rId5"/>
    <p:sldId id="371" r:id="rId6"/>
    <p:sldId id="398" r:id="rId7"/>
    <p:sldId id="361" r:id="rId8"/>
    <p:sldId id="354" r:id="rId9"/>
    <p:sldId id="362" r:id="rId10"/>
    <p:sldId id="363" r:id="rId11"/>
    <p:sldId id="370" r:id="rId12"/>
    <p:sldId id="399" r:id="rId13"/>
    <p:sldId id="364" r:id="rId14"/>
    <p:sldId id="374" r:id="rId15"/>
    <p:sldId id="357" r:id="rId16"/>
    <p:sldId id="372" r:id="rId17"/>
    <p:sldId id="368" r:id="rId18"/>
    <p:sldId id="373" r:id="rId19"/>
    <p:sldId id="401" r:id="rId20"/>
    <p:sldId id="402" r:id="rId21"/>
    <p:sldId id="403" r:id="rId22"/>
    <p:sldId id="404" r:id="rId23"/>
    <p:sldId id="405" r:id="rId24"/>
    <p:sldId id="406" r:id="rId25"/>
    <p:sldId id="407" r:id="rId26"/>
    <p:sldId id="408" r:id="rId27"/>
    <p:sldId id="350" r:id="rId28"/>
    <p:sldId id="409" r:id="rId29"/>
    <p:sldId id="400" r:id="rId30"/>
    <p:sldId id="377" r:id="rId31"/>
    <p:sldId id="378" r:id="rId32"/>
    <p:sldId id="367" r:id="rId33"/>
    <p:sldId id="375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700A"/>
    <a:srgbClr val="23ED01"/>
    <a:srgbClr val="1AAF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181" autoAdjust="0"/>
    <p:restoredTop sz="94660"/>
  </p:normalViewPr>
  <p:slideViewPr>
    <p:cSldViewPr snapToGrid="0">
      <p:cViewPr varScale="1">
        <p:scale>
          <a:sx n="76" d="100"/>
          <a:sy n="76" d="100"/>
        </p:scale>
        <p:origin x="51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38C2C7-4FFB-43F0-A890-BF60C12009D0}" type="datetimeFigureOut">
              <a:rPr lang="en-NZ" smtClean="0"/>
              <a:t>1/12/2017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0A2A37-6B58-4ABC-A7FB-F725D252067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84335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8">
            <a:extLst>
              <a:ext uri="{FF2B5EF4-FFF2-40B4-BE49-F238E27FC236}">
                <a16:creationId xmlns:a16="http://schemas.microsoft.com/office/drawing/2014/main" id="{0F5E0035-49FE-4204-B8E6-E60C0689282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F179BE7-6F91-4579-B10D-E78A9F7650BC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099" name="Rectangle 1">
            <a:extLst>
              <a:ext uri="{FF2B5EF4-FFF2-40B4-BE49-F238E27FC236}">
                <a16:creationId xmlns:a16="http://schemas.microsoft.com/office/drawing/2014/main" id="{CC4AC086-25FB-4D3F-A82D-CFF781C2E7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6125"/>
            <a:ext cx="4962525" cy="372268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Rectangle 2">
            <a:extLst>
              <a:ext uri="{FF2B5EF4-FFF2-40B4-BE49-F238E27FC236}">
                <a16:creationId xmlns:a16="http://schemas.microsoft.com/office/drawing/2014/main" id="{ED8DFF68-1FC2-4888-B38D-D2FF38F726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40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4722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069" y="1944003"/>
            <a:ext cx="6858000" cy="1599817"/>
          </a:xfrm>
        </p:spPr>
        <p:txBody>
          <a:bodyPr anchor="t" anchorCtr="0">
            <a:normAutofit/>
          </a:bodyPr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069" y="4005942"/>
            <a:ext cx="6858000" cy="1262744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03" y="2696"/>
            <a:ext cx="9151144" cy="1495425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1" y="5517796"/>
            <a:ext cx="9140741" cy="1333333"/>
            <a:chOff x="0" y="5517793"/>
            <a:chExt cx="12187654" cy="1333333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4" r="5366"/>
            <a:stretch/>
          </p:blipFill>
          <p:spPr>
            <a:xfrm>
              <a:off x="0" y="5517793"/>
              <a:ext cx="1746422" cy="133333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9154" y="5517793"/>
              <a:ext cx="1773333" cy="133333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212" y="5517793"/>
              <a:ext cx="1713333" cy="133333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3908" y="5517793"/>
              <a:ext cx="1771560" cy="13320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889" y="5517793"/>
              <a:ext cx="1891439" cy="13320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6095" y="5517793"/>
              <a:ext cx="1771559" cy="13320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0293" y="5517793"/>
              <a:ext cx="1671660" cy="133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6695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20DF9-4937-4EAE-BB56-C7A514C3FFD5}" type="datetimeFigureOut">
              <a:rPr lang="en-NZ" smtClean="0"/>
              <a:t>1/12/2017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82485" y="6356353"/>
            <a:ext cx="684964" cy="365125"/>
          </a:xfrm>
        </p:spPr>
        <p:txBody>
          <a:bodyPr/>
          <a:lstStyle/>
          <a:p>
            <a:fld id="{508FD013-D5E8-4B43-BD69-0A3C0DA662EC}" type="slidenum">
              <a:rPr lang="en-NZ" smtClean="0"/>
              <a:t>‹#›</a:t>
            </a:fld>
            <a:endParaRPr lang="en-NZ"/>
          </a:p>
        </p:txBody>
      </p:sp>
      <p:pic>
        <p:nvPicPr>
          <p:cNvPr id="7" name="Picture 25" descr="A200711190246_250m_64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/>
          <a:stretch/>
        </p:blipFill>
        <p:spPr bwMode="auto">
          <a:xfrm>
            <a:off x="-294" y="0"/>
            <a:ext cx="645272" cy="68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480" y="6356352"/>
            <a:ext cx="1131586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2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6620" y="1267961"/>
            <a:ext cx="4008667" cy="49090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06730" y="1267961"/>
            <a:ext cx="4024998" cy="49090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20DF9-4937-4EAE-BB56-C7A514C3FFD5}" type="datetimeFigureOut">
              <a:rPr lang="en-NZ" smtClean="0"/>
              <a:t>1/12/2017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FD013-D5E8-4B43-BD69-0A3C0DA662EC}" type="slidenum">
              <a:rPr lang="en-NZ" smtClean="0"/>
              <a:t>‹#›</a:t>
            </a:fld>
            <a:endParaRPr lang="en-NZ"/>
          </a:p>
        </p:txBody>
      </p:sp>
      <p:pic>
        <p:nvPicPr>
          <p:cNvPr id="8" name="Picture 25" descr="A200711190246_250m_64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/>
          <a:stretch/>
        </p:blipFill>
        <p:spPr bwMode="auto">
          <a:xfrm>
            <a:off x="-294" y="0"/>
            <a:ext cx="645272" cy="68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798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155" y="365128"/>
            <a:ext cx="8213265" cy="7887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154" y="1311059"/>
            <a:ext cx="3974818" cy="62660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5154" y="2104346"/>
            <a:ext cx="3974818" cy="40853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85462" y="1311059"/>
            <a:ext cx="4122958" cy="62660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85462" y="2104346"/>
            <a:ext cx="4122958" cy="40853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20DF9-4937-4EAE-BB56-C7A514C3FFD5}" type="datetimeFigureOut">
              <a:rPr lang="en-NZ" smtClean="0"/>
              <a:t>1/12/2017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FD013-D5E8-4B43-BD69-0A3C0DA662EC}" type="slidenum">
              <a:rPr lang="en-NZ" smtClean="0"/>
              <a:t>‹#›</a:t>
            </a:fld>
            <a:endParaRPr lang="en-NZ"/>
          </a:p>
        </p:txBody>
      </p:sp>
      <p:pic>
        <p:nvPicPr>
          <p:cNvPr id="11" name="Picture 25" descr="A200711190246_250m_64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/>
          <a:stretch/>
        </p:blipFill>
        <p:spPr bwMode="auto">
          <a:xfrm>
            <a:off x="-294" y="0"/>
            <a:ext cx="645272" cy="68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276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20DF9-4937-4EAE-BB56-C7A514C3FFD5}" type="datetimeFigureOut">
              <a:rPr lang="en-NZ" smtClean="0"/>
              <a:t>1/12/2017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82485" y="6356350"/>
            <a:ext cx="755909" cy="365126"/>
          </a:xfrm>
        </p:spPr>
        <p:txBody>
          <a:bodyPr/>
          <a:lstStyle/>
          <a:p>
            <a:fld id="{508FD013-D5E8-4B43-BD69-0A3C0DA662EC}" type="slidenum">
              <a:rPr lang="en-NZ" smtClean="0"/>
              <a:t>‹#›</a:t>
            </a:fld>
            <a:endParaRPr lang="en-NZ"/>
          </a:p>
        </p:txBody>
      </p:sp>
      <p:pic>
        <p:nvPicPr>
          <p:cNvPr id="6" name="Picture 25" descr="A200711190246_250m_64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/>
          <a:stretch/>
        </p:blipFill>
        <p:spPr bwMode="auto">
          <a:xfrm>
            <a:off x="-294" y="0"/>
            <a:ext cx="645272" cy="68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480" y="6356352"/>
            <a:ext cx="1131586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042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20DF9-4937-4EAE-BB56-C7A514C3FFD5}" type="datetimeFigureOut">
              <a:rPr lang="en-NZ" smtClean="0"/>
              <a:t>1/12/2017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82485" y="6356353"/>
            <a:ext cx="673140" cy="365125"/>
          </a:xfrm>
        </p:spPr>
        <p:txBody>
          <a:bodyPr/>
          <a:lstStyle/>
          <a:p>
            <a:fld id="{508FD013-D5E8-4B43-BD69-0A3C0DA662EC}" type="slidenum">
              <a:rPr lang="en-NZ" smtClean="0"/>
              <a:t>‹#›</a:t>
            </a:fld>
            <a:endParaRPr lang="en-NZ"/>
          </a:p>
        </p:txBody>
      </p:sp>
      <p:pic>
        <p:nvPicPr>
          <p:cNvPr id="5" name="Picture 25" descr="A200711190246_250m_64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/>
          <a:stretch/>
        </p:blipFill>
        <p:spPr bwMode="auto">
          <a:xfrm>
            <a:off x="-294" y="0"/>
            <a:ext cx="645272" cy="68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480" y="6356352"/>
            <a:ext cx="1131586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1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0291" y="365129"/>
            <a:ext cx="8221437" cy="72344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0291" y="1197429"/>
            <a:ext cx="8221437" cy="4979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0291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20DF9-4937-4EAE-BB56-C7A514C3FFD5}" type="datetimeFigureOut">
              <a:rPr lang="en-NZ" smtClean="0"/>
              <a:t>1/12/2017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2038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2485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FD013-D5E8-4B43-BD69-0A3C0DA662E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91746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if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5281/zenodo.837907)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15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190.png"/><Relationship Id="rId4" Type="http://schemas.openxmlformats.org/officeDocument/2006/relationships/image" Target="../media/image18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ab-initio.mit.edu/nlopt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>
            <a:extLst>
              <a:ext uri="{FF2B5EF4-FFF2-40B4-BE49-F238E27FC236}">
                <a16:creationId xmlns:a16="http://schemas.microsoft.com/office/drawing/2014/main" id="{6ACE04E1-9FEB-4FC0-B594-A545E8E92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525" y="1628775"/>
            <a:ext cx="6840538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>
              <a:spcBef>
                <a:spcPct val="0"/>
              </a:spcBef>
              <a:buClrTx/>
            </a:pPr>
            <a:r>
              <a:rPr lang="en-NZ" sz="3200" dirty="0"/>
              <a:t>Optimising wave </a:t>
            </a:r>
            <a:r>
              <a:rPr lang="en-NZ" sz="3200" dirty="0" err="1"/>
              <a:t>hindcasts</a:t>
            </a:r>
            <a:r>
              <a:rPr lang="en-NZ" sz="3200" dirty="0"/>
              <a:t> with the </a:t>
            </a:r>
            <a:r>
              <a:rPr lang="en-NZ" sz="3200" dirty="0" err="1"/>
              <a:t>Cylc</a:t>
            </a:r>
            <a:r>
              <a:rPr lang="en-NZ" sz="3200" dirty="0"/>
              <a:t> workflow engine</a:t>
            </a:r>
            <a:endParaRPr lang="en-AU" altLang="en-US" sz="3200" b="1" dirty="0"/>
          </a:p>
        </p:txBody>
      </p:sp>
      <p:sp>
        <p:nvSpPr>
          <p:cNvPr id="3075" name="Text Box 2">
            <a:extLst>
              <a:ext uri="{FF2B5EF4-FFF2-40B4-BE49-F238E27FC236}">
                <a16:creationId xmlns:a16="http://schemas.microsoft.com/office/drawing/2014/main" id="{4A7BB314-A21C-41D0-A8AB-3AB59EFB4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8275" y="2894013"/>
            <a:ext cx="64008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700"/>
              </a:spcBef>
              <a:buClrTx/>
              <a:buFontTx/>
              <a:buNone/>
            </a:pPr>
            <a:endParaRPr lang="en-US" altLang="en-US" sz="2800"/>
          </a:p>
          <a:p>
            <a:pPr algn="ctr" eaLnBrk="1" hangingPunct="1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endParaRPr lang="en-US" altLang="en-US" sz="1600"/>
          </a:p>
          <a:p>
            <a:pPr algn="ctr" eaLnBrk="1" hangingPunct="1">
              <a:lnSpc>
                <a:spcPct val="90000"/>
              </a:lnSpc>
              <a:buClrTx/>
            </a:pPr>
            <a:r>
              <a:rPr lang="en-US" altLang="en-US" sz="2000"/>
              <a:t>Richard Gorman, Jose-Henrique Alves, </a:t>
            </a:r>
            <a:r>
              <a:rPr lang="en-NZ" altLang="en-US" sz="2000"/>
              <a:t>H</a:t>
            </a:r>
            <a:r>
              <a:rPr lang="en-AU" altLang="en-US" sz="2000"/>
              <a:t>ilary Oliver</a:t>
            </a:r>
            <a:endParaRPr lang="en-NZ" altLang="en-US" sz="2000"/>
          </a:p>
          <a:p>
            <a:pPr algn="ctr" eaLnBrk="1" hangingPunct="1">
              <a:lnSpc>
                <a:spcPct val="90000"/>
              </a:lnSpc>
              <a:buClrTx/>
              <a:buFontTx/>
              <a:buNone/>
            </a:pPr>
            <a:r>
              <a:rPr lang="en-US" altLang="en-US"/>
              <a:t> </a:t>
            </a:r>
          </a:p>
        </p:txBody>
      </p:sp>
      <p:sp>
        <p:nvSpPr>
          <p:cNvPr id="3076" name="Text Box 3">
            <a:extLst>
              <a:ext uri="{FF2B5EF4-FFF2-40B4-BE49-F238E27FC236}">
                <a16:creationId xmlns:a16="http://schemas.microsoft.com/office/drawing/2014/main" id="{043B7D45-AADB-4BA9-B947-2D9892BB4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03900"/>
            <a:ext cx="9144000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spcBef>
                <a:spcPts val="1000"/>
              </a:spcBef>
              <a:buClrTx/>
              <a:buFontTx/>
              <a:buNone/>
            </a:pPr>
            <a:r>
              <a:rPr lang="en-AU" altLang="en-US" sz="1600" b="1"/>
              <a:t>NCEP, 30 November 2</a:t>
            </a:r>
            <a:r>
              <a:rPr lang="en-NZ" altLang="en-US" sz="1600" b="1"/>
              <a:t>017</a:t>
            </a:r>
          </a:p>
        </p:txBody>
      </p:sp>
    </p:spTree>
    <p:extLst>
      <p:ext uri="{BB962C8B-B14F-4D97-AF65-F5344CB8AC3E}">
        <p14:creationId xmlns:p14="http://schemas.microsoft.com/office/powerpoint/2010/main" val="13798139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472395" y="1354684"/>
            <a:ext cx="3688625" cy="160566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Schematic of an optimisation algorithm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73504" y="5704046"/>
            <a:ext cx="1733549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NZ" dirty="0"/>
              <a:t>Select a new sample point </a:t>
            </a:r>
            <a:r>
              <a:rPr lang="en-NZ" b="1" i="1" dirty="0"/>
              <a:t>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47699" y="1818177"/>
            <a:ext cx="2508068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NZ" dirty="0"/>
              <a:t>Call the user-supplied objective function to compute </a:t>
            </a:r>
            <a:r>
              <a:rPr lang="en-NZ" i="1" dirty="0"/>
              <a:t>f(</a:t>
            </a:r>
            <a:r>
              <a:rPr lang="en-NZ" b="1" i="1" dirty="0"/>
              <a:t>x</a:t>
            </a:r>
            <a:r>
              <a:rPr lang="en-NZ" i="1" dirty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47698" y="2982738"/>
            <a:ext cx="2508067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NZ" dirty="0"/>
              <a:t>Do some computation on all the </a:t>
            </a:r>
            <a:r>
              <a:rPr lang="en-NZ" b="1" i="1" dirty="0"/>
              <a:t>x </a:t>
            </a:r>
            <a:r>
              <a:rPr lang="en-NZ" dirty="0"/>
              <a:t>and </a:t>
            </a:r>
            <a:r>
              <a:rPr lang="en-NZ" i="1" dirty="0"/>
              <a:t>f </a:t>
            </a:r>
            <a:r>
              <a:rPr lang="en-NZ" dirty="0"/>
              <a:t>values sampled so far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47698" y="4198445"/>
            <a:ext cx="2508067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NZ" dirty="0"/>
              <a:t>Have we met our convergence criteria?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50422" y="886034"/>
            <a:ext cx="2508067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NZ" dirty="0"/>
              <a:t>User supplied starting value of </a:t>
            </a:r>
            <a:r>
              <a:rPr lang="en-NZ" b="1" i="1" dirty="0"/>
              <a:t>x</a:t>
            </a:r>
          </a:p>
        </p:txBody>
      </p:sp>
      <p:cxnSp>
        <p:nvCxnSpPr>
          <p:cNvPr id="13" name="Straight Arrow Connector 12"/>
          <p:cNvCxnSpPr>
            <a:stCxn id="11" idx="2"/>
            <a:endCxn id="8" idx="0"/>
          </p:cNvCxnSpPr>
          <p:nvPr/>
        </p:nvCxnSpPr>
        <p:spPr>
          <a:xfrm flipH="1">
            <a:off x="3001733" y="1532365"/>
            <a:ext cx="2723" cy="2858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18" idx="0"/>
          </p:cNvCxnSpPr>
          <p:nvPr/>
        </p:nvCxnSpPr>
        <p:spPr>
          <a:xfrm>
            <a:off x="2240280" y="4834890"/>
            <a:ext cx="0" cy="2646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8" idx="2"/>
            <a:endCxn id="9" idx="0"/>
          </p:cNvCxnSpPr>
          <p:nvPr/>
        </p:nvCxnSpPr>
        <p:spPr>
          <a:xfrm flipH="1">
            <a:off x="3001732" y="2741507"/>
            <a:ext cx="1" cy="2412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2"/>
            <a:endCxn id="10" idx="0"/>
          </p:cNvCxnSpPr>
          <p:nvPr/>
        </p:nvCxnSpPr>
        <p:spPr>
          <a:xfrm>
            <a:off x="3001732" y="3906068"/>
            <a:ext cx="0" cy="2923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230335" y="5106311"/>
            <a:ext cx="657497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NZ" dirty="0"/>
              <a:t>YES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11531" y="5099510"/>
            <a:ext cx="657497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NZ" dirty="0"/>
              <a:t>NO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559084" y="4858260"/>
            <a:ext cx="0" cy="2412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5" idx="0"/>
          </p:cNvCxnSpPr>
          <p:nvPr/>
        </p:nvCxnSpPr>
        <p:spPr>
          <a:xfrm flipH="1">
            <a:off x="2240279" y="5462796"/>
            <a:ext cx="6530" cy="2412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21"/>
          <p:cNvCxnSpPr>
            <a:stCxn id="5" idx="1"/>
            <a:endCxn id="8" idx="1"/>
          </p:cNvCxnSpPr>
          <p:nvPr/>
        </p:nvCxnSpPr>
        <p:spPr>
          <a:xfrm rot="10800000" flipH="1">
            <a:off x="1373503" y="2279842"/>
            <a:ext cx="374195" cy="3747370"/>
          </a:xfrm>
          <a:prstGeom prst="bentConnector3">
            <a:avLst>
              <a:gd name="adj1" fmla="val -6109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302452" y="5842545"/>
            <a:ext cx="1518557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NZ" dirty="0"/>
              <a:t>Optimal </a:t>
            </a:r>
            <a:r>
              <a:rPr lang="en-NZ" b="1" i="1" dirty="0"/>
              <a:t>x</a:t>
            </a:r>
            <a:r>
              <a:rPr lang="en-NZ" dirty="0"/>
              <a:t>, </a:t>
            </a:r>
            <a:r>
              <a:rPr lang="en-NZ" i="1" dirty="0"/>
              <a:t>f(</a:t>
            </a:r>
            <a:r>
              <a:rPr lang="en-NZ" b="1" i="1" dirty="0"/>
              <a:t>x</a:t>
            </a:r>
            <a:r>
              <a:rPr lang="en-NZ" i="1" dirty="0"/>
              <a:t>)</a:t>
            </a:r>
          </a:p>
        </p:txBody>
      </p:sp>
      <p:cxnSp>
        <p:nvCxnSpPr>
          <p:cNvPr id="27" name="Straight Arrow Connector 26"/>
          <p:cNvCxnSpPr>
            <a:stCxn id="17" idx="2"/>
            <a:endCxn id="25" idx="0"/>
          </p:cNvCxnSpPr>
          <p:nvPr/>
        </p:nvCxnSpPr>
        <p:spPr>
          <a:xfrm>
            <a:off x="3559084" y="5475643"/>
            <a:ext cx="502647" cy="3669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686300" y="1816662"/>
            <a:ext cx="3086100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Run the model system with parameter set </a:t>
            </a:r>
            <a:r>
              <a:rPr lang="en-NZ" b="1" i="1" dirty="0"/>
              <a:t>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Return the resulting </a:t>
            </a:r>
            <a:r>
              <a:rPr lang="en-NZ" i="1" dirty="0"/>
              <a:t>f(</a:t>
            </a:r>
            <a:r>
              <a:rPr lang="en-NZ" b="1" i="1" dirty="0"/>
              <a:t>x</a:t>
            </a:r>
            <a:r>
              <a:rPr lang="en-NZ" i="1" dirty="0"/>
              <a:t>)</a:t>
            </a:r>
          </a:p>
        </p:txBody>
      </p:sp>
      <p:cxnSp>
        <p:nvCxnSpPr>
          <p:cNvPr id="47" name="Straight Arrow Connector 46"/>
          <p:cNvCxnSpPr>
            <a:stCxn id="8" idx="3"/>
            <a:endCxn id="40" idx="1"/>
          </p:cNvCxnSpPr>
          <p:nvPr/>
        </p:nvCxnSpPr>
        <p:spPr>
          <a:xfrm flipV="1">
            <a:off x="4255767" y="2278327"/>
            <a:ext cx="430533" cy="151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714875" y="1354683"/>
            <a:ext cx="3028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objective function subroutine: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261775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133"/>
          <p:cNvSpPr/>
          <p:nvPr/>
        </p:nvSpPr>
        <p:spPr>
          <a:xfrm>
            <a:off x="710291" y="803869"/>
            <a:ext cx="8045089" cy="44410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3" name="Rounded Rectangle 32"/>
          <p:cNvSpPr/>
          <p:nvPr/>
        </p:nvSpPr>
        <p:spPr>
          <a:xfrm>
            <a:off x="4517923" y="902956"/>
            <a:ext cx="4045134" cy="36295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291" y="89544"/>
            <a:ext cx="8221437" cy="723445"/>
          </a:xfrm>
        </p:spPr>
        <p:txBody>
          <a:bodyPr>
            <a:normAutofit fontScale="90000"/>
          </a:bodyPr>
          <a:lstStyle/>
          <a:p>
            <a:r>
              <a:rPr lang="en-NZ" dirty="0"/>
              <a:t>Schematic of an optimisation algorithm – with generic objective function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6252" y="4491740"/>
            <a:ext cx="1614864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NZ" dirty="0"/>
              <a:t>Select a new sample point </a:t>
            </a:r>
            <a:r>
              <a:rPr lang="en-NZ" b="1" i="1" dirty="0"/>
              <a:t>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2613" y="1462456"/>
            <a:ext cx="3204752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NZ" dirty="0"/>
              <a:t>Call the user-supplied objective function to compute </a:t>
            </a:r>
            <a:r>
              <a:rPr lang="en-NZ" i="1" dirty="0"/>
              <a:t>f(</a:t>
            </a:r>
            <a:r>
              <a:rPr lang="en-NZ" b="1" i="1" dirty="0"/>
              <a:t>x</a:t>
            </a:r>
            <a:r>
              <a:rPr lang="en-NZ" i="1" dirty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92377" y="2336313"/>
            <a:ext cx="3204753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NZ" dirty="0"/>
              <a:t>Do some computation on all the </a:t>
            </a:r>
            <a:r>
              <a:rPr lang="en-NZ" b="1" i="1" dirty="0"/>
              <a:t>x </a:t>
            </a:r>
            <a:r>
              <a:rPr lang="en-NZ" dirty="0"/>
              <a:t>and </a:t>
            </a:r>
            <a:r>
              <a:rPr lang="en-NZ" i="1" dirty="0"/>
              <a:t>f </a:t>
            </a:r>
            <a:r>
              <a:rPr lang="en-NZ" dirty="0"/>
              <a:t>values sampled so far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86250" y="3167757"/>
            <a:ext cx="3204752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NZ" dirty="0"/>
              <a:t>Have we met our convergence criteria?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92378" y="885909"/>
            <a:ext cx="320475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NZ" dirty="0"/>
              <a:t>User supplied starting value of </a:t>
            </a:r>
            <a:r>
              <a:rPr lang="en-NZ" b="1" i="1" dirty="0"/>
              <a:t>x</a:t>
            </a:r>
          </a:p>
        </p:txBody>
      </p:sp>
      <p:cxnSp>
        <p:nvCxnSpPr>
          <p:cNvPr id="13" name="Straight Arrow Connector 12"/>
          <p:cNvCxnSpPr>
            <a:stCxn id="11" idx="2"/>
            <a:endCxn id="8" idx="0"/>
          </p:cNvCxnSpPr>
          <p:nvPr/>
        </p:nvCxnSpPr>
        <p:spPr>
          <a:xfrm>
            <a:off x="2694754" y="1255241"/>
            <a:ext cx="235" cy="207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8" idx="2"/>
            <a:endCxn id="5" idx="0"/>
          </p:cNvCxnSpPr>
          <p:nvPr/>
        </p:nvCxnSpPr>
        <p:spPr>
          <a:xfrm flipH="1">
            <a:off x="1853684" y="4356012"/>
            <a:ext cx="1" cy="1357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8" idx="2"/>
            <a:endCxn id="9" idx="0"/>
          </p:cNvCxnSpPr>
          <p:nvPr/>
        </p:nvCxnSpPr>
        <p:spPr>
          <a:xfrm flipH="1">
            <a:off x="2694754" y="2108787"/>
            <a:ext cx="235" cy="2275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2"/>
            <a:endCxn id="10" idx="0"/>
          </p:cNvCxnSpPr>
          <p:nvPr/>
        </p:nvCxnSpPr>
        <p:spPr>
          <a:xfrm flipH="1">
            <a:off x="2688626" y="2982644"/>
            <a:ext cx="6128" cy="1851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058672" y="4024236"/>
            <a:ext cx="657497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NZ" dirty="0"/>
              <a:t>YES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24936" y="3986680"/>
            <a:ext cx="657497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NZ" dirty="0"/>
              <a:t>NO</a:t>
            </a:r>
          </a:p>
        </p:txBody>
      </p:sp>
      <p:cxnSp>
        <p:nvCxnSpPr>
          <p:cNvPr id="19" name="Straight Arrow Connector 18"/>
          <p:cNvCxnSpPr>
            <a:endCxn id="17" idx="0"/>
          </p:cNvCxnSpPr>
          <p:nvPr/>
        </p:nvCxnSpPr>
        <p:spPr>
          <a:xfrm>
            <a:off x="3387420" y="3817378"/>
            <a:ext cx="1" cy="2068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8" idx="0"/>
          </p:cNvCxnSpPr>
          <p:nvPr/>
        </p:nvCxnSpPr>
        <p:spPr>
          <a:xfrm flipH="1">
            <a:off x="1853685" y="3814088"/>
            <a:ext cx="1" cy="1725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21"/>
          <p:cNvCxnSpPr>
            <a:stCxn id="5" idx="1"/>
            <a:endCxn id="8" idx="1"/>
          </p:cNvCxnSpPr>
          <p:nvPr/>
        </p:nvCxnSpPr>
        <p:spPr>
          <a:xfrm rot="10800000" flipH="1">
            <a:off x="1046251" y="1785622"/>
            <a:ext cx="46361" cy="3029284"/>
          </a:xfrm>
          <a:prstGeom prst="bentConnector3">
            <a:avLst>
              <a:gd name="adj1" fmla="val -49308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830241" y="4634553"/>
            <a:ext cx="1518557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NZ" dirty="0"/>
              <a:t>Optimal </a:t>
            </a:r>
            <a:r>
              <a:rPr lang="en-NZ" b="1" i="1" dirty="0"/>
              <a:t>x</a:t>
            </a:r>
            <a:r>
              <a:rPr lang="en-NZ" dirty="0"/>
              <a:t>, </a:t>
            </a:r>
            <a:r>
              <a:rPr lang="en-NZ" i="1" dirty="0"/>
              <a:t>f(</a:t>
            </a:r>
            <a:r>
              <a:rPr lang="en-NZ" b="1" i="1" dirty="0"/>
              <a:t>x</a:t>
            </a:r>
            <a:r>
              <a:rPr lang="en-NZ" i="1" dirty="0"/>
              <a:t>)</a:t>
            </a:r>
          </a:p>
        </p:txBody>
      </p:sp>
      <p:cxnSp>
        <p:nvCxnSpPr>
          <p:cNvPr id="27" name="Straight Arrow Connector 26"/>
          <p:cNvCxnSpPr>
            <a:stCxn id="17" idx="2"/>
            <a:endCxn id="25" idx="0"/>
          </p:cNvCxnSpPr>
          <p:nvPr/>
        </p:nvCxnSpPr>
        <p:spPr>
          <a:xfrm>
            <a:off x="3387421" y="4393568"/>
            <a:ext cx="202099" cy="2409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703972" y="1386359"/>
            <a:ext cx="3647889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NZ" dirty="0"/>
              <a:t>Is </a:t>
            </a:r>
            <a:r>
              <a:rPr lang="en-NZ" b="1" i="1" dirty="0"/>
              <a:t>x</a:t>
            </a:r>
            <a:r>
              <a:rPr lang="en-NZ" dirty="0"/>
              <a:t> is in a lookup table of previous results?</a:t>
            </a:r>
            <a:endParaRPr lang="en-NZ" i="1" dirty="0"/>
          </a:p>
        </p:txBody>
      </p:sp>
      <p:cxnSp>
        <p:nvCxnSpPr>
          <p:cNvPr id="47" name="Straight Arrow Connector 46"/>
          <p:cNvCxnSpPr>
            <a:stCxn id="8" idx="3"/>
            <a:endCxn id="40" idx="1"/>
          </p:cNvCxnSpPr>
          <p:nvPr/>
        </p:nvCxnSpPr>
        <p:spPr>
          <a:xfrm flipV="1">
            <a:off x="4297365" y="1709525"/>
            <a:ext cx="406607" cy="76097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252650" y="5346251"/>
            <a:ext cx="5399860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NZ" dirty="0"/>
              <a:t>Model system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Run the whole model system with parameter set </a:t>
            </a:r>
            <a:r>
              <a:rPr lang="en-NZ" b="1" i="1" dirty="0"/>
              <a:t>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Add </a:t>
            </a:r>
            <a:r>
              <a:rPr lang="en-NZ" b="1" i="1" dirty="0"/>
              <a:t>x</a:t>
            </a:r>
            <a:r>
              <a:rPr lang="en-NZ" dirty="0"/>
              <a:t>, </a:t>
            </a:r>
            <a:r>
              <a:rPr lang="en-NZ" i="1" dirty="0"/>
              <a:t>f(</a:t>
            </a:r>
            <a:r>
              <a:rPr lang="en-NZ" b="1" i="1" dirty="0"/>
              <a:t>x</a:t>
            </a:r>
            <a:r>
              <a:rPr lang="en-NZ" i="1" dirty="0"/>
              <a:t>)</a:t>
            </a:r>
            <a:r>
              <a:rPr lang="en-NZ" dirty="0"/>
              <a:t> to the lookup table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06830" y="6401196"/>
            <a:ext cx="5095603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NZ" dirty="0"/>
              <a:t>REPEAT UNTIL THE OPTIMISATION CODE COMPLETES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446520" y="2268012"/>
            <a:ext cx="1988820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NZ" dirty="0"/>
              <a:t>NO: Write the parameter set </a:t>
            </a:r>
            <a:r>
              <a:rPr lang="en-NZ" b="1" i="1" dirty="0"/>
              <a:t>x </a:t>
            </a:r>
            <a:r>
              <a:rPr lang="en-NZ" dirty="0"/>
              <a:t>to a model input file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87216" y="2250599"/>
            <a:ext cx="1518558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NZ" dirty="0"/>
              <a:t>YES: return </a:t>
            </a:r>
          </a:p>
          <a:p>
            <a:r>
              <a:rPr lang="en-NZ" dirty="0"/>
              <a:t>tabulated  </a:t>
            </a:r>
            <a:r>
              <a:rPr lang="en-NZ" i="1" dirty="0"/>
              <a:t>f(</a:t>
            </a:r>
            <a:r>
              <a:rPr lang="en-NZ" b="1" i="1" dirty="0"/>
              <a:t>x</a:t>
            </a:r>
            <a:r>
              <a:rPr lang="en-NZ" i="1" dirty="0"/>
              <a:t>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09410" y="3421527"/>
            <a:ext cx="1462146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NZ" dirty="0">
                <a:solidFill>
                  <a:srgbClr val="FF0000"/>
                </a:solidFill>
              </a:rPr>
              <a:t>Stop the optimisation algorithm</a:t>
            </a:r>
          </a:p>
        </p:txBody>
      </p:sp>
      <p:cxnSp>
        <p:nvCxnSpPr>
          <p:cNvPr id="29" name="Straight Arrow Connector 28"/>
          <p:cNvCxnSpPr>
            <a:endCxn id="24" idx="0"/>
          </p:cNvCxnSpPr>
          <p:nvPr/>
        </p:nvCxnSpPr>
        <p:spPr>
          <a:xfrm>
            <a:off x="5446495" y="2026582"/>
            <a:ext cx="0" cy="224017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23" idx="0"/>
          </p:cNvCxnSpPr>
          <p:nvPr/>
        </p:nvCxnSpPr>
        <p:spPr>
          <a:xfrm>
            <a:off x="7440930" y="2026582"/>
            <a:ext cx="0" cy="241430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3" idx="2"/>
            <a:endCxn id="28" idx="0"/>
          </p:cNvCxnSpPr>
          <p:nvPr/>
        </p:nvCxnSpPr>
        <p:spPr>
          <a:xfrm flipH="1">
            <a:off x="7440483" y="3191342"/>
            <a:ext cx="447" cy="230185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4" idx="1"/>
          </p:cNvCxnSpPr>
          <p:nvPr/>
        </p:nvCxnSpPr>
        <p:spPr>
          <a:xfrm flipH="1" flipV="1">
            <a:off x="4305403" y="2082317"/>
            <a:ext cx="381813" cy="491448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>
            <a:stCxn id="28" idx="2"/>
          </p:cNvCxnSpPr>
          <p:nvPr/>
        </p:nvCxnSpPr>
        <p:spPr>
          <a:xfrm flipH="1">
            <a:off x="7401447" y="4344857"/>
            <a:ext cx="39036" cy="10084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Connector: Elbow 21"/>
          <p:cNvCxnSpPr>
            <a:stCxn id="21" idx="3"/>
            <a:endCxn id="134" idx="0"/>
          </p:cNvCxnSpPr>
          <p:nvPr/>
        </p:nvCxnSpPr>
        <p:spPr>
          <a:xfrm flipH="1" flipV="1">
            <a:off x="4732836" y="803869"/>
            <a:ext cx="3919674" cy="5004047"/>
          </a:xfrm>
          <a:prstGeom prst="bentConnector4">
            <a:avLst>
              <a:gd name="adj1" fmla="val -8457"/>
              <a:gd name="adj2" fmla="val 10456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849855" y="977390"/>
            <a:ext cx="3321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objective function subroutine: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668652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90767-80D2-4753-87DE-8A696A281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The new optimisation 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797C3-78AC-4928-A4DE-9A2FECF25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291" y="1197429"/>
            <a:ext cx="8221437" cy="2155371"/>
          </a:xfrm>
        </p:spPr>
        <p:txBody>
          <a:bodyPr>
            <a:normAutofit lnSpcReduction="10000"/>
          </a:bodyPr>
          <a:lstStyle/>
          <a:p>
            <a:r>
              <a:rPr lang="en-NZ" dirty="0"/>
              <a:t>The optimisation program no longer has the computation of the real objective function built in</a:t>
            </a:r>
          </a:p>
          <a:p>
            <a:r>
              <a:rPr lang="en-NZ" dirty="0"/>
              <a:t>Instead, the optimisation programme simply takes the set of previous results, and either decides that the process has converged, or returns the next set of parameter values to try (according to a chosen algorithm)</a:t>
            </a:r>
          </a:p>
          <a:p>
            <a:r>
              <a:rPr lang="en-NZ" dirty="0"/>
              <a:t>A separate modelling system takes a set of parameters, and returns an error score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8A2A0A4-14DA-49F9-A0EC-2DE72A838062}"/>
              </a:ext>
            </a:extLst>
          </p:cNvPr>
          <p:cNvSpPr/>
          <p:nvPr/>
        </p:nvSpPr>
        <p:spPr>
          <a:xfrm>
            <a:off x="1295400" y="4076700"/>
            <a:ext cx="2425700" cy="2057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03EA46B-9629-42B3-8871-1C8F0ED5E3D7}"/>
              </a:ext>
            </a:extLst>
          </p:cNvPr>
          <p:cNvSpPr/>
          <p:nvPr/>
        </p:nvSpPr>
        <p:spPr>
          <a:xfrm>
            <a:off x="5549900" y="4076700"/>
            <a:ext cx="2425700" cy="2057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C5E5A8D7-5D1F-40D6-A9ED-C7E978B56151}"/>
              </a:ext>
            </a:extLst>
          </p:cNvPr>
          <p:cNvSpPr/>
          <p:nvPr/>
        </p:nvSpPr>
        <p:spPr>
          <a:xfrm>
            <a:off x="3877467" y="4165600"/>
            <a:ext cx="1532733" cy="77573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020D5A5A-0DCF-43EF-9FAD-4378F0CA7668}"/>
              </a:ext>
            </a:extLst>
          </p:cNvPr>
          <p:cNvSpPr/>
          <p:nvPr/>
        </p:nvSpPr>
        <p:spPr>
          <a:xfrm rot="10800000">
            <a:off x="3784599" y="5195332"/>
            <a:ext cx="1638300" cy="665718"/>
          </a:xfrm>
          <a:prstGeom prst="rightArrow">
            <a:avLst>
              <a:gd name="adj1" fmla="val 50000"/>
              <a:gd name="adj2" fmla="val 59804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661AE8-B20A-4EA6-9D8A-5138939ACC0E}"/>
              </a:ext>
            </a:extLst>
          </p:cNvPr>
          <p:cNvSpPr txBox="1"/>
          <p:nvPr/>
        </p:nvSpPr>
        <p:spPr>
          <a:xfrm>
            <a:off x="1589881" y="4689901"/>
            <a:ext cx="1836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dirty="0"/>
              <a:t>Optimisation</a:t>
            </a:r>
          </a:p>
          <a:p>
            <a:r>
              <a:rPr lang="en-NZ" sz="2400" dirty="0"/>
              <a:t>Program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DB881C-393D-42A7-86FA-D953AB073ED7}"/>
              </a:ext>
            </a:extLst>
          </p:cNvPr>
          <p:cNvSpPr txBox="1"/>
          <p:nvPr/>
        </p:nvSpPr>
        <p:spPr>
          <a:xfrm>
            <a:off x="6138863" y="4587875"/>
            <a:ext cx="1836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dirty="0"/>
              <a:t>Model</a:t>
            </a:r>
          </a:p>
          <a:p>
            <a:r>
              <a:rPr lang="en-NZ" sz="2400" dirty="0"/>
              <a:t>Suite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5A9C91-ED13-4FDB-A14E-D4CB7AE393C6}"/>
              </a:ext>
            </a:extLst>
          </p:cNvPr>
          <p:cNvSpPr txBox="1"/>
          <p:nvPr/>
        </p:nvSpPr>
        <p:spPr>
          <a:xfrm>
            <a:off x="3878657" y="4330700"/>
            <a:ext cx="1480741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Parameters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65D254-7A44-41EC-8875-C8EE52C53151}"/>
              </a:ext>
            </a:extLst>
          </p:cNvPr>
          <p:cNvSpPr txBox="1"/>
          <p:nvPr/>
        </p:nvSpPr>
        <p:spPr>
          <a:xfrm>
            <a:off x="3981450" y="5336232"/>
            <a:ext cx="142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Error score</a:t>
            </a:r>
          </a:p>
        </p:txBody>
      </p:sp>
    </p:spTree>
    <p:extLst>
      <p:ext uri="{BB962C8B-B14F-4D97-AF65-F5344CB8AC3E}">
        <p14:creationId xmlns:p14="http://schemas.microsoft.com/office/powerpoint/2010/main" val="3786401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897" y="40260"/>
            <a:ext cx="279146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A </a:t>
            </a:r>
            <a:r>
              <a:rPr lang="en-NZ" dirty="0" err="1"/>
              <a:t>Cylc</a:t>
            </a:r>
            <a:r>
              <a:rPr lang="en-NZ" dirty="0"/>
              <a:t> optimisation suite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1349" y="980501"/>
            <a:ext cx="33270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Instead of cycling on time, use integer cycling, on iteration number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1222873" y="2016087"/>
            <a:ext cx="3767226" cy="837282"/>
            <a:chOff x="1222873" y="2016087"/>
            <a:chExt cx="3767226" cy="837282"/>
          </a:xfrm>
        </p:grpSpPr>
        <p:sp>
          <p:nvSpPr>
            <p:cNvPr id="8" name="TextBox 7"/>
            <p:cNvSpPr txBox="1"/>
            <p:nvPr/>
          </p:nvSpPr>
          <p:spPr>
            <a:xfrm>
              <a:off x="1222873" y="2016087"/>
              <a:ext cx="3178830" cy="64633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NZ" dirty="0"/>
                <a:t>Run the optimisation algorithm to pick the next parameter set</a:t>
              </a:r>
            </a:p>
          </p:txBody>
        </p:sp>
        <p:cxnSp>
          <p:nvCxnSpPr>
            <p:cNvPr id="13" name="Straight Arrow Connector 12"/>
            <p:cNvCxnSpPr>
              <a:stCxn id="8" idx="3"/>
            </p:cNvCxnSpPr>
            <p:nvPr/>
          </p:nvCxnSpPr>
          <p:spPr>
            <a:xfrm>
              <a:off x="4401703" y="2339253"/>
              <a:ext cx="588396" cy="5141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1112372" y="2728507"/>
            <a:ext cx="3591830" cy="646331"/>
            <a:chOff x="1112372" y="2728507"/>
            <a:chExt cx="3591830" cy="646331"/>
          </a:xfrm>
        </p:grpSpPr>
        <p:sp>
          <p:nvSpPr>
            <p:cNvPr id="9" name="TextBox 8"/>
            <p:cNvSpPr txBox="1"/>
            <p:nvPr/>
          </p:nvSpPr>
          <p:spPr>
            <a:xfrm>
              <a:off x="1112372" y="2728507"/>
              <a:ext cx="3096071" cy="64633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NZ" dirty="0"/>
                <a:t>Create a model input file with the requested parameter set</a:t>
              </a:r>
            </a:p>
          </p:txBody>
        </p:sp>
        <p:cxnSp>
          <p:nvCxnSpPr>
            <p:cNvPr id="15" name="Straight Arrow Connector 14"/>
            <p:cNvCxnSpPr>
              <a:stCxn id="9" idx="3"/>
            </p:cNvCxnSpPr>
            <p:nvPr/>
          </p:nvCxnSpPr>
          <p:spPr>
            <a:xfrm>
              <a:off x="4208443" y="3051673"/>
              <a:ext cx="495759" cy="2878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1707614" y="3469260"/>
            <a:ext cx="3492347" cy="646331"/>
            <a:chOff x="1707614" y="3469260"/>
            <a:chExt cx="3492347" cy="646331"/>
          </a:xfrm>
        </p:grpSpPr>
        <p:sp>
          <p:nvSpPr>
            <p:cNvPr id="10" name="TextBox 9"/>
            <p:cNvSpPr txBox="1"/>
            <p:nvPr/>
          </p:nvSpPr>
          <p:spPr>
            <a:xfrm>
              <a:off x="1707614" y="3469260"/>
              <a:ext cx="2072814" cy="64633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NZ" dirty="0"/>
                <a:t>Start a new copy of the model suite</a:t>
              </a:r>
            </a:p>
          </p:txBody>
        </p:sp>
        <p:cxnSp>
          <p:nvCxnSpPr>
            <p:cNvPr id="17" name="Straight Arrow Connector 16"/>
            <p:cNvCxnSpPr>
              <a:stCxn id="10" idx="3"/>
            </p:cNvCxnSpPr>
            <p:nvPr/>
          </p:nvCxnSpPr>
          <p:spPr>
            <a:xfrm>
              <a:off x="3780428" y="3792426"/>
              <a:ext cx="1419533" cy="10754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1308569" y="4302351"/>
            <a:ext cx="3891392" cy="646331"/>
            <a:chOff x="1308569" y="4302351"/>
            <a:chExt cx="3891392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1308569" y="4302351"/>
              <a:ext cx="2644048" cy="64633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NZ" dirty="0"/>
                <a:t>Update the lookup table with the result</a:t>
              </a:r>
            </a:p>
          </p:txBody>
        </p:sp>
        <p:cxnSp>
          <p:nvCxnSpPr>
            <p:cNvPr id="19" name="Straight Arrow Connector 18"/>
            <p:cNvCxnSpPr>
              <a:stCxn id="11" idx="3"/>
            </p:cNvCxnSpPr>
            <p:nvPr/>
          </p:nvCxnSpPr>
          <p:spPr>
            <a:xfrm flipV="1">
              <a:off x="3952617" y="4406747"/>
              <a:ext cx="1247344" cy="2187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6105525" y="3339485"/>
            <a:ext cx="3038475" cy="646331"/>
            <a:chOff x="6105525" y="3339485"/>
            <a:chExt cx="3038475" cy="646331"/>
          </a:xfrm>
        </p:grpSpPr>
        <p:sp>
          <p:nvSpPr>
            <p:cNvPr id="21" name="TextBox 20"/>
            <p:cNvSpPr txBox="1"/>
            <p:nvPr/>
          </p:nvSpPr>
          <p:spPr>
            <a:xfrm>
              <a:off x="7105880" y="3339485"/>
              <a:ext cx="2038120" cy="64633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NZ" dirty="0"/>
                <a:t>Or write some final outputs and stop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H="1">
              <a:off x="6105525" y="3611564"/>
              <a:ext cx="967305" cy="28840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4990099" y="353275"/>
            <a:ext cx="3826339" cy="2356028"/>
            <a:chOff x="4990099" y="353275"/>
            <a:chExt cx="3826339" cy="2356028"/>
          </a:xfrm>
        </p:grpSpPr>
        <p:sp>
          <p:nvSpPr>
            <p:cNvPr id="27" name="Oval 26"/>
            <p:cNvSpPr/>
            <p:nvPr/>
          </p:nvSpPr>
          <p:spPr>
            <a:xfrm>
              <a:off x="4990099" y="777491"/>
              <a:ext cx="2301678" cy="1931812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648651" y="353275"/>
              <a:ext cx="1167787" cy="37357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NZ" dirty="0"/>
                <a:t>iteration 1</a:t>
              </a:r>
            </a:p>
          </p:txBody>
        </p:sp>
        <p:cxnSp>
          <p:nvCxnSpPr>
            <p:cNvPr id="30" name="Straight Arrow Connector 29"/>
            <p:cNvCxnSpPr>
              <a:stCxn id="28" idx="1"/>
              <a:endCxn id="27" idx="7"/>
            </p:cNvCxnSpPr>
            <p:nvPr/>
          </p:nvCxnSpPr>
          <p:spPr>
            <a:xfrm flipH="1">
              <a:off x="6954704" y="540063"/>
              <a:ext cx="693947" cy="52033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4311898" y="2588178"/>
            <a:ext cx="4147666" cy="1946593"/>
            <a:chOff x="4311898" y="2588178"/>
            <a:chExt cx="4147666" cy="1946593"/>
          </a:xfrm>
        </p:grpSpPr>
        <p:sp>
          <p:nvSpPr>
            <p:cNvPr id="32" name="Oval 31"/>
            <p:cNvSpPr/>
            <p:nvPr/>
          </p:nvSpPr>
          <p:spPr>
            <a:xfrm>
              <a:off x="4311898" y="2656131"/>
              <a:ext cx="2231298" cy="1878640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291777" y="2588178"/>
              <a:ext cx="1167787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NZ" dirty="0"/>
                <a:t>iteration 2</a:t>
              </a:r>
            </a:p>
          </p:txBody>
        </p:sp>
        <p:cxnSp>
          <p:nvCxnSpPr>
            <p:cNvPr id="37" name="Straight Arrow Connector 36"/>
            <p:cNvCxnSpPr>
              <a:stCxn id="33" idx="1"/>
              <a:endCxn id="32" idx="7"/>
            </p:cNvCxnSpPr>
            <p:nvPr/>
          </p:nvCxnSpPr>
          <p:spPr>
            <a:xfrm flipH="1">
              <a:off x="6216430" y="2772844"/>
              <a:ext cx="1075347" cy="15840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5283821" y="4534771"/>
            <a:ext cx="3572149" cy="1878640"/>
            <a:chOff x="5283821" y="4534771"/>
            <a:chExt cx="3572149" cy="1878640"/>
          </a:xfrm>
        </p:grpSpPr>
        <p:sp>
          <p:nvSpPr>
            <p:cNvPr id="34" name="TextBox 33"/>
            <p:cNvSpPr txBox="1"/>
            <p:nvPr/>
          </p:nvSpPr>
          <p:spPr>
            <a:xfrm>
              <a:off x="7688183" y="4794480"/>
              <a:ext cx="1167787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NZ" dirty="0"/>
                <a:t>iteration 3</a:t>
              </a:r>
            </a:p>
          </p:txBody>
        </p:sp>
        <p:sp>
          <p:nvSpPr>
            <p:cNvPr id="35" name="Oval 34"/>
            <p:cNvSpPr/>
            <p:nvPr/>
          </p:nvSpPr>
          <p:spPr>
            <a:xfrm>
              <a:off x="5283821" y="4534771"/>
              <a:ext cx="2231298" cy="1878640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 flipH="1">
              <a:off x="7404651" y="4979146"/>
              <a:ext cx="255037" cy="10072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5725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291" y="205109"/>
            <a:ext cx="3839675" cy="723445"/>
          </a:xfrm>
        </p:spPr>
        <p:txBody>
          <a:bodyPr>
            <a:noAutofit/>
          </a:bodyPr>
          <a:lstStyle/>
          <a:p>
            <a:r>
              <a:rPr lang="en-NZ" dirty="0"/>
              <a:t>Evolution of the optimisation (ST4 – 1 year)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614" y="183542"/>
            <a:ext cx="4789386" cy="6674458"/>
          </a:xfrm>
        </p:spPr>
      </p:pic>
      <p:sp>
        <p:nvSpPr>
          <p:cNvPr id="6" name="TextBox 5"/>
          <p:cNvSpPr txBox="1"/>
          <p:nvPr/>
        </p:nvSpPr>
        <p:spPr>
          <a:xfrm>
            <a:off x="647839" y="942708"/>
            <a:ext cx="3902127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dirty="0"/>
              <a:t>ST4 Ardhuin et al (2010) parameterisation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dirty="0"/>
              <a:t>19 adjustable parameters: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NZ" sz="2000" dirty="0"/>
              <a:t>8 from wind input term (including swell)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NZ" sz="2000" dirty="0"/>
              <a:t>8 from dissipation terms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NZ" sz="2000" dirty="0"/>
              <a:t>1 for DIA nonlinear interaction strength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NZ" sz="2000" dirty="0"/>
              <a:t>2 sea ice concentration thresholds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dirty="0"/>
              <a:t>Calibration run from Jan-Dec 1997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dirty="0"/>
              <a:t>Stopping criteria: &lt; 0.1% change in </a:t>
            </a:r>
            <a:r>
              <a:rPr lang="en-NZ" sz="2000" i="1" dirty="0"/>
              <a:t>f</a:t>
            </a:r>
            <a:r>
              <a:rPr lang="en-NZ" sz="2000" dirty="0"/>
              <a:t> or </a:t>
            </a:r>
            <a:r>
              <a:rPr lang="en-NZ" sz="2000" b="1" i="1" dirty="0"/>
              <a:t>x</a:t>
            </a:r>
            <a:r>
              <a:rPr lang="en-NZ" sz="20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dirty="0"/>
              <a:t>Error metric reduced from:</a:t>
            </a:r>
          </a:p>
          <a:p>
            <a:pPr lvl="1"/>
            <a:r>
              <a:rPr lang="en-NZ" sz="2000" dirty="0"/>
              <a:t>0.1436 (initialised with Ardhuin et al (2010) defaults (TEST441), to</a:t>
            </a:r>
          </a:p>
          <a:p>
            <a:pPr lvl="1"/>
            <a:r>
              <a:rPr lang="en-NZ" sz="2000" dirty="0"/>
              <a:t>0.1431 (after 89 iterations)</a:t>
            </a:r>
          </a:p>
        </p:txBody>
      </p:sp>
    </p:spTree>
    <p:extLst>
      <p:ext uri="{BB962C8B-B14F-4D97-AF65-F5344CB8AC3E}">
        <p14:creationId xmlns:p14="http://schemas.microsoft.com/office/powerpoint/2010/main" val="3354745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291" y="365129"/>
            <a:ext cx="8221437" cy="1100634"/>
          </a:xfrm>
        </p:spPr>
        <p:txBody>
          <a:bodyPr>
            <a:normAutofit/>
          </a:bodyPr>
          <a:lstStyle/>
          <a:p>
            <a:r>
              <a:rPr lang="en-NZ" dirty="0"/>
              <a:t>Algorithm: </a:t>
            </a:r>
            <a:br>
              <a:rPr lang="en-NZ" dirty="0"/>
            </a:br>
            <a:r>
              <a:rPr lang="en-NZ" dirty="0"/>
              <a:t>BOBYQA (Bounded Optimisation By Quadratic Approximation)</a:t>
            </a:r>
            <a:br>
              <a:rPr lang="en-NZ" dirty="0"/>
            </a:br>
            <a:r>
              <a:rPr lang="en-NZ" dirty="0"/>
              <a:t>A LOCAL trust-region method (Powell 2009)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38" y="1465763"/>
            <a:ext cx="7199672" cy="39899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64438" y="5543849"/>
            <a:ext cx="76016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dirty="0"/>
              <a:t>A trust-region method finds a direction and a step size in an efficient and reliable manner with the help of a quadratic model of the objective function. </a:t>
            </a:r>
          </a:p>
        </p:txBody>
      </p:sp>
    </p:spTree>
    <p:extLst>
      <p:ext uri="{BB962C8B-B14F-4D97-AF65-F5344CB8AC3E}">
        <p14:creationId xmlns:p14="http://schemas.microsoft.com/office/powerpoint/2010/main" val="17188591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sz="2800" dirty="0"/>
              <a:t>Parallel model simulations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NZ" sz="2800" dirty="0"/>
              <a:t>In the first part of the BOBYQA algorithm, a fixed sequence of parameter values is used, varying one dimension at a time, to form a quadratic model</a:t>
            </a:r>
          </a:p>
          <a:p>
            <a:r>
              <a:rPr lang="en-NZ" sz="2800" dirty="0"/>
              <a:t>In that case, the next </a:t>
            </a:r>
            <a:r>
              <a:rPr lang="en-NZ" sz="2800" i="1" dirty="0"/>
              <a:t>x</a:t>
            </a:r>
            <a:r>
              <a:rPr lang="en-NZ" sz="2800" dirty="0"/>
              <a:t> value chosen does not depend on the values of </a:t>
            </a:r>
            <a:r>
              <a:rPr lang="en-NZ" sz="2800" i="1" dirty="0"/>
              <a:t>f</a:t>
            </a:r>
            <a:r>
              <a:rPr lang="en-NZ" sz="2800" dirty="0"/>
              <a:t> previously determined</a:t>
            </a:r>
          </a:p>
          <a:p>
            <a:r>
              <a:rPr lang="en-NZ" sz="2800" dirty="0"/>
              <a:t>Hence we could run several model simulations in parallel</a:t>
            </a:r>
          </a:p>
          <a:p>
            <a:r>
              <a:rPr lang="en-NZ" sz="2800" dirty="0"/>
              <a:t>This capability has been implemented in the </a:t>
            </a:r>
            <a:r>
              <a:rPr lang="en-NZ" sz="2800" dirty="0" err="1"/>
              <a:t>Cylc</a:t>
            </a:r>
            <a:r>
              <a:rPr lang="en-NZ" sz="2800" dirty="0"/>
              <a:t> optimisation suite.</a:t>
            </a:r>
          </a:p>
        </p:txBody>
      </p:sp>
    </p:spTree>
    <p:extLst>
      <p:ext uri="{BB962C8B-B14F-4D97-AF65-F5344CB8AC3E}">
        <p14:creationId xmlns:p14="http://schemas.microsoft.com/office/powerpoint/2010/main" val="41664796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31" y="445201"/>
            <a:ext cx="8442570" cy="633017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dirty="0"/>
              <a:t>Error statistics from the full </a:t>
            </a:r>
            <a:r>
              <a:rPr lang="en-NZ" dirty="0" err="1"/>
              <a:t>hindcast</a:t>
            </a:r>
            <a:r>
              <a:rPr lang="en-NZ" dirty="0"/>
              <a:t> – normalised RMS error in Hs</a:t>
            </a:r>
          </a:p>
        </p:txBody>
      </p:sp>
    </p:spTree>
    <p:extLst>
      <p:ext uri="{BB962C8B-B14F-4D97-AF65-F5344CB8AC3E}">
        <p14:creationId xmlns:p14="http://schemas.microsoft.com/office/powerpoint/2010/main" val="3859748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30" y="445202"/>
            <a:ext cx="8442570" cy="633017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Error statistics from the full </a:t>
            </a:r>
            <a:r>
              <a:rPr lang="en-NZ" dirty="0" err="1"/>
              <a:t>hindcast</a:t>
            </a:r>
            <a:r>
              <a:rPr lang="en-NZ" dirty="0"/>
              <a:t> – bias in Hs</a:t>
            </a:r>
          </a:p>
        </p:txBody>
      </p:sp>
    </p:spTree>
    <p:extLst>
      <p:ext uri="{BB962C8B-B14F-4D97-AF65-F5344CB8AC3E}">
        <p14:creationId xmlns:p14="http://schemas.microsoft.com/office/powerpoint/2010/main" val="2669478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 noChangeArrowheads="1"/>
          </p:cNvSpPr>
          <p:nvPr>
            <p:ph type="title"/>
          </p:nvPr>
        </p:nvSpPr>
        <p:spPr>
          <a:xfrm>
            <a:off x="639766" y="443707"/>
            <a:ext cx="8143875" cy="681037"/>
          </a:xfrm>
        </p:spPr>
        <p:txBody>
          <a:bodyPr/>
          <a:lstStyle/>
          <a:p>
            <a:r>
              <a:rPr lang="en-NZ" altLang="en-US" sz="2800" dirty="0"/>
              <a:t>Application of Cyclops to NCEP’s Global Wave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143FE-CB4A-45B8-A687-E09D18DFD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/>
            <a:r>
              <a:rPr lang="en-NZ" altLang="en-US" sz="2800" dirty="0"/>
              <a:t>Why worry?</a:t>
            </a:r>
          </a:p>
          <a:p>
            <a:pPr marL="457200" indent="-457200">
              <a:buFont typeface="Arial" charset="0"/>
              <a:buChar char="•"/>
            </a:pPr>
            <a:r>
              <a:rPr lang="en-NZ" altLang="en-US" sz="2400" dirty="0"/>
              <a:t>Physics parameterizations are very sensitive to forcing fields, </a:t>
            </a:r>
          </a:p>
          <a:p>
            <a:pPr marL="457200" indent="-457200">
              <a:buFont typeface="Arial" charset="0"/>
              <a:buChar char="•"/>
            </a:pPr>
            <a:r>
              <a:rPr lang="en-NZ" altLang="en-US" sz="2400" dirty="0">
                <a:sym typeface="Wingdings"/>
              </a:rPr>
              <a:t>We’ve taken physics parameterization by its face value: </a:t>
            </a:r>
          </a:p>
          <a:p>
            <a:pPr marL="800100" lvl="1" indent="-457200">
              <a:buFont typeface="Arial" charset="0"/>
              <a:buChar char="•"/>
            </a:pPr>
            <a:r>
              <a:rPr lang="en-NZ" altLang="en-US" dirty="0">
                <a:sym typeface="Wingdings"/>
              </a:rPr>
              <a:t>Trusting tuning made by collaborators overseas, or </a:t>
            </a:r>
          </a:p>
          <a:p>
            <a:pPr marL="800100" lvl="1" indent="-457200">
              <a:buFont typeface="Arial" charset="0"/>
              <a:buChar char="•"/>
            </a:pPr>
            <a:r>
              <a:rPr lang="en-NZ" altLang="en-US" dirty="0">
                <a:sym typeface="Wingdings"/>
              </a:rPr>
              <a:t>Little changes to those, usually focusing on single parameter (typically growth rate, </a:t>
            </a:r>
            <a:r>
              <a:rPr lang="en-NZ" altLang="en-US" dirty="0" err="1">
                <a:sym typeface="Wingdings"/>
              </a:rPr>
              <a:t>eg</a:t>
            </a:r>
            <a:r>
              <a:rPr lang="en-NZ" altLang="en-US" dirty="0">
                <a:sym typeface="Wingdings"/>
              </a:rPr>
              <a:t> BETAMAX),</a:t>
            </a:r>
          </a:p>
          <a:p>
            <a:pPr marL="457200" indent="-457200">
              <a:buFont typeface="Arial" charset="0"/>
              <a:buChar char="•"/>
            </a:pPr>
            <a:r>
              <a:rPr lang="en-NZ" altLang="en-US" sz="2300" dirty="0">
                <a:sym typeface="Wingdings"/>
              </a:rPr>
              <a:t>Absence of objective tuning framework: global wave models not accounted for upgrades to NCEP atmospheric NWPs,</a:t>
            </a:r>
            <a:endParaRPr lang="en-NZ" altLang="en-US" sz="2700" dirty="0">
              <a:sym typeface="Wingdings"/>
            </a:endParaRPr>
          </a:p>
          <a:p>
            <a:pPr marL="457200" indent="-457200">
              <a:buFont typeface="Arial" charset="0"/>
              <a:buChar char="•"/>
            </a:pPr>
            <a:r>
              <a:rPr lang="en-NZ" altLang="en-US" sz="2400" dirty="0">
                <a:sym typeface="Wingdings"/>
              </a:rPr>
              <a:t>Always lingering question: is current </a:t>
            </a:r>
            <a:r>
              <a:rPr lang="en-NZ" altLang="en-US" sz="2400" dirty="0" err="1">
                <a:sym typeface="Wingdings"/>
              </a:rPr>
              <a:t>config</a:t>
            </a:r>
            <a:r>
              <a:rPr lang="en-NZ" altLang="en-US" sz="2400" dirty="0">
                <a:sym typeface="Wingdings"/>
              </a:rPr>
              <a:t> really the best?</a:t>
            </a:r>
          </a:p>
          <a:p>
            <a:pPr marL="857250" lvl="1" indent="-457200">
              <a:buFont typeface="Arial" charset="0"/>
              <a:buChar char="•"/>
            </a:pPr>
            <a:r>
              <a:rPr lang="en-NZ" altLang="en-US" sz="2000" dirty="0">
                <a:sym typeface="Wingdings"/>
              </a:rPr>
              <a:t>At least one red flag: not up to date with changes to GFS,</a:t>
            </a:r>
          </a:p>
          <a:p>
            <a:pPr marL="514350" indent="-457200">
              <a:buFont typeface="Arial" charset="0"/>
              <a:buChar char="•"/>
            </a:pPr>
            <a:r>
              <a:rPr lang="en-NZ" altLang="en-US" sz="2300" dirty="0">
                <a:sym typeface="Wingdings"/>
              </a:rPr>
              <a:t>New motivation: FV3 and coupled paradigm will change things so much  wave model require extensive tuning to ensure robust results.</a:t>
            </a:r>
            <a:endParaRPr lang="en-NZ" altLang="en-US" sz="2300" dirty="0"/>
          </a:p>
          <a:p>
            <a:pPr marL="285750" indent="-285750"/>
            <a:endParaRPr lang="en-NZ" altLang="en-US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422585" y="6330785"/>
            <a:ext cx="4439614" cy="457200"/>
            <a:chOff x="90785" y="6460063"/>
            <a:chExt cx="3864144" cy="39793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4435" y="6460063"/>
              <a:ext cx="3430494" cy="39793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85" y="6460063"/>
              <a:ext cx="433650" cy="397937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94" y="6312414"/>
            <a:ext cx="456714" cy="45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332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65129"/>
            <a:ext cx="7941128" cy="723445"/>
          </a:xfrm>
        </p:spPr>
        <p:txBody>
          <a:bodyPr>
            <a:normAutofit/>
          </a:bodyPr>
          <a:lstStyle/>
          <a:p>
            <a:r>
              <a:rPr lang="en-NZ" sz="3600" dirty="0"/>
              <a:t>Model Optimisation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6069" y="1755322"/>
            <a:ext cx="7197255" cy="3734651"/>
          </a:xfrm>
        </p:spPr>
        <p:txBody>
          <a:bodyPr>
            <a:normAutofit/>
          </a:bodyPr>
          <a:lstStyle/>
          <a:p>
            <a:r>
              <a:rPr lang="en-NZ" sz="2400" dirty="0"/>
              <a:t>What is model optimisation?</a:t>
            </a:r>
          </a:p>
          <a:p>
            <a:r>
              <a:rPr lang="en-NZ" sz="2400" dirty="0"/>
              <a:t>How can this be automated?</a:t>
            </a:r>
          </a:p>
          <a:p>
            <a:r>
              <a:rPr lang="en-NZ" sz="2400" dirty="0"/>
              <a:t>Task scheduling in complex workflows - </a:t>
            </a:r>
            <a:r>
              <a:rPr lang="en-NZ" sz="2400" dirty="0" err="1"/>
              <a:t>Cylc</a:t>
            </a:r>
            <a:endParaRPr lang="en-NZ" sz="2400" dirty="0"/>
          </a:p>
          <a:p>
            <a:r>
              <a:rPr lang="en-NZ" sz="2400" dirty="0"/>
              <a:t>A </a:t>
            </a:r>
            <a:r>
              <a:rPr lang="en-NZ" sz="2400" dirty="0" err="1"/>
              <a:t>Cylc</a:t>
            </a:r>
            <a:r>
              <a:rPr lang="en-NZ" sz="2400" dirty="0"/>
              <a:t> optimisation suite: Cyclops V1.0</a:t>
            </a:r>
          </a:p>
          <a:p>
            <a:r>
              <a:rPr lang="en-NZ" sz="2400" dirty="0"/>
              <a:t>Application to wave </a:t>
            </a:r>
            <a:r>
              <a:rPr lang="en-NZ" sz="2400" dirty="0" err="1"/>
              <a:t>hindcasts</a:t>
            </a:r>
            <a:endParaRPr lang="en-NZ" sz="2400" dirty="0"/>
          </a:p>
          <a:p>
            <a:r>
              <a:rPr lang="en-NZ" sz="2400" dirty="0"/>
              <a:t>Potential applications and future developments</a:t>
            </a:r>
          </a:p>
        </p:txBody>
      </p:sp>
    </p:spTree>
    <p:extLst>
      <p:ext uri="{BB962C8B-B14F-4D97-AF65-F5344CB8AC3E}">
        <p14:creationId xmlns:p14="http://schemas.microsoft.com/office/powerpoint/2010/main" val="41767655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 noChangeArrowheads="1"/>
          </p:cNvSpPr>
          <p:nvPr>
            <p:ph type="title"/>
          </p:nvPr>
        </p:nvSpPr>
        <p:spPr>
          <a:xfrm>
            <a:off x="611190" y="443707"/>
            <a:ext cx="8143875" cy="681037"/>
          </a:xfrm>
        </p:spPr>
        <p:txBody>
          <a:bodyPr/>
          <a:lstStyle/>
          <a:p>
            <a:r>
              <a:rPr lang="en-NZ" altLang="en-US" sz="2800" dirty="0"/>
              <a:t>Application to NCEP’s Global Wave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143FE-CB4A-45B8-A687-E09D18DFD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/>
            <a:r>
              <a:rPr lang="en-NZ" altLang="en-US" sz="2800" dirty="0" err="1"/>
              <a:t>Wavewatch</a:t>
            </a:r>
            <a:r>
              <a:rPr lang="en-NZ" altLang="en-US" sz="2800" dirty="0"/>
              <a:t> v6.03 (quasi-current dev version),</a:t>
            </a:r>
          </a:p>
          <a:p>
            <a:pPr marL="457200" indent="-457200">
              <a:buFont typeface="Arial" charset="0"/>
              <a:buChar char="•"/>
            </a:pPr>
            <a:r>
              <a:rPr lang="en-NZ" altLang="en-US" sz="2800" dirty="0" err="1"/>
              <a:t>Ardhuin</a:t>
            </a:r>
            <a:r>
              <a:rPr lang="en-NZ" altLang="en-US" sz="2800" dirty="0"/>
              <a:t> et al (2010) source terms (operational),</a:t>
            </a:r>
          </a:p>
          <a:p>
            <a:pPr marL="457200" indent="-457200">
              <a:buFont typeface="Arial" charset="0"/>
              <a:buChar char="•"/>
            </a:pPr>
            <a:r>
              <a:rPr lang="en-NZ" altLang="en-US" sz="2800" dirty="0"/>
              <a:t>Global domain at 1° × 1° spatial resolution.</a:t>
            </a:r>
          </a:p>
          <a:p>
            <a:pPr marL="285750" indent="-285750"/>
            <a:r>
              <a:rPr lang="en-NZ" altLang="en-US" sz="2800" dirty="0"/>
              <a:t>Input wind and sea ice concentration fields from</a:t>
            </a:r>
          </a:p>
          <a:p>
            <a:pPr marL="457200" indent="-457200">
              <a:buFont typeface="Arial" charset="0"/>
              <a:buChar char="•"/>
            </a:pPr>
            <a:r>
              <a:rPr lang="en-NZ" altLang="en-US" sz="2800" dirty="0"/>
              <a:t>NCEP CFSR reanalysis,</a:t>
            </a:r>
          </a:p>
          <a:p>
            <a:pPr marL="457200" indent="-457200">
              <a:buFont typeface="Arial" charset="0"/>
              <a:buChar char="•"/>
            </a:pPr>
            <a:r>
              <a:rPr lang="en-NZ" altLang="en-US" sz="2800" dirty="0"/>
              <a:t>NCEP GFS DA cycle (GDAS).</a:t>
            </a:r>
          </a:p>
          <a:p>
            <a:pPr marL="285750" indent="-285750"/>
            <a:r>
              <a:rPr lang="en-NZ" altLang="en-US" sz="2800" dirty="0"/>
              <a:t>Error metric: normalised RMSE of Hs vs collocated IFREMER altimeter data (61S:61N).</a:t>
            </a:r>
          </a:p>
          <a:p>
            <a:pPr marL="285750" indent="-285750"/>
            <a:r>
              <a:rPr lang="en-NZ" altLang="en-US" sz="2800" dirty="0"/>
              <a:t>Several adaptations of Cyclops required to run on NCEP R&amp;D machines, with NCEP forcing fields.</a:t>
            </a:r>
          </a:p>
          <a:p>
            <a:pPr marL="285750" indent="-285750"/>
            <a:endParaRPr lang="en-NZ" alt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422585" y="6330785"/>
            <a:ext cx="4439614" cy="457200"/>
            <a:chOff x="90785" y="6460063"/>
            <a:chExt cx="3864144" cy="39793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4435" y="6460063"/>
              <a:ext cx="3430494" cy="39793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85" y="6460063"/>
              <a:ext cx="433650" cy="397937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94" y="6312414"/>
            <a:ext cx="456714" cy="45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0117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 noChangeArrowheads="1"/>
          </p:cNvSpPr>
          <p:nvPr>
            <p:ph type="title"/>
          </p:nvPr>
        </p:nvSpPr>
        <p:spPr>
          <a:xfrm>
            <a:off x="569672" y="443707"/>
            <a:ext cx="8185393" cy="681037"/>
          </a:xfrm>
        </p:spPr>
        <p:txBody>
          <a:bodyPr/>
          <a:lstStyle/>
          <a:p>
            <a:r>
              <a:rPr lang="en-NZ" altLang="en-US" sz="2800" dirty="0"/>
              <a:t>NCEP’s Global Wave Model: Optimized Physics </a:t>
            </a:r>
            <a:r>
              <a:rPr lang="en-NZ" altLang="en-US" sz="2800" dirty="0" err="1"/>
              <a:t>Parms</a:t>
            </a:r>
            <a:endParaRPr lang="en-NZ" alt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7" t="1439" r="5703" b="-1"/>
          <a:stretch/>
        </p:blipFill>
        <p:spPr>
          <a:xfrm>
            <a:off x="1187624" y="973831"/>
            <a:ext cx="6696744" cy="578042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748407" y="1455167"/>
            <a:ext cx="4831705" cy="461665"/>
            <a:chOff x="748407" y="1455167"/>
            <a:chExt cx="4831705" cy="461665"/>
          </a:xfrm>
        </p:grpSpPr>
        <p:sp>
          <p:nvSpPr>
            <p:cNvPr id="10" name="Rectangle 9"/>
            <p:cNvSpPr/>
            <p:nvPr/>
          </p:nvSpPr>
          <p:spPr bwMode="auto">
            <a:xfrm>
              <a:off x="1547664" y="1484784"/>
              <a:ext cx="4032448" cy="360040"/>
            </a:xfrm>
            <a:prstGeom prst="rect">
              <a:avLst/>
            </a:prstGeom>
            <a:solidFill>
              <a:srgbClr val="92D050">
                <a:alpha val="26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Droid Sans Fallback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48407" y="1455167"/>
              <a:ext cx="6552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Sin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48407" y="5592280"/>
            <a:ext cx="4471665" cy="461665"/>
            <a:chOff x="748407" y="5592280"/>
            <a:chExt cx="4471665" cy="461665"/>
          </a:xfrm>
        </p:grpSpPr>
        <p:sp>
          <p:nvSpPr>
            <p:cNvPr id="12" name="Rectangle 11"/>
            <p:cNvSpPr/>
            <p:nvPr/>
          </p:nvSpPr>
          <p:spPr bwMode="auto">
            <a:xfrm>
              <a:off x="1547664" y="5661248"/>
              <a:ext cx="3672408" cy="360040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Droid Sans Fallback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48407" y="5592280"/>
              <a:ext cx="7992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Sds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868144" y="5610435"/>
            <a:ext cx="1900427" cy="461665"/>
            <a:chOff x="5868144" y="5610435"/>
            <a:chExt cx="1900427" cy="461665"/>
          </a:xfrm>
        </p:grpSpPr>
        <p:sp>
          <p:nvSpPr>
            <p:cNvPr id="14" name="Rectangle 13"/>
            <p:cNvSpPr/>
            <p:nvPr/>
          </p:nvSpPr>
          <p:spPr bwMode="auto">
            <a:xfrm>
              <a:off x="5868144" y="5661248"/>
              <a:ext cx="1010690" cy="360040"/>
            </a:xfrm>
            <a:prstGeom prst="rect">
              <a:avLst/>
            </a:prstGeom>
            <a:solidFill>
              <a:srgbClr val="00B8FF">
                <a:alpha val="3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Droid Sans Fallback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969314" y="5610435"/>
              <a:ext cx="7992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B0F0"/>
                  </a:solidFill>
                </a:rPr>
                <a:t>Ice</a:t>
              </a:r>
              <a:endParaRPr lang="en-US" dirty="0">
                <a:solidFill>
                  <a:srgbClr val="00B0F0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156176" y="1424035"/>
            <a:ext cx="1593923" cy="461665"/>
            <a:chOff x="6156176" y="1424035"/>
            <a:chExt cx="1593923" cy="461665"/>
          </a:xfrm>
        </p:grpSpPr>
        <p:sp>
          <p:nvSpPr>
            <p:cNvPr id="13" name="Rectangle 12"/>
            <p:cNvSpPr/>
            <p:nvPr/>
          </p:nvSpPr>
          <p:spPr bwMode="auto">
            <a:xfrm>
              <a:off x="6156176" y="1474848"/>
              <a:ext cx="794666" cy="360040"/>
            </a:xfrm>
            <a:prstGeom prst="rect">
              <a:avLst/>
            </a:prstGeom>
            <a:solidFill>
              <a:srgbClr val="FFC000">
                <a:alpha val="4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Droid Sans Fallback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950842" y="1424035"/>
              <a:ext cx="7992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FFC000"/>
                  </a:solidFill>
                </a:rPr>
                <a:t>Snl</a:t>
              </a:r>
              <a:endParaRPr lang="en-US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422585" y="6330785"/>
            <a:ext cx="498233" cy="457200"/>
            <a:chOff x="90785" y="6460063"/>
            <a:chExt cx="433651" cy="39793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/>
            <a:srcRect l="-1160" r="100000"/>
            <a:stretch/>
          </p:blipFill>
          <p:spPr>
            <a:xfrm>
              <a:off x="484643" y="6460063"/>
              <a:ext cx="39793" cy="397937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785" y="6460063"/>
              <a:ext cx="433650" cy="397937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94" y="6312414"/>
            <a:ext cx="456714" cy="45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5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 noChangeArrowheads="1"/>
          </p:cNvSpPr>
          <p:nvPr>
            <p:ph type="title"/>
          </p:nvPr>
        </p:nvSpPr>
        <p:spPr>
          <a:xfrm>
            <a:off x="611190" y="443707"/>
            <a:ext cx="8143875" cy="681037"/>
          </a:xfrm>
        </p:spPr>
        <p:txBody>
          <a:bodyPr/>
          <a:lstStyle/>
          <a:p>
            <a:r>
              <a:rPr lang="en-NZ" altLang="en-US" sz="2800" dirty="0"/>
              <a:t>NCEP, CFSR: Optimization’s Mind (full cycle)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29" y="1008112"/>
            <a:ext cx="7644341" cy="5733256"/>
          </a:xfrm>
          <a:prstGeom prst="rect">
            <a:avLst/>
          </a:prstGeom>
        </p:spPr>
      </p:pic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422585" y="6330785"/>
            <a:ext cx="498233" cy="457200"/>
            <a:chOff x="90785" y="6460063"/>
            <a:chExt cx="433651" cy="39793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/>
            <a:srcRect l="-1160" r="100000"/>
            <a:stretch/>
          </p:blipFill>
          <p:spPr>
            <a:xfrm>
              <a:off x="484643" y="6460063"/>
              <a:ext cx="39793" cy="39793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785" y="6460063"/>
              <a:ext cx="433650" cy="397937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94" y="6312414"/>
            <a:ext cx="456714" cy="45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166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 noChangeArrowheads="1"/>
          </p:cNvSpPr>
          <p:nvPr>
            <p:ph type="title"/>
          </p:nvPr>
        </p:nvSpPr>
        <p:spPr>
          <a:xfrm>
            <a:off x="539750" y="443707"/>
            <a:ext cx="8143875" cy="681037"/>
          </a:xfrm>
        </p:spPr>
        <p:txBody>
          <a:bodyPr/>
          <a:lstStyle/>
          <a:p>
            <a:r>
              <a:rPr lang="en-NZ" altLang="en-US" sz="2800" dirty="0"/>
              <a:t>NCEP’s Global Wave Model, CFSR: Hs RMSE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26254"/>
            <a:ext cx="7315200" cy="548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24744"/>
            <a:ext cx="7315200" cy="5486400"/>
          </a:xfrm>
          <a:prstGeom prst="rect">
            <a:avLst/>
          </a:prstGeom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22585" y="6330785"/>
            <a:ext cx="498233" cy="457200"/>
            <a:chOff x="90785" y="6460063"/>
            <a:chExt cx="433651" cy="39793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l="-1160" r="100000"/>
            <a:stretch/>
          </p:blipFill>
          <p:spPr>
            <a:xfrm>
              <a:off x="484643" y="6460063"/>
              <a:ext cx="39793" cy="39793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785" y="6460063"/>
              <a:ext cx="433650" cy="397937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94" y="6312414"/>
            <a:ext cx="456714" cy="45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6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 noChangeArrowheads="1"/>
          </p:cNvSpPr>
          <p:nvPr>
            <p:ph type="title"/>
          </p:nvPr>
        </p:nvSpPr>
        <p:spPr>
          <a:xfrm>
            <a:off x="611190" y="443707"/>
            <a:ext cx="8143875" cy="681037"/>
          </a:xfrm>
        </p:spPr>
        <p:txBody>
          <a:bodyPr/>
          <a:lstStyle/>
          <a:p>
            <a:r>
              <a:rPr lang="en-NZ" altLang="en-US" sz="2800" dirty="0"/>
              <a:t>NCEP’s Global Wave Model, CFSR: Hs Bias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24744"/>
            <a:ext cx="7315200" cy="548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24744"/>
            <a:ext cx="7315200" cy="5486400"/>
          </a:xfrm>
          <a:prstGeom prst="rect">
            <a:avLst/>
          </a:prstGeom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22585" y="6330785"/>
            <a:ext cx="498233" cy="457200"/>
            <a:chOff x="90785" y="6460063"/>
            <a:chExt cx="433651" cy="39793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l="-1160" r="100000"/>
            <a:stretch/>
          </p:blipFill>
          <p:spPr>
            <a:xfrm>
              <a:off x="484643" y="6460063"/>
              <a:ext cx="39793" cy="39793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785" y="6460063"/>
              <a:ext cx="433650" cy="397937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94" y="6312414"/>
            <a:ext cx="456714" cy="45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2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 noChangeArrowheads="1"/>
          </p:cNvSpPr>
          <p:nvPr>
            <p:ph type="title"/>
          </p:nvPr>
        </p:nvSpPr>
        <p:spPr>
          <a:xfrm>
            <a:off x="611190" y="443707"/>
            <a:ext cx="8143875" cy="681037"/>
          </a:xfrm>
        </p:spPr>
        <p:txBody>
          <a:bodyPr/>
          <a:lstStyle/>
          <a:p>
            <a:r>
              <a:rPr lang="en-NZ" altLang="en-US" sz="2800" dirty="0"/>
              <a:t>NCEP’s Global Wave Model, GFS: Hs RMSE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24744"/>
            <a:ext cx="7315200" cy="5486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24744"/>
            <a:ext cx="7315200" cy="5486400"/>
          </a:xfrm>
          <a:prstGeom prst="rect">
            <a:avLst/>
          </a:prstGeom>
        </p:spPr>
      </p:pic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422585" y="6330785"/>
            <a:ext cx="498233" cy="457200"/>
            <a:chOff x="90785" y="6460063"/>
            <a:chExt cx="433651" cy="39793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l="-1160" r="100000"/>
            <a:stretch/>
          </p:blipFill>
          <p:spPr>
            <a:xfrm>
              <a:off x="484643" y="6460063"/>
              <a:ext cx="39793" cy="39793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785" y="6460063"/>
              <a:ext cx="433650" cy="397937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94" y="6312414"/>
            <a:ext cx="456714" cy="45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61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 noChangeArrowheads="1"/>
          </p:cNvSpPr>
          <p:nvPr>
            <p:ph type="title"/>
          </p:nvPr>
        </p:nvSpPr>
        <p:spPr>
          <a:xfrm>
            <a:off x="611190" y="443707"/>
            <a:ext cx="8143875" cy="681037"/>
          </a:xfrm>
        </p:spPr>
        <p:txBody>
          <a:bodyPr/>
          <a:lstStyle/>
          <a:p>
            <a:r>
              <a:rPr lang="en-NZ" altLang="en-US" sz="2800" dirty="0"/>
              <a:t>NCEP’s Global Wave Model, GFS: Hs Bias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24744"/>
            <a:ext cx="7315200" cy="5486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24744"/>
            <a:ext cx="7315200" cy="5486400"/>
          </a:xfrm>
          <a:prstGeom prst="rect">
            <a:avLst/>
          </a:prstGeom>
        </p:spPr>
      </p:pic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422585" y="6330785"/>
            <a:ext cx="498233" cy="457200"/>
            <a:chOff x="90785" y="6460063"/>
            <a:chExt cx="433651" cy="39793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l="-1160" r="100000"/>
            <a:stretch/>
          </p:blipFill>
          <p:spPr>
            <a:xfrm>
              <a:off x="484643" y="6460063"/>
              <a:ext cx="39793" cy="39793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785" y="6460063"/>
              <a:ext cx="433650" cy="397937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94" y="6312414"/>
            <a:ext cx="456714" cy="45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76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291" y="201844"/>
            <a:ext cx="8221437" cy="723445"/>
          </a:xfrm>
        </p:spPr>
        <p:txBody>
          <a:bodyPr>
            <a:normAutofit/>
          </a:bodyPr>
          <a:lstStyle/>
          <a:p>
            <a:r>
              <a:rPr lang="en-NZ" sz="2800" dirty="0"/>
              <a:t>NCEP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NZ" sz="2400" dirty="0"/>
              <a:t>NCEP wave model physics parameterizations tuning drastically improve wave-height error metrics,</a:t>
            </a:r>
          </a:p>
          <a:p>
            <a:r>
              <a:rPr lang="en-NZ" sz="2400" dirty="0"/>
              <a:t>Previous configurations have not been the best for wave models using NCEP’s operational forcing fields (winds), </a:t>
            </a:r>
          </a:p>
          <a:p>
            <a:r>
              <a:rPr lang="en-NZ" sz="2400" dirty="0"/>
              <a:t>A systematic calibration phase added to wave model upgrade workflow would be advisable, reflecting both changes in atmospheric and wave model systems,</a:t>
            </a:r>
          </a:p>
          <a:p>
            <a:r>
              <a:rPr lang="en-NZ" sz="2400" dirty="0"/>
              <a:t>Objective tuning approach based on Cyclops provides attractive framework that can bring immediate benefits to NCEP wave guidance products quality, </a:t>
            </a:r>
          </a:p>
          <a:p>
            <a:r>
              <a:rPr lang="en-NZ" sz="2400" dirty="0"/>
              <a:t>Objective tuning would certainly benefit quality of products in forthcoming NEMS coupled system.</a:t>
            </a:r>
          </a:p>
          <a:p>
            <a:endParaRPr lang="en-NZ" sz="2600" dirty="0"/>
          </a:p>
          <a:p>
            <a:endParaRPr lang="en-NZ" sz="2400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422585" y="6330785"/>
            <a:ext cx="4439614" cy="457200"/>
            <a:chOff x="90785" y="6460063"/>
            <a:chExt cx="3864144" cy="39793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4435" y="6460063"/>
              <a:ext cx="3430494" cy="39793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85" y="6460063"/>
              <a:ext cx="433650" cy="397937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94" y="6312414"/>
            <a:ext cx="456714" cy="45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196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291" y="201844"/>
            <a:ext cx="8221437" cy="723445"/>
          </a:xfrm>
        </p:spPr>
        <p:txBody>
          <a:bodyPr>
            <a:normAutofit/>
          </a:bodyPr>
          <a:lstStyle/>
          <a:p>
            <a:r>
              <a:rPr lang="en-NZ" sz="2800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NZ" sz="2600" dirty="0"/>
              <a:t>NWPs can be tuned by solving a nonlinear optimisation problem,</a:t>
            </a:r>
          </a:p>
          <a:p>
            <a:r>
              <a:rPr lang="en-NZ" sz="2600" dirty="0"/>
              <a:t>There are many algorithms for this: some are good for “local” optimisation, some are good for a “global” solution.</a:t>
            </a:r>
          </a:p>
          <a:p>
            <a:r>
              <a:rPr lang="en-NZ" sz="2600" dirty="0"/>
              <a:t>Require user to supply subroutine to evaluate objective function.</a:t>
            </a:r>
          </a:p>
          <a:p>
            <a:r>
              <a:rPr lang="en-NZ" sz="2600" dirty="0"/>
              <a:t>We have developed an optimisation tool based on the </a:t>
            </a:r>
            <a:r>
              <a:rPr lang="en-NZ" sz="2600" dirty="0" err="1"/>
              <a:t>Cylc</a:t>
            </a:r>
            <a:r>
              <a:rPr lang="en-NZ" sz="2600" dirty="0"/>
              <a:t> workflow engine, that uses a simple, generic objective function subroutine</a:t>
            </a:r>
          </a:p>
          <a:p>
            <a:r>
              <a:rPr lang="en-NZ" sz="2600" dirty="0"/>
              <a:t>Hence it can be readily applied to optimise any model system that has been implemented as a </a:t>
            </a:r>
            <a:r>
              <a:rPr lang="en-NZ" sz="2600" dirty="0" err="1"/>
              <a:t>Cylc</a:t>
            </a:r>
            <a:r>
              <a:rPr lang="en-NZ" sz="2600" dirty="0"/>
              <a:t> suite, that accepts parameter values on </a:t>
            </a:r>
            <a:r>
              <a:rPr lang="en-NZ" sz="2600" dirty="0" err="1"/>
              <a:t>startup</a:t>
            </a:r>
            <a:r>
              <a:rPr lang="en-NZ" sz="2600" dirty="0"/>
              <a:t>, and returns an error metric on completion</a:t>
            </a:r>
          </a:p>
          <a:p>
            <a:r>
              <a:rPr lang="en-NZ" sz="2600" dirty="0"/>
              <a:t>This has been applied to optimise wave model </a:t>
            </a:r>
            <a:r>
              <a:rPr lang="en-NZ" sz="2600" dirty="0" err="1"/>
              <a:t>hindcasts</a:t>
            </a:r>
            <a:r>
              <a:rPr lang="en-NZ" sz="2600" dirty="0"/>
              <a:t> against altimeter measurements.</a:t>
            </a:r>
          </a:p>
          <a:p>
            <a:r>
              <a:rPr lang="en-GB" sz="2600" dirty="0"/>
              <a:t>Published through </a:t>
            </a:r>
            <a:r>
              <a:rPr lang="en-GB" sz="2600" dirty="0" err="1"/>
              <a:t>zenodo</a:t>
            </a:r>
            <a:r>
              <a:rPr lang="en-GB" sz="2600" dirty="0"/>
              <a:t> (Cyclops-v1.0: </a:t>
            </a:r>
            <a:r>
              <a:rPr lang="en-GB" sz="2600" u="sng" dirty="0">
                <a:hlinkClick r:id="rId2"/>
              </a:rPr>
              <a:t>https://doi.org/10.5281/zenodo.837907</a:t>
            </a:r>
            <a:r>
              <a:rPr lang="en-GB" sz="2600" dirty="0">
                <a:hlinkClick r:id="rId2"/>
              </a:rPr>
              <a:t>)</a:t>
            </a:r>
            <a:r>
              <a:rPr lang="en-GB" sz="2600" dirty="0"/>
              <a:t>.</a:t>
            </a:r>
            <a:endParaRPr lang="en-NZ" sz="2600" dirty="0"/>
          </a:p>
          <a:p>
            <a:endParaRPr lang="en-NZ" sz="2600" dirty="0"/>
          </a:p>
          <a:p>
            <a:endParaRPr lang="en-NZ" sz="2400" dirty="0"/>
          </a:p>
        </p:txBody>
      </p:sp>
    </p:spTree>
    <p:extLst>
      <p:ext uri="{BB962C8B-B14F-4D97-AF65-F5344CB8AC3E}">
        <p14:creationId xmlns:p14="http://schemas.microsoft.com/office/powerpoint/2010/main" val="19374552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>
            <a:extLst>
              <a:ext uri="{FF2B5EF4-FFF2-40B4-BE49-F238E27FC236}">
                <a16:creationId xmlns:a16="http://schemas.microsoft.com/office/drawing/2014/main" id="{F9117AC2-CD76-4ECE-ACA5-F9C1E41CE0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76600" y="2565400"/>
            <a:ext cx="2663825" cy="681038"/>
          </a:xfrm>
        </p:spPr>
        <p:txBody>
          <a:bodyPr/>
          <a:lstStyle/>
          <a:p>
            <a:r>
              <a:rPr lang="en-NZ" alt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243783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739" y="158301"/>
            <a:ext cx="8221437" cy="723445"/>
          </a:xfrm>
        </p:spPr>
        <p:txBody>
          <a:bodyPr>
            <a:normAutofit/>
          </a:bodyPr>
          <a:lstStyle/>
          <a:p>
            <a:r>
              <a:rPr lang="en-NZ" sz="2800" dirty="0"/>
              <a:t>The </a:t>
            </a:r>
            <a:r>
              <a:rPr lang="en-NZ" sz="2800" dirty="0" err="1"/>
              <a:t>Cylc</a:t>
            </a:r>
            <a:r>
              <a:rPr lang="en-NZ" sz="2800" dirty="0"/>
              <a:t> workflow engine</a:t>
            </a:r>
          </a:p>
        </p:txBody>
      </p:sp>
      <p:pic>
        <p:nvPicPr>
          <p:cNvPr id="12290" name="Picture 2" descr="P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719" y="881746"/>
            <a:ext cx="414380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768056" y="881746"/>
            <a:ext cx="3945663" cy="597625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1800" dirty="0"/>
              <a:t>Developed by Hilary Oliver (NIWA) and collaborators (NIWA, UKMO,…)</a:t>
            </a:r>
          </a:p>
          <a:p>
            <a:r>
              <a:rPr lang="en-NZ" sz="1800" dirty="0"/>
              <a:t>Handles the scheduling of inter-dependent computing tasks repeated over multiple cycles (e.g. in an operational forecast system)</a:t>
            </a:r>
          </a:p>
          <a:p>
            <a:r>
              <a:rPr lang="en-NZ" sz="1800" dirty="0"/>
              <a:t>Configures task scheduling via dependency graphs</a:t>
            </a:r>
          </a:p>
          <a:p>
            <a:r>
              <a:rPr lang="en-NZ" sz="1800" dirty="0"/>
              <a:t>Allows for tasks from multiple cycles to run simultaneously while respecting inter-cycle dependencies</a:t>
            </a:r>
          </a:p>
          <a:p>
            <a:r>
              <a:rPr lang="en-NZ" sz="1800" dirty="0"/>
              <a:t>Used at:</a:t>
            </a:r>
          </a:p>
          <a:p>
            <a:pPr lvl="1"/>
            <a:r>
              <a:rPr lang="en-NZ" sz="1400" dirty="0"/>
              <a:t>NIWA (NZ)</a:t>
            </a:r>
          </a:p>
          <a:p>
            <a:pPr lvl="1"/>
            <a:r>
              <a:rPr lang="en-NZ" sz="1400" dirty="0"/>
              <a:t>UK Met Office</a:t>
            </a:r>
          </a:p>
          <a:p>
            <a:pPr lvl="1"/>
            <a:r>
              <a:rPr lang="en-NZ" sz="1400" dirty="0"/>
              <a:t>NRL Marine Meteorology Division (USA)</a:t>
            </a:r>
          </a:p>
          <a:p>
            <a:pPr lvl="1"/>
            <a:r>
              <a:rPr lang="en-NZ" sz="1400" dirty="0"/>
              <a:t>Max Planck Institute for Meteorology (Germany) </a:t>
            </a:r>
          </a:p>
          <a:p>
            <a:pPr lvl="1"/>
            <a:r>
              <a:rPr lang="en-NZ" sz="1400" dirty="0"/>
              <a:t>Bureau of Meteorology (Australia)</a:t>
            </a:r>
          </a:p>
          <a:p>
            <a:pPr lvl="1"/>
            <a:r>
              <a:rPr lang="en-NZ" sz="1400" dirty="0"/>
              <a:t>GFDL (NOAA/Princeton University, USA) </a:t>
            </a:r>
          </a:p>
          <a:p>
            <a:pPr lvl="1"/>
            <a:r>
              <a:rPr lang="en-NZ" sz="1400" dirty="0"/>
              <a:t>…</a:t>
            </a:r>
          </a:p>
          <a:p>
            <a:pPr lvl="1"/>
            <a:endParaRPr lang="en-NZ" sz="1800" dirty="0"/>
          </a:p>
        </p:txBody>
      </p:sp>
      <p:pic>
        <p:nvPicPr>
          <p:cNvPr id="13314" name="Picture 2" descr="P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372" y="3591385"/>
            <a:ext cx="4217457" cy="132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423" y="5120147"/>
            <a:ext cx="2428875" cy="151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7538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291" y="193679"/>
            <a:ext cx="8221437" cy="723445"/>
          </a:xfrm>
        </p:spPr>
        <p:txBody>
          <a:bodyPr/>
          <a:lstStyle/>
          <a:p>
            <a:r>
              <a:rPr lang="en-NZ" dirty="0"/>
              <a:t>Parameters for 12 month ST4 optimisation (SIN4, SNL1, MISC)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5740045"/>
                  </p:ext>
                </p:extLst>
              </p:nvPr>
            </p:nvGraphicFramePr>
            <p:xfrm>
              <a:off x="854669" y="685260"/>
              <a:ext cx="7932680" cy="602170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99158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9158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9158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99158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991585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991585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991585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991585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198508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Parameter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Code variable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Initial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Lower bound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Upper bound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Final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Delta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n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98508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 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b="1" dirty="0">
                              <a:effectLst/>
                            </a:rPr>
                            <a:t>SIN4:</a:t>
                          </a:r>
                          <a:endParaRPr lang="en-NZ" sz="105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 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98508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NZ" sz="105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0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GB" sz="10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ZWND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10.0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98508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NZ" sz="105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0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GB" sz="10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ALPHA0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0.0095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198508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NZ" sz="105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0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GB" sz="10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BETAMAX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1.52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1.0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2.0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1.5194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0.02498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1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198508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NZ" sz="105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0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GB" sz="10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𝑖𝑛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SINTHP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2.0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198508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NZ" sz="105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0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GB" sz="10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ZALP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0.006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198508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NZ" sz="105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0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0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TAUWSHELTER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1.0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0.0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1.5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0.9339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0.2706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2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198508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NZ" sz="105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0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0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SWELLFPAR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1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198508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NZ" sz="105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0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0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SWELLF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0.8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0.5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1.2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0.8224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0.0206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3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198508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NZ" sz="105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0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0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SWELLF2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-0.018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-0.03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-0.01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-0.01721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0.00064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4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  <a:tr h="198508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NZ" sz="105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0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0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SWELLF3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0.015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0.01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0.02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0.01526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0.00042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5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extLst>
                      <a:ext uri="{0D108BD9-81ED-4DB2-BD59-A6C34878D82A}">
                        <a16:rowId xmlns:a16="http://schemas.microsoft.com/office/drawing/2014/main" val="10011"/>
                      </a:ext>
                    </a:extLst>
                  </a:tr>
                  <a:tr h="198508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NZ" sz="105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0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𝑅𝑒</m:t>
                                    </m:r>
                                  </m:e>
                                  <m:sub>
                                    <m:r>
                                      <a:rPr lang="en-GB" sz="10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SWELLF4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1.0×10</a:t>
                          </a:r>
                          <a:r>
                            <a:rPr lang="en-GB" sz="1050" baseline="30000" dirty="0">
                              <a:effectLst/>
                            </a:rPr>
                            <a:t>5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0.8×10</a:t>
                          </a:r>
                          <a:r>
                            <a:rPr lang="en-GB" sz="1050" baseline="30000">
                              <a:effectLst/>
                            </a:rPr>
                            <a:t>5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1.5×10</a:t>
                          </a:r>
                          <a:r>
                            <a:rPr lang="en-GB" sz="1050" baseline="30000">
                              <a:effectLst/>
                            </a:rPr>
                            <a:t>5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0.9888×10</a:t>
                          </a:r>
                          <a:r>
                            <a:rPr lang="en-GB" sz="1050" baseline="30000">
                              <a:effectLst/>
                            </a:rPr>
                            <a:t>5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0.2328×10</a:t>
                          </a:r>
                          <a:r>
                            <a:rPr lang="en-GB" sz="1050" baseline="30000">
                              <a:effectLst/>
                            </a:rPr>
                            <a:t>5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6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extLst>
                      <a:ext uri="{0D108BD9-81ED-4DB2-BD59-A6C34878D82A}">
                        <a16:rowId xmlns:a16="http://schemas.microsoft.com/office/drawing/2014/main" val="10012"/>
                      </a:ext>
                    </a:extLst>
                  </a:tr>
                  <a:tr h="198508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NZ" sz="105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0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0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SWELLF5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1.2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0.8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1.6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0.9360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0.3974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7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extLst>
                      <a:ext uri="{0D108BD9-81ED-4DB2-BD59-A6C34878D82A}">
                        <a16:rowId xmlns:a16="http://schemas.microsoft.com/office/drawing/2014/main" val="10013"/>
                      </a:ext>
                    </a:extLst>
                  </a:tr>
                  <a:tr h="198508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NZ" sz="105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0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0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SWELLF6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0.0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extLst>
                      <a:ext uri="{0D108BD9-81ED-4DB2-BD59-A6C34878D82A}">
                        <a16:rowId xmlns:a16="http://schemas.microsoft.com/office/drawing/2014/main" val="10014"/>
                      </a:ext>
                    </a:extLst>
                  </a:tr>
                  <a:tr h="198508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NZ" sz="105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0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0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SWELLF7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2.3×10</a:t>
                          </a:r>
                          <a:r>
                            <a:rPr lang="en-GB" sz="1050" baseline="30000">
                              <a:effectLst/>
                            </a:rPr>
                            <a:t>5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0.0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4.0×10</a:t>
                          </a:r>
                          <a:r>
                            <a:rPr lang="en-GB" sz="1050" baseline="30000">
                              <a:effectLst/>
                            </a:rPr>
                            <a:t>5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2.2433×10</a:t>
                          </a:r>
                          <a:r>
                            <a:rPr lang="en-GB" sz="1050" baseline="30000">
                              <a:effectLst/>
                            </a:rPr>
                            <a:t>5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0.7911×10</a:t>
                          </a:r>
                          <a:r>
                            <a:rPr lang="en-GB" sz="1050" baseline="30000">
                              <a:effectLst/>
                            </a:rPr>
                            <a:t>5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8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extLst>
                      <a:ext uri="{0D108BD9-81ED-4DB2-BD59-A6C34878D82A}">
                        <a16:rowId xmlns:a16="http://schemas.microsoft.com/office/drawing/2014/main" val="10015"/>
                      </a:ext>
                    </a:extLst>
                  </a:tr>
                  <a:tr h="198508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NZ" sz="105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0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GB" sz="10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Z0RAT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0.04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 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extLst>
                      <a:ext uri="{0D108BD9-81ED-4DB2-BD59-A6C34878D82A}">
                        <a16:rowId xmlns:a16="http://schemas.microsoft.com/office/drawing/2014/main" val="10016"/>
                      </a:ext>
                    </a:extLst>
                  </a:tr>
                  <a:tr h="198508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NZ" sz="105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0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GB" sz="10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0.</m:t>
                                    </m:r>
                                    <m:r>
                                      <a:rPr lang="en-GB" sz="10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Z0MAX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0.0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extLst>
                      <a:ext uri="{0D108BD9-81ED-4DB2-BD59-A6C34878D82A}">
                        <a16:rowId xmlns:a16="http://schemas.microsoft.com/office/drawing/2014/main" val="10017"/>
                      </a:ext>
                    </a:extLst>
                  </a:tr>
                  <a:tr h="198508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 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SINBR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0.0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 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extLst>
                      <a:ext uri="{0D108BD9-81ED-4DB2-BD59-A6C34878D82A}">
                        <a16:rowId xmlns:a16="http://schemas.microsoft.com/office/drawing/2014/main" val="10018"/>
                      </a:ext>
                    </a:extLst>
                  </a:tr>
                  <a:tr h="198508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 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b="1" dirty="0">
                              <a:effectLst/>
                            </a:rPr>
                            <a:t>SNL1:</a:t>
                          </a:r>
                          <a:endParaRPr lang="en-NZ" sz="105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 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extLst>
                      <a:ext uri="{0D108BD9-81ED-4DB2-BD59-A6C34878D82A}">
                        <a16:rowId xmlns:a16="http://schemas.microsoft.com/office/drawing/2014/main" val="10019"/>
                      </a:ext>
                    </a:extLst>
                  </a:tr>
                  <a:tr h="198508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050">
                                    <a:effectLst/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oMath>
                            </m:oMathPara>
                          </a14:m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NLPROP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2.5×10</a:t>
                          </a:r>
                          <a:r>
                            <a:rPr lang="en-GB" sz="1050" baseline="30000">
                              <a:effectLst/>
                            </a:rPr>
                            <a:t>7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2.4×10</a:t>
                          </a:r>
                          <a:r>
                            <a:rPr lang="en-GB" sz="1050" baseline="30000">
                              <a:effectLst/>
                            </a:rPr>
                            <a:t>7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2.8×10</a:t>
                          </a:r>
                          <a:r>
                            <a:rPr lang="en-GB" sz="1050" baseline="30000" dirty="0">
                              <a:effectLst/>
                            </a:rPr>
                            <a:t>7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2.5181×10</a:t>
                          </a:r>
                          <a:r>
                            <a:rPr lang="en-GB" sz="1050" baseline="30000">
                              <a:effectLst/>
                            </a:rPr>
                            <a:t>7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0.1191×10</a:t>
                          </a:r>
                          <a:r>
                            <a:rPr lang="en-GB" sz="1050" baseline="30000">
                              <a:effectLst/>
                            </a:rPr>
                            <a:t>7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17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extLst>
                      <a:ext uri="{0D108BD9-81ED-4DB2-BD59-A6C34878D82A}">
                        <a16:rowId xmlns:a16="http://schemas.microsoft.com/office/drawing/2014/main" val="10020"/>
                      </a:ext>
                    </a:extLst>
                  </a:tr>
                  <a:tr h="198508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 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MISC: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 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 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extLst>
                      <a:ext uri="{0D108BD9-81ED-4DB2-BD59-A6C34878D82A}">
                        <a16:rowId xmlns:a16="http://schemas.microsoft.com/office/drawing/2014/main" val="10021"/>
                      </a:ext>
                    </a:extLst>
                  </a:tr>
                  <a:tr h="207148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NZ" sz="105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0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GB" sz="10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en-GB" sz="10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,0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CICE0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0.25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0.15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0.45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0.2413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0.1285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18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extLst>
                      <a:ext uri="{0D108BD9-81ED-4DB2-BD59-A6C34878D82A}">
                        <a16:rowId xmlns:a16="http://schemas.microsoft.com/office/drawing/2014/main" val="10022"/>
                      </a:ext>
                    </a:extLst>
                  </a:tr>
                  <a:tr h="207148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NZ" sz="105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0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GB" sz="10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en-GB" sz="10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GB" sz="10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CICEN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0.75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0.55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0.85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0.7521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0.2358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19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extLst>
                      <a:ext uri="{0D108BD9-81ED-4DB2-BD59-A6C34878D82A}">
                        <a16:rowId xmlns:a16="http://schemas.microsoft.com/office/drawing/2014/main" val="10023"/>
                      </a:ext>
                    </a:extLst>
                  </a:tr>
                  <a:tr h="198508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 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FLAGTR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4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 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 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extLst>
                      <a:ext uri="{0D108BD9-81ED-4DB2-BD59-A6C34878D82A}">
                        <a16:rowId xmlns:a16="http://schemas.microsoft.com/office/drawing/2014/main" val="1002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5740045"/>
                  </p:ext>
                </p:extLst>
              </p:nvPr>
            </p:nvGraphicFramePr>
            <p:xfrm>
              <a:off x="854669" y="685260"/>
              <a:ext cx="7932680" cy="602170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991585"/>
                    <a:gridCol w="991585"/>
                    <a:gridCol w="991585"/>
                    <a:gridCol w="991585"/>
                    <a:gridCol w="991585"/>
                    <a:gridCol w="991585"/>
                    <a:gridCol w="991585"/>
                    <a:gridCol w="991585"/>
                  </a:tblGrid>
                  <a:tr h="24003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Parameter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Code variable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Initial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Lower bound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Upper bound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Final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Delta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n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</a:tr>
                  <a:tr h="24003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 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b="1" dirty="0">
                              <a:effectLst/>
                            </a:rPr>
                            <a:t>SIN4:</a:t>
                          </a:r>
                          <a:endParaRPr lang="en-NZ" sz="105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 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</a:tr>
                  <a:tr h="24003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6169" marR="66169" marT="0" marB="0">
                        <a:blipFill rotWithShape="0">
                          <a:blip r:embed="rId2"/>
                          <a:stretch>
                            <a:fillRect l="-613" t="-205128" r="-701227" b="-22564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ZWND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10.0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</a:tr>
                  <a:tr h="24003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6169" marR="66169" marT="0" marB="0">
                        <a:blipFill rotWithShape="0">
                          <a:blip r:embed="rId2"/>
                          <a:stretch>
                            <a:fillRect l="-613" t="-297500" r="-701227" b="-2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ALPHA0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0.0095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</a:tr>
                  <a:tr h="24003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6169" marR="66169" marT="0" marB="0">
                        <a:blipFill rotWithShape="0">
                          <a:blip r:embed="rId2"/>
                          <a:stretch>
                            <a:fillRect l="-613" t="-407692" r="-701227" b="-205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BETAMAX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1.52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1.0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2.0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1.5194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0.02498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1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</a:tr>
                  <a:tr h="24003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6169" marR="66169" marT="0" marB="0">
                        <a:blipFill rotWithShape="0">
                          <a:blip r:embed="rId2"/>
                          <a:stretch>
                            <a:fillRect l="-613" t="-495000" r="-701227" b="-190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SINTHP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2.0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</a:tr>
                  <a:tr h="24003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6169" marR="66169" marT="0" marB="0">
                        <a:blipFill rotWithShape="0">
                          <a:blip r:embed="rId2"/>
                          <a:stretch>
                            <a:fillRect l="-613" t="-610256" r="-701227" b="-18512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ZALP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0.006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</a:tr>
                  <a:tr h="24003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6169" marR="66169" marT="0" marB="0">
                        <a:blipFill rotWithShape="0">
                          <a:blip r:embed="rId2"/>
                          <a:stretch>
                            <a:fillRect l="-613" t="-710256" r="-701227" b="-17512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TAUWSHELTER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1.0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0.0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1.5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0.9339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0.2706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2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</a:tr>
                  <a:tr h="24003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6169" marR="66169" marT="0" marB="0">
                        <a:blipFill rotWithShape="0">
                          <a:blip r:embed="rId2"/>
                          <a:stretch>
                            <a:fillRect l="-613" t="-790000" r="-701227" b="-160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SWELLFPAR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1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</a:tr>
                  <a:tr h="24003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6169" marR="66169" marT="0" marB="0">
                        <a:blipFill rotWithShape="0">
                          <a:blip r:embed="rId2"/>
                          <a:stretch>
                            <a:fillRect l="-613" t="-912821" r="-701227" b="-15487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SWELLF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0.8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0.5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1.2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0.8224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0.0206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3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</a:tr>
                  <a:tr h="24003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6169" marR="66169" marT="0" marB="0">
                        <a:blipFill rotWithShape="0">
                          <a:blip r:embed="rId2"/>
                          <a:stretch>
                            <a:fillRect l="-613" t="-987500" r="-701227" b="-14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SWELLF2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-0.018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-0.03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-0.01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-0.01721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0.00064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4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</a:tr>
                  <a:tr h="24003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6169" marR="66169" marT="0" marB="0">
                        <a:blipFill rotWithShape="0">
                          <a:blip r:embed="rId2"/>
                          <a:stretch>
                            <a:fillRect l="-613" t="-1115385" r="-701227" b="-134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SWELLF3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0.015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0.01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0.02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0.01526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0.00042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5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</a:tr>
                  <a:tr h="24003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6169" marR="66169" marT="0" marB="0">
                        <a:blipFill rotWithShape="0">
                          <a:blip r:embed="rId2"/>
                          <a:stretch>
                            <a:fillRect l="-613" t="-1215385" r="-701227" b="-124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SWELLF4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1.0×10</a:t>
                          </a:r>
                          <a:r>
                            <a:rPr lang="en-GB" sz="1050" baseline="30000" dirty="0">
                              <a:effectLst/>
                            </a:rPr>
                            <a:t>5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0.8×10</a:t>
                          </a:r>
                          <a:r>
                            <a:rPr lang="en-GB" sz="1050" baseline="30000">
                              <a:effectLst/>
                            </a:rPr>
                            <a:t>5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1.5×10</a:t>
                          </a:r>
                          <a:r>
                            <a:rPr lang="en-GB" sz="1050" baseline="30000">
                              <a:effectLst/>
                            </a:rPr>
                            <a:t>5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0.9888×10</a:t>
                          </a:r>
                          <a:r>
                            <a:rPr lang="en-GB" sz="1050" baseline="30000">
                              <a:effectLst/>
                            </a:rPr>
                            <a:t>5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0.2328×10</a:t>
                          </a:r>
                          <a:r>
                            <a:rPr lang="en-GB" sz="1050" baseline="30000">
                              <a:effectLst/>
                            </a:rPr>
                            <a:t>5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6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</a:tr>
                  <a:tr h="24003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6169" marR="66169" marT="0" marB="0">
                        <a:blipFill rotWithShape="0">
                          <a:blip r:embed="rId2"/>
                          <a:stretch>
                            <a:fillRect l="-613" t="-1282500" r="-701227" b="-111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SWELLF5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1.2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0.8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1.6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0.9360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0.3974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7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</a:tr>
                  <a:tr h="24003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6169" marR="66169" marT="0" marB="0">
                        <a:blipFill rotWithShape="0">
                          <a:blip r:embed="rId2"/>
                          <a:stretch>
                            <a:fillRect l="-613" t="-1417949" r="-701227" b="-1043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SWELLF6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0.0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</a:tr>
                  <a:tr h="24003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6169" marR="66169" marT="0" marB="0">
                        <a:blipFill rotWithShape="0">
                          <a:blip r:embed="rId2"/>
                          <a:stretch>
                            <a:fillRect l="-613" t="-1480000" r="-701227" b="-91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SWELLF7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2.3×10</a:t>
                          </a:r>
                          <a:r>
                            <a:rPr lang="en-GB" sz="1050" baseline="30000">
                              <a:effectLst/>
                            </a:rPr>
                            <a:t>5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0.0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4.0×10</a:t>
                          </a:r>
                          <a:r>
                            <a:rPr lang="en-GB" sz="1050" baseline="30000">
                              <a:effectLst/>
                            </a:rPr>
                            <a:t>5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2.2433×10</a:t>
                          </a:r>
                          <a:r>
                            <a:rPr lang="en-GB" sz="1050" baseline="30000">
                              <a:effectLst/>
                            </a:rPr>
                            <a:t>5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0.7911×10</a:t>
                          </a:r>
                          <a:r>
                            <a:rPr lang="en-GB" sz="1050" baseline="30000">
                              <a:effectLst/>
                            </a:rPr>
                            <a:t>5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8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</a:tr>
                  <a:tr h="24003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6169" marR="66169" marT="0" marB="0">
                        <a:blipFill rotWithShape="0">
                          <a:blip r:embed="rId2"/>
                          <a:stretch>
                            <a:fillRect l="-613" t="-1620513" r="-701227" b="-8410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Z0RAT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0.04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 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</a:tr>
                  <a:tr h="24003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6169" marR="66169" marT="0" marB="0">
                        <a:blipFill rotWithShape="0">
                          <a:blip r:embed="rId2"/>
                          <a:stretch>
                            <a:fillRect l="-613" t="-1677500" r="-701227" b="-7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Z0MAX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0.0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</a:tr>
                  <a:tr h="24003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 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SINBR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0.0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 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</a:tr>
                  <a:tr h="24003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 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b="1" dirty="0">
                              <a:effectLst/>
                            </a:rPr>
                            <a:t>SNL1:</a:t>
                          </a:r>
                          <a:endParaRPr lang="en-NZ" sz="105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 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</a:tr>
                  <a:tr h="24003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6169" marR="66169" marT="0" marB="0">
                        <a:blipFill rotWithShape="0">
                          <a:blip r:embed="rId2"/>
                          <a:stretch>
                            <a:fillRect l="-613" t="-1972500" r="-701227" b="-4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NLPROP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2.5×10</a:t>
                          </a:r>
                          <a:r>
                            <a:rPr lang="en-GB" sz="1050" baseline="30000">
                              <a:effectLst/>
                            </a:rPr>
                            <a:t>7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2.4×10</a:t>
                          </a:r>
                          <a:r>
                            <a:rPr lang="en-GB" sz="1050" baseline="30000">
                              <a:effectLst/>
                            </a:rPr>
                            <a:t>7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2.8×10</a:t>
                          </a:r>
                          <a:r>
                            <a:rPr lang="en-GB" sz="1050" baseline="30000" dirty="0">
                              <a:effectLst/>
                            </a:rPr>
                            <a:t>7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2.5181×10</a:t>
                          </a:r>
                          <a:r>
                            <a:rPr lang="en-GB" sz="1050" baseline="30000">
                              <a:effectLst/>
                            </a:rPr>
                            <a:t>7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0.1191×10</a:t>
                          </a:r>
                          <a:r>
                            <a:rPr lang="en-GB" sz="1050" baseline="30000">
                              <a:effectLst/>
                            </a:rPr>
                            <a:t>7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17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</a:tr>
                  <a:tr h="24003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 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MISC: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 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 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</a:tr>
                  <a:tr h="25050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6169" marR="66169" marT="0" marB="0">
                        <a:blipFill rotWithShape="0">
                          <a:blip r:embed="rId2"/>
                          <a:stretch>
                            <a:fillRect l="-613" t="-2117073" r="-701227" b="-2195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CICE0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0.25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0.15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0.45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0.2413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0.1285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18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</a:tr>
                  <a:tr h="25050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6169" marR="66169" marT="0" marB="0">
                        <a:blipFill rotWithShape="0">
                          <a:blip r:embed="rId2"/>
                          <a:stretch>
                            <a:fillRect l="-613" t="-2164286" r="-701227" b="-1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CICEN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0.75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0.55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0.85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0.7521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0.2358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19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</a:tr>
                  <a:tr h="24003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 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FLAGTR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4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>
                              <a:effectLst/>
                            </a:rPr>
                            <a:t> </a:t>
                          </a:r>
                          <a:endParaRPr lang="en-NZ" sz="105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 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050" dirty="0">
                              <a:effectLst/>
                            </a:rPr>
                            <a:t> </a:t>
                          </a:r>
                          <a:endParaRPr lang="en-NZ" sz="10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6169" marR="66169" marT="0" marB="0"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3007231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716" y="184154"/>
            <a:ext cx="8221437" cy="723445"/>
          </a:xfrm>
        </p:spPr>
        <p:txBody>
          <a:bodyPr/>
          <a:lstStyle/>
          <a:p>
            <a:r>
              <a:rPr lang="en-NZ" dirty="0"/>
              <a:t>Parameters for 12 month ST4 optimisation (SDS4)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59465720"/>
                  </p:ext>
                </p:extLst>
              </p:nvPr>
            </p:nvGraphicFramePr>
            <p:xfrm>
              <a:off x="1076323" y="578261"/>
              <a:ext cx="6815712" cy="6315013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80010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03822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1756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85196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851964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851964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851964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851964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15992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Parameter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Code variable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Initial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Lower bound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Upper bound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Final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Delta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n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5992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SDS4: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5992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SDSC1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0.0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5992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900">
                                    <a:effectLst/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oMath>
                            </m:oMathPara>
                          </a14:m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WNMEANP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0.5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15992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FXPM3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4.0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15992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NZ" sz="9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9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GB" sz="9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𝐹𝑀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FXFM3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9.9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16535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NZ" sz="9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9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GB" sz="9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𝑑𝑠</m:t>
                                    </m:r>
                                  </m:sub>
                                  <m:sup>
                                    <m:r>
                                      <a:rPr lang="en-GB" sz="9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𝑠𝑎𝑡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SDSC2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-2.2×10</a:t>
                          </a:r>
                          <a:r>
                            <a:rPr lang="en-GB" sz="900" baseline="30000">
                              <a:effectLst/>
                            </a:rPr>
                            <a:t>-5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-2.5×10</a:t>
                          </a:r>
                          <a:r>
                            <a:rPr lang="en-GB" sz="900" baseline="30000">
                              <a:effectLst/>
                            </a:rPr>
                            <a:t>-5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0.0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-2.1433×10</a:t>
                          </a:r>
                          <a:r>
                            <a:rPr lang="en-GB" sz="900" baseline="30000">
                              <a:effectLst/>
                            </a:rPr>
                            <a:t>-5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0.0087×10</a:t>
                          </a:r>
                          <a:r>
                            <a:rPr lang="en-GB" sz="900" baseline="30000">
                              <a:effectLst/>
                            </a:rPr>
                            <a:t>-5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9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15992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NZ" sz="9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9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GB" sz="9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𝑐𝑢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SDSCUM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-0.40344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-0.5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0.0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-0.40194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0.02145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10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15992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NZ" sz="9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9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GB" sz="9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SDSC4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1.0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15992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NZ" sz="9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9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GB" sz="9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𝑡𝑢𝑟𝑏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SDSC5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0.0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0.0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1.2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0.0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-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11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15992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NZ" sz="9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9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</m:e>
                                  <m:sub>
                                    <m:r>
                                      <a:rPr lang="en-GB" sz="9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SDSC6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0.3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0.0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1.0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0.2736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0.0928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12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  <a:tr h="15992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NZ" sz="9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9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GB" sz="9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SDSBR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9.0×10</a:t>
                          </a:r>
                          <a:r>
                            <a:rPr lang="en-GB" sz="900" baseline="30000" dirty="0">
                              <a:effectLst/>
                            </a:rPr>
                            <a:t>-4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8.0×10</a:t>
                          </a:r>
                          <a:r>
                            <a:rPr lang="en-GB" sz="900" baseline="30000">
                              <a:effectLst/>
                            </a:rPr>
                            <a:t>-4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10.0×10</a:t>
                          </a:r>
                          <a:r>
                            <a:rPr lang="en-GB" sz="900" baseline="30000">
                              <a:effectLst/>
                            </a:rPr>
                            <a:t>-4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8.9788×10</a:t>
                          </a:r>
                          <a:r>
                            <a:rPr lang="en-GB" sz="900" baseline="30000">
                              <a:effectLst/>
                            </a:rPr>
                            <a:t>-4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0.0951 ×10</a:t>
                          </a:r>
                          <a:r>
                            <a:rPr lang="en-GB" sz="900" baseline="30000">
                              <a:effectLst/>
                            </a:rPr>
                            <a:t>-4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13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extLst>
                      <a:ext uri="{0D108BD9-81ED-4DB2-BD59-A6C34878D82A}">
                        <a16:rowId xmlns:a16="http://schemas.microsoft.com/office/drawing/2014/main" val="10011"/>
                      </a:ext>
                    </a:extLst>
                  </a:tr>
                  <a:tr h="15992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SDSBR2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0.8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extLst>
                      <a:ext uri="{0D108BD9-81ED-4DB2-BD59-A6C34878D82A}">
                        <a16:rowId xmlns:a16="http://schemas.microsoft.com/office/drawing/2014/main" val="10012"/>
                      </a:ext>
                    </a:extLst>
                  </a:tr>
                  <a:tr h="15992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NZ" sz="9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9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p>
                                    <m:r>
                                      <a:rPr lang="en-GB" sz="9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𝑠𝑎𝑡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SDSP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2.0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extLst>
                      <a:ext uri="{0D108BD9-81ED-4DB2-BD59-A6C34878D82A}">
                        <a16:rowId xmlns:a16="http://schemas.microsoft.com/office/drawing/2014/main" val="10013"/>
                      </a:ext>
                    </a:extLst>
                  </a:tr>
                  <a:tr h="15992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SDSISO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2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extLst>
                      <a:ext uri="{0D108BD9-81ED-4DB2-BD59-A6C34878D82A}">
                        <a16:rowId xmlns:a16="http://schemas.microsoft.com/office/drawing/2014/main" val="10014"/>
                      </a:ext>
                    </a:extLst>
                  </a:tr>
                  <a:tr h="168366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NZ" sz="9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9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GB" sz="9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𝑑𝑠</m:t>
                                    </m:r>
                                  </m:sub>
                                  <m:sup>
                                    <m:r>
                                      <a:rPr lang="en-GB" sz="9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𝐵𝐶𝐾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SDSBCK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0.0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0.0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0.2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0.0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-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14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extLst>
                      <a:ext uri="{0D108BD9-81ED-4DB2-BD59-A6C34878D82A}">
                        <a16:rowId xmlns:a16="http://schemas.microsoft.com/office/drawing/2014/main" val="10015"/>
                      </a:ext>
                    </a:extLst>
                  </a:tr>
                  <a:tr h="15992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SDSABK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1.5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extLst>
                      <a:ext uri="{0D108BD9-81ED-4DB2-BD59-A6C34878D82A}">
                        <a16:rowId xmlns:a16="http://schemas.microsoft.com/office/drawing/2014/main" val="10016"/>
                      </a:ext>
                    </a:extLst>
                  </a:tr>
                  <a:tr h="15992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SDSPBK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4.0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extLst>
                      <a:ext uri="{0D108BD9-81ED-4DB2-BD59-A6C34878D82A}">
                        <a16:rowId xmlns:a16="http://schemas.microsoft.com/office/drawing/2014/main" val="10017"/>
                      </a:ext>
                    </a:extLst>
                  </a:tr>
                  <a:tr h="15992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SDSBINT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0.3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extLst>
                      <a:ext uri="{0D108BD9-81ED-4DB2-BD59-A6C34878D82A}">
                        <a16:rowId xmlns:a16="http://schemas.microsoft.com/office/drawing/2014/main" val="10018"/>
                      </a:ext>
                    </a:extLst>
                  </a:tr>
                  <a:tr h="168366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NZ" sz="9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9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GB" sz="9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𝑑𝑠</m:t>
                                    </m:r>
                                  </m:sub>
                                  <m:sup>
                                    <m:r>
                                      <a:rPr lang="en-GB" sz="9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𝐻𝐶𝐾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SDSHCK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0.0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0.0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2.0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0.0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-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15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extLst>
                      <a:ext uri="{0D108BD9-81ED-4DB2-BD59-A6C34878D82A}">
                        <a16:rowId xmlns:a16="http://schemas.microsoft.com/office/drawing/2014/main" val="10019"/>
                      </a:ext>
                    </a:extLst>
                  </a:tr>
                  <a:tr h="15992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NZ" sz="9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sz="9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Δ</m:t>
                                    </m:r>
                                  </m:e>
                                  <m:sub>
                                    <m:r>
                                      <a:rPr lang="en-GB" sz="9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SDSDTH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80.0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extLst>
                      <a:ext uri="{0D108BD9-81ED-4DB2-BD59-A6C34878D82A}">
                        <a16:rowId xmlns:a16="http://schemas.microsoft.com/office/drawing/2014/main" val="10020"/>
                      </a:ext>
                    </a:extLst>
                  </a:tr>
                  <a:tr h="15992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NZ" sz="9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9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9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SDSCOS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2.0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0.0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2.0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2.0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0.0757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16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extLst>
                      <a:ext uri="{0D108BD9-81ED-4DB2-BD59-A6C34878D82A}">
                        <a16:rowId xmlns:a16="http://schemas.microsoft.com/office/drawing/2014/main" val="10021"/>
                      </a:ext>
                    </a:extLst>
                  </a:tr>
                  <a:tr h="15992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SDSBRF1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0.5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extLst>
                      <a:ext uri="{0D108BD9-81ED-4DB2-BD59-A6C34878D82A}">
                        <a16:rowId xmlns:a16="http://schemas.microsoft.com/office/drawing/2014/main" val="10022"/>
                      </a:ext>
                    </a:extLst>
                  </a:tr>
                  <a:tr h="15992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SDSBRFDF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0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extLst>
                      <a:ext uri="{0D108BD9-81ED-4DB2-BD59-A6C34878D82A}">
                        <a16:rowId xmlns:a16="http://schemas.microsoft.com/office/drawing/2014/main" val="10023"/>
                      </a:ext>
                    </a:extLst>
                  </a:tr>
                  <a:tr h="15992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SDSBM0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1.0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extLst>
                      <a:ext uri="{0D108BD9-81ED-4DB2-BD59-A6C34878D82A}">
                        <a16:rowId xmlns:a16="http://schemas.microsoft.com/office/drawing/2014/main" val="10024"/>
                      </a:ext>
                    </a:extLst>
                  </a:tr>
                  <a:tr h="15992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SDSBM1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0.0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extLst>
                      <a:ext uri="{0D108BD9-81ED-4DB2-BD59-A6C34878D82A}">
                        <a16:rowId xmlns:a16="http://schemas.microsoft.com/office/drawing/2014/main" val="10025"/>
                      </a:ext>
                    </a:extLst>
                  </a:tr>
                  <a:tr h="15992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SDSBM2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0.0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extLst>
                      <a:ext uri="{0D108BD9-81ED-4DB2-BD59-A6C34878D82A}">
                        <a16:rowId xmlns:a16="http://schemas.microsoft.com/office/drawing/2014/main" val="10026"/>
                      </a:ext>
                    </a:extLst>
                  </a:tr>
                  <a:tr h="15992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SDSBM3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0.0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extLst>
                      <a:ext uri="{0D108BD9-81ED-4DB2-BD59-A6C34878D82A}">
                        <a16:rowId xmlns:a16="http://schemas.microsoft.com/office/drawing/2014/main" val="10027"/>
                      </a:ext>
                    </a:extLst>
                  </a:tr>
                  <a:tr h="15992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SDSBM4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0.0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extLst>
                      <a:ext uri="{0D108BD9-81ED-4DB2-BD59-A6C34878D82A}">
                        <a16:rowId xmlns:a16="http://schemas.microsoft.com/office/drawing/2014/main" val="10028"/>
                      </a:ext>
                    </a:extLst>
                  </a:tr>
                  <a:tr h="31985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WHITECAPWIDTH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0.3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extLst>
                      <a:ext uri="{0D108BD9-81ED-4DB2-BD59-A6C34878D82A}">
                        <a16:rowId xmlns:a16="http://schemas.microsoft.com/office/drawing/2014/main" val="1002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59465720"/>
                  </p:ext>
                </p:extLst>
              </p:nvPr>
            </p:nvGraphicFramePr>
            <p:xfrm>
              <a:off x="1076323" y="578261"/>
              <a:ext cx="6815712" cy="6315013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800102"/>
                    <a:gridCol w="1038225"/>
                    <a:gridCol w="717565"/>
                    <a:gridCol w="851964"/>
                    <a:gridCol w="851964"/>
                    <a:gridCol w="851964"/>
                    <a:gridCol w="851964"/>
                    <a:gridCol w="851964"/>
                  </a:tblGrid>
                  <a:tr h="20574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Parameter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Code variable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Initial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Lower bound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Upper bound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Final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Delta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n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</a:tr>
                  <a:tr h="20574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SDS4: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</a:tr>
                  <a:tr h="20574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SDSC1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0.0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</a:tr>
                  <a:tr h="2057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3308" marR="53308" marT="0" marB="0">
                        <a:blipFill rotWithShape="0">
                          <a:blip r:embed="rId2"/>
                          <a:stretch>
                            <a:fillRect l="-763" t="-300000" r="-757252" b="-26588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WNMEANP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0.5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</a:tr>
                  <a:tr h="20574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FXPM3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4.0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</a:tr>
                  <a:tr h="2057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3308" marR="53308" marT="0" marB="0">
                        <a:blipFill rotWithShape="0">
                          <a:blip r:embed="rId2"/>
                          <a:stretch>
                            <a:fillRect l="-763" t="-500000" r="-757252" b="-24588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FXFM3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9.9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</a:tr>
                  <a:tr h="21272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3308" marR="53308" marT="0" marB="0">
                        <a:blipFill rotWithShape="0">
                          <a:blip r:embed="rId2"/>
                          <a:stretch>
                            <a:fillRect l="-763" t="-582857" r="-757252" b="-228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SDSC2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-2.2×10</a:t>
                          </a:r>
                          <a:r>
                            <a:rPr lang="en-GB" sz="900" baseline="30000">
                              <a:effectLst/>
                            </a:rPr>
                            <a:t>-5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-2.5×10</a:t>
                          </a:r>
                          <a:r>
                            <a:rPr lang="en-GB" sz="900" baseline="30000">
                              <a:effectLst/>
                            </a:rPr>
                            <a:t>-5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0.0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-2.1433×10</a:t>
                          </a:r>
                          <a:r>
                            <a:rPr lang="en-GB" sz="900" baseline="30000">
                              <a:effectLst/>
                            </a:rPr>
                            <a:t>-5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0.0087×10</a:t>
                          </a:r>
                          <a:r>
                            <a:rPr lang="en-GB" sz="900" baseline="30000">
                              <a:effectLst/>
                            </a:rPr>
                            <a:t>-5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9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</a:tr>
                  <a:tr h="2057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3308" marR="53308" marT="0" marB="0">
                        <a:blipFill rotWithShape="0">
                          <a:blip r:embed="rId2"/>
                          <a:stretch>
                            <a:fillRect l="-763" t="-724242" r="-757252" b="-23272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SDSCUM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-0.40344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-0.5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0.0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-0.40194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0.02145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10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</a:tr>
                  <a:tr h="2057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3308" marR="53308" marT="0" marB="0">
                        <a:blipFill rotWithShape="0">
                          <a:blip r:embed="rId2"/>
                          <a:stretch>
                            <a:fillRect l="-763" t="-800000" r="-757252" b="-21588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SDSC4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1.0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</a:tr>
                  <a:tr h="2057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3308" marR="53308" marT="0" marB="0">
                        <a:blipFill rotWithShape="0">
                          <a:blip r:embed="rId2"/>
                          <a:stretch>
                            <a:fillRect l="-763" t="-900000" r="-757252" b="-20588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SDSC5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0.0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0.0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1.2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0.0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-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11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</a:tr>
                  <a:tr h="2057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3308" marR="53308" marT="0" marB="0">
                        <a:blipFill rotWithShape="0">
                          <a:blip r:embed="rId2"/>
                          <a:stretch>
                            <a:fillRect l="-763" t="-1000000" r="-757252" b="-19588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SDSC6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0.3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0.0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1.0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0.2736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0.0928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12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</a:tr>
                  <a:tr h="2057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3308" marR="53308" marT="0" marB="0">
                        <a:blipFill rotWithShape="0">
                          <a:blip r:embed="rId2"/>
                          <a:stretch>
                            <a:fillRect l="-763" t="-1100000" r="-757252" b="-18588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SDSBR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9.0×10</a:t>
                          </a:r>
                          <a:r>
                            <a:rPr lang="en-GB" sz="900" baseline="30000" dirty="0">
                              <a:effectLst/>
                            </a:rPr>
                            <a:t>-4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8.0×10</a:t>
                          </a:r>
                          <a:r>
                            <a:rPr lang="en-GB" sz="900" baseline="30000">
                              <a:effectLst/>
                            </a:rPr>
                            <a:t>-4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10.0×10</a:t>
                          </a:r>
                          <a:r>
                            <a:rPr lang="en-GB" sz="900" baseline="30000">
                              <a:effectLst/>
                            </a:rPr>
                            <a:t>-4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8.9788×10</a:t>
                          </a:r>
                          <a:r>
                            <a:rPr lang="en-GB" sz="900" baseline="30000">
                              <a:effectLst/>
                            </a:rPr>
                            <a:t>-4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0.0951 ×10</a:t>
                          </a:r>
                          <a:r>
                            <a:rPr lang="en-GB" sz="900" baseline="30000">
                              <a:effectLst/>
                            </a:rPr>
                            <a:t>-4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13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</a:tr>
                  <a:tr h="20574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SDSBR2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0.8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</a:tr>
                  <a:tr h="2057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3308" marR="53308" marT="0" marB="0">
                        <a:blipFill rotWithShape="0">
                          <a:blip r:embed="rId2"/>
                          <a:stretch>
                            <a:fillRect l="-763" t="-1297059" r="-757252" b="-166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SDSP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2.0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</a:tr>
                  <a:tr h="20574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SDSISO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2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</a:tr>
                  <a:tr h="21659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3308" marR="53308" marT="0" marB="0">
                        <a:blipFill rotWithShape="0">
                          <a:blip r:embed="rId2"/>
                          <a:stretch>
                            <a:fillRect l="-763" t="-1454286" r="-757252" b="-141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SDSBCK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0.0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0.0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0.2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0.0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-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14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</a:tr>
                  <a:tr h="20574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SDSABK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1.5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</a:tr>
                  <a:tr h="20574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SDSPBK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4.0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</a:tr>
                  <a:tr h="20574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SDSBINT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0.3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</a:tr>
                  <a:tr h="21659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3308" marR="53308" marT="0" marB="0">
                        <a:blipFill rotWithShape="0">
                          <a:blip r:embed="rId2"/>
                          <a:stretch>
                            <a:fillRect l="-763" t="-1845714" r="-757252" b="-10257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SDSHCK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0.0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0.0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2.0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0.0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-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15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</a:tr>
                  <a:tr h="2057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3308" marR="53308" marT="0" marB="0">
                        <a:blipFill rotWithShape="0">
                          <a:blip r:embed="rId2"/>
                          <a:stretch>
                            <a:fillRect l="-763" t="-2002941" r="-757252" b="-9558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SDSDTH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80.0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</a:tr>
                  <a:tr h="2057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3308" marR="53308" marT="0" marB="0">
                        <a:blipFill rotWithShape="0">
                          <a:blip r:embed="rId2"/>
                          <a:stretch>
                            <a:fillRect l="-763" t="-2102941" r="-757252" b="-8558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SDSCOS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2.0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0.0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2.0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2.0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0.0757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16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</a:tr>
                  <a:tr h="20574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SDSBRF1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0.5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</a:tr>
                  <a:tr h="20574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SDSBRFDF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0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</a:tr>
                  <a:tr h="20574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SDSBM0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1.0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</a:tr>
                  <a:tr h="20574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SDSBM1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0.0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</a:tr>
                  <a:tr h="20574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SDSBM2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0.0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</a:tr>
                  <a:tr h="20574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SDSBM3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0.0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</a:tr>
                  <a:tr h="20574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SDSBM4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0.0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</a:tr>
                  <a:tr h="31985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WHITECAPWIDTH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0.3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NZ" sz="9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900" dirty="0">
                              <a:effectLst/>
                            </a:rPr>
                            <a:t> </a:t>
                          </a:r>
                          <a:endParaRPr lang="en-NZ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3308" marR="53308" marT="0" marB="0"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8680831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292" y="365129"/>
            <a:ext cx="3872726" cy="723445"/>
          </a:xfrm>
        </p:spPr>
        <p:txBody>
          <a:bodyPr>
            <a:noAutofit/>
          </a:bodyPr>
          <a:lstStyle/>
          <a:p>
            <a:r>
              <a:rPr lang="en-NZ" dirty="0"/>
              <a:t>Evolution of the optimisation (ST2, 3 months)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0292" y="1088574"/>
            <a:ext cx="371848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dirty="0"/>
              <a:t>ST2 </a:t>
            </a:r>
            <a:r>
              <a:rPr lang="en-NZ" sz="2000" dirty="0" err="1"/>
              <a:t>Tolman</a:t>
            </a:r>
            <a:r>
              <a:rPr lang="en-NZ" sz="2000" dirty="0"/>
              <a:t> &amp; </a:t>
            </a:r>
            <a:r>
              <a:rPr lang="en-NZ" sz="2000" dirty="0" err="1"/>
              <a:t>Chalikov</a:t>
            </a:r>
            <a:r>
              <a:rPr lang="en-NZ" sz="2000" dirty="0"/>
              <a:t> (1996) parameterisation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dirty="0"/>
              <a:t>13 adjustable parameters: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NZ" sz="2000" dirty="0"/>
              <a:t>6 from the wind input term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NZ" sz="2000" dirty="0"/>
              <a:t>6 from the dissipation terms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NZ" sz="2000" dirty="0"/>
              <a:t>1 for DIA nonlinear interaction strength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dirty="0"/>
              <a:t>Calibration run from Feb-Apr 1997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dirty="0"/>
              <a:t>Stopping criteria: &lt; 2% change in </a:t>
            </a:r>
            <a:r>
              <a:rPr lang="en-NZ" sz="2000" i="1" dirty="0"/>
              <a:t>f</a:t>
            </a:r>
            <a:r>
              <a:rPr lang="en-NZ" sz="2000" dirty="0"/>
              <a:t> or </a:t>
            </a:r>
            <a:r>
              <a:rPr lang="en-NZ" sz="2000" b="1" i="1" dirty="0"/>
              <a:t>x</a:t>
            </a:r>
            <a:r>
              <a:rPr lang="en-NZ" sz="20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dirty="0"/>
              <a:t>Error metric reduced from:</a:t>
            </a:r>
          </a:p>
          <a:p>
            <a:pPr lvl="1"/>
            <a:r>
              <a:rPr lang="en-NZ" sz="2000" dirty="0"/>
              <a:t>0.1901 (initialised with Tolman &amp; </a:t>
            </a:r>
            <a:r>
              <a:rPr lang="en-NZ" sz="2000" dirty="0" err="1"/>
              <a:t>Chalikov</a:t>
            </a:r>
            <a:r>
              <a:rPr lang="en-NZ" sz="2000" dirty="0"/>
              <a:t> defaults), to</a:t>
            </a:r>
          </a:p>
          <a:p>
            <a:pPr lvl="1"/>
            <a:r>
              <a:rPr lang="en-NZ" sz="2000" dirty="0"/>
              <a:t>0.1495 (after 33 iterations)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242" y="0"/>
            <a:ext cx="4762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2090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292" y="365129"/>
            <a:ext cx="3905776" cy="723445"/>
          </a:xfrm>
        </p:spPr>
        <p:txBody>
          <a:bodyPr>
            <a:noAutofit/>
          </a:bodyPr>
          <a:lstStyle/>
          <a:p>
            <a:r>
              <a:rPr lang="en-NZ" dirty="0"/>
              <a:t>Evolution of the optimisation (ST4, 3 months)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0292" y="1088574"/>
            <a:ext cx="371848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dirty="0"/>
              <a:t>ST4 Ardhuin et al (2010) parameterisation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dirty="0"/>
              <a:t>17 adjustable parameters: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NZ" sz="2000" dirty="0"/>
              <a:t>8 from the wind input term (including swell)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NZ" sz="2000" dirty="0"/>
              <a:t>8 from dissipation terms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NZ" sz="2000" dirty="0"/>
              <a:t>1 for DIA nonlinear interaction strength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dirty="0"/>
              <a:t>Calibration run from Feb-Apr 1997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dirty="0"/>
              <a:t>Stopping criteria: &lt; 2% change in </a:t>
            </a:r>
            <a:r>
              <a:rPr lang="en-NZ" sz="2000" i="1" dirty="0"/>
              <a:t>f</a:t>
            </a:r>
            <a:r>
              <a:rPr lang="en-NZ" sz="2000" dirty="0"/>
              <a:t> or </a:t>
            </a:r>
            <a:r>
              <a:rPr lang="en-NZ" sz="2000" b="1" i="1" dirty="0"/>
              <a:t>x</a:t>
            </a:r>
            <a:r>
              <a:rPr lang="en-NZ" sz="20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dirty="0"/>
              <a:t>Error metric reduced from:</a:t>
            </a:r>
          </a:p>
          <a:p>
            <a:pPr lvl="1"/>
            <a:r>
              <a:rPr lang="en-NZ" sz="2000" dirty="0"/>
              <a:t>0.1427 (initialised with Ardhuin et al (2010) defaults  (TEST441), to</a:t>
            </a:r>
          </a:p>
          <a:p>
            <a:pPr lvl="1"/>
            <a:r>
              <a:rPr lang="en-NZ" sz="2000" dirty="0"/>
              <a:t>0.1422 (after 40 iterations)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781" y="0"/>
            <a:ext cx="4762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52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sz="2800" dirty="0"/>
              <a:t>Application to a wave </a:t>
            </a:r>
            <a:r>
              <a:rPr lang="en-NZ" sz="2800" dirty="0" err="1"/>
              <a:t>hindcast</a:t>
            </a:r>
            <a:endParaRPr lang="en-NZ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/>
            <a:r>
              <a:rPr lang="en-NZ" sz="2800" dirty="0" err="1"/>
              <a:t>Wavewatch</a:t>
            </a:r>
            <a:r>
              <a:rPr lang="en-NZ" sz="2800" dirty="0"/>
              <a:t> v4.18 with either Tolman &amp; </a:t>
            </a:r>
            <a:r>
              <a:rPr lang="en-NZ" sz="2800" dirty="0" err="1"/>
              <a:t>Chalikov</a:t>
            </a:r>
            <a:r>
              <a:rPr lang="en-NZ" sz="2800" dirty="0"/>
              <a:t> (1996) or Ardhuin et al (2010) source term parameterisation</a:t>
            </a:r>
          </a:p>
          <a:p>
            <a:pPr marL="285750" indent="-285750"/>
            <a:r>
              <a:rPr lang="en-NZ" sz="2800" dirty="0"/>
              <a:t>Global domain at 1° × 1° spatial resolution</a:t>
            </a:r>
          </a:p>
          <a:p>
            <a:pPr marL="285750" indent="-285750"/>
            <a:r>
              <a:rPr lang="en-NZ" sz="2800" dirty="0"/>
              <a:t>Input wind and sea ice concentration fields from the ERA-Interim Reanalysis (1979-2016)</a:t>
            </a:r>
          </a:p>
          <a:p>
            <a:pPr marL="285750" indent="-285750"/>
            <a:r>
              <a:rPr lang="en-NZ" sz="2800" dirty="0"/>
              <a:t>Error metric: normalised RMSE of significant wave height compared with collocated altimeter data (from the IFREMER database), spatially averaged (between 61°S and 61°N)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066906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err="1"/>
              <a:t>Cylc</a:t>
            </a:r>
            <a:r>
              <a:rPr lang="en-NZ" dirty="0"/>
              <a:t> dependency graph example: wave </a:t>
            </a:r>
            <a:r>
              <a:rPr lang="en-NZ" dirty="0" err="1"/>
              <a:t>hindcast</a:t>
            </a:r>
            <a:r>
              <a:rPr lang="en-NZ" dirty="0"/>
              <a:t> suite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378" y="1196974"/>
            <a:ext cx="4942759" cy="5661025"/>
          </a:xfrm>
        </p:spPr>
      </p:pic>
      <p:grpSp>
        <p:nvGrpSpPr>
          <p:cNvPr id="61" name="Group 60"/>
          <p:cNvGrpSpPr/>
          <p:nvPr/>
        </p:nvGrpSpPr>
        <p:grpSpPr>
          <a:xfrm>
            <a:off x="952920" y="1167501"/>
            <a:ext cx="7446497" cy="5599060"/>
            <a:chOff x="952920" y="1167501"/>
            <a:chExt cx="7446497" cy="5599060"/>
          </a:xfrm>
        </p:grpSpPr>
        <p:sp>
          <p:nvSpPr>
            <p:cNvPr id="6" name="TextBox 5"/>
            <p:cNvSpPr txBox="1"/>
            <p:nvPr/>
          </p:nvSpPr>
          <p:spPr>
            <a:xfrm>
              <a:off x="966652" y="1167501"/>
              <a:ext cx="23251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/>
                <a:t>Initial tasks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52920" y="1536833"/>
              <a:ext cx="23251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/>
                <a:t>Monthly tasks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66651" y="1566307"/>
              <a:ext cx="7432766" cy="5200254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66653" y="1170132"/>
              <a:ext cx="7432764" cy="369332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646611" y="1827387"/>
            <a:ext cx="2355699" cy="737769"/>
            <a:chOff x="1646611" y="1827387"/>
            <a:chExt cx="2355699" cy="737769"/>
          </a:xfrm>
        </p:grpSpPr>
        <p:sp>
          <p:nvSpPr>
            <p:cNvPr id="14" name="TextBox 13"/>
            <p:cNvSpPr txBox="1"/>
            <p:nvPr/>
          </p:nvSpPr>
          <p:spPr>
            <a:xfrm>
              <a:off x="1646611" y="1918825"/>
              <a:ext cx="1717575" cy="64633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NZ" dirty="0"/>
                <a:t>Prepare model control file</a:t>
              </a:r>
            </a:p>
          </p:txBody>
        </p:sp>
        <p:cxnSp>
          <p:nvCxnSpPr>
            <p:cNvPr id="21" name="Straight Arrow Connector 20"/>
            <p:cNvCxnSpPr>
              <a:stCxn id="14" idx="3"/>
            </p:cNvCxnSpPr>
            <p:nvPr/>
          </p:nvCxnSpPr>
          <p:spPr>
            <a:xfrm flipV="1">
              <a:off x="3364186" y="1827387"/>
              <a:ext cx="638124" cy="4146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1737360" y="1634292"/>
            <a:ext cx="4107610" cy="2442754"/>
            <a:chOff x="1737360" y="1634292"/>
            <a:chExt cx="4107610" cy="2442754"/>
          </a:xfrm>
        </p:grpSpPr>
        <p:sp>
          <p:nvSpPr>
            <p:cNvPr id="8" name="Oval 7"/>
            <p:cNvSpPr/>
            <p:nvPr/>
          </p:nvSpPr>
          <p:spPr>
            <a:xfrm rot="1293329">
              <a:off x="4180686" y="1634292"/>
              <a:ext cx="1664284" cy="2442754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737360" y="2586763"/>
              <a:ext cx="1554480" cy="64633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NZ" dirty="0"/>
                <a:t>Process wind &amp; ice inputs</a:t>
              </a:r>
            </a:p>
          </p:txBody>
        </p:sp>
        <p:cxnSp>
          <p:nvCxnSpPr>
            <p:cNvPr id="32" name="Straight Arrow Connector 31"/>
            <p:cNvCxnSpPr>
              <a:stCxn id="9" idx="3"/>
              <a:endCxn id="8" idx="2"/>
            </p:cNvCxnSpPr>
            <p:nvPr/>
          </p:nvCxnSpPr>
          <p:spPr>
            <a:xfrm flipV="1">
              <a:off x="3291840" y="2549938"/>
              <a:ext cx="947044" cy="3599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/>
          <p:nvPr/>
        </p:nvGrpSpPr>
        <p:grpSpPr>
          <a:xfrm>
            <a:off x="5932342" y="1906165"/>
            <a:ext cx="1446936" cy="2115025"/>
            <a:chOff x="5932342" y="1906165"/>
            <a:chExt cx="1446936" cy="2115025"/>
          </a:xfrm>
        </p:grpSpPr>
        <p:sp>
          <p:nvSpPr>
            <p:cNvPr id="13" name="TextBox 12"/>
            <p:cNvSpPr txBox="1"/>
            <p:nvPr/>
          </p:nvSpPr>
          <p:spPr>
            <a:xfrm>
              <a:off x="6412243" y="2550413"/>
              <a:ext cx="967035" cy="92333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NZ" dirty="0"/>
                <a:t>Process satellite inputs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flipH="1" flipV="1">
              <a:off x="6126480" y="1906165"/>
              <a:ext cx="285763" cy="6437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H="1">
              <a:off x="5932342" y="3449474"/>
              <a:ext cx="478783" cy="5717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1091898" y="4297356"/>
            <a:ext cx="5143609" cy="2123912"/>
            <a:chOff x="1091898" y="4297356"/>
            <a:chExt cx="5143609" cy="2123912"/>
          </a:xfrm>
        </p:grpSpPr>
        <p:sp>
          <p:nvSpPr>
            <p:cNvPr id="15" name="Oval 14"/>
            <p:cNvSpPr/>
            <p:nvPr/>
          </p:nvSpPr>
          <p:spPr>
            <a:xfrm rot="5400000">
              <a:off x="3471899" y="3062425"/>
              <a:ext cx="1528678" cy="3998539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91898" y="5774937"/>
              <a:ext cx="1554480" cy="64633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NZ" dirty="0"/>
                <a:t>Process model outputs</a:t>
              </a:r>
            </a:p>
          </p:txBody>
        </p:sp>
        <p:cxnSp>
          <p:nvCxnSpPr>
            <p:cNvPr id="41" name="Straight Arrow Connector 40"/>
            <p:cNvCxnSpPr>
              <a:stCxn id="17" idx="0"/>
              <a:endCxn id="15" idx="5"/>
            </p:cNvCxnSpPr>
            <p:nvPr/>
          </p:nvCxnSpPr>
          <p:spPr>
            <a:xfrm flipV="1">
              <a:off x="1869138" y="5602164"/>
              <a:ext cx="953403" cy="1727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4925512" y="3996184"/>
            <a:ext cx="3238774" cy="2816097"/>
            <a:chOff x="4925512" y="3996184"/>
            <a:chExt cx="3238774" cy="2816097"/>
          </a:xfrm>
        </p:grpSpPr>
        <p:sp>
          <p:nvSpPr>
            <p:cNvPr id="18" name="Oval 17"/>
            <p:cNvSpPr/>
            <p:nvPr/>
          </p:nvSpPr>
          <p:spPr>
            <a:xfrm rot="5400000">
              <a:off x="5842770" y="4490765"/>
              <a:ext cx="1404258" cy="3238773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615594" y="3996184"/>
              <a:ext cx="1548692" cy="92333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NZ" dirty="0"/>
                <a:t>Compute &amp; accumulate error statistics</a:t>
              </a: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flipH="1">
              <a:off x="6544900" y="4946356"/>
              <a:ext cx="221660" cy="4616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1214845" y="3996184"/>
            <a:ext cx="2549126" cy="369332"/>
            <a:chOff x="1214845" y="3996184"/>
            <a:chExt cx="2549126" cy="369332"/>
          </a:xfrm>
        </p:grpSpPr>
        <p:sp>
          <p:nvSpPr>
            <p:cNvPr id="47" name="TextBox 46"/>
            <p:cNvSpPr txBox="1"/>
            <p:nvPr/>
          </p:nvSpPr>
          <p:spPr>
            <a:xfrm>
              <a:off x="1214845" y="3996184"/>
              <a:ext cx="176502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NZ" dirty="0"/>
                <a:t>Run </a:t>
              </a:r>
              <a:r>
                <a:rPr lang="en-NZ" dirty="0" err="1"/>
                <a:t>Wavewatch</a:t>
              </a:r>
              <a:endParaRPr lang="en-NZ" dirty="0"/>
            </a:p>
          </p:txBody>
        </p:sp>
        <p:cxnSp>
          <p:nvCxnSpPr>
            <p:cNvPr id="49" name="Straight Arrow Connector 48"/>
            <p:cNvCxnSpPr/>
            <p:nvPr/>
          </p:nvCxnSpPr>
          <p:spPr>
            <a:xfrm flipV="1">
              <a:off x="2979867" y="4140926"/>
              <a:ext cx="784104" cy="522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1055450" y="3303999"/>
            <a:ext cx="2159548" cy="646331"/>
            <a:chOff x="1055450" y="3303999"/>
            <a:chExt cx="2159548" cy="646331"/>
          </a:xfrm>
        </p:grpSpPr>
        <p:sp>
          <p:nvSpPr>
            <p:cNvPr id="51" name="TextBox 50"/>
            <p:cNvSpPr txBox="1"/>
            <p:nvPr/>
          </p:nvSpPr>
          <p:spPr>
            <a:xfrm>
              <a:off x="1055450" y="3303999"/>
              <a:ext cx="1887968" cy="64633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NZ" dirty="0"/>
                <a:t>Get restart file from previous run</a:t>
              </a:r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>
              <a:off x="2979866" y="3640187"/>
              <a:ext cx="235132" cy="1809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861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31" y="445201"/>
            <a:ext cx="8442570" cy="633017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dirty="0"/>
              <a:t>Error statistics from the full </a:t>
            </a:r>
            <a:r>
              <a:rPr lang="en-NZ" dirty="0" err="1"/>
              <a:t>hindcast</a:t>
            </a:r>
            <a:r>
              <a:rPr lang="en-NZ" dirty="0"/>
              <a:t> – normalised RMS error in Hs</a:t>
            </a:r>
          </a:p>
        </p:txBody>
      </p:sp>
    </p:spTree>
    <p:extLst>
      <p:ext uri="{BB962C8B-B14F-4D97-AF65-F5344CB8AC3E}">
        <p14:creationId xmlns:p14="http://schemas.microsoft.com/office/powerpoint/2010/main" val="1859029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0" y="365129"/>
            <a:ext cx="7776028" cy="723445"/>
          </a:xfrm>
        </p:spPr>
        <p:txBody>
          <a:bodyPr/>
          <a:lstStyle/>
          <a:p>
            <a:r>
              <a:rPr lang="en-NZ" dirty="0"/>
              <a:t>Model parameter tuning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05840" y="1197429"/>
                <a:ext cx="7829550" cy="4979534"/>
              </a:xfrm>
            </p:spPr>
            <p:txBody>
              <a:bodyPr>
                <a:normAutofit/>
              </a:bodyPr>
              <a:lstStyle/>
              <a:p>
                <a:r>
                  <a:rPr lang="en-NZ" sz="2400" dirty="0"/>
                  <a:t>A numerical model will generally have parameters that can be adjusted, and which affect the model outputs</a:t>
                </a:r>
              </a:p>
              <a:p>
                <a:r>
                  <a:rPr lang="en-NZ" sz="2400" dirty="0"/>
                  <a:t>If the model has </a:t>
                </a:r>
                <a:r>
                  <a:rPr lang="en-NZ" sz="2400" i="1" dirty="0"/>
                  <a:t>M</a:t>
                </a:r>
                <a:r>
                  <a:rPr lang="en-NZ" sz="2400" dirty="0"/>
                  <a:t> adjustable parameters </a:t>
                </a:r>
                <a:r>
                  <a:rPr lang="en-NZ" sz="2400" dirty="0">
                    <a:latin typeface="Cambria Math" panose="02040503050406030204" pitchFamily="18" charset="0"/>
                  </a:rPr>
                  <a:t>                     </a:t>
                </a:r>
                <a14:m>
                  <m:oMath xmlns:m="http://schemas.openxmlformats.org/officeDocument/2006/math">
                    <m:r>
                      <a:rPr lang="en-NZ" sz="2400" b="0" i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NZ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NZ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NZ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NZ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NZ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NZ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NZ" sz="2400" b="0" i="1" smtClean="0">
                            <a:latin typeface="Cambria Math" panose="02040503050406030204" pitchFamily="18" charset="0"/>
                          </a:rPr>
                          <m:t>2 </m:t>
                        </m:r>
                      </m:sub>
                    </m:sSub>
                  </m:oMath>
                </a14:m>
                <a:r>
                  <a:rPr lang="en-NZ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NZ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NZ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NZ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NZ" sz="2400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NZ" sz="24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NZ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NZ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NZ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NZ" sz="2400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NZ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NZ" sz="2400" dirty="0"/>
                  <a:t>, each time we run the model we can evaluate some error metric </a:t>
                </a:r>
                <a:r>
                  <a:rPr lang="en-NZ" sz="2400" i="1" dirty="0"/>
                  <a:t>f</a:t>
                </a:r>
                <a:r>
                  <a:rPr lang="en-NZ" sz="2400" dirty="0"/>
                  <a:t> that gives a single “score” for the model.</a:t>
                </a:r>
              </a:p>
              <a:p>
                <a:r>
                  <a:rPr lang="en-NZ" sz="2400" dirty="0"/>
                  <a:t>For example</a:t>
                </a:r>
              </a:p>
              <a:p>
                <a:endParaRPr lang="en-NZ" sz="2400" dirty="0"/>
              </a:p>
              <a:p>
                <a:endParaRPr lang="en-NZ" sz="2400" dirty="0"/>
              </a:p>
              <a:p>
                <a:endParaRPr lang="en-NZ" sz="2400" dirty="0"/>
              </a:p>
              <a:p>
                <a:r>
                  <a:rPr lang="en-NZ" sz="2400" dirty="0"/>
                  <a:t>The aim is to find a set of parameters that makes that error metric </a:t>
                </a:r>
                <a:r>
                  <a:rPr lang="en-NZ" sz="2400" i="1" dirty="0"/>
                  <a:t>f</a:t>
                </a:r>
                <a14:m>
                  <m:oMath xmlns:m="http://schemas.openxmlformats.org/officeDocument/2006/math">
                    <m:r>
                      <a:rPr lang="en-NZ" sz="240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NZ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NZ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NZ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NZ" sz="24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NZ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NZ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NZ" sz="2400" i="1">
                            <a:latin typeface="Cambria Math" panose="02040503050406030204" pitchFamily="18" charset="0"/>
                          </a:rPr>
                          <m:t>2 </m:t>
                        </m:r>
                      </m:sub>
                    </m:sSub>
                  </m:oMath>
                </a14:m>
                <a:r>
                  <a:rPr lang="en-NZ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NZ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NZ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NZ" sz="2400" i="1">
                            <a:latin typeface="Cambria Math" panose="02040503050406030204" pitchFamily="18" charset="0"/>
                          </a:rPr>
                          <m:t>3 </m:t>
                        </m:r>
                      </m:sub>
                    </m:sSub>
                    <m:r>
                      <a:rPr lang="en-NZ" sz="2400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NZ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NZ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NZ" sz="2400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NZ" sz="2400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NZ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NZ" sz="2400" dirty="0"/>
                  <a:t> as small as possible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05840" y="1197429"/>
                <a:ext cx="7829550" cy="4979534"/>
              </a:xfrm>
              <a:blipFill rotWithShape="0">
                <a:blip r:embed="rId2"/>
                <a:stretch>
                  <a:fillRect l="-1012" t="-1714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957947" y="3687196"/>
                <a:ext cx="4530086" cy="10776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NZ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NZ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NZ" b="0" i="1" smtClean="0">
                          <a:latin typeface="Cambria Math" panose="02040503050406030204" pitchFamily="18" charset="0"/>
                        </a:rPr>
                        <m:t>𝑅𝑀𝑆𝐸</m:t>
                      </m:r>
                      <m:r>
                        <a:rPr lang="en-NZ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NZ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NZ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NZ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NZ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en-NZ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NZ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NZ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NZ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NZ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NZ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NZ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NZ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NZ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en-NZ" i="1">
                                              <a:latin typeface="Cambria Math" panose="02040503050406030204" pitchFamily="18" charset="0"/>
                                            </a:rPr>
                                            <m:t>𝑚𝑜𝑑𝑒𝑙</m:t>
                                          </m:r>
                                        </m:sup>
                                      </m:sSubSup>
                                      <m:r>
                                        <a:rPr lang="en-NZ" b="0" i="1" smtClean="0">
                                          <a:latin typeface="Cambria Math" panose="02040503050406030204" pitchFamily="18" charset="0"/>
                                        </a:rPr>
                                        <m:t> −</m:t>
                                      </m:r>
                                      <m:sSubSup>
                                        <m:sSubSupPr>
                                          <m:ctrlPr>
                                            <a:rPr lang="en-NZ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NZ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NZ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en-NZ" b="0" i="1" smtClean="0">
                                              <a:latin typeface="Cambria Math" panose="02040503050406030204" pitchFamily="18" charset="0"/>
                                            </a:rPr>
                                            <m:t>𝑚𝑒𝑎𝑠𝑢𝑟𝑒𝑑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  <m:sup>
                                  <m:r>
                                    <a:rPr lang="en-NZ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rad>
                    </m:oMath>
                  </m:oMathPara>
                </a14:m>
                <a:endParaRPr lang="en-NZ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947" y="3687196"/>
                <a:ext cx="4530086" cy="107760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8303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The objective function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9"/>
          <a:stretch/>
        </p:blipFill>
        <p:spPr bwMode="auto">
          <a:xfrm>
            <a:off x="1772913" y="2125013"/>
            <a:ext cx="6096192" cy="432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856925" y="958591"/>
                <a:ext cx="447115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NZ" sz="2000" dirty="0"/>
                  <a:t>2 parameter example</a:t>
                </a:r>
              </a:p>
              <a:p>
                <a:r>
                  <a:rPr lang="en-NZ" sz="2000" dirty="0"/>
                  <a:t>How does </a:t>
                </a:r>
                <a:r>
                  <a:rPr lang="en-NZ" sz="2000" i="1" dirty="0"/>
                  <a:t>f</a:t>
                </a:r>
                <a:r>
                  <a:rPr lang="en-NZ" sz="2000" dirty="0"/>
                  <a:t> vary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NZ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NZ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NZ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NZ" sz="2000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NZ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NZ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NZ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NZ" sz="2000" dirty="0"/>
                  <a:t>?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6925" y="958591"/>
                <a:ext cx="4471153" cy="707886"/>
              </a:xfrm>
              <a:prstGeom prst="rect">
                <a:avLst/>
              </a:prstGeom>
              <a:blipFill rotWithShape="0">
                <a:blip r:embed="rId3"/>
                <a:stretch>
                  <a:fillRect l="-1501" t="-4310" b="-14655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821251" y="5821251"/>
                <a:ext cx="940157" cy="52322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NZ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NZ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NZ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NZ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1251" y="5821251"/>
                <a:ext cx="940157" cy="52322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856925" y="5821251"/>
                <a:ext cx="940157" cy="52322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NZ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NZ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NZ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NZ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6925" y="5821251"/>
                <a:ext cx="940157" cy="5232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880315" y="2907470"/>
                <a:ext cx="590281" cy="224676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endParaRPr lang="en-NZ" sz="2800" b="0" i="1" dirty="0">
                  <a:latin typeface="Cambria Math" panose="02040503050406030204" pitchFamily="18" charset="0"/>
                </a:endParaRPr>
              </a:p>
              <a:p>
                <a:endParaRPr lang="en-NZ" sz="28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NZ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NZ" sz="2800" dirty="0"/>
              </a:p>
              <a:p>
                <a:endParaRPr lang="en-NZ" sz="2800" dirty="0"/>
              </a:p>
              <a:p>
                <a:endParaRPr lang="en-NZ" sz="28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0315" y="2907470"/>
                <a:ext cx="590281" cy="224676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lowchart: Connector 8"/>
          <p:cNvSpPr/>
          <p:nvPr/>
        </p:nvSpPr>
        <p:spPr>
          <a:xfrm>
            <a:off x="3933825" y="4124325"/>
            <a:ext cx="85725" cy="76200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0" name="Flowchart: Connector 9"/>
          <p:cNvSpPr/>
          <p:nvPr/>
        </p:nvSpPr>
        <p:spPr>
          <a:xfrm>
            <a:off x="3848100" y="3954654"/>
            <a:ext cx="85725" cy="76200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1" name="Flowchart: Connector 10"/>
          <p:cNvSpPr/>
          <p:nvPr/>
        </p:nvSpPr>
        <p:spPr>
          <a:xfrm>
            <a:off x="4005262" y="4322571"/>
            <a:ext cx="85725" cy="76200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2" name="Flowchart: Connector 11"/>
          <p:cNvSpPr/>
          <p:nvPr/>
        </p:nvSpPr>
        <p:spPr>
          <a:xfrm>
            <a:off x="4043362" y="3954654"/>
            <a:ext cx="85725" cy="76200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3" name="Flowchart: Connector 12"/>
          <p:cNvSpPr/>
          <p:nvPr/>
        </p:nvSpPr>
        <p:spPr>
          <a:xfrm>
            <a:off x="3819524" y="4210050"/>
            <a:ext cx="85725" cy="76200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276350" y="1588119"/>
                <a:ext cx="747712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NZ" sz="2000" dirty="0">
                    <a:solidFill>
                      <a:srgbClr val="FF0000"/>
                    </a:solidFill>
                  </a:rPr>
                  <a:t>How can we find the optimal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NZ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NZ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NZ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NZ" sz="2000" dirty="0">
                    <a:solidFill>
                      <a:srgbClr val="FF0000"/>
                    </a:solidFill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NZ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NZ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NZ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NZ" sz="2000" dirty="0">
                    <a:solidFill>
                      <a:srgbClr val="FF0000"/>
                    </a:solidFill>
                  </a:rPr>
                  <a:t> as efficiently as possible?</a:t>
                </a:r>
              </a:p>
              <a:p>
                <a:r>
                  <a:rPr lang="en-NZ" sz="2000" dirty="0"/>
                  <a:t> 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350" y="1588119"/>
                <a:ext cx="7477125" cy="707886"/>
              </a:xfrm>
              <a:prstGeom prst="rect">
                <a:avLst/>
              </a:prstGeom>
              <a:blipFill rotWithShape="0">
                <a:blip r:embed="rId7"/>
                <a:stretch>
                  <a:fillRect l="-815" t="-5172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008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Algorithms for nonlinear optimisation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5313819"/>
              </p:ext>
            </p:extLst>
          </p:nvPr>
        </p:nvGraphicFramePr>
        <p:xfrm>
          <a:off x="914398" y="762003"/>
          <a:ext cx="5313317" cy="6035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13317">
                  <a:extLst>
                    <a:ext uri="{9D8B030D-6E8A-4147-A177-3AD203B41FA5}">
                      <a16:colId xmlns:a16="http://schemas.microsoft.com/office/drawing/2014/main" val="492435093"/>
                    </a:ext>
                  </a:extLst>
                </a:gridCol>
              </a:tblGrid>
              <a:tr h="31518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NZ" sz="1100" dirty="0">
                          <a:effectLst/>
                        </a:rPr>
                        <a:t>Global:</a:t>
                      </a:r>
                      <a:endParaRPr lang="en-N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91" marR="56591" marT="0" marB="0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1592841"/>
                  </a:ext>
                </a:extLst>
              </a:tr>
              <a:tr h="315184">
                <a:tc>
                  <a:txBody>
                    <a:bodyPr/>
                    <a:lstStyle/>
                    <a:p>
                      <a:pPr marL="22860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NZ" sz="1100" dirty="0">
                          <a:effectLst/>
                        </a:rPr>
                        <a:t>DIRECT: Dividing </a:t>
                      </a:r>
                      <a:r>
                        <a:rPr lang="en-NZ" sz="1100" dirty="0" err="1">
                          <a:effectLst/>
                        </a:rPr>
                        <a:t>RECTangles</a:t>
                      </a:r>
                      <a:r>
                        <a:rPr lang="en-NZ" sz="1100" dirty="0">
                          <a:effectLst/>
                        </a:rPr>
                        <a:t> (</a:t>
                      </a:r>
                      <a:r>
                        <a:rPr lang="en-NZ" sz="1100" u="none" strike="noStrike" dirty="0">
                          <a:effectLst/>
                        </a:rPr>
                        <a:t>Jones et al., 1993</a:t>
                      </a:r>
                      <a:r>
                        <a:rPr lang="en-NZ" sz="1100" dirty="0">
                          <a:effectLst/>
                        </a:rPr>
                        <a:t>)</a:t>
                      </a:r>
                      <a:endParaRPr lang="en-N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91" marR="56591" marT="0" marB="0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8385595"/>
                  </a:ext>
                </a:extLst>
              </a:tr>
              <a:tr h="315184">
                <a:tc>
                  <a:txBody>
                    <a:bodyPr/>
                    <a:lstStyle/>
                    <a:p>
                      <a:pPr marL="22860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NZ" sz="1100" dirty="0">
                          <a:effectLst/>
                        </a:rPr>
                        <a:t>DIRECT-L: Dividing </a:t>
                      </a:r>
                      <a:r>
                        <a:rPr lang="en-NZ" sz="1100" dirty="0" err="1">
                          <a:effectLst/>
                        </a:rPr>
                        <a:t>RECTangles</a:t>
                      </a:r>
                      <a:r>
                        <a:rPr lang="en-NZ" sz="1100" dirty="0">
                          <a:effectLst/>
                        </a:rPr>
                        <a:t>, locally optimised (</a:t>
                      </a:r>
                      <a:r>
                        <a:rPr lang="en-NZ" sz="1100" u="none" strike="noStrike" dirty="0">
                          <a:effectLst/>
                        </a:rPr>
                        <a:t>Gablonsky and Kelley, 2001</a:t>
                      </a:r>
                      <a:r>
                        <a:rPr lang="en-NZ" sz="1100" dirty="0">
                          <a:effectLst/>
                        </a:rPr>
                        <a:t>)</a:t>
                      </a:r>
                      <a:endParaRPr lang="en-N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91" marR="56591" marT="0" marB="0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583051"/>
                  </a:ext>
                </a:extLst>
              </a:tr>
              <a:tr h="315184">
                <a:tc>
                  <a:txBody>
                    <a:bodyPr/>
                    <a:lstStyle/>
                    <a:p>
                      <a:pPr marL="22860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NZ" sz="1100" dirty="0">
                          <a:effectLst/>
                        </a:rPr>
                        <a:t>DIRECT-L-RAND: a slightly randomised variant of DIRECT-L (</a:t>
                      </a:r>
                      <a:r>
                        <a:rPr lang="en-NZ" sz="1100" u="none" strike="noStrike" dirty="0">
                          <a:effectLst/>
                        </a:rPr>
                        <a:t>Johnson, 2014</a:t>
                      </a:r>
                      <a:r>
                        <a:rPr lang="en-NZ" sz="1100" dirty="0">
                          <a:effectLst/>
                        </a:rPr>
                        <a:t>)</a:t>
                      </a:r>
                      <a:endParaRPr lang="en-N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91" marR="56591" marT="0" marB="0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188364"/>
                  </a:ext>
                </a:extLst>
              </a:tr>
              <a:tr h="315184">
                <a:tc>
                  <a:txBody>
                    <a:bodyPr/>
                    <a:lstStyle/>
                    <a:p>
                      <a:pPr marL="22860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NZ" sz="1100" dirty="0">
                          <a:effectLst/>
                        </a:rPr>
                        <a:t>CRS: Controlled Random Search (</a:t>
                      </a:r>
                      <a:r>
                        <a:rPr lang="en-NZ" sz="1100" u="none" strike="noStrike" dirty="0">
                          <a:effectLst/>
                        </a:rPr>
                        <a:t>Hendrix et al., 2001</a:t>
                      </a:r>
                      <a:r>
                        <a:rPr lang="en-NZ" sz="1100" dirty="0">
                          <a:effectLst/>
                        </a:rPr>
                        <a:t>)</a:t>
                      </a:r>
                      <a:endParaRPr lang="en-N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91" marR="56591" marT="0" marB="0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2908544"/>
                  </a:ext>
                </a:extLst>
              </a:tr>
              <a:tr h="315184">
                <a:tc>
                  <a:txBody>
                    <a:bodyPr/>
                    <a:lstStyle/>
                    <a:p>
                      <a:pPr marL="22860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NZ" sz="1100" dirty="0">
                          <a:effectLst/>
                        </a:rPr>
                        <a:t>CRS2: Controlled Random Search (</a:t>
                      </a:r>
                      <a:r>
                        <a:rPr lang="en-NZ" sz="1100" u="none" strike="noStrike" dirty="0">
                          <a:effectLst/>
                        </a:rPr>
                        <a:t>Price, 1983</a:t>
                      </a:r>
                      <a:r>
                        <a:rPr lang="en-NZ" sz="1100" dirty="0">
                          <a:effectLst/>
                        </a:rPr>
                        <a:t>)</a:t>
                      </a:r>
                      <a:endParaRPr lang="en-N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91" marR="56591" marT="0" marB="0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9181697"/>
                  </a:ext>
                </a:extLst>
              </a:tr>
              <a:tr h="315184">
                <a:tc>
                  <a:txBody>
                    <a:bodyPr/>
                    <a:lstStyle/>
                    <a:p>
                      <a:pPr marL="22860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NZ" sz="1100" dirty="0">
                          <a:effectLst/>
                        </a:rPr>
                        <a:t>CRS2-LM: Controlled Random Search with Local Mutation (</a:t>
                      </a:r>
                      <a:r>
                        <a:rPr lang="en-NZ" sz="1100" u="none" strike="noStrike" dirty="0" err="1">
                          <a:effectLst/>
                        </a:rPr>
                        <a:t>Kaelo</a:t>
                      </a:r>
                      <a:r>
                        <a:rPr lang="en-NZ" sz="1100" u="none" strike="noStrike" dirty="0">
                          <a:effectLst/>
                        </a:rPr>
                        <a:t> and Ali, 2006</a:t>
                      </a:r>
                      <a:r>
                        <a:rPr lang="en-NZ" sz="1100" dirty="0">
                          <a:effectLst/>
                        </a:rPr>
                        <a:t>)</a:t>
                      </a:r>
                      <a:endParaRPr lang="en-N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91" marR="56591" marT="0" marB="0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0219845"/>
                  </a:ext>
                </a:extLst>
              </a:tr>
              <a:tr h="315184">
                <a:tc>
                  <a:txBody>
                    <a:bodyPr/>
                    <a:lstStyle/>
                    <a:p>
                      <a:pPr marL="22860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NZ" sz="1100" dirty="0">
                          <a:effectLst/>
                        </a:rPr>
                        <a:t>MLSL: Multi-Level Single-Linkage (</a:t>
                      </a:r>
                      <a:r>
                        <a:rPr lang="en-NZ" sz="1100" u="none" strike="noStrike" dirty="0" err="1">
                          <a:effectLst/>
                        </a:rPr>
                        <a:t>Rinnooy</a:t>
                      </a:r>
                      <a:r>
                        <a:rPr lang="en-NZ" sz="1100" u="none" strike="noStrike" dirty="0">
                          <a:effectLst/>
                        </a:rPr>
                        <a:t> </a:t>
                      </a:r>
                      <a:r>
                        <a:rPr lang="en-NZ" sz="1100" u="none" strike="noStrike" dirty="0" err="1">
                          <a:effectLst/>
                        </a:rPr>
                        <a:t>Kan</a:t>
                      </a:r>
                      <a:r>
                        <a:rPr lang="en-NZ" sz="1100" u="none" strike="noStrike" dirty="0">
                          <a:effectLst/>
                        </a:rPr>
                        <a:t> and G. T. </a:t>
                      </a:r>
                      <a:r>
                        <a:rPr lang="en-NZ" sz="1100" u="none" strike="noStrike" dirty="0" err="1">
                          <a:effectLst/>
                        </a:rPr>
                        <a:t>Timmer</a:t>
                      </a:r>
                      <a:r>
                        <a:rPr lang="en-NZ" sz="1100" u="none" strike="noStrike" dirty="0">
                          <a:effectLst/>
                        </a:rPr>
                        <a:t>, 1987</a:t>
                      </a:r>
                      <a:r>
                        <a:rPr lang="en-NZ" sz="1100" dirty="0">
                          <a:effectLst/>
                        </a:rPr>
                        <a:t>)</a:t>
                      </a:r>
                      <a:endParaRPr lang="en-N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91" marR="56591" marT="0" marB="0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442397"/>
                  </a:ext>
                </a:extLst>
              </a:tr>
              <a:tr h="315184">
                <a:tc>
                  <a:txBody>
                    <a:bodyPr/>
                    <a:lstStyle/>
                    <a:p>
                      <a:pPr marL="22860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NZ" sz="1100" dirty="0">
                          <a:effectLst/>
                        </a:rPr>
                        <a:t>ISRES: Improved Stochastic Ranking Evolution Strategy (</a:t>
                      </a:r>
                      <a:r>
                        <a:rPr lang="en-NZ" sz="1100" u="none" strike="noStrike" dirty="0" err="1">
                          <a:effectLst/>
                        </a:rPr>
                        <a:t>Runarsson</a:t>
                      </a:r>
                      <a:r>
                        <a:rPr lang="en-NZ" sz="1100" u="none" strike="noStrike" dirty="0">
                          <a:effectLst/>
                        </a:rPr>
                        <a:t> and Yao, 2005</a:t>
                      </a:r>
                      <a:r>
                        <a:rPr lang="en-NZ" sz="1100" dirty="0">
                          <a:effectLst/>
                        </a:rPr>
                        <a:t>)</a:t>
                      </a:r>
                      <a:endParaRPr lang="en-N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91" marR="56591" marT="0" marB="0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032431"/>
                  </a:ext>
                </a:extLst>
              </a:tr>
              <a:tr h="315184">
                <a:tc>
                  <a:txBody>
                    <a:bodyPr/>
                    <a:lstStyle/>
                    <a:p>
                      <a:pPr marL="22860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NZ" sz="1100" dirty="0">
                          <a:effectLst/>
                        </a:rPr>
                        <a:t>ESCH: Evolutionary algorithm (</a:t>
                      </a:r>
                      <a:r>
                        <a:rPr lang="en-NZ" sz="1100" u="none" strike="noStrike" dirty="0">
                          <a:effectLst/>
                        </a:rPr>
                        <a:t>da Silva Santos et al., 2010</a:t>
                      </a:r>
                      <a:r>
                        <a:rPr lang="en-NZ" sz="1100" dirty="0">
                          <a:effectLst/>
                        </a:rPr>
                        <a:t>)</a:t>
                      </a:r>
                      <a:endParaRPr lang="en-N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91" marR="56591" marT="0" marB="0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7094168"/>
                  </a:ext>
                </a:extLst>
              </a:tr>
              <a:tr h="31518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NZ" sz="1100" dirty="0">
                          <a:effectLst/>
                        </a:rPr>
                        <a:t>Local:</a:t>
                      </a:r>
                      <a:endParaRPr lang="en-N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91" marR="56591" marT="0" marB="0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460196"/>
                  </a:ext>
                </a:extLst>
              </a:tr>
              <a:tr h="315184">
                <a:tc>
                  <a:txBody>
                    <a:bodyPr/>
                    <a:lstStyle/>
                    <a:p>
                      <a:pPr marL="22860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NZ" sz="1100" dirty="0">
                          <a:effectLst/>
                        </a:rPr>
                        <a:t>COBYLA: Constrained Optimization BY Linear Approximations (</a:t>
                      </a:r>
                      <a:r>
                        <a:rPr lang="en-NZ" sz="1100" u="none" strike="noStrike" dirty="0">
                          <a:effectLst/>
                        </a:rPr>
                        <a:t>Powell, 1994</a:t>
                      </a:r>
                      <a:r>
                        <a:rPr lang="en-NZ" sz="1100" dirty="0">
                          <a:effectLst/>
                        </a:rPr>
                        <a:t>)</a:t>
                      </a:r>
                      <a:endParaRPr lang="en-N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91" marR="56591" marT="0" marB="0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2456473"/>
                  </a:ext>
                </a:extLst>
              </a:tr>
              <a:tr h="315184">
                <a:tc>
                  <a:txBody>
                    <a:bodyPr/>
                    <a:lstStyle/>
                    <a:p>
                      <a:pPr marL="22860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NZ" sz="1100" dirty="0">
                          <a:effectLst/>
                        </a:rPr>
                        <a:t>BOBYQA: Bounded Optimization BY Quadratic Approximation (</a:t>
                      </a:r>
                      <a:r>
                        <a:rPr lang="en-NZ" sz="1100" u="none" strike="noStrike" dirty="0">
                          <a:effectLst/>
                        </a:rPr>
                        <a:t>Powell, 2009</a:t>
                      </a:r>
                      <a:r>
                        <a:rPr lang="en-NZ" sz="1100" dirty="0">
                          <a:effectLst/>
                        </a:rPr>
                        <a:t>)</a:t>
                      </a:r>
                      <a:endParaRPr lang="en-N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91" marR="56591" marT="0" marB="0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5924051"/>
                  </a:ext>
                </a:extLst>
              </a:tr>
              <a:tr h="315184">
                <a:tc>
                  <a:txBody>
                    <a:bodyPr/>
                    <a:lstStyle/>
                    <a:p>
                      <a:pPr marL="22860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NZ" sz="1100" dirty="0">
                          <a:effectLst/>
                        </a:rPr>
                        <a:t>NEWUOA: Unconstrained Optimization (</a:t>
                      </a:r>
                      <a:r>
                        <a:rPr lang="en-NZ" sz="1100" u="none" strike="noStrike" dirty="0">
                          <a:effectLst/>
                        </a:rPr>
                        <a:t>Powell, 2004</a:t>
                      </a:r>
                      <a:r>
                        <a:rPr lang="en-NZ" sz="1100" dirty="0">
                          <a:effectLst/>
                        </a:rPr>
                        <a:t>)</a:t>
                      </a:r>
                      <a:endParaRPr lang="en-N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91" marR="56591" marT="0" marB="0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4675938"/>
                  </a:ext>
                </a:extLst>
              </a:tr>
              <a:tr h="315184">
                <a:tc>
                  <a:txBody>
                    <a:bodyPr/>
                    <a:lstStyle/>
                    <a:p>
                      <a:pPr marL="22860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NZ" sz="1100" dirty="0">
                          <a:effectLst/>
                        </a:rPr>
                        <a:t>NEWUOA-BOUND: a bounded variant of NEWUOA (</a:t>
                      </a:r>
                      <a:r>
                        <a:rPr lang="en-NZ" sz="1100" u="none" strike="noStrike" dirty="0">
                          <a:effectLst/>
                        </a:rPr>
                        <a:t>Johnson, 2014</a:t>
                      </a:r>
                      <a:r>
                        <a:rPr lang="en-NZ" sz="1100" dirty="0">
                          <a:effectLst/>
                        </a:rPr>
                        <a:t>)</a:t>
                      </a:r>
                      <a:endParaRPr lang="en-N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91" marR="56591" marT="0" marB="0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1390332"/>
                  </a:ext>
                </a:extLst>
              </a:tr>
              <a:tr h="315184">
                <a:tc>
                  <a:txBody>
                    <a:bodyPr/>
                    <a:lstStyle/>
                    <a:p>
                      <a:pPr marL="22860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NZ" sz="1100" dirty="0">
                          <a:effectLst/>
                        </a:rPr>
                        <a:t>PRAXIS: Principal Axis (</a:t>
                      </a:r>
                      <a:r>
                        <a:rPr lang="en-NZ" sz="1100" u="none" strike="noStrike" dirty="0">
                          <a:effectLst/>
                        </a:rPr>
                        <a:t>Brent, 1972</a:t>
                      </a:r>
                      <a:r>
                        <a:rPr lang="en-NZ" sz="1100" dirty="0">
                          <a:effectLst/>
                        </a:rPr>
                        <a:t>)</a:t>
                      </a:r>
                      <a:endParaRPr lang="en-N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91" marR="56591" marT="0" marB="0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241490"/>
                  </a:ext>
                </a:extLst>
              </a:tr>
              <a:tr h="315184">
                <a:tc>
                  <a:txBody>
                    <a:bodyPr/>
                    <a:lstStyle/>
                    <a:p>
                      <a:pPr marL="22860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NZ" sz="1100" dirty="0" err="1">
                          <a:effectLst/>
                        </a:rPr>
                        <a:t>Nelder</a:t>
                      </a:r>
                      <a:r>
                        <a:rPr lang="en-NZ" sz="1100" dirty="0">
                          <a:effectLst/>
                        </a:rPr>
                        <a:t>-Mead Simplex (</a:t>
                      </a:r>
                      <a:r>
                        <a:rPr lang="en-NZ" sz="1100" u="none" strike="noStrike" dirty="0" err="1">
                          <a:effectLst/>
                        </a:rPr>
                        <a:t>Nelder</a:t>
                      </a:r>
                      <a:r>
                        <a:rPr lang="en-NZ" sz="1100" u="none" strike="noStrike" dirty="0">
                          <a:effectLst/>
                        </a:rPr>
                        <a:t> and Mead, 1965</a:t>
                      </a:r>
                      <a:r>
                        <a:rPr lang="en-NZ" sz="1100" dirty="0">
                          <a:effectLst/>
                        </a:rPr>
                        <a:t>)</a:t>
                      </a:r>
                      <a:endParaRPr lang="en-N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91" marR="56591" marT="0" marB="0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085638"/>
                  </a:ext>
                </a:extLst>
              </a:tr>
              <a:tr h="315184">
                <a:tc>
                  <a:txBody>
                    <a:bodyPr/>
                    <a:lstStyle/>
                    <a:p>
                      <a:pPr marL="22860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NZ" sz="1100" dirty="0" err="1">
                          <a:effectLst/>
                        </a:rPr>
                        <a:t>Sbplx</a:t>
                      </a:r>
                      <a:r>
                        <a:rPr lang="en-NZ" sz="1100" dirty="0">
                          <a:effectLst/>
                        </a:rPr>
                        <a:t>: </a:t>
                      </a:r>
                      <a:r>
                        <a:rPr lang="en-NZ" sz="1100" dirty="0" err="1">
                          <a:effectLst/>
                        </a:rPr>
                        <a:t>Nelder</a:t>
                      </a:r>
                      <a:r>
                        <a:rPr lang="en-NZ" sz="1100" dirty="0">
                          <a:effectLst/>
                        </a:rPr>
                        <a:t>-Mead applied on a sequence of subspaces (</a:t>
                      </a:r>
                      <a:r>
                        <a:rPr lang="en-NZ" sz="1100" u="none" strike="noStrike" dirty="0">
                          <a:effectLst/>
                        </a:rPr>
                        <a:t>Rowan, 1990</a:t>
                      </a:r>
                      <a:r>
                        <a:rPr lang="en-NZ" sz="1100" dirty="0">
                          <a:effectLst/>
                        </a:rPr>
                        <a:t>)</a:t>
                      </a:r>
                      <a:endParaRPr lang="en-N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91" marR="56591" marT="0" marB="0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1467864"/>
                  </a:ext>
                </a:extLst>
              </a:tr>
            </a:tbl>
          </a:graphicData>
        </a:graphic>
      </p:graphicFrame>
      <p:pic>
        <p:nvPicPr>
          <p:cNvPr id="5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991" y="762003"/>
            <a:ext cx="2291737" cy="11114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27715" y="2116183"/>
            <a:ext cx="282484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err="1"/>
              <a:t>Nlopt</a:t>
            </a:r>
            <a:r>
              <a:rPr lang="en-NZ" dirty="0"/>
              <a:t> nonlinear optimisation toolbox (Johnson, 2014) </a:t>
            </a:r>
          </a:p>
          <a:p>
            <a:r>
              <a:rPr lang="en-NZ" sz="1600" dirty="0">
                <a:hlinkClick r:id="rId3"/>
              </a:rPr>
              <a:t>http://ab-initio.mit.edu/nlopt</a:t>
            </a:r>
            <a:endParaRPr lang="en-N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Versions in C, python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Implements many algorithms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We want derivative-free, bounded optimisation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Requires the user to write a subroutine to evaluate the objective function</a:t>
            </a:r>
          </a:p>
        </p:txBody>
      </p:sp>
    </p:spTree>
    <p:extLst>
      <p:ext uri="{BB962C8B-B14F-4D97-AF65-F5344CB8AC3E}">
        <p14:creationId xmlns:p14="http://schemas.microsoft.com/office/powerpoint/2010/main" val="34353500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AFS_Workshop_20140925_Wave_grids_Gorman.potx" id="{2B2BA276-6C39-4A82-B5FE-34C947EF5C4B}" vid="{F92A5F8B-1D36-439E-8EB3-6FAD3F89274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HAFS_Workshop_20140925_Wave_grids_Gorman</Template>
  <TotalTime>2424</TotalTime>
  <Words>2180</Words>
  <Application>Microsoft Office PowerPoint</Application>
  <PresentationFormat>On-screen Show (4:3)</PresentationFormat>
  <Paragraphs>667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Calibri</vt:lpstr>
      <vt:lpstr>Calibri Light</vt:lpstr>
      <vt:lpstr>Cambria Math</vt:lpstr>
      <vt:lpstr>Courier New</vt:lpstr>
      <vt:lpstr>Droid Sans Fallback</vt:lpstr>
      <vt:lpstr>Times New Roman</vt:lpstr>
      <vt:lpstr>Wingdings</vt:lpstr>
      <vt:lpstr>Office Theme</vt:lpstr>
      <vt:lpstr>PowerPoint Presentation</vt:lpstr>
      <vt:lpstr>Model Optimisation</vt:lpstr>
      <vt:lpstr>The Cylc workflow engine</vt:lpstr>
      <vt:lpstr>Application to a wave hindcast</vt:lpstr>
      <vt:lpstr>Cylc dependency graph example: wave hindcast suite</vt:lpstr>
      <vt:lpstr>Error statistics from the full hindcast – normalised RMS error in Hs</vt:lpstr>
      <vt:lpstr>Model parameter tuning</vt:lpstr>
      <vt:lpstr>The objective function</vt:lpstr>
      <vt:lpstr>Algorithms for nonlinear optimisation</vt:lpstr>
      <vt:lpstr>Schematic of an optimisation algorithm</vt:lpstr>
      <vt:lpstr>Schematic of an optimisation algorithm – with generic objective function</vt:lpstr>
      <vt:lpstr>The new optimisation  method</vt:lpstr>
      <vt:lpstr>A Cylc optimisation suite</vt:lpstr>
      <vt:lpstr>Evolution of the optimisation (ST4 – 1 year)</vt:lpstr>
      <vt:lpstr>Algorithm:  BOBYQA (Bounded Optimisation By Quadratic Approximation) A LOCAL trust-region method (Powell 2009)</vt:lpstr>
      <vt:lpstr>Parallel model simulations</vt:lpstr>
      <vt:lpstr>Error statistics from the full hindcast – normalised RMS error in Hs</vt:lpstr>
      <vt:lpstr>Error statistics from the full hindcast – bias in Hs</vt:lpstr>
      <vt:lpstr>Application of Cyclops to NCEP’s Global Wave Model</vt:lpstr>
      <vt:lpstr>Application to NCEP’s Global Wave Model</vt:lpstr>
      <vt:lpstr>NCEP’s Global Wave Model: Optimized Physics Parms</vt:lpstr>
      <vt:lpstr>NCEP, CFSR: Optimization’s Mind (full cycle)</vt:lpstr>
      <vt:lpstr>NCEP’s Global Wave Model, CFSR: Hs RMSE</vt:lpstr>
      <vt:lpstr>NCEP’s Global Wave Model, CFSR: Hs Bias</vt:lpstr>
      <vt:lpstr>NCEP’s Global Wave Model, GFS: Hs RMSE</vt:lpstr>
      <vt:lpstr>NCEP’s Global Wave Model, GFS: Hs Bias</vt:lpstr>
      <vt:lpstr>NCEP Summary</vt:lpstr>
      <vt:lpstr>Summary</vt:lpstr>
      <vt:lpstr>Questions?</vt:lpstr>
      <vt:lpstr>Parameters for 12 month ST4 optimisation (SIN4, SNL1, MISC)</vt:lpstr>
      <vt:lpstr>Parameters for 12 month ST4 optimisation (SDS4)</vt:lpstr>
      <vt:lpstr>Evolution of the optimisation (ST2, 3 months)</vt:lpstr>
      <vt:lpstr>Evolution of the optimisation (ST4, 3 months)</vt:lpstr>
    </vt:vector>
  </TitlesOfParts>
  <Company>NIWA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Developments in grids for wave modelling</dc:title>
  <dc:creator>Richard Gorman</dc:creator>
  <cp:lastModifiedBy>Richard Gorman</cp:lastModifiedBy>
  <cp:revision>180</cp:revision>
  <dcterms:created xsi:type="dcterms:W3CDTF">2014-09-24T03:20:25Z</dcterms:created>
  <dcterms:modified xsi:type="dcterms:W3CDTF">2017-11-30T18:48:58Z</dcterms:modified>
</cp:coreProperties>
</file>